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87"/>
  </p:notesMasterIdLst>
  <p:handoutMasterIdLst>
    <p:handoutMasterId r:id="rId88"/>
  </p:handoutMasterIdLst>
  <p:sldIdLst>
    <p:sldId id="256" r:id="rId2"/>
    <p:sldId id="930" r:id="rId3"/>
    <p:sldId id="972" r:id="rId4"/>
    <p:sldId id="932" r:id="rId5"/>
    <p:sldId id="933" r:id="rId6"/>
    <p:sldId id="934" r:id="rId7"/>
    <p:sldId id="956" r:id="rId8"/>
    <p:sldId id="957" r:id="rId9"/>
    <p:sldId id="958" r:id="rId10"/>
    <p:sldId id="959" r:id="rId11"/>
    <p:sldId id="960" r:id="rId12"/>
    <p:sldId id="961" r:id="rId13"/>
    <p:sldId id="962" r:id="rId14"/>
    <p:sldId id="963" r:id="rId15"/>
    <p:sldId id="964" r:id="rId16"/>
    <p:sldId id="965" r:id="rId17"/>
    <p:sldId id="966" r:id="rId18"/>
    <p:sldId id="967" r:id="rId19"/>
    <p:sldId id="968" r:id="rId20"/>
    <p:sldId id="969" r:id="rId21"/>
    <p:sldId id="970" r:id="rId22"/>
    <p:sldId id="955" r:id="rId23"/>
    <p:sldId id="830" r:id="rId24"/>
    <p:sldId id="882" r:id="rId25"/>
    <p:sldId id="894" r:id="rId26"/>
    <p:sldId id="892" r:id="rId27"/>
    <p:sldId id="895" r:id="rId28"/>
    <p:sldId id="883" r:id="rId29"/>
    <p:sldId id="886" r:id="rId30"/>
    <p:sldId id="887" r:id="rId31"/>
    <p:sldId id="888" r:id="rId32"/>
    <p:sldId id="890" r:id="rId33"/>
    <p:sldId id="891" r:id="rId34"/>
    <p:sldId id="929" r:id="rId35"/>
    <p:sldId id="884" r:id="rId36"/>
    <p:sldId id="885" r:id="rId37"/>
    <p:sldId id="896" r:id="rId38"/>
    <p:sldId id="872" r:id="rId39"/>
    <p:sldId id="873" r:id="rId40"/>
    <p:sldId id="897" r:id="rId41"/>
    <p:sldId id="874" r:id="rId42"/>
    <p:sldId id="875" r:id="rId43"/>
    <p:sldId id="876" r:id="rId44"/>
    <p:sldId id="898" r:id="rId45"/>
    <p:sldId id="878" r:id="rId46"/>
    <p:sldId id="879" r:id="rId47"/>
    <p:sldId id="877" r:id="rId48"/>
    <p:sldId id="880" r:id="rId49"/>
    <p:sldId id="904" r:id="rId50"/>
    <p:sldId id="881" r:id="rId51"/>
    <p:sldId id="935" r:id="rId52"/>
    <p:sldId id="902" r:id="rId53"/>
    <p:sldId id="924" r:id="rId54"/>
    <p:sldId id="923" r:id="rId55"/>
    <p:sldId id="925" r:id="rId56"/>
    <p:sldId id="920" r:id="rId57"/>
    <p:sldId id="914" r:id="rId58"/>
    <p:sldId id="916" r:id="rId59"/>
    <p:sldId id="915" r:id="rId60"/>
    <p:sldId id="971" r:id="rId61"/>
    <p:sldId id="917" r:id="rId62"/>
    <p:sldId id="918" r:id="rId63"/>
    <p:sldId id="919" r:id="rId64"/>
    <p:sldId id="939" r:id="rId65"/>
    <p:sldId id="900" r:id="rId66"/>
    <p:sldId id="905" r:id="rId67"/>
    <p:sldId id="973" r:id="rId68"/>
    <p:sldId id="901" r:id="rId69"/>
    <p:sldId id="913" r:id="rId70"/>
    <p:sldId id="926" r:id="rId71"/>
    <p:sldId id="927" r:id="rId72"/>
    <p:sldId id="928" r:id="rId73"/>
    <p:sldId id="975" r:id="rId74"/>
    <p:sldId id="976" r:id="rId75"/>
    <p:sldId id="977" r:id="rId76"/>
    <p:sldId id="903" r:id="rId77"/>
    <p:sldId id="907" r:id="rId78"/>
    <p:sldId id="908" r:id="rId79"/>
    <p:sldId id="911" r:id="rId80"/>
    <p:sldId id="909" r:id="rId81"/>
    <p:sldId id="910" r:id="rId82"/>
    <p:sldId id="912" r:id="rId83"/>
    <p:sldId id="899" r:id="rId84"/>
    <p:sldId id="936" r:id="rId85"/>
    <p:sldId id="921" r:id="rId86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90000"/>
      </a:lnSpc>
      <a:spcBef>
        <a:spcPct val="0"/>
      </a:spcBef>
      <a:spcAft>
        <a:spcPct val="0"/>
      </a:spcAft>
      <a:defRPr sz="2200" kern="1200">
        <a:solidFill>
          <a:schemeClr val="hlink"/>
        </a:solidFill>
        <a:latin typeface="Arial" pitchFamily="34" charset="0"/>
        <a:ea typeface="+mn-ea"/>
        <a:cs typeface="+mn-cs"/>
      </a:defRPr>
    </a:lvl1pPr>
    <a:lvl2pPr marL="456995" algn="l" rtl="0" fontAlgn="base">
      <a:lnSpc>
        <a:spcPct val="90000"/>
      </a:lnSpc>
      <a:spcBef>
        <a:spcPct val="0"/>
      </a:spcBef>
      <a:spcAft>
        <a:spcPct val="0"/>
      </a:spcAft>
      <a:defRPr sz="2200" kern="1200">
        <a:solidFill>
          <a:schemeClr val="hlink"/>
        </a:solidFill>
        <a:latin typeface="Arial" pitchFamily="34" charset="0"/>
        <a:ea typeface="+mn-ea"/>
        <a:cs typeface="+mn-cs"/>
      </a:defRPr>
    </a:lvl2pPr>
    <a:lvl3pPr marL="913994" algn="l" rtl="0" fontAlgn="base">
      <a:lnSpc>
        <a:spcPct val="90000"/>
      </a:lnSpc>
      <a:spcBef>
        <a:spcPct val="0"/>
      </a:spcBef>
      <a:spcAft>
        <a:spcPct val="0"/>
      </a:spcAft>
      <a:defRPr sz="2200" kern="1200">
        <a:solidFill>
          <a:schemeClr val="hlink"/>
        </a:solidFill>
        <a:latin typeface="Arial" pitchFamily="34" charset="0"/>
        <a:ea typeface="+mn-ea"/>
        <a:cs typeface="+mn-cs"/>
      </a:defRPr>
    </a:lvl3pPr>
    <a:lvl4pPr marL="1370985" algn="l" rtl="0" fontAlgn="base">
      <a:lnSpc>
        <a:spcPct val="90000"/>
      </a:lnSpc>
      <a:spcBef>
        <a:spcPct val="0"/>
      </a:spcBef>
      <a:spcAft>
        <a:spcPct val="0"/>
      </a:spcAft>
      <a:defRPr sz="2200" kern="1200">
        <a:solidFill>
          <a:schemeClr val="hlink"/>
        </a:solidFill>
        <a:latin typeface="Arial" pitchFamily="34" charset="0"/>
        <a:ea typeface="+mn-ea"/>
        <a:cs typeface="+mn-cs"/>
      </a:defRPr>
    </a:lvl4pPr>
    <a:lvl5pPr marL="1827980" algn="l" rtl="0" fontAlgn="base">
      <a:lnSpc>
        <a:spcPct val="90000"/>
      </a:lnSpc>
      <a:spcBef>
        <a:spcPct val="0"/>
      </a:spcBef>
      <a:spcAft>
        <a:spcPct val="0"/>
      </a:spcAft>
      <a:defRPr sz="2200" kern="1200">
        <a:solidFill>
          <a:schemeClr val="hlink"/>
        </a:solidFill>
        <a:latin typeface="Arial" pitchFamily="34" charset="0"/>
        <a:ea typeface="+mn-ea"/>
        <a:cs typeface="+mn-cs"/>
      </a:defRPr>
    </a:lvl5pPr>
    <a:lvl6pPr marL="2284977" algn="l" defTabSz="913994" rtl="0" eaLnBrk="1" latinLnBrk="0" hangingPunct="1">
      <a:defRPr sz="2200" kern="1200">
        <a:solidFill>
          <a:schemeClr val="hlink"/>
        </a:solidFill>
        <a:latin typeface="Arial" pitchFamily="34" charset="0"/>
        <a:ea typeface="+mn-ea"/>
        <a:cs typeface="+mn-cs"/>
      </a:defRPr>
    </a:lvl6pPr>
    <a:lvl7pPr marL="2741970" algn="l" defTabSz="913994" rtl="0" eaLnBrk="1" latinLnBrk="0" hangingPunct="1">
      <a:defRPr sz="2200" kern="1200">
        <a:solidFill>
          <a:schemeClr val="hlink"/>
        </a:solidFill>
        <a:latin typeface="Arial" pitchFamily="34" charset="0"/>
        <a:ea typeface="+mn-ea"/>
        <a:cs typeface="+mn-cs"/>
      </a:defRPr>
    </a:lvl7pPr>
    <a:lvl8pPr marL="3198968" algn="l" defTabSz="913994" rtl="0" eaLnBrk="1" latinLnBrk="0" hangingPunct="1">
      <a:defRPr sz="2200" kern="1200">
        <a:solidFill>
          <a:schemeClr val="hlink"/>
        </a:solidFill>
        <a:latin typeface="Arial" pitchFamily="34" charset="0"/>
        <a:ea typeface="+mn-ea"/>
        <a:cs typeface="+mn-cs"/>
      </a:defRPr>
    </a:lvl8pPr>
    <a:lvl9pPr marL="3655962" algn="l" defTabSz="913994" rtl="0" eaLnBrk="1" latinLnBrk="0" hangingPunct="1">
      <a:defRPr sz="2200" kern="1200">
        <a:solidFill>
          <a:schemeClr val="hlink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993300"/>
    <a:srgbClr val="FFFFCC"/>
    <a:srgbClr val="FF6600"/>
    <a:srgbClr val="FFCCFF"/>
    <a:srgbClr val="66FF66"/>
    <a:srgbClr val="CC0000"/>
    <a:srgbClr val="FFFF00"/>
    <a:srgbClr val="FEFFFE"/>
    <a:srgbClr val="FEFE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37" autoAdjust="0"/>
    <p:restoredTop sz="94698" autoAdjust="0"/>
  </p:normalViewPr>
  <p:slideViewPr>
    <p:cSldViewPr snapToGrid="0">
      <p:cViewPr varScale="1">
        <p:scale>
          <a:sx n="79" d="100"/>
          <a:sy n="79" d="100"/>
        </p:scale>
        <p:origin x="-648" y="-96"/>
      </p:cViewPr>
      <p:guideLst>
        <p:guide orient="horz" pos="2161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330"/>
    </p:cViewPr>
  </p:sorterViewPr>
  <p:notesViewPr>
    <p:cSldViewPr snapToGrid="0">
      <p:cViewPr varScale="1">
        <p:scale>
          <a:sx n="68" d="100"/>
          <a:sy n="68" d="100"/>
        </p:scale>
        <p:origin x="-325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handoutMaster" Target="handoutMasters/handout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39121-6027-4F53-BC15-492632B3EAA9}" type="datetimeFigureOut">
              <a:rPr lang="en-GB" smtClean="0"/>
              <a:pPr/>
              <a:t>17/11/2015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4DE2A8-1708-4B2D-9744-EBEA4F4EFB8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fld id="{D02E3498-19BE-4323-B53C-69B10B83C53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6995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3994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0985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798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4977" algn="l" defTabSz="9139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970" algn="l" defTabSz="9139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968" algn="l" defTabSz="9139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962" algn="l" defTabSz="9139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cs typeface="Arial" charset="0"/>
              </a:rPr>
              <a:t>© Copyright IBM Corporation 2011</a:t>
            </a:r>
          </a:p>
        </p:txBody>
      </p:sp>
      <p:sp>
        <p:nvSpPr>
          <p:cNvPr id="8704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EA8081-A9D5-4BA3-8A6F-7EB6280CE379}" type="slidenum">
              <a:rPr lang="en-US" smtClean="0">
                <a:solidFill>
                  <a:srgbClr val="000000"/>
                </a:solidFill>
                <a:cs typeface="Arial" charset="0"/>
              </a:rPr>
              <a:pPr/>
              <a:t>8</a:t>
            </a:fld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1038" y="260350"/>
            <a:ext cx="5500687" cy="4125913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cs typeface="Arial" charset="0"/>
              </a:rPr>
              <a:t>© Copyright IBM Corporation 2011</a:t>
            </a:r>
          </a:p>
        </p:txBody>
      </p:sp>
      <p:sp>
        <p:nvSpPr>
          <p:cNvPr id="8806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A4311A-4DD7-4B8E-B379-D4053F0A7E7F}" type="slidenum">
              <a:rPr lang="en-US" smtClean="0">
                <a:solidFill>
                  <a:srgbClr val="000000"/>
                </a:solidFill>
                <a:cs typeface="Arial" charset="0"/>
              </a:rPr>
              <a:pPr/>
              <a:t>9</a:t>
            </a:fld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80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1038" y="260350"/>
            <a:ext cx="5500687" cy="4125913"/>
          </a:xfrm>
          <a:ln/>
        </p:spPr>
      </p:sp>
      <p:sp>
        <p:nvSpPr>
          <p:cNvPr id="880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cs typeface="Arial" charset="0"/>
              </a:rPr>
              <a:t>© Copyright IBM Corporation 2011</a:t>
            </a:r>
          </a:p>
        </p:txBody>
      </p:sp>
      <p:sp>
        <p:nvSpPr>
          <p:cNvPr id="8909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457DE5-1A24-45A0-8275-404AA52D765C}" type="slidenum">
              <a:rPr lang="en-US" smtClean="0">
                <a:solidFill>
                  <a:srgbClr val="000000"/>
                </a:solidFill>
                <a:cs typeface="Arial" charset="0"/>
              </a:rPr>
              <a:pPr/>
              <a:t>10</a:t>
            </a:fld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90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1038" y="260350"/>
            <a:ext cx="5500687" cy="4125913"/>
          </a:xfrm>
          <a:ln/>
        </p:spPr>
      </p:sp>
      <p:sp>
        <p:nvSpPr>
          <p:cNvPr id="890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cs typeface="Arial" charset="0"/>
              </a:rPr>
              <a:t>© Copyright IBM Corporation 2011</a:t>
            </a:r>
          </a:p>
        </p:txBody>
      </p:sp>
      <p:sp>
        <p:nvSpPr>
          <p:cNvPr id="9011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5CF4E8-6932-499A-8D4F-AF390E1E3065}" type="slidenum">
              <a:rPr lang="en-US" smtClean="0">
                <a:solidFill>
                  <a:srgbClr val="000000"/>
                </a:solidFill>
                <a:cs typeface="Arial" charset="0"/>
              </a:rPr>
              <a:pPr/>
              <a:t>11</a:t>
            </a:fld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01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1038" y="260350"/>
            <a:ext cx="5500687" cy="4125913"/>
          </a:xfrm>
          <a:ln/>
        </p:spPr>
      </p:sp>
      <p:sp>
        <p:nvSpPr>
          <p:cNvPr id="901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cs typeface="Arial" charset="0"/>
              </a:rPr>
              <a:t>© Copyright IBM Corporation 2011</a:t>
            </a:r>
          </a:p>
        </p:txBody>
      </p:sp>
      <p:sp>
        <p:nvSpPr>
          <p:cNvPr id="9113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14B345-67F6-4E38-9748-7B216DBF8CDD}" type="slidenum">
              <a:rPr lang="en-US" smtClean="0">
                <a:solidFill>
                  <a:srgbClr val="000000"/>
                </a:solidFill>
                <a:cs typeface="Arial" charset="0"/>
              </a:rPr>
              <a:pPr/>
              <a:t>12</a:t>
            </a:fld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11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1038" y="260350"/>
            <a:ext cx="5500687" cy="4125913"/>
          </a:xfrm>
          <a:ln/>
        </p:spPr>
      </p:sp>
      <p:sp>
        <p:nvSpPr>
          <p:cNvPr id="911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cs typeface="Arial" charset="0"/>
              </a:rPr>
              <a:t>© Copyright IBM Corporation 2011</a:t>
            </a:r>
          </a:p>
        </p:txBody>
      </p:sp>
      <p:sp>
        <p:nvSpPr>
          <p:cNvPr id="9216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CC050F-B3A0-4F53-AD19-33E3DABDE373}" type="slidenum">
              <a:rPr lang="en-US" smtClean="0">
                <a:solidFill>
                  <a:srgbClr val="000000"/>
                </a:solidFill>
                <a:cs typeface="Arial" charset="0"/>
              </a:rPr>
              <a:pPr/>
              <a:t>13</a:t>
            </a:fld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21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1038" y="260350"/>
            <a:ext cx="5500687" cy="4125913"/>
          </a:xfrm>
          <a:ln/>
        </p:spPr>
      </p:sp>
      <p:sp>
        <p:nvSpPr>
          <p:cNvPr id="921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cs typeface="Arial" charset="0"/>
              </a:rPr>
              <a:t>© Copyright IBM Corporation 2011</a:t>
            </a:r>
          </a:p>
        </p:txBody>
      </p:sp>
      <p:sp>
        <p:nvSpPr>
          <p:cNvPr id="9318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AD1CFF-C20E-45FC-A347-38AE131D65DC}" type="slidenum">
              <a:rPr lang="en-US" smtClean="0">
                <a:solidFill>
                  <a:srgbClr val="000000"/>
                </a:solidFill>
                <a:cs typeface="Arial" charset="0"/>
              </a:rPr>
              <a:pPr/>
              <a:t>14</a:t>
            </a:fld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31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1038" y="260350"/>
            <a:ext cx="5500687" cy="4125913"/>
          </a:xfrm>
          <a:ln/>
        </p:spPr>
      </p:sp>
      <p:sp>
        <p:nvSpPr>
          <p:cNvPr id="931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cs typeface="Arial" charset="0"/>
              </a:rPr>
              <a:t>© Copyright IBM Corporation 2011</a:t>
            </a:r>
          </a:p>
        </p:txBody>
      </p:sp>
      <p:sp>
        <p:nvSpPr>
          <p:cNvPr id="9318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AD1CFF-C20E-45FC-A347-38AE131D65DC}" type="slidenum">
              <a:rPr lang="en-US" smtClean="0">
                <a:solidFill>
                  <a:srgbClr val="000000"/>
                </a:solidFill>
                <a:cs typeface="Arial" charset="0"/>
              </a:rPr>
              <a:pPr/>
              <a:t>15</a:t>
            </a:fld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31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1038" y="260350"/>
            <a:ext cx="5500687" cy="4125913"/>
          </a:xfrm>
          <a:ln/>
        </p:spPr>
      </p:sp>
      <p:sp>
        <p:nvSpPr>
          <p:cNvPr id="931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cs typeface="Arial" charset="0"/>
              </a:rPr>
              <a:t>© Copyright IBM Corporation 2011</a:t>
            </a:r>
          </a:p>
        </p:txBody>
      </p:sp>
      <p:sp>
        <p:nvSpPr>
          <p:cNvPr id="11673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D3CFEA-E57C-493D-8D91-456ADC0D830E}" type="slidenum">
              <a:rPr lang="en-US" smtClean="0">
                <a:solidFill>
                  <a:srgbClr val="000000"/>
                </a:solidFill>
                <a:cs typeface="Arial" charset="0"/>
              </a:rPr>
              <a:pPr/>
              <a:t>16</a:t>
            </a:fld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67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1038" y="260350"/>
            <a:ext cx="5500687" cy="4125913"/>
          </a:xfrm>
          <a:ln/>
        </p:spPr>
      </p:sp>
      <p:sp>
        <p:nvSpPr>
          <p:cNvPr id="1167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cs typeface="Arial" charset="0"/>
              </a:rPr>
              <a:t>© Copyright IBM Corporation 2011</a:t>
            </a:r>
          </a:p>
        </p:txBody>
      </p:sp>
      <p:sp>
        <p:nvSpPr>
          <p:cNvPr id="11776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116A2B-F464-440F-B686-308B8684B88C}" type="slidenum">
              <a:rPr lang="en-US" smtClean="0">
                <a:solidFill>
                  <a:srgbClr val="000000"/>
                </a:solidFill>
                <a:cs typeface="Arial" charset="0"/>
              </a:rPr>
              <a:pPr/>
              <a:t>17</a:t>
            </a:fld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77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1038" y="260350"/>
            <a:ext cx="5500687" cy="4125913"/>
          </a:xfrm>
          <a:ln/>
        </p:spPr>
      </p:sp>
      <p:sp>
        <p:nvSpPr>
          <p:cNvPr id="1177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>
                <a:cs typeface="Arial" charset="0"/>
              </a:rPr>
              <a:t>© Copyright IBM Corporation 2011</a:t>
            </a:r>
          </a:p>
        </p:txBody>
      </p:sp>
      <p:sp>
        <p:nvSpPr>
          <p:cNvPr id="11366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03285-4F09-4DAC-8136-C87C698F0499}" type="slidenum">
              <a:rPr lang="en-US" smtClean="0">
                <a:cs typeface="Arial" charset="0"/>
              </a:rPr>
              <a:pPr/>
              <a:t>51</a:t>
            </a:fld>
            <a:endParaRPr lang="en-US" smtClean="0">
              <a:cs typeface="Arial" charset="0"/>
            </a:endParaRPr>
          </a:p>
        </p:txBody>
      </p:sp>
      <p:sp>
        <p:nvSpPr>
          <p:cNvPr id="1136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1038" y="260350"/>
            <a:ext cx="5500687" cy="4125913"/>
          </a:xfrm>
          <a:ln/>
        </p:spPr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solidFill>
          <a:srgbClr val="BDD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9874" name="Picture 2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" y="3346450"/>
            <a:ext cx="9144000" cy="351155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  <a:effectLst/>
        </p:spPr>
      </p:pic>
      <p:pic>
        <p:nvPicPr>
          <p:cNvPr id="719875" name="Picture 3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" y="0"/>
            <a:ext cx="9144000" cy="351155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  <a:effectLst/>
        </p:spPr>
      </p:pic>
      <p:pic>
        <p:nvPicPr>
          <p:cNvPr id="719876" name="Picture 4" descr="ibm_white_logo_300dpi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7889FB"/>
              </a:clrFrom>
              <a:clrTo>
                <a:srgbClr val="7889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invGray">
          <a:xfrm>
            <a:off x="7999413" y="661988"/>
            <a:ext cx="1001712" cy="400050"/>
          </a:xfrm>
          <a:prstGeom prst="rect">
            <a:avLst/>
          </a:prstGeom>
          <a:noFill/>
        </p:spPr>
      </p:pic>
      <p:sp>
        <p:nvSpPr>
          <p:cNvPr id="71987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0525" y="2493964"/>
            <a:ext cx="6688138" cy="1470025"/>
          </a:xfrm>
        </p:spPr>
        <p:txBody>
          <a:bodyPr/>
          <a:lstStyle>
            <a:lvl1pPr>
              <a:defRPr>
                <a:solidFill>
                  <a:srgbClr val="000000"/>
                </a:solidFill>
                <a:latin typeface="Helv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719878" name="Rectangle 6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414339" y="4106864"/>
            <a:ext cx="7935911" cy="1384300"/>
          </a:xfrm>
        </p:spPr>
        <p:txBody>
          <a:bodyPr/>
          <a:lstStyle>
            <a:lvl1pPr marL="0" indent="0">
              <a:buFont typeface="Wingdings" pitchFamily="2" charset="2"/>
              <a:buNone/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Speaker Name</a:t>
            </a:r>
          </a:p>
          <a:p>
            <a:r>
              <a:rPr lang="en-US" dirty="0"/>
              <a:t>Speaker Title</a:t>
            </a:r>
          </a:p>
        </p:txBody>
      </p:sp>
      <p:sp>
        <p:nvSpPr>
          <p:cNvPr id="719879" name="Rectangle 7"/>
          <p:cNvSpPr>
            <a:spLocks noChangeArrowheads="1"/>
          </p:cNvSpPr>
          <p:nvPr userDrawn="1"/>
        </p:nvSpPr>
        <p:spPr bwMode="black">
          <a:xfrm>
            <a:off x="3252790" y="6376989"/>
            <a:ext cx="2638425" cy="3063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18288" tIns="18288" rIns="18288" bIns="18288" anchor="ctr"/>
          <a:lstStyle/>
          <a:p>
            <a:pPr marL="342878" indent="-342878" eaLnBrk="0" hangingPunct="0">
              <a:lnSpc>
                <a:spcPct val="100000"/>
              </a:lnSpc>
            </a:pPr>
            <a:r>
              <a:rPr lang="en-US" sz="1800" dirty="0">
                <a:solidFill>
                  <a:srgbClr val="FFFFFF"/>
                </a:solidFill>
              </a:rPr>
              <a:t>© </a:t>
            </a:r>
            <a:r>
              <a:rPr lang="en-US" sz="1800" dirty="0" smtClean="0">
                <a:solidFill>
                  <a:srgbClr val="FFFFFF"/>
                </a:solidFill>
              </a:rPr>
              <a:t>2015 </a:t>
            </a:r>
            <a:r>
              <a:rPr lang="en-US" sz="1800" dirty="0">
                <a:solidFill>
                  <a:srgbClr val="FFFFFF"/>
                </a:solidFill>
              </a:rPr>
              <a:t>IBM Corporation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 txBox="1">
            <a:spLocks noChangeArrowheads="1"/>
          </p:cNvSpPr>
          <p:nvPr userDrawn="1"/>
        </p:nvSpPr>
        <p:spPr bwMode="gray">
          <a:xfrm>
            <a:off x="2" y="6679300"/>
            <a:ext cx="5170713" cy="17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136027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136053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© Copyright IBM Corporation 2015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ChangeArrowheads="1"/>
          </p:cNvSpPr>
          <p:nvPr/>
        </p:nvSpPr>
        <p:spPr bwMode="auto">
          <a:xfrm rot="2775731">
            <a:off x="7577138" y="-280987"/>
            <a:ext cx="2454274" cy="1295400"/>
          </a:xfrm>
          <a:prstGeom prst="rect">
            <a:avLst/>
          </a:prstGeom>
          <a:solidFill>
            <a:srgbClr val="66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defRPr/>
            </a:pPr>
            <a:r>
              <a:rPr lang="en-US" sz="1800">
                <a:solidFill>
                  <a:srgbClr val="7889FB"/>
                </a:solidFill>
                <a:latin typeface="Arial" charset="0"/>
              </a:rPr>
              <a:t>v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82563" y="414339"/>
            <a:ext cx="8245475" cy="498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0976" y="1031875"/>
            <a:ext cx="8963025" cy="582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39301" name="Rectangle 5"/>
          <p:cNvSpPr>
            <a:spLocks noChangeArrowheads="1"/>
          </p:cNvSpPr>
          <p:nvPr/>
        </p:nvSpPr>
        <p:spPr bwMode="black">
          <a:xfrm>
            <a:off x="8172450" y="461963"/>
            <a:ext cx="971550" cy="400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9" tIns="45714" rIns="91429" bIns="45714">
            <a:spAutoFit/>
          </a:bodyPr>
          <a:lstStyle/>
          <a:p>
            <a:pPr algn="r" eaLnBrk="0" hangingPunct="0">
              <a:lnSpc>
                <a:spcPct val="100000"/>
              </a:lnSpc>
              <a:defRPr/>
            </a:pPr>
            <a:r>
              <a:rPr lang="en-US" sz="1000" b="1" dirty="0">
                <a:solidFill>
                  <a:srgbClr val="FFFFFF"/>
                </a:solidFill>
                <a:latin typeface="Arial" charset="0"/>
              </a:rPr>
              <a:t>© </a:t>
            </a:r>
            <a:r>
              <a:rPr lang="en-US" sz="1000" b="1" dirty="0" smtClean="0">
                <a:solidFill>
                  <a:srgbClr val="FFFFFF"/>
                </a:solidFill>
                <a:latin typeface="Arial" charset="0"/>
              </a:rPr>
              <a:t>2015 </a:t>
            </a:r>
            <a:r>
              <a:rPr lang="en-US" sz="1000" b="1" dirty="0">
                <a:solidFill>
                  <a:srgbClr val="FFFFFF"/>
                </a:solidFill>
                <a:latin typeface="Arial" charset="0"/>
              </a:rPr>
              <a:t>IBM</a:t>
            </a:r>
          </a:p>
          <a:p>
            <a:pPr algn="r" eaLnBrk="0" hangingPunct="0">
              <a:lnSpc>
                <a:spcPct val="100000"/>
              </a:lnSpc>
              <a:defRPr/>
            </a:pPr>
            <a:fld id="{EF2BC5C1-7438-4248-859E-7EF2502505B9}" type="slidenum">
              <a:rPr lang="en-US" sz="1000" b="1">
                <a:solidFill>
                  <a:srgbClr val="FFFFFF"/>
                </a:solidFill>
                <a:latin typeface="Arial" charset="0"/>
              </a:rPr>
              <a:pPr algn="r" eaLnBrk="0" hangingPunct="0">
                <a:lnSpc>
                  <a:spcPct val="100000"/>
                </a:lnSpc>
                <a:defRPr/>
              </a:pPr>
              <a:t>‹#›</a:t>
            </a:fld>
            <a:endParaRPr lang="en-US" sz="1000" b="1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030" name="Picture 6" descr="ibm_light_gray_logo_300dpi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7889FB"/>
              </a:clrFrom>
              <a:clrTo>
                <a:srgbClr val="7889FB">
                  <a:alpha val="0"/>
                </a:srgbClr>
              </a:clrTo>
            </a:clrChange>
          </a:blip>
          <a:srcRect r="6667"/>
          <a:stretch>
            <a:fillRect/>
          </a:stretch>
        </p:blipFill>
        <p:spPr bwMode="invGray">
          <a:xfrm>
            <a:off x="8243888" y="115889"/>
            <a:ext cx="774700" cy="30797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39303" name="Line 7"/>
          <p:cNvSpPr>
            <a:spLocks noChangeShapeType="1"/>
          </p:cNvSpPr>
          <p:nvPr/>
        </p:nvSpPr>
        <p:spPr bwMode="auto">
          <a:xfrm>
            <a:off x="9153525" y="0"/>
            <a:ext cx="0" cy="207168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  <a:defRPr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39304" name="Line 8"/>
          <p:cNvSpPr>
            <a:spLocks noChangeShapeType="1"/>
          </p:cNvSpPr>
          <p:nvPr/>
        </p:nvSpPr>
        <p:spPr bwMode="auto">
          <a:xfrm>
            <a:off x="6950075" y="-9524"/>
            <a:ext cx="21939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  <a:defRPr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39305" name="Text Box 9"/>
          <p:cNvSpPr txBox="1">
            <a:spLocks noChangeArrowheads="1"/>
          </p:cNvSpPr>
          <p:nvPr/>
        </p:nvSpPr>
        <p:spPr bwMode="auto">
          <a:xfrm rot="2783753">
            <a:off x="7358857" y="640556"/>
            <a:ext cx="2190751" cy="2778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91429" tIns="45714" rIns="91429" bIns="45714">
            <a:spAutoFit/>
          </a:bodyPr>
          <a:lstStyle/>
          <a:p>
            <a:pPr algn="ctr">
              <a:lnSpc>
                <a:spcPct val="100000"/>
              </a:lnSpc>
              <a:buClr>
                <a:srgbClr val="2DB6B3"/>
              </a:buClr>
              <a:buFont typeface="Wingdings" pitchFamily="2" charset="2"/>
              <a:buNone/>
              <a:defRPr/>
            </a:pPr>
            <a:r>
              <a:rPr lang="en-GB" sz="1200" b="1" dirty="0">
                <a:solidFill>
                  <a:srgbClr val="FFFFFF"/>
                </a:solidFill>
                <a:latin typeface="Arial" charset="0"/>
              </a:rPr>
              <a:t>Shared Storage Pool </a:t>
            </a:r>
            <a:r>
              <a:rPr lang="en-GB" sz="1200" b="1" dirty="0" smtClean="0">
                <a:solidFill>
                  <a:srgbClr val="FFFFFF"/>
                </a:solidFill>
                <a:latin typeface="Arial" charset="0"/>
              </a:rPr>
              <a:t>5</a:t>
            </a:r>
            <a:endParaRPr lang="en-GB" sz="700" b="1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0" r:id="rId1"/>
    <p:sldLayoutId id="2147483703" r:id="rId2"/>
    <p:sldLayoutId id="2147483734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  <a:cs typeface="Arial" charset="0"/>
        </a:defRPr>
      </a:lvl5pPr>
      <a:lvl6pPr marL="45714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  <a:cs typeface="Arial" charset="0"/>
        </a:defRPr>
      </a:lvl6pPr>
      <a:lvl7pPr marL="914284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  <a:cs typeface="Arial" charset="0"/>
        </a:defRPr>
      </a:lvl7pPr>
      <a:lvl8pPr marL="1371424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  <a:cs typeface="Arial" charset="0"/>
        </a:defRPr>
      </a:lvl8pPr>
      <a:lvl9pPr marL="1828567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226999" indent="-226999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573051" indent="-230173" algn="l" rtl="0" eaLnBrk="0" fontAlgn="base" hangingPunct="0">
        <a:spcBef>
          <a:spcPct val="25000"/>
        </a:spcBef>
        <a:spcAft>
          <a:spcPct val="15000"/>
        </a:spcAft>
        <a:buClr>
          <a:schemeClr val="accent1"/>
        </a:buClr>
        <a:buFont typeface="Arial" charset="0"/>
        <a:buChar char="–"/>
        <a:defRPr sz="2400">
          <a:solidFill>
            <a:schemeClr val="bg1"/>
          </a:solidFill>
          <a:latin typeface="+mn-lt"/>
          <a:cs typeface="+mn-cs"/>
        </a:defRPr>
      </a:lvl2pPr>
      <a:lvl3pPr marL="915929" indent="-22699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–"/>
        <a:defRPr sz="1600">
          <a:solidFill>
            <a:schemeClr val="bg1"/>
          </a:solidFill>
          <a:latin typeface="+mn-lt"/>
          <a:cs typeface="+mn-cs"/>
        </a:defRPr>
      </a:lvl3pPr>
      <a:lvl4pPr marL="1258808" indent="-22699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sz="1300">
          <a:solidFill>
            <a:schemeClr val="bg1"/>
          </a:solidFill>
          <a:latin typeface="+mn-lt"/>
          <a:cs typeface="+mn-cs"/>
        </a:defRPr>
      </a:lvl4pPr>
      <a:lvl5pPr marL="1601686" indent="-22699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–"/>
        <a:defRPr sz="1300">
          <a:solidFill>
            <a:schemeClr val="bg1"/>
          </a:solidFill>
          <a:latin typeface="+mn-lt"/>
          <a:cs typeface="+mn-cs"/>
        </a:defRPr>
      </a:lvl5pPr>
      <a:lvl6pPr marL="2060312" indent="-22857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–"/>
        <a:defRPr sz="1300">
          <a:solidFill>
            <a:schemeClr val="bg1"/>
          </a:solidFill>
          <a:latin typeface="+mn-lt"/>
          <a:cs typeface="+mn-cs"/>
        </a:defRPr>
      </a:lvl6pPr>
      <a:lvl7pPr marL="2517453" indent="-22857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–"/>
        <a:defRPr sz="1300">
          <a:solidFill>
            <a:schemeClr val="bg1"/>
          </a:solidFill>
          <a:latin typeface="+mn-lt"/>
          <a:cs typeface="+mn-cs"/>
        </a:defRPr>
      </a:lvl7pPr>
      <a:lvl8pPr marL="2974594" indent="-22857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–"/>
        <a:defRPr sz="1300">
          <a:solidFill>
            <a:schemeClr val="bg1"/>
          </a:solidFill>
          <a:latin typeface="+mn-lt"/>
          <a:cs typeface="+mn-cs"/>
        </a:defRPr>
      </a:lvl8pPr>
      <a:lvl9pPr marL="3431736" indent="-22857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–"/>
        <a:defRPr sz="13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2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0" algn="l" defTabSz="9142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4" algn="l" defTabSz="9142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4" algn="l" defTabSz="9142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67" algn="l" defTabSz="9142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08" algn="l" defTabSz="9142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48" algn="l" defTabSz="9142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90" algn="l" defTabSz="9142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32" algn="l" defTabSz="9142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qwqC70zFe18" TargetMode="External"/><Relationship Id="rId13" Type="http://schemas.openxmlformats.org/officeDocument/2006/relationships/hyperlink" Target="https://www.youtube.com/watch?v=mBohJ39FYCc" TargetMode="External"/><Relationship Id="rId18" Type="http://schemas.openxmlformats.org/officeDocument/2006/relationships/image" Target="../media/image11.png"/><Relationship Id="rId3" Type="http://schemas.openxmlformats.org/officeDocument/2006/relationships/hyperlink" Target="https://www.youtube.com/watch?v=RgEmJfEFJRQ" TargetMode="External"/><Relationship Id="rId7" Type="http://schemas.openxmlformats.org/officeDocument/2006/relationships/hyperlink" Target="https://www.youtube.com/watch?v=R78RWNQRTzI" TargetMode="External"/><Relationship Id="rId12" Type="http://schemas.openxmlformats.org/officeDocument/2006/relationships/hyperlink" Target="https://www.youtube.com/watch?v=n2iDRFTqtS8" TargetMode="External"/><Relationship Id="rId17" Type="http://schemas.openxmlformats.org/officeDocument/2006/relationships/image" Target="../media/image10.gif"/><Relationship Id="rId2" Type="http://schemas.openxmlformats.org/officeDocument/2006/relationships/hyperlink" Target="https://www.youtube.com/watch?v=SmxwgPjuydM" TargetMode="External"/><Relationship Id="rId16" Type="http://schemas.openxmlformats.org/officeDocument/2006/relationships/hyperlink" Target="https://www.youtube.com/watch?v=G6uC6qBTo4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Ma62HmtVCkM" TargetMode="External"/><Relationship Id="rId11" Type="http://schemas.openxmlformats.org/officeDocument/2006/relationships/hyperlink" Target="https://www.youtube.com/watch?v=z1Uk4yRZieo" TargetMode="External"/><Relationship Id="rId5" Type="http://schemas.openxmlformats.org/officeDocument/2006/relationships/hyperlink" Target="https://www.youtube.com/watch?v=BJtd6ej4iU0" TargetMode="External"/><Relationship Id="rId15" Type="http://schemas.openxmlformats.org/officeDocument/2006/relationships/hyperlink" Target="https://www.youtube.com/watch?v=m7bxPL9tJaI" TargetMode="External"/><Relationship Id="rId10" Type="http://schemas.openxmlformats.org/officeDocument/2006/relationships/hyperlink" Target="https://www.youtube.com/watch?v=eNaTPywO5Cw" TargetMode="External"/><Relationship Id="rId4" Type="http://schemas.openxmlformats.org/officeDocument/2006/relationships/hyperlink" Target="https://www.youtube.com/watch?v=BHpOb6vof5c" TargetMode="External"/><Relationship Id="rId9" Type="http://schemas.openxmlformats.org/officeDocument/2006/relationships/hyperlink" Target="https://www.youtube.com/watch?v=Y4GsYwyikaU" TargetMode="External"/><Relationship Id="rId14" Type="http://schemas.openxmlformats.org/officeDocument/2006/relationships/hyperlink" Target="https://www.youtube.com/watch?v=w-QkFg2IMDo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ibm.com/developerworks/community/blogs/aixpert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ibm.com/developerworks/community/blogs/aixpert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651168" y="5931378"/>
            <a:ext cx="2319588" cy="9266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 algn="r" defTabSz="914342">
              <a:defRPr/>
            </a:pPr>
            <a:r>
              <a:rPr lang="en-US" sz="1000" b="1" kern="0" dirty="0" smtClean="0">
                <a:solidFill>
                  <a:srgbClr val="000000"/>
                </a:solidFill>
                <a:latin typeface="Helv" charset="0"/>
                <a:ea typeface="+mj-ea"/>
                <a:cs typeface="+mj-cs"/>
              </a:rPr>
              <a:t/>
            </a:r>
            <a:br>
              <a:rPr lang="en-US" sz="1000" b="1" kern="0" dirty="0" smtClean="0">
                <a:solidFill>
                  <a:srgbClr val="000000"/>
                </a:solidFill>
                <a:latin typeface="Helv" charset="0"/>
                <a:ea typeface="+mj-ea"/>
                <a:cs typeface="+mj-cs"/>
              </a:rPr>
            </a:br>
            <a:r>
              <a:rPr lang="en-US" sz="1800" b="1" kern="0" dirty="0" smtClean="0">
                <a:solidFill>
                  <a:srgbClr val="000000"/>
                </a:solidFill>
                <a:latin typeface="Helv" charset="0"/>
                <a:ea typeface="+mj-ea"/>
                <a:cs typeface="+mj-cs"/>
              </a:rPr>
              <a:t>Nigel Griffiths</a:t>
            </a:r>
          </a:p>
          <a:p>
            <a:pPr algn="r" defTabSz="914342">
              <a:defRPr/>
            </a:pPr>
            <a:r>
              <a:rPr lang="en-US" sz="1800" b="1" kern="0" dirty="0" smtClean="0">
                <a:solidFill>
                  <a:srgbClr val="000000"/>
                </a:solidFill>
                <a:latin typeface="Helv" charset="0"/>
                <a:ea typeface="+mj-ea"/>
                <a:cs typeface="+mj-cs"/>
              </a:rPr>
              <a:t>nag@uk.ibm.com</a:t>
            </a:r>
            <a:endParaRPr lang="en-US" sz="1800" b="1" kern="0" dirty="0">
              <a:solidFill>
                <a:srgbClr val="000000"/>
              </a:solidFill>
              <a:latin typeface="Helv" charset="0"/>
              <a:ea typeface="+mj-ea"/>
              <a:cs typeface="+mj-cs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09867" y="1760533"/>
            <a:ext cx="6996222" cy="1318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4800" b="1" dirty="0" smtClean="0">
                <a:solidFill>
                  <a:schemeClr val="accent1"/>
                </a:solidFill>
              </a:rPr>
              <a:t>VIOS 2.2.4</a:t>
            </a:r>
            <a:br>
              <a:rPr lang="en-US" sz="4800" b="1" dirty="0" smtClean="0">
                <a:solidFill>
                  <a:schemeClr val="accent1"/>
                </a:solidFill>
              </a:rPr>
            </a:br>
            <a:r>
              <a:rPr lang="en-US" sz="4800" b="1" dirty="0" smtClean="0">
                <a:solidFill>
                  <a:schemeClr val="accent1"/>
                </a:solidFill>
              </a:rPr>
              <a:t>Shared Storage Pools Phase 5 with Tiers</a:t>
            </a:r>
          </a:p>
          <a:p>
            <a:pPr>
              <a:defRPr/>
            </a:pPr>
            <a:r>
              <a:rPr lang="en-US" sz="4800" b="1" dirty="0" smtClean="0">
                <a:solidFill>
                  <a:schemeClr val="accent1"/>
                </a:solidFill>
              </a:rPr>
              <a:t>and loads more </a:t>
            </a:r>
            <a:r>
              <a:rPr lang="en-US" sz="1600" b="1" kern="0" dirty="0" smtClean="0">
                <a:solidFill>
                  <a:schemeClr val="accent1"/>
                </a:solidFill>
                <a:latin typeface="Helv" charset="0"/>
                <a:ea typeface="+mj-ea"/>
                <a:cs typeface="+mj-cs"/>
              </a:rPr>
              <a:t/>
            </a:r>
            <a:br>
              <a:rPr lang="en-US" sz="1600" b="1" kern="0" dirty="0" smtClean="0">
                <a:solidFill>
                  <a:schemeClr val="accent1"/>
                </a:solidFill>
                <a:latin typeface="Helv" charset="0"/>
                <a:ea typeface="+mj-ea"/>
                <a:cs typeface="+mj-cs"/>
              </a:rPr>
            </a:br>
            <a:endParaRPr lang="en-US" sz="3300" b="1" kern="0" dirty="0">
              <a:solidFill>
                <a:schemeClr val="accent1"/>
              </a:solidFill>
              <a:latin typeface="Helv" charset="0"/>
              <a:ea typeface="+mj-ea"/>
              <a:cs typeface="+mj-cs"/>
            </a:endParaRPr>
          </a:p>
        </p:txBody>
      </p:sp>
      <p:pic>
        <p:nvPicPr>
          <p:cNvPr id="8" name="Picture 2" descr="nigeltransparent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flipH="1">
            <a:off x="7597211" y="5311213"/>
            <a:ext cx="1546788" cy="1546786"/>
          </a:xfrm>
          <a:prstGeom prst="rect">
            <a:avLst/>
          </a:prstGeom>
          <a:noFill/>
        </p:spPr>
      </p:pic>
      <p:pic>
        <p:nvPicPr>
          <p:cNvPr id="7" name="Picture 45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37720" y="5255665"/>
            <a:ext cx="2831090" cy="50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2"/>
          <p:cNvPicPr>
            <a:picLocks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" y="5826989"/>
            <a:ext cx="1092199" cy="1001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3"/>
          <p:cNvPicPr>
            <a:picLocks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132609" y="5845175"/>
            <a:ext cx="1079500" cy="101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4"/>
          <p:cNvPicPr>
            <a:picLocks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263198" y="5833485"/>
            <a:ext cx="10445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Marketing: VIOS Shared Storage Pools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0316" indent="-360316">
              <a:buFontTx/>
              <a:buAutoNum type="arabicPeriod"/>
            </a:pPr>
            <a:r>
              <a:rPr lang="en-US" sz="2400" dirty="0" smtClean="0"/>
              <a:t>Enormous reduction in storage man-power</a:t>
            </a:r>
          </a:p>
          <a:p>
            <a:pPr marL="360316" indent="-360316">
              <a:buFontTx/>
              <a:buAutoNum type="arabicPeriod"/>
            </a:pPr>
            <a:r>
              <a:rPr lang="en-US" sz="2400" dirty="0" smtClean="0"/>
              <a:t>Independence from underlying SAN technology &amp; team!</a:t>
            </a:r>
          </a:p>
          <a:p>
            <a:pPr marL="360316" indent="-360316">
              <a:buFontTx/>
              <a:buAutoNum type="arabicPeriod"/>
            </a:pPr>
            <a:r>
              <a:rPr lang="en-US" sz="2400" dirty="0" smtClean="0"/>
              <a:t>Sub-second disk space allocate &amp; connect</a:t>
            </a:r>
          </a:p>
          <a:p>
            <a:pPr marL="533332" lvl="1" indent="-298411">
              <a:spcBef>
                <a:spcPts val="0"/>
              </a:spcBef>
              <a:spcAft>
                <a:spcPts val="0"/>
              </a:spcAft>
            </a:pPr>
            <a:r>
              <a:rPr lang="en-US" dirty="0" err="1" smtClean="0">
                <a:solidFill>
                  <a:srgbClr val="0000FF"/>
                </a:solidFill>
              </a:rPr>
              <a:t>lu</a:t>
            </a:r>
            <a:r>
              <a:rPr lang="en-US" dirty="0" smtClean="0">
                <a:solidFill>
                  <a:srgbClr val="0000FF"/>
                </a:solidFill>
              </a:rPr>
              <a:t> command: create, map, </a:t>
            </a:r>
            <a:r>
              <a:rPr lang="en-US" dirty="0" err="1" smtClean="0">
                <a:solidFill>
                  <a:srgbClr val="0000FF"/>
                </a:solidFill>
              </a:rPr>
              <a:t>unmap</a:t>
            </a:r>
            <a:r>
              <a:rPr lang="en-US" dirty="0" smtClean="0">
                <a:solidFill>
                  <a:srgbClr val="0000FF"/>
                </a:solidFill>
              </a:rPr>
              <a:t>, remove</a:t>
            </a:r>
          </a:p>
          <a:p>
            <a:pPr marL="533332" lvl="1" indent="-29841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FF"/>
                </a:solidFill>
              </a:rPr>
              <a:t>snapshot: create/delete/rollback</a:t>
            </a:r>
          </a:p>
          <a:p>
            <a:pPr marL="360316" indent="-360316">
              <a:buFontTx/>
              <a:buAutoNum type="arabicPeriod"/>
            </a:pPr>
            <a:r>
              <a:rPr lang="en-US" sz="2400" dirty="0" smtClean="0"/>
              <a:t>Autonomic disk mirrors &amp; </a:t>
            </a:r>
            <a:r>
              <a:rPr lang="en-US" sz="2400" dirty="0" err="1" smtClean="0"/>
              <a:t>resilver</a:t>
            </a:r>
            <a:r>
              <a:rPr lang="en-US" sz="2400" dirty="0" smtClean="0"/>
              <a:t> with zero VM effort</a:t>
            </a:r>
          </a:p>
          <a:p>
            <a:pPr marL="360316" indent="-360316">
              <a:buFontTx/>
              <a:buAutoNum type="arabicPeriod"/>
            </a:pPr>
            <a:r>
              <a:rPr lang="en-US" sz="2400" dirty="0" smtClean="0"/>
              <a:t>Live Partition Mobility ready by default</a:t>
            </a:r>
          </a:p>
          <a:p>
            <a:pPr marL="360316" indent="-360316">
              <a:buFontTx/>
              <a:buAutoNum type="arabicPeriod"/>
            </a:pPr>
            <a:r>
              <a:rPr lang="en-US" sz="2400" dirty="0" smtClean="0"/>
              <a:t>Simple Pool management: 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0000FF"/>
                </a:solidFill>
              </a:rPr>
              <a:t>pv &amp; failgrp, lssp, alert, VIOS logs</a:t>
            </a:r>
          </a:p>
          <a:p>
            <a:pPr marL="360316" indent="-360316">
              <a:buFontTx/>
              <a:buAutoNum type="arabicPeriod"/>
            </a:pPr>
            <a:r>
              <a:rPr lang="en-US" sz="2400" dirty="0" smtClean="0"/>
              <a:t>DR capability to rebuild a VM quickly on a Remote Pool Copy</a:t>
            </a:r>
          </a:p>
          <a:p>
            <a:pPr marL="360316" indent="-360316">
              <a:buFontTx/>
              <a:buAutoNum type="arabicPeriod"/>
            </a:pPr>
            <a:r>
              <a:rPr lang="en-US" sz="2400" dirty="0" smtClean="0"/>
              <a:t>HMC GUI for fast SSP disk setup across dual VIOS</a:t>
            </a:r>
          </a:p>
          <a:p>
            <a:pPr marL="533332" lvl="1" indent="-298411"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No more: VIOS slot numbers, </a:t>
            </a:r>
            <a:r>
              <a:rPr lang="en-US" dirty="0" err="1" smtClean="0"/>
              <a:t>Cnn</a:t>
            </a:r>
            <a:r>
              <a:rPr lang="en-US" dirty="0" smtClean="0"/>
              <a:t> or </a:t>
            </a:r>
            <a:r>
              <a:rPr lang="en-US" dirty="0" err="1" smtClean="0"/>
              <a:t>vhosts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YouTube Videos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6" y="998376"/>
            <a:ext cx="8963025" cy="5547704"/>
          </a:xfrm>
        </p:spPr>
        <p:txBody>
          <a:bodyPr/>
          <a:lstStyle/>
          <a:p>
            <a:pPr marL="514284" indent="-514284">
              <a:buFont typeface="+mj-lt"/>
              <a:buAutoNum type="arabicPeriod"/>
            </a:pPr>
            <a:r>
              <a:rPr lang="en-GB" sz="1800" dirty="0" smtClean="0">
                <a:hlinkClick r:id="rId2"/>
              </a:rPr>
              <a:t>Shared Storage Pool (SSP) Intro</a:t>
            </a:r>
            <a:r>
              <a:rPr lang="en-GB" sz="1800" dirty="0" smtClean="0"/>
              <a:t> 			    	17 </a:t>
            </a:r>
            <a:r>
              <a:rPr lang="en-GB" sz="1800" dirty="0" err="1" smtClean="0"/>
              <a:t>mins</a:t>
            </a:r>
            <a:endParaRPr lang="en-GB" sz="1800" dirty="0" smtClean="0"/>
          </a:p>
          <a:p>
            <a:pPr marL="514284" indent="-514284">
              <a:buFont typeface="+mj-lt"/>
              <a:buAutoNum type="arabicPeriod"/>
            </a:pPr>
            <a:r>
              <a:rPr lang="en-GB" sz="1800" dirty="0" smtClean="0">
                <a:hlinkClick r:id="rId3"/>
              </a:rPr>
              <a:t>Shared Storage Pools (SSP2) Getting Started</a:t>
            </a:r>
            <a:r>
              <a:rPr lang="en-GB" sz="1800" dirty="0" smtClean="0"/>
              <a:t>	    	   	10 </a:t>
            </a:r>
            <a:r>
              <a:rPr lang="en-GB" sz="1800" dirty="0" err="1" smtClean="0"/>
              <a:t>mins</a:t>
            </a:r>
            <a:endParaRPr lang="en-GB" sz="1800" dirty="0" smtClean="0"/>
          </a:p>
          <a:p>
            <a:pPr marL="514284" indent="-514284">
              <a:buFont typeface="+mj-lt"/>
              <a:buAutoNum type="arabicPeriod"/>
            </a:pPr>
            <a:r>
              <a:rPr lang="en-GB" sz="1800" dirty="0" smtClean="0">
                <a:hlinkClick r:id="rId4"/>
              </a:rPr>
              <a:t>Shared Storage Pools (SSP2) Thin Provisioning Alerts</a:t>
            </a:r>
            <a:r>
              <a:rPr lang="en-GB" sz="1800" dirty="0" smtClean="0"/>
              <a:t> 		17 </a:t>
            </a:r>
            <a:r>
              <a:rPr lang="en-GB" sz="1800" dirty="0" err="1" smtClean="0"/>
              <a:t>mins</a:t>
            </a:r>
            <a:endParaRPr lang="en-GB" sz="1800" dirty="0" smtClean="0"/>
          </a:p>
          <a:p>
            <a:pPr marL="514284" indent="-514284">
              <a:buFont typeface="+mj-lt"/>
              <a:buAutoNum type="arabicPeriod"/>
            </a:pPr>
            <a:r>
              <a:rPr lang="en-GB" sz="1800" dirty="0" smtClean="0">
                <a:hlinkClick r:id="rId5"/>
              </a:rPr>
              <a:t>Shared Storage Pools (SSP3) New Features</a:t>
            </a:r>
            <a:r>
              <a:rPr lang="en-GB" sz="1800" dirty="0" smtClean="0"/>
              <a:t> 	    		</a:t>
            </a:r>
            <a:r>
              <a:rPr lang="en-GB" sz="1800" dirty="0" smtClean="0">
                <a:solidFill>
                  <a:srgbClr val="FF0000"/>
                </a:solidFill>
              </a:rPr>
              <a:t>24 </a:t>
            </a:r>
            <a:r>
              <a:rPr lang="en-GB" sz="1800" dirty="0" err="1" smtClean="0">
                <a:solidFill>
                  <a:srgbClr val="FF0000"/>
                </a:solidFill>
              </a:rPr>
              <a:t>mins</a:t>
            </a:r>
            <a:endParaRPr lang="en-GB" sz="1800" dirty="0" smtClean="0">
              <a:solidFill>
                <a:srgbClr val="FF0000"/>
              </a:solidFill>
            </a:endParaRPr>
          </a:p>
          <a:p>
            <a:pPr marL="514284" indent="-514284">
              <a:buFont typeface="+mj-lt"/>
              <a:buAutoNum type="arabicPeriod"/>
            </a:pPr>
            <a:r>
              <a:rPr lang="en-GB" sz="1800" dirty="0" smtClean="0">
                <a:hlinkClick r:id="rId6"/>
              </a:rPr>
              <a:t>Looking Around a Shared Storage Pool SSP3</a:t>
            </a:r>
            <a:r>
              <a:rPr lang="en-GB" sz="1800" dirty="0" smtClean="0"/>
              <a:t> 	    		</a:t>
            </a:r>
            <a:r>
              <a:rPr lang="en-GB" sz="1800" dirty="0" smtClean="0">
                <a:solidFill>
                  <a:srgbClr val="FF0000"/>
                </a:solidFill>
              </a:rPr>
              <a:t>15 </a:t>
            </a:r>
            <a:r>
              <a:rPr lang="en-GB" sz="1800" dirty="0" err="1" smtClean="0">
                <a:solidFill>
                  <a:srgbClr val="FF0000"/>
                </a:solidFill>
              </a:rPr>
              <a:t>mins</a:t>
            </a:r>
            <a:endParaRPr lang="en-GB" sz="1800" dirty="0" smtClean="0">
              <a:solidFill>
                <a:srgbClr val="FF0000"/>
              </a:solidFill>
            </a:endParaRPr>
          </a:p>
          <a:p>
            <a:pPr marL="514284" indent="-514284">
              <a:buFont typeface="+mj-lt"/>
              <a:buAutoNum type="arabicPeriod"/>
            </a:pPr>
            <a:r>
              <a:rPr lang="en-GB" sz="1800" dirty="0" smtClean="0">
                <a:hlinkClick r:id="rId7"/>
              </a:rPr>
              <a:t>Live Partition Mobility (LPM) with Shared Storage Pool SSP3</a:t>
            </a:r>
            <a:r>
              <a:rPr lang="en-GB" sz="1800" dirty="0" smtClean="0"/>
              <a:t>       	  </a:t>
            </a:r>
            <a:r>
              <a:rPr lang="en-GB" sz="1800" dirty="0" smtClean="0">
                <a:solidFill>
                  <a:srgbClr val="0000FF"/>
                </a:solidFill>
              </a:rPr>
              <a:t>7 </a:t>
            </a:r>
            <a:r>
              <a:rPr lang="en-GB" sz="1800" dirty="0" err="1" smtClean="0">
                <a:solidFill>
                  <a:srgbClr val="0000FF"/>
                </a:solidFill>
              </a:rPr>
              <a:t>mins</a:t>
            </a:r>
            <a:endParaRPr lang="en-GB" sz="1800" dirty="0" smtClean="0">
              <a:solidFill>
                <a:srgbClr val="0000FF"/>
              </a:solidFill>
            </a:endParaRPr>
          </a:p>
          <a:p>
            <a:pPr marL="514284" indent="-514284">
              <a:buFont typeface="+mj-lt"/>
              <a:buAutoNum type="arabicPeriod"/>
            </a:pPr>
            <a:r>
              <a:rPr lang="en-GB" sz="1800" dirty="0" smtClean="0">
                <a:hlinkClick r:id="rId8"/>
              </a:rPr>
              <a:t>SSP3 Recover a Crashed Machine's LPAR to Another Machine</a:t>
            </a:r>
            <a:r>
              <a:rPr lang="en-GB" sz="1800" dirty="0" smtClean="0"/>
              <a:t> 	</a:t>
            </a:r>
            <a:r>
              <a:rPr lang="en-GB" sz="1800" dirty="0" smtClean="0">
                <a:solidFill>
                  <a:srgbClr val="0000FF"/>
                </a:solidFill>
              </a:rPr>
              <a:t>25 </a:t>
            </a:r>
            <a:r>
              <a:rPr lang="en-GB" sz="1800" dirty="0" err="1" smtClean="0">
                <a:solidFill>
                  <a:srgbClr val="0000FF"/>
                </a:solidFill>
              </a:rPr>
              <a:t>mins</a:t>
            </a:r>
            <a:endParaRPr lang="en-GB" sz="1800" dirty="0" smtClean="0">
              <a:solidFill>
                <a:srgbClr val="0000FF"/>
              </a:solidFill>
            </a:endParaRPr>
          </a:p>
          <a:p>
            <a:pPr marL="514284" indent="-514284">
              <a:buFont typeface="+mj-lt"/>
              <a:buAutoNum type="arabicPeriod"/>
            </a:pPr>
            <a:r>
              <a:rPr lang="en-GB" sz="1800" dirty="0" smtClean="0">
                <a:hlinkClick r:id="rId9"/>
              </a:rPr>
              <a:t>Migrating to Shared Storage Pool (SSP3) &amp; then LPM</a:t>
            </a:r>
            <a:r>
              <a:rPr lang="en-GB" sz="1800" dirty="0" smtClean="0"/>
              <a:t>                	</a:t>
            </a:r>
            <a:r>
              <a:rPr lang="en-GB" sz="1800" dirty="0" smtClean="0">
                <a:solidFill>
                  <a:srgbClr val="0000FF"/>
                </a:solidFill>
              </a:rPr>
              <a:t>18 </a:t>
            </a:r>
            <a:r>
              <a:rPr lang="en-GB" sz="1800" dirty="0" err="1" smtClean="0">
                <a:solidFill>
                  <a:srgbClr val="0000FF"/>
                </a:solidFill>
              </a:rPr>
              <a:t>mins</a:t>
            </a:r>
            <a:endParaRPr lang="en-GB" sz="1800" dirty="0" smtClean="0">
              <a:solidFill>
                <a:srgbClr val="0000FF"/>
              </a:solidFill>
            </a:endParaRPr>
          </a:p>
          <a:p>
            <a:pPr marL="514284" indent="-514284">
              <a:buFont typeface="+mj-lt"/>
              <a:buAutoNum type="arabicPeriod"/>
            </a:pPr>
            <a:r>
              <a:rPr lang="en-GB" sz="1800" dirty="0" smtClean="0">
                <a:hlinkClick r:id="rId10"/>
              </a:rPr>
              <a:t>Shared Storage Pool 4 (SSP4) Concepts</a:t>
            </a:r>
            <a:r>
              <a:rPr lang="en-GB" sz="1800" dirty="0" smtClean="0"/>
              <a:t> 			</a:t>
            </a:r>
            <a:r>
              <a:rPr lang="en-GB" sz="1800" dirty="0" smtClean="0">
                <a:solidFill>
                  <a:srgbClr val="FF0000"/>
                </a:solidFill>
              </a:rPr>
              <a:t>28 </a:t>
            </a:r>
            <a:r>
              <a:rPr lang="en-GB" sz="1800" dirty="0" err="1" smtClean="0">
                <a:solidFill>
                  <a:srgbClr val="FF0000"/>
                </a:solidFill>
              </a:rPr>
              <a:t>mins</a:t>
            </a:r>
            <a:endParaRPr lang="en-GB" sz="1800" dirty="0" smtClean="0">
              <a:solidFill>
                <a:srgbClr val="FF0000"/>
              </a:solidFill>
            </a:endParaRPr>
          </a:p>
          <a:p>
            <a:pPr marL="514284" indent="-514284">
              <a:buFont typeface="+mj-lt"/>
              <a:buAutoNum type="arabicPeriod"/>
            </a:pPr>
            <a:r>
              <a:rPr lang="en-GB" sz="1800" dirty="0" smtClean="0">
                <a:hlinkClick r:id="rId11"/>
              </a:rPr>
              <a:t>Shared Storage Pools 4 (SSP4) Hands On</a:t>
            </a:r>
            <a:r>
              <a:rPr lang="en-GB" sz="1800" dirty="0" smtClean="0"/>
              <a:t>	 		</a:t>
            </a:r>
            <a:r>
              <a:rPr lang="en-GB" sz="1800" dirty="0" smtClean="0">
                <a:solidFill>
                  <a:srgbClr val="FF0000"/>
                </a:solidFill>
              </a:rPr>
              <a:t>19 </a:t>
            </a:r>
            <a:r>
              <a:rPr lang="en-GB" sz="1800" dirty="0" err="1" smtClean="0">
                <a:solidFill>
                  <a:srgbClr val="FF0000"/>
                </a:solidFill>
              </a:rPr>
              <a:t>mins</a:t>
            </a:r>
            <a:endParaRPr lang="en-GB" sz="1800" dirty="0" smtClean="0">
              <a:solidFill>
                <a:srgbClr val="FF0000"/>
              </a:solidFill>
            </a:endParaRPr>
          </a:p>
          <a:p>
            <a:pPr marL="514284" indent="-514284">
              <a:buFont typeface="+mj-lt"/>
              <a:buAutoNum type="arabicPeriod"/>
            </a:pPr>
            <a:r>
              <a:rPr lang="en-GB" sz="1800" dirty="0" smtClean="0">
                <a:hlinkClick r:id="rId12"/>
              </a:rPr>
              <a:t>PowerVC 1.2.1 with Shared Storage Pools</a:t>
            </a:r>
            <a:r>
              <a:rPr lang="en-GB" sz="1800" dirty="0" smtClean="0"/>
              <a:t> 			20 </a:t>
            </a:r>
            <a:r>
              <a:rPr lang="en-GB" sz="1800" dirty="0" err="1" smtClean="0"/>
              <a:t>mins</a:t>
            </a:r>
            <a:endParaRPr lang="en-GB" sz="1800" dirty="0" smtClean="0"/>
          </a:p>
          <a:p>
            <a:pPr marL="514284" indent="-514284">
              <a:buFont typeface="+mj-lt"/>
              <a:buAutoNum type="arabicPeriod"/>
            </a:pPr>
            <a:r>
              <a:rPr lang="en-GB" sz="1800" dirty="0" smtClean="0">
                <a:hlinkClick r:id="rId13"/>
              </a:rPr>
              <a:t>Shared Storage Pool in 3 Commands in 3 Minutes</a:t>
            </a:r>
            <a:r>
              <a:rPr lang="en-GB" sz="1800" dirty="0" smtClean="0"/>
              <a:t> 	  	  </a:t>
            </a:r>
            <a:r>
              <a:rPr lang="en-GB" sz="1800" dirty="0" smtClean="0">
                <a:solidFill>
                  <a:srgbClr val="FF0000"/>
                </a:solidFill>
              </a:rPr>
              <a:t>8 </a:t>
            </a:r>
            <a:r>
              <a:rPr lang="en-GB" sz="1800" dirty="0" err="1" smtClean="0">
                <a:solidFill>
                  <a:srgbClr val="FF0000"/>
                </a:solidFill>
              </a:rPr>
              <a:t>mins</a:t>
            </a:r>
            <a:endParaRPr lang="en-GB" sz="1800" dirty="0" smtClean="0">
              <a:solidFill>
                <a:srgbClr val="FF0000"/>
              </a:solidFill>
            </a:endParaRPr>
          </a:p>
          <a:p>
            <a:pPr marL="514284" indent="-514284">
              <a:buFont typeface="+mj-lt"/>
              <a:buAutoNum type="arabicPeriod"/>
            </a:pPr>
            <a:r>
              <a:rPr lang="en-GB" sz="1800" dirty="0" smtClean="0">
                <a:hlinkClick r:id="rId14"/>
              </a:rPr>
              <a:t>Shared Storage Pools Repository is bullet proof</a:t>
            </a:r>
            <a:r>
              <a:rPr lang="en-GB" sz="1800" dirty="0" smtClean="0"/>
              <a:t>  			</a:t>
            </a:r>
            <a:r>
              <a:rPr lang="en-GB" sz="1800" dirty="0" smtClean="0">
                <a:solidFill>
                  <a:srgbClr val="FF0000"/>
                </a:solidFill>
              </a:rPr>
              <a:t>13 </a:t>
            </a:r>
            <a:r>
              <a:rPr lang="en-GB" sz="1800" dirty="0" err="1" smtClean="0">
                <a:solidFill>
                  <a:srgbClr val="FF0000"/>
                </a:solidFill>
              </a:rPr>
              <a:t>mins</a:t>
            </a:r>
            <a:endParaRPr lang="en-GB" sz="1800" dirty="0" smtClean="0">
              <a:solidFill>
                <a:srgbClr val="FF0000"/>
              </a:solidFill>
            </a:endParaRPr>
          </a:p>
          <a:p>
            <a:pPr marL="514284" indent="-514284">
              <a:buFont typeface="+mj-lt"/>
              <a:buAutoNum type="arabicPeriod"/>
            </a:pPr>
            <a:r>
              <a:rPr lang="en-GB" sz="1800" dirty="0" smtClean="0">
                <a:hlinkClick r:id="rId15"/>
              </a:rPr>
              <a:t>Shared Storage Pool Remote Pool Copy Activation for Disaster</a:t>
            </a:r>
            <a:r>
              <a:rPr lang="en-GB" sz="1800" dirty="0" smtClean="0">
                <a:solidFill>
                  <a:srgbClr val="FF0000"/>
                </a:solidFill>
              </a:rPr>
              <a:t>	22 </a:t>
            </a:r>
            <a:r>
              <a:rPr lang="en-GB" sz="1800" dirty="0" err="1" smtClean="0">
                <a:solidFill>
                  <a:srgbClr val="FF0000"/>
                </a:solidFill>
              </a:rPr>
              <a:t>mins</a:t>
            </a:r>
            <a:endParaRPr lang="en-GB" sz="1800" dirty="0" smtClean="0">
              <a:solidFill>
                <a:srgbClr val="FF0000"/>
              </a:solidFill>
            </a:endParaRPr>
          </a:p>
          <a:p>
            <a:pPr marL="514284" indent="-514284">
              <a:buFont typeface="+mj-lt"/>
              <a:buAutoNum type="arabicPeriod"/>
            </a:pPr>
            <a:endParaRPr lang="en-GB" sz="1800" dirty="0" smtClean="0"/>
          </a:p>
          <a:p>
            <a:pPr marL="514284" indent="-514284">
              <a:buFont typeface="+mj-lt"/>
              <a:buAutoNum type="arabicPeriod"/>
            </a:pPr>
            <a:r>
              <a:rPr lang="en-GB" sz="1800" dirty="0" smtClean="0"/>
              <a:t>PowerVM VUG </a:t>
            </a:r>
            <a:r>
              <a:rPr lang="en-GB" sz="1800" b="1" dirty="0" smtClean="0">
                <a:hlinkClick r:id="rId16" tooltip="33 VIOS Shared Storage Pools Phase4"/>
              </a:rPr>
              <a:t>33 VIOS Shared Storage Pools Phase4</a:t>
            </a:r>
            <a:r>
              <a:rPr lang="en-GB" sz="1800" b="1" dirty="0" smtClean="0"/>
              <a:t> 		</a:t>
            </a:r>
            <a:r>
              <a:rPr lang="en-GB" sz="1800" dirty="0" smtClean="0"/>
              <a:t>100 </a:t>
            </a:r>
            <a:r>
              <a:rPr lang="en-GB" sz="1800" dirty="0" err="1" smtClean="0"/>
              <a:t>mins</a:t>
            </a:r>
            <a:r>
              <a:rPr lang="en-GB" sz="1800" dirty="0" smtClean="0"/>
              <a:t/>
            </a:r>
            <a:br>
              <a:rPr lang="en-GB" sz="1800" dirty="0" smtClean="0"/>
            </a:br>
            <a:endParaRPr lang="en-GB" sz="1800" dirty="0" smtClean="0"/>
          </a:p>
          <a:p>
            <a:pPr marL="514284" indent="-514284">
              <a:buNone/>
            </a:pPr>
            <a:r>
              <a:rPr lang="en-GB" sz="1800" dirty="0" smtClean="0"/>
              <a:t>11,500 views in total so far (Q4 2015)</a:t>
            </a:r>
          </a:p>
          <a:p>
            <a:pPr marL="514284" indent="-514284"/>
            <a:endParaRPr lang="en-GB" sz="1800" dirty="0" smtClean="0"/>
          </a:p>
          <a:p>
            <a:pPr marL="514284" indent="-514284"/>
            <a:r>
              <a:rPr lang="en-GB" sz="1800" dirty="0" smtClean="0"/>
              <a:t>YouTube search: Shared Storage Pools Nigel Griffiths</a:t>
            </a:r>
          </a:p>
          <a:p>
            <a:pPr marL="514284" indent="-514284">
              <a:buNone/>
            </a:pPr>
            <a:endParaRPr lang="en-GB" sz="1800" b="1" dirty="0" smtClean="0"/>
          </a:p>
          <a:p>
            <a:pPr marL="514284" indent="-514284">
              <a:buFont typeface="+mj-lt"/>
              <a:buAutoNum type="arabicPeriod"/>
            </a:pPr>
            <a:endParaRPr lang="en-GB" sz="1800" dirty="0" smtClean="0"/>
          </a:p>
          <a:p>
            <a:pPr marL="514284" indent="-514284">
              <a:buFont typeface="+mj-lt"/>
              <a:buAutoNum type="arabicPeriod"/>
            </a:pPr>
            <a:endParaRPr lang="en-GB" sz="1800" dirty="0"/>
          </a:p>
        </p:txBody>
      </p:sp>
      <p:pic>
        <p:nvPicPr>
          <p:cNvPr id="112642" name="Picture 2" descr="YouTube home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55578" y="-136523"/>
            <a:ext cx="9525" cy="9524"/>
          </a:xfrm>
          <a:prstGeom prst="rect">
            <a:avLst/>
          </a:prstGeom>
          <a:noFill/>
        </p:spPr>
      </p:pic>
      <p:pic>
        <p:nvPicPr>
          <p:cNvPr id="5" name="Picture 5" descr="Youtube_Logo_2005"/>
          <p:cNvPicPr>
            <a:picLocks noChangeAspect="1" noChangeArrowheads="1"/>
          </p:cNvPicPr>
          <p:nvPr/>
        </p:nvPicPr>
        <p:blipFill>
          <a:blip r:embed="rId18" cstate="screen"/>
          <a:srcRect/>
          <a:stretch>
            <a:fillRect/>
          </a:stretch>
        </p:blipFill>
        <p:spPr bwMode="auto">
          <a:xfrm>
            <a:off x="4808643" y="0"/>
            <a:ext cx="2239429" cy="816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Recent new information: AIXpert Blog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7" y="1403498"/>
            <a:ext cx="8775737" cy="5272724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buNone/>
            </a:pPr>
            <a:r>
              <a:rPr lang="en-GB" sz="2400" dirty="0" smtClean="0">
                <a:hlinkClick r:id="rId2"/>
              </a:rPr>
              <a:t>https://www.ibm.com/developerworks/community/blogs/aixpert/</a:t>
            </a:r>
            <a:endParaRPr lang="en-GB" sz="2400" dirty="0" smtClean="0"/>
          </a:p>
          <a:p>
            <a:r>
              <a:rPr lang="en-GB" sz="2400" dirty="0" smtClean="0"/>
              <a:t>Look for entries with these titles:</a:t>
            </a:r>
          </a:p>
          <a:p>
            <a:endParaRPr lang="en-GB" sz="2400" dirty="0" smtClean="0"/>
          </a:p>
          <a:p>
            <a:pPr>
              <a:buNone/>
            </a:pPr>
            <a:r>
              <a:rPr lang="en-GB" dirty="0" smtClean="0">
                <a:solidFill>
                  <a:srgbClr val="0000FF"/>
                </a:solidFill>
              </a:rPr>
              <a:t>SSP4 Best Practice &amp; FAQ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dirty="0" smtClean="0"/>
              <a:t>35 recommendations  +  20 questions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GB" dirty="0" smtClean="0"/>
          </a:p>
          <a:p>
            <a:pPr>
              <a:buNone/>
            </a:pPr>
            <a:r>
              <a:rPr lang="en-GB" dirty="0" smtClean="0">
                <a:solidFill>
                  <a:srgbClr val="0000FF"/>
                </a:solidFill>
              </a:rPr>
              <a:t>SSP Hands-on Fun with LU by Example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dirty="0" smtClean="0"/>
              <a:t>Rename a LU (offline)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dirty="0" smtClean="0"/>
              <a:t>Backup &amp; </a:t>
            </a:r>
            <a:r>
              <a:rPr lang="en-GB" smtClean="0"/>
              <a:t>restore LU + </a:t>
            </a:r>
            <a:r>
              <a:rPr lang="en-GB" dirty="0" smtClean="0"/>
              <a:t>Backup a snapshot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dirty="0" smtClean="0"/>
              <a:t>Slim down a Thin LU (offline)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dirty="0" smtClean="0"/>
              <a:t>Move a LU between SSPs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dirty="0" smtClean="0"/>
              <a:t>Check if a LU is mapped across whole SSP cluster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dirty="0" smtClean="0">
                <a:solidFill>
                  <a:srgbClr val="FF0000"/>
                </a:solidFill>
              </a:rPr>
              <a:t>No Testing in Production (TIP) please!!!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2059" name="Picture 11" descr="C:\Users\IBM_ADMIN\AppData\Local\Microsoft\Windows\Temporary Internet Files\Content.IE5\ZGDGVCCU\award-161090_64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73211" y="1872344"/>
            <a:ext cx="1970790" cy="361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New information: AIXpert Blog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7" y="1403498"/>
            <a:ext cx="8775737" cy="5272724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buNone/>
            </a:pPr>
            <a:r>
              <a:rPr lang="en-GB" sz="2400" dirty="0" smtClean="0">
                <a:hlinkClick r:id="rId2"/>
              </a:rPr>
              <a:t>https://www.ibm.com/developerworks/community/blogs/aixpert/</a:t>
            </a:r>
            <a:endParaRPr lang="en-GB" sz="2400" dirty="0" smtClean="0"/>
          </a:p>
          <a:p>
            <a:r>
              <a:rPr lang="en-GB" sz="2400" dirty="0" smtClean="0"/>
              <a:t>Look for entries with these titles:</a:t>
            </a:r>
          </a:p>
          <a:p>
            <a:endParaRPr lang="en-GB" dirty="0" smtClean="0"/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>
                <a:solidFill>
                  <a:srgbClr val="0000FF"/>
                </a:solidFill>
              </a:rPr>
              <a:t>SSP4 a better lu -list command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dirty="0" smtClean="0"/>
              <a:t>Script to make the LUs in order + better format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>
                <a:solidFill>
                  <a:srgbClr val="0000FF"/>
                </a:solidFill>
              </a:rPr>
              <a:t>SSP4 Pool Expansion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dirty="0" smtClean="0"/>
              <a:t>Grow the LUNs and the pool grows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>
                <a:solidFill>
                  <a:srgbClr val="0000FF"/>
                </a:solidFill>
              </a:rPr>
              <a:t>SSP4 Cheat Sheet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dirty="0" smtClean="0"/>
              <a:t>Learn the commands by simple examples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>
                <a:solidFill>
                  <a:srgbClr val="0000FF"/>
                </a:solidFill>
              </a:rPr>
              <a:t>How many SSP in the world?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dirty="0" smtClean="0"/>
              <a:t>SSP = no charge option of VIOS so we don’t know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dirty="0" smtClean="0"/>
              <a:t>I guess: SSP=1000’s, 10’s of TB &amp; loads in production</a:t>
            </a:r>
            <a:endParaRPr lang="en-GB" dirty="0"/>
          </a:p>
        </p:txBody>
      </p:sp>
      <p:pic>
        <p:nvPicPr>
          <p:cNvPr id="2059" name="Picture 11" descr="C:\Users\IBM_ADMIN\AppData\Local\Microsoft\Windows\Temporary Internet Files\Content.IE5\ZGDGVCCU\award-161090_64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73211" y="1872344"/>
            <a:ext cx="1970790" cy="361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Reminder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Readme from FixCentral for each VIOS release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 sz="2400" b="1" dirty="0" smtClean="0"/>
              <a:t>Feature						Min	 Max</a:t>
            </a:r>
          </a:p>
          <a:p>
            <a:pPr eaLnBrk="1" hangingPunct="1"/>
            <a:r>
              <a:rPr lang="en-GB" sz="2400" dirty="0" smtClean="0"/>
              <a:t>Number of VIOS Nodes in Cluster		1 	 </a:t>
            </a:r>
            <a:r>
              <a:rPr lang="en-GB" sz="2400" b="1" dirty="0" smtClean="0">
                <a:solidFill>
                  <a:srgbClr val="FF0000"/>
                </a:solidFill>
              </a:rPr>
              <a:t>16</a:t>
            </a:r>
          </a:p>
          <a:p>
            <a:pPr eaLnBrk="1" hangingPunct="1"/>
            <a:r>
              <a:rPr lang="en-GB" sz="2400" dirty="0" smtClean="0"/>
              <a:t>Number of LUNs in Pool				1 	 1024</a:t>
            </a:r>
          </a:p>
          <a:p>
            <a:pPr eaLnBrk="1" hangingPunct="1"/>
            <a:r>
              <a:rPr lang="en-GB" sz="2400" dirty="0" smtClean="0"/>
              <a:t>Number of Virtual Disks (LUs) Pool		1 	 8192</a:t>
            </a:r>
          </a:p>
          <a:p>
            <a:pPr eaLnBrk="1" hangingPunct="1"/>
            <a:r>
              <a:rPr lang="en-GB" sz="2400" dirty="0" smtClean="0"/>
              <a:t>Number of Client LPARs per VIOS node	1 	 200</a:t>
            </a:r>
          </a:p>
          <a:p>
            <a:pPr eaLnBrk="1" hangingPunct="1"/>
            <a:r>
              <a:rPr lang="en-GB" sz="2400" dirty="0" smtClean="0"/>
              <a:t>Each LUN in Pool size				10GB 	 16TB</a:t>
            </a:r>
          </a:p>
          <a:p>
            <a:pPr eaLnBrk="1" hangingPunct="1"/>
            <a:r>
              <a:rPr lang="en-GB" sz="2400" dirty="0" smtClean="0"/>
              <a:t>Total Pool size					10GB 	 </a:t>
            </a:r>
            <a:r>
              <a:rPr lang="en-GB" sz="2400" b="1" dirty="0" smtClean="0">
                <a:solidFill>
                  <a:srgbClr val="FF0000"/>
                </a:solidFill>
              </a:rPr>
              <a:t>512TB</a:t>
            </a:r>
          </a:p>
          <a:p>
            <a:pPr eaLnBrk="1" hangingPunct="1"/>
            <a:r>
              <a:rPr lang="en-GB" sz="2400" dirty="0" smtClean="0"/>
              <a:t>Virtual Disk (LU) size from the Pool		1GB 	 4TB</a:t>
            </a:r>
          </a:p>
          <a:p>
            <a:pPr eaLnBrk="1" hangingPunct="1"/>
            <a:r>
              <a:rPr lang="en-GB" sz="2400" dirty="0" smtClean="0"/>
              <a:t>Number of Repository Disks			1 	 </a:t>
            </a:r>
            <a:r>
              <a:rPr lang="en-GB" sz="2400" b="1" dirty="0" smtClean="0">
                <a:solidFill>
                  <a:srgbClr val="FF0000"/>
                </a:solidFill>
              </a:rPr>
              <a:t>1</a:t>
            </a:r>
          </a:p>
          <a:p>
            <a:pPr eaLnBrk="1" hangingPunct="1"/>
            <a:r>
              <a:rPr lang="en-GB" sz="2400" dirty="0" smtClean="0"/>
              <a:t>Capacity of Repository Disk			512MB 1016GB</a:t>
            </a:r>
          </a:p>
          <a:p>
            <a:pPr eaLnBrk="1" hangingPunct="1"/>
            <a:endParaRPr lang="en-GB" sz="2400" dirty="0" smtClean="0"/>
          </a:p>
          <a:p>
            <a:pPr eaLnBrk="1" hangingPunct="1"/>
            <a:r>
              <a:rPr lang="en-GB" sz="2400" dirty="0" smtClean="0"/>
              <a:t>Nigel’s Recommendation</a:t>
            </a:r>
          </a:p>
          <a:p>
            <a:pPr lvl="1" eaLnBrk="1" hangingPunct="1">
              <a:spcBef>
                <a:spcPts val="0"/>
              </a:spcBef>
              <a:spcAft>
                <a:spcPts val="0"/>
              </a:spcAft>
            </a:pPr>
            <a:r>
              <a:rPr lang="en-GB" sz="1900" dirty="0" smtClean="0"/>
              <a:t>8 LUN minimum</a:t>
            </a:r>
          </a:p>
          <a:p>
            <a:pPr lvl="1" eaLnBrk="1" hangingPunct="1">
              <a:spcBef>
                <a:spcPts val="0"/>
              </a:spcBef>
              <a:spcAft>
                <a:spcPts val="0"/>
              </a:spcAft>
            </a:pPr>
            <a:r>
              <a:rPr lang="en-GB" sz="1900" dirty="0" smtClean="0"/>
              <a:t>LUNs of 128 GB  in the pool up to 8 TB</a:t>
            </a:r>
          </a:p>
          <a:p>
            <a:pPr lvl="1" eaLnBrk="1" hangingPunct="1">
              <a:spcBef>
                <a:spcPts val="0"/>
              </a:spcBef>
              <a:spcAft>
                <a:spcPts val="0"/>
              </a:spcAft>
            </a:pPr>
            <a:r>
              <a:rPr lang="en-GB" sz="1900" dirty="0" smtClean="0"/>
              <a:t>Larger LUN for large pools</a:t>
            </a:r>
          </a:p>
          <a:p>
            <a:pPr lvl="1" eaLnBrk="1" hangingPunct="1">
              <a:spcBef>
                <a:spcPts val="0"/>
              </a:spcBef>
              <a:spcAft>
                <a:spcPts val="0"/>
              </a:spcAft>
            </a:pPr>
            <a:r>
              <a:rPr lang="en-GB" sz="1900" dirty="0" smtClean="0"/>
              <a:t>Repository LUN size 1 GB &amp; spare repository LUN of 2 GB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5"/>
          <p:cNvSpPr>
            <a:spLocks noChangeArrowheads="1"/>
          </p:cNvSpPr>
          <p:nvPr/>
        </p:nvSpPr>
        <p:spPr bwMode="auto">
          <a:xfrm>
            <a:off x="4910138" y="3665540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63" name="Line 94"/>
          <p:cNvSpPr>
            <a:spLocks noChangeShapeType="1"/>
          </p:cNvSpPr>
          <p:nvPr/>
        </p:nvSpPr>
        <p:spPr bwMode="auto">
          <a:xfrm flipH="1">
            <a:off x="5086352" y="2274889"/>
            <a:ext cx="106363" cy="892176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64" name="Oval 93"/>
          <p:cNvSpPr>
            <a:spLocks noChangeArrowheads="1"/>
          </p:cNvSpPr>
          <p:nvPr/>
        </p:nvSpPr>
        <p:spPr bwMode="auto">
          <a:xfrm>
            <a:off x="4532314" y="2986089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15365" name="Line 38"/>
          <p:cNvSpPr>
            <a:spLocks noChangeShapeType="1"/>
          </p:cNvSpPr>
          <p:nvPr/>
        </p:nvSpPr>
        <p:spPr bwMode="auto">
          <a:xfrm flipH="1">
            <a:off x="4578351" y="2314576"/>
            <a:ext cx="527050" cy="1238249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66" name="Rectangle 2"/>
          <p:cNvSpPr>
            <a:spLocks noChangeArrowheads="1"/>
          </p:cNvSpPr>
          <p:nvPr/>
        </p:nvSpPr>
        <p:spPr bwMode="auto">
          <a:xfrm>
            <a:off x="2668589" y="3684589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67" name="Rectangle 3"/>
          <p:cNvSpPr>
            <a:spLocks noChangeArrowheads="1"/>
          </p:cNvSpPr>
          <p:nvPr/>
        </p:nvSpPr>
        <p:spPr bwMode="auto">
          <a:xfrm>
            <a:off x="4410075" y="3740151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68" name="Rectangle 9"/>
          <p:cNvSpPr>
            <a:spLocks noChangeArrowheads="1"/>
          </p:cNvSpPr>
          <p:nvPr/>
        </p:nvSpPr>
        <p:spPr bwMode="auto">
          <a:xfrm>
            <a:off x="514351" y="4170363"/>
            <a:ext cx="7554913" cy="273050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69" name="Line 11"/>
          <p:cNvSpPr>
            <a:spLocks noChangeShapeType="1"/>
          </p:cNvSpPr>
          <p:nvPr/>
        </p:nvSpPr>
        <p:spPr bwMode="auto">
          <a:xfrm>
            <a:off x="4054476" y="2503489"/>
            <a:ext cx="433388" cy="790575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70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SSP - Architecture</a:t>
            </a:r>
          </a:p>
        </p:txBody>
      </p:sp>
      <p:sp>
        <p:nvSpPr>
          <p:cNvPr id="681997" name="Cloud"/>
          <p:cNvSpPr>
            <a:spLocks noChangeAspect="1" noEditPoints="1" noChangeArrowheads="1"/>
          </p:cNvSpPr>
          <p:nvPr/>
        </p:nvSpPr>
        <p:spPr bwMode="auto">
          <a:xfrm rot="10800000">
            <a:off x="2362557" y="3621176"/>
            <a:ext cx="3000553" cy="34607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rot="10800000" lIns="91429" tIns="45714" rIns="91429" bIns="45714"/>
          <a:lstStyle/>
          <a:p>
            <a:pPr>
              <a:lnSpc>
                <a:spcPct val="100000"/>
              </a:lnSpc>
              <a:defRPr/>
            </a:pPr>
            <a:r>
              <a:rPr lang="en-GB" sz="1200" b="1" dirty="0">
                <a:solidFill>
                  <a:srgbClr val="000000"/>
                </a:solidFill>
                <a:latin typeface="Arial" charset="0"/>
              </a:rPr>
              <a:t>Shared Storage </a:t>
            </a:r>
            <a:r>
              <a:rPr lang="en-GB" sz="1200" b="1" dirty="0" smtClean="0">
                <a:solidFill>
                  <a:srgbClr val="000000"/>
                </a:solidFill>
                <a:latin typeface="Arial" charset="0"/>
              </a:rPr>
              <a:t>Cluster</a:t>
            </a:r>
            <a:endParaRPr lang="en-GB" sz="12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72" name="Line 14"/>
          <p:cNvSpPr>
            <a:spLocks noChangeShapeType="1"/>
          </p:cNvSpPr>
          <p:nvPr/>
        </p:nvSpPr>
        <p:spPr bwMode="auto">
          <a:xfrm flipH="1" flipV="1">
            <a:off x="3608389" y="4311651"/>
            <a:ext cx="4762" cy="82232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5373" name="Picture 12" descr="thunderbird rendering SFF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4464" y="6230939"/>
            <a:ext cx="1870075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4" name="AutoShape 17"/>
          <p:cNvSpPr>
            <a:spLocks noChangeArrowheads="1"/>
          </p:cNvSpPr>
          <p:nvPr/>
        </p:nvSpPr>
        <p:spPr bwMode="auto">
          <a:xfrm>
            <a:off x="3987800" y="5716477"/>
            <a:ext cx="523875" cy="562195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75" name="AutoShape 18"/>
          <p:cNvSpPr>
            <a:spLocks noChangeArrowheads="1"/>
          </p:cNvSpPr>
          <p:nvPr/>
        </p:nvSpPr>
        <p:spPr bwMode="auto">
          <a:xfrm>
            <a:off x="3382963" y="5714891"/>
            <a:ext cx="523875" cy="562195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76" name="AutoShape 19"/>
          <p:cNvSpPr>
            <a:spLocks noChangeArrowheads="1"/>
          </p:cNvSpPr>
          <p:nvPr/>
        </p:nvSpPr>
        <p:spPr bwMode="auto">
          <a:xfrm>
            <a:off x="2757489" y="5711716"/>
            <a:ext cx="523875" cy="562195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77" name="Line 22"/>
          <p:cNvSpPr>
            <a:spLocks noChangeShapeType="1"/>
          </p:cNvSpPr>
          <p:nvPr/>
        </p:nvSpPr>
        <p:spPr bwMode="auto">
          <a:xfrm>
            <a:off x="2819402" y="2478089"/>
            <a:ext cx="15874" cy="62547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78" name="Text Box 32"/>
          <p:cNvSpPr txBox="1">
            <a:spLocks noChangeArrowheads="1"/>
          </p:cNvSpPr>
          <p:nvPr/>
        </p:nvSpPr>
        <p:spPr bwMode="auto">
          <a:xfrm>
            <a:off x="6680202" y="4168775"/>
            <a:ext cx="1299309" cy="29318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300" b="1" dirty="0">
                <a:solidFill>
                  <a:srgbClr val="000000"/>
                </a:solidFill>
                <a:latin typeface="Arial" charset="0"/>
              </a:rPr>
              <a:t>FibreChannel</a:t>
            </a:r>
          </a:p>
        </p:txBody>
      </p:sp>
      <p:sp>
        <p:nvSpPr>
          <p:cNvPr id="15379" name="Oval 34"/>
          <p:cNvSpPr>
            <a:spLocks noChangeArrowheads="1"/>
          </p:cNvSpPr>
          <p:nvPr/>
        </p:nvSpPr>
        <p:spPr bwMode="auto">
          <a:xfrm>
            <a:off x="4756150" y="1849439"/>
            <a:ext cx="836613" cy="788987"/>
          </a:xfrm>
          <a:prstGeom prst="ellipse">
            <a:avLst/>
          </a:prstGeom>
          <a:solidFill>
            <a:srgbClr val="CC99FF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Client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VM</a:t>
            </a:r>
          </a:p>
        </p:txBody>
      </p:sp>
      <p:sp>
        <p:nvSpPr>
          <p:cNvPr id="15380" name="Oval 35"/>
          <p:cNvSpPr>
            <a:spLocks noChangeArrowheads="1"/>
          </p:cNvSpPr>
          <p:nvPr/>
        </p:nvSpPr>
        <p:spPr bwMode="auto">
          <a:xfrm>
            <a:off x="3598863" y="1795464"/>
            <a:ext cx="836612" cy="788987"/>
          </a:xfrm>
          <a:prstGeom prst="ellipse">
            <a:avLst/>
          </a:prstGeom>
          <a:solidFill>
            <a:srgbClr val="CC99FF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Client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VM</a:t>
            </a:r>
          </a:p>
        </p:txBody>
      </p:sp>
      <p:sp>
        <p:nvSpPr>
          <p:cNvPr id="15381" name="AutoShape 36"/>
          <p:cNvSpPr>
            <a:spLocks noChangeArrowheads="1"/>
          </p:cNvSpPr>
          <p:nvPr/>
        </p:nvSpPr>
        <p:spPr bwMode="auto">
          <a:xfrm>
            <a:off x="5172075" y="1485791"/>
            <a:ext cx="523875" cy="562195"/>
          </a:xfrm>
          <a:prstGeom prst="can">
            <a:avLst>
              <a:gd name="adj" fmla="val 24972"/>
            </a:avLst>
          </a:prstGeom>
          <a:solidFill>
            <a:srgbClr val="FF0000"/>
          </a:soli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82" name="AutoShape 37"/>
          <p:cNvSpPr>
            <a:spLocks noChangeArrowheads="1"/>
          </p:cNvSpPr>
          <p:nvPr/>
        </p:nvSpPr>
        <p:spPr bwMode="auto">
          <a:xfrm>
            <a:off x="3468689" y="1444515"/>
            <a:ext cx="523875" cy="562195"/>
          </a:xfrm>
          <a:prstGeom prst="can">
            <a:avLst>
              <a:gd name="adj" fmla="val 24972"/>
            </a:avLst>
          </a:prstGeom>
          <a:solidFill>
            <a:srgbClr val="339966"/>
          </a:soli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83" name="Text Box 39"/>
          <p:cNvSpPr txBox="1">
            <a:spLocks noChangeArrowheads="1"/>
          </p:cNvSpPr>
          <p:nvPr/>
        </p:nvSpPr>
        <p:spPr bwMode="auto">
          <a:xfrm>
            <a:off x="2946401" y="2473325"/>
            <a:ext cx="851493" cy="3693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800" b="1">
                <a:solidFill>
                  <a:srgbClr val="000000"/>
                </a:solidFill>
                <a:latin typeface="Arial" charset="0"/>
              </a:rPr>
              <a:t>vSCSI</a:t>
            </a:r>
          </a:p>
        </p:txBody>
      </p:sp>
      <p:sp>
        <p:nvSpPr>
          <p:cNvPr id="15384" name="Oval 46"/>
          <p:cNvSpPr>
            <a:spLocks noChangeArrowheads="1"/>
          </p:cNvSpPr>
          <p:nvPr/>
        </p:nvSpPr>
        <p:spPr bwMode="auto">
          <a:xfrm>
            <a:off x="2428875" y="1766889"/>
            <a:ext cx="836613" cy="788987"/>
          </a:xfrm>
          <a:prstGeom prst="ellipse">
            <a:avLst/>
          </a:prstGeom>
          <a:solidFill>
            <a:srgbClr val="CC99FF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Client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VM</a:t>
            </a:r>
          </a:p>
        </p:txBody>
      </p:sp>
      <p:sp>
        <p:nvSpPr>
          <p:cNvPr id="15385" name="AutoShape 47"/>
          <p:cNvSpPr>
            <a:spLocks noChangeArrowheads="1"/>
          </p:cNvSpPr>
          <p:nvPr/>
        </p:nvSpPr>
        <p:spPr bwMode="auto">
          <a:xfrm>
            <a:off x="2139951" y="1477654"/>
            <a:ext cx="527050" cy="565766"/>
          </a:xfrm>
          <a:prstGeom prst="can">
            <a:avLst>
              <a:gd name="adj" fmla="val 24970"/>
            </a:avLst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0" scaled="1"/>
          </a:gradFill>
          <a:ln w="25400" cap="rnd">
            <a:solidFill>
              <a:srgbClr val="0000FF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86" name="Line 52"/>
          <p:cNvSpPr>
            <a:spLocks noChangeShapeType="1"/>
          </p:cNvSpPr>
          <p:nvPr/>
        </p:nvSpPr>
        <p:spPr bwMode="auto">
          <a:xfrm>
            <a:off x="4549776" y="3709988"/>
            <a:ext cx="1588" cy="6175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87" name="Line 53"/>
          <p:cNvSpPr>
            <a:spLocks noChangeShapeType="1"/>
          </p:cNvSpPr>
          <p:nvPr/>
        </p:nvSpPr>
        <p:spPr bwMode="auto">
          <a:xfrm flipV="1">
            <a:off x="2813051" y="4295776"/>
            <a:ext cx="2266950" cy="79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88" name="Oval 54"/>
          <p:cNvSpPr>
            <a:spLocks noChangeArrowheads="1"/>
          </p:cNvSpPr>
          <p:nvPr/>
        </p:nvSpPr>
        <p:spPr bwMode="auto">
          <a:xfrm>
            <a:off x="4119564" y="2840038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15389" name="Line 55"/>
          <p:cNvSpPr>
            <a:spLocks noChangeShapeType="1"/>
          </p:cNvSpPr>
          <p:nvPr/>
        </p:nvSpPr>
        <p:spPr bwMode="auto">
          <a:xfrm>
            <a:off x="2827339" y="3702050"/>
            <a:ext cx="1587" cy="6175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90" name="Oval 56"/>
          <p:cNvSpPr>
            <a:spLocks noChangeArrowheads="1"/>
          </p:cNvSpPr>
          <p:nvPr/>
        </p:nvSpPr>
        <p:spPr bwMode="auto">
          <a:xfrm>
            <a:off x="2386014" y="2852739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682044" name="AutoShape 60"/>
          <p:cNvSpPr>
            <a:spLocks noChangeArrowheads="1"/>
          </p:cNvSpPr>
          <p:nvPr/>
        </p:nvSpPr>
        <p:spPr bwMode="auto">
          <a:xfrm>
            <a:off x="2663747" y="4611871"/>
            <a:ext cx="1855788" cy="1027609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  <a:defRPr/>
            </a:pPr>
            <a:endParaRPr lang="en-GB" sz="1800" dirty="0" smtClean="0">
              <a:solidFill>
                <a:srgbClr val="FFFFFF"/>
              </a:solidFill>
              <a:latin typeface="Arial" charset="0"/>
            </a:endParaRPr>
          </a:p>
          <a:p>
            <a:pPr algn="ctr">
              <a:lnSpc>
                <a:spcPct val="100000"/>
              </a:lnSpc>
              <a:buFont typeface="Arial" charset="0"/>
              <a:buNone/>
              <a:defRPr/>
            </a:pPr>
            <a:endParaRPr lang="en-GB" sz="1800" dirty="0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92" name="Rectangle 21"/>
          <p:cNvSpPr>
            <a:spLocks noChangeArrowheads="1"/>
          </p:cNvSpPr>
          <p:nvPr/>
        </p:nvSpPr>
        <p:spPr bwMode="auto">
          <a:xfrm>
            <a:off x="2844801" y="4822826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93" name="Rectangle 61"/>
          <p:cNvSpPr>
            <a:spLocks noChangeArrowheads="1"/>
          </p:cNvSpPr>
          <p:nvPr/>
        </p:nvSpPr>
        <p:spPr bwMode="auto">
          <a:xfrm>
            <a:off x="3513138" y="4818065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94" name="Rectangle 62"/>
          <p:cNvSpPr>
            <a:spLocks noChangeArrowheads="1"/>
          </p:cNvSpPr>
          <p:nvPr/>
        </p:nvSpPr>
        <p:spPr bwMode="auto">
          <a:xfrm>
            <a:off x="4179889" y="4814889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95" name="Rectangle 67"/>
          <p:cNvSpPr>
            <a:spLocks noChangeArrowheads="1"/>
          </p:cNvSpPr>
          <p:nvPr/>
        </p:nvSpPr>
        <p:spPr bwMode="auto">
          <a:xfrm>
            <a:off x="2905126" y="4875214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96" name="Rectangle 68"/>
          <p:cNvSpPr>
            <a:spLocks noChangeArrowheads="1"/>
          </p:cNvSpPr>
          <p:nvPr/>
        </p:nvSpPr>
        <p:spPr bwMode="auto">
          <a:xfrm>
            <a:off x="3573464" y="4870451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97" name="Rectangle 69"/>
          <p:cNvSpPr>
            <a:spLocks noChangeArrowheads="1"/>
          </p:cNvSpPr>
          <p:nvPr/>
        </p:nvSpPr>
        <p:spPr bwMode="auto">
          <a:xfrm>
            <a:off x="4240214" y="4867276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98" name="Rectangle 70"/>
          <p:cNvSpPr>
            <a:spLocks noChangeArrowheads="1"/>
          </p:cNvSpPr>
          <p:nvPr/>
        </p:nvSpPr>
        <p:spPr bwMode="auto">
          <a:xfrm>
            <a:off x="2973390" y="4956176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399" name="Rectangle 71"/>
          <p:cNvSpPr>
            <a:spLocks noChangeArrowheads="1"/>
          </p:cNvSpPr>
          <p:nvPr/>
        </p:nvSpPr>
        <p:spPr bwMode="auto">
          <a:xfrm>
            <a:off x="3641726" y="4951414"/>
            <a:ext cx="134938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00" name="Rectangle 72"/>
          <p:cNvSpPr>
            <a:spLocks noChangeArrowheads="1"/>
          </p:cNvSpPr>
          <p:nvPr/>
        </p:nvSpPr>
        <p:spPr bwMode="auto">
          <a:xfrm>
            <a:off x="4308476" y="4948239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01" name="Rectangle 73"/>
          <p:cNvSpPr>
            <a:spLocks noChangeArrowheads="1"/>
          </p:cNvSpPr>
          <p:nvPr/>
        </p:nvSpPr>
        <p:spPr bwMode="auto">
          <a:xfrm>
            <a:off x="2832102" y="5114925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02" name="Rectangle 74"/>
          <p:cNvSpPr>
            <a:spLocks noChangeArrowheads="1"/>
          </p:cNvSpPr>
          <p:nvPr/>
        </p:nvSpPr>
        <p:spPr bwMode="auto">
          <a:xfrm>
            <a:off x="3500439" y="5110164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03" name="Rectangle 75"/>
          <p:cNvSpPr>
            <a:spLocks noChangeArrowheads="1"/>
          </p:cNvSpPr>
          <p:nvPr/>
        </p:nvSpPr>
        <p:spPr bwMode="auto">
          <a:xfrm>
            <a:off x="4167189" y="5106988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04" name="Rectangle 76"/>
          <p:cNvSpPr>
            <a:spLocks noChangeArrowheads="1"/>
          </p:cNvSpPr>
          <p:nvPr/>
        </p:nvSpPr>
        <p:spPr bwMode="auto">
          <a:xfrm>
            <a:off x="2892426" y="5167313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05" name="Rectangle 77"/>
          <p:cNvSpPr>
            <a:spLocks noChangeArrowheads="1"/>
          </p:cNvSpPr>
          <p:nvPr/>
        </p:nvSpPr>
        <p:spPr bwMode="auto">
          <a:xfrm>
            <a:off x="3560764" y="5162551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06" name="Rectangle 78"/>
          <p:cNvSpPr>
            <a:spLocks noChangeArrowheads="1"/>
          </p:cNvSpPr>
          <p:nvPr/>
        </p:nvSpPr>
        <p:spPr bwMode="auto">
          <a:xfrm>
            <a:off x="4227515" y="5159375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07" name="Rectangle 79"/>
          <p:cNvSpPr>
            <a:spLocks noChangeArrowheads="1"/>
          </p:cNvSpPr>
          <p:nvPr/>
        </p:nvSpPr>
        <p:spPr bwMode="auto">
          <a:xfrm>
            <a:off x="2960689" y="5248275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08" name="Rectangle 80"/>
          <p:cNvSpPr>
            <a:spLocks noChangeArrowheads="1"/>
          </p:cNvSpPr>
          <p:nvPr/>
        </p:nvSpPr>
        <p:spPr bwMode="auto">
          <a:xfrm>
            <a:off x="3629025" y="5243514"/>
            <a:ext cx="134938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09" name="Rectangle 81"/>
          <p:cNvSpPr>
            <a:spLocks noChangeArrowheads="1"/>
          </p:cNvSpPr>
          <p:nvPr/>
        </p:nvSpPr>
        <p:spPr bwMode="auto">
          <a:xfrm>
            <a:off x="4295776" y="5240338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10" name="Rectangle 82"/>
          <p:cNvSpPr>
            <a:spLocks noChangeArrowheads="1"/>
          </p:cNvSpPr>
          <p:nvPr/>
        </p:nvSpPr>
        <p:spPr bwMode="auto">
          <a:xfrm>
            <a:off x="2795590" y="5353051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11" name="Rectangle 83"/>
          <p:cNvSpPr>
            <a:spLocks noChangeArrowheads="1"/>
          </p:cNvSpPr>
          <p:nvPr/>
        </p:nvSpPr>
        <p:spPr bwMode="auto">
          <a:xfrm>
            <a:off x="3463925" y="5348289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12" name="Rectangle 84"/>
          <p:cNvSpPr>
            <a:spLocks noChangeArrowheads="1"/>
          </p:cNvSpPr>
          <p:nvPr/>
        </p:nvSpPr>
        <p:spPr bwMode="auto">
          <a:xfrm>
            <a:off x="4130676" y="5345113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13" name="Rectangle 85"/>
          <p:cNvSpPr>
            <a:spLocks noChangeArrowheads="1"/>
          </p:cNvSpPr>
          <p:nvPr/>
        </p:nvSpPr>
        <p:spPr bwMode="auto">
          <a:xfrm>
            <a:off x="2855914" y="5405438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14" name="Rectangle 86"/>
          <p:cNvSpPr>
            <a:spLocks noChangeArrowheads="1"/>
          </p:cNvSpPr>
          <p:nvPr/>
        </p:nvSpPr>
        <p:spPr bwMode="auto">
          <a:xfrm>
            <a:off x="3524250" y="5400677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15" name="Rectangle 87"/>
          <p:cNvSpPr>
            <a:spLocks noChangeArrowheads="1"/>
          </p:cNvSpPr>
          <p:nvPr/>
        </p:nvSpPr>
        <p:spPr bwMode="auto">
          <a:xfrm>
            <a:off x="4191002" y="5397501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16" name="Rectangle 88"/>
          <p:cNvSpPr>
            <a:spLocks noChangeArrowheads="1"/>
          </p:cNvSpPr>
          <p:nvPr/>
        </p:nvSpPr>
        <p:spPr bwMode="auto">
          <a:xfrm>
            <a:off x="2924176" y="5486401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17" name="Rectangle 89"/>
          <p:cNvSpPr>
            <a:spLocks noChangeArrowheads="1"/>
          </p:cNvSpPr>
          <p:nvPr/>
        </p:nvSpPr>
        <p:spPr bwMode="auto">
          <a:xfrm>
            <a:off x="3592514" y="5481640"/>
            <a:ext cx="134937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18" name="Rectangle 90"/>
          <p:cNvSpPr>
            <a:spLocks noChangeArrowheads="1"/>
          </p:cNvSpPr>
          <p:nvPr/>
        </p:nvSpPr>
        <p:spPr bwMode="auto">
          <a:xfrm>
            <a:off x="4259265" y="5478463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19" name="Line 96"/>
          <p:cNvSpPr>
            <a:spLocks noChangeShapeType="1"/>
          </p:cNvSpPr>
          <p:nvPr/>
        </p:nvSpPr>
        <p:spPr bwMode="auto">
          <a:xfrm>
            <a:off x="5035551" y="3883025"/>
            <a:ext cx="1588" cy="4191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20" name="Text Box 97"/>
          <p:cNvSpPr txBox="1">
            <a:spLocks noChangeArrowheads="1"/>
          </p:cNvSpPr>
          <p:nvPr/>
        </p:nvSpPr>
        <p:spPr bwMode="auto">
          <a:xfrm>
            <a:off x="4736289" y="5687818"/>
            <a:ext cx="3917057" cy="3693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9" tIns="45714" rIns="91429" bIns="45714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800" dirty="0">
                <a:solidFill>
                  <a:srgbClr val="000000"/>
                </a:solidFill>
                <a:latin typeface="Arial" charset="0"/>
              </a:rPr>
              <a:t>Pool LUN </a:t>
            </a:r>
            <a:r>
              <a:rPr lang="en-GB" sz="1800" dirty="0" smtClean="0">
                <a:solidFill>
                  <a:srgbClr val="000000"/>
                </a:solidFill>
                <a:latin typeface="Arial" charset="0"/>
              </a:rPr>
              <a:t>level		128 GB</a:t>
            </a:r>
            <a:endParaRPr lang="en-GB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421" name="Text Box 98"/>
          <p:cNvSpPr txBox="1">
            <a:spLocks noChangeArrowheads="1"/>
          </p:cNvSpPr>
          <p:nvPr/>
        </p:nvSpPr>
        <p:spPr bwMode="auto">
          <a:xfrm>
            <a:off x="4710888" y="6173595"/>
            <a:ext cx="3864400" cy="3693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9" tIns="45714" rIns="91429" bIns="45714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800" dirty="0">
                <a:solidFill>
                  <a:srgbClr val="000000"/>
                </a:solidFill>
                <a:latin typeface="Arial" charset="0"/>
              </a:rPr>
              <a:t>SAN Hardware </a:t>
            </a:r>
            <a:r>
              <a:rPr lang="en-GB" sz="1800" dirty="0" smtClean="0">
                <a:solidFill>
                  <a:srgbClr val="000000"/>
                </a:solidFill>
                <a:latin typeface="Arial" charset="0"/>
              </a:rPr>
              <a:t>level 	V7000</a:t>
            </a:r>
            <a:endParaRPr lang="en-GB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422" name="Text Box 99"/>
          <p:cNvSpPr txBox="1">
            <a:spLocks noChangeArrowheads="1"/>
          </p:cNvSpPr>
          <p:nvPr/>
        </p:nvSpPr>
        <p:spPr bwMode="auto">
          <a:xfrm>
            <a:off x="4745813" y="5052818"/>
            <a:ext cx="3695660" cy="3693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9" tIns="45714" rIns="91429" bIns="45714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800" dirty="0">
                <a:solidFill>
                  <a:srgbClr val="000000"/>
                </a:solidFill>
                <a:latin typeface="Arial" charset="0"/>
              </a:rPr>
              <a:t>Pool </a:t>
            </a:r>
            <a:r>
              <a:rPr lang="en-GB" sz="1800" dirty="0" smtClean="0">
                <a:solidFill>
                  <a:srgbClr val="000000"/>
                </a:solidFill>
                <a:latin typeface="Arial" charset="0"/>
              </a:rPr>
              <a:t>&amp; “</a:t>
            </a:r>
            <a:r>
              <a:rPr lang="en-GB" sz="1800" dirty="0">
                <a:solidFill>
                  <a:srgbClr val="000000"/>
                </a:solidFill>
                <a:latin typeface="Arial" charset="0"/>
              </a:rPr>
              <a:t>chunk” </a:t>
            </a:r>
            <a:r>
              <a:rPr lang="en-GB" sz="1800" dirty="0" smtClean="0">
                <a:solidFill>
                  <a:srgbClr val="000000"/>
                </a:solidFill>
                <a:latin typeface="Arial" charset="0"/>
              </a:rPr>
              <a:t>level	1 MB</a:t>
            </a:r>
            <a:endParaRPr lang="en-GB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423" name="Text Box 100"/>
          <p:cNvSpPr txBox="1">
            <a:spLocks noChangeArrowheads="1"/>
          </p:cNvSpPr>
          <p:nvPr/>
        </p:nvSpPr>
        <p:spPr bwMode="auto">
          <a:xfrm>
            <a:off x="-31749" y="4732339"/>
            <a:ext cx="2787920" cy="1077206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 dirty="0">
                <a:solidFill>
                  <a:srgbClr val="FF0000"/>
                </a:solidFill>
                <a:latin typeface="Arial" charset="0"/>
              </a:rPr>
              <a:t>Shared Storage Pool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GB" sz="1000" dirty="0">
              <a:solidFill>
                <a:srgbClr val="FF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 dirty="0">
                <a:solidFill>
                  <a:srgbClr val="FF0000"/>
                </a:solidFill>
                <a:latin typeface="Arial" charset="0"/>
              </a:rPr>
              <a:t>create + zone LUNs 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 dirty="0">
                <a:solidFill>
                  <a:srgbClr val="FF0000"/>
                </a:solidFill>
                <a:latin typeface="Arial" charset="0"/>
              </a:rPr>
              <a:t>then add to the pool once</a:t>
            </a:r>
          </a:p>
        </p:txBody>
      </p:sp>
      <p:sp>
        <p:nvSpPr>
          <p:cNvPr id="15424" name="Line 101"/>
          <p:cNvSpPr>
            <a:spLocks noChangeShapeType="1"/>
          </p:cNvSpPr>
          <p:nvPr/>
        </p:nvSpPr>
        <p:spPr bwMode="auto">
          <a:xfrm>
            <a:off x="942975" y="5113339"/>
            <a:ext cx="1744663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25" name="Text Box 102"/>
          <p:cNvSpPr txBox="1">
            <a:spLocks noChangeArrowheads="1"/>
          </p:cNvSpPr>
          <p:nvPr/>
        </p:nvSpPr>
        <p:spPr bwMode="auto">
          <a:xfrm>
            <a:off x="139701" y="3071814"/>
            <a:ext cx="2230438" cy="923318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0000"/>
                </a:solidFill>
                <a:latin typeface="Arial" charset="0"/>
              </a:rPr>
              <a:t>VIOS Cluster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0000"/>
                </a:solidFill>
                <a:latin typeface="Arial" charset="0"/>
              </a:rPr>
              <a:t>concurrent access 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0000"/>
                </a:solidFill>
                <a:latin typeface="Arial" charset="0"/>
              </a:rPr>
              <a:t>to the pool LUNs</a:t>
            </a:r>
          </a:p>
        </p:txBody>
      </p:sp>
      <p:sp>
        <p:nvSpPr>
          <p:cNvPr id="15426" name="Line 103"/>
          <p:cNvSpPr>
            <a:spLocks noChangeShapeType="1"/>
          </p:cNvSpPr>
          <p:nvPr/>
        </p:nvSpPr>
        <p:spPr bwMode="auto">
          <a:xfrm>
            <a:off x="1597025" y="3286125"/>
            <a:ext cx="727075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27" name="Rectangle 106"/>
          <p:cNvSpPr>
            <a:spLocks noChangeArrowheads="1"/>
          </p:cNvSpPr>
          <p:nvPr/>
        </p:nvSpPr>
        <p:spPr bwMode="auto">
          <a:xfrm>
            <a:off x="2286000" y="2781301"/>
            <a:ext cx="3276600" cy="1295400"/>
          </a:xfrm>
          <a:prstGeom prst="rect">
            <a:avLst/>
          </a:prstGeom>
          <a:noFill/>
          <a:ln w="25400" algn="ctr">
            <a:solidFill>
              <a:srgbClr val="FF00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428" name="Text Box 107"/>
          <p:cNvSpPr txBox="1">
            <a:spLocks noChangeArrowheads="1"/>
          </p:cNvSpPr>
          <p:nvPr/>
        </p:nvSpPr>
        <p:spPr bwMode="auto">
          <a:xfrm>
            <a:off x="176213" y="1495425"/>
            <a:ext cx="2230437" cy="1200316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 dirty="0">
                <a:solidFill>
                  <a:srgbClr val="FF0000"/>
                </a:solidFill>
                <a:latin typeface="Arial" charset="0"/>
              </a:rPr>
              <a:t>VIOS Client VM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 dirty="0">
                <a:solidFill>
                  <a:srgbClr val="FF0000"/>
                </a:solidFill>
                <a:latin typeface="Arial" charset="0"/>
              </a:rPr>
              <a:t>virtual disks thin </a:t>
            </a:r>
            <a:endParaRPr lang="en-GB" sz="1800" dirty="0" smtClean="0">
              <a:solidFill>
                <a:srgbClr val="FF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 dirty="0" smtClean="0">
                <a:solidFill>
                  <a:srgbClr val="FF0000"/>
                </a:solidFill>
                <a:latin typeface="Arial" charset="0"/>
              </a:rPr>
              <a:t>or </a:t>
            </a:r>
            <a:r>
              <a:rPr lang="en-GB" sz="1800" dirty="0">
                <a:solidFill>
                  <a:srgbClr val="FF0000"/>
                </a:solidFill>
                <a:latin typeface="Arial" charset="0"/>
              </a:rPr>
              <a:t>thick provisioned over vSCSI </a:t>
            </a:r>
          </a:p>
        </p:txBody>
      </p:sp>
      <p:sp>
        <p:nvSpPr>
          <p:cNvPr id="15429" name="Text Box 108"/>
          <p:cNvSpPr txBox="1">
            <a:spLocks noChangeArrowheads="1"/>
          </p:cNvSpPr>
          <p:nvPr/>
        </p:nvSpPr>
        <p:spPr bwMode="auto">
          <a:xfrm>
            <a:off x="5764213" y="2820990"/>
            <a:ext cx="3172641" cy="923318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0000"/>
                </a:solidFill>
                <a:latin typeface="Arial" charset="0"/>
              </a:rPr>
              <a:t>Pool space allocation &amp; </a:t>
            </a:r>
            <a:br>
              <a:rPr lang="en-GB" sz="1800">
                <a:solidFill>
                  <a:srgbClr val="FF0000"/>
                </a:solidFill>
                <a:latin typeface="Arial" charset="0"/>
              </a:rPr>
            </a:br>
            <a:r>
              <a:rPr lang="en-GB" sz="1800">
                <a:solidFill>
                  <a:srgbClr val="FF0000"/>
                </a:solidFill>
                <a:latin typeface="Arial" charset="0"/>
              </a:rPr>
              <a:t>mapping to VM performed on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0000"/>
                </a:solidFill>
                <a:latin typeface="Arial" charset="0"/>
              </a:rPr>
              <a:t>the VIOS’ &amp; takes ~1 second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4910138" y="3665540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668589" y="3684589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873126" y="4170363"/>
            <a:ext cx="6780213" cy="273050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SSP is simple – allocate some LUNs</a:t>
            </a:r>
          </a:p>
        </p:txBody>
      </p:sp>
      <p:pic>
        <p:nvPicPr>
          <p:cNvPr id="16390" name="Picture 12" descr="thunderbird rendering SFF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4463" y="6230940"/>
            <a:ext cx="2143126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6205540" y="4168775"/>
            <a:ext cx="1299309" cy="29318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300" b="1" dirty="0">
                <a:solidFill>
                  <a:srgbClr val="000000"/>
                </a:solidFill>
                <a:latin typeface="Arial" charset="0"/>
              </a:rPr>
              <a:t>FibreChannel</a:t>
            </a:r>
          </a:p>
        </p:txBody>
      </p:sp>
      <p:sp>
        <p:nvSpPr>
          <p:cNvPr id="16392" name="Oval 8"/>
          <p:cNvSpPr>
            <a:spLocks noChangeArrowheads="1"/>
          </p:cNvSpPr>
          <p:nvPr/>
        </p:nvSpPr>
        <p:spPr bwMode="auto">
          <a:xfrm>
            <a:off x="2386014" y="2852739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1" y="6045202"/>
            <a:ext cx="2581275" cy="646319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Two V7000 units</a:t>
            </a:r>
          </a:p>
        </p:txBody>
      </p:sp>
      <p:pic>
        <p:nvPicPr>
          <p:cNvPr id="16394" name="Picture 12" descr="thunderbird rendering SFF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1300" y="6243638"/>
            <a:ext cx="22987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5" name="Line 11"/>
          <p:cNvSpPr>
            <a:spLocks noChangeShapeType="1"/>
          </p:cNvSpPr>
          <p:nvPr/>
        </p:nvSpPr>
        <p:spPr bwMode="auto">
          <a:xfrm>
            <a:off x="1905001" y="6511925"/>
            <a:ext cx="755650" cy="15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4762304" y="6234114"/>
            <a:ext cx="33853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7632503" y="6270625"/>
            <a:ext cx="33853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B</a:t>
            </a:r>
          </a:p>
        </p:txBody>
      </p:sp>
      <p:sp>
        <p:nvSpPr>
          <p:cNvPr id="16398" name="AutoShape 14"/>
          <p:cNvSpPr>
            <a:spLocks noChangeArrowheads="1"/>
          </p:cNvSpPr>
          <p:nvPr/>
        </p:nvSpPr>
        <p:spPr bwMode="auto">
          <a:xfrm>
            <a:off x="3987800" y="5645042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9</a:t>
            </a:r>
          </a:p>
        </p:txBody>
      </p:sp>
      <p:sp>
        <p:nvSpPr>
          <p:cNvPr id="16399" name="AutoShape 15"/>
          <p:cNvSpPr>
            <a:spLocks noChangeArrowheads="1"/>
          </p:cNvSpPr>
          <p:nvPr/>
        </p:nvSpPr>
        <p:spPr bwMode="auto">
          <a:xfrm>
            <a:off x="3382963" y="5643453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8</a:t>
            </a:r>
          </a:p>
        </p:txBody>
      </p:sp>
      <p:sp>
        <p:nvSpPr>
          <p:cNvPr id="16400" name="AutoShape 16"/>
          <p:cNvSpPr>
            <a:spLocks noChangeArrowheads="1"/>
          </p:cNvSpPr>
          <p:nvPr/>
        </p:nvSpPr>
        <p:spPr bwMode="auto">
          <a:xfrm>
            <a:off x="2757489" y="5640279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7</a:t>
            </a:r>
          </a:p>
        </p:txBody>
      </p:sp>
      <p:sp>
        <p:nvSpPr>
          <p:cNvPr id="16401" name="AutoShape 17"/>
          <p:cNvSpPr>
            <a:spLocks noChangeArrowheads="1"/>
          </p:cNvSpPr>
          <p:nvPr/>
        </p:nvSpPr>
        <p:spPr bwMode="auto">
          <a:xfrm>
            <a:off x="6624639" y="5657741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13</a:t>
            </a:r>
          </a:p>
        </p:txBody>
      </p:sp>
      <p:sp>
        <p:nvSpPr>
          <p:cNvPr id="16402" name="AutoShape 18"/>
          <p:cNvSpPr>
            <a:spLocks noChangeArrowheads="1"/>
          </p:cNvSpPr>
          <p:nvPr/>
        </p:nvSpPr>
        <p:spPr bwMode="auto">
          <a:xfrm>
            <a:off x="6019801" y="5656154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12</a:t>
            </a:r>
          </a:p>
        </p:txBody>
      </p:sp>
      <p:sp>
        <p:nvSpPr>
          <p:cNvPr id="16403" name="AutoShape 19"/>
          <p:cNvSpPr>
            <a:spLocks noChangeArrowheads="1"/>
          </p:cNvSpPr>
          <p:nvPr/>
        </p:nvSpPr>
        <p:spPr bwMode="auto">
          <a:xfrm>
            <a:off x="5394326" y="5662504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11</a:t>
            </a:r>
          </a:p>
        </p:txBody>
      </p:sp>
      <p:sp>
        <p:nvSpPr>
          <p:cNvPr id="16404" name="Oval 20"/>
          <p:cNvSpPr>
            <a:spLocks noChangeArrowheads="1"/>
          </p:cNvSpPr>
          <p:nvPr/>
        </p:nvSpPr>
        <p:spPr bwMode="auto">
          <a:xfrm>
            <a:off x="4635501" y="2870200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16405" name="Text Box 21"/>
          <p:cNvSpPr txBox="1">
            <a:spLocks noChangeArrowheads="1"/>
          </p:cNvSpPr>
          <p:nvPr/>
        </p:nvSpPr>
        <p:spPr bwMode="auto">
          <a:xfrm>
            <a:off x="1136650" y="3154363"/>
            <a:ext cx="126186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silvervios1</a:t>
            </a:r>
          </a:p>
        </p:txBody>
      </p:sp>
      <p:sp>
        <p:nvSpPr>
          <p:cNvPr id="16406" name="Text Box 22"/>
          <p:cNvSpPr txBox="1">
            <a:spLocks noChangeArrowheads="1"/>
          </p:cNvSpPr>
          <p:nvPr/>
        </p:nvSpPr>
        <p:spPr bwMode="auto">
          <a:xfrm>
            <a:off x="5576888" y="3149600"/>
            <a:ext cx="1441398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orangevios1</a:t>
            </a:r>
          </a:p>
        </p:txBody>
      </p:sp>
      <p:sp>
        <p:nvSpPr>
          <p:cNvPr id="16407" name="AutoShape 23"/>
          <p:cNvSpPr>
            <a:spLocks noChangeArrowheads="1"/>
          </p:cNvSpPr>
          <p:nvPr/>
        </p:nvSpPr>
        <p:spPr bwMode="auto">
          <a:xfrm>
            <a:off x="4433889" y="5687903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10</a:t>
            </a:r>
          </a:p>
        </p:txBody>
      </p:sp>
      <p:sp>
        <p:nvSpPr>
          <p:cNvPr id="16408" name="AutoShape 24"/>
          <p:cNvSpPr>
            <a:spLocks noChangeArrowheads="1"/>
          </p:cNvSpPr>
          <p:nvPr/>
        </p:nvSpPr>
        <p:spPr bwMode="auto">
          <a:xfrm>
            <a:off x="7048500" y="5711716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14</a:t>
            </a:r>
          </a:p>
        </p:txBody>
      </p:sp>
      <p:sp>
        <p:nvSpPr>
          <p:cNvPr id="16409" name="Rectangle 25"/>
          <p:cNvSpPr>
            <a:spLocks noChangeArrowheads="1"/>
          </p:cNvSpPr>
          <p:nvPr/>
        </p:nvSpPr>
        <p:spPr bwMode="auto">
          <a:xfrm>
            <a:off x="868364" y="1181101"/>
            <a:ext cx="2605087" cy="2800349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6410" name="Rectangle 26"/>
          <p:cNvSpPr>
            <a:spLocks noChangeArrowheads="1"/>
          </p:cNvSpPr>
          <p:nvPr/>
        </p:nvSpPr>
        <p:spPr bwMode="auto">
          <a:xfrm>
            <a:off x="4418013" y="1141414"/>
            <a:ext cx="3171825" cy="2800349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4910138" y="3665540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2668589" y="3684589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873126" y="4170363"/>
            <a:ext cx="6780213" cy="273050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SSP is simple – Zone them to </a:t>
            </a:r>
            <a:r>
              <a:rPr lang="en-GB" u="sng" dirty="0" smtClean="0"/>
              <a:t>all</a:t>
            </a:r>
            <a:r>
              <a:rPr lang="en-GB" dirty="0" smtClean="0"/>
              <a:t> VIOS’</a:t>
            </a:r>
          </a:p>
        </p:txBody>
      </p:sp>
      <p:pic>
        <p:nvPicPr>
          <p:cNvPr id="17414" name="Picture 12" descr="thunderbird rendering SFF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4463" y="6230940"/>
            <a:ext cx="2143126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6205540" y="4168775"/>
            <a:ext cx="1299309" cy="29318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300" b="1" dirty="0">
                <a:solidFill>
                  <a:srgbClr val="000000"/>
                </a:solidFill>
                <a:latin typeface="Arial" charset="0"/>
              </a:rPr>
              <a:t>FibreChannel</a:t>
            </a:r>
          </a:p>
        </p:txBody>
      </p:sp>
      <p:sp>
        <p:nvSpPr>
          <p:cNvPr id="17416" name="Oval 8"/>
          <p:cNvSpPr>
            <a:spLocks noChangeArrowheads="1"/>
          </p:cNvSpPr>
          <p:nvPr/>
        </p:nvSpPr>
        <p:spPr bwMode="auto">
          <a:xfrm>
            <a:off x="2386014" y="2852739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1" y="6045202"/>
            <a:ext cx="2581275" cy="646319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Two V7000 units</a:t>
            </a:r>
          </a:p>
        </p:txBody>
      </p:sp>
      <p:pic>
        <p:nvPicPr>
          <p:cNvPr id="17418" name="Picture 12" descr="thunderbird rendering SFF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1300" y="6243638"/>
            <a:ext cx="22987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9" name="Line 11"/>
          <p:cNvSpPr>
            <a:spLocks noChangeShapeType="1"/>
          </p:cNvSpPr>
          <p:nvPr/>
        </p:nvSpPr>
        <p:spPr bwMode="auto">
          <a:xfrm>
            <a:off x="1905001" y="6511925"/>
            <a:ext cx="755650" cy="15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4762304" y="6234114"/>
            <a:ext cx="33853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7632503" y="6270625"/>
            <a:ext cx="33853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B</a:t>
            </a:r>
          </a:p>
        </p:txBody>
      </p:sp>
      <p:sp>
        <p:nvSpPr>
          <p:cNvPr id="17422" name="AutoShape 14"/>
          <p:cNvSpPr>
            <a:spLocks noChangeArrowheads="1"/>
          </p:cNvSpPr>
          <p:nvPr/>
        </p:nvSpPr>
        <p:spPr bwMode="auto">
          <a:xfrm>
            <a:off x="3987800" y="5645041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33</a:t>
            </a:r>
          </a:p>
        </p:txBody>
      </p:sp>
      <p:sp>
        <p:nvSpPr>
          <p:cNvPr id="17423" name="AutoShape 15"/>
          <p:cNvSpPr>
            <a:spLocks noChangeArrowheads="1"/>
          </p:cNvSpPr>
          <p:nvPr/>
        </p:nvSpPr>
        <p:spPr bwMode="auto">
          <a:xfrm>
            <a:off x="3382963" y="5643453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32</a:t>
            </a:r>
          </a:p>
        </p:txBody>
      </p:sp>
      <p:sp>
        <p:nvSpPr>
          <p:cNvPr id="17424" name="AutoShape 16"/>
          <p:cNvSpPr>
            <a:spLocks noChangeArrowheads="1"/>
          </p:cNvSpPr>
          <p:nvPr/>
        </p:nvSpPr>
        <p:spPr bwMode="auto">
          <a:xfrm>
            <a:off x="2757489" y="5640279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31</a:t>
            </a:r>
          </a:p>
        </p:txBody>
      </p:sp>
      <p:sp>
        <p:nvSpPr>
          <p:cNvPr id="17425" name="AutoShape 17"/>
          <p:cNvSpPr>
            <a:spLocks noChangeArrowheads="1"/>
          </p:cNvSpPr>
          <p:nvPr/>
        </p:nvSpPr>
        <p:spPr bwMode="auto">
          <a:xfrm>
            <a:off x="6624639" y="5657741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43</a:t>
            </a:r>
          </a:p>
        </p:txBody>
      </p:sp>
      <p:sp>
        <p:nvSpPr>
          <p:cNvPr id="17426" name="AutoShape 18"/>
          <p:cNvSpPr>
            <a:spLocks noChangeArrowheads="1"/>
          </p:cNvSpPr>
          <p:nvPr/>
        </p:nvSpPr>
        <p:spPr bwMode="auto">
          <a:xfrm>
            <a:off x="6019801" y="5656154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42</a:t>
            </a:r>
          </a:p>
        </p:txBody>
      </p:sp>
      <p:sp>
        <p:nvSpPr>
          <p:cNvPr id="17427" name="AutoShape 19"/>
          <p:cNvSpPr>
            <a:spLocks noChangeArrowheads="1"/>
          </p:cNvSpPr>
          <p:nvPr/>
        </p:nvSpPr>
        <p:spPr bwMode="auto">
          <a:xfrm>
            <a:off x="5394326" y="5662504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41</a:t>
            </a:r>
          </a:p>
        </p:txBody>
      </p:sp>
      <p:sp>
        <p:nvSpPr>
          <p:cNvPr id="17428" name="Oval 20"/>
          <p:cNvSpPr>
            <a:spLocks noChangeArrowheads="1"/>
          </p:cNvSpPr>
          <p:nvPr/>
        </p:nvSpPr>
        <p:spPr bwMode="auto">
          <a:xfrm>
            <a:off x="4635501" y="2870200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1136650" y="3154363"/>
            <a:ext cx="126186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silvervios1</a:t>
            </a:r>
          </a:p>
        </p:txBody>
      </p:sp>
      <p:sp>
        <p:nvSpPr>
          <p:cNvPr id="17430" name="Text Box 22"/>
          <p:cNvSpPr txBox="1">
            <a:spLocks noChangeArrowheads="1"/>
          </p:cNvSpPr>
          <p:nvPr/>
        </p:nvSpPr>
        <p:spPr bwMode="auto">
          <a:xfrm>
            <a:off x="5576888" y="3149600"/>
            <a:ext cx="1441398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orangevios1</a:t>
            </a:r>
          </a:p>
        </p:txBody>
      </p:sp>
      <p:sp>
        <p:nvSpPr>
          <p:cNvPr id="17431" name="AutoShape 23"/>
          <p:cNvSpPr>
            <a:spLocks noChangeArrowheads="1"/>
          </p:cNvSpPr>
          <p:nvPr/>
        </p:nvSpPr>
        <p:spPr bwMode="auto">
          <a:xfrm>
            <a:off x="4433889" y="5687903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34</a:t>
            </a:r>
          </a:p>
        </p:txBody>
      </p:sp>
      <p:sp>
        <p:nvSpPr>
          <p:cNvPr id="17432" name="AutoShape 24"/>
          <p:cNvSpPr>
            <a:spLocks noChangeArrowheads="1"/>
          </p:cNvSpPr>
          <p:nvPr/>
        </p:nvSpPr>
        <p:spPr bwMode="auto">
          <a:xfrm>
            <a:off x="7048500" y="5711716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44</a:t>
            </a:r>
          </a:p>
        </p:txBody>
      </p:sp>
      <p:sp>
        <p:nvSpPr>
          <p:cNvPr id="17433" name="Rectangle 25"/>
          <p:cNvSpPr>
            <a:spLocks noChangeArrowheads="1"/>
          </p:cNvSpPr>
          <p:nvPr/>
        </p:nvSpPr>
        <p:spPr bwMode="auto">
          <a:xfrm>
            <a:off x="868364" y="1181101"/>
            <a:ext cx="2605087" cy="2800349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7434" name="Rectangle 26"/>
          <p:cNvSpPr>
            <a:spLocks noChangeArrowheads="1"/>
          </p:cNvSpPr>
          <p:nvPr/>
        </p:nvSpPr>
        <p:spPr bwMode="auto">
          <a:xfrm>
            <a:off x="4418013" y="1141414"/>
            <a:ext cx="3171825" cy="2800349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7435" name="Line 27"/>
          <p:cNvSpPr>
            <a:spLocks noChangeShapeType="1"/>
          </p:cNvSpPr>
          <p:nvPr/>
        </p:nvSpPr>
        <p:spPr bwMode="auto">
          <a:xfrm>
            <a:off x="5035551" y="3779840"/>
            <a:ext cx="1588" cy="522287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7436" name="Line 28"/>
          <p:cNvSpPr>
            <a:spLocks noChangeShapeType="1"/>
          </p:cNvSpPr>
          <p:nvPr/>
        </p:nvSpPr>
        <p:spPr bwMode="auto">
          <a:xfrm flipV="1">
            <a:off x="2813051" y="4283076"/>
            <a:ext cx="3505200" cy="206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7437" name="Line 29"/>
          <p:cNvSpPr>
            <a:spLocks noChangeShapeType="1"/>
          </p:cNvSpPr>
          <p:nvPr/>
        </p:nvSpPr>
        <p:spPr bwMode="auto">
          <a:xfrm>
            <a:off x="2913063" y="4354514"/>
            <a:ext cx="1587" cy="1274762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7438" name="Line 30"/>
          <p:cNvSpPr>
            <a:spLocks noChangeShapeType="1"/>
          </p:cNvSpPr>
          <p:nvPr/>
        </p:nvSpPr>
        <p:spPr bwMode="auto">
          <a:xfrm>
            <a:off x="3660775" y="4325939"/>
            <a:ext cx="1588" cy="1274762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7439" name="Line 31"/>
          <p:cNvSpPr>
            <a:spLocks noChangeShapeType="1"/>
          </p:cNvSpPr>
          <p:nvPr/>
        </p:nvSpPr>
        <p:spPr bwMode="auto">
          <a:xfrm>
            <a:off x="4268788" y="4357689"/>
            <a:ext cx="1587" cy="1274762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7440" name="Line 32"/>
          <p:cNvSpPr>
            <a:spLocks noChangeShapeType="1"/>
          </p:cNvSpPr>
          <p:nvPr/>
        </p:nvSpPr>
        <p:spPr bwMode="auto">
          <a:xfrm>
            <a:off x="4664076" y="4333877"/>
            <a:ext cx="1588" cy="1274762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7441" name="Line 33"/>
          <p:cNvSpPr>
            <a:spLocks noChangeShapeType="1"/>
          </p:cNvSpPr>
          <p:nvPr/>
        </p:nvSpPr>
        <p:spPr bwMode="auto">
          <a:xfrm>
            <a:off x="4929189" y="4287839"/>
            <a:ext cx="557212" cy="1344612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7442" name="Line 34"/>
          <p:cNvSpPr>
            <a:spLocks noChangeShapeType="1"/>
          </p:cNvSpPr>
          <p:nvPr/>
        </p:nvSpPr>
        <p:spPr bwMode="auto">
          <a:xfrm>
            <a:off x="5514976" y="4318001"/>
            <a:ext cx="557213" cy="1344613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7443" name="Line 35"/>
          <p:cNvSpPr>
            <a:spLocks noChangeShapeType="1"/>
          </p:cNvSpPr>
          <p:nvPr/>
        </p:nvSpPr>
        <p:spPr bwMode="auto">
          <a:xfrm>
            <a:off x="6043614" y="4337050"/>
            <a:ext cx="731837" cy="1331914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7444" name="Line 36"/>
          <p:cNvSpPr>
            <a:spLocks noChangeShapeType="1"/>
          </p:cNvSpPr>
          <p:nvPr/>
        </p:nvSpPr>
        <p:spPr bwMode="auto">
          <a:xfrm>
            <a:off x="6329363" y="4391025"/>
            <a:ext cx="903287" cy="130968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7445" name="Line 37"/>
          <p:cNvSpPr>
            <a:spLocks noChangeShapeType="1"/>
          </p:cNvSpPr>
          <p:nvPr/>
        </p:nvSpPr>
        <p:spPr bwMode="auto">
          <a:xfrm>
            <a:off x="2797175" y="3776664"/>
            <a:ext cx="1588" cy="522287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910138" y="3665540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2668589" y="3684589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873126" y="4170363"/>
            <a:ext cx="6780213" cy="273050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SSP is simple – Initialise the SSP on 1 VIOS</a:t>
            </a:r>
          </a:p>
        </p:txBody>
      </p:sp>
      <p:pic>
        <p:nvPicPr>
          <p:cNvPr id="18438" name="Picture 12" descr="thunderbird rendering SFF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4463" y="6230940"/>
            <a:ext cx="2143126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6205540" y="4168775"/>
            <a:ext cx="1299309" cy="29318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300" b="1" dirty="0">
                <a:solidFill>
                  <a:srgbClr val="000000"/>
                </a:solidFill>
                <a:latin typeface="Arial" charset="0"/>
              </a:rPr>
              <a:t>FibreChannel</a:t>
            </a:r>
          </a:p>
        </p:txBody>
      </p:sp>
      <p:sp>
        <p:nvSpPr>
          <p:cNvPr id="18440" name="Oval 8"/>
          <p:cNvSpPr>
            <a:spLocks noChangeArrowheads="1"/>
          </p:cNvSpPr>
          <p:nvPr/>
        </p:nvSpPr>
        <p:spPr bwMode="auto">
          <a:xfrm>
            <a:off x="2386014" y="2852739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1" y="6045202"/>
            <a:ext cx="2581275" cy="646319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Two V7000 units</a:t>
            </a:r>
          </a:p>
        </p:txBody>
      </p:sp>
      <p:pic>
        <p:nvPicPr>
          <p:cNvPr id="18442" name="Picture 12" descr="thunderbird rendering SFF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1300" y="6243638"/>
            <a:ext cx="22987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3" name="Line 11"/>
          <p:cNvSpPr>
            <a:spLocks noChangeShapeType="1"/>
          </p:cNvSpPr>
          <p:nvPr/>
        </p:nvSpPr>
        <p:spPr bwMode="auto">
          <a:xfrm>
            <a:off x="1905001" y="6511925"/>
            <a:ext cx="755650" cy="15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4762304" y="6234114"/>
            <a:ext cx="33853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7632503" y="6270625"/>
            <a:ext cx="33853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B</a:t>
            </a:r>
          </a:p>
        </p:txBody>
      </p:sp>
      <p:sp>
        <p:nvSpPr>
          <p:cNvPr id="18446" name="AutoShape 14"/>
          <p:cNvSpPr>
            <a:spLocks noChangeArrowheads="1"/>
          </p:cNvSpPr>
          <p:nvPr/>
        </p:nvSpPr>
        <p:spPr bwMode="auto">
          <a:xfrm>
            <a:off x="3987800" y="5645042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9</a:t>
            </a:r>
          </a:p>
        </p:txBody>
      </p:sp>
      <p:sp>
        <p:nvSpPr>
          <p:cNvPr id="18447" name="AutoShape 15"/>
          <p:cNvSpPr>
            <a:spLocks noChangeArrowheads="1"/>
          </p:cNvSpPr>
          <p:nvPr/>
        </p:nvSpPr>
        <p:spPr bwMode="auto">
          <a:xfrm>
            <a:off x="3382963" y="5643453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8</a:t>
            </a:r>
          </a:p>
        </p:txBody>
      </p:sp>
      <p:sp>
        <p:nvSpPr>
          <p:cNvPr id="18448" name="AutoShape 16"/>
          <p:cNvSpPr>
            <a:spLocks noChangeArrowheads="1"/>
          </p:cNvSpPr>
          <p:nvPr/>
        </p:nvSpPr>
        <p:spPr bwMode="auto">
          <a:xfrm>
            <a:off x="2757489" y="5640279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7</a:t>
            </a:r>
          </a:p>
        </p:txBody>
      </p:sp>
      <p:sp>
        <p:nvSpPr>
          <p:cNvPr id="18449" name="AutoShape 17"/>
          <p:cNvSpPr>
            <a:spLocks noChangeArrowheads="1"/>
          </p:cNvSpPr>
          <p:nvPr/>
        </p:nvSpPr>
        <p:spPr bwMode="auto">
          <a:xfrm>
            <a:off x="6624639" y="5657741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13</a:t>
            </a:r>
          </a:p>
        </p:txBody>
      </p:sp>
      <p:sp>
        <p:nvSpPr>
          <p:cNvPr id="18450" name="AutoShape 18"/>
          <p:cNvSpPr>
            <a:spLocks noChangeArrowheads="1"/>
          </p:cNvSpPr>
          <p:nvPr/>
        </p:nvSpPr>
        <p:spPr bwMode="auto">
          <a:xfrm>
            <a:off x="6019801" y="5656154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12</a:t>
            </a:r>
          </a:p>
        </p:txBody>
      </p:sp>
      <p:sp>
        <p:nvSpPr>
          <p:cNvPr id="18451" name="AutoShape 19"/>
          <p:cNvSpPr>
            <a:spLocks noChangeArrowheads="1"/>
          </p:cNvSpPr>
          <p:nvPr/>
        </p:nvSpPr>
        <p:spPr bwMode="auto">
          <a:xfrm>
            <a:off x="5394326" y="5662504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11</a:t>
            </a:r>
          </a:p>
        </p:txBody>
      </p:sp>
      <p:sp>
        <p:nvSpPr>
          <p:cNvPr id="18452" name="Oval 20"/>
          <p:cNvSpPr>
            <a:spLocks noChangeArrowheads="1"/>
          </p:cNvSpPr>
          <p:nvPr/>
        </p:nvSpPr>
        <p:spPr bwMode="auto">
          <a:xfrm>
            <a:off x="4635501" y="2870200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18453" name="Text Box 21"/>
          <p:cNvSpPr txBox="1">
            <a:spLocks noChangeArrowheads="1"/>
          </p:cNvSpPr>
          <p:nvPr/>
        </p:nvSpPr>
        <p:spPr bwMode="auto">
          <a:xfrm>
            <a:off x="1136650" y="3154363"/>
            <a:ext cx="126186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silvervios1</a:t>
            </a:r>
          </a:p>
        </p:txBody>
      </p:sp>
      <p:sp>
        <p:nvSpPr>
          <p:cNvPr id="18454" name="Text Box 22"/>
          <p:cNvSpPr txBox="1">
            <a:spLocks noChangeArrowheads="1"/>
          </p:cNvSpPr>
          <p:nvPr/>
        </p:nvSpPr>
        <p:spPr bwMode="auto">
          <a:xfrm>
            <a:off x="5576888" y="3149600"/>
            <a:ext cx="1441398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orangevios1</a:t>
            </a:r>
          </a:p>
        </p:txBody>
      </p:sp>
      <p:sp>
        <p:nvSpPr>
          <p:cNvPr id="18455" name="AutoShape 23"/>
          <p:cNvSpPr>
            <a:spLocks noChangeArrowheads="1"/>
          </p:cNvSpPr>
          <p:nvPr/>
        </p:nvSpPr>
        <p:spPr bwMode="auto">
          <a:xfrm>
            <a:off x="4433889" y="5687903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10</a:t>
            </a:r>
          </a:p>
        </p:txBody>
      </p:sp>
      <p:sp>
        <p:nvSpPr>
          <p:cNvPr id="18456" name="AutoShape 24"/>
          <p:cNvSpPr>
            <a:spLocks noChangeArrowheads="1"/>
          </p:cNvSpPr>
          <p:nvPr/>
        </p:nvSpPr>
        <p:spPr bwMode="auto">
          <a:xfrm>
            <a:off x="7048500" y="5711716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14</a:t>
            </a:r>
          </a:p>
        </p:txBody>
      </p:sp>
      <p:sp>
        <p:nvSpPr>
          <p:cNvPr id="18457" name="Rectangle 25"/>
          <p:cNvSpPr>
            <a:spLocks noChangeArrowheads="1"/>
          </p:cNvSpPr>
          <p:nvPr/>
        </p:nvSpPr>
        <p:spPr bwMode="auto">
          <a:xfrm>
            <a:off x="868364" y="1181101"/>
            <a:ext cx="2605087" cy="2800349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8458" name="Rectangle 26"/>
          <p:cNvSpPr>
            <a:spLocks noChangeArrowheads="1"/>
          </p:cNvSpPr>
          <p:nvPr/>
        </p:nvSpPr>
        <p:spPr bwMode="auto">
          <a:xfrm>
            <a:off x="4418013" y="1141414"/>
            <a:ext cx="3171825" cy="2800349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8459" name="Line 27"/>
          <p:cNvSpPr>
            <a:spLocks noChangeShapeType="1"/>
          </p:cNvSpPr>
          <p:nvPr/>
        </p:nvSpPr>
        <p:spPr bwMode="auto">
          <a:xfrm>
            <a:off x="5035551" y="3779840"/>
            <a:ext cx="1588" cy="522287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8460" name="Line 28"/>
          <p:cNvSpPr>
            <a:spLocks noChangeShapeType="1"/>
          </p:cNvSpPr>
          <p:nvPr/>
        </p:nvSpPr>
        <p:spPr bwMode="auto">
          <a:xfrm flipV="1">
            <a:off x="2813051" y="4283076"/>
            <a:ext cx="3505200" cy="206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8461" name="Line 29"/>
          <p:cNvSpPr>
            <a:spLocks noChangeShapeType="1"/>
          </p:cNvSpPr>
          <p:nvPr/>
        </p:nvSpPr>
        <p:spPr bwMode="auto">
          <a:xfrm>
            <a:off x="2913063" y="4354514"/>
            <a:ext cx="1587" cy="1274762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8462" name="Line 30"/>
          <p:cNvSpPr>
            <a:spLocks noChangeShapeType="1"/>
          </p:cNvSpPr>
          <p:nvPr/>
        </p:nvSpPr>
        <p:spPr bwMode="auto">
          <a:xfrm>
            <a:off x="3660775" y="4325939"/>
            <a:ext cx="1588" cy="1274762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8463" name="Text Box 31"/>
          <p:cNvSpPr txBox="1">
            <a:spLocks noChangeArrowheads="1"/>
          </p:cNvSpPr>
          <p:nvPr/>
        </p:nvSpPr>
        <p:spPr bwMode="auto">
          <a:xfrm>
            <a:off x="1414550" y="1098951"/>
            <a:ext cx="7151294" cy="1200316"/>
          </a:xfrm>
          <a:prstGeom prst="rect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2400" dirty="0">
                <a:solidFill>
                  <a:srgbClr val="000000"/>
                </a:solidFill>
                <a:latin typeface="Arial" charset="0"/>
              </a:rPr>
              <a:t>cluster -create -clustername </a:t>
            </a:r>
            <a:r>
              <a:rPr lang="en-GB" sz="2400" dirty="0" smtClean="0">
                <a:solidFill>
                  <a:srgbClr val="000000"/>
                </a:solidFill>
                <a:latin typeface="Arial" charset="0"/>
              </a:rPr>
              <a:t>stellar -spname stellar </a:t>
            </a:r>
            <a:endParaRPr lang="en-GB" sz="2400" dirty="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2400" dirty="0">
                <a:solidFill>
                  <a:srgbClr val="000000"/>
                </a:solidFill>
                <a:latin typeface="Arial" charset="0"/>
              </a:rPr>
              <a:t>-</a:t>
            </a:r>
            <a:r>
              <a:rPr lang="en-GB" sz="2400" dirty="0" err="1">
                <a:solidFill>
                  <a:srgbClr val="000000"/>
                </a:solidFill>
                <a:latin typeface="Arial" charset="0"/>
              </a:rPr>
              <a:t>repopvs</a:t>
            </a:r>
            <a:r>
              <a:rPr lang="en-GB" sz="2400" dirty="0">
                <a:solidFill>
                  <a:srgbClr val="000000"/>
                </a:solidFill>
                <a:latin typeface="Arial" charset="0"/>
              </a:rPr>
              <a:t> hdisk15 -</a:t>
            </a:r>
            <a:r>
              <a:rPr lang="en-GB" sz="2400" dirty="0" err="1">
                <a:solidFill>
                  <a:srgbClr val="000000"/>
                </a:solidFill>
                <a:latin typeface="Arial" charset="0"/>
              </a:rPr>
              <a:t>sppvs</a:t>
            </a:r>
            <a:r>
              <a:rPr lang="en-GB" sz="2400" dirty="0">
                <a:solidFill>
                  <a:srgbClr val="000000"/>
                </a:solidFill>
                <a:latin typeface="Arial" charset="0"/>
              </a:rPr>
              <a:t> hdisk7 hdisk8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2400" dirty="0">
                <a:solidFill>
                  <a:srgbClr val="000000"/>
                </a:solidFill>
                <a:latin typeface="Arial" charset="0"/>
              </a:rPr>
              <a:t>-hostname orangevios1.domain.com</a:t>
            </a:r>
          </a:p>
        </p:txBody>
      </p:sp>
      <p:sp>
        <p:nvSpPr>
          <p:cNvPr id="18464" name="Line 32"/>
          <p:cNvSpPr>
            <a:spLocks noChangeShapeType="1"/>
          </p:cNvSpPr>
          <p:nvPr/>
        </p:nvSpPr>
        <p:spPr bwMode="auto">
          <a:xfrm>
            <a:off x="4268788" y="4357689"/>
            <a:ext cx="1587" cy="1274762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8465" name="Line 33"/>
          <p:cNvSpPr>
            <a:spLocks noChangeShapeType="1"/>
          </p:cNvSpPr>
          <p:nvPr/>
        </p:nvSpPr>
        <p:spPr bwMode="auto">
          <a:xfrm>
            <a:off x="4664076" y="4333877"/>
            <a:ext cx="1588" cy="1274762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8466" name="Line 34"/>
          <p:cNvSpPr>
            <a:spLocks noChangeShapeType="1"/>
          </p:cNvSpPr>
          <p:nvPr/>
        </p:nvSpPr>
        <p:spPr bwMode="auto">
          <a:xfrm>
            <a:off x="4929189" y="4287839"/>
            <a:ext cx="557212" cy="1344612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8467" name="Line 35"/>
          <p:cNvSpPr>
            <a:spLocks noChangeShapeType="1"/>
          </p:cNvSpPr>
          <p:nvPr/>
        </p:nvSpPr>
        <p:spPr bwMode="auto">
          <a:xfrm>
            <a:off x="5514976" y="4318001"/>
            <a:ext cx="557213" cy="1344613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8468" name="Line 36"/>
          <p:cNvSpPr>
            <a:spLocks noChangeShapeType="1"/>
          </p:cNvSpPr>
          <p:nvPr/>
        </p:nvSpPr>
        <p:spPr bwMode="auto">
          <a:xfrm>
            <a:off x="6043614" y="4337050"/>
            <a:ext cx="731837" cy="1331914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8469" name="Line 37"/>
          <p:cNvSpPr>
            <a:spLocks noChangeShapeType="1"/>
          </p:cNvSpPr>
          <p:nvPr/>
        </p:nvSpPr>
        <p:spPr bwMode="auto">
          <a:xfrm>
            <a:off x="6329363" y="4391025"/>
            <a:ext cx="903287" cy="130968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8470" name="Line 38"/>
          <p:cNvSpPr>
            <a:spLocks noChangeShapeType="1"/>
          </p:cNvSpPr>
          <p:nvPr/>
        </p:nvSpPr>
        <p:spPr bwMode="auto">
          <a:xfrm>
            <a:off x="2797175" y="3776664"/>
            <a:ext cx="1588" cy="522287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8471" name="AutoShape 39"/>
          <p:cNvSpPr>
            <a:spLocks noChangeArrowheads="1"/>
          </p:cNvSpPr>
          <p:nvPr/>
        </p:nvSpPr>
        <p:spPr bwMode="auto">
          <a:xfrm>
            <a:off x="7721600" y="5418028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15</a:t>
            </a:r>
          </a:p>
        </p:txBody>
      </p:sp>
      <p:sp>
        <p:nvSpPr>
          <p:cNvPr id="18472" name="Text Box 40"/>
          <p:cNvSpPr txBox="1">
            <a:spLocks noChangeArrowheads="1"/>
          </p:cNvSpPr>
          <p:nvPr/>
        </p:nvSpPr>
        <p:spPr bwMode="auto">
          <a:xfrm>
            <a:off x="7643789" y="5008564"/>
            <a:ext cx="1287510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8000"/>
                </a:solidFill>
                <a:latin typeface="Arial" charset="0"/>
              </a:rPr>
              <a:t>Repository</a:t>
            </a:r>
          </a:p>
        </p:txBody>
      </p:sp>
      <p:sp>
        <p:nvSpPr>
          <p:cNvPr id="18473" name="Line 41"/>
          <p:cNvSpPr>
            <a:spLocks noChangeShapeType="1"/>
          </p:cNvSpPr>
          <p:nvPr/>
        </p:nvSpPr>
        <p:spPr bwMode="auto">
          <a:xfrm>
            <a:off x="6388101" y="4276725"/>
            <a:ext cx="1346200" cy="119697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4910138" y="3665540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2668589" y="3684589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873126" y="4170363"/>
            <a:ext cx="6780213" cy="273050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SSP is simple – 1</a:t>
            </a:r>
            <a:r>
              <a:rPr lang="en-GB" baseline="30000" dirty="0" smtClean="0"/>
              <a:t>st</a:t>
            </a:r>
            <a:r>
              <a:rPr lang="en-GB" dirty="0" smtClean="0"/>
              <a:t> VIOS SSP, next add another</a:t>
            </a:r>
          </a:p>
        </p:txBody>
      </p:sp>
      <p:sp>
        <p:nvSpPr>
          <p:cNvPr id="19462" name="Line 7"/>
          <p:cNvSpPr>
            <a:spLocks noChangeShapeType="1"/>
          </p:cNvSpPr>
          <p:nvPr/>
        </p:nvSpPr>
        <p:spPr bwMode="auto">
          <a:xfrm flipH="1" flipV="1">
            <a:off x="3608389" y="4311651"/>
            <a:ext cx="4762" cy="82232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9463" name="Picture 12" descr="thunderbird rendering SFF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4463" y="6230940"/>
            <a:ext cx="2143126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4" name="Text Box 9"/>
          <p:cNvSpPr txBox="1">
            <a:spLocks noChangeArrowheads="1"/>
          </p:cNvSpPr>
          <p:nvPr/>
        </p:nvSpPr>
        <p:spPr bwMode="auto">
          <a:xfrm>
            <a:off x="6205540" y="4168775"/>
            <a:ext cx="1299309" cy="29318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300" b="1" dirty="0">
                <a:solidFill>
                  <a:srgbClr val="000000"/>
                </a:solidFill>
                <a:latin typeface="Arial" charset="0"/>
              </a:rPr>
              <a:t>FibreChannel</a:t>
            </a:r>
          </a:p>
        </p:txBody>
      </p:sp>
      <p:sp>
        <p:nvSpPr>
          <p:cNvPr id="19465" name="Line 10"/>
          <p:cNvSpPr>
            <a:spLocks noChangeShapeType="1"/>
          </p:cNvSpPr>
          <p:nvPr/>
        </p:nvSpPr>
        <p:spPr bwMode="auto">
          <a:xfrm flipV="1">
            <a:off x="2813051" y="4295776"/>
            <a:ext cx="2266950" cy="79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9466" name="Oval 11"/>
          <p:cNvSpPr>
            <a:spLocks noChangeArrowheads="1"/>
          </p:cNvSpPr>
          <p:nvPr/>
        </p:nvSpPr>
        <p:spPr bwMode="auto">
          <a:xfrm>
            <a:off x="2386014" y="2852739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1002508" name="AutoShape 12"/>
          <p:cNvSpPr>
            <a:spLocks noChangeArrowheads="1"/>
          </p:cNvSpPr>
          <p:nvPr/>
        </p:nvSpPr>
        <p:spPr bwMode="auto">
          <a:xfrm>
            <a:off x="2592387" y="4589467"/>
            <a:ext cx="5021263" cy="1027609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  <a:defRPr/>
            </a:pPr>
            <a:endParaRPr lang="en-GB" sz="1800" dirty="0" smtClean="0">
              <a:solidFill>
                <a:srgbClr val="FFFFFF"/>
              </a:solidFill>
              <a:latin typeface="Arial" charset="0"/>
            </a:endParaRPr>
          </a:p>
          <a:p>
            <a:pPr algn="ctr">
              <a:lnSpc>
                <a:spcPct val="100000"/>
              </a:lnSpc>
              <a:buFont typeface="Arial" charset="0"/>
              <a:buNone/>
              <a:defRPr/>
            </a:pPr>
            <a:endParaRPr lang="en-GB" sz="1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9468" name="Line 13"/>
          <p:cNvSpPr>
            <a:spLocks noChangeShapeType="1"/>
          </p:cNvSpPr>
          <p:nvPr/>
        </p:nvSpPr>
        <p:spPr bwMode="auto">
          <a:xfrm>
            <a:off x="5035551" y="3883025"/>
            <a:ext cx="1588" cy="4191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9469" name="Text Box 14"/>
          <p:cNvSpPr txBox="1">
            <a:spLocks noChangeArrowheads="1"/>
          </p:cNvSpPr>
          <p:nvPr/>
        </p:nvSpPr>
        <p:spPr bwMode="auto">
          <a:xfrm>
            <a:off x="119065" y="4830762"/>
            <a:ext cx="2581275" cy="2031313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Two LUN sets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 1 for each failgrp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Two V7000 units</a:t>
            </a:r>
          </a:p>
        </p:txBody>
      </p:sp>
      <p:pic>
        <p:nvPicPr>
          <p:cNvPr id="19470" name="Picture 12" descr="thunderbird rendering SFF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1300" y="6243638"/>
            <a:ext cx="22987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1" name="Line 16"/>
          <p:cNvSpPr>
            <a:spLocks noChangeShapeType="1"/>
          </p:cNvSpPr>
          <p:nvPr/>
        </p:nvSpPr>
        <p:spPr bwMode="auto">
          <a:xfrm flipH="1">
            <a:off x="3143251" y="4579939"/>
            <a:ext cx="471487" cy="6143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9472" name="Line 17"/>
          <p:cNvSpPr>
            <a:spLocks noChangeShapeType="1"/>
          </p:cNvSpPr>
          <p:nvPr/>
        </p:nvSpPr>
        <p:spPr bwMode="auto">
          <a:xfrm flipV="1">
            <a:off x="1909763" y="5854700"/>
            <a:ext cx="534988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9473" name="Line 18"/>
          <p:cNvSpPr>
            <a:spLocks noChangeShapeType="1"/>
          </p:cNvSpPr>
          <p:nvPr/>
        </p:nvSpPr>
        <p:spPr bwMode="auto">
          <a:xfrm>
            <a:off x="1905001" y="6511925"/>
            <a:ext cx="755650" cy="15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9474" name="Text Box 19"/>
          <p:cNvSpPr txBox="1">
            <a:spLocks noChangeArrowheads="1"/>
          </p:cNvSpPr>
          <p:nvPr/>
        </p:nvSpPr>
        <p:spPr bwMode="auto">
          <a:xfrm>
            <a:off x="4762304" y="6234114"/>
            <a:ext cx="33853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19475" name="Text Box 20"/>
          <p:cNvSpPr txBox="1">
            <a:spLocks noChangeArrowheads="1"/>
          </p:cNvSpPr>
          <p:nvPr/>
        </p:nvSpPr>
        <p:spPr bwMode="auto">
          <a:xfrm>
            <a:off x="7632503" y="6270625"/>
            <a:ext cx="33853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B</a:t>
            </a:r>
          </a:p>
        </p:txBody>
      </p:sp>
      <p:sp>
        <p:nvSpPr>
          <p:cNvPr id="19476" name="AutoShape 21"/>
          <p:cNvSpPr>
            <a:spLocks noChangeArrowheads="1"/>
          </p:cNvSpPr>
          <p:nvPr/>
        </p:nvSpPr>
        <p:spPr bwMode="auto">
          <a:xfrm>
            <a:off x="3987800" y="5645042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9</a:t>
            </a:r>
          </a:p>
        </p:txBody>
      </p:sp>
      <p:sp>
        <p:nvSpPr>
          <p:cNvPr id="19477" name="AutoShape 22"/>
          <p:cNvSpPr>
            <a:spLocks noChangeArrowheads="1"/>
          </p:cNvSpPr>
          <p:nvPr/>
        </p:nvSpPr>
        <p:spPr bwMode="auto">
          <a:xfrm>
            <a:off x="3382963" y="5643453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8</a:t>
            </a:r>
          </a:p>
        </p:txBody>
      </p:sp>
      <p:sp>
        <p:nvSpPr>
          <p:cNvPr id="19478" name="AutoShape 23"/>
          <p:cNvSpPr>
            <a:spLocks noChangeArrowheads="1"/>
          </p:cNvSpPr>
          <p:nvPr/>
        </p:nvSpPr>
        <p:spPr bwMode="auto">
          <a:xfrm>
            <a:off x="2757489" y="5640279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7</a:t>
            </a:r>
          </a:p>
        </p:txBody>
      </p:sp>
      <p:sp>
        <p:nvSpPr>
          <p:cNvPr id="19479" name="AutoShape 24"/>
          <p:cNvSpPr>
            <a:spLocks noChangeArrowheads="1"/>
          </p:cNvSpPr>
          <p:nvPr/>
        </p:nvSpPr>
        <p:spPr bwMode="auto">
          <a:xfrm>
            <a:off x="6624639" y="5657741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13</a:t>
            </a:r>
          </a:p>
        </p:txBody>
      </p:sp>
      <p:sp>
        <p:nvSpPr>
          <p:cNvPr id="19480" name="AutoShape 25"/>
          <p:cNvSpPr>
            <a:spLocks noChangeArrowheads="1"/>
          </p:cNvSpPr>
          <p:nvPr/>
        </p:nvSpPr>
        <p:spPr bwMode="auto">
          <a:xfrm>
            <a:off x="6019801" y="5656154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12</a:t>
            </a:r>
          </a:p>
        </p:txBody>
      </p:sp>
      <p:sp>
        <p:nvSpPr>
          <p:cNvPr id="19481" name="AutoShape 26"/>
          <p:cNvSpPr>
            <a:spLocks noChangeArrowheads="1"/>
          </p:cNvSpPr>
          <p:nvPr/>
        </p:nvSpPr>
        <p:spPr bwMode="auto">
          <a:xfrm>
            <a:off x="5394326" y="5662504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11</a:t>
            </a:r>
          </a:p>
        </p:txBody>
      </p:sp>
      <p:sp>
        <p:nvSpPr>
          <p:cNvPr id="19482" name="Oval 27"/>
          <p:cNvSpPr>
            <a:spLocks noChangeArrowheads="1"/>
          </p:cNvSpPr>
          <p:nvPr/>
        </p:nvSpPr>
        <p:spPr bwMode="auto">
          <a:xfrm>
            <a:off x="4635501" y="2870200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19483" name="Text Box 28"/>
          <p:cNvSpPr txBox="1">
            <a:spLocks noChangeArrowheads="1"/>
          </p:cNvSpPr>
          <p:nvPr/>
        </p:nvSpPr>
        <p:spPr bwMode="auto">
          <a:xfrm>
            <a:off x="1136650" y="3154363"/>
            <a:ext cx="126186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silvervios1</a:t>
            </a:r>
          </a:p>
        </p:txBody>
      </p:sp>
      <p:sp>
        <p:nvSpPr>
          <p:cNvPr id="19484" name="Rectangle 29"/>
          <p:cNvSpPr>
            <a:spLocks noChangeArrowheads="1"/>
          </p:cNvSpPr>
          <p:nvPr/>
        </p:nvSpPr>
        <p:spPr bwMode="auto">
          <a:xfrm>
            <a:off x="4418013" y="1141414"/>
            <a:ext cx="3171825" cy="2800349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9485" name="Text Box 30"/>
          <p:cNvSpPr txBox="1">
            <a:spLocks noChangeArrowheads="1"/>
          </p:cNvSpPr>
          <p:nvPr/>
        </p:nvSpPr>
        <p:spPr bwMode="auto">
          <a:xfrm>
            <a:off x="5576888" y="3149600"/>
            <a:ext cx="1441398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orangevios1</a:t>
            </a:r>
          </a:p>
        </p:txBody>
      </p:sp>
      <p:sp>
        <p:nvSpPr>
          <p:cNvPr id="19486" name="AutoShape 31"/>
          <p:cNvSpPr>
            <a:spLocks noChangeArrowheads="1"/>
          </p:cNvSpPr>
          <p:nvPr/>
        </p:nvSpPr>
        <p:spPr bwMode="auto">
          <a:xfrm>
            <a:off x="4433889" y="5687903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10</a:t>
            </a:r>
          </a:p>
        </p:txBody>
      </p:sp>
      <p:sp>
        <p:nvSpPr>
          <p:cNvPr id="19487" name="AutoShape 32"/>
          <p:cNvSpPr>
            <a:spLocks noChangeArrowheads="1"/>
          </p:cNvSpPr>
          <p:nvPr/>
        </p:nvSpPr>
        <p:spPr bwMode="auto">
          <a:xfrm>
            <a:off x="7048500" y="5711716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14</a:t>
            </a:r>
          </a:p>
        </p:txBody>
      </p:sp>
      <p:sp>
        <p:nvSpPr>
          <p:cNvPr id="19488" name="Rectangle 33"/>
          <p:cNvSpPr>
            <a:spLocks noChangeArrowheads="1"/>
          </p:cNvSpPr>
          <p:nvPr/>
        </p:nvSpPr>
        <p:spPr bwMode="auto">
          <a:xfrm>
            <a:off x="868364" y="1181101"/>
            <a:ext cx="2605087" cy="2800349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9489" name="Line 34"/>
          <p:cNvSpPr>
            <a:spLocks noChangeShapeType="1"/>
          </p:cNvSpPr>
          <p:nvPr/>
        </p:nvSpPr>
        <p:spPr bwMode="auto">
          <a:xfrm>
            <a:off x="3611564" y="4597401"/>
            <a:ext cx="38100" cy="638174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9490" name="Line 35"/>
          <p:cNvSpPr>
            <a:spLocks noChangeShapeType="1"/>
          </p:cNvSpPr>
          <p:nvPr/>
        </p:nvSpPr>
        <p:spPr bwMode="auto">
          <a:xfrm>
            <a:off x="2808288" y="3808414"/>
            <a:ext cx="1587" cy="4191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02502" name="Cloud"/>
          <p:cNvSpPr>
            <a:spLocks noChangeAspect="1" noEditPoints="1" noChangeArrowheads="1"/>
          </p:cNvSpPr>
          <p:nvPr/>
        </p:nvSpPr>
        <p:spPr bwMode="auto">
          <a:xfrm rot="10800000">
            <a:off x="3868738" y="3630614"/>
            <a:ext cx="1495425" cy="623887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rot="10800000" lIns="91429" tIns="45714" rIns="91429" bIns="45714"/>
          <a:lstStyle/>
          <a:p>
            <a:pPr>
              <a:lnSpc>
                <a:spcPct val="100000"/>
              </a:lnSpc>
              <a:defRPr/>
            </a:pPr>
            <a:r>
              <a:rPr lang="en-GB" sz="1000" b="1" dirty="0">
                <a:solidFill>
                  <a:srgbClr val="000000"/>
                </a:solidFill>
                <a:latin typeface="Arial" charset="0"/>
              </a:rPr>
              <a:t>Shared Storage Pool</a:t>
            </a:r>
          </a:p>
        </p:txBody>
      </p:sp>
      <p:cxnSp>
        <p:nvCxnSpPr>
          <p:cNvPr id="37" name="Straight Arrow Connector 36"/>
          <p:cNvCxnSpPr/>
          <p:nvPr/>
        </p:nvCxnSpPr>
        <p:spPr bwMode="auto">
          <a:xfrm>
            <a:off x="3852472" y="914400"/>
            <a:ext cx="944380" cy="1911246"/>
          </a:xfrm>
          <a:prstGeom prst="straightConnector1">
            <a:avLst/>
          </a:prstGeom>
          <a:solidFill>
            <a:srgbClr val="FDFDFD"/>
          </a:solidFill>
          <a:ln w="762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4910138" y="3665540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668589" y="3684589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873126" y="4170363"/>
            <a:ext cx="6780213" cy="273050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SSP is simple – add more VIOS’s</a:t>
            </a:r>
          </a:p>
        </p:txBody>
      </p:sp>
      <p:sp>
        <p:nvSpPr>
          <p:cNvPr id="20486" name="Line 7"/>
          <p:cNvSpPr>
            <a:spLocks noChangeShapeType="1"/>
          </p:cNvSpPr>
          <p:nvPr/>
        </p:nvSpPr>
        <p:spPr bwMode="auto">
          <a:xfrm flipH="1" flipV="1">
            <a:off x="3608389" y="4311651"/>
            <a:ext cx="4762" cy="82232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20487" name="Picture 12" descr="thunderbird rendering SFF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4463" y="6230940"/>
            <a:ext cx="2143126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8" name="Text Box 9"/>
          <p:cNvSpPr txBox="1">
            <a:spLocks noChangeArrowheads="1"/>
          </p:cNvSpPr>
          <p:nvPr/>
        </p:nvSpPr>
        <p:spPr bwMode="auto">
          <a:xfrm>
            <a:off x="6205540" y="4168775"/>
            <a:ext cx="1299309" cy="29318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300" b="1" dirty="0">
                <a:solidFill>
                  <a:srgbClr val="000000"/>
                </a:solidFill>
                <a:latin typeface="Arial" charset="0"/>
              </a:rPr>
              <a:t>FibreChannel</a:t>
            </a:r>
          </a:p>
        </p:txBody>
      </p:sp>
      <p:sp>
        <p:nvSpPr>
          <p:cNvPr id="20489" name="Line 10"/>
          <p:cNvSpPr>
            <a:spLocks noChangeShapeType="1"/>
          </p:cNvSpPr>
          <p:nvPr/>
        </p:nvSpPr>
        <p:spPr bwMode="auto">
          <a:xfrm flipV="1">
            <a:off x="2813051" y="4295776"/>
            <a:ext cx="2266950" cy="79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0490" name="Oval 11"/>
          <p:cNvSpPr>
            <a:spLocks noChangeArrowheads="1"/>
          </p:cNvSpPr>
          <p:nvPr/>
        </p:nvSpPr>
        <p:spPr bwMode="auto">
          <a:xfrm>
            <a:off x="2386014" y="2852739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1004556" name="AutoShape 12"/>
          <p:cNvSpPr>
            <a:spLocks noChangeArrowheads="1"/>
          </p:cNvSpPr>
          <p:nvPr/>
        </p:nvSpPr>
        <p:spPr bwMode="auto">
          <a:xfrm>
            <a:off x="2614690" y="4600618"/>
            <a:ext cx="5021263" cy="1027609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  <a:defRPr/>
            </a:pPr>
            <a:endParaRPr lang="en-GB" sz="1800" dirty="0" smtClean="0">
              <a:solidFill>
                <a:srgbClr val="FFFFFF"/>
              </a:solidFill>
              <a:latin typeface="Arial" charset="0"/>
            </a:endParaRPr>
          </a:p>
          <a:p>
            <a:pPr algn="ctr">
              <a:lnSpc>
                <a:spcPct val="100000"/>
              </a:lnSpc>
              <a:buFont typeface="Arial" charset="0"/>
              <a:buNone/>
              <a:defRPr/>
            </a:pPr>
            <a:endParaRPr lang="en-GB" sz="1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0492" name="Line 13"/>
          <p:cNvSpPr>
            <a:spLocks noChangeShapeType="1"/>
          </p:cNvSpPr>
          <p:nvPr/>
        </p:nvSpPr>
        <p:spPr bwMode="auto">
          <a:xfrm>
            <a:off x="5035551" y="3883025"/>
            <a:ext cx="1588" cy="4191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0493" name="Text Box 14"/>
          <p:cNvSpPr txBox="1">
            <a:spLocks noChangeArrowheads="1"/>
          </p:cNvSpPr>
          <p:nvPr/>
        </p:nvSpPr>
        <p:spPr bwMode="auto">
          <a:xfrm>
            <a:off x="119065" y="4830762"/>
            <a:ext cx="2581275" cy="2031313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Two LUN sets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 1 for each failgrp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Two V7000 units</a:t>
            </a:r>
          </a:p>
        </p:txBody>
      </p:sp>
      <p:pic>
        <p:nvPicPr>
          <p:cNvPr id="20494" name="Picture 12" descr="thunderbird rendering SFF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1300" y="6243638"/>
            <a:ext cx="22987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5" name="Line 16"/>
          <p:cNvSpPr>
            <a:spLocks noChangeShapeType="1"/>
          </p:cNvSpPr>
          <p:nvPr/>
        </p:nvSpPr>
        <p:spPr bwMode="auto">
          <a:xfrm flipH="1">
            <a:off x="3143251" y="4579939"/>
            <a:ext cx="471487" cy="6143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0496" name="Line 17"/>
          <p:cNvSpPr>
            <a:spLocks noChangeShapeType="1"/>
          </p:cNvSpPr>
          <p:nvPr/>
        </p:nvSpPr>
        <p:spPr bwMode="auto">
          <a:xfrm flipV="1">
            <a:off x="1909763" y="5854700"/>
            <a:ext cx="534988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0497" name="Line 18"/>
          <p:cNvSpPr>
            <a:spLocks noChangeShapeType="1"/>
          </p:cNvSpPr>
          <p:nvPr/>
        </p:nvSpPr>
        <p:spPr bwMode="auto">
          <a:xfrm>
            <a:off x="1905001" y="6511925"/>
            <a:ext cx="755650" cy="15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0498" name="Text Box 19"/>
          <p:cNvSpPr txBox="1">
            <a:spLocks noChangeArrowheads="1"/>
          </p:cNvSpPr>
          <p:nvPr/>
        </p:nvSpPr>
        <p:spPr bwMode="auto">
          <a:xfrm>
            <a:off x="4762304" y="6234114"/>
            <a:ext cx="33853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20499" name="Text Box 20"/>
          <p:cNvSpPr txBox="1">
            <a:spLocks noChangeArrowheads="1"/>
          </p:cNvSpPr>
          <p:nvPr/>
        </p:nvSpPr>
        <p:spPr bwMode="auto">
          <a:xfrm>
            <a:off x="7632503" y="6270625"/>
            <a:ext cx="33853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B</a:t>
            </a:r>
          </a:p>
        </p:txBody>
      </p:sp>
      <p:sp>
        <p:nvSpPr>
          <p:cNvPr id="20500" name="AutoShape 21"/>
          <p:cNvSpPr>
            <a:spLocks noChangeArrowheads="1"/>
          </p:cNvSpPr>
          <p:nvPr/>
        </p:nvSpPr>
        <p:spPr bwMode="auto">
          <a:xfrm>
            <a:off x="3987800" y="5645042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9</a:t>
            </a:r>
          </a:p>
        </p:txBody>
      </p:sp>
      <p:sp>
        <p:nvSpPr>
          <p:cNvPr id="20501" name="AutoShape 22"/>
          <p:cNvSpPr>
            <a:spLocks noChangeArrowheads="1"/>
          </p:cNvSpPr>
          <p:nvPr/>
        </p:nvSpPr>
        <p:spPr bwMode="auto">
          <a:xfrm>
            <a:off x="3382963" y="5643453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8</a:t>
            </a:r>
          </a:p>
        </p:txBody>
      </p:sp>
      <p:sp>
        <p:nvSpPr>
          <p:cNvPr id="20502" name="AutoShape 23"/>
          <p:cNvSpPr>
            <a:spLocks noChangeArrowheads="1"/>
          </p:cNvSpPr>
          <p:nvPr/>
        </p:nvSpPr>
        <p:spPr bwMode="auto">
          <a:xfrm>
            <a:off x="2757489" y="5640279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7</a:t>
            </a:r>
          </a:p>
        </p:txBody>
      </p:sp>
      <p:sp>
        <p:nvSpPr>
          <p:cNvPr id="20503" name="AutoShape 24"/>
          <p:cNvSpPr>
            <a:spLocks noChangeArrowheads="1"/>
          </p:cNvSpPr>
          <p:nvPr/>
        </p:nvSpPr>
        <p:spPr bwMode="auto">
          <a:xfrm>
            <a:off x="6624639" y="5657741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13</a:t>
            </a:r>
          </a:p>
        </p:txBody>
      </p:sp>
      <p:sp>
        <p:nvSpPr>
          <p:cNvPr id="20504" name="AutoShape 25"/>
          <p:cNvSpPr>
            <a:spLocks noChangeArrowheads="1"/>
          </p:cNvSpPr>
          <p:nvPr/>
        </p:nvSpPr>
        <p:spPr bwMode="auto">
          <a:xfrm>
            <a:off x="6019801" y="5656154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12</a:t>
            </a:r>
          </a:p>
        </p:txBody>
      </p:sp>
      <p:sp>
        <p:nvSpPr>
          <p:cNvPr id="20505" name="AutoShape 26"/>
          <p:cNvSpPr>
            <a:spLocks noChangeArrowheads="1"/>
          </p:cNvSpPr>
          <p:nvPr/>
        </p:nvSpPr>
        <p:spPr bwMode="auto">
          <a:xfrm>
            <a:off x="5394326" y="5662504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11</a:t>
            </a:r>
          </a:p>
        </p:txBody>
      </p:sp>
      <p:sp>
        <p:nvSpPr>
          <p:cNvPr id="20506" name="Oval 27"/>
          <p:cNvSpPr>
            <a:spLocks noChangeArrowheads="1"/>
          </p:cNvSpPr>
          <p:nvPr/>
        </p:nvSpPr>
        <p:spPr bwMode="auto">
          <a:xfrm>
            <a:off x="4635501" y="2870200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20507" name="Text Box 28"/>
          <p:cNvSpPr txBox="1">
            <a:spLocks noChangeArrowheads="1"/>
          </p:cNvSpPr>
          <p:nvPr/>
        </p:nvSpPr>
        <p:spPr bwMode="auto">
          <a:xfrm>
            <a:off x="1136650" y="3154363"/>
            <a:ext cx="126186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silvervios1</a:t>
            </a:r>
          </a:p>
        </p:txBody>
      </p:sp>
      <p:sp>
        <p:nvSpPr>
          <p:cNvPr id="20508" name="Rectangle 29"/>
          <p:cNvSpPr>
            <a:spLocks noChangeArrowheads="1"/>
          </p:cNvSpPr>
          <p:nvPr/>
        </p:nvSpPr>
        <p:spPr bwMode="auto">
          <a:xfrm>
            <a:off x="4418013" y="1141414"/>
            <a:ext cx="3171825" cy="2800349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0509" name="Text Box 30"/>
          <p:cNvSpPr txBox="1">
            <a:spLocks noChangeArrowheads="1"/>
          </p:cNvSpPr>
          <p:nvPr/>
        </p:nvSpPr>
        <p:spPr bwMode="auto">
          <a:xfrm>
            <a:off x="5576888" y="3149600"/>
            <a:ext cx="1441398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orangevios1</a:t>
            </a:r>
          </a:p>
        </p:txBody>
      </p:sp>
      <p:sp>
        <p:nvSpPr>
          <p:cNvPr id="20510" name="AutoShape 31"/>
          <p:cNvSpPr>
            <a:spLocks noChangeArrowheads="1"/>
          </p:cNvSpPr>
          <p:nvPr/>
        </p:nvSpPr>
        <p:spPr bwMode="auto">
          <a:xfrm>
            <a:off x="4433889" y="5687903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10</a:t>
            </a:r>
          </a:p>
        </p:txBody>
      </p:sp>
      <p:sp>
        <p:nvSpPr>
          <p:cNvPr id="20511" name="AutoShape 32"/>
          <p:cNvSpPr>
            <a:spLocks noChangeArrowheads="1"/>
          </p:cNvSpPr>
          <p:nvPr/>
        </p:nvSpPr>
        <p:spPr bwMode="auto">
          <a:xfrm>
            <a:off x="7048500" y="5711716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14</a:t>
            </a:r>
          </a:p>
        </p:txBody>
      </p:sp>
      <p:sp>
        <p:nvSpPr>
          <p:cNvPr id="20512" name="Rectangle 33"/>
          <p:cNvSpPr>
            <a:spLocks noChangeArrowheads="1"/>
          </p:cNvSpPr>
          <p:nvPr/>
        </p:nvSpPr>
        <p:spPr bwMode="auto">
          <a:xfrm>
            <a:off x="868364" y="1181101"/>
            <a:ext cx="2605087" cy="2800349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0513" name="Line 34"/>
          <p:cNvSpPr>
            <a:spLocks noChangeShapeType="1"/>
          </p:cNvSpPr>
          <p:nvPr/>
        </p:nvSpPr>
        <p:spPr bwMode="auto">
          <a:xfrm>
            <a:off x="3611564" y="4597401"/>
            <a:ext cx="38100" cy="638174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0514" name="Line 35"/>
          <p:cNvSpPr>
            <a:spLocks noChangeShapeType="1"/>
          </p:cNvSpPr>
          <p:nvPr/>
        </p:nvSpPr>
        <p:spPr bwMode="auto">
          <a:xfrm>
            <a:off x="2808288" y="3808414"/>
            <a:ext cx="1587" cy="4191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0515" name="Text Box 36"/>
          <p:cNvSpPr txBox="1">
            <a:spLocks noChangeArrowheads="1"/>
          </p:cNvSpPr>
          <p:nvPr/>
        </p:nvSpPr>
        <p:spPr bwMode="auto">
          <a:xfrm>
            <a:off x="3165476" y="1328738"/>
            <a:ext cx="5253339" cy="830985"/>
          </a:xfrm>
          <a:prstGeom prst="rect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2400" dirty="0">
                <a:solidFill>
                  <a:srgbClr val="000000"/>
                </a:solidFill>
                <a:latin typeface="Arial" charset="0"/>
              </a:rPr>
              <a:t>cluster -</a:t>
            </a:r>
            <a:r>
              <a:rPr lang="en-GB" sz="2400" dirty="0" err="1">
                <a:solidFill>
                  <a:srgbClr val="000000"/>
                </a:solidFill>
                <a:latin typeface="Arial" charset="0"/>
              </a:rPr>
              <a:t>addnode</a:t>
            </a:r>
            <a:r>
              <a:rPr lang="en-GB" sz="2400" dirty="0">
                <a:solidFill>
                  <a:srgbClr val="000000"/>
                </a:solidFill>
                <a:latin typeface="Arial" charset="0"/>
              </a:rPr>
              <a:t> -clustername </a:t>
            </a:r>
            <a:r>
              <a:rPr lang="en-GB" sz="2400" dirty="0" smtClean="0">
                <a:solidFill>
                  <a:srgbClr val="000000"/>
                </a:solidFill>
                <a:latin typeface="Arial" charset="0"/>
              </a:rPr>
              <a:t>stellar</a:t>
            </a:r>
            <a:endParaRPr lang="en-GB" sz="2400" dirty="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2400" dirty="0">
                <a:solidFill>
                  <a:srgbClr val="000000"/>
                </a:solidFill>
                <a:latin typeface="Arial" charset="0"/>
              </a:rPr>
              <a:t>-hostname silvervios1.domain.com</a:t>
            </a:r>
          </a:p>
        </p:txBody>
      </p:sp>
      <p:sp>
        <p:nvSpPr>
          <p:cNvPr id="1004550" name="Cloud"/>
          <p:cNvSpPr>
            <a:spLocks noChangeAspect="1" noEditPoints="1" noChangeArrowheads="1"/>
          </p:cNvSpPr>
          <p:nvPr/>
        </p:nvSpPr>
        <p:spPr bwMode="auto">
          <a:xfrm rot="10800000">
            <a:off x="2630489" y="3641725"/>
            <a:ext cx="2733676" cy="623888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rot="10800000" lIns="91429" tIns="45714" rIns="91429" bIns="45714"/>
          <a:lstStyle/>
          <a:p>
            <a:pPr>
              <a:lnSpc>
                <a:spcPct val="100000"/>
              </a:lnSpc>
              <a:defRPr/>
            </a:pPr>
            <a:endParaRPr lang="en-GB" sz="1000" b="1" dirty="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defRPr/>
            </a:pPr>
            <a:r>
              <a:rPr lang="en-GB" sz="1000" b="1" dirty="0">
                <a:solidFill>
                  <a:srgbClr val="000000"/>
                </a:solidFill>
                <a:latin typeface="Arial" charset="0"/>
              </a:rPr>
              <a:t>Shared Storage Pool</a:t>
            </a:r>
          </a:p>
        </p:txBody>
      </p:sp>
      <p:cxnSp>
        <p:nvCxnSpPr>
          <p:cNvPr id="37" name="Straight Arrow Connector 36"/>
          <p:cNvCxnSpPr/>
          <p:nvPr/>
        </p:nvCxnSpPr>
        <p:spPr bwMode="auto">
          <a:xfrm flipH="1">
            <a:off x="2953063" y="2668249"/>
            <a:ext cx="2091127" cy="14991"/>
          </a:xfrm>
          <a:prstGeom prst="straightConnector1">
            <a:avLst/>
          </a:prstGeom>
          <a:solidFill>
            <a:srgbClr val="FDFDFD"/>
          </a:solidFill>
          <a:ln w="762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arrow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4910138" y="3665540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 flipH="1">
            <a:off x="5086352" y="2274889"/>
            <a:ext cx="106363" cy="892176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2668589" y="3684589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4410075" y="3740151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873126" y="4170363"/>
            <a:ext cx="6780213" cy="273050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title"/>
          </p:nvPr>
        </p:nvSpPr>
        <p:spPr>
          <a:xfrm>
            <a:off x="182563" y="414339"/>
            <a:ext cx="8782051" cy="498475"/>
          </a:xfrm>
        </p:spPr>
        <p:txBody>
          <a:bodyPr/>
          <a:lstStyle/>
          <a:p>
            <a:pPr eaLnBrk="1" hangingPunct="1"/>
            <a:r>
              <a:rPr lang="en-GB" dirty="0" smtClean="0"/>
              <a:t>SSP is simple - allocate + assign space to VM’s</a:t>
            </a:r>
          </a:p>
        </p:txBody>
      </p:sp>
      <p:sp>
        <p:nvSpPr>
          <p:cNvPr id="21512" name="Line 9"/>
          <p:cNvSpPr>
            <a:spLocks noChangeShapeType="1"/>
          </p:cNvSpPr>
          <p:nvPr/>
        </p:nvSpPr>
        <p:spPr bwMode="auto">
          <a:xfrm flipH="1" flipV="1">
            <a:off x="3608389" y="4311651"/>
            <a:ext cx="4762" cy="82232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21513" name="Picture 12" descr="thunderbird rendering SFF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4463" y="6230940"/>
            <a:ext cx="2143126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4" name="Line 11"/>
          <p:cNvSpPr>
            <a:spLocks noChangeShapeType="1"/>
          </p:cNvSpPr>
          <p:nvPr/>
        </p:nvSpPr>
        <p:spPr bwMode="auto">
          <a:xfrm>
            <a:off x="2819402" y="2478089"/>
            <a:ext cx="15874" cy="62547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15" name="Text Box 12"/>
          <p:cNvSpPr txBox="1">
            <a:spLocks noChangeArrowheads="1"/>
          </p:cNvSpPr>
          <p:nvPr/>
        </p:nvSpPr>
        <p:spPr bwMode="auto">
          <a:xfrm>
            <a:off x="6205540" y="4168775"/>
            <a:ext cx="1299309" cy="29318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300" b="1" dirty="0">
                <a:solidFill>
                  <a:srgbClr val="000000"/>
                </a:solidFill>
                <a:latin typeface="Arial" charset="0"/>
              </a:rPr>
              <a:t>FibreChannel</a:t>
            </a:r>
          </a:p>
        </p:txBody>
      </p:sp>
      <p:sp>
        <p:nvSpPr>
          <p:cNvPr id="21516" name="Oval 13"/>
          <p:cNvSpPr>
            <a:spLocks noChangeArrowheads="1"/>
          </p:cNvSpPr>
          <p:nvPr/>
        </p:nvSpPr>
        <p:spPr bwMode="auto">
          <a:xfrm>
            <a:off x="4756150" y="1849439"/>
            <a:ext cx="836613" cy="788987"/>
          </a:xfrm>
          <a:prstGeom prst="ellipse">
            <a:avLst/>
          </a:prstGeom>
          <a:solidFill>
            <a:srgbClr val="FF6600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orange2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VM</a:t>
            </a:r>
          </a:p>
        </p:txBody>
      </p:sp>
      <p:sp>
        <p:nvSpPr>
          <p:cNvPr id="21517" name="AutoShape 14"/>
          <p:cNvSpPr>
            <a:spLocks noChangeArrowheads="1"/>
          </p:cNvSpPr>
          <p:nvPr/>
        </p:nvSpPr>
        <p:spPr bwMode="auto">
          <a:xfrm>
            <a:off x="5172075" y="1485791"/>
            <a:ext cx="523875" cy="562195"/>
          </a:xfrm>
          <a:prstGeom prst="can">
            <a:avLst>
              <a:gd name="adj" fmla="val 24972"/>
            </a:avLst>
          </a:prstGeom>
          <a:solidFill>
            <a:srgbClr val="FF0000"/>
          </a:soli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18" name="Oval 15"/>
          <p:cNvSpPr>
            <a:spLocks noChangeArrowheads="1"/>
          </p:cNvSpPr>
          <p:nvPr/>
        </p:nvSpPr>
        <p:spPr bwMode="auto">
          <a:xfrm>
            <a:off x="2428875" y="1766889"/>
            <a:ext cx="836613" cy="788987"/>
          </a:xfrm>
          <a:prstGeom prst="ellipse">
            <a:avLst/>
          </a:prstGeom>
          <a:solidFill>
            <a:srgbClr val="C0C0C0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000000"/>
                </a:solidFill>
                <a:latin typeface="Arial" charset="0"/>
              </a:rPr>
              <a:t>silver2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000000"/>
                </a:solidFill>
                <a:latin typeface="Arial" charset="0"/>
              </a:rPr>
              <a:t>VM</a:t>
            </a:r>
          </a:p>
        </p:txBody>
      </p:sp>
      <p:sp>
        <p:nvSpPr>
          <p:cNvPr id="21519" name="AutoShape 16"/>
          <p:cNvSpPr>
            <a:spLocks noChangeArrowheads="1"/>
          </p:cNvSpPr>
          <p:nvPr/>
        </p:nvSpPr>
        <p:spPr bwMode="auto">
          <a:xfrm>
            <a:off x="2139951" y="1477654"/>
            <a:ext cx="527050" cy="565766"/>
          </a:xfrm>
          <a:prstGeom prst="can">
            <a:avLst>
              <a:gd name="adj" fmla="val 24970"/>
            </a:avLst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0" scaled="1"/>
          </a:gradFill>
          <a:ln w="25400" cap="rnd">
            <a:solidFill>
              <a:srgbClr val="0000FF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20" name="Line 17"/>
          <p:cNvSpPr>
            <a:spLocks noChangeShapeType="1"/>
          </p:cNvSpPr>
          <p:nvPr/>
        </p:nvSpPr>
        <p:spPr bwMode="auto">
          <a:xfrm flipV="1">
            <a:off x="2813051" y="4295776"/>
            <a:ext cx="2266950" cy="79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21" name="Line 18"/>
          <p:cNvSpPr>
            <a:spLocks noChangeShapeType="1"/>
          </p:cNvSpPr>
          <p:nvPr/>
        </p:nvSpPr>
        <p:spPr bwMode="auto">
          <a:xfrm>
            <a:off x="2827339" y="3702050"/>
            <a:ext cx="1587" cy="6175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22" name="Oval 19"/>
          <p:cNvSpPr>
            <a:spLocks noChangeArrowheads="1"/>
          </p:cNvSpPr>
          <p:nvPr/>
        </p:nvSpPr>
        <p:spPr bwMode="auto">
          <a:xfrm>
            <a:off x="2386014" y="2852739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1006612" name="AutoShape 20"/>
          <p:cNvSpPr>
            <a:spLocks noChangeArrowheads="1"/>
          </p:cNvSpPr>
          <p:nvPr/>
        </p:nvSpPr>
        <p:spPr bwMode="auto">
          <a:xfrm>
            <a:off x="2603538" y="4589467"/>
            <a:ext cx="5021263" cy="1027609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  <a:defRPr/>
            </a:pPr>
            <a:endParaRPr lang="en-GB" sz="1800" dirty="0" smtClean="0">
              <a:solidFill>
                <a:srgbClr val="FFFFFF"/>
              </a:solidFill>
              <a:latin typeface="Arial" charset="0"/>
            </a:endParaRPr>
          </a:p>
          <a:p>
            <a:pPr algn="ctr">
              <a:lnSpc>
                <a:spcPct val="100000"/>
              </a:lnSpc>
              <a:buFont typeface="Arial" charset="0"/>
              <a:buNone/>
              <a:defRPr/>
            </a:pPr>
            <a:endParaRPr lang="en-GB" sz="1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24" name="Rectangle 21"/>
          <p:cNvSpPr>
            <a:spLocks noChangeArrowheads="1"/>
          </p:cNvSpPr>
          <p:nvPr/>
        </p:nvSpPr>
        <p:spPr bwMode="auto">
          <a:xfrm>
            <a:off x="2844801" y="4840288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25" name="Rectangle 22"/>
          <p:cNvSpPr>
            <a:spLocks noChangeArrowheads="1"/>
          </p:cNvSpPr>
          <p:nvPr/>
        </p:nvSpPr>
        <p:spPr bwMode="auto">
          <a:xfrm>
            <a:off x="3513138" y="4835526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26" name="Rectangle 23"/>
          <p:cNvSpPr>
            <a:spLocks noChangeArrowheads="1"/>
          </p:cNvSpPr>
          <p:nvPr/>
        </p:nvSpPr>
        <p:spPr bwMode="auto">
          <a:xfrm>
            <a:off x="2905126" y="4892675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27" name="Rectangle 24"/>
          <p:cNvSpPr>
            <a:spLocks noChangeArrowheads="1"/>
          </p:cNvSpPr>
          <p:nvPr/>
        </p:nvSpPr>
        <p:spPr bwMode="auto">
          <a:xfrm>
            <a:off x="3573464" y="4887914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28" name="Rectangle 25"/>
          <p:cNvSpPr>
            <a:spLocks noChangeArrowheads="1"/>
          </p:cNvSpPr>
          <p:nvPr/>
        </p:nvSpPr>
        <p:spPr bwMode="auto">
          <a:xfrm>
            <a:off x="2973390" y="4973638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29" name="Rectangle 26"/>
          <p:cNvSpPr>
            <a:spLocks noChangeArrowheads="1"/>
          </p:cNvSpPr>
          <p:nvPr/>
        </p:nvSpPr>
        <p:spPr bwMode="auto">
          <a:xfrm>
            <a:off x="3641726" y="4968876"/>
            <a:ext cx="134938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30" name="Rectangle 27"/>
          <p:cNvSpPr>
            <a:spLocks noChangeArrowheads="1"/>
          </p:cNvSpPr>
          <p:nvPr/>
        </p:nvSpPr>
        <p:spPr bwMode="auto">
          <a:xfrm>
            <a:off x="2832102" y="5132389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31" name="Rectangle 28"/>
          <p:cNvSpPr>
            <a:spLocks noChangeArrowheads="1"/>
          </p:cNvSpPr>
          <p:nvPr/>
        </p:nvSpPr>
        <p:spPr bwMode="auto">
          <a:xfrm>
            <a:off x="3500439" y="5127627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32" name="Rectangle 29"/>
          <p:cNvSpPr>
            <a:spLocks noChangeArrowheads="1"/>
          </p:cNvSpPr>
          <p:nvPr/>
        </p:nvSpPr>
        <p:spPr bwMode="auto">
          <a:xfrm>
            <a:off x="2892426" y="5184776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33" name="Rectangle 30"/>
          <p:cNvSpPr>
            <a:spLocks noChangeArrowheads="1"/>
          </p:cNvSpPr>
          <p:nvPr/>
        </p:nvSpPr>
        <p:spPr bwMode="auto">
          <a:xfrm>
            <a:off x="3560764" y="5180015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34" name="Rectangle 31"/>
          <p:cNvSpPr>
            <a:spLocks noChangeArrowheads="1"/>
          </p:cNvSpPr>
          <p:nvPr/>
        </p:nvSpPr>
        <p:spPr bwMode="auto">
          <a:xfrm>
            <a:off x="2960689" y="5265739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35" name="Rectangle 32"/>
          <p:cNvSpPr>
            <a:spLocks noChangeArrowheads="1"/>
          </p:cNvSpPr>
          <p:nvPr/>
        </p:nvSpPr>
        <p:spPr bwMode="auto">
          <a:xfrm>
            <a:off x="3629025" y="5260976"/>
            <a:ext cx="134938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36" name="Rectangle 33"/>
          <p:cNvSpPr>
            <a:spLocks noChangeArrowheads="1"/>
          </p:cNvSpPr>
          <p:nvPr/>
        </p:nvSpPr>
        <p:spPr bwMode="auto">
          <a:xfrm>
            <a:off x="2795590" y="537051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37" name="Rectangle 34"/>
          <p:cNvSpPr>
            <a:spLocks noChangeArrowheads="1"/>
          </p:cNvSpPr>
          <p:nvPr/>
        </p:nvSpPr>
        <p:spPr bwMode="auto">
          <a:xfrm>
            <a:off x="3463925" y="5365751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38" name="Rectangle 35"/>
          <p:cNvSpPr>
            <a:spLocks noChangeArrowheads="1"/>
          </p:cNvSpPr>
          <p:nvPr/>
        </p:nvSpPr>
        <p:spPr bwMode="auto">
          <a:xfrm>
            <a:off x="2855914" y="5422901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39" name="Rectangle 36"/>
          <p:cNvSpPr>
            <a:spLocks noChangeArrowheads="1"/>
          </p:cNvSpPr>
          <p:nvPr/>
        </p:nvSpPr>
        <p:spPr bwMode="auto">
          <a:xfrm>
            <a:off x="3524250" y="5418140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40" name="Rectangle 37"/>
          <p:cNvSpPr>
            <a:spLocks noChangeArrowheads="1"/>
          </p:cNvSpPr>
          <p:nvPr/>
        </p:nvSpPr>
        <p:spPr bwMode="auto">
          <a:xfrm>
            <a:off x="2924176" y="550386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41" name="Rectangle 38"/>
          <p:cNvSpPr>
            <a:spLocks noChangeArrowheads="1"/>
          </p:cNvSpPr>
          <p:nvPr/>
        </p:nvSpPr>
        <p:spPr bwMode="auto">
          <a:xfrm>
            <a:off x="3592514" y="5499101"/>
            <a:ext cx="134937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42" name="Line 39"/>
          <p:cNvSpPr>
            <a:spLocks noChangeShapeType="1"/>
          </p:cNvSpPr>
          <p:nvPr/>
        </p:nvSpPr>
        <p:spPr bwMode="auto">
          <a:xfrm>
            <a:off x="5035551" y="3883025"/>
            <a:ext cx="1588" cy="4191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43" name="Text Box 40"/>
          <p:cNvSpPr txBox="1">
            <a:spLocks noChangeArrowheads="1"/>
          </p:cNvSpPr>
          <p:nvPr/>
        </p:nvSpPr>
        <p:spPr bwMode="auto">
          <a:xfrm>
            <a:off x="119065" y="4830763"/>
            <a:ext cx="2581275" cy="2031313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Mirrored chunks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GB" sz="1800">
                <a:solidFill>
                  <a:srgbClr val="000000"/>
                </a:solidFill>
                <a:latin typeface="Arial" charset="0"/>
                <a:sym typeface="Wingdings" pitchFamily="2" charset="2"/>
              </a:rPr>
              <a:t> SSP managed</a:t>
            </a: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Two LUN sets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 1 for each failgrp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Two V7000 units</a:t>
            </a:r>
          </a:p>
        </p:txBody>
      </p:sp>
      <p:sp>
        <p:nvSpPr>
          <p:cNvPr id="21544" name="Line 41"/>
          <p:cNvSpPr>
            <a:spLocks noChangeShapeType="1"/>
          </p:cNvSpPr>
          <p:nvPr/>
        </p:nvSpPr>
        <p:spPr bwMode="auto">
          <a:xfrm>
            <a:off x="1895474" y="5021264"/>
            <a:ext cx="552450" cy="9524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21545" name="Picture 12" descr="thunderbird rendering SFF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1300" y="6243638"/>
            <a:ext cx="22987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46" name="Line 43"/>
          <p:cNvSpPr>
            <a:spLocks noChangeShapeType="1"/>
          </p:cNvSpPr>
          <p:nvPr/>
        </p:nvSpPr>
        <p:spPr bwMode="auto">
          <a:xfrm flipH="1">
            <a:off x="3038476" y="4579939"/>
            <a:ext cx="576262" cy="4651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47" name="Line 44"/>
          <p:cNvSpPr>
            <a:spLocks noChangeShapeType="1"/>
          </p:cNvSpPr>
          <p:nvPr/>
        </p:nvSpPr>
        <p:spPr bwMode="auto">
          <a:xfrm>
            <a:off x="3632201" y="4579939"/>
            <a:ext cx="122237" cy="2889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48" name="Line 45"/>
          <p:cNvSpPr>
            <a:spLocks noChangeShapeType="1"/>
          </p:cNvSpPr>
          <p:nvPr/>
        </p:nvSpPr>
        <p:spPr bwMode="auto">
          <a:xfrm flipV="1">
            <a:off x="1909763" y="5854700"/>
            <a:ext cx="534988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49" name="Line 46"/>
          <p:cNvSpPr>
            <a:spLocks noChangeShapeType="1"/>
          </p:cNvSpPr>
          <p:nvPr/>
        </p:nvSpPr>
        <p:spPr bwMode="auto">
          <a:xfrm>
            <a:off x="1905001" y="6511925"/>
            <a:ext cx="755650" cy="15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50" name="Text Box 47"/>
          <p:cNvSpPr txBox="1">
            <a:spLocks noChangeArrowheads="1"/>
          </p:cNvSpPr>
          <p:nvPr/>
        </p:nvSpPr>
        <p:spPr bwMode="auto">
          <a:xfrm>
            <a:off x="4762304" y="6234114"/>
            <a:ext cx="33853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21551" name="Text Box 48"/>
          <p:cNvSpPr txBox="1">
            <a:spLocks noChangeArrowheads="1"/>
          </p:cNvSpPr>
          <p:nvPr/>
        </p:nvSpPr>
        <p:spPr bwMode="auto">
          <a:xfrm>
            <a:off x="7632503" y="6270625"/>
            <a:ext cx="33853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B</a:t>
            </a:r>
          </a:p>
        </p:txBody>
      </p:sp>
      <p:sp>
        <p:nvSpPr>
          <p:cNvPr id="21552" name="AutoShape 49"/>
          <p:cNvSpPr>
            <a:spLocks noChangeArrowheads="1"/>
          </p:cNvSpPr>
          <p:nvPr/>
        </p:nvSpPr>
        <p:spPr bwMode="auto">
          <a:xfrm>
            <a:off x="3987800" y="5645042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9</a:t>
            </a:r>
          </a:p>
        </p:txBody>
      </p:sp>
      <p:sp>
        <p:nvSpPr>
          <p:cNvPr id="21553" name="AutoShape 50"/>
          <p:cNvSpPr>
            <a:spLocks noChangeArrowheads="1"/>
          </p:cNvSpPr>
          <p:nvPr/>
        </p:nvSpPr>
        <p:spPr bwMode="auto">
          <a:xfrm>
            <a:off x="3382963" y="5643453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8</a:t>
            </a:r>
          </a:p>
        </p:txBody>
      </p:sp>
      <p:sp>
        <p:nvSpPr>
          <p:cNvPr id="21554" name="AutoShape 51"/>
          <p:cNvSpPr>
            <a:spLocks noChangeArrowheads="1"/>
          </p:cNvSpPr>
          <p:nvPr/>
        </p:nvSpPr>
        <p:spPr bwMode="auto">
          <a:xfrm>
            <a:off x="2757489" y="5640279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7</a:t>
            </a:r>
          </a:p>
        </p:txBody>
      </p:sp>
      <p:sp>
        <p:nvSpPr>
          <p:cNvPr id="21555" name="AutoShape 52"/>
          <p:cNvSpPr>
            <a:spLocks noChangeArrowheads="1"/>
          </p:cNvSpPr>
          <p:nvPr/>
        </p:nvSpPr>
        <p:spPr bwMode="auto">
          <a:xfrm>
            <a:off x="6624639" y="5657741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13</a:t>
            </a:r>
          </a:p>
        </p:txBody>
      </p:sp>
      <p:sp>
        <p:nvSpPr>
          <p:cNvPr id="21556" name="AutoShape 53"/>
          <p:cNvSpPr>
            <a:spLocks noChangeArrowheads="1"/>
          </p:cNvSpPr>
          <p:nvPr/>
        </p:nvSpPr>
        <p:spPr bwMode="auto">
          <a:xfrm>
            <a:off x="6019801" y="5656154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12</a:t>
            </a:r>
          </a:p>
        </p:txBody>
      </p:sp>
      <p:sp>
        <p:nvSpPr>
          <p:cNvPr id="21557" name="AutoShape 54"/>
          <p:cNvSpPr>
            <a:spLocks noChangeArrowheads="1"/>
          </p:cNvSpPr>
          <p:nvPr/>
        </p:nvSpPr>
        <p:spPr bwMode="auto">
          <a:xfrm>
            <a:off x="5394326" y="5662504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11</a:t>
            </a:r>
          </a:p>
        </p:txBody>
      </p:sp>
      <p:sp>
        <p:nvSpPr>
          <p:cNvPr id="21558" name="Line 55"/>
          <p:cNvSpPr>
            <a:spLocks noChangeShapeType="1"/>
          </p:cNvSpPr>
          <p:nvPr/>
        </p:nvSpPr>
        <p:spPr bwMode="auto">
          <a:xfrm flipH="1">
            <a:off x="5297489" y="2643189"/>
            <a:ext cx="828675" cy="512761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59" name="Oval 56"/>
          <p:cNvSpPr>
            <a:spLocks noChangeArrowheads="1"/>
          </p:cNvSpPr>
          <p:nvPr/>
        </p:nvSpPr>
        <p:spPr bwMode="auto">
          <a:xfrm>
            <a:off x="6018214" y="1992314"/>
            <a:ext cx="836612" cy="788987"/>
          </a:xfrm>
          <a:prstGeom prst="ellipse">
            <a:avLst/>
          </a:prstGeom>
          <a:solidFill>
            <a:srgbClr val="FF6600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orange3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VM</a:t>
            </a:r>
          </a:p>
        </p:txBody>
      </p:sp>
      <p:sp>
        <p:nvSpPr>
          <p:cNvPr id="21560" name="AutoShape 57"/>
          <p:cNvSpPr>
            <a:spLocks noChangeArrowheads="1"/>
          </p:cNvSpPr>
          <p:nvPr/>
        </p:nvSpPr>
        <p:spPr bwMode="auto">
          <a:xfrm>
            <a:off x="6500813" y="1665177"/>
            <a:ext cx="523875" cy="562195"/>
          </a:xfrm>
          <a:prstGeom prst="can">
            <a:avLst>
              <a:gd name="adj" fmla="val 24972"/>
            </a:avLst>
          </a:prstGeom>
          <a:solidFill>
            <a:srgbClr val="339966"/>
          </a:soli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61" name="Oval 58"/>
          <p:cNvSpPr>
            <a:spLocks noChangeArrowheads="1"/>
          </p:cNvSpPr>
          <p:nvPr/>
        </p:nvSpPr>
        <p:spPr bwMode="auto">
          <a:xfrm>
            <a:off x="4635501" y="2870200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21562" name="Rectangle 59"/>
          <p:cNvSpPr>
            <a:spLocks noChangeArrowheads="1"/>
          </p:cNvSpPr>
          <p:nvPr/>
        </p:nvSpPr>
        <p:spPr bwMode="auto">
          <a:xfrm>
            <a:off x="868364" y="1181101"/>
            <a:ext cx="2605087" cy="2800349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63" name="Text Box 60"/>
          <p:cNvSpPr txBox="1">
            <a:spLocks noChangeArrowheads="1"/>
          </p:cNvSpPr>
          <p:nvPr/>
        </p:nvSpPr>
        <p:spPr bwMode="auto">
          <a:xfrm>
            <a:off x="1136650" y="3154363"/>
            <a:ext cx="126186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silvervios1</a:t>
            </a:r>
          </a:p>
        </p:txBody>
      </p:sp>
      <p:sp>
        <p:nvSpPr>
          <p:cNvPr id="21564" name="Rectangle 61"/>
          <p:cNvSpPr>
            <a:spLocks noChangeArrowheads="1"/>
          </p:cNvSpPr>
          <p:nvPr/>
        </p:nvSpPr>
        <p:spPr bwMode="auto">
          <a:xfrm>
            <a:off x="4441825" y="1119189"/>
            <a:ext cx="3171825" cy="2800349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65" name="Text Box 62"/>
          <p:cNvSpPr txBox="1">
            <a:spLocks noChangeArrowheads="1"/>
          </p:cNvSpPr>
          <p:nvPr/>
        </p:nvSpPr>
        <p:spPr bwMode="auto">
          <a:xfrm>
            <a:off x="5576888" y="3149600"/>
            <a:ext cx="1441398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orangevios1</a:t>
            </a:r>
          </a:p>
        </p:txBody>
      </p:sp>
      <p:sp>
        <p:nvSpPr>
          <p:cNvPr id="21566" name="AutoShape 63"/>
          <p:cNvSpPr>
            <a:spLocks noChangeArrowheads="1"/>
          </p:cNvSpPr>
          <p:nvPr/>
        </p:nvSpPr>
        <p:spPr bwMode="auto">
          <a:xfrm>
            <a:off x="4433889" y="5687903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10</a:t>
            </a:r>
          </a:p>
        </p:txBody>
      </p:sp>
      <p:sp>
        <p:nvSpPr>
          <p:cNvPr id="21567" name="AutoShape 64"/>
          <p:cNvSpPr>
            <a:spLocks noChangeArrowheads="1"/>
          </p:cNvSpPr>
          <p:nvPr/>
        </p:nvSpPr>
        <p:spPr bwMode="auto">
          <a:xfrm>
            <a:off x="7048500" y="5711716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14</a:t>
            </a:r>
          </a:p>
        </p:txBody>
      </p:sp>
      <p:sp>
        <p:nvSpPr>
          <p:cNvPr id="1006600" name="Cloud"/>
          <p:cNvSpPr>
            <a:spLocks noChangeAspect="1" noEditPoints="1" noChangeArrowheads="1"/>
          </p:cNvSpPr>
          <p:nvPr/>
        </p:nvSpPr>
        <p:spPr bwMode="auto">
          <a:xfrm rot="10800000">
            <a:off x="2444751" y="3641726"/>
            <a:ext cx="2919413" cy="4159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rot="10800000" lIns="91429" tIns="45714" rIns="91429" bIns="45714"/>
          <a:lstStyle/>
          <a:p>
            <a:pPr>
              <a:lnSpc>
                <a:spcPct val="100000"/>
              </a:lnSpc>
              <a:defRPr/>
            </a:pPr>
            <a:r>
              <a:rPr lang="en-GB" sz="1000" b="1" dirty="0">
                <a:solidFill>
                  <a:srgbClr val="000000"/>
                </a:solidFill>
                <a:latin typeface="Arial" charset="0"/>
              </a:rPr>
              <a:t>Shared Storage Pool</a:t>
            </a:r>
          </a:p>
        </p:txBody>
      </p:sp>
      <p:sp>
        <p:nvSpPr>
          <p:cNvPr id="21569" name="Text Box 65"/>
          <p:cNvSpPr txBox="1">
            <a:spLocks noChangeArrowheads="1"/>
          </p:cNvSpPr>
          <p:nvPr/>
        </p:nvSpPr>
        <p:spPr bwMode="auto">
          <a:xfrm>
            <a:off x="299934" y="965241"/>
            <a:ext cx="8844066" cy="461653"/>
          </a:xfrm>
          <a:prstGeom prst="rect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2400">
                <a:solidFill>
                  <a:srgbClr val="000000"/>
                </a:solidFill>
                <a:latin typeface="Arial" charset="0"/>
              </a:rPr>
              <a:t>lu -create -lu blue1 -size 64G -vadapter vhost3  [optional: -thick]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4910138" y="3665540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 flipH="1">
            <a:off x="5086352" y="2274889"/>
            <a:ext cx="106363" cy="892176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2668589" y="3684589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4410075" y="3740151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873126" y="4170363"/>
            <a:ext cx="6780213" cy="273050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title"/>
          </p:nvPr>
        </p:nvSpPr>
        <p:spPr>
          <a:xfrm>
            <a:off x="182563" y="414339"/>
            <a:ext cx="8782051" cy="498475"/>
          </a:xfrm>
        </p:spPr>
        <p:txBody>
          <a:bodyPr/>
          <a:lstStyle/>
          <a:p>
            <a:pPr eaLnBrk="1" hangingPunct="1"/>
            <a:r>
              <a:rPr lang="en-GB" dirty="0" smtClean="0"/>
              <a:t>SSP is simple – add SSP mirror for all LU’s</a:t>
            </a:r>
          </a:p>
        </p:txBody>
      </p:sp>
      <p:sp>
        <p:nvSpPr>
          <p:cNvPr id="21512" name="Line 9"/>
          <p:cNvSpPr>
            <a:spLocks noChangeShapeType="1"/>
          </p:cNvSpPr>
          <p:nvPr/>
        </p:nvSpPr>
        <p:spPr bwMode="auto">
          <a:xfrm flipH="1" flipV="1">
            <a:off x="3608389" y="4311651"/>
            <a:ext cx="4762" cy="82232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21513" name="Picture 12" descr="thunderbird rendering SFF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4463" y="6230940"/>
            <a:ext cx="2143126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4" name="Line 11"/>
          <p:cNvSpPr>
            <a:spLocks noChangeShapeType="1"/>
          </p:cNvSpPr>
          <p:nvPr/>
        </p:nvSpPr>
        <p:spPr bwMode="auto">
          <a:xfrm>
            <a:off x="2819402" y="2478089"/>
            <a:ext cx="15874" cy="62547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15" name="Text Box 12"/>
          <p:cNvSpPr txBox="1">
            <a:spLocks noChangeArrowheads="1"/>
          </p:cNvSpPr>
          <p:nvPr/>
        </p:nvSpPr>
        <p:spPr bwMode="auto">
          <a:xfrm>
            <a:off x="6205540" y="4168775"/>
            <a:ext cx="1299309" cy="29318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300" b="1" dirty="0">
                <a:solidFill>
                  <a:srgbClr val="000000"/>
                </a:solidFill>
                <a:latin typeface="Arial" charset="0"/>
              </a:rPr>
              <a:t>FibreChannel</a:t>
            </a:r>
          </a:p>
        </p:txBody>
      </p:sp>
      <p:sp>
        <p:nvSpPr>
          <p:cNvPr id="21516" name="Oval 13"/>
          <p:cNvSpPr>
            <a:spLocks noChangeArrowheads="1"/>
          </p:cNvSpPr>
          <p:nvPr/>
        </p:nvSpPr>
        <p:spPr bwMode="auto">
          <a:xfrm>
            <a:off x="4756150" y="1849439"/>
            <a:ext cx="836613" cy="788987"/>
          </a:xfrm>
          <a:prstGeom prst="ellipse">
            <a:avLst/>
          </a:prstGeom>
          <a:solidFill>
            <a:srgbClr val="FF6600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orange2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VM</a:t>
            </a:r>
          </a:p>
        </p:txBody>
      </p:sp>
      <p:sp>
        <p:nvSpPr>
          <p:cNvPr id="21517" name="AutoShape 14"/>
          <p:cNvSpPr>
            <a:spLocks noChangeArrowheads="1"/>
          </p:cNvSpPr>
          <p:nvPr/>
        </p:nvSpPr>
        <p:spPr bwMode="auto">
          <a:xfrm>
            <a:off x="5172075" y="1485791"/>
            <a:ext cx="523875" cy="562195"/>
          </a:xfrm>
          <a:prstGeom prst="can">
            <a:avLst>
              <a:gd name="adj" fmla="val 24972"/>
            </a:avLst>
          </a:prstGeom>
          <a:solidFill>
            <a:srgbClr val="FF0000"/>
          </a:soli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18" name="Oval 15"/>
          <p:cNvSpPr>
            <a:spLocks noChangeArrowheads="1"/>
          </p:cNvSpPr>
          <p:nvPr/>
        </p:nvSpPr>
        <p:spPr bwMode="auto">
          <a:xfrm>
            <a:off x="2428875" y="1766889"/>
            <a:ext cx="836613" cy="788987"/>
          </a:xfrm>
          <a:prstGeom prst="ellipse">
            <a:avLst/>
          </a:prstGeom>
          <a:solidFill>
            <a:srgbClr val="C0C0C0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000000"/>
                </a:solidFill>
                <a:latin typeface="Arial" charset="0"/>
              </a:rPr>
              <a:t>silver2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000000"/>
                </a:solidFill>
                <a:latin typeface="Arial" charset="0"/>
              </a:rPr>
              <a:t>VM</a:t>
            </a:r>
          </a:p>
        </p:txBody>
      </p:sp>
      <p:sp>
        <p:nvSpPr>
          <p:cNvPr id="21519" name="AutoShape 16"/>
          <p:cNvSpPr>
            <a:spLocks noChangeArrowheads="1"/>
          </p:cNvSpPr>
          <p:nvPr/>
        </p:nvSpPr>
        <p:spPr bwMode="auto">
          <a:xfrm>
            <a:off x="2139951" y="1477654"/>
            <a:ext cx="527050" cy="565766"/>
          </a:xfrm>
          <a:prstGeom prst="can">
            <a:avLst>
              <a:gd name="adj" fmla="val 24970"/>
            </a:avLst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0" scaled="1"/>
          </a:gradFill>
          <a:ln w="25400" cap="rnd">
            <a:solidFill>
              <a:srgbClr val="0000FF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20" name="Line 17"/>
          <p:cNvSpPr>
            <a:spLocks noChangeShapeType="1"/>
          </p:cNvSpPr>
          <p:nvPr/>
        </p:nvSpPr>
        <p:spPr bwMode="auto">
          <a:xfrm flipV="1">
            <a:off x="2813051" y="4295776"/>
            <a:ext cx="2266950" cy="79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21" name="Line 18"/>
          <p:cNvSpPr>
            <a:spLocks noChangeShapeType="1"/>
          </p:cNvSpPr>
          <p:nvPr/>
        </p:nvSpPr>
        <p:spPr bwMode="auto">
          <a:xfrm>
            <a:off x="2827339" y="3702050"/>
            <a:ext cx="1587" cy="6175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22" name="Oval 19"/>
          <p:cNvSpPr>
            <a:spLocks noChangeArrowheads="1"/>
          </p:cNvSpPr>
          <p:nvPr/>
        </p:nvSpPr>
        <p:spPr bwMode="auto">
          <a:xfrm>
            <a:off x="2386014" y="2852739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1006612" name="AutoShape 20"/>
          <p:cNvSpPr>
            <a:spLocks noChangeArrowheads="1"/>
          </p:cNvSpPr>
          <p:nvPr/>
        </p:nvSpPr>
        <p:spPr bwMode="auto">
          <a:xfrm>
            <a:off x="2592387" y="4572900"/>
            <a:ext cx="5021263" cy="1027609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  <a:defRPr/>
            </a:pPr>
            <a:endParaRPr lang="en-GB" sz="1800" dirty="0" smtClean="0">
              <a:solidFill>
                <a:srgbClr val="FFFFFF"/>
              </a:solidFill>
              <a:latin typeface="Arial" charset="0"/>
            </a:endParaRPr>
          </a:p>
          <a:p>
            <a:pPr algn="ctr">
              <a:lnSpc>
                <a:spcPct val="100000"/>
              </a:lnSpc>
              <a:buFont typeface="Arial" charset="0"/>
              <a:buNone/>
              <a:defRPr/>
            </a:pPr>
            <a:endParaRPr lang="en-GB" sz="1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24" name="Rectangle 21"/>
          <p:cNvSpPr>
            <a:spLocks noChangeArrowheads="1"/>
          </p:cNvSpPr>
          <p:nvPr/>
        </p:nvSpPr>
        <p:spPr bwMode="auto">
          <a:xfrm>
            <a:off x="2844801" y="4840288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25" name="Rectangle 22"/>
          <p:cNvSpPr>
            <a:spLocks noChangeArrowheads="1"/>
          </p:cNvSpPr>
          <p:nvPr/>
        </p:nvSpPr>
        <p:spPr bwMode="auto">
          <a:xfrm>
            <a:off x="3513138" y="4835526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26" name="Rectangle 23"/>
          <p:cNvSpPr>
            <a:spLocks noChangeArrowheads="1"/>
          </p:cNvSpPr>
          <p:nvPr/>
        </p:nvSpPr>
        <p:spPr bwMode="auto">
          <a:xfrm>
            <a:off x="2905126" y="4892675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27" name="Rectangle 24"/>
          <p:cNvSpPr>
            <a:spLocks noChangeArrowheads="1"/>
          </p:cNvSpPr>
          <p:nvPr/>
        </p:nvSpPr>
        <p:spPr bwMode="auto">
          <a:xfrm>
            <a:off x="3573464" y="4887914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28" name="Rectangle 25"/>
          <p:cNvSpPr>
            <a:spLocks noChangeArrowheads="1"/>
          </p:cNvSpPr>
          <p:nvPr/>
        </p:nvSpPr>
        <p:spPr bwMode="auto">
          <a:xfrm>
            <a:off x="2973390" y="4973638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29" name="Rectangle 26"/>
          <p:cNvSpPr>
            <a:spLocks noChangeArrowheads="1"/>
          </p:cNvSpPr>
          <p:nvPr/>
        </p:nvSpPr>
        <p:spPr bwMode="auto">
          <a:xfrm>
            <a:off x="3641726" y="4968876"/>
            <a:ext cx="134938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30" name="Rectangle 27"/>
          <p:cNvSpPr>
            <a:spLocks noChangeArrowheads="1"/>
          </p:cNvSpPr>
          <p:nvPr/>
        </p:nvSpPr>
        <p:spPr bwMode="auto">
          <a:xfrm>
            <a:off x="2832102" y="5132389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31" name="Rectangle 28"/>
          <p:cNvSpPr>
            <a:spLocks noChangeArrowheads="1"/>
          </p:cNvSpPr>
          <p:nvPr/>
        </p:nvSpPr>
        <p:spPr bwMode="auto">
          <a:xfrm>
            <a:off x="3500439" y="5127627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32" name="Rectangle 29"/>
          <p:cNvSpPr>
            <a:spLocks noChangeArrowheads="1"/>
          </p:cNvSpPr>
          <p:nvPr/>
        </p:nvSpPr>
        <p:spPr bwMode="auto">
          <a:xfrm>
            <a:off x="2892426" y="5184776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33" name="Rectangle 30"/>
          <p:cNvSpPr>
            <a:spLocks noChangeArrowheads="1"/>
          </p:cNvSpPr>
          <p:nvPr/>
        </p:nvSpPr>
        <p:spPr bwMode="auto">
          <a:xfrm>
            <a:off x="3560764" y="5180015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34" name="Rectangle 31"/>
          <p:cNvSpPr>
            <a:spLocks noChangeArrowheads="1"/>
          </p:cNvSpPr>
          <p:nvPr/>
        </p:nvSpPr>
        <p:spPr bwMode="auto">
          <a:xfrm>
            <a:off x="2960689" y="5265739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35" name="Rectangle 32"/>
          <p:cNvSpPr>
            <a:spLocks noChangeArrowheads="1"/>
          </p:cNvSpPr>
          <p:nvPr/>
        </p:nvSpPr>
        <p:spPr bwMode="auto">
          <a:xfrm>
            <a:off x="3629025" y="5260976"/>
            <a:ext cx="134938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36" name="Rectangle 33"/>
          <p:cNvSpPr>
            <a:spLocks noChangeArrowheads="1"/>
          </p:cNvSpPr>
          <p:nvPr/>
        </p:nvSpPr>
        <p:spPr bwMode="auto">
          <a:xfrm>
            <a:off x="2795590" y="537051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37" name="Rectangle 34"/>
          <p:cNvSpPr>
            <a:spLocks noChangeArrowheads="1"/>
          </p:cNvSpPr>
          <p:nvPr/>
        </p:nvSpPr>
        <p:spPr bwMode="auto">
          <a:xfrm>
            <a:off x="3463925" y="5365751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38" name="Rectangle 35"/>
          <p:cNvSpPr>
            <a:spLocks noChangeArrowheads="1"/>
          </p:cNvSpPr>
          <p:nvPr/>
        </p:nvSpPr>
        <p:spPr bwMode="auto">
          <a:xfrm>
            <a:off x="2855914" y="5422901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39" name="Rectangle 36"/>
          <p:cNvSpPr>
            <a:spLocks noChangeArrowheads="1"/>
          </p:cNvSpPr>
          <p:nvPr/>
        </p:nvSpPr>
        <p:spPr bwMode="auto">
          <a:xfrm>
            <a:off x="3524250" y="5418140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40" name="Rectangle 37"/>
          <p:cNvSpPr>
            <a:spLocks noChangeArrowheads="1"/>
          </p:cNvSpPr>
          <p:nvPr/>
        </p:nvSpPr>
        <p:spPr bwMode="auto">
          <a:xfrm>
            <a:off x="2924176" y="550386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41" name="Rectangle 38"/>
          <p:cNvSpPr>
            <a:spLocks noChangeArrowheads="1"/>
          </p:cNvSpPr>
          <p:nvPr/>
        </p:nvSpPr>
        <p:spPr bwMode="auto">
          <a:xfrm>
            <a:off x="3592514" y="5499101"/>
            <a:ext cx="134937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42" name="Line 39"/>
          <p:cNvSpPr>
            <a:spLocks noChangeShapeType="1"/>
          </p:cNvSpPr>
          <p:nvPr/>
        </p:nvSpPr>
        <p:spPr bwMode="auto">
          <a:xfrm>
            <a:off x="5035551" y="3883025"/>
            <a:ext cx="1588" cy="4191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43" name="Text Box 40"/>
          <p:cNvSpPr txBox="1">
            <a:spLocks noChangeArrowheads="1"/>
          </p:cNvSpPr>
          <p:nvPr/>
        </p:nvSpPr>
        <p:spPr bwMode="auto">
          <a:xfrm>
            <a:off x="119065" y="4830763"/>
            <a:ext cx="2581275" cy="2031313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Mirrored chunks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GB" sz="1800">
                <a:solidFill>
                  <a:srgbClr val="000000"/>
                </a:solidFill>
                <a:latin typeface="Arial" charset="0"/>
                <a:sym typeface="Wingdings" pitchFamily="2" charset="2"/>
              </a:rPr>
              <a:t> SSP managed</a:t>
            </a: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Two LUN sets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 1 for each failgrp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Two V7000 units</a:t>
            </a:r>
          </a:p>
        </p:txBody>
      </p:sp>
      <p:sp>
        <p:nvSpPr>
          <p:cNvPr id="21544" name="Line 41"/>
          <p:cNvSpPr>
            <a:spLocks noChangeShapeType="1"/>
          </p:cNvSpPr>
          <p:nvPr/>
        </p:nvSpPr>
        <p:spPr bwMode="auto">
          <a:xfrm>
            <a:off x="1895474" y="5021264"/>
            <a:ext cx="552450" cy="9524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21545" name="Picture 12" descr="thunderbird rendering SFF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1300" y="6243638"/>
            <a:ext cx="22987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46" name="Line 43"/>
          <p:cNvSpPr>
            <a:spLocks noChangeShapeType="1"/>
          </p:cNvSpPr>
          <p:nvPr/>
        </p:nvSpPr>
        <p:spPr bwMode="auto">
          <a:xfrm flipH="1">
            <a:off x="3068456" y="4572444"/>
            <a:ext cx="576262" cy="4651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47" name="Line 44"/>
          <p:cNvSpPr>
            <a:spLocks noChangeShapeType="1"/>
          </p:cNvSpPr>
          <p:nvPr/>
        </p:nvSpPr>
        <p:spPr bwMode="auto">
          <a:xfrm>
            <a:off x="3632201" y="4579939"/>
            <a:ext cx="122237" cy="2889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48" name="Line 45"/>
          <p:cNvSpPr>
            <a:spLocks noChangeShapeType="1"/>
          </p:cNvSpPr>
          <p:nvPr/>
        </p:nvSpPr>
        <p:spPr bwMode="auto">
          <a:xfrm flipV="1">
            <a:off x="1909763" y="5854700"/>
            <a:ext cx="534988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49" name="Line 46"/>
          <p:cNvSpPr>
            <a:spLocks noChangeShapeType="1"/>
          </p:cNvSpPr>
          <p:nvPr/>
        </p:nvSpPr>
        <p:spPr bwMode="auto">
          <a:xfrm>
            <a:off x="1905001" y="6511925"/>
            <a:ext cx="755650" cy="15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50" name="Text Box 47"/>
          <p:cNvSpPr txBox="1">
            <a:spLocks noChangeArrowheads="1"/>
          </p:cNvSpPr>
          <p:nvPr/>
        </p:nvSpPr>
        <p:spPr bwMode="auto">
          <a:xfrm>
            <a:off x="4747314" y="6181649"/>
            <a:ext cx="33853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 dirty="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21551" name="Text Box 48"/>
          <p:cNvSpPr txBox="1">
            <a:spLocks noChangeArrowheads="1"/>
          </p:cNvSpPr>
          <p:nvPr/>
        </p:nvSpPr>
        <p:spPr bwMode="auto">
          <a:xfrm>
            <a:off x="7565047" y="6165694"/>
            <a:ext cx="33853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 dirty="0">
                <a:solidFill>
                  <a:srgbClr val="000000"/>
                </a:solidFill>
                <a:latin typeface="Arial" charset="0"/>
              </a:rPr>
              <a:t>B</a:t>
            </a:r>
          </a:p>
        </p:txBody>
      </p:sp>
      <p:sp>
        <p:nvSpPr>
          <p:cNvPr id="21552" name="AutoShape 49"/>
          <p:cNvSpPr>
            <a:spLocks noChangeArrowheads="1"/>
          </p:cNvSpPr>
          <p:nvPr/>
        </p:nvSpPr>
        <p:spPr bwMode="auto">
          <a:xfrm>
            <a:off x="3987800" y="5645042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9</a:t>
            </a:r>
          </a:p>
        </p:txBody>
      </p:sp>
      <p:sp>
        <p:nvSpPr>
          <p:cNvPr id="21553" name="AutoShape 50"/>
          <p:cNvSpPr>
            <a:spLocks noChangeArrowheads="1"/>
          </p:cNvSpPr>
          <p:nvPr/>
        </p:nvSpPr>
        <p:spPr bwMode="auto">
          <a:xfrm>
            <a:off x="3382963" y="5643453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8</a:t>
            </a:r>
          </a:p>
        </p:txBody>
      </p:sp>
      <p:sp>
        <p:nvSpPr>
          <p:cNvPr id="21554" name="AutoShape 51"/>
          <p:cNvSpPr>
            <a:spLocks noChangeArrowheads="1"/>
          </p:cNvSpPr>
          <p:nvPr/>
        </p:nvSpPr>
        <p:spPr bwMode="auto">
          <a:xfrm>
            <a:off x="2757489" y="5640279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7</a:t>
            </a:r>
          </a:p>
        </p:txBody>
      </p:sp>
      <p:sp>
        <p:nvSpPr>
          <p:cNvPr id="21555" name="AutoShape 52"/>
          <p:cNvSpPr>
            <a:spLocks noChangeArrowheads="1"/>
          </p:cNvSpPr>
          <p:nvPr/>
        </p:nvSpPr>
        <p:spPr bwMode="auto">
          <a:xfrm>
            <a:off x="6624639" y="5657741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13</a:t>
            </a:r>
          </a:p>
        </p:txBody>
      </p:sp>
      <p:sp>
        <p:nvSpPr>
          <p:cNvPr id="21556" name="AutoShape 53"/>
          <p:cNvSpPr>
            <a:spLocks noChangeArrowheads="1"/>
          </p:cNvSpPr>
          <p:nvPr/>
        </p:nvSpPr>
        <p:spPr bwMode="auto">
          <a:xfrm>
            <a:off x="6019801" y="5656154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12</a:t>
            </a:r>
          </a:p>
        </p:txBody>
      </p:sp>
      <p:sp>
        <p:nvSpPr>
          <p:cNvPr id="21557" name="AutoShape 54"/>
          <p:cNvSpPr>
            <a:spLocks noChangeArrowheads="1"/>
          </p:cNvSpPr>
          <p:nvPr/>
        </p:nvSpPr>
        <p:spPr bwMode="auto">
          <a:xfrm>
            <a:off x="5394326" y="5662504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11</a:t>
            </a:r>
          </a:p>
        </p:txBody>
      </p:sp>
      <p:sp>
        <p:nvSpPr>
          <p:cNvPr id="21558" name="Line 55"/>
          <p:cNvSpPr>
            <a:spLocks noChangeShapeType="1"/>
          </p:cNvSpPr>
          <p:nvPr/>
        </p:nvSpPr>
        <p:spPr bwMode="auto">
          <a:xfrm flipH="1">
            <a:off x="5297489" y="2643189"/>
            <a:ext cx="828675" cy="512761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59" name="Oval 56"/>
          <p:cNvSpPr>
            <a:spLocks noChangeArrowheads="1"/>
          </p:cNvSpPr>
          <p:nvPr/>
        </p:nvSpPr>
        <p:spPr bwMode="auto">
          <a:xfrm>
            <a:off x="6018214" y="1992314"/>
            <a:ext cx="836612" cy="788987"/>
          </a:xfrm>
          <a:prstGeom prst="ellipse">
            <a:avLst/>
          </a:prstGeom>
          <a:solidFill>
            <a:srgbClr val="FF6600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orange3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VM</a:t>
            </a:r>
          </a:p>
        </p:txBody>
      </p:sp>
      <p:sp>
        <p:nvSpPr>
          <p:cNvPr id="21560" name="AutoShape 57"/>
          <p:cNvSpPr>
            <a:spLocks noChangeArrowheads="1"/>
          </p:cNvSpPr>
          <p:nvPr/>
        </p:nvSpPr>
        <p:spPr bwMode="auto">
          <a:xfrm>
            <a:off x="6500813" y="1665177"/>
            <a:ext cx="523875" cy="562195"/>
          </a:xfrm>
          <a:prstGeom prst="can">
            <a:avLst>
              <a:gd name="adj" fmla="val 24972"/>
            </a:avLst>
          </a:prstGeom>
          <a:solidFill>
            <a:srgbClr val="339966"/>
          </a:soli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61" name="Oval 58"/>
          <p:cNvSpPr>
            <a:spLocks noChangeArrowheads="1"/>
          </p:cNvSpPr>
          <p:nvPr/>
        </p:nvSpPr>
        <p:spPr bwMode="auto">
          <a:xfrm>
            <a:off x="4635501" y="2870200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21562" name="Rectangle 59"/>
          <p:cNvSpPr>
            <a:spLocks noChangeArrowheads="1"/>
          </p:cNvSpPr>
          <p:nvPr/>
        </p:nvSpPr>
        <p:spPr bwMode="auto">
          <a:xfrm>
            <a:off x="868364" y="1181101"/>
            <a:ext cx="2605087" cy="2800349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63" name="Text Box 60"/>
          <p:cNvSpPr txBox="1">
            <a:spLocks noChangeArrowheads="1"/>
          </p:cNvSpPr>
          <p:nvPr/>
        </p:nvSpPr>
        <p:spPr bwMode="auto">
          <a:xfrm>
            <a:off x="1136650" y="3154363"/>
            <a:ext cx="126186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silvervios1</a:t>
            </a:r>
          </a:p>
        </p:txBody>
      </p:sp>
      <p:sp>
        <p:nvSpPr>
          <p:cNvPr id="21564" name="Rectangle 61"/>
          <p:cNvSpPr>
            <a:spLocks noChangeArrowheads="1"/>
          </p:cNvSpPr>
          <p:nvPr/>
        </p:nvSpPr>
        <p:spPr bwMode="auto">
          <a:xfrm>
            <a:off x="4441825" y="1119189"/>
            <a:ext cx="3171825" cy="2800349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565" name="Text Box 62"/>
          <p:cNvSpPr txBox="1">
            <a:spLocks noChangeArrowheads="1"/>
          </p:cNvSpPr>
          <p:nvPr/>
        </p:nvSpPr>
        <p:spPr bwMode="auto">
          <a:xfrm>
            <a:off x="5576888" y="3149600"/>
            <a:ext cx="1441398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orangevios1</a:t>
            </a:r>
          </a:p>
        </p:txBody>
      </p:sp>
      <p:sp>
        <p:nvSpPr>
          <p:cNvPr id="21566" name="AutoShape 63"/>
          <p:cNvSpPr>
            <a:spLocks noChangeArrowheads="1"/>
          </p:cNvSpPr>
          <p:nvPr/>
        </p:nvSpPr>
        <p:spPr bwMode="auto">
          <a:xfrm>
            <a:off x="4433889" y="5687903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10</a:t>
            </a:r>
          </a:p>
        </p:txBody>
      </p:sp>
      <p:sp>
        <p:nvSpPr>
          <p:cNvPr id="21567" name="AutoShape 64"/>
          <p:cNvSpPr>
            <a:spLocks noChangeArrowheads="1"/>
          </p:cNvSpPr>
          <p:nvPr/>
        </p:nvSpPr>
        <p:spPr bwMode="auto">
          <a:xfrm>
            <a:off x="7048500" y="5711716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14</a:t>
            </a:r>
          </a:p>
        </p:txBody>
      </p:sp>
      <p:sp>
        <p:nvSpPr>
          <p:cNvPr id="1006600" name="Cloud"/>
          <p:cNvSpPr>
            <a:spLocks noChangeAspect="1" noEditPoints="1" noChangeArrowheads="1"/>
          </p:cNvSpPr>
          <p:nvPr/>
        </p:nvSpPr>
        <p:spPr bwMode="auto">
          <a:xfrm rot="10800000">
            <a:off x="2444751" y="3641726"/>
            <a:ext cx="2919413" cy="4159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rot="10800000" lIns="91429" tIns="45714" rIns="91429" bIns="45714"/>
          <a:lstStyle/>
          <a:p>
            <a:pPr>
              <a:lnSpc>
                <a:spcPct val="100000"/>
              </a:lnSpc>
              <a:defRPr/>
            </a:pPr>
            <a:r>
              <a:rPr lang="en-GB" sz="1000" b="1" dirty="0">
                <a:solidFill>
                  <a:srgbClr val="000000"/>
                </a:solidFill>
                <a:latin typeface="Arial" charset="0"/>
              </a:rPr>
              <a:t>Shared Storage Pool</a:t>
            </a:r>
          </a:p>
        </p:txBody>
      </p:sp>
      <p:sp>
        <p:nvSpPr>
          <p:cNvPr id="21569" name="Text Box 65"/>
          <p:cNvSpPr txBox="1">
            <a:spLocks noChangeArrowheads="1"/>
          </p:cNvSpPr>
          <p:nvPr/>
        </p:nvSpPr>
        <p:spPr bwMode="auto">
          <a:xfrm>
            <a:off x="412750" y="954089"/>
            <a:ext cx="6997984" cy="523208"/>
          </a:xfrm>
          <a:prstGeom prst="rect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2800" dirty="0" smtClean="0">
                <a:solidFill>
                  <a:srgbClr val="000000"/>
                </a:solidFill>
                <a:latin typeface="Arial" charset="0"/>
              </a:rPr>
              <a:t>failgrp -create -</a:t>
            </a:r>
            <a:r>
              <a:rPr lang="en-GB" sz="2800" dirty="0" err="1" smtClean="0">
                <a:solidFill>
                  <a:srgbClr val="000000"/>
                </a:solidFill>
                <a:latin typeface="Arial" charset="0"/>
              </a:rPr>
              <a:t>fg</a:t>
            </a:r>
            <a:r>
              <a:rPr lang="en-GB" sz="2800" dirty="0" smtClean="0">
                <a:solidFill>
                  <a:srgbClr val="000000"/>
                </a:solidFill>
                <a:latin typeface="Arial" charset="0"/>
              </a:rPr>
              <a:t> V7000b: hdisk11 hdisk12</a:t>
            </a:r>
            <a:endParaRPr lang="en-GB" sz="2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6" name="Rectangle 21"/>
          <p:cNvSpPr>
            <a:spLocks noChangeArrowheads="1"/>
          </p:cNvSpPr>
          <p:nvPr/>
        </p:nvSpPr>
        <p:spPr bwMode="auto">
          <a:xfrm>
            <a:off x="5493063" y="4820301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rgbClr val="9933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7" name="Rectangle 22"/>
          <p:cNvSpPr>
            <a:spLocks noChangeArrowheads="1"/>
          </p:cNvSpPr>
          <p:nvPr/>
        </p:nvSpPr>
        <p:spPr bwMode="auto">
          <a:xfrm>
            <a:off x="6161400" y="4815539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rgbClr val="9933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8" name="Rectangle 23"/>
          <p:cNvSpPr>
            <a:spLocks noChangeArrowheads="1"/>
          </p:cNvSpPr>
          <p:nvPr/>
        </p:nvSpPr>
        <p:spPr bwMode="auto">
          <a:xfrm>
            <a:off x="5553388" y="4872688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rgbClr val="9933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9" name="Rectangle 24"/>
          <p:cNvSpPr>
            <a:spLocks noChangeArrowheads="1"/>
          </p:cNvSpPr>
          <p:nvPr/>
        </p:nvSpPr>
        <p:spPr bwMode="auto">
          <a:xfrm>
            <a:off x="6221726" y="4867927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rgbClr val="9933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0" name="Rectangle 25"/>
          <p:cNvSpPr>
            <a:spLocks noChangeArrowheads="1"/>
          </p:cNvSpPr>
          <p:nvPr/>
        </p:nvSpPr>
        <p:spPr bwMode="auto">
          <a:xfrm>
            <a:off x="5621652" y="4953651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rgbClr val="9933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1" name="Rectangle 26"/>
          <p:cNvSpPr>
            <a:spLocks noChangeArrowheads="1"/>
          </p:cNvSpPr>
          <p:nvPr/>
        </p:nvSpPr>
        <p:spPr bwMode="auto">
          <a:xfrm>
            <a:off x="6289988" y="4948889"/>
            <a:ext cx="134938" cy="130175"/>
          </a:xfrm>
          <a:prstGeom prst="rect">
            <a:avLst/>
          </a:prstGeom>
          <a:solidFill>
            <a:srgbClr val="0000FF"/>
          </a:solidFill>
          <a:ln w="12700">
            <a:solidFill>
              <a:srgbClr val="9933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2" name="Rectangle 27"/>
          <p:cNvSpPr>
            <a:spLocks noChangeArrowheads="1"/>
          </p:cNvSpPr>
          <p:nvPr/>
        </p:nvSpPr>
        <p:spPr bwMode="auto">
          <a:xfrm>
            <a:off x="5480364" y="5112402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rgbClr val="9933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3" name="Rectangle 28"/>
          <p:cNvSpPr>
            <a:spLocks noChangeArrowheads="1"/>
          </p:cNvSpPr>
          <p:nvPr/>
        </p:nvSpPr>
        <p:spPr bwMode="auto">
          <a:xfrm>
            <a:off x="6148701" y="5107640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rgbClr val="9933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4" name="Rectangle 29"/>
          <p:cNvSpPr>
            <a:spLocks noChangeArrowheads="1"/>
          </p:cNvSpPr>
          <p:nvPr/>
        </p:nvSpPr>
        <p:spPr bwMode="auto">
          <a:xfrm>
            <a:off x="5540688" y="5164789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rgbClr val="9933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5" name="Rectangle 30"/>
          <p:cNvSpPr>
            <a:spLocks noChangeArrowheads="1"/>
          </p:cNvSpPr>
          <p:nvPr/>
        </p:nvSpPr>
        <p:spPr bwMode="auto">
          <a:xfrm>
            <a:off x="6209026" y="5160028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rgbClr val="9933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6" name="Rectangle 31"/>
          <p:cNvSpPr>
            <a:spLocks noChangeArrowheads="1"/>
          </p:cNvSpPr>
          <p:nvPr/>
        </p:nvSpPr>
        <p:spPr bwMode="auto">
          <a:xfrm>
            <a:off x="5608951" y="5245752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rgbClr val="9933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7" name="Rectangle 32"/>
          <p:cNvSpPr>
            <a:spLocks noChangeArrowheads="1"/>
          </p:cNvSpPr>
          <p:nvPr/>
        </p:nvSpPr>
        <p:spPr bwMode="auto">
          <a:xfrm>
            <a:off x="6277287" y="5240989"/>
            <a:ext cx="134938" cy="130175"/>
          </a:xfrm>
          <a:prstGeom prst="rect">
            <a:avLst/>
          </a:prstGeom>
          <a:solidFill>
            <a:srgbClr val="008000"/>
          </a:solidFill>
          <a:ln w="12700">
            <a:solidFill>
              <a:srgbClr val="9933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8" name="Rectangle 33"/>
          <p:cNvSpPr>
            <a:spLocks noChangeArrowheads="1"/>
          </p:cNvSpPr>
          <p:nvPr/>
        </p:nvSpPr>
        <p:spPr bwMode="auto">
          <a:xfrm>
            <a:off x="5443852" y="5350527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rgbClr val="9933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9" name="Rectangle 34"/>
          <p:cNvSpPr>
            <a:spLocks noChangeArrowheads="1"/>
          </p:cNvSpPr>
          <p:nvPr/>
        </p:nvSpPr>
        <p:spPr bwMode="auto">
          <a:xfrm>
            <a:off x="6112187" y="5345764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rgbClr val="9933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80" name="Rectangle 35"/>
          <p:cNvSpPr>
            <a:spLocks noChangeArrowheads="1"/>
          </p:cNvSpPr>
          <p:nvPr/>
        </p:nvSpPr>
        <p:spPr bwMode="auto">
          <a:xfrm>
            <a:off x="5504176" y="540291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rgbClr val="9933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81" name="Rectangle 36"/>
          <p:cNvSpPr>
            <a:spLocks noChangeArrowheads="1"/>
          </p:cNvSpPr>
          <p:nvPr/>
        </p:nvSpPr>
        <p:spPr bwMode="auto">
          <a:xfrm>
            <a:off x="6172512" y="5398153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rgbClr val="9933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82" name="Rectangle 37"/>
          <p:cNvSpPr>
            <a:spLocks noChangeArrowheads="1"/>
          </p:cNvSpPr>
          <p:nvPr/>
        </p:nvSpPr>
        <p:spPr bwMode="auto">
          <a:xfrm>
            <a:off x="5572438" y="5483877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rgbClr val="9933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83" name="Rectangle 38"/>
          <p:cNvSpPr>
            <a:spLocks noChangeArrowheads="1"/>
          </p:cNvSpPr>
          <p:nvPr/>
        </p:nvSpPr>
        <p:spPr bwMode="auto">
          <a:xfrm>
            <a:off x="6240776" y="5479114"/>
            <a:ext cx="134937" cy="130175"/>
          </a:xfrm>
          <a:prstGeom prst="rect">
            <a:avLst/>
          </a:prstGeom>
          <a:solidFill>
            <a:srgbClr val="FF0000"/>
          </a:solidFill>
          <a:ln w="12700">
            <a:solidFill>
              <a:srgbClr val="9933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84" name="Left-Right Arrow 83"/>
          <p:cNvSpPr/>
          <p:nvPr/>
        </p:nvSpPr>
        <p:spPr bwMode="auto">
          <a:xfrm>
            <a:off x="4092314" y="5126635"/>
            <a:ext cx="1304144" cy="479685"/>
          </a:xfrm>
          <a:prstGeom prst="leftRightArrow">
            <a:avLst/>
          </a:prstGeom>
          <a:solidFill>
            <a:srgbClr val="FDFDFD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 dirty="0" smtClean="0">
                <a:solidFill>
                  <a:srgbClr val="000000"/>
                </a:solidFill>
                <a:latin typeface="Arial" charset="0"/>
              </a:rPr>
              <a:t>Mirror</a:t>
            </a:r>
          </a:p>
        </p:txBody>
      </p:sp>
      <p:pic>
        <p:nvPicPr>
          <p:cNvPr id="85" name="Picture 5" descr="Youtube_Logo_2005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805445" y="6369978"/>
            <a:ext cx="1338555" cy="488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" name="TextBox 85"/>
          <p:cNvSpPr txBox="1"/>
          <p:nvPr/>
        </p:nvSpPr>
        <p:spPr>
          <a:xfrm>
            <a:off x="7283388" y="1677124"/>
            <a:ext cx="1659429" cy="2308324"/>
          </a:xfrm>
          <a:prstGeom prst="rect">
            <a:avLst/>
          </a:prstGeom>
          <a:solidFill>
            <a:srgbClr val="FDFDFD"/>
          </a:solidFill>
          <a:ln w="381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 dirty="0" smtClean="0">
                <a:solidFill>
                  <a:srgbClr val="FF0000"/>
                </a:solidFill>
                <a:latin typeface="Arial" charset="0"/>
              </a:rPr>
              <a:t>Mirrors need</a:t>
            </a:r>
            <a:br>
              <a:rPr lang="en-GB" sz="1800" dirty="0" smtClean="0">
                <a:solidFill>
                  <a:srgbClr val="FF0000"/>
                </a:solidFill>
                <a:latin typeface="Arial" charset="0"/>
              </a:rPr>
            </a:br>
            <a:r>
              <a:rPr lang="en-GB" sz="1800" dirty="0" smtClean="0">
                <a:solidFill>
                  <a:srgbClr val="FF0000"/>
                </a:solidFill>
                <a:latin typeface="Arial" charset="0"/>
              </a:rPr>
              <a:t>zero VM</a:t>
            </a:r>
            <a:br>
              <a:rPr lang="en-GB" sz="1800" dirty="0" smtClean="0">
                <a:solidFill>
                  <a:srgbClr val="FF0000"/>
                </a:solidFill>
                <a:latin typeface="Arial" charset="0"/>
              </a:rPr>
            </a:br>
            <a:r>
              <a:rPr lang="en-GB" sz="1800" dirty="0" smtClean="0">
                <a:solidFill>
                  <a:srgbClr val="FF0000"/>
                </a:solidFill>
                <a:latin typeface="Arial" charset="0"/>
              </a:rPr>
              <a:t>changes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GB" sz="1800" dirty="0" smtClean="0">
              <a:solidFill>
                <a:srgbClr val="FF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 dirty="0" smtClean="0">
                <a:solidFill>
                  <a:srgbClr val="FF0000"/>
                </a:solidFill>
                <a:latin typeface="Arial" charset="0"/>
              </a:rPr>
              <a:t>VIOS SSP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 dirty="0" smtClean="0">
                <a:solidFill>
                  <a:srgbClr val="FF0000"/>
                </a:solidFill>
                <a:latin typeface="Arial" charset="0"/>
              </a:rPr>
              <a:t>does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 dirty="0" smtClean="0">
                <a:solidFill>
                  <a:srgbClr val="FF0000"/>
                </a:solidFill>
                <a:latin typeface="Arial" charset="0"/>
              </a:rPr>
              <a:t>re-silvering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 dirty="0" smtClean="0">
                <a:solidFill>
                  <a:srgbClr val="FF0000"/>
                </a:solidFill>
                <a:latin typeface="Arial" charset="0"/>
              </a:rPr>
              <a:t>after problems</a:t>
            </a:r>
          </a:p>
        </p:txBody>
      </p:sp>
      <p:sp>
        <p:nvSpPr>
          <p:cNvPr id="87" name="Line 44"/>
          <p:cNvSpPr>
            <a:spLocks noChangeShapeType="1"/>
          </p:cNvSpPr>
          <p:nvPr/>
        </p:nvSpPr>
        <p:spPr bwMode="auto">
          <a:xfrm>
            <a:off x="3642610" y="4594485"/>
            <a:ext cx="1821305" cy="27731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88" name="Line 44"/>
          <p:cNvSpPr>
            <a:spLocks noChangeShapeType="1"/>
          </p:cNvSpPr>
          <p:nvPr/>
        </p:nvSpPr>
        <p:spPr bwMode="auto">
          <a:xfrm>
            <a:off x="3627620" y="4579494"/>
            <a:ext cx="2490865" cy="272321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4910138" y="3665540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27" name="Line 3"/>
          <p:cNvSpPr>
            <a:spLocks noChangeShapeType="1"/>
          </p:cNvSpPr>
          <p:nvPr/>
        </p:nvSpPr>
        <p:spPr bwMode="auto">
          <a:xfrm flipH="1">
            <a:off x="5086352" y="2274889"/>
            <a:ext cx="106363" cy="892176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2668589" y="3684589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4410075" y="3740151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873126" y="4170363"/>
            <a:ext cx="6780213" cy="273050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SSP4 – is Simple and flexible</a:t>
            </a:r>
          </a:p>
        </p:txBody>
      </p:sp>
      <p:sp>
        <p:nvSpPr>
          <p:cNvPr id="1010696" name="Cloud"/>
          <p:cNvSpPr>
            <a:spLocks noChangeAspect="1" noEditPoints="1" noChangeArrowheads="1"/>
          </p:cNvSpPr>
          <p:nvPr/>
        </p:nvSpPr>
        <p:spPr bwMode="auto">
          <a:xfrm rot="10800000">
            <a:off x="2444751" y="3641726"/>
            <a:ext cx="2919413" cy="4159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rot="10800000" lIns="91429" tIns="45714" rIns="91429" bIns="45714"/>
          <a:lstStyle/>
          <a:p>
            <a:pPr>
              <a:lnSpc>
                <a:spcPct val="100000"/>
              </a:lnSpc>
              <a:defRPr/>
            </a:pPr>
            <a:r>
              <a:rPr lang="en-GB" sz="1000" b="1" dirty="0">
                <a:solidFill>
                  <a:srgbClr val="000000"/>
                </a:solidFill>
                <a:latin typeface="Arial" charset="0"/>
              </a:rPr>
              <a:t>Shared Storage Pool</a:t>
            </a:r>
          </a:p>
        </p:txBody>
      </p:sp>
      <p:sp>
        <p:nvSpPr>
          <p:cNvPr id="52233" name="Line 9"/>
          <p:cNvSpPr>
            <a:spLocks noChangeShapeType="1"/>
          </p:cNvSpPr>
          <p:nvPr/>
        </p:nvSpPr>
        <p:spPr bwMode="auto">
          <a:xfrm flipH="1" flipV="1">
            <a:off x="3608389" y="4311651"/>
            <a:ext cx="4762" cy="82232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52234" name="Picture 12" descr="thunderbird rendering SFF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4463" y="6230940"/>
            <a:ext cx="2143126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5" name="Line 11"/>
          <p:cNvSpPr>
            <a:spLocks noChangeShapeType="1"/>
          </p:cNvSpPr>
          <p:nvPr/>
        </p:nvSpPr>
        <p:spPr bwMode="auto">
          <a:xfrm>
            <a:off x="2819402" y="2478089"/>
            <a:ext cx="15874" cy="62547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36" name="Text Box 12"/>
          <p:cNvSpPr txBox="1">
            <a:spLocks noChangeArrowheads="1"/>
          </p:cNvSpPr>
          <p:nvPr/>
        </p:nvSpPr>
        <p:spPr bwMode="auto">
          <a:xfrm>
            <a:off x="6205540" y="4168775"/>
            <a:ext cx="1299309" cy="29318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300" b="1" dirty="0">
                <a:solidFill>
                  <a:srgbClr val="000000"/>
                </a:solidFill>
                <a:latin typeface="Arial" charset="0"/>
              </a:rPr>
              <a:t>FibreChannel</a:t>
            </a:r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4756150" y="1849439"/>
            <a:ext cx="836613" cy="788987"/>
          </a:xfrm>
          <a:prstGeom prst="ellipse">
            <a:avLst/>
          </a:prstGeom>
          <a:solidFill>
            <a:srgbClr val="FF6600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orange2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VM</a:t>
            </a:r>
          </a:p>
        </p:txBody>
      </p:sp>
      <p:sp>
        <p:nvSpPr>
          <p:cNvPr id="52238" name="AutoShape 14"/>
          <p:cNvSpPr>
            <a:spLocks noChangeArrowheads="1"/>
          </p:cNvSpPr>
          <p:nvPr/>
        </p:nvSpPr>
        <p:spPr bwMode="auto">
          <a:xfrm>
            <a:off x="5172075" y="1485791"/>
            <a:ext cx="523875" cy="562195"/>
          </a:xfrm>
          <a:prstGeom prst="can">
            <a:avLst>
              <a:gd name="adj" fmla="val 24972"/>
            </a:avLst>
          </a:prstGeom>
          <a:solidFill>
            <a:srgbClr val="FF0000"/>
          </a:soli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39" name="Oval 15"/>
          <p:cNvSpPr>
            <a:spLocks noChangeArrowheads="1"/>
          </p:cNvSpPr>
          <p:nvPr/>
        </p:nvSpPr>
        <p:spPr bwMode="auto">
          <a:xfrm>
            <a:off x="2428875" y="1766889"/>
            <a:ext cx="836613" cy="788987"/>
          </a:xfrm>
          <a:prstGeom prst="ellipse">
            <a:avLst/>
          </a:prstGeom>
          <a:solidFill>
            <a:srgbClr val="C0C0C0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000000"/>
                </a:solidFill>
                <a:latin typeface="Arial" charset="0"/>
              </a:rPr>
              <a:t>silver2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000000"/>
                </a:solidFill>
                <a:latin typeface="Arial" charset="0"/>
              </a:rPr>
              <a:t>VM</a:t>
            </a:r>
          </a:p>
        </p:txBody>
      </p:sp>
      <p:sp>
        <p:nvSpPr>
          <p:cNvPr id="52240" name="AutoShape 16"/>
          <p:cNvSpPr>
            <a:spLocks noChangeArrowheads="1"/>
          </p:cNvSpPr>
          <p:nvPr/>
        </p:nvSpPr>
        <p:spPr bwMode="auto">
          <a:xfrm>
            <a:off x="2139951" y="1477654"/>
            <a:ext cx="527050" cy="565766"/>
          </a:xfrm>
          <a:prstGeom prst="can">
            <a:avLst>
              <a:gd name="adj" fmla="val 24970"/>
            </a:avLst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0" scaled="1"/>
          </a:gradFill>
          <a:ln w="25400" cap="rnd">
            <a:solidFill>
              <a:srgbClr val="0000FF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41" name="Line 17"/>
          <p:cNvSpPr>
            <a:spLocks noChangeShapeType="1"/>
          </p:cNvSpPr>
          <p:nvPr/>
        </p:nvSpPr>
        <p:spPr bwMode="auto">
          <a:xfrm flipV="1">
            <a:off x="2813051" y="4295776"/>
            <a:ext cx="2266950" cy="79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42" name="Line 18"/>
          <p:cNvSpPr>
            <a:spLocks noChangeShapeType="1"/>
          </p:cNvSpPr>
          <p:nvPr/>
        </p:nvSpPr>
        <p:spPr bwMode="auto">
          <a:xfrm>
            <a:off x="2827339" y="3702050"/>
            <a:ext cx="1587" cy="6175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43" name="Oval 19"/>
          <p:cNvSpPr>
            <a:spLocks noChangeArrowheads="1"/>
          </p:cNvSpPr>
          <p:nvPr/>
        </p:nvSpPr>
        <p:spPr bwMode="auto">
          <a:xfrm>
            <a:off x="2386014" y="2852739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1010708" name="AutoShape 20"/>
          <p:cNvSpPr>
            <a:spLocks noChangeArrowheads="1"/>
          </p:cNvSpPr>
          <p:nvPr/>
        </p:nvSpPr>
        <p:spPr bwMode="auto">
          <a:xfrm>
            <a:off x="2547783" y="4634072"/>
            <a:ext cx="5021263" cy="1027609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  <a:defRPr/>
            </a:pPr>
            <a:endParaRPr lang="en-GB" sz="1800" dirty="0" smtClean="0">
              <a:solidFill>
                <a:srgbClr val="FFFFFF"/>
              </a:solidFill>
              <a:latin typeface="Arial" charset="0"/>
            </a:endParaRPr>
          </a:p>
          <a:p>
            <a:pPr algn="ctr">
              <a:lnSpc>
                <a:spcPct val="100000"/>
              </a:lnSpc>
              <a:buFont typeface="Arial" charset="0"/>
              <a:buNone/>
              <a:defRPr/>
            </a:pPr>
            <a:endParaRPr lang="en-GB" sz="1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45" name="Rectangle 21"/>
          <p:cNvSpPr>
            <a:spLocks noChangeArrowheads="1"/>
          </p:cNvSpPr>
          <p:nvPr/>
        </p:nvSpPr>
        <p:spPr bwMode="auto">
          <a:xfrm>
            <a:off x="2844801" y="4840288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46" name="Rectangle 22"/>
          <p:cNvSpPr>
            <a:spLocks noChangeArrowheads="1"/>
          </p:cNvSpPr>
          <p:nvPr/>
        </p:nvSpPr>
        <p:spPr bwMode="auto">
          <a:xfrm>
            <a:off x="3513138" y="4835526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47" name="Rectangle 23"/>
          <p:cNvSpPr>
            <a:spLocks noChangeArrowheads="1"/>
          </p:cNvSpPr>
          <p:nvPr/>
        </p:nvSpPr>
        <p:spPr bwMode="auto">
          <a:xfrm>
            <a:off x="4179889" y="4832350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48" name="Rectangle 24"/>
          <p:cNvSpPr>
            <a:spLocks noChangeArrowheads="1"/>
          </p:cNvSpPr>
          <p:nvPr/>
        </p:nvSpPr>
        <p:spPr bwMode="auto">
          <a:xfrm>
            <a:off x="2905126" y="4892675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49" name="Rectangle 25"/>
          <p:cNvSpPr>
            <a:spLocks noChangeArrowheads="1"/>
          </p:cNvSpPr>
          <p:nvPr/>
        </p:nvSpPr>
        <p:spPr bwMode="auto">
          <a:xfrm>
            <a:off x="3573464" y="4887914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50" name="Rectangle 26"/>
          <p:cNvSpPr>
            <a:spLocks noChangeArrowheads="1"/>
          </p:cNvSpPr>
          <p:nvPr/>
        </p:nvSpPr>
        <p:spPr bwMode="auto">
          <a:xfrm>
            <a:off x="4240214" y="4884738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51" name="Rectangle 27"/>
          <p:cNvSpPr>
            <a:spLocks noChangeArrowheads="1"/>
          </p:cNvSpPr>
          <p:nvPr/>
        </p:nvSpPr>
        <p:spPr bwMode="auto">
          <a:xfrm>
            <a:off x="2973390" y="4973638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52" name="Rectangle 28"/>
          <p:cNvSpPr>
            <a:spLocks noChangeArrowheads="1"/>
          </p:cNvSpPr>
          <p:nvPr/>
        </p:nvSpPr>
        <p:spPr bwMode="auto">
          <a:xfrm>
            <a:off x="3641726" y="4968876"/>
            <a:ext cx="134938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53" name="Rectangle 29"/>
          <p:cNvSpPr>
            <a:spLocks noChangeArrowheads="1"/>
          </p:cNvSpPr>
          <p:nvPr/>
        </p:nvSpPr>
        <p:spPr bwMode="auto">
          <a:xfrm>
            <a:off x="4308476" y="4965700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54" name="Rectangle 30"/>
          <p:cNvSpPr>
            <a:spLocks noChangeArrowheads="1"/>
          </p:cNvSpPr>
          <p:nvPr/>
        </p:nvSpPr>
        <p:spPr bwMode="auto">
          <a:xfrm>
            <a:off x="2832102" y="5132389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55" name="Rectangle 31"/>
          <p:cNvSpPr>
            <a:spLocks noChangeArrowheads="1"/>
          </p:cNvSpPr>
          <p:nvPr/>
        </p:nvSpPr>
        <p:spPr bwMode="auto">
          <a:xfrm>
            <a:off x="3500439" y="5127627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56" name="Rectangle 32"/>
          <p:cNvSpPr>
            <a:spLocks noChangeArrowheads="1"/>
          </p:cNvSpPr>
          <p:nvPr/>
        </p:nvSpPr>
        <p:spPr bwMode="auto">
          <a:xfrm>
            <a:off x="4167189" y="5124451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57" name="Rectangle 33"/>
          <p:cNvSpPr>
            <a:spLocks noChangeArrowheads="1"/>
          </p:cNvSpPr>
          <p:nvPr/>
        </p:nvSpPr>
        <p:spPr bwMode="auto">
          <a:xfrm>
            <a:off x="2892426" y="5184776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58" name="Rectangle 34"/>
          <p:cNvSpPr>
            <a:spLocks noChangeArrowheads="1"/>
          </p:cNvSpPr>
          <p:nvPr/>
        </p:nvSpPr>
        <p:spPr bwMode="auto">
          <a:xfrm>
            <a:off x="3560764" y="5180015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59" name="Rectangle 35"/>
          <p:cNvSpPr>
            <a:spLocks noChangeArrowheads="1"/>
          </p:cNvSpPr>
          <p:nvPr/>
        </p:nvSpPr>
        <p:spPr bwMode="auto">
          <a:xfrm>
            <a:off x="4227515" y="5176839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60" name="Rectangle 36"/>
          <p:cNvSpPr>
            <a:spLocks noChangeArrowheads="1"/>
          </p:cNvSpPr>
          <p:nvPr/>
        </p:nvSpPr>
        <p:spPr bwMode="auto">
          <a:xfrm>
            <a:off x="2960689" y="5265739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61" name="Rectangle 37"/>
          <p:cNvSpPr>
            <a:spLocks noChangeArrowheads="1"/>
          </p:cNvSpPr>
          <p:nvPr/>
        </p:nvSpPr>
        <p:spPr bwMode="auto">
          <a:xfrm>
            <a:off x="3629025" y="5260976"/>
            <a:ext cx="134938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62" name="Rectangle 38"/>
          <p:cNvSpPr>
            <a:spLocks noChangeArrowheads="1"/>
          </p:cNvSpPr>
          <p:nvPr/>
        </p:nvSpPr>
        <p:spPr bwMode="auto">
          <a:xfrm>
            <a:off x="4295776" y="5257801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63" name="Rectangle 39"/>
          <p:cNvSpPr>
            <a:spLocks noChangeArrowheads="1"/>
          </p:cNvSpPr>
          <p:nvPr/>
        </p:nvSpPr>
        <p:spPr bwMode="auto">
          <a:xfrm>
            <a:off x="2795590" y="537051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64" name="Rectangle 40"/>
          <p:cNvSpPr>
            <a:spLocks noChangeArrowheads="1"/>
          </p:cNvSpPr>
          <p:nvPr/>
        </p:nvSpPr>
        <p:spPr bwMode="auto">
          <a:xfrm>
            <a:off x="3463925" y="5365751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65" name="Rectangle 41"/>
          <p:cNvSpPr>
            <a:spLocks noChangeArrowheads="1"/>
          </p:cNvSpPr>
          <p:nvPr/>
        </p:nvSpPr>
        <p:spPr bwMode="auto">
          <a:xfrm>
            <a:off x="4130676" y="5362576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66" name="Rectangle 42"/>
          <p:cNvSpPr>
            <a:spLocks noChangeArrowheads="1"/>
          </p:cNvSpPr>
          <p:nvPr/>
        </p:nvSpPr>
        <p:spPr bwMode="auto">
          <a:xfrm>
            <a:off x="2855914" y="5422901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67" name="Rectangle 43"/>
          <p:cNvSpPr>
            <a:spLocks noChangeArrowheads="1"/>
          </p:cNvSpPr>
          <p:nvPr/>
        </p:nvSpPr>
        <p:spPr bwMode="auto">
          <a:xfrm>
            <a:off x="3524250" y="5418140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68" name="Rectangle 44"/>
          <p:cNvSpPr>
            <a:spLocks noChangeArrowheads="1"/>
          </p:cNvSpPr>
          <p:nvPr/>
        </p:nvSpPr>
        <p:spPr bwMode="auto">
          <a:xfrm>
            <a:off x="4191002" y="541496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69" name="Rectangle 45"/>
          <p:cNvSpPr>
            <a:spLocks noChangeArrowheads="1"/>
          </p:cNvSpPr>
          <p:nvPr/>
        </p:nvSpPr>
        <p:spPr bwMode="auto">
          <a:xfrm>
            <a:off x="2924176" y="550386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70" name="Rectangle 46"/>
          <p:cNvSpPr>
            <a:spLocks noChangeArrowheads="1"/>
          </p:cNvSpPr>
          <p:nvPr/>
        </p:nvSpPr>
        <p:spPr bwMode="auto">
          <a:xfrm>
            <a:off x="3592514" y="5499101"/>
            <a:ext cx="134937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71" name="Rectangle 47"/>
          <p:cNvSpPr>
            <a:spLocks noChangeArrowheads="1"/>
          </p:cNvSpPr>
          <p:nvPr/>
        </p:nvSpPr>
        <p:spPr bwMode="auto">
          <a:xfrm>
            <a:off x="4259265" y="5495926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72" name="Line 48"/>
          <p:cNvSpPr>
            <a:spLocks noChangeShapeType="1"/>
          </p:cNvSpPr>
          <p:nvPr/>
        </p:nvSpPr>
        <p:spPr bwMode="auto">
          <a:xfrm>
            <a:off x="5035551" y="3883025"/>
            <a:ext cx="1588" cy="4191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73" name="Text Box 49"/>
          <p:cNvSpPr txBox="1">
            <a:spLocks noChangeArrowheads="1"/>
          </p:cNvSpPr>
          <p:nvPr/>
        </p:nvSpPr>
        <p:spPr bwMode="auto">
          <a:xfrm>
            <a:off x="119065" y="4830763"/>
            <a:ext cx="2581275" cy="2031313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Mirrored chunks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GB" sz="1800">
                <a:solidFill>
                  <a:srgbClr val="000000"/>
                </a:solidFill>
                <a:latin typeface="Arial" charset="0"/>
                <a:sym typeface="Wingdings" pitchFamily="2" charset="2"/>
              </a:rPr>
              <a:t> SSP managed</a:t>
            </a: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Two LUN sets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 1 for each failgrp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Two V7000 units</a:t>
            </a:r>
          </a:p>
        </p:txBody>
      </p:sp>
      <p:sp>
        <p:nvSpPr>
          <p:cNvPr id="52274" name="Line 50"/>
          <p:cNvSpPr>
            <a:spLocks noChangeShapeType="1"/>
          </p:cNvSpPr>
          <p:nvPr/>
        </p:nvSpPr>
        <p:spPr bwMode="auto">
          <a:xfrm>
            <a:off x="1895474" y="5021264"/>
            <a:ext cx="552450" cy="9524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52275" name="Picture 12" descr="thunderbird rendering SFF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1300" y="6243638"/>
            <a:ext cx="22987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76" name="Rectangle 52"/>
          <p:cNvSpPr>
            <a:spLocks noChangeArrowheads="1"/>
          </p:cNvSpPr>
          <p:nvPr/>
        </p:nvSpPr>
        <p:spPr bwMode="auto">
          <a:xfrm>
            <a:off x="5489576" y="4835526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77" name="Rectangle 53"/>
          <p:cNvSpPr>
            <a:spLocks noChangeArrowheads="1"/>
          </p:cNvSpPr>
          <p:nvPr/>
        </p:nvSpPr>
        <p:spPr bwMode="auto">
          <a:xfrm>
            <a:off x="6157913" y="4830764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78" name="Rectangle 54"/>
          <p:cNvSpPr>
            <a:spLocks noChangeArrowheads="1"/>
          </p:cNvSpPr>
          <p:nvPr/>
        </p:nvSpPr>
        <p:spPr bwMode="auto">
          <a:xfrm>
            <a:off x="6743701" y="4827589"/>
            <a:ext cx="217488" cy="12382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79" name="Rectangle 55"/>
          <p:cNvSpPr>
            <a:spLocks noChangeArrowheads="1"/>
          </p:cNvSpPr>
          <p:nvPr/>
        </p:nvSpPr>
        <p:spPr bwMode="auto">
          <a:xfrm>
            <a:off x="5549901" y="4887914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80" name="Rectangle 56"/>
          <p:cNvSpPr>
            <a:spLocks noChangeArrowheads="1"/>
          </p:cNvSpPr>
          <p:nvPr/>
        </p:nvSpPr>
        <p:spPr bwMode="auto">
          <a:xfrm>
            <a:off x="6218238" y="4883151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81" name="Rectangle 57"/>
          <p:cNvSpPr>
            <a:spLocks noChangeArrowheads="1"/>
          </p:cNvSpPr>
          <p:nvPr/>
        </p:nvSpPr>
        <p:spPr bwMode="auto">
          <a:xfrm>
            <a:off x="6804026" y="4879975"/>
            <a:ext cx="217488" cy="12382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82" name="Rectangle 58"/>
          <p:cNvSpPr>
            <a:spLocks noChangeArrowheads="1"/>
          </p:cNvSpPr>
          <p:nvPr/>
        </p:nvSpPr>
        <p:spPr bwMode="auto">
          <a:xfrm>
            <a:off x="5618165" y="4968875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83" name="Rectangle 59"/>
          <p:cNvSpPr>
            <a:spLocks noChangeArrowheads="1"/>
          </p:cNvSpPr>
          <p:nvPr/>
        </p:nvSpPr>
        <p:spPr bwMode="auto">
          <a:xfrm>
            <a:off x="6286501" y="4964114"/>
            <a:ext cx="134938" cy="13017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84" name="Rectangle 60"/>
          <p:cNvSpPr>
            <a:spLocks noChangeArrowheads="1"/>
          </p:cNvSpPr>
          <p:nvPr/>
        </p:nvSpPr>
        <p:spPr bwMode="auto">
          <a:xfrm>
            <a:off x="6872289" y="4960939"/>
            <a:ext cx="217486" cy="12382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85" name="Rectangle 61"/>
          <p:cNvSpPr>
            <a:spLocks noChangeArrowheads="1"/>
          </p:cNvSpPr>
          <p:nvPr/>
        </p:nvSpPr>
        <p:spPr bwMode="auto">
          <a:xfrm>
            <a:off x="5476877" y="5127626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86" name="Rectangle 62"/>
          <p:cNvSpPr>
            <a:spLocks noChangeArrowheads="1"/>
          </p:cNvSpPr>
          <p:nvPr/>
        </p:nvSpPr>
        <p:spPr bwMode="auto">
          <a:xfrm>
            <a:off x="6145214" y="5122864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87" name="Rectangle 63"/>
          <p:cNvSpPr>
            <a:spLocks noChangeArrowheads="1"/>
          </p:cNvSpPr>
          <p:nvPr/>
        </p:nvSpPr>
        <p:spPr bwMode="auto">
          <a:xfrm>
            <a:off x="6731001" y="5119688"/>
            <a:ext cx="217488" cy="12382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88" name="Rectangle 64"/>
          <p:cNvSpPr>
            <a:spLocks noChangeArrowheads="1"/>
          </p:cNvSpPr>
          <p:nvPr/>
        </p:nvSpPr>
        <p:spPr bwMode="auto">
          <a:xfrm>
            <a:off x="5537202" y="5180013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89" name="Rectangle 65"/>
          <p:cNvSpPr>
            <a:spLocks noChangeArrowheads="1"/>
          </p:cNvSpPr>
          <p:nvPr/>
        </p:nvSpPr>
        <p:spPr bwMode="auto">
          <a:xfrm>
            <a:off x="6205539" y="5175252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90" name="Rectangle 66"/>
          <p:cNvSpPr>
            <a:spLocks noChangeArrowheads="1"/>
          </p:cNvSpPr>
          <p:nvPr/>
        </p:nvSpPr>
        <p:spPr bwMode="auto">
          <a:xfrm>
            <a:off x="6791325" y="5172076"/>
            <a:ext cx="217488" cy="12382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91" name="Rectangle 67"/>
          <p:cNvSpPr>
            <a:spLocks noChangeArrowheads="1"/>
          </p:cNvSpPr>
          <p:nvPr/>
        </p:nvSpPr>
        <p:spPr bwMode="auto">
          <a:xfrm>
            <a:off x="5605464" y="5260976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92" name="Rectangle 68"/>
          <p:cNvSpPr>
            <a:spLocks noChangeArrowheads="1"/>
          </p:cNvSpPr>
          <p:nvPr/>
        </p:nvSpPr>
        <p:spPr bwMode="auto">
          <a:xfrm>
            <a:off x="6273800" y="5256215"/>
            <a:ext cx="134938" cy="13017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93" name="Rectangle 69"/>
          <p:cNvSpPr>
            <a:spLocks noChangeArrowheads="1"/>
          </p:cNvSpPr>
          <p:nvPr/>
        </p:nvSpPr>
        <p:spPr bwMode="auto">
          <a:xfrm>
            <a:off x="6859589" y="5253039"/>
            <a:ext cx="217486" cy="12382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94" name="Rectangle 70"/>
          <p:cNvSpPr>
            <a:spLocks noChangeArrowheads="1"/>
          </p:cNvSpPr>
          <p:nvPr/>
        </p:nvSpPr>
        <p:spPr bwMode="auto">
          <a:xfrm>
            <a:off x="5440365" y="5365751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95" name="Rectangle 71"/>
          <p:cNvSpPr>
            <a:spLocks noChangeArrowheads="1"/>
          </p:cNvSpPr>
          <p:nvPr/>
        </p:nvSpPr>
        <p:spPr bwMode="auto">
          <a:xfrm>
            <a:off x="6108701" y="5360990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96" name="Rectangle 72"/>
          <p:cNvSpPr>
            <a:spLocks noChangeArrowheads="1"/>
          </p:cNvSpPr>
          <p:nvPr/>
        </p:nvSpPr>
        <p:spPr bwMode="auto">
          <a:xfrm>
            <a:off x="6694489" y="5357814"/>
            <a:ext cx="217486" cy="12382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97" name="Rectangle 73"/>
          <p:cNvSpPr>
            <a:spLocks noChangeArrowheads="1"/>
          </p:cNvSpPr>
          <p:nvPr/>
        </p:nvSpPr>
        <p:spPr bwMode="auto">
          <a:xfrm>
            <a:off x="5500689" y="5418139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98" name="Rectangle 74"/>
          <p:cNvSpPr>
            <a:spLocks noChangeArrowheads="1"/>
          </p:cNvSpPr>
          <p:nvPr/>
        </p:nvSpPr>
        <p:spPr bwMode="auto">
          <a:xfrm>
            <a:off x="6169025" y="5413377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299" name="Rectangle 75"/>
          <p:cNvSpPr>
            <a:spLocks noChangeArrowheads="1"/>
          </p:cNvSpPr>
          <p:nvPr/>
        </p:nvSpPr>
        <p:spPr bwMode="auto">
          <a:xfrm>
            <a:off x="6754815" y="5410201"/>
            <a:ext cx="217486" cy="12382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00" name="Rectangle 76"/>
          <p:cNvSpPr>
            <a:spLocks noChangeArrowheads="1"/>
          </p:cNvSpPr>
          <p:nvPr/>
        </p:nvSpPr>
        <p:spPr bwMode="auto">
          <a:xfrm>
            <a:off x="5568951" y="5499101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01" name="Rectangle 77"/>
          <p:cNvSpPr>
            <a:spLocks noChangeArrowheads="1"/>
          </p:cNvSpPr>
          <p:nvPr/>
        </p:nvSpPr>
        <p:spPr bwMode="auto">
          <a:xfrm>
            <a:off x="6237289" y="5494340"/>
            <a:ext cx="134937" cy="13017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02" name="Rectangle 78"/>
          <p:cNvSpPr>
            <a:spLocks noChangeArrowheads="1"/>
          </p:cNvSpPr>
          <p:nvPr/>
        </p:nvSpPr>
        <p:spPr bwMode="auto">
          <a:xfrm>
            <a:off x="6823075" y="5491164"/>
            <a:ext cx="217488" cy="12382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03" name="Line 79"/>
          <p:cNvSpPr>
            <a:spLocks noChangeShapeType="1"/>
          </p:cNvSpPr>
          <p:nvPr/>
        </p:nvSpPr>
        <p:spPr bwMode="auto">
          <a:xfrm flipH="1">
            <a:off x="3038476" y="4579939"/>
            <a:ext cx="576262" cy="4651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04" name="Line 80"/>
          <p:cNvSpPr>
            <a:spLocks noChangeShapeType="1"/>
          </p:cNvSpPr>
          <p:nvPr/>
        </p:nvSpPr>
        <p:spPr bwMode="auto">
          <a:xfrm>
            <a:off x="3632201" y="4579938"/>
            <a:ext cx="2065338" cy="441326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05" name="Line 81"/>
          <p:cNvSpPr>
            <a:spLocks noChangeShapeType="1"/>
          </p:cNvSpPr>
          <p:nvPr/>
        </p:nvSpPr>
        <p:spPr bwMode="auto">
          <a:xfrm flipV="1">
            <a:off x="1909763" y="5854700"/>
            <a:ext cx="534988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06" name="Line 82"/>
          <p:cNvSpPr>
            <a:spLocks noChangeShapeType="1"/>
          </p:cNvSpPr>
          <p:nvPr/>
        </p:nvSpPr>
        <p:spPr bwMode="auto">
          <a:xfrm>
            <a:off x="1905001" y="6511925"/>
            <a:ext cx="755650" cy="15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07" name="Text Box 83"/>
          <p:cNvSpPr txBox="1">
            <a:spLocks noChangeArrowheads="1"/>
          </p:cNvSpPr>
          <p:nvPr/>
        </p:nvSpPr>
        <p:spPr bwMode="auto">
          <a:xfrm>
            <a:off x="4762304" y="6234114"/>
            <a:ext cx="33853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52308" name="Text Box 84"/>
          <p:cNvSpPr txBox="1">
            <a:spLocks noChangeArrowheads="1"/>
          </p:cNvSpPr>
          <p:nvPr/>
        </p:nvSpPr>
        <p:spPr bwMode="auto">
          <a:xfrm>
            <a:off x="7632503" y="6270625"/>
            <a:ext cx="33853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B</a:t>
            </a:r>
          </a:p>
        </p:txBody>
      </p:sp>
      <p:sp>
        <p:nvSpPr>
          <p:cNvPr id="52309" name="AutoShape 85"/>
          <p:cNvSpPr>
            <a:spLocks noChangeArrowheads="1"/>
          </p:cNvSpPr>
          <p:nvPr/>
        </p:nvSpPr>
        <p:spPr bwMode="auto">
          <a:xfrm>
            <a:off x="3987800" y="5645042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9</a:t>
            </a:r>
          </a:p>
        </p:txBody>
      </p:sp>
      <p:sp>
        <p:nvSpPr>
          <p:cNvPr id="52310" name="AutoShape 86"/>
          <p:cNvSpPr>
            <a:spLocks noChangeArrowheads="1"/>
          </p:cNvSpPr>
          <p:nvPr/>
        </p:nvSpPr>
        <p:spPr bwMode="auto">
          <a:xfrm>
            <a:off x="3382963" y="5643453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8</a:t>
            </a:r>
          </a:p>
        </p:txBody>
      </p:sp>
      <p:sp>
        <p:nvSpPr>
          <p:cNvPr id="52311" name="AutoShape 87"/>
          <p:cNvSpPr>
            <a:spLocks noChangeArrowheads="1"/>
          </p:cNvSpPr>
          <p:nvPr/>
        </p:nvSpPr>
        <p:spPr bwMode="auto">
          <a:xfrm>
            <a:off x="2757489" y="5640279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7</a:t>
            </a:r>
          </a:p>
        </p:txBody>
      </p:sp>
      <p:sp>
        <p:nvSpPr>
          <p:cNvPr id="52312" name="AutoShape 88"/>
          <p:cNvSpPr>
            <a:spLocks noChangeArrowheads="1"/>
          </p:cNvSpPr>
          <p:nvPr/>
        </p:nvSpPr>
        <p:spPr bwMode="auto">
          <a:xfrm>
            <a:off x="6624639" y="5657741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13</a:t>
            </a:r>
          </a:p>
        </p:txBody>
      </p:sp>
      <p:sp>
        <p:nvSpPr>
          <p:cNvPr id="52313" name="AutoShape 89"/>
          <p:cNvSpPr>
            <a:spLocks noChangeArrowheads="1"/>
          </p:cNvSpPr>
          <p:nvPr/>
        </p:nvSpPr>
        <p:spPr bwMode="auto">
          <a:xfrm>
            <a:off x="6019801" y="5656154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12</a:t>
            </a:r>
          </a:p>
        </p:txBody>
      </p:sp>
      <p:sp>
        <p:nvSpPr>
          <p:cNvPr id="52314" name="AutoShape 90"/>
          <p:cNvSpPr>
            <a:spLocks noChangeArrowheads="1"/>
          </p:cNvSpPr>
          <p:nvPr/>
        </p:nvSpPr>
        <p:spPr bwMode="auto">
          <a:xfrm>
            <a:off x="5394326" y="5662504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11</a:t>
            </a:r>
          </a:p>
        </p:txBody>
      </p:sp>
      <p:sp>
        <p:nvSpPr>
          <p:cNvPr id="52315" name="Line 91"/>
          <p:cNvSpPr>
            <a:spLocks noChangeShapeType="1"/>
          </p:cNvSpPr>
          <p:nvPr/>
        </p:nvSpPr>
        <p:spPr bwMode="auto">
          <a:xfrm flipH="1">
            <a:off x="5297489" y="2643189"/>
            <a:ext cx="828675" cy="512761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16" name="Oval 92"/>
          <p:cNvSpPr>
            <a:spLocks noChangeArrowheads="1"/>
          </p:cNvSpPr>
          <p:nvPr/>
        </p:nvSpPr>
        <p:spPr bwMode="auto">
          <a:xfrm>
            <a:off x="6018214" y="1992314"/>
            <a:ext cx="836612" cy="788987"/>
          </a:xfrm>
          <a:prstGeom prst="ellipse">
            <a:avLst/>
          </a:prstGeom>
          <a:solidFill>
            <a:srgbClr val="FF6600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orange3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VM</a:t>
            </a:r>
          </a:p>
        </p:txBody>
      </p:sp>
      <p:sp>
        <p:nvSpPr>
          <p:cNvPr id="52317" name="AutoShape 93"/>
          <p:cNvSpPr>
            <a:spLocks noChangeArrowheads="1"/>
          </p:cNvSpPr>
          <p:nvPr/>
        </p:nvSpPr>
        <p:spPr bwMode="auto">
          <a:xfrm>
            <a:off x="6500813" y="1665177"/>
            <a:ext cx="523875" cy="562195"/>
          </a:xfrm>
          <a:prstGeom prst="can">
            <a:avLst>
              <a:gd name="adj" fmla="val 24972"/>
            </a:avLst>
          </a:prstGeom>
          <a:solidFill>
            <a:srgbClr val="339966"/>
          </a:soli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18" name="Oval 94"/>
          <p:cNvSpPr>
            <a:spLocks noChangeArrowheads="1"/>
          </p:cNvSpPr>
          <p:nvPr/>
        </p:nvSpPr>
        <p:spPr bwMode="auto">
          <a:xfrm>
            <a:off x="4635501" y="2870200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52319" name="Rectangle 95"/>
          <p:cNvSpPr>
            <a:spLocks noChangeArrowheads="1"/>
          </p:cNvSpPr>
          <p:nvPr/>
        </p:nvSpPr>
        <p:spPr bwMode="auto">
          <a:xfrm>
            <a:off x="868364" y="1181101"/>
            <a:ext cx="2605087" cy="2800349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20" name="Text Box 96"/>
          <p:cNvSpPr txBox="1">
            <a:spLocks noChangeArrowheads="1"/>
          </p:cNvSpPr>
          <p:nvPr/>
        </p:nvSpPr>
        <p:spPr bwMode="auto">
          <a:xfrm>
            <a:off x="1136650" y="3154363"/>
            <a:ext cx="126186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silvervios1</a:t>
            </a:r>
          </a:p>
        </p:txBody>
      </p:sp>
      <p:sp>
        <p:nvSpPr>
          <p:cNvPr id="52321" name="Rectangle 97"/>
          <p:cNvSpPr>
            <a:spLocks noChangeArrowheads="1"/>
          </p:cNvSpPr>
          <p:nvPr/>
        </p:nvSpPr>
        <p:spPr bwMode="auto">
          <a:xfrm>
            <a:off x="4441825" y="1119189"/>
            <a:ext cx="3171825" cy="2800349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22" name="Text Box 98"/>
          <p:cNvSpPr txBox="1">
            <a:spLocks noChangeArrowheads="1"/>
          </p:cNvSpPr>
          <p:nvPr/>
        </p:nvSpPr>
        <p:spPr bwMode="auto">
          <a:xfrm>
            <a:off x="5576888" y="3149600"/>
            <a:ext cx="1441398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orangevios1</a:t>
            </a:r>
          </a:p>
        </p:txBody>
      </p:sp>
      <p:sp>
        <p:nvSpPr>
          <p:cNvPr id="52323" name="AutoShape 99"/>
          <p:cNvSpPr>
            <a:spLocks noChangeArrowheads="1"/>
          </p:cNvSpPr>
          <p:nvPr/>
        </p:nvSpPr>
        <p:spPr bwMode="auto">
          <a:xfrm>
            <a:off x="4433889" y="5687903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10</a:t>
            </a:r>
          </a:p>
        </p:txBody>
      </p:sp>
      <p:sp>
        <p:nvSpPr>
          <p:cNvPr id="52324" name="AutoShape 100"/>
          <p:cNvSpPr>
            <a:spLocks noChangeArrowheads="1"/>
          </p:cNvSpPr>
          <p:nvPr/>
        </p:nvSpPr>
        <p:spPr bwMode="auto">
          <a:xfrm>
            <a:off x="7048500" y="5711716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14</a:t>
            </a:r>
          </a:p>
        </p:txBody>
      </p:sp>
      <p:sp>
        <p:nvSpPr>
          <p:cNvPr id="52325" name="Rectangle 101"/>
          <p:cNvSpPr>
            <a:spLocks noChangeArrowheads="1"/>
          </p:cNvSpPr>
          <p:nvPr/>
        </p:nvSpPr>
        <p:spPr bwMode="auto">
          <a:xfrm>
            <a:off x="4627564" y="4864100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26" name="Rectangle 102"/>
          <p:cNvSpPr>
            <a:spLocks noChangeArrowheads="1"/>
          </p:cNvSpPr>
          <p:nvPr/>
        </p:nvSpPr>
        <p:spPr bwMode="auto">
          <a:xfrm>
            <a:off x="4687889" y="4916489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27" name="Rectangle 103"/>
          <p:cNvSpPr>
            <a:spLocks noChangeArrowheads="1"/>
          </p:cNvSpPr>
          <p:nvPr/>
        </p:nvSpPr>
        <p:spPr bwMode="auto">
          <a:xfrm>
            <a:off x="4756151" y="4997450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28" name="Rectangle 104"/>
          <p:cNvSpPr>
            <a:spLocks noChangeArrowheads="1"/>
          </p:cNvSpPr>
          <p:nvPr/>
        </p:nvSpPr>
        <p:spPr bwMode="auto">
          <a:xfrm>
            <a:off x="4614864" y="5156201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29" name="Rectangle 105"/>
          <p:cNvSpPr>
            <a:spLocks noChangeArrowheads="1"/>
          </p:cNvSpPr>
          <p:nvPr/>
        </p:nvSpPr>
        <p:spPr bwMode="auto">
          <a:xfrm>
            <a:off x="4675190" y="5208588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30" name="Rectangle 106"/>
          <p:cNvSpPr>
            <a:spLocks noChangeArrowheads="1"/>
          </p:cNvSpPr>
          <p:nvPr/>
        </p:nvSpPr>
        <p:spPr bwMode="auto">
          <a:xfrm>
            <a:off x="4743452" y="5289551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31" name="Rectangle 107"/>
          <p:cNvSpPr>
            <a:spLocks noChangeArrowheads="1"/>
          </p:cNvSpPr>
          <p:nvPr/>
        </p:nvSpPr>
        <p:spPr bwMode="auto">
          <a:xfrm>
            <a:off x="4578351" y="5394326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32" name="Rectangle 108"/>
          <p:cNvSpPr>
            <a:spLocks noChangeArrowheads="1"/>
          </p:cNvSpPr>
          <p:nvPr/>
        </p:nvSpPr>
        <p:spPr bwMode="auto">
          <a:xfrm>
            <a:off x="4638677" y="544671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33" name="Rectangle 109"/>
          <p:cNvSpPr>
            <a:spLocks noChangeArrowheads="1"/>
          </p:cNvSpPr>
          <p:nvPr/>
        </p:nvSpPr>
        <p:spPr bwMode="auto">
          <a:xfrm>
            <a:off x="4706940" y="5527676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34" name="Rectangle 110"/>
          <p:cNvSpPr>
            <a:spLocks noChangeArrowheads="1"/>
          </p:cNvSpPr>
          <p:nvPr/>
        </p:nvSpPr>
        <p:spPr bwMode="auto">
          <a:xfrm>
            <a:off x="7248526" y="4811714"/>
            <a:ext cx="217488" cy="12382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35" name="Rectangle 111"/>
          <p:cNvSpPr>
            <a:spLocks noChangeArrowheads="1"/>
          </p:cNvSpPr>
          <p:nvPr/>
        </p:nvSpPr>
        <p:spPr bwMode="auto">
          <a:xfrm>
            <a:off x="7308850" y="4864100"/>
            <a:ext cx="217488" cy="12382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36" name="Rectangle 112"/>
          <p:cNvSpPr>
            <a:spLocks noChangeArrowheads="1"/>
          </p:cNvSpPr>
          <p:nvPr/>
        </p:nvSpPr>
        <p:spPr bwMode="auto">
          <a:xfrm>
            <a:off x="7377115" y="4945063"/>
            <a:ext cx="217486" cy="12382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37" name="Rectangle 113"/>
          <p:cNvSpPr>
            <a:spLocks noChangeArrowheads="1"/>
          </p:cNvSpPr>
          <p:nvPr/>
        </p:nvSpPr>
        <p:spPr bwMode="auto">
          <a:xfrm>
            <a:off x="7235826" y="5103813"/>
            <a:ext cx="217488" cy="12382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38" name="Rectangle 114"/>
          <p:cNvSpPr>
            <a:spLocks noChangeArrowheads="1"/>
          </p:cNvSpPr>
          <p:nvPr/>
        </p:nvSpPr>
        <p:spPr bwMode="auto">
          <a:xfrm>
            <a:off x="7296151" y="5156201"/>
            <a:ext cx="217488" cy="12382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39" name="Rectangle 115"/>
          <p:cNvSpPr>
            <a:spLocks noChangeArrowheads="1"/>
          </p:cNvSpPr>
          <p:nvPr/>
        </p:nvSpPr>
        <p:spPr bwMode="auto">
          <a:xfrm>
            <a:off x="7364414" y="5237164"/>
            <a:ext cx="217486" cy="12382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40" name="Rectangle 116"/>
          <p:cNvSpPr>
            <a:spLocks noChangeArrowheads="1"/>
          </p:cNvSpPr>
          <p:nvPr/>
        </p:nvSpPr>
        <p:spPr bwMode="auto">
          <a:xfrm>
            <a:off x="7199313" y="5341939"/>
            <a:ext cx="217486" cy="12382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41" name="Rectangle 117"/>
          <p:cNvSpPr>
            <a:spLocks noChangeArrowheads="1"/>
          </p:cNvSpPr>
          <p:nvPr/>
        </p:nvSpPr>
        <p:spPr bwMode="auto">
          <a:xfrm>
            <a:off x="7259639" y="5394326"/>
            <a:ext cx="217486" cy="12382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42" name="Rectangle 118"/>
          <p:cNvSpPr>
            <a:spLocks noChangeArrowheads="1"/>
          </p:cNvSpPr>
          <p:nvPr/>
        </p:nvSpPr>
        <p:spPr bwMode="auto">
          <a:xfrm>
            <a:off x="7327901" y="5475289"/>
            <a:ext cx="217488" cy="12382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43" name="Line 119"/>
          <p:cNvSpPr>
            <a:spLocks noChangeShapeType="1"/>
          </p:cNvSpPr>
          <p:nvPr/>
        </p:nvSpPr>
        <p:spPr bwMode="auto">
          <a:xfrm flipH="1">
            <a:off x="4513264" y="2835276"/>
            <a:ext cx="381000" cy="22113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44" name="Line 120"/>
          <p:cNvSpPr>
            <a:spLocks noChangeShapeType="1"/>
          </p:cNvSpPr>
          <p:nvPr/>
        </p:nvSpPr>
        <p:spPr bwMode="auto">
          <a:xfrm>
            <a:off x="6719888" y="2797176"/>
            <a:ext cx="277812" cy="217646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345" name="Text Box 121"/>
          <p:cNvSpPr txBox="1">
            <a:spLocks noChangeArrowheads="1"/>
          </p:cNvSpPr>
          <p:nvPr/>
        </p:nvSpPr>
        <p:spPr bwMode="auto">
          <a:xfrm>
            <a:off x="3805238" y="1027113"/>
            <a:ext cx="5027316" cy="1938980"/>
          </a:xfrm>
          <a:prstGeom prst="rect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2400" dirty="0">
                <a:solidFill>
                  <a:srgbClr val="000000"/>
                </a:solidFill>
                <a:latin typeface="Arial" charset="0"/>
              </a:rPr>
              <a:t>“pv” command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2400" dirty="0">
                <a:solidFill>
                  <a:srgbClr val="000000"/>
                </a:solidFill>
                <a:latin typeface="Arial" charset="0"/>
              </a:rPr>
              <a:t>to add additional LUNs to the pool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2400" dirty="0">
                <a:solidFill>
                  <a:srgbClr val="000000"/>
                </a:solidFill>
                <a:latin typeface="Arial" charset="0"/>
              </a:rPr>
              <a:t>to grow its size as space is used up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2400" dirty="0">
                <a:solidFill>
                  <a:srgbClr val="000000"/>
                </a:solidFill>
                <a:latin typeface="Arial" charset="0"/>
              </a:rPr>
              <a:t>or to remove LUNs later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2400" dirty="0">
                <a:solidFill>
                  <a:srgbClr val="000000"/>
                </a:solidFill>
                <a:latin typeface="Arial" charset="0"/>
              </a:rPr>
              <a:t>pv -add -</a:t>
            </a:r>
            <a:r>
              <a:rPr lang="en-GB" sz="2400" dirty="0" err="1">
                <a:solidFill>
                  <a:srgbClr val="000000"/>
                </a:solidFill>
                <a:latin typeface="Arial" charset="0"/>
              </a:rPr>
              <a:t>fg</a:t>
            </a:r>
            <a:r>
              <a:rPr lang="en-GB" sz="2400" dirty="0">
                <a:solidFill>
                  <a:srgbClr val="000000"/>
                </a:solidFill>
                <a:latin typeface="Arial" charset="0"/>
              </a:rPr>
              <a:t> a: hdisk10 b: hdisk14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4910138" y="3665540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2668589" y="3684589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4410075" y="3740151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873126" y="4170363"/>
            <a:ext cx="6780213" cy="273050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SSP4 – is Simple and fast to operate</a:t>
            </a:r>
          </a:p>
        </p:txBody>
      </p:sp>
      <p:sp>
        <p:nvSpPr>
          <p:cNvPr id="1012744" name="Cloud"/>
          <p:cNvSpPr>
            <a:spLocks noChangeAspect="1" noEditPoints="1" noChangeArrowheads="1"/>
          </p:cNvSpPr>
          <p:nvPr/>
        </p:nvSpPr>
        <p:spPr bwMode="auto">
          <a:xfrm rot="10800000">
            <a:off x="2444751" y="3641726"/>
            <a:ext cx="2919413" cy="4159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rot="10800000" lIns="91429" tIns="45714" rIns="91429" bIns="45714"/>
          <a:lstStyle/>
          <a:p>
            <a:pPr>
              <a:lnSpc>
                <a:spcPct val="100000"/>
              </a:lnSpc>
              <a:defRPr/>
            </a:pPr>
            <a:r>
              <a:rPr lang="en-GB" sz="1000" b="1" dirty="0">
                <a:solidFill>
                  <a:srgbClr val="000000"/>
                </a:solidFill>
                <a:latin typeface="Arial" charset="0"/>
              </a:rPr>
              <a:t>Shared Storage Pool</a:t>
            </a:r>
          </a:p>
        </p:txBody>
      </p:sp>
      <p:sp>
        <p:nvSpPr>
          <p:cNvPr id="53257" name="Line 9"/>
          <p:cNvSpPr>
            <a:spLocks noChangeShapeType="1"/>
          </p:cNvSpPr>
          <p:nvPr/>
        </p:nvSpPr>
        <p:spPr bwMode="auto">
          <a:xfrm flipH="1" flipV="1">
            <a:off x="3608389" y="4311651"/>
            <a:ext cx="4762" cy="82232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53258" name="Picture 12" descr="thunderbird rendering SFF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4463" y="6230940"/>
            <a:ext cx="2143126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9" name="Line 11"/>
          <p:cNvSpPr>
            <a:spLocks noChangeShapeType="1"/>
          </p:cNvSpPr>
          <p:nvPr/>
        </p:nvSpPr>
        <p:spPr bwMode="auto">
          <a:xfrm>
            <a:off x="2819402" y="2478089"/>
            <a:ext cx="15874" cy="62547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60" name="Text Box 12"/>
          <p:cNvSpPr txBox="1">
            <a:spLocks noChangeArrowheads="1"/>
          </p:cNvSpPr>
          <p:nvPr/>
        </p:nvSpPr>
        <p:spPr bwMode="auto">
          <a:xfrm>
            <a:off x="6205540" y="4168775"/>
            <a:ext cx="1299309" cy="29318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300" b="1" dirty="0">
                <a:solidFill>
                  <a:srgbClr val="000000"/>
                </a:solidFill>
                <a:latin typeface="Arial" charset="0"/>
              </a:rPr>
              <a:t>FibreChannel</a:t>
            </a:r>
          </a:p>
        </p:txBody>
      </p:sp>
      <p:sp>
        <p:nvSpPr>
          <p:cNvPr id="53261" name="Oval 13"/>
          <p:cNvSpPr>
            <a:spLocks noChangeArrowheads="1"/>
          </p:cNvSpPr>
          <p:nvPr/>
        </p:nvSpPr>
        <p:spPr bwMode="auto">
          <a:xfrm>
            <a:off x="4756150" y="1849439"/>
            <a:ext cx="836613" cy="788987"/>
          </a:xfrm>
          <a:prstGeom prst="ellipse">
            <a:avLst/>
          </a:prstGeom>
          <a:solidFill>
            <a:srgbClr val="FF6600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orange2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VM</a:t>
            </a:r>
          </a:p>
        </p:txBody>
      </p:sp>
      <p:sp>
        <p:nvSpPr>
          <p:cNvPr id="53262" name="AutoShape 14"/>
          <p:cNvSpPr>
            <a:spLocks noChangeArrowheads="1"/>
          </p:cNvSpPr>
          <p:nvPr/>
        </p:nvSpPr>
        <p:spPr bwMode="auto">
          <a:xfrm>
            <a:off x="5172075" y="1485791"/>
            <a:ext cx="523875" cy="562195"/>
          </a:xfrm>
          <a:prstGeom prst="can">
            <a:avLst>
              <a:gd name="adj" fmla="val 24972"/>
            </a:avLst>
          </a:prstGeom>
          <a:solidFill>
            <a:srgbClr val="FF0000"/>
          </a:soli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63" name="Oval 15"/>
          <p:cNvSpPr>
            <a:spLocks noChangeArrowheads="1"/>
          </p:cNvSpPr>
          <p:nvPr/>
        </p:nvSpPr>
        <p:spPr bwMode="auto">
          <a:xfrm>
            <a:off x="2428875" y="1766889"/>
            <a:ext cx="836613" cy="788987"/>
          </a:xfrm>
          <a:prstGeom prst="ellipse">
            <a:avLst/>
          </a:prstGeom>
          <a:solidFill>
            <a:srgbClr val="C0C0C0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000000"/>
                </a:solidFill>
                <a:latin typeface="Arial" charset="0"/>
              </a:rPr>
              <a:t>silver2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000000"/>
                </a:solidFill>
                <a:latin typeface="Arial" charset="0"/>
              </a:rPr>
              <a:t>VM</a:t>
            </a:r>
          </a:p>
        </p:txBody>
      </p:sp>
      <p:sp>
        <p:nvSpPr>
          <p:cNvPr id="53264" name="AutoShape 16"/>
          <p:cNvSpPr>
            <a:spLocks noChangeArrowheads="1"/>
          </p:cNvSpPr>
          <p:nvPr/>
        </p:nvSpPr>
        <p:spPr bwMode="auto">
          <a:xfrm>
            <a:off x="2139951" y="1477654"/>
            <a:ext cx="527050" cy="565766"/>
          </a:xfrm>
          <a:prstGeom prst="can">
            <a:avLst>
              <a:gd name="adj" fmla="val 24970"/>
            </a:avLst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0" scaled="1"/>
          </a:gradFill>
          <a:ln w="25400" cap="rnd">
            <a:solidFill>
              <a:srgbClr val="0000FF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65" name="Line 17"/>
          <p:cNvSpPr>
            <a:spLocks noChangeShapeType="1"/>
          </p:cNvSpPr>
          <p:nvPr/>
        </p:nvSpPr>
        <p:spPr bwMode="auto">
          <a:xfrm flipV="1">
            <a:off x="2813051" y="4295776"/>
            <a:ext cx="2266950" cy="79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66" name="Line 18"/>
          <p:cNvSpPr>
            <a:spLocks noChangeShapeType="1"/>
          </p:cNvSpPr>
          <p:nvPr/>
        </p:nvSpPr>
        <p:spPr bwMode="auto">
          <a:xfrm>
            <a:off x="2827339" y="3702050"/>
            <a:ext cx="1587" cy="6175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67" name="Oval 19"/>
          <p:cNvSpPr>
            <a:spLocks noChangeArrowheads="1"/>
          </p:cNvSpPr>
          <p:nvPr/>
        </p:nvSpPr>
        <p:spPr bwMode="auto">
          <a:xfrm>
            <a:off x="2386014" y="2852739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1012756" name="AutoShape 20"/>
          <p:cNvSpPr>
            <a:spLocks noChangeArrowheads="1"/>
          </p:cNvSpPr>
          <p:nvPr/>
        </p:nvSpPr>
        <p:spPr bwMode="auto">
          <a:xfrm>
            <a:off x="2592387" y="4508590"/>
            <a:ext cx="5021263" cy="587197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  <a:defRPr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69" name="Rectangle 21"/>
          <p:cNvSpPr>
            <a:spLocks noChangeArrowheads="1"/>
          </p:cNvSpPr>
          <p:nvPr/>
        </p:nvSpPr>
        <p:spPr bwMode="auto">
          <a:xfrm>
            <a:off x="2844801" y="4840288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70" name="Rectangle 22"/>
          <p:cNvSpPr>
            <a:spLocks noChangeArrowheads="1"/>
          </p:cNvSpPr>
          <p:nvPr/>
        </p:nvSpPr>
        <p:spPr bwMode="auto">
          <a:xfrm>
            <a:off x="3513138" y="4835526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71" name="Rectangle 23"/>
          <p:cNvSpPr>
            <a:spLocks noChangeArrowheads="1"/>
          </p:cNvSpPr>
          <p:nvPr/>
        </p:nvSpPr>
        <p:spPr bwMode="auto">
          <a:xfrm>
            <a:off x="4179889" y="4832350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72" name="Rectangle 24"/>
          <p:cNvSpPr>
            <a:spLocks noChangeArrowheads="1"/>
          </p:cNvSpPr>
          <p:nvPr/>
        </p:nvSpPr>
        <p:spPr bwMode="auto">
          <a:xfrm>
            <a:off x="2905126" y="4892675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73" name="Rectangle 25"/>
          <p:cNvSpPr>
            <a:spLocks noChangeArrowheads="1"/>
          </p:cNvSpPr>
          <p:nvPr/>
        </p:nvSpPr>
        <p:spPr bwMode="auto">
          <a:xfrm>
            <a:off x="3573464" y="4887914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74" name="Rectangle 26"/>
          <p:cNvSpPr>
            <a:spLocks noChangeArrowheads="1"/>
          </p:cNvSpPr>
          <p:nvPr/>
        </p:nvSpPr>
        <p:spPr bwMode="auto">
          <a:xfrm>
            <a:off x="4240214" y="4884738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75" name="Rectangle 27"/>
          <p:cNvSpPr>
            <a:spLocks noChangeArrowheads="1"/>
          </p:cNvSpPr>
          <p:nvPr/>
        </p:nvSpPr>
        <p:spPr bwMode="auto">
          <a:xfrm>
            <a:off x="2973390" y="4973638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76" name="Rectangle 28"/>
          <p:cNvSpPr>
            <a:spLocks noChangeArrowheads="1"/>
          </p:cNvSpPr>
          <p:nvPr/>
        </p:nvSpPr>
        <p:spPr bwMode="auto">
          <a:xfrm>
            <a:off x="3641726" y="4968876"/>
            <a:ext cx="134938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77" name="Rectangle 29"/>
          <p:cNvSpPr>
            <a:spLocks noChangeArrowheads="1"/>
          </p:cNvSpPr>
          <p:nvPr/>
        </p:nvSpPr>
        <p:spPr bwMode="auto">
          <a:xfrm>
            <a:off x="4308476" y="4965700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78" name="Rectangle 30"/>
          <p:cNvSpPr>
            <a:spLocks noChangeArrowheads="1"/>
          </p:cNvSpPr>
          <p:nvPr/>
        </p:nvSpPr>
        <p:spPr bwMode="auto">
          <a:xfrm>
            <a:off x="2832102" y="5132389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79" name="Rectangle 31"/>
          <p:cNvSpPr>
            <a:spLocks noChangeArrowheads="1"/>
          </p:cNvSpPr>
          <p:nvPr/>
        </p:nvSpPr>
        <p:spPr bwMode="auto">
          <a:xfrm>
            <a:off x="3500439" y="5127627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80" name="Rectangle 32"/>
          <p:cNvSpPr>
            <a:spLocks noChangeArrowheads="1"/>
          </p:cNvSpPr>
          <p:nvPr/>
        </p:nvSpPr>
        <p:spPr bwMode="auto">
          <a:xfrm>
            <a:off x="4167189" y="5124451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81" name="Rectangle 33"/>
          <p:cNvSpPr>
            <a:spLocks noChangeArrowheads="1"/>
          </p:cNvSpPr>
          <p:nvPr/>
        </p:nvSpPr>
        <p:spPr bwMode="auto">
          <a:xfrm>
            <a:off x="2892426" y="5184776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82" name="Rectangle 34"/>
          <p:cNvSpPr>
            <a:spLocks noChangeArrowheads="1"/>
          </p:cNvSpPr>
          <p:nvPr/>
        </p:nvSpPr>
        <p:spPr bwMode="auto">
          <a:xfrm>
            <a:off x="3560764" y="5180015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83" name="Rectangle 35"/>
          <p:cNvSpPr>
            <a:spLocks noChangeArrowheads="1"/>
          </p:cNvSpPr>
          <p:nvPr/>
        </p:nvSpPr>
        <p:spPr bwMode="auto">
          <a:xfrm>
            <a:off x="4227515" y="5176839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84" name="Rectangle 36"/>
          <p:cNvSpPr>
            <a:spLocks noChangeArrowheads="1"/>
          </p:cNvSpPr>
          <p:nvPr/>
        </p:nvSpPr>
        <p:spPr bwMode="auto">
          <a:xfrm>
            <a:off x="2960689" y="5265739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85" name="Rectangle 37"/>
          <p:cNvSpPr>
            <a:spLocks noChangeArrowheads="1"/>
          </p:cNvSpPr>
          <p:nvPr/>
        </p:nvSpPr>
        <p:spPr bwMode="auto">
          <a:xfrm>
            <a:off x="3629025" y="5260976"/>
            <a:ext cx="134938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86" name="Rectangle 38"/>
          <p:cNvSpPr>
            <a:spLocks noChangeArrowheads="1"/>
          </p:cNvSpPr>
          <p:nvPr/>
        </p:nvSpPr>
        <p:spPr bwMode="auto">
          <a:xfrm>
            <a:off x="4295776" y="5257801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87" name="Rectangle 39"/>
          <p:cNvSpPr>
            <a:spLocks noChangeArrowheads="1"/>
          </p:cNvSpPr>
          <p:nvPr/>
        </p:nvSpPr>
        <p:spPr bwMode="auto">
          <a:xfrm>
            <a:off x="2795590" y="537051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88" name="Rectangle 40"/>
          <p:cNvSpPr>
            <a:spLocks noChangeArrowheads="1"/>
          </p:cNvSpPr>
          <p:nvPr/>
        </p:nvSpPr>
        <p:spPr bwMode="auto">
          <a:xfrm>
            <a:off x="3463925" y="5365751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89" name="Rectangle 41"/>
          <p:cNvSpPr>
            <a:spLocks noChangeArrowheads="1"/>
          </p:cNvSpPr>
          <p:nvPr/>
        </p:nvSpPr>
        <p:spPr bwMode="auto">
          <a:xfrm>
            <a:off x="4130676" y="5362576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90" name="Rectangle 42"/>
          <p:cNvSpPr>
            <a:spLocks noChangeArrowheads="1"/>
          </p:cNvSpPr>
          <p:nvPr/>
        </p:nvSpPr>
        <p:spPr bwMode="auto">
          <a:xfrm>
            <a:off x="2855914" y="5422901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91" name="Rectangle 43"/>
          <p:cNvSpPr>
            <a:spLocks noChangeArrowheads="1"/>
          </p:cNvSpPr>
          <p:nvPr/>
        </p:nvSpPr>
        <p:spPr bwMode="auto">
          <a:xfrm>
            <a:off x="3524250" y="5418140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92" name="Rectangle 44"/>
          <p:cNvSpPr>
            <a:spLocks noChangeArrowheads="1"/>
          </p:cNvSpPr>
          <p:nvPr/>
        </p:nvSpPr>
        <p:spPr bwMode="auto">
          <a:xfrm>
            <a:off x="4191002" y="541496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93" name="Rectangle 45"/>
          <p:cNvSpPr>
            <a:spLocks noChangeArrowheads="1"/>
          </p:cNvSpPr>
          <p:nvPr/>
        </p:nvSpPr>
        <p:spPr bwMode="auto">
          <a:xfrm>
            <a:off x="2924176" y="550386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94" name="Rectangle 46"/>
          <p:cNvSpPr>
            <a:spLocks noChangeArrowheads="1"/>
          </p:cNvSpPr>
          <p:nvPr/>
        </p:nvSpPr>
        <p:spPr bwMode="auto">
          <a:xfrm>
            <a:off x="3592514" y="5499101"/>
            <a:ext cx="134937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95" name="Rectangle 47"/>
          <p:cNvSpPr>
            <a:spLocks noChangeArrowheads="1"/>
          </p:cNvSpPr>
          <p:nvPr/>
        </p:nvSpPr>
        <p:spPr bwMode="auto">
          <a:xfrm>
            <a:off x="4259265" y="5495926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96" name="Line 48"/>
          <p:cNvSpPr>
            <a:spLocks noChangeShapeType="1"/>
          </p:cNvSpPr>
          <p:nvPr/>
        </p:nvSpPr>
        <p:spPr bwMode="auto">
          <a:xfrm>
            <a:off x="5035551" y="3883025"/>
            <a:ext cx="1588" cy="4191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297" name="Text Box 49"/>
          <p:cNvSpPr txBox="1">
            <a:spLocks noChangeArrowheads="1"/>
          </p:cNvSpPr>
          <p:nvPr/>
        </p:nvSpPr>
        <p:spPr bwMode="auto">
          <a:xfrm>
            <a:off x="119065" y="4830763"/>
            <a:ext cx="2581275" cy="2031313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Mirrored chunks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GB" sz="1800">
                <a:solidFill>
                  <a:srgbClr val="000000"/>
                </a:solidFill>
                <a:latin typeface="Arial" charset="0"/>
                <a:sym typeface="Wingdings" pitchFamily="2" charset="2"/>
              </a:rPr>
              <a:t> SSP managed</a:t>
            </a: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Two LUN sets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 1 for each failgrp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Two V7000 units</a:t>
            </a:r>
          </a:p>
        </p:txBody>
      </p:sp>
      <p:sp>
        <p:nvSpPr>
          <p:cNvPr id="53298" name="Line 50"/>
          <p:cNvSpPr>
            <a:spLocks noChangeShapeType="1"/>
          </p:cNvSpPr>
          <p:nvPr/>
        </p:nvSpPr>
        <p:spPr bwMode="auto">
          <a:xfrm>
            <a:off x="1895474" y="5021264"/>
            <a:ext cx="552450" cy="9524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53299" name="Picture 12" descr="thunderbird rendering SFF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1300" y="6243638"/>
            <a:ext cx="22987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300" name="Rectangle 52"/>
          <p:cNvSpPr>
            <a:spLocks noChangeArrowheads="1"/>
          </p:cNvSpPr>
          <p:nvPr/>
        </p:nvSpPr>
        <p:spPr bwMode="auto">
          <a:xfrm>
            <a:off x="5489576" y="4835526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01" name="Rectangle 53"/>
          <p:cNvSpPr>
            <a:spLocks noChangeArrowheads="1"/>
          </p:cNvSpPr>
          <p:nvPr/>
        </p:nvSpPr>
        <p:spPr bwMode="auto">
          <a:xfrm>
            <a:off x="6157913" y="4830764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02" name="Rectangle 54"/>
          <p:cNvSpPr>
            <a:spLocks noChangeArrowheads="1"/>
          </p:cNvSpPr>
          <p:nvPr/>
        </p:nvSpPr>
        <p:spPr bwMode="auto">
          <a:xfrm>
            <a:off x="6743701" y="4827589"/>
            <a:ext cx="217488" cy="12382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03" name="Rectangle 55"/>
          <p:cNvSpPr>
            <a:spLocks noChangeArrowheads="1"/>
          </p:cNvSpPr>
          <p:nvPr/>
        </p:nvSpPr>
        <p:spPr bwMode="auto">
          <a:xfrm>
            <a:off x="5549901" y="4887914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04" name="Rectangle 56"/>
          <p:cNvSpPr>
            <a:spLocks noChangeArrowheads="1"/>
          </p:cNvSpPr>
          <p:nvPr/>
        </p:nvSpPr>
        <p:spPr bwMode="auto">
          <a:xfrm>
            <a:off x="6218238" y="4883151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05" name="Rectangle 57"/>
          <p:cNvSpPr>
            <a:spLocks noChangeArrowheads="1"/>
          </p:cNvSpPr>
          <p:nvPr/>
        </p:nvSpPr>
        <p:spPr bwMode="auto">
          <a:xfrm>
            <a:off x="6804026" y="4879975"/>
            <a:ext cx="217488" cy="12382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06" name="Rectangle 58"/>
          <p:cNvSpPr>
            <a:spLocks noChangeArrowheads="1"/>
          </p:cNvSpPr>
          <p:nvPr/>
        </p:nvSpPr>
        <p:spPr bwMode="auto">
          <a:xfrm>
            <a:off x="5618165" y="4968875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07" name="Rectangle 59"/>
          <p:cNvSpPr>
            <a:spLocks noChangeArrowheads="1"/>
          </p:cNvSpPr>
          <p:nvPr/>
        </p:nvSpPr>
        <p:spPr bwMode="auto">
          <a:xfrm>
            <a:off x="6286501" y="4964114"/>
            <a:ext cx="134938" cy="13017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08" name="Rectangle 60"/>
          <p:cNvSpPr>
            <a:spLocks noChangeArrowheads="1"/>
          </p:cNvSpPr>
          <p:nvPr/>
        </p:nvSpPr>
        <p:spPr bwMode="auto">
          <a:xfrm>
            <a:off x="6872289" y="4960939"/>
            <a:ext cx="217486" cy="12382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09" name="Rectangle 61"/>
          <p:cNvSpPr>
            <a:spLocks noChangeArrowheads="1"/>
          </p:cNvSpPr>
          <p:nvPr/>
        </p:nvSpPr>
        <p:spPr bwMode="auto">
          <a:xfrm>
            <a:off x="5476877" y="5127626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10" name="Rectangle 62"/>
          <p:cNvSpPr>
            <a:spLocks noChangeArrowheads="1"/>
          </p:cNvSpPr>
          <p:nvPr/>
        </p:nvSpPr>
        <p:spPr bwMode="auto">
          <a:xfrm>
            <a:off x="6145214" y="5122864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11" name="Rectangle 63"/>
          <p:cNvSpPr>
            <a:spLocks noChangeArrowheads="1"/>
          </p:cNvSpPr>
          <p:nvPr/>
        </p:nvSpPr>
        <p:spPr bwMode="auto">
          <a:xfrm>
            <a:off x="6731001" y="5119688"/>
            <a:ext cx="217488" cy="12382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12" name="Rectangle 64"/>
          <p:cNvSpPr>
            <a:spLocks noChangeArrowheads="1"/>
          </p:cNvSpPr>
          <p:nvPr/>
        </p:nvSpPr>
        <p:spPr bwMode="auto">
          <a:xfrm>
            <a:off x="5537202" y="5180013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13" name="Rectangle 65"/>
          <p:cNvSpPr>
            <a:spLocks noChangeArrowheads="1"/>
          </p:cNvSpPr>
          <p:nvPr/>
        </p:nvSpPr>
        <p:spPr bwMode="auto">
          <a:xfrm>
            <a:off x="6205539" y="5175252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14" name="Rectangle 66"/>
          <p:cNvSpPr>
            <a:spLocks noChangeArrowheads="1"/>
          </p:cNvSpPr>
          <p:nvPr/>
        </p:nvSpPr>
        <p:spPr bwMode="auto">
          <a:xfrm>
            <a:off x="6791325" y="5172076"/>
            <a:ext cx="217488" cy="12382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15" name="Rectangle 67"/>
          <p:cNvSpPr>
            <a:spLocks noChangeArrowheads="1"/>
          </p:cNvSpPr>
          <p:nvPr/>
        </p:nvSpPr>
        <p:spPr bwMode="auto">
          <a:xfrm>
            <a:off x="5605464" y="5260976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16" name="Rectangle 68"/>
          <p:cNvSpPr>
            <a:spLocks noChangeArrowheads="1"/>
          </p:cNvSpPr>
          <p:nvPr/>
        </p:nvSpPr>
        <p:spPr bwMode="auto">
          <a:xfrm>
            <a:off x="6273800" y="5256215"/>
            <a:ext cx="134938" cy="13017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17" name="Rectangle 69"/>
          <p:cNvSpPr>
            <a:spLocks noChangeArrowheads="1"/>
          </p:cNvSpPr>
          <p:nvPr/>
        </p:nvSpPr>
        <p:spPr bwMode="auto">
          <a:xfrm>
            <a:off x="6859589" y="5253039"/>
            <a:ext cx="217486" cy="12382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18" name="Rectangle 70"/>
          <p:cNvSpPr>
            <a:spLocks noChangeArrowheads="1"/>
          </p:cNvSpPr>
          <p:nvPr/>
        </p:nvSpPr>
        <p:spPr bwMode="auto">
          <a:xfrm>
            <a:off x="5440365" y="5365751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19" name="Rectangle 71"/>
          <p:cNvSpPr>
            <a:spLocks noChangeArrowheads="1"/>
          </p:cNvSpPr>
          <p:nvPr/>
        </p:nvSpPr>
        <p:spPr bwMode="auto">
          <a:xfrm>
            <a:off x="6108701" y="5360990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20" name="Rectangle 72"/>
          <p:cNvSpPr>
            <a:spLocks noChangeArrowheads="1"/>
          </p:cNvSpPr>
          <p:nvPr/>
        </p:nvSpPr>
        <p:spPr bwMode="auto">
          <a:xfrm>
            <a:off x="6694489" y="5357814"/>
            <a:ext cx="217486" cy="12382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21" name="Rectangle 73"/>
          <p:cNvSpPr>
            <a:spLocks noChangeArrowheads="1"/>
          </p:cNvSpPr>
          <p:nvPr/>
        </p:nvSpPr>
        <p:spPr bwMode="auto">
          <a:xfrm>
            <a:off x="5500689" y="5418139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22" name="Rectangle 74"/>
          <p:cNvSpPr>
            <a:spLocks noChangeArrowheads="1"/>
          </p:cNvSpPr>
          <p:nvPr/>
        </p:nvSpPr>
        <p:spPr bwMode="auto">
          <a:xfrm>
            <a:off x="6169025" y="5413377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23" name="Rectangle 75"/>
          <p:cNvSpPr>
            <a:spLocks noChangeArrowheads="1"/>
          </p:cNvSpPr>
          <p:nvPr/>
        </p:nvSpPr>
        <p:spPr bwMode="auto">
          <a:xfrm>
            <a:off x="6754815" y="5410201"/>
            <a:ext cx="217486" cy="12382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24" name="Rectangle 76"/>
          <p:cNvSpPr>
            <a:spLocks noChangeArrowheads="1"/>
          </p:cNvSpPr>
          <p:nvPr/>
        </p:nvSpPr>
        <p:spPr bwMode="auto">
          <a:xfrm>
            <a:off x="5568951" y="5499101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25" name="Rectangle 77"/>
          <p:cNvSpPr>
            <a:spLocks noChangeArrowheads="1"/>
          </p:cNvSpPr>
          <p:nvPr/>
        </p:nvSpPr>
        <p:spPr bwMode="auto">
          <a:xfrm>
            <a:off x="6237289" y="5494340"/>
            <a:ext cx="134937" cy="13017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26" name="Rectangle 78"/>
          <p:cNvSpPr>
            <a:spLocks noChangeArrowheads="1"/>
          </p:cNvSpPr>
          <p:nvPr/>
        </p:nvSpPr>
        <p:spPr bwMode="auto">
          <a:xfrm>
            <a:off x="6823075" y="5491164"/>
            <a:ext cx="217488" cy="12382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27" name="Line 79"/>
          <p:cNvSpPr>
            <a:spLocks noChangeShapeType="1"/>
          </p:cNvSpPr>
          <p:nvPr/>
        </p:nvSpPr>
        <p:spPr bwMode="auto">
          <a:xfrm flipH="1">
            <a:off x="3038476" y="4579939"/>
            <a:ext cx="576262" cy="4651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28" name="Line 80"/>
          <p:cNvSpPr>
            <a:spLocks noChangeShapeType="1"/>
          </p:cNvSpPr>
          <p:nvPr/>
        </p:nvSpPr>
        <p:spPr bwMode="auto">
          <a:xfrm>
            <a:off x="3632201" y="4579938"/>
            <a:ext cx="2065338" cy="441326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29" name="Line 81"/>
          <p:cNvSpPr>
            <a:spLocks noChangeShapeType="1"/>
          </p:cNvSpPr>
          <p:nvPr/>
        </p:nvSpPr>
        <p:spPr bwMode="auto">
          <a:xfrm flipV="1">
            <a:off x="1909763" y="5854700"/>
            <a:ext cx="534988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30" name="Line 82"/>
          <p:cNvSpPr>
            <a:spLocks noChangeShapeType="1"/>
          </p:cNvSpPr>
          <p:nvPr/>
        </p:nvSpPr>
        <p:spPr bwMode="auto">
          <a:xfrm>
            <a:off x="1905001" y="6511925"/>
            <a:ext cx="755650" cy="15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31" name="Text Box 83"/>
          <p:cNvSpPr txBox="1">
            <a:spLocks noChangeArrowheads="1"/>
          </p:cNvSpPr>
          <p:nvPr/>
        </p:nvSpPr>
        <p:spPr bwMode="auto">
          <a:xfrm>
            <a:off x="4762304" y="6234114"/>
            <a:ext cx="33853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53332" name="Text Box 84"/>
          <p:cNvSpPr txBox="1">
            <a:spLocks noChangeArrowheads="1"/>
          </p:cNvSpPr>
          <p:nvPr/>
        </p:nvSpPr>
        <p:spPr bwMode="auto">
          <a:xfrm>
            <a:off x="7632503" y="6270625"/>
            <a:ext cx="33853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B</a:t>
            </a:r>
          </a:p>
        </p:txBody>
      </p:sp>
      <p:sp>
        <p:nvSpPr>
          <p:cNvPr id="53333" name="AutoShape 85"/>
          <p:cNvSpPr>
            <a:spLocks noChangeArrowheads="1"/>
          </p:cNvSpPr>
          <p:nvPr/>
        </p:nvSpPr>
        <p:spPr bwMode="auto">
          <a:xfrm>
            <a:off x="3987800" y="5645042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9</a:t>
            </a:r>
          </a:p>
        </p:txBody>
      </p:sp>
      <p:sp>
        <p:nvSpPr>
          <p:cNvPr id="53334" name="AutoShape 86"/>
          <p:cNvSpPr>
            <a:spLocks noChangeArrowheads="1"/>
          </p:cNvSpPr>
          <p:nvPr/>
        </p:nvSpPr>
        <p:spPr bwMode="auto">
          <a:xfrm>
            <a:off x="3382963" y="5643453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8</a:t>
            </a:r>
          </a:p>
        </p:txBody>
      </p:sp>
      <p:sp>
        <p:nvSpPr>
          <p:cNvPr id="53335" name="AutoShape 87"/>
          <p:cNvSpPr>
            <a:spLocks noChangeArrowheads="1"/>
          </p:cNvSpPr>
          <p:nvPr/>
        </p:nvSpPr>
        <p:spPr bwMode="auto">
          <a:xfrm>
            <a:off x="2757489" y="5640279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7</a:t>
            </a:r>
          </a:p>
        </p:txBody>
      </p:sp>
      <p:sp>
        <p:nvSpPr>
          <p:cNvPr id="53336" name="AutoShape 88"/>
          <p:cNvSpPr>
            <a:spLocks noChangeArrowheads="1"/>
          </p:cNvSpPr>
          <p:nvPr/>
        </p:nvSpPr>
        <p:spPr bwMode="auto">
          <a:xfrm>
            <a:off x="6624639" y="5657741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13</a:t>
            </a:r>
          </a:p>
        </p:txBody>
      </p:sp>
      <p:sp>
        <p:nvSpPr>
          <p:cNvPr id="53337" name="AutoShape 89"/>
          <p:cNvSpPr>
            <a:spLocks noChangeArrowheads="1"/>
          </p:cNvSpPr>
          <p:nvPr/>
        </p:nvSpPr>
        <p:spPr bwMode="auto">
          <a:xfrm>
            <a:off x="6019801" y="5656154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12</a:t>
            </a:r>
          </a:p>
        </p:txBody>
      </p:sp>
      <p:sp>
        <p:nvSpPr>
          <p:cNvPr id="53338" name="AutoShape 90"/>
          <p:cNvSpPr>
            <a:spLocks noChangeArrowheads="1"/>
          </p:cNvSpPr>
          <p:nvPr/>
        </p:nvSpPr>
        <p:spPr bwMode="auto">
          <a:xfrm>
            <a:off x="5394326" y="5662504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11</a:t>
            </a:r>
          </a:p>
        </p:txBody>
      </p:sp>
      <p:sp>
        <p:nvSpPr>
          <p:cNvPr id="53339" name="Line 91"/>
          <p:cNvSpPr>
            <a:spLocks noChangeShapeType="1"/>
          </p:cNvSpPr>
          <p:nvPr/>
        </p:nvSpPr>
        <p:spPr bwMode="auto">
          <a:xfrm flipH="1">
            <a:off x="5297489" y="2643189"/>
            <a:ext cx="828675" cy="512761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40" name="Oval 92"/>
          <p:cNvSpPr>
            <a:spLocks noChangeArrowheads="1"/>
          </p:cNvSpPr>
          <p:nvPr/>
        </p:nvSpPr>
        <p:spPr bwMode="auto">
          <a:xfrm>
            <a:off x="6018214" y="1992314"/>
            <a:ext cx="836612" cy="788987"/>
          </a:xfrm>
          <a:prstGeom prst="ellipse">
            <a:avLst/>
          </a:prstGeom>
          <a:solidFill>
            <a:srgbClr val="FF6600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orange3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VM</a:t>
            </a:r>
          </a:p>
        </p:txBody>
      </p:sp>
      <p:sp>
        <p:nvSpPr>
          <p:cNvPr id="53341" name="AutoShape 93"/>
          <p:cNvSpPr>
            <a:spLocks noChangeArrowheads="1"/>
          </p:cNvSpPr>
          <p:nvPr/>
        </p:nvSpPr>
        <p:spPr bwMode="auto">
          <a:xfrm>
            <a:off x="6500813" y="1665177"/>
            <a:ext cx="523875" cy="562195"/>
          </a:xfrm>
          <a:prstGeom prst="can">
            <a:avLst>
              <a:gd name="adj" fmla="val 24972"/>
            </a:avLst>
          </a:prstGeom>
          <a:solidFill>
            <a:srgbClr val="339966"/>
          </a:soli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42" name="Oval 94"/>
          <p:cNvSpPr>
            <a:spLocks noChangeArrowheads="1"/>
          </p:cNvSpPr>
          <p:nvPr/>
        </p:nvSpPr>
        <p:spPr bwMode="auto">
          <a:xfrm>
            <a:off x="4635501" y="2870200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53343" name="Rectangle 95"/>
          <p:cNvSpPr>
            <a:spLocks noChangeArrowheads="1"/>
          </p:cNvSpPr>
          <p:nvPr/>
        </p:nvSpPr>
        <p:spPr bwMode="auto">
          <a:xfrm>
            <a:off x="868364" y="1181101"/>
            <a:ext cx="2605087" cy="2800349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44" name="Text Box 96"/>
          <p:cNvSpPr txBox="1">
            <a:spLocks noChangeArrowheads="1"/>
          </p:cNvSpPr>
          <p:nvPr/>
        </p:nvSpPr>
        <p:spPr bwMode="auto">
          <a:xfrm>
            <a:off x="1136650" y="3154363"/>
            <a:ext cx="1261862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silvervios1</a:t>
            </a:r>
          </a:p>
        </p:txBody>
      </p:sp>
      <p:sp>
        <p:nvSpPr>
          <p:cNvPr id="53345" name="Rectangle 97"/>
          <p:cNvSpPr>
            <a:spLocks noChangeArrowheads="1"/>
          </p:cNvSpPr>
          <p:nvPr/>
        </p:nvSpPr>
        <p:spPr bwMode="auto">
          <a:xfrm>
            <a:off x="4441825" y="1119189"/>
            <a:ext cx="4116021" cy="2800349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46" name="Text Box 98"/>
          <p:cNvSpPr txBox="1">
            <a:spLocks noChangeArrowheads="1"/>
          </p:cNvSpPr>
          <p:nvPr/>
        </p:nvSpPr>
        <p:spPr bwMode="auto">
          <a:xfrm>
            <a:off x="5342427" y="3407507"/>
            <a:ext cx="1441398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 dirty="0">
                <a:solidFill>
                  <a:srgbClr val="000000"/>
                </a:solidFill>
                <a:latin typeface="Arial" charset="0"/>
              </a:rPr>
              <a:t>orangevios1</a:t>
            </a:r>
          </a:p>
        </p:txBody>
      </p:sp>
      <p:sp>
        <p:nvSpPr>
          <p:cNvPr id="53347" name="AutoShape 99"/>
          <p:cNvSpPr>
            <a:spLocks noChangeArrowheads="1"/>
          </p:cNvSpPr>
          <p:nvPr/>
        </p:nvSpPr>
        <p:spPr bwMode="auto">
          <a:xfrm>
            <a:off x="4433889" y="5687903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10</a:t>
            </a:r>
          </a:p>
        </p:txBody>
      </p:sp>
      <p:sp>
        <p:nvSpPr>
          <p:cNvPr id="53348" name="AutoShape 100"/>
          <p:cNvSpPr>
            <a:spLocks noChangeArrowheads="1"/>
          </p:cNvSpPr>
          <p:nvPr/>
        </p:nvSpPr>
        <p:spPr bwMode="auto">
          <a:xfrm>
            <a:off x="7048500" y="5711716"/>
            <a:ext cx="523875" cy="576482"/>
          </a:xfrm>
          <a:prstGeom prst="can">
            <a:avLst>
              <a:gd name="adj" fmla="val 26578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1800">
                <a:solidFill>
                  <a:srgbClr val="FFFFFF"/>
                </a:solidFill>
                <a:latin typeface="Arial" charset="0"/>
              </a:rPr>
              <a:t>14</a:t>
            </a:r>
          </a:p>
        </p:txBody>
      </p:sp>
      <p:sp>
        <p:nvSpPr>
          <p:cNvPr id="53349" name="Rectangle 101"/>
          <p:cNvSpPr>
            <a:spLocks noChangeArrowheads="1"/>
          </p:cNvSpPr>
          <p:nvPr/>
        </p:nvSpPr>
        <p:spPr bwMode="auto">
          <a:xfrm>
            <a:off x="4627564" y="4864100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50" name="Rectangle 102"/>
          <p:cNvSpPr>
            <a:spLocks noChangeArrowheads="1"/>
          </p:cNvSpPr>
          <p:nvPr/>
        </p:nvSpPr>
        <p:spPr bwMode="auto">
          <a:xfrm>
            <a:off x="4687889" y="4916489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51" name="Rectangle 103"/>
          <p:cNvSpPr>
            <a:spLocks noChangeArrowheads="1"/>
          </p:cNvSpPr>
          <p:nvPr/>
        </p:nvSpPr>
        <p:spPr bwMode="auto">
          <a:xfrm>
            <a:off x="4756151" y="4997450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52" name="Rectangle 104"/>
          <p:cNvSpPr>
            <a:spLocks noChangeArrowheads="1"/>
          </p:cNvSpPr>
          <p:nvPr/>
        </p:nvSpPr>
        <p:spPr bwMode="auto">
          <a:xfrm>
            <a:off x="4614864" y="5156201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53" name="Rectangle 105"/>
          <p:cNvSpPr>
            <a:spLocks noChangeArrowheads="1"/>
          </p:cNvSpPr>
          <p:nvPr/>
        </p:nvSpPr>
        <p:spPr bwMode="auto">
          <a:xfrm>
            <a:off x="4675190" y="5208588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54" name="Rectangle 106"/>
          <p:cNvSpPr>
            <a:spLocks noChangeArrowheads="1"/>
          </p:cNvSpPr>
          <p:nvPr/>
        </p:nvSpPr>
        <p:spPr bwMode="auto">
          <a:xfrm>
            <a:off x="4743452" y="5289551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55" name="Rectangle 107"/>
          <p:cNvSpPr>
            <a:spLocks noChangeArrowheads="1"/>
          </p:cNvSpPr>
          <p:nvPr/>
        </p:nvSpPr>
        <p:spPr bwMode="auto">
          <a:xfrm>
            <a:off x="4578351" y="5394326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56" name="Rectangle 108"/>
          <p:cNvSpPr>
            <a:spLocks noChangeArrowheads="1"/>
          </p:cNvSpPr>
          <p:nvPr/>
        </p:nvSpPr>
        <p:spPr bwMode="auto">
          <a:xfrm>
            <a:off x="4638677" y="544671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57" name="Rectangle 109"/>
          <p:cNvSpPr>
            <a:spLocks noChangeArrowheads="1"/>
          </p:cNvSpPr>
          <p:nvPr/>
        </p:nvSpPr>
        <p:spPr bwMode="auto">
          <a:xfrm>
            <a:off x="4706940" y="5527676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58" name="Rectangle 110"/>
          <p:cNvSpPr>
            <a:spLocks noChangeArrowheads="1"/>
          </p:cNvSpPr>
          <p:nvPr/>
        </p:nvSpPr>
        <p:spPr bwMode="auto">
          <a:xfrm>
            <a:off x="7248526" y="4811714"/>
            <a:ext cx="217488" cy="12382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59" name="Rectangle 111"/>
          <p:cNvSpPr>
            <a:spLocks noChangeArrowheads="1"/>
          </p:cNvSpPr>
          <p:nvPr/>
        </p:nvSpPr>
        <p:spPr bwMode="auto">
          <a:xfrm>
            <a:off x="7308850" y="4864100"/>
            <a:ext cx="217488" cy="12382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60" name="Rectangle 112"/>
          <p:cNvSpPr>
            <a:spLocks noChangeArrowheads="1"/>
          </p:cNvSpPr>
          <p:nvPr/>
        </p:nvSpPr>
        <p:spPr bwMode="auto">
          <a:xfrm>
            <a:off x="7377115" y="4945063"/>
            <a:ext cx="217486" cy="123825"/>
          </a:xfrm>
          <a:prstGeom prst="rect">
            <a:avLst/>
          </a:prstGeom>
          <a:solidFill>
            <a:srgbClr val="0000FF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61" name="Rectangle 113"/>
          <p:cNvSpPr>
            <a:spLocks noChangeArrowheads="1"/>
          </p:cNvSpPr>
          <p:nvPr/>
        </p:nvSpPr>
        <p:spPr bwMode="auto">
          <a:xfrm>
            <a:off x="7235826" y="5103813"/>
            <a:ext cx="217488" cy="12382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62" name="Rectangle 114"/>
          <p:cNvSpPr>
            <a:spLocks noChangeArrowheads="1"/>
          </p:cNvSpPr>
          <p:nvPr/>
        </p:nvSpPr>
        <p:spPr bwMode="auto">
          <a:xfrm>
            <a:off x="7296151" y="5156201"/>
            <a:ext cx="217488" cy="12382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63" name="Rectangle 115"/>
          <p:cNvSpPr>
            <a:spLocks noChangeArrowheads="1"/>
          </p:cNvSpPr>
          <p:nvPr/>
        </p:nvSpPr>
        <p:spPr bwMode="auto">
          <a:xfrm>
            <a:off x="7364414" y="5237164"/>
            <a:ext cx="217486" cy="123825"/>
          </a:xfrm>
          <a:prstGeom prst="rect">
            <a:avLst/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64" name="Rectangle 116"/>
          <p:cNvSpPr>
            <a:spLocks noChangeArrowheads="1"/>
          </p:cNvSpPr>
          <p:nvPr/>
        </p:nvSpPr>
        <p:spPr bwMode="auto">
          <a:xfrm>
            <a:off x="7199313" y="5341939"/>
            <a:ext cx="217486" cy="12382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65" name="Rectangle 117"/>
          <p:cNvSpPr>
            <a:spLocks noChangeArrowheads="1"/>
          </p:cNvSpPr>
          <p:nvPr/>
        </p:nvSpPr>
        <p:spPr bwMode="auto">
          <a:xfrm>
            <a:off x="7259639" y="5394326"/>
            <a:ext cx="217486" cy="12382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66" name="Rectangle 118"/>
          <p:cNvSpPr>
            <a:spLocks noChangeArrowheads="1"/>
          </p:cNvSpPr>
          <p:nvPr/>
        </p:nvSpPr>
        <p:spPr bwMode="auto">
          <a:xfrm>
            <a:off x="7327901" y="5475289"/>
            <a:ext cx="217488" cy="12382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69" name="Text Box 121"/>
          <p:cNvSpPr txBox="1">
            <a:spLocks noChangeArrowheads="1"/>
          </p:cNvSpPr>
          <p:nvPr/>
        </p:nvSpPr>
        <p:spPr bwMode="auto">
          <a:xfrm>
            <a:off x="2173095" y="4779809"/>
            <a:ext cx="6436355" cy="830985"/>
          </a:xfrm>
          <a:prstGeom prst="rect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2400" dirty="0" smtClean="0">
                <a:solidFill>
                  <a:srgbClr val="000000"/>
                </a:solidFill>
                <a:latin typeface="Arial" charset="0"/>
              </a:rPr>
              <a:t>lu </a:t>
            </a:r>
            <a:r>
              <a:rPr lang="en-GB" sz="2400" dirty="0">
                <a:solidFill>
                  <a:srgbClr val="000000"/>
                </a:solidFill>
                <a:latin typeface="Arial" charset="0"/>
              </a:rPr>
              <a:t>-create -lu xyz -size 64G -vadapter </a:t>
            </a:r>
            <a:r>
              <a:rPr lang="en-GB" sz="2400" dirty="0" smtClean="0">
                <a:solidFill>
                  <a:srgbClr val="000000"/>
                </a:solidFill>
                <a:latin typeface="Arial" charset="0"/>
              </a:rPr>
              <a:t>vhost42</a:t>
            </a:r>
          </a:p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2400" dirty="0" smtClean="0">
                <a:solidFill>
                  <a:srgbClr val="000000"/>
                </a:solidFill>
                <a:latin typeface="Arial" charset="0"/>
              </a:rPr>
              <a:t>lu -map -lu xyz                     -vadapter vhost62</a:t>
            </a:r>
            <a:endParaRPr lang="en-GB" sz="24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2" name="Text Box 98"/>
          <p:cNvSpPr txBox="1">
            <a:spLocks noChangeArrowheads="1"/>
          </p:cNvSpPr>
          <p:nvPr/>
        </p:nvSpPr>
        <p:spPr bwMode="auto">
          <a:xfrm>
            <a:off x="7182950" y="3489569"/>
            <a:ext cx="1441398" cy="3693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  <a:buFont typeface="Arial" charset="0"/>
              <a:buNone/>
            </a:pPr>
            <a:r>
              <a:rPr lang="en-GB" sz="1800" dirty="0" smtClean="0">
                <a:solidFill>
                  <a:srgbClr val="000000"/>
                </a:solidFill>
                <a:latin typeface="Arial" charset="0"/>
              </a:rPr>
              <a:t>orangevios2</a:t>
            </a:r>
            <a:endParaRPr lang="en-GB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3" name="Oval 94"/>
          <p:cNvSpPr>
            <a:spLocks noChangeArrowheads="1"/>
          </p:cNvSpPr>
          <p:nvPr/>
        </p:nvSpPr>
        <p:spPr bwMode="auto">
          <a:xfrm>
            <a:off x="6780824" y="2752970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124" name="Line 3"/>
          <p:cNvSpPr>
            <a:spLocks noChangeShapeType="1"/>
          </p:cNvSpPr>
          <p:nvPr/>
        </p:nvSpPr>
        <p:spPr bwMode="auto">
          <a:xfrm flipH="1">
            <a:off x="5086352" y="2274889"/>
            <a:ext cx="106363" cy="892176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25" name="Line 3"/>
          <p:cNvSpPr>
            <a:spLocks noChangeShapeType="1"/>
          </p:cNvSpPr>
          <p:nvPr/>
        </p:nvSpPr>
        <p:spPr bwMode="auto">
          <a:xfrm>
            <a:off x="5345114" y="2427289"/>
            <a:ext cx="1465993" cy="667603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68" name="Line 120"/>
          <p:cNvSpPr>
            <a:spLocks noChangeShapeType="1"/>
          </p:cNvSpPr>
          <p:nvPr/>
        </p:nvSpPr>
        <p:spPr bwMode="auto">
          <a:xfrm flipV="1">
            <a:off x="5908432" y="3528644"/>
            <a:ext cx="1324708" cy="173501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367" name="Line 119"/>
          <p:cNvSpPr>
            <a:spLocks noChangeShapeType="1"/>
          </p:cNvSpPr>
          <p:nvPr/>
        </p:nvSpPr>
        <p:spPr bwMode="auto">
          <a:xfrm flipV="1">
            <a:off x="4870450" y="3598985"/>
            <a:ext cx="275981" cy="12101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SSP4 Advanced Functions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Live Partition Mobility (LPM)</a:t>
            </a:r>
          </a:p>
          <a:p>
            <a:pPr lvl="1"/>
            <a:r>
              <a:rPr lang="en-GB" dirty="0" smtClean="0"/>
              <a:t>The default with no more work</a:t>
            </a:r>
          </a:p>
          <a:p>
            <a:endParaRPr lang="en-GB" dirty="0" smtClean="0"/>
          </a:p>
          <a:p>
            <a:r>
              <a:rPr lang="en-GB" dirty="0" smtClean="0"/>
              <a:t>Migrate fixed / internal disks to SSP</a:t>
            </a:r>
          </a:p>
          <a:p>
            <a:pPr lvl="1"/>
            <a:r>
              <a:rPr lang="en-GB" dirty="0" smtClean="0"/>
              <a:t>For high performance AND LPM</a:t>
            </a:r>
          </a:p>
          <a:p>
            <a:endParaRPr lang="en-GB" dirty="0" smtClean="0"/>
          </a:p>
          <a:p>
            <a:r>
              <a:rPr lang="en-GB" dirty="0" smtClean="0"/>
              <a:t>Simple manual server </a:t>
            </a:r>
            <a:r>
              <a:rPr lang="en-GB" b="1" dirty="0" smtClean="0"/>
              <a:t>crash</a:t>
            </a:r>
            <a:r>
              <a:rPr lang="en-GB" dirty="0" smtClean="0"/>
              <a:t> recovery</a:t>
            </a:r>
          </a:p>
          <a:p>
            <a:pPr lvl="1"/>
            <a:r>
              <a:rPr lang="en-GB" dirty="0" smtClean="0"/>
              <a:t>“Get out of Jail FREE” card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See net 3 charts . . 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Advanced Functions: Live Partition Mobility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80975" y="1031875"/>
            <a:ext cx="4475164" cy="5303838"/>
          </a:xfrm>
        </p:spPr>
        <p:txBody>
          <a:bodyPr/>
          <a:lstStyle/>
          <a:p>
            <a:pPr eaLnBrk="1" hangingPunct="1"/>
            <a:r>
              <a:rPr lang="en-GB" sz="2400" dirty="0" smtClean="0"/>
              <a:t>SSP VIOS’s already have the LUNs online </a:t>
            </a:r>
            <a:br>
              <a:rPr lang="en-GB" sz="2400" dirty="0" smtClean="0"/>
            </a:br>
            <a:r>
              <a:rPr lang="en-GB" sz="2400" dirty="0" smtClean="0">
                <a:sym typeface="Wingdings" pitchFamily="2" charset="2"/>
              </a:rPr>
              <a:t> </a:t>
            </a:r>
            <a:r>
              <a:rPr lang="en-GB" sz="2400" dirty="0" smtClean="0"/>
              <a:t>no SAN zoning issues</a:t>
            </a:r>
          </a:p>
          <a:p>
            <a:pPr eaLnBrk="1" hangingPunct="1"/>
            <a:endParaRPr lang="en-GB" sz="2400" dirty="0" smtClean="0"/>
          </a:p>
          <a:p>
            <a:pPr eaLnBrk="1" hangingPunct="1"/>
            <a:r>
              <a:rPr lang="en-GB" sz="2400" dirty="0" smtClean="0"/>
              <a:t>Provided you have Virtual Ethernet &amp; no physical adapters</a:t>
            </a:r>
            <a:br>
              <a:rPr lang="en-GB" sz="2400" dirty="0" smtClean="0"/>
            </a:br>
            <a:r>
              <a:rPr lang="en-GB" sz="2400" dirty="0" smtClean="0">
                <a:sym typeface="Wingdings" pitchFamily="2" charset="2"/>
              </a:rPr>
              <a:t></a:t>
            </a:r>
            <a:r>
              <a:rPr lang="en-GB" sz="2400" dirty="0" smtClean="0"/>
              <a:t> you are LPM ready</a:t>
            </a:r>
            <a:br>
              <a:rPr lang="en-GB" sz="2400" dirty="0" smtClean="0"/>
            </a:br>
            <a:r>
              <a:rPr lang="en-GB" sz="2400" dirty="0" smtClean="0">
                <a:sym typeface="Wingdings" pitchFamily="2" charset="2"/>
              </a:rPr>
              <a:t> default is LPM ready</a:t>
            </a:r>
            <a:br>
              <a:rPr lang="en-GB" sz="2400" dirty="0" smtClean="0">
                <a:sym typeface="Wingdings" pitchFamily="2" charset="2"/>
              </a:rPr>
            </a:br>
            <a:r>
              <a:rPr lang="en-GB" sz="2400" dirty="0" smtClean="0">
                <a:sym typeface="Wingdings" pitchFamily="2" charset="2"/>
              </a:rPr>
              <a:t> no additional work</a:t>
            </a:r>
            <a:endParaRPr lang="en-GB" sz="2400" dirty="0" smtClean="0"/>
          </a:p>
          <a:p>
            <a:pPr eaLnBrk="1" hangingPunct="1"/>
            <a:endParaRPr lang="en-GB" sz="2400" dirty="0" smtClean="0"/>
          </a:p>
          <a:p>
            <a:pPr eaLnBrk="1" hangingPunct="1"/>
            <a:r>
              <a:rPr lang="en-GB" sz="2400" dirty="0" smtClean="0"/>
              <a:t>Assuming your machines have PowerVM Enterprise</a:t>
            </a:r>
            <a:br>
              <a:rPr lang="en-GB" sz="2400" dirty="0" smtClean="0"/>
            </a:br>
            <a:r>
              <a:rPr lang="en-GB" sz="2400" dirty="0" smtClean="0"/>
              <a:t>= LPM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7494589" y="3646490"/>
            <a:ext cx="331787" cy="708153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06" name="Oval 6"/>
          <p:cNvSpPr>
            <a:spLocks noChangeArrowheads="1"/>
          </p:cNvSpPr>
          <p:nvPr/>
        </p:nvSpPr>
        <p:spPr bwMode="auto">
          <a:xfrm>
            <a:off x="7116764" y="2967038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 flipH="1">
            <a:off x="7162801" y="2295526"/>
            <a:ext cx="527050" cy="1238249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5253038" y="3665540"/>
            <a:ext cx="331787" cy="674112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6994525" y="3721101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10" name="Line 10"/>
          <p:cNvSpPr>
            <a:spLocks noChangeShapeType="1"/>
          </p:cNvSpPr>
          <p:nvPr/>
        </p:nvSpPr>
        <p:spPr bwMode="auto">
          <a:xfrm>
            <a:off x="6638926" y="2484439"/>
            <a:ext cx="433388" cy="790575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14795" name="Cloud"/>
          <p:cNvSpPr>
            <a:spLocks noChangeAspect="1" noEditPoints="1" noChangeArrowheads="1"/>
          </p:cNvSpPr>
          <p:nvPr/>
        </p:nvSpPr>
        <p:spPr bwMode="auto">
          <a:xfrm rot="10800000">
            <a:off x="5029200" y="3622676"/>
            <a:ext cx="2368550" cy="34607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rot="10800000" lIns="91429" tIns="45714" rIns="91429" bIns="45714"/>
          <a:lstStyle/>
          <a:p>
            <a:pPr>
              <a:lnSpc>
                <a:spcPct val="100000"/>
              </a:lnSpc>
              <a:defRPr/>
            </a:pPr>
            <a:r>
              <a:rPr lang="en-GB" sz="1000" b="1" dirty="0">
                <a:solidFill>
                  <a:srgbClr val="000000"/>
                </a:solidFill>
                <a:latin typeface="Arial" charset="0"/>
              </a:rPr>
              <a:t>Shared Storage Pool</a:t>
            </a:r>
          </a:p>
        </p:txBody>
      </p:sp>
      <p:sp>
        <p:nvSpPr>
          <p:cNvPr id="25612" name="Line 12"/>
          <p:cNvSpPr>
            <a:spLocks noChangeShapeType="1"/>
          </p:cNvSpPr>
          <p:nvPr/>
        </p:nvSpPr>
        <p:spPr bwMode="auto">
          <a:xfrm flipH="1" flipV="1">
            <a:off x="6192839" y="4292601"/>
            <a:ext cx="4762" cy="82232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25613" name="Picture 12" descr="thunderbird rendering SFF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8915" y="6211890"/>
            <a:ext cx="1870075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4" name="AutoShape 14"/>
          <p:cNvSpPr>
            <a:spLocks noChangeArrowheads="1"/>
          </p:cNvSpPr>
          <p:nvPr/>
        </p:nvSpPr>
        <p:spPr bwMode="auto">
          <a:xfrm>
            <a:off x="6572250" y="5697428"/>
            <a:ext cx="523875" cy="562195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15" name="AutoShape 15"/>
          <p:cNvSpPr>
            <a:spLocks noChangeArrowheads="1"/>
          </p:cNvSpPr>
          <p:nvPr/>
        </p:nvSpPr>
        <p:spPr bwMode="auto">
          <a:xfrm>
            <a:off x="5967414" y="5695840"/>
            <a:ext cx="523875" cy="562195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16" name="AutoShape 16"/>
          <p:cNvSpPr>
            <a:spLocks noChangeArrowheads="1"/>
          </p:cNvSpPr>
          <p:nvPr/>
        </p:nvSpPr>
        <p:spPr bwMode="auto">
          <a:xfrm>
            <a:off x="5341939" y="5692665"/>
            <a:ext cx="523875" cy="562195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17" name="Line 17"/>
          <p:cNvSpPr>
            <a:spLocks noChangeShapeType="1"/>
          </p:cNvSpPr>
          <p:nvPr/>
        </p:nvSpPr>
        <p:spPr bwMode="auto">
          <a:xfrm>
            <a:off x="5036695" y="2495862"/>
            <a:ext cx="383031" cy="588652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19" name="Oval 19"/>
          <p:cNvSpPr>
            <a:spLocks noChangeArrowheads="1"/>
          </p:cNvSpPr>
          <p:nvPr/>
        </p:nvSpPr>
        <p:spPr bwMode="auto">
          <a:xfrm>
            <a:off x="6183314" y="1776414"/>
            <a:ext cx="836612" cy="788987"/>
          </a:xfrm>
          <a:prstGeom prst="ellipse">
            <a:avLst/>
          </a:prstGeom>
          <a:solidFill>
            <a:srgbClr val="CC99FF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Client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VM</a:t>
            </a:r>
          </a:p>
        </p:txBody>
      </p:sp>
      <p:sp>
        <p:nvSpPr>
          <p:cNvPr id="25620" name="AutoShape 20"/>
          <p:cNvSpPr>
            <a:spLocks noChangeArrowheads="1"/>
          </p:cNvSpPr>
          <p:nvPr/>
        </p:nvSpPr>
        <p:spPr bwMode="auto">
          <a:xfrm>
            <a:off x="7756525" y="1466741"/>
            <a:ext cx="523875" cy="562195"/>
          </a:xfrm>
          <a:prstGeom prst="can">
            <a:avLst>
              <a:gd name="adj" fmla="val 24972"/>
            </a:avLst>
          </a:prstGeom>
          <a:solidFill>
            <a:srgbClr val="FF0000"/>
          </a:soli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21" name="AutoShape 21"/>
          <p:cNvSpPr>
            <a:spLocks noChangeArrowheads="1"/>
          </p:cNvSpPr>
          <p:nvPr/>
        </p:nvSpPr>
        <p:spPr bwMode="auto">
          <a:xfrm>
            <a:off x="6053138" y="1425466"/>
            <a:ext cx="523875" cy="562195"/>
          </a:xfrm>
          <a:prstGeom prst="can">
            <a:avLst>
              <a:gd name="adj" fmla="val 24972"/>
            </a:avLst>
          </a:prstGeom>
          <a:solidFill>
            <a:srgbClr val="339966"/>
          </a:soli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22" name="Text Box 22"/>
          <p:cNvSpPr txBox="1">
            <a:spLocks noChangeArrowheads="1"/>
          </p:cNvSpPr>
          <p:nvPr/>
        </p:nvSpPr>
        <p:spPr bwMode="auto">
          <a:xfrm>
            <a:off x="5530851" y="2454275"/>
            <a:ext cx="851493" cy="3693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800" b="1">
                <a:solidFill>
                  <a:srgbClr val="000000"/>
                </a:solidFill>
                <a:latin typeface="Arial" charset="0"/>
              </a:rPr>
              <a:t>vSCSI</a:t>
            </a:r>
          </a:p>
        </p:txBody>
      </p:sp>
      <p:sp>
        <p:nvSpPr>
          <p:cNvPr id="25623" name="Oval 23"/>
          <p:cNvSpPr>
            <a:spLocks noChangeArrowheads="1"/>
          </p:cNvSpPr>
          <p:nvPr/>
        </p:nvSpPr>
        <p:spPr bwMode="auto">
          <a:xfrm>
            <a:off x="4443699" y="1777819"/>
            <a:ext cx="836613" cy="788987"/>
          </a:xfrm>
          <a:prstGeom prst="ellipse">
            <a:avLst/>
          </a:prstGeom>
          <a:solidFill>
            <a:srgbClr val="CC99FF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Client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VM</a:t>
            </a:r>
          </a:p>
        </p:txBody>
      </p:sp>
      <p:sp>
        <p:nvSpPr>
          <p:cNvPr id="25624" name="AutoShape 24"/>
          <p:cNvSpPr>
            <a:spLocks noChangeArrowheads="1"/>
          </p:cNvSpPr>
          <p:nvPr/>
        </p:nvSpPr>
        <p:spPr bwMode="auto">
          <a:xfrm>
            <a:off x="4492054" y="1361168"/>
            <a:ext cx="527050" cy="565766"/>
          </a:xfrm>
          <a:prstGeom prst="can">
            <a:avLst>
              <a:gd name="adj" fmla="val 24970"/>
            </a:avLst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0" scaled="1"/>
          </a:gradFill>
          <a:ln w="25400" cap="rnd">
            <a:solidFill>
              <a:srgbClr val="0000FF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25" name="Line 25"/>
          <p:cNvSpPr>
            <a:spLocks noChangeShapeType="1"/>
          </p:cNvSpPr>
          <p:nvPr/>
        </p:nvSpPr>
        <p:spPr bwMode="auto">
          <a:xfrm>
            <a:off x="7134226" y="3690938"/>
            <a:ext cx="1588" cy="6175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26" name="Line 26"/>
          <p:cNvSpPr>
            <a:spLocks noChangeShapeType="1"/>
          </p:cNvSpPr>
          <p:nvPr/>
        </p:nvSpPr>
        <p:spPr bwMode="auto">
          <a:xfrm flipV="1">
            <a:off x="5397500" y="4276725"/>
            <a:ext cx="2266950" cy="79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27" name="Oval 27"/>
          <p:cNvSpPr>
            <a:spLocks noChangeArrowheads="1"/>
          </p:cNvSpPr>
          <p:nvPr/>
        </p:nvSpPr>
        <p:spPr bwMode="auto">
          <a:xfrm>
            <a:off x="6704014" y="2820989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25628" name="Line 28"/>
          <p:cNvSpPr>
            <a:spLocks noChangeShapeType="1"/>
          </p:cNvSpPr>
          <p:nvPr/>
        </p:nvSpPr>
        <p:spPr bwMode="auto">
          <a:xfrm>
            <a:off x="5411789" y="3683001"/>
            <a:ext cx="1587" cy="6175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29" name="Oval 29"/>
          <p:cNvSpPr>
            <a:spLocks noChangeArrowheads="1"/>
          </p:cNvSpPr>
          <p:nvPr/>
        </p:nvSpPr>
        <p:spPr bwMode="auto">
          <a:xfrm>
            <a:off x="4970463" y="2833689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1014814" name="AutoShape 30"/>
          <p:cNvSpPr>
            <a:spLocks noChangeArrowheads="1"/>
          </p:cNvSpPr>
          <p:nvPr/>
        </p:nvSpPr>
        <p:spPr bwMode="auto">
          <a:xfrm>
            <a:off x="5270499" y="4522540"/>
            <a:ext cx="1860551" cy="1027609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  <a:defRPr/>
            </a:pPr>
            <a:r>
              <a:rPr lang="en-GB" sz="1800" dirty="0">
                <a:solidFill>
                  <a:srgbClr val="FFFFFF"/>
                </a:solidFill>
                <a:latin typeface="Arial" charset="0"/>
              </a:rPr>
              <a:t> </a:t>
            </a:r>
          </a:p>
          <a:p>
            <a:pPr algn="ctr">
              <a:lnSpc>
                <a:spcPct val="100000"/>
              </a:lnSpc>
              <a:buFont typeface="Arial" charset="0"/>
              <a:buNone/>
              <a:defRPr/>
            </a:pPr>
            <a:endParaRPr lang="en-GB" sz="1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31" name="Rectangle 31"/>
          <p:cNvSpPr>
            <a:spLocks noChangeArrowheads="1"/>
          </p:cNvSpPr>
          <p:nvPr/>
        </p:nvSpPr>
        <p:spPr bwMode="auto">
          <a:xfrm>
            <a:off x="5429251" y="4803775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32" name="Rectangle 32"/>
          <p:cNvSpPr>
            <a:spLocks noChangeArrowheads="1"/>
          </p:cNvSpPr>
          <p:nvPr/>
        </p:nvSpPr>
        <p:spPr bwMode="auto">
          <a:xfrm>
            <a:off x="6097589" y="4799014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33" name="Rectangle 33"/>
          <p:cNvSpPr>
            <a:spLocks noChangeArrowheads="1"/>
          </p:cNvSpPr>
          <p:nvPr/>
        </p:nvSpPr>
        <p:spPr bwMode="auto">
          <a:xfrm>
            <a:off x="6764340" y="4795839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34" name="Rectangle 34"/>
          <p:cNvSpPr>
            <a:spLocks noChangeArrowheads="1"/>
          </p:cNvSpPr>
          <p:nvPr/>
        </p:nvSpPr>
        <p:spPr bwMode="auto">
          <a:xfrm>
            <a:off x="5489576" y="4856164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35" name="Rectangle 35"/>
          <p:cNvSpPr>
            <a:spLocks noChangeArrowheads="1"/>
          </p:cNvSpPr>
          <p:nvPr/>
        </p:nvSpPr>
        <p:spPr bwMode="auto">
          <a:xfrm>
            <a:off x="6157913" y="4851401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36" name="Rectangle 36"/>
          <p:cNvSpPr>
            <a:spLocks noChangeArrowheads="1"/>
          </p:cNvSpPr>
          <p:nvPr/>
        </p:nvSpPr>
        <p:spPr bwMode="auto">
          <a:xfrm>
            <a:off x="6824664" y="4848225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37" name="Rectangle 37"/>
          <p:cNvSpPr>
            <a:spLocks noChangeArrowheads="1"/>
          </p:cNvSpPr>
          <p:nvPr/>
        </p:nvSpPr>
        <p:spPr bwMode="auto">
          <a:xfrm>
            <a:off x="5557839" y="4937125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38" name="Rectangle 38"/>
          <p:cNvSpPr>
            <a:spLocks noChangeArrowheads="1"/>
          </p:cNvSpPr>
          <p:nvPr/>
        </p:nvSpPr>
        <p:spPr bwMode="auto">
          <a:xfrm>
            <a:off x="6226176" y="4932364"/>
            <a:ext cx="134938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39" name="Rectangle 39"/>
          <p:cNvSpPr>
            <a:spLocks noChangeArrowheads="1"/>
          </p:cNvSpPr>
          <p:nvPr/>
        </p:nvSpPr>
        <p:spPr bwMode="auto">
          <a:xfrm>
            <a:off x="6892927" y="4929188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40" name="Rectangle 40"/>
          <p:cNvSpPr>
            <a:spLocks noChangeArrowheads="1"/>
          </p:cNvSpPr>
          <p:nvPr/>
        </p:nvSpPr>
        <p:spPr bwMode="auto">
          <a:xfrm>
            <a:off x="5416551" y="5095876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41" name="Rectangle 41"/>
          <p:cNvSpPr>
            <a:spLocks noChangeArrowheads="1"/>
          </p:cNvSpPr>
          <p:nvPr/>
        </p:nvSpPr>
        <p:spPr bwMode="auto">
          <a:xfrm>
            <a:off x="6084888" y="5091115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42" name="Rectangle 42"/>
          <p:cNvSpPr>
            <a:spLocks noChangeArrowheads="1"/>
          </p:cNvSpPr>
          <p:nvPr/>
        </p:nvSpPr>
        <p:spPr bwMode="auto">
          <a:xfrm>
            <a:off x="6751639" y="5087939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43" name="Rectangle 43"/>
          <p:cNvSpPr>
            <a:spLocks noChangeArrowheads="1"/>
          </p:cNvSpPr>
          <p:nvPr/>
        </p:nvSpPr>
        <p:spPr bwMode="auto">
          <a:xfrm>
            <a:off x="5476877" y="5148263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44" name="Rectangle 44"/>
          <p:cNvSpPr>
            <a:spLocks noChangeArrowheads="1"/>
          </p:cNvSpPr>
          <p:nvPr/>
        </p:nvSpPr>
        <p:spPr bwMode="auto">
          <a:xfrm>
            <a:off x="6145214" y="5143502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45" name="Rectangle 45"/>
          <p:cNvSpPr>
            <a:spLocks noChangeArrowheads="1"/>
          </p:cNvSpPr>
          <p:nvPr/>
        </p:nvSpPr>
        <p:spPr bwMode="auto">
          <a:xfrm>
            <a:off x="6811964" y="5140326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46" name="Rectangle 46"/>
          <p:cNvSpPr>
            <a:spLocks noChangeArrowheads="1"/>
          </p:cNvSpPr>
          <p:nvPr/>
        </p:nvSpPr>
        <p:spPr bwMode="auto">
          <a:xfrm>
            <a:off x="5545140" y="5229226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47" name="Rectangle 47"/>
          <p:cNvSpPr>
            <a:spLocks noChangeArrowheads="1"/>
          </p:cNvSpPr>
          <p:nvPr/>
        </p:nvSpPr>
        <p:spPr bwMode="auto">
          <a:xfrm>
            <a:off x="6213476" y="5224465"/>
            <a:ext cx="134938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48" name="Rectangle 48"/>
          <p:cNvSpPr>
            <a:spLocks noChangeArrowheads="1"/>
          </p:cNvSpPr>
          <p:nvPr/>
        </p:nvSpPr>
        <p:spPr bwMode="auto">
          <a:xfrm>
            <a:off x="6880226" y="5221289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49" name="Rectangle 49"/>
          <p:cNvSpPr>
            <a:spLocks noChangeArrowheads="1"/>
          </p:cNvSpPr>
          <p:nvPr/>
        </p:nvSpPr>
        <p:spPr bwMode="auto">
          <a:xfrm>
            <a:off x="5380039" y="5334001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50" name="Rectangle 50"/>
          <p:cNvSpPr>
            <a:spLocks noChangeArrowheads="1"/>
          </p:cNvSpPr>
          <p:nvPr/>
        </p:nvSpPr>
        <p:spPr bwMode="auto">
          <a:xfrm>
            <a:off x="6048376" y="5329240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51" name="Rectangle 51"/>
          <p:cNvSpPr>
            <a:spLocks noChangeArrowheads="1"/>
          </p:cNvSpPr>
          <p:nvPr/>
        </p:nvSpPr>
        <p:spPr bwMode="auto">
          <a:xfrm>
            <a:off x="6715126" y="532606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52" name="Rectangle 52"/>
          <p:cNvSpPr>
            <a:spLocks noChangeArrowheads="1"/>
          </p:cNvSpPr>
          <p:nvPr/>
        </p:nvSpPr>
        <p:spPr bwMode="auto">
          <a:xfrm>
            <a:off x="5440365" y="5386389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53" name="Rectangle 53"/>
          <p:cNvSpPr>
            <a:spLocks noChangeArrowheads="1"/>
          </p:cNvSpPr>
          <p:nvPr/>
        </p:nvSpPr>
        <p:spPr bwMode="auto">
          <a:xfrm>
            <a:off x="6108701" y="5381626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54" name="Rectangle 54"/>
          <p:cNvSpPr>
            <a:spLocks noChangeArrowheads="1"/>
          </p:cNvSpPr>
          <p:nvPr/>
        </p:nvSpPr>
        <p:spPr bwMode="auto">
          <a:xfrm>
            <a:off x="6775451" y="5378451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55" name="Rectangle 55"/>
          <p:cNvSpPr>
            <a:spLocks noChangeArrowheads="1"/>
          </p:cNvSpPr>
          <p:nvPr/>
        </p:nvSpPr>
        <p:spPr bwMode="auto">
          <a:xfrm>
            <a:off x="5508627" y="5467351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56" name="Rectangle 56"/>
          <p:cNvSpPr>
            <a:spLocks noChangeArrowheads="1"/>
          </p:cNvSpPr>
          <p:nvPr/>
        </p:nvSpPr>
        <p:spPr bwMode="auto">
          <a:xfrm>
            <a:off x="6176964" y="5462589"/>
            <a:ext cx="134937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57" name="Rectangle 57"/>
          <p:cNvSpPr>
            <a:spLocks noChangeArrowheads="1"/>
          </p:cNvSpPr>
          <p:nvPr/>
        </p:nvSpPr>
        <p:spPr bwMode="auto">
          <a:xfrm>
            <a:off x="6843714" y="545941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58" name="Line 58"/>
          <p:cNvSpPr>
            <a:spLocks noChangeShapeType="1"/>
          </p:cNvSpPr>
          <p:nvPr/>
        </p:nvSpPr>
        <p:spPr bwMode="auto">
          <a:xfrm>
            <a:off x="7620001" y="3863976"/>
            <a:ext cx="1588" cy="4191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59" name="Rectangle 59"/>
          <p:cNvSpPr>
            <a:spLocks noChangeArrowheads="1"/>
          </p:cNvSpPr>
          <p:nvPr/>
        </p:nvSpPr>
        <p:spPr bwMode="auto">
          <a:xfrm>
            <a:off x="4870450" y="2762250"/>
            <a:ext cx="3276600" cy="1295400"/>
          </a:xfrm>
          <a:prstGeom prst="rect">
            <a:avLst/>
          </a:prstGeom>
          <a:noFill/>
          <a:ln w="25400" algn="ctr">
            <a:solidFill>
              <a:srgbClr val="FF00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60" name="Picture 5" descr="Youtube_Logo_200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805445" y="6369978"/>
            <a:ext cx="1338555" cy="488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TextBox 60"/>
          <p:cNvSpPr txBox="1"/>
          <p:nvPr/>
        </p:nvSpPr>
        <p:spPr>
          <a:xfrm>
            <a:off x="-3816" y="0"/>
            <a:ext cx="392675" cy="518160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2800" dirty="0" smtClean="0">
                <a:solidFill>
                  <a:srgbClr val="FF0000"/>
                </a:solidFill>
                <a:latin typeface="Arial" charset="0"/>
              </a:rPr>
              <a:t>4</a:t>
            </a:r>
            <a:endParaRPr lang="en-GB" sz="28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3" name="Circular Arrow 62"/>
          <p:cNvSpPr/>
          <p:nvPr/>
        </p:nvSpPr>
        <p:spPr bwMode="auto">
          <a:xfrm flipH="1">
            <a:off x="5239061" y="727023"/>
            <a:ext cx="2683237" cy="2405921"/>
          </a:xfrm>
          <a:prstGeom prst="circularArrow">
            <a:avLst/>
          </a:prstGeom>
          <a:solidFill>
            <a:srgbClr val="FDFDFD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618" name="Oval 18"/>
          <p:cNvSpPr>
            <a:spLocks noChangeArrowheads="1"/>
          </p:cNvSpPr>
          <p:nvPr/>
        </p:nvSpPr>
        <p:spPr bwMode="auto">
          <a:xfrm>
            <a:off x="7340600" y="1830390"/>
            <a:ext cx="836613" cy="788987"/>
          </a:xfrm>
          <a:prstGeom prst="ellipse">
            <a:avLst/>
          </a:prstGeom>
          <a:solidFill>
            <a:srgbClr val="CC99FF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Client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VM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2" name="Line 7"/>
          <p:cNvSpPr>
            <a:spLocks noChangeShapeType="1"/>
          </p:cNvSpPr>
          <p:nvPr/>
        </p:nvSpPr>
        <p:spPr bwMode="auto">
          <a:xfrm flipH="1">
            <a:off x="7761248" y="2286000"/>
            <a:ext cx="44605" cy="1260088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26" name="Line 63"/>
          <p:cNvSpPr>
            <a:spLocks noChangeShapeType="1"/>
          </p:cNvSpPr>
          <p:nvPr/>
        </p:nvSpPr>
        <p:spPr bwMode="auto">
          <a:xfrm flipH="1">
            <a:off x="7883525" y="3444874"/>
            <a:ext cx="628650" cy="6351"/>
          </a:xfrm>
          <a:prstGeom prst="line">
            <a:avLst/>
          </a:prstGeom>
          <a:noFill/>
          <a:ln w="38100">
            <a:solidFill>
              <a:srgbClr val="993300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Advanced Functions: Migrating to SSP 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idx="1"/>
          </p:nvPr>
        </p:nvSpPr>
        <p:spPr>
          <a:xfrm>
            <a:off x="180975" y="1031876"/>
            <a:ext cx="4475164" cy="56118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 sz="2400" dirty="0" smtClean="0"/>
              <a:t>Got old local disks, VIOS LV or </a:t>
            </a:r>
            <a:r>
              <a:rPr lang="en-GB" sz="2400" dirty="0" err="1" smtClean="0"/>
              <a:t>hdisk</a:t>
            </a:r>
            <a:r>
              <a:rPr lang="en-GB" sz="2400" dirty="0" smtClean="0"/>
              <a:t> via vSCSI, NPIV but want to use SSP !!!</a:t>
            </a:r>
          </a:p>
          <a:p>
            <a:pPr eaLnBrk="1" hangingPunct="1">
              <a:buFont typeface="Wingdings" pitchFamily="2" charset="2"/>
              <a:buNone/>
            </a:pPr>
            <a:endParaRPr lang="en-GB" sz="24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GB" sz="2400" dirty="0" smtClean="0"/>
              <a:t>Actions:</a:t>
            </a:r>
          </a:p>
          <a:p>
            <a:pPr eaLnBrk="1" hangingPunct="1"/>
            <a:r>
              <a:rPr lang="en-GB" sz="2400" dirty="0" smtClean="0"/>
              <a:t>Add VIOS to SSP</a:t>
            </a:r>
          </a:p>
          <a:p>
            <a:pPr eaLnBrk="1" hangingPunct="1"/>
            <a:r>
              <a:rPr lang="en-GB" sz="2400" dirty="0" smtClean="0"/>
              <a:t>Add LU disks</a:t>
            </a:r>
          </a:p>
          <a:p>
            <a:pPr eaLnBrk="1" hangingPunct="1"/>
            <a:r>
              <a:rPr lang="en-GB" sz="2400" dirty="0" smtClean="0"/>
              <a:t>With AIX</a:t>
            </a:r>
          </a:p>
          <a:p>
            <a:pPr lvl="1" eaLnBrk="1" hangingPunct="1"/>
            <a:r>
              <a:rPr lang="en-GB" sz="1900" dirty="0" err="1" smtClean="0"/>
              <a:t>migratepv</a:t>
            </a:r>
            <a:r>
              <a:rPr lang="en-GB" sz="1900" dirty="0" smtClean="0"/>
              <a:t> live to SSP</a:t>
            </a:r>
          </a:p>
          <a:p>
            <a:pPr lvl="1" eaLnBrk="1" hangingPunct="1"/>
            <a:r>
              <a:rPr lang="en-GB" sz="1900" dirty="0" smtClean="0"/>
              <a:t>bosboot</a:t>
            </a:r>
          </a:p>
          <a:p>
            <a:pPr lvl="1" eaLnBrk="1" hangingPunct="1"/>
            <a:r>
              <a:rPr lang="en-GB" sz="1900" dirty="0" smtClean="0"/>
              <a:t>bootlist</a:t>
            </a:r>
          </a:p>
          <a:p>
            <a:pPr lvl="1" eaLnBrk="1" hangingPunct="1"/>
            <a:r>
              <a:rPr lang="en-GB" sz="1900" dirty="0" smtClean="0"/>
              <a:t>Remove old disks/adapters</a:t>
            </a:r>
          </a:p>
          <a:p>
            <a:pPr lvl="1" eaLnBrk="1" hangingPunct="1"/>
            <a:r>
              <a:rPr lang="en-GB" sz="1900" dirty="0" smtClean="0"/>
              <a:t>and you are LPM ready</a:t>
            </a:r>
          </a:p>
        </p:txBody>
      </p:sp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7483438" y="3735699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31" name="Oval 6"/>
          <p:cNvSpPr>
            <a:spLocks noChangeArrowheads="1"/>
          </p:cNvSpPr>
          <p:nvPr/>
        </p:nvSpPr>
        <p:spPr bwMode="auto">
          <a:xfrm>
            <a:off x="7172520" y="2955887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26633" name="Rectangle 8"/>
          <p:cNvSpPr>
            <a:spLocks noChangeArrowheads="1"/>
          </p:cNvSpPr>
          <p:nvPr/>
        </p:nvSpPr>
        <p:spPr bwMode="auto">
          <a:xfrm>
            <a:off x="5253038" y="3732447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34" name="Rectangle 9"/>
          <p:cNvSpPr>
            <a:spLocks noChangeArrowheads="1"/>
          </p:cNvSpPr>
          <p:nvPr/>
        </p:nvSpPr>
        <p:spPr bwMode="auto">
          <a:xfrm>
            <a:off x="6559627" y="3732252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35" name="Line 10"/>
          <p:cNvSpPr>
            <a:spLocks noChangeShapeType="1"/>
          </p:cNvSpPr>
          <p:nvPr/>
        </p:nvSpPr>
        <p:spPr bwMode="auto">
          <a:xfrm>
            <a:off x="6638926" y="2484439"/>
            <a:ext cx="74108" cy="794020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15819" name="Cloud"/>
          <p:cNvSpPr>
            <a:spLocks noChangeAspect="1" noEditPoints="1" noChangeArrowheads="1"/>
          </p:cNvSpPr>
          <p:nvPr/>
        </p:nvSpPr>
        <p:spPr bwMode="auto">
          <a:xfrm rot="10800000">
            <a:off x="5029200" y="3622676"/>
            <a:ext cx="2368550" cy="34607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rot="10800000" lIns="91429" tIns="45714" rIns="91429" bIns="45714"/>
          <a:lstStyle/>
          <a:p>
            <a:pPr>
              <a:lnSpc>
                <a:spcPct val="100000"/>
              </a:lnSpc>
              <a:defRPr/>
            </a:pPr>
            <a:r>
              <a:rPr lang="en-GB" sz="1000" b="1" dirty="0">
                <a:solidFill>
                  <a:srgbClr val="000000"/>
                </a:solidFill>
                <a:latin typeface="Arial" charset="0"/>
              </a:rPr>
              <a:t>Shared Storage Pool</a:t>
            </a:r>
          </a:p>
        </p:txBody>
      </p:sp>
      <p:sp>
        <p:nvSpPr>
          <p:cNvPr id="26637" name="Line 12"/>
          <p:cNvSpPr>
            <a:spLocks noChangeShapeType="1"/>
          </p:cNvSpPr>
          <p:nvPr/>
        </p:nvSpPr>
        <p:spPr bwMode="auto">
          <a:xfrm flipH="1" flipV="1">
            <a:off x="6192839" y="4292601"/>
            <a:ext cx="4762" cy="82232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26638" name="Picture 12" descr="thunderbird rendering SFF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8915" y="6211890"/>
            <a:ext cx="1870075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9" name="AutoShape 14"/>
          <p:cNvSpPr>
            <a:spLocks noChangeArrowheads="1"/>
          </p:cNvSpPr>
          <p:nvPr/>
        </p:nvSpPr>
        <p:spPr bwMode="auto">
          <a:xfrm>
            <a:off x="6572250" y="5697428"/>
            <a:ext cx="523875" cy="562195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40" name="AutoShape 15"/>
          <p:cNvSpPr>
            <a:spLocks noChangeArrowheads="1"/>
          </p:cNvSpPr>
          <p:nvPr/>
        </p:nvSpPr>
        <p:spPr bwMode="auto">
          <a:xfrm>
            <a:off x="5967414" y="5695840"/>
            <a:ext cx="523875" cy="562195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41" name="AutoShape 16"/>
          <p:cNvSpPr>
            <a:spLocks noChangeArrowheads="1"/>
          </p:cNvSpPr>
          <p:nvPr/>
        </p:nvSpPr>
        <p:spPr bwMode="auto">
          <a:xfrm>
            <a:off x="5341939" y="5692665"/>
            <a:ext cx="523875" cy="562195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42" name="Line 17"/>
          <p:cNvSpPr>
            <a:spLocks noChangeShapeType="1"/>
          </p:cNvSpPr>
          <p:nvPr/>
        </p:nvSpPr>
        <p:spPr bwMode="auto">
          <a:xfrm>
            <a:off x="5403852" y="2459039"/>
            <a:ext cx="15874" cy="62547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43" name="Oval 18"/>
          <p:cNvSpPr>
            <a:spLocks noChangeArrowheads="1"/>
          </p:cNvSpPr>
          <p:nvPr/>
        </p:nvSpPr>
        <p:spPr bwMode="auto">
          <a:xfrm>
            <a:off x="7340600" y="1830390"/>
            <a:ext cx="836613" cy="788987"/>
          </a:xfrm>
          <a:prstGeom prst="ellipse">
            <a:avLst/>
          </a:prstGeom>
          <a:solidFill>
            <a:srgbClr val="CC99FF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Client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VM</a:t>
            </a:r>
          </a:p>
        </p:txBody>
      </p:sp>
      <p:sp>
        <p:nvSpPr>
          <p:cNvPr id="26644" name="Oval 19"/>
          <p:cNvSpPr>
            <a:spLocks noChangeArrowheads="1"/>
          </p:cNvSpPr>
          <p:nvPr/>
        </p:nvSpPr>
        <p:spPr bwMode="auto">
          <a:xfrm>
            <a:off x="6183314" y="1776414"/>
            <a:ext cx="836612" cy="788987"/>
          </a:xfrm>
          <a:prstGeom prst="ellipse">
            <a:avLst/>
          </a:prstGeom>
          <a:solidFill>
            <a:srgbClr val="CC99FF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Client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VM</a:t>
            </a:r>
          </a:p>
        </p:txBody>
      </p:sp>
      <p:sp>
        <p:nvSpPr>
          <p:cNvPr id="26645" name="AutoShape 20"/>
          <p:cNvSpPr>
            <a:spLocks noChangeArrowheads="1"/>
          </p:cNvSpPr>
          <p:nvPr/>
        </p:nvSpPr>
        <p:spPr bwMode="auto">
          <a:xfrm>
            <a:off x="7756525" y="1466741"/>
            <a:ext cx="523875" cy="562195"/>
          </a:xfrm>
          <a:prstGeom prst="can">
            <a:avLst>
              <a:gd name="adj" fmla="val 24972"/>
            </a:avLst>
          </a:prstGeom>
          <a:solidFill>
            <a:srgbClr val="FF0000"/>
          </a:solidFill>
          <a:ln w="25400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46" name="AutoShape 21"/>
          <p:cNvSpPr>
            <a:spLocks noChangeArrowheads="1"/>
          </p:cNvSpPr>
          <p:nvPr/>
        </p:nvSpPr>
        <p:spPr bwMode="auto">
          <a:xfrm>
            <a:off x="6053138" y="1425466"/>
            <a:ext cx="523875" cy="562195"/>
          </a:xfrm>
          <a:prstGeom prst="can">
            <a:avLst>
              <a:gd name="adj" fmla="val 24972"/>
            </a:avLst>
          </a:prstGeom>
          <a:solidFill>
            <a:srgbClr val="339966"/>
          </a:soli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47" name="Text Box 22"/>
          <p:cNvSpPr txBox="1">
            <a:spLocks noChangeArrowheads="1"/>
          </p:cNvSpPr>
          <p:nvPr/>
        </p:nvSpPr>
        <p:spPr bwMode="auto">
          <a:xfrm>
            <a:off x="5530851" y="2454275"/>
            <a:ext cx="851493" cy="3693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800" b="1">
                <a:solidFill>
                  <a:srgbClr val="000000"/>
                </a:solidFill>
                <a:latin typeface="Arial" charset="0"/>
              </a:rPr>
              <a:t>vSCSI</a:t>
            </a:r>
          </a:p>
        </p:txBody>
      </p:sp>
      <p:sp>
        <p:nvSpPr>
          <p:cNvPr id="26648" name="Oval 23"/>
          <p:cNvSpPr>
            <a:spLocks noChangeArrowheads="1"/>
          </p:cNvSpPr>
          <p:nvPr/>
        </p:nvSpPr>
        <p:spPr bwMode="auto">
          <a:xfrm>
            <a:off x="5013325" y="1747839"/>
            <a:ext cx="836613" cy="788987"/>
          </a:xfrm>
          <a:prstGeom prst="ellipse">
            <a:avLst/>
          </a:prstGeom>
          <a:solidFill>
            <a:srgbClr val="CC99FF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Client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VM</a:t>
            </a:r>
          </a:p>
        </p:txBody>
      </p:sp>
      <p:sp>
        <p:nvSpPr>
          <p:cNvPr id="26649" name="AutoShape 24"/>
          <p:cNvSpPr>
            <a:spLocks noChangeArrowheads="1"/>
          </p:cNvSpPr>
          <p:nvPr/>
        </p:nvSpPr>
        <p:spPr bwMode="auto">
          <a:xfrm>
            <a:off x="4724401" y="1458604"/>
            <a:ext cx="527050" cy="565766"/>
          </a:xfrm>
          <a:prstGeom prst="can">
            <a:avLst>
              <a:gd name="adj" fmla="val 24970"/>
            </a:avLst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0" scaled="1"/>
          </a:gradFill>
          <a:ln w="25400" cap="rnd">
            <a:solidFill>
              <a:srgbClr val="0000FF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50" name="Line 25"/>
          <p:cNvSpPr>
            <a:spLocks noChangeShapeType="1"/>
          </p:cNvSpPr>
          <p:nvPr/>
        </p:nvSpPr>
        <p:spPr bwMode="auto">
          <a:xfrm>
            <a:off x="6743933" y="3668635"/>
            <a:ext cx="1588" cy="6175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51" name="Line 26"/>
          <p:cNvSpPr>
            <a:spLocks noChangeShapeType="1"/>
          </p:cNvSpPr>
          <p:nvPr/>
        </p:nvSpPr>
        <p:spPr bwMode="auto">
          <a:xfrm flipV="1">
            <a:off x="5397500" y="4276725"/>
            <a:ext cx="2266950" cy="79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52" name="Oval 27"/>
          <p:cNvSpPr>
            <a:spLocks noChangeArrowheads="1"/>
          </p:cNvSpPr>
          <p:nvPr/>
        </p:nvSpPr>
        <p:spPr bwMode="auto">
          <a:xfrm>
            <a:off x="6224513" y="2832140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26653" name="Line 28"/>
          <p:cNvSpPr>
            <a:spLocks noChangeShapeType="1"/>
          </p:cNvSpPr>
          <p:nvPr/>
        </p:nvSpPr>
        <p:spPr bwMode="auto">
          <a:xfrm>
            <a:off x="5411789" y="3683001"/>
            <a:ext cx="1587" cy="6175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54" name="Oval 29"/>
          <p:cNvSpPr>
            <a:spLocks noChangeArrowheads="1"/>
          </p:cNvSpPr>
          <p:nvPr/>
        </p:nvSpPr>
        <p:spPr bwMode="auto">
          <a:xfrm>
            <a:off x="4970463" y="2833689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1015838" name="AutoShape 30"/>
          <p:cNvSpPr>
            <a:spLocks noChangeArrowheads="1"/>
          </p:cNvSpPr>
          <p:nvPr/>
        </p:nvSpPr>
        <p:spPr bwMode="auto">
          <a:xfrm>
            <a:off x="5270500" y="4522540"/>
            <a:ext cx="1855788" cy="1027609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  <a:defRPr/>
            </a:pPr>
            <a:endParaRPr lang="en-GB" sz="1800" dirty="0">
              <a:solidFill>
                <a:srgbClr val="FFFFFF"/>
              </a:solidFill>
              <a:latin typeface="Arial" charset="0"/>
            </a:endParaRPr>
          </a:p>
          <a:p>
            <a:pPr algn="ctr">
              <a:lnSpc>
                <a:spcPct val="100000"/>
              </a:lnSpc>
              <a:buFont typeface="Arial" charset="0"/>
              <a:buNone/>
              <a:defRPr/>
            </a:pPr>
            <a:endParaRPr lang="en-GB" sz="1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56" name="Rectangle 31"/>
          <p:cNvSpPr>
            <a:spLocks noChangeArrowheads="1"/>
          </p:cNvSpPr>
          <p:nvPr/>
        </p:nvSpPr>
        <p:spPr bwMode="auto">
          <a:xfrm>
            <a:off x="5429251" y="4803775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57" name="Rectangle 32"/>
          <p:cNvSpPr>
            <a:spLocks noChangeArrowheads="1"/>
          </p:cNvSpPr>
          <p:nvPr/>
        </p:nvSpPr>
        <p:spPr bwMode="auto">
          <a:xfrm>
            <a:off x="6097589" y="4799014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58" name="Rectangle 33"/>
          <p:cNvSpPr>
            <a:spLocks noChangeArrowheads="1"/>
          </p:cNvSpPr>
          <p:nvPr/>
        </p:nvSpPr>
        <p:spPr bwMode="auto">
          <a:xfrm>
            <a:off x="6764340" y="4795839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59" name="Rectangle 34"/>
          <p:cNvSpPr>
            <a:spLocks noChangeArrowheads="1"/>
          </p:cNvSpPr>
          <p:nvPr/>
        </p:nvSpPr>
        <p:spPr bwMode="auto">
          <a:xfrm>
            <a:off x="5489576" y="4856164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60" name="Rectangle 35"/>
          <p:cNvSpPr>
            <a:spLocks noChangeArrowheads="1"/>
          </p:cNvSpPr>
          <p:nvPr/>
        </p:nvSpPr>
        <p:spPr bwMode="auto">
          <a:xfrm>
            <a:off x="6157913" y="4851401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61" name="Rectangle 36"/>
          <p:cNvSpPr>
            <a:spLocks noChangeArrowheads="1"/>
          </p:cNvSpPr>
          <p:nvPr/>
        </p:nvSpPr>
        <p:spPr bwMode="auto">
          <a:xfrm>
            <a:off x="6824664" y="4848225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62" name="Rectangle 37"/>
          <p:cNvSpPr>
            <a:spLocks noChangeArrowheads="1"/>
          </p:cNvSpPr>
          <p:nvPr/>
        </p:nvSpPr>
        <p:spPr bwMode="auto">
          <a:xfrm>
            <a:off x="5557839" y="4937125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63" name="Rectangle 38"/>
          <p:cNvSpPr>
            <a:spLocks noChangeArrowheads="1"/>
          </p:cNvSpPr>
          <p:nvPr/>
        </p:nvSpPr>
        <p:spPr bwMode="auto">
          <a:xfrm>
            <a:off x="6226176" y="4932364"/>
            <a:ext cx="134938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64" name="Rectangle 39"/>
          <p:cNvSpPr>
            <a:spLocks noChangeArrowheads="1"/>
          </p:cNvSpPr>
          <p:nvPr/>
        </p:nvSpPr>
        <p:spPr bwMode="auto">
          <a:xfrm>
            <a:off x="6892927" y="4929188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65" name="Rectangle 40"/>
          <p:cNvSpPr>
            <a:spLocks noChangeArrowheads="1"/>
          </p:cNvSpPr>
          <p:nvPr/>
        </p:nvSpPr>
        <p:spPr bwMode="auto">
          <a:xfrm>
            <a:off x="5416551" y="5095876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66" name="Rectangle 41"/>
          <p:cNvSpPr>
            <a:spLocks noChangeArrowheads="1"/>
          </p:cNvSpPr>
          <p:nvPr/>
        </p:nvSpPr>
        <p:spPr bwMode="auto">
          <a:xfrm>
            <a:off x="6084888" y="5091115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67" name="Rectangle 42"/>
          <p:cNvSpPr>
            <a:spLocks noChangeArrowheads="1"/>
          </p:cNvSpPr>
          <p:nvPr/>
        </p:nvSpPr>
        <p:spPr bwMode="auto">
          <a:xfrm>
            <a:off x="6751639" y="5087939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68" name="Rectangle 43"/>
          <p:cNvSpPr>
            <a:spLocks noChangeArrowheads="1"/>
          </p:cNvSpPr>
          <p:nvPr/>
        </p:nvSpPr>
        <p:spPr bwMode="auto">
          <a:xfrm>
            <a:off x="5476877" y="5148263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69" name="Rectangle 44"/>
          <p:cNvSpPr>
            <a:spLocks noChangeArrowheads="1"/>
          </p:cNvSpPr>
          <p:nvPr/>
        </p:nvSpPr>
        <p:spPr bwMode="auto">
          <a:xfrm>
            <a:off x="6145214" y="5143502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70" name="Rectangle 45"/>
          <p:cNvSpPr>
            <a:spLocks noChangeArrowheads="1"/>
          </p:cNvSpPr>
          <p:nvPr/>
        </p:nvSpPr>
        <p:spPr bwMode="auto">
          <a:xfrm>
            <a:off x="6811964" y="5140326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71" name="Rectangle 46"/>
          <p:cNvSpPr>
            <a:spLocks noChangeArrowheads="1"/>
          </p:cNvSpPr>
          <p:nvPr/>
        </p:nvSpPr>
        <p:spPr bwMode="auto">
          <a:xfrm>
            <a:off x="5545140" y="5229226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72" name="Rectangle 47"/>
          <p:cNvSpPr>
            <a:spLocks noChangeArrowheads="1"/>
          </p:cNvSpPr>
          <p:nvPr/>
        </p:nvSpPr>
        <p:spPr bwMode="auto">
          <a:xfrm>
            <a:off x="6213476" y="5224465"/>
            <a:ext cx="134938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73" name="Rectangle 48"/>
          <p:cNvSpPr>
            <a:spLocks noChangeArrowheads="1"/>
          </p:cNvSpPr>
          <p:nvPr/>
        </p:nvSpPr>
        <p:spPr bwMode="auto">
          <a:xfrm>
            <a:off x="6880226" y="5221289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74" name="Rectangle 49"/>
          <p:cNvSpPr>
            <a:spLocks noChangeArrowheads="1"/>
          </p:cNvSpPr>
          <p:nvPr/>
        </p:nvSpPr>
        <p:spPr bwMode="auto">
          <a:xfrm>
            <a:off x="5380039" y="5334001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75" name="Rectangle 50"/>
          <p:cNvSpPr>
            <a:spLocks noChangeArrowheads="1"/>
          </p:cNvSpPr>
          <p:nvPr/>
        </p:nvSpPr>
        <p:spPr bwMode="auto">
          <a:xfrm>
            <a:off x="6048376" y="5329240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76" name="Rectangle 51"/>
          <p:cNvSpPr>
            <a:spLocks noChangeArrowheads="1"/>
          </p:cNvSpPr>
          <p:nvPr/>
        </p:nvSpPr>
        <p:spPr bwMode="auto">
          <a:xfrm>
            <a:off x="6715126" y="532606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77" name="Rectangle 52"/>
          <p:cNvSpPr>
            <a:spLocks noChangeArrowheads="1"/>
          </p:cNvSpPr>
          <p:nvPr/>
        </p:nvSpPr>
        <p:spPr bwMode="auto">
          <a:xfrm>
            <a:off x="5440365" y="5386389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78" name="Rectangle 53"/>
          <p:cNvSpPr>
            <a:spLocks noChangeArrowheads="1"/>
          </p:cNvSpPr>
          <p:nvPr/>
        </p:nvSpPr>
        <p:spPr bwMode="auto">
          <a:xfrm>
            <a:off x="6108701" y="5381626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79" name="Rectangle 54"/>
          <p:cNvSpPr>
            <a:spLocks noChangeArrowheads="1"/>
          </p:cNvSpPr>
          <p:nvPr/>
        </p:nvSpPr>
        <p:spPr bwMode="auto">
          <a:xfrm>
            <a:off x="6775451" y="5378451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80" name="Rectangle 55"/>
          <p:cNvSpPr>
            <a:spLocks noChangeArrowheads="1"/>
          </p:cNvSpPr>
          <p:nvPr/>
        </p:nvSpPr>
        <p:spPr bwMode="auto">
          <a:xfrm>
            <a:off x="5508627" y="5467351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81" name="Rectangle 56"/>
          <p:cNvSpPr>
            <a:spLocks noChangeArrowheads="1"/>
          </p:cNvSpPr>
          <p:nvPr/>
        </p:nvSpPr>
        <p:spPr bwMode="auto">
          <a:xfrm>
            <a:off x="6176964" y="5462589"/>
            <a:ext cx="134937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82" name="Rectangle 57"/>
          <p:cNvSpPr>
            <a:spLocks noChangeArrowheads="1"/>
          </p:cNvSpPr>
          <p:nvPr/>
        </p:nvSpPr>
        <p:spPr bwMode="auto">
          <a:xfrm>
            <a:off x="6843714" y="545941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83" name="Line 58"/>
          <p:cNvSpPr>
            <a:spLocks noChangeShapeType="1"/>
          </p:cNvSpPr>
          <p:nvPr/>
        </p:nvSpPr>
        <p:spPr bwMode="auto">
          <a:xfrm>
            <a:off x="7620001" y="3863976"/>
            <a:ext cx="1588" cy="4191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84" name="Rectangle 59"/>
          <p:cNvSpPr>
            <a:spLocks noChangeArrowheads="1"/>
          </p:cNvSpPr>
          <p:nvPr/>
        </p:nvSpPr>
        <p:spPr bwMode="auto">
          <a:xfrm>
            <a:off x="4870450" y="2762250"/>
            <a:ext cx="3276600" cy="1295400"/>
          </a:xfrm>
          <a:prstGeom prst="rect">
            <a:avLst/>
          </a:prstGeom>
          <a:noFill/>
          <a:ln w="25400" algn="ctr">
            <a:solidFill>
              <a:srgbClr val="FF00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85" name="AutoShape 62"/>
          <p:cNvSpPr>
            <a:spLocks noChangeArrowheads="1"/>
          </p:cNvSpPr>
          <p:nvPr/>
        </p:nvSpPr>
        <p:spPr bwMode="auto">
          <a:xfrm>
            <a:off x="8410575" y="3225691"/>
            <a:ext cx="523875" cy="562195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86" name="AutoShape 64"/>
          <p:cNvSpPr>
            <a:spLocks noChangeArrowheads="1"/>
          </p:cNvSpPr>
          <p:nvPr/>
        </p:nvSpPr>
        <p:spPr bwMode="auto">
          <a:xfrm rot="-6148038">
            <a:off x="7662069" y="2478883"/>
            <a:ext cx="1460500" cy="252411"/>
          </a:xfrm>
          <a:prstGeom prst="rightArrow">
            <a:avLst>
              <a:gd name="adj1" fmla="val 50000"/>
              <a:gd name="adj2" fmla="val 144654"/>
            </a:avLst>
          </a:prstGeom>
          <a:solidFill>
            <a:srgbClr val="FDFDFD"/>
          </a:solidFill>
          <a:ln w="25400" algn="ctr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687" name="Text Box 65"/>
          <p:cNvSpPr txBox="1">
            <a:spLocks noChangeArrowheads="1"/>
          </p:cNvSpPr>
          <p:nvPr/>
        </p:nvSpPr>
        <p:spPr bwMode="auto">
          <a:xfrm>
            <a:off x="8491539" y="3262314"/>
            <a:ext cx="390525" cy="461962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2400" dirty="0">
                <a:solidFill>
                  <a:srgbClr val="FF0000"/>
                </a:solidFill>
                <a:latin typeface="Arial" charset="0"/>
              </a:rPr>
              <a:t>X</a:t>
            </a:r>
          </a:p>
        </p:txBody>
      </p:sp>
      <p:pic>
        <p:nvPicPr>
          <p:cNvPr id="64" name="Picture 5" descr="Youtube_Logo_200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805445" y="6369978"/>
            <a:ext cx="1338555" cy="488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TextBox 64"/>
          <p:cNvSpPr txBox="1"/>
          <p:nvPr/>
        </p:nvSpPr>
        <p:spPr>
          <a:xfrm>
            <a:off x="-3816" y="0"/>
            <a:ext cx="392675" cy="518160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2800" dirty="0" smtClean="0">
                <a:solidFill>
                  <a:srgbClr val="FF0000"/>
                </a:solidFill>
                <a:latin typeface="Arial" charset="0"/>
              </a:rPr>
              <a:t>5</a:t>
            </a:r>
            <a:endParaRPr lang="en-GB" sz="2800" dirty="0">
              <a:solidFill>
                <a:srgbClr val="FF0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Advanced Functions: Box Crash Recovery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180975" y="1031875"/>
            <a:ext cx="4475164" cy="5303838"/>
          </a:xfrm>
        </p:spPr>
        <p:txBody>
          <a:bodyPr/>
          <a:lstStyle/>
          <a:p>
            <a:pPr eaLnBrk="1" hangingPunct="1"/>
            <a:r>
              <a:rPr lang="en-GB" smtClean="0"/>
              <a:t>Total box lost!</a:t>
            </a:r>
          </a:p>
          <a:p>
            <a:pPr lvl="1" eaLnBrk="1" hangingPunct="1"/>
            <a:r>
              <a:rPr lang="en-GB" smtClean="0"/>
              <a:t>SSP will disks survive</a:t>
            </a:r>
          </a:p>
          <a:p>
            <a:pPr eaLnBrk="1" hangingPunct="1">
              <a:buFont typeface="Wingdings" pitchFamily="2" charset="2"/>
              <a:buNone/>
            </a:pPr>
            <a:endParaRPr lang="en-GB" smtClean="0"/>
          </a:p>
          <a:p>
            <a:pPr eaLnBrk="1" hangingPunct="1">
              <a:buFont typeface="Wingdings" pitchFamily="2" charset="2"/>
              <a:buNone/>
            </a:pPr>
            <a:r>
              <a:rPr lang="en-GB" smtClean="0"/>
              <a:t>Actions:</a:t>
            </a:r>
          </a:p>
          <a:p>
            <a:pPr eaLnBrk="1" hangingPunct="1"/>
            <a:r>
              <a:rPr lang="en-GB" smtClean="0"/>
              <a:t>Make a new LPAR</a:t>
            </a:r>
          </a:p>
          <a:p>
            <a:pPr eaLnBrk="1" hangingPunct="1"/>
            <a:r>
              <a:rPr lang="en-GB" smtClean="0"/>
              <a:t>Map in the SSP LU</a:t>
            </a:r>
          </a:p>
          <a:p>
            <a:pPr eaLnBrk="1" hangingPunct="1"/>
            <a:r>
              <a:rPr lang="en-GB" smtClean="0"/>
              <a:t>Connect to right network</a:t>
            </a:r>
          </a:p>
          <a:p>
            <a:pPr eaLnBrk="1" hangingPunct="1"/>
            <a:r>
              <a:rPr lang="en-GB" smtClean="0"/>
              <a:t>Set the bootlist</a:t>
            </a:r>
          </a:p>
          <a:p>
            <a:pPr eaLnBrk="1" hangingPunct="1"/>
            <a:r>
              <a:rPr lang="en-GB" smtClean="0"/>
              <a:t>Reboot</a:t>
            </a:r>
          </a:p>
          <a:p>
            <a:pPr eaLnBrk="1" hangingPunct="1"/>
            <a:r>
              <a:rPr lang="en-GB" smtClean="0"/>
              <a:t>and you are running again in, say, 2 minutes!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7494589" y="3646490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 flipH="1">
            <a:off x="7670801" y="2255839"/>
            <a:ext cx="106363" cy="892176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54" name="Oval 6"/>
          <p:cNvSpPr>
            <a:spLocks noChangeArrowheads="1"/>
          </p:cNvSpPr>
          <p:nvPr/>
        </p:nvSpPr>
        <p:spPr bwMode="auto">
          <a:xfrm>
            <a:off x="7116764" y="2967038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 flipH="1">
            <a:off x="7162801" y="2295526"/>
            <a:ext cx="527050" cy="1238249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5253038" y="3665540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6994525" y="3721101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>
            <a:off x="6638926" y="2484439"/>
            <a:ext cx="433388" cy="79057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16843" name="Cloud"/>
          <p:cNvSpPr>
            <a:spLocks noChangeAspect="1" noEditPoints="1" noChangeArrowheads="1"/>
          </p:cNvSpPr>
          <p:nvPr/>
        </p:nvSpPr>
        <p:spPr bwMode="auto">
          <a:xfrm rot="10800000">
            <a:off x="5029200" y="3622676"/>
            <a:ext cx="2368550" cy="34607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rot="10800000" lIns="91429" tIns="45714" rIns="91429" bIns="45714"/>
          <a:lstStyle/>
          <a:p>
            <a:pPr>
              <a:lnSpc>
                <a:spcPct val="100000"/>
              </a:lnSpc>
              <a:defRPr/>
            </a:pPr>
            <a:r>
              <a:rPr lang="en-GB" sz="1000" b="1" dirty="0">
                <a:solidFill>
                  <a:srgbClr val="000000"/>
                </a:solidFill>
                <a:latin typeface="Arial" charset="0"/>
              </a:rPr>
              <a:t>Shared Storage Pool</a:t>
            </a:r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 flipH="1" flipV="1">
            <a:off x="6192839" y="4292601"/>
            <a:ext cx="4762" cy="82232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27661" name="Picture 12" descr="thunderbird rendering SFF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8915" y="6211890"/>
            <a:ext cx="1870075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62" name="AutoShape 14"/>
          <p:cNvSpPr>
            <a:spLocks noChangeArrowheads="1"/>
          </p:cNvSpPr>
          <p:nvPr/>
        </p:nvSpPr>
        <p:spPr bwMode="auto">
          <a:xfrm>
            <a:off x="6572250" y="5697428"/>
            <a:ext cx="523875" cy="562195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63" name="AutoShape 15"/>
          <p:cNvSpPr>
            <a:spLocks noChangeArrowheads="1"/>
          </p:cNvSpPr>
          <p:nvPr/>
        </p:nvSpPr>
        <p:spPr bwMode="auto">
          <a:xfrm>
            <a:off x="5967414" y="5695840"/>
            <a:ext cx="523875" cy="562195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64" name="AutoShape 16"/>
          <p:cNvSpPr>
            <a:spLocks noChangeArrowheads="1"/>
          </p:cNvSpPr>
          <p:nvPr/>
        </p:nvSpPr>
        <p:spPr bwMode="auto">
          <a:xfrm>
            <a:off x="5341939" y="5692665"/>
            <a:ext cx="523875" cy="562195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65" name="Line 17"/>
          <p:cNvSpPr>
            <a:spLocks noChangeShapeType="1"/>
          </p:cNvSpPr>
          <p:nvPr/>
        </p:nvSpPr>
        <p:spPr bwMode="auto">
          <a:xfrm>
            <a:off x="5403852" y="2459039"/>
            <a:ext cx="15874" cy="62547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66" name="Oval 18"/>
          <p:cNvSpPr>
            <a:spLocks noChangeArrowheads="1"/>
          </p:cNvSpPr>
          <p:nvPr/>
        </p:nvSpPr>
        <p:spPr bwMode="auto">
          <a:xfrm>
            <a:off x="7340600" y="1830390"/>
            <a:ext cx="836613" cy="788987"/>
          </a:xfrm>
          <a:prstGeom prst="ellipse">
            <a:avLst/>
          </a:prstGeom>
          <a:solidFill>
            <a:srgbClr val="CC99FF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Client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VM</a:t>
            </a:r>
          </a:p>
        </p:txBody>
      </p:sp>
      <p:sp>
        <p:nvSpPr>
          <p:cNvPr id="27667" name="Oval 19"/>
          <p:cNvSpPr>
            <a:spLocks noChangeArrowheads="1"/>
          </p:cNvSpPr>
          <p:nvPr/>
        </p:nvSpPr>
        <p:spPr bwMode="auto">
          <a:xfrm>
            <a:off x="6183314" y="1776414"/>
            <a:ext cx="836612" cy="788987"/>
          </a:xfrm>
          <a:prstGeom prst="ellipse">
            <a:avLst/>
          </a:prstGeom>
          <a:solidFill>
            <a:srgbClr val="CC99FF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Client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VM</a:t>
            </a:r>
          </a:p>
        </p:txBody>
      </p:sp>
      <p:sp>
        <p:nvSpPr>
          <p:cNvPr id="27668" name="AutoShape 20"/>
          <p:cNvSpPr>
            <a:spLocks noChangeArrowheads="1"/>
          </p:cNvSpPr>
          <p:nvPr/>
        </p:nvSpPr>
        <p:spPr bwMode="auto">
          <a:xfrm>
            <a:off x="7756525" y="1466741"/>
            <a:ext cx="523875" cy="562195"/>
          </a:xfrm>
          <a:prstGeom prst="can">
            <a:avLst>
              <a:gd name="adj" fmla="val 24972"/>
            </a:avLst>
          </a:prstGeom>
          <a:solidFill>
            <a:srgbClr val="FF0000"/>
          </a:soli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69" name="Text Box 22"/>
          <p:cNvSpPr txBox="1">
            <a:spLocks noChangeArrowheads="1"/>
          </p:cNvSpPr>
          <p:nvPr/>
        </p:nvSpPr>
        <p:spPr bwMode="auto">
          <a:xfrm>
            <a:off x="5530851" y="2454275"/>
            <a:ext cx="851493" cy="3693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none" lIns="91429" tIns="45714" rIns="91429" bIns="45714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800" b="1">
                <a:solidFill>
                  <a:srgbClr val="000000"/>
                </a:solidFill>
                <a:latin typeface="Arial" charset="0"/>
              </a:rPr>
              <a:t>vSCSI</a:t>
            </a:r>
          </a:p>
        </p:txBody>
      </p:sp>
      <p:sp>
        <p:nvSpPr>
          <p:cNvPr id="27670" name="Oval 23"/>
          <p:cNvSpPr>
            <a:spLocks noChangeArrowheads="1"/>
          </p:cNvSpPr>
          <p:nvPr/>
        </p:nvSpPr>
        <p:spPr bwMode="auto">
          <a:xfrm>
            <a:off x="5013325" y="1747839"/>
            <a:ext cx="836613" cy="788987"/>
          </a:xfrm>
          <a:prstGeom prst="ellipse">
            <a:avLst/>
          </a:prstGeom>
          <a:solidFill>
            <a:srgbClr val="CC99FF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Client</a:t>
            </a:r>
          </a:p>
          <a:p>
            <a:pPr algn="ctr">
              <a:lnSpc>
                <a:spcPct val="100000"/>
              </a:lnSpc>
            </a:pPr>
            <a:r>
              <a:rPr lang="en-GB" sz="1600" b="1" dirty="0">
                <a:solidFill>
                  <a:srgbClr val="FFFFFF"/>
                </a:solidFill>
                <a:latin typeface="Arial" charset="0"/>
              </a:rPr>
              <a:t>VM</a:t>
            </a:r>
          </a:p>
        </p:txBody>
      </p:sp>
      <p:sp>
        <p:nvSpPr>
          <p:cNvPr id="27671" name="AutoShape 24"/>
          <p:cNvSpPr>
            <a:spLocks noChangeArrowheads="1"/>
          </p:cNvSpPr>
          <p:nvPr/>
        </p:nvSpPr>
        <p:spPr bwMode="auto">
          <a:xfrm>
            <a:off x="4724401" y="1458604"/>
            <a:ext cx="527050" cy="565766"/>
          </a:xfrm>
          <a:prstGeom prst="can">
            <a:avLst>
              <a:gd name="adj" fmla="val 24970"/>
            </a:avLst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0" scaled="1"/>
          </a:gradFill>
          <a:ln w="25400" cap="rnd">
            <a:solidFill>
              <a:srgbClr val="0000FF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72" name="Line 25"/>
          <p:cNvSpPr>
            <a:spLocks noChangeShapeType="1"/>
          </p:cNvSpPr>
          <p:nvPr/>
        </p:nvSpPr>
        <p:spPr bwMode="auto">
          <a:xfrm>
            <a:off x="7134226" y="3690938"/>
            <a:ext cx="1588" cy="6175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73" name="Line 26"/>
          <p:cNvSpPr>
            <a:spLocks noChangeShapeType="1"/>
          </p:cNvSpPr>
          <p:nvPr/>
        </p:nvSpPr>
        <p:spPr bwMode="auto">
          <a:xfrm flipV="1">
            <a:off x="5397500" y="4276725"/>
            <a:ext cx="2266950" cy="79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74" name="Oval 27"/>
          <p:cNvSpPr>
            <a:spLocks noChangeArrowheads="1"/>
          </p:cNvSpPr>
          <p:nvPr/>
        </p:nvSpPr>
        <p:spPr bwMode="auto">
          <a:xfrm>
            <a:off x="6704014" y="2820989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27675" name="Line 28"/>
          <p:cNvSpPr>
            <a:spLocks noChangeShapeType="1"/>
          </p:cNvSpPr>
          <p:nvPr/>
        </p:nvSpPr>
        <p:spPr bwMode="auto">
          <a:xfrm>
            <a:off x="5411789" y="3683001"/>
            <a:ext cx="1587" cy="6175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76" name="Oval 29"/>
          <p:cNvSpPr>
            <a:spLocks noChangeArrowheads="1"/>
          </p:cNvSpPr>
          <p:nvPr/>
        </p:nvSpPr>
        <p:spPr bwMode="auto">
          <a:xfrm>
            <a:off x="4970463" y="2833689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</a:pPr>
            <a:r>
              <a:rPr lang="en-GB" sz="1800" b="1">
                <a:solidFill>
                  <a:srgbClr val="FFFFFF"/>
                </a:solidFill>
                <a:latin typeface="Arial" charset="0"/>
              </a:rPr>
              <a:t>VIOS</a:t>
            </a:r>
          </a:p>
        </p:txBody>
      </p:sp>
      <p:sp>
        <p:nvSpPr>
          <p:cNvPr id="1016862" name="AutoShape 30"/>
          <p:cNvSpPr>
            <a:spLocks noChangeArrowheads="1"/>
          </p:cNvSpPr>
          <p:nvPr/>
        </p:nvSpPr>
        <p:spPr bwMode="auto">
          <a:xfrm>
            <a:off x="5270500" y="4522540"/>
            <a:ext cx="1855788" cy="1027609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  <a:defRPr/>
            </a:pPr>
            <a:endParaRPr lang="en-GB" sz="1800" dirty="0">
              <a:solidFill>
                <a:srgbClr val="FFFFFF"/>
              </a:solidFill>
              <a:latin typeface="Arial" charset="0"/>
            </a:endParaRPr>
          </a:p>
          <a:p>
            <a:pPr algn="ctr">
              <a:lnSpc>
                <a:spcPct val="100000"/>
              </a:lnSpc>
              <a:buFont typeface="Arial" charset="0"/>
              <a:buNone/>
              <a:defRPr/>
            </a:pPr>
            <a:endParaRPr lang="en-GB" sz="1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78" name="Rectangle 31"/>
          <p:cNvSpPr>
            <a:spLocks noChangeArrowheads="1"/>
          </p:cNvSpPr>
          <p:nvPr/>
        </p:nvSpPr>
        <p:spPr bwMode="auto">
          <a:xfrm>
            <a:off x="5429251" y="4803775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79" name="Rectangle 32"/>
          <p:cNvSpPr>
            <a:spLocks noChangeArrowheads="1"/>
          </p:cNvSpPr>
          <p:nvPr/>
        </p:nvSpPr>
        <p:spPr bwMode="auto">
          <a:xfrm>
            <a:off x="6097589" y="4799014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80" name="Rectangle 33"/>
          <p:cNvSpPr>
            <a:spLocks noChangeArrowheads="1"/>
          </p:cNvSpPr>
          <p:nvPr/>
        </p:nvSpPr>
        <p:spPr bwMode="auto">
          <a:xfrm>
            <a:off x="6764340" y="4795839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81" name="Rectangle 34"/>
          <p:cNvSpPr>
            <a:spLocks noChangeArrowheads="1"/>
          </p:cNvSpPr>
          <p:nvPr/>
        </p:nvSpPr>
        <p:spPr bwMode="auto">
          <a:xfrm>
            <a:off x="5489576" y="4856164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82" name="Rectangle 35"/>
          <p:cNvSpPr>
            <a:spLocks noChangeArrowheads="1"/>
          </p:cNvSpPr>
          <p:nvPr/>
        </p:nvSpPr>
        <p:spPr bwMode="auto">
          <a:xfrm>
            <a:off x="6157913" y="4851401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83" name="Rectangle 36"/>
          <p:cNvSpPr>
            <a:spLocks noChangeArrowheads="1"/>
          </p:cNvSpPr>
          <p:nvPr/>
        </p:nvSpPr>
        <p:spPr bwMode="auto">
          <a:xfrm>
            <a:off x="6824664" y="4848225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84" name="Rectangle 37"/>
          <p:cNvSpPr>
            <a:spLocks noChangeArrowheads="1"/>
          </p:cNvSpPr>
          <p:nvPr/>
        </p:nvSpPr>
        <p:spPr bwMode="auto">
          <a:xfrm>
            <a:off x="5557839" y="4937125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85" name="Rectangle 38"/>
          <p:cNvSpPr>
            <a:spLocks noChangeArrowheads="1"/>
          </p:cNvSpPr>
          <p:nvPr/>
        </p:nvSpPr>
        <p:spPr bwMode="auto">
          <a:xfrm>
            <a:off x="6226176" y="4932364"/>
            <a:ext cx="134938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86" name="Rectangle 39"/>
          <p:cNvSpPr>
            <a:spLocks noChangeArrowheads="1"/>
          </p:cNvSpPr>
          <p:nvPr/>
        </p:nvSpPr>
        <p:spPr bwMode="auto">
          <a:xfrm>
            <a:off x="6892927" y="4929188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87" name="Rectangle 40"/>
          <p:cNvSpPr>
            <a:spLocks noChangeArrowheads="1"/>
          </p:cNvSpPr>
          <p:nvPr/>
        </p:nvSpPr>
        <p:spPr bwMode="auto">
          <a:xfrm>
            <a:off x="5416551" y="5095876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88" name="Rectangle 41"/>
          <p:cNvSpPr>
            <a:spLocks noChangeArrowheads="1"/>
          </p:cNvSpPr>
          <p:nvPr/>
        </p:nvSpPr>
        <p:spPr bwMode="auto">
          <a:xfrm>
            <a:off x="6084888" y="5091115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89" name="Rectangle 42"/>
          <p:cNvSpPr>
            <a:spLocks noChangeArrowheads="1"/>
          </p:cNvSpPr>
          <p:nvPr/>
        </p:nvSpPr>
        <p:spPr bwMode="auto">
          <a:xfrm>
            <a:off x="6751639" y="5087939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90" name="Rectangle 43"/>
          <p:cNvSpPr>
            <a:spLocks noChangeArrowheads="1"/>
          </p:cNvSpPr>
          <p:nvPr/>
        </p:nvSpPr>
        <p:spPr bwMode="auto">
          <a:xfrm>
            <a:off x="5476877" y="5148263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91" name="Rectangle 44"/>
          <p:cNvSpPr>
            <a:spLocks noChangeArrowheads="1"/>
          </p:cNvSpPr>
          <p:nvPr/>
        </p:nvSpPr>
        <p:spPr bwMode="auto">
          <a:xfrm>
            <a:off x="6145214" y="5143502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92" name="Rectangle 45"/>
          <p:cNvSpPr>
            <a:spLocks noChangeArrowheads="1"/>
          </p:cNvSpPr>
          <p:nvPr/>
        </p:nvSpPr>
        <p:spPr bwMode="auto">
          <a:xfrm>
            <a:off x="6811964" y="5140326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93" name="Rectangle 46"/>
          <p:cNvSpPr>
            <a:spLocks noChangeArrowheads="1"/>
          </p:cNvSpPr>
          <p:nvPr/>
        </p:nvSpPr>
        <p:spPr bwMode="auto">
          <a:xfrm>
            <a:off x="5545140" y="5229226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94" name="Rectangle 47"/>
          <p:cNvSpPr>
            <a:spLocks noChangeArrowheads="1"/>
          </p:cNvSpPr>
          <p:nvPr/>
        </p:nvSpPr>
        <p:spPr bwMode="auto">
          <a:xfrm>
            <a:off x="6213476" y="5224465"/>
            <a:ext cx="134938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95" name="Rectangle 48"/>
          <p:cNvSpPr>
            <a:spLocks noChangeArrowheads="1"/>
          </p:cNvSpPr>
          <p:nvPr/>
        </p:nvSpPr>
        <p:spPr bwMode="auto">
          <a:xfrm>
            <a:off x="6880226" y="5221289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96" name="Rectangle 49"/>
          <p:cNvSpPr>
            <a:spLocks noChangeArrowheads="1"/>
          </p:cNvSpPr>
          <p:nvPr/>
        </p:nvSpPr>
        <p:spPr bwMode="auto">
          <a:xfrm>
            <a:off x="5380039" y="5334001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97" name="Rectangle 50"/>
          <p:cNvSpPr>
            <a:spLocks noChangeArrowheads="1"/>
          </p:cNvSpPr>
          <p:nvPr/>
        </p:nvSpPr>
        <p:spPr bwMode="auto">
          <a:xfrm>
            <a:off x="6048376" y="5329240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98" name="Rectangle 51"/>
          <p:cNvSpPr>
            <a:spLocks noChangeArrowheads="1"/>
          </p:cNvSpPr>
          <p:nvPr/>
        </p:nvSpPr>
        <p:spPr bwMode="auto">
          <a:xfrm>
            <a:off x="6715126" y="532606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699" name="Rectangle 52"/>
          <p:cNvSpPr>
            <a:spLocks noChangeArrowheads="1"/>
          </p:cNvSpPr>
          <p:nvPr/>
        </p:nvSpPr>
        <p:spPr bwMode="auto">
          <a:xfrm>
            <a:off x="5440365" y="5386389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700" name="Rectangle 53"/>
          <p:cNvSpPr>
            <a:spLocks noChangeArrowheads="1"/>
          </p:cNvSpPr>
          <p:nvPr/>
        </p:nvSpPr>
        <p:spPr bwMode="auto">
          <a:xfrm>
            <a:off x="6108701" y="5381626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701" name="Rectangle 54"/>
          <p:cNvSpPr>
            <a:spLocks noChangeArrowheads="1"/>
          </p:cNvSpPr>
          <p:nvPr/>
        </p:nvSpPr>
        <p:spPr bwMode="auto">
          <a:xfrm>
            <a:off x="6775451" y="5378451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702" name="Rectangle 55"/>
          <p:cNvSpPr>
            <a:spLocks noChangeArrowheads="1"/>
          </p:cNvSpPr>
          <p:nvPr/>
        </p:nvSpPr>
        <p:spPr bwMode="auto">
          <a:xfrm>
            <a:off x="5508627" y="5467351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703" name="Rectangle 56"/>
          <p:cNvSpPr>
            <a:spLocks noChangeArrowheads="1"/>
          </p:cNvSpPr>
          <p:nvPr/>
        </p:nvSpPr>
        <p:spPr bwMode="auto">
          <a:xfrm>
            <a:off x="6176964" y="5462589"/>
            <a:ext cx="134937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704" name="Rectangle 57"/>
          <p:cNvSpPr>
            <a:spLocks noChangeArrowheads="1"/>
          </p:cNvSpPr>
          <p:nvPr/>
        </p:nvSpPr>
        <p:spPr bwMode="auto">
          <a:xfrm>
            <a:off x="6843714" y="545941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705" name="Line 58"/>
          <p:cNvSpPr>
            <a:spLocks noChangeShapeType="1"/>
          </p:cNvSpPr>
          <p:nvPr/>
        </p:nvSpPr>
        <p:spPr bwMode="auto">
          <a:xfrm>
            <a:off x="7620001" y="3863976"/>
            <a:ext cx="1588" cy="4191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9" tIns="45714" rIns="91429" bIns="45714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706" name="Rectangle 59"/>
          <p:cNvSpPr>
            <a:spLocks noChangeArrowheads="1"/>
          </p:cNvSpPr>
          <p:nvPr/>
        </p:nvSpPr>
        <p:spPr bwMode="auto">
          <a:xfrm>
            <a:off x="4870450" y="2762250"/>
            <a:ext cx="3276600" cy="1295400"/>
          </a:xfrm>
          <a:prstGeom prst="rect">
            <a:avLst/>
          </a:prstGeom>
          <a:noFill/>
          <a:ln w="25400" algn="ctr">
            <a:solidFill>
              <a:srgbClr val="FF00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707" name="AutoShape 60"/>
          <p:cNvSpPr>
            <a:spLocks noChangeArrowheads="1"/>
          </p:cNvSpPr>
          <p:nvPr/>
        </p:nvSpPr>
        <p:spPr bwMode="auto">
          <a:xfrm>
            <a:off x="5967414" y="1404630"/>
            <a:ext cx="527050" cy="565766"/>
          </a:xfrm>
          <a:prstGeom prst="can">
            <a:avLst>
              <a:gd name="adj" fmla="val 24970"/>
            </a:avLst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0" scaled="1"/>
          </a:gradFill>
          <a:ln w="25400" cap="rnd">
            <a:solidFill>
              <a:srgbClr val="0000FF"/>
            </a:solidFill>
            <a:round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708" name="Line 61"/>
          <p:cNvSpPr>
            <a:spLocks noChangeShapeType="1"/>
          </p:cNvSpPr>
          <p:nvPr/>
        </p:nvSpPr>
        <p:spPr bwMode="auto">
          <a:xfrm>
            <a:off x="5057776" y="1949450"/>
            <a:ext cx="811213" cy="1931989"/>
          </a:xfrm>
          <a:prstGeom prst="line">
            <a:avLst/>
          </a:prstGeom>
          <a:noFill/>
          <a:ln w="114300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709" name="Line 62"/>
          <p:cNvSpPr>
            <a:spLocks noChangeShapeType="1"/>
          </p:cNvSpPr>
          <p:nvPr/>
        </p:nvSpPr>
        <p:spPr bwMode="auto">
          <a:xfrm flipH="1">
            <a:off x="4954587" y="1931989"/>
            <a:ext cx="923926" cy="1855787"/>
          </a:xfrm>
          <a:prstGeom prst="line">
            <a:avLst/>
          </a:prstGeom>
          <a:noFill/>
          <a:ln w="114300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710" name="Line 63"/>
          <p:cNvSpPr>
            <a:spLocks noChangeShapeType="1"/>
          </p:cNvSpPr>
          <p:nvPr/>
        </p:nvSpPr>
        <p:spPr bwMode="auto">
          <a:xfrm flipV="1">
            <a:off x="3479801" y="2286000"/>
            <a:ext cx="2846388" cy="6619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711" name="Line 64"/>
          <p:cNvSpPr>
            <a:spLocks noChangeShapeType="1"/>
          </p:cNvSpPr>
          <p:nvPr/>
        </p:nvSpPr>
        <p:spPr bwMode="auto">
          <a:xfrm flipV="1">
            <a:off x="3584576" y="2695577"/>
            <a:ext cx="3173413" cy="70961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712" name="Line 65"/>
          <p:cNvSpPr>
            <a:spLocks noChangeShapeType="1"/>
          </p:cNvSpPr>
          <p:nvPr/>
        </p:nvSpPr>
        <p:spPr bwMode="auto">
          <a:xfrm flipV="1">
            <a:off x="4397374" y="3338514"/>
            <a:ext cx="2641600" cy="61753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713" name="Line 66"/>
          <p:cNvSpPr>
            <a:spLocks noChangeShapeType="1"/>
          </p:cNvSpPr>
          <p:nvPr/>
        </p:nvSpPr>
        <p:spPr bwMode="auto">
          <a:xfrm>
            <a:off x="2932113" y="4386263"/>
            <a:ext cx="2519363" cy="5032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9" tIns="45714" rIns="91429" bIns="45714" anchor="ctr"/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endParaRPr lang="en-GB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66" name="Picture 5" descr="Youtube_Logo_200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805445" y="6369978"/>
            <a:ext cx="1338555" cy="488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TextBox 66"/>
          <p:cNvSpPr txBox="1"/>
          <p:nvPr/>
        </p:nvSpPr>
        <p:spPr>
          <a:xfrm>
            <a:off x="-3816" y="0"/>
            <a:ext cx="392675" cy="518160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pPr algn="ctr">
              <a:lnSpc>
                <a:spcPct val="100000"/>
              </a:lnSpc>
              <a:buFont typeface="Arial" charset="0"/>
              <a:buNone/>
            </a:pPr>
            <a:r>
              <a:rPr lang="en-GB" sz="2800" dirty="0" smtClean="0">
                <a:solidFill>
                  <a:srgbClr val="FF0000"/>
                </a:solidFill>
                <a:latin typeface="Arial" charset="0"/>
              </a:rPr>
              <a:t>6</a:t>
            </a:r>
            <a:endParaRPr lang="en-GB" sz="2800" dirty="0">
              <a:solidFill>
                <a:srgbClr val="FF0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New Stuff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To install Shared Storage Pool phase 5</a:t>
            </a:r>
          </a:p>
          <a:p>
            <a:r>
              <a:rPr lang="en-GB" dirty="0" smtClean="0"/>
              <a:t>Just upgrade/install VIOS 2.2.4 (or later)</a:t>
            </a:r>
          </a:p>
          <a:p>
            <a:r>
              <a:rPr lang="en-GB" dirty="0" smtClean="0"/>
              <a:t>Available 5</a:t>
            </a:r>
            <a:r>
              <a:rPr lang="en-GB" baseline="30000" dirty="0" smtClean="0"/>
              <a:t>th</a:t>
            </a:r>
            <a:r>
              <a:rPr lang="en-GB" dirty="0" smtClean="0"/>
              <a:t> December 2015</a:t>
            </a:r>
            <a:endParaRPr lang="en-GB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82563" y="414341"/>
            <a:ext cx="8245475" cy="498475"/>
          </a:xfrm>
          <a:prstGeom prst="rect">
            <a:avLst/>
          </a:prstGeom>
        </p:spPr>
        <p:txBody>
          <a:bodyPr lIns="91435" tIns="45717" rIns="91435" bIns="45717"/>
          <a:lstStyle/>
          <a:p>
            <a:pPr defTabSz="914342">
              <a:defRPr/>
            </a:pPr>
            <a:r>
              <a:rPr lang="en-GB" sz="4000" b="1" kern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VIOS 2.2.4</a:t>
            </a:r>
            <a:endParaRPr lang="en-GB" sz="4000" b="1" kern="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0977" y="1031875"/>
            <a:ext cx="8963025" cy="5826125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800048" lvl="1" indent="-45717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SSP LU Resize (grow = saves admin time)</a:t>
            </a:r>
          </a:p>
          <a:p>
            <a:pPr marL="800048" lvl="1" indent="-45717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GB" sz="2400" kern="0" dirty="0" smtClean="0">
                <a:solidFill>
                  <a:schemeClr val="tx1">
                    <a:lumMod val="50000"/>
                  </a:schemeClr>
                </a:solidFill>
                <a:latin typeface="+mn-lt"/>
              </a:rPr>
              <a:t>Command: lu -list in alphabetical order</a:t>
            </a:r>
          </a:p>
          <a:p>
            <a:pPr marL="800048" lvl="1" indent="-45717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GB" sz="2400" kern="0" dirty="0" smtClean="0">
                <a:solidFill>
                  <a:schemeClr val="tx1">
                    <a:lumMod val="50000"/>
                  </a:schemeClr>
                </a:solidFill>
                <a:latin typeface="+mn-lt"/>
              </a:rPr>
              <a:t>Removing pointless -clustername -spname in commands</a:t>
            </a: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en-GB" sz="2400" kern="0" dirty="0" smtClean="0">
                <a:solidFill>
                  <a:schemeClr val="bg1"/>
                </a:solidFill>
                <a:latin typeface="+mn-lt"/>
              </a:rPr>
            </a:br>
            <a:endParaRPr lang="en-GB" sz="1600" kern="0" dirty="0" smtClean="0">
              <a:solidFill>
                <a:schemeClr val="bg1"/>
              </a:solidFill>
              <a:latin typeface="+mn-lt"/>
            </a:endParaRPr>
          </a:p>
          <a:p>
            <a:pPr marL="800048" lvl="1" indent="-45717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SSP Tiers (multiple pools only better)</a:t>
            </a:r>
          </a:p>
          <a:p>
            <a:pPr marL="917516" lvl="2" indent="-228585" defTabSz="914342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10 tiers (think grouping not levels)</a:t>
            </a:r>
          </a:p>
          <a:p>
            <a:pPr marL="917516" lvl="2" indent="-228585" defTabSz="914342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1900" kern="0" dirty="0" smtClean="0">
                <a:solidFill>
                  <a:srgbClr val="FF0000"/>
                </a:solidFill>
                <a:latin typeface="+mn-lt"/>
              </a:rPr>
              <a:t>Fast, </a:t>
            </a:r>
            <a:r>
              <a:rPr lang="en-GB" sz="1900" kern="0" dirty="0" smtClean="0">
                <a:solidFill>
                  <a:srgbClr val="0000FF"/>
                </a:solidFill>
                <a:latin typeface="+mn-lt"/>
              </a:rPr>
              <a:t>medium</a:t>
            </a:r>
            <a:r>
              <a:rPr lang="en-GB" sz="1900" kern="0" dirty="0" smtClean="0">
                <a:solidFill>
                  <a:srgbClr val="FF0000"/>
                </a:solidFill>
                <a:latin typeface="+mn-lt"/>
              </a:rPr>
              <a:t>, </a:t>
            </a:r>
            <a:r>
              <a:rPr lang="en-GB" sz="1900" kern="0" dirty="0" smtClean="0">
                <a:solidFill>
                  <a:srgbClr val="00B050"/>
                </a:solidFill>
                <a:latin typeface="+mn-lt"/>
              </a:rPr>
              <a:t>slow</a:t>
            </a:r>
            <a:r>
              <a:rPr lang="en-GB" sz="1900" kern="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or </a:t>
            </a:r>
            <a:r>
              <a:rPr lang="en-GB" sz="1900" kern="0" dirty="0" smtClean="0">
                <a:solidFill>
                  <a:srgbClr val="FF0000"/>
                </a:solidFill>
                <a:latin typeface="+mn-lt"/>
              </a:rPr>
              <a:t>IBM</a:t>
            </a: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, </a:t>
            </a:r>
            <a:r>
              <a:rPr lang="en-GB" sz="1900" kern="0" dirty="0" smtClean="0">
                <a:solidFill>
                  <a:srgbClr val="0000FF"/>
                </a:solidFill>
                <a:latin typeface="+mn-lt"/>
              </a:rPr>
              <a:t>HDS</a:t>
            </a: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, </a:t>
            </a:r>
            <a:r>
              <a:rPr lang="en-GB" sz="1900" kern="0" dirty="0" smtClean="0">
                <a:solidFill>
                  <a:srgbClr val="00B050"/>
                </a:solidFill>
                <a:latin typeface="+mn-lt"/>
              </a:rPr>
              <a:t>EMC</a:t>
            </a: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 or </a:t>
            </a:r>
            <a:r>
              <a:rPr lang="en-GB" sz="1900" kern="0" dirty="0" smtClean="0">
                <a:solidFill>
                  <a:srgbClr val="FF0000"/>
                </a:solidFill>
                <a:latin typeface="+mn-lt"/>
              </a:rPr>
              <a:t>prod</a:t>
            </a: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, </a:t>
            </a:r>
            <a:r>
              <a:rPr lang="en-GB" sz="1900" kern="0" dirty="0" smtClean="0">
                <a:solidFill>
                  <a:srgbClr val="0000FF"/>
                </a:solidFill>
                <a:latin typeface="+mn-lt"/>
              </a:rPr>
              <a:t>in-house</a:t>
            </a: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, </a:t>
            </a:r>
            <a:r>
              <a:rPr lang="en-GB" sz="1900" kern="0" dirty="0" smtClean="0">
                <a:solidFill>
                  <a:srgbClr val="00B050"/>
                </a:solidFill>
                <a:latin typeface="+mn-lt"/>
              </a:rPr>
              <a:t>test</a:t>
            </a:r>
          </a:p>
          <a:p>
            <a:pPr marL="800048" lvl="1" indent="-45717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SSP </a:t>
            </a: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mirrored now at tier level (was whole SSP)</a:t>
            </a:r>
          </a:p>
          <a:p>
            <a:pPr marL="800048" lvl="1" indent="-45717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Move </a:t>
            </a: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a LU between tiers</a:t>
            </a:r>
          </a:p>
          <a:p>
            <a:pPr marL="800048" lvl="1" indent="-45717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HMC GUI extended for tiers</a:t>
            </a:r>
          </a:p>
          <a:p>
            <a:pPr marL="800048" lvl="1" indent="-45717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SSP Tier advanced features</a:t>
            </a:r>
          </a:p>
          <a:p>
            <a:pPr marL="574639" lvl="1" indent="-23176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endParaRPr lang="en-GB" sz="2400" kern="0" dirty="0" smtClean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82563" y="414341"/>
            <a:ext cx="8245475" cy="498475"/>
          </a:xfrm>
          <a:prstGeom prst="rect">
            <a:avLst/>
          </a:prstGeom>
        </p:spPr>
        <p:txBody>
          <a:bodyPr lIns="91435" tIns="45717" rIns="91435" bIns="45717"/>
          <a:lstStyle/>
          <a:p>
            <a:pPr lvl="0">
              <a:defRPr/>
            </a:pPr>
            <a:r>
              <a:rPr lang="en-GB" sz="4000" b="1" kern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 SSP LU Resize </a:t>
            </a:r>
            <a:endParaRPr lang="en-GB" sz="4000" b="1" kern="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0977" y="1031875"/>
            <a:ext cx="8963025" cy="5826125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Why resize, when you can add a new LU virtual Disk?</a:t>
            </a:r>
          </a:p>
          <a:p>
            <a:pPr marL="574639" lvl="1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Answer: new LU = manual spread data across disks at OS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endParaRPr lang="en-GB" sz="2400" kern="0" dirty="0" smtClean="0">
              <a:solidFill>
                <a:schemeClr val="bg1"/>
              </a:solidFill>
              <a:latin typeface="+mn-lt"/>
            </a:endParaRP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New option to the lu command: -resize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Example: </a:t>
            </a:r>
            <a:r>
              <a:rPr lang="en-GB" sz="2400" kern="0" dirty="0" smtClean="0">
                <a:solidFill>
                  <a:srgbClr val="008000"/>
                </a:solidFill>
                <a:latin typeface="+mn-lt"/>
              </a:rPr>
              <a:t>lu -resize -lu </a:t>
            </a:r>
            <a:r>
              <a:rPr lang="en-GB" sz="2400" kern="0" dirty="0" err="1" smtClean="0">
                <a:solidFill>
                  <a:srgbClr val="008000"/>
                </a:solidFill>
                <a:latin typeface="+mn-lt"/>
              </a:rPr>
              <a:t>myLU</a:t>
            </a:r>
            <a:r>
              <a:rPr lang="en-GB" sz="2400" kern="0" dirty="0" smtClean="0">
                <a:solidFill>
                  <a:srgbClr val="008000"/>
                </a:solidFill>
                <a:latin typeface="+mn-lt"/>
              </a:rPr>
              <a:t> -size 35G</a:t>
            </a: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	</a:t>
            </a:r>
            <a:r>
              <a:rPr lang="en-GB" sz="1800" kern="0" dirty="0" smtClean="0">
                <a:solidFill>
                  <a:schemeClr val="bg1"/>
                </a:solidFill>
                <a:latin typeface="+mn-lt"/>
              </a:rPr>
              <a:t>[G = GB or M = MB]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endParaRPr lang="en-GB" sz="2400" kern="0" dirty="0" smtClean="0">
              <a:solidFill>
                <a:schemeClr val="bg1"/>
              </a:solidFill>
              <a:latin typeface="+mn-lt"/>
            </a:endParaRP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LU shrink not possible – give you a polite error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No “add a bit” option (+4GB) </a:t>
            </a:r>
            <a:r>
              <a:rPr lang="en-GB" sz="2400" kern="0" dirty="0" smtClean="0">
                <a:solidFill>
                  <a:schemeClr val="bg1"/>
                </a:solidFill>
                <a:latin typeface="+mn-lt"/>
                <a:sym typeface="Wingdings" pitchFamily="2" charset="2"/>
              </a:rPr>
              <a:t></a:t>
            </a: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 you state the </a:t>
            </a:r>
            <a:r>
              <a:rPr lang="en-GB" sz="2400" u="sng" kern="0" dirty="0" smtClean="0">
                <a:solidFill>
                  <a:schemeClr val="bg1"/>
                </a:solidFill>
                <a:latin typeface="+mn-lt"/>
              </a:rPr>
              <a:t>new total size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endParaRPr lang="en-GB" sz="2400" u="sng" kern="0" dirty="0" smtClean="0">
              <a:solidFill>
                <a:schemeClr val="bg1"/>
              </a:solidFill>
              <a:latin typeface="+mn-lt"/>
            </a:endParaRP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Online = Live with the VM using the LU</a:t>
            </a:r>
          </a:p>
          <a:p>
            <a:pPr marL="574639" lvl="1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Actually, the VM will not notice more blocks at the end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82563" y="414341"/>
            <a:ext cx="8245475" cy="498475"/>
          </a:xfrm>
          <a:prstGeom prst="rect">
            <a:avLst/>
          </a:prstGeom>
        </p:spPr>
        <p:txBody>
          <a:bodyPr lIns="91435" tIns="45717" rIns="91435" bIns="45717"/>
          <a:lstStyle/>
          <a:p>
            <a:pPr lvl="0">
              <a:defRPr/>
            </a:pPr>
            <a:r>
              <a:rPr lang="en-GB" sz="4000" b="1" kern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 SSP LU Resize on the VIOS </a:t>
            </a:r>
            <a:endParaRPr lang="en-GB" sz="4000" b="1" kern="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0977" y="1031875"/>
            <a:ext cx="8963025" cy="5826125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$ lu -list -</a:t>
            </a:r>
            <a:r>
              <a:rPr lang="en-GB" sz="1600" b="1" kern="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attr</a:t>
            </a: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600" b="1" kern="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lu_name</a:t>
            </a: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=vm96boot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POOL_NAME: spiral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TIER_NAME: prod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LU_NAME                 SIZE(MB)    UNUSED(MB)  UDID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vm96boot                </a:t>
            </a:r>
            <a:r>
              <a:rPr lang="en-GB" sz="1600" b="1" kern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38912 </a:t>
            </a: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36353       4634dca8b41654ddb39893177d61060e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$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$ </a:t>
            </a:r>
            <a:r>
              <a:rPr lang="en-GB" sz="1600" b="1" kern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lu -resize -lu vm96boot -size 40G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Logical unit vm96boot with </a:t>
            </a:r>
            <a:r>
              <a:rPr lang="en-GB" sz="1600" b="1" kern="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udid</a:t>
            </a: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'4634dca8b41654ddb39893177d61060e' has been successfully changed.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endParaRPr lang="en-GB" sz="1600" b="1" kern="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$ lu -list -</a:t>
            </a:r>
            <a:r>
              <a:rPr lang="en-GB" sz="1600" b="1" kern="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attr</a:t>
            </a: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600" b="1" kern="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lu_name</a:t>
            </a: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=vm96boot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POOL_NAME: spiral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TIER_NAME: prod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LU_NAME                 SIZE(MB)    UNUSED(MB)  UDID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vm96boot                </a:t>
            </a:r>
            <a:r>
              <a:rPr lang="en-GB" sz="1600" b="1" kern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40960</a:t>
            </a: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38401       4634dca8b41654ddb39893177d61060e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$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>
            <a:off x="3938156" y="1849582"/>
            <a:ext cx="800100" cy="633846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4678698" y="1540897"/>
            <a:ext cx="1784453" cy="397026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Original Size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30737" y="5072117"/>
            <a:ext cx="1375688" cy="397026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New Size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3967893" y="5380802"/>
            <a:ext cx="800100" cy="633846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82563" y="414341"/>
            <a:ext cx="8245475" cy="498475"/>
          </a:xfrm>
          <a:prstGeom prst="rect">
            <a:avLst/>
          </a:prstGeom>
        </p:spPr>
        <p:txBody>
          <a:bodyPr lIns="91435" tIns="45717" rIns="91435" bIns="45717"/>
          <a:lstStyle/>
          <a:p>
            <a:pPr lvl="0">
              <a:defRPr/>
            </a:pPr>
            <a:r>
              <a:rPr lang="en-GB" sz="4000" b="1" kern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 SSP LU Resize on the VM </a:t>
            </a:r>
            <a:endParaRPr lang="en-GB" sz="4000" b="1" kern="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0977" y="1031875"/>
            <a:ext cx="8963025" cy="5826125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OS level details</a:t>
            </a:r>
          </a:p>
          <a:p>
            <a:pPr marL="574639" lvl="1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AIX: </a:t>
            </a:r>
            <a:r>
              <a:rPr lang="en-GB" sz="1900" kern="0" dirty="0" err="1" smtClean="0">
                <a:solidFill>
                  <a:srgbClr val="008000"/>
                </a:solidFill>
                <a:latin typeface="+mn-lt"/>
              </a:rPr>
              <a:t>chvg</a:t>
            </a:r>
            <a:r>
              <a:rPr lang="en-GB" sz="1900" kern="0" dirty="0" smtClean="0">
                <a:solidFill>
                  <a:srgbClr val="008000"/>
                </a:solidFill>
                <a:latin typeface="+mn-lt"/>
              </a:rPr>
              <a:t> -g rootvg   </a:t>
            </a:r>
            <a:r>
              <a:rPr lang="en-GB" sz="1900" kern="0" dirty="0" smtClean="0">
                <a:solidFill>
                  <a:schemeClr val="bg1"/>
                </a:solidFill>
                <a:latin typeface="+mn-lt"/>
                <a:sym typeface="Wingdings" pitchFamily="2" charset="2"/>
              </a:rPr>
              <a:t></a:t>
            </a: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AIX then finds the larger disk space</a:t>
            </a:r>
          </a:p>
          <a:p>
            <a:pPr marL="574639" lvl="1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AIX client has a VG PP size = minimum you need to grow</a:t>
            </a:r>
          </a:p>
          <a:p>
            <a:pPr marL="1031636" lvl="2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32 GB rootvg has default PP size of 64 MB</a:t>
            </a:r>
          </a:p>
          <a:p>
            <a:pPr marL="574639" lvl="1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endParaRPr lang="en-GB" sz="1900" kern="0" dirty="0" smtClean="0">
              <a:solidFill>
                <a:srgbClr val="FF0000"/>
              </a:solidFill>
              <a:latin typeface="+mn-lt"/>
            </a:endParaRPr>
          </a:p>
          <a:p>
            <a:pPr marL="574639" lvl="1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1900" kern="0" dirty="0" smtClean="0">
                <a:solidFill>
                  <a:srgbClr val="FF0000"/>
                </a:solidFill>
                <a:latin typeface="+mn-lt"/>
              </a:rPr>
              <a:t>IBM </a:t>
            </a:r>
            <a:r>
              <a:rPr lang="en-GB" sz="1900" kern="0" dirty="0" err="1" smtClean="0">
                <a:solidFill>
                  <a:srgbClr val="FF0000"/>
                </a:solidFill>
                <a:latin typeface="+mn-lt"/>
              </a:rPr>
              <a:t>i</a:t>
            </a:r>
            <a:r>
              <a:rPr lang="en-GB" sz="1900" kern="0" dirty="0" smtClean="0">
                <a:solidFill>
                  <a:srgbClr val="FF0000"/>
                </a:solidFill>
                <a:latin typeface="+mn-lt"/>
              </a:rPr>
              <a:t>: Does not support LUN/LU resize </a:t>
            </a:r>
            <a:r>
              <a:rPr lang="en-GB" sz="1900" kern="0" dirty="0" smtClean="0">
                <a:solidFill>
                  <a:srgbClr val="FF0000"/>
                </a:solidFill>
                <a:latin typeface="+mn-lt"/>
                <a:sym typeface="Wingdings" pitchFamily="2" charset="2"/>
              </a:rPr>
              <a:t> </a:t>
            </a:r>
            <a:r>
              <a:rPr lang="en-GB" sz="1900" kern="0" dirty="0" smtClean="0">
                <a:solidFill>
                  <a:srgbClr val="FF0000"/>
                </a:solidFill>
                <a:latin typeface="+mn-lt"/>
              </a:rPr>
              <a:t>actually “dangerous!”</a:t>
            </a:r>
          </a:p>
          <a:p>
            <a:pPr marL="1031638" lvl="2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1900" kern="0" dirty="0" smtClean="0">
                <a:solidFill>
                  <a:srgbClr val="FF0000"/>
                </a:solidFill>
                <a:latin typeface="+mn-lt"/>
              </a:rPr>
              <a:t>For IBM </a:t>
            </a:r>
            <a:r>
              <a:rPr lang="en-GB" sz="1900" kern="0" dirty="0" err="1" smtClean="0">
                <a:solidFill>
                  <a:srgbClr val="FF0000"/>
                </a:solidFill>
                <a:latin typeface="+mn-lt"/>
              </a:rPr>
              <a:t>i</a:t>
            </a:r>
            <a:r>
              <a:rPr lang="en-GB" sz="1900" kern="0" dirty="0" smtClean="0">
                <a:solidFill>
                  <a:srgbClr val="FF0000"/>
                </a:solidFill>
                <a:latin typeface="+mn-lt"/>
              </a:rPr>
              <a:t> just give it a new LU – it knows what to do.</a:t>
            </a:r>
          </a:p>
          <a:p>
            <a:pPr marL="574639" lvl="1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endParaRPr lang="en-GB" sz="1900" kern="0" dirty="0" smtClean="0">
              <a:solidFill>
                <a:schemeClr val="bg1"/>
              </a:solidFill>
              <a:latin typeface="+mn-lt"/>
            </a:endParaRPr>
          </a:p>
          <a:p>
            <a:pPr marL="574639" lvl="1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1900" kern="0" dirty="0" smtClean="0">
                <a:solidFill>
                  <a:srgbClr val="993300"/>
                </a:solidFill>
                <a:latin typeface="+mn-lt"/>
              </a:rPr>
              <a:t>Linux: depends on the volume manager &amp; filesystem in use</a:t>
            </a:r>
          </a:p>
          <a:p>
            <a:pPr marL="1031636" lvl="2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1900" kern="0" dirty="0" smtClean="0">
                <a:solidFill>
                  <a:srgbClr val="993300"/>
                </a:solidFill>
                <a:latin typeface="+mn-lt"/>
              </a:rPr>
              <a:t>Good luck!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82563" y="414341"/>
            <a:ext cx="8245475" cy="498475"/>
          </a:xfrm>
          <a:prstGeom prst="rect">
            <a:avLst/>
          </a:prstGeom>
        </p:spPr>
        <p:txBody>
          <a:bodyPr lIns="91435" tIns="45717" rIns="91435" bIns="45717"/>
          <a:lstStyle/>
          <a:p>
            <a:pPr lvl="0">
              <a:defRPr/>
            </a:pPr>
            <a:r>
              <a:rPr lang="en-GB" sz="4000" b="1" kern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 SSP LU Resize on the </a:t>
            </a:r>
            <a:r>
              <a:rPr lang="en-GB" sz="4000" b="1" u="sng" kern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AIX</a:t>
            </a:r>
            <a:r>
              <a:rPr lang="en-GB" sz="4000" b="1" kern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VM </a:t>
            </a:r>
            <a:endParaRPr lang="en-GB" sz="4000" b="1" kern="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0977" y="1031875"/>
            <a:ext cx="8963025" cy="5826125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# </a:t>
            </a:r>
            <a:r>
              <a:rPr lang="en-GB" sz="1600" b="1" kern="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lsvg</a:t>
            </a: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rootvg | </a:t>
            </a:r>
            <a:r>
              <a:rPr lang="en-GB" sz="1600" b="1" kern="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grep</a:t>
            </a: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"PP SIZE"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VG STATE:           active        PP SIZE:        64 megabyte(s)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# </a:t>
            </a:r>
            <a:r>
              <a:rPr lang="en-GB" sz="1600" b="1" kern="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lsvg</a:t>
            </a: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rootvg | </a:t>
            </a:r>
            <a:r>
              <a:rPr lang="en-GB" sz="1600" b="1" kern="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grep</a:t>
            </a: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"TOTAL PP“ 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VG PERMISSION:      read/write    TOTAL PPs:      607 (</a:t>
            </a:r>
            <a:r>
              <a:rPr lang="en-GB" sz="1600" b="1" kern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38848</a:t>
            </a: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megabytes)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endParaRPr lang="en-GB" sz="1600" b="1" kern="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Resize on the VIOS here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endParaRPr lang="en-GB" sz="1600" b="1" kern="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# </a:t>
            </a:r>
            <a:r>
              <a:rPr lang="en-GB" sz="1600" b="1" kern="0" dirty="0" err="1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chvg</a:t>
            </a:r>
            <a:r>
              <a:rPr lang="en-GB" sz="1600" b="1" kern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-g rootvg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endParaRPr lang="en-GB" sz="1600" b="1" kern="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# </a:t>
            </a:r>
            <a:r>
              <a:rPr lang="en-GB" sz="1600" b="1" kern="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lsvg</a:t>
            </a: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rootvg | </a:t>
            </a:r>
            <a:r>
              <a:rPr lang="en-GB" sz="1600" b="1" kern="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grep</a:t>
            </a: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"TOTAL PP"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VG PERMISSION:      read/write    TOTAL PPs:      639 (</a:t>
            </a:r>
            <a:r>
              <a:rPr lang="en-GB" sz="1600" b="1" kern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40896</a:t>
            </a: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megabytes)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#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endParaRPr lang="en-GB" sz="1600" b="1" kern="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 flipV="1">
            <a:off x="7263246" y="2389908"/>
            <a:ext cx="10392" cy="66502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7045038" y="3075710"/>
            <a:ext cx="1512082" cy="394424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Pre-resize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flipV="1">
            <a:off x="4662055" y="1620982"/>
            <a:ext cx="1738745" cy="1451265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2992583" y="3044538"/>
            <a:ext cx="3605645" cy="1006423"/>
          </a:xfrm>
          <a:prstGeom prst="rect">
            <a:avLst/>
          </a:prstGeom>
          <a:noFill/>
        </p:spPr>
        <p:txBody>
          <a:bodyPr wrap="square" lIns="91435" tIns="45717" rIns="91435" bIns="45717" rtlCol="0">
            <a:spAutoFit/>
          </a:bodyPr>
          <a:lstStyle/>
          <a:p>
            <a:r>
              <a:rPr lang="en-GB" dirty="0" smtClean="0">
                <a:solidFill>
                  <a:srgbClr val="008000"/>
                </a:solidFill>
              </a:rPr>
              <a:t>Have to grow at least this size &amp; preferably a multiple</a:t>
            </a:r>
          </a:p>
          <a:p>
            <a:r>
              <a:rPr lang="en-GB" dirty="0" smtClean="0">
                <a:solidFill>
                  <a:srgbClr val="008000"/>
                </a:solidFill>
              </a:rPr>
              <a:t>Or grow by GB’s</a:t>
            </a:r>
            <a:endParaRPr lang="en-GB" dirty="0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82563" y="414341"/>
            <a:ext cx="8245475" cy="498475"/>
          </a:xfrm>
          <a:prstGeom prst="rect">
            <a:avLst/>
          </a:prstGeom>
        </p:spPr>
        <p:txBody>
          <a:bodyPr lIns="91435" tIns="45717" rIns="91435" bIns="45717"/>
          <a:lstStyle/>
          <a:p>
            <a:pPr lvl="0">
              <a:defRPr/>
            </a:pPr>
            <a:r>
              <a:rPr lang="en-GB" sz="4000" b="1" kern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2 lu -list in alphabetical order</a:t>
            </a:r>
            <a:endParaRPr lang="en-GB" sz="4000" b="1" kern="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0977" y="1031875"/>
            <a:ext cx="8963025" cy="5826125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574639" lvl="1" indent="-23176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endParaRPr lang="en-GB" sz="2400" kern="0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3377" y="1184275"/>
            <a:ext cx="8963025" cy="5826125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Wow, about time, right!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endParaRPr lang="en-GB" sz="2400" kern="0" dirty="0" smtClean="0">
              <a:solidFill>
                <a:schemeClr val="bg1"/>
              </a:solidFill>
              <a:latin typeface="+mn-lt"/>
              <a:sym typeface="Wingdings" pitchFamily="2" charset="2"/>
            </a:endParaRP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  <a:sym typeface="Wingdings" pitchFamily="2" charset="2"/>
              </a:rPr>
              <a:t>I pointed out the random order in the beta testing 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  <a:sym typeface="Wingdings" pitchFamily="2" charset="2"/>
              </a:rPr>
              <a:t>Developers said “No way. Oh </a:t>
            </a:r>
            <a:r>
              <a:rPr lang="en-GB" sz="2400" kern="0" dirty="0" err="1" smtClean="0">
                <a:solidFill>
                  <a:schemeClr val="bg1"/>
                </a:solidFill>
                <a:latin typeface="+mn-lt"/>
                <a:sym typeface="Wingdings" pitchFamily="2" charset="2"/>
              </a:rPr>
              <a:t>cumbs</a:t>
            </a:r>
            <a:r>
              <a:rPr lang="en-GB" sz="2400" kern="0" dirty="0" smtClean="0">
                <a:solidFill>
                  <a:schemeClr val="bg1"/>
                </a:solidFill>
                <a:latin typeface="+mn-lt"/>
                <a:sym typeface="Wingdings" pitchFamily="2" charset="2"/>
              </a:rPr>
              <a:t>!  We will get that fixed.”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  <a:sym typeface="Wingdings" pitchFamily="2" charset="2"/>
              </a:rPr>
              <a:t>And they have</a:t>
            </a:r>
            <a:endParaRPr lang="en-GB" sz="2400" kern="0" dirty="0" smtClean="0">
              <a:solidFill>
                <a:schemeClr val="bg1"/>
              </a:solidFill>
              <a:latin typeface="+mn-lt"/>
            </a:endParaRP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endParaRPr lang="en-GB" sz="2400" kern="0" dirty="0" smtClean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82563" y="414341"/>
            <a:ext cx="8245475" cy="498475"/>
          </a:xfrm>
          <a:prstGeom prst="rect">
            <a:avLst/>
          </a:prstGeom>
        </p:spPr>
        <p:txBody>
          <a:bodyPr lIns="91435" tIns="45717" rIns="91435" bIns="45717"/>
          <a:lstStyle/>
          <a:p>
            <a:pPr lvl="0">
              <a:defRPr/>
            </a:pPr>
            <a:r>
              <a:rPr lang="en-GB" sz="4000" b="1" kern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2 lu -list</a:t>
            </a:r>
            <a:endParaRPr lang="en-GB" sz="4000" b="1" kern="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0977" y="1031875"/>
            <a:ext cx="8963025" cy="5826125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574639" lvl="1" indent="-23176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endParaRPr lang="en-GB" sz="2400" kern="0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3377" y="1184275"/>
            <a:ext cx="8963025" cy="5826125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2800" b="1" kern="0" dirty="0" smtClean="0">
                <a:solidFill>
                  <a:schemeClr val="bg1"/>
                </a:solidFill>
                <a:latin typeface="+mj-lt"/>
                <a:cs typeface="Courier New" pitchFamily="49" charset="0"/>
              </a:rPr>
              <a:t>Spot the THREE user hostile features? IMHO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$ lu -list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POOL_NAME: spiral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TIER_NAME: test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LU_NAME                 SIZE(MB)    UNUSED(MB)  UDID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testa                   32768       32770       0491ba1cd2bb7a41040f307689636d21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SNAPSHOTS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2015-09-30T11:26:32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testb                   40960       40962       5c2ebbf20e7e4edac8d166cb6bec33c1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SNAPSHOTS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before-upgrade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after-upgrade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v234567890123456789012~ 8192        8192        ebffb84803e5ced5401ebf1ed7d6c2fc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vm97boot                38912       36352       a1ccdea9dac4ed18b4ea546de9a69bcc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vm97data                8256        8233        bb033473f8ec78752550ba0fbe940f27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endParaRPr lang="en-GB" sz="2400" kern="0" dirty="0" smtClean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82563" y="414341"/>
            <a:ext cx="8245475" cy="498475"/>
          </a:xfrm>
          <a:prstGeom prst="rect">
            <a:avLst/>
          </a:prstGeom>
        </p:spPr>
        <p:txBody>
          <a:bodyPr lIns="91435" tIns="45717" rIns="91435" bIns="45717"/>
          <a:lstStyle/>
          <a:p>
            <a:pPr lvl="0">
              <a:defRPr/>
            </a:pPr>
            <a:r>
              <a:rPr lang="en-GB" sz="4000" b="1" kern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2 lu -list</a:t>
            </a:r>
            <a:endParaRPr lang="en-GB" sz="4000" b="1" kern="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0977" y="1031875"/>
            <a:ext cx="8963025" cy="5826125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574639" lvl="1" indent="-23176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endParaRPr lang="en-GB" sz="2400" kern="0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3377" y="1184275"/>
            <a:ext cx="8963025" cy="5826125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2800" b="1" kern="0" dirty="0" smtClean="0">
                <a:solidFill>
                  <a:schemeClr val="bg1"/>
                </a:solidFill>
                <a:cs typeface="Courier New" pitchFamily="49" charset="0"/>
              </a:rPr>
              <a:t> 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$ lu -list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POOL_NAME: spiral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TIER_NAME: test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LU_NAME                 SIZE(MB)    UNUSED(MB)  UDID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testa                   32768       32770       0491ba1cd2bb7a41040f307689636d21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SNAPSHOTS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2015-09-30T11:26:32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testb                   40960       40962       5c2ebbf20e7e4edac8d166cb6bec33c1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SNAPSHOTS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before-upgrade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after-upgrade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v234567890123456789012~ 8192        8192        ebffb84803e5ced5401ebf1ed7d6c2fc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vm97boot                38912       36352       a1ccdea9dac4ed18b4ea546de9a69bcc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13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vm97data                8256        8233        bb033473f8ec78752550ba0fbe940f27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endParaRPr lang="en-GB" sz="2400" kern="0" dirty="0" smtClean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8015956" y="2375733"/>
            <a:ext cx="8301" cy="52487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5181844" y="1703382"/>
            <a:ext cx="3755731" cy="1001854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(1) On what planet is that 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useful in the default output?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32 hexadecimal digits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28346" y="4116346"/>
            <a:ext cx="5491660" cy="394424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(2) Mixed in snapshot names = confusing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/>
          <p:cNvCxnSpPr>
            <a:stCxn id="12" idx="1"/>
          </p:cNvCxnSpPr>
          <p:nvPr/>
        </p:nvCxnSpPr>
        <p:spPr bwMode="auto">
          <a:xfrm flipH="1" flipV="1">
            <a:off x="2495372" y="3666146"/>
            <a:ext cx="532973" cy="64741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>
            <a:stCxn id="12" idx="1"/>
          </p:cNvCxnSpPr>
          <p:nvPr/>
        </p:nvCxnSpPr>
        <p:spPr bwMode="auto">
          <a:xfrm flipH="1">
            <a:off x="1982625" y="4313559"/>
            <a:ext cx="1045720" cy="27553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12" idx="1"/>
          </p:cNvCxnSpPr>
          <p:nvPr/>
        </p:nvCxnSpPr>
        <p:spPr bwMode="auto">
          <a:xfrm flipH="1">
            <a:off x="1965534" y="4313559"/>
            <a:ext cx="1062811" cy="58318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2138159" y="6046272"/>
            <a:ext cx="4769726" cy="394424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(3) Truncated LU name at 22 letters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 bwMode="auto">
          <a:xfrm flipH="1" flipV="1">
            <a:off x="2700472" y="5289847"/>
            <a:ext cx="17091" cy="70930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82563" y="414341"/>
            <a:ext cx="8245475" cy="498475"/>
          </a:xfrm>
          <a:prstGeom prst="rect">
            <a:avLst/>
          </a:prstGeom>
        </p:spPr>
        <p:txBody>
          <a:bodyPr lIns="91435" tIns="45717" rIns="91435" bIns="45717"/>
          <a:lstStyle/>
          <a:p>
            <a:pPr lvl="0">
              <a:defRPr/>
            </a:pPr>
            <a:r>
              <a:rPr lang="en-GB" sz="4000" b="1" kern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2 lu -list</a:t>
            </a:r>
            <a:endParaRPr lang="en-GB" sz="4000" b="1" kern="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0977" y="1031875"/>
            <a:ext cx="8963025" cy="5826125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574639" lvl="1" indent="-23176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endParaRPr lang="en-GB" sz="2400" kern="0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3377" y="1184276"/>
            <a:ext cx="8963025" cy="5558357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Trouble is, everyone has there own “perfect layout”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Fortunately, the SSP designers are very clever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The lu options allow you any format</a:t>
            </a:r>
          </a:p>
          <a:p>
            <a:pPr marL="1488629" lvl="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$  lu -list -field LU_SIZE LU_NAME -</a:t>
            </a:r>
            <a:r>
              <a:rPr lang="en-GB" sz="1600" b="1" kern="0" dirty="0" err="1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fmt</a:t>
            </a:r>
            <a:r>
              <a:rPr lang="en-GB" sz="1600" b="1" kern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:</a:t>
            </a:r>
          </a:p>
          <a:p>
            <a:pPr marL="1488629" lvl="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32768:testa</a:t>
            </a:r>
          </a:p>
          <a:p>
            <a:pPr marL="1488629" lvl="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40960:testb</a:t>
            </a:r>
          </a:p>
          <a:p>
            <a:pPr marL="1488629" lvl="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38912:vm97boot</a:t>
            </a:r>
          </a:p>
          <a:p>
            <a:pPr marL="1488629" lvl="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8256:vm97data</a:t>
            </a:r>
          </a:p>
          <a:p>
            <a:pPr marL="1488629" lvl="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8192:testc</a:t>
            </a:r>
          </a:p>
          <a:p>
            <a:pPr marL="1488629" lvl="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8192:v23456789012345678901234567890</a:t>
            </a:r>
          </a:p>
          <a:p>
            <a:pPr marL="1488629" lvl="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38912:vm96boot</a:t>
            </a:r>
          </a:p>
          <a:p>
            <a:pPr marL="1488629" lvl="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8256:vm96data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OK </a:t>
            </a:r>
            <a:r>
              <a:rPr lang="en-GB" sz="2400" u="sng" kern="0" dirty="0" smtClean="0">
                <a:solidFill>
                  <a:schemeClr val="bg1"/>
                </a:solidFill>
                <a:latin typeface="+mn-lt"/>
              </a:rPr>
              <a:t>not pretty</a:t>
            </a: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 but nothing </a:t>
            </a:r>
            <a:r>
              <a:rPr lang="en-GB" sz="2400" kern="0" dirty="0" err="1" smtClean="0">
                <a:solidFill>
                  <a:schemeClr val="bg1"/>
                </a:solidFill>
                <a:latin typeface="+mn-lt"/>
              </a:rPr>
              <a:t>awk</a:t>
            </a: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 can’t sort out</a:t>
            </a:r>
          </a:p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In Tier then alphabetical order = actually makes sense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5397190" y="2977376"/>
            <a:ext cx="1226635" cy="390292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680633" y="3166947"/>
            <a:ext cx="2241319" cy="1006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For a full list of </a:t>
            </a:r>
          </a:p>
          <a:p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field names use:</a:t>
            </a:r>
          </a:p>
          <a:p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lu -list -verbose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82563" y="414341"/>
            <a:ext cx="8245475" cy="498475"/>
          </a:xfrm>
          <a:prstGeom prst="rect">
            <a:avLst/>
          </a:prstGeom>
        </p:spPr>
        <p:txBody>
          <a:bodyPr lIns="91435" tIns="45717" rIns="91435" bIns="45717"/>
          <a:lstStyle/>
          <a:p>
            <a:pPr lvl="0">
              <a:defRPr/>
            </a:pPr>
            <a:r>
              <a:rPr lang="en-GB" sz="4000" b="1" kern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2 lu -list</a:t>
            </a:r>
            <a:endParaRPr lang="en-GB" sz="4000" b="1" kern="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0977" y="1031875"/>
            <a:ext cx="8963025" cy="5826125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574639" lvl="1" indent="-23176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endParaRPr lang="en-GB" sz="2400" kern="0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3377" y="1184275"/>
            <a:ext cx="8810624" cy="5673725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echo "</a:t>
            </a:r>
            <a:r>
              <a:rPr lang="en-GB" sz="16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SizeMB</a:t>
            </a:r>
            <a:r>
              <a:rPr lang="en-GB" sz="16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6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UsedMB</a:t>
            </a:r>
            <a:r>
              <a:rPr lang="en-GB" sz="16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Used%  Type    Tier Name"</a:t>
            </a: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/usr/</a:t>
            </a:r>
            <a:r>
              <a:rPr lang="en-GB" sz="16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ios</a:t>
            </a:r>
            <a:r>
              <a:rPr lang="en-GB" sz="16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GB" sz="16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cli</a:t>
            </a:r>
            <a:r>
              <a:rPr lang="en-GB" sz="16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GB" sz="16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ioscli</a:t>
            </a:r>
            <a:r>
              <a:rPr lang="en-GB" sz="16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lu -list -</a:t>
            </a:r>
            <a:r>
              <a:rPr lang="en-GB" sz="16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fmt</a:t>
            </a:r>
            <a:r>
              <a:rPr lang="en-GB" sz="16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: \</a:t>
            </a: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-field LU_SIZE LU_USED_SPACE LU_USED_PERCENT \</a:t>
            </a: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	      LU_PROVISION_TYPE TIER_NAME LU_NAME \</a:t>
            </a: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| </a:t>
            </a:r>
            <a:r>
              <a:rPr lang="en-GB" sz="16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awk</a:t>
            </a:r>
            <a:r>
              <a:rPr lang="en-GB" sz="16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-F: '{ </a:t>
            </a:r>
            <a:r>
              <a:rPr lang="en-GB" sz="16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GB" sz="16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"%6d %6d %4d%% %5s %7s %s\n",$1,$2,$3,$4,$5,$6}‘</a:t>
            </a: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endParaRPr lang="en-GB" sz="1600" b="1" kern="0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err="1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SizeMB</a:t>
            </a: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600" b="1" kern="0" dirty="0" err="1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UsedMB</a:t>
            </a: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Used%  Type    Tier Name</a:t>
            </a: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32768      0    0%  THIN  SYSTEM testa</a:t>
            </a: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40960      0    0%  THIN  SYSTEM testb</a:t>
            </a: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38912   2562    6%  THIN  SYSTEM vm97boot</a:t>
            </a: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 8256     23    0%  THIN  SYSTEM vm97data</a:t>
            </a: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 8192   8192  100% THICK    prod </a:t>
            </a:r>
            <a:r>
              <a:rPr lang="en-GB" sz="1600" b="1" kern="0" dirty="0" err="1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testc</a:t>
            </a:r>
            <a:endParaRPr lang="en-GB" sz="1600" b="1" kern="0" dirty="0" smtClean="0">
              <a:solidFill>
                <a:schemeClr val="bg2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 8192      0    0%  THIN    prod v23456789012345678901234567890</a:t>
            </a: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38912   2561    6%  THIN    prod vm96boot</a:t>
            </a: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 8256     26    0%  THIN    prod vm96data</a:t>
            </a: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82563" y="414341"/>
            <a:ext cx="8245475" cy="498475"/>
          </a:xfrm>
          <a:prstGeom prst="rect">
            <a:avLst/>
          </a:prstGeom>
        </p:spPr>
        <p:txBody>
          <a:bodyPr lIns="91435" tIns="45717" rIns="91435" bIns="45717"/>
          <a:lstStyle/>
          <a:p>
            <a:pPr lvl="0">
              <a:defRPr/>
            </a:pPr>
            <a:r>
              <a:rPr lang="en-GB" sz="4000" b="1" kern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2 </a:t>
            </a:r>
            <a:r>
              <a:rPr lang="en-GB" sz="4000" b="1" kern="0" dirty="0" err="1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nlu</a:t>
            </a:r>
            <a:r>
              <a:rPr lang="en-GB" sz="4000" b="1" kern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– download AIXpert blog </a:t>
            </a:r>
            <a:endParaRPr lang="en-GB" sz="4000" b="1" kern="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0977" y="1031875"/>
            <a:ext cx="8963025" cy="5826125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574639" lvl="1" indent="-23176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endParaRPr lang="en-GB" sz="2400" kern="0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3377" y="991313"/>
            <a:ext cx="8810624" cy="5866689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help()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echo $0 "Nigel's lu command with improved layout and column ordering"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echo $0 "[-</a:t>
            </a:r>
            <a:r>
              <a:rPr lang="en-GB" sz="10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sizemb</a:t>
            </a: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| -</a:t>
            </a:r>
            <a:r>
              <a:rPr lang="en-GB" sz="10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usedmb</a:t>
            </a: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| -used | -type | -tier | -name (default)]"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exit 0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endParaRPr lang="en-GB" sz="1000" b="1" kern="0" dirty="0" smtClean="0">
              <a:solidFill>
                <a:sysClr val="windowText" lastClr="000000"/>
              </a:solidFill>
              <a:latin typeface="Courier New" pitchFamily="49" charset="0"/>
              <a:cs typeface="Courier New" pitchFamily="49" charset="0"/>
            </a:endParaRP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if [[ $(</a:t>
            </a:r>
            <a:r>
              <a:rPr lang="en-GB" sz="10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whoami</a:t>
            </a: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) == "padmin" ]]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then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command=$(whence $0)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# echo DEBUG I am padmin so restart $command again as the root user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echo "$command" $1 | </a:t>
            </a:r>
            <a:r>
              <a:rPr lang="en-GB" sz="10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oem_setup_env</a:t>
            </a:r>
            <a:endParaRPr lang="en-GB" sz="1000" b="1" kern="0" dirty="0" smtClean="0">
              <a:solidFill>
                <a:sysClr val="windowText" lastClr="000000"/>
              </a:solidFill>
              <a:latin typeface="Courier New" pitchFamily="49" charset="0"/>
              <a:cs typeface="Courier New" pitchFamily="49" charset="0"/>
            </a:endParaRP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else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# echo DEBUG now I am root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# lowercase the parameter with </a:t>
            </a:r>
            <a:r>
              <a:rPr lang="en-GB" sz="10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tr</a:t>
            </a: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to avoid input case errors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case `echo $1 | </a:t>
            </a:r>
            <a:r>
              <a:rPr lang="en-GB" sz="10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tr</a:t>
            </a: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"[A-Z]" "[a-z]" ` in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1 | -</a:t>
            </a:r>
            <a:r>
              <a:rPr lang="en-GB" sz="10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sizemb</a:t>
            </a: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)            COLUMN="-</a:t>
            </a:r>
            <a:r>
              <a:rPr lang="en-GB" sz="10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nk</a:t>
            </a: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1" ;;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2 | -</a:t>
            </a:r>
            <a:r>
              <a:rPr lang="en-GB" sz="10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usedmb</a:t>
            </a: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)            COLUMN="-</a:t>
            </a:r>
            <a:r>
              <a:rPr lang="en-GB" sz="10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nk</a:t>
            </a: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2" ;;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3 | -used | -used%)     COLUMN="-</a:t>
            </a:r>
            <a:r>
              <a:rPr lang="en-GB" sz="10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nk</a:t>
            </a: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3" ;;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4 | -type)              COLUMN="-k 4" ;;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5 | -tier)              COLUMN="-k 5" ;;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6 | -name)              COLUMN="-k 6" ;;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? | -?)  help ;;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*)                      COLUMN="-k 6" ;;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GB" sz="10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esac</a:t>
            </a:r>
            <a:endParaRPr lang="en-GB" sz="1000" b="1" kern="0" dirty="0" smtClean="0">
              <a:solidFill>
                <a:sysClr val="windowText" lastClr="000000"/>
              </a:solidFill>
              <a:latin typeface="Courier New" pitchFamily="49" charset="0"/>
              <a:cs typeface="Courier New" pitchFamily="49" charset="0"/>
            </a:endParaRP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endParaRPr lang="en-GB" sz="1000" b="1" kern="0" dirty="0" smtClean="0">
              <a:solidFill>
                <a:sysClr val="windowText" lastClr="000000"/>
              </a:solidFill>
              <a:latin typeface="Courier New" pitchFamily="49" charset="0"/>
              <a:cs typeface="Courier New" pitchFamily="49" charset="0"/>
            </a:endParaRP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echo " </a:t>
            </a:r>
            <a:r>
              <a:rPr lang="en-GB" sz="10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SizeMB</a:t>
            </a: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GB" sz="10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UsedMB</a:t>
            </a: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Used%  Type  Tier Name"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endParaRPr lang="en-GB" sz="1000" b="1" kern="0" dirty="0" smtClean="0">
              <a:solidFill>
                <a:sysClr val="windowText" lastClr="000000"/>
              </a:solidFill>
              <a:latin typeface="Courier New" pitchFamily="49" charset="0"/>
              <a:cs typeface="Courier New" pitchFamily="49" charset="0"/>
            </a:endParaRP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/usr/</a:t>
            </a:r>
            <a:r>
              <a:rPr lang="en-GB" sz="10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ios</a:t>
            </a: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GB" sz="10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cli</a:t>
            </a: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GB" sz="10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ioscli</a:t>
            </a: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\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lu -list -field LU_SIZE LU_USED_SPACE LU_USED_PERCENT LU_PROVISION_TYPE TIER_NAME LU_NAME -</a:t>
            </a:r>
            <a:r>
              <a:rPr lang="en-GB" sz="10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fmt</a:t>
            </a: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: \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| </a:t>
            </a:r>
            <a:r>
              <a:rPr lang="en-GB" sz="10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awk</a:t>
            </a: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-F: '{ </a:t>
            </a:r>
            <a:r>
              <a:rPr lang="en-GB" sz="10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"%7d %7d %4d%% %5s %5s %s\n", $1, $2, $3, $4, $5, $6 } ' \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        | sort $COLUMN</a:t>
            </a: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err="1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fi</a:t>
            </a:r>
            <a:endParaRPr lang="en-GB" sz="1000" b="1" kern="0" dirty="0" smtClean="0">
              <a:solidFill>
                <a:sysClr val="windowText" lastClr="000000"/>
              </a:solidFill>
              <a:latin typeface="Courier New" pitchFamily="49" charset="0"/>
              <a:cs typeface="Courier New" pitchFamily="49" charset="0"/>
            </a:endParaRPr>
          </a:p>
          <a:p>
            <a:pPr marL="117643" indent="-23176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000" b="1" kern="0" dirty="0" smtClean="0">
                <a:solidFill>
                  <a:sysClr val="windowText" lastClr="000000"/>
                </a:solidFill>
                <a:latin typeface="Courier New" pitchFamily="49" charset="0"/>
                <a:cs typeface="Courier New" pitchFamily="49" charset="0"/>
              </a:rPr>
              <a:t>exit 0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82563" y="414341"/>
            <a:ext cx="8245475" cy="498475"/>
          </a:xfrm>
          <a:prstGeom prst="rect">
            <a:avLst/>
          </a:prstGeom>
        </p:spPr>
        <p:txBody>
          <a:bodyPr lIns="91435" tIns="45717" rIns="91435" bIns="45717"/>
          <a:lstStyle/>
          <a:p>
            <a:pPr lvl="0">
              <a:defRPr/>
            </a:pPr>
            <a:r>
              <a:rPr lang="en-GB" sz="4000" b="1" kern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2 </a:t>
            </a:r>
            <a:r>
              <a:rPr lang="en-GB" sz="4000" b="1" kern="0" dirty="0" err="1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nlu</a:t>
            </a:r>
            <a:r>
              <a:rPr lang="en-GB" sz="4000" b="1" kern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with sort by field name </a:t>
            </a:r>
            <a:endParaRPr lang="en-GB" sz="4000" b="1" kern="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0977" y="1031875"/>
            <a:ext cx="8963025" cy="5826125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574639" lvl="1" indent="-23176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endParaRPr lang="en-GB" sz="2400" kern="0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3377" y="1184275"/>
            <a:ext cx="8810624" cy="5673725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$ </a:t>
            </a:r>
            <a:r>
              <a:rPr lang="en-GB" sz="1600" b="1" kern="0" dirty="0" err="1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nlu</a:t>
            </a: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-</a:t>
            </a:r>
            <a:r>
              <a:rPr lang="en-GB" sz="1600" b="1" kern="0" dirty="0" err="1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usedmb</a:t>
            </a:r>
            <a:endParaRPr lang="en-GB" sz="1600" b="1" kern="0" dirty="0" smtClean="0">
              <a:solidFill>
                <a:schemeClr val="bg2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600" b="1" kern="0" dirty="0" err="1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SizeMB</a:t>
            </a: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GB" sz="1600" b="1" kern="0" dirty="0" err="1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UsedMB</a:t>
            </a: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Used%  Type  Tier Name</a:t>
            </a: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  8192       0    0%  THIN  prod v23456789012345678901234567890</a:t>
            </a: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 32768       0    0%  THIN  test testa</a:t>
            </a: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 40960       0    0%  THIN  test testb</a:t>
            </a: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  8256      23    0%  THIN  test vm97data</a:t>
            </a: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  8256      26    0%  THIN  prod vm96data</a:t>
            </a: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 38912    2573    6%  THIN  prod vm97boot</a:t>
            </a: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 40960    2579    6%  THIN  test vm96boot</a:t>
            </a: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 39936   39936  100% THICK  prod </a:t>
            </a:r>
            <a:r>
              <a:rPr lang="en-GB" sz="1600" b="1" kern="0" dirty="0" err="1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testc</a:t>
            </a:r>
            <a:endParaRPr lang="en-GB" sz="1600" b="1" kern="0" dirty="0" smtClean="0">
              <a:solidFill>
                <a:schemeClr val="bg2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117643" indent="-231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defRPr/>
            </a:pPr>
            <a:r>
              <a:rPr lang="en-GB" sz="1600" b="1" kern="0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$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82563" y="414341"/>
            <a:ext cx="8245475" cy="498475"/>
          </a:xfrm>
          <a:prstGeom prst="rect">
            <a:avLst/>
          </a:prstGeom>
        </p:spPr>
        <p:txBody>
          <a:bodyPr lIns="91435" tIns="45717" rIns="91435" bIns="45717"/>
          <a:lstStyle/>
          <a:p>
            <a:pPr lvl="0">
              <a:defRPr/>
            </a:pPr>
            <a:r>
              <a:rPr lang="en-GB" sz="4000" b="1" kern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3 Remove -clustername -spname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0977" y="1093863"/>
            <a:ext cx="8963025" cy="5764138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574639" lvl="1" indent="-23176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Small item – more of a clean up change</a:t>
            </a:r>
          </a:p>
          <a:p>
            <a:pPr marL="574639" lvl="1" indent="-23176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Only one cluster per VIOS AND one pool per VIOS</a:t>
            </a:r>
          </a:p>
          <a:p>
            <a:pPr marL="1031636" lvl="2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The VIOS knows the only one possible name</a:t>
            </a:r>
          </a:p>
          <a:p>
            <a:pPr marL="1031636" lvl="2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QED: don’t make the user type it all day</a:t>
            </a:r>
          </a:p>
          <a:p>
            <a:pPr marL="574639" lvl="1" indent="-23176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endParaRPr lang="en-GB" sz="2400" kern="0" dirty="0" smtClean="0">
              <a:solidFill>
                <a:schemeClr val="bg1"/>
              </a:solidFill>
              <a:latin typeface="+mn-lt"/>
            </a:endParaRPr>
          </a:p>
          <a:p>
            <a:pPr marL="574639" lvl="1" indent="-23176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Removed (optional) from most commands including: </a:t>
            </a:r>
            <a:br>
              <a:rPr lang="en-GB" sz="2400" kern="0" dirty="0" smtClean="0">
                <a:solidFill>
                  <a:schemeClr val="bg1"/>
                </a:solidFill>
                <a:latin typeface="+mn-lt"/>
              </a:rPr>
            </a:b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	lu, failgrp, tier, pv, alert, snapshot</a:t>
            </a:r>
          </a:p>
          <a:p>
            <a:pPr marL="574639" lvl="1" indent="-23176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endParaRPr lang="en-GB" sz="2400" kern="0" dirty="0" smtClean="0">
              <a:solidFill>
                <a:schemeClr val="bg1"/>
              </a:solidFill>
              <a:latin typeface="+mn-lt"/>
            </a:endParaRPr>
          </a:p>
          <a:p>
            <a:pPr marL="574637" lvl="1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Nigel’s recommendation</a:t>
            </a:r>
            <a:br>
              <a:rPr lang="en-GB" sz="2400" kern="0" dirty="0" smtClean="0">
                <a:solidFill>
                  <a:schemeClr val="bg1"/>
                </a:solidFill>
                <a:latin typeface="+mn-lt"/>
              </a:rPr>
            </a:b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KISS: make the cluster name &amp; pool name the SAME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82563" y="414341"/>
            <a:ext cx="8245475" cy="498475"/>
          </a:xfrm>
          <a:prstGeom prst="rect">
            <a:avLst/>
          </a:prstGeom>
        </p:spPr>
        <p:txBody>
          <a:bodyPr lIns="91435" tIns="45717" rIns="91435" bIns="45717"/>
          <a:lstStyle/>
          <a:p>
            <a:pPr lvl="0">
              <a:defRPr/>
            </a:pPr>
            <a:r>
              <a:rPr lang="en-GB" sz="4000" b="1" kern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3 Remove -clustername -spname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0977" y="1093863"/>
            <a:ext cx="8963025" cy="5764138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117643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Still needed for </a:t>
            </a:r>
          </a:p>
          <a:p>
            <a:pPr marL="574639" lvl="1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2400" kern="0" dirty="0" smtClean="0">
                <a:solidFill>
                  <a:srgbClr val="008000"/>
                </a:solidFill>
                <a:latin typeface="+mn-lt"/>
              </a:rPr>
              <a:t>cluster -create -cluster XXX -sp YYY</a:t>
            </a: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en-GB" sz="2400" kern="0" dirty="0" smtClean="0">
                <a:solidFill>
                  <a:schemeClr val="bg1"/>
                </a:solidFill>
                <a:latin typeface="+mn-lt"/>
              </a:rPr>
            </a:br>
            <a:r>
              <a:rPr lang="en-GB" sz="2400" kern="0" dirty="0" smtClean="0">
                <a:solidFill>
                  <a:schemeClr val="bg1"/>
                </a:solidFill>
                <a:latin typeface="+mn-lt"/>
                <a:sym typeface="Wingdings" pitchFamily="2" charset="2"/>
              </a:rPr>
              <a:t> to set the names later seen in command output</a:t>
            </a:r>
          </a:p>
          <a:p>
            <a:pPr marL="574639" lvl="1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  <a:sym typeface="Wingdings" pitchFamily="2" charset="2"/>
              </a:rPr>
              <a:t>NOTE: it was </a:t>
            </a:r>
            <a:r>
              <a:rPr lang="en-GB" sz="2400" kern="0" dirty="0" smtClean="0">
                <a:solidFill>
                  <a:srgbClr val="FF0000"/>
                </a:solidFill>
                <a:latin typeface="+mn-lt"/>
                <a:sym typeface="Wingdings" pitchFamily="2" charset="2"/>
              </a:rPr>
              <a:t>-spname </a:t>
            </a:r>
            <a:r>
              <a:rPr lang="en-GB" sz="2400" kern="0" dirty="0" smtClean="0">
                <a:solidFill>
                  <a:schemeClr val="bg1"/>
                </a:solidFill>
                <a:latin typeface="+mn-lt"/>
                <a:sym typeface="Wingdings" pitchFamily="2" charset="2"/>
              </a:rPr>
              <a:t>and now is </a:t>
            </a:r>
            <a:r>
              <a:rPr lang="en-GB" sz="2400" kern="0" dirty="0" smtClean="0">
                <a:solidFill>
                  <a:srgbClr val="008000"/>
                </a:solidFill>
                <a:latin typeface="+mn-lt"/>
                <a:sym typeface="Wingdings" pitchFamily="2" charset="2"/>
              </a:rPr>
              <a:t>-sp</a:t>
            </a:r>
          </a:p>
          <a:p>
            <a:pPr marL="574639" lvl="1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endParaRPr lang="en-GB" sz="2400" kern="0" dirty="0" smtClean="0">
              <a:solidFill>
                <a:schemeClr val="bg1"/>
              </a:solidFill>
              <a:latin typeface="+mn-lt"/>
            </a:endParaRPr>
          </a:p>
          <a:p>
            <a:pPr marL="574639" lvl="1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Older “list storage pool” command lssp has it </a:t>
            </a:r>
            <a:br>
              <a:rPr lang="en-GB" sz="2400" kern="0" dirty="0" smtClean="0">
                <a:solidFill>
                  <a:schemeClr val="bg1"/>
                </a:solidFill>
                <a:latin typeface="+mn-lt"/>
              </a:rPr>
            </a:b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2400" kern="0" dirty="0" smtClean="0">
                <a:solidFill>
                  <a:srgbClr val="008000"/>
                </a:solidFill>
                <a:latin typeface="+mn-lt"/>
              </a:rPr>
              <a:t>lssp -clustername XXX  -sp YYY -</a:t>
            </a:r>
            <a:r>
              <a:rPr lang="en-GB" sz="2400" kern="0" dirty="0" err="1" smtClean="0">
                <a:solidFill>
                  <a:srgbClr val="008000"/>
                </a:solidFill>
                <a:latin typeface="+mn-lt"/>
              </a:rPr>
              <a:t>bd</a:t>
            </a:r>
            <a:endParaRPr lang="en-GB" sz="2400" kern="0" dirty="0" smtClean="0">
              <a:solidFill>
                <a:srgbClr val="008000"/>
              </a:solidFill>
              <a:latin typeface="+mn-lt"/>
            </a:endParaRPr>
          </a:p>
          <a:p>
            <a:pPr marL="574639" lvl="1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  <a:sym typeface="Wingdings" pitchFamily="2" charset="2"/>
              </a:rPr>
              <a:t> Same command used for local pool disks (rootvg LV’s)</a:t>
            </a:r>
            <a:br>
              <a:rPr lang="en-GB" sz="2400" kern="0" dirty="0" smtClean="0">
                <a:solidFill>
                  <a:schemeClr val="bg1"/>
                </a:solidFill>
                <a:latin typeface="+mn-lt"/>
                <a:sym typeface="Wingdings" pitchFamily="2" charset="2"/>
              </a:rPr>
            </a:br>
            <a:r>
              <a:rPr lang="en-GB" sz="2400" kern="0" dirty="0" smtClean="0">
                <a:solidFill>
                  <a:schemeClr val="bg1"/>
                </a:solidFill>
                <a:latin typeface="+mn-lt"/>
                <a:sym typeface="Wingdings" pitchFamily="2" charset="2"/>
              </a:rPr>
              <a:t> Most people use the lu command instead via a script</a:t>
            </a:r>
          </a:p>
          <a:p>
            <a:pPr marL="574639" lvl="1" indent="-231760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  <a:sym typeface="Wingdings" pitchFamily="2" charset="2"/>
              </a:rPr>
              <a:t>Note: was always </a:t>
            </a:r>
            <a:r>
              <a:rPr lang="en-GB" sz="2400" kern="0" dirty="0" smtClean="0">
                <a:solidFill>
                  <a:srgbClr val="008000"/>
                </a:solidFill>
                <a:latin typeface="+mn-lt"/>
                <a:sym typeface="Wingdings" pitchFamily="2" charset="2"/>
              </a:rPr>
              <a:t>-sp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3905427" y="2008262"/>
            <a:ext cx="905854" cy="70075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" y="1698173"/>
            <a:ext cx="9144000" cy="4770994"/>
          </a:xfrm>
          <a:prstGeom prst="rect">
            <a:avLst/>
          </a:prstGeom>
        </p:spPr>
        <p:txBody>
          <a:bodyPr lIns="91435" tIns="45717" rIns="91435" bIns="45717"/>
          <a:lstStyle/>
          <a:p>
            <a:pPr lvl="0">
              <a:defRPr/>
            </a:pPr>
            <a:r>
              <a:rPr lang="en-GB" sz="20800" b="1" kern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4 Tiers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Multiple Pools verses Tiers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Regular question; I need </a:t>
            </a:r>
            <a:r>
              <a:rPr lang="en-GB" sz="2400" b="1" dirty="0" smtClean="0"/>
              <a:t>multiple pools</a:t>
            </a:r>
            <a:r>
              <a:rPr lang="en-GB" sz="2400" dirty="0" smtClean="0"/>
              <a:t>, WHEN?</a:t>
            </a:r>
          </a:p>
          <a:p>
            <a:pPr lvl="1"/>
            <a:r>
              <a:rPr lang="en-GB" sz="1900" dirty="0" smtClean="0"/>
              <a:t>With the current version just one pool  per VIOS and </a:t>
            </a:r>
            <a:br>
              <a:rPr lang="en-GB" sz="1900" dirty="0" smtClean="0"/>
            </a:br>
            <a:r>
              <a:rPr lang="en-GB" sz="1900" dirty="0" smtClean="0"/>
              <a:t>“hose it all about” policy – I can’t separate workloads</a:t>
            </a:r>
            <a:br>
              <a:rPr lang="en-GB" sz="1900" dirty="0" smtClean="0"/>
            </a:br>
            <a:endParaRPr lang="en-GB" sz="1900" dirty="0" smtClean="0"/>
          </a:p>
          <a:p>
            <a:r>
              <a:rPr lang="en-GB" sz="2400" dirty="0" smtClean="0">
                <a:solidFill>
                  <a:schemeClr val="bg2">
                    <a:lumMod val="50000"/>
                  </a:schemeClr>
                </a:solidFill>
              </a:rPr>
              <a:t>Different reasons:</a:t>
            </a:r>
          </a:p>
          <a:p>
            <a:pPr marL="800048" lvl="1" indent="-457170">
              <a:buFont typeface="+mj-lt"/>
              <a:buAutoNum type="arabicPeriod"/>
            </a:pPr>
            <a:r>
              <a:rPr lang="en-GB" sz="1900" dirty="0" smtClean="0">
                <a:solidFill>
                  <a:schemeClr val="bg2">
                    <a:lumMod val="50000"/>
                  </a:schemeClr>
                </a:solidFill>
              </a:rPr>
              <a:t>Two pools for high speed IBM SAN disks &amp; older slower EMC ones </a:t>
            </a:r>
            <a:r>
              <a:rPr lang="en-GB" sz="1900" dirty="0" smtClean="0">
                <a:solidFill>
                  <a:schemeClr val="bg2">
                    <a:lumMod val="50000"/>
                  </a:schemeClr>
                </a:solidFill>
                <a:sym typeface="Wingdings" pitchFamily="2" charset="2"/>
              </a:rPr>
              <a:t></a:t>
            </a:r>
            <a:endParaRPr lang="en-GB" sz="19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800048" lvl="1" indent="-457170">
              <a:buFont typeface="+mj-lt"/>
              <a:buAutoNum type="arabicPeriod"/>
            </a:pPr>
            <a:r>
              <a:rPr lang="en-GB" sz="1900" dirty="0" smtClean="0">
                <a:solidFill>
                  <a:schemeClr val="bg2">
                    <a:lumMod val="50000"/>
                  </a:schemeClr>
                </a:solidFill>
              </a:rPr>
              <a:t>Different pools for </a:t>
            </a:r>
            <a:r>
              <a:rPr lang="en-GB" sz="1900" dirty="0" err="1" smtClean="0">
                <a:solidFill>
                  <a:schemeClr val="bg2">
                    <a:lumMod val="50000"/>
                  </a:schemeClr>
                </a:solidFill>
              </a:rPr>
              <a:t>FlashSystem</a:t>
            </a:r>
            <a:r>
              <a:rPr lang="en-GB" sz="1900" dirty="0" smtClean="0">
                <a:solidFill>
                  <a:schemeClr val="bg2">
                    <a:lumMod val="50000"/>
                  </a:schemeClr>
                </a:solidFill>
              </a:rPr>
              <a:t> 9000 (prod) &amp; V7000 (test/dev) </a:t>
            </a:r>
          </a:p>
          <a:p>
            <a:pPr marL="800048" lvl="1" indent="-457170">
              <a:buFont typeface="+mj-lt"/>
              <a:buAutoNum type="arabicPeriod"/>
            </a:pPr>
            <a:r>
              <a:rPr lang="en-GB" sz="1900" dirty="0" smtClean="0">
                <a:solidFill>
                  <a:schemeClr val="bg2">
                    <a:lumMod val="50000"/>
                  </a:schemeClr>
                </a:solidFill>
              </a:rPr>
              <a:t>Policy to separate production data &amp; “other” workload disks</a:t>
            </a:r>
          </a:p>
          <a:p>
            <a:pPr marL="800048" lvl="1" indent="-457170">
              <a:buFont typeface="+mj-lt"/>
              <a:buAutoNum type="arabicPeriod"/>
            </a:pPr>
            <a:r>
              <a:rPr lang="en-GB" sz="1900" dirty="0" smtClean="0">
                <a:solidFill>
                  <a:schemeClr val="bg2">
                    <a:lumMod val="50000"/>
                  </a:schemeClr>
                </a:solidFill>
              </a:rPr>
              <a:t>Have local speedy &amp; remote FC “dark fibre” storage </a:t>
            </a:r>
            <a:br>
              <a:rPr lang="en-GB" sz="19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900" dirty="0" smtClean="0">
                <a:solidFill>
                  <a:schemeClr val="bg2">
                    <a:lumMod val="50000"/>
                  </a:schemeClr>
                </a:solidFill>
              </a:rPr>
              <a:t>– need to set which VM gets which type</a:t>
            </a:r>
          </a:p>
          <a:p>
            <a:pPr marL="800048" lvl="1" indent="-457170"/>
            <a:r>
              <a:rPr lang="en-GB" sz="1900" dirty="0" smtClean="0"/>
              <a:t>By the way tiers can do all this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Multiple Pools verses Tiers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Regular question; I need </a:t>
            </a:r>
            <a:r>
              <a:rPr lang="en-GB" sz="2400" b="1" dirty="0" smtClean="0"/>
              <a:t>multiple pools</a:t>
            </a:r>
            <a:r>
              <a:rPr lang="en-GB" sz="2400" dirty="0" smtClean="0"/>
              <a:t>, WHEN?</a:t>
            </a:r>
          </a:p>
          <a:p>
            <a:pPr lvl="1"/>
            <a:r>
              <a:rPr lang="en-GB" sz="1900" dirty="0" smtClean="0"/>
              <a:t>With the current version just one pool  per VIOS and</a:t>
            </a:r>
            <a:br>
              <a:rPr lang="en-GB" sz="1900" dirty="0" smtClean="0"/>
            </a:br>
            <a:r>
              <a:rPr lang="en-GB" sz="1900" dirty="0" smtClean="0"/>
              <a:t>“hose it all about” policy – I can’t separate workloads</a:t>
            </a:r>
            <a:br>
              <a:rPr lang="en-GB" sz="1900" dirty="0" smtClean="0"/>
            </a:br>
            <a:endParaRPr lang="en-GB" sz="1900" dirty="0" smtClean="0"/>
          </a:p>
          <a:p>
            <a:r>
              <a:rPr lang="en-GB" sz="2400" dirty="0" smtClean="0">
                <a:solidFill>
                  <a:srgbClr val="FF0000"/>
                </a:solidFill>
              </a:rPr>
              <a:t>But multiple pools has inherit issues:</a:t>
            </a:r>
          </a:p>
          <a:p>
            <a:pPr lvl="1"/>
            <a:r>
              <a:rPr lang="en-GB" sz="1900" u="sng" dirty="0" smtClean="0">
                <a:solidFill>
                  <a:srgbClr val="FF0000"/>
                </a:solidFill>
              </a:rPr>
              <a:t>Live moving a LU</a:t>
            </a:r>
            <a:r>
              <a:rPr lang="en-GB" sz="1900" dirty="0" smtClean="0">
                <a:solidFill>
                  <a:srgbClr val="FF0000"/>
                </a:solidFill>
              </a:rPr>
              <a:t> between pools is impossible to do safely</a:t>
            </a:r>
          </a:p>
          <a:p>
            <a:pPr lvl="1"/>
            <a:r>
              <a:rPr lang="en-GB" sz="1900" dirty="0" smtClean="0">
                <a:solidFill>
                  <a:srgbClr val="FF0000"/>
                </a:solidFill>
              </a:rPr>
              <a:t>What if you fill a pool and other is 95% empty</a:t>
            </a:r>
          </a:p>
          <a:p>
            <a:pPr lvl="1"/>
            <a:r>
              <a:rPr lang="en-GB" sz="1900" dirty="0" smtClean="0">
                <a:solidFill>
                  <a:srgbClr val="FF0000"/>
                </a:solidFill>
              </a:rPr>
              <a:t>Implement in the slow pool but urgently now need fast disks</a:t>
            </a:r>
          </a:p>
          <a:p>
            <a:pPr lvl="1"/>
            <a:r>
              <a:rPr lang="en-GB" sz="1900" dirty="0" smtClean="0">
                <a:solidFill>
                  <a:srgbClr val="FF0000"/>
                </a:solidFill>
              </a:rPr>
              <a:t>What if VIO Servers have different mixture of pools </a:t>
            </a:r>
          </a:p>
          <a:p>
            <a:pPr lvl="2"/>
            <a:r>
              <a:rPr lang="en-GB" sz="1900" dirty="0" smtClean="0">
                <a:solidFill>
                  <a:srgbClr val="FF0000"/>
                </a:solidFill>
              </a:rPr>
              <a:t>LPM could be messy &amp; Zone complexity</a:t>
            </a:r>
          </a:p>
          <a:p>
            <a:pPr lvl="2"/>
            <a:r>
              <a:rPr lang="en-GB" sz="1900" dirty="0" smtClean="0">
                <a:solidFill>
                  <a:srgbClr val="FF0000"/>
                </a:solidFill>
              </a:rPr>
              <a:t>SSP is meant to reduce complexity and save people time</a:t>
            </a:r>
          </a:p>
          <a:p>
            <a:pPr lvl="1"/>
            <a:endParaRPr lang="en-GB" sz="2800" dirty="0" smtClean="0"/>
          </a:p>
          <a:p>
            <a:pPr lvl="1"/>
            <a:endParaRPr lang="en-GB" sz="1900" dirty="0" smtClean="0"/>
          </a:p>
          <a:p>
            <a:pPr lvl="1"/>
            <a:endParaRPr lang="en-GB" sz="19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Multiple Pools verses Tiers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sz="2400" dirty="0" smtClean="0">
                <a:solidFill>
                  <a:srgbClr val="008000"/>
                </a:solidFill>
              </a:rPr>
              <a:t>Conclusion:</a:t>
            </a:r>
          </a:p>
          <a:p>
            <a:r>
              <a:rPr lang="en-GB" sz="2400" dirty="0" smtClean="0">
                <a:solidFill>
                  <a:srgbClr val="008000"/>
                </a:solidFill>
              </a:rPr>
              <a:t>What you wanted multiple pool for, can be done by tiers</a:t>
            </a:r>
          </a:p>
          <a:p>
            <a:r>
              <a:rPr lang="en-GB" sz="2400" dirty="0" smtClean="0">
                <a:solidFill>
                  <a:srgbClr val="008000"/>
                </a:solidFill>
              </a:rPr>
              <a:t>Tiers can do more than multiple pools</a:t>
            </a:r>
          </a:p>
          <a:p>
            <a:r>
              <a:rPr lang="en-GB" sz="2400" dirty="0" smtClean="0">
                <a:solidFill>
                  <a:srgbClr val="008000"/>
                </a:solidFill>
              </a:rPr>
              <a:t>Tiers keep everything simple &amp; fast to operate</a:t>
            </a:r>
          </a:p>
          <a:p>
            <a:endParaRPr lang="en-GB" sz="2400" dirty="0" smtClean="0">
              <a:solidFill>
                <a:srgbClr val="008000"/>
              </a:solidFill>
            </a:endParaRPr>
          </a:p>
          <a:p>
            <a:r>
              <a:rPr lang="en-GB" sz="2400" dirty="0" smtClean="0">
                <a:solidFill>
                  <a:srgbClr val="008000"/>
                </a:solidFill>
              </a:rPr>
              <a:t>Regular expression: 1,$s/multiple pools/Tiers/g</a:t>
            </a:r>
          </a:p>
          <a:p>
            <a:pPr lvl="1"/>
            <a:r>
              <a:rPr lang="en-GB" sz="1900" dirty="0" smtClean="0">
                <a:solidFill>
                  <a:srgbClr val="008000"/>
                </a:solidFill>
              </a:rPr>
              <a:t>Over a beer, we could argue they are the same thing!</a:t>
            </a:r>
          </a:p>
          <a:p>
            <a:endParaRPr lang="en-GB" sz="2400" dirty="0" smtClean="0">
              <a:solidFill>
                <a:srgbClr val="008000"/>
              </a:solidFill>
            </a:endParaRPr>
          </a:p>
          <a:p>
            <a:r>
              <a:rPr lang="en-GB" sz="2400" dirty="0" smtClean="0">
                <a:solidFill>
                  <a:srgbClr val="008000"/>
                </a:solidFill>
              </a:rPr>
              <a:t>Tiers Win! – Hurray!</a:t>
            </a:r>
            <a:endParaRPr lang="en-GB" sz="1900" dirty="0" smtClean="0">
              <a:solidFill>
                <a:srgbClr val="008000"/>
              </a:solidFill>
            </a:endParaRPr>
          </a:p>
          <a:p>
            <a:pPr lvl="1"/>
            <a:endParaRPr lang="en-GB" sz="2800" dirty="0" smtClean="0"/>
          </a:p>
          <a:p>
            <a:pPr lvl="1"/>
            <a:endParaRPr lang="en-GB" sz="1900" dirty="0" smtClean="0"/>
          </a:p>
          <a:p>
            <a:pPr lvl="1"/>
            <a:endParaRPr lang="en-GB" sz="19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Tiers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6" y="982767"/>
            <a:ext cx="8963025" cy="5875234"/>
          </a:xfrm>
        </p:spPr>
        <p:txBody>
          <a:bodyPr/>
          <a:lstStyle/>
          <a:p>
            <a:r>
              <a:rPr lang="en-GB" sz="2400" dirty="0" smtClean="0"/>
              <a:t>Ten tiers inside the single shared storage pool</a:t>
            </a:r>
          </a:p>
          <a:p>
            <a:r>
              <a:rPr lang="en-GB" sz="2400" dirty="0" smtClean="0"/>
              <a:t>Tier made up of a set of LUN – giving you data separation</a:t>
            </a:r>
          </a:p>
          <a:p>
            <a:r>
              <a:rPr lang="en-GB" sz="2400" dirty="0" smtClean="0"/>
              <a:t>LUN can be from different disk units</a:t>
            </a:r>
          </a:p>
          <a:p>
            <a:r>
              <a:rPr lang="en-GB" dirty="0" smtClean="0"/>
              <a:t>Use Tiers any way you like:</a:t>
            </a:r>
          </a:p>
          <a:p>
            <a:pPr marL="1146102" lvl="2" indent="-457170">
              <a:buFont typeface="+mj-lt"/>
              <a:buAutoNum type="arabicPeriod"/>
            </a:pPr>
            <a:r>
              <a:rPr lang="en-GB" sz="1900" dirty="0" smtClean="0"/>
              <a:t>Speed: FAST, Medium, slow</a:t>
            </a:r>
          </a:p>
          <a:p>
            <a:pPr marL="1146102" lvl="2" indent="-457170">
              <a:buFont typeface="+mj-lt"/>
              <a:buAutoNum type="arabicPeriod"/>
            </a:pPr>
            <a:r>
              <a:rPr lang="en-GB" sz="1900" dirty="0" smtClean="0"/>
              <a:t>Vendor: IBM, HDS, EMC</a:t>
            </a:r>
          </a:p>
          <a:p>
            <a:pPr marL="1146102" lvl="2" indent="-457170">
              <a:buFont typeface="+mj-lt"/>
              <a:buAutoNum type="arabicPeriod"/>
            </a:pPr>
            <a:r>
              <a:rPr lang="en-GB" sz="1900" dirty="0" smtClean="0"/>
              <a:t>Importance: Critical, Prod, in-house, test, dev</a:t>
            </a:r>
          </a:p>
          <a:p>
            <a:pPr marL="1146102" lvl="2" indent="-457170">
              <a:buFont typeface="+mj-lt"/>
              <a:buAutoNum type="arabicPeriod"/>
            </a:pPr>
            <a:r>
              <a:rPr lang="en-GB" sz="1900" dirty="0" smtClean="0"/>
              <a:t>Isolation: </a:t>
            </a:r>
            <a:r>
              <a:rPr lang="en-GB" sz="1900" dirty="0" err="1" smtClean="0"/>
              <a:t>customerA</a:t>
            </a:r>
            <a:r>
              <a:rPr lang="en-GB" sz="1900" dirty="0" smtClean="0"/>
              <a:t> and </a:t>
            </a:r>
            <a:r>
              <a:rPr lang="en-GB" sz="1900" dirty="0" err="1" smtClean="0"/>
              <a:t>customerB</a:t>
            </a:r>
            <a:endParaRPr lang="en-GB" sz="1900" dirty="0" smtClean="0"/>
          </a:p>
          <a:p>
            <a:pPr marL="1146102" lvl="2" indent="-457170">
              <a:buFont typeface="+mj-lt"/>
              <a:buAutoNum type="arabicPeriod"/>
            </a:pPr>
            <a:r>
              <a:rPr lang="en-GB" sz="1900" dirty="0" smtClean="0"/>
              <a:t>Isolation: marketing, sales, support and proper techies</a:t>
            </a:r>
          </a:p>
          <a:p>
            <a:pPr marL="1146102" lvl="2" indent="-457170">
              <a:buFont typeface="+mj-lt"/>
              <a:buAutoNum type="arabicPeriod"/>
            </a:pPr>
            <a:r>
              <a:rPr lang="en-GB" sz="1900" dirty="0" smtClean="0"/>
              <a:t>Location: Local, computer-room-C, across-campus</a:t>
            </a:r>
          </a:p>
          <a:p>
            <a:pPr marL="1146102" lvl="2" indent="-457170">
              <a:buFont typeface="+mj-lt"/>
              <a:buAutoNum type="arabicPeriod"/>
            </a:pPr>
            <a:r>
              <a:rPr lang="en-GB" sz="1900" dirty="0" smtClean="0"/>
              <a:t>Functionality: RDBMS, web-service, archive, video-collection</a:t>
            </a:r>
          </a:p>
          <a:p>
            <a:r>
              <a:rPr lang="en-GB" sz="2400" dirty="0" smtClean="0"/>
              <a:t>Can live / dynamically move an LU between tiers</a:t>
            </a:r>
          </a:p>
          <a:p>
            <a:pPr lvl="1"/>
            <a:r>
              <a:rPr lang="en-GB" dirty="0" smtClean="0"/>
              <a:t>Due to one common set of meta data</a:t>
            </a:r>
          </a:p>
          <a:p>
            <a:pPr lvl="2"/>
            <a:endParaRPr lang="en-GB" sz="13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IBM_ADMIN\AppData\Local\Microsoft\Windows\Temporary Internet Files\Content.IE5\QBSPMPE7\lgi01a2014031402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5570" y="1487905"/>
            <a:ext cx="1323474" cy="132347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Tiers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6" y="828943"/>
            <a:ext cx="8963025" cy="6029059"/>
          </a:xfrm>
        </p:spPr>
        <p:txBody>
          <a:bodyPr/>
          <a:lstStyle/>
          <a:p>
            <a:r>
              <a:rPr lang="en-GB" sz="1900" dirty="0" smtClean="0"/>
              <a:t>Misconception 1  Tiers do not imply layers = no top or bottom</a:t>
            </a:r>
            <a:endParaRPr lang="en-GB" sz="1800" dirty="0" smtClean="0"/>
          </a:p>
          <a:p>
            <a:endParaRPr lang="en-GB" sz="1900" dirty="0" smtClean="0"/>
          </a:p>
          <a:p>
            <a:pPr>
              <a:buNone/>
            </a:pPr>
            <a:endParaRPr lang="en-GB" sz="1900" dirty="0" smtClean="0"/>
          </a:p>
          <a:p>
            <a:endParaRPr lang="en-GB" sz="1900" dirty="0" smtClean="0"/>
          </a:p>
          <a:p>
            <a:endParaRPr lang="en-GB" sz="1900" dirty="0" smtClean="0"/>
          </a:p>
          <a:p>
            <a:endParaRPr lang="en-GB" sz="1900" dirty="0" smtClean="0"/>
          </a:p>
          <a:p>
            <a:endParaRPr lang="en-GB" sz="1900" dirty="0" smtClean="0"/>
          </a:p>
          <a:p>
            <a:endParaRPr lang="en-GB" sz="1900" dirty="0" smtClean="0"/>
          </a:p>
          <a:p>
            <a:r>
              <a:rPr lang="en-GB" sz="1900" dirty="0" smtClean="0"/>
              <a:t>Misconception 2  Move from a tier to any other tier</a:t>
            </a:r>
          </a:p>
          <a:p>
            <a:endParaRPr lang="en-GB" sz="1900" dirty="0" smtClean="0"/>
          </a:p>
          <a:p>
            <a:endParaRPr lang="en-GB" sz="1900" dirty="0" smtClean="0"/>
          </a:p>
          <a:p>
            <a:endParaRPr lang="en-GB" sz="1900" dirty="0" smtClean="0"/>
          </a:p>
          <a:p>
            <a:endParaRPr lang="en-GB" sz="1900" dirty="0" smtClean="0"/>
          </a:p>
          <a:p>
            <a:endParaRPr lang="en-GB" sz="1900" dirty="0" smtClean="0"/>
          </a:p>
          <a:p>
            <a:endParaRPr lang="en-GB" sz="1900" dirty="0" smtClean="0"/>
          </a:p>
          <a:p>
            <a:endParaRPr lang="en-GB" sz="1900" dirty="0" smtClean="0"/>
          </a:p>
          <a:p>
            <a:r>
              <a:rPr lang="en-GB" sz="1900" dirty="0" smtClean="0"/>
              <a:t>Misconception 3  There is no special tier*</a:t>
            </a:r>
          </a:p>
          <a:p>
            <a:pPr>
              <a:buNone/>
            </a:pPr>
            <a:r>
              <a:rPr lang="en-GB" sz="1900" dirty="0" smtClean="0"/>
              <a:t>	</a:t>
            </a:r>
            <a:r>
              <a:rPr lang="en-GB" sz="1300" dirty="0" smtClean="0"/>
              <a:t>Well there is a tier which has the meta data (SYSTEM) &amp; the Default tier (changeable)</a:t>
            </a:r>
            <a:endParaRPr lang="en-GB" sz="1900" dirty="0" smtClean="0"/>
          </a:p>
        </p:txBody>
      </p:sp>
      <p:sp>
        <p:nvSpPr>
          <p:cNvPr id="5" name="Rectangle 4"/>
          <p:cNvSpPr/>
          <p:nvPr/>
        </p:nvSpPr>
        <p:spPr bwMode="auto">
          <a:xfrm>
            <a:off x="1203894" y="1448401"/>
            <a:ext cx="1207033" cy="377182"/>
          </a:xfrm>
          <a:prstGeom prst="rect">
            <a:avLst/>
          </a:prstGeom>
          <a:solidFill>
            <a:srgbClr val="FDFDFD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1183815" y="1847501"/>
            <a:ext cx="1219226" cy="369241"/>
          </a:xfrm>
          <a:prstGeom prst="ellipse">
            <a:avLst/>
          </a:prstGeom>
          <a:solidFill>
            <a:srgbClr val="FDFDFD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1167835" y="2231054"/>
            <a:ext cx="1207033" cy="301745"/>
          </a:xfrm>
          <a:prstGeom prst="roundRect">
            <a:avLst/>
          </a:prstGeom>
          <a:solidFill>
            <a:srgbClr val="FDFDFD"/>
          </a:solidFill>
          <a:ln w="254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8" name="Isosceles Triangle 7"/>
          <p:cNvSpPr/>
          <p:nvPr/>
        </p:nvSpPr>
        <p:spPr bwMode="auto">
          <a:xfrm rot="10800000">
            <a:off x="1253709" y="2550168"/>
            <a:ext cx="981477" cy="464529"/>
          </a:xfrm>
          <a:prstGeom prst="triangle">
            <a:avLst/>
          </a:prstGeom>
          <a:solidFill>
            <a:srgbClr val="FDFDFD"/>
          </a:solidFill>
          <a:ln w="25400" cap="flat" cmpd="sng" algn="ctr">
            <a:solidFill>
              <a:srgbClr val="FF66CC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447654" y="3572608"/>
            <a:ext cx="1074109" cy="587957"/>
          </a:xfrm>
          <a:prstGeom prst="rect">
            <a:avLst/>
          </a:prstGeom>
          <a:solidFill>
            <a:srgbClr val="FDFDFD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6313623" y="3748536"/>
            <a:ext cx="1084958" cy="575579"/>
          </a:xfrm>
          <a:prstGeom prst="ellipse">
            <a:avLst/>
          </a:prstGeom>
          <a:solidFill>
            <a:srgbClr val="FDFDFD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4328706" y="4790455"/>
            <a:ext cx="1074109" cy="470365"/>
          </a:xfrm>
          <a:prstGeom prst="roundRect">
            <a:avLst/>
          </a:prstGeom>
          <a:solidFill>
            <a:srgbClr val="FDFDFD"/>
          </a:solidFill>
          <a:ln w="254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2" name="Isosceles Triangle 11"/>
          <p:cNvSpPr/>
          <p:nvPr/>
        </p:nvSpPr>
        <p:spPr bwMode="auto">
          <a:xfrm rot="10800000">
            <a:off x="6544081" y="4856372"/>
            <a:ext cx="873392" cy="724115"/>
          </a:xfrm>
          <a:prstGeom prst="triangle">
            <a:avLst/>
          </a:prstGeom>
          <a:solidFill>
            <a:srgbClr val="FDFDFD"/>
          </a:solidFill>
          <a:ln w="25400" cap="flat" cmpd="sng" algn="ctr">
            <a:solidFill>
              <a:srgbClr val="FF66CC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14" name="Straight Arrow Connector 13"/>
          <p:cNvCxnSpPr>
            <a:stCxn id="9" idx="3"/>
            <a:endCxn id="10" idx="1"/>
          </p:cNvCxnSpPr>
          <p:nvPr/>
        </p:nvCxnSpPr>
        <p:spPr bwMode="auto">
          <a:xfrm flipV="1">
            <a:off x="5521763" y="3832829"/>
            <a:ext cx="950748" cy="33757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6" name="Straight Arrow Connector 15"/>
          <p:cNvCxnSpPr>
            <a:stCxn id="9" idx="2"/>
            <a:endCxn id="11" idx="0"/>
          </p:cNvCxnSpPr>
          <p:nvPr/>
        </p:nvCxnSpPr>
        <p:spPr bwMode="auto">
          <a:xfrm flipH="1">
            <a:off x="4865761" y="4160564"/>
            <a:ext cx="118946" cy="629890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9" name="Straight Arrow Connector 18"/>
          <p:cNvCxnSpPr>
            <a:endCxn id="12" idx="4"/>
          </p:cNvCxnSpPr>
          <p:nvPr/>
        </p:nvCxnSpPr>
        <p:spPr bwMode="auto">
          <a:xfrm>
            <a:off x="5533686" y="4133549"/>
            <a:ext cx="1010394" cy="722823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21" name="Straight Arrow Connector 20"/>
          <p:cNvCxnSpPr>
            <a:stCxn id="11" idx="3"/>
            <a:endCxn id="12" idx="5"/>
          </p:cNvCxnSpPr>
          <p:nvPr/>
        </p:nvCxnSpPr>
        <p:spPr bwMode="auto">
          <a:xfrm>
            <a:off x="5402816" y="5025638"/>
            <a:ext cx="1359613" cy="192790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23" name="Straight Arrow Connector 22"/>
          <p:cNvCxnSpPr>
            <a:stCxn id="10" idx="4"/>
            <a:endCxn id="12" idx="3"/>
          </p:cNvCxnSpPr>
          <p:nvPr/>
        </p:nvCxnSpPr>
        <p:spPr bwMode="auto">
          <a:xfrm>
            <a:off x="6856103" y="4324117"/>
            <a:ext cx="124673" cy="532255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26" name="Straight Arrow Connector 25"/>
          <p:cNvCxnSpPr>
            <a:endCxn id="10" idx="3"/>
          </p:cNvCxnSpPr>
          <p:nvPr/>
        </p:nvCxnSpPr>
        <p:spPr bwMode="auto">
          <a:xfrm flipV="1">
            <a:off x="5401340" y="4239824"/>
            <a:ext cx="1071171" cy="591556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pic>
        <p:nvPicPr>
          <p:cNvPr id="1026" name="Picture 2" descr="C:\Users\IBM_ADMIN\AppData\Local\Microsoft\Windows\Temporary Internet Files\Content.IE5\QBSPMPE7\lgi01a2014031402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1926" y="3898232"/>
            <a:ext cx="1323474" cy="1323474"/>
          </a:xfrm>
          <a:prstGeom prst="rect">
            <a:avLst/>
          </a:prstGeom>
          <a:noFill/>
        </p:spPr>
      </p:pic>
      <p:pic>
        <p:nvPicPr>
          <p:cNvPr id="1029" name="Picture 5" descr="C:\Users\IBM_ADMIN\AppData\Local\Microsoft\Windows\Temporary Internet Files\Content.IE5\QBSPMPE7\wrong-295503_64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2570" y="1515979"/>
            <a:ext cx="1291389" cy="1291389"/>
          </a:xfrm>
          <a:prstGeom prst="rect">
            <a:avLst/>
          </a:prstGeom>
          <a:noFill/>
        </p:spPr>
      </p:pic>
      <p:sp>
        <p:nvSpPr>
          <p:cNvPr id="24" name="Rectangle 23"/>
          <p:cNvSpPr/>
          <p:nvPr/>
        </p:nvSpPr>
        <p:spPr bwMode="auto">
          <a:xfrm>
            <a:off x="5468732" y="1818494"/>
            <a:ext cx="1207033" cy="377182"/>
          </a:xfrm>
          <a:prstGeom prst="rect">
            <a:avLst/>
          </a:prstGeom>
          <a:solidFill>
            <a:srgbClr val="FDFDFD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3961684" y="1841579"/>
            <a:ext cx="1219226" cy="369241"/>
          </a:xfrm>
          <a:prstGeom prst="ellipse">
            <a:avLst/>
          </a:prstGeom>
          <a:solidFill>
            <a:srgbClr val="FDFDFD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4808830" y="1883300"/>
            <a:ext cx="1207033" cy="301745"/>
          </a:xfrm>
          <a:prstGeom prst="roundRect">
            <a:avLst/>
          </a:prstGeom>
          <a:solidFill>
            <a:srgbClr val="FDFDFD"/>
          </a:solidFill>
          <a:ln w="254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8" name="Isosceles Triangle 27"/>
          <p:cNvSpPr/>
          <p:nvPr/>
        </p:nvSpPr>
        <p:spPr bwMode="auto">
          <a:xfrm rot="10800000">
            <a:off x="6219302" y="1834946"/>
            <a:ext cx="981477" cy="464529"/>
          </a:xfrm>
          <a:prstGeom prst="triangle">
            <a:avLst/>
          </a:prstGeom>
          <a:solidFill>
            <a:srgbClr val="FDFDFD"/>
          </a:solidFill>
          <a:ln w="25400" cap="flat" cmpd="sng" algn="ctr">
            <a:solidFill>
              <a:srgbClr val="FF66CC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1344264" y="3766485"/>
            <a:ext cx="1207033" cy="377182"/>
          </a:xfrm>
          <a:prstGeom prst="rect">
            <a:avLst/>
          </a:prstGeom>
          <a:solidFill>
            <a:srgbClr val="FDFDFD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1324184" y="4165585"/>
            <a:ext cx="1219226" cy="369241"/>
          </a:xfrm>
          <a:prstGeom prst="ellipse">
            <a:avLst/>
          </a:prstGeom>
          <a:solidFill>
            <a:srgbClr val="FDFDFD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" name="Rounded Rectangle 33"/>
          <p:cNvSpPr/>
          <p:nvPr/>
        </p:nvSpPr>
        <p:spPr bwMode="auto">
          <a:xfrm>
            <a:off x="1308205" y="4549138"/>
            <a:ext cx="1207033" cy="301745"/>
          </a:xfrm>
          <a:prstGeom prst="roundRect">
            <a:avLst/>
          </a:prstGeom>
          <a:solidFill>
            <a:srgbClr val="FDFDFD"/>
          </a:solidFill>
          <a:ln w="254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5" name="Isosceles Triangle 34"/>
          <p:cNvSpPr/>
          <p:nvPr/>
        </p:nvSpPr>
        <p:spPr bwMode="auto">
          <a:xfrm rot="10800000">
            <a:off x="1394078" y="4868252"/>
            <a:ext cx="981477" cy="464529"/>
          </a:xfrm>
          <a:prstGeom prst="triangle">
            <a:avLst/>
          </a:prstGeom>
          <a:solidFill>
            <a:srgbClr val="FDFDFD"/>
          </a:solidFill>
          <a:ln w="25400" cap="flat" cmpd="sng" algn="ctr">
            <a:solidFill>
              <a:srgbClr val="FF66CC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 bwMode="auto">
          <a:xfrm flipH="1">
            <a:off x="1728538" y="3838074"/>
            <a:ext cx="4010" cy="513348"/>
          </a:xfrm>
          <a:prstGeom prst="straightConnector1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43" name="Straight Arrow Connector 42"/>
          <p:cNvCxnSpPr/>
          <p:nvPr/>
        </p:nvCxnSpPr>
        <p:spPr bwMode="auto">
          <a:xfrm flipH="1">
            <a:off x="1905001" y="4219074"/>
            <a:ext cx="4010" cy="513348"/>
          </a:xfrm>
          <a:prstGeom prst="straightConnector1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 flipH="1">
            <a:off x="2073444" y="4592053"/>
            <a:ext cx="4010" cy="513348"/>
          </a:xfrm>
          <a:prstGeom prst="straightConnector1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arrow" w="med" len="med"/>
            <a:tailEnd type="arrow"/>
          </a:ln>
          <a:effectLst/>
        </p:spPr>
      </p:cxnSp>
      <p:pic>
        <p:nvPicPr>
          <p:cNvPr id="45" name="Picture 5" descr="C:\Users\IBM_ADMIN\AppData\Local\Microsoft\Windows\Temporary Internet Files\Content.IE5\QBSPMPE7\wrong-295503_64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6528" y="3846095"/>
            <a:ext cx="1291389" cy="12913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Tiers creation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6" y="982767"/>
            <a:ext cx="8963025" cy="5875234"/>
          </a:xfrm>
        </p:spPr>
        <p:txBody>
          <a:bodyPr/>
          <a:lstStyle/>
          <a:p>
            <a:r>
              <a:rPr lang="en-GB" sz="1900" dirty="0" smtClean="0"/>
              <a:t>A Tier is just a collection of LUNs</a:t>
            </a:r>
          </a:p>
          <a:p>
            <a:r>
              <a:rPr lang="en-GB" sz="1900" dirty="0" smtClean="0"/>
              <a:t>An SSP with one tier works exactly like SSP4</a:t>
            </a:r>
          </a:p>
          <a:p>
            <a:pPr lvl="1"/>
            <a:r>
              <a:rPr lang="en-GB" sz="1900" dirty="0" smtClean="0"/>
              <a:t>The only is called SYSTEM includes the meta data and is the default</a:t>
            </a:r>
          </a:p>
          <a:p>
            <a:endParaRPr lang="en-GB" sz="1900" dirty="0" smtClean="0"/>
          </a:p>
          <a:p>
            <a:r>
              <a:rPr lang="en-GB" sz="1900" dirty="0" smtClean="0"/>
              <a:t>SSP create single first tier</a:t>
            </a:r>
          </a:p>
          <a:p>
            <a:pPr lvl="1">
              <a:buNone/>
            </a:pPr>
            <a:r>
              <a:rPr lang="en-GB" sz="1800" dirty="0" smtClean="0">
                <a:latin typeface="Courier New" pitchFamily="49" charset="0"/>
                <a:cs typeface="Courier New" pitchFamily="49" charset="0"/>
              </a:rPr>
              <a:t>cluster -create -clustername FRED -</a:t>
            </a:r>
            <a:r>
              <a:rPr lang="en-GB" sz="1800" dirty="0" err="1" smtClean="0">
                <a:latin typeface="Courier New" pitchFamily="49" charset="0"/>
                <a:cs typeface="Courier New" pitchFamily="49" charset="0"/>
              </a:rPr>
              <a:t>repopvs</a:t>
            </a:r>
            <a:r>
              <a:rPr lang="en-GB" sz="1800" dirty="0" smtClean="0">
                <a:latin typeface="Courier New" pitchFamily="49" charset="0"/>
                <a:cs typeface="Courier New" pitchFamily="49" charset="0"/>
              </a:rPr>
              <a:t> hdisk20 -sp FRED </a:t>
            </a:r>
            <a:br>
              <a:rPr lang="en-GB" sz="1800" dirty="0" smtClean="0">
                <a:latin typeface="Courier New" pitchFamily="49" charset="0"/>
                <a:cs typeface="Courier New" pitchFamily="49" charset="0"/>
              </a:rPr>
            </a:br>
            <a:r>
              <a:rPr lang="en-GB" sz="1800" dirty="0" smtClean="0">
                <a:latin typeface="Courier New" pitchFamily="49" charset="0"/>
                <a:cs typeface="Courier New" pitchFamily="49" charset="0"/>
              </a:rPr>
              <a:t>-</a:t>
            </a:r>
            <a:r>
              <a:rPr lang="en-GB" sz="1800" dirty="0" err="1" smtClean="0">
                <a:latin typeface="Courier New" pitchFamily="49" charset="0"/>
                <a:cs typeface="Courier New" pitchFamily="49" charset="0"/>
              </a:rPr>
              <a:t>sppvs</a:t>
            </a:r>
            <a:r>
              <a:rPr lang="en-GB" sz="1800" dirty="0" smtClean="0">
                <a:latin typeface="Courier New" pitchFamily="49" charset="0"/>
                <a:cs typeface="Courier New" pitchFamily="49" charset="0"/>
              </a:rPr>
              <a:t> hdisk31 hdisk32 …</a:t>
            </a:r>
          </a:p>
          <a:p>
            <a:pPr lvl="1">
              <a:buNone/>
            </a:pPr>
            <a:endParaRPr lang="en-GB" sz="1900" dirty="0" smtClean="0"/>
          </a:p>
          <a:p>
            <a:r>
              <a:rPr lang="en-GB" sz="1900" dirty="0" smtClean="0"/>
              <a:t>SSP create with two tier “starter pack”</a:t>
            </a:r>
          </a:p>
          <a:p>
            <a:pPr lvl="1">
              <a:buNone/>
            </a:pPr>
            <a:r>
              <a:rPr lang="en-GB" sz="1800" dirty="0" smtClean="0">
                <a:latin typeface="Courier New" pitchFamily="49" charset="0"/>
                <a:cs typeface="Courier New" pitchFamily="49" charset="0"/>
              </a:rPr>
              <a:t>cluster -create -clustername SALLY -</a:t>
            </a:r>
            <a:r>
              <a:rPr lang="en-GB" sz="1800" dirty="0" err="1" smtClean="0">
                <a:latin typeface="Courier New" pitchFamily="49" charset="0"/>
                <a:cs typeface="Courier New" pitchFamily="49" charset="0"/>
              </a:rPr>
              <a:t>repopvs</a:t>
            </a:r>
            <a:r>
              <a:rPr lang="en-GB" sz="1800" dirty="0" smtClean="0">
                <a:latin typeface="Courier New" pitchFamily="49" charset="0"/>
                <a:cs typeface="Courier New" pitchFamily="49" charset="0"/>
              </a:rPr>
              <a:t> hdisk20 -sp SALLY </a:t>
            </a:r>
            <a:br>
              <a:rPr lang="en-GB" sz="1800" dirty="0" smtClean="0">
                <a:latin typeface="Courier New" pitchFamily="49" charset="0"/>
                <a:cs typeface="Courier New" pitchFamily="49" charset="0"/>
              </a:rPr>
            </a:br>
            <a:r>
              <a:rPr lang="en-GB" sz="1800" dirty="0" smtClean="0">
                <a:latin typeface="Courier New" pitchFamily="49" charset="0"/>
                <a:cs typeface="Courier New" pitchFamily="49" charset="0"/>
              </a:rPr>
              <a:t>-</a:t>
            </a:r>
            <a:r>
              <a:rPr lang="en-GB" sz="1800" dirty="0" err="1" smtClean="0">
                <a:latin typeface="Courier New" pitchFamily="49" charset="0"/>
                <a:cs typeface="Courier New" pitchFamily="49" charset="0"/>
              </a:rPr>
              <a:t>systier</a:t>
            </a:r>
            <a:r>
              <a:rPr lang="en-GB" sz="1800" dirty="0" smtClean="0">
                <a:latin typeface="Courier New" pitchFamily="49" charset="0"/>
                <a:cs typeface="Courier New" pitchFamily="49" charset="0"/>
              </a:rPr>
              <a:t> RED: hdisk30 hdisk31 … </a:t>
            </a:r>
            <a:br>
              <a:rPr lang="en-GB" sz="1800" dirty="0" smtClean="0">
                <a:latin typeface="Courier New" pitchFamily="49" charset="0"/>
                <a:cs typeface="Courier New" pitchFamily="49" charset="0"/>
              </a:rPr>
            </a:br>
            <a:r>
              <a:rPr lang="en-GB" sz="1800" dirty="0" smtClean="0">
                <a:latin typeface="Courier New" pitchFamily="49" charset="0"/>
                <a:cs typeface="Courier New" pitchFamily="49" charset="0"/>
              </a:rPr>
              <a:t>-</a:t>
            </a:r>
            <a:r>
              <a:rPr lang="en-GB" sz="1800" dirty="0" err="1" smtClean="0">
                <a:latin typeface="Courier New" pitchFamily="49" charset="0"/>
                <a:cs typeface="Courier New" pitchFamily="49" charset="0"/>
              </a:rPr>
              <a:t>usrtier</a:t>
            </a:r>
            <a:r>
              <a:rPr lang="en-GB" sz="1800" dirty="0" smtClean="0">
                <a:latin typeface="Courier New" pitchFamily="49" charset="0"/>
                <a:cs typeface="Courier New" pitchFamily="49" charset="0"/>
              </a:rPr>
              <a:t> GREEN: hdisk40 hdisk41 …</a:t>
            </a:r>
          </a:p>
          <a:p>
            <a:endParaRPr lang="en-GB" sz="1900" dirty="0" smtClean="0"/>
          </a:p>
          <a:p>
            <a:endParaRPr lang="en-GB" sz="1900" dirty="0" smtClean="0"/>
          </a:p>
          <a:p>
            <a:r>
              <a:rPr lang="en-GB" sz="1900" dirty="0" smtClean="0"/>
              <a:t>then you can add more tiers</a:t>
            </a:r>
          </a:p>
          <a:p>
            <a:pPr>
              <a:buNone/>
            </a:pPr>
            <a:endParaRPr lang="en-GB" sz="1900" dirty="0" smtClean="0"/>
          </a:p>
        </p:txBody>
      </p:sp>
      <p:sp>
        <p:nvSpPr>
          <p:cNvPr id="20" name="Rectangle 19"/>
          <p:cNvSpPr/>
          <p:nvPr/>
        </p:nvSpPr>
        <p:spPr bwMode="auto">
          <a:xfrm>
            <a:off x="4808086" y="3088767"/>
            <a:ext cx="1471961" cy="706245"/>
          </a:xfrm>
          <a:prstGeom prst="rect">
            <a:avLst/>
          </a:prstGeom>
          <a:solidFill>
            <a:srgbClr val="FDFDFD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r>
              <a:rPr lang="en-GB" sz="1800" dirty="0" smtClean="0">
                <a:solidFill>
                  <a:srgbClr val="FF0000"/>
                </a:solidFill>
                <a:latin typeface="Arial" charset="0"/>
              </a:rPr>
              <a:t>SYSTEM</a:t>
            </a:r>
          </a:p>
        </p:txBody>
      </p:sp>
      <p:sp>
        <p:nvSpPr>
          <p:cNvPr id="22" name="Oval 21"/>
          <p:cNvSpPr/>
          <p:nvPr/>
        </p:nvSpPr>
        <p:spPr bwMode="auto">
          <a:xfrm>
            <a:off x="6605817" y="4875828"/>
            <a:ext cx="1486829" cy="691375"/>
          </a:xfrm>
          <a:prstGeom prst="ellipse">
            <a:avLst/>
          </a:prstGeom>
          <a:solidFill>
            <a:srgbClr val="FDFDFD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r>
              <a:rPr lang="en-GB" sz="1800" dirty="0" smtClean="0">
                <a:solidFill>
                  <a:schemeClr val="bg1"/>
                </a:solidFill>
                <a:latin typeface="Arial" charset="0"/>
              </a:rPr>
              <a:t>GREEN</a:t>
            </a:r>
          </a:p>
        </p:txBody>
      </p:sp>
      <p:sp>
        <p:nvSpPr>
          <p:cNvPr id="33" name="Rectangle 32"/>
          <p:cNvSpPr/>
          <p:nvPr/>
        </p:nvSpPr>
        <p:spPr bwMode="auto">
          <a:xfrm>
            <a:off x="4802304" y="4932254"/>
            <a:ext cx="1471961" cy="706245"/>
          </a:xfrm>
          <a:prstGeom prst="rect">
            <a:avLst/>
          </a:prstGeom>
          <a:solidFill>
            <a:srgbClr val="FDFDFD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r>
              <a:rPr lang="en-GB" sz="1800" dirty="0" smtClean="0">
                <a:solidFill>
                  <a:schemeClr val="bg1"/>
                </a:solidFill>
                <a:latin typeface="Arial" charset="0"/>
              </a:rPr>
              <a:t>RED</a:t>
            </a:r>
          </a:p>
        </p:txBody>
      </p:sp>
      <p:cxnSp>
        <p:nvCxnSpPr>
          <p:cNvPr id="37" name="Straight Arrow Connector 36"/>
          <p:cNvCxnSpPr>
            <a:stCxn id="33" idx="3"/>
            <a:endCxn id="22" idx="2"/>
          </p:cNvCxnSpPr>
          <p:nvPr/>
        </p:nvCxnSpPr>
        <p:spPr bwMode="auto">
          <a:xfrm flipV="1">
            <a:off x="6274266" y="5221515"/>
            <a:ext cx="331551" cy="63860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5512456" y="5422606"/>
            <a:ext cx="817852" cy="258532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pPr algn="r"/>
            <a:r>
              <a:rPr lang="en-GB" sz="1200" b="1" dirty="0" smtClean="0">
                <a:solidFill>
                  <a:srgbClr val="FF0000"/>
                </a:solidFill>
              </a:rPr>
              <a:t>SYSTEM</a:t>
            </a:r>
            <a:endParaRPr lang="en-GB" sz="12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7897" y="3565453"/>
            <a:ext cx="817852" cy="258532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pPr algn="r"/>
            <a:r>
              <a:rPr lang="en-GB" sz="1200" b="1" dirty="0" smtClean="0">
                <a:solidFill>
                  <a:srgbClr val="FF0000"/>
                </a:solidFill>
              </a:rPr>
              <a:t>SYSTEM</a:t>
            </a:r>
            <a:endParaRPr lang="en-GB" sz="12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03282" y="5298559"/>
            <a:ext cx="882924" cy="258526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pPr algn="r"/>
            <a:r>
              <a:rPr lang="en-GB" sz="1200" b="1" dirty="0" smtClean="0">
                <a:solidFill>
                  <a:schemeClr val="bg2">
                    <a:lumMod val="50000"/>
                  </a:schemeClr>
                </a:solidFill>
              </a:rPr>
              <a:t>DEFAULT</a:t>
            </a:r>
            <a:endParaRPr lang="en-GB" sz="12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Later Tier creation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6" y="982767"/>
            <a:ext cx="8963025" cy="5875234"/>
          </a:xfrm>
        </p:spPr>
        <p:txBody>
          <a:bodyPr/>
          <a:lstStyle/>
          <a:p>
            <a:r>
              <a:rPr lang="en-GB" sz="1900" dirty="0" smtClean="0"/>
              <a:t>Add one Tier at a time</a:t>
            </a:r>
          </a:p>
          <a:p>
            <a:r>
              <a:rPr lang="en-US" sz="1900" dirty="0" smtClean="0">
                <a:latin typeface="Courier New" pitchFamily="49" charset="0"/>
                <a:cs typeface="Courier New" pitchFamily="49" charset="0"/>
              </a:rPr>
              <a:t>tier -create -tier BLUE: hdisk50 hdisk51</a:t>
            </a:r>
          </a:p>
          <a:p>
            <a:endParaRPr lang="en-US" sz="1900" dirty="0" smtClean="0">
              <a:latin typeface="Courier New" pitchFamily="49" charset="0"/>
              <a:cs typeface="Courier New" pitchFamily="49" charset="0"/>
            </a:endParaRPr>
          </a:p>
          <a:p>
            <a:endParaRPr lang="en-US" sz="1900" dirty="0" smtClean="0">
              <a:latin typeface="Courier New" pitchFamily="49" charset="0"/>
              <a:cs typeface="Courier New" pitchFamily="49" charset="0"/>
            </a:endParaRPr>
          </a:p>
          <a:p>
            <a:endParaRPr lang="en-US" sz="1900" dirty="0" smtClean="0">
              <a:latin typeface="Courier New" pitchFamily="49" charset="0"/>
              <a:cs typeface="Courier New" pitchFamily="49" charset="0"/>
            </a:endParaRPr>
          </a:p>
          <a:p>
            <a:endParaRPr lang="en-US" sz="1900" dirty="0" smtClean="0">
              <a:latin typeface="Courier New" pitchFamily="49" charset="0"/>
              <a:cs typeface="Courier New" pitchFamily="49" charset="0"/>
            </a:endParaRPr>
          </a:p>
          <a:p>
            <a:endParaRPr lang="en-US" sz="1900" dirty="0" smtClean="0">
              <a:latin typeface="Courier New" pitchFamily="49" charset="0"/>
              <a:cs typeface="Courier New" pitchFamily="49" charset="0"/>
            </a:endParaRPr>
          </a:p>
          <a:p>
            <a:endParaRPr lang="en-US" sz="1900" dirty="0" smtClean="0">
              <a:latin typeface="Courier New" pitchFamily="49" charset="0"/>
              <a:cs typeface="Courier New" pitchFamily="49" charset="0"/>
            </a:endParaRPr>
          </a:p>
          <a:p>
            <a:endParaRPr lang="en-US" sz="1900" dirty="0" smtClean="0">
              <a:latin typeface="Courier New" pitchFamily="49" charset="0"/>
              <a:cs typeface="Courier New" pitchFamily="49" charset="0"/>
            </a:endParaRPr>
          </a:p>
          <a:p>
            <a:endParaRPr lang="en-US" sz="19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900" dirty="0" smtClean="0">
                <a:latin typeface="+mj-lt"/>
                <a:cs typeface="Courier New" pitchFamily="49" charset="0"/>
              </a:rPr>
              <a:t>Other Options follow SSP conventions</a:t>
            </a:r>
          </a:p>
          <a:p>
            <a:pPr lvl="1"/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tier –remove –tier NAME</a:t>
            </a:r>
          </a:p>
          <a:p>
            <a:pPr lvl="1"/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tier –modify –tier NAME –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attr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ATTR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=VALUE</a:t>
            </a:r>
          </a:p>
          <a:p>
            <a:pPr lvl="1"/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tier –list [-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fmt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: | -field | verbose] …</a:t>
            </a:r>
            <a:endParaRPr lang="en-GB" sz="1600" dirty="0" smtClean="0"/>
          </a:p>
          <a:p>
            <a:endParaRPr lang="en-GB" sz="1900" dirty="0" smtClean="0"/>
          </a:p>
        </p:txBody>
      </p:sp>
      <p:sp>
        <p:nvSpPr>
          <p:cNvPr id="20" name="Rectangle 19"/>
          <p:cNvSpPr/>
          <p:nvPr/>
        </p:nvSpPr>
        <p:spPr bwMode="auto">
          <a:xfrm>
            <a:off x="1395034" y="1844756"/>
            <a:ext cx="1471961" cy="706245"/>
          </a:xfrm>
          <a:prstGeom prst="rect">
            <a:avLst/>
          </a:prstGeom>
          <a:solidFill>
            <a:srgbClr val="FDFDFD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7116178" y="1856182"/>
            <a:ext cx="1486829" cy="691375"/>
          </a:xfrm>
          <a:prstGeom prst="ellipse">
            <a:avLst/>
          </a:prstGeom>
          <a:solidFill>
            <a:srgbClr val="FDFDFD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5163811" y="1838180"/>
            <a:ext cx="1471961" cy="706245"/>
          </a:xfrm>
          <a:prstGeom prst="rect">
            <a:avLst/>
          </a:prstGeom>
          <a:solidFill>
            <a:srgbClr val="FDFDFD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36106" y="1985126"/>
            <a:ext cx="445865" cy="394424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or</a:t>
            </a:r>
            <a:endParaRPr lang="en-GB" dirty="0">
              <a:solidFill>
                <a:srgbClr val="0000FF"/>
              </a:solidFill>
            </a:endParaRPr>
          </a:p>
        </p:txBody>
      </p:sp>
      <p:sp>
        <p:nvSpPr>
          <p:cNvPr id="36" name="Rounded Rectangle 35"/>
          <p:cNvSpPr/>
          <p:nvPr/>
        </p:nvSpPr>
        <p:spPr bwMode="auto">
          <a:xfrm>
            <a:off x="5157030" y="3018681"/>
            <a:ext cx="1471961" cy="564995"/>
          </a:xfrm>
          <a:prstGeom prst="roundRect">
            <a:avLst/>
          </a:prstGeom>
          <a:solidFill>
            <a:srgbClr val="FDFDFD"/>
          </a:solidFill>
          <a:ln w="254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37" name="Straight Arrow Connector 36"/>
          <p:cNvCxnSpPr>
            <a:stCxn id="33" idx="3"/>
            <a:endCxn id="22" idx="2"/>
          </p:cNvCxnSpPr>
          <p:nvPr/>
        </p:nvCxnSpPr>
        <p:spPr bwMode="auto">
          <a:xfrm>
            <a:off x="6635772" y="2191303"/>
            <a:ext cx="480406" cy="10568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40" name="Straight Arrow Connector 39"/>
          <p:cNvCxnSpPr>
            <a:stCxn id="33" idx="2"/>
            <a:endCxn id="36" idx="0"/>
          </p:cNvCxnSpPr>
          <p:nvPr/>
        </p:nvCxnSpPr>
        <p:spPr bwMode="auto">
          <a:xfrm flipH="1">
            <a:off x="5893009" y="2544424"/>
            <a:ext cx="6783" cy="474256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sp>
        <p:nvSpPr>
          <p:cNvPr id="41" name="Rounded Rectangle 40"/>
          <p:cNvSpPr/>
          <p:nvPr/>
        </p:nvSpPr>
        <p:spPr bwMode="auto">
          <a:xfrm>
            <a:off x="1383191" y="3022776"/>
            <a:ext cx="1471961" cy="564995"/>
          </a:xfrm>
          <a:prstGeom prst="roundRect">
            <a:avLst/>
          </a:prstGeom>
          <a:solidFill>
            <a:srgbClr val="FDFDFD"/>
          </a:solidFill>
          <a:ln w="254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42" name="Straight Arrow Connector 41"/>
          <p:cNvCxnSpPr>
            <a:stCxn id="20" idx="2"/>
            <a:endCxn id="41" idx="0"/>
          </p:cNvCxnSpPr>
          <p:nvPr/>
        </p:nvCxnSpPr>
        <p:spPr bwMode="auto">
          <a:xfrm flipH="1">
            <a:off x="2119171" y="2550999"/>
            <a:ext cx="11843" cy="471776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4" name="Straight Arrow Connector 13"/>
          <p:cNvCxnSpPr>
            <a:stCxn id="22" idx="4"/>
            <a:endCxn id="36" idx="3"/>
          </p:cNvCxnSpPr>
          <p:nvPr/>
        </p:nvCxnSpPr>
        <p:spPr bwMode="auto">
          <a:xfrm flipH="1">
            <a:off x="6628991" y="2547559"/>
            <a:ext cx="1230602" cy="753620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5803077" y="2289546"/>
            <a:ext cx="817852" cy="258532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pPr algn="r"/>
            <a:r>
              <a:rPr lang="en-GB" sz="1200" b="1" dirty="0" smtClean="0">
                <a:solidFill>
                  <a:srgbClr val="FF0000"/>
                </a:solidFill>
              </a:rPr>
              <a:t>SYSTEM</a:t>
            </a:r>
            <a:endParaRPr lang="en-GB" sz="12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042697" y="2293090"/>
            <a:ext cx="817852" cy="258532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pPr algn="r"/>
            <a:r>
              <a:rPr lang="en-GB" sz="1200" b="1" dirty="0" smtClean="0">
                <a:solidFill>
                  <a:srgbClr val="FF0000"/>
                </a:solidFill>
              </a:rPr>
              <a:t>SYSTEM</a:t>
            </a:r>
            <a:endParaRPr lang="en-GB" sz="12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68027" y="2278912"/>
            <a:ext cx="882924" cy="258526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pPr algn="r"/>
            <a:r>
              <a:rPr lang="en-GB" sz="1200" b="1" dirty="0" smtClean="0">
                <a:solidFill>
                  <a:schemeClr val="bg2">
                    <a:lumMod val="50000"/>
                  </a:schemeClr>
                </a:solidFill>
              </a:rPr>
              <a:t>DEFAULT</a:t>
            </a:r>
            <a:endParaRPr lang="en-GB" sz="1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428586" y="2289546"/>
            <a:ext cx="882924" cy="258526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pPr algn="r"/>
            <a:r>
              <a:rPr lang="en-GB" sz="1200" b="1" dirty="0" smtClean="0">
                <a:solidFill>
                  <a:schemeClr val="bg2">
                    <a:lumMod val="50000"/>
                  </a:schemeClr>
                </a:solidFill>
              </a:rPr>
              <a:t>DEFAULT</a:t>
            </a:r>
            <a:endParaRPr lang="en-GB" sz="12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Tiers LU allocation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6" y="965676"/>
            <a:ext cx="8963025" cy="5892324"/>
          </a:xfrm>
        </p:spPr>
        <p:txBody>
          <a:bodyPr/>
          <a:lstStyle/>
          <a:p>
            <a:r>
              <a:rPr lang="en-GB" sz="1900" dirty="0" smtClean="0"/>
              <a:t>One Tier is marked as “Default” </a:t>
            </a:r>
          </a:p>
          <a:p>
            <a:r>
              <a:rPr lang="en-GB" sz="1900" dirty="0" smtClean="0"/>
              <a:t>If you make a LU as before it goes in the Default Tier</a:t>
            </a:r>
          </a:p>
          <a:p>
            <a:r>
              <a:rPr lang="en-US" sz="19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$ </a:t>
            </a:r>
            <a:r>
              <a:rPr lang="en-US" sz="19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lu</a:t>
            </a:r>
            <a:r>
              <a:rPr lang="en-US" sz="19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-create -</a:t>
            </a:r>
            <a:r>
              <a:rPr lang="en-US" sz="19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lu</a:t>
            </a:r>
            <a:r>
              <a:rPr lang="en-US" sz="19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vm22boot –size 64G</a:t>
            </a:r>
            <a:endParaRPr lang="en-GB" sz="1900" dirty="0" smtClean="0"/>
          </a:p>
          <a:p>
            <a:endParaRPr lang="en-GB" sz="1900" dirty="0" smtClean="0"/>
          </a:p>
          <a:p>
            <a:r>
              <a:rPr lang="en-GB" sz="1900" dirty="0" smtClean="0"/>
              <a:t>Add options to allocate from your choice of Tier</a:t>
            </a:r>
          </a:p>
          <a:p>
            <a:r>
              <a:rPr lang="en-US" sz="19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$ lu -create -lu vm23boot \</a:t>
            </a:r>
            <a:br>
              <a:rPr lang="en-US" sz="19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9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–size 64G –tier RED</a:t>
            </a:r>
            <a:endParaRPr lang="en-GB" sz="1900" dirty="0" smtClean="0"/>
          </a:p>
          <a:p>
            <a:endParaRPr lang="en-GB" sz="1900" dirty="0" smtClean="0"/>
          </a:p>
          <a:p>
            <a:endParaRPr lang="en-GB" sz="1900" dirty="0" smtClean="0"/>
          </a:p>
          <a:p>
            <a:r>
              <a:rPr lang="en-GB" sz="1900" dirty="0" smtClean="0"/>
              <a:t>A LU is only in one Tier</a:t>
            </a:r>
          </a:p>
          <a:p>
            <a:endParaRPr lang="en-GB" sz="1900" dirty="0" smtClean="0"/>
          </a:p>
          <a:p>
            <a:endParaRPr lang="en-GB" sz="1900" dirty="0" smtClean="0"/>
          </a:p>
          <a:p>
            <a:endParaRPr lang="en-GB" sz="1900" dirty="0" smtClean="0"/>
          </a:p>
          <a:p>
            <a:endParaRPr lang="en-GB" sz="1900" dirty="0" smtClean="0"/>
          </a:p>
          <a:p>
            <a:endParaRPr lang="en-GB" sz="1900" dirty="0" smtClean="0"/>
          </a:p>
          <a:p>
            <a:endParaRPr lang="en-GB" sz="1900" dirty="0" smtClean="0"/>
          </a:p>
          <a:p>
            <a:endParaRPr lang="en-GB" sz="1900" dirty="0" smtClean="0"/>
          </a:p>
          <a:p>
            <a:r>
              <a:rPr lang="en-GB" sz="1900" dirty="0" smtClean="0"/>
              <a:t>IMHO: Makes sense for the LU’s of one VM to be in the same Tier</a:t>
            </a:r>
          </a:p>
          <a:p>
            <a:endParaRPr lang="en-GB" sz="1900" dirty="0" smtClean="0"/>
          </a:p>
          <a:p>
            <a:endParaRPr lang="en-GB" sz="1800" dirty="0" smtClean="0"/>
          </a:p>
          <a:p>
            <a:endParaRPr lang="en-GB" sz="1900" dirty="0" smtClean="0"/>
          </a:p>
        </p:txBody>
      </p:sp>
      <p:sp>
        <p:nvSpPr>
          <p:cNvPr id="5" name="Rectangle 4"/>
          <p:cNvSpPr/>
          <p:nvPr/>
        </p:nvSpPr>
        <p:spPr bwMode="auto">
          <a:xfrm>
            <a:off x="3907071" y="3640111"/>
            <a:ext cx="1471961" cy="706245"/>
          </a:xfrm>
          <a:prstGeom prst="rect">
            <a:avLst/>
          </a:prstGeom>
          <a:solidFill>
            <a:srgbClr val="FDFDFD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5773042" y="3818530"/>
            <a:ext cx="1486829" cy="691375"/>
          </a:xfrm>
          <a:prstGeom prst="ellipse">
            <a:avLst/>
          </a:prstGeom>
          <a:solidFill>
            <a:srgbClr val="FDFDFD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accent6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3788124" y="4881614"/>
            <a:ext cx="1471961" cy="564995"/>
          </a:xfrm>
          <a:prstGeom prst="roundRect">
            <a:avLst/>
          </a:prstGeom>
          <a:solidFill>
            <a:srgbClr val="FDFDFD"/>
          </a:solidFill>
          <a:ln w="254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8" name="Isosceles Triangle 7"/>
          <p:cNvSpPr/>
          <p:nvPr/>
        </p:nvSpPr>
        <p:spPr bwMode="auto">
          <a:xfrm rot="10800000">
            <a:off x="6003499" y="4896482"/>
            <a:ext cx="1196897" cy="869795"/>
          </a:xfrm>
          <a:prstGeom prst="triangle">
            <a:avLst/>
          </a:prstGeom>
          <a:solidFill>
            <a:srgbClr val="FDFDFD"/>
          </a:solidFill>
          <a:ln w="25400" cap="flat" cmpd="sng" algn="ctr">
            <a:solidFill>
              <a:srgbClr val="FF66CC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9" name="Straight Arrow Connector 8"/>
          <p:cNvCxnSpPr>
            <a:stCxn id="5" idx="3"/>
            <a:endCxn id="6" idx="1"/>
          </p:cNvCxnSpPr>
          <p:nvPr/>
        </p:nvCxnSpPr>
        <p:spPr bwMode="auto">
          <a:xfrm flipV="1">
            <a:off x="5379031" y="3919781"/>
            <a:ext cx="611751" cy="73453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0" name="Straight Arrow Connector 9"/>
          <p:cNvCxnSpPr>
            <a:stCxn id="5" idx="2"/>
            <a:endCxn id="7" idx="0"/>
          </p:cNvCxnSpPr>
          <p:nvPr/>
        </p:nvCxnSpPr>
        <p:spPr bwMode="auto">
          <a:xfrm flipH="1">
            <a:off x="4524105" y="4346355"/>
            <a:ext cx="118946" cy="535259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1" name="Straight Arrow Connector 10"/>
          <p:cNvCxnSpPr>
            <a:endCxn id="8" idx="4"/>
          </p:cNvCxnSpPr>
          <p:nvPr/>
        </p:nvCxnSpPr>
        <p:spPr bwMode="auto">
          <a:xfrm>
            <a:off x="5375315" y="4364941"/>
            <a:ext cx="628185" cy="531540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2" name="Straight Arrow Connector 11"/>
          <p:cNvCxnSpPr>
            <a:stCxn id="7" idx="3"/>
            <a:endCxn id="8" idx="5"/>
          </p:cNvCxnSpPr>
          <p:nvPr/>
        </p:nvCxnSpPr>
        <p:spPr bwMode="auto">
          <a:xfrm>
            <a:off x="5260086" y="5164112"/>
            <a:ext cx="1042638" cy="167267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3" name="Straight Arrow Connector 12"/>
          <p:cNvCxnSpPr>
            <a:stCxn id="6" idx="4"/>
            <a:endCxn id="8" idx="3"/>
          </p:cNvCxnSpPr>
          <p:nvPr/>
        </p:nvCxnSpPr>
        <p:spPr bwMode="auto">
          <a:xfrm>
            <a:off x="6516456" y="4509907"/>
            <a:ext cx="85492" cy="386575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4" name="Straight Arrow Connector 13"/>
          <p:cNvCxnSpPr>
            <a:endCxn id="6" idx="3"/>
          </p:cNvCxnSpPr>
          <p:nvPr/>
        </p:nvCxnSpPr>
        <p:spPr bwMode="auto">
          <a:xfrm flipV="1">
            <a:off x="5256368" y="4408655"/>
            <a:ext cx="734414" cy="506412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6348334" y="1671404"/>
            <a:ext cx="172387" cy="2345961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3466216" y="3094074"/>
            <a:ext cx="786809" cy="765545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ysDot"/>
            <a:round/>
            <a:headEnd type="none" w="med" len="med"/>
            <a:tailEnd type="arrow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6173943" y="4192774"/>
            <a:ext cx="882924" cy="258526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pPr algn="r"/>
            <a:r>
              <a:rPr lang="en-GB" sz="1200" b="1" dirty="0" smtClean="0">
                <a:solidFill>
                  <a:schemeClr val="bg2">
                    <a:lumMod val="50000"/>
                  </a:schemeClr>
                </a:solidFill>
              </a:rPr>
              <a:t>DEFAULT</a:t>
            </a:r>
            <a:endParaRPr lang="en-GB" sz="1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74159" y="4859080"/>
            <a:ext cx="259185" cy="352018"/>
          </a:xfrm>
          <a:prstGeom prst="ellipse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2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71462" y="5078820"/>
            <a:ext cx="723265" cy="923324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r>
              <a:rPr lang="en-GB" sz="1200" b="1" dirty="0" smtClean="0">
                <a:solidFill>
                  <a:schemeClr val="bg2">
                    <a:lumMod val="50000"/>
                  </a:schemeClr>
                </a:solidFill>
              </a:rPr>
              <a:t>LU:</a:t>
            </a:r>
          </a:p>
          <a:p>
            <a:r>
              <a:rPr lang="en-GB" sz="1200" b="1" dirty="0" smtClean="0">
                <a:solidFill>
                  <a:schemeClr val="bg2">
                    <a:lumMod val="50000"/>
                  </a:schemeClr>
                </a:solidFill>
              </a:rPr>
              <a:t>Boot</a:t>
            </a:r>
          </a:p>
          <a:p>
            <a:r>
              <a:rPr lang="en-GB" sz="1200" b="1" dirty="0" smtClean="0">
                <a:solidFill>
                  <a:schemeClr val="bg2">
                    <a:lumMod val="50000"/>
                  </a:schemeClr>
                </a:solidFill>
              </a:rPr>
              <a:t>Data</a:t>
            </a:r>
          </a:p>
          <a:p>
            <a:r>
              <a:rPr lang="en-GB" sz="1200" b="1" dirty="0" smtClean="0">
                <a:solidFill>
                  <a:schemeClr val="bg2">
                    <a:lumMod val="50000"/>
                  </a:schemeClr>
                </a:solidFill>
              </a:rPr>
              <a:t>backup</a:t>
            </a:r>
          </a:p>
          <a:p>
            <a:endParaRPr lang="en-GB" sz="1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 bwMode="auto">
          <a:xfrm flipV="1">
            <a:off x="2371062" y="5050465"/>
            <a:ext cx="1722475" cy="287079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 flipV="1">
            <a:off x="2321442" y="5252486"/>
            <a:ext cx="1772093" cy="30125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 flipV="1">
            <a:off x="2562447" y="5326913"/>
            <a:ext cx="2094614" cy="38277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656454" y="5153248"/>
            <a:ext cx="1162489" cy="618625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pPr algn="ctr"/>
            <a:r>
              <a:rPr lang="en-GB" sz="1900" b="1" dirty="0" smtClean="0">
                <a:solidFill>
                  <a:schemeClr val="bg1"/>
                </a:solidFill>
              </a:rPr>
              <a:t>Virtual</a:t>
            </a:r>
          </a:p>
          <a:p>
            <a:pPr algn="ctr"/>
            <a:r>
              <a:rPr lang="en-GB" sz="1900" b="1" dirty="0" smtClean="0">
                <a:solidFill>
                  <a:schemeClr val="bg1"/>
                </a:solidFill>
              </a:rPr>
              <a:t>Machine</a:t>
            </a:r>
            <a:endParaRPr lang="en-GB" sz="19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 bwMode="auto">
          <a:xfrm>
            <a:off x="4107276" y="4428130"/>
            <a:ext cx="1486829" cy="691375"/>
          </a:xfrm>
          <a:prstGeom prst="ellipse">
            <a:avLst/>
          </a:prstGeom>
          <a:solidFill>
            <a:srgbClr val="FDFDFD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r>
              <a:rPr lang="en-GB" sz="18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Default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5 SSP5 – Tiers Mirrors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6" y="1180215"/>
            <a:ext cx="8963025" cy="5677786"/>
          </a:xfrm>
        </p:spPr>
        <p:txBody>
          <a:bodyPr/>
          <a:lstStyle/>
          <a:p>
            <a:r>
              <a:rPr lang="en-GB" sz="1900" dirty="0" smtClean="0"/>
              <a:t>Mirrors (a second failgrp) are now at the Tier level</a:t>
            </a:r>
          </a:p>
          <a:p>
            <a:r>
              <a:rPr lang="en-GB" sz="1900" dirty="0" smtClean="0"/>
              <a:t>Same failgrp command but with a -tier parameter</a:t>
            </a:r>
            <a:br>
              <a:rPr lang="en-GB" sz="1900" dirty="0" smtClean="0"/>
            </a:br>
            <a:r>
              <a:rPr lang="en-GB" sz="1800" dirty="0" smtClean="0">
                <a:latin typeface="Courier New" pitchFamily="49" charset="0"/>
                <a:cs typeface="Courier New" pitchFamily="49" charset="0"/>
              </a:rPr>
              <a:t>failgrp -create </a:t>
            </a:r>
            <a:r>
              <a:rPr lang="en-GB" sz="1800" b="1" dirty="0" smtClean="0">
                <a:latin typeface="Courier New" pitchFamily="49" charset="0"/>
                <a:cs typeface="Courier New" pitchFamily="49" charset="0"/>
              </a:rPr>
              <a:t>-tier SALLY </a:t>
            </a:r>
            <a:r>
              <a:rPr lang="en-GB" sz="1800" dirty="0" smtClean="0">
                <a:latin typeface="Courier New" pitchFamily="49" charset="0"/>
                <a:cs typeface="Courier New" pitchFamily="49" charset="0"/>
              </a:rPr>
              <a:t>-</a:t>
            </a:r>
            <a:r>
              <a:rPr lang="en-GB" sz="1800" dirty="0" err="1" smtClean="0">
                <a:latin typeface="Courier New" pitchFamily="49" charset="0"/>
                <a:cs typeface="Courier New" pitchFamily="49" charset="0"/>
              </a:rPr>
              <a:t>fg</a:t>
            </a:r>
            <a:r>
              <a:rPr lang="en-GB" sz="1800" dirty="0" smtClean="0">
                <a:latin typeface="Courier New" pitchFamily="49" charset="0"/>
                <a:cs typeface="Courier New" pitchFamily="49" charset="0"/>
              </a:rPr>
              <a:t> SALLY2: hdisk60 hdisk61 …</a:t>
            </a:r>
          </a:p>
          <a:p>
            <a:endParaRPr lang="en-GB" sz="1900" dirty="0" smtClean="0"/>
          </a:p>
          <a:p>
            <a:r>
              <a:rPr lang="en-GB" sz="1900" dirty="0" smtClean="0"/>
              <a:t>As before you need a 2</a:t>
            </a:r>
            <a:r>
              <a:rPr lang="en-GB" sz="1900" baseline="30000" dirty="0" smtClean="0"/>
              <a:t>nd</a:t>
            </a:r>
            <a:r>
              <a:rPr lang="en-GB" sz="1900" dirty="0" smtClean="0"/>
              <a:t> set of disks – on a different disk unit</a:t>
            </a:r>
          </a:p>
          <a:p>
            <a:r>
              <a:rPr lang="en-GB" sz="1900" dirty="0" smtClean="0"/>
              <a:t>So you can have mixed mirrored tiers &amp; </a:t>
            </a:r>
            <a:r>
              <a:rPr lang="en-GB" sz="1900" dirty="0" err="1" smtClean="0"/>
              <a:t>unmirrored</a:t>
            </a:r>
            <a:r>
              <a:rPr lang="en-GB" sz="1900" dirty="0" smtClean="0"/>
              <a:t> tiers</a:t>
            </a:r>
          </a:p>
          <a:p>
            <a:pPr lvl="1"/>
            <a:r>
              <a:rPr lang="en-GB" sz="1600" dirty="0" smtClean="0"/>
              <a:t>IMHO that would be unusual</a:t>
            </a:r>
          </a:p>
          <a:p>
            <a:r>
              <a:rPr lang="en-GB" sz="1900" dirty="0" smtClean="0"/>
              <a:t>Have to mirror each tier, of course</a:t>
            </a:r>
          </a:p>
          <a:p>
            <a:endParaRPr lang="en-GB" sz="1900" dirty="0" smtClean="0"/>
          </a:p>
        </p:txBody>
      </p:sp>
      <p:sp>
        <p:nvSpPr>
          <p:cNvPr id="5" name="Rectangle 4"/>
          <p:cNvSpPr/>
          <p:nvPr/>
        </p:nvSpPr>
        <p:spPr bwMode="auto">
          <a:xfrm>
            <a:off x="2088905" y="4097312"/>
            <a:ext cx="1471961" cy="706245"/>
          </a:xfrm>
          <a:prstGeom prst="rect">
            <a:avLst/>
          </a:prstGeom>
          <a:solidFill>
            <a:srgbClr val="FDFDFD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3954875" y="4275731"/>
            <a:ext cx="1486829" cy="691375"/>
          </a:xfrm>
          <a:prstGeom prst="ellipse">
            <a:avLst/>
          </a:prstGeom>
          <a:solidFill>
            <a:srgbClr val="FDFDFD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accent6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1969957" y="5338815"/>
            <a:ext cx="1471961" cy="564995"/>
          </a:xfrm>
          <a:prstGeom prst="roundRect">
            <a:avLst/>
          </a:prstGeom>
          <a:solidFill>
            <a:srgbClr val="FDFDFD"/>
          </a:solidFill>
          <a:ln w="254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8" name="Isosceles Triangle 7"/>
          <p:cNvSpPr/>
          <p:nvPr/>
        </p:nvSpPr>
        <p:spPr bwMode="auto">
          <a:xfrm rot="10800000">
            <a:off x="4185333" y="5353681"/>
            <a:ext cx="1196897" cy="869795"/>
          </a:xfrm>
          <a:prstGeom prst="triangle">
            <a:avLst/>
          </a:prstGeom>
          <a:solidFill>
            <a:srgbClr val="FDFDFD"/>
          </a:solidFill>
          <a:ln w="25400" cap="flat" cmpd="sng" algn="ctr">
            <a:solidFill>
              <a:srgbClr val="FF66CC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9" name="Straight Arrow Connector 8"/>
          <p:cNvCxnSpPr>
            <a:stCxn id="5" idx="3"/>
            <a:endCxn id="6" idx="1"/>
          </p:cNvCxnSpPr>
          <p:nvPr/>
        </p:nvCxnSpPr>
        <p:spPr bwMode="auto">
          <a:xfrm flipV="1">
            <a:off x="3560864" y="4376981"/>
            <a:ext cx="611751" cy="73453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0" name="Straight Arrow Connector 9"/>
          <p:cNvCxnSpPr>
            <a:stCxn id="5" idx="2"/>
            <a:endCxn id="7" idx="0"/>
          </p:cNvCxnSpPr>
          <p:nvPr/>
        </p:nvCxnSpPr>
        <p:spPr bwMode="auto">
          <a:xfrm flipH="1">
            <a:off x="2705938" y="4803556"/>
            <a:ext cx="118946" cy="535259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1" name="Straight Arrow Connector 10"/>
          <p:cNvCxnSpPr>
            <a:endCxn id="8" idx="4"/>
          </p:cNvCxnSpPr>
          <p:nvPr/>
        </p:nvCxnSpPr>
        <p:spPr bwMode="auto">
          <a:xfrm>
            <a:off x="3557148" y="4822141"/>
            <a:ext cx="628185" cy="531540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2" name="Straight Arrow Connector 11"/>
          <p:cNvCxnSpPr>
            <a:stCxn id="7" idx="3"/>
            <a:endCxn id="8" idx="5"/>
          </p:cNvCxnSpPr>
          <p:nvPr/>
        </p:nvCxnSpPr>
        <p:spPr bwMode="auto">
          <a:xfrm>
            <a:off x="3441918" y="5621313"/>
            <a:ext cx="1042638" cy="167267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3" name="Straight Arrow Connector 12"/>
          <p:cNvCxnSpPr>
            <a:stCxn id="6" idx="4"/>
            <a:endCxn id="8" idx="3"/>
          </p:cNvCxnSpPr>
          <p:nvPr/>
        </p:nvCxnSpPr>
        <p:spPr bwMode="auto">
          <a:xfrm>
            <a:off x="4698290" y="4967106"/>
            <a:ext cx="85492" cy="386575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4" name="Straight Arrow Connector 13"/>
          <p:cNvCxnSpPr>
            <a:endCxn id="6" idx="3"/>
          </p:cNvCxnSpPr>
          <p:nvPr/>
        </p:nvCxnSpPr>
        <p:spPr bwMode="auto">
          <a:xfrm flipV="1">
            <a:off x="3438201" y="4865856"/>
            <a:ext cx="734414" cy="506412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sp>
        <p:nvSpPr>
          <p:cNvPr id="19" name="Rectangle 18"/>
          <p:cNvSpPr/>
          <p:nvPr/>
        </p:nvSpPr>
        <p:spPr bwMode="auto">
          <a:xfrm>
            <a:off x="1911521" y="3972393"/>
            <a:ext cx="1471961" cy="706245"/>
          </a:xfrm>
          <a:prstGeom prst="rect">
            <a:avLst/>
          </a:prstGeom>
          <a:solidFill>
            <a:srgbClr val="FDFDFD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2122358" y="5491215"/>
            <a:ext cx="1471961" cy="564995"/>
          </a:xfrm>
          <a:prstGeom prst="roundRect">
            <a:avLst/>
          </a:prstGeom>
          <a:solidFill>
            <a:srgbClr val="FDFDFD"/>
          </a:solidFill>
          <a:ln w="254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 flipH="1">
            <a:off x="5146159" y="5475767"/>
            <a:ext cx="1244009" cy="31898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433246" y="4862626"/>
            <a:ext cx="2723812" cy="1338822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r>
              <a:rPr lang="en-GB" sz="1800" b="1" dirty="0" smtClean="0">
                <a:solidFill>
                  <a:schemeClr val="bg2">
                    <a:lumMod val="50000"/>
                  </a:schemeClr>
                </a:solidFill>
              </a:rPr>
              <a:t>Tier for:</a:t>
            </a:r>
          </a:p>
          <a:p>
            <a:r>
              <a:rPr lang="en-GB" sz="1800" b="1" dirty="0" smtClean="0">
                <a:solidFill>
                  <a:schemeClr val="bg2">
                    <a:lumMod val="50000"/>
                  </a:schemeClr>
                </a:solidFill>
              </a:rPr>
              <a:t>“crash &amp; burn” VMs</a:t>
            </a:r>
          </a:p>
          <a:p>
            <a:r>
              <a:rPr lang="en-GB" sz="1800" b="1" dirty="0" smtClean="0">
                <a:solidFill>
                  <a:schemeClr val="bg2">
                    <a:lumMod val="50000"/>
                  </a:schemeClr>
                </a:solidFill>
              </a:rPr>
              <a:t>Or</a:t>
            </a:r>
          </a:p>
          <a:p>
            <a:r>
              <a:rPr lang="en-GB" sz="1800" b="1" dirty="0" smtClean="0">
                <a:solidFill>
                  <a:schemeClr val="bg2">
                    <a:lumMod val="50000"/>
                  </a:schemeClr>
                </a:solidFill>
              </a:rPr>
              <a:t>backup / scratch space</a:t>
            </a:r>
          </a:p>
          <a:p>
            <a:endParaRPr lang="en-GB" sz="1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2513" y="373065"/>
            <a:ext cx="3986951" cy="498475"/>
          </a:xfrm>
        </p:spPr>
        <p:txBody>
          <a:bodyPr/>
          <a:lstStyle/>
          <a:p>
            <a:r>
              <a:rPr lang="en-GB" sz="2400" dirty="0" smtClean="0"/>
              <a:t>SSP5 – Tiers Attributes</a:t>
            </a:r>
            <a:endParaRPr lang="en-GB" sz="2400" dirty="0"/>
          </a:p>
        </p:txBody>
      </p:sp>
      <p:sp>
        <p:nvSpPr>
          <p:cNvPr id="15" name="Rectangle 8"/>
          <p:cNvSpPr txBox="1">
            <a:spLocks noChangeArrowheads="1"/>
          </p:cNvSpPr>
          <p:nvPr/>
        </p:nvSpPr>
        <p:spPr bwMode="auto">
          <a:xfrm>
            <a:off x="219234" y="201260"/>
            <a:ext cx="4650479" cy="6380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3" tIns="45711" rIns="166309" bIns="45711" numCol="1" anchor="t" anchorCtr="0" compatLnSpc="1">
            <a:prstTxWarp prst="textNoShape">
              <a:avLst/>
            </a:prstTxWarp>
          </a:bodyPr>
          <a:lstStyle/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$ tier –list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POOL_NAME: </a:t>
            </a:r>
            <a:r>
              <a:rPr lang="en-US" sz="1200" b="1" kern="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testsp</a:t>
            </a:r>
            <a:endParaRPr lang="en-US" sz="1200" b="1" kern="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TIER_NAME	SIZE(MB) FREE_SPACE(MB)	MIRROR_STATE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SYSTEM		10112	8000		NOT_MIRRORED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mytier</a:t>
            </a: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		10110	8000		SYNCED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endParaRPr lang="en-US" sz="1200" b="1" kern="0" dirty="0" smtClean="0">
              <a:solidFill>
                <a:schemeClr val="bg1"/>
              </a:solidFill>
              <a:latin typeface="Arial" charset="0"/>
              <a:ea typeface="ヒラギノ角ゴ ProN W3" charset="0"/>
              <a:cs typeface="ヒラギノ角ゴ ProN W3" charset="0"/>
            </a:endParaRP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$ tier –list -verbose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POOL_NAME: </a:t>
            </a:r>
            <a:r>
              <a:rPr lang="en-US" sz="1200" b="1" kern="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testsp</a:t>
            </a:r>
            <a:endParaRPr lang="en-US" sz="1200" b="1" kern="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TIER_NAME: SYSTEM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TIER_TYPE: COMINGLED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TIER_DEFAULT: NO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TIER_SIZE(MB): 10112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FREE_SPACE(MB): 8000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OVERCOMMIT_SIZE(MB): 0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TOTAL_LUS       : 5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TOTAL_LU_SIZE: 2112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FG_COUNT        : 1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MIRROR_STATE: NOT_MIRRORED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ERASURE_CODE: NONE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endParaRPr lang="en-US" sz="1200" b="1" kern="0" dirty="0" smtClean="0">
              <a:solidFill>
                <a:schemeClr val="bg1"/>
              </a:solidFill>
              <a:latin typeface="Arial" charset="0"/>
              <a:ea typeface="ヒラギノ角ゴ ProN W3" charset="0"/>
              <a:cs typeface="ヒラギノ角ゴ ProN W3" charset="0"/>
            </a:endParaRP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POOL_NAME: </a:t>
            </a:r>
            <a:r>
              <a:rPr lang="en-US" sz="1200" b="1" kern="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testsp</a:t>
            </a:r>
            <a:endParaRPr lang="en-US" sz="1200" b="1" kern="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TIER_NAME : </a:t>
            </a:r>
            <a:r>
              <a:rPr lang="en-US" sz="1200" b="1" kern="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mytier</a:t>
            </a:r>
            <a:endParaRPr lang="en-US" sz="1200" b="1" kern="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TIER_TYPE : USER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TIER_DEFAULT: YES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TIER_SIZE   : 10110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FREE_SPACE    : 8000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OVERCOMMIT_SIZE: 0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TOTAL_LUS       : 3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TOTAL_LU_SIZE: 2110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FG_COUNT        : 2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MIRROR_STATE: SYNCED</a:t>
            </a:r>
          </a:p>
          <a:p>
            <a:pPr defTabSz="914342"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ERASURE_CODE: MIRROR2</a:t>
            </a: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4359348" y="882502"/>
            <a:ext cx="4784652" cy="5773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3" tIns="45711" rIns="166309" bIns="45711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GB" sz="1200" b="1" kern="0" dirty="0" smtClean="0">
                <a:solidFill>
                  <a:srgbClr val="FF0000"/>
                </a:solidFill>
                <a:latin typeface="+mn-lt"/>
                <a:cs typeface="Courier New" pitchFamily="49" charset="0"/>
              </a:rPr>
              <a:t>SYSTEM tier no failgrp mirror</a:t>
            </a: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GB" sz="1200" b="1" kern="0" dirty="0" err="1" smtClean="0">
                <a:solidFill>
                  <a:srgbClr val="FF0000"/>
                </a:solidFill>
                <a:latin typeface="+mn-lt"/>
                <a:cs typeface="Courier New" pitchFamily="49" charset="0"/>
              </a:rPr>
              <a:t>mytier</a:t>
            </a:r>
            <a:r>
              <a:rPr lang="en-GB" sz="1200" b="1" kern="0" dirty="0" smtClean="0">
                <a:solidFill>
                  <a:srgbClr val="FF0000"/>
                </a:solidFill>
                <a:latin typeface="+mn-lt"/>
                <a:cs typeface="Courier New" pitchFamily="49" charset="0"/>
              </a:rPr>
              <a:t> has a failgrp mirror &amp; mirrors in sync</a:t>
            </a: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endParaRPr lang="en-GB" sz="1200" b="1" kern="0" dirty="0" smtClean="0">
              <a:solidFill>
                <a:srgbClr val="FF0000"/>
              </a:solidFill>
              <a:latin typeface="+mn-lt"/>
              <a:cs typeface="Courier New" pitchFamily="49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endParaRPr lang="en-GB" sz="1200" b="1" kern="0" dirty="0" smtClean="0">
              <a:solidFill>
                <a:srgbClr val="FF0000"/>
              </a:solidFill>
              <a:latin typeface="+mn-lt"/>
              <a:cs typeface="Courier New" pitchFamily="49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endParaRPr lang="en-GB" sz="1200" b="1" kern="0" dirty="0" smtClean="0">
              <a:solidFill>
                <a:srgbClr val="FF0000"/>
              </a:solidFill>
              <a:latin typeface="+mn-lt"/>
              <a:cs typeface="Courier New" pitchFamily="49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endParaRPr lang="en-GB" sz="1200" b="1" kern="0" dirty="0" smtClean="0">
              <a:solidFill>
                <a:srgbClr val="FF0000"/>
              </a:solidFill>
              <a:latin typeface="+mn-lt"/>
              <a:cs typeface="Courier New" pitchFamily="49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GB" sz="1200" b="1" kern="0" dirty="0" smtClean="0">
                <a:solidFill>
                  <a:srgbClr val="FF0000"/>
                </a:solidFill>
                <a:latin typeface="+mn-lt"/>
                <a:cs typeface="Courier New" pitchFamily="49" charset="0"/>
              </a:rPr>
              <a:t>COMMINGLED – system meta data &amp; user data</a:t>
            </a: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GB" sz="1200" b="1" kern="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Courier New" pitchFamily="49" charset="0"/>
              </a:rPr>
              <a:t>Not Default tier for lu –create with no tier option</a:t>
            </a: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GB" sz="1200" b="1" kern="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Courier New" pitchFamily="49" charset="0"/>
              </a:rPr>
              <a:t>To change default:</a:t>
            </a: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GB" sz="1200" b="1" kern="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Courier New" pitchFamily="49" charset="0"/>
              </a:rPr>
              <a:t>$ tier -modify -</a:t>
            </a:r>
            <a:r>
              <a:rPr lang="en-GB" sz="1200" b="1" kern="0" dirty="0" err="1" smtClean="0">
                <a:solidFill>
                  <a:schemeClr val="bg2">
                    <a:lumMod val="50000"/>
                  </a:schemeClr>
                </a:solidFill>
                <a:latin typeface="+mn-lt"/>
                <a:cs typeface="Courier New" pitchFamily="49" charset="0"/>
              </a:rPr>
              <a:t>attr</a:t>
            </a:r>
            <a:r>
              <a:rPr lang="en-GB" sz="1200" b="1" kern="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Courier New" pitchFamily="49" charset="0"/>
              </a:rPr>
              <a:t> TIER_DEFAULT=YES -tier </a:t>
            </a:r>
            <a:r>
              <a:rPr lang="en-GB" sz="1200" b="1" kern="0" dirty="0" err="1" smtClean="0">
                <a:solidFill>
                  <a:schemeClr val="bg2">
                    <a:lumMod val="50000"/>
                  </a:schemeClr>
                </a:solidFill>
                <a:latin typeface="+mn-lt"/>
                <a:cs typeface="Courier New" pitchFamily="49" charset="0"/>
              </a:rPr>
              <a:t>mytier</a:t>
            </a:r>
            <a:endParaRPr lang="en-GB" sz="1200" b="1" kern="0" dirty="0" smtClean="0">
              <a:solidFill>
                <a:schemeClr val="bg2">
                  <a:lumMod val="50000"/>
                </a:schemeClr>
              </a:solidFill>
              <a:latin typeface="+mn-lt"/>
              <a:cs typeface="Courier New" pitchFamily="49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GB" sz="1200" b="1" kern="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Courier New" pitchFamily="49" charset="0"/>
              </a:rPr>
              <a:t>‘</a:t>
            </a:r>
            <a:r>
              <a:rPr lang="en-GB" sz="1200" b="1" kern="0" dirty="0" err="1" smtClean="0">
                <a:solidFill>
                  <a:schemeClr val="bg2">
                    <a:lumMod val="50000"/>
                  </a:schemeClr>
                </a:solidFill>
                <a:latin typeface="+mn-lt"/>
                <a:cs typeface="Courier New" pitchFamily="49" charset="0"/>
              </a:rPr>
              <a:t>mytier</a:t>
            </a:r>
            <a:r>
              <a:rPr lang="en-GB" sz="1200" b="1" kern="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Courier New" pitchFamily="49" charset="0"/>
              </a:rPr>
              <a:t>' has been set as default tier successfully.</a:t>
            </a: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endParaRPr lang="en-GB" sz="1200" b="1" kern="0" dirty="0" smtClean="0">
              <a:solidFill>
                <a:srgbClr val="FF0000"/>
              </a:solidFill>
              <a:latin typeface="+mn-lt"/>
              <a:cs typeface="Courier New" pitchFamily="49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endParaRPr lang="en-GB" sz="1200" b="1" kern="0" dirty="0" smtClean="0">
              <a:solidFill>
                <a:srgbClr val="FF0000"/>
              </a:solidFill>
              <a:latin typeface="+mn-lt"/>
              <a:cs typeface="Courier New" pitchFamily="49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endParaRPr lang="en-GB" sz="1200" b="1" kern="0" dirty="0" smtClean="0">
              <a:solidFill>
                <a:srgbClr val="FF0000"/>
              </a:solidFill>
              <a:latin typeface="+mn-lt"/>
              <a:cs typeface="Courier New" pitchFamily="49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GB" sz="1200" b="1" kern="0" dirty="0" smtClean="0">
                <a:solidFill>
                  <a:srgbClr val="FF0000"/>
                </a:solidFill>
                <a:latin typeface="+mn-lt"/>
                <a:cs typeface="Courier New" pitchFamily="49" charset="0"/>
              </a:rPr>
              <a:t>Not mirrored</a:t>
            </a: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endParaRPr lang="en-GB" sz="1200" b="1" kern="0" dirty="0" smtClean="0">
              <a:solidFill>
                <a:srgbClr val="FF0000"/>
              </a:solidFill>
              <a:latin typeface="+mn-lt"/>
              <a:cs typeface="Courier New" pitchFamily="49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endParaRPr lang="en-GB" sz="1200" b="1" kern="0" dirty="0" smtClean="0">
              <a:solidFill>
                <a:srgbClr val="FF0000"/>
              </a:solidFill>
              <a:latin typeface="+mn-lt"/>
              <a:cs typeface="Courier New" pitchFamily="49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endParaRPr lang="en-GB" sz="1200" b="1" kern="0" dirty="0" smtClean="0">
              <a:solidFill>
                <a:srgbClr val="FF0000"/>
              </a:solidFill>
              <a:latin typeface="+mn-lt"/>
              <a:cs typeface="Courier New" pitchFamily="49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endParaRPr lang="en-GB" sz="1200" b="1" kern="0" dirty="0" smtClean="0">
              <a:solidFill>
                <a:srgbClr val="FF0000"/>
              </a:solidFill>
              <a:latin typeface="+mn-lt"/>
              <a:cs typeface="Courier New" pitchFamily="49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GB" sz="1200" b="1" kern="0" dirty="0" smtClean="0">
                <a:solidFill>
                  <a:srgbClr val="FF0000"/>
                </a:solidFill>
                <a:latin typeface="+mn-lt"/>
                <a:cs typeface="Courier New" pitchFamily="49" charset="0"/>
              </a:rPr>
              <a:t>USER data only tier (no meta data)</a:t>
            </a: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GB" sz="1200" b="1" kern="0" dirty="0" smtClean="0">
                <a:solidFill>
                  <a:srgbClr val="FF0000"/>
                </a:solidFill>
                <a:latin typeface="+mn-lt"/>
                <a:cs typeface="Courier New" pitchFamily="49" charset="0"/>
              </a:rPr>
              <a:t>Default Tier</a:t>
            </a: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endParaRPr lang="en-GB" sz="1200" b="1" kern="0" dirty="0" smtClean="0">
              <a:solidFill>
                <a:srgbClr val="FF0000"/>
              </a:solidFill>
              <a:latin typeface="+mn-lt"/>
              <a:cs typeface="Courier New" pitchFamily="49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endParaRPr lang="en-GB" sz="1200" b="1" kern="0" dirty="0" smtClean="0">
              <a:solidFill>
                <a:srgbClr val="FF0000"/>
              </a:solidFill>
              <a:latin typeface="+mn-lt"/>
              <a:cs typeface="Courier New" pitchFamily="49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endParaRPr lang="en-GB" sz="1200" b="1" kern="0" dirty="0" smtClean="0">
              <a:solidFill>
                <a:srgbClr val="FF0000"/>
              </a:solidFill>
              <a:latin typeface="+mn-lt"/>
              <a:cs typeface="Courier New" pitchFamily="49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endParaRPr lang="en-GB" sz="1200" b="1" kern="0" dirty="0" smtClean="0">
              <a:solidFill>
                <a:srgbClr val="FF0000"/>
              </a:solidFill>
              <a:latin typeface="+mn-lt"/>
              <a:cs typeface="Courier New" pitchFamily="49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endParaRPr lang="en-GB" sz="1200" b="1" kern="0" dirty="0" smtClean="0">
              <a:solidFill>
                <a:srgbClr val="FF0000"/>
              </a:solidFill>
              <a:latin typeface="+mn-lt"/>
              <a:cs typeface="Courier New" pitchFamily="49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endParaRPr lang="en-GB" sz="1200" b="1" kern="0" dirty="0" smtClean="0">
              <a:solidFill>
                <a:srgbClr val="FF0000"/>
              </a:solidFill>
              <a:latin typeface="+mn-lt"/>
              <a:cs typeface="Courier New" pitchFamily="49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rgbClr val="FF0000"/>
                </a:solidFill>
                <a:latin typeface="+mn-lt"/>
                <a:cs typeface="Courier New" pitchFamily="49" charset="0"/>
              </a:rPr>
              <a:t>Mirrors are in sync</a:t>
            </a:r>
          </a:p>
          <a:p>
            <a:pPr>
              <a:lnSpc>
                <a:spcPct val="100000"/>
              </a:lnSpc>
              <a:tabLst>
                <a:tab pos="0" algn="l"/>
                <a:tab pos="112706" algn="l"/>
                <a:tab pos="569877" algn="l"/>
                <a:tab pos="1027047" algn="l"/>
                <a:tab pos="1484218" algn="l"/>
                <a:tab pos="1941389" algn="l"/>
                <a:tab pos="2398559" algn="l"/>
                <a:tab pos="2855731" algn="l"/>
                <a:tab pos="3312901" algn="l"/>
                <a:tab pos="3770071" algn="l"/>
                <a:tab pos="4227243" algn="l"/>
                <a:tab pos="4684413" algn="l"/>
                <a:tab pos="5141585" algn="l"/>
                <a:tab pos="5598755" algn="l"/>
                <a:tab pos="6055925" algn="l"/>
                <a:tab pos="6513097" algn="l"/>
                <a:tab pos="6970267" algn="l"/>
                <a:tab pos="7427438" algn="l"/>
                <a:tab pos="7884608" algn="l"/>
                <a:tab pos="8341779" algn="l"/>
                <a:tab pos="8798950" algn="l"/>
                <a:tab pos="9410097" algn="l"/>
                <a:tab pos="10133951" algn="l"/>
              </a:tabLst>
              <a:defRPr/>
            </a:pPr>
            <a:r>
              <a:rPr lang="en-US" sz="1200" b="1" kern="0" dirty="0" smtClean="0">
                <a:solidFill>
                  <a:srgbClr val="FF0000"/>
                </a:solidFill>
                <a:latin typeface="+mn-lt"/>
                <a:cs typeface="Courier New" pitchFamily="49" charset="0"/>
              </a:rPr>
              <a:t>Two copies</a:t>
            </a:r>
            <a:endParaRPr lang="en-GB" sz="1200" b="1" kern="0" dirty="0" smtClean="0">
              <a:solidFill>
                <a:srgbClr val="FF0000"/>
              </a:solidFill>
              <a:latin typeface="+mn-lt"/>
              <a:cs typeface="Courier New" pitchFamily="49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2296634" y="2105248"/>
            <a:ext cx="2052083" cy="31896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>
            <a:off x="2806997" y="3583173"/>
            <a:ext cx="1605517" cy="31898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H="1">
            <a:off x="1956392" y="2275368"/>
            <a:ext cx="2466753" cy="63796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H="1">
            <a:off x="1913860" y="4465674"/>
            <a:ext cx="2488020" cy="74428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flipH="1">
            <a:off x="2009554" y="4731489"/>
            <a:ext cx="2317898" cy="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 bwMode="auto">
          <a:xfrm>
            <a:off x="5925442" y="3970931"/>
            <a:ext cx="1486829" cy="691375"/>
          </a:xfrm>
          <a:prstGeom prst="ellipse">
            <a:avLst/>
          </a:prstGeom>
          <a:solidFill>
            <a:srgbClr val="FDFDFD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r>
              <a:rPr lang="en-GB" sz="18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Default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6  SSP5 – Tiers:  LU Live move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7" y="1031877"/>
            <a:ext cx="8963025" cy="2183515"/>
          </a:xfrm>
        </p:spPr>
        <p:txBody>
          <a:bodyPr/>
          <a:lstStyle/>
          <a:p>
            <a:r>
              <a:rPr lang="en-GB" sz="1900" dirty="0" smtClean="0"/>
              <a:t>Live storage migrate a LU’s blocks to a different Tier</a:t>
            </a:r>
          </a:p>
          <a:p>
            <a:r>
              <a:rPr lang="en-GB" sz="1900" dirty="0" smtClean="0"/>
              <a:t>With the LU client VM running</a:t>
            </a:r>
          </a:p>
          <a:p>
            <a:r>
              <a:rPr lang="en-US" sz="19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$ </a:t>
            </a:r>
            <a:r>
              <a:rPr lang="en-US" sz="19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lu</a:t>
            </a:r>
            <a:r>
              <a:rPr lang="en-US" sz="19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-move -</a:t>
            </a:r>
            <a:r>
              <a:rPr lang="en-US" sz="19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lu</a:t>
            </a:r>
            <a:r>
              <a:rPr lang="en-US" sz="19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vm42boot -</a:t>
            </a:r>
            <a:r>
              <a:rPr lang="en-US" sz="19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dsttier</a:t>
            </a:r>
            <a:r>
              <a:rPr lang="en-US" sz="19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9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bluetier</a:t>
            </a:r>
            <a:endParaRPr lang="en-GB" sz="1900" dirty="0" smtClean="0"/>
          </a:p>
          <a:p>
            <a:endParaRPr lang="en-GB" sz="1800" dirty="0" smtClean="0"/>
          </a:p>
          <a:p>
            <a:r>
              <a:rPr lang="en-GB" sz="1900" dirty="0" err="1" smtClean="0"/>
              <a:t>dst</a:t>
            </a:r>
            <a:r>
              <a:rPr lang="en-GB" sz="1900" dirty="0" smtClean="0"/>
              <a:t> = destination = IMHO ghastly</a:t>
            </a:r>
          </a:p>
          <a:p>
            <a:endParaRPr lang="en-GB" sz="1900" dirty="0" smtClean="0"/>
          </a:p>
        </p:txBody>
      </p:sp>
      <p:sp>
        <p:nvSpPr>
          <p:cNvPr id="5" name="Rectangle 4"/>
          <p:cNvSpPr/>
          <p:nvPr/>
        </p:nvSpPr>
        <p:spPr bwMode="auto">
          <a:xfrm>
            <a:off x="3907071" y="3640111"/>
            <a:ext cx="1471961" cy="706245"/>
          </a:xfrm>
          <a:prstGeom prst="rect">
            <a:avLst/>
          </a:prstGeom>
          <a:solidFill>
            <a:srgbClr val="FDFDFD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5773042" y="3818530"/>
            <a:ext cx="1486829" cy="691375"/>
          </a:xfrm>
          <a:prstGeom prst="ellipse">
            <a:avLst/>
          </a:prstGeom>
          <a:solidFill>
            <a:srgbClr val="FDFDFD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r>
              <a:rPr lang="en-GB" sz="18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Default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3788124" y="4881614"/>
            <a:ext cx="1471961" cy="564995"/>
          </a:xfrm>
          <a:prstGeom prst="roundRect">
            <a:avLst/>
          </a:prstGeom>
          <a:solidFill>
            <a:srgbClr val="FDFDFD"/>
          </a:solidFill>
          <a:ln w="254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8" name="Isosceles Triangle 7"/>
          <p:cNvSpPr/>
          <p:nvPr/>
        </p:nvSpPr>
        <p:spPr bwMode="auto">
          <a:xfrm rot="10800000">
            <a:off x="6003499" y="4896482"/>
            <a:ext cx="1196897" cy="869795"/>
          </a:xfrm>
          <a:prstGeom prst="triangle">
            <a:avLst/>
          </a:prstGeom>
          <a:solidFill>
            <a:srgbClr val="FDFDFD"/>
          </a:solidFill>
          <a:ln w="25400" cap="flat" cmpd="sng" algn="ctr">
            <a:solidFill>
              <a:srgbClr val="FF66CC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9" name="Straight Arrow Connector 8"/>
          <p:cNvCxnSpPr>
            <a:stCxn id="5" idx="3"/>
            <a:endCxn id="6" idx="1"/>
          </p:cNvCxnSpPr>
          <p:nvPr/>
        </p:nvCxnSpPr>
        <p:spPr bwMode="auto">
          <a:xfrm flipV="1">
            <a:off x="5379031" y="3919781"/>
            <a:ext cx="611751" cy="73453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0" name="Straight Arrow Connector 9"/>
          <p:cNvCxnSpPr>
            <a:stCxn id="5" idx="2"/>
            <a:endCxn id="7" idx="0"/>
          </p:cNvCxnSpPr>
          <p:nvPr/>
        </p:nvCxnSpPr>
        <p:spPr bwMode="auto">
          <a:xfrm flipH="1">
            <a:off x="4524105" y="4346355"/>
            <a:ext cx="118946" cy="535259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1" name="Straight Arrow Connector 10"/>
          <p:cNvCxnSpPr>
            <a:endCxn id="8" idx="4"/>
          </p:cNvCxnSpPr>
          <p:nvPr/>
        </p:nvCxnSpPr>
        <p:spPr bwMode="auto">
          <a:xfrm>
            <a:off x="5375315" y="4364941"/>
            <a:ext cx="628185" cy="531540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2" name="Straight Arrow Connector 11"/>
          <p:cNvCxnSpPr>
            <a:stCxn id="7" idx="3"/>
            <a:endCxn id="8" idx="5"/>
          </p:cNvCxnSpPr>
          <p:nvPr/>
        </p:nvCxnSpPr>
        <p:spPr bwMode="auto">
          <a:xfrm>
            <a:off x="5260086" y="5164112"/>
            <a:ext cx="1042638" cy="167267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3" name="Straight Arrow Connector 12"/>
          <p:cNvCxnSpPr>
            <a:stCxn id="6" idx="4"/>
            <a:endCxn id="8" idx="3"/>
          </p:cNvCxnSpPr>
          <p:nvPr/>
        </p:nvCxnSpPr>
        <p:spPr bwMode="auto">
          <a:xfrm>
            <a:off x="6516456" y="4509907"/>
            <a:ext cx="85492" cy="386575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4" name="Straight Arrow Connector 13"/>
          <p:cNvCxnSpPr>
            <a:endCxn id="6" idx="3"/>
          </p:cNvCxnSpPr>
          <p:nvPr/>
        </p:nvCxnSpPr>
        <p:spPr bwMode="auto">
          <a:xfrm flipV="1">
            <a:off x="5256368" y="4408655"/>
            <a:ext cx="734414" cy="506412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sp>
        <p:nvSpPr>
          <p:cNvPr id="19" name="Rectangle 18"/>
          <p:cNvSpPr/>
          <p:nvPr/>
        </p:nvSpPr>
        <p:spPr bwMode="auto">
          <a:xfrm>
            <a:off x="3729689" y="3515194"/>
            <a:ext cx="1471961" cy="706245"/>
          </a:xfrm>
          <a:prstGeom prst="rect">
            <a:avLst/>
          </a:prstGeom>
          <a:solidFill>
            <a:srgbClr val="FDFDFD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3940524" y="5034014"/>
            <a:ext cx="1471961" cy="564995"/>
          </a:xfrm>
          <a:prstGeom prst="roundRect">
            <a:avLst/>
          </a:prstGeom>
          <a:solidFill>
            <a:srgbClr val="FDFDFD"/>
          </a:solidFill>
          <a:ln w="254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3845238" y="3675271"/>
            <a:ext cx="144463" cy="144462"/>
          </a:xfrm>
          <a:prstGeom prst="rect">
            <a:avLst/>
          </a:prstGeom>
          <a:solidFill>
            <a:srgbClr val="00BAFB"/>
          </a:solidFill>
          <a:ln w="12600" cap="sq">
            <a:solidFill>
              <a:srgbClr val="000000"/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23" name="Rectangle 13"/>
          <p:cNvSpPr>
            <a:spLocks noChangeArrowheads="1"/>
          </p:cNvSpPr>
          <p:nvPr/>
        </p:nvSpPr>
        <p:spPr bwMode="auto">
          <a:xfrm>
            <a:off x="4061138" y="3675271"/>
            <a:ext cx="144463" cy="144462"/>
          </a:xfrm>
          <a:prstGeom prst="rect">
            <a:avLst/>
          </a:prstGeom>
          <a:solidFill>
            <a:srgbClr val="00BAFB"/>
          </a:solidFill>
          <a:ln w="12600" cap="sq">
            <a:solidFill>
              <a:srgbClr val="000000"/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4061138" y="3891170"/>
            <a:ext cx="144463" cy="144462"/>
          </a:xfrm>
          <a:prstGeom prst="rect">
            <a:avLst/>
          </a:prstGeom>
          <a:solidFill>
            <a:srgbClr val="00BAFB"/>
          </a:solidFill>
          <a:ln w="12600" cap="sq">
            <a:solidFill>
              <a:srgbClr val="000000"/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27" name="Rectangle 17"/>
          <p:cNvSpPr>
            <a:spLocks noChangeArrowheads="1"/>
          </p:cNvSpPr>
          <p:nvPr/>
        </p:nvSpPr>
        <p:spPr bwMode="auto">
          <a:xfrm>
            <a:off x="4492937" y="3891170"/>
            <a:ext cx="144463" cy="144462"/>
          </a:xfrm>
          <a:prstGeom prst="rect">
            <a:avLst/>
          </a:prstGeom>
          <a:solidFill>
            <a:srgbClr val="00BAFB"/>
          </a:solidFill>
          <a:ln w="12600" cap="sq">
            <a:solidFill>
              <a:srgbClr val="000000"/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30" name="Rectangle 20"/>
          <p:cNvSpPr>
            <a:spLocks noChangeArrowheads="1"/>
          </p:cNvSpPr>
          <p:nvPr/>
        </p:nvSpPr>
        <p:spPr bwMode="auto">
          <a:xfrm>
            <a:off x="4278626" y="3675271"/>
            <a:ext cx="144462" cy="144462"/>
          </a:xfrm>
          <a:prstGeom prst="rect">
            <a:avLst/>
          </a:prstGeom>
          <a:solidFill>
            <a:srgbClr val="00BAFB"/>
          </a:solidFill>
          <a:ln w="12600" cap="sq">
            <a:solidFill>
              <a:srgbClr val="000000"/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32" name="Rectangle 22"/>
          <p:cNvSpPr>
            <a:spLocks noChangeArrowheads="1"/>
          </p:cNvSpPr>
          <p:nvPr/>
        </p:nvSpPr>
        <p:spPr bwMode="auto">
          <a:xfrm>
            <a:off x="4708838" y="3675271"/>
            <a:ext cx="144463" cy="144462"/>
          </a:xfrm>
          <a:prstGeom prst="rect">
            <a:avLst/>
          </a:prstGeom>
          <a:solidFill>
            <a:srgbClr val="00BAFB"/>
          </a:solidFill>
          <a:ln w="12600" cap="sq">
            <a:solidFill>
              <a:srgbClr val="000000"/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33" name="Rectangle 23"/>
          <p:cNvSpPr>
            <a:spLocks noChangeArrowheads="1"/>
          </p:cNvSpPr>
          <p:nvPr/>
        </p:nvSpPr>
        <p:spPr bwMode="auto">
          <a:xfrm>
            <a:off x="4708838" y="3891170"/>
            <a:ext cx="144463" cy="144462"/>
          </a:xfrm>
          <a:prstGeom prst="rect">
            <a:avLst/>
          </a:prstGeom>
          <a:solidFill>
            <a:srgbClr val="00BAFB"/>
          </a:solidFill>
          <a:ln w="12600" cap="sq">
            <a:solidFill>
              <a:srgbClr val="000000"/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35" name="Rectangle 25"/>
          <p:cNvSpPr>
            <a:spLocks noChangeArrowheads="1"/>
          </p:cNvSpPr>
          <p:nvPr/>
        </p:nvSpPr>
        <p:spPr bwMode="auto">
          <a:xfrm>
            <a:off x="4924738" y="3891170"/>
            <a:ext cx="144463" cy="144462"/>
          </a:xfrm>
          <a:prstGeom prst="rect">
            <a:avLst/>
          </a:prstGeom>
          <a:solidFill>
            <a:srgbClr val="00BAFB"/>
          </a:solidFill>
          <a:ln w="12600" cap="sq">
            <a:solidFill>
              <a:srgbClr val="000000"/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28" name="Curved Right Arrow 27"/>
          <p:cNvSpPr/>
          <p:nvPr/>
        </p:nvSpPr>
        <p:spPr bwMode="auto">
          <a:xfrm>
            <a:off x="3260363" y="3852473"/>
            <a:ext cx="704537" cy="1603946"/>
          </a:xfrm>
          <a:prstGeom prst="curvedRightArrow">
            <a:avLst/>
          </a:prstGeom>
          <a:solidFill>
            <a:srgbClr val="FDFDFD"/>
          </a:solidFill>
          <a:ln w="254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4027618" y="5154300"/>
            <a:ext cx="144463" cy="144462"/>
          </a:xfrm>
          <a:prstGeom prst="rect">
            <a:avLst/>
          </a:prstGeom>
          <a:solidFill>
            <a:srgbClr val="CCFFFF"/>
          </a:solidFill>
          <a:ln w="12600" cap="sq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4243518" y="5154300"/>
            <a:ext cx="144463" cy="144462"/>
          </a:xfrm>
          <a:prstGeom prst="rect">
            <a:avLst/>
          </a:prstGeom>
          <a:solidFill>
            <a:srgbClr val="CCFFFF"/>
          </a:solidFill>
          <a:ln w="12600" cap="sq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34" name="Rectangle 14"/>
          <p:cNvSpPr>
            <a:spLocks noChangeArrowheads="1"/>
          </p:cNvSpPr>
          <p:nvPr/>
        </p:nvSpPr>
        <p:spPr bwMode="auto">
          <a:xfrm>
            <a:off x="4243518" y="5370201"/>
            <a:ext cx="144463" cy="144462"/>
          </a:xfrm>
          <a:prstGeom prst="rect">
            <a:avLst/>
          </a:prstGeom>
          <a:solidFill>
            <a:srgbClr val="CCFFFF"/>
          </a:solidFill>
          <a:ln w="12600" cap="sq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36" name="Rectangle 17"/>
          <p:cNvSpPr>
            <a:spLocks noChangeArrowheads="1"/>
          </p:cNvSpPr>
          <p:nvPr/>
        </p:nvSpPr>
        <p:spPr bwMode="auto">
          <a:xfrm>
            <a:off x="4675319" y="5370201"/>
            <a:ext cx="144463" cy="144462"/>
          </a:xfrm>
          <a:prstGeom prst="rect">
            <a:avLst/>
          </a:prstGeom>
          <a:solidFill>
            <a:srgbClr val="CCFFFF"/>
          </a:solidFill>
          <a:ln w="12600" cap="sq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38" name="Rectangle 20"/>
          <p:cNvSpPr>
            <a:spLocks noChangeArrowheads="1"/>
          </p:cNvSpPr>
          <p:nvPr/>
        </p:nvSpPr>
        <p:spPr bwMode="auto">
          <a:xfrm>
            <a:off x="4461006" y="5154300"/>
            <a:ext cx="144462" cy="144462"/>
          </a:xfrm>
          <a:prstGeom prst="rect">
            <a:avLst/>
          </a:prstGeom>
          <a:solidFill>
            <a:srgbClr val="CCFFFF"/>
          </a:solidFill>
          <a:ln w="12600" cap="sq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39" name="Rectangle 22"/>
          <p:cNvSpPr>
            <a:spLocks noChangeArrowheads="1"/>
          </p:cNvSpPr>
          <p:nvPr/>
        </p:nvSpPr>
        <p:spPr bwMode="auto">
          <a:xfrm>
            <a:off x="4891218" y="5154300"/>
            <a:ext cx="144463" cy="144462"/>
          </a:xfrm>
          <a:prstGeom prst="rect">
            <a:avLst/>
          </a:prstGeom>
          <a:solidFill>
            <a:srgbClr val="CCFFFF"/>
          </a:solidFill>
          <a:ln w="12600" cap="sq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40" name="Rectangle 23"/>
          <p:cNvSpPr>
            <a:spLocks noChangeArrowheads="1"/>
          </p:cNvSpPr>
          <p:nvPr/>
        </p:nvSpPr>
        <p:spPr bwMode="auto">
          <a:xfrm>
            <a:off x="4891218" y="5370201"/>
            <a:ext cx="144463" cy="144462"/>
          </a:xfrm>
          <a:prstGeom prst="rect">
            <a:avLst/>
          </a:prstGeom>
          <a:solidFill>
            <a:srgbClr val="CCFFFF"/>
          </a:solidFill>
          <a:ln w="12600" cap="sq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41" name="Rectangle 25"/>
          <p:cNvSpPr>
            <a:spLocks noChangeArrowheads="1"/>
          </p:cNvSpPr>
          <p:nvPr/>
        </p:nvSpPr>
        <p:spPr bwMode="auto">
          <a:xfrm>
            <a:off x="5107118" y="5370201"/>
            <a:ext cx="144463" cy="144462"/>
          </a:xfrm>
          <a:prstGeom prst="rect">
            <a:avLst/>
          </a:prstGeom>
          <a:solidFill>
            <a:srgbClr val="CCFFFF"/>
          </a:solidFill>
          <a:ln w="12600" cap="sq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 bwMode="auto">
          <a:xfrm>
            <a:off x="5925442" y="3970931"/>
            <a:ext cx="1486829" cy="691375"/>
          </a:xfrm>
          <a:prstGeom prst="ellipse">
            <a:avLst/>
          </a:prstGeom>
          <a:solidFill>
            <a:srgbClr val="FDFDFD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r>
              <a:rPr lang="en-GB" sz="18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Default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Tiers:  LU move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6" y="1020727"/>
            <a:ext cx="8963025" cy="2083981"/>
          </a:xfrm>
        </p:spPr>
        <p:txBody>
          <a:bodyPr/>
          <a:lstStyle/>
          <a:p>
            <a:r>
              <a:rPr lang="en-GB" sz="1900" dirty="0" smtClean="0"/>
              <a:t>Effectively Live moving the LU data to a different disk set</a:t>
            </a:r>
          </a:p>
          <a:p>
            <a:r>
              <a:rPr lang="en-GB" sz="1900" dirty="0" smtClean="0"/>
              <a:t>For example: </a:t>
            </a:r>
          </a:p>
          <a:p>
            <a:pPr lvl="1"/>
            <a:r>
              <a:rPr lang="en-GB" sz="1900" dirty="0" smtClean="0"/>
              <a:t>faster SAN disks like Flash</a:t>
            </a:r>
          </a:p>
          <a:p>
            <a:pPr lvl="1"/>
            <a:r>
              <a:rPr lang="en-GB" sz="1900" dirty="0" smtClean="0"/>
              <a:t>more reliable SAN disks</a:t>
            </a:r>
          </a:p>
          <a:p>
            <a:pPr lvl="1"/>
            <a:r>
              <a:rPr lang="en-GB" sz="1900" dirty="0" smtClean="0"/>
              <a:t>similar disks but different location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3907071" y="3640111"/>
            <a:ext cx="1471961" cy="706245"/>
          </a:xfrm>
          <a:prstGeom prst="rect">
            <a:avLst/>
          </a:prstGeom>
          <a:solidFill>
            <a:srgbClr val="FDFDFD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5773042" y="3818530"/>
            <a:ext cx="1486829" cy="691375"/>
          </a:xfrm>
          <a:prstGeom prst="ellipse">
            <a:avLst/>
          </a:prstGeom>
          <a:solidFill>
            <a:srgbClr val="FDFDFD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r>
              <a:rPr lang="en-GB" sz="18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Default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3788124" y="4881614"/>
            <a:ext cx="1471961" cy="564995"/>
          </a:xfrm>
          <a:prstGeom prst="roundRect">
            <a:avLst/>
          </a:prstGeom>
          <a:solidFill>
            <a:srgbClr val="FDFDFD"/>
          </a:solidFill>
          <a:ln w="254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8" name="Isosceles Triangle 7"/>
          <p:cNvSpPr/>
          <p:nvPr/>
        </p:nvSpPr>
        <p:spPr bwMode="auto">
          <a:xfrm rot="10800000">
            <a:off x="6003499" y="4896482"/>
            <a:ext cx="1196897" cy="869795"/>
          </a:xfrm>
          <a:prstGeom prst="triangle">
            <a:avLst/>
          </a:prstGeom>
          <a:solidFill>
            <a:srgbClr val="FDFDFD"/>
          </a:solidFill>
          <a:ln w="25400" cap="flat" cmpd="sng" algn="ctr">
            <a:solidFill>
              <a:srgbClr val="FF66CC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9" name="Straight Arrow Connector 8"/>
          <p:cNvCxnSpPr>
            <a:stCxn id="5" idx="3"/>
            <a:endCxn id="6" idx="1"/>
          </p:cNvCxnSpPr>
          <p:nvPr/>
        </p:nvCxnSpPr>
        <p:spPr bwMode="auto">
          <a:xfrm flipV="1">
            <a:off x="5379031" y="3919781"/>
            <a:ext cx="611751" cy="73453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0" name="Straight Arrow Connector 9"/>
          <p:cNvCxnSpPr>
            <a:stCxn id="5" idx="2"/>
            <a:endCxn id="7" idx="0"/>
          </p:cNvCxnSpPr>
          <p:nvPr/>
        </p:nvCxnSpPr>
        <p:spPr bwMode="auto">
          <a:xfrm flipH="1">
            <a:off x="4524105" y="4346355"/>
            <a:ext cx="118946" cy="535259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1" name="Straight Arrow Connector 10"/>
          <p:cNvCxnSpPr>
            <a:endCxn id="8" idx="4"/>
          </p:cNvCxnSpPr>
          <p:nvPr/>
        </p:nvCxnSpPr>
        <p:spPr bwMode="auto">
          <a:xfrm>
            <a:off x="5375315" y="4364941"/>
            <a:ext cx="628185" cy="531540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2" name="Straight Arrow Connector 11"/>
          <p:cNvCxnSpPr>
            <a:stCxn id="7" idx="3"/>
            <a:endCxn id="8" idx="5"/>
          </p:cNvCxnSpPr>
          <p:nvPr/>
        </p:nvCxnSpPr>
        <p:spPr bwMode="auto">
          <a:xfrm>
            <a:off x="5260086" y="5164112"/>
            <a:ext cx="1042638" cy="167267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3" name="Straight Arrow Connector 12"/>
          <p:cNvCxnSpPr>
            <a:stCxn id="6" idx="4"/>
            <a:endCxn id="8" idx="3"/>
          </p:cNvCxnSpPr>
          <p:nvPr/>
        </p:nvCxnSpPr>
        <p:spPr bwMode="auto">
          <a:xfrm>
            <a:off x="6516456" y="4509907"/>
            <a:ext cx="85492" cy="386575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4" name="Straight Arrow Connector 13"/>
          <p:cNvCxnSpPr>
            <a:endCxn id="6" idx="3"/>
          </p:cNvCxnSpPr>
          <p:nvPr/>
        </p:nvCxnSpPr>
        <p:spPr bwMode="auto">
          <a:xfrm flipV="1">
            <a:off x="5256368" y="4408655"/>
            <a:ext cx="734414" cy="506412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sp>
        <p:nvSpPr>
          <p:cNvPr id="19" name="Rectangle 18"/>
          <p:cNvSpPr/>
          <p:nvPr/>
        </p:nvSpPr>
        <p:spPr bwMode="auto">
          <a:xfrm>
            <a:off x="3729689" y="3515194"/>
            <a:ext cx="1471961" cy="706245"/>
          </a:xfrm>
          <a:prstGeom prst="rect">
            <a:avLst/>
          </a:prstGeom>
          <a:solidFill>
            <a:srgbClr val="FDFDFD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3940524" y="5034014"/>
            <a:ext cx="1471961" cy="564995"/>
          </a:xfrm>
          <a:prstGeom prst="roundRect">
            <a:avLst/>
          </a:prstGeom>
          <a:solidFill>
            <a:srgbClr val="FDFDFD"/>
          </a:solidFill>
          <a:ln w="254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3845238" y="3675271"/>
            <a:ext cx="144463" cy="144462"/>
          </a:xfrm>
          <a:prstGeom prst="rect">
            <a:avLst/>
          </a:prstGeom>
          <a:solidFill>
            <a:srgbClr val="00BAFB"/>
          </a:solidFill>
          <a:ln w="12600" cap="sq">
            <a:solidFill>
              <a:srgbClr val="000000"/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23" name="Rectangle 13"/>
          <p:cNvSpPr>
            <a:spLocks noChangeArrowheads="1"/>
          </p:cNvSpPr>
          <p:nvPr/>
        </p:nvSpPr>
        <p:spPr bwMode="auto">
          <a:xfrm>
            <a:off x="4061138" y="3675271"/>
            <a:ext cx="144463" cy="144462"/>
          </a:xfrm>
          <a:prstGeom prst="rect">
            <a:avLst/>
          </a:prstGeom>
          <a:solidFill>
            <a:srgbClr val="00BAFB"/>
          </a:solidFill>
          <a:ln w="12600" cap="sq">
            <a:solidFill>
              <a:srgbClr val="000000"/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4061138" y="3891170"/>
            <a:ext cx="144463" cy="144462"/>
          </a:xfrm>
          <a:prstGeom prst="rect">
            <a:avLst/>
          </a:prstGeom>
          <a:solidFill>
            <a:srgbClr val="00BAFB"/>
          </a:solidFill>
          <a:ln w="12600" cap="sq">
            <a:solidFill>
              <a:srgbClr val="000000"/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27" name="Rectangle 17"/>
          <p:cNvSpPr>
            <a:spLocks noChangeArrowheads="1"/>
          </p:cNvSpPr>
          <p:nvPr/>
        </p:nvSpPr>
        <p:spPr bwMode="auto">
          <a:xfrm>
            <a:off x="4492937" y="3891170"/>
            <a:ext cx="144463" cy="144462"/>
          </a:xfrm>
          <a:prstGeom prst="rect">
            <a:avLst/>
          </a:prstGeom>
          <a:solidFill>
            <a:srgbClr val="00BAFB"/>
          </a:solidFill>
          <a:ln w="12600" cap="sq">
            <a:solidFill>
              <a:srgbClr val="000000"/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30" name="Rectangle 20"/>
          <p:cNvSpPr>
            <a:spLocks noChangeArrowheads="1"/>
          </p:cNvSpPr>
          <p:nvPr/>
        </p:nvSpPr>
        <p:spPr bwMode="auto">
          <a:xfrm>
            <a:off x="4278626" y="3675271"/>
            <a:ext cx="144462" cy="144462"/>
          </a:xfrm>
          <a:prstGeom prst="rect">
            <a:avLst/>
          </a:prstGeom>
          <a:solidFill>
            <a:srgbClr val="00BAFB"/>
          </a:solidFill>
          <a:ln w="12600" cap="sq">
            <a:solidFill>
              <a:srgbClr val="000000"/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32" name="Rectangle 22"/>
          <p:cNvSpPr>
            <a:spLocks noChangeArrowheads="1"/>
          </p:cNvSpPr>
          <p:nvPr/>
        </p:nvSpPr>
        <p:spPr bwMode="auto">
          <a:xfrm>
            <a:off x="4708838" y="3675271"/>
            <a:ext cx="144463" cy="144462"/>
          </a:xfrm>
          <a:prstGeom prst="rect">
            <a:avLst/>
          </a:prstGeom>
          <a:solidFill>
            <a:srgbClr val="00BAFB"/>
          </a:solidFill>
          <a:ln w="12600" cap="sq">
            <a:solidFill>
              <a:srgbClr val="000000"/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33" name="Rectangle 23"/>
          <p:cNvSpPr>
            <a:spLocks noChangeArrowheads="1"/>
          </p:cNvSpPr>
          <p:nvPr/>
        </p:nvSpPr>
        <p:spPr bwMode="auto">
          <a:xfrm>
            <a:off x="4708838" y="3891170"/>
            <a:ext cx="144463" cy="144462"/>
          </a:xfrm>
          <a:prstGeom prst="rect">
            <a:avLst/>
          </a:prstGeom>
          <a:solidFill>
            <a:srgbClr val="00BAFB"/>
          </a:solidFill>
          <a:ln w="12600" cap="sq">
            <a:solidFill>
              <a:srgbClr val="000000"/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35" name="Rectangle 25"/>
          <p:cNvSpPr>
            <a:spLocks noChangeArrowheads="1"/>
          </p:cNvSpPr>
          <p:nvPr/>
        </p:nvSpPr>
        <p:spPr bwMode="auto">
          <a:xfrm>
            <a:off x="4924738" y="3891170"/>
            <a:ext cx="144463" cy="144462"/>
          </a:xfrm>
          <a:prstGeom prst="rect">
            <a:avLst/>
          </a:prstGeom>
          <a:solidFill>
            <a:srgbClr val="00BAFB"/>
          </a:solidFill>
          <a:ln w="12600" cap="sq">
            <a:solidFill>
              <a:srgbClr val="000000"/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28" name="Curved Right Arrow 27"/>
          <p:cNvSpPr/>
          <p:nvPr/>
        </p:nvSpPr>
        <p:spPr bwMode="auto">
          <a:xfrm>
            <a:off x="3260363" y="3852473"/>
            <a:ext cx="704537" cy="1603946"/>
          </a:xfrm>
          <a:prstGeom prst="curvedRightArrow">
            <a:avLst/>
          </a:prstGeom>
          <a:solidFill>
            <a:srgbClr val="FDFDFD"/>
          </a:solidFill>
          <a:ln w="254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35" tIns="45717" rIns="91435" bIns="45717" numCol="1" rtlCol="0" anchor="ctr" anchorCtr="0" compatLnSpc="1">
            <a:prstTxWarp prst="textNoShape">
              <a:avLst/>
            </a:prstTxWarp>
          </a:bodyPr>
          <a:lstStyle/>
          <a:p>
            <a:pPr algn="ctr" defTabSz="914342">
              <a:lnSpc>
                <a:spcPct val="100000"/>
              </a:lnSpc>
            </a:pPr>
            <a:endParaRPr lang="en-GB" sz="180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4027618" y="5154300"/>
            <a:ext cx="144463" cy="144462"/>
          </a:xfrm>
          <a:prstGeom prst="rect">
            <a:avLst/>
          </a:prstGeom>
          <a:solidFill>
            <a:srgbClr val="CCFFFF"/>
          </a:solidFill>
          <a:ln w="12600" cap="sq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4243518" y="5154300"/>
            <a:ext cx="144463" cy="144462"/>
          </a:xfrm>
          <a:prstGeom prst="rect">
            <a:avLst/>
          </a:prstGeom>
          <a:solidFill>
            <a:srgbClr val="CCFFFF"/>
          </a:solidFill>
          <a:ln w="12600" cap="sq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34" name="Rectangle 14"/>
          <p:cNvSpPr>
            <a:spLocks noChangeArrowheads="1"/>
          </p:cNvSpPr>
          <p:nvPr/>
        </p:nvSpPr>
        <p:spPr bwMode="auto">
          <a:xfrm>
            <a:off x="4243518" y="5370201"/>
            <a:ext cx="144463" cy="144462"/>
          </a:xfrm>
          <a:prstGeom prst="rect">
            <a:avLst/>
          </a:prstGeom>
          <a:solidFill>
            <a:srgbClr val="CCFFFF"/>
          </a:solidFill>
          <a:ln w="12600" cap="sq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36" name="Rectangle 17"/>
          <p:cNvSpPr>
            <a:spLocks noChangeArrowheads="1"/>
          </p:cNvSpPr>
          <p:nvPr/>
        </p:nvSpPr>
        <p:spPr bwMode="auto">
          <a:xfrm>
            <a:off x="4675319" y="5370201"/>
            <a:ext cx="144463" cy="144462"/>
          </a:xfrm>
          <a:prstGeom prst="rect">
            <a:avLst/>
          </a:prstGeom>
          <a:solidFill>
            <a:srgbClr val="CCFFFF"/>
          </a:solidFill>
          <a:ln w="12600" cap="sq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38" name="Rectangle 20"/>
          <p:cNvSpPr>
            <a:spLocks noChangeArrowheads="1"/>
          </p:cNvSpPr>
          <p:nvPr/>
        </p:nvSpPr>
        <p:spPr bwMode="auto">
          <a:xfrm>
            <a:off x="4461006" y="5154300"/>
            <a:ext cx="144462" cy="144462"/>
          </a:xfrm>
          <a:prstGeom prst="rect">
            <a:avLst/>
          </a:prstGeom>
          <a:solidFill>
            <a:srgbClr val="CCFFFF"/>
          </a:solidFill>
          <a:ln w="12600" cap="sq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39" name="Rectangle 22"/>
          <p:cNvSpPr>
            <a:spLocks noChangeArrowheads="1"/>
          </p:cNvSpPr>
          <p:nvPr/>
        </p:nvSpPr>
        <p:spPr bwMode="auto">
          <a:xfrm>
            <a:off x="4891218" y="5154300"/>
            <a:ext cx="144463" cy="144462"/>
          </a:xfrm>
          <a:prstGeom prst="rect">
            <a:avLst/>
          </a:prstGeom>
          <a:solidFill>
            <a:srgbClr val="CCFFFF"/>
          </a:solidFill>
          <a:ln w="12600" cap="sq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40" name="Rectangle 23"/>
          <p:cNvSpPr>
            <a:spLocks noChangeArrowheads="1"/>
          </p:cNvSpPr>
          <p:nvPr/>
        </p:nvSpPr>
        <p:spPr bwMode="auto">
          <a:xfrm>
            <a:off x="4891218" y="5370201"/>
            <a:ext cx="144463" cy="144462"/>
          </a:xfrm>
          <a:prstGeom prst="rect">
            <a:avLst/>
          </a:prstGeom>
          <a:solidFill>
            <a:srgbClr val="CCFFFF"/>
          </a:solidFill>
          <a:ln w="12600" cap="sq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41" name="Rectangle 25"/>
          <p:cNvSpPr>
            <a:spLocks noChangeArrowheads="1"/>
          </p:cNvSpPr>
          <p:nvPr/>
        </p:nvSpPr>
        <p:spPr bwMode="auto">
          <a:xfrm>
            <a:off x="5107118" y="5370201"/>
            <a:ext cx="144463" cy="144462"/>
          </a:xfrm>
          <a:prstGeom prst="rect">
            <a:avLst/>
          </a:prstGeom>
          <a:solidFill>
            <a:srgbClr val="CCFFFF"/>
          </a:solidFill>
          <a:ln w="12600" cap="sq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>
              <a:ea typeface="ヒラギノ角ゴ ProN W6" charset="0"/>
              <a:cs typeface="ヒラギノ角ゴ ProN W6" charset="0"/>
            </a:endParaRPr>
          </a:p>
        </p:txBody>
      </p:sp>
      <p:pic>
        <p:nvPicPr>
          <p:cNvPr id="37" name="Picture 12" descr="thunderbird rendering SFF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6657" y="5800064"/>
            <a:ext cx="2510794" cy="46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lum bright="37000"/>
          </a:blip>
          <a:srcRect/>
          <a:stretch>
            <a:fillRect/>
          </a:stretch>
        </p:blipFill>
        <p:spPr bwMode="auto">
          <a:xfrm>
            <a:off x="753828" y="3640459"/>
            <a:ext cx="2336923" cy="45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4" name="Straight Arrow Connector 43"/>
          <p:cNvCxnSpPr>
            <a:endCxn id="2050" idx="3"/>
          </p:cNvCxnSpPr>
          <p:nvPr/>
        </p:nvCxnSpPr>
        <p:spPr bwMode="auto">
          <a:xfrm flipH="1">
            <a:off x="3090751" y="3519377"/>
            <a:ext cx="630645" cy="34762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6" name="Straight Arrow Connector 45"/>
          <p:cNvCxnSpPr>
            <a:endCxn id="37" idx="3"/>
          </p:cNvCxnSpPr>
          <p:nvPr/>
        </p:nvCxnSpPr>
        <p:spPr bwMode="auto">
          <a:xfrm flipH="1">
            <a:off x="3507449" y="5582093"/>
            <a:ext cx="469129" cy="449227"/>
          </a:xfrm>
          <a:prstGeom prst="straightConnector1">
            <a:avLst/>
          </a:prstGeom>
          <a:noFill/>
          <a:ln w="381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7" name="TextBox 46"/>
          <p:cNvSpPr txBox="1"/>
          <p:nvPr/>
        </p:nvSpPr>
        <p:spPr>
          <a:xfrm>
            <a:off x="930899" y="3033825"/>
            <a:ext cx="1936738" cy="590925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pPr algn="r"/>
            <a:r>
              <a:rPr lang="en-GB" sz="1200" b="1" dirty="0" smtClean="0">
                <a:solidFill>
                  <a:srgbClr val="FF0000"/>
                </a:solidFill>
              </a:rPr>
              <a:t>Some ghastly slow old </a:t>
            </a:r>
          </a:p>
          <a:p>
            <a:pPr algn="r"/>
            <a:r>
              <a:rPr lang="en-GB" sz="1200" b="1" dirty="0" smtClean="0">
                <a:solidFill>
                  <a:srgbClr val="FF0000"/>
                </a:solidFill>
              </a:rPr>
              <a:t>non-IBM SAN disk array</a:t>
            </a:r>
          </a:p>
          <a:p>
            <a:pPr algn="r"/>
            <a:r>
              <a:rPr lang="en-GB" sz="1200" b="1" dirty="0" smtClean="0">
                <a:solidFill>
                  <a:srgbClr val="FF0000"/>
                </a:solidFill>
              </a:rPr>
              <a:t>with small disk count</a:t>
            </a:r>
            <a:endParaRPr lang="en-GB" sz="1200" b="1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44280" y="5358809"/>
            <a:ext cx="2786122" cy="424726"/>
          </a:xfrm>
          <a:prstGeom prst="rect">
            <a:avLst/>
          </a:prstGeom>
          <a:noFill/>
        </p:spPr>
        <p:txBody>
          <a:bodyPr wrap="square" lIns="91435" tIns="45717" rIns="91435" bIns="45717" rtlCol="0">
            <a:spAutoFit/>
          </a:bodyPr>
          <a:lstStyle/>
          <a:p>
            <a:pPr algn="r"/>
            <a:r>
              <a:rPr lang="en-GB" sz="1200" b="1" dirty="0" smtClean="0">
                <a:solidFill>
                  <a:schemeClr val="bg2">
                    <a:lumMod val="50000"/>
                  </a:schemeClr>
                </a:solidFill>
              </a:rPr>
              <a:t>Shiny fast V7000 SAN disk array</a:t>
            </a:r>
          </a:p>
          <a:p>
            <a:pPr algn="r"/>
            <a:r>
              <a:rPr lang="en-GB" sz="1200" b="1" dirty="0" smtClean="0">
                <a:solidFill>
                  <a:schemeClr val="bg2">
                    <a:lumMod val="50000"/>
                  </a:schemeClr>
                </a:solidFill>
              </a:rPr>
              <a:t>with many more disks &amp; caching</a:t>
            </a:r>
            <a:endParaRPr lang="en-GB" sz="1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9" name="Rounded Rectangular Callout 48"/>
          <p:cNvSpPr/>
          <p:nvPr/>
        </p:nvSpPr>
        <p:spPr bwMode="auto">
          <a:xfrm>
            <a:off x="6453963" y="2402958"/>
            <a:ext cx="2562446" cy="998797"/>
          </a:xfrm>
          <a:prstGeom prst="wedgeRoundRectCallout">
            <a:avLst>
              <a:gd name="adj1" fmla="val 43484"/>
              <a:gd name="adj2" fmla="val 81594"/>
              <a:gd name="adj3" fmla="val 1666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r>
              <a:rPr lang="en-GB" sz="1300" b="1" dirty="0" smtClean="0">
                <a:solidFill>
                  <a:schemeClr val="bg1"/>
                </a:solidFill>
                <a:cs typeface="Arial" pitchFamily="34" charset="0"/>
              </a:rPr>
              <a:t>If the workload is disk bound then this is a non-disruptive way to tune the disks or even experiment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SSP5 – Tiers:  LU attributes</a:t>
            </a:r>
            <a:endParaRPr lang="en-GB" dirty="0"/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676729" y="1084488"/>
            <a:ext cx="8052602" cy="510366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50757" tIns="50757" rIns="166309" bIns="50757"/>
          <a:lstStyle/>
          <a:p>
            <a:pPr>
              <a:buSzPct val="100000"/>
              <a:tabLst>
                <a:tab pos="0" algn="l"/>
                <a:tab pos="457170" algn="l"/>
                <a:tab pos="914342" algn="l"/>
                <a:tab pos="1371512" algn="l"/>
                <a:tab pos="1828684" algn="l"/>
                <a:tab pos="2285854" algn="l"/>
                <a:tab pos="2743024" algn="l"/>
                <a:tab pos="3200195" algn="l"/>
                <a:tab pos="3657366" algn="l"/>
                <a:tab pos="4114537" algn="l"/>
                <a:tab pos="4571707" algn="l"/>
                <a:tab pos="5028878" algn="l"/>
                <a:tab pos="5486049" algn="l"/>
                <a:tab pos="5943219" algn="l"/>
                <a:tab pos="6400391" algn="l"/>
                <a:tab pos="6857561" algn="l"/>
                <a:tab pos="7314731" algn="l"/>
                <a:tab pos="7771903" algn="l"/>
                <a:tab pos="8229073" algn="l"/>
                <a:tab pos="8686245" algn="l"/>
                <a:tab pos="9143415" algn="l"/>
                <a:tab pos="9410097" algn="l"/>
                <a:tab pos="10133951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  <a:ea typeface="ヒラギノ角ゴ ProN W6" charset="0"/>
                <a:cs typeface="Courier New" pitchFamily="49" charset="0"/>
              </a:rPr>
              <a:t>$ 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  <a:ea typeface="ヒラギノ角ゴ ProN W6" charset="0"/>
                <a:cs typeface="Courier New" pitchFamily="49" charset="0"/>
              </a:rPr>
              <a:t>lu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  <a:ea typeface="ヒラギノ角ゴ ProN W6" charset="0"/>
                <a:cs typeface="Courier New" pitchFamily="49" charset="0"/>
              </a:rPr>
              <a:t> -list -verbose</a:t>
            </a:r>
          </a:p>
          <a:p>
            <a:pPr>
              <a:buSzPct val="100000"/>
              <a:tabLst>
                <a:tab pos="0" algn="l"/>
                <a:tab pos="457170" algn="l"/>
                <a:tab pos="914342" algn="l"/>
                <a:tab pos="1371512" algn="l"/>
                <a:tab pos="1828684" algn="l"/>
                <a:tab pos="2285854" algn="l"/>
                <a:tab pos="2743024" algn="l"/>
                <a:tab pos="3200195" algn="l"/>
                <a:tab pos="3657366" algn="l"/>
                <a:tab pos="4114537" algn="l"/>
                <a:tab pos="4571707" algn="l"/>
                <a:tab pos="5028878" algn="l"/>
                <a:tab pos="5486049" algn="l"/>
                <a:tab pos="5943219" algn="l"/>
                <a:tab pos="6400391" algn="l"/>
                <a:tab pos="6857561" algn="l"/>
                <a:tab pos="7314731" algn="l"/>
                <a:tab pos="7771903" algn="l"/>
                <a:tab pos="8229073" algn="l"/>
                <a:tab pos="8686245" algn="l"/>
                <a:tab pos="9143415" algn="l"/>
                <a:tab pos="9410097" algn="l"/>
                <a:tab pos="10133951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  <a:ea typeface="ヒラギノ角ゴ ProN W6" charset="0"/>
                <a:cs typeface="Courier New" pitchFamily="49" charset="0"/>
              </a:rPr>
              <a:t>POOL_NAME:sp1</a:t>
            </a:r>
          </a:p>
          <a:p>
            <a:pPr>
              <a:buSzPct val="100000"/>
              <a:tabLst>
                <a:tab pos="0" algn="l"/>
                <a:tab pos="457170" algn="l"/>
                <a:tab pos="914342" algn="l"/>
                <a:tab pos="1371512" algn="l"/>
                <a:tab pos="1828684" algn="l"/>
                <a:tab pos="2285854" algn="l"/>
                <a:tab pos="2743024" algn="l"/>
                <a:tab pos="3200195" algn="l"/>
                <a:tab pos="3657366" algn="l"/>
                <a:tab pos="4114537" algn="l"/>
                <a:tab pos="4571707" algn="l"/>
                <a:tab pos="5028878" algn="l"/>
                <a:tab pos="5486049" algn="l"/>
                <a:tab pos="5943219" algn="l"/>
                <a:tab pos="6400391" algn="l"/>
                <a:tab pos="6857561" algn="l"/>
                <a:tab pos="7314731" algn="l"/>
                <a:tab pos="7771903" algn="l"/>
                <a:tab pos="8229073" algn="l"/>
                <a:tab pos="8686245" algn="l"/>
                <a:tab pos="9143415" algn="l"/>
                <a:tab pos="9410097" algn="l"/>
                <a:tab pos="10133951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  <a:ea typeface="ヒラギノ角ゴ ProN W6" charset="0"/>
                <a:cs typeface="Courier New" pitchFamily="49" charset="0"/>
              </a:rPr>
              <a:t>TIER_NAME:SYSTEM</a:t>
            </a:r>
          </a:p>
          <a:p>
            <a:pPr>
              <a:buSzPct val="100000"/>
              <a:tabLst>
                <a:tab pos="0" algn="l"/>
                <a:tab pos="457170" algn="l"/>
                <a:tab pos="914342" algn="l"/>
                <a:tab pos="1371512" algn="l"/>
                <a:tab pos="1828684" algn="l"/>
                <a:tab pos="2285854" algn="l"/>
                <a:tab pos="2743024" algn="l"/>
                <a:tab pos="3200195" algn="l"/>
                <a:tab pos="3657366" algn="l"/>
                <a:tab pos="4114537" algn="l"/>
                <a:tab pos="4571707" algn="l"/>
                <a:tab pos="5028878" algn="l"/>
                <a:tab pos="5486049" algn="l"/>
                <a:tab pos="5943219" algn="l"/>
                <a:tab pos="6400391" algn="l"/>
                <a:tab pos="6857561" algn="l"/>
                <a:tab pos="7314731" algn="l"/>
                <a:tab pos="7771903" algn="l"/>
                <a:tab pos="8229073" algn="l"/>
                <a:tab pos="8686245" algn="l"/>
                <a:tab pos="9143415" algn="l"/>
                <a:tab pos="9410097" algn="l"/>
                <a:tab pos="10133951" algn="l"/>
              </a:tabLst>
            </a:pPr>
            <a:r>
              <a:rPr lang="en-US" sz="1600" dirty="0" smtClean="0">
                <a:solidFill>
                  <a:srgbClr val="FF3333"/>
                </a:solidFill>
                <a:latin typeface="Courier New" pitchFamily="49" charset="0"/>
                <a:ea typeface="ヒラギノ角ゴ ProN W6" charset="0"/>
                <a:cs typeface="Courier New" pitchFamily="49" charset="0"/>
              </a:rPr>
              <a:t>TIER_RELATION:PRIMARY			</a:t>
            </a:r>
            <a:r>
              <a:rPr lang="en-US" sz="1600" dirty="0" smtClean="0">
                <a:solidFill>
                  <a:srgbClr val="000000"/>
                </a:solidFill>
                <a:ea typeface="ヒラギノ角ゴ ProN W6" charset="0"/>
                <a:cs typeface="ヒラギノ角ゴ ProN W6" charset="0"/>
              </a:rPr>
              <a:t>or “vacating”</a:t>
            </a:r>
            <a:endParaRPr lang="en-US" sz="1600" dirty="0">
              <a:solidFill>
                <a:srgbClr val="FF3333"/>
              </a:solidFill>
              <a:latin typeface="Courier New" pitchFamily="49" charset="0"/>
              <a:ea typeface="ヒラギノ角ゴ ProN W6" charset="0"/>
              <a:cs typeface="Courier New" pitchFamily="49" charset="0"/>
            </a:endParaRPr>
          </a:p>
          <a:p>
            <a:pPr>
              <a:buSzPct val="100000"/>
              <a:tabLst>
                <a:tab pos="0" algn="l"/>
                <a:tab pos="457170" algn="l"/>
                <a:tab pos="914342" algn="l"/>
                <a:tab pos="1371512" algn="l"/>
                <a:tab pos="1828684" algn="l"/>
                <a:tab pos="2285854" algn="l"/>
                <a:tab pos="2743024" algn="l"/>
                <a:tab pos="3200195" algn="l"/>
                <a:tab pos="3657366" algn="l"/>
                <a:tab pos="4114537" algn="l"/>
                <a:tab pos="4571707" algn="l"/>
                <a:tab pos="5028878" algn="l"/>
                <a:tab pos="5486049" algn="l"/>
                <a:tab pos="5943219" algn="l"/>
                <a:tab pos="6400391" algn="l"/>
                <a:tab pos="6857561" algn="l"/>
                <a:tab pos="7314731" algn="l"/>
                <a:tab pos="7771903" algn="l"/>
                <a:tab pos="8229073" algn="l"/>
                <a:tab pos="8686245" algn="l"/>
                <a:tab pos="9143415" algn="l"/>
                <a:tab pos="9410097" algn="l"/>
                <a:tab pos="10133951" algn="l"/>
              </a:tabLst>
            </a:pPr>
            <a:r>
              <a:rPr lang="en-US" sz="1600" dirty="0" smtClean="0">
                <a:solidFill>
                  <a:srgbClr val="FF3333"/>
                </a:solidFill>
                <a:latin typeface="Courier New" pitchFamily="49" charset="0"/>
                <a:ea typeface="ヒラギノ角ゴ ProN W6" charset="0"/>
                <a:cs typeface="Courier New" pitchFamily="49" charset="0"/>
              </a:rPr>
              <a:t>ADDITIONAL_TIERS:N/A			</a:t>
            </a:r>
            <a:r>
              <a:rPr lang="en-US" sz="1600" b="1" dirty="0" smtClean="0">
                <a:solidFill>
                  <a:schemeClr val="bg1"/>
                </a:solidFill>
                <a:latin typeface="Courier New" pitchFamily="49" charset="0"/>
                <a:ea typeface="ヒラギノ角ゴ ProN W6" charset="0"/>
                <a:cs typeface="Courier New" pitchFamily="49" charset="0"/>
              </a:rPr>
              <a:t>other tier name</a:t>
            </a:r>
            <a:endParaRPr lang="en-US" sz="1600" b="1" dirty="0">
              <a:solidFill>
                <a:schemeClr val="bg1"/>
              </a:solidFill>
              <a:latin typeface="Courier New" pitchFamily="49" charset="0"/>
              <a:ea typeface="ヒラギノ角ゴ ProN W6" charset="0"/>
              <a:cs typeface="Courier New" pitchFamily="49" charset="0"/>
            </a:endParaRPr>
          </a:p>
          <a:p>
            <a:pPr>
              <a:buSzPct val="100000"/>
              <a:tabLst>
                <a:tab pos="0" algn="l"/>
                <a:tab pos="457170" algn="l"/>
                <a:tab pos="914342" algn="l"/>
                <a:tab pos="1371512" algn="l"/>
                <a:tab pos="1828684" algn="l"/>
                <a:tab pos="2285854" algn="l"/>
                <a:tab pos="2743024" algn="l"/>
                <a:tab pos="3200195" algn="l"/>
                <a:tab pos="3657366" algn="l"/>
                <a:tab pos="4114537" algn="l"/>
                <a:tab pos="4571707" algn="l"/>
                <a:tab pos="5028878" algn="l"/>
                <a:tab pos="5486049" algn="l"/>
                <a:tab pos="5943219" algn="l"/>
                <a:tab pos="6400391" algn="l"/>
                <a:tab pos="6857561" algn="l"/>
                <a:tab pos="7314731" algn="l"/>
                <a:tab pos="7771903" algn="l"/>
                <a:tab pos="8229073" algn="l"/>
                <a:tab pos="8686245" algn="l"/>
                <a:tab pos="9143415" algn="l"/>
                <a:tab pos="9410097" algn="l"/>
                <a:tab pos="10133951" algn="l"/>
              </a:tabLst>
            </a:pP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  <a:ea typeface="ヒラギノ角ゴ ProN W6" charset="0"/>
                <a:cs typeface="Courier New" pitchFamily="49" charset="0"/>
              </a:rPr>
              <a:t>LU_NAME:test</a:t>
            </a:r>
            <a:endParaRPr lang="en-US" sz="1600" dirty="0">
              <a:solidFill>
                <a:srgbClr val="000000"/>
              </a:solidFill>
              <a:latin typeface="Courier New" pitchFamily="49" charset="0"/>
              <a:ea typeface="ヒラギノ角ゴ ProN W6" charset="0"/>
              <a:cs typeface="Courier New" pitchFamily="49" charset="0"/>
            </a:endParaRPr>
          </a:p>
          <a:p>
            <a:pPr>
              <a:buSzPct val="100000"/>
              <a:tabLst>
                <a:tab pos="0" algn="l"/>
                <a:tab pos="457170" algn="l"/>
                <a:tab pos="914342" algn="l"/>
                <a:tab pos="1371512" algn="l"/>
                <a:tab pos="1828684" algn="l"/>
                <a:tab pos="2285854" algn="l"/>
                <a:tab pos="2743024" algn="l"/>
                <a:tab pos="3200195" algn="l"/>
                <a:tab pos="3657366" algn="l"/>
                <a:tab pos="4114537" algn="l"/>
                <a:tab pos="4571707" algn="l"/>
                <a:tab pos="5028878" algn="l"/>
                <a:tab pos="5486049" algn="l"/>
                <a:tab pos="5943219" algn="l"/>
                <a:tab pos="6400391" algn="l"/>
                <a:tab pos="6857561" algn="l"/>
                <a:tab pos="7314731" algn="l"/>
                <a:tab pos="7771903" algn="l"/>
                <a:tab pos="8229073" algn="l"/>
                <a:tab pos="8686245" algn="l"/>
                <a:tab pos="9143415" algn="l"/>
                <a:tab pos="9410097" algn="l"/>
                <a:tab pos="10133951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  <a:ea typeface="ヒラギノ角ゴ ProN W6" charset="0"/>
                <a:cs typeface="Courier New" pitchFamily="49" charset="0"/>
              </a:rPr>
              <a:t>LU_UDID:4b9ab8ac36f99fc6d81720528a5dd64b</a:t>
            </a:r>
          </a:p>
          <a:p>
            <a:pPr>
              <a:buSzPct val="100000"/>
              <a:tabLst>
                <a:tab pos="0" algn="l"/>
                <a:tab pos="457170" algn="l"/>
                <a:tab pos="914342" algn="l"/>
                <a:tab pos="1371512" algn="l"/>
                <a:tab pos="1828684" algn="l"/>
                <a:tab pos="2285854" algn="l"/>
                <a:tab pos="2743024" algn="l"/>
                <a:tab pos="3200195" algn="l"/>
                <a:tab pos="3657366" algn="l"/>
                <a:tab pos="4114537" algn="l"/>
                <a:tab pos="4571707" algn="l"/>
                <a:tab pos="5028878" algn="l"/>
                <a:tab pos="5486049" algn="l"/>
                <a:tab pos="5943219" algn="l"/>
                <a:tab pos="6400391" algn="l"/>
                <a:tab pos="6857561" algn="l"/>
                <a:tab pos="7314731" algn="l"/>
                <a:tab pos="7771903" algn="l"/>
                <a:tab pos="8229073" algn="l"/>
                <a:tab pos="8686245" algn="l"/>
                <a:tab pos="9143415" algn="l"/>
                <a:tab pos="9410097" algn="l"/>
                <a:tab pos="10133951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  <a:ea typeface="ヒラギノ角ゴ ProN W6" charset="0"/>
                <a:cs typeface="Courier New" pitchFamily="49" charset="0"/>
              </a:rPr>
              <a:t>LU_SIZE(MB):10</a:t>
            </a:r>
          </a:p>
          <a:p>
            <a:pPr>
              <a:buSzPct val="100000"/>
              <a:tabLst>
                <a:tab pos="0" algn="l"/>
                <a:tab pos="457170" algn="l"/>
                <a:tab pos="914342" algn="l"/>
                <a:tab pos="1371512" algn="l"/>
                <a:tab pos="1828684" algn="l"/>
                <a:tab pos="2285854" algn="l"/>
                <a:tab pos="2743024" algn="l"/>
                <a:tab pos="3200195" algn="l"/>
                <a:tab pos="3657366" algn="l"/>
                <a:tab pos="4114537" algn="l"/>
                <a:tab pos="4571707" algn="l"/>
                <a:tab pos="5028878" algn="l"/>
                <a:tab pos="5486049" algn="l"/>
                <a:tab pos="5943219" algn="l"/>
                <a:tab pos="6400391" algn="l"/>
                <a:tab pos="6857561" algn="l"/>
                <a:tab pos="7314731" algn="l"/>
                <a:tab pos="7771903" algn="l"/>
                <a:tab pos="8229073" algn="l"/>
                <a:tab pos="8686245" algn="l"/>
                <a:tab pos="9143415" algn="l"/>
                <a:tab pos="9410097" algn="l"/>
                <a:tab pos="10133951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  <a:ea typeface="ヒラギノ角ゴ ProN W6" charset="0"/>
                <a:cs typeface="Courier New" pitchFamily="49" charset="0"/>
              </a:rPr>
              <a:t>LU_USED_PERCENT:0</a:t>
            </a:r>
          </a:p>
          <a:p>
            <a:pPr>
              <a:buSzPct val="100000"/>
              <a:tabLst>
                <a:tab pos="0" algn="l"/>
                <a:tab pos="457170" algn="l"/>
                <a:tab pos="914342" algn="l"/>
                <a:tab pos="1371512" algn="l"/>
                <a:tab pos="1828684" algn="l"/>
                <a:tab pos="2285854" algn="l"/>
                <a:tab pos="2743024" algn="l"/>
                <a:tab pos="3200195" algn="l"/>
                <a:tab pos="3657366" algn="l"/>
                <a:tab pos="4114537" algn="l"/>
                <a:tab pos="4571707" algn="l"/>
                <a:tab pos="5028878" algn="l"/>
                <a:tab pos="5486049" algn="l"/>
                <a:tab pos="5943219" algn="l"/>
                <a:tab pos="6400391" algn="l"/>
                <a:tab pos="6857561" algn="l"/>
                <a:tab pos="7314731" algn="l"/>
                <a:tab pos="7771903" algn="l"/>
                <a:tab pos="8229073" algn="l"/>
                <a:tab pos="8686245" algn="l"/>
                <a:tab pos="9143415" algn="l"/>
                <a:tab pos="9410097" algn="l"/>
                <a:tab pos="10133951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  <a:ea typeface="ヒラギノ角ゴ ProN W6" charset="0"/>
                <a:cs typeface="Courier New" pitchFamily="49" charset="0"/>
              </a:rPr>
              <a:t>LU_USED_SPACE(MB):0</a:t>
            </a:r>
          </a:p>
          <a:p>
            <a:pPr>
              <a:buSzPct val="100000"/>
              <a:tabLst>
                <a:tab pos="0" algn="l"/>
                <a:tab pos="457170" algn="l"/>
                <a:tab pos="914342" algn="l"/>
                <a:tab pos="1371512" algn="l"/>
                <a:tab pos="1828684" algn="l"/>
                <a:tab pos="2285854" algn="l"/>
                <a:tab pos="2743024" algn="l"/>
                <a:tab pos="3200195" algn="l"/>
                <a:tab pos="3657366" algn="l"/>
                <a:tab pos="4114537" algn="l"/>
                <a:tab pos="4571707" algn="l"/>
                <a:tab pos="5028878" algn="l"/>
                <a:tab pos="5486049" algn="l"/>
                <a:tab pos="5943219" algn="l"/>
                <a:tab pos="6400391" algn="l"/>
                <a:tab pos="6857561" algn="l"/>
                <a:tab pos="7314731" algn="l"/>
                <a:tab pos="7771903" algn="l"/>
                <a:tab pos="8229073" algn="l"/>
                <a:tab pos="8686245" algn="l"/>
                <a:tab pos="9143415" algn="l"/>
                <a:tab pos="9410097" algn="l"/>
                <a:tab pos="10133951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  <a:ea typeface="ヒラギノ角ゴ ProN W6" charset="0"/>
                <a:cs typeface="Courier New" pitchFamily="49" charset="0"/>
              </a:rPr>
              <a:t>LU_UNUSED_SPACE(MB):10</a:t>
            </a:r>
          </a:p>
          <a:p>
            <a:pPr>
              <a:buSzPct val="100000"/>
              <a:tabLst>
                <a:tab pos="0" algn="l"/>
                <a:tab pos="457170" algn="l"/>
                <a:tab pos="914342" algn="l"/>
                <a:tab pos="1371512" algn="l"/>
                <a:tab pos="1828684" algn="l"/>
                <a:tab pos="2285854" algn="l"/>
                <a:tab pos="2743024" algn="l"/>
                <a:tab pos="3200195" algn="l"/>
                <a:tab pos="3657366" algn="l"/>
                <a:tab pos="4114537" algn="l"/>
                <a:tab pos="4571707" algn="l"/>
                <a:tab pos="5028878" algn="l"/>
                <a:tab pos="5486049" algn="l"/>
                <a:tab pos="5943219" algn="l"/>
                <a:tab pos="6400391" algn="l"/>
                <a:tab pos="6857561" algn="l"/>
                <a:tab pos="7314731" algn="l"/>
                <a:tab pos="7771903" algn="l"/>
                <a:tab pos="8229073" algn="l"/>
                <a:tab pos="8686245" algn="l"/>
                <a:tab pos="9143415" algn="l"/>
                <a:tab pos="9410097" algn="l"/>
                <a:tab pos="10133951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  <a:ea typeface="ヒラギノ角ゴ ProN W6" charset="0"/>
                <a:cs typeface="Courier New" pitchFamily="49" charset="0"/>
              </a:rPr>
              <a:t>LU_PROVISION_TYPE:THIN</a:t>
            </a:r>
          </a:p>
          <a:p>
            <a:pPr>
              <a:buSzPct val="100000"/>
              <a:tabLst>
                <a:tab pos="0" algn="l"/>
                <a:tab pos="457170" algn="l"/>
                <a:tab pos="914342" algn="l"/>
                <a:tab pos="1371512" algn="l"/>
                <a:tab pos="1828684" algn="l"/>
                <a:tab pos="2285854" algn="l"/>
                <a:tab pos="2743024" algn="l"/>
                <a:tab pos="3200195" algn="l"/>
                <a:tab pos="3657366" algn="l"/>
                <a:tab pos="4114537" algn="l"/>
                <a:tab pos="4571707" algn="l"/>
                <a:tab pos="5028878" algn="l"/>
                <a:tab pos="5486049" algn="l"/>
                <a:tab pos="5943219" algn="l"/>
                <a:tab pos="6400391" algn="l"/>
                <a:tab pos="6857561" algn="l"/>
                <a:tab pos="7314731" algn="l"/>
                <a:tab pos="7771903" algn="l"/>
                <a:tab pos="8229073" algn="l"/>
                <a:tab pos="8686245" algn="l"/>
                <a:tab pos="9143415" algn="l"/>
                <a:tab pos="9410097" algn="l"/>
                <a:tab pos="10133951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  <a:ea typeface="ヒラギノ角ゴ ProN W6" charset="0"/>
                <a:cs typeface="Courier New" pitchFamily="49" charset="0"/>
              </a:rPr>
              <a:t>LU_UDID_DERIVED_FROM:N/A</a:t>
            </a:r>
          </a:p>
          <a:p>
            <a:pPr>
              <a:buSzPct val="100000"/>
              <a:tabLst>
                <a:tab pos="0" algn="l"/>
                <a:tab pos="457170" algn="l"/>
                <a:tab pos="914342" algn="l"/>
                <a:tab pos="1371512" algn="l"/>
                <a:tab pos="1828684" algn="l"/>
                <a:tab pos="2285854" algn="l"/>
                <a:tab pos="2743024" algn="l"/>
                <a:tab pos="3200195" algn="l"/>
                <a:tab pos="3657366" algn="l"/>
                <a:tab pos="4114537" algn="l"/>
                <a:tab pos="4571707" algn="l"/>
                <a:tab pos="5028878" algn="l"/>
                <a:tab pos="5486049" algn="l"/>
                <a:tab pos="5943219" algn="l"/>
                <a:tab pos="6400391" algn="l"/>
                <a:tab pos="6857561" algn="l"/>
                <a:tab pos="7314731" algn="l"/>
                <a:tab pos="7771903" algn="l"/>
                <a:tab pos="8229073" algn="l"/>
                <a:tab pos="8686245" algn="l"/>
                <a:tab pos="9143415" algn="l"/>
                <a:tab pos="9410097" algn="l"/>
                <a:tab pos="10133951" algn="l"/>
              </a:tabLst>
            </a:pPr>
            <a:r>
              <a:rPr lang="en-US" sz="1600" dirty="0">
                <a:solidFill>
                  <a:srgbClr val="FF3333"/>
                </a:solidFill>
                <a:latin typeface="Courier New" pitchFamily="49" charset="0"/>
                <a:ea typeface="ヒラギノ角ゴ ProN W6" charset="0"/>
                <a:cs typeface="Courier New" pitchFamily="49" charset="0"/>
              </a:rPr>
              <a:t>LU_MOVE_STATUS:N/A</a:t>
            </a:r>
          </a:p>
          <a:p>
            <a:pPr>
              <a:buSzPct val="100000"/>
              <a:tabLst>
                <a:tab pos="0" algn="l"/>
                <a:tab pos="457170" algn="l"/>
                <a:tab pos="914342" algn="l"/>
                <a:tab pos="1371512" algn="l"/>
                <a:tab pos="1828684" algn="l"/>
                <a:tab pos="2285854" algn="l"/>
                <a:tab pos="2743024" algn="l"/>
                <a:tab pos="3200195" algn="l"/>
                <a:tab pos="3657366" algn="l"/>
                <a:tab pos="4114537" algn="l"/>
                <a:tab pos="4571707" algn="l"/>
                <a:tab pos="5028878" algn="l"/>
                <a:tab pos="5486049" algn="l"/>
                <a:tab pos="5943219" algn="l"/>
                <a:tab pos="6400391" algn="l"/>
                <a:tab pos="6857561" algn="l"/>
                <a:tab pos="7314731" algn="l"/>
                <a:tab pos="7771903" algn="l"/>
                <a:tab pos="8229073" algn="l"/>
                <a:tab pos="8686245" algn="l"/>
                <a:tab pos="9143415" algn="l"/>
                <a:tab pos="9410097" algn="l"/>
                <a:tab pos="10133951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Courier New" pitchFamily="49" charset="0"/>
                <a:ea typeface="ヒラギノ角ゴ ProN W6" charset="0"/>
                <a:cs typeface="Courier New" pitchFamily="49" charset="0"/>
              </a:rPr>
              <a:t>LU_SNAPSHOTS:N/A</a:t>
            </a:r>
          </a:p>
          <a:p>
            <a:pPr>
              <a:buSzPct val="100000"/>
              <a:tabLst>
                <a:tab pos="0" algn="l"/>
                <a:tab pos="457170" algn="l"/>
                <a:tab pos="914342" algn="l"/>
                <a:tab pos="1371512" algn="l"/>
                <a:tab pos="1828684" algn="l"/>
                <a:tab pos="2285854" algn="l"/>
                <a:tab pos="2743024" algn="l"/>
                <a:tab pos="3200195" algn="l"/>
                <a:tab pos="3657366" algn="l"/>
                <a:tab pos="4114537" algn="l"/>
                <a:tab pos="4571707" algn="l"/>
                <a:tab pos="5028878" algn="l"/>
                <a:tab pos="5486049" algn="l"/>
                <a:tab pos="5943219" algn="l"/>
                <a:tab pos="6400391" algn="l"/>
                <a:tab pos="6857561" algn="l"/>
                <a:tab pos="7314731" algn="l"/>
                <a:tab pos="7771903" algn="l"/>
                <a:tab pos="8229073" algn="l"/>
                <a:tab pos="8686245" algn="l"/>
                <a:tab pos="9143415" algn="l"/>
                <a:tab pos="9410097" algn="l"/>
                <a:tab pos="10133951" algn="l"/>
              </a:tabLst>
            </a:pPr>
            <a:endParaRPr lang="en-US" sz="1600" dirty="0" smtClean="0">
              <a:solidFill>
                <a:srgbClr val="000000"/>
              </a:solidFill>
              <a:latin typeface="Courier New" pitchFamily="49" charset="0"/>
              <a:ea typeface="ヒラギノ角ゴ ProN W6" charset="0"/>
              <a:cs typeface="Courier New" pitchFamily="49" charset="0"/>
            </a:endParaRPr>
          </a:p>
          <a:p>
            <a:pPr>
              <a:buSzPct val="100000"/>
              <a:tabLst>
                <a:tab pos="0" algn="l"/>
                <a:tab pos="457170" algn="l"/>
                <a:tab pos="914342" algn="l"/>
                <a:tab pos="1371512" algn="l"/>
                <a:tab pos="1828684" algn="l"/>
                <a:tab pos="2285854" algn="l"/>
                <a:tab pos="2743024" algn="l"/>
                <a:tab pos="3200195" algn="l"/>
                <a:tab pos="3657366" algn="l"/>
                <a:tab pos="4114537" algn="l"/>
                <a:tab pos="4571707" algn="l"/>
                <a:tab pos="5028878" algn="l"/>
                <a:tab pos="5486049" algn="l"/>
                <a:tab pos="5943219" algn="l"/>
                <a:tab pos="6400391" algn="l"/>
                <a:tab pos="6857561" algn="l"/>
                <a:tab pos="7314731" algn="l"/>
                <a:tab pos="7771903" algn="l"/>
                <a:tab pos="8229073" algn="l"/>
                <a:tab pos="8686245" algn="l"/>
                <a:tab pos="9143415" algn="l"/>
                <a:tab pos="9410097" algn="l"/>
                <a:tab pos="10133951" algn="l"/>
              </a:tabLst>
            </a:pPr>
            <a:endParaRPr lang="en-US" sz="1600" dirty="0" smtClean="0">
              <a:solidFill>
                <a:srgbClr val="000000"/>
              </a:solidFill>
              <a:latin typeface="Courier New" pitchFamily="49" charset="0"/>
              <a:ea typeface="ヒラギノ角ゴ ProN W6" charset="0"/>
              <a:cs typeface="Courier New" pitchFamily="49" charset="0"/>
            </a:endParaRPr>
          </a:p>
          <a:p>
            <a:pPr>
              <a:buSzPct val="100000"/>
              <a:tabLst>
                <a:tab pos="0" algn="l"/>
                <a:tab pos="457170" algn="l"/>
                <a:tab pos="914342" algn="l"/>
                <a:tab pos="1371512" algn="l"/>
                <a:tab pos="1828684" algn="l"/>
                <a:tab pos="2285854" algn="l"/>
                <a:tab pos="2743024" algn="l"/>
                <a:tab pos="3200195" algn="l"/>
                <a:tab pos="3657366" algn="l"/>
                <a:tab pos="4114537" algn="l"/>
                <a:tab pos="4571707" algn="l"/>
                <a:tab pos="5028878" algn="l"/>
                <a:tab pos="5486049" algn="l"/>
                <a:tab pos="5943219" algn="l"/>
                <a:tab pos="6400391" algn="l"/>
                <a:tab pos="6857561" algn="l"/>
                <a:tab pos="7314731" algn="l"/>
                <a:tab pos="7771903" algn="l"/>
                <a:tab pos="8229073" algn="l"/>
                <a:tab pos="8686245" algn="l"/>
                <a:tab pos="9143415" algn="l"/>
                <a:tab pos="9410097" algn="l"/>
                <a:tab pos="10133951" algn="l"/>
              </a:tabLst>
            </a:pPr>
            <a:r>
              <a:rPr lang="en-US" sz="1900" dirty="0" smtClean="0">
                <a:solidFill>
                  <a:srgbClr val="000000"/>
                </a:solidFill>
                <a:latin typeface="+mn-lt"/>
                <a:ea typeface="ヒラギノ角ゴ ProN W6" charset="0"/>
                <a:cs typeface="Courier New" pitchFamily="49" charset="0"/>
              </a:rPr>
              <a:t>There is no lu -modify </a:t>
            </a:r>
          </a:p>
          <a:p>
            <a:pPr>
              <a:buSzPct val="100000"/>
              <a:tabLst>
                <a:tab pos="0" algn="l"/>
                <a:tab pos="457170" algn="l"/>
                <a:tab pos="914342" algn="l"/>
                <a:tab pos="1371512" algn="l"/>
                <a:tab pos="1828684" algn="l"/>
                <a:tab pos="2285854" algn="l"/>
                <a:tab pos="2743024" algn="l"/>
                <a:tab pos="3200195" algn="l"/>
                <a:tab pos="3657366" algn="l"/>
                <a:tab pos="4114537" algn="l"/>
                <a:tab pos="4571707" algn="l"/>
                <a:tab pos="5028878" algn="l"/>
                <a:tab pos="5486049" algn="l"/>
                <a:tab pos="5943219" algn="l"/>
                <a:tab pos="6400391" algn="l"/>
                <a:tab pos="6857561" algn="l"/>
                <a:tab pos="7314731" algn="l"/>
                <a:tab pos="7771903" algn="l"/>
                <a:tab pos="8229073" algn="l"/>
                <a:tab pos="8686245" algn="l"/>
                <a:tab pos="9143415" algn="l"/>
                <a:tab pos="9410097" algn="l"/>
                <a:tab pos="10133951" algn="l"/>
              </a:tabLst>
            </a:pPr>
            <a:r>
              <a:rPr lang="en-US" sz="1900" dirty="0" smtClean="0">
                <a:solidFill>
                  <a:srgbClr val="000000"/>
                </a:solidFill>
                <a:latin typeface="+mn-lt"/>
                <a:ea typeface="ヒラギノ角ゴ ProN W6" charset="0"/>
                <a:cs typeface="Courier New" pitchFamily="49" charset="0"/>
              </a:rPr>
              <a:t>i.e. you can’t directly change anything</a:t>
            </a:r>
            <a:endParaRPr lang="en-US" sz="1900" dirty="0">
              <a:solidFill>
                <a:srgbClr val="000000"/>
              </a:solidFill>
              <a:latin typeface="+mn-lt"/>
              <a:ea typeface="ヒラギノ角ゴ ProN W6" charset="0"/>
              <a:cs typeface="Courier New" pitchFamily="49" charset="0"/>
            </a:endParaRPr>
          </a:p>
          <a:p>
            <a:pPr>
              <a:buSzPct val="100000"/>
              <a:tabLst>
                <a:tab pos="0" algn="l"/>
                <a:tab pos="457170" algn="l"/>
                <a:tab pos="914342" algn="l"/>
                <a:tab pos="1371512" algn="l"/>
                <a:tab pos="1828684" algn="l"/>
                <a:tab pos="2285854" algn="l"/>
                <a:tab pos="2743024" algn="l"/>
                <a:tab pos="3200195" algn="l"/>
                <a:tab pos="3657366" algn="l"/>
                <a:tab pos="4114537" algn="l"/>
                <a:tab pos="4571707" algn="l"/>
                <a:tab pos="5028878" algn="l"/>
                <a:tab pos="5486049" algn="l"/>
                <a:tab pos="5943219" algn="l"/>
                <a:tab pos="6400391" algn="l"/>
                <a:tab pos="6857561" algn="l"/>
                <a:tab pos="7314731" algn="l"/>
                <a:tab pos="7771903" algn="l"/>
                <a:tab pos="8229073" algn="l"/>
                <a:tab pos="8686245" algn="l"/>
                <a:tab pos="9143415" algn="l"/>
                <a:tab pos="9410097" algn="l"/>
                <a:tab pos="10133951" algn="l"/>
              </a:tabLst>
            </a:pPr>
            <a:endParaRPr lang="en-US" sz="1600" dirty="0">
              <a:solidFill>
                <a:srgbClr val="000000"/>
              </a:solidFill>
              <a:latin typeface="Courier New" pitchFamily="49" charset="0"/>
              <a:ea typeface="ヒラギノ角ゴ ProN W6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“tier” SSP virtual disk command / state map</a:t>
            </a:r>
          </a:p>
        </p:txBody>
      </p:sp>
      <p:sp>
        <p:nvSpPr>
          <p:cNvPr id="48131" name="Line 4"/>
          <p:cNvSpPr>
            <a:spLocks noChangeShapeType="1"/>
          </p:cNvSpPr>
          <p:nvPr/>
        </p:nvSpPr>
        <p:spPr bwMode="auto">
          <a:xfrm>
            <a:off x="822326" y="1662114"/>
            <a:ext cx="2713038" cy="928687"/>
          </a:xfrm>
          <a:prstGeom prst="line">
            <a:avLst/>
          </a:prstGeom>
          <a:noFill/>
          <a:ln w="50800">
            <a:solidFill>
              <a:srgbClr val="008000"/>
            </a:solidFill>
            <a:round/>
            <a:headEnd/>
            <a:tailEnd type="triangl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8132" name="AutoShape 5"/>
          <p:cNvSpPr>
            <a:spLocks noChangeArrowheads="1"/>
          </p:cNvSpPr>
          <p:nvPr/>
        </p:nvSpPr>
        <p:spPr bwMode="auto">
          <a:xfrm>
            <a:off x="3709991" y="2627608"/>
            <a:ext cx="922337" cy="631237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0" scaled="1"/>
          </a:gradFill>
          <a:ln w="25400" cap="rnd">
            <a:solidFill>
              <a:srgbClr val="0000FF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  tier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8133" name="AutoShape 6"/>
          <p:cNvSpPr>
            <a:spLocks noChangeArrowheads="1"/>
          </p:cNvSpPr>
          <p:nvPr/>
        </p:nvSpPr>
        <p:spPr bwMode="auto">
          <a:xfrm>
            <a:off x="3830001" y="3128368"/>
            <a:ext cx="922337" cy="631237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0" scaled="1"/>
          </a:gradFill>
          <a:ln w="25400" cap="rnd">
            <a:solidFill>
              <a:srgbClr val="0000FF"/>
            </a:solidFill>
            <a:prstDash val="sysDash"/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  tier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8138" name="Text Box 12"/>
          <p:cNvSpPr txBox="1">
            <a:spLocks noChangeArrowheads="1"/>
          </p:cNvSpPr>
          <p:nvPr/>
        </p:nvSpPr>
        <p:spPr bwMode="auto">
          <a:xfrm rot="-1394652">
            <a:off x="879978" y="4132017"/>
            <a:ext cx="2242887" cy="480113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3" tIns="45711" rIns="91423" bIns="45711">
            <a:spAutoFit/>
          </a:bodyPr>
          <a:lstStyle/>
          <a:p>
            <a:r>
              <a:rPr lang="en-GB" sz="2800" b="1" dirty="0" smtClean="0">
                <a:solidFill>
                  <a:srgbClr val="993300"/>
                </a:solidFill>
              </a:rPr>
              <a:t>tier </a:t>
            </a:r>
            <a:r>
              <a:rPr lang="en-GB" sz="2800" b="1" dirty="0">
                <a:solidFill>
                  <a:srgbClr val="993300"/>
                </a:solidFill>
              </a:rPr>
              <a:t>-remove</a:t>
            </a:r>
          </a:p>
        </p:txBody>
      </p:sp>
      <p:sp>
        <p:nvSpPr>
          <p:cNvPr id="48143" name="Text Box 17"/>
          <p:cNvSpPr txBox="1">
            <a:spLocks noChangeArrowheads="1"/>
          </p:cNvSpPr>
          <p:nvPr/>
        </p:nvSpPr>
        <p:spPr bwMode="auto">
          <a:xfrm>
            <a:off x="5647863" y="2719848"/>
            <a:ext cx="2781496" cy="867912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3" tIns="45711" rIns="91423" bIns="45711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</a:rPr>
              <a:t>failgrp -create</a:t>
            </a:r>
          </a:p>
          <a:p>
            <a:r>
              <a:rPr lang="en-GB" sz="2800" b="1" dirty="0" smtClean="0">
                <a:solidFill>
                  <a:srgbClr val="FF0000"/>
                </a:solidFill>
              </a:rPr>
              <a:t>failgrp -remove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48146" name="Text Box 20"/>
          <p:cNvSpPr txBox="1">
            <a:spLocks noChangeArrowheads="1"/>
          </p:cNvSpPr>
          <p:nvPr/>
        </p:nvSpPr>
        <p:spPr bwMode="auto">
          <a:xfrm rot="1126653">
            <a:off x="1352937" y="1643514"/>
            <a:ext cx="2024879" cy="480113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3" tIns="45711" rIns="91423" bIns="45711">
            <a:spAutoFit/>
          </a:bodyPr>
          <a:lstStyle/>
          <a:p>
            <a:r>
              <a:rPr lang="en-GB" sz="2800" b="1" dirty="0" smtClean="0">
                <a:solidFill>
                  <a:srgbClr val="008000"/>
                </a:solidFill>
              </a:rPr>
              <a:t>tier </a:t>
            </a:r>
            <a:r>
              <a:rPr lang="en-GB" sz="2800" b="1" dirty="0">
                <a:solidFill>
                  <a:srgbClr val="008000"/>
                </a:solidFill>
              </a:rPr>
              <a:t>-create</a:t>
            </a:r>
          </a:p>
        </p:txBody>
      </p:sp>
      <p:sp>
        <p:nvSpPr>
          <p:cNvPr id="48147" name="Line 23"/>
          <p:cNvSpPr>
            <a:spLocks noChangeShapeType="1"/>
          </p:cNvSpPr>
          <p:nvPr/>
        </p:nvSpPr>
        <p:spPr bwMode="auto">
          <a:xfrm flipH="1">
            <a:off x="553327" y="3580688"/>
            <a:ext cx="2420610" cy="1020036"/>
          </a:xfrm>
          <a:prstGeom prst="line">
            <a:avLst/>
          </a:prstGeom>
          <a:noFill/>
          <a:ln w="50800">
            <a:solidFill>
              <a:srgbClr val="993300"/>
            </a:solidFill>
            <a:round/>
            <a:headEnd/>
            <a:tailEnd type="triangl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8149" name="Rectangle 26"/>
          <p:cNvSpPr>
            <a:spLocks noChangeArrowheads="1"/>
          </p:cNvSpPr>
          <p:nvPr/>
        </p:nvSpPr>
        <p:spPr bwMode="auto">
          <a:xfrm>
            <a:off x="3581402" y="2239965"/>
            <a:ext cx="1219200" cy="3545538"/>
          </a:xfrm>
          <a:prstGeom prst="rect">
            <a:avLst/>
          </a:prstGeom>
          <a:noFill/>
          <a:ln w="38100" cap="rnd" algn="ctr">
            <a:solidFill>
              <a:srgbClr val="FF00FF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8150" name="Line 27"/>
          <p:cNvSpPr>
            <a:spLocks noChangeShapeType="1"/>
          </p:cNvSpPr>
          <p:nvPr/>
        </p:nvSpPr>
        <p:spPr bwMode="auto">
          <a:xfrm flipV="1">
            <a:off x="4770438" y="1589518"/>
            <a:ext cx="1160344" cy="650446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 type="triangl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910364" name="Text Box 28"/>
          <p:cNvSpPr txBox="1">
            <a:spLocks noChangeArrowheads="1"/>
          </p:cNvSpPr>
          <p:nvPr/>
        </p:nvSpPr>
        <p:spPr bwMode="auto">
          <a:xfrm>
            <a:off x="5868830" y="1115540"/>
            <a:ext cx="3182247" cy="867912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  <a:effectLst/>
        </p:spPr>
        <p:txBody>
          <a:bodyPr wrap="none" lIns="91423" tIns="45711" rIns="91423" bIns="45711">
            <a:spAutoFit/>
          </a:bodyPr>
          <a:lstStyle/>
          <a:p>
            <a:pPr>
              <a:defRPr/>
            </a:pPr>
            <a:r>
              <a:rPr lang="en-GB" sz="28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tier -list</a:t>
            </a:r>
          </a:p>
          <a:p>
            <a:pPr>
              <a:defRPr/>
            </a:pPr>
            <a:r>
              <a:rPr lang="en-GB" sz="28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tier -list - verbose</a:t>
            </a:r>
            <a:endParaRPr lang="en-GB" sz="2800" b="1" dirty="0">
              <a:solidFill>
                <a:srgbClr val="FF66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7" name="Curved Left Arrow 26"/>
          <p:cNvSpPr/>
          <p:nvPr/>
        </p:nvSpPr>
        <p:spPr bwMode="auto">
          <a:xfrm>
            <a:off x="4785646" y="2845751"/>
            <a:ext cx="184317" cy="250335"/>
          </a:xfrm>
          <a:prstGeom prst="curvedLeftArrow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>
            <a:off x="4794697" y="3737319"/>
            <a:ext cx="1093356" cy="544126"/>
          </a:xfrm>
          <a:prstGeom prst="line">
            <a:avLst/>
          </a:prstGeom>
          <a:noFill/>
          <a:ln w="50800">
            <a:solidFill>
              <a:srgbClr val="FF6600"/>
            </a:solidFill>
            <a:round/>
            <a:headEnd/>
            <a:tailEnd type="triangl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29" name="Text Box 20"/>
          <p:cNvSpPr txBox="1">
            <a:spLocks noChangeArrowheads="1"/>
          </p:cNvSpPr>
          <p:nvPr/>
        </p:nvSpPr>
        <p:spPr bwMode="auto">
          <a:xfrm>
            <a:off x="5863687" y="4086184"/>
            <a:ext cx="3302473" cy="2031307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3" tIns="45711" rIns="91423" bIns="45711">
            <a:spAutoFit/>
          </a:bodyPr>
          <a:lstStyle/>
          <a:p>
            <a:r>
              <a:rPr lang="en-GB" sz="2800" b="1" dirty="0" smtClean="0">
                <a:solidFill>
                  <a:srgbClr val="FF6600"/>
                </a:solidFill>
              </a:rPr>
              <a:t>tier -modify -</a:t>
            </a:r>
            <a:r>
              <a:rPr lang="en-GB" sz="2800" b="1" dirty="0" err="1" smtClean="0">
                <a:solidFill>
                  <a:srgbClr val="FF6600"/>
                </a:solidFill>
              </a:rPr>
              <a:t>attr</a:t>
            </a:r>
            <a:endParaRPr lang="en-GB" sz="2800" b="1" dirty="0" smtClean="0">
              <a:solidFill>
                <a:srgbClr val="FF6600"/>
              </a:solidFill>
            </a:endParaRPr>
          </a:p>
          <a:p>
            <a:r>
              <a:rPr lang="en-GB" sz="2800" b="1" dirty="0" smtClean="0">
                <a:solidFill>
                  <a:srgbClr val="FF6600"/>
                </a:solidFill>
              </a:rPr>
              <a:t>   name=x</a:t>
            </a:r>
          </a:p>
          <a:p>
            <a:r>
              <a:rPr lang="en-GB" sz="2800" b="1" dirty="0" smtClean="0">
                <a:solidFill>
                  <a:srgbClr val="FF6600"/>
                </a:solidFill>
              </a:rPr>
              <a:t>   type=system |</a:t>
            </a:r>
          </a:p>
          <a:p>
            <a:r>
              <a:rPr lang="en-GB" sz="2800" b="1" dirty="0" smtClean="0">
                <a:solidFill>
                  <a:srgbClr val="FF6600"/>
                </a:solidFill>
              </a:rPr>
              <a:t>	    comingled</a:t>
            </a:r>
          </a:p>
          <a:p>
            <a:r>
              <a:rPr lang="en-GB" sz="2800" b="1" dirty="0" smtClean="0">
                <a:solidFill>
                  <a:srgbClr val="FF6600"/>
                </a:solidFill>
              </a:rPr>
              <a:t>   default=x</a:t>
            </a:r>
            <a:endParaRPr lang="en-GB" sz="2800" b="1" dirty="0">
              <a:solidFill>
                <a:srgbClr val="FF6600"/>
              </a:solidFill>
            </a:endParaRPr>
          </a:p>
        </p:txBody>
      </p:sp>
      <p:sp>
        <p:nvSpPr>
          <p:cNvPr id="30" name="Rectangle 67"/>
          <p:cNvSpPr>
            <a:spLocks noChangeArrowheads="1"/>
          </p:cNvSpPr>
          <p:nvPr/>
        </p:nvSpPr>
        <p:spPr bwMode="auto">
          <a:xfrm>
            <a:off x="3922078" y="3520608"/>
            <a:ext cx="136525" cy="123825"/>
          </a:xfrm>
          <a:prstGeom prst="rect">
            <a:avLst/>
          </a:prstGeom>
          <a:solidFill>
            <a:schemeClr val="tx1">
              <a:lumMod val="75000"/>
            </a:schemeClr>
          </a:solidFill>
          <a:ln w="12700">
            <a:solidFill>
              <a:schemeClr val="bg1"/>
            </a:solidFill>
            <a:prstDash val="sysDash"/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31" name="Rectangle 70"/>
          <p:cNvSpPr>
            <a:spLocks noChangeArrowheads="1"/>
          </p:cNvSpPr>
          <p:nvPr/>
        </p:nvSpPr>
        <p:spPr bwMode="auto">
          <a:xfrm>
            <a:off x="3990341" y="3601570"/>
            <a:ext cx="136525" cy="123825"/>
          </a:xfrm>
          <a:prstGeom prst="rect">
            <a:avLst/>
          </a:prstGeom>
          <a:solidFill>
            <a:schemeClr val="tx1">
              <a:lumMod val="75000"/>
            </a:schemeClr>
          </a:solidFill>
          <a:ln w="12700">
            <a:solidFill>
              <a:schemeClr val="bg1"/>
            </a:solidFill>
            <a:prstDash val="sysDash"/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32" name="AutoShape 5"/>
          <p:cNvSpPr>
            <a:spLocks noChangeArrowheads="1"/>
          </p:cNvSpPr>
          <p:nvPr/>
        </p:nvSpPr>
        <p:spPr bwMode="auto">
          <a:xfrm>
            <a:off x="3700022" y="4531896"/>
            <a:ext cx="922337" cy="631237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0" scaled="1"/>
          </a:gradFill>
          <a:ln w="25400" cap="rnd">
            <a:solidFill>
              <a:srgbClr val="00B0F0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  tier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33" name="AutoShape 6"/>
          <p:cNvSpPr>
            <a:spLocks noChangeArrowheads="1"/>
          </p:cNvSpPr>
          <p:nvPr/>
        </p:nvSpPr>
        <p:spPr bwMode="auto">
          <a:xfrm>
            <a:off x="3820031" y="5032656"/>
            <a:ext cx="922337" cy="631237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0" scaled="1"/>
          </a:gradFill>
          <a:ln w="25400" cap="rnd">
            <a:solidFill>
              <a:srgbClr val="00B0F0"/>
            </a:solidFill>
            <a:prstDash val="sysDash"/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  tier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34" name="Rectangle 67"/>
          <p:cNvSpPr>
            <a:spLocks noChangeArrowheads="1"/>
          </p:cNvSpPr>
          <p:nvPr/>
        </p:nvSpPr>
        <p:spPr bwMode="auto">
          <a:xfrm>
            <a:off x="3912107" y="5424896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35" name="Rectangle 70"/>
          <p:cNvSpPr>
            <a:spLocks noChangeArrowheads="1"/>
          </p:cNvSpPr>
          <p:nvPr/>
        </p:nvSpPr>
        <p:spPr bwMode="auto">
          <a:xfrm>
            <a:off x="3980372" y="5505858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38" name="Rectangle 67"/>
          <p:cNvSpPr>
            <a:spLocks noChangeArrowheads="1"/>
          </p:cNvSpPr>
          <p:nvPr/>
        </p:nvSpPr>
        <p:spPr bwMode="auto">
          <a:xfrm>
            <a:off x="3741191" y="2903888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39" name="Rectangle 70"/>
          <p:cNvSpPr>
            <a:spLocks noChangeArrowheads="1"/>
          </p:cNvSpPr>
          <p:nvPr/>
        </p:nvSpPr>
        <p:spPr bwMode="auto">
          <a:xfrm>
            <a:off x="3809455" y="2984849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0" name="Rectangle 67"/>
          <p:cNvSpPr>
            <a:spLocks noChangeArrowheads="1"/>
          </p:cNvSpPr>
          <p:nvPr/>
        </p:nvSpPr>
        <p:spPr bwMode="auto">
          <a:xfrm>
            <a:off x="3722677" y="4705626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1" name="Rectangle 70"/>
          <p:cNvSpPr>
            <a:spLocks noChangeArrowheads="1"/>
          </p:cNvSpPr>
          <p:nvPr/>
        </p:nvSpPr>
        <p:spPr bwMode="auto">
          <a:xfrm>
            <a:off x="3790940" y="4786587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2" name="Curved Right Arrow 41"/>
          <p:cNvSpPr/>
          <p:nvPr/>
        </p:nvSpPr>
        <p:spPr bwMode="auto">
          <a:xfrm>
            <a:off x="3059395" y="3033757"/>
            <a:ext cx="184317" cy="250335"/>
          </a:xfrm>
          <a:prstGeom prst="curvedRightArrow">
            <a:avLst/>
          </a:prstGeom>
          <a:noFill/>
          <a:ln w="381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3" name="Curved Right Arrow 42"/>
          <p:cNvSpPr/>
          <p:nvPr/>
        </p:nvSpPr>
        <p:spPr bwMode="auto">
          <a:xfrm>
            <a:off x="3177613" y="3570717"/>
            <a:ext cx="184317" cy="250335"/>
          </a:xfrm>
          <a:prstGeom prst="curvedRightArrow">
            <a:avLst/>
          </a:prstGeom>
          <a:noFill/>
          <a:ln w="381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4" name="Line 4"/>
          <p:cNvSpPr>
            <a:spLocks noChangeShapeType="1"/>
          </p:cNvSpPr>
          <p:nvPr/>
        </p:nvSpPr>
        <p:spPr bwMode="auto">
          <a:xfrm flipH="1">
            <a:off x="2187723" y="4564837"/>
            <a:ext cx="853662" cy="1109570"/>
          </a:xfrm>
          <a:prstGeom prst="line">
            <a:avLst/>
          </a:prstGeom>
          <a:noFill/>
          <a:ln w="50800">
            <a:solidFill>
              <a:schemeClr val="bg2">
                <a:lumMod val="50000"/>
              </a:schemeClr>
            </a:solidFill>
            <a:round/>
            <a:headEnd/>
            <a:tailEnd type="triangl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5" name="Text Box 20"/>
          <p:cNvSpPr txBox="1">
            <a:spLocks noChangeArrowheads="1"/>
          </p:cNvSpPr>
          <p:nvPr/>
        </p:nvSpPr>
        <p:spPr bwMode="auto">
          <a:xfrm>
            <a:off x="580961" y="5682824"/>
            <a:ext cx="2981872" cy="480113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3" tIns="45711" rIns="91423" bIns="45711">
            <a:spAutoFit/>
          </a:bodyPr>
          <a:lstStyle/>
          <a:p>
            <a:r>
              <a:rPr lang="en-GB" sz="2800" b="1" dirty="0" smtClean="0">
                <a:solidFill>
                  <a:schemeClr val="bg2">
                    <a:lumMod val="50000"/>
                  </a:schemeClr>
                </a:solidFill>
              </a:rPr>
              <a:t>lu -move -</a:t>
            </a:r>
            <a:r>
              <a:rPr lang="en-GB" sz="2800" b="1" dirty="0" err="1" smtClean="0">
                <a:solidFill>
                  <a:schemeClr val="bg2">
                    <a:lumMod val="50000"/>
                  </a:schemeClr>
                </a:solidFill>
              </a:rPr>
              <a:t>dsttier</a:t>
            </a:r>
            <a:endParaRPr lang="en-GB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989" y="373064"/>
            <a:ext cx="8245475" cy="2370137"/>
          </a:xfrm>
        </p:spPr>
        <p:txBody>
          <a:bodyPr/>
          <a:lstStyle/>
          <a:p>
            <a:r>
              <a:rPr lang="en-GB" sz="6500" dirty="0" smtClean="0"/>
              <a:t>SSP5 </a:t>
            </a:r>
            <a:br>
              <a:rPr lang="en-GB" sz="6500" dirty="0" smtClean="0"/>
            </a:br>
            <a:r>
              <a:rPr lang="en-GB" sz="6500" dirty="0" smtClean="0"/>
              <a:t>Worked Example</a:t>
            </a:r>
            <a:endParaRPr lang="en-GB" sz="6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Shared Storage Pool phase 4</a:t>
            </a:r>
            <a:endParaRPr lang="en-GB" dirty="0"/>
          </a:p>
        </p:txBody>
      </p:sp>
      <p:sp>
        <p:nvSpPr>
          <p:cNvPr id="4" name="Rectangle 95"/>
          <p:cNvSpPr>
            <a:spLocks noChangeArrowheads="1"/>
          </p:cNvSpPr>
          <p:nvPr/>
        </p:nvSpPr>
        <p:spPr bwMode="auto">
          <a:xfrm>
            <a:off x="4899748" y="3094041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" name="Line 94"/>
          <p:cNvSpPr>
            <a:spLocks noChangeShapeType="1"/>
          </p:cNvSpPr>
          <p:nvPr/>
        </p:nvSpPr>
        <p:spPr bwMode="auto">
          <a:xfrm flipH="1">
            <a:off x="5075962" y="1703390"/>
            <a:ext cx="106363" cy="892176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none" w="lg" len="lg"/>
          </a:ln>
        </p:spPr>
        <p:txBody>
          <a:bodyPr lIns="91423" tIns="45711" rIns="91423" bIns="45711"/>
          <a:lstStyle/>
          <a:p>
            <a:endParaRPr lang="en-GB"/>
          </a:p>
        </p:txBody>
      </p:sp>
      <p:sp>
        <p:nvSpPr>
          <p:cNvPr id="6" name="Oval 93"/>
          <p:cNvSpPr>
            <a:spLocks noChangeArrowheads="1"/>
          </p:cNvSpPr>
          <p:nvPr/>
        </p:nvSpPr>
        <p:spPr bwMode="auto">
          <a:xfrm>
            <a:off x="4521923" y="2414590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pPr>
              <a:buFontTx/>
              <a:buNone/>
            </a:pPr>
            <a:r>
              <a:rPr lang="en-GB" b="1"/>
              <a:t>VIOS</a:t>
            </a:r>
          </a:p>
        </p:txBody>
      </p:sp>
      <p:sp>
        <p:nvSpPr>
          <p:cNvPr id="7" name="Line 38"/>
          <p:cNvSpPr>
            <a:spLocks noChangeShapeType="1"/>
          </p:cNvSpPr>
          <p:nvPr/>
        </p:nvSpPr>
        <p:spPr bwMode="auto">
          <a:xfrm flipH="1">
            <a:off x="4567961" y="1743078"/>
            <a:ext cx="527050" cy="1238249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none" w="lg" len="lg"/>
          </a:ln>
        </p:spPr>
        <p:txBody>
          <a:bodyPr lIns="91423" tIns="45711" rIns="91423" bIns="45711"/>
          <a:lstStyle/>
          <a:p>
            <a:endParaRPr lang="en-GB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658199" y="3113090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399685" y="3168652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03961" y="3598862"/>
            <a:ext cx="7554913" cy="273050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4044086" y="1931991"/>
            <a:ext cx="433388" cy="790575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  <a:headEnd/>
            <a:tailEnd type="none" w="lg" len="lg"/>
          </a:ln>
        </p:spPr>
        <p:txBody>
          <a:bodyPr lIns="91423" tIns="45711" rIns="91423" bIns="45711"/>
          <a:lstStyle/>
          <a:p>
            <a:endParaRPr lang="en-GB"/>
          </a:p>
        </p:txBody>
      </p:sp>
      <p:sp>
        <p:nvSpPr>
          <p:cNvPr id="12" name="Cloud"/>
          <p:cNvSpPr>
            <a:spLocks noChangeAspect="1" noEditPoints="1" noChangeArrowheads="1"/>
          </p:cNvSpPr>
          <p:nvPr/>
        </p:nvSpPr>
        <p:spPr bwMode="auto">
          <a:xfrm rot="10800000">
            <a:off x="2352168" y="3049678"/>
            <a:ext cx="3000553" cy="34607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rot="10800000" lIns="91423" tIns="45711" rIns="91423" bIns="45711"/>
          <a:lstStyle/>
          <a:p>
            <a:pPr algn="l">
              <a:buFontTx/>
              <a:buNone/>
              <a:defRPr/>
            </a:pPr>
            <a:r>
              <a:rPr lang="en-GB" sz="1200" b="1" dirty="0">
                <a:solidFill>
                  <a:schemeClr val="bg1"/>
                </a:solidFill>
              </a:rPr>
              <a:t>Shared Storage </a:t>
            </a:r>
            <a:r>
              <a:rPr lang="en-GB" sz="1200" b="1" dirty="0" smtClean="0">
                <a:solidFill>
                  <a:schemeClr val="bg1"/>
                </a:solidFill>
              </a:rPr>
              <a:t>Cluster</a:t>
            </a:r>
            <a:endParaRPr lang="en-GB" sz="1200" b="1" dirty="0">
              <a:solidFill>
                <a:schemeClr val="bg1"/>
              </a:solidFill>
            </a:endParaRPr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 flipV="1">
            <a:off x="3613151" y="3751119"/>
            <a:ext cx="2885" cy="1382857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3" tIns="45711" rIns="91423" bIns="45711"/>
          <a:lstStyle/>
          <a:p>
            <a:endParaRPr lang="en-GB"/>
          </a:p>
        </p:txBody>
      </p:sp>
      <p:pic>
        <p:nvPicPr>
          <p:cNvPr id="14" name="Picture 12" descr="thunderbird rendering SFF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4465" y="6230940"/>
            <a:ext cx="1870075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AutoShape 17"/>
          <p:cNvSpPr>
            <a:spLocks noChangeArrowheads="1"/>
          </p:cNvSpPr>
          <p:nvPr/>
        </p:nvSpPr>
        <p:spPr bwMode="auto">
          <a:xfrm>
            <a:off x="3987800" y="5701160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16" name="AutoShape 18"/>
          <p:cNvSpPr>
            <a:spLocks noChangeArrowheads="1"/>
          </p:cNvSpPr>
          <p:nvPr/>
        </p:nvSpPr>
        <p:spPr bwMode="auto">
          <a:xfrm>
            <a:off x="3382963" y="5699574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17" name="AutoShape 19"/>
          <p:cNvSpPr>
            <a:spLocks noChangeArrowheads="1"/>
          </p:cNvSpPr>
          <p:nvPr/>
        </p:nvSpPr>
        <p:spPr bwMode="auto">
          <a:xfrm>
            <a:off x="2757489" y="5696398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18" name="Line 22"/>
          <p:cNvSpPr>
            <a:spLocks noChangeShapeType="1"/>
          </p:cNvSpPr>
          <p:nvPr/>
        </p:nvSpPr>
        <p:spPr bwMode="auto">
          <a:xfrm>
            <a:off x="2809012" y="1906589"/>
            <a:ext cx="15874" cy="62547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3" tIns="45711" rIns="91423" bIns="45711"/>
          <a:lstStyle/>
          <a:p>
            <a:endParaRPr lang="en-GB"/>
          </a:p>
        </p:txBody>
      </p:sp>
      <p:sp>
        <p:nvSpPr>
          <p:cNvPr id="19" name="Text Box 32"/>
          <p:cNvSpPr txBox="1">
            <a:spLocks noChangeArrowheads="1"/>
          </p:cNvSpPr>
          <p:nvPr/>
        </p:nvSpPr>
        <p:spPr bwMode="auto">
          <a:xfrm>
            <a:off x="6669812" y="3597275"/>
            <a:ext cx="1299297" cy="272927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none" lIns="91423" tIns="45711" rIns="91423" bIns="45711">
            <a:spAutoFit/>
          </a:bodyPr>
          <a:lstStyle/>
          <a:p>
            <a:pPr algn="l">
              <a:buFontTx/>
              <a:buNone/>
            </a:pPr>
            <a:r>
              <a:rPr lang="en-GB" sz="1300" b="1" dirty="0">
                <a:solidFill>
                  <a:schemeClr val="bg1"/>
                </a:solidFill>
              </a:rPr>
              <a:t>FibreChannel</a:t>
            </a:r>
          </a:p>
        </p:txBody>
      </p:sp>
      <p:sp>
        <p:nvSpPr>
          <p:cNvPr id="20" name="Oval 34"/>
          <p:cNvSpPr>
            <a:spLocks noChangeArrowheads="1"/>
          </p:cNvSpPr>
          <p:nvPr/>
        </p:nvSpPr>
        <p:spPr bwMode="auto">
          <a:xfrm>
            <a:off x="4745760" y="1277940"/>
            <a:ext cx="836613" cy="788987"/>
          </a:xfrm>
          <a:prstGeom prst="ellipse">
            <a:avLst/>
          </a:prstGeom>
          <a:solidFill>
            <a:srgbClr val="CC99FF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pPr>
              <a:buFontTx/>
              <a:buNone/>
            </a:pPr>
            <a:r>
              <a:rPr lang="en-GB" sz="1600" b="1" dirty="0"/>
              <a:t>Client</a:t>
            </a:r>
          </a:p>
          <a:p>
            <a:pPr>
              <a:buFontTx/>
              <a:buNone/>
            </a:pPr>
            <a:r>
              <a:rPr lang="en-GB" sz="1600" b="1" dirty="0"/>
              <a:t>VM</a:t>
            </a:r>
          </a:p>
        </p:txBody>
      </p:sp>
      <p:sp>
        <p:nvSpPr>
          <p:cNvPr id="21" name="Oval 35"/>
          <p:cNvSpPr>
            <a:spLocks noChangeArrowheads="1"/>
          </p:cNvSpPr>
          <p:nvPr/>
        </p:nvSpPr>
        <p:spPr bwMode="auto">
          <a:xfrm>
            <a:off x="3588473" y="1223965"/>
            <a:ext cx="836612" cy="788987"/>
          </a:xfrm>
          <a:prstGeom prst="ellipse">
            <a:avLst/>
          </a:prstGeom>
          <a:solidFill>
            <a:srgbClr val="CC99FF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pPr>
              <a:buFontTx/>
              <a:buNone/>
            </a:pPr>
            <a:r>
              <a:rPr lang="en-GB" sz="1600" b="1" dirty="0"/>
              <a:t>Client</a:t>
            </a:r>
          </a:p>
          <a:p>
            <a:pPr>
              <a:buFontTx/>
              <a:buNone/>
            </a:pPr>
            <a:r>
              <a:rPr lang="en-GB" sz="1600" b="1" dirty="0"/>
              <a:t>VM</a:t>
            </a:r>
          </a:p>
        </p:txBody>
      </p:sp>
      <p:sp>
        <p:nvSpPr>
          <p:cNvPr id="22" name="AutoShape 36"/>
          <p:cNvSpPr>
            <a:spLocks noChangeArrowheads="1"/>
          </p:cNvSpPr>
          <p:nvPr/>
        </p:nvSpPr>
        <p:spPr bwMode="auto">
          <a:xfrm>
            <a:off x="5161685" y="898974"/>
            <a:ext cx="523875" cy="592833"/>
          </a:xfrm>
          <a:prstGeom prst="can">
            <a:avLst>
              <a:gd name="adj" fmla="val 24972"/>
            </a:avLst>
          </a:prstGeom>
          <a:solidFill>
            <a:srgbClr val="FF0000"/>
          </a:soli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23" name="AutoShape 37"/>
          <p:cNvSpPr>
            <a:spLocks noChangeArrowheads="1"/>
          </p:cNvSpPr>
          <p:nvPr/>
        </p:nvSpPr>
        <p:spPr bwMode="auto">
          <a:xfrm>
            <a:off x="3458298" y="857698"/>
            <a:ext cx="523875" cy="592833"/>
          </a:xfrm>
          <a:prstGeom prst="can">
            <a:avLst>
              <a:gd name="adj" fmla="val 24972"/>
            </a:avLst>
          </a:prstGeom>
          <a:solidFill>
            <a:srgbClr val="339966"/>
          </a:soli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24" name="Text Box 39"/>
          <p:cNvSpPr txBox="1">
            <a:spLocks noChangeArrowheads="1"/>
          </p:cNvSpPr>
          <p:nvPr/>
        </p:nvSpPr>
        <p:spPr bwMode="auto">
          <a:xfrm>
            <a:off x="2936011" y="1901825"/>
            <a:ext cx="1026096" cy="394412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none" lIns="91423" tIns="45711" rIns="91423" bIns="45711">
            <a:spAutoFit/>
          </a:bodyPr>
          <a:lstStyle/>
          <a:p>
            <a:pPr algn="l">
              <a:buFontTx/>
              <a:buNone/>
            </a:pPr>
            <a:r>
              <a:rPr lang="en-GB" b="1">
                <a:solidFill>
                  <a:schemeClr val="bg1"/>
                </a:solidFill>
              </a:rPr>
              <a:t>vSCSI</a:t>
            </a:r>
          </a:p>
        </p:txBody>
      </p:sp>
      <p:sp>
        <p:nvSpPr>
          <p:cNvPr id="25" name="Oval 46"/>
          <p:cNvSpPr>
            <a:spLocks noChangeArrowheads="1"/>
          </p:cNvSpPr>
          <p:nvPr/>
        </p:nvSpPr>
        <p:spPr bwMode="auto">
          <a:xfrm>
            <a:off x="2418485" y="1195391"/>
            <a:ext cx="836613" cy="788987"/>
          </a:xfrm>
          <a:prstGeom prst="ellipse">
            <a:avLst/>
          </a:prstGeom>
          <a:solidFill>
            <a:srgbClr val="CC99FF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pPr>
              <a:buFontTx/>
              <a:buNone/>
            </a:pPr>
            <a:r>
              <a:rPr lang="en-GB" sz="1600" b="1" dirty="0"/>
              <a:t>Client</a:t>
            </a:r>
          </a:p>
          <a:p>
            <a:pPr>
              <a:buFontTx/>
              <a:buNone/>
            </a:pPr>
            <a:r>
              <a:rPr lang="en-GB" sz="1600" b="1" dirty="0"/>
              <a:t>VM</a:t>
            </a:r>
          </a:p>
        </p:txBody>
      </p:sp>
      <p:sp>
        <p:nvSpPr>
          <p:cNvPr id="26" name="AutoShape 47"/>
          <p:cNvSpPr>
            <a:spLocks noChangeArrowheads="1"/>
          </p:cNvSpPr>
          <p:nvPr/>
        </p:nvSpPr>
        <p:spPr bwMode="auto">
          <a:xfrm>
            <a:off x="2129561" y="892620"/>
            <a:ext cx="527050" cy="592833"/>
          </a:xfrm>
          <a:prstGeom prst="can">
            <a:avLst>
              <a:gd name="adj" fmla="val 24970"/>
            </a:avLst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0" scaled="1"/>
          </a:gradFill>
          <a:ln w="25400" cap="rnd">
            <a:solidFill>
              <a:srgbClr val="0000FF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27" name="Line 52"/>
          <p:cNvSpPr>
            <a:spLocks noChangeShapeType="1"/>
          </p:cNvSpPr>
          <p:nvPr/>
        </p:nvSpPr>
        <p:spPr bwMode="auto">
          <a:xfrm>
            <a:off x="4539386" y="3138488"/>
            <a:ext cx="1588" cy="6175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3" tIns="45711" rIns="91423" bIns="45711"/>
          <a:lstStyle/>
          <a:p>
            <a:endParaRPr lang="en-GB"/>
          </a:p>
        </p:txBody>
      </p:sp>
      <p:sp>
        <p:nvSpPr>
          <p:cNvPr id="28" name="Line 53"/>
          <p:cNvSpPr>
            <a:spLocks noChangeShapeType="1"/>
          </p:cNvSpPr>
          <p:nvPr/>
        </p:nvSpPr>
        <p:spPr bwMode="auto">
          <a:xfrm flipV="1">
            <a:off x="2802660" y="3724275"/>
            <a:ext cx="2266950" cy="79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3" tIns="45711" rIns="91423" bIns="45711"/>
          <a:lstStyle/>
          <a:p>
            <a:endParaRPr lang="en-GB"/>
          </a:p>
        </p:txBody>
      </p:sp>
      <p:sp>
        <p:nvSpPr>
          <p:cNvPr id="29" name="Oval 54"/>
          <p:cNvSpPr>
            <a:spLocks noChangeArrowheads="1"/>
          </p:cNvSpPr>
          <p:nvPr/>
        </p:nvSpPr>
        <p:spPr bwMode="auto">
          <a:xfrm>
            <a:off x="4109172" y="2268539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pPr>
              <a:buFontTx/>
              <a:buNone/>
            </a:pPr>
            <a:r>
              <a:rPr lang="en-GB" b="1"/>
              <a:t>VIOS</a:t>
            </a:r>
          </a:p>
        </p:txBody>
      </p:sp>
      <p:sp>
        <p:nvSpPr>
          <p:cNvPr id="30" name="Line 55"/>
          <p:cNvSpPr>
            <a:spLocks noChangeShapeType="1"/>
          </p:cNvSpPr>
          <p:nvPr/>
        </p:nvSpPr>
        <p:spPr bwMode="auto">
          <a:xfrm>
            <a:off x="2816949" y="3130550"/>
            <a:ext cx="1587" cy="6175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3" tIns="45711" rIns="91423" bIns="45711"/>
          <a:lstStyle/>
          <a:p>
            <a:endParaRPr lang="en-GB"/>
          </a:p>
        </p:txBody>
      </p:sp>
      <p:sp>
        <p:nvSpPr>
          <p:cNvPr id="31" name="Oval 56"/>
          <p:cNvSpPr>
            <a:spLocks noChangeArrowheads="1"/>
          </p:cNvSpPr>
          <p:nvPr/>
        </p:nvSpPr>
        <p:spPr bwMode="auto">
          <a:xfrm>
            <a:off x="2375624" y="2281239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pPr>
              <a:buFontTx/>
              <a:buNone/>
            </a:pPr>
            <a:r>
              <a:rPr lang="en-GB" b="1"/>
              <a:t>VIOS</a:t>
            </a:r>
          </a:p>
        </p:txBody>
      </p:sp>
      <p:sp>
        <p:nvSpPr>
          <p:cNvPr id="32" name="AutoShape 60"/>
          <p:cNvSpPr>
            <a:spLocks noChangeArrowheads="1"/>
          </p:cNvSpPr>
          <p:nvPr/>
        </p:nvSpPr>
        <p:spPr bwMode="auto">
          <a:xfrm>
            <a:off x="2696441" y="4475147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36" name="Rectangle 67"/>
          <p:cNvSpPr>
            <a:spLocks noChangeArrowheads="1"/>
          </p:cNvSpPr>
          <p:nvPr/>
        </p:nvSpPr>
        <p:spPr bwMode="auto">
          <a:xfrm>
            <a:off x="2905128" y="4802477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37" name="Rectangle 68"/>
          <p:cNvSpPr>
            <a:spLocks noChangeArrowheads="1"/>
          </p:cNvSpPr>
          <p:nvPr/>
        </p:nvSpPr>
        <p:spPr bwMode="auto">
          <a:xfrm>
            <a:off x="3573465" y="4797716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38" name="Rectangle 69"/>
          <p:cNvSpPr>
            <a:spLocks noChangeArrowheads="1"/>
          </p:cNvSpPr>
          <p:nvPr/>
        </p:nvSpPr>
        <p:spPr bwMode="auto">
          <a:xfrm>
            <a:off x="4240216" y="4794539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39" name="Rectangle 70"/>
          <p:cNvSpPr>
            <a:spLocks noChangeArrowheads="1"/>
          </p:cNvSpPr>
          <p:nvPr/>
        </p:nvSpPr>
        <p:spPr bwMode="auto">
          <a:xfrm>
            <a:off x="2973391" y="4883439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0" name="Rectangle 71"/>
          <p:cNvSpPr>
            <a:spLocks noChangeArrowheads="1"/>
          </p:cNvSpPr>
          <p:nvPr/>
        </p:nvSpPr>
        <p:spPr bwMode="auto">
          <a:xfrm>
            <a:off x="3641726" y="4878678"/>
            <a:ext cx="134938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1" name="Rectangle 72"/>
          <p:cNvSpPr>
            <a:spLocks noChangeArrowheads="1"/>
          </p:cNvSpPr>
          <p:nvPr/>
        </p:nvSpPr>
        <p:spPr bwMode="auto">
          <a:xfrm>
            <a:off x="4308477" y="4875502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2" name="Rectangle 73"/>
          <p:cNvSpPr>
            <a:spLocks noChangeArrowheads="1"/>
          </p:cNvSpPr>
          <p:nvPr/>
        </p:nvSpPr>
        <p:spPr bwMode="auto">
          <a:xfrm>
            <a:off x="2832103" y="5042188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3" name="Rectangle 74"/>
          <p:cNvSpPr>
            <a:spLocks noChangeArrowheads="1"/>
          </p:cNvSpPr>
          <p:nvPr/>
        </p:nvSpPr>
        <p:spPr bwMode="auto">
          <a:xfrm>
            <a:off x="3500440" y="5037428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4" name="Rectangle 75"/>
          <p:cNvSpPr>
            <a:spLocks noChangeArrowheads="1"/>
          </p:cNvSpPr>
          <p:nvPr/>
        </p:nvSpPr>
        <p:spPr bwMode="auto">
          <a:xfrm>
            <a:off x="4167191" y="5034251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5" name="Rectangle 76"/>
          <p:cNvSpPr>
            <a:spLocks noChangeArrowheads="1"/>
          </p:cNvSpPr>
          <p:nvPr/>
        </p:nvSpPr>
        <p:spPr bwMode="auto">
          <a:xfrm>
            <a:off x="2892427" y="5094576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6" name="Rectangle 77"/>
          <p:cNvSpPr>
            <a:spLocks noChangeArrowheads="1"/>
          </p:cNvSpPr>
          <p:nvPr/>
        </p:nvSpPr>
        <p:spPr bwMode="auto">
          <a:xfrm>
            <a:off x="3560764" y="5089815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7" name="Rectangle 78"/>
          <p:cNvSpPr>
            <a:spLocks noChangeArrowheads="1"/>
          </p:cNvSpPr>
          <p:nvPr/>
        </p:nvSpPr>
        <p:spPr bwMode="auto">
          <a:xfrm>
            <a:off x="4227516" y="5086638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8" name="Rectangle 79"/>
          <p:cNvSpPr>
            <a:spLocks noChangeArrowheads="1"/>
          </p:cNvSpPr>
          <p:nvPr/>
        </p:nvSpPr>
        <p:spPr bwMode="auto">
          <a:xfrm>
            <a:off x="2960690" y="5175538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9" name="Rectangle 80"/>
          <p:cNvSpPr>
            <a:spLocks noChangeArrowheads="1"/>
          </p:cNvSpPr>
          <p:nvPr/>
        </p:nvSpPr>
        <p:spPr bwMode="auto">
          <a:xfrm>
            <a:off x="3629025" y="5170778"/>
            <a:ext cx="134938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0" name="Rectangle 81"/>
          <p:cNvSpPr>
            <a:spLocks noChangeArrowheads="1"/>
          </p:cNvSpPr>
          <p:nvPr/>
        </p:nvSpPr>
        <p:spPr bwMode="auto">
          <a:xfrm>
            <a:off x="4295778" y="5167601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1" name="Rectangle 82"/>
          <p:cNvSpPr>
            <a:spLocks noChangeArrowheads="1"/>
          </p:cNvSpPr>
          <p:nvPr/>
        </p:nvSpPr>
        <p:spPr bwMode="auto">
          <a:xfrm>
            <a:off x="2795591" y="528031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2" name="Rectangle 83"/>
          <p:cNvSpPr>
            <a:spLocks noChangeArrowheads="1"/>
          </p:cNvSpPr>
          <p:nvPr/>
        </p:nvSpPr>
        <p:spPr bwMode="auto">
          <a:xfrm>
            <a:off x="3463925" y="5275553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3" name="Rectangle 84"/>
          <p:cNvSpPr>
            <a:spLocks noChangeArrowheads="1"/>
          </p:cNvSpPr>
          <p:nvPr/>
        </p:nvSpPr>
        <p:spPr bwMode="auto">
          <a:xfrm>
            <a:off x="4130678" y="5272376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4" name="Rectangle 85"/>
          <p:cNvSpPr>
            <a:spLocks noChangeArrowheads="1"/>
          </p:cNvSpPr>
          <p:nvPr/>
        </p:nvSpPr>
        <p:spPr bwMode="auto">
          <a:xfrm>
            <a:off x="2855915" y="5332701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5" name="Rectangle 86"/>
          <p:cNvSpPr>
            <a:spLocks noChangeArrowheads="1"/>
          </p:cNvSpPr>
          <p:nvPr/>
        </p:nvSpPr>
        <p:spPr bwMode="auto">
          <a:xfrm>
            <a:off x="3524250" y="5327941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6" name="Rectangle 87"/>
          <p:cNvSpPr>
            <a:spLocks noChangeArrowheads="1"/>
          </p:cNvSpPr>
          <p:nvPr/>
        </p:nvSpPr>
        <p:spPr bwMode="auto">
          <a:xfrm>
            <a:off x="4191003" y="532476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7" name="Rectangle 88"/>
          <p:cNvSpPr>
            <a:spLocks noChangeArrowheads="1"/>
          </p:cNvSpPr>
          <p:nvPr/>
        </p:nvSpPr>
        <p:spPr bwMode="auto">
          <a:xfrm>
            <a:off x="2924177" y="5413664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8" name="Rectangle 89"/>
          <p:cNvSpPr>
            <a:spLocks noChangeArrowheads="1"/>
          </p:cNvSpPr>
          <p:nvPr/>
        </p:nvSpPr>
        <p:spPr bwMode="auto">
          <a:xfrm>
            <a:off x="3592514" y="5408905"/>
            <a:ext cx="134937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9" name="Rectangle 90"/>
          <p:cNvSpPr>
            <a:spLocks noChangeArrowheads="1"/>
          </p:cNvSpPr>
          <p:nvPr/>
        </p:nvSpPr>
        <p:spPr bwMode="auto">
          <a:xfrm>
            <a:off x="4259266" y="5405726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60" name="Line 96"/>
          <p:cNvSpPr>
            <a:spLocks noChangeShapeType="1"/>
          </p:cNvSpPr>
          <p:nvPr/>
        </p:nvSpPr>
        <p:spPr bwMode="auto">
          <a:xfrm>
            <a:off x="5025161" y="3311524"/>
            <a:ext cx="1588" cy="4191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3" tIns="45711" rIns="91423" bIns="45711"/>
          <a:lstStyle/>
          <a:p>
            <a:endParaRPr lang="en-GB"/>
          </a:p>
        </p:txBody>
      </p:sp>
      <p:sp>
        <p:nvSpPr>
          <p:cNvPr id="61" name="Text Box 97"/>
          <p:cNvSpPr txBox="1">
            <a:spLocks noChangeArrowheads="1"/>
          </p:cNvSpPr>
          <p:nvPr/>
        </p:nvSpPr>
        <p:spPr bwMode="auto">
          <a:xfrm>
            <a:off x="5427663" y="5743573"/>
            <a:ext cx="1742063" cy="341621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l">
              <a:buFontTx/>
              <a:buNone/>
            </a:pPr>
            <a:r>
              <a:rPr lang="en-GB" sz="1800" dirty="0">
                <a:solidFill>
                  <a:schemeClr val="bg1"/>
                </a:solidFill>
              </a:rPr>
              <a:t>Pool LUN level</a:t>
            </a:r>
          </a:p>
        </p:txBody>
      </p:sp>
      <p:sp>
        <p:nvSpPr>
          <p:cNvPr id="62" name="Text Box 98"/>
          <p:cNvSpPr txBox="1">
            <a:spLocks noChangeArrowheads="1"/>
          </p:cNvSpPr>
          <p:nvPr/>
        </p:nvSpPr>
        <p:spPr bwMode="auto">
          <a:xfrm>
            <a:off x="5402263" y="6229351"/>
            <a:ext cx="1746683" cy="341614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l">
              <a:buFontTx/>
              <a:buNone/>
            </a:pPr>
            <a:r>
              <a:rPr lang="en-GB" sz="1800" dirty="0" smtClean="0">
                <a:solidFill>
                  <a:schemeClr val="bg1"/>
                </a:solidFill>
              </a:rPr>
              <a:t>Hardware </a:t>
            </a:r>
            <a:r>
              <a:rPr lang="en-GB" sz="1800" dirty="0">
                <a:solidFill>
                  <a:schemeClr val="bg1"/>
                </a:solidFill>
              </a:rPr>
              <a:t>level</a:t>
            </a:r>
          </a:p>
        </p:txBody>
      </p:sp>
      <p:sp>
        <p:nvSpPr>
          <p:cNvPr id="63" name="Text Box 99"/>
          <p:cNvSpPr txBox="1">
            <a:spLocks noChangeArrowheads="1"/>
          </p:cNvSpPr>
          <p:nvPr/>
        </p:nvSpPr>
        <p:spPr bwMode="auto">
          <a:xfrm>
            <a:off x="5437188" y="5108575"/>
            <a:ext cx="2293649" cy="341614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l">
              <a:buFontTx/>
              <a:buNone/>
            </a:pPr>
            <a:r>
              <a:rPr lang="en-GB" sz="1800" dirty="0">
                <a:solidFill>
                  <a:schemeClr val="bg1"/>
                </a:solidFill>
              </a:rPr>
              <a:t>Pool </a:t>
            </a:r>
            <a:r>
              <a:rPr lang="en-GB" sz="1800" dirty="0" smtClean="0">
                <a:solidFill>
                  <a:schemeClr val="bg1"/>
                </a:solidFill>
              </a:rPr>
              <a:t>&amp;“</a:t>
            </a:r>
            <a:r>
              <a:rPr lang="en-GB" sz="1800" dirty="0">
                <a:solidFill>
                  <a:schemeClr val="bg1"/>
                </a:solidFill>
              </a:rPr>
              <a:t>chunk</a:t>
            </a:r>
            <a:r>
              <a:rPr lang="en-GB" sz="1800" dirty="0" smtClean="0">
                <a:solidFill>
                  <a:schemeClr val="bg1"/>
                </a:solidFill>
              </a:rPr>
              <a:t>” level</a:t>
            </a:r>
            <a:endParaRPr lang="en-GB" sz="1800" dirty="0">
              <a:solidFill>
                <a:schemeClr val="bg1"/>
              </a:solidFill>
            </a:endParaRPr>
          </a:p>
        </p:txBody>
      </p:sp>
      <p:sp>
        <p:nvSpPr>
          <p:cNvPr id="64" name="Text Box 100"/>
          <p:cNvSpPr txBox="1">
            <a:spLocks noChangeArrowheads="1"/>
          </p:cNvSpPr>
          <p:nvPr/>
        </p:nvSpPr>
        <p:spPr bwMode="auto">
          <a:xfrm>
            <a:off x="-31748" y="4732340"/>
            <a:ext cx="2787908" cy="937161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3" tIns="45711" rIns="91423" bIns="45711">
            <a:spAutoFit/>
          </a:bodyPr>
          <a:lstStyle/>
          <a:p>
            <a:pPr algn="l"/>
            <a:r>
              <a:rPr lang="en-GB" sz="1800" dirty="0">
                <a:solidFill>
                  <a:srgbClr val="FF0000"/>
                </a:solidFill>
              </a:rPr>
              <a:t>Shared Storage Pool</a:t>
            </a:r>
          </a:p>
          <a:p>
            <a:pPr algn="l"/>
            <a:endParaRPr lang="en-GB" sz="700" dirty="0">
              <a:solidFill>
                <a:srgbClr val="FF0000"/>
              </a:solidFill>
            </a:endParaRPr>
          </a:p>
          <a:p>
            <a:pPr algn="l"/>
            <a:r>
              <a:rPr lang="en-GB" sz="1800" dirty="0">
                <a:solidFill>
                  <a:srgbClr val="FF0000"/>
                </a:solidFill>
              </a:rPr>
              <a:t>create </a:t>
            </a:r>
            <a:r>
              <a:rPr lang="en-GB" sz="1800" dirty="0" smtClean="0">
                <a:solidFill>
                  <a:srgbClr val="FF0000"/>
                </a:solidFill>
              </a:rPr>
              <a:t>LUNs+ zone</a:t>
            </a:r>
            <a:endParaRPr lang="en-GB" sz="1800" dirty="0">
              <a:solidFill>
                <a:srgbClr val="FF0000"/>
              </a:solidFill>
            </a:endParaRPr>
          </a:p>
          <a:p>
            <a:pPr algn="l"/>
            <a:r>
              <a:rPr lang="en-GB" sz="1800" dirty="0">
                <a:solidFill>
                  <a:srgbClr val="FF0000"/>
                </a:solidFill>
              </a:rPr>
              <a:t>then add to the pool once</a:t>
            </a:r>
          </a:p>
        </p:txBody>
      </p:sp>
      <p:sp>
        <p:nvSpPr>
          <p:cNvPr id="65" name="Line 101"/>
          <p:cNvSpPr>
            <a:spLocks noChangeShapeType="1"/>
          </p:cNvSpPr>
          <p:nvPr/>
        </p:nvSpPr>
        <p:spPr bwMode="auto">
          <a:xfrm>
            <a:off x="942975" y="5113339"/>
            <a:ext cx="1744663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66" name="Text Box 102"/>
          <p:cNvSpPr txBox="1">
            <a:spLocks noChangeArrowheads="1"/>
          </p:cNvSpPr>
          <p:nvPr/>
        </p:nvSpPr>
        <p:spPr bwMode="auto">
          <a:xfrm>
            <a:off x="129310" y="2500313"/>
            <a:ext cx="2230438" cy="840212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lIns="91423" tIns="45711" rIns="91423" bIns="45711">
            <a:spAutoFit/>
          </a:bodyPr>
          <a:lstStyle/>
          <a:p>
            <a:pPr algn="l"/>
            <a:r>
              <a:rPr lang="en-GB" sz="1800" dirty="0">
                <a:solidFill>
                  <a:srgbClr val="FF0000"/>
                </a:solidFill>
              </a:rPr>
              <a:t>VIOS Cluster</a:t>
            </a:r>
          </a:p>
          <a:p>
            <a:pPr algn="l"/>
            <a:r>
              <a:rPr lang="en-GB" sz="1800" dirty="0">
                <a:solidFill>
                  <a:srgbClr val="FF0000"/>
                </a:solidFill>
              </a:rPr>
              <a:t>concurrent access </a:t>
            </a:r>
          </a:p>
          <a:p>
            <a:pPr algn="l"/>
            <a:r>
              <a:rPr lang="en-GB" sz="1800" dirty="0">
                <a:solidFill>
                  <a:srgbClr val="FF0000"/>
                </a:solidFill>
              </a:rPr>
              <a:t>to the pool LUNs</a:t>
            </a:r>
          </a:p>
        </p:txBody>
      </p:sp>
      <p:sp>
        <p:nvSpPr>
          <p:cNvPr id="67" name="Line 103"/>
          <p:cNvSpPr>
            <a:spLocks noChangeShapeType="1"/>
          </p:cNvSpPr>
          <p:nvPr/>
        </p:nvSpPr>
        <p:spPr bwMode="auto">
          <a:xfrm>
            <a:off x="1586635" y="2714625"/>
            <a:ext cx="727075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68" name="Rectangle 106"/>
          <p:cNvSpPr>
            <a:spLocks noChangeArrowheads="1"/>
          </p:cNvSpPr>
          <p:nvPr/>
        </p:nvSpPr>
        <p:spPr bwMode="auto">
          <a:xfrm>
            <a:off x="2275608" y="2209801"/>
            <a:ext cx="3276600" cy="1295400"/>
          </a:xfrm>
          <a:prstGeom prst="rect">
            <a:avLst/>
          </a:prstGeom>
          <a:noFill/>
          <a:ln w="25400" algn="ctr">
            <a:solidFill>
              <a:srgbClr val="FF00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69" name="Text Box 107"/>
          <p:cNvSpPr txBox="1">
            <a:spLocks noChangeArrowheads="1"/>
          </p:cNvSpPr>
          <p:nvPr/>
        </p:nvSpPr>
        <p:spPr bwMode="auto">
          <a:xfrm>
            <a:off x="165823" y="923927"/>
            <a:ext cx="2230437" cy="1089511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lIns="91423" tIns="45711" rIns="91423" bIns="45711">
            <a:spAutoFit/>
          </a:bodyPr>
          <a:lstStyle/>
          <a:p>
            <a:pPr algn="l"/>
            <a:r>
              <a:rPr lang="en-GB" sz="1800" dirty="0">
                <a:solidFill>
                  <a:srgbClr val="FF0000"/>
                </a:solidFill>
              </a:rPr>
              <a:t>VIOS Client VM</a:t>
            </a:r>
          </a:p>
          <a:p>
            <a:pPr algn="l"/>
            <a:r>
              <a:rPr lang="en-GB" sz="1800" dirty="0" smtClean="0">
                <a:solidFill>
                  <a:srgbClr val="FF0000"/>
                </a:solidFill>
              </a:rPr>
              <a:t>LU virtual </a:t>
            </a:r>
            <a:r>
              <a:rPr lang="en-GB" sz="1800" dirty="0">
                <a:solidFill>
                  <a:srgbClr val="FF0000"/>
                </a:solidFill>
              </a:rPr>
              <a:t>disks </a:t>
            </a:r>
            <a:r>
              <a:rPr lang="en-GB" sz="1800" dirty="0" smtClean="0">
                <a:solidFill>
                  <a:srgbClr val="FF0000"/>
                </a:solidFill>
              </a:rPr>
              <a:t/>
            </a:r>
            <a:br>
              <a:rPr lang="en-GB" sz="1800" dirty="0" smtClean="0">
                <a:solidFill>
                  <a:srgbClr val="FF0000"/>
                </a:solidFill>
              </a:rPr>
            </a:br>
            <a:r>
              <a:rPr lang="en-GB" sz="1800" dirty="0" smtClean="0">
                <a:solidFill>
                  <a:srgbClr val="FF0000"/>
                </a:solidFill>
              </a:rPr>
              <a:t>vSCSI thin or </a:t>
            </a:r>
            <a:r>
              <a:rPr lang="en-GB" sz="1800" dirty="0">
                <a:solidFill>
                  <a:srgbClr val="FF0000"/>
                </a:solidFill>
              </a:rPr>
              <a:t>thick </a:t>
            </a:r>
            <a:r>
              <a:rPr lang="en-GB" sz="1800" dirty="0" smtClean="0">
                <a:solidFill>
                  <a:srgbClr val="FF0000"/>
                </a:solidFill>
              </a:rPr>
              <a:t>provisioned</a:t>
            </a:r>
            <a:endParaRPr lang="en-GB" sz="1800" dirty="0">
              <a:solidFill>
                <a:srgbClr val="FF0000"/>
              </a:solidFill>
            </a:endParaRPr>
          </a:p>
        </p:txBody>
      </p:sp>
      <p:sp>
        <p:nvSpPr>
          <p:cNvPr id="70" name="Text Box 108"/>
          <p:cNvSpPr txBox="1">
            <a:spLocks noChangeArrowheads="1"/>
          </p:cNvSpPr>
          <p:nvPr/>
        </p:nvSpPr>
        <p:spPr bwMode="auto">
          <a:xfrm>
            <a:off x="5753823" y="2249490"/>
            <a:ext cx="3172629" cy="840212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3" tIns="45711" rIns="91423" bIns="45711">
            <a:spAutoFit/>
          </a:bodyPr>
          <a:lstStyle/>
          <a:p>
            <a:pPr algn="l"/>
            <a:r>
              <a:rPr lang="en-GB" sz="1800" dirty="0">
                <a:solidFill>
                  <a:srgbClr val="FF0000"/>
                </a:solidFill>
              </a:rPr>
              <a:t>Pool space allocation &amp; </a:t>
            </a:r>
            <a:br>
              <a:rPr lang="en-GB" sz="1800" dirty="0">
                <a:solidFill>
                  <a:srgbClr val="FF0000"/>
                </a:solidFill>
              </a:rPr>
            </a:br>
            <a:r>
              <a:rPr lang="en-GB" sz="1800" dirty="0">
                <a:solidFill>
                  <a:srgbClr val="FF0000"/>
                </a:solidFill>
              </a:rPr>
              <a:t>mapping to VM performed on</a:t>
            </a:r>
          </a:p>
          <a:p>
            <a:pPr algn="l"/>
            <a:r>
              <a:rPr lang="en-GB" sz="1800" dirty="0">
                <a:solidFill>
                  <a:srgbClr val="FF0000"/>
                </a:solidFill>
              </a:rPr>
              <a:t>the VIOS’ &amp; takes ~1 second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AutoShape 60"/>
          <p:cNvSpPr>
            <a:spLocks noChangeArrowheads="1"/>
          </p:cNvSpPr>
          <p:nvPr/>
        </p:nvSpPr>
        <p:spPr bwMode="auto">
          <a:xfrm>
            <a:off x="5664776" y="4450902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pic>
        <p:nvPicPr>
          <p:cNvPr id="77" name="Picture 2"/>
          <p:cNvPicPr>
            <a:picLocks noChangeAspect="1" noChangeArrowheads="1"/>
          </p:cNvPicPr>
          <p:nvPr/>
        </p:nvPicPr>
        <p:blipFill>
          <a:blip r:embed="rId2" cstate="print">
            <a:lum bright="37000"/>
          </a:blip>
          <a:srcRect/>
          <a:stretch>
            <a:fillRect/>
          </a:stretch>
        </p:blipFill>
        <p:spPr bwMode="auto">
          <a:xfrm>
            <a:off x="5829301" y="6300279"/>
            <a:ext cx="1802277" cy="349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Shared Storage Pool phase 4</a:t>
            </a:r>
            <a:endParaRPr lang="en-GB" dirty="0"/>
          </a:p>
        </p:txBody>
      </p:sp>
      <p:sp>
        <p:nvSpPr>
          <p:cNvPr id="4" name="Rectangle 95"/>
          <p:cNvSpPr>
            <a:spLocks noChangeArrowheads="1"/>
          </p:cNvSpPr>
          <p:nvPr/>
        </p:nvSpPr>
        <p:spPr bwMode="auto">
          <a:xfrm>
            <a:off x="4899748" y="3094041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" name="Line 94"/>
          <p:cNvSpPr>
            <a:spLocks noChangeShapeType="1"/>
          </p:cNvSpPr>
          <p:nvPr/>
        </p:nvSpPr>
        <p:spPr bwMode="auto">
          <a:xfrm flipH="1">
            <a:off x="5075962" y="1703390"/>
            <a:ext cx="106363" cy="892176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none" w="lg" len="lg"/>
          </a:ln>
        </p:spPr>
        <p:txBody>
          <a:bodyPr lIns="91423" tIns="45711" rIns="91423" bIns="45711"/>
          <a:lstStyle/>
          <a:p>
            <a:endParaRPr lang="en-GB"/>
          </a:p>
        </p:txBody>
      </p:sp>
      <p:sp>
        <p:nvSpPr>
          <p:cNvPr id="6" name="Oval 93"/>
          <p:cNvSpPr>
            <a:spLocks noChangeArrowheads="1"/>
          </p:cNvSpPr>
          <p:nvPr/>
        </p:nvSpPr>
        <p:spPr bwMode="auto">
          <a:xfrm>
            <a:off x="4521923" y="2414590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pPr>
              <a:buFontTx/>
              <a:buNone/>
            </a:pPr>
            <a:r>
              <a:rPr lang="en-GB" sz="1800" b="1" dirty="0"/>
              <a:t>VIOS</a:t>
            </a:r>
          </a:p>
        </p:txBody>
      </p:sp>
      <p:sp>
        <p:nvSpPr>
          <p:cNvPr id="7" name="Line 38"/>
          <p:cNvSpPr>
            <a:spLocks noChangeShapeType="1"/>
          </p:cNvSpPr>
          <p:nvPr/>
        </p:nvSpPr>
        <p:spPr bwMode="auto">
          <a:xfrm flipH="1">
            <a:off x="4567961" y="1743078"/>
            <a:ext cx="527050" cy="1238249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none" w="lg" len="lg"/>
          </a:ln>
        </p:spPr>
        <p:txBody>
          <a:bodyPr lIns="91423" tIns="45711" rIns="91423" bIns="45711"/>
          <a:lstStyle/>
          <a:p>
            <a:endParaRPr lang="en-GB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658199" y="3113090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399685" y="3168652"/>
            <a:ext cx="331787" cy="612775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03961" y="3598862"/>
            <a:ext cx="7554913" cy="273050"/>
          </a:xfrm>
          <a:prstGeom prst="rect">
            <a:avLst/>
          </a:prstGeom>
          <a:solidFill>
            <a:srgbClr val="CCFFCC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4044086" y="1931991"/>
            <a:ext cx="433388" cy="790575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  <a:headEnd/>
            <a:tailEnd type="none" w="lg" len="lg"/>
          </a:ln>
        </p:spPr>
        <p:txBody>
          <a:bodyPr lIns="91423" tIns="45711" rIns="91423" bIns="45711"/>
          <a:lstStyle/>
          <a:p>
            <a:endParaRPr lang="en-GB"/>
          </a:p>
        </p:txBody>
      </p:sp>
      <p:sp>
        <p:nvSpPr>
          <p:cNvPr id="12" name="Cloud"/>
          <p:cNvSpPr>
            <a:spLocks noChangeAspect="1" noEditPoints="1" noChangeArrowheads="1"/>
          </p:cNvSpPr>
          <p:nvPr/>
        </p:nvSpPr>
        <p:spPr bwMode="auto">
          <a:xfrm rot="10800000">
            <a:off x="2352168" y="3049678"/>
            <a:ext cx="3000553" cy="34607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rot="10800000" lIns="91423" tIns="45711" rIns="91423" bIns="45711"/>
          <a:lstStyle/>
          <a:p>
            <a:pPr algn="l">
              <a:buFontTx/>
              <a:buNone/>
              <a:defRPr/>
            </a:pPr>
            <a:r>
              <a:rPr lang="en-GB" sz="1200" b="1" dirty="0">
                <a:solidFill>
                  <a:schemeClr val="bg1"/>
                </a:solidFill>
              </a:rPr>
              <a:t>Shared Storage </a:t>
            </a:r>
            <a:r>
              <a:rPr lang="en-GB" sz="1200" b="1" dirty="0" smtClean="0">
                <a:solidFill>
                  <a:schemeClr val="bg1"/>
                </a:solidFill>
              </a:rPr>
              <a:t>Cluster</a:t>
            </a:r>
            <a:endParaRPr lang="en-GB" sz="1200" b="1" dirty="0">
              <a:solidFill>
                <a:schemeClr val="bg1"/>
              </a:solidFill>
            </a:endParaRPr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 flipV="1">
            <a:off x="3613151" y="3751119"/>
            <a:ext cx="2885" cy="1382857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3" tIns="45711" rIns="91423" bIns="45711"/>
          <a:lstStyle/>
          <a:p>
            <a:endParaRPr lang="en-GB"/>
          </a:p>
        </p:txBody>
      </p:sp>
      <p:pic>
        <p:nvPicPr>
          <p:cNvPr id="14" name="Picture 12" descr="thunderbird rendering SFF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4465" y="6230940"/>
            <a:ext cx="1870075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AutoShape 17"/>
          <p:cNvSpPr>
            <a:spLocks noChangeArrowheads="1"/>
          </p:cNvSpPr>
          <p:nvPr/>
        </p:nvSpPr>
        <p:spPr bwMode="auto">
          <a:xfrm>
            <a:off x="3987800" y="5701160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16" name="AutoShape 18"/>
          <p:cNvSpPr>
            <a:spLocks noChangeArrowheads="1"/>
          </p:cNvSpPr>
          <p:nvPr/>
        </p:nvSpPr>
        <p:spPr bwMode="auto">
          <a:xfrm>
            <a:off x="3382963" y="5699574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17" name="AutoShape 19"/>
          <p:cNvSpPr>
            <a:spLocks noChangeArrowheads="1"/>
          </p:cNvSpPr>
          <p:nvPr/>
        </p:nvSpPr>
        <p:spPr bwMode="auto">
          <a:xfrm>
            <a:off x="2757489" y="5696398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18" name="Line 22"/>
          <p:cNvSpPr>
            <a:spLocks noChangeShapeType="1"/>
          </p:cNvSpPr>
          <p:nvPr/>
        </p:nvSpPr>
        <p:spPr bwMode="auto">
          <a:xfrm>
            <a:off x="2809012" y="1906589"/>
            <a:ext cx="15874" cy="62547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3" tIns="45711" rIns="91423" bIns="45711"/>
          <a:lstStyle/>
          <a:p>
            <a:endParaRPr lang="en-GB"/>
          </a:p>
        </p:txBody>
      </p:sp>
      <p:sp>
        <p:nvSpPr>
          <p:cNvPr id="19" name="Text Box 32"/>
          <p:cNvSpPr txBox="1">
            <a:spLocks noChangeArrowheads="1"/>
          </p:cNvSpPr>
          <p:nvPr/>
        </p:nvSpPr>
        <p:spPr bwMode="auto">
          <a:xfrm>
            <a:off x="6669812" y="3597275"/>
            <a:ext cx="1299297" cy="272927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none" lIns="91423" tIns="45711" rIns="91423" bIns="45711">
            <a:spAutoFit/>
          </a:bodyPr>
          <a:lstStyle/>
          <a:p>
            <a:pPr algn="l">
              <a:buFontTx/>
              <a:buNone/>
            </a:pPr>
            <a:r>
              <a:rPr lang="en-GB" sz="1300" b="1" dirty="0">
                <a:solidFill>
                  <a:schemeClr val="bg1"/>
                </a:solidFill>
              </a:rPr>
              <a:t>FibreChannel</a:t>
            </a:r>
          </a:p>
        </p:txBody>
      </p:sp>
      <p:sp>
        <p:nvSpPr>
          <p:cNvPr id="20" name="Oval 34"/>
          <p:cNvSpPr>
            <a:spLocks noChangeArrowheads="1"/>
          </p:cNvSpPr>
          <p:nvPr/>
        </p:nvSpPr>
        <p:spPr bwMode="auto">
          <a:xfrm>
            <a:off x="4745760" y="1277940"/>
            <a:ext cx="836613" cy="788987"/>
          </a:xfrm>
          <a:prstGeom prst="ellipse">
            <a:avLst/>
          </a:prstGeom>
          <a:solidFill>
            <a:srgbClr val="FFCCFF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pPr>
              <a:buFontTx/>
              <a:buNone/>
            </a:pPr>
            <a:r>
              <a:rPr lang="en-GB" sz="1300" b="1" dirty="0"/>
              <a:t>Client</a:t>
            </a:r>
          </a:p>
          <a:p>
            <a:pPr>
              <a:buFontTx/>
              <a:buNone/>
            </a:pPr>
            <a:r>
              <a:rPr lang="en-GB" sz="1300" b="1" dirty="0"/>
              <a:t>VM</a:t>
            </a:r>
          </a:p>
        </p:txBody>
      </p:sp>
      <p:sp>
        <p:nvSpPr>
          <p:cNvPr id="21" name="Oval 35"/>
          <p:cNvSpPr>
            <a:spLocks noChangeArrowheads="1"/>
          </p:cNvSpPr>
          <p:nvPr/>
        </p:nvSpPr>
        <p:spPr bwMode="auto">
          <a:xfrm>
            <a:off x="3588473" y="1223965"/>
            <a:ext cx="836612" cy="788987"/>
          </a:xfrm>
          <a:prstGeom prst="ellipse">
            <a:avLst/>
          </a:prstGeom>
          <a:solidFill>
            <a:srgbClr val="CC99FF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pPr>
              <a:buFontTx/>
              <a:buNone/>
            </a:pPr>
            <a:r>
              <a:rPr lang="en-GB" sz="1300" b="1" dirty="0"/>
              <a:t>Client</a:t>
            </a:r>
          </a:p>
          <a:p>
            <a:pPr>
              <a:buFontTx/>
              <a:buNone/>
            </a:pPr>
            <a:r>
              <a:rPr lang="en-GB" sz="1300" b="1" dirty="0"/>
              <a:t>VM</a:t>
            </a:r>
          </a:p>
        </p:txBody>
      </p:sp>
      <p:sp>
        <p:nvSpPr>
          <p:cNvPr id="22" name="AutoShape 36"/>
          <p:cNvSpPr>
            <a:spLocks noChangeArrowheads="1"/>
          </p:cNvSpPr>
          <p:nvPr/>
        </p:nvSpPr>
        <p:spPr bwMode="auto">
          <a:xfrm>
            <a:off x="5161685" y="898968"/>
            <a:ext cx="523875" cy="592841"/>
          </a:xfrm>
          <a:prstGeom prst="can">
            <a:avLst>
              <a:gd name="adj" fmla="val 24972"/>
            </a:avLst>
          </a:prstGeom>
          <a:solidFill>
            <a:srgbClr val="FF0000"/>
          </a:soli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r>
              <a:rPr lang="en-GB" dirty="0" smtClean="0"/>
              <a:t>s</a:t>
            </a:r>
            <a:endParaRPr lang="en-GB" dirty="0"/>
          </a:p>
        </p:txBody>
      </p:sp>
      <p:sp>
        <p:nvSpPr>
          <p:cNvPr id="23" name="AutoShape 37"/>
          <p:cNvSpPr>
            <a:spLocks noChangeArrowheads="1"/>
          </p:cNvSpPr>
          <p:nvPr/>
        </p:nvSpPr>
        <p:spPr bwMode="auto">
          <a:xfrm>
            <a:off x="3458298" y="838494"/>
            <a:ext cx="635721" cy="631237"/>
          </a:xfrm>
          <a:prstGeom prst="can">
            <a:avLst>
              <a:gd name="adj" fmla="val 24972"/>
            </a:avLst>
          </a:prstGeom>
          <a:solidFill>
            <a:srgbClr val="339966"/>
          </a:soli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wrap="square" lIns="91423" tIns="45711" rIns="91423" bIns="45711" anchor="ctr">
            <a:spAutoFit/>
          </a:bodyPr>
          <a:lstStyle/>
          <a:p>
            <a:r>
              <a:rPr lang="en-GB" dirty="0" smtClean="0"/>
              <a:t>P</a:t>
            </a:r>
            <a:endParaRPr lang="en-GB" dirty="0"/>
          </a:p>
        </p:txBody>
      </p:sp>
      <p:sp>
        <p:nvSpPr>
          <p:cNvPr id="24" name="Text Box 39"/>
          <p:cNvSpPr txBox="1">
            <a:spLocks noChangeArrowheads="1"/>
          </p:cNvSpPr>
          <p:nvPr/>
        </p:nvSpPr>
        <p:spPr bwMode="auto">
          <a:xfrm>
            <a:off x="2936011" y="1901825"/>
            <a:ext cx="1026096" cy="394412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none" lIns="91423" tIns="45711" rIns="91423" bIns="45711">
            <a:spAutoFit/>
          </a:bodyPr>
          <a:lstStyle/>
          <a:p>
            <a:pPr algn="l">
              <a:buFontTx/>
              <a:buNone/>
            </a:pPr>
            <a:r>
              <a:rPr lang="en-GB" b="1">
                <a:solidFill>
                  <a:schemeClr val="bg1"/>
                </a:solidFill>
              </a:rPr>
              <a:t>vSCSI</a:t>
            </a:r>
          </a:p>
        </p:txBody>
      </p:sp>
      <p:sp>
        <p:nvSpPr>
          <p:cNvPr id="25" name="Oval 46"/>
          <p:cNvSpPr>
            <a:spLocks noChangeArrowheads="1"/>
          </p:cNvSpPr>
          <p:nvPr/>
        </p:nvSpPr>
        <p:spPr bwMode="auto">
          <a:xfrm>
            <a:off x="2418485" y="1195391"/>
            <a:ext cx="836613" cy="788987"/>
          </a:xfrm>
          <a:prstGeom prst="ellipse">
            <a:avLst/>
          </a:prstGeom>
          <a:solidFill>
            <a:srgbClr val="FFCCFF"/>
          </a:solidFill>
          <a:ln w="38100">
            <a:solidFill>
              <a:srgbClr val="800080"/>
            </a:solidFill>
            <a:round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pPr>
              <a:buFontTx/>
              <a:buNone/>
            </a:pPr>
            <a:r>
              <a:rPr lang="en-GB" sz="1300" b="1" dirty="0"/>
              <a:t>Client</a:t>
            </a:r>
          </a:p>
          <a:p>
            <a:pPr>
              <a:buFontTx/>
              <a:buNone/>
            </a:pPr>
            <a:r>
              <a:rPr lang="en-GB" sz="1300" b="1" dirty="0"/>
              <a:t>VM</a:t>
            </a:r>
          </a:p>
        </p:txBody>
      </p:sp>
      <p:sp>
        <p:nvSpPr>
          <p:cNvPr id="26" name="AutoShape 47"/>
          <p:cNvSpPr>
            <a:spLocks noChangeArrowheads="1"/>
          </p:cNvSpPr>
          <p:nvPr/>
        </p:nvSpPr>
        <p:spPr bwMode="auto">
          <a:xfrm>
            <a:off x="2161310" y="945638"/>
            <a:ext cx="495301" cy="581323"/>
          </a:xfrm>
          <a:prstGeom prst="can">
            <a:avLst>
              <a:gd name="adj" fmla="val 24970"/>
            </a:avLst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0" scaled="1"/>
          </a:gradFill>
          <a:ln w="25400" cap="rnd">
            <a:solidFill>
              <a:srgbClr val="0000FF"/>
            </a:solidFill>
            <a:round/>
            <a:headEnd/>
            <a:tailEnd/>
          </a:ln>
        </p:spPr>
        <p:txBody>
          <a:bodyPr wrap="square" lIns="91423" tIns="45711" rIns="91423" bIns="45711" anchor="ctr">
            <a:spAutoFit/>
          </a:bodyPr>
          <a:lstStyle/>
          <a:p>
            <a:r>
              <a:rPr lang="en-GB" dirty="0" smtClean="0"/>
              <a:t>s</a:t>
            </a:r>
            <a:endParaRPr lang="en-GB" dirty="0"/>
          </a:p>
        </p:txBody>
      </p:sp>
      <p:sp>
        <p:nvSpPr>
          <p:cNvPr id="27" name="Line 52"/>
          <p:cNvSpPr>
            <a:spLocks noChangeShapeType="1"/>
          </p:cNvSpPr>
          <p:nvPr/>
        </p:nvSpPr>
        <p:spPr bwMode="auto">
          <a:xfrm>
            <a:off x="4539386" y="3138488"/>
            <a:ext cx="1588" cy="6175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3" tIns="45711" rIns="91423" bIns="45711"/>
          <a:lstStyle/>
          <a:p>
            <a:endParaRPr lang="en-GB"/>
          </a:p>
        </p:txBody>
      </p:sp>
      <p:sp>
        <p:nvSpPr>
          <p:cNvPr id="28" name="Line 53"/>
          <p:cNvSpPr>
            <a:spLocks noChangeShapeType="1"/>
          </p:cNvSpPr>
          <p:nvPr/>
        </p:nvSpPr>
        <p:spPr bwMode="auto">
          <a:xfrm flipV="1">
            <a:off x="2802660" y="3724275"/>
            <a:ext cx="2266950" cy="79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3" tIns="45711" rIns="91423" bIns="45711"/>
          <a:lstStyle/>
          <a:p>
            <a:endParaRPr lang="en-GB"/>
          </a:p>
        </p:txBody>
      </p:sp>
      <p:sp>
        <p:nvSpPr>
          <p:cNvPr id="29" name="Oval 54"/>
          <p:cNvSpPr>
            <a:spLocks noChangeArrowheads="1"/>
          </p:cNvSpPr>
          <p:nvPr/>
        </p:nvSpPr>
        <p:spPr bwMode="auto">
          <a:xfrm>
            <a:off x="4109172" y="2268539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pPr>
              <a:buFontTx/>
              <a:buNone/>
            </a:pPr>
            <a:r>
              <a:rPr lang="en-GB" sz="1800" b="1" dirty="0"/>
              <a:t>VIOS</a:t>
            </a:r>
            <a:endParaRPr lang="en-GB" b="1" dirty="0"/>
          </a:p>
        </p:txBody>
      </p:sp>
      <p:sp>
        <p:nvSpPr>
          <p:cNvPr id="30" name="Line 55"/>
          <p:cNvSpPr>
            <a:spLocks noChangeShapeType="1"/>
          </p:cNvSpPr>
          <p:nvPr/>
        </p:nvSpPr>
        <p:spPr bwMode="auto">
          <a:xfrm>
            <a:off x="2816949" y="3130550"/>
            <a:ext cx="1587" cy="61753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3" tIns="45711" rIns="91423" bIns="45711"/>
          <a:lstStyle/>
          <a:p>
            <a:endParaRPr lang="en-GB"/>
          </a:p>
        </p:txBody>
      </p:sp>
      <p:sp>
        <p:nvSpPr>
          <p:cNvPr id="31" name="Oval 56"/>
          <p:cNvSpPr>
            <a:spLocks noChangeArrowheads="1"/>
          </p:cNvSpPr>
          <p:nvPr/>
        </p:nvSpPr>
        <p:spPr bwMode="auto">
          <a:xfrm>
            <a:off x="2375624" y="2281239"/>
            <a:ext cx="885824" cy="89852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3366FF"/>
            </a:solidFill>
            <a:round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pPr>
              <a:buFontTx/>
              <a:buNone/>
            </a:pPr>
            <a:r>
              <a:rPr lang="en-GB" sz="1800" b="1" dirty="0"/>
              <a:t>VIOS</a:t>
            </a:r>
          </a:p>
        </p:txBody>
      </p:sp>
      <p:sp>
        <p:nvSpPr>
          <p:cNvPr id="32" name="AutoShape 60"/>
          <p:cNvSpPr>
            <a:spLocks noChangeArrowheads="1"/>
          </p:cNvSpPr>
          <p:nvPr/>
        </p:nvSpPr>
        <p:spPr bwMode="auto">
          <a:xfrm>
            <a:off x="2696441" y="4475147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36" name="Rectangle 67"/>
          <p:cNvSpPr>
            <a:spLocks noChangeArrowheads="1"/>
          </p:cNvSpPr>
          <p:nvPr/>
        </p:nvSpPr>
        <p:spPr bwMode="auto">
          <a:xfrm>
            <a:off x="5835363" y="4771304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37" name="Rectangle 68"/>
          <p:cNvSpPr>
            <a:spLocks noChangeArrowheads="1"/>
          </p:cNvSpPr>
          <p:nvPr/>
        </p:nvSpPr>
        <p:spPr bwMode="auto">
          <a:xfrm>
            <a:off x="6503700" y="4766542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38" name="Rectangle 69"/>
          <p:cNvSpPr>
            <a:spLocks noChangeArrowheads="1"/>
          </p:cNvSpPr>
          <p:nvPr/>
        </p:nvSpPr>
        <p:spPr bwMode="auto">
          <a:xfrm>
            <a:off x="7170451" y="4763366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39" name="Rectangle 70"/>
          <p:cNvSpPr>
            <a:spLocks noChangeArrowheads="1"/>
          </p:cNvSpPr>
          <p:nvPr/>
        </p:nvSpPr>
        <p:spPr bwMode="auto">
          <a:xfrm>
            <a:off x="5903628" y="4852266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0" name="Rectangle 71"/>
          <p:cNvSpPr>
            <a:spLocks noChangeArrowheads="1"/>
          </p:cNvSpPr>
          <p:nvPr/>
        </p:nvSpPr>
        <p:spPr bwMode="auto">
          <a:xfrm>
            <a:off x="6571963" y="4847505"/>
            <a:ext cx="134938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1" name="Rectangle 72"/>
          <p:cNvSpPr>
            <a:spLocks noChangeArrowheads="1"/>
          </p:cNvSpPr>
          <p:nvPr/>
        </p:nvSpPr>
        <p:spPr bwMode="auto">
          <a:xfrm>
            <a:off x="7238714" y="4844329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2" name="Rectangle 73"/>
          <p:cNvSpPr>
            <a:spLocks noChangeArrowheads="1"/>
          </p:cNvSpPr>
          <p:nvPr/>
        </p:nvSpPr>
        <p:spPr bwMode="auto">
          <a:xfrm>
            <a:off x="2832103" y="5042188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3" name="Rectangle 74"/>
          <p:cNvSpPr>
            <a:spLocks noChangeArrowheads="1"/>
          </p:cNvSpPr>
          <p:nvPr/>
        </p:nvSpPr>
        <p:spPr bwMode="auto">
          <a:xfrm>
            <a:off x="3500440" y="5037428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4" name="Rectangle 75"/>
          <p:cNvSpPr>
            <a:spLocks noChangeArrowheads="1"/>
          </p:cNvSpPr>
          <p:nvPr/>
        </p:nvSpPr>
        <p:spPr bwMode="auto">
          <a:xfrm>
            <a:off x="4167191" y="5034251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5" name="Rectangle 76"/>
          <p:cNvSpPr>
            <a:spLocks noChangeArrowheads="1"/>
          </p:cNvSpPr>
          <p:nvPr/>
        </p:nvSpPr>
        <p:spPr bwMode="auto">
          <a:xfrm>
            <a:off x="2892427" y="5094576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6" name="Rectangle 77"/>
          <p:cNvSpPr>
            <a:spLocks noChangeArrowheads="1"/>
          </p:cNvSpPr>
          <p:nvPr/>
        </p:nvSpPr>
        <p:spPr bwMode="auto">
          <a:xfrm>
            <a:off x="3560764" y="5089815"/>
            <a:ext cx="134937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7" name="Rectangle 78"/>
          <p:cNvSpPr>
            <a:spLocks noChangeArrowheads="1"/>
          </p:cNvSpPr>
          <p:nvPr/>
        </p:nvSpPr>
        <p:spPr bwMode="auto">
          <a:xfrm>
            <a:off x="4227516" y="5086638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8" name="Rectangle 79"/>
          <p:cNvSpPr>
            <a:spLocks noChangeArrowheads="1"/>
          </p:cNvSpPr>
          <p:nvPr/>
        </p:nvSpPr>
        <p:spPr bwMode="auto">
          <a:xfrm>
            <a:off x="2960690" y="5175538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9" name="Rectangle 80"/>
          <p:cNvSpPr>
            <a:spLocks noChangeArrowheads="1"/>
          </p:cNvSpPr>
          <p:nvPr/>
        </p:nvSpPr>
        <p:spPr bwMode="auto">
          <a:xfrm>
            <a:off x="3629025" y="5170778"/>
            <a:ext cx="134938" cy="13017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0" name="Rectangle 81"/>
          <p:cNvSpPr>
            <a:spLocks noChangeArrowheads="1"/>
          </p:cNvSpPr>
          <p:nvPr/>
        </p:nvSpPr>
        <p:spPr bwMode="auto">
          <a:xfrm>
            <a:off x="4295778" y="5167601"/>
            <a:ext cx="136525" cy="123825"/>
          </a:xfrm>
          <a:prstGeom prst="rect">
            <a:avLst/>
          </a:prstGeom>
          <a:solidFill>
            <a:srgbClr val="008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1" name="Rectangle 82"/>
          <p:cNvSpPr>
            <a:spLocks noChangeArrowheads="1"/>
          </p:cNvSpPr>
          <p:nvPr/>
        </p:nvSpPr>
        <p:spPr bwMode="auto">
          <a:xfrm>
            <a:off x="5933646" y="5228359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2" name="Rectangle 83"/>
          <p:cNvSpPr>
            <a:spLocks noChangeArrowheads="1"/>
          </p:cNvSpPr>
          <p:nvPr/>
        </p:nvSpPr>
        <p:spPr bwMode="auto">
          <a:xfrm>
            <a:off x="6601980" y="5223598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3" name="Rectangle 84"/>
          <p:cNvSpPr>
            <a:spLocks noChangeArrowheads="1"/>
          </p:cNvSpPr>
          <p:nvPr/>
        </p:nvSpPr>
        <p:spPr bwMode="auto">
          <a:xfrm>
            <a:off x="7268733" y="5220422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4" name="Rectangle 85"/>
          <p:cNvSpPr>
            <a:spLocks noChangeArrowheads="1"/>
          </p:cNvSpPr>
          <p:nvPr/>
        </p:nvSpPr>
        <p:spPr bwMode="auto">
          <a:xfrm>
            <a:off x="5993970" y="5280747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5" name="Rectangle 86"/>
          <p:cNvSpPr>
            <a:spLocks noChangeArrowheads="1"/>
          </p:cNvSpPr>
          <p:nvPr/>
        </p:nvSpPr>
        <p:spPr bwMode="auto">
          <a:xfrm>
            <a:off x="6662305" y="5275986"/>
            <a:ext cx="134938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6" name="Rectangle 87"/>
          <p:cNvSpPr>
            <a:spLocks noChangeArrowheads="1"/>
          </p:cNvSpPr>
          <p:nvPr/>
        </p:nvSpPr>
        <p:spPr bwMode="auto">
          <a:xfrm>
            <a:off x="7329058" y="5272809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7" name="Rectangle 88"/>
          <p:cNvSpPr>
            <a:spLocks noChangeArrowheads="1"/>
          </p:cNvSpPr>
          <p:nvPr/>
        </p:nvSpPr>
        <p:spPr bwMode="auto">
          <a:xfrm>
            <a:off x="6062232" y="5361709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8" name="Rectangle 89"/>
          <p:cNvSpPr>
            <a:spLocks noChangeArrowheads="1"/>
          </p:cNvSpPr>
          <p:nvPr/>
        </p:nvSpPr>
        <p:spPr bwMode="auto">
          <a:xfrm>
            <a:off x="6730569" y="5356949"/>
            <a:ext cx="134937" cy="1301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9" name="Rectangle 90"/>
          <p:cNvSpPr>
            <a:spLocks noChangeArrowheads="1"/>
          </p:cNvSpPr>
          <p:nvPr/>
        </p:nvSpPr>
        <p:spPr bwMode="auto">
          <a:xfrm>
            <a:off x="7397321" y="5353772"/>
            <a:ext cx="136525" cy="1238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60" name="Line 96"/>
          <p:cNvSpPr>
            <a:spLocks noChangeShapeType="1"/>
          </p:cNvSpPr>
          <p:nvPr/>
        </p:nvSpPr>
        <p:spPr bwMode="auto">
          <a:xfrm>
            <a:off x="5025161" y="3311524"/>
            <a:ext cx="1588" cy="4191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none" w="lg" len="lg"/>
          </a:ln>
        </p:spPr>
        <p:txBody>
          <a:bodyPr lIns="91423" tIns="45711" rIns="91423" bIns="45711"/>
          <a:lstStyle/>
          <a:p>
            <a:endParaRPr lang="en-GB"/>
          </a:p>
        </p:txBody>
      </p:sp>
      <p:sp>
        <p:nvSpPr>
          <p:cNvPr id="64" name="Text Box 100"/>
          <p:cNvSpPr txBox="1">
            <a:spLocks noChangeArrowheads="1"/>
          </p:cNvSpPr>
          <p:nvPr/>
        </p:nvSpPr>
        <p:spPr bwMode="auto">
          <a:xfrm>
            <a:off x="1" y="3963413"/>
            <a:ext cx="2672492" cy="1685059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3" tIns="45711" rIns="91423" bIns="45711">
            <a:spAutoFit/>
          </a:bodyPr>
          <a:lstStyle/>
          <a:p>
            <a:pPr algn="l"/>
            <a:r>
              <a:rPr lang="en-GB" sz="1800" dirty="0">
                <a:solidFill>
                  <a:srgbClr val="FF0000"/>
                </a:solidFill>
              </a:rPr>
              <a:t>Shared Storage Pool</a:t>
            </a:r>
          </a:p>
          <a:p>
            <a:pPr algn="l"/>
            <a:endParaRPr lang="en-GB" sz="700" dirty="0">
              <a:solidFill>
                <a:srgbClr val="FF0000"/>
              </a:solidFill>
            </a:endParaRPr>
          </a:p>
          <a:p>
            <a:pPr algn="l"/>
            <a:endParaRPr lang="en-GB" sz="1800" dirty="0" smtClean="0">
              <a:solidFill>
                <a:srgbClr val="FF0000"/>
              </a:solidFill>
            </a:endParaRPr>
          </a:p>
          <a:p>
            <a:pPr algn="l"/>
            <a:endParaRPr lang="en-GB" sz="1800" dirty="0" smtClean="0">
              <a:solidFill>
                <a:srgbClr val="FF0000"/>
              </a:solidFill>
            </a:endParaRPr>
          </a:p>
          <a:p>
            <a:pPr algn="l"/>
            <a:r>
              <a:rPr lang="en-GB" sz="1800" dirty="0" smtClean="0">
                <a:solidFill>
                  <a:srgbClr val="FF0000"/>
                </a:solidFill>
              </a:rPr>
              <a:t>Multiple Tiers</a:t>
            </a:r>
          </a:p>
          <a:p>
            <a:pPr algn="l"/>
            <a:r>
              <a:rPr lang="en-GB" sz="1800" dirty="0" smtClean="0">
                <a:solidFill>
                  <a:srgbClr val="FF0000"/>
                </a:solidFill>
              </a:rPr>
              <a:t>create LUNs+ zone</a:t>
            </a:r>
            <a:endParaRPr lang="en-GB" sz="1800" dirty="0">
              <a:solidFill>
                <a:srgbClr val="FF0000"/>
              </a:solidFill>
            </a:endParaRPr>
          </a:p>
          <a:p>
            <a:pPr algn="l"/>
            <a:r>
              <a:rPr lang="en-GB" sz="1800" dirty="0">
                <a:solidFill>
                  <a:srgbClr val="FF0000"/>
                </a:solidFill>
              </a:rPr>
              <a:t>then add to the </a:t>
            </a:r>
            <a:r>
              <a:rPr lang="en-GB" sz="1800" dirty="0" smtClean="0">
                <a:solidFill>
                  <a:srgbClr val="FF0000"/>
                </a:solidFill>
              </a:rPr>
              <a:t>tier once</a:t>
            </a:r>
            <a:endParaRPr lang="en-GB" sz="1800" dirty="0">
              <a:solidFill>
                <a:srgbClr val="FF0000"/>
              </a:solidFill>
            </a:endParaRPr>
          </a:p>
        </p:txBody>
      </p:sp>
      <p:sp>
        <p:nvSpPr>
          <p:cNvPr id="65" name="Line 101"/>
          <p:cNvSpPr>
            <a:spLocks noChangeShapeType="1"/>
          </p:cNvSpPr>
          <p:nvPr/>
        </p:nvSpPr>
        <p:spPr bwMode="auto">
          <a:xfrm>
            <a:off x="818285" y="4313240"/>
            <a:ext cx="1744663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66" name="Text Box 102"/>
          <p:cNvSpPr txBox="1">
            <a:spLocks noChangeArrowheads="1"/>
          </p:cNvSpPr>
          <p:nvPr/>
        </p:nvSpPr>
        <p:spPr bwMode="auto">
          <a:xfrm>
            <a:off x="129310" y="2500313"/>
            <a:ext cx="2230438" cy="840212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lIns="91423" tIns="45711" rIns="91423" bIns="45711">
            <a:spAutoFit/>
          </a:bodyPr>
          <a:lstStyle/>
          <a:p>
            <a:pPr algn="l"/>
            <a:r>
              <a:rPr lang="en-GB" sz="1800" dirty="0">
                <a:solidFill>
                  <a:srgbClr val="FF0000"/>
                </a:solidFill>
              </a:rPr>
              <a:t>VIOS Cluster</a:t>
            </a:r>
          </a:p>
          <a:p>
            <a:pPr algn="l"/>
            <a:r>
              <a:rPr lang="en-GB" sz="1800" dirty="0">
                <a:solidFill>
                  <a:srgbClr val="FF0000"/>
                </a:solidFill>
              </a:rPr>
              <a:t>concurrent access </a:t>
            </a:r>
          </a:p>
          <a:p>
            <a:pPr algn="l"/>
            <a:r>
              <a:rPr lang="en-GB" sz="1800" dirty="0">
                <a:solidFill>
                  <a:srgbClr val="FF0000"/>
                </a:solidFill>
              </a:rPr>
              <a:t>to the pool LUNs</a:t>
            </a:r>
          </a:p>
        </p:txBody>
      </p:sp>
      <p:sp>
        <p:nvSpPr>
          <p:cNvPr id="67" name="Line 103"/>
          <p:cNvSpPr>
            <a:spLocks noChangeShapeType="1"/>
          </p:cNvSpPr>
          <p:nvPr/>
        </p:nvSpPr>
        <p:spPr bwMode="auto">
          <a:xfrm>
            <a:off x="1586635" y="2714625"/>
            <a:ext cx="727075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68" name="Rectangle 106"/>
          <p:cNvSpPr>
            <a:spLocks noChangeArrowheads="1"/>
          </p:cNvSpPr>
          <p:nvPr/>
        </p:nvSpPr>
        <p:spPr bwMode="auto">
          <a:xfrm>
            <a:off x="2275608" y="2209801"/>
            <a:ext cx="3276600" cy="1295400"/>
          </a:xfrm>
          <a:prstGeom prst="rect">
            <a:avLst/>
          </a:prstGeom>
          <a:noFill/>
          <a:ln w="25400" algn="ctr">
            <a:solidFill>
              <a:srgbClr val="FF0000"/>
            </a:solidFill>
            <a:prstDash val="sysDot"/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69" name="Text Box 107"/>
          <p:cNvSpPr txBox="1">
            <a:spLocks noChangeArrowheads="1"/>
          </p:cNvSpPr>
          <p:nvPr/>
        </p:nvSpPr>
        <p:spPr bwMode="auto">
          <a:xfrm>
            <a:off x="165823" y="923927"/>
            <a:ext cx="2230437" cy="1089511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lIns="91423" tIns="45711" rIns="91423" bIns="45711">
            <a:spAutoFit/>
          </a:bodyPr>
          <a:lstStyle/>
          <a:p>
            <a:pPr algn="l"/>
            <a:r>
              <a:rPr lang="en-GB" sz="1800" dirty="0">
                <a:solidFill>
                  <a:srgbClr val="FF0000"/>
                </a:solidFill>
              </a:rPr>
              <a:t>VIOS Client VM</a:t>
            </a:r>
          </a:p>
          <a:p>
            <a:pPr algn="l"/>
            <a:r>
              <a:rPr lang="en-GB" sz="1800" dirty="0" smtClean="0">
                <a:solidFill>
                  <a:srgbClr val="FF0000"/>
                </a:solidFill>
              </a:rPr>
              <a:t>LU virtual </a:t>
            </a:r>
            <a:r>
              <a:rPr lang="en-GB" sz="1800" dirty="0">
                <a:solidFill>
                  <a:srgbClr val="FF0000"/>
                </a:solidFill>
              </a:rPr>
              <a:t>disks </a:t>
            </a:r>
            <a:r>
              <a:rPr lang="en-GB" sz="1800" dirty="0" smtClean="0">
                <a:solidFill>
                  <a:srgbClr val="FF0000"/>
                </a:solidFill>
              </a:rPr>
              <a:t/>
            </a:r>
            <a:br>
              <a:rPr lang="en-GB" sz="1800" dirty="0" smtClean="0">
                <a:solidFill>
                  <a:srgbClr val="FF0000"/>
                </a:solidFill>
              </a:rPr>
            </a:br>
            <a:r>
              <a:rPr lang="en-GB" sz="1800" dirty="0" smtClean="0">
                <a:solidFill>
                  <a:srgbClr val="FF0000"/>
                </a:solidFill>
              </a:rPr>
              <a:t>vSCSI thin or </a:t>
            </a:r>
            <a:r>
              <a:rPr lang="en-GB" sz="1800" dirty="0">
                <a:solidFill>
                  <a:srgbClr val="FF0000"/>
                </a:solidFill>
              </a:rPr>
              <a:t>thick </a:t>
            </a:r>
            <a:r>
              <a:rPr lang="en-GB" sz="1800" dirty="0" smtClean="0">
                <a:solidFill>
                  <a:srgbClr val="FF0000"/>
                </a:solidFill>
              </a:rPr>
              <a:t>provisioned</a:t>
            </a:r>
            <a:endParaRPr lang="en-GB" sz="1800" dirty="0">
              <a:solidFill>
                <a:srgbClr val="FF0000"/>
              </a:solidFill>
            </a:endParaRPr>
          </a:p>
        </p:txBody>
      </p:sp>
      <p:sp>
        <p:nvSpPr>
          <p:cNvPr id="70" name="Text Box 108"/>
          <p:cNvSpPr txBox="1">
            <a:spLocks noChangeArrowheads="1"/>
          </p:cNvSpPr>
          <p:nvPr/>
        </p:nvSpPr>
        <p:spPr bwMode="auto">
          <a:xfrm>
            <a:off x="5753823" y="2249490"/>
            <a:ext cx="3172629" cy="840212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wrap="none" lIns="91423" tIns="45711" rIns="91423" bIns="45711">
            <a:spAutoFit/>
          </a:bodyPr>
          <a:lstStyle/>
          <a:p>
            <a:pPr algn="l"/>
            <a:r>
              <a:rPr lang="en-GB" sz="1800" dirty="0">
                <a:solidFill>
                  <a:srgbClr val="FF0000"/>
                </a:solidFill>
              </a:rPr>
              <a:t>Pool space allocation &amp; </a:t>
            </a:r>
            <a:br>
              <a:rPr lang="en-GB" sz="1800" dirty="0">
                <a:solidFill>
                  <a:srgbClr val="FF0000"/>
                </a:solidFill>
              </a:rPr>
            </a:br>
            <a:r>
              <a:rPr lang="en-GB" sz="1800" dirty="0">
                <a:solidFill>
                  <a:srgbClr val="FF0000"/>
                </a:solidFill>
              </a:rPr>
              <a:t>mapping to VM performed on</a:t>
            </a:r>
          </a:p>
          <a:p>
            <a:pPr algn="l"/>
            <a:r>
              <a:rPr lang="en-GB" sz="1800" dirty="0">
                <a:solidFill>
                  <a:srgbClr val="FF0000"/>
                </a:solidFill>
              </a:rPr>
              <a:t>the VIOS’ &amp; takes ~1 second</a:t>
            </a:r>
          </a:p>
        </p:txBody>
      </p:sp>
      <p:sp>
        <p:nvSpPr>
          <p:cNvPr id="71" name="AutoShape 60"/>
          <p:cNvSpPr>
            <a:spLocks noChangeArrowheads="1"/>
          </p:cNvSpPr>
          <p:nvPr/>
        </p:nvSpPr>
        <p:spPr bwMode="auto">
          <a:xfrm>
            <a:off x="2568284" y="4049536"/>
            <a:ext cx="5058643" cy="1600145"/>
          </a:xfrm>
          <a:prstGeom prst="can">
            <a:avLst>
              <a:gd name="adj" fmla="val 25000"/>
            </a:avLst>
          </a:prstGeom>
          <a:noFill/>
          <a:ln w="25400" cap="rnd" cmpd="sng">
            <a:solidFill>
              <a:schemeClr val="bg1"/>
            </a:solidFill>
            <a:prstDash val="sysDot"/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r>
              <a:rPr lang="en-GB" dirty="0" smtClean="0"/>
              <a:t>  </a:t>
            </a:r>
          </a:p>
          <a:p>
            <a:pPr>
              <a:defRPr/>
            </a:pPr>
            <a:endParaRPr lang="en-GB" dirty="0" smtClean="0"/>
          </a:p>
        </p:txBody>
      </p:sp>
      <p:sp>
        <p:nvSpPr>
          <p:cNvPr id="72" name="Text Box 97"/>
          <p:cNvSpPr txBox="1">
            <a:spLocks noChangeArrowheads="1"/>
          </p:cNvSpPr>
          <p:nvPr/>
        </p:nvSpPr>
        <p:spPr bwMode="auto">
          <a:xfrm>
            <a:off x="7834745" y="5722793"/>
            <a:ext cx="1184564" cy="535513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l">
              <a:buFontTx/>
              <a:buNone/>
            </a:pPr>
            <a:r>
              <a:rPr lang="en-GB" sz="1600" dirty="0">
                <a:solidFill>
                  <a:schemeClr val="bg1"/>
                </a:solidFill>
              </a:rPr>
              <a:t>Pool </a:t>
            </a:r>
            <a:r>
              <a:rPr lang="en-GB" sz="1600" dirty="0" smtClean="0">
                <a:solidFill>
                  <a:schemeClr val="bg1"/>
                </a:solidFill>
              </a:rPr>
              <a:t>LUN</a:t>
            </a:r>
          </a:p>
          <a:p>
            <a:pPr algn="l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 </a:t>
            </a:r>
            <a:r>
              <a:rPr lang="en-GB" sz="1600" dirty="0">
                <a:solidFill>
                  <a:schemeClr val="bg1"/>
                </a:solidFill>
              </a:rPr>
              <a:t>level</a:t>
            </a:r>
          </a:p>
        </p:txBody>
      </p:sp>
      <p:sp>
        <p:nvSpPr>
          <p:cNvPr id="73" name="Text Box 98"/>
          <p:cNvSpPr txBox="1">
            <a:spLocks noChangeArrowheads="1"/>
          </p:cNvSpPr>
          <p:nvPr/>
        </p:nvSpPr>
        <p:spPr bwMode="auto">
          <a:xfrm>
            <a:off x="7762010" y="6322482"/>
            <a:ext cx="1246909" cy="535513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l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Hardware</a:t>
            </a:r>
          </a:p>
          <a:p>
            <a:pPr algn="l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 level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74" name="Text Box 99"/>
          <p:cNvSpPr txBox="1">
            <a:spLocks noChangeArrowheads="1"/>
          </p:cNvSpPr>
          <p:nvPr/>
        </p:nvSpPr>
        <p:spPr bwMode="auto">
          <a:xfrm>
            <a:off x="7865919" y="4308474"/>
            <a:ext cx="1049483" cy="840212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l">
              <a:buFontTx/>
              <a:buNone/>
            </a:pPr>
            <a:r>
              <a:rPr lang="en-GB" sz="1800" dirty="0">
                <a:solidFill>
                  <a:schemeClr val="bg1"/>
                </a:solidFill>
              </a:rPr>
              <a:t>Pool </a:t>
            </a:r>
            <a:r>
              <a:rPr lang="en-GB" sz="1800" dirty="0" smtClean="0">
                <a:solidFill>
                  <a:schemeClr val="bg1"/>
                </a:solidFill>
              </a:rPr>
              <a:t>&amp;</a:t>
            </a:r>
          </a:p>
          <a:p>
            <a:pPr algn="l">
              <a:buFontTx/>
              <a:buNone/>
            </a:pPr>
            <a:r>
              <a:rPr lang="en-GB" sz="1800" dirty="0" smtClean="0">
                <a:solidFill>
                  <a:schemeClr val="bg1"/>
                </a:solidFill>
              </a:rPr>
              <a:t>“</a:t>
            </a:r>
            <a:r>
              <a:rPr lang="en-GB" sz="1800" dirty="0">
                <a:solidFill>
                  <a:schemeClr val="bg1"/>
                </a:solidFill>
              </a:rPr>
              <a:t>chunk</a:t>
            </a:r>
            <a:r>
              <a:rPr lang="en-GB" sz="1800" dirty="0" smtClean="0">
                <a:solidFill>
                  <a:schemeClr val="bg1"/>
                </a:solidFill>
              </a:rPr>
              <a:t>”</a:t>
            </a:r>
            <a:br>
              <a:rPr lang="en-GB" sz="1800" dirty="0" smtClean="0">
                <a:solidFill>
                  <a:schemeClr val="bg1"/>
                </a:solidFill>
              </a:rPr>
            </a:br>
            <a:r>
              <a:rPr lang="en-GB" sz="1800" dirty="0" smtClean="0">
                <a:solidFill>
                  <a:schemeClr val="bg1"/>
                </a:solidFill>
              </a:rPr>
              <a:t>level</a:t>
            </a:r>
            <a:endParaRPr lang="en-GB" sz="1800" dirty="0">
              <a:solidFill>
                <a:schemeClr val="bg1"/>
              </a:solidFill>
            </a:endParaRPr>
          </a:p>
        </p:txBody>
      </p:sp>
      <p:sp>
        <p:nvSpPr>
          <p:cNvPr id="79" name="AutoShape 17"/>
          <p:cNvSpPr>
            <a:spLocks noChangeArrowheads="1"/>
          </p:cNvSpPr>
          <p:nvPr/>
        </p:nvSpPr>
        <p:spPr bwMode="auto">
          <a:xfrm>
            <a:off x="6945746" y="5635351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80" name="AutoShape 18"/>
          <p:cNvSpPr>
            <a:spLocks noChangeArrowheads="1"/>
          </p:cNvSpPr>
          <p:nvPr/>
        </p:nvSpPr>
        <p:spPr bwMode="auto">
          <a:xfrm>
            <a:off x="6340909" y="5633765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81" name="AutoShape 19"/>
          <p:cNvSpPr>
            <a:spLocks noChangeArrowheads="1"/>
          </p:cNvSpPr>
          <p:nvPr/>
        </p:nvSpPr>
        <p:spPr bwMode="auto">
          <a:xfrm>
            <a:off x="5715435" y="5630590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82" name="AutoShape 17"/>
          <p:cNvSpPr>
            <a:spLocks noChangeArrowheads="1"/>
          </p:cNvSpPr>
          <p:nvPr/>
        </p:nvSpPr>
        <p:spPr bwMode="auto">
          <a:xfrm>
            <a:off x="7098146" y="5787750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83" name="AutoShape 18"/>
          <p:cNvSpPr>
            <a:spLocks noChangeArrowheads="1"/>
          </p:cNvSpPr>
          <p:nvPr/>
        </p:nvSpPr>
        <p:spPr bwMode="auto">
          <a:xfrm>
            <a:off x="6493310" y="5786165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84" name="AutoShape 19"/>
          <p:cNvSpPr>
            <a:spLocks noChangeArrowheads="1"/>
          </p:cNvSpPr>
          <p:nvPr/>
        </p:nvSpPr>
        <p:spPr bwMode="auto">
          <a:xfrm>
            <a:off x="5867836" y="5782990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85" name="Text Box 97"/>
          <p:cNvSpPr txBox="1">
            <a:spLocks noChangeArrowheads="1"/>
          </p:cNvSpPr>
          <p:nvPr/>
        </p:nvSpPr>
        <p:spPr bwMode="auto">
          <a:xfrm>
            <a:off x="2919845" y="4472420"/>
            <a:ext cx="1527465" cy="3139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Prod Tier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86" name="Text Box 97"/>
          <p:cNvSpPr txBox="1">
            <a:spLocks noChangeArrowheads="1"/>
          </p:cNvSpPr>
          <p:nvPr/>
        </p:nvSpPr>
        <p:spPr bwMode="auto">
          <a:xfrm>
            <a:off x="5850083" y="4437781"/>
            <a:ext cx="1579416" cy="3139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Slow Tier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87" name="AutoShape 60"/>
          <p:cNvSpPr>
            <a:spLocks noChangeArrowheads="1"/>
          </p:cNvSpPr>
          <p:nvPr/>
        </p:nvSpPr>
        <p:spPr bwMode="auto">
          <a:xfrm>
            <a:off x="4800600" y="4533159"/>
            <a:ext cx="630381" cy="107586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r>
              <a:rPr lang="en-GB" sz="900" b="1" dirty="0" smtClean="0">
                <a:solidFill>
                  <a:schemeClr val="bg1"/>
                </a:solidFill>
              </a:rPr>
              <a:t>S  T</a:t>
            </a:r>
          </a:p>
          <a:p>
            <a:pPr>
              <a:defRPr/>
            </a:pPr>
            <a:r>
              <a:rPr lang="en-GB" sz="900" b="1" dirty="0" smtClean="0">
                <a:solidFill>
                  <a:schemeClr val="bg1"/>
                </a:solidFill>
              </a:rPr>
              <a:t>Y  E</a:t>
            </a:r>
          </a:p>
          <a:p>
            <a:pPr>
              <a:defRPr/>
            </a:pPr>
            <a:r>
              <a:rPr lang="en-GB" sz="900" b="1" dirty="0" smtClean="0">
                <a:solidFill>
                  <a:schemeClr val="bg1"/>
                </a:solidFill>
              </a:rPr>
              <a:t>S  I</a:t>
            </a:r>
          </a:p>
          <a:p>
            <a:pPr>
              <a:defRPr/>
            </a:pPr>
            <a:r>
              <a:rPr lang="en-GB" sz="900" b="1" dirty="0" smtClean="0">
                <a:solidFill>
                  <a:schemeClr val="bg1"/>
                </a:solidFill>
              </a:rPr>
              <a:t>T  R</a:t>
            </a:r>
          </a:p>
          <a:p>
            <a:pPr>
              <a:defRPr/>
            </a:pPr>
            <a:r>
              <a:rPr lang="en-GB" sz="900" b="1" dirty="0" smtClean="0">
                <a:solidFill>
                  <a:schemeClr val="bg1"/>
                </a:solidFill>
              </a:rPr>
              <a:t>E</a:t>
            </a:r>
          </a:p>
          <a:p>
            <a:pPr>
              <a:defRPr/>
            </a:pPr>
            <a:r>
              <a:rPr lang="en-GB" sz="900" b="1" dirty="0" smtClean="0">
                <a:solidFill>
                  <a:schemeClr val="bg1"/>
                </a:solidFill>
              </a:rPr>
              <a:t>M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909" y="6342388"/>
            <a:ext cx="999692" cy="245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" name="AutoShape 17"/>
          <p:cNvSpPr>
            <a:spLocks noChangeArrowheads="1"/>
          </p:cNvSpPr>
          <p:nvPr/>
        </p:nvSpPr>
        <p:spPr bwMode="auto">
          <a:xfrm>
            <a:off x="4831774" y="5799199"/>
            <a:ext cx="237548" cy="4853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wrap="square"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90" name="AutoShape 17"/>
          <p:cNvSpPr>
            <a:spLocks noChangeArrowheads="1"/>
          </p:cNvSpPr>
          <p:nvPr/>
        </p:nvSpPr>
        <p:spPr bwMode="auto">
          <a:xfrm>
            <a:off x="5212774" y="5816517"/>
            <a:ext cx="237548" cy="4853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wrap="square"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91" name="Line 101"/>
          <p:cNvSpPr>
            <a:spLocks noChangeShapeType="1"/>
          </p:cNvSpPr>
          <p:nvPr/>
        </p:nvSpPr>
        <p:spPr bwMode="auto">
          <a:xfrm>
            <a:off x="1485901" y="5008419"/>
            <a:ext cx="1208666" cy="7938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92" name="Text Box 98"/>
          <p:cNvSpPr txBox="1">
            <a:spLocks noChangeArrowheads="1"/>
          </p:cNvSpPr>
          <p:nvPr/>
        </p:nvSpPr>
        <p:spPr bwMode="auto">
          <a:xfrm>
            <a:off x="4682837" y="6544080"/>
            <a:ext cx="1246909" cy="3139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l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Flash900</a:t>
            </a:r>
            <a:endParaRPr lang="en-GB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SSP4 to SSP5 upgrade?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6" y="1049484"/>
            <a:ext cx="8963025" cy="5808518"/>
          </a:xfrm>
        </p:spPr>
        <p:txBody>
          <a:bodyPr/>
          <a:lstStyle/>
          <a:p>
            <a:r>
              <a:rPr lang="en-GB" dirty="0" smtClean="0"/>
              <a:t>SSP4 = VIOS 2.2.3.x</a:t>
            </a:r>
          </a:p>
          <a:p>
            <a:r>
              <a:rPr lang="en-GB" dirty="0" smtClean="0"/>
              <a:t>SSP5 = VIOS 2.2.4.x</a:t>
            </a:r>
          </a:p>
          <a:p>
            <a:endParaRPr lang="en-GB" dirty="0" smtClean="0"/>
          </a:p>
          <a:p>
            <a:r>
              <a:rPr lang="en-GB" dirty="0" smtClean="0"/>
              <a:t>Online VIOS upgrade – business as usual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dirty="0" smtClean="0"/>
              <a:t> Check dual path VIOS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dirty="0" smtClean="0"/>
              <a:t> </a:t>
            </a:r>
            <a:r>
              <a:rPr lang="en-GB" dirty="0" err="1" smtClean="0"/>
              <a:t>clstartstop</a:t>
            </a:r>
            <a:r>
              <a:rPr lang="en-GB" dirty="0" smtClean="0"/>
              <a:t> -stop …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dirty="0" smtClean="0"/>
              <a:t> </a:t>
            </a:r>
            <a:r>
              <a:rPr lang="en-GB" dirty="0" err="1" smtClean="0"/>
              <a:t>updateios</a:t>
            </a:r>
            <a:r>
              <a:rPr lang="en-GB" dirty="0" smtClean="0"/>
              <a:t> …   plus a VIOS reboot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dirty="0" smtClean="0"/>
              <a:t> </a:t>
            </a:r>
            <a:r>
              <a:rPr lang="en-GB" dirty="0" err="1" smtClean="0"/>
              <a:t>clstartstop</a:t>
            </a:r>
            <a:r>
              <a:rPr lang="en-GB" dirty="0" smtClean="0"/>
              <a:t> -start …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dirty="0" smtClean="0"/>
              <a:t> Upgrade last VIOS </a:t>
            </a:r>
            <a:r>
              <a:rPr lang="en-GB" dirty="0" smtClean="0">
                <a:sym typeface="Wingdings" pitchFamily="2" charset="2"/>
              </a:rPr>
              <a:t> </a:t>
            </a:r>
            <a:r>
              <a:rPr lang="en-GB" dirty="0" smtClean="0"/>
              <a:t>Tier functions work</a:t>
            </a:r>
          </a:p>
          <a:p>
            <a:endParaRPr lang="en-GB" dirty="0" smtClean="0"/>
          </a:p>
          <a:p>
            <a:r>
              <a:rPr lang="en-GB" dirty="0" smtClean="0"/>
              <a:t>Online: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dirty="0" smtClean="0"/>
              <a:t> tier -create …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dirty="0" smtClean="0"/>
              <a:t> lu -move …</a:t>
            </a:r>
            <a:endParaRPr lang="en-GB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370" y="1329027"/>
            <a:ext cx="8245475" cy="4250893"/>
          </a:xfrm>
        </p:spPr>
        <p:txBody>
          <a:bodyPr/>
          <a:lstStyle/>
          <a:p>
            <a:r>
              <a:rPr lang="en-GB" sz="6500" dirty="0" smtClean="0"/>
              <a:t>7 SSP5</a:t>
            </a:r>
            <a:br>
              <a:rPr lang="en-GB" sz="6500" dirty="0" smtClean="0"/>
            </a:br>
            <a:r>
              <a:rPr lang="en-GB" sz="6500" dirty="0" smtClean="0"/>
              <a:t>HMC Classic &amp; Enhanced+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>Need to recapture with HMC 840</a:t>
            </a:r>
            <a:br>
              <a:rPr lang="en-GB" sz="2400" dirty="0" smtClean="0"/>
            </a:br>
            <a:r>
              <a:rPr lang="en-GB" sz="2400" dirty="0" smtClean="0"/>
              <a:t>as it has much more SSP support including Tiers</a:t>
            </a:r>
            <a:br>
              <a:rPr lang="en-GB" sz="2400" dirty="0" smtClean="0"/>
            </a:br>
            <a:r>
              <a:rPr lang="en-GB" sz="2400" dirty="0" smtClean="0"/>
              <a:t>our current HMC 840 has no SSP attached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HMC Support Classic view</a:t>
            </a:r>
            <a:endParaRPr lang="en-GB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4464" y="1461223"/>
            <a:ext cx="8478982" cy="242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HMC Support Classic view</a:t>
            </a:r>
            <a:endParaRPr lang="en-GB" sz="2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2975" y="766765"/>
            <a:ext cx="7256464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 bwMode="auto">
          <a:xfrm flipH="1" flipV="1">
            <a:off x="3990111" y="5320147"/>
            <a:ext cx="592281" cy="540327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HMC Support Classic view</a:t>
            </a:r>
            <a:endParaRPr lang="en-GB" sz="2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7276" y="847726"/>
            <a:ext cx="7027863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 bwMode="auto">
          <a:xfrm flipH="1">
            <a:off x="4540828" y="3065318"/>
            <a:ext cx="841664" cy="27016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7388" y="1657350"/>
            <a:ext cx="5229225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HMC Support Classic view</a:t>
            </a:r>
            <a:endParaRPr lang="en-GB" sz="2400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5231944" y="4128574"/>
            <a:ext cx="841664" cy="27016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" name="Straight Arrow Connector 5"/>
          <p:cNvCxnSpPr/>
          <p:nvPr/>
        </p:nvCxnSpPr>
        <p:spPr bwMode="auto">
          <a:xfrm flipH="1">
            <a:off x="5278019" y="4355402"/>
            <a:ext cx="841664" cy="27016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HMC Support Enhanced+ view</a:t>
            </a:r>
            <a:endParaRPr lang="en-GB" sz="2400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3117272" y="3190009"/>
            <a:ext cx="841664" cy="27016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632" y="997526"/>
            <a:ext cx="27813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" y="1319216"/>
            <a:ext cx="9144000" cy="3807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HMC Support Enhanced+ view</a:t>
            </a:r>
            <a:endParaRPr lang="en-GB" sz="2400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1423556" y="4405745"/>
            <a:ext cx="238989" cy="123652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716973" y="5642265"/>
            <a:ext cx="1577361" cy="394424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r>
              <a:rPr lang="en-GB" dirty="0" smtClean="0"/>
              <a:t>Right Click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90" y="710548"/>
            <a:ext cx="8779021" cy="5726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HMC Support Enhanced+ view</a:t>
            </a:r>
            <a:endParaRPr lang="en-GB" sz="2400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 flipV="1">
            <a:off x="2967210" y="5212128"/>
            <a:ext cx="602673" cy="623456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893621" y="6016336"/>
            <a:ext cx="4669245" cy="394424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r>
              <a:rPr lang="en-GB" dirty="0" smtClean="0"/>
              <a:t>Click these for different information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710" y="1847099"/>
            <a:ext cx="9153710" cy="4596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HMC 840 – with Tier support</a:t>
            </a:r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>
            <a:off x="1775637" y="1541721"/>
            <a:ext cx="1329070" cy="1701209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2987749" y="1127052"/>
            <a:ext cx="1325748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Add Tier</a:t>
            </a:r>
            <a:endParaRPr lang="en-GB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543647" y="971107"/>
            <a:ext cx="854465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Tiers</a:t>
            </a:r>
            <a:endParaRPr lang="en-GB" b="1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2799907" y="1339702"/>
            <a:ext cx="1899684" cy="2193851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7162801" y="793898"/>
            <a:ext cx="1709122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Alert</a:t>
            </a:r>
          </a:p>
          <a:p>
            <a:r>
              <a:rPr lang="en-GB" b="1" dirty="0" smtClean="0"/>
              <a:t>Thresholds</a:t>
            </a:r>
            <a:endParaRPr lang="en-GB" b="1" dirty="0"/>
          </a:p>
        </p:txBody>
      </p:sp>
      <p:cxnSp>
        <p:nvCxnSpPr>
          <p:cNvPr id="12" name="Straight Arrow Connector 11"/>
          <p:cNvCxnSpPr>
            <a:stCxn id="11" idx="2"/>
          </p:cNvCxnSpPr>
          <p:nvPr/>
        </p:nvCxnSpPr>
        <p:spPr bwMode="auto">
          <a:xfrm flipH="1">
            <a:off x="6259033" y="1495629"/>
            <a:ext cx="1758329" cy="2041468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H="1">
            <a:off x="4582633" y="1552353"/>
            <a:ext cx="1414130" cy="1945757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5589181" y="1197935"/>
            <a:ext cx="1502334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Mirrored?</a:t>
            </a:r>
            <a:endParaRPr lang="en-GB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172586" y="5266662"/>
            <a:ext cx="1879041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VIOS Nodes </a:t>
            </a:r>
            <a:endParaRPr lang="en-GB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197395" y="4345173"/>
            <a:ext cx="2335896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Repository Disk</a:t>
            </a:r>
            <a:endParaRPr lang="en-GB" b="1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500" dirty="0" smtClean="0"/>
              <a:t>8 SSP5 –Advanced</a:t>
            </a:r>
            <a:endParaRPr lang="en-GB" sz="6500" dirty="0"/>
          </a:p>
        </p:txBody>
      </p:sp>
      <p:sp>
        <p:nvSpPr>
          <p:cNvPr id="42" name="Content Placeholder 2"/>
          <p:cNvSpPr>
            <a:spLocks noGrp="1"/>
          </p:cNvSpPr>
          <p:nvPr>
            <p:ph idx="1"/>
          </p:nvPr>
        </p:nvSpPr>
        <p:spPr>
          <a:xfrm>
            <a:off x="180977" y="1626783"/>
            <a:ext cx="8963025" cy="4742121"/>
          </a:xfrm>
        </p:spPr>
        <p:txBody>
          <a:bodyPr/>
          <a:lstStyle/>
          <a:p>
            <a:r>
              <a:rPr lang="en-GB" sz="1900" dirty="0" smtClean="0"/>
              <a:t>Tier modify options</a:t>
            </a:r>
          </a:p>
          <a:p>
            <a:endParaRPr lang="en-GB" sz="1900" dirty="0" smtClean="0"/>
          </a:p>
          <a:p>
            <a:r>
              <a:rPr lang="en-GB" sz="1900" dirty="0" smtClean="0"/>
              <a:t>Separate SYSTEM tier</a:t>
            </a:r>
          </a:p>
          <a:p>
            <a:endParaRPr lang="en-GB" sz="1900" dirty="0" smtClean="0"/>
          </a:p>
          <a:p>
            <a:r>
              <a:rPr lang="en-GB" sz="1900" dirty="0" smtClean="0"/>
              <a:t>lu -move -</a:t>
            </a:r>
            <a:r>
              <a:rPr lang="en-GB" sz="1900" dirty="0" err="1" smtClean="0"/>
              <a:t>nonrecursive</a:t>
            </a:r>
            <a:endParaRPr lang="en-GB" sz="1900" dirty="0" smtClean="0"/>
          </a:p>
          <a:p>
            <a:endParaRPr lang="en-GB" sz="1900" dirty="0" smtClean="0"/>
          </a:p>
          <a:p>
            <a:r>
              <a:rPr lang="en-GB" sz="1900" dirty="0" smtClean="0"/>
              <a:t>Alert is tier based – warnings on SSP near full or grossly over-committed</a:t>
            </a:r>
          </a:p>
          <a:p>
            <a:endParaRPr lang="en-GB" sz="1900" dirty="0" smtClean="0"/>
          </a:p>
          <a:p>
            <a:endParaRPr lang="en-GB" sz="19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Tier –modify name &amp; Default tier attribute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7" y="1031877"/>
            <a:ext cx="8963025" cy="5337027"/>
          </a:xfrm>
        </p:spPr>
        <p:txBody>
          <a:bodyPr/>
          <a:lstStyle/>
          <a:p>
            <a:pPr>
              <a:buNone/>
            </a:pPr>
            <a:r>
              <a:rPr lang="en-GB" sz="2400" dirty="0" smtClean="0"/>
              <a:t>Tier Name:</a:t>
            </a:r>
          </a:p>
          <a:p>
            <a:pPr>
              <a:buNone/>
            </a:pPr>
            <a:r>
              <a:rPr lang="en-GB" sz="2400" dirty="0" smtClean="0"/>
              <a:t>Change tier name (like lu &amp; failgrp modify)</a:t>
            </a:r>
          </a:p>
          <a:p>
            <a:pPr>
              <a:buNone/>
            </a:pPr>
            <a:r>
              <a:rPr lang="en-GB" sz="2400" dirty="0" smtClean="0"/>
              <a:t>$</a:t>
            </a:r>
            <a:r>
              <a:rPr lang="en-GB" sz="2400" dirty="0" smtClean="0">
                <a:solidFill>
                  <a:srgbClr val="008000"/>
                </a:solidFill>
              </a:rPr>
              <a:t> tier -modify -tier FRED -</a:t>
            </a:r>
            <a:r>
              <a:rPr lang="en-GB" sz="2400" dirty="0" err="1" smtClean="0">
                <a:solidFill>
                  <a:srgbClr val="008000"/>
                </a:solidFill>
              </a:rPr>
              <a:t>attr</a:t>
            </a:r>
            <a:r>
              <a:rPr lang="en-GB" sz="2400" dirty="0" smtClean="0">
                <a:solidFill>
                  <a:srgbClr val="008000"/>
                </a:solidFill>
              </a:rPr>
              <a:t> </a:t>
            </a:r>
            <a:r>
              <a:rPr lang="en-GB" sz="2400" dirty="0" err="1" smtClean="0">
                <a:solidFill>
                  <a:srgbClr val="008000"/>
                </a:solidFill>
              </a:rPr>
              <a:t>tier_name</a:t>
            </a:r>
            <a:r>
              <a:rPr lang="en-GB" sz="2400" dirty="0" smtClean="0">
                <a:solidFill>
                  <a:srgbClr val="008000"/>
                </a:solidFill>
              </a:rPr>
              <a:t>=BERT</a:t>
            </a:r>
          </a:p>
          <a:p>
            <a:pPr>
              <a:buNone/>
            </a:pPr>
            <a:endParaRPr lang="en-GB" sz="2400" dirty="0" smtClean="0"/>
          </a:p>
          <a:p>
            <a:pPr>
              <a:buNone/>
            </a:pPr>
            <a:r>
              <a:rPr lang="en-GB" sz="2400" dirty="0" smtClean="0"/>
              <a:t>Note: 1</a:t>
            </a:r>
            <a:r>
              <a:rPr lang="en-GB" sz="2400" baseline="30000" dirty="0" smtClean="0"/>
              <a:t>st</a:t>
            </a:r>
            <a:r>
              <a:rPr lang="en-GB" sz="2400" dirty="0" smtClean="0"/>
              <a:t> tier is called “Default” but might not be the Default tier!</a:t>
            </a:r>
          </a:p>
          <a:p>
            <a:pPr>
              <a:buNone/>
            </a:pPr>
            <a:endParaRPr lang="en-GB" sz="2400" dirty="0" smtClean="0"/>
          </a:p>
          <a:p>
            <a:pPr>
              <a:buNone/>
            </a:pPr>
            <a:r>
              <a:rPr lang="en-GB" sz="2400" b="1" dirty="0" smtClean="0"/>
              <a:t>Default tier</a:t>
            </a:r>
            <a:r>
              <a:rPr lang="en-GB" sz="2400" dirty="0" smtClean="0"/>
              <a:t>:</a:t>
            </a:r>
          </a:p>
          <a:p>
            <a:pPr>
              <a:buNone/>
            </a:pPr>
            <a:r>
              <a:rPr lang="en-GB" sz="2400" dirty="0" smtClean="0"/>
              <a:t>Use </a:t>
            </a:r>
            <a:r>
              <a:rPr lang="en-GB" sz="2400" dirty="0" smtClean="0">
                <a:solidFill>
                  <a:srgbClr val="008000"/>
                </a:solidFill>
              </a:rPr>
              <a:t>tier -list -verbose</a:t>
            </a:r>
          </a:p>
          <a:p>
            <a:r>
              <a:rPr lang="en-GB" sz="2400" dirty="0" smtClean="0"/>
              <a:t>And look for TIER_DEFAULT:YES</a:t>
            </a:r>
          </a:p>
          <a:p>
            <a:r>
              <a:rPr lang="en-GB" sz="2400" dirty="0" smtClean="0"/>
              <a:t> </a:t>
            </a:r>
            <a:r>
              <a:rPr lang="en-GB" sz="2400" dirty="0" smtClean="0">
                <a:solidFill>
                  <a:srgbClr val="008000"/>
                </a:solidFill>
              </a:rPr>
              <a:t>lu -create </a:t>
            </a:r>
            <a:r>
              <a:rPr lang="en-GB" sz="2400" dirty="0" smtClean="0"/>
              <a:t>without -tier option go here</a:t>
            </a:r>
          </a:p>
          <a:p>
            <a:pPr>
              <a:buNone/>
            </a:pPr>
            <a:r>
              <a:rPr lang="en-GB" sz="2400" dirty="0" smtClean="0"/>
              <a:t>Only one tier can be the Default tier - set using</a:t>
            </a:r>
          </a:p>
          <a:p>
            <a:r>
              <a:rPr lang="en-GB" sz="2400" dirty="0" smtClean="0"/>
              <a:t>$ </a:t>
            </a:r>
            <a:r>
              <a:rPr lang="en-GB" sz="2400" dirty="0" smtClean="0">
                <a:solidFill>
                  <a:srgbClr val="008000"/>
                </a:solidFill>
              </a:rPr>
              <a:t>tier -modify -tier GREEN -</a:t>
            </a:r>
            <a:r>
              <a:rPr lang="en-GB" sz="2400" dirty="0" err="1" smtClean="0">
                <a:solidFill>
                  <a:srgbClr val="008000"/>
                </a:solidFill>
              </a:rPr>
              <a:t>attr</a:t>
            </a:r>
            <a:r>
              <a:rPr lang="en-GB" sz="2400" dirty="0" smtClean="0">
                <a:solidFill>
                  <a:srgbClr val="008000"/>
                </a:solidFill>
              </a:rPr>
              <a:t> default=yes</a:t>
            </a:r>
          </a:p>
          <a:p>
            <a:pPr lvl="1"/>
            <a:r>
              <a:rPr lang="en-GB" sz="2000" dirty="0" smtClean="0"/>
              <a:t>Note: can use either  default=yes or  </a:t>
            </a:r>
            <a:r>
              <a:rPr lang="en-GB" sz="2000" dirty="0" err="1" smtClean="0"/>
              <a:t>tier_default</a:t>
            </a:r>
            <a:r>
              <a:rPr lang="en-GB" sz="2000" dirty="0" smtClean="0"/>
              <a:t>=yes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separate SYSTEM Tier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7" y="1031875"/>
            <a:ext cx="8963025" cy="5680652"/>
          </a:xfrm>
        </p:spPr>
        <p:txBody>
          <a:bodyPr/>
          <a:lstStyle/>
          <a:p>
            <a:pPr>
              <a:buNone/>
            </a:pPr>
            <a:r>
              <a:rPr lang="en-GB" sz="2000" dirty="0" smtClean="0"/>
              <a:t>If your Shared Storage Pool is </a:t>
            </a:r>
          </a:p>
          <a:p>
            <a:pPr lvl="1"/>
            <a:r>
              <a:rPr lang="en-GB" sz="1800" dirty="0" smtClean="0"/>
              <a:t>Large (10’s of TB)</a:t>
            </a:r>
          </a:p>
          <a:p>
            <a:pPr lvl="1"/>
            <a:r>
              <a:rPr lang="en-GB" sz="1800" dirty="0" smtClean="0"/>
              <a:t>High rates of new or changing LUs</a:t>
            </a:r>
          </a:p>
          <a:p>
            <a:pPr lvl="1"/>
            <a:r>
              <a:rPr lang="en-GB" sz="1800" dirty="0" smtClean="0"/>
              <a:t>High rates of Thin LU extending – dynamic space allocation</a:t>
            </a:r>
          </a:p>
          <a:p>
            <a:pPr lvl="1"/>
            <a:r>
              <a:rPr lang="en-GB" sz="1800" dirty="0" smtClean="0"/>
              <a:t>High numbers of LU tier moves</a:t>
            </a:r>
          </a:p>
          <a:p>
            <a:pPr>
              <a:buNone/>
            </a:pPr>
            <a:r>
              <a:rPr lang="en-GB" sz="2000" dirty="0" smtClean="0"/>
              <a:t>	Then SSP meta-data update I/O rate can be large = effecting performance</a:t>
            </a:r>
          </a:p>
          <a:p>
            <a:pPr>
              <a:buNone/>
            </a:pPr>
            <a:endParaRPr lang="en-GB" sz="2000" dirty="0" smtClean="0"/>
          </a:p>
          <a:p>
            <a:pPr>
              <a:buNone/>
            </a:pPr>
            <a:endParaRPr lang="en-GB" sz="2000" dirty="0" smtClean="0"/>
          </a:p>
          <a:p>
            <a:pPr>
              <a:buNone/>
            </a:pPr>
            <a:r>
              <a:rPr lang="en-GB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SSP developers really like the idea of a separate SYSTEM tier disks</a:t>
            </a:r>
          </a:p>
          <a:p>
            <a:pPr marL="457170" indent="-457170">
              <a:buFont typeface="+mj-lt"/>
              <a:buAutoNum type="arabicPeriod"/>
            </a:pPr>
            <a:r>
              <a:rPr lang="en-GB" sz="2000" dirty="0" smtClean="0"/>
              <a:t>Separate the meta-data I/O to a different disk set</a:t>
            </a:r>
          </a:p>
          <a:p>
            <a:pPr lvl="1"/>
            <a:r>
              <a:rPr lang="en-GB" sz="1800" dirty="0" smtClean="0"/>
              <a:t>To reduce latency i.e. meta-data I/O not queued behind data I/O</a:t>
            </a:r>
          </a:p>
          <a:p>
            <a:pPr marL="457170" indent="-457170">
              <a:buFont typeface="+mj-lt"/>
              <a:buAutoNum type="arabicPeriod"/>
            </a:pPr>
            <a:r>
              <a:rPr lang="en-GB" sz="2000" dirty="0" smtClean="0"/>
              <a:t>Turbo charge SYSTEM tier by using FC Flash storage</a:t>
            </a:r>
          </a:p>
          <a:p>
            <a:pPr>
              <a:buNone/>
            </a:pPr>
            <a:endParaRPr lang="en-GB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separate SYSTEM Tier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7" y="1031875"/>
            <a:ext cx="8963025" cy="5680652"/>
          </a:xfrm>
        </p:spPr>
        <p:txBody>
          <a:bodyPr/>
          <a:lstStyle/>
          <a:p>
            <a:pPr>
              <a:buNone/>
            </a:pPr>
            <a:endParaRPr lang="en-GB" sz="2400" dirty="0" smtClean="0"/>
          </a:p>
          <a:p>
            <a:pPr>
              <a:buNone/>
            </a:pPr>
            <a:r>
              <a:rPr lang="en-GB" sz="2400" dirty="0" smtClean="0"/>
              <a:t>SYSTEM TIER “Rules of thumb”</a:t>
            </a:r>
          </a:p>
          <a:p>
            <a:pPr marL="339727" indent="-342900">
              <a:buFont typeface="+mj-lt"/>
              <a:buAutoNum type="arabicPeriod"/>
            </a:pPr>
            <a:r>
              <a:rPr lang="en-GB" sz="2400" dirty="0" smtClean="0"/>
              <a:t>When separate SYSTEM meta-data is recommended </a:t>
            </a:r>
            <a:br>
              <a:rPr lang="en-GB" sz="2400" dirty="0" smtClean="0"/>
            </a:br>
            <a:r>
              <a:rPr lang="en-GB" sz="2400" dirty="0" smtClean="0">
                <a:sym typeface="Wingdings" pitchFamily="2" charset="2"/>
              </a:rPr>
              <a:t> </a:t>
            </a:r>
            <a:r>
              <a:rPr lang="en-GB" sz="2400" dirty="0" smtClean="0"/>
              <a:t>If you have some fast LUNs and </a:t>
            </a:r>
            <a:br>
              <a:rPr lang="en-GB" sz="2400" dirty="0" smtClean="0"/>
            </a:br>
            <a:r>
              <a:rPr lang="en-GB" sz="2400" dirty="0" smtClean="0"/>
              <a:t>	much slower larger User tier LUNs </a:t>
            </a:r>
            <a:br>
              <a:rPr lang="en-GB" sz="2400" dirty="0" smtClean="0"/>
            </a:br>
            <a:r>
              <a:rPr lang="en-GB" sz="2400" dirty="0" smtClean="0">
                <a:sym typeface="Wingdings" pitchFamily="2" charset="2"/>
              </a:rPr>
              <a:t> I</a:t>
            </a:r>
            <a:r>
              <a:rPr lang="en-GB" sz="2400" dirty="0" smtClean="0"/>
              <a:t>f you have access to limited Flash LUNs</a:t>
            </a:r>
          </a:p>
          <a:p>
            <a:pPr marL="339727" indent="-342900">
              <a:buFont typeface="+mj-lt"/>
              <a:buAutoNum type="arabicPeriod"/>
            </a:pPr>
            <a:endParaRPr lang="en-GB" sz="2400" dirty="0" smtClean="0"/>
          </a:p>
          <a:p>
            <a:pPr marL="339727" indent="-342900">
              <a:buFont typeface="+mj-lt"/>
              <a:buAutoNum type="arabicPeriod"/>
            </a:pPr>
            <a:r>
              <a:rPr lang="en-GB" sz="2400" dirty="0" smtClean="0"/>
              <a:t>The size of the SYSTEM tier needed  </a:t>
            </a:r>
            <a:br>
              <a:rPr lang="en-GB" sz="2400" dirty="0" smtClean="0"/>
            </a:br>
            <a:r>
              <a:rPr lang="en-GB" sz="2400" dirty="0" smtClean="0">
                <a:sym typeface="Wingdings" pitchFamily="2" charset="2"/>
              </a:rPr>
              <a:t> 0.3% of the User Tiers</a:t>
            </a:r>
            <a:endParaRPr lang="en-GB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SYSTEM Tier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7" y="1031877"/>
            <a:ext cx="8963025" cy="5337027"/>
          </a:xfrm>
        </p:spPr>
        <p:txBody>
          <a:bodyPr/>
          <a:lstStyle/>
          <a:p>
            <a:pPr>
              <a:buNone/>
            </a:pPr>
            <a:r>
              <a:rPr lang="en-GB" sz="2400" dirty="0" smtClean="0"/>
              <a:t>Tier types:</a:t>
            </a:r>
          </a:p>
          <a:p>
            <a:pPr marL="457170" indent="-457170">
              <a:buFont typeface="+mj-lt"/>
              <a:buAutoNum type="arabicPeriod"/>
            </a:pPr>
            <a:r>
              <a:rPr lang="en-GB" sz="2400" dirty="0" smtClean="0">
                <a:solidFill>
                  <a:srgbClr val="FF0000"/>
                </a:solidFill>
              </a:rPr>
              <a:t>SYSTEM		</a:t>
            </a:r>
            <a:r>
              <a:rPr lang="en-GB" sz="2400" dirty="0" smtClean="0">
                <a:solidFill>
                  <a:srgbClr val="FF0000"/>
                </a:solidFill>
                <a:sym typeface="Wingdings" pitchFamily="2" charset="2"/>
              </a:rPr>
              <a:t> SSP meta-data only</a:t>
            </a:r>
            <a:endParaRPr lang="en-GB" sz="2400" dirty="0" smtClean="0">
              <a:solidFill>
                <a:srgbClr val="FF0000"/>
              </a:solidFill>
            </a:endParaRPr>
          </a:p>
          <a:p>
            <a:pPr marL="457170" indent="-457170">
              <a:buFont typeface="+mj-lt"/>
              <a:buAutoNum type="arabicPeriod"/>
            </a:pPr>
            <a:r>
              <a:rPr lang="en-GB" sz="2400" dirty="0" smtClean="0">
                <a:solidFill>
                  <a:srgbClr val="FF0000"/>
                </a:solidFill>
              </a:rPr>
              <a:t>COMINGLED	</a:t>
            </a:r>
            <a:r>
              <a:rPr lang="en-GB" sz="2400" dirty="0" smtClean="0">
                <a:solidFill>
                  <a:srgbClr val="FF0000"/>
                </a:solidFill>
                <a:sym typeface="Wingdings" pitchFamily="2" charset="2"/>
              </a:rPr>
              <a:t> SSP meta-data </a:t>
            </a:r>
            <a:r>
              <a:rPr lang="en-GB" sz="2400" u="sng" dirty="0" smtClean="0">
                <a:solidFill>
                  <a:srgbClr val="FF0000"/>
                </a:solidFill>
                <a:sym typeface="Wingdings" pitchFamily="2" charset="2"/>
              </a:rPr>
              <a:t>and</a:t>
            </a:r>
            <a:r>
              <a:rPr lang="en-GB" sz="2400" dirty="0" smtClean="0">
                <a:solidFill>
                  <a:srgbClr val="FF0000"/>
                </a:solidFill>
                <a:sym typeface="Wingdings" pitchFamily="2" charset="2"/>
              </a:rPr>
              <a:t> LUs</a:t>
            </a:r>
            <a:endParaRPr lang="en-GB" sz="2400" dirty="0" smtClean="0"/>
          </a:p>
          <a:p>
            <a:pPr marL="457170" indent="-457170">
              <a:buFont typeface="+mj-lt"/>
              <a:buAutoNum type="arabicPeriod"/>
            </a:pPr>
            <a:r>
              <a:rPr lang="en-GB" sz="2400" dirty="0" smtClean="0">
                <a:solidFill>
                  <a:schemeClr val="bg2">
                    <a:lumMod val="50000"/>
                  </a:schemeClr>
                </a:solidFill>
              </a:rPr>
              <a:t>USER		</a:t>
            </a:r>
            <a:r>
              <a:rPr lang="en-GB" sz="2400" dirty="0" smtClean="0">
                <a:solidFill>
                  <a:schemeClr val="bg2">
                    <a:lumMod val="50000"/>
                  </a:schemeClr>
                </a:solidFill>
                <a:sym typeface="Wingdings" pitchFamily="2" charset="2"/>
              </a:rPr>
              <a:t> All other Tiers for LU data</a:t>
            </a:r>
          </a:p>
          <a:p>
            <a:pPr>
              <a:buNone/>
            </a:pPr>
            <a:endParaRPr lang="en-GB" sz="2400" dirty="0" smtClean="0"/>
          </a:p>
          <a:p>
            <a:pPr>
              <a:buNone/>
            </a:pPr>
            <a:r>
              <a:rPr lang="en-GB" sz="2400" dirty="0" smtClean="0"/>
              <a:t>1</a:t>
            </a:r>
            <a:r>
              <a:rPr lang="en-GB" sz="2400" baseline="30000" dirty="0" smtClean="0"/>
              <a:t>st</a:t>
            </a:r>
            <a:r>
              <a:rPr lang="en-GB" sz="2400" dirty="0" smtClean="0"/>
              <a:t> tier has to be type SYSTEM or COMINGLED (only one)</a:t>
            </a:r>
          </a:p>
          <a:p>
            <a:pPr>
              <a:buNone/>
            </a:pPr>
            <a:endParaRPr lang="en-GB" sz="2400" dirty="0" smtClean="0"/>
          </a:p>
          <a:p>
            <a:pPr>
              <a:buNone/>
            </a:pPr>
            <a:r>
              <a:rPr lang="en-GB" sz="2400" dirty="0" smtClean="0"/>
              <a:t>Set Tier type “system” or “system comingled”</a:t>
            </a:r>
          </a:p>
          <a:p>
            <a:r>
              <a:rPr lang="en-GB" sz="1900" dirty="0" smtClean="0"/>
              <a:t>$ tier -modify -tier RED -</a:t>
            </a:r>
            <a:r>
              <a:rPr lang="en-GB" sz="1900" dirty="0" err="1" smtClean="0"/>
              <a:t>attr</a:t>
            </a:r>
            <a:r>
              <a:rPr lang="en-GB" sz="1900" dirty="0" smtClean="0"/>
              <a:t> type=system</a:t>
            </a:r>
          </a:p>
          <a:p>
            <a:r>
              <a:rPr lang="en-GB" sz="1900" dirty="0" smtClean="0"/>
              <a:t>$ tier -modify -tier RED -</a:t>
            </a:r>
            <a:r>
              <a:rPr lang="en-GB" sz="1900" dirty="0" err="1" smtClean="0"/>
              <a:t>attr</a:t>
            </a:r>
            <a:r>
              <a:rPr lang="en-GB" sz="1900" dirty="0" smtClean="0"/>
              <a:t> type=comingled</a:t>
            </a:r>
          </a:p>
          <a:p>
            <a:pPr>
              <a:buNone/>
            </a:pPr>
            <a:endParaRPr lang="en-GB" sz="2400" dirty="0" smtClean="0"/>
          </a:p>
          <a:p>
            <a:pPr>
              <a:buNone/>
            </a:pPr>
            <a:r>
              <a:rPr lang="en-GB" sz="2400" dirty="0" smtClean="0"/>
              <a:t>If Type SYSTEM</a:t>
            </a:r>
          </a:p>
          <a:p>
            <a:r>
              <a:rPr lang="en-GB" sz="1900" dirty="0" smtClean="0">
                <a:solidFill>
                  <a:srgbClr val="008000"/>
                </a:solidFill>
              </a:rPr>
              <a:t>Can </a:t>
            </a:r>
            <a:r>
              <a:rPr lang="en-GB" sz="1900" dirty="0" smtClean="0"/>
              <a:t>  lu -move a LU from it  </a:t>
            </a:r>
            <a:r>
              <a:rPr lang="en-GB" sz="1900" dirty="0" smtClean="0">
                <a:sym typeface="Wingdings" pitchFamily="2" charset="2"/>
              </a:rPr>
              <a:t> used to remove LUs from this SYSTEM Tier</a:t>
            </a:r>
            <a:br>
              <a:rPr lang="en-GB" sz="1900" dirty="0" smtClean="0">
                <a:sym typeface="Wingdings" pitchFamily="2" charset="2"/>
              </a:rPr>
            </a:br>
            <a:r>
              <a:rPr lang="en-GB" sz="1900" dirty="0" smtClean="0">
                <a:sym typeface="Wingdings" pitchFamily="2" charset="2"/>
              </a:rPr>
              <a:t>				until no LUs left in it= only meta-data</a:t>
            </a:r>
          </a:p>
          <a:p>
            <a:r>
              <a:rPr lang="en-GB" sz="1900" dirty="0" smtClean="0">
                <a:solidFill>
                  <a:srgbClr val="FF0000"/>
                </a:solidFill>
              </a:rPr>
              <a:t>Can’t</a:t>
            </a:r>
            <a:r>
              <a:rPr lang="en-GB" sz="1900" dirty="0" smtClean="0"/>
              <a:t> lu -move a LU to it</a:t>
            </a:r>
          </a:p>
          <a:p>
            <a:pPr>
              <a:buNone/>
            </a:pPr>
            <a:endParaRPr lang="en-GB" sz="2400" dirty="0" smtClean="0"/>
          </a:p>
          <a:p>
            <a:pPr>
              <a:buNone/>
            </a:pPr>
            <a:endParaRPr lang="en-GB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utoShape 60"/>
          <p:cNvSpPr>
            <a:spLocks noChangeArrowheads="1"/>
          </p:cNvSpPr>
          <p:nvPr/>
        </p:nvSpPr>
        <p:spPr bwMode="auto">
          <a:xfrm>
            <a:off x="7323488" y="5026836"/>
            <a:ext cx="1717962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19" name="AutoShape 60"/>
          <p:cNvSpPr>
            <a:spLocks noChangeArrowheads="1"/>
          </p:cNvSpPr>
          <p:nvPr/>
        </p:nvSpPr>
        <p:spPr bwMode="auto">
          <a:xfrm>
            <a:off x="5669972" y="5280182"/>
            <a:ext cx="2809010" cy="1115682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21" name="AutoShape 60"/>
          <p:cNvSpPr>
            <a:spLocks noChangeArrowheads="1"/>
          </p:cNvSpPr>
          <p:nvPr/>
        </p:nvSpPr>
        <p:spPr bwMode="auto">
          <a:xfrm>
            <a:off x="4159150" y="5574576"/>
            <a:ext cx="1717962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22" name="Text Box 97"/>
          <p:cNvSpPr txBox="1">
            <a:spLocks noChangeArrowheads="1"/>
          </p:cNvSpPr>
          <p:nvPr/>
        </p:nvSpPr>
        <p:spPr bwMode="auto">
          <a:xfrm>
            <a:off x="4331199" y="5892647"/>
            <a:ext cx="1527465" cy="3139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User LUs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SYSTEM Tier</a:t>
            </a:r>
            <a:endParaRPr lang="en-GB" sz="2400" dirty="0"/>
          </a:p>
        </p:txBody>
      </p:sp>
      <p:sp>
        <p:nvSpPr>
          <p:cNvPr id="5" name="AutoShape 60"/>
          <p:cNvSpPr>
            <a:spLocks noChangeArrowheads="1"/>
          </p:cNvSpPr>
          <p:nvPr/>
        </p:nvSpPr>
        <p:spPr bwMode="auto">
          <a:xfrm>
            <a:off x="1002722" y="1305921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6" name="Text Box 97"/>
          <p:cNvSpPr txBox="1">
            <a:spLocks noChangeArrowheads="1"/>
          </p:cNvSpPr>
          <p:nvPr/>
        </p:nvSpPr>
        <p:spPr bwMode="auto">
          <a:xfrm>
            <a:off x="1174173" y="1350818"/>
            <a:ext cx="1527465" cy="978711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Comingled = </a:t>
            </a:r>
          </a:p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(SYSTEM +</a:t>
            </a:r>
          </a:p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User LUs)</a:t>
            </a:r>
          </a:p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Default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7" name="AutoShape 60"/>
          <p:cNvSpPr>
            <a:spLocks noChangeArrowheads="1"/>
          </p:cNvSpPr>
          <p:nvPr/>
        </p:nvSpPr>
        <p:spPr bwMode="auto">
          <a:xfrm>
            <a:off x="1020040" y="2726012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8" name="Text Box 97"/>
          <p:cNvSpPr txBox="1">
            <a:spLocks noChangeArrowheads="1"/>
          </p:cNvSpPr>
          <p:nvPr/>
        </p:nvSpPr>
        <p:spPr bwMode="auto">
          <a:xfrm>
            <a:off x="1191491" y="2770909"/>
            <a:ext cx="1527465" cy="757112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Comingled = </a:t>
            </a:r>
          </a:p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(SYSTEM +</a:t>
            </a:r>
          </a:p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User)</a:t>
            </a:r>
          </a:p>
        </p:txBody>
      </p:sp>
      <p:sp>
        <p:nvSpPr>
          <p:cNvPr id="9" name="AutoShape 60"/>
          <p:cNvSpPr>
            <a:spLocks noChangeArrowheads="1"/>
          </p:cNvSpPr>
          <p:nvPr/>
        </p:nvSpPr>
        <p:spPr bwMode="auto">
          <a:xfrm>
            <a:off x="3513860" y="2715621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10" name="Text Box 97"/>
          <p:cNvSpPr txBox="1">
            <a:spLocks noChangeArrowheads="1"/>
          </p:cNvSpPr>
          <p:nvPr/>
        </p:nvSpPr>
        <p:spPr bwMode="auto">
          <a:xfrm>
            <a:off x="3685310" y="3072246"/>
            <a:ext cx="1527465" cy="535513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User LUs</a:t>
            </a:r>
          </a:p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Default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1" name="AutoShape 60"/>
          <p:cNvSpPr>
            <a:spLocks noChangeArrowheads="1"/>
          </p:cNvSpPr>
          <p:nvPr/>
        </p:nvSpPr>
        <p:spPr bwMode="auto">
          <a:xfrm>
            <a:off x="985404" y="3979847"/>
            <a:ext cx="1269425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12" name="Text Box 97"/>
          <p:cNvSpPr txBox="1">
            <a:spLocks noChangeArrowheads="1"/>
          </p:cNvSpPr>
          <p:nvPr/>
        </p:nvSpPr>
        <p:spPr bwMode="auto">
          <a:xfrm>
            <a:off x="834738" y="3983181"/>
            <a:ext cx="1527465" cy="757112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SYSTEM</a:t>
            </a:r>
          </a:p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 </a:t>
            </a:r>
          </a:p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No user LUs</a:t>
            </a:r>
          </a:p>
        </p:txBody>
      </p:sp>
      <p:sp>
        <p:nvSpPr>
          <p:cNvPr id="13" name="AutoShape 60"/>
          <p:cNvSpPr>
            <a:spLocks noChangeArrowheads="1"/>
          </p:cNvSpPr>
          <p:nvPr/>
        </p:nvSpPr>
        <p:spPr bwMode="auto">
          <a:xfrm>
            <a:off x="2452254" y="4021411"/>
            <a:ext cx="292331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14" name="Text Box 97"/>
          <p:cNvSpPr txBox="1">
            <a:spLocks noChangeArrowheads="1"/>
          </p:cNvSpPr>
          <p:nvPr/>
        </p:nvSpPr>
        <p:spPr bwMode="auto">
          <a:xfrm>
            <a:off x="3120738" y="4305301"/>
            <a:ext cx="1527465" cy="535513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User LUs</a:t>
            </a:r>
          </a:p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Default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5" name="AutoShape 60"/>
          <p:cNvSpPr>
            <a:spLocks noChangeArrowheads="1"/>
          </p:cNvSpPr>
          <p:nvPr/>
        </p:nvSpPr>
        <p:spPr bwMode="auto">
          <a:xfrm>
            <a:off x="1054678" y="5254466"/>
            <a:ext cx="1269425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16" name="Text Box 97"/>
          <p:cNvSpPr txBox="1">
            <a:spLocks noChangeArrowheads="1"/>
          </p:cNvSpPr>
          <p:nvPr/>
        </p:nvSpPr>
        <p:spPr bwMode="auto">
          <a:xfrm>
            <a:off x="904010" y="5257800"/>
            <a:ext cx="1527465" cy="757112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SYSTEM</a:t>
            </a:r>
          </a:p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 </a:t>
            </a:r>
          </a:p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No user LUs</a:t>
            </a:r>
          </a:p>
        </p:txBody>
      </p:sp>
      <p:sp>
        <p:nvSpPr>
          <p:cNvPr id="17" name="AutoShape 60"/>
          <p:cNvSpPr>
            <a:spLocks noChangeArrowheads="1"/>
          </p:cNvSpPr>
          <p:nvPr/>
        </p:nvSpPr>
        <p:spPr bwMode="auto">
          <a:xfrm>
            <a:off x="2677393" y="5296030"/>
            <a:ext cx="1717962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18" name="Text Box 97"/>
          <p:cNvSpPr txBox="1">
            <a:spLocks noChangeArrowheads="1"/>
          </p:cNvSpPr>
          <p:nvPr/>
        </p:nvSpPr>
        <p:spPr bwMode="auto">
          <a:xfrm>
            <a:off x="2763984" y="5579920"/>
            <a:ext cx="1527465" cy="535513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User LUs</a:t>
            </a:r>
          </a:p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Default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20" name="Text Box 97"/>
          <p:cNvSpPr txBox="1">
            <a:spLocks noChangeArrowheads="1"/>
          </p:cNvSpPr>
          <p:nvPr/>
        </p:nvSpPr>
        <p:spPr bwMode="auto">
          <a:xfrm>
            <a:off x="5850082" y="5569526"/>
            <a:ext cx="1550404" cy="3139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User LUs</a:t>
            </a:r>
          </a:p>
        </p:txBody>
      </p:sp>
      <p:sp>
        <p:nvSpPr>
          <p:cNvPr id="23" name="AutoShape 60"/>
          <p:cNvSpPr>
            <a:spLocks noChangeArrowheads="1"/>
          </p:cNvSpPr>
          <p:nvPr/>
        </p:nvSpPr>
        <p:spPr bwMode="auto">
          <a:xfrm>
            <a:off x="7121660" y="5626466"/>
            <a:ext cx="1717962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24" name="Text Box 97"/>
          <p:cNvSpPr txBox="1">
            <a:spLocks noChangeArrowheads="1"/>
          </p:cNvSpPr>
          <p:nvPr/>
        </p:nvSpPr>
        <p:spPr bwMode="auto">
          <a:xfrm>
            <a:off x="7250980" y="5935992"/>
            <a:ext cx="1527465" cy="3139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User LUs</a:t>
            </a:r>
          </a:p>
        </p:txBody>
      </p:sp>
      <p:sp>
        <p:nvSpPr>
          <p:cNvPr id="25" name="Text Box 97"/>
          <p:cNvSpPr txBox="1">
            <a:spLocks noChangeArrowheads="1"/>
          </p:cNvSpPr>
          <p:nvPr/>
        </p:nvSpPr>
        <p:spPr bwMode="auto">
          <a:xfrm>
            <a:off x="1" y="949036"/>
            <a:ext cx="1527465" cy="5189095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Number of Tiers</a:t>
            </a:r>
          </a:p>
          <a:p>
            <a:pPr>
              <a:buFontTx/>
              <a:buNone/>
            </a:pPr>
            <a:endParaRPr lang="en-GB" sz="16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     1</a:t>
            </a:r>
          </a:p>
          <a:p>
            <a:pPr>
              <a:buFontTx/>
              <a:buNone/>
            </a:pPr>
            <a:endParaRPr lang="en-GB" sz="16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GB" sz="16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GB" sz="16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GB" sz="16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GB" sz="16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GB" sz="16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     2</a:t>
            </a:r>
          </a:p>
          <a:p>
            <a:pPr>
              <a:buFontTx/>
              <a:buNone/>
            </a:pPr>
            <a:endParaRPr lang="en-GB" sz="16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GB" sz="16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GB" sz="16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GB" sz="16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     2</a:t>
            </a:r>
          </a:p>
          <a:p>
            <a:pPr>
              <a:buFontTx/>
              <a:buNone/>
            </a:pPr>
            <a:endParaRPr lang="en-GB" sz="16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GB" sz="16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GB" sz="16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GB" sz="16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GB" sz="16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GB" sz="16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   many 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26" name="Text Box 97"/>
          <p:cNvSpPr txBox="1">
            <a:spLocks noChangeArrowheads="1"/>
          </p:cNvSpPr>
          <p:nvPr/>
        </p:nvSpPr>
        <p:spPr bwMode="auto">
          <a:xfrm>
            <a:off x="5749639" y="4076700"/>
            <a:ext cx="3259280" cy="757118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SSP metadata is much smaller than the LU data so a SYSTEM only tier could be smaller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27" name="AutoShape 60"/>
          <p:cNvSpPr>
            <a:spLocks noChangeArrowheads="1"/>
          </p:cNvSpPr>
          <p:nvPr/>
        </p:nvSpPr>
        <p:spPr bwMode="auto">
          <a:xfrm>
            <a:off x="5775614" y="2670593"/>
            <a:ext cx="1885951" cy="1115691"/>
          </a:xfrm>
          <a:prstGeom prst="can">
            <a:avLst>
              <a:gd name="adj" fmla="val 25000"/>
            </a:avLst>
          </a:prstGeom>
          <a:noFill/>
          <a:ln w="25400" cap="rnd">
            <a:solidFill>
              <a:schemeClr val="bg1"/>
            </a:solidFill>
            <a:prstDash val="sysDash"/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28" name="Text Box 97"/>
          <p:cNvSpPr txBox="1">
            <a:spLocks noChangeArrowheads="1"/>
          </p:cNvSpPr>
          <p:nvPr/>
        </p:nvSpPr>
        <p:spPr bwMode="auto">
          <a:xfrm>
            <a:off x="6248400" y="3006437"/>
            <a:ext cx="2563090" cy="535513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User LUs</a:t>
            </a:r>
          </a:p>
          <a:p>
            <a:pPr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  Default               . . . . 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29" name="Text Box 97"/>
          <p:cNvSpPr txBox="1">
            <a:spLocks noChangeArrowheads="1"/>
          </p:cNvSpPr>
          <p:nvPr/>
        </p:nvSpPr>
        <p:spPr bwMode="auto">
          <a:xfrm>
            <a:off x="4973652" y="1220980"/>
            <a:ext cx="4170348" cy="3139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cluster -create single tier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30" name="Text Box 97"/>
          <p:cNvSpPr txBox="1">
            <a:spLocks noChangeArrowheads="1"/>
          </p:cNvSpPr>
          <p:nvPr/>
        </p:nvSpPr>
        <p:spPr bwMode="auto">
          <a:xfrm>
            <a:off x="5024929" y="2313418"/>
            <a:ext cx="4119072" cy="313914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cluster -create two tier then add more tiers</a:t>
            </a:r>
            <a:endParaRPr lang="en-GB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AutoShape 19"/>
          <p:cNvSpPr>
            <a:spLocks noChangeArrowheads="1"/>
          </p:cNvSpPr>
          <p:nvPr/>
        </p:nvSpPr>
        <p:spPr bwMode="auto">
          <a:xfrm>
            <a:off x="2684751" y="5012239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70" name="AutoShape 19"/>
          <p:cNvSpPr>
            <a:spLocks noChangeArrowheads="1"/>
          </p:cNvSpPr>
          <p:nvPr/>
        </p:nvSpPr>
        <p:spPr bwMode="auto">
          <a:xfrm>
            <a:off x="2837151" y="5164639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SSP4 to SSP5 – adding a tier (new or reused LUNs)</a:t>
            </a:r>
            <a:endParaRPr lang="en-GB" sz="2400" dirty="0"/>
          </a:p>
        </p:txBody>
      </p:sp>
      <p:sp>
        <p:nvSpPr>
          <p:cNvPr id="5" name="AutoShape 60"/>
          <p:cNvSpPr>
            <a:spLocks noChangeArrowheads="1"/>
          </p:cNvSpPr>
          <p:nvPr/>
        </p:nvSpPr>
        <p:spPr bwMode="auto">
          <a:xfrm>
            <a:off x="1002722" y="1305921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6" name="Text Box 97"/>
          <p:cNvSpPr txBox="1">
            <a:spLocks noChangeArrowheads="1"/>
          </p:cNvSpPr>
          <p:nvPr/>
        </p:nvSpPr>
        <p:spPr bwMode="auto">
          <a:xfrm>
            <a:off x="1174173" y="1350818"/>
            <a:ext cx="1527465" cy="978711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Comingled = </a:t>
            </a:r>
          </a:p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(SYSTEM +</a:t>
            </a:r>
          </a:p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User LUs)</a:t>
            </a:r>
          </a:p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Default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7" name="AutoShape 60"/>
          <p:cNvSpPr>
            <a:spLocks noChangeArrowheads="1"/>
          </p:cNvSpPr>
          <p:nvPr/>
        </p:nvSpPr>
        <p:spPr bwMode="auto">
          <a:xfrm>
            <a:off x="1020040" y="2726012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8" name="Text Box 97"/>
          <p:cNvSpPr txBox="1">
            <a:spLocks noChangeArrowheads="1"/>
          </p:cNvSpPr>
          <p:nvPr/>
        </p:nvSpPr>
        <p:spPr bwMode="auto">
          <a:xfrm>
            <a:off x="1201883" y="2729345"/>
            <a:ext cx="1527465" cy="3139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Comingled</a:t>
            </a:r>
          </a:p>
        </p:txBody>
      </p:sp>
      <p:sp>
        <p:nvSpPr>
          <p:cNvPr id="9" name="AutoShape 60"/>
          <p:cNvSpPr>
            <a:spLocks noChangeArrowheads="1"/>
          </p:cNvSpPr>
          <p:nvPr/>
        </p:nvSpPr>
        <p:spPr bwMode="auto">
          <a:xfrm>
            <a:off x="3513860" y="2715621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10" name="Text Box 97"/>
          <p:cNvSpPr txBox="1">
            <a:spLocks noChangeArrowheads="1"/>
          </p:cNvSpPr>
          <p:nvPr/>
        </p:nvSpPr>
        <p:spPr bwMode="auto">
          <a:xfrm>
            <a:off x="3685310" y="3072246"/>
            <a:ext cx="1527465" cy="535513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User LUs</a:t>
            </a:r>
          </a:p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Default</a:t>
            </a:r>
            <a:endParaRPr lang="en-GB" sz="1600" dirty="0">
              <a:solidFill>
                <a:schemeClr val="bg1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 bwMode="auto">
          <a:xfrm flipH="1">
            <a:off x="2857500" y="1028701"/>
            <a:ext cx="1298864" cy="426027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Text Box 97"/>
          <p:cNvSpPr txBox="1">
            <a:spLocks noChangeArrowheads="1"/>
          </p:cNvSpPr>
          <p:nvPr/>
        </p:nvSpPr>
        <p:spPr bwMode="auto">
          <a:xfrm>
            <a:off x="4201391" y="845127"/>
            <a:ext cx="3394364" cy="535513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With SSP4 this is all you have</a:t>
            </a:r>
          </a:p>
          <a:p>
            <a:pPr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1 tier, comingled and default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32" name="Text Box 97"/>
          <p:cNvSpPr txBox="1">
            <a:spLocks noChangeArrowheads="1"/>
          </p:cNvSpPr>
          <p:nvPr/>
        </p:nvSpPr>
        <p:spPr bwMode="auto">
          <a:xfrm>
            <a:off x="4643643" y="2296936"/>
            <a:ext cx="3584864" cy="535513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1 Add more LUNs for new tier -create …</a:t>
            </a:r>
          </a:p>
        </p:txBody>
      </p:sp>
      <p:sp>
        <p:nvSpPr>
          <p:cNvPr id="39" name="Rectangle 67"/>
          <p:cNvSpPr>
            <a:spLocks noChangeArrowheads="1"/>
          </p:cNvSpPr>
          <p:nvPr/>
        </p:nvSpPr>
        <p:spPr bwMode="auto">
          <a:xfrm>
            <a:off x="2091173" y="3271551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0" name="Rectangle 68"/>
          <p:cNvSpPr>
            <a:spLocks noChangeArrowheads="1"/>
          </p:cNvSpPr>
          <p:nvPr/>
        </p:nvSpPr>
        <p:spPr bwMode="auto">
          <a:xfrm>
            <a:off x="2364655" y="3266789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1" name="Rectangle 69"/>
          <p:cNvSpPr>
            <a:spLocks noChangeArrowheads="1"/>
          </p:cNvSpPr>
          <p:nvPr/>
        </p:nvSpPr>
        <p:spPr bwMode="auto">
          <a:xfrm>
            <a:off x="2636551" y="3263613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2" name="Rectangle 70"/>
          <p:cNvSpPr>
            <a:spLocks noChangeArrowheads="1"/>
          </p:cNvSpPr>
          <p:nvPr/>
        </p:nvSpPr>
        <p:spPr bwMode="auto">
          <a:xfrm>
            <a:off x="2159437" y="3352513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3" name="Rectangle 71"/>
          <p:cNvSpPr>
            <a:spLocks noChangeArrowheads="1"/>
          </p:cNvSpPr>
          <p:nvPr/>
        </p:nvSpPr>
        <p:spPr bwMode="auto">
          <a:xfrm>
            <a:off x="2432918" y="3347752"/>
            <a:ext cx="134938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4" name="Rectangle 72"/>
          <p:cNvSpPr>
            <a:spLocks noChangeArrowheads="1"/>
          </p:cNvSpPr>
          <p:nvPr/>
        </p:nvSpPr>
        <p:spPr bwMode="auto">
          <a:xfrm>
            <a:off x="2704813" y="3344576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45" name="Curved Up Arrow 44"/>
          <p:cNvSpPr/>
          <p:nvPr/>
        </p:nvSpPr>
        <p:spPr bwMode="auto">
          <a:xfrm>
            <a:off x="2535382" y="3543300"/>
            <a:ext cx="1346153" cy="248398"/>
          </a:xfrm>
          <a:prstGeom prst="curvedUpArrow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6" name="Text Box 97"/>
          <p:cNvSpPr txBox="1">
            <a:spLocks noChangeArrowheads="1"/>
          </p:cNvSpPr>
          <p:nvPr/>
        </p:nvSpPr>
        <p:spPr bwMode="auto">
          <a:xfrm>
            <a:off x="1658536" y="3894766"/>
            <a:ext cx="4968278" cy="3139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2 lu -move VM to new tier or create more LUs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47" name="AutoShape 60"/>
          <p:cNvSpPr>
            <a:spLocks noChangeArrowheads="1"/>
          </p:cNvSpPr>
          <p:nvPr/>
        </p:nvSpPr>
        <p:spPr bwMode="auto">
          <a:xfrm>
            <a:off x="1058139" y="5041362"/>
            <a:ext cx="1310987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48" name="Text Box 97"/>
          <p:cNvSpPr txBox="1">
            <a:spLocks noChangeArrowheads="1"/>
          </p:cNvSpPr>
          <p:nvPr/>
        </p:nvSpPr>
        <p:spPr bwMode="auto">
          <a:xfrm>
            <a:off x="1000991" y="5034303"/>
            <a:ext cx="1527465" cy="3139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Comingled</a:t>
            </a:r>
          </a:p>
        </p:txBody>
      </p:sp>
      <p:sp>
        <p:nvSpPr>
          <p:cNvPr id="49" name="AutoShape 60"/>
          <p:cNvSpPr>
            <a:spLocks noChangeArrowheads="1"/>
          </p:cNvSpPr>
          <p:nvPr/>
        </p:nvSpPr>
        <p:spPr bwMode="auto">
          <a:xfrm>
            <a:off x="3551959" y="5030970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50" name="Text Box 97"/>
          <p:cNvSpPr txBox="1">
            <a:spLocks noChangeArrowheads="1"/>
          </p:cNvSpPr>
          <p:nvPr/>
        </p:nvSpPr>
        <p:spPr bwMode="auto">
          <a:xfrm>
            <a:off x="3723409" y="5387597"/>
            <a:ext cx="1527465" cy="535513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User LUs</a:t>
            </a:r>
          </a:p>
          <a:p>
            <a:pPr algn="ctr"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Default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51" name="Text Box 97"/>
          <p:cNvSpPr txBox="1">
            <a:spLocks noChangeArrowheads="1"/>
          </p:cNvSpPr>
          <p:nvPr/>
        </p:nvSpPr>
        <p:spPr bwMode="auto">
          <a:xfrm>
            <a:off x="3363189" y="4497440"/>
            <a:ext cx="4367645" cy="535513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1 pv -remove LUNs from SYSTEM tier</a:t>
            </a:r>
          </a:p>
          <a:p>
            <a:pPr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2 tier -create with these released disks</a:t>
            </a:r>
          </a:p>
        </p:txBody>
      </p:sp>
      <p:sp>
        <p:nvSpPr>
          <p:cNvPr id="52" name="Rectangle 67"/>
          <p:cNvSpPr>
            <a:spLocks noChangeArrowheads="1"/>
          </p:cNvSpPr>
          <p:nvPr/>
        </p:nvSpPr>
        <p:spPr bwMode="auto">
          <a:xfrm>
            <a:off x="1173308" y="5805110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3" name="Rectangle 68"/>
          <p:cNvSpPr>
            <a:spLocks noChangeArrowheads="1"/>
          </p:cNvSpPr>
          <p:nvPr/>
        </p:nvSpPr>
        <p:spPr bwMode="auto">
          <a:xfrm>
            <a:off x="1446790" y="5800347"/>
            <a:ext cx="134937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4" name="Rectangle 69"/>
          <p:cNvSpPr>
            <a:spLocks noChangeArrowheads="1"/>
          </p:cNvSpPr>
          <p:nvPr/>
        </p:nvSpPr>
        <p:spPr bwMode="auto">
          <a:xfrm>
            <a:off x="1718686" y="5797172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5" name="Rectangle 70"/>
          <p:cNvSpPr>
            <a:spLocks noChangeArrowheads="1"/>
          </p:cNvSpPr>
          <p:nvPr/>
        </p:nvSpPr>
        <p:spPr bwMode="auto">
          <a:xfrm>
            <a:off x="1241572" y="5886072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6" name="Rectangle 71"/>
          <p:cNvSpPr>
            <a:spLocks noChangeArrowheads="1"/>
          </p:cNvSpPr>
          <p:nvPr/>
        </p:nvSpPr>
        <p:spPr bwMode="auto">
          <a:xfrm>
            <a:off x="1515053" y="5881310"/>
            <a:ext cx="134938" cy="13017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7" name="Rectangle 72"/>
          <p:cNvSpPr>
            <a:spLocks noChangeArrowheads="1"/>
          </p:cNvSpPr>
          <p:nvPr/>
        </p:nvSpPr>
        <p:spPr bwMode="auto">
          <a:xfrm>
            <a:off x="1786948" y="5878135"/>
            <a:ext cx="136525" cy="123825"/>
          </a:xfrm>
          <a:prstGeom prst="rect">
            <a:avLst/>
          </a:prstGeom>
          <a:solidFill>
            <a:srgbClr val="0000FF"/>
          </a:solidFill>
          <a:ln w="12700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91423" tIns="45711" rIns="91423" bIns="45711" anchor="ctr"/>
          <a:lstStyle/>
          <a:p>
            <a:endParaRPr lang="en-GB"/>
          </a:p>
        </p:txBody>
      </p:sp>
      <p:sp>
        <p:nvSpPr>
          <p:cNvPr id="58" name="Curved Up Arrow 57"/>
          <p:cNvSpPr/>
          <p:nvPr/>
        </p:nvSpPr>
        <p:spPr bwMode="auto">
          <a:xfrm>
            <a:off x="1617516" y="6017975"/>
            <a:ext cx="2154382" cy="402287"/>
          </a:xfrm>
          <a:prstGeom prst="curvedUpArrow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r>
              <a:rPr lang="en-GB" sz="1000" dirty="0" smtClean="0">
                <a:solidFill>
                  <a:schemeClr val="bg1"/>
                </a:solidFill>
                <a:cs typeface="Arial" pitchFamily="34" charset="0"/>
              </a:rPr>
              <a:t>     </a:t>
            </a:r>
          </a:p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9" name="Text Box 97"/>
          <p:cNvSpPr txBox="1">
            <a:spLocks noChangeArrowheads="1"/>
          </p:cNvSpPr>
          <p:nvPr/>
        </p:nvSpPr>
        <p:spPr bwMode="auto">
          <a:xfrm>
            <a:off x="1636476" y="6327511"/>
            <a:ext cx="3394364" cy="3139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>
              <a:buFontTx/>
              <a:buNone/>
            </a:pPr>
            <a:r>
              <a:rPr lang="en-GB" sz="1600" dirty="0" smtClean="0">
                <a:solidFill>
                  <a:schemeClr val="bg1"/>
                </a:solidFill>
              </a:rPr>
              <a:t>3 lu -move VM to new tier</a:t>
            </a:r>
            <a:endParaRPr lang="en-GB" sz="1600" dirty="0">
              <a:solidFill>
                <a:schemeClr val="bg1"/>
              </a:solidFill>
            </a:endParaRPr>
          </a:p>
        </p:txBody>
      </p:sp>
      <p:cxnSp>
        <p:nvCxnSpPr>
          <p:cNvPr id="62" name="Straight Arrow Connector 61"/>
          <p:cNvCxnSpPr/>
          <p:nvPr/>
        </p:nvCxnSpPr>
        <p:spPr bwMode="auto">
          <a:xfrm flipV="1">
            <a:off x="1992043" y="5390832"/>
            <a:ext cx="789710" cy="7273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4" name="Straight Arrow Connector 63"/>
          <p:cNvCxnSpPr/>
          <p:nvPr/>
        </p:nvCxnSpPr>
        <p:spPr bwMode="auto">
          <a:xfrm>
            <a:off x="3075708" y="5404913"/>
            <a:ext cx="665018" cy="93518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5" name="AutoShape 19"/>
          <p:cNvSpPr>
            <a:spLocks noChangeArrowheads="1"/>
          </p:cNvSpPr>
          <p:nvPr/>
        </p:nvSpPr>
        <p:spPr bwMode="auto">
          <a:xfrm>
            <a:off x="6027161" y="2721135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cxnSp>
        <p:nvCxnSpPr>
          <p:cNvPr id="67" name="Straight Arrow Connector 66"/>
          <p:cNvCxnSpPr/>
          <p:nvPr/>
        </p:nvCxnSpPr>
        <p:spPr bwMode="auto">
          <a:xfrm flipH="1">
            <a:off x="5049984" y="3054927"/>
            <a:ext cx="1132608" cy="187038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8" name="AutoShape 19"/>
          <p:cNvSpPr>
            <a:spLocks noChangeArrowheads="1"/>
          </p:cNvSpPr>
          <p:nvPr/>
        </p:nvSpPr>
        <p:spPr bwMode="auto">
          <a:xfrm>
            <a:off x="6086044" y="3081353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cxnSp>
        <p:nvCxnSpPr>
          <p:cNvPr id="69" name="Straight Arrow Connector 68"/>
          <p:cNvCxnSpPr/>
          <p:nvPr/>
        </p:nvCxnSpPr>
        <p:spPr bwMode="auto">
          <a:xfrm flipH="1">
            <a:off x="5108866" y="3415145"/>
            <a:ext cx="1132608" cy="187038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1" name="TextBox 70"/>
          <p:cNvSpPr txBox="1"/>
          <p:nvPr/>
        </p:nvSpPr>
        <p:spPr>
          <a:xfrm>
            <a:off x="1527465" y="4301837"/>
            <a:ext cx="622359" cy="394424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r>
              <a:rPr lang="en-GB" dirty="0" smtClean="0"/>
              <a:t>OR</a:t>
            </a:r>
            <a:endParaRPr lang="en-GB" dirty="0"/>
          </a:p>
        </p:txBody>
      </p:sp>
      <p:sp>
        <p:nvSpPr>
          <p:cNvPr id="61" name="Text Box 97"/>
          <p:cNvSpPr txBox="1">
            <a:spLocks noChangeArrowheads="1"/>
          </p:cNvSpPr>
          <p:nvPr/>
        </p:nvSpPr>
        <p:spPr bwMode="auto">
          <a:xfrm>
            <a:off x="6690050" y="2917998"/>
            <a:ext cx="2453952" cy="535513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>
              <a:buFontTx/>
              <a:buNone/>
            </a:pPr>
            <a:r>
              <a:rPr lang="en-GB" sz="1600" b="1" dirty="0" smtClean="0">
                <a:solidFill>
                  <a:schemeClr val="bg2">
                    <a:lumMod val="50000"/>
                  </a:schemeClr>
                </a:solidFill>
              </a:rPr>
              <a:t>Completely new LUNs</a:t>
            </a:r>
          </a:p>
          <a:p>
            <a:pPr>
              <a:buFontTx/>
              <a:buNone/>
            </a:pPr>
            <a:r>
              <a:rPr lang="en-GB" sz="1600" dirty="0" smtClean="0">
                <a:solidFill>
                  <a:schemeClr val="bg2">
                    <a:lumMod val="50000"/>
                  </a:schemeClr>
                </a:solidFill>
              </a:rPr>
              <a:t>for new tier</a:t>
            </a:r>
            <a:endParaRPr lang="en-GB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3" name="Text Box 97"/>
          <p:cNvSpPr txBox="1">
            <a:spLocks noChangeArrowheads="1"/>
          </p:cNvSpPr>
          <p:nvPr/>
        </p:nvSpPr>
        <p:spPr bwMode="auto">
          <a:xfrm>
            <a:off x="6587411" y="5221013"/>
            <a:ext cx="2556589" cy="978711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>
              <a:buFontTx/>
              <a:buNone/>
            </a:pPr>
            <a:r>
              <a:rPr lang="en-GB" sz="1600" b="1" dirty="0" smtClean="0">
                <a:solidFill>
                  <a:schemeClr val="bg2">
                    <a:lumMod val="50000"/>
                  </a:schemeClr>
                </a:solidFill>
              </a:rPr>
              <a:t>Reuse existing LUNs </a:t>
            </a:r>
            <a:br>
              <a:rPr lang="en-GB" sz="16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600" b="1" dirty="0" smtClean="0">
                <a:solidFill>
                  <a:schemeClr val="bg2">
                    <a:lumMod val="50000"/>
                  </a:schemeClr>
                </a:solidFill>
              </a:rPr>
              <a:t>       </a:t>
            </a:r>
            <a:r>
              <a:rPr lang="en-GB" sz="1600" dirty="0" smtClean="0">
                <a:solidFill>
                  <a:schemeClr val="bg2">
                    <a:lumMod val="50000"/>
                  </a:schemeClr>
                </a:solidFill>
              </a:rPr>
              <a:t>for new tier </a:t>
            </a:r>
            <a:br>
              <a:rPr lang="en-GB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600" dirty="0" smtClean="0">
                <a:solidFill>
                  <a:schemeClr val="bg2">
                    <a:lumMod val="50000"/>
                  </a:schemeClr>
                </a:solidFill>
              </a:rPr>
              <a:t>Assuming:</a:t>
            </a:r>
          </a:p>
          <a:p>
            <a:pPr>
              <a:buFontTx/>
              <a:buNone/>
            </a:pPr>
            <a:r>
              <a:rPr lang="en-GB" sz="1600" dirty="0" smtClean="0">
                <a:solidFill>
                  <a:schemeClr val="bg2">
                    <a:lumMod val="50000"/>
                  </a:schemeClr>
                </a:solidFill>
              </a:rPr>
              <a:t>SSP has spare capacity</a:t>
            </a:r>
            <a:endParaRPr lang="en-GB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6" name="Down Arrow 65"/>
          <p:cNvSpPr/>
          <p:nvPr/>
        </p:nvSpPr>
        <p:spPr bwMode="auto">
          <a:xfrm>
            <a:off x="1696453" y="2370221"/>
            <a:ext cx="385010" cy="409074"/>
          </a:xfrm>
          <a:prstGeom prst="downArrow">
            <a:avLst/>
          </a:prstGeom>
          <a:solidFill>
            <a:srgbClr val="FDFDFD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563" y="414339"/>
            <a:ext cx="8438923" cy="498475"/>
          </a:xfrm>
        </p:spPr>
        <p:txBody>
          <a:bodyPr/>
          <a:lstStyle/>
          <a:p>
            <a:r>
              <a:rPr lang="en-GB" dirty="0" smtClean="0"/>
              <a:t>Upgrading</a:t>
            </a:r>
            <a:r>
              <a:rPr lang="en-GB" sz="1800" dirty="0" smtClean="0"/>
              <a:t> </a:t>
            </a:r>
            <a:r>
              <a:rPr lang="en-GB" dirty="0" smtClean="0"/>
              <a:t>SYSTEM</a:t>
            </a:r>
            <a:r>
              <a:rPr lang="en-GB" sz="2000" dirty="0" smtClean="0"/>
              <a:t> </a:t>
            </a:r>
            <a:r>
              <a:rPr lang="en-GB" dirty="0" smtClean="0"/>
              <a:t>tier</a:t>
            </a:r>
            <a:r>
              <a:rPr lang="en-GB" sz="2000" dirty="0" smtClean="0"/>
              <a:t> </a:t>
            </a:r>
            <a:r>
              <a:rPr lang="en-GB" dirty="0" smtClean="0"/>
              <a:t>to Faster/Flash</a:t>
            </a:r>
            <a:r>
              <a:rPr lang="en-GB" sz="2000" dirty="0" smtClean="0"/>
              <a:t> </a:t>
            </a:r>
            <a:r>
              <a:rPr lang="en-GB" dirty="0" smtClean="0"/>
              <a:t>LUNs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6" y="893620"/>
            <a:ext cx="8963025" cy="5964381"/>
          </a:xfrm>
        </p:spPr>
        <p:txBody>
          <a:bodyPr/>
          <a:lstStyle/>
          <a:p>
            <a:r>
              <a:rPr lang="en-GB" sz="2400" dirty="0" smtClean="0">
                <a:solidFill>
                  <a:srgbClr val="FF0000"/>
                </a:solidFill>
              </a:rPr>
              <a:t>You can’t directly move the SYSTEM tier</a:t>
            </a:r>
          </a:p>
          <a:p>
            <a:r>
              <a:rPr lang="en-GB" sz="2300" dirty="0" smtClean="0"/>
              <a:t>For example: to faster LUNs to gain performance</a:t>
            </a:r>
          </a:p>
          <a:p>
            <a:pPr lvl="1"/>
            <a:endParaRPr lang="en-GB" sz="1900" dirty="0" smtClean="0"/>
          </a:p>
          <a:p>
            <a:pPr lvl="1"/>
            <a:endParaRPr lang="en-GB" sz="1900" dirty="0" smtClean="0"/>
          </a:p>
          <a:p>
            <a:pPr lvl="1"/>
            <a:endParaRPr lang="en-GB" sz="19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You have to rotate your disks (LUNs)</a:t>
            </a:r>
          </a:p>
          <a:p>
            <a:endParaRPr lang="en-GB" sz="2400" dirty="0" smtClean="0"/>
          </a:p>
          <a:p>
            <a:r>
              <a:rPr lang="en-GB" sz="2400" dirty="0" smtClean="0"/>
              <a:t>Scary the first time!!</a:t>
            </a:r>
          </a:p>
          <a:p>
            <a:endParaRPr lang="en-GB" sz="2400" dirty="0" smtClean="0"/>
          </a:p>
          <a:p>
            <a:r>
              <a:rPr lang="en-GB" sz="2400" dirty="0" smtClean="0"/>
              <a:t>Next is two ways to get this done . . .</a:t>
            </a:r>
          </a:p>
        </p:txBody>
      </p:sp>
      <p:sp>
        <p:nvSpPr>
          <p:cNvPr id="35" name="AutoShape 60"/>
          <p:cNvSpPr>
            <a:spLocks noChangeArrowheads="1"/>
          </p:cNvSpPr>
          <p:nvPr/>
        </p:nvSpPr>
        <p:spPr bwMode="auto">
          <a:xfrm>
            <a:off x="2294109" y="2243104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36" name="Text Box 97"/>
          <p:cNvSpPr txBox="1">
            <a:spLocks noChangeArrowheads="1"/>
          </p:cNvSpPr>
          <p:nvPr/>
        </p:nvSpPr>
        <p:spPr bwMode="auto">
          <a:xfrm>
            <a:off x="2391730" y="2210343"/>
            <a:ext cx="1527465" cy="3139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b="1" dirty="0" smtClean="0">
                <a:solidFill>
                  <a:schemeClr val="bg1"/>
                </a:solidFill>
              </a:rPr>
              <a:t>SYSTEM Tier</a:t>
            </a:r>
          </a:p>
        </p:txBody>
      </p:sp>
      <p:sp>
        <p:nvSpPr>
          <p:cNvPr id="37" name="AutoShape 60"/>
          <p:cNvSpPr>
            <a:spLocks noChangeArrowheads="1"/>
          </p:cNvSpPr>
          <p:nvPr/>
        </p:nvSpPr>
        <p:spPr bwMode="auto">
          <a:xfrm>
            <a:off x="4585579" y="2256778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38" name="Text Box 97"/>
          <p:cNvSpPr txBox="1">
            <a:spLocks noChangeArrowheads="1"/>
          </p:cNvSpPr>
          <p:nvPr/>
        </p:nvSpPr>
        <p:spPr bwMode="auto">
          <a:xfrm>
            <a:off x="4987817" y="2216359"/>
            <a:ext cx="1527465" cy="341614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>
              <a:buFontTx/>
              <a:buNone/>
            </a:pPr>
            <a:r>
              <a:rPr lang="en-GB" sz="1800" b="1" dirty="0" smtClean="0">
                <a:solidFill>
                  <a:schemeClr val="bg1"/>
                </a:solidFill>
              </a:rPr>
              <a:t>User Tier</a:t>
            </a:r>
          </a:p>
        </p:txBody>
      </p:sp>
      <p:sp>
        <p:nvSpPr>
          <p:cNvPr id="41" name="AutoShape 19"/>
          <p:cNvSpPr>
            <a:spLocks noChangeArrowheads="1"/>
          </p:cNvSpPr>
          <p:nvPr/>
        </p:nvSpPr>
        <p:spPr bwMode="auto">
          <a:xfrm>
            <a:off x="1209543" y="2352034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FF0000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42" name="AutoShape 19"/>
          <p:cNvSpPr>
            <a:spLocks noChangeArrowheads="1"/>
          </p:cNvSpPr>
          <p:nvPr/>
        </p:nvSpPr>
        <p:spPr bwMode="auto">
          <a:xfrm>
            <a:off x="1268425" y="2712252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FF0000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53" name="AutoShape 19"/>
          <p:cNvSpPr>
            <a:spLocks noChangeArrowheads="1"/>
          </p:cNvSpPr>
          <p:nvPr/>
        </p:nvSpPr>
        <p:spPr bwMode="auto">
          <a:xfrm>
            <a:off x="2956191" y="2475578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54" name="AutoShape 19"/>
          <p:cNvSpPr>
            <a:spLocks noChangeArrowheads="1"/>
          </p:cNvSpPr>
          <p:nvPr/>
        </p:nvSpPr>
        <p:spPr bwMode="auto">
          <a:xfrm>
            <a:off x="3346489" y="2729700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55" name="AutoShape 19"/>
          <p:cNvSpPr>
            <a:spLocks noChangeArrowheads="1"/>
          </p:cNvSpPr>
          <p:nvPr/>
        </p:nvSpPr>
        <p:spPr bwMode="auto">
          <a:xfrm>
            <a:off x="5202086" y="2535730"/>
            <a:ext cx="549008" cy="600512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wrap="square"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56" name="AutoShape 19"/>
          <p:cNvSpPr>
            <a:spLocks noChangeArrowheads="1"/>
          </p:cNvSpPr>
          <p:nvPr/>
        </p:nvSpPr>
        <p:spPr bwMode="auto">
          <a:xfrm>
            <a:off x="5592384" y="2789852"/>
            <a:ext cx="549008" cy="600512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wrap="square"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57" name="Text Box 97"/>
          <p:cNvSpPr txBox="1">
            <a:spLocks noChangeArrowheads="1"/>
          </p:cNvSpPr>
          <p:nvPr/>
        </p:nvSpPr>
        <p:spPr bwMode="auto">
          <a:xfrm>
            <a:off x="276726" y="2531185"/>
            <a:ext cx="1075732" cy="535513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b="1" dirty="0" smtClean="0">
                <a:solidFill>
                  <a:schemeClr val="bg1"/>
                </a:solidFill>
              </a:rPr>
              <a:t>Fast</a:t>
            </a:r>
          </a:p>
          <a:p>
            <a:pPr algn="ctr">
              <a:buFontTx/>
              <a:buNone/>
            </a:pPr>
            <a:r>
              <a:rPr lang="en-GB" sz="1600" b="1" dirty="0" smtClean="0">
                <a:solidFill>
                  <a:schemeClr val="bg1"/>
                </a:solidFill>
              </a:rPr>
              <a:t>Disks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563" y="414339"/>
            <a:ext cx="8438923" cy="498475"/>
          </a:xfrm>
        </p:spPr>
        <p:txBody>
          <a:bodyPr/>
          <a:lstStyle/>
          <a:p>
            <a:r>
              <a:rPr lang="en-GB" dirty="0" smtClean="0"/>
              <a:t>Upgrading</a:t>
            </a:r>
            <a:r>
              <a:rPr lang="en-GB" sz="1800" dirty="0" smtClean="0"/>
              <a:t> </a:t>
            </a:r>
            <a:r>
              <a:rPr lang="en-GB" dirty="0" smtClean="0"/>
              <a:t>SYSTEM</a:t>
            </a:r>
            <a:r>
              <a:rPr lang="en-GB" sz="2000" dirty="0" smtClean="0"/>
              <a:t> </a:t>
            </a:r>
            <a:r>
              <a:rPr lang="en-GB" dirty="0" smtClean="0"/>
              <a:t>tier</a:t>
            </a:r>
            <a:r>
              <a:rPr lang="en-GB" sz="2000" dirty="0" smtClean="0"/>
              <a:t> </a:t>
            </a:r>
            <a:r>
              <a:rPr lang="en-GB" dirty="0" smtClean="0"/>
              <a:t>to Faster/Flash</a:t>
            </a:r>
            <a:r>
              <a:rPr lang="en-GB" sz="2000" dirty="0" smtClean="0"/>
              <a:t> </a:t>
            </a:r>
            <a:r>
              <a:rPr lang="en-GB" dirty="0" smtClean="0"/>
              <a:t>LUNs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93619"/>
            <a:ext cx="8963025" cy="5964381"/>
          </a:xfrm>
        </p:spPr>
        <p:txBody>
          <a:bodyPr/>
          <a:lstStyle/>
          <a:p>
            <a:r>
              <a:rPr lang="en-GB" sz="2400" dirty="0" smtClean="0">
                <a:solidFill>
                  <a:srgbClr val="FF0000"/>
                </a:solidFill>
              </a:rPr>
              <a:t>You can move the SYSTEM tier</a:t>
            </a:r>
          </a:p>
          <a:p>
            <a:pPr lvl="1"/>
            <a:endParaRPr lang="en-GB" sz="1900" dirty="0" smtClean="0"/>
          </a:p>
          <a:p>
            <a:pPr lvl="1"/>
            <a:endParaRPr lang="en-GB" sz="1900" dirty="0" smtClean="0"/>
          </a:p>
          <a:p>
            <a:pPr lvl="1"/>
            <a:endParaRPr lang="en-GB" sz="1900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sz="1900" dirty="0" smtClean="0"/>
              <a:t>1 Add fast disks: </a:t>
            </a:r>
            <a:r>
              <a:rPr lang="en-GB" sz="1900" dirty="0" smtClean="0">
                <a:solidFill>
                  <a:srgbClr val="008000"/>
                </a:solidFill>
              </a:rPr>
              <a:t>pv -add -tier sys -</a:t>
            </a:r>
            <a:r>
              <a:rPr lang="en-GB" sz="1900" dirty="0" err="1" smtClean="0">
                <a:solidFill>
                  <a:srgbClr val="008000"/>
                </a:solidFill>
              </a:rPr>
              <a:t>fg</a:t>
            </a:r>
            <a:r>
              <a:rPr lang="en-GB" sz="1900" dirty="0" smtClean="0">
                <a:solidFill>
                  <a:srgbClr val="008000"/>
                </a:solidFill>
              </a:rPr>
              <a:t> san1: hdisk98 -</a:t>
            </a:r>
            <a:r>
              <a:rPr lang="en-GB" sz="1900" dirty="0" err="1" smtClean="0">
                <a:solidFill>
                  <a:srgbClr val="008000"/>
                </a:solidFill>
              </a:rPr>
              <a:t>fg</a:t>
            </a:r>
            <a:r>
              <a:rPr lang="en-GB" sz="1900" dirty="0" smtClean="0">
                <a:solidFill>
                  <a:srgbClr val="008000"/>
                </a:solidFill>
              </a:rPr>
              <a:t> san2: hdisk99</a:t>
            </a:r>
          </a:p>
          <a:p>
            <a:pPr lvl="1"/>
            <a:endParaRPr lang="en-GB" sz="1900" dirty="0" smtClean="0"/>
          </a:p>
          <a:p>
            <a:pPr lvl="1"/>
            <a:endParaRPr lang="en-GB" sz="1900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GB" sz="1900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GB" sz="1200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sz="1900" dirty="0" smtClean="0"/>
              <a:t>2 Then remove slow: </a:t>
            </a:r>
            <a:r>
              <a:rPr lang="en-GB" sz="1900" dirty="0" smtClean="0">
                <a:solidFill>
                  <a:srgbClr val="008000"/>
                </a:solidFill>
              </a:rPr>
              <a:t>pv -remove -pv hdisk42 hdisk52</a:t>
            </a:r>
            <a:endParaRPr lang="en-GB" sz="1900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sz="1900" dirty="0" smtClean="0"/>
              <a:t>3 Then add to User tier: </a:t>
            </a:r>
            <a:r>
              <a:rPr lang="en-GB" sz="1900" dirty="0" smtClean="0">
                <a:solidFill>
                  <a:srgbClr val="008000"/>
                </a:solidFill>
              </a:rPr>
              <a:t>pv -add -tier user -pv hdisk42 hdisk52</a:t>
            </a:r>
          </a:p>
          <a:p>
            <a:pPr lvl="1"/>
            <a:endParaRPr lang="en-GB" sz="1900" dirty="0"/>
          </a:p>
        </p:txBody>
      </p:sp>
      <p:sp>
        <p:nvSpPr>
          <p:cNvPr id="35" name="AutoShape 60"/>
          <p:cNvSpPr>
            <a:spLocks noChangeArrowheads="1"/>
          </p:cNvSpPr>
          <p:nvPr/>
        </p:nvSpPr>
        <p:spPr bwMode="auto">
          <a:xfrm>
            <a:off x="2270047" y="1352768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36" name="Text Box 97"/>
          <p:cNvSpPr txBox="1">
            <a:spLocks noChangeArrowheads="1"/>
          </p:cNvSpPr>
          <p:nvPr/>
        </p:nvSpPr>
        <p:spPr bwMode="auto">
          <a:xfrm>
            <a:off x="2367668" y="1320007"/>
            <a:ext cx="1527465" cy="3139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b="1" dirty="0" smtClean="0">
                <a:solidFill>
                  <a:schemeClr val="bg1"/>
                </a:solidFill>
              </a:rPr>
              <a:t>SYSTEM Tier</a:t>
            </a:r>
          </a:p>
        </p:txBody>
      </p:sp>
      <p:sp>
        <p:nvSpPr>
          <p:cNvPr id="37" name="AutoShape 60"/>
          <p:cNvSpPr>
            <a:spLocks noChangeArrowheads="1"/>
          </p:cNvSpPr>
          <p:nvPr/>
        </p:nvSpPr>
        <p:spPr bwMode="auto">
          <a:xfrm>
            <a:off x="4561517" y="1366442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38" name="Text Box 97"/>
          <p:cNvSpPr txBox="1">
            <a:spLocks noChangeArrowheads="1"/>
          </p:cNvSpPr>
          <p:nvPr/>
        </p:nvSpPr>
        <p:spPr bwMode="auto">
          <a:xfrm>
            <a:off x="4963755" y="1326023"/>
            <a:ext cx="1527465" cy="341614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>
              <a:buFontTx/>
              <a:buNone/>
            </a:pPr>
            <a:r>
              <a:rPr lang="en-GB" sz="1800" b="1" dirty="0" smtClean="0">
                <a:solidFill>
                  <a:schemeClr val="bg1"/>
                </a:solidFill>
              </a:rPr>
              <a:t>User Tier</a:t>
            </a:r>
          </a:p>
        </p:txBody>
      </p:sp>
      <p:sp>
        <p:nvSpPr>
          <p:cNvPr id="41" name="AutoShape 19"/>
          <p:cNvSpPr>
            <a:spLocks noChangeArrowheads="1"/>
          </p:cNvSpPr>
          <p:nvPr/>
        </p:nvSpPr>
        <p:spPr bwMode="auto">
          <a:xfrm>
            <a:off x="1185481" y="1461698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FF0000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42" name="AutoShape 19"/>
          <p:cNvSpPr>
            <a:spLocks noChangeArrowheads="1"/>
          </p:cNvSpPr>
          <p:nvPr/>
        </p:nvSpPr>
        <p:spPr bwMode="auto">
          <a:xfrm>
            <a:off x="1244363" y="1821916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FF0000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53" name="AutoShape 19"/>
          <p:cNvSpPr>
            <a:spLocks noChangeArrowheads="1"/>
          </p:cNvSpPr>
          <p:nvPr/>
        </p:nvSpPr>
        <p:spPr bwMode="auto">
          <a:xfrm>
            <a:off x="2932129" y="1585242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54" name="AutoShape 19"/>
          <p:cNvSpPr>
            <a:spLocks noChangeArrowheads="1"/>
          </p:cNvSpPr>
          <p:nvPr/>
        </p:nvSpPr>
        <p:spPr bwMode="auto">
          <a:xfrm>
            <a:off x="3322427" y="1839364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55" name="AutoShape 19"/>
          <p:cNvSpPr>
            <a:spLocks noChangeArrowheads="1"/>
          </p:cNvSpPr>
          <p:nvPr/>
        </p:nvSpPr>
        <p:spPr bwMode="auto">
          <a:xfrm>
            <a:off x="5178024" y="1645394"/>
            <a:ext cx="549008" cy="600512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wrap="square"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56" name="AutoShape 19"/>
          <p:cNvSpPr>
            <a:spLocks noChangeArrowheads="1"/>
          </p:cNvSpPr>
          <p:nvPr/>
        </p:nvSpPr>
        <p:spPr bwMode="auto">
          <a:xfrm>
            <a:off x="5568322" y="1899516"/>
            <a:ext cx="549008" cy="600512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wrap="square"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57" name="Text Box 97"/>
          <p:cNvSpPr txBox="1">
            <a:spLocks noChangeArrowheads="1"/>
          </p:cNvSpPr>
          <p:nvPr/>
        </p:nvSpPr>
        <p:spPr bwMode="auto">
          <a:xfrm>
            <a:off x="252664" y="1640849"/>
            <a:ext cx="1075732" cy="535513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b="1" dirty="0" smtClean="0">
                <a:solidFill>
                  <a:schemeClr val="bg1"/>
                </a:solidFill>
              </a:rPr>
              <a:t>Fast</a:t>
            </a:r>
          </a:p>
          <a:p>
            <a:pPr algn="ctr">
              <a:buFontTx/>
              <a:buNone/>
            </a:pPr>
            <a:r>
              <a:rPr lang="en-GB" sz="1600" b="1" dirty="0" smtClean="0">
                <a:solidFill>
                  <a:schemeClr val="bg1"/>
                </a:solidFill>
              </a:rPr>
              <a:t>Disks</a:t>
            </a:r>
          </a:p>
        </p:txBody>
      </p:sp>
      <p:sp>
        <p:nvSpPr>
          <p:cNvPr id="58" name="AutoShape 60"/>
          <p:cNvSpPr>
            <a:spLocks noChangeArrowheads="1"/>
          </p:cNvSpPr>
          <p:nvPr/>
        </p:nvSpPr>
        <p:spPr bwMode="auto">
          <a:xfrm>
            <a:off x="2374320" y="2876768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59" name="Text Box 97"/>
          <p:cNvSpPr txBox="1">
            <a:spLocks noChangeArrowheads="1"/>
          </p:cNvSpPr>
          <p:nvPr/>
        </p:nvSpPr>
        <p:spPr bwMode="auto">
          <a:xfrm>
            <a:off x="2471941" y="2844007"/>
            <a:ext cx="1527465" cy="3139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b="1" dirty="0" smtClean="0">
                <a:solidFill>
                  <a:schemeClr val="bg1"/>
                </a:solidFill>
              </a:rPr>
              <a:t>SYSTEM Tier</a:t>
            </a:r>
          </a:p>
        </p:txBody>
      </p:sp>
      <p:sp>
        <p:nvSpPr>
          <p:cNvPr id="60" name="AutoShape 60"/>
          <p:cNvSpPr>
            <a:spLocks noChangeArrowheads="1"/>
          </p:cNvSpPr>
          <p:nvPr/>
        </p:nvSpPr>
        <p:spPr bwMode="auto">
          <a:xfrm>
            <a:off x="4665790" y="2890442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61" name="Text Box 97"/>
          <p:cNvSpPr txBox="1">
            <a:spLocks noChangeArrowheads="1"/>
          </p:cNvSpPr>
          <p:nvPr/>
        </p:nvSpPr>
        <p:spPr bwMode="auto">
          <a:xfrm>
            <a:off x="5068028" y="2850023"/>
            <a:ext cx="1527465" cy="341614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>
              <a:buFontTx/>
              <a:buNone/>
            </a:pPr>
            <a:r>
              <a:rPr lang="en-GB" sz="1800" b="1" dirty="0" smtClean="0">
                <a:solidFill>
                  <a:schemeClr val="bg1"/>
                </a:solidFill>
              </a:rPr>
              <a:t>User Tier</a:t>
            </a:r>
          </a:p>
        </p:txBody>
      </p:sp>
      <p:sp>
        <p:nvSpPr>
          <p:cNvPr id="62" name="AutoShape 19"/>
          <p:cNvSpPr>
            <a:spLocks noChangeArrowheads="1"/>
          </p:cNvSpPr>
          <p:nvPr/>
        </p:nvSpPr>
        <p:spPr bwMode="auto">
          <a:xfrm>
            <a:off x="2444786" y="3057888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FF0000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63" name="AutoShape 19"/>
          <p:cNvSpPr>
            <a:spLocks noChangeArrowheads="1"/>
          </p:cNvSpPr>
          <p:nvPr/>
        </p:nvSpPr>
        <p:spPr bwMode="auto">
          <a:xfrm>
            <a:off x="2503668" y="3418106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FF0000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64" name="AutoShape 19"/>
          <p:cNvSpPr>
            <a:spLocks noChangeArrowheads="1"/>
          </p:cNvSpPr>
          <p:nvPr/>
        </p:nvSpPr>
        <p:spPr bwMode="auto">
          <a:xfrm>
            <a:off x="3036402" y="3109242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65" name="AutoShape 19"/>
          <p:cNvSpPr>
            <a:spLocks noChangeArrowheads="1"/>
          </p:cNvSpPr>
          <p:nvPr/>
        </p:nvSpPr>
        <p:spPr bwMode="auto">
          <a:xfrm>
            <a:off x="3426700" y="3363364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66" name="AutoShape 19"/>
          <p:cNvSpPr>
            <a:spLocks noChangeArrowheads="1"/>
          </p:cNvSpPr>
          <p:nvPr/>
        </p:nvSpPr>
        <p:spPr bwMode="auto">
          <a:xfrm>
            <a:off x="5282297" y="3169394"/>
            <a:ext cx="549008" cy="600512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wrap="square"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67" name="AutoShape 19"/>
          <p:cNvSpPr>
            <a:spLocks noChangeArrowheads="1"/>
          </p:cNvSpPr>
          <p:nvPr/>
        </p:nvSpPr>
        <p:spPr bwMode="auto">
          <a:xfrm>
            <a:off x="5672595" y="3423516"/>
            <a:ext cx="549008" cy="600512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wrap="square"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68" name="Text Box 97"/>
          <p:cNvSpPr txBox="1">
            <a:spLocks noChangeArrowheads="1"/>
          </p:cNvSpPr>
          <p:nvPr/>
        </p:nvSpPr>
        <p:spPr bwMode="auto">
          <a:xfrm>
            <a:off x="1511969" y="3237039"/>
            <a:ext cx="1075732" cy="535513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b="1" dirty="0" smtClean="0">
                <a:solidFill>
                  <a:schemeClr val="bg1"/>
                </a:solidFill>
              </a:rPr>
              <a:t>Fast</a:t>
            </a:r>
          </a:p>
          <a:p>
            <a:pPr algn="ctr">
              <a:buFontTx/>
              <a:buNone/>
            </a:pPr>
            <a:r>
              <a:rPr lang="en-GB" sz="1600" b="1" dirty="0" smtClean="0">
                <a:solidFill>
                  <a:schemeClr val="bg1"/>
                </a:solidFill>
              </a:rPr>
              <a:t>Disks</a:t>
            </a:r>
          </a:p>
        </p:txBody>
      </p:sp>
      <p:sp>
        <p:nvSpPr>
          <p:cNvPr id="27" name="AutoShape 60"/>
          <p:cNvSpPr>
            <a:spLocks noChangeArrowheads="1"/>
          </p:cNvSpPr>
          <p:nvPr/>
        </p:nvSpPr>
        <p:spPr bwMode="auto">
          <a:xfrm>
            <a:off x="2382341" y="4954222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28" name="Text Box 97"/>
          <p:cNvSpPr txBox="1">
            <a:spLocks noChangeArrowheads="1"/>
          </p:cNvSpPr>
          <p:nvPr/>
        </p:nvSpPr>
        <p:spPr bwMode="auto">
          <a:xfrm>
            <a:off x="2467931" y="4921461"/>
            <a:ext cx="1527465" cy="3139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b="1" dirty="0" smtClean="0">
                <a:solidFill>
                  <a:schemeClr val="bg1"/>
                </a:solidFill>
              </a:rPr>
              <a:t>SYSTEM Tier</a:t>
            </a:r>
          </a:p>
        </p:txBody>
      </p:sp>
      <p:sp>
        <p:nvSpPr>
          <p:cNvPr id="29" name="AutoShape 60"/>
          <p:cNvSpPr>
            <a:spLocks noChangeArrowheads="1"/>
          </p:cNvSpPr>
          <p:nvPr/>
        </p:nvSpPr>
        <p:spPr bwMode="auto">
          <a:xfrm>
            <a:off x="4661780" y="4967896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30" name="Text Box 97"/>
          <p:cNvSpPr txBox="1">
            <a:spLocks noChangeArrowheads="1"/>
          </p:cNvSpPr>
          <p:nvPr/>
        </p:nvSpPr>
        <p:spPr bwMode="auto">
          <a:xfrm>
            <a:off x="5064018" y="4927477"/>
            <a:ext cx="1527465" cy="341614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>
              <a:buFontTx/>
              <a:buNone/>
            </a:pPr>
            <a:r>
              <a:rPr lang="en-GB" sz="1800" b="1" dirty="0" smtClean="0">
                <a:solidFill>
                  <a:schemeClr val="bg1"/>
                </a:solidFill>
              </a:rPr>
              <a:t>User Tier</a:t>
            </a:r>
          </a:p>
        </p:txBody>
      </p:sp>
      <p:sp>
        <p:nvSpPr>
          <p:cNvPr id="31" name="AutoShape 19"/>
          <p:cNvSpPr>
            <a:spLocks noChangeArrowheads="1"/>
          </p:cNvSpPr>
          <p:nvPr/>
        </p:nvSpPr>
        <p:spPr bwMode="auto">
          <a:xfrm>
            <a:off x="2440776" y="5135342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FF0000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32" name="AutoShape 19"/>
          <p:cNvSpPr>
            <a:spLocks noChangeArrowheads="1"/>
          </p:cNvSpPr>
          <p:nvPr/>
        </p:nvSpPr>
        <p:spPr bwMode="auto">
          <a:xfrm>
            <a:off x="2499658" y="5495560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FF0000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39" name="AutoShape 19"/>
          <p:cNvSpPr>
            <a:spLocks noChangeArrowheads="1"/>
          </p:cNvSpPr>
          <p:nvPr/>
        </p:nvSpPr>
        <p:spPr bwMode="auto">
          <a:xfrm>
            <a:off x="5278287" y="5246848"/>
            <a:ext cx="549008" cy="600512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wrap="square"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40" name="AutoShape 19"/>
          <p:cNvSpPr>
            <a:spLocks noChangeArrowheads="1"/>
          </p:cNvSpPr>
          <p:nvPr/>
        </p:nvSpPr>
        <p:spPr bwMode="auto">
          <a:xfrm>
            <a:off x="5668585" y="5500970"/>
            <a:ext cx="549008" cy="600512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wrap="square"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43" name="Text Box 97"/>
          <p:cNvSpPr txBox="1">
            <a:spLocks noChangeArrowheads="1"/>
          </p:cNvSpPr>
          <p:nvPr/>
        </p:nvSpPr>
        <p:spPr bwMode="auto">
          <a:xfrm>
            <a:off x="1507959" y="5314493"/>
            <a:ext cx="1075732" cy="535513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b="1" dirty="0" smtClean="0">
                <a:solidFill>
                  <a:schemeClr val="bg1"/>
                </a:solidFill>
              </a:rPr>
              <a:t>Fast</a:t>
            </a:r>
          </a:p>
          <a:p>
            <a:pPr algn="ctr">
              <a:buFontTx/>
              <a:buNone/>
            </a:pPr>
            <a:r>
              <a:rPr lang="en-GB" sz="1600" b="1" dirty="0" smtClean="0">
                <a:solidFill>
                  <a:schemeClr val="bg1"/>
                </a:solidFill>
              </a:rPr>
              <a:t>Disks</a:t>
            </a:r>
          </a:p>
        </p:txBody>
      </p:sp>
      <p:cxnSp>
        <p:nvCxnSpPr>
          <p:cNvPr id="44" name="Straight Arrow Connector 43"/>
          <p:cNvCxnSpPr/>
          <p:nvPr/>
        </p:nvCxnSpPr>
        <p:spPr bwMode="auto">
          <a:xfrm>
            <a:off x="3813830" y="5430437"/>
            <a:ext cx="589728" cy="585353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AutoShape 19"/>
          <p:cNvSpPr>
            <a:spLocks noChangeArrowheads="1"/>
          </p:cNvSpPr>
          <p:nvPr/>
        </p:nvSpPr>
        <p:spPr bwMode="auto">
          <a:xfrm>
            <a:off x="3253153" y="5284952"/>
            <a:ext cx="523875" cy="592833"/>
          </a:xfrm>
          <a:prstGeom prst="can">
            <a:avLst>
              <a:gd name="adj" fmla="val 24972"/>
            </a:avLst>
          </a:prstGeom>
          <a:noFill/>
          <a:ln w="25400" cap="rnd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499070" y="5478917"/>
            <a:ext cx="523875" cy="592833"/>
          </a:xfrm>
          <a:prstGeom prst="can">
            <a:avLst>
              <a:gd name="adj" fmla="val 24972"/>
            </a:avLst>
          </a:prstGeom>
          <a:noFill/>
          <a:ln w="25400" cap="rnd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cxnSp>
        <p:nvCxnSpPr>
          <p:cNvPr id="47" name="Straight Arrow Connector 46"/>
          <p:cNvCxnSpPr/>
          <p:nvPr/>
        </p:nvCxnSpPr>
        <p:spPr bwMode="auto">
          <a:xfrm>
            <a:off x="3841538" y="5894565"/>
            <a:ext cx="501862" cy="470141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3" name="AutoShape 19"/>
          <p:cNvSpPr>
            <a:spLocks noChangeArrowheads="1"/>
          </p:cNvSpPr>
          <p:nvPr/>
        </p:nvSpPr>
        <p:spPr bwMode="auto">
          <a:xfrm>
            <a:off x="4668687" y="5234822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34" name="AutoShape 19"/>
          <p:cNvSpPr>
            <a:spLocks noChangeArrowheads="1"/>
          </p:cNvSpPr>
          <p:nvPr/>
        </p:nvSpPr>
        <p:spPr bwMode="auto">
          <a:xfrm>
            <a:off x="5058985" y="5488944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50" name="AutoShape 19"/>
          <p:cNvSpPr>
            <a:spLocks noChangeArrowheads="1"/>
          </p:cNvSpPr>
          <p:nvPr/>
        </p:nvSpPr>
        <p:spPr bwMode="auto">
          <a:xfrm>
            <a:off x="4187605" y="5882520"/>
            <a:ext cx="523875" cy="592833"/>
          </a:xfrm>
          <a:prstGeom prst="can">
            <a:avLst>
              <a:gd name="adj" fmla="val 24972"/>
            </a:avLst>
          </a:prstGeom>
          <a:noFill/>
          <a:ln w="25400" cap="rnd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51" name="AutoShape 19"/>
          <p:cNvSpPr>
            <a:spLocks noChangeArrowheads="1"/>
          </p:cNvSpPr>
          <p:nvPr/>
        </p:nvSpPr>
        <p:spPr bwMode="auto">
          <a:xfrm>
            <a:off x="4433522" y="6076485"/>
            <a:ext cx="523875" cy="592833"/>
          </a:xfrm>
          <a:prstGeom prst="can">
            <a:avLst>
              <a:gd name="adj" fmla="val 24972"/>
            </a:avLst>
          </a:prstGeom>
          <a:noFill/>
          <a:ln w="25400" cap="rnd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cxnSp>
        <p:nvCxnSpPr>
          <p:cNvPr id="72" name="Straight Arrow Connector 71"/>
          <p:cNvCxnSpPr/>
          <p:nvPr/>
        </p:nvCxnSpPr>
        <p:spPr bwMode="auto">
          <a:xfrm flipV="1">
            <a:off x="4449543" y="5546559"/>
            <a:ext cx="387152" cy="466783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3" name="Straight Arrow Connector 72"/>
          <p:cNvCxnSpPr/>
          <p:nvPr/>
        </p:nvCxnSpPr>
        <p:spPr bwMode="auto">
          <a:xfrm flipV="1">
            <a:off x="4758354" y="5915528"/>
            <a:ext cx="387152" cy="466783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563" y="414339"/>
            <a:ext cx="8438923" cy="498475"/>
          </a:xfrm>
        </p:spPr>
        <p:txBody>
          <a:bodyPr/>
          <a:lstStyle/>
          <a:p>
            <a:r>
              <a:rPr lang="en-GB" dirty="0" smtClean="0"/>
              <a:t>Upgrading</a:t>
            </a:r>
            <a:r>
              <a:rPr lang="en-GB" sz="1800" dirty="0" smtClean="0"/>
              <a:t> </a:t>
            </a:r>
            <a:r>
              <a:rPr lang="en-GB" dirty="0" smtClean="0"/>
              <a:t>SYSTEM</a:t>
            </a:r>
            <a:r>
              <a:rPr lang="en-GB" sz="2000" dirty="0" smtClean="0"/>
              <a:t> </a:t>
            </a:r>
            <a:r>
              <a:rPr lang="en-GB" dirty="0" smtClean="0"/>
              <a:t>tier</a:t>
            </a:r>
            <a:r>
              <a:rPr lang="en-GB" sz="2000" dirty="0" smtClean="0"/>
              <a:t> </a:t>
            </a:r>
            <a:r>
              <a:rPr lang="en-GB" dirty="0" smtClean="0"/>
              <a:t>to Faster/Flash</a:t>
            </a:r>
            <a:r>
              <a:rPr lang="en-GB" sz="2000" dirty="0" smtClean="0"/>
              <a:t> </a:t>
            </a:r>
            <a:r>
              <a:rPr lang="en-GB" dirty="0" smtClean="0"/>
              <a:t>LUNs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6" y="893620"/>
            <a:ext cx="8963025" cy="5964381"/>
          </a:xfrm>
        </p:spPr>
        <p:txBody>
          <a:bodyPr/>
          <a:lstStyle/>
          <a:p>
            <a:r>
              <a:rPr lang="en-GB" sz="2400" dirty="0" smtClean="0">
                <a:solidFill>
                  <a:srgbClr val="FF0000"/>
                </a:solidFill>
              </a:rPr>
              <a:t>You can move the SYSTEM tier</a:t>
            </a:r>
          </a:p>
          <a:p>
            <a:pPr lvl="1"/>
            <a:endParaRPr lang="en-GB" sz="1900" dirty="0" smtClean="0"/>
          </a:p>
          <a:p>
            <a:pPr lvl="1"/>
            <a:endParaRPr lang="en-GB" sz="1900" dirty="0" smtClean="0"/>
          </a:p>
          <a:p>
            <a:pPr lvl="1"/>
            <a:endParaRPr lang="en-GB" sz="1900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sz="1900" dirty="0" smtClean="0"/>
              <a:t>1 One step Swap out: </a:t>
            </a:r>
            <a:r>
              <a:rPr lang="en-GB" sz="1900" dirty="0" smtClean="0">
                <a:solidFill>
                  <a:srgbClr val="FF0000"/>
                </a:solidFill>
              </a:rPr>
              <a:t>pv -replace -oldpv hdisk42 -newpv hdisk89</a:t>
            </a:r>
            <a:br>
              <a:rPr lang="en-GB" sz="1900" dirty="0" smtClean="0">
                <a:solidFill>
                  <a:srgbClr val="FF0000"/>
                </a:solidFill>
              </a:rPr>
            </a:br>
            <a:r>
              <a:rPr lang="en-GB" sz="1900" dirty="0" smtClean="0">
                <a:solidFill>
                  <a:srgbClr val="FF0000"/>
                </a:solidFill>
              </a:rPr>
              <a:t>			   pv -replace -oldpv hdisk52 -newpv hdisk99</a:t>
            </a:r>
            <a:endParaRPr lang="en-GB" sz="1900" dirty="0" smtClean="0">
              <a:solidFill>
                <a:srgbClr val="008000"/>
              </a:solidFill>
            </a:endParaRPr>
          </a:p>
          <a:p>
            <a:pPr lvl="1"/>
            <a:endParaRPr lang="en-GB" sz="1900" dirty="0" smtClean="0"/>
          </a:p>
          <a:p>
            <a:pPr lvl="1"/>
            <a:endParaRPr lang="en-GB" sz="1900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GB" sz="1900" dirty="0" smtClean="0"/>
          </a:p>
          <a:p>
            <a:pPr lvl="1">
              <a:spcBef>
                <a:spcPts val="0"/>
              </a:spcBef>
              <a:spcAft>
                <a:spcPts val="0"/>
              </a:spcAft>
              <a:buNone/>
            </a:pPr>
            <a:endParaRPr lang="en-GB" sz="1900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GB" sz="1900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sz="1900" dirty="0" smtClean="0"/>
              <a:t>2 Then add to User tier: </a:t>
            </a:r>
            <a:r>
              <a:rPr lang="en-GB" sz="1900" dirty="0" smtClean="0">
                <a:solidFill>
                  <a:srgbClr val="008000"/>
                </a:solidFill>
              </a:rPr>
              <a:t>pv -add -tier user -pv hdisk42 hdisk52</a:t>
            </a:r>
          </a:p>
          <a:p>
            <a:pPr lvl="1"/>
            <a:endParaRPr lang="en-GB" sz="1900" dirty="0"/>
          </a:p>
        </p:txBody>
      </p:sp>
      <p:sp>
        <p:nvSpPr>
          <p:cNvPr id="35" name="AutoShape 60"/>
          <p:cNvSpPr>
            <a:spLocks noChangeArrowheads="1"/>
          </p:cNvSpPr>
          <p:nvPr/>
        </p:nvSpPr>
        <p:spPr bwMode="auto">
          <a:xfrm>
            <a:off x="2270047" y="1352768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36" name="Text Box 97"/>
          <p:cNvSpPr txBox="1">
            <a:spLocks noChangeArrowheads="1"/>
          </p:cNvSpPr>
          <p:nvPr/>
        </p:nvSpPr>
        <p:spPr bwMode="auto">
          <a:xfrm>
            <a:off x="2367668" y="1320007"/>
            <a:ext cx="1527465" cy="3139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b="1" dirty="0" smtClean="0">
                <a:solidFill>
                  <a:schemeClr val="bg1"/>
                </a:solidFill>
              </a:rPr>
              <a:t>SYSTEM Tier</a:t>
            </a:r>
          </a:p>
        </p:txBody>
      </p:sp>
      <p:sp>
        <p:nvSpPr>
          <p:cNvPr id="37" name="AutoShape 60"/>
          <p:cNvSpPr>
            <a:spLocks noChangeArrowheads="1"/>
          </p:cNvSpPr>
          <p:nvPr/>
        </p:nvSpPr>
        <p:spPr bwMode="auto">
          <a:xfrm>
            <a:off x="4561517" y="1366442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38" name="Text Box 97"/>
          <p:cNvSpPr txBox="1">
            <a:spLocks noChangeArrowheads="1"/>
          </p:cNvSpPr>
          <p:nvPr/>
        </p:nvSpPr>
        <p:spPr bwMode="auto">
          <a:xfrm>
            <a:off x="4963755" y="1326023"/>
            <a:ext cx="1527465" cy="341614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>
              <a:buFontTx/>
              <a:buNone/>
            </a:pPr>
            <a:r>
              <a:rPr lang="en-GB" sz="1800" b="1" dirty="0" smtClean="0">
                <a:solidFill>
                  <a:schemeClr val="bg1"/>
                </a:solidFill>
              </a:rPr>
              <a:t>User Tier</a:t>
            </a:r>
          </a:p>
        </p:txBody>
      </p:sp>
      <p:sp>
        <p:nvSpPr>
          <p:cNvPr id="41" name="AutoShape 19"/>
          <p:cNvSpPr>
            <a:spLocks noChangeArrowheads="1"/>
          </p:cNvSpPr>
          <p:nvPr/>
        </p:nvSpPr>
        <p:spPr bwMode="auto">
          <a:xfrm>
            <a:off x="1185481" y="1461698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FF0000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42" name="AutoShape 19"/>
          <p:cNvSpPr>
            <a:spLocks noChangeArrowheads="1"/>
          </p:cNvSpPr>
          <p:nvPr/>
        </p:nvSpPr>
        <p:spPr bwMode="auto">
          <a:xfrm>
            <a:off x="1244363" y="1821916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FF0000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53" name="AutoShape 19"/>
          <p:cNvSpPr>
            <a:spLocks noChangeArrowheads="1"/>
          </p:cNvSpPr>
          <p:nvPr/>
        </p:nvSpPr>
        <p:spPr bwMode="auto">
          <a:xfrm>
            <a:off x="2932129" y="1585242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54" name="AutoShape 19"/>
          <p:cNvSpPr>
            <a:spLocks noChangeArrowheads="1"/>
          </p:cNvSpPr>
          <p:nvPr/>
        </p:nvSpPr>
        <p:spPr bwMode="auto">
          <a:xfrm>
            <a:off x="3322427" y="1839364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55" name="AutoShape 19"/>
          <p:cNvSpPr>
            <a:spLocks noChangeArrowheads="1"/>
          </p:cNvSpPr>
          <p:nvPr/>
        </p:nvSpPr>
        <p:spPr bwMode="auto">
          <a:xfrm>
            <a:off x="5178024" y="1645394"/>
            <a:ext cx="549008" cy="600512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wrap="square"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56" name="AutoShape 19"/>
          <p:cNvSpPr>
            <a:spLocks noChangeArrowheads="1"/>
          </p:cNvSpPr>
          <p:nvPr/>
        </p:nvSpPr>
        <p:spPr bwMode="auto">
          <a:xfrm>
            <a:off x="5568322" y="1899516"/>
            <a:ext cx="549008" cy="600512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wrap="square"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57" name="Text Box 97"/>
          <p:cNvSpPr txBox="1">
            <a:spLocks noChangeArrowheads="1"/>
          </p:cNvSpPr>
          <p:nvPr/>
        </p:nvSpPr>
        <p:spPr bwMode="auto">
          <a:xfrm>
            <a:off x="252664" y="1640849"/>
            <a:ext cx="1075732" cy="535513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b="1" dirty="0" smtClean="0">
                <a:solidFill>
                  <a:schemeClr val="bg1"/>
                </a:solidFill>
              </a:rPr>
              <a:t>Fast</a:t>
            </a:r>
          </a:p>
          <a:p>
            <a:pPr algn="ctr">
              <a:buFontTx/>
              <a:buNone/>
            </a:pPr>
            <a:r>
              <a:rPr lang="en-GB" sz="1600" b="1" dirty="0" smtClean="0">
                <a:solidFill>
                  <a:schemeClr val="bg1"/>
                </a:solidFill>
              </a:rPr>
              <a:t>Disks</a:t>
            </a:r>
          </a:p>
        </p:txBody>
      </p:sp>
      <p:sp>
        <p:nvSpPr>
          <p:cNvPr id="58" name="AutoShape 60"/>
          <p:cNvSpPr>
            <a:spLocks noChangeArrowheads="1"/>
          </p:cNvSpPr>
          <p:nvPr/>
        </p:nvSpPr>
        <p:spPr bwMode="auto">
          <a:xfrm>
            <a:off x="2386353" y="3333968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59" name="Text Box 97"/>
          <p:cNvSpPr txBox="1">
            <a:spLocks noChangeArrowheads="1"/>
          </p:cNvSpPr>
          <p:nvPr/>
        </p:nvSpPr>
        <p:spPr bwMode="auto">
          <a:xfrm>
            <a:off x="2483974" y="3301207"/>
            <a:ext cx="1527465" cy="3139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b="1" dirty="0" smtClean="0">
                <a:solidFill>
                  <a:schemeClr val="bg1"/>
                </a:solidFill>
              </a:rPr>
              <a:t>SYSTEM Tier</a:t>
            </a:r>
          </a:p>
        </p:txBody>
      </p:sp>
      <p:sp>
        <p:nvSpPr>
          <p:cNvPr id="60" name="AutoShape 60"/>
          <p:cNvSpPr>
            <a:spLocks noChangeArrowheads="1"/>
          </p:cNvSpPr>
          <p:nvPr/>
        </p:nvSpPr>
        <p:spPr bwMode="auto">
          <a:xfrm>
            <a:off x="4677823" y="3347642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61" name="Text Box 97"/>
          <p:cNvSpPr txBox="1">
            <a:spLocks noChangeArrowheads="1"/>
          </p:cNvSpPr>
          <p:nvPr/>
        </p:nvSpPr>
        <p:spPr bwMode="auto">
          <a:xfrm>
            <a:off x="5080061" y="3307223"/>
            <a:ext cx="1527465" cy="341614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>
              <a:buFontTx/>
              <a:buNone/>
            </a:pPr>
            <a:r>
              <a:rPr lang="en-GB" sz="1800" b="1" dirty="0" smtClean="0">
                <a:solidFill>
                  <a:schemeClr val="bg1"/>
                </a:solidFill>
              </a:rPr>
              <a:t>User Tier</a:t>
            </a:r>
          </a:p>
        </p:txBody>
      </p:sp>
      <p:sp>
        <p:nvSpPr>
          <p:cNvPr id="62" name="AutoShape 19"/>
          <p:cNvSpPr>
            <a:spLocks noChangeArrowheads="1"/>
          </p:cNvSpPr>
          <p:nvPr/>
        </p:nvSpPr>
        <p:spPr bwMode="auto">
          <a:xfrm>
            <a:off x="3082461" y="3539152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FF0000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63" name="AutoShape 19"/>
          <p:cNvSpPr>
            <a:spLocks noChangeArrowheads="1"/>
          </p:cNvSpPr>
          <p:nvPr/>
        </p:nvSpPr>
        <p:spPr bwMode="auto">
          <a:xfrm>
            <a:off x="3297753" y="3863274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FF0000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64" name="AutoShape 19"/>
          <p:cNvSpPr>
            <a:spLocks noChangeArrowheads="1"/>
          </p:cNvSpPr>
          <p:nvPr/>
        </p:nvSpPr>
        <p:spPr bwMode="auto">
          <a:xfrm>
            <a:off x="1171508" y="3578474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65" name="AutoShape 19"/>
          <p:cNvSpPr>
            <a:spLocks noChangeArrowheads="1"/>
          </p:cNvSpPr>
          <p:nvPr/>
        </p:nvSpPr>
        <p:spPr bwMode="auto">
          <a:xfrm>
            <a:off x="1525712" y="4025102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66" name="AutoShape 19"/>
          <p:cNvSpPr>
            <a:spLocks noChangeArrowheads="1"/>
          </p:cNvSpPr>
          <p:nvPr/>
        </p:nvSpPr>
        <p:spPr bwMode="auto">
          <a:xfrm>
            <a:off x="5294330" y="3626594"/>
            <a:ext cx="549008" cy="600512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wrap="square"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67" name="AutoShape 19"/>
          <p:cNvSpPr>
            <a:spLocks noChangeArrowheads="1"/>
          </p:cNvSpPr>
          <p:nvPr/>
        </p:nvSpPr>
        <p:spPr bwMode="auto">
          <a:xfrm>
            <a:off x="5684628" y="3880716"/>
            <a:ext cx="549008" cy="600512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wrap="square"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50" name="AutoShape 19"/>
          <p:cNvSpPr>
            <a:spLocks noChangeArrowheads="1"/>
          </p:cNvSpPr>
          <p:nvPr/>
        </p:nvSpPr>
        <p:spPr bwMode="auto">
          <a:xfrm>
            <a:off x="1287608" y="5906582"/>
            <a:ext cx="523875" cy="592833"/>
          </a:xfrm>
          <a:prstGeom prst="can">
            <a:avLst>
              <a:gd name="adj" fmla="val 24972"/>
            </a:avLst>
          </a:prstGeom>
          <a:noFill/>
          <a:ln w="25400" cap="rnd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51" name="AutoShape 19"/>
          <p:cNvSpPr>
            <a:spLocks noChangeArrowheads="1"/>
          </p:cNvSpPr>
          <p:nvPr/>
        </p:nvSpPr>
        <p:spPr bwMode="auto">
          <a:xfrm>
            <a:off x="1533525" y="6100547"/>
            <a:ext cx="523875" cy="592833"/>
          </a:xfrm>
          <a:prstGeom prst="can">
            <a:avLst>
              <a:gd name="adj" fmla="val 24972"/>
            </a:avLst>
          </a:prstGeom>
          <a:noFill/>
          <a:ln w="25400" cap="rnd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cxnSp>
        <p:nvCxnSpPr>
          <p:cNvPr id="49" name="Straight Arrow Connector 48"/>
          <p:cNvCxnSpPr>
            <a:stCxn id="64" idx="4"/>
            <a:endCxn id="62" idx="2"/>
          </p:cNvCxnSpPr>
          <p:nvPr/>
        </p:nvCxnSpPr>
        <p:spPr bwMode="auto">
          <a:xfrm flipV="1">
            <a:off x="1695383" y="3835569"/>
            <a:ext cx="1387078" cy="39322"/>
          </a:xfrm>
          <a:prstGeom prst="straightConnector1">
            <a:avLst/>
          </a:prstGeom>
          <a:solidFill>
            <a:srgbClr val="FDFDFD"/>
          </a:solidFill>
          <a:ln w="63500" cap="flat" cmpd="sng" algn="ctr">
            <a:solidFill>
              <a:schemeClr val="bg1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52" name="Straight Arrow Connector 51"/>
          <p:cNvCxnSpPr>
            <a:stCxn id="65" idx="4"/>
          </p:cNvCxnSpPr>
          <p:nvPr/>
        </p:nvCxnSpPr>
        <p:spPr bwMode="auto">
          <a:xfrm flipV="1">
            <a:off x="2049587" y="4283242"/>
            <a:ext cx="1259098" cy="38277"/>
          </a:xfrm>
          <a:prstGeom prst="straightConnector1">
            <a:avLst/>
          </a:prstGeom>
          <a:solidFill>
            <a:srgbClr val="FDFDFD"/>
          </a:solidFill>
          <a:ln w="63500" cap="flat" cmpd="sng" algn="ctr">
            <a:solidFill>
              <a:schemeClr val="bg1"/>
            </a:solidFill>
            <a:prstDash val="solid"/>
            <a:round/>
            <a:headEnd type="arrow" w="med" len="med"/>
            <a:tailEnd type="arrow"/>
          </a:ln>
          <a:effectLst/>
        </p:spPr>
      </p:cxnSp>
      <p:sp>
        <p:nvSpPr>
          <p:cNvPr id="81" name="AutoShape 60"/>
          <p:cNvSpPr>
            <a:spLocks noChangeArrowheads="1"/>
          </p:cNvSpPr>
          <p:nvPr/>
        </p:nvSpPr>
        <p:spPr bwMode="auto">
          <a:xfrm>
            <a:off x="2322184" y="5170789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82" name="Text Box 97"/>
          <p:cNvSpPr txBox="1">
            <a:spLocks noChangeArrowheads="1"/>
          </p:cNvSpPr>
          <p:nvPr/>
        </p:nvSpPr>
        <p:spPr bwMode="auto">
          <a:xfrm>
            <a:off x="2419805" y="5138028"/>
            <a:ext cx="1527465" cy="313920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 algn="ctr">
              <a:buFontTx/>
              <a:buNone/>
            </a:pPr>
            <a:r>
              <a:rPr lang="en-GB" sz="1600" b="1" dirty="0" smtClean="0">
                <a:solidFill>
                  <a:schemeClr val="bg1"/>
                </a:solidFill>
              </a:rPr>
              <a:t>SYSTEM Tier</a:t>
            </a:r>
          </a:p>
        </p:txBody>
      </p:sp>
      <p:sp>
        <p:nvSpPr>
          <p:cNvPr id="83" name="AutoShape 60"/>
          <p:cNvSpPr>
            <a:spLocks noChangeArrowheads="1"/>
          </p:cNvSpPr>
          <p:nvPr/>
        </p:nvSpPr>
        <p:spPr bwMode="auto">
          <a:xfrm>
            <a:off x="4613654" y="5184463"/>
            <a:ext cx="1885951" cy="111569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tx1">
                  <a:lumMod val="85000"/>
                </a:schemeClr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  <a:effectLst/>
        </p:spPr>
        <p:txBody>
          <a:bodyPr wrap="square" lIns="91423" tIns="45711" rIns="91423" bIns="45711" anchor="ctr">
            <a:spAutoFit/>
          </a:bodyPr>
          <a:lstStyle/>
          <a:p>
            <a:pPr>
              <a:defRPr/>
            </a:pPr>
            <a:endParaRPr lang="en-GB" dirty="0" smtClean="0">
              <a:cs typeface="+mn-cs"/>
            </a:endParaRPr>
          </a:p>
          <a:p>
            <a:pPr>
              <a:defRPr/>
            </a:pPr>
            <a:endParaRPr lang="en-GB" dirty="0" smtClean="0"/>
          </a:p>
        </p:txBody>
      </p:sp>
      <p:sp>
        <p:nvSpPr>
          <p:cNvPr id="84" name="Text Box 97"/>
          <p:cNvSpPr txBox="1">
            <a:spLocks noChangeArrowheads="1"/>
          </p:cNvSpPr>
          <p:nvPr/>
        </p:nvSpPr>
        <p:spPr bwMode="auto">
          <a:xfrm>
            <a:off x="5015892" y="5144044"/>
            <a:ext cx="1527465" cy="341614"/>
          </a:xfrm>
          <a:prstGeom prst="rect">
            <a:avLst/>
          </a:prstGeom>
          <a:noFill/>
          <a:ln w="38100">
            <a:noFill/>
            <a:miter lim="800000"/>
            <a:headEnd/>
            <a:tailEnd type="none" w="lg" len="lg"/>
          </a:ln>
        </p:spPr>
        <p:txBody>
          <a:bodyPr wrap="square" lIns="91423" tIns="45711" rIns="91423" bIns="45711">
            <a:spAutoFit/>
          </a:bodyPr>
          <a:lstStyle/>
          <a:p>
            <a:pPr>
              <a:buFontTx/>
              <a:buNone/>
            </a:pPr>
            <a:r>
              <a:rPr lang="en-GB" sz="1800" b="1" dirty="0" smtClean="0">
                <a:solidFill>
                  <a:schemeClr val="bg1"/>
                </a:solidFill>
              </a:rPr>
              <a:t>User Tier</a:t>
            </a:r>
          </a:p>
        </p:txBody>
      </p:sp>
      <p:sp>
        <p:nvSpPr>
          <p:cNvPr id="85" name="AutoShape 19"/>
          <p:cNvSpPr>
            <a:spLocks noChangeArrowheads="1"/>
          </p:cNvSpPr>
          <p:nvPr/>
        </p:nvSpPr>
        <p:spPr bwMode="auto">
          <a:xfrm>
            <a:off x="3018292" y="5375973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FF0000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86" name="AutoShape 19"/>
          <p:cNvSpPr>
            <a:spLocks noChangeArrowheads="1"/>
          </p:cNvSpPr>
          <p:nvPr/>
        </p:nvSpPr>
        <p:spPr bwMode="auto">
          <a:xfrm>
            <a:off x="3233584" y="5700095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FF0000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87" name="AutoShape 19"/>
          <p:cNvSpPr>
            <a:spLocks noChangeArrowheads="1"/>
          </p:cNvSpPr>
          <p:nvPr/>
        </p:nvSpPr>
        <p:spPr bwMode="auto">
          <a:xfrm>
            <a:off x="4704782" y="5451390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89" name="AutoShape 19"/>
          <p:cNvSpPr>
            <a:spLocks noChangeArrowheads="1"/>
          </p:cNvSpPr>
          <p:nvPr/>
        </p:nvSpPr>
        <p:spPr bwMode="auto">
          <a:xfrm>
            <a:off x="5230161" y="5463415"/>
            <a:ext cx="549008" cy="600512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wrap="square"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90" name="AutoShape 19"/>
          <p:cNvSpPr>
            <a:spLocks noChangeArrowheads="1"/>
          </p:cNvSpPr>
          <p:nvPr/>
        </p:nvSpPr>
        <p:spPr bwMode="auto">
          <a:xfrm>
            <a:off x="5620459" y="5717537"/>
            <a:ext cx="549008" cy="600512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wrap="square" lIns="91423" tIns="45711" rIns="91423" bIns="45711" anchor="ctr">
            <a:spAutoFit/>
          </a:bodyPr>
          <a:lstStyle/>
          <a:p>
            <a:endParaRPr lang="en-GB"/>
          </a:p>
        </p:txBody>
      </p:sp>
      <p:sp>
        <p:nvSpPr>
          <p:cNvPr id="88" name="AutoShape 19"/>
          <p:cNvSpPr>
            <a:spLocks noChangeArrowheads="1"/>
          </p:cNvSpPr>
          <p:nvPr/>
        </p:nvSpPr>
        <p:spPr bwMode="auto">
          <a:xfrm>
            <a:off x="5071017" y="5837860"/>
            <a:ext cx="523875" cy="592833"/>
          </a:xfrm>
          <a:prstGeom prst="can">
            <a:avLst>
              <a:gd name="adj" fmla="val 24972"/>
            </a:avLst>
          </a:prstGeom>
          <a:gradFill rotWithShape="1">
            <a:gsLst>
              <a:gs pos="0">
                <a:srgbClr val="8A570C"/>
              </a:gs>
              <a:gs pos="100000">
                <a:srgbClr val="402806"/>
              </a:gs>
            </a:gsLst>
            <a:lin ang="0" scaled="1"/>
          </a:gradFill>
          <a:ln w="25400" cap="rnd">
            <a:solidFill>
              <a:schemeClr val="bg1"/>
            </a:solidFill>
            <a:round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endParaRPr lang="en-GB"/>
          </a:p>
        </p:txBody>
      </p:sp>
      <p:cxnSp>
        <p:nvCxnSpPr>
          <p:cNvPr id="72" name="Straight Arrow Connector 71"/>
          <p:cNvCxnSpPr/>
          <p:nvPr/>
        </p:nvCxnSpPr>
        <p:spPr bwMode="auto">
          <a:xfrm flipV="1">
            <a:off x="1840832" y="5847347"/>
            <a:ext cx="3056021" cy="204538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3" name="Straight Arrow Connector 72"/>
          <p:cNvCxnSpPr/>
          <p:nvPr/>
        </p:nvCxnSpPr>
        <p:spPr bwMode="auto">
          <a:xfrm flipV="1">
            <a:off x="1858357" y="6268452"/>
            <a:ext cx="3375380" cy="13792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Fast/Flash System Tier in practice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Don’t worry – be happy!</a:t>
            </a:r>
          </a:p>
          <a:p>
            <a:r>
              <a:rPr lang="en-GB" dirty="0" smtClean="0"/>
              <a:t>Good to monitor SYSTEM meta-data disk I/O</a:t>
            </a:r>
          </a:p>
          <a:p>
            <a:endParaRPr lang="en-GB" dirty="0" smtClean="0"/>
          </a:p>
          <a:p>
            <a:r>
              <a:rPr lang="en-GB" dirty="0" smtClean="0"/>
              <a:t>ATS has a 128GB min LUN </a:t>
            </a:r>
            <a:r>
              <a:rPr lang="en-GB" dirty="0" smtClean="0">
                <a:sym typeface="Wingdings" pitchFamily="2" charset="2"/>
              </a:rPr>
              <a:t></a:t>
            </a:r>
            <a:r>
              <a:rPr lang="en-GB" dirty="0" smtClean="0"/>
              <a:t>128 / 0.3% = 39TB</a:t>
            </a:r>
          </a:p>
          <a:p>
            <a:pPr lvl="1"/>
            <a:r>
              <a:rPr lang="en-GB" dirty="0" smtClean="0"/>
              <a:t>Result just one LUN (pair) for the tier = not good for I/O</a:t>
            </a:r>
          </a:p>
          <a:p>
            <a:pPr lvl="1"/>
            <a:r>
              <a:rPr lang="en-GB" dirty="0" smtClean="0"/>
              <a:t>Flash is expensive </a:t>
            </a:r>
            <a:r>
              <a:rPr lang="en-GB" dirty="0" smtClean="0">
                <a:sym typeface="Wingdings" pitchFamily="2" charset="2"/>
              </a:rPr>
              <a:t></a:t>
            </a:r>
            <a:r>
              <a:rPr lang="en-GB" dirty="0" smtClean="0"/>
              <a:t> smaller LUN size so lots of LUNs</a:t>
            </a:r>
          </a:p>
          <a:p>
            <a:endParaRPr lang="en-GB" dirty="0" smtClean="0"/>
          </a:p>
          <a:p>
            <a:r>
              <a:rPr lang="en-GB" dirty="0" smtClean="0"/>
              <a:t>VIOS Advisor spots hot disks, small queue depth …</a:t>
            </a:r>
          </a:p>
          <a:p>
            <a:endParaRPr lang="en-GB" dirty="0" smtClean="0"/>
          </a:p>
          <a:p>
            <a:r>
              <a:rPr lang="en-GB" dirty="0" smtClean="0"/>
              <a:t>SYSTEM I/0 rate only an issue on</a:t>
            </a:r>
          </a:p>
          <a:p>
            <a:pPr lvl="1"/>
            <a:r>
              <a:rPr lang="en-GB" smtClean="0"/>
              <a:t>Very </a:t>
            </a:r>
            <a:r>
              <a:rPr lang="en-GB" dirty="0" smtClean="0"/>
              <a:t>large SSP and very busily changing SSP config</a:t>
            </a:r>
          </a:p>
          <a:p>
            <a:pPr lvl="1"/>
            <a:r>
              <a:rPr lang="en-GB" dirty="0" smtClean="0"/>
              <a:t>High numbers of VIOS (future!)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Tiers:  LU Advanced move with Clones 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7" y="1031876"/>
            <a:ext cx="8963025" cy="2285483"/>
          </a:xfrm>
        </p:spPr>
        <p:txBody>
          <a:bodyPr/>
          <a:lstStyle/>
          <a:p>
            <a:r>
              <a:rPr lang="en-GB" sz="1900" dirty="0" smtClean="0">
                <a:solidFill>
                  <a:srgbClr val="008000"/>
                </a:solidFill>
              </a:rPr>
              <a:t>lu –move -lu vm42 -</a:t>
            </a:r>
            <a:r>
              <a:rPr lang="en-GB" sz="1900" dirty="0" err="1" smtClean="0">
                <a:solidFill>
                  <a:srgbClr val="008000"/>
                </a:solidFill>
              </a:rPr>
              <a:t>dsttier</a:t>
            </a:r>
            <a:r>
              <a:rPr lang="en-GB" sz="1900" dirty="0" smtClean="0">
                <a:solidFill>
                  <a:srgbClr val="008000"/>
                </a:solidFill>
              </a:rPr>
              <a:t> blue -</a:t>
            </a:r>
            <a:r>
              <a:rPr lang="en-GB" sz="1900" dirty="0" err="1" smtClean="0">
                <a:solidFill>
                  <a:srgbClr val="008000"/>
                </a:solidFill>
              </a:rPr>
              <a:t>nonrecursive</a:t>
            </a:r>
            <a:endParaRPr lang="en-GB" sz="1900" dirty="0" smtClean="0">
              <a:solidFill>
                <a:srgbClr val="008000"/>
              </a:solidFill>
            </a:endParaRPr>
          </a:p>
          <a:p>
            <a:endParaRPr lang="en-GB" sz="1900" dirty="0" smtClean="0"/>
          </a:p>
          <a:p>
            <a:pPr>
              <a:buNone/>
            </a:pPr>
            <a:r>
              <a:rPr lang="en-GB" sz="1900" dirty="0" smtClean="0"/>
              <a:t>Background </a:t>
            </a:r>
          </a:p>
          <a:p>
            <a:r>
              <a:rPr lang="en-GB" sz="1900" dirty="0" smtClean="0"/>
              <a:t>SSP system admin can’t normally create LU clones</a:t>
            </a:r>
          </a:p>
          <a:p>
            <a:r>
              <a:rPr lang="en-GB" sz="1900" dirty="0" smtClean="0"/>
              <a:t>The commands are not documented </a:t>
            </a:r>
            <a:r>
              <a:rPr lang="en-GB" sz="1900" dirty="0" smtClean="0">
                <a:sym typeface="Wingdings" pitchFamily="2" charset="2"/>
              </a:rPr>
              <a:t> Ignoring “under the hood” fiddlers!</a:t>
            </a:r>
            <a:endParaRPr lang="en-GB" sz="1900" dirty="0" smtClean="0"/>
          </a:p>
          <a:p>
            <a:r>
              <a:rPr lang="en-GB" sz="1900" dirty="0" smtClean="0"/>
              <a:t>But </a:t>
            </a:r>
            <a:r>
              <a:rPr lang="en-GB" sz="1900" dirty="0" smtClean="0">
                <a:solidFill>
                  <a:schemeClr val="bg2">
                    <a:lumMod val="50000"/>
                  </a:schemeClr>
                </a:solidFill>
              </a:rPr>
              <a:t>System Director </a:t>
            </a:r>
            <a:r>
              <a:rPr lang="en-GB" sz="1900" dirty="0" smtClean="0"/>
              <a:t>and </a:t>
            </a:r>
            <a:r>
              <a:rPr lang="en-GB" sz="1900" dirty="0" smtClean="0">
                <a:solidFill>
                  <a:schemeClr val="bg2">
                    <a:lumMod val="50000"/>
                  </a:schemeClr>
                </a:solidFill>
              </a:rPr>
              <a:t>PowerVC</a:t>
            </a:r>
            <a:r>
              <a:rPr lang="en-GB" sz="1900" dirty="0" smtClean="0"/>
              <a:t> use clones &amp; clones of clones</a:t>
            </a:r>
          </a:p>
          <a:p>
            <a:r>
              <a:rPr lang="en-GB" sz="1900" dirty="0" smtClean="0"/>
              <a:t>Then the clones can have snapshots or further clones</a:t>
            </a:r>
          </a:p>
          <a:p>
            <a:endParaRPr lang="en-GB" sz="1900" dirty="0" smtClean="0"/>
          </a:p>
        </p:txBody>
      </p:sp>
      <p:sp>
        <p:nvSpPr>
          <p:cNvPr id="4" name="Flowchart: Document 3"/>
          <p:cNvSpPr/>
          <p:nvPr/>
        </p:nvSpPr>
        <p:spPr bwMode="auto">
          <a:xfrm>
            <a:off x="1701209" y="4476310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Flowchart: Document 4"/>
          <p:cNvSpPr/>
          <p:nvPr/>
        </p:nvSpPr>
        <p:spPr bwMode="auto">
          <a:xfrm>
            <a:off x="4097078" y="3395332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Flowchart: Document 5"/>
          <p:cNvSpPr/>
          <p:nvPr/>
        </p:nvSpPr>
        <p:spPr bwMode="auto">
          <a:xfrm>
            <a:off x="4107712" y="4490488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Flowchart: Document 6"/>
          <p:cNvSpPr/>
          <p:nvPr/>
        </p:nvSpPr>
        <p:spPr bwMode="auto">
          <a:xfrm>
            <a:off x="5333999" y="4419603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9" name="Straight Connector 8"/>
          <p:cNvCxnSpPr>
            <a:stCxn id="5" idx="1"/>
            <a:endCxn id="4" idx="0"/>
          </p:cNvCxnSpPr>
          <p:nvPr/>
        </p:nvCxnSpPr>
        <p:spPr bwMode="auto">
          <a:xfrm flipH="1">
            <a:off x="1793367" y="3550762"/>
            <a:ext cx="2303710" cy="925547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1" name="Straight Arrow Connector 10"/>
          <p:cNvCxnSpPr>
            <a:stCxn id="5" idx="2"/>
            <a:endCxn id="6" idx="0"/>
          </p:cNvCxnSpPr>
          <p:nvPr/>
        </p:nvCxnSpPr>
        <p:spPr bwMode="auto">
          <a:xfrm>
            <a:off x="4189237" y="3685640"/>
            <a:ext cx="10635" cy="804847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stCxn id="5" idx="3"/>
            <a:endCxn id="7" idx="0"/>
          </p:cNvCxnSpPr>
          <p:nvPr/>
        </p:nvCxnSpPr>
        <p:spPr bwMode="auto">
          <a:xfrm>
            <a:off x="4281395" y="3550763"/>
            <a:ext cx="1144763" cy="86884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Flowchart: Document 22"/>
          <p:cNvSpPr/>
          <p:nvPr/>
        </p:nvSpPr>
        <p:spPr bwMode="auto">
          <a:xfrm>
            <a:off x="471377" y="5532477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Flowchart: Document 24"/>
          <p:cNvSpPr/>
          <p:nvPr/>
        </p:nvSpPr>
        <p:spPr bwMode="auto">
          <a:xfrm>
            <a:off x="2849526" y="5571464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26" name="Straight Connector 25"/>
          <p:cNvCxnSpPr>
            <a:stCxn id="4" idx="1"/>
            <a:endCxn id="23" idx="0"/>
          </p:cNvCxnSpPr>
          <p:nvPr/>
        </p:nvCxnSpPr>
        <p:spPr bwMode="auto">
          <a:xfrm flipH="1">
            <a:off x="563537" y="4631740"/>
            <a:ext cx="1137673" cy="900737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8" name="Straight Arrow Connector 27"/>
          <p:cNvCxnSpPr>
            <a:stCxn id="4" idx="3"/>
            <a:endCxn id="25" idx="0"/>
          </p:cNvCxnSpPr>
          <p:nvPr/>
        </p:nvCxnSpPr>
        <p:spPr bwMode="auto">
          <a:xfrm>
            <a:off x="1885527" y="4631741"/>
            <a:ext cx="1056158" cy="939723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Flowchart: Document 36"/>
          <p:cNvSpPr/>
          <p:nvPr/>
        </p:nvSpPr>
        <p:spPr bwMode="auto">
          <a:xfrm>
            <a:off x="1708298" y="5578553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38" name="Straight Arrow Connector 37"/>
          <p:cNvCxnSpPr>
            <a:stCxn id="4" idx="2"/>
            <a:endCxn id="37" idx="0"/>
          </p:cNvCxnSpPr>
          <p:nvPr/>
        </p:nvCxnSpPr>
        <p:spPr bwMode="auto">
          <a:xfrm>
            <a:off x="1793367" y="4766617"/>
            <a:ext cx="7089" cy="81193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0" name="Flowchart: Document 39"/>
          <p:cNvSpPr/>
          <p:nvPr/>
        </p:nvSpPr>
        <p:spPr bwMode="auto">
          <a:xfrm>
            <a:off x="4125433" y="5613994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41" name="Straight Arrow Connector 40"/>
          <p:cNvCxnSpPr>
            <a:stCxn id="6" idx="2"/>
            <a:endCxn id="40" idx="0"/>
          </p:cNvCxnSpPr>
          <p:nvPr/>
        </p:nvCxnSpPr>
        <p:spPr bwMode="auto">
          <a:xfrm>
            <a:off x="4199872" y="4780796"/>
            <a:ext cx="17720" cy="833199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" name="Flowchart: Document 42"/>
          <p:cNvSpPr/>
          <p:nvPr/>
        </p:nvSpPr>
        <p:spPr bwMode="auto">
          <a:xfrm>
            <a:off x="6489405" y="5553744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44" name="Straight Arrow Connector 43"/>
          <p:cNvCxnSpPr>
            <a:stCxn id="7" idx="3"/>
            <a:endCxn id="43" idx="0"/>
          </p:cNvCxnSpPr>
          <p:nvPr/>
        </p:nvCxnSpPr>
        <p:spPr bwMode="auto">
          <a:xfrm>
            <a:off x="5518317" y="4575034"/>
            <a:ext cx="1063247" cy="97871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Flowchart: Document 44"/>
          <p:cNvSpPr/>
          <p:nvPr/>
        </p:nvSpPr>
        <p:spPr bwMode="auto">
          <a:xfrm>
            <a:off x="5348177" y="5560831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46" name="Straight Arrow Connector 45"/>
          <p:cNvCxnSpPr>
            <a:stCxn id="7" idx="2"/>
            <a:endCxn id="45" idx="0"/>
          </p:cNvCxnSpPr>
          <p:nvPr/>
        </p:nvCxnSpPr>
        <p:spPr bwMode="auto">
          <a:xfrm>
            <a:off x="5426158" y="4709911"/>
            <a:ext cx="14178" cy="85092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4366726" y="3228392"/>
            <a:ext cx="2696572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Master image 100%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01477" y="4155233"/>
            <a:ext cx="3427285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Clones with x% difference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30769" y="5949821"/>
            <a:ext cx="4698466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Clones of Clone with y% difference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Tiers:  LU </a:t>
            </a:r>
            <a:r>
              <a:rPr lang="en-GB" sz="2400" u="sng" dirty="0" smtClean="0"/>
              <a:t>Recursive</a:t>
            </a:r>
            <a:r>
              <a:rPr lang="en-GB" sz="2400" dirty="0" smtClean="0"/>
              <a:t> move (default)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7" y="1031877"/>
            <a:ext cx="8963025" cy="648069"/>
          </a:xfrm>
        </p:spPr>
        <p:txBody>
          <a:bodyPr/>
          <a:lstStyle/>
          <a:p>
            <a:pPr>
              <a:buNone/>
            </a:pPr>
            <a:r>
              <a:rPr lang="en-GB" sz="1900" dirty="0" smtClean="0"/>
              <a:t>		    Source Tier                                            Target Tier</a:t>
            </a:r>
          </a:p>
        </p:txBody>
      </p:sp>
      <p:grpSp>
        <p:nvGrpSpPr>
          <p:cNvPr id="8" name="Group 23"/>
          <p:cNvGrpSpPr/>
          <p:nvPr/>
        </p:nvGrpSpPr>
        <p:grpSpPr>
          <a:xfrm>
            <a:off x="545806" y="1456661"/>
            <a:ext cx="3164150" cy="1513425"/>
            <a:chOff x="471377" y="3395330"/>
            <a:chExt cx="6384924" cy="2786622"/>
          </a:xfrm>
        </p:grpSpPr>
        <p:sp>
          <p:nvSpPr>
            <p:cNvPr id="4" name="Flowchart: Document 3"/>
            <p:cNvSpPr/>
            <p:nvPr/>
          </p:nvSpPr>
          <p:spPr bwMode="auto">
            <a:xfrm>
              <a:off x="1701208" y="4476307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" name="Flowchart: Document 4"/>
            <p:cNvSpPr/>
            <p:nvPr/>
          </p:nvSpPr>
          <p:spPr bwMode="auto">
            <a:xfrm>
              <a:off x="4097077" y="3395330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" name="Flowchart: Document 5"/>
            <p:cNvSpPr/>
            <p:nvPr/>
          </p:nvSpPr>
          <p:spPr bwMode="auto">
            <a:xfrm>
              <a:off x="4107712" y="4490485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" name="Flowchart: Document 6"/>
            <p:cNvSpPr/>
            <p:nvPr/>
          </p:nvSpPr>
          <p:spPr bwMode="auto">
            <a:xfrm>
              <a:off x="5333999" y="4419602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9" name="Straight Connector 8"/>
            <p:cNvCxnSpPr>
              <a:stCxn id="5" idx="1"/>
              <a:endCxn id="4" idx="0"/>
            </p:cNvCxnSpPr>
            <p:nvPr/>
          </p:nvCxnSpPr>
          <p:spPr bwMode="auto">
            <a:xfrm flipH="1">
              <a:off x="1884657" y="3679311"/>
              <a:ext cx="2212421" cy="796997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11" name="Straight Arrow Connector 10"/>
            <p:cNvCxnSpPr>
              <a:stCxn id="5" idx="2"/>
              <a:endCxn id="6" idx="0"/>
            </p:cNvCxnSpPr>
            <p:nvPr/>
          </p:nvCxnSpPr>
          <p:spPr bwMode="auto">
            <a:xfrm>
              <a:off x="4280526" y="3925741"/>
              <a:ext cx="10634" cy="564745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3" name="Straight Arrow Connector 12"/>
            <p:cNvCxnSpPr>
              <a:stCxn id="5" idx="3"/>
              <a:endCxn id="7" idx="0"/>
            </p:cNvCxnSpPr>
            <p:nvPr/>
          </p:nvCxnSpPr>
          <p:spPr bwMode="auto">
            <a:xfrm>
              <a:off x="4463975" y="3679311"/>
              <a:ext cx="1053473" cy="740291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3" name="Flowchart: Document 22"/>
            <p:cNvSpPr/>
            <p:nvPr/>
          </p:nvSpPr>
          <p:spPr bwMode="auto">
            <a:xfrm>
              <a:off x="471377" y="5532476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5" name="Flowchart: Document 24"/>
            <p:cNvSpPr/>
            <p:nvPr/>
          </p:nvSpPr>
          <p:spPr bwMode="auto">
            <a:xfrm>
              <a:off x="2849525" y="5571464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26" name="Straight Connector 25"/>
            <p:cNvCxnSpPr>
              <a:stCxn id="4" idx="1"/>
              <a:endCxn id="23" idx="0"/>
            </p:cNvCxnSpPr>
            <p:nvPr/>
          </p:nvCxnSpPr>
          <p:spPr bwMode="auto">
            <a:xfrm flipH="1">
              <a:off x="654826" y="4760288"/>
              <a:ext cx="1046382" cy="772187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28" name="Straight Arrow Connector 27"/>
            <p:cNvCxnSpPr>
              <a:stCxn id="4" idx="3"/>
              <a:endCxn id="25" idx="0"/>
            </p:cNvCxnSpPr>
            <p:nvPr/>
          </p:nvCxnSpPr>
          <p:spPr bwMode="auto">
            <a:xfrm>
              <a:off x="2068105" y="4760288"/>
              <a:ext cx="964869" cy="811176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7" name="Flowchart: Document 36"/>
            <p:cNvSpPr/>
            <p:nvPr/>
          </p:nvSpPr>
          <p:spPr bwMode="auto">
            <a:xfrm>
              <a:off x="1708299" y="5578551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38" name="Straight Arrow Connector 37"/>
            <p:cNvCxnSpPr>
              <a:stCxn id="4" idx="2"/>
              <a:endCxn id="37" idx="0"/>
            </p:cNvCxnSpPr>
            <p:nvPr/>
          </p:nvCxnSpPr>
          <p:spPr bwMode="auto">
            <a:xfrm>
              <a:off x="1884657" y="5006718"/>
              <a:ext cx="7091" cy="571834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0" name="Flowchart: Document 39"/>
            <p:cNvSpPr/>
            <p:nvPr/>
          </p:nvSpPr>
          <p:spPr bwMode="auto">
            <a:xfrm>
              <a:off x="4125435" y="5613992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41" name="Straight Arrow Connector 40"/>
            <p:cNvCxnSpPr>
              <a:stCxn id="6" idx="2"/>
              <a:endCxn id="40" idx="0"/>
            </p:cNvCxnSpPr>
            <p:nvPr/>
          </p:nvCxnSpPr>
          <p:spPr bwMode="auto">
            <a:xfrm>
              <a:off x="4291160" y="5020896"/>
              <a:ext cx="17723" cy="593096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3" name="Flowchart: Document 42"/>
            <p:cNvSpPr/>
            <p:nvPr/>
          </p:nvSpPr>
          <p:spPr bwMode="auto">
            <a:xfrm>
              <a:off x="6489403" y="5553740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44" name="Straight Arrow Connector 43"/>
            <p:cNvCxnSpPr>
              <a:stCxn id="7" idx="3"/>
              <a:endCxn id="43" idx="0"/>
            </p:cNvCxnSpPr>
            <p:nvPr/>
          </p:nvCxnSpPr>
          <p:spPr bwMode="auto">
            <a:xfrm>
              <a:off x="5700896" y="4703583"/>
              <a:ext cx="971956" cy="850158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5" name="Flowchart: Document 44"/>
            <p:cNvSpPr/>
            <p:nvPr/>
          </p:nvSpPr>
          <p:spPr bwMode="auto">
            <a:xfrm>
              <a:off x="5348176" y="5560829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46" name="Straight Arrow Connector 45"/>
            <p:cNvCxnSpPr>
              <a:stCxn id="7" idx="2"/>
              <a:endCxn id="45" idx="0"/>
            </p:cNvCxnSpPr>
            <p:nvPr/>
          </p:nvCxnSpPr>
          <p:spPr bwMode="auto">
            <a:xfrm>
              <a:off x="5517448" y="4950013"/>
              <a:ext cx="14178" cy="610817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0" name="Group 26"/>
          <p:cNvGrpSpPr/>
          <p:nvPr/>
        </p:nvGrpSpPr>
        <p:grpSpPr>
          <a:xfrm>
            <a:off x="4866168" y="1449572"/>
            <a:ext cx="3164150" cy="1513425"/>
            <a:chOff x="471377" y="3395330"/>
            <a:chExt cx="6384924" cy="2786622"/>
          </a:xfrm>
        </p:grpSpPr>
        <p:sp>
          <p:nvSpPr>
            <p:cNvPr id="29" name="Flowchart: Document 28"/>
            <p:cNvSpPr/>
            <p:nvPr/>
          </p:nvSpPr>
          <p:spPr bwMode="auto">
            <a:xfrm>
              <a:off x="1701208" y="4476307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Flowchart: Document 29"/>
            <p:cNvSpPr/>
            <p:nvPr/>
          </p:nvSpPr>
          <p:spPr bwMode="auto">
            <a:xfrm>
              <a:off x="4097077" y="3395330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1" name="Flowchart: Document 30"/>
            <p:cNvSpPr/>
            <p:nvPr/>
          </p:nvSpPr>
          <p:spPr bwMode="auto">
            <a:xfrm>
              <a:off x="4107712" y="4490485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2" name="Flowchart: Document 31"/>
            <p:cNvSpPr/>
            <p:nvPr/>
          </p:nvSpPr>
          <p:spPr bwMode="auto">
            <a:xfrm>
              <a:off x="5333999" y="4419602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33" name="Straight Connector 32"/>
            <p:cNvCxnSpPr>
              <a:stCxn id="30" idx="1"/>
              <a:endCxn id="29" idx="0"/>
            </p:cNvCxnSpPr>
            <p:nvPr/>
          </p:nvCxnSpPr>
          <p:spPr bwMode="auto">
            <a:xfrm flipH="1">
              <a:off x="1884657" y="3679311"/>
              <a:ext cx="2212421" cy="796997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34" name="Straight Arrow Connector 33"/>
            <p:cNvCxnSpPr>
              <a:stCxn id="30" idx="2"/>
              <a:endCxn id="31" idx="0"/>
            </p:cNvCxnSpPr>
            <p:nvPr/>
          </p:nvCxnSpPr>
          <p:spPr bwMode="auto">
            <a:xfrm>
              <a:off x="4280526" y="3925741"/>
              <a:ext cx="10634" cy="564745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5" name="Straight Arrow Connector 34"/>
            <p:cNvCxnSpPr>
              <a:stCxn id="30" idx="3"/>
              <a:endCxn id="32" idx="0"/>
            </p:cNvCxnSpPr>
            <p:nvPr/>
          </p:nvCxnSpPr>
          <p:spPr bwMode="auto">
            <a:xfrm>
              <a:off x="4463975" y="3679311"/>
              <a:ext cx="1053473" cy="740291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6" name="Flowchart: Document 35"/>
            <p:cNvSpPr/>
            <p:nvPr/>
          </p:nvSpPr>
          <p:spPr bwMode="auto">
            <a:xfrm>
              <a:off x="471377" y="5532476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9" name="Flowchart: Document 38"/>
            <p:cNvSpPr/>
            <p:nvPr/>
          </p:nvSpPr>
          <p:spPr bwMode="auto">
            <a:xfrm>
              <a:off x="2849525" y="5571464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42" name="Straight Connector 41"/>
            <p:cNvCxnSpPr>
              <a:stCxn id="29" idx="1"/>
              <a:endCxn id="36" idx="0"/>
            </p:cNvCxnSpPr>
            <p:nvPr/>
          </p:nvCxnSpPr>
          <p:spPr bwMode="auto">
            <a:xfrm flipH="1">
              <a:off x="654826" y="4760288"/>
              <a:ext cx="1046382" cy="772187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47" name="Straight Arrow Connector 46"/>
            <p:cNvCxnSpPr>
              <a:stCxn id="29" idx="3"/>
              <a:endCxn id="39" idx="0"/>
            </p:cNvCxnSpPr>
            <p:nvPr/>
          </p:nvCxnSpPr>
          <p:spPr bwMode="auto">
            <a:xfrm>
              <a:off x="2068105" y="4760288"/>
              <a:ext cx="964869" cy="811176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8" name="Flowchart: Document 47"/>
            <p:cNvSpPr/>
            <p:nvPr/>
          </p:nvSpPr>
          <p:spPr bwMode="auto">
            <a:xfrm>
              <a:off x="1708299" y="5578551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49" name="Straight Arrow Connector 48"/>
            <p:cNvCxnSpPr>
              <a:stCxn id="29" idx="2"/>
              <a:endCxn id="48" idx="0"/>
            </p:cNvCxnSpPr>
            <p:nvPr/>
          </p:nvCxnSpPr>
          <p:spPr bwMode="auto">
            <a:xfrm>
              <a:off x="1884657" y="5006718"/>
              <a:ext cx="7091" cy="571834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0" name="Flowchart: Document 49"/>
            <p:cNvSpPr/>
            <p:nvPr/>
          </p:nvSpPr>
          <p:spPr bwMode="auto">
            <a:xfrm>
              <a:off x="4125435" y="5613992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51" name="Straight Arrow Connector 50"/>
            <p:cNvCxnSpPr>
              <a:stCxn id="31" idx="2"/>
              <a:endCxn id="50" idx="0"/>
            </p:cNvCxnSpPr>
            <p:nvPr/>
          </p:nvCxnSpPr>
          <p:spPr bwMode="auto">
            <a:xfrm>
              <a:off x="4291160" y="5020896"/>
              <a:ext cx="17723" cy="593096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2" name="Flowchart: Document 51"/>
            <p:cNvSpPr/>
            <p:nvPr/>
          </p:nvSpPr>
          <p:spPr bwMode="auto">
            <a:xfrm>
              <a:off x="6489403" y="5553740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53" name="Straight Arrow Connector 52"/>
            <p:cNvCxnSpPr>
              <a:stCxn id="32" idx="3"/>
              <a:endCxn id="52" idx="0"/>
            </p:cNvCxnSpPr>
            <p:nvPr/>
          </p:nvCxnSpPr>
          <p:spPr bwMode="auto">
            <a:xfrm>
              <a:off x="5700896" y="4703583"/>
              <a:ext cx="971956" cy="850158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4" name="Flowchart: Document 53"/>
            <p:cNvSpPr/>
            <p:nvPr/>
          </p:nvSpPr>
          <p:spPr bwMode="auto">
            <a:xfrm>
              <a:off x="5348176" y="5560829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55" name="Straight Arrow Connector 54"/>
            <p:cNvCxnSpPr>
              <a:stCxn id="32" idx="2"/>
              <a:endCxn id="54" idx="0"/>
            </p:cNvCxnSpPr>
            <p:nvPr/>
          </p:nvCxnSpPr>
          <p:spPr bwMode="auto">
            <a:xfrm>
              <a:off x="5517448" y="4950013"/>
              <a:ext cx="14178" cy="610817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82" name="Flowchart: Document 81"/>
          <p:cNvSpPr/>
          <p:nvPr/>
        </p:nvSpPr>
        <p:spPr bwMode="auto">
          <a:xfrm>
            <a:off x="7258197" y="3901997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4" name="Flowchart: Document 93"/>
          <p:cNvSpPr/>
          <p:nvPr/>
        </p:nvSpPr>
        <p:spPr bwMode="auto">
          <a:xfrm>
            <a:off x="7830776" y="4517953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95" name="Straight Arrow Connector 94"/>
          <p:cNvCxnSpPr>
            <a:stCxn id="82" idx="3"/>
            <a:endCxn id="94" idx="0"/>
          </p:cNvCxnSpPr>
          <p:nvPr/>
        </p:nvCxnSpPr>
        <p:spPr bwMode="auto">
          <a:xfrm>
            <a:off x="7442514" y="4057427"/>
            <a:ext cx="480421" cy="46052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6" name="Flowchart: Document 95"/>
          <p:cNvSpPr/>
          <p:nvPr/>
        </p:nvSpPr>
        <p:spPr bwMode="auto">
          <a:xfrm>
            <a:off x="7265224" y="4521804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97" name="Straight Arrow Connector 96"/>
          <p:cNvCxnSpPr>
            <a:stCxn id="82" idx="2"/>
            <a:endCxn id="96" idx="0"/>
          </p:cNvCxnSpPr>
          <p:nvPr/>
        </p:nvCxnSpPr>
        <p:spPr bwMode="auto">
          <a:xfrm>
            <a:off x="7350356" y="4192305"/>
            <a:ext cx="7027" cy="329498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1" name="Straight Arrow Connector 100"/>
          <p:cNvCxnSpPr>
            <a:stCxn id="5" idx="3"/>
            <a:endCxn id="30" idx="1"/>
          </p:cNvCxnSpPr>
          <p:nvPr/>
        </p:nvCxnSpPr>
        <p:spPr bwMode="auto">
          <a:xfrm flipV="1">
            <a:off x="2524401" y="1603803"/>
            <a:ext cx="4138540" cy="7089"/>
          </a:xfrm>
          <a:prstGeom prst="straightConnector1">
            <a:avLst/>
          </a:prstGeom>
          <a:noFill/>
          <a:ln w="635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Straight Arrow Connector 102"/>
          <p:cNvCxnSpPr>
            <a:stCxn id="60" idx="3"/>
            <a:endCxn id="82" idx="1"/>
          </p:cNvCxnSpPr>
          <p:nvPr/>
        </p:nvCxnSpPr>
        <p:spPr bwMode="auto">
          <a:xfrm>
            <a:off x="3225982" y="4052684"/>
            <a:ext cx="4032215" cy="4743"/>
          </a:xfrm>
          <a:prstGeom prst="straightConnector1">
            <a:avLst/>
          </a:prstGeom>
          <a:noFill/>
          <a:ln w="635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8" name="Straight Arrow Connector 107"/>
          <p:cNvCxnSpPr>
            <a:stCxn id="91" idx="3"/>
            <a:endCxn id="110" idx="1"/>
          </p:cNvCxnSpPr>
          <p:nvPr/>
        </p:nvCxnSpPr>
        <p:spPr bwMode="auto">
          <a:xfrm flipV="1">
            <a:off x="2754650" y="6367505"/>
            <a:ext cx="3761234" cy="42153"/>
          </a:xfrm>
          <a:prstGeom prst="straightConnector1">
            <a:avLst/>
          </a:prstGeom>
          <a:noFill/>
          <a:ln w="635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0" name="Flowchart: Document 109"/>
          <p:cNvSpPr/>
          <p:nvPr/>
        </p:nvSpPr>
        <p:spPr bwMode="auto">
          <a:xfrm>
            <a:off x="6515884" y="6212075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56" name="Group 23"/>
          <p:cNvGrpSpPr/>
          <p:nvPr/>
        </p:nvGrpSpPr>
        <p:grpSpPr>
          <a:xfrm>
            <a:off x="634411" y="3342167"/>
            <a:ext cx="3164150" cy="1513425"/>
            <a:chOff x="471377" y="3395330"/>
            <a:chExt cx="6384924" cy="2786622"/>
          </a:xfrm>
        </p:grpSpPr>
        <p:sp>
          <p:nvSpPr>
            <p:cNvPr id="57" name="Flowchart: Document 56"/>
            <p:cNvSpPr/>
            <p:nvPr/>
          </p:nvSpPr>
          <p:spPr bwMode="auto">
            <a:xfrm>
              <a:off x="1701208" y="4476307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8" name="Flowchart: Document 57"/>
            <p:cNvSpPr/>
            <p:nvPr/>
          </p:nvSpPr>
          <p:spPr bwMode="auto">
            <a:xfrm>
              <a:off x="4097077" y="3395330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9" name="Flowchart: Document 58"/>
            <p:cNvSpPr/>
            <p:nvPr/>
          </p:nvSpPr>
          <p:spPr bwMode="auto">
            <a:xfrm>
              <a:off x="4107712" y="4490485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0" name="Flowchart: Document 59"/>
            <p:cNvSpPr/>
            <p:nvPr/>
          </p:nvSpPr>
          <p:spPr bwMode="auto">
            <a:xfrm>
              <a:off x="5333999" y="4419602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61" name="Straight Connector 60"/>
            <p:cNvCxnSpPr>
              <a:stCxn id="58" idx="1"/>
              <a:endCxn id="57" idx="0"/>
            </p:cNvCxnSpPr>
            <p:nvPr/>
          </p:nvCxnSpPr>
          <p:spPr bwMode="auto">
            <a:xfrm flipH="1">
              <a:off x="1884657" y="3679311"/>
              <a:ext cx="2212421" cy="796997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62" name="Straight Arrow Connector 61"/>
            <p:cNvCxnSpPr>
              <a:stCxn id="58" idx="2"/>
              <a:endCxn id="59" idx="0"/>
            </p:cNvCxnSpPr>
            <p:nvPr/>
          </p:nvCxnSpPr>
          <p:spPr bwMode="auto">
            <a:xfrm>
              <a:off x="4280526" y="3925741"/>
              <a:ext cx="10634" cy="564745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63" name="Straight Arrow Connector 62"/>
            <p:cNvCxnSpPr>
              <a:stCxn id="58" idx="3"/>
              <a:endCxn id="60" idx="0"/>
            </p:cNvCxnSpPr>
            <p:nvPr/>
          </p:nvCxnSpPr>
          <p:spPr bwMode="auto">
            <a:xfrm>
              <a:off x="4463975" y="3679311"/>
              <a:ext cx="1053473" cy="740291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64" name="Flowchart: Document 63"/>
            <p:cNvSpPr/>
            <p:nvPr/>
          </p:nvSpPr>
          <p:spPr bwMode="auto">
            <a:xfrm>
              <a:off x="471377" y="5532476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5" name="Flowchart: Document 64"/>
            <p:cNvSpPr/>
            <p:nvPr/>
          </p:nvSpPr>
          <p:spPr bwMode="auto">
            <a:xfrm>
              <a:off x="2849525" y="5571464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66" name="Straight Connector 65"/>
            <p:cNvCxnSpPr>
              <a:stCxn id="57" idx="1"/>
              <a:endCxn id="64" idx="0"/>
            </p:cNvCxnSpPr>
            <p:nvPr/>
          </p:nvCxnSpPr>
          <p:spPr bwMode="auto">
            <a:xfrm flipH="1">
              <a:off x="654826" y="4760288"/>
              <a:ext cx="1046382" cy="772187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67" name="Straight Arrow Connector 66"/>
            <p:cNvCxnSpPr>
              <a:stCxn id="57" idx="3"/>
              <a:endCxn id="65" idx="0"/>
            </p:cNvCxnSpPr>
            <p:nvPr/>
          </p:nvCxnSpPr>
          <p:spPr bwMode="auto">
            <a:xfrm>
              <a:off x="2068105" y="4760288"/>
              <a:ext cx="964869" cy="811176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68" name="Flowchart: Document 67"/>
            <p:cNvSpPr/>
            <p:nvPr/>
          </p:nvSpPr>
          <p:spPr bwMode="auto">
            <a:xfrm>
              <a:off x="1708299" y="5578551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69" name="Straight Arrow Connector 68"/>
            <p:cNvCxnSpPr>
              <a:stCxn id="57" idx="2"/>
              <a:endCxn id="68" idx="0"/>
            </p:cNvCxnSpPr>
            <p:nvPr/>
          </p:nvCxnSpPr>
          <p:spPr bwMode="auto">
            <a:xfrm>
              <a:off x="1884657" y="5006718"/>
              <a:ext cx="7091" cy="571834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0" name="Flowchart: Document 69"/>
            <p:cNvSpPr/>
            <p:nvPr/>
          </p:nvSpPr>
          <p:spPr bwMode="auto">
            <a:xfrm>
              <a:off x="4125435" y="5613992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71" name="Straight Arrow Connector 70"/>
            <p:cNvCxnSpPr>
              <a:stCxn id="59" idx="2"/>
              <a:endCxn id="70" idx="0"/>
            </p:cNvCxnSpPr>
            <p:nvPr/>
          </p:nvCxnSpPr>
          <p:spPr bwMode="auto">
            <a:xfrm>
              <a:off x="4291160" y="5020896"/>
              <a:ext cx="17723" cy="593096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2" name="Flowchart: Document 71"/>
            <p:cNvSpPr/>
            <p:nvPr/>
          </p:nvSpPr>
          <p:spPr bwMode="auto">
            <a:xfrm>
              <a:off x="6489403" y="5553740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73" name="Straight Arrow Connector 72"/>
            <p:cNvCxnSpPr>
              <a:stCxn id="60" idx="3"/>
              <a:endCxn id="72" idx="0"/>
            </p:cNvCxnSpPr>
            <p:nvPr/>
          </p:nvCxnSpPr>
          <p:spPr bwMode="auto">
            <a:xfrm>
              <a:off x="5700896" y="4703583"/>
              <a:ext cx="971956" cy="850158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4" name="Flowchart: Document 73"/>
            <p:cNvSpPr/>
            <p:nvPr/>
          </p:nvSpPr>
          <p:spPr bwMode="auto">
            <a:xfrm>
              <a:off x="5348176" y="5560829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75" name="Straight Arrow Connector 74"/>
            <p:cNvCxnSpPr>
              <a:stCxn id="60" idx="2"/>
              <a:endCxn id="74" idx="0"/>
            </p:cNvCxnSpPr>
            <p:nvPr/>
          </p:nvCxnSpPr>
          <p:spPr bwMode="auto">
            <a:xfrm>
              <a:off x="5517448" y="4950013"/>
              <a:ext cx="14178" cy="610817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76" name="Group 23"/>
          <p:cNvGrpSpPr/>
          <p:nvPr/>
        </p:nvGrpSpPr>
        <p:grpSpPr>
          <a:xfrm>
            <a:off x="762002" y="5050463"/>
            <a:ext cx="3164150" cy="1513425"/>
            <a:chOff x="471377" y="3395330"/>
            <a:chExt cx="6384924" cy="2786622"/>
          </a:xfrm>
        </p:grpSpPr>
        <p:sp>
          <p:nvSpPr>
            <p:cNvPr id="77" name="Flowchart: Document 76"/>
            <p:cNvSpPr/>
            <p:nvPr/>
          </p:nvSpPr>
          <p:spPr bwMode="auto">
            <a:xfrm>
              <a:off x="1701208" y="4476307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8" name="Flowchart: Document 77"/>
            <p:cNvSpPr/>
            <p:nvPr/>
          </p:nvSpPr>
          <p:spPr bwMode="auto">
            <a:xfrm>
              <a:off x="4097077" y="3395330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9" name="Flowchart: Document 78"/>
            <p:cNvSpPr/>
            <p:nvPr/>
          </p:nvSpPr>
          <p:spPr bwMode="auto">
            <a:xfrm>
              <a:off x="4107712" y="4490485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0" name="Flowchart: Document 79"/>
            <p:cNvSpPr/>
            <p:nvPr/>
          </p:nvSpPr>
          <p:spPr bwMode="auto">
            <a:xfrm>
              <a:off x="5333999" y="4419602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81" name="Straight Connector 80"/>
            <p:cNvCxnSpPr>
              <a:stCxn id="78" idx="1"/>
              <a:endCxn id="77" idx="0"/>
            </p:cNvCxnSpPr>
            <p:nvPr/>
          </p:nvCxnSpPr>
          <p:spPr bwMode="auto">
            <a:xfrm flipH="1">
              <a:off x="1884657" y="3679311"/>
              <a:ext cx="2212421" cy="796997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83" name="Straight Arrow Connector 82"/>
            <p:cNvCxnSpPr>
              <a:stCxn id="78" idx="2"/>
              <a:endCxn id="79" idx="0"/>
            </p:cNvCxnSpPr>
            <p:nvPr/>
          </p:nvCxnSpPr>
          <p:spPr bwMode="auto">
            <a:xfrm>
              <a:off x="4280526" y="3925741"/>
              <a:ext cx="10634" cy="564745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4" name="Straight Arrow Connector 83"/>
            <p:cNvCxnSpPr>
              <a:stCxn id="78" idx="3"/>
              <a:endCxn id="80" idx="0"/>
            </p:cNvCxnSpPr>
            <p:nvPr/>
          </p:nvCxnSpPr>
          <p:spPr bwMode="auto">
            <a:xfrm>
              <a:off x="4463975" y="3679311"/>
              <a:ext cx="1053473" cy="740291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5" name="Flowchart: Document 84"/>
            <p:cNvSpPr/>
            <p:nvPr/>
          </p:nvSpPr>
          <p:spPr bwMode="auto">
            <a:xfrm>
              <a:off x="471377" y="5532476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6" name="Flowchart: Document 85"/>
            <p:cNvSpPr/>
            <p:nvPr/>
          </p:nvSpPr>
          <p:spPr bwMode="auto">
            <a:xfrm>
              <a:off x="2849525" y="5571464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87" name="Straight Connector 86"/>
            <p:cNvCxnSpPr>
              <a:stCxn id="77" idx="1"/>
              <a:endCxn id="85" idx="0"/>
            </p:cNvCxnSpPr>
            <p:nvPr/>
          </p:nvCxnSpPr>
          <p:spPr bwMode="auto">
            <a:xfrm flipH="1">
              <a:off x="654826" y="4760288"/>
              <a:ext cx="1046382" cy="772187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88" name="Straight Arrow Connector 87"/>
            <p:cNvCxnSpPr>
              <a:stCxn id="77" idx="3"/>
              <a:endCxn id="86" idx="0"/>
            </p:cNvCxnSpPr>
            <p:nvPr/>
          </p:nvCxnSpPr>
          <p:spPr bwMode="auto">
            <a:xfrm>
              <a:off x="2068105" y="4760288"/>
              <a:ext cx="964869" cy="811176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9" name="Flowchart: Document 88"/>
            <p:cNvSpPr/>
            <p:nvPr/>
          </p:nvSpPr>
          <p:spPr bwMode="auto">
            <a:xfrm>
              <a:off x="1708299" y="5578551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90" name="Straight Arrow Connector 89"/>
            <p:cNvCxnSpPr>
              <a:stCxn id="77" idx="2"/>
              <a:endCxn id="89" idx="0"/>
            </p:cNvCxnSpPr>
            <p:nvPr/>
          </p:nvCxnSpPr>
          <p:spPr bwMode="auto">
            <a:xfrm>
              <a:off x="1884657" y="5006718"/>
              <a:ext cx="7091" cy="571834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1" name="Flowchart: Document 90"/>
            <p:cNvSpPr/>
            <p:nvPr/>
          </p:nvSpPr>
          <p:spPr bwMode="auto">
            <a:xfrm>
              <a:off x="4125435" y="5613992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92" name="Straight Arrow Connector 91"/>
            <p:cNvCxnSpPr>
              <a:stCxn id="79" idx="2"/>
              <a:endCxn id="91" idx="0"/>
            </p:cNvCxnSpPr>
            <p:nvPr/>
          </p:nvCxnSpPr>
          <p:spPr bwMode="auto">
            <a:xfrm>
              <a:off x="4291160" y="5020896"/>
              <a:ext cx="17723" cy="593096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3" name="Flowchart: Document 92"/>
            <p:cNvSpPr/>
            <p:nvPr/>
          </p:nvSpPr>
          <p:spPr bwMode="auto">
            <a:xfrm>
              <a:off x="6489403" y="5553740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98" name="Straight Arrow Connector 97"/>
            <p:cNvCxnSpPr>
              <a:stCxn id="80" idx="3"/>
              <a:endCxn id="93" idx="0"/>
            </p:cNvCxnSpPr>
            <p:nvPr/>
          </p:nvCxnSpPr>
          <p:spPr bwMode="auto">
            <a:xfrm>
              <a:off x="5700896" y="4703583"/>
              <a:ext cx="971956" cy="850158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9" name="Flowchart: Document 98"/>
            <p:cNvSpPr/>
            <p:nvPr/>
          </p:nvSpPr>
          <p:spPr bwMode="auto">
            <a:xfrm>
              <a:off x="5348176" y="5560829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100" name="Straight Arrow Connector 99"/>
            <p:cNvCxnSpPr>
              <a:stCxn id="80" idx="2"/>
              <a:endCxn id="99" idx="0"/>
            </p:cNvCxnSpPr>
            <p:nvPr/>
          </p:nvCxnSpPr>
          <p:spPr bwMode="auto">
            <a:xfrm>
              <a:off x="5517448" y="4950013"/>
              <a:ext cx="14178" cy="610817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Tiers:  LU </a:t>
            </a:r>
            <a:r>
              <a:rPr lang="en-GB" sz="2400" u="sng" dirty="0" smtClean="0"/>
              <a:t>Recursive</a:t>
            </a:r>
            <a:r>
              <a:rPr lang="en-GB" sz="2400" dirty="0" smtClean="0"/>
              <a:t> move (default) 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7" y="1031877"/>
            <a:ext cx="8963025" cy="648069"/>
          </a:xfrm>
        </p:spPr>
        <p:txBody>
          <a:bodyPr/>
          <a:lstStyle/>
          <a:p>
            <a:pPr>
              <a:buNone/>
            </a:pPr>
            <a:r>
              <a:rPr lang="en-GB" sz="1900" dirty="0" smtClean="0"/>
              <a:t>		    Source Tier                                            Target Tier</a:t>
            </a:r>
          </a:p>
        </p:txBody>
      </p:sp>
      <p:grpSp>
        <p:nvGrpSpPr>
          <p:cNvPr id="10" name="Group 26"/>
          <p:cNvGrpSpPr/>
          <p:nvPr/>
        </p:nvGrpSpPr>
        <p:grpSpPr>
          <a:xfrm>
            <a:off x="4813005" y="1449572"/>
            <a:ext cx="3164150" cy="1513425"/>
            <a:chOff x="471377" y="3395330"/>
            <a:chExt cx="6384924" cy="2786622"/>
          </a:xfrm>
        </p:grpSpPr>
        <p:sp>
          <p:nvSpPr>
            <p:cNvPr id="29" name="Flowchart: Document 28"/>
            <p:cNvSpPr/>
            <p:nvPr/>
          </p:nvSpPr>
          <p:spPr bwMode="auto">
            <a:xfrm>
              <a:off x="1701208" y="4476307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Flowchart: Document 29"/>
            <p:cNvSpPr/>
            <p:nvPr/>
          </p:nvSpPr>
          <p:spPr bwMode="auto">
            <a:xfrm>
              <a:off x="4097077" y="3395330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1" name="Flowchart: Document 30"/>
            <p:cNvSpPr/>
            <p:nvPr/>
          </p:nvSpPr>
          <p:spPr bwMode="auto">
            <a:xfrm>
              <a:off x="4107712" y="4490485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2" name="Flowchart: Document 31"/>
            <p:cNvSpPr/>
            <p:nvPr/>
          </p:nvSpPr>
          <p:spPr bwMode="auto">
            <a:xfrm>
              <a:off x="5333999" y="4419602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33" name="Straight Connector 32"/>
            <p:cNvCxnSpPr>
              <a:stCxn id="30" idx="1"/>
              <a:endCxn id="29" idx="0"/>
            </p:cNvCxnSpPr>
            <p:nvPr/>
          </p:nvCxnSpPr>
          <p:spPr bwMode="auto">
            <a:xfrm flipH="1">
              <a:off x="1884657" y="3679311"/>
              <a:ext cx="2212421" cy="796997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34" name="Straight Arrow Connector 33"/>
            <p:cNvCxnSpPr>
              <a:stCxn id="30" idx="2"/>
              <a:endCxn id="31" idx="0"/>
            </p:cNvCxnSpPr>
            <p:nvPr/>
          </p:nvCxnSpPr>
          <p:spPr bwMode="auto">
            <a:xfrm>
              <a:off x="4280526" y="3925741"/>
              <a:ext cx="10634" cy="564745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5" name="Straight Arrow Connector 34"/>
            <p:cNvCxnSpPr>
              <a:stCxn id="30" idx="3"/>
              <a:endCxn id="32" idx="0"/>
            </p:cNvCxnSpPr>
            <p:nvPr/>
          </p:nvCxnSpPr>
          <p:spPr bwMode="auto">
            <a:xfrm>
              <a:off x="4463975" y="3679311"/>
              <a:ext cx="1053473" cy="740291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6" name="Flowchart: Document 35"/>
            <p:cNvSpPr/>
            <p:nvPr/>
          </p:nvSpPr>
          <p:spPr bwMode="auto">
            <a:xfrm>
              <a:off x="471377" y="5532476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9" name="Flowchart: Document 38"/>
            <p:cNvSpPr/>
            <p:nvPr/>
          </p:nvSpPr>
          <p:spPr bwMode="auto">
            <a:xfrm>
              <a:off x="2849525" y="5571464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42" name="Straight Connector 41"/>
            <p:cNvCxnSpPr>
              <a:stCxn id="29" idx="1"/>
              <a:endCxn id="36" idx="0"/>
            </p:cNvCxnSpPr>
            <p:nvPr/>
          </p:nvCxnSpPr>
          <p:spPr bwMode="auto">
            <a:xfrm flipH="1">
              <a:off x="654826" y="4760288"/>
              <a:ext cx="1046382" cy="772187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47" name="Straight Arrow Connector 46"/>
            <p:cNvCxnSpPr>
              <a:stCxn id="29" idx="3"/>
              <a:endCxn id="39" idx="0"/>
            </p:cNvCxnSpPr>
            <p:nvPr/>
          </p:nvCxnSpPr>
          <p:spPr bwMode="auto">
            <a:xfrm>
              <a:off x="2068105" y="4760288"/>
              <a:ext cx="964869" cy="811176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8" name="Flowchart: Document 47"/>
            <p:cNvSpPr/>
            <p:nvPr/>
          </p:nvSpPr>
          <p:spPr bwMode="auto">
            <a:xfrm>
              <a:off x="1708299" y="5578551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49" name="Straight Arrow Connector 48"/>
            <p:cNvCxnSpPr>
              <a:stCxn id="29" idx="2"/>
              <a:endCxn id="48" idx="0"/>
            </p:cNvCxnSpPr>
            <p:nvPr/>
          </p:nvCxnSpPr>
          <p:spPr bwMode="auto">
            <a:xfrm>
              <a:off x="1884657" y="5006718"/>
              <a:ext cx="7091" cy="571834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0" name="Flowchart: Document 49"/>
            <p:cNvSpPr/>
            <p:nvPr/>
          </p:nvSpPr>
          <p:spPr bwMode="auto">
            <a:xfrm>
              <a:off x="4125435" y="5613992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51" name="Straight Arrow Connector 50"/>
            <p:cNvCxnSpPr>
              <a:stCxn id="31" idx="2"/>
              <a:endCxn id="50" idx="0"/>
            </p:cNvCxnSpPr>
            <p:nvPr/>
          </p:nvCxnSpPr>
          <p:spPr bwMode="auto">
            <a:xfrm>
              <a:off x="4291160" y="5020896"/>
              <a:ext cx="17723" cy="593096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2" name="Flowchart: Document 51"/>
            <p:cNvSpPr/>
            <p:nvPr/>
          </p:nvSpPr>
          <p:spPr bwMode="auto">
            <a:xfrm>
              <a:off x="6489403" y="5553740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53" name="Straight Arrow Connector 52"/>
            <p:cNvCxnSpPr>
              <a:stCxn id="32" idx="3"/>
              <a:endCxn id="52" idx="0"/>
            </p:cNvCxnSpPr>
            <p:nvPr/>
          </p:nvCxnSpPr>
          <p:spPr bwMode="auto">
            <a:xfrm>
              <a:off x="5700896" y="4703583"/>
              <a:ext cx="971956" cy="850158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4" name="Flowchart: Document 53"/>
            <p:cNvSpPr/>
            <p:nvPr/>
          </p:nvSpPr>
          <p:spPr bwMode="auto">
            <a:xfrm>
              <a:off x="5348176" y="5560829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55" name="Straight Arrow Connector 54"/>
            <p:cNvCxnSpPr>
              <a:stCxn id="32" idx="2"/>
              <a:endCxn id="54" idx="0"/>
            </p:cNvCxnSpPr>
            <p:nvPr/>
          </p:nvCxnSpPr>
          <p:spPr bwMode="auto">
            <a:xfrm>
              <a:off x="5517448" y="4950013"/>
              <a:ext cx="14178" cy="610817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82" name="Flowchart: Document 81"/>
          <p:cNvSpPr/>
          <p:nvPr/>
        </p:nvSpPr>
        <p:spPr bwMode="auto">
          <a:xfrm>
            <a:off x="7205034" y="3901997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4" name="Flowchart: Document 93"/>
          <p:cNvSpPr/>
          <p:nvPr/>
        </p:nvSpPr>
        <p:spPr bwMode="auto">
          <a:xfrm>
            <a:off x="7777613" y="4517953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95" name="Straight Arrow Connector 94"/>
          <p:cNvCxnSpPr>
            <a:stCxn id="82" idx="3"/>
            <a:endCxn id="94" idx="0"/>
          </p:cNvCxnSpPr>
          <p:nvPr/>
        </p:nvCxnSpPr>
        <p:spPr bwMode="auto">
          <a:xfrm>
            <a:off x="7389352" y="4057427"/>
            <a:ext cx="480421" cy="46052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6" name="Flowchart: Document 95"/>
          <p:cNvSpPr/>
          <p:nvPr/>
        </p:nvSpPr>
        <p:spPr bwMode="auto">
          <a:xfrm>
            <a:off x="7212061" y="4521804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97" name="Straight Arrow Connector 96"/>
          <p:cNvCxnSpPr>
            <a:stCxn id="82" idx="2"/>
            <a:endCxn id="96" idx="0"/>
          </p:cNvCxnSpPr>
          <p:nvPr/>
        </p:nvCxnSpPr>
        <p:spPr bwMode="auto">
          <a:xfrm>
            <a:off x="7297193" y="4192305"/>
            <a:ext cx="7027" cy="329498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1" name="Straight Arrow Connector 100"/>
          <p:cNvCxnSpPr>
            <a:endCxn id="30" idx="1"/>
          </p:cNvCxnSpPr>
          <p:nvPr/>
        </p:nvCxnSpPr>
        <p:spPr bwMode="auto">
          <a:xfrm flipV="1">
            <a:off x="2674064" y="1603803"/>
            <a:ext cx="3935714" cy="31871"/>
          </a:xfrm>
          <a:prstGeom prst="straightConnector1">
            <a:avLst/>
          </a:prstGeom>
          <a:noFill/>
          <a:ln w="635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Straight Arrow Connector 102"/>
          <p:cNvCxnSpPr>
            <a:endCxn id="82" idx="1"/>
          </p:cNvCxnSpPr>
          <p:nvPr/>
        </p:nvCxnSpPr>
        <p:spPr bwMode="auto">
          <a:xfrm flipV="1">
            <a:off x="3375646" y="4057427"/>
            <a:ext cx="3829389" cy="20037"/>
          </a:xfrm>
          <a:prstGeom prst="straightConnector1">
            <a:avLst/>
          </a:prstGeom>
          <a:noFill/>
          <a:ln w="635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8" name="Straight Arrow Connector 107"/>
          <p:cNvCxnSpPr>
            <a:endCxn id="110" idx="1"/>
          </p:cNvCxnSpPr>
          <p:nvPr/>
        </p:nvCxnSpPr>
        <p:spPr bwMode="auto">
          <a:xfrm flipV="1">
            <a:off x="2923953" y="6388771"/>
            <a:ext cx="3591932" cy="75824"/>
          </a:xfrm>
          <a:prstGeom prst="straightConnector1">
            <a:avLst/>
          </a:prstGeom>
          <a:noFill/>
          <a:ln w="635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0" name="Flowchart: Document 109"/>
          <p:cNvSpPr/>
          <p:nvPr/>
        </p:nvSpPr>
        <p:spPr bwMode="auto">
          <a:xfrm>
            <a:off x="6515885" y="6233341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7" name="Flowchart: Document 56"/>
          <p:cNvSpPr/>
          <p:nvPr/>
        </p:nvSpPr>
        <p:spPr bwMode="auto">
          <a:xfrm>
            <a:off x="1190712" y="3929250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8" name="Flowchart: Document 57"/>
          <p:cNvSpPr/>
          <p:nvPr/>
        </p:nvSpPr>
        <p:spPr bwMode="auto">
          <a:xfrm>
            <a:off x="2378022" y="3342167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9" name="Flowchart: Document 58"/>
          <p:cNvSpPr/>
          <p:nvPr/>
        </p:nvSpPr>
        <p:spPr bwMode="auto">
          <a:xfrm>
            <a:off x="2383291" y="3936952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61" name="Straight Connector 60"/>
          <p:cNvCxnSpPr>
            <a:stCxn id="58" idx="1"/>
            <a:endCxn id="57" idx="0"/>
          </p:cNvCxnSpPr>
          <p:nvPr/>
        </p:nvCxnSpPr>
        <p:spPr bwMode="auto">
          <a:xfrm flipH="1">
            <a:off x="1282871" y="3497597"/>
            <a:ext cx="1095151" cy="431652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2" name="Straight Arrow Connector 61"/>
          <p:cNvCxnSpPr>
            <a:stCxn id="58" idx="2"/>
            <a:endCxn id="59" idx="0"/>
          </p:cNvCxnSpPr>
          <p:nvPr/>
        </p:nvCxnSpPr>
        <p:spPr bwMode="auto">
          <a:xfrm>
            <a:off x="2470180" y="3632475"/>
            <a:ext cx="5270" cy="304476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4" name="Flowchart: Document 63"/>
          <p:cNvSpPr/>
          <p:nvPr/>
        </p:nvSpPr>
        <p:spPr bwMode="auto">
          <a:xfrm>
            <a:off x="581249" y="4502858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5" name="Flowchart: Document 64"/>
          <p:cNvSpPr/>
          <p:nvPr/>
        </p:nvSpPr>
        <p:spPr bwMode="auto">
          <a:xfrm>
            <a:off x="1759777" y="4524033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66" name="Straight Connector 65"/>
          <p:cNvCxnSpPr>
            <a:stCxn id="57" idx="1"/>
            <a:endCxn id="64" idx="0"/>
          </p:cNvCxnSpPr>
          <p:nvPr/>
        </p:nvCxnSpPr>
        <p:spPr bwMode="auto">
          <a:xfrm flipH="1">
            <a:off x="673407" y="4084681"/>
            <a:ext cx="517305" cy="418177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7" name="Straight Arrow Connector 66"/>
          <p:cNvCxnSpPr>
            <a:stCxn id="57" idx="3"/>
            <a:endCxn id="65" idx="0"/>
          </p:cNvCxnSpPr>
          <p:nvPr/>
        </p:nvCxnSpPr>
        <p:spPr bwMode="auto">
          <a:xfrm>
            <a:off x="1375030" y="4084681"/>
            <a:ext cx="476907" cy="43935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8" name="Flowchart: Document 67"/>
          <p:cNvSpPr/>
          <p:nvPr/>
        </p:nvSpPr>
        <p:spPr bwMode="auto">
          <a:xfrm>
            <a:off x="1194225" y="4527884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69" name="Straight Arrow Connector 68"/>
          <p:cNvCxnSpPr>
            <a:stCxn id="57" idx="2"/>
            <a:endCxn id="68" idx="0"/>
          </p:cNvCxnSpPr>
          <p:nvPr/>
        </p:nvCxnSpPr>
        <p:spPr bwMode="auto">
          <a:xfrm>
            <a:off x="1282871" y="4219559"/>
            <a:ext cx="3513" cy="30832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0" name="Flowchart: Document 69"/>
          <p:cNvSpPr/>
          <p:nvPr/>
        </p:nvSpPr>
        <p:spPr bwMode="auto">
          <a:xfrm>
            <a:off x="2392074" y="4547131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71" name="Straight Arrow Connector 70"/>
          <p:cNvCxnSpPr>
            <a:stCxn id="59" idx="2"/>
            <a:endCxn id="70" idx="0"/>
          </p:cNvCxnSpPr>
          <p:nvPr/>
        </p:nvCxnSpPr>
        <p:spPr bwMode="auto">
          <a:xfrm>
            <a:off x="2475450" y="4227260"/>
            <a:ext cx="8783" cy="319871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7" name="Flowchart: Document 76"/>
          <p:cNvSpPr/>
          <p:nvPr/>
        </p:nvSpPr>
        <p:spPr bwMode="auto">
          <a:xfrm>
            <a:off x="1318302" y="5637546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8" name="Flowchart: Document 77"/>
          <p:cNvSpPr/>
          <p:nvPr/>
        </p:nvSpPr>
        <p:spPr bwMode="auto">
          <a:xfrm>
            <a:off x="2505612" y="5050463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9" name="Flowchart: Document 78"/>
          <p:cNvSpPr/>
          <p:nvPr/>
        </p:nvSpPr>
        <p:spPr bwMode="auto">
          <a:xfrm>
            <a:off x="2510883" y="5645248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0" name="Flowchart: Document 79"/>
          <p:cNvSpPr/>
          <p:nvPr/>
        </p:nvSpPr>
        <p:spPr bwMode="auto">
          <a:xfrm>
            <a:off x="3118588" y="5606749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81" name="Straight Connector 80"/>
          <p:cNvCxnSpPr>
            <a:stCxn id="78" idx="1"/>
            <a:endCxn id="77" idx="0"/>
          </p:cNvCxnSpPr>
          <p:nvPr/>
        </p:nvCxnSpPr>
        <p:spPr bwMode="auto">
          <a:xfrm flipH="1">
            <a:off x="1410461" y="5205893"/>
            <a:ext cx="1095151" cy="431652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83" name="Straight Arrow Connector 82"/>
          <p:cNvCxnSpPr>
            <a:stCxn id="78" idx="2"/>
            <a:endCxn id="79" idx="0"/>
          </p:cNvCxnSpPr>
          <p:nvPr/>
        </p:nvCxnSpPr>
        <p:spPr bwMode="auto">
          <a:xfrm>
            <a:off x="2597771" y="5340771"/>
            <a:ext cx="5271" cy="304476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4" name="Straight Arrow Connector 83"/>
          <p:cNvCxnSpPr>
            <a:stCxn id="78" idx="3"/>
            <a:endCxn id="80" idx="0"/>
          </p:cNvCxnSpPr>
          <p:nvPr/>
        </p:nvCxnSpPr>
        <p:spPr bwMode="auto">
          <a:xfrm>
            <a:off x="2689929" y="5205893"/>
            <a:ext cx="520818" cy="40085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5" name="Flowchart: Document 84"/>
          <p:cNvSpPr/>
          <p:nvPr/>
        </p:nvSpPr>
        <p:spPr bwMode="auto">
          <a:xfrm>
            <a:off x="708839" y="6211156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6" name="Flowchart: Document 85"/>
          <p:cNvSpPr/>
          <p:nvPr/>
        </p:nvSpPr>
        <p:spPr bwMode="auto">
          <a:xfrm>
            <a:off x="1887369" y="6232329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87" name="Straight Connector 86"/>
          <p:cNvCxnSpPr>
            <a:stCxn id="77" idx="1"/>
            <a:endCxn id="85" idx="0"/>
          </p:cNvCxnSpPr>
          <p:nvPr/>
        </p:nvCxnSpPr>
        <p:spPr bwMode="auto">
          <a:xfrm flipH="1">
            <a:off x="800997" y="5792976"/>
            <a:ext cx="517305" cy="418179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88" name="Straight Arrow Connector 87"/>
          <p:cNvCxnSpPr>
            <a:stCxn id="77" idx="3"/>
            <a:endCxn id="86" idx="0"/>
          </p:cNvCxnSpPr>
          <p:nvPr/>
        </p:nvCxnSpPr>
        <p:spPr bwMode="auto">
          <a:xfrm>
            <a:off x="1502619" y="5792977"/>
            <a:ext cx="476908" cy="43935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9" name="Flowchart: Document 88"/>
          <p:cNvSpPr/>
          <p:nvPr/>
        </p:nvSpPr>
        <p:spPr bwMode="auto">
          <a:xfrm>
            <a:off x="1321815" y="6236180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90" name="Straight Arrow Connector 89"/>
          <p:cNvCxnSpPr>
            <a:stCxn id="77" idx="2"/>
            <a:endCxn id="89" idx="0"/>
          </p:cNvCxnSpPr>
          <p:nvPr/>
        </p:nvCxnSpPr>
        <p:spPr bwMode="auto">
          <a:xfrm>
            <a:off x="1410461" y="5927854"/>
            <a:ext cx="3513" cy="30832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2" name="Straight Arrow Connector 91"/>
          <p:cNvCxnSpPr>
            <a:stCxn id="79" idx="2"/>
          </p:cNvCxnSpPr>
          <p:nvPr/>
        </p:nvCxnSpPr>
        <p:spPr bwMode="auto">
          <a:xfrm>
            <a:off x="2603042" y="5935556"/>
            <a:ext cx="108947" cy="319871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3" name="Flowchart: Document 92"/>
          <p:cNvSpPr/>
          <p:nvPr/>
        </p:nvSpPr>
        <p:spPr bwMode="auto">
          <a:xfrm>
            <a:off x="3691169" y="6222705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98" name="Straight Arrow Connector 97"/>
          <p:cNvCxnSpPr>
            <a:stCxn id="80" idx="3"/>
            <a:endCxn id="93" idx="0"/>
          </p:cNvCxnSpPr>
          <p:nvPr/>
        </p:nvCxnSpPr>
        <p:spPr bwMode="auto">
          <a:xfrm>
            <a:off x="3302905" y="5762179"/>
            <a:ext cx="480422" cy="46052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9" name="Flowchart: Document 98"/>
          <p:cNvSpPr/>
          <p:nvPr/>
        </p:nvSpPr>
        <p:spPr bwMode="auto">
          <a:xfrm>
            <a:off x="3125615" y="6226556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100" name="Straight Arrow Connector 99"/>
          <p:cNvCxnSpPr>
            <a:stCxn id="80" idx="2"/>
            <a:endCxn id="99" idx="0"/>
          </p:cNvCxnSpPr>
          <p:nvPr/>
        </p:nvCxnSpPr>
        <p:spPr bwMode="auto">
          <a:xfrm>
            <a:off x="3210747" y="5897057"/>
            <a:ext cx="7027" cy="329498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Tiers:  LU </a:t>
            </a:r>
            <a:r>
              <a:rPr lang="en-GB" sz="2400" u="sng" dirty="0" smtClean="0"/>
              <a:t>Recursive</a:t>
            </a:r>
            <a:r>
              <a:rPr lang="en-GB" sz="2400" dirty="0" smtClean="0"/>
              <a:t> move (default) 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7" y="1031877"/>
            <a:ext cx="8963025" cy="648069"/>
          </a:xfrm>
        </p:spPr>
        <p:txBody>
          <a:bodyPr/>
          <a:lstStyle/>
          <a:p>
            <a:pPr>
              <a:buNone/>
            </a:pPr>
            <a:r>
              <a:rPr lang="en-GB" sz="1900" dirty="0" smtClean="0"/>
              <a:t>		    Source Tier                                            Target Tier</a:t>
            </a:r>
          </a:p>
        </p:txBody>
      </p:sp>
      <p:grpSp>
        <p:nvGrpSpPr>
          <p:cNvPr id="4" name="Group 26"/>
          <p:cNvGrpSpPr/>
          <p:nvPr/>
        </p:nvGrpSpPr>
        <p:grpSpPr>
          <a:xfrm>
            <a:off x="4813005" y="1449572"/>
            <a:ext cx="3164150" cy="1513425"/>
            <a:chOff x="471377" y="3395330"/>
            <a:chExt cx="6384924" cy="2786622"/>
          </a:xfrm>
        </p:grpSpPr>
        <p:sp>
          <p:nvSpPr>
            <p:cNvPr id="29" name="Flowchart: Document 28"/>
            <p:cNvSpPr/>
            <p:nvPr/>
          </p:nvSpPr>
          <p:spPr bwMode="auto">
            <a:xfrm>
              <a:off x="1701208" y="4476307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Flowchart: Document 29"/>
            <p:cNvSpPr/>
            <p:nvPr/>
          </p:nvSpPr>
          <p:spPr bwMode="auto">
            <a:xfrm>
              <a:off x="4097077" y="3395330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1" name="Flowchart: Document 30"/>
            <p:cNvSpPr/>
            <p:nvPr/>
          </p:nvSpPr>
          <p:spPr bwMode="auto">
            <a:xfrm>
              <a:off x="4107712" y="4490485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2" name="Flowchart: Document 31"/>
            <p:cNvSpPr/>
            <p:nvPr/>
          </p:nvSpPr>
          <p:spPr bwMode="auto">
            <a:xfrm>
              <a:off x="5333999" y="4419602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33" name="Straight Connector 32"/>
            <p:cNvCxnSpPr>
              <a:stCxn id="30" idx="1"/>
              <a:endCxn id="29" idx="0"/>
            </p:cNvCxnSpPr>
            <p:nvPr/>
          </p:nvCxnSpPr>
          <p:spPr bwMode="auto">
            <a:xfrm flipH="1">
              <a:off x="1884657" y="3679311"/>
              <a:ext cx="2212421" cy="796997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34" name="Straight Arrow Connector 33"/>
            <p:cNvCxnSpPr>
              <a:stCxn id="30" idx="2"/>
              <a:endCxn id="31" idx="0"/>
            </p:cNvCxnSpPr>
            <p:nvPr/>
          </p:nvCxnSpPr>
          <p:spPr bwMode="auto">
            <a:xfrm>
              <a:off x="4280526" y="3925741"/>
              <a:ext cx="10634" cy="564745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5" name="Straight Arrow Connector 34"/>
            <p:cNvCxnSpPr>
              <a:stCxn id="30" idx="3"/>
              <a:endCxn id="32" idx="0"/>
            </p:cNvCxnSpPr>
            <p:nvPr/>
          </p:nvCxnSpPr>
          <p:spPr bwMode="auto">
            <a:xfrm>
              <a:off x="4463975" y="3679311"/>
              <a:ext cx="1053473" cy="740291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6" name="Flowchart: Document 35"/>
            <p:cNvSpPr/>
            <p:nvPr/>
          </p:nvSpPr>
          <p:spPr bwMode="auto">
            <a:xfrm>
              <a:off x="471377" y="5532476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9" name="Flowchart: Document 38"/>
            <p:cNvSpPr/>
            <p:nvPr/>
          </p:nvSpPr>
          <p:spPr bwMode="auto">
            <a:xfrm>
              <a:off x="2849525" y="5571464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42" name="Straight Connector 41"/>
            <p:cNvCxnSpPr>
              <a:stCxn id="29" idx="1"/>
              <a:endCxn id="36" idx="0"/>
            </p:cNvCxnSpPr>
            <p:nvPr/>
          </p:nvCxnSpPr>
          <p:spPr bwMode="auto">
            <a:xfrm flipH="1">
              <a:off x="654826" y="4760288"/>
              <a:ext cx="1046382" cy="772187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47" name="Straight Arrow Connector 46"/>
            <p:cNvCxnSpPr>
              <a:stCxn id="29" idx="3"/>
              <a:endCxn id="39" idx="0"/>
            </p:cNvCxnSpPr>
            <p:nvPr/>
          </p:nvCxnSpPr>
          <p:spPr bwMode="auto">
            <a:xfrm>
              <a:off x="2068105" y="4760288"/>
              <a:ext cx="964869" cy="811176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8" name="Flowchart: Document 47"/>
            <p:cNvSpPr/>
            <p:nvPr/>
          </p:nvSpPr>
          <p:spPr bwMode="auto">
            <a:xfrm>
              <a:off x="1708299" y="5578551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49" name="Straight Arrow Connector 48"/>
            <p:cNvCxnSpPr>
              <a:stCxn id="29" idx="2"/>
              <a:endCxn id="48" idx="0"/>
            </p:cNvCxnSpPr>
            <p:nvPr/>
          </p:nvCxnSpPr>
          <p:spPr bwMode="auto">
            <a:xfrm>
              <a:off x="1884657" y="5006718"/>
              <a:ext cx="7091" cy="571834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0" name="Flowchart: Document 49"/>
            <p:cNvSpPr/>
            <p:nvPr/>
          </p:nvSpPr>
          <p:spPr bwMode="auto">
            <a:xfrm>
              <a:off x="4125435" y="5613992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51" name="Straight Arrow Connector 50"/>
            <p:cNvCxnSpPr>
              <a:stCxn id="31" idx="2"/>
              <a:endCxn id="50" idx="0"/>
            </p:cNvCxnSpPr>
            <p:nvPr/>
          </p:nvCxnSpPr>
          <p:spPr bwMode="auto">
            <a:xfrm>
              <a:off x="4291160" y="5020896"/>
              <a:ext cx="17723" cy="593096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2" name="Flowchart: Document 51"/>
            <p:cNvSpPr/>
            <p:nvPr/>
          </p:nvSpPr>
          <p:spPr bwMode="auto">
            <a:xfrm>
              <a:off x="6489403" y="5553740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53" name="Straight Arrow Connector 52"/>
            <p:cNvCxnSpPr>
              <a:stCxn id="32" idx="3"/>
              <a:endCxn id="52" idx="0"/>
            </p:cNvCxnSpPr>
            <p:nvPr/>
          </p:nvCxnSpPr>
          <p:spPr bwMode="auto">
            <a:xfrm>
              <a:off x="5700896" y="4703583"/>
              <a:ext cx="971956" cy="850158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4" name="Flowchart: Document 53"/>
            <p:cNvSpPr/>
            <p:nvPr/>
          </p:nvSpPr>
          <p:spPr bwMode="auto">
            <a:xfrm>
              <a:off x="5348176" y="5560829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55" name="Straight Arrow Connector 54"/>
            <p:cNvCxnSpPr>
              <a:stCxn id="32" idx="2"/>
              <a:endCxn id="54" idx="0"/>
            </p:cNvCxnSpPr>
            <p:nvPr/>
          </p:nvCxnSpPr>
          <p:spPr bwMode="auto">
            <a:xfrm>
              <a:off x="5517448" y="4950013"/>
              <a:ext cx="14178" cy="610817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82" name="Flowchart: Document 81"/>
          <p:cNvSpPr/>
          <p:nvPr/>
        </p:nvSpPr>
        <p:spPr bwMode="auto">
          <a:xfrm>
            <a:off x="7205034" y="3901997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4" name="Flowchart: Document 93"/>
          <p:cNvSpPr/>
          <p:nvPr/>
        </p:nvSpPr>
        <p:spPr bwMode="auto">
          <a:xfrm>
            <a:off x="7777613" y="4517953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95" name="Straight Arrow Connector 94"/>
          <p:cNvCxnSpPr>
            <a:stCxn id="82" idx="3"/>
            <a:endCxn id="94" idx="0"/>
          </p:cNvCxnSpPr>
          <p:nvPr/>
        </p:nvCxnSpPr>
        <p:spPr bwMode="auto">
          <a:xfrm>
            <a:off x="7389352" y="4057427"/>
            <a:ext cx="480421" cy="46052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6" name="Flowchart: Document 95"/>
          <p:cNvSpPr/>
          <p:nvPr/>
        </p:nvSpPr>
        <p:spPr bwMode="auto">
          <a:xfrm>
            <a:off x="7212061" y="4521804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97" name="Straight Arrow Connector 96"/>
          <p:cNvCxnSpPr>
            <a:stCxn id="82" idx="2"/>
            <a:endCxn id="96" idx="0"/>
          </p:cNvCxnSpPr>
          <p:nvPr/>
        </p:nvCxnSpPr>
        <p:spPr bwMode="auto">
          <a:xfrm>
            <a:off x="7297193" y="4192305"/>
            <a:ext cx="7027" cy="329498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1" name="Straight Arrow Connector 100"/>
          <p:cNvCxnSpPr>
            <a:endCxn id="30" idx="1"/>
          </p:cNvCxnSpPr>
          <p:nvPr/>
        </p:nvCxnSpPr>
        <p:spPr bwMode="auto">
          <a:xfrm flipV="1">
            <a:off x="2674064" y="1603803"/>
            <a:ext cx="3935714" cy="31871"/>
          </a:xfrm>
          <a:prstGeom prst="straightConnector1">
            <a:avLst/>
          </a:prstGeom>
          <a:noFill/>
          <a:ln w="635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Straight Arrow Connector 102"/>
          <p:cNvCxnSpPr>
            <a:endCxn id="82" idx="1"/>
          </p:cNvCxnSpPr>
          <p:nvPr/>
        </p:nvCxnSpPr>
        <p:spPr bwMode="auto">
          <a:xfrm flipV="1">
            <a:off x="3375646" y="4057427"/>
            <a:ext cx="3829389" cy="20037"/>
          </a:xfrm>
          <a:prstGeom prst="straightConnector1">
            <a:avLst/>
          </a:prstGeom>
          <a:noFill/>
          <a:ln w="635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8" name="Straight Arrow Connector 107"/>
          <p:cNvCxnSpPr>
            <a:endCxn id="110" idx="1"/>
          </p:cNvCxnSpPr>
          <p:nvPr/>
        </p:nvCxnSpPr>
        <p:spPr bwMode="auto">
          <a:xfrm flipV="1">
            <a:off x="2923953" y="6388771"/>
            <a:ext cx="3591932" cy="75824"/>
          </a:xfrm>
          <a:prstGeom prst="straightConnector1">
            <a:avLst/>
          </a:prstGeom>
          <a:noFill/>
          <a:ln w="635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0" name="Flowchart: Document 109"/>
          <p:cNvSpPr/>
          <p:nvPr/>
        </p:nvSpPr>
        <p:spPr bwMode="auto">
          <a:xfrm>
            <a:off x="6515885" y="6233341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7" name="Flowchart: Document 56"/>
          <p:cNvSpPr/>
          <p:nvPr/>
        </p:nvSpPr>
        <p:spPr bwMode="auto">
          <a:xfrm>
            <a:off x="1190712" y="3929250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8" name="Flowchart: Document 57"/>
          <p:cNvSpPr/>
          <p:nvPr/>
        </p:nvSpPr>
        <p:spPr bwMode="auto">
          <a:xfrm>
            <a:off x="2378022" y="3342167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9" name="Flowchart: Document 58"/>
          <p:cNvSpPr/>
          <p:nvPr/>
        </p:nvSpPr>
        <p:spPr bwMode="auto">
          <a:xfrm>
            <a:off x="2383291" y="3936952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61" name="Straight Connector 60"/>
          <p:cNvCxnSpPr>
            <a:stCxn id="58" idx="1"/>
            <a:endCxn id="57" idx="0"/>
          </p:cNvCxnSpPr>
          <p:nvPr/>
        </p:nvCxnSpPr>
        <p:spPr bwMode="auto">
          <a:xfrm flipH="1">
            <a:off x="1282871" y="3497597"/>
            <a:ext cx="1095151" cy="431652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2" name="Straight Arrow Connector 61"/>
          <p:cNvCxnSpPr>
            <a:stCxn id="58" idx="2"/>
            <a:endCxn id="59" idx="0"/>
          </p:cNvCxnSpPr>
          <p:nvPr/>
        </p:nvCxnSpPr>
        <p:spPr bwMode="auto">
          <a:xfrm>
            <a:off x="2470180" y="3632475"/>
            <a:ext cx="5270" cy="304476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4" name="Flowchart: Document 63"/>
          <p:cNvSpPr/>
          <p:nvPr/>
        </p:nvSpPr>
        <p:spPr bwMode="auto">
          <a:xfrm>
            <a:off x="581249" y="4502858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5" name="Flowchart: Document 64"/>
          <p:cNvSpPr/>
          <p:nvPr/>
        </p:nvSpPr>
        <p:spPr bwMode="auto">
          <a:xfrm>
            <a:off x="1759777" y="4524033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66" name="Straight Connector 65"/>
          <p:cNvCxnSpPr>
            <a:stCxn id="57" idx="1"/>
            <a:endCxn id="64" idx="0"/>
          </p:cNvCxnSpPr>
          <p:nvPr/>
        </p:nvCxnSpPr>
        <p:spPr bwMode="auto">
          <a:xfrm flipH="1">
            <a:off x="673407" y="4084681"/>
            <a:ext cx="517305" cy="418177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7" name="Straight Arrow Connector 66"/>
          <p:cNvCxnSpPr>
            <a:stCxn id="57" idx="3"/>
            <a:endCxn id="65" idx="0"/>
          </p:cNvCxnSpPr>
          <p:nvPr/>
        </p:nvCxnSpPr>
        <p:spPr bwMode="auto">
          <a:xfrm>
            <a:off x="1375030" y="4084681"/>
            <a:ext cx="476907" cy="43935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8" name="Flowchart: Document 67"/>
          <p:cNvSpPr/>
          <p:nvPr/>
        </p:nvSpPr>
        <p:spPr bwMode="auto">
          <a:xfrm>
            <a:off x="1194225" y="4527884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69" name="Straight Arrow Connector 68"/>
          <p:cNvCxnSpPr>
            <a:stCxn id="57" idx="2"/>
            <a:endCxn id="68" idx="0"/>
          </p:cNvCxnSpPr>
          <p:nvPr/>
        </p:nvCxnSpPr>
        <p:spPr bwMode="auto">
          <a:xfrm>
            <a:off x="1282871" y="4219559"/>
            <a:ext cx="3513" cy="30832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0" name="Flowchart: Document 69"/>
          <p:cNvSpPr/>
          <p:nvPr/>
        </p:nvSpPr>
        <p:spPr bwMode="auto">
          <a:xfrm>
            <a:off x="2392074" y="4547131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71" name="Straight Arrow Connector 70"/>
          <p:cNvCxnSpPr>
            <a:stCxn id="59" idx="2"/>
            <a:endCxn id="70" idx="0"/>
          </p:cNvCxnSpPr>
          <p:nvPr/>
        </p:nvCxnSpPr>
        <p:spPr bwMode="auto">
          <a:xfrm>
            <a:off x="2475450" y="4227260"/>
            <a:ext cx="8783" cy="319871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7" name="Flowchart: Document 76"/>
          <p:cNvSpPr/>
          <p:nvPr/>
        </p:nvSpPr>
        <p:spPr bwMode="auto">
          <a:xfrm>
            <a:off x="1318302" y="5637546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8" name="Flowchart: Document 77"/>
          <p:cNvSpPr/>
          <p:nvPr/>
        </p:nvSpPr>
        <p:spPr bwMode="auto">
          <a:xfrm>
            <a:off x="2505612" y="5050463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9" name="Flowchart: Document 78"/>
          <p:cNvSpPr/>
          <p:nvPr/>
        </p:nvSpPr>
        <p:spPr bwMode="auto">
          <a:xfrm>
            <a:off x="2510883" y="5645248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0" name="Flowchart: Document 79"/>
          <p:cNvSpPr/>
          <p:nvPr/>
        </p:nvSpPr>
        <p:spPr bwMode="auto">
          <a:xfrm>
            <a:off x="3118588" y="5606749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81" name="Straight Connector 80"/>
          <p:cNvCxnSpPr>
            <a:stCxn id="78" idx="1"/>
            <a:endCxn id="77" idx="0"/>
          </p:cNvCxnSpPr>
          <p:nvPr/>
        </p:nvCxnSpPr>
        <p:spPr bwMode="auto">
          <a:xfrm flipH="1">
            <a:off x="1410461" y="5205893"/>
            <a:ext cx="1095151" cy="431652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83" name="Straight Arrow Connector 82"/>
          <p:cNvCxnSpPr>
            <a:stCxn id="78" idx="2"/>
            <a:endCxn id="79" idx="0"/>
          </p:cNvCxnSpPr>
          <p:nvPr/>
        </p:nvCxnSpPr>
        <p:spPr bwMode="auto">
          <a:xfrm>
            <a:off x="2597771" y="5340771"/>
            <a:ext cx="5271" cy="304476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4" name="Straight Arrow Connector 83"/>
          <p:cNvCxnSpPr>
            <a:stCxn id="78" idx="3"/>
            <a:endCxn id="80" idx="0"/>
          </p:cNvCxnSpPr>
          <p:nvPr/>
        </p:nvCxnSpPr>
        <p:spPr bwMode="auto">
          <a:xfrm>
            <a:off x="2689929" y="5205893"/>
            <a:ext cx="520818" cy="40085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5" name="Flowchart: Document 84"/>
          <p:cNvSpPr/>
          <p:nvPr/>
        </p:nvSpPr>
        <p:spPr bwMode="auto">
          <a:xfrm>
            <a:off x="708839" y="6211156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6" name="Flowchart: Document 85"/>
          <p:cNvSpPr/>
          <p:nvPr/>
        </p:nvSpPr>
        <p:spPr bwMode="auto">
          <a:xfrm>
            <a:off x="1887369" y="6232329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87" name="Straight Connector 86"/>
          <p:cNvCxnSpPr>
            <a:stCxn id="77" idx="1"/>
            <a:endCxn id="85" idx="0"/>
          </p:cNvCxnSpPr>
          <p:nvPr/>
        </p:nvCxnSpPr>
        <p:spPr bwMode="auto">
          <a:xfrm flipH="1">
            <a:off x="800997" y="5792976"/>
            <a:ext cx="517305" cy="418179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88" name="Straight Arrow Connector 87"/>
          <p:cNvCxnSpPr>
            <a:stCxn id="77" idx="3"/>
            <a:endCxn id="86" idx="0"/>
          </p:cNvCxnSpPr>
          <p:nvPr/>
        </p:nvCxnSpPr>
        <p:spPr bwMode="auto">
          <a:xfrm>
            <a:off x="1502619" y="5792977"/>
            <a:ext cx="476908" cy="43935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9" name="Flowchart: Document 88"/>
          <p:cNvSpPr/>
          <p:nvPr/>
        </p:nvSpPr>
        <p:spPr bwMode="auto">
          <a:xfrm>
            <a:off x="1321815" y="6236180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90" name="Straight Arrow Connector 89"/>
          <p:cNvCxnSpPr>
            <a:stCxn id="77" idx="2"/>
            <a:endCxn id="89" idx="0"/>
          </p:cNvCxnSpPr>
          <p:nvPr/>
        </p:nvCxnSpPr>
        <p:spPr bwMode="auto">
          <a:xfrm>
            <a:off x="1410461" y="5927854"/>
            <a:ext cx="3513" cy="30832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2" name="Straight Arrow Connector 91"/>
          <p:cNvCxnSpPr>
            <a:stCxn id="79" idx="2"/>
          </p:cNvCxnSpPr>
          <p:nvPr/>
        </p:nvCxnSpPr>
        <p:spPr bwMode="auto">
          <a:xfrm>
            <a:off x="2603042" y="5935556"/>
            <a:ext cx="108947" cy="319871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3" name="Flowchart: Document 92"/>
          <p:cNvSpPr/>
          <p:nvPr/>
        </p:nvSpPr>
        <p:spPr bwMode="auto">
          <a:xfrm>
            <a:off x="3691169" y="6222705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98" name="Straight Arrow Connector 97"/>
          <p:cNvCxnSpPr>
            <a:stCxn id="80" idx="3"/>
            <a:endCxn id="93" idx="0"/>
          </p:cNvCxnSpPr>
          <p:nvPr/>
        </p:nvCxnSpPr>
        <p:spPr bwMode="auto">
          <a:xfrm>
            <a:off x="3302905" y="5762179"/>
            <a:ext cx="480422" cy="46052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9" name="Flowchart: Document 98"/>
          <p:cNvSpPr/>
          <p:nvPr/>
        </p:nvSpPr>
        <p:spPr bwMode="auto">
          <a:xfrm>
            <a:off x="3125615" y="6226556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100" name="Straight Arrow Connector 99"/>
          <p:cNvCxnSpPr>
            <a:stCxn id="80" idx="2"/>
            <a:endCxn id="99" idx="0"/>
          </p:cNvCxnSpPr>
          <p:nvPr/>
        </p:nvCxnSpPr>
        <p:spPr bwMode="auto">
          <a:xfrm>
            <a:off x="3210747" y="5897057"/>
            <a:ext cx="7027" cy="329498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2" name="Rounded Rectangular Callout 71"/>
          <p:cNvSpPr/>
          <p:nvPr/>
        </p:nvSpPr>
        <p:spPr bwMode="auto">
          <a:xfrm>
            <a:off x="839973" y="1956392"/>
            <a:ext cx="3182230" cy="768576"/>
          </a:xfrm>
          <a:prstGeom prst="wedgeRoundRectCallout">
            <a:avLst>
              <a:gd name="adj1" fmla="val 33914"/>
              <a:gd name="adj2" fmla="val -87169"/>
              <a:gd name="adj3" fmla="val 16667"/>
            </a:avLst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r>
              <a:rPr lang="en-GB" sz="1300" dirty="0" smtClean="0">
                <a:solidFill>
                  <a:schemeClr val="bg1"/>
                </a:solidFill>
                <a:cs typeface="Arial" pitchFamily="34" charset="0"/>
              </a:rPr>
              <a:t>Could be a massive move of data </a:t>
            </a:r>
          </a:p>
          <a:p>
            <a:pPr defTabSz="914342">
              <a:lnSpc>
                <a:spcPct val="100000"/>
              </a:lnSpc>
            </a:pPr>
            <a:r>
              <a:rPr lang="en-GB" sz="1300" dirty="0" smtClean="0">
                <a:solidFill>
                  <a:schemeClr val="bg1"/>
                </a:solidFill>
                <a:cs typeface="Arial" pitchFamily="34" charset="0"/>
              </a:rPr>
              <a:t>LU=100GB and clones ~50% difference</a:t>
            </a:r>
          </a:p>
          <a:p>
            <a:pPr defTabSz="914342">
              <a:lnSpc>
                <a:spcPct val="100000"/>
              </a:lnSpc>
            </a:pPr>
            <a:r>
              <a:rPr lang="en-GB" sz="1300" dirty="0" smtClean="0">
                <a:solidFill>
                  <a:schemeClr val="bg1"/>
                </a:solidFill>
                <a:cs typeface="Arial" pitchFamily="34" charset="0"/>
              </a:rPr>
              <a:t>Could move 600GB &amp; same space use</a:t>
            </a:r>
          </a:p>
        </p:txBody>
      </p:sp>
      <p:sp>
        <p:nvSpPr>
          <p:cNvPr id="73" name="Rounded Rectangular Callout 72"/>
          <p:cNvSpPr/>
          <p:nvPr/>
        </p:nvSpPr>
        <p:spPr bwMode="auto">
          <a:xfrm>
            <a:off x="3937592" y="3094075"/>
            <a:ext cx="2944687" cy="768576"/>
          </a:xfrm>
          <a:prstGeom prst="wedgeRoundRectCallout">
            <a:avLst>
              <a:gd name="adj1" fmla="val 34995"/>
              <a:gd name="adj2" fmla="val 69493"/>
              <a:gd name="adj3" fmla="val 16667"/>
            </a:avLst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r>
              <a:rPr lang="en-GB" sz="1300" dirty="0" smtClean="0">
                <a:solidFill>
                  <a:schemeClr val="bg1"/>
                </a:solidFill>
                <a:cs typeface="Arial" pitchFamily="34" charset="0"/>
              </a:rPr>
              <a:t>Could be a large-ish move of data </a:t>
            </a:r>
          </a:p>
          <a:p>
            <a:pPr defTabSz="914342">
              <a:lnSpc>
                <a:spcPct val="100000"/>
              </a:lnSpc>
            </a:pPr>
            <a:r>
              <a:rPr lang="en-GB" sz="1300" dirty="0" smtClean="0">
                <a:solidFill>
                  <a:schemeClr val="bg1"/>
                </a:solidFill>
                <a:cs typeface="Arial" pitchFamily="34" charset="0"/>
              </a:rPr>
              <a:t>Could move 200GB</a:t>
            </a:r>
          </a:p>
          <a:p>
            <a:pPr defTabSz="914342">
              <a:lnSpc>
                <a:spcPct val="100000"/>
              </a:lnSpc>
            </a:pPr>
            <a:r>
              <a:rPr lang="en-GB" sz="1300" dirty="0" smtClean="0">
                <a:solidFill>
                  <a:schemeClr val="bg1"/>
                </a:solidFill>
                <a:cs typeface="Arial" pitchFamily="34" charset="0"/>
              </a:rPr>
              <a:t>50 to 100 GB more space overall</a:t>
            </a:r>
          </a:p>
        </p:txBody>
      </p:sp>
      <p:sp>
        <p:nvSpPr>
          <p:cNvPr id="74" name="Rounded Rectangular Callout 73"/>
          <p:cNvSpPr/>
          <p:nvPr/>
        </p:nvSpPr>
        <p:spPr bwMode="auto">
          <a:xfrm>
            <a:off x="3919871" y="5475768"/>
            <a:ext cx="4692502" cy="547239"/>
          </a:xfrm>
          <a:prstGeom prst="wedgeRoundRectCallout">
            <a:avLst>
              <a:gd name="adj1" fmla="val 8151"/>
              <a:gd name="adj2" fmla="val 74850"/>
              <a:gd name="adj3" fmla="val 16667"/>
            </a:avLst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r>
              <a:rPr lang="en-GB" sz="1300" dirty="0" smtClean="0">
                <a:solidFill>
                  <a:schemeClr val="bg1"/>
                </a:solidFill>
                <a:cs typeface="Arial" pitchFamily="34" charset="0"/>
              </a:rPr>
              <a:t>Move 100GB as expected</a:t>
            </a:r>
          </a:p>
          <a:p>
            <a:pPr defTabSz="914342">
              <a:lnSpc>
                <a:spcPct val="100000"/>
              </a:lnSpc>
            </a:pPr>
            <a:r>
              <a:rPr lang="en-GB" sz="1300" dirty="0" smtClean="0">
                <a:solidFill>
                  <a:schemeClr val="bg1"/>
                </a:solidFill>
                <a:cs typeface="Arial" pitchFamily="34" charset="0"/>
              </a:rPr>
              <a:t>Source gets more space + 50GB more target space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Tiers:  LU </a:t>
            </a:r>
            <a:r>
              <a:rPr lang="en-GB" sz="2400" u="sng" dirty="0" smtClean="0"/>
              <a:t>Non-Recursive</a:t>
            </a:r>
            <a:r>
              <a:rPr lang="en-GB" sz="2400" dirty="0" smtClean="0"/>
              <a:t> move (-nonrecursive) 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7" y="1031877"/>
            <a:ext cx="8963025" cy="648069"/>
          </a:xfrm>
        </p:spPr>
        <p:txBody>
          <a:bodyPr/>
          <a:lstStyle/>
          <a:p>
            <a:pPr>
              <a:buNone/>
            </a:pPr>
            <a:r>
              <a:rPr lang="en-GB" sz="1900" dirty="0" smtClean="0"/>
              <a:t>		    Source Tier                                            Target Tier</a:t>
            </a:r>
          </a:p>
        </p:txBody>
      </p:sp>
      <p:grpSp>
        <p:nvGrpSpPr>
          <p:cNvPr id="8" name="Group 23"/>
          <p:cNvGrpSpPr/>
          <p:nvPr/>
        </p:nvGrpSpPr>
        <p:grpSpPr>
          <a:xfrm>
            <a:off x="492644" y="1467293"/>
            <a:ext cx="3164150" cy="1513425"/>
            <a:chOff x="471377" y="3395330"/>
            <a:chExt cx="6384924" cy="2786622"/>
          </a:xfrm>
        </p:grpSpPr>
        <p:sp>
          <p:nvSpPr>
            <p:cNvPr id="4" name="Flowchart: Document 3"/>
            <p:cNvSpPr/>
            <p:nvPr/>
          </p:nvSpPr>
          <p:spPr bwMode="auto">
            <a:xfrm>
              <a:off x="1701208" y="4476307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" name="Flowchart: Document 4"/>
            <p:cNvSpPr/>
            <p:nvPr/>
          </p:nvSpPr>
          <p:spPr bwMode="auto">
            <a:xfrm>
              <a:off x="4097077" y="3395330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" name="Flowchart: Document 5"/>
            <p:cNvSpPr/>
            <p:nvPr/>
          </p:nvSpPr>
          <p:spPr bwMode="auto">
            <a:xfrm>
              <a:off x="4107712" y="4490485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" name="Flowchart: Document 6"/>
            <p:cNvSpPr/>
            <p:nvPr/>
          </p:nvSpPr>
          <p:spPr bwMode="auto">
            <a:xfrm>
              <a:off x="5333999" y="4419602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9" name="Straight Connector 8"/>
            <p:cNvCxnSpPr>
              <a:stCxn id="5" idx="1"/>
              <a:endCxn id="4" idx="0"/>
            </p:cNvCxnSpPr>
            <p:nvPr/>
          </p:nvCxnSpPr>
          <p:spPr bwMode="auto">
            <a:xfrm flipH="1">
              <a:off x="1884657" y="3679311"/>
              <a:ext cx="2212421" cy="796997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11" name="Straight Arrow Connector 10"/>
            <p:cNvCxnSpPr>
              <a:stCxn id="5" idx="2"/>
              <a:endCxn id="6" idx="0"/>
            </p:cNvCxnSpPr>
            <p:nvPr/>
          </p:nvCxnSpPr>
          <p:spPr bwMode="auto">
            <a:xfrm>
              <a:off x="4280526" y="3925741"/>
              <a:ext cx="10634" cy="564745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3" name="Straight Arrow Connector 12"/>
            <p:cNvCxnSpPr>
              <a:stCxn id="5" idx="3"/>
              <a:endCxn id="7" idx="0"/>
            </p:cNvCxnSpPr>
            <p:nvPr/>
          </p:nvCxnSpPr>
          <p:spPr bwMode="auto">
            <a:xfrm>
              <a:off x="4463975" y="3679311"/>
              <a:ext cx="1053473" cy="740291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3" name="Flowchart: Document 22"/>
            <p:cNvSpPr/>
            <p:nvPr/>
          </p:nvSpPr>
          <p:spPr bwMode="auto">
            <a:xfrm>
              <a:off x="471377" y="5532476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5" name="Flowchart: Document 24"/>
            <p:cNvSpPr/>
            <p:nvPr/>
          </p:nvSpPr>
          <p:spPr bwMode="auto">
            <a:xfrm>
              <a:off x="2849525" y="5571464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26" name="Straight Connector 25"/>
            <p:cNvCxnSpPr>
              <a:stCxn id="4" idx="1"/>
              <a:endCxn id="23" idx="0"/>
            </p:cNvCxnSpPr>
            <p:nvPr/>
          </p:nvCxnSpPr>
          <p:spPr bwMode="auto">
            <a:xfrm flipH="1">
              <a:off x="654826" y="4760288"/>
              <a:ext cx="1046382" cy="772187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28" name="Straight Arrow Connector 27"/>
            <p:cNvCxnSpPr>
              <a:stCxn id="4" idx="3"/>
              <a:endCxn id="25" idx="0"/>
            </p:cNvCxnSpPr>
            <p:nvPr/>
          </p:nvCxnSpPr>
          <p:spPr bwMode="auto">
            <a:xfrm>
              <a:off x="2068105" y="4760288"/>
              <a:ext cx="964869" cy="811176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7" name="Flowchart: Document 36"/>
            <p:cNvSpPr/>
            <p:nvPr/>
          </p:nvSpPr>
          <p:spPr bwMode="auto">
            <a:xfrm>
              <a:off x="1708299" y="5578551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38" name="Straight Arrow Connector 37"/>
            <p:cNvCxnSpPr>
              <a:stCxn id="4" idx="2"/>
              <a:endCxn id="37" idx="0"/>
            </p:cNvCxnSpPr>
            <p:nvPr/>
          </p:nvCxnSpPr>
          <p:spPr bwMode="auto">
            <a:xfrm>
              <a:off x="1884657" y="5006718"/>
              <a:ext cx="7091" cy="571834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0" name="Flowchart: Document 39"/>
            <p:cNvSpPr/>
            <p:nvPr/>
          </p:nvSpPr>
          <p:spPr bwMode="auto">
            <a:xfrm>
              <a:off x="4125435" y="5613992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41" name="Straight Arrow Connector 40"/>
            <p:cNvCxnSpPr>
              <a:stCxn id="6" idx="2"/>
              <a:endCxn id="40" idx="0"/>
            </p:cNvCxnSpPr>
            <p:nvPr/>
          </p:nvCxnSpPr>
          <p:spPr bwMode="auto">
            <a:xfrm>
              <a:off x="4291160" y="5020896"/>
              <a:ext cx="17723" cy="593096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3" name="Flowchart: Document 42"/>
            <p:cNvSpPr/>
            <p:nvPr/>
          </p:nvSpPr>
          <p:spPr bwMode="auto">
            <a:xfrm>
              <a:off x="6489403" y="5553740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44" name="Straight Arrow Connector 43"/>
            <p:cNvCxnSpPr>
              <a:stCxn id="7" idx="3"/>
              <a:endCxn id="43" idx="0"/>
            </p:cNvCxnSpPr>
            <p:nvPr/>
          </p:nvCxnSpPr>
          <p:spPr bwMode="auto">
            <a:xfrm>
              <a:off x="5700896" y="4703583"/>
              <a:ext cx="971956" cy="850158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5" name="Flowchart: Document 44"/>
            <p:cNvSpPr/>
            <p:nvPr/>
          </p:nvSpPr>
          <p:spPr bwMode="auto">
            <a:xfrm>
              <a:off x="5348176" y="5560829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46" name="Straight Arrow Connector 45"/>
            <p:cNvCxnSpPr>
              <a:stCxn id="7" idx="2"/>
              <a:endCxn id="45" idx="0"/>
            </p:cNvCxnSpPr>
            <p:nvPr/>
          </p:nvCxnSpPr>
          <p:spPr bwMode="auto">
            <a:xfrm>
              <a:off x="5517448" y="4950013"/>
              <a:ext cx="14178" cy="610817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cxnSp>
        <p:nvCxnSpPr>
          <p:cNvPr id="101" name="Straight Arrow Connector 100"/>
          <p:cNvCxnSpPr>
            <a:stCxn id="5" idx="3"/>
            <a:endCxn id="102" idx="1"/>
          </p:cNvCxnSpPr>
          <p:nvPr/>
        </p:nvCxnSpPr>
        <p:spPr bwMode="auto">
          <a:xfrm>
            <a:off x="2471239" y="1621524"/>
            <a:ext cx="4197046" cy="18036"/>
          </a:xfrm>
          <a:prstGeom prst="straightConnector1">
            <a:avLst/>
          </a:prstGeom>
          <a:noFill/>
          <a:ln w="635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Straight Arrow Connector 102"/>
          <p:cNvCxnSpPr>
            <a:stCxn id="60" idx="3"/>
            <a:endCxn id="104" idx="1"/>
          </p:cNvCxnSpPr>
          <p:nvPr/>
        </p:nvCxnSpPr>
        <p:spPr bwMode="auto">
          <a:xfrm flipV="1">
            <a:off x="3172820" y="4056694"/>
            <a:ext cx="3499009" cy="6623"/>
          </a:xfrm>
          <a:prstGeom prst="straightConnector1">
            <a:avLst/>
          </a:prstGeom>
          <a:noFill/>
          <a:ln w="635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8" name="Straight Arrow Connector 107"/>
          <p:cNvCxnSpPr>
            <a:stCxn id="91" idx="3"/>
            <a:endCxn id="110" idx="1"/>
          </p:cNvCxnSpPr>
          <p:nvPr/>
        </p:nvCxnSpPr>
        <p:spPr bwMode="auto">
          <a:xfrm flipV="1">
            <a:off x="2701487" y="6388771"/>
            <a:ext cx="3995151" cy="31520"/>
          </a:xfrm>
          <a:prstGeom prst="straightConnector1">
            <a:avLst/>
          </a:prstGeom>
          <a:noFill/>
          <a:ln w="635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0" name="Flowchart: Document 109"/>
          <p:cNvSpPr/>
          <p:nvPr/>
        </p:nvSpPr>
        <p:spPr bwMode="auto">
          <a:xfrm>
            <a:off x="6696638" y="6233341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2" name="Group 23"/>
          <p:cNvGrpSpPr/>
          <p:nvPr/>
        </p:nvGrpSpPr>
        <p:grpSpPr>
          <a:xfrm>
            <a:off x="581249" y="3352800"/>
            <a:ext cx="3164150" cy="1513425"/>
            <a:chOff x="471377" y="3395330"/>
            <a:chExt cx="6384924" cy="2786622"/>
          </a:xfrm>
        </p:grpSpPr>
        <p:sp>
          <p:nvSpPr>
            <p:cNvPr id="57" name="Flowchart: Document 56"/>
            <p:cNvSpPr/>
            <p:nvPr/>
          </p:nvSpPr>
          <p:spPr bwMode="auto">
            <a:xfrm>
              <a:off x="1701208" y="4476307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8" name="Flowchart: Document 57"/>
            <p:cNvSpPr/>
            <p:nvPr/>
          </p:nvSpPr>
          <p:spPr bwMode="auto">
            <a:xfrm>
              <a:off x="4097077" y="3395330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9" name="Flowchart: Document 58"/>
            <p:cNvSpPr/>
            <p:nvPr/>
          </p:nvSpPr>
          <p:spPr bwMode="auto">
            <a:xfrm>
              <a:off x="4107712" y="4490485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0" name="Flowchart: Document 59"/>
            <p:cNvSpPr/>
            <p:nvPr/>
          </p:nvSpPr>
          <p:spPr bwMode="auto">
            <a:xfrm>
              <a:off x="5333999" y="4419602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61" name="Straight Connector 60"/>
            <p:cNvCxnSpPr>
              <a:stCxn id="58" idx="1"/>
              <a:endCxn id="57" idx="0"/>
            </p:cNvCxnSpPr>
            <p:nvPr/>
          </p:nvCxnSpPr>
          <p:spPr bwMode="auto">
            <a:xfrm flipH="1">
              <a:off x="1884657" y="3679311"/>
              <a:ext cx="2212421" cy="796997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62" name="Straight Arrow Connector 61"/>
            <p:cNvCxnSpPr>
              <a:stCxn id="58" idx="2"/>
              <a:endCxn id="59" idx="0"/>
            </p:cNvCxnSpPr>
            <p:nvPr/>
          </p:nvCxnSpPr>
          <p:spPr bwMode="auto">
            <a:xfrm>
              <a:off x="4280526" y="3925741"/>
              <a:ext cx="10634" cy="564745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63" name="Straight Arrow Connector 62"/>
            <p:cNvCxnSpPr>
              <a:stCxn id="58" idx="3"/>
              <a:endCxn id="60" idx="0"/>
            </p:cNvCxnSpPr>
            <p:nvPr/>
          </p:nvCxnSpPr>
          <p:spPr bwMode="auto">
            <a:xfrm>
              <a:off x="4463975" y="3679311"/>
              <a:ext cx="1053473" cy="740291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64" name="Flowchart: Document 63"/>
            <p:cNvSpPr/>
            <p:nvPr/>
          </p:nvSpPr>
          <p:spPr bwMode="auto">
            <a:xfrm>
              <a:off x="471377" y="5532476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5" name="Flowchart: Document 64"/>
            <p:cNvSpPr/>
            <p:nvPr/>
          </p:nvSpPr>
          <p:spPr bwMode="auto">
            <a:xfrm>
              <a:off x="2849525" y="5571464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66" name="Straight Connector 65"/>
            <p:cNvCxnSpPr>
              <a:stCxn id="57" idx="1"/>
              <a:endCxn id="64" idx="0"/>
            </p:cNvCxnSpPr>
            <p:nvPr/>
          </p:nvCxnSpPr>
          <p:spPr bwMode="auto">
            <a:xfrm flipH="1">
              <a:off x="654826" y="4760288"/>
              <a:ext cx="1046382" cy="772187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67" name="Straight Arrow Connector 66"/>
            <p:cNvCxnSpPr>
              <a:stCxn id="57" idx="3"/>
              <a:endCxn id="65" idx="0"/>
            </p:cNvCxnSpPr>
            <p:nvPr/>
          </p:nvCxnSpPr>
          <p:spPr bwMode="auto">
            <a:xfrm>
              <a:off x="2068105" y="4760288"/>
              <a:ext cx="964869" cy="811176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68" name="Flowchart: Document 67"/>
            <p:cNvSpPr/>
            <p:nvPr/>
          </p:nvSpPr>
          <p:spPr bwMode="auto">
            <a:xfrm>
              <a:off x="1708299" y="5578551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69" name="Straight Arrow Connector 68"/>
            <p:cNvCxnSpPr>
              <a:stCxn id="57" idx="2"/>
              <a:endCxn id="68" idx="0"/>
            </p:cNvCxnSpPr>
            <p:nvPr/>
          </p:nvCxnSpPr>
          <p:spPr bwMode="auto">
            <a:xfrm>
              <a:off x="1884657" y="5006718"/>
              <a:ext cx="7091" cy="571834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0" name="Flowchart: Document 69"/>
            <p:cNvSpPr/>
            <p:nvPr/>
          </p:nvSpPr>
          <p:spPr bwMode="auto">
            <a:xfrm>
              <a:off x="4125435" y="5613992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71" name="Straight Arrow Connector 70"/>
            <p:cNvCxnSpPr>
              <a:stCxn id="59" idx="2"/>
              <a:endCxn id="70" idx="0"/>
            </p:cNvCxnSpPr>
            <p:nvPr/>
          </p:nvCxnSpPr>
          <p:spPr bwMode="auto">
            <a:xfrm>
              <a:off x="4291160" y="5020896"/>
              <a:ext cx="17723" cy="593096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2" name="Flowchart: Document 71"/>
            <p:cNvSpPr/>
            <p:nvPr/>
          </p:nvSpPr>
          <p:spPr bwMode="auto">
            <a:xfrm>
              <a:off x="6489403" y="5553740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73" name="Straight Arrow Connector 72"/>
            <p:cNvCxnSpPr>
              <a:stCxn id="60" idx="3"/>
              <a:endCxn id="72" idx="0"/>
            </p:cNvCxnSpPr>
            <p:nvPr/>
          </p:nvCxnSpPr>
          <p:spPr bwMode="auto">
            <a:xfrm>
              <a:off x="5700896" y="4703583"/>
              <a:ext cx="971956" cy="850158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4" name="Flowchart: Document 73"/>
            <p:cNvSpPr/>
            <p:nvPr/>
          </p:nvSpPr>
          <p:spPr bwMode="auto">
            <a:xfrm>
              <a:off x="5348176" y="5560829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75" name="Straight Arrow Connector 74"/>
            <p:cNvCxnSpPr>
              <a:stCxn id="60" idx="2"/>
              <a:endCxn id="74" idx="0"/>
            </p:cNvCxnSpPr>
            <p:nvPr/>
          </p:nvCxnSpPr>
          <p:spPr bwMode="auto">
            <a:xfrm>
              <a:off x="5517448" y="4950013"/>
              <a:ext cx="14178" cy="610817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4" name="Group 23"/>
          <p:cNvGrpSpPr/>
          <p:nvPr/>
        </p:nvGrpSpPr>
        <p:grpSpPr>
          <a:xfrm>
            <a:off x="708839" y="5061096"/>
            <a:ext cx="3164150" cy="1513425"/>
            <a:chOff x="471377" y="3395330"/>
            <a:chExt cx="6384924" cy="2786622"/>
          </a:xfrm>
        </p:grpSpPr>
        <p:sp>
          <p:nvSpPr>
            <p:cNvPr id="77" name="Flowchart: Document 76"/>
            <p:cNvSpPr/>
            <p:nvPr/>
          </p:nvSpPr>
          <p:spPr bwMode="auto">
            <a:xfrm>
              <a:off x="1701208" y="4476307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8" name="Flowchart: Document 77"/>
            <p:cNvSpPr/>
            <p:nvPr/>
          </p:nvSpPr>
          <p:spPr bwMode="auto">
            <a:xfrm>
              <a:off x="4097077" y="3395330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9" name="Flowchart: Document 78"/>
            <p:cNvSpPr/>
            <p:nvPr/>
          </p:nvSpPr>
          <p:spPr bwMode="auto">
            <a:xfrm>
              <a:off x="4107712" y="4490485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0" name="Flowchart: Document 79"/>
            <p:cNvSpPr/>
            <p:nvPr/>
          </p:nvSpPr>
          <p:spPr bwMode="auto">
            <a:xfrm>
              <a:off x="5333999" y="4419602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81" name="Straight Connector 80"/>
            <p:cNvCxnSpPr>
              <a:stCxn id="78" idx="1"/>
              <a:endCxn id="77" idx="0"/>
            </p:cNvCxnSpPr>
            <p:nvPr/>
          </p:nvCxnSpPr>
          <p:spPr bwMode="auto">
            <a:xfrm flipH="1">
              <a:off x="1884657" y="3679311"/>
              <a:ext cx="2212421" cy="796997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83" name="Straight Arrow Connector 82"/>
            <p:cNvCxnSpPr>
              <a:stCxn id="78" idx="2"/>
              <a:endCxn id="79" idx="0"/>
            </p:cNvCxnSpPr>
            <p:nvPr/>
          </p:nvCxnSpPr>
          <p:spPr bwMode="auto">
            <a:xfrm>
              <a:off x="4280526" y="3925741"/>
              <a:ext cx="10634" cy="564745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4" name="Straight Arrow Connector 83"/>
            <p:cNvCxnSpPr>
              <a:stCxn id="78" idx="3"/>
              <a:endCxn id="80" idx="0"/>
            </p:cNvCxnSpPr>
            <p:nvPr/>
          </p:nvCxnSpPr>
          <p:spPr bwMode="auto">
            <a:xfrm>
              <a:off x="4463975" y="3679311"/>
              <a:ext cx="1053473" cy="740291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5" name="Flowchart: Document 84"/>
            <p:cNvSpPr/>
            <p:nvPr/>
          </p:nvSpPr>
          <p:spPr bwMode="auto">
            <a:xfrm>
              <a:off x="471377" y="5532476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6" name="Flowchart: Document 85"/>
            <p:cNvSpPr/>
            <p:nvPr/>
          </p:nvSpPr>
          <p:spPr bwMode="auto">
            <a:xfrm>
              <a:off x="2849525" y="5571464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87" name="Straight Connector 86"/>
            <p:cNvCxnSpPr>
              <a:stCxn id="77" idx="1"/>
              <a:endCxn id="85" idx="0"/>
            </p:cNvCxnSpPr>
            <p:nvPr/>
          </p:nvCxnSpPr>
          <p:spPr bwMode="auto">
            <a:xfrm flipH="1">
              <a:off x="654826" y="4760288"/>
              <a:ext cx="1046382" cy="772187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88" name="Straight Arrow Connector 87"/>
            <p:cNvCxnSpPr>
              <a:stCxn id="77" idx="3"/>
              <a:endCxn id="86" idx="0"/>
            </p:cNvCxnSpPr>
            <p:nvPr/>
          </p:nvCxnSpPr>
          <p:spPr bwMode="auto">
            <a:xfrm>
              <a:off x="2068105" y="4760288"/>
              <a:ext cx="964869" cy="811176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9" name="Flowchart: Document 88"/>
            <p:cNvSpPr/>
            <p:nvPr/>
          </p:nvSpPr>
          <p:spPr bwMode="auto">
            <a:xfrm>
              <a:off x="1708299" y="5578551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90" name="Straight Arrow Connector 89"/>
            <p:cNvCxnSpPr>
              <a:stCxn id="77" idx="2"/>
              <a:endCxn id="89" idx="0"/>
            </p:cNvCxnSpPr>
            <p:nvPr/>
          </p:nvCxnSpPr>
          <p:spPr bwMode="auto">
            <a:xfrm>
              <a:off x="1884657" y="5006718"/>
              <a:ext cx="7091" cy="571834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1" name="Flowchart: Document 90"/>
            <p:cNvSpPr/>
            <p:nvPr/>
          </p:nvSpPr>
          <p:spPr bwMode="auto">
            <a:xfrm>
              <a:off x="4125435" y="5613992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92" name="Straight Arrow Connector 91"/>
            <p:cNvCxnSpPr>
              <a:stCxn id="79" idx="2"/>
              <a:endCxn id="91" idx="0"/>
            </p:cNvCxnSpPr>
            <p:nvPr/>
          </p:nvCxnSpPr>
          <p:spPr bwMode="auto">
            <a:xfrm>
              <a:off x="4291160" y="5020896"/>
              <a:ext cx="17723" cy="593096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3" name="Flowchart: Document 92"/>
            <p:cNvSpPr/>
            <p:nvPr/>
          </p:nvSpPr>
          <p:spPr bwMode="auto">
            <a:xfrm>
              <a:off x="6489403" y="5553740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98" name="Straight Arrow Connector 97"/>
            <p:cNvCxnSpPr>
              <a:stCxn id="80" idx="3"/>
              <a:endCxn id="93" idx="0"/>
            </p:cNvCxnSpPr>
            <p:nvPr/>
          </p:nvCxnSpPr>
          <p:spPr bwMode="auto">
            <a:xfrm>
              <a:off x="5700896" y="4703583"/>
              <a:ext cx="971956" cy="850158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9" name="Flowchart: Document 98"/>
            <p:cNvSpPr/>
            <p:nvPr/>
          </p:nvSpPr>
          <p:spPr bwMode="auto">
            <a:xfrm>
              <a:off x="5348176" y="5560829"/>
              <a:ext cx="366898" cy="567960"/>
            </a:xfrm>
            <a:prstGeom prst="flowChartDocument">
              <a:avLst/>
            </a:prstGeom>
            <a:solidFill>
              <a:schemeClr val="tx1">
                <a:lumMod val="85000"/>
              </a:schemeClr>
            </a:solidFill>
            <a:ln w="38100" cap="flat" cmpd="sng" algn="ctr">
              <a:solidFill>
                <a:srgbClr val="9933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342">
                <a:lnSpc>
                  <a:spcPct val="100000"/>
                </a:lnSpc>
              </a:pPr>
              <a:endParaRPr lang="en-GB" sz="100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100" name="Straight Arrow Connector 99"/>
            <p:cNvCxnSpPr>
              <a:stCxn id="80" idx="2"/>
              <a:endCxn id="99" idx="0"/>
            </p:cNvCxnSpPr>
            <p:nvPr/>
          </p:nvCxnSpPr>
          <p:spPr bwMode="auto">
            <a:xfrm>
              <a:off x="5517448" y="4950013"/>
              <a:ext cx="14178" cy="610817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02" name="Flowchart: Document 101"/>
          <p:cNvSpPr/>
          <p:nvPr/>
        </p:nvSpPr>
        <p:spPr bwMode="auto">
          <a:xfrm>
            <a:off x="6668285" y="1484130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4" name="Flowchart: Document 103"/>
          <p:cNvSpPr/>
          <p:nvPr/>
        </p:nvSpPr>
        <p:spPr bwMode="auto">
          <a:xfrm>
            <a:off x="6671829" y="3901264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Tiers:  LU </a:t>
            </a:r>
            <a:r>
              <a:rPr lang="en-GB" sz="2400" u="sng" dirty="0" smtClean="0"/>
              <a:t>Non-Recursive</a:t>
            </a:r>
            <a:r>
              <a:rPr lang="en-GB" sz="2400" dirty="0" smtClean="0"/>
              <a:t> move (-</a:t>
            </a:r>
            <a:r>
              <a:rPr lang="en-GB" sz="2400" dirty="0" err="1" smtClean="0"/>
              <a:t>nonrecursive</a:t>
            </a:r>
            <a:r>
              <a:rPr lang="en-GB" sz="2400" dirty="0" smtClean="0"/>
              <a:t>) 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7" y="1031877"/>
            <a:ext cx="8963025" cy="648069"/>
          </a:xfrm>
        </p:spPr>
        <p:txBody>
          <a:bodyPr/>
          <a:lstStyle/>
          <a:p>
            <a:pPr>
              <a:buNone/>
            </a:pPr>
            <a:r>
              <a:rPr lang="en-GB" sz="1900" dirty="0" smtClean="0"/>
              <a:t>		    Source Tier                                            Target Tier</a:t>
            </a:r>
          </a:p>
        </p:txBody>
      </p:sp>
      <p:sp>
        <p:nvSpPr>
          <p:cNvPr id="4" name="Flowchart: Document 3"/>
          <p:cNvSpPr/>
          <p:nvPr/>
        </p:nvSpPr>
        <p:spPr bwMode="auto">
          <a:xfrm>
            <a:off x="1102107" y="2054376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Flowchart: Document 5"/>
          <p:cNvSpPr/>
          <p:nvPr/>
        </p:nvSpPr>
        <p:spPr bwMode="auto">
          <a:xfrm>
            <a:off x="2294686" y="2062078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Flowchart: Document 6"/>
          <p:cNvSpPr/>
          <p:nvPr/>
        </p:nvSpPr>
        <p:spPr bwMode="auto">
          <a:xfrm>
            <a:off x="2902393" y="2023579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Flowchart: Document 22"/>
          <p:cNvSpPr/>
          <p:nvPr/>
        </p:nvSpPr>
        <p:spPr bwMode="auto">
          <a:xfrm>
            <a:off x="492644" y="2627984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Flowchart: Document 24"/>
          <p:cNvSpPr/>
          <p:nvPr/>
        </p:nvSpPr>
        <p:spPr bwMode="auto">
          <a:xfrm>
            <a:off x="1671172" y="2649159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26" name="Straight Connector 25"/>
          <p:cNvCxnSpPr>
            <a:stCxn id="4" idx="1"/>
            <a:endCxn id="23" idx="0"/>
          </p:cNvCxnSpPr>
          <p:nvPr/>
        </p:nvCxnSpPr>
        <p:spPr bwMode="auto">
          <a:xfrm flipH="1">
            <a:off x="584802" y="2209807"/>
            <a:ext cx="517305" cy="418177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8" name="Straight Arrow Connector 27"/>
          <p:cNvCxnSpPr>
            <a:stCxn id="4" idx="3"/>
            <a:endCxn id="25" idx="0"/>
          </p:cNvCxnSpPr>
          <p:nvPr/>
        </p:nvCxnSpPr>
        <p:spPr bwMode="auto">
          <a:xfrm>
            <a:off x="1286425" y="2209807"/>
            <a:ext cx="476907" cy="43935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Flowchart: Document 36"/>
          <p:cNvSpPr/>
          <p:nvPr/>
        </p:nvSpPr>
        <p:spPr bwMode="auto">
          <a:xfrm>
            <a:off x="1105620" y="2653010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38" name="Straight Arrow Connector 37"/>
          <p:cNvCxnSpPr>
            <a:stCxn id="4" idx="2"/>
            <a:endCxn id="37" idx="0"/>
          </p:cNvCxnSpPr>
          <p:nvPr/>
        </p:nvCxnSpPr>
        <p:spPr bwMode="auto">
          <a:xfrm>
            <a:off x="1194266" y="2344685"/>
            <a:ext cx="3513" cy="30832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0" name="Flowchart: Document 39"/>
          <p:cNvSpPr/>
          <p:nvPr/>
        </p:nvSpPr>
        <p:spPr bwMode="auto">
          <a:xfrm>
            <a:off x="2303469" y="2672257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41" name="Straight Arrow Connector 40"/>
          <p:cNvCxnSpPr>
            <a:stCxn id="6" idx="2"/>
            <a:endCxn id="40" idx="0"/>
          </p:cNvCxnSpPr>
          <p:nvPr/>
        </p:nvCxnSpPr>
        <p:spPr bwMode="auto">
          <a:xfrm>
            <a:off x="2386845" y="2352386"/>
            <a:ext cx="8783" cy="319871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" name="Flowchart: Document 42"/>
          <p:cNvSpPr/>
          <p:nvPr/>
        </p:nvSpPr>
        <p:spPr bwMode="auto">
          <a:xfrm>
            <a:off x="3474972" y="2639535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44" name="Straight Arrow Connector 43"/>
          <p:cNvCxnSpPr>
            <a:stCxn id="7" idx="3"/>
            <a:endCxn id="43" idx="0"/>
          </p:cNvCxnSpPr>
          <p:nvPr/>
        </p:nvCxnSpPr>
        <p:spPr bwMode="auto">
          <a:xfrm>
            <a:off x="3086710" y="2179009"/>
            <a:ext cx="480421" cy="46052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Flowchart: Document 44"/>
          <p:cNvSpPr/>
          <p:nvPr/>
        </p:nvSpPr>
        <p:spPr bwMode="auto">
          <a:xfrm>
            <a:off x="2909420" y="2643384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46" name="Straight Arrow Connector 45"/>
          <p:cNvCxnSpPr>
            <a:stCxn id="7" idx="2"/>
            <a:endCxn id="45" idx="0"/>
          </p:cNvCxnSpPr>
          <p:nvPr/>
        </p:nvCxnSpPr>
        <p:spPr bwMode="auto">
          <a:xfrm>
            <a:off x="2994552" y="2313887"/>
            <a:ext cx="7027" cy="329497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1" name="Straight Arrow Connector 100"/>
          <p:cNvCxnSpPr>
            <a:endCxn id="102" idx="1"/>
          </p:cNvCxnSpPr>
          <p:nvPr/>
        </p:nvCxnSpPr>
        <p:spPr bwMode="auto">
          <a:xfrm flipV="1">
            <a:off x="2674064" y="1639561"/>
            <a:ext cx="3994221" cy="6744"/>
          </a:xfrm>
          <a:prstGeom prst="straightConnector1">
            <a:avLst/>
          </a:prstGeom>
          <a:noFill/>
          <a:ln w="635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Straight Arrow Connector 102"/>
          <p:cNvCxnSpPr>
            <a:endCxn id="104" idx="1"/>
          </p:cNvCxnSpPr>
          <p:nvPr/>
        </p:nvCxnSpPr>
        <p:spPr bwMode="auto">
          <a:xfrm flipV="1">
            <a:off x="3375646" y="4056695"/>
            <a:ext cx="3296184" cy="31404"/>
          </a:xfrm>
          <a:prstGeom prst="straightConnector1">
            <a:avLst/>
          </a:prstGeom>
          <a:noFill/>
          <a:ln w="635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8" name="Straight Arrow Connector 107"/>
          <p:cNvCxnSpPr>
            <a:endCxn id="110" idx="1"/>
          </p:cNvCxnSpPr>
          <p:nvPr/>
        </p:nvCxnSpPr>
        <p:spPr bwMode="auto">
          <a:xfrm flipV="1">
            <a:off x="2904311" y="6388770"/>
            <a:ext cx="3792327" cy="56302"/>
          </a:xfrm>
          <a:prstGeom prst="straightConnector1">
            <a:avLst/>
          </a:prstGeom>
          <a:noFill/>
          <a:ln w="635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0" name="Flowchart: Document 109"/>
          <p:cNvSpPr/>
          <p:nvPr/>
        </p:nvSpPr>
        <p:spPr bwMode="auto">
          <a:xfrm>
            <a:off x="6696638" y="6233341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7" name="Flowchart: Document 56"/>
          <p:cNvSpPr/>
          <p:nvPr/>
        </p:nvSpPr>
        <p:spPr bwMode="auto">
          <a:xfrm>
            <a:off x="1190712" y="3939883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8" name="Flowchart: Document 57"/>
          <p:cNvSpPr/>
          <p:nvPr/>
        </p:nvSpPr>
        <p:spPr bwMode="auto">
          <a:xfrm>
            <a:off x="2378022" y="3352800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9" name="Flowchart: Document 58"/>
          <p:cNvSpPr/>
          <p:nvPr/>
        </p:nvSpPr>
        <p:spPr bwMode="auto">
          <a:xfrm>
            <a:off x="2383291" y="3947584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61" name="Straight Connector 60"/>
          <p:cNvCxnSpPr>
            <a:stCxn id="58" idx="1"/>
            <a:endCxn id="57" idx="0"/>
          </p:cNvCxnSpPr>
          <p:nvPr/>
        </p:nvCxnSpPr>
        <p:spPr bwMode="auto">
          <a:xfrm flipH="1">
            <a:off x="1282871" y="3508230"/>
            <a:ext cx="1095151" cy="431652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2" name="Straight Arrow Connector 61"/>
          <p:cNvCxnSpPr>
            <a:stCxn id="58" idx="2"/>
            <a:endCxn id="59" idx="0"/>
          </p:cNvCxnSpPr>
          <p:nvPr/>
        </p:nvCxnSpPr>
        <p:spPr bwMode="auto">
          <a:xfrm>
            <a:off x="2470180" y="3643107"/>
            <a:ext cx="5270" cy="304476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4" name="Flowchart: Document 63"/>
          <p:cNvSpPr/>
          <p:nvPr/>
        </p:nvSpPr>
        <p:spPr bwMode="auto">
          <a:xfrm>
            <a:off x="581249" y="4513492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5" name="Flowchart: Document 64"/>
          <p:cNvSpPr/>
          <p:nvPr/>
        </p:nvSpPr>
        <p:spPr bwMode="auto">
          <a:xfrm>
            <a:off x="1759777" y="4534666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66" name="Straight Connector 65"/>
          <p:cNvCxnSpPr>
            <a:stCxn id="57" idx="1"/>
            <a:endCxn id="64" idx="0"/>
          </p:cNvCxnSpPr>
          <p:nvPr/>
        </p:nvCxnSpPr>
        <p:spPr bwMode="auto">
          <a:xfrm flipH="1">
            <a:off x="673407" y="4095313"/>
            <a:ext cx="517305" cy="418179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7" name="Straight Arrow Connector 66"/>
          <p:cNvCxnSpPr>
            <a:stCxn id="57" idx="3"/>
            <a:endCxn id="65" idx="0"/>
          </p:cNvCxnSpPr>
          <p:nvPr/>
        </p:nvCxnSpPr>
        <p:spPr bwMode="auto">
          <a:xfrm>
            <a:off x="1375030" y="4095314"/>
            <a:ext cx="476907" cy="43935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8" name="Flowchart: Document 67"/>
          <p:cNvSpPr/>
          <p:nvPr/>
        </p:nvSpPr>
        <p:spPr bwMode="auto">
          <a:xfrm>
            <a:off x="1194225" y="4538516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69" name="Straight Arrow Connector 68"/>
          <p:cNvCxnSpPr>
            <a:stCxn id="57" idx="2"/>
            <a:endCxn id="68" idx="0"/>
          </p:cNvCxnSpPr>
          <p:nvPr/>
        </p:nvCxnSpPr>
        <p:spPr bwMode="auto">
          <a:xfrm>
            <a:off x="1282871" y="4230191"/>
            <a:ext cx="3513" cy="30832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0" name="Flowchart: Document 69"/>
          <p:cNvSpPr/>
          <p:nvPr/>
        </p:nvSpPr>
        <p:spPr bwMode="auto">
          <a:xfrm>
            <a:off x="2392074" y="4557766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71" name="Straight Arrow Connector 70"/>
          <p:cNvCxnSpPr>
            <a:stCxn id="59" idx="2"/>
            <a:endCxn id="70" idx="0"/>
          </p:cNvCxnSpPr>
          <p:nvPr/>
        </p:nvCxnSpPr>
        <p:spPr bwMode="auto">
          <a:xfrm>
            <a:off x="2475450" y="4237892"/>
            <a:ext cx="8783" cy="319873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2" name="Flowchart: Document 71"/>
          <p:cNvSpPr/>
          <p:nvPr/>
        </p:nvSpPr>
        <p:spPr bwMode="auto">
          <a:xfrm>
            <a:off x="3563577" y="4525042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4" name="Flowchart: Document 73"/>
          <p:cNvSpPr/>
          <p:nvPr/>
        </p:nvSpPr>
        <p:spPr bwMode="auto">
          <a:xfrm>
            <a:off x="2998025" y="4528892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7" name="Flowchart: Document 76"/>
          <p:cNvSpPr/>
          <p:nvPr/>
        </p:nvSpPr>
        <p:spPr bwMode="auto">
          <a:xfrm>
            <a:off x="1318302" y="5648179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8" name="Flowchart: Document 77"/>
          <p:cNvSpPr/>
          <p:nvPr/>
        </p:nvSpPr>
        <p:spPr bwMode="auto">
          <a:xfrm>
            <a:off x="2505612" y="5061096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9" name="Flowchart: Document 78"/>
          <p:cNvSpPr/>
          <p:nvPr/>
        </p:nvSpPr>
        <p:spPr bwMode="auto">
          <a:xfrm>
            <a:off x="2510883" y="5655880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0" name="Flowchart: Document 79"/>
          <p:cNvSpPr/>
          <p:nvPr/>
        </p:nvSpPr>
        <p:spPr bwMode="auto">
          <a:xfrm>
            <a:off x="3118588" y="5617382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81" name="Straight Connector 80"/>
          <p:cNvCxnSpPr>
            <a:stCxn id="78" idx="1"/>
            <a:endCxn id="77" idx="0"/>
          </p:cNvCxnSpPr>
          <p:nvPr/>
        </p:nvCxnSpPr>
        <p:spPr bwMode="auto">
          <a:xfrm flipH="1">
            <a:off x="1410461" y="5216526"/>
            <a:ext cx="1095151" cy="431652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83" name="Straight Arrow Connector 82"/>
          <p:cNvCxnSpPr>
            <a:stCxn id="78" idx="2"/>
            <a:endCxn id="79" idx="0"/>
          </p:cNvCxnSpPr>
          <p:nvPr/>
        </p:nvCxnSpPr>
        <p:spPr bwMode="auto">
          <a:xfrm>
            <a:off x="2597771" y="5351403"/>
            <a:ext cx="5271" cy="304476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4" name="Straight Arrow Connector 83"/>
          <p:cNvCxnSpPr>
            <a:stCxn id="78" idx="3"/>
            <a:endCxn id="80" idx="0"/>
          </p:cNvCxnSpPr>
          <p:nvPr/>
        </p:nvCxnSpPr>
        <p:spPr bwMode="auto">
          <a:xfrm>
            <a:off x="2689929" y="5216526"/>
            <a:ext cx="520818" cy="40085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5" name="Flowchart: Document 84"/>
          <p:cNvSpPr/>
          <p:nvPr/>
        </p:nvSpPr>
        <p:spPr bwMode="auto">
          <a:xfrm>
            <a:off x="708839" y="6221788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6" name="Flowchart: Document 85"/>
          <p:cNvSpPr/>
          <p:nvPr/>
        </p:nvSpPr>
        <p:spPr bwMode="auto">
          <a:xfrm>
            <a:off x="1887369" y="6242962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87" name="Straight Connector 86"/>
          <p:cNvCxnSpPr>
            <a:stCxn id="77" idx="1"/>
            <a:endCxn id="85" idx="0"/>
          </p:cNvCxnSpPr>
          <p:nvPr/>
        </p:nvCxnSpPr>
        <p:spPr bwMode="auto">
          <a:xfrm flipH="1">
            <a:off x="800997" y="5803609"/>
            <a:ext cx="517305" cy="418179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88" name="Straight Arrow Connector 87"/>
          <p:cNvCxnSpPr>
            <a:stCxn id="77" idx="3"/>
            <a:endCxn id="86" idx="0"/>
          </p:cNvCxnSpPr>
          <p:nvPr/>
        </p:nvCxnSpPr>
        <p:spPr bwMode="auto">
          <a:xfrm>
            <a:off x="1502619" y="5803609"/>
            <a:ext cx="476908" cy="43935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9" name="Flowchart: Document 88"/>
          <p:cNvSpPr/>
          <p:nvPr/>
        </p:nvSpPr>
        <p:spPr bwMode="auto">
          <a:xfrm>
            <a:off x="1321815" y="6246812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90" name="Straight Arrow Connector 89"/>
          <p:cNvCxnSpPr>
            <a:stCxn id="77" idx="2"/>
            <a:endCxn id="89" idx="0"/>
          </p:cNvCxnSpPr>
          <p:nvPr/>
        </p:nvCxnSpPr>
        <p:spPr bwMode="auto">
          <a:xfrm>
            <a:off x="1410461" y="5938487"/>
            <a:ext cx="3513" cy="30832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3" name="Flowchart: Document 92"/>
          <p:cNvSpPr/>
          <p:nvPr/>
        </p:nvSpPr>
        <p:spPr bwMode="auto">
          <a:xfrm>
            <a:off x="3691169" y="6233338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98" name="Straight Arrow Connector 97"/>
          <p:cNvCxnSpPr>
            <a:stCxn id="80" idx="3"/>
            <a:endCxn id="93" idx="0"/>
          </p:cNvCxnSpPr>
          <p:nvPr/>
        </p:nvCxnSpPr>
        <p:spPr bwMode="auto">
          <a:xfrm>
            <a:off x="3302905" y="5772812"/>
            <a:ext cx="480422" cy="46052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9" name="Flowchart: Document 98"/>
          <p:cNvSpPr/>
          <p:nvPr/>
        </p:nvSpPr>
        <p:spPr bwMode="auto">
          <a:xfrm>
            <a:off x="3125615" y="6237188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100" name="Straight Arrow Connector 99"/>
          <p:cNvCxnSpPr>
            <a:stCxn id="80" idx="2"/>
            <a:endCxn id="99" idx="0"/>
          </p:cNvCxnSpPr>
          <p:nvPr/>
        </p:nvCxnSpPr>
        <p:spPr bwMode="auto">
          <a:xfrm>
            <a:off x="3210747" y="5907689"/>
            <a:ext cx="7027" cy="329498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2" name="Flowchart: Document 101"/>
          <p:cNvSpPr/>
          <p:nvPr/>
        </p:nvSpPr>
        <p:spPr bwMode="auto">
          <a:xfrm>
            <a:off x="6668285" y="1484130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4" name="Flowchart: Document 103"/>
          <p:cNvSpPr/>
          <p:nvPr/>
        </p:nvSpPr>
        <p:spPr bwMode="auto">
          <a:xfrm>
            <a:off x="6671829" y="3901264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413380" y="2911150"/>
            <a:ext cx="4565673" cy="7017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Note: 1 master images becomes 3!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	Free space goes down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73" name="Straight Arrow Connector 72"/>
          <p:cNvCxnSpPr/>
          <p:nvPr/>
        </p:nvCxnSpPr>
        <p:spPr bwMode="auto">
          <a:xfrm flipH="1" flipV="1">
            <a:off x="3956180" y="2472612"/>
            <a:ext cx="457201" cy="438538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5" name="Straight Arrow Connector 74"/>
          <p:cNvCxnSpPr/>
          <p:nvPr/>
        </p:nvCxnSpPr>
        <p:spPr bwMode="auto">
          <a:xfrm flipH="1">
            <a:off x="3825551" y="3293705"/>
            <a:ext cx="587828" cy="363894"/>
          </a:xfrm>
          <a:prstGeom prst="straightConnector1">
            <a:avLst/>
          </a:prstGeom>
          <a:solidFill>
            <a:srgbClr val="FDFDFD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Tiers:  LU </a:t>
            </a:r>
            <a:r>
              <a:rPr lang="en-GB" sz="2400" u="sng" dirty="0" smtClean="0"/>
              <a:t>Non-Recursive</a:t>
            </a:r>
            <a:r>
              <a:rPr lang="en-GB" sz="2400" dirty="0" smtClean="0"/>
              <a:t> move (-</a:t>
            </a:r>
            <a:r>
              <a:rPr lang="en-GB" sz="2400" dirty="0" err="1" smtClean="0"/>
              <a:t>nonrecursive</a:t>
            </a:r>
            <a:r>
              <a:rPr lang="en-GB" sz="2400" dirty="0" smtClean="0"/>
              <a:t>) 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7" y="1031877"/>
            <a:ext cx="8963025" cy="648069"/>
          </a:xfrm>
        </p:spPr>
        <p:txBody>
          <a:bodyPr/>
          <a:lstStyle/>
          <a:p>
            <a:pPr>
              <a:buNone/>
            </a:pPr>
            <a:r>
              <a:rPr lang="en-GB" sz="1900" dirty="0" smtClean="0"/>
              <a:t>		    Source Tier                                            Target Tier</a:t>
            </a:r>
          </a:p>
        </p:txBody>
      </p:sp>
      <p:sp>
        <p:nvSpPr>
          <p:cNvPr id="4" name="Flowchart: Document 3"/>
          <p:cNvSpPr/>
          <p:nvPr/>
        </p:nvSpPr>
        <p:spPr bwMode="auto">
          <a:xfrm>
            <a:off x="1102107" y="2054376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Flowchart: Document 5"/>
          <p:cNvSpPr/>
          <p:nvPr/>
        </p:nvSpPr>
        <p:spPr bwMode="auto">
          <a:xfrm>
            <a:off x="2294686" y="2062078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Flowchart: Document 6"/>
          <p:cNvSpPr/>
          <p:nvPr/>
        </p:nvSpPr>
        <p:spPr bwMode="auto">
          <a:xfrm>
            <a:off x="2902393" y="2023579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Flowchart: Document 22"/>
          <p:cNvSpPr/>
          <p:nvPr/>
        </p:nvSpPr>
        <p:spPr bwMode="auto">
          <a:xfrm>
            <a:off x="492644" y="2627984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Flowchart: Document 24"/>
          <p:cNvSpPr/>
          <p:nvPr/>
        </p:nvSpPr>
        <p:spPr bwMode="auto">
          <a:xfrm>
            <a:off x="1671172" y="2649159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26" name="Straight Connector 25"/>
          <p:cNvCxnSpPr>
            <a:stCxn id="4" idx="1"/>
            <a:endCxn id="23" idx="0"/>
          </p:cNvCxnSpPr>
          <p:nvPr/>
        </p:nvCxnSpPr>
        <p:spPr bwMode="auto">
          <a:xfrm flipH="1">
            <a:off x="584802" y="2209807"/>
            <a:ext cx="517305" cy="418177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8" name="Straight Arrow Connector 27"/>
          <p:cNvCxnSpPr>
            <a:stCxn id="4" idx="3"/>
            <a:endCxn id="25" idx="0"/>
          </p:cNvCxnSpPr>
          <p:nvPr/>
        </p:nvCxnSpPr>
        <p:spPr bwMode="auto">
          <a:xfrm>
            <a:off x="1286425" y="2209807"/>
            <a:ext cx="476907" cy="43935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Flowchart: Document 36"/>
          <p:cNvSpPr/>
          <p:nvPr/>
        </p:nvSpPr>
        <p:spPr bwMode="auto">
          <a:xfrm>
            <a:off x="1105620" y="2653010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38" name="Straight Arrow Connector 37"/>
          <p:cNvCxnSpPr>
            <a:stCxn id="4" idx="2"/>
            <a:endCxn id="37" idx="0"/>
          </p:cNvCxnSpPr>
          <p:nvPr/>
        </p:nvCxnSpPr>
        <p:spPr bwMode="auto">
          <a:xfrm>
            <a:off x="1194266" y="2344685"/>
            <a:ext cx="3513" cy="30832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0" name="Flowchart: Document 39"/>
          <p:cNvSpPr/>
          <p:nvPr/>
        </p:nvSpPr>
        <p:spPr bwMode="auto">
          <a:xfrm>
            <a:off x="2303469" y="2672257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41" name="Straight Arrow Connector 40"/>
          <p:cNvCxnSpPr>
            <a:stCxn id="6" idx="2"/>
            <a:endCxn id="40" idx="0"/>
          </p:cNvCxnSpPr>
          <p:nvPr/>
        </p:nvCxnSpPr>
        <p:spPr bwMode="auto">
          <a:xfrm>
            <a:off x="2386845" y="2352386"/>
            <a:ext cx="8783" cy="319871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" name="Flowchart: Document 42"/>
          <p:cNvSpPr/>
          <p:nvPr/>
        </p:nvSpPr>
        <p:spPr bwMode="auto">
          <a:xfrm>
            <a:off x="3474972" y="2639535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44" name="Straight Arrow Connector 43"/>
          <p:cNvCxnSpPr>
            <a:stCxn id="7" idx="3"/>
            <a:endCxn id="43" idx="0"/>
          </p:cNvCxnSpPr>
          <p:nvPr/>
        </p:nvCxnSpPr>
        <p:spPr bwMode="auto">
          <a:xfrm>
            <a:off x="3086710" y="2179009"/>
            <a:ext cx="480421" cy="46052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Flowchart: Document 44"/>
          <p:cNvSpPr/>
          <p:nvPr/>
        </p:nvSpPr>
        <p:spPr bwMode="auto">
          <a:xfrm>
            <a:off x="2909420" y="2643384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46" name="Straight Arrow Connector 45"/>
          <p:cNvCxnSpPr>
            <a:stCxn id="7" idx="2"/>
            <a:endCxn id="45" idx="0"/>
          </p:cNvCxnSpPr>
          <p:nvPr/>
        </p:nvCxnSpPr>
        <p:spPr bwMode="auto">
          <a:xfrm>
            <a:off x="2994552" y="2313887"/>
            <a:ext cx="7027" cy="329497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1" name="Straight Arrow Connector 100"/>
          <p:cNvCxnSpPr>
            <a:endCxn id="102" idx="1"/>
          </p:cNvCxnSpPr>
          <p:nvPr/>
        </p:nvCxnSpPr>
        <p:spPr bwMode="auto">
          <a:xfrm flipV="1">
            <a:off x="2674064" y="1639561"/>
            <a:ext cx="3994221" cy="6744"/>
          </a:xfrm>
          <a:prstGeom prst="straightConnector1">
            <a:avLst/>
          </a:prstGeom>
          <a:noFill/>
          <a:ln w="635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Straight Arrow Connector 102"/>
          <p:cNvCxnSpPr>
            <a:endCxn id="104" idx="1"/>
          </p:cNvCxnSpPr>
          <p:nvPr/>
        </p:nvCxnSpPr>
        <p:spPr bwMode="auto">
          <a:xfrm flipV="1">
            <a:off x="3375646" y="4056695"/>
            <a:ext cx="3296184" cy="31404"/>
          </a:xfrm>
          <a:prstGeom prst="straightConnector1">
            <a:avLst/>
          </a:prstGeom>
          <a:noFill/>
          <a:ln w="635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8" name="Straight Arrow Connector 107"/>
          <p:cNvCxnSpPr>
            <a:endCxn id="110" idx="1"/>
          </p:cNvCxnSpPr>
          <p:nvPr/>
        </p:nvCxnSpPr>
        <p:spPr bwMode="auto">
          <a:xfrm flipV="1">
            <a:off x="2904311" y="6388770"/>
            <a:ext cx="3792327" cy="56302"/>
          </a:xfrm>
          <a:prstGeom prst="straightConnector1">
            <a:avLst/>
          </a:prstGeom>
          <a:noFill/>
          <a:ln w="635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0" name="Flowchart: Document 109"/>
          <p:cNvSpPr/>
          <p:nvPr/>
        </p:nvSpPr>
        <p:spPr bwMode="auto">
          <a:xfrm>
            <a:off x="6696638" y="6233341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7" name="Flowchart: Document 56"/>
          <p:cNvSpPr/>
          <p:nvPr/>
        </p:nvSpPr>
        <p:spPr bwMode="auto">
          <a:xfrm>
            <a:off x="1190712" y="3939883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8" name="Flowchart: Document 57"/>
          <p:cNvSpPr/>
          <p:nvPr/>
        </p:nvSpPr>
        <p:spPr bwMode="auto">
          <a:xfrm>
            <a:off x="2378022" y="3352800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9" name="Flowchart: Document 58"/>
          <p:cNvSpPr/>
          <p:nvPr/>
        </p:nvSpPr>
        <p:spPr bwMode="auto">
          <a:xfrm>
            <a:off x="2383291" y="3947584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61" name="Straight Connector 60"/>
          <p:cNvCxnSpPr>
            <a:stCxn id="58" idx="1"/>
            <a:endCxn id="57" idx="0"/>
          </p:cNvCxnSpPr>
          <p:nvPr/>
        </p:nvCxnSpPr>
        <p:spPr bwMode="auto">
          <a:xfrm flipH="1">
            <a:off x="1282871" y="3508230"/>
            <a:ext cx="1095151" cy="431652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2" name="Straight Arrow Connector 61"/>
          <p:cNvCxnSpPr>
            <a:stCxn id="58" idx="2"/>
            <a:endCxn id="59" idx="0"/>
          </p:cNvCxnSpPr>
          <p:nvPr/>
        </p:nvCxnSpPr>
        <p:spPr bwMode="auto">
          <a:xfrm>
            <a:off x="2470180" y="3643107"/>
            <a:ext cx="5270" cy="304476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4" name="Flowchart: Document 63"/>
          <p:cNvSpPr/>
          <p:nvPr/>
        </p:nvSpPr>
        <p:spPr bwMode="auto">
          <a:xfrm>
            <a:off x="581249" y="4513492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5" name="Flowchart: Document 64"/>
          <p:cNvSpPr/>
          <p:nvPr/>
        </p:nvSpPr>
        <p:spPr bwMode="auto">
          <a:xfrm>
            <a:off x="1759777" y="4534666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66" name="Straight Connector 65"/>
          <p:cNvCxnSpPr>
            <a:stCxn id="57" idx="1"/>
            <a:endCxn id="64" idx="0"/>
          </p:cNvCxnSpPr>
          <p:nvPr/>
        </p:nvCxnSpPr>
        <p:spPr bwMode="auto">
          <a:xfrm flipH="1">
            <a:off x="673407" y="4095313"/>
            <a:ext cx="517305" cy="418179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7" name="Straight Arrow Connector 66"/>
          <p:cNvCxnSpPr>
            <a:stCxn id="57" idx="3"/>
            <a:endCxn id="65" idx="0"/>
          </p:cNvCxnSpPr>
          <p:nvPr/>
        </p:nvCxnSpPr>
        <p:spPr bwMode="auto">
          <a:xfrm>
            <a:off x="1375030" y="4095314"/>
            <a:ext cx="476907" cy="43935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8" name="Flowchart: Document 67"/>
          <p:cNvSpPr/>
          <p:nvPr/>
        </p:nvSpPr>
        <p:spPr bwMode="auto">
          <a:xfrm>
            <a:off x="1194225" y="4538516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69" name="Straight Arrow Connector 68"/>
          <p:cNvCxnSpPr>
            <a:stCxn id="57" idx="2"/>
            <a:endCxn id="68" idx="0"/>
          </p:cNvCxnSpPr>
          <p:nvPr/>
        </p:nvCxnSpPr>
        <p:spPr bwMode="auto">
          <a:xfrm>
            <a:off x="1282871" y="4230191"/>
            <a:ext cx="3513" cy="30832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0" name="Flowchart: Document 69"/>
          <p:cNvSpPr/>
          <p:nvPr/>
        </p:nvSpPr>
        <p:spPr bwMode="auto">
          <a:xfrm>
            <a:off x="2392074" y="4557766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71" name="Straight Arrow Connector 70"/>
          <p:cNvCxnSpPr>
            <a:stCxn id="59" idx="2"/>
            <a:endCxn id="70" idx="0"/>
          </p:cNvCxnSpPr>
          <p:nvPr/>
        </p:nvCxnSpPr>
        <p:spPr bwMode="auto">
          <a:xfrm>
            <a:off x="2475450" y="4237892"/>
            <a:ext cx="8783" cy="319873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2" name="Flowchart: Document 71"/>
          <p:cNvSpPr/>
          <p:nvPr/>
        </p:nvSpPr>
        <p:spPr bwMode="auto">
          <a:xfrm>
            <a:off x="3563577" y="4525042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4" name="Flowchart: Document 73"/>
          <p:cNvSpPr/>
          <p:nvPr/>
        </p:nvSpPr>
        <p:spPr bwMode="auto">
          <a:xfrm>
            <a:off x="2998025" y="4528892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7" name="Flowchart: Document 76"/>
          <p:cNvSpPr/>
          <p:nvPr/>
        </p:nvSpPr>
        <p:spPr bwMode="auto">
          <a:xfrm>
            <a:off x="1318302" y="5648179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8" name="Flowchart: Document 77"/>
          <p:cNvSpPr/>
          <p:nvPr/>
        </p:nvSpPr>
        <p:spPr bwMode="auto">
          <a:xfrm>
            <a:off x="2505612" y="5061096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9" name="Flowchart: Document 78"/>
          <p:cNvSpPr/>
          <p:nvPr/>
        </p:nvSpPr>
        <p:spPr bwMode="auto">
          <a:xfrm>
            <a:off x="2510883" y="5655880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0" name="Flowchart: Document 79"/>
          <p:cNvSpPr/>
          <p:nvPr/>
        </p:nvSpPr>
        <p:spPr bwMode="auto">
          <a:xfrm>
            <a:off x="3118588" y="5617382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81" name="Straight Connector 80"/>
          <p:cNvCxnSpPr>
            <a:stCxn id="78" idx="1"/>
            <a:endCxn id="77" idx="0"/>
          </p:cNvCxnSpPr>
          <p:nvPr/>
        </p:nvCxnSpPr>
        <p:spPr bwMode="auto">
          <a:xfrm flipH="1">
            <a:off x="1410461" y="5216526"/>
            <a:ext cx="1095151" cy="431652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83" name="Straight Arrow Connector 82"/>
          <p:cNvCxnSpPr>
            <a:stCxn id="78" idx="2"/>
            <a:endCxn id="79" idx="0"/>
          </p:cNvCxnSpPr>
          <p:nvPr/>
        </p:nvCxnSpPr>
        <p:spPr bwMode="auto">
          <a:xfrm>
            <a:off x="2597771" y="5351403"/>
            <a:ext cx="5271" cy="304476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4" name="Straight Arrow Connector 83"/>
          <p:cNvCxnSpPr>
            <a:stCxn id="78" idx="3"/>
            <a:endCxn id="80" idx="0"/>
          </p:cNvCxnSpPr>
          <p:nvPr/>
        </p:nvCxnSpPr>
        <p:spPr bwMode="auto">
          <a:xfrm>
            <a:off x="2689929" y="5216526"/>
            <a:ext cx="520818" cy="40085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5" name="Flowchart: Document 84"/>
          <p:cNvSpPr/>
          <p:nvPr/>
        </p:nvSpPr>
        <p:spPr bwMode="auto">
          <a:xfrm>
            <a:off x="708839" y="6221788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6" name="Flowchart: Document 85"/>
          <p:cNvSpPr/>
          <p:nvPr/>
        </p:nvSpPr>
        <p:spPr bwMode="auto">
          <a:xfrm>
            <a:off x="1887369" y="6242962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87" name="Straight Connector 86"/>
          <p:cNvCxnSpPr>
            <a:stCxn id="77" idx="1"/>
            <a:endCxn id="85" idx="0"/>
          </p:cNvCxnSpPr>
          <p:nvPr/>
        </p:nvCxnSpPr>
        <p:spPr bwMode="auto">
          <a:xfrm flipH="1">
            <a:off x="800997" y="5803609"/>
            <a:ext cx="517305" cy="418179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88" name="Straight Arrow Connector 87"/>
          <p:cNvCxnSpPr>
            <a:stCxn id="77" idx="3"/>
            <a:endCxn id="86" idx="0"/>
          </p:cNvCxnSpPr>
          <p:nvPr/>
        </p:nvCxnSpPr>
        <p:spPr bwMode="auto">
          <a:xfrm>
            <a:off x="1502619" y="5803609"/>
            <a:ext cx="476908" cy="43935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9" name="Flowchart: Document 88"/>
          <p:cNvSpPr/>
          <p:nvPr/>
        </p:nvSpPr>
        <p:spPr bwMode="auto">
          <a:xfrm>
            <a:off x="1321815" y="6246812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90" name="Straight Arrow Connector 89"/>
          <p:cNvCxnSpPr>
            <a:stCxn id="77" idx="2"/>
            <a:endCxn id="89" idx="0"/>
          </p:cNvCxnSpPr>
          <p:nvPr/>
        </p:nvCxnSpPr>
        <p:spPr bwMode="auto">
          <a:xfrm>
            <a:off x="1410461" y="5938487"/>
            <a:ext cx="3513" cy="30832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3" name="Flowchart: Document 92"/>
          <p:cNvSpPr/>
          <p:nvPr/>
        </p:nvSpPr>
        <p:spPr bwMode="auto">
          <a:xfrm>
            <a:off x="3691169" y="6233338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98" name="Straight Arrow Connector 97"/>
          <p:cNvCxnSpPr>
            <a:stCxn id="80" idx="3"/>
            <a:endCxn id="93" idx="0"/>
          </p:cNvCxnSpPr>
          <p:nvPr/>
        </p:nvCxnSpPr>
        <p:spPr bwMode="auto">
          <a:xfrm>
            <a:off x="3302905" y="5772812"/>
            <a:ext cx="480422" cy="46052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9" name="Flowchart: Document 98"/>
          <p:cNvSpPr/>
          <p:nvPr/>
        </p:nvSpPr>
        <p:spPr bwMode="auto">
          <a:xfrm>
            <a:off x="3125615" y="6237188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100" name="Straight Arrow Connector 99"/>
          <p:cNvCxnSpPr>
            <a:stCxn id="80" idx="2"/>
            <a:endCxn id="99" idx="0"/>
          </p:cNvCxnSpPr>
          <p:nvPr/>
        </p:nvCxnSpPr>
        <p:spPr bwMode="auto">
          <a:xfrm>
            <a:off x="3210747" y="5907689"/>
            <a:ext cx="7027" cy="329498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2" name="Flowchart: Document 101"/>
          <p:cNvSpPr/>
          <p:nvPr/>
        </p:nvSpPr>
        <p:spPr bwMode="auto">
          <a:xfrm>
            <a:off x="6668285" y="1484130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4" name="Flowchart: Document 103"/>
          <p:cNvSpPr/>
          <p:nvPr/>
        </p:nvSpPr>
        <p:spPr bwMode="auto">
          <a:xfrm>
            <a:off x="6671829" y="3901264"/>
            <a:ext cx="184317" cy="310860"/>
          </a:xfrm>
          <a:prstGeom prst="flowChartDocument">
            <a:avLst/>
          </a:prstGeom>
          <a:solidFill>
            <a:schemeClr val="tx1">
              <a:lumMod val="85000"/>
            </a:schemeClr>
          </a:solidFill>
          <a:ln w="38100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non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endParaRPr lang="en-GB" sz="10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0" name="Rounded Rectangular Callout 59"/>
          <p:cNvSpPr/>
          <p:nvPr/>
        </p:nvSpPr>
        <p:spPr bwMode="auto">
          <a:xfrm>
            <a:off x="3962400" y="5401340"/>
            <a:ext cx="3958856" cy="547239"/>
          </a:xfrm>
          <a:prstGeom prst="wedgeRoundRectCallout">
            <a:avLst>
              <a:gd name="adj1" fmla="val 22844"/>
              <a:gd name="adj2" fmla="val 91312"/>
              <a:gd name="adj3" fmla="val 16667"/>
            </a:avLst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r>
              <a:rPr lang="en-GB" sz="1300" dirty="0" smtClean="0">
                <a:solidFill>
                  <a:schemeClr val="bg1"/>
                </a:solidFill>
                <a:cs typeface="Arial" pitchFamily="34" charset="0"/>
              </a:rPr>
              <a:t>Move as expected, source 50GB more space</a:t>
            </a:r>
          </a:p>
          <a:p>
            <a:pPr defTabSz="914342">
              <a:lnSpc>
                <a:spcPct val="100000"/>
              </a:lnSpc>
            </a:pPr>
            <a:r>
              <a:rPr lang="en-GB" sz="1300" dirty="0" smtClean="0">
                <a:solidFill>
                  <a:schemeClr val="bg1"/>
                </a:solidFill>
                <a:cs typeface="Arial" pitchFamily="34" charset="0"/>
              </a:rPr>
              <a:t>Will move 100GB + 100GB more target space</a:t>
            </a:r>
          </a:p>
        </p:txBody>
      </p:sp>
      <p:sp>
        <p:nvSpPr>
          <p:cNvPr id="63" name="Rounded Rectangular Callout 62"/>
          <p:cNvSpPr/>
          <p:nvPr/>
        </p:nvSpPr>
        <p:spPr bwMode="auto">
          <a:xfrm>
            <a:off x="4104168" y="2140689"/>
            <a:ext cx="4880344" cy="547239"/>
          </a:xfrm>
          <a:prstGeom prst="wedgeRoundRectCallout">
            <a:avLst>
              <a:gd name="adj1" fmla="val 8411"/>
              <a:gd name="adj2" fmla="val -100745"/>
              <a:gd name="adj3" fmla="val 16667"/>
            </a:avLst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342">
              <a:lnSpc>
                <a:spcPct val="100000"/>
              </a:lnSpc>
            </a:pPr>
            <a:r>
              <a:rPr lang="en-GB" sz="1300" dirty="0" smtClean="0">
                <a:solidFill>
                  <a:schemeClr val="bg1"/>
                </a:solidFill>
                <a:cs typeface="Arial" pitchFamily="34" charset="0"/>
              </a:rPr>
              <a:t>Source master clone gone space used goes up ~50GB</a:t>
            </a:r>
          </a:p>
          <a:p>
            <a:pPr defTabSz="914342">
              <a:lnSpc>
                <a:spcPct val="100000"/>
              </a:lnSpc>
            </a:pPr>
            <a:r>
              <a:rPr lang="en-GB" sz="1300" dirty="0" smtClean="0">
                <a:solidFill>
                  <a:schemeClr val="bg1"/>
                </a:solidFill>
                <a:cs typeface="Arial" pitchFamily="34" charset="0"/>
              </a:rPr>
              <a:t>Will move 100GB + 100GB more target space</a:t>
            </a:r>
          </a:p>
        </p:txBody>
      </p:sp>
      <p:sp>
        <p:nvSpPr>
          <p:cNvPr id="75" name="Rounded Rectangular Callout 74"/>
          <p:cNvSpPr/>
          <p:nvPr/>
        </p:nvSpPr>
        <p:spPr bwMode="auto">
          <a:xfrm>
            <a:off x="3551273" y="3129516"/>
            <a:ext cx="5390710" cy="547239"/>
          </a:xfrm>
          <a:prstGeom prst="wedgeRoundRectCallout">
            <a:avLst>
              <a:gd name="adj1" fmla="val 10760"/>
              <a:gd name="adj2" fmla="val 82166"/>
              <a:gd name="adj3" fmla="val 16667"/>
            </a:avLst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89994" tIns="46798" rIns="89994" bIns="46798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</a:pPr>
            <a:r>
              <a:rPr lang="en-GB" sz="1300" dirty="0" smtClean="0">
                <a:solidFill>
                  <a:schemeClr val="bg1"/>
                </a:solidFill>
                <a:cs typeface="Arial" pitchFamily="34" charset="0"/>
              </a:rPr>
              <a:t>Source intermediate clone gone space used goes up ~100GB</a:t>
            </a:r>
          </a:p>
          <a:p>
            <a:pPr defTabSz="914342">
              <a:lnSpc>
                <a:spcPct val="100000"/>
              </a:lnSpc>
            </a:pPr>
            <a:r>
              <a:rPr lang="en-GB" sz="1300" dirty="0" smtClean="0">
                <a:solidFill>
                  <a:schemeClr val="bg1"/>
                </a:solidFill>
                <a:cs typeface="Arial" pitchFamily="34" charset="0"/>
              </a:rPr>
              <a:t>Will move 100GB + 100GB more target space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SSP5 – Summary lu -move with clones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7" y="1031876"/>
            <a:ext cx="8963025" cy="5067589"/>
          </a:xfrm>
        </p:spPr>
        <p:txBody>
          <a:bodyPr/>
          <a:lstStyle/>
          <a:p>
            <a:r>
              <a:rPr lang="en-GB" sz="2400" dirty="0" smtClean="0"/>
              <a:t>No clones = no complexity</a:t>
            </a:r>
          </a:p>
          <a:p>
            <a:r>
              <a:rPr lang="en-GB" sz="2400" dirty="0" smtClean="0"/>
              <a:t>With clone hierarchy it can get complex</a:t>
            </a:r>
          </a:p>
          <a:p>
            <a:pPr lvl="1"/>
            <a:r>
              <a:rPr lang="en-GB" sz="1900" dirty="0" smtClean="0"/>
              <a:t>Probably a problem that you which I had never told you about </a:t>
            </a:r>
            <a:r>
              <a:rPr lang="en-GB" sz="1900" dirty="0" smtClean="0">
                <a:sym typeface="Wingdings" pitchFamily="2" charset="2"/>
              </a:rPr>
              <a:t></a:t>
            </a:r>
            <a:endParaRPr lang="en-GB" sz="1900" dirty="0" smtClean="0"/>
          </a:p>
          <a:p>
            <a:endParaRPr lang="en-GB" sz="2400" dirty="0" smtClean="0"/>
          </a:p>
          <a:p>
            <a:r>
              <a:rPr lang="en-GB" sz="2400" dirty="0" smtClean="0"/>
              <a:t>It can result in</a:t>
            </a:r>
          </a:p>
          <a:p>
            <a:pPr lvl="1"/>
            <a:r>
              <a:rPr lang="en-GB" sz="1900" dirty="0" smtClean="0"/>
              <a:t>higher than expected large data moves</a:t>
            </a:r>
          </a:p>
          <a:p>
            <a:pPr lvl="1"/>
            <a:r>
              <a:rPr lang="en-GB" sz="1900" dirty="0" smtClean="0"/>
              <a:t>extra space on source </a:t>
            </a:r>
            <a:r>
              <a:rPr lang="en-GB" sz="1900" dirty="0" smtClean="0">
                <a:solidFill>
                  <a:srgbClr val="FF0000"/>
                </a:solidFill>
              </a:rPr>
              <a:t>and/or</a:t>
            </a:r>
            <a:r>
              <a:rPr lang="en-GB" sz="1900" dirty="0" smtClean="0"/>
              <a:t> target</a:t>
            </a:r>
          </a:p>
          <a:p>
            <a:endParaRPr lang="en-GB" sz="2400" dirty="0" smtClean="0"/>
          </a:p>
          <a:p>
            <a:r>
              <a:rPr lang="en-GB" sz="2400" dirty="0" smtClean="0"/>
              <a:t>But it can be used to break a PowerVC clone away</a:t>
            </a:r>
          </a:p>
          <a:p>
            <a:pPr lvl="1"/>
            <a:r>
              <a:rPr lang="en-GB" sz="1900" dirty="0" smtClean="0"/>
              <a:t>Example: clone AIX LU &amp; then install Linux on it = no point being a clone</a:t>
            </a:r>
          </a:p>
          <a:p>
            <a:pPr lvl="1"/>
            <a:r>
              <a:rPr lang="en-GB" sz="1900" dirty="0" smtClean="0"/>
              <a:t>lu -move -lu vm42 -</a:t>
            </a:r>
            <a:r>
              <a:rPr lang="en-GB" sz="1900" dirty="0" err="1" smtClean="0"/>
              <a:t>dsttier</a:t>
            </a:r>
            <a:r>
              <a:rPr lang="en-GB" sz="1900" dirty="0" smtClean="0"/>
              <a:t> blue -</a:t>
            </a:r>
            <a:r>
              <a:rPr lang="en-GB" sz="1900" dirty="0" err="1" smtClean="0"/>
              <a:t>nonrecursive</a:t>
            </a:r>
            <a:endParaRPr lang="en-GB" sz="1900" dirty="0" smtClean="0"/>
          </a:p>
          <a:p>
            <a:pPr lvl="1"/>
            <a:r>
              <a:rPr lang="en-GB" sz="1900" dirty="0" smtClean="0"/>
              <a:t>lu -move -lu vm42 -</a:t>
            </a:r>
            <a:r>
              <a:rPr lang="en-GB" sz="1900" dirty="0" err="1" smtClean="0"/>
              <a:t>dsttier</a:t>
            </a:r>
            <a:r>
              <a:rPr lang="en-GB" sz="1900" dirty="0" smtClean="0"/>
              <a:t> red	</a:t>
            </a:r>
            <a:r>
              <a:rPr lang="en-GB" sz="1900" dirty="0" smtClean="0">
                <a:sym typeface="Wingdings" pitchFamily="2" charset="2"/>
              </a:rPr>
              <a:t> Optional move back to original tier</a:t>
            </a:r>
            <a:endParaRPr lang="en-GB" sz="1900" dirty="0" smtClean="0"/>
          </a:p>
          <a:p>
            <a:pPr lvl="1"/>
            <a:endParaRPr lang="en-GB" sz="1900" dirty="0" smtClean="0"/>
          </a:p>
          <a:p>
            <a:pPr lvl="1"/>
            <a:endParaRPr lang="en-GB" sz="1900" dirty="0" smtClean="0"/>
          </a:p>
          <a:p>
            <a:endParaRPr lang="en-GB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alert -tier mandatory  </a:t>
            </a:r>
            <a:r>
              <a:rPr lang="en-GB" sz="2400" dirty="0" smtClean="0">
                <a:sym typeface="Wingdings" pitchFamily="2" charset="2"/>
              </a:rPr>
              <a:t> Messaged sent to the HMC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7" y="1031876"/>
            <a:ext cx="8963025" cy="5067589"/>
          </a:xfrm>
        </p:spPr>
        <p:txBody>
          <a:bodyPr/>
          <a:lstStyle/>
          <a:p>
            <a:r>
              <a:rPr lang="en-GB" sz="2400" dirty="0" smtClean="0"/>
              <a:t>By example - my tier is called “prod”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sz="1900" dirty="0" smtClean="0">
                <a:solidFill>
                  <a:srgbClr val="008000"/>
                </a:solidFill>
              </a:rPr>
              <a:t>alert -set -tier prod -type threshold    </a:t>
            </a:r>
            <a:r>
              <a:rPr lang="en-GB" sz="1200" dirty="0" smtClean="0">
                <a:solidFill>
                  <a:srgbClr val="008000"/>
                </a:solidFill>
              </a:rPr>
              <a:t> </a:t>
            </a:r>
            <a:r>
              <a:rPr lang="en-GB" sz="1900" dirty="0" smtClean="0">
                <a:solidFill>
                  <a:srgbClr val="008000"/>
                </a:solidFill>
              </a:rPr>
              <a:t>-value 10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sz="1900" dirty="0" smtClean="0">
                <a:solidFill>
                  <a:srgbClr val="008000"/>
                </a:solidFill>
              </a:rPr>
              <a:t>alert -set -tier prod -type overcommit -value 50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sz="1900" dirty="0" smtClean="0"/>
              <a:t>Threshold is the Pool “free space” getting low</a:t>
            </a:r>
            <a:br>
              <a:rPr lang="en-GB" sz="1900" dirty="0" smtClean="0"/>
            </a:br>
            <a:r>
              <a:rPr lang="en-GB" sz="1900" dirty="0" smtClean="0"/>
              <a:t>i.e. 10 means alert when Pool free space crosses to below the 10%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sz="1900" dirty="0" smtClean="0"/>
              <a:t>Overcommit warns when you go “to far” &amp; risk problems later on. </a:t>
            </a:r>
            <a:br>
              <a:rPr lang="en-GB" sz="1900" dirty="0" smtClean="0"/>
            </a:br>
            <a:r>
              <a:rPr lang="en-GB" sz="1900" dirty="0" smtClean="0"/>
              <a:t>50% might be accept on not busy VM’s but 500% is sure to bite you!</a:t>
            </a:r>
          </a:p>
          <a:p>
            <a:pPr>
              <a:buNone/>
            </a:pPr>
            <a:r>
              <a:rPr lang="en-GB" sz="1900" dirty="0" smtClean="0">
                <a:solidFill>
                  <a:schemeClr val="bg2">
                    <a:lumMod val="50000"/>
                  </a:schemeClr>
                </a:solidFill>
              </a:rPr>
              <a:t>          </a:t>
            </a:r>
            <a:r>
              <a:rPr lang="en-GB" sz="1900" dirty="0" smtClean="0">
                <a:solidFill>
                  <a:srgbClr val="008000"/>
                </a:solidFill>
              </a:rPr>
              <a:t>$ alert -list</a:t>
            </a:r>
          </a:p>
          <a:p>
            <a:pPr lvl="2">
              <a:buNone/>
            </a:pPr>
            <a:r>
              <a:rPr lang="en-GB" dirty="0" err="1" smtClean="0">
                <a:solidFill>
                  <a:srgbClr val="008000"/>
                </a:solidFill>
              </a:rPr>
              <a:t>PoolName:spiral</a:t>
            </a:r>
            <a:endParaRPr lang="en-GB" dirty="0" smtClean="0">
              <a:solidFill>
                <a:srgbClr val="008000"/>
              </a:solidFill>
            </a:endParaRPr>
          </a:p>
          <a:p>
            <a:pPr lvl="2">
              <a:buNone/>
            </a:pPr>
            <a:r>
              <a:rPr lang="en-GB" dirty="0" smtClean="0">
                <a:solidFill>
                  <a:srgbClr val="008000"/>
                </a:solidFill>
              </a:rPr>
              <a:t>PoolId:0000000009893ED900000000560AA6E3</a:t>
            </a:r>
          </a:p>
          <a:p>
            <a:pPr lvl="2">
              <a:buNone/>
            </a:pPr>
            <a:r>
              <a:rPr lang="en-GB" dirty="0" err="1" smtClean="0">
                <a:solidFill>
                  <a:srgbClr val="008000"/>
                </a:solidFill>
              </a:rPr>
              <a:t>TierName:prod</a:t>
            </a:r>
            <a:endParaRPr lang="en-GB" dirty="0" smtClean="0">
              <a:solidFill>
                <a:srgbClr val="008000"/>
              </a:solidFill>
            </a:endParaRPr>
          </a:p>
          <a:p>
            <a:pPr lvl="2">
              <a:buNone/>
            </a:pPr>
            <a:r>
              <a:rPr lang="en-GB" dirty="0" smtClean="0">
                <a:solidFill>
                  <a:srgbClr val="008000"/>
                </a:solidFill>
              </a:rPr>
              <a:t>ThresholdPercent:10</a:t>
            </a:r>
          </a:p>
          <a:p>
            <a:pPr lvl="2">
              <a:buNone/>
            </a:pPr>
            <a:r>
              <a:rPr lang="en-GB" dirty="0" smtClean="0">
                <a:solidFill>
                  <a:srgbClr val="008000"/>
                </a:solidFill>
              </a:rPr>
              <a:t>OverCommitPercent:50</a:t>
            </a:r>
          </a:p>
          <a:p>
            <a:pPr lvl="2">
              <a:buNone/>
            </a:pPr>
            <a:endParaRPr lang="en-GB" sz="400" dirty="0" smtClean="0">
              <a:solidFill>
                <a:srgbClr val="008000"/>
              </a:solidFill>
            </a:endParaRPr>
          </a:p>
          <a:p>
            <a:pPr lvl="2">
              <a:buNone/>
            </a:pPr>
            <a:r>
              <a:rPr lang="en-GB" dirty="0" err="1" smtClean="0">
                <a:solidFill>
                  <a:srgbClr val="008000"/>
                </a:solidFill>
              </a:rPr>
              <a:t>PoolName:spiral</a:t>
            </a:r>
            <a:endParaRPr lang="en-GB" dirty="0" smtClean="0">
              <a:solidFill>
                <a:srgbClr val="008000"/>
              </a:solidFill>
            </a:endParaRPr>
          </a:p>
          <a:p>
            <a:pPr lvl="2">
              <a:buNone/>
            </a:pPr>
            <a:r>
              <a:rPr lang="en-GB" dirty="0" smtClean="0">
                <a:solidFill>
                  <a:srgbClr val="008000"/>
                </a:solidFill>
              </a:rPr>
              <a:t>PoolId:0000000009893ED900000000560AA6E3</a:t>
            </a:r>
          </a:p>
          <a:p>
            <a:pPr lvl="2">
              <a:buNone/>
            </a:pPr>
            <a:r>
              <a:rPr lang="en-GB" dirty="0" err="1" smtClean="0">
                <a:solidFill>
                  <a:srgbClr val="008000"/>
                </a:solidFill>
              </a:rPr>
              <a:t>TierName:test</a:t>
            </a:r>
            <a:endParaRPr lang="en-GB" dirty="0" smtClean="0">
              <a:solidFill>
                <a:srgbClr val="008000"/>
              </a:solidFill>
            </a:endParaRPr>
          </a:p>
          <a:p>
            <a:pPr lvl="2">
              <a:buNone/>
            </a:pPr>
            <a:r>
              <a:rPr lang="en-GB" dirty="0" smtClean="0">
                <a:solidFill>
                  <a:srgbClr val="008000"/>
                </a:solidFill>
              </a:rPr>
              <a:t>ThresholdPercent:35</a:t>
            </a:r>
          </a:p>
          <a:p>
            <a:pPr lvl="2">
              <a:buNone/>
            </a:pPr>
            <a:r>
              <a:rPr lang="en-GB" dirty="0" err="1" smtClean="0">
                <a:solidFill>
                  <a:srgbClr val="008000"/>
                </a:solidFill>
              </a:rPr>
              <a:t>OverCommitPercent:N</a:t>
            </a:r>
            <a:r>
              <a:rPr lang="en-GB" dirty="0" smtClean="0">
                <a:solidFill>
                  <a:srgbClr val="008000"/>
                </a:solidFill>
              </a:rPr>
              <a:t>/A</a:t>
            </a:r>
          </a:p>
          <a:p>
            <a:endParaRPr lang="en-GB" sz="2400" dirty="0" smtClean="0"/>
          </a:p>
          <a:p>
            <a:endParaRPr lang="en-GB" sz="2400" dirty="0" smtClean="0"/>
          </a:p>
          <a:p>
            <a:pPr lvl="1"/>
            <a:endParaRPr lang="en-GB" sz="1800" dirty="0" smtClean="0"/>
          </a:p>
          <a:p>
            <a:endParaRPr lang="en-GB" sz="1900" dirty="0" smtClean="0"/>
          </a:p>
        </p:txBody>
      </p:sp>
      <p:cxnSp>
        <p:nvCxnSpPr>
          <p:cNvPr id="5" name="Straight Arrow Connector 4"/>
          <p:cNvCxnSpPr>
            <a:stCxn id="6" idx="1"/>
          </p:cNvCxnSpPr>
          <p:nvPr/>
        </p:nvCxnSpPr>
        <p:spPr bwMode="auto">
          <a:xfrm flipH="1" flipV="1">
            <a:off x="3218713" y="6463848"/>
            <a:ext cx="1443455" cy="51236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4662168" y="6317872"/>
            <a:ext cx="1785286" cy="394424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The defaults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19876276">
            <a:off x="5673306" y="3968958"/>
            <a:ext cx="3623108" cy="1615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Nigel’s Recommendation:</a:t>
            </a:r>
          </a:p>
          <a:p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Set alert values but monitor</a:t>
            </a:r>
          </a:p>
          <a:p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in coming Alerts via HMC</a:t>
            </a:r>
          </a:p>
          <a:p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(which every customer</a:t>
            </a:r>
            <a:br>
              <a:rPr lang="en-GB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should be watching) 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82563" y="414341"/>
            <a:ext cx="8245475" cy="498475"/>
          </a:xfrm>
          <a:prstGeom prst="rect">
            <a:avLst/>
          </a:prstGeom>
        </p:spPr>
        <p:txBody>
          <a:bodyPr lIns="91435" tIns="45717" rIns="91435" bIns="45717"/>
          <a:lstStyle/>
          <a:p>
            <a:pPr defTabSz="914342">
              <a:defRPr/>
            </a:pPr>
            <a:r>
              <a:rPr lang="en-GB" sz="3600" b="1" kern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Summary VIOS 2.2.4 with SSP Tiers</a:t>
            </a:r>
            <a:endParaRPr lang="en-GB" sz="3600" b="1" kern="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0977" y="1031875"/>
            <a:ext cx="8963025" cy="5826125"/>
          </a:xfrm>
          <a:prstGeom prst="rect">
            <a:avLst/>
          </a:prstGeom>
        </p:spPr>
        <p:txBody>
          <a:bodyPr lIns="91435" tIns="45717" rIns="91435" bIns="45717"/>
          <a:lstStyle/>
          <a:p>
            <a:pPr marL="800048" lvl="1" indent="-45717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SSP LU Resize (grow = saves admin time)</a:t>
            </a:r>
          </a:p>
          <a:p>
            <a:pPr marL="800048" lvl="1" indent="-45717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DIY lu -list </a:t>
            </a:r>
          </a:p>
          <a:p>
            <a:pPr marL="800048" lvl="1" indent="-45717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SSP Tiers (multiple pools only better)</a:t>
            </a:r>
          </a:p>
          <a:p>
            <a:pPr marL="917516" lvl="2" indent="-228585" defTabSz="914342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10 tiers (think grouping not levels)</a:t>
            </a:r>
          </a:p>
          <a:p>
            <a:pPr marL="917516" lvl="2" indent="-228585" defTabSz="914342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1900" kern="0" dirty="0" smtClean="0">
                <a:solidFill>
                  <a:srgbClr val="FF0000"/>
                </a:solidFill>
                <a:latin typeface="+mn-lt"/>
              </a:rPr>
              <a:t>Fast, </a:t>
            </a:r>
            <a:r>
              <a:rPr lang="en-GB" sz="1900" kern="0" dirty="0" smtClean="0">
                <a:solidFill>
                  <a:srgbClr val="0000FF"/>
                </a:solidFill>
                <a:latin typeface="+mn-lt"/>
              </a:rPr>
              <a:t>medium</a:t>
            </a:r>
            <a:r>
              <a:rPr lang="en-GB" sz="1900" kern="0" dirty="0" smtClean="0">
                <a:solidFill>
                  <a:srgbClr val="FF0000"/>
                </a:solidFill>
                <a:latin typeface="+mn-lt"/>
              </a:rPr>
              <a:t>, </a:t>
            </a:r>
            <a:r>
              <a:rPr lang="en-GB" sz="1900" kern="0" dirty="0" smtClean="0">
                <a:solidFill>
                  <a:srgbClr val="00B050"/>
                </a:solidFill>
                <a:latin typeface="+mn-lt"/>
              </a:rPr>
              <a:t>slow</a:t>
            </a:r>
            <a:r>
              <a:rPr lang="en-GB" sz="1900" kern="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or </a:t>
            </a:r>
            <a:r>
              <a:rPr lang="en-GB" sz="1900" kern="0" dirty="0" smtClean="0">
                <a:solidFill>
                  <a:srgbClr val="FF0000"/>
                </a:solidFill>
                <a:latin typeface="+mn-lt"/>
              </a:rPr>
              <a:t>IBM</a:t>
            </a: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, </a:t>
            </a:r>
            <a:r>
              <a:rPr lang="en-GB" sz="1900" kern="0" dirty="0" smtClean="0">
                <a:solidFill>
                  <a:srgbClr val="0000FF"/>
                </a:solidFill>
                <a:latin typeface="+mn-lt"/>
              </a:rPr>
              <a:t>HDS</a:t>
            </a: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, </a:t>
            </a:r>
            <a:r>
              <a:rPr lang="en-GB" sz="1900" kern="0" dirty="0" smtClean="0">
                <a:solidFill>
                  <a:srgbClr val="00B050"/>
                </a:solidFill>
                <a:latin typeface="+mn-lt"/>
              </a:rPr>
              <a:t>EMC</a:t>
            </a: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 or </a:t>
            </a:r>
            <a:r>
              <a:rPr lang="en-GB" sz="1900" kern="0" dirty="0" smtClean="0">
                <a:solidFill>
                  <a:srgbClr val="FF0000"/>
                </a:solidFill>
                <a:latin typeface="+mn-lt"/>
              </a:rPr>
              <a:t>prod</a:t>
            </a: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, </a:t>
            </a:r>
            <a:r>
              <a:rPr lang="en-GB" sz="1900" kern="0" dirty="0" smtClean="0">
                <a:solidFill>
                  <a:srgbClr val="0000FF"/>
                </a:solidFill>
                <a:latin typeface="+mn-lt"/>
              </a:rPr>
              <a:t>in-house</a:t>
            </a: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, </a:t>
            </a:r>
            <a:r>
              <a:rPr lang="en-GB" sz="1900" kern="0" dirty="0" smtClean="0">
                <a:solidFill>
                  <a:srgbClr val="00B050"/>
                </a:solidFill>
                <a:latin typeface="+mn-lt"/>
              </a:rPr>
              <a:t>test</a:t>
            </a:r>
          </a:p>
          <a:p>
            <a:pPr marL="917516" lvl="2" indent="-228585" defTabSz="914342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–"/>
              <a:defRPr/>
            </a:pP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lu -create -lu </a:t>
            </a:r>
            <a:r>
              <a:rPr lang="en-GB" sz="1900" kern="0" dirty="0" err="1" smtClean="0">
                <a:solidFill>
                  <a:schemeClr val="bg1"/>
                </a:solidFill>
                <a:latin typeface="+mn-lt"/>
              </a:rPr>
              <a:t>fred</a:t>
            </a: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 -size 32G -tier prod     lu -move -lu </a:t>
            </a:r>
            <a:r>
              <a:rPr lang="en-GB" sz="1900" kern="0" dirty="0" err="1" smtClean="0">
                <a:solidFill>
                  <a:schemeClr val="bg1"/>
                </a:solidFill>
                <a:latin typeface="+mn-lt"/>
              </a:rPr>
              <a:t>fred</a:t>
            </a: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 -</a:t>
            </a:r>
            <a:r>
              <a:rPr lang="en-GB" sz="1900" kern="0" dirty="0" err="1" smtClean="0">
                <a:solidFill>
                  <a:schemeClr val="bg1"/>
                </a:solidFill>
                <a:latin typeface="+mn-lt"/>
              </a:rPr>
              <a:t>dsttier</a:t>
            </a:r>
            <a:r>
              <a:rPr lang="en-GB" sz="1900" kern="0" dirty="0" smtClean="0">
                <a:solidFill>
                  <a:schemeClr val="bg1"/>
                </a:solidFill>
                <a:latin typeface="+mn-lt"/>
              </a:rPr>
              <a:t> test</a:t>
            </a:r>
          </a:p>
          <a:p>
            <a:pPr marL="800048" lvl="1" indent="-45717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SSP mirrored now at tier level (was whole pool)</a:t>
            </a:r>
          </a:p>
          <a:p>
            <a:pPr marL="800048" lvl="1" indent="-45717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SSP LU move between tiers</a:t>
            </a:r>
          </a:p>
          <a:p>
            <a:pPr marL="800048" lvl="1" indent="-45717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Possible separate SYSTEM tier LUNs</a:t>
            </a:r>
          </a:p>
          <a:p>
            <a:pPr marL="800048" lvl="1" indent="-45717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GB" sz="2400" kern="0" dirty="0" smtClean="0">
                <a:solidFill>
                  <a:schemeClr val="bg1"/>
                </a:solidFill>
                <a:latin typeface="+mn-lt"/>
              </a:rPr>
              <a:t>HMC GUI Support</a:t>
            </a:r>
          </a:p>
          <a:p>
            <a:pPr marL="574639" lvl="1" indent="-231760" defTabSz="914342">
              <a:lnSpc>
                <a:spcPct val="100000"/>
              </a:lnSpc>
              <a:spcBef>
                <a:spcPct val="25000"/>
              </a:spcBef>
              <a:spcAft>
                <a:spcPct val="15000"/>
              </a:spcAft>
              <a:buClr>
                <a:schemeClr val="accent1"/>
              </a:buClr>
              <a:buFont typeface="Arial" pitchFamily="34" charset="0"/>
              <a:buChar char="–"/>
              <a:defRPr/>
            </a:pPr>
            <a:endParaRPr lang="en-GB" sz="2400" kern="0" dirty="0" smtClean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_Default Design">
  <a:themeElements>
    <a:clrScheme name="3_Default Design 1">
      <a:dk1>
        <a:srgbClr val="CCCCFF"/>
      </a:dk1>
      <a:lt1>
        <a:srgbClr val="FFFFFF"/>
      </a:lt1>
      <a:dk2>
        <a:srgbClr val="000000"/>
      </a:dk2>
      <a:lt2>
        <a:srgbClr val="808080"/>
      </a:lt2>
      <a:accent1>
        <a:srgbClr val="7889FB"/>
      </a:accent1>
      <a:accent2>
        <a:srgbClr val="2DB6B3"/>
      </a:accent2>
      <a:accent3>
        <a:srgbClr val="AAAAAA"/>
      </a:accent3>
      <a:accent4>
        <a:srgbClr val="DADADA"/>
      </a:accent4>
      <a:accent5>
        <a:srgbClr val="BEC4FD"/>
      </a:accent5>
      <a:accent6>
        <a:srgbClr val="28A5A2"/>
      </a:accent6>
      <a:hlink>
        <a:srgbClr val="C0C0C0"/>
      </a:hlink>
      <a:folHlink>
        <a:srgbClr val="D18213"/>
      </a:folHlink>
    </a:clrScheme>
    <a:fontScheme name="3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DFDFD"/>
        </a:solidFill>
        <a:ln w="25400" cap="flat" cmpd="sng" algn="ctr">
          <a:solidFill>
            <a:srgbClr val="FF0000"/>
          </a:solidFill>
          <a:prstDash val="solid"/>
          <a:round/>
          <a:headEnd type="none" w="med" len="med"/>
          <a:tailEnd type="triangle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charset="0"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DFDFD"/>
        </a:solidFill>
        <a:ln w="25400" cap="flat" cmpd="sng" algn="ctr">
          <a:solidFill>
            <a:srgbClr val="FF0000"/>
          </a:solidFill>
          <a:prstDash val="solid"/>
          <a:round/>
          <a:headEnd type="none" w="med" len="med"/>
          <a:tailEnd type="triangle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charset="0"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Default Design 1">
        <a:dk1>
          <a:srgbClr val="CCCCFF"/>
        </a:dk1>
        <a:lt1>
          <a:srgbClr val="FFFFFF"/>
        </a:lt1>
        <a:dk2>
          <a:srgbClr val="000000"/>
        </a:dk2>
        <a:lt2>
          <a:srgbClr val="808080"/>
        </a:lt2>
        <a:accent1>
          <a:srgbClr val="7889FB"/>
        </a:accent1>
        <a:accent2>
          <a:srgbClr val="2DB6B3"/>
        </a:accent2>
        <a:accent3>
          <a:srgbClr val="AAAAAA"/>
        </a:accent3>
        <a:accent4>
          <a:srgbClr val="DADADA"/>
        </a:accent4>
        <a:accent5>
          <a:srgbClr val="BEC4FD"/>
        </a:accent5>
        <a:accent6>
          <a:srgbClr val="28A5A2"/>
        </a:accent6>
        <a:hlink>
          <a:srgbClr val="C0C0C0"/>
        </a:hlink>
        <a:folHlink>
          <a:srgbClr val="D1821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9579</TotalTime>
  <Words>4360</Words>
  <Application>Microsoft Office PowerPoint</Application>
  <PresentationFormat>On-screen Show (4:3)</PresentationFormat>
  <Paragraphs>1337</Paragraphs>
  <Slides>85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86" baseType="lpstr">
      <vt:lpstr>3_Default Design</vt:lpstr>
      <vt:lpstr>Slide 1</vt:lpstr>
      <vt:lpstr>Marketing: VIOS Shared Storage Pools</vt:lpstr>
      <vt:lpstr>YouTube Videos</vt:lpstr>
      <vt:lpstr>Recent new information: AIXpert Blog</vt:lpstr>
      <vt:lpstr>New information: AIXpert Blog</vt:lpstr>
      <vt:lpstr>Reminder</vt:lpstr>
      <vt:lpstr>Readme from FixCentral for each VIOS release</vt:lpstr>
      <vt:lpstr>SSP - Architecture</vt:lpstr>
      <vt:lpstr>SSP is simple – allocate some LUNs</vt:lpstr>
      <vt:lpstr>SSP is simple – Zone them to all VIOS’</vt:lpstr>
      <vt:lpstr>SSP is simple – Initialise the SSP on 1 VIOS</vt:lpstr>
      <vt:lpstr>SSP is simple – 1st VIOS SSP, next add another</vt:lpstr>
      <vt:lpstr>SSP is simple – add more VIOS’s</vt:lpstr>
      <vt:lpstr>SSP is simple - allocate + assign space to VM’s</vt:lpstr>
      <vt:lpstr>SSP is simple – add SSP mirror for all LU’s</vt:lpstr>
      <vt:lpstr>SSP4 – is Simple and flexible</vt:lpstr>
      <vt:lpstr>SSP4 – is Simple and fast to operate</vt:lpstr>
      <vt:lpstr>SSP4 Advanced Functions</vt:lpstr>
      <vt:lpstr>Advanced Functions: Live Partition Mobility</vt:lpstr>
      <vt:lpstr>Advanced Functions: Migrating to SSP </vt:lpstr>
      <vt:lpstr>Advanced Functions: Box Crash Recovery</vt:lpstr>
      <vt:lpstr>New Stuff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SSP5 – Multiple Pools verses Tiers</vt:lpstr>
      <vt:lpstr>SSP5 – Multiple Pools verses Tiers</vt:lpstr>
      <vt:lpstr>SSP5 – Multiple Pools verses Tiers</vt:lpstr>
      <vt:lpstr>SSP5 – Tiers</vt:lpstr>
      <vt:lpstr>SSP5 – Tiers</vt:lpstr>
      <vt:lpstr>SSP5 – Tiers creation</vt:lpstr>
      <vt:lpstr>SSP5 – Later Tier creation</vt:lpstr>
      <vt:lpstr>SSP5 – Tiers LU allocation</vt:lpstr>
      <vt:lpstr>5 SSP5 – Tiers Mirrors</vt:lpstr>
      <vt:lpstr>SSP5 – Tiers Attributes</vt:lpstr>
      <vt:lpstr>6  SSP5 – Tiers:  LU Live move</vt:lpstr>
      <vt:lpstr>SSP5 – Tiers:  LU move</vt:lpstr>
      <vt:lpstr>SSP5 – Tiers:  LU attributes</vt:lpstr>
      <vt:lpstr>“tier” SSP virtual disk command / state map</vt:lpstr>
      <vt:lpstr>SSP5  Worked Example</vt:lpstr>
      <vt:lpstr>Shared Storage Pool phase 4</vt:lpstr>
      <vt:lpstr>Shared Storage Pool phase 4</vt:lpstr>
      <vt:lpstr>SSP4 to SSP5 upgrade?</vt:lpstr>
      <vt:lpstr>7 SSP5 HMC Classic &amp; Enhanced+  Need to recapture with HMC 840 as it has much more SSP support including Tiers our current HMC 840 has no SSP attached</vt:lpstr>
      <vt:lpstr>SSP5 – HMC Support Classic view</vt:lpstr>
      <vt:lpstr>SSP5 – HMC Support Classic view</vt:lpstr>
      <vt:lpstr>SSP5 – HMC Support Classic view</vt:lpstr>
      <vt:lpstr>SSP5 – HMC Support Classic view</vt:lpstr>
      <vt:lpstr>SSP5 – HMC Support Enhanced+ view</vt:lpstr>
      <vt:lpstr>SSP5 – HMC Support Enhanced+ view</vt:lpstr>
      <vt:lpstr>SSP5 – HMC Support Enhanced+ view</vt:lpstr>
      <vt:lpstr>HMC 840 – with Tier support</vt:lpstr>
      <vt:lpstr>8 SSP5 –Advanced</vt:lpstr>
      <vt:lpstr>SSP5 – Tier –modify name &amp; Default tier attribute</vt:lpstr>
      <vt:lpstr>SSP5 – separate SYSTEM Tier</vt:lpstr>
      <vt:lpstr>SSP5 – separate SYSTEM Tier</vt:lpstr>
      <vt:lpstr>SSP5 – SYSTEM Tier</vt:lpstr>
      <vt:lpstr>SSP5 – SYSTEM Tier</vt:lpstr>
      <vt:lpstr>SSP4 to SSP5 – adding a tier (new or reused LUNs)</vt:lpstr>
      <vt:lpstr>Upgrading SYSTEM tier to Faster/Flash LUNs</vt:lpstr>
      <vt:lpstr>Upgrading SYSTEM tier to Faster/Flash LUNs</vt:lpstr>
      <vt:lpstr>Upgrading SYSTEM tier to Faster/Flash LUNs</vt:lpstr>
      <vt:lpstr>Fast/Flash System Tier in practice</vt:lpstr>
      <vt:lpstr>SSP5 – Tiers:  LU Advanced move with Clones </vt:lpstr>
      <vt:lpstr>SSP5 – Tiers:  LU Recursive move (default)</vt:lpstr>
      <vt:lpstr>SSP5 – Tiers:  LU Recursive move (default) </vt:lpstr>
      <vt:lpstr>SSP5 – Tiers:  LU Recursive move (default) </vt:lpstr>
      <vt:lpstr>SSP5 – Tiers:  LU Non-Recursive move (-nonrecursive) </vt:lpstr>
      <vt:lpstr>SSP5 – Tiers:  LU Non-Recursive move (-nonrecursive) </vt:lpstr>
      <vt:lpstr>SSP5 – Tiers:  LU Non-Recursive move (-nonrecursive) </vt:lpstr>
      <vt:lpstr>SSP5 – Summary lu -move with clones</vt:lpstr>
      <vt:lpstr>alert -tier mandatory   Messaged sent to the HMC</vt:lpstr>
      <vt:lpstr>Slide 85</vt:lpstr>
    </vt:vector>
  </TitlesOfParts>
  <Company>IBM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BE76407</dc:creator>
  <cp:lastModifiedBy>IBM_ADMIN</cp:lastModifiedBy>
  <cp:revision>149</cp:revision>
  <dcterms:created xsi:type="dcterms:W3CDTF">2010-02-24T20:34:03Z</dcterms:created>
  <dcterms:modified xsi:type="dcterms:W3CDTF">2015-11-17T23:38:39Z</dcterms:modified>
</cp:coreProperties>
</file>