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0" r:id="rId2"/>
    <p:sldId id="284" r:id="rId3"/>
    <p:sldId id="286" r:id="rId4"/>
    <p:sldId id="263" r:id="rId5"/>
    <p:sldId id="257" r:id="rId6"/>
    <p:sldId id="258" r:id="rId7"/>
    <p:sldId id="259" r:id="rId8"/>
    <p:sldId id="288" r:id="rId9"/>
    <p:sldId id="267" r:id="rId10"/>
    <p:sldId id="266" r:id="rId11"/>
    <p:sldId id="268" r:id="rId12"/>
    <p:sldId id="269" r:id="rId13"/>
    <p:sldId id="281" r:id="rId14"/>
    <p:sldId id="289" r:id="rId15"/>
    <p:sldId id="262" r:id="rId16"/>
    <p:sldId id="279" r:id="rId17"/>
    <p:sldId id="278" r:id="rId18"/>
    <p:sldId id="277" r:id="rId19"/>
    <p:sldId id="280" r:id="rId20"/>
    <p:sldId id="287" r:id="rId21"/>
    <p:sldId id="282" r:id="rId22"/>
  </p:sldIdLst>
  <p:sldSz cx="9144000" cy="6858000" type="screen4x3"/>
  <p:notesSz cx="6858000" cy="9144000"/>
  <p:defaultTextStyle>
    <a:defPPr>
      <a:defRPr lang="en-US"/>
    </a:defPPr>
    <a:lvl1pPr marL="0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3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5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6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07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9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31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92" algn="l" defTabSz="9143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7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2B5CA-70A3-4A22-BBE5-4C1E20C6A01D}" type="datetimeFigureOut">
              <a:rPr lang="en-US" smtClean="0"/>
              <a:t>6/4/2013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8CAD4-2A02-412D-92D2-D4EC27EA2C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3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5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6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07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9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31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92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476630" indent="-225148" defTabSz="450296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26926" indent="-225148" defTabSz="450296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377222" indent="-225148" defTabSz="450296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27518" indent="-225148" defTabSz="450296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2969" algn="l"/>
                <a:tab pos="1425938" algn="l"/>
                <a:tab pos="2138907" algn="l"/>
                <a:tab pos="2851876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eaLnBrk="1"/>
            <a:fld id="{62CF84B6-9836-4518-96DF-0A87F6B43CCD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1"/>
              <a:t>5</a:t>
            </a:fld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5800"/>
            <a:ext cx="4505325" cy="3379788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024" y="4341790"/>
            <a:ext cx="5438246" cy="4065221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494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0CFCF-0369-4AEE-B23C-5D377ED5ED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67967" y="627642"/>
            <a:ext cx="8623914" cy="77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48" tIns="42457" rIns="81648" bIns="424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title text format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1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defTabSz="4147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8D7DD399-E955-40CB-8809-AC4CD9E2AA98}" type="slidenum">
              <a:rPr lang="en-US" smtClean="0"/>
              <a:pPr defTabSz="4147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53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67967" y="627642"/>
            <a:ext cx="8623914" cy="77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48" tIns="42457" rIns="81648" bIns="424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title text format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148391" y="6545619"/>
            <a:ext cx="250678" cy="23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147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8D7DD399-E955-40CB-8809-AC4CD9E2AA98}" type="slidenum">
              <a:rPr lang="en-US"/>
              <a:pPr defTabSz="4147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en-US" dirty="0"/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177205" y="6639189"/>
            <a:ext cx="1620765" cy="11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608" tIns="0" rIns="83608" bIns="0" anchor="ctr">
            <a:spAutoFit/>
          </a:bodyPr>
          <a:lstStyle/>
          <a:p>
            <a:pPr algn="r" defTabSz="414772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en-US" sz="700" dirty="0">
                <a:solidFill>
                  <a:srgbClr val="808080"/>
                </a:solidFill>
              </a:rPr>
              <a:t>  © 2013 IBM Corporation</a:t>
            </a:r>
          </a:p>
        </p:txBody>
      </p:sp>
      <p:pic>
        <p:nvPicPr>
          <p:cNvPr id="103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879" y="143955"/>
            <a:ext cx="1060341" cy="40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1" name="Line 6"/>
          <p:cNvSpPr>
            <a:spLocks noChangeShapeType="1"/>
          </p:cNvSpPr>
          <p:nvPr/>
        </p:nvSpPr>
        <p:spPr bwMode="auto">
          <a:xfrm flipH="1">
            <a:off x="273729" y="547028"/>
            <a:ext cx="8645525" cy="1440"/>
          </a:xfrm>
          <a:prstGeom prst="line">
            <a:avLst/>
          </a:prstGeom>
          <a:noFill/>
          <a:ln w="6480" cap="sq">
            <a:solidFill>
              <a:srgbClr val="CCCC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54" tIns="41477" rIns="82954" bIns="41477"/>
          <a:lstStyle/>
          <a:p>
            <a:pPr defTabSz="4147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32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9" t="28117" r="31410" b="33292"/>
          <a:stretch>
            <a:fillRect/>
          </a:stretch>
        </p:blipFill>
        <p:spPr bwMode="auto">
          <a:xfrm>
            <a:off x="214662" y="177065"/>
            <a:ext cx="1789325" cy="42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799" t="28117" r="31410" b="3329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Rectangle 8"/>
          <p:cNvSpPr>
            <a:spLocks noChangeArrowheads="1"/>
          </p:cNvSpPr>
          <p:nvPr/>
        </p:nvSpPr>
        <p:spPr bwMode="auto">
          <a:xfrm>
            <a:off x="3084498" y="6639189"/>
            <a:ext cx="1620765" cy="11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608" tIns="0" rIns="83608" bIns="0" anchor="ctr">
            <a:spAutoFit/>
          </a:bodyPr>
          <a:lstStyle/>
          <a:p>
            <a:pPr algn="r" defTabSz="414772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en-US" sz="700" dirty="0">
                <a:solidFill>
                  <a:srgbClr val="808080"/>
                </a:solidFill>
              </a:rPr>
              <a:t>   IBM Confidential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1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2pPr>
      <a:lvl3pPr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3pPr>
      <a:lvl4pPr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4pPr>
      <a:lvl5pPr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5pPr>
      <a:lvl6pPr marL="2281245" indent="-207386"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6pPr>
      <a:lvl7pPr marL="2696017" indent="-207386"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7pPr>
      <a:lvl8pPr marL="3110789" indent="-207386"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8pPr>
      <a:lvl9pPr marL="3525561" indent="-207386" algn="l" defTabSz="414772" rtl="0" eaLnBrk="0" fontAlgn="base" hangingPunct="0">
        <a:lnSpc>
          <a:spcPct val="89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Arial" charset="0"/>
          <a:ea typeface="MS Gothic" pitchFamily="49" charset="-128"/>
        </a:defRPr>
      </a:lvl9pPr>
    </p:titleStyle>
    <p:bodyStyle>
      <a:lvl1pPr marL="311079" indent="-311079" algn="l" defTabSz="414772" rtl="0" eaLnBrk="0" fontAlgn="base" hangingPunct="0">
        <a:lnSpc>
          <a:spcPct val="89000"/>
        </a:lnSpc>
        <a:spcBef>
          <a:spcPts val="658"/>
        </a:spcBef>
        <a:spcAft>
          <a:spcPts val="783"/>
        </a:spcAft>
        <a:buClr>
          <a:srgbClr val="000000"/>
        </a:buClr>
        <a:buSzPct val="100000"/>
        <a:buFont typeface="Arial" pitchFamily="34" charset="0"/>
        <a:buChar char="•"/>
        <a:defRPr sz="1800">
          <a:solidFill>
            <a:srgbClr val="000000"/>
          </a:solidFill>
          <a:latin typeface="+mn-lt"/>
          <a:ea typeface="+mn-ea"/>
          <a:cs typeface="+mn-cs"/>
        </a:defRPr>
      </a:lvl1pPr>
      <a:lvl2pPr marL="700522" indent="-285750" algn="l" defTabSz="414772" rtl="0" eaLnBrk="0" fontAlgn="base" hangingPunct="0">
        <a:lnSpc>
          <a:spcPct val="93000"/>
        </a:lnSpc>
        <a:spcBef>
          <a:spcPct val="0"/>
        </a:spcBef>
        <a:spcAft>
          <a:spcPts val="658"/>
        </a:spcAft>
        <a:buClr>
          <a:srgbClr val="000000"/>
        </a:buClr>
        <a:buSzPct val="100000"/>
        <a:buFont typeface="Arial" pitchFamily="34" charset="0"/>
        <a:buChar char="•"/>
        <a:defRPr sz="1500">
          <a:solidFill>
            <a:srgbClr val="000000"/>
          </a:solidFill>
          <a:latin typeface="+mn-lt"/>
          <a:ea typeface="+mn-ea"/>
        </a:defRPr>
      </a:lvl2pPr>
      <a:lvl3pPr marL="1115294" indent="-285750" algn="l" defTabSz="414772" rtl="0" eaLnBrk="0" fontAlgn="base" hangingPunct="0">
        <a:lnSpc>
          <a:spcPct val="93000"/>
        </a:lnSpc>
        <a:spcBef>
          <a:spcPct val="0"/>
        </a:spcBef>
        <a:spcAft>
          <a:spcPts val="658"/>
        </a:spcAft>
        <a:buClr>
          <a:srgbClr val="000000"/>
        </a:buClr>
        <a:buSzPct val="100000"/>
        <a:buFont typeface="Arial" pitchFamily="34" charset="0"/>
        <a:buChar char="•"/>
        <a:defRPr sz="1500">
          <a:solidFill>
            <a:srgbClr val="000000"/>
          </a:solidFill>
          <a:latin typeface="+mn-lt"/>
          <a:ea typeface="+mn-ea"/>
        </a:defRPr>
      </a:lvl3pPr>
      <a:lvl4pPr marL="1530065" indent="-285750" algn="l" defTabSz="414772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Arial" pitchFamily="34" charset="0"/>
        <a:buChar char="•"/>
        <a:defRPr sz="1500">
          <a:solidFill>
            <a:srgbClr val="000000"/>
          </a:solidFill>
          <a:latin typeface="+mn-lt"/>
          <a:ea typeface="+mn-ea"/>
        </a:defRPr>
      </a:lvl4pPr>
      <a:lvl5pPr marL="1944837" indent="-285750" algn="l" defTabSz="414772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Arial" pitchFamily="34" charset="0"/>
        <a:buChar char="•"/>
        <a:defRPr sz="1500">
          <a:solidFill>
            <a:srgbClr val="000000"/>
          </a:solidFill>
          <a:latin typeface="+mn-lt"/>
          <a:ea typeface="+mn-ea"/>
        </a:defRPr>
      </a:lvl5pPr>
      <a:lvl6pPr marL="2281245" indent="-207386" algn="l" defTabSz="414772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6pPr>
      <a:lvl7pPr marL="2696017" indent="-207386" algn="l" defTabSz="414772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7pPr>
      <a:lvl8pPr marL="3110789" indent="-207386" algn="l" defTabSz="414772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8pPr>
      <a:lvl9pPr marL="3525561" indent="-207386" algn="l" defTabSz="414772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26" Type="http://schemas.openxmlformats.org/officeDocument/2006/relationships/image" Target="../media/image45.png"/><Relationship Id="rId39" Type="http://schemas.openxmlformats.org/officeDocument/2006/relationships/image" Target="../media/image53.png"/><Relationship Id="rId21" Type="http://schemas.openxmlformats.org/officeDocument/2006/relationships/image" Target="../media/image41.jpeg"/><Relationship Id="rId34" Type="http://schemas.openxmlformats.org/officeDocument/2006/relationships/hyperlink" Target="http://www.ey.com/US/EN/Home" TargetMode="External"/><Relationship Id="rId42" Type="http://schemas.openxmlformats.org/officeDocument/2006/relationships/image" Target="../media/image56.jpeg"/><Relationship Id="rId47" Type="http://schemas.openxmlformats.org/officeDocument/2006/relationships/image" Target="../media/image61.png"/><Relationship Id="rId50" Type="http://schemas.openxmlformats.org/officeDocument/2006/relationships/image" Target="../media/image64.png"/><Relationship Id="rId55" Type="http://schemas.openxmlformats.org/officeDocument/2006/relationships/image" Target="../media/image69.png"/><Relationship Id="rId63" Type="http://schemas.openxmlformats.org/officeDocument/2006/relationships/image" Target="../media/image7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29" Type="http://schemas.openxmlformats.org/officeDocument/2006/relationships/image" Target="../media/image46.png"/><Relationship Id="rId41" Type="http://schemas.openxmlformats.org/officeDocument/2006/relationships/image" Target="../media/image55.png"/><Relationship Id="rId54" Type="http://schemas.openxmlformats.org/officeDocument/2006/relationships/image" Target="../media/image68.png"/><Relationship Id="rId6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15.png"/><Relationship Id="rId24" Type="http://schemas.openxmlformats.org/officeDocument/2006/relationships/image" Target="../media/image43.jpeg"/><Relationship Id="rId32" Type="http://schemas.openxmlformats.org/officeDocument/2006/relationships/image" Target="../media/image49.png"/><Relationship Id="rId37" Type="http://schemas.openxmlformats.org/officeDocument/2006/relationships/image" Target="../media/image52.jpe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3" Type="http://schemas.openxmlformats.org/officeDocument/2006/relationships/image" Target="../media/image67.png"/><Relationship Id="rId58" Type="http://schemas.openxmlformats.org/officeDocument/2006/relationships/image" Target="../media/image72.png"/><Relationship Id="rId66" Type="http://schemas.openxmlformats.org/officeDocument/2006/relationships/image" Target="../media/image80.jpeg"/><Relationship Id="rId5" Type="http://schemas.openxmlformats.org/officeDocument/2006/relationships/image" Target="../media/image29.png"/><Relationship Id="rId15" Type="http://schemas.openxmlformats.org/officeDocument/2006/relationships/hyperlink" Target="http://www.deere.com/" TargetMode="External"/><Relationship Id="rId23" Type="http://schemas.openxmlformats.org/officeDocument/2006/relationships/image" Target="../media/image42.png"/><Relationship Id="rId28" Type="http://schemas.openxmlformats.org/officeDocument/2006/relationships/hyperlink" Target="http://www.altria.com/default.asp" TargetMode="External"/><Relationship Id="rId36" Type="http://schemas.openxmlformats.org/officeDocument/2006/relationships/image" Target="../media/image51.jpeg"/><Relationship Id="rId49" Type="http://schemas.openxmlformats.org/officeDocument/2006/relationships/image" Target="../media/image63.png"/><Relationship Id="rId57" Type="http://schemas.openxmlformats.org/officeDocument/2006/relationships/image" Target="../media/image71.gif"/><Relationship Id="rId61" Type="http://schemas.openxmlformats.org/officeDocument/2006/relationships/image" Target="../media/image75.jpeg"/><Relationship Id="rId10" Type="http://schemas.openxmlformats.org/officeDocument/2006/relationships/image" Target="../media/image33.jpeg"/><Relationship Id="rId19" Type="http://schemas.openxmlformats.org/officeDocument/2006/relationships/image" Target="../media/image16.jpeg"/><Relationship Id="rId31" Type="http://schemas.openxmlformats.org/officeDocument/2006/relationships/image" Target="../media/image48.png"/><Relationship Id="rId44" Type="http://schemas.openxmlformats.org/officeDocument/2006/relationships/image" Target="../media/image58.jpeg"/><Relationship Id="rId52" Type="http://schemas.openxmlformats.org/officeDocument/2006/relationships/image" Target="../media/image66.png"/><Relationship Id="rId60" Type="http://schemas.openxmlformats.org/officeDocument/2006/relationships/image" Target="../media/image74.png"/><Relationship Id="rId65" Type="http://schemas.openxmlformats.org/officeDocument/2006/relationships/image" Target="../media/image79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Relationship Id="rId22" Type="http://schemas.openxmlformats.org/officeDocument/2006/relationships/image" Target="../media/image17.jpeg"/><Relationship Id="rId27" Type="http://schemas.openxmlformats.org/officeDocument/2006/relationships/image" Target="../media/image18.png"/><Relationship Id="rId30" Type="http://schemas.openxmlformats.org/officeDocument/2006/relationships/image" Target="../media/image47.png"/><Relationship Id="rId35" Type="http://schemas.openxmlformats.org/officeDocument/2006/relationships/image" Target="../media/image50.png"/><Relationship Id="rId43" Type="http://schemas.openxmlformats.org/officeDocument/2006/relationships/image" Target="../media/image57.jpeg"/><Relationship Id="rId48" Type="http://schemas.openxmlformats.org/officeDocument/2006/relationships/image" Target="../media/image62.png"/><Relationship Id="rId56" Type="http://schemas.openxmlformats.org/officeDocument/2006/relationships/image" Target="../media/image70.jpeg"/><Relationship Id="rId64" Type="http://schemas.openxmlformats.org/officeDocument/2006/relationships/image" Target="../media/image78.jpeg"/><Relationship Id="rId8" Type="http://schemas.openxmlformats.org/officeDocument/2006/relationships/hyperlink" Target="http://www.alcoa.com/global/en/home.asp" TargetMode="External"/><Relationship Id="rId51" Type="http://schemas.openxmlformats.org/officeDocument/2006/relationships/image" Target="../media/image65.png"/><Relationship Id="rId3" Type="http://schemas.openxmlformats.org/officeDocument/2006/relationships/image" Target="../media/image27.jpeg"/><Relationship Id="rId12" Type="http://schemas.openxmlformats.org/officeDocument/2006/relationships/image" Target="../media/image34.png"/><Relationship Id="rId17" Type="http://schemas.openxmlformats.org/officeDocument/2006/relationships/image" Target="../media/image38.jpeg"/><Relationship Id="rId25" Type="http://schemas.openxmlformats.org/officeDocument/2006/relationships/image" Target="../media/image44.png"/><Relationship Id="rId33" Type="http://schemas.openxmlformats.org/officeDocument/2006/relationships/image" Target="../media/image19.png"/><Relationship Id="rId38" Type="http://schemas.openxmlformats.org/officeDocument/2006/relationships/image" Target="../media/image20.png"/><Relationship Id="rId46" Type="http://schemas.openxmlformats.org/officeDocument/2006/relationships/image" Target="../media/image60.png"/><Relationship Id="rId59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0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4602540"/>
            <a:ext cx="601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Kieran </a:t>
            </a:r>
            <a:r>
              <a:rPr lang="en-GB" sz="2400" b="1" dirty="0" smtClean="0"/>
              <a:t>Colville</a:t>
            </a:r>
          </a:p>
          <a:p>
            <a:r>
              <a:rPr lang="en-GB" sz="2400" b="1" dirty="0" smtClean="0"/>
              <a:t>Kenexa, an IBM Company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Dublin, 30 May</a:t>
            </a:r>
          </a:p>
        </p:txBody>
      </p:sp>
    </p:spTree>
    <p:extLst>
      <p:ext uri="{BB962C8B-B14F-4D97-AF65-F5344CB8AC3E}">
        <p14:creationId xmlns:p14="http://schemas.microsoft.com/office/powerpoint/2010/main" val="7503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8" descr="http://www.trainbodyandmind.com/wp-content/uploads/2010/12/King-Leonidas-300-movie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8656" y="-1064908"/>
            <a:ext cx="12987563" cy="839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Sleepless nights at the C-Suite level…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43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GB" sz="2400" dirty="0" smtClean="0"/>
              <a:t>Over 50% of company expenditure is people related but the return on this spend is rarely measured effectively</a:t>
            </a:r>
          </a:p>
          <a:p>
            <a:pPr>
              <a:lnSpc>
                <a:spcPct val="100000"/>
              </a:lnSpc>
            </a:pPr>
            <a:endParaRPr lang="en-GB" sz="2400" dirty="0"/>
          </a:p>
          <a:p>
            <a:pPr>
              <a:lnSpc>
                <a:spcPct val="100000"/>
              </a:lnSpc>
            </a:pPr>
            <a:r>
              <a:rPr lang="en-GB" sz="2400" dirty="0" smtClean="0"/>
              <a:t>A lack of skills and capabilities is rated consistently as one of the biggest concerns of C-Suite Executives</a:t>
            </a:r>
          </a:p>
          <a:p>
            <a:pPr>
              <a:lnSpc>
                <a:spcPct val="100000"/>
              </a:lnSpc>
            </a:pPr>
            <a:endParaRPr lang="en-US" sz="2400" kern="12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kern="1200" dirty="0" smtClean="0">
                <a:solidFill>
                  <a:schemeClr val="tx1"/>
                </a:solidFill>
              </a:rPr>
              <a:t>66</a:t>
            </a:r>
            <a:r>
              <a:rPr lang="en-US" sz="2400" kern="1200" dirty="0">
                <a:solidFill>
                  <a:schemeClr val="tx1"/>
                </a:solidFill>
              </a:rPr>
              <a:t>% of CEOs don’t rate succession planning as effective</a:t>
            </a:r>
          </a:p>
          <a:p>
            <a:pPr>
              <a:lnSpc>
                <a:spcPct val="100000"/>
              </a:lnSpc>
            </a:pPr>
            <a:endParaRPr lang="en-GB" sz="2400" dirty="0" smtClean="0"/>
          </a:p>
          <a:p>
            <a:pPr>
              <a:lnSpc>
                <a:spcPct val="100000"/>
              </a:lnSpc>
            </a:pPr>
            <a:r>
              <a:rPr lang="en-GB" sz="2400" dirty="0" smtClean="0"/>
              <a:t>77</a:t>
            </a:r>
            <a:r>
              <a:rPr lang="en-GB" sz="2400" dirty="0"/>
              <a:t>% of CEOs are reviewing their </a:t>
            </a:r>
            <a:r>
              <a:rPr lang="en-GB" sz="2400" dirty="0" smtClean="0"/>
              <a:t>talent strategy </a:t>
            </a:r>
            <a:r>
              <a:rPr lang="en-GB" sz="2400" dirty="0"/>
              <a:t>in </a:t>
            </a:r>
            <a:r>
              <a:rPr lang="en-GB" sz="2400" dirty="0" smtClean="0"/>
              <a:t>2013</a:t>
            </a:r>
            <a:endParaRPr lang="en-US" sz="2400" kern="12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400" kern="12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kern="1200" dirty="0" smtClean="0">
                <a:solidFill>
                  <a:schemeClr val="tx1"/>
                </a:solidFill>
              </a:rPr>
              <a:t>$</a:t>
            </a:r>
            <a:r>
              <a:rPr lang="en-US" sz="2400" kern="1200" dirty="0">
                <a:solidFill>
                  <a:schemeClr val="tx1"/>
                </a:solidFill>
              </a:rPr>
              <a:t>13 billion spent by US </a:t>
            </a:r>
            <a:r>
              <a:rPr lang="en-US" sz="2400" kern="1200" dirty="0" smtClean="0">
                <a:solidFill>
                  <a:schemeClr val="tx1"/>
                </a:solidFill>
              </a:rPr>
              <a:t>companies on leadership development </a:t>
            </a:r>
            <a:r>
              <a:rPr lang="en-US" sz="2400" kern="1200" dirty="0">
                <a:solidFill>
                  <a:schemeClr val="tx1"/>
                </a:solidFill>
              </a:rPr>
              <a:t>in </a:t>
            </a:r>
            <a:r>
              <a:rPr lang="en-US" sz="2400" kern="1200" dirty="0" smtClean="0">
                <a:solidFill>
                  <a:schemeClr val="tx1"/>
                </a:solidFill>
              </a:rPr>
              <a:t>2012</a:t>
            </a:r>
            <a:endParaRPr lang="en-US" sz="24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4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overarching objectives</a:t>
            </a:r>
            <a:endParaRPr lang="en-GB" dirty="0"/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533400" y="2133600"/>
            <a:ext cx="7010400" cy="77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48" tIns="42457" rIns="81648" bIns="42457" numCol="1" anchor="ctr" anchorCtr="0" compatLnSpc="1">
            <a:prstTxWarp prst="textNoShape">
              <a:avLst/>
            </a:prstTxWarp>
          </a:bodyPr>
          <a:lstStyle>
            <a:lvl1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2pPr>
            <a:lvl3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3pPr>
            <a:lvl4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4pPr>
            <a:lvl5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5pPr>
            <a:lvl6pPr marL="2281245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6pPr>
            <a:lvl7pPr marL="2696017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7pPr>
            <a:lvl8pPr marL="3110789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8pPr>
            <a:lvl9pPr marL="3525561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9pPr>
          </a:lstStyle>
          <a:p>
            <a:pPr marL="457200" indent="-457200">
              <a:buAutoNum type="arabicPeriod"/>
            </a:pPr>
            <a:r>
              <a:rPr lang="en-GB" kern="0" dirty="0" smtClean="0"/>
              <a:t>Hire more people like your best people</a:t>
            </a:r>
          </a:p>
          <a:p>
            <a:pPr marL="457200" indent="-457200">
              <a:buAutoNum type="arabicPeriod"/>
            </a:pPr>
            <a:endParaRPr lang="en-GB" kern="0" dirty="0"/>
          </a:p>
          <a:p>
            <a:pPr marL="457200" indent="-457200">
              <a:buAutoNum type="arabicPeriod"/>
            </a:pPr>
            <a:r>
              <a:rPr lang="en-GB" kern="0" dirty="0" smtClean="0"/>
              <a:t>Maximise their performance and engagement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6349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452039" y="2725867"/>
            <a:ext cx="5700773" cy="9673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7" tIns="41474" rIns="82947" bIns="41474" anchor="ctr"/>
          <a:lstStyle/>
          <a:p>
            <a:pPr defTabSz="41473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452039" y="1984502"/>
            <a:ext cx="5700773" cy="834898"/>
          </a:xfrm>
          <a:prstGeom prst="rect">
            <a:avLst/>
          </a:prstGeom>
          <a:solidFill>
            <a:srgbClr val="D2D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7" tIns="41474" rIns="82947" bIns="41474" anchor="ctr"/>
          <a:lstStyle/>
          <a:p>
            <a:pPr defTabSz="41473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452039" y="3693243"/>
            <a:ext cx="5700773" cy="9688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7" tIns="41474" rIns="82947" bIns="41474" anchor="ctr"/>
          <a:lstStyle/>
          <a:p>
            <a:pPr defTabSz="41473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452039" y="4662058"/>
            <a:ext cx="5700773" cy="967375"/>
          </a:xfrm>
          <a:prstGeom prst="rect">
            <a:avLst/>
          </a:prstGeom>
          <a:solidFill>
            <a:srgbClr val="D6D6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7" tIns="41474" rIns="82947" bIns="41474" anchor="ctr"/>
          <a:lstStyle/>
          <a:p>
            <a:pPr defTabSz="41473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188" name="Text Box 8"/>
          <p:cNvSpPr txBox="1">
            <a:spLocks noChangeArrowheads="1"/>
          </p:cNvSpPr>
          <p:nvPr/>
        </p:nvSpPr>
        <p:spPr bwMode="auto">
          <a:xfrm>
            <a:off x="3810000" y="2050715"/>
            <a:ext cx="4118364" cy="62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defTabSz="414737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200" b="1" dirty="0">
                <a:solidFill>
                  <a:srgbClr val="287F78"/>
                </a:solidFill>
              </a:rPr>
              <a:t>World-class Talent Management technology</a:t>
            </a:r>
          </a:p>
        </p:txBody>
      </p:sp>
      <p:sp>
        <p:nvSpPr>
          <p:cNvPr id="7186" name="Text Box 11"/>
          <p:cNvSpPr txBox="1">
            <a:spLocks noChangeArrowheads="1"/>
          </p:cNvSpPr>
          <p:nvPr/>
        </p:nvSpPr>
        <p:spPr bwMode="auto">
          <a:xfrm>
            <a:off x="3810000" y="3048000"/>
            <a:ext cx="4268797" cy="31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defTabSz="414737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200" b="1" dirty="0">
                <a:solidFill>
                  <a:srgbClr val="831A8A"/>
                </a:solidFill>
              </a:rPr>
              <a:t>Science that makes it “smarter”</a:t>
            </a:r>
          </a:p>
        </p:txBody>
      </p:sp>
      <p:sp>
        <p:nvSpPr>
          <p:cNvPr id="7184" name="Text Box 14"/>
          <p:cNvSpPr txBox="1">
            <a:spLocks noChangeArrowheads="1"/>
          </p:cNvSpPr>
          <p:nvPr/>
        </p:nvSpPr>
        <p:spPr bwMode="auto">
          <a:xfrm>
            <a:off x="3810000" y="3866140"/>
            <a:ext cx="4041408" cy="62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defTabSz="414737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200" b="1" dirty="0">
                <a:solidFill>
                  <a:srgbClr val="0195D7"/>
                </a:solidFill>
              </a:rPr>
              <a:t>Social platform to drive adoption</a:t>
            </a:r>
          </a:p>
        </p:txBody>
      </p:sp>
      <p:sp>
        <p:nvSpPr>
          <p:cNvPr id="7182" name="Text Box 17"/>
          <p:cNvSpPr txBox="1">
            <a:spLocks noChangeArrowheads="1"/>
          </p:cNvSpPr>
          <p:nvPr/>
        </p:nvSpPr>
        <p:spPr bwMode="auto">
          <a:xfrm>
            <a:off x="3810000" y="4942970"/>
            <a:ext cx="4148572" cy="31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defTabSz="414737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200" b="1" dirty="0" smtClean="0">
                <a:solidFill>
                  <a:srgbClr val="F04E37"/>
                </a:solidFill>
              </a:rPr>
              <a:t>Focused and scalable services</a:t>
            </a:r>
            <a:endParaRPr lang="en-US" sz="2200" b="1" dirty="0">
              <a:solidFill>
                <a:srgbClr val="F04E37"/>
              </a:solidFill>
            </a:endParaRPr>
          </a:p>
        </p:txBody>
      </p:sp>
      <p:pic>
        <p:nvPicPr>
          <p:cNvPr id="7179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63" y="1351099"/>
            <a:ext cx="3751532" cy="5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0" name="Text Box 19"/>
          <p:cNvSpPr txBox="1">
            <a:spLocks noChangeArrowheads="1"/>
          </p:cNvSpPr>
          <p:nvPr/>
        </p:nvSpPr>
        <p:spPr bwMode="auto">
          <a:xfrm>
            <a:off x="419240" y="861329"/>
            <a:ext cx="7955438" cy="1043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1" tIns="42453" rIns="81641" bIns="42453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defTabSz="414737" eaLnBrk="1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800" b="1" dirty="0" smtClean="0">
                <a:solidFill>
                  <a:srgbClr val="000000"/>
                </a:solidFill>
              </a:rPr>
              <a:t>Introducing </a:t>
            </a:r>
            <a:r>
              <a:rPr lang="en-US" sz="2800" b="1" dirty="0">
                <a:solidFill>
                  <a:srgbClr val="000000"/>
                </a:solidFill>
              </a:rPr>
              <a:t>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1" dirty="0">
                <a:solidFill>
                  <a:srgbClr val="000000"/>
                </a:solidFill>
              </a:rPr>
              <a:t>new era</a:t>
            </a:r>
            <a:r>
              <a:rPr lang="en-US" sz="2800" dirty="0">
                <a:solidFill>
                  <a:srgbClr val="000000"/>
                </a:solidFill>
              </a:rPr>
              <a:t> of Smarter Workforce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599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4" grpId="0" animBg="1"/>
      <p:bldP spid="8196" grpId="0" animBg="1"/>
      <p:bldP spid="81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arrow chart-3 sided 12-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997" y="1629410"/>
            <a:ext cx="3436938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054997" y="2185352"/>
            <a:ext cx="249078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>
                <a:latin typeface="+mn-lt"/>
              </a:rPr>
              <a:t>Transforming </a:t>
            </a:r>
            <a:r>
              <a:rPr lang="en-US" sz="1400" b="1" dirty="0" smtClean="0">
                <a:latin typeface="+mn-lt"/>
              </a:rPr>
              <a:t>organisations </a:t>
            </a: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>one hire at a time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042297" y="1837690"/>
            <a:ext cx="25923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ABC90A"/>
                </a:solidFill>
                <a:latin typeface="+mn-lt"/>
              </a:rPr>
              <a:t>Resourcing</a:t>
            </a:r>
            <a:endParaRPr lang="en-US" b="1" dirty="0">
              <a:solidFill>
                <a:srgbClr val="ABC90A"/>
              </a:solidFill>
              <a:latin typeface="+mn-lt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5278391" y="2188527"/>
            <a:ext cx="643891" cy="122872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39134" y="1058227"/>
            <a:ext cx="24098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>
                <a:latin typeface="+mn-lt"/>
              </a:rPr>
              <a:t>Measuring and improving </a:t>
            </a:r>
            <a:r>
              <a:rPr lang="en-US" sz="1400" b="1" dirty="0" smtClean="0">
                <a:latin typeface="+mn-lt"/>
              </a:rPr>
              <a:t>organisational performance and employee engagement</a:t>
            </a:r>
            <a:endParaRPr lang="en-US" sz="1400" b="1" dirty="0">
              <a:latin typeface="+mn-lt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042309" y="762000"/>
            <a:ext cx="2592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070C0"/>
                </a:solidFill>
                <a:latin typeface="+mn-lt"/>
              </a:rPr>
              <a:t>Organisational Surveys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2780620" y="2005965"/>
            <a:ext cx="346075" cy="215900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053601" y="1254442"/>
            <a:ext cx="240712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>
                <a:latin typeface="+mn-lt"/>
              </a:rPr>
              <a:t>Attracting the right talent   </a:t>
            </a:r>
          </a:p>
          <a:p>
            <a:pPr eaLnBrk="1" hangingPunct="1"/>
            <a:r>
              <a:rPr lang="en-US" sz="1400" b="1" dirty="0">
                <a:latin typeface="+mn-lt"/>
              </a:rPr>
              <a:t>for the right job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040902" y="914400"/>
            <a:ext cx="25923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91AC08"/>
                </a:solidFill>
                <a:latin typeface="+mn-lt"/>
              </a:rPr>
              <a:t>Sourcing and Employer Branding</a:t>
            </a:r>
            <a:endParaRPr lang="en-US" b="1" dirty="0">
              <a:solidFill>
                <a:srgbClr val="91AC08"/>
              </a:solidFill>
              <a:latin typeface="+mn-lt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4666568" y="1619567"/>
            <a:ext cx="237174" cy="222250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62235" y="5634038"/>
            <a:ext cx="2914967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n-lt"/>
              </a:rPr>
              <a:t>Providing the technology and tools to create a culture of learning and sharing</a:t>
            </a:r>
            <a:endParaRPr lang="en-US" sz="1400" b="1" dirty="0">
              <a:latin typeface="+mn-lt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2710" y="5275898"/>
            <a:ext cx="2592387" cy="4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30D6B"/>
                </a:solidFill>
                <a:latin typeface="+mn-lt"/>
              </a:rPr>
              <a:t>Learning and Collaboration</a:t>
            </a:r>
            <a:endParaRPr lang="en-US" b="1" dirty="0">
              <a:solidFill>
                <a:srgbClr val="030D6B"/>
              </a:solidFill>
              <a:latin typeface="+mn-lt"/>
            </a:endParaRPr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>
            <a:off x="2142759" y="2706453"/>
            <a:ext cx="515941" cy="166922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211207" y="3313113"/>
            <a:ext cx="245427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n-lt"/>
              </a:rPr>
              <a:t>Hiring the very best using predictive assessments</a:t>
            </a:r>
            <a:endParaRPr lang="en-US" sz="1400" b="1" dirty="0">
              <a:latin typeface="+mn-lt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164534" y="2995613"/>
            <a:ext cx="259238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CC6600"/>
                </a:solidFill>
                <a:latin typeface="+mn-lt"/>
              </a:rPr>
              <a:t>Selection for recruitment</a:t>
            </a:r>
            <a:endParaRPr lang="en-US" b="1" dirty="0">
              <a:solidFill>
                <a:srgbClr val="CC6600"/>
              </a:solidFill>
              <a:latin typeface="+mn-lt"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5659231" y="3232149"/>
            <a:ext cx="548165" cy="94297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grpSp>
        <p:nvGrpSpPr>
          <p:cNvPr id="19" name="Group 29"/>
          <p:cNvGrpSpPr>
            <a:grpSpLocks/>
          </p:cNvGrpSpPr>
          <p:nvPr/>
        </p:nvGrpSpPr>
        <p:grpSpPr bwMode="auto">
          <a:xfrm>
            <a:off x="76200" y="2195816"/>
            <a:ext cx="2167847" cy="703533"/>
            <a:chOff x="345512" y="3351016"/>
            <a:chExt cx="2167866" cy="704302"/>
          </a:xfrm>
        </p:grpSpPr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345512" y="3669104"/>
              <a:ext cx="2066577" cy="38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16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b="1" dirty="0" smtClean="0">
                  <a:latin typeface="+mn-lt"/>
                </a:rPr>
                <a:t>Identifying successors and high potentials to drive future performance</a:t>
              </a:r>
              <a:endParaRPr lang="en-US" sz="1400" b="1" dirty="0">
                <a:latin typeface="+mn-lt"/>
              </a:endParaRP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353432" y="3351016"/>
              <a:ext cx="2159946" cy="333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16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5000" rIns="90000" bIns="45000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>
                  <a:solidFill>
                    <a:srgbClr val="00B050"/>
                  </a:solidFill>
                  <a:latin typeface="+mn-lt"/>
                </a:rPr>
                <a:t>Talent </a:t>
              </a:r>
              <a:r>
                <a:rPr lang="en-US" b="1" dirty="0" smtClean="0">
                  <a:solidFill>
                    <a:srgbClr val="00B050"/>
                  </a:solidFill>
                  <a:latin typeface="+mn-lt"/>
                </a:rPr>
                <a:t>and Succession</a:t>
              </a:r>
              <a:endParaRPr lang="en-US" b="1" dirty="0">
                <a:solidFill>
                  <a:srgbClr val="00B050"/>
                </a:solidFill>
                <a:latin typeface="+mn-lt"/>
              </a:endParaRPr>
            </a:p>
          </p:txBody>
        </p:sp>
      </p:grp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5704477" y="4498657"/>
            <a:ext cx="297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n-lt"/>
              </a:rPr>
              <a:t>Optimising </a:t>
            </a:r>
            <a:r>
              <a:rPr lang="en-US" sz="1400" b="1" dirty="0">
                <a:latin typeface="+mn-lt"/>
              </a:rPr>
              <a:t>investment and </a:t>
            </a:r>
            <a:r>
              <a:rPr lang="en-US" sz="1400" b="1" dirty="0" smtClean="0">
                <a:latin typeface="+mn-lt"/>
              </a:rPr>
              <a:t>retaining </a:t>
            </a:r>
            <a:r>
              <a:rPr lang="en-US" sz="1400" b="1" dirty="0">
                <a:latin typeface="+mn-lt"/>
              </a:rPr>
              <a:t>key employees</a:t>
            </a: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661615" y="4133532"/>
            <a:ext cx="25923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FF6600"/>
                </a:solidFill>
                <a:latin typeface="+mn-lt"/>
              </a:rPr>
              <a:t>Compensation benchmarking</a:t>
            </a:r>
            <a:endParaRPr lang="en-US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24" name="Line 10"/>
          <p:cNvSpPr>
            <a:spLocks noChangeShapeType="1"/>
          </p:cNvSpPr>
          <p:nvPr/>
        </p:nvSpPr>
        <p:spPr bwMode="auto">
          <a:xfrm>
            <a:off x="5645422" y="3779838"/>
            <a:ext cx="561974" cy="394334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3946502" y="5577009"/>
            <a:ext cx="3941740" cy="38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n-lt"/>
              </a:rPr>
              <a:t>Technology and skills to ensure employees have clear direction and the tools to do the job</a:t>
            </a:r>
            <a:endParaRPr lang="en-US" sz="1400" b="1" dirty="0">
              <a:latin typeface="+mn-lt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3908697" y="5182839"/>
            <a:ext cx="2495871" cy="39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16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FF9900"/>
                </a:solidFill>
                <a:latin typeface="+mn-lt"/>
              </a:rPr>
              <a:t>Performance </a:t>
            </a:r>
            <a:r>
              <a:rPr lang="en-US" b="1" dirty="0">
                <a:solidFill>
                  <a:srgbClr val="FF9900"/>
                </a:solidFill>
                <a:latin typeface="+mn-lt"/>
              </a:rPr>
              <a:t>Management</a:t>
            </a:r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>
            <a:off x="4572906" y="4712333"/>
            <a:ext cx="187325" cy="402591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V="1">
            <a:off x="3161619" y="4773294"/>
            <a:ext cx="356235" cy="498467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2295162" y="4087994"/>
            <a:ext cx="612775" cy="0"/>
          </a:xfrm>
          <a:prstGeom prst="line">
            <a:avLst/>
          </a:prstGeom>
          <a:noFill/>
          <a:ln w="216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228599" y="3639491"/>
            <a:ext cx="2882855" cy="1027679"/>
            <a:chOff x="345511" y="3351016"/>
            <a:chExt cx="3417040" cy="836955"/>
          </a:xfrm>
        </p:grpSpPr>
        <p:sp>
          <p:nvSpPr>
            <p:cNvPr id="31" name="Text Box 6"/>
            <p:cNvSpPr txBox="1">
              <a:spLocks noChangeArrowheads="1"/>
            </p:cNvSpPr>
            <p:nvPr/>
          </p:nvSpPr>
          <p:spPr bwMode="auto">
            <a:xfrm>
              <a:off x="345511" y="3801757"/>
              <a:ext cx="3417040" cy="38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16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b="1" dirty="0" smtClean="0">
                  <a:latin typeface="+mn-lt"/>
                </a:rPr>
                <a:t>Equipping leaders and employees with the behaviours to drive higher levels of performance</a:t>
              </a:r>
              <a:endParaRPr lang="en-US" sz="1400" b="1" dirty="0">
                <a:latin typeface="+mn-lt"/>
              </a:endParaRPr>
            </a:p>
          </p:txBody>
        </p: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353432" y="3351016"/>
              <a:ext cx="2159946" cy="333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16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5000" rIns="90000" bIns="45000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smtClean="0">
                  <a:solidFill>
                    <a:srgbClr val="FF0000"/>
                  </a:solidFill>
                  <a:latin typeface="+mn-lt"/>
                </a:rPr>
                <a:t>Building People </a:t>
              </a:r>
            </a:p>
            <a:p>
              <a:pPr eaLnBrk="1" hangingPunct="1"/>
              <a:r>
                <a:rPr lang="en-US" b="1" dirty="0" smtClean="0">
                  <a:solidFill>
                    <a:srgbClr val="FF0000"/>
                  </a:solidFill>
                  <a:latin typeface="+mn-lt"/>
                </a:rPr>
                <a:t>Capability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484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94"/>
          <p:cNvGrpSpPr>
            <a:grpSpLocks/>
          </p:cNvGrpSpPr>
          <p:nvPr/>
        </p:nvGrpSpPr>
        <p:grpSpPr bwMode="auto">
          <a:xfrm>
            <a:off x="301907" y="1889447"/>
            <a:ext cx="8755063" cy="3162289"/>
            <a:chOff x="147638" y="-51821"/>
            <a:chExt cx="8996362" cy="3248622"/>
          </a:xfrm>
        </p:grpSpPr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225938" y="499403"/>
              <a:ext cx="8139954" cy="2345148"/>
            </a:xfrm>
            <a:custGeom>
              <a:avLst/>
              <a:gdLst/>
              <a:ahLst/>
              <a:cxnLst>
                <a:cxn ang="0">
                  <a:pos x="0" y="392"/>
                </a:cxn>
                <a:cxn ang="0">
                  <a:pos x="345" y="392"/>
                </a:cxn>
                <a:cxn ang="0">
                  <a:pos x="345" y="494"/>
                </a:cxn>
                <a:cxn ang="0">
                  <a:pos x="0" y="494"/>
                </a:cxn>
                <a:cxn ang="0">
                  <a:pos x="0" y="392"/>
                </a:cxn>
                <a:cxn ang="0">
                  <a:pos x="345" y="392"/>
                </a:cxn>
                <a:cxn ang="0">
                  <a:pos x="926" y="194"/>
                </a:cxn>
                <a:cxn ang="0">
                  <a:pos x="979" y="280"/>
                </a:cxn>
                <a:cxn ang="0">
                  <a:pos x="345" y="494"/>
                </a:cxn>
                <a:cxn ang="0">
                  <a:pos x="345" y="392"/>
                </a:cxn>
                <a:cxn ang="0">
                  <a:pos x="926" y="194"/>
                </a:cxn>
                <a:cxn ang="0">
                  <a:pos x="1477" y="0"/>
                </a:cxn>
                <a:cxn ang="0">
                  <a:pos x="1477" y="102"/>
                </a:cxn>
                <a:cxn ang="0">
                  <a:pos x="979" y="280"/>
                </a:cxn>
                <a:cxn ang="0">
                  <a:pos x="926" y="194"/>
                </a:cxn>
                <a:cxn ang="0">
                  <a:pos x="1477" y="0"/>
                </a:cxn>
                <a:cxn ang="0">
                  <a:pos x="1696" y="0"/>
                </a:cxn>
                <a:cxn ang="0">
                  <a:pos x="1696" y="102"/>
                </a:cxn>
                <a:cxn ang="0">
                  <a:pos x="1477" y="102"/>
                </a:cxn>
                <a:cxn ang="0">
                  <a:pos x="1477" y="0"/>
                </a:cxn>
              </a:cxnLst>
              <a:rect l="0" t="0" r="r" b="b"/>
              <a:pathLst>
                <a:path w="1696" h="494">
                  <a:moveTo>
                    <a:pt x="0" y="392"/>
                  </a:moveTo>
                  <a:lnTo>
                    <a:pt x="345" y="392"/>
                  </a:lnTo>
                  <a:lnTo>
                    <a:pt x="345" y="494"/>
                  </a:lnTo>
                  <a:lnTo>
                    <a:pt x="0" y="494"/>
                  </a:lnTo>
                  <a:lnTo>
                    <a:pt x="0" y="392"/>
                  </a:lnTo>
                  <a:close/>
                  <a:moveTo>
                    <a:pt x="345" y="392"/>
                  </a:moveTo>
                  <a:cubicBezTo>
                    <a:pt x="606" y="392"/>
                    <a:pt x="769" y="291"/>
                    <a:pt x="926" y="194"/>
                  </a:cubicBezTo>
                  <a:lnTo>
                    <a:pt x="979" y="280"/>
                  </a:lnTo>
                  <a:cubicBezTo>
                    <a:pt x="810" y="385"/>
                    <a:pt x="634" y="494"/>
                    <a:pt x="345" y="494"/>
                  </a:cubicBezTo>
                  <a:lnTo>
                    <a:pt x="345" y="392"/>
                  </a:lnTo>
                  <a:close/>
                  <a:moveTo>
                    <a:pt x="926" y="194"/>
                  </a:moveTo>
                  <a:cubicBezTo>
                    <a:pt x="1085" y="95"/>
                    <a:pt x="1239" y="0"/>
                    <a:pt x="1477" y="0"/>
                  </a:cubicBezTo>
                  <a:lnTo>
                    <a:pt x="1477" y="102"/>
                  </a:lnTo>
                  <a:cubicBezTo>
                    <a:pt x="1267" y="102"/>
                    <a:pt x="1126" y="189"/>
                    <a:pt x="979" y="280"/>
                  </a:cubicBezTo>
                  <a:lnTo>
                    <a:pt x="926" y="194"/>
                  </a:lnTo>
                  <a:close/>
                  <a:moveTo>
                    <a:pt x="1477" y="0"/>
                  </a:moveTo>
                  <a:lnTo>
                    <a:pt x="1696" y="0"/>
                  </a:lnTo>
                  <a:lnTo>
                    <a:pt x="1696" y="102"/>
                  </a:lnTo>
                  <a:lnTo>
                    <a:pt x="1477" y="102"/>
                  </a:lnTo>
                  <a:lnTo>
                    <a:pt x="1477" y="0"/>
                  </a:lnTo>
                  <a:close/>
                </a:path>
              </a:pathLst>
            </a:custGeom>
            <a:solidFill>
              <a:srgbClr val="E8751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942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43" name="Picture 9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366713" y="121980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79"/>
            <p:cNvSpPr txBox="1">
              <a:spLocks noChangeArrowheads="1"/>
            </p:cNvSpPr>
            <p:nvPr/>
          </p:nvSpPr>
          <p:spPr bwMode="auto">
            <a:xfrm>
              <a:off x="539818" y="2927988"/>
              <a:ext cx="835362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RECRUIT</a:t>
              </a:r>
            </a:p>
          </p:txBody>
        </p:sp>
        <p:sp>
          <p:nvSpPr>
            <p:cNvPr id="45" name="TextBox 83"/>
            <p:cNvSpPr txBox="1">
              <a:spLocks noChangeArrowheads="1"/>
            </p:cNvSpPr>
            <p:nvPr/>
          </p:nvSpPr>
          <p:spPr bwMode="auto">
            <a:xfrm>
              <a:off x="1948647" y="2265896"/>
              <a:ext cx="506015" cy="66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START DATE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942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2431393" y="1161524"/>
              <a:ext cx="0" cy="1829802"/>
            </a:xfrm>
            <a:prstGeom prst="line">
              <a:avLst/>
            </a:prstGeom>
            <a:noFill/>
            <a:ln w="19050" cap="flat" cmpd="sng" algn="ctr">
              <a:solidFill>
                <a:srgbClr val="FFFFFF"/>
              </a:solidFill>
              <a:prstDash val="lgDash"/>
            </a:ln>
            <a:effectLst/>
          </p:spPr>
        </p:cxnSp>
        <p:sp>
          <p:nvSpPr>
            <p:cNvPr id="47" name="TextBox 86"/>
            <p:cNvSpPr txBox="1">
              <a:spLocks noChangeArrowheads="1"/>
            </p:cNvSpPr>
            <p:nvPr/>
          </p:nvSpPr>
          <p:spPr bwMode="auto">
            <a:xfrm rot="21062559">
              <a:off x="2500896" y="2835684"/>
              <a:ext cx="1207032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ONBOARD</a:t>
              </a:r>
            </a:p>
          </p:txBody>
        </p:sp>
        <p:sp>
          <p:nvSpPr>
            <p:cNvPr id="48" name="TextBox 87"/>
            <p:cNvSpPr txBox="1">
              <a:spLocks noChangeArrowheads="1"/>
            </p:cNvSpPr>
            <p:nvPr/>
          </p:nvSpPr>
          <p:spPr bwMode="auto">
            <a:xfrm rot="19916064">
              <a:off x="3680200" y="2229684"/>
              <a:ext cx="1778260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PERFORMANCE </a:t>
              </a:r>
            </a:p>
          </p:txBody>
        </p:sp>
        <p:sp>
          <p:nvSpPr>
            <p:cNvPr id="49" name="TextBox 88"/>
            <p:cNvSpPr txBox="1">
              <a:spLocks noChangeArrowheads="1"/>
            </p:cNvSpPr>
            <p:nvPr/>
          </p:nvSpPr>
          <p:spPr bwMode="auto">
            <a:xfrm rot="19892903">
              <a:off x="5282165" y="1556908"/>
              <a:ext cx="947680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LEARNING</a:t>
              </a:r>
            </a:p>
          </p:txBody>
        </p:sp>
        <p:sp>
          <p:nvSpPr>
            <p:cNvPr id="50" name="TextBox 89"/>
            <p:cNvSpPr txBox="1">
              <a:spLocks noChangeArrowheads="1"/>
            </p:cNvSpPr>
            <p:nvPr/>
          </p:nvSpPr>
          <p:spPr bwMode="auto">
            <a:xfrm>
              <a:off x="6681205" y="1078641"/>
              <a:ext cx="1174081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SUCCESSION</a:t>
              </a:r>
            </a:p>
          </p:txBody>
        </p:sp>
        <p:sp>
          <p:nvSpPr>
            <p:cNvPr id="51" name="TextBox 90"/>
            <p:cNvSpPr txBox="1">
              <a:spLocks noChangeArrowheads="1"/>
            </p:cNvSpPr>
            <p:nvPr/>
          </p:nvSpPr>
          <p:spPr bwMode="auto">
            <a:xfrm>
              <a:off x="8582400" y="977767"/>
              <a:ext cx="561600" cy="26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EXIT</a:t>
              </a:r>
            </a:p>
          </p:txBody>
        </p:sp>
        <p:sp>
          <p:nvSpPr>
            <p:cNvPr id="52" name="TextBox 92"/>
            <p:cNvSpPr txBox="1">
              <a:spLocks noChangeArrowheads="1"/>
            </p:cNvSpPr>
            <p:nvPr/>
          </p:nvSpPr>
          <p:spPr bwMode="auto">
            <a:xfrm rot="19959341">
              <a:off x="3648663" y="1297672"/>
              <a:ext cx="2844925" cy="379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942"/>
                  </a:solidFill>
                  <a:effectLst/>
                  <a:uLnTx/>
                  <a:uFillTx/>
                  <a:latin typeface="Calibri"/>
                </a:rPr>
                <a:t>EMPLOYEE JOURNEY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942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53" name="Picture 119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842963" y="123885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121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623888" y="104835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122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604838" y="1667475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123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157163" y="167700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124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147638" y="106740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125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2043113" y="173415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126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1719263" y="173415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132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1709738" y="1172175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Picture 133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2062163" y="1172175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134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8763000" y="397475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135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5002120" y="1905631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136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2653177" y="1670737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137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5712679" y="163872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139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366713" y="1781775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144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842963" y="1772250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145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3522619" y="2593498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52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4219139" y="966054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Isosceles Triangle 69"/>
            <p:cNvSpPr/>
            <p:nvPr/>
          </p:nvSpPr>
          <p:spPr>
            <a:xfrm rot="5400000">
              <a:off x="8135172" y="557253"/>
              <a:ext cx="808897" cy="353982"/>
            </a:xfrm>
            <a:prstGeom prst="triangle">
              <a:avLst>
                <a:gd name="adj" fmla="val 50000"/>
              </a:avLst>
            </a:prstGeom>
            <a:solidFill>
              <a:srgbClr val="F47B2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94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1" name="Picture 82" descr="NoOneProvides_image_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9" t="55733" r="89548" b="33133"/>
            <a:stretch>
              <a:fillRect/>
            </a:stretch>
          </p:blipFill>
          <p:spPr bwMode="auto">
            <a:xfrm>
              <a:off x="6881274" y="-51821"/>
              <a:ext cx="228600" cy="59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" name="TextBox 52"/>
          <p:cNvSpPr txBox="1">
            <a:spLocks noChangeArrowheads="1"/>
          </p:cNvSpPr>
          <p:nvPr/>
        </p:nvSpPr>
        <p:spPr bwMode="auto">
          <a:xfrm>
            <a:off x="539552" y="5051736"/>
            <a:ext cx="172864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 smtClean="0">
                <a:solidFill>
                  <a:srgbClr val="002942"/>
                </a:solidFill>
                <a:latin typeface="Calibri"/>
              </a:rPr>
              <a:t>SALARY BENCHMARKING</a:t>
            </a:r>
            <a:endParaRPr lang="en-US" sz="1100" b="1" dirty="0">
              <a:solidFill>
                <a:srgbClr val="002942"/>
              </a:solidFill>
              <a:latin typeface="Calibri"/>
            </a:endParaRPr>
          </a:p>
        </p:txBody>
      </p:sp>
      <p:pic>
        <p:nvPicPr>
          <p:cNvPr id="73" name="Picture 53" descr="NoOneProvides_image_smal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9" t="55733" r="89548" b="33133"/>
          <a:stretch>
            <a:fillRect/>
          </a:stretch>
        </p:blipFill>
        <p:spPr bwMode="auto">
          <a:xfrm>
            <a:off x="6372200" y="3058071"/>
            <a:ext cx="2222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65"/>
          <p:cNvSpPr txBox="1">
            <a:spLocks noChangeArrowheads="1"/>
          </p:cNvSpPr>
          <p:nvPr/>
        </p:nvSpPr>
        <p:spPr bwMode="auto">
          <a:xfrm rot="20015313">
            <a:off x="4499520" y="2569121"/>
            <a:ext cx="14001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>
                <a:solidFill>
                  <a:srgbClr val="002942"/>
                </a:solidFill>
                <a:latin typeface="Calibri"/>
              </a:rPr>
              <a:t>DEVELOPMENT</a:t>
            </a:r>
          </a:p>
        </p:txBody>
      </p:sp>
      <p:sp>
        <p:nvSpPr>
          <p:cNvPr id="75" name="TextBox 66"/>
          <p:cNvSpPr txBox="1">
            <a:spLocks noChangeArrowheads="1"/>
          </p:cNvSpPr>
          <p:nvPr/>
        </p:nvSpPr>
        <p:spPr bwMode="auto">
          <a:xfrm>
            <a:off x="1403648" y="4789799"/>
            <a:ext cx="8128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>
                <a:solidFill>
                  <a:srgbClr val="002942"/>
                </a:solidFill>
                <a:latin typeface="Calibri"/>
              </a:rPr>
              <a:t>ASSESS</a:t>
            </a:r>
          </a:p>
        </p:txBody>
      </p:sp>
      <p:sp>
        <p:nvSpPr>
          <p:cNvPr id="76" name="TextBox 67"/>
          <p:cNvSpPr txBox="1">
            <a:spLocks noChangeArrowheads="1"/>
          </p:cNvSpPr>
          <p:nvPr/>
        </p:nvSpPr>
        <p:spPr bwMode="auto">
          <a:xfrm rot="20160134">
            <a:off x="3103409" y="3366399"/>
            <a:ext cx="13287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>
                <a:solidFill>
                  <a:srgbClr val="002942"/>
                </a:solidFill>
                <a:latin typeface="Calibri"/>
              </a:rPr>
              <a:t>ENGAGEMENT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-720552" y="1524000"/>
            <a:ext cx="10441160" cy="3888432"/>
          </a:xfrm>
          <a:prstGeom prst="roundRect">
            <a:avLst/>
          </a:prstGeom>
          <a:noFill/>
          <a:ln w="57150" cap="flat" cmpd="sng" algn="ctr">
            <a:solidFill>
              <a:srgbClr val="26BCD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29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89"/>
          <p:cNvSpPr txBox="1">
            <a:spLocks noChangeArrowheads="1"/>
          </p:cNvSpPr>
          <p:nvPr/>
        </p:nvSpPr>
        <p:spPr bwMode="auto">
          <a:xfrm rot="21211456">
            <a:off x="6024224" y="2099408"/>
            <a:ext cx="8427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 smtClean="0">
                <a:solidFill>
                  <a:srgbClr val="002942"/>
                </a:solidFill>
                <a:latin typeface="Calibri"/>
              </a:rPr>
              <a:t>TALENT</a:t>
            </a:r>
            <a:endParaRPr lang="en-US" sz="1100" b="1" dirty="0">
              <a:solidFill>
                <a:srgbClr val="002942"/>
              </a:solidFill>
              <a:latin typeface="Calibri"/>
            </a:endParaRPr>
          </a:p>
        </p:txBody>
      </p:sp>
      <p:sp>
        <p:nvSpPr>
          <p:cNvPr id="79" name="TextBox 89"/>
          <p:cNvSpPr txBox="1">
            <a:spLocks noChangeArrowheads="1"/>
          </p:cNvSpPr>
          <p:nvPr/>
        </p:nvSpPr>
        <p:spPr bwMode="auto">
          <a:xfrm>
            <a:off x="7164288" y="2009630"/>
            <a:ext cx="1142590" cy="26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/>
            <a:r>
              <a:rPr lang="en-US" sz="1100" b="1" dirty="0" smtClean="0">
                <a:solidFill>
                  <a:srgbClr val="002942"/>
                </a:solidFill>
                <a:latin typeface="Calibri"/>
              </a:rPr>
              <a:t>LEADERSHIP</a:t>
            </a:r>
            <a:endParaRPr lang="en-US" sz="1100" b="1" dirty="0">
              <a:solidFill>
                <a:srgbClr val="00294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102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overarching objectives</a:t>
            </a:r>
            <a:endParaRPr lang="en-GB" dirty="0"/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533400" y="2133600"/>
            <a:ext cx="7010400" cy="77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48" tIns="42457" rIns="81648" bIns="42457" numCol="1" anchor="ctr" anchorCtr="0" compatLnSpc="1">
            <a:prstTxWarp prst="textNoShape">
              <a:avLst/>
            </a:prstTxWarp>
          </a:bodyPr>
          <a:lstStyle>
            <a:lvl1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2pPr>
            <a:lvl3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3pPr>
            <a:lvl4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4pPr>
            <a:lvl5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5pPr>
            <a:lvl6pPr marL="2281245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6pPr>
            <a:lvl7pPr marL="2696017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7pPr>
            <a:lvl8pPr marL="3110789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8pPr>
            <a:lvl9pPr marL="3525561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9pPr>
          </a:lstStyle>
          <a:p>
            <a:pPr marL="457200" indent="-457200">
              <a:buAutoNum type="arabicPeriod"/>
            </a:pPr>
            <a:r>
              <a:rPr lang="en-GB" kern="0" dirty="0" smtClean="0"/>
              <a:t>Hire more people like your best people</a:t>
            </a:r>
          </a:p>
          <a:p>
            <a:pPr marL="457200" indent="-457200">
              <a:buAutoNum type="arabicPeriod"/>
            </a:pPr>
            <a:endParaRPr lang="en-GB" kern="0" dirty="0"/>
          </a:p>
          <a:p>
            <a:pPr marL="457200" indent="-457200">
              <a:buAutoNum type="arabicPeriod"/>
            </a:pPr>
            <a:r>
              <a:rPr lang="en-GB" kern="0" dirty="0" smtClean="0"/>
              <a:t>Maximise their performance and engagement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4238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081345"/>
              </p:ext>
            </p:extLst>
          </p:nvPr>
        </p:nvGraphicFramePr>
        <p:xfrm>
          <a:off x="434642" y="914400"/>
          <a:ext cx="8175958" cy="3337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5325"/>
                <a:gridCol w="2170633"/>
              </a:tblGrid>
              <a:tr h="647708">
                <a:tc rowSpan="2">
                  <a:txBody>
                    <a:bodyPr/>
                    <a:lstStyle/>
                    <a:p>
                      <a:r>
                        <a:rPr lang="en-GB" sz="2600" b="0" cap="all" baseline="0" dirty="0" smtClean="0">
                          <a:solidFill>
                            <a:srgbClr val="0081C6"/>
                          </a:solidFill>
                          <a:latin typeface="+mn-lt"/>
                          <a:cs typeface="Arial" pitchFamily="34" charset="0"/>
                        </a:rPr>
                        <a:t>Business Metric</a:t>
                      </a:r>
                      <a:endParaRPr lang="en-US" sz="2600" b="0" cap="all" baseline="0" dirty="0">
                        <a:solidFill>
                          <a:srgbClr val="0081C6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b="0" cap="all" baseline="0" dirty="0">
                        <a:solidFill>
                          <a:srgbClr val="0081C6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0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600" b="1" dirty="0">
                        <a:solidFill>
                          <a:srgbClr val="FFC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Customer</a:t>
                      </a:r>
                      <a:r>
                        <a:rPr lang="en-GB" sz="2600" b="1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Satisfaction Index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2.76 points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Diluted Earnings Per Share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$1.05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Three Year Total Shareholder Return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2.82%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Return on Assets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1.18%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45735" marB="4573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6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 l="10417" t="22133" r="9615" b="13050"/>
          <a:stretch>
            <a:fillRect/>
          </a:stretch>
        </p:blipFill>
        <p:spPr bwMode="auto">
          <a:xfrm>
            <a:off x="423079" y="791570"/>
            <a:ext cx="8215951" cy="527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267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Applying the science to drive your business forward</a:t>
            </a:r>
            <a:endParaRPr lang="en-GB" dirty="0"/>
          </a:p>
        </p:txBody>
      </p:sp>
      <p:sp>
        <p:nvSpPr>
          <p:cNvPr id="3" name="Isosceles Triangle 2"/>
          <p:cNvSpPr/>
          <p:nvPr/>
        </p:nvSpPr>
        <p:spPr>
          <a:xfrm>
            <a:off x="152400" y="1717675"/>
            <a:ext cx="1841500" cy="1617663"/>
          </a:xfrm>
          <a:prstGeom prst="triangle">
            <a:avLst/>
          </a:prstGeom>
          <a:solidFill>
            <a:srgbClr val="0081C6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0" kern="0" dirty="0">
              <a:solidFill>
                <a:srgbClr val="FFFFFF"/>
              </a:solidFill>
              <a:latin typeface="Calibri"/>
              <a:ea typeface="+mn-ea"/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-53975" y="4211638"/>
            <a:ext cx="9251950" cy="928687"/>
          </a:xfrm>
          <a:prstGeom prst="stripedRightArrow">
            <a:avLst/>
          </a:prstGeom>
          <a:solidFill>
            <a:srgbClr val="AFBD22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0" kern="0" dirty="0">
              <a:solidFill>
                <a:srgbClr val="002942"/>
              </a:solidFill>
              <a:latin typeface="Calibri"/>
              <a:ea typeface="+mn-ea"/>
            </a:endParaRPr>
          </a:p>
        </p:txBody>
      </p:sp>
      <p:sp>
        <p:nvSpPr>
          <p:cNvPr id="5" name="TextBox 36"/>
          <p:cNvSpPr txBox="1"/>
          <p:nvPr/>
        </p:nvSpPr>
        <p:spPr>
          <a:xfrm>
            <a:off x="506412" y="2255838"/>
            <a:ext cx="1182688" cy="9223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 dirty="0">
              <a:solidFill>
                <a:srgbClr val="FFFFFF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kern="0" dirty="0">
                <a:solidFill>
                  <a:srgbClr val="FFFFFF"/>
                </a:solidFill>
                <a:latin typeface="Calibri"/>
              </a:rPr>
              <a:t>Critical Job Roles?</a:t>
            </a:r>
          </a:p>
        </p:txBody>
      </p:sp>
      <p:sp>
        <p:nvSpPr>
          <p:cNvPr id="6" name="Rectangle 5"/>
          <p:cNvSpPr/>
          <p:nvPr/>
        </p:nvSpPr>
        <p:spPr>
          <a:xfrm>
            <a:off x="5289550" y="1746250"/>
            <a:ext cx="1331913" cy="404813"/>
          </a:xfrm>
          <a:prstGeom prst="rect">
            <a:avLst/>
          </a:prstGeom>
          <a:solidFill>
            <a:srgbClr val="26BCD7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PROFITIBILITY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5289550" y="2297113"/>
            <a:ext cx="1331913" cy="430212"/>
          </a:xfrm>
          <a:prstGeom prst="rect">
            <a:avLst/>
          </a:prstGeom>
          <a:solidFill>
            <a:srgbClr val="0081C6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RETENTION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89550" y="2894013"/>
            <a:ext cx="1331913" cy="409575"/>
          </a:xfrm>
          <a:prstGeom prst="rect">
            <a:avLst/>
          </a:prstGeom>
          <a:solidFill>
            <a:srgbClr val="002942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PRODUCTIVITY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722320" y="1746095"/>
            <a:ext cx="478339" cy="1556762"/>
          </a:xfrm>
          <a:prstGeom prst="rect">
            <a:avLst/>
          </a:prstGeom>
          <a:solidFill>
            <a:srgbClr val="551346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vert="vert270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0" kern="0" dirty="0">
                <a:solidFill>
                  <a:srgbClr val="FFFFFF"/>
                </a:solidFill>
                <a:latin typeface="Calibri"/>
                <a:ea typeface="+mn-ea"/>
              </a:rPr>
              <a:t>SUCCESS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77125" y="1746250"/>
            <a:ext cx="1331913" cy="404813"/>
          </a:xfrm>
          <a:prstGeom prst="rect">
            <a:avLst/>
          </a:prstGeom>
          <a:solidFill>
            <a:srgbClr val="FDB82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ASSESSMENTS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77125" y="2297113"/>
            <a:ext cx="1331913" cy="430212"/>
          </a:xfrm>
          <a:prstGeom prst="rect">
            <a:avLst/>
          </a:prstGeom>
          <a:solidFill>
            <a:srgbClr val="E8751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DEVELOPMENT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77125" y="2894013"/>
            <a:ext cx="1331913" cy="409575"/>
          </a:xfrm>
          <a:prstGeom prst="rect">
            <a:avLst/>
          </a:prstGeom>
          <a:solidFill>
            <a:srgbClr val="C3203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0" kern="0" dirty="0">
                <a:solidFill>
                  <a:srgbClr val="FFFFFF"/>
                </a:solidFill>
                <a:latin typeface="Calibri"/>
                <a:ea typeface="+mn-ea"/>
              </a:rPr>
              <a:t>ENGAGEMENT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08976" y="1746094"/>
            <a:ext cx="478339" cy="1556762"/>
          </a:xfrm>
          <a:prstGeom prst="rect">
            <a:avLst/>
          </a:prstGeom>
          <a:solidFill>
            <a:srgbClr val="551346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vert="vert270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b="0" kern="0" dirty="0">
                <a:solidFill>
                  <a:srgbClr val="FFFFFF"/>
                </a:solidFill>
                <a:latin typeface="Calibri"/>
                <a:ea typeface="+mn-ea"/>
              </a:rPr>
              <a:t>RECOMMEND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3213" y="4483100"/>
            <a:ext cx="8894762" cy="35548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kern="0" spc="-150" dirty="0">
                <a:solidFill>
                  <a:srgbClr val="FFFFFF"/>
                </a:solidFill>
                <a:latin typeface="Calibri"/>
              </a:rPr>
              <a:t>CRITICAL JOB 	IDENTIFY INDIVIDUALS          DEFINE SUCCESS                  RECOMMENDATIONS</a:t>
            </a:r>
          </a:p>
        </p:txBody>
      </p:sp>
      <p:grpSp>
        <p:nvGrpSpPr>
          <p:cNvPr id="15" name="Group 16"/>
          <p:cNvGrpSpPr/>
          <p:nvPr/>
        </p:nvGrpSpPr>
        <p:grpSpPr>
          <a:xfrm>
            <a:off x="609600" y="3719851"/>
            <a:ext cx="1005056" cy="861774"/>
            <a:chOff x="146104" y="1187526"/>
            <a:chExt cx="1005056" cy="861774"/>
          </a:xfrm>
          <a:noFill/>
        </p:grpSpPr>
        <p:sp>
          <p:nvSpPr>
            <p:cNvPr id="16" name="Flowchart: Connector 15"/>
            <p:cNvSpPr/>
            <p:nvPr/>
          </p:nvSpPr>
          <p:spPr>
            <a:xfrm>
              <a:off x="146104" y="1308203"/>
              <a:ext cx="699951" cy="677528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 dirty="0">
                <a:solidFill>
                  <a:srgbClr val="002942"/>
                </a:solidFill>
                <a:latin typeface="Calibri"/>
                <a:ea typeface="+mn-ea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249460" y="1187526"/>
              <a:ext cx="901700" cy="8617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0" kern="0" dirty="0">
                  <a:solidFill>
                    <a:srgbClr val="002942"/>
                  </a:solidFill>
                  <a:latin typeface="Calibri"/>
                </a:rPr>
                <a:t>1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743200" y="3739877"/>
            <a:ext cx="1005056" cy="861774"/>
            <a:chOff x="1047804" y="1308203"/>
            <a:chExt cx="1005056" cy="861774"/>
          </a:xfrm>
          <a:noFill/>
        </p:grpSpPr>
        <p:sp>
          <p:nvSpPr>
            <p:cNvPr id="19" name="Flowchart: Connector 18"/>
            <p:cNvSpPr/>
            <p:nvPr/>
          </p:nvSpPr>
          <p:spPr>
            <a:xfrm>
              <a:off x="1047804" y="1428880"/>
              <a:ext cx="699951" cy="677528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 dirty="0">
                <a:solidFill>
                  <a:srgbClr val="002942"/>
                </a:solidFill>
                <a:latin typeface="Calibri"/>
                <a:ea typeface="+mn-ea"/>
              </a:endParaRPr>
            </a:p>
          </p:txBody>
        </p:sp>
        <p:sp>
          <p:nvSpPr>
            <p:cNvPr id="20" name="TextBox 16"/>
            <p:cNvSpPr txBox="1">
              <a:spLocks noChangeArrowheads="1"/>
            </p:cNvSpPr>
            <p:nvPr/>
          </p:nvSpPr>
          <p:spPr bwMode="auto">
            <a:xfrm>
              <a:off x="1151160" y="1308203"/>
              <a:ext cx="901700" cy="8617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0" kern="0" dirty="0" smtClean="0">
                  <a:solidFill>
                    <a:srgbClr val="002942"/>
                  </a:solidFill>
                  <a:latin typeface="Calibri"/>
                </a:rPr>
                <a:t>2</a:t>
              </a:r>
              <a:endParaRPr lang="en-GB" sz="5000" kern="0" dirty="0">
                <a:solidFill>
                  <a:srgbClr val="002942"/>
                </a:solidFill>
                <a:latin typeface="Calibri"/>
              </a:endParaRPr>
            </a:p>
          </p:txBody>
        </p:sp>
      </p:grpSp>
      <p:grpSp>
        <p:nvGrpSpPr>
          <p:cNvPr id="21" name="Group 18"/>
          <p:cNvGrpSpPr/>
          <p:nvPr/>
        </p:nvGrpSpPr>
        <p:grpSpPr>
          <a:xfrm>
            <a:off x="4913214" y="3719851"/>
            <a:ext cx="1005056" cy="861774"/>
            <a:chOff x="5501100" y="1684012"/>
            <a:chExt cx="1005056" cy="861774"/>
          </a:xfrm>
          <a:noFill/>
        </p:grpSpPr>
        <p:sp>
          <p:nvSpPr>
            <p:cNvPr id="22" name="Flowchart: Connector 21"/>
            <p:cNvSpPr/>
            <p:nvPr/>
          </p:nvSpPr>
          <p:spPr>
            <a:xfrm>
              <a:off x="5501100" y="1804689"/>
              <a:ext cx="699951" cy="677528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 dirty="0">
                <a:solidFill>
                  <a:srgbClr val="002942"/>
                </a:solidFill>
                <a:latin typeface="Calibri"/>
                <a:ea typeface="+mn-ea"/>
              </a:endParaRPr>
            </a:p>
          </p:txBody>
        </p:sp>
        <p:sp>
          <p:nvSpPr>
            <p:cNvPr id="23" name="TextBox 16"/>
            <p:cNvSpPr txBox="1">
              <a:spLocks noChangeArrowheads="1"/>
            </p:cNvSpPr>
            <p:nvPr/>
          </p:nvSpPr>
          <p:spPr bwMode="auto">
            <a:xfrm>
              <a:off x="5604456" y="1684012"/>
              <a:ext cx="901700" cy="8617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0" kern="0" dirty="0" smtClean="0">
                  <a:solidFill>
                    <a:srgbClr val="002942"/>
                  </a:solidFill>
                  <a:latin typeface="Calibri"/>
                </a:rPr>
                <a:t>3</a:t>
              </a:r>
              <a:endParaRPr lang="en-GB" sz="5000" kern="0" dirty="0">
                <a:solidFill>
                  <a:srgbClr val="002942"/>
                </a:solidFill>
                <a:latin typeface="Calibri"/>
              </a:endParaRPr>
            </a:p>
          </p:txBody>
        </p:sp>
      </p:grpSp>
      <p:grpSp>
        <p:nvGrpSpPr>
          <p:cNvPr id="24" name="Group 19"/>
          <p:cNvGrpSpPr/>
          <p:nvPr/>
        </p:nvGrpSpPr>
        <p:grpSpPr>
          <a:xfrm>
            <a:off x="6981087" y="3716514"/>
            <a:ext cx="1005056" cy="861774"/>
            <a:chOff x="7526453" y="1684367"/>
            <a:chExt cx="1005056" cy="861774"/>
          </a:xfrm>
          <a:noFill/>
        </p:grpSpPr>
        <p:sp>
          <p:nvSpPr>
            <p:cNvPr id="25" name="Flowchart: Connector 24"/>
            <p:cNvSpPr/>
            <p:nvPr/>
          </p:nvSpPr>
          <p:spPr>
            <a:xfrm>
              <a:off x="7526453" y="1805044"/>
              <a:ext cx="699951" cy="677528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 dirty="0">
                <a:solidFill>
                  <a:srgbClr val="002942"/>
                </a:solidFill>
                <a:latin typeface="Calibri"/>
                <a:ea typeface="+mn-ea"/>
              </a:endParaRPr>
            </a:p>
          </p:txBody>
        </p:sp>
        <p:sp>
          <p:nvSpPr>
            <p:cNvPr id="26" name="TextBox 16"/>
            <p:cNvSpPr txBox="1">
              <a:spLocks noChangeArrowheads="1"/>
            </p:cNvSpPr>
            <p:nvPr/>
          </p:nvSpPr>
          <p:spPr bwMode="auto">
            <a:xfrm>
              <a:off x="7629809" y="1684367"/>
              <a:ext cx="901700" cy="8617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800" b="1" kern="120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0" kern="0" dirty="0" smtClean="0">
                  <a:solidFill>
                    <a:srgbClr val="002942"/>
                  </a:solidFill>
                  <a:latin typeface="Calibri"/>
                </a:rPr>
                <a:t>4</a:t>
              </a:r>
              <a:endParaRPr lang="en-GB" sz="5000" kern="0" dirty="0">
                <a:solidFill>
                  <a:srgbClr val="002942"/>
                </a:solidFill>
                <a:latin typeface="Calibri"/>
              </a:endParaRPr>
            </a:p>
          </p:txBody>
        </p:sp>
      </p:grpSp>
      <p:pic>
        <p:nvPicPr>
          <p:cNvPr id="30" name="Picture 29"/>
          <p:cNvPicPr/>
          <p:nvPr/>
        </p:nvPicPr>
        <p:blipFill rotWithShape="1">
          <a:blip r:embed="rId2" cstate="print"/>
          <a:srcRect l="10417" t="30568" r="9615" b="13049"/>
          <a:stretch/>
        </p:blipFill>
        <p:spPr bwMode="auto">
          <a:xfrm>
            <a:off x="1981200" y="1811337"/>
            <a:ext cx="2599832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60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Science enabled by world class technology</a:t>
            </a:r>
            <a:endParaRPr lang="en-GB" dirty="0"/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76200" y="2603500"/>
            <a:ext cx="1422400" cy="1331913"/>
            <a:chOff x="156911" y="1546970"/>
            <a:chExt cx="1097280" cy="914400"/>
          </a:xfrm>
        </p:grpSpPr>
        <p:pic>
          <p:nvPicPr>
            <p:cNvPr id="4" name="Picture 18" descr="peopl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13640" y="1635000"/>
              <a:ext cx="383822" cy="401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9"/>
            <p:cNvSpPr>
              <a:spLocks noChangeArrowheads="1"/>
            </p:cNvSpPr>
            <p:nvPr/>
          </p:nvSpPr>
          <p:spPr bwMode="gray">
            <a:xfrm>
              <a:off x="202750" y="2009074"/>
              <a:ext cx="1005605" cy="31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RECRUITMENT</a:t>
              </a:r>
            </a:p>
            <a:p>
              <a:pPr algn="ctr"/>
              <a:r>
                <a:rPr lang="en-US" sz="1200" b="1" dirty="0"/>
                <a:t>TECHNOLOGY</a:t>
              </a:r>
            </a:p>
          </p:txBody>
        </p:sp>
        <p:sp>
          <p:nvSpPr>
            <p:cNvPr id="6" name="Rounded Rectangle 10"/>
            <p:cNvSpPr>
              <a:spLocks noChangeArrowheads="1"/>
            </p:cNvSpPr>
            <p:nvPr/>
          </p:nvSpPr>
          <p:spPr bwMode="gray">
            <a:xfrm>
              <a:off x="156911" y="1546970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1600200" y="2605088"/>
            <a:ext cx="1388521" cy="1317625"/>
            <a:chOff x="1431113" y="1549077"/>
            <a:chExt cx="1099365" cy="914400"/>
          </a:xfrm>
        </p:grpSpPr>
        <p:pic>
          <p:nvPicPr>
            <p:cNvPr id="8" name="Picture 12" descr="man inside stopwatch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6672" y="1648512"/>
              <a:ext cx="308246" cy="366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3"/>
            <p:cNvSpPr>
              <a:spLocks noChangeArrowheads="1"/>
            </p:cNvSpPr>
            <p:nvPr/>
          </p:nvSpPr>
          <p:spPr bwMode="gray">
            <a:xfrm>
              <a:off x="1431113" y="2015266"/>
              <a:ext cx="1099365" cy="320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PERFORMANCE</a:t>
              </a:r>
            </a:p>
            <a:p>
              <a:pPr algn="ctr"/>
              <a:r>
                <a:rPr lang="en-US" sz="1200" b="1" dirty="0"/>
                <a:t>MANAGEMENT</a:t>
              </a:r>
            </a:p>
          </p:txBody>
        </p:sp>
        <p:sp>
          <p:nvSpPr>
            <p:cNvPr id="10" name="Rounded Rectangle 15"/>
            <p:cNvSpPr>
              <a:spLocks noChangeArrowheads="1"/>
            </p:cNvSpPr>
            <p:nvPr/>
          </p:nvSpPr>
          <p:spPr bwMode="gray">
            <a:xfrm>
              <a:off x="1432155" y="1549077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>
            <a:off x="4549775" y="2605088"/>
            <a:ext cx="1470025" cy="1357312"/>
            <a:chOff x="5257887" y="1549077"/>
            <a:chExt cx="1097280" cy="914400"/>
          </a:xfrm>
        </p:grpSpPr>
        <p:pic>
          <p:nvPicPr>
            <p:cNvPr id="12" name="Picture 2" descr="H:\GRAPHICS\PROJECTS\2011\Tyler Sipprelle\2011-04-12\Compensation\Compensation_v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472261" y="1693456"/>
              <a:ext cx="668532" cy="293688"/>
            </a:xfrm>
            <a:prstGeom prst="rect">
              <a:avLst/>
            </a:prstGeom>
            <a:noFill/>
            <a:ln>
              <a:noFill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8"/>
            <p:cNvSpPr>
              <a:spLocks noChangeArrowheads="1"/>
            </p:cNvSpPr>
            <p:nvPr/>
          </p:nvSpPr>
          <p:spPr bwMode="gray">
            <a:xfrm>
              <a:off x="5272823" y="2029477"/>
              <a:ext cx="1067409" cy="31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COMPENSATION</a:t>
              </a:r>
            </a:p>
            <a:p>
              <a:pPr algn="ctr"/>
              <a:r>
                <a:rPr lang="en-US" sz="1200" b="1" dirty="0"/>
                <a:t>MANAGEMENT</a:t>
              </a:r>
            </a:p>
          </p:txBody>
        </p:sp>
        <p:sp>
          <p:nvSpPr>
            <p:cNvPr id="14" name="Rounded Rectangle 20"/>
            <p:cNvSpPr>
              <a:spLocks noChangeArrowheads="1"/>
            </p:cNvSpPr>
            <p:nvPr/>
          </p:nvSpPr>
          <p:spPr bwMode="gray">
            <a:xfrm>
              <a:off x="5257887" y="1549077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5" name="Group 56"/>
          <p:cNvGrpSpPr>
            <a:grpSpLocks/>
          </p:cNvGrpSpPr>
          <p:nvPr/>
        </p:nvGrpSpPr>
        <p:grpSpPr bwMode="auto">
          <a:xfrm>
            <a:off x="3048000" y="2605088"/>
            <a:ext cx="1400175" cy="1330325"/>
            <a:chOff x="2707399" y="1549077"/>
            <a:chExt cx="1097280" cy="914400"/>
          </a:xfrm>
        </p:grpSpPr>
        <p:pic>
          <p:nvPicPr>
            <p:cNvPr id="16" name="Picture 27" descr="learning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226" y="1696385"/>
              <a:ext cx="435627" cy="343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28"/>
            <p:cNvSpPr>
              <a:spLocks noChangeArrowheads="1"/>
            </p:cNvSpPr>
            <p:nvPr/>
          </p:nvSpPr>
          <p:spPr bwMode="gray">
            <a:xfrm>
              <a:off x="2868995" y="2072352"/>
              <a:ext cx="774090" cy="190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LEARNING</a:t>
              </a:r>
            </a:p>
          </p:txBody>
        </p:sp>
        <p:sp>
          <p:nvSpPr>
            <p:cNvPr id="18" name="Rounded Rectangle 30"/>
            <p:cNvSpPr>
              <a:spLocks noChangeArrowheads="1"/>
            </p:cNvSpPr>
            <p:nvPr/>
          </p:nvSpPr>
          <p:spPr bwMode="gray">
            <a:xfrm>
              <a:off x="2707399" y="1549077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7607300" y="2625725"/>
            <a:ext cx="1460500" cy="1336675"/>
            <a:chOff x="7808373" y="1556011"/>
            <a:chExt cx="1097280" cy="914400"/>
          </a:xfrm>
        </p:grpSpPr>
        <p:pic>
          <p:nvPicPr>
            <p:cNvPr id="20" name="Picture 9" descr="survey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145697" y="1617272"/>
              <a:ext cx="420511" cy="436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33"/>
            <p:cNvSpPr>
              <a:spLocks noChangeArrowheads="1"/>
            </p:cNvSpPr>
            <p:nvPr/>
          </p:nvSpPr>
          <p:spPr bwMode="gray">
            <a:xfrm>
              <a:off x="8012885" y="2058312"/>
              <a:ext cx="688258" cy="189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SURVEYS</a:t>
              </a:r>
            </a:p>
          </p:txBody>
        </p:sp>
        <p:sp>
          <p:nvSpPr>
            <p:cNvPr id="22" name="Rounded Rectangle 35"/>
            <p:cNvSpPr>
              <a:spLocks noChangeArrowheads="1"/>
            </p:cNvSpPr>
            <p:nvPr/>
          </p:nvSpPr>
          <p:spPr bwMode="gray">
            <a:xfrm>
              <a:off x="7808373" y="1556011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3" name="Group 59"/>
          <p:cNvGrpSpPr>
            <a:grpSpLocks/>
          </p:cNvGrpSpPr>
          <p:nvPr/>
        </p:nvGrpSpPr>
        <p:grpSpPr bwMode="auto">
          <a:xfrm>
            <a:off x="6099175" y="2616200"/>
            <a:ext cx="1444625" cy="1346200"/>
            <a:chOff x="6533131" y="1560233"/>
            <a:chExt cx="1097280" cy="914400"/>
          </a:xfrm>
        </p:grpSpPr>
        <p:pic>
          <p:nvPicPr>
            <p:cNvPr id="24" name="Picture 10" descr="assessment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05383" y="1646497"/>
              <a:ext cx="352778" cy="371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38"/>
            <p:cNvSpPr>
              <a:spLocks noChangeArrowheads="1"/>
            </p:cNvSpPr>
            <p:nvPr/>
          </p:nvSpPr>
          <p:spPr bwMode="gray">
            <a:xfrm>
              <a:off x="6570267" y="2072154"/>
              <a:ext cx="1023010" cy="18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ASSESSMENTS</a:t>
              </a:r>
            </a:p>
          </p:txBody>
        </p:sp>
        <p:sp>
          <p:nvSpPr>
            <p:cNvPr id="26" name="Rounded Rectangle 40"/>
            <p:cNvSpPr>
              <a:spLocks noChangeArrowheads="1"/>
            </p:cNvSpPr>
            <p:nvPr/>
          </p:nvSpPr>
          <p:spPr bwMode="gray">
            <a:xfrm>
              <a:off x="6533131" y="1560233"/>
              <a:ext cx="1097280" cy="914400"/>
            </a:xfrm>
            <a:prstGeom prst="roundRect">
              <a:avLst>
                <a:gd name="adj" fmla="val 15977"/>
              </a:avLst>
            </a:prstGeom>
            <a:noFill/>
            <a:ln w="19050">
              <a:solidFill>
                <a:srgbClr val="26BC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30" name="Rounded Rectangle 10"/>
          <p:cNvSpPr>
            <a:spLocks noChangeArrowheads="1"/>
          </p:cNvSpPr>
          <p:nvPr/>
        </p:nvSpPr>
        <p:spPr bwMode="gray">
          <a:xfrm>
            <a:off x="76198" y="4092604"/>
            <a:ext cx="8991601" cy="403196"/>
          </a:xfrm>
          <a:prstGeom prst="roundRect">
            <a:avLst>
              <a:gd name="adj" fmla="val 15977"/>
            </a:avLst>
          </a:prstGeom>
          <a:noFill/>
          <a:ln w="19050">
            <a:solidFill>
              <a:srgbClr val="26BC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US" b="1" dirty="0" smtClean="0"/>
              <a:t>ANALYTICS THAT DRIVES PERFORMANCE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531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world’s best talent management technology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057400" y="1722437"/>
            <a:ext cx="5029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323 million candidates</a:t>
            </a:r>
          </a:p>
          <a:p>
            <a:pPr marL="0" indent="0" algn="ctr">
              <a:buNone/>
            </a:pPr>
            <a:r>
              <a:rPr lang="en-GB" sz="3200" dirty="0" smtClean="0"/>
              <a:t>1 million users per day</a:t>
            </a:r>
          </a:p>
          <a:p>
            <a:pPr marL="0" indent="0" algn="ctr">
              <a:buNone/>
            </a:pPr>
            <a:r>
              <a:rPr lang="en-GB" sz="3200" dirty="0" smtClean="0"/>
              <a:t>170 countries</a:t>
            </a:r>
          </a:p>
          <a:p>
            <a:pPr marL="0" indent="0" algn="ctr">
              <a:buNone/>
            </a:pPr>
            <a:r>
              <a:rPr lang="en-GB" sz="3200" dirty="0" smtClean="0"/>
              <a:t>36 languages</a:t>
            </a:r>
          </a:p>
          <a:p>
            <a:pPr marL="0" indent="0" algn="ctr">
              <a:buNone/>
            </a:pPr>
            <a:r>
              <a:rPr lang="en-GB" sz="3200" dirty="0" smtClean="0"/>
              <a:t>45 million applications per year</a:t>
            </a:r>
          </a:p>
          <a:p>
            <a:pPr marL="0" indent="0" algn="ctr">
              <a:buNone/>
            </a:pPr>
            <a:r>
              <a:rPr lang="en-GB" sz="3200" dirty="0" smtClean="0"/>
              <a:t>650+ deployments</a:t>
            </a:r>
          </a:p>
          <a:p>
            <a:pPr marL="0" indent="0" algn="ctr">
              <a:buNone/>
            </a:pPr>
            <a:endParaRPr lang="en-GB" sz="3200" dirty="0"/>
          </a:p>
        </p:txBody>
      </p:sp>
      <p:pic>
        <p:nvPicPr>
          <p:cNvPr id="4" name="Picture 3" descr="Fo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9386" y="1799632"/>
            <a:ext cx="942214" cy="352284"/>
          </a:xfrm>
          <a:prstGeom prst="rect">
            <a:avLst/>
          </a:prstGeom>
        </p:spPr>
      </p:pic>
      <p:pic>
        <p:nvPicPr>
          <p:cNvPr id="5" name="Picture 44" descr="Boeing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718644"/>
            <a:ext cx="1828800" cy="43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bp%20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2276" y="2590800"/>
            <a:ext cx="588167" cy="810615"/>
          </a:xfrm>
          <a:prstGeom prst="rect">
            <a:avLst/>
          </a:prstGeom>
        </p:spPr>
      </p:pic>
      <p:pic>
        <p:nvPicPr>
          <p:cNvPr id="7" name="Picture 4" descr="IKEA_logo"/>
          <p:cNvPicPr>
            <a:picLocks noChangeAspect="1" noChangeArrowheads="1"/>
          </p:cNvPicPr>
          <p:nvPr/>
        </p:nvPicPr>
        <p:blipFill>
          <a:blip r:embed="rId5" cstate="print"/>
          <a:srcRect l="8000" t="16399" r="7401" b="18887"/>
          <a:stretch>
            <a:fillRect/>
          </a:stretch>
        </p:blipFill>
        <p:spPr bwMode="auto">
          <a:xfrm>
            <a:off x="228600" y="3762222"/>
            <a:ext cx="921843" cy="321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Walmart_new_no taglin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1771548"/>
            <a:ext cx="1621631" cy="390994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0" y="2790675"/>
            <a:ext cx="1219586" cy="59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t0.gstatic.com/images?q=tbn:ANd9GcTOcV7pors4H91CTwFDQZ_Wp3benCLNnJQFIPI1zaSUJSgwUfOIjw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318" y="4495800"/>
            <a:ext cx="991115" cy="74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399" y="5660253"/>
            <a:ext cx="1418369" cy="74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1" descr="GE_logo_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76" y="4648200"/>
            <a:ext cx="6524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3" y="5689178"/>
            <a:ext cx="1163117" cy="48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8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3" descr="08FitQuestion4"/>
          <p:cNvPicPr>
            <a:picLocks noChangeAspect="1" noChangeArrowheads="1"/>
          </p:cNvPicPr>
          <p:nvPr/>
        </p:nvPicPr>
        <p:blipFill>
          <a:blip r:embed="rId2" cstate="print"/>
          <a:srcRect l="4134" t="890" r="4533" b="21777"/>
          <a:stretch>
            <a:fillRect/>
          </a:stretch>
        </p:blipFill>
        <p:spPr bwMode="auto">
          <a:xfrm>
            <a:off x="-36512" y="0"/>
            <a:ext cx="9180512" cy="69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089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23528" y="11629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06428" y="11629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89328" y="11629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3528" y="36902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6428" y="36902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9328" y="3690277"/>
            <a:ext cx="2743200" cy="2301514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6BCD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7848" y="15426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80748" y="15426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357298" y="15680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7848" y="41080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80748" y="41080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57298" y="4108028"/>
            <a:ext cx="2194560" cy="0"/>
          </a:xfrm>
          <a:prstGeom prst="line">
            <a:avLst/>
          </a:prstGeom>
          <a:ln w="15875"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1938" y="1277816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Financial Services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955105" y="1277816"/>
            <a:ext cx="1245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Manufacturing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7257" y="1277816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Services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7157063" y="3805116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Other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806022" y="3805116"/>
            <a:ext cx="1544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Retail / Consumer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35208" y="3805116"/>
            <a:ext cx="2319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Insurance / Pharmaceuticals</a:t>
            </a:r>
            <a:endParaRPr lang="en-US" sz="1200" dirty="0"/>
          </a:p>
        </p:txBody>
      </p:sp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172" y="1907556"/>
            <a:ext cx="984362" cy="25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9" descr="AetnaLogoColor_3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563" y="4263696"/>
            <a:ext cx="695516" cy="18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8" descr="Ubs"/>
          <p:cNvPicPr>
            <a:picLocks noChangeAspect="1" noChangeArrowheads="1"/>
          </p:cNvPicPr>
          <p:nvPr/>
        </p:nvPicPr>
        <p:blipFill>
          <a:blip r:embed="rId4" cstate="print"/>
          <a:srcRect t="29401" b="29401"/>
          <a:stretch>
            <a:fillRect/>
          </a:stretch>
        </p:blipFill>
        <p:spPr bwMode="auto">
          <a:xfrm>
            <a:off x="707868" y="2774294"/>
            <a:ext cx="748317" cy="308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5768" y="2666216"/>
            <a:ext cx="621735" cy="16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61496" y="1756223"/>
            <a:ext cx="659567" cy="21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0" descr="Unilev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30603" y="3032932"/>
            <a:ext cx="305774" cy="32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4" descr="top_logo_alcoa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60789" y="1708898"/>
            <a:ext cx="397226" cy="31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3" descr="Johnson Controls logo_blue cop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29314" y="2682305"/>
            <a:ext cx="617608" cy="13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Ford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022149" y="2208208"/>
            <a:ext cx="555253" cy="207603"/>
          </a:xfrm>
          <a:prstGeom prst="rect">
            <a:avLst/>
          </a:prstGeom>
        </p:spPr>
      </p:pic>
      <p:pic>
        <p:nvPicPr>
          <p:cNvPr id="30" name="Picture 29" descr="Saudia Aramc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539552" y="5352439"/>
            <a:ext cx="863335" cy="346467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3" cstate="print"/>
          <a:srcRect t="28800" b="28000"/>
          <a:stretch>
            <a:fillRect/>
          </a:stretch>
        </p:blipFill>
        <p:spPr bwMode="auto">
          <a:xfrm>
            <a:off x="4824645" y="3104870"/>
            <a:ext cx="553277" cy="23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30005" y="2241843"/>
            <a:ext cx="587560" cy="18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2" descr="John Deere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60662" y="2256262"/>
            <a:ext cx="640080" cy="12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0" descr="http://sm-a1.yimg.com/image/?url=http%3A%2F%2Fupload.wikimedia.org%2Fwikipedia%2Fen%2Fthumb%2F3%2F3f%2FT2005_1664_450px.jpg%2F220px-T2005_1664_450px.jpg&amp;t=1297190770&amp;ttl=43200&amp;maxWidth=98&amp;maxHeight=74&amp;sig=zf96DJqtUHDOJbBo8nnXvg--~B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35022" y="3015683"/>
            <a:ext cx="358700" cy="34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780497" y="4623265"/>
            <a:ext cx="962425" cy="34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4" descr="Boeing_logo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04922" y="1784569"/>
            <a:ext cx="672578" cy="15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0" descr="exxonmobil%20logo"/>
          <p:cNvPicPr>
            <a:picLocks noChangeAspect="1" noChangeArrowheads="1"/>
          </p:cNvPicPr>
          <p:nvPr/>
        </p:nvPicPr>
        <p:blipFill>
          <a:blip r:embed="rId20" cstate="print"/>
          <a:srcRect t="30844" b="30843"/>
          <a:stretch>
            <a:fillRect/>
          </a:stretch>
        </p:blipFill>
        <p:spPr bwMode="auto">
          <a:xfrm>
            <a:off x="7879442" y="4307319"/>
            <a:ext cx="741998" cy="19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7" descr="logo_novartis_highres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682018" y="5082912"/>
            <a:ext cx="1138023" cy="27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 descr="bp%20logo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64923" y="4208637"/>
            <a:ext cx="313329" cy="431832"/>
          </a:xfrm>
          <a:prstGeom prst="rect">
            <a:avLst/>
          </a:prstGeom>
        </p:spPr>
      </p:pic>
      <p:pic>
        <p:nvPicPr>
          <p:cNvPr id="40" name="Picture 26" descr="logo-general-electric"/>
          <p:cNvPicPr>
            <a:picLocks noChangeAspect="1" noChangeArrowheads="1"/>
          </p:cNvPicPr>
          <p:nvPr/>
        </p:nvPicPr>
        <p:blipFill>
          <a:blip r:embed="rId23" cstate="print"/>
          <a:srcRect r="74826"/>
          <a:stretch>
            <a:fillRect/>
          </a:stretch>
        </p:blipFill>
        <p:spPr bwMode="auto">
          <a:xfrm>
            <a:off x="4681986" y="2123653"/>
            <a:ext cx="374091" cy="37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3" descr="LockheedMartinNewLMlogo_notagclr_000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061347" y="2606769"/>
            <a:ext cx="999996" cy="20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4" descr="logo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479124" y="4918345"/>
            <a:ext cx="434737" cy="35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8" descr="Starbucks-logo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348989" y="5082826"/>
            <a:ext cx="406095" cy="41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 descr="IKEA_logo"/>
          <p:cNvPicPr>
            <a:picLocks noChangeAspect="1" noChangeArrowheads="1"/>
          </p:cNvPicPr>
          <p:nvPr/>
        </p:nvPicPr>
        <p:blipFill>
          <a:blip r:embed="rId27" cstate="print"/>
          <a:srcRect l="8000" t="16399" r="7401" b="18887"/>
          <a:stretch>
            <a:fillRect/>
          </a:stretch>
        </p:blipFill>
        <p:spPr bwMode="auto">
          <a:xfrm>
            <a:off x="5112025" y="4671624"/>
            <a:ext cx="670473" cy="23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3" descr="Click here to go to the Altria Home Page">
            <a:hlinkClick r:id="rId28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842012" y="1765686"/>
            <a:ext cx="478913" cy="19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5" descr="Limited Brands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406300" y="5472436"/>
            <a:ext cx="873244" cy="1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Pepsi_stacked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4707313" y="5028778"/>
            <a:ext cx="457575" cy="323713"/>
          </a:xfrm>
          <a:prstGeom prst="rect">
            <a:avLst/>
          </a:prstGeom>
        </p:spPr>
      </p:pic>
      <p:pic>
        <p:nvPicPr>
          <p:cNvPr id="48" name="Picture 80" descr="Altta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364364" y="4187503"/>
            <a:ext cx="670835" cy="39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Walmart_new_no tagline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5038556" y="5675620"/>
            <a:ext cx="725079" cy="174825"/>
          </a:xfrm>
          <a:prstGeom prst="rect">
            <a:avLst/>
          </a:prstGeom>
        </p:spPr>
      </p:pic>
      <p:pic>
        <p:nvPicPr>
          <p:cNvPr id="50" name="Picture 39" descr="Ernst &amp; Young">
            <a:hlinkClick r:id="rId34"/>
          </p:cNvPr>
          <p:cNvPicPr>
            <a:picLocks noChangeAspect="1" noChangeArrowheads="1"/>
          </p:cNvPicPr>
          <p:nvPr/>
        </p:nvPicPr>
        <p:blipFill>
          <a:blip r:embed="rId35" cstate="print"/>
          <a:srcRect b="38926"/>
          <a:stretch>
            <a:fillRect/>
          </a:stretch>
        </p:blipFill>
        <p:spPr bwMode="auto">
          <a:xfrm>
            <a:off x="6305036" y="2466382"/>
            <a:ext cx="1090265" cy="17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48" descr="logo_cap_gemini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6423685" y="2066688"/>
            <a:ext cx="852967" cy="26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0" descr="http://university.birminghamrowing.co.uk/images/deloitte_logo.jpg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7711990" y="1847387"/>
            <a:ext cx="829340" cy="15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7729444" y="2437977"/>
            <a:ext cx="794433" cy="38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"/>
          <p:cNvPicPr>
            <a:picLocks noChangeAspect="1" noChangeArrowheads="1"/>
          </p:cNvPicPr>
          <p:nvPr/>
        </p:nvPicPr>
        <p:blipFill>
          <a:blip r:embed="rId39" cstate="print"/>
          <a:srcRect l="27519" t="33241" r="27287" b="37984"/>
          <a:stretch>
            <a:fillRect/>
          </a:stretch>
        </p:blipFill>
        <p:spPr bwMode="auto">
          <a:xfrm>
            <a:off x="6949842" y="3118971"/>
            <a:ext cx="529072" cy="21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accenture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6395717" y="1691102"/>
            <a:ext cx="908903" cy="259687"/>
          </a:xfrm>
          <a:prstGeom prst="rect">
            <a:avLst/>
          </a:prstGeom>
        </p:spPr>
      </p:pic>
      <p:pic>
        <p:nvPicPr>
          <p:cNvPr id="56" name="Picture 19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3298849" y="5352559"/>
            <a:ext cx="851013" cy="22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4249029" y="4204668"/>
            <a:ext cx="681964" cy="36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4167624" y="4610320"/>
            <a:ext cx="721664" cy="33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 descr="Grant Thornton (logo)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6317653" y="2739507"/>
            <a:ext cx="1001233" cy="30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1" descr="547-150x150"/>
          <p:cNvPicPr>
            <a:picLocks noChangeAspect="1" noChangeArrowheads="1"/>
          </p:cNvPicPr>
          <p:nvPr/>
        </p:nvPicPr>
        <p:blipFill>
          <a:blip r:embed="rId45" cstate="print"/>
          <a:srcRect t="34352" b="36574"/>
          <a:stretch>
            <a:fillRect/>
          </a:stretch>
        </p:blipFill>
        <p:spPr bwMode="auto">
          <a:xfrm>
            <a:off x="3351860" y="4677542"/>
            <a:ext cx="74499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621882" y="2156108"/>
            <a:ext cx="1009557" cy="24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9"/>
          <p:cNvPicPr>
            <a:picLocks noChangeAspect="1" noChangeArrowheads="1"/>
          </p:cNvPicPr>
          <p:nvPr/>
        </p:nvPicPr>
        <p:blipFill>
          <a:blip r:embed="rId47" cstate="print"/>
          <a:srcRect l="22656" t="25259" r="55469" b="68750"/>
          <a:stretch>
            <a:fillRect/>
          </a:stretch>
        </p:blipFill>
        <p:spPr bwMode="auto">
          <a:xfrm>
            <a:off x="6380466" y="5429071"/>
            <a:ext cx="854163" cy="175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854512" y="2106877"/>
            <a:ext cx="625149" cy="2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7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1776689" y="2949361"/>
            <a:ext cx="939143" cy="23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4031788" y="5609023"/>
            <a:ext cx="490602" cy="32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 descr="Scotiabank logo red_wh Rev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1427833" y="2434085"/>
            <a:ext cx="1048962" cy="229373"/>
          </a:xfrm>
          <a:prstGeom prst="rect">
            <a:avLst/>
          </a:prstGeom>
        </p:spPr>
      </p:pic>
      <p:pic>
        <p:nvPicPr>
          <p:cNvPr id="67" name="Picture 8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620073" y="1626248"/>
            <a:ext cx="902640" cy="28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695640" y="4594561"/>
            <a:ext cx="665363" cy="30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587737" y="5109643"/>
            <a:ext cx="817373" cy="17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1"/>
          <p:cNvPicPr>
            <a:picLocks noChangeAspect="1" noChangeArrowheads="1"/>
          </p:cNvPicPr>
          <p:nvPr/>
        </p:nvPicPr>
        <p:blipFill>
          <a:blip r:embed="rId55" cstate="print"/>
          <a:srcRect/>
          <a:stretch>
            <a:fillRect/>
          </a:stretch>
        </p:blipFill>
        <p:spPr bwMode="auto">
          <a:xfrm>
            <a:off x="1800910" y="4255635"/>
            <a:ext cx="821661" cy="202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" descr="http://t2.gstatic.com/images?q=tbn:ANd9GcRKE9TbTzwt6ZREwT6rYJBJpEaffOIXX90OpdSmMFvuie-X06tzfA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5059566" y="4257255"/>
            <a:ext cx="733424" cy="210050"/>
          </a:xfrm>
          <a:prstGeom prst="rect">
            <a:avLst/>
          </a:prstGeom>
          <a:noFill/>
        </p:spPr>
      </p:pic>
      <p:pic>
        <p:nvPicPr>
          <p:cNvPr id="72" name="Picture 24" descr="http://sharing.fox43tv.com/sharewavy/photo/2010/02/12/nmcp_20100212090955_320_240.GIF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7945641" y="4666096"/>
            <a:ext cx="609600" cy="457200"/>
          </a:xfrm>
          <a:prstGeom prst="rect">
            <a:avLst/>
          </a:prstGeom>
          <a:noFill/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4164214" y="4971628"/>
            <a:ext cx="3429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73" descr="031509124322_CVS-Logo5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>
            <a:off x="3440520" y="5719428"/>
            <a:ext cx="428419" cy="179540"/>
          </a:xfrm>
          <a:prstGeom prst="rect">
            <a:avLst/>
          </a:prstGeom>
        </p:spPr>
      </p:pic>
      <p:pic>
        <p:nvPicPr>
          <p:cNvPr id="75" name="Picture 74" descr="MOD Logo.png"/>
          <p:cNvPicPr>
            <a:picLocks noChangeAspect="1"/>
          </p:cNvPicPr>
          <p:nvPr/>
        </p:nvPicPr>
        <p:blipFill>
          <a:blip r:embed="rId60" cstate="print"/>
          <a:srcRect l="17977" r="23891"/>
          <a:stretch>
            <a:fillRect/>
          </a:stretch>
        </p:blipFill>
        <p:spPr>
          <a:xfrm>
            <a:off x="6951284" y="4627213"/>
            <a:ext cx="384755" cy="534581"/>
          </a:xfrm>
          <a:prstGeom prst="rect">
            <a:avLst/>
          </a:prstGeom>
        </p:spPr>
      </p:pic>
      <p:pic>
        <p:nvPicPr>
          <p:cNvPr id="76" name="Picture 75" descr="045_lowes.png.jpg"/>
          <p:cNvPicPr>
            <a:picLocks noChangeAspect="1"/>
          </p:cNvPicPr>
          <p:nvPr/>
        </p:nvPicPr>
        <p:blipFill>
          <a:blip r:embed="rId6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000" b="23800"/>
          <a:stretch>
            <a:fillRect/>
          </a:stretch>
        </p:blipFill>
        <p:spPr>
          <a:xfrm>
            <a:off x="3316489" y="4962103"/>
            <a:ext cx="683065" cy="342899"/>
          </a:xfrm>
          <a:prstGeom prst="rect">
            <a:avLst/>
          </a:prstGeom>
        </p:spPr>
      </p:pic>
      <p:pic>
        <p:nvPicPr>
          <p:cNvPr id="77" name="Picture 1"/>
          <p:cNvPicPr>
            <a:picLocks noChangeAspect="1" noChangeArrowheads="1"/>
          </p:cNvPicPr>
          <p:nvPr/>
        </p:nvPicPr>
        <p:blipFill>
          <a:blip r:embed="rId62" cstate="print"/>
          <a:srcRect t="23000" b="21000"/>
          <a:stretch>
            <a:fillRect/>
          </a:stretch>
        </p:blipFill>
        <p:spPr bwMode="auto">
          <a:xfrm>
            <a:off x="6202563" y="4891745"/>
            <a:ext cx="647701" cy="24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63" cstate="print"/>
          <a:srcRect/>
          <a:stretch>
            <a:fillRect/>
          </a:stretch>
        </p:blipFill>
        <p:spPr bwMode="auto">
          <a:xfrm>
            <a:off x="1573413" y="5610695"/>
            <a:ext cx="1314451" cy="13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26" descr="http://www.brandmeister-design.com/blog/wp-content/uploads/2010/10/Pwc-logo-2010.jpg"/>
          <p:cNvPicPr>
            <a:picLocks noChangeAspect="1" noChangeArrowheads="1"/>
          </p:cNvPicPr>
          <p:nvPr/>
        </p:nvPicPr>
        <p:blipFill>
          <a:blip r:embed="rId64" cstate="print"/>
          <a:srcRect l="12016" t="9815" r="11731" b="12140"/>
          <a:stretch>
            <a:fillRect/>
          </a:stretch>
        </p:blipFill>
        <p:spPr bwMode="auto">
          <a:xfrm>
            <a:off x="7763777" y="2850849"/>
            <a:ext cx="590551" cy="511054"/>
          </a:xfrm>
          <a:prstGeom prst="rect">
            <a:avLst/>
          </a:prstGeom>
          <a:noFill/>
        </p:spPr>
      </p:pic>
      <p:pic>
        <p:nvPicPr>
          <p:cNvPr id="80" name="Picture 79" descr="huawei-logo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7295279" y="4179501"/>
            <a:ext cx="400051" cy="400051"/>
          </a:xfrm>
          <a:prstGeom prst="rect">
            <a:avLst/>
          </a:prstGeom>
        </p:spPr>
      </p:pic>
      <p:pic>
        <p:nvPicPr>
          <p:cNvPr id="81" name="Picture 80" descr="Lillly-Kenexa.jpg"/>
          <p:cNvPicPr>
            <a:picLocks noChangeAspect="1"/>
          </p:cNvPicPr>
          <p:nvPr/>
        </p:nvPicPr>
        <p:blipFill>
          <a:blip r:embed="rId66" cstate="print"/>
          <a:srcRect t="18254" r="57942" b="24690"/>
          <a:stretch>
            <a:fillRect/>
          </a:stretch>
        </p:blipFill>
        <p:spPr>
          <a:xfrm>
            <a:off x="646383" y="5390729"/>
            <a:ext cx="786809" cy="42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Smarter Workforce in action</a:t>
            </a:r>
            <a:r>
              <a:rPr lang="en-GB" dirty="0" smtClean="0"/>
              <a:t>: RBS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98637"/>
            <a:ext cx="7696200" cy="3992563"/>
          </a:xfrm>
        </p:spPr>
        <p:txBody>
          <a:bodyPr>
            <a:normAutofit lnSpcReduction="10000"/>
          </a:bodyPr>
          <a:lstStyle/>
          <a:p>
            <a:r>
              <a:rPr lang="en-GB" sz="2600" dirty="0" smtClean="0"/>
              <a:t>£500 million in operational savings</a:t>
            </a:r>
          </a:p>
          <a:p>
            <a:r>
              <a:rPr lang="en-GB" sz="2600" dirty="0" smtClean="0"/>
              <a:t>Greater customer focus</a:t>
            </a:r>
          </a:p>
          <a:p>
            <a:r>
              <a:rPr lang="en-GB" sz="2600" dirty="0" smtClean="0"/>
              <a:t>Higher employee engagement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HOW?</a:t>
            </a:r>
          </a:p>
          <a:p>
            <a:pPr marL="0" indent="0">
              <a:buNone/>
            </a:pPr>
            <a:r>
              <a:rPr lang="en-GB" sz="2600" dirty="0" smtClean="0"/>
              <a:t>By creating and embedding a way for teams and leaders to make better decisions; solve live business problems; and drive effective collaboration</a:t>
            </a:r>
            <a:endParaRPr lang="en-GB" sz="2600" dirty="0"/>
          </a:p>
        </p:txBody>
      </p:sp>
      <p:pic>
        <p:nvPicPr>
          <p:cNvPr id="3" name="Picture 6" descr="http://www.deadlinenews.co.uk/wp-content/uploads/2009/10/rbs_logo.jpg?w=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54" y="609600"/>
            <a:ext cx="202574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Smarter Workforce in action: </a:t>
            </a:r>
            <a:r>
              <a:rPr lang="en-GB" dirty="0" smtClean="0"/>
              <a:t>Network Rail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Autofit/>
          </a:bodyPr>
          <a:lstStyle/>
          <a:p>
            <a:r>
              <a:rPr lang="en-US" sz="2200" dirty="0" smtClean="0"/>
              <a:t>A </a:t>
            </a:r>
            <a:r>
              <a:rPr lang="en-US" sz="2200" dirty="0"/>
              <a:t>consistent improvement in train reliability and punctuality</a:t>
            </a:r>
          </a:p>
          <a:p>
            <a:r>
              <a:rPr lang="en-US" sz="2200" dirty="0"/>
              <a:t>Estimated £50,000 ROI per person</a:t>
            </a:r>
          </a:p>
          <a:p>
            <a:r>
              <a:rPr lang="en-US" sz="2200" dirty="0"/>
              <a:t>Employee engagement increasing by 9%</a:t>
            </a:r>
          </a:p>
          <a:p>
            <a:r>
              <a:rPr lang="en-US" sz="2200" dirty="0"/>
              <a:t>Enhanced leadership capability recognised by the European Foundation for Quality </a:t>
            </a:r>
            <a:r>
              <a:rPr lang="en-US" sz="2200" dirty="0" smtClean="0"/>
              <a:t>Management</a:t>
            </a: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HOW?</a:t>
            </a:r>
          </a:p>
          <a:p>
            <a:pPr marL="0" indent="0">
              <a:buNone/>
            </a:pPr>
            <a:r>
              <a:rPr lang="en-US" sz="2200" dirty="0" smtClean="0"/>
              <a:t>A culture change programme that combined leadership development, employee engagement, reward and performance management</a:t>
            </a:r>
            <a:endParaRPr lang="en-US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3" name="Picture 4" descr="http://cmtconsultants.com/wp-content/uploads/2010/02/networkrail-articlei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" t="17810" r="6206" b="20476"/>
          <a:stretch>
            <a:fillRect/>
          </a:stretch>
        </p:blipFill>
        <p:spPr bwMode="auto">
          <a:xfrm>
            <a:off x="6635827" y="685800"/>
            <a:ext cx="220337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7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Smarter Workforce in action</a:t>
            </a:r>
            <a:r>
              <a:rPr lang="en-GB" dirty="0" smtClean="0"/>
              <a:t>: Allianz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3962400" cy="4038600"/>
          </a:xfrm>
        </p:spPr>
        <p:txBody>
          <a:bodyPr>
            <a:normAutofit/>
          </a:bodyPr>
          <a:lstStyle/>
          <a:p>
            <a:r>
              <a:rPr lang="en-US" sz="2200" dirty="0"/>
              <a:t>A</a:t>
            </a:r>
            <a:r>
              <a:rPr lang="en-US" sz="2200" dirty="0" smtClean="0"/>
              <a:t> </a:t>
            </a:r>
            <a:r>
              <a:rPr lang="en-US" sz="2200" dirty="0"/>
              <a:t>global measure of workforce </a:t>
            </a:r>
            <a:r>
              <a:rPr lang="en-US" sz="2200" dirty="0" smtClean="0"/>
              <a:t>health that drives business performance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HOW?</a:t>
            </a:r>
          </a:p>
          <a:p>
            <a:pPr marL="0" indent="0">
              <a:buNone/>
            </a:pPr>
            <a:r>
              <a:rPr lang="en-US" sz="2200" dirty="0" smtClean="0"/>
              <a:t>An integrated organisational survey and behaviour change programme aimed at driving KPIs across the bank</a:t>
            </a:r>
            <a:endParaRPr lang="en-US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4" name="Picture 9" descr="C:\Users\mradix\Pictures\allian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15710" r="6789" b="13097"/>
          <a:stretch>
            <a:fillRect/>
          </a:stretch>
        </p:blipFill>
        <p:spPr bwMode="auto">
          <a:xfrm>
            <a:off x="6705600" y="685800"/>
            <a:ext cx="2201863" cy="69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5" t="48498" r="1912"/>
          <a:stretch/>
        </p:blipFill>
        <p:spPr bwMode="auto">
          <a:xfrm>
            <a:off x="4114800" y="1752600"/>
            <a:ext cx="4864689" cy="35767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9602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Smarter Workforce in action: Burger King Europe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3812" y="1828800"/>
            <a:ext cx="4352988" cy="41910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New market entry</a:t>
            </a:r>
          </a:p>
          <a:p>
            <a:r>
              <a:rPr lang="en-GB" sz="2400" dirty="0" smtClean="0"/>
              <a:t>New revenues streams identified and monetized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HOW?</a:t>
            </a:r>
          </a:p>
          <a:p>
            <a:pPr marL="0" indent="0">
              <a:buNone/>
            </a:pPr>
            <a:r>
              <a:rPr lang="en-GB" sz="2400" dirty="0" smtClean="0"/>
              <a:t>An assessment and talent development programme aligned to critical business projects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488" y="658701"/>
            <a:ext cx="1312912" cy="132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business.inquirer.net/files/2012/06/burger-king-300x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88" y="2286000"/>
            <a:ext cx="3789412" cy="284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6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overarching outcomes</a:t>
            </a:r>
            <a:endParaRPr lang="en-GB" dirty="0"/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457200" y="2428803"/>
            <a:ext cx="8001000" cy="77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48" tIns="42457" rIns="81648" bIns="42457" numCol="1" anchor="ctr" anchorCtr="0" compatLnSpc="1">
            <a:prstTxWarp prst="textNoShape">
              <a:avLst/>
            </a:prstTxWarp>
          </a:bodyPr>
          <a:lstStyle>
            <a:lvl1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2pPr>
            <a:lvl3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3pPr>
            <a:lvl4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4pPr>
            <a:lvl5pPr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5pPr>
            <a:lvl6pPr marL="2281245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6pPr>
            <a:lvl7pPr marL="2696017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7pPr>
            <a:lvl8pPr marL="3110789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8pPr>
            <a:lvl9pPr marL="3525561" indent="-207386" algn="l" defTabSz="414772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charset="0"/>
                <a:ea typeface="MS Gothic" pitchFamily="49" charset="-128"/>
              </a:defRPr>
            </a:lvl9pPr>
          </a:lstStyle>
          <a:p>
            <a:pPr marL="457200" indent="-457200">
              <a:buAutoNum type="arabicPeriod"/>
            </a:pPr>
            <a:r>
              <a:rPr lang="en-GB" sz="3200" kern="0" dirty="0"/>
              <a:t>M</a:t>
            </a:r>
            <a:r>
              <a:rPr lang="en-GB" sz="3200" kern="0" dirty="0" smtClean="0"/>
              <a:t>ore people like your best people</a:t>
            </a:r>
          </a:p>
          <a:p>
            <a:pPr marL="457200" indent="-457200">
              <a:buAutoNum type="arabicPeriod"/>
            </a:pPr>
            <a:endParaRPr lang="en-GB" sz="3200" kern="0" dirty="0"/>
          </a:p>
          <a:p>
            <a:pPr marL="457200" indent="-457200">
              <a:buAutoNum type="arabicPeriod"/>
            </a:pPr>
            <a:r>
              <a:rPr lang="en-GB" sz="3200" kern="0" dirty="0" smtClean="0"/>
              <a:t>Engaged employees who stay longer, work harder and perform better</a:t>
            </a:r>
            <a:endParaRPr lang="en-GB" sz="3200" kern="0" dirty="0"/>
          </a:p>
        </p:txBody>
      </p:sp>
    </p:spTree>
    <p:extLst>
      <p:ext uri="{BB962C8B-B14F-4D97-AF65-F5344CB8AC3E}">
        <p14:creationId xmlns:p14="http://schemas.microsoft.com/office/powerpoint/2010/main" val="14238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8" descr="http://www.trainbodyandmind.com/wp-content/uploads/2010/12/King-Leonidas-300-movie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8656" y="-1064908"/>
            <a:ext cx="12987563" cy="839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10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pitchFamily="49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558</Words>
  <Application>Microsoft Office PowerPoint</Application>
  <PresentationFormat>On-screen Show (4:3)</PresentationFormat>
  <Paragraphs>141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MS Gothic</vt:lpstr>
      <vt:lpstr>MS PGothic</vt:lpstr>
      <vt:lpstr>Arial</vt:lpstr>
      <vt:lpstr>Calibri</vt:lpstr>
      <vt:lpstr>Times New Roman</vt:lpstr>
      <vt:lpstr>1_Office Theme</vt:lpstr>
      <vt:lpstr>PowerPoint Presentation</vt:lpstr>
      <vt:lpstr>PowerPoint Presentation</vt:lpstr>
      <vt:lpstr>Sleepless nights at the C-Suite level…</vt:lpstr>
      <vt:lpstr>Two overarching objectives</vt:lpstr>
      <vt:lpstr>PowerPoint Presentation</vt:lpstr>
      <vt:lpstr>PowerPoint Presentation</vt:lpstr>
      <vt:lpstr>PowerPoint Presentation</vt:lpstr>
      <vt:lpstr>Two overarching objectives</vt:lpstr>
      <vt:lpstr>PowerPoint Presentation</vt:lpstr>
      <vt:lpstr>PowerPoint Presentation</vt:lpstr>
      <vt:lpstr>Applying the science to drive your business forward</vt:lpstr>
      <vt:lpstr>Science enabled by world class technology</vt:lpstr>
      <vt:lpstr>The world’s best talent management technology</vt:lpstr>
      <vt:lpstr>PowerPoint Presentation</vt:lpstr>
      <vt:lpstr>PowerPoint Presentation</vt:lpstr>
      <vt:lpstr>Smarter Workforce in action: RBS</vt:lpstr>
      <vt:lpstr>Smarter Workforce in action: Network Rail</vt:lpstr>
      <vt:lpstr>Smarter Workforce in action: Allianz</vt:lpstr>
      <vt:lpstr>Smarter Workforce in action: Burger King Europe</vt:lpstr>
      <vt:lpstr>Two overarching outcomes</vt:lpstr>
      <vt:lpstr>PowerPoint Presentation</vt:lpstr>
    </vt:vector>
  </TitlesOfParts>
  <Company>IBM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ADMINIBM</dc:creator>
  <cp:lastModifiedBy>IBM_ADMIN</cp:lastModifiedBy>
  <cp:revision>18</cp:revision>
  <dcterms:created xsi:type="dcterms:W3CDTF">2013-04-15T15:02:22Z</dcterms:created>
  <dcterms:modified xsi:type="dcterms:W3CDTF">2013-06-04T15:14:30Z</dcterms:modified>
</cp:coreProperties>
</file>