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docProps/custom.xml" ContentType="application/vnd.openxmlformats-officedocument.custom-properti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0"/>
  </p:notesMasterIdLst>
  <p:handoutMasterIdLst>
    <p:handoutMasterId r:id="rId11"/>
  </p:handoutMasterIdLst>
  <p:sldIdLst>
    <p:sldId id="256" r:id="rId2"/>
    <p:sldId id="300" r:id="rId3"/>
    <p:sldId id="281" r:id="rId4"/>
    <p:sldId id="302" r:id="rId5"/>
    <p:sldId id="287" r:id="rId6"/>
    <p:sldId id="275" r:id="rId7"/>
    <p:sldId id="282" r:id="rId8"/>
    <p:sldId id="303" r:id="rId9"/>
  </p:sldIdLst>
  <p:sldSz cx="9144000" cy="5148263"/>
  <p:notesSz cx="7315200" cy="9601200"/>
  <p:defaultTextStyle>
    <a:defPPr>
      <a:defRPr lang="en-US"/>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76003"/>
    <a:srgbClr val="F04E37"/>
    <a:srgbClr val="882E92"/>
    <a:srgbClr val="D00000"/>
    <a:srgbClr val="DC5112"/>
    <a:srgbClr val="5C096D"/>
    <a:srgbClr val="BC0000"/>
    <a:srgbClr val="FFB46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8373" autoAdjust="0"/>
    <p:restoredTop sz="40706" autoAdjust="0"/>
  </p:normalViewPr>
  <p:slideViewPr>
    <p:cSldViewPr snapToGrid="0">
      <p:cViewPr>
        <p:scale>
          <a:sx n="75" d="100"/>
          <a:sy n="75" d="100"/>
        </p:scale>
        <p:origin x="-1224" y="-912"/>
      </p:cViewPr>
      <p:guideLst>
        <p:guide orient="horz" pos="2976"/>
        <p:guide pos="5759"/>
      </p:guideLst>
    </p:cSldViewPr>
  </p:slideViewPr>
  <p:notesTextViewPr>
    <p:cViewPr>
      <p:scale>
        <a:sx n="100" d="100"/>
        <a:sy n="100" d="100"/>
      </p:scale>
      <p:origin x="0" y="0"/>
    </p:cViewPr>
  </p:notesTextViewPr>
  <p:sorterViewPr>
    <p:cViewPr>
      <p:scale>
        <a:sx n="70" d="100"/>
        <a:sy n="7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6661" tIns="48331" rIns="96661" bIns="48331" rtlCol="0"/>
          <a:lstStyle>
            <a:lvl1pPr algn="l" fontAlgn="auto">
              <a:spcBef>
                <a:spcPts val="0"/>
              </a:spcBef>
              <a:spcAft>
                <a:spcPts val="0"/>
              </a:spcAft>
              <a:defRPr sz="1300">
                <a:latin typeface="+mn-lt"/>
                <a:cs typeface="+mn-cs"/>
              </a:defRPr>
            </a:lvl1pPr>
          </a:lstStyle>
          <a:p>
            <a:pPr>
              <a:defRPr/>
            </a:pPr>
            <a:endParaRPr lang="en-US"/>
          </a:p>
        </p:txBody>
      </p:sp>
      <p:sp>
        <p:nvSpPr>
          <p:cNvPr id="3" name="Date Placeholder 2"/>
          <p:cNvSpPr>
            <a:spLocks noGrp="1"/>
          </p:cNvSpPr>
          <p:nvPr>
            <p:ph type="dt" sz="quarter" idx="1"/>
          </p:nvPr>
        </p:nvSpPr>
        <p:spPr>
          <a:xfrm>
            <a:off x="4143375" y="0"/>
            <a:ext cx="3170238" cy="479425"/>
          </a:xfrm>
          <a:prstGeom prst="rect">
            <a:avLst/>
          </a:prstGeom>
        </p:spPr>
        <p:txBody>
          <a:bodyPr vert="horz" lIns="96661" tIns="48331" rIns="96661" bIns="48331" rtlCol="0"/>
          <a:lstStyle>
            <a:lvl1pPr algn="r" fontAlgn="auto">
              <a:spcBef>
                <a:spcPts val="0"/>
              </a:spcBef>
              <a:spcAft>
                <a:spcPts val="0"/>
              </a:spcAft>
              <a:defRPr sz="1300">
                <a:latin typeface="+mn-lt"/>
                <a:cs typeface="+mn-cs"/>
              </a:defRPr>
            </a:lvl1pPr>
          </a:lstStyle>
          <a:p>
            <a:pPr>
              <a:defRPr/>
            </a:pPr>
            <a:fld id="{92BE3D1F-3F8E-40D8-B106-07C9C96B6142}" type="datetimeFigureOut">
              <a:rPr lang="en-US"/>
              <a:pPr>
                <a:defRPr/>
              </a:pPr>
              <a:t>7/5/2012</a:t>
            </a:fld>
            <a:endParaRPr lang="en-US"/>
          </a:p>
        </p:txBody>
      </p:sp>
      <p:sp>
        <p:nvSpPr>
          <p:cNvPr id="4" name="Footer Placeholder 3"/>
          <p:cNvSpPr>
            <a:spLocks noGrp="1"/>
          </p:cNvSpPr>
          <p:nvPr>
            <p:ph type="ftr" sz="quarter" idx="2"/>
          </p:nvPr>
        </p:nvSpPr>
        <p:spPr>
          <a:xfrm>
            <a:off x="0" y="9120188"/>
            <a:ext cx="3170238" cy="479425"/>
          </a:xfrm>
          <a:prstGeom prst="rect">
            <a:avLst/>
          </a:prstGeom>
        </p:spPr>
        <p:txBody>
          <a:bodyPr vert="horz" lIns="96661" tIns="48331" rIns="96661" bIns="48331" rtlCol="0" anchor="b"/>
          <a:lstStyle>
            <a:lvl1pPr algn="l" fontAlgn="auto">
              <a:spcBef>
                <a:spcPts val="0"/>
              </a:spcBef>
              <a:spcAft>
                <a:spcPts val="0"/>
              </a:spcAft>
              <a:defRPr sz="13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lIns="96661" tIns="48331" rIns="96661" bIns="48331" rtlCol="0" anchor="b"/>
          <a:lstStyle>
            <a:lvl1pPr algn="r" fontAlgn="auto">
              <a:spcBef>
                <a:spcPts val="0"/>
              </a:spcBef>
              <a:spcAft>
                <a:spcPts val="0"/>
              </a:spcAft>
              <a:defRPr sz="1300">
                <a:latin typeface="+mn-lt"/>
                <a:cs typeface="+mn-cs"/>
              </a:defRPr>
            </a:lvl1pPr>
          </a:lstStyle>
          <a:p>
            <a:pPr>
              <a:defRPr/>
            </a:pPr>
            <a:fld id="{7625CFF8-45AE-40AF-8056-4E4DF239B701}" type="slidenum">
              <a:rPr lang="en-US"/>
              <a:pPr>
                <a:defRPr/>
              </a:pPr>
              <a:t>‹#›</a:t>
            </a:fld>
            <a:endParaRPr lang="en-US"/>
          </a:p>
        </p:txBody>
      </p:sp>
    </p:spTree>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6661" tIns="48331" rIns="96661" bIns="48331" rtlCol="0"/>
          <a:lstStyle>
            <a:lvl1pPr algn="l" fontAlgn="auto">
              <a:spcBef>
                <a:spcPts val="0"/>
              </a:spcBef>
              <a:spcAft>
                <a:spcPts val="0"/>
              </a:spcAft>
              <a:defRPr sz="1300">
                <a:latin typeface="+mn-lt"/>
                <a:cs typeface="+mn-cs"/>
              </a:defRPr>
            </a:lvl1pPr>
          </a:lstStyle>
          <a:p>
            <a:pPr>
              <a:defRPr/>
            </a:pPr>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6661" tIns="48331" rIns="96661" bIns="48331" rtlCol="0"/>
          <a:lstStyle>
            <a:lvl1pPr algn="r" fontAlgn="auto">
              <a:spcBef>
                <a:spcPts val="0"/>
              </a:spcBef>
              <a:spcAft>
                <a:spcPts val="0"/>
              </a:spcAft>
              <a:defRPr sz="1300">
                <a:latin typeface="+mn-lt"/>
                <a:cs typeface="+mn-cs"/>
              </a:defRPr>
            </a:lvl1pPr>
          </a:lstStyle>
          <a:p>
            <a:pPr>
              <a:defRPr/>
            </a:pPr>
            <a:fld id="{AA4490DC-B340-460F-8A70-7AD67EE2B07B}" type="datetimeFigureOut">
              <a:rPr lang="en-US"/>
              <a:pPr>
                <a:defRPr/>
              </a:pPr>
              <a:t>7/5/2012</a:t>
            </a:fld>
            <a:endParaRPr lang="en-US"/>
          </a:p>
        </p:txBody>
      </p:sp>
      <p:sp>
        <p:nvSpPr>
          <p:cNvPr id="4" name="Slide Image Placeholder 3"/>
          <p:cNvSpPr>
            <a:spLocks noGrp="1" noRot="1" noChangeAspect="1"/>
          </p:cNvSpPr>
          <p:nvPr>
            <p:ph type="sldImg" idx="2"/>
          </p:nvPr>
        </p:nvSpPr>
        <p:spPr>
          <a:xfrm>
            <a:off x="460375" y="720725"/>
            <a:ext cx="6394450" cy="3600450"/>
          </a:xfrm>
          <a:prstGeom prst="rect">
            <a:avLst/>
          </a:prstGeom>
          <a:noFill/>
          <a:ln w="12700">
            <a:solidFill>
              <a:prstClr val="black"/>
            </a:solidFill>
          </a:ln>
        </p:spPr>
        <p:txBody>
          <a:bodyPr vert="horz" lIns="96661" tIns="48331" rIns="96661" bIns="48331" rtlCol="0" anchor="ctr"/>
          <a:lstStyle/>
          <a:p>
            <a:pPr lvl="0"/>
            <a:endParaRPr lang="en-US" noProof="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6661" tIns="48331" rIns="96661" bIns="48331"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9120188"/>
            <a:ext cx="3170238" cy="479425"/>
          </a:xfrm>
          <a:prstGeom prst="rect">
            <a:avLst/>
          </a:prstGeom>
        </p:spPr>
        <p:txBody>
          <a:bodyPr vert="horz" lIns="96661" tIns="48331" rIns="96661" bIns="48331" rtlCol="0" anchor="b"/>
          <a:lstStyle>
            <a:lvl1pPr algn="l" fontAlgn="auto">
              <a:spcBef>
                <a:spcPts val="0"/>
              </a:spcBef>
              <a:spcAft>
                <a:spcPts val="0"/>
              </a:spcAft>
              <a:defRPr sz="13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6661" tIns="48331" rIns="96661" bIns="48331" rtlCol="0" anchor="b"/>
          <a:lstStyle>
            <a:lvl1pPr algn="r" fontAlgn="auto">
              <a:spcBef>
                <a:spcPts val="0"/>
              </a:spcBef>
              <a:spcAft>
                <a:spcPts val="0"/>
              </a:spcAft>
              <a:defRPr sz="1300">
                <a:latin typeface="+mn-lt"/>
                <a:cs typeface="+mn-cs"/>
              </a:defRPr>
            </a:lvl1pPr>
          </a:lstStyle>
          <a:p>
            <a:pPr>
              <a:defRPr/>
            </a:pPr>
            <a:fld id="{FC94B171-7157-4357-8848-673DBC8D3A54}" type="slidenum">
              <a:rPr lang="en-US"/>
              <a:pPr>
                <a:defRPr/>
              </a:pPr>
              <a:t>‹#›</a:t>
            </a:fld>
            <a:endParaRPr lang="en-US"/>
          </a:p>
        </p:txBody>
      </p:sp>
    </p:spTree>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headEnd/>
            <a:tailEnd/>
          </a:ln>
        </p:spPr>
      </p:sp>
      <p:sp>
        <p:nvSpPr>
          <p:cNvPr id="14338" name="Rectangle 3"/>
          <p:cNvSpPr>
            <a:spLocks noGrp="1"/>
          </p:cNvSpPr>
          <p:nvPr>
            <p:ph type="body" idx="1"/>
          </p:nvPr>
        </p:nvSpPr>
        <p:spPr bwMode="auto">
          <a:noFill/>
        </p:spPr>
        <p:txBody>
          <a:bodyPr wrap="square" numCol="1" anchor="t" anchorCtr="0" compatLnSpc="1">
            <a:prstTxWarp prst="textNoShape">
              <a:avLst/>
            </a:prstTxWarp>
          </a:bodyPr>
          <a:lstStyle/>
          <a:p>
            <a:r>
              <a:rPr lang="en-US" smtClean="0"/>
              <a:t>Slide notes are distributed as separate document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TextEdit="1"/>
          </p:cNvSpPr>
          <p:nvPr>
            <p:ph type="sldImg"/>
          </p:nvPr>
        </p:nvSpPr>
        <p:spPr bwMode="auto">
          <a:noFill/>
          <a:ln>
            <a:solidFill>
              <a:srgbClr val="000000"/>
            </a:solidFill>
            <a:miter lim="800000"/>
            <a:headEnd/>
            <a:tailEnd/>
          </a:ln>
        </p:spPr>
      </p:sp>
      <p:sp>
        <p:nvSpPr>
          <p:cNvPr id="16386" name="Rectangle 3"/>
          <p:cNvSpPr>
            <a:spLocks noGrp="1"/>
          </p:cNvSpPr>
          <p:nvPr>
            <p:ph type="body" idx="1"/>
          </p:nvPr>
        </p:nvSpPr>
        <p:spPr bwMode="auto">
          <a:noFill/>
        </p:spPr>
        <p:txBody>
          <a:bodyPr wrap="square" numCol="1" anchor="t" anchorCtr="0" compatLnSpc="1">
            <a:prstTxWarp prst="textNoShape">
              <a:avLst/>
            </a:prstTxWarp>
          </a:bodyPr>
          <a:lstStyle/>
          <a:p>
            <a:r>
              <a:rPr lang="en-US" smtClean="0"/>
              <a:t>Slide notes are distributed as separate document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Rot="1" noChangeAspect="1" noTextEdit="1"/>
          </p:cNvSpPr>
          <p:nvPr>
            <p:ph type="sldImg"/>
          </p:nvPr>
        </p:nvSpPr>
        <p:spPr bwMode="auto">
          <a:noFill/>
          <a:ln>
            <a:solidFill>
              <a:srgbClr val="000000"/>
            </a:solidFill>
            <a:miter lim="800000"/>
            <a:headEnd/>
            <a:tailEnd/>
          </a:ln>
        </p:spPr>
      </p:sp>
      <p:sp>
        <p:nvSpPr>
          <p:cNvPr id="18434" name="Rectangle 3"/>
          <p:cNvSpPr>
            <a:spLocks noGrp="1"/>
          </p:cNvSpPr>
          <p:nvPr>
            <p:ph type="body" idx="1"/>
          </p:nvPr>
        </p:nvSpPr>
        <p:spPr bwMode="auto">
          <a:xfrm>
            <a:off x="974725" y="4560888"/>
            <a:ext cx="5365750" cy="4319587"/>
          </a:xfrm>
          <a:noFill/>
        </p:spPr>
        <p:txBody>
          <a:bodyPr wrap="square" numCol="1" anchor="t" anchorCtr="0" compatLnSpc="1">
            <a:prstTxWarp prst="textNoShape">
              <a:avLst/>
            </a:prstTxWarp>
          </a:bodyPr>
          <a:lstStyle/>
          <a:p>
            <a:pPr eaLnBrk="1" hangingPunct="1"/>
            <a:r>
              <a:rPr lang="en-US" smtClean="0"/>
              <a:t>4/30</a:t>
            </a:r>
          </a:p>
          <a:p>
            <a:pPr eaLnBrk="1" hangingPunct="1"/>
            <a:endParaRPr lang="en-US" smtClean="0"/>
          </a:p>
          <a:p>
            <a:pPr eaLnBrk="1" hangingPunct="1"/>
            <a:r>
              <a:rPr lang="en-US" smtClean="0"/>
              <a:t>A zettabyte is 10 to the 21st power. </a:t>
            </a:r>
          </a:p>
          <a:p>
            <a:pPr eaLnBrk="1" hangingPunct="1"/>
            <a:endParaRPr lang="en-US" smtClean="0"/>
          </a:p>
          <a:p>
            <a:pPr eaLnBrk="1" hangingPunct="1"/>
            <a:r>
              <a:rPr lang="en-US" b="1" smtClean="0"/>
              <a:t>34% </a:t>
            </a:r>
            <a:r>
              <a:rPr lang="en-US" smtClean="0"/>
              <a:t>are considering cloud storage, InfoWeek State of Storage 2012</a:t>
            </a:r>
          </a:p>
          <a:p>
            <a:pPr eaLnBrk="1" hangingPunct="1">
              <a:lnSpc>
                <a:spcPts val="1688"/>
              </a:lnSpc>
              <a:spcBef>
                <a:spcPct val="0"/>
              </a:spcBef>
            </a:pPr>
            <a:r>
              <a:rPr lang="en-US" smtClean="0"/>
              <a:t>Up to 80% of data is unstructured</a:t>
            </a:r>
          </a:p>
          <a:p>
            <a:pPr eaLnBrk="1" hangingPunct="1"/>
            <a:endParaRPr lang="en-US" smtClean="0"/>
          </a:p>
          <a:p>
            <a:pPr eaLnBrk="1" hangingPunct="1"/>
            <a:endParaRPr lang="en-US" smtClean="0"/>
          </a:p>
          <a:p>
            <a:pPr eaLnBrk="1" hangingPunct="1">
              <a:lnSpc>
                <a:spcPts val="1688"/>
              </a:lnSpc>
              <a:spcBef>
                <a:spcPct val="0"/>
              </a:spcBef>
            </a:pPr>
            <a:r>
              <a:rPr lang="ja-JP" altLang="en-US" smtClean="0">
                <a:solidFill>
                  <a:srgbClr val="FF0000"/>
                </a:solidFill>
              </a:rPr>
              <a:t>“</a:t>
            </a:r>
            <a:r>
              <a:rPr lang="en-US" altLang="ja-JP" smtClean="0">
                <a:solidFill>
                  <a:srgbClr val="FF0000"/>
                </a:solidFill>
              </a:rPr>
              <a:t>IT labor costs will be 70% of IT spend by 2013</a:t>
            </a:r>
            <a:r>
              <a:rPr lang="ja-JP" altLang="en-US" smtClean="0">
                <a:solidFill>
                  <a:srgbClr val="FF0000"/>
                </a:solidFill>
              </a:rPr>
              <a:t>”</a:t>
            </a:r>
            <a:r>
              <a:rPr lang="en-US" altLang="ja-JP" smtClean="0">
                <a:solidFill>
                  <a:srgbClr val="FF0000"/>
                </a:solidFill>
              </a:rPr>
              <a:t>  IDC data, report coming from Wikibon</a:t>
            </a:r>
          </a:p>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TextEdit="1"/>
          </p:cNvSpPr>
          <p:nvPr>
            <p:ph type="sldImg"/>
          </p:nvPr>
        </p:nvSpPr>
        <p:spPr bwMode="auto">
          <a:noFill/>
          <a:ln>
            <a:solidFill>
              <a:srgbClr val="000000"/>
            </a:solidFill>
            <a:miter lim="800000"/>
            <a:headEnd/>
            <a:tailEnd/>
          </a:ln>
        </p:spPr>
      </p:sp>
      <p:sp>
        <p:nvSpPr>
          <p:cNvPr id="20482" name="Rectangle 3"/>
          <p:cNvSpPr>
            <a:spLocks noGrp="1"/>
          </p:cNvSpPr>
          <p:nvPr>
            <p:ph type="body" idx="1"/>
          </p:nvPr>
        </p:nvSpPr>
        <p:spPr bwMode="auto">
          <a:xfrm>
            <a:off x="974725" y="4560888"/>
            <a:ext cx="5365750" cy="4319587"/>
          </a:xfrm>
          <a:noFill/>
        </p:spPr>
        <p:txBody>
          <a:bodyPr wrap="square" numCol="1" anchor="t" anchorCtr="0" compatLnSpc="1">
            <a:prstTxWarp prst="textNoShape">
              <a:avLst/>
            </a:prstTxWarp>
          </a:bodyPr>
          <a:lstStyle/>
          <a:p>
            <a:pPr eaLnBrk="1" hangingPunct="1"/>
            <a:r>
              <a:rPr lang="en-US" smtClean="0"/>
              <a:t>4/30</a:t>
            </a:r>
          </a:p>
          <a:p>
            <a:pPr eaLnBrk="1" hangingPunct="1"/>
            <a:endParaRPr lang="en-US" smtClean="0"/>
          </a:p>
          <a:p>
            <a:pPr eaLnBrk="1" hangingPunct="1"/>
            <a:r>
              <a:rPr lang="en-US" smtClean="0"/>
              <a:t>A zettabyte is 10 to the 21st power. </a:t>
            </a:r>
          </a:p>
          <a:p>
            <a:pPr eaLnBrk="1" hangingPunct="1"/>
            <a:endParaRPr lang="en-US" smtClean="0"/>
          </a:p>
          <a:p>
            <a:pPr eaLnBrk="1" hangingPunct="1"/>
            <a:r>
              <a:rPr lang="en-US" b="1" smtClean="0"/>
              <a:t>34% </a:t>
            </a:r>
            <a:r>
              <a:rPr lang="en-US" smtClean="0"/>
              <a:t>are considering cloud storage, InfoWeek State of Storage 2012</a:t>
            </a:r>
          </a:p>
          <a:p>
            <a:pPr eaLnBrk="1" hangingPunct="1">
              <a:lnSpc>
                <a:spcPts val="1688"/>
              </a:lnSpc>
              <a:spcBef>
                <a:spcPct val="0"/>
              </a:spcBef>
            </a:pPr>
            <a:r>
              <a:rPr lang="en-US" smtClean="0"/>
              <a:t>Up to 80% of data is unstructured</a:t>
            </a:r>
          </a:p>
          <a:p>
            <a:pPr eaLnBrk="1" hangingPunct="1"/>
            <a:endParaRPr lang="en-US" smtClean="0"/>
          </a:p>
          <a:p>
            <a:pPr eaLnBrk="1" hangingPunct="1"/>
            <a:endParaRPr lang="en-US" smtClean="0"/>
          </a:p>
          <a:p>
            <a:pPr eaLnBrk="1" hangingPunct="1">
              <a:lnSpc>
                <a:spcPts val="1688"/>
              </a:lnSpc>
              <a:spcBef>
                <a:spcPct val="0"/>
              </a:spcBef>
            </a:pPr>
            <a:r>
              <a:rPr lang="ja-JP" altLang="en-US" smtClean="0">
                <a:solidFill>
                  <a:srgbClr val="FF0000"/>
                </a:solidFill>
              </a:rPr>
              <a:t>“</a:t>
            </a:r>
            <a:r>
              <a:rPr lang="en-US" altLang="ja-JP" smtClean="0">
                <a:solidFill>
                  <a:srgbClr val="FF0000"/>
                </a:solidFill>
              </a:rPr>
              <a:t>IT labor costs will be 70% of IT spend by 2013</a:t>
            </a:r>
            <a:r>
              <a:rPr lang="ja-JP" altLang="en-US" smtClean="0">
                <a:solidFill>
                  <a:srgbClr val="FF0000"/>
                </a:solidFill>
              </a:rPr>
              <a:t>”</a:t>
            </a:r>
            <a:r>
              <a:rPr lang="en-US" altLang="ja-JP" smtClean="0">
                <a:solidFill>
                  <a:srgbClr val="FF0000"/>
                </a:solidFill>
              </a:rPr>
              <a:t>  IDC data, report coming from Wikibon</a:t>
            </a:r>
          </a:p>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TextEdit="1"/>
          </p:cNvSpPr>
          <p:nvPr>
            <p:ph type="sldImg"/>
          </p:nvPr>
        </p:nvSpPr>
        <p:spPr bwMode="auto">
          <a:noFill/>
          <a:ln>
            <a:solidFill>
              <a:srgbClr val="000000"/>
            </a:solidFill>
            <a:miter lim="800000"/>
            <a:headEnd/>
            <a:tailEnd/>
          </a:ln>
        </p:spPr>
      </p:sp>
      <p:sp>
        <p:nvSpPr>
          <p:cNvPr id="22530" name="Rectangle 3"/>
          <p:cNvSpPr>
            <a:spLocks noGrp="1"/>
          </p:cNvSpPr>
          <p:nvPr>
            <p:ph type="body" idx="1"/>
          </p:nvPr>
        </p:nvSpPr>
        <p:spPr bwMode="auto">
          <a:xfrm>
            <a:off x="974725" y="4560888"/>
            <a:ext cx="5365750" cy="4319587"/>
          </a:xfrm>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51" tIns="48326" rIns="96651" bIns="48326" anchor="b"/>
          <a:lstStyle/>
          <a:p>
            <a:pPr algn="r" defTabSz="966788" eaLnBrk="0" hangingPunct="0"/>
            <a:fld id="{9B9A980F-6155-4945-9B81-E7786BC8B240}" type="slidenum">
              <a:rPr lang="en-US" sz="1300">
                <a:latin typeface="Times" pitchFamily="18" charset="0"/>
                <a:ea typeface="MS PGothic" pitchFamily="34" charset="-128"/>
              </a:rPr>
              <a:pPr algn="r" defTabSz="966788" eaLnBrk="0" hangingPunct="0"/>
              <a:t>6</a:t>
            </a:fld>
            <a:endParaRPr lang="en-US" sz="1300">
              <a:latin typeface="Times" pitchFamily="18" charset="0"/>
              <a:ea typeface="MS PGothic" pitchFamily="34" charset="-128"/>
            </a:endParaRPr>
          </a:p>
        </p:txBody>
      </p:sp>
      <p:sp>
        <p:nvSpPr>
          <p:cNvPr id="2457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579" name="Rectangle 3"/>
          <p:cNvSpPr>
            <a:spLocks noGrp="1" noChangeArrowheads="1"/>
          </p:cNvSpPr>
          <p:nvPr>
            <p:ph type="body" idx="1"/>
          </p:nvPr>
        </p:nvSpPr>
        <p:spPr bwMode="auto">
          <a:noFill/>
        </p:spPr>
        <p:txBody>
          <a:bodyPr wrap="square" lIns="96616" tIns="48307" rIns="96616" bIns="48307" numCol="1" anchor="t" anchorCtr="0" compatLnSpc="1">
            <a:prstTxWarp prst="textNoShape">
              <a:avLst/>
            </a:prstTxWarp>
          </a:bodyPr>
          <a:lstStyle/>
          <a:p>
            <a:pPr defTabSz="447675" eaLnBrk="1" hangingPunct="1">
              <a:lnSpc>
                <a:spcPct val="80000"/>
              </a:lnSpc>
            </a:pPr>
            <a:r>
              <a:rPr lang="en-US" sz="800" smtClean="0"/>
              <a:t>Smarter Computing is delivered through a combination of three characteristics of an IT infrastructure.  The key point is that this is an IT infrastructure that actually enables a Smarter Planet.  As clients want to seize the opportunities that are presented by a Smarter Planet they need to think differently about their infrastructure.</a:t>
            </a:r>
          </a:p>
          <a:p>
            <a:pPr defTabSz="447675" eaLnBrk="1" hangingPunct="1">
              <a:lnSpc>
                <a:spcPct val="80000"/>
              </a:lnSpc>
            </a:pPr>
            <a:endParaRPr lang="en-US" sz="800" smtClean="0"/>
          </a:p>
          <a:p>
            <a:pPr defTabSz="447675" eaLnBrk="1" hangingPunct="1">
              <a:lnSpc>
                <a:spcPct val="80000"/>
              </a:lnSpc>
            </a:pPr>
            <a:r>
              <a:rPr lang="en-US" sz="800" smtClean="0"/>
              <a:t>Why?  Why do they need to design for the data, all the data that they need, not just the data that they traditionally use of new forms of information?  Because companies are challenged to harness all this information.  In fact 89% of CEOs actually say that they want better insight through business intelligence.  This is a challenge of the IT department to design their infrastructure for all of this data.</a:t>
            </a:r>
          </a:p>
          <a:p>
            <a:pPr defTabSz="447675" eaLnBrk="1" hangingPunct="1">
              <a:lnSpc>
                <a:spcPct val="80000"/>
              </a:lnSpc>
            </a:pPr>
            <a:endParaRPr lang="en-US" sz="800" smtClean="0"/>
          </a:p>
          <a:p>
            <a:pPr defTabSz="447675" eaLnBrk="1" hangingPunct="1">
              <a:lnSpc>
                <a:spcPct val="80000"/>
              </a:lnSpc>
            </a:pPr>
            <a:r>
              <a:rPr lang="en-US" sz="800" smtClean="0"/>
              <a:t>Tuned to the task, this is really about leveraging optimized systems, systems that are optimized for specific workloads to drive greater performance and improve IT economics.  Why?  Because today we have the ability to reduce total cost per workload by up to 55% and drive tremendous savings by matching the right system to the workload, the applications that need to be supported, the data that needs to be used.  It’s a tremendous opportunity.</a:t>
            </a:r>
          </a:p>
          <a:p>
            <a:pPr defTabSz="447675" eaLnBrk="1" hangingPunct="1">
              <a:lnSpc>
                <a:spcPct val="80000"/>
              </a:lnSpc>
            </a:pPr>
            <a:endParaRPr lang="en-US" sz="800" smtClean="0"/>
          </a:p>
          <a:p>
            <a:pPr defTabSz="447675" eaLnBrk="1" hangingPunct="1">
              <a:lnSpc>
                <a:spcPct val="80000"/>
              </a:lnSpc>
            </a:pPr>
            <a:r>
              <a:rPr lang="en-US" sz="800" smtClean="0"/>
              <a:t>Why do we need to manage with cloud technologies?  Because cloud actually gives the opportunity to reinvent IT and transform service delivery.  60% of CIOs plan to use cloud technologies which is up almost two fold over a year ago.  55% of business executives believe that cloud can enable business transformation.  The business is demanding a new approach to IT; they want it managed differently to be able to deliver service delivery, better quality the way they want to consume it.</a:t>
            </a:r>
          </a:p>
          <a:p>
            <a:pPr defTabSz="447675" eaLnBrk="1" hangingPunct="1">
              <a:lnSpc>
                <a:spcPct val="80000"/>
              </a:lnSpc>
            </a:pPr>
            <a:endParaRPr lang="en-US" sz="800" smtClean="0"/>
          </a:p>
          <a:p>
            <a:pPr defTabSz="447675" eaLnBrk="1" hangingPunct="1">
              <a:lnSpc>
                <a:spcPct val="80000"/>
              </a:lnSpc>
            </a:pPr>
            <a:r>
              <a:rPr lang="en-US" sz="800" smtClean="0"/>
              <a:t>So Smarter Computing is about designing an infrastructure that is ready for a Smarter Planet, that is able to harness the data that’s there, use the right system and manage your IT infrastructure in a much more cloud like fashion. We believe we are the only company in the industry who can partner with clients to help them build out an infrastructure that fits these requirements and reflects these three characteristics.</a:t>
            </a:r>
          </a:p>
          <a:p>
            <a:pPr defTabSz="447675" eaLnBrk="1" hangingPunct="1">
              <a:lnSpc>
                <a:spcPct val="80000"/>
              </a:lnSpc>
            </a:pPr>
            <a:endParaRPr lang="en-US" sz="800" smtClean="0"/>
          </a:p>
          <a:p>
            <a:pPr defTabSz="447675" eaLnBrk="1" hangingPunct="1">
              <a:lnSpc>
                <a:spcPct val="80000"/>
              </a:lnSpc>
            </a:pPr>
            <a:endParaRPr lang="en-US" sz="800" smtClean="0"/>
          </a:p>
          <a:p>
            <a:pPr defTabSz="447675" eaLnBrk="1" hangingPunct="1">
              <a:lnSpc>
                <a:spcPct val="80000"/>
              </a:lnSpc>
            </a:pPr>
            <a:r>
              <a:rPr lang="en-US" sz="800" smtClean="0"/>
              <a:t>=====================</a:t>
            </a:r>
          </a:p>
          <a:p>
            <a:pPr defTabSz="447675" eaLnBrk="1" hangingPunct="1">
              <a:lnSpc>
                <a:spcPct val="80000"/>
              </a:lnSpc>
            </a:pPr>
            <a:r>
              <a:rPr lang="en-US" sz="800" smtClean="0"/>
              <a:t>Sources:</a:t>
            </a:r>
          </a:p>
          <a:p>
            <a:pPr defTabSz="447675" eaLnBrk="1" hangingPunct="1">
              <a:lnSpc>
                <a:spcPct val="80000"/>
              </a:lnSpc>
            </a:pPr>
            <a:endParaRPr lang="en-US" sz="800" smtClean="0"/>
          </a:p>
          <a:p>
            <a:pPr defTabSz="447675" eaLnBrk="1" hangingPunct="1">
              <a:lnSpc>
                <a:spcPct val="80000"/>
              </a:lnSpc>
            </a:pPr>
            <a:r>
              <a:rPr lang="en-US" sz="800" smtClean="0">
                <a:solidFill>
                  <a:srgbClr val="333333"/>
                </a:solidFill>
              </a:rPr>
              <a:t>Harness all available information - </a:t>
            </a:r>
            <a:r>
              <a:rPr lang="en-US" sz="800" b="1" smtClean="0">
                <a:solidFill>
                  <a:srgbClr val="333333"/>
                </a:solidFill>
              </a:rPr>
              <a:t>89% of CEOs*</a:t>
            </a:r>
            <a:r>
              <a:rPr lang="en-US" sz="800" smtClean="0">
                <a:solidFill>
                  <a:srgbClr val="333333"/>
                </a:solidFill>
              </a:rPr>
              <a:t> want better insight via Business Intelligence and analytics</a:t>
            </a:r>
          </a:p>
          <a:p>
            <a:pPr defTabSz="447675" eaLnBrk="1" hangingPunct="1">
              <a:lnSpc>
                <a:spcPct val="80000"/>
              </a:lnSpc>
            </a:pPr>
            <a:r>
              <a:rPr lang="en-US" sz="800" smtClean="0">
                <a:solidFill>
                  <a:srgbClr val="333333"/>
                </a:solidFill>
              </a:rPr>
              <a:t>*</a:t>
            </a:r>
            <a:r>
              <a:rPr lang="en-US" sz="800" smtClean="0"/>
              <a:t>IBM Global Chief Information Officer Study, May 2011</a:t>
            </a:r>
            <a:endParaRPr lang="en-US" sz="800" smtClean="0">
              <a:solidFill>
                <a:srgbClr val="333333"/>
              </a:solidFill>
            </a:endParaRPr>
          </a:p>
          <a:p>
            <a:pPr defTabSz="447675" eaLnBrk="1" hangingPunct="1">
              <a:lnSpc>
                <a:spcPct val="80000"/>
              </a:lnSpc>
            </a:pPr>
            <a:endParaRPr lang="en-US" sz="800" smtClean="0">
              <a:solidFill>
                <a:srgbClr val="333333"/>
              </a:solidFill>
            </a:endParaRPr>
          </a:p>
          <a:p>
            <a:pPr defTabSz="447675" eaLnBrk="1" hangingPunct="1">
              <a:lnSpc>
                <a:spcPct val="80000"/>
              </a:lnSpc>
            </a:pPr>
            <a:r>
              <a:rPr lang="en-US" sz="800" smtClean="0">
                <a:solidFill>
                  <a:srgbClr val="333333"/>
                </a:solidFill>
              </a:rPr>
              <a:t>Drive greater performance and improve IT economics - </a:t>
            </a:r>
            <a:r>
              <a:rPr lang="en-US" sz="800" b="1" smtClean="0">
                <a:solidFill>
                  <a:srgbClr val="333333"/>
                </a:solidFill>
              </a:rPr>
              <a:t>total cost per workload can be reduced up to 55%*</a:t>
            </a:r>
            <a:r>
              <a:rPr lang="en-US" sz="800" smtClean="0">
                <a:solidFill>
                  <a:srgbClr val="333333"/>
                </a:solidFill>
              </a:rPr>
              <a:t> with optimized systems</a:t>
            </a:r>
          </a:p>
          <a:p>
            <a:pPr defTabSz="447675" eaLnBrk="1" hangingPunct="1">
              <a:lnSpc>
                <a:spcPct val="80000"/>
              </a:lnSpc>
            </a:pPr>
            <a:r>
              <a:rPr lang="en-US" sz="800" smtClean="0"/>
              <a:t>* “How zEnterprise Drives Lower Cost for Workload Deployment,” Ray Jones, WW Vice President, z Software.  Cumulative savings over 3 years (Total Cost per Workload comparison (Servers, Network, Power, Labor, Storage) – 2500 heavy I/O workloads, 500 heavy workloads, 7000 light workloads – Deployed on Intel ($62K / workload) vs. Best fit on zEnterprise ($28K / workload).</a:t>
            </a:r>
            <a:endParaRPr lang="en-US" sz="800" smtClean="0">
              <a:solidFill>
                <a:srgbClr val="333333"/>
              </a:solidFill>
            </a:endParaRPr>
          </a:p>
          <a:p>
            <a:pPr defTabSz="447675" eaLnBrk="1" hangingPunct="1">
              <a:lnSpc>
                <a:spcPct val="80000"/>
              </a:lnSpc>
            </a:pPr>
            <a:endParaRPr lang="en-US" sz="800" smtClean="0">
              <a:solidFill>
                <a:srgbClr val="333333"/>
              </a:solidFill>
            </a:endParaRPr>
          </a:p>
          <a:p>
            <a:pPr defTabSz="447675" eaLnBrk="1" hangingPunct="1">
              <a:lnSpc>
                <a:spcPct val="80000"/>
              </a:lnSpc>
            </a:pPr>
            <a:endParaRPr lang="en-US" sz="800" smtClean="0">
              <a:solidFill>
                <a:srgbClr val="333333"/>
              </a:solidFill>
            </a:endParaRPr>
          </a:p>
          <a:p>
            <a:pPr defTabSz="447675" eaLnBrk="1" hangingPunct="1">
              <a:lnSpc>
                <a:spcPct val="80000"/>
              </a:lnSpc>
            </a:pPr>
            <a:r>
              <a:rPr lang="en-US" sz="800" smtClean="0">
                <a:solidFill>
                  <a:srgbClr val="333333"/>
                </a:solidFill>
              </a:rPr>
              <a:t>Reinvent IT - </a:t>
            </a:r>
            <a:r>
              <a:rPr lang="en-US" sz="800" b="1" smtClean="0">
                <a:solidFill>
                  <a:srgbClr val="333333"/>
                </a:solidFill>
              </a:rPr>
              <a:t>60% of CIOs plan to use cloud technologies*</a:t>
            </a:r>
            <a:r>
              <a:rPr lang="en-US" sz="800" smtClean="0">
                <a:solidFill>
                  <a:srgbClr val="333333"/>
                </a:solidFill>
              </a:rPr>
              <a:t> and </a:t>
            </a:r>
            <a:r>
              <a:rPr lang="en-US" sz="800" b="1" smtClean="0">
                <a:solidFill>
                  <a:srgbClr val="333333"/>
                </a:solidFill>
              </a:rPr>
              <a:t>55% of business executives**</a:t>
            </a:r>
            <a:r>
              <a:rPr lang="en-US" sz="800" smtClean="0">
                <a:solidFill>
                  <a:srgbClr val="333333"/>
                </a:solidFill>
              </a:rPr>
              <a:t> believe cloud enables business transformation</a:t>
            </a:r>
            <a:endParaRPr lang="en-US" sz="800" smtClean="0"/>
          </a:p>
          <a:p>
            <a:pPr defTabSz="447675" eaLnBrk="1" hangingPunct="1">
              <a:lnSpc>
                <a:spcPct val="80000"/>
              </a:lnSpc>
            </a:pPr>
            <a:r>
              <a:rPr lang="en-US" sz="800" smtClean="0">
                <a:solidFill>
                  <a:srgbClr val="333333"/>
                </a:solidFill>
              </a:rPr>
              <a:t>*</a:t>
            </a:r>
            <a:r>
              <a:rPr lang="en-US" sz="800" smtClean="0"/>
              <a:t>IBM Global Chief Information Officer Study, May 2011</a:t>
            </a:r>
          </a:p>
          <a:p>
            <a:pPr defTabSz="447675" eaLnBrk="1" hangingPunct="1">
              <a:lnSpc>
                <a:spcPct val="80000"/>
              </a:lnSpc>
            </a:pPr>
            <a:r>
              <a:rPr lang="en-US" sz="800" b="1" smtClean="0"/>
              <a:t>====================</a:t>
            </a:r>
          </a:p>
          <a:p>
            <a:pPr defTabSz="447675" eaLnBrk="1" hangingPunct="1">
              <a:lnSpc>
                <a:spcPct val="80000"/>
              </a:lnSpc>
            </a:pPr>
            <a:endParaRPr lang="en-US" sz="800" b="1" smtClean="0"/>
          </a:p>
          <a:p>
            <a:pPr defTabSz="447675" eaLnBrk="1" hangingPunct="1">
              <a:lnSpc>
                <a:spcPct val="80000"/>
              </a:lnSpc>
            </a:pPr>
            <a:endParaRPr lang="en-US" sz="800" b="1"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TextEdit="1"/>
          </p:cNvSpPr>
          <p:nvPr>
            <p:ph type="sldImg"/>
          </p:nvPr>
        </p:nvSpPr>
        <p:spPr bwMode="auto">
          <a:noFill/>
          <a:ln>
            <a:solidFill>
              <a:srgbClr val="000000"/>
            </a:solidFill>
            <a:miter lim="800000"/>
            <a:headEnd/>
            <a:tailEnd/>
          </a:ln>
        </p:spPr>
      </p:sp>
      <p:sp>
        <p:nvSpPr>
          <p:cNvPr id="27650" name="Rectangle 3"/>
          <p:cNvSpPr>
            <a:spLocks noGrp="1"/>
          </p:cNvSpPr>
          <p:nvPr>
            <p:ph type="body" idx="1"/>
          </p:nvPr>
        </p:nvSpPr>
        <p:spPr bwMode="auto">
          <a:xfrm>
            <a:off x="974725" y="4560888"/>
            <a:ext cx="5365750" cy="4319587"/>
          </a:xfrm>
          <a:noFill/>
        </p:spPr>
        <p:txBody>
          <a:bodyPr wrap="square" numCol="1" anchor="t" anchorCtr="0" compatLnSpc="1">
            <a:prstTxWarp prst="textNoShape">
              <a:avLst/>
            </a:prstTxWarp>
          </a:bodyPr>
          <a:lstStyle/>
          <a:p>
            <a:pPr eaLnBrk="1" hangingPunct="1"/>
            <a:r>
              <a:rPr lang="en-US" smtClean="0"/>
              <a:t>4/30</a:t>
            </a:r>
          </a:p>
          <a:p>
            <a:pPr eaLnBrk="1" hangingPunct="1"/>
            <a:endParaRPr lang="en-US" smtClean="0"/>
          </a:p>
          <a:p>
            <a:pPr eaLnBrk="1" hangingPunct="1"/>
            <a:r>
              <a:rPr lang="en-US" smtClean="0"/>
              <a:t>A zettabyte is 10 to the 21st power. </a:t>
            </a:r>
          </a:p>
          <a:p>
            <a:pPr eaLnBrk="1" hangingPunct="1"/>
            <a:endParaRPr lang="en-US" smtClean="0"/>
          </a:p>
          <a:p>
            <a:pPr eaLnBrk="1" hangingPunct="1"/>
            <a:r>
              <a:rPr lang="en-US" b="1" smtClean="0"/>
              <a:t>34% </a:t>
            </a:r>
            <a:r>
              <a:rPr lang="en-US" smtClean="0"/>
              <a:t>are considering cloud storage, InfoWeek State of Storage 2012</a:t>
            </a:r>
          </a:p>
          <a:p>
            <a:pPr eaLnBrk="1" hangingPunct="1">
              <a:lnSpc>
                <a:spcPts val="1688"/>
              </a:lnSpc>
              <a:spcBef>
                <a:spcPct val="0"/>
              </a:spcBef>
            </a:pPr>
            <a:r>
              <a:rPr lang="en-US" smtClean="0"/>
              <a:t>Up to 80% of data is unstructured</a:t>
            </a:r>
          </a:p>
          <a:p>
            <a:pPr eaLnBrk="1" hangingPunct="1"/>
            <a:endParaRPr lang="en-US" smtClean="0"/>
          </a:p>
          <a:p>
            <a:pPr eaLnBrk="1" hangingPunct="1"/>
            <a:endParaRPr lang="en-US" smtClean="0"/>
          </a:p>
          <a:p>
            <a:pPr eaLnBrk="1" hangingPunct="1">
              <a:lnSpc>
                <a:spcPts val="1688"/>
              </a:lnSpc>
              <a:spcBef>
                <a:spcPct val="0"/>
              </a:spcBef>
            </a:pPr>
            <a:r>
              <a:rPr lang="ja-JP" altLang="en-US" smtClean="0">
                <a:solidFill>
                  <a:srgbClr val="FF0000"/>
                </a:solidFill>
              </a:rPr>
              <a:t>“</a:t>
            </a:r>
            <a:r>
              <a:rPr lang="en-US" altLang="ja-JP" smtClean="0">
                <a:solidFill>
                  <a:srgbClr val="FF0000"/>
                </a:solidFill>
              </a:rPr>
              <a:t>IT labor costs will be 70% of IT spend by 2013</a:t>
            </a:r>
            <a:r>
              <a:rPr lang="ja-JP" altLang="en-US" smtClean="0">
                <a:solidFill>
                  <a:srgbClr val="FF0000"/>
                </a:solidFill>
              </a:rPr>
              <a:t>”</a:t>
            </a:r>
            <a:r>
              <a:rPr lang="en-US" altLang="ja-JP" smtClean="0">
                <a:solidFill>
                  <a:srgbClr val="FF0000"/>
                </a:solidFill>
              </a:rPr>
              <a:t>  IDC data, report coming from Wikibon</a:t>
            </a:r>
          </a:p>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4" name="Picture 17" descr="BigSharpGraphic"/>
          <p:cNvPicPr>
            <a:picLocks noChangeAspect="1" noChangeArrowheads="1"/>
          </p:cNvPicPr>
          <p:nvPr userDrawn="1"/>
        </p:nvPicPr>
        <p:blipFill>
          <a:blip r:embed="rId2"/>
          <a:srcRect/>
          <a:stretch>
            <a:fillRect/>
          </a:stretch>
        </p:blipFill>
        <p:spPr bwMode="auto">
          <a:xfrm>
            <a:off x="3775075" y="1290638"/>
            <a:ext cx="5368925" cy="3863975"/>
          </a:xfrm>
          <a:prstGeom prst="rect">
            <a:avLst/>
          </a:prstGeom>
          <a:noFill/>
          <a:ln w="9525">
            <a:noFill/>
            <a:miter lim="800000"/>
            <a:headEnd/>
            <a:tailEnd/>
          </a:ln>
        </p:spPr>
      </p:pic>
      <p:pic>
        <p:nvPicPr>
          <p:cNvPr id="5" name="Picture 16" descr="IBM White"/>
          <p:cNvPicPr>
            <a:picLocks noChangeAspect="1" noChangeArrowheads="1"/>
          </p:cNvPicPr>
          <p:nvPr userDrawn="1"/>
        </p:nvPicPr>
        <p:blipFill>
          <a:blip r:embed="rId3">
            <a:lum bright="-100000"/>
          </a:blip>
          <a:srcRect/>
          <a:stretch>
            <a:fillRect/>
          </a:stretch>
        </p:blipFill>
        <p:spPr bwMode="auto">
          <a:xfrm>
            <a:off x="8304213" y="204788"/>
            <a:ext cx="679450" cy="306387"/>
          </a:xfrm>
          <a:prstGeom prst="rect">
            <a:avLst/>
          </a:prstGeom>
          <a:noFill/>
          <a:ln w="9525">
            <a:noFill/>
            <a:miter lim="800000"/>
            <a:headEnd/>
            <a:tailEnd/>
          </a:ln>
        </p:spPr>
      </p:pic>
      <p:sp>
        <p:nvSpPr>
          <p:cNvPr id="6" name="Freeform 11"/>
          <p:cNvSpPr/>
          <p:nvPr userDrawn="1"/>
        </p:nvSpPr>
        <p:spPr>
          <a:xfrm>
            <a:off x="7550150" y="-12700"/>
            <a:ext cx="520700" cy="114300"/>
          </a:xfrm>
          <a:custGeom>
            <a:avLst/>
            <a:gdLst>
              <a:gd name="connsiteX0" fmla="*/ 0 w 228600"/>
              <a:gd name="connsiteY0" fmla="*/ 25098 h 113998"/>
              <a:gd name="connsiteX1" fmla="*/ 0 w 228600"/>
              <a:gd name="connsiteY1" fmla="*/ 25098 h 113998"/>
              <a:gd name="connsiteX2" fmla="*/ 228600 w 228600"/>
              <a:gd name="connsiteY2" fmla="*/ 12398 h 113998"/>
              <a:gd name="connsiteX3" fmla="*/ 127000 w 228600"/>
              <a:gd name="connsiteY3" fmla="*/ 113998 h 113998"/>
              <a:gd name="connsiteX4" fmla="*/ 0 w 228600"/>
              <a:gd name="connsiteY4" fmla="*/ 25098 h 113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 h="113998">
                <a:moveTo>
                  <a:pt x="0" y="25098"/>
                </a:moveTo>
                <a:lnTo>
                  <a:pt x="0" y="25098"/>
                </a:lnTo>
                <a:cubicBezTo>
                  <a:pt x="112939" y="0"/>
                  <a:pt x="37635" y="12398"/>
                  <a:pt x="228600" y="12398"/>
                </a:cubicBezTo>
                <a:lnTo>
                  <a:pt x="127000" y="113998"/>
                </a:lnTo>
                <a:lnTo>
                  <a:pt x="0" y="25098"/>
                </a:lnTo>
                <a:close/>
              </a:path>
            </a:pathLst>
          </a:cu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723" name="Title Placeholder 1"/>
          <p:cNvSpPr>
            <a:spLocks noGrp="1"/>
          </p:cNvSpPr>
          <p:nvPr>
            <p:ph type="ctrTitle"/>
          </p:nvPr>
        </p:nvSpPr>
        <p:spPr>
          <a:xfrm>
            <a:off x="628650" y="614363"/>
            <a:ext cx="7772400" cy="901700"/>
          </a:xfrm>
        </p:spPr>
        <p:txBody>
          <a:bodyPr/>
          <a:lstStyle>
            <a:lvl1pPr>
              <a:defRPr sz="3200" smtClean="0"/>
            </a:lvl1pPr>
          </a:lstStyle>
          <a:p>
            <a:r>
              <a:rPr lang="en-US" smtClean="0"/>
              <a:t>Click to edit Master title style</a:t>
            </a:r>
          </a:p>
        </p:txBody>
      </p:sp>
      <p:sp>
        <p:nvSpPr>
          <p:cNvPr id="30724" name="Text Placeholder 2"/>
          <p:cNvSpPr>
            <a:spLocks noGrp="1"/>
          </p:cNvSpPr>
          <p:nvPr>
            <p:ph type="subTitle" idx="1"/>
          </p:nvPr>
        </p:nvSpPr>
        <p:spPr>
          <a:xfrm>
            <a:off x="628650" y="1508125"/>
            <a:ext cx="6400800" cy="1314450"/>
          </a:xfrm>
        </p:spPr>
        <p:txBody>
          <a:bodyPr/>
          <a:lstStyle>
            <a:lvl1pPr marL="0" indent="0">
              <a:buFont typeface="Arial" pitchFamily="34" charset="0"/>
              <a:buNone/>
              <a:defRPr smtClean="0"/>
            </a:lvl1pPr>
          </a:lstStyle>
          <a:p>
            <a:r>
              <a:rPr lang="en-US" smtClean="0"/>
              <a:t>Click to edit Master subtitle style</a:t>
            </a:r>
          </a:p>
        </p:txBody>
      </p:sp>
    </p:spTree>
  </p:cSld>
  <p:clrMapOvr>
    <a:masterClrMapping/>
  </p:clrMapOvr>
  <p:transition>
    <p:fade/>
  </p:transition>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Click to edit Master title style</a:t>
            </a:r>
            <a:endParaRPr lang="en-US" dirty="0"/>
          </a:p>
        </p:txBody>
      </p:sp>
      <p:sp>
        <p:nvSpPr>
          <p:cNvPr id="3" name="Content Placeholder 2"/>
          <p:cNvSpPr>
            <a:spLocks noGrp="1"/>
          </p:cNvSpPr>
          <p:nvPr>
            <p:ph idx="1"/>
          </p:nvPr>
        </p:nvSpPr>
        <p:spPr>
          <a:xfrm>
            <a:off x="242879" y="1501106"/>
            <a:ext cx="8447319" cy="3287852"/>
          </a:xfrm>
        </p:spPr>
        <p:txBody>
          <a:bodyPr>
            <a:noAutofit/>
          </a:bodyPr>
          <a:lstStyle>
            <a:lvl1pPr marL="171450" indent="-171450">
              <a:defRPr sz="2400" b="0"/>
            </a:lvl1pPr>
            <a:lvl2pPr>
              <a:defRPr sz="2000" b="0"/>
            </a:lvl2pPr>
            <a:lvl3pPr>
              <a:defRPr sz="1800" b="0"/>
            </a:lvl3pPr>
            <a:lvl4pPr>
              <a:defRPr sz="1600" b="0"/>
            </a:lvl4pPr>
            <a:lvl5pPr>
              <a:defRPr sz="1400"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ext Placeholder 2"/>
          <p:cNvSpPr>
            <a:spLocks noGrp="1"/>
          </p:cNvSpPr>
          <p:nvPr>
            <p:ph type="body" idx="10"/>
          </p:nvPr>
        </p:nvSpPr>
        <p:spPr>
          <a:xfrm>
            <a:off x="242880" y="913797"/>
            <a:ext cx="8447319" cy="480266"/>
          </a:xfrm>
        </p:spPr>
        <p:txBody>
          <a:bodyPr>
            <a:noAutofit/>
          </a:bodyPr>
          <a:lstStyle>
            <a:lvl1pPr marL="0" indent="0">
              <a:lnSpc>
                <a:spcPts val="2600"/>
              </a:lnSpc>
              <a:buNone/>
              <a:defRPr sz="24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42880" y="354768"/>
            <a:ext cx="8229600" cy="545926"/>
          </a:xfrm>
        </p:spPr>
        <p:txBody>
          <a:bodyPr/>
          <a:lstStyle/>
          <a:p>
            <a:r>
              <a:rPr lang="en-US" smtClean="0"/>
              <a:t>Click to edit Master title style</a:t>
            </a:r>
            <a:endParaRPr lang="en-US"/>
          </a:p>
        </p:txBody>
      </p:sp>
      <p:sp>
        <p:nvSpPr>
          <p:cNvPr id="5" name="Content Placeholder 2"/>
          <p:cNvSpPr>
            <a:spLocks noGrp="1"/>
          </p:cNvSpPr>
          <p:nvPr>
            <p:ph sz="half" idx="10"/>
          </p:nvPr>
        </p:nvSpPr>
        <p:spPr>
          <a:xfrm>
            <a:off x="4419600" y="1201262"/>
            <a:ext cx="4038600" cy="3397616"/>
          </a:xfrm>
        </p:spPr>
        <p:txBody>
          <a:bodyPr>
            <a:normAutofit/>
          </a:bodyPr>
          <a:lstStyle>
            <a:lvl1pPr marL="171450" indent="-171450">
              <a:defRPr sz="2000"/>
            </a:lvl1pPr>
            <a:lvl2pPr marL="342900" indent="-171450">
              <a:tabLst/>
              <a:defRPr sz="1800"/>
            </a:lvl2pPr>
            <a:lvl3pPr marL="457200" indent="-114300">
              <a:defRPr sz="1600"/>
            </a:lvl3pPr>
            <a:lvl4pPr marL="628650" indent="-171450">
              <a:defRPr sz="1400"/>
            </a:lvl4pPr>
            <a:lvl5pPr marL="685800" indent="-114300">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6" name="Content Placeholder 2"/>
          <p:cNvSpPr>
            <a:spLocks noGrp="1"/>
          </p:cNvSpPr>
          <p:nvPr>
            <p:ph sz="half" idx="11"/>
          </p:nvPr>
        </p:nvSpPr>
        <p:spPr>
          <a:xfrm>
            <a:off x="242880" y="1201262"/>
            <a:ext cx="4038600" cy="3397616"/>
          </a:xfrm>
        </p:spPr>
        <p:txBody>
          <a:bodyPr>
            <a:normAutofit/>
          </a:bodyPr>
          <a:lstStyle>
            <a:lvl1pPr marL="171450" indent="-171450">
              <a:defRPr sz="2000"/>
            </a:lvl1pPr>
            <a:lvl2pPr marL="342900" indent="-171450">
              <a:tabLst/>
              <a:defRPr sz="1800"/>
            </a:lvl2pPr>
            <a:lvl3pPr marL="457200" indent="-114300">
              <a:defRPr sz="1600"/>
            </a:lvl3pPr>
            <a:lvl4pPr marL="628650" indent="-171450">
              <a:defRPr sz="1400"/>
            </a:lvl4pPr>
            <a:lvl5pPr marL="685800" indent="-114300">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42880" y="1068949"/>
            <a:ext cx="4040188" cy="480266"/>
          </a:xfrm>
        </p:spPr>
        <p:txBody>
          <a:bodyPr anchor="b">
            <a:normAutofit/>
          </a:bodyPr>
          <a:lstStyle>
            <a:lvl1pPr marL="0" indent="0">
              <a:buNone/>
              <a:defRPr sz="20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419600" y="1068949"/>
            <a:ext cx="4041775" cy="480266"/>
          </a:xfrm>
        </p:spPr>
        <p:txBody>
          <a:bodyPr anchor="b">
            <a:normAutofit/>
          </a:bodyPr>
          <a:lstStyle>
            <a:lvl1pPr marL="0" indent="0">
              <a:buNone/>
              <a:defRPr sz="20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9" name="Content Placeholder 2"/>
          <p:cNvSpPr>
            <a:spLocks noGrp="1"/>
          </p:cNvSpPr>
          <p:nvPr>
            <p:ph sz="half" idx="10"/>
          </p:nvPr>
        </p:nvSpPr>
        <p:spPr>
          <a:xfrm>
            <a:off x="4419600" y="1625600"/>
            <a:ext cx="4038600" cy="2973278"/>
          </a:xfrm>
        </p:spPr>
        <p:txBody>
          <a:bodyPr>
            <a:normAutofit/>
          </a:bodyPr>
          <a:lstStyle>
            <a:lvl1pPr marL="171450" indent="-171450">
              <a:defRPr sz="2000"/>
            </a:lvl1pPr>
            <a:lvl2pPr marL="342900" indent="-171450">
              <a:tabLst/>
              <a:defRPr sz="1800"/>
            </a:lvl2pPr>
            <a:lvl3pPr marL="457200" indent="-114300">
              <a:defRPr sz="1600"/>
            </a:lvl3pPr>
            <a:lvl4pPr marL="628650" indent="-171450">
              <a:defRPr sz="1400"/>
            </a:lvl4pPr>
            <a:lvl5pPr marL="685800" indent="-114300">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0" name="Content Placeholder 2"/>
          <p:cNvSpPr>
            <a:spLocks noGrp="1"/>
          </p:cNvSpPr>
          <p:nvPr>
            <p:ph sz="half" idx="11"/>
          </p:nvPr>
        </p:nvSpPr>
        <p:spPr>
          <a:xfrm>
            <a:off x="242880" y="1625600"/>
            <a:ext cx="4038600" cy="2973278"/>
          </a:xfrm>
        </p:spPr>
        <p:txBody>
          <a:bodyPr>
            <a:normAutofit/>
          </a:bodyPr>
          <a:lstStyle>
            <a:lvl1pPr marL="171450" indent="-171450">
              <a:defRPr sz="2000"/>
            </a:lvl1pPr>
            <a:lvl2pPr marL="342900" indent="-171450">
              <a:tabLst/>
              <a:defRPr sz="1800"/>
            </a:lvl2pPr>
            <a:lvl3pPr marL="457200" indent="-114300">
              <a:defRPr sz="1600"/>
            </a:lvl3pPr>
            <a:lvl4pPr marL="628650" indent="-171450">
              <a:defRPr sz="1400"/>
            </a:lvl4pPr>
            <a:lvl5pPr marL="685800" indent="-114300">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242880" y="1173745"/>
            <a:ext cx="8448675" cy="3436938"/>
          </a:xfrm>
        </p:spPr>
        <p:txBody>
          <a:bodyPr/>
          <a:lstStyle>
            <a:lvl4pPr>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42888" y="354013"/>
            <a:ext cx="8229600" cy="546100"/>
          </a:xfrm>
        </p:spPr>
        <p:txBody>
          <a:bodyPr/>
          <a:lstStyle/>
          <a:p>
            <a:r>
              <a:rPr lang="en-US" smtClean="0"/>
              <a:t>Click to edit Master title style</a:t>
            </a:r>
            <a:endParaRPr lang="en-US"/>
          </a:p>
        </p:txBody>
      </p:sp>
      <p:sp>
        <p:nvSpPr>
          <p:cNvPr id="3" name="Content Placeholder 2"/>
          <p:cNvSpPr>
            <a:spLocks noGrp="1"/>
          </p:cNvSpPr>
          <p:nvPr>
            <p:ph idx="1"/>
          </p:nvPr>
        </p:nvSpPr>
        <p:spPr>
          <a:xfrm>
            <a:off x="242888" y="1174750"/>
            <a:ext cx="8229600" cy="360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42888" y="354013"/>
            <a:ext cx="8229600" cy="5461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242888" y="1174750"/>
            <a:ext cx="8229600" cy="36036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2" name="Freeform 11"/>
          <p:cNvSpPr/>
          <p:nvPr userDrawn="1"/>
        </p:nvSpPr>
        <p:spPr>
          <a:xfrm>
            <a:off x="7550150" y="-12700"/>
            <a:ext cx="520700" cy="114300"/>
          </a:xfrm>
          <a:custGeom>
            <a:avLst/>
            <a:gdLst>
              <a:gd name="connsiteX0" fmla="*/ 0 w 228600"/>
              <a:gd name="connsiteY0" fmla="*/ 25098 h 113998"/>
              <a:gd name="connsiteX1" fmla="*/ 0 w 228600"/>
              <a:gd name="connsiteY1" fmla="*/ 25098 h 113998"/>
              <a:gd name="connsiteX2" fmla="*/ 228600 w 228600"/>
              <a:gd name="connsiteY2" fmla="*/ 12398 h 113998"/>
              <a:gd name="connsiteX3" fmla="*/ 127000 w 228600"/>
              <a:gd name="connsiteY3" fmla="*/ 113998 h 113998"/>
              <a:gd name="connsiteX4" fmla="*/ 0 w 228600"/>
              <a:gd name="connsiteY4" fmla="*/ 25098 h 113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 h="113998">
                <a:moveTo>
                  <a:pt x="0" y="25098"/>
                </a:moveTo>
                <a:lnTo>
                  <a:pt x="0" y="25098"/>
                </a:lnTo>
                <a:cubicBezTo>
                  <a:pt x="112939" y="0"/>
                  <a:pt x="37635" y="12398"/>
                  <a:pt x="228600" y="12398"/>
                </a:cubicBezTo>
                <a:lnTo>
                  <a:pt x="127000" y="113998"/>
                </a:lnTo>
                <a:lnTo>
                  <a:pt x="0" y="25098"/>
                </a:lnTo>
                <a:close/>
              </a:path>
            </a:pathLst>
          </a:cu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29" name="Picture 10" descr="BigSharpGraphic"/>
          <p:cNvPicPr>
            <a:picLocks noChangeAspect="1" noChangeArrowheads="1"/>
          </p:cNvPicPr>
          <p:nvPr userDrawn="1"/>
        </p:nvPicPr>
        <p:blipFill>
          <a:blip r:embed="rId11"/>
          <a:srcRect b="16844"/>
          <a:stretch>
            <a:fillRect/>
          </a:stretch>
        </p:blipFill>
        <p:spPr bwMode="auto">
          <a:xfrm>
            <a:off x="7807325" y="4354513"/>
            <a:ext cx="1336675" cy="800100"/>
          </a:xfrm>
          <a:prstGeom prst="rect">
            <a:avLst/>
          </a:prstGeom>
          <a:noFill/>
          <a:ln w="9525">
            <a:noFill/>
            <a:miter lim="800000"/>
            <a:headEnd/>
            <a:tailEnd/>
          </a:ln>
        </p:spPr>
      </p:pic>
      <p:pic>
        <p:nvPicPr>
          <p:cNvPr id="1030" name="Picture 9" descr="IBM White"/>
          <p:cNvPicPr>
            <a:picLocks noChangeAspect="1" noChangeArrowheads="1"/>
          </p:cNvPicPr>
          <p:nvPr userDrawn="1"/>
        </p:nvPicPr>
        <p:blipFill>
          <a:blip r:embed="rId12">
            <a:lum bright="-100000"/>
          </a:blip>
          <a:srcRect/>
          <a:stretch>
            <a:fillRect/>
          </a:stretch>
        </p:blipFill>
        <p:spPr bwMode="auto">
          <a:xfrm>
            <a:off x="8370888" y="123825"/>
            <a:ext cx="606425" cy="273050"/>
          </a:xfrm>
          <a:prstGeom prst="rect">
            <a:avLst/>
          </a:prstGeom>
          <a:noFill/>
          <a:ln w="9525">
            <a:noFill/>
            <a:miter lim="800000"/>
            <a:headEnd/>
            <a:tailEnd/>
          </a:ln>
        </p:spPr>
      </p:pic>
      <p:sp>
        <p:nvSpPr>
          <p:cNvPr id="1032" name="Text Box 8"/>
          <p:cNvSpPr txBox="1">
            <a:spLocks noChangeArrowheads="1"/>
          </p:cNvSpPr>
          <p:nvPr userDrawn="1"/>
        </p:nvSpPr>
        <p:spPr bwMode="auto">
          <a:xfrm>
            <a:off x="31750" y="4767263"/>
            <a:ext cx="463550" cy="366712"/>
          </a:xfrm>
          <a:prstGeom prst="rect">
            <a:avLst/>
          </a:prstGeom>
          <a:noFill/>
          <a:ln>
            <a:noFill/>
          </a:ln>
          <a:effectLst>
            <a:prstShdw prst="shdw17" dist="17961" dir="2700000">
              <a:schemeClr val="accent1">
                <a:gamma/>
                <a:shade val="60000"/>
                <a:invGamma/>
                <a:alpha val="74998"/>
              </a:schemeClr>
            </a:prstShdw>
          </a:effectLst>
          <a:extLst>
            <a:ext uri="{909E8E84-426E-40DD-AFC4-6F175D3DCCD1}"/>
            <a:ext uri="{91240B29-F687-4F45-9708-019B960494DF}"/>
          </a:extLst>
        </p:spPr>
        <p:txBody>
          <a:bodyPr wrap="none">
            <a:spAutoFit/>
          </a:bodyPr>
          <a:lstStyle/>
          <a:p>
            <a:pPr algn="ctr" defTabSz="914400">
              <a:defRPr/>
            </a:pPr>
            <a:fld id="{9A2C1916-06A1-4DD7-8738-EE4C61228033}" type="slidenum">
              <a:rPr lang="en-US">
                <a:ea typeface="MS PGothic" pitchFamily="34" charset="-128"/>
              </a:rPr>
              <a:pPr algn="ctr" defTabSz="914400">
                <a:defRPr/>
              </a:pPr>
              <a:t>‹#›</a:t>
            </a:fld>
            <a:endParaRPr lang="en-US">
              <a:ea typeface="MS PGothic" pitchFamily="34" charset="-128"/>
            </a:endParaRPr>
          </a:p>
        </p:txBody>
      </p:sp>
    </p:spTree>
  </p:cSld>
  <p:clrMap bg1="lt1" tx1="dk1" bg2="lt2" tx2="dk2" accent1="accent1" accent2="accent2" accent3="accent3" accent4="accent4" accent5="accent5" accent6="accent6" hlink="hlink" folHlink="folHlink"/>
  <p:sldLayoutIdLst>
    <p:sldLayoutId id="2147483658" r:id="rId1"/>
    <p:sldLayoutId id="2147483657" r:id="rId2"/>
    <p:sldLayoutId id="2147483656" r:id="rId3"/>
    <p:sldLayoutId id="2147483655" r:id="rId4"/>
    <p:sldLayoutId id="2147483654" r:id="rId5"/>
    <p:sldLayoutId id="2147483653" r:id="rId6"/>
    <p:sldLayoutId id="2147483652" r:id="rId7"/>
    <p:sldLayoutId id="2147483651" r:id="rId8"/>
    <p:sldLayoutId id="2147483650" r:id="rId9"/>
  </p:sldLayoutIdLst>
  <p:transition>
    <p:fade/>
  </p:transition>
  <p:timing>
    <p:tnLst>
      <p:par>
        <p:cTn id="1" dur="indefinite" restart="never" nodeType="tmRoot"/>
      </p:par>
    </p:tnLst>
  </p:timing>
  <p:hf hdr="0" ftr="0" dt="0"/>
  <p:txStyles>
    <p:titleStyle>
      <a:lvl1pPr algn="l" defTabSz="457200" rtl="0" eaLnBrk="0" fontAlgn="base" hangingPunct="0">
        <a:spcBef>
          <a:spcPct val="0"/>
        </a:spcBef>
        <a:spcAft>
          <a:spcPct val="0"/>
        </a:spcAft>
        <a:defRPr sz="2800" b="1" kern="1200">
          <a:solidFill>
            <a:srgbClr val="F04E37"/>
          </a:solidFill>
          <a:latin typeface="Arial" pitchFamily="34" charset="0"/>
          <a:ea typeface="+mj-ea"/>
          <a:cs typeface="Arial" pitchFamily="34" charset="0"/>
        </a:defRPr>
      </a:lvl1pPr>
      <a:lvl2pPr algn="l" defTabSz="457200" rtl="0" eaLnBrk="0" fontAlgn="base" hangingPunct="0">
        <a:spcBef>
          <a:spcPct val="0"/>
        </a:spcBef>
        <a:spcAft>
          <a:spcPct val="0"/>
        </a:spcAft>
        <a:defRPr sz="2800" b="1">
          <a:solidFill>
            <a:srgbClr val="F04E37"/>
          </a:solidFill>
          <a:latin typeface="Arial" pitchFamily="34" charset="0"/>
          <a:cs typeface="Arial" pitchFamily="34" charset="0"/>
        </a:defRPr>
      </a:lvl2pPr>
      <a:lvl3pPr algn="l" defTabSz="457200" rtl="0" eaLnBrk="0" fontAlgn="base" hangingPunct="0">
        <a:spcBef>
          <a:spcPct val="0"/>
        </a:spcBef>
        <a:spcAft>
          <a:spcPct val="0"/>
        </a:spcAft>
        <a:defRPr sz="2800" b="1">
          <a:solidFill>
            <a:srgbClr val="F04E37"/>
          </a:solidFill>
          <a:latin typeface="Arial" pitchFamily="34" charset="0"/>
          <a:cs typeface="Arial" pitchFamily="34" charset="0"/>
        </a:defRPr>
      </a:lvl3pPr>
      <a:lvl4pPr algn="l" defTabSz="457200" rtl="0" eaLnBrk="0" fontAlgn="base" hangingPunct="0">
        <a:spcBef>
          <a:spcPct val="0"/>
        </a:spcBef>
        <a:spcAft>
          <a:spcPct val="0"/>
        </a:spcAft>
        <a:defRPr sz="2800" b="1">
          <a:solidFill>
            <a:srgbClr val="F04E37"/>
          </a:solidFill>
          <a:latin typeface="Arial" pitchFamily="34" charset="0"/>
          <a:cs typeface="Arial" pitchFamily="34" charset="0"/>
        </a:defRPr>
      </a:lvl4pPr>
      <a:lvl5pPr algn="l" defTabSz="457200" rtl="0" eaLnBrk="0" fontAlgn="base" hangingPunct="0">
        <a:spcBef>
          <a:spcPct val="0"/>
        </a:spcBef>
        <a:spcAft>
          <a:spcPct val="0"/>
        </a:spcAft>
        <a:defRPr sz="2800" b="1">
          <a:solidFill>
            <a:srgbClr val="F04E37"/>
          </a:solidFill>
          <a:latin typeface="Arial" pitchFamily="34" charset="0"/>
          <a:cs typeface="Arial" pitchFamily="34" charset="0"/>
        </a:defRPr>
      </a:lvl5pPr>
      <a:lvl6pPr marL="457200" algn="l" defTabSz="457200" rtl="0" fontAlgn="base">
        <a:spcBef>
          <a:spcPct val="0"/>
        </a:spcBef>
        <a:spcAft>
          <a:spcPct val="0"/>
        </a:spcAft>
        <a:defRPr sz="2800" b="1">
          <a:solidFill>
            <a:srgbClr val="F04E37"/>
          </a:solidFill>
          <a:latin typeface="Arial" pitchFamily="34" charset="0"/>
          <a:cs typeface="Arial" pitchFamily="34" charset="0"/>
        </a:defRPr>
      </a:lvl6pPr>
      <a:lvl7pPr marL="914400" algn="l" defTabSz="457200" rtl="0" fontAlgn="base">
        <a:spcBef>
          <a:spcPct val="0"/>
        </a:spcBef>
        <a:spcAft>
          <a:spcPct val="0"/>
        </a:spcAft>
        <a:defRPr sz="2800" b="1">
          <a:solidFill>
            <a:srgbClr val="F04E37"/>
          </a:solidFill>
          <a:latin typeface="Arial" pitchFamily="34" charset="0"/>
          <a:cs typeface="Arial" pitchFamily="34" charset="0"/>
        </a:defRPr>
      </a:lvl7pPr>
      <a:lvl8pPr marL="1371600" algn="l" defTabSz="457200" rtl="0" fontAlgn="base">
        <a:spcBef>
          <a:spcPct val="0"/>
        </a:spcBef>
        <a:spcAft>
          <a:spcPct val="0"/>
        </a:spcAft>
        <a:defRPr sz="2800" b="1">
          <a:solidFill>
            <a:srgbClr val="F04E37"/>
          </a:solidFill>
          <a:latin typeface="Arial" pitchFamily="34" charset="0"/>
          <a:cs typeface="Arial" pitchFamily="34" charset="0"/>
        </a:defRPr>
      </a:lvl8pPr>
      <a:lvl9pPr marL="1828800" algn="l" defTabSz="457200" rtl="0" fontAlgn="base">
        <a:spcBef>
          <a:spcPct val="0"/>
        </a:spcBef>
        <a:spcAft>
          <a:spcPct val="0"/>
        </a:spcAft>
        <a:defRPr sz="2800" b="1">
          <a:solidFill>
            <a:srgbClr val="F04E37"/>
          </a:solidFill>
          <a:latin typeface="Arial" pitchFamily="34" charset="0"/>
          <a:cs typeface="Arial" pitchFamily="34" charset="0"/>
        </a:defRPr>
      </a:lvl9pPr>
    </p:titleStyle>
    <p:bodyStyle>
      <a:lvl1pPr marL="171450" indent="-171450" algn="l" defTabSz="457200" rtl="0" eaLnBrk="0" fontAlgn="base" hangingPunct="0">
        <a:spcBef>
          <a:spcPct val="20000"/>
        </a:spcBef>
        <a:spcAft>
          <a:spcPct val="0"/>
        </a:spcAft>
        <a:buClr>
          <a:srgbClr val="FF0000"/>
        </a:buClr>
        <a:buFont typeface="Arial" charset="0"/>
        <a:buChar char="•"/>
        <a:defRPr sz="2400" kern="1200">
          <a:solidFill>
            <a:schemeClr val="tx1"/>
          </a:solidFill>
          <a:latin typeface="Arial" pitchFamily="34" charset="0"/>
          <a:ea typeface="+mn-ea"/>
          <a:cs typeface="Arial" pitchFamily="34" charset="0"/>
        </a:defRPr>
      </a:lvl1pPr>
      <a:lvl2pPr marL="400050" indent="-228600" algn="l" defTabSz="457200" rtl="0" eaLnBrk="0" fontAlgn="base" hangingPunct="0">
        <a:spcBef>
          <a:spcPct val="20000"/>
        </a:spcBef>
        <a:spcAft>
          <a:spcPct val="0"/>
        </a:spcAft>
        <a:buClr>
          <a:srgbClr val="FF0000"/>
        </a:buClr>
        <a:buFont typeface="Arial" charset="0"/>
        <a:buChar char="–"/>
        <a:defRPr sz="2000" kern="1200">
          <a:solidFill>
            <a:schemeClr val="tx1"/>
          </a:solidFill>
          <a:latin typeface="Arial" pitchFamily="34" charset="0"/>
          <a:ea typeface="+mn-ea"/>
          <a:cs typeface="Arial" pitchFamily="34" charset="0"/>
        </a:defRPr>
      </a:lvl2pPr>
      <a:lvl3pPr marL="514350" indent="-171450" algn="l" defTabSz="457200" rtl="0" eaLnBrk="0" fontAlgn="base" hangingPunct="0">
        <a:spcBef>
          <a:spcPct val="20000"/>
        </a:spcBef>
        <a:spcAft>
          <a:spcPct val="0"/>
        </a:spcAft>
        <a:buClr>
          <a:srgbClr val="FF0000"/>
        </a:buClr>
        <a:buFont typeface="Arial" charset="0"/>
        <a:buChar char="•"/>
        <a:defRPr kern="1200">
          <a:solidFill>
            <a:schemeClr val="tx1"/>
          </a:solidFill>
          <a:latin typeface="Arial" pitchFamily="34" charset="0"/>
          <a:ea typeface="+mn-ea"/>
          <a:cs typeface="Arial" pitchFamily="34" charset="0"/>
        </a:defRPr>
      </a:lvl3pPr>
      <a:lvl4pPr marL="685800" indent="-228600" algn="l" defTabSz="457200" rtl="0" eaLnBrk="0" fontAlgn="base" hangingPunct="0">
        <a:spcBef>
          <a:spcPct val="20000"/>
        </a:spcBef>
        <a:spcAft>
          <a:spcPct val="0"/>
        </a:spcAft>
        <a:buClr>
          <a:srgbClr val="FF0000"/>
        </a:buClr>
        <a:buFont typeface="Arial" charset="0"/>
        <a:buChar char="–"/>
        <a:defRPr sz="1600" kern="1200">
          <a:solidFill>
            <a:schemeClr val="tx1"/>
          </a:solidFill>
          <a:latin typeface="Arial" pitchFamily="34" charset="0"/>
          <a:ea typeface="+mn-ea"/>
          <a:cs typeface="Arial" pitchFamily="34" charset="0"/>
        </a:defRPr>
      </a:lvl4pPr>
      <a:lvl5pPr marL="800100" indent="-171450" algn="l" defTabSz="457200" rtl="0" eaLnBrk="0" fontAlgn="base" hangingPunct="0">
        <a:spcBef>
          <a:spcPct val="20000"/>
        </a:spcBef>
        <a:spcAft>
          <a:spcPct val="0"/>
        </a:spcAft>
        <a:buFont typeface="Arial" charset="0"/>
        <a:buChar char="»"/>
        <a:defRPr sz="14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hyperlink" Target="http://www.readwriteweb.com/archives/google_ceo_schmidt_people_arent_ready_for_the_tech.php" TargetMode="External"/><Relationship Id="rId4" Type="http://schemas.openxmlformats.org/officeDocument/2006/relationships/image" Target="../media/image4.pn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6"/>
          <p:cNvSpPr>
            <a:spLocks noGrp="1"/>
          </p:cNvSpPr>
          <p:nvPr>
            <p:ph type="subTitle" idx="1"/>
          </p:nvPr>
        </p:nvSpPr>
        <p:spPr>
          <a:xfrm>
            <a:off x="603250" y="2312988"/>
            <a:ext cx="6400800" cy="1314450"/>
          </a:xfrm>
        </p:spPr>
        <p:txBody>
          <a:bodyPr/>
          <a:lstStyle/>
          <a:p>
            <a:pPr eaLnBrk="1" hangingPunct="1">
              <a:buFont typeface="Arial" charset="0"/>
              <a:buNone/>
            </a:pPr>
            <a:r>
              <a:rPr lang="en-US" sz="7200" b="1">
                <a:latin typeface="Arial" charset="0"/>
                <a:cs typeface="Arial" charset="0"/>
              </a:rPr>
              <a:t>Welcome</a:t>
            </a:r>
            <a:endParaRPr lang="en-US" sz="7200">
              <a:latin typeface="Arial" charset="0"/>
              <a:cs typeface="Arial" charset="0"/>
            </a:endParaRPr>
          </a:p>
        </p:txBody>
      </p:sp>
      <p:sp>
        <p:nvSpPr>
          <p:cNvPr id="13314" name="Rectangle 1"/>
          <p:cNvSpPr>
            <a:spLocks noGrp="1" noChangeArrowheads="1"/>
          </p:cNvSpPr>
          <p:nvPr>
            <p:ph type="ctrTitle"/>
          </p:nvPr>
        </p:nvSpPr>
        <p:spPr>
          <a:xfrm>
            <a:off x="628650" y="207963"/>
            <a:ext cx="7772400" cy="901700"/>
          </a:xfrm>
        </p:spPr>
        <p:txBody>
          <a:bodyPr/>
          <a:lstStyle/>
          <a:p>
            <a:pPr defTabSz="576263"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a:latin typeface="Arial" charset="0"/>
                <a:cs typeface="Arial" charset="0"/>
              </a:rPr>
              <a:t>Expect More….</a:t>
            </a:r>
            <a:br>
              <a:rPr lang="en-US" sz="4000">
                <a:latin typeface="Arial" charset="0"/>
                <a:cs typeface="Arial" charset="0"/>
              </a:rPr>
            </a:br>
            <a:r>
              <a:rPr lang="en-US" sz="2400">
                <a:solidFill>
                  <a:schemeClr val="tx1"/>
                </a:solidFill>
                <a:latin typeface="Arial" charset="0"/>
                <a:cs typeface="Arial" charset="0"/>
              </a:rPr>
              <a:t>IBM Smarter Storage Symposium</a:t>
            </a:r>
            <a:br>
              <a:rPr lang="en-US" sz="2400">
                <a:solidFill>
                  <a:schemeClr val="tx1"/>
                </a:solidFill>
                <a:latin typeface="Arial" charset="0"/>
                <a:cs typeface="Arial" charset="0"/>
              </a:rPr>
            </a:br>
            <a:r>
              <a:rPr lang="en-US" sz="2400">
                <a:solidFill>
                  <a:schemeClr val="tx1"/>
                </a:solidFill>
                <a:latin typeface="Arial" charset="0"/>
                <a:cs typeface="Arial" charset="0"/>
              </a:rPr>
              <a:t>A Client’s Perspective</a:t>
            </a:r>
            <a:br>
              <a:rPr lang="en-US" sz="2400">
                <a:solidFill>
                  <a:schemeClr val="tx1"/>
                </a:solidFill>
                <a:latin typeface="Arial" charset="0"/>
                <a:cs typeface="Arial" charset="0"/>
              </a:rPr>
            </a:br>
            <a:r>
              <a:rPr lang="en-US" sz="2400">
                <a:solidFill>
                  <a:schemeClr val="tx1"/>
                </a:solidFill>
                <a:latin typeface="Arial" charset="0"/>
                <a:cs typeface="Arial" charset="0"/>
              </a:rPr>
              <a:t/>
            </a:r>
            <a:br>
              <a:rPr lang="en-US" sz="2400">
                <a:solidFill>
                  <a:schemeClr val="tx1"/>
                </a:solidFill>
                <a:latin typeface="Arial" charset="0"/>
                <a:cs typeface="Arial" charset="0"/>
              </a:rPr>
            </a:br>
            <a:r>
              <a:rPr lang="en-US" sz="1400" b="0">
                <a:solidFill>
                  <a:schemeClr val="tx1"/>
                </a:solidFill>
                <a:latin typeface="Arial" charset="0"/>
                <a:cs typeface="Arial" charset="0"/>
              </a:rPr>
              <a:t>London 5</a:t>
            </a:r>
            <a:r>
              <a:rPr lang="en-US" sz="1400" b="0" baseline="30000">
                <a:solidFill>
                  <a:schemeClr val="tx1"/>
                </a:solidFill>
                <a:latin typeface="Arial" charset="0"/>
                <a:cs typeface="Arial" charset="0"/>
              </a:rPr>
              <a:t>th</a:t>
            </a:r>
            <a:r>
              <a:rPr lang="en-US" sz="1400" b="0">
                <a:solidFill>
                  <a:schemeClr val="tx1"/>
                </a:solidFill>
                <a:latin typeface="Arial" charset="0"/>
                <a:cs typeface="Arial" charset="0"/>
              </a:rPr>
              <a:t> July</a:t>
            </a: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ctrTitle" idx="4294967295"/>
          </p:nvPr>
        </p:nvSpPr>
        <p:spPr>
          <a:xfrm>
            <a:off x="628650" y="207963"/>
            <a:ext cx="7772400" cy="901700"/>
          </a:xfrm>
        </p:spPr>
        <p:txBody>
          <a:bodyPr/>
          <a:lstStyle/>
          <a:p>
            <a:pPr defTabSz="576263"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Arial" charset="0"/>
                <a:cs typeface="Arial" charset="0"/>
              </a:rPr>
              <a:t>Expect More….</a:t>
            </a:r>
            <a:br>
              <a:rPr lang="en-US" sz="4000" smtClean="0">
                <a:latin typeface="Arial" charset="0"/>
                <a:cs typeface="Arial" charset="0"/>
              </a:rPr>
            </a:br>
            <a:r>
              <a:rPr lang="en-US" sz="2400" smtClean="0">
                <a:solidFill>
                  <a:schemeClr val="tx1"/>
                </a:solidFill>
                <a:latin typeface="Arial" charset="0"/>
                <a:cs typeface="Arial" charset="0"/>
              </a:rPr>
              <a:t>IBM Smarter Storage Symposium</a:t>
            </a:r>
            <a:br>
              <a:rPr lang="en-US" sz="2400" smtClean="0">
                <a:solidFill>
                  <a:schemeClr val="tx1"/>
                </a:solidFill>
                <a:latin typeface="Arial" charset="0"/>
                <a:cs typeface="Arial" charset="0"/>
              </a:rPr>
            </a:br>
            <a:r>
              <a:rPr lang="en-US" sz="2400" smtClean="0">
                <a:solidFill>
                  <a:schemeClr val="tx1"/>
                </a:solidFill>
                <a:latin typeface="Arial" charset="0"/>
                <a:cs typeface="Arial" charset="0"/>
              </a:rPr>
              <a:t>A Client’s Perspective</a:t>
            </a:r>
            <a:br>
              <a:rPr lang="en-US" sz="2400" smtClean="0">
                <a:solidFill>
                  <a:schemeClr val="tx1"/>
                </a:solidFill>
                <a:latin typeface="Arial" charset="0"/>
                <a:cs typeface="Arial" charset="0"/>
              </a:rPr>
            </a:br>
            <a:r>
              <a:rPr lang="en-US" sz="2400" smtClean="0">
                <a:solidFill>
                  <a:schemeClr val="tx1"/>
                </a:solidFill>
                <a:latin typeface="Arial" charset="0"/>
                <a:cs typeface="Arial" charset="0"/>
              </a:rPr>
              <a:t/>
            </a:r>
            <a:br>
              <a:rPr lang="en-US" sz="2400" smtClean="0">
                <a:solidFill>
                  <a:schemeClr val="tx1"/>
                </a:solidFill>
                <a:latin typeface="Arial" charset="0"/>
                <a:cs typeface="Arial" charset="0"/>
              </a:rPr>
            </a:br>
            <a:r>
              <a:rPr lang="en-US" sz="1400" b="0" smtClean="0">
                <a:solidFill>
                  <a:schemeClr val="tx1"/>
                </a:solidFill>
                <a:latin typeface="Arial" charset="0"/>
                <a:cs typeface="Arial" charset="0"/>
              </a:rPr>
              <a:t>London 5</a:t>
            </a:r>
            <a:r>
              <a:rPr lang="en-US" sz="1400" b="0" baseline="30000" smtClean="0">
                <a:solidFill>
                  <a:schemeClr val="tx1"/>
                </a:solidFill>
                <a:latin typeface="Arial" charset="0"/>
                <a:cs typeface="Arial" charset="0"/>
              </a:rPr>
              <a:t>th</a:t>
            </a:r>
            <a:r>
              <a:rPr lang="en-US" sz="1400" b="0" smtClean="0">
                <a:solidFill>
                  <a:schemeClr val="tx1"/>
                </a:solidFill>
                <a:latin typeface="Arial" charset="0"/>
                <a:cs typeface="Arial" charset="0"/>
              </a:rPr>
              <a:t> July</a:t>
            </a:r>
          </a:p>
        </p:txBody>
      </p:sp>
      <p:sp>
        <p:nvSpPr>
          <p:cNvPr id="15362" name="Rectangle 6"/>
          <p:cNvSpPr>
            <a:spLocks/>
          </p:cNvSpPr>
          <p:nvPr/>
        </p:nvSpPr>
        <p:spPr bwMode="auto">
          <a:xfrm>
            <a:off x="641350" y="2338388"/>
            <a:ext cx="6400800" cy="1314450"/>
          </a:xfrm>
          <a:prstGeom prst="rect">
            <a:avLst/>
          </a:prstGeom>
          <a:noFill/>
          <a:ln w="9525">
            <a:noFill/>
            <a:miter lim="800000"/>
            <a:headEnd/>
            <a:tailEnd/>
          </a:ln>
        </p:spPr>
        <p:txBody>
          <a:bodyPr lIns="0" tIns="0" rIns="0" bIns="0"/>
          <a:lstStyle/>
          <a:p>
            <a:pPr>
              <a:spcBef>
                <a:spcPct val="20000"/>
              </a:spcBef>
              <a:buClr>
                <a:srgbClr val="FF0000"/>
              </a:buClr>
              <a:buFont typeface="Arial" charset="0"/>
              <a:buNone/>
            </a:pPr>
            <a:r>
              <a:rPr lang="en-US" sz="2200" b="1"/>
              <a:t>Paul Cameron</a:t>
            </a:r>
          </a:p>
          <a:p>
            <a:pPr>
              <a:spcBef>
                <a:spcPct val="20000"/>
              </a:spcBef>
              <a:buClr>
                <a:srgbClr val="FF0000"/>
              </a:buClr>
              <a:buFont typeface="Arial" charset="0"/>
              <a:buNone/>
            </a:pPr>
            <a:r>
              <a:rPr lang="en-US"/>
              <a:t>IBM UKI System Storage </a:t>
            </a:r>
          </a:p>
          <a:p>
            <a:pPr>
              <a:spcBef>
                <a:spcPct val="20000"/>
              </a:spcBef>
              <a:buClr>
                <a:srgbClr val="FF0000"/>
              </a:buClr>
              <a:buFont typeface="Arial" charset="0"/>
              <a:buNone/>
            </a:pPr>
            <a:r>
              <a:rPr lang="en-US"/>
              <a:t>Business Unit Executive</a:t>
            </a: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30"/>
          <p:cNvSpPr>
            <a:spLocks noGrp="1"/>
          </p:cNvSpPr>
          <p:nvPr>
            <p:ph type="title"/>
          </p:nvPr>
        </p:nvSpPr>
        <p:spPr>
          <a:xfrm>
            <a:off x="242888" y="354013"/>
            <a:ext cx="8901112" cy="546100"/>
          </a:xfrm>
        </p:spPr>
        <p:txBody>
          <a:bodyPr/>
          <a:lstStyle/>
          <a:p>
            <a:r>
              <a:rPr lang="en-US" smtClean="0">
                <a:latin typeface="Arial" charset="0"/>
                <a:cs typeface="Arial" charset="0"/>
              </a:rPr>
              <a:t>Agenda</a:t>
            </a:r>
          </a:p>
        </p:txBody>
      </p:sp>
      <p:graphicFrame>
        <p:nvGraphicFramePr>
          <p:cNvPr id="17490" name="Group 82"/>
          <p:cNvGraphicFramePr>
            <a:graphicFrameLocks noGrp="1"/>
          </p:cNvGraphicFramePr>
          <p:nvPr/>
        </p:nvGraphicFramePr>
        <p:xfrm>
          <a:off x="212725" y="838200"/>
          <a:ext cx="8778875" cy="3176588"/>
        </p:xfrm>
        <a:graphic>
          <a:graphicData uri="http://schemas.openxmlformats.org/drawingml/2006/table">
            <a:tbl>
              <a:tblPr/>
              <a:tblGrid>
                <a:gridCol w="841375"/>
                <a:gridCol w="1638300"/>
                <a:gridCol w="1549400"/>
                <a:gridCol w="4749800"/>
              </a:tblGrid>
              <a:tr h="360363">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Time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B46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Speaker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B46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Support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B46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Subject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B461"/>
                    </a:solidFill>
                  </a:tcPr>
                </a:tc>
              </a:tr>
              <a:tr h="360363">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15 mins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Paul Cameron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Welcome to the IBM System Storage Symposium</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13">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15 mins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Ian Shave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IBM - Smarter Storage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4013">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30 mins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0" fontAlgn="base" latinLnBrk="0" hangingPunct="0">
                        <a:lnSpc>
                          <a:spcPct val="100000"/>
                        </a:lnSpc>
                        <a:spcBef>
                          <a:spcPct val="20000"/>
                        </a:spcBef>
                        <a:spcAft>
                          <a:spcPct val="0"/>
                        </a:spcAft>
                        <a:buClr>
                          <a:srgbClr val="FF0000"/>
                        </a:buClr>
                        <a:buSzTx/>
                        <a:buFont typeface="Arial" charset="0"/>
                        <a:buNone/>
                        <a:tabLst/>
                      </a:pPr>
                      <a:r>
                        <a:rPr kumimoji="0" lang="en-US" sz="1400" b="0" i="0" u="none" strike="noStrike" cap="none" normalizeH="0" baseline="0" smtClean="0">
                          <a:ln>
                            <a:noFill/>
                          </a:ln>
                          <a:solidFill>
                            <a:schemeClr val="tx1"/>
                          </a:solidFill>
                          <a:effectLst/>
                          <a:latin typeface="Arial" charset="0"/>
                          <a:cs typeface="Arial" charset="0"/>
                        </a:rPr>
                        <a:t>David Rogers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0" fontAlgn="base" latinLnBrk="0" hangingPunct="0">
                        <a:lnSpc>
                          <a:spcPct val="100000"/>
                        </a:lnSpc>
                        <a:spcBef>
                          <a:spcPct val="20000"/>
                        </a:spcBef>
                        <a:spcAft>
                          <a:spcPct val="0"/>
                        </a:spcAft>
                        <a:buClr>
                          <a:srgbClr val="FF0000"/>
                        </a:buClr>
                        <a:buSzTx/>
                        <a:buFont typeface="Arial" charset="0"/>
                        <a:buNone/>
                        <a:tabLst/>
                      </a:pPr>
                      <a:r>
                        <a:rPr kumimoji="0" lang="en-US" sz="1400" b="0" i="0" u="none" strike="noStrike" cap="none" normalizeH="0" baseline="0" smtClean="0">
                          <a:ln>
                            <a:noFill/>
                          </a:ln>
                          <a:solidFill>
                            <a:schemeClr val="tx1"/>
                          </a:solidFill>
                          <a:effectLst/>
                          <a:latin typeface="Arial" charset="0"/>
                          <a:cs typeface="Arial" charset="0"/>
                        </a:rPr>
                        <a:t>Nick woods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Deloitte - Microsoft Exchange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402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30 mins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0" fontAlgn="base" latinLnBrk="0" hangingPunct="0">
                        <a:lnSpc>
                          <a:spcPct val="100000"/>
                        </a:lnSpc>
                        <a:spcBef>
                          <a:spcPct val="20000"/>
                        </a:spcBef>
                        <a:spcAft>
                          <a:spcPct val="0"/>
                        </a:spcAft>
                        <a:buClr>
                          <a:srgbClr val="FF0000"/>
                        </a:buClr>
                        <a:buSzTx/>
                        <a:buFont typeface="Arial" charset="0"/>
                        <a:buNone/>
                        <a:tabLst/>
                      </a:pPr>
                      <a:r>
                        <a:rPr kumimoji="0" lang="en-US" sz="1400" b="0" i="0" u="none" strike="noStrike" cap="none" normalizeH="0" baseline="0" smtClean="0">
                          <a:ln>
                            <a:noFill/>
                          </a:ln>
                          <a:solidFill>
                            <a:schemeClr val="tx1"/>
                          </a:solidFill>
                          <a:effectLst/>
                          <a:latin typeface="Arial" charset="0"/>
                          <a:cs typeface="Arial" charset="0"/>
                        </a:rPr>
                        <a:t>Hardev Sanghera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0" fontAlgn="base" latinLnBrk="0" hangingPunct="0">
                        <a:lnSpc>
                          <a:spcPct val="100000"/>
                        </a:lnSpc>
                        <a:spcBef>
                          <a:spcPct val="20000"/>
                        </a:spcBef>
                        <a:spcAft>
                          <a:spcPct val="0"/>
                        </a:spcAft>
                        <a:buClr>
                          <a:srgbClr val="FF0000"/>
                        </a:buClr>
                        <a:buSzTx/>
                        <a:buFont typeface="Arial" charset="0"/>
                        <a:buNone/>
                        <a:tabLst/>
                      </a:pPr>
                      <a:r>
                        <a:rPr kumimoji="0" lang="en-US" sz="1400" b="0" i="0" u="none" strike="noStrike" cap="none" normalizeH="0" baseline="0" smtClean="0">
                          <a:ln>
                            <a:noFill/>
                          </a:ln>
                          <a:solidFill>
                            <a:schemeClr val="tx1"/>
                          </a:solidFill>
                          <a:effectLst/>
                          <a:latin typeface="Arial" charset="0"/>
                          <a:cs typeface="Arial" charset="0"/>
                        </a:rPr>
                        <a:t>Dominic</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VMware - Virtualisation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cs typeface="Arial" charset="0"/>
                      </a:endParaRP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0" fontAlgn="base" latinLnBrk="0" hangingPunct="0">
                        <a:lnSpc>
                          <a:spcPct val="100000"/>
                        </a:lnSpc>
                        <a:spcBef>
                          <a:spcPct val="20000"/>
                        </a:spcBef>
                        <a:spcAft>
                          <a:spcPct val="0"/>
                        </a:spcAft>
                        <a:buClr>
                          <a:srgbClr val="FF0000"/>
                        </a:buClr>
                        <a:buSzTx/>
                        <a:buFont typeface="Arial" charset="0"/>
                        <a:buNone/>
                        <a:tabLst/>
                      </a:pPr>
                      <a:endParaRPr kumimoji="0" lang="en-US" sz="1400" b="0" i="0" u="none" strike="noStrike" cap="none" normalizeH="0" baseline="0" smtClean="0">
                        <a:ln>
                          <a:noFill/>
                        </a:ln>
                        <a:solidFill>
                          <a:schemeClr val="tx1"/>
                        </a:solidFill>
                        <a:effectLst/>
                        <a:latin typeface="Arial" charset="0"/>
                        <a:cs typeface="Arial" charset="0"/>
                      </a:endParaRP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0" fontAlgn="base" latinLnBrk="0" hangingPunct="0">
                        <a:lnSpc>
                          <a:spcPct val="100000"/>
                        </a:lnSpc>
                        <a:spcBef>
                          <a:spcPct val="20000"/>
                        </a:spcBef>
                        <a:spcAft>
                          <a:spcPct val="0"/>
                        </a:spcAft>
                        <a:buClr>
                          <a:srgbClr val="FF0000"/>
                        </a:buClr>
                        <a:buSzTx/>
                        <a:buFont typeface="Arial" charset="0"/>
                        <a:buNone/>
                        <a:tabLst/>
                      </a:pPr>
                      <a:endParaRPr kumimoji="0" lang="en-US" sz="1400" b="0" i="0" u="none" strike="noStrike" cap="none" normalizeH="0" baseline="0" smtClean="0">
                        <a:ln>
                          <a:noFill/>
                        </a:ln>
                        <a:solidFill>
                          <a:schemeClr val="tx1"/>
                        </a:solidFill>
                        <a:effectLst/>
                        <a:latin typeface="Arial" charset="0"/>
                        <a:cs typeface="Arial" charset="0"/>
                      </a:endParaRP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cs typeface="Arial" charset="0"/>
                      </a:endParaRP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30 mins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0" fontAlgn="base" latinLnBrk="0" hangingPunct="0">
                        <a:lnSpc>
                          <a:spcPct val="100000"/>
                        </a:lnSpc>
                        <a:spcBef>
                          <a:spcPct val="20000"/>
                        </a:spcBef>
                        <a:spcAft>
                          <a:spcPct val="0"/>
                        </a:spcAft>
                        <a:buClr>
                          <a:srgbClr val="FF0000"/>
                        </a:buClr>
                        <a:buSzTx/>
                        <a:buFont typeface="Arial" charset="0"/>
                        <a:buNone/>
                        <a:tabLst/>
                      </a:pPr>
                      <a:r>
                        <a:rPr kumimoji="0" lang="en-US" sz="1400" b="0" i="0" u="none" strike="noStrike" cap="none" normalizeH="0" baseline="0" smtClean="0">
                          <a:ln>
                            <a:noFill/>
                          </a:ln>
                          <a:solidFill>
                            <a:schemeClr val="tx1"/>
                          </a:solidFill>
                          <a:effectLst/>
                          <a:latin typeface="Arial" charset="0"/>
                          <a:cs typeface="Arial" charset="0"/>
                        </a:rPr>
                        <a:t>Steve Uniack</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0" fontAlgn="base" latinLnBrk="0" hangingPunct="0">
                        <a:lnSpc>
                          <a:spcPct val="100000"/>
                        </a:lnSpc>
                        <a:spcBef>
                          <a:spcPct val="20000"/>
                        </a:spcBef>
                        <a:spcAft>
                          <a:spcPct val="0"/>
                        </a:spcAft>
                        <a:buClr>
                          <a:srgbClr val="FF0000"/>
                        </a:buClr>
                        <a:buSzTx/>
                        <a:buFont typeface="Arial" charset="0"/>
                        <a:buNone/>
                        <a:tabLst/>
                      </a:pPr>
                      <a:endParaRPr kumimoji="0" lang="en-US" sz="14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IBM – Virtual Storage Center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13">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30 mins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Richard Corrigan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Alliance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352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10 mins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Paul Cameron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Closing remarks and questions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7467" name="Title 30"/>
          <p:cNvSpPr>
            <a:spLocks/>
          </p:cNvSpPr>
          <p:nvPr/>
        </p:nvSpPr>
        <p:spPr bwMode="auto">
          <a:xfrm>
            <a:off x="1487488" y="4011613"/>
            <a:ext cx="5980112" cy="546100"/>
          </a:xfrm>
          <a:prstGeom prst="rect">
            <a:avLst/>
          </a:prstGeom>
          <a:noFill/>
          <a:ln w="9525">
            <a:noFill/>
            <a:miter lim="800000"/>
            <a:headEnd/>
            <a:tailEnd/>
          </a:ln>
        </p:spPr>
        <p:txBody>
          <a:bodyPr lIns="0" tIns="0" rIns="0" bIns="0"/>
          <a:lstStyle/>
          <a:p>
            <a:pPr eaLnBrk="0" hangingPunct="0"/>
            <a:r>
              <a:rPr lang="en-US" sz="2800" b="1">
                <a:solidFill>
                  <a:srgbClr val="F04E37"/>
                </a:solidFill>
              </a:rPr>
              <a:t>Storage Solution Expo and Lunch</a:t>
            </a:r>
          </a:p>
        </p:txBody>
      </p:sp>
      <p:sp>
        <p:nvSpPr>
          <p:cNvPr id="15542" name="Text Box 182"/>
          <p:cNvSpPr txBox="1">
            <a:spLocks noChangeArrowheads="1"/>
          </p:cNvSpPr>
          <p:nvPr/>
        </p:nvSpPr>
        <p:spPr bwMode="auto">
          <a:xfrm>
            <a:off x="2193925" y="4545013"/>
            <a:ext cx="1657350" cy="366712"/>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defTabSz="914400">
              <a:defRPr/>
            </a:pPr>
            <a:r>
              <a:rPr lang="en-US"/>
              <a:t>Voting System</a:t>
            </a:r>
          </a:p>
        </p:txBody>
      </p:sp>
      <p:sp>
        <p:nvSpPr>
          <p:cNvPr id="15543" name="Text Box 183"/>
          <p:cNvSpPr txBox="1">
            <a:spLocks noChangeArrowheads="1"/>
          </p:cNvSpPr>
          <p:nvPr/>
        </p:nvSpPr>
        <p:spPr bwMode="auto">
          <a:xfrm>
            <a:off x="4708525" y="4557713"/>
            <a:ext cx="1974850" cy="366712"/>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a:defRPr/>
            </a:pPr>
            <a:r>
              <a:rPr lang="en-US"/>
              <a:t>Collateral Folders</a:t>
            </a: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p:cNvGrpSpPr/>
          <p:nvPr/>
        </p:nvGrpSpPr>
        <p:grpSpPr>
          <a:xfrm>
            <a:off x="2324418" y="831533"/>
            <a:ext cx="4434205" cy="3917950"/>
            <a:chOff x="2379028" y="798513"/>
            <a:chExt cx="4434205" cy="3917950"/>
          </a:xfrm>
          <a:effectLst>
            <a:outerShdw blurRad="139700" dist="63500" dir="2700000" algn="tl" rotWithShape="0">
              <a:prstClr val="black">
                <a:alpha val="40000"/>
              </a:prstClr>
            </a:outerShdw>
          </a:effectLst>
        </p:grpSpPr>
        <p:grpSp>
          <p:nvGrpSpPr>
            <p:cNvPr id="29" name="Group 3"/>
            <p:cNvGrpSpPr>
              <a:grpSpLocks/>
            </p:cNvGrpSpPr>
            <p:nvPr/>
          </p:nvGrpSpPr>
          <p:grpSpPr bwMode="auto">
            <a:xfrm>
              <a:off x="3105342" y="1532611"/>
              <a:ext cx="3052713" cy="2525050"/>
              <a:chOff x="1933" y="969"/>
              <a:chExt cx="1927" cy="1595"/>
            </a:xfrm>
          </p:grpSpPr>
          <p:sp>
            <p:nvSpPr>
              <p:cNvPr id="30" name="Line 4"/>
              <p:cNvSpPr>
                <a:spLocks noChangeShapeType="1"/>
              </p:cNvSpPr>
              <p:nvPr/>
            </p:nvSpPr>
            <p:spPr bwMode="auto">
              <a:xfrm>
                <a:off x="1933" y="1750"/>
                <a:ext cx="1927" cy="0"/>
              </a:xfrm>
              <a:prstGeom prst="line">
                <a:avLst/>
              </a:prstGeom>
              <a:noFill/>
              <a:ln w="57150">
                <a:solidFill>
                  <a:srgbClr val="F04E37"/>
                </a:solidFill>
                <a:round/>
                <a:headEnd/>
                <a:tailEnd/>
              </a:ln>
              <a:effectLst/>
            </p:spPr>
            <p:txBody>
              <a:bodyPr/>
              <a:lstStyle/>
              <a:p>
                <a:pPr>
                  <a:defRPr/>
                </a:pPr>
                <a:endParaRPr lang="en-US"/>
              </a:p>
            </p:txBody>
          </p:sp>
          <p:sp>
            <p:nvSpPr>
              <p:cNvPr id="32" name="Line 5"/>
              <p:cNvSpPr>
                <a:spLocks noChangeShapeType="1"/>
              </p:cNvSpPr>
              <p:nvPr/>
            </p:nvSpPr>
            <p:spPr bwMode="auto">
              <a:xfrm>
                <a:off x="2295" y="969"/>
                <a:ext cx="1202" cy="1595"/>
              </a:xfrm>
              <a:prstGeom prst="line">
                <a:avLst/>
              </a:prstGeom>
              <a:noFill/>
              <a:ln w="57150">
                <a:solidFill>
                  <a:srgbClr val="F04E37"/>
                </a:solidFill>
                <a:round/>
                <a:headEnd/>
                <a:tailEnd/>
              </a:ln>
              <a:effectLst/>
            </p:spPr>
            <p:txBody>
              <a:bodyPr/>
              <a:lstStyle/>
              <a:p>
                <a:pPr>
                  <a:defRPr/>
                </a:pPr>
                <a:endParaRPr lang="en-US"/>
              </a:p>
            </p:txBody>
          </p:sp>
          <p:sp>
            <p:nvSpPr>
              <p:cNvPr id="33" name="Line 6"/>
              <p:cNvSpPr>
                <a:spLocks noChangeShapeType="1"/>
              </p:cNvSpPr>
              <p:nvPr/>
            </p:nvSpPr>
            <p:spPr bwMode="auto">
              <a:xfrm flipH="1">
                <a:off x="2275" y="969"/>
                <a:ext cx="1202" cy="1595"/>
              </a:xfrm>
              <a:prstGeom prst="line">
                <a:avLst/>
              </a:prstGeom>
              <a:noFill/>
              <a:ln w="57150">
                <a:solidFill>
                  <a:srgbClr val="F04E37"/>
                </a:solidFill>
                <a:round/>
                <a:headEnd/>
                <a:tailEnd/>
              </a:ln>
              <a:effectLst/>
            </p:spPr>
            <p:txBody>
              <a:bodyPr/>
              <a:lstStyle/>
              <a:p>
                <a:pPr>
                  <a:defRPr/>
                </a:pPr>
                <a:endParaRPr lang="en-US"/>
              </a:p>
            </p:txBody>
          </p:sp>
        </p:grpSp>
        <p:pic>
          <p:nvPicPr>
            <p:cNvPr id="14347" name="Picture 25" descr="zetabytes"/>
            <p:cNvPicPr>
              <a:picLocks noChangeAspect="1" noChangeArrowheads="1"/>
            </p:cNvPicPr>
            <p:nvPr/>
          </p:nvPicPr>
          <p:blipFill>
            <a:blip r:embed="rId3"/>
            <a:srcRect/>
            <a:stretch>
              <a:fillRect/>
            </a:stretch>
          </p:blipFill>
          <p:spPr bwMode="auto">
            <a:xfrm>
              <a:off x="2935605" y="798513"/>
              <a:ext cx="1435100" cy="1438275"/>
            </a:xfrm>
            <a:prstGeom prst="rect">
              <a:avLst/>
            </a:prstGeom>
            <a:noFill/>
            <a:ln w="9525">
              <a:noFill/>
              <a:miter lim="800000"/>
              <a:headEnd/>
              <a:tailEnd/>
            </a:ln>
          </p:spPr>
        </p:pic>
        <p:pic>
          <p:nvPicPr>
            <p:cNvPr id="14349" name="Picture 27" descr="datacenterenergy"/>
            <p:cNvPicPr>
              <a:picLocks noChangeAspect="1" noChangeArrowheads="1"/>
            </p:cNvPicPr>
            <p:nvPr/>
          </p:nvPicPr>
          <p:blipFill>
            <a:blip r:embed="rId4"/>
            <a:srcRect/>
            <a:stretch>
              <a:fillRect/>
            </a:stretch>
          </p:blipFill>
          <p:spPr bwMode="auto">
            <a:xfrm>
              <a:off x="2952433" y="3255328"/>
              <a:ext cx="1433512" cy="1438275"/>
            </a:xfrm>
            <a:prstGeom prst="rect">
              <a:avLst/>
            </a:prstGeom>
            <a:noFill/>
            <a:ln w="9525">
              <a:noFill/>
              <a:miter lim="800000"/>
              <a:headEnd/>
              <a:tailEnd/>
            </a:ln>
          </p:spPr>
        </p:pic>
        <p:pic>
          <p:nvPicPr>
            <p:cNvPr id="14351" name="Picture 37" descr="Server"/>
            <p:cNvPicPr>
              <a:picLocks noChangeAspect="1" noChangeArrowheads="1"/>
            </p:cNvPicPr>
            <p:nvPr/>
          </p:nvPicPr>
          <p:blipFill>
            <a:blip r:embed="rId5"/>
            <a:srcRect/>
            <a:stretch>
              <a:fillRect/>
            </a:stretch>
          </p:blipFill>
          <p:spPr bwMode="auto">
            <a:xfrm>
              <a:off x="4790123" y="3279775"/>
              <a:ext cx="1435100" cy="1436688"/>
            </a:xfrm>
            <a:prstGeom prst="rect">
              <a:avLst/>
            </a:prstGeom>
            <a:noFill/>
            <a:ln w="9525">
              <a:noFill/>
              <a:miter lim="800000"/>
              <a:headEnd/>
              <a:tailEnd/>
            </a:ln>
          </p:spPr>
        </p:pic>
        <p:pic>
          <p:nvPicPr>
            <p:cNvPr id="14360" name="Picture 39" descr="up-trend"/>
            <p:cNvPicPr>
              <a:picLocks noChangeAspect="1" noChangeArrowheads="1"/>
            </p:cNvPicPr>
            <p:nvPr/>
          </p:nvPicPr>
          <p:blipFill>
            <a:blip r:embed="rId6"/>
            <a:srcRect/>
            <a:stretch>
              <a:fillRect/>
            </a:stretch>
          </p:blipFill>
          <p:spPr bwMode="auto">
            <a:xfrm>
              <a:off x="5378133" y="2039620"/>
              <a:ext cx="1435100" cy="1436688"/>
            </a:xfrm>
            <a:prstGeom prst="rect">
              <a:avLst/>
            </a:prstGeom>
            <a:noFill/>
            <a:ln w="9525">
              <a:noFill/>
              <a:miter lim="800000"/>
              <a:headEnd/>
              <a:tailEnd/>
            </a:ln>
          </p:spPr>
        </p:pic>
        <p:pic>
          <p:nvPicPr>
            <p:cNvPr id="14361" name="Picture 21" descr="globe"/>
            <p:cNvPicPr>
              <a:picLocks noChangeAspect="1" noChangeArrowheads="1"/>
            </p:cNvPicPr>
            <p:nvPr/>
          </p:nvPicPr>
          <p:blipFill>
            <a:blip r:embed="rId7"/>
            <a:srcRect/>
            <a:stretch>
              <a:fillRect/>
            </a:stretch>
          </p:blipFill>
          <p:spPr bwMode="auto">
            <a:xfrm>
              <a:off x="3933190" y="2095248"/>
              <a:ext cx="1316990" cy="1318448"/>
            </a:xfrm>
            <a:prstGeom prst="rect">
              <a:avLst/>
            </a:prstGeom>
            <a:noFill/>
            <a:ln w="9525">
              <a:noFill/>
              <a:miter lim="800000"/>
              <a:headEnd/>
              <a:tailEnd/>
            </a:ln>
          </p:spPr>
        </p:pic>
        <p:pic>
          <p:nvPicPr>
            <p:cNvPr id="14362" name="Picture 26" descr="gps"/>
            <p:cNvPicPr>
              <a:picLocks noChangeAspect="1" noChangeArrowheads="1"/>
            </p:cNvPicPr>
            <p:nvPr/>
          </p:nvPicPr>
          <p:blipFill>
            <a:blip r:embed="rId8"/>
            <a:srcRect/>
            <a:stretch>
              <a:fillRect/>
            </a:stretch>
          </p:blipFill>
          <p:spPr bwMode="auto">
            <a:xfrm>
              <a:off x="2379028" y="2036763"/>
              <a:ext cx="1436687" cy="1436687"/>
            </a:xfrm>
            <a:prstGeom prst="rect">
              <a:avLst/>
            </a:prstGeom>
            <a:noFill/>
            <a:ln w="9525">
              <a:noFill/>
              <a:miter lim="800000"/>
              <a:headEnd/>
              <a:tailEnd/>
            </a:ln>
          </p:spPr>
        </p:pic>
        <p:pic>
          <p:nvPicPr>
            <p:cNvPr id="14363" name="Picture 16" descr="Clouds"/>
            <p:cNvPicPr>
              <a:picLocks noChangeAspect="1" noChangeArrowheads="1"/>
            </p:cNvPicPr>
            <p:nvPr/>
          </p:nvPicPr>
          <p:blipFill>
            <a:blip r:embed="rId9"/>
            <a:srcRect/>
            <a:stretch>
              <a:fillRect/>
            </a:stretch>
          </p:blipFill>
          <p:spPr bwMode="auto">
            <a:xfrm>
              <a:off x="4899660" y="920433"/>
              <a:ext cx="1226820" cy="1246187"/>
            </a:xfrm>
            <a:prstGeom prst="rect">
              <a:avLst/>
            </a:prstGeom>
            <a:noFill/>
            <a:ln w="9525">
              <a:noFill/>
              <a:miter lim="800000"/>
              <a:headEnd/>
              <a:tailEnd/>
            </a:ln>
          </p:spPr>
        </p:pic>
        <p:sp>
          <p:nvSpPr>
            <p:cNvPr id="35" name="Oval 8"/>
            <p:cNvSpPr>
              <a:spLocks noChangeArrowheads="1"/>
            </p:cNvSpPr>
            <p:nvPr/>
          </p:nvSpPr>
          <p:spPr bwMode="auto">
            <a:xfrm>
              <a:off x="4013076" y="2192766"/>
              <a:ext cx="1146946" cy="1146167"/>
            </a:xfrm>
            <a:prstGeom prst="ellipse">
              <a:avLst/>
            </a:prstGeom>
            <a:noFill/>
            <a:ln w="139700">
              <a:solidFill>
                <a:srgbClr val="F04E37"/>
              </a:solidFill>
              <a:round/>
              <a:headEnd/>
              <a:tailEnd/>
            </a:ln>
            <a:effectLst/>
          </p:spPr>
          <p:txBody>
            <a:bodyPr wrap="none" anchor="ctr"/>
            <a:lstStyle/>
            <a:p>
              <a:pPr>
                <a:defRPr/>
              </a:pPr>
              <a:endParaRPr lang="en-US"/>
            </a:p>
          </p:txBody>
        </p:sp>
        <p:sp>
          <p:nvSpPr>
            <p:cNvPr id="36" name="Oval 17"/>
            <p:cNvSpPr>
              <a:spLocks noChangeArrowheads="1"/>
            </p:cNvSpPr>
            <p:nvPr/>
          </p:nvSpPr>
          <p:spPr bwMode="auto">
            <a:xfrm>
              <a:off x="3094252" y="975359"/>
              <a:ext cx="1146946" cy="1146167"/>
            </a:xfrm>
            <a:prstGeom prst="ellipse">
              <a:avLst/>
            </a:prstGeom>
            <a:noFill/>
            <a:ln w="114300">
              <a:solidFill>
                <a:srgbClr val="F04E37"/>
              </a:solidFill>
              <a:round/>
              <a:headEnd/>
              <a:tailEnd/>
            </a:ln>
            <a:effectLst/>
          </p:spPr>
          <p:txBody>
            <a:bodyPr wrap="none" anchor="ctr"/>
            <a:lstStyle/>
            <a:p>
              <a:pPr>
                <a:defRPr/>
              </a:pPr>
              <a:endParaRPr lang="en-US"/>
            </a:p>
          </p:txBody>
        </p:sp>
        <p:sp>
          <p:nvSpPr>
            <p:cNvPr id="37" name="Oval 18"/>
            <p:cNvSpPr>
              <a:spLocks noChangeArrowheads="1"/>
            </p:cNvSpPr>
            <p:nvPr/>
          </p:nvSpPr>
          <p:spPr bwMode="auto">
            <a:xfrm>
              <a:off x="4934989" y="975359"/>
              <a:ext cx="1146946" cy="1146167"/>
            </a:xfrm>
            <a:prstGeom prst="ellipse">
              <a:avLst/>
            </a:prstGeom>
            <a:noFill/>
            <a:ln w="114300">
              <a:solidFill>
                <a:srgbClr val="F04E37"/>
              </a:solidFill>
              <a:round/>
              <a:headEnd/>
              <a:tailEnd/>
            </a:ln>
            <a:effectLst/>
          </p:spPr>
          <p:txBody>
            <a:bodyPr wrap="none" anchor="ctr"/>
            <a:lstStyle/>
            <a:p>
              <a:pPr>
                <a:defRPr/>
              </a:pPr>
              <a:endParaRPr lang="en-US"/>
            </a:p>
          </p:txBody>
        </p:sp>
        <p:sp>
          <p:nvSpPr>
            <p:cNvPr id="38" name="Oval 19"/>
            <p:cNvSpPr>
              <a:spLocks noChangeArrowheads="1"/>
            </p:cNvSpPr>
            <p:nvPr/>
          </p:nvSpPr>
          <p:spPr bwMode="auto">
            <a:xfrm>
              <a:off x="3094252" y="3402257"/>
              <a:ext cx="1146946" cy="1146167"/>
            </a:xfrm>
            <a:prstGeom prst="ellipse">
              <a:avLst/>
            </a:prstGeom>
            <a:noFill/>
            <a:ln w="114300">
              <a:solidFill>
                <a:srgbClr val="F04E37"/>
              </a:solidFill>
              <a:round/>
              <a:headEnd/>
              <a:tailEnd/>
            </a:ln>
            <a:effectLst/>
          </p:spPr>
          <p:txBody>
            <a:bodyPr wrap="none" anchor="ctr"/>
            <a:lstStyle/>
            <a:p>
              <a:pPr>
                <a:defRPr/>
              </a:pPr>
              <a:endParaRPr lang="en-US"/>
            </a:p>
          </p:txBody>
        </p:sp>
        <p:sp>
          <p:nvSpPr>
            <p:cNvPr id="39" name="Oval 20"/>
            <p:cNvSpPr>
              <a:spLocks noChangeArrowheads="1"/>
            </p:cNvSpPr>
            <p:nvPr/>
          </p:nvSpPr>
          <p:spPr bwMode="auto">
            <a:xfrm>
              <a:off x="4934989" y="3402257"/>
              <a:ext cx="1146946" cy="1146167"/>
            </a:xfrm>
            <a:prstGeom prst="ellipse">
              <a:avLst/>
            </a:prstGeom>
            <a:noFill/>
            <a:ln w="114300">
              <a:solidFill>
                <a:srgbClr val="F04E37"/>
              </a:solidFill>
              <a:round/>
              <a:headEnd/>
              <a:tailEnd/>
            </a:ln>
            <a:effectLst/>
          </p:spPr>
          <p:txBody>
            <a:bodyPr wrap="none" anchor="ctr"/>
            <a:lstStyle/>
            <a:p>
              <a:pPr>
                <a:defRPr/>
              </a:pPr>
              <a:endParaRPr lang="en-US"/>
            </a:p>
          </p:txBody>
        </p:sp>
        <p:sp>
          <p:nvSpPr>
            <p:cNvPr id="40" name="Oval 21"/>
            <p:cNvSpPr>
              <a:spLocks noChangeArrowheads="1"/>
            </p:cNvSpPr>
            <p:nvPr/>
          </p:nvSpPr>
          <p:spPr bwMode="auto">
            <a:xfrm>
              <a:off x="5497071" y="2185146"/>
              <a:ext cx="1146946" cy="1146167"/>
            </a:xfrm>
            <a:prstGeom prst="ellipse">
              <a:avLst/>
            </a:prstGeom>
            <a:noFill/>
            <a:ln w="114300">
              <a:solidFill>
                <a:srgbClr val="F04E37"/>
              </a:solidFill>
              <a:round/>
              <a:headEnd/>
              <a:tailEnd/>
            </a:ln>
            <a:effectLst/>
          </p:spPr>
          <p:txBody>
            <a:bodyPr wrap="none" anchor="ctr"/>
            <a:lstStyle/>
            <a:p>
              <a:pPr>
                <a:defRPr/>
              </a:pPr>
              <a:endParaRPr lang="en-US"/>
            </a:p>
          </p:txBody>
        </p:sp>
        <p:sp>
          <p:nvSpPr>
            <p:cNvPr id="41" name="Oval 22"/>
            <p:cNvSpPr>
              <a:spLocks noChangeArrowheads="1"/>
            </p:cNvSpPr>
            <p:nvPr/>
          </p:nvSpPr>
          <p:spPr bwMode="auto">
            <a:xfrm>
              <a:off x="2523948" y="2185146"/>
              <a:ext cx="1146946" cy="1146167"/>
            </a:xfrm>
            <a:prstGeom prst="ellipse">
              <a:avLst/>
            </a:prstGeom>
            <a:noFill/>
            <a:ln w="114300">
              <a:solidFill>
                <a:srgbClr val="F04E37"/>
              </a:solidFill>
              <a:round/>
              <a:headEnd/>
              <a:tailEnd/>
            </a:ln>
            <a:effectLst/>
          </p:spPr>
          <p:txBody>
            <a:bodyPr wrap="none" anchor="ctr"/>
            <a:lstStyle/>
            <a:p>
              <a:pPr>
                <a:defRPr/>
              </a:pPr>
              <a:endParaRPr lang="en-US"/>
            </a:p>
          </p:txBody>
        </p:sp>
      </p:grpSp>
      <p:sp>
        <p:nvSpPr>
          <p:cNvPr id="19458" name="Title 30"/>
          <p:cNvSpPr>
            <a:spLocks noGrp="1"/>
          </p:cNvSpPr>
          <p:nvPr>
            <p:ph type="title" idx="4294967295"/>
          </p:nvPr>
        </p:nvSpPr>
        <p:spPr>
          <a:xfrm>
            <a:off x="242888" y="354013"/>
            <a:ext cx="8901112" cy="546100"/>
          </a:xfrm>
        </p:spPr>
        <p:txBody>
          <a:bodyPr/>
          <a:lstStyle/>
          <a:p>
            <a:r>
              <a:rPr lang="en-US" sz="2400" smtClean="0">
                <a:latin typeface="Arial" charset="0"/>
                <a:cs typeface="Arial" charset="0"/>
              </a:rPr>
              <a:t>Efficient Access to Information Fuels Smarter Business</a:t>
            </a:r>
          </a:p>
        </p:txBody>
      </p:sp>
      <p:sp>
        <p:nvSpPr>
          <p:cNvPr id="56339" name="Rectangle 19"/>
          <p:cNvSpPr>
            <a:spLocks noChangeArrowheads="1"/>
          </p:cNvSpPr>
          <p:nvPr/>
        </p:nvSpPr>
        <p:spPr bwMode="auto">
          <a:xfrm>
            <a:off x="92075" y="996950"/>
            <a:ext cx="2838450" cy="944563"/>
          </a:xfrm>
          <a:prstGeom prst="rect">
            <a:avLst/>
          </a:prstGeom>
          <a:noFill/>
          <a:ln w="9525">
            <a:noFill/>
            <a:miter lim="800000"/>
            <a:headEnd/>
            <a:tailEnd/>
          </a:ln>
          <a:effectLst>
            <a:prstShdw prst="shdw17" dist="17961" dir="2700000">
              <a:schemeClr val="accent1">
                <a:gamma/>
                <a:shade val="60000"/>
                <a:invGamma/>
              </a:schemeClr>
            </a:prstShdw>
          </a:effectLst>
        </p:spPr>
        <p:txBody>
          <a:bodyPr anchor="ctr">
            <a:spAutoFit/>
          </a:bodyPr>
          <a:lstStyle/>
          <a:p>
            <a:pPr algn="ctr">
              <a:defRPr/>
            </a:pPr>
            <a:r>
              <a:rPr lang="en-US" sz="1400"/>
              <a:t>We face 40% - 60% annual growth in the volume of data vs 5% growth in global IT Spending                                   </a:t>
            </a:r>
            <a:r>
              <a:rPr lang="en-US"/>
              <a:t> </a:t>
            </a:r>
            <a:r>
              <a:rPr lang="en-US" sz="1000" u="sng">
                <a:solidFill>
                  <a:schemeClr val="hlink"/>
                </a:solidFill>
              </a:rPr>
              <a:t>(Big Data Analytics 2012)</a:t>
            </a:r>
          </a:p>
        </p:txBody>
      </p:sp>
      <p:sp>
        <p:nvSpPr>
          <p:cNvPr id="56340" name="Rectangle 20"/>
          <p:cNvSpPr>
            <a:spLocks noChangeArrowheads="1"/>
          </p:cNvSpPr>
          <p:nvPr/>
        </p:nvSpPr>
        <p:spPr bwMode="auto">
          <a:xfrm>
            <a:off x="485775" y="3800475"/>
            <a:ext cx="2419350" cy="82232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gn="ctr" defTabSz="914400">
              <a:defRPr/>
            </a:pPr>
            <a:r>
              <a:rPr lang="en-US" sz="1400"/>
              <a:t>Labour costs will be 70% of IT spend by 2013                          </a:t>
            </a:r>
            <a:r>
              <a:rPr lang="en-US" sz="1000" u="sng">
                <a:solidFill>
                  <a:schemeClr val="hlink"/>
                </a:solidFill>
              </a:rPr>
              <a:t>(IBM Market Intelligence)</a:t>
            </a:r>
          </a:p>
          <a:p>
            <a:pPr algn="ctr" defTabSz="914400">
              <a:defRPr/>
            </a:pPr>
            <a:endParaRPr lang="en-US" sz="1000"/>
          </a:p>
        </p:txBody>
      </p:sp>
      <p:sp>
        <p:nvSpPr>
          <p:cNvPr id="56341" name="Rectangle 21"/>
          <p:cNvSpPr>
            <a:spLocks noChangeArrowheads="1"/>
          </p:cNvSpPr>
          <p:nvPr/>
        </p:nvSpPr>
        <p:spPr bwMode="auto">
          <a:xfrm>
            <a:off x="6232525" y="1023938"/>
            <a:ext cx="2660650" cy="1163637"/>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gn="ctr" defTabSz="914400">
              <a:lnSpc>
                <a:spcPts val="1688"/>
              </a:lnSpc>
              <a:defRPr/>
            </a:pPr>
            <a:r>
              <a:rPr lang="en-US" sz="1400"/>
              <a:t>90% of organizations expect to adopt or deploy a cloud model in the next 3 years                           </a:t>
            </a:r>
            <a:r>
              <a:rPr lang="en-US" sz="1000" u="sng">
                <a:solidFill>
                  <a:schemeClr val="hlink"/>
                </a:solidFill>
              </a:rPr>
              <a:t>(IBM Market Intelligence)</a:t>
            </a:r>
          </a:p>
          <a:p>
            <a:pPr algn="ctr" defTabSz="914400">
              <a:lnSpc>
                <a:spcPts val="1688"/>
              </a:lnSpc>
              <a:defRPr/>
            </a:pPr>
            <a:endParaRPr lang="en-US" sz="1400"/>
          </a:p>
        </p:txBody>
      </p:sp>
      <p:sp>
        <p:nvSpPr>
          <p:cNvPr id="56343" name="Rectangle 23"/>
          <p:cNvSpPr>
            <a:spLocks noChangeArrowheads="1"/>
          </p:cNvSpPr>
          <p:nvPr/>
        </p:nvSpPr>
        <p:spPr bwMode="auto">
          <a:xfrm>
            <a:off x="6891338" y="2252663"/>
            <a:ext cx="2074862" cy="10953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gn="ctr" defTabSz="914400">
              <a:defRPr/>
            </a:pPr>
            <a:r>
              <a:rPr lang="en-US" sz="1400"/>
              <a:t>Analytically savvy companies are 2x more likely to outperform </a:t>
            </a:r>
            <a:br>
              <a:rPr lang="en-US" sz="1400"/>
            </a:br>
            <a:r>
              <a:rPr lang="en-US" sz="1400"/>
              <a:t>their industry peers              </a:t>
            </a:r>
            <a:r>
              <a:rPr lang="en-US" sz="1000" u="sng">
                <a:solidFill>
                  <a:schemeClr val="hlink"/>
                </a:solidFill>
              </a:rPr>
              <a:t>(IBM Market Intelligence)</a:t>
            </a:r>
            <a:endParaRPr lang="en-US" sz="1000"/>
          </a:p>
        </p:txBody>
      </p:sp>
      <p:sp>
        <p:nvSpPr>
          <p:cNvPr id="56344" name="Rectangle 24"/>
          <p:cNvSpPr>
            <a:spLocks noChangeArrowheads="1"/>
          </p:cNvSpPr>
          <p:nvPr/>
        </p:nvSpPr>
        <p:spPr bwMode="auto">
          <a:xfrm>
            <a:off x="161925" y="2254250"/>
            <a:ext cx="2139950" cy="1095375"/>
          </a:xfrm>
          <a:prstGeom prst="rect">
            <a:avLst/>
          </a:prstGeom>
          <a:noFill/>
          <a:ln w="9525">
            <a:noFill/>
            <a:miter lim="800000"/>
            <a:headEnd/>
            <a:tailEnd/>
          </a:ln>
          <a:effectLst>
            <a:prstShdw prst="shdw17" dist="17961" dir="2700000">
              <a:schemeClr val="accent1">
                <a:gamma/>
                <a:shade val="60000"/>
                <a:invGamma/>
              </a:schemeClr>
            </a:prstShdw>
          </a:effectLst>
        </p:spPr>
        <p:txBody>
          <a:bodyPr anchor="ctr">
            <a:spAutoFit/>
          </a:bodyPr>
          <a:lstStyle/>
          <a:p>
            <a:pPr algn="ctr">
              <a:defRPr/>
            </a:pPr>
            <a:r>
              <a:rPr lang="en-US" sz="1400"/>
              <a:t>By 2020, IT departments will be looking after 10 x more servers and 50 x more data                            </a:t>
            </a:r>
            <a:r>
              <a:rPr lang="en-US" sz="1000" u="sng">
                <a:solidFill>
                  <a:schemeClr val="hlink"/>
                </a:solidFill>
              </a:rPr>
              <a:t>(IBM Market Intelligence)</a:t>
            </a:r>
            <a:endParaRPr lang="en-US" sz="1000"/>
          </a:p>
        </p:txBody>
      </p:sp>
      <p:sp>
        <p:nvSpPr>
          <p:cNvPr id="56346" name="Rectangle 26"/>
          <p:cNvSpPr>
            <a:spLocks noChangeArrowheads="1"/>
          </p:cNvSpPr>
          <p:nvPr/>
        </p:nvSpPr>
        <p:spPr bwMode="auto">
          <a:xfrm>
            <a:off x="6092825" y="3586163"/>
            <a:ext cx="3051175" cy="1095375"/>
          </a:xfrm>
          <a:prstGeom prst="rect">
            <a:avLst/>
          </a:prstGeom>
          <a:noFill/>
          <a:ln w="9525">
            <a:noFill/>
            <a:miter lim="800000"/>
            <a:headEnd/>
            <a:tailEnd/>
          </a:ln>
          <a:effectLst>
            <a:prstShdw prst="shdw17" dist="17961" dir="2700000">
              <a:schemeClr val="accent1">
                <a:gamma/>
                <a:shade val="60000"/>
                <a:invGamma/>
              </a:schemeClr>
            </a:prstShdw>
          </a:effectLst>
        </p:spPr>
        <p:txBody>
          <a:bodyPr anchor="ctr">
            <a:spAutoFit/>
          </a:bodyPr>
          <a:lstStyle/>
          <a:p>
            <a:pPr algn="ctr">
              <a:defRPr/>
            </a:pPr>
            <a:r>
              <a:rPr lang="en-US" sz="1400"/>
              <a:t>5 exabytes of data were created between the dawn of civilization and 2003. Today, that much information is created every two days.                                                  </a:t>
            </a:r>
            <a:r>
              <a:rPr lang="en-US" sz="1000" u="sng"/>
              <a:t>(</a:t>
            </a:r>
            <a:r>
              <a:rPr lang="en-US" sz="1000" u="sng">
                <a:hlinkClick r:id="rId10"/>
              </a:rPr>
              <a:t>Eric Schmidt, CEO, Google</a:t>
            </a:r>
            <a:r>
              <a:rPr lang="en-US" sz="1000" u="sng"/>
              <a:t>) </a:t>
            </a: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p:cNvSpPr>
          <p:nvPr>
            <p:ph type="title"/>
          </p:nvPr>
        </p:nvSpPr>
        <p:spPr/>
        <p:txBody>
          <a:bodyPr/>
          <a:lstStyle/>
          <a:p>
            <a:r>
              <a:rPr lang="en-US" sz="2400" smtClean="0">
                <a:latin typeface="Arial" charset="0"/>
                <a:cs typeface="Arial" charset="0"/>
              </a:rPr>
              <a:t>IBM Storage is Key to Smarter Computing</a:t>
            </a:r>
          </a:p>
        </p:txBody>
      </p:sp>
      <p:sp>
        <p:nvSpPr>
          <p:cNvPr id="21506" name="Rectangle 4"/>
          <p:cNvSpPr>
            <a:spLocks noChangeArrowheads="1"/>
          </p:cNvSpPr>
          <p:nvPr/>
        </p:nvSpPr>
        <p:spPr bwMode="auto">
          <a:xfrm>
            <a:off x="334963" y="2706688"/>
            <a:ext cx="3140075" cy="544512"/>
          </a:xfrm>
          <a:prstGeom prst="rect">
            <a:avLst/>
          </a:prstGeom>
          <a:noFill/>
          <a:ln w="9525" algn="ctr">
            <a:noFill/>
            <a:miter lim="800000"/>
            <a:headEnd/>
            <a:tailEnd/>
          </a:ln>
        </p:spPr>
        <p:txBody>
          <a:bodyPr lIns="51438" tIns="25719" rIns="51438" bIns="25719">
            <a:spAutoFit/>
          </a:bodyPr>
          <a:lstStyle/>
          <a:p>
            <a:pPr algn="r" defTabSz="514350"/>
            <a:r>
              <a:rPr lang="en-US" sz="1600" b="1">
                <a:solidFill>
                  <a:srgbClr val="F76003"/>
                </a:solidFill>
                <a:ea typeface="MS PGothic" pitchFamily="34" charset="-128"/>
              </a:rPr>
              <a:t>Storage Efficiency is essential to outpace data growth </a:t>
            </a:r>
          </a:p>
        </p:txBody>
      </p:sp>
      <p:sp>
        <p:nvSpPr>
          <p:cNvPr id="21507" name="Rectangle 5"/>
          <p:cNvSpPr>
            <a:spLocks noChangeArrowheads="1"/>
          </p:cNvSpPr>
          <p:nvPr/>
        </p:nvSpPr>
        <p:spPr bwMode="auto">
          <a:xfrm>
            <a:off x="5422900" y="1749425"/>
            <a:ext cx="3089275" cy="544513"/>
          </a:xfrm>
          <a:prstGeom prst="rect">
            <a:avLst/>
          </a:prstGeom>
          <a:noFill/>
          <a:ln w="9525" algn="ctr">
            <a:noFill/>
            <a:miter lim="800000"/>
            <a:headEnd/>
            <a:tailEnd/>
          </a:ln>
        </p:spPr>
        <p:txBody>
          <a:bodyPr lIns="51438" tIns="25719" rIns="51438" bIns="25719">
            <a:spAutoFit/>
          </a:bodyPr>
          <a:lstStyle/>
          <a:p>
            <a:pPr defTabSz="514350"/>
            <a:r>
              <a:rPr lang="en-US" sz="1600" b="1">
                <a:solidFill>
                  <a:srgbClr val="810C98"/>
                </a:solidFill>
                <a:ea typeface="MS PGothic" pitchFamily="34" charset="-128"/>
              </a:rPr>
              <a:t>Storage Virtualization enables a robust cloud deployment</a:t>
            </a:r>
            <a:endParaRPr lang="en-US" sz="1600" b="1">
              <a:ea typeface="MS PGothic" pitchFamily="34" charset="-128"/>
            </a:endParaRPr>
          </a:p>
        </p:txBody>
      </p:sp>
      <p:sp>
        <p:nvSpPr>
          <p:cNvPr id="21508" name="Rectangle 6"/>
          <p:cNvSpPr>
            <a:spLocks noChangeArrowheads="1"/>
          </p:cNvSpPr>
          <p:nvPr/>
        </p:nvSpPr>
        <p:spPr bwMode="auto">
          <a:xfrm>
            <a:off x="5476875" y="3851275"/>
            <a:ext cx="3133725" cy="752475"/>
          </a:xfrm>
          <a:prstGeom prst="rect">
            <a:avLst/>
          </a:prstGeom>
          <a:noFill/>
          <a:ln w="9525" algn="ctr">
            <a:noFill/>
            <a:miter lim="800000"/>
            <a:headEnd/>
            <a:tailEnd/>
          </a:ln>
        </p:spPr>
        <p:txBody>
          <a:bodyPr lIns="51438" tIns="25719" rIns="51438" bIns="25719"/>
          <a:lstStyle/>
          <a:p>
            <a:pPr defTabSz="514350">
              <a:spcBef>
                <a:spcPct val="10000"/>
              </a:spcBef>
            </a:pPr>
            <a:r>
              <a:rPr lang="en-US" sz="1600" b="1">
                <a:solidFill>
                  <a:srgbClr val="D00000"/>
                </a:solidFill>
                <a:ea typeface="MS PGothic" pitchFamily="34" charset="-128"/>
              </a:rPr>
              <a:t>Storage must adapt to changing information patterns</a:t>
            </a:r>
          </a:p>
        </p:txBody>
      </p:sp>
      <p:grpSp>
        <p:nvGrpSpPr>
          <p:cNvPr id="46087" name="Group 7"/>
          <p:cNvGrpSpPr>
            <a:grpSpLocks/>
          </p:cNvGrpSpPr>
          <p:nvPr/>
        </p:nvGrpSpPr>
        <p:grpSpPr bwMode="auto">
          <a:xfrm>
            <a:off x="5384800" y="3200400"/>
            <a:ext cx="2808288" cy="717550"/>
            <a:chOff x="3876" y="16"/>
            <a:chExt cx="1769" cy="452"/>
          </a:xfrm>
        </p:grpSpPr>
        <p:pic>
          <p:nvPicPr>
            <p:cNvPr id="21522" name="Picture 8"/>
            <p:cNvPicPr>
              <a:picLocks noChangeAspect="1" noChangeArrowheads="1"/>
            </p:cNvPicPr>
            <p:nvPr/>
          </p:nvPicPr>
          <p:blipFill>
            <a:blip r:embed="rId3"/>
            <a:srcRect t="66695"/>
            <a:stretch>
              <a:fillRect/>
            </a:stretch>
          </p:blipFill>
          <p:spPr bwMode="auto">
            <a:xfrm>
              <a:off x="3876" y="16"/>
              <a:ext cx="1769" cy="452"/>
            </a:xfrm>
            <a:prstGeom prst="rect">
              <a:avLst/>
            </a:prstGeom>
            <a:noFill/>
            <a:ln w="9525">
              <a:noFill/>
              <a:miter lim="800000"/>
              <a:headEnd/>
              <a:tailEnd/>
            </a:ln>
          </p:spPr>
        </p:pic>
        <p:sp>
          <p:nvSpPr>
            <p:cNvPr id="21523" name="TextBox 27"/>
            <p:cNvSpPr txBox="1">
              <a:spLocks noChangeArrowheads="1"/>
            </p:cNvSpPr>
            <p:nvPr/>
          </p:nvSpPr>
          <p:spPr bwMode="auto">
            <a:xfrm>
              <a:off x="3952" y="171"/>
              <a:ext cx="1604" cy="155"/>
            </a:xfrm>
            <a:prstGeom prst="rect">
              <a:avLst/>
            </a:prstGeom>
            <a:noFill/>
            <a:ln w="9525">
              <a:noFill/>
              <a:miter lim="800000"/>
              <a:headEnd/>
              <a:tailEnd/>
            </a:ln>
          </p:spPr>
          <p:txBody>
            <a:bodyPr lIns="51411" tIns="25704" rIns="51411" bIns="25704">
              <a:spAutoFit/>
            </a:bodyPr>
            <a:lstStyle/>
            <a:p>
              <a:pPr algn="ctr" defTabSz="514350">
                <a:lnSpc>
                  <a:spcPct val="80000"/>
                </a:lnSpc>
              </a:pPr>
              <a:r>
                <a:rPr lang="en-US" sz="1600" b="1">
                  <a:solidFill>
                    <a:schemeClr val="bg1"/>
                  </a:solidFill>
                  <a:ea typeface="MS PGothic" pitchFamily="34" charset="-128"/>
                </a:rPr>
                <a:t>Tuned to the task</a:t>
              </a:r>
            </a:p>
          </p:txBody>
        </p:sp>
      </p:grpSp>
      <p:grpSp>
        <p:nvGrpSpPr>
          <p:cNvPr id="46090" name="Group 10"/>
          <p:cNvGrpSpPr>
            <a:grpSpLocks/>
          </p:cNvGrpSpPr>
          <p:nvPr/>
        </p:nvGrpSpPr>
        <p:grpSpPr bwMode="auto">
          <a:xfrm>
            <a:off x="3576638" y="1079500"/>
            <a:ext cx="2808287" cy="798513"/>
            <a:chOff x="1990" y="0"/>
            <a:chExt cx="1769" cy="503"/>
          </a:xfrm>
        </p:grpSpPr>
        <p:pic>
          <p:nvPicPr>
            <p:cNvPr id="21520" name="Picture 11"/>
            <p:cNvPicPr>
              <a:picLocks noChangeAspect="1" noChangeArrowheads="1"/>
            </p:cNvPicPr>
            <p:nvPr/>
          </p:nvPicPr>
          <p:blipFill>
            <a:blip r:embed="rId3"/>
            <a:srcRect t="30878" b="31941"/>
            <a:stretch>
              <a:fillRect/>
            </a:stretch>
          </p:blipFill>
          <p:spPr bwMode="auto">
            <a:xfrm>
              <a:off x="1990" y="0"/>
              <a:ext cx="1769" cy="503"/>
            </a:xfrm>
            <a:prstGeom prst="rect">
              <a:avLst/>
            </a:prstGeom>
            <a:noFill/>
            <a:ln w="9525">
              <a:noFill/>
              <a:miter lim="800000"/>
              <a:headEnd/>
              <a:tailEnd/>
            </a:ln>
          </p:spPr>
        </p:pic>
        <p:sp>
          <p:nvSpPr>
            <p:cNvPr id="21521" name="TextBox 27"/>
            <p:cNvSpPr txBox="1">
              <a:spLocks noChangeArrowheads="1"/>
            </p:cNvSpPr>
            <p:nvPr/>
          </p:nvSpPr>
          <p:spPr bwMode="auto">
            <a:xfrm>
              <a:off x="2044" y="109"/>
              <a:ext cx="1649" cy="278"/>
            </a:xfrm>
            <a:prstGeom prst="rect">
              <a:avLst/>
            </a:prstGeom>
            <a:noFill/>
            <a:ln w="9525">
              <a:noFill/>
              <a:miter lim="800000"/>
              <a:headEnd/>
              <a:tailEnd/>
            </a:ln>
          </p:spPr>
          <p:txBody>
            <a:bodyPr lIns="51411" tIns="25704" rIns="51411" bIns="25704">
              <a:spAutoFit/>
            </a:bodyPr>
            <a:lstStyle/>
            <a:p>
              <a:pPr algn="ctr" defTabSz="514350">
                <a:lnSpc>
                  <a:spcPct val="80000"/>
                </a:lnSpc>
              </a:pPr>
              <a:r>
                <a:rPr lang="en-US" sz="1600" b="1">
                  <a:solidFill>
                    <a:schemeClr val="bg1"/>
                  </a:solidFill>
                  <a:ea typeface="MS PGothic" pitchFamily="34" charset="-128"/>
                </a:rPr>
                <a:t>Managed with </a:t>
              </a:r>
            </a:p>
            <a:p>
              <a:pPr algn="ctr" defTabSz="514350">
                <a:lnSpc>
                  <a:spcPct val="80000"/>
                </a:lnSpc>
              </a:pPr>
              <a:r>
                <a:rPr lang="en-US" sz="1600" b="1">
                  <a:solidFill>
                    <a:schemeClr val="bg1"/>
                  </a:solidFill>
                  <a:ea typeface="MS PGothic" pitchFamily="34" charset="-128"/>
                </a:rPr>
                <a:t>cloud technologies</a:t>
              </a:r>
            </a:p>
          </p:txBody>
        </p:sp>
      </p:grpSp>
      <p:sp>
        <p:nvSpPr>
          <p:cNvPr id="46093" name="TextBox 10"/>
          <p:cNvSpPr txBox="1">
            <a:spLocks noChangeArrowheads="1"/>
          </p:cNvSpPr>
          <p:nvPr/>
        </p:nvSpPr>
        <p:spPr bwMode="auto">
          <a:xfrm>
            <a:off x="200025" y="4702175"/>
            <a:ext cx="2600325" cy="174625"/>
          </a:xfrm>
          <a:prstGeom prst="rect">
            <a:avLst/>
          </a:prstGeom>
          <a:noFill/>
          <a:ln w="9525">
            <a:noFill/>
            <a:miter lim="800000"/>
            <a:headEnd/>
            <a:tailEnd/>
          </a:ln>
        </p:spPr>
        <p:txBody>
          <a:bodyPr lIns="51422" tIns="25711" rIns="51422" bIns="25711">
            <a:spAutoFit/>
          </a:bodyPr>
          <a:lstStyle/>
          <a:p>
            <a:pPr defTabSz="514350">
              <a:defRPr/>
            </a:pPr>
            <a:r>
              <a:rPr lang="en-US" sz="800" dirty="0">
                <a:solidFill>
                  <a:schemeClr val="tx1">
                    <a:lumMod val="65000"/>
                    <a:lumOff val="35000"/>
                  </a:schemeClr>
                </a:solidFill>
                <a:ea typeface="MS PGothic" pitchFamily="34" charset="-128"/>
              </a:rPr>
              <a:t>Source: IBM studies of CEOs and CIOs </a:t>
            </a:r>
          </a:p>
        </p:txBody>
      </p:sp>
      <p:sp>
        <p:nvSpPr>
          <p:cNvPr id="21512" name="Rectangle 14"/>
          <p:cNvSpPr>
            <a:spLocks noChangeArrowheads="1"/>
          </p:cNvSpPr>
          <p:nvPr/>
        </p:nvSpPr>
        <p:spPr bwMode="auto">
          <a:xfrm>
            <a:off x="3214688" y="2562225"/>
            <a:ext cx="2698750" cy="469900"/>
          </a:xfrm>
          <a:prstGeom prst="rect">
            <a:avLst/>
          </a:prstGeom>
          <a:noFill/>
          <a:ln w="9525">
            <a:noFill/>
            <a:miter lim="800000"/>
            <a:headEnd/>
            <a:tailEnd/>
          </a:ln>
        </p:spPr>
        <p:txBody>
          <a:bodyPr lIns="0" tIns="0" rIns="0" bIns="0">
            <a:spAutoFit/>
          </a:bodyPr>
          <a:lstStyle/>
          <a:p>
            <a:pPr algn="ctr" eaLnBrk="0" hangingPunct="0">
              <a:lnSpc>
                <a:spcPct val="85000"/>
              </a:lnSpc>
            </a:pPr>
            <a:r>
              <a:rPr lang="en-US" b="1"/>
              <a:t>Smarter </a:t>
            </a:r>
            <a:br>
              <a:rPr lang="en-US" b="1"/>
            </a:br>
            <a:r>
              <a:rPr lang="en-US" b="1"/>
              <a:t>Computing</a:t>
            </a:r>
          </a:p>
        </p:txBody>
      </p:sp>
      <p:grpSp>
        <p:nvGrpSpPr>
          <p:cNvPr id="21513" name="Group 20"/>
          <p:cNvGrpSpPr>
            <a:grpSpLocks/>
          </p:cNvGrpSpPr>
          <p:nvPr/>
        </p:nvGrpSpPr>
        <p:grpSpPr bwMode="auto">
          <a:xfrm rot="1568578">
            <a:off x="3475038" y="1987550"/>
            <a:ext cx="2025650" cy="1628775"/>
            <a:chOff x="3390582" y="1949538"/>
            <a:chExt cx="2026863" cy="1629323"/>
          </a:xfrm>
        </p:grpSpPr>
        <p:sp>
          <p:nvSpPr>
            <p:cNvPr id="21517" name="AutoShape 15"/>
            <p:cNvSpPr>
              <a:spLocks noChangeArrowheads="1"/>
            </p:cNvSpPr>
            <p:nvPr/>
          </p:nvSpPr>
          <p:spPr bwMode="auto">
            <a:xfrm rot="6178796">
              <a:off x="4558607" y="2665190"/>
              <a:ext cx="1258888" cy="458788"/>
            </a:xfrm>
            <a:prstGeom prst="curvedDownArrow">
              <a:avLst>
                <a:gd name="adj1" fmla="val 54879"/>
                <a:gd name="adj2" fmla="val 109758"/>
                <a:gd name="adj3" fmla="val 33333"/>
              </a:avLst>
            </a:prstGeom>
            <a:solidFill>
              <a:srgbClr val="D00000"/>
            </a:solidFill>
            <a:ln w="9525">
              <a:noFill/>
              <a:miter lim="800000"/>
              <a:headEnd/>
              <a:tailEnd/>
            </a:ln>
          </p:spPr>
          <p:txBody>
            <a:bodyPr wrap="none" anchor="ctr"/>
            <a:lstStyle/>
            <a:p>
              <a:endParaRPr lang="en-US"/>
            </a:p>
          </p:txBody>
        </p:sp>
        <p:sp>
          <p:nvSpPr>
            <p:cNvPr id="21518" name="AutoShape 16"/>
            <p:cNvSpPr>
              <a:spLocks noChangeArrowheads="1"/>
            </p:cNvSpPr>
            <p:nvPr/>
          </p:nvSpPr>
          <p:spPr bwMode="auto">
            <a:xfrm rot="-9228888">
              <a:off x="3390582" y="3120074"/>
              <a:ext cx="1257300" cy="458787"/>
            </a:xfrm>
            <a:prstGeom prst="curvedDownArrow">
              <a:avLst>
                <a:gd name="adj1" fmla="val 54810"/>
                <a:gd name="adj2" fmla="val 109619"/>
                <a:gd name="adj3" fmla="val 33333"/>
              </a:avLst>
            </a:prstGeom>
            <a:solidFill>
              <a:srgbClr val="F76003"/>
            </a:solidFill>
            <a:ln w="9525">
              <a:noFill/>
              <a:miter lim="800000"/>
              <a:headEnd/>
              <a:tailEnd/>
            </a:ln>
          </p:spPr>
          <p:txBody>
            <a:bodyPr wrap="none" anchor="ctr"/>
            <a:lstStyle/>
            <a:p>
              <a:endParaRPr lang="en-US"/>
            </a:p>
          </p:txBody>
        </p:sp>
        <p:sp>
          <p:nvSpPr>
            <p:cNvPr id="21519" name="AutoShape 17"/>
            <p:cNvSpPr>
              <a:spLocks noChangeArrowheads="1"/>
            </p:cNvSpPr>
            <p:nvPr/>
          </p:nvSpPr>
          <p:spPr bwMode="auto">
            <a:xfrm rot="-1623567">
              <a:off x="3581222" y="1949538"/>
              <a:ext cx="1257300" cy="458787"/>
            </a:xfrm>
            <a:prstGeom prst="curvedDownArrow">
              <a:avLst>
                <a:gd name="adj1" fmla="val 54810"/>
                <a:gd name="adj2" fmla="val 109619"/>
                <a:gd name="adj3" fmla="val 33333"/>
              </a:avLst>
            </a:prstGeom>
            <a:solidFill>
              <a:srgbClr val="810C98"/>
            </a:solidFill>
            <a:ln w="9525">
              <a:noFill/>
              <a:miter lim="800000"/>
              <a:headEnd/>
              <a:tailEnd/>
            </a:ln>
          </p:spPr>
          <p:txBody>
            <a:bodyPr wrap="none" anchor="ctr"/>
            <a:lstStyle/>
            <a:p>
              <a:endParaRPr lang="en-US"/>
            </a:p>
          </p:txBody>
        </p:sp>
      </p:grpSp>
      <p:grpSp>
        <p:nvGrpSpPr>
          <p:cNvPr id="46098" name="Group 18"/>
          <p:cNvGrpSpPr>
            <a:grpSpLocks/>
          </p:cNvGrpSpPr>
          <p:nvPr/>
        </p:nvGrpSpPr>
        <p:grpSpPr bwMode="auto">
          <a:xfrm>
            <a:off x="738188" y="3236913"/>
            <a:ext cx="2808287" cy="693737"/>
            <a:chOff x="113" y="50"/>
            <a:chExt cx="1769" cy="437"/>
          </a:xfrm>
        </p:grpSpPr>
        <p:pic>
          <p:nvPicPr>
            <p:cNvPr id="21515" name="Picture 19"/>
            <p:cNvPicPr>
              <a:picLocks noChangeAspect="1" noChangeArrowheads="1"/>
            </p:cNvPicPr>
            <p:nvPr/>
          </p:nvPicPr>
          <p:blipFill>
            <a:blip r:embed="rId3"/>
            <a:srcRect b="67802"/>
            <a:stretch>
              <a:fillRect/>
            </a:stretch>
          </p:blipFill>
          <p:spPr bwMode="auto">
            <a:xfrm>
              <a:off x="113" y="50"/>
              <a:ext cx="1769" cy="437"/>
            </a:xfrm>
            <a:prstGeom prst="rect">
              <a:avLst/>
            </a:prstGeom>
            <a:noFill/>
            <a:ln w="9525">
              <a:noFill/>
              <a:miter lim="800000"/>
              <a:headEnd/>
              <a:tailEnd/>
            </a:ln>
          </p:spPr>
        </p:pic>
        <p:sp>
          <p:nvSpPr>
            <p:cNvPr id="21516" name="TextBox 27"/>
            <p:cNvSpPr txBox="1">
              <a:spLocks noChangeArrowheads="1"/>
            </p:cNvSpPr>
            <p:nvPr/>
          </p:nvSpPr>
          <p:spPr bwMode="auto">
            <a:xfrm>
              <a:off x="130" y="171"/>
              <a:ext cx="1689" cy="155"/>
            </a:xfrm>
            <a:prstGeom prst="rect">
              <a:avLst/>
            </a:prstGeom>
            <a:noFill/>
            <a:ln w="9525">
              <a:noFill/>
              <a:miter lim="800000"/>
              <a:headEnd/>
              <a:tailEnd/>
            </a:ln>
          </p:spPr>
          <p:txBody>
            <a:bodyPr lIns="51411" tIns="25704" rIns="51411" bIns="25704">
              <a:spAutoFit/>
            </a:bodyPr>
            <a:lstStyle/>
            <a:p>
              <a:pPr algn="ctr" defTabSz="514350">
                <a:lnSpc>
                  <a:spcPct val="80000"/>
                </a:lnSpc>
              </a:pPr>
              <a:r>
                <a:rPr lang="en-US" sz="1600" b="1">
                  <a:solidFill>
                    <a:schemeClr val="bg1"/>
                  </a:solidFill>
                  <a:ea typeface="MS PGothic" pitchFamily="34" charset="-128"/>
                </a:rPr>
                <a:t>Designed for data</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6090"/>
                                        </p:tgtEl>
                                        <p:attrNameLst>
                                          <p:attrName>style.visibility</p:attrName>
                                        </p:attrNameLst>
                                      </p:cBhvr>
                                      <p:to>
                                        <p:strVal val="visible"/>
                                      </p:to>
                                    </p:set>
                                    <p:animEffect transition="in" filter="fade">
                                      <p:cBhvr>
                                        <p:cTn id="7" dur="1000"/>
                                        <p:tgtEl>
                                          <p:spTgt spid="46090"/>
                                        </p:tgtEl>
                                      </p:cBhvr>
                                    </p:animEffect>
                                  </p:childTnLst>
                                </p:cTn>
                              </p:par>
                              <p:par>
                                <p:cTn id="8" presetID="10" presetClass="entr" presetSubtype="0" fill="hold" nodeType="withEffect">
                                  <p:stCondLst>
                                    <p:cond delay="0"/>
                                  </p:stCondLst>
                                  <p:childTnLst>
                                    <p:set>
                                      <p:cBhvr>
                                        <p:cTn id="9" dur="1" fill="hold">
                                          <p:stCondLst>
                                            <p:cond delay="0"/>
                                          </p:stCondLst>
                                        </p:cTn>
                                        <p:tgtEl>
                                          <p:spTgt spid="46087"/>
                                        </p:tgtEl>
                                        <p:attrNameLst>
                                          <p:attrName>style.visibility</p:attrName>
                                        </p:attrNameLst>
                                      </p:cBhvr>
                                      <p:to>
                                        <p:strVal val="visible"/>
                                      </p:to>
                                    </p:set>
                                    <p:animEffect transition="in" filter="fade">
                                      <p:cBhvr>
                                        <p:cTn id="10" dur="1000"/>
                                        <p:tgtEl>
                                          <p:spTgt spid="46087"/>
                                        </p:tgtEl>
                                      </p:cBhvr>
                                    </p:animEffect>
                                  </p:childTnLst>
                                </p:cTn>
                              </p:par>
                              <p:par>
                                <p:cTn id="11" presetID="10" presetClass="entr" presetSubtype="0" fill="hold" nodeType="withEffect">
                                  <p:stCondLst>
                                    <p:cond delay="0"/>
                                  </p:stCondLst>
                                  <p:childTnLst>
                                    <p:set>
                                      <p:cBhvr>
                                        <p:cTn id="12" dur="1" fill="hold">
                                          <p:stCondLst>
                                            <p:cond delay="0"/>
                                          </p:stCondLst>
                                        </p:cTn>
                                        <p:tgtEl>
                                          <p:spTgt spid="46098"/>
                                        </p:tgtEl>
                                        <p:attrNameLst>
                                          <p:attrName>style.visibility</p:attrName>
                                        </p:attrNameLst>
                                      </p:cBhvr>
                                      <p:to>
                                        <p:strVal val="visible"/>
                                      </p:to>
                                    </p:set>
                                    <p:animEffect transition="in" filter="fade">
                                      <p:cBhvr>
                                        <p:cTn id="13" dur="1000"/>
                                        <p:tgtEl>
                                          <p:spTgt spid="46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3" name="Group 11"/>
          <p:cNvGrpSpPr>
            <a:grpSpLocks/>
          </p:cNvGrpSpPr>
          <p:nvPr/>
        </p:nvGrpSpPr>
        <p:grpSpPr bwMode="auto">
          <a:xfrm>
            <a:off x="2659063" y="919163"/>
            <a:ext cx="3840162" cy="3686175"/>
            <a:chOff x="2873375" y="1041400"/>
            <a:chExt cx="3255963" cy="3125788"/>
          </a:xfrm>
        </p:grpSpPr>
        <p:pic>
          <p:nvPicPr>
            <p:cNvPr id="23558" name="Picture 6" descr="3 Hex Art01"/>
            <p:cNvPicPr>
              <a:picLocks noChangeAspect="1" noChangeArrowheads="1"/>
            </p:cNvPicPr>
            <p:nvPr/>
          </p:nvPicPr>
          <p:blipFill>
            <a:blip r:embed="rId3"/>
            <a:srcRect/>
            <a:stretch>
              <a:fillRect/>
            </a:stretch>
          </p:blipFill>
          <p:spPr bwMode="auto">
            <a:xfrm>
              <a:off x="3719513" y="1041400"/>
              <a:ext cx="1584325" cy="1727200"/>
            </a:xfrm>
            <a:prstGeom prst="rect">
              <a:avLst/>
            </a:prstGeom>
            <a:noFill/>
            <a:ln w="9525">
              <a:noFill/>
              <a:miter lim="800000"/>
              <a:headEnd/>
              <a:tailEnd/>
            </a:ln>
          </p:spPr>
        </p:pic>
        <p:pic>
          <p:nvPicPr>
            <p:cNvPr id="23559" name="Picture 7" descr="3 Hex Art03"/>
            <p:cNvPicPr>
              <a:picLocks noChangeAspect="1" noChangeArrowheads="1"/>
            </p:cNvPicPr>
            <p:nvPr/>
          </p:nvPicPr>
          <p:blipFill>
            <a:blip r:embed="rId4"/>
            <a:srcRect/>
            <a:stretch>
              <a:fillRect/>
            </a:stretch>
          </p:blipFill>
          <p:spPr bwMode="auto">
            <a:xfrm>
              <a:off x="4541838" y="2439988"/>
              <a:ext cx="1587500" cy="1727200"/>
            </a:xfrm>
            <a:prstGeom prst="rect">
              <a:avLst/>
            </a:prstGeom>
            <a:noFill/>
            <a:ln w="9525">
              <a:noFill/>
              <a:miter lim="800000"/>
              <a:headEnd/>
              <a:tailEnd/>
            </a:ln>
          </p:spPr>
        </p:pic>
        <p:pic>
          <p:nvPicPr>
            <p:cNvPr id="23560" name="Picture 8" descr="3 Hex Art02"/>
            <p:cNvPicPr>
              <a:picLocks noChangeAspect="1" noChangeArrowheads="1"/>
            </p:cNvPicPr>
            <p:nvPr/>
          </p:nvPicPr>
          <p:blipFill>
            <a:blip r:embed="rId5"/>
            <a:srcRect/>
            <a:stretch>
              <a:fillRect/>
            </a:stretch>
          </p:blipFill>
          <p:spPr bwMode="auto">
            <a:xfrm>
              <a:off x="2873375" y="2439988"/>
              <a:ext cx="1584325" cy="1724025"/>
            </a:xfrm>
            <a:prstGeom prst="rect">
              <a:avLst/>
            </a:prstGeom>
            <a:noFill/>
            <a:ln w="9525">
              <a:noFill/>
              <a:miter lim="800000"/>
              <a:headEnd/>
              <a:tailEnd/>
            </a:ln>
          </p:spPr>
        </p:pic>
      </p:grpSp>
      <p:sp>
        <p:nvSpPr>
          <p:cNvPr id="23554" name="Text Box 6"/>
          <p:cNvSpPr txBox="1">
            <a:spLocks noChangeArrowheads="1"/>
          </p:cNvSpPr>
          <p:nvPr/>
        </p:nvSpPr>
        <p:spPr bwMode="auto">
          <a:xfrm>
            <a:off x="6586538" y="3165475"/>
            <a:ext cx="2260600" cy="692150"/>
          </a:xfrm>
          <a:prstGeom prst="rect">
            <a:avLst/>
          </a:prstGeom>
          <a:noFill/>
          <a:ln w="9525">
            <a:noFill/>
            <a:miter lim="800000"/>
            <a:headEnd/>
            <a:tailEnd/>
          </a:ln>
        </p:spPr>
        <p:txBody>
          <a:bodyPr lIns="0" tIns="0" rIns="0" bIns="0">
            <a:spAutoFit/>
          </a:bodyPr>
          <a:lstStyle/>
          <a:p>
            <a:pPr defTabSz="1450975">
              <a:lnSpc>
                <a:spcPts val="1800"/>
              </a:lnSpc>
              <a:buClr>
                <a:srgbClr val="801C7D"/>
              </a:buClr>
              <a:buSzPct val="140000"/>
            </a:pPr>
            <a:r>
              <a:rPr lang="en-US" sz="1900" b="1">
                <a:solidFill>
                  <a:schemeClr val="folHlink"/>
                </a:solidFill>
                <a:ea typeface="MS PGothic" pitchFamily="34" charset="-128"/>
              </a:rPr>
              <a:t>Increase information access and improve ROI</a:t>
            </a:r>
            <a:endParaRPr lang="en-US" sz="1900">
              <a:solidFill>
                <a:schemeClr val="folHlink"/>
              </a:solidFill>
              <a:ea typeface="MS PGothic" pitchFamily="34" charset="-128"/>
            </a:endParaRPr>
          </a:p>
        </p:txBody>
      </p:sp>
      <p:sp>
        <p:nvSpPr>
          <p:cNvPr id="23555" name="Text Box 6"/>
          <p:cNvSpPr txBox="1">
            <a:spLocks noChangeArrowheads="1"/>
          </p:cNvSpPr>
          <p:nvPr/>
        </p:nvSpPr>
        <p:spPr bwMode="auto">
          <a:xfrm>
            <a:off x="1401763" y="1598613"/>
            <a:ext cx="2187575" cy="463550"/>
          </a:xfrm>
          <a:prstGeom prst="rect">
            <a:avLst/>
          </a:prstGeom>
          <a:noFill/>
          <a:ln w="9525">
            <a:noFill/>
            <a:miter lim="800000"/>
            <a:headEnd/>
            <a:tailEnd/>
          </a:ln>
        </p:spPr>
        <p:txBody>
          <a:bodyPr lIns="0" tIns="0" rIns="0" bIns="0">
            <a:spAutoFit/>
          </a:bodyPr>
          <a:lstStyle/>
          <a:p>
            <a:pPr algn="r" defTabSz="914400">
              <a:lnSpc>
                <a:spcPts val="1800"/>
              </a:lnSpc>
              <a:buClr>
                <a:srgbClr val="801C7D"/>
              </a:buClr>
              <a:buSzPct val="140000"/>
            </a:pPr>
            <a:r>
              <a:rPr lang="en-US" sz="1900" b="1">
                <a:solidFill>
                  <a:srgbClr val="F76003"/>
                </a:solidFill>
                <a:ea typeface="MS PGothic" pitchFamily="34" charset="-128"/>
              </a:rPr>
              <a:t>Manage cost and capacity growth</a:t>
            </a:r>
          </a:p>
        </p:txBody>
      </p:sp>
      <p:sp>
        <p:nvSpPr>
          <p:cNvPr id="23556" name="Text Box 6"/>
          <p:cNvSpPr txBox="1">
            <a:spLocks noChangeArrowheads="1"/>
          </p:cNvSpPr>
          <p:nvPr/>
        </p:nvSpPr>
        <p:spPr bwMode="auto">
          <a:xfrm>
            <a:off x="136525" y="3163888"/>
            <a:ext cx="2420938" cy="693737"/>
          </a:xfrm>
          <a:prstGeom prst="rect">
            <a:avLst/>
          </a:prstGeom>
          <a:noFill/>
          <a:ln w="9525">
            <a:noFill/>
            <a:miter lim="800000"/>
            <a:headEnd/>
            <a:tailEnd/>
          </a:ln>
        </p:spPr>
        <p:txBody>
          <a:bodyPr lIns="0" tIns="0" rIns="0" bIns="0">
            <a:spAutoFit/>
          </a:bodyPr>
          <a:lstStyle/>
          <a:p>
            <a:pPr algn="r" defTabSz="914400">
              <a:lnSpc>
                <a:spcPts val="1800"/>
              </a:lnSpc>
              <a:buClr>
                <a:srgbClr val="801C7D"/>
              </a:buClr>
              <a:buSzPct val="140000"/>
            </a:pPr>
            <a:r>
              <a:rPr lang="en-US" sz="1900" b="1">
                <a:solidFill>
                  <a:srgbClr val="D00000"/>
                </a:solidFill>
                <a:ea typeface="MS PGothic" pitchFamily="34" charset="-128"/>
              </a:rPr>
              <a:t>Improve performance and productivity</a:t>
            </a:r>
          </a:p>
        </p:txBody>
      </p:sp>
      <p:sp>
        <p:nvSpPr>
          <p:cNvPr id="23557" name="Title 9"/>
          <p:cNvSpPr>
            <a:spLocks noGrp="1"/>
          </p:cNvSpPr>
          <p:nvPr>
            <p:ph type="title"/>
          </p:nvPr>
        </p:nvSpPr>
        <p:spPr/>
        <p:txBody>
          <a:bodyPr/>
          <a:lstStyle/>
          <a:p>
            <a:r>
              <a:rPr lang="en-US" sz="2400" smtClean="0">
                <a:latin typeface="Arial" charset="0"/>
                <a:cs typeface="Arial" charset="0"/>
              </a:rPr>
              <a:t>Introducing IBM Smarter Storage for Smarter Computing</a:t>
            </a: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4" descr="ThankYou"/>
          <p:cNvPicPr>
            <a:picLocks noChangeAspect="1" noChangeArrowheads="1"/>
          </p:cNvPicPr>
          <p:nvPr/>
        </p:nvPicPr>
        <p:blipFill>
          <a:blip r:embed="rId2"/>
          <a:srcRect b="54095"/>
          <a:stretch>
            <a:fillRect/>
          </a:stretch>
        </p:blipFill>
        <p:spPr bwMode="auto">
          <a:xfrm>
            <a:off x="596900" y="1949450"/>
            <a:ext cx="3648075" cy="53816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30"/>
          <p:cNvSpPr>
            <a:spLocks noGrp="1"/>
          </p:cNvSpPr>
          <p:nvPr>
            <p:ph type="title" idx="4294967295"/>
          </p:nvPr>
        </p:nvSpPr>
        <p:spPr>
          <a:xfrm>
            <a:off x="242888" y="354013"/>
            <a:ext cx="8901112" cy="546100"/>
          </a:xfrm>
        </p:spPr>
        <p:txBody>
          <a:bodyPr/>
          <a:lstStyle/>
          <a:p>
            <a:r>
              <a:rPr lang="en-US" smtClean="0">
                <a:latin typeface="Arial" charset="0"/>
                <a:cs typeface="Arial" charset="0"/>
              </a:rPr>
              <a:t>Agenda covered this morning…</a:t>
            </a:r>
          </a:p>
        </p:txBody>
      </p:sp>
      <p:graphicFrame>
        <p:nvGraphicFramePr>
          <p:cNvPr id="26660" name="Group 36"/>
          <p:cNvGraphicFramePr>
            <a:graphicFrameLocks noGrp="1"/>
          </p:cNvGraphicFramePr>
          <p:nvPr/>
        </p:nvGraphicFramePr>
        <p:xfrm>
          <a:off x="314325" y="985838"/>
          <a:ext cx="8267700" cy="2846387"/>
        </p:xfrm>
        <a:graphic>
          <a:graphicData uri="http://schemas.openxmlformats.org/drawingml/2006/table">
            <a:tbl>
              <a:tblPr/>
              <a:tblGrid>
                <a:gridCol w="2178050"/>
                <a:gridCol w="6089650"/>
              </a:tblGrid>
              <a:tr h="39052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Paul Cameron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Welcome to the IBM System Storage Symposium</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13">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Ian Shave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IBM - Smarter Storage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4013">
                <a:tc>
                  <a:txBody>
                    <a:bodyPr/>
                    <a:lstStyle/>
                    <a:p>
                      <a:pPr marL="0" marR="0" lvl="0" indent="0" algn="ctr" defTabSz="457200" rtl="0" eaLnBrk="0" fontAlgn="base" latinLnBrk="0" hangingPunct="0">
                        <a:lnSpc>
                          <a:spcPct val="100000"/>
                        </a:lnSpc>
                        <a:spcBef>
                          <a:spcPct val="20000"/>
                        </a:spcBef>
                        <a:spcAft>
                          <a:spcPct val="0"/>
                        </a:spcAft>
                        <a:buClr>
                          <a:srgbClr val="FF0000"/>
                        </a:buClr>
                        <a:buSzTx/>
                        <a:buFont typeface="Arial" charset="0"/>
                        <a:buNone/>
                        <a:tabLst/>
                      </a:pPr>
                      <a:r>
                        <a:rPr kumimoji="0" lang="en-US" sz="1400" b="0" i="0" u="none" strike="noStrike" cap="none" normalizeH="0" baseline="0" smtClean="0">
                          <a:ln>
                            <a:noFill/>
                          </a:ln>
                          <a:solidFill>
                            <a:schemeClr val="tx1"/>
                          </a:solidFill>
                          <a:effectLst/>
                          <a:latin typeface="Arial" charset="0"/>
                          <a:cs typeface="Arial" charset="0"/>
                        </a:rPr>
                        <a:t>David Rogers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Deloitte - Microsoft Exchange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4025">
                <a:tc>
                  <a:txBody>
                    <a:bodyPr/>
                    <a:lstStyle/>
                    <a:p>
                      <a:pPr marL="0" marR="0" lvl="0" indent="0" algn="ctr" defTabSz="457200" rtl="0" eaLnBrk="0" fontAlgn="base" latinLnBrk="0" hangingPunct="0">
                        <a:lnSpc>
                          <a:spcPct val="100000"/>
                        </a:lnSpc>
                        <a:spcBef>
                          <a:spcPct val="20000"/>
                        </a:spcBef>
                        <a:spcAft>
                          <a:spcPct val="0"/>
                        </a:spcAft>
                        <a:buClr>
                          <a:srgbClr val="FF0000"/>
                        </a:buClr>
                        <a:buSzTx/>
                        <a:buFont typeface="Arial" charset="0"/>
                        <a:buNone/>
                        <a:tabLst/>
                      </a:pPr>
                      <a:r>
                        <a:rPr kumimoji="0" lang="en-US" sz="1400" b="0" i="0" u="none" strike="noStrike" cap="none" normalizeH="0" baseline="0" smtClean="0">
                          <a:ln>
                            <a:noFill/>
                          </a:ln>
                          <a:solidFill>
                            <a:schemeClr val="tx1"/>
                          </a:solidFill>
                          <a:effectLst/>
                          <a:latin typeface="Arial" charset="0"/>
                          <a:cs typeface="Arial" charset="0"/>
                        </a:rPr>
                        <a:t>Hardev Sanghera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VMware - Virtualisation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457200" rtl="0" eaLnBrk="0" fontAlgn="base" latinLnBrk="0" hangingPunct="0">
                        <a:lnSpc>
                          <a:spcPct val="100000"/>
                        </a:lnSpc>
                        <a:spcBef>
                          <a:spcPct val="20000"/>
                        </a:spcBef>
                        <a:spcAft>
                          <a:spcPct val="0"/>
                        </a:spcAft>
                        <a:buClr>
                          <a:srgbClr val="FF0000"/>
                        </a:buClr>
                        <a:buSzTx/>
                        <a:buFont typeface="Arial" charset="0"/>
                        <a:buNone/>
                        <a:tabLst/>
                      </a:pPr>
                      <a:endParaRPr kumimoji="0" lang="en-US" sz="1400" b="0" i="0" u="none" strike="noStrike" cap="none" normalizeH="0" baseline="0" smtClean="0">
                        <a:ln>
                          <a:noFill/>
                        </a:ln>
                        <a:solidFill>
                          <a:schemeClr val="tx1"/>
                        </a:solidFill>
                        <a:effectLst/>
                        <a:latin typeface="Arial" charset="0"/>
                        <a:cs typeface="Arial" charset="0"/>
                      </a:endParaRP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cs typeface="Arial" charset="0"/>
                      </a:endParaRP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457200" rtl="0" eaLnBrk="0" fontAlgn="base" latinLnBrk="0" hangingPunct="0">
                        <a:lnSpc>
                          <a:spcPct val="100000"/>
                        </a:lnSpc>
                        <a:spcBef>
                          <a:spcPct val="20000"/>
                        </a:spcBef>
                        <a:spcAft>
                          <a:spcPct val="0"/>
                        </a:spcAft>
                        <a:buClr>
                          <a:srgbClr val="FF0000"/>
                        </a:buClr>
                        <a:buSzTx/>
                        <a:buFont typeface="Arial" charset="0"/>
                        <a:buNone/>
                        <a:tabLst/>
                      </a:pPr>
                      <a:r>
                        <a:rPr kumimoji="0" lang="en-US" sz="1400" b="0" i="0" u="none" strike="noStrike" cap="none" normalizeH="0" baseline="0" smtClean="0">
                          <a:ln>
                            <a:noFill/>
                          </a:ln>
                          <a:solidFill>
                            <a:schemeClr val="tx1"/>
                          </a:solidFill>
                          <a:effectLst/>
                          <a:latin typeface="Arial" charset="0"/>
                          <a:cs typeface="Arial" charset="0"/>
                        </a:rPr>
                        <a:t>Steve Uniack</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IBM – Virtual Storage Center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13">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Richard Corrigan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Alliance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352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Paul Cameron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Closing remarks and questions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6658" name="Title 30"/>
          <p:cNvSpPr>
            <a:spLocks/>
          </p:cNvSpPr>
          <p:nvPr/>
        </p:nvSpPr>
        <p:spPr bwMode="auto">
          <a:xfrm>
            <a:off x="1487488" y="4138613"/>
            <a:ext cx="5980112" cy="546100"/>
          </a:xfrm>
          <a:prstGeom prst="rect">
            <a:avLst/>
          </a:prstGeom>
          <a:noFill/>
          <a:ln w="9525">
            <a:noFill/>
            <a:miter lim="800000"/>
            <a:headEnd/>
            <a:tailEnd/>
          </a:ln>
        </p:spPr>
        <p:txBody>
          <a:bodyPr lIns="0" tIns="0" rIns="0" bIns="0"/>
          <a:lstStyle/>
          <a:p>
            <a:pPr eaLnBrk="0" hangingPunct="0"/>
            <a:r>
              <a:rPr lang="en-US" sz="2800" b="1">
                <a:solidFill>
                  <a:srgbClr val="F04E37"/>
                </a:solidFill>
              </a:rPr>
              <a:t>Storage Solution Expo and Lunch</a:t>
            </a: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Edge Theme">
  <a:themeElements>
    <a:clrScheme name="EDGE">
      <a:dk1>
        <a:sysClr val="windowText" lastClr="000000"/>
      </a:dk1>
      <a:lt1>
        <a:sysClr val="window" lastClr="FFFFFF"/>
      </a:lt1>
      <a:dk2>
        <a:srgbClr val="000000"/>
      </a:dk2>
      <a:lt2>
        <a:srgbClr val="FFFFFF"/>
      </a:lt2>
      <a:accent1>
        <a:srgbClr val="662E85"/>
      </a:accent1>
      <a:accent2>
        <a:srgbClr val="EC008C"/>
      </a:accent2>
      <a:accent3>
        <a:srgbClr val="F04E37"/>
      </a:accent3>
      <a:accent4>
        <a:srgbClr val="A20D3B"/>
      </a:accent4>
      <a:accent5>
        <a:srgbClr val="FCAF17"/>
      </a:accent5>
      <a:accent6>
        <a:srgbClr val="FFF33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600" dirty="0" smtClean="0">
            <a:latin typeface="Arial"/>
            <a:cs typeface="Aria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6716</TotalTime>
  <Words>958</Words>
  <Application>Microsoft Office PowerPoint</Application>
  <PresentationFormat>Custom</PresentationFormat>
  <Paragraphs>128</Paragraphs>
  <Slides>8</Slides>
  <Notes>7</Notes>
  <HiddenSlides>0</HiddenSlides>
  <MMClips>0</MMClips>
  <ScaleCrop>false</ScaleCrop>
  <HeadingPairs>
    <vt:vector size="6" baseType="variant">
      <vt:variant>
        <vt:lpstr>Fonts Used</vt:lpstr>
      </vt:variant>
      <vt:variant>
        <vt:i4>4</vt:i4>
      </vt:variant>
      <vt:variant>
        <vt:lpstr>Design Template</vt:lpstr>
      </vt:variant>
      <vt:variant>
        <vt:i4>2</vt:i4>
      </vt:variant>
      <vt:variant>
        <vt:lpstr>Slide Titles</vt:lpstr>
      </vt:variant>
      <vt:variant>
        <vt:i4>8</vt:i4>
      </vt:variant>
    </vt:vector>
  </HeadingPairs>
  <TitlesOfParts>
    <vt:vector size="14" baseType="lpstr">
      <vt:lpstr>Arial</vt:lpstr>
      <vt:lpstr>Calibri</vt:lpstr>
      <vt:lpstr>MS PGothic</vt:lpstr>
      <vt:lpstr>Times</vt:lpstr>
      <vt:lpstr>Edge Theme</vt:lpstr>
      <vt:lpstr>Edge Theme</vt:lpstr>
      <vt:lpstr>Expect More…. IBM Smarter Storage Symposium A Client’s Perspective  London 5th July</vt:lpstr>
      <vt:lpstr>Expect More…. IBM Smarter Storage Symposium A Client’s Perspective  London 5th July</vt:lpstr>
      <vt:lpstr>Agenda</vt:lpstr>
      <vt:lpstr>Efficient Access to Information Fuels Smarter Business</vt:lpstr>
      <vt:lpstr>IBM Storage is Key to Smarter Computing</vt:lpstr>
      <vt:lpstr>Introducing IBM Smarter Storage for Smarter Computing</vt:lpstr>
      <vt:lpstr>Slide 7</vt:lpstr>
      <vt:lpstr>Agenda covered this morning…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GB106881</cp:lastModifiedBy>
  <cp:revision>316</cp:revision>
  <dcterms:created xsi:type="dcterms:W3CDTF">2012-01-31T17:36:04Z</dcterms:created>
  <dcterms:modified xsi:type="dcterms:W3CDTF">2012-07-05T09:56:03Z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382653</vt:lpwstr>
  </property>
  <property fmtid="{D5CDD505-2E9C-101B-9397-08002B2CF9AE}" pid="3" name="NXPowerLiteSettings">
    <vt:lpwstr>F6000400038000</vt:lpwstr>
  </property>
  <property fmtid="{D5CDD505-2E9C-101B-9397-08002B2CF9AE}" pid="4" name="NXPowerLiteVersion">
    <vt:lpwstr>D4.3.1</vt:lpwstr>
  </property>
</Properties>
</file>