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tags/tag1.xml" ContentType="application/vnd.openxmlformats-officedocument.presentationml.tag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721" r:id="rId2"/>
  </p:sldMasterIdLst>
  <p:notesMasterIdLst>
    <p:notesMasterId r:id="rId14"/>
  </p:notesMasterIdLst>
  <p:handoutMasterIdLst>
    <p:handoutMasterId r:id="rId15"/>
  </p:handoutMasterIdLst>
  <p:sldIdLst>
    <p:sldId id="414" r:id="rId3"/>
    <p:sldId id="420" r:id="rId4"/>
    <p:sldId id="409" r:id="rId5"/>
    <p:sldId id="410" r:id="rId6"/>
    <p:sldId id="408" r:id="rId7"/>
    <p:sldId id="411" r:id="rId8"/>
    <p:sldId id="363" r:id="rId9"/>
    <p:sldId id="364" r:id="rId10"/>
    <p:sldId id="412" r:id="rId11"/>
    <p:sldId id="413" r:id="rId12"/>
    <p:sldId id="366" r:id="rId13"/>
  </p:sldIdLst>
  <p:sldSz cx="9144000" cy="6858000" type="screen4x3"/>
  <p:notesSz cx="7315200" cy="96012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D00000"/>
    <a:srgbClr val="5C096D"/>
    <a:srgbClr val="BC0000"/>
    <a:srgbClr val="B00000"/>
    <a:srgbClr val="DA0000"/>
    <a:srgbClr val="810C98"/>
    <a:srgbClr val="FAA906"/>
    <a:srgbClr val="F6BB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inimized">
    <p:restoredLeft sz="20138" autoAdjust="0"/>
    <p:restoredTop sz="83523" autoAdjust="0"/>
  </p:normalViewPr>
  <p:slideViewPr>
    <p:cSldViewPr snapToGrid="0" snapToObjects="1">
      <p:cViewPr varScale="1">
        <p:scale>
          <a:sx n="66" d="100"/>
          <a:sy n="66" d="100"/>
        </p:scale>
        <p:origin x="-1992" y="-96"/>
      </p:cViewPr>
      <p:guideLst>
        <p:guide orient="horz" pos="3964"/>
        <p:guide pos="575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0" d="100"/>
        <a:sy n="7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238" cy="479425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3375" y="0"/>
            <a:ext cx="3170238" cy="479425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fld id="{54F58605-EB06-492E-8EFC-22BB8BCE8909}" type="datetimeFigureOut">
              <a:rPr lang="en-US"/>
              <a:pPr>
                <a:defRPr/>
              </a:pPr>
              <a:t>7/5/2012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120188"/>
            <a:ext cx="3170238" cy="479425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375" y="9120188"/>
            <a:ext cx="3170238" cy="479425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fld id="{9900302A-F19D-4FF4-8DA5-FBA8ECB5FE4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238" cy="479425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375" y="0"/>
            <a:ext cx="3170238" cy="479425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fld id="{C9720A53-B331-4F0B-8693-4974CA78B246}" type="datetimeFigureOut">
              <a:rPr lang="en-US"/>
              <a:pPr>
                <a:defRPr/>
              </a:pPr>
              <a:t>7/5/2012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20725"/>
            <a:ext cx="48006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838" y="4560888"/>
            <a:ext cx="5851525" cy="4319587"/>
          </a:xfrm>
          <a:prstGeom prst="rect">
            <a:avLst/>
          </a:prstGeom>
        </p:spPr>
        <p:txBody>
          <a:bodyPr vert="horz" lIns="96661" tIns="48331" rIns="96661" bIns="48331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20188"/>
            <a:ext cx="3170238" cy="479425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375" y="9120188"/>
            <a:ext cx="3170238" cy="479425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fld id="{DE2D9A8C-86EF-44E4-B5C3-32FAEBA1187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2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"/>
          </p:nvPr>
        </p:nvSpPr>
        <p:spPr/>
        <p:txBody>
          <a:bodyPr/>
          <a:lstStyle/>
          <a:p>
            <a:pPr>
              <a:defRPr/>
            </a:pPr>
            <a:fld id="{BFF2A953-8FD7-44AD-AB1C-67BBB542B648}" type="datetime1">
              <a:rPr lang="en-US" smtClean="0"/>
              <a:pPr>
                <a:defRPr/>
              </a:pPr>
              <a:t>7/5/2012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21BB95F-BA88-4667-A2F4-DBE6D14882B1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C007A51-6D41-470C-A1CB-253395B3954C}" type="slidenum">
              <a:rPr lang="en-US" smtClean="0"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en-US" smtClean="0">
              <a:latin typeface="Arial" charset="0"/>
              <a:cs typeface="Arial" charset="0"/>
            </a:endParaRPr>
          </a:p>
        </p:txBody>
      </p:sp>
      <p:sp>
        <p:nvSpPr>
          <p:cNvPr id="39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255713" y="719138"/>
            <a:ext cx="4805362" cy="3603625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31838" y="4560888"/>
            <a:ext cx="5851525" cy="4321175"/>
          </a:xfr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smtClean="0">
                <a:latin typeface="Arial" charset="0"/>
                <a:cs typeface="Arial" charset="0"/>
              </a:rPr>
              <a:t>A brief synopsis of my role &amp; background.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114F6EF0-6B58-4655-B4AB-BD494A632D7E}" type="slidenum">
              <a:rPr lang="en-US" smtClean="0"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en-US" smtClean="0">
              <a:latin typeface="Arial" charset="0"/>
              <a:cs typeface="Arial" charset="0"/>
            </a:endParaRPr>
          </a:p>
        </p:txBody>
      </p:sp>
      <p:sp>
        <p:nvSpPr>
          <p:cNvPr id="41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255713" y="719138"/>
            <a:ext cx="4805362" cy="3603625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31838" y="4560888"/>
            <a:ext cx="5851525" cy="4321175"/>
          </a:xfr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DD42B8E9-5A92-4F5F-9982-2E748B7842A2}" type="slidenum">
              <a:rPr lang="en-US" smtClean="0"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en-US" smtClean="0">
              <a:latin typeface="Arial" charset="0"/>
              <a:cs typeface="Arial" charset="0"/>
            </a:endParaRPr>
          </a:p>
        </p:txBody>
      </p:sp>
      <p:sp>
        <p:nvSpPr>
          <p:cNvPr id="440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255713" y="719138"/>
            <a:ext cx="4805362" cy="3603625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31838" y="4560888"/>
            <a:ext cx="5851525" cy="4321175"/>
          </a:xfr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smtClean="0">
                <a:latin typeface="Arial" charset="0"/>
                <a:cs typeface="Arial" charset="0"/>
              </a:rPr>
              <a:t>I have a great team of engineers and a project manager who love (for the most part) Microsoft technologies. Actually, my PM love schedules and timelines. He is largely ambivalent to Microsoft.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681B68EA-3E26-4E54-BDC4-F4D602C60B95}" type="slidenum">
              <a:rPr lang="en-US" smtClean="0"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en-US" smtClean="0">
              <a:latin typeface="Arial" charset="0"/>
              <a:cs typeface="Arial" charset="0"/>
            </a:endParaRPr>
          </a:p>
        </p:txBody>
      </p:sp>
      <p:sp>
        <p:nvSpPr>
          <p:cNvPr id="460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255713" y="719138"/>
            <a:ext cx="4805362" cy="3603625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31838" y="4560888"/>
            <a:ext cx="5851525" cy="4321175"/>
          </a:xfr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9E42B18-506A-49BB-8B95-7CB99030AEEC}" type="slidenum">
              <a:rPr lang="en-US" smtClean="0"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en-US" smtClean="0">
              <a:latin typeface="Arial" charset="0"/>
              <a:cs typeface="Arial" charset="0"/>
            </a:endParaRPr>
          </a:p>
        </p:txBody>
      </p:sp>
      <p:sp>
        <p:nvSpPr>
          <p:cNvPr id="481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255713" y="719138"/>
            <a:ext cx="4805362" cy="3603625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31838" y="4560888"/>
            <a:ext cx="5851525" cy="4321175"/>
          </a:xfr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smtClean="0">
                <a:latin typeface="Arial" charset="0"/>
                <a:cs typeface="Arial" charset="0"/>
              </a:rPr>
              <a:t>Exchange v4.0, April 1996.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3" name="Notes Placeholder 2"/>
          <p:cNvSpPr>
            <a:spLocks noGrp="1"/>
          </p:cNvSpPr>
          <p:nvPr>
            <p:ph type="body" idx="1"/>
          </p:nvPr>
        </p:nvSpPr>
        <p:spPr bwMode="auto">
          <a:extLst>
            <a:ext uri="{909E8E84-426E-40DD-AFC4-6F175D3DCCD1}"/>
            <a:ext uri="{91240B29-F687-4F45-9708-019B960494DF}"/>
          </a:extLst>
        </p:spPr>
        <p:txBody>
          <a:bodyPr wrap="square" lIns="94699" tIns="47350" rIns="94699" bIns="47350" numCol="1" anchor="t" anchorCtr="0" compatLnSpc="1">
            <a:prstTxWarp prst="textNoShape">
              <a:avLst/>
            </a:prstTxWarp>
          </a:bodyPr>
          <a:lstStyle/>
          <a:p>
            <a:pPr defTabSz="963613" eaLnBrk="1" hangingPunct="1">
              <a:spcBef>
                <a:spcPct val="0"/>
              </a:spcBef>
              <a:defRPr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OK, back to the topic at hand. The purpose of this slide is to emphasize what the key design objectives of Exchange Server 2010 were.</a:t>
            </a:r>
          </a:p>
          <a:p>
            <a:pPr defTabSz="963613" eaLnBrk="1" hangingPunct="1">
              <a:spcBef>
                <a:spcPct val="0"/>
              </a:spcBef>
              <a:defRPr/>
            </a:pP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 defTabSz="963613" eaLnBrk="1" hangingPunct="1">
              <a:spcBef>
                <a:spcPct val="0"/>
              </a:spcBef>
              <a:defRPr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The key areas that affect storage are:</a:t>
            </a:r>
          </a:p>
          <a:p>
            <a:pPr defTabSz="963613" eaLnBrk="1" hangingPunct="1">
              <a:spcBef>
                <a:spcPct val="0"/>
              </a:spcBef>
              <a:defRPr/>
            </a:pP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 marL="171450" indent="-171450" defTabSz="963613" eaLnBrk="1" hangingPunct="1">
              <a:spcBef>
                <a:spcPct val="0"/>
              </a:spcBef>
              <a:buFont typeface="Arial" pitchFamily="34" charset="0"/>
              <a:buChar char="•"/>
              <a:defRPr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Enhancements to the I/O profile</a:t>
            </a:r>
          </a:p>
          <a:p>
            <a:pPr marL="171450" indent="-171450" defTabSz="963613" eaLnBrk="1" hangingPunct="1">
              <a:spcBef>
                <a:spcPct val="0"/>
              </a:spcBef>
              <a:buFont typeface="Arial" pitchFamily="34" charset="0"/>
              <a:buChar char="•"/>
              <a:defRPr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HA design changes from CCR/SCR to Database Availability Groups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2226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lIns="94842" tIns="47420" rIns="94842" bIns="47420" numCol="1" anchor="t" anchorCtr="0" compatLnSpc="1">
            <a:prstTxWarp prst="textNoShape">
              <a:avLst/>
            </a:prstTxWarp>
          </a:bodyPr>
          <a:lstStyle/>
          <a:p>
            <a:pPr defTabSz="963613" eaLnBrk="1" hangingPunct="1">
              <a:lnSpc>
                <a:spcPct val="80000"/>
              </a:lnSpc>
              <a:spcBef>
                <a:spcPct val="0"/>
              </a:spcBef>
            </a:pPr>
            <a:r>
              <a:rPr lang="en-US" sz="1100" smtClean="0">
                <a:latin typeface="Arial" charset="0"/>
                <a:cs typeface="Arial" charset="0"/>
              </a:rPr>
              <a:t>Take a look at this chart and tell me what sort of messaging the Exchange Team is promoting regarding Exchange Storage?</a:t>
            </a:r>
          </a:p>
          <a:p>
            <a:pPr defTabSz="963613" eaLnBrk="1" hangingPunct="1">
              <a:lnSpc>
                <a:spcPct val="80000"/>
              </a:lnSpc>
              <a:spcBef>
                <a:spcPct val="0"/>
              </a:spcBef>
            </a:pPr>
            <a:endParaRPr lang="en-US" sz="1100" smtClean="0">
              <a:latin typeface="Arial" charset="0"/>
              <a:cs typeface="Arial" charset="0"/>
            </a:endParaRPr>
          </a:p>
          <a:p>
            <a:pPr defTabSz="963613" eaLnBrk="1" hangingPunct="1">
              <a:lnSpc>
                <a:spcPct val="80000"/>
              </a:lnSpc>
              <a:spcBef>
                <a:spcPct val="0"/>
              </a:spcBef>
            </a:pPr>
            <a:r>
              <a:rPr lang="en-US" sz="1100" smtClean="0">
                <a:latin typeface="Arial" charset="0"/>
                <a:cs typeface="Arial" charset="0"/>
              </a:rPr>
              <a:t>I will answer that question shortly…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D14D6557-19EC-490D-AEEC-669CC0CEDF00}" type="slidenum">
              <a:rPr lang="en-US" smtClean="0"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en-US" smtClean="0">
              <a:latin typeface="Arial" charset="0"/>
              <a:cs typeface="Arial" charset="0"/>
            </a:endParaRPr>
          </a:p>
        </p:txBody>
      </p:sp>
      <p:sp>
        <p:nvSpPr>
          <p:cNvPr id="542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255713" y="719138"/>
            <a:ext cx="4805362" cy="3603625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31838" y="4560888"/>
            <a:ext cx="5851525" cy="4321175"/>
          </a:xfr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8E8B5F91-BE17-4C5F-9A3D-6F0995ECE304}" type="slidenum">
              <a:rPr lang="en-US" smtClean="0"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en-US" smtClean="0">
              <a:latin typeface="Arial" charset="0"/>
              <a:cs typeface="Arial" charset="0"/>
            </a:endParaRPr>
          </a:p>
        </p:txBody>
      </p:sp>
      <p:sp>
        <p:nvSpPr>
          <p:cNvPr id="563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255713" y="719138"/>
            <a:ext cx="4805362" cy="3603625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31838" y="4560888"/>
            <a:ext cx="5851525" cy="4321175"/>
          </a:xfr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8370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smtClean="0"/>
              <a:t>Oh boy…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"/>
          </p:nvPr>
        </p:nvSpPr>
        <p:spPr/>
        <p:txBody>
          <a:bodyPr/>
          <a:lstStyle/>
          <a:p>
            <a:pPr>
              <a:defRPr/>
            </a:pPr>
            <a:fld id="{1A0CC0AF-488E-4AF8-B858-BEE572EDC8EC}" type="datetime1">
              <a:rPr lang="en-US" smtClean="0"/>
              <a:pPr>
                <a:defRPr/>
              </a:pPr>
              <a:t>7/5/2012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47053E0-0448-47D6-AE6F-33DCAE8464FF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 descr="CoverArt.pn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3773488" y="2878138"/>
            <a:ext cx="5370512" cy="3979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11" descr="Title Slide - CBM and date.png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622300" y="4652963"/>
            <a:ext cx="2301875" cy="1147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3" descr="ibm logo.png"/>
          <p:cNvPicPr>
            <a:picLocks noChangeAspect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8348663" y="244475"/>
            <a:ext cx="563562" cy="219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7"/>
          <p:cNvSpPr txBox="1"/>
          <p:nvPr userDrawn="1"/>
        </p:nvSpPr>
        <p:spPr>
          <a:xfrm>
            <a:off x="242888" y="6388100"/>
            <a:ext cx="2074862" cy="2460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b="1" dirty="0">
                <a:solidFill>
                  <a:schemeClr val="accent3"/>
                </a:solidFill>
                <a:latin typeface="Arial"/>
                <a:cs typeface="Arial"/>
              </a:rPr>
              <a:t>#IBM</a:t>
            </a:r>
            <a:r>
              <a:rPr lang="en-US" sz="1000" b="1" dirty="0">
                <a:solidFill>
                  <a:srgbClr val="000000"/>
                </a:solidFill>
                <a:latin typeface="Arial"/>
                <a:cs typeface="Arial"/>
              </a:rPr>
              <a:t>EDGE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22907" y="699614"/>
            <a:ext cx="6868885" cy="1470025"/>
          </a:xfrm>
        </p:spPr>
        <p:txBody>
          <a:bodyPr lIns="0" anchor="b"/>
          <a:lstStyle>
            <a:lvl1pPr algn="l"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22906" y="2169639"/>
            <a:ext cx="4419600" cy="1752600"/>
          </a:xfrm>
        </p:spPr>
        <p:txBody>
          <a:bodyPr lIns="0"/>
          <a:lstStyle>
            <a:lvl1pPr marL="0" indent="0" algn="l">
              <a:buNone/>
              <a:defRPr>
                <a:solidFill>
                  <a:schemeClr val="accent3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2880" y="1999623"/>
            <a:ext cx="8447319" cy="4123591"/>
          </a:xfrm>
        </p:spPr>
        <p:txBody>
          <a:bodyPr>
            <a:noAutofit/>
          </a:bodyPr>
          <a:lstStyle>
            <a:lvl1pPr marL="228600" indent="-228600">
              <a:defRPr sz="2400" b="1"/>
            </a:lvl1pPr>
            <a:lvl2pPr>
              <a:defRPr sz="2000" b="1"/>
            </a:lvl2pPr>
            <a:lvl3pPr>
              <a:defRPr sz="1800" b="1"/>
            </a:lvl3pPr>
            <a:lvl4pPr>
              <a:defRPr sz="1600" b="1"/>
            </a:lvl4pPr>
            <a:lvl5pPr>
              <a:defRPr sz="1600" b="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0"/>
          </p:nvPr>
        </p:nvSpPr>
        <p:spPr>
          <a:xfrm>
            <a:off x="242881" y="1403363"/>
            <a:ext cx="8447319" cy="602345"/>
          </a:xfrm>
        </p:spPr>
        <p:txBody>
          <a:bodyPr>
            <a:noAutofit/>
          </a:bodyPr>
          <a:lstStyle>
            <a:lvl1pPr marL="0" indent="0">
              <a:lnSpc>
                <a:spcPts val="2600"/>
              </a:lnSpc>
              <a:buNone/>
              <a:defRPr sz="2600" b="1" i="1">
                <a:solidFill>
                  <a:schemeClr val="accent3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1252" y="1600201"/>
            <a:ext cx="4038600" cy="45259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52252" y="1600201"/>
            <a:ext cx="4038600" cy="45259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42880" y="1796136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42880" y="2435897"/>
            <a:ext cx="4040188" cy="373267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70851" y="1796136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70851" y="2435897"/>
            <a:ext cx="4041775" cy="373267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8" descr="CoverArt.pn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3773488" y="2878138"/>
            <a:ext cx="5370512" cy="3979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9" descr="ibm logo.png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8348663" y="244475"/>
            <a:ext cx="563562" cy="219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5"/>
          <p:cNvSpPr txBox="1"/>
          <p:nvPr userDrawn="1"/>
        </p:nvSpPr>
        <p:spPr>
          <a:xfrm>
            <a:off x="242888" y="6388100"/>
            <a:ext cx="2074862" cy="2460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b="1" dirty="0">
                <a:solidFill>
                  <a:schemeClr val="accent3"/>
                </a:solidFill>
                <a:latin typeface="Arial"/>
                <a:cs typeface="Arial"/>
              </a:rPr>
              <a:t>#IBM</a:t>
            </a:r>
            <a:r>
              <a:rPr lang="en-US" sz="1000" b="1" dirty="0">
                <a:solidFill>
                  <a:srgbClr val="000000"/>
                </a:solidFill>
                <a:latin typeface="Arial"/>
                <a:cs typeface="Arial"/>
              </a:rPr>
              <a:t>EDGE</a:t>
            </a: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18262" y="1026681"/>
            <a:ext cx="7072320" cy="1143000"/>
          </a:xfrm>
        </p:spPr>
        <p:txBody>
          <a:bodyPr lIns="0" anchor="b"/>
          <a:lstStyle>
            <a:lvl1pPr>
              <a:defRPr sz="32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5760" y="177800"/>
            <a:ext cx="6714240" cy="7921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5760" y="1024640"/>
            <a:ext cx="7781040" cy="63112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905760" y="1503363"/>
            <a:ext cx="7781040" cy="4419600"/>
          </a:xfrm>
        </p:spPr>
        <p:txBody>
          <a:bodyPr/>
          <a:lstStyle>
            <a:lvl1pPr marL="285750" indent="-285750">
              <a:spcAft>
                <a:spcPts val="0"/>
              </a:spcAft>
              <a:buSzPct val="100000"/>
              <a:buFontTx/>
              <a:buBlip>
                <a:blip r:embed="rId2"/>
              </a:buBlip>
              <a:defRPr sz="1800">
                <a:solidFill>
                  <a:srgbClr val="525353"/>
                </a:solidFill>
                <a:effectLst/>
              </a:defRPr>
            </a:lvl1pPr>
            <a:lvl2pPr marL="569913" indent="-284163">
              <a:buFont typeface="Lucida Grande"/>
              <a:buChar char="-"/>
              <a:defRPr sz="1600">
                <a:solidFill>
                  <a:srgbClr val="525353"/>
                </a:solidFill>
              </a:defRPr>
            </a:lvl2pPr>
            <a:lvl3pPr marL="855663" indent="-285750">
              <a:defRPr sz="1600" baseline="0">
                <a:solidFill>
                  <a:srgbClr val="525353"/>
                </a:solidFill>
              </a:defRPr>
            </a:lvl3pPr>
            <a:lvl4pPr marL="1139825" indent="-284163">
              <a:defRPr sz="1600">
                <a:solidFill>
                  <a:srgbClr val="525353"/>
                </a:solidFill>
              </a:defRPr>
            </a:lvl4pPr>
            <a:lvl5pPr marL="1312863" indent="-344488">
              <a:buFont typeface="Lucida Grande"/>
              <a:buNone/>
              <a:defRPr sz="1800">
                <a:solidFill>
                  <a:srgbClr val="525353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4"/>
          </p:nvPr>
        </p:nvSpPr>
        <p:spPr>
          <a:xfrm>
            <a:off x="457200" y="632460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4DB01332-7BF0-41E3-93E7-54547AC3E346}" type="datetimeFigureOut">
              <a:rPr lang="en-US"/>
              <a:pPr>
                <a:defRPr/>
              </a:pPr>
              <a:t>7/5/2012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5"/>
          </p:nvPr>
        </p:nvSpPr>
        <p:spPr>
          <a:xfrm>
            <a:off x="3124200" y="632460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6"/>
          </p:nvPr>
        </p:nvSpPr>
        <p:spPr>
          <a:xfrm>
            <a:off x="6629400" y="609600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9D645F7A-CE34-4FF3-8E1D-6543CF29052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5760" y="177800"/>
            <a:ext cx="6714240" cy="7921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5760" y="1024640"/>
            <a:ext cx="7781040" cy="63112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905760" y="1503363"/>
            <a:ext cx="7781040" cy="4419600"/>
          </a:xfrm>
        </p:spPr>
        <p:txBody>
          <a:bodyPr/>
          <a:lstStyle>
            <a:lvl1pPr marL="285750" indent="-285750">
              <a:spcAft>
                <a:spcPts val="0"/>
              </a:spcAft>
              <a:buSzPct val="100000"/>
              <a:buFontTx/>
              <a:buBlip>
                <a:blip r:embed="rId2"/>
              </a:buBlip>
              <a:defRPr sz="1800">
                <a:solidFill>
                  <a:srgbClr val="525353"/>
                </a:solidFill>
                <a:effectLst/>
              </a:defRPr>
            </a:lvl1pPr>
            <a:lvl2pPr marL="569913" indent="-284163">
              <a:buFont typeface="Lucida Grande"/>
              <a:buChar char="-"/>
              <a:defRPr sz="1600">
                <a:solidFill>
                  <a:srgbClr val="525353"/>
                </a:solidFill>
              </a:defRPr>
            </a:lvl2pPr>
            <a:lvl3pPr marL="855663" indent="-285750">
              <a:defRPr sz="1600" baseline="0">
                <a:solidFill>
                  <a:srgbClr val="525353"/>
                </a:solidFill>
              </a:defRPr>
            </a:lvl3pPr>
            <a:lvl4pPr marL="1139825" indent="-284163">
              <a:defRPr sz="1600">
                <a:solidFill>
                  <a:srgbClr val="525353"/>
                </a:solidFill>
              </a:defRPr>
            </a:lvl4pPr>
            <a:lvl5pPr marL="1312863" indent="-344488">
              <a:buFont typeface="Lucida Grande"/>
              <a:buNone/>
              <a:defRPr sz="1800">
                <a:solidFill>
                  <a:srgbClr val="525353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4"/>
          </p:nvPr>
        </p:nvSpPr>
        <p:spPr>
          <a:xfrm>
            <a:off x="457200" y="632460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43CB9F7A-E4C5-4778-AE2C-46168FD12046}" type="datetimeFigureOut">
              <a:rPr lang="en-US"/>
              <a:pPr>
                <a:defRPr/>
              </a:pPr>
              <a:t>7/5/2012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5"/>
          </p:nvPr>
        </p:nvSpPr>
        <p:spPr>
          <a:xfrm>
            <a:off x="3124200" y="632460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6"/>
          </p:nvPr>
        </p:nvSpPr>
        <p:spPr>
          <a:xfrm>
            <a:off x="6629400" y="609600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F15B86C4-37FF-4EDE-AB34-3CAF46CF633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5760" y="177800"/>
            <a:ext cx="6714240" cy="7921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5760" y="1024640"/>
            <a:ext cx="7781040" cy="63112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905760" y="1503363"/>
            <a:ext cx="7781040" cy="4419600"/>
          </a:xfrm>
        </p:spPr>
        <p:txBody>
          <a:bodyPr/>
          <a:lstStyle>
            <a:lvl1pPr marL="285750" indent="-285750">
              <a:spcAft>
                <a:spcPts val="0"/>
              </a:spcAft>
              <a:buSzPct val="100000"/>
              <a:buFontTx/>
              <a:buBlip>
                <a:blip r:embed="rId2"/>
              </a:buBlip>
              <a:defRPr sz="1800">
                <a:solidFill>
                  <a:srgbClr val="525353"/>
                </a:solidFill>
                <a:effectLst/>
              </a:defRPr>
            </a:lvl1pPr>
            <a:lvl2pPr marL="569913" indent="-284163">
              <a:buFont typeface="Lucida Grande"/>
              <a:buChar char="-"/>
              <a:defRPr sz="1600">
                <a:solidFill>
                  <a:srgbClr val="525353"/>
                </a:solidFill>
              </a:defRPr>
            </a:lvl2pPr>
            <a:lvl3pPr marL="855663" indent="-285750">
              <a:defRPr sz="1600" baseline="0">
                <a:solidFill>
                  <a:srgbClr val="525353"/>
                </a:solidFill>
              </a:defRPr>
            </a:lvl3pPr>
            <a:lvl4pPr marL="1139825" indent="-284163">
              <a:defRPr sz="1600">
                <a:solidFill>
                  <a:srgbClr val="525353"/>
                </a:solidFill>
              </a:defRPr>
            </a:lvl4pPr>
            <a:lvl5pPr marL="1312863" indent="-344488">
              <a:buFont typeface="Lucida Grande"/>
              <a:buNone/>
              <a:defRPr sz="1800">
                <a:solidFill>
                  <a:srgbClr val="525353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4"/>
          </p:nvPr>
        </p:nvSpPr>
        <p:spPr>
          <a:xfrm>
            <a:off x="457200" y="632460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5BFBFCDD-AD02-41D8-9C78-69BF592DA23D}" type="datetimeFigureOut">
              <a:rPr lang="en-US"/>
              <a:pPr>
                <a:defRPr/>
              </a:pPr>
              <a:t>7/5/2012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5"/>
          </p:nvPr>
        </p:nvSpPr>
        <p:spPr>
          <a:xfrm>
            <a:off x="3124200" y="632460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6"/>
          </p:nvPr>
        </p:nvSpPr>
        <p:spPr>
          <a:xfrm>
            <a:off x="6629400" y="609600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DE8D0764-F088-4333-B2CD-9B53F52C710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5760" y="177800"/>
            <a:ext cx="6714240" cy="7921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5760" y="1024640"/>
            <a:ext cx="7781040" cy="63112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905760" y="1503363"/>
            <a:ext cx="7781040" cy="4419600"/>
          </a:xfrm>
        </p:spPr>
        <p:txBody>
          <a:bodyPr/>
          <a:lstStyle>
            <a:lvl1pPr marL="285750" indent="-285750">
              <a:spcAft>
                <a:spcPts val="0"/>
              </a:spcAft>
              <a:buSzPct val="100000"/>
              <a:buFontTx/>
              <a:buBlip>
                <a:blip r:embed="rId2"/>
              </a:buBlip>
              <a:defRPr sz="1800">
                <a:solidFill>
                  <a:srgbClr val="525353"/>
                </a:solidFill>
                <a:effectLst/>
              </a:defRPr>
            </a:lvl1pPr>
            <a:lvl2pPr marL="569913" indent="-284163">
              <a:buFont typeface="Lucida Grande"/>
              <a:buChar char="-"/>
              <a:defRPr sz="1600">
                <a:solidFill>
                  <a:srgbClr val="525353"/>
                </a:solidFill>
              </a:defRPr>
            </a:lvl2pPr>
            <a:lvl3pPr marL="855663" indent="-285750">
              <a:defRPr sz="1600" baseline="0">
                <a:solidFill>
                  <a:srgbClr val="525353"/>
                </a:solidFill>
              </a:defRPr>
            </a:lvl3pPr>
            <a:lvl4pPr marL="1139825" indent="-284163">
              <a:defRPr sz="1600">
                <a:solidFill>
                  <a:srgbClr val="525353"/>
                </a:solidFill>
              </a:defRPr>
            </a:lvl4pPr>
            <a:lvl5pPr marL="1312863" indent="-344488">
              <a:buFont typeface="Lucida Grande"/>
              <a:buNone/>
              <a:defRPr sz="1800">
                <a:solidFill>
                  <a:srgbClr val="525353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4"/>
          </p:nvPr>
        </p:nvSpPr>
        <p:spPr>
          <a:xfrm>
            <a:off x="457200" y="632460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FFC98E9B-B36F-4879-9CC8-8BD5C1799FEB}" type="datetimeFigureOut">
              <a:rPr lang="en-US"/>
              <a:pPr>
                <a:defRPr/>
              </a:pPr>
              <a:t>7/5/2012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5"/>
          </p:nvPr>
        </p:nvSpPr>
        <p:spPr>
          <a:xfrm>
            <a:off x="3124200" y="632460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6"/>
          </p:nvPr>
        </p:nvSpPr>
        <p:spPr>
          <a:xfrm>
            <a:off x="6629400" y="609600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86E1C767-CA73-401C-8555-8E79BE5B764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5760" y="177800"/>
            <a:ext cx="6714240" cy="7921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5760" y="1024640"/>
            <a:ext cx="7781040" cy="63112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905760" y="1503363"/>
            <a:ext cx="7781040" cy="4419600"/>
          </a:xfrm>
        </p:spPr>
        <p:txBody>
          <a:bodyPr/>
          <a:lstStyle>
            <a:lvl1pPr marL="285750" indent="-285750">
              <a:spcAft>
                <a:spcPts val="0"/>
              </a:spcAft>
              <a:buSzPct val="100000"/>
              <a:buFontTx/>
              <a:buBlip>
                <a:blip r:embed="rId2"/>
              </a:buBlip>
              <a:defRPr sz="1800">
                <a:solidFill>
                  <a:srgbClr val="525353"/>
                </a:solidFill>
                <a:effectLst/>
              </a:defRPr>
            </a:lvl1pPr>
            <a:lvl2pPr marL="569913" indent="-284163">
              <a:buFont typeface="Lucida Grande"/>
              <a:buChar char="-"/>
              <a:defRPr sz="1600">
                <a:solidFill>
                  <a:srgbClr val="525353"/>
                </a:solidFill>
              </a:defRPr>
            </a:lvl2pPr>
            <a:lvl3pPr marL="855663" indent="-285750">
              <a:defRPr sz="1600" baseline="0">
                <a:solidFill>
                  <a:srgbClr val="525353"/>
                </a:solidFill>
              </a:defRPr>
            </a:lvl3pPr>
            <a:lvl4pPr marL="1139825" indent="-284163">
              <a:defRPr sz="1600">
                <a:solidFill>
                  <a:srgbClr val="525353"/>
                </a:solidFill>
              </a:defRPr>
            </a:lvl4pPr>
            <a:lvl5pPr marL="1312863" indent="-344488">
              <a:buFont typeface="Lucida Grande"/>
              <a:buNone/>
              <a:defRPr sz="1800">
                <a:solidFill>
                  <a:srgbClr val="525353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4"/>
          </p:nvPr>
        </p:nvSpPr>
        <p:spPr>
          <a:xfrm>
            <a:off x="457200" y="632460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8AF3A49A-592C-4C72-BAE7-519A40B0D490}" type="datetimeFigureOut">
              <a:rPr lang="en-US"/>
              <a:pPr>
                <a:defRPr/>
              </a:pPr>
              <a:t>7/5/2012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5"/>
          </p:nvPr>
        </p:nvSpPr>
        <p:spPr>
          <a:xfrm>
            <a:off x="3124200" y="632460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6"/>
          </p:nvPr>
        </p:nvSpPr>
        <p:spPr>
          <a:xfrm>
            <a:off x="6629400" y="609600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5600FC2D-240E-47E7-AA48-2BF5A43B584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5760" y="177800"/>
            <a:ext cx="6714240" cy="7921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5760" y="1024640"/>
            <a:ext cx="7781040" cy="63112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905760" y="1503363"/>
            <a:ext cx="7781040" cy="4419600"/>
          </a:xfrm>
        </p:spPr>
        <p:txBody>
          <a:bodyPr/>
          <a:lstStyle>
            <a:lvl1pPr marL="285750" indent="-285750">
              <a:spcAft>
                <a:spcPts val="0"/>
              </a:spcAft>
              <a:buSzPct val="100000"/>
              <a:buFontTx/>
              <a:buBlip>
                <a:blip r:embed="rId2"/>
              </a:buBlip>
              <a:defRPr sz="1800">
                <a:solidFill>
                  <a:srgbClr val="525353"/>
                </a:solidFill>
                <a:effectLst/>
              </a:defRPr>
            </a:lvl1pPr>
            <a:lvl2pPr marL="569913" indent="-284163">
              <a:buFont typeface="Lucida Grande"/>
              <a:buChar char="-"/>
              <a:defRPr sz="1600">
                <a:solidFill>
                  <a:srgbClr val="525353"/>
                </a:solidFill>
              </a:defRPr>
            </a:lvl2pPr>
            <a:lvl3pPr marL="855663" indent="-285750">
              <a:defRPr sz="1600" baseline="0">
                <a:solidFill>
                  <a:srgbClr val="525353"/>
                </a:solidFill>
              </a:defRPr>
            </a:lvl3pPr>
            <a:lvl4pPr marL="1139825" indent="-284163">
              <a:defRPr sz="1600">
                <a:solidFill>
                  <a:srgbClr val="525353"/>
                </a:solidFill>
              </a:defRPr>
            </a:lvl4pPr>
            <a:lvl5pPr marL="1312863" indent="-344488">
              <a:buFont typeface="Lucida Grande"/>
              <a:buNone/>
              <a:defRPr sz="1800">
                <a:solidFill>
                  <a:srgbClr val="525353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4"/>
          </p:nvPr>
        </p:nvSpPr>
        <p:spPr>
          <a:xfrm>
            <a:off x="457200" y="632460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674018D7-F3D2-464E-9108-BA741E6D1EEF}" type="datetimeFigureOut">
              <a:rPr lang="en-US"/>
              <a:pPr>
                <a:defRPr/>
              </a:pPr>
              <a:t>7/5/2012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5"/>
          </p:nvPr>
        </p:nvSpPr>
        <p:spPr>
          <a:xfrm>
            <a:off x="3124200" y="632460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6"/>
          </p:nvPr>
        </p:nvSpPr>
        <p:spPr>
          <a:xfrm>
            <a:off x="6629400" y="609600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EE6F6DC2-8300-4DA9-A583-4CBA7D926B8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5760" y="177800"/>
            <a:ext cx="6714240" cy="7921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5760" y="1024640"/>
            <a:ext cx="7781040" cy="63112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905760" y="1503363"/>
            <a:ext cx="7781040" cy="4419600"/>
          </a:xfrm>
        </p:spPr>
        <p:txBody>
          <a:bodyPr/>
          <a:lstStyle>
            <a:lvl1pPr marL="285750" indent="-285750">
              <a:spcAft>
                <a:spcPts val="0"/>
              </a:spcAft>
              <a:buSzPct val="100000"/>
              <a:buFontTx/>
              <a:buBlip>
                <a:blip r:embed="rId2"/>
              </a:buBlip>
              <a:defRPr sz="1800">
                <a:solidFill>
                  <a:srgbClr val="525353"/>
                </a:solidFill>
                <a:effectLst/>
              </a:defRPr>
            </a:lvl1pPr>
            <a:lvl2pPr marL="569913" indent="-284163">
              <a:buFont typeface="Lucida Grande"/>
              <a:buChar char="-"/>
              <a:defRPr sz="1600">
                <a:solidFill>
                  <a:srgbClr val="525353"/>
                </a:solidFill>
              </a:defRPr>
            </a:lvl2pPr>
            <a:lvl3pPr marL="855663" indent="-285750">
              <a:defRPr sz="1600" baseline="0">
                <a:solidFill>
                  <a:srgbClr val="525353"/>
                </a:solidFill>
              </a:defRPr>
            </a:lvl3pPr>
            <a:lvl4pPr marL="1139825" indent="-284163">
              <a:defRPr sz="1600">
                <a:solidFill>
                  <a:srgbClr val="525353"/>
                </a:solidFill>
              </a:defRPr>
            </a:lvl4pPr>
            <a:lvl5pPr marL="1312863" indent="-344488">
              <a:buFont typeface="Lucida Grande"/>
              <a:buNone/>
              <a:defRPr sz="1800">
                <a:solidFill>
                  <a:srgbClr val="525353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4"/>
          </p:nvPr>
        </p:nvSpPr>
        <p:spPr>
          <a:xfrm>
            <a:off x="457200" y="632460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A8BD2C08-8F98-4B9F-805B-5B1C08954228}" type="datetimeFigureOut">
              <a:rPr lang="en-US"/>
              <a:pPr>
                <a:defRPr/>
              </a:pPr>
              <a:t>7/5/2012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5"/>
          </p:nvPr>
        </p:nvSpPr>
        <p:spPr>
          <a:xfrm>
            <a:off x="3124200" y="632460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6"/>
          </p:nvPr>
        </p:nvSpPr>
        <p:spPr>
          <a:xfrm>
            <a:off x="6629400" y="609600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9A9C5018-280A-4AEC-905B-5407AAF940B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5760" y="177800"/>
            <a:ext cx="6714240" cy="7921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5760" y="1024640"/>
            <a:ext cx="7781040" cy="63112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905760" y="1503363"/>
            <a:ext cx="7781040" cy="4419600"/>
          </a:xfrm>
        </p:spPr>
        <p:txBody>
          <a:bodyPr/>
          <a:lstStyle>
            <a:lvl1pPr marL="285750" indent="-285750">
              <a:spcAft>
                <a:spcPts val="0"/>
              </a:spcAft>
              <a:buSzPct val="100000"/>
              <a:buFontTx/>
              <a:buBlip>
                <a:blip r:embed="rId2"/>
              </a:buBlip>
              <a:defRPr sz="1800">
                <a:solidFill>
                  <a:srgbClr val="525353"/>
                </a:solidFill>
                <a:effectLst/>
              </a:defRPr>
            </a:lvl1pPr>
            <a:lvl2pPr marL="569913" indent="-284163">
              <a:buFont typeface="Lucida Grande"/>
              <a:buChar char="-"/>
              <a:defRPr sz="1600">
                <a:solidFill>
                  <a:srgbClr val="525353"/>
                </a:solidFill>
              </a:defRPr>
            </a:lvl2pPr>
            <a:lvl3pPr marL="855663" indent="-285750">
              <a:defRPr sz="1600" baseline="0">
                <a:solidFill>
                  <a:srgbClr val="525353"/>
                </a:solidFill>
              </a:defRPr>
            </a:lvl3pPr>
            <a:lvl4pPr marL="1139825" indent="-284163">
              <a:defRPr sz="1600">
                <a:solidFill>
                  <a:srgbClr val="525353"/>
                </a:solidFill>
              </a:defRPr>
            </a:lvl4pPr>
            <a:lvl5pPr marL="1312863" indent="-344488">
              <a:buFont typeface="Lucida Grande"/>
              <a:buNone/>
              <a:defRPr sz="1800">
                <a:solidFill>
                  <a:srgbClr val="525353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4"/>
          </p:nvPr>
        </p:nvSpPr>
        <p:spPr>
          <a:xfrm>
            <a:off x="457200" y="632460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9902B8E4-B077-48CA-B736-1E3D18DA0DFE}" type="datetimeFigureOut">
              <a:rPr lang="en-US"/>
              <a:pPr>
                <a:defRPr/>
              </a:pPr>
              <a:t>7/5/2012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5"/>
          </p:nvPr>
        </p:nvSpPr>
        <p:spPr>
          <a:xfrm>
            <a:off x="3124200" y="632460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6"/>
          </p:nvPr>
        </p:nvSpPr>
        <p:spPr>
          <a:xfrm>
            <a:off x="6629400" y="609600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04080A59-1FB9-4F72-BD33-B9248BC2274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41338" y="1281113"/>
            <a:ext cx="3883025" cy="49879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6763" y="1281113"/>
            <a:ext cx="3884612" cy="49879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384925" y="261938"/>
            <a:ext cx="2076450" cy="60071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3988" y="261938"/>
            <a:ext cx="6078537" cy="60071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3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Title Placeholder 1"/>
          <p:cNvSpPr>
            <a:spLocks noGrp="1"/>
          </p:cNvSpPr>
          <p:nvPr>
            <p:ph type="title"/>
          </p:nvPr>
        </p:nvSpPr>
        <p:spPr bwMode="auto">
          <a:xfrm>
            <a:off x="242888" y="244475"/>
            <a:ext cx="7831137" cy="963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9216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242888" y="1217613"/>
            <a:ext cx="7831137" cy="4878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" name="TextBox 9"/>
          <p:cNvSpPr txBox="1"/>
          <p:nvPr userDrawn="1"/>
        </p:nvSpPr>
        <p:spPr>
          <a:xfrm>
            <a:off x="242888" y="6388100"/>
            <a:ext cx="2074862" cy="2460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b="1" dirty="0">
                <a:solidFill>
                  <a:schemeClr val="accent3"/>
                </a:solidFill>
                <a:latin typeface="Arial"/>
                <a:cs typeface="Arial"/>
              </a:rPr>
              <a:t>#IBM</a:t>
            </a:r>
            <a:r>
              <a:rPr lang="en-US" sz="1000" b="1" dirty="0">
                <a:solidFill>
                  <a:srgbClr val="000000"/>
                </a:solidFill>
                <a:latin typeface="Arial"/>
                <a:cs typeface="Arial"/>
              </a:rPr>
              <a:t>EDGE</a:t>
            </a:r>
          </a:p>
        </p:txBody>
      </p:sp>
      <p:pic>
        <p:nvPicPr>
          <p:cNvPr id="92165" name="Picture 10" descr="Title Slide - CBM and date.png"/>
          <p:cNvPicPr>
            <a:picLocks noChangeAspect="1"/>
          </p:cNvPicPr>
          <p:nvPr userDrawn="1"/>
        </p:nvPicPr>
        <p:blipFill>
          <a:blip r:embed="rId19"/>
          <a:srcRect t="16983" b="37029"/>
          <a:stretch>
            <a:fillRect/>
          </a:stretch>
        </p:blipFill>
        <p:spPr bwMode="auto">
          <a:xfrm>
            <a:off x="5783263" y="6365875"/>
            <a:ext cx="1016000" cy="233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166" name="Picture 11" descr="Content Slide Corner Graphic.png"/>
          <p:cNvPicPr>
            <a:picLocks noChangeAspect="1"/>
          </p:cNvPicPr>
          <p:nvPr userDrawn="1"/>
        </p:nvPicPr>
        <p:blipFill>
          <a:blip r:embed="rId20"/>
          <a:srcRect/>
          <a:stretch>
            <a:fillRect/>
          </a:stretch>
        </p:blipFill>
        <p:spPr bwMode="auto">
          <a:xfrm>
            <a:off x="6718300" y="5705475"/>
            <a:ext cx="2425700" cy="1160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167" name="Picture 12" descr="ibm logo.png"/>
          <p:cNvPicPr>
            <a:picLocks noChangeAspect="1"/>
          </p:cNvPicPr>
          <p:nvPr userDrawn="1"/>
        </p:nvPicPr>
        <p:blipFill>
          <a:blip r:embed="rId21"/>
          <a:srcRect/>
          <a:stretch>
            <a:fillRect/>
          </a:stretch>
        </p:blipFill>
        <p:spPr bwMode="auto">
          <a:xfrm>
            <a:off x="8348663" y="244475"/>
            <a:ext cx="563562" cy="219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51" r:id="rId1"/>
    <p:sldLayoutId id="2147483739" r:id="rId2"/>
    <p:sldLayoutId id="2147483738" r:id="rId3"/>
    <p:sldLayoutId id="2147483737" r:id="rId4"/>
    <p:sldLayoutId id="2147483736" r:id="rId5"/>
    <p:sldLayoutId id="2147483735" r:id="rId6"/>
    <p:sldLayoutId id="2147483752" r:id="rId7"/>
    <p:sldLayoutId id="2147483734" r:id="rId8"/>
    <p:sldLayoutId id="2147483753" r:id="rId9"/>
    <p:sldLayoutId id="2147483754" r:id="rId10"/>
    <p:sldLayoutId id="2147483755" r:id="rId11"/>
    <p:sldLayoutId id="2147483756" r:id="rId12"/>
    <p:sldLayoutId id="2147483757" r:id="rId13"/>
    <p:sldLayoutId id="2147483758" r:id="rId14"/>
    <p:sldLayoutId id="2147483759" r:id="rId15"/>
    <p:sldLayoutId id="2147483760" r:id="rId16"/>
    <p:sldLayoutId id="2147483761" r:id="rId17"/>
  </p:sldLayoutIdLst>
  <p:hf hdr="0" ftr="0" dt="0"/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3200" kern="1200">
          <a:solidFill>
            <a:schemeClr val="tx1"/>
          </a:solidFill>
          <a:latin typeface="Arial Black" pitchFamily="34" charset="0"/>
          <a:ea typeface="+mj-ea"/>
          <a:cs typeface="Arial" pitchFamily="34" charset="0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 Black"/>
          <a:cs typeface="Arial" charset="0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 Black"/>
          <a:cs typeface="Arial" charset="0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 Black"/>
          <a:cs typeface="Arial" charset="0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 Black"/>
          <a:cs typeface="Arial" charset="0"/>
        </a:defRPr>
      </a:lvl5pPr>
      <a:lvl6pPr marL="457200" algn="l" defTabSz="457200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 Black"/>
          <a:cs typeface="Arial" charset="0"/>
        </a:defRPr>
      </a:lvl6pPr>
      <a:lvl7pPr marL="914400" algn="l" defTabSz="457200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 Black"/>
          <a:cs typeface="Arial" charset="0"/>
        </a:defRPr>
      </a:lvl7pPr>
      <a:lvl8pPr marL="1371600" algn="l" defTabSz="457200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 Black"/>
          <a:cs typeface="Arial" charset="0"/>
        </a:defRPr>
      </a:lvl8pPr>
      <a:lvl9pPr marL="1828800" algn="l" defTabSz="457200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 Black"/>
          <a:cs typeface="Arial" charset="0"/>
        </a:defRPr>
      </a:lvl9pPr>
    </p:titleStyle>
    <p:bodyStyle>
      <a:lvl1pPr marL="228600" indent="-228600" algn="l" defTabSz="457200" rtl="0" eaLnBrk="0" fontAlgn="base" hangingPunct="0">
        <a:spcBef>
          <a:spcPct val="20000"/>
        </a:spcBef>
        <a:spcAft>
          <a:spcPct val="0"/>
        </a:spcAft>
        <a:buClr>
          <a:srgbClr val="FF0000"/>
        </a:buClr>
        <a:buFont typeface="Arial" charset="0"/>
        <a:buChar char="•"/>
        <a:defRPr sz="2800" b="1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Clr>
          <a:srgbClr val="FF0000"/>
        </a:buClr>
        <a:buFont typeface="Arial" charset="0"/>
        <a:buChar char="–"/>
        <a:defRPr sz="2400" b="1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Clr>
          <a:srgbClr val="FF0000"/>
        </a:buClr>
        <a:buFont typeface="Arial" charset="0"/>
        <a:buChar char="•"/>
        <a:defRPr sz="2000" b="1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Clr>
          <a:srgbClr val="FF0000"/>
        </a:buClr>
        <a:buFont typeface="Arial" charset="0"/>
        <a:buChar char="–"/>
        <a:defRPr sz="2000" b="1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b="1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53988" y="261938"/>
            <a:ext cx="8245475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41338" y="1281113"/>
            <a:ext cx="7920037" cy="4987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54276" name="Line 4"/>
          <p:cNvSpPr>
            <a:spLocks noChangeShapeType="1"/>
          </p:cNvSpPr>
          <p:nvPr/>
        </p:nvSpPr>
        <p:spPr bwMode="black">
          <a:xfrm>
            <a:off x="1447800" y="147638"/>
            <a:ext cx="0" cy="2349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latin typeface="Calibri" pitchFamily="34" charset="0"/>
              <a:ea typeface="ＭＳ Ｐゴシック" pitchFamily="34" charset="-128"/>
            </a:endParaRPr>
          </a:p>
        </p:txBody>
      </p:sp>
      <p:sp>
        <p:nvSpPr>
          <p:cNvPr id="54277" name="Line 5"/>
          <p:cNvSpPr>
            <a:spLocks noChangeShapeType="1"/>
          </p:cNvSpPr>
          <p:nvPr/>
        </p:nvSpPr>
        <p:spPr bwMode="black">
          <a:xfrm>
            <a:off x="1447800" y="6475413"/>
            <a:ext cx="0" cy="1920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latin typeface="Calibri" pitchFamily="34" charset="0"/>
              <a:ea typeface="ＭＳ Ｐゴシック" pitchFamily="34" charset="-128"/>
            </a:endParaRPr>
          </a:p>
        </p:txBody>
      </p:sp>
      <p:sp>
        <p:nvSpPr>
          <p:cNvPr id="54278" name="Rectangle 6"/>
          <p:cNvSpPr>
            <a:spLocks noChangeArrowheads="1"/>
          </p:cNvSpPr>
          <p:nvPr/>
        </p:nvSpPr>
        <p:spPr bwMode="black">
          <a:xfrm>
            <a:off x="1477963" y="6729413"/>
            <a:ext cx="1600200" cy="428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18288" tIns="18288" rIns="18288" bIns="18288" anchor="ctr"/>
          <a:lstStyle/>
          <a:p>
            <a:pPr marL="342900" indent="-342900" defTabSz="914400">
              <a:lnSpc>
                <a:spcPct val="98000"/>
              </a:lnSpc>
              <a:spcBef>
                <a:spcPct val="20000"/>
              </a:spcBef>
              <a:defRPr/>
            </a:pPr>
            <a:endParaRPr lang="en-US" altLang="en-US" sz="1100">
              <a:ea typeface="ＭＳ Ｐゴシック" pitchFamily="34" charset="-128"/>
            </a:endParaRPr>
          </a:p>
        </p:txBody>
      </p:sp>
      <p:pic>
        <p:nvPicPr>
          <p:cNvPr id="20487" name="Picture 12" descr="ibm logo.png"/>
          <p:cNvPicPr>
            <a:picLocks noChangeAspect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8415338" y="207963"/>
            <a:ext cx="563562" cy="219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8" name="Picture 10" descr="Title Slide - CBM and date.png"/>
          <p:cNvPicPr>
            <a:picLocks noChangeAspect="1"/>
          </p:cNvPicPr>
          <p:nvPr userDrawn="1"/>
        </p:nvPicPr>
        <p:blipFill>
          <a:blip r:embed="rId14"/>
          <a:srcRect t="16983" b="37029"/>
          <a:stretch>
            <a:fillRect/>
          </a:stretch>
        </p:blipFill>
        <p:spPr bwMode="auto">
          <a:xfrm>
            <a:off x="5665788" y="6508750"/>
            <a:ext cx="1016000" cy="233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9" name="Picture 11" descr="Content Slide Corner Graphic.png"/>
          <p:cNvPicPr>
            <a:picLocks noChangeAspect="1"/>
          </p:cNvPicPr>
          <p:nvPr userDrawn="1"/>
        </p:nvPicPr>
        <p:blipFill>
          <a:blip r:embed="rId15"/>
          <a:srcRect/>
          <a:stretch>
            <a:fillRect/>
          </a:stretch>
        </p:blipFill>
        <p:spPr bwMode="auto">
          <a:xfrm>
            <a:off x="6727825" y="5695950"/>
            <a:ext cx="2425700" cy="1160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8" name="TextBox 9"/>
          <p:cNvSpPr txBox="1">
            <a:spLocks noChangeArrowheads="1"/>
          </p:cNvSpPr>
          <p:nvPr userDrawn="1"/>
        </p:nvSpPr>
        <p:spPr bwMode="auto">
          <a:xfrm>
            <a:off x="265113" y="6477000"/>
            <a:ext cx="2271712" cy="269875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lIns="101395" tIns="50697" rIns="101395" bIns="50697">
            <a:spAutoFit/>
          </a:bodyPr>
          <a:lstStyle>
            <a:lvl1pPr defTabSz="506413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823913" indent="-317500" defTabSz="506413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265238" indent="-250825" defTabSz="506413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774825" indent="-254000" defTabSz="506413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281238" indent="-252413" defTabSz="506413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738438" indent="-252413" defTabSz="5064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3195638" indent="-252413" defTabSz="5064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652838" indent="-252413" defTabSz="5064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4110038" indent="-252413" defTabSz="5064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sz="1100" b="1">
                <a:solidFill>
                  <a:srgbClr val="F04E37"/>
                </a:solidFill>
                <a:ea typeface="MS PGothic" pitchFamily="34" charset="-128"/>
              </a:rPr>
              <a:t>#IBM</a:t>
            </a:r>
            <a:r>
              <a:rPr lang="en-US" sz="1100" b="1">
                <a:solidFill>
                  <a:srgbClr val="000000"/>
                </a:solidFill>
                <a:ea typeface="MS PGothic" pitchFamily="34" charset="-128"/>
              </a:rPr>
              <a:t>EDGE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50" r:id="rId1"/>
    <p:sldLayoutId id="2147483749" r:id="rId2"/>
    <p:sldLayoutId id="2147483748" r:id="rId3"/>
    <p:sldLayoutId id="2147483747" r:id="rId4"/>
    <p:sldLayoutId id="2147483746" r:id="rId5"/>
    <p:sldLayoutId id="2147483745" r:id="rId6"/>
    <p:sldLayoutId id="2147483744" r:id="rId7"/>
    <p:sldLayoutId id="2147483743" r:id="rId8"/>
    <p:sldLayoutId id="2147483742" r:id="rId9"/>
    <p:sldLayoutId id="2147483741" r:id="rId10"/>
    <p:sldLayoutId id="2147483740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 Black" pitchFamily="34" charset="0"/>
          <a:cs typeface="Arial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 Black" pitchFamily="34" charset="0"/>
          <a:cs typeface="Arial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 Black" pitchFamily="34" charset="0"/>
          <a:cs typeface="Arial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 Black" pitchFamily="34" charset="0"/>
          <a:cs typeface="Arial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 Black" pitchFamily="34" charset="0"/>
          <a:cs typeface="Arial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 Black" pitchFamily="34" charset="0"/>
          <a:cs typeface="Arial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 Black" pitchFamily="34" charset="0"/>
          <a:cs typeface="Arial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 Black" pitchFamily="34" charset="0"/>
          <a:cs typeface="Arial" pitchFamily="34" charset="0"/>
        </a:defRPr>
      </a:lvl9pPr>
    </p:titleStyle>
    <p:bodyStyle>
      <a:lvl1pPr marL="228600" indent="-228600" algn="l" rtl="0" eaLnBrk="0" fontAlgn="base" hangingPunct="0">
        <a:spcBef>
          <a:spcPct val="0"/>
        </a:spcBef>
        <a:spcAft>
          <a:spcPct val="0"/>
        </a:spcAft>
        <a:buClr>
          <a:srgbClr val="FD0D24"/>
        </a:buClr>
        <a:buChar char="•"/>
        <a:defRPr sz="3200">
          <a:solidFill>
            <a:schemeClr val="bg1"/>
          </a:solidFill>
          <a:latin typeface="+mn-lt"/>
          <a:ea typeface="+mn-ea"/>
          <a:cs typeface="+mn-cs"/>
        </a:defRPr>
      </a:lvl1pPr>
      <a:lvl2pPr marL="750888" indent="-285750" algn="l" rtl="0" eaLnBrk="0" fontAlgn="base" hangingPunct="0">
        <a:spcBef>
          <a:spcPct val="25000"/>
        </a:spcBef>
        <a:spcAft>
          <a:spcPct val="15000"/>
        </a:spcAft>
        <a:buClr>
          <a:srgbClr val="FD0D24"/>
        </a:buClr>
        <a:buFont typeface="Arial" charset="0"/>
        <a:buChar char="–"/>
        <a:defRPr sz="1600">
          <a:solidFill>
            <a:schemeClr val="bg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FD0D24"/>
        </a:buClr>
        <a:buChar char="•"/>
        <a:defRPr sz="1600">
          <a:solidFill>
            <a:schemeClr val="bg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s"/>
        <a:defRPr sz="1600">
          <a:solidFill>
            <a:schemeClr val="bg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Char char="•"/>
        <a:defRPr sz="1600">
          <a:solidFill>
            <a:schemeClr val="bg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Char char="•"/>
        <a:defRPr sz="1600">
          <a:solidFill>
            <a:schemeClr val="bg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Char char="•"/>
        <a:defRPr sz="1600">
          <a:solidFill>
            <a:schemeClr val="bg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Char char="•"/>
        <a:defRPr sz="1600">
          <a:solidFill>
            <a:schemeClr val="bg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Char char="•"/>
        <a:defRPr sz="1600">
          <a:solidFill>
            <a:schemeClr val="bg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notesSlide" Target="../notesSlides/notesSlide8.xml"/><Relationship Id="rId7" Type="http://schemas.openxmlformats.org/officeDocument/2006/relationships/image" Target="../media/image17.pn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Title 1"/>
          <p:cNvSpPr>
            <a:spLocks noGrp="1"/>
          </p:cNvSpPr>
          <p:nvPr>
            <p:ph type="ctrTitle"/>
          </p:nvPr>
        </p:nvSpPr>
        <p:spPr>
          <a:xfrm>
            <a:off x="622300" y="700088"/>
            <a:ext cx="8329613" cy="1470025"/>
          </a:xfrm>
        </p:spPr>
        <p:txBody>
          <a:bodyPr/>
          <a:lstStyle/>
          <a:p>
            <a:pPr eaLnBrk="1" hangingPunct="1"/>
            <a:r>
              <a:rPr lang="en-US" b="1" smtClean="0">
                <a:cs typeface="Arial" charset="0"/>
              </a:rPr>
              <a:t>Designing IBM System Storage Solutions for Microsoft Exchange Server 2010 </a:t>
            </a:r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622300" y="2170113"/>
            <a:ext cx="4849813" cy="17526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>
                <a:latin typeface="Calibri" pitchFamily="34" charset="0"/>
                <a:ea typeface="Arial Unicode MS"/>
                <a:cs typeface="Arial Unicode MS"/>
              </a:rPr>
              <a:t>David Hartman</a:t>
            </a:r>
            <a:r>
              <a:rPr lang="en-US" smtClean="0">
                <a:solidFill>
                  <a:srgbClr val="F04E37"/>
                </a:solidFill>
              </a:rPr>
              <a:t>, IBM</a:t>
            </a:r>
            <a:endParaRPr lang="en-US" dirty="0">
              <a:solidFill>
                <a:srgbClr val="F04E37"/>
              </a:solidFill>
            </a:endParaRPr>
          </a:p>
          <a:p>
            <a:pPr eaLnBrk="1" hangingPunct="1">
              <a:buFont typeface="Arial" pitchFamily="34" charset="0"/>
              <a:buNone/>
              <a:defRPr/>
            </a:pPr>
            <a:r>
              <a:rPr lang="en-US" dirty="0" smtClean="0">
                <a:solidFill>
                  <a:srgbClr val="F04E37"/>
                </a:solidFill>
              </a:rPr>
              <a:t>sEA01</a:t>
            </a:r>
            <a:endParaRPr lang="en-US" dirty="0">
              <a:solidFill>
                <a:srgbClr val="F04E37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49263" y="1390650"/>
            <a:ext cx="8443912" cy="4918075"/>
          </a:xfrm>
        </p:spPr>
        <p:txBody>
          <a:bodyPr/>
          <a:lstStyle/>
          <a:p>
            <a:pPr marL="165100" indent="-165100" eaLnBrk="1" hangingPunct="1">
              <a:spcBef>
                <a:spcPct val="0"/>
              </a:spcBef>
              <a:spcAft>
                <a:spcPct val="60000"/>
              </a:spcAft>
              <a:buFont typeface="Arial" pitchFamily="34" charset="0"/>
              <a:buChar char="•"/>
              <a:defRPr/>
            </a:pPr>
            <a:r>
              <a:rPr lang="en-US" sz="2000" dirty="0" smtClean="0"/>
              <a:t>Own the technical relationship between IBM System Storage™ &amp; Microsoft. Responsible for:</a:t>
            </a:r>
          </a:p>
          <a:p>
            <a:pPr marL="463550" lvl="1" indent="-238125" eaLnBrk="1" hangingPunct="1">
              <a:spcBef>
                <a:spcPct val="0"/>
              </a:spcBef>
              <a:spcAft>
                <a:spcPct val="60000"/>
              </a:spcAft>
              <a:buFont typeface="Arial" pitchFamily="34" charset="0"/>
              <a:buChar char="–"/>
              <a:defRPr/>
            </a:pPr>
            <a:r>
              <a:rPr lang="en-US" sz="1800" b="0" dirty="0" smtClean="0"/>
              <a:t>Driving technical enablement, i.e. feature support (SMI-S, VSS, ODX)</a:t>
            </a:r>
          </a:p>
          <a:p>
            <a:pPr marL="463550" lvl="1" indent="-238125" eaLnBrk="1" hangingPunct="1">
              <a:spcBef>
                <a:spcPct val="0"/>
              </a:spcBef>
              <a:spcAft>
                <a:spcPct val="60000"/>
              </a:spcAft>
              <a:buFont typeface="Arial" pitchFamily="34" charset="0"/>
              <a:buChar char="–"/>
              <a:defRPr/>
            </a:pPr>
            <a:r>
              <a:rPr lang="en-US" sz="1800" b="0" dirty="0" smtClean="0"/>
              <a:t>Creating technical collateral (ESRP, whitepapers, </a:t>
            </a:r>
            <a:r>
              <a:rPr lang="en-US" sz="1800" b="0" dirty="0" err="1" smtClean="0"/>
              <a:t>Redguides</a:t>
            </a:r>
            <a:r>
              <a:rPr lang="en-US" sz="1800" b="0" dirty="0" smtClean="0"/>
              <a:t>)</a:t>
            </a:r>
          </a:p>
          <a:p>
            <a:pPr marL="463550" lvl="1" indent="-238125" eaLnBrk="1" hangingPunct="1">
              <a:spcBef>
                <a:spcPct val="0"/>
              </a:spcBef>
              <a:spcAft>
                <a:spcPct val="60000"/>
              </a:spcAft>
              <a:buFont typeface="Arial" pitchFamily="34" charset="0"/>
              <a:buChar char="–"/>
              <a:defRPr/>
            </a:pPr>
            <a:r>
              <a:rPr lang="en-US" sz="1800" b="0" dirty="0" smtClean="0"/>
              <a:t>Creating joint solutions such as the Hyper-V Fast Track &amp; SQL </a:t>
            </a:r>
            <a:r>
              <a:rPr lang="en-US" sz="1800" b="0" dirty="0"/>
              <a:t>Server Data Warehouse </a:t>
            </a:r>
            <a:r>
              <a:rPr lang="en-US" sz="1800" b="0" dirty="0" smtClean="0"/>
              <a:t>reference architectures</a:t>
            </a:r>
          </a:p>
          <a:p>
            <a:pPr marL="463550" lvl="1" indent="-238125" eaLnBrk="1" hangingPunct="1">
              <a:spcBef>
                <a:spcPct val="0"/>
              </a:spcBef>
              <a:spcAft>
                <a:spcPct val="60000"/>
              </a:spcAft>
              <a:buFont typeface="Arial" pitchFamily="34" charset="0"/>
              <a:buChar char="–"/>
              <a:defRPr/>
            </a:pPr>
            <a:r>
              <a:rPr lang="en-US" sz="1800" b="0" dirty="0" smtClean="0"/>
              <a:t>HW &amp; staffing at the Microsoft campus &amp; the IBM Center for Microsoft Technologies</a:t>
            </a:r>
          </a:p>
          <a:p>
            <a:pPr marL="463550" lvl="1" indent="-238125" eaLnBrk="1" hangingPunct="1">
              <a:spcBef>
                <a:spcPct val="0"/>
              </a:spcBef>
              <a:spcAft>
                <a:spcPct val="60000"/>
              </a:spcAft>
              <a:buFont typeface="Arial" pitchFamily="34" charset="0"/>
              <a:buChar char="–"/>
              <a:defRPr/>
            </a:pPr>
            <a:r>
              <a:rPr lang="en-US" sz="1800" b="0" dirty="0" smtClean="0"/>
              <a:t>Defining technical goals and areas of collaboration between the companies</a:t>
            </a:r>
          </a:p>
          <a:p>
            <a:pPr marL="0" indent="-288925" eaLnBrk="1" hangingPunct="1">
              <a:spcBef>
                <a:spcPct val="0"/>
              </a:spcBef>
              <a:spcAft>
                <a:spcPct val="60000"/>
              </a:spcAft>
              <a:buFont typeface="Arial" pitchFamily="34" charset="0"/>
              <a:buChar char="•"/>
              <a:defRPr/>
            </a:pPr>
            <a:r>
              <a:rPr lang="en-US" sz="2000" dirty="0"/>
              <a:t>With IBM since 2004</a:t>
            </a:r>
          </a:p>
          <a:p>
            <a:pPr marL="0" indent="-288925" eaLnBrk="1" hangingPunct="1">
              <a:spcBef>
                <a:spcPct val="0"/>
              </a:spcBef>
              <a:spcAft>
                <a:spcPct val="60000"/>
              </a:spcAft>
              <a:buFont typeface="Arial" pitchFamily="34" charset="0"/>
              <a:buChar char="•"/>
              <a:defRPr/>
            </a:pPr>
            <a:r>
              <a:rPr lang="en-US" sz="2000" dirty="0"/>
              <a:t>20+ years hands-on IT from startups to </a:t>
            </a:r>
            <a:r>
              <a:rPr lang="en-US" sz="2000" dirty="0" smtClean="0"/>
              <a:t>enterprise</a:t>
            </a:r>
          </a:p>
          <a:p>
            <a:pPr marL="514350" lvl="1" indent="-288925" eaLnBrk="1" hangingPunct="1">
              <a:spcBef>
                <a:spcPct val="0"/>
              </a:spcBef>
              <a:spcAft>
                <a:spcPct val="60000"/>
              </a:spcAft>
              <a:buFont typeface="Arial" pitchFamily="34" charset="0"/>
              <a:buChar char="–"/>
              <a:defRPr/>
            </a:pPr>
            <a:r>
              <a:rPr lang="en-US" sz="1800" b="0" dirty="0"/>
              <a:t>Still have nightmares from </a:t>
            </a:r>
            <a:r>
              <a:rPr lang="en-US" sz="1800" b="0" dirty="0" smtClean="0"/>
              <a:t>on call </a:t>
            </a:r>
            <a:r>
              <a:rPr lang="en-US" sz="1800" b="0" dirty="0"/>
              <a:t>pager duty</a:t>
            </a:r>
          </a:p>
        </p:txBody>
      </p:sp>
      <p:sp>
        <p:nvSpPr>
          <p:cNvPr id="3891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cs typeface="Arial" charset="0"/>
              </a:rPr>
              <a:t>A little about me…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49263" y="1390650"/>
            <a:ext cx="4097337" cy="444500"/>
          </a:xfrm>
        </p:spPr>
        <p:txBody>
          <a:bodyPr/>
          <a:lstStyle/>
          <a:p>
            <a:pPr marL="165100" indent="-165100" eaLnBrk="1" hangingPunct="1">
              <a:spcBef>
                <a:spcPct val="0"/>
              </a:spcBef>
              <a:spcAft>
                <a:spcPct val="60000"/>
              </a:spcAft>
            </a:pPr>
            <a:r>
              <a:rPr lang="en-US" sz="1800" b="0" smtClean="0">
                <a:latin typeface="Arial" charset="0"/>
                <a:cs typeface="Arial" charset="0"/>
              </a:rPr>
              <a:t>Unfortunately, not affiliated with:</a:t>
            </a:r>
          </a:p>
          <a:p>
            <a:pPr marL="165100" indent="-165100" eaLnBrk="1" hangingPunct="1">
              <a:spcBef>
                <a:spcPct val="0"/>
              </a:spcBef>
              <a:spcAft>
                <a:spcPct val="60000"/>
              </a:spcAft>
            </a:pPr>
            <a:endParaRPr lang="en-US" sz="1800" b="0" smtClean="0">
              <a:latin typeface="Arial" charset="0"/>
              <a:cs typeface="Arial" charset="0"/>
            </a:endParaRPr>
          </a:p>
        </p:txBody>
      </p:sp>
      <p:sp>
        <p:nvSpPr>
          <p:cNvPr id="4096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cs typeface="Arial" charset="0"/>
              </a:rPr>
              <a:t>What’s in a name?</a:t>
            </a:r>
          </a:p>
        </p:txBody>
      </p:sp>
      <p:pic>
        <p:nvPicPr>
          <p:cNvPr id="40963" name="Picture 2" descr="http://3.bp.blogspot.com/-MxG-RHaj940/T8OjbVsbh0I/AAAAAAAAlKg/QOqqW4PQHF8/s1600/abc_hartman_091201_ssh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57238" y="1835150"/>
            <a:ext cx="3109912" cy="2406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64" name="TextBox 2"/>
          <p:cNvSpPr txBox="1">
            <a:spLocks noChangeArrowheads="1"/>
          </p:cNvSpPr>
          <p:nvPr/>
        </p:nvSpPr>
        <p:spPr bwMode="auto">
          <a:xfrm>
            <a:off x="4337050" y="2246313"/>
            <a:ext cx="436245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n-US"/>
              <a:t>But tormented as a kid thanks to</a:t>
            </a:r>
            <a:r>
              <a:rPr lang="en-US" sz="1600"/>
              <a:t>:</a:t>
            </a:r>
          </a:p>
        </p:txBody>
      </p:sp>
      <p:pic>
        <p:nvPicPr>
          <p:cNvPr id="40965" name="Picture 4" descr="MaryHartmanDVD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565775" y="3038475"/>
            <a:ext cx="1905000" cy="272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cs typeface="Arial" charset="0"/>
              </a:rPr>
              <a:t>I’ve created some collateral…</a:t>
            </a:r>
          </a:p>
        </p:txBody>
      </p:sp>
      <p:pic>
        <p:nvPicPr>
          <p:cNvPr id="43010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0050" y="963613"/>
            <a:ext cx="5359400" cy="5345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49263" y="1390650"/>
            <a:ext cx="8443912" cy="5086350"/>
          </a:xfrm>
        </p:spPr>
        <p:txBody>
          <a:bodyPr/>
          <a:lstStyle/>
          <a:p>
            <a:pPr marL="165100" indent="-165100" eaLnBrk="1" hangingPunct="1">
              <a:spcBef>
                <a:spcPct val="0"/>
              </a:spcBef>
              <a:spcAft>
                <a:spcPct val="60000"/>
              </a:spcAft>
            </a:pPr>
            <a:r>
              <a:rPr lang="en-US" sz="2000" smtClean="0">
                <a:latin typeface="Arial" charset="0"/>
                <a:cs typeface="Arial" charset="0"/>
              </a:rPr>
              <a:t>At the conclusion of this session, participants should be able to:</a:t>
            </a:r>
          </a:p>
          <a:p>
            <a:pPr marL="463550" lvl="1" indent="-238125" eaLnBrk="1" hangingPunct="1">
              <a:spcBef>
                <a:spcPct val="0"/>
              </a:spcBef>
              <a:spcAft>
                <a:spcPct val="60000"/>
              </a:spcAft>
            </a:pPr>
            <a:r>
              <a:rPr lang="en-US" sz="1800" b="0" smtClean="0">
                <a:latin typeface="Arial" charset="0"/>
                <a:cs typeface="Arial" charset="0"/>
              </a:rPr>
              <a:t>Intelligently discuss the key architectural design concepts of Microsoft Exchange Server 2010</a:t>
            </a:r>
          </a:p>
          <a:p>
            <a:pPr marL="463550" lvl="1" indent="-238125" eaLnBrk="1" hangingPunct="1">
              <a:spcBef>
                <a:spcPct val="0"/>
              </a:spcBef>
              <a:spcAft>
                <a:spcPct val="60000"/>
              </a:spcAft>
            </a:pPr>
            <a:r>
              <a:rPr lang="en-US" sz="1800" b="0" smtClean="0">
                <a:latin typeface="Arial" charset="0"/>
                <a:cs typeface="Arial" charset="0"/>
              </a:rPr>
              <a:t>Understand Exchange performance characteristics and how they affect storage design and underlying hardware</a:t>
            </a:r>
          </a:p>
          <a:p>
            <a:pPr marL="463550" lvl="1" indent="-238125" eaLnBrk="1" hangingPunct="1">
              <a:spcBef>
                <a:spcPct val="0"/>
              </a:spcBef>
              <a:spcAft>
                <a:spcPct val="60000"/>
              </a:spcAft>
            </a:pPr>
            <a:r>
              <a:rPr lang="en-US" sz="1800" b="0" smtClean="0">
                <a:latin typeface="Arial" charset="0"/>
                <a:cs typeface="Arial" charset="0"/>
              </a:rPr>
              <a:t>Be able to map IBM’s System Storage™ solutions to applicable Exchange scalability, performance and availability requirements</a:t>
            </a:r>
          </a:p>
          <a:p>
            <a:pPr marL="463550" lvl="1" indent="-238125" eaLnBrk="1" hangingPunct="1">
              <a:spcBef>
                <a:spcPct val="0"/>
              </a:spcBef>
              <a:spcAft>
                <a:spcPct val="60000"/>
              </a:spcAft>
            </a:pPr>
            <a:r>
              <a:rPr lang="en-US" sz="1800" b="0" smtClean="0">
                <a:latin typeface="Arial" charset="0"/>
                <a:cs typeface="Arial" charset="0"/>
              </a:rPr>
              <a:t>Adapt best-practices from real-world Exchange deployments that can help to control storage cost and ease management burdens</a:t>
            </a:r>
          </a:p>
          <a:p>
            <a:pPr marL="463550" lvl="1" indent="-238125" eaLnBrk="1" hangingPunct="1">
              <a:spcBef>
                <a:spcPct val="0"/>
              </a:spcBef>
              <a:spcAft>
                <a:spcPct val="60000"/>
              </a:spcAft>
            </a:pPr>
            <a:r>
              <a:rPr lang="en-US" sz="1800" b="0" smtClean="0">
                <a:latin typeface="Arial" charset="0"/>
                <a:cs typeface="Arial" charset="0"/>
              </a:rPr>
              <a:t>Understand work IBM has done to validate our products with Exchange, and where to go for additional resources</a:t>
            </a:r>
          </a:p>
        </p:txBody>
      </p:sp>
      <p:sp>
        <p:nvSpPr>
          <p:cNvPr id="4505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cs typeface="Arial" charset="0"/>
              </a:rPr>
              <a:t>Session Objectives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Rectangle 4"/>
          <p:cNvSpPr>
            <a:spLocks noGrp="1" noChangeArrowheads="1"/>
          </p:cNvSpPr>
          <p:nvPr>
            <p:ph type="title"/>
          </p:nvPr>
        </p:nvSpPr>
        <p:spPr>
          <a:xfrm>
            <a:off x="242888" y="244475"/>
            <a:ext cx="7831137" cy="1492250"/>
          </a:xfrm>
        </p:spPr>
        <p:txBody>
          <a:bodyPr/>
          <a:lstStyle/>
          <a:p>
            <a:pPr eaLnBrk="1" hangingPunct="1"/>
            <a:r>
              <a:rPr lang="en-US" smtClean="0">
                <a:cs typeface="Arial" charset="0"/>
              </a:rPr>
              <a:t>Question: What was the first official version of Exchange, and when was it released?</a:t>
            </a:r>
          </a:p>
        </p:txBody>
      </p:sp>
      <p:pic>
        <p:nvPicPr>
          <p:cNvPr id="4710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85963" y="2265363"/>
            <a:ext cx="4989512" cy="3381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7" name="Title 1"/>
          <p:cNvSpPr>
            <a:spLocks noGrp="1"/>
          </p:cNvSpPr>
          <p:nvPr>
            <p:ph type="title" idx="4294967295"/>
          </p:nvPr>
        </p:nvSpPr>
        <p:spPr>
          <a:xfrm>
            <a:off x="304800" y="152400"/>
            <a:ext cx="8382000" cy="1674813"/>
          </a:xfrm>
        </p:spPr>
        <p:txBody>
          <a:bodyPr/>
          <a:lstStyle/>
          <a:p>
            <a:pPr defTabSz="912813" eaLnBrk="1" hangingPunct="1">
              <a:defRPr/>
            </a:pPr>
            <a:r>
              <a:rPr lang="en-US" dirty="0" smtClean="0"/>
              <a:t>Design Drivers in Exchange Server 2010</a:t>
            </a:r>
            <a:br>
              <a:rPr lang="en-US" dirty="0" smtClean="0"/>
            </a:br>
            <a:r>
              <a:rPr lang="en-US" sz="2400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Large Mailboxes at Low Cost</a:t>
            </a:r>
            <a:endParaRPr lang="en-US" sz="2400" dirty="0" smtClean="0"/>
          </a:p>
        </p:txBody>
      </p:sp>
      <p:grpSp>
        <p:nvGrpSpPr>
          <p:cNvPr id="49154" name="Group 2"/>
          <p:cNvGrpSpPr>
            <a:grpSpLocks/>
          </p:cNvGrpSpPr>
          <p:nvPr/>
        </p:nvGrpSpPr>
        <p:grpSpPr bwMode="auto">
          <a:xfrm>
            <a:off x="7131050" y="403225"/>
            <a:ext cx="2070100" cy="2325688"/>
            <a:chOff x="-2783709" y="3124200"/>
            <a:chExt cx="2069635" cy="1981200"/>
          </a:xfrm>
        </p:grpSpPr>
        <p:pic>
          <p:nvPicPr>
            <p:cNvPr id="49160" name="Picture 4" descr="\\eventsql\dvd\Online_ART\DVD_ART36\Artwork_Imagery\Icons - Illustrations\_ xMAC STYLE\mail box.png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-2695274" y="3124200"/>
              <a:ext cx="1981200" cy="1981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9161" name="Picture 2" descr="\\eventsql\dvd\Online_ART\DVD_ART36\Artwork_Imagery\Shapes\Arrows\Straight\arrow 14 red down arrow jaggy.png"/>
            <p:cNvPicPr>
              <a:picLocks noChangeAspect="1" noChangeArrowheads="1"/>
            </p:cNvPicPr>
            <p:nvPr/>
          </p:nvPicPr>
          <p:blipFill>
            <a:blip r:embed="rId4"/>
            <a:srcRect r="11"/>
            <a:stretch>
              <a:fillRect/>
            </a:stretch>
          </p:blipFill>
          <p:spPr bwMode="auto">
            <a:xfrm>
              <a:off x="-2783709" y="3790496"/>
              <a:ext cx="1155235" cy="12668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49155" name="Picture 25" descr="C:\Program Files\Microsoft Resource DVD Artwork\DVD_ART\Artwork_Imagery\Shapes and Graphics\Symbols\dollar sign thin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488238" y="1009650"/>
            <a:ext cx="501650" cy="817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156" name="Picture 14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96850" y="2357438"/>
            <a:ext cx="7804150" cy="3676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ounded Rectangle 9"/>
          <p:cNvSpPr/>
          <p:nvPr/>
        </p:nvSpPr>
        <p:spPr bwMode="auto">
          <a:xfrm>
            <a:off x="404817" y="2357438"/>
            <a:ext cx="7519760" cy="3687763"/>
          </a:xfrm>
          <a:prstGeom prst="roundRect">
            <a:avLst>
              <a:gd name="adj" fmla="val 1953"/>
            </a:avLst>
          </a:prstGeom>
          <a:gradFill flip="none" rotWithShape="1">
            <a:gsLst>
              <a:gs pos="0">
                <a:schemeClr val="bg1">
                  <a:lumMod val="85000"/>
                  <a:alpha val="67000"/>
                </a:schemeClr>
              </a:gs>
              <a:gs pos="50000">
                <a:schemeClr val="tx1">
                  <a:lumMod val="20000"/>
                  <a:lumOff val="80000"/>
                  <a:alpha val="41000"/>
                </a:schemeClr>
              </a:gs>
              <a:gs pos="100000">
                <a:schemeClr val="bg1">
                  <a:lumMod val="95000"/>
                  <a:alpha val="60000"/>
                </a:schemeClr>
              </a:gs>
            </a:gsLst>
            <a:lin ang="13500000" scaled="1"/>
            <a:tileRect/>
          </a:gradFill>
          <a:ln>
            <a:solidFill>
              <a:schemeClr val="accent1"/>
            </a:solidFill>
            <a:headEnd type="none" w="med" len="med"/>
            <a:tailEnd type="none" w="med" len="med"/>
          </a:ln>
          <a:effectLst>
            <a:outerShdw blurRad="101600" dist="63500" dir="2700000" algn="tl" rotWithShape="0">
              <a:prstClr val="black">
                <a:alpha val="20000"/>
              </a:prst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lIns="91436" tIns="45718" rIns="91436" bIns="45718" anchor="ctr"/>
          <a:lstStyle/>
          <a:p>
            <a:pPr algn="ctr" defTabSz="914099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300" dirty="0">
              <a:gradFill>
                <a:gsLst>
                  <a:gs pos="0">
                    <a:schemeClr val="tx1"/>
                  </a:gs>
                  <a:gs pos="50000">
                    <a:schemeClr val="tx1"/>
                  </a:gs>
                </a:gsLst>
                <a:lin ang="5400000" scaled="0"/>
              </a:gradFill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Rounded Rectangle 44"/>
          <p:cNvSpPr/>
          <p:nvPr/>
        </p:nvSpPr>
        <p:spPr bwMode="auto">
          <a:xfrm>
            <a:off x="272308" y="2203226"/>
            <a:ext cx="8610600" cy="1807894"/>
          </a:xfrm>
          <a:prstGeom prst="roundRect">
            <a:avLst/>
          </a:prstGeom>
          <a:gradFill flip="none" rotWithShape="1">
            <a:gsLst>
              <a:gs pos="0">
                <a:srgbClr val="B64506"/>
              </a:gs>
              <a:gs pos="25000">
                <a:srgbClr val="CB790B"/>
              </a:gs>
              <a:gs pos="80000">
                <a:srgbClr val="FA9B00"/>
              </a:gs>
              <a:gs pos="100000">
                <a:srgbClr val="FFC971"/>
              </a:gs>
            </a:gsLst>
            <a:lin ang="5400000" scaled="1"/>
            <a:tileRect/>
          </a:gradFill>
          <a:ln>
            <a:headEnd type="none" w="med" len="med"/>
            <a:tailEnd type="none" w="med" len="med"/>
          </a:ln>
          <a:effectLst>
            <a:outerShdw blurRad="101600" dist="63500" dir="2700000" algn="tl" rotWithShape="0">
              <a:prstClr val="black">
                <a:alpha val="25000"/>
              </a:prst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91436" tIns="45718" rIns="91436" bIns="45718" anchor="ctr"/>
          <a:lstStyle/>
          <a:p>
            <a:pPr algn="ctr" defTabSz="914099" fontAlgn="auto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gradFill>
                <a:gsLst>
                  <a:gs pos="0">
                    <a:schemeClr val="bg1"/>
                  </a:gs>
                  <a:gs pos="100000">
                    <a:schemeClr val="bg1"/>
                  </a:gs>
                </a:gsLst>
                <a:lin ang="13500000" scaled="1"/>
              </a:gradFill>
              <a:latin typeface="Segoe Semibold" pitchFamily="34" charset="0"/>
            </a:endParaRPr>
          </a:p>
        </p:txBody>
      </p:sp>
      <p:sp>
        <p:nvSpPr>
          <p:cNvPr id="119839" name="Text Placeholder 71"/>
          <p:cNvSpPr>
            <a:spLocks noGrp="1"/>
          </p:cNvSpPr>
          <p:nvPr>
            <p:ph type="body" sz="quarter" idx="4294967295"/>
          </p:nvPr>
        </p:nvSpPr>
        <p:spPr>
          <a:xfrm>
            <a:off x="4090988" y="4554538"/>
            <a:ext cx="4868862" cy="1209675"/>
          </a:xfrm>
        </p:spPr>
        <p:txBody>
          <a:bodyPr rtlCol="0">
            <a:normAutofit lnSpcReduction="10000"/>
          </a:bodyPr>
          <a:lstStyle/>
          <a:p>
            <a:pPr marL="347663" indent="-225425" eaLnBrk="1" fontAlgn="auto" hangingPunct="1">
              <a:spcAft>
                <a:spcPts val="0"/>
              </a:spcAft>
              <a:buFont typeface="Arial"/>
              <a:buChar char="•"/>
              <a:defRPr/>
            </a:pPr>
            <a:r>
              <a:rPr lang="en-US" sz="1800" dirty="0" smtClean="0"/>
              <a:t>90% reduction in IOPS from Exchange Server 2003</a:t>
            </a:r>
          </a:p>
          <a:p>
            <a:pPr marL="347663" indent="-225425" eaLnBrk="1" fontAlgn="auto" hangingPunct="1">
              <a:spcAft>
                <a:spcPts val="0"/>
              </a:spcAft>
              <a:buFont typeface="Arial"/>
              <a:buChar char="•"/>
              <a:defRPr/>
            </a:pPr>
            <a:r>
              <a:rPr lang="en-US" sz="1800" dirty="0" smtClean="0"/>
              <a:t>Smoother I/O patterns</a:t>
            </a:r>
          </a:p>
          <a:p>
            <a:pPr marL="347663" indent="-225425" eaLnBrk="1" fontAlgn="auto" hangingPunct="1">
              <a:spcAft>
                <a:spcPts val="0"/>
              </a:spcAft>
              <a:buFont typeface="Arial"/>
              <a:buChar char="•"/>
              <a:defRPr/>
            </a:pPr>
            <a:r>
              <a:rPr lang="en-US" sz="1800" dirty="0" smtClean="0"/>
              <a:t>Resilience against corruption</a:t>
            </a:r>
          </a:p>
        </p:txBody>
      </p:sp>
      <p:sp>
        <p:nvSpPr>
          <p:cNvPr id="51205" name="Rectangle 36"/>
          <p:cNvSpPr>
            <a:spLocks noChangeArrowheads="1"/>
          </p:cNvSpPr>
          <p:nvPr/>
        </p:nvSpPr>
        <p:spPr bwMode="auto">
          <a:xfrm>
            <a:off x="273050" y="2203450"/>
            <a:ext cx="1760538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defTabSz="912813"/>
            <a:endParaRPr lang="en-US" sz="1600">
              <a:solidFill>
                <a:srgbClr val="FFFFFF"/>
              </a:solidFill>
              <a:latin typeface="Segoe"/>
            </a:endParaRPr>
          </a:p>
        </p:txBody>
      </p:sp>
      <p:grpSp>
        <p:nvGrpSpPr>
          <p:cNvPr id="51206" name="Group 45"/>
          <p:cNvGrpSpPr>
            <a:grpSpLocks/>
          </p:cNvGrpSpPr>
          <p:nvPr/>
        </p:nvGrpSpPr>
        <p:grpSpPr bwMode="auto">
          <a:xfrm>
            <a:off x="788988" y="2459038"/>
            <a:ext cx="1760537" cy="1320800"/>
            <a:chOff x="990600" y="2565349"/>
            <a:chExt cx="1760928" cy="1319776"/>
          </a:xfrm>
        </p:grpSpPr>
        <p:pic>
          <p:nvPicPr>
            <p:cNvPr id="51226" name="Picture 6" descr="\\eventsql\dvd\Online_ART\DVD_ART34\Artwork_Imagery\Hardware Photos\OEM HW\SERVERS\HP AlphaServer SC4.png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1337664" y="2565349"/>
              <a:ext cx="1066800" cy="8129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1227" name="Rectangle 47"/>
            <p:cNvSpPr>
              <a:spLocks noChangeArrowheads="1"/>
            </p:cNvSpPr>
            <p:nvPr/>
          </p:nvSpPr>
          <p:spPr bwMode="auto">
            <a:xfrm>
              <a:off x="990600" y="3300350"/>
              <a:ext cx="1760928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defTabSz="912813"/>
              <a:r>
                <a:rPr lang="en-US" sz="1600">
                  <a:latin typeface="Segoe"/>
                </a:rPr>
                <a:t>Storage Area Network (SAN)</a:t>
              </a:r>
            </a:p>
          </p:txBody>
        </p:sp>
      </p:grpSp>
      <p:grpSp>
        <p:nvGrpSpPr>
          <p:cNvPr id="51207" name="Group 49"/>
          <p:cNvGrpSpPr>
            <a:grpSpLocks/>
          </p:cNvGrpSpPr>
          <p:nvPr/>
        </p:nvGrpSpPr>
        <p:grpSpPr bwMode="auto">
          <a:xfrm>
            <a:off x="3244850" y="2619375"/>
            <a:ext cx="1760538" cy="1160463"/>
            <a:chOff x="3039672" y="2725979"/>
            <a:chExt cx="1760928" cy="1159146"/>
          </a:xfrm>
        </p:grpSpPr>
        <p:pic>
          <p:nvPicPr>
            <p:cNvPr id="51224" name="Picture 7" descr="\\eventsql\dvd\Online_ART\DVD_ART34\Artwork_Imagery\Hardware Photos\OEM HW\SERVERS\HP Compaq ProLiant BL e-Class -  p-Class Enterprise server.png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3174193" y="2725979"/>
              <a:ext cx="1491887" cy="4744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1225" name="Rectangle 51"/>
            <p:cNvSpPr>
              <a:spLocks noChangeArrowheads="1"/>
            </p:cNvSpPr>
            <p:nvPr/>
          </p:nvSpPr>
          <p:spPr bwMode="auto">
            <a:xfrm>
              <a:off x="3039672" y="3300350"/>
              <a:ext cx="1760928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defTabSz="912813"/>
              <a:r>
                <a:rPr lang="en-US" sz="1600">
                  <a:latin typeface="Segoe"/>
                </a:rPr>
                <a:t>Direct Attached w/ SAS Disks</a:t>
              </a:r>
            </a:p>
          </p:txBody>
        </p:sp>
      </p:grpSp>
      <p:grpSp>
        <p:nvGrpSpPr>
          <p:cNvPr id="51208" name="Group 55"/>
          <p:cNvGrpSpPr>
            <a:grpSpLocks/>
          </p:cNvGrpSpPr>
          <p:nvPr/>
        </p:nvGrpSpPr>
        <p:grpSpPr bwMode="auto">
          <a:xfrm>
            <a:off x="7197725" y="2332038"/>
            <a:ext cx="1762125" cy="1458912"/>
            <a:chOff x="6934200" y="2438400"/>
            <a:chExt cx="1760928" cy="1458600"/>
          </a:xfrm>
        </p:grpSpPr>
        <p:grpSp>
          <p:nvGrpSpPr>
            <p:cNvPr id="51220" name="Group 39"/>
            <p:cNvGrpSpPr>
              <a:grpSpLocks/>
            </p:cNvGrpSpPr>
            <p:nvPr/>
          </p:nvGrpSpPr>
          <p:grpSpPr bwMode="auto">
            <a:xfrm>
              <a:off x="7253297" y="2438400"/>
              <a:ext cx="1128703" cy="896938"/>
              <a:chOff x="7253297" y="2438400"/>
              <a:chExt cx="1128703" cy="896938"/>
            </a:xfrm>
          </p:grpSpPr>
          <p:pic>
            <p:nvPicPr>
              <p:cNvPr id="51222" name="Picture 4" descr="\\eventsql\dvd\Online_ART\DVD_ART34\Artwork_Imagery\Hardware Photos\OEM HW\Storage devices\open hard disk.png"/>
              <p:cNvPicPr>
                <a:picLocks noChangeAspect="1" noChangeArrowheads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 bwMode="auto">
              <a:xfrm>
                <a:off x="7253297" y="2438400"/>
                <a:ext cx="825515" cy="74453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1223" name="Picture 4" descr="\\eventsql\dvd\Online_ART\DVD_ART34\Artwork_Imagery\Hardware Photos\OEM HW\Storage devices\open hard disk.png"/>
              <p:cNvPicPr>
                <a:picLocks noChangeAspect="1" noChangeArrowheads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 bwMode="auto">
              <a:xfrm>
                <a:off x="7556485" y="2590800"/>
                <a:ext cx="825515" cy="74453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sp>
          <p:nvSpPr>
            <p:cNvPr id="51221" name="Rectangle 57"/>
            <p:cNvSpPr>
              <a:spLocks noChangeArrowheads="1"/>
            </p:cNvSpPr>
            <p:nvPr/>
          </p:nvSpPr>
          <p:spPr bwMode="auto">
            <a:xfrm>
              <a:off x="6934200" y="3312225"/>
              <a:ext cx="1760928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defTabSz="912813"/>
              <a:r>
                <a:rPr lang="en-US" sz="1600">
                  <a:latin typeface="Segoe"/>
                </a:rPr>
                <a:t>JBOD </a:t>
              </a:r>
            </a:p>
            <a:p>
              <a:pPr algn="ctr" defTabSz="912813"/>
              <a:r>
                <a:rPr lang="en-US" sz="1600">
                  <a:latin typeface="Segoe"/>
                </a:rPr>
                <a:t>(RAID-less)</a:t>
              </a:r>
            </a:p>
          </p:txBody>
        </p:sp>
      </p:grpSp>
      <p:grpSp>
        <p:nvGrpSpPr>
          <p:cNvPr id="51209" name="Group 74"/>
          <p:cNvGrpSpPr>
            <a:grpSpLocks/>
          </p:cNvGrpSpPr>
          <p:nvPr/>
        </p:nvGrpSpPr>
        <p:grpSpPr bwMode="auto">
          <a:xfrm>
            <a:off x="5427663" y="2652713"/>
            <a:ext cx="1760537" cy="896937"/>
            <a:chOff x="5383316" y="2438400"/>
            <a:chExt cx="1760928" cy="898140"/>
          </a:xfrm>
        </p:grpSpPr>
        <p:sp>
          <p:nvSpPr>
            <p:cNvPr id="51218" name="Rectangle 54"/>
            <p:cNvSpPr>
              <a:spLocks noChangeArrowheads="1"/>
            </p:cNvSpPr>
            <p:nvPr/>
          </p:nvSpPr>
          <p:spPr bwMode="auto">
            <a:xfrm>
              <a:off x="5383316" y="2997986"/>
              <a:ext cx="1760928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defTabSz="912813"/>
              <a:r>
                <a:rPr lang="en-US" sz="1600">
                  <a:latin typeface="Segoe"/>
                </a:rPr>
                <a:t>SATA Disks</a:t>
              </a:r>
            </a:p>
          </p:txBody>
        </p:sp>
        <p:pic>
          <p:nvPicPr>
            <p:cNvPr id="51219" name="Picture 14" descr="\\eventsql\dvd\Online_ART\DVD_ART34\Artwork_Imagery\Hardware Photos\OEM HW\SERVERS\HP ProLiant DL320s.png"/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5430048" y="2438400"/>
              <a:ext cx="1667465" cy="4754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51210" name="TextBox 29"/>
          <p:cNvSpPr txBox="1">
            <a:spLocks noChangeArrowheads="1"/>
          </p:cNvSpPr>
          <p:nvPr/>
        </p:nvSpPr>
        <p:spPr bwMode="auto">
          <a:xfrm>
            <a:off x="304800" y="1400175"/>
            <a:ext cx="88328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912813"/>
            <a:r>
              <a:rPr lang="en-US">
                <a:latin typeface="Segoe Semibold"/>
              </a:rPr>
              <a:t>Choose from a range of storage technologies that can reduce costs without sacrificing system availability</a:t>
            </a:r>
            <a:endParaRPr lang="en-US" sz="1600">
              <a:latin typeface="Segoe Semibold"/>
            </a:endParaRPr>
          </a:p>
        </p:txBody>
      </p:sp>
      <p:sp>
        <p:nvSpPr>
          <p:cNvPr id="51211" name="TextBox 32"/>
          <p:cNvSpPr txBox="1">
            <a:spLocks noChangeArrowheads="1"/>
          </p:cNvSpPr>
          <p:nvPr/>
        </p:nvSpPr>
        <p:spPr bwMode="auto">
          <a:xfrm>
            <a:off x="4067175" y="4184650"/>
            <a:ext cx="5029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912813"/>
            <a:r>
              <a:rPr lang="en-US">
                <a:latin typeface="Segoe Semibold"/>
              </a:rPr>
              <a:t>Exchange 2010 storage enhancements</a:t>
            </a:r>
          </a:p>
        </p:txBody>
      </p:sp>
      <p:sp>
        <p:nvSpPr>
          <p:cNvPr id="25" name="Rounded Rectangle 24"/>
          <p:cNvSpPr/>
          <p:nvPr/>
        </p:nvSpPr>
        <p:spPr bwMode="auto">
          <a:xfrm>
            <a:off x="359743" y="4196949"/>
            <a:ext cx="3450257" cy="2024279"/>
          </a:xfrm>
          <a:prstGeom prst="roundRect">
            <a:avLst>
              <a:gd name="adj" fmla="val 1953"/>
            </a:avLst>
          </a:prstGeom>
          <a:gradFill flip="none" rotWithShape="1">
            <a:gsLst>
              <a:gs pos="0">
                <a:schemeClr val="bg1">
                  <a:lumMod val="85000"/>
                  <a:alpha val="67000"/>
                </a:schemeClr>
              </a:gs>
              <a:gs pos="50000">
                <a:schemeClr val="tx1">
                  <a:lumMod val="20000"/>
                  <a:lumOff val="80000"/>
                  <a:alpha val="41000"/>
                </a:schemeClr>
              </a:gs>
              <a:gs pos="100000">
                <a:schemeClr val="bg1">
                  <a:lumMod val="95000"/>
                  <a:alpha val="60000"/>
                </a:schemeClr>
              </a:gs>
            </a:gsLst>
            <a:lin ang="13500000" scaled="1"/>
            <a:tileRect/>
          </a:gradFill>
          <a:ln>
            <a:solidFill>
              <a:schemeClr val="accent1"/>
            </a:solidFill>
            <a:headEnd type="none" w="med" len="med"/>
            <a:tailEnd type="none" w="med" len="med"/>
          </a:ln>
          <a:effectLst>
            <a:outerShdw blurRad="101600" dist="63500" dir="2700000" algn="tl" rotWithShape="0">
              <a:prstClr val="black">
                <a:alpha val="20000"/>
              </a:prst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lIns="91436" tIns="45718" rIns="91436" bIns="45718" anchor="ctr"/>
          <a:lstStyle/>
          <a:p>
            <a:pPr algn="ctr" defTabSz="914099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300" dirty="0">
              <a:gradFill>
                <a:gsLst>
                  <a:gs pos="0">
                    <a:schemeClr val="tx1"/>
                  </a:gs>
                  <a:gs pos="50000">
                    <a:schemeClr val="tx1"/>
                  </a:gs>
                </a:gsLst>
                <a:lin ang="5400000" scaled="0"/>
              </a:gradFill>
            </a:endParaRPr>
          </a:p>
        </p:txBody>
      </p:sp>
      <p:pic>
        <p:nvPicPr>
          <p:cNvPr id="51215" name="Object 11"/>
          <p:cNvPicPr>
            <a:picLocks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-279400" y="3962400"/>
            <a:ext cx="4064000" cy="215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41" name="Rectangle 26"/>
          <p:cNvSpPr>
            <a:spLocks noChangeArrowheads="1"/>
          </p:cNvSpPr>
          <p:nvPr/>
        </p:nvSpPr>
        <p:spPr bwMode="auto">
          <a:xfrm>
            <a:off x="284163" y="928688"/>
            <a:ext cx="798353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>
            <a:spAutoFit/>
          </a:bodyPr>
          <a:lstStyle/>
          <a:p>
            <a:pPr>
              <a:defRPr/>
            </a:pPr>
            <a:r>
              <a:rPr lang="en-US" sz="240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ea typeface="+mj-ea"/>
                <a:cs typeface="Arial" pitchFamily="34" charset="0"/>
              </a:rPr>
              <a:t>New options with performance enhancements</a:t>
            </a:r>
          </a:p>
        </p:txBody>
      </p:sp>
      <p:sp>
        <p:nvSpPr>
          <p:cNvPr id="51217" name="Title 6"/>
          <p:cNvSpPr>
            <a:spLocks noGrp="1"/>
          </p:cNvSpPr>
          <p:nvPr>
            <p:ph type="title"/>
          </p:nvPr>
        </p:nvSpPr>
        <p:spPr>
          <a:xfrm>
            <a:off x="242888" y="244475"/>
            <a:ext cx="7831137" cy="684213"/>
          </a:xfrm>
        </p:spPr>
        <p:txBody>
          <a:bodyPr/>
          <a:lstStyle/>
          <a:p>
            <a:pPr defTabSz="912813" eaLnBrk="1" hangingPunct="1"/>
            <a:r>
              <a:rPr lang="en-US" smtClean="0">
                <a:cs typeface="Arial" charset="0"/>
              </a:rPr>
              <a:t>Storage Improvements</a:t>
            </a:r>
          </a:p>
        </p:txBody>
      </p:sp>
    </p:spTree>
    <p:custDataLst>
      <p:tags r:id="rId1"/>
    </p:custDataLst>
  </p:cSld>
  <p:clrMapOvr>
    <a:masterClrMapping/>
  </p:clrMapOvr>
  <p:transition spd="slow" advTm="70029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cs typeface="Arial" charset="0"/>
              </a:rPr>
              <a:t>It is hereby pronounced that:</a:t>
            </a:r>
          </a:p>
        </p:txBody>
      </p:sp>
      <p:pic>
        <p:nvPicPr>
          <p:cNvPr id="5325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62050" y="1208088"/>
            <a:ext cx="6115050" cy="3314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404813" y="4989513"/>
            <a:ext cx="7954962" cy="7699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“The SAN is dead!”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Rectangle 4"/>
          <p:cNvSpPr>
            <a:spLocks noGrp="1" noChangeArrowheads="1"/>
          </p:cNvSpPr>
          <p:nvPr>
            <p:ph type="title"/>
          </p:nvPr>
        </p:nvSpPr>
        <p:spPr>
          <a:xfrm>
            <a:off x="242888" y="244475"/>
            <a:ext cx="8678862" cy="1584325"/>
          </a:xfrm>
        </p:spPr>
        <p:txBody>
          <a:bodyPr/>
          <a:lstStyle/>
          <a:p>
            <a:pPr eaLnBrk="1" hangingPunct="1"/>
            <a:r>
              <a:rPr lang="en-US" smtClean="0">
                <a:cs typeface="Arial" charset="0"/>
              </a:rPr>
              <a:t>This messaging has been received well by enterprise customers…</a:t>
            </a:r>
          </a:p>
        </p:txBody>
      </p:sp>
      <p:pic>
        <p:nvPicPr>
          <p:cNvPr id="55298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89063" y="1647825"/>
            <a:ext cx="5873750" cy="4384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Rectangle 2"/>
          <p:cNvSpPr>
            <a:spLocks noGrp="1" noChangeArrowheads="1"/>
          </p:cNvSpPr>
          <p:nvPr>
            <p:ph type="title"/>
          </p:nvPr>
        </p:nvSpPr>
        <p:spPr>
          <a:xfrm>
            <a:off x="242888" y="244475"/>
            <a:ext cx="8135937" cy="963613"/>
          </a:xfrm>
        </p:spPr>
        <p:txBody>
          <a:bodyPr/>
          <a:lstStyle/>
          <a:p>
            <a:pPr eaLnBrk="1" hangingPunct="1"/>
            <a:r>
              <a:rPr lang="en-US" smtClean="0">
                <a:cs typeface="Arial" charset="0"/>
              </a:rPr>
              <a:t>XIV – The Exchange Team’s ‘problem child’</a:t>
            </a:r>
          </a:p>
        </p:txBody>
      </p:sp>
      <p:sp>
        <p:nvSpPr>
          <p:cNvPr id="20483" name="TextBox 1"/>
          <p:cNvSpPr>
            <a:spLocks noGrp="1" noChangeArrowheads="1"/>
          </p:cNvSpPr>
          <p:nvPr>
            <p:ph idx="1"/>
          </p:nvPr>
        </p:nvSpPr>
        <p:spPr>
          <a:xfrm>
            <a:off x="242888" y="1235075"/>
            <a:ext cx="8447087" cy="3992563"/>
          </a:xfrm>
        </p:spPr>
        <p:txBody>
          <a:bodyPr>
            <a:spAutoFit/>
          </a:bodyPr>
          <a:lstStyle/>
          <a:p>
            <a:pPr marL="225425" indent="-225425" eaLnBrk="1" hangingPunct="1">
              <a:spcAft>
                <a:spcPct val="15000"/>
              </a:spcAft>
              <a:buFont typeface="Arial" pitchFamily="34" charset="0"/>
              <a:buChar char="•"/>
              <a:defRPr/>
            </a:pPr>
            <a:r>
              <a:rPr lang="en-US" sz="1800" dirty="0" smtClean="0"/>
              <a:t>As recently as Exchange Server 2007, XIV &amp; the Exchange Team ‘butted heads’</a:t>
            </a:r>
          </a:p>
          <a:p>
            <a:pPr marL="576263" lvl="1" indent="-236538" eaLnBrk="1" hangingPunct="1">
              <a:spcAft>
                <a:spcPct val="15000"/>
              </a:spcAft>
              <a:buFont typeface="Arial" pitchFamily="34" charset="0"/>
              <a:buChar char="–"/>
              <a:defRPr/>
            </a:pPr>
            <a:r>
              <a:rPr lang="en-US" sz="1600" b="0" dirty="0" smtClean="0"/>
              <a:t>What was that about log &amp; database spindle isolation?</a:t>
            </a:r>
            <a:endParaRPr lang="en-US" sz="1200" b="0" dirty="0" smtClean="0"/>
          </a:p>
          <a:p>
            <a:pPr marL="576263" lvl="1" indent="-236538" eaLnBrk="1" hangingPunct="1">
              <a:spcAft>
                <a:spcPct val="15000"/>
              </a:spcAft>
              <a:buFont typeface="Arial" pitchFamily="34" charset="0"/>
              <a:buChar char="–"/>
              <a:defRPr/>
            </a:pPr>
            <a:r>
              <a:rPr lang="en-US" sz="1600" b="0" dirty="0"/>
              <a:t>Cannot be physically achieved in a </a:t>
            </a:r>
            <a:br>
              <a:rPr lang="en-US" sz="1600" b="0" dirty="0"/>
            </a:br>
            <a:r>
              <a:rPr lang="en-US" sz="1600" b="0" dirty="0"/>
              <a:t>virtualized storage </a:t>
            </a:r>
            <a:r>
              <a:rPr lang="en-US" sz="1600" b="0" dirty="0" smtClean="0"/>
              <a:t>system</a:t>
            </a:r>
          </a:p>
          <a:p>
            <a:pPr marL="576263" lvl="1" indent="-236538" eaLnBrk="1" hangingPunct="1">
              <a:spcAft>
                <a:spcPct val="15000"/>
              </a:spcAft>
              <a:buFont typeface="Arial" pitchFamily="34" charset="0"/>
              <a:buChar char="–"/>
              <a:defRPr/>
            </a:pPr>
            <a:r>
              <a:rPr lang="en-US" sz="1600" b="0" dirty="0" smtClean="0"/>
              <a:t>No ESRP’s for XIV?!</a:t>
            </a:r>
          </a:p>
          <a:p>
            <a:pPr marL="576263" lvl="1" indent="-236538" eaLnBrk="1" hangingPunct="1">
              <a:spcAft>
                <a:spcPct val="15000"/>
              </a:spcAft>
              <a:buFont typeface="Arial" pitchFamily="34" charset="0"/>
              <a:buChar char="–"/>
              <a:defRPr/>
            </a:pPr>
            <a:r>
              <a:rPr lang="en-US" sz="1600" b="0" dirty="0" smtClean="0"/>
              <a:t>‘Unsupported’ architecture?!</a:t>
            </a:r>
            <a:endParaRPr lang="en-US" sz="1600" b="0" dirty="0"/>
          </a:p>
          <a:p>
            <a:pPr marL="225425" indent="-225425" eaLnBrk="1" hangingPunct="1">
              <a:spcAft>
                <a:spcPct val="15000"/>
              </a:spcAft>
              <a:buFont typeface="Arial" pitchFamily="34" charset="0"/>
              <a:buChar char="•"/>
              <a:defRPr/>
            </a:pPr>
            <a:r>
              <a:rPr lang="en-US" sz="1800" dirty="0" smtClean="0"/>
              <a:t>After much animated dialog</a:t>
            </a:r>
          </a:p>
          <a:p>
            <a:pPr marL="576263" lvl="1" indent="-236538" eaLnBrk="1" hangingPunct="1">
              <a:spcAft>
                <a:spcPct val="15000"/>
              </a:spcAft>
              <a:buFont typeface="Arial" pitchFamily="34" charset="0"/>
              <a:buChar char="–"/>
              <a:defRPr/>
            </a:pPr>
            <a:r>
              <a:rPr lang="en-US" sz="1600" b="0" dirty="0" smtClean="0"/>
              <a:t>Common sense prevailed in Redmond</a:t>
            </a:r>
          </a:p>
          <a:p>
            <a:pPr marL="576263" lvl="1" indent="-236538" eaLnBrk="1" hangingPunct="1">
              <a:spcAft>
                <a:spcPct val="15000"/>
              </a:spcAft>
              <a:buFont typeface="Arial" pitchFamily="34" charset="0"/>
              <a:buChar char="–"/>
              <a:defRPr/>
            </a:pPr>
            <a:r>
              <a:rPr lang="en-US" sz="1600" b="0" dirty="0" smtClean="0"/>
              <a:t>Microsoft actually loves XIV (and the SVC/V7000</a:t>
            </a:r>
            <a:br>
              <a:rPr lang="en-US" sz="1600" b="0" dirty="0" smtClean="0"/>
            </a:br>
            <a:r>
              <a:rPr lang="en-US" sz="1600" b="0" dirty="0" smtClean="0"/>
              <a:t>after their respective GUI updates)</a:t>
            </a:r>
          </a:p>
          <a:p>
            <a:pPr marL="61913" indent="-236538" eaLnBrk="1" hangingPunct="1">
              <a:spcAft>
                <a:spcPct val="15000"/>
              </a:spcAft>
              <a:buFont typeface="Arial" pitchFamily="34" charset="0"/>
              <a:buChar char="•"/>
              <a:defRPr/>
            </a:pPr>
            <a:r>
              <a:rPr lang="en-US" b="0" dirty="0" smtClean="0"/>
              <a:t>Exchange is actually one of XIV’s top workloads…</a:t>
            </a:r>
          </a:p>
        </p:txBody>
      </p:sp>
      <p:pic>
        <p:nvPicPr>
          <p:cNvPr id="57347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818188" y="1706563"/>
            <a:ext cx="3019425" cy="279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7348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857875" y="1914525"/>
            <a:ext cx="928688" cy="477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5.8|8|4.5|5.3"/>
</p:tagLst>
</file>

<file path=ppt/theme/theme1.xml><?xml version="1.0" encoding="utf-8"?>
<a:theme xmlns:a="http://schemas.openxmlformats.org/drawingml/2006/main" name="Edge Theme">
  <a:themeElements>
    <a:clrScheme name="EDGE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662E85"/>
      </a:accent1>
      <a:accent2>
        <a:srgbClr val="EC008C"/>
      </a:accent2>
      <a:accent3>
        <a:srgbClr val="F04E37"/>
      </a:accent3>
      <a:accent4>
        <a:srgbClr val="A20D3B"/>
      </a:accent4>
      <a:accent5>
        <a:srgbClr val="FCAF17"/>
      </a:accent5>
      <a:accent6>
        <a:srgbClr val="FFF33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1600" dirty="0" smtClean="0">
            <a:latin typeface="Arial"/>
            <a:cs typeface="Arial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1_Default Design">
  <a:themeElements>
    <a:clrScheme name="1_Default Design 2">
      <a:dk1>
        <a:srgbClr val="CCCCFF"/>
      </a:dk1>
      <a:lt1>
        <a:srgbClr val="FFFFFF"/>
      </a:lt1>
      <a:dk2>
        <a:srgbClr val="000000"/>
      </a:dk2>
      <a:lt2>
        <a:srgbClr val="808080"/>
      </a:lt2>
      <a:accent1>
        <a:srgbClr val="7889FB"/>
      </a:accent1>
      <a:accent2>
        <a:srgbClr val="2DB6B3"/>
      </a:accent2>
      <a:accent3>
        <a:srgbClr val="AAAAAA"/>
      </a:accent3>
      <a:accent4>
        <a:srgbClr val="DADADA"/>
      </a:accent4>
      <a:accent5>
        <a:srgbClr val="BEC4FD"/>
      </a:accent5>
      <a:accent6>
        <a:srgbClr val="28A5A2"/>
      </a:accent6>
      <a:hlink>
        <a:srgbClr val="808080"/>
      </a:hlink>
      <a:folHlink>
        <a:srgbClr val="D18213"/>
      </a:folHlink>
    </a:clrScheme>
    <a:fontScheme name="1_Default Design">
      <a:majorFont>
        <a:latin typeface="Arial Black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Default Design 1">
        <a:dk1>
          <a:srgbClr val="CCCCFF"/>
        </a:dk1>
        <a:lt1>
          <a:srgbClr val="FFFFFF"/>
        </a:lt1>
        <a:dk2>
          <a:srgbClr val="000000"/>
        </a:dk2>
        <a:lt2>
          <a:srgbClr val="808080"/>
        </a:lt2>
        <a:accent1>
          <a:srgbClr val="7889FB"/>
        </a:accent1>
        <a:accent2>
          <a:srgbClr val="2DB6B3"/>
        </a:accent2>
        <a:accent3>
          <a:srgbClr val="AAAAAA"/>
        </a:accent3>
        <a:accent4>
          <a:srgbClr val="DADADA"/>
        </a:accent4>
        <a:accent5>
          <a:srgbClr val="BEC4FD"/>
        </a:accent5>
        <a:accent6>
          <a:srgbClr val="28A5A2"/>
        </a:accent6>
        <a:hlink>
          <a:srgbClr val="C0C0C0"/>
        </a:hlink>
        <a:folHlink>
          <a:srgbClr val="D1821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CCCCFF"/>
        </a:dk1>
        <a:lt1>
          <a:srgbClr val="FFFFFF"/>
        </a:lt1>
        <a:dk2>
          <a:srgbClr val="000000"/>
        </a:dk2>
        <a:lt2>
          <a:srgbClr val="808080"/>
        </a:lt2>
        <a:accent1>
          <a:srgbClr val="7889FB"/>
        </a:accent1>
        <a:accent2>
          <a:srgbClr val="2DB6B3"/>
        </a:accent2>
        <a:accent3>
          <a:srgbClr val="AAAAAA"/>
        </a:accent3>
        <a:accent4>
          <a:srgbClr val="DADADA"/>
        </a:accent4>
        <a:accent5>
          <a:srgbClr val="BEC4FD"/>
        </a:accent5>
        <a:accent6>
          <a:srgbClr val="28A5A2"/>
        </a:accent6>
        <a:hlink>
          <a:srgbClr val="808080"/>
        </a:hlink>
        <a:folHlink>
          <a:srgbClr val="D18213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5313</TotalTime>
  <Words>504</Words>
  <Application>Microsoft Office PowerPoint</Application>
  <PresentationFormat>On-screen Show (4:3)</PresentationFormat>
  <Paragraphs>75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Design Template</vt:lpstr>
      </vt:variant>
      <vt:variant>
        <vt:i4>13</vt:i4>
      </vt:variant>
      <vt:variant>
        <vt:lpstr>Slide Titles</vt:lpstr>
      </vt:variant>
      <vt:variant>
        <vt:i4>11</vt:i4>
      </vt:variant>
    </vt:vector>
  </HeadingPairs>
  <TitlesOfParts>
    <vt:vector size="32" baseType="lpstr">
      <vt:lpstr>Arial</vt:lpstr>
      <vt:lpstr>Arial Black</vt:lpstr>
      <vt:lpstr>Calibri</vt:lpstr>
      <vt:lpstr>Wingdings</vt:lpstr>
      <vt:lpstr>MS PGothic</vt:lpstr>
      <vt:lpstr>Arial Unicode MS</vt:lpstr>
      <vt:lpstr>Segoe Semibold</vt:lpstr>
      <vt:lpstr>Segoe</vt:lpstr>
      <vt:lpstr>Edge Theme</vt:lpstr>
      <vt:lpstr>1_Default Design</vt:lpstr>
      <vt:lpstr>Edge Theme</vt:lpstr>
      <vt:lpstr>Edge Theme</vt:lpstr>
      <vt:lpstr>Edge Theme</vt:lpstr>
      <vt:lpstr>Edge Theme</vt:lpstr>
      <vt:lpstr>Edge Theme</vt:lpstr>
      <vt:lpstr>Edge Theme</vt:lpstr>
      <vt:lpstr>Edge Theme</vt:lpstr>
      <vt:lpstr>Edge Theme</vt:lpstr>
      <vt:lpstr>Edge Theme</vt:lpstr>
      <vt:lpstr>Edge Theme</vt:lpstr>
      <vt:lpstr>Edge Theme</vt:lpstr>
      <vt:lpstr>Designing IBM System Storage Solutions for Microsoft Exchange Server 2010 </vt:lpstr>
      <vt:lpstr>A little about me…</vt:lpstr>
      <vt:lpstr>What’s in a name?</vt:lpstr>
      <vt:lpstr>I’ve created some collateral…</vt:lpstr>
      <vt:lpstr>Session Objectives</vt:lpstr>
      <vt:lpstr>Question: What was the first official version of Exchange, and when was it released?</vt:lpstr>
      <vt:lpstr>Design Drivers in Exchange Server 2010 Large Mailboxes at Low Cost</vt:lpstr>
      <vt:lpstr>Storage Improvements</vt:lpstr>
      <vt:lpstr>It is hereby pronounced that:</vt:lpstr>
      <vt:lpstr>This messaging has been received well by enterprise customers…</vt:lpstr>
      <vt:lpstr>XIV – The Exchange Team’s ‘problem child’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GB047387</cp:lastModifiedBy>
  <cp:revision>311</cp:revision>
  <dcterms:created xsi:type="dcterms:W3CDTF">2012-01-31T17:36:04Z</dcterms:created>
  <dcterms:modified xsi:type="dcterms:W3CDTF">2012-07-05T07:38:39Z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471117</vt:lpwstr>
  </property>
  <property fmtid="{D5CDD505-2E9C-101B-9397-08002B2CF9AE}" pid="3" name="NXPowerLiteSettings">
    <vt:lpwstr>F6000400038000</vt:lpwstr>
  </property>
  <property fmtid="{D5CDD505-2E9C-101B-9397-08002B2CF9AE}" pid="4" name="NXPowerLiteVersion">
    <vt:lpwstr>D4.3.0</vt:lpwstr>
  </property>
  <property fmtid="{D5CDD505-2E9C-101B-9397-08002B2CF9AE}" pid="5" name="NXTAG2">
    <vt:lpwstr>000800f2190000000000010243000207f6000400038000</vt:lpwstr>
  </property>
</Properties>
</file>