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42"/>
  </p:notesMasterIdLst>
  <p:sldIdLst>
    <p:sldId id="256" r:id="rId2"/>
    <p:sldId id="314" r:id="rId3"/>
    <p:sldId id="282" r:id="rId4"/>
    <p:sldId id="261" r:id="rId5"/>
    <p:sldId id="266" r:id="rId6"/>
    <p:sldId id="262" r:id="rId7"/>
    <p:sldId id="307" r:id="rId8"/>
    <p:sldId id="313" r:id="rId9"/>
    <p:sldId id="267" r:id="rId10"/>
    <p:sldId id="283" r:id="rId11"/>
    <p:sldId id="284" r:id="rId12"/>
    <p:sldId id="279" r:id="rId13"/>
    <p:sldId id="274" r:id="rId14"/>
    <p:sldId id="304" r:id="rId15"/>
    <p:sldId id="285" r:id="rId16"/>
    <p:sldId id="264" r:id="rId17"/>
    <p:sldId id="265" r:id="rId18"/>
    <p:sldId id="273" r:id="rId19"/>
    <p:sldId id="303" r:id="rId20"/>
    <p:sldId id="289" r:id="rId21"/>
    <p:sldId id="295" r:id="rId22"/>
    <p:sldId id="291" r:id="rId23"/>
    <p:sldId id="292" r:id="rId24"/>
    <p:sldId id="293" r:id="rId25"/>
    <p:sldId id="294" r:id="rId26"/>
    <p:sldId id="286" r:id="rId27"/>
    <p:sldId id="302" r:id="rId28"/>
    <p:sldId id="309" r:id="rId29"/>
    <p:sldId id="287" r:id="rId30"/>
    <p:sldId id="305" r:id="rId31"/>
    <p:sldId id="306" r:id="rId32"/>
    <p:sldId id="263" r:id="rId33"/>
    <p:sldId id="310" r:id="rId34"/>
    <p:sldId id="296" r:id="rId35"/>
    <p:sldId id="308" r:id="rId36"/>
    <p:sldId id="312" r:id="rId37"/>
    <p:sldId id="311" r:id="rId38"/>
    <p:sldId id="281" r:id="rId39"/>
    <p:sldId id="301" r:id="rId40"/>
    <p:sldId id="278" r:id="rId41"/>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pitchFamily="-1" charset="0"/>
        <a:ea typeface="Arial" pitchFamily="-1" charset="0"/>
        <a:cs typeface="Arial" pitchFamily="-1" charset="0"/>
      </a:defRPr>
    </a:lvl1pPr>
    <a:lvl2pPr marL="457200" algn="ctr" rtl="0" fontAlgn="base">
      <a:spcBef>
        <a:spcPct val="0"/>
      </a:spcBef>
      <a:spcAft>
        <a:spcPct val="0"/>
      </a:spcAft>
      <a:defRPr kern="1200">
        <a:solidFill>
          <a:schemeClr val="tx1"/>
        </a:solidFill>
        <a:latin typeface="Arial" pitchFamily="-1" charset="0"/>
        <a:ea typeface="Arial" pitchFamily="-1" charset="0"/>
        <a:cs typeface="Arial" pitchFamily="-1" charset="0"/>
      </a:defRPr>
    </a:lvl2pPr>
    <a:lvl3pPr marL="914400" algn="ctr" rtl="0" fontAlgn="base">
      <a:spcBef>
        <a:spcPct val="0"/>
      </a:spcBef>
      <a:spcAft>
        <a:spcPct val="0"/>
      </a:spcAft>
      <a:defRPr kern="1200">
        <a:solidFill>
          <a:schemeClr val="tx1"/>
        </a:solidFill>
        <a:latin typeface="Arial" pitchFamily="-1" charset="0"/>
        <a:ea typeface="Arial" pitchFamily="-1" charset="0"/>
        <a:cs typeface="Arial" pitchFamily="-1" charset="0"/>
      </a:defRPr>
    </a:lvl3pPr>
    <a:lvl4pPr marL="1371600" algn="ctr" rtl="0" fontAlgn="base">
      <a:spcBef>
        <a:spcPct val="0"/>
      </a:spcBef>
      <a:spcAft>
        <a:spcPct val="0"/>
      </a:spcAft>
      <a:defRPr kern="1200">
        <a:solidFill>
          <a:schemeClr val="tx1"/>
        </a:solidFill>
        <a:latin typeface="Arial" pitchFamily="-1" charset="0"/>
        <a:ea typeface="Arial" pitchFamily="-1" charset="0"/>
        <a:cs typeface="Arial" pitchFamily="-1" charset="0"/>
      </a:defRPr>
    </a:lvl4pPr>
    <a:lvl5pPr marL="1828800" algn="ctr" rtl="0" fontAlgn="base">
      <a:spcBef>
        <a:spcPct val="0"/>
      </a:spcBef>
      <a:spcAft>
        <a:spcPct val="0"/>
      </a:spcAft>
      <a:defRPr kern="1200">
        <a:solidFill>
          <a:schemeClr val="tx1"/>
        </a:solidFill>
        <a:latin typeface="Arial" pitchFamily="-1" charset="0"/>
        <a:ea typeface="Arial" pitchFamily="-1" charset="0"/>
        <a:cs typeface="Arial" pitchFamily="-1" charset="0"/>
      </a:defRPr>
    </a:lvl5pPr>
    <a:lvl6pPr marL="2286000" algn="l" defTabSz="457200" rtl="0" eaLnBrk="1" latinLnBrk="0" hangingPunct="1">
      <a:defRPr kern="1200">
        <a:solidFill>
          <a:schemeClr val="tx1"/>
        </a:solidFill>
        <a:latin typeface="Arial" pitchFamily="-1" charset="0"/>
        <a:ea typeface="Arial" pitchFamily="-1" charset="0"/>
        <a:cs typeface="Arial" pitchFamily="-1" charset="0"/>
      </a:defRPr>
    </a:lvl6pPr>
    <a:lvl7pPr marL="2743200" algn="l" defTabSz="457200" rtl="0" eaLnBrk="1" latinLnBrk="0" hangingPunct="1">
      <a:defRPr kern="1200">
        <a:solidFill>
          <a:schemeClr val="tx1"/>
        </a:solidFill>
        <a:latin typeface="Arial" pitchFamily="-1" charset="0"/>
        <a:ea typeface="Arial" pitchFamily="-1" charset="0"/>
        <a:cs typeface="Arial" pitchFamily="-1" charset="0"/>
      </a:defRPr>
    </a:lvl7pPr>
    <a:lvl8pPr marL="3200400" algn="l" defTabSz="457200" rtl="0" eaLnBrk="1" latinLnBrk="0" hangingPunct="1">
      <a:defRPr kern="1200">
        <a:solidFill>
          <a:schemeClr val="tx1"/>
        </a:solidFill>
        <a:latin typeface="Arial" pitchFamily="-1" charset="0"/>
        <a:ea typeface="Arial" pitchFamily="-1" charset="0"/>
        <a:cs typeface="Arial" pitchFamily="-1" charset="0"/>
      </a:defRPr>
    </a:lvl8pPr>
    <a:lvl9pPr marL="3657600" algn="l" defTabSz="457200" rtl="0" eaLnBrk="1" latinLnBrk="0" hangingPunct="1">
      <a:defRPr kern="1200">
        <a:solidFill>
          <a:schemeClr val="tx1"/>
        </a:solidFill>
        <a:latin typeface="Arial" pitchFamily="-1" charset="0"/>
        <a:ea typeface="Arial" pitchFamily="-1" charset="0"/>
        <a:cs typeface="Arial" pitchFamily="-1"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269612"/>
    <a:srgbClr val="CCFF66"/>
    <a:srgbClr val="408000"/>
    <a:srgbClr val="CCECFF"/>
    <a:srgbClr val="CC6600"/>
    <a:srgbClr val="0066FF"/>
    <a:srgbClr val="969696"/>
    <a:srgbClr val="F5F87C"/>
    <a:srgbClr val="FF0000"/>
    <a:srgbClr val="FFE5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8940" autoAdjust="0"/>
  </p:normalViewPr>
  <p:slideViewPr>
    <p:cSldViewPr snapToGrid="0">
      <p:cViewPr>
        <p:scale>
          <a:sx n="100" d="100"/>
          <a:sy n="100" d="100"/>
        </p:scale>
        <p:origin x="-29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D0E926-155C-1F41-A80E-F77DA4637FCF}" type="doc">
      <dgm:prSet loTypeId="urn:microsoft.com/office/officeart/2005/8/layout/pyramid3" loCatId="pyramid" qsTypeId="urn:microsoft.com/office/officeart/2005/8/quickstyle/3D6" qsCatId="3D" csTypeId="urn:microsoft.com/office/officeart/2005/8/colors/accent1_2" csCatId="accent1" phldr="1"/>
      <dgm:spPr/>
    </dgm:pt>
    <dgm:pt modelId="{02B28179-81C3-6740-8E1F-75EA0BBCAE02}">
      <dgm:prSet phldrT="[Text]" custT="1"/>
      <dgm:spPr>
        <a:gradFill flip="none" rotWithShape="1">
          <a:gsLst>
            <a:gs pos="0">
              <a:srgbClr val="269612"/>
            </a:gs>
            <a:gs pos="100000">
              <a:srgbClr val="CCFFCC"/>
            </a:gs>
          </a:gsLst>
          <a:path path="circle">
            <a:fillToRect l="100000" t="100000"/>
          </a:path>
          <a:tileRect r="-100000" b="-100000"/>
        </a:gradFill>
      </dgm:spPr>
      <dgm:t>
        <a:bodyPr/>
        <a:lstStyle/>
        <a:p>
          <a:r>
            <a:rPr lang="en-US" sz="2400" dirty="0" smtClean="0"/>
            <a:t> </a:t>
          </a:r>
          <a:endParaRPr lang="en-US" sz="2400" dirty="0"/>
        </a:p>
      </dgm:t>
    </dgm:pt>
    <dgm:pt modelId="{57D64FB8-C0FB-B24A-A33B-3E1A339A630E}" type="parTrans" cxnId="{0DA85369-0DD1-2B4C-BF7E-A3CDF7381155}">
      <dgm:prSet/>
      <dgm:spPr/>
      <dgm:t>
        <a:bodyPr/>
        <a:lstStyle/>
        <a:p>
          <a:endParaRPr lang="en-US" sz="1800"/>
        </a:p>
      </dgm:t>
    </dgm:pt>
    <dgm:pt modelId="{956D6D43-47E2-BD4E-BD99-AD925FEBA1C4}" type="sibTrans" cxnId="{0DA85369-0DD1-2B4C-BF7E-A3CDF7381155}">
      <dgm:prSet/>
      <dgm:spPr/>
      <dgm:t>
        <a:bodyPr/>
        <a:lstStyle/>
        <a:p>
          <a:endParaRPr lang="en-US" sz="1800"/>
        </a:p>
      </dgm:t>
    </dgm:pt>
    <dgm:pt modelId="{E9704298-F26B-E540-8A31-6A69657C01ED}">
      <dgm:prSet phldrT="[Text]" custT="1"/>
      <dgm:spPr>
        <a:gradFill flip="none" rotWithShape="1">
          <a:gsLst>
            <a:gs pos="0">
              <a:srgbClr val="269612"/>
            </a:gs>
            <a:gs pos="100000">
              <a:srgbClr val="CCFFCC"/>
            </a:gs>
          </a:gsLst>
          <a:path path="circle">
            <a:fillToRect l="100000" t="100000"/>
          </a:path>
          <a:tileRect r="-100000" b="-100000"/>
        </a:gradFill>
      </dgm:spPr>
      <dgm:t>
        <a:bodyPr/>
        <a:lstStyle/>
        <a:p>
          <a:r>
            <a:rPr lang="en-US" sz="2000" dirty="0" smtClean="0"/>
            <a:t> </a:t>
          </a:r>
        </a:p>
      </dgm:t>
    </dgm:pt>
    <dgm:pt modelId="{38653F10-641C-2945-A557-3B5B1F54024B}" type="parTrans" cxnId="{9D2AA75B-7390-FF4B-9735-6FECE94B9953}">
      <dgm:prSet/>
      <dgm:spPr/>
      <dgm:t>
        <a:bodyPr/>
        <a:lstStyle/>
        <a:p>
          <a:endParaRPr lang="en-US" sz="1800"/>
        </a:p>
      </dgm:t>
    </dgm:pt>
    <dgm:pt modelId="{15E2CF98-7CC5-404E-9051-DFE977F49558}" type="sibTrans" cxnId="{9D2AA75B-7390-FF4B-9735-6FECE94B9953}">
      <dgm:prSet/>
      <dgm:spPr/>
      <dgm:t>
        <a:bodyPr/>
        <a:lstStyle/>
        <a:p>
          <a:endParaRPr lang="en-US" sz="1800"/>
        </a:p>
      </dgm:t>
    </dgm:pt>
    <dgm:pt modelId="{F925FCBD-D6C7-A347-9A3B-6F024E783135}">
      <dgm:prSet phldrT="[Text]" custT="1"/>
      <dgm:spPr>
        <a:gradFill flip="none" rotWithShape="1">
          <a:gsLst>
            <a:gs pos="0">
              <a:srgbClr val="269612"/>
            </a:gs>
            <a:gs pos="100000">
              <a:srgbClr val="CCFFCC"/>
            </a:gs>
          </a:gsLst>
          <a:path path="circle">
            <a:fillToRect l="100000" t="100000"/>
          </a:path>
          <a:tileRect r="-100000" b="-100000"/>
        </a:gradFill>
      </dgm:spPr>
      <dgm:t>
        <a:bodyPr/>
        <a:lstStyle/>
        <a:p>
          <a:endParaRPr lang="en-US" sz="1800" dirty="0" smtClean="0"/>
        </a:p>
        <a:p>
          <a:r>
            <a:rPr lang="en-US" sz="1800" dirty="0" smtClean="0"/>
            <a:t> </a:t>
          </a:r>
          <a:endParaRPr lang="en-US" sz="1800" dirty="0"/>
        </a:p>
      </dgm:t>
    </dgm:pt>
    <dgm:pt modelId="{18B859C2-956D-DD4B-92F4-B1936AA362BD}" type="parTrans" cxnId="{3CDD19F4-D247-7842-A22F-6D227F2BB82A}">
      <dgm:prSet/>
      <dgm:spPr/>
      <dgm:t>
        <a:bodyPr/>
        <a:lstStyle/>
        <a:p>
          <a:endParaRPr lang="en-US" sz="1800"/>
        </a:p>
      </dgm:t>
    </dgm:pt>
    <dgm:pt modelId="{DE0139CC-E690-2945-BA15-40499658B3F1}" type="sibTrans" cxnId="{3CDD19F4-D247-7842-A22F-6D227F2BB82A}">
      <dgm:prSet/>
      <dgm:spPr/>
      <dgm:t>
        <a:bodyPr/>
        <a:lstStyle/>
        <a:p>
          <a:endParaRPr lang="en-US" sz="1800"/>
        </a:p>
      </dgm:t>
    </dgm:pt>
    <dgm:pt modelId="{B0164881-7C3A-A742-9E40-5EECFF52BD3E}" type="pres">
      <dgm:prSet presAssocID="{7FD0E926-155C-1F41-A80E-F77DA4637FCF}" presName="Name0" presStyleCnt="0">
        <dgm:presLayoutVars>
          <dgm:dir/>
          <dgm:animLvl val="lvl"/>
          <dgm:resizeHandles val="exact"/>
        </dgm:presLayoutVars>
      </dgm:prSet>
      <dgm:spPr/>
    </dgm:pt>
    <dgm:pt modelId="{27860404-EB89-AB47-9EB0-EE3A48A84090}" type="pres">
      <dgm:prSet presAssocID="{02B28179-81C3-6740-8E1F-75EA0BBCAE02}" presName="Name8" presStyleCnt="0"/>
      <dgm:spPr/>
    </dgm:pt>
    <dgm:pt modelId="{CB9CE71F-6B26-314F-AA88-2E2E7DAEE8AF}" type="pres">
      <dgm:prSet presAssocID="{02B28179-81C3-6740-8E1F-75EA0BBCAE02}" presName="level" presStyleLbl="node1" presStyleIdx="0" presStyleCnt="3" custLinFactNeighborX="3564">
        <dgm:presLayoutVars>
          <dgm:chMax val="1"/>
          <dgm:bulletEnabled val="1"/>
        </dgm:presLayoutVars>
      </dgm:prSet>
      <dgm:spPr/>
      <dgm:t>
        <a:bodyPr/>
        <a:lstStyle/>
        <a:p>
          <a:endParaRPr lang="en-US"/>
        </a:p>
      </dgm:t>
    </dgm:pt>
    <dgm:pt modelId="{AD80D84C-9E04-004B-9898-A4F8C393DB48}" type="pres">
      <dgm:prSet presAssocID="{02B28179-81C3-6740-8E1F-75EA0BBCAE02}" presName="levelTx" presStyleLbl="revTx" presStyleIdx="0" presStyleCnt="0">
        <dgm:presLayoutVars>
          <dgm:chMax val="1"/>
          <dgm:bulletEnabled val="1"/>
        </dgm:presLayoutVars>
      </dgm:prSet>
      <dgm:spPr/>
      <dgm:t>
        <a:bodyPr/>
        <a:lstStyle/>
        <a:p>
          <a:endParaRPr lang="en-US"/>
        </a:p>
      </dgm:t>
    </dgm:pt>
    <dgm:pt modelId="{C2E0B32B-06CB-0743-BCBA-1F19E329CEC8}" type="pres">
      <dgm:prSet presAssocID="{E9704298-F26B-E540-8A31-6A69657C01ED}" presName="Name8" presStyleCnt="0"/>
      <dgm:spPr/>
    </dgm:pt>
    <dgm:pt modelId="{A2555274-950A-6142-A400-0F1AC7D659EF}" type="pres">
      <dgm:prSet presAssocID="{E9704298-F26B-E540-8A31-6A69657C01ED}" presName="level" presStyleLbl="node1" presStyleIdx="1" presStyleCnt="3">
        <dgm:presLayoutVars>
          <dgm:chMax val="1"/>
          <dgm:bulletEnabled val="1"/>
        </dgm:presLayoutVars>
      </dgm:prSet>
      <dgm:spPr/>
      <dgm:t>
        <a:bodyPr/>
        <a:lstStyle/>
        <a:p>
          <a:endParaRPr lang="en-US"/>
        </a:p>
      </dgm:t>
    </dgm:pt>
    <dgm:pt modelId="{C42AE045-E251-0B46-B105-B37D100AAB2A}" type="pres">
      <dgm:prSet presAssocID="{E9704298-F26B-E540-8A31-6A69657C01ED}" presName="levelTx" presStyleLbl="revTx" presStyleIdx="0" presStyleCnt="0">
        <dgm:presLayoutVars>
          <dgm:chMax val="1"/>
          <dgm:bulletEnabled val="1"/>
        </dgm:presLayoutVars>
      </dgm:prSet>
      <dgm:spPr/>
      <dgm:t>
        <a:bodyPr/>
        <a:lstStyle/>
        <a:p>
          <a:endParaRPr lang="en-US"/>
        </a:p>
      </dgm:t>
    </dgm:pt>
    <dgm:pt modelId="{94995F7C-1A44-2A46-BFC9-35E3A59C32F6}" type="pres">
      <dgm:prSet presAssocID="{F925FCBD-D6C7-A347-9A3B-6F024E783135}" presName="Name8" presStyleCnt="0"/>
      <dgm:spPr/>
    </dgm:pt>
    <dgm:pt modelId="{6EB0D23C-6BF1-5A43-BBC6-BE2C1DEDE2A2}" type="pres">
      <dgm:prSet presAssocID="{F925FCBD-D6C7-A347-9A3B-6F024E783135}" presName="level" presStyleLbl="node1" presStyleIdx="2" presStyleCnt="3">
        <dgm:presLayoutVars>
          <dgm:chMax val="1"/>
          <dgm:bulletEnabled val="1"/>
        </dgm:presLayoutVars>
      </dgm:prSet>
      <dgm:spPr/>
      <dgm:t>
        <a:bodyPr/>
        <a:lstStyle/>
        <a:p>
          <a:endParaRPr lang="en-US"/>
        </a:p>
      </dgm:t>
    </dgm:pt>
    <dgm:pt modelId="{AEEF2E04-696F-D645-9FF5-97D1EF79B64A}" type="pres">
      <dgm:prSet presAssocID="{F925FCBD-D6C7-A347-9A3B-6F024E783135}" presName="levelTx" presStyleLbl="revTx" presStyleIdx="0" presStyleCnt="0">
        <dgm:presLayoutVars>
          <dgm:chMax val="1"/>
          <dgm:bulletEnabled val="1"/>
        </dgm:presLayoutVars>
      </dgm:prSet>
      <dgm:spPr/>
      <dgm:t>
        <a:bodyPr/>
        <a:lstStyle/>
        <a:p>
          <a:endParaRPr lang="en-US"/>
        </a:p>
      </dgm:t>
    </dgm:pt>
  </dgm:ptLst>
  <dgm:cxnLst>
    <dgm:cxn modelId="{0DA85369-0DD1-2B4C-BF7E-A3CDF7381155}" srcId="{7FD0E926-155C-1F41-A80E-F77DA4637FCF}" destId="{02B28179-81C3-6740-8E1F-75EA0BBCAE02}" srcOrd="0" destOrd="0" parTransId="{57D64FB8-C0FB-B24A-A33B-3E1A339A630E}" sibTransId="{956D6D43-47E2-BD4E-BD99-AD925FEBA1C4}"/>
    <dgm:cxn modelId="{9D2AA75B-7390-FF4B-9735-6FECE94B9953}" srcId="{7FD0E926-155C-1F41-A80E-F77DA4637FCF}" destId="{E9704298-F26B-E540-8A31-6A69657C01ED}" srcOrd="1" destOrd="0" parTransId="{38653F10-641C-2945-A557-3B5B1F54024B}" sibTransId="{15E2CF98-7CC5-404E-9051-DFE977F49558}"/>
    <dgm:cxn modelId="{6CA9B2AA-4F7D-1744-AAA4-9EA6B2B8D482}" type="presOf" srcId="{02B28179-81C3-6740-8E1F-75EA0BBCAE02}" destId="{AD80D84C-9E04-004B-9898-A4F8C393DB48}" srcOrd="1" destOrd="0" presId="urn:microsoft.com/office/officeart/2005/8/layout/pyramid3"/>
    <dgm:cxn modelId="{91ED2FAD-9451-5242-A73C-5DF2AF120CBB}" type="presOf" srcId="{E9704298-F26B-E540-8A31-6A69657C01ED}" destId="{A2555274-950A-6142-A400-0F1AC7D659EF}" srcOrd="0" destOrd="0" presId="urn:microsoft.com/office/officeart/2005/8/layout/pyramid3"/>
    <dgm:cxn modelId="{3CDD19F4-D247-7842-A22F-6D227F2BB82A}" srcId="{7FD0E926-155C-1F41-A80E-F77DA4637FCF}" destId="{F925FCBD-D6C7-A347-9A3B-6F024E783135}" srcOrd="2" destOrd="0" parTransId="{18B859C2-956D-DD4B-92F4-B1936AA362BD}" sibTransId="{DE0139CC-E690-2945-BA15-40499658B3F1}"/>
    <dgm:cxn modelId="{F8BECAB8-94B4-A44D-BB00-E82915FD35CF}" type="presOf" srcId="{E9704298-F26B-E540-8A31-6A69657C01ED}" destId="{C42AE045-E251-0B46-B105-B37D100AAB2A}" srcOrd="1" destOrd="0" presId="urn:microsoft.com/office/officeart/2005/8/layout/pyramid3"/>
    <dgm:cxn modelId="{2DCA3152-E604-5541-A911-C2182CC5A15E}" type="presOf" srcId="{F925FCBD-D6C7-A347-9A3B-6F024E783135}" destId="{6EB0D23C-6BF1-5A43-BBC6-BE2C1DEDE2A2}" srcOrd="0" destOrd="0" presId="urn:microsoft.com/office/officeart/2005/8/layout/pyramid3"/>
    <dgm:cxn modelId="{BE6BCDBC-E7C9-9143-9863-814FD925BCA5}" type="presOf" srcId="{7FD0E926-155C-1F41-A80E-F77DA4637FCF}" destId="{B0164881-7C3A-A742-9E40-5EECFF52BD3E}" srcOrd="0" destOrd="0" presId="urn:microsoft.com/office/officeart/2005/8/layout/pyramid3"/>
    <dgm:cxn modelId="{A9CEF685-009D-364B-898A-D9A184D3028E}" type="presOf" srcId="{02B28179-81C3-6740-8E1F-75EA0BBCAE02}" destId="{CB9CE71F-6B26-314F-AA88-2E2E7DAEE8AF}" srcOrd="0" destOrd="0" presId="urn:microsoft.com/office/officeart/2005/8/layout/pyramid3"/>
    <dgm:cxn modelId="{D41CF7B6-FCC1-344C-A715-8D4E36274FC9}" type="presOf" srcId="{F925FCBD-D6C7-A347-9A3B-6F024E783135}" destId="{AEEF2E04-696F-D645-9FF5-97D1EF79B64A}" srcOrd="1" destOrd="0" presId="urn:microsoft.com/office/officeart/2005/8/layout/pyramid3"/>
    <dgm:cxn modelId="{FD1E74FC-75C8-454D-8019-7D3F50A81760}" type="presParOf" srcId="{B0164881-7C3A-A742-9E40-5EECFF52BD3E}" destId="{27860404-EB89-AB47-9EB0-EE3A48A84090}" srcOrd="0" destOrd="0" presId="urn:microsoft.com/office/officeart/2005/8/layout/pyramid3"/>
    <dgm:cxn modelId="{605441CC-0CF1-6C4C-8037-4929F98642A5}" type="presParOf" srcId="{27860404-EB89-AB47-9EB0-EE3A48A84090}" destId="{CB9CE71F-6B26-314F-AA88-2E2E7DAEE8AF}" srcOrd="0" destOrd="0" presId="urn:microsoft.com/office/officeart/2005/8/layout/pyramid3"/>
    <dgm:cxn modelId="{D0637F5A-256C-CF46-8F8B-F3DB3156D014}" type="presParOf" srcId="{27860404-EB89-AB47-9EB0-EE3A48A84090}" destId="{AD80D84C-9E04-004B-9898-A4F8C393DB48}" srcOrd="1" destOrd="0" presId="urn:microsoft.com/office/officeart/2005/8/layout/pyramid3"/>
    <dgm:cxn modelId="{A5ECD016-7B2D-F64F-8DAD-9B5C3E3486B0}" type="presParOf" srcId="{B0164881-7C3A-A742-9E40-5EECFF52BD3E}" destId="{C2E0B32B-06CB-0743-BCBA-1F19E329CEC8}" srcOrd="1" destOrd="0" presId="urn:microsoft.com/office/officeart/2005/8/layout/pyramid3"/>
    <dgm:cxn modelId="{6BC5893E-9F7D-8441-8F81-1DEA9003925D}" type="presParOf" srcId="{C2E0B32B-06CB-0743-BCBA-1F19E329CEC8}" destId="{A2555274-950A-6142-A400-0F1AC7D659EF}" srcOrd="0" destOrd="0" presId="urn:microsoft.com/office/officeart/2005/8/layout/pyramid3"/>
    <dgm:cxn modelId="{4F6CEADB-D0A7-BB40-AA6A-3BD02A61336D}" type="presParOf" srcId="{C2E0B32B-06CB-0743-BCBA-1F19E329CEC8}" destId="{C42AE045-E251-0B46-B105-B37D100AAB2A}" srcOrd="1" destOrd="0" presId="urn:microsoft.com/office/officeart/2005/8/layout/pyramid3"/>
    <dgm:cxn modelId="{782DC2D3-425D-6841-92D0-60B3AF8A0967}" type="presParOf" srcId="{B0164881-7C3A-A742-9E40-5EECFF52BD3E}" destId="{94995F7C-1A44-2A46-BFC9-35E3A59C32F6}" srcOrd="2" destOrd="0" presId="urn:microsoft.com/office/officeart/2005/8/layout/pyramid3"/>
    <dgm:cxn modelId="{CAD79295-9F6C-064F-AA33-9818B72DFFA5}" type="presParOf" srcId="{94995F7C-1A44-2A46-BFC9-35E3A59C32F6}" destId="{6EB0D23C-6BF1-5A43-BBC6-BE2C1DEDE2A2}" srcOrd="0" destOrd="0" presId="urn:microsoft.com/office/officeart/2005/8/layout/pyramid3"/>
    <dgm:cxn modelId="{155F9DD4-EE47-BD43-BB99-821EDF7EA2CF}" type="presParOf" srcId="{94995F7C-1A44-2A46-BFC9-35E3A59C32F6}" destId="{AEEF2E04-696F-D645-9FF5-97D1EF79B64A}" srcOrd="1" destOrd="0" presId="urn:microsoft.com/office/officeart/2005/8/layout/pyramid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D0E926-155C-1F41-A80E-F77DA4637FCF}" type="doc">
      <dgm:prSet loTypeId="urn:microsoft.com/office/officeart/2005/8/layout/pyramid1" loCatId="pyramid" qsTypeId="urn:microsoft.com/office/officeart/2005/8/quickstyle/3D6" qsCatId="3D" csTypeId="urn:microsoft.com/office/officeart/2005/8/colors/accent1_2" csCatId="accent1" phldr="1"/>
      <dgm:spPr/>
    </dgm:pt>
    <dgm:pt modelId="{921EA039-67DC-AE4C-A8BE-3B1C7AE929FA}">
      <dgm:prSet/>
      <dgm:spPr>
        <a:gradFill flip="none" rotWithShape="1">
          <a:gsLst>
            <a:gs pos="0">
              <a:srgbClr val="269612"/>
            </a:gs>
            <a:gs pos="100000">
              <a:srgbClr val="CCFFCC"/>
            </a:gs>
          </a:gsLst>
          <a:path path="circle">
            <a:fillToRect l="100000" t="100000"/>
          </a:path>
          <a:tileRect r="-100000" b="-100000"/>
        </a:gradFill>
      </dgm:spPr>
      <dgm:t>
        <a:bodyPr/>
        <a:lstStyle/>
        <a:p>
          <a:r>
            <a:rPr lang="en-US" dirty="0" smtClean="0"/>
            <a:t> </a:t>
          </a:r>
          <a:endParaRPr lang="en-US" dirty="0"/>
        </a:p>
      </dgm:t>
    </dgm:pt>
    <dgm:pt modelId="{E3547365-A74D-9145-8399-3198B85B2520}" type="parTrans" cxnId="{8AE6BC4A-51CE-2440-ADB2-6F2D7A9234D1}">
      <dgm:prSet/>
      <dgm:spPr/>
      <dgm:t>
        <a:bodyPr/>
        <a:lstStyle/>
        <a:p>
          <a:endParaRPr lang="en-US"/>
        </a:p>
      </dgm:t>
    </dgm:pt>
    <dgm:pt modelId="{1505EAEA-B038-5C45-91F8-E5FEF0DB06F7}" type="sibTrans" cxnId="{8AE6BC4A-51CE-2440-ADB2-6F2D7A9234D1}">
      <dgm:prSet/>
      <dgm:spPr/>
      <dgm:t>
        <a:bodyPr/>
        <a:lstStyle/>
        <a:p>
          <a:endParaRPr lang="en-US"/>
        </a:p>
      </dgm:t>
    </dgm:pt>
    <dgm:pt modelId="{4F9FAB44-602D-CB4D-AA5A-D7D9C2B3E71F}">
      <dgm:prSet/>
      <dgm:spPr>
        <a:gradFill flip="none" rotWithShape="1">
          <a:gsLst>
            <a:gs pos="0">
              <a:srgbClr val="269612"/>
            </a:gs>
            <a:gs pos="100000">
              <a:srgbClr val="CCFFCC"/>
            </a:gs>
          </a:gsLst>
          <a:path path="circle">
            <a:fillToRect l="100000" t="100000"/>
          </a:path>
          <a:tileRect r="-100000" b="-100000"/>
        </a:gradFill>
      </dgm:spPr>
      <dgm:t>
        <a:bodyPr/>
        <a:lstStyle/>
        <a:p>
          <a:r>
            <a:rPr lang="en-US" dirty="0" smtClean="0"/>
            <a:t> </a:t>
          </a:r>
          <a:endParaRPr lang="en-US" dirty="0"/>
        </a:p>
      </dgm:t>
    </dgm:pt>
    <dgm:pt modelId="{F41E9844-2777-8943-98CF-8E77C071CEC5}" type="parTrans" cxnId="{44FC9069-57D3-3742-99C6-2AAC1831A98D}">
      <dgm:prSet/>
      <dgm:spPr/>
      <dgm:t>
        <a:bodyPr/>
        <a:lstStyle/>
        <a:p>
          <a:endParaRPr lang="en-US"/>
        </a:p>
      </dgm:t>
    </dgm:pt>
    <dgm:pt modelId="{E6CCEF48-355A-7A48-B902-F16A05DEA5A0}" type="sibTrans" cxnId="{44FC9069-57D3-3742-99C6-2AAC1831A98D}">
      <dgm:prSet/>
      <dgm:spPr/>
      <dgm:t>
        <a:bodyPr/>
        <a:lstStyle/>
        <a:p>
          <a:endParaRPr lang="en-US"/>
        </a:p>
      </dgm:t>
    </dgm:pt>
    <dgm:pt modelId="{52BC3582-783B-9D4B-B241-8DFAC4CF468A}">
      <dgm:prSet/>
      <dgm:spPr>
        <a:gradFill flip="none" rotWithShape="1">
          <a:gsLst>
            <a:gs pos="0">
              <a:srgbClr val="269612"/>
            </a:gs>
            <a:gs pos="100000">
              <a:srgbClr val="CCFFCC"/>
            </a:gs>
          </a:gsLst>
          <a:path path="circle">
            <a:fillToRect l="100000" t="100000"/>
          </a:path>
          <a:tileRect r="-100000" b="-100000"/>
        </a:gradFill>
      </dgm:spPr>
      <dgm:t>
        <a:bodyPr/>
        <a:lstStyle/>
        <a:p>
          <a:r>
            <a:rPr lang="en-US" dirty="0" smtClean="0"/>
            <a:t> </a:t>
          </a:r>
          <a:endParaRPr lang="en-US" dirty="0"/>
        </a:p>
      </dgm:t>
    </dgm:pt>
    <dgm:pt modelId="{9F3208F5-9858-7E47-A0C7-501381457138}" type="parTrans" cxnId="{028DAFC8-6BFA-6C43-B91D-D07E40084F3E}">
      <dgm:prSet/>
      <dgm:spPr/>
      <dgm:t>
        <a:bodyPr/>
        <a:lstStyle/>
        <a:p>
          <a:endParaRPr lang="en-US"/>
        </a:p>
      </dgm:t>
    </dgm:pt>
    <dgm:pt modelId="{B5C24904-BEF5-5A43-A3D2-8B8E67E79943}" type="sibTrans" cxnId="{028DAFC8-6BFA-6C43-B91D-D07E40084F3E}">
      <dgm:prSet/>
      <dgm:spPr/>
      <dgm:t>
        <a:bodyPr/>
        <a:lstStyle/>
        <a:p>
          <a:endParaRPr lang="en-US"/>
        </a:p>
      </dgm:t>
    </dgm:pt>
    <dgm:pt modelId="{EBA1D23E-3C9B-A841-A262-736D7962A128}" type="pres">
      <dgm:prSet presAssocID="{7FD0E926-155C-1F41-A80E-F77DA4637FCF}" presName="Name0" presStyleCnt="0">
        <dgm:presLayoutVars>
          <dgm:dir/>
          <dgm:animLvl val="lvl"/>
          <dgm:resizeHandles val="exact"/>
        </dgm:presLayoutVars>
      </dgm:prSet>
      <dgm:spPr/>
    </dgm:pt>
    <dgm:pt modelId="{846E64B9-43C9-1A47-9968-51F800937034}" type="pres">
      <dgm:prSet presAssocID="{4F9FAB44-602D-CB4D-AA5A-D7D9C2B3E71F}" presName="Name8" presStyleCnt="0"/>
      <dgm:spPr/>
    </dgm:pt>
    <dgm:pt modelId="{0C881D8A-B718-8847-B59F-E1DC51BF1AB4}" type="pres">
      <dgm:prSet presAssocID="{4F9FAB44-602D-CB4D-AA5A-D7D9C2B3E71F}" presName="level" presStyleLbl="node1" presStyleIdx="0" presStyleCnt="3">
        <dgm:presLayoutVars>
          <dgm:chMax val="1"/>
          <dgm:bulletEnabled val="1"/>
        </dgm:presLayoutVars>
      </dgm:prSet>
      <dgm:spPr/>
      <dgm:t>
        <a:bodyPr/>
        <a:lstStyle/>
        <a:p>
          <a:endParaRPr lang="en-US"/>
        </a:p>
      </dgm:t>
    </dgm:pt>
    <dgm:pt modelId="{4DCE9970-7E66-8446-8983-EAA77915F304}" type="pres">
      <dgm:prSet presAssocID="{4F9FAB44-602D-CB4D-AA5A-D7D9C2B3E71F}" presName="levelTx" presStyleLbl="revTx" presStyleIdx="0" presStyleCnt="0">
        <dgm:presLayoutVars>
          <dgm:chMax val="1"/>
          <dgm:bulletEnabled val="1"/>
        </dgm:presLayoutVars>
      </dgm:prSet>
      <dgm:spPr/>
      <dgm:t>
        <a:bodyPr/>
        <a:lstStyle/>
        <a:p>
          <a:endParaRPr lang="en-US"/>
        </a:p>
      </dgm:t>
    </dgm:pt>
    <dgm:pt modelId="{C598F41C-25AA-7C47-AD11-380DC39CCFA0}" type="pres">
      <dgm:prSet presAssocID="{52BC3582-783B-9D4B-B241-8DFAC4CF468A}" presName="Name8" presStyleCnt="0"/>
      <dgm:spPr/>
    </dgm:pt>
    <dgm:pt modelId="{404FB824-2649-944A-A6DD-5A30C1BB4E69}" type="pres">
      <dgm:prSet presAssocID="{52BC3582-783B-9D4B-B241-8DFAC4CF468A}" presName="level" presStyleLbl="node1" presStyleIdx="1" presStyleCnt="3">
        <dgm:presLayoutVars>
          <dgm:chMax val="1"/>
          <dgm:bulletEnabled val="1"/>
        </dgm:presLayoutVars>
      </dgm:prSet>
      <dgm:spPr/>
      <dgm:t>
        <a:bodyPr/>
        <a:lstStyle/>
        <a:p>
          <a:endParaRPr lang="en-US"/>
        </a:p>
      </dgm:t>
    </dgm:pt>
    <dgm:pt modelId="{6F02F7E9-EDE7-0442-8FEF-2A7BC9ADD966}" type="pres">
      <dgm:prSet presAssocID="{52BC3582-783B-9D4B-B241-8DFAC4CF468A}" presName="levelTx" presStyleLbl="revTx" presStyleIdx="0" presStyleCnt="0">
        <dgm:presLayoutVars>
          <dgm:chMax val="1"/>
          <dgm:bulletEnabled val="1"/>
        </dgm:presLayoutVars>
      </dgm:prSet>
      <dgm:spPr/>
      <dgm:t>
        <a:bodyPr/>
        <a:lstStyle/>
        <a:p>
          <a:endParaRPr lang="en-US"/>
        </a:p>
      </dgm:t>
    </dgm:pt>
    <dgm:pt modelId="{81C587B5-7927-AB4C-9213-742192FC205C}" type="pres">
      <dgm:prSet presAssocID="{921EA039-67DC-AE4C-A8BE-3B1C7AE929FA}" presName="Name8" presStyleCnt="0"/>
      <dgm:spPr/>
    </dgm:pt>
    <dgm:pt modelId="{12B5CD45-28A8-FF4A-BA9A-75EA0C2D8C1E}" type="pres">
      <dgm:prSet presAssocID="{921EA039-67DC-AE4C-A8BE-3B1C7AE929FA}" presName="level" presStyleLbl="node1" presStyleIdx="2" presStyleCnt="3" custLinFactNeighborX="5347" custLinFactNeighborY="6195">
        <dgm:presLayoutVars>
          <dgm:chMax val="1"/>
          <dgm:bulletEnabled val="1"/>
        </dgm:presLayoutVars>
      </dgm:prSet>
      <dgm:spPr/>
      <dgm:t>
        <a:bodyPr/>
        <a:lstStyle/>
        <a:p>
          <a:endParaRPr lang="en-US"/>
        </a:p>
      </dgm:t>
    </dgm:pt>
    <dgm:pt modelId="{974EF447-4109-C549-8588-1052E8B50D49}" type="pres">
      <dgm:prSet presAssocID="{921EA039-67DC-AE4C-A8BE-3B1C7AE929FA}" presName="levelTx" presStyleLbl="revTx" presStyleIdx="0" presStyleCnt="0">
        <dgm:presLayoutVars>
          <dgm:chMax val="1"/>
          <dgm:bulletEnabled val="1"/>
        </dgm:presLayoutVars>
      </dgm:prSet>
      <dgm:spPr/>
      <dgm:t>
        <a:bodyPr/>
        <a:lstStyle/>
        <a:p>
          <a:endParaRPr lang="en-US"/>
        </a:p>
      </dgm:t>
    </dgm:pt>
  </dgm:ptLst>
  <dgm:cxnLst>
    <dgm:cxn modelId="{A67316A8-55B2-ED4A-A664-76320201929C}" type="presOf" srcId="{921EA039-67DC-AE4C-A8BE-3B1C7AE929FA}" destId="{974EF447-4109-C549-8588-1052E8B50D49}" srcOrd="1" destOrd="0" presId="urn:microsoft.com/office/officeart/2005/8/layout/pyramid1"/>
    <dgm:cxn modelId="{028DAFC8-6BFA-6C43-B91D-D07E40084F3E}" srcId="{7FD0E926-155C-1F41-A80E-F77DA4637FCF}" destId="{52BC3582-783B-9D4B-B241-8DFAC4CF468A}" srcOrd="1" destOrd="0" parTransId="{9F3208F5-9858-7E47-A0C7-501381457138}" sibTransId="{B5C24904-BEF5-5A43-A3D2-8B8E67E79943}"/>
    <dgm:cxn modelId="{E855BD14-235A-D54D-B390-B53B1C68C04A}" type="presOf" srcId="{4F9FAB44-602D-CB4D-AA5A-D7D9C2B3E71F}" destId="{0C881D8A-B718-8847-B59F-E1DC51BF1AB4}" srcOrd="0" destOrd="0" presId="urn:microsoft.com/office/officeart/2005/8/layout/pyramid1"/>
    <dgm:cxn modelId="{1565372C-E3D0-DB47-A28F-E4C577A6EAD5}" type="presOf" srcId="{52BC3582-783B-9D4B-B241-8DFAC4CF468A}" destId="{6F02F7E9-EDE7-0442-8FEF-2A7BC9ADD966}" srcOrd="1" destOrd="0" presId="urn:microsoft.com/office/officeart/2005/8/layout/pyramid1"/>
    <dgm:cxn modelId="{0C104DB6-1395-7746-835A-0AE84C32D48E}" type="presOf" srcId="{52BC3582-783B-9D4B-B241-8DFAC4CF468A}" destId="{404FB824-2649-944A-A6DD-5A30C1BB4E69}" srcOrd="0" destOrd="0" presId="urn:microsoft.com/office/officeart/2005/8/layout/pyramid1"/>
    <dgm:cxn modelId="{998C8A2F-02EF-B741-A537-594126F8869F}" type="presOf" srcId="{4F9FAB44-602D-CB4D-AA5A-D7D9C2B3E71F}" destId="{4DCE9970-7E66-8446-8983-EAA77915F304}" srcOrd="1" destOrd="0" presId="urn:microsoft.com/office/officeart/2005/8/layout/pyramid1"/>
    <dgm:cxn modelId="{AE7C7D95-AB72-D149-AB9F-D673EB1B9540}" type="presOf" srcId="{7FD0E926-155C-1F41-A80E-F77DA4637FCF}" destId="{EBA1D23E-3C9B-A841-A262-736D7962A128}" srcOrd="0" destOrd="0" presId="urn:microsoft.com/office/officeart/2005/8/layout/pyramid1"/>
    <dgm:cxn modelId="{8AE6BC4A-51CE-2440-ADB2-6F2D7A9234D1}" srcId="{7FD0E926-155C-1F41-A80E-F77DA4637FCF}" destId="{921EA039-67DC-AE4C-A8BE-3B1C7AE929FA}" srcOrd="2" destOrd="0" parTransId="{E3547365-A74D-9145-8399-3198B85B2520}" sibTransId="{1505EAEA-B038-5C45-91F8-E5FEF0DB06F7}"/>
    <dgm:cxn modelId="{D7F33DA8-FD90-D14B-A6C2-644E1522453D}" type="presOf" srcId="{921EA039-67DC-AE4C-A8BE-3B1C7AE929FA}" destId="{12B5CD45-28A8-FF4A-BA9A-75EA0C2D8C1E}" srcOrd="0" destOrd="0" presId="urn:microsoft.com/office/officeart/2005/8/layout/pyramid1"/>
    <dgm:cxn modelId="{44FC9069-57D3-3742-99C6-2AAC1831A98D}" srcId="{7FD0E926-155C-1F41-A80E-F77DA4637FCF}" destId="{4F9FAB44-602D-CB4D-AA5A-D7D9C2B3E71F}" srcOrd="0" destOrd="0" parTransId="{F41E9844-2777-8943-98CF-8E77C071CEC5}" sibTransId="{E6CCEF48-355A-7A48-B902-F16A05DEA5A0}"/>
    <dgm:cxn modelId="{25340FA8-48E0-1D45-8230-BFA7BF8C7FF9}" type="presParOf" srcId="{EBA1D23E-3C9B-A841-A262-736D7962A128}" destId="{846E64B9-43C9-1A47-9968-51F800937034}" srcOrd="0" destOrd="0" presId="urn:microsoft.com/office/officeart/2005/8/layout/pyramid1"/>
    <dgm:cxn modelId="{8AAEB306-337C-B440-9C3E-E299E5288ADA}" type="presParOf" srcId="{846E64B9-43C9-1A47-9968-51F800937034}" destId="{0C881D8A-B718-8847-B59F-E1DC51BF1AB4}" srcOrd="0" destOrd="0" presId="urn:microsoft.com/office/officeart/2005/8/layout/pyramid1"/>
    <dgm:cxn modelId="{4C7CA67F-1DF7-D447-A5C1-ABD6A6DDD832}" type="presParOf" srcId="{846E64B9-43C9-1A47-9968-51F800937034}" destId="{4DCE9970-7E66-8446-8983-EAA77915F304}" srcOrd="1" destOrd="0" presId="urn:microsoft.com/office/officeart/2005/8/layout/pyramid1"/>
    <dgm:cxn modelId="{8616CB44-A618-5948-996A-2ABE5F263838}" type="presParOf" srcId="{EBA1D23E-3C9B-A841-A262-736D7962A128}" destId="{C598F41C-25AA-7C47-AD11-380DC39CCFA0}" srcOrd="1" destOrd="0" presId="urn:microsoft.com/office/officeart/2005/8/layout/pyramid1"/>
    <dgm:cxn modelId="{4E14C375-2B02-2346-8B4A-39C2ABD31966}" type="presParOf" srcId="{C598F41C-25AA-7C47-AD11-380DC39CCFA0}" destId="{404FB824-2649-944A-A6DD-5A30C1BB4E69}" srcOrd="0" destOrd="0" presId="urn:microsoft.com/office/officeart/2005/8/layout/pyramid1"/>
    <dgm:cxn modelId="{91FB25DF-F6F3-0D47-B813-BB84F95702F6}" type="presParOf" srcId="{C598F41C-25AA-7C47-AD11-380DC39CCFA0}" destId="{6F02F7E9-EDE7-0442-8FEF-2A7BC9ADD966}" srcOrd="1" destOrd="0" presId="urn:microsoft.com/office/officeart/2005/8/layout/pyramid1"/>
    <dgm:cxn modelId="{0152E990-D368-CA4E-BE0E-6EA98D1D306F}" type="presParOf" srcId="{EBA1D23E-3C9B-A841-A262-736D7962A128}" destId="{81C587B5-7927-AB4C-9213-742192FC205C}" srcOrd="2" destOrd="0" presId="urn:microsoft.com/office/officeart/2005/8/layout/pyramid1"/>
    <dgm:cxn modelId="{719EC16F-E954-3341-AA68-A743714A4EA6}" type="presParOf" srcId="{81C587B5-7927-AB4C-9213-742192FC205C}" destId="{12B5CD45-28A8-FF4A-BA9A-75EA0C2D8C1E}" srcOrd="0" destOrd="0" presId="urn:microsoft.com/office/officeart/2005/8/layout/pyramid1"/>
    <dgm:cxn modelId="{A86382F7-2311-7D41-A493-CA4A83A8E38E}" type="presParOf" srcId="{81C587B5-7927-AB4C-9213-742192FC205C}" destId="{974EF447-4109-C549-8588-1052E8B50D49}" srcOrd="1" destOrd="0" presId="urn:microsoft.com/office/officeart/2005/8/layout/pyramid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B9CE71F-6B26-314F-AA88-2E2E7DAEE8AF}">
      <dsp:nvSpPr>
        <dsp:cNvPr id="0" name=""/>
        <dsp:cNvSpPr/>
      </dsp:nvSpPr>
      <dsp:spPr>
        <a:xfrm rot="10800000">
          <a:off x="0" y="0"/>
          <a:ext cx="3325091" cy="1435100"/>
        </a:xfrm>
        <a:prstGeom prst="trapezoid">
          <a:avLst>
            <a:gd name="adj" fmla="val 38616"/>
          </a:avLst>
        </a:prstGeom>
        <a:gradFill flip="none" rotWithShape="1">
          <a:gsLst>
            <a:gs pos="0">
              <a:srgbClr val="269612"/>
            </a:gs>
            <a:gs pos="100000">
              <a:srgbClr val="CCFFCC"/>
            </a:gs>
          </a:gsLst>
          <a:path path="circle">
            <a:fillToRect l="100000" t="100000"/>
          </a:path>
          <a:tileRect r="-100000" b="-100000"/>
        </a:gra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 </a:t>
          </a:r>
          <a:endParaRPr lang="en-US" sz="2400" kern="1200" dirty="0"/>
        </a:p>
      </dsp:txBody>
      <dsp:txXfrm>
        <a:off x="581890" y="0"/>
        <a:ext cx="2161309" cy="1435100"/>
      </dsp:txXfrm>
    </dsp:sp>
    <dsp:sp modelId="{A2555274-950A-6142-A400-0F1AC7D659EF}">
      <dsp:nvSpPr>
        <dsp:cNvPr id="0" name=""/>
        <dsp:cNvSpPr/>
      </dsp:nvSpPr>
      <dsp:spPr>
        <a:xfrm rot="10800000">
          <a:off x="554181" y="1435100"/>
          <a:ext cx="2216727" cy="1435100"/>
        </a:xfrm>
        <a:prstGeom prst="trapezoid">
          <a:avLst>
            <a:gd name="adj" fmla="val 38616"/>
          </a:avLst>
        </a:prstGeom>
        <a:gradFill flip="none" rotWithShape="1">
          <a:gsLst>
            <a:gs pos="0">
              <a:srgbClr val="269612"/>
            </a:gs>
            <a:gs pos="100000">
              <a:srgbClr val="CCFFCC"/>
            </a:gs>
          </a:gsLst>
          <a:path path="circle">
            <a:fillToRect l="100000" t="100000"/>
          </a:path>
          <a:tileRect r="-100000" b="-100000"/>
        </a:gra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 </a:t>
          </a:r>
        </a:p>
      </dsp:txBody>
      <dsp:txXfrm>
        <a:off x="942109" y="1435100"/>
        <a:ext cx="1440872" cy="1435100"/>
      </dsp:txXfrm>
    </dsp:sp>
    <dsp:sp modelId="{6EB0D23C-6BF1-5A43-BBC6-BE2C1DEDE2A2}">
      <dsp:nvSpPr>
        <dsp:cNvPr id="0" name=""/>
        <dsp:cNvSpPr/>
      </dsp:nvSpPr>
      <dsp:spPr>
        <a:xfrm rot="10800000">
          <a:off x="1108363" y="2870200"/>
          <a:ext cx="1108363" cy="1435100"/>
        </a:xfrm>
        <a:prstGeom prst="trapezoid">
          <a:avLst>
            <a:gd name="adj" fmla="val 50000"/>
          </a:avLst>
        </a:prstGeom>
        <a:gradFill flip="none" rotWithShape="1">
          <a:gsLst>
            <a:gs pos="0">
              <a:srgbClr val="269612"/>
            </a:gs>
            <a:gs pos="100000">
              <a:srgbClr val="CCFFCC"/>
            </a:gs>
          </a:gsLst>
          <a:path path="circle">
            <a:fillToRect l="100000" t="100000"/>
          </a:path>
          <a:tileRect r="-100000" b="-100000"/>
        </a:gra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 </a:t>
          </a:r>
          <a:endParaRPr lang="en-US" sz="1800" kern="1200" dirty="0"/>
        </a:p>
      </dsp:txBody>
      <dsp:txXfrm>
        <a:off x="1108363" y="2870200"/>
        <a:ext cx="1108363" cy="14351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881D8A-B718-8847-B59F-E1DC51BF1AB4}">
      <dsp:nvSpPr>
        <dsp:cNvPr id="0" name=""/>
        <dsp:cNvSpPr/>
      </dsp:nvSpPr>
      <dsp:spPr>
        <a:xfrm>
          <a:off x="939800" y="0"/>
          <a:ext cx="939799" cy="1456266"/>
        </a:xfrm>
        <a:prstGeom prst="trapezoid">
          <a:avLst>
            <a:gd name="adj" fmla="val 50000"/>
          </a:avLst>
        </a:prstGeom>
        <a:gradFill flip="none" rotWithShape="1">
          <a:gsLst>
            <a:gs pos="0">
              <a:srgbClr val="269612"/>
            </a:gs>
            <a:gs pos="100000">
              <a:srgbClr val="CCFFCC"/>
            </a:gs>
          </a:gsLst>
          <a:path path="circle">
            <a:fillToRect l="100000" t="100000"/>
          </a:path>
          <a:tileRect r="-100000" b="-100000"/>
        </a:gra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 </a:t>
          </a:r>
          <a:endParaRPr lang="en-US" sz="6500" kern="1200" dirty="0"/>
        </a:p>
      </dsp:txBody>
      <dsp:txXfrm>
        <a:off x="939800" y="0"/>
        <a:ext cx="939799" cy="1456266"/>
      </dsp:txXfrm>
    </dsp:sp>
    <dsp:sp modelId="{404FB824-2649-944A-A6DD-5A30C1BB4E69}">
      <dsp:nvSpPr>
        <dsp:cNvPr id="0" name=""/>
        <dsp:cNvSpPr/>
      </dsp:nvSpPr>
      <dsp:spPr>
        <a:xfrm>
          <a:off x="469900" y="1456266"/>
          <a:ext cx="1879599" cy="1456266"/>
        </a:xfrm>
        <a:prstGeom prst="trapezoid">
          <a:avLst>
            <a:gd name="adj" fmla="val 32267"/>
          </a:avLst>
        </a:prstGeom>
        <a:gradFill flip="none" rotWithShape="1">
          <a:gsLst>
            <a:gs pos="0">
              <a:srgbClr val="269612"/>
            </a:gs>
            <a:gs pos="100000">
              <a:srgbClr val="CCFFCC"/>
            </a:gs>
          </a:gsLst>
          <a:path path="circle">
            <a:fillToRect l="100000" t="100000"/>
          </a:path>
          <a:tileRect r="-100000" b="-100000"/>
        </a:gra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 </a:t>
          </a:r>
          <a:endParaRPr lang="en-US" sz="6500" kern="1200" dirty="0"/>
        </a:p>
      </dsp:txBody>
      <dsp:txXfrm>
        <a:off x="798829" y="1456266"/>
        <a:ext cx="1221740" cy="1456266"/>
      </dsp:txXfrm>
    </dsp:sp>
    <dsp:sp modelId="{12B5CD45-28A8-FF4A-BA9A-75EA0C2D8C1E}">
      <dsp:nvSpPr>
        <dsp:cNvPr id="0" name=""/>
        <dsp:cNvSpPr/>
      </dsp:nvSpPr>
      <dsp:spPr>
        <a:xfrm>
          <a:off x="0" y="2912533"/>
          <a:ext cx="2819400" cy="1456266"/>
        </a:xfrm>
        <a:prstGeom prst="trapezoid">
          <a:avLst>
            <a:gd name="adj" fmla="val 32267"/>
          </a:avLst>
        </a:prstGeom>
        <a:gradFill flip="none" rotWithShape="1">
          <a:gsLst>
            <a:gs pos="0">
              <a:srgbClr val="269612"/>
            </a:gs>
            <a:gs pos="100000">
              <a:srgbClr val="CCFFCC"/>
            </a:gs>
          </a:gsLst>
          <a:path path="circle">
            <a:fillToRect l="100000" t="100000"/>
          </a:path>
          <a:tileRect r="-100000" b="-100000"/>
        </a:gra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 </a:t>
          </a:r>
          <a:endParaRPr lang="en-US" sz="6500" kern="1200" dirty="0"/>
        </a:p>
      </dsp:txBody>
      <dsp:txXfrm>
        <a:off x="493394" y="2912533"/>
        <a:ext cx="1832610" cy="1456266"/>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ea typeface="Arial" charset="0"/>
                <a:cs typeface="Arial" charset="0"/>
              </a:defRPr>
            </a:lvl1pPr>
          </a:lstStyle>
          <a:p>
            <a:pPr>
              <a:defRPr/>
            </a:pPr>
            <a:endParaRPr lang="en-US" dirty="0"/>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Arial" charset="0"/>
                <a:cs typeface="Arial" charset="0"/>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ea typeface="Arial" charset="0"/>
                <a:cs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ea typeface="Arial" charset="0"/>
                <a:cs typeface="Arial" charset="0"/>
              </a:defRPr>
            </a:lvl1pPr>
          </a:lstStyle>
          <a:p>
            <a:pPr>
              <a:defRPr/>
            </a:pPr>
            <a:fld id="{9F2C9D8A-9C9C-3F4D-9D9B-762D1C868B0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3-01.ibm.com/sales/ssi/cgi-bin/ssialias?infotype=CR&amp;subtype=NA&amp;htmlfid=0GLOS-7XMTBX&amp;appname=crm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dirty="0">
                <a:latin typeface="Arial" pitchFamily="-84" charset="0"/>
                <a:ea typeface="Arial" pitchFamily="-84" charset="0"/>
                <a:cs typeface="Arial" pitchFamily="-84" charset="0"/>
              </a:rPr>
              <a:t>One of the key trends in improving business operations is the “consumerization of change”.  This trend is enabling business users to own more and more of the small operational changes that occur continuously.  Since new tools are now more accessible and require very little training or unique skills, IT can empower the business to own operational aspects of systems while maintaining strict governance of deployments.</a:t>
            </a:r>
          </a:p>
          <a:p>
            <a:pPr eaLnBrk="1" hangingPunct="1"/>
            <a:endParaRPr lang="en-US" dirty="0">
              <a:latin typeface="Arial" pitchFamily="-84" charset="0"/>
              <a:ea typeface="Arial" pitchFamily="-84" charset="0"/>
              <a:cs typeface="Arial" pitchFamily="-84" charset="0"/>
            </a:endParaRPr>
          </a:p>
          <a:p>
            <a:pPr eaLnBrk="1" hangingPunct="1"/>
            <a:endParaRPr lang="en-US" dirty="0">
              <a:latin typeface="Arial" pitchFamily="-84" charset="0"/>
              <a:ea typeface="Arial" pitchFamily="-84" charset="0"/>
              <a:cs typeface="Arial" pitchFamily="-84" charset="0"/>
            </a:endParaRPr>
          </a:p>
        </p:txBody>
      </p:sp>
      <p:sp>
        <p:nvSpPr>
          <p:cNvPr id="71684" name="Slide Number Placeholder 3"/>
          <p:cNvSpPr>
            <a:spLocks noGrp="1"/>
          </p:cNvSpPr>
          <p:nvPr>
            <p:ph type="sldNum" sz="quarter" idx="5"/>
          </p:nvPr>
        </p:nvSpPr>
        <p:spPr>
          <a:noFill/>
        </p:spPr>
        <p:txBody>
          <a:bodyPr/>
          <a:lstStyle/>
          <a:p>
            <a:fld id="{9B0C0960-3382-D64A-8CDC-558DDAA028FA}" type="slidenum">
              <a:rPr lang="en-US">
                <a:latin typeface="Arial" pitchFamily="-84" charset="0"/>
                <a:ea typeface="Osaka" pitchFamily="-84" charset="-128"/>
                <a:cs typeface="Osaka" pitchFamily="-84" charset="-128"/>
              </a:rPr>
              <a:pPr/>
              <a:t>2</a:t>
            </a:fld>
            <a:endParaRPr lang="en-US" dirty="0">
              <a:latin typeface="Arial" pitchFamily="-84" charset="0"/>
              <a:ea typeface="Osaka" pitchFamily="-84" charset="-128"/>
              <a:cs typeface="Osaka"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4513" y="8685335"/>
            <a:ext cx="2971906" cy="457200"/>
          </a:xfrm>
          <a:prstGeom prst="rect">
            <a:avLst/>
          </a:prstGeom>
          <a:noFill/>
          <a:ln w="9525">
            <a:noFill/>
            <a:miter lim="800000"/>
            <a:headEnd/>
            <a:tailEnd/>
          </a:ln>
        </p:spPr>
        <p:txBody>
          <a:bodyPr lIns="91426" tIns="45713" rIns="91426" bIns="45713" anchor="b">
            <a:prstTxWarp prst="textNoShape">
              <a:avLst/>
            </a:prstTxWarp>
          </a:bodyPr>
          <a:lstStyle/>
          <a:p>
            <a:pPr algn="r" defTabSz="913880"/>
            <a:fld id="{852DFFFC-5EDB-0E4B-9AC9-F33332E9C1CF}" type="slidenum">
              <a:rPr lang="en-US" sz="1200">
                <a:ea typeface="Arial" pitchFamily="-65" charset="0"/>
                <a:cs typeface="Arial" pitchFamily="-65" charset="0"/>
              </a:rPr>
              <a:pPr algn="r" defTabSz="913880"/>
              <a:t>3</a:t>
            </a:fld>
            <a:endParaRPr lang="en-US" sz="1200" dirty="0">
              <a:ea typeface="Arial" pitchFamily="-65" charset="0"/>
              <a:cs typeface="Arial" pitchFamily="-65" charset="0"/>
            </a:endParaRPr>
          </a:p>
        </p:txBody>
      </p:sp>
      <p:sp>
        <p:nvSpPr>
          <p:cNvPr id="44035" name="Rectangle 2"/>
          <p:cNvSpPr>
            <a:spLocks noGrp="1" noRot="1" noChangeAspect="1" noTextEdit="1"/>
          </p:cNvSpPr>
          <p:nvPr>
            <p:ph type="sldImg"/>
          </p:nvPr>
        </p:nvSpPr>
        <p:spPr>
          <a:ln/>
        </p:spPr>
      </p:sp>
      <p:sp>
        <p:nvSpPr>
          <p:cNvPr id="44036" name="Rectangle 3"/>
          <p:cNvSpPr>
            <a:spLocks noGrp="1"/>
          </p:cNvSpPr>
          <p:nvPr>
            <p:ph type="body" idx="1"/>
          </p:nvPr>
        </p:nvSpPr>
        <p:spPr>
          <a:noFill/>
        </p:spPr>
        <p:txBody>
          <a:bodyPr lIns="91406" tIns="45704" rIns="91406" bIns="45704"/>
          <a:lstStyle/>
          <a:p>
            <a:pPr>
              <a:lnSpc>
                <a:spcPct val="80000"/>
              </a:lnSpc>
            </a:pPr>
            <a:r>
              <a:rPr lang="en-US" sz="800" dirty="0"/>
              <a:t>For governments, this means taking a stronger leadership role in leading in the face of complex challenges, of which many have global implications, and making the world a better place and smarter planet. As government leaders look to develop strategies for change… those strategies must align with existing realities… drivers (listed on chart), constraints, aspirations… that were identified through a recent Government 2020 Research Report… and the call for a new imperative… ‘</a:t>
            </a:r>
            <a:r>
              <a:rPr kumimoji="1" lang="en-US" sz="800" i="1" dirty="0">
                <a:solidFill>
                  <a:srgbClr val="05179F"/>
                </a:solidFill>
              </a:rPr>
              <a:t>Managing within the current global financial and economic crisis in a way that begins to solve the above challenges and lay a foundation to build a better future.</a:t>
            </a:r>
            <a:r>
              <a:rPr kumimoji="1" lang="en-US" sz="800" i="1" dirty="0"/>
              <a:t>’</a:t>
            </a:r>
            <a:endParaRPr lang="en-US" sz="800" i="1" dirty="0"/>
          </a:p>
          <a:p>
            <a:pPr>
              <a:lnSpc>
                <a:spcPct val="80000"/>
              </a:lnSpc>
            </a:pPr>
            <a:r>
              <a:rPr lang="en-US" sz="800" i="1" dirty="0"/>
              <a:t>Why must we get smarter? </a:t>
            </a:r>
            <a:r>
              <a:rPr lang="en-US" sz="800" dirty="0"/>
              <a:t>Because we can: the technology is both available and affordable. Because we must: the shocks we’ve seen to so many systems show that the current approaches aren’t sustainable. And because we want to. IBM is starting a conversation with our government clients and with the world because we think now is the time to make changes for the better.</a:t>
            </a:r>
          </a:p>
          <a:p>
            <a:pPr>
              <a:lnSpc>
                <a:spcPct val="80000"/>
              </a:lnSpc>
            </a:pPr>
            <a:endParaRPr lang="en-US" sz="800" dirty="0"/>
          </a:p>
          <a:p>
            <a:pPr>
              <a:lnSpc>
                <a:spcPct val="80000"/>
              </a:lnSpc>
            </a:pPr>
            <a:r>
              <a:rPr lang="en-US" sz="800" b="1" dirty="0"/>
              <a:t>ACCELERATING GLOBALIZATION</a:t>
            </a:r>
          </a:p>
          <a:p>
            <a:pPr>
              <a:lnSpc>
                <a:spcPct val="80000"/>
              </a:lnSpc>
            </a:pPr>
            <a:r>
              <a:rPr lang="en-US" sz="800" dirty="0"/>
              <a:t>Countries and societies are becoming more economically interdependent across social, political and cultural boundaries, as illustrated by current economic conditions.</a:t>
            </a:r>
          </a:p>
          <a:p>
            <a:pPr>
              <a:lnSpc>
                <a:spcPct val="80000"/>
              </a:lnSpc>
            </a:pPr>
            <a:r>
              <a:rPr lang="en-US" sz="800" dirty="0"/>
              <a:t>Korea Customs Service is a great </a:t>
            </a:r>
            <a:r>
              <a:rPr lang="en-US" sz="800" dirty="0" smtClean="0"/>
              <a:t>example</a:t>
            </a:r>
          </a:p>
          <a:p>
            <a:pPr>
              <a:lnSpc>
                <a:spcPct val="80000"/>
              </a:lnSpc>
            </a:pPr>
            <a:endParaRPr lang="en-US" sz="800" dirty="0"/>
          </a:p>
          <a:p>
            <a:pPr>
              <a:lnSpc>
                <a:spcPct val="80000"/>
              </a:lnSpc>
            </a:pPr>
            <a:r>
              <a:rPr lang="en-US" sz="800" b="1" dirty="0"/>
              <a:t>EVOLVING SOCIETAL RELATIONSHIPS</a:t>
            </a:r>
          </a:p>
          <a:p>
            <a:pPr>
              <a:lnSpc>
                <a:spcPct val="80000"/>
              </a:lnSpc>
            </a:pPr>
            <a:r>
              <a:rPr lang="en-US" sz="800" dirty="0"/>
              <a:t>Today, governments are expected to deliver results and value through secure, private services that are available anywhere at any time.</a:t>
            </a:r>
          </a:p>
          <a:p>
            <a:pPr>
              <a:lnSpc>
                <a:spcPct val="80000"/>
              </a:lnSpc>
            </a:pPr>
            <a:r>
              <a:rPr lang="en-US" sz="800" dirty="0"/>
              <a:t>District of Columbia: This is our classic story of better services to citizens delivered through web portals and 24h access to social services website with automated eligibility determination and benefits calculation assisted by dynamic questionnaires powered by our BRMS. Veterans Health Administration is another example. State of CA another one. Just be mindful that none of these stories is an actual reference. </a:t>
            </a:r>
          </a:p>
          <a:p>
            <a:pPr>
              <a:lnSpc>
                <a:spcPct val="80000"/>
              </a:lnSpc>
            </a:pPr>
            <a:endParaRPr lang="en-US" sz="800" dirty="0"/>
          </a:p>
          <a:p>
            <a:pPr>
              <a:lnSpc>
                <a:spcPct val="80000"/>
              </a:lnSpc>
            </a:pPr>
            <a:r>
              <a:rPr lang="en-US" sz="800" b="1" dirty="0"/>
              <a:t>EXPANDING IMPACT OF TECHNOLOGY</a:t>
            </a:r>
          </a:p>
          <a:p>
            <a:pPr>
              <a:lnSpc>
                <a:spcPct val="80000"/>
              </a:lnSpc>
            </a:pPr>
            <a:r>
              <a:rPr lang="en-US" sz="800" dirty="0"/>
              <a:t>The adoption of the Internet is remaking the landscapes of business, healthcare and government. </a:t>
            </a:r>
          </a:p>
          <a:p>
            <a:pPr>
              <a:lnSpc>
                <a:spcPct val="80000"/>
              </a:lnSpc>
            </a:pPr>
            <a:r>
              <a:rPr lang="en-US" sz="800" dirty="0"/>
              <a:t>You can speak about better fraud management, particularly in the context of taxes (governments look for ways to reduce costs). </a:t>
            </a:r>
            <a:r>
              <a:rPr lang="en-US" sz="800" dirty="0">
                <a:hlinkClick r:id="rId3"/>
              </a:rPr>
              <a:t>SAT Mexico</a:t>
            </a:r>
            <a:r>
              <a:rPr lang="en-US" sz="800" dirty="0"/>
              <a:t> and Shandong Taxation Bureau are good examples.  </a:t>
            </a:r>
          </a:p>
          <a:p>
            <a:pPr>
              <a:lnSpc>
                <a:spcPct val="80000"/>
              </a:lnSpc>
            </a:pPr>
            <a:endParaRPr lang="en-US" sz="800" dirty="0"/>
          </a:p>
          <a:p>
            <a:pPr>
              <a:lnSpc>
                <a:spcPct val="80000"/>
              </a:lnSpc>
            </a:pPr>
            <a:r>
              <a:rPr lang="en-US" sz="800" b="1" dirty="0"/>
              <a:t>CHANGING DEMOGRAPHICS</a:t>
            </a:r>
          </a:p>
          <a:p>
            <a:pPr>
              <a:lnSpc>
                <a:spcPct val="80000"/>
              </a:lnSpc>
            </a:pPr>
            <a:r>
              <a:rPr lang="en-US" sz="800" dirty="0"/>
              <a:t>Median ages are rising in the developed countries of Italy, Germany and Japan, but dropping in developing ones such as India.</a:t>
            </a:r>
          </a:p>
          <a:p>
            <a:pPr>
              <a:lnSpc>
                <a:spcPct val="80000"/>
              </a:lnSpc>
            </a:pPr>
            <a:r>
              <a:rPr lang="en-US" sz="800" dirty="0"/>
              <a:t>It is a good time to give a ITS example (Intelligent Transportation System). My favorite: </a:t>
            </a:r>
            <a:r>
              <a:rPr lang="en-US" sz="800" b="1" dirty="0"/>
              <a:t>City of </a:t>
            </a:r>
            <a:r>
              <a:rPr lang="en-US" sz="800" b="1" dirty="0" smtClean="0"/>
              <a:t>Stockholm</a:t>
            </a:r>
            <a:endParaRPr lang="en-US" sz="800" dirty="0" smtClean="0"/>
          </a:p>
          <a:p>
            <a:pPr>
              <a:lnSpc>
                <a:spcPct val="80000"/>
              </a:lnSpc>
            </a:pPr>
            <a:r>
              <a:rPr lang="en-US" sz="800" dirty="0"/>
              <a:t>Pilot showed 20 to 25 % reduction in traffic volume in the city center</a:t>
            </a:r>
          </a:p>
          <a:p>
            <a:pPr>
              <a:lnSpc>
                <a:spcPct val="80000"/>
              </a:lnSpc>
            </a:pPr>
            <a:r>
              <a:rPr lang="en-US" sz="800" dirty="0"/>
              <a:t>Significant reduction in economic costs associated with traffic congestion</a:t>
            </a:r>
          </a:p>
          <a:p>
            <a:pPr>
              <a:lnSpc>
                <a:spcPct val="80000"/>
              </a:lnSpc>
            </a:pPr>
            <a:r>
              <a:rPr lang="en-US" sz="800" dirty="0"/>
              <a:t>Generation of an estimated €50 Million per year to be channeled into further reducing congestion–making the initiative virtually self-sustaining</a:t>
            </a:r>
          </a:p>
          <a:p>
            <a:pPr>
              <a:lnSpc>
                <a:spcPct val="80000"/>
              </a:lnSpc>
            </a:pPr>
            <a:endParaRPr lang="en-US" sz="800" dirty="0"/>
          </a:p>
          <a:p>
            <a:pPr>
              <a:lnSpc>
                <a:spcPct val="80000"/>
              </a:lnSpc>
            </a:pPr>
            <a:r>
              <a:rPr lang="en-US" sz="800" b="1" dirty="0"/>
              <a:t>RISING ENVIRONMENTAL CONCERNS</a:t>
            </a:r>
          </a:p>
          <a:p>
            <a:pPr>
              <a:lnSpc>
                <a:spcPct val="80000"/>
              </a:lnSpc>
            </a:pPr>
            <a:r>
              <a:rPr lang="en-US" sz="800" dirty="0"/>
              <a:t>Societies and governments are becoming more attuned to what the earth can provide and what it can tolerate. Water management is a big thing. You can take the example of city of </a:t>
            </a:r>
            <a:r>
              <a:rPr lang="en-US" sz="800" dirty="0" smtClean="0"/>
              <a:t>Rotterdam</a:t>
            </a:r>
          </a:p>
          <a:p>
            <a:pPr>
              <a:lnSpc>
                <a:spcPct val="80000"/>
              </a:lnSpc>
            </a:pPr>
            <a:endParaRPr lang="en-US" sz="800" dirty="0"/>
          </a:p>
          <a:p>
            <a:pPr>
              <a:lnSpc>
                <a:spcPct val="80000"/>
              </a:lnSpc>
            </a:pPr>
            <a:r>
              <a:rPr lang="en-US" sz="800" b="1" dirty="0"/>
              <a:t>GROWING THREATS TO SOCIAL STABILITY AND ORDER</a:t>
            </a:r>
          </a:p>
          <a:p>
            <a:pPr>
              <a:lnSpc>
                <a:spcPct val="80000"/>
              </a:lnSpc>
            </a:pPr>
            <a:r>
              <a:rPr lang="en-US" sz="800" dirty="0"/>
              <a:t>From terrorism to armed conflict to pandemics to natural disasters, the character of threats is changing.</a:t>
            </a:r>
          </a:p>
          <a:p>
            <a:pPr>
              <a:lnSpc>
                <a:spcPct val="80000"/>
              </a:lnSpc>
            </a:pPr>
            <a:r>
              <a:rPr lang="en-US" sz="800" dirty="0"/>
              <a:t>U.K. Border Agency: It is a very strong story that shows the depth and breath of IBM's solutions (not just products</a:t>
            </a:r>
            <a:r>
              <a:rPr lang="en-US" sz="800" dirty="0" smtClean="0"/>
              <a:t>)</a:t>
            </a:r>
            <a:endParaRPr lang="en-US" sz="8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D792AB-4A59-D540-9DF3-A5630F745DE1}" type="slidenum">
              <a:rPr lang="en-US"/>
              <a:pPr/>
              <a:t>4</a:t>
            </a:fld>
            <a:endParaRPr lang="en-US" dirty="0"/>
          </a:p>
        </p:txBody>
      </p:sp>
      <p:sp>
        <p:nvSpPr>
          <p:cNvPr id="880642" name="Rectangle 2"/>
          <p:cNvSpPr>
            <a:spLocks noGrp="1" noRot="1" noChangeAspect="1" noChangeArrowheads="1" noTextEdit="1"/>
          </p:cNvSpPr>
          <p:nvPr>
            <p:ph type="sldImg"/>
          </p:nvPr>
        </p:nvSpPr>
        <p:spPr>
          <a:ln/>
        </p:spPr>
      </p:sp>
      <p:sp>
        <p:nvSpPr>
          <p:cNvPr id="880643" name="Rectangle 3"/>
          <p:cNvSpPr>
            <a:spLocks noGrp="1" noChangeArrowheads="1"/>
          </p:cNvSpPr>
          <p:nvPr>
            <p:ph type="body" idx="1"/>
          </p:nvPr>
        </p:nvSpPr>
        <p:spPr/>
        <p:txBody>
          <a:bodyPr/>
          <a:lstStyle/>
          <a:p>
            <a:r>
              <a:rPr lang="en-US" b="1" dirty="0"/>
              <a:t>Open government goals</a:t>
            </a:r>
          </a:p>
          <a:p>
            <a:r>
              <a:rPr lang="en-US" b="1" dirty="0">
                <a:solidFill>
                  <a:srgbClr val="006699"/>
                </a:solidFill>
              </a:rPr>
              <a:t>Government-as-platform</a:t>
            </a:r>
          </a:p>
          <a:p>
            <a:r>
              <a:rPr lang="en-US" b="1" dirty="0">
                <a:solidFill>
                  <a:srgbClr val="006699"/>
                </a:solidFill>
              </a:rPr>
              <a:t>Better collective problem solving</a:t>
            </a:r>
          </a:p>
          <a:p>
            <a:r>
              <a:rPr lang="en-US" b="1" dirty="0">
                <a:solidFill>
                  <a:srgbClr val="006699"/>
                </a:solidFill>
              </a:rPr>
              <a:t>Transformed government and governance</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GB" dirty="0">
              <a:latin typeface="Arial" pitchFamily="-1" charset="0"/>
              <a:ea typeface="Arial" pitchFamily="-1" charset="0"/>
              <a:cs typeface="Arial" pitchFamily="-1" charset="0"/>
            </a:endParaRPr>
          </a:p>
        </p:txBody>
      </p:sp>
      <p:sp>
        <p:nvSpPr>
          <p:cNvPr id="44036" name="Slide Number Placeholder 3"/>
          <p:cNvSpPr>
            <a:spLocks noGrp="1"/>
          </p:cNvSpPr>
          <p:nvPr>
            <p:ph type="sldNum" sz="quarter" idx="5"/>
          </p:nvPr>
        </p:nvSpPr>
        <p:spPr>
          <a:noFill/>
        </p:spPr>
        <p:txBody>
          <a:bodyPr/>
          <a:lstStyle/>
          <a:p>
            <a:fld id="{9E9887D9-E755-F44A-9089-670571647C3A}" type="slidenum">
              <a:rPr lang="en-US">
                <a:latin typeface="Arial" pitchFamily="-1" charset="0"/>
                <a:ea typeface="Arial" pitchFamily="-1" charset="0"/>
                <a:cs typeface="Arial" pitchFamily="-1" charset="0"/>
              </a:rPr>
              <a:pPr/>
              <a:t>7</a:t>
            </a:fld>
            <a:endParaRPr lang="en-US" dirty="0">
              <a:latin typeface="Arial" pitchFamily="-1" charset="0"/>
              <a:ea typeface="Arial" pitchFamily="-1" charset="0"/>
              <a:cs typeface="Arial"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TextEdit="1"/>
          </p:cNvSpPr>
          <p:nvPr>
            <p:ph type="sldImg"/>
          </p:nvPr>
        </p:nvSpPr>
        <p:spPr>
          <a:ln/>
        </p:spPr>
      </p:sp>
      <p:sp>
        <p:nvSpPr>
          <p:cNvPr id="47107" name="Rectangle 3"/>
          <p:cNvSpPr>
            <a:spLocks noGrp="1"/>
          </p:cNvSpPr>
          <p:nvPr>
            <p:ph type="body" idx="1"/>
          </p:nvPr>
        </p:nvSpPr>
        <p:spPr>
          <a:noFill/>
        </p:spPr>
        <p:txBody>
          <a:bodyPr lIns="91420" tIns="45711" rIns="91420" bIns="45711"/>
          <a:lstStyle/>
          <a:p>
            <a:pPr>
              <a:lnSpc>
                <a:spcPct val="80000"/>
              </a:lnSpc>
            </a:pPr>
            <a:r>
              <a:rPr lang="en-US" sz="800" b="1" dirty="0">
                <a:solidFill>
                  <a:schemeClr val="tx2"/>
                </a:solidFill>
              </a:rPr>
              <a:t>The Fiscal crisis is causing previously unmentionable change in Government IT buying: </a:t>
            </a:r>
          </a:p>
          <a:p>
            <a:pPr>
              <a:lnSpc>
                <a:spcPct val="80000"/>
              </a:lnSpc>
            </a:pPr>
            <a:r>
              <a:rPr lang="en-US" sz="800" dirty="0"/>
              <a:t>Opening for new technology strategies: shared services, alternative delivery models (cloud) and transaction-based contracts</a:t>
            </a:r>
          </a:p>
          <a:p>
            <a:pPr>
              <a:lnSpc>
                <a:spcPct val="80000"/>
              </a:lnSpc>
            </a:pPr>
            <a:r>
              <a:rPr lang="en-US" sz="800" dirty="0"/>
              <a:t>Heavy focus for IT investments on projects that reduce operating costs and increase program effectiveness</a:t>
            </a:r>
          </a:p>
          <a:p>
            <a:pPr>
              <a:lnSpc>
                <a:spcPct val="80000"/>
              </a:lnSpc>
            </a:pPr>
            <a:r>
              <a:rPr lang="en-US" sz="800" dirty="0"/>
              <a:t>Shift away from large-scale, single-award contracts to a larger number of small opportunities</a:t>
            </a:r>
          </a:p>
          <a:p>
            <a:pPr>
              <a:lnSpc>
                <a:spcPct val="80000"/>
              </a:lnSpc>
            </a:pPr>
            <a:r>
              <a:rPr lang="en-US" altLang="ja-JP" sz="800" dirty="0"/>
              <a:t>Focus on services that offer alternatives to new capital investment and longer term IT value</a:t>
            </a:r>
            <a:endParaRPr lang="en-US" sz="800" dirty="0"/>
          </a:p>
          <a:p>
            <a:pPr>
              <a:lnSpc>
                <a:spcPct val="80000"/>
              </a:lnSpc>
            </a:pPr>
            <a:endParaRPr lang="en-US" sz="800" dirty="0"/>
          </a:p>
          <a:p>
            <a:pPr>
              <a:lnSpc>
                <a:spcPct val="80000"/>
              </a:lnSpc>
            </a:pPr>
            <a:r>
              <a:rPr lang="en-US" sz="800" b="1" dirty="0">
                <a:solidFill>
                  <a:schemeClr val="tx2"/>
                </a:solidFill>
              </a:rPr>
              <a:t>Government Priorities: </a:t>
            </a:r>
            <a:endParaRPr lang="en-US" sz="800" dirty="0"/>
          </a:p>
          <a:p>
            <a:pPr>
              <a:lnSpc>
                <a:spcPct val="80000"/>
              </a:lnSpc>
            </a:pPr>
            <a:r>
              <a:rPr lang="en-US" altLang="ja-JP" sz="800" dirty="0"/>
              <a:t>Prioritizing services and managing their budget in a very constrained financial environment</a:t>
            </a:r>
          </a:p>
          <a:p>
            <a:pPr>
              <a:lnSpc>
                <a:spcPct val="80000"/>
              </a:lnSpc>
            </a:pPr>
            <a:r>
              <a:rPr lang="en-US" altLang="ja-JP" sz="800" dirty="0"/>
              <a:t>Stimulating the economy to restore job growth after the recession</a:t>
            </a:r>
          </a:p>
          <a:p>
            <a:pPr>
              <a:lnSpc>
                <a:spcPct val="80000"/>
              </a:lnSpc>
            </a:pPr>
            <a:r>
              <a:rPr lang="en-US" altLang="ja-JP" sz="800" dirty="0"/>
              <a:t>Meeting the increased demand for citizen services caused be the recent recession</a:t>
            </a:r>
          </a:p>
          <a:p>
            <a:pPr>
              <a:lnSpc>
                <a:spcPct val="80000"/>
              </a:lnSpc>
            </a:pPr>
            <a:r>
              <a:rPr lang="en-US" altLang="ja-JP" sz="800" dirty="0"/>
              <a:t>Maintaining public safety in the face of ongoing or increasing terrorist threats and challenging crime trends</a:t>
            </a:r>
          </a:p>
          <a:p>
            <a:pPr>
              <a:lnSpc>
                <a:spcPct val="80000"/>
              </a:lnSpc>
            </a:pPr>
            <a:r>
              <a:rPr lang="en-US" altLang="ja-JP" sz="800" dirty="0"/>
              <a:t>Managing resources more effectively, including physical resources such as energy and water, and IT infrastructure</a:t>
            </a:r>
          </a:p>
          <a:p>
            <a:pPr>
              <a:lnSpc>
                <a:spcPct val="80000"/>
              </a:lnSpc>
            </a:pPr>
            <a:endParaRPr lang="en-US" sz="800" dirty="0"/>
          </a:p>
          <a:p>
            <a:pPr>
              <a:lnSpc>
                <a:spcPct val="80000"/>
              </a:lnSpc>
            </a:pPr>
            <a:r>
              <a:rPr lang="en-US" sz="800" b="1" dirty="0">
                <a:solidFill>
                  <a:schemeClr val="tx2"/>
                </a:solidFill>
              </a:rPr>
              <a:t>What is Smarter Government?</a:t>
            </a:r>
            <a:endParaRPr lang="en-US" sz="800" dirty="0"/>
          </a:p>
          <a:p>
            <a:pPr>
              <a:lnSpc>
                <a:spcPct val="80000"/>
              </a:lnSpc>
            </a:pPr>
            <a:r>
              <a:rPr lang="en-US" sz="800" dirty="0">
                <a:solidFill>
                  <a:srgbClr val="000000"/>
                </a:solidFill>
              </a:rPr>
              <a:t>A smarter government assesses the needs of its society, uses analytics to improve insight, and makes collaborative decisions to improve the economic health, welfare and security of its citizens.  </a:t>
            </a:r>
            <a:endParaRPr lang="en-US" sz="800" dirty="0"/>
          </a:p>
          <a:p>
            <a:pPr>
              <a:lnSpc>
                <a:spcPct val="95000"/>
              </a:lnSpc>
              <a:spcBef>
                <a:spcPct val="0"/>
              </a:spcBef>
            </a:pPr>
            <a:endParaRPr lang="en-US" altLang="ja-JP" sz="800" dirty="0"/>
          </a:p>
          <a:p>
            <a:pPr>
              <a:lnSpc>
                <a:spcPct val="95000"/>
              </a:lnSpc>
              <a:spcBef>
                <a:spcPct val="0"/>
              </a:spcBef>
            </a:pPr>
            <a:endParaRPr lang="en-US" altLang="ja-JP" sz="800" dirty="0"/>
          </a:p>
          <a:p>
            <a:pPr>
              <a:lnSpc>
                <a:spcPct val="95000"/>
              </a:lnSpc>
              <a:spcBef>
                <a:spcPct val="0"/>
              </a:spcBef>
            </a:pPr>
            <a:r>
              <a:rPr lang="en-US" altLang="ja-JP" sz="800" dirty="0"/>
              <a:t>We help governments become smarter in their mission of improving the economic health, welfare and security</a:t>
            </a:r>
            <a:endParaRPr kumimoji="1" lang="en-US" altLang="ja-JP" sz="800" dirty="0"/>
          </a:p>
          <a:p>
            <a:pPr>
              <a:lnSpc>
                <a:spcPct val="95000"/>
              </a:lnSpc>
              <a:spcBef>
                <a:spcPct val="0"/>
              </a:spcBef>
            </a:pPr>
            <a:endParaRPr kumimoji="1" lang="en-US" altLang="ja-JP" sz="800" dirty="0"/>
          </a:p>
          <a:p>
            <a:pPr>
              <a:lnSpc>
                <a:spcPct val="95000"/>
              </a:lnSpc>
              <a:spcBef>
                <a:spcPct val="0"/>
              </a:spcBef>
            </a:pPr>
            <a:r>
              <a:rPr kumimoji="1" lang="en-US" altLang="ja-JP" sz="800" dirty="0"/>
              <a:t>That leads us to the need for and VALUE of ‘A Smarter Government.’ A smarter government leads by setting agendas based on the needs of your citizens and businesses in the global economy. Through priority initiatives focused on: 1) citizen-centered experiences, 2) government accountability, 3) green solutions and 4) sense and respond (national and public safety) initiatives. Government at the core of ensuring the economic health, welfare and security of citizens and societies... demonstrating Smarter Governments.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r>
              <a:rPr lang="en-US" b="1" dirty="0"/>
              <a:t>Improving citizen and business services</a:t>
            </a:r>
            <a:r>
              <a:rPr lang="en-US" dirty="0"/>
              <a:t>…. ‘Smart is’ for government nations and organizations represents all of these statements and more… </a:t>
            </a:r>
          </a:p>
          <a:p>
            <a:r>
              <a:rPr lang="en-US" dirty="0"/>
              <a:t>Ultimately, it is… connecting people to programs and services based on individual needs, achieving sustainable client outcomes, while reducing the operational costs of delivering services and maximizing value to taxpayers.</a:t>
            </a:r>
          </a:p>
          <a:p>
            <a:endParaRPr lang="en-US" dirty="0">
              <a:solidFill>
                <a:schemeClr val="bg1"/>
              </a:solidFill>
            </a:endParaRPr>
          </a:p>
          <a:p>
            <a:r>
              <a:rPr lang="en-US" dirty="0"/>
              <a:t> </a:t>
            </a: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xfrm>
            <a:off x="1903413" y="293688"/>
            <a:ext cx="2703512" cy="2027237"/>
          </a:xfrm>
          <a:ln/>
        </p:spPr>
      </p:sp>
      <p:sp>
        <p:nvSpPr>
          <p:cNvPr id="152579" name="Rectangle 3"/>
          <p:cNvSpPr>
            <a:spLocks noGrp="1" noChangeArrowheads="1"/>
          </p:cNvSpPr>
          <p:nvPr>
            <p:ph type="body" idx="1"/>
          </p:nvPr>
        </p:nvSpPr>
        <p:spPr>
          <a:xfrm>
            <a:off x="368300" y="2470150"/>
            <a:ext cx="5973763" cy="6080125"/>
          </a:xfrm>
          <a:noFill/>
          <a:ln/>
        </p:spPr>
        <p:txBody>
          <a:bodyPr lIns="89756" tIns="44877" rIns="89756" bIns="44877"/>
          <a:lstStyle/>
          <a:p>
            <a:endParaRPr lang="en-GB" dirty="0">
              <a:latin typeface="Arial" pitchFamily="-84" charset="0"/>
              <a:cs typeface="Arial" pitchFamily="-8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7AF4D5CD-09E0-3F4A-AFB7-68E955FACAD7}" type="slidenum">
              <a:rPr lang="en-US"/>
              <a:pPr/>
              <a:t>14</a:t>
            </a:fld>
            <a:endParaRPr lang="en-US" dirty="0"/>
          </a:p>
        </p:txBody>
      </p:sp>
      <p:sp>
        <p:nvSpPr>
          <p:cNvPr id="117763" name="Slide Image Placeholder 1"/>
          <p:cNvSpPr>
            <a:spLocks noGrp="1" noRot="1" noChangeAspect="1" noTextEdit="1"/>
          </p:cNvSpPr>
          <p:nvPr>
            <p:ph type="sldImg"/>
          </p:nvPr>
        </p:nvSpPr>
        <p:spPr>
          <a:ln/>
        </p:spPr>
      </p:sp>
      <p:sp>
        <p:nvSpPr>
          <p:cNvPr id="117764" name="Notes Placeholder 2"/>
          <p:cNvSpPr>
            <a:spLocks noGrp="1"/>
          </p:cNvSpPr>
          <p:nvPr>
            <p:ph type="body" idx="1"/>
          </p:nvPr>
        </p:nvSpPr>
        <p:spPr>
          <a:noFill/>
          <a:ln/>
        </p:spPr>
        <p:txBody>
          <a:bodyPr lIns="91423" tIns="45712" rIns="91423" bIns="45712"/>
          <a:lstStyle/>
          <a:p>
            <a:pPr eaLnBrk="1" hangingPunct="1"/>
            <a:r>
              <a:rPr lang="en-US" dirty="0">
                <a:latin typeface="Arial" pitchFamily="-84" charset="0"/>
                <a:cs typeface="Arial" pitchFamily="-84" charset="0"/>
              </a:rPr>
              <a:t>3x faster rule changes - Visa</a:t>
            </a:r>
          </a:p>
        </p:txBody>
      </p:sp>
      <p:sp>
        <p:nvSpPr>
          <p:cNvPr id="11776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23" tIns="45712" rIns="91423" bIns="45712" anchor="b">
            <a:prstTxWarp prst="textNoShape">
              <a:avLst/>
            </a:prstTxWarp>
          </a:bodyPr>
          <a:lstStyle/>
          <a:p>
            <a:pPr algn="r" eaLnBrk="0" hangingPunct="0">
              <a:lnSpc>
                <a:spcPct val="100000"/>
              </a:lnSpc>
            </a:pPr>
            <a:fld id="{84EF95E7-55D8-AA48-B53D-75DBA55351E7}" type="slidenum">
              <a:rPr lang="en-US" sz="1200">
                <a:solidFill>
                  <a:schemeClr val="tx1"/>
                </a:solidFill>
                <a:latin typeface="Arial" pitchFamily="-84" charset="0"/>
              </a:rPr>
              <a:pPr algn="r" eaLnBrk="0" hangingPunct="0">
                <a:lnSpc>
                  <a:spcPct val="100000"/>
                </a:lnSpc>
              </a:pPr>
              <a:t>14</a:t>
            </a:fld>
            <a:endParaRPr lang="en-US" sz="1200" dirty="0">
              <a:solidFill>
                <a:schemeClr val="tx1"/>
              </a:solidFill>
              <a:latin typeface="Arial" pitchFamily="-8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pPr eaLnBrk="1" hangingPunct="1">
              <a:lnSpc>
                <a:spcPct val="104000"/>
              </a:lnSpc>
              <a:spcBef>
                <a:spcPct val="20000"/>
              </a:spcBef>
              <a:buClr>
                <a:schemeClr val="accent1"/>
              </a:buClr>
              <a:buFont typeface="MS PGothic" pitchFamily="34" charset="-128"/>
              <a:buNone/>
            </a:pPr>
            <a:r>
              <a:rPr lang="en-US" b="1" dirty="0">
                <a:solidFill>
                  <a:srgbClr val="000000"/>
                </a:solidFill>
              </a:rPr>
              <a:t>Managing resources effectively and efficiently</a:t>
            </a:r>
            <a:r>
              <a:rPr lang="en-US" dirty="0">
                <a:solidFill>
                  <a:srgbClr val="000000"/>
                </a:solidFill>
              </a:rPr>
              <a:t>… societal demands drive the need for organizational accountability and effectiveness in the use of government resources. Governments who leverage business intelligence and planning solutions will improve insight and elevate performance with visibility and control. ‘Smart is’ statements… highlight how governments can successfully embrace accountability and transparency.</a:t>
            </a:r>
          </a:p>
          <a:p>
            <a:endParaRPr lang="en-US" dirty="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lnSpc>
                <a:spcPct val="80000"/>
              </a:lnSpc>
            </a:pPr>
            <a:r>
              <a:rPr lang="en-US" sz="900" dirty="0">
                <a:latin typeface="Times-Roman" charset="0"/>
                <a:ea typeface="Arial" pitchFamily="-1" charset="0"/>
                <a:cs typeface="Arial" pitchFamily="-1" charset="0"/>
              </a:rPr>
              <a:t>The regional government of Castilla y León, one of Spain’s 17 autonomous regions, administers a broad range of social programs through its Social Services agency. More than 50,000 people benefit from the agency’s social assistance programs for the disabled, elderly and younger, and child protection. For more information on the agency, please visit www.jcyl.es.</a:t>
            </a:r>
          </a:p>
          <a:p>
            <a:pPr eaLnBrk="1" hangingPunct="1">
              <a:lnSpc>
                <a:spcPct val="80000"/>
              </a:lnSpc>
            </a:pPr>
            <a:endParaRPr lang="en-US" sz="900" dirty="0">
              <a:latin typeface="Times-Roman" charset="0"/>
              <a:ea typeface="Arial" pitchFamily="-1" charset="0"/>
              <a:cs typeface="Arial" pitchFamily="-1" charset="0"/>
            </a:endParaRPr>
          </a:p>
          <a:p>
            <a:pPr eaLnBrk="1" hangingPunct="1">
              <a:lnSpc>
                <a:spcPct val="80000"/>
              </a:lnSpc>
            </a:pPr>
            <a:r>
              <a:rPr lang="en-US" sz="900" b="1" dirty="0">
                <a:latin typeface="Times-Roman" charset="0"/>
                <a:ea typeface="Arial" pitchFamily="-1" charset="0"/>
                <a:cs typeface="Arial" pitchFamily="-1" charset="0"/>
              </a:rPr>
              <a:t>Challenge</a:t>
            </a:r>
          </a:p>
          <a:p>
            <a:pPr eaLnBrk="1" hangingPunct="1">
              <a:lnSpc>
                <a:spcPct val="80000"/>
              </a:lnSpc>
            </a:pP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Spain’s recent passage of a law promoting care and autonomy for dependent people, including the elderly and disabled compelled the agency to reengineer its IT systems for implementing programs, The law not only introduced new social benefits, but backed them with precisely defined eligibility criteria. The agency launched the project, called Social Services Unified Access System (SAUSS), to comply with the new complex regulations, and more generally, provide better service. </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Solution</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The SAUSS project involved putting in place a new organization as a single point of contact for citizens and implementing a centralized process-oriented management system for granting benefits, automating the agency’s work and shortening services delivery.</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For this, the agency is relying on IBM FileNet Business Process Manager as its BPM system, Microstrategy for statistics and scorecard balancing, and IBM WebSphere ILOG JRules to facilitate the development, deployment and maintenance of the business rules governing the complex decisions to be taken in the process. For instance, a rule-based decision service is used to score applications and assess eligibility.</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Social Services’ IT department no longer has to recode applications associated with SAUSS to implement new policies and regulations. All the business rules governing the new system are stored in a central repository. The agency’s policy managers can access the repository through a Web-based interface to review, modify, test and redeploy rules to implement changes directly. Furthermore, as the decision logic is managed separately from business processes, policy changes have no impact on business processes themselves.</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The new system has greatly improved the productivity of approximately 600 agency personnel. It lets them handle the greater number of cases resulting from the introduction of the new law. The system automates the processing of most of the paperwork, allowing the agency’s staff to focus on handling exceptional cases. Even though the number of cases has increased significantly, each application is processed much faster, enabling the agency to deliver services in far less time on average.</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The SAUSS system was assembled by Thales, a system integrator and IBM Business Partner. Two people—one from Thales and the other from the agency—were primarily responsible for developing the system. They prepared for the project by attending an IBM WebSphere ILOG JRules training course given by IBM Software Education Services. In all, the project lasted one year. The system was developed to run in a Java environment with Microsoft® Windows 2000.</a:t>
            </a:r>
            <a:r>
              <a:rPr lang="en-US" sz="900" dirty="0">
                <a:latin typeface="ArialMT" charset="0"/>
                <a:ea typeface="Arial" pitchFamily="-1" charset="0"/>
                <a:cs typeface="Arial" pitchFamily="-1" charset="0"/>
              </a:rPr>
              <a:t>  </a:t>
            </a:r>
            <a:r>
              <a:rPr lang="en-US" sz="900" b="1" dirty="0">
                <a:latin typeface="Times-Roman" charset="0"/>
                <a:ea typeface="Arial" pitchFamily="-1" charset="0"/>
                <a:cs typeface="Arial" pitchFamily="-1" charset="0"/>
              </a:rPr>
              <a:t>Benefits</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The agency has gained significant benefits from the new system:</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Faster delivery of social benefits through a clear process that requires less interaction between the citizen and the administration</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Transparent and fair decisions through consistent scoring and application of eligibility criteria across all the agency’s centers</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Empowerment of policy managers with a powerful, user-friendly interface that allows them to review, validate and maintain policies directly</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Flexibility to adapt faster to new and changing regulations</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Ease of integration with the IBM FileNet P8 Platform for developing custom enterprise systems</a:t>
            </a:r>
            <a:r>
              <a:rPr lang="en-US" sz="900" dirty="0">
                <a:latin typeface="ArialMT" charset="0"/>
                <a:ea typeface="Arial" pitchFamily="-1" charset="0"/>
                <a:cs typeface="Arial" pitchFamily="-1" charset="0"/>
              </a:rPr>
              <a:t> </a:t>
            </a:r>
            <a:r>
              <a:rPr lang="en-US" sz="900" dirty="0">
                <a:latin typeface="Times-Roman" charset="0"/>
                <a:ea typeface="Arial" pitchFamily="-1" charset="0"/>
                <a:cs typeface="Arial" pitchFamily="-1" charset="0"/>
              </a:rPr>
              <a:t>Better management of business processes, which are impacted less by policy changes</a:t>
            </a:r>
            <a:endParaRPr lang="en-US" sz="900" dirty="0">
              <a:latin typeface="Arial" pitchFamily="-1" charset="0"/>
              <a:ea typeface="Arial" pitchFamily="-1" charset="0"/>
              <a:cs typeface="Arial"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defRPr/>
            </a:pPr>
            <a:endParaRPr lang="en-GB" dirty="0"/>
          </a:p>
        </p:txBody>
      </p:sp>
      <p:sp>
        <p:nvSpPr>
          <p:cNvPr id="26628" name="Slide Number Placeholder 3"/>
          <p:cNvSpPr>
            <a:spLocks noGrp="1"/>
          </p:cNvSpPr>
          <p:nvPr>
            <p:ph type="sldNum" sz="quarter" idx="5"/>
          </p:nvPr>
        </p:nvSpPr>
        <p:spPr>
          <a:noFill/>
        </p:spPr>
        <p:txBody>
          <a:bodyPr/>
          <a:lstStyle/>
          <a:p>
            <a:fld id="{45E4294E-FECC-E940-A220-D18824AF18F3}" type="slidenum">
              <a:rPr lang="en-GB" smtClean="0">
                <a:latin typeface="Arial" pitchFamily="-1" charset="0"/>
                <a:ea typeface="Arial" pitchFamily="-1" charset="0"/>
                <a:cs typeface="Arial" pitchFamily="-1" charset="0"/>
              </a:rPr>
              <a:pPr/>
              <a:t>17</a:t>
            </a:fld>
            <a:endParaRPr lang="en-GB" dirty="0" smtClean="0">
              <a:latin typeface="Arial" pitchFamily="-1" charset="0"/>
              <a:ea typeface="Arial" pitchFamily="-1" charset="0"/>
              <a:cs typeface="Arial"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0" tIns="45715" rIns="91430" bIns="45715" anchor="b">
            <a:prstTxWarp prst="textNoShape">
              <a:avLst/>
            </a:prstTxWarp>
          </a:bodyPr>
          <a:lstStyle/>
          <a:p>
            <a:pPr algn="r"/>
            <a:fld id="{30EC30CF-0CAF-2A4D-8899-1FF0348A2C37}" type="slidenum">
              <a:rPr lang="en-US" sz="1200" b="0">
                <a:ea typeface="Arial" pitchFamily="-84" charset="0"/>
                <a:cs typeface="Arial" pitchFamily="-84" charset="0"/>
              </a:rPr>
              <a:pPr algn="r"/>
              <a:t>18</a:t>
            </a:fld>
            <a:endParaRPr lang="en-US" sz="1200" b="0" dirty="0">
              <a:ea typeface="Arial" pitchFamily="-84" charset="0"/>
              <a:cs typeface="Arial" pitchFamily="-84" charset="0"/>
            </a:endParaRPr>
          </a:p>
        </p:txBody>
      </p:sp>
      <p:sp>
        <p:nvSpPr>
          <p:cNvPr id="14848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0" tIns="45715" rIns="91430" bIns="45715" anchor="b">
            <a:prstTxWarp prst="textNoShape">
              <a:avLst/>
            </a:prstTxWarp>
          </a:bodyPr>
          <a:lstStyle/>
          <a:p>
            <a:pPr algn="r"/>
            <a:fld id="{2F696E5C-E1FF-7E4E-8F9D-1339E2F090FA}" type="slidenum">
              <a:rPr lang="en-US" sz="1200" b="0">
                <a:ea typeface="Arial" pitchFamily="-84" charset="0"/>
                <a:cs typeface="Arial" pitchFamily="-84" charset="0"/>
              </a:rPr>
              <a:pPr algn="r"/>
              <a:t>18</a:t>
            </a:fld>
            <a:endParaRPr lang="en-US" sz="1200" b="0" dirty="0">
              <a:ea typeface="Arial" pitchFamily="-84" charset="0"/>
              <a:cs typeface="Arial" pitchFamily="-84" charset="0"/>
            </a:endParaRPr>
          </a:p>
        </p:txBody>
      </p:sp>
      <p:sp>
        <p:nvSpPr>
          <p:cNvPr id="148484" name="Rectangle 2"/>
          <p:cNvSpPr>
            <a:spLocks noGrp="1" noRot="1" noChangeAspect="1" noChangeArrowheads="1" noTextEdit="1"/>
          </p:cNvSpPr>
          <p:nvPr>
            <p:ph type="sldImg"/>
          </p:nvPr>
        </p:nvSpPr>
        <p:spPr>
          <a:ln/>
        </p:spPr>
      </p:sp>
      <p:sp>
        <p:nvSpPr>
          <p:cNvPr id="148485" name="Rectangle 3"/>
          <p:cNvSpPr>
            <a:spLocks noGrp="1" noChangeArrowheads="1"/>
          </p:cNvSpPr>
          <p:nvPr>
            <p:ph type="body" idx="1"/>
          </p:nvPr>
        </p:nvSpPr>
        <p:spPr>
          <a:xfrm>
            <a:off x="685800" y="4344988"/>
            <a:ext cx="5486400" cy="4113212"/>
          </a:xfrm>
          <a:noFill/>
          <a:ln/>
        </p:spPr>
        <p:txBody>
          <a:bodyPr lIns="91430" tIns="45715" rIns="91430" bIns="45715"/>
          <a:lstStyle/>
          <a:p>
            <a:pPr>
              <a:lnSpc>
                <a:spcPct val="80000"/>
              </a:lnSpc>
            </a:pPr>
            <a:endParaRPr lang="en-GB" sz="500" dirty="0">
              <a:latin typeface="Arial" pitchFamily="-84" charset="0"/>
              <a:cs typeface="Arial" pitchFamily="-8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6CB6F9FE-80C8-1242-BFA3-02BA909A3027}" type="slidenum">
              <a:rPr lang="en-US"/>
              <a:pPr/>
              <a:t>19</a:t>
            </a:fld>
            <a:endParaRPr lang="en-US" dirty="0"/>
          </a:p>
        </p:txBody>
      </p:sp>
      <p:sp>
        <p:nvSpPr>
          <p:cNvPr id="115715" name="Slide Image Placeholder 1"/>
          <p:cNvSpPr>
            <a:spLocks noGrp="1" noRot="1" noChangeAspect="1" noTextEdit="1"/>
          </p:cNvSpPr>
          <p:nvPr>
            <p:ph type="sldImg"/>
          </p:nvPr>
        </p:nvSpPr>
        <p:spPr>
          <a:ln/>
        </p:spPr>
      </p:sp>
      <p:sp>
        <p:nvSpPr>
          <p:cNvPr id="115716" name="Notes Placeholder 2"/>
          <p:cNvSpPr>
            <a:spLocks noGrp="1"/>
          </p:cNvSpPr>
          <p:nvPr>
            <p:ph type="body" idx="1"/>
          </p:nvPr>
        </p:nvSpPr>
        <p:spPr>
          <a:noFill/>
          <a:ln/>
        </p:spPr>
        <p:txBody>
          <a:bodyPr/>
          <a:lstStyle/>
          <a:p>
            <a:pPr defTabSz="457200" eaLnBrk="1" hangingPunct="1">
              <a:spcBef>
                <a:spcPct val="0"/>
              </a:spcBef>
            </a:pPr>
            <a:r>
              <a:rPr lang="en-US" dirty="0">
                <a:latin typeface="Arial" pitchFamily="-84" charset="0"/>
                <a:cs typeface="Arial" pitchFamily="-84" charset="0"/>
              </a:rPr>
              <a:t>Dept. of Natural Resources is under state legislator (reporting to tax payer).  To do anything on that land, somebody must apply for authorization (permit).  For example, an oil company could purchase to drill, easement to build temporary road, prospect for gold, recreational (cross country travel, snowmobile, etc.).  These authorizations work like any typical case management process.  Request to the state what you want to do, describe what you want to do (activity, and where), then the state determines if it is approved.  The state wants to get to “yes”, because it yields revenue.  This often requires modifying or changing part of the ‘requirements’.  They need to take into account adjoining properties, future building projects, etc.  </a:t>
            </a:r>
          </a:p>
          <a:p>
            <a:pPr defTabSz="457200" eaLnBrk="1" hangingPunct="1">
              <a:spcBef>
                <a:spcPct val="0"/>
              </a:spcBef>
            </a:pPr>
            <a:r>
              <a:rPr lang="en-US" dirty="0">
                <a:latin typeface="Arial" pitchFamily="-84" charset="0"/>
                <a:cs typeface="Arial" pitchFamily="-84" charset="0"/>
              </a:rPr>
              <a:t> </a:t>
            </a:r>
          </a:p>
          <a:p>
            <a:pPr defTabSz="457200" eaLnBrk="1" hangingPunct="1">
              <a:spcBef>
                <a:spcPct val="0"/>
              </a:spcBef>
            </a:pPr>
            <a:r>
              <a:rPr lang="en-US" dirty="0">
                <a:latin typeface="Arial" pitchFamily="-84" charset="0"/>
                <a:cs typeface="Arial" pitchFamily="-84" charset="0"/>
              </a:rPr>
              <a:t>Problem:  For 15 – 20 years there have been backlogs in authorizations (for example, there were requests from 1972 to heard 5 cattle).  They had a visibility problem (paper process that didn’t give mgmt. view of where things were at or if they were completed).  </a:t>
            </a:r>
          </a:p>
          <a:p>
            <a:pPr defTabSz="457200" eaLnBrk="1" hangingPunct="1">
              <a:spcBef>
                <a:spcPct val="0"/>
              </a:spcBef>
            </a:pPr>
            <a:r>
              <a:rPr lang="en-US" dirty="0">
                <a:latin typeface="Arial" pitchFamily="-84" charset="0"/>
                <a:cs typeface="Arial" pitchFamily="-84" charset="0"/>
              </a:rPr>
              <a:t> </a:t>
            </a:r>
          </a:p>
          <a:p>
            <a:pPr defTabSz="457200" eaLnBrk="1" hangingPunct="1">
              <a:spcBef>
                <a:spcPct val="0"/>
              </a:spcBef>
            </a:pPr>
            <a:r>
              <a:rPr lang="en-US" dirty="0">
                <a:latin typeface="Arial" pitchFamily="-84" charset="0"/>
                <a:cs typeface="Arial" pitchFamily="-84" charset="0"/>
              </a:rPr>
              <a:t>Opportunity:  Expediting these authorizations leads to more revenue.  So if you are a resident of Alaska, this is revenue.  90% of all public sector activities are paid by Dept. of State Resources.  There is no liquor tax, income tax, property tax, etc.   Each person with a social security number gets about $1,400 per person (family of 5 would get about $7K).   Improving the process by which corporations and individuals can access land is a huge opportunity. </a:t>
            </a:r>
          </a:p>
          <a:p>
            <a:pPr defTabSz="457200" eaLnBrk="1" hangingPunct="1">
              <a:spcBef>
                <a:spcPct val="0"/>
              </a:spcBef>
            </a:pPr>
            <a:endParaRPr lang="en-US" dirty="0">
              <a:latin typeface="Arial" pitchFamily="-84" charset="0"/>
              <a:cs typeface="Arial" pitchFamily="-84" charset="0"/>
            </a:endParaRPr>
          </a:p>
        </p:txBody>
      </p:sp>
      <p:sp>
        <p:nvSpPr>
          <p:cNvPr id="11571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a:lnSpc>
                <a:spcPct val="100000"/>
              </a:lnSpc>
            </a:pPr>
            <a:fld id="{0463752D-AB95-C643-9C23-8EF5FE9CC92A}" type="slidenum">
              <a:rPr lang="en-US" sz="1200">
                <a:solidFill>
                  <a:schemeClr val="tx1"/>
                </a:solidFill>
                <a:latin typeface="Calibri" pitchFamily="-84" charset="0"/>
              </a:rPr>
              <a:pPr algn="r" defTabSz="457200">
                <a:lnSpc>
                  <a:spcPct val="100000"/>
                </a:lnSpc>
              </a:pPr>
              <a:t>19</a:t>
            </a:fld>
            <a:endParaRPr lang="en-US" sz="1200" dirty="0">
              <a:solidFill>
                <a:schemeClr val="tx1"/>
              </a:solidFill>
              <a:latin typeface="Calibri" pitchFamily="-8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ma14="http://schemas.microsoft.com/office/mac/drawingml/2011/main" xmlns="" val="1"/>
            </a:ext>
          </a:extLst>
        </p:spPr>
        <p:txBody>
          <a:bodyPr lIns="91425" tIns="45712" rIns="91425" bIns="45712"/>
          <a:lstStyle/>
          <a:p>
            <a:endParaRPr lang="en-GB" dirty="0">
              <a:latin typeface="Arial" charset="0"/>
              <a:cs typeface="Arial" charset="0"/>
            </a:endParaRPr>
          </a:p>
        </p:txBody>
      </p:sp>
      <p:sp>
        <p:nvSpPr>
          <p:cNvPr id="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lIns="91425" tIns="45712" rIns="91425" bIns="45712" anchor="b"/>
          <a:lstStyle>
            <a:lvl1pPr eaLnBrk="0" hangingPunct="0">
              <a:defRPr sz="2200">
                <a:solidFill>
                  <a:schemeClr val="hlink"/>
                </a:solidFill>
                <a:latin typeface="Arial" charset="0"/>
                <a:ea typeface="ＭＳ Ｐゴシック" charset="0"/>
              </a:defRPr>
            </a:lvl1pPr>
            <a:lvl2pPr marL="742950" indent="-285750" eaLnBrk="0" hangingPunct="0">
              <a:defRPr sz="2200">
                <a:solidFill>
                  <a:schemeClr val="hlink"/>
                </a:solidFill>
                <a:latin typeface="Arial" charset="0"/>
                <a:ea typeface="ＭＳ Ｐゴシック" charset="0"/>
              </a:defRPr>
            </a:lvl2pPr>
            <a:lvl3pPr marL="1143000" indent="-228600" eaLnBrk="0" hangingPunct="0">
              <a:defRPr sz="2200">
                <a:solidFill>
                  <a:schemeClr val="hlink"/>
                </a:solidFill>
                <a:latin typeface="Arial" charset="0"/>
                <a:ea typeface="ＭＳ Ｐゴシック" charset="0"/>
              </a:defRPr>
            </a:lvl3pPr>
            <a:lvl4pPr marL="1600200" indent="-228600" eaLnBrk="0" hangingPunct="0">
              <a:defRPr sz="2200">
                <a:solidFill>
                  <a:schemeClr val="hlink"/>
                </a:solidFill>
                <a:latin typeface="Arial" charset="0"/>
                <a:ea typeface="ＭＳ Ｐゴシック" charset="0"/>
              </a:defRPr>
            </a:lvl4pPr>
            <a:lvl5pPr marL="2055813" indent="-227013" eaLnBrk="0" hangingPunct="0">
              <a:defRPr sz="2200">
                <a:solidFill>
                  <a:schemeClr val="hlink"/>
                </a:solidFill>
                <a:latin typeface="Arial" charset="0"/>
                <a:ea typeface="ＭＳ Ｐゴシック" charset="0"/>
              </a:defRPr>
            </a:lvl5pPr>
            <a:lvl6pPr marL="2513013" indent="-227013" eaLnBrk="0" fontAlgn="base" hangingPunct="0">
              <a:lnSpc>
                <a:spcPct val="90000"/>
              </a:lnSpc>
              <a:spcBef>
                <a:spcPct val="0"/>
              </a:spcBef>
              <a:spcAft>
                <a:spcPct val="0"/>
              </a:spcAft>
              <a:defRPr sz="2200">
                <a:solidFill>
                  <a:schemeClr val="hlink"/>
                </a:solidFill>
                <a:latin typeface="Arial" charset="0"/>
                <a:ea typeface="ＭＳ Ｐゴシック" charset="0"/>
              </a:defRPr>
            </a:lvl6pPr>
            <a:lvl7pPr marL="2970213" indent="-227013" eaLnBrk="0" fontAlgn="base" hangingPunct="0">
              <a:lnSpc>
                <a:spcPct val="90000"/>
              </a:lnSpc>
              <a:spcBef>
                <a:spcPct val="0"/>
              </a:spcBef>
              <a:spcAft>
                <a:spcPct val="0"/>
              </a:spcAft>
              <a:defRPr sz="2200">
                <a:solidFill>
                  <a:schemeClr val="hlink"/>
                </a:solidFill>
                <a:latin typeface="Arial" charset="0"/>
                <a:ea typeface="ＭＳ Ｐゴシック" charset="0"/>
              </a:defRPr>
            </a:lvl7pPr>
            <a:lvl8pPr marL="3427413" indent="-227013" eaLnBrk="0" fontAlgn="base" hangingPunct="0">
              <a:lnSpc>
                <a:spcPct val="90000"/>
              </a:lnSpc>
              <a:spcBef>
                <a:spcPct val="0"/>
              </a:spcBef>
              <a:spcAft>
                <a:spcPct val="0"/>
              </a:spcAft>
              <a:defRPr sz="2200">
                <a:solidFill>
                  <a:schemeClr val="hlink"/>
                </a:solidFill>
                <a:latin typeface="Arial" charset="0"/>
                <a:ea typeface="ＭＳ Ｐゴシック" charset="0"/>
              </a:defRPr>
            </a:lvl8pPr>
            <a:lvl9pPr marL="3884613" indent="-227013" eaLnBrk="0" fontAlgn="base" hangingPunct="0">
              <a:lnSpc>
                <a:spcPct val="90000"/>
              </a:lnSpc>
              <a:spcBef>
                <a:spcPct val="0"/>
              </a:spcBef>
              <a:spcAft>
                <a:spcPct val="0"/>
              </a:spcAft>
              <a:defRPr sz="2200">
                <a:solidFill>
                  <a:schemeClr val="hlink"/>
                </a:solidFill>
                <a:latin typeface="Arial" charset="0"/>
                <a:ea typeface="ＭＳ Ｐゴシック" charset="0"/>
              </a:defRPr>
            </a:lvl9pPr>
          </a:lstStyle>
          <a:p>
            <a:pPr algn="r" defTabSz="914350" eaLnBrk="1" hangingPunct="1"/>
            <a:fld id="{D42449CD-CC23-854F-B75A-600512105644}" type="slidenum">
              <a:rPr lang="en-GB" sz="1200">
                <a:solidFill>
                  <a:prstClr val="black"/>
                </a:solidFill>
                <a:latin typeface="Calibri" charset="0"/>
                <a:cs typeface="Arial" charset="0"/>
              </a:rPr>
              <a:pPr algn="r" defTabSz="914350" eaLnBrk="1" hangingPunct="1"/>
              <a:t>23</a:t>
            </a:fld>
            <a:endParaRPr lang="en-GB" sz="1200" dirty="0">
              <a:solidFill>
                <a:prstClr val="black"/>
              </a:solidFill>
              <a:latin typeface="Calibri"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
          <p:cNvSpPr>
            <a:spLocks noGrp="1" noRot="1" noChangeAspect="1" noChangeArrowheads="1" noTextEdit="1"/>
          </p:cNvSpPr>
          <p:nvPr>
            <p:ph type="sldImg"/>
          </p:nvPr>
        </p:nvSpPr>
        <p:spPr>
          <a:xfrm>
            <a:off x="1320800" y="877888"/>
            <a:ext cx="4217988" cy="3165475"/>
          </a:xfrm>
          <a:ln/>
        </p:spPr>
      </p:sp>
      <p:sp>
        <p:nvSpPr>
          <p:cNvPr id="47107" name="Rectangle 2"/>
          <p:cNvSpPr>
            <a:spLocks noGrp="1" noChangeArrowheads="1"/>
          </p:cNvSpPr>
          <p:nvPr>
            <p:ph type="body" idx="1"/>
          </p:nvPr>
        </p:nvSpPr>
        <p:spPr>
          <a:xfrm>
            <a:off x="1062038" y="4349750"/>
            <a:ext cx="4738687" cy="3511550"/>
          </a:xfrm>
          <a:noFill/>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ma14="http://schemas.microsoft.com/office/mac/drawingml/2011/main" xmlns="" val="1"/>
            </a:ext>
          </a:extLst>
        </p:spPr>
        <p:txBody>
          <a:bodyPr wrap="none" anchor="ctr"/>
          <a:lstStyle/>
          <a:p>
            <a:endParaRPr lang="en-GB" dirty="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r>
              <a:rPr lang="en-US" b="1" dirty="0"/>
              <a:t>Strengthening national security and public safety: …. </a:t>
            </a:r>
            <a:r>
              <a:rPr lang="en-US" dirty="0">
                <a:solidFill>
                  <a:srgbClr val="000000"/>
                </a:solidFill>
              </a:rPr>
              <a:t>facilitating information gathering, analysis and sharing of critical data. Defense organizations achieving situational awareness, increased speed of command and increased combat superiority. Law Enforcement agencies protecting communities. </a:t>
            </a:r>
          </a:p>
          <a:p>
            <a:endParaRPr lang="en-US" dirty="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7AF4D5CD-09E0-3F4A-AFB7-68E955FACAD7}" type="slidenum">
              <a:rPr lang="en-US"/>
              <a:pPr/>
              <a:t>28</a:t>
            </a:fld>
            <a:endParaRPr lang="en-US" dirty="0"/>
          </a:p>
        </p:txBody>
      </p:sp>
      <p:sp>
        <p:nvSpPr>
          <p:cNvPr id="117763" name="Slide Image Placeholder 1"/>
          <p:cNvSpPr>
            <a:spLocks noGrp="1" noRot="1" noChangeAspect="1" noTextEdit="1"/>
          </p:cNvSpPr>
          <p:nvPr>
            <p:ph type="sldImg"/>
          </p:nvPr>
        </p:nvSpPr>
        <p:spPr>
          <a:ln/>
        </p:spPr>
      </p:sp>
      <p:sp>
        <p:nvSpPr>
          <p:cNvPr id="117764" name="Notes Placeholder 2"/>
          <p:cNvSpPr>
            <a:spLocks noGrp="1"/>
          </p:cNvSpPr>
          <p:nvPr>
            <p:ph type="body" idx="1"/>
          </p:nvPr>
        </p:nvSpPr>
        <p:spPr>
          <a:noFill/>
          <a:ln/>
        </p:spPr>
        <p:txBody>
          <a:bodyPr lIns="91423" tIns="45712" rIns="91423" bIns="45712"/>
          <a:lstStyle/>
          <a:p>
            <a:pPr eaLnBrk="1" hangingPunct="1"/>
            <a:r>
              <a:rPr lang="en-US" dirty="0">
                <a:latin typeface="Arial" pitchFamily="-84" charset="0"/>
                <a:cs typeface="Arial" pitchFamily="-84" charset="0"/>
              </a:rPr>
              <a:t>3x faster rule changes - Visa</a:t>
            </a:r>
          </a:p>
        </p:txBody>
      </p:sp>
      <p:sp>
        <p:nvSpPr>
          <p:cNvPr id="11776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23" tIns="45712" rIns="91423" bIns="45712" anchor="b">
            <a:prstTxWarp prst="textNoShape">
              <a:avLst/>
            </a:prstTxWarp>
          </a:bodyPr>
          <a:lstStyle/>
          <a:p>
            <a:pPr algn="r" eaLnBrk="0" hangingPunct="0">
              <a:lnSpc>
                <a:spcPct val="100000"/>
              </a:lnSpc>
            </a:pPr>
            <a:fld id="{84EF95E7-55D8-AA48-B53D-75DBA55351E7}" type="slidenum">
              <a:rPr lang="en-US" sz="1200">
                <a:solidFill>
                  <a:schemeClr val="tx1"/>
                </a:solidFill>
                <a:latin typeface="Arial" pitchFamily="-84" charset="0"/>
              </a:rPr>
              <a:pPr algn="r" eaLnBrk="0" hangingPunct="0">
                <a:lnSpc>
                  <a:spcPct val="100000"/>
                </a:lnSpc>
              </a:pPr>
              <a:t>28</a:t>
            </a:fld>
            <a:endParaRPr lang="en-US" sz="1200" dirty="0">
              <a:solidFill>
                <a:schemeClr val="tx1"/>
              </a:solidFill>
              <a:latin typeface="Arial" pitchFamily="-8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r>
              <a:rPr lang="en-US" b="1" dirty="0"/>
              <a:t>Ensuring a sustainable environment: </a:t>
            </a:r>
            <a:r>
              <a:rPr lang="en-US" dirty="0"/>
              <a:t>deploying environmentally responsible operations. From energy efficiency and conservation, to transportation management and recycling, to pursuit of renewable resources—realizing the economic benefits. Smart is….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1146175" y="685800"/>
            <a:ext cx="4557713" cy="3417888"/>
          </a:xfrm>
          <a:ln/>
        </p:spPr>
      </p:sp>
      <p:sp>
        <p:nvSpPr>
          <p:cNvPr id="47107" name="Notes Placeholder 2"/>
          <p:cNvSpPr>
            <a:spLocks noGrp="1"/>
          </p:cNvSpPr>
          <p:nvPr>
            <p:ph type="body" idx="1"/>
          </p:nvPr>
        </p:nvSpPr>
        <p:spPr>
          <a:xfrm>
            <a:off x="685800" y="4341813"/>
            <a:ext cx="5475288" cy="4106862"/>
          </a:xfrm>
          <a:noFill/>
          <a:ln/>
        </p:spPr>
        <p:txBody>
          <a:bodyPr lIns="87838" tIns="43919" rIns="87838" bIns="43919"/>
          <a:lstStyle/>
          <a:p>
            <a:endParaRPr lang="en-US" dirty="0" smtClean="0">
              <a:latin typeface="Gill Sans" pitchFamily="-84" charset="0"/>
              <a:ea typeface="Arial" pitchFamily="-84" charset="0"/>
              <a:cs typeface="Arial" pitchFamily="-84" charset="0"/>
            </a:endParaRPr>
          </a:p>
        </p:txBody>
      </p:sp>
      <p:sp>
        <p:nvSpPr>
          <p:cNvPr id="47108" name="Slide Number Placeholder 3"/>
          <p:cNvSpPr txBox="1">
            <a:spLocks noGrp="1"/>
          </p:cNvSpPr>
          <p:nvPr/>
        </p:nvSpPr>
        <p:spPr bwMode="auto">
          <a:xfrm>
            <a:off x="3884613" y="8682038"/>
            <a:ext cx="2960687" cy="447675"/>
          </a:xfrm>
          <a:prstGeom prst="rect">
            <a:avLst/>
          </a:prstGeom>
          <a:noFill/>
          <a:ln w="9525">
            <a:noFill/>
            <a:miter lim="800000"/>
            <a:headEnd/>
            <a:tailEnd/>
          </a:ln>
        </p:spPr>
        <p:txBody>
          <a:bodyPr lIns="87838" tIns="43919" rIns="87838" bIns="43919" anchor="b">
            <a:prstTxWarp prst="textNoShape">
              <a:avLst/>
            </a:prstTxWarp>
          </a:bodyPr>
          <a:lstStyle/>
          <a:p>
            <a:pPr algn="r" defTabSz="428625">
              <a:buSzPct val="100000"/>
              <a:tabLst>
                <a:tab pos="690563" algn="l"/>
                <a:tab pos="1379538" algn="l"/>
                <a:tab pos="2070100" algn="l"/>
                <a:tab pos="2759075" algn="l"/>
              </a:tabLst>
            </a:pPr>
            <a:fld id="{7502D0C3-216B-AE45-A810-C7CB4A2B12CC}" type="slidenum">
              <a:rPr lang="en-US" sz="1100"/>
              <a:pPr algn="r" defTabSz="428625">
                <a:buSzPct val="100000"/>
                <a:tabLst>
                  <a:tab pos="690563" algn="l"/>
                  <a:tab pos="1379538" algn="l"/>
                  <a:tab pos="2070100" algn="l"/>
                  <a:tab pos="2759075" algn="l"/>
                </a:tabLst>
              </a:pPr>
              <a:t>34</a:t>
            </a:fld>
            <a:endParaRPr lang="en-US" sz="11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GB" dirty="0">
              <a:latin typeface="Arial" pitchFamily="-1" charset="0"/>
              <a:ea typeface="Arial" pitchFamily="-1" charset="0"/>
              <a:cs typeface="Arial" pitchFamily="-1" charset="0"/>
            </a:endParaRPr>
          </a:p>
        </p:txBody>
      </p:sp>
      <p:sp>
        <p:nvSpPr>
          <p:cNvPr id="44036" name="Slide Number Placeholder 3"/>
          <p:cNvSpPr>
            <a:spLocks noGrp="1"/>
          </p:cNvSpPr>
          <p:nvPr>
            <p:ph type="sldNum" sz="quarter" idx="5"/>
          </p:nvPr>
        </p:nvSpPr>
        <p:spPr>
          <a:noFill/>
        </p:spPr>
        <p:txBody>
          <a:bodyPr/>
          <a:lstStyle/>
          <a:p>
            <a:fld id="{9E9887D9-E755-F44A-9089-670571647C3A}" type="slidenum">
              <a:rPr lang="en-US">
                <a:latin typeface="Arial" pitchFamily="-1" charset="0"/>
                <a:ea typeface="Arial" pitchFamily="-1" charset="0"/>
                <a:cs typeface="Arial" pitchFamily="-1" charset="0"/>
              </a:rPr>
              <a:pPr/>
              <a:t>35</a:t>
            </a:fld>
            <a:endParaRPr lang="en-US" dirty="0">
              <a:latin typeface="Arial" pitchFamily="-1" charset="0"/>
              <a:ea typeface="Arial" pitchFamily="-1" charset="0"/>
              <a:cs typeface="Arial"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6175" y="685800"/>
            <a:ext cx="4556125" cy="3417888"/>
          </a:xfrm>
        </p:spPr>
      </p:sp>
      <p:sp>
        <p:nvSpPr>
          <p:cNvPr id="3" name="Notes Placeholder 2"/>
          <p:cNvSpPr>
            <a:spLocks noGrp="1"/>
          </p:cNvSpPr>
          <p:nvPr>
            <p:ph type="body" idx="1"/>
          </p:nvPr>
        </p:nvSpPr>
        <p:spPr/>
        <p:txBody>
          <a:bodyPr/>
          <a:lstStyle/>
          <a:p>
            <a:pPr>
              <a:spcBef>
                <a:spcPts val="0"/>
              </a:spcBef>
              <a:spcAft>
                <a:spcPts val="0"/>
              </a:spcAft>
            </a:pPr>
            <a:r>
              <a:rPr lang="en-US" dirty="0" smtClean="0">
                <a:latin typeface="Arial"/>
                <a:ea typeface="MS PGothic"/>
                <a:cs typeface="MS PGothic"/>
              </a:rPr>
              <a:t>Increase Visibility &amp; Mitigate Risk</a:t>
            </a:r>
            <a:endParaRPr lang="en-US" sz="1800" dirty="0" smtClean="0">
              <a:latin typeface="Arial"/>
            </a:endParaRPr>
          </a:p>
          <a:p>
            <a:pPr>
              <a:spcBef>
                <a:spcPts val="0"/>
              </a:spcBef>
              <a:spcAft>
                <a:spcPts val="0"/>
              </a:spcAft>
            </a:pPr>
            <a:r>
              <a:rPr lang="en-US" dirty="0" smtClean="0">
                <a:latin typeface="Arial"/>
                <a:ea typeface="MS PGothic"/>
                <a:cs typeface="MS PGothic"/>
              </a:rPr>
              <a:t>Cut Costs &amp; Increase Efficiencies</a:t>
            </a:r>
          </a:p>
          <a:p>
            <a:pPr>
              <a:spcBef>
                <a:spcPts val="199"/>
              </a:spcBef>
              <a:spcAft>
                <a:spcPts val="0"/>
              </a:spcAft>
            </a:pPr>
            <a:r>
              <a:rPr lang="en-US" sz="1400" b="1" dirty="0" smtClean="0"/>
              <a:t>Efficiency </a:t>
            </a:r>
            <a:endParaRPr lang="en-US" sz="1400" dirty="0" smtClean="0"/>
          </a:p>
          <a:p>
            <a:pPr>
              <a:spcBef>
                <a:spcPts val="199"/>
              </a:spcBef>
              <a:spcAft>
                <a:spcPts val="0"/>
              </a:spcAft>
            </a:pPr>
            <a:r>
              <a:rPr lang="en-US" sz="1400" dirty="0" smtClean="0"/>
              <a:t>Eliminate Manual Data Entry  </a:t>
            </a:r>
          </a:p>
          <a:p>
            <a:pPr lvl="1">
              <a:spcBef>
                <a:spcPts val="199"/>
              </a:spcBef>
              <a:spcAft>
                <a:spcPts val="0"/>
              </a:spcAft>
            </a:pPr>
            <a:r>
              <a:rPr lang="en-US" sz="1000" dirty="0" smtClean="0"/>
              <a:t>e.g Reduction in time to add a new employee record into the HR system from 9 hours to 10 minutes. </a:t>
            </a:r>
          </a:p>
          <a:p>
            <a:pPr>
              <a:spcBef>
                <a:spcPts val="199"/>
              </a:spcBef>
              <a:spcAft>
                <a:spcPts val="0"/>
              </a:spcAft>
            </a:pPr>
            <a:r>
              <a:rPr lang="en-US" sz="1400" dirty="0" smtClean="0"/>
              <a:t>Reduce Process Cycle Time </a:t>
            </a:r>
          </a:p>
          <a:p>
            <a:pPr lvl="1">
              <a:spcBef>
                <a:spcPts val="199"/>
              </a:spcBef>
              <a:spcAft>
                <a:spcPts val="0"/>
              </a:spcAft>
            </a:pPr>
            <a:r>
              <a:rPr lang="en-US" sz="1000" dirty="0" smtClean="0"/>
              <a:t>Eg. Reduction in compensation processing timing for 12,000 sales reps from 33 days down to 7. </a:t>
            </a:r>
          </a:p>
          <a:p>
            <a:pPr>
              <a:spcBef>
                <a:spcPts val="199"/>
              </a:spcBef>
              <a:spcAft>
                <a:spcPts val="0"/>
              </a:spcAft>
            </a:pPr>
            <a:r>
              <a:rPr lang="en-US" sz="1400" dirty="0" smtClean="0"/>
              <a:t>Reduce Manual Analysis/Routing </a:t>
            </a:r>
          </a:p>
          <a:p>
            <a:pPr lvl="1">
              <a:spcBef>
                <a:spcPts val="199"/>
              </a:spcBef>
              <a:spcAft>
                <a:spcPts val="0"/>
              </a:spcAft>
            </a:pPr>
            <a:r>
              <a:rPr lang="en-US" sz="1000" dirty="0" smtClean="0"/>
              <a:t>E.g Elimination of 80 percent of the manual work previously required to route invoice exceptions to the appropriate resolution teams. </a:t>
            </a:r>
          </a:p>
          <a:p>
            <a:pPr>
              <a:spcBef>
                <a:spcPts val="199"/>
              </a:spcBef>
              <a:spcAft>
                <a:spcPts val="0"/>
              </a:spcAft>
            </a:pPr>
            <a:r>
              <a:rPr lang="en-US" sz="1400" b="1" dirty="0" smtClean="0"/>
              <a:t>Effectiveness </a:t>
            </a:r>
            <a:endParaRPr lang="en-US" sz="1400" dirty="0" smtClean="0"/>
          </a:p>
          <a:p>
            <a:pPr>
              <a:spcBef>
                <a:spcPts val="199"/>
              </a:spcBef>
              <a:spcAft>
                <a:spcPts val="0"/>
              </a:spcAft>
            </a:pPr>
            <a:r>
              <a:rPr lang="en-US" sz="1400" dirty="0" smtClean="0"/>
              <a:t>Handle Exceptions Faster and Better </a:t>
            </a:r>
          </a:p>
          <a:p>
            <a:pPr lvl="1">
              <a:spcBef>
                <a:spcPts val="199"/>
              </a:spcBef>
              <a:spcAft>
                <a:spcPts val="0"/>
              </a:spcAft>
            </a:pPr>
            <a:r>
              <a:rPr lang="en-US" sz="1000" dirty="0" smtClean="0"/>
              <a:t>E.g Evolve process from saving 5 percent of distressed shipments to saving 70 percent—yielding 2 million U.S. dollars per quarter in saved revenues. </a:t>
            </a:r>
          </a:p>
          <a:p>
            <a:pPr>
              <a:spcBef>
                <a:spcPts val="199"/>
              </a:spcBef>
              <a:spcAft>
                <a:spcPts val="0"/>
              </a:spcAft>
            </a:pPr>
            <a:r>
              <a:rPr lang="en-US" sz="1400" dirty="0" smtClean="0"/>
              <a:t>Make Better Decisions </a:t>
            </a:r>
          </a:p>
          <a:p>
            <a:pPr lvl="1">
              <a:spcBef>
                <a:spcPts val="199"/>
              </a:spcBef>
              <a:spcAft>
                <a:spcPts val="0"/>
              </a:spcAft>
            </a:pPr>
            <a:r>
              <a:rPr lang="en-US" sz="1000" dirty="0" smtClean="0"/>
              <a:t>E.g. Better review process results in 3 million U.S. dollars saved in billing dispute write-offs that would formerly just been processed because the process was poorly controlled. </a:t>
            </a:r>
          </a:p>
          <a:p>
            <a:pPr>
              <a:spcBef>
                <a:spcPts val="199"/>
              </a:spcBef>
              <a:spcAft>
                <a:spcPts val="0"/>
              </a:spcAft>
            </a:pPr>
            <a:r>
              <a:rPr lang="en-US" sz="1400" dirty="0" smtClean="0"/>
              <a:t>Consistent Execution </a:t>
            </a:r>
          </a:p>
          <a:p>
            <a:pPr lvl="1">
              <a:spcBef>
                <a:spcPts val="199"/>
              </a:spcBef>
              <a:spcAft>
                <a:spcPts val="0"/>
              </a:spcAft>
            </a:pPr>
            <a:r>
              <a:rPr lang="en-US" sz="1000" dirty="0" smtClean="0"/>
              <a:t>E.g Customer satisfaction improvement to 92 percent based on proactive tasks that help ensure the home loan process executes better and faster. </a:t>
            </a:r>
          </a:p>
          <a:p>
            <a:pPr>
              <a:spcBef>
                <a:spcPts val="199"/>
              </a:spcBef>
              <a:spcAft>
                <a:spcPts val="0"/>
              </a:spcAft>
            </a:pPr>
            <a:r>
              <a:rPr lang="en-US" sz="1400" b="1" dirty="0" smtClean="0"/>
              <a:t>Agility </a:t>
            </a:r>
            <a:endParaRPr lang="en-US" sz="1400" dirty="0" smtClean="0"/>
          </a:p>
          <a:p>
            <a:pPr>
              <a:spcBef>
                <a:spcPts val="199"/>
              </a:spcBef>
              <a:spcAft>
                <a:spcPts val="0"/>
              </a:spcAft>
            </a:pPr>
            <a:r>
              <a:rPr lang="en-US" sz="1400" dirty="0" smtClean="0"/>
              <a:t>Faster Regulatory Compliance </a:t>
            </a:r>
          </a:p>
          <a:p>
            <a:pPr lvl="1">
              <a:spcBef>
                <a:spcPts val="199"/>
              </a:spcBef>
              <a:spcAft>
                <a:spcPts val="0"/>
              </a:spcAft>
            </a:pPr>
            <a:r>
              <a:rPr lang="en-US" sz="1000" dirty="0" smtClean="0"/>
              <a:t>E.g. Change customs related processes after 11 September 2001 within 90 days to comply with new federal regulations for better shipping visibility. </a:t>
            </a:r>
          </a:p>
          <a:p>
            <a:pPr>
              <a:spcBef>
                <a:spcPts val="199"/>
              </a:spcBef>
              <a:spcAft>
                <a:spcPts val="0"/>
              </a:spcAft>
            </a:pPr>
            <a:r>
              <a:rPr lang="en-US" sz="1400" dirty="0" smtClean="0"/>
              <a:t>Support New Business Models </a:t>
            </a:r>
          </a:p>
          <a:p>
            <a:pPr lvl="1">
              <a:spcBef>
                <a:spcPts val="199"/>
              </a:spcBef>
              <a:spcAft>
                <a:spcPts val="0"/>
              </a:spcAft>
            </a:pPr>
            <a:r>
              <a:rPr lang="en-US" sz="1000" dirty="0" smtClean="0"/>
              <a:t>E.g Ability to change shipping partners within 10 minutes in core process allows manufacturer to change primary shipper every quarter—based on best bid provided. </a:t>
            </a:r>
          </a:p>
          <a:p>
            <a:pPr>
              <a:spcBef>
                <a:spcPts val="199"/>
              </a:spcBef>
              <a:spcAft>
                <a:spcPts val="0"/>
              </a:spcAft>
            </a:pPr>
            <a:endParaRPr lang="en-US" sz="1400" dirty="0" smtClean="0"/>
          </a:p>
          <a:p>
            <a:pPr>
              <a:spcBef>
                <a:spcPts val="0"/>
              </a:spcBef>
              <a:spcAft>
                <a:spcPts val="0"/>
              </a:spcAft>
            </a:pPr>
            <a:endParaRPr lang="en-US" sz="1800" dirty="0" smtClean="0">
              <a:latin typeface="Arial"/>
            </a:endParaRPr>
          </a:p>
          <a:p>
            <a:endParaRPr lang="en-US" dirty="0"/>
          </a:p>
        </p:txBody>
      </p:sp>
      <p:sp>
        <p:nvSpPr>
          <p:cNvPr id="4" name="Slide Number Placeholder 3"/>
          <p:cNvSpPr>
            <a:spLocks noGrp="1"/>
          </p:cNvSpPr>
          <p:nvPr>
            <p:ph type="sldNum" idx="10"/>
          </p:nvPr>
        </p:nvSpPr>
        <p:spPr/>
        <p:txBody>
          <a:bodyPr/>
          <a:lstStyle/>
          <a:p>
            <a:fld id="{3207DDAE-D247-B246-A74D-B0DF947149A8}" type="slidenum">
              <a:rPr lang="en-US" smtClean="0"/>
              <a:pPr/>
              <a:t>36</a:t>
            </a:fld>
            <a:endParaRPr lang="en-US"/>
          </a:p>
        </p:txBody>
      </p:sp>
    </p:spTree>
    <p:extLst>
      <p:ext uri="{BB962C8B-B14F-4D97-AF65-F5344CB8AC3E}">
        <p14:creationId xmlns:mc="http://schemas.openxmlformats.org/markup-compatibility/2006" xmlns:mv="urn:schemas-microsoft-com:mac:vml" xmlns:p14="http://schemas.microsoft.com/office/powerpoint/2010/main" xmlns="" val="1762524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3"/>
          <p:cNvSpPr txBox="1">
            <a:spLocks noGrp="1" noChangeArrowheads="1"/>
          </p:cNvSpPr>
          <p:nvPr/>
        </p:nvSpPr>
        <p:spPr bwMode="auto">
          <a:xfrm>
            <a:off x="3884613" y="0"/>
            <a:ext cx="2970212" cy="455613"/>
          </a:xfrm>
          <a:prstGeom prst="rect">
            <a:avLst/>
          </a:prstGeom>
          <a:noFill/>
          <a:ln w="9525">
            <a:noFill/>
            <a:round/>
            <a:headEnd/>
            <a:tailEnd/>
          </a:ln>
        </p:spPr>
        <p:txBody>
          <a:bodyPr lIns="90000" tIns="46800" rIns="90000" bIns="46800">
            <a:prstTxWarp prst="textNoShape">
              <a:avLst/>
            </a:prstTxWarp>
          </a:bodyPr>
          <a:lstStyle/>
          <a:p>
            <a:pPr algn="r">
              <a:buSzPct val="45000"/>
              <a:buFont typeface="Wingdings" pitchFamily="-84" charset="2"/>
              <a:buNone/>
              <a:tabLst>
                <a:tab pos="723900" algn="l"/>
                <a:tab pos="1447800" algn="l"/>
                <a:tab pos="2171700" algn="l"/>
                <a:tab pos="2895600" algn="l"/>
              </a:tabLst>
            </a:pPr>
            <a:r>
              <a:rPr lang="en-US" sz="1200" dirty="0">
                <a:solidFill>
                  <a:srgbClr val="000000"/>
                </a:solidFill>
                <a:latin typeface="Times New Roman" pitchFamily="-84" charset="0"/>
              </a:rPr>
              <a:t>08/16/11</a:t>
            </a:r>
          </a:p>
        </p:txBody>
      </p:sp>
      <p:sp>
        <p:nvSpPr>
          <p:cNvPr id="75779" name="Rectangle 7"/>
          <p:cNvSpPr txBox="1">
            <a:spLocks noGrp="1"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prstTxWarp prst="textNoShape">
              <a:avLst/>
            </a:prstTxWarp>
          </a:bodyPr>
          <a:lstStyle/>
          <a:p>
            <a:pPr algn="r">
              <a:buSzPct val="45000"/>
              <a:buFont typeface="Wingdings" pitchFamily="-84" charset="2"/>
              <a:buNone/>
              <a:tabLst>
                <a:tab pos="723900" algn="l"/>
                <a:tab pos="1447800" algn="l"/>
                <a:tab pos="2171700" algn="l"/>
                <a:tab pos="2895600" algn="l"/>
              </a:tabLst>
            </a:pPr>
            <a:fld id="{9E059F71-C907-3D49-967F-D3B31A47F6C4}" type="slidenum">
              <a:rPr lang="en-US" sz="1200">
                <a:solidFill>
                  <a:srgbClr val="000000"/>
                </a:solidFill>
                <a:latin typeface="Times New Roman" pitchFamily="-84" charset="0"/>
              </a:rPr>
              <a:pPr algn="r">
                <a:buSzPct val="45000"/>
                <a:buFont typeface="Wingdings" pitchFamily="-84" charset="2"/>
                <a:buNone/>
                <a:tabLst>
                  <a:tab pos="723900" algn="l"/>
                  <a:tab pos="1447800" algn="l"/>
                  <a:tab pos="2171700" algn="l"/>
                  <a:tab pos="2895600" algn="l"/>
                </a:tabLst>
              </a:pPr>
              <a:t>37</a:t>
            </a:fld>
            <a:endParaRPr lang="en-US" sz="1200" dirty="0">
              <a:solidFill>
                <a:srgbClr val="000000"/>
              </a:solidFill>
              <a:latin typeface="Times New Roman" pitchFamily="-84" charset="0"/>
            </a:endParaRPr>
          </a:p>
        </p:txBody>
      </p:sp>
      <p:sp>
        <p:nvSpPr>
          <p:cNvPr id="75780" name="Text Box 2"/>
          <p:cNvSpPr>
            <a:spLocks noGrp="1" noRot="1" noChangeAspect="1" noChangeArrowheads="1" noTextEdit="1"/>
          </p:cNvSpPr>
          <p:nvPr>
            <p:ph type="sldImg"/>
          </p:nvPr>
        </p:nvSpPr>
        <p:spPr>
          <a:xfrm>
            <a:off x="1144588" y="685800"/>
            <a:ext cx="4570412" cy="3427413"/>
          </a:xfrm>
          <a:ln/>
        </p:spPr>
      </p:sp>
      <p:sp>
        <p:nvSpPr>
          <p:cNvPr id="75781" name="Text Box 3"/>
          <p:cNvSpPr>
            <a:spLocks noGrp="1" noChangeArrowheads="1"/>
          </p:cNvSpPr>
          <p:nvPr>
            <p:ph type="body" idx="1"/>
          </p:nvPr>
        </p:nvSpPr>
        <p:spPr>
          <a:xfrm>
            <a:off x="685800" y="4343400"/>
            <a:ext cx="5486400" cy="4175125"/>
          </a:xfrm>
          <a:noFill/>
          <a:ln/>
        </p:spPr>
        <p:txBody>
          <a:bodyPr/>
          <a:lstStyle/>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b="1" dirty="0">
                <a:latin typeface="Calibri" pitchFamily="-84" charset="0"/>
                <a:cs typeface="Arial" pitchFamily="-84" charset="0"/>
              </a:rPr>
              <a:t>Main Point: Process improvement can seem challenging in the face of a complex and dynamic business network, but the right approach can get you there.  Today we’ll take a look at how you can get started improving processes</a:t>
            </a:r>
            <a:r>
              <a:rPr lang="en-US" sz="700" dirty="0">
                <a:latin typeface="Calibri" pitchFamily="-84" charset="0"/>
                <a:cs typeface="Arial" pitchFamily="-84" charset="0"/>
              </a:rPr>
              <a:t>.</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dirty="0">
              <a:latin typeface="Calibri" pitchFamily="-84" charset="0"/>
              <a:cs typeface="Arial" pitchFamily="-84" charset="0"/>
            </a:endParaRP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dirty="0">
              <a:latin typeface="Calibri" pitchFamily="-84" charset="0"/>
              <a:cs typeface="Arial" pitchFamily="-84" charset="0"/>
            </a:endParaRP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b="1" dirty="0">
                <a:latin typeface="Calibri" pitchFamily="-84" charset="0"/>
                <a:cs typeface="Arial" pitchFamily="-84" charset="0"/>
              </a:rPr>
              <a:t>Speaker Notes:</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With all the complexity of a dynamic business network, starting down the road of process improvement can seem challenging.  The key to success is to use the right approach, and approach that starts with careful analysis that is focused on business value, and then expands slowly leveraging incremental successes along the way.</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dirty="0">
              <a:latin typeface="Calibri" pitchFamily="-84" charset="0"/>
              <a:cs typeface="Arial" pitchFamily="-84" charset="0"/>
            </a:endParaRP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b="1" dirty="0">
                <a:latin typeface="Calibri" pitchFamily="-84" charset="0"/>
                <a:cs typeface="Arial" pitchFamily="-84" charset="0"/>
              </a:rPr>
              <a:t>Start with business value</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Successful process improvement initiatives all start with and are driven by business value.  This means that organizations must understand the business goals and strategy that are driving the process improvement initiative, and analyze their current processes to identify the “low-hanging fruit”, the processes that when improved will deliver the greatest return on investment.  Only after the processes projects have been identified and prioritized should organizations begin working on an initial project.</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dirty="0">
              <a:latin typeface="Calibri" pitchFamily="-84" charset="0"/>
              <a:cs typeface="Arial" pitchFamily="-84" charset="0"/>
            </a:endParaRP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b="1" dirty="0">
                <a:latin typeface="Calibri" pitchFamily="-84" charset="0"/>
                <a:cs typeface="Arial" pitchFamily="-84" charset="0"/>
              </a:rPr>
              <a:t>Begin with a short-term, initial project</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Business analysis is an important first step on the road to process improvement, but organizations should also caution against over analysis.  Process improvement initiatives, like all IT projects must be able to deliver some quantifiable successes or stakeholder commitment and, most importantly, funding for the initiative can dry up.  The best approach is to begin with an initial project that can be implemented quickly.  By starting with a manageable project you can development process improvement skills, and deliver value to the business quickly, ensuring commitment, funding, and success of subsequent projects.</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dirty="0">
              <a:latin typeface="Calibri" pitchFamily="-84" charset="0"/>
              <a:cs typeface="Arial" pitchFamily="-84" charset="0"/>
            </a:endParaRP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b="1" dirty="0">
                <a:latin typeface="Calibri" pitchFamily="-84" charset="0"/>
                <a:cs typeface="Arial" pitchFamily="-84" charset="0"/>
              </a:rPr>
              <a:t>Extend process improvements across the business</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Once you have successfully completed an initial project, then you can start expanding to additional projects, leveraging and sharing your expertise along the way to truly build a process improvement program within your business.</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b="1" dirty="0">
              <a:latin typeface="Calibri" pitchFamily="-84" charset="0"/>
              <a:cs typeface="Arial" pitchFamily="-84" charset="0"/>
            </a:endParaRP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IBM is here to help you with your roadmap to process improvement.  We have assisted 1000s of clients with their process improvement projects.  Today we’ll take a look the process improvement journeys of a couple of these clients – one that focused on process automation, and another that focused on improving operational decisions.  We’ll also take a look at some new products and service offerings that can help you along the way.</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dirty="0">
              <a:latin typeface="Calibri" pitchFamily="-84" charset="0"/>
              <a:cs typeface="Arial" pitchFamily="-84" charset="0"/>
            </a:endParaRP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What do you need for successful BPM?</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How can you get this kind of success?</a:t>
            </a:r>
          </a:p>
          <a:p>
            <a:pPr marL="914400" lvl="1">
              <a:lnSpc>
                <a:spcPct val="60000"/>
              </a:lnSpc>
              <a:spcBef>
                <a:spcPts val="263"/>
              </a:spcBef>
              <a:buFont typeface="Calibri" pitchFamily="-8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You need the right technology</a:t>
            </a:r>
          </a:p>
          <a:p>
            <a:pPr marL="914400" lvl="1">
              <a:lnSpc>
                <a:spcPct val="60000"/>
              </a:lnSpc>
              <a:spcBef>
                <a:spcPts val="263"/>
              </a:spcBef>
              <a:buFont typeface="Calibri" pitchFamily="-8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You need the right expertise (training, approach)</a:t>
            </a:r>
          </a:p>
          <a:p>
            <a:pPr marL="1828800" lvl="2">
              <a:lnSpc>
                <a:spcPct val="60000"/>
              </a:lnSpc>
              <a:spcBef>
                <a:spcPts val="263"/>
              </a:spcBef>
              <a:buFont typeface="Calibri" pitchFamily="-8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 Services / Education</a:t>
            </a:r>
          </a:p>
          <a:p>
            <a:pPr marL="914400" lvl="1">
              <a:lnSpc>
                <a:spcPct val="60000"/>
              </a:lnSpc>
              <a:spcBef>
                <a:spcPts val="263"/>
              </a:spcBef>
              <a:buFont typeface="Calibri" pitchFamily="-8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Start out with your first project (S Curve)</a:t>
            </a:r>
          </a:p>
          <a:p>
            <a:pPr marL="1828800" lvl="2">
              <a:lnSpc>
                <a:spcPct val="60000"/>
              </a:lnSpc>
              <a:spcBef>
                <a:spcPts val="263"/>
              </a:spcBef>
              <a:buFont typeface="Calibri" pitchFamily="-8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 As you go up the curve, you need more technology / capabilities</a:t>
            </a:r>
          </a:p>
          <a:p>
            <a:pPr marL="1828800" lvl="2">
              <a:lnSpc>
                <a:spcPct val="60000"/>
              </a:lnSpc>
              <a:spcBef>
                <a:spcPts val="263"/>
              </a:spcBef>
              <a:buFont typeface="Calibri" pitchFamily="-8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 As you go up the curve, you will become more self-sufficient (On-Demand consulting)</a:t>
            </a:r>
          </a:p>
          <a:p>
            <a:pPr marL="1828800" lvl="2">
              <a:lnSpc>
                <a:spcPct val="60000"/>
              </a:lnSpc>
              <a:spcBef>
                <a:spcPts val="263"/>
              </a:spcBef>
              <a:buFont typeface="Calibri" pitchFamily="-8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 As you go up the curve, you need a platform that can scale</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After project 1, you need services</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Last phase, you just need on-demand services</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700" dirty="0">
                <a:latin typeface="Calibri" pitchFamily="-84" charset="0"/>
                <a:cs typeface="Arial" pitchFamily="-84" charset="0"/>
              </a:rPr>
              <a:t>Project (turn-key services), Program (solution mentoring), Transformation (On-Demand)</a:t>
            </a:r>
          </a:p>
          <a:p>
            <a:pPr>
              <a:lnSpc>
                <a:spcPct val="60000"/>
              </a:lnSpc>
              <a:spcBef>
                <a:spcPts val="26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700" dirty="0">
              <a:latin typeface="Calibri" pitchFamily="-84" charset="0"/>
              <a:cs typeface="Arial" pitchFamily="-8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dirty="0">
                <a:latin typeface="Arial" pitchFamily="-84" charset="0"/>
                <a:ea typeface="Arial" pitchFamily="-84" charset="0"/>
                <a:cs typeface="Arial" pitchFamily="-84" charset="0"/>
              </a:rPr>
              <a:t>One of the key trends in improving business operations is the “consumerization of change”.  This trend is enabling business users to own more and more of the small operational changes that occur continuously.  Since new tools are now more accessible and require very little training or unique skills, IT can empower the business to own operational aspects of systems while maintaining strict governance of deployments.</a:t>
            </a:r>
          </a:p>
          <a:p>
            <a:pPr eaLnBrk="1" hangingPunct="1"/>
            <a:endParaRPr lang="en-US" dirty="0">
              <a:latin typeface="Arial" pitchFamily="-84" charset="0"/>
              <a:ea typeface="Arial" pitchFamily="-84" charset="0"/>
              <a:cs typeface="Arial" pitchFamily="-84" charset="0"/>
            </a:endParaRPr>
          </a:p>
          <a:p>
            <a:pPr eaLnBrk="1" hangingPunct="1"/>
            <a:endParaRPr lang="en-US" dirty="0">
              <a:latin typeface="Arial" pitchFamily="-84" charset="0"/>
              <a:ea typeface="Arial" pitchFamily="-84" charset="0"/>
              <a:cs typeface="Arial" pitchFamily="-84" charset="0"/>
            </a:endParaRPr>
          </a:p>
        </p:txBody>
      </p:sp>
      <p:sp>
        <p:nvSpPr>
          <p:cNvPr id="71684" name="Slide Number Placeholder 3"/>
          <p:cNvSpPr>
            <a:spLocks noGrp="1"/>
          </p:cNvSpPr>
          <p:nvPr>
            <p:ph type="sldNum" sz="quarter" idx="5"/>
          </p:nvPr>
        </p:nvSpPr>
        <p:spPr>
          <a:noFill/>
        </p:spPr>
        <p:txBody>
          <a:bodyPr/>
          <a:lstStyle/>
          <a:p>
            <a:fld id="{9B0C0960-3382-D64A-8CDC-558DDAA028FA}" type="slidenum">
              <a:rPr lang="en-US">
                <a:latin typeface="Arial" pitchFamily="-84" charset="0"/>
                <a:ea typeface="Osaka" pitchFamily="-84" charset="-128"/>
                <a:cs typeface="Osaka" pitchFamily="-84" charset="-128"/>
              </a:rPr>
              <a:pPr/>
              <a:t>39</a:t>
            </a:fld>
            <a:endParaRPr lang="en-US" dirty="0">
              <a:latin typeface="Arial" pitchFamily="-84" charset="0"/>
              <a:ea typeface="Osaka" pitchFamily="-84" charset="-128"/>
              <a:cs typeface="Osaka" pitchFamily="-8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11"/>
          <p:cNvPicPr>
            <a:picLocks/>
          </p:cNvPicPr>
          <p:nvPr/>
        </p:nvPicPr>
        <p:blipFill>
          <a:blip r:embed="rId2"/>
          <a:srcRect/>
          <a:stretch>
            <a:fillRect/>
          </a:stretch>
        </p:blipFill>
        <p:spPr bwMode="auto">
          <a:xfrm>
            <a:off x="247650" y="3663950"/>
            <a:ext cx="8632825" cy="2217738"/>
          </a:xfrm>
          <a:prstGeom prst="rect">
            <a:avLst/>
          </a:prstGeom>
          <a:noFill/>
          <a:ln w="9525">
            <a:noFill/>
            <a:miter lim="800000"/>
            <a:headEnd/>
            <a:tailEnd/>
          </a:ln>
        </p:spPr>
      </p:pic>
      <p:sp>
        <p:nvSpPr>
          <p:cNvPr id="5" name="Line 17"/>
          <p:cNvSpPr>
            <a:spLocks noChangeShapeType="1"/>
          </p:cNvSpPr>
          <p:nvPr/>
        </p:nvSpPr>
        <p:spPr bwMode="auto">
          <a:xfrm>
            <a:off x="255588" y="1022350"/>
            <a:ext cx="8620125" cy="0"/>
          </a:xfrm>
          <a:prstGeom prst="line">
            <a:avLst/>
          </a:prstGeom>
          <a:noFill/>
          <a:ln w="9525">
            <a:solidFill>
              <a:schemeClr val="bg2"/>
            </a:solidFill>
            <a:round/>
            <a:headEnd/>
            <a:tailEnd/>
          </a:ln>
          <a:effectLst/>
        </p:spPr>
        <p:txBody>
          <a:bodyPr>
            <a:prstTxWarp prst="textNoShape">
              <a:avLst/>
            </a:prstTxWarp>
          </a:bodyPr>
          <a:lstStyle/>
          <a:p>
            <a:pPr>
              <a:defRPr/>
            </a:pPr>
            <a:endParaRPr lang="en-US" dirty="0">
              <a:latin typeface="Arial" charset="0"/>
              <a:ea typeface="Arial" charset="0"/>
              <a:cs typeface="Arial" charset="0"/>
            </a:endParaRPr>
          </a:p>
        </p:txBody>
      </p:sp>
      <p:sp>
        <p:nvSpPr>
          <p:cNvPr id="6" name="Rectangle 6"/>
          <p:cNvSpPr>
            <a:spLocks noChangeArrowheads="1"/>
          </p:cNvSpPr>
          <p:nvPr/>
        </p:nvSpPr>
        <p:spPr bwMode="black">
          <a:xfrm>
            <a:off x="5927725" y="6491288"/>
            <a:ext cx="3054350" cy="214312"/>
          </a:xfrm>
          <a:prstGeom prst="rect">
            <a:avLst/>
          </a:prstGeom>
          <a:noFill/>
          <a:ln w="9525">
            <a:noFill/>
            <a:miter lim="800000"/>
            <a:headEnd/>
            <a:tailEnd/>
          </a:ln>
          <a:effectLst/>
        </p:spPr>
        <p:txBody>
          <a:bodyPr lIns="92075" tIns="46038" rIns="92075" bIns="46038">
            <a:prstTxWarp prst="textNoShape">
              <a:avLst/>
            </a:prstTxWarp>
            <a:spAutoFit/>
          </a:bodyPr>
          <a:lstStyle/>
          <a:p>
            <a:pPr algn="r"/>
            <a:r>
              <a:rPr lang="en-US" sz="800" dirty="0">
                <a:ea typeface="MS PGothic" pitchFamily="34" charset="-128"/>
                <a:cs typeface="MS PGothic" pitchFamily="34" charset="-128"/>
              </a:rPr>
              <a:t>© </a:t>
            </a:r>
            <a:r>
              <a:rPr lang="en-US" sz="800" dirty="0" smtClean="0">
                <a:ea typeface="MS PGothic" pitchFamily="34" charset="-128"/>
                <a:cs typeface="MS PGothic" pitchFamily="34" charset="-128"/>
              </a:rPr>
              <a:t>2013 </a:t>
            </a:r>
            <a:r>
              <a:rPr lang="en-US" sz="800" dirty="0">
                <a:ea typeface="MS PGothic" pitchFamily="34" charset="-128"/>
                <a:cs typeface="MS PGothic" pitchFamily="34" charset="-128"/>
              </a:rPr>
              <a:t>IBM Corporation</a:t>
            </a:r>
            <a:endParaRPr lang="en-US" dirty="0">
              <a:ea typeface="MS PGothic" pitchFamily="34" charset="-128"/>
              <a:cs typeface="MS PGothic" pitchFamily="34" charset="-128"/>
            </a:endParaRPr>
          </a:p>
        </p:txBody>
      </p:sp>
      <p:pic>
        <p:nvPicPr>
          <p:cNvPr id="7" name="Picture 19" descr="5300_IBMpos_black_PPT_bkgd"/>
          <p:cNvPicPr>
            <a:picLocks noChangeAspect="1" noChangeArrowheads="1"/>
          </p:cNvPicPr>
          <p:nvPr/>
        </p:nvPicPr>
        <p:blipFill>
          <a:blip r:embed="rId3"/>
          <a:srcRect/>
          <a:stretch>
            <a:fillRect/>
          </a:stretch>
        </p:blipFill>
        <p:spPr bwMode="auto">
          <a:xfrm>
            <a:off x="8153400" y="679450"/>
            <a:ext cx="585788" cy="234950"/>
          </a:xfrm>
          <a:prstGeom prst="rect">
            <a:avLst/>
          </a:prstGeom>
          <a:noFill/>
          <a:ln w="9525">
            <a:noFill/>
            <a:miter lim="800000"/>
            <a:headEnd/>
            <a:tailEnd/>
          </a:ln>
        </p:spPr>
      </p:pic>
      <p:grpSp>
        <p:nvGrpSpPr>
          <p:cNvPr id="8" name="Group 6"/>
          <p:cNvGrpSpPr>
            <a:grpSpLocks/>
          </p:cNvGrpSpPr>
          <p:nvPr userDrawn="1"/>
        </p:nvGrpSpPr>
        <p:grpSpPr bwMode="auto">
          <a:xfrm>
            <a:off x="241300" y="3676650"/>
            <a:ext cx="8631238" cy="2220913"/>
            <a:chOff x="160" y="2308"/>
            <a:chExt cx="5436" cy="1398"/>
          </a:xfrm>
        </p:grpSpPr>
        <p:sp>
          <p:nvSpPr>
            <p:cNvPr id="9" name="Rectangle 7"/>
            <p:cNvSpPr>
              <a:spLocks noChangeArrowheads="1"/>
            </p:cNvSpPr>
            <p:nvPr userDrawn="1"/>
          </p:nvSpPr>
          <p:spPr bwMode="auto">
            <a:xfrm>
              <a:off x="160" y="2308"/>
              <a:ext cx="858" cy="288"/>
            </a:xfrm>
            <a:prstGeom prst="rect">
              <a:avLst/>
            </a:prstGeom>
            <a:solidFill>
              <a:schemeClr val="bg1">
                <a:alpha val="49001"/>
              </a:schemeClr>
            </a:solidFill>
            <a:ln w="9525">
              <a:noFill/>
              <a:miter lim="800000"/>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0" name="Rectangle 8"/>
            <p:cNvSpPr>
              <a:spLocks noChangeArrowheads="1"/>
            </p:cNvSpPr>
            <p:nvPr userDrawn="1"/>
          </p:nvSpPr>
          <p:spPr bwMode="auto">
            <a:xfrm>
              <a:off x="160" y="2862"/>
              <a:ext cx="858" cy="305"/>
            </a:xfrm>
            <a:prstGeom prst="rect">
              <a:avLst/>
            </a:prstGeom>
            <a:solidFill>
              <a:schemeClr val="bg1">
                <a:alpha val="49001"/>
              </a:schemeClr>
            </a:solidFill>
            <a:ln w="9525">
              <a:noFill/>
              <a:miter lim="800000"/>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1" name="Rectangle 9"/>
            <p:cNvSpPr>
              <a:spLocks noChangeArrowheads="1"/>
            </p:cNvSpPr>
            <p:nvPr userDrawn="1"/>
          </p:nvSpPr>
          <p:spPr bwMode="auto">
            <a:xfrm>
              <a:off x="160" y="3418"/>
              <a:ext cx="269" cy="288"/>
            </a:xfrm>
            <a:prstGeom prst="rect">
              <a:avLst/>
            </a:prstGeom>
            <a:solidFill>
              <a:schemeClr val="bg1">
                <a:alpha val="49001"/>
              </a:schemeClr>
            </a:solidFill>
            <a:ln w="9525">
              <a:noFill/>
              <a:miter lim="800000"/>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2" name="Rectangle 10"/>
            <p:cNvSpPr>
              <a:spLocks noChangeArrowheads="1"/>
            </p:cNvSpPr>
            <p:nvPr userDrawn="1"/>
          </p:nvSpPr>
          <p:spPr bwMode="auto">
            <a:xfrm>
              <a:off x="4738" y="2308"/>
              <a:ext cx="858" cy="288"/>
            </a:xfrm>
            <a:prstGeom prst="rect">
              <a:avLst/>
            </a:prstGeom>
            <a:solidFill>
              <a:schemeClr val="bg1">
                <a:alpha val="49001"/>
              </a:schemeClr>
            </a:solidFill>
            <a:ln w="9525">
              <a:noFill/>
              <a:miter lim="800000"/>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3" name="Rectangle 11"/>
            <p:cNvSpPr>
              <a:spLocks noChangeArrowheads="1"/>
            </p:cNvSpPr>
            <p:nvPr userDrawn="1"/>
          </p:nvSpPr>
          <p:spPr bwMode="auto">
            <a:xfrm>
              <a:off x="4738" y="2862"/>
              <a:ext cx="858" cy="305"/>
            </a:xfrm>
            <a:prstGeom prst="rect">
              <a:avLst/>
            </a:prstGeom>
            <a:solidFill>
              <a:schemeClr val="bg1">
                <a:alpha val="49001"/>
              </a:schemeClr>
            </a:solidFill>
            <a:ln w="9525">
              <a:noFill/>
              <a:miter lim="800000"/>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4" name="Rectangle 12"/>
            <p:cNvSpPr>
              <a:spLocks noChangeArrowheads="1"/>
            </p:cNvSpPr>
            <p:nvPr userDrawn="1"/>
          </p:nvSpPr>
          <p:spPr bwMode="auto">
            <a:xfrm>
              <a:off x="5327" y="3418"/>
              <a:ext cx="269" cy="288"/>
            </a:xfrm>
            <a:prstGeom prst="rect">
              <a:avLst/>
            </a:prstGeom>
            <a:solidFill>
              <a:schemeClr val="bg1">
                <a:alpha val="49001"/>
              </a:schemeClr>
            </a:solidFill>
            <a:ln w="9525">
              <a:noFill/>
              <a:miter lim="800000"/>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5" name="Freeform 13"/>
            <p:cNvSpPr>
              <a:spLocks/>
            </p:cNvSpPr>
            <p:nvPr userDrawn="1"/>
          </p:nvSpPr>
          <p:spPr bwMode="auto">
            <a:xfrm>
              <a:off x="1305" y="2308"/>
              <a:ext cx="2861" cy="288"/>
            </a:xfrm>
            <a:custGeom>
              <a:avLst/>
              <a:gdLst/>
              <a:ahLst/>
              <a:cxnLst>
                <a:cxn ang="0">
                  <a:pos x="0" y="0"/>
                </a:cxn>
                <a:cxn ang="0">
                  <a:pos x="0" y="288"/>
                </a:cxn>
                <a:cxn ang="0">
                  <a:pos x="2880" y="288"/>
                </a:cxn>
                <a:cxn ang="0">
                  <a:pos x="2838" y="256"/>
                </a:cxn>
                <a:cxn ang="0">
                  <a:pos x="2660" y="134"/>
                </a:cxn>
                <a:cxn ang="0">
                  <a:pos x="2430" y="46"/>
                </a:cxn>
                <a:cxn ang="0">
                  <a:pos x="2230" y="10"/>
                </a:cxn>
                <a:cxn ang="0">
                  <a:pos x="2112" y="0"/>
                </a:cxn>
                <a:cxn ang="0">
                  <a:pos x="0" y="0"/>
                </a:cxn>
              </a:cxnLst>
              <a:rect l="0" t="0" r="r" b="b"/>
              <a:pathLst>
                <a:path w="2880" h="288">
                  <a:moveTo>
                    <a:pt x="0" y="0"/>
                  </a:moveTo>
                  <a:lnTo>
                    <a:pt x="0" y="288"/>
                  </a:lnTo>
                  <a:lnTo>
                    <a:pt x="2880" y="288"/>
                  </a:lnTo>
                  <a:lnTo>
                    <a:pt x="2838" y="256"/>
                  </a:lnTo>
                  <a:cubicBezTo>
                    <a:pt x="2838" y="256"/>
                    <a:pt x="2728" y="169"/>
                    <a:pt x="2660" y="134"/>
                  </a:cubicBezTo>
                  <a:cubicBezTo>
                    <a:pt x="2592" y="99"/>
                    <a:pt x="2502" y="67"/>
                    <a:pt x="2430" y="46"/>
                  </a:cubicBezTo>
                  <a:cubicBezTo>
                    <a:pt x="2358" y="25"/>
                    <a:pt x="2283" y="18"/>
                    <a:pt x="2230" y="10"/>
                  </a:cubicBezTo>
                  <a:lnTo>
                    <a:pt x="2112" y="0"/>
                  </a:lnTo>
                  <a:lnTo>
                    <a:pt x="0" y="0"/>
                  </a:lnTo>
                  <a:close/>
                </a:path>
              </a:pathLst>
            </a:custGeom>
            <a:solidFill>
              <a:schemeClr val="bg1">
                <a:alpha val="49001"/>
              </a:schemeClr>
            </a:solidFill>
            <a:ln w="9525">
              <a:noFill/>
              <a:round/>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6" name="Freeform 14"/>
            <p:cNvSpPr>
              <a:spLocks/>
            </p:cNvSpPr>
            <p:nvPr userDrawn="1"/>
          </p:nvSpPr>
          <p:spPr bwMode="auto">
            <a:xfrm>
              <a:off x="1305" y="2862"/>
              <a:ext cx="3173" cy="307"/>
            </a:xfrm>
            <a:custGeom>
              <a:avLst/>
              <a:gdLst/>
              <a:ahLst/>
              <a:cxnLst>
                <a:cxn ang="0">
                  <a:pos x="0" y="0"/>
                </a:cxn>
                <a:cxn ang="0">
                  <a:pos x="0" y="288"/>
                </a:cxn>
                <a:cxn ang="0">
                  <a:pos x="3194" y="290"/>
                </a:cxn>
                <a:cxn ang="0">
                  <a:pos x="3188" y="256"/>
                </a:cxn>
                <a:cxn ang="0">
                  <a:pos x="3160" y="146"/>
                </a:cxn>
                <a:cxn ang="0">
                  <a:pos x="3118" y="34"/>
                </a:cxn>
                <a:cxn ang="0">
                  <a:pos x="3102" y="2"/>
                </a:cxn>
                <a:cxn ang="0">
                  <a:pos x="0" y="0"/>
                </a:cxn>
              </a:cxnLst>
              <a:rect l="0" t="0" r="r" b="b"/>
              <a:pathLst>
                <a:path w="3194" h="290">
                  <a:moveTo>
                    <a:pt x="0" y="0"/>
                  </a:moveTo>
                  <a:lnTo>
                    <a:pt x="0" y="288"/>
                  </a:lnTo>
                  <a:lnTo>
                    <a:pt x="3194" y="290"/>
                  </a:lnTo>
                  <a:lnTo>
                    <a:pt x="3188" y="256"/>
                  </a:lnTo>
                  <a:cubicBezTo>
                    <a:pt x="3182" y="232"/>
                    <a:pt x="3172" y="183"/>
                    <a:pt x="3160" y="146"/>
                  </a:cubicBezTo>
                  <a:cubicBezTo>
                    <a:pt x="3146" y="103"/>
                    <a:pt x="3128" y="58"/>
                    <a:pt x="3118" y="34"/>
                  </a:cubicBezTo>
                  <a:lnTo>
                    <a:pt x="3102" y="2"/>
                  </a:lnTo>
                  <a:lnTo>
                    <a:pt x="0" y="0"/>
                  </a:lnTo>
                  <a:close/>
                </a:path>
              </a:pathLst>
            </a:custGeom>
            <a:solidFill>
              <a:schemeClr val="bg1">
                <a:alpha val="49001"/>
              </a:schemeClr>
            </a:solidFill>
            <a:ln w="9525">
              <a:noFill/>
              <a:round/>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7" name="Freeform 15"/>
            <p:cNvSpPr>
              <a:spLocks/>
            </p:cNvSpPr>
            <p:nvPr userDrawn="1"/>
          </p:nvSpPr>
          <p:spPr bwMode="auto">
            <a:xfrm>
              <a:off x="3594" y="3416"/>
              <a:ext cx="916" cy="290"/>
            </a:xfrm>
            <a:custGeom>
              <a:avLst/>
              <a:gdLst/>
              <a:ahLst/>
              <a:cxnLst>
                <a:cxn ang="0">
                  <a:pos x="0" y="290"/>
                </a:cxn>
                <a:cxn ang="0">
                  <a:pos x="0" y="2"/>
                </a:cxn>
                <a:cxn ang="0">
                  <a:pos x="3194" y="0"/>
                </a:cxn>
                <a:cxn ang="0">
                  <a:pos x="3176" y="156"/>
                </a:cxn>
                <a:cxn ang="0">
                  <a:pos x="3150" y="254"/>
                </a:cxn>
                <a:cxn ang="0">
                  <a:pos x="3140" y="290"/>
                </a:cxn>
                <a:cxn ang="0">
                  <a:pos x="0" y="290"/>
                </a:cxn>
              </a:cxnLst>
              <a:rect l="0" t="0" r="r" b="b"/>
              <a:pathLst>
                <a:path w="3194" h="290">
                  <a:moveTo>
                    <a:pt x="0" y="290"/>
                  </a:moveTo>
                  <a:lnTo>
                    <a:pt x="0" y="2"/>
                  </a:lnTo>
                  <a:lnTo>
                    <a:pt x="3194" y="0"/>
                  </a:lnTo>
                  <a:lnTo>
                    <a:pt x="3176" y="156"/>
                  </a:lnTo>
                  <a:cubicBezTo>
                    <a:pt x="3169" y="198"/>
                    <a:pt x="3162" y="232"/>
                    <a:pt x="3150" y="254"/>
                  </a:cubicBezTo>
                  <a:lnTo>
                    <a:pt x="3140" y="290"/>
                  </a:lnTo>
                  <a:lnTo>
                    <a:pt x="0" y="290"/>
                  </a:lnTo>
                  <a:close/>
                </a:path>
              </a:pathLst>
            </a:custGeom>
            <a:solidFill>
              <a:schemeClr val="bg1">
                <a:alpha val="49001"/>
              </a:schemeClr>
            </a:solidFill>
            <a:ln w="9525">
              <a:noFill/>
              <a:round/>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sp>
          <p:nvSpPr>
            <p:cNvPr id="18" name="Rectangle 16"/>
            <p:cNvSpPr>
              <a:spLocks noChangeArrowheads="1"/>
            </p:cNvSpPr>
            <p:nvPr userDrawn="1"/>
          </p:nvSpPr>
          <p:spPr bwMode="auto">
            <a:xfrm>
              <a:off x="1877" y="3418"/>
              <a:ext cx="858" cy="288"/>
            </a:xfrm>
            <a:prstGeom prst="rect">
              <a:avLst/>
            </a:prstGeom>
            <a:solidFill>
              <a:schemeClr val="bg1">
                <a:alpha val="49001"/>
              </a:schemeClr>
            </a:solidFill>
            <a:ln w="9525">
              <a:noFill/>
              <a:miter lim="800000"/>
              <a:headEnd/>
              <a:tailEnd/>
            </a:ln>
          </p:spPr>
          <p:txBody>
            <a:bodyPr wrap="none" anchor="ctr">
              <a:prstTxWarp prst="textNoShape">
                <a:avLst/>
              </a:prstTxWarp>
            </a:bodyPr>
            <a:lstStyle/>
            <a:p>
              <a:pPr>
                <a:defRPr/>
              </a:pPr>
              <a:endParaRPr lang="en-US" dirty="0">
                <a:latin typeface="Arial" charset="0"/>
                <a:ea typeface="Arial" charset="0"/>
                <a:cs typeface="Arial" charset="0"/>
              </a:endParaRPr>
            </a:p>
          </p:txBody>
        </p:sp>
      </p:grpSp>
      <p:sp>
        <p:nvSpPr>
          <p:cNvPr id="19460" name="Rectangle 4"/>
          <p:cNvSpPr>
            <a:spLocks noGrp="1" noChangeArrowheads="1"/>
          </p:cNvSpPr>
          <p:nvPr>
            <p:ph type="ctrTitle"/>
          </p:nvPr>
        </p:nvSpPr>
        <p:spPr>
          <a:xfrm>
            <a:off x="139700" y="1428750"/>
            <a:ext cx="8763000" cy="1992313"/>
          </a:xfrm>
        </p:spPr>
        <p:txBody>
          <a:bodyPr anchor="b"/>
          <a:lstStyle>
            <a:lvl1pPr>
              <a:lnSpc>
                <a:spcPts val="3200"/>
              </a:lnSpc>
              <a:defRPr sz="3500"/>
            </a:lvl1pPr>
          </a:lstStyle>
          <a:p>
            <a:r>
              <a:rPr lang="en-US"/>
              <a:t>Click to edit Master title style</a:t>
            </a:r>
          </a:p>
        </p:txBody>
      </p:sp>
      <p:sp>
        <p:nvSpPr>
          <p:cNvPr id="19461" name="Rectangle 5"/>
          <p:cNvSpPr>
            <a:spLocks noGrp="1" noChangeArrowheads="1"/>
          </p:cNvSpPr>
          <p:nvPr>
            <p:ph type="subTitle" idx="1"/>
          </p:nvPr>
        </p:nvSpPr>
        <p:spPr>
          <a:xfrm>
            <a:off x="1104899" y="495300"/>
            <a:ext cx="4942745" cy="491930"/>
          </a:xfrm>
        </p:spPr>
        <p:txBody>
          <a:bodyPr anchor="ctr">
            <a:normAutofit/>
          </a:bodyPr>
          <a:lstStyle>
            <a:lvl1pPr marL="0" marR="0" indent="0" algn="l" defTabSz="914400" rtl="0" eaLnBrk="1" fontAlgn="base" latinLnBrk="0" hangingPunct="1">
              <a:lnSpc>
                <a:spcPct val="100000"/>
              </a:lnSpc>
              <a:spcBef>
                <a:spcPct val="0"/>
              </a:spcBef>
              <a:spcAft>
                <a:spcPts val="0"/>
              </a:spcAft>
              <a:buClrTx/>
              <a:buSzTx/>
              <a:buFontTx/>
              <a:buNone/>
              <a:tabLst/>
              <a:defRPr sz="1000" baseline="0"/>
            </a:lvl1pPr>
          </a:lstStyle>
          <a:p>
            <a:endParaRPr lang="en-GB" dirty="0" smtClean="0"/>
          </a:p>
        </p:txBody>
      </p:sp>
      <p:pic>
        <p:nvPicPr>
          <p:cNvPr id="19" name="Picture 18"/>
          <p:cNvPicPr>
            <a:picLocks noChangeAspect="1"/>
          </p:cNvPicPr>
          <p:nvPr userDrawn="1"/>
        </p:nvPicPr>
        <p:blipFill>
          <a:blip r:embed="rId4"/>
          <a:stretch>
            <a:fillRect/>
          </a:stretch>
        </p:blipFill>
        <p:spPr>
          <a:xfrm>
            <a:off x="196850" y="317500"/>
            <a:ext cx="888181" cy="660400"/>
          </a:xfrm>
          <a:prstGeom prst="rect">
            <a:avLst/>
          </a:prstGeom>
        </p:spPr>
      </p:pic>
    </p:spTree>
  </p:cSld>
  <p:clrMapOvr>
    <a:masterClrMapping/>
  </p:clrMapOvr>
  <p:transition spd="med">
    <p:fade/>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200" b="1" cap="all"/>
            </a:lvl1pPr>
          </a:lstStyle>
          <a:p>
            <a:r>
              <a:rPr lang="en-GB"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152400" y="1371600"/>
            <a:ext cx="4305300" cy="4953000"/>
          </a:xfrm>
        </p:spPr>
        <p:txBody>
          <a:bodyPr>
            <a:normAutofit/>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
        <p:nvSpPr>
          <p:cNvPr id="4" name="Content Placeholder 3"/>
          <p:cNvSpPr>
            <a:spLocks noGrp="1"/>
          </p:cNvSpPr>
          <p:nvPr>
            <p:ph sz="half" idx="2"/>
          </p:nvPr>
        </p:nvSpPr>
        <p:spPr>
          <a:xfrm>
            <a:off x="4610100" y="1371600"/>
            <a:ext cx="4305300" cy="4953000"/>
          </a:xfrm>
        </p:spPr>
        <p:txBody>
          <a:bodyPr>
            <a:normAutofit/>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22439"/>
            <a:ext cx="4040188" cy="646061"/>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457200" y="2032000"/>
            <a:ext cx="4040188" cy="4279900"/>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
        <p:nvSpPr>
          <p:cNvPr id="5" name="Text Placeholder 4"/>
          <p:cNvSpPr>
            <a:spLocks noGrp="1"/>
          </p:cNvSpPr>
          <p:nvPr>
            <p:ph type="body" sz="quarter" idx="3"/>
          </p:nvPr>
        </p:nvSpPr>
        <p:spPr>
          <a:xfrm>
            <a:off x="4645025" y="1322439"/>
            <a:ext cx="4041775" cy="646061"/>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032000"/>
            <a:ext cx="4041775" cy="4279900"/>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
        <p:nvSpPr>
          <p:cNvPr id="8" name="Title 1"/>
          <p:cNvSpPr>
            <a:spLocks noGrp="1"/>
          </p:cNvSpPr>
          <p:nvPr>
            <p:ph type="title"/>
          </p:nvPr>
        </p:nvSpPr>
        <p:spPr>
          <a:xfrm>
            <a:off x="152400" y="552644"/>
            <a:ext cx="8766175" cy="595312"/>
          </a:xfrm>
        </p:spPr>
        <p:txBody>
          <a:bodyPr/>
          <a:lstStyle/>
          <a:p>
            <a:r>
              <a:rPr lang="en-GB" smtClean="0"/>
              <a:t>Click to edit Master title style</a:t>
            </a:r>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96418"/>
            <a:ext cx="3008313" cy="1065217"/>
          </a:xfrm>
        </p:spPr>
        <p:txBody>
          <a:bodyPr anchor="b"/>
          <a:lstStyle>
            <a:lvl1pPr algn="l">
              <a:defRPr sz="2000" b="1"/>
            </a:lvl1pPr>
          </a:lstStyle>
          <a:p>
            <a:r>
              <a:rPr lang="en-GB" dirty="0" smtClean="0"/>
              <a:t>Click to edit Master title style</a:t>
            </a:r>
            <a:endParaRPr lang="en-US" dirty="0"/>
          </a:p>
        </p:txBody>
      </p:sp>
      <p:sp>
        <p:nvSpPr>
          <p:cNvPr id="3" name="Content Placeholder 2"/>
          <p:cNvSpPr>
            <a:spLocks noGrp="1"/>
          </p:cNvSpPr>
          <p:nvPr>
            <p:ph idx="1"/>
          </p:nvPr>
        </p:nvSpPr>
        <p:spPr>
          <a:xfrm>
            <a:off x="3575050" y="696418"/>
            <a:ext cx="5111750" cy="5461589"/>
          </a:xfrm>
        </p:spPr>
        <p:txBody>
          <a:bodyPr/>
          <a:lstStyle>
            <a:lvl1pPr marL="269875" indent="-269875">
              <a:defRPr sz="2000"/>
            </a:lvl1pPr>
            <a:lvl2pPr marL="635000" indent="-292100">
              <a:defRPr sz="1800"/>
            </a:lvl2pPr>
            <a:lvl3pPr marL="904875" indent="-220663">
              <a:defRPr sz="1600"/>
            </a:lvl3pPr>
            <a:lvl4pPr>
              <a:defRPr sz="1600"/>
            </a:lvl4pPr>
            <a:lvl5pPr>
              <a:defRPr sz="16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
        <p:nvSpPr>
          <p:cNvPr id="4" name="Text Placeholder 3"/>
          <p:cNvSpPr>
            <a:spLocks noGrp="1"/>
          </p:cNvSpPr>
          <p:nvPr>
            <p:ph type="body" sz="half" idx="2"/>
          </p:nvPr>
        </p:nvSpPr>
        <p:spPr>
          <a:xfrm>
            <a:off x="457200" y="1858468"/>
            <a:ext cx="3008313" cy="4300159"/>
          </a:xfrm>
        </p:spPr>
        <p:txBody>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9682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70899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46355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7825" y="647700"/>
            <a:ext cx="2190750" cy="56769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266700" y="647700"/>
            <a:ext cx="6308725" cy="5676900"/>
          </a:xfrm>
        </p:spPr>
        <p:txBody>
          <a:bodyPr vert="eaVert"/>
          <a:lstStyle/>
          <a:p>
            <a:pPr lvl="0"/>
            <a:r>
              <a:rPr lang="en-GB" dirty="0" smtClean="0"/>
              <a:t>Click to edit Master text styles</a:t>
            </a:r>
          </a:p>
          <a:p>
            <a:pPr lvl="1"/>
            <a:r>
              <a:rPr lang="en-GB" dirty="0" smtClean="0"/>
              <a:t>Second level</a:t>
            </a:r>
          </a:p>
          <a:p>
            <a:pPr lvl="2"/>
            <a:r>
              <a:rPr lang="en-GB" dirty="0" smtClean="0"/>
              <a:t>Third level</a:t>
            </a:r>
            <a:endParaRPr lang="en-US"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53988" y="492125"/>
            <a:ext cx="8245475" cy="498475"/>
          </a:xfrm>
        </p:spPr>
        <p:txBody>
          <a:bodyPr/>
          <a:lstStyle/>
          <a:p>
            <a:r>
              <a:rPr lang="en-GB" smtClean="0"/>
              <a:t>Click to edit Master title style</a:t>
            </a:r>
            <a:endParaRPr lang="en-GB"/>
          </a:p>
        </p:txBody>
      </p:sp>
      <p:sp>
        <p:nvSpPr>
          <p:cNvPr id="3" name="Content Placeholder 2"/>
          <p:cNvSpPr>
            <a:spLocks noGrp="1"/>
          </p:cNvSpPr>
          <p:nvPr>
            <p:ph sz="quarter" idx="1"/>
          </p:nvPr>
        </p:nvSpPr>
        <p:spPr>
          <a:xfrm>
            <a:off x="304800" y="1219200"/>
            <a:ext cx="4002088" cy="215265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quarter" idx="2"/>
          </p:nvPr>
        </p:nvSpPr>
        <p:spPr>
          <a:xfrm>
            <a:off x="4459288" y="1219200"/>
            <a:ext cx="4002087" cy="215265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Content Placeholder 4"/>
          <p:cNvSpPr>
            <a:spLocks noGrp="1"/>
          </p:cNvSpPr>
          <p:nvPr>
            <p:ph sz="quarter" idx="3"/>
          </p:nvPr>
        </p:nvSpPr>
        <p:spPr>
          <a:xfrm>
            <a:off x="304800" y="3524250"/>
            <a:ext cx="4002088" cy="215423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Content Placeholder 5"/>
          <p:cNvSpPr>
            <a:spLocks noGrp="1"/>
          </p:cNvSpPr>
          <p:nvPr>
            <p:ph sz="quarter" idx="4"/>
          </p:nvPr>
        </p:nvSpPr>
        <p:spPr>
          <a:xfrm>
            <a:off x="4459288" y="3524250"/>
            <a:ext cx="4002087" cy="215423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7" name="Slide Number Placeholder 6"/>
          <p:cNvSpPr>
            <a:spLocks noGrp="1"/>
          </p:cNvSpPr>
          <p:nvPr>
            <p:ph type="sldNum" sz="quarter" idx="10"/>
          </p:nvPr>
        </p:nvSpPr>
        <p:spPr>
          <a:xfrm>
            <a:off x="0" y="6537325"/>
            <a:ext cx="854075" cy="320675"/>
          </a:xfrm>
          <a:prstGeom prst="rect">
            <a:avLst/>
          </a:prstGeom>
        </p:spPr>
        <p:txBody>
          <a:bodyPr/>
          <a:lstStyle>
            <a:lvl1pPr>
              <a:defRPr smtClean="0"/>
            </a:lvl1pPr>
          </a:lstStyle>
          <a:p>
            <a:pPr>
              <a:defRPr/>
            </a:pPr>
            <a:r>
              <a:rPr lang="en-US" dirty="0"/>
              <a:t>Page </a:t>
            </a:r>
            <a:fld id="{828A09A1-B18C-9448-8A80-89E2FC3A7FD6}" type="slidenum">
              <a:rPr lang="en-US"/>
              <a:pPr>
                <a:defRPr/>
              </a:pPr>
              <a:t>‹#›</a:t>
            </a:fld>
            <a:endParaRPr lang="en-US" dirty="0"/>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8" descr="Blank.png"/>
          <p:cNvPicPr>
            <a:picLocks noChangeAspect="1"/>
          </p:cNvPicPr>
          <p:nvPr/>
        </p:nvPicPr>
        <p:blipFill>
          <a:blip r:embed="rId15"/>
          <a:srcRect/>
          <a:stretch>
            <a:fillRect/>
          </a:stretch>
        </p:blipFill>
        <p:spPr bwMode="auto">
          <a:xfrm>
            <a:off x="0" y="0"/>
            <a:ext cx="9144000" cy="6858000"/>
          </a:xfrm>
          <a:prstGeom prst="rect">
            <a:avLst/>
          </a:prstGeom>
          <a:solidFill>
            <a:schemeClr val="bg1"/>
          </a:solidFill>
          <a:ln w="9525">
            <a:noFill/>
            <a:miter lim="800000"/>
            <a:headEnd/>
            <a:tailEnd/>
          </a:ln>
        </p:spPr>
      </p:pic>
      <p:sp>
        <p:nvSpPr>
          <p:cNvPr id="1027" name="Rectangle 2"/>
          <p:cNvSpPr>
            <a:spLocks noGrp="1" noChangeArrowheads="1"/>
          </p:cNvSpPr>
          <p:nvPr>
            <p:ph type="title"/>
          </p:nvPr>
        </p:nvSpPr>
        <p:spPr bwMode="auto">
          <a:xfrm>
            <a:off x="152400" y="552450"/>
            <a:ext cx="8766175" cy="5953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a:t>Click to edit Master title style</a:t>
            </a:r>
          </a:p>
        </p:txBody>
      </p:sp>
      <p:sp>
        <p:nvSpPr>
          <p:cNvPr id="1028" name="Rectangle 3"/>
          <p:cNvSpPr>
            <a:spLocks noGrp="1" noChangeArrowheads="1"/>
          </p:cNvSpPr>
          <p:nvPr>
            <p:ph type="body" idx="1"/>
          </p:nvPr>
        </p:nvSpPr>
        <p:spPr bwMode="auto">
          <a:xfrm>
            <a:off x="152400" y="1371600"/>
            <a:ext cx="8763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 Third level</a:t>
            </a:r>
          </a:p>
        </p:txBody>
      </p:sp>
      <p:sp>
        <p:nvSpPr>
          <p:cNvPr id="18438" name="Line 6"/>
          <p:cNvSpPr>
            <a:spLocks noChangeShapeType="1"/>
          </p:cNvSpPr>
          <p:nvPr/>
        </p:nvSpPr>
        <p:spPr bwMode="auto">
          <a:xfrm>
            <a:off x="260350" y="549275"/>
            <a:ext cx="8620125" cy="0"/>
          </a:xfrm>
          <a:prstGeom prst="line">
            <a:avLst/>
          </a:prstGeom>
          <a:noFill/>
          <a:ln w="9525">
            <a:solidFill>
              <a:schemeClr val="tx1"/>
            </a:solidFill>
            <a:round/>
            <a:headEnd/>
            <a:tailEnd/>
          </a:ln>
          <a:effectLst/>
        </p:spPr>
        <p:txBody>
          <a:bodyPr>
            <a:prstTxWarp prst="textNoShape">
              <a:avLst/>
            </a:prstTxWarp>
          </a:bodyPr>
          <a:lstStyle/>
          <a:p>
            <a:pPr>
              <a:defRPr/>
            </a:pPr>
            <a:endParaRPr lang="en-US" dirty="0">
              <a:latin typeface="Arial" charset="0"/>
              <a:ea typeface="Arial" charset="0"/>
              <a:cs typeface="Arial" charset="0"/>
            </a:endParaRPr>
          </a:p>
        </p:txBody>
      </p:sp>
      <p:sp>
        <p:nvSpPr>
          <p:cNvPr id="15" name="Rectangle 6"/>
          <p:cNvSpPr>
            <a:spLocks noChangeArrowheads="1"/>
          </p:cNvSpPr>
          <p:nvPr/>
        </p:nvSpPr>
        <p:spPr bwMode="black">
          <a:xfrm>
            <a:off x="5927725" y="6491288"/>
            <a:ext cx="3054350" cy="214312"/>
          </a:xfrm>
          <a:prstGeom prst="rect">
            <a:avLst/>
          </a:prstGeom>
          <a:noFill/>
          <a:ln w="9525">
            <a:noFill/>
            <a:miter lim="800000"/>
            <a:headEnd/>
            <a:tailEnd/>
          </a:ln>
          <a:effectLst/>
        </p:spPr>
        <p:txBody>
          <a:bodyPr lIns="92075" tIns="46038" rIns="92075" bIns="46038">
            <a:prstTxWarp prst="textNoShape">
              <a:avLst/>
            </a:prstTxWarp>
            <a:spAutoFit/>
          </a:bodyPr>
          <a:lstStyle/>
          <a:p>
            <a:pPr algn="r"/>
            <a:r>
              <a:rPr lang="en-US" sz="800" dirty="0">
                <a:ea typeface="MS PGothic" pitchFamily="34" charset="-128"/>
                <a:cs typeface="MS PGothic" pitchFamily="34" charset="-128"/>
              </a:rPr>
              <a:t>© </a:t>
            </a:r>
            <a:r>
              <a:rPr lang="en-US" sz="800" dirty="0" smtClean="0">
                <a:ea typeface="MS PGothic" pitchFamily="34" charset="-128"/>
                <a:cs typeface="MS PGothic" pitchFamily="34" charset="-128"/>
              </a:rPr>
              <a:t>2013 </a:t>
            </a:r>
            <a:r>
              <a:rPr lang="en-US" sz="800" dirty="0">
                <a:ea typeface="MS PGothic" pitchFamily="34" charset="-128"/>
                <a:cs typeface="MS PGothic" pitchFamily="34" charset="-128"/>
              </a:rPr>
              <a:t>IBM Corporation</a:t>
            </a:r>
            <a:endParaRPr lang="en-US" dirty="0">
              <a:ea typeface="MS PGothic" pitchFamily="34" charset="-128"/>
              <a:cs typeface="MS PGothic" pitchFamily="34" charset="-128"/>
            </a:endParaRPr>
          </a:p>
        </p:txBody>
      </p:sp>
      <p:sp>
        <p:nvSpPr>
          <p:cNvPr id="16" name="Text Box 46"/>
          <p:cNvSpPr txBox="1">
            <a:spLocks noChangeArrowheads="1"/>
          </p:cNvSpPr>
          <p:nvPr/>
        </p:nvSpPr>
        <p:spPr bwMode="auto">
          <a:xfrm>
            <a:off x="792163" y="283632"/>
            <a:ext cx="3381375" cy="138499"/>
          </a:xfrm>
          <a:prstGeom prst="rect">
            <a:avLst/>
          </a:prstGeom>
          <a:noFill/>
          <a:ln w="9525">
            <a:noFill/>
            <a:miter lim="800000"/>
            <a:headEnd/>
            <a:tailEnd/>
          </a:ln>
        </p:spPr>
        <p:txBody>
          <a:bodyPr lIns="0" tIns="0" rIns="0" bIns="0">
            <a:prstTxWarp prst="textNoShape">
              <a:avLst/>
            </a:prstTxWarp>
            <a:spAutoFit/>
          </a:bodyPr>
          <a:lstStyle/>
          <a:p>
            <a:pPr algn="l"/>
            <a:r>
              <a:rPr lang="en-US" sz="900" dirty="0" smtClean="0">
                <a:ea typeface="MS PGothic" pitchFamily="34" charset="-128"/>
                <a:cs typeface="MS PGothic" pitchFamily="34" charset="-128"/>
              </a:rPr>
              <a:t>Smarter Process</a:t>
            </a:r>
            <a:r>
              <a:rPr lang="en-US" sz="900" baseline="0" dirty="0" smtClean="0">
                <a:ea typeface="MS PGothic" pitchFamily="34" charset="-128"/>
                <a:cs typeface="MS PGothic" pitchFamily="34" charset="-128"/>
              </a:rPr>
              <a:t> </a:t>
            </a:r>
            <a:r>
              <a:rPr lang="en-US" sz="900" dirty="0" smtClean="0">
                <a:ea typeface="MS PGothic" pitchFamily="34" charset="-128"/>
                <a:cs typeface="MS PGothic" pitchFamily="34" charset="-128"/>
              </a:rPr>
              <a:t>for Government</a:t>
            </a:r>
            <a:endParaRPr lang="en-US" sz="900" dirty="0">
              <a:ea typeface="MS PGothic" pitchFamily="34" charset="-128"/>
              <a:cs typeface="MS PGothic" pitchFamily="34" charset="-128"/>
            </a:endParaRPr>
          </a:p>
        </p:txBody>
      </p:sp>
      <p:pic>
        <p:nvPicPr>
          <p:cNvPr id="1032" name="Picture 9" descr="5300_IBMpos_black_PPT_bkgd"/>
          <p:cNvPicPr>
            <a:picLocks noChangeAspect="1" noChangeArrowheads="1"/>
          </p:cNvPicPr>
          <p:nvPr/>
        </p:nvPicPr>
        <p:blipFill>
          <a:blip r:embed="rId16"/>
          <a:srcRect/>
          <a:stretch>
            <a:fillRect/>
          </a:stretch>
        </p:blipFill>
        <p:spPr bwMode="auto">
          <a:xfrm>
            <a:off x="8293100" y="265113"/>
            <a:ext cx="585788" cy="234950"/>
          </a:xfrm>
          <a:prstGeom prst="rect">
            <a:avLst/>
          </a:prstGeom>
          <a:noFill/>
          <a:ln w="9525">
            <a:noFill/>
            <a:miter lim="800000"/>
            <a:headEnd/>
            <a:tailEnd/>
          </a:ln>
        </p:spPr>
      </p:pic>
      <p:sp>
        <p:nvSpPr>
          <p:cNvPr id="11" name="TextBox 10"/>
          <p:cNvSpPr txBox="1"/>
          <p:nvPr userDrawn="1"/>
        </p:nvSpPr>
        <p:spPr>
          <a:xfrm>
            <a:off x="152400" y="6491288"/>
            <a:ext cx="312738" cy="215900"/>
          </a:xfrm>
          <a:prstGeom prst="rect">
            <a:avLst/>
          </a:prstGeom>
          <a:noFill/>
        </p:spPr>
        <p:txBody>
          <a:bodyPr wrap="none">
            <a:spAutoFit/>
          </a:bodyPr>
          <a:lstStyle/>
          <a:p>
            <a:pPr>
              <a:defRPr/>
            </a:pPr>
            <a:fld id="{BA635E55-B4B2-5A4E-92C5-9FD9C2454F7F}" type="slidenum">
              <a:rPr lang="en-US" sz="800">
                <a:latin typeface="Arial" charset="0"/>
                <a:ea typeface="MS PGothic" pitchFamily="34" charset="-128"/>
                <a:cs typeface="MS PGothic" pitchFamily="34" charset="-128"/>
              </a:rPr>
              <a:pPr>
                <a:defRPr/>
              </a:pPr>
              <a:t>‹#›</a:t>
            </a:fld>
            <a:endParaRPr lang="en-US" sz="800" dirty="0">
              <a:latin typeface="Arial" charset="0"/>
              <a:ea typeface="MS PGothic" pitchFamily="34" charset="-128"/>
              <a:cs typeface="MS PGothic" pitchFamily="34" charset="-128"/>
            </a:endParaRPr>
          </a:p>
        </p:txBody>
      </p:sp>
      <p:pic>
        <p:nvPicPr>
          <p:cNvPr id="12" name="Picture 11"/>
          <p:cNvPicPr>
            <a:picLocks noChangeAspect="1"/>
          </p:cNvPicPr>
          <p:nvPr userDrawn="1"/>
        </p:nvPicPr>
        <p:blipFill>
          <a:blip r:embed="rId17"/>
          <a:stretch>
            <a:fillRect/>
          </a:stretch>
        </p:blipFill>
        <p:spPr>
          <a:xfrm>
            <a:off x="196850" y="127000"/>
            <a:ext cx="573617" cy="393700"/>
          </a:xfrm>
          <a:prstGeom prst="rect">
            <a:avLst/>
          </a:prstGeom>
        </p:spPr>
      </p:pic>
    </p:spTree>
  </p:cSld>
  <p:clrMap bg1="lt1" tx1="dk1" bg2="lt2" tx2="dk2" accent1="accent1" accent2="accent2" accent3="accent3" accent4="accent4" accent5="accent5" accent6="accent6" hlink="hlink" folHlink="folHlink"/>
  <p:sldLayoutIdLst>
    <p:sldLayoutId id="2147483814"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5" r:id="rId12"/>
    <p:sldLayoutId id="2147483816" r:id="rId13"/>
  </p:sldLayoutIdLst>
  <p:transition spd="med">
    <p:fade/>
  </p:transition>
  <p:hf hdr="0" ftr="0" dt="0"/>
  <p:txStyles>
    <p:titleStyle>
      <a:lvl1pPr algn="l" rtl="0" eaLnBrk="0" fontAlgn="base" hangingPunct="0">
        <a:spcBef>
          <a:spcPct val="0"/>
        </a:spcBef>
        <a:spcAft>
          <a:spcPct val="0"/>
        </a:spcAft>
        <a:defRPr sz="2200">
          <a:solidFill>
            <a:schemeClr val="tx1"/>
          </a:solidFill>
          <a:latin typeface="+mj-lt"/>
          <a:ea typeface="+mj-ea"/>
          <a:cs typeface="+mj-cs"/>
        </a:defRPr>
      </a:lvl1pPr>
      <a:lvl2pPr algn="l" rtl="0" eaLnBrk="0" fontAlgn="base" hangingPunct="0">
        <a:spcBef>
          <a:spcPct val="0"/>
        </a:spcBef>
        <a:spcAft>
          <a:spcPct val="0"/>
        </a:spcAft>
        <a:defRPr sz="2200">
          <a:solidFill>
            <a:schemeClr val="tx1"/>
          </a:solidFill>
          <a:latin typeface="Arial" charset="0"/>
          <a:ea typeface="MS PGothic" pitchFamily="34" charset="-128"/>
          <a:cs typeface="Arial" charset="0"/>
        </a:defRPr>
      </a:lvl2pPr>
      <a:lvl3pPr algn="l" rtl="0" eaLnBrk="0" fontAlgn="base" hangingPunct="0">
        <a:spcBef>
          <a:spcPct val="0"/>
        </a:spcBef>
        <a:spcAft>
          <a:spcPct val="0"/>
        </a:spcAft>
        <a:defRPr sz="2200">
          <a:solidFill>
            <a:schemeClr val="tx1"/>
          </a:solidFill>
          <a:latin typeface="Arial" charset="0"/>
          <a:ea typeface="MS PGothic" pitchFamily="34" charset="-128"/>
          <a:cs typeface="Arial" charset="0"/>
        </a:defRPr>
      </a:lvl3pPr>
      <a:lvl4pPr algn="l" rtl="0" eaLnBrk="0" fontAlgn="base" hangingPunct="0">
        <a:spcBef>
          <a:spcPct val="0"/>
        </a:spcBef>
        <a:spcAft>
          <a:spcPct val="0"/>
        </a:spcAft>
        <a:defRPr sz="2200">
          <a:solidFill>
            <a:schemeClr val="tx1"/>
          </a:solidFill>
          <a:latin typeface="Arial" charset="0"/>
          <a:ea typeface="MS PGothic" pitchFamily="34" charset="-128"/>
          <a:cs typeface="Arial" charset="0"/>
        </a:defRPr>
      </a:lvl4pPr>
      <a:lvl5pPr algn="l" rtl="0" eaLnBrk="0" fontAlgn="base" hangingPunct="0">
        <a:spcBef>
          <a:spcPct val="0"/>
        </a:spcBef>
        <a:spcAft>
          <a:spcPct val="0"/>
        </a:spcAft>
        <a:defRPr sz="2200">
          <a:solidFill>
            <a:schemeClr val="tx1"/>
          </a:solidFill>
          <a:latin typeface="Arial" charset="0"/>
          <a:ea typeface="MS PGothic" pitchFamily="34" charset="-128"/>
          <a:cs typeface="Arial" charset="0"/>
        </a:defRPr>
      </a:lvl5pPr>
      <a:lvl6pPr marL="457200" algn="l" rtl="0" fontAlgn="base">
        <a:spcBef>
          <a:spcPct val="0"/>
        </a:spcBef>
        <a:spcAft>
          <a:spcPct val="0"/>
        </a:spcAft>
        <a:defRPr sz="2200">
          <a:solidFill>
            <a:schemeClr val="tx1"/>
          </a:solidFill>
          <a:latin typeface="Arial" charset="0"/>
          <a:ea typeface="MS PGothic" pitchFamily="34" charset="-128"/>
          <a:cs typeface="Arial" charset="0"/>
        </a:defRPr>
      </a:lvl6pPr>
      <a:lvl7pPr marL="914400" algn="l" rtl="0" fontAlgn="base">
        <a:spcBef>
          <a:spcPct val="0"/>
        </a:spcBef>
        <a:spcAft>
          <a:spcPct val="0"/>
        </a:spcAft>
        <a:defRPr sz="2200">
          <a:solidFill>
            <a:schemeClr val="tx1"/>
          </a:solidFill>
          <a:latin typeface="Arial" charset="0"/>
          <a:ea typeface="MS PGothic" pitchFamily="34" charset="-128"/>
          <a:cs typeface="Arial" charset="0"/>
        </a:defRPr>
      </a:lvl7pPr>
      <a:lvl8pPr marL="1371600" algn="l" rtl="0" fontAlgn="base">
        <a:spcBef>
          <a:spcPct val="0"/>
        </a:spcBef>
        <a:spcAft>
          <a:spcPct val="0"/>
        </a:spcAft>
        <a:defRPr sz="2200">
          <a:solidFill>
            <a:schemeClr val="tx1"/>
          </a:solidFill>
          <a:latin typeface="Arial" charset="0"/>
          <a:ea typeface="MS PGothic" pitchFamily="34" charset="-128"/>
          <a:cs typeface="Arial" charset="0"/>
        </a:defRPr>
      </a:lvl8pPr>
      <a:lvl9pPr marL="1828800" algn="l" rtl="0" fontAlgn="base">
        <a:spcBef>
          <a:spcPct val="0"/>
        </a:spcBef>
        <a:spcAft>
          <a:spcPct val="0"/>
        </a:spcAft>
        <a:defRPr sz="2200">
          <a:solidFill>
            <a:schemeClr val="tx1"/>
          </a:solidFill>
          <a:latin typeface="Arial" charset="0"/>
          <a:ea typeface="MS PGothic" pitchFamily="34" charset="-128"/>
          <a:cs typeface="Arial" charset="0"/>
        </a:defRPr>
      </a:lvl9pPr>
    </p:titleStyle>
    <p:bodyStyle>
      <a:lvl1pPr marL="171450" indent="-171450" algn="l" rtl="0" eaLnBrk="0" fontAlgn="base" hangingPunct="0">
        <a:spcBef>
          <a:spcPct val="20000"/>
        </a:spcBef>
        <a:spcAft>
          <a:spcPct val="0"/>
        </a:spcAft>
        <a:buClr>
          <a:schemeClr val="tx1"/>
        </a:buClr>
        <a:buFont typeface="Wingdings" pitchFamily="-1" charset="2"/>
        <a:buChar char="§"/>
        <a:defRPr sz="2000">
          <a:solidFill>
            <a:schemeClr val="tx1"/>
          </a:solidFill>
          <a:latin typeface="+mn-lt"/>
          <a:ea typeface="+mn-ea"/>
          <a:cs typeface="+mn-cs"/>
        </a:defRPr>
      </a:lvl1pPr>
      <a:lvl2pPr marL="517525" indent="-174625" algn="l" rtl="0" eaLnBrk="0" fontAlgn="base" hangingPunct="0">
        <a:spcBef>
          <a:spcPct val="20000"/>
        </a:spcBef>
        <a:spcAft>
          <a:spcPct val="0"/>
        </a:spcAft>
        <a:buClr>
          <a:schemeClr val="tx1"/>
        </a:buClr>
        <a:buFont typeface="Arial" pitchFamily="-1" charset="0"/>
        <a:buChar char="–"/>
        <a:defRPr>
          <a:solidFill>
            <a:schemeClr val="tx1"/>
          </a:solidFill>
          <a:latin typeface="+mn-lt"/>
          <a:ea typeface="+mn-ea"/>
          <a:cs typeface="+mn-cs"/>
        </a:defRPr>
      </a:lvl2pPr>
      <a:lvl3pPr marL="690563" indent="-6350" algn="l" rtl="0" eaLnBrk="0" fontAlgn="base" hangingPunct="0">
        <a:spcBef>
          <a:spcPct val="20000"/>
        </a:spcBef>
        <a:spcAft>
          <a:spcPct val="0"/>
        </a:spcAft>
        <a:buClr>
          <a:schemeClr val="tx1"/>
        </a:buClr>
        <a:buFont typeface="Arial" pitchFamily="-1" charset="0"/>
        <a:buChar char="-"/>
        <a:defRPr sz="1600">
          <a:solidFill>
            <a:schemeClr val="tx1"/>
          </a:solidFill>
          <a:latin typeface="+mn-lt"/>
          <a:ea typeface="+mn-ea"/>
          <a:cs typeface="+mn-cs"/>
        </a:defRPr>
      </a:lvl3pPr>
      <a:lvl4pPr marL="1025525" indent="346075" algn="l" rtl="0" eaLnBrk="0" fontAlgn="base" hangingPunct="0">
        <a:spcBef>
          <a:spcPct val="20000"/>
        </a:spcBef>
        <a:spcAft>
          <a:spcPct val="0"/>
        </a:spcAft>
        <a:buClr>
          <a:schemeClr val="tx1"/>
        </a:buClr>
        <a:defRPr sz="1400">
          <a:solidFill>
            <a:schemeClr val="tx1"/>
          </a:solidFill>
          <a:latin typeface="+mn-lt"/>
          <a:ea typeface="+mn-ea"/>
          <a:cs typeface="+mn-cs"/>
        </a:defRPr>
      </a:lvl4pPr>
      <a:lvl5pPr marL="1371600" indent="457200" algn="l" rtl="0" eaLnBrk="0" fontAlgn="base" hangingPunct="0">
        <a:spcBef>
          <a:spcPct val="20000"/>
        </a:spcBef>
        <a:spcAft>
          <a:spcPct val="0"/>
        </a:spcAft>
        <a:buClr>
          <a:schemeClr val="tx1"/>
        </a:buClr>
        <a:defRPr sz="1400">
          <a:solidFill>
            <a:schemeClr val="tx1"/>
          </a:solidFill>
          <a:latin typeface="+mn-lt"/>
          <a:ea typeface="+mn-ea"/>
          <a:cs typeface="+mn-cs"/>
        </a:defRPr>
      </a:lvl5pPr>
      <a:lvl6pPr marL="1828800" indent="457200" algn="l" rtl="0" fontAlgn="base">
        <a:spcBef>
          <a:spcPct val="20000"/>
        </a:spcBef>
        <a:spcAft>
          <a:spcPct val="0"/>
        </a:spcAft>
        <a:buClr>
          <a:schemeClr val="tx1"/>
        </a:buClr>
        <a:defRPr sz="1400">
          <a:solidFill>
            <a:schemeClr val="tx1"/>
          </a:solidFill>
          <a:latin typeface="+mn-lt"/>
          <a:ea typeface="+mn-ea"/>
          <a:cs typeface="+mn-cs"/>
        </a:defRPr>
      </a:lvl6pPr>
      <a:lvl7pPr marL="2286000" indent="457200" algn="l" rtl="0" fontAlgn="base">
        <a:spcBef>
          <a:spcPct val="20000"/>
        </a:spcBef>
        <a:spcAft>
          <a:spcPct val="0"/>
        </a:spcAft>
        <a:buClr>
          <a:schemeClr val="tx1"/>
        </a:buClr>
        <a:defRPr sz="1400">
          <a:solidFill>
            <a:schemeClr val="tx1"/>
          </a:solidFill>
          <a:latin typeface="+mn-lt"/>
          <a:ea typeface="+mn-ea"/>
          <a:cs typeface="+mn-cs"/>
        </a:defRPr>
      </a:lvl7pPr>
      <a:lvl8pPr marL="2743200" indent="457200" algn="l" rtl="0" fontAlgn="base">
        <a:spcBef>
          <a:spcPct val="20000"/>
        </a:spcBef>
        <a:spcAft>
          <a:spcPct val="0"/>
        </a:spcAft>
        <a:buClr>
          <a:schemeClr val="tx1"/>
        </a:buClr>
        <a:defRPr sz="1400">
          <a:solidFill>
            <a:schemeClr val="tx1"/>
          </a:solidFill>
          <a:latin typeface="+mn-lt"/>
          <a:ea typeface="+mn-ea"/>
          <a:cs typeface="+mn-cs"/>
        </a:defRPr>
      </a:lvl8pPr>
      <a:lvl9pPr marL="3200400" indent="457200" algn="l" rtl="0" fontAlgn="base">
        <a:spcBef>
          <a:spcPct val="20000"/>
        </a:spcBef>
        <a:spcAft>
          <a:spcPct val="0"/>
        </a:spcAft>
        <a:buClr>
          <a:schemeClr val="tx1"/>
        </a:buClr>
        <a:defRPr sz="14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ideo" Target="file:///\\localhost\Users\douglascoombs\Documents\IBM\Offerings%20&amp;%20Products\Business%20process%20management\BPM%20Products\with%20Mobile\Worklight%20BPM%20Maintenance%20Process.mp4"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16.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16.png"/><Relationship Id="rId5" Type="http://schemas.openxmlformats.org/officeDocument/2006/relationships/image" Target="../media/image21.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16.png"/><Relationship Id="rId5" Type="http://schemas.openxmlformats.org/officeDocument/2006/relationships/image" Target="../media/image37.pn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16.png"/><Relationship Id="rId5" Type="http://schemas.openxmlformats.org/officeDocument/2006/relationships/image" Target="../media/image40.pn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ctrTitle"/>
          </p:nvPr>
        </p:nvSpPr>
        <p:spPr/>
        <p:txBody>
          <a:bodyPr/>
          <a:lstStyle/>
          <a:p>
            <a:r>
              <a:rPr lang="en-GB" dirty="0" smtClean="0"/>
              <a:t>Smarter Process for Government</a:t>
            </a:r>
            <a:endParaRPr lang="en-GB" dirty="0"/>
          </a:p>
        </p:txBody>
      </p:sp>
      <p:sp>
        <p:nvSpPr>
          <p:cNvPr id="15363" name="Subtitle 4"/>
          <p:cNvSpPr>
            <a:spLocks noGrp="1"/>
          </p:cNvSpPr>
          <p:nvPr>
            <p:ph type="subTitle" idx="1"/>
          </p:nvPr>
        </p:nvSpPr>
        <p:spPr/>
        <p:txBody>
          <a:bodyPr/>
          <a:lstStyle/>
          <a:p>
            <a:r>
              <a:rPr lang="en-GB" dirty="0" smtClean="0"/>
              <a:t>Smarter Process for Government </a:t>
            </a:r>
            <a:endParaRPr lang="en-GB"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
          <p:cNvPicPr>
            <a:picLocks noChangeAspect="1"/>
          </p:cNvPicPr>
          <p:nvPr/>
        </p:nvPicPr>
        <p:blipFill>
          <a:blip r:embed="rId3" cstate="print">
            <a:duotone>
              <a:schemeClr val="accent6">
                <a:shade val="45000"/>
                <a:satMod val="135000"/>
              </a:schemeClr>
              <a:prstClr val="white"/>
            </a:duotone>
            <a:extLst>
              <a:ext uri="{BEBA8EAE-BF5A-486C-A8C5-ECC9F3942E4B}"/>
              <a:ext uri="{28A0092B-C50C-407E-A947-70E740481C1C}"/>
            </a:extLst>
          </a:blip>
          <a:srcRect/>
          <a:stretch>
            <a:fillRect/>
          </a:stretch>
        </p:blipFill>
        <p:spPr bwMode="auto">
          <a:xfrm>
            <a:off x="0" y="3045706"/>
            <a:ext cx="9144000" cy="3820233"/>
          </a:xfrm>
          <a:prstGeom prst="rect">
            <a:avLst/>
          </a:prstGeom>
          <a:noFill/>
          <a:ln>
            <a:noFill/>
          </a:ln>
          <a:extLst>
            <a:ext uri="{909E8E84-426E-40dd-AFC4-6F175D3DCCD1}"/>
            <a:ext uri="{91240B29-F687-4f45-9708-019B960494DF}"/>
          </a:extLst>
        </p:spPr>
      </p:pic>
      <p:sp>
        <p:nvSpPr>
          <p:cNvPr id="70663" name="Slide Number Placeholder 11"/>
          <p:cNvSpPr txBox="1">
            <a:spLocks/>
          </p:cNvSpPr>
          <p:nvPr/>
        </p:nvSpPr>
        <p:spPr bwMode="auto">
          <a:xfrm>
            <a:off x="0" y="6584950"/>
            <a:ext cx="457200" cy="304800"/>
          </a:xfrm>
          <a:prstGeom prst="rect">
            <a:avLst/>
          </a:prstGeom>
          <a:noFill/>
          <a:ln w="9525">
            <a:noFill/>
            <a:miter lim="800000"/>
            <a:headEnd/>
            <a:tailEnd/>
          </a:ln>
        </p:spPr>
        <p:txBody>
          <a:bodyPr>
            <a:prstTxWarp prst="textNoShape">
              <a:avLst/>
            </a:prstTxWarp>
          </a:bodyPr>
          <a:lstStyle/>
          <a:p>
            <a:fld id="{6CB62AA1-862F-D049-8639-0E2EDD75B07E}" type="slidenum">
              <a:rPr lang="en-US" sz="1000">
                <a:solidFill>
                  <a:srgbClr val="000000"/>
                </a:solidFill>
                <a:ea typeface="MS PGothic" pitchFamily="34" charset="-128"/>
                <a:cs typeface="MS PGothic" pitchFamily="34" charset="-128"/>
              </a:rPr>
              <a:pPr/>
              <a:t>2</a:t>
            </a:fld>
            <a:endParaRPr lang="en-US" sz="1000" dirty="0">
              <a:solidFill>
                <a:srgbClr val="000000"/>
              </a:solidFill>
              <a:ea typeface="MS PGothic" pitchFamily="34" charset="-128"/>
              <a:cs typeface="MS PGothic" pitchFamily="34" charset="-128"/>
            </a:endParaRPr>
          </a:p>
        </p:txBody>
      </p:sp>
      <p:sp>
        <p:nvSpPr>
          <p:cNvPr id="70664" name="TextBox 1"/>
          <p:cNvSpPr txBox="1">
            <a:spLocks noChangeArrowheads="1"/>
          </p:cNvSpPr>
          <p:nvPr/>
        </p:nvSpPr>
        <p:spPr bwMode="auto">
          <a:xfrm>
            <a:off x="1397000" y="673100"/>
            <a:ext cx="6350000" cy="1860550"/>
          </a:xfrm>
          <a:prstGeom prst="rect">
            <a:avLst/>
          </a:prstGeom>
          <a:noFill/>
          <a:ln w="9525">
            <a:noFill/>
            <a:miter lim="800000"/>
            <a:headEnd/>
            <a:tailEnd/>
          </a:ln>
        </p:spPr>
        <p:txBody>
          <a:bodyPr>
            <a:prstTxWarp prst="textNoShape">
              <a:avLst/>
            </a:prstTxWarp>
            <a:spAutoFit/>
          </a:bodyPr>
          <a:lstStyle/>
          <a:p>
            <a:pPr algn="ctr"/>
            <a:r>
              <a:rPr lang="en-US" sz="11500" b="1" dirty="0">
                <a:latin typeface="Book Antiqua" pitchFamily="-84" charset="0"/>
                <a:ea typeface="Arial" pitchFamily="-84" charset="0"/>
                <a:cs typeface="Arial" pitchFamily="-84" charset="0"/>
              </a:rPr>
              <a:t>Change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0"/>
                                  </p:iterate>
                                  <p:childTnLst>
                                    <p:set>
                                      <p:cBhvr>
                                        <p:cTn id="6" dur="1" fill="hold">
                                          <p:stCondLst>
                                            <p:cond delay="0"/>
                                          </p:stCondLst>
                                        </p:cTn>
                                        <p:tgtEl>
                                          <p:spTgt spid="70664"/>
                                        </p:tgtEl>
                                        <p:attrNameLst>
                                          <p:attrName>style.visibility</p:attrName>
                                        </p:attrNameLst>
                                      </p:cBhvr>
                                      <p:to>
                                        <p:strVal val="visible"/>
                                      </p:to>
                                    </p:set>
                                    <p:animEffect transition="in" filter="fade">
                                      <p:cBhvr>
                                        <p:cTn id="7" dur="1000"/>
                                        <p:tgtEl>
                                          <p:spTgt spid="70664"/>
                                        </p:tgtEl>
                                      </p:cBhvr>
                                    </p:animEffect>
                                    <p:anim calcmode="lin" valueType="num">
                                      <p:cBhvr>
                                        <p:cTn id="8" dur="1000" fill="hold"/>
                                        <p:tgtEl>
                                          <p:spTgt spid="70664"/>
                                        </p:tgtEl>
                                        <p:attrNameLst>
                                          <p:attrName>ppt_x</p:attrName>
                                        </p:attrNameLst>
                                      </p:cBhvr>
                                      <p:tavLst>
                                        <p:tav tm="0">
                                          <p:val>
                                            <p:strVal val="#ppt_x"/>
                                          </p:val>
                                        </p:tav>
                                        <p:tav tm="100000">
                                          <p:val>
                                            <p:strVal val="#ppt_x"/>
                                          </p:val>
                                        </p:tav>
                                      </p:tavLst>
                                    </p:anim>
                                    <p:anim calcmode="lin" valueType="num">
                                      <p:cBhvr>
                                        <p:cTn id="9" dur="1000" fill="hold"/>
                                        <p:tgtEl>
                                          <p:spTgt spid="7066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12" dur="500" accel="50000" decel="50000" autoRev="1" fill="hold">
                                          <p:stCondLst>
                                            <p:cond delay="0"/>
                                          </p:stCondLst>
                                        </p:cTn>
                                        <p:tgtEl>
                                          <p:spTgt spid="70664"/>
                                        </p:tgtEl>
                                        <p:attrNameLst>
                                          <p:attrName>ppt_x</p:attrName>
                                          <p:attrName>ppt_y</p:attrName>
                                        </p:attrNameLst>
                                      </p:cBhvr>
                                    </p:animMotion>
                                    <p:animRot by="1500000">
                                      <p:cBhvr>
                                        <p:cTn id="13" dur="250" fill="hold">
                                          <p:stCondLst>
                                            <p:cond delay="0"/>
                                          </p:stCondLst>
                                        </p:cTn>
                                        <p:tgtEl>
                                          <p:spTgt spid="70664"/>
                                        </p:tgtEl>
                                        <p:attrNameLst>
                                          <p:attrName>r</p:attrName>
                                        </p:attrNameLst>
                                      </p:cBhvr>
                                    </p:animRot>
                                    <p:animRot by="-1500000">
                                      <p:cBhvr>
                                        <p:cTn id="14" dur="250" fill="hold">
                                          <p:stCondLst>
                                            <p:cond delay="250"/>
                                          </p:stCondLst>
                                        </p:cTn>
                                        <p:tgtEl>
                                          <p:spTgt spid="70664"/>
                                        </p:tgtEl>
                                        <p:attrNameLst>
                                          <p:attrName>r</p:attrName>
                                        </p:attrNameLst>
                                      </p:cBhvr>
                                    </p:animRot>
                                    <p:animRot by="-1500000">
                                      <p:cBhvr>
                                        <p:cTn id="15" dur="250" fill="hold">
                                          <p:stCondLst>
                                            <p:cond delay="500"/>
                                          </p:stCondLst>
                                        </p:cTn>
                                        <p:tgtEl>
                                          <p:spTgt spid="70664"/>
                                        </p:tgtEl>
                                        <p:attrNameLst>
                                          <p:attrName>r</p:attrName>
                                        </p:attrNameLst>
                                      </p:cBhvr>
                                    </p:animRot>
                                    <p:animRot by="1500000">
                                      <p:cBhvr>
                                        <p:cTn id="16" dur="250" fill="hold">
                                          <p:stCondLst>
                                            <p:cond delay="750"/>
                                          </p:stCondLst>
                                        </p:cTn>
                                        <p:tgtEl>
                                          <p:spTgt spid="706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4" grpId="0"/>
      <p:bldP spid="70664" grpId="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Slide Number Placeholder 7"/>
          <p:cNvSpPr txBox="1">
            <a:spLocks noGrp="1"/>
          </p:cNvSpPr>
          <p:nvPr/>
        </p:nvSpPr>
        <p:spPr bwMode="auto">
          <a:xfrm>
            <a:off x="133350" y="6467475"/>
            <a:ext cx="552450" cy="247650"/>
          </a:xfrm>
          <a:prstGeom prst="rect">
            <a:avLst/>
          </a:prstGeom>
          <a:noFill/>
          <a:ln w="9525">
            <a:noFill/>
            <a:miter lim="800000"/>
            <a:headEnd/>
            <a:tailEnd/>
          </a:ln>
        </p:spPr>
        <p:txBody>
          <a:bodyPr>
            <a:prstTxWarp prst="textNoShape">
              <a:avLst/>
            </a:prstTxWarp>
          </a:bodyPr>
          <a:lstStyle/>
          <a:p>
            <a:fld id="{122CD95C-4D01-D04D-841D-B181013245F7}" type="slidenum">
              <a:rPr lang="en-US" sz="1000">
                <a:solidFill>
                  <a:schemeClr val="bg1"/>
                </a:solidFill>
                <a:ea typeface="Arial" pitchFamily="-65" charset="0"/>
                <a:cs typeface="Arial" pitchFamily="-65" charset="0"/>
              </a:rPr>
              <a:pPr/>
              <a:t>3</a:t>
            </a:fld>
            <a:endParaRPr lang="en-US" sz="1000" dirty="0">
              <a:solidFill>
                <a:schemeClr val="bg1"/>
              </a:solidFill>
              <a:ea typeface="Arial" pitchFamily="-65" charset="0"/>
              <a:cs typeface="Arial" pitchFamily="-65" charset="0"/>
            </a:endParaRPr>
          </a:p>
        </p:txBody>
      </p:sp>
      <p:sp>
        <p:nvSpPr>
          <p:cNvPr id="9219" name="TextBox 4"/>
          <p:cNvSpPr txBox="1">
            <a:spLocks noChangeArrowheads="1"/>
          </p:cNvSpPr>
          <p:nvPr/>
        </p:nvSpPr>
        <p:spPr bwMode="auto">
          <a:xfrm>
            <a:off x="6015038" y="1568450"/>
            <a:ext cx="2897187" cy="3925888"/>
          </a:xfrm>
          <a:prstGeom prst="rect">
            <a:avLst/>
          </a:prstGeom>
          <a:noFill/>
          <a:ln w="9525">
            <a:noFill/>
            <a:miter lim="800000"/>
            <a:headEnd/>
            <a:tailEnd/>
          </a:ln>
        </p:spPr>
        <p:txBody>
          <a:bodyPr>
            <a:prstTxWarp prst="textNoShape">
              <a:avLst/>
            </a:prstTxWarp>
            <a:spAutoFit/>
          </a:bodyPr>
          <a:lstStyle/>
          <a:p>
            <a:pPr marL="0" lvl="1"/>
            <a:r>
              <a:rPr lang="en-US" sz="1200" b="1" dirty="0">
                <a:ea typeface="Arial" pitchFamily="-65" charset="0"/>
                <a:cs typeface="Arial" pitchFamily="-65" charset="0"/>
              </a:rPr>
              <a:t>CHANGING DEMOGRAPHICS</a:t>
            </a:r>
          </a:p>
          <a:p>
            <a:pPr marL="0" lvl="1"/>
            <a:r>
              <a:rPr lang="en-US" altLang="ja-JP" sz="1200" dirty="0">
                <a:ea typeface="Arial" pitchFamily="-65" charset="0"/>
                <a:cs typeface="Arial" pitchFamily="-65" charset="0"/>
              </a:rPr>
              <a:t>Median ages are rising in the developed countries of Italy, Germany and Japan, </a:t>
            </a:r>
            <a:br>
              <a:rPr lang="en-US" altLang="ja-JP" sz="1200" dirty="0">
                <a:ea typeface="Arial" pitchFamily="-65" charset="0"/>
                <a:cs typeface="Arial" pitchFamily="-65" charset="0"/>
              </a:rPr>
            </a:br>
            <a:r>
              <a:rPr lang="en-US" altLang="ja-JP" sz="1200" dirty="0">
                <a:ea typeface="Arial" pitchFamily="-65" charset="0"/>
                <a:cs typeface="Arial" pitchFamily="-65" charset="0"/>
              </a:rPr>
              <a:t>but dropping in developing ones such </a:t>
            </a:r>
            <a:br>
              <a:rPr lang="en-US" altLang="ja-JP" sz="1200" dirty="0">
                <a:ea typeface="Arial" pitchFamily="-65" charset="0"/>
                <a:cs typeface="Arial" pitchFamily="-65" charset="0"/>
              </a:rPr>
            </a:br>
            <a:r>
              <a:rPr lang="en-US" altLang="ja-JP" sz="1200" dirty="0">
                <a:ea typeface="Arial" pitchFamily="-65" charset="0"/>
                <a:cs typeface="Arial" pitchFamily="-65" charset="0"/>
              </a:rPr>
              <a:t>as India.</a:t>
            </a:r>
          </a:p>
          <a:p>
            <a:pPr marL="0" lvl="1"/>
            <a:endParaRPr lang="en-US" altLang="ja-JP" sz="1200" dirty="0">
              <a:ea typeface="Arial" pitchFamily="-65" charset="0"/>
              <a:cs typeface="Arial" pitchFamily="-65" charset="0"/>
            </a:endParaRPr>
          </a:p>
          <a:p>
            <a:pPr marL="0" lvl="1"/>
            <a:r>
              <a:rPr lang="en-US" altLang="ja-JP" sz="1200" dirty="0">
                <a:ea typeface="Arial" pitchFamily="-65" charset="0"/>
                <a:cs typeface="Arial" pitchFamily="-65" charset="0"/>
              </a:rPr>
              <a:t> </a:t>
            </a:r>
          </a:p>
          <a:p>
            <a:pPr marL="0" lvl="1"/>
            <a:r>
              <a:rPr lang="en-US" sz="1200" b="1" dirty="0">
                <a:ea typeface="Arial" pitchFamily="-65" charset="0"/>
                <a:cs typeface="Arial" pitchFamily="-65" charset="0"/>
              </a:rPr>
              <a:t>RISING ENVIRONMENTAL CONCERNS</a:t>
            </a:r>
          </a:p>
          <a:p>
            <a:r>
              <a:rPr lang="en-US" altLang="ja-JP" sz="1200" dirty="0">
                <a:ea typeface="Arial" pitchFamily="-65" charset="0"/>
                <a:cs typeface="Arial" pitchFamily="-65" charset="0"/>
              </a:rPr>
              <a:t>Societies and governments are becoming more attuned to what the earth can provide and what it can tolerate.</a:t>
            </a:r>
          </a:p>
          <a:p>
            <a:endParaRPr lang="en-US" altLang="ja-JP" sz="1200" dirty="0">
              <a:ea typeface="Arial" pitchFamily="-65" charset="0"/>
              <a:cs typeface="Arial" pitchFamily="-65" charset="0"/>
            </a:endParaRPr>
          </a:p>
          <a:p>
            <a:endParaRPr lang="en-US" sz="1200" dirty="0">
              <a:ea typeface="Arial" pitchFamily="-65" charset="0"/>
              <a:cs typeface="Arial" pitchFamily="-65" charset="0"/>
            </a:endParaRPr>
          </a:p>
          <a:p>
            <a:pPr marL="0" lvl="1"/>
            <a:r>
              <a:rPr lang="en-US" sz="1200" b="1" dirty="0">
                <a:ea typeface="Arial" pitchFamily="-65" charset="0"/>
                <a:cs typeface="Arial" pitchFamily="-65" charset="0"/>
              </a:rPr>
              <a:t>GROWING THREATS TO SOCIAL STABILITY AND ORDER</a:t>
            </a:r>
          </a:p>
          <a:p>
            <a:pPr marL="0" lvl="1"/>
            <a:r>
              <a:rPr lang="en-US" altLang="ja-JP" sz="1200" dirty="0">
                <a:ea typeface="Arial" pitchFamily="-65" charset="0"/>
                <a:cs typeface="Arial" pitchFamily="-65" charset="0"/>
              </a:rPr>
              <a:t>From terrorism to armed conflict to pandemics to natural disasters, the character of threats is changing.</a:t>
            </a:r>
          </a:p>
          <a:p>
            <a:pPr marL="0" lvl="1"/>
            <a:endParaRPr lang="en-US" altLang="ja-JP" sz="1200" dirty="0">
              <a:ea typeface="Arial" pitchFamily="-65" charset="0"/>
              <a:cs typeface="Arial" pitchFamily="-65" charset="0"/>
            </a:endParaRPr>
          </a:p>
        </p:txBody>
      </p:sp>
      <p:sp>
        <p:nvSpPr>
          <p:cNvPr id="9220" name="TextBox 4"/>
          <p:cNvSpPr txBox="1">
            <a:spLocks noChangeArrowheads="1"/>
          </p:cNvSpPr>
          <p:nvPr/>
        </p:nvSpPr>
        <p:spPr bwMode="auto">
          <a:xfrm>
            <a:off x="1776413" y="1568450"/>
            <a:ext cx="3062287" cy="3925888"/>
          </a:xfrm>
          <a:prstGeom prst="rect">
            <a:avLst/>
          </a:prstGeom>
          <a:noFill/>
          <a:ln w="9525">
            <a:noFill/>
            <a:miter lim="800000"/>
            <a:headEnd/>
            <a:tailEnd/>
          </a:ln>
        </p:spPr>
        <p:txBody>
          <a:bodyPr>
            <a:prstTxWarp prst="textNoShape">
              <a:avLst/>
            </a:prstTxWarp>
            <a:spAutoFit/>
          </a:bodyPr>
          <a:lstStyle/>
          <a:p>
            <a:r>
              <a:rPr lang="en-US" sz="1200" b="1" dirty="0">
                <a:ea typeface="Arial" pitchFamily="-65" charset="0"/>
                <a:cs typeface="Arial" pitchFamily="-65" charset="0"/>
              </a:rPr>
              <a:t>ACCELERATING GLOBALISATION</a:t>
            </a:r>
          </a:p>
          <a:p>
            <a:r>
              <a:rPr lang="en-US" altLang="ja-JP" sz="1200" dirty="0">
                <a:ea typeface="Arial" pitchFamily="-65" charset="0"/>
                <a:cs typeface="Arial" pitchFamily="-65" charset="0"/>
              </a:rPr>
              <a:t>Countries and societies are becoming more economically interdependent across social, political and cultural boundaries, as illustrated by current economic conditions.</a:t>
            </a:r>
          </a:p>
          <a:p>
            <a:endParaRPr lang="en-US" altLang="ja-JP" sz="1200" dirty="0">
              <a:ea typeface="Arial" pitchFamily="-65" charset="0"/>
              <a:cs typeface="Arial" pitchFamily="-65" charset="0"/>
            </a:endParaRPr>
          </a:p>
          <a:p>
            <a:endParaRPr lang="en-US" altLang="ja-JP" sz="1200" dirty="0">
              <a:ea typeface="Arial" pitchFamily="-65" charset="0"/>
              <a:cs typeface="Arial" pitchFamily="-65" charset="0"/>
            </a:endParaRPr>
          </a:p>
          <a:p>
            <a:r>
              <a:rPr lang="en-US" sz="1200" b="1" dirty="0">
                <a:ea typeface="Arial" pitchFamily="-65" charset="0"/>
                <a:cs typeface="Arial" pitchFamily="-65" charset="0"/>
              </a:rPr>
              <a:t>EVOLVING SOCIETAL RELATIONSHIPS</a:t>
            </a:r>
          </a:p>
          <a:p>
            <a:r>
              <a:rPr lang="en-US" altLang="ja-JP" sz="1200" dirty="0">
                <a:ea typeface="Arial" pitchFamily="-65" charset="0"/>
                <a:cs typeface="Arial" pitchFamily="-65" charset="0"/>
              </a:rPr>
              <a:t>Today, governments are expected to deliver results and value through secure, private services that are available anywhere at any time.</a:t>
            </a:r>
          </a:p>
          <a:p>
            <a:endParaRPr lang="en-US" altLang="ja-JP" sz="1200" dirty="0">
              <a:ea typeface="Arial" pitchFamily="-65" charset="0"/>
              <a:cs typeface="Arial" pitchFamily="-65" charset="0"/>
            </a:endParaRPr>
          </a:p>
          <a:p>
            <a:endParaRPr lang="en-US" sz="1200" b="1" dirty="0">
              <a:ea typeface="Arial" pitchFamily="-65" charset="0"/>
              <a:cs typeface="Arial" pitchFamily="-65" charset="0"/>
            </a:endParaRPr>
          </a:p>
          <a:p>
            <a:r>
              <a:rPr lang="en-US" sz="1200" b="1" dirty="0">
                <a:ea typeface="Arial" pitchFamily="-65" charset="0"/>
                <a:cs typeface="Arial" pitchFamily="-65" charset="0"/>
              </a:rPr>
              <a:t>EXPANDING IMPACT OF TECHNOLOGY</a:t>
            </a:r>
          </a:p>
          <a:p>
            <a:pPr marL="0" lvl="1"/>
            <a:r>
              <a:rPr lang="en-US" altLang="ja-JP" sz="1200" dirty="0">
                <a:ea typeface="Arial" pitchFamily="-65" charset="0"/>
                <a:cs typeface="Arial" pitchFamily="-65" charset="0"/>
              </a:rPr>
              <a:t>The adoption of the Internet is remaking the landscapes of business, healthcare and government. </a:t>
            </a:r>
          </a:p>
          <a:p>
            <a:endParaRPr lang="en-US" altLang="ja-JP" sz="1200" dirty="0">
              <a:ea typeface="Arial" pitchFamily="-65" charset="0"/>
              <a:cs typeface="Arial" pitchFamily="-65" charset="0"/>
            </a:endParaRPr>
          </a:p>
        </p:txBody>
      </p:sp>
      <p:sp>
        <p:nvSpPr>
          <p:cNvPr id="9221" name="TextBox 7"/>
          <p:cNvSpPr txBox="1">
            <a:spLocks noChangeArrowheads="1"/>
          </p:cNvSpPr>
          <p:nvPr/>
        </p:nvSpPr>
        <p:spPr bwMode="auto">
          <a:xfrm>
            <a:off x="314325" y="6000750"/>
            <a:ext cx="3814763" cy="369332"/>
          </a:xfrm>
          <a:prstGeom prst="rect">
            <a:avLst/>
          </a:prstGeom>
          <a:noFill/>
          <a:ln w="9525">
            <a:noFill/>
            <a:miter lim="800000"/>
            <a:headEnd/>
            <a:tailEnd/>
          </a:ln>
        </p:spPr>
        <p:txBody>
          <a:bodyPr>
            <a:prstTxWarp prst="textNoShape">
              <a:avLst/>
            </a:prstTxWarp>
            <a:spAutoFit/>
          </a:bodyPr>
          <a:lstStyle/>
          <a:p>
            <a:pPr algn="l"/>
            <a:r>
              <a:rPr lang="en-US" sz="900" dirty="0">
                <a:ea typeface="Arial" pitchFamily="-65" charset="0"/>
                <a:cs typeface="Arial" pitchFamily="-65" charset="0"/>
              </a:rPr>
              <a:t>Source: “Government 2020 and the perpetual collaboration mandate”</a:t>
            </a:r>
          </a:p>
          <a:p>
            <a:pPr algn="l"/>
            <a:r>
              <a:rPr lang="en-US" sz="900" dirty="0">
                <a:ea typeface="Arial" pitchFamily="-65" charset="0"/>
                <a:cs typeface="Arial" pitchFamily="-65" charset="0"/>
              </a:rPr>
              <a:t>IBM Institute for Business Value</a:t>
            </a:r>
          </a:p>
        </p:txBody>
      </p:sp>
      <p:pic>
        <p:nvPicPr>
          <p:cNvPr id="9222" name="Picture 14" descr="6 circles V4"/>
          <p:cNvPicPr>
            <a:picLocks noChangeAspect="1" noChangeArrowheads="1"/>
          </p:cNvPicPr>
          <p:nvPr/>
        </p:nvPicPr>
        <p:blipFill>
          <a:blip r:embed="rId3"/>
          <a:srcRect t="65703" r="-2400" b="5658"/>
          <a:stretch>
            <a:fillRect/>
          </a:stretch>
        </p:blipFill>
        <p:spPr bwMode="auto">
          <a:xfrm>
            <a:off x="515938" y="4332288"/>
            <a:ext cx="1260475" cy="971550"/>
          </a:xfrm>
          <a:prstGeom prst="rect">
            <a:avLst/>
          </a:prstGeom>
          <a:noFill/>
          <a:ln w="9525">
            <a:noFill/>
            <a:miter lim="800000"/>
            <a:headEnd/>
            <a:tailEnd/>
          </a:ln>
        </p:spPr>
      </p:pic>
      <p:pic>
        <p:nvPicPr>
          <p:cNvPr id="9223" name="Picture 10" descr="diversity"/>
          <p:cNvPicPr>
            <a:picLocks noChangeAspect="1" noChangeArrowheads="1"/>
          </p:cNvPicPr>
          <p:nvPr/>
        </p:nvPicPr>
        <p:blipFill>
          <a:blip r:embed="rId4"/>
          <a:srcRect/>
          <a:stretch>
            <a:fillRect/>
          </a:stretch>
        </p:blipFill>
        <p:spPr bwMode="auto">
          <a:xfrm>
            <a:off x="4845050" y="1568450"/>
            <a:ext cx="1176338" cy="1011238"/>
          </a:xfrm>
          <a:prstGeom prst="rect">
            <a:avLst/>
          </a:prstGeom>
          <a:noFill/>
          <a:ln w="9525">
            <a:noFill/>
            <a:miter lim="800000"/>
            <a:headEnd/>
            <a:tailEnd/>
          </a:ln>
        </p:spPr>
      </p:pic>
      <p:pic>
        <p:nvPicPr>
          <p:cNvPr id="9224" name="Picture 11" descr="j0433058[1]"/>
          <p:cNvPicPr>
            <a:picLocks noChangeAspect="1" noChangeArrowheads="1"/>
          </p:cNvPicPr>
          <p:nvPr/>
        </p:nvPicPr>
        <p:blipFill>
          <a:blip r:embed="rId5"/>
          <a:srcRect/>
          <a:stretch>
            <a:fillRect/>
          </a:stretch>
        </p:blipFill>
        <p:spPr bwMode="auto">
          <a:xfrm>
            <a:off x="509588" y="1568450"/>
            <a:ext cx="1266825" cy="1011238"/>
          </a:xfrm>
          <a:prstGeom prst="rect">
            <a:avLst/>
          </a:prstGeom>
          <a:noFill/>
          <a:ln w="9525">
            <a:noFill/>
            <a:miter lim="800000"/>
            <a:headEnd/>
            <a:tailEnd/>
          </a:ln>
        </p:spPr>
      </p:pic>
      <p:pic>
        <p:nvPicPr>
          <p:cNvPr id="9225" name="Picture 54"/>
          <p:cNvPicPr>
            <a:picLocks noChangeAspect="1"/>
          </p:cNvPicPr>
          <p:nvPr/>
        </p:nvPicPr>
        <p:blipFill>
          <a:blip r:embed="rId6"/>
          <a:srcRect/>
          <a:stretch>
            <a:fillRect/>
          </a:stretch>
        </p:blipFill>
        <p:spPr bwMode="auto">
          <a:xfrm>
            <a:off x="4838700" y="4332288"/>
            <a:ext cx="1182688" cy="971550"/>
          </a:xfrm>
          <a:prstGeom prst="rect">
            <a:avLst/>
          </a:prstGeom>
          <a:noFill/>
          <a:ln w="9525">
            <a:noFill/>
            <a:miter lim="800000"/>
            <a:headEnd/>
            <a:tailEnd/>
          </a:ln>
        </p:spPr>
      </p:pic>
      <p:pic>
        <p:nvPicPr>
          <p:cNvPr id="9226" name="Picture 13" descr="slide_01_title_01"/>
          <p:cNvPicPr>
            <a:picLocks noChangeAspect="1" noChangeArrowheads="1"/>
          </p:cNvPicPr>
          <p:nvPr/>
        </p:nvPicPr>
        <p:blipFill>
          <a:blip r:embed="rId7"/>
          <a:srcRect/>
          <a:stretch>
            <a:fillRect/>
          </a:stretch>
        </p:blipFill>
        <p:spPr bwMode="auto">
          <a:xfrm>
            <a:off x="4838700" y="2884488"/>
            <a:ext cx="1182688" cy="1017587"/>
          </a:xfrm>
          <a:prstGeom prst="rect">
            <a:avLst/>
          </a:prstGeom>
          <a:noFill/>
          <a:ln w="9525">
            <a:noFill/>
            <a:miter lim="800000"/>
            <a:headEnd/>
            <a:tailEnd/>
          </a:ln>
        </p:spPr>
      </p:pic>
      <p:pic>
        <p:nvPicPr>
          <p:cNvPr id="9227" name="Picture 14"/>
          <p:cNvPicPr>
            <a:picLocks noChangeAspect="1" noChangeArrowheads="1"/>
          </p:cNvPicPr>
          <p:nvPr/>
        </p:nvPicPr>
        <p:blipFill>
          <a:blip r:embed="rId8"/>
          <a:srcRect/>
          <a:stretch>
            <a:fillRect/>
          </a:stretch>
        </p:blipFill>
        <p:spPr bwMode="auto">
          <a:xfrm>
            <a:off x="509588" y="2884488"/>
            <a:ext cx="1266825" cy="1117600"/>
          </a:xfrm>
          <a:prstGeom prst="rect">
            <a:avLst/>
          </a:prstGeom>
          <a:noFill/>
          <a:ln w="9525">
            <a:noFill/>
            <a:miter lim="800000"/>
            <a:headEnd/>
            <a:tailEnd/>
          </a:ln>
        </p:spPr>
      </p:pic>
      <p:sp>
        <p:nvSpPr>
          <p:cNvPr id="258062" name="Title 1"/>
          <p:cNvSpPr>
            <a:spLocks noGrp="1"/>
          </p:cNvSpPr>
          <p:nvPr>
            <p:ph type="title"/>
          </p:nvPr>
        </p:nvSpPr>
        <p:spPr/>
        <p:txBody>
          <a:bodyPr/>
          <a:lstStyle/>
          <a:p>
            <a:r>
              <a:rPr lang="en-US" altLang="ja-JP" dirty="0" smtClean="0"/>
              <a:t>Dynamic Challenges Exist at All Levels of Government</a:t>
            </a:r>
            <a:endParaRPr lang="en-US"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9620" name="Rectangle 4"/>
          <p:cNvSpPr>
            <a:spLocks noChangeAspect="1" noChangeArrowheads="1"/>
          </p:cNvSpPr>
          <p:nvPr/>
        </p:nvSpPr>
        <p:spPr bwMode="auto">
          <a:xfrm>
            <a:off x="6953114" y="1536513"/>
            <a:ext cx="1803878" cy="830997"/>
          </a:xfrm>
          <a:prstGeom prst="rect">
            <a:avLst/>
          </a:prstGeom>
          <a:noFill/>
          <a:ln w="9525">
            <a:noFill/>
            <a:miter lim="800000"/>
            <a:headEnd/>
            <a:tailEnd/>
          </a:ln>
          <a:effectLst/>
        </p:spPr>
        <p:txBody>
          <a:bodyPr wrap="square">
            <a:prstTxWarp prst="textNoShape">
              <a:avLst/>
            </a:prstTxWarp>
            <a:spAutoFit/>
          </a:bodyPr>
          <a:lstStyle/>
          <a:p>
            <a:pPr algn="l">
              <a:lnSpc>
                <a:spcPct val="100000"/>
              </a:lnSpc>
              <a:tabLst>
                <a:tab pos="1604963" algn="l"/>
                <a:tab pos="2519363" algn="ctr"/>
                <a:tab pos="5538788" algn="r"/>
              </a:tabLst>
            </a:pPr>
            <a:r>
              <a:rPr lang="en-GB" sz="2400" b="0" dirty="0" smtClean="0">
                <a:solidFill>
                  <a:srgbClr val="000066"/>
                </a:solidFill>
                <a:ea typeface="MS PGothic" pitchFamily="34" charset="-128"/>
                <a:cs typeface="MS PGothic" pitchFamily="34" charset="-128"/>
                <a:sym typeface="Wingdings" pitchFamily="-1" charset="2"/>
              </a:rPr>
              <a:t></a:t>
            </a:r>
            <a:r>
              <a:rPr lang="en-GB" sz="1600" b="0" dirty="0" smtClean="0">
                <a:solidFill>
                  <a:srgbClr val="333399"/>
                </a:solidFill>
                <a:ea typeface="MS PGothic" pitchFamily="34" charset="-128"/>
                <a:cs typeface="MS PGothic" pitchFamily="34" charset="-128"/>
                <a:sym typeface="Wingdings" pitchFamily="-1" charset="2"/>
              </a:rPr>
              <a:t> </a:t>
            </a:r>
            <a:r>
              <a:rPr lang="en-GB" sz="1600" b="0" dirty="0" smtClean="0">
                <a:solidFill>
                  <a:srgbClr val="000000"/>
                </a:solidFill>
                <a:ea typeface="MS PGothic" pitchFamily="34" charset="-128"/>
                <a:cs typeface="MS PGothic" pitchFamily="34" charset="-128"/>
              </a:rPr>
              <a:t>Public sector</a:t>
            </a:r>
          </a:p>
          <a:p>
            <a:pPr algn="l">
              <a:lnSpc>
                <a:spcPct val="100000"/>
              </a:lnSpc>
              <a:tabLst>
                <a:tab pos="1604963" algn="l"/>
                <a:tab pos="2519363" algn="ctr"/>
                <a:tab pos="5538788" algn="r"/>
              </a:tabLst>
            </a:pPr>
            <a:r>
              <a:rPr lang="en-GB" sz="2400" b="0" dirty="0" smtClean="0">
                <a:solidFill>
                  <a:srgbClr val="99CC00"/>
                </a:solidFill>
                <a:ea typeface="MS PGothic" pitchFamily="34" charset="-128"/>
                <a:cs typeface="MS PGothic" pitchFamily="34" charset="-128"/>
                <a:sym typeface="Wingdings" pitchFamily="-1" charset="2"/>
              </a:rPr>
              <a:t></a:t>
            </a:r>
            <a:r>
              <a:rPr lang="en-GB" sz="1600" b="0" dirty="0" smtClean="0">
                <a:solidFill>
                  <a:srgbClr val="333399"/>
                </a:solidFill>
                <a:ea typeface="MS PGothic" pitchFamily="34" charset="-128"/>
                <a:cs typeface="MS PGothic" pitchFamily="34" charset="-128"/>
                <a:sym typeface="Wingdings" pitchFamily="-1" charset="2"/>
              </a:rPr>
              <a:t> </a:t>
            </a:r>
            <a:r>
              <a:rPr lang="en-GB" sz="1600" b="0" dirty="0" smtClean="0">
                <a:solidFill>
                  <a:schemeClr val="tx1"/>
                </a:solidFill>
                <a:ea typeface="MS PGothic" pitchFamily="34" charset="-128"/>
                <a:cs typeface="MS PGothic" pitchFamily="34" charset="-128"/>
                <a:sym typeface="Wingdings" pitchFamily="-1" charset="2"/>
              </a:rPr>
              <a:t>Private sector</a:t>
            </a:r>
            <a:endParaRPr lang="en-GB" sz="1600" b="0" dirty="0">
              <a:solidFill>
                <a:schemeClr val="tx1"/>
              </a:solidFill>
              <a:ea typeface="MS PGothic" pitchFamily="34" charset="-128"/>
              <a:cs typeface="MS PGothic" pitchFamily="34" charset="-128"/>
            </a:endParaRPr>
          </a:p>
        </p:txBody>
      </p:sp>
      <p:pic>
        <p:nvPicPr>
          <p:cNvPr id="879621" name="Picture 5"/>
          <p:cNvPicPr>
            <a:picLocks noChangeAspect="1" noChangeArrowheads="1"/>
          </p:cNvPicPr>
          <p:nvPr/>
        </p:nvPicPr>
        <p:blipFill>
          <a:blip r:embed="rId3"/>
          <a:srcRect l="45021"/>
          <a:stretch>
            <a:fillRect/>
          </a:stretch>
        </p:blipFill>
        <p:spPr bwMode="auto">
          <a:xfrm>
            <a:off x="2679700" y="1520904"/>
            <a:ext cx="3860800" cy="3391928"/>
          </a:xfrm>
          <a:prstGeom prst="rect">
            <a:avLst/>
          </a:prstGeom>
          <a:noFill/>
          <a:ln w="9525">
            <a:noFill/>
            <a:miter lim="800000"/>
            <a:headEnd/>
            <a:tailEnd/>
          </a:ln>
          <a:effectLst/>
        </p:spPr>
      </p:pic>
      <p:sp>
        <p:nvSpPr>
          <p:cNvPr id="879623" name="Rectangle 7"/>
          <p:cNvSpPr>
            <a:spLocks noGrp="1" noChangeArrowheads="1"/>
          </p:cNvSpPr>
          <p:nvPr>
            <p:ph type="title"/>
          </p:nvPr>
        </p:nvSpPr>
        <p:spPr>
          <a:xfrm>
            <a:off x="152400" y="593725"/>
            <a:ext cx="8763000" cy="430887"/>
          </a:xfrm>
          <a:noFill/>
        </p:spPr>
        <p:txBody>
          <a:bodyPr>
            <a:spAutoFit/>
          </a:bodyPr>
          <a:lstStyle/>
          <a:p>
            <a:r>
              <a:rPr lang="en-GB" dirty="0" smtClean="0"/>
              <a:t>Open Government is struggling with three factors …</a:t>
            </a:r>
            <a:endParaRPr lang="en-GB" dirty="0"/>
          </a:p>
        </p:txBody>
      </p:sp>
      <p:sp>
        <p:nvSpPr>
          <p:cNvPr id="879625" name="Text Box 9"/>
          <p:cNvSpPr txBox="1">
            <a:spLocks noChangeArrowheads="1"/>
          </p:cNvSpPr>
          <p:nvPr/>
        </p:nvSpPr>
        <p:spPr bwMode="auto">
          <a:xfrm>
            <a:off x="5384800" y="1128295"/>
            <a:ext cx="3530599" cy="338554"/>
          </a:xfrm>
          <a:prstGeom prst="rect">
            <a:avLst/>
          </a:prstGeom>
          <a:noFill/>
          <a:ln w="9525">
            <a:noFill/>
            <a:miter lim="800000"/>
            <a:headEnd/>
            <a:tailEnd/>
          </a:ln>
          <a:effectLst/>
        </p:spPr>
        <p:txBody>
          <a:bodyPr wrap="square" anchor="b">
            <a:prstTxWarp prst="textNoShape">
              <a:avLst/>
            </a:prstTxWarp>
            <a:spAutoFit/>
          </a:bodyPr>
          <a:lstStyle/>
          <a:p>
            <a:pPr marL="234950" indent="-234950" algn="r">
              <a:lnSpc>
                <a:spcPct val="100000"/>
              </a:lnSpc>
            </a:pPr>
            <a:r>
              <a:rPr lang="en-GB" sz="800" b="0" dirty="0" smtClean="0">
                <a:solidFill>
                  <a:schemeClr val="bg2"/>
                </a:solidFill>
                <a:ea typeface="MS PGothic" pitchFamily="34" charset="-128"/>
                <a:cs typeface="Arial" pitchFamily="-1" charset="0"/>
              </a:rPr>
              <a:t>Source: </a:t>
            </a:r>
            <a:r>
              <a:rPr lang="en-GB" sz="800" b="0" i="1" dirty="0" smtClean="0">
                <a:solidFill>
                  <a:schemeClr val="bg2"/>
                </a:solidFill>
                <a:ea typeface="MS PGothic" pitchFamily="34" charset="-128"/>
                <a:cs typeface="Arial" pitchFamily="-1" charset="0"/>
              </a:rPr>
              <a:t>Global CEO Study,</a:t>
            </a:r>
            <a:r>
              <a:rPr lang="en-GB" sz="800" b="0" dirty="0" smtClean="0">
                <a:solidFill>
                  <a:schemeClr val="bg2"/>
                </a:solidFill>
                <a:ea typeface="MS PGothic" pitchFamily="34" charset="-128"/>
                <a:cs typeface="Arial" pitchFamily="-1" charset="0"/>
              </a:rPr>
              <a:t> “Insights from global public sector CEOs”</a:t>
            </a:r>
          </a:p>
          <a:p>
            <a:pPr marL="234950" indent="-234950" algn="r">
              <a:lnSpc>
                <a:spcPct val="100000"/>
              </a:lnSpc>
            </a:pPr>
            <a:r>
              <a:rPr lang="en-GB" sz="800" b="0" dirty="0" smtClean="0">
                <a:solidFill>
                  <a:schemeClr val="bg2"/>
                </a:solidFill>
                <a:ea typeface="MS PGothic" pitchFamily="34" charset="-128"/>
                <a:cs typeface="Arial" pitchFamily="-1" charset="0"/>
              </a:rPr>
              <a:t>IBM Institute for Business Value</a:t>
            </a:r>
            <a:endParaRPr lang="en-GB" sz="800" b="0" dirty="0">
              <a:solidFill>
                <a:schemeClr val="bg2"/>
              </a:solidFill>
              <a:ea typeface="MS PGothic" pitchFamily="34" charset="-128"/>
              <a:cs typeface="Arial" pitchFamily="-1" charset="0"/>
            </a:endParaRPr>
          </a:p>
        </p:txBody>
      </p:sp>
      <p:sp>
        <p:nvSpPr>
          <p:cNvPr id="16" name="TextBox 15"/>
          <p:cNvSpPr txBox="1"/>
          <p:nvPr/>
        </p:nvSpPr>
        <p:spPr>
          <a:xfrm>
            <a:off x="1153211" y="1642533"/>
            <a:ext cx="1467694" cy="707886"/>
          </a:xfrm>
          <a:prstGeom prst="rect">
            <a:avLst/>
          </a:prstGeom>
          <a:noFill/>
        </p:spPr>
        <p:txBody>
          <a:bodyPr wrap="none" rtlCol="0">
            <a:spAutoFit/>
          </a:bodyPr>
          <a:lstStyle/>
          <a:p>
            <a:pPr algn="r">
              <a:spcAft>
                <a:spcPts val="2400"/>
              </a:spcAft>
            </a:pPr>
            <a:r>
              <a:rPr lang="en-GB" sz="2000" dirty="0" smtClean="0"/>
              <a:t>Information</a:t>
            </a:r>
            <a:br>
              <a:rPr lang="en-GB" sz="2000" dirty="0" smtClean="0"/>
            </a:br>
            <a:r>
              <a:rPr lang="en-GB" sz="2000" dirty="0" smtClean="0"/>
              <a:t>explosion</a:t>
            </a:r>
          </a:p>
        </p:txBody>
      </p:sp>
      <p:sp>
        <p:nvSpPr>
          <p:cNvPr id="14" name="TextBox 13"/>
          <p:cNvSpPr txBox="1"/>
          <p:nvPr/>
        </p:nvSpPr>
        <p:spPr>
          <a:xfrm>
            <a:off x="1309879" y="2861733"/>
            <a:ext cx="1311026" cy="707886"/>
          </a:xfrm>
          <a:prstGeom prst="rect">
            <a:avLst/>
          </a:prstGeom>
          <a:noFill/>
        </p:spPr>
        <p:txBody>
          <a:bodyPr wrap="none" rtlCol="0">
            <a:spAutoFit/>
          </a:bodyPr>
          <a:lstStyle/>
          <a:p>
            <a:pPr algn="r">
              <a:spcAft>
                <a:spcPts val="2400"/>
              </a:spcAft>
            </a:pPr>
            <a:r>
              <a:rPr lang="en-GB" sz="2000" dirty="0" smtClean="0"/>
              <a:t>Talent</a:t>
            </a:r>
            <a:br>
              <a:rPr lang="en-GB" sz="2000" dirty="0" smtClean="0"/>
            </a:br>
            <a:r>
              <a:rPr lang="en-GB" sz="2000" dirty="0" smtClean="0"/>
              <a:t>shortages</a:t>
            </a:r>
          </a:p>
        </p:txBody>
      </p:sp>
      <p:sp>
        <p:nvSpPr>
          <p:cNvPr id="15" name="TextBox 14"/>
          <p:cNvSpPr txBox="1"/>
          <p:nvPr/>
        </p:nvSpPr>
        <p:spPr>
          <a:xfrm>
            <a:off x="1039373" y="4030133"/>
            <a:ext cx="1581533" cy="707886"/>
          </a:xfrm>
          <a:prstGeom prst="rect">
            <a:avLst/>
          </a:prstGeom>
          <a:noFill/>
        </p:spPr>
        <p:txBody>
          <a:bodyPr wrap="none" rtlCol="0">
            <a:spAutoFit/>
          </a:bodyPr>
          <a:lstStyle/>
          <a:p>
            <a:pPr algn="r">
              <a:spcAft>
                <a:spcPts val="2400"/>
              </a:spcAft>
            </a:pPr>
            <a:r>
              <a:rPr lang="en-GB" sz="2000" dirty="0" smtClean="0"/>
              <a:t>Shorter time</a:t>
            </a:r>
            <a:br>
              <a:rPr lang="en-GB" sz="2000" dirty="0" smtClean="0"/>
            </a:br>
            <a:r>
              <a:rPr lang="en-GB" sz="2000" dirty="0" smtClean="0"/>
              <a:t>cycles</a:t>
            </a:r>
            <a:endParaRPr lang="en-GB" sz="2000" dirty="0"/>
          </a:p>
        </p:txBody>
      </p:sp>
      <p:grpSp>
        <p:nvGrpSpPr>
          <p:cNvPr id="21" name="Group 20"/>
          <p:cNvGrpSpPr/>
          <p:nvPr/>
        </p:nvGrpSpPr>
        <p:grpSpPr>
          <a:xfrm>
            <a:off x="-355600" y="5092700"/>
            <a:ext cx="9982200" cy="939800"/>
            <a:chOff x="-355600" y="5092700"/>
            <a:chExt cx="9982200" cy="939800"/>
          </a:xfrm>
        </p:grpSpPr>
        <p:sp>
          <p:nvSpPr>
            <p:cNvPr id="20" name="Isosceles Triangle 19"/>
            <p:cNvSpPr/>
            <p:nvPr/>
          </p:nvSpPr>
          <p:spPr bwMode="auto">
            <a:xfrm flipV="1">
              <a:off x="-355600" y="5092700"/>
              <a:ext cx="9982200" cy="939800"/>
            </a:xfrm>
            <a:prstGeom prst="triangle">
              <a:avLst>
                <a:gd name="adj" fmla="val 50000"/>
              </a:avLst>
            </a:prstGeom>
            <a:solidFill>
              <a:srgbClr val="FF0000"/>
            </a:solidFill>
            <a:ln w="9525" cap="flat" cmpd="sng" algn="ctr">
              <a:noFill/>
              <a:prstDash val="solid"/>
              <a:round/>
              <a:headEnd type="none" w="med" len="med"/>
              <a:tailEnd type="none" w="med" len="med"/>
            </a:ln>
            <a:effectLst>
              <a:outerShdw blurRad="266700" dist="38100" dir="2700000">
                <a:srgbClr val="000000">
                  <a:alpha val="43000"/>
                </a:srgb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
          <p:nvSpPr>
            <p:cNvPr id="19" name="Rectangle 18"/>
            <p:cNvSpPr/>
            <p:nvPr/>
          </p:nvSpPr>
          <p:spPr>
            <a:xfrm>
              <a:off x="2524958" y="5113635"/>
              <a:ext cx="4221077" cy="461665"/>
            </a:xfrm>
            <a:prstGeom prst="rect">
              <a:avLst/>
            </a:prstGeom>
            <a:noFill/>
          </p:spPr>
          <p:txBody>
            <a:bodyPr wrap="none" lIns="91440" tIns="45720" rIns="91440" bIns="45720">
              <a:spAutoFit/>
            </a:bodyPr>
            <a:lstStyle/>
            <a:p>
              <a:r>
                <a:rPr lang="en-GB" sz="2400" b="1" dirty="0" smtClean="0">
                  <a:solidFill>
                    <a:schemeClr val="bg1"/>
                  </a:solidFill>
                </a:rPr>
                <a:t>Increasing budget pressure</a:t>
              </a:r>
              <a:endParaRPr lang="en-GB" sz="2400" b="1" dirty="0">
                <a:solidFill>
                  <a:schemeClr val="bg1"/>
                </a:solidFill>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4000" y="660400"/>
            <a:ext cx="8636000" cy="5613400"/>
          </a:xfrm>
          <a:prstGeom prst="rect">
            <a:avLst/>
          </a:prstGeom>
        </p:spPr>
      </p:pic>
      <p:sp>
        <p:nvSpPr>
          <p:cNvPr id="4" name="Rectangle 10"/>
          <p:cNvSpPr>
            <a:spLocks noChangeAspect="1" noChangeArrowheads="1"/>
          </p:cNvSpPr>
          <p:nvPr/>
        </p:nvSpPr>
        <p:spPr bwMode="auto">
          <a:xfrm>
            <a:off x="1854200" y="1115534"/>
            <a:ext cx="5168900" cy="4569855"/>
          </a:xfrm>
          <a:prstGeom prst="rect">
            <a:avLst/>
          </a:prstGeom>
          <a:gradFill flip="none" rotWithShape="1">
            <a:gsLst>
              <a:gs pos="0">
                <a:schemeClr val="accent1">
                  <a:alpha val="79000"/>
                </a:schemeClr>
              </a:gs>
              <a:gs pos="100000">
                <a:schemeClr val="accent5">
                  <a:lumMod val="25000"/>
                  <a:alpha val="79000"/>
                </a:schemeClr>
              </a:gs>
            </a:gsLst>
            <a:path path="shape">
              <a:fillToRect l="50000" t="50000" r="50000" b="50000"/>
            </a:path>
            <a:tileRect/>
          </a:gradFill>
          <a:ln w="22225">
            <a:noFill/>
            <a:miter lim="800000"/>
            <a:headEnd/>
            <a:tailEnd/>
          </a:ln>
          <a:effectLst/>
          <a:scene3d>
            <a:camera prst="perspectiveRelaxed" fov="2700000">
              <a:rot lat="19487999" lon="0" rev="0"/>
            </a:camera>
            <a:lightRig rig="threePt" dir="t"/>
          </a:scene3d>
        </p:spPr>
        <p:txBody>
          <a:bodyPr lIns="324000" tIns="234000" rIns="324000" bIns="234000" anchor="ctr">
            <a:prstTxWarp prst="textNoShape">
              <a:avLst/>
            </a:prstTxWarp>
            <a:noAutofit/>
          </a:bodyPr>
          <a:lstStyle/>
          <a:p>
            <a:pPr algn="just">
              <a:lnSpc>
                <a:spcPct val="104000"/>
              </a:lnSpc>
              <a:spcAft>
                <a:spcPct val="50000"/>
              </a:spcAft>
              <a:tabLst>
                <a:tab pos="795338" algn="ctr"/>
                <a:tab pos="1709738" algn="r"/>
              </a:tabLst>
            </a:pPr>
            <a:r>
              <a:rPr lang="en-US" altLang="zh-CN" sz="2000" b="1" i="1" dirty="0" smtClean="0">
                <a:solidFill>
                  <a:schemeClr val="bg1"/>
                </a:solidFill>
                <a:latin typeface="Times New Roman" pitchFamily="-1" charset="0"/>
                <a:ea typeface="SimSun" pitchFamily="2" charset="-122"/>
                <a:cs typeface="Times New Roman" pitchFamily="-1" charset="0"/>
              </a:rPr>
              <a:t>“If </a:t>
            </a:r>
            <a:r>
              <a:rPr lang="en-US" altLang="zh-CN" sz="2000" b="1" i="1" dirty="0">
                <a:solidFill>
                  <a:schemeClr val="bg1"/>
                </a:solidFill>
                <a:latin typeface="Times New Roman" pitchFamily="-1" charset="0"/>
                <a:ea typeface="SimSun" pitchFamily="2" charset="-122"/>
                <a:cs typeface="Times New Roman" pitchFamily="-1" charset="0"/>
              </a:rPr>
              <a:t>government is to serve the needs of its citizens in the 21st century, it must reconfigure </a:t>
            </a:r>
            <a:r>
              <a:rPr lang="en-US" altLang="zh-CN" sz="2000" b="1" i="1" dirty="0" smtClean="0">
                <a:solidFill>
                  <a:schemeClr val="bg1"/>
                </a:solidFill>
                <a:latin typeface="Times New Roman" pitchFamily="-1" charset="0"/>
                <a:ea typeface="SimSun" pitchFamily="2" charset="-122"/>
                <a:cs typeface="Times New Roman" pitchFamily="-1" charset="0"/>
              </a:rPr>
              <a:t>itself — to </a:t>
            </a:r>
            <a:r>
              <a:rPr lang="en-US" altLang="zh-CN" sz="2000" b="1" i="1" dirty="0">
                <a:solidFill>
                  <a:schemeClr val="bg1"/>
                </a:solidFill>
                <a:latin typeface="Times New Roman" pitchFamily="-1" charset="0"/>
                <a:ea typeface="SimSun" pitchFamily="2" charset="-122"/>
                <a:cs typeface="Times New Roman" pitchFamily="-1" charset="0"/>
              </a:rPr>
              <a:t>shift the boundaries of who does what and, even more important, how its work gets done”.</a:t>
            </a:r>
          </a:p>
          <a:p>
            <a:pPr algn="r">
              <a:tabLst>
                <a:tab pos="795338" algn="ctr"/>
                <a:tab pos="1709738" algn="r"/>
              </a:tabLst>
            </a:pPr>
            <a:r>
              <a:rPr lang="en-US" altLang="zh-CN" b="1" dirty="0">
                <a:solidFill>
                  <a:schemeClr val="bg1"/>
                </a:solidFill>
                <a:ea typeface="SimSun" pitchFamily="2" charset="-122"/>
                <a:cs typeface="Times New Roman" pitchFamily="-1" charset="0"/>
              </a:rPr>
              <a:t>Donald F. </a:t>
            </a:r>
            <a:r>
              <a:rPr lang="en-US" altLang="zh-CN" b="1" dirty="0" smtClean="0">
                <a:solidFill>
                  <a:schemeClr val="bg1"/>
                </a:solidFill>
                <a:ea typeface="SimSun" pitchFamily="2" charset="-122"/>
                <a:cs typeface="Times New Roman" pitchFamily="-1" charset="0"/>
              </a:rPr>
              <a:t>Kettl,</a:t>
            </a:r>
            <a:endParaRPr lang="en-US" altLang="zh-CN" b="1" dirty="0">
              <a:solidFill>
                <a:schemeClr val="bg1"/>
              </a:solidFill>
              <a:ea typeface="SimSun" pitchFamily="2" charset="-122"/>
              <a:cs typeface="Times New Roman" pitchFamily="-1" charset="0"/>
            </a:endParaRPr>
          </a:p>
          <a:p>
            <a:pPr algn="r">
              <a:tabLst>
                <a:tab pos="795338" algn="ctr"/>
                <a:tab pos="1709738" algn="r"/>
              </a:tabLst>
            </a:pPr>
            <a:r>
              <a:rPr lang="en-US" altLang="zh-CN" b="1" dirty="0">
                <a:solidFill>
                  <a:schemeClr val="bg1"/>
                </a:solidFill>
                <a:ea typeface="SimSun" pitchFamily="2" charset="-122"/>
                <a:cs typeface="Times New Roman" pitchFamily="-1" charset="0"/>
              </a:rPr>
              <a:t>Dean School of Public Policy</a:t>
            </a:r>
          </a:p>
          <a:p>
            <a:pPr algn="r">
              <a:tabLst>
                <a:tab pos="795338" algn="ctr"/>
                <a:tab pos="1709738" algn="r"/>
              </a:tabLst>
            </a:pPr>
            <a:r>
              <a:rPr lang="en-US" altLang="zh-CN" b="1" dirty="0">
                <a:solidFill>
                  <a:schemeClr val="bg1"/>
                </a:solidFill>
                <a:ea typeface="SimSun" pitchFamily="2" charset="-122"/>
                <a:cs typeface="Times New Roman" pitchFamily="-1" charset="0"/>
              </a:rPr>
              <a:t>University of Maryland</a:t>
            </a: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itle 1"/>
          <p:cNvSpPr>
            <a:spLocks noGrp="1"/>
          </p:cNvSpPr>
          <p:nvPr>
            <p:ph type="title"/>
          </p:nvPr>
        </p:nvSpPr>
        <p:spPr/>
        <p:txBody>
          <a:bodyPr/>
          <a:lstStyle/>
          <a:p>
            <a:r>
              <a:rPr lang="en-GB" dirty="0" smtClean="0"/>
              <a:t>Government needs to …</a:t>
            </a:r>
          </a:p>
        </p:txBody>
      </p:sp>
      <p:sp>
        <p:nvSpPr>
          <p:cNvPr id="11270" name="Content Placeholder 2"/>
          <p:cNvSpPr>
            <a:spLocks noGrp="1"/>
          </p:cNvSpPr>
          <p:nvPr>
            <p:ph idx="4294967295"/>
          </p:nvPr>
        </p:nvSpPr>
        <p:spPr>
          <a:xfrm>
            <a:off x="1270000" y="1223435"/>
            <a:ext cx="7264400" cy="1435100"/>
          </a:xfrm>
        </p:spPr>
        <p:txBody>
          <a:bodyPr anchor="ctr">
            <a:normAutofit lnSpcReduction="10000"/>
          </a:bodyPr>
          <a:lstStyle/>
          <a:p>
            <a:pPr marL="355600" indent="-355600">
              <a:buClr>
                <a:srgbClr val="008000"/>
              </a:buClr>
            </a:pPr>
            <a:r>
              <a:rPr lang="en-GB" dirty="0" smtClean="0"/>
              <a:t>Translate policy into reality – </a:t>
            </a:r>
            <a:r>
              <a:rPr lang="en-GB" i="1" dirty="0" smtClean="0"/>
              <a:t>dynamically and consistently</a:t>
            </a:r>
            <a:endParaRPr lang="en-GB" dirty="0" smtClean="0"/>
          </a:p>
          <a:p>
            <a:pPr marL="355600" indent="-355600">
              <a:buClr>
                <a:srgbClr val="008000"/>
              </a:buClr>
            </a:pPr>
            <a:r>
              <a:rPr lang="en-GB" dirty="0" smtClean="0"/>
              <a:t>Increase speed and accuracy of service delivery</a:t>
            </a:r>
          </a:p>
          <a:p>
            <a:pPr marL="355600" indent="-355600">
              <a:buClr>
                <a:srgbClr val="008000"/>
              </a:buClr>
            </a:pPr>
            <a:r>
              <a:rPr lang="en-GB" dirty="0" smtClean="0"/>
              <a:t>Reduce the burden of administration</a:t>
            </a:r>
          </a:p>
          <a:p>
            <a:pPr marL="355600" indent="-355600">
              <a:buClr>
                <a:srgbClr val="008000"/>
              </a:buClr>
            </a:pPr>
            <a:r>
              <a:rPr lang="en-GB" dirty="0" smtClean="0"/>
              <a:t>Ensure proof of operations – visibility, audit and compliance</a:t>
            </a:r>
          </a:p>
        </p:txBody>
      </p:sp>
      <p:graphicFrame>
        <p:nvGraphicFramePr>
          <p:cNvPr id="4" name="Diagram 3"/>
          <p:cNvGraphicFramePr/>
          <p:nvPr/>
        </p:nvGraphicFramePr>
        <p:xfrm>
          <a:off x="5188146" y="2311400"/>
          <a:ext cx="3325091" cy="4305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5" name="Group 34"/>
          <p:cNvGrpSpPr/>
          <p:nvPr/>
        </p:nvGrpSpPr>
        <p:grpSpPr>
          <a:xfrm>
            <a:off x="1452031" y="2800348"/>
            <a:ext cx="4394200" cy="1333500"/>
            <a:chOff x="1452031" y="2800348"/>
            <a:chExt cx="4394200" cy="1333500"/>
          </a:xfrm>
        </p:grpSpPr>
        <p:sp>
          <p:nvSpPr>
            <p:cNvPr id="11266" name="Isosceles Triangle 11"/>
            <p:cNvSpPr>
              <a:spLocks noChangeArrowheads="1"/>
            </p:cNvSpPr>
            <p:nvPr/>
          </p:nvSpPr>
          <p:spPr bwMode="auto">
            <a:xfrm rot="-5400000">
              <a:off x="2731556" y="1539873"/>
              <a:ext cx="1333500" cy="3854450"/>
            </a:xfrm>
            <a:prstGeom prst="triangle">
              <a:avLst>
                <a:gd name="adj" fmla="val 50000"/>
              </a:avLst>
            </a:prstGeom>
            <a:solidFill>
              <a:srgbClr val="33A16F">
                <a:alpha val="25098"/>
              </a:srgbClr>
            </a:solidFill>
            <a:ln w="9525">
              <a:noFill/>
              <a:round/>
              <a:headEnd/>
              <a:tailEnd/>
            </a:ln>
          </p:spPr>
          <p:txBody>
            <a:bodyPr wrap="none" anchor="ctr">
              <a:prstTxWarp prst="textNoShape">
                <a:avLst/>
              </a:prstTxWarp>
            </a:bodyPr>
            <a:lstStyle/>
            <a:p>
              <a:endParaRPr lang="en-GB" dirty="0"/>
            </a:p>
          </p:txBody>
        </p:sp>
        <p:sp>
          <p:nvSpPr>
            <p:cNvPr id="11273" name="Rectangle 5"/>
            <p:cNvSpPr>
              <a:spLocks noChangeArrowheads="1"/>
            </p:cNvSpPr>
            <p:nvPr/>
          </p:nvSpPr>
          <p:spPr bwMode="auto">
            <a:xfrm>
              <a:off x="1604431" y="3078161"/>
              <a:ext cx="4241800" cy="800100"/>
            </a:xfrm>
            <a:prstGeom prst="rect">
              <a:avLst/>
            </a:prstGeom>
            <a:noFill/>
            <a:ln w="9525">
              <a:noFill/>
              <a:miter lim="800000"/>
              <a:headEnd/>
              <a:tailEnd/>
            </a:ln>
          </p:spPr>
          <p:txBody>
            <a:bodyPr>
              <a:prstTxWarp prst="textNoShape">
                <a:avLst/>
              </a:prstTxWarp>
              <a:spAutoFit/>
            </a:bodyPr>
            <a:lstStyle/>
            <a:p>
              <a:pPr marL="177800" indent="-177800" algn="l">
                <a:spcBef>
                  <a:spcPct val="15000"/>
                </a:spcBef>
                <a:spcAft>
                  <a:spcPct val="15000"/>
                </a:spcAft>
                <a:buFont typeface="Arial" pitchFamily="-1" charset="0"/>
                <a:buChar char="•"/>
              </a:pPr>
              <a:r>
                <a:rPr lang="en-GB" sz="1000" dirty="0"/>
                <a:t>Optimisation, the key goal is to increase the volume of</a:t>
              </a:r>
              <a:r>
                <a:rPr lang="en-GB" sz="1000" dirty="0" smtClean="0"/>
                <a:t> </a:t>
              </a:r>
              <a:br>
                <a:rPr lang="en-GB" sz="1000" dirty="0" smtClean="0"/>
              </a:br>
              <a:r>
                <a:rPr lang="en-GB" sz="1000" dirty="0" smtClean="0"/>
                <a:t>throughput </a:t>
              </a:r>
              <a:r>
                <a:rPr lang="en-GB" sz="1000" dirty="0"/>
                <a:t>or work </a:t>
              </a:r>
              <a:r>
                <a:rPr lang="en-GB" sz="1000" dirty="0" smtClean="0"/>
                <a:t>completed</a:t>
              </a:r>
            </a:p>
            <a:p>
              <a:pPr marL="177800" indent="-177800" algn="l">
                <a:spcBef>
                  <a:spcPct val="15000"/>
                </a:spcBef>
                <a:spcAft>
                  <a:spcPct val="15000"/>
                </a:spcAft>
                <a:buFont typeface="Arial" pitchFamily="-1" charset="0"/>
                <a:buChar char="•"/>
              </a:pPr>
              <a:r>
                <a:rPr lang="en-GB" sz="1000" dirty="0"/>
                <a:t>System intensive integration</a:t>
              </a:r>
            </a:p>
            <a:p>
              <a:pPr marL="177800" indent="-177800" algn="l">
                <a:spcBef>
                  <a:spcPct val="15000"/>
                </a:spcBef>
                <a:spcAft>
                  <a:spcPct val="15000"/>
                </a:spcAft>
                <a:buFont typeface="Arial" pitchFamily="-1" charset="0"/>
                <a:buChar char="•"/>
              </a:pPr>
              <a:r>
                <a:rPr lang="en-GB" sz="1000" dirty="0"/>
                <a:t>Transactional integrity is a critical requirement</a:t>
              </a:r>
              <a:endParaRPr lang="en-GB" sz="1000" dirty="0">
                <a:ea typeface="MS PGothic" pitchFamily="34" charset="-128"/>
                <a:cs typeface="MS PGothic" pitchFamily="34" charset="-128"/>
              </a:endParaRPr>
            </a:p>
          </p:txBody>
        </p:sp>
        <p:sp>
          <p:nvSpPr>
            <p:cNvPr id="9" name="Oval 8"/>
            <p:cNvSpPr/>
            <p:nvPr/>
          </p:nvSpPr>
          <p:spPr bwMode="auto">
            <a:xfrm>
              <a:off x="1452031" y="3389544"/>
              <a:ext cx="165100" cy="177800"/>
            </a:xfrm>
            <a:prstGeom prst="ellipse">
              <a:avLst/>
            </a:prstGeom>
            <a:solidFill>
              <a:srgbClr val="33A16F"/>
            </a:solidFill>
            <a:ln w="9525" cap="flat" cmpd="sng" algn="ctr">
              <a:noFill/>
              <a:prstDash val="solid"/>
              <a:round/>
              <a:headEnd type="none" w="med" len="med"/>
              <a:tailEnd type="none" w="med" len="med"/>
            </a:ln>
            <a:effectLst/>
            <a:scene3d>
              <a:camera prst="orthographicFront"/>
              <a:lightRig rig="threePt" dir="t"/>
            </a:scene3d>
            <a:sp3d>
              <a:bevelT/>
            </a:sp3d>
          </p:spPr>
          <p:txBody>
            <a:bodyPr wrap="none" anchor="ctr">
              <a:prstTxWarp prst="textNoShape">
                <a:avLst/>
              </a:prstTxWarp>
            </a:bodyPr>
            <a:lstStyle/>
            <a:p>
              <a:pPr>
                <a:defRPr/>
              </a:pPr>
              <a:endParaRPr lang="en-GB" dirty="0">
                <a:latin typeface="Arial" charset="0"/>
                <a:ea typeface="Arial" charset="0"/>
                <a:cs typeface="Arial" charset="0"/>
              </a:endParaRPr>
            </a:p>
          </p:txBody>
        </p:sp>
      </p:grpSp>
      <p:grpSp>
        <p:nvGrpSpPr>
          <p:cNvPr id="34" name="Group 33"/>
          <p:cNvGrpSpPr/>
          <p:nvPr/>
        </p:nvGrpSpPr>
        <p:grpSpPr>
          <a:xfrm>
            <a:off x="1439331" y="3856036"/>
            <a:ext cx="4406900" cy="1154112"/>
            <a:chOff x="1439331" y="3856036"/>
            <a:chExt cx="4406900" cy="1154112"/>
          </a:xfrm>
        </p:grpSpPr>
        <p:sp>
          <p:nvSpPr>
            <p:cNvPr id="11267" name="Isosceles Triangle 12"/>
            <p:cNvSpPr>
              <a:spLocks noChangeArrowheads="1"/>
            </p:cNvSpPr>
            <p:nvPr/>
          </p:nvSpPr>
          <p:spPr bwMode="auto">
            <a:xfrm rot="-5400000">
              <a:off x="2821250" y="2505867"/>
              <a:ext cx="1154112" cy="3854450"/>
            </a:xfrm>
            <a:prstGeom prst="triangle">
              <a:avLst>
                <a:gd name="adj" fmla="val 50000"/>
              </a:avLst>
            </a:prstGeom>
            <a:solidFill>
              <a:srgbClr val="33A16F">
                <a:alpha val="25098"/>
              </a:srgbClr>
            </a:solidFill>
            <a:ln w="9525">
              <a:noFill/>
              <a:round/>
              <a:headEnd/>
              <a:tailEnd/>
            </a:ln>
          </p:spPr>
          <p:txBody>
            <a:bodyPr wrap="none" anchor="ctr">
              <a:prstTxWarp prst="textNoShape">
                <a:avLst/>
              </a:prstTxWarp>
            </a:bodyPr>
            <a:lstStyle/>
            <a:p>
              <a:endParaRPr lang="en-GB" dirty="0"/>
            </a:p>
          </p:txBody>
        </p:sp>
        <p:sp>
          <p:nvSpPr>
            <p:cNvPr id="11275" name="Rectangle 7"/>
            <p:cNvSpPr>
              <a:spLocks noChangeArrowheads="1"/>
            </p:cNvSpPr>
            <p:nvPr/>
          </p:nvSpPr>
          <p:spPr bwMode="auto">
            <a:xfrm>
              <a:off x="1604431" y="4122736"/>
              <a:ext cx="4241800" cy="614362"/>
            </a:xfrm>
            <a:prstGeom prst="rect">
              <a:avLst/>
            </a:prstGeom>
            <a:noFill/>
            <a:ln w="9525">
              <a:noFill/>
              <a:miter lim="800000"/>
              <a:headEnd/>
              <a:tailEnd/>
            </a:ln>
          </p:spPr>
          <p:txBody>
            <a:bodyPr>
              <a:prstTxWarp prst="textNoShape">
                <a:avLst/>
              </a:prstTxWarp>
              <a:spAutoFit/>
            </a:bodyPr>
            <a:lstStyle/>
            <a:p>
              <a:pPr marL="177800" indent="-177800" algn="l" eaLnBrk="0" hangingPunct="0">
                <a:spcBef>
                  <a:spcPct val="20000"/>
                </a:spcBef>
                <a:buClr>
                  <a:srgbClr val="336699"/>
                </a:buClr>
                <a:buFont typeface="Arial" pitchFamily="-1" charset="0"/>
                <a:buChar char="•"/>
              </a:pPr>
              <a:r>
                <a:rPr lang="en-US" sz="1000" dirty="0"/>
                <a:t>High emphasis on Human to Human interaction</a:t>
              </a:r>
            </a:p>
            <a:p>
              <a:pPr marL="177800" indent="-177800" algn="l" eaLnBrk="0" hangingPunct="0">
                <a:spcBef>
                  <a:spcPct val="20000"/>
                </a:spcBef>
                <a:buClr>
                  <a:srgbClr val="336699"/>
                </a:buClr>
                <a:buFont typeface="Arial" pitchFamily="-1" charset="0"/>
                <a:buChar char="•"/>
              </a:pPr>
              <a:r>
                <a:rPr lang="en-US" sz="1000" dirty="0"/>
                <a:t>Activities are well understood and the flow is structured</a:t>
              </a:r>
            </a:p>
            <a:p>
              <a:pPr marL="177800" indent="-177800" algn="l" eaLnBrk="0" hangingPunct="0">
                <a:spcBef>
                  <a:spcPct val="20000"/>
                </a:spcBef>
                <a:buClr>
                  <a:srgbClr val="336699"/>
                </a:buClr>
                <a:buFont typeface="Arial" pitchFamily="-1" charset="0"/>
                <a:buChar char="•"/>
              </a:pPr>
              <a:r>
                <a:rPr lang="en-US" sz="1000" dirty="0"/>
                <a:t>Requires visibility and measurement of human activities</a:t>
              </a:r>
              <a:endParaRPr lang="en-GB" sz="1000" dirty="0">
                <a:ea typeface="MS PGothic" pitchFamily="34" charset="-128"/>
                <a:cs typeface="MS PGothic" pitchFamily="34" charset="-128"/>
              </a:endParaRPr>
            </a:p>
          </p:txBody>
        </p:sp>
        <p:sp>
          <p:nvSpPr>
            <p:cNvPr id="10" name="Oval 9"/>
            <p:cNvSpPr/>
            <p:nvPr/>
          </p:nvSpPr>
          <p:spPr bwMode="auto">
            <a:xfrm>
              <a:off x="1439331" y="4340911"/>
              <a:ext cx="165100" cy="177800"/>
            </a:xfrm>
            <a:prstGeom prst="ellipse">
              <a:avLst/>
            </a:prstGeom>
            <a:solidFill>
              <a:srgbClr val="33A16F"/>
            </a:solidFill>
            <a:ln w="9525" cap="flat" cmpd="sng" algn="ctr">
              <a:noFill/>
              <a:prstDash val="solid"/>
              <a:round/>
              <a:headEnd type="none" w="med" len="med"/>
              <a:tailEnd type="none" w="med" len="med"/>
            </a:ln>
            <a:effectLst/>
            <a:scene3d>
              <a:camera prst="orthographicFront"/>
              <a:lightRig rig="threePt" dir="t"/>
            </a:scene3d>
            <a:sp3d>
              <a:bevelT/>
            </a:sp3d>
          </p:spPr>
          <p:txBody>
            <a:bodyPr wrap="none" anchor="ctr">
              <a:prstTxWarp prst="textNoShape">
                <a:avLst/>
              </a:prstTxWarp>
            </a:bodyPr>
            <a:lstStyle/>
            <a:p>
              <a:pPr>
                <a:defRPr/>
              </a:pPr>
              <a:endParaRPr lang="en-GB" dirty="0">
                <a:latin typeface="Arial" charset="0"/>
                <a:ea typeface="Arial" charset="0"/>
                <a:cs typeface="Arial" charset="0"/>
              </a:endParaRPr>
            </a:p>
          </p:txBody>
        </p:sp>
      </p:grpSp>
      <p:grpSp>
        <p:nvGrpSpPr>
          <p:cNvPr id="36" name="Group 35"/>
          <p:cNvGrpSpPr/>
          <p:nvPr/>
        </p:nvGrpSpPr>
        <p:grpSpPr>
          <a:xfrm>
            <a:off x="1452031" y="4760911"/>
            <a:ext cx="4394200" cy="1620837"/>
            <a:chOff x="1452031" y="4760911"/>
            <a:chExt cx="4394200" cy="1620837"/>
          </a:xfrm>
        </p:grpSpPr>
        <p:sp>
          <p:nvSpPr>
            <p:cNvPr id="11268" name="Isosceles Triangle 13"/>
            <p:cNvSpPr>
              <a:spLocks noChangeArrowheads="1"/>
            </p:cNvSpPr>
            <p:nvPr/>
          </p:nvSpPr>
          <p:spPr bwMode="auto">
            <a:xfrm rot="-5400000">
              <a:off x="2587887" y="3644105"/>
              <a:ext cx="1620837" cy="3854450"/>
            </a:xfrm>
            <a:prstGeom prst="triangle">
              <a:avLst>
                <a:gd name="adj" fmla="val 50000"/>
              </a:avLst>
            </a:prstGeom>
            <a:solidFill>
              <a:srgbClr val="33A16F">
                <a:alpha val="25098"/>
              </a:srgbClr>
            </a:solidFill>
            <a:ln w="9525">
              <a:noFill/>
              <a:round/>
              <a:headEnd/>
              <a:tailEnd/>
            </a:ln>
          </p:spPr>
          <p:txBody>
            <a:bodyPr wrap="none" anchor="ctr">
              <a:prstTxWarp prst="textNoShape">
                <a:avLst/>
              </a:prstTxWarp>
            </a:bodyPr>
            <a:lstStyle/>
            <a:p>
              <a:endParaRPr lang="en-GB" dirty="0"/>
            </a:p>
          </p:txBody>
        </p:sp>
        <p:sp>
          <p:nvSpPr>
            <p:cNvPr id="11274" name="Rectangle 6"/>
            <p:cNvSpPr>
              <a:spLocks noChangeArrowheads="1"/>
            </p:cNvSpPr>
            <p:nvPr/>
          </p:nvSpPr>
          <p:spPr bwMode="auto">
            <a:xfrm>
              <a:off x="1604431" y="4840286"/>
              <a:ext cx="4241800" cy="1508105"/>
            </a:xfrm>
            <a:prstGeom prst="rect">
              <a:avLst/>
            </a:prstGeom>
            <a:noFill/>
            <a:ln w="9525">
              <a:noFill/>
              <a:miter lim="800000"/>
              <a:headEnd/>
              <a:tailEnd/>
            </a:ln>
          </p:spPr>
          <p:txBody>
            <a:bodyPr>
              <a:prstTxWarp prst="textNoShape">
                <a:avLst/>
              </a:prstTxWarp>
              <a:spAutoFit/>
            </a:bodyPr>
            <a:lstStyle/>
            <a:p>
              <a:pPr marL="177800" indent="-177800" algn="l" eaLnBrk="0" hangingPunct="0">
                <a:spcBef>
                  <a:spcPct val="20000"/>
                </a:spcBef>
                <a:buClr>
                  <a:srgbClr val="336699"/>
                </a:buClr>
                <a:buFont typeface="Arial" pitchFamily="-1" charset="0"/>
                <a:buChar char="•"/>
              </a:pPr>
              <a:r>
                <a:rPr lang="en-GB" sz="1000" dirty="0"/>
                <a:t>Unstructured or structured events (triggers</a:t>
              </a:r>
              <a:r>
                <a:rPr lang="en-GB" sz="1000" dirty="0" smtClean="0"/>
                <a:t>)</a:t>
              </a:r>
            </a:p>
            <a:p>
              <a:pPr marL="177800" indent="-177800" algn="l" eaLnBrk="0" hangingPunct="0">
                <a:spcBef>
                  <a:spcPct val="20000"/>
                </a:spcBef>
                <a:buClr>
                  <a:srgbClr val="336699"/>
                </a:buClr>
                <a:buFont typeface="Arial" pitchFamily="-1" charset="0"/>
                <a:buChar char="•"/>
              </a:pPr>
              <a:r>
                <a:rPr lang="en-GB" sz="1000" dirty="0" smtClean="0"/>
                <a:t>Relies on people (sometimes specific expertise)</a:t>
              </a:r>
            </a:p>
            <a:p>
              <a:pPr marL="177800" indent="-177800" algn="l" eaLnBrk="0" hangingPunct="0">
                <a:spcBef>
                  <a:spcPct val="20000"/>
                </a:spcBef>
                <a:buClr>
                  <a:srgbClr val="336699"/>
                </a:buClr>
                <a:buFont typeface="Arial" pitchFamily="-1" charset="0"/>
                <a:buChar char="•"/>
              </a:pPr>
              <a:r>
                <a:rPr lang="en-GB" sz="1000" dirty="0" smtClean="0"/>
                <a:t>Activities </a:t>
              </a:r>
              <a:r>
                <a:rPr lang="en-GB" sz="1000" dirty="0"/>
                <a:t>require </a:t>
              </a:r>
              <a:r>
                <a:rPr lang="en-GB" sz="1000" dirty="0" smtClean="0"/>
                <a:t>collaboration</a:t>
              </a:r>
            </a:p>
            <a:p>
              <a:pPr marL="177800" indent="-177800" algn="l" eaLnBrk="0" hangingPunct="0">
                <a:spcBef>
                  <a:spcPct val="20000"/>
                </a:spcBef>
                <a:buClr>
                  <a:srgbClr val="336699"/>
                </a:buClr>
                <a:buFont typeface="Arial" pitchFamily="-1" charset="0"/>
                <a:buChar char="•"/>
              </a:pPr>
              <a:r>
                <a:rPr lang="en-GB" sz="1000" dirty="0" smtClean="0"/>
                <a:t>Path is </a:t>
              </a:r>
              <a:r>
                <a:rPr lang="en-GB" sz="1000" u="sng" dirty="0" smtClean="0"/>
                <a:t>often</a:t>
              </a:r>
              <a:r>
                <a:rPr lang="en-GB" sz="1000" dirty="0" smtClean="0"/>
                <a:t> </a:t>
              </a:r>
              <a:r>
                <a:rPr lang="en-GB" sz="1000" dirty="0"/>
                <a:t>undetermined (but not always</a:t>
              </a:r>
              <a:r>
                <a:rPr lang="en-GB" sz="1000" dirty="0" smtClean="0"/>
                <a:t>)</a:t>
              </a:r>
            </a:p>
            <a:p>
              <a:pPr marL="177800" indent="-177800" algn="l" eaLnBrk="0" hangingPunct="0">
                <a:spcBef>
                  <a:spcPct val="20000"/>
                </a:spcBef>
                <a:buClr>
                  <a:srgbClr val="336699"/>
                </a:buClr>
                <a:buFont typeface="Arial" pitchFamily="-1" charset="0"/>
                <a:buChar char="•"/>
              </a:pPr>
              <a:r>
                <a:rPr lang="en-GB" sz="1000" dirty="0" smtClean="0"/>
                <a:t>Unstructured content </a:t>
              </a:r>
              <a:r>
                <a:rPr lang="en-GB" sz="1000" dirty="0"/>
                <a:t>(Paper/Image, fax, electronic</a:t>
              </a:r>
              <a:r>
                <a:rPr lang="en-GB" sz="1000" dirty="0" smtClean="0"/>
                <a:t> </a:t>
              </a:r>
              <a:br>
                <a:rPr lang="en-GB" sz="1000" dirty="0" smtClean="0"/>
              </a:br>
              <a:r>
                <a:rPr lang="en-GB" sz="1000" dirty="0" smtClean="0"/>
                <a:t>document </a:t>
              </a:r>
              <a:r>
                <a:rPr lang="en-GB" sz="1000" dirty="0"/>
                <a:t>… digital image, voice, video …</a:t>
              </a:r>
              <a:r>
                <a:rPr lang="en-GB" sz="1000" dirty="0" smtClean="0"/>
                <a:t>)</a:t>
              </a:r>
            </a:p>
            <a:p>
              <a:pPr marL="177800" indent="-177800" algn="l" eaLnBrk="0" hangingPunct="0">
                <a:spcBef>
                  <a:spcPct val="20000"/>
                </a:spcBef>
                <a:buClr>
                  <a:srgbClr val="336699"/>
                </a:buClr>
                <a:buFont typeface="Arial" pitchFamily="-1" charset="0"/>
                <a:buChar char="•"/>
              </a:pPr>
              <a:r>
                <a:rPr lang="en-GB" sz="1000" dirty="0" smtClean="0"/>
                <a:t>Knowledge intensive, requires deep analysis capability</a:t>
              </a:r>
            </a:p>
            <a:p>
              <a:pPr marL="177800" indent="-177800" algn="l" eaLnBrk="0" hangingPunct="0">
                <a:spcBef>
                  <a:spcPct val="20000"/>
                </a:spcBef>
                <a:buClr>
                  <a:srgbClr val="336699"/>
                </a:buClr>
                <a:buFont typeface="Arial" pitchFamily="-1" charset="0"/>
                <a:buChar char="•"/>
              </a:pPr>
              <a:r>
                <a:rPr lang="en-GB" sz="1000" dirty="0" smtClean="0"/>
                <a:t>Persistence (System of Record and lifecycle)</a:t>
              </a:r>
              <a:endParaRPr lang="en-GB" sz="1000" dirty="0">
                <a:ea typeface="MS PGothic" pitchFamily="34" charset="-128"/>
                <a:cs typeface="MS PGothic" pitchFamily="34" charset="-128"/>
              </a:endParaRPr>
            </a:p>
          </p:txBody>
        </p:sp>
        <p:sp>
          <p:nvSpPr>
            <p:cNvPr id="11" name="Oval 10"/>
            <p:cNvSpPr/>
            <p:nvPr/>
          </p:nvSpPr>
          <p:spPr bwMode="auto">
            <a:xfrm>
              <a:off x="1452031" y="5505658"/>
              <a:ext cx="165100" cy="177800"/>
            </a:xfrm>
            <a:prstGeom prst="ellipse">
              <a:avLst/>
            </a:prstGeom>
            <a:solidFill>
              <a:srgbClr val="33A16F"/>
            </a:solidFill>
            <a:ln w="9525" cap="flat" cmpd="sng" algn="ctr">
              <a:noFill/>
              <a:prstDash val="solid"/>
              <a:round/>
              <a:headEnd type="none" w="med" len="med"/>
              <a:tailEnd type="none" w="med" len="med"/>
            </a:ln>
            <a:effectLst/>
            <a:scene3d>
              <a:camera prst="orthographicFront"/>
              <a:lightRig rig="threePt" dir="t"/>
            </a:scene3d>
            <a:sp3d>
              <a:bevelT/>
            </a:sp3d>
          </p:spPr>
          <p:txBody>
            <a:bodyPr wrap="none" anchor="ctr">
              <a:prstTxWarp prst="textNoShape">
                <a:avLst/>
              </a:prstTxWarp>
            </a:bodyPr>
            <a:lstStyle/>
            <a:p>
              <a:pPr>
                <a:defRPr/>
              </a:pPr>
              <a:endParaRPr lang="en-GB" dirty="0">
                <a:latin typeface="Arial" charset="0"/>
                <a:ea typeface="Arial" charset="0"/>
                <a:cs typeface="Arial" charset="0"/>
              </a:endParaRPr>
            </a:p>
          </p:txBody>
        </p:sp>
      </p:grpSp>
      <p:graphicFrame>
        <p:nvGraphicFramePr>
          <p:cNvPr id="19" name="Diagram 18"/>
          <p:cNvGraphicFramePr/>
          <p:nvPr/>
        </p:nvGraphicFramePr>
        <p:xfrm>
          <a:off x="5422900" y="2298700"/>
          <a:ext cx="2819400" cy="4368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5" name="Picture 24"/>
          <p:cNvPicPr>
            <a:picLocks noChangeAspect="1"/>
          </p:cNvPicPr>
          <p:nvPr/>
        </p:nvPicPr>
        <p:blipFill>
          <a:blip r:embed="rId12"/>
          <a:srcRect l="55970" t="50746" r="4478" b="8955"/>
          <a:stretch>
            <a:fillRect/>
          </a:stretch>
        </p:blipFill>
        <p:spPr>
          <a:xfrm>
            <a:off x="8359775" y="3340100"/>
            <a:ext cx="336550" cy="342900"/>
          </a:xfrm>
          <a:prstGeom prst="rect">
            <a:avLst/>
          </a:prstGeom>
        </p:spPr>
      </p:pic>
      <p:grpSp>
        <p:nvGrpSpPr>
          <p:cNvPr id="28" name="Group 27"/>
          <p:cNvGrpSpPr/>
          <p:nvPr/>
        </p:nvGrpSpPr>
        <p:grpSpPr>
          <a:xfrm>
            <a:off x="8191500" y="4362450"/>
            <a:ext cx="673100" cy="342900"/>
            <a:chOff x="8432800" y="4362450"/>
            <a:chExt cx="673100" cy="342900"/>
          </a:xfrm>
        </p:grpSpPr>
        <p:pic>
          <p:nvPicPr>
            <p:cNvPr id="26" name="Picture 25"/>
            <p:cNvPicPr>
              <a:picLocks noChangeAspect="1"/>
            </p:cNvPicPr>
            <p:nvPr/>
          </p:nvPicPr>
          <p:blipFill>
            <a:blip r:embed="rId12"/>
            <a:srcRect l="55970" t="50746" r="4478" b="8955"/>
            <a:stretch>
              <a:fillRect/>
            </a:stretch>
          </p:blipFill>
          <p:spPr>
            <a:xfrm>
              <a:off x="8432800" y="4362450"/>
              <a:ext cx="336550" cy="342900"/>
            </a:xfrm>
            <a:prstGeom prst="rect">
              <a:avLst/>
            </a:prstGeom>
          </p:spPr>
        </p:pic>
        <p:pic>
          <p:nvPicPr>
            <p:cNvPr id="27" name="Picture 26"/>
            <p:cNvPicPr>
              <a:picLocks noChangeAspect="1"/>
            </p:cNvPicPr>
            <p:nvPr/>
          </p:nvPicPr>
          <p:blipFill>
            <a:blip r:embed="rId12"/>
            <a:srcRect l="55970" t="50746" r="4478" b="8955"/>
            <a:stretch>
              <a:fillRect/>
            </a:stretch>
          </p:blipFill>
          <p:spPr>
            <a:xfrm>
              <a:off x="8769350" y="4362450"/>
              <a:ext cx="336550" cy="342900"/>
            </a:xfrm>
            <a:prstGeom prst="rect">
              <a:avLst/>
            </a:prstGeom>
          </p:spPr>
        </p:pic>
      </p:grpSp>
      <p:grpSp>
        <p:nvGrpSpPr>
          <p:cNvPr id="33" name="Group 32"/>
          <p:cNvGrpSpPr/>
          <p:nvPr/>
        </p:nvGrpSpPr>
        <p:grpSpPr>
          <a:xfrm>
            <a:off x="8039100" y="5492750"/>
            <a:ext cx="977900" cy="342900"/>
            <a:chOff x="8039100" y="5429250"/>
            <a:chExt cx="977900" cy="342900"/>
          </a:xfrm>
        </p:grpSpPr>
        <p:pic>
          <p:nvPicPr>
            <p:cNvPr id="30" name="Picture 29"/>
            <p:cNvPicPr>
              <a:picLocks noChangeAspect="1"/>
            </p:cNvPicPr>
            <p:nvPr/>
          </p:nvPicPr>
          <p:blipFill>
            <a:blip r:embed="rId12"/>
            <a:srcRect l="55970" t="50746" r="4478" b="8955"/>
            <a:stretch>
              <a:fillRect/>
            </a:stretch>
          </p:blipFill>
          <p:spPr>
            <a:xfrm>
              <a:off x="8039100" y="5429250"/>
              <a:ext cx="336550" cy="342900"/>
            </a:xfrm>
            <a:prstGeom prst="rect">
              <a:avLst/>
            </a:prstGeom>
          </p:spPr>
        </p:pic>
        <p:pic>
          <p:nvPicPr>
            <p:cNvPr id="31" name="Picture 30"/>
            <p:cNvPicPr>
              <a:picLocks noChangeAspect="1"/>
            </p:cNvPicPr>
            <p:nvPr/>
          </p:nvPicPr>
          <p:blipFill>
            <a:blip r:embed="rId12"/>
            <a:srcRect l="55970" t="50746" r="4478" b="8955"/>
            <a:stretch>
              <a:fillRect/>
            </a:stretch>
          </p:blipFill>
          <p:spPr>
            <a:xfrm>
              <a:off x="8359775" y="5429250"/>
              <a:ext cx="336550" cy="342900"/>
            </a:xfrm>
            <a:prstGeom prst="rect">
              <a:avLst/>
            </a:prstGeom>
          </p:spPr>
        </p:pic>
        <p:pic>
          <p:nvPicPr>
            <p:cNvPr id="32" name="Picture 31"/>
            <p:cNvPicPr>
              <a:picLocks noChangeAspect="1"/>
            </p:cNvPicPr>
            <p:nvPr/>
          </p:nvPicPr>
          <p:blipFill>
            <a:blip r:embed="rId12"/>
            <a:srcRect l="55970" t="50746" r="4478" b="8955"/>
            <a:stretch>
              <a:fillRect/>
            </a:stretch>
          </p:blipFill>
          <p:spPr>
            <a:xfrm>
              <a:off x="8680450" y="5429250"/>
              <a:ext cx="336550" cy="342900"/>
            </a:xfrm>
            <a:prstGeom prst="rect">
              <a:avLst/>
            </a:prstGeom>
          </p:spPr>
        </p:pic>
      </p:grpSp>
      <p:sp>
        <p:nvSpPr>
          <p:cNvPr id="21" name="TextBox 20"/>
          <p:cNvSpPr txBox="1"/>
          <p:nvPr/>
        </p:nvSpPr>
        <p:spPr>
          <a:xfrm>
            <a:off x="6275555" y="3352800"/>
            <a:ext cx="1120957" cy="369332"/>
          </a:xfrm>
          <a:prstGeom prst="rect">
            <a:avLst/>
          </a:prstGeom>
          <a:noFill/>
        </p:spPr>
        <p:txBody>
          <a:bodyPr wrap="none" rtlCol="0">
            <a:spAutoFit/>
          </a:bodyPr>
          <a:lstStyle/>
          <a:p>
            <a:r>
              <a:rPr lang="en-GB" b="1" dirty="0" smtClean="0"/>
              <a:t>Runners</a:t>
            </a:r>
            <a:endParaRPr lang="en-GB" b="1" dirty="0"/>
          </a:p>
        </p:txBody>
      </p:sp>
      <p:sp>
        <p:nvSpPr>
          <p:cNvPr id="22" name="TextBox 21"/>
          <p:cNvSpPr txBox="1"/>
          <p:nvPr/>
        </p:nvSpPr>
        <p:spPr>
          <a:xfrm>
            <a:off x="6190004" y="4356100"/>
            <a:ext cx="1300957" cy="369332"/>
          </a:xfrm>
          <a:prstGeom prst="rect">
            <a:avLst/>
          </a:prstGeom>
          <a:noFill/>
        </p:spPr>
        <p:txBody>
          <a:bodyPr wrap="none" rtlCol="0">
            <a:spAutoFit/>
          </a:bodyPr>
          <a:lstStyle/>
          <a:p>
            <a:r>
              <a:rPr lang="en-GB" b="1" dirty="0" smtClean="0"/>
              <a:t>Repeaters</a:t>
            </a:r>
            <a:endParaRPr lang="en-GB" b="1" dirty="0"/>
          </a:p>
        </p:txBody>
      </p:sp>
      <p:sp>
        <p:nvSpPr>
          <p:cNvPr id="24" name="TextBox 23"/>
          <p:cNvSpPr txBox="1"/>
          <p:nvPr/>
        </p:nvSpPr>
        <p:spPr>
          <a:xfrm>
            <a:off x="6320301" y="5486400"/>
            <a:ext cx="1031465" cy="369332"/>
          </a:xfrm>
          <a:prstGeom prst="rect">
            <a:avLst/>
          </a:prstGeom>
          <a:noFill/>
        </p:spPr>
        <p:txBody>
          <a:bodyPr wrap="none" rtlCol="0">
            <a:spAutoFit/>
          </a:bodyPr>
          <a:lstStyle/>
          <a:p>
            <a:r>
              <a:rPr lang="en-GB" b="1" dirty="0" smtClean="0"/>
              <a:t>Rarities</a:t>
            </a:r>
            <a:endParaRPr lang="en-GB" b="1" dirty="0"/>
          </a:p>
        </p:txBody>
      </p:sp>
      <p:sp>
        <p:nvSpPr>
          <p:cNvPr id="37" name="Rectangle 36"/>
          <p:cNvSpPr/>
          <p:nvPr/>
        </p:nvSpPr>
        <p:spPr>
          <a:xfrm rot="5400000">
            <a:off x="-320956" y="2806463"/>
            <a:ext cx="2377574" cy="923330"/>
          </a:xfrm>
          <a:prstGeom prst="rect">
            <a:avLst/>
          </a:prstGeom>
          <a:noFill/>
          <a:effectLst/>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en-GB" sz="5400" b="1" cap="all" dirty="0">
                <a:ln w="0"/>
                <a:solidFill>
                  <a:srgbClr val="008040"/>
                </a:solidFill>
                <a:effectLst>
                  <a:reflection blurRad="12700" stA="50000" endPos="50000" dist="5000" dir="5400000" sy="-100000" rotWithShape="0"/>
                </a:effectLst>
                <a:latin typeface="Arial" charset="0"/>
                <a:ea typeface="Arial" charset="0"/>
                <a:cs typeface="Arial" charset="0"/>
              </a:rPr>
              <a:t>Work</a:t>
            </a:r>
          </a:p>
        </p:txBody>
      </p:sp>
      <p:sp>
        <p:nvSpPr>
          <p:cNvPr id="38" name="Isosceles Triangle 37"/>
          <p:cNvSpPr/>
          <p:nvPr/>
        </p:nvSpPr>
        <p:spPr bwMode="auto">
          <a:xfrm rot="10800000">
            <a:off x="512233" y="1320800"/>
            <a:ext cx="711200" cy="592667"/>
          </a:xfrm>
          <a:prstGeom prst="triangle">
            <a:avLst/>
          </a:prstGeom>
          <a:solidFill>
            <a:srgbClr val="33A16F"/>
          </a:solidFill>
          <a:ln w="9525" cap="flat" cmpd="sng" algn="ctr">
            <a:noFill/>
            <a:prstDash val="solid"/>
            <a:round/>
            <a:headEnd type="none" w="med" len="med"/>
            <a:tailEnd type="none" w="med" len="med"/>
          </a:ln>
          <a:effectLst/>
          <a:scene3d>
            <a:camera prst="orthographicFront"/>
            <a:lightRig rig="threePt" dir="t"/>
          </a:scene3d>
          <a:sp3d>
            <a:bevelT/>
          </a:sp3d>
        </p:spPr>
        <p:txBody>
          <a:bodyPr wrap="none" anchor="ctr">
            <a:prstTxWarp prst="textNoShape">
              <a:avLst/>
            </a:prstTxWarp>
          </a:bodyPr>
          <a:lstStyle/>
          <a:p>
            <a:pPr marL="0" marR="0" indent="0" defTabSz="914400" eaLnBrk="1" latinLnBrk="0" hangingPunct="1">
              <a:lnSpc>
                <a:spcPct val="100000"/>
              </a:lnSpc>
              <a:buClrTx/>
              <a:buSzTx/>
              <a:buFontTx/>
              <a:buNone/>
              <a:tabLst/>
              <a:defRPr/>
            </a:pPr>
            <a:endParaRPr lang="en-GB" dirty="0">
              <a:latin typeface="Arial" charset="0"/>
              <a:ea typeface="Arial" charset="0"/>
              <a:cs typeface="Arial" charset="0"/>
            </a:endParaRPr>
          </a:p>
        </p:txBody>
      </p:sp>
      <p:sp>
        <p:nvSpPr>
          <p:cNvPr id="39" name="Isosceles Triangle 38"/>
          <p:cNvSpPr/>
          <p:nvPr/>
        </p:nvSpPr>
        <p:spPr bwMode="auto">
          <a:xfrm rot="10800000">
            <a:off x="512233" y="4546600"/>
            <a:ext cx="711200" cy="592667"/>
          </a:xfrm>
          <a:prstGeom prst="triangle">
            <a:avLst/>
          </a:prstGeom>
          <a:solidFill>
            <a:srgbClr val="33A16F"/>
          </a:solidFill>
          <a:ln w="9525" cap="flat" cmpd="sng" algn="ctr">
            <a:noFill/>
            <a:prstDash val="solid"/>
            <a:round/>
            <a:headEnd type="none" w="med" len="med"/>
            <a:tailEnd type="none" w="med" len="med"/>
          </a:ln>
          <a:effectLst/>
          <a:scene3d>
            <a:camera prst="orthographicFront"/>
            <a:lightRig rig="threePt" dir="t"/>
          </a:scene3d>
          <a:sp3d>
            <a:bevelT/>
          </a:sp3d>
        </p:spPr>
        <p:txBody>
          <a:bodyPr wrap="none" anchor="ctr">
            <a:prstTxWarp prst="textNoShape">
              <a:avLst/>
            </a:prstTxWarp>
          </a:bodyPr>
          <a:lstStyle/>
          <a:p>
            <a:pPr marL="0" marR="0" indent="0" defTabSz="914400" eaLnBrk="1" latinLnBrk="0" hangingPunct="1">
              <a:lnSpc>
                <a:spcPct val="100000"/>
              </a:lnSpc>
              <a:buClrTx/>
              <a:buSzTx/>
              <a:buFontTx/>
              <a:buNone/>
              <a:tabLst/>
              <a:defRPr/>
            </a:pPr>
            <a:endParaRPr lang="en-GB" dirty="0">
              <a:latin typeface="Arial" charset="0"/>
              <a:ea typeface="Arial" charset="0"/>
              <a:cs typeface="Arial" charset="0"/>
            </a:endParaRPr>
          </a:p>
        </p:txBody>
      </p:sp>
      <p:sp>
        <p:nvSpPr>
          <p:cNvPr id="40" name="Isosceles Triangle 39"/>
          <p:cNvSpPr/>
          <p:nvPr/>
        </p:nvSpPr>
        <p:spPr bwMode="auto">
          <a:xfrm rot="10800000">
            <a:off x="512233" y="5232400"/>
            <a:ext cx="711200" cy="592667"/>
          </a:xfrm>
          <a:prstGeom prst="triangle">
            <a:avLst/>
          </a:prstGeom>
          <a:solidFill>
            <a:srgbClr val="33A16F"/>
          </a:solidFill>
          <a:ln w="9525" cap="flat" cmpd="sng" algn="ctr">
            <a:noFill/>
            <a:prstDash val="solid"/>
            <a:round/>
            <a:headEnd type="none" w="med" len="med"/>
            <a:tailEnd type="none" w="med" len="med"/>
          </a:ln>
          <a:effectLst/>
          <a:scene3d>
            <a:camera prst="orthographicFront"/>
            <a:lightRig rig="threePt" dir="t"/>
          </a:scene3d>
          <a:sp3d>
            <a:bevelT/>
          </a:sp3d>
        </p:spPr>
        <p:txBody>
          <a:bodyPr wrap="none" anchor="ctr">
            <a:prstTxWarp prst="textNoShape">
              <a:avLst/>
            </a:prstTxWarp>
          </a:bodyPr>
          <a:lstStyle/>
          <a:p>
            <a:pPr marL="0" marR="0" indent="0" defTabSz="914400" eaLnBrk="1" latinLnBrk="0" hangingPunct="1">
              <a:lnSpc>
                <a:spcPct val="100000"/>
              </a:lnSpc>
              <a:buClrTx/>
              <a:buSzTx/>
              <a:buFontTx/>
              <a:buNone/>
              <a:tabLst/>
              <a:defRPr/>
            </a:pPr>
            <a:endParaRPr lang="en-GB" dirty="0">
              <a:latin typeface="Arial" charset="0"/>
              <a:ea typeface="Arial" charset="0"/>
              <a:cs typeface="Arial"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1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10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par>
                                <p:cTn id="23" presetID="10"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200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2000"/>
                                        <p:tgtEl>
                                          <p:spTgt spid="24"/>
                                        </p:tgtEl>
                                      </p:cBhvr>
                                    </p:animEffect>
                                  </p:childTnLst>
                                </p:cTn>
                              </p:par>
                              <p:par>
                                <p:cTn id="35" presetID="10"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10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1000"/>
                                        <p:tgtEl>
                                          <p:spTgt spid="19"/>
                                        </p:tgtEl>
                                      </p:cBhvr>
                                    </p:animEffect>
                                    <p:set>
                                      <p:cBhvr>
                                        <p:cTn id="47" dur="1" fill="hold">
                                          <p:stCondLst>
                                            <p:cond delay="999"/>
                                          </p:stCondLst>
                                        </p:cTn>
                                        <p:tgtEl>
                                          <p:spTgt spid="19"/>
                                        </p:tgtEl>
                                        <p:attrNameLst>
                                          <p:attrName>style.visibility</p:attrName>
                                        </p:attrNameLst>
                                      </p:cBhvr>
                                      <p:to>
                                        <p:strVal val="hidden"/>
                                      </p:to>
                                    </p:set>
                                  </p:childTnLst>
                                </p:cTn>
                              </p:par>
                            </p:childTnLst>
                          </p:cTn>
                        </p:par>
                        <p:par>
                          <p:cTn id="48" fill="hold">
                            <p:stCondLst>
                              <p:cond delay="1000"/>
                            </p:stCondLst>
                            <p:childTnLst>
                              <p:par>
                                <p:cTn id="49" presetID="22" presetClass="entr" presetSubtype="1"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up)">
                                      <p:cBhvr>
                                        <p:cTn id="5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19" grpId="0">
        <p:bldAsOne/>
      </p:bldGraphic>
      <p:bldGraphic spid="19" grpId="1">
        <p:bldAsOne/>
      </p:bldGraphic>
      <p:bldP spid="21" grpId="0"/>
      <p:bldP spid="22"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a:grpSpLocks/>
          </p:cNvGrpSpPr>
          <p:nvPr/>
        </p:nvGrpSpPr>
        <p:grpSpPr bwMode="auto">
          <a:xfrm>
            <a:off x="1508125" y="1304925"/>
            <a:ext cx="7051675" cy="4841481"/>
            <a:chOff x="504967" y="1025857"/>
            <a:chExt cx="8052180" cy="5527343"/>
          </a:xfrm>
        </p:grpSpPr>
        <p:sp>
          <p:nvSpPr>
            <p:cNvPr id="31" name="Rounded Rectangle 30"/>
            <p:cNvSpPr>
              <a:spLocks noChangeArrowheads="1"/>
            </p:cNvSpPr>
            <p:nvPr/>
          </p:nvSpPr>
          <p:spPr bwMode="auto">
            <a:xfrm>
              <a:off x="504967" y="1025857"/>
              <a:ext cx="8052180" cy="5527343"/>
            </a:xfrm>
            <a:prstGeom prst="roundRect">
              <a:avLst>
                <a:gd name="adj" fmla="val 2945"/>
              </a:avLst>
            </a:prstGeom>
            <a:gradFill flip="none" rotWithShape="1">
              <a:gsLst>
                <a:gs pos="50000">
                  <a:schemeClr val="bg1">
                    <a:lumMod val="85000"/>
                  </a:schemeClr>
                </a:gs>
                <a:gs pos="100000">
                  <a:schemeClr val="bg1">
                    <a:lumMod val="95000"/>
                    <a:alpha val="0"/>
                  </a:schemeClr>
                </a:gs>
              </a:gsLst>
              <a:lin ang="5400000" scaled="1"/>
              <a:tileRect/>
            </a:gradFill>
            <a:ln w="25400" cap="flat" cmpd="sng" algn="ctr">
              <a:noFill/>
              <a:prstDash val="solid"/>
              <a:headEnd/>
              <a:tailEnd/>
            </a:ln>
            <a:effectLst/>
          </p:spPr>
          <p:txBody>
            <a:bodyPr lIns="129756" tIns="64879" rIns="129756" bIns="64879" anchor="ctr"/>
            <a:lstStyle/>
            <a:p>
              <a:pPr algn="ctr" defTabSz="1297263" fontAlgn="auto">
                <a:spcBef>
                  <a:spcPts val="0"/>
                </a:spcBef>
                <a:spcAft>
                  <a:spcPts val="0"/>
                </a:spcAft>
                <a:defRPr/>
              </a:pPr>
              <a:endParaRPr lang="en-US" sz="4400" kern="0" dirty="0">
                <a:solidFill>
                  <a:prstClr val="white"/>
                </a:solidFill>
                <a:latin typeface="Arial" pitchFamily="34" charset="0"/>
                <a:ea typeface="MS PGothic"/>
                <a:cs typeface="Arial" pitchFamily="34" charset="0"/>
              </a:endParaRPr>
            </a:p>
          </p:txBody>
        </p:sp>
        <p:grpSp>
          <p:nvGrpSpPr>
            <p:cNvPr id="3" name="Group 30"/>
            <p:cNvGrpSpPr>
              <a:grpSpLocks/>
            </p:cNvGrpSpPr>
            <p:nvPr/>
          </p:nvGrpSpPr>
          <p:grpSpPr bwMode="auto">
            <a:xfrm>
              <a:off x="611188" y="1069975"/>
              <a:ext cx="7834312" cy="4536007"/>
              <a:chOff x="611684" y="916856"/>
              <a:chExt cx="7833568" cy="4536282"/>
            </a:xfrm>
          </p:grpSpPr>
          <p:grpSp>
            <p:nvGrpSpPr>
              <p:cNvPr id="4" name="Group 4"/>
              <p:cNvGrpSpPr>
                <a:grpSpLocks/>
              </p:cNvGrpSpPr>
              <p:nvPr/>
            </p:nvGrpSpPr>
            <p:grpSpPr bwMode="auto">
              <a:xfrm>
                <a:off x="611684" y="1213769"/>
                <a:ext cx="7833568" cy="4239369"/>
                <a:chOff x="869244" y="2065867"/>
                <a:chExt cx="11142134" cy="6028268"/>
              </a:xfrm>
            </p:grpSpPr>
            <p:sp>
              <p:nvSpPr>
                <p:cNvPr id="17" name="Rounded Rectangle 16"/>
                <p:cNvSpPr>
                  <a:spLocks noChangeArrowheads="1"/>
                </p:cNvSpPr>
                <p:nvPr/>
              </p:nvSpPr>
              <p:spPr bwMode="auto">
                <a:xfrm>
                  <a:off x="869244" y="2065867"/>
                  <a:ext cx="11142134" cy="6028268"/>
                </a:xfrm>
                <a:prstGeom prst="roundRect">
                  <a:avLst>
                    <a:gd name="adj" fmla="val 4214"/>
                  </a:avLst>
                </a:prstGeom>
                <a:gradFill flip="none" rotWithShape="1">
                  <a:gsLst>
                    <a:gs pos="0">
                      <a:srgbClr val="A5BEF1"/>
                    </a:gs>
                    <a:gs pos="70000">
                      <a:srgbClr val="C4D6EB"/>
                    </a:gs>
                    <a:gs pos="100000">
                      <a:srgbClr val="D0E5FC"/>
                    </a:gs>
                  </a:gsLst>
                  <a:lin ang="16200000" scaled="1"/>
                  <a:tileRect/>
                </a:gradFill>
                <a:ln w="25400" cap="flat" cmpd="sng" algn="ctr">
                  <a:noFill/>
                  <a:prstDash val="solid"/>
                  <a:headEnd/>
                  <a:tailEnd/>
                </a:ln>
                <a:effectLst>
                  <a:outerShdw blurRad="215900" dist="215900" dir="2700000" algn="tl" rotWithShape="0">
                    <a:prstClr val="black">
                      <a:alpha val="29000"/>
                    </a:prstClr>
                  </a:outerShdw>
                </a:effectLst>
                <a:scene3d>
                  <a:camera prst="orthographicFront"/>
                  <a:lightRig rig="threePt" dir="t"/>
                </a:scene3d>
                <a:sp3d>
                  <a:bevelT prst="slope"/>
                </a:sp3d>
              </p:spPr>
              <p:txBody>
                <a:bodyPr lIns="129783" tIns="64892" rIns="129783" bIns="64892" anchor="ctr"/>
                <a:lstStyle/>
                <a:p>
                  <a:pPr algn="ctr" defTabSz="912106" fontAlgn="auto">
                    <a:spcBef>
                      <a:spcPts val="0"/>
                    </a:spcBef>
                    <a:spcAft>
                      <a:spcPts val="0"/>
                    </a:spcAft>
                    <a:defRPr/>
                  </a:pPr>
                  <a:endParaRPr lang="en-US" sz="3100" kern="0" dirty="0">
                    <a:solidFill>
                      <a:prstClr val="white"/>
                    </a:solidFill>
                    <a:latin typeface="Arial" pitchFamily="34" charset="0"/>
                    <a:ea typeface="MS PGothic"/>
                    <a:cs typeface="Arial" pitchFamily="34" charset="0"/>
                  </a:endParaRPr>
                </a:p>
              </p:txBody>
            </p:sp>
            <p:sp>
              <p:nvSpPr>
                <p:cNvPr id="18" name="Rectangle 17"/>
                <p:cNvSpPr>
                  <a:spLocks noChangeArrowheads="1"/>
                </p:cNvSpPr>
                <p:nvPr/>
              </p:nvSpPr>
              <p:spPr bwMode="auto">
                <a:xfrm>
                  <a:off x="1112764" y="3673126"/>
                  <a:ext cx="3438558" cy="2800661"/>
                </a:xfrm>
                <a:prstGeom prst="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54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2500" kern="0" dirty="0">
                    <a:solidFill>
                      <a:prstClr val="white"/>
                    </a:solidFill>
                    <a:latin typeface="Arial"/>
                    <a:ea typeface="Arial" pitchFamily="-84" charset="0"/>
                    <a:cs typeface="MS PGothic" charset="0"/>
                  </a:endParaRPr>
                </a:p>
              </p:txBody>
            </p:sp>
            <p:sp>
              <p:nvSpPr>
                <p:cNvPr id="43036" name="TextBox 2"/>
                <p:cNvSpPr txBox="1">
                  <a:spLocks noChangeArrowheads="1"/>
                </p:cNvSpPr>
                <p:nvPr/>
              </p:nvSpPr>
              <p:spPr bwMode="auto">
                <a:xfrm>
                  <a:off x="1332197" y="4099102"/>
                  <a:ext cx="2984480" cy="1948710"/>
                </a:xfrm>
                <a:prstGeom prst="rect">
                  <a:avLst/>
                </a:prstGeom>
                <a:noFill/>
                <a:ln w="9525">
                  <a:noFill/>
                  <a:miter lim="800000"/>
                  <a:headEnd/>
                  <a:tailEnd/>
                </a:ln>
              </p:spPr>
              <p:txBody>
                <a:bodyPr lIns="91415" tIns="45708" rIns="91415" bIns="45708">
                  <a:prstTxWarp prst="textNoShape">
                    <a:avLst/>
                  </a:prstTxWarp>
                  <a:spAutoFit/>
                </a:bodyPr>
                <a:lstStyle/>
                <a:p>
                  <a:pPr algn="ctr"/>
                  <a:r>
                    <a:rPr lang="en-US" dirty="0" smtClean="0">
                      <a:solidFill>
                        <a:srgbClr val="FFFFFF"/>
                      </a:solidFill>
                      <a:ea typeface="MS PGothic" pitchFamily="34" charset="-128"/>
                      <a:cs typeface="MS PGothic" pitchFamily="34" charset="-128"/>
                    </a:rPr>
                    <a:t>Process</a:t>
                  </a:r>
                </a:p>
                <a:p>
                  <a:pPr algn="ctr"/>
                  <a:r>
                    <a:rPr lang="en-US" dirty="0" smtClean="0">
                      <a:solidFill>
                        <a:srgbClr val="FFFFFF"/>
                      </a:solidFill>
                      <a:ea typeface="MS PGothic" pitchFamily="34" charset="-128"/>
                      <a:cs typeface="MS PGothic" pitchFamily="34" charset="-128"/>
                    </a:rPr>
                    <a:t>Automation</a:t>
                  </a:r>
                </a:p>
                <a:p>
                  <a:pPr algn="ctr"/>
                  <a:r>
                    <a:rPr lang="en-US" dirty="0" smtClean="0">
                      <a:solidFill>
                        <a:srgbClr val="FFFFFF"/>
                      </a:solidFill>
                      <a:ea typeface="MS PGothic" pitchFamily="34" charset="-128"/>
                      <a:cs typeface="MS PGothic" pitchFamily="34" charset="-128"/>
                    </a:rPr>
                    <a:t>&amp;</a:t>
                  </a:r>
                </a:p>
                <a:p>
                  <a:pPr algn="ctr"/>
                  <a:r>
                    <a:rPr lang="en-US" dirty="0" smtClean="0">
                      <a:solidFill>
                        <a:srgbClr val="FFFFFF"/>
                      </a:solidFill>
                      <a:ea typeface="MS PGothic" pitchFamily="34" charset="-128"/>
                      <a:cs typeface="MS PGothic" pitchFamily="34" charset="-128"/>
                    </a:rPr>
                    <a:t>Management</a:t>
                  </a:r>
                  <a:endParaRPr lang="en-US" dirty="0">
                    <a:solidFill>
                      <a:srgbClr val="FFFFFF"/>
                    </a:solidFill>
                    <a:ea typeface="MS PGothic" pitchFamily="34" charset="-128"/>
                    <a:cs typeface="MS PGothic" pitchFamily="34" charset="-128"/>
                  </a:endParaRPr>
                </a:p>
              </p:txBody>
            </p:sp>
            <p:sp>
              <p:nvSpPr>
                <p:cNvPr id="20" name="Round Same Side Corner Rectangle 19"/>
                <p:cNvSpPr>
                  <a:spLocks noChangeArrowheads="1"/>
                </p:cNvSpPr>
                <p:nvPr/>
              </p:nvSpPr>
              <p:spPr bwMode="auto">
                <a:xfrm>
                  <a:off x="1112764" y="2321303"/>
                  <a:ext cx="10637740" cy="1258297"/>
                </a:xfrm>
                <a:prstGeom prst="round2Same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27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83996" name="TextBox 11"/>
                <p:cNvSpPr txBox="1">
                  <a:spLocks noChangeArrowheads="1"/>
                </p:cNvSpPr>
                <p:nvPr/>
              </p:nvSpPr>
              <p:spPr bwMode="auto">
                <a:xfrm>
                  <a:off x="2234106" y="2784538"/>
                  <a:ext cx="8409814" cy="448455"/>
                </a:xfrm>
                <a:prstGeom prst="rect">
                  <a:avLst/>
                </a:prstGeom>
                <a:noFill/>
                <a:ln w="9525">
                  <a:noFill/>
                  <a:miter lim="800000"/>
                  <a:headEnd/>
                  <a:tailEnd/>
                </a:ln>
                <a:effectLst>
                  <a:outerShdw blurRad="63500" dist="38100" dir="5400000" algn="t" rotWithShape="0">
                    <a:srgbClr val="000000">
                      <a:alpha val="9998"/>
                    </a:srgbClr>
                  </a:outerShdw>
                </a:effectLst>
              </p:spPr>
              <p:txBody>
                <a:bodyPr lIns="0" tIns="0" rIns="0" bIns="0">
                  <a:prstTxWarp prst="textNoShape">
                    <a:avLst/>
                  </a:prstTxWarp>
                  <a:spAutoFit/>
                </a:bodyPr>
                <a:lstStyle/>
                <a:p>
                  <a:pPr algn="ctr">
                    <a:lnSpc>
                      <a:spcPts val="2200"/>
                    </a:lnSpc>
                    <a:defRPr/>
                  </a:pPr>
                  <a:r>
                    <a:rPr lang="en-US" dirty="0" smtClean="0">
                      <a:solidFill>
                        <a:srgbClr val="FFFFFF"/>
                      </a:solidFill>
                      <a:latin typeface="Arial" pitchFamily="-84" charset="0"/>
                      <a:ea typeface="MS PGothic" pitchFamily="34" charset="-128"/>
                      <a:cs typeface="MS PGothic" pitchFamily="34" charset="-128"/>
                    </a:rPr>
                    <a:t>Business </a:t>
                  </a:r>
                  <a:r>
                    <a:rPr lang="en-US" dirty="0">
                      <a:solidFill>
                        <a:srgbClr val="FFFFFF"/>
                      </a:solidFill>
                      <a:latin typeface="Arial" pitchFamily="-84" charset="0"/>
                      <a:ea typeface="MS PGothic" pitchFamily="34" charset="-128"/>
                      <a:cs typeface="MS PGothic" pitchFamily="34" charset="-128"/>
                    </a:rPr>
                    <a:t>Discovery </a:t>
                  </a:r>
                  <a:r>
                    <a:rPr lang="en-US" dirty="0" smtClean="0">
                      <a:solidFill>
                        <a:srgbClr val="FFFFFF"/>
                      </a:solidFill>
                      <a:latin typeface="Arial" pitchFamily="-84" charset="0"/>
                      <a:ea typeface="MS PGothic" pitchFamily="34" charset="-128"/>
                      <a:cs typeface="MS PGothic" pitchFamily="34" charset="-128"/>
                    </a:rPr>
                    <a:t>&amp; Understanding</a:t>
                  </a:r>
                  <a:endParaRPr lang="en-US" dirty="0">
                    <a:solidFill>
                      <a:srgbClr val="FFFFFF"/>
                    </a:solidFill>
                    <a:latin typeface="Arial" pitchFamily="-84" charset="0"/>
                    <a:ea typeface="MS PGothic" pitchFamily="34" charset="-128"/>
                    <a:cs typeface="MS PGothic" pitchFamily="34" charset="-128"/>
                  </a:endParaRPr>
                </a:p>
              </p:txBody>
            </p:sp>
            <p:sp>
              <p:nvSpPr>
                <p:cNvPr id="22" name="Round Same Side Corner Rectangle 21"/>
                <p:cNvSpPr>
                  <a:spLocks noChangeArrowheads="1"/>
                </p:cNvSpPr>
                <p:nvPr/>
              </p:nvSpPr>
              <p:spPr bwMode="auto">
                <a:xfrm rot="10800000">
                  <a:off x="1112764" y="6591793"/>
                  <a:ext cx="10637740" cy="1254342"/>
                </a:xfrm>
                <a:prstGeom prst="round2Same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27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84000" name="TextBox 5"/>
                <p:cNvSpPr txBox="1">
                  <a:spLocks noChangeArrowheads="1"/>
                </p:cNvSpPr>
                <p:nvPr/>
              </p:nvSpPr>
              <p:spPr bwMode="auto">
                <a:xfrm>
                  <a:off x="2450668" y="6998468"/>
                  <a:ext cx="7976690" cy="448455"/>
                </a:xfrm>
                <a:prstGeom prst="rect">
                  <a:avLst/>
                </a:prstGeom>
                <a:noFill/>
                <a:ln w="9525">
                  <a:noFill/>
                  <a:miter lim="800000"/>
                  <a:headEnd/>
                  <a:tailEnd/>
                </a:ln>
                <a:effectLst>
                  <a:outerShdw blurRad="63500" dist="38100" dir="5400000" algn="t" rotWithShape="0">
                    <a:srgbClr val="000000">
                      <a:alpha val="9998"/>
                    </a:srgbClr>
                  </a:outerShdw>
                </a:effectLst>
              </p:spPr>
              <p:txBody>
                <a:bodyPr lIns="0" tIns="0" rIns="0" bIns="0">
                  <a:prstTxWarp prst="textNoShape">
                    <a:avLst/>
                  </a:prstTxWarp>
                  <a:spAutoFit/>
                </a:bodyPr>
                <a:lstStyle/>
                <a:p>
                  <a:pPr algn="ctr">
                    <a:lnSpc>
                      <a:spcPts val="2200"/>
                    </a:lnSpc>
                    <a:defRPr/>
                  </a:pPr>
                  <a:r>
                    <a:rPr lang="en-US" dirty="0">
                      <a:solidFill>
                        <a:srgbClr val="FFFFFF"/>
                      </a:solidFill>
                      <a:latin typeface="Arial" pitchFamily="-84" charset="0"/>
                      <a:ea typeface="MS PGothic" pitchFamily="34" charset="-128"/>
                      <a:cs typeface="MS PGothic" pitchFamily="34" charset="-128"/>
                    </a:rPr>
                    <a:t>Business</a:t>
                  </a:r>
                  <a:r>
                    <a:rPr lang="en-US" dirty="0" smtClean="0">
                      <a:solidFill>
                        <a:srgbClr val="FFFFFF"/>
                      </a:solidFill>
                      <a:latin typeface="Arial" pitchFamily="-84" charset="0"/>
                      <a:ea typeface="MS PGothic" pitchFamily="34" charset="-128"/>
                      <a:cs typeface="MS PGothic" pitchFamily="34" charset="-128"/>
                    </a:rPr>
                    <a:t> Visibility &amp; Measurement</a:t>
                  </a:r>
                  <a:endParaRPr lang="en-US" dirty="0">
                    <a:solidFill>
                      <a:srgbClr val="FFFFFF"/>
                    </a:solidFill>
                    <a:latin typeface="Arial" pitchFamily="-84" charset="0"/>
                    <a:ea typeface="MS PGothic" pitchFamily="34" charset="-128"/>
                    <a:cs typeface="MS PGothic" pitchFamily="34" charset="-128"/>
                  </a:endParaRPr>
                </a:p>
              </p:txBody>
            </p:sp>
            <p:sp>
              <p:nvSpPr>
                <p:cNvPr id="24" name="Rectangle 23"/>
                <p:cNvSpPr>
                  <a:spLocks noChangeArrowheads="1"/>
                </p:cNvSpPr>
                <p:nvPr/>
              </p:nvSpPr>
              <p:spPr bwMode="auto">
                <a:xfrm>
                  <a:off x="4683171" y="3673126"/>
                  <a:ext cx="3553196" cy="2800661"/>
                </a:xfrm>
                <a:prstGeom prst="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54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43048" name="TextBox 3"/>
                <p:cNvSpPr txBox="1">
                  <a:spLocks noChangeArrowheads="1"/>
                </p:cNvSpPr>
                <p:nvPr/>
              </p:nvSpPr>
              <p:spPr bwMode="auto">
                <a:xfrm>
                  <a:off x="4678556" y="3986673"/>
                  <a:ext cx="3590165" cy="2173566"/>
                </a:xfrm>
                <a:prstGeom prst="rect">
                  <a:avLst/>
                </a:prstGeom>
                <a:noFill/>
                <a:ln w="9525">
                  <a:noFill/>
                  <a:miter lim="800000"/>
                  <a:headEnd/>
                  <a:tailEnd/>
                </a:ln>
              </p:spPr>
              <p:txBody>
                <a:bodyPr lIns="91415" tIns="45708" rIns="91415" bIns="45708">
                  <a:prstTxWarp prst="textNoShape">
                    <a:avLst/>
                  </a:prstTxWarp>
                  <a:spAutoFit/>
                </a:bodyPr>
                <a:lstStyle/>
                <a:p>
                  <a:pPr algn="ctr">
                    <a:spcAft>
                      <a:spcPts val="1800"/>
                    </a:spcAft>
                  </a:pPr>
                  <a:r>
                    <a:rPr lang="en-US" dirty="0" smtClean="0">
                      <a:solidFill>
                        <a:srgbClr val="FFFFFF"/>
                      </a:solidFill>
                      <a:ea typeface="MS PGothic" pitchFamily="34" charset="-128"/>
                      <a:cs typeface="MS PGothic" pitchFamily="34" charset="-128"/>
                    </a:rPr>
                    <a:t>Policy And Decisions</a:t>
                  </a:r>
                  <a:br>
                    <a:rPr lang="en-US" dirty="0" smtClean="0">
                      <a:solidFill>
                        <a:srgbClr val="FFFFFF"/>
                      </a:solidFill>
                      <a:ea typeface="MS PGothic" pitchFamily="34" charset="-128"/>
                      <a:cs typeface="MS PGothic" pitchFamily="34" charset="-128"/>
                    </a:rPr>
                  </a:br>
                  <a:r>
                    <a:rPr lang="en-US" dirty="0" smtClean="0">
                      <a:solidFill>
                        <a:srgbClr val="FFFFFF"/>
                      </a:solidFill>
                      <a:ea typeface="MS PGothic" pitchFamily="34" charset="-128"/>
                      <a:cs typeface="MS PGothic" pitchFamily="34" charset="-128"/>
                    </a:rPr>
                    <a:t>Management</a:t>
                  </a:r>
                </a:p>
                <a:p>
                  <a:pPr algn="ctr">
                    <a:spcAft>
                      <a:spcPts val="1800"/>
                    </a:spcAft>
                  </a:pPr>
                  <a:r>
                    <a:rPr lang="en-US" sz="1200" dirty="0" smtClean="0">
                      <a:solidFill>
                        <a:srgbClr val="FFFFFF"/>
                      </a:solidFill>
                      <a:ea typeface="MS PGothic" pitchFamily="34" charset="-128"/>
                      <a:cs typeface="MS PGothic" pitchFamily="34" charset="-128"/>
                    </a:rPr>
                    <a:t>Business Events &amp; Rules</a:t>
                  </a:r>
                  <a:endParaRPr lang="en-US" sz="1200" dirty="0">
                    <a:solidFill>
                      <a:srgbClr val="FFFFFF"/>
                    </a:solidFill>
                    <a:ea typeface="MS PGothic" pitchFamily="34" charset="-128"/>
                    <a:cs typeface="MS PGothic" pitchFamily="34" charset="-128"/>
                  </a:endParaRPr>
                </a:p>
              </p:txBody>
            </p:sp>
          </p:grpSp>
          <p:sp>
            <p:nvSpPr>
              <p:cNvPr id="43025" name="TextBox 25"/>
              <p:cNvSpPr txBox="1">
                <a:spLocks noChangeArrowheads="1"/>
              </p:cNvSpPr>
              <p:nvPr/>
            </p:nvSpPr>
            <p:spPr bwMode="auto">
              <a:xfrm>
                <a:off x="2349831" y="916856"/>
                <a:ext cx="4525533" cy="302577"/>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Industry Expertise and Solutions</a:t>
                </a:r>
              </a:p>
            </p:txBody>
          </p:sp>
        </p:grpSp>
        <p:sp>
          <p:nvSpPr>
            <p:cNvPr id="34" name="Rectangle 33"/>
            <p:cNvSpPr>
              <a:spLocks noChangeArrowheads="1"/>
            </p:cNvSpPr>
            <p:nvPr/>
          </p:nvSpPr>
          <p:spPr bwMode="auto">
            <a:xfrm>
              <a:off x="5867401" y="2497045"/>
              <a:ext cx="2389496" cy="1969561"/>
            </a:xfrm>
            <a:prstGeom prst="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54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43022" name="TextBox 3"/>
            <p:cNvSpPr txBox="1">
              <a:spLocks noChangeArrowheads="1"/>
            </p:cNvSpPr>
            <p:nvPr/>
          </p:nvSpPr>
          <p:spPr bwMode="auto">
            <a:xfrm>
              <a:off x="6084888" y="3112892"/>
              <a:ext cx="1992312" cy="737865"/>
            </a:xfrm>
            <a:prstGeom prst="rect">
              <a:avLst/>
            </a:prstGeom>
            <a:noFill/>
            <a:ln w="9525">
              <a:noFill/>
              <a:miter lim="800000"/>
              <a:headEnd/>
              <a:tailEnd/>
            </a:ln>
          </p:spPr>
          <p:txBody>
            <a:bodyPr lIns="91415" tIns="45708" rIns="91415" bIns="45708">
              <a:prstTxWarp prst="textNoShape">
                <a:avLst/>
              </a:prstTxWarp>
              <a:spAutoFit/>
            </a:bodyPr>
            <a:lstStyle/>
            <a:p>
              <a:pPr algn="ctr"/>
              <a:r>
                <a:rPr lang="en-US" dirty="0" smtClean="0">
                  <a:solidFill>
                    <a:srgbClr val="FFFFFF"/>
                  </a:solidFill>
                  <a:ea typeface="MS PGothic" pitchFamily="34" charset="-128"/>
                  <a:cs typeface="MS PGothic" pitchFamily="34" charset="-128"/>
                </a:rPr>
                <a:t>Advanced Case Handling</a:t>
              </a:r>
              <a:endParaRPr lang="en-US" dirty="0">
                <a:solidFill>
                  <a:srgbClr val="FFFFFF"/>
                </a:solidFill>
                <a:ea typeface="MS PGothic" pitchFamily="34" charset="-128"/>
                <a:cs typeface="MS PGothic" pitchFamily="34" charset="-128"/>
              </a:endParaRPr>
            </a:p>
          </p:txBody>
        </p:sp>
      </p:grpSp>
      <p:sp>
        <p:nvSpPr>
          <p:cNvPr id="43011" name="Title 25"/>
          <p:cNvSpPr>
            <a:spLocks noGrp="1"/>
          </p:cNvSpPr>
          <p:nvPr>
            <p:ph type="title" idx="4294967295"/>
          </p:nvPr>
        </p:nvSpPr>
        <p:spPr>
          <a:xfrm>
            <a:off x="165100" y="552450"/>
            <a:ext cx="8766175" cy="595313"/>
          </a:xfrm>
        </p:spPr>
        <p:txBody>
          <a:bodyPr>
            <a:normAutofit/>
          </a:bodyPr>
          <a:lstStyle/>
          <a:p>
            <a:r>
              <a:rPr lang="en-US" dirty="0" smtClean="0">
                <a:solidFill>
                  <a:srgbClr val="000000"/>
                </a:solidFill>
              </a:rPr>
              <a:t>Five Typical Entry Points of execution …</a:t>
            </a:r>
            <a:endParaRPr lang="en-GB" dirty="0" smtClean="0">
              <a:solidFill>
                <a:srgbClr val="000000"/>
              </a:solidFill>
            </a:endParaRPr>
          </a:p>
        </p:txBody>
      </p:sp>
      <p:sp>
        <p:nvSpPr>
          <p:cNvPr id="19" name="TextBox 26"/>
          <p:cNvSpPr txBox="1">
            <a:spLocks noChangeArrowheads="1"/>
          </p:cNvSpPr>
          <p:nvPr/>
        </p:nvSpPr>
        <p:spPr bwMode="auto">
          <a:xfrm>
            <a:off x="5197475" y="5566829"/>
            <a:ext cx="1009650" cy="265113"/>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Analytics </a:t>
            </a:r>
          </a:p>
        </p:txBody>
      </p:sp>
      <p:sp>
        <p:nvSpPr>
          <p:cNvPr id="21" name="TextBox 27"/>
          <p:cNvSpPr txBox="1">
            <a:spLocks noChangeArrowheads="1"/>
          </p:cNvSpPr>
          <p:nvPr/>
        </p:nvSpPr>
        <p:spPr bwMode="auto">
          <a:xfrm>
            <a:off x="6546850" y="5520792"/>
            <a:ext cx="1733550" cy="465137"/>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Enterprise Content Management</a:t>
            </a:r>
          </a:p>
        </p:txBody>
      </p:sp>
      <p:sp>
        <p:nvSpPr>
          <p:cNvPr id="23" name="TextBox 28"/>
          <p:cNvSpPr txBox="1">
            <a:spLocks noChangeArrowheads="1"/>
          </p:cNvSpPr>
          <p:nvPr/>
        </p:nvSpPr>
        <p:spPr bwMode="auto">
          <a:xfrm>
            <a:off x="1793875" y="5493804"/>
            <a:ext cx="1365250" cy="465138"/>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Master Data Management</a:t>
            </a:r>
          </a:p>
        </p:txBody>
      </p:sp>
      <p:sp>
        <p:nvSpPr>
          <p:cNvPr id="25" name="TextBox 29"/>
          <p:cNvSpPr txBox="1">
            <a:spLocks noChangeArrowheads="1"/>
          </p:cNvSpPr>
          <p:nvPr/>
        </p:nvSpPr>
        <p:spPr bwMode="auto">
          <a:xfrm>
            <a:off x="3562350" y="5566829"/>
            <a:ext cx="1217613" cy="265113"/>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Integration</a:t>
            </a:r>
          </a:p>
        </p:txBody>
      </p:sp>
      <p:sp>
        <p:nvSpPr>
          <p:cNvPr id="26" name="Rectangle 25"/>
          <p:cNvSpPr/>
          <p:nvPr/>
        </p:nvSpPr>
        <p:spPr>
          <a:xfrm rot="5400000">
            <a:off x="-320956" y="2806463"/>
            <a:ext cx="2377574" cy="923330"/>
          </a:xfrm>
          <a:prstGeom prst="rect">
            <a:avLst/>
          </a:prstGeom>
          <a:noFill/>
          <a:effectLst/>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en-GB" sz="5400" b="1" cap="all" dirty="0">
                <a:ln w="0"/>
                <a:solidFill>
                  <a:srgbClr val="008040"/>
                </a:solidFill>
                <a:effectLst>
                  <a:reflection blurRad="12700" stA="50000" endPos="50000" dist="5000" dir="5400000" sy="-100000" rotWithShape="0"/>
                </a:effectLst>
                <a:latin typeface="Arial" charset="0"/>
                <a:ea typeface="Arial" charset="0"/>
                <a:cs typeface="Arial" charset="0"/>
              </a:rPr>
              <a:t>Work</a:t>
            </a:r>
          </a:p>
        </p:txBody>
      </p:sp>
      <p:sp>
        <p:nvSpPr>
          <p:cNvPr id="27" name="Isosceles Triangle 26"/>
          <p:cNvSpPr/>
          <p:nvPr/>
        </p:nvSpPr>
        <p:spPr bwMode="auto">
          <a:xfrm rot="10800000">
            <a:off x="512233" y="1320800"/>
            <a:ext cx="711200" cy="592667"/>
          </a:xfrm>
          <a:prstGeom prst="triangle">
            <a:avLst/>
          </a:prstGeom>
          <a:solidFill>
            <a:srgbClr val="33A16F"/>
          </a:solidFill>
          <a:ln w="9525" cap="flat" cmpd="sng" algn="ctr">
            <a:noFill/>
            <a:prstDash val="solid"/>
            <a:round/>
            <a:headEnd type="none" w="med" len="med"/>
            <a:tailEnd type="none" w="med" len="med"/>
          </a:ln>
          <a:effectLst/>
          <a:scene3d>
            <a:camera prst="orthographicFront"/>
            <a:lightRig rig="threePt" dir="t"/>
          </a:scene3d>
          <a:sp3d>
            <a:bevelT/>
          </a:sp3d>
        </p:spPr>
        <p:txBody>
          <a:bodyPr wrap="none" anchor="ctr">
            <a:prstTxWarp prst="textNoShape">
              <a:avLst/>
            </a:prstTxWarp>
          </a:bodyPr>
          <a:lstStyle/>
          <a:p>
            <a:pPr marL="0" marR="0" indent="0" defTabSz="914400" eaLnBrk="1" latinLnBrk="0" hangingPunct="1">
              <a:lnSpc>
                <a:spcPct val="100000"/>
              </a:lnSpc>
              <a:buClrTx/>
              <a:buSzTx/>
              <a:buFontTx/>
              <a:buNone/>
              <a:tabLst/>
              <a:defRPr/>
            </a:pPr>
            <a:endParaRPr lang="en-GB" dirty="0">
              <a:latin typeface="Arial" charset="0"/>
              <a:ea typeface="Arial" charset="0"/>
              <a:cs typeface="Arial" charset="0"/>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Worklight BPM Maintenance Process.mp4">
            <a:hlinkClick r:id="" action="ppaction://media"/>
          </p:cNvPr>
          <p:cNvPicPr/>
          <p:nvPr>
            <a:videoFile r:link="rId1"/>
          </p:nvPr>
        </p:nvPicPr>
        <p:blipFill>
          <a:blip r:embed="rId3"/>
          <a:stretch>
            <a:fillRect/>
          </a:stretch>
        </p:blipFill>
        <p:spPr>
          <a:xfrm>
            <a:off x="0" y="857250"/>
            <a:ext cx="9144000" cy="5143500"/>
          </a:xfrm>
          <a:prstGeom prst="rect">
            <a:avLst/>
          </a:prstGeom>
        </p:spPr>
      </p:pic>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ctrTitle"/>
          </p:nvPr>
        </p:nvSpPr>
        <p:spPr/>
        <p:txBody>
          <a:bodyPr/>
          <a:lstStyle/>
          <a:p>
            <a:r>
              <a:rPr lang="en-GB" dirty="0" smtClean="0"/>
              <a:t>Government</a:t>
            </a:r>
            <a:br>
              <a:rPr lang="en-GB" dirty="0" smtClean="0"/>
            </a:br>
            <a:r>
              <a:rPr lang="en-GB" dirty="0" smtClean="0"/>
              <a:t>Use Cases and Examples</a:t>
            </a:r>
            <a:endParaRPr lang="en-GB" dirty="0"/>
          </a:p>
        </p:txBody>
      </p:sp>
      <p:sp>
        <p:nvSpPr>
          <p:cNvPr id="15363" name="Subtitle 4"/>
          <p:cNvSpPr>
            <a:spLocks noGrp="1"/>
          </p:cNvSpPr>
          <p:nvPr>
            <p:ph type="subTitle" idx="1"/>
          </p:nvPr>
        </p:nvSpPr>
        <p:spPr/>
        <p:txBody>
          <a:bodyPr/>
          <a:lstStyle/>
          <a:p>
            <a:r>
              <a:rPr lang="en-GB" dirty="0" smtClean="0"/>
              <a:t>Smarter Process for Government</a:t>
            </a:r>
            <a:endParaRPr lang="en-GB"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290" name="Picture 10" descr="Gov_Prov_0113_dh.png"/>
          <p:cNvPicPr>
            <a:picLocks noChangeAspect="1"/>
          </p:cNvPicPr>
          <p:nvPr/>
        </p:nvPicPr>
        <p:blipFill>
          <a:blip r:embed="rId3"/>
          <a:srcRect/>
          <a:stretch>
            <a:fillRect/>
          </a:stretch>
        </p:blipFill>
        <p:spPr bwMode="auto">
          <a:xfrm>
            <a:off x="2782888" y="1697038"/>
            <a:ext cx="3578225" cy="3576637"/>
          </a:xfrm>
          <a:prstGeom prst="rect">
            <a:avLst/>
          </a:prstGeom>
          <a:noFill/>
          <a:ln w="9525">
            <a:noFill/>
            <a:miter lim="800000"/>
            <a:headEnd/>
            <a:tailEnd/>
          </a:ln>
        </p:spPr>
      </p:pic>
      <p:sp>
        <p:nvSpPr>
          <p:cNvPr id="12291" name="TextBox 4"/>
          <p:cNvSpPr txBox="1">
            <a:spLocks noChangeArrowheads="1"/>
          </p:cNvSpPr>
          <p:nvPr/>
        </p:nvSpPr>
        <p:spPr bwMode="auto">
          <a:xfrm>
            <a:off x="6324600" y="4041775"/>
            <a:ext cx="2514600" cy="1940702"/>
          </a:xfrm>
          <a:prstGeom prst="rect">
            <a:avLst/>
          </a:prstGeom>
          <a:noFill/>
          <a:ln w="9525">
            <a:noFill/>
            <a:miter lim="800000"/>
            <a:headEnd/>
            <a:tailEnd/>
          </a:ln>
        </p:spPr>
        <p:txBody>
          <a:bodyPr>
            <a:prstTxWarp prst="textNoShape">
              <a:avLst/>
            </a:prstTxWarp>
            <a:spAutoFit/>
          </a:bodyPr>
          <a:lstStyle/>
          <a:p>
            <a:pPr algn="l">
              <a:lnSpc>
                <a:spcPts val="1600"/>
              </a:lnSpc>
            </a:pPr>
            <a:r>
              <a:rPr lang="en-US" altLang="ja-JP" sz="1400" b="1" dirty="0">
                <a:ea typeface="Arial" pitchFamily="-65" charset="0"/>
                <a:cs typeface="Arial" pitchFamily="-65" charset="0"/>
              </a:rPr>
              <a:t>STRENGTHEN NATIONAL SECURITY AND PUBLIC SAFETY</a:t>
            </a:r>
            <a:r>
              <a:rPr lang="en-US" altLang="ja-JP" sz="1400" b="1" dirty="0">
                <a:solidFill>
                  <a:srgbClr val="0033CC"/>
                </a:solidFill>
                <a:ea typeface="Arial" pitchFamily="-65" charset="0"/>
                <a:cs typeface="Arial" pitchFamily="-65" charset="0"/>
              </a:rPr>
              <a:t> </a:t>
            </a:r>
            <a:r>
              <a:rPr lang="en-US" altLang="ja-JP" sz="1400" dirty="0">
                <a:solidFill>
                  <a:srgbClr val="0033CC"/>
                </a:solidFill>
                <a:ea typeface="Arial" pitchFamily="-65" charset="0"/>
                <a:cs typeface="Arial" pitchFamily="-65" charset="0"/>
              </a:rPr>
              <a:t/>
            </a:r>
            <a:br>
              <a:rPr lang="en-US" altLang="ja-JP" sz="1400" dirty="0">
                <a:solidFill>
                  <a:srgbClr val="0033CC"/>
                </a:solidFill>
                <a:ea typeface="Arial" pitchFamily="-65" charset="0"/>
                <a:cs typeface="Arial" pitchFamily="-65" charset="0"/>
              </a:rPr>
            </a:br>
            <a:r>
              <a:rPr lang="en-US" altLang="ja-JP" sz="1400" dirty="0">
                <a:solidFill>
                  <a:srgbClr val="5F5F5F"/>
                </a:solidFill>
                <a:ea typeface="Arial" pitchFamily="-65" charset="0"/>
                <a:cs typeface="Arial" pitchFamily="-65" charset="0"/>
              </a:rPr>
              <a:t>Enabling defense and law enforcement organisations </a:t>
            </a:r>
            <a:br>
              <a:rPr lang="en-US" altLang="ja-JP" sz="1400" dirty="0">
                <a:solidFill>
                  <a:srgbClr val="5F5F5F"/>
                </a:solidFill>
                <a:ea typeface="Arial" pitchFamily="-65" charset="0"/>
                <a:cs typeface="Arial" pitchFamily="-65" charset="0"/>
              </a:rPr>
            </a:br>
            <a:r>
              <a:rPr lang="en-US" altLang="ja-JP" sz="1400" dirty="0">
                <a:solidFill>
                  <a:srgbClr val="5F5F5F"/>
                </a:solidFill>
                <a:ea typeface="Arial" pitchFamily="-65" charset="0"/>
                <a:cs typeface="Arial" pitchFamily="-65" charset="0"/>
              </a:rPr>
              <a:t>to achieve situational awareness, increased </a:t>
            </a:r>
            <a:br>
              <a:rPr lang="en-US" altLang="ja-JP" sz="1400" dirty="0">
                <a:solidFill>
                  <a:srgbClr val="5F5F5F"/>
                </a:solidFill>
                <a:ea typeface="Arial" pitchFamily="-65" charset="0"/>
                <a:cs typeface="Arial" pitchFamily="-65" charset="0"/>
              </a:rPr>
            </a:br>
            <a:r>
              <a:rPr lang="en-US" altLang="ja-JP" sz="1400" dirty="0">
                <a:solidFill>
                  <a:srgbClr val="5F5F5F"/>
                </a:solidFill>
                <a:ea typeface="Arial" pitchFamily="-65" charset="0"/>
                <a:cs typeface="Arial" pitchFamily="-65" charset="0"/>
              </a:rPr>
              <a:t>speed of command and combat superiority.</a:t>
            </a:r>
            <a:endParaRPr lang="en-US" altLang="ja-JP" sz="1400" b="1" dirty="0">
              <a:solidFill>
                <a:srgbClr val="5F5F5F"/>
              </a:solidFill>
              <a:latin typeface="Osaka" pitchFamily="-65" charset="-128"/>
              <a:ea typeface="Arial" pitchFamily="-65" charset="0"/>
              <a:cs typeface="Arial" pitchFamily="-65" charset="0"/>
            </a:endParaRPr>
          </a:p>
        </p:txBody>
      </p:sp>
      <p:sp>
        <p:nvSpPr>
          <p:cNvPr id="12292" name="TextBox 29"/>
          <p:cNvSpPr txBox="1">
            <a:spLocks noChangeArrowheads="1"/>
          </p:cNvSpPr>
          <p:nvPr/>
        </p:nvSpPr>
        <p:spPr bwMode="auto">
          <a:xfrm>
            <a:off x="6324600" y="1463675"/>
            <a:ext cx="2667000" cy="1530333"/>
          </a:xfrm>
          <a:prstGeom prst="rect">
            <a:avLst/>
          </a:prstGeom>
          <a:noFill/>
          <a:ln w="9525">
            <a:noFill/>
            <a:miter lim="800000"/>
            <a:headEnd/>
            <a:tailEnd/>
          </a:ln>
        </p:spPr>
        <p:txBody>
          <a:bodyPr>
            <a:prstTxWarp prst="textNoShape">
              <a:avLst/>
            </a:prstTxWarp>
            <a:spAutoFit/>
          </a:bodyPr>
          <a:lstStyle/>
          <a:p>
            <a:pPr algn="l">
              <a:lnSpc>
                <a:spcPts val="1600"/>
              </a:lnSpc>
            </a:pPr>
            <a:r>
              <a:rPr lang="en-US" altLang="ja-JP" sz="1400" b="1" dirty="0">
                <a:ea typeface="Arial" pitchFamily="-65" charset="0"/>
                <a:cs typeface="Arial" pitchFamily="-65" charset="0"/>
              </a:rPr>
              <a:t>MANAGE RESOURCES EFFECTIVELY</a:t>
            </a:r>
            <a:r>
              <a:rPr lang="en-US" altLang="ja-JP" sz="1400" b="1" dirty="0">
                <a:solidFill>
                  <a:srgbClr val="0033CC"/>
                </a:solidFill>
                <a:ea typeface="Arial" pitchFamily="-65" charset="0"/>
                <a:cs typeface="Arial" pitchFamily="-65" charset="0"/>
              </a:rPr>
              <a:t> </a:t>
            </a:r>
            <a:r>
              <a:rPr lang="en-US" altLang="ja-JP" sz="1400" dirty="0">
                <a:solidFill>
                  <a:schemeClr val="hlink"/>
                </a:solidFill>
                <a:ea typeface="Arial" pitchFamily="-65" charset="0"/>
                <a:cs typeface="Arial" pitchFamily="-65" charset="0"/>
              </a:rPr>
              <a:t/>
            </a:r>
            <a:br>
              <a:rPr lang="en-US" altLang="ja-JP" sz="1400" dirty="0">
                <a:solidFill>
                  <a:schemeClr val="hlink"/>
                </a:solidFill>
                <a:ea typeface="Arial" pitchFamily="-65" charset="0"/>
                <a:cs typeface="Arial" pitchFamily="-65" charset="0"/>
              </a:rPr>
            </a:br>
            <a:r>
              <a:rPr lang="en-US" altLang="ja-JP" sz="1400" dirty="0">
                <a:solidFill>
                  <a:srgbClr val="5F5F5F"/>
                </a:solidFill>
                <a:ea typeface="Arial" pitchFamily="-65" charset="0"/>
                <a:cs typeface="Arial" pitchFamily="-65" charset="0"/>
              </a:rPr>
              <a:t>Leveraging business intelligence and planning to improve insight and elevate performance with visibility </a:t>
            </a:r>
            <a:br>
              <a:rPr lang="en-US" altLang="ja-JP" sz="1400" dirty="0">
                <a:solidFill>
                  <a:srgbClr val="5F5F5F"/>
                </a:solidFill>
                <a:ea typeface="Arial" pitchFamily="-65" charset="0"/>
                <a:cs typeface="Arial" pitchFamily="-65" charset="0"/>
              </a:rPr>
            </a:br>
            <a:r>
              <a:rPr lang="en-US" altLang="ja-JP" sz="1400" dirty="0">
                <a:solidFill>
                  <a:srgbClr val="5F5F5F"/>
                </a:solidFill>
                <a:ea typeface="Arial" pitchFamily="-65" charset="0"/>
                <a:cs typeface="Arial" pitchFamily="-65" charset="0"/>
              </a:rPr>
              <a:t>and control.</a:t>
            </a:r>
            <a:endParaRPr lang="en-US" sz="1400" dirty="0">
              <a:solidFill>
                <a:srgbClr val="5F5F5F"/>
              </a:solidFill>
              <a:ea typeface="Arial" pitchFamily="-65" charset="0"/>
              <a:cs typeface="Arial" pitchFamily="-65" charset="0"/>
            </a:endParaRPr>
          </a:p>
        </p:txBody>
      </p:sp>
      <p:sp>
        <p:nvSpPr>
          <p:cNvPr id="12293" name="TextBox 6"/>
          <p:cNvSpPr txBox="1">
            <a:spLocks noChangeArrowheads="1"/>
          </p:cNvSpPr>
          <p:nvPr/>
        </p:nvSpPr>
        <p:spPr bwMode="auto">
          <a:xfrm>
            <a:off x="311150" y="1465263"/>
            <a:ext cx="2514600" cy="1940702"/>
          </a:xfrm>
          <a:prstGeom prst="rect">
            <a:avLst/>
          </a:prstGeom>
          <a:noFill/>
          <a:ln w="9525">
            <a:noFill/>
            <a:miter lim="800000"/>
            <a:headEnd/>
            <a:tailEnd/>
          </a:ln>
        </p:spPr>
        <p:txBody>
          <a:bodyPr>
            <a:prstTxWarp prst="textNoShape">
              <a:avLst/>
            </a:prstTxWarp>
            <a:spAutoFit/>
          </a:bodyPr>
          <a:lstStyle/>
          <a:p>
            <a:pPr algn="r">
              <a:lnSpc>
                <a:spcPts val="1600"/>
              </a:lnSpc>
            </a:pPr>
            <a:r>
              <a:rPr lang="en-US" altLang="ja-JP" sz="1400" b="1" dirty="0">
                <a:ea typeface="Arial" pitchFamily="-65" charset="0"/>
                <a:cs typeface="Arial" pitchFamily="-65" charset="0"/>
              </a:rPr>
              <a:t>IMPROVE CITIZEN AND BUSINESS SERVICES</a:t>
            </a:r>
            <a:r>
              <a:rPr lang="en-US" altLang="ja-JP" sz="1400" dirty="0">
                <a:solidFill>
                  <a:schemeClr val="hlink"/>
                </a:solidFill>
                <a:ea typeface="Arial" pitchFamily="-65" charset="0"/>
                <a:cs typeface="Arial" pitchFamily="-65" charset="0"/>
              </a:rPr>
              <a:t/>
            </a:r>
            <a:br>
              <a:rPr lang="en-US" altLang="ja-JP" sz="1400" dirty="0">
                <a:solidFill>
                  <a:schemeClr val="hlink"/>
                </a:solidFill>
                <a:ea typeface="Arial" pitchFamily="-65" charset="0"/>
                <a:cs typeface="Arial" pitchFamily="-65" charset="0"/>
              </a:rPr>
            </a:br>
            <a:r>
              <a:rPr lang="en-US" altLang="ja-JP" sz="1400" dirty="0">
                <a:solidFill>
                  <a:srgbClr val="5F5F5F"/>
                </a:solidFill>
                <a:ea typeface="Arial" pitchFamily="-65" charset="0"/>
                <a:cs typeface="Arial" pitchFamily="-65" charset="0"/>
              </a:rPr>
              <a:t>Connecting people </a:t>
            </a:r>
            <a:br>
              <a:rPr lang="en-US" altLang="ja-JP" sz="1400" dirty="0">
                <a:solidFill>
                  <a:srgbClr val="5F5F5F"/>
                </a:solidFill>
                <a:ea typeface="Arial" pitchFamily="-65" charset="0"/>
                <a:cs typeface="Arial" pitchFamily="-65" charset="0"/>
              </a:rPr>
            </a:br>
            <a:r>
              <a:rPr lang="en-US" altLang="ja-JP" sz="1400" dirty="0">
                <a:solidFill>
                  <a:srgbClr val="5F5F5F"/>
                </a:solidFill>
                <a:ea typeface="Arial" pitchFamily="-65" charset="0"/>
                <a:cs typeface="Arial" pitchFamily="-65" charset="0"/>
              </a:rPr>
              <a:t>to programs based on individual needs—</a:t>
            </a:r>
            <a:br>
              <a:rPr lang="en-US" altLang="ja-JP" sz="1400" dirty="0">
                <a:solidFill>
                  <a:srgbClr val="5F5F5F"/>
                </a:solidFill>
                <a:ea typeface="Arial" pitchFamily="-65" charset="0"/>
                <a:cs typeface="Arial" pitchFamily="-65" charset="0"/>
              </a:rPr>
            </a:br>
            <a:r>
              <a:rPr lang="en-US" altLang="ja-JP" sz="1400" dirty="0">
                <a:solidFill>
                  <a:srgbClr val="5F5F5F"/>
                </a:solidFill>
                <a:ea typeface="Arial" pitchFamily="-65" charset="0"/>
                <a:cs typeface="Arial" pitchFamily="-65" charset="0"/>
              </a:rPr>
              <a:t>achieving sustainable outcomes while reducing operational costs and maximising taxpayer value.</a:t>
            </a:r>
            <a:endParaRPr lang="en-US" altLang="ja-JP" sz="1400" b="1" dirty="0">
              <a:solidFill>
                <a:srgbClr val="5F5F5F"/>
              </a:solidFill>
              <a:latin typeface="Osaka" pitchFamily="-65" charset="-128"/>
              <a:ea typeface="Arial" pitchFamily="-65" charset="0"/>
              <a:cs typeface="Arial" pitchFamily="-65" charset="0"/>
            </a:endParaRPr>
          </a:p>
        </p:txBody>
      </p:sp>
      <p:sp>
        <p:nvSpPr>
          <p:cNvPr id="12294" name="TextBox 7"/>
          <p:cNvSpPr txBox="1">
            <a:spLocks noChangeArrowheads="1"/>
          </p:cNvSpPr>
          <p:nvPr/>
        </p:nvSpPr>
        <p:spPr bwMode="auto">
          <a:xfrm>
            <a:off x="171450" y="4041775"/>
            <a:ext cx="2654300" cy="1717675"/>
          </a:xfrm>
          <a:prstGeom prst="rect">
            <a:avLst/>
          </a:prstGeom>
          <a:noFill/>
          <a:ln w="9525">
            <a:noFill/>
            <a:miter lim="800000"/>
            <a:headEnd/>
            <a:tailEnd/>
          </a:ln>
        </p:spPr>
        <p:txBody>
          <a:bodyPr>
            <a:prstTxWarp prst="textNoShape">
              <a:avLst/>
            </a:prstTxWarp>
            <a:spAutoFit/>
          </a:bodyPr>
          <a:lstStyle/>
          <a:p>
            <a:pPr algn="r">
              <a:lnSpc>
                <a:spcPts val="1600"/>
              </a:lnSpc>
            </a:pPr>
            <a:r>
              <a:rPr lang="en-US" altLang="ja-JP" sz="1400" b="1" dirty="0">
                <a:ea typeface="Arial" pitchFamily="-65" charset="0"/>
                <a:cs typeface="Arial" pitchFamily="-65" charset="0"/>
              </a:rPr>
              <a:t>ENSURE A SUSTAINABLE ENVIRONMENT</a:t>
            </a:r>
            <a:r>
              <a:rPr lang="en-US" altLang="ja-JP" sz="1400" dirty="0">
                <a:solidFill>
                  <a:srgbClr val="0033CC"/>
                </a:solidFill>
                <a:ea typeface="Arial" pitchFamily="-65" charset="0"/>
                <a:cs typeface="Arial" pitchFamily="-65" charset="0"/>
              </a:rPr>
              <a:t/>
            </a:r>
            <a:br>
              <a:rPr lang="en-US" altLang="ja-JP" sz="1400" dirty="0">
                <a:solidFill>
                  <a:srgbClr val="0033CC"/>
                </a:solidFill>
                <a:ea typeface="Arial" pitchFamily="-65" charset="0"/>
                <a:cs typeface="Arial" pitchFamily="-65" charset="0"/>
              </a:rPr>
            </a:br>
            <a:r>
              <a:rPr lang="en-US" altLang="ja-JP" sz="1400" dirty="0">
                <a:solidFill>
                  <a:srgbClr val="5F5F5F"/>
                </a:solidFill>
                <a:ea typeface="Arial" pitchFamily="-65" charset="0"/>
                <a:cs typeface="Arial" pitchFamily="-65" charset="0"/>
              </a:rPr>
              <a:t>Deploying environmentally responsible operations, </a:t>
            </a:r>
            <a:br>
              <a:rPr lang="en-US" altLang="ja-JP" sz="1400" dirty="0">
                <a:solidFill>
                  <a:srgbClr val="5F5F5F"/>
                </a:solidFill>
                <a:ea typeface="Arial" pitchFamily="-65" charset="0"/>
                <a:cs typeface="Arial" pitchFamily="-65" charset="0"/>
              </a:rPr>
            </a:br>
            <a:r>
              <a:rPr lang="en-US" altLang="ja-JP" sz="1400" dirty="0">
                <a:solidFill>
                  <a:srgbClr val="5F5F5F"/>
                </a:solidFill>
                <a:ea typeface="Arial" pitchFamily="-65" charset="0"/>
                <a:cs typeface="Arial" pitchFamily="-65" charset="0"/>
              </a:rPr>
              <a:t>from energy efficiency and conservation to transportation management and the pursuit </a:t>
            </a:r>
            <a:br>
              <a:rPr lang="en-US" altLang="ja-JP" sz="1400" dirty="0">
                <a:solidFill>
                  <a:srgbClr val="5F5F5F"/>
                </a:solidFill>
                <a:ea typeface="Arial" pitchFamily="-65" charset="0"/>
                <a:cs typeface="Arial" pitchFamily="-65" charset="0"/>
              </a:rPr>
            </a:br>
            <a:r>
              <a:rPr lang="en-US" altLang="ja-JP" sz="1400" dirty="0">
                <a:solidFill>
                  <a:srgbClr val="5F5F5F"/>
                </a:solidFill>
                <a:ea typeface="Arial" pitchFamily="-65" charset="0"/>
                <a:cs typeface="Arial" pitchFamily="-65" charset="0"/>
              </a:rPr>
              <a:t>of renewable resources.</a:t>
            </a:r>
            <a:endParaRPr lang="en-US" altLang="ja-JP" sz="1400" b="1" dirty="0">
              <a:solidFill>
                <a:srgbClr val="5F5F5F"/>
              </a:solidFill>
              <a:latin typeface="Osaka" pitchFamily="-65" charset="-128"/>
              <a:ea typeface="Arial" pitchFamily="-65" charset="0"/>
              <a:cs typeface="Arial" pitchFamily="-65" charset="0"/>
            </a:endParaRPr>
          </a:p>
        </p:txBody>
      </p:sp>
      <p:sp>
        <p:nvSpPr>
          <p:cNvPr id="12295" name="TextBox 8"/>
          <p:cNvSpPr txBox="1">
            <a:spLocks noChangeArrowheads="1"/>
          </p:cNvSpPr>
          <p:nvPr/>
        </p:nvSpPr>
        <p:spPr bwMode="auto">
          <a:xfrm>
            <a:off x="4025900" y="3367088"/>
            <a:ext cx="1093788" cy="244475"/>
          </a:xfrm>
          <a:prstGeom prst="rect">
            <a:avLst/>
          </a:prstGeom>
          <a:noFill/>
          <a:ln w="9525">
            <a:noFill/>
            <a:miter lim="800000"/>
            <a:headEnd/>
            <a:tailEnd/>
          </a:ln>
        </p:spPr>
        <p:txBody>
          <a:bodyPr wrap="none">
            <a:prstTxWarp prst="textNoShape">
              <a:avLst/>
            </a:prstTxWarp>
            <a:spAutoFit/>
          </a:bodyPr>
          <a:lstStyle/>
          <a:p>
            <a:r>
              <a:rPr lang="en-US" altLang="ja-JP" sz="1000" b="1" dirty="0">
                <a:ea typeface="Arial" pitchFamily="-65" charset="0"/>
                <a:cs typeface="Arial" pitchFamily="-65" charset="0"/>
              </a:rPr>
              <a:t>GOVERNMENT</a:t>
            </a:r>
            <a:endParaRPr lang="en-US" sz="1000" dirty="0">
              <a:latin typeface="Osaka" pitchFamily="-65" charset="-128"/>
              <a:ea typeface="Arial" pitchFamily="-65" charset="0"/>
              <a:cs typeface="Arial" pitchFamily="-65" charset="0"/>
            </a:endParaRPr>
          </a:p>
        </p:txBody>
      </p:sp>
      <p:sp>
        <p:nvSpPr>
          <p:cNvPr id="11" name="Title 10"/>
          <p:cNvSpPr>
            <a:spLocks noGrp="1"/>
          </p:cNvSpPr>
          <p:nvPr>
            <p:ph type="title"/>
          </p:nvPr>
        </p:nvSpPr>
        <p:spPr/>
        <p:txBody>
          <a:bodyPr>
            <a:normAutofit fontScale="90000"/>
          </a:bodyPr>
          <a:lstStyle/>
          <a:p>
            <a:r>
              <a:rPr lang="en-US" dirty="0" smtClean="0">
                <a:sym typeface="Arial" pitchFamily="-65" charset="0"/>
              </a:rPr>
              <a:t>To ensure the economic health, welfare and security of their citizens, smart governments are working toward…</a:t>
            </a:r>
            <a:endParaRPr lang="en-GB" dirty="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54"/>
          <p:cNvSpPr txBox="1">
            <a:spLocks noChangeArrowheads="1"/>
          </p:cNvSpPr>
          <p:nvPr/>
        </p:nvSpPr>
        <p:spPr bwMode="auto">
          <a:xfrm>
            <a:off x="222250" y="1536700"/>
            <a:ext cx="3963988" cy="1681163"/>
          </a:xfrm>
          <a:prstGeom prst="rect">
            <a:avLst/>
          </a:prstGeom>
          <a:noFill/>
          <a:ln w="9525">
            <a:noFill/>
            <a:miter lim="800000"/>
            <a:headEnd/>
            <a:tailEnd/>
          </a:ln>
        </p:spPr>
        <p:txBody>
          <a:bodyPr lIns="0" tIns="0" rIns="0" bIns="0">
            <a:prstTxWarp prst="textNoShape">
              <a:avLst/>
            </a:prstTxWarp>
            <a:spAutoFit/>
          </a:bodyPr>
          <a:lstStyle/>
          <a:p>
            <a:pPr marL="268288" indent="-268288">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p>
          <a:p>
            <a:pPr marL="268288" indent="-268288">
              <a:spcAft>
                <a:spcPct val="25000"/>
              </a:spcAft>
              <a:buClr>
                <a:srgbClr val="FF0000"/>
              </a:buClr>
              <a:buFont typeface="Arial" pitchFamily="-65" charset="0"/>
              <a:buChar char="√"/>
            </a:pPr>
            <a:r>
              <a:rPr lang="en-US" sz="1600" dirty="0">
                <a:solidFill>
                  <a:srgbClr val="000000"/>
                </a:solidFill>
                <a:ea typeface="Arial" pitchFamily="-65" charset="0"/>
                <a:cs typeface="Arial" pitchFamily="-65" charset="0"/>
                <a:sym typeface="Arial" pitchFamily="-65" charset="0"/>
              </a:rPr>
              <a:t>Putting the citizen first by organising </a:t>
            </a:r>
            <a:br>
              <a:rPr lang="en-US" sz="1600" dirty="0">
                <a:solidFill>
                  <a:srgbClr val="000000"/>
                </a:solidFill>
                <a:ea typeface="Arial" pitchFamily="-65" charset="0"/>
                <a:cs typeface="Arial" pitchFamily="-65" charset="0"/>
                <a:sym typeface="Arial" pitchFamily="-65" charset="0"/>
              </a:rPr>
            </a:br>
            <a:r>
              <a:rPr lang="en-US" sz="1600" dirty="0">
                <a:solidFill>
                  <a:srgbClr val="000000"/>
                </a:solidFill>
                <a:ea typeface="Arial" pitchFamily="-65" charset="0"/>
                <a:cs typeface="Arial" pitchFamily="-65" charset="0"/>
                <a:sym typeface="Arial" pitchFamily="-65" charset="0"/>
              </a:rPr>
              <a:t>agency services around client needs.</a:t>
            </a:r>
          </a:p>
          <a:p>
            <a:pPr marL="268288" indent="-268288">
              <a:spcAft>
                <a:spcPct val="25000"/>
              </a:spcAft>
              <a:buClr>
                <a:srgbClr val="FF0000"/>
              </a:buClr>
              <a:buFont typeface="Arial" pitchFamily="-65" charset="0"/>
              <a:buChar char="√"/>
            </a:pPr>
            <a:r>
              <a:rPr lang="en-US" sz="1600" dirty="0">
                <a:solidFill>
                  <a:srgbClr val="000000"/>
                </a:solidFill>
                <a:sym typeface="Arial" pitchFamily="-65" charset="0"/>
              </a:rPr>
              <a:t>Sharing client information and collaborating with integrated </a:t>
            </a:r>
            <a:br>
              <a:rPr lang="en-US" sz="1600" dirty="0">
                <a:solidFill>
                  <a:srgbClr val="000000"/>
                </a:solidFill>
                <a:sym typeface="Arial" pitchFamily="-65" charset="0"/>
              </a:rPr>
            </a:br>
            <a:r>
              <a:rPr lang="en-US" sz="1600" dirty="0">
                <a:solidFill>
                  <a:srgbClr val="000000"/>
                </a:solidFill>
                <a:sym typeface="Arial" pitchFamily="-65" charset="0"/>
              </a:rPr>
              <a:t>service providers</a:t>
            </a:r>
            <a:r>
              <a:rPr lang="en-US" dirty="0">
                <a:solidFill>
                  <a:srgbClr val="000000"/>
                </a:solidFill>
                <a:sym typeface="Arial" pitchFamily="-65" charset="0"/>
              </a:rPr>
              <a:t>.</a:t>
            </a:r>
          </a:p>
        </p:txBody>
      </p:sp>
      <p:sp>
        <p:nvSpPr>
          <p:cNvPr id="18435" name="Text Box 58"/>
          <p:cNvSpPr txBox="1">
            <a:spLocks noChangeArrowheads="1"/>
          </p:cNvSpPr>
          <p:nvPr/>
        </p:nvSpPr>
        <p:spPr bwMode="auto">
          <a:xfrm>
            <a:off x="4845050" y="1522413"/>
            <a:ext cx="3670300" cy="1895475"/>
          </a:xfrm>
          <a:prstGeom prst="rect">
            <a:avLst/>
          </a:prstGeom>
          <a:noFill/>
          <a:ln w="9525">
            <a:noFill/>
            <a:miter lim="800000"/>
            <a:headEnd/>
            <a:tailEnd/>
          </a:ln>
        </p:spPr>
        <p:txBody>
          <a:bodyPr lIns="0" tIns="0" rIns="0" bIns="0">
            <a:prstTxWarp prst="textNoShape">
              <a:avLst/>
            </a:prstTxWarp>
            <a:spAutoFit/>
          </a:bodyPr>
          <a:lstStyle/>
          <a:p>
            <a:pPr marL="268288" indent="-268288">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p>
          <a:p>
            <a:pPr marL="268288" indent="-268288">
              <a:spcAft>
                <a:spcPct val="25000"/>
              </a:spcAft>
              <a:buClr>
                <a:srgbClr val="FF0000"/>
              </a:buClr>
              <a:buFont typeface="Arial" pitchFamily="-65" charset="0"/>
              <a:buChar char="√"/>
            </a:pPr>
            <a:r>
              <a:rPr lang="en-US" sz="1600" dirty="0">
                <a:solidFill>
                  <a:srgbClr val="000000"/>
                </a:solidFill>
                <a:ea typeface="Arial" pitchFamily="-65" charset="0"/>
                <a:cs typeface="Arial" pitchFamily="-65" charset="0"/>
                <a:sym typeface="Arial" pitchFamily="-65" charset="0"/>
              </a:rPr>
              <a:t>Maximising the value to taxpayers </a:t>
            </a:r>
            <a:br>
              <a:rPr lang="en-US" sz="1600" dirty="0">
                <a:solidFill>
                  <a:srgbClr val="000000"/>
                </a:solidFill>
                <a:ea typeface="Arial" pitchFamily="-65" charset="0"/>
                <a:cs typeface="Arial" pitchFamily="-65" charset="0"/>
                <a:sym typeface="Arial" pitchFamily="-65" charset="0"/>
              </a:rPr>
            </a:br>
            <a:r>
              <a:rPr lang="en-US" sz="1600" dirty="0">
                <a:solidFill>
                  <a:srgbClr val="000000"/>
                </a:solidFill>
                <a:ea typeface="Arial" pitchFamily="-65" charset="0"/>
                <a:cs typeface="Arial" pitchFamily="-65" charset="0"/>
                <a:sym typeface="Arial" pitchFamily="-65" charset="0"/>
              </a:rPr>
              <a:t>by reducing costs and streamlining business processes.</a:t>
            </a:r>
          </a:p>
          <a:p>
            <a:pPr marL="268288" indent="-268288">
              <a:spcAft>
                <a:spcPct val="25000"/>
              </a:spcAft>
              <a:buClr>
                <a:srgbClr val="FF0000"/>
              </a:buClr>
              <a:buFont typeface="Arial" pitchFamily="-65" charset="0"/>
              <a:buChar char="√"/>
            </a:pPr>
            <a:r>
              <a:rPr lang="en-US" sz="1600" dirty="0">
                <a:solidFill>
                  <a:srgbClr val="000000"/>
                </a:solidFill>
                <a:sym typeface="Arial" pitchFamily="-65" charset="0"/>
              </a:rPr>
              <a:t>Moving away from a transaction-</a:t>
            </a:r>
            <a:br>
              <a:rPr lang="en-US" sz="1600" dirty="0">
                <a:solidFill>
                  <a:srgbClr val="000000"/>
                </a:solidFill>
                <a:sym typeface="Arial" pitchFamily="-65" charset="0"/>
              </a:rPr>
            </a:br>
            <a:r>
              <a:rPr lang="en-US" sz="1600" dirty="0">
                <a:solidFill>
                  <a:srgbClr val="000000"/>
                </a:solidFill>
                <a:sym typeface="Arial" pitchFamily="-65" charset="0"/>
              </a:rPr>
              <a:t>based system to an ongoing client relationship model</a:t>
            </a:r>
          </a:p>
        </p:txBody>
      </p:sp>
      <p:sp>
        <p:nvSpPr>
          <p:cNvPr id="18437" name="Text Box 57"/>
          <p:cNvSpPr txBox="1">
            <a:spLocks noChangeArrowheads="1"/>
          </p:cNvSpPr>
          <p:nvPr/>
        </p:nvSpPr>
        <p:spPr bwMode="auto">
          <a:xfrm>
            <a:off x="4691063" y="4970463"/>
            <a:ext cx="4038600" cy="912812"/>
          </a:xfrm>
          <a:prstGeom prst="rect">
            <a:avLst/>
          </a:prstGeom>
          <a:noFill/>
          <a:ln w="9525">
            <a:noFill/>
            <a:miter lim="800000"/>
            <a:headEnd/>
            <a:tailEnd/>
          </a:ln>
        </p:spPr>
        <p:txBody>
          <a:bodyPr lIns="0" tIns="0" rIns="0" bIns="0">
            <a:prstTxWarp prst="textNoShape">
              <a:avLst/>
            </a:prstTxWarp>
            <a:spAutoFit/>
          </a:bodyPr>
          <a:lstStyle/>
          <a:p>
            <a:pPr>
              <a:spcBef>
                <a:spcPct val="5000"/>
              </a:spcBef>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Hiroshima Prefectural Office:</a:t>
            </a:r>
            <a:r>
              <a:rPr lang="en-US" sz="1200" b="1" dirty="0">
                <a:solidFill>
                  <a:srgbClr val="FFFFFF"/>
                </a:solidFill>
                <a:ea typeface="Arial" pitchFamily="-65" charset="0"/>
                <a:cs typeface="Arial" pitchFamily="-65" charset="0"/>
                <a:sym typeface="Arial" pitchFamily="-65" charset="0"/>
              </a:rPr>
              <a:t> </a:t>
            </a:r>
            <a:r>
              <a:rPr lang="en-AU" sz="1200" dirty="0">
                <a:ea typeface="Arial" pitchFamily="-65" charset="0"/>
                <a:cs typeface="Arial" pitchFamily="-65" charset="0"/>
                <a:sym typeface="Arial" pitchFamily="-65" charset="0"/>
              </a:rPr>
              <a:t>A government office in Japan improves data interfaces, increases operational efficiency and exceeds its cost reduction target by adopting SOA principles, standardised interfaces and shared business processes.</a:t>
            </a:r>
          </a:p>
        </p:txBody>
      </p:sp>
      <p:pic>
        <p:nvPicPr>
          <p:cNvPr id="18438" name="Picture 11"/>
          <p:cNvPicPr>
            <a:picLocks noChangeAspect="1" noChangeArrowheads="1"/>
          </p:cNvPicPr>
          <p:nvPr/>
        </p:nvPicPr>
        <p:blipFill>
          <a:blip r:embed="rId4"/>
          <a:srcRect/>
          <a:stretch>
            <a:fillRect/>
          </a:stretch>
        </p:blipFill>
        <p:spPr bwMode="auto">
          <a:xfrm>
            <a:off x="4694238" y="3987800"/>
            <a:ext cx="3644900" cy="788988"/>
          </a:xfrm>
          <a:prstGeom prst="rect">
            <a:avLst/>
          </a:prstGeom>
          <a:noFill/>
          <a:ln w="9525">
            <a:noFill/>
            <a:miter lim="800000"/>
            <a:headEnd/>
            <a:tailEnd/>
          </a:ln>
        </p:spPr>
      </p:pic>
      <p:sp>
        <p:nvSpPr>
          <p:cNvPr id="18439" name="Text Box 57"/>
          <p:cNvSpPr txBox="1">
            <a:spLocks noChangeArrowheads="1"/>
          </p:cNvSpPr>
          <p:nvPr/>
        </p:nvSpPr>
        <p:spPr bwMode="auto">
          <a:xfrm>
            <a:off x="260350" y="4978400"/>
            <a:ext cx="4038600" cy="912813"/>
          </a:xfrm>
          <a:prstGeom prst="rect">
            <a:avLst/>
          </a:prstGeom>
          <a:noFill/>
          <a:ln w="9525">
            <a:noFill/>
            <a:miter lim="800000"/>
            <a:headEnd/>
            <a:tailEnd/>
          </a:ln>
        </p:spPr>
        <p:txBody>
          <a:bodyPr lIns="0" tIns="0" rIns="0" bIns="0">
            <a:prstTxWarp prst="textNoShape">
              <a:avLst/>
            </a:prstTxWarp>
            <a:spAutoFit/>
          </a:bodyPr>
          <a:lstStyle/>
          <a:p>
            <a:pPr>
              <a:spcBef>
                <a:spcPct val="5000"/>
              </a:spcBef>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A State Government in Brazil:</a:t>
            </a:r>
            <a:r>
              <a:rPr lang="en-US" sz="1200" b="1" dirty="0">
                <a:solidFill>
                  <a:srgbClr val="FFFFFF"/>
                </a:solidFill>
                <a:ea typeface="Arial" pitchFamily="-65" charset="0"/>
                <a:cs typeface="Arial" pitchFamily="-65" charset="0"/>
                <a:sym typeface="Arial" pitchFamily="-65" charset="0"/>
              </a:rPr>
              <a:t> </a:t>
            </a:r>
            <a:r>
              <a:rPr lang="en-AU" sz="1200" dirty="0">
                <a:ea typeface="Arial" pitchFamily="-65" charset="0"/>
                <a:cs typeface="Arial" pitchFamily="-65" charset="0"/>
                <a:sym typeface="Arial" pitchFamily="-65" charset="0"/>
              </a:rPr>
              <a:t>Multiple state agencies in the remote Brazilian rainforest unite for one-stop service to constituents–and gain actionable new insights to help shape the area’s future–when the state implements a single, shared view of each citizen’s data</a:t>
            </a:r>
            <a:r>
              <a:rPr lang="en-US" sz="1200" dirty="0">
                <a:ea typeface="Arial" pitchFamily="-65" charset="0"/>
                <a:cs typeface="Arial" pitchFamily="-65" charset="0"/>
                <a:sym typeface="Arial" pitchFamily="-65" charset="0"/>
              </a:rPr>
              <a:t>.</a:t>
            </a:r>
            <a:r>
              <a:rPr lang="en-US" sz="1200" dirty="0">
                <a:solidFill>
                  <a:srgbClr val="A6A6A6"/>
                </a:solidFill>
                <a:ea typeface="Arial" pitchFamily="-65" charset="0"/>
                <a:cs typeface="Arial" pitchFamily="-65" charset="0"/>
                <a:sym typeface="Arial" pitchFamily="-65" charset="0"/>
              </a:rPr>
              <a:t>  </a:t>
            </a:r>
          </a:p>
        </p:txBody>
      </p:sp>
      <p:pic>
        <p:nvPicPr>
          <p:cNvPr id="18440" name="Picture 15"/>
          <p:cNvPicPr>
            <a:picLocks noChangeAspect="1" noChangeArrowheads="1"/>
          </p:cNvPicPr>
          <p:nvPr/>
        </p:nvPicPr>
        <p:blipFill>
          <a:blip r:embed="rId5"/>
          <a:srcRect/>
          <a:stretch>
            <a:fillRect/>
          </a:stretch>
        </p:blipFill>
        <p:spPr bwMode="auto">
          <a:xfrm>
            <a:off x="300038" y="3986213"/>
            <a:ext cx="3494087" cy="790575"/>
          </a:xfrm>
          <a:prstGeom prst="rect">
            <a:avLst/>
          </a:prstGeom>
          <a:noFill/>
          <a:ln w="9525">
            <a:noFill/>
            <a:miter lim="800000"/>
            <a:headEnd/>
            <a:tailEnd/>
          </a:ln>
        </p:spPr>
      </p:pic>
      <p:sp>
        <p:nvSpPr>
          <p:cNvPr id="9" name="Title 8"/>
          <p:cNvSpPr>
            <a:spLocks noGrp="1"/>
          </p:cNvSpPr>
          <p:nvPr>
            <p:ph type="title"/>
          </p:nvPr>
        </p:nvSpPr>
        <p:spPr/>
        <p:txBody>
          <a:bodyPr>
            <a:normAutofit fontScale="90000"/>
          </a:bodyPr>
          <a:lstStyle/>
          <a:p>
            <a:r>
              <a:rPr lang="en-US" dirty="0" smtClean="0">
                <a:sym typeface="Arial" pitchFamily="34" charset="0"/>
              </a:rPr>
              <a:t>Smart Government: </a:t>
            </a:r>
            <a:br>
              <a:rPr lang="en-US" dirty="0" smtClean="0">
                <a:sym typeface="Arial" pitchFamily="34" charset="0"/>
              </a:rPr>
            </a:br>
            <a:r>
              <a:rPr lang="en-US" dirty="0" smtClean="0">
                <a:sym typeface="Arial" pitchFamily="34" charset="0"/>
              </a:rPr>
              <a:t>Improving citizen and business services.</a:t>
            </a:r>
            <a:endParaRPr lang="en-GB" dirty="0"/>
          </a:p>
        </p:txBody>
      </p:sp>
      <p:pic>
        <p:nvPicPr>
          <p:cNvPr id="11" name="Picture 10" descr="Gov_Prov_0113_dh.png"/>
          <p:cNvPicPr>
            <a:picLocks noChangeAspect="1"/>
          </p:cNvPicPr>
          <p:nvPr/>
        </p:nvPicPr>
        <p:blipFill>
          <a:blip r:embed="rId6"/>
          <a:srcRect/>
          <a:stretch>
            <a:fillRect/>
          </a:stretch>
        </p:blipFill>
        <p:spPr bwMode="auto">
          <a:xfrm>
            <a:off x="8104188" y="635000"/>
            <a:ext cx="816337" cy="815975"/>
          </a:xfrm>
          <a:prstGeom prst="rect">
            <a:avLst/>
          </a:prstGeom>
          <a:noFill/>
          <a:ln w="9525">
            <a:noFill/>
            <a:miter lim="800000"/>
            <a:headEnd/>
            <a:tailEnd/>
          </a:ln>
        </p:spPr>
      </p:pic>
      <p:sp>
        <p:nvSpPr>
          <p:cNvPr id="12" name="Oval 11"/>
          <p:cNvSpPr/>
          <p:nvPr/>
        </p:nvSpPr>
        <p:spPr bwMode="auto">
          <a:xfrm>
            <a:off x="8102601" y="656167"/>
            <a:ext cx="317500" cy="292100"/>
          </a:xfrm>
          <a:prstGeom prst="ellipse">
            <a:avLst/>
          </a:prstGeom>
          <a:solidFill>
            <a:srgbClr val="FFFF00">
              <a:alpha val="2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Tree>
    <p:custDataLst>
      <p:tags r:id="rId1"/>
    </p:custData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bwMode="auto">
          <a:xfrm>
            <a:off x="1744133" y="5994401"/>
            <a:ext cx="590973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3" name="Picture 2"/>
          <p:cNvPicPr>
            <a:picLocks noChangeAspect="1"/>
          </p:cNvPicPr>
          <p:nvPr/>
        </p:nvPicPr>
        <p:blipFill>
          <a:blip r:embed="rId2"/>
          <a:srcRect t="32363" b="29542"/>
          <a:stretch>
            <a:fillRect/>
          </a:stretch>
        </p:blipFill>
        <p:spPr>
          <a:xfrm>
            <a:off x="2921002" y="1185336"/>
            <a:ext cx="3200400" cy="914400"/>
          </a:xfrm>
          <a:prstGeom prst="rect">
            <a:avLst/>
          </a:prstGeom>
        </p:spPr>
      </p:pic>
      <p:sp>
        <p:nvSpPr>
          <p:cNvPr id="5" name="Title 4"/>
          <p:cNvSpPr>
            <a:spLocks noGrp="1"/>
          </p:cNvSpPr>
          <p:nvPr>
            <p:ph type="title"/>
          </p:nvPr>
        </p:nvSpPr>
        <p:spPr/>
        <p:txBody>
          <a:bodyPr/>
          <a:lstStyle/>
          <a:p>
            <a:r>
              <a:rPr lang="en-GB" dirty="0" smtClean="0"/>
              <a:t>21</a:t>
            </a:r>
            <a:r>
              <a:rPr lang="en-GB" baseline="30000" dirty="0" smtClean="0"/>
              <a:t>st</a:t>
            </a:r>
            <a:r>
              <a:rPr lang="en-GB" dirty="0" smtClean="0"/>
              <a:t> Century Welfare</a:t>
            </a:r>
            <a:endParaRPr lang="en-GB" dirty="0"/>
          </a:p>
        </p:txBody>
      </p:sp>
      <p:pic>
        <p:nvPicPr>
          <p:cNvPr id="6" name="Picture 5"/>
          <p:cNvPicPr>
            <a:picLocks noChangeAspect="1"/>
          </p:cNvPicPr>
          <p:nvPr/>
        </p:nvPicPr>
        <p:blipFill>
          <a:blip r:embed="rId3"/>
          <a:stretch>
            <a:fillRect/>
          </a:stretch>
        </p:blipFill>
        <p:spPr>
          <a:xfrm>
            <a:off x="1568449" y="2237320"/>
            <a:ext cx="5849375" cy="3164416"/>
          </a:xfrm>
          <a:prstGeom prst="rect">
            <a:avLst/>
          </a:prstGeom>
        </p:spPr>
      </p:pic>
      <p:sp>
        <p:nvSpPr>
          <p:cNvPr id="7" name="TextBox 6"/>
          <p:cNvSpPr txBox="1"/>
          <p:nvPr/>
        </p:nvSpPr>
        <p:spPr>
          <a:xfrm>
            <a:off x="1571851" y="5469469"/>
            <a:ext cx="6254274" cy="369332"/>
          </a:xfrm>
          <a:prstGeom prst="rect">
            <a:avLst/>
          </a:prstGeom>
          <a:noFill/>
        </p:spPr>
        <p:txBody>
          <a:bodyPr wrap="none" rtlCol="0">
            <a:spAutoFit/>
          </a:bodyPr>
          <a:lstStyle/>
          <a:p>
            <a:r>
              <a:rPr lang="en-GB" dirty="0" smtClean="0"/>
              <a:t>DISCOVER &gt; MODEL &gt; IMPACT ANALYSIS &gt; AUTOMATE</a:t>
            </a:r>
          </a:p>
        </p:txBody>
      </p:sp>
      <p:sp>
        <p:nvSpPr>
          <p:cNvPr id="8" name="Rectangle 7"/>
          <p:cNvSpPr/>
          <p:nvPr/>
        </p:nvSpPr>
        <p:spPr>
          <a:xfrm>
            <a:off x="4053179" y="5818203"/>
            <a:ext cx="1274708" cy="369332"/>
          </a:xfrm>
          <a:prstGeom prst="rect">
            <a:avLst/>
          </a:prstGeom>
          <a:solidFill>
            <a:schemeClr val="bg1"/>
          </a:solidFill>
        </p:spPr>
        <p:txBody>
          <a:bodyPr wrap="none">
            <a:spAutoFit/>
          </a:bodyPr>
          <a:lstStyle/>
          <a:p>
            <a:r>
              <a:rPr lang="en-GB" dirty="0" smtClean="0"/>
              <a:t>MONITOR</a:t>
            </a:r>
            <a:endParaRPr lang="en-GB" dirty="0"/>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46"/>
          <p:cNvSpPr txBox="1">
            <a:spLocks noChangeArrowheads="1"/>
          </p:cNvSpPr>
          <p:nvPr/>
        </p:nvSpPr>
        <p:spPr bwMode="auto">
          <a:xfrm>
            <a:off x="182563" y="136525"/>
            <a:ext cx="7769225" cy="366713"/>
          </a:xfrm>
          <a:prstGeom prst="rect">
            <a:avLst/>
          </a:prstGeom>
          <a:noFill/>
          <a:ln w="9525">
            <a:noFill/>
            <a:miter lim="800000"/>
            <a:headEnd/>
            <a:tailEnd/>
          </a:ln>
        </p:spPr>
        <p:txBody>
          <a:bodyPr tIns="0" bIns="0" anchor="b">
            <a:prstTxWarp prst="textNoShape">
              <a:avLst/>
            </a:prstTxWarp>
          </a:bodyPr>
          <a:lstStyle/>
          <a:p>
            <a:pPr>
              <a:spcAft>
                <a:spcPts val="900"/>
              </a:spcAft>
            </a:pPr>
            <a:r>
              <a:rPr lang="en-US" sz="1000" b="0" dirty="0">
                <a:ea typeface="Arial" pitchFamily="-84" charset="0"/>
                <a:cs typeface="Arial" pitchFamily="-84" charset="0"/>
              </a:rPr>
              <a:t>IBM Software</a:t>
            </a:r>
          </a:p>
        </p:txBody>
      </p:sp>
      <p:sp>
        <p:nvSpPr>
          <p:cNvPr id="151555" name="Rectangle 3"/>
          <p:cNvSpPr>
            <a:spLocks noGrp="1" noChangeArrowheads="1"/>
          </p:cNvSpPr>
          <p:nvPr>
            <p:ph type="title"/>
          </p:nvPr>
        </p:nvSpPr>
        <p:spPr>
          <a:xfrm>
            <a:off x="184150" y="593725"/>
            <a:ext cx="8685213" cy="1098550"/>
          </a:xfrm>
          <a:noFill/>
          <a:ln/>
        </p:spPr>
        <p:txBody>
          <a:bodyPr/>
          <a:lstStyle/>
          <a:p>
            <a:r>
              <a:rPr lang="en-US" dirty="0"/>
              <a:t>University College London Hospitals (UCLH)</a:t>
            </a:r>
          </a:p>
        </p:txBody>
      </p:sp>
      <p:sp>
        <p:nvSpPr>
          <p:cNvPr id="151556" name="Rectangle 4"/>
          <p:cNvSpPr>
            <a:spLocks noChangeArrowheads="1"/>
          </p:cNvSpPr>
          <p:nvPr/>
        </p:nvSpPr>
        <p:spPr bwMode="auto">
          <a:xfrm>
            <a:off x="614363" y="1317625"/>
            <a:ext cx="5227637" cy="3016210"/>
          </a:xfrm>
          <a:prstGeom prst="rect">
            <a:avLst/>
          </a:prstGeom>
          <a:noFill/>
          <a:ln w="6350">
            <a:noFill/>
            <a:miter lim="800000"/>
            <a:headEnd/>
            <a:tailEnd/>
          </a:ln>
          <a:effectLst/>
        </p:spPr>
        <p:txBody>
          <a:bodyPr wrap="square">
            <a:prstTxWarp prst="textNoShape">
              <a:avLst/>
            </a:prstTxWarp>
            <a:spAutoFit/>
          </a:bodyPr>
          <a:lstStyle/>
          <a:p>
            <a:pPr defTabSz="290513">
              <a:spcBef>
                <a:spcPct val="50000"/>
              </a:spcBef>
              <a:buClr>
                <a:schemeClr val="tx1"/>
              </a:buClr>
              <a:buFont typeface="Wingdings" pitchFamily="-84" charset="2"/>
              <a:buNone/>
            </a:pPr>
            <a:r>
              <a:rPr lang="en-US" sz="1600" dirty="0">
                <a:solidFill>
                  <a:schemeClr val="accent1"/>
                </a:solidFill>
                <a:ea typeface="Arial Unicode MS" pitchFamily="-84" charset="0"/>
                <a:cs typeface="Arial" pitchFamily="-84" charset="0"/>
              </a:rPr>
              <a:t>Business challenge:</a:t>
            </a:r>
            <a:endParaRPr lang="en-US" sz="1600" dirty="0" smtClean="0">
              <a:solidFill>
                <a:schemeClr val="accent1"/>
              </a:solidFill>
              <a:ea typeface="Arial Unicode MS" pitchFamily="-84" charset="0"/>
              <a:cs typeface="Arial" pitchFamily="-84" charset="0"/>
            </a:endParaRPr>
          </a:p>
          <a:p>
            <a:pPr marL="177800" indent="-177800" algn="l" defTabSz="290513">
              <a:spcBef>
                <a:spcPct val="50000"/>
              </a:spcBef>
              <a:buClr>
                <a:schemeClr val="tx1"/>
              </a:buClr>
              <a:buFont typeface="Arial"/>
              <a:buChar char="•"/>
            </a:pPr>
            <a:r>
              <a:rPr lang="en-US" sz="1200" b="0" dirty="0" smtClean="0">
                <a:ea typeface="Arial Unicode MS" pitchFamily="-84" charset="0"/>
                <a:cs typeface="Arial" pitchFamily="-84" charset="0"/>
              </a:rPr>
              <a:t>Implement </a:t>
            </a:r>
            <a:r>
              <a:rPr lang="en-US" sz="1200" b="0" dirty="0">
                <a:ea typeface="Arial Unicode MS" pitchFamily="-84" charset="0"/>
                <a:cs typeface="Arial" pitchFamily="-84" charset="0"/>
              </a:rPr>
              <a:t>a management system to meet Government standards</a:t>
            </a:r>
            <a:endParaRPr lang="en-US" sz="1200" b="0" dirty="0" smtClean="0">
              <a:ea typeface="Arial Unicode MS" pitchFamily="-84" charset="0"/>
              <a:cs typeface="Arial" pitchFamily="-84" charset="0"/>
            </a:endParaRPr>
          </a:p>
          <a:p>
            <a:pPr marL="177800" indent="-177800" algn="l" defTabSz="290513">
              <a:spcBef>
                <a:spcPct val="50000"/>
              </a:spcBef>
              <a:buClr>
                <a:schemeClr val="tx1"/>
              </a:buClr>
              <a:buFontTx/>
              <a:buChar char="•"/>
            </a:pPr>
            <a:r>
              <a:rPr lang="en-US" sz="1200" b="0" dirty="0" smtClean="0">
                <a:ea typeface="Arial Unicode MS" pitchFamily="-84" charset="0"/>
                <a:cs typeface="Arial" pitchFamily="-84" charset="0"/>
              </a:rPr>
              <a:t>Track </a:t>
            </a:r>
            <a:r>
              <a:rPr lang="en-US" sz="1200" b="0" dirty="0">
                <a:ea typeface="Arial Unicode MS" pitchFamily="-84" charset="0"/>
                <a:cs typeface="Arial" pitchFamily="-84" charset="0"/>
              </a:rPr>
              <a:t>500,000 patients annually</a:t>
            </a:r>
            <a:endParaRPr lang="en-US" sz="1200" b="0" dirty="0" smtClean="0">
              <a:ea typeface="Arial Unicode MS" pitchFamily="-84" charset="0"/>
              <a:cs typeface="Arial" pitchFamily="-84" charset="0"/>
            </a:endParaRPr>
          </a:p>
          <a:p>
            <a:pPr marL="177800" indent="-177800" algn="l" defTabSz="290513">
              <a:spcBef>
                <a:spcPct val="50000"/>
              </a:spcBef>
              <a:buClr>
                <a:schemeClr val="tx1"/>
              </a:buClr>
              <a:buFontTx/>
              <a:buChar char="•"/>
            </a:pPr>
            <a:r>
              <a:rPr lang="en-US" sz="1200" b="0" dirty="0" smtClean="0">
                <a:ea typeface="Arial Unicode MS" pitchFamily="-84" charset="0"/>
                <a:cs typeface="Arial" pitchFamily="-84" charset="0"/>
              </a:rPr>
              <a:t>Model </a:t>
            </a:r>
            <a:r>
              <a:rPr lang="en-US" sz="1200" b="0" dirty="0">
                <a:ea typeface="Arial Unicode MS" pitchFamily="-84" charset="0"/>
                <a:cs typeface="Arial" pitchFamily="-84" charset="0"/>
              </a:rPr>
              <a:t>patient treatment pathways</a:t>
            </a:r>
            <a:endParaRPr lang="en-US" sz="1200" b="0" dirty="0" smtClean="0">
              <a:ea typeface="Arial Unicode MS" pitchFamily="-84" charset="0"/>
              <a:cs typeface="Arial" pitchFamily="-84" charset="0"/>
            </a:endParaRPr>
          </a:p>
          <a:p>
            <a:pPr marL="177800" indent="-177800" algn="l" defTabSz="290513">
              <a:spcBef>
                <a:spcPct val="50000"/>
              </a:spcBef>
              <a:buClr>
                <a:schemeClr val="tx1"/>
              </a:buClr>
              <a:buFontTx/>
              <a:buChar char="•"/>
            </a:pPr>
            <a:r>
              <a:rPr lang="en-US" sz="1200" b="0" dirty="0" smtClean="0">
                <a:ea typeface="Arial Unicode MS" pitchFamily="-84" charset="0"/>
                <a:cs typeface="Arial" pitchFamily="-84" charset="0"/>
              </a:rPr>
              <a:t>Interact </a:t>
            </a:r>
            <a:r>
              <a:rPr lang="en-US" sz="1200" b="0" dirty="0">
                <a:ea typeface="Arial Unicode MS" pitchFamily="-84" charset="0"/>
                <a:cs typeface="Arial" pitchFamily="-84" charset="0"/>
              </a:rPr>
              <a:t>with huge amounts of data from a number of </a:t>
            </a:r>
            <a:r>
              <a:rPr lang="en-US" sz="1200" b="0" dirty="0" smtClean="0">
                <a:ea typeface="Arial Unicode MS" pitchFamily="-84" charset="0"/>
                <a:cs typeface="Arial" pitchFamily="-84" charset="0"/>
              </a:rPr>
              <a:t>existing</a:t>
            </a:r>
            <a:r>
              <a:rPr lang="en-US" sz="1200" dirty="0" smtClean="0">
                <a:ea typeface="Arial Unicode MS" pitchFamily="-84" charset="0"/>
                <a:cs typeface="Arial" pitchFamily="-84" charset="0"/>
              </a:rPr>
              <a:t> </a:t>
            </a:r>
            <a:r>
              <a:rPr lang="en-US" sz="1200" b="0" dirty="0" smtClean="0">
                <a:ea typeface="Arial Unicode MS" pitchFamily="-84" charset="0"/>
                <a:cs typeface="Arial" pitchFamily="-84" charset="0"/>
              </a:rPr>
              <a:t>databases </a:t>
            </a:r>
            <a:endParaRPr lang="en-US" sz="1200" b="0" dirty="0">
              <a:ea typeface="Arial Unicode MS" pitchFamily="-84" charset="0"/>
              <a:cs typeface="Arial" pitchFamily="-84" charset="0"/>
            </a:endParaRPr>
          </a:p>
          <a:p>
            <a:pPr defTabSz="290513">
              <a:spcBef>
                <a:spcPct val="50000"/>
              </a:spcBef>
              <a:buClr>
                <a:schemeClr val="tx1"/>
              </a:buClr>
              <a:buFont typeface="Wingdings" pitchFamily="-84" charset="2"/>
              <a:buNone/>
            </a:pPr>
            <a:r>
              <a:rPr lang="en-US" sz="1600" dirty="0">
                <a:solidFill>
                  <a:schemeClr val="accent1"/>
                </a:solidFill>
                <a:ea typeface="Arial Unicode MS" pitchFamily="-84" charset="0"/>
                <a:cs typeface="Arial" pitchFamily="-84" charset="0"/>
              </a:rPr>
              <a:t>Solution:</a:t>
            </a:r>
            <a:endParaRPr lang="en-US" sz="1200" b="0" dirty="0" smtClean="0">
              <a:solidFill>
                <a:schemeClr val="accent1"/>
              </a:solidFill>
              <a:ea typeface="Arial Unicode MS" pitchFamily="-84" charset="0"/>
              <a:cs typeface="Arial" pitchFamily="-84" charset="0"/>
            </a:endParaRPr>
          </a:p>
          <a:p>
            <a:pPr marL="177800" indent="-177800" algn="l" defTabSz="290513">
              <a:spcBef>
                <a:spcPct val="50000"/>
              </a:spcBef>
              <a:buClr>
                <a:schemeClr val="tx1"/>
              </a:buClr>
              <a:buFontTx/>
              <a:buChar char="•"/>
            </a:pPr>
            <a:r>
              <a:rPr lang="en-US" sz="1200" b="0" dirty="0" smtClean="0">
                <a:ea typeface="Arial Unicode MS" pitchFamily="-84" charset="0"/>
                <a:cs typeface="Arial" pitchFamily="-84" charset="0"/>
              </a:rPr>
              <a:t>A </a:t>
            </a:r>
            <a:r>
              <a:rPr lang="en-US" sz="1200" b="0" dirty="0">
                <a:ea typeface="Arial Unicode MS" pitchFamily="-84" charset="0"/>
                <a:cs typeface="Arial" pitchFamily="-84" charset="0"/>
              </a:rPr>
              <a:t>Patient Tracking System (PTS) with </a:t>
            </a:r>
            <a:r>
              <a:rPr lang="en-US" sz="1200" b="0" dirty="0" smtClean="0">
                <a:ea typeface="Arial Unicode MS" pitchFamily="-84" charset="0"/>
                <a:cs typeface="Arial" pitchFamily="-84" charset="0"/>
              </a:rPr>
              <a:t>IBM BPM </a:t>
            </a:r>
            <a:r>
              <a:rPr lang="en-US" sz="1200" b="0" dirty="0">
                <a:ea typeface="Arial Unicode MS" pitchFamily="-84" charset="0"/>
                <a:cs typeface="Arial" pitchFamily="-84" charset="0"/>
              </a:rPr>
              <a:t>at</a:t>
            </a:r>
            <a:r>
              <a:rPr lang="en-US" sz="1200" b="0" dirty="0" smtClean="0">
                <a:ea typeface="Arial Unicode MS" pitchFamily="-84" charset="0"/>
                <a:cs typeface="Arial" pitchFamily="-84" charset="0"/>
              </a:rPr>
              <a:t> its </a:t>
            </a:r>
            <a:r>
              <a:rPr lang="en-US" sz="1200" b="0" dirty="0">
                <a:ea typeface="Arial Unicode MS" pitchFamily="-84" charset="0"/>
                <a:cs typeface="Arial" pitchFamily="-84" charset="0"/>
              </a:rPr>
              <a:t>core</a:t>
            </a:r>
            <a:endParaRPr lang="en-US" sz="1200" b="0" dirty="0" smtClean="0">
              <a:ea typeface="Arial Unicode MS" pitchFamily="-84" charset="0"/>
              <a:cs typeface="Arial" pitchFamily="-84" charset="0"/>
            </a:endParaRPr>
          </a:p>
          <a:p>
            <a:pPr marL="177800" indent="-177800" algn="l" defTabSz="290513">
              <a:spcBef>
                <a:spcPct val="50000"/>
              </a:spcBef>
              <a:buClr>
                <a:schemeClr val="tx1"/>
              </a:buClr>
              <a:buFontTx/>
              <a:buChar char="•"/>
            </a:pPr>
            <a:r>
              <a:rPr lang="en-US" sz="1200" b="0" dirty="0" smtClean="0">
                <a:ea typeface="Arial Unicode MS" pitchFamily="-84" charset="0"/>
                <a:cs typeface="Arial" pitchFamily="-84" charset="0"/>
              </a:rPr>
              <a:t>Alerts </a:t>
            </a:r>
            <a:r>
              <a:rPr lang="en-US" sz="1200" b="0" dirty="0">
                <a:ea typeface="Arial Unicode MS" pitchFamily="-84" charset="0"/>
                <a:cs typeface="Arial" pitchFamily="-84" charset="0"/>
              </a:rPr>
              <a:t>signal when a patient is delayed in their treatment pathway before they 	go</a:t>
            </a:r>
            <a:r>
              <a:rPr lang="en-US" sz="1200" b="0" dirty="0" smtClean="0">
                <a:ea typeface="Arial Unicode MS" pitchFamily="-84" charset="0"/>
                <a:cs typeface="Arial" pitchFamily="-84" charset="0"/>
              </a:rPr>
              <a:t> over </a:t>
            </a:r>
            <a:r>
              <a:rPr lang="en-US" sz="1200" b="0" dirty="0">
                <a:ea typeface="Arial Unicode MS" pitchFamily="-84" charset="0"/>
                <a:cs typeface="Arial" pitchFamily="-84" charset="0"/>
              </a:rPr>
              <a:t>the 18wkRTT</a:t>
            </a:r>
            <a:endParaRPr lang="en-US" sz="1200" b="0" dirty="0" smtClean="0">
              <a:ea typeface="Arial Unicode MS" pitchFamily="-84" charset="0"/>
              <a:cs typeface="Arial" pitchFamily="-84" charset="0"/>
            </a:endParaRPr>
          </a:p>
          <a:p>
            <a:pPr marL="177800" indent="-177800" algn="l" defTabSz="290513">
              <a:spcBef>
                <a:spcPct val="50000"/>
              </a:spcBef>
              <a:buClr>
                <a:schemeClr val="tx1"/>
              </a:buClr>
              <a:buFontTx/>
              <a:buChar char="•"/>
            </a:pPr>
            <a:r>
              <a:rPr lang="en-US" sz="1200" b="0" dirty="0" smtClean="0">
                <a:ea typeface="Arial Unicode MS" pitchFamily="-84" charset="0"/>
                <a:cs typeface="Arial" pitchFamily="-84" charset="0"/>
              </a:rPr>
              <a:t>Patient </a:t>
            </a:r>
            <a:r>
              <a:rPr lang="en-US" sz="1200" b="0" dirty="0">
                <a:ea typeface="Arial Unicode MS" pitchFamily="-84" charset="0"/>
                <a:cs typeface="Arial" pitchFamily="-84" charset="0"/>
              </a:rPr>
              <a:t>details entered once on to the system rather than multiple entries</a:t>
            </a:r>
          </a:p>
        </p:txBody>
      </p:sp>
      <p:sp>
        <p:nvSpPr>
          <p:cNvPr id="151557" name="Text Box 5"/>
          <p:cNvSpPr txBox="1">
            <a:spLocks noChangeArrowheads="1"/>
          </p:cNvSpPr>
          <p:nvPr/>
        </p:nvSpPr>
        <p:spPr bwMode="auto">
          <a:xfrm>
            <a:off x="6275388" y="1576388"/>
            <a:ext cx="2493962" cy="3149600"/>
          </a:xfrm>
          <a:prstGeom prst="rect">
            <a:avLst/>
          </a:prstGeom>
          <a:noFill/>
          <a:ln w="12700">
            <a:noFill/>
            <a:miter lim="800000"/>
            <a:headEnd/>
            <a:tailEnd/>
          </a:ln>
          <a:effectLst/>
        </p:spPr>
        <p:txBody>
          <a:bodyPr>
            <a:prstTxWarp prst="textNoShape">
              <a:avLst/>
            </a:prstTxWarp>
            <a:spAutoFit/>
          </a:bodyPr>
          <a:lstStyle/>
          <a:p>
            <a:pPr>
              <a:spcBef>
                <a:spcPct val="50000"/>
              </a:spcBef>
              <a:buClr>
                <a:schemeClr val="tx1"/>
              </a:buClr>
              <a:buFont typeface="Wingdings" pitchFamily="-84" charset="2"/>
              <a:buNone/>
            </a:pPr>
            <a:r>
              <a:rPr lang="en-US" sz="1400" b="0" i="1" dirty="0">
                <a:latin typeface="Times" pitchFamily="-84" charset="0"/>
                <a:ea typeface="Arial" pitchFamily="-84" charset="0"/>
                <a:cs typeface="Arial" pitchFamily="-84" charset="0"/>
              </a:rPr>
              <a:t>“A vital part of the PTS, is the business process management platform which provides the real-time tracking, enables parameters to be set and creates the notifications and alerts allowing us to know what stage the patient is at in their pathway and how long they have been at that stage.” </a:t>
            </a:r>
            <a:br>
              <a:rPr lang="en-US" sz="1400" b="0" i="1" dirty="0">
                <a:latin typeface="Times" pitchFamily="-84" charset="0"/>
                <a:ea typeface="Arial" pitchFamily="-84" charset="0"/>
                <a:cs typeface="Arial" pitchFamily="-84" charset="0"/>
              </a:rPr>
            </a:br>
            <a:r>
              <a:rPr lang="en-US" sz="1400" b="0" i="1" dirty="0">
                <a:latin typeface="Times" pitchFamily="-84" charset="0"/>
                <a:ea typeface="Arial" pitchFamily="-84" charset="0"/>
                <a:cs typeface="Arial" pitchFamily="-84" charset="0"/>
              </a:rPr>
              <a:t/>
            </a:r>
            <a:br>
              <a:rPr lang="en-US" sz="1400" b="0" i="1" dirty="0">
                <a:latin typeface="Times" pitchFamily="-84" charset="0"/>
                <a:ea typeface="Arial" pitchFamily="-84" charset="0"/>
                <a:cs typeface="Arial" pitchFamily="-84" charset="0"/>
              </a:rPr>
            </a:br>
            <a:r>
              <a:rPr lang="en-US" sz="1400" b="0" i="1" dirty="0">
                <a:latin typeface="Times" pitchFamily="-84" charset="0"/>
                <a:ea typeface="Arial" pitchFamily="-84" charset="0"/>
                <a:cs typeface="Arial" pitchFamily="-84" charset="0"/>
              </a:rPr>
              <a:t> </a:t>
            </a:r>
            <a:r>
              <a:rPr lang="en-US" sz="1100" b="0" i="1" dirty="0">
                <a:latin typeface="Times" pitchFamily="-84" charset="0"/>
                <a:ea typeface="Arial" pitchFamily="-84" charset="0"/>
                <a:cs typeface="Arial" pitchFamily="-84" charset="0"/>
              </a:rPr>
              <a:t>— </a:t>
            </a:r>
            <a:r>
              <a:rPr lang="en-US" sz="1100" b="0" i="1" dirty="0">
                <a:ea typeface="Arial" pitchFamily="-84" charset="0"/>
                <a:cs typeface="Arial" pitchFamily="-84" charset="0"/>
              </a:rPr>
              <a:t>James Thomas, </a:t>
            </a:r>
            <a:br>
              <a:rPr lang="en-US" sz="1100" b="0" i="1" dirty="0">
                <a:ea typeface="Arial" pitchFamily="-84" charset="0"/>
                <a:cs typeface="Arial" pitchFamily="-84" charset="0"/>
              </a:rPr>
            </a:br>
            <a:r>
              <a:rPr lang="en-US" sz="1100" b="0" i="1" dirty="0">
                <a:ea typeface="Arial" pitchFamily="-84" charset="0"/>
                <a:cs typeface="Arial" pitchFamily="-84" charset="0"/>
              </a:rPr>
              <a:t>IT Director of University College London Hospitals NHS Foundation Trust. </a:t>
            </a:r>
          </a:p>
        </p:txBody>
      </p:sp>
      <p:sp>
        <p:nvSpPr>
          <p:cNvPr id="151558" name="Rectangle 6"/>
          <p:cNvSpPr>
            <a:spLocks noChangeArrowheads="1"/>
          </p:cNvSpPr>
          <p:nvPr/>
        </p:nvSpPr>
        <p:spPr bwMode="auto">
          <a:xfrm>
            <a:off x="609600" y="4511675"/>
            <a:ext cx="5232400" cy="1631216"/>
          </a:xfrm>
          <a:prstGeom prst="rect">
            <a:avLst/>
          </a:prstGeom>
          <a:noFill/>
          <a:ln w="12700">
            <a:noFill/>
            <a:miter lim="800000"/>
            <a:headEnd/>
            <a:tailEnd/>
          </a:ln>
          <a:effectLst/>
        </p:spPr>
        <p:txBody>
          <a:bodyPr wrap="square">
            <a:prstTxWarp prst="textNoShape">
              <a:avLst/>
            </a:prstTxWarp>
            <a:spAutoFit/>
          </a:bodyPr>
          <a:lstStyle/>
          <a:p>
            <a:pPr marL="169863" indent="-169863">
              <a:spcBef>
                <a:spcPct val="50000"/>
              </a:spcBef>
              <a:buClr>
                <a:schemeClr val="tx1"/>
              </a:buClr>
              <a:buFont typeface="Wingdings" pitchFamily="-84" charset="2"/>
              <a:buNone/>
            </a:pPr>
            <a:r>
              <a:rPr lang="en-US" sz="1600" dirty="0" smtClean="0">
                <a:solidFill>
                  <a:schemeClr val="accent1"/>
                </a:solidFill>
                <a:ea typeface="Arial Unicode MS" pitchFamily="-84" charset="0"/>
                <a:cs typeface="Arial" pitchFamily="-84" charset="0"/>
              </a:rPr>
              <a:t>Benefits:</a:t>
            </a:r>
            <a:endParaRPr lang="en-US" sz="1200" b="0" dirty="0" smtClean="0">
              <a:solidFill>
                <a:schemeClr val="accent1"/>
              </a:solidFill>
              <a:ea typeface="Arial Unicode MS" pitchFamily="-84" charset="0"/>
              <a:cs typeface="Arial" pitchFamily="-84" charset="0"/>
            </a:endParaRPr>
          </a:p>
          <a:p>
            <a:pPr marL="169863" indent="-169863" algn="l">
              <a:spcBef>
                <a:spcPct val="50000"/>
              </a:spcBef>
              <a:buClr>
                <a:schemeClr val="tx1"/>
              </a:buClr>
              <a:buFontTx/>
              <a:buChar char="•"/>
            </a:pPr>
            <a:r>
              <a:rPr lang="en-US" sz="1200" b="0" dirty="0" smtClean="0">
                <a:ea typeface="Arial Unicode MS" pitchFamily="-84" charset="0"/>
                <a:cs typeface="Arial" pitchFamily="-84" charset="0"/>
              </a:rPr>
              <a:t>Able </a:t>
            </a:r>
            <a:r>
              <a:rPr lang="en-US" sz="1200" b="0" dirty="0">
                <a:ea typeface="Arial Unicode MS" pitchFamily="-84" charset="0"/>
                <a:cs typeface="Arial" pitchFamily="-84" charset="0"/>
              </a:rPr>
              <a:t>to manage and demonstrate how they are meeting the 18wkRTT mandates</a:t>
            </a:r>
            <a:endParaRPr lang="en-US" sz="1200" b="0" dirty="0" smtClean="0">
              <a:ea typeface="Arial Unicode MS" pitchFamily="-84" charset="0"/>
              <a:cs typeface="Arial" pitchFamily="-84" charset="0"/>
            </a:endParaRPr>
          </a:p>
          <a:p>
            <a:pPr marL="169863" indent="-169863" algn="l">
              <a:spcBef>
                <a:spcPct val="50000"/>
              </a:spcBef>
              <a:buClr>
                <a:schemeClr val="tx1"/>
              </a:buClr>
              <a:buFontTx/>
              <a:buChar char="•"/>
            </a:pPr>
            <a:r>
              <a:rPr lang="en-US" sz="1200" b="0" dirty="0" smtClean="0">
                <a:ea typeface="Arial Unicode MS" pitchFamily="-84" charset="0"/>
                <a:cs typeface="Arial" pitchFamily="-84" charset="0"/>
              </a:rPr>
              <a:t>Greater insight into resource planning</a:t>
            </a:r>
          </a:p>
          <a:p>
            <a:pPr marL="169863" indent="-169863" algn="l">
              <a:spcBef>
                <a:spcPct val="50000"/>
              </a:spcBef>
              <a:buClr>
                <a:schemeClr val="tx1"/>
              </a:buClr>
              <a:buFontTx/>
              <a:buChar char="•"/>
            </a:pPr>
            <a:r>
              <a:rPr lang="en-US" sz="1200" b="0" dirty="0" smtClean="0">
                <a:ea typeface="Arial Unicode MS" pitchFamily="-84" charset="0"/>
                <a:cs typeface="Arial" pitchFamily="-84" charset="0"/>
              </a:rPr>
              <a:t>Fewer </a:t>
            </a:r>
            <a:r>
              <a:rPr lang="en-US" sz="1200" b="0" dirty="0">
                <a:ea typeface="Arial Unicode MS" pitchFamily="-84" charset="0"/>
                <a:cs typeface="Arial" pitchFamily="-84" charset="0"/>
              </a:rPr>
              <a:t>patient delays</a:t>
            </a:r>
            <a:endParaRPr lang="en-US" sz="1200" b="0" dirty="0" smtClean="0">
              <a:ea typeface="Arial Unicode MS" pitchFamily="-84" charset="0"/>
              <a:cs typeface="Arial" pitchFamily="-84" charset="0"/>
            </a:endParaRPr>
          </a:p>
          <a:p>
            <a:pPr marL="169863" indent="-169863" algn="l">
              <a:spcBef>
                <a:spcPct val="50000"/>
              </a:spcBef>
              <a:buClr>
                <a:schemeClr val="tx1"/>
              </a:buClr>
              <a:buFontTx/>
              <a:buChar char="•"/>
            </a:pPr>
            <a:r>
              <a:rPr lang="en-US" sz="1200" b="0" dirty="0" smtClean="0">
                <a:ea typeface="Arial Unicode MS" pitchFamily="-84" charset="0"/>
                <a:cs typeface="Arial" pitchFamily="-84" charset="0"/>
              </a:rPr>
              <a:t>Reduction </a:t>
            </a:r>
            <a:r>
              <a:rPr lang="en-US" sz="1200" b="0" dirty="0">
                <a:ea typeface="Arial Unicode MS" pitchFamily="-84" charset="0"/>
                <a:cs typeface="Arial" pitchFamily="-84" charset="0"/>
              </a:rPr>
              <a:t>in patient </a:t>
            </a:r>
            <a:r>
              <a:rPr lang="en-US" sz="1200" b="0" dirty="0" smtClean="0">
                <a:ea typeface="Arial Unicode MS" pitchFamily="-84" charset="0"/>
                <a:cs typeface="Arial" pitchFamily="-84" charset="0"/>
              </a:rPr>
              <a:t>complaints</a:t>
            </a:r>
          </a:p>
        </p:txBody>
      </p:sp>
      <p:sp>
        <p:nvSpPr>
          <p:cNvPr id="151559" name="Text Box 7"/>
          <p:cNvSpPr txBox="1">
            <a:spLocks noChangeArrowheads="1"/>
          </p:cNvSpPr>
          <p:nvPr/>
        </p:nvSpPr>
        <p:spPr bwMode="auto">
          <a:xfrm>
            <a:off x="6400800" y="4959350"/>
            <a:ext cx="2354263" cy="769441"/>
          </a:xfrm>
          <a:prstGeom prst="rect">
            <a:avLst/>
          </a:prstGeom>
          <a:noFill/>
          <a:ln w="12700">
            <a:noFill/>
            <a:miter lim="800000"/>
            <a:headEnd/>
            <a:tailEnd/>
          </a:ln>
          <a:effectLst/>
        </p:spPr>
        <p:txBody>
          <a:bodyPr>
            <a:prstTxWarp prst="textNoShape">
              <a:avLst/>
            </a:prstTxWarp>
            <a:spAutoFit/>
          </a:bodyPr>
          <a:lstStyle/>
          <a:p>
            <a:pPr marL="169863" indent="-169863">
              <a:spcBef>
                <a:spcPct val="25000"/>
              </a:spcBef>
              <a:buClr>
                <a:schemeClr val="tx1"/>
              </a:buClr>
              <a:buFont typeface="Wingdings" pitchFamily="-84" charset="2"/>
              <a:buNone/>
            </a:pPr>
            <a:r>
              <a:rPr lang="en-US" sz="1400" dirty="0">
                <a:solidFill>
                  <a:schemeClr val="accent1"/>
                </a:solidFill>
                <a:ea typeface="Arial" pitchFamily="-84" charset="0"/>
                <a:cs typeface="Arial" pitchFamily="-84" charset="0"/>
              </a:rPr>
              <a:t>Solution components:</a:t>
            </a:r>
          </a:p>
          <a:p>
            <a:pPr marL="169863" indent="-169863">
              <a:spcBef>
                <a:spcPct val="25000"/>
              </a:spcBef>
              <a:buClr>
                <a:schemeClr val="tx1"/>
              </a:buClr>
              <a:buFont typeface="Wingdings" pitchFamily="-84" charset="2"/>
              <a:buChar char="§"/>
            </a:pPr>
            <a:r>
              <a:rPr lang="en-US" sz="1200" b="0" dirty="0" smtClean="0">
                <a:ea typeface="Arial" pitchFamily="-84" charset="0"/>
                <a:cs typeface="Arial" pitchFamily="-84" charset="0"/>
              </a:rPr>
              <a:t>IBM IBM BPM</a:t>
            </a:r>
          </a:p>
          <a:p>
            <a:pPr marL="169863" indent="-169863">
              <a:spcBef>
                <a:spcPct val="25000"/>
              </a:spcBef>
              <a:buClr>
                <a:schemeClr val="tx1"/>
              </a:buClr>
              <a:buFont typeface="Wingdings" pitchFamily="-84" charset="2"/>
              <a:buChar char="§"/>
            </a:pPr>
            <a:r>
              <a:rPr lang="en-US" sz="1200" b="0" dirty="0" smtClean="0">
                <a:ea typeface="Arial" pitchFamily="-84" charset="0"/>
                <a:cs typeface="Arial" pitchFamily="-84" charset="0"/>
              </a:rPr>
              <a:t>IBM Blueworks Live</a:t>
            </a:r>
            <a:endParaRPr lang="en-US" sz="1200" b="0" dirty="0">
              <a:ea typeface="Arial" pitchFamily="-84" charset="0"/>
              <a:cs typeface="Arial" pitchFamily="-84" charset="0"/>
            </a:endParaRPr>
          </a:p>
        </p:txBody>
      </p:sp>
      <p:sp>
        <p:nvSpPr>
          <p:cNvPr id="151560" name="Rectangle 8"/>
          <p:cNvSpPr>
            <a:spLocks noChangeArrowheads="1"/>
          </p:cNvSpPr>
          <p:nvPr/>
        </p:nvSpPr>
        <p:spPr bwMode="auto">
          <a:xfrm>
            <a:off x="6215063" y="1409700"/>
            <a:ext cx="2654300" cy="4556125"/>
          </a:xfrm>
          <a:prstGeom prst="rect">
            <a:avLst/>
          </a:prstGeom>
          <a:noFill/>
          <a:ln w="12700">
            <a:solidFill>
              <a:srgbClr val="C0C0C0"/>
            </a:solidFill>
            <a:miter lim="800000"/>
            <a:headEnd/>
            <a:tailEnd/>
          </a:ln>
          <a:effectLst/>
        </p:spPr>
        <p:txBody>
          <a:bodyPr wrap="none" anchor="ctr">
            <a:prstTxWarp prst="textNoShape">
              <a:avLst/>
            </a:prstTxWarp>
          </a:bodyPr>
          <a:lstStyle/>
          <a:p>
            <a:endParaRPr lang="en-GB" dirty="0"/>
          </a:p>
        </p:txBody>
      </p:sp>
      <p:sp>
        <p:nvSpPr>
          <p:cNvPr id="151561" name="Rectangle 9"/>
          <p:cNvSpPr>
            <a:spLocks noChangeArrowheads="1"/>
          </p:cNvSpPr>
          <p:nvPr/>
        </p:nvSpPr>
        <p:spPr bwMode="auto">
          <a:xfrm>
            <a:off x="6858000" y="6324600"/>
            <a:ext cx="2011363" cy="214313"/>
          </a:xfrm>
          <a:prstGeom prst="rect">
            <a:avLst/>
          </a:prstGeom>
          <a:noFill/>
          <a:ln w="9525">
            <a:noFill/>
            <a:miter lim="800000"/>
            <a:headEnd/>
            <a:tailEnd/>
          </a:ln>
          <a:effectLst/>
        </p:spPr>
        <p:txBody>
          <a:bodyPr tIns="46038" bIns="46038" anchor="b">
            <a:prstTxWarp prst="textNoShape">
              <a:avLst/>
            </a:prstTxWarp>
          </a:bodyPr>
          <a:lstStyle/>
          <a:p>
            <a:pPr marL="400050" indent="-400050" algn="r" eaLnBrk="0" hangingPunct="0"/>
            <a:r>
              <a:rPr lang="en-US" sz="800" b="0" dirty="0">
                <a:ea typeface="Arial" pitchFamily="-84" charset="0"/>
                <a:cs typeface="Arial" pitchFamily="-84" charset="0"/>
              </a:rPr>
              <a:t>WSP14245-USEN-00</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lstStyle/>
          <a:p>
            <a:r>
              <a:rPr lang="en-US" dirty="0" smtClean="0"/>
              <a:t>Operational Decision Management Yields Significant Benefits</a:t>
            </a:r>
            <a:endParaRPr lang="en-GB" dirty="0"/>
          </a:p>
        </p:txBody>
      </p:sp>
      <p:sp>
        <p:nvSpPr>
          <p:cNvPr id="2" name="Rectangle 2"/>
          <p:cNvSpPr txBox="1">
            <a:spLocks noChangeArrowheads="1"/>
          </p:cNvSpPr>
          <p:nvPr/>
        </p:nvSpPr>
        <p:spPr bwMode="auto">
          <a:xfrm>
            <a:off x="185738" y="139700"/>
            <a:ext cx="8547100" cy="395288"/>
          </a:xfrm>
          <a:prstGeom prst="rect">
            <a:avLst/>
          </a:prstGeom>
          <a:noFill/>
          <a:ln w="9525">
            <a:noFill/>
            <a:miter lim="800000"/>
            <a:headEnd/>
            <a:tailEnd/>
          </a:ln>
        </p:spPr>
        <p:txBody>
          <a:bodyPr lIns="91435" tIns="45718" rIns="91435" bIns="45718" anchor="ctr">
            <a:prstTxWarp prst="textNoShape">
              <a:avLst/>
            </a:prstTxWarp>
          </a:bodyPr>
          <a:lstStyle/>
          <a:p>
            <a:pPr defTabSz="912813" eaLnBrk="0" hangingPunct="0">
              <a:lnSpc>
                <a:spcPct val="100000"/>
              </a:lnSpc>
            </a:pPr>
            <a:endParaRPr lang="en-US" dirty="0">
              <a:solidFill>
                <a:srgbClr val="7889FB"/>
              </a:solidFill>
              <a:latin typeface="Arial" pitchFamily="-84" charset="0"/>
              <a:ea typeface="Osaka" pitchFamily="-84" charset="-128"/>
              <a:cs typeface="Osaka" pitchFamily="-84" charset="-128"/>
            </a:endParaRPr>
          </a:p>
        </p:txBody>
      </p:sp>
      <p:sp>
        <p:nvSpPr>
          <p:cNvPr id="32" name="Rounded Rectangle 31"/>
          <p:cNvSpPr/>
          <p:nvPr/>
        </p:nvSpPr>
        <p:spPr bwMode="auto">
          <a:xfrm>
            <a:off x="915989" y="3819875"/>
            <a:ext cx="7148512" cy="417689"/>
          </a:xfrm>
          <a:prstGeom prst="roundRect">
            <a:avLst/>
          </a:prstGeom>
          <a:gradFill flip="none" rotWithShape="1">
            <a:gsLst>
              <a:gs pos="0">
                <a:schemeClr val="bg1">
                  <a:lumMod val="85000"/>
                </a:schemeClr>
              </a:gs>
              <a:gs pos="100000">
                <a:schemeClr val="bg1"/>
              </a:gs>
            </a:gsLst>
            <a:lin ang="5400000" scaled="1"/>
            <a:tileRect/>
          </a:gradFill>
          <a:ln w="9525" cap="flat" cmpd="sng" algn="ctr">
            <a:gradFill flip="none" rotWithShape="1">
              <a:gsLst>
                <a:gs pos="0">
                  <a:schemeClr val="bg1">
                    <a:lumMod val="85000"/>
                  </a:schemeClr>
                </a:gs>
                <a:gs pos="50000">
                  <a:schemeClr val="accent1">
                    <a:tint val="44500"/>
                    <a:satMod val="160000"/>
                  </a:schemeClr>
                </a:gs>
                <a:gs pos="100000">
                  <a:schemeClr val="accent1">
                    <a:tint val="23500"/>
                    <a:satMod val="160000"/>
                  </a:schemeClr>
                </a:gs>
              </a:gsLst>
              <a:lin ang="16200000" scaled="1"/>
              <a:tileRect/>
            </a:gradFill>
            <a:prstDash val="solid"/>
            <a:round/>
            <a:headEnd type="none" w="med" len="med"/>
            <a:tailEnd type="none" w="med" len="med"/>
          </a:ln>
          <a:effectLst/>
        </p:spPr>
        <p:txBody>
          <a:bodyPr/>
          <a:lstStyle/>
          <a:p>
            <a:pPr eaLnBrk="0" hangingPunct="0">
              <a:lnSpc>
                <a:spcPct val="100000"/>
              </a:lnSpc>
              <a:defRPr/>
            </a:pPr>
            <a:endParaRPr lang="en-US" sz="2400" dirty="0">
              <a:solidFill>
                <a:schemeClr val="tx1"/>
              </a:solidFill>
              <a:latin typeface="Arial" pitchFamily="34" charset="0"/>
              <a:ea typeface="ＭＳ Ｐゴシック" pitchFamily="96" charset="-128"/>
              <a:cs typeface="+mn-cs"/>
            </a:endParaRPr>
          </a:p>
        </p:txBody>
      </p:sp>
      <p:sp>
        <p:nvSpPr>
          <p:cNvPr id="28" name="Round Same Side Corner Rectangle 27"/>
          <p:cNvSpPr>
            <a:spLocks/>
          </p:cNvSpPr>
          <p:nvPr/>
        </p:nvSpPr>
        <p:spPr bwMode="auto">
          <a:xfrm rot="5400000">
            <a:off x="4066382" y="-148433"/>
            <a:ext cx="855663" cy="7127875"/>
          </a:xfrm>
          <a:custGeom>
            <a:avLst/>
            <a:gdLst>
              <a:gd name="T0" fmla="*/ 855663 w 855663"/>
              <a:gd name="T1" fmla="*/ 3563938 h 7127875"/>
              <a:gd name="T2" fmla="*/ 427832 w 855663"/>
              <a:gd name="T3" fmla="*/ 7127875 h 7127875"/>
              <a:gd name="T4" fmla="*/ 0 w 855663"/>
              <a:gd name="T5" fmla="*/ 3563938 h 7127875"/>
              <a:gd name="T6" fmla="*/ 427832 w 855663"/>
              <a:gd name="T7" fmla="*/ 0 h 7127875"/>
              <a:gd name="T8" fmla="*/ 0 60000 65536"/>
              <a:gd name="T9" fmla="*/ 5898240 60000 65536"/>
              <a:gd name="T10" fmla="*/ 11796480 60000 65536"/>
              <a:gd name="T11" fmla="*/ 17694720 60000 65536"/>
              <a:gd name="T12" fmla="*/ 41770 w 855663"/>
              <a:gd name="T13" fmla="*/ 41770 h 7127875"/>
              <a:gd name="T14" fmla="*/ 813893 w 855663"/>
              <a:gd name="T15" fmla="*/ 7127875 h 7127875"/>
            </a:gdLst>
            <a:ahLst/>
            <a:cxnLst>
              <a:cxn ang="T8">
                <a:pos x="T0" y="T1"/>
              </a:cxn>
              <a:cxn ang="T9">
                <a:pos x="T2" y="T3"/>
              </a:cxn>
              <a:cxn ang="T10">
                <a:pos x="T4" y="T5"/>
              </a:cxn>
              <a:cxn ang="T11">
                <a:pos x="T6" y="T7"/>
              </a:cxn>
            </a:cxnLst>
            <a:rect l="T12" t="T13" r="T14" b="T15"/>
            <a:pathLst>
              <a:path w="855663" h="7127875">
                <a:moveTo>
                  <a:pt x="142613" y="0"/>
                </a:moveTo>
                <a:lnTo>
                  <a:pt x="713050" y="0"/>
                </a:lnTo>
                <a:lnTo>
                  <a:pt x="713050" y="-1"/>
                </a:lnTo>
                <a:cubicBezTo>
                  <a:pt x="791812" y="-1"/>
                  <a:pt x="855663" y="63850"/>
                  <a:pt x="855663" y="142613"/>
                </a:cubicBezTo>
                <a:lnTo>
                  <a:pt x="855663" y="7127875"/>
                </a:lnTo>
                <a:lnTo>
                  <a:pt x="0" y="7127875"/>
                </a:lnTo>
                <a:lnTo>
                  <a:pt x="0" y="142613"/>
                </a:lnTo>
                <a:lnTo>
                  <a:pt x="-1" y="142612"/>
                </a:lnTo>
                <a:cubicBezTo>
                  <a:pt x="-1" y="63850"/>
                  <a:pt x="63850" y="-1"/>
                  <a:pt x="142613" y="-1"/>
                </a:cubicBezTo>
                <a:close/>
              </a:path>
            </a:pathLst>
          </a:custGeom>
          <a:gradFill rotWithShape="1">
            <a:gsLst>
              <a:gs pos="0">
                <a:srgbClr val="D9D9D9"/>
              </a:gs>
              <a:gs pos="100000">
                <a:schemeClr val="bg1"/>
              </a:gs>
            </a:gsLst>
            <a:lin ang="13500000" scaled="1"/>
          </a:gradFill>
          <a:ln w="22225" cap="flat" cmpd="sng">
            <a:solidFill>
              <a:srgbClr val="00B0F0"/>
            </a:solidFill>
            <a:prstDash val="solid"/>
            <a:round/>
            <a:headEnd type="none" w="med" len="med"/>
            <a:tailEnd type="none" w="med" len="med"/>
          </a:ln>
          <a:effectLst>
            <a:outerShdw blurRad="63500" dist="12700" dir="5400000" algn="t" rotWithShape="0">
              <a:srgbClr val="000000">
                <a:alpha val="15999"/>
              </a:srgbClr>
            </a:outerShdw>
          </a:effectLst>
        </p:spPr>
        <p:txBody>
          <a:bodyPr>
            <a:prstTxWarp prst="textNoShape">
              <a:avLst/>
            </a:prstTxWarp>
          </a:bodyPr>
          <a:lstStyle/>
          <a:p>
            <a:endParaRPr lang="en-GB" dirty="0"/>
          </a:p>
        </p:txBody>
      </p:sp>
      <p:sp>
        <p:nvSpPr>
          <p:cNvPr id="63518" name="Rounded Rectangle 14"/>
          <p:cNvSpPr>
            <a:spLocks noChangeArrowheads="1"/>
          </p:cNvSpPr>
          <p:nvPr/>
        </p:nvSpPr>
        <p:spPr bwMode="auto">
          <a:xfrm>
            <a:off x="912813" y="1655761"/>
            <a:ext cx="1670050" cy="1295400"/>
          </a:xfrm>
          <a:prstGeom prst="roundRect">
            <a:avLst>
              <a:gd name="adj" fmla="val 8856"/>
            </a:avLst>
          </a:prstGeom>
          <a:gradFill rotWithShape="0">
            <a:gsLst>
              <a:gs pos="0">
                <a:srgbClr val="00B0F0"/>
              </a:gs>
              <a:gs pos="100000">
                <a:srgbClr val="0070C0"/>
              </a:gs>
            </a:gsLst>
            <a:lin ang="2700000" scaled="1"/>
          </a:gradFill>
          <a:ln w="9525">
            <a:solidFill>
              <a:srgbClr val="00B0F0"/>
            </a:solidFill>
            <a:round/>
            <a:headEnd/>
            <a:tailEnd/>
          </a:ln>
        </p:spPr>
        <p:txBody>
          <a:bodyPr anchor="ctr">
            <a:prstTxWarp prst="textNoShape">
              <a:avLst/>
            </a:prstTxWarp>
          </a:bodyPr>
          <a:lstStyle/>
          <a:p>
            <a:pPr algn="ctr" eaLnBrk="0" hangingPunct="0">
              <a:lnSpc>
                <a:spcPct val="100000"/>
              </a:lnSpc>
            </a:pPr>
            <a:r>
              <a:rPr lang="en-US" sz="4200" dirty="0">
                <a:solidFill>
                  <a:schemeClr val="bg1"/>
                </a:solidFill>
                <a:latin typeface="Arial" pitchFamily="-84" charset="0"/>
              </a:rPr>
              <a:t>300%</a:t>
            </a:r>
          </a:p>
          <a:p>
            <a:pPr marL="0" lvl="1" algn="ctr" eaLnBrk="0" hangingPunct="0">
              <a:lnSpc>
                <a:spcPct val="100000"/>
              </a:lnSpc>
              <a:buClr>
                <a:schemeClr val="bg1"/>
              </a:buClr>
            </a:pPr>
            <a:r>
              <a:rPr lang="en-US" sz="1600" dirty="0">
                <a:solidFill>
                  <a:schemeClr val="bg1"/>
                </a:solidFill>
                <a:latin typeface="Arial" pitchFamily="-84" charset="0"/>
              </a:rPr>
              <a:t>improvement</a:t>
            </a:r>
            <a:endParaRPr lang="en-US" sz="1800" dirty="0">
              <a:solidFill>
                <a:schemeClr val="bg1"/>
              </a:solidFill>
              <a:latin typeface="Arial" pitchFamily="-84" charset="0"/>
            </a:endParaRPr>
          </a:p>
        </p:txBody>
      </p:sp>
      <p:sp>
        <p:nvSpPr>
          <p:cNvPr id="63519" name="Rectangle 18"/>
          <p:cNvSpPr>
            <a:spLocks noChangeArrowheads="1"/>
          </p:cNvSpPr>
          <p:nvPr/>
        </p:nvSpPr>
        <p:spPr bwMode="auto">
          <a:xfrm>
            <a:off x="1050926" y="3068636"/>
            <a:ext cx="6907212" cy="630237"/>
          </a:xfrm>
          <a:prstGeom prst="rect">
            <a:avLst/>
          </a:prstGeom>
          <a:noFill/>
          <a:ln w="9525">
            <a:noFill/>
            <a:round/>
            <a:headEnd/>
            <a:tailEnd/>
          </a:ln>
        </p:spPr>
        <p:txBody>
          <a:bodyPr>
            <a:prstTxWarp prst="textNoShape">
              <a:avLst/>
            </a:prstTxWarp>
          </a:bodyPr>
          <a:lstStyle/>
          <a:p>
            <a:pPr eaLnBrk="0" hangingPunct="0">
              <a:lnSpc>
                <a:spcPct val="100000"/>
              </a:lnSpc>
            </a:pPr>
            <a:r>
              <a:rPr lang="en-US" sz="1800" dirty="0">
                <a:solidFill>
                  <a:schemeClr val="tx1"/>
                </a:solidFill>
                <a:latin typeface="Arial" pitchFamily="-84" charset="0"/>
              </a:rPr>
              <a:t>WorkSafe Victoria sees 300% improvement in payment times to workers compensation treatment providers</a:t>
            </a:r>
          </a:p>
        </p:txBody>
      </p:sp>
      <p:sp>
        <p:nvSpPr>
          <p:cNvPr id="63520" name="Rectangle 35"/>
          <p:cNvSpPr>
            <a:spLocks noChangeArrowheads="1"/>
          </p:cNvSpPr>
          <p:nvPr/>
        </p:nvSpPr>
        <p:spPr bwMode="auto">
          <a:xfrm>
            <a:off x="1050926" y="3854448"/>
            <a:ext cx="6908800" cy="338138"/>
          </a:xfrm>
          <a:prstGeom prst="rect">
            <a:avLst/>
          </a:prstGeom>
          <a:noFill/>
          <a:ln w="9525">
            <a:noFill/>
            <a:miter lim="800000"/>
            <a:headEnd/>
            <a:tailEnd/>
          </a:ln>
        </p:spPr>
        <p:txBody>
          <a:bodyPr>
            <a:prstTxWarp prst="textNoShape">
              <a:avLst/>
            </a:prstTxWarp>
            <a:spAutoFit/>
          </a:bodyPr>
          <a:lstStyle/>
          <a:p>
            <a:pPr eaLnBrk="0" hangingPunct="0">
              <a:lnSpc>
                <a:spcPct val="100000"/>
              </a:lnSpc>
            </a:pPr>
            <a:r>
              <a:rPr lang="en-US" sz="1600" b="1" i="1" dirty="0">
                <a:solidFill>
                  <a:srgbClr val="00B0F0"/>
                </a:solidFill>
                <a:latin typeface="Arial" pitchFamily="-84" charset="0"/>
              </a:rPr>
              <a:t>85% straight-through processing; Over 2,000 complex rules</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53"/>
          <p:cNvSpPr txBox="1">
            <a:spLocks noChangeArrowheads="1"/>
          </p:cNvSpPr>
          <p:nvPr/>
        </p:nvSpPr>
        <p:spPr bwMode="auto">
          <a:xfrm>
            <a:off x="419100" y="1563688"/>
            <a:ext cx="3687763" cy="1531188"/>
          </a:xfrm>
          <a:prstGeom prst="rect">
            <a:avLst/>
          </a:prstGeom>
          <a:noFill/>
          <a:ln w="9525">
            <a:noFill/>
            <a:miter lim="800000"/>
            <a:headEnd/>
            <a:tailEnd/>
          </a:ln>
        </p:spPr>
        <p:txBody>
          <a:bodyPr lIns="0" tIns="0" rIns="0" bIns="0">
            <a:prstTxWarp prst="textNoShape">
              <a:avLst/>
            </a:prstTxWarp>
            <a:spAutoFit/>
          </a:bodyPr>
          <a:lstStyle/>
          <a:p>
            <a:pPr marL="355600" indent="-355600">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endParaRPr lang="en-US" sz="1600" b="1" dirty="0" smtClean="0">
              <a:solidFill>
                <a:srgbClr val="000000"/>
              </a:solidFill>
              <a:ea typeface="Arial" pitchFamily="-65" charset="0"/>
              <a:cs typeface="Arial" pitchFamily="-65" charset="0"/>
              <a:sym typeface="Arial" pitchFamily="-65" charset="0"/>
            </a:endParaRPr>
          </a:p>
          <a:p>
            <a:pPr marL="355600" indent="-355600">
              <a:spcAft>
                <a:spcPct val="25000"/>
              </a:spcAft>
              <a:buClr>
                <a:srgbClr val="FF0000"/>
              </a:buClr>
              <a:buFont typeface="Arial" pitchFamily="-65" charset="0"/>
              <a:buChar char="√"/>
            </a:pPr>
            <a:r>
              <a:rPr lang="en-US" sz="1400" dirty="0" smtClean="0">
                <a:solidFill>
                  <a:srgbClr val="000000"/>
                </a:solidFill>
                <a:sym typeface="Arial" pitchFamily="-65" charset="0"/>
              </a:rPr>
              <a:t>Implementing </a:t>
            </a:r>
            <a:r>
              <a:rPr lang="en-US" sz="1400" dirty="0">
                <a:solidFill>
                  <a:srgbClr val="000000"/>
                </a:solidFill>
                <a:sym typeface="Arial" pitchFamily="-65" charset="0"/>
              </a:rPr>
              <a:t/>
            </a:r>
            <a:br>
              <a:rPr lang="en-US" sz="1400" dirty="0">
                <a:solidFill>
                  <a:srgbClr val="000000"/>
                </a:solidFill>
                <a:sym typeface="Arial" pitchFamily="-65" charset="0"/>
              </a:rPr>
            </a:br>
            <a:r>
              <a:rPr lang="en-US" sz="1400" dirty="0">
                <a:solidFill>
                  <a:srgbClr val="000000"/>
                </a:solidFill>
                <a:sym typeface="Arial" pitchFamily="-65" charset="0"/>
              </a:rPr>
              <a:t>tighter fiscal management controls.</a:t>
            </a:r>
          </a:p>
          <a:p>
            <a:pPr marL="355600" indent="-355600">
              <a:spcAft>
                <a:spcPct val="25000"/>
              </a:spcAft>
              <a:buClr>
                <a:srgbClr val="FF0000"/>
              </a:buClr>
              <a:buFont typeface="Arial" pitchFamily="-65" charset="0"/>
              <a:buChar char="√"/>
            </a:pPr>
            <a:r>
              <a:rPr lang="en-US" sz="1400" dirty="0">
                <a:solidFill>
                  <a:srgbClr val="000000"/>
                </a:solidFill>
                <a:sym typeface="Arial" pitchFamily="-65" charset="0"/>
              </a:rPr>
              <a:t>Integrating budget planning with performance objectives to measure </a:t>
            </a:r>
            <a:br>
              <a:rPr lang="en-US" sz="1400" dirty="0">
                <a:solidFill>
                  <a:srgbClr val="000000"/>
                </a:solidFill>
                <a:sym typeface="Arial" pitchFamily="-65" charset="0"/>
              </a:rPr>
            </a:br>
            <a:r>
              <a:rPr lang="en-US" sz="1400" dirty="0">
                <a:solidFill>
                  <a:srgbClr val="000000"/>
                </a:solidFill>
                <a:sym typeface="Arial" pitchFamily="-65" charset="0"/>
              </a:rPr>
              <a:t>and manage for results</a:t>
            </a:r>
            <a:r>
              <a:rPr lang="en-US" sz="1600" dirty="0">
                <a:solidFill>
                  <a:srgbClr val="000000"/>
                </a:solidFill>
                <a:sym typeface="Arial" pitchFamily="-65" charset="0"/>
              </a:rPr>
              <a:t>.</a:t>
            </a:r>
          </a:p>
        </p:txBody>
      </p:sp>
      <p:sp>
        <p:nvSpPr>
          <p:cNvPr id="21508" name="Text Box 57"/>
          <p:cNvSpPr txBox="1">
            <a:spLocks noChangeArrowheads="1"/>
          </p:cNvSpPr>
          <p:nvPr/>
        </p:nvSpPr>
        <p:spPr bwMode="auto">
          <a:xfrm>
            <a:off x="4972050" y="1524000"/>
            <a:ext cx="3771900" cy="2122488"/>
          </a:xfrm>
          <a:prstGeom prst="rect">
            <a:avLst/>
          </a:prstGeom>
          <a:noFill/>
          <a:ln w="9525">
            <a:noFill/>
            <a:miter lim="800000"/>
            <a:headEnd/>
            <a:tailEnd/>
          </a:ln>
        </p:spPr>
        <p:txBody>
          <a:bodyPr lIns="0" tIns="0" rIns="0" bIns="0">
            <a:prstTxWarp prst="textNoShape">
              <a:avLst/>
            </a:prstTxWarp>
            <a:spAutoFit/>
          </a:bodyPr>
          <a:lstStyle/>
          <a:p>
            <a:pPr marL="355600" indent="-355600">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p>
          <a:p>
            <a:pPr marL="355600" indent="-355600">
              <a:spcAft>
                <a:spcPct val="25000"/>
              </a:spcAft>
              <a:buClr>
                <a:srgbClr val="FF0000"/>
              </a:buClr>
              <a:buFont typeface="Arial" pitchFamily="-65" charset="0"/>
              <a:buChar char="√"/>
            </a:pPr>
            <a:r>
              <a:rPr lang="en-US" sz="1400" dirty="0">
                <a:solidFill>
                  <a:srgbClr val="000000"/>
                </a:solidFill>
                <a:sym typeface="Arial" pitchFamily="-65" charset="0"/>
              </a:rPr>
              <a:t>Consolidating and streamlining complex financial processes to ensure successful compliance and regulatory management practices.</a:t>
            </a:r>
          </a:p>
          <a:p>
            <a:pPr marL="355600" indent="-355600">
              <a:spcAft>
                <a:spcPct val="25000"/>
              </a:spcAft>
              <a:buClr>
                <a:srgbClr val="FF0000"/>
              </a:buClr>
              <a:buFont typeface="Arial" pitchFamily="-65" charset="0"/>
              <a:buChar char="√"/>
            </a:pPr>
            <a:r>
              <a:rPr lang="en-US" sz="1400" dirty="0">
                <a:solidFill>
                  <a:srgbClr val="000000"/>
                </a:solidFill>
                <a:sym typeface="Arial" pitchFamily="-65" charset="0"/>
              </a:rPr>
              <a:t>Moving beyond physical records retention to electronic history, reporting, analysis and planning to increase return on budget while managing risk.</a:t>
            </a:r>
          </a:p>
        </p:txBody>
      </p:sp>
      <p:sp>
        <p:nvSpPr>
          <p:cNvPr id="21509" name="Text Box 57"/>
          <p:cNvSpPr txBox="1">
            <a:spLocks noChangeArrowheads="1"/>
          </p:cNvSpPr>
          <p:nvPr/>
        </p:nvSpPr>
        <p:spPr bwMode="auto">
          <a:xfrm>
            <a:off x="4991100" y="4978400"/>
            <a:ext cx="4038600" cy="730250"/>
          </a:xfrm>
          <a:prstGeom prst="rect">
            <a:avLst/>
          </a:prstGeom>
          <a:noFill/>
          <a:ln w="9525">
            <a:noFill/>
            <a:miter lim="800000"/>
            <a:headEnd/>
            <a:tailEnd/>
          </a:ln>
        </p:spPr>
        <p:txBody>
          <a:bodyPr lIns="0" tIns="0" rIns="0" bIns="0">
            <a:prstTxWarp prst="textNoShape">
              <a:avLst/>
            </a:prstTxWarp>
            <a:spAutoFit/>
          </a:bodyPr>
          <a:lstStyle/>
          <a:p>
            <a:pPr>
              <a:spcBef>
                <a:spcPct val="5000"/>
              </a:spcBef>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Australian Government:</a:t>
            </a:r>
            <a:r>
              <a:rPr lang="en-US" sz="1200" b="1" dirty="0">
                <a:solidFill>
                  <a:srgbClr val="FFFFFF"/>
                </a:solidFill>
                <a:ea typeface="Arial" pitchFamily="-65" charset="0"/>
                <a:cs typeface="Arial" pitchFamily="-65" charset="0"/>
                <a:sym typeface="Arial" pitchFamily="-65" charset="0"/>
              </a:rPr>
              <a:t> </a:t>
            </a:r>
            <a:r>
              <a:rPr lang="en-AU" sz="1200" dirty="0">
                <a:ea typeface="Arial" pitchFamily="-65" charset="0"/>
                <a:cs typeface="Arial" pitchFamily="-65" charset="0"/>
                <a:sym typeface="Arial" pitchFamily="-65" charset="0"/>
              </a:rPr>
              <a:t>Significantly reduce the reporting burden for businesses, saving around $800M a year by implementing a streamlined movement of financial information along the entire reporting chain.</a:t>
            </a:r>
          </a:p>
        </p:txBody>
      </p:sp>
      <p:pic>
        <p:nvPicPr>
          <p:cNvPr id="21510" name="Picture 10"/>
          <p:cNvPicPr>
            <a:picLocks noChangeAspect="1" noChangeArrowheads="1"/>
          </p:cNvPicPr>
          <p:nvPr/>
        </p:nvPicPr>
        <p:blipFill>
          <a:blip r:embed="rId4"/>
          <a:srcRect/>
          <a:stretch>
            <a:fillRect/>
          </a:stretch>
        </p:blipFill>
        <p:spPr bwMode="auto">
          <a:xfrm>
            <a:off x="4994275" y="3998913"/>
            <a:ext cx="3644900" cy="801687"/>
          </a:xfrm>
          <a:prstGeom prst="rect">
            <a:avLst/>
          </a:prstGeom>
          <a:noFill/>
          <a:ln w="9525">
            <a:noFill/>
            <a:miter lim="800000"/>
            <a:headEnd/>
            <a:tailEnd/>
          </a:ln>
        </p:spPr>
      </p:pic>
      <p:sp>
        <p:nvSpPr>
          <p:cNvPr id="21511" name="Text Box 57"/>
          <p:cNvSpPr txBox="1">
            <a:spLocks noChangeArrowheads="1"/>
          </p:cNvSpPr>
          <p:nvPr/>
        </p:nvSpPr>
        <p:spPr bwMode="auto">
          <a:xfrm>
            <a:off x="512763" y="4975225"/>
            <a:ext cx="4038600" cy="1301895"/>
          </a:xfrm>
          <a:prstGeom prst="rect">
            <a:avLst/>
          </a:prstGeom>
          <a:noFill/>
          <a:ln w="9525">
            <a:noFill/>
            <a:miter lim="800000"/>
            <a:headEnd/>
            <a:tailEnd/>
          </a:ln>
        </p:spPr>
        <p:txBody>
          <a:bodyPr lIns="0" tIns="0" rIns="0" bIns="0">
            <a:prstTxWarp prst="textNoShape">
              <a:avLst/>
            </a:prstTxWarp>
            <a:spAutoFit/>
          </a:bodyPr>
          <a:lstStyle/>
          <a:p>
            <a:pPr>
              <a:spcBef>
                <a:spcPct val="5000"/>
              </a:spcBef>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New York Tax Agency:</a:t>
            </a:r>
            <a:r>
              <a:rPr lang="en-US" sz="1200" b="1" dirty="0">
                <a:solidFill>
                  <a:srgbClr val="FFFFFF"/>
                </a:solidFill>
                <a:ea typeface="Arial" pitchFamily="-65" charset="0"/>
                <a:cs typeface="Arial" pitchFamily="-65" charset="0"/>
                <a:sym typeface="Arial" pitchFamily="-65" charset="0"/>
              </a:rPr>
              <a:t> </a:t>
            </a:r>
            <a:r>
              <a:rPr lang="en-AU" sz="1200" dirty="0">
                <a:ea typeface="Arial" pitchFamily="-65" charset="0"/>
                <a:cs typeface="Arial" pitchFamily="-65" charset="0"/>
                <a:sym typeface="Arial" pitchFamily="-65" charset="0"/>
              </a:rPr>
              <a:t>This state tax department increases tax revenue by 7% in one year and recovers $83 million in delinquent taxes by using predictive</a:t>
            </a:r>
            <a:r>
              <a:rPr lang="en-AU" sz="1200" dirty="0" smtClean="0">
                <a:ea typeface="Arial" pitchFamily="-65" charset="0"/>
                <a:cs typeface="Arial" pitchFamily="-65" charset="0"/>
                <a:sym typeface="Arial" pitchFamily="-65" charset="0"/>
              </a:rPr>
              <a:t> modelling </a:t>
            </a:r>
            <a:r>
              <a:rPr lang="en-AU" sz="1200" dirty="0">
                <a:ea typeface="Arial" pitchFamily="-65" charset="0"/>
                <a:cs typeface="Arial" pitchFamily="-65" charset="0"/>
                <a:sym typeface="Arial" pitchFamily="-65" charset="0"/>
              </a:rPr>
              <a:t>and patterns of data to flag and prioritise suspicious tax returns and refund claims to maximise the effectiveness of its auditors</a:t>
            </a:r>
          </a:p>
          <a:p>
            <a:pPr>
              <a:spcBef>
                <a:spcPct val="5000"/>
              </a:spcBef>
              <a:buClr>
                <a:srgbClr val="000000"/>
              </a:buClr>
              <a:buFont typeface="Arial" pitchFamily="-65" charset="0"/>
              <a:buNone/>
            </a:pPr>
            <a:endParaRPr lang="en-US" sz="1200" dirty="0">
              <a:ea typeface="Arial" pitchFamily="-65" charset="0"/>
              <a:cs typeface="Arial" pitchFamily="-65" charset="0"/>
              <a:sym typeface="Arial" pitchFamily="-65" charset="0"/>
            </a:endParaRPr>
          </a:p>
        </p:txBody>
      </p:sp>
      <p:pic>
        <p:nvPicPr>
          <p:cNvPr id="21512" name="Picture 12"/>
          <p:cNvPicPr>
            <a:picLocks noChangeAspect="1" noChangeArrowheads="1"/>
          </p:cNvPicPr>
          <p:nvPr/>
        </p:nvPicPr>
        <p:blipFill>
          <a:blip r:embed="rId5"/>
          <a:srcRect/>
          <a:stretch>
            <a:fillRect/>
          </a:stretch>
        </p:blipFill>
        <p:spPr bwMode="auto">
          <a:xfrm>
            <a:off x="509588" y="4011613"/>
            <a:ext cx="3659187" cy="785812"/>
          </a:xfrm>
          <a:prstGeom prst="rect">
            <a:avLst/>
          </a:prstGeom>
          <a:noFill/>
          <a:ln w="9525">
            <a:noFill/>
            <a:miter lim="800000"/>
            <a:headEnd/>
            <a:tailEnd/>
          </a:ln>
        </p:spPr>
      </p:pic>
      <p:sp>
        <p:nvSpPr>
          <p:cNvPr id="9" name="Title 8"/>
          <p:cNvSpPr>
            <a:spLocks noGrp="1"/>
          </p:cNvSpPr>
          <p:nvPr>
            <p:ph type="title"/>
          </p:nvPr>
        </p:nvSpPr>
        <p:spPr/>
        <p:txBody>
          <a:bodyPr>
            <a:normAutofit fontScale="90000"/>
          </a:bodyPr>
          <a:lstStyle/>
          <a:p>
            <a:r>
              <a:rPr lang="en-US" dirty="0" smtClean="0">
                <a:sym typeface="Arial" pitchFamily="34" charset="0"/>
              </a:rPr>
              <a:t>Smart Government: </a:t>
            </a:r>
            <a:br>
              <a:rPr lang="en-US" dirty="0" smtClean="0">
                <a:sym typeface="Arial" pitchFamily="34" charset="0"/>
              </a:rPr>
            </a:br>
            <a:r>
              <a:rPr lang="en-US" dirty="0" smtClean="0">
                <a:sym typeface="Arial" pitchFamily="34" charset="0"/>
              </a:rPr>
              <a:t>Managing resources effectively and efficiently.</a:t>
            </a:r>
            <a:endParaRPr lang="en-GB" dirty="0"/>
          </a:p>
        </p:txBody>
      </p:sp>
      <p:pic>
        <p:nvPicPr>
          <p:cNvPr id="10" name="Picture 9" descr="Gov_Prov_0113_dh.png"/>
          <p:cNvPicPr>
            <a:picLocks noChangeAspect="1"/>
          </p:cNvPicPr>
          <p:nvPr/>
        </p:nvPicPr>
        <p:blipFill>
          <a:blip r:embed="rId6"/>
          <a:srcRect/>
          <a:stretch>
            <a:fillRect/>
          </a:stretch>
        </p:blipFill>
        <p:spPr bwMode="auto">
          <a:xfrm>
            <a:off x="8104188" y="635000"/>
            <a:ext cx="816337" cy="815975"/>
          </a:xfrm>
          <a:prstGeom prst="rect">
            <a:avLst/>
          </a:prstGeom>
          <a:noFill/>
          <a:ln w="9525">
            <a:noFill/>
            <a:miter lim="800000"/>
            <a:headEnd/>
            <a:tailEnd/>
          </a:ln>
        </p:spPr>
      </p:pic>
      <p:sp>
        <p:nvSpPr>
          <p:cNvPr id="11" name="Oval 10"/>
          <p:cNvSpPr/>
          <p:nvPr/>
        </p:nvSpPr>
        <p:spPr bwMode="auto">
          <a:xfrm>
            <a:off x="8602133" y="656167"/>
            <a:ext cx="317500" cy="292100"/>
          </a:xfrm>
          <a:prstGeom prst="ellipse">
            <a:avLst/>
          </a:prstGeom>
          <a:solidFill>
            <a:srgbClr val="FFFF00">
              <a:alpha val="2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Tree>
    <p:custDataLst>
      <p:tags r:id="rId1"/>
    </p:custData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7"/>
          <p:cNvPicPr>
            <a:picLocks noChangeAspect="1"/>
          </p:cNvPicPr>
          <p:nvPr/>
        </p:nvPicPr>
        <p:blipFill>
          <a:blip r:embed="rId3"/>
          <a:srcRect/>
          <a:stretch>
            <a:fillRect/>
          </a:stretch>
        </p:blipFill>
        <p:spPr bwMode="auto">
          <a:xfrm>
            <a:off x="0" y="1535113"/>
            <a:ext cx="4576763" cy="5322887"/>
          </a:xfrm>
          <a:prstGeom prst="rect">
            <a:avLst/>
          </a:prstGeom>
          <a:noFill/>
          <a:ln w="9525">
            <a:noFill/>
            <a:miter lim="800000"/>
            <a:headEnd/>
            <a:tailEnd/>
          </a:ln>
        </p:spPr>
      </p:pic>
      <p:sp>
        <p:nvSpPr>
          <p:cNvPr id="13" name="Rectangle 4"/>
          <p:cNvSpPr>
            <a:spLocks noChangeArrowheads="1"/>
          </p:cNvSpPr>
          <p:nvPr/>
        </p:nvSpPr>
        <p:spPr bwMode="auto">
          <a:xfrm>
            <a:off x="2065338" y="1162050"/>
            <a:ext cx="3230562" cy="5695950"/>
          </a:xfrm>
          <a:prstGeom prst="rect">
            <a:avLst/>
          </a:prstGeom>
          <a:gradFill rotWithShape="0">
            <a:gsLst>
              <a:gs pos="0">
                <a:schemeClr val="bg1">
                  <a:alpha val="0"/>
                </a:schemeClr>
              </a:gs>
              <a:gs pos="100000">
                <a:schemeClr val="bg1"/>
              </a:gs>
              <a:gs pos="88000">
                <a:schemeClr val="bg1"/>
              </a:gs>
            </a:gsLst>
            <a:lin ang="0"/>
          </a:gradFill>
          <a:ln w="9525">
            <a:noFill/>
            <a:miter lim="800000"/>
            <a:headEnd/>
            <a:tailEnd/>
          </a:ln>
        </p:spPr>
        <p:txBody>
          <a:bodyPr wrap="none" anchor="ctr"/>
          <a:lstStyle/>
          <a:p>
            <a:pPr>
              <a:defRPr/>
            </a:pPr>
            <a:endParaRPr lang="en-US" dirty="0">
              <a:latin typeface="Arial" charset="0"/>
              <a:ea typeface="Arial" charset="0"/>
              <a:cs typeface="Arial" charset="0"/>
            </a:endParaRPr>
          </a:p>
        </p:txBody>
      </p:sp>
      <p:sp>
        <p:nvSpPr>
          <p:cNvPr id="14" name="Text Box 46"/>
          <p:cNvSpPr txBox="1">
            <a:spLocks noChangeArrowheads="1"/>
          </p:cNvSpPr>
          <p:nvPr/>
        </p:nvSpPr>
        <p:spPr bwMode="auto">
          <a:xfrm>
            <a:off x="4864100" y="1633538"/>
            <a:ext cx="4267200" cy="40011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prstTxWarp prst="textNoShape">
              <a:avLst/>
            </a:prstTxWarp>
            <a:spAutoFit/>
          </a:bodyPr>
          <a:lstStyle/>
          <a:p>
            <a:pPr>
              <a:spcBef>
                <a:spcPct val="50000"/>
              </a:spcBef>
              <a:defRPr/>
            </a:pPr>
            <a:r>
              <a:rPr lang="en-US" sz="2000" b="1" dirty="0">
                <a:latin typeface="Calibri" charset="0"/>
                <a:ea typeface="Arial" charset="0"/>
                <a:cs typeface="Arial" charset="0"/>
              </a:rPr>
              <a:t>Castilla y León Social Services Agency</a:t>
            </a:r>
          </a:p>
        </p:txBody>
      </p:sp>
      <p:sp>
        <p:nvSpPr>
          <p:cNvPr id="19461" name="Text Box 358"/>
          <p:cNvSpPr txBox="1">
            <a:spLocks noChangeArrowheads="1"/>
          </p:cNvSpPr>
          <p:nvPr/>
        </p:nvSpPr>
        <p:spPr bwMode="auto">
          <a:xfrm>
            <a:off x="0" y="1522413"/>
            <a:ext cx="4762500" cy="1052512"/>
          </a:xfrm>
          <a:prstGeom prst="rect">
            <a:avLst/>
          </a:prstGeom>
          <a:solidFill>
            <a:schemeClr val="bg1">
              <a:alpha val="50195"/>
            </a:schemeClr>
          </a:solidFill>
          <a:ln w="9525">
            <a:noFill/>
            <a:miter lim="800000"/>
            <a:headEnd/>
            <a:tailEnd/>
          </a:ln>
        </p:spPr>
        <p:txBody>
          <a:bodyPr lIns="274320" tIns="137160" bIns="182880">
            <a:prstTxWarp prst="textNoShape">
              <a:avLst/>
            </a:prstTxWarp>
            <a:spAutoFit/>
          </a:bodyPr>
          <a:lstStyle/>
          <a:p>
            <a:pPr marL="19050" indent="-38100"/>
            <a:r>
              <a:rPr lang="en-US" sz="1600" i="1" dirty="0">
                <a:solidFill>
                  <a:srgbClr val="00B0DA"/>
                </a:solidFill>
                <a:latin typeface="Calibri" pitchFamily="-1" charset="0"/>
              </a:rPr>
              <a:t>Industry context: </a:t>
            </a:r>
            <a:r>
              <a:rPr lang="en-US" sz="1600" i="1" dirty="0">
                <a:latin typeface="Calibri" pitchFamily="-1" charset="0"/>
              </a:rPr>
              <a:t>regional government</a:t>
            </a:r>
          </a:p>
          <a:p>
            <a:pPr marL="19050" indent="-38100"/>
            <a:r>
              <a:rPr lang="en-US" sz="1600" i="1" dirty="0">
                <a:solidFill>
                  <a:srgbClr val="00B0DA"/>
                </a:solidFill>
                <a:latin typeface="Calibri" pitchFamily="-1" charset="0"/>
              </a:rPr>
              <a:t>Value driver: </a:t>
            </a:r>
            <a:r>
              <a:rPr lang="en-US" sz="1600" i="1" dirty="0">
                <a:latin typeface="Calibri" pitchFamily="-1" charset="0"/>
              </a:rPr>
              <a:t>faster delivery, improve compliance</a:t>
            </a:r>
          </a:p>
          <a:p>
            <a:pPr marL="19050" indent="-38100"/>
            <a:r>
              <a:rPr lang="en-US" sz="1600" i="1" dirty="0">
                <a:solidFill>
                  <a:srgbClr val="00B0DA"/>
                </a:solidFill>
                <a:latin typeface="Calibri" pitchFamily="-1" charset="0"/>
              </a:rPr>
              <a:t>Solution: </a:t>
            </a:r>
            <a:r>
              <a:rPr lang="en-US" sz="1600" i="1" dirty="0">
                <a:latin typeface="Calibri" pitchFamily="-1" charset="0"/>
              </a:rPr>
              <a:t>process and business rules</a:t>
            </a:r>
          </a:p>
        </p:txBody>
      </p:sp>
      <p:sp>
        <p:nvSpPr>
          <p:cNvPr id="16" name="Line 4"/>
          <p:cNvSpPr>
            <a:spLocks noChangeShapeType="1"/>
          </p:cNvSpPr>
          <p:nvPr/>
        </p:nvSpPr>
        <p:spPr bwMode="auto">
          <a:xfrm flipV="1">
            <a:off x="0" y="1514475"/>
            <a:ext cx="8869363" cy="0"/>
          </a:xfrm>
          <a:prstGeom prst="line">
            <a:avLst/>
          </a:prstGeom>
          <a:noFill/>
          <a:ln w="9525">
            <a:solidFill>
              <a:schemeClr val="tx1"/>
            </a:solidFill>
            <a:round/>
            <a:headEnd/>
            <a:tailEnd/>
          </a:ln>
          <a:effectLst/>
        </p:spPr>
        <p:txBody>
          <a:bodyPr/>
          <a:lstStyle/>
          <a:p>
            <a:pPr>
              <a:defRPr/>
            </a:pPr>
            <a:endParaRPr lang="en-US" dirty="0">
              <a:latin typeface="Arial" charset="0"/>
              <a:ea typeface="+mn-ea"/>
              <a:cs typeface="+mn-cs"/>
            </a:endParaRPr>
          </a:p>
        </p:txBody>
      </p:sp>
      <p:sp>
        <p:nvSpPr>
          <p:cNvPr id="19463" name="Rectangle 17"/>
          <p:cNvSpPr>
            <a:spLocks noGrp="1" noChangeArrowheads="1"/>
          </p:cNvSpPr>
          <p:nvPr>
            <p:ph type="title" idx="4294967295"/>
          </p:nvPr>
        </p:nvSpPr>
        <p:spPr>
          <a:xfrm>
            <a:off x="0" y="552450"/>
            <a:ext cx="8766175" cy="595313"/>
          </a:xfrm>
        </p:spPr>
        <p:txBody>
          <a:bodyPr/>
          <a:lstStyle/>
          <a:p>
            <a:r>
              <a:rPr lang="en-US" dirty="0">
                <a:latin typeface="Calibri" pitchFamily="-1" charset="0"/>
              </a:rPr>
              <a:t>Smart is: delivering services </a:t>
            </a:r>
            <a:r>
              <a:rPr lang="en-US" dirty="0">
                <a:solidFill>
                  <a:srgbClr val="00B0DA"/>
                </a:solidFill>
                <a:latin typeface="Calibri" pitchFamily="-1" charset="0"/>
              </a:rPr>
              <a:t>more effectively</a:t>
            </a:r>
            <a:r>
              <a:rPr lang="en-US" dirty="0">
                <a:latin typeface="Calibri" pitchFamily="-1" charset="0"/>
              </a:rPr>
              <a:t> </a:t>
            </a:r>
            <a:endParaRPr lang="en-US" dirty="0">
              <a:solidFill>
                <a:srgbClr val="00B0DA"/>
              </a:solidFill>
              <a:latin typeface="Calibri" pitchFamily="-1" charset="0"/>
            </a:endParaRPr>
          </a:p>
        </p:txBody>
      </p:sp>
      <p:sp>
        <p:nvSpPr>
          <p:cNvPr id="19464" name="Rectangle 6"/>
          <p:cNvSpPr>
            <a:spLocks noChangeArrowheads="1"/>
          </p:cNvSpPr>
          <p:nvPr/>
        </p:nvSpPr>
        <p:spPr bwMode="auto">
          <a:xfrm>
            <a:off x="4859338" y="3355975"/>
            <a:ext cx="4103687" cy="3140075"/>
          </a:xfrm>
          <a:prstGeom prst="rect">
            <a:avLst/>
          </a:prstGeom>
          <a:noFill/>
          <a:ln w="9525">
            <a:noFill/>
            <a:miter lim="800000"/>
            <a:headEnd/>
            <a:tailEnd/>
          </a:ln>
        </p:spPr>
        <p:txBody>
          <a:bodyPr>
            <a:prstTxWarp prst="textNoShape">
              <a:avLst/>
            </a:prstTxWarp>
            <a:spAutoFit/>
          </a:bodyPr>
          <a:lstStyle/>
          <a:p>
            <a:pPr algn="l" defTabSz="457200">
              <a:buClr>
                <a:srgbClr val="0A0A0A"/>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en-GB" sz="1100" b="1" dirty="0">
                <a:solidFill>
                  <a:srgbClr val="00B0DA"/>
                </a:solidFill>
                <a:latin typeface="Calibri" pitchFamily="-1" charset="0"/>
                <a:ea typeface="SimSun" pitchFamily="2" charset="-122"/>
                <a:cs typeface="SimSun" pitchFamily="2" charset="-122"/>
              </a:rPr>
              <a:t>Business Challenge</a:t>
            </a:r>
          </a:p>
          <a:p>
            <a:pPr algn="l" defTabSz="457200">
              <a:buClr>
                <a:srgbClr val="6699FF"/>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en-US" sz="1100" dirty="0">
                <a:latin typeface="Calibri" pitchFamily="-1" charset="0"/>
                <a:ea typeface="SimSun" pitchFamily="2" charset="-122"/>
                <a:cs typeface="SimSun" pitchFamily="2" charset="-122"/>
              </a:rPr>
              <a:t>Spain’s recent passage of a law promoting care and autonomy for dependent people compelled the agency to reengineer its IT systems to comply with new regulations as well as provide better service to citizens.</a:t>
            </a:r>
          </a:p>
          <a:p>
            <a:pPr algn="l" defTabSz="457200">
              <a:buClr>
                <a:srgbClr val="6699FF"/>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endParaRPr lang="en-GB" sz="1100" dirty="0">
              <a:solidFill>
                <a:srgbClr val="FFFFFF"/>
              </a:solidFill>
              <a:latin typeface="Calibri" pitchFamily="-1" charset="0"/>
              <a:ea typeface="SimSun" pitchFamily="2" charset="-122"/>
              <a:cs typeface="SimSun" pitchFamily="2" charset="-122"/>
            </a:endParaRPr>
          </a:p>
          <a:p>
            <a:pPr algn="l" defTabSz="457200">
              <a:buClr>
                <a:srgbClr val="0A0A0A"/>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en-GB" sz="1100" b="1" dirty="0">
                <a:solidFill>
                  <a:srgbClr val="00B0DA"/>
                </a:solidFill>
                <a:latin typeface="Calibri" pitchFamily="-1" charset="0"/>
                <a:ea typeface="SimSun" pitchFamily="2" charset="-122"/>
                <a:cs typeface="SimSun" pitchFamily="2" charset="-122"/>
              </a:rPr>
              <a:t>What’s Smart?</a:t>
            </a:r>
            <a:endParaRPr lang="en-GB" sz="1100" b="1" dirty="0">
              <a:solidFill>
                <a:srgbClr val="000000"/>
              </a:solidFill>
              <a:latin typeface="Calibri" pitchFamily="-1" charset="0"/>
              <a:ea typeface="SimSun" pitchFamily="2" charset="-122"/>
              <a:cs typeface="SimSun" pitchFamily="2" charset="-122"/>
            </a:endParaRPr>
          </a:p>
          <a:p>
            <a:pPr algn="l" defTabSz="457200">
              <a:buClr>
                <a:srgbClr val="0A0A0A"/>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en-US" sz="1100" dirty="0">
                <a:solidFill>
                  <a:srgbClr val="000000"/>
                </a:solidFill>
                <a:latin typeface="Calibri" pitchFamily="-1" charset="0"/>
                <a:ea typeface="SimSun" pitchFamily="2" charset="-122"/>
                <a:cs typeface="SimSun" pitchFamily="2" charset="-122"/>
              </a:rPr>
              <a:t>Implementation of a centralized process-oriented management system for granting benefits, automating the agency’s work and shortening services delivery.  The system has allowed the agency to adapt quickly to the new regulatory framework, and provides greater flexibility for implementing future policy changes.</a:t>
            </a:r>
          </a:p>
          <a:p>
            <a:pPr algn="l" defTabSz="457200">
              <a:buClr>
                <a:srgbClr val="0A0A0A"/>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endParaRPr lang="en-GB" sz="1100" dirty="0">
              <a:solidFill>
                <a:srgbClr val="FFFFFF"/>
              </a:solidFill>
              <a:latin typeface="Calibri" pitchFamily="-1" charset="0"/>
              <a:ea typeface="SimSun" pitchFamily="2" charset="-122"/>
              <a:cs typeface="SimSun" pitchFamily="2" charset="-122"/>
            </a:endParaRPr>
          </a:p>
          <a:p>
            <a:pPr algn="l" defTabSz="457200">
              <a:buClr>
                <a:srgbClr val="0A0A0A"/>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en-GB" sz="1100" b="1" dirty="0">
                <a:solidFill>
                  <a:srgbClr val="00B0DA"/>
                </a:solidFill>
                <a:latin typeface="Calibri" pitchFamily="-1" charset="0"/>
                <a:ea typeface="SimSun" pitchFamily="2" charset="-122"/>
                <a:cs typeface="SimSun" pitchFamily="2" charset="-122"/>
              </a:rPr>
              <a:t>Smarter Business Outcomes</a:t>
            </a:r>
            <a:endParaRPr lang="en-GB" sz="1100" b="1" dirty="0">
              <a:solidFill>
                <a:srgbClr val="000000"/>
              </a:solidFill>
              <a:latin typeface="Calibri" pitchFamily="-1" charset="0"/>
              <a:ea typeface="SimSun" pitchFamily="2" charset="-122"/>
              <a:cs typeface="SimSun" pitchFamily="2" charset="-122"/>
            </a:endParaRPr>
          </a:p>
          <a:p>
            <a:pPr algn="l" defTabSz="457200">
              <a:buClr>
                <a:srgbClr val="6699FF"/>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en-US" sz="1100" dirty="0">
                <a:solidFill>
                  <a:srgbClr val="000000"/>
                </a:solidFill>
                <a:latin typeface="Calibri" pitchFamily="-1" charset="0"/>
                <a:ea typeface="SimSun" pitchFamily="2" charset="-122"/>
                <a:cs typeface="SimSun" pitchFamily="2" charset="-122"/>
              </a:rPr>
              <a:t>Provide better service, comply with new and changing regulation more rapidly, access to rules which govern the process closer to the business giving improved control, understanding of business impact and audit history</a:t>
            </a:r>
          </a:p>
        </p:txBody>
      </p:sp>
      <p:sp>
        <p:nvSpPr>
          <p:cNvPr id="114693" name="AutoShape 5"/>
          <p:cNvSpPr>
            <a:spLocks noChangeArrowheads="1"/>
          </p:cNvSpPr>
          <p:nvPr/>
        </p:nvSpPr>
        <p:spPr bwMode="auto">
          <a:xfrm>
            <a:off x="4805363" y="2033588"/>
            <a:ext cx="4148137" cy="1366048"/>
          </a:xfrm>
          <a:prstGeom prst="roundRect">
            <a:avLst>
              <a:gd name="adj" fmla="val 16667"/>
            </a:avLst>
          </a:prstGeom>
          <a:noFill/>
          <a:ln>
            <a:noFill/>
          </a:ln>
          <a:extLst/>
        </p:spPr>
        <p:txBody>
          <a:bodyPr wrap="square">
            <a:prstTxWarp prst="textNoShape">
              <a:avLst/>
            </a:prstTxWarp>
            <a:spAutoFit/>
          </a:bodyPr>
          <a:lstStyle/>
          <a:p>
            <a:pPr algn="l" defTabSz="457200">
              <a:buClr>
                <a:srgbClr val="000000"/>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1100" dirty="0">
                <a:solidFill>
                  <a:schemeClr val="tx2"/>
                </a:solidFill>
                <a:latin typeface="+mn-lt"/>
                <a:ea typeface="Arial" charset="0"/>
                <a:cs typeface="Arial" charset="0"/>
              </a:rPr>
              <a:t>"</a:t>
            </a:r>
            <a:r>
              <a:rPr lang="en-US" sz="1100" i="1" dirty="0">
                <a:solidFill>
                  <a:schemeClr val="tx2"/>
                </a:solidFill>
                <a:latin typeface="+mn-lt"/>
                <a:ea typeface="Arial" charset="0"/>
                <a:cs typeface="Arial" charset="0"/>
              </a:rPr>
              <a:t>By combining the strengths of IBM Software and services, we are dramatically reducing the time to process benefits, allowing the staff to put more focus on handling exceptional cases.</a:t>
            </a:r>
            <a:r>
              <a:rPr lang="en-US" sz="1100" i="1" dirty="0">
                <a:solidFill>
                  <a:schemeClr val="tx2"/>
                </a:solidFill>
                <a:latin typeface="+mn-lt"/>
                <a:ea typeface="SimSun" pitchFamily="2" charset="-122"/>
                <a:cs typeface="SimSun" pitchFamily="2" charset="-122"/>
              </a:rPr>
              <a:t>.”</a:t>
            </a:r>
            <a:endParaRPr lang="en-GB" sz="1100" i="1" dirty="0">
              <a:solidFill>
                <a:schemeClr val="tx2"/>
              </a:solidFill>
              <a:effectLst>
                <a:outerShdw blurRad="38100" dist="38100" dir="2700000" algn="tl">
                  <a:srgbClr val="808080"/>
                </a:outerShdw>
              </a:effectLst>
              <a:latin typeface="+mn-lt"/>
              <a:ea typeface="SimSun" pitchFamily="2" charset="-122"/>
              <a:cs typeface="SimSun" pitchFamily="2" charset="-122"/>
            </a:endParaRPr>
          </a:p>
          <a:p>
            <a:pPr algn="r" defTabSz="457200">
              <a:lnSpc>
                <a:spcPct val="92000"/>
              </a:lnSpc>
              <a:spcBef>
                <a:spcPct val="25000"/>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1000" i="1" dirty="0">
                <a:latin typeface="Calibri" charset="0"/>
                <a:ea typeface="SimSun" pitchFamily="2" charset="-122"/>
                <a:cs typeface="SimSun" pitchFamily="2" charset="-122"/>
              </a:rPr>
              <a:t>— </a:t>
            </a:r>
            <a:r>
              <a:rPr lang="en-US" sz="1000" dirty="0">
                <a:latin typeface="Arial" charset="0"/>
                <a:ea typeface="Arial" charset="0"/>
                <a:cs typeface="Arial" charset="0"/>
              </a:rPr>
              <a:t>José María Molina, Project Director, IT Department Social Services, Social Services Management, Family and Equal Opportunity Council, Junta de Castilla y León</a:t>
            </a:r>
            <a:endParaRPr lang="en-GB" sz="1000" i="1" dirty="0">
              <a:latin typeface="Calibri" charset="0"/>
              <a:ea typeface="SimSun" pitchFamily="2" charset="-122"/>
              <a:cs typeface="SimSun" pitchFamily="2" charset="-122"/>
            </a:endParaRPr>
          </a:p>
        </p:txBody>
      </p:sp>
      <p:pic>
        <p:nvPicPr>
          <p:cNvPr id="19466" name="Picture 14"/>
          <p:cNvPicPr>
            <a:picLocks noChangeAspect="1"/>
          </p:cNvPicPr>
          <p:nvPr/>
        </p:nvPicPr>
        <p:blipFill>
          <a:blip r:embed="rId4">
            <a:alphaModFix amt="50000"/>
          </a:blip>
          <a:srcRect/>
          <a:stretch>
            <a:fillRect/>
          </a:stretch>
        </p:blipFill>
        <p:spPr bwMode="auto">
          <a:xfrm>
            <a:off x="3463925" y="2540000"/>
            <a:ext cx="1077913" cy="6413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8" name="Straight Arrow Connector 107"/>
          <p:cNvCxnSpPr/>
          <p:nvPr/>
        </p:nvCxnSpPr>
        <p:spPr bwMode="auto">
          <a:xfrm>
            <a:off x="914400" y="1524000"/>
            <a:ext cx="7078133" cy="0"/>
          </a:xfrm>
          <a:prstGeom prst="straightConnector1">
            <a:avLst/>
          </a:prstGeom>
          <a:solidFill>
            <a:schemeClr val="accent1"/>
          </a:solidFill>
          <a:ln w="9525" cap="flat" cmpd="sng" algn="ctr">
            <a:solidFill>
              <a:schemeClr val="tx1"/>
            </a:solidFill>
            <a:prstDash val="solid"/>
            <a:round/>
            <a:headEnd type="arrow"/>
            <a:tailEnd type="arrow"/>
          </a:ln>
          <a:effectLst>
            <a:outerShdw blurRad="50800" dist="38100" dir="2700000">
              <a:srgbClr val="000000">
                <a:alpha val="43000"/>
              </a:srgbClr>
            </a:outerShdw>
          </a:effectLst>
        </p:spPr>
      </p:cxnSp>
      <p:sp>
        <p:nvSpPr>
          <p:cNvPr id="76" name="Right Arrow 75"/>
          <p:cNvSpPr/>
          <p:nvPr/>
        </p:nvSpPr>
        <p:spPr>
          <a:xfrm>
            <a:off x="443443" y="1606546"/>
            <a:ext cx="8482013" cy="1963738"/>
          </a:xfrm>
          <a:prstGeom prst="rightArrow">
            <a:avLst>
              <a:gd name="adj1" fmla="val 50000"/>
              <a:gd name="adj2" fmla="val 81798"/>
            </a:avLst>
          </a:prstGeom>
          <a:gradFill flip="none" rotWithShape="1">
            <a:gsLst>
              <a:gs pos="0">
                <a:schemeClr val="accent3">
                  <a:tint val="50000"/>
                  <a:satMod val="300000"/>
                  <a:alpha val="20000"/>
                </a:schemeClr>
              </a:gs>
              <a:gs pos="35000">
                <a:schemeClr val="accent3">
                  <a:tint val="37000"/>
                  <a:satMod val="300000"/>
                  <a:alpha val="20000"/>
                </a:schemeClr>
              </a:gs>
              <a:gs pos="100000">
                <a:schemeClr val="accent3">
                  <a:tint val="15000"/>
                  <a:satMod val="350000"/>
                  <a:alpha val="20000"/>
                </a:schemeClr>
              </a:gs>
            </a:gsLst>
            <a:lin ang="16200000" scaled="1"/>
            <a:tileRect/>
          </a:gradFill>
          <a:ln>
            <a:noFill/>
          </a:ln>
        </p:spPr>
        <p:style>
          <a:lnRef idx="1">
            <a:schemeClr val="accent3"/>
          </a:lnRef>
          <a:fillRef idx="2">
            <a:schemeClr val="accent3"/>
          </a:fillRef>
          <a:effectRef idx="1">
            <a:schemeClr val="accent3"/>
          </a:effectRef>
          <a:fontRef idx="minor">
            <a:schemeClr val="dk1"/>
          </a:fontRef>
        </p:style>
        <p:txBody>
          <a:bodyPr anchor="ctr"/>
          <a:lstStyle/>
          <a:p>
            <a:pPr>
              <a:defRPr/>
            </a:pPr>
            <a:endParaRPr lang="en-GB" dirty="0"/>
          </a:p>
        </p:txBody>
      </p:sp>
      <p:cxnSp>
        <p:nvCxnSpPr>
          <p:cNvPr id="70" name="Curved Connector 63"/>
          <p:cNvCxnSpPr>
            <a:stCxn id="30" idx="1"/>
            <a:endCxn id="3" idx="1"/>
          </p:cNvCxnSpPr>
          <p:nvPr/>
        </p:nvCxnSpPr>
        <p:spPr>
          <a:xfrm rot="10800000">
            <a:off x="1434043" y="2925759"/>
            <a:ext cx="2514600" cy="2036762"/>
          </a:xfrm>
          <a:prstGeom prst="curvedConnector2">
            <a:avLst/>
          </a:prstGeom>
          <a:ln w="25400" cap="flat" cmpd="sng" algn="ctr">
            <a:solidFill>
              <a:schemeClr val="bg1">
                <a:lumMod val="75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 name="Right Triangle 2"/>
          <p:cNvSpPr/>
          <p:nvPr/>
        </p:nvSpPr>
        <p:spPr>
          <a:xfrm rot="13517156">
            <a:off x="636324" y="2124865"/>
            <a:ext cx="936625" cy="935038"/>
          </a:xfrm>
          <a:prstGeom prst="rtTriangle">
            <a:avLst/>
          </a:prstGeom>
        </p:spPr>
        <p:style>
          <a:lnRef idx="1">
            <a:schemeClr val="accent1"/>
          </a:lnRef>
          <a:fillRef idx="3">
            <a:schemeClr val="accent1"/>
          </a:fillRef>
          <a:effectRef idx="2">
            <a:schemeClr val="accent1"/>
          </a:effectRef>
          <a:fontRef idx="minor">
            <a:schemeClr val="lt1"/>
          </a:fontRef>
        </p:style>
        <p:txBody>
          <a:bodyPr vert="vert" anchor="ctr"/>
          <a:lstStyle/>
          <a:p>
            <a:pPr>
              <a:defRPr/>
            </a:pPr>
            <a:endParaRPr lang="en-GB" sz="800" dirty="0"/>
          </a:p>
        </p:txBody>
      </p:sp>
      <p:sp>
        <p:nvSpPr>
          <p:cNvPr id="5" name="Can 4"/>
          <p:cNvSpPr/>
          <p:nvPr/>
        </p:nvSpPr>
        <p:spPr>
          <a:xfrm rot="5400000">
            <a:off x="4389968" y="152396"/>
            <a:ext cx="788988" cy="4878388"/>
          </a:xfrm>
          <a:prstGeom prst="can">
            <a:avLst/>
          </a:prstGeom>
        </p:spPr>
        <p:style>
          <a:lnRef idx="1">
            <a:schemeClr val="accent1"/>
          </a:lnRef>
          <a:fillRef idx="3">
            <a:schemeClr val="accent1"/>
          </a:fillRef>
          <a:effectRef idx="2">
            <a:schemeClr val="accent1"/>
          </a:effectRef>
          <a:fontRef idx="minor">
            <a:schemeClr val="lt1"/>
          </a:fontRef>
        </p:style>
        <p:txBody>
          <a:bodyPr vert="vert270"/>
          <a:lstStyle/>
          <a:p>
            <a:pPr algn="r">
              <a:defRPr/>
            </a:pPr>
            <a:endParaRPr lang="en-GB" dirty="0"/>
          </a:p>
        </p:txBody>
      </p:sp>
      <p:sp>
        <p:nvSpPr>
          <p:cNvPr id="6" name="Right Triangle 5"/>
          <p:cNvSpPr/>
          <p:nvPr/>
        </p:nvSpPr>
        <p:spPr>
          <a:xfrm rot="8082844" flipH="1">
            <a:off x="7795156" y="2124071"/>
            <a:ext cx="936625" cy="936625"/>
          </a:xfrm>
          <a:prstGeom prst="rtTriangle">
            <a:avLst/>
          </a:prstGeom>
        </p:spPr>
        <p:style>
          <a:lnRef idx="1">
            <a:schemeClr val="accent1"/>
          </a:lnRef>
          <a:fillRef idx="3">
            <a:schemeClr val="accent1"/>
          </a:fillRef>
          <a:effectRef idx="2">
            <a:schemeClr val="accent1"/>
          </a:effectRef>
          <a:fontRef idx="minor">
            <a:schemeClr val="lt1"/>
          </a:fontRef>
        </p:style>
        <p:txBody>
          <a:bodyPr anchor="ctr"/>
          <a:lstStyle/>
          <a:p>
            <a:pPr>
              <a:defRPr/>
            </a:pPr>
            <a:endParaRPr lang="en-GB" sz="700" dirty="0"/>
          </a:p>
        </p:txBody>
      </p:sp>
      <p:sp>
        <p:nvSpPr>
          <p:cNvPr id="25607" name="TextBox 6"/>
          <p:cNvSpPr txBox="1">
            <a:spLocks noChangeArrowheads="1"/>
          </p:cNvSpPr>
          <p:nvPr/>
        </p:nvSpPr>
        <p:spPr bwMode="auto">
          <a:xfrm rot="5400000">
            <a:off x="975139" y="2406924"/>
            <a:ext cx="746358" cy="369332"/>
          </a:xfrm>
          <a:prstGeom prst="rect">
            <a:avLst/>
          </a:prstGeom>
          <a:noFill/>
          <a:ln w="9525">
            <a:noFill/>
            <a:miter lim="800000"/>
            <a:headEnd/>
            <a:tailEnd/>
          </a:ln>
        </p:spPr>
        <p:txBody>
          <a:bodyPr wrap="none" lIns="0" tIns="0" bIns="0">
            <a:prstTxWarp prst="textNoShape">
              <a:avLst/>
            </a:prstTxWarp>
            <a:spAutoFit/>
          </a:bodyPr>
          <a:lstStyle/>
          <a:p>
            <a:r>
              <a:rPr lang="en-GB" sz="1200" dirty="0">
                <a:solidFill>
                  <a:srgbClr val="FFFFFF"/>
                </a:solidFill>
              </a:rPr>
              <a:t>Input</a:t>
            </a:r>
          </a:p>
          <a:p>
            <a:r>
              <a:rPr lang="en-GB" sz="1200" dirty="0">
                <a:solidFill>
                  <a:srgbClr val="FFFFFF"/>
                </a:solidFill>
              </a:rPr>
              <a:t>Channels</a:t>
            </a:r>
          </a:p>
        </p:txBody>
      </p:sp>
      <p:sp>
        <p:nvSpPr>
          <p:cNvPr id="25608" name="TextBox 7"/>
          <p:cNvSpPr txBox="1">
            <a:spLocks noChangeArrowheads="1"/>
          </p:cNvSpPr>
          <p:nvPr/>
        </p:nvSpPr>
        <p:spPr bwMode="auto">
          <a:xfrm rot="-5400000">
            <a:off x="7674389" y="2406924"/>
            <a:ext cx="746358" cy="369332"/>
          </a:xfrm>
          <a:prstGeom prst="rect">
            <a:avLst/>
          </a:prstGeom>
          <a:noFill/>
          <a:ln w="9525">
            <a:noFill/>
            <a:miter lim="800000"/>
            <a:headEnd/>
            <a:tailEnd/>
          </a:ln>
        </p:spPr>
        <p:txBody>
          <a:bodyPr wrap="none" lIns="0" tIns="0" bIns="0">
            <a:prstTxWarp prst="textNoShape">
              <a:avLst/>
            </a:prstTxWarp>
            <a:spAutoFit/>
          </a:bodyPr>
          <a:lstStyle/>
          <a:p>
            <a:r>
              <a:rPr lang="en-GB" sz="1200" dirty="0">
                <a:solidFill>
                  <a:srgbClr val="FFFFFF"/>
                </a:solidFill>
              </a:rPr>
              <a:t>Output</a:t>
            </a:r>
          </a:p>
          <a:p>
            <a:r>
              <a:rPr lang="en-GB" sz="1200" dirty="0">
                <a:solidFill>
                  <a:srgbClr val="FFFFFF"/>
                </a:solidFill>
              </a:rPr>
              <a:t>Channels</a:t>
            </a:r>
          </a:p>
        </p:txBody>
      </p:sp>
      <p:sp>
        <p:nvSpPr>
          <p:cNvPr id="25609" name="TextBox 13"/>
          <p:cNvSpPr txBox="1">
            <a:spLocks noChangeArrowheads="1"/>
          </p:cNvSpPr>
          <p:nvPr/>
        </p:nvSpPr>
        <p:spPr bwMode="auto">
          <a:xfrm>
            <a:off x="600606" y="2139946"/>
            <a:ext cx="520700" cy="261938"/>
          </a:xfrm>
          <a:prstGeom prst="rect">
            <a:avLst/>
          </a:prstGeom>
          <a:noFill/>
          <a:ln w="9525">
            <a:noFill/>
            <a:miter lim="800000"/>
            <a:headEnd/>
            <a:tailEnd/>
          </a:ln>
        </p:spPr>
        <p:txBody>
          <a:bodyPr wrap="none" bIns="0">
            <a:prstTxWarp prst="textNoShape">
              <a:avLst/>
            </a:prstTxWarp>
            <a:spAutoFit/>
          </a:bodyPr>
          <a:lstStyle/>
          <a:p>
            <a:r>
              <a:rPr lang="en-GB" sz="1400" dirty="0"/>
              <a:t>Web</a:t>
            </a:r>
          </a:p>
        </p:txBody>
      </p:sp>
      <p:sp>
        <p:nvSpPr>
          <p:cNvPr id="25610" name="TextBox 14"/>
          <p:cNvSpPr txBox="1">
            <a:spLocks noChangeArrowheads="1"/>
          </p:cNvSpPr>
          <p:nvPr/>
        </p:nvSpPr>
        <p:spPr bwMode="auto">
          <a:xfrm>
            <a:off x="513293" y="2405059"/>
            <a:ext cx="608013" cy="261937"/>
          </a:xfrm>
          <a:prstGeom prst="rect">
            <a:avLst/>
          </a:prstGeom>
          <a:noFill/>
          <a:ln w="9525">
            <a:noFill/>
            <a:miter lim="800000"/>
            <a:headEnd/>
            <a:tailEnd/>
          </a:ln>
        </p:spPr>
        <p:txBody>
          <a:bodyPr wrap="none" bIns="0">
            <a:prstTxWarp prst="textNoShape">
              <a:avLst/>
            </a:prstTxWarp>
            <a:spAutoFit/>
          </a:bodyPr>
          <a:lstStyle/>
          <a:p>
            <a:r>
              <a:rPr lang="en-GB" sz="1400" dirty="0"/>
              <a:t>Paper</a:t>
            </a:r>
          </a:p>
        </p:txBody>
      </p:sp>
      <p:sp>
        <p:nvSpPr>
          <p:cNvPr id="25611" name="TextBox 15"/>
          <p:cNvSpPr txBox="1">
            <a:spLocks noChangeArrowheads="1"/>
          </p:cNvSpPr>
          <p:nvPr/>
        </p:nvSpPr>
        <p:spPr bwMode="auto">
          <a:xfrm>
            <a:off x="649818" y="2670171"/>
            <a:ext cx="471488" cy="261938"/>
          </a:xfrm>
          <a:prstGeom prst="rect">
            <a:avLst/>
          </a:prstGeom>
          <a:noFill/>
          <a:ln w="9525">
            <a:noFill/>
            <a:miter lim="800000"/>
            <a:headEnd/>
            <a:tailEnd/>
          </a:ln>
        </p:spPr>
        <p:txBody>
          <a:bodyPr wrap="none" bIns="0">
            <a:prstTxWarp prst="textNoShape">
              <a:avLst/>
            </a:prstTxWarp>
            <a:spAutoFit/>
          </a:bodyPr>
          <a:lstStyle/>
          <a:p>
            <a:r>
              <a:rPr lang="en-GB" sz="1400" dirty="0"/>
              <a:t>B2B</a:t>
            </a:r>
          </a:p>
        </p:txBody>
      </p:sp>
      <p:sp>
        <p:nvSpPr>
          <p:cNvPr id="19" name="Rounded Rectangle 18"/>
          <p:cNvSpPr/>
          <p:nvPr/>
        </p:nvSpPr>
        <p:spPr>
          <a:xfrm>
            <a:off x="8028236" y="2090617"/>
            <a:ext cx="234819" cy="136208"/>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800" dirty="0"/>
              <a:t>R</a:t>
            </a:r>
          </a:p>
        </p:txBody>
      </p:sp>
      <p:sp>
        <p:nvSpPr>
          <p:cNvPr id="28" name="Rectangle 27"/>
          <p:cNvSpPr/>
          <p:nvPr/>
        </p:nvSpPr>
        <p:spPr>
          <a:xfrm>
            <a:off x="678393" y="3800471"/>
            <a:ext cx="835025" cy="811213"/>
          </a:xfrm>
          <a:prstGeom prst="rect">
            <a:avLst/>
          </a:prstGeom>
        </p:spPr>
        <p:style>
          <a:lnRef idx="1">
            <a:schemeClr val="accent1"/>
          </a:lnRef>
          <a:fillRef idx="3">
            <a:schemeClr val="accent1"/>
          </a:fillRef>
          <a:effectRef idx="2">
            <a:schemeClr val="accent1"/>
          </a:effectRef>
          <a:fontRef idx="minor">
            <a:schemeClr val="lt1"/>
          </a:fontRef>
        </p:style>
        <p:txBody>
          <a:bodyPr/>
          <a:lstStyle/>
          <a:p>
            <a:pPr>
              <a:defRPr/>
            </a:pPr>
            <a:r>
              <a:rPr lang="en-GB" sz="1200" dirty="0"/>
              <a:t>Forms</a:t>
            </a:r>
          </a:p>
        </p:txBody>
      </p:sp>
      <p:sp>
        <p:nvSpPr>
          <p:cNvPr id="29" name="Rounded Rectangle 28"/>
          <p:cNvSpPr/>
          <p:nvPr/>
        </p:nvSpPr>
        <p:spPr>
          <a:xfrm>
            <a:off x="978749" y="4301034"/>
            <a:ext cx="234819" cy="136208"/>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800" dirty="0"/>
              <a:t>R</a:t>
            </a:r>
          </a:p>
        </p:txBody>
      </p:sp>
      <p:sp>
        <p:nvSpPr>
          <p:cNvPr id="30" name="Rounded Rectangle 29"/>
          <p:cNvSpPr/>
          <p:nvPr/>
        </p:nvSpPr>
        <p:spPr>
          <a:xfrm>
            <a:off x="3948643" y="4162421"/>
            <a:ext cx="3262313" cy="1600200"/>
          </a:xfrm>
          <a:prstGeom prst="roundRect">
            <a:avLst/>
          </a:prstGeom>
        </p:spPr>
        <p:style>
          <a:lnRef idx="1">
            <a:schemeClr val="accent1"/>
          </a:lnRef>
          <a:fillRef idx="3">
            <a:schemeClr val="accent1"/>
          </a:fillRef>
          <a:effectRef idx="2">
            <a:schemeClr val="accent1"/>
          </a:effectRef>
          <a:fontRef idx="minor">
            <a:schemeClr val="lt1"/>
          </a:fontRef>
        </p:style>
        <p:txBody>
          <a:bodyPr lIns="0" tIns="0" rIns="0" bIns="0"/>
          <a:lstStyle/>
          <a:p>
            <a:pPr>
              <a:defRPr/>
            </a:pPr>
            <a:r>
              <a:rPr lang="en-GB" dirty="0"/>
              <a:t>Systems of Record</a:t>
            </a:r>
          </a:p>
        </p:txBody>
      </p:sp>
      <p:grpSp>
        <p:nvGrpSpPr>
          <p:cNvPr id="2" name="Group 21"/>
          <p:cNvGrpSpPr>
            <a:grpSpLocks/>
          </p:cNvGrpSpPr>
          <p:nvPr/>
        </p:nvGrpSpPr>
        <p:grpSpPr bwMode="auto">
          <a:xfrm>
            <a:off x="5150381" y="4403721"/>
            <a:ext cx="809625" cy="1387475"/>
            <a:chOff x="6431169" y="4284554"/>
            <a:chExt cx="414421" cy="710451"/>
          </a:xfrm>
        </p:grpSpPr>
        <p:sp>
          <p:nvSpPr>
            <p:cNvPr id="32" name="Can 31"/>
            <p:cNvSpPr/>
            <p:nvPr/>
          </p:nvSpPr>
          <p:spPr>
            <a:xfrm>
              <a:off x="6431169" y="4386163"/>
              <a:ext cx="414421" cy="507233"/>
            </a:xfrm>
            <a:prstGeom prst="can">
              <a:avLst/>
            </a:prstGeom>
          </p:spPr>
          <p:style>
            <a:lnRef idx="1">
              <a:schemeClr val="accent1"/>
            </a:lnRef>
            <a:fillRef idx="3">
              <a:schemeClr val="accent1"/>
            </a:fillRef>
            <a:effectRef idx="2">
              <a:schemeClr val="accent1"/>
            </a:effectRef>
            <a:fontRef idx="minor">
              <a:schemeClr val="lt1"/>
            </a:fontRef>
          </p:style>
          <p:txBody>
            <a:bodyPr anchor="ctr"/>
            <a:lstStyle/>
            <a:p>
              <a:pPr>
                <a:defRPr/>
              </a:pPr>
              <a:endParaRPr lang="en-GB" sz="600" dirty="0"/>
            </a:p>
          </p:txBody>
        </p:sp>
        <p:sp>
          <p:nvSpPr>
            <p:cNvPr id="25720" name="TextBox 32"/>
            <p:cNvSpPr txBox="1">
              <a:spLocks noChangeArrowheads="1"/>
            </p:cNvSpPr>
            <p:nvPr/>
          </p:nvSpPr>
          <p:spPr bwMode="auto">
            <a:xfrm rot="2700254">
              <a:off x="6283154" y="4568886"/>
              <a:ext cx="710451" cy="141787"/>
            </a:xfrm>
            <a:prstGeom prst="rect">
              <a:avLst/>
            </a:prstGeom>
            <a:noFill/>
            <a:ln w="9525">
              <a:noFill/>
              <a:miter lim="800000"/>
              <a:headEnd/>
              <a:tailEnd/>
            </a:ln>
          </p:spPr>
          <p:txBody>
            <a:bodyPr>
              <a:prstTxWarp prst="textNoShape">
                <a:avLst/>
              </a:prstTxWarp>
              <a:spAutoFit/>
            </a:bodyPr>
            <a:lstStyle/>
            <a:p>
              <a:r>
                <a:rPr lang="en-GB" sz="1200" dirty="0" smtClean="0">
                  <a:solidFill>
                    <a:srgbClr val="FFFFFF"/>
                  </a:solidFill>
                </a:rPr>
                <a:t>Asset</a:t>
              </a:r>
              <a:endParaRPr lang="en-GB" sz="1200" dirty="0">
                <a:solidFill>
                  <a:srgbClr val="FFFFFF"/>
                </a:solidFill>
              </a:endParaRPr>
            </a:p>
          </p:txBody>
        </p:sp>
      </p:grpSp>
      <p:grpSp>
        <p:nvGrpSpPr>
          <p:cNvPr id="7" name="Group 22"/>
          <p:cNvGrpSpPr>
            <a:grpSpLocks/>
          </p:cNvGrpSpPr>
          <p:nvPr/>
        </p:nvGrpSpPr>
        <p:grpSpPr bwMode="auto">
          <a:xfrm>
            <a:off x="6109231" y="4478334"/>
            <a:ext cx="809625" cy="1238250"/>
            <a:chOff x="7017464" y="4323028"/>
            <a:chExt cx="414421" cy="633507"/>
          </a:xfrm>
        </p:grpSpPr>
        <p:sp>
          <p:nvSpPr>
            <p:cNvPr id="35" name="Can 34"/>
            <p:cNvSpPr/>
            <p:nvPr/>
          </p:nvSpPr>
          <p:spPr>
            <a:xfrm>
              <a:off x="7017464" y="4385566"/>
              <a:ext cx="414421" cy="508430"/>
            </a:xfrm>
            <a:prstGeom prst="can">
              <a:avLst/>
            </a:prstGeom>
          </p:spPr>
          <p:style>
            <a:lnRef idx="1">
              <a:schemeClr val="accent1"/>
            </a:lnRef>
            <a:fillRef idx="3">
              <a:schemeClr val="accent1"/>
            </a:fillRef>
            <a:effectRef idx="2">
              <a:schemeClr val="accent1"/>
            </a:effectRef>
            <a:fontRef idx="minor">
              <a:schemeClr val="lt1"/>
            </a:fontRef>
          </p:style>
          <p:txBody>
            <a:bodyPr anchor="ctr"/>
            <a:lstStyle/>
            <a:p>
              <a:pPr>
                <a:defRPr/>
              </a:pPr>
              <a:endParaRPr lang="en-GB" sz="600" dirty="0"/>
            </a:p>
          </p:txBody>
        </p:sp>
        <p:sp>
          <p:nvSpPr>
            <p:cNvPr id="25718" name="TextBox 35"/>
            <p:cNvSpPr txBox="1">
              <a:spLocks noChangeArrowheads="1"/>
            </p:cNvSpPr>
            <p:nvPr/>
          </p:nvSpPr>
          <p:spPr bwMode="auto">
            <a:xfrm rot="2700254">
              <a:off x="6907921" y="4568888"/>
              <a:ext cx="633507" cy="141787"/>
            </a:xfrm>
            <a:prstGeom prst="rect">
              <a:avLst/>
            </a:prstGeom>
            <a:noFill/>
            <a:ln w="9525">
              <a:noFill/>
              <a:miter lim="800000"/>
              <a:headEnd/>
              <a:tailEnd/>
            </a:ln>
          </p:spPr>
          <p:txBody>
            <a:bodyPr>
              <a:prstTxWarp prst="textNoShape">
                <a:avLst/>
              </a:prstTxWarp>
              <a:spAutoFit/>
            </a:bodyPr>
            <a:lstStyle/>
            <a:p>
              <a:r>
                <a:rPr lang="en-GB" sz="1200" dirty="0" smtClean="0">
                  <a:solidFill>
                    <a:srgbClr val="FFFFFF"/>
                  </a:solidFill>
                </a:rPr>
                <a:t>Citizen</a:t>
              </a:r>
              <a:endParaRPr lang="en-GB" sz="1200" dirty="0">
                <a:solidFill>
                  <a:srgbClr val="FFFFFF"/>
                </a:solidFill>
              </a:endParaRPr>
            </a:p>
          </p:txBody>
        </p:sp>
      </p:grpSp>
      <p:grpSp>
        <p:nvGrpSpPr>
          <p:cNvPr id="8" name="Group 23"/>
          <p:cNvGrpSpPr>
            <a:grpSpLocks/>
          </p:cNvGrpSpPr>
          <p:nvPr/>
        </p:nvGrpSpPr>
        <p:grpSpPr bwMode="auto">
          <a:xfrm>
            <a:off x="4199468" y="4332284"/>
            <a:ext cx="811213" cy="1547812"/>
            <a:chOff x="7563366" y="4104672"/>
            <a:chExt cx="342461" cy="1015810"/>
          </a:xfrm>
        </p:grpSpPr>
        <p:sp>
          <p:nvSpPr>
            <p:cNvPr id="38" name="Can 37"/>
            <p:cNvSpPr/>
            <p:nvPr/>
          </p:nvSpPr>
          <p:spPr>
            <a:xfrm>
              <a:off x="7563366" y="4286997"/>
              <a:ext cx="342461" cy="651161"/>
            </a:xfrm>
            <a:prstGeom prst="can">
              <a:avLst/>
            </a:prstGeom>
          </p:spPr>
          <p:style>
            <a:lnRef idx="1">
              <a:schemeClr val="accent1"/>
            </a:lnRef>
            <a:fillRef idx="3">
              <a:schemeClr val="accent1"/>
            </a:fillRef>
            <a:effectRef idx="2">
              <a:schemeClr val="accent1"/>
            </a:effectRef>
            <a:fontRef idx="minor">
              <a:schemeClr val="lt1"/>
            </a:fontRef>
          </p:style>
          <p:txBody>
            <a:bodyPr anchor="ctr"/>
            <a:lstStyle/>
            <a:p>
              <a:pPr>
                <a:defRPr/>
              </a:pPr>
              <a:endParaRPr lang="en-GB" sz="600" dirty="0"/>
            </a:p>
          </p:txBody>
        </p:sp>
        <p:sp>
          <p:nvSpPr>
            <p:cNvPr id="25716" name="TextBox 38"/>
            <p:cNvSpPr txBox="1">
              <a:spLocks noChangeArrowheads="1"/>
            </p:cNvSpPr>
            <p:nvPr/>
          </p:nvSpPr>
          <p:spPr bwMode="auto">
            <a:xfrm rot="2700254">
              <a:off x="7226692" y="4554108"/>
              <a:ext cx="1015810" cy="116938"/>
            </a:xfrm>
            <a:prstGeom prst="rect">
              <a:avLst/>
            </a:prstGeom>
            <a:noFill/>
            <a:ln w="9525">
              <a:noFill/>
              <a:miter lim="800000"/>
              <a:headEnd/>
              <a:tailEnd/>
            </a:ln>
          </p:spPr>
          <p:txBody>
            <a:bodyPr>
              <a:prstTxWarp prst="textNoShape">
                <a:avLst/>
              </a:prstTxWarp>
              <a:spAutoFit/>
            </a:bodyPr>
            <a:lstStyle/>
            <a:p>
              <a:r>
                <a:rPr lang="en-GB" sz="1200" dirty="0">
                  <a:solidFill>
                    <a:srgbClr val="FFFFFF"/>
                  </a:solidFill>
                </a:rPr>
                <a:t>Documents</a:t>
              </a:r>
            </a:p>
          </p:txBody>
        </p:sp>
      </p:grpSp>
      <p:sp>
        <p:nvSpPr>
          <p:cNvPr id="40" name="Rounded Rectangle 39"/>
          <p:cNvSpPr/>
          <p:nvPr/>
        </p:nvSpPr>
        <p:spPr>
          <a:xfrm>
            <a:off x="4964470" y="5849527"/>
            <a:ext cx="1224000" cy="178772"/>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1050" dirty="0"/>
              <a:t>Rules [R]</a:t>
            </a:r>
          </a:p>
        </p:txBody>
      </p:sp>
      <p:sp>
        <p:nvSpPr>
          <p:cNvPr id="41" name="Rounded Rectangle 40"/>
          <p:cNvSpPr/>
          <p:nvPr/>
        </p:nvSpPr>
        <p:spPr>
          <a:xfrm>
            <a:off x="4318425" y="6101091"/>
            <a:ext cx="2516091" cy="178772"/>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1050" dirty="0"/>
              <a:t>Business Process Management [BPM]</a:t>
            </a:r>
          </a:p>
        </p:txBody>
      </p:sp>
      <p:sp>
        <p:nvSpPr>
          <p:cNvPr id="42" name="Rounded Rectangle 41"/>
          <p:cNvSpPr/>
          <p:nvPr/>
        </p:nvSpPr>
        <p:spPr>
          <a:xfrm>
            <a:off x="4318425" y="6355091"/>
            <a:ext cx="2516091" cy="178772"/>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1050" dirty="0"/>
              <a:t>Enterprise Service Bus [ESB]</a:t>
            </a:r>
          </a:p>
        </p:txBody>
      </p:sp>
      <p:sp>
        <p:nvSpPr>
          <p:cNvPr id="43" name="Snip Single Corner Rectangle 42"/>
          <p:cNvSpPr/>
          <p:nvPr/>
        </p:nvSpPr>
        <p:spPr>
          <a:xfrm>
            <a:off x="2621493" y="3800471"/>
            <a:ext cx="854075" cy="801688"/>
          </a:xfrm>
          <a:prstGeom prst="snip1Rect">
            <a:avLst/>
          </a:prstGeom>
        </p:spPr>
        <p:style>
          <a:lnRef idx="1">
            <a:schemeClr val="accent1"/>
          </a:lnRef>
          <a:fillRef idx="3">
            <a:schemeClr val="accent1"/>
          </a:fillRef>
          <a:effectRef idx="2">
            <a:schemeClr val="accent1"/>
          </a:effectRef>
          <a:fontRef idx="minor">
            <a:schemeClr val="lt1"/>
          </a:fontRef>
        </p:style>
        <p:txBody>
          <a:bodyPr/>
          <a:lstStyle/>
          <a:p>
            <a:pPr>
              <a:defRPr/>
            </a:pPr>
            <a:r>
              <a:rPr lang="en-GB" sz="1200" dirty="0"/>
              <a:t>Case</a:t>
            </a:r>
          </a:p>
        </p:txBody>
      </p:sp>
      <p:sp>
        <p:nvSpPr>
          <p:cNvPr id="44" name="Rounded Rectangle 43"/>
          <p:cNvSpPr/>
          <p:nvPr/>
        </p:nvSpPr>
        <p:spPr>
          <a:xfrm>
            <a:off x="2769333" y="4301034"/>
            <a:ext cx="234819" cy="136208"/>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800" dirty="0"/>
              <a:t>R</a:t>
            </a:r>
          </a:p>
        </p:txBody>
      </p:sp>
      <p:sp>
        <p:nvSpPr>
          <p:cNvPr id="45" name="Rounded Rectangle 44"/>
          <p:cNvSpPr/>
          <p:nvPr/>
        </p:nvSpPr>
        <p:spPr>
          <a:xfrm>
            <a:off x="3035902" y="4301033"/>
            <a:ext cx="306819" cy="136208"/>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800" dirty="0"/>
              <a:t>BPM</a:t>
            </a:r>
          </a:p>
        </p:txBody>
      </p:sp>
      <p:cxnSp>
        <p:nvCxnSpPr>
          <p:cNvPr id="47" name="Straight Arrow Connector 46"/>
          <p:cNvCxnSpPr>
            <a:stCxn id="3" idx="2"/>
            <a:endCxn id="5" idx="3"/>
          </p:cNvCxnSpPr>
          <p:nvPr/>
        </p:nvCxnSpPr>
        <p:spPr>
          <a:xfrm flipV="1">
            <a:off x="1765831" y="2592384"/>
            <a:ext cx="57943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a:stCxn id="4" idx="2"/>
            <a:endCxn id="43" idx="3"/>
          </p:cNvCxnSpPr>
          <p:nvPr/>
        </p:nvCxnSpPr>
        <p:spPr>
          <a:xfrm rot="16200000" flipH="1">
            <a:off x="2615937" y="3367877"/>
            <a:ext cx="857250" cy="7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43" idx="2"/>
            <a:endCxn id="85" idx="1"/>
          </p:cNvCxnSpPr>
          <p:nvPr/>
        </p:nvCxnSpPr>
        <p:spPr>
          <a:xfrm rot="10800000">
            <a:off x="2526243" y="2400296"/>
            <a:ext cx="95250" cy="1801813"/>
          </a:xfrm>
          <a:prstGeom prst="bentConnector3">
            <a:avLst>
              <a:gd name="adj1" fmla="val 52342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rot="16200000" flipH="1">
            <a:off x="4992424" y="3583778"/>
            <a:ext cx="1131887" cy="0"/>
          </a:xfrm>
          <a:prstGeom prst="straightConnector1">
            <a:avLst/>
          </a:prstGeom>
          <a:ln w="25400" cap="flat" cmpd="sng" algn="ctr">
            <a:solidFill>
              <a:schemeClr val="bg1">
                <a:lumMod val="75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28" idx="0"/>
            <a:endCxn id="3" idx="0"/>
          </p:cNvCxnSpPr>
          <p:nvPr/>
        </p:nvCxnSpPr>
        <p:spPr>
          <a:xfrm rot="5400000" flipH="1" flipV="1">
            <a:off x="829206" y="3527421"/>
            <a:ext cx="5461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4" name="Curved Connector 63"/>
          <p:cNvCxnSpPr>
            <a:stCxn id="30" idx="1"/>
            <a:endCxn id="28" idx="2"/>
          </p:cNvCxnSpPr>
          <p:nvPr/>
        </p:nvCxnSpPr>
        <p:spPr>
          <a:xfrm rot="10800000">
            <a:off x="1095906" y="4611684"/>
            <a:ext cx="2852737" cy="350837"/>
          </a:xfrm>
          <a:prstGeom prst="curvedConnector2">
            <a:avLst/>
          </a:prstGeom>
          <a:ln w="25400" cap="flat" cmpd="sng" algn="ctr">
            <a:solidFill>
              <a:schemeClr val="bg1">
                <a:lumMod val="75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7" name="Curved Connector 63"/>
          <p:cNvCxnSpPr>
            <a:stCxn id="30" idx="1"/>
            <a:endCxn id="43" idx="1"/>
          </p:cNvCxnSpPr>
          <p:nvPr/>
        </p:nvCxnSpPr>
        <p:spPr>
          <a:xfrm rot="10800000">
            <a:off x="3048531" y="4602159"/>
            <a:ext cx="900112" cy="360362"/>
          </a:xfrm>
          <a:prstGeom prst="curvedConnector2">
            <a:avLst/>
          </a:prstGeom>
          <a:ln w="25400" cap="flat" cmpd="sng" algn="ctr">
            <a:solidFill>
              <a:schemeClr val="bg1">
                <a:lumMod val="75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3" name="Curved Connector 63"/>
          <p:cNvCxnSpPr>
            <a:stCxn id="30" idx="3"/>
            <a:endCxn id="25608" idx="1"/>
          </p:cNvCxnSpPr>
          <p:nvPr/>
        </p:nvCxnSpPr>
        <p:spPr>
          <a:xfrm flipV="1">
            <a:off x="7210956" y="2964769"/>
            <a:ext cx="836612" cy="1997752"/>
          </a:xfrm>
          <a:prstGeom prst="curvedConnector2">
            <a:avLst/>
          </a:prstGeom>
          <a:ln w="25400" cap="flat" cmpd="sng" algn="ctr">
            <a:solidFill>
              <a:schemeClr val="bg1">
                <a:lumMod val="75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a:stCxn id="4" idx="3"/>
            <a:endCxn id="6" idx="2"/>
          </p:cNvCxnSpPr>
          <p:nvPr/>
        </p:nvCxnSpPr>
        <p:spPr>
          <a:xfrm>
            <a:off x="3399368" y="2582859"/>
            <a:ext cx="4202113" cy="12700"/>
          </a:xfrm>
          <a:prstGeom prst="straightConnector1">
            <a:avLst/>
          </a:prstGeom>
          <a:ln w="25400" cap="flat" cmpd="sng" algn="ctr">
            <a:solidFill>
              <a:schemeClr val="accent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81" name="Rounded Rectangle 80"/>
          <p:cNvSpPr/>
          <p:nvPr/>
        </p:nvSpPr>
        <p:spPr>
          <a:xfrm>
            <a:off x="5235503" y="2683145"/>
            <a:ext cx="234819" cy="136208"/>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800" dirty="0"/>
              <a:t>R</a:t>
            </a:r>
          </a:p>
        </p:txBody>
      </p:sp>
      <p:sp>
        <p:nvSpPr>
          <p:cNvPr id="82" name="Rounded Rectangle 81"/>
          <p:cNvSpPr/>
          <p:nvPr/>
        </p:nvSpPr>
        <p:spPr>
          <a:xfrm>
            <a:off x="5501378" y="2683145"/>
            <a:ext cx="306819" cy="136208"/>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800" dirty="0"/>
              <a:t>ESB</a:t>
            </a:r>
          </a:p>
        </p:txBody>
      </p:sp>
      <p:cxnSp>
        <p:nvCxnSpPr>
          <p:cNvPr id="86" name="Shape 85"/>
          <p:cNvCxnSpPr>
            <a:stCxn id="4" idx="0"/>
            <a:endCxn id="76" idx="1"/>
          </p:cNvCxnSpPr>
          <p:nvPr/>
        </p:nvCxnSpPr>
        <p:spPr>
          <a:xfrm rot="16200000" flipH="1" flipV="1">
            <a:off x="1558661" y="1107278"/>
            <a:ext cx="366713" cy="2597150"/>
          </a:xfrm>
          <a:prstGeom prst="bentConnector4">
            <a:avLst>
              <a:gd name="adj1" fmla="val -136471"/>
              <a:gd name="adj2" fmla="val 108802"/>
            </a:avLst>
          </a:prstGeom>
          <a:ln>
            <a:tailEnd type="arrow"/>
          </a:ln>
        </p:spPr>
        <p:style>
          <a:lnRef idx="2">
            <a:schemeClr val="accent1"/>
          </a:lnRef>
          <a:fillRef idx="0">
            <a:schemeClr val="accent1"/>
          </a:fillRef>
          <a:effectRef idx="1">
            <a:schemeClr val="accent1"/>
          </a:effectRef>
          <a:fontRef idx="minor">
            <a:schemeClr val="tx1"/>
          </a:fontRef>
        </p:style>
      </p:cxnSp>
      <p:sp>
        <p:nvSpPr>
          <p:cNvPr id="92" name="TextBox 91"/>
          <p:cNvSpPr txBox="1"/>
          <p:nvPr/>
        </p:nvSpPr>
        <p:spPr>
          <a:xfrm>
            <a:off x="1926168" y="1727196"/>
            <a:ext cx="1082675" cy="254000"/>
          </a:xfrm>
          <a:prstGeom prst="rect">
            <a:avLst/>
          </a:prstGeom>
          <a:noFill/>
        </p:spPr>
        <p:txBody>
          <a:bodyPr wrap="none">
            <a:spAutoFit/>
          </a:bodyPr>
          <a:lstStyle/>
          <a:p>
            <a:pPr>
              <a:defRPr/>
            </a:pPr>
            <a:r>
              <a:rPr lang="en-GB" sz="1050" dirty="0">
                <a:latin typeface="Arial" charset="0"/>
                <a:ea typeface="Arial" charset="0"/>
                <a:cs typeface="Arial" charset="0"/>
              </a:rPr>
              <a:t>Instruction Error</a:t>
            </a:r>
          </a:p>
        </p:txBody>
      </p:sp>
      <p:sp>
        <p:nvSpPr>
          <p:cNvPr id="93" name="TextBox 92"/>
          <p:cNvSpPr txBox="1"/>
          <p:nvPr/>
        </p:nvSpPr>
        <p:spPr>
          <a:xfrm rot="5400000">
            <a:off x="2652450" y="3193252"/>
            <a:ext cx="804862" cy="415925"/>
          </a:xfrm>
          <a:prstGeom prst="rect">
            <a:avLst/>
          </a:prstGeom>
          <a:noFill/>
        </p:spPr>
        <p:txBody>
          <a:bodyPr wrap="none">
            <a:spAutoFit/>
          </a:bodyPr>
          <a:lstStyle/>
          <a:p>
            <a:pPr>
              <a:defRPr/>
            </a:pPr>
            <a:r>
              <a:rPr lang="en-GB" sz="1050" dirty="0">
                <a:latin typeface="Arial" charset="0"/>
                <a:ea typeface="Arial" charset="0"/>
                <a:cs typeface="Arial" charset="0"/>
              </a:rPr>
              <a:t>Complex</a:t>
            </a:r>
          </a:p>
          <a:p>
            <a:pPr>
              <a:defRPr/>
            </a:pPr>
            <a:r>
              <a:rPr lang="en-GB" sz="1050" dirty="0">
                <a:latin typeface="Arial" charset="0"/>
                <a:ea typeface="Arial" charset="0"/>
                <a:cs typeface="Arial" charset="0"/>
              </a:rPr>
              <a:t>instruction</a:t>
            </a:r>
          </a:p>
        </p:txBody>
      </p:sp>
      <p:cxnSp>
        <p:nvCxnSpPr>
          <p:cNvPr id="94" name="Straight Arrow Connector 93"/>
          <p:cNvCxnSpPr>
            <a:stCxn id="5" idx="3"/>
            <a:endCxn id="4" idx="1"/>
          </p:cNvCxnSpPr>
          <p:nvPr/>
        </p:nvCxnSpPr>
        <p:spPr>
          <a:xfrm rot="10800000" flipH="1">
            <a:off x="2345268" y="2592384"/>
            <a:ext cx="334963" cy="0"/>
          </a:xfrm>
          <a:prstGeom prst="straightConnector1">
            <a:avLst/>
          </a:prstGeom>
          <a:ln w="25400" cap="flat" cmpd="sng" algn="ctr">
            <a:solidFill>
              <a:schemeClr val="accent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rot="5400000">
            <a:off x="1780912" y="3193252"/>
            <a:ext cx="712788" cy="415925"/>
          </a:xfrm>
          <a:prstGeom prst="rect">
            <a:avLst/>
          </a:prstGeom>
          <a:noFill/>
        </p:spPr>
        <p:txBody>
          <a:bodyPr wrap="none">
            <a:spAutoFit/>
          </a:bodyPr>
          <a:lstStyle/>
          <a:p>
            <a:pPr>
              <a:defRPr/>
            </a:pPr>
            <a:r>
              <a:rPr lang="en-GB" sz="1050" dirty="0">
                <a:latin typeface="Arial" charset="0"/>
                <a:ea typeface="Arial" charset="0"/>
                <a:cs typeface="Arial" charset="0"/>
              </a:rPr>
              <a:t>Complete</a:t>
            </a:r>
          </a:p>
          <a:p>
            <a:pPr>
              <a:defRPr/>
            </a:pPr>
            <a:r>
              <a:rPr lang="en-GB" sz="1050" dirty="0">
                <a:latin typeface="Arial" charset="0"/>
                <a:ea typeface="Arial" charset="0"/>
                <a:cs typeface="Arial" charset="0"/>
              </a:rPr>
              <a:t>Execution</a:t>
            </a:r>
          </a:p>
        </p:txBody>
      </p:sp>
      <p:sp>
        <p:nvSpPr>
          <p:cNvPr id="98" name="TextBox 97"/>
          <p:cNvSpPr txBox="1"/>
          <p:nvPr/>
        </p:nvSpPr>
        <p:spPr>
          <a:xfrm rot="5400000">
            <a:off x="5201322" y="3303004"/>
            <a:ext cx="776005" cy="415498"/>
          </a:xfrm>
          <a:prstGeom prst="rect">
            <a:avLst/>
          </a:prstGeom>
          <a:noFill/>
        </p:spPr>
        <p:txBody>
          <a:bodyPr wrap="none">
            <a:spAutoFit/>
          </a:bodyPr>
          <a:lstStyle/>
          <a:p>
            <a:pPr>
              <a:defRPr/>
            </a:pPr>
            <a:r>
              <a:rPr lang="en-GB" sz="1050" dirty="0">
                <a:latin typeface="Arial" charset="0"/>
                <a:ea typeface="Arial" charset="0"/>
                <a:cs typeface="Arial" charset="0"/>
              </a:rPr>
              <a:t>SoR</a:t>
            </a:r>
          </a:p>
          <a:p>
            <a:pPr>
              <a:defRPr/>
            </a:pPr>
            <a:r>
              <a:rPr lang="en-GB" sz="1050" dirty="0">
                <a:latin typeface="Arial" charset="0"/>
                <a:ea typeface="Arial" charset="0"/>
                <a:cs typeface="Arial" charset="0"/>
              </a:rPr>
              <a:t>Execution</a:t>
            </a:r>
          </a:p>
        </p:txBody>
      </p:sp>
      <p:sp>
        <p:nvSpPr>
          <p:cNvPr id="99" name="Oval 98"/>
          <p:cNvSpPr/>
          <p:nvPr/>
        </p:nvSpPr>
        <p:spPr>
          <a:xfrm>
            <a:off x="1727912" y="4763525"/>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B</a:t>
            </a:r>
          </a:p>
        </p:txBody>
      </p:sp>
      <p:sp>
        <p:nvSpPr>
          <p:cNvPr id="100" name="Oval 99"/>
          <p:cNvSpPr/>
          <p:nvPr/>
        </p:nvSpPr>
        <p:spPr>
          <a:xfrm>
            <a:off x="1388149" y="3334497"/>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A</a:t>
            </a:r>
          </a:p>
        </p:txBody>
      </p:sp>
      <p:sp>
        <p:nvSpPr>
          <p:cNvPr id="101" name="Oval 100"/>
          <p:cNvSpPr/>
          <p:nvPr/>
        </p:nvSpPr>
        <p:spPr>
          <a:xfrm>
            <a:off x="3160155" y="4579037"/>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C</a:t>
            </a:r>
          </a:p>
        </p:txBody>
      </p:sp>
      <p:sp>
        <p:nvSpPr>
          <p:cNvPr id="102" name="Oval 101"/>
          <p:cNvSpPr/>
          <p:nvPr/>
        </p:nvSpPr>
        <p:spPr>
          <a:xfrm>
            <a:off x="7793663" y="3761569"/>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D</a:t>
            </a:r>
          </a:p>
        </p:txBody>
      </p:sp>
      <p:sp>
        <p:nvSpPr>
          <p:cNvPr id="103" name="Oval 102"/>
          <p:cNvSpPr/>
          <p:nvPr/>
        </p:nvSpPr>
        <p:spPr>
          <a:xfrm>
            <a:off x="710517" y="5502996"/>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A</a:t>
            </a:r>
          </a:p>
        </p:txBody>
      </p:sp>
      <p:sp>
        <p:nvSpPr>
          <p:cNvPr id="104" name="Oval 103"/>
          <p:cNvSpPr/>
          <p:nvPr/>
        </p:nvSpPr>
        <p:spPr>
          <a:xfrm>
            <a:off x="710517" y="5745806"/>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B</a:t>
            </a:r>
          </a:p>
        </p:txBody>
      </p:sp>
      <p:sp>
        <p:nvSpPr>
          <p:cNvPr id="105" name="Oval 104"/>
          <p:cNvSpPr/>
          <p:nvPr/>
        </p:nvSpPr>
        <p:spPr>
          <a:xfrm>
            <a:off x="710517" y="5988616"/>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C</a:t>
            </a:r>
          </a:p>
        </p:txBody>
      </p:sp>
      <p:sp>
        <p:nvSpPr>
          <p:cNvPr id="106" name="Oval 105"/>
          <p:cNvSpPr/>
          <p:nvPr/>
        </p:nvSpPr>
        <p:spPr>
          <a:xfrm>
            <a:off x="710517" y="6231426"/>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D</a:t>
            </a:r>
          </a:p>
        </p:txBody>
      </p:sp>
      <p:sp>
        <p:nvSpPr>
          <p:cNvPr id="25684" name="TextBox 106"/>
          <p:cNvSpPr txBox="1">
            <a:spLocks noChangeArrowheads="1"/>
          </p:cNvSpPr>
          <p:nvPr/>
        </p:nvSpPr>
        <p:spPr bwMode="auto">
          <a:xfrm>
            <a:off x="978431" y="5468934"/>
            <a:ext cx="2198687" cy="261937"/>
          </a:xfrm>
          <a:prstGeom prst="rect">
            <a:avLst/>
          </a:prstGeom>
          <a:noFill/>
          <a:ln w="9525">
            <a:noFill/>
            <a:miter lim="800000"/>
            <a:headEnd/>
            <a:tailEnd/>
          </a:ln>
        </p:spPr>
        <p:txBody>
          <a:bodyPr wrap="none">
            <a:prstTxWarp prst="textNoShape">
              <a:avLst/>
            </a:prstTxWarp>
            <a:spAutoFit/>
          </a:bodyPr>
          <a:lstStyle/>
          <a:p>
            <a:pPr algn="l"/>
            <a:r>
              <a:rPr lang="en-GB" sz="1100" dirty="0">
                <a:solidFill>
                  <a:srgbClr val="7F7F7F"/>
                </a:solidFill>
              </a:rPr>
              <a:t>Validation (R), Documents (RW)</a:t>
            </a:r>
          </a:p>
        </p:txBody>
      </p:sp>
      <p:sp>
        <p:nvSpPr>
          <p:cNvPr id="25685" name="TextBox 107"/>
          <p:cNvSpPr txBox="1">
            <a:spLocks noChangeArrowheads="1"/>
          </p:cNvSpPr>
          <p:nvPr/>
        </p:nvSpPr>
        <p:spPr bwMode="auto">
          <a:xfrm>
            <a:off x="978431" y="5714996"/>
            <a:ext cx="879475" cy="260350"/>
          </a:xfrm>
          <a:prstGeom prst="rect">
            <a:avLst/>
          </a:prstGeom>
          <a:noFill/>
          <a:ln w="9525">
            <a:noFill/>
            <a:miter lim="800000"/>
            <a:headEnd/>
            <a:tailEnd/>
          </a:ln>
        </p:spPr>
        <p:txBody>
          <a:bodyPr wrap="none">
            <a:prstTxWarp prst="textNoShape">
              <a:avLst/>
            </a:prstTxWarp>
            <a:spAutoFit/>
          </a:bodyPr>
          <a:lstStyle/>
          <a:p>
            <a:pPr algn="l"/>
            <a:r>
              <a:rPr lang="en-GB" sz="1100" dirty="0">
                <a:solidFill>
                  <a:srgbClr val="7F7F7F"/>
                </a:solidFill>
              </a:rPr>
              <a:t>Form (RW)</a:t>
            </a:r>
          </a:p>
        </p:txBody>
      </p:sp>
      <p:sp>
        <p:nvSpPr>
          <p:cNvPr id="25686" name="TextBox 108"/>
          <p:cNvSpPr txBox="1">
            <a:spLocks noChangeArrowheads="1"/>
          </p:cNvSpPr>
          <p:nvPr/>
        </p:nvSpPr>
        <p:spPr bwMode="auto">
          <a:xfrm>
            <a:off x="978431" y="5959471"/>
            <a:ext cx="1874837" cy="261938"/>
          </a:xfrm>
          <a:prstGeom prst="rect">
            <a:avLst/>
          </a:prstGeom>
          <a:noFill/>
          <a:ln w="9525">
            <a:noFill/>
            <a:miter lim="800000"/>
            <a:headEnd/>
            <a:tailEnd/>
          </a:ln>
        </p:spPr>
        <p:txBody>
          <a:bodyPr wrap="none">
            <a:prstTxWarp prst="textNoShape">
              <a:avLst/>
            </a:prstTxWarp>
            <a:spAutoFit/>
          </a:bodyPr>
          <a:lstStyle/>
          <a:p>
            <a:pPr algn="l"/>
            <a:r>
              <a:rPr lang="en-GB" sz="1100" dirty="0">
                <a:solidFill>
                  <a:srgbClr val="7F7F7F"/>
                </a:solidFill>
              </a:rPr>
              <a:t>Data (R), Documents (RW)</a:t>
            </a:r>
          </a:p>
        </p:txBody>
      </p:sp>
      <p:sp>
        <p:nvSpPr>
          <p:cNvPr id="25687" name="TextBox 109"/>
          <p:cNvSpPr txBox="1">
            <a:spLocks noChangeArrowheads="1"/>
          </p:cNvSpPr>
          <p:nvPr/>
        </p:nvSpPr>
        <p:spPr bwMode="auto">
          <a:xfrm>
            <a:off x="978431" y="6203946"/>
            <a:ext cx="1874837" cy="261938"/>
          </a:xfrm>
          <a:prstGeom prst="rect">
            <a:avLst/>
          </a:prstGeom>
          <a:noFill/>
          <a:ln w="9525">
            <a:noFill/>
            <a:miter lim="800000"/>
            <a:headEnd/>
            <a:tailEnd/>
          </a:ln>
        </p:spPr>
        <p:txBody>
          <a:bodyPr wrap="none">
            <a:prstTxWarp prst="textNoShape">
              <a:avLst/>
            </a:prstTxWarp>
            <a:spAutoFit/>
          </a:bodyPr>
          <a:lstStyle/>
          <a:p>
            <a:pPr algn="l"/>
            <a:r>
              <a:rPr lang="en-GB" sz="1100" dirty="0">
                <a:solidFill>
                  <a:srgbClr val="7F7F7F"/>
                </a:solidFill>
              </a:rPr>
              <a:t>Data (R), Documents (RW)</a:t>
            </a:r>
          </a:p>
        </p:txBody>
      </p:sp>
      <p:sp>
        <p:nvSpPr>
          <p:cNvPr id="25692" name="TextBox 120"/>
          <p:cNvSpPr txBox="1">
            <a:spLocks noChangeArrowheads="1"/>
          </p:cNvSpPr>
          <p:nvPr/>
        </p:nvSpPr>
        <p:spPr bwMode="auto">
          <a:xfrm>
            <a:off x="116418" y="4848221"/>
            <a:ext cx="841375" cy="254000"/>
          </a:xfrm>
          <a:prstGeom prst="rect">
            <a:avLst/>
          </a:prstGeom>
          <a:noFill/>
          <a:ln w="9525">
            <a:noFill/>
            <a:miter lim="800000"/>
            <a:headEnd/>
            <a:tailEnd/>
          </a:ln>
        </p:spPr>
        <p:txBody>
          <a:bodyPr wrap="none">
            <a:prstTxWarp prst="textNoShape">
              <a:avLst/>
            </a:prstTxWarp>
            <a:spAutoFit/>
          </a:bodyPr>
          <a:lstStyle/>
          <a:p>
            <a:r>
              <a:rPr lang="en-GB" sz="1000" dirty="0">
                <a:solidFill>
                  <a:srgbClr val="7F7F7F"/>
                </a:solidFill>
              </a:rPr>
              <a:t>IBM Forms</a:t>
            </a:r>
          </a:p>
        </p:txBody>
      </p:sp>
      <p:sp>
        <p:nvSpPr>
          <p:cNvPr id="25693" name="TextBox 121"/>
          <p:cNvSpPr txBox="1">
            <a:spLocks noChangeArrowheads="1"/>
          </p:cNvSpPr>
          <p:nvPr/>
        </p:nvSpPr>
        <p:spPr bwMode="auto">
          <a:xfrm>
            <a:off x="1676931" y="2382834"/>
            <a:ext cx="485775" cy="400050"/>
          </a:xfrm>
          <a:prstGeom prst="rect">
            <a:avLst/>
          </a:prstGeom>
          <a:noFill/>
          <a:ln w="9525">
            <a:noFill/>
            <a:miter lim="800000"/>
            <a:headEnd/>
            <a:tailEnd/>
          </a:ln>
        </p:spPr>
        <p:txBody>
          <a:bodyPr wrap="none">
            <a:prstTxWarp prst="textNoShape">
              <a:avLst/>
            </a:prstTxWarp>
            <a:spAutoFit/>
          </a:bodyPr>
          <a:lstStyle/>
          <a:p>
            <a:r>
              <a:rPr lang="en-GB" sz="1000" i="1" dirty="0">
                <a:solidFill>
                  <a:srgbClr val="7F7F7F"/>
                </a:solidFill>
              </a:rPr>
              <a:t>Form</a:t>
            </a:r>
          </a:p>
          <a:p>
            <a:r>
              <a:rPr lang="en-GB" sz="1000" i="1" dirty="0">
                <a:solidFill>
                  <a:srgbClr val="7F7F7F"/>
                </a:solidFill>
              </a:rPr>
              <a:t>Data</a:t>
            </a:r>
          </a:p>
        </p:txBody>
      </p:sp>
      <p:sp>
        <p:nvSpPr>
          <p:cNvPr id="25694" name="TextBox 123"/>
          <p:cNvSpPr txBox="1">
            <a:spLocks noChangeArrowheads="1"/>
          </p:cNvSpPr>
          <p:nvPr/>
        </p:nvSpPr>
        <p:spPr bwMode="auto">
          <a:xfrm>
            <a:off x="1980143" y="4937121"/>
            <a:ext cx="1241425" cy="246063"/>
          </a:xfrm>
          <a:prstGeom prst="rect">
            <a:avLst/>
          </a:prstGeom>
          <a:noFill/>
          <a:ln w="9525">
            <a:noFill/>
            <a:miter lim="800000"/>
            <a:headEnd/>
            <a:tailEnd/>
          </a:ln>
        </p:spPr>
        <p:txBody>
          <a:bodyPr wrap="none">
            <a:prstTxWarp prst="textNoShape">
              <a:avLst/>
            </a:prstTxWarp>
            <a:spAutoFit/>
          </a:bodyPr>
          <a:lstStyle/>
          <a:p>
            <a:r>
              <a:rPr lang="en-GB" sz="1000" i="1" dirty="0">
                <a:solidFill>
                  <a:srgbClr val="7F7F7F"/>
                </a:solidFill>
              </a:rPr>
              <a:t>Form Template/Doc</a:t>
            </a:r>
          </a:p>
        </p:txBody>
      </p:sp>
      <p:cxnSp>
        <p:nvCxnSpPr>
          <p:cNvPr id="126" name="Shape 125"/>
          <p:cNvCxnSpPr>
            <a:endCxn id="28" idx="1"/>
          </p:cNvCxnSpPr>
          <p:nvPr/>
        </p:nvCxnSpPr>
        <p:spPr>
          <a:xfrm rot="5400000" flipH="1" flipV="1">
            <a:off x="153724" y="4264815"/>
            <a:ext cx="582613" cy="466725"/>
          </a:xfrm>
          <a:prstGeom prst="bentConnector2">
            <a:avLst/>
          </a:prstGeom>
          <a:ln w="25400" cap="flat" cmpd="sng" algn="ctr">
            <a:solidFill>
              <a:schemeClr val="accent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37" name="Oval 136"/>
          <p:cNvSpPr/>
          <p:nvPr/>
        </p:nvSpPr>
        <p:spPr>
          <a:xfrm>
            <a:off x="5432371" y="3839196"/>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E</a:t>
            </a:r>
          </a:p>
        </p:txBody>
      </p:sp>
      <p:sp>
        <p:nvSpPr>
          <p:cNvPr id="138" name="Oval 137"/>
          <p:cNvSpPr/>
          <p:nvPr/>
        </p:nvSpPr>
        <p:spPr>
          <a:xfrm>
            <a:off x="710517" y="6474236"/>
            <a:ext cx="252000" cy="194756"/>
          </a:xfrm>
          <a:prstGeom prst="ellipse">
            <a:avLst/>
          </a:prstGeom>
          <a:solidFill>
            <a:srgbClr val="008000"/>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lIns="0" tIns="0" rIns="0" bIns="0" anchor="ctr">
            <a:spAutoFit/>
          </a:bodyPr>
          <a:lstStyle/>
          <a:p>
            <a:pPr>
              <a:defRPr/>
            </a:pPr>
            <a:r>
              <a:rPr lang="en-GB" sz="900" dirty="0">
                <a:solidFill>
                  <a:schemeClr val="bg1"/>
                </a:solidFill>
              </a:rPr>
              <a:t>E</a:t>
            </a:r>
          </a:p>
        </p:txBody>
      </p:sp>
      <p:sp>
        <p:nvSpPr>
          <p:cNvPr id="25705" name="TextBox 138"/>
          <p:cNvSpPr txBox="1">
            <a:spLocks noChangeArrowheads="1"/>
          </p:cNvSpPr>
          <p:nvPr/>
        </p:nvSpPr>
        <p:spPr bwMode="auto">
          <a:xfrm>
            <a:off x="978431" y="6445246"/>
            <a:ext cx="849312" cy="261938"/>
          </a:xfrm>
          <a:prstGeom prst="rect">
            <a:avLst/>
          </a:prstGeom>
          <a:noFill/>
          <a:ln w="9525">
            <a:noFill/>
            <a:miter lim="800000"/>
            <a:headEnd/>
            <a:tailEnd/>
          </a:ln>
        </p:spPr>
        <p:txBody>
          <a:bodyPr wrap="none">
            <a:prstTxWarp prst="textNoShape">
              <a:avLst/>
            </a:prstTxWarp>
            <a:spAutoFit/>
          </a:bodyPr>
          <a:lstStyle/>
          <a:p>
            <a:pPr algn="l"/>
            <a:r>
              <a:rPr lang="en-GB" sz="1100" dirty="0">
                <a:solidFill>
                  <a:srgbClr val="7F7F7F"/>
                </a:solidFill>
              </a:rPr>
              <a:t>Data (RW)</a:t>
            </a:r>
          </a:p>
        </p:txBody>
      </p:sp>
      <p:sp>
        <p:nvSpPr>
          <p:cNvPr id="85" name="Rectangle 84"/>
          <p:cNvSpPr/>
          <p:nvPr/>
        </p:nvSpPr>
        <p:spPr>
          <a:xfrm>
            <a:off x="2526243" y="2197096"/>
            <a:ext cx="44450" cy="4064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GB" dirty="0"/>
          </a:p>
        </p:txBody>
      </p:sp>
      <p:sp>
        <p:nvSpPr>
          <p:cNvPr id="89" name="Rectangle 88"/>
          <p:cNvSpPr/>
          <p:nvPr/>
        </p:nvSpPr>
        <p:spPr>
          <a:xfrm>
            <a:off x="6188606" y="2595559"/>
            <a:ext cx="430212" cy="4064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GB" dirty="0"/>
          </a:p>
        </p:txBody>
      </p:sp>
      <p:cxnSp>
        <p:nvCxnSpPr>
          <p:cNvPr id="90" name="Straight Arrow Connector 51"/>
          <p:cNvCxnSpPr>
            <a:stCxn id="85" idx="3"/>
            <a:endCxn id="89" idx="0"/>
          </p:cNvCxnSpPr>
          <p:nvPr/>
        </p:nvCxnSpPr>
        <p:spPr>
          <a:xfrm>
            <a:off x="2570693" y="2400296"/>
            <a:ext cx="3833813" cy="195263"/>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4" name="Diamond 3"/>
          <p:cNvSpPr/>
          <p:nvPr/>
        </p:nvSpPr>
        <p:spPr>
          <a:xfrm>
            <a:off x="2680231" y="2222496"/>
            <a:ext cx="719137" cy="720725"/>
          </a:xfrm>
          <a:prstGeom prst="diamond">
            <a:avLst/>
          </a:prstGeom>
        </p:spPr>
        <p:style>
          <a:lnRef idx="1">
            <a:schemeClr val="accent1"/>
          </a:lnRef>
          <a:fillRef idx="3">
            <a:schemeClr val="accent1"/>
          </a:fillRef>
          <a:effectRef idx="2">
            <a:schemeClr val="accent1"/>
          </a:effectRef>
          <a:fontRef idx="minor">
            <a:schemeClr val="lt1"/>
          </a:fontRef>
        </p:style>
        <p:txBody>
          <a:bodyPr anchor="ctr"/>
          <a:lstStyle/>
          <a:p>
            <a:pPr>
              <a:defRPr/>
            </a:pPr>
            <a:endParaRPr lang="en-GB" sz="1100" dirty="0"/>
          </a:p>
        </p:txBody>
      </p:sp>
      <p:sp>
        <p:nvSpPr>
          <p:cNvPr id="17" name="Rounded Rectangle 16"/>
          <p:cNvSpPr/>
          <p:nvPr/>
        </p:nvSpPr>
        <p:spPr>
          <a:xfrm>
            <a:off x="2932278" y="2515841"/>
            <a:ext cx="234819" cy="136208"/>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800" dirty="0"/>
              <a:t>R</a:t>
            </a:r>
          </a:p>
        </p:txBody>
      </p:sp>
      <p:sp>
        <p:nvSpPr>
          <p:cNvPr id="25713" name="Rectangle 90"/>
          <p:cNvSpPr>
            <a:spLocks noChangeArrowheads="1"/>
          </p:cNvSpPr>
          <p:nvPr/>
        </p:nvSpPr>
        <p:spPr bwMode="auto">
          <a:xfrm>
            <a:off x="4943854" y="2139696"/>
            <a:ext cx="2132164" cy="276999"/>
          </a:xfrm>
          <a:prstGeom prst="rect">
            <a:avLst/>
          </a:prstGeom>
          <a:noFill/>
          <a:ln w="9525">
            <a:noFill/>
            <a:miter lim="800000"/>
            <a:headEnd/>
            <a:tailEnd/>
          </a:ln>
        </p:spPr>
        <p:txBody>
          <a:bodyPr wrap="none">
            <a:prstTxWarp prst="textNoShape">
              <a:avLst/>
            </a:prstTxWarp>
            <a:spAutoFit/>
          </a:bodyPr>
          <a:lstStyle/>
          <a:p>
            <a:pPr algn="r"/>
            <a:r>
              <a:rPr lang="en-GB" sz="1200" dirty="0">
                <a:solidFill>
                  <a:schemeClr val="bg1"/>
                </a:solidFill>
              </a:rPr>
              <a:t>Straight Through Processing</a:t>
            </a:r>
          </a:p>
        </p:txBody>
      </p:sp>
      <p:sp>
        <p:nvSpPr>
          <p:cNvPr id="88" name="Title 87"/>
          <p:cNvSpPr>
            <a:spLocks noGrp="1"/>
          </p:cNvSpPr>
          <p:nvPr>
            <p:ph type="title"/>
          </p:nvPr>
        </p:nvSpPr>
        <p:spPr/>
        <p:txBody>
          <a:bodyPr>
            <a:normAutofit fontScale="90000"/>
          </a:bodyPr>
          <a:lstStyle/>
          <a:p>
            <a:pPr>
              <a:defRPr/>
            </a:pPr>
            <a:r>
              <a:rPr lang="en-GB" sz="2400" kern="1200" dirty="0" smtClean="0"/>
              <a:t>UK Government Agency: Example Logical View</a:t>
            </a:r>
            <a:br>
              <a:rPr lang="en-GB" sz="2400" kern="1200" dirty="0" smtClean="0"/>
            </a:br>
            <a:r>
              <a:rPr lang="en-GB" sz="1800" kern="1200" dirty="0" smtClean="0"/>
              <a:t>End to End Solution with Rules, BPM, Case Management, ESB and Monitoring</a:t>
            </a:r>
            <a:endParaRPr lang="en-GB" sz="1800" dirty="0"/>
          </a:p>
        </p:txBody>
      </p:sp>
      <p:sp>
        <p:nvSpPr>
          <p:cNvPr id="83" name="TextBox 120"/>
          <p:cNvSpPr txBox="1">
            <a:spLocks noChangeArrowheads="1"/>
          </p:cNvSpPr>
          <p:nvPr/>
        </p:nvSpPr>
        <p:spPr bwMode="auto">
          <a:xfrm>
            <a:off x="7117192" y="5826121"/>
            <a:ext cx="1724238" cy="246221"/>
          </a:xfrm>
          <a:prstGeom prst="rect">
            <a:avLst/>
          </a:prstGeom>
          <a:noFill/>
          <a:ln w="9525">
            <a:noFill/>
            <a:miter lim="800000"/>
            <a:headEnd/>
            <a:tailEnd/>
          </a:ln>
        </p:spPr>
        <p:txBody>
          <a:bodyPr wrap="none">
            <a:prstTxWarp prst="textNoShape">
              <a:avLst/>
            </a:prstTxWarp>
            <a:spAutoFit/>
          </a:bodyPr>
          <a:lstStyle/>
          <a:p>
            <a:r>
              <a:rPr lang="en-GB" sz="1000" dirty="0">
                <a:solidFill>
                  <a:srgbClr val="7F7F7F"/>
                </a:solidFill>
              </a:rPr>
              <a:t>IBM</a:t>
            </a:r>
            <a:r>
              <a:rPr lang="en-GB" sz="1000" dirty="0" smtClean="0">
                <a:solidFill>
                  <a:srgbClr val="7F7F7F"/>
                </a:solidFill>
              </a:rPr>
              <a:t> Decision Management</a:t>
            </a:r>
            <a:endParaRPr lang="en-GB" sz="1000" dirty="0">
              <a:solidFill>
                <a:srgbClr val="7F7F7F"/>
              </a:solidFill>
            </a:endParaRPr>
          </a:p>
        </p:txBody>
      </p:sp>
      <p:sp>
        <p:nvSpPr>
          <p:cNvPr id="84" name="TextBox 120"/>
          <p:cNvSpPr txBox="1">
            <a:spLocks noChangeArrowheads="1"/>
          </p:cNvSpPr>
          <p:nvPr/>
        </p:nvSpPr>
        <p:spPr bwMode="auto">
          <a:xfrm>
            <a:off x="7565421" y="6067421"/>
            <a:ext cx="726180" cy="246221"/>
          </a:xfrm>
          <a:prstGeom prst="rect">
            <a:avLst/>
          </a:prstGeom>
          <a:noFill/>
          <a:ln w="9525">
            <a:noFill/>
            <a:miter lim="800000"/>
            <a:headEnd/>
            <a:tailEnd/>
          </a:ln>
        </p:spPr>
        <p:txBody>
          <a:bodyPr wrap="none">
            <a:prstTxWarp prst="textNoShape">
              <a:avLst/>
            </a:prstTxWarp>
            <a:spAutoFit/>
          </a:bodyPr>
          <a:lstStyle/>
          <a:p>
            <a:r>
              <a:rPr lang="en-GB" sz="1000" dirty="0">
                <a:solidFill>
                  <a:srgbClr val="7F7F7F"/>
                </a:solidFill>
              </a:rPr>
              <a:t>IBM</a:t>
            </a:r>
            <a:r>
              <a:rPr lang="en-GB" sz="1000" dirty="0" smtClean="0">
                <a:solidFill>
                  <a:srgbClr val="7F7F7F"/>
                </a:solidFill>
              </a:rPr>
              <a:t> BPM</a:t>
            </a:r>
            <a:endParaRPr lang="en-GB" sz="1000" dirty="0">
              <a:solidFill>
                <a:srgbClr val="7F7F7F"/>
              </a:solidFill>
            </a:endParaRPr>
          </a:p>
        </p:txBody>
      </p:sp>
      <p:sp>
        <p:nvSpPr>
          <p:cNvPr id="87" name="TextBox 120"/>
          <p:cNvSpPr txBox="1">
            <a:spLocks noChangeArrowheads="1"/>
          </p:cNvSpPr>
          <p:nvPr/>
        </p:nvSpPr>
        <p:spPr bwMode="auto">
          <a:xfrm>
            <a:off x="7199428" y="6321421"/>
            <a:ext cx="1381971" cy="246221"/>
          </a:xfrm>
          <a:prstGeom prst="rect">
            <a:avLst/>
          </a:prstGeom>
          <a:noFill/>
          <a:ln w="9525">
            <a:noFill/>
            <a:miter lim="800000"/>
            <a:headEnd/>
            <a:tailEnd/>
          </a:ln>
        </p:spPr>
        <p:txBody>
          <a:bodyPr wrap="none">
            <a:prstTxWarp prst="textNoShape">
              <a:avLst/>
            </a:prstTxWarp>
            <a:spAutoFit/>
          </a:bodyPr>
          <a:lstStyle/>
          <a:p>
            <a:r>
              <a:rPr lang="en-GB" sz="1000" dirty="0">
                <a:solidFill>
                  <a:srgbClr val="7F7F7F"/>
                </a:solidFill>
              </a:rPr>
              <a:t>IBM</a:t>
            </a:r>
            <a:r>
              <a:rPr lang="en-GB" sz="1000" dirty="0" smtClean="0">
                <a:solidFill>
                  <a:srgbClr val="7F7F7F"/>
                </a:solidFill>
              </a:rPr>
              <a:t> Message Broker</a:t>
            </a:r>
            <a:endParaRPr lang="en-GB" sz="1000" dirty="0">
              <a:solidFill>
                <a:srgbClr val="7F7F7F"/>
              </a:solidFill>
            </a:endParaRPr>
          </a:p>
        </p:txBody>
      </p:sp>
      <p:cxnSp>
        <p:nvCxnSpPr>
          <p:cNvPr id="91" name="Shape 90"/>
          <p:cNvCxnSpPr>
            <a:stCxn id="83" idx="1"/>
            <a:endCxn id="40" idx="3"/>
          </p:cNvCxnSpPr>
          <p:nvPr/>
        </p:nvCxnSpPr>
        <p:spPr>
          <a:xfrm rot="10800000">
            <a:off x="6188470" y="5938914"/>
            <a:ext cx="928722" cy="10319"/>
          </a:xfrm>
          <a:prstGeom prst="bentConnector3">
            <a:avLst>
              <a:gd name="adj1" fmla="val 50000"/>
            </a:avLst>
          </a:prstGeom>
          <a:ln w="25400" cap="flat" cmpd="sng" algn="ctr">
            <a:solidFill>
              <a:schemeClr val="accent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7" name="Shape 90"/>
          <p:cNvCxnSpPr>
            <a:stCxn id="84" idx="1"/>
            <a:endCxn id="41" idx="3"/>
          </p:cNvCxnSpPr>
          <p:nvPr/>
        </p:nvCxnSpPr>
        <p:spPr>
          <a:xfrm rot="10800000">
            <a:off x="6834517" y="6190478"/>
            <a:ext cx="730905" cy="55"/>
          </a:xfrm>
          <a:prstGeom prst="bentConnector3">
            <a:avLst>
              <a:gd name="adj1" fmla="val 50000"/>
            </a:avLst>
          </a:prstGeom>
          <a:ln w="25400" cap="flat" cmpd="sng" algn="ctr">
            <a:solidFill>
              <a:schemeClr val="accent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0" name="Shape 90"/>
          <p:cNvCxnSpPr>
            <a:stCxn id="87" idx="1"/>
            <a:endCxn id="42" idx="3"/>
          </p:cNvCxnSpPr>
          <p:nvPr/>
        </p:nvCxnSpPr>
        <p:spPr>
          <a:xfrm rot="10800000">
            <a:off x="6834516" y="6444478"/>
            <a:ext cx="364912" cy="55"/>
          </a:xfrm>
          <a:prstGeom prst="bentConnector3">
            <a:avLst>
              <a:gd name="adj1" fmla="val 50000"/>
            </a:avLst>
          </a:prstGeom>
          <a:ln w="25400" cap="flat" cmpd="sng" algn="ctr">
            <a:solidFill>
              <a:schemeClr val="accent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13" name="TextBox 120"/>
          <p:cNvSpPr txBox="1">
            <a:spLocks noChangeArrowheads="1"/>
          </p:cNvSpPr>
          <p:nvPr/>
        </p:nvSpPr>
        <p:spPr bwMode="auto">
          <a:xfrm>
            <a:off x="3354157" y="3692521"/>
            <a:ext cx="1274708" cy="246221"/>
          </a:xfrm>
          <a:prstGeom prst="rect">
            <a:avLst/>
          </a:prstGeom>
          <a:noFill/>
          <a:ln w="9525">
            <a:noFill/>
            <a:miter lim="800000"/>
            <a:headEnd/>
            <a:tailEnd/>
          </a:ln>
        </p:spPr>
        <p:txBody>
          <a:bodyPr wrap="none">
            <a:prstTxWarp prst="textNoShape">
              <a:avLst/>
            </a:prstTxWarp>
            <a:spAutoFit/>
          </a:bodyPr>
          <a:lstStyle/>
          <a:p>
            <a:r>
              <a:rPr lang="en-GB" sz="1000" dirty="0" smtClean="0">
                <a:solidFill>
                  <a:srgbClr val="7F7F7F"/>
                </a:solidFill>
              </a:rPr>
              <a:t>Case Management</a:t>
            </a:r>
            <a:endParaRPr lang="en-GB" sz="1000" dirty="0">
              <a:solidFill>
                <a:srgbClr val="7F7F7F"/>
              </a:solidFill>
            </a:endParaRPr>
          </a:p>
        </p:txBody>
      </p:sp>
      <p:sp>
        <p:nvSpPr>
          <p:cNvPr id="95" name="Rounded Rectangle 94"/>
          <p:cNvSpPr/>
          <p:nvPr/>
        </p:nvSpPr>
        <p:spPr>
          <a:xfrm>
            <a:off x="3183892" y="1435957"/>
            <a:ext cx="2516091" cy="178772"/>
          </a:xfrm>
          <a:prstGeom prst="roundRect">
            <a:avLst/>
          </a:prstGeom>
          <a:solidFill>
            <a:srgbClr val="660066"/>
          </a:solidFill>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lIns="0" tIns="0" rIns="0" bIns="0" anchor="ctr">
            <a:spAutoFit/>
          </a:bodyPr>
          <a:lstStyle/>
          <a:p>
            <a:pPr>
              <a:defRPr/>
            </a:pPr>
            <a:r>
              <a:rPr lang="en-GB" sz="1050" dirty="0" smtClean="0"/>
              <a:t>Business Monitor</a:t>
            </a:r>
            <a:endParaRPr lang="en-GB" sz="1050" dirty="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3" descr="Taxes"/>
          <p:cNvPicPr>
            <a:picLocks noChangeAspect="1" noChangeArrowheads="1"/>
          </p:cNvPicPr>
          <p:nvPr/>
        </p:nvPicPr>
        <p:blipFill>
          <a:blip r:embed="rId3"/>
          <a:srcRect/>
          <a:stretch>
            <a:fillRect/>
          </a:stretch>
        </p:blipFill>
        <p:spPr bwMode="auto">
          <a:xfrm>
            <a:off x="228600" y="1447800"/>
            <a:ext cx="4832350" cy="3429000"/>
          </a:xfrm>
          <a:prstGeom prst="rect">
            <a:avLst/>
          </a:prstGeom>
          <a:noFill/>
          <a:ln w="9525">
            <a:noFill/>
            <a:miter lim="800000"/>
            <a:headEnd/>
            <a:tailEnd/>
          </a:ln>
        </p:spPr>
      </p:pic>
      <p:grpSp>
        <p:nvGrpSpPr>
          <p:cNvPr id="2" name="Group 3"/>
          <p:cNvGrpSpPr>
            <a:grpSpLocks/>
          </p:cNvGrpSpPr>
          <p:nvPr/>
        </p:nvGrpSpPr>
        <p:grpSpPr bwMode="auto">
          <a:xfrm>
            <a:off x="762000" y="4219575"/>
            <a:ext cx="7629525" cy="2181225"/>
            <a:chOff x="480" y="2658"/>
            <a:chExt cx="4806" cy="1374"/>
          </a:xfrm>
        </p:grpSpPr>
        <p:sp>
          <p:nvSpPr>
            <p:cNvPr id="147460" name="Rectangle 4"/>
            <p:cNvSpPr>
              <a:spLocks noChangeArrowheads="1"/>
            </p:cNvSpPr>
            <p:nvPr/>
          </p:nvSpPr>
          <p:spPr bwMode="auto">
            <a:xfrm>
              <a:off x="582" y="2742"/>
              <a:ext cx="4608" cy="1170"/>
            </a:xfrm>
            <a:prstGeom prst="rect">
              <a:avLst/>
            </a:prstGeom>
            <a:solidFill>
              <a:schemeClr val="bg1">
                <a:alpha val="55000"/>
              </a:schemeClr>
            </a:solidFill>
            <a:ln w="9525">
              <a:noFill/>
              <a:miter lim="800000"/>
              <a:headEnd/>
              <a:tailEnd/>
            </a:ln>
            <a:effectLst/>
          </p:spPr>
          <p:txBody>
            <a:bodyPr wrap="none" anchor="ctr">
              <a:prstTxWarp prst="textNoShape">
                <a:avLst/>
              </a:prstTxWarp>
            </a:bodyPr>
            <a:lstStyle/>
            <a:p>
              <a:endParaRPr lang="en-GB" dirty="0"/>
            </a:p>
          </p:txBody>
        </p:sp>
        <p:pic>
          <p:nvPicPr>
            <p:cNvPr id="147461" name="Picture 5" descr="Frame"/>
            <p:cNvPicPr>
              <a:picLocks noChangeAspect="1" noChangeArrowheads="1"/>
            </p:cNvPicPr>
            <p:nvPr/>
          </p:nvPicPr>
          <p:blipFill>
            <a:blip r:embed="rId4"/>
            <a:srcRect/>
            <a:stretch>
              <a:fillRect/>
            </a:stretch>
          </p:blipFill>
          <p:spPr bwMode="auto">
            <a:xfrm>
              <a:off x="480" y="2658"/>
              <a:ext cx="4806" cy="1374"/>
            </a:xfrm>
            <a:prstGeom prst="rect">
              <a:avLst/>
            </a:prstGeom>
            <a:noFill/>
          </p:spPr>
        </p:pic>
      </p:grpSp>
      <p:sp>
        <p:nvSpPr>
          <p:cNvPr id="147462" name="Slide Number Placeholder 1"/>
          <p:cNvSpPr txBox="1">
            <a:spLocks noGrp="1"/>
          </p:cNvSpPr>
          <p:nvPr/>
        </p:nvSpPr>
        <p:spPr bwMode="auto">
          <a:xfrm>
            <a:off x="8501063" y="6594475"/>
            <a:ext cx="533400" cy="228600"/>
          </a:xfrm>
          <a:prstGeom prst="rect">
            <a:avLst/>
          </a:prstGeom>
          <a:noFill/>
          <a:ln w="9525">
            <a:noFill/>
            <a:miter lim="800000"/>
            <a:headEnd/>
            <a:tailEnd/>
          </a:ln>
        </p:spPr>
        <p:txBody>
          <a:bodyPr lIns="0" tIns="0">
            <a:prstTxWarp prst="textNoShape">
              <a:avLst/>
            </a:prstTxWarp>
          </a:bodyPr>
          <a:lstStyle/>
          <a:p>
            <a:pPr algn="r"/>
            <a:fld id="{0B45A23A-3EBE-C14A-BE82-111BED0D5E19}" type="slidenum">
              <a:rPr lang="en-US" sz="1400">
                <a:solidFill>
                  <a:srgbClr val="FFFFFF"/>
                </a:solidFill>
                <a:ea typeface="Arial" pitchFamily="-84" charset="0"/>
                <a:cs typeface="Arial" pitchFamily="-84" charset="0"/>
              </a:rPr>
              <a:pPr algn="r"/>
              <a:t>18</a:t>
            </a:fld>
            <a:endParaRPr lang="en-US" sz="1400" dirty="0">
              <a:solidFill>
                <a:srgbClr val="FFFFFF"/>
              </a:solidFill>
              <a:ea typeface="Arial" pitchFamily="-84" charset="0"/>
              <a:cs typeface="Arial" pitchFamily="-84" charset="0"/>
            </a:endParaRPr>
          </a:p>
        </p:txBody>
      </p:sp>
      <p:sp>
        <p:nvSpPr>
          <p:cNvPr id="147463" name="Slide Number Placeholder 2"/>
          <p:cNvSpPr txBox="1">
            <a:spLocks noGrp="1"/>
          </p:cNvSpPr>
          <p:nvPr/>
        </p:nvSpPr>
        <p:spPr bwMode="auto">
          <a:xfrm>
            <a:off x="8501063" y="6594475"/>
            <a:ext cx="533400" cy="228600"/>
          </a:xfrm>
          <a:prstGeom prst="rect">
            <a:avLst/>
          </a:prstGeom>
          <a:noFill/>
          <a:ln w="9525">
            <a:noFill/>
            <a:miter lim="800000"/>
            <a:headEnd/>
            <a:tailEnd/>
          </a:ln>
        </p:spPr>
        <p:txBody>
          <a:bodyPr lIns="0" tIns="0">
            <a:prstTxWarp prst="textNoShape">
              <a:avLst/>
            </a:prstTxWarp>
          </a:bodyPr>
          <a:lstStyle/>
          <a:p>
            <a:pPr algn="r"/>
            <a:fld id="{4C5C4077-A29C-9B49-AE55-5D264A9E81BE}" type="slidenum">
              <a:rPr lang="en-US" sz="1400">
                <a:solidFill>
                  <a:srgbClr val="FFFFFF"/>
                </a:solidFill>
                <a:ea typeface="Arial" pitchFamily="-84" charset="0"/>
                <a:cs typeface="Arial" pitchFamily="-84" charset="0"/>
              </a:rPr>
              <a:pPr algn="r"/>
              <a:t>18</a:t>
            </a:fld>
            <a:endParaRPr lang="en-US" sz="1400" dirty="0">
              <a:solidFill>
                <a:srgbClr val="FFFFFF"/>
              </a:solidFill>
              <a:ea typeface="Arial" pitchFamily="-84" charset="0"/>
              <a:cs typeface="Arial" pitchFamily="-84" charset="0"/>
            </a:endParaRPr>
          </a:p>
        </p:txBody>
      </p:sp>
      <p:sp>
        <p:nvSpPr>
          <p:cNvPr id="147464" name="Text Box 44"/>
          <p:cNvSpPr txBox="1">
            <a:spLocks noChangeArrowheads="1"/>
          </p:cNvSpPr>
          <p:nvPr/>
        </p:nvSpPr>
        <p:spPr bwMode="auto">
          <a:xfrm>
            <a:off x="1997075" y="1255713"/>
            <a:ext cx="6003925" cy="727075"/>
          </a:xfrm>
          <a:prstGeom prst="rect">
            <a:avLst/>
          </a:prstGeom>
          <a:noFill/>
          <a:ln w="9525">
            <a:noFill/>
            <a:miter lim="800000"/>
            <a:headEnd/>
            <a:tailEnd/>
          </a:ln>
        </p:spPr>
        <p:txBody>
          <a:bodyPr>
            <a:prstTxWarp prst="textNoShape">
              <a:avLst/>
            </a:prstTxWarp>
            <a:spAutoFit/>
          </a:bodyPr>
          <a:lstStyle/>
          <a:p>
            <a:pPr>
              <a:lnSpc>
                <a:spcPts val="2500"/>
              </a:lnSpc>
            </a:pPr>
            <a:r>
              <a:rPr kumimoji="1" lang="en-US" altLang="ja-JP" sz="2300" b="0" i="1" dirty="0">
                <a:ea typeface="Arial" pitchFamily="-84" charset="0"/>
                <a:cs typeface="Arial" pitchFamily="-84" charset="0"/>
              </a:rPr>
              <a:t>drives down exceptions and processing time for tax returns</a:t>
            </a:r>
          </a:p>
        </p:txBody>
      </p:sp>
      <p:sp>
        <p:nvSpPr>
          <p:cNvPr id="147465" name="Rectangle 4"/>
          <p:cNvSpPr>
            <a:spLocks noChangeArrowheads="1"/>
          </p:cNvSpPr>
          <p:nvPr/>
        </p:nvSpPr>
        <p:spPr bwMode="auto">
          <a:xfrm>
            <a:off x="4757738" y="2057400"/>
            <a:ext cx="4040187" cy="1722438"/>
          </a:xfrm>
          <a:prstGeom prst="rect">
            <a:avLst/>
          </a:prstGeom>
          <a:noFill/>
          <a:ln w="9525">
            <a:noFill/>
            <a:miter lim="800000"/>
            <a:headEnd/>
            <a:tailEnd/>
          </a:ln>
        </p:spPr>
        <p:txBody>
          <a:bodyPr>
            <a:prstTxWarp prst="textNoShape">
              <a:avLst/>
            </a:prstTxWarp>
            <a:spAutoFit/>
          </a:bodyPr>
          <a:lstStyle/>
          <a:p>
            <a:pPr marL="282575" lvl="1" indent="-168275">
              <a:buClr>
                <a:srgbClr val="A5CFF5"/>
              </a:buClr>
              <a:buFont typeface="Wingdings" pitchFamily="-84" charset="2"/>
              <a:buNone/>
            </a:pPr>
            <a:r>
              <a:rPr lang="en-US" sz="2000" b="1" dirty="0">
                <a:ea typeface="Arial" pitchFamily="-84" charset="0"/>
                <a:cs typeface="Arial" pitchFamily="-84" charset="0"/>
              </a:rPr>
              <a:t>Client Pains</a:t>
            </a:r>
          </a:p>
          <a:p>
            <a:pPr marL="282575" lvl="1" indent="-168275">
              <a:spcAft>
                <a:spcPct val="35000"/>
              </a:spcAft>
              <a:buClr>
                <a:schemeClr val="tx1"/>
              </a:buClr>
              <a:buFontTx/>
              <a:buChar char="•"/>
            </a:pPr>
            <a:r>
              <a:rPr lang="en-US" sz="2000" b="0" dirty="0">
                <a:ea typeface="Arial" pitchFamily="-84" charset="0"/>
                <a:cs typeface="Arial" pitchFamily="-84" charset="0"/>
              </a:rPr>
              <a:t>Slow, expensive, paper-intensive, manual processes</a:t>
            </a:r>
          </a:p>
          <a:p>
            <a:pPr marL="282575" lvl="1" indent="-168275">
              <a:spcAft>
                <a:spcPct val="35000"/>
              </a:spcAft>
              <a:buClr>
                <a:schemeClr val="tx1"/>
              </a:buClr>
              <a:buFontTx/>
              <a:buChar char="•"/>
            </a:pPr>
            <a:r>
              <a:rPr lang="en-US" sz="2000" b="0" dirty="0">
                <a:ea typeface="Arial" pitchFamily="-84" charset="0"/>
                <a:cs typeface="Arial" pitchFamily="-84" charset="0"/>
              </a:rPr>
              <a:t>Lengthy exception processing times</a:t>
            </a:r>
          </a:p>
        </p:txBody>
      </p:sp>
      <p:sp>
        <p:nvSpPr>
          <p:cNvPr id="147466" name="Rectangle 5"/>
          <p:cNvSpPr>
            <a:spLocks noGrp="1" noChangeArrowheads="1"/>
          </p:cNvSpPr>
          <p:nvPr>
            <p:ph type="title" idx="4294967295"/>
          </p:nvPr>
        </p:nvSpPr>
        <p:spPr>
          <a:xfrm>
            <a:off x="193675" y="534988"/>
            <a:ext cx="8534400" cy="503237"/>
          </a:xfrm>
          <a:noFill/>
        </p:spPr>
        <p:txBody>
          <a:bodyPr anchor="ctr">
            <a:spAutoFit/>
          </a:bodyPr>
          <a:lstStyle/>
          <a:p>
            <a:r>
              <a:rPr lang="en-US" sz="2900" dirty="0">
                <a:solidFill>
                  <a:schemeClr val="tx2"/>
                </a:solidFill>
              </a:rPr>
              <a:t>Agile tax collection</a:t>
            </a:r>
            <a:r>
              <a:rPr lang="en-US" sz="2900" dirty="0">
                <a:solidFill>
                  <a:srgbClr val="C7CDFD"/>
                </a:solidFill>
              </a:rPr>
              <a:t> </a:t>
            </a:r>
            <a:r>
              <a:rPr lang="en-US" sz="2900" dirty="0"/>
              <a:t>Transforms Insight into Action</a:t>
            </a:r>
          </a:p>
        </p:txBody>
      </p:sp>
      <p:sp>
        <p:nvSpPr>
          <p:cNvPr id="147467" name="Rectangle 6"/>
          <p:cNvSpPr>
            <a:spLocks noChangeArrowheads="1"/>
          </p:cNvSpPr>
          <p:nvPr/>
        </p:nvSpPr>
        <p:spPr bwMode="auto">
          <a:xfrm>
            <a:off x="7239000" y="6548438"/>
            <a:ext cx="1905000" cy="309562"/>
          </a:xfrm>
          <a:prstGeom prst="rect">
            <a:avLst/>
          </a:prstGeom>
          <a:noFill/>
          <a:ln w="9525">
            <a:noFill/>
            <a:miter lim="800000"/>
            <a:headEnd/>
            <a:tailEnd/>
          </a:ln>
        </p:spPr>
        <p:txBody>
          <a:bodyPr>
            <a:prstTxWarp prst="textNoShape">
              <a:avLst/>
            </a:prstTxWarp>
          </a:bodyPr>
          <a:lstStyle/>
          <a:p>
            <a:pPr algn="r" eaLnBrk="0" hangingPunct="0"/>
            <a:fld id="{D55C48E8-EECC-2E45-BBC4-97ACCAD0CD1E}" type="slidenum">
              <a:rPr lang="en-US" sz="1000">
                <a:solidFill>
                  <a:schemeClr val="bg1"/>
                </a:solidFill>
                <a:ea typeface="Arial" pitchFamily="-84" charset="0"/>
                <a:cs typeface="Arial" pitchFamily="-84" charset="0"/>
              </a:rPr>
              <a:pPr algn="r" eaLnBrk="0" hangingPunct="0"/>
              <a:t>18</a:t>
            </a:fld>
            <a:endParaRPr lang="en-US" sz="1000" dirty="0">
              <a:solidFill>
                <a:schemeClr val="bg1"/>
              </a:solidFill>
              <a:latin typeface="Times" pitchFamily="-84" charset="0"/>
              <a:ea typeface="Arial" pitchFamily="-84" charset="0"/>
              <a:cs typeface="Arial" pitchFamily="-84" charset="0"/>
            </a:endParaRPr>
          </a:p>
        </p:txBody>
      </p:sp>
      <p:sp>
        <p:nvSpPr>
          <p:cNvPr id="147468" name="Rectangle 10"/>
          <p:cNvSpPr>
            <a:spLocks noChangeArrowheads="1"/>
          </p:cNvSpPr>
          <p:nvPr/>
        </p:nvSpPr>
        <p:spPr bwMode="auto">
          <a:xfrm>
            <a:off x="947738" y="4478338"/>
            <a:ext cx="7251700" cy="1617662"/>
          </a:xfrm>
          <a:prstGeom prst="rect">
            <a:avLst/>
          </a:prstGeom>
          <a:noFill/>
          <a:ln w="9525">
            <a:noFill/>
            <a:miter lim="800000"/>
            <a:headEnd/>
            <a:tailEnd/>
          </a:ln>
        </p:spPr>
        <p:txBody>
          <a:bodyPr>
            <a:prstTxWarp prst="textNoShape">
              <a:avLst/>
            </a:prstTxWarp>
            <a:spAutoFit/>
          </a:bodyPr>
          <a:lstStyle/>
          <a:p>
            <a:pPr marL="282575" lvl="1" indent="-168275">
              <a:spcBef>
                <a:spcPct val="25000"/>
              </a:spcBef>
              <a:buClr>
                <a:srgbClr val="A5CFF5"/>
              </a:buClr>
              <a:buFont typeface="Wingdings" pitchFamily="-84" charset="2"/>
              <a:buNone/>
            </a:pPr>
            <a:r>
              <a:rPr lang="en-US" sz="2400" dirty="0">
                <a:ea typeface="Arial" pitchFamily="-84" charset="0"/>
                <a:cs typeface="Arial" pitchFamily="-84" charset="0"/>
              </a:rPr>
              <a:t>Real Results</a:t>
            </a:r>
          </a:p>
          <a:p>
            <a:pPr marL="282575" lvl="1" indent="-168275">
              <a:spcBef>
                <a:spcPct val="15000"/>
              </a:spcBef>
              <a:spcAft>
                <a:spcPct val="25000"/>
              </a:spcAft>
              <a:buClr>
                <a:schemeClr val="tx1"/>
              </a:buClr>
              <a:buFontTx/>
              <a:buChar char="•"/>
            </a:pPr>
            <a:r>
              <a:rPr lang="en-US" sz="2200" i="1" dirty="0">
                <a:solidFill>
                  <a:schemeClr val="tx2"/>
                </a:solidFill>
                <a:ea typeface="Arial" pitchFamily="-84" charset="0"/>
                <a:cs typeface="Arial" pitchFamily="-84" charset="0"/>
              </a:rPr>
              <a:t>80% reduction</a:t>
            </a:r>
            <a:r>
              <a:rPr lang="en-US" sz="2000" b="0" dirty="0">
                <a:ea typeface="Arial" pitchFamily="-84" charset="0"/>
                <a:cs typeface="Arial" pitchFamily="-84" charset="0"/>
              </a:rPr>
              <a:t> exception backlogs</a:t>
            </a:r>
          </a:p>
          <a:p>
            <a:pPr marL="282575" lvl="1" indent="-168275">
              <a:spcBef>
                <a:spcPct val="15000"/>
              </a:spcBef>
              <a:spcAft>
                <a:spcPct val="25000"/>
              </a:spcAft>
              <a:buClr>
                <a:schemeClr val="tx1"/>
              </a:buClr>
              <a:buFontTx/>
              <a:buChar char="•"/>
            </a:pPr>
            <a:r>
              <a:rPr lang="en-US" sz="2200" i="1" dirty="0">
                <a:solidFill>
                  <a:schemeClr val="tx2"/>
                </a:solidFill>
                <a:ea typeface="Arial" pitchFamily="-84" charset="0"/>
                <a:cs typeface="Arial" pitchFamily="-84" charset="0"/>
              </a:rPr>
              <a:t>80% reduction</a:t>
            </a:r>
            <a:r>
              <a:rPr lang="en-US" sz="2000" b="0" dirty="0">
                <a:ea typeface="Arial" pitchFamily="-84" charset="0"/>
                <a:cs typeface="Arial" pitchFamily="-84" charset="0"/>
              </a:rPr>
              <a:t> in average age of work queue, avoiding extra interest cost</a:t>
            </a:r>
          </a:p>
        </p:txBody>
      </p:sp>
      <p:pic>
        <p:nvPicPr>
          <p:cNvPr id="147469" name="Picture 13" descr="nystatetax"/>
          <p:cNvPicPr>
            <a:picLocks noChangeAspect="1" noChangeArrowheads="1"/>
          </p:cNvPicPr>
          <p:nvPr/>
        </p:nvPicPr>
        <p:blipFill>
          <a:blip r:embed="rId5"/>
          <a:srcRect/>
          <a:stretch>
            <a:fillRect/>
          </a:stretch>
        </p:blipFill>
        <p:spPr bwMode="auto">
          <a:xfrm>
            <a:off x="657225" y="1219200"/>
            <a:ext cx="1247775" cy="828675"/>
          </a:xfrm>
          <a:prstGeom prst="rect">
            <a:avLst/>
          </a:prstGeom>
          <a:noFill/>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5"/>
          <p:cNvPicPr>
            <a:picLocks noChangeAspect="1" noChangeArrowheads="1"/>
          </p:cNvPicPr>
          <p:nvPr/>
        </p:nvPicPr>
        <p:blipFill>
          <a:blip r:embed="rId3"/>
          <a:srcRect l="87" r="87"/>
          <a:stretch>
            <a:fillRect/>
          </a:stretch>
        </p:blipFill>
        <p:spPr bwMode="auto">
          <a:xfrm>
            <a:off x="0" y="615950"/>
            <a:ext cx="9144000" cy="5630863"/>
          </a:xfrm>
          <a:prstGeom prst="rect">
            <a:avLst/>
          </a:prstGeom>
          <a:noFill/>
          <a:ln w="9525">
            <a:noFill/>
            <a:miter lim="800000"/>
            <a:headEnd/>
            <a:tailEnd/>
          </a:ln>
        </p:spPr>
      </p:pic>
      <p:sp>
        <p:nvSpPr>
          <p:cNvPr id="61443" name="Rounded Rectangle 14"/>
          <p:cNvSpPr>
            <a:spLocks noChangeArrowheads="1"/>
          </p:cNvSpPr>
          <p:nvPr/>
        </p:nvSpPr>
        <p:spPr bwMode="auto">
          <a:xfrm>
            <a:off x="273050" y="1054100"/>
            <a:ext cx="8599488" cy="2882900"/>
          </a:xfrm>
          <a:prstGeom prst="roundRect">
            <a:avLst>
              <a:gd name="adj" fmla="val 6731"/>
            </a:avLst>
          </a:prstGeom>
          <a:solidFill>
            <a:schemeClr val="bg1">
              <a:alpha val="83136"/>
            </a:schemeClr>
          </a:solidFill>
          <a:ln w="9525">
            <a:noFill/>
            <a:round/>
            <a:headEnd/>
            <a:tailEnd/>
          </a:ln>
        </p:spPr>
        <p:txBody>
          <a:bodyPr>
            <a:prstTxWarp prst="textNoShape">
              <a:avLst/>
            </a:prstTxWarp>
          </a:bodyPr>
          <a:lstStyle/>
          <a:p>
            <a:endParaRPr lang="en-GB" dirty="0"/>
          </a:p>
        </p:txBody>
      </p:sp>
      <p:sp>
        <p:nvSpPr>
          <p:cNvPr id="16" name="Title 15"/>
          <p:cNvSpPr>
            <a:spLocks noGrp="1"/>
          </p:cNvSpPr>
          <p:nvPr>
            <p:ph type="title"/>
          </p:nvPr>
        </p:nvSpPr>
        <p:spPr/>
        <p:txBody>
          <a:bodyPr/>
          <a:lstStyle/>
          <a:p>
            <a:r>
              <a:rPr lang="en-US" dirty="0" smtClean="0"/>
              <a:t>State of Alaska, Dept. of Natural Resources </a:t>
            </a:r>
            <a:endParaRPr lang="en-GB" dirty="0"/>
          </a:p>
        </p:txBody>
      </p:sp>
      <p:sp>
        <p:nvSpPr>
          <p:cNvPr id="46086" name="TextBox 5"/>
          <p:cNvSpPr txBox="1">
            <a:spLocks noChangeArrowheads="1"/>
          </p:cNvSpPr>
          <p:nvPr/>
        </p:nvSpPr>
        <p:spPr bwMode="auto">
          <a:xfrm>
            <a:off x="381000" y="1089025"/>
            <a:ext cx="8445500" cy="584776"/>
          </a:xfrm>
          <a:prstGeom prst="rect">
            <a:avLst/>
          </a:prstGeom>
          <a:noFill/>
          <a:ln w="9525">
            <a:noFill/>
            <a:miter lim="800000"/>
            <a:headEnd/>
            <a:tailEnd/>
          </a:ln>
        </p:spPr>
        <p:txBody>
          <a:bodyPr>
            <a:spAutoFit/>
          </a:bodyPr>
          <a:lstStyle/>
          <a:p>
            <a:pPr defTabSz="457200">
              <a:lnSpc>
                <a:spcPct val="100000"/>
              </a:lnSpc>
              <a:defRPr/>
            </a:pPr>
            <a:r>
              <a:rPr lang="en-US" sz="1600" b="1" i="1" dirty="0">
                <a:solidFill>
                  <a:srgbClr val="284A91"/>
                </a:solidFill>
                <a:latin typeface="+mj-lt"/>
                <a:cs typeface="+mn-cs"/>
              </a:rPr>
              <a:t>The Department of Natural Resources is responsible for authorizing use of state owned land.  Permits are required for any use of</a:t>
            </a:r>
            <a:r>
              <a:rPr lang="en-US" sz="1600" b="1" i="1" dirty="0" smtClean="0">
                <a:solidFill>
                  <a:srgbClr val="284A91"/>
                </a:solidFill>
                <a:latin typeface="+mj-lt"/>
                <a:cs typeface="+mn-cs"/>
              </a:rPr>
              <a:t> state </a:t>
            </a:r>
            <a:r>
              <a:rPr lang="en-US" sz="1600" b="1" i="1" dirty="0">
                <a:solidFill>
                  <a:srgbClr val="284A91"/>
                </a:solidFill>
                <a:latin typeface="+mj-lt"/>
                <a:cs typeface="+mn-cs"/>
              </a:rPr>
              <a:t>owned land.</a:t>
            </a:r>
          </a:p>
        </p:txBody>
      </p:sp>
      <p:sp>
        <p:nvSpPr>
          <p:cNvPr id="46087" name="TextBox 6"/>
          <p:cNvSpPr txBox="1">
            <a:spLocks noChangeArrowheads="1"/>
          </p:cNvSpPr>
          <p:nvPr/>
        </p:nvSpPr>
        <p:spPr bwMode="auto">
          <a:xfrm>
            <a:off x="529432" y="1731963"/>
            <a:ext cx="7991475" cy="646112"/>
          </a:xfrm>
          <a:prstGeom prst="rect">
            <a:avLst/>
          </a:prstGeom>
          <a:noFill/>
          <a:ln w="9525">
            <a:noFill/>
            <a:miter lim="800000"/>
            <a:headEnd/>
            <a:tailEnd/>
          </a:ln>
        </p:spPr>
        <p:txBody>
          <a:bodyPr>
            <a:spAutoFit/>
          </a:bodyPr>
          <a:lstStyle/>
          <a:p>
            <a:pPr defTabSz="457200">
              <a:lnSpc>
                <a:spcPct val="100000"/>
              </a:lnSpc>
              <a:defRPr/>
            </a:pPr>
            <a:r>
              <a:rPr lang="en-US" sz="1800" b="1" dirty="0">
                <a:solidFill>
                  <a:srgbClr val="3D9B35"/>
                </a:solidFill>
                <a:latin typeface="+mj-lt"/>
                <a:cs typeface="+mn-cs"/>
              </a:rPr>
              <a:t>Problem:</a:t>
            </a:r>
            <a:r>
              <a:rPr lang="en-US" sz="1800" b="1" dirty="0" smtClean="0">
                <a:solidFill>
                  <a:srgbClr val="3D9B35"/>
                </a:solidFill>
                <a:latin typeface="+mj-lt"/>
                <a:cs typeface="+mn-cs"/>
              </a:rPr>
              <a:t> </a:t>
            </a:r>
            <a:r>
              <a:rPr lang="en-US" sz="1800" dirty="0" smtClean="0">
                <a:solidFill>
                  <a:schemeClr val="tx1"/>
                </a:solidFill>
                <a:latin typeface="+mj-lt"/>
                <a:cs typeface="+mn-cs"/>
              </a:rPr>
              <a:t>Paper</a:t>
            </a:r>
            <a:r>
              <a:rPr lang="en-US" sz="1800" dirty="0">
                <a:solidFill>
                  <a:schemeClr val="tx1"/>
                </a:solidFill>
                <a:latin typeface="+mj-lt"/>
                <a:cs typeface="+mn-cs"/>
              </a:rPr>
              <a:t>-based process provided poor visibility into permit </a:t>
            </a:r>
            <a:r>
              <a:rPr lang="en-US" sz="1800" dirty="0" smtClean="0">
                <a:solidFill>
                  <a:schemeClr val="tx1"/>
                </a:solidFill>
                <a:latin typeface="+mj-lt"/>
                <a:cs typeface="+mn-cs"/>
              </a:rPr>
              <a:t>process</a:t>
            </a:r>
            <a:r>
              <a:rPr lang="en-US" dirty="0" smtClean="0">
                <a:latin typeface="+mj-lt"/>
                <a:cs typeface="+mn-cs"/>
              </a:rPr>
              <a:t>,</a:t>
            </a:r>
            <a:r>
              <a:rPr lang="en-US" sz="1800" dirty="0" smtClean="0">
                <a:solidFill>
                  <a:schemeClr val="tx1"/>
                </a:solidFill>
                <a:latin typeface="+mj-lt"/>
                <a:cs typeface="+mn-cs"/>
              </a:rPr>
              <a:t> resulting </a:t>
            </a:r>
            <a:r>
              <a:rPr lang="en-US" sz="1800" dirty="0">
                <a:solidFill>
                  <a:schemeClr val="tx1"/>
                </a:solidFill>
                <a:latin typeface="+mj-lt"/>
                <a:cs typeface="+mn-cs"/>
              </a:rPr>
              <a:t>in backlogs in authorization</a:t>
            </a:r>
          </a:p>
        </p:txBody>
      </p:sp>
      <p:sp>
        <p:nvSpPr>
          <p:cNvPr id="46088" name="TextBox 7"/>
          <p:cNvSpPr txBox="1">
            <a:spLocks noChangeArrowheads="1"/>
          </p:cNvSpPr>
          <p:nvPr/>
        </p:nvSpPr>
        <p:spPr bwMode="auto">
          <a:xfrm>
            <a:off x="941388" y="2387071"/>
            <a:ext cx="7167563" cy="368300"/>
          </a:xfrm>
          <a:prstGeom prst="rect">
            <a:avLst/>
          </a:prstGeom>
          <a:noFill/>
          <a:ln w="9525">
            <a:noFill/>
            <a:miter lim="800000"/>
            <a:headEnd/>
            <a:tailEnd/>
          </a:ln>
        </p:spPr>
        <p:txBody>
          <a:bodyPr>
            <a:spAutoFit/>
          </a:bodyPr>
          <a:lstStyle/>
          <a:p>
            <a:pPr defTabSz="457200">
              <a:lnSpc>
                <a:spcPct val="100000"/>
              </a:lnSpc>
              <a:defRPr/>
            </a:pPr>
            <a:r>
              <a:rPr lang="en-US" sz="1800" b="1" dirty="0">
                <a:solidFill>
                  <a:srgbClr val="3D9B35"/>
                </a:solidFill>
                <a:latin typeface="+mj-lt"/>
                <a:cs typeface="+mn-cs"/>
              </a:rPr>
              <a:t>Opportunity:  </a:t>
            </a:r>
            <a:r>
              <a:rPr lang="en-US" sz="1800" dirty="0">
                <a:solidFill>
                  <a:schemeClr val="tx1"/>
                </a:solidFill>
                <a:latin typeface="+mj-lt"/>
                <a:cs typeface="+mn-cs"/>
              </a:rPr>
              <a:t>Expedite authorizations to increase revenue.</a:t>
            </a:r>
          </a:p>
        </p:txBody>
      </p:sp>
      <p:sp>
        <p:nvSpPr>
          <p:cNvPr id="46089" name="TextBox 8"/>
          <p:cNvSpPr txBox="1">
            <a:spLocks noChangeArrowheads="1"/>
          </p:cNvSpPr>
          <p:nvPr/>
        </p:nvSpPr>
        <p:spPr bwMode="auto">
          <a:xfrm>
            <a:off x="398463" y="3409950"/>
            <a:ext cx="8253413" cy="369888"/>
          </a:xfrm>
          <a:prstGeom prst="rect">
            <a:avLst/>
          </a:prstGeom>
          <a:noFill/>
          <a:ln w="9525">
            <a:noFill/>
            <a:miter lim="800000"/>
            <a:headEnd/>
            <a:tailEnd/>
          </a:ln>
        </p:spPr>
        <p:txBody>
          <a:bodyPr>
            <a:spAutoFit/>
          </a:bodyPr>
          <a:lstStyle/>
          <a:p>
            <a:pPr defTabSz="457200">
              <a:lnSpc>
                <a:spcPct val="100000"/>
              </a:lnSpc>
              <a:defRPr/>
            </a:pPr>
            <a:r>
              <a:rPr lang="en-US" sz="1800" b="1" dirty="0">
                <a:solidFill>
                  <a:srgbClr val="3D9B35"/>
                </a:solidFill>
                <a:latin typeface="+mj-lt"/>
                <a:cs typeface="+mn-cs"/>
              </a:rPr>
              <a:t>Expected Results:  </a:t>
            </a:r>
            <a:r>
              <a:rPr lang="en-US" sz="1800" dirty="0">
                <a:solidFill>
                  <a:schemeClr val="tx1"/>
                </a:solidFill>
                <a:latin typeface="+mj-lt"/>
                <a:cs typeface="+mn-cs"/>
              </a:rPr>
              <a:t>50% Increase in Revenue, 30% Reduction in Cycle Time</a:t>
            </a:r>
          </a:p>
        </p:txBody>
      </p:sp>
      <p:sp>
        <p:nvSpPr>
          <p:cNvPr id="10" name="Rectangle 9"/>
          <p:cNvSpPr>
            <a:spLocks noChangeArrowheads="1"/>
          </p:cNvSpPr>
          <p:nvPr/>
        </p:nvSpPr>
        <p:spPr bwMode="auto">
          <a:xfrm>
            <a:off x="279400" y="5643562"/>
            <a:ext cx="8597900" cy="566737"/>
          </a:xfrm>
          <a:prstGeom prst="rect">
            <a:avLst/>
          </a:prstGeom>
          <a:gradFill rotWithShape="1">
            <a:gsLst>
              <a:gs pos="0">
                <a:srgbClr val="F2F2F2"/>
              </a:gs>
              <a:gs pos="100000">
                <a:srgbClr val="D9D9D9"/>
              </a:gs>
            </a:gsLst>
            <a:lin ang="2700000" scaled="1"/>
          </a:gradFill>
          <a:ln w="9525">
            <a:noFill/>
            <a:miter lim="800000"/>
            <a:headEnd/>
            <a:tailEnd/>
          </a:ln>
          <a:effectLst>
            <a:outerShdw blurRad="241300" dist="38100" dir="2700000">
              <a:srgbClr val="000000">
                <a:alpha val="43000"/>
              </a:srgbClr>
            </a:outerShdw>
          </a:effectLst>
          <a:scene3d>
            <a:camera prst="orthographicFront"/>
            <a:lightRig rig="threePt" dir="t"/>
          </a:scene3d>
          <a:sp3d>
            <a:bevelT/>
          </a:sp3d>
        </p:spPr>
        <p:txBody>
          <a:bodyPr wrap="square">
            <a:prstTxWarp prst="textNoShape">
              <a:avLst/>
            </a:prstTxWarp>
            <a:noAutofit/>
          </a:bodyPr>
          <a:lstStyle/>
          <a:p>
            <a:pPr algn="r" defTabSz="457200">
              <a:lnSpc>
                <a:spcPct val="100000"/>
              </a:lnSpc>
            </a:pPr>
            <a:r>
              <a:rPr lang="en-US" sz="1400" dirty="0">
                <a:solidFill>
                  <a:srgbClr val="000000"/>
                </a:solidFill>
                <a:latin typeface="Arial" pitchFamily="-84" charset="0"/>
              </a:rPr>
              <a:t>“I’ve seen more progress in these 14 weeks than in the previous 10 years”</a:t>
            </a:r>
          </a:p>
          <a:p>
            <a:pPr algn="r" defTabSz="457200">
              <a:lnSpc>
                <a:spcPct val="100000"/>
              </a:lnSpc>
            </a:pPr>
            <a:r>
              <a:rPr lang="en-US" sz="1100" b="1" dirty="0">
                <a:solidFill>
                  <a:srgbClr val="000000"/>
                </a:solidFill>
                <a:latin typeface="Arial" pitchFamily="-84" charset="0"/>
              </a:rPr>
              <a:t>- Commissioner, Scott McCowen  </a:t>
            </a:r>
            <a:endParaRPr lang="en-US" sz="1400" b="1" dirty="0">
              <a:solidFill>
                <a:srgbClr val="000000"/>
              </a:solidFill>
              <a:latin typeface="Arial" pitchFamily="-84" charset="0"/>
            </a:endParaRPr>
          </a:p>
        </p:txBody>
      </p:sp>
      <p:sp>
        <p:nvSpPr>
          <p:cNvPr id="11" name="Rectangle 10"/>
          <p:cNvSpPr>
            <a:spLocks noChangeArrowheads="1"/>
          </p:cNvSpPr>
          <p:nvPr/>
        </p:nvSpPr>
        <p:spPr bwMode="auto">
          <a:xfrm>
            <a:off x="279400" y="4014788"/>
            <a:ext cx="4090988" cy="1522412"/>
          </a:xfrm>
          <a:prstGeom prst="rect">
            <a:avLst/>
          </a:prstGeom>
          <a:gradFill rotWithShape="0">
            <a:gsLst>
              <a:gs pos="0">
                <a:srgbClr val="284A91"/>
              </a:gs>
              <a:gs pos="100000">
                <a:srgbClr val="0070C0"/>
              </a:gs>
            </a:gsLst>
            <a:lin ang="10800000" scaled="1"/>
          </a:gradFill>
          <a:ln w="38100">
            <a:noFill/>
            <a:miter lim="800000"/>
            <a:headEnd/>
            <a:tailEnd/>
          </a:ln>
          <a:effectLst>
            <a:outerShdw blurRad="63500" dist="20000" dir="5400000" rotWithShape="0">
              <a:srgbClr val="000000">
                <a:alpha val="37999"/>
              </a:srgbClr>
            </a:outerShdw>
          </a:effectLst>
        </p:spPr>
        <p:txBody>
          <a:bodyPr anchor="t">
            <a:prstTxWarp prst="textNoShape">
              <a:avLst/>
            </a:prstTxWarp>
            <a:noAutofit/>
          </a:bodyPr>
          <a:lstStyle/>
          <a:p>
            <a:pPr algn="l" defTabSz="457200">
              <a:lnSpc>
                <a:spcPct val="100000"/>
              </a:lnSpc>
              <a:spcAft>
                <a:spcPts val="0"/>
              </a:spcAft>
            </a:pPr>
            <a:r>
              <a:rPr lang="en-US" sz="1600" b="1" dirty="0">
                <a:solidFill>
                  <a:srgbClr val="FFFFFF"/>
                </a:solidFill>
                <a:latin typeface="Arial" pitchFamily="-84" charset="0"/>
              </a:rPr>
              <a:t>Contributing Success Factors:</a:t>
            </a:r>
          </a:p>
          <a:p>
            <a:pPr marL="177800" indent="-177800" algn="l" defTabSz="457200">
              <a:lnSpc>
                <a:spcPct val="100000"/>
              </a:lnSpc>
              <a:spcAft>
                <a:spcPts val="0"/>
              </a:spcAft>
              <a:buFont typeface="Arial" pitchFamily="-84" charset="0"/>
              <a:buChar char="•"/>
            </a:pPr>
            <a:r>
              <a:rPr lang="en-US" sz="1400" dirty="0">
                <a:solidFill>
                  <a:srgbClr val="FFFFFF"/>
                </a:solidFill>
                <a:latin typeface="Arial" pitchFamily="-84" charset="0"/>
              </a:rPr>
              <a:t>Blueworks Live for process discovery</a:t>
            </a:r>
          </a:p>
          <a:p>
            <a:pPr marL="177800" indent="-177800" algn="l" defTabSz="457200">
              <a:lnSpc>
                <a:spcPct val="100000"/>
              </a:lnSpc>
              <a:spcAft>
                <a:spcPts val="0"/>
              </a:spcAft>
              <a:buFont typeface="Arial" pitchFamily="-84" charset="0"/>
              <a:buChar char="•"/>
            </a:pPr>
            <a:r>
              <a:rPr lang="en-US" sz="1400" dirty="0">
                <a:solidFill>
                  <a:srgbClr val="FFFFFF"/>
                </a:solidFill>
                <a:latin typeface="Arial" pitchFamily="-84" charset="0"/>
              </a:rPr>
              <a:t>Getting to </a:t>
            </a:r>
            <a:r>
              <a:rPr lang="en-US" sz="1400" dirty="0" smtClean="0">
                <a:solidFill>
                  <a:srgbClr val="FFFFFF"/>
                </a:solidFill>
                <a:latin typeface="Arial" pitchFamily="-84" charset="0"/>
              </a:rPr>
              <a:t>Line of Business early</a:t>
            </a:r>
          </a:p>
          <a:p>
            <a:pPr marL="635000" lvl="1" indent="-177800" algn="l" defTabSz="457200">
              <a:spcAft>
                <a:spcPts val="0"/>
              </a:spcAft>
              <a:buFont typeface="Arial" pitchFamily="-84" charset="0"/>
              <a:buChar char="•"/>
            </a:pPr>
            <a:r>
              <a:rPr lang="en-US" sz="1400" dirty="0" smtClean="0">
                <a:solidFill>
                  <a:srgbClr val="FFFFFF"/>
                </a:solidFill>
                <a:latin typeface="Arial" pitchFamily="-84" charset="0"/>
              </a:rPr>
              <a:t>customer</a:t>
            </a:r>
            <a:r>
              <a:rPr lang="en-US" sz="1400" dirty="0">
                <a:solidFill>
                  <a:srgbClr val="FFFFFF"/>
                </a:solidFill>
                <a:latin typeface="Arial" pitchFamily="-84" charset="0"/>
              </a:rPr>
              <a:t>-led</a:t>
            </a:r>
            <a:r>
              <a:rPr lang="en-US" sz="1400" dirty="0" smtClean="0">
                <a:solidFill>
                  <a:srgbClr val="FFFFFF"/>
                </a:solidFill>
                <a:latin typeface="Arial" pitchFamily="-84" charset="0"/>
              </a:rPr>
              <a:t> playbacks</a:t>
            </a:r>
            <a:endParaRPr lang="en-US" sz="1400" dirty="0">
              <a:solidFill>
                <a:srgbClr val="FFFFFF"/>
              </a:solidFill>
              <a:latin typeface="Arial" pitchFamily="-84" charset="0"/>
            </a:endParaRPr>
          </a:p>
          <a:p>
            <a:pPr marL="177800" indent="-177800" algn="l" defTabSz="457200">
              <a:lnSpc>
                <a:spcPct val="100000"/>
              </a:lnSpc>
              <a:spcAft>
                <a:spcPts val="0"/>
              </a:spcAft>
              <a:buFont typeface="Arial" pitchFamily="-84" charset="0"/>
              <a:buChar char="•"/>
            </a:pPr>
            <a:r>
              <a:rPr lang="en-US" sz="1400" dirty="0">
                <a:solidFill>
                  <a:srgbClr val="FFFFFF"/>
                </a:solidFill>
                <a:latin typeface="Arial" pitchFamily="-84" charset="0"/>
              </a:rPr>
              <a:t>IBM Methodology:  Keep it focused on business value</a:t>
            </a:r>
          </a:p>
        </p:txBody>
      </p:sp>
      <p:sp>
        <p:nvSpPr>
          <p:cNvPr id="14" name="Rectangle 13"/>
          <p:cNvSpPr>
            <a:spLocks noChangeArrowheads="1"/>
          </p:cNvSpPr>
          <p:nvPr/>
        </p:nvSpPr>
        <p:spPr bwMode="auto">
          <a:xfrm>
            <a:off x="4829175" y="4014787"/>
            <a:ext cx="4048125" cy="1526035"/>
          </a:xfrm>
          <a:prstGeom prst="rect">
            <a:avLst/>
          </a:prstGeom>
          <a:gradFill rotWithShape="0">
            <a:gsLst>
              <a:gs pos="0">
                <a:srgbClr val="284A91"/>
              </a:gs>
              <a:gs pos="100000">
                <a:srgbClr val="0070C0"/>
              </a:gs>
            </a:gsLst>
            <a:lin ang="10800000" scaled="1"/>
          </a:gradFill>
          <a:ln w="38100">
            <a:noFill/>
            <a:miter lim="800000"/>
            <a:headEnd/>
            <a:tailEnd/>
          </a:ln>
          <a:effectLst>
            <a:outerShdw blurRad="63500" dist="20000" dir="5400000" rotWithShape="0">
              <a:srgbClr val="000000">
                <a:alpha val="37999"/>
              </a:srgbClr>
            </a:outerShdw>
          </a:effectLst>
        </p:spPr>
        <p:txBody>
          <a:bodyPr anchor="t">
            <a:prstTxWarp prst="textNoShape">
              <a:avLst/>
            </a:prstTxWarp>
            <a:noAutofit/>
          </a:bodyPr>
          <a:lstStyle/>
          <a:p>
            <a:pPr algn="l" defTabSz="457200" fontAlgn="auto">
              <a:lnSpc>
                <a:spcPct val="100000"/>
              </a:lnSpc>
              <a:spcBef>
                <a:spcPts val="0"/>
              </a:spcBef>
              <a:spcAft>
                <a:spcPts val="0"/>
              </a:spcAft>
              <a:defRPr/>
            </a:pPr>
            <a:r>
              <a:rPr lang="en-US" sz="1600" b="1" dirty="0">
                <a:solidFill>
                  <a:schemeClr val="lt1"/>
                </a:solidFill>
                <a:latin typeface="+mn-lt"/>
                <a:ea typeface="+mn-ea"/>
                <a:cs typeface="+mn-cs"/>
              </a:rPr>
              <a:t>Next Steps:</a:t>
            </a:r>
          </a:p>
          <a:p>
            <a:pPr marL="177800" indent="-177800" algn="l" defTabSz="457200" fontAlgn="auto">
              <a:lnSpc>
                <a:spcPct val="100000"/>
              </a:lnSpc>
              <a:spcBef>
                <a:spcPts val="0"/>
              </a:spcBef>
              <a:spcAft>
                <a:spcPts val="0"/>
              </a:spcAft>
              <a:buFont typeface="Arial"/>
              <a:buChar char="•"/>
              <a:defRPr/>
            </a:pPr>
            <a:r>
              <a:rPr lang="en-US" sz="1400" dirty="0">
                <a:solidFill>
                  <a:schemeClr val="lt1"/>
                </a:solidFill>
                <a:latin typeface="+mn-lt"/>
                <a:ea typeface="+mn-ea"/>
                <a:cs typeface="+mn-cs"/>
              </a:rPr>
              <a:t>Extend Land Permit Process to mobile</a:t>
            </a:r>
            <a:endParaRPr lang="en-US" sz="1400" dirty="0" smtClean="0">
              <a:solidFill>
                <a:schemeClr val="lt1"/>
              </a:solidFill>
              <a:latin typeface="+mn-lt"/>
              <a:ea typeface="+mn-ea"/>
              <a:cs typeface="+mn-cs"/>
            </a:endParaRPr>
          </a:p>
          <a:p>
            <a:pPr marL="177800" indent="-177800" algn="l" defTabSz="457200" fontAlgn="auto">
              <a:lnSpc>
                <a:spcPct val="100000"/>
              </a:lnSpc>
              <a:spcBef>
                <a:spcPts val="0"/>
              </a:spcBef>
              <a:spcAft>
                <a:spcPts val="0"/>
              </a:spcAft>
              <a:buFont typeface="Arial"/>
              <a:buChar char="•"/>
              <a:defRPr/>
            </a:pPr>
            <a:r>
              <a:rPr lang="en-US" sz="1400" dirty="0" smtClean="0">
                <a:solidFill>
                  <a:schemeClr val="lt1"/>
                </a:solidFill>
                <a:latin typeface="+mn-lt"/>
                <a:ea typeface="+mn-ea"/>
                <a:cs typeface="+mn-cs"/>
              </a:rPr>
              <a:t>IBM BPM </a:t>
            </a:r>
            <a:r>
              <a:rPr lang="en-US" sz="1400" dirty="0">
                <a:solidFill>
                  <a:schemeClr val="lt1"/>
                </a:solidFill>
                <a:latin typeface="+mn-lt"/>
                <a:ea typeface="+mn-ea"/>
                <a:cs typeface="+mn-cs"/>
              </a:rPr>
              <a:t>v8 (Aug / Sept)</a:t>
            </a:r>
          </a:p>
          <a:p>
            <a:pPr marL="177800" indent="-177800" algn="l" defTabSz="457200" fontAlgn="auto">
              <a:lnSpc>
                <a:spcPct val="100000"/>
              </a:lnSpc>
              <a:spcBef>
                <a:spcPts val="0"/>
              </a:spcBef>
              <a:spcAft>
                <a:spcPts val="0"/>
              </a:spcAft>
              <a:buFont typeface="Arial"/>
              <a:buChar char="•"/>
              <a:defRPr/>
            </a:pPr>
            <a:r>
              <a:rPr lang="en-US" sz="1400" dirty="0" smtClean="0">
                <a:solidFill>
                  <a:schemeClr val="lt1"/>
                </a:solidFill>
                <a:latin typeface="+mn-lt"/>
                <a:ea typeface="+mn-ea"/>
                <a:cs typeface="+mn-cs"/>
              </a:rPr>
              <a:t>Operational Decision Management </a:t>
            </a:r>
            <a:r>
              <a:rPr lang="en-US" sz="1400" dirty="0">
                <a:solidFill>
                  <a:schemeClr val="lt1"/>
                </a:solidFill>
                <a:latin typeface="+mn-lt"/>
                <a:ea typeface="+mn-ea"/>
                <a:cs typeface="+mn-cs"/>
              </a:rPr>
              <a:t>(2013)</a:t>
            </a:r>
          </a:p>
          <a:p>
            <a:pPr marL="177800" indent="-177800" algn="l" defTabSz="457200" fontAlgn="auto">
              <a:lnSpc>
                <a:spcPct val="100000"/>
              </a:lnSpc>
              <a:spcBef>
                <a:spcPts val="0"/>
              </a:spcBef>
              <a:spcAft>
                <a:spcPts val="0"/>
              </a:spcAft>
              <a:buFont typeface="Arial"/>
              <a:buChar char="•"/>
              <a:defRPr/>
            </a:pPr>
            <a:r>
              <a:rPr lang="en-US" sz="1400" dirty="0">
                <a:solidFill>
                  <a:schemeClr val="lt1"/>
                </a:solidFill>
                <a:latin typeface="+mn-lt"/>
                <a:ea typeface="+mn-ea"/>
                <a:cs typeface="+mn-cs"/>
              </a:rPr>
              <a:t>Scale solution to other processes (Leases and Easements / Water Rights</a:t>
            </a:r>
          </a:p>
        </p:txBody>
      </p:sp>
      <p:sp>
        <p:nvSpPr>
          <p:cNvPr id="46093" name="TextBox 14"/>
          <p:cNvSpPr txBox="1">
            <a:spLocks noChangeArrowheads="1"/>
          </p:cNvSpPr>
          <p:nvPr/>
        </p:nvSpPr>
        <p:spPr bwMode="auto">
          <a:xfrm>
            <a:off x="393700" y="2827867"/>
            <a:ext cx="8262938" cy="369887"/>
          </a:xfrm>
          <a:prstGeom prst="rect">
            <a:avLst/>
          </a:prstGeom>
          <a:noFill/>
          <a:ln w="9525">
            <a:noFill/>
            <a:miter lim="800000"/>
            <a:headEnd/>
            <a:tailEnd/>
          </a:ln>
        </p:spPr>
        <p:txBody>
          <a:bodyPr>
            <a:spAutoFit/>
          </a:bodyPr>
          <a:lstStyle/>
          <a:p>
            <a:pPr defTabSz="457200">
              <a:lnSpc>
                <a:spcPct val="100000"/>
              </a:lnSpc>
              <a:defRPr/>
            </a:pPr>
            <a:r>
              <a:rPr lang="en-US" sz="1800" b="1" dirty="0">
                <a:solidFill>
                  <a:srgbClr val="3D9B35"/>
                </a:solidFill>
                <a:latin typeface="+mj-lt"/>
                <a:cs typeface="+mn-cs"/>
              </a:rPr>
              <a:t>Solution Components: </a:t>
            </a:r>
            <a:r>
              <a:rPr lang="en-US" sz="1800" b="1" dirty="0" smtClean="0">
                <a:solidFill>
                  <a:srgbClr val="3D9B35"/>
                </a:solidFill>
                <a:latin typeface="+mj-lt"/>
                <a:cs typeface="+mn-cs"/>
              </a:rPr>
              <a:t> </a:t>
            </a:r>
            <a:r>
              <a:rPr lang="en-US" sz="1800" dirty="0" smtClean="0">
                <a:solidFill>
                  <a:schemeClr val="tx1"/>
                </a:solidFill>
                <a:latin typeface="+mj-lt"/>
                <a:cs typeface="+mn-cs"/>
              </a:rPr>
              <a:t>Process Automaton, Discovery, </a:t>
            </a:r>
            <a:r>
              <a:rPr lang="en-US" sz="1800" dirty="0">
                <a:solidFill>
                  <a:schemeClr val="tx1"/>
                </a:solidFill>
                <a:latin typeface="+mj-lt"/>
                <a:cs typeface="+mn-cs"/>
              </a:rPr>
              <a:t>Quick Win Pilot</a:t>
            </a:r>
          </a:p>
        </p:txBody>
      </p:sp>
      <p:sp>
        <p:nvSpPr>
          <p:cNvPr id="13" name="TextBox 14"/>
          <p:cNvSpPr txBox="1">
            <a:spLocks noChangeArrowheads="1"/>
          </p:cNvSpPr>
          <p:nvPr/>
        </p:nvSpPr>
        <p:spPr bwMode="auto">
          <a:xfrm>
            <a:off x="3035300" y="3069167"/>
            <a:ext cx="4541838" cy="276999"/>
          </a:xfrm>
          <a:prstGeom prst="rect">
            <a:avLst/>
          </a:prstGeom>
          <a:noFill/>
          <a:ln w="9525">
            <a:noFill/>
            <a:miter lim="800000"/>
            <a:headEnd/>
            <a:tailEnd/>
          </a:ln>
        </p:spPr>
        <p:txBody>
          <a:bodyPr wrap="square">
            <a:spAutoFit/>
          </a:bodyPr>
          <a:lstStyle/>
          <a:p>
            <a:pPr defTabSz="457200">
              <a:lnSpc>
                <a:spcPct val="100000"/>
              </a:lnSpc>
              <a:defRPr/>
            </a:pPr>
            <a:r>
              <a:rPr lang="en-US" sz="1200" dirty="0" smtClean="0">
                <a:solidFill>
                  <a:schemeClr val="tx1"/>
                </a:solidFill>
                <a:latin typeface="+mj-lt"/>
                <a:cs typeface="+mn-cs"/>
              </a:rPr>
              <a:t>IBM </a:t>
            </a:r>
            <a:r>
              <a:rPr lang="en-US" sz="1200" dirty="0">
                <a:solidFill>
                  <a:schemeClr val="tx1"/>
                </a:solidFill>
                <a:latin typeface="+mj-lt"/>
                <a:cs typeface="+mn-cs"/>
              </a:rPr>
              <a:t>BPM </a:t>
            </a:r>
            <a:r>
              <a:rPr lang="en-US" sz="1200" dirty="0" smtClean="0">
                <a:solidFill>
                  <a:schemeClr val="tx1"/>
                </a:solidFill>
                <a:latin typeface="+mj-lt"/>
                <a:cs typeface="+mn-cs"/>
              </a:rPr>
              <a:t>v7.5             IBM Blueworks Live</a:t>
            </a:r>
            <a:endParaRPr lang="en-US" sz="1200" dirty="0">
              <a:solidFill>
                <a:schemeClr val="tx1"/>
              </a:solidFill>
              <a:latin typeface="+mj-lt"/>
              <a:cs typeface="+mn-cs"/>
            </a:endParaRP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7485063" y="4635499"/>
            <a:ext cx="1405469" cy="1827213"/>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pic>
      <p:sp>
        <p:nvSpPr>
          <p:cNvPr id="23" name="Text Placeholder 22"/>
          <p:cNvSpPr>
            <a:spLocks noGrp="1"/>
          </p:cNvSpPr>
          <p:nvPr>
            <p:ph type="body" idx="1"/>
          </p:nvPr>
        </p:nvSpPr>
        <p:spPr/>
        <p:txBody>
          <a:bodyPr/>
          <a:lstStyle/>
          <a:p>
            <a:r>
              <a:rPr lang="en-GB" dirty="0" smtClean="0"/>
              <a:t>Background</a:t>
            </a:r>
            <a:endParaRPr lang="en-GB" dirty="0"/>
          </a:p>
        </p:txBody>
      </p:sp>
      <p:sp>
        <p:nvSpPr>
          <p:cNvPr id="91139" name="Rectangle 3"/>
          <p:cNvSpPr>
            <a:spLocks noGrp="1"/>
          </p:cNvSpPr>
          <p:nvPr>
            <p:ph sz="half" idx="2"/>
          </p:nvPr>
        </p:nvSpPr>
        <p:spPr/>
        <p:txBody>
          <a:bodyPr>
            <a:normAutofit fontScale="85000" lnSpcReduction="10000"/>
          </a:bodyPr>
          <a:lstStyle/>
          <a:p>
            <a:r>
              <a:rPr lang="en-GB" dirty="0" smtClean="0"/>
              <a:t>Government initiative to provide 9 Regional Control Centres (RCC) </a:t>
            </a:r>
          </a:p>
          <a:p>
            <a:r>
              <a:rPr lang="en-GB" dirty="0" smtClean="0"/>
              <a:t>2009: DCLG tasked with providing integration strategy for 46 FRS</a:t>
            </a:r>
          </a:p>
          <a:p>
            <a:r>
              <a:rPr lang="en-GB" dirty="0" smtClean="0"/>
              <a:t>2010: investigation into possible providers</a:t>
            </a:r>
          </a:p>
          <a:p>
            <a:r>
              <a:rPr lang="en-GB" dirty="0" smtClean="0"/>
              <a:t>IBM already engaged in PoC with CFRS demonstrating Business Value</a:t>
            </a:r>
          </a:p>
          <a:p>
            <a:r>
              <a:rPr lang="en-GB" dirty="0" smtClean="0"/>
              <a:t>Government scrap RCC programme</a:t>
            </a:r>
          </a:p>
          <a:p>
            <a:r>
              <a:rPr lang="en-GB" dirty="0" smtClean="0"/>
              <a:t>Feb 2011: DCLG fail to reach procurement decision</a:t>
            </a:r>
          </a:p>
          <a:p>
            <a:endParaRPr lang="en-GB" dirty="0" smtClean="0"/>
          </a:p>
          <a:p>
            <a:r>
              <a:rPr lang="en-GB" dirty="0" smtClean="0"/>
              <a:t>CFRS take control and form consortia </a:t>
            </a:r>
          </a:p>
          <a:p>
            <a:r>
              <a:rPr lang="en-GB" dirty="0" smtClean="0"/>
              <a:t>IBM chosen May 2011</a:t>
            </a:r>
          </a:p>
          <a:p>
            <a:r>
              <a:rPr lang="en-GB" dirty="0" smtClean="0"/>
              <a:t>First contracts signed Sept 2011</a:t>
            </a:r>
          </a:p>
        </p:txBody>
      </p:sp>
      <p:sp>
        <p:nvSpPr>
          <p:cNvPr id="24" name="Text Placeholder 23"/>
          <p:cNvSpPr>
            <a:spLocks noGrp="1"/>
          </p:cNvSpPr>
          <p:nvPr>
            <p:ph type="body" sz="quarter" idx="3"/>
          </p:nvPr>
        </p:nvSpPr>
        <p:spPr/>
        <p:txBody>
          <a:bodyPr/>
          <a:lstStyle/>
          <a:p>
            <a:r>
              <a:rPr lang="en-GB" dirty="0" smtClean="0"/>
              <a:t>Business Issues &amp; Challenges</a:t>
            </a:r>
            <a:endParaRPr lang="en-GB" dirty="0"/>
          </a:p>
        </p:txBody>
      </p:sp>
      <p:sp>
        <p:nvSpPr>
          <p:cNvPr id="25" name="Content Placeholder 24"/>
          <p:cNvSpPr>
            <a:spLocks noGrp="1"/>
          </p:cNvSpPr>
          <p:nvPr>
            <p:ph sz="quarter" idx="4"/>
          </p:nvPr>
        </p:nvSpPr>
        <p:spPr/>
        <p:txBody>
          <a:bodyPr>
            <a:normAutofit fontScale="85000" lnSpcReduction="20000"/>
          </a:bodyPr>
          <a:lstStyle/>
          <a:p>
            <a:r>
              <a:rPr lang="en-GB" dirty="0" smtClean="0"/>
              <a:t>Massive pressure to reduce costs/FTE – Political/Unions</a:t>
            </a:r>
          </a:p>
          <a:p>
            <a:r>
              <a:rPr lang="en-GB" dirty="0" smtClean="0"/>
              <a:t>FRS’s operate independently from each other</a:t>
            </a:r>
          </a:p>
          <a:p>
            <a:pPr lvl="1"/>
            <a:r>
              <a:rPr lang="en-GB" dirty="0" smtClean="0"/>
              <a:t>Variations -  Fire Tenders/IT Platforms/Uniforms</a:t>
            </a:r>
          </a:p>
          <a:p>
            <a:r>
              <a:rPr lang="en-GB" dirty="0" smtClean="0"/>
              <a:t>Government spending review</a:t>
            </a:r>
          </a:p>
          <a:p>
            <a:pPr lvl="1"/>
            <a:r>
              <a:rPr lang="en-GB" dirty="0" smtClean="0"/>
              <a:t>Expected 20 - 25% overall budget reduction</a:t>
            </a:r>
          </a:p>
          <a:p>
            <a:pPr lvl="1"/>
            <a:r>
              <a:rPr lang="en-GB" dirty="0" smtClean="0"/>
              <a:t>Need to utilise </a:t>
            </a:r>
            <a:br>
              <a:rPr lang="en-GB" dirty="0" smtClean="0"/>
            </a:br>
            <a:r>
              <a:rPr lang="en-GB" dirty="0" smtClean="0"/>
              <a:t>technology to </a:t>
            </a:r>
            <a:br>
              <a:rPr lang="en-GB" dirty="0" smtClean="0"/>
            </a:br>
            <a:r>
              <a:rPr lang="en-GB" dirty="0" smtClean="0"/>
              <a:t>manage change and </a:t>
            </a:r>
            <a:br>
              <a:rPr lang="en-GB" dirty="0" smtClean="0"/>
            </a:br>
            <a:r>
              <a:rPr lang="en-GB" dirty="0" smtClean="0"/>
              <a:t>meet objectives</a:t>
            </a:r>
          </a:p>
          <a:p>
            <a:r>
              <a:rPr lang="en-GB" dirty="0" smtClean="0"/>
              <a:t>Government directive </a:t>
            </a:r>
            <a:br>
              <a:rPr lang="en-GB" dirty="0" smtClean="0"/>
            </a:br>
            <a:r>
              <a:rPr lang="en-GB" dirty="0" smtClean="0"/>
              <a:t>to increase </a:t>
            </a:r>
            <a:br>
              <a:rPr lang="en-GB" dirty="0" smtClean="0"/>
            </a:br>
            <a:r>
              <a:rPr lang="en-GB" dirty="0" smtClean="0"/>
              <a:t>collaboration to achieve </a:t>
            </a:r>
            <a:br>
              <a:rPr lang="en-GB" dirty="0" smtClean="0"/>
            </a:br>
            <a:r>
              <a:rPr lang="en-GB" dirty="0" smtClean="0"/>
              <a:t>savings</a:t>
            </a:r>
          </a:p>
          <a:p>
            <a:pPr lvl="1"/>
            <a:r>
              <a:rPr lang="en-GB" dirty="0" smtClean="0"/>
              <a:t>Localisation</a:t>
            </a:r>
          </a:p>
          <a:p>
            <a:endParaRPr lang="en-GB" dirty="0"/>
          </a:p>
        </p:txBody>
      </p:sp>
      <p:sp>
        <p:nvSpPr>
          <p:cNvPr id="91138" name="Rectangle 2"/>
          <p:cNvSpPr>
            <a:spLocks noGrp="1"/>
          </p:cNvSpPr>
          <p:nvPr>
            <p:ph type="title"/>
          </p:nvPr>
        </p:nvSpPr>
        <p:spPr/>
        <p:txBody>
          <a:bodyPr>
            <a:normAutofit fontScale="90000"/>
          </a:bodyPr>
          <a:lstStyle/>
          <a:p>
            <a:r>
              <a:rPr lang="en-GB" dirty="0" smtClean="0"/>
              <a:t>UK Fire and Rescue Services</a:t>
            </a:r>
            <a:br>
              <a:rPr lang="en-GB" dirty="0" smtClean="0"/>
            </a:br>
            <a:endParaRPr lang="en-GB" dirty="0"/>
          </a:p>
        </p:txBody>
      </p:sp>
    </p:spTree>
    <p:extLst>
      <p:ext uri="{BB962C8B-B14F-4D97-AF65-F5344CB8AC3E}">
        <p14:creationId xmlns:mc="http://schemas.openxmlformats.org/markup-compatibility/2006" xmlns:mv="urn:schemas-microsoft-com:mac:vml" xmlns:p14="http://schemas.microsoft.com/office/powerpoint/2010/main" xmlns="" val="1538720460"/>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647700" y="1360708"/>
            <a:ext cx="7747000" cy="495754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pic>
      <p:pic>
        <p:nvPicPr>
          <p:cNvPr id="3" name="Picture 5"/>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7485063" y="4635499"/>
            <a:ext cx="1405469" cy="1827213"/>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pic>
      <p:sp>
        <p:nvSpPr>
          <p:cNvPr id="4" name="Title 3"/>
          <p:cNvSpPr>
            <a:spLocks noGrp="1"/>
          </p:cNvSpPr>
          <p:nvPr>
            <p:ph type="title"/>
          </p:nvPr>
        </p:nvSpPr>
        <p:spPr/>
        <p:txBody>
          <a:bodyPr>
            <a:normAutofit fontScale="90000"/>
          </a:bodyPr>
          <a:lstStyle/>
          <a:p>
            <a:r>
              <a:rPr lang="en-GB" dirty="0" smtClean="0"/>
              <a:t>UK Fire and Rescue Services</a:t>
            </a:r>
            <a:br>
              <a:rPr lang="en-GB" dirty="0" smtClean="0"/>
            </a:br>
            <a:r>
              <a:rPr lang="en-GB" dirty="0" smtClean="0"/>
              <a:t>Capturing Process Requirements with IBM Blueworks Live</a:t>
            </a:r>
            <a:endParaRPr lang="en-GB" dirty="0"/>
          </a:p>
        </p:txBody>
      </p:sp>
    </p:spTree>
    <p:extLst>
      <p:ext uri="{BB962C8B-B14F-4D97-AF65-F5344CB8AC3E}">
        <p14:creationId xmlns:mc="http://schemas.openxmlformats.org/markup-compatibility/2006" xmlns:mv="urn:schemas-microsoft-com:mac:vml" xmlns:p14="http://schemas.microsoft.com/office/powerpoint/2010/main" xmlns="" val="426709529"/>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fontScale="90000"/>
          </a:bodyPr>
          <a:lstStyle/>
          <a:p>
            <a:r>
              <a:rPr lang="en-GB" dirty="0" smtClean="0"/>
              <a:t>UK Fire and Rescue Services</a:t>
            </a:r>
            <a:br>
              <a:rPr lang="en-GB" dirty="0" smtClean="0"/>
            </a:br>
            <a:r>
              <a:rPr lang="en-GB" dirty="0" smtClean="0"/>
              <a:t>IBM Process Improvement Appliance</a:t>
            </a:r>
            <a:endParaRPr lang="en-GB" dirty="0"/>
          </a:p>
        </p:txBody>
      </p:sp>
      <p:sp>
        <p:nvSpPr>
          <p:cNvPr id="103427" name="Rectangle 3"/>
          <p:cNvSpPr>
            <a:spLocks noGrp="1" noChangeArrowheads="1"/>
          </p:cNvSpPr>
          <p:nvPr>
            <p:ph idx="1"/>
          </p:nvPr>
        </p:nvSpPr>
        <p:spPr/>
        <p:txBody>
          <a:bodyPr/>
          <a:lstStyle/>
          <a:p>
            <a:pPr lvl="1"/>
            <a:endParaRPr lang="en-GB" dirty="0" smtClean="0"/>
          </a:p>
          <a:p>
            <a:r>
              <a:rPr lang="en-GB" dirty="0" smtClean="0"/>
              <a:t>An appliance that provides capabilities to:</a:t>
            </a:r>
          </a:p>
          <a:p>
            <a:pPr lvl="1"/>
            <a:r>
              <a:rPr lang="en-GB" dirty="0" smtClean="0"/>
              <a:t>Improve your manual processes</a:t>
            </a:r>
          </a:p>
          <a:p>
            <a:pPr lvl="1"/>
            <a:r>
              <a:rPr lang="en-GB" dirty="0" smtClean="0"/>
              <a:t>Integrate information between existing systems</a:t>
            </a:r>
          </a:p>
          <a:p>
            <a:pPr lvl="1"/>
            <a:endParaRPr lang="en-GB" dirty="0" smtClean="0"/>
          </a:p>
          <a:p>
            <a:r>
              <a:rPr lang="en-GB" dirty="0" smtClean="0"/>
              <a:t>The appliance plugs in to your site:</a:t>
            </a:r>
          </a:p>
          <a:p>
            <a:pPr lvl="1"/>
            <a:r>
              <a:rPr lang="en-GB" dirty="0" smtClean="0"/>
              <a:t>Ready to go, pre-loaded with software</a:t>
            </a:r>
          </a:p>
          <a:p>
            <a:pPr lvl="1"/>
            <a:r>
              <a:rPr lang="en-GB" dirty="0" smtClean="0"/>
              <a:t>Low maintenance</a:t>
            </a:r>
          </a:p>
          <a:p>
            <a:pPr lvl="1"/>
            <a:r>
              <a:rPr lang="en-GB" dirty="0" smtClean="0"/>
              <a:t>Secure, reliable hardware</a:t>
            </a:r>
          </a:p>
          <a:p>
            <a:pPr lvl="1"/>
            <a:endParaRPr lang="en-GB" dirty="0"/>
          </a:p>
        </p:txBody>
      </p:sp>
      <p:pic>
        <p:nvPicPr>
          <p:cNvPr id="103428" name="Picture 5"/>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2533650" y="4775200"/>
            <a:ext cx="3167063" cy="11493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blipFill dpi="0" rotWithShape="0">
                  <a:blip/>
                  <a:srcRect/>
                  <a:stretch>
                    <a:fillRect/>
                  </a:stretch>
                </a:blip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7485063" y="4635499"/>
            <a:ext cx="1405469" cy="1827213"/>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mc="http://schemas.openxmlformats.org/markup-compatibility/2006" xmlns:mv="urn:schemas-microsoft-com:mac:vml" xmlns:p14="http://schemas.microsoft.com/office/powerpoint/2010/main" xmlns="" val="894017143"/>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normAutofit fontScale="90000"/>
          </a:bodyPr>
          <a:lstStyle/>
          <a:p>
            <a:r>
              <a:rPr lang="en-GB" dirty="0" smtClean="0"/>
              <a:t>UK Fire and Rescue Services</a:t>
            </a:r>
            <a:br>
              <a:rPr lang="en-GB" dirty="0" smtClean="0"/>
            </a:br>
            <a:r>
              <a:rPr lang="en-GB" dirty="0" smtClean="0"/>
              <a:t>IBM Proposition</a:t>
            </a:r>
            <a:endParaRPr lang="en-GB" dirty="0"/>
          </a:p>
        </p:txBody>
      </p:sp>
      <p:sp>
        <p:nvSpPr>
          <p:cNvPr id="5" name="Content Placeholder 4"/>
          <p:cNvSpPr>
            <a:spLocks noGrp="1"/>
          </p:cNvSpPr>
          <p:nvPr>
            <p:ph idx="4294967295"/>
          </p:nvPr>
        </p:nvSpPr>
        <p:spPr>
          <a:xfrm>
            <a:off x="203200" y="1371600"/>
            <a:ext cx="4216400" cy="4953000"/>
          </a:xfrm>
        </p:spPr>
        <p:txBody>
          <a:bodyPr>
            <a:normAutofit fontScale="85000" lnSpcReduction="20000"/>
          </a:bodyPr>
          <a:lstStyle/>
          <a:p>
            <a:r>
              <a:rPr lang="en-GB" dirty="0" smtClean="0"/>
              <a:t>Components</a:t>
            </a:r>
          </a:p>
          <a:p>
            <a:pPr lvl="1"/>
            <a:r>
              <a:rPr lang="en-GB" dirty="0" smtClean="0"/>
              <a:t>WebSphere Message Broker </a:t>
            </a:r>
          </a:p>
          <a:p>
            <a:pPr lvl="1"/>
            <a:r>
              <a:rPr lang="en-GB" dirty="0" smtClean="0"/>
              <a:t>IBM BPM </a:t>
            </a:r>
          </a:p>
          <a:p>
            <a:pPr lvl="1"/>
            <a:r>
              <a:rPr lang="en-GB" dirty="0" smtClean="0"/>
              <a:t>Blueworks Live</a:t>
            </a:r>
          </a:p>
          <a:p>
            <a:pPr lvl="1"/>
            <a:r>
              <a:rPr lang="en-GB" dirty="0" smtClean="0"/>
              <a:t>DB2 </a:t>
            </a:r>
          </a:p>
          <a:p>
            <a:pPr lvl="1"/>
            <a:r>
              <a:rPr lang="en-GB" dirty="0" smtClean="0"/>
              <a:t>Power 710 device</a:t>
            </a:r>
          </a:p>
          <a:p>
            <a:r>
              <a:rPr lang="en-GB" dirty="0" smtClean="0"/>
              <a:t>Services</a:t>
            </a:r>
          </a:p>
          <a:p>
            <a:pPr lvl="1"/>
            <a:r>
              <a:rPr lang="en-GB" dirty="0" smtClean="0"/>
              <a:t>Installation &amp; Commissioning</a:t>
            </a:r>
          </a:p>
          <a:p>
            <a:pPr lvl="1"/>
            <a:r>
              <a:rPr lang="en-GB" dirty="0" smtClean="0"/>
              <a:t>Bundle of Assistance Services </a:t>
            </a:r>
          </a:p>
          <a:p>
            <a:r>
              <a:rPr lang="en-GB" dirty="0" smtClean="0"/>
              <a:t>S&amp;S Multi-year support</a:t>
            </a:r>
          </a:p>
          <a:p>
            <a:pPr lvl="1"/>
            <a:r>
              <a:rPr lang="en-GB" dirty="0" smtClean="0"/>
              <a:t>2nd to 5th year support</a:t>
            </a:r>
          </a:p>
          <a:p>
            <a:r>
              <a:rPr lang="en-GB" dirty="0" smtClean="0"/>
              <a:t>Agreed procurement model</a:t>
            </a:r>
          </a:p>
          <a:p>
            <a:pPr lvl="1"/>
            <a:r>
              <a:rPr lang="en-GB" dirty="0" smtClean="0"/>
              <a:t>OGC framework</a:t>
            </a:r>
          </a:p>
          <a:p>
            <a:pPr lvl="1"/>
            <a:r>
              <a:rPr lang="en-GB" dirty="0" smtClean="0"/>
              <a:t>Negates need for tender</a:t>
            </a:r>
          </a:p>
          <a:p>
            <a:pPr lvl="1"/>
            <a:r>
              <a:rPr lang="en-GB" dirty="0" smtClean="0"/>
              <a:t>Negates need for OJEU</a:t>
            </a:r>
          </a:p>
          <a:p>
            <a:r>
              <a:rPr lang="en-GB" dirty="0" smtClean="0"/>
              <a:t>Proven IBM Technologies</a:t>
            </a:r>
          </a:p>
          <a:p>
            <a:pPr lvl="1"/>
            <a:r>
              <a:rPr lang="en-GB" dirty="0" smtClean="0"/>
              <a:t>Reliable</a:t>
            </a:r>
          </a:p>
          <a:p>
            <a:pPr lvl="1"/>
            <a:r>
              <a:rPr lang="en-GB" dirty="0" smtClean="0"/>
              <a:t>Sustainable</a:t>
            </a:r>
          </a:p>
          <a:p>
            <a:pPr lvl="1"/>
            <a:r>
              <a:rPr lang="en-GB" dirty="0" smtClean="0"/>
              <a:t>Scalable</a:t>
            </a:r>
            <a:endParaRPr lang="en-GB" dirty="0"/>
          </a:p>
        </p:txBody>
      </p:sp>
      <p:sp>
        <p:nvSpPr>
          <p:cNvPr id="4" name="Slide Number Placeholder 3"/>
          <p:cNvSpPr txBox="1">
            <a:spLocks noGrp="1"/>
          </p:cNvSpPr>
          <p:nvPr/>
        </p:nvSpPr>
        <p:spPr>
          <a:xfrm>
            <a:off x="7924800" y="6356350"/>
            <a:ext cx="762000" cy="365125"/>
          </a:xfrm>
          <a:prstGeom prst="rect">
            <a:avLst/>
          </a:prstGeom>
          <a:noFill/>
        </p:spPr>
        <p:txBody>
          <a:bodyPr lIns="0" tIns="0" rIns="0" bIns="0" anchor="b"/>
          <a:lstStyle>
            <a:lvl1pPr eaLnBrk="0" hangingPunct="0">
              <a:defRPr sz="2200">
                <a:solidFill>
                  <a:schemeClr val="hlink"/>
                </a:solidFill>
                <a:latin typeface="Arial" charset="0"/>
                <a:ea typeface="ＭＳ Ｐゴシック" charset="0"/>
              </a:defRPr>
            </a:lvl1pPr>
            <a:lvl2pPr marL="742950" indent="-285750" eaLnBrk="0" hangingPunct="0">
              <a:defRPr sz="2200">
                <a:solidFill>
                  <a:schemeClr val="hlink"/>
                </a:solidFill>
                <a:latin typeface="Arial" charset="0"/>
                <a:ea typeface="ＭＳ Ｐゴシック" charset="0"/>
              </a:defRPr>
            </a:lvl2pPr>
            <a:lvl3pPr marL="1143000" indent="-228600" eaLnBrk="0" hangingPunct="0">
              <a:defRPr sz="2200">
                <a:solidFill>
                  <a:schemeClr val="hlink"/>
                </a:solidFill>
                <a:latin typeface="Arial" charset="0"/>
                <a:ea typeface="ＭＳ Ｐゴシック" charset="0"/>
              </a:defRPr>
            </a:lvl3pPr>
            <a:lvl4pPr marL="1600200" indent="-228600" eaLnBrk="0" hangingPunct="0">
              <a:defRPr sz="2200">
                <a:solidFill>
                  <a:schemeClr val="hlink"/>
                </a:solidFill>
                <a:latin typeface="Arial" charset="0"/>
                <a:ea typeface="ＭＳ Ｐゴシック" charset="0"/>
              </a:defRPr>
            </a:lvl4pPr>
            <a:lvl5pPr marL="2057400" indent="-228600" eaLnBrk="0" hangingPunct="0">
              <a:defRPr sz="2200">
                <a:solidFill>
                  <a:schemeClr val="hlink"/>
                </a:solidFill>
                <a:latin typeface="Arial" charset="0"/>
                <a:ea typeface="ＭＳ Ｐゴシック" charset="0"/>
              </a:defRPr>
            </a:lvl5pPr>
            <a:lvl6pPr marL="2514600" indent="-228600" eaLnBrk="0" fontAlgn="base" hangingPunct="0">
              <a:lnSpc>
                <a:spcPct val="90000"/>
              </a:lnSpc>
              <a:spcBef>
                <a:spcPct val="0"/>
              </a:spcBef>
              <a:spcAft>
                <a:spcPct val="0"/>
              </a:spcAft>
              <a:defRPr sz="2200">
                <a:solidFill>
                  <a:schemeClr val="hlink"/>
                </a:solidFill>
                <a:latin typeface="Arial" charset="0"/>
                <a:ea typeface="ＭＳ Ｐゴシック" charset="0"/>
              </a:defRPr>
            </a:lvl6pPr>
            <a:lvl7pPr marL="2971800" indent="-228600" eaLnBrk="0" fontAlgn="base" hangingPunct="0">
              <a:lnSpc>
                <a:spcPct val="90000"/>
              </a:lnSpc>
              <a:spcBef>
                <a:spcPct val="0"/>
              </a:spcBef>
              <a:spcAft>
                <a:spcPct val="0"/>
              </a:spcAft>
              <a:defRPr sz="2200">
                <a:solidFill>
                  <a:schemeClr val="hlink"/>
                </a:solidFill>
                <a:latin typeface="Arial" charset="0"/>
                <a:ea typeface="ＭＳ Ｐゴシック" charset="0"/>
              </a:defRPr>
            </a:lvl7pPr>
            <a:lvl8pPr marL="3429000" indent="-228600" eaLnBrk="0" fontAlgn="base" hangingPunct="0">
              <a:lnSpc>
                <a:spcPct val="90000"/>
              </a:lnSpc>
              <a:spcBef>
                <a:spcPct val="0"/>
              </a:spcBef>
              <a:spcAft>
                <a:spcPct val="0"/>
              </a:spcAft>
              <a:defRPr sz="2200">
                <a:solidFill>
                  <a:schemeClr val="hlink"/>
                </a:solidFill>
                <a:latin typeface="Arial" charset="0"/>
                <a:ea typeface="ＭＳ Ｐゴシック" charset="0"/>
              </a:defRPr>
            </a:lvl8pPr>
            <a:lvl9pPr marL="3886200" indent="-228600" eaLnBrk="0" fontAlgn="base" hangingPunct="0">
              <a:lnSpc>
                <a:spcPct val="90000"/>
              </a:lnSpc>
              <a:spcBef>
                <a:spcPct val="0"/>
              </a:spcBef>
              <a:spcAft>
                <a:spcPct val="0"/>
              </a:spcAft>
              <a:defRPr sz="2200">
                <a:solidFill>
                  <a:schemeClr val="hlink"/>
                </a:solidFill>
                <a:latin typeface="Arial" charset="0"/>
                <a:ea typeface="ＭＳ Ｐゴシック" charset="0"/>
              </a:defRPr>
            </a:lvl9pPr>
          </a:lstStyle>
          <a:p>
            <a:pPr algn="r" defTabSz="914400" eaLnBrk="1" hangingPunct="1"/>
            <a:fld id="{A2658C69-7257-4C4C-BD6E-E9E3F912D9EA}" type="slidenum">
              <a:rPr lang="en-GB" sz="1200" smtClean="0">
                <a:solidFill>
                  <a:srgbClr val="045C75"/>
                </a:solidFill>
                <a:cs typeface="Arial" charset="0"/>
              </a:rPr>
              <a:pPr algn="r" defTabSz="914400" eaLnBrk="1" hangingPunct="1"/>
              <a:t>23</a:t>
            </a:fld>
            <a:endParaRPr lang="en-GB" sz="1200" dirty="0" smtClean="0">
              <a:solidFill>
                <a:srgbClr val="045C75"/>
              </a:solidFill>
              <a:cs typeface="Arial" charset="0"/>
            </a:endParaRPr>
          </a:p>
        </p:txBody>
      </p:sp>
      <p:pic>
        <p:nvPicPr>
          <p:cNvPr id="83973" name="Picture 3"/>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848100" y="2176463"/>
            <a:ext cx="4762500" cy="17240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0" name="Picture 5"/>
          <p:cNvPicPr>
            <a:picLocks noChangeAspect="1" noChangeArrowheads="1"/>
          </p:cNvPicPr>
          <p:nvPr/>
        </p:nvPicPr>
        <p:blipFill>
          <a:blip r:embed="rId4">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7485063" y="4635499"/>
            <a:ext cx="1405469" cy="1827213"/>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mc="http://schemas.openxmlformats.org/markup-compatibility/2006" xmlns:mv="urn:schemas-microsoft-com:mac:vml" xmlns:p14="http://schemas.microsoft.com/office/powerpoint/2010/main" xmlns="" val="4105364225"/>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AutoShape 1"/>
          <p:cNvSpPr>
            <a:spLocks noChangeArrowheads="1"/>
          </p:cNvSpPr>
          <p:nvPr/>
        </p:nvSpPr>
        <p:spPr bwMode="auto">
          <a:xfrm>
            <a:off x="336550" y="2792937"/>
            <a:ext cx="8470900" cy="1971675"/>
          </a:xfrm>
          <a:prstGeom prst="roundRect">
            <a:avLst>
              <a:gd name="adj" fmla="val 16667"/>
            </a:avLst>
          </a:prstGeom>
          <a:solidFill>
            <a:srgbClr val="99CCFF"/>
          </a:solidFill>
          <a:ln w="9360">
            <a:noFill/>
            <a:round/>
            <a:headEnd/>
            <a:tailEnd/>
          </a:ln>
          <a:scene3d>
            <a:camera prst="orthographicFront"/>
            <a:lightRig rig="threePt" dir="t"/>
          </a:scene3d>
          <a:sp3d>
            <a:bevelT/>
          </a:sp3d>
        </p:spPr>
        <p:txBody>
          <a:bodyPr wrap="none" lIns="82936" tIns="41469" rIns="82936" bIns="41469" anchor="ctr"/>
          <a:lstStyle/>
          <a:p>
            <a:pPr defTabSz="406400" hangingPunct="0">
              <a:lnSpc>
                <a:spcPct val="101000"/>
              </a:lnSpc>
              <a:buClr>
                <a:srgbClr val="000000"/>
              </a:buClr>
              <a:buSzPct val="45000"/>
            </a:pPr>
            <a:endParaRPr lang="en-GB" sz="1600" dirty="0" smtClean="0">
              <a:solidFill>
                <a:srgbClr val="000000"/>
              </a:solidFill>
              <a:ea typeface="ＭＳ Ｐゴシック" charset="0"/>
            </a:endParaRPr>
          </a:p>
        </p:txBody>
      </p:sp>
      <p:sp>
        <p:nvSpPr>
          <p:cNvPr id="9220" name="AutoShape 3"/>
          <p:cNvSpPr>
            <a:spLocks noChangeArrowheads="1"/>
          </p:cNvSpPr>
          <p:nvPr/>
        </p:nvSpPr>
        <p:spPr bwMode="auto">
          <a:xfrm>
            <a:off x="392113" y="5650437"/>
            <a:ext cx="874712" cy="708025"/>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algn="ctr" defTabSz="406400" hangingPunct="0">
              <a:lnSpc>
                <a:spcPct val="90000"/>
              </a:lnSpc>
              <a:buSzPct val="100000"/>
              <a:tabLst>
                <a:tab pos="655638" algn="l"/>
              </a:tabLst>
            </a:pPr>
            <a:r>
              <a:rPr lang="en-GB" sz="1100" dirty="0" smtClean="0">
                <a:solidFill>
                  <a:srgbClr val="000000"/>
                </a:solidFill>
                <a:ea typeface="ＭＳ Ｐゴシック" charset="0"/>
              </a:rPr>
              <a:t>Mobilisation System</a:t>
            </a:r>
          </a:p>
        </p:txBody>
      </p:sp>
      <p:sp>
        <p:nvSpPr>
          <p:cNvPr id="9221" name="AutoShape 4"/>
          <p:cNvSpPr>
            <a:spLocks noChangeArrowheads="1"/>
          </p:cNvSpPr>
          <p:nvPr/>
        </p:nvSpPr>
        <p:spPr bwMode="auto">
          <a:xfrm>
            <a:off x="1555750" y="5369450"/>
            <a:ext cx="873125" cy="984250"/>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defTabSz="406400" hangingPunct="0">
              <a:lnSpc>
                <a:spcPct val="90000"/>
              </a:lnSpc>
              <a:buSzPct val="100000"/>
              <a:tabLst>
                <a:tab pos="655638" algn="l"/>
              </a:tabLst>
            </a:pPr>
            <a:r>
              <a:rPr lang="en-GB" sz="1100" dirty="0" smtClean="0">
                <a:solidFill>
                  <a:srgbClr val="000000"/>
                </a:solidFill>
                <a:ea typeface="ＭＳ Ｐゴシック" charset="0"/>
              </a:rPr>
              <a:t>Availability System</a:t>
            </a:r>
          </a:p>
        </p:txBody>
      </p:sp>
      <p:sp>
        <p:nvSpPr>
          <p:cNvPr id="9222" name="AutoShape 5"/>
          <p:cNvSpPr>
            <a:spLocks noChangeArrowheads="1"/>
          </p:cNvSpPr>
          <p:nvPr/>
        </p:nvSpPr>
        <p:spPr bwMode="auto">
          <a:xfrm>
            <a:off x="2563813" y="5637737"/>
            <a:ext cx="873125" cy="706438"/>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defTabSz="406400" hangingPunct="0">
              <a:lnSpc>
                <a:spcPct val="90000"/>
              </a:lnSpc>
              <a:buSzPct val="100000"/>
              <a:tabLst>
                <a:tab pos="655638" algn="l"/>
              </a:tabLst>
            </a:pPr>
            <a:r>
              <a:rPr lang="en-GB" sz="1100" dirty="0" smtClean="0">
                <a:solidFill>
                  <a:srgbClr val="000000"/>
                </a:solidFill>
                <a:ea typeface="ＭＳ Ｐゴシック" charset="0"/>
              </a:rPr>
              <a:t>Competency System</a:t>
            </a:r>
          </a:p>
        </p:txBody>
      </p:sp>
      <p:sp>
        <p:nvSpPr>
          <p:cNvPr id="9223" name="AutoShape 6"/>
          <p:cNvSpPr>
            <a:spLocks noChangeArrowheads="1"/>
          </p:cNvSpPr>
          <p:nvPr/>
        </p:nvSpPr>
        <p:spPr bwMode="auto">
          <a:xfrm>
            <a:off x="3649663" y="5426600"/>
            <a:ext cx="876300" cy="908050"/>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defTabSz="406400" hangingPunct="0">
              <a:lnSpc>
                <a:spcPct val="90000"/>
              </a:lnSpc>
              <a:buSzPct val="100000"/>
              <a:tabLst>
                <a:tab pos="655638" algn="l"/>
              </a:tabLst>
            </a:pPr>
            <a:r>
              <a:rPr lang="en-GB" sz="1100" dirty="0" smtClean="0">
                <a:solidFill>
                  <a:srgbClr val="000000"/>
                </a:solidFill>
                <a:ea typeface="ＭＳ Ｐゴシック" charset="0"/>
              </a:rPr>
              <a:t>Rostering System</a:t>
            </a:r>
          </a:p>
        </p:txBody>
      </p:sp>
      <p:sp>
        <p:nvSpPr>
          <p:cNvPr id="9224" name="AutoShape 7"/>
          <p:cNvSpPr>
            <a:spLocks noChangeArrowheads="1"/>
          </p:cNvSpPr>
          <p:nvPr/>
        </p:nvSpPr>
        <p:spPr bwMode="auto">
          <a:xfrm>
            <a:off x="4760913" y="5604400"/>
            <a:ext cx="874712" cy="706437"/>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defTabSz="406400" hangingPunct="0">
              <a:lnSpc>
                <a:spcPct val="90000"/>
              </a:lnSpc>
              <a:buSzPct val="100000"/>
              <a:tabLst>
                <a:tab pos="655638" algn="l"/>
              </a:tabLst>
            </a:pPr>
            <a:r>
              <a:rPr lang="en-GB" sz="1100" dirty="0" smtClean="0">
                <a:solidFill>
                  <a:srgbClr val="000000"/>
                </a:solidFill>
                <a:ea typeface="ＭＳ Ｐゴシック" charset="0"/>
              </a:rPr>
              <a:t>Premises System</a:t>
            </a:r>
          </a:p>
        </p:txBody>
      </p:sp>
      <p:sp>
        <p:nvSpPr>
          <p:cNvPr id="9225" name="AutoShape 8"/>
          <p:cNvSpPr>
            <a:spLocks noChangeArrowheads="1"/>
          </p:cNvSpPr>
          <p:nvPr/>
        </p:nvSpPr>
        <p:spPr bwMode="auto">
          <a:xfrm>
            <a:off x="5868988" y="5380562"/>
            <a:ext cx="876300" cy="908050"/>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defTabSz="406400" hangingPunct="0">
              <a:lnSpc>
                <a:spcPct val="90000"/>
              </a:lnSpc>
              <a:buSzPct val="100000"/>
              <a:tabLst>
                <a:tab pos="655638" algn="l"/>
              </a:tabLst>
            </a:pPr>
            <a:r>
              <a:rPr lang="en-GB" sz="1100" dirty="0" smtClean="0">
                <a:solidFill>
                  <a:srgbClr val="000000"/>
                </a:solidFill>
                <a:ea typeface="ＭＳ Ｐゴシック" charset="0"/>
              </a:rPr>
              <a:t>Staff Directory</a:t>
            </a:r>
          </a:p>
          <a:p>
            <a:pPr defTabSz="406400" hangingPunct="0">
              <a:lnSpc>
                <a:spcPct val="90000"/>
              </a:lnSpc>
              <a:buSzPct val="100000"/>
              <a:tabLst>
                <a:tab pos="655638" algn="l"/>
              </a:tabLst>
            </a:pPr>
            <a:r>
              <a:rPr lang="en-GB" sz="1100" dirty="0" smtClean="0">
                <a:solidFill>
                  <a:srgbClr val="000000"/>
                </a:solidFill>
                <a:ea typeface="ＭＳ Ｐゴシック" charset="0"/>
              </a:rPr>
              <a:t>/Email</a:t>
            </a:r>
          </a:p>
        </p:txBody>
      </p:sp>
      <p:sp>
        <p:nvSpPr>
          <p:cNvPr id="9226" name="AutoShape 9"/>
          <p:cNvSpPr>
            <a:spLocks noChangeArrowheads="1"/>
          </p:cNvSpPr>
          <p:nvPr/>
        </p:nvSpPr>
        <p:spPr bwMode="auto">
          <a:xfrm>
            <a:off x="7773988" y="5391675"/>
            <a:ext cx="876300" cy="928687"/>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defTabSz="406400" hangingPunct="0">
              <a:lnSpc>
                <a:spcPct val="90000"/>
              </a:lnSpc>
              <a:buSzPct val="100000"/>
              <a:tabLst>
                <a:tab pos="655638" algn="l"/>
              </a:tabLst>
            </a:pPr>
            <a:r>
              <a:rPr lang="en-GB" sz="1100" dirty="0" smtClean="0">
                <a:solidFill>
                  <a:srgbClr val="000000"/>
                </a:solidFill>
                <a:ea typeface="ＭＳ Ｐゴシック" charset="0"/>
              </a:rPr>
              <a:t>Incident Reporting System</a:t>
            </a:r>
          </a:p>
        </p:txBody>
      </p:sp>
      <p:sp>
        <p:nvSpPr>
          <p:cNvPr id="9227" name="AutoShape 10"/>
          <p:cNvSpPr>
            <a:spLocks noChangeArrowheads="1"/>
          </p:cNvSpPr>
          <p:nvPr/>
        </p:nvSpPr>
        <p:spPr bwMode="auto">
          <a:xfrm>
            <a:off x="6823075" y="5628212"/>
            <a:ext cx="874713" cy="706438"/>
          </a:xfrm>
          <a:prstGeom prst="flowChartMagneticDisk">
            <a:avLst/>
          </a:prstGeom>
          <a:solidFill>
            <a:srgbClr val="FFFF99"/>
          </a:solidFill>
          <a:ln w="9360">
            <a:solidFill>
              <a:schemeClr val="accent6">
                <a:lumMod val="75000"/>
              </a:schemeClr>
            </a:solidFill>
            <a:round/>
            <a:headEnd/>
            <a:tailEnd/>
          </a:ln>
          <a:scene3d>
            <a:camera prst="orthographicFront"/>
            <a:lightRig rig="threePt" dir="t"/>
          </a:scene3d>
          <a:sp3d>
            <a:bevelT/>
          </a:sp3d>
        </p:spPr>
        <p:txBody>
          <a:bodyPr lIns="0" tIns="9469" rIns="0" bIns="0" anchor="ctr"/>
          <a:lstStyle/>
          <a:p>
            <a:pPr defTabSz="406400" hangingPunct="0">
              <a:lnSpc>
                <a:spcPct val="90000"/>
              </a:lnSpc>
              <a:buSzPct val="100000"/>
              <a:tabLst>
                <a:tab pos="655638" algn="l"/>
              </a:tabLst>
            </a:pPr>
            <a:r>
              <a:rPr lang="en-GB" sz="1100" dirty="0" smtClean="0">
                <a:solidFill>
                  <a:srgbClr val="000000"/>
                </a:solidFill>
                <a:ea typeface="ＭＳ Ｐゴシック" charset="0"/>
              </a:rPr>
              <a:t>FSEC / MOSAIC</a:t>
            </a:r>
          </a:p>
        </p:txBody>
      </p:sp>
      <p:sp>
        <p:nvSpPr>
          <p:cNvPr id="9228" name="Freeform 11"/>
          <p:cNvSpPr>
            <a:spLocks noChangeArrowheads="1"/>
          </p:cNvSpPr>
          <p:nvPr/>
        </p:nvSpPr>
        <p:spPr bwMode="auto">
          <a:xfrm>
            <a:off x="2297113" y="3007250"/>
            <a:ext cx="4514850" cy="682625"/>
          </a:xfrm>
          <a:custGeom>
            <a:avLst/>
            <a:gdLst>
              <a:gd name="T0" fmla="*/ 0 w 21600"/>
              <a:gd name="T1" fmla="*/ 0 h 21600"/>
              <a:gd name="T2" fmla="*/ 2147483647 w 21600"/>
              <a:gd name="T3" fmla="*/ 0 h 21600"/>
              <a:gd name="T4" fmla="*/ 2147483647 w 21600"/>
              <a:gd name="T5" fmla="*/ 2147483647 h 21600"/>
              <a:gd name="T6" fmla="*/ 0 w 21600"/>
              <a:gd name="T7" fmla="*/ 2147483647 h 21600"/>
              <a:gd name="T8" fmla="*/ 0 w 21600"/>
              <a:gd name="T9" fmla="*/ 0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21600" y="0"/>
                </a:lnTo>
                <a:lnTo>
                  <a:pt x="21600" y="21600"/>
                </a:lnTo>
                <a:lnTo>
                  <a:pt x="0" y="21600"/>
                </a:lnTo>
                <a:lnTo>
                  <a:pt x="0" y="0"/>
                </a:lnTo>
                <a:close/>
              </a:path>
            </a:pathLst>
          </a:custGeom>
          <a:solidFill>
            <a:srgbClr val="000099"/>
          </a:solidFill>
          <a:ln w="9360">
            <a:noFill/>
            <a:round/>
            <a:headEnd/>
            <a:tailEnd/>
          </a:ln>
          <a:scene3d>
            <a:camera prst="orthographicFront"/>
            <a:lightRig rig="threePt" dir="t"/>
          </a:scene3d>
          <a:sp3d>
            <a:bevelT/>
          </a:sp3d>
        </p:spPr>
        <p:txBody>
          <a:bodyPr lIns="0" tIns="19265" rIns="0" bIns="0" anchor="ctr"/>
          <a:lstStyle/>
          <a:p>
            <a:pPr algn="ctr" defTabSz="406400" hangingPunct="0">
              <a:lnSpc>
                <a:spcPct val="90000"/>
              </a:lnSpc>
              <a:buSzPct val="100000"/>
              <a:tabLst>
                <a:tab pos="655638" algn="l"/>
                <a:tab pos="1312863" algn="l"/>
                <a:tab pos="1968500" algn="l"/>
                <a:tab pos="2625725" algn="l"/>
                <a:tab pos="3281363" algn="l"/>
                <a:tab pos="3938588" algn="l"/>
              </a:tabLst>
            </a:pPr>
            <a:r>
              <a:rPr lang="en-GB" dirty="0" smtClean="0">
                <a:solidFill>
                  <a:srgbClr val="FFFFFF"/>
                </a:solidFill>
                <a:ea typeface="ＭＳ Ｐゴシック" charset="0"/>
              </a:rPr>
              <a:t>Business Process Management</a:t>
            </a:r>
          </a:p>
        </p:txBody>
      </p:sp>
      <p:sp>
        <p:nvSpPr>
          <p:cNvPr id="9229" name="Freeform 12"/>
          <p:cNvSpPr>
            <a:spLocks noChangeArrowheads="1"/>
          </p:cNvSpPr>
          <p:nvPr/>
        </p:nvSpPr>
        <p:spPr bwMode="auto">
          <a:xfrm>
            <a:off x="673100" y="3799412"/>
            <a:ext cx="7831138" cy="682625"/>
          </a:xfrm>
          <a:custGeom>
            <a:avLst/>
            <a:gdLst>
              <a:gd name="T0" fmla="*/ 0 w 21600"/>
              <a:gd name="T1" fmla="*/ 0 h 21600"/>
              <a:gd name="T2" fmla="*/ 2147483647 w 21600"/>
              <a:gd name="T3" fmla="*/ 0 h 21600"/>
              <a:gd name="T4" fmla="*/ 2147483647 w 21600"/>
              <a:gd name="T5" fmla="*/ 2147483647 h 21600"/>
              <a:gd name="T6" fmla="*/ 0 w 21600"/>
              <a:gd name="T7" fmla="*/ 2147483647 h 21600"/>
              <a:gd name="T8" fmla="*/ 0 w 21600"/>
              <a:gd name="T9" fmla="*/ 0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21600" y="0"/>
                </a:lnTo>
                <a:lnTo>
                  <a:pt x="21600" y="21600"/>
                </a:lnTo>
                <a:lnTo>
                  <a:pt x="0" y="21600"/>
                </a:lnTo>
                <a:lnTo>
                  <a:pt x="0" y="0"/>
                </a:lnTo>
                <a:close/>
              </a:path>
            </a:pathLst>
          </a:custGeom>
          <a:solidFill>
            <a:srgbClr val="000099"/>
          </a:solidFill>
          <a:ln w="9360">
            <a:noFill/>
            <a:round/>
            <a:headEnd/>
            <a:tailEnd/>
          </a:ln>
          <a:scene3d>
            <a:camera prst="orthographicFront"/>
            <a:lightRig rig="threePt" dir="t"/>
          </a:scene3d>
          <a:sp3d>
            <a:bevelT/>
          </a:sp3d>
        </p:spPr>
        <p:txBody>
          <a:bodyPr lIns="0" tIns="19265" rIns="0" bIns="0" anchor="ctr"/>
          <a:lstStyle/>
          <a:p>
            <a:pPr algn="ctr" defTabSz="406400" hangingPunct="0">
              <a:lnSpc>
                <a:spcPct val="90000"/>
              </a:lnSpc>
              <a:buSzPct val="100000"/>
              <a:tabLst>
                <a:tab pos="655638" algn="l"/>
                <a:tab pos="1312863" algn="l"/>
                <a:tab pos="1968500" algn="l"/>
                <a:tab pos="2625725" algn="l"/>
                <a:tab pos="3281363" algn="l"/>
                <a:tab pos="3938588" algn="l"/>
                <a:tab pos="4595813" algn="l"/>
                <a:tab pos="5251450" algn="l"/>
                <a:tab pos="5908675" algn="l"/>
                <a:tab pos="6564313" algn="l"/>
                <a:tab pos="7221538" algn="l"/>
              </a:tabLst>
            </a:pPr>
            <a:r>
              <a:rPr lang="en-GB" dirty="0" smtClean="0">
                <a:solidFill>
                  <a:srgbClr val="FFFFFF"/>
                </a:solidFill>
                <a:ea typeface="ＭＳ Ｐゴシック" charset="0"/>
              </a:rPr>
              <a:t>Integration</a:t>
            </a:r>
          </a:p>
        </p:txBody>
      </p:sp>
      <p:pic>
        <p:nvPicPr>
          <p:cNvPr id="9230" name="Picture 13"/>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1778000" y="875237"/>
            <a:ext cx="1150938" cy="16367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blipFill dpi="0" rotWithShape="0">
                  <a:blip/>
                  <a:srcRect/>
                  <a:stretch>
                    <a:fillRect/>
                  </a:stretch>
                </a:blip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9231" name="Picture 14"/>
          <p:cNvPicPr>
            <a:picLocks noChangeAspect="1" noChangeArrowheads="1"/>
          </p:cNvPicPr>
          <p:nvPr/>
        </p:nvPicPr>
        <p:blipFill>
          <a:blip r:embed="rId4">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454400" y="618062"/>
            <a:ext cx="1517650" cy="152717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blipFill dpi="0" rotWithShape="0">
                  <a:blip/>
                  <a:srcRect/>
                  <a:stretch>
                    <a:fillRect/>
                  </a:stretch>
                </a:blip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9232" name="Picture 15"/>
          <p:cNvPicPr>
            <a:picLocks noChangeAspect="1" noChangeArrowheads="1"/>
          </p:cNvPicPr>
          <p:nvPr/>
        </p:nvPicPr>
        <p:blipFill>
          <a:blip r:embed="rId5">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5516563" y="732362"/>
            <a:ext cx="1247775" cy="165417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blipFill dpi="0" rotWithShape="0">
                  <a:blip/>
                  <a:srcRect/>
                  <a:stretch>
                    <a:fillRect/>
                  </a:stretch>
                </a:blip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9233" name="Picture 16"/>
          <p:cNvPicPr>
            <a:picLocks noChangeAspect="1" noChangeArrowheads="1"/>
          </p:cNvPicPr>
          <p:nvPr/>
        </p:nvPicPr>
        <p:blipFill>
          <a:blip r:embed="rId6">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7113588" y="640287"/>
            <a:ext cx="1238250" cy="16367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blipFill dpi="0" rotWithShape="0">
                  <a:blip/>
                  <a:srcRect/>
                  <a:stretch>
                    <a:fillRect/>
                  </a:stretch>
                </a:blip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sp>
        <p:nvSpPr>
          <p:cNvPr id="9234" name="AutoShape 17"/>
          <p:cNvSpPr>
            <a:spLocks noChangeArrowheads="1"/>
          </p:cNvSpPr>
          <p:nvPr/>
        </p:nvSpPr>
        <p:spPr bwMode="auto">
          <a:xfrm>
            <a:off x="338138" y="994300"/>
            <a:ext cx="1077912" cy="928687"/>
          </a:xfrm>
          <a:prstGeom prst="flowChartMagneticDisk">
            <a:avLst/>
          </a:prstGeom>
          <a:solidFill>
            <a:srgbClr val="FFFF99"/>
          </a:solidFill>
          <a:ln w="9360" cap="flat" cmpd="sng" algn="ctr">
            <a:solidFill>
              <a:schemeClr val="accent6">
                <a:lumMod val="75000"/>
              </a:schemeClr>
            </a:solidFill>
            <a:prstDash val="sysDash"/>
            <a:round/>
            <a:headEnd type="none" w="med" len="med"/>
            <a:tailEnd type="none" w="med" len="med"/>
          </a:ln>
          <a:scene3d>
            <a:camera prst="orthographicFront"/>
            <a:lightRig rig="threePt" dir="t"/>
          </a:scene3d>
          <a:sp3d>
            <a:bevelT/>
          </a:sp3d>
        </p:spPr>
        <p:txBody>
          <a:bodyPr lIns="0" tIns="9469" rIns="0" bIns="0" anchor="ctr"/>
          <a:lstStyle/>
          <a:p>
            <a:pPr algn="ctr" defTabSz="406400" hangingPunct="0">
              <a:lnSpc>
                <a:spcPct val="90000"/>
              </a:lnSpc>
              <a:buSzPct val="100000"/>
              <a:tabLst>
                <a:tab pos="655638" algn="l"/>
              </a:tabLst>
            </a:pPr>
            <a:r>
              <a:rPr lang="en-GB" sz="1100" b="1" dirty="0" smtClean="0">
                <a:solidFill>
                  <a:srgbClr val="000000"/>
                </a:solidFill>
                <a:ea typeface="ＭＳ Ｐゴシック" charset="0"/>
              </a:rPr>
              <a:t>Other</a:t>
            </a:r>
          </a:p>
          <a:p>
            <a:pPr algn="ctr" defTabSz="406400" hangingPunct="0">
              <a:lnSpc>
                <a:spcPct val="90000"/>
              </a:lnSpc>
              <a:buSzPct val="100000"/>
              <a:tabLst>
                <a:tab pos="655638" algn="l"/>
              </a:tabLst>
            </a:pPr>
            <a:r>
              <a:rPr lang="en-GB" sz="1100" b="1" dirty="0" smtClean="0">
                <a:solidFill>
                  <a:srgbClr val="000000"/>
                </a:solidFill>
                <a:ea typeface="ＭＳ Ｐゴシック" charset="0"/>
              </a:rPr>
              <a:t>organisations</a:t>
            </a:r>
          </a:p>
        </p:txBody>
      </p:sp>
      <p:sp>
        <p:nvSpPr>
          <p:cNvPr id="9235" name="Line 18"/>
          <p:cNvSpPr>
            <a:spLocks noChangeShapeType="1"/>
          </p:cNvSpPr>
          <p:nvPr/>
        </p:nvSpPr>
        <p:spPr bwMode="auto">
          <a:xfrm flipV="1">
            <a:off x="8213725" y="4459812"/>
            <a:ext cx="1588" cy="936625"/>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36" name="Line 19"/>
          <p:cNvSpPr>
            <a:spLocks noChangeShapeType="1"/>
          </p:cNvSpPr>
          <p:nvPr/>
        </p:nvSpPr>
        <p:spPr bwMode="auto">
          <a:xfrm flipH="1" flipV="1">
            <a:off x="7245350" y="4480450"/>
            <a:ext cx="15875" cy="1171575"/>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37" name="Line 20"/>
          <p:cNvSpPr>
            <a:spLocks noChangeShapeType="1"/>
          </p:cNvSpPr>
          <p:nvPr/>
        </p:nvSpPr>
        <p:spPr bwMode="auto">
          <a:xfrm flipV="1">
            <a:off x="6316663" y="4470925"/>
            <a:ext cx="1587" cy="935037"/>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38" name="Line 21"/>
          <p:cNvSpPr>
            <a:spLocks noChangeShapeType="1"/>
          </p:cNvSpPr>
          <p:nvPr/>
        </p:nvSpPr>
        <p:spPr bwMode="auto">
          <a:xfrm flipV="1">
            <a:off x="5197475" y="4494737"/>
            <a:ext cx="1588" cy="1123950"/>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39" name="Line 22"/>
          <p:cNvSpPr>
            <a:spLocks noChangeShapeType="1"/>
          </p:cNvSpPr>
          <p:nvPr/>
        </p:nvSpPr>
        <p:spPr bwMode="auto">
          <a:xfrm flipV="1">
            <a:off x="4111625" y="4424887"/>
            <a:ext cx="1588" cy="1025525"/>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40" name="Line 23"/>
          <p:cNvSpPr>
            <a:spLocks noChangeShapeType="1"/>
          </p:cNvSpPr>
          <p:nvPr/>
        </p:nvSpPr>
        <p:spPr bwMode="auto">
          <a:xfrm flipV="1">
            <a:off x="3013075" y="4458225"/>
            <a:ext cx="1588" cy="1193800"/>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41" name="Line 24"/>
          <p:cNvSpPr>
            <a:spLocks noChangeShapeType="1"/>
          </p:cNvSpPr>
          <p:nvPr/>
        </p:nvSpPr>
        <p:spPr bwMode="auto">
          <a:xfrm flipV="1">
            <a:off x="2016125" y="4493150"/>
            <a:ext cx="1588" cy="903287"/>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42" name="Line 25"/>
          <p:cNvSpPr>
            <a:spLocks noChangeShapeType="1"/>
          </p:cNvSpPr>
          <p:nvPr/>
        </p:nvSpPr>
        <p:spPr bwMode="auto">
          <a:xfrm flipV="1">
            <a:off x="827088" y="4459812"/>
            <a:ext cx="12700" cy="1192213"/>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43" name="AutoShape 26"/>
          <p:cNvSpPr>
            <a:spLocks noChangeArrowheads="1"/>
          </p:cNvSpPr>
          <p:nvPr/>
        </p:nvSpPr>
        <p:spPr bwMode="auto">
          <a:xfrm>
            <a:off x="695325" y="3588275"/>
            <a:ext cx="336550" cy="3365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lumMod val="75000"/>
            </a:schemeClr>
          </a:solidFill>
          <a:ln w="14400">
            <a:noFill/>
            <a:round/>
            <a:headEnd/>
            <a:tailEnd/>
          </a:ln>
          <a:scene3d>
            <a:camera prst="orthographicFront"/>
            <a:lightRig rig="threePt" dir="t"/>
          </a:scene3d>
          <a:sp3d>
            <a:bevelT/>
          </a:sp3d>
        </p:spPr>
        <p:txBody>
          <a:bodyPr wrap="none" lIns="82936" tIns="41469" rIns="82936" bIns="41469" anchor="ctr"/>
          <a:lstStyle/>
          <a:p>
            <a:pPr defTabSz="914400">
              <a:lnSpc>
                <a:spcPct val="90000"/>
              </a:lnSpc>
            </a:pPr>
            <a:endParaRPr lang="en-GB" dirty="0" smtClean="0">
              <a:ea typeface="ＭＳ Ｐゴシック" charset="0"/>
            </a:endParaRPr>
          </a:p>
        </p:txBody>
      </p:sp>
      <p:sp>
        <p:nvSpPr>
          <p:cNvPr id="9244" name="AutoShape 27"/>
          <p:cNvSpPr>
            <a:spLocks noChangeArrowheads="1"/>
          </p:cNvSpPr>
          <p:nvPr/>
        </p:nvSpPr>
        <p:spPr bwMode="auto">
          <a:xfrm>
            <a:off x="2855913" y="3575575"/>
            <a:ext cx="336550" cy="3365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lumMod val="75000"/>
            </a:schemeClr>
          </a:solidFill>
          <a:ln w="14400">
            <a:noFill/>
            <a:round/>
            <a:headEnd/>
            <a:tailEnd/>
          </a:ln>
          <a:scene3d>
            <a:camera prst="orthographicFront"/>
            <a:lightRig rig="threePt" dir="t"/>
          </a:scene3d>
          <a:sp3d>
            <a:bevelT/>
          </a:sp3d>
        </p:spPr>
        <p:txBody>
          <a:bodyPr wrap="none" lIns="82936" tIns="41469" rIns="82936" bIns="41469" anchor="ctr"/>
          <a:lstStyle/>
          <a:p>
            <a:pPr defTabSz="914400">
              <a:lnSpc>
                <a:spcPct val="90000"/>
              </a:lnSpc>
            </a:pPr>
            <a:endParaRPr lang="en-GB" dirty="0" smtClean="0">
              <a:ea typeface="ＭＳ Ｐゴシック" charset="0"/>
            </a:endParaRPr>
          </a:p>
        </p:txBody>
      </p:sp>
      <p:sp>
        <p:nvSpPr>
          <p:cNvPr id="9245" name="AutoShape 28"/>
          <p:cNvSpPr>
            <a:spLocks noChangeArrowheads="1"/>
          </p:cNvSpPr>
          <p:nvPr/>
        </p:nvSpPr>
        <p:spPr bwMode="auto">
          <a:xfrm>
            <a:off x="5624513" y="3586687"/>
            <a:ext cx="336550" cy="3365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lumMod val="75000"/>
            </a:schemeClr>
          </a:solidFill>
          <a:ln w="14400">
            <a:noFill/>
            <a:round/>
            <a:headEnd/>
            <a:tailEnd/>
          </a:ln>
          <a:scene3d>
            <a:camera prst="orthographicFront"/>
            <a:lightRig rig="threePt" dir="t"/>
          </a:scene3d>
          <a:sp3d>
            <a:bevelT/>
          </a:sp3d>
        </p:spPr>
        <p:txBody>
          <a:bodyPr wrap="none" lIns="82936" tIns="41469" rIns="82936" bIns="41469" anchor="ctr"/>
          <a:lstStyle/>
          <a:p>
            <a:pPr defTabSz="914400">
              <a:lnSpc>
                <a:spcPct val="90000"/>
              </a:lnSpc>
            </a:pPr>
            <a:endParaRPr lang="en-GB" dirty="0" smtClean="0">
              <a:ea typeface="ＭＳ Ｐゴシック" charset="0"/>
            </a:endParaRPr>
          </a:p>
        </p:txBody>
      </p:sp>
      <p:sp>
        <p:nvSpPr>
          <p:cNvPr id="9246" name="AutoShape 29"/>
          <p:cNvSpPr>
            <a:spLocks noChangeArrowheads="1"/>
          </p:cNvSpPr>
          <p:nvPr/>
        </p:nvSpPr>
        <p:spPr bwMode="auto">
          <a:xfrm>
            <a:off x="8132763" y="3597800"/>
            <a:ext cx="336550" cy="3381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lumMod val="75000"/>
            </a:schemeClr>
          </a:solidFill>
          <a:ln w="14400">
            <a:noFill/>
            <a:round/>
            <a:headEnd/>
            <a:tailEnd/>
          </a:ln>
          <a:scene3d>
            <a:camera prst="orthographicFront"/>
            <a:lightRig rig="threePt" dir="t"/>
          </a:scene3d>
          <a:sp3d>
            <a:bevelT/>
          </a:sp3d>
        </p:spPr>
        <p:txBody>
          <a:bodyPr wrap="none" lIns="82936" tIns="41469" rIns="82936" bIns="41469" anchor="ctr"/>
          <a:lstStyle/>
          <a:p>
            <a:pPr defTabSz="914400">
              <a:lnSpc>
                <a:spcPct val="90000"/>
              </a:lnSpc>
            </a:pPr>
            <a:endParaRPr lang="en-GB" dirty="0" smtClean="0">
              <a:ea typeface="ＭＳ Ｐゴシック" charset="0"/>
            </a:endParaRPr>
          </a:p>
        </p:txBody>
      </p:sp>
      <p:sp>
        <p:nvSpPr>
          <p:cNvPr id="9247" name="Line 30"/>
          <p:cNvSpPr>
            <a:spLocks noChangeShapeType="1"/>
          </p:cNvSpPr>
          <p:nvPr/>
        </p:nvSpPr>
        <p:spPr bwMode="auto">
          <a:xfrm flipH="1">
            <a:off x="849313" y="1795987"/>
            <a:ext cx="26987" cy="1816100"/>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48" name="Line 31"/>
          <p:cNvSpPr>
            <a:spLocks noChangeShapeType="1"/>
          </p:cNvSpPr>
          <p:nvPr/>
        </p:nvSpPr>
        <p:spPr bwMode="auto">
          <a:xfrm>
            <a:off x="2363788" y="2264300"/>
            <a:ext cx="403225" cy="728662"/>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49" name="Line 32"/>
          <p:cNvSpPr>
            <a:spLocks noChangeShapeType="1"/>
          </p:cNvSpPr>
          <p:nvPr/>
        </p:nvSpPr>
        <p:spPr bwMode="auto">
          <a:xfrm>
            <a:off x="3975100" y="1996012"/>
            <a:ext cx="14288" cy="998538"/>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50" name="Line 33"/>
          <p:cNvSpPr>
            <a:spLocks noChangeShapeType="1"/>
          </p:cNvSpPr>
          <p:nvPr/>
        </p:nvSpPr>
        <p:spPr bwMode="auto">
          <a:xfrm flipH="1">
            <a:off x="5889625" y="2294462"/>
            <a:ext cx="215900" cy="698500"/>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
        <p:nvSpPr>
          <p:cNvPr id="9251" name="Line 34"/>
          <p:cNvSpPr>
            <a:spLocks noChangeShapeType="1"/>
          </p:cNvSpPr>
          <p:nvPr/>
        </p:nvSpPr>
        <p:spPr bwMode="auto">
          <a:xfrm flipH="1">
            <a:off x="6718300" y="2132537"/>
            <a:ext cx="882650" cy="873125"/>
          </a:xfrm>
          <a:prstGeom prst="line">
            <a:avLst/>
          </a:prstGeom>
          <a:noFill/>
          <a:ln w="9360">
            <a:solidFill>
              <a:srgbClr val="000000"/>
            </a:solidFill>
            <a:round/>
            <a:headEnd type="triangle" w="med" len="me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lIns="82936" tIns="41469" rIns="82936" bIns="41469"/>
          <a:lstStyle/>
          <a:p>
            <a:pPr defTabSz="914400">
              <a:lnSpc>
                <a:spcPct val="90000"/>
              </a:lnSpc>
            </a:pPr>
            <a:endParaRPr lang="en-GB" dirty="0" smtClean="0">
              <a:ea typeface="ＭＳ Ｐゴシック" charset="0"/>
            </a:endParaRPr>
          </a:p>
        </p:txBody>
      </p:sp>
    </p:spTree>
    <p:extLst>
      <p:ext uri="{BB962C8B-B14F-4D97-AF65-F5344CB8AC3E}">
        <p14:creationId xmlns:mc="http://schemas.openxmlformats.org/markup-compatibility/2006" xmlns:mv="urn:schemas-microsoft-com:mac:vml" xmlns:p14="http://schemas.microsoft.com/office/powerpoint/2010/main" xmlns="" val="2509220588"/>
      </p:ext>
    </p:extLst>
  </p:cSld>
  <p:clrMapOvr>
    <a:masterClrMapping/>
  </p:clrMapOvr>
  <p:transition spd="med">
    <p:fade/>
  </p:transition>
  <p:timing>
    <p:tnLst>
      <p:par>
        <p:cTn id="1" dur="indefinite" restart="never" fill="hold"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normAutofit fontScale="90000"/>
          </a:bodyPr>
          <a:lstStyle/>
          <a:p>
            <a:r>
              <a:rPr lang="en-GB" dirty="0" smtClean="0"/>
              <a:t>UK Fire and Rescue Services</a:t>
            </a:r>
            <a:br>
              <a:rPr lang="en-GB" dirty="0" smtClean="0"/>
            </a:br>
            <a:r>
              <a:rPr lang="en-GB" dirty="0" smtClean="0"/>
              <a:t>Who’s using it?</a:t>
            </a:r>
            <a:endParaRPr lang="en-GB" dirty="0"/>
          </a:p>
        </p:txBody>
      </p:sp>
      <p:sp>
        <p:nvSpPr>
          <p:cNvPr id="104451" name="Rectangle 3"/>
          <p:cNvSpPr>
            <a:spLocks noGrp="1" noChangeArrowheads="1"/>
          </p:cNvSpPr>
          <p:nvPr>
            <p:ph idx="1"/>
          </p:nvPr>
        </p:nvSpPr>
        <p:spPr/>
        <p:txBody>
          <a:bodyPr/>
          <a:lstStyle/>
          <a:p>
            <a:r>
              <a:rPr lang="en-GB" dirty="0" smtClean="0"/>
              <a:t>Cambridgeshire</a:t>
            </a:r>
          </a:p>
          <a:p>
            <a:pPr lvl="1"/>
            <a:r>
              <a:rPr lang="en-GB" dirty="0" smtClean="0"/>
              <a:t>Retained fire fighter recruitment</a:t>
            </a:r>
          </a:p>
          <a:p>
            <a:pPr lvl="1"/>
            <a:r>
              <a:rPr lang="en-GB" dirty="0" smtClean="0"/>
              <a:t>Sickness</a:t>
            </a:r>
          </a:p>
          <a:p>
            <a:r>
              <a:rPr lang="en-GB" dirty="0" smtClean="0"/>
              <a:t>Devon &amp; Somerset</a:t>
            </a:r>
          </a:p>
          <a:p>
            <a:pPr lvl="1"/>
            <a:r>
              <a:rPr lang="en-GB" dirty="0" smtClean="0"/>
              <a:t>Asset maintenance</a:t>
            </a:r>
          </a:p>
          <a:p>
            <a:r>
              <a:rPr lang="en-GB" dirty="0" smtClean="0"/>
              <a:t>Bedfordshire &amp; Luton</a:t>
            </a:r>
          </a:p>
          <a:p>
            <a:pPr lvl="1"/>
            <a:r>
              <a:rPr lang="en-GB" dirty="0" smtClean="0"/>
              <a:t>Incident reporting</a:t>
            </a:r>
          </a:p>
          <a:p>
            <a:r>
              <a:rPr lang="en-GB" dirty="0" smtClean="0"/>
              <a:t>Tyne &amp; Wear</a:t>
            </a:r>
          </a:p>
          <a:p>
            <a:pPr lvl="1"/>
            <a:r>
              <a:rPr lang="en-GB" dirty="0" smtClean="0"/>
              <a:t>Resource management </a:t>
            </a:r>
            <a:br>
              <a:rPr lang="en-GB" dirty="0" smtClean="0"/>
            </a:br>
            <a:r>
              <a:rPr lang="en-GB" dirty="0" smtClean="0"/>
              <a:t>proof of concept</a:t>
            </a:r>
            <a:endParaRPr lang="en-GB" dirty="0"/>
          </a:p>
        </p:txBody>
      </p:sp>
      <p:pic>
        <p:nvPicPr>
          <p:cNvPr id="8" name="Picture 5"/>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7485063" y="4635499"/>
            <a:ext cx="1405469" cy="1827213"/>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pic>
      <p:pic>
        <p:nvPicPr>
          <p:cNvPr id="9" name="Picture 8"/>
          <p:cNvPicPr>
            <a:picLocks noChangeAspect="1"/>
          </p:cNvPicPr>
          <p:nvPr/>
        </p:nvPicPr>
        <p:blipFill>
          <a:blip r:embed="rId3"/>
          <a:stretch>
            <a:fillRect/>
          </a:stretch>
        </p:blipFill>
        <p:spPr>
          <a:xfrm>
            <a:off x="3699824" y="863600"/>
            <a:ext cx="3799526" cy="4711700"/>
          </a:xfrm>
          <a:prstGeom prst="rect">
            <a:avLst/>
          </a:prstGeom>
        </p:spPr>
      </p:pic>
      <p:sp>
        <p:nvSpPr>
          <p:cNvPr id="10" name="Oval 9"/>
          <p:cNvSpPr>
            <a:spLocks noChangeAspect="1"/>
          </p:cNvSpPr>
          <p:nvPr/>
        </p:nvSpPr>
        <p:spPr bwMode="auto">
          <a:xfrm>
            <a:off x="6210300" y="2870201"/>
            <a:ext cx="215900" cy="192599"/>
          </a:xfrm>
          <a:prstGeom prst="ellipse">
            <a:avLst/>
          </a:prstGeom>
          <a:solidFill>
            <a:srgbClr val="FF0000"/>
          </a:solidFill>
          <a:ln w="9525" cap="flat" cmpd="sng" algn="ctr">
            <a:solidFill>
              <a:srgbClr val="FFFFFF"/>
            </a:solid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
        <p:nvSpPr>
          <p:cNvPr id="11" name="Oval 10"/>
          <p:cNvSpPr>
            <a:spLocks noChangeAspect="1"/>
          </p:cNvSpPr>
          <p:nvPr/>
        </p:nvSpPr>
        <p:spPr bwMode="auto">
          <a:xfrm>
            <a:off x="5905500" y="4762501"/>
            <a:ext cx="215900" cy="192599"/>
          </a:xfrm>
          <a:prstGeom prst="ellipse">
            <a:avLst/>
          </a:prstGeom>
          <a:solidFill>
            <a:srgbClr val="FF0000"/>
          </a:solidFill>
          <a:ln w="9525" cap="flat" cmpd="sng" algn="ctr">
            <a:solidFill>
              <a:srgbClr val="FFFFFF"/>
            </a:solid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
        <p:nvSpPr>
          <p:cNvPr id="12" name="Oval 11"/>
          <p:cNvSpPr>
            <a:spLocks noChangeAspect="1"/>
          </p:cNvSpPr>
          <p:nvPr/>
        </p:nvSpPr>
        <p:spPr bwMode="auto">
          <a:xfrm>
            <a:off x="6756400" y="4114801"/>
            <a:ext cx="215900" cy="192599"/>
          </a:xfrm>
          <a:prstGeom prst="ellipse">
            <a:avLst/>
          </a:prstGeom>
          <a:solidFill>
            <a:srgbClr val="FF0000"/>
          </a:solidFill>
          <a:ln w="9525" cap="flat" cmpd="sng" algn="ctr">
            <a:solidFill>
              <a:srgbClr val="FFFFFF"/>
            </a:solid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
        <p:nvSpPr>
          <p:cNvPr id="13" name="Oval 12"/>
          <p:cNvSpPr>
            <a:spLocks noChangeAspect="1"/>
          </p:cNvSpPr>
          <p:nvPr/>
        </p:nvSpPr>
        <p:spPr bwMode="auto">
          <a:xfrm>
            <a:off x="6616700" y="4216401"/>
            <a:ext cx="215900" cy="192599"/>
          </a:xfrm>
          <a:prstGeom prst="ellipse">
            <a:avLst/>
          </a:prstGeom>
          <a:solidFill>
            <a:srgbClr val="FF0000"/>
          </a:solidFill>
          <a:ln w="9525" cap="flat" cmpd="sng" algn="ctr">
            <a:solidFill>
              <a:srgbClr val="FFFFFF"/>
            </a:solid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
        <p:nvSpPr>
          <p:cNvPr id="14" name="TextBox 13"/>
          <p:cNvSpPr txBox="1"/>
          <p:nvPr/>
        </p:nvSpPr>
        <p:spPr>
          <a:xfrm>
            <a:off x="6348858" y="2717800"/>
            <a:ext cx="923550" cy="246221"/>
          </a:xfrm>
          <a:prstGeom prst="rect">
            <a:avLst/>
          </a:prstGeom>
          <a:noFill/>
        </p:spPr>
        <p:txBody>
          <a:bodyPr wrap="none" rtlCol="0">
            <a:spAutoFit/>
          </a:bodyPr>
          <a:lstStyle/>
          <a:p>
            <a:r>
              <a:rPr lang="en-GB" sz="1000" dirty="0" smtClean="0"/>
              <a:t>Tyne &amp; Wear</a:t>
            </a:r>
            <a:endParaRPr lang="en-GB" sz="1000" dirty="0"/>
          </a:p>
        </p:txBody>
      </p:sp>
      <p:sp>
        <p:nvSpPr>
          <p:cNvPr id="15" name="TextBox 14"/>
          <p:cNvSpPr txBox="1"/>
          <p:nvPr/>
        </p:nvSpPr>
        <p:spPr>
          <a:xfrm>
            <a:off x="6837209" y="3937000"/>
            <a:ext cx="1089862" cy="246221"/>
          </a:xfrm>
          <a:prstGeom prst="rect">
            <a:avLst/>
          </a:prstGeom>
          <a:noFill/>
        </p:spPr>
        <p:txBody>
          <a:bodyPr wrap="none" rtlCol="0">
            <a:spAutoFit/>
          </a:bodyPr>
          <a:lstStyle/>
          <a:p>
            <a:r>
              <a:rPr lang="en-GB" sz="1000" dirty="0" smtClean="0"/>
              <a:t>Cambridgeshire</a:t>
            </a:r>
            <a:endParaRPr lang="en-GB" sz="1000" dirty="0"/>
          </a:p>
        </p:txBody>
      </p:sp>
      <p:sp>
        <p:nvSpPr>
          <p:cNvPr id="16" name="TextBox 15"/>
          <p:cNvSpPr txBox="1"/>
          <p:nvPr/>
        </p:nvSpPr>
        <p:spPr>
          <a:xfrm>
            <a:off x="6462341" y="4368800"/>
            <a:ext cx="1382410" cy="246221"/>
          </a:xfrm>
          <a:prstGeom prst="rect">
            <a:avLst/>
          </a:prstGeom>
          <a:noFill/>
        </p:spPr>
        <p:txBody>
          <a:bodyPr wrap="none" rtlCol="0">
            <a:spAutoFit/>
          </a:bodyPr>
          <a:lstStyle/>
          <a:p>
            <a:r>
              <a:rPr lang="en-GB" sz="1000" dirty="0" smtClean="0"/>
              <a:t>Bedfordshire &amp; Luton</a:t>
            </a:r>
            <a:endParaRPr lang="en-GB" sz="1000" dirty="0"/>
          </a:p>
        </p:txBody>
      </p:sp>
      <p:sp>
        <p:nvSpPr>
          <p:cNvPr id="17" name="TextBox 16"/>
          <p:cNvSpPr txBox="1"/>
          <p:nvPr/>
        </p:nvSpPr>
        <p:spPr>
          <a:xfrm>
            <a:off x="4706502" y="4737100"/>
            <a:ext cx="1261884" cy="246221"/>
          </a:xfrm>
          <a:prstGeom prst="rect">
            <a:avLst/>
          </a:prstGeom>
          <a:noFill/>
        </p:spPr>
        <p:txBody>
          <a:bodyPr wrap="none" rtlCol="0">
            <a:spAutoFit/>
          </a:bodyPr>
          <a:lstStyle/>
          <a:p>
            <a:r>
              <a:rPr lang="en-GB" sz="1000" dirty="0" smtClean="0"/>
              <a:t>Devon &amp; Somerset</a:t>
            </a:r>
            <a:endParaRPr lang="en-GB" sz="1000" dirty="0"/>
          </a:p>
        </p:txBody>
      </p:sp>
    </p:spTree>
    <p:extLst>
      <p:ext uri="{BB962C8B-B14F-4D97-AF65-F5344CB8AC3E}">
        <p14:creationId xmlns:mc="http://schemas.openxmlformats.org/markup-compatibility/2006" xmlns:mv="urn:schemas-microsoft-com:mac:vml" xmlns:p14="http://schemas.microsoft.com/office/powerpoint/2010/main" xmlns="" val="2789517398"/>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54"/>
          <p:cNvSpPr txBox="1">
            <a:spLocks noChangeArrowheads="1"/>
          </p:cNvSpPr>
          <p:nvPr/>
        </p:nvSpPr>
        <p:spPr bwMode="auto">
          <a:xfrm>
            <a:off x="246063" y="1530350"/>
            <a:ext cx="3963987" cy="1895475"/>
          </a:xfrm>
          <a:prstGeom prst="rect">
            <a:avLst/>
          </a:prstGeom>
          <a:noFill/>
          <a:ln w="9525">
            <a:noFill/>
            <a:miter lim="800000"/>
            <a:headEnd/>
            <a:tailEnd/>
          </a:ln>
        </p:spPr>
        <p:txBody>
          <a:bodyPr lIns="0" tIns="0" rIns="0" bIns="0">
            <a:prstTxWarp prst="textNoShape">
              <a:avLst/>
            </a:prstTxWarp>
            <a:spAutoFit/>
          </a:bodyPr>
          <a:lstStyle/>
          <a:p>
            <a:pPr marL="355600" indent="-355600">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Increasing informed decision-making </a:t>
            </a:r>
            <a:br>
              <a:rPr lang="en-US" sz="1600" dirty="0">
                <a:solidFill>
                  <a:srgbClr val="000000"/>
                </a:solidFill>
                <a:sym typeface="Arial" pitchFamily="-65" charset="0"/>
              </a:rPr>
            </a:br>
            <a:r>
              <a:rPr lang="en-US" sz="1600" dirty="0">
                <a:solidFill>
                  <a:srgbClr val="000000"/>
                </a:solidFill>
                <a:sym typeface="Arial" pitchFamily="-65" charset="0"/>
              </a:rPr>
              <a:t>by creating interoperability within and </a:t>
            </a:r>
            <a:br>
              <a:rPr lang="en-US" sz="1600" dirty="0">
                <a:solidFill>
                  <a:srgbClr val="000000"/>
                </a:solidFill>
                <a:sym typeface="Arial" pitchFamily="-65" charset="0"/>
              </a:rPr>
            </a:br>
            <a:r>
              <a:rPr lang="en-US" sz="1600" dirty="0">
                <a:solidFill>
                  <a:srgbClr val="000000"/>
                </a:solidFill>
                <a:sym typeface="Arial" pitchFamily="-65" charset="0"/>
              </a:rPr>
              <a:t>among groups.</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Facilitating travel and promoting commerce while maintaining </a:t>
            </a:r>
            <a:br>
              <a:rPr lang="en-US" sz="1600" dirty="0">
                <a:solidFill>
                  <a:srgbClr val="000000"/>
                </a:solidFill>
                <a:sym typeface="Arial" pitchFamily="-65" charset="0"/>
              </a:rPr>
            </a:br>
            <a:r>
              <a:rPr lang="en-US" sz="1600" dirty="0">
                <a:solidFill>
                  <a:srgbClr val="000000"/>
                </a:solidFill>
                <a:sym typeface="Arial" pitchFamily="-65" charset="0"/>
              </a:rPr>
              <a:t>border integrity.</a:t>
            </a:r>
          </a:p>
        </p:txBody>
      </p:sp>
      <p:sp>
        <p:nvSpPr>
          <p:cNvPr id="24580" name="Text Box 58"/>
          <p:cNvSpPr txBox="1">
            <a:spLocks noChangeArrowheads="1"/>
          </p:cNvSpPr>
          <p:nvPr/>
        </p:nvSpPr>
        <p:spPr bwMode="auto">
          <a:xfrm>
            <a:off x="4919663" y="1531938"/>
            <a:ext cx="3960812" cy="1895475"/>
          </a:xfrm>
          <a:prstGeom prst="rect">
            <a:avLst/>
          </a:prstGeom>
          <a:noFill/>
          <a:ln w="9525">
            <a:noFill/>
            <a:miter lim="800000"/>
            <a:headEnd/>
            <a:tailEnd/>
          </a:ln>
        </p:spPr>
        <p:txBody>
          <a:bodyPr lIns="0" tIns="0" rIns="0" bIns="0">
            <a:prstTxWarp prst="textNoShape">
              <a:avLst/>
            </a:prstTxWarp>
            <a:spAutoFit/>
          </a:bodyPr>
          <a:lstStyle/>
          <a:p>
            <a:pPr marL="355600" indent="-355600">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Improving crime prevention by enabling </a:t>
            </a:r>
            <a:br>
              <a:rPr lang="en-US" sz="1600" dirty="0">
                <a:solidFill>
                  <a:srgbClr val="000000"/>
                </a:solidFill>
                <a:sym typeface="Arial" pitchFamily="-65" charset="0"/>
              </a:rPr>
            </a:br>
            <a:r>
              <a:rPr lang="en-US" sz="1600" dirty="0">
                <a:solidFill>
                  <a:srgbClr val="000000"/>
                </a:solidFill>
                <a:sym typeface="Arial" pitchFamily="-65" charset="0"/>
              </a:rPr>
              <a:t>law enforcement to better understand </a:t>
            </a:r>
            <a:br>
              <a:rPr lang="en-US" sz="1600" dirty="0">
                <a:solidFill>
                  <a:srgbClr val="000000"/>
                </a:solidFill>
                <a:sym typeface="Arial" pitchFamily="-65" charset="0"/>
              </a:rPr>
            </a:br>
            <a:r>
              <a:rPr lang="en-US" sz="1600" dirty="0">
                <a:solidFill>
                  <a:srgbClr val="000000"/>
                </a:solidFill>
                <a:sym typeface="Arial" pitchFamily="-65" charset="0"/>
              </a:rPr>
              <a:t>criminal patterns.</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Increasing speed of command and success in the field through network-centric operations.</a:t>
            </a:r>
          </a:p>
        </p:txBody>
      </p:sp>
      <p:sp>
        <p:nvSpPr>
          <p:cNvPr id="24581" name="Text Box 57"/>
          <p:cNvSpPr txBox="1">
            <a:spLocks noChangeArrowheads="1"/>
          </p:cNvSpPr>
          <p:nvPr/>
        </p:nvSpPr>
        <p:spPr bwMode="auto">
          <a:xfrm>
            <a:off x="4845050" y="4914900"/>
            <a:ext cx="3771900" cy="912813"/>
          </a:xfrm>
          <a:prstGeom prst="rect">
            <a:avLst/>
          </a:prstGeom>
          <a:noFill/>
          <a:ln w="9525">
            <a:noFill/>
            <a:miter lim="800000"/>
            <a:headEnd/>
            <a:tailEnd/>
          </a:ln>
        </p:spPr>
        <p:txBody>
          <a:bodyPr lIns="0" tIns="0" rIns="0" bIns="0">
            <a:prstTxWarp prst="textNoShape">
              <a:avLst/>
            </a:prstTxWarp>
            <a:spAutoFit/>
          </a:bodyPr>
          <a:lstStyle/>
          <a:p>
            <a:pPr>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Law Enforcement Data Hub:</a:t>
            </a:r>
            <a:r>
              <a:rPr lang="en-US" sz="1200" b="1" dirty="0">
                <a:solidFill>
                  <a:srgbClr val="FFFFFF"/>
                </a:solidFill>
                <a:ea typeface="Arial" pitchFamily="-65" charset="0"/>
                <a:cs typeface="Arial" pitchFamily="-65" charset="0"/>
                <a:sym typeface="Arial" pitchFamily="-65" charset="0"/>
              </a:rPr>
              <a:t> </a:t>
            </a:r>
            <a:r>
              <a:rPr lang="en-AU" sz="1200" dirty="0">
                <a:ea typeface="Arial" pitchFamily="-65" charset="0"/>
                <a:cs typeface="Arial" pitchFamily="-65" charset="0"/>
                <a:sym typeface="Arial" pitchFamily="-65" charset="0"/>
              </a:rPr>
              <a:t>Federal Government Agency links together information from law enforcement jurisdictions across Australia, delivering relevant up-to-date crime data in the preferred format of the user to a variety of different devices. </a:t>
            </a:r>
            <a:endParaRPr lang="en-US" sz="1200" dirty="0">
              <a:ea typeface="Arial" pitchFamily="-65" charset="0"/>
              <a:cs typeface="Arial" pitchFamily="-65" charset="0"/>
              <a:sym typeface="Arial" pitchFamily="-65" charset="0"/>
            </a:endParaRPr>
          </a:p>
        </p:txBody>
      </p:sp>
      <p:pic>
        <p:nvPicPr>
          <p:cNvPr id="24582" name="Picture 14" descr="CaseStudy_21_4_0109.jpg"/>
          <p:cNvPicPr>
            <a:picLocks noChangeAspect="1"/>
          </p:cNvPicPr>
          <p:nvPr/>
        </p:nvPicPr>
        <p:blipFill>
          <a:blip r:embed="rId4"/>
          <a:srcRect/>
          <a:stretch>
            <a:fillRect/>
          </a:stretch>
        </p:blipFill>
        <p:spPr bwMode="auto">
          <a:xfrm>
            <a:off x="4845050" y="3960813"/>
            <a:ext cx="3657600" cy="781050"/>
          </a:xfrm>
          <a:prstGeom prst="rect">
            <a:avLst/>
          </a:prstGeom>
          <a:noFill/>
          <a:ln w="9525">
            <a:noFill/>
            <a:miter lim="800000"/>
            <a:headEnd/>
            <a:tailEnd/>
          </a:ln>
        </p:spPr>
      </p:pic>
      <p:grpSp>
        <p:nvGrpSpPr>
          <p:cNvPr id="2" name="Group 2"/>
          <p:cNvGrpSpPr>
            <a:grpSpLocks/>
          </p:cNvGrpSpPr>
          <p:nvPr/>
        </p:nvGrpSpPr>
        <p:grpSpPr bwMode="auto">
          <a:xfrm>
            <a:off x="400050" y="3973513"/>
            <a:ext cx="3654425" cy="792162"/>
            <a:chOff x="236" y="700"/>
            <a:chExt cx="4032" cy="3056"/>
          </a:xfrm>
        </p:grpSpPr>
        <p:pic>
          <p:nvPicPr>
            <p:cNvPr id="24585" name="Picture 3" descr="cargo"/>
            <p:cNvPicPr>
              <a:picLocks noChangeAspect="1" noChangeArrowheads="1"/>
            </p:cNvPicPr>
            <p:nvPr/>
          </p:nvPicPr>
          <p:blipFill>
            <a:blip r:embed="rId5"/>
            <a:srcRect/>
            <a:stretch>
              <a:fillRect/>
            </a:stretch>
          </p:blipFill>
          <p:spPr bwMode="auto">
            <a:xfrm>
              <a:off x="316" y="773"/>
              <a:ext cx="3945" cy="2959"/>
            </a:xfrm>
            <a:prstGeom prst="rect">
              <a:avLst/>
            </a:prstGeom>
            <a:noFill/>
            <a:ln w="9525">
              <a:noFill/>
              <a:miter lim="800000"/>
              <a:headEnd/>
              <a:tailEnd/>
            </a:ln>
          </p:spPr>
        </p:pic>
        <p:sp>
          <p:nvSpPr>
            <p:cNvPr id="160772" name="Rectangle 4"/>
            <p:cNvSpPr>
              <a:spLocks noChangeArrowheads="1"/>
            </p:cNvSpPr>
            <p:nvPr/>
          </p:nvSpPr>
          <p:spPr bwMode="auto">
            <a:xfrm>
              <a:off x="236" y="700"/>
              <a:ext cx="4032" cy="3056"/>
            </a:xfrm>
            <a:prstGeom prst="rect">
              <a:avLst/>
            </a:prstGeom>
            <a:gradFill rotWithShape="1">
              <a:gsLst>
                <a:gs pos="0">
                  <a:schemeClr val="bg1"/>
                </a:gs>
                <a:gs pos="0">
                  <a:schemeClr val="bg2">
                    <a:lumMod val="60000"/>
                    <a:lumOff val="40000"/>
                    <a:alpha val="0"/>
                  </a:schemeClr>
                </a:gs>
              </a:gsLst>
              <a:lin ang="0" scaled="1"/>
            </a:gradFill>
            <a:extLst>
              <a:ext uri="{91240B29-F687-4f45-9708-019B960494DF}"/>
              <a:ext uri="{AF507438-7753-43e0-B8FC-AC1667EBCBE1}"/>
            </a:extLst>
          </p:spPr>
          <p:txBody>
            <a:bodyPr wrap="none" anchor="ctr"/>
            <a:lstStyle/>
            <a:p>
              <a:pPr fontAlgn="auto">
                <a:spcBef>
                  <a:spcPts val="0"/>
                </a:spcBef>
                <a:spcAft>
                  <a:spcPts val="0"/>
                </a:spcAft>
                <a:defRPr/>
              </a:pPr>
              <a:endParaRPr lang="en-US" dirty="0">
                <a:solidFill>
                  <a:srgbClr val="002060"/>
                </a:solidFill>
                <a:latin typeface="+mn-lt"/>
                <a:ea typeface="+mn-ea"/>
                <a:cs typeface="+mn-cs"/>
              </a:endParaRPr>
            </a:p>
          </p:txBody>
        </p:sp>
      </p:grpSp>
      <p:sp>
        <p:nvSpPr>
          <p:cNvPr id="24584" name="Text Box 54"/>
          <p:cNvSpPr txBox="1">
            <a:spLocks noChangeArrowheads="1"/>
          </p:cNvSpPr>
          <p:nvPr/>
        </p:nvSpPr>
        <p:spPr bwMode="auto">
          <a:xfrm>
            <a:off x="422275" y="4905375"/>
            <a:ext cx="4084638" cy="1277938"/>
          </a:xfrm>
          <a:prstGeom prst="rect">
            <a:avLst/>
          </a:prstGeom>
          <a:noFill/>
          <a:ln w="9525">
            <a:noFill/>
            <a:miter lim="800000"/>
            <a:headEnd/>
            <a:tailEnd/>
          </a:ln>
        </p:spPr>
        <p:txBody>
          <a:bodyPr lIns="0" tIns="0" rIns="0" bIns="0">
            <a:prstTxWarp prst="textNoShape">
              <a:avLst/>
            </a:prstTxWarp>
            <a:spAutoFit/>
          </a:bodyPr>
          <a:lstStyle/>
          <a:p>
            <a:pPr>
              <a:spcAft>
                <a:spcPts val="600"/>
              </a:spcAft>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Korean Customs:</a:t>
            </a:r>
            <a:r>
              <a:rPr lang="en-US" sz="1200" b="1" dirty="0">
                <a:solidFill>
                  <a:srgbClr val="FFFFFF"/>
                </a:solidFill>
                <a:ea typeface="Arial" pitchFamily="-65" charset="0"/>
                <a:cs typeface="Arial" pitchFamily="-65" charset="0"/>
                <a:sym typeface="Arial" pitchFamily="-65" charset="0"/>
              </a:rPr>
              <a:t> </a:t>
            </a:r>
            <a:r>
              <a:rPr lang="en-AU" sz="1200" dirty="0">
                <a:ea typeface="Arial" pitchFamily="-65" charset="0"/>
                <a:cs typeface="Arial" pitchFamily="-65" charset="0"/>
                <a:sym typeface="Arial" pitchFamily="-65" charset="0"/>
              </a:rPr>
              <a:t>Increases detection of fraudulent import activity with a system that can accommodate changes to information sources, risk factors, risk thresholds, profile composition, alert processing and routing to external agencies</a:t>
            </a:r>
            <a:r>
              <a:rPr lang="en-US" sz="1200" dirty="0">
                <a:ea typeface="Arial" pitchFamily="-65" charset="0"/>
                <a:cs typeface="Arial" pitchFamily="-65" charset="0"/>
                <a:sym typeface="Arial" pitchFamily="-65" charset="0"/>
              </a:rPr>
              <a:t>.   Empowers business specialist to drive detection profiling with simple, rapid changes exclusive of IT involvement.</a:t>
            </a:r>
          </a:p>
        </p:txBody>
      </p:sp>
      <p:sp>
        <p:nvSpPr>
          <p:cNvPr id="11" name="Title 10"/>
          <p:cNvSpPr>
            <a:spLocks noGrp="1"/>
          </p:cNvSpPr>
          <p:nvPr>
            <p:ph type="title"/>
          </p:nvPr>
        </p:nvSpPr>
        <p:spPr/>
        <p:txBody>
          <a:bodyPr>
            <a:normAutofit fontScale="90000"/>
          </a:bodyPr>
          <a:lstStyle/>
          <a:p>
            <a:r>
              <a:rPr lang="en-US" dirty="0" smtClean="0">
                <a:sym typeface="Arial" pitchFamily="34" charset="0"/>
              </a:rPr>
              <a:t>Smart Government: </a:t>
            </a:r>
            <a:br>
              <a:rPr lang="en-US" dirty="0" smtClean="0">
                <a:sym typeface="Arial" pitchFamily="34" charset="0"/>
              </a:rPr>
            </a:br>
            <a:r>
              <a:rPr lang="en-US" dirty="0" smtClean="0">
                <a:sym typeface="Arial" pitchFamily="34" charset="0"/>
              </a:rPr>
              <a:t>Strengthening national security and public safety.</a:t>
            </a:r>
            <a:endParaRPr lang="en-GB" dirty="0"/>
          </a:p>
        </p:txBody>
      </p:sp>
      <p:pic>
        <p:nvPicPr>
          <p:cNvPr id="12" name="Picture 11" descr="Gov_Prov_0113_dh.png"/>
          <p:cNvPicPr>
            <a:picLocks noChangeAspect="1"/>
          </p:cNvPicPr>
          <p:nvPr/>
        </p:nvPicPr>
        <p:blipFill>
          <a:blip r:embed="rId6"/>
          <a:srcRect/>
          <a:stretch>
            <a:fillRect/>
          </a:stretch>
        </p:blipFill>
        <p:spPr bwMode="auto">
          <a:xfrm>
            <a:off x="8104188" y="635000"/>
            <a:ext cx="816337" cy="815975"/>
          </a:xfrm>
          <a:prstGeom prst="rect">
            <a:avLst/>
          </a:prstGeom>
          <a:noFill/>
          <a:ln w="9525">
            <a:noFill/>
            <a:miter lim="800000"/>
            <a:headEnd/>
            <a:tailEnd/>
          </a:ln>
        </p:spPr>
      </p:pic>
      <p:sp>
        <p:nvSpPr>
          <p:cNvPr id="13" name="Oval 12"/>
          <p:cNvSpPr/>
          <p:nvPr/>
        </p:nvSpPr>
        <p:spPr bwMode="auto">
          <a:xfrm>
            <a:off x="8602132" y="1143000"/>
            <a:ext cx="317500" cy="292100"/>
          </a:xfrm>
          <a:prstGeom prst="ellipse">
            <a:avLst/>
          </a:prstGeom>
          <a:solidFill>
            <a:srgbClr val="FFFF00">
              <a:alpha val="2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Tree>
    <p:custDataLst>
      <p:tags r:id="rId1"/>
    </p:custData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GB" dirty="0" smtClean="0"/>
              <a:t>UK Border Agency</a:t>
            </a:r>
            <a:endParaRPr lang="en-GB" dirty="0"/>
          </a:p>
        </p:txBody>
      </p:sp>
      <p:sp>
        <p:nvSpPr>
          <p:cNvPr id="185348" name="Rectangle 40"/>
          <p:cNvSpPr>
            <a:spLocks noGrp="1" noChangeArrowheads="1"/>
          </p:cNvSpPr>
          <p:nvPr>
            <p:ph type="body" idx="4294967295"/>
          </p:nvPr>
        </p:nvSpPr>
        <p:spPr>
          <a:xfrm>
            <a:off x="4741335" y="1523998"/>
            <a:ext cx="4047067" cy="4470400"/>
          </a:xfrm>
          <a:noFill/>
          <a:ln/>
        </p:spPr>
        <p:txBody>
          <a:bodyPr/>
          <a:lstStyle/>
          <a:p>
            <a:pPr marL="233363" indent="-233363">
              <a:buNone/>
            </a:pPr>
            <a:r>
              <a:rPr lang="en-GB" sz="1400" b="1" dirty="0" smtClean="0"/>
              <a:t>Client Pains</a:t>
            </a:r>
          </a:p>
          <a:p>
            <a:pPr marL="233363" indent="-233363"/>
            <a:r>
              <a:rPr lang="en-GB" sz="1400" dirty="0" smtClean="0"/>
              <a:t>Growing threats: organised crime, illegal immigration and terrorism</a:t>
            </a:r>
          </a:p>
          <a:p>
            <a:pPr marL="233363" indent="-233363"/>
            <a:r>
              <a:rPr lang="en-GB" sz="1400" dirty="0" smtClean="0"/>
              <a:t>Long waiting times at airports to go through security</a:t>
            </a:r>
          </a:p>
          <a:p>
            <a:pPr marL="233363" indent="-233363"/>
            <a:r>
              <a:rPr lang="en-GB" sz="1400" dirty="0" smtClean="0"/>
              <a:t>Frequent law changes</a:t>
            </a:r>
          </a:p>
          <a:p>
            <a:pPr marL="233363" indent="-233363"/>
            <a:r>
              <a:rPr lang="en-GB" sz="1400" dirty="0" smtClean="0"/>
              <a:t>Cumbersome system for tax payers</a:t>
            </a:r>
          </a:p>
          <a:p>
            <a:pPr marL="233363" indent="-233363"/>
            <a:endParaRPr lang="en-GB" sz="1400" b="1" dirty="0" smtClean="0"/>
          </a:p>
          <a:p>
            <a:pPr marL="233363" indent="-233363">
              <a:buNone/>
            </a:pPr>
            <a:r>
              <a:rPr lang="en-GB" sz="1400" b="1" dirty="0" smtClean="0"/>
              <a:t>Solution</a:t>
            </a:r>
          </a:p>
          <a:p>
            <a:pPr marL="233363" indent="-233363"/>
            <a:r>
              <a:rPr lang="en-GB" sz="1400" dirty="0" smtClean="0"/>
              <a:t>Integrated secure border </a:t>
            </a:r>
          </a:p>
          <a:p>
            <a:pPr marL="233363" indent="-233363"/>
            <a:r>
              <a:rPr lang="en-GB" sz="1400" dirty="0" smtClean="0"/>
              <a:t>Advanced Passenger Analysis</a:t>
            </a:r>
          </a:p>
          <a:p>
            <a:pPr marL="233363" indent="-233363"/>
            <a:endParaRPr lang="en-GB" sz="1400" dirty="0" smtClean="0"/>
          </a:p>
          <a:p>
            <a:pPr marL="233363" indent="-233363">
              <a:buNone/>
            </a:pPr>
            <a:r>
              <a:rPr lang="en-GB" sz="1400" b="1" dirty="0" smtClean="0"/>
              <a:t>Real Results</a:t>
            </a:r>
          </a:p>
          <a:p>
            <a:pPr marL="233363" indent="-233363"/>
            <a:r>
              <a:rPr lang="en-GB" sz="1400" dirty="0" smtClean="0"/>
              <a:t>Enhanced security at airports</a:t>
            </a:r>
          </a:p>
          <a:p>
            <a:pPr marL="233363" indent="-233363"/>
            <a:r>
              <a:rPr lang="en-GB" sz="1400" dirty="0" smtClean="0"/>
              <a:t>Better traveller experience: screening happens before passengers arrive at boarder</a:t>
            </a:r>
          </a:p>
          <a:p>
            <a:pPr marL="233363" indent="-233363"/>
            <a:r>
              <a:rPr lang="en-GB" sz="1400" dirty="0" smtClean="0"/>
              <a:t>Real-time risk scoring and response to threats</a:t>
            </a:r>
          </a:p>
          <a:p>
            <a:pPr marL="233363" indent="-233363"/>
            <a:endParaRPr lang="en-GB" sz="1400" dirty="0"/>
          </a:p>
        </p:txBody>
      </p:sp>
      <p:pic>
        <p:nvPicPr>
          <p:cNvPr id="185350" name="Picture 6"/>
          <p:cNvPicPr>
            <a:picLocks noChangeAspect="1" noChangeArrowheads="1"/>
          </p:cNvPicPr>
          <p:nvPr/>
        </p:nvPicPr>
        <p:blipFill>
          <a:blip r:embed="rId2"/>
          <a:srcRect/>
          <a:stretch>
            <a:fillRect/>
          </a:stretch>
        </p:blipFill>
        <p:spPr bwMode="auto">
          <a:xfrm>
            <a:off x="338668" y="1577947"/>
            <a:ext cx="4267252" cy="4331786"/>
          </a:xfrm>
          <a:prstGeom prst="rect">
            <a:avLst/>
          </a:prstGeom>
          <a:noFill/>
          <a:ln w="9525">
            <a:noFill/>
            <a:miter lim="800000"/>
            <a:headEnd/>
            <a:tailEnd/>
          </a:ln>
          <a:effectLst/>
        </p:spPr>
      </p:pic>
      <p:sp>
        <p:nvSpPr>
          <p:cNvPr id="7" name="Rectangle 6"/>
          <p:cNvSpPr/>
          <p:nvPr/>
        </p:nvSpPr>
        <p:spPr>
          <a:xfrm>
            <a:off x="169334" y="938368"/>
            <a:ext cx="5977467" cy="307777"/>
          </a:xfrm>
          <a:prstGeom prst="rect">
            <a:avLst/>
          </a:prstGeom>
        </p:spPr>
        <p:txBody>
          <a:bodyPr wrap="square">
            <a:spAutoFit/>
          </a:bodyPr>
          <a:lstStyle/>
          <a:p>
            <a:pPr algn="l"/>
            <a:r>
              <a:rPr lang="en-GB" sz="1400" dirty="0" smtClean="0"/>
              <a:t>Stronger border security with business rules</a:t>
            </a:r>
            <a:endParaRPr lang="en-GB" sz="1400" dirty="0"/>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lstStyle/>
          <a:p>
            <a:r>
              <a:rPr lang="en-US" dirty="0" smtClean="0"/>
              <a:t>Operational Decision Management Yields Significant Benefits</a:t>
            </a:r>
            <a:endParaRPr lang="en-GB" dirty="0"/>
          </a:p>
        </p:txBody>
      </p:sp>
      <p:sp>
        <p:nvSpPr>
          <p:cNvPr id="2" name="Rectangle 2"/>
          <p:cNvSpPr txBox="1">
            <a:spLocks noChangeArrowheads="1"/>
          </p:cNvSpPr>
          <p:nvPr/>
        </p:nvSpPr>
        <p:spPr bwMode="auto">
          <a:xfrm>
            <a:off x="185738" y="139700"/>
            <a:ext cx="8547100" cy="395288"/>
          </a:xfrm>
          <a:prstGeom prst="rect">
            <a:avLst/>
          </a:prstGeom>
          <a:noFill/>
          <a:ln w="9525">
            <a:noFill/>
            <a:miter lim="800000"/>
            <a:headEnd/>
            <a:tailEnd/>
          </a:ln>
        </p:spPr>
        <p:txBody>
          <a:bodyPr lIns="91435" tIns="45718" rIns="91435" bIns="45718" anchor="ctr">
            <a:prstTxWarp prst="textNoShape">
              <a:avLst/>
            </a:prstTxWarp>
          </a:bodyPr>
          <a:lstStyle/>
          <a:p>
            <a:pPr defTabSz="912813" eaLnBrk="0" hangingPunct="0">
              <a:lnSpc>
                <a:spcPct val="100000"/>
              </a:lnSpc>
            </a:pPr>
            <a:endParaRPr lang="en-US" dirty="0">
              <a:solidFill>
                <a:srgbClr val="7889FB"/>
              </a:solidFill>
              <a:latin typeface="Arial" pitchFamily="-84" charset="0"/>
              <a:ea typeface="Osaka" pitchFamily="-84" charset="-128"/>
              <a:cs typeface="Osaka" pitchFamily="-84" charset="-128"/>
            </a:endParaRPr>
          </a:p>
        </p:txBody>
      </p:sp>
      <p:sp>
        <p:nvSpPr>
          <p:cNvPr id="29" name="Rounded Rectangle 28"/>
          <p:cNvSpPr/>
          <p:nvPr/>
        </p:nvSpPr>
        <p:spPr bwMode="auto">
          <a:xfrm>
            <a:off x="1016000" y="3788290"/>
            <a:ext cx="7131052" cy="417689"/>
          </a:xfrm>
          <a:prstGeom prst="roundRect">
            <a:avLst/>
          </a:prstGeom>
          <a:gradFill flip="none" rotWithShape="1">
            <a:gsLst>
              <a:gs pos="0">
                <a:schemeClr val="bg1">
                  <a:lumMod val="85000"/>
                </a:schemeClr>
              </a:gs>
              <a:gs pos="100000">
                <a:schemeClr val="bg1"/>
              </a:gs>
            </a:gsLst>
            <a:lin ang="5400000" scaled="1"/>
            <a:tileRect/>
          </a:gradFill>
          <a:ln w="9525" cap="flat" cmpd="sng" algn="ctr">
            <a:gradFill flip="none" rotWithShape="1">
              <a:gsLst>
                <a:gs pos="0">
                  <a:schemeClr val="bg1">
                    <a:lumMod val="85000"/>
                  </a:schemeClr>
                </a:gs>
                <a:gs pos="50000">
                  <a:schemeClr val="accent1">
                    <a:tint val="44500"/>
                    <a:satMod val="160000"/>
                  </a:schemeClr>
                </a:gs>
                <a:gs pos="100000">
                  <a:schemeClr val="accent1">
                    <a:tint val="23500"/>
                    <a:satMod val="160000"/>
                  </a:schemeClr>
                </a:gs>
              </a:gsLst>
              <a:lin ang="16200000" scaled="1"/>
              <a:tileRect/>
            </a:gradFill>
            <a:prstDash val="solid"/>
            <a:round/>
            <a:headEnd type="none" w="med" len="med"/>
            <a:tailEnd type="none" w="med" len="med"/>
          </a:ln>
          <a:effectLst/>
        </p:spPr>
        <p:txBody>
          <a:bodyPr/>
          <a:lstStyle/>
          <a:p>
            <a:pPr eaLnBrk="0" hangingPunct="0">
              <a:lnSpc>
                <a:spcPct val="100000"/>
              </a:lnSpc>
              <a:defRPr/>
            </a:pPr>
            <a:endParaRPr lang="en-US" sz="2400" dirty="0">
              <a:solidFill>
                <a:schemeClr val="tx1"/>
              </a:solidFill>
              <a:latin typeface="Arial" pitchFamily="34" charset="0"/>
              <a:ea typeface="ＭＳ Ｐゴシック" pitchFamily="96" charset="-128"/>
              <a:cs typeface="+mn-cs"/>
            </a:endParaRPr>
          </a:p>
        </p:txBody>
      </p:sp>
      <p:sp>
        <p:nvSpPr>
          <p:cNvPr id="25" name="Round Same Side Corner Rectangle 24"/>
          <p:cNvSpPr>
            <a:spLocks/>
          </p:cNvSpPr>
          <p:nvPr/>
        </p:nvSpPr>
        <p:spPr bwMode="auto">
          <a:xfrm rot="5400000">
            <a:off x="4154490" y="-164040"/>
            <a:ext cx="857250" cy="7127875"/>
          </a:xfrm>
          <a:custGeom>
            <a:avLst/>
            <a:gdLst>
              <a:gd name="T0" fmla="*/ 857250 w 857250"/>
              <a:gd name="T1" fmla="*/ 3563938 h 7127875"/>
              <a:gd name="T2" fmla="*/ 428625 w 857250"/>
              <a:gd name="T3" fmla="*/ 7127875 h 7127875"/>
              <a:gd name="T4" fmla="*/ 0 w 857250"/>
              <a:gd name="T5" fmla="*/ 3563938 h 7127875"/>
              <a:gd name="T6" fmla="*/ 428625 w 857250"/>
              <a:gd name="T7" fmla="*/ 0 h 7127875"/>
              <a:gd name="T8" fmla="*/ 0 60000 65536"/>
              <a:gd name="T9" fmla="*/ 5898240 60000 65536"/>
              <a:gd name="T10" fmla="*/ 11796480 60000 65536"/>
              <a:gd name="T11" fmla="*/ 17694720 60000 65536"/>
              <a:gd name="T12" fmla="*/ 41848 w 857250"/>
              <a:gd name="T13" fmla="*/ 41848 h 7127875"/>
              <a:gd name="T14" fmla="*/ 815402 w 857250"/>
              <a:gd name="T15" fmla="*/ 7127875 h 7127875"/>
            </a:gdLst>
            <a:ahLst/>
            <a:cxnLst>
              <a:cxn ang="T8">
                <a:pos x="T0" y="T1"/>
              </a:cxn>
              <a:cxn ang="T9">
                <a:pos x="T2" y="T3"/>
              </a:cxn>
              <a:cxn ang="T10">
                <a:pos x="T4" y="T5"/>
              </a:cxn>
              <a:cxn ang="T11">
                <a:pos x="T6" y="T7"/>
              </a:cxn>
            </a:cxnLst>
            <a:rect l="T12" t="T13" r="T14" b="T15"/>
            <a:pathLst>
              <a:path w="857250" h="7127875">
                <a:moveTo>
                  <a:pt x="142878" y="0"/>
                </a:moveTo>
                <a:lnTo>
                  <a:pt x="714372" y="0"/>
                </a:lnTo>
                <a:lnTo>
                  <a:pt x="714372" y="-1"/>
                </a:lnTo>
                <a:cubicBezTo>
                  <a:pt x="793281" y="-1"/>
                  <a:pt x="857250" y="63968"/>
                  <a:pt x="857250" y="142878"/>
                </a:cubicBezTo>
                <a:lnTo>
                  <a:pt x="857250" y="7127875"/>
                </a:lnTo>
                <a:lnTo>
                  <a:pt x="0" y="7127875"/>
                </a:lnTo>
                <a:lnTo>
                  <a:pt x="0" y="142878"/>
                </a:lnTo>
                <a:lnTo>
                  <a:pt x="-1" y="142877"/>
                </a:lnTo>
                <a:cubicBezTo>
                  <a:pt x="-1" y="63968"/>
                  <a:pt x="63968" y="-1"/>
                  <a:pt x="142878" y="-1"/>
                </a:cubicBezTo>
                <a:close/>
              </a:path>
            </a:pathLst>
          </a:custGeom>
          <a:gradFill rotWithShape="1">
            <a:gsLst>
              <a:gs pos="0">
                <a:srgbClr val="D9D9D9"/>
              </a:gs>
              <a:gs pos="100000">
                <a:schemeClr val="bg1"/>
              </a:gs>
            </a:gsLst>
            <a:lin ang="13500000" scaled="1"/>
          </a:gradFill>
          <a:ln w="22225" cap="flat" cmpd="sng">
            <a:solidFill>
              <a:srgbClr val="EE7700"/>
            </a:solidFill>
            <a:prstDash val="solid"/>
            <a:round/>
            <a:headEnd type="none" w="med" len="med"/>
            <a:tailEnd type="none" w="med" len="med"/>
          </a:ln>
          <a:effectLst>
            <a:outerShdw blurRad="63500" dist="12700" dir="5400000" algn="t" rotWithShape="0">
              <a:srgbClr val="000000">
                <a:alpha val="15999"/>
              </a:srgbClr>
            </a:outerShdw>
          </a:effectLst>
        </p:spPr>
        <p:txBody>
          <a:bodyPr>
            <a:prstTxWarp prst="textNoShape">
              <a:avLst/>
            </a:prstTxWarp>
          </a:bodyPr>
          <a:lstStyle/>
          <a:p>
            <a:endParaRPr lang="en-GB" dirty="0"/>
          </a:p>
        </p:txBody>
      </p:sp>
      <p:sp>
        <p:nvSpPr>
          <p:cNvPr id="12" name="Rounded Rectangle 11"/>
          <p:cNvSpPr>
            <a:spLocks noChangeArrowheads="1"/>
          </p:cNvSpPr>
          <p:nvPr/>
        </p:nvSpPr>
        <p:spPr bwMode="auto">
          <a:xfrm>
            <a:off x="1014414" y="1628248"/>
            <a:ext cx="1670050" cy="1295400"/>
          </a:xfrm>
          <a:prstGeom prst="roundRect">
            <a:avLst>
              <a:gd name="adj" fmla="val 5731"/>
            </a:avLst>
          </a:prstGeom>
          <a:gradFill rotWithShape="1">
            <a:gsLst>
              <a:gs pos="0">
                <a:srgbClr val="EE7700"/>
              </a:gs>
              <a:gs pos="100000">
                <a:srgbClr val="FF9106"/>
              </a:gs>
            </a:gsLst>
            <a:lin ang="13500000" scaled="1"/>
          </a:gradFill>
          <a:ln w="9525">
            <a:solidFill>
              <a:srgbClr val="EE7700"/>
            </a:solidFill>
            <a:round/>
            <a:headEnd/>
            <a:tailEnd/>
          </a:ln>
          <a:effectLst>
            <a:outerShdw blurRad="63500" dist="23000" dir="5400000" rotWithShape="0">
              <a:srgbClr val="000000">
                <a:alpha val="34998"/>
              </a:srgbClr>
            </a:outerShdw>
          </a:effectLst>
        </p:spPr>
        <p:txBody>
          <a:bodyPr anchor="ctr">
            <a:prstTxWarp prst="textNoShape">
              <a:avLst/>
            </a:prstTxWarp>
          </a:bodyPr>
          <a:lstStyle/>
          <a:p>
            <a:pPr marL="0" lvl="1" algn="ctr" defTabSz="457200" eaLnBrk="0" hangingPunct="0">
              <a:lnSpc>
                <a:spcPct val="100000"/>
              </a:lnSpc>
              <a:buClr>
                <a:schemeClr val="bg1"/>
              </a:buClr>
            </a:pPr>
            <a:r>
              <a:rPr lang="en-US" sz="4800" dirty="0">
                <a:solidFill>
                  <a:schemeClr val="bg1"/>
                </a:solidFill>
                <a:latin typeface="Arial" pitchFamily="-84" charset="0"/>
              </a:rPr>
              <a:t>96%</a:t>
            </a:r>
          </a:p>
          <a:p>
            <a:pPr marL="0" lvl="1" algn="ctr" defTabSz="457200" eaLnBrk="0" hangingPunct="0">
              <a:lnSpc>
                <a:spcPct val="100000"/>
              </a:lnSpc>
              <a:buClr>
                <a:schemeClr val="bg1"/>
              </a:buClr>
            </a:pPr>
            <a:r>
              <a:rPr lang="en-US" sz="1600" dirty="0">
                <a:solidFill>
                  <a:schemeClr val="bg1"/>
                </a:solidFill>
                <a:latin typeface="Arial" pitchFamily="-84" charset="0"/>
              </a:rPr>
              <a:t>straight-through processing</a:t>
            </a:r>
            <a:endParaRPr lang="en-US" sz="1800" dirty="0">
              <a:solidFill>
                <a:schemeClr val="bg1"/>
              </a:solidFill>
              <a:latin typeface="Arial" pitchFamily="-84" charset="0"/>
            </a:endParaRPr>
          </a:p>
        </p:txBody>
      </p:sp>
      <p:sp>
        <p:nvSpPr>
          <p:cNvPr id="63505" name="Rectangle 15"/>
          <p:cNvSpPr>
            <a:spLocks noChangeArrowheads="1"/>
          </p:cNvSpPr>
          <p:nvPr/>
        </p:nvSpPr>
        <p:spPr bwMode="auto">
          <a:xfrm>
            <a:off x="1101727" y="3053823"/>
            <a:ext cx="6937375" cy="628650"/>
          </a:xfrm>
          <a:prstGeom prst="rect">
            <a:avLst/>
          </a:prstGeom>
          <a:noFill/>
          <a:ln w="9525">
            <a:noFill/>
            <a:round/>
            <a:headEnd/>
            <a:tailEnd/>
          </a:ln>
        </p:spPr>
        <p:txBody>
          <a:bodyPr>
            <a:prstTxWarp prst="textNoShape">
              <a:avLst/>
            </a:prstTxWarp>
          </a:bodyPr>
          <a:lstStyle/>
          <a:p>
            <a:pPr eaLnBrk="0" hangingPunct="0">
              <a:lnSpc>
                <a:spcPct val="100000"/>
              </a:lnSpc>
            </a:pPr>
            <a:r>
              <a:rPr lang="en-US" sz="1800" dirty="0">
                <a:solidFill>
                  <a:schemeClr val="tx1"/>
                </a:solidFill>
                <a:latin typeface="Arial" pitchFamily="-84" charset="0"/>
              </a:rPr>
              <a:t>Swiss Customs achieves 96.5% straight-through processing </a:t>
            </a:r>
            <a:br>
              <a:rPr lang="en-US" sz="1800" dirty="0">
                <a:solidFill>
                  <a:schemeClr val="tx1"/>
                </a:solidFill>
                <a:latin typeface="Arial" pitchFamily="-84" charset="0"/>
              </a:rPr>
            </a:br>
            <a:r>
              <a:rPr lang="en-US" sz="1800" dirty="0">
                <a:solidFill>
                  <a:schemeClr val="tx1"/>
                </a:solidFill>
                <a:latin typeface="Arial" pitchFamily="-84" charset="0"/>
              </a:rPr>
              <a:t>to validate electronic customs declarations</a:t>
            </a:r>
          </a:p>
        </p:txBody>
      </p:sp>
      <p:sp>
        <p:nvSpPr>
          <p:cNvPr id="63506" name="Rectangle 32"/>
          <p:cNvSpPr>
            <a:spLocks noChangeArrowheads="1"/>
          </p:cNvSpPr>
          <p:nvPr/>
        </p:nvSpPr>
        <p:spPr bwMode="auto">
          <a:xfrm>
            <a:off x="1101727" y="3834873"/>
            <a:ext cx="6908800" cy="338137"/>
          </a:xfrm>
          <a:prstGeom prst="rect">
            <a:avLst/>
          </a:prstGeom>
          <a:noFill/>
          <a:ln w="9525">
            <a:noFill/>
            <a:miter lim="800000"/>
            <a:headEnd/>
            <a:tailEnd/>
          </a:ln>
        </p:spPr>
        <p:txBody>
          <a:bodyPr>
            <a:prstTxWarp prst="textNoShape">
              <a:avLst/>
            </a:prstTxWarp>
            <a:spAutoFit/>
          </a:bodyPr>
          <a:lstStyle/>
          <a:p>
            <a:pPr eaLnBrk="0" hangingPunct="0">
              <a:lnSpc>
                <a:spcPct val="100000"/>
              </a:lnSpc>
            </a:pPr>
            <a:r>
              <a:rPr lang="en-US" sz="1600" b="1" i="1" dirty="0">
                <a:solidFill>
                  <a:srgbClr val="EE7700"/>
                </a:solidFill>
                <a:latin typeface="Arial" pitchFamily="-84" charset="0"/>
              </a:rPr>
              <a:t>200,000 declarations daily; Over 700 business rules</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53"/>
          <p:cNvSpPr txBox="1">
            <a:spLocks noChangeArrowheads="1"/>
          </p:cNvSpPr>
          <p:nvPr/>
        </p:nvSpPr>
        <p:spPr bwMode="auto">
          <a:xfrm>
            <a:off x="4954588" y="1477963"/>
            <a:ext cx="3687762" cy="2690812"/>
          </a:xfrm>
          <a:prstGeom prst="rect">
            <a:avLst/>
          </a:prstGeom>
          <a:noFill/>
          <a:ln w="9525">
            <a:noFill/>
            <a:miter lim="800000"/>
            <a:headEnd/>
            <a:tailEnd/>
          </a:ln>
        </p:spPr>
        <p:txBody>
          <a:bodyPr lIns="0" tIns="0" rIns="0" bIns="0">
            <a:prstTxWarp prst="textNoShape">
              <a:avLst/>
            </a:prstTxWarp>
            <a:spAutoFit/>
          </a:bodyPr>
          <a:lstStyle/>
          <a:p>
            <a:pPr marL="355600" indent="-355600">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Understanding how reducing carbon footprints can help to lower operational costs and conserve energy.</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Using the right tools to optimize water consumption, monitor quality and model past and future basin behaviors.</a:t>
            </a:r>
          </a:p>
          <a:p>
            <a:pPr marL="355600" indent="-355600">
              <a:buClr>
                <a:srgbClr val="000000"/>
              </a:buClr>
              <a:buFont typeface="Arial" pitchFamily="-65" charset="0"/>
              <a:buNone/>
            </a:pPr>
            <a:endParaRPr lang="en-US" sz="1600" dirty="0">
              <a:solidFill>
                <a:srgbClr val="000000"/>
              </a:solidFill>
              <a:sym typeface="Arial" pitchFamily="-65" charset="0"/>
            </a:endParaRPr>
          </a:p>
        </p:txBody>
      </p:sp>
      <p:sp>
        <p:nvSpPr>
          <p:cNvPr id="27652" name="Text Box 54"/>
          <p:cNvSpPr txBox="1">
            <a:spLocks noChangeArrowheads="1"/>
          </p:cNvSpPr>
          <p:nvPr/>
        </p:nvSpPr>
        <p:spPr bwMode="auto">
          <a:xfrm>
            <a:off x="257175" y="1477963"/>
            <a:ext cx="3963988" cy="2139950"/>
          </a:xfrm>
          <a:prstGeom prst="rect">
            <a:avLst/>
          </a:prstGeom>
          <a:noFill/>
          <a:ln w="9525">
            <a:noFill/>
            <a:miter lim="800000"/>
            <a:headEnd/>
            <a:tailEnd/>
          </a:ln>
        </p:spPr>
        <p:txBody>
          <a:bodyPr lIns="0" tIns="0" rIns="0" bIns="0">
            <a:prstTxWarp prst="textNoShape">
              <a:avLst/>
            </a:prstTxWarp>
            <a:spAutoFit/>
          </a:bodyPr>
          <a:lstStyle/>
          <a:p>
            <a:pPr marL="355600" indent="-355600">
              <a:spcAft>
                <a:spcPct val="50000"/>
              </a:spcAft>
              <a:buClr>
                <a:srgbClr val="000000"/>
              </a:buClr>
              <a:buFont typeface="Arial" pitchFamily="-65" charset="0"/>
              <a:buNone/>
            </a:pPr>
            <a:r>
              <a:rPr lang="en-US" sz="1600" b="1" dirty="0">
                <a:solidFill>
                  <a:srgbClr val="000000"/>
                </a:solidFill>
                <a:ea typeface="Arial" pitchFamily="-65" charset="0"/>
                <a:cs typeface="Arial" pitchFamily="-65" charset="0"/>
                <a:sym typeface="Arial" pitchFamily="-65" charset="0"/>
              </a:rPr>
              <a:t>SMART IS</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Improving transit experience by reducing traffic congestion and encouraging a modal shift among users</a:t>
            </a:r>
            <a:r>
              <a:rPr lang="en-US" sz="1600" dirty="0">
                <a:solidFill>
                  <a:srgbClr val="000000"/>
                </a:solidFill>
                <a:ea typeface="Arial" pitchFamily="-65" charset="0"/>
                <a:cs typeface="Arial" pitchFamily="-65" charset="0"/>
                <a:sym typeface="Arial" pitchFamily="-65" charset="0"/>
              </a:rPr>
              <a:t>.</a:t>
            </a:r>
          </a:p>
          <a:p>
            <a:pPr marL="355600" indent="-355600">
              <a:spcAft>
                <a:spcPct val="25000"/>
              </a:spcAft>
              <a:buClr>
                <a:srgbClr val="FF0000"/>
              </a:buClr>
              <a:buFont typeface="Arial" pitchFamily="-65" charset="0"/>
              <a:buChar char="√"/>
            </a:pPr>
            <a:r>
              <a:rPr lang="en-US" sz="1600" dirty="0">
                <a:solidFill>
                  <a:srgbClr val="000000"/>
                </a:solidFill>
                <a:sym typeface="Arial" pitchFamily="-65" charset="0"/>
              </a:rPr>
              <a:t>Generating new sources of revenue to support capital improvements to the transit network.</a:t>
            </a:r>
            <a:endParaRPr lang="en-US" sz="1600" dirty="0">
              <a:solidFill>
                <a:srgbClr val="000000"/>
              </a:solidFill>
              <a:ea typeface="Arial" pitchFamily="-65" charset="0"/>
              <a:cs typeface="Arial" pitchFamily="-65" charset="0"/>
              <a:sym typeface="Arial" pitchFamily="-65" charset="0"/>
            </a:endParaRPr>
          </a:p>
        </p:txBody>
      </p:sp>
      <p:sp>
        <p:nvSpPr>
          <p:cNvPr id="27653" name="Text Box 54"/>
          <p:cNvSpPr txBox="1">
            <a:spLocks noChangeArrowheads="1"/>
          </p:cNvSpPr>
          <p:nvPr/>
        </p:nvSpPr>
        <p:spPr bwMode="auto">
          <a:xfrm>
            <a:off x="250825" y="5084763"/>
            <a:ext cx="3606800" cy="692150"/>
          </a:xfrm>
          <a:prstGeom prst="rect">
            <a:avLst/>
          </a:prstGeom>
          <a:noFill/>
          <a:ln w="9525">
            <a:noFill/>
            <a:miter lim="800000"/>
            <a:headEnd/>
            <a:tailEnd/>
          </a:ln>
        </p:spPr>
        <p:txBody>
          <a:bodyPr lIns="0" tIns="0" rIns="0" bIns="0">
            <a:prstTxWarp prst="textNoShape">
              <a:avLst/>
            </a:prstTxWarp>
            <a:spAutoFit/>
          </a:bodyPr>
          <a:lstStyle/>
          <a:p>
            <a:pPr>
              <a:lnSpc>
                <a:spcPct val="95000"/>
              </a:lnSpc>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Stockholm, Sweden:</a:t>
            </a:r>
            <a:r>
              <a:rPr lang="en-US" sz="1200" b="1" dirty="0">
                <a:solidFill>
                  <a:srgbClr val="FFFFFF"/>
                </a:solidFill>
                <a:ea typeface="Arial" pitchFamily="-65" charset="0"/>
                <a:cs typeface="Arial" pitchFamily="-65" charset="0"/>
                <a:sym typeface="Arial" pitchFamily="-65" charset="0"/>
              </a:rPr>
              <a:t> </a:t>
            </a:r>
            <a:r>
              <a:rPr lang="en-US" sz="1200" dirty="0">
                <a:ea typeface="Arial" pitchFamily="-65" charset="0"/>
                <a:cs typeface="Arial" pitchFamily="-65" charset="0"/>
                <a:sym typeface="Arial" pitchFamily="-65" charset="0"/>
              </a:rPr>
              <a:t>An intelligent toll system in the city center resulted in 20% less traffic, 40% lower emissions and 40,000 additional users of the public transportation system.</a:t>
            </a:r>
          </a:p>
        </p:txBody>
      </p:sp>
      <p:pic>
        <p:nvPicPr>
          <p:cNvPr id="27654" name="Picture 11" descr="CaseStudy_23_1_0109.jpg"/>
          <p:cNvPicPr>
            <a:picLocks noChangeAspect="1"/>
          </p:cNvPicPr>
          <p:nvPr/>
        </p:nvPicPr>
        <p:blipFill>
          <a:blip r:embed="rId4"/>
          <a:srcRect/>
          <a:stretch>
            <a:fillRect/>
          </a:stretch>
        </p:blipFill>
        <p:spPr bwMode="auto">
          <a:xfrm>
            <a:off x="250825" y="4133850"/>
            <a:ext cx="3657600" cy="781050"/>
          </a:xfrm>
          <a:prstGeom prst="rect">
            <a:avLst/>
          </a:prstGeom>
          <a:noFill/>
          <a:ln w="9525">
            <a:noFill/>
            <a:miter lim="800000"/>
            <a:headEnd/>
            <a:tailEnd/>
          </a:ln>
        </p:spPr>
      </p:pic>
      <p:sp>
        <p:nvSpPr>
          <p:cNvPr id="27655" name="Text Box 54"/>
          <p:cNvSpPr txBox="1">
            <a:spLocks noChangeArrowheads="1"/>
          </p:cNvSpPr>
          <p:nvPr/>
        </p:nvSpPr>
        <p:spPr bwMode="auto">
          <a:xfrm>
            <a:off x="5070475" y="5086350"/>
            <a:ext cx="3606800" cy="878702"/>
          </a:xfrm>
          <a:prstGeom prst="rect">
            <a:avLst/>
          </a:prstGeom>
          <a:noFill/>
          <a:ln w="9525">
            <a:noFill/>
            <a:miter lim="800000"/>
            <a:headEnd/>
            <a:tailEnd/>
          </a:ln>
        </p:spPr>
        <p:txBody>
          <a:bodyPr lIns="0" tIns="0" rIns="0" bIns="0">
            <a:prstTxWarp prst="textNoShape">
              <a:avLst/>
            </a:prstTxWarp>
            <a:spAutoFit/>
          </a:bodyPr>
          <a:lstStyle/>
          <a:p>
            <a:pPr>
              <a:lnSpc>
                <a:spcPct val="95000"/>
              </a:lnSpc>
              <a:buClr>
                <a:srgbClr val="000000"/>
              </a:buClr>
              <a:buFont typeface="Arial" pitchFamily="-65" charset="0"/>
              <a:buNone/>
            </a:pPr>
            <a:r>
              <a:rPr lang="en-US" sz="1200" b="1" dirty="0">
                <a:solidFill>
                  <a:srgbClr val="000000"/>
                </a:solidFill>
                <a:ea typeface="Arial" pitchFamily="-65" charset="0"/>
                <a:cs typeface="Arial" pitchFamily="-65" charset="0"/>
                <a:sym typeface="Arial" pitchFamily="-65" charset="0"/>
              </a:rPr>
              <a:t>Becheon City, Korea:</a:t>
            </a:r>
            <a:r>
              <a:rPr lang="en-US" sz="1200" b="1" dirty="0">
                <a:solidFill>
                  <a:srgbClr val="FFFFFF"/>
                </a:solidFill>
                <a:ea typeface="Arial" pitchFamily="-65" charset="0"/>
                <a:cs typeface="Arial" pitchFamily="-65" charset="0"/>
                <a:sym typeface="Arial" pitchFamily="-65" charset="0"/>
              </a:rPr>
              <a:t> </a:t>
            </a:r>
            <a:r>
              <a:rPr lang="en-AU" sz="1200" dirty="0">
                <a:ea typeface="Arial" pitchFamily="-65" charset="0"/>
                <a:cs typeface="Arial" pitchFamily="-65" charset="0"/>
                <a:sym typeface="Arial" pitchFamily="-65" charset="0"/>
              </a:rPr>
              <a:t>Using intelligent video analytics to provide real-time traffic information resulting in increased accuracy of traffic volume data from 50% (or less) to 90% and increased</a:t>
            </a:r>
          </a:p>
          <a:p>
            <a:pPr>
              <a:lnSpc>
                <a:spcPct val="95000"/>
              </a:lnSpc>
              <a:buClr>
                <a:srgbClr val="000000"/>
              </a:buClr>
              <a:buFont typeface="Arial" pitchFamily="-65" charset="0"/>
              <a:buNone/>
            </a:pPr>
            <a:r>
              <a:rPr lang="en-AU" sz="1200" dirty="0">
                <a:ea typeface="Arial" pitchFamily="-65" charset="0"/>
                <a:cs typeface="Arial" pitchFamily="-65" charset="0"/>
                <a:sym typeface="Arial" pitchFamily="-65" charset="0"/>
              </a:rPr>
              <a:t>speed of data collection by over 1,200%.</a:t>
            </a:r>
            <a:endParaRPr lang="en-US" sz="1200" dirty="0">
              <a:ea typeface="Arial" pitchFamily="-65" charset="0"/>
              <a:cs typeface="Arial" pitchFamily="-65" charset="0"/>
              <a:sym typeface="Arial" pitchFamily="-65" charset="0"/>
            </a:endParaRPr>
          </a:p>
        </p:txBody>
      </p:sp>
      <p:pic>
        <p:nvPicPr>
          <p:cNvPr id="27656" name="Picture 13"/>
          <p:cNvPicPr>
            <a:picLocks noChangeAspect="1" noChangeArrowheads="1"/>
          </p:cNvPicPr>
          <p:nvPr/>
        </p:nvPicPr>
        <p:blipFill>
          <a:blip r:embed="rId5"/>
          <a:srcRect/>
          <a:stretch>
            <a:fillRect/>
          </a:stretch>
        </p:blipFill>
        <p:spPr bwMode="auto">
          <a:xfrm>
            <a:off x="5056188" y="4125913"/>
            <a:ext cx="3656012" cy="777875"/>
          </a:xfrm>
          <a:prstGeom prst="rect">
            <a:avLst/>
          </a:prstGeom>
          <a:noFill/>
          <a:ln w="9525">
            <a:noFill/>
            <a:miter lim="800000"/>
            <a:headEnd/>
            <a:tailEnd/>
          </a:ln>
        </p:spPr>
      </p:pic>
      <p:sp>
        <p:nvSpPr>
          <p:cNvPr id="9" name="Title 8"/>
          <p:cNvSpPr>
            <a:spLocks noGrp="1"/>
          </p:cNvSpPr>
          <p:nvPr>
            <p:ph type="title"/>
          </p:nvPr>
        </p:nvSpPr>
        <p:spPr/>
        <p:txBody>
          <a:bodyPr>
            <a:normAutofit fontScale="90000"/>
          </a:bodyPr>
          <a:lstStyle/>
          <a:p>
            <a:r>
              <a:rPr lang="en-US" dirty="0" smtClean="0">
                <a:sym typeface="Arial" pitchFamily="34" charset="0"/>
              </a:rPr>
              <a:t>Smart Government: </a:t>
            </a:r>
            <a:br>
              <a:rPr lang="en-US" dirty="0" smtClean="0">
                <a:sym typeface="Arial" pitchFamily="34" charset="0"/>
              </a:rPr>
            </a:br>
            <a:r>
              <a:rPr lang="en-US" dirty="0" smtClean="0">
                <a:sym typeface="Arial" pitchFamily="34" charset="0"/>
              </a:rPr>
              <a:t>Ensuring a sustainable environment.</a:t>
            </a:r>
            <a:endParaRPr lang="en-GB" dirty="0"/>
          </a:p>
        </p:txBody>
      </p:sp>
      <p:pic>
        <p:nvPicPr>
          <p:cNvPr id="10" name="Picture 9" descr="Gov_Prov_0113_dh.png"/>
          <p:cNvPicPr>
            <a:picLocks noChangeAspect="1"/>
          </p:cNvPicPr>
          <p:nvPr/>
        </p:nvPicPr>
        <p:blipFill>
          <a:blip r:embed="rId6"/>
          <a:srcRect/>
          <a:stretch>
            <a:fillRect/>
          </a:stretch>
        </p:blipFill>
        <p:spPr bwMode="auto">
          <a:xfrm>
            <a:off x="8104188" y="635000"/>
            <a:ext cx="816337" cy="815975"/>
          </a:xfrm>
          <a:prstGeom prst="rect">
            <a:avLst/>
          </a:prstGeom>
          <a:noFill/>
          <a:ln w="9525">
            <a:noFill/>
            <a:miter lim="800000"/>
            <a:headEnd/>
            <a:tailEnd/>
          </a:ln>
        </p:spPr>
      </p:pic>
      <p:sp>
        <p:nvSpPr>
          <p:cNvPr id="11" name="Oval 10"/>
          <p:cNvSpPr/>
          <p:nvPr/>
        </p:nvSpPr>
        <p:spPr bwMode="auto">
          <a:xfrm>
            <a:off x="8106833" y="1143001"/>
            <a:ext cx="317500" cy="292100"/>
          </a:xfrm>
          <a:prstGeom prst="ellipse">
            <a:avLst/>
          </a:prstGeom>
          <a:solidFill>
            <a:srgbClr val="FFFF00">
              <a:alpha val="2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a typeface="Arial" charset="0"/>
              <a:cs typeface="Arial" charset="0"/>
            </a:endParaRPr>
          </a:p>
        </p:txBody>
      </p:sp>
    </p:spTree>
    <p:custDataLst>
      <p:tags r:id="rId1"/>
    </p:custData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8752" y="1015999"/>
            <a:ext cx="1241221" cy="1481667"/>
          </a:xfrm>
          <a:prstGeom prst="rect">
            <a:avLst/>
          </a:prstGeom>
        </p:spPr>
      </p:pic>
      <p:sp>
        <p:nvSpPr>
          <p:cNvPr id="2" name="Title 1"/>
          <p:cNvSpPr>
            <a:spLocks noGrp="1"/>
          </p:cNvSpPr>
          <p:nvPr>
            <p:ph type="title"/>
          </p:nvPr>
        </p:nvSpPr>
        <p:spPr/>
        <p:txBody>
          <a:bodyPr/>
          <a:lstStyle/>
          <a:p>
            <a:r>
              <a:rPr lang="en-GB" dirty="0" smtClean="0"/>
              <a:t>Société des Transports Intercommunaux de Bruxelles</a:t>
            </a:r>
            <a:endParaRPr lang="en-GB" dirty="0"/>
          </a:p>
        </p:txBody>
      </p:sp>
      <p:sp>
        <p:nvSpPr>
          <p:cNvPr id="3" name="TextBox 2"/>
          <p:cNvSpPr txBox="1"/>
          <p:nvPr/>
        </p:nvSpPr>
        <p:spPr>
          <a:xfrm>
            <a:off x="1364859" y="1185333"/>
            <a:ext cx="2817673" cy="3300904"/>
          </a:xfrm>
          <a:prstGeom prst="rect">
            <a:avLst/>
          </a:prstGeom>
          <a:noFill/>
        </p:spPr>
        <p:txBody>
          <a:bodyPr wrap="square" rtlCol="0">
            <a:spAutoFit/>
          </a:bodyPr>
          <a:lstStyle/>
          <a:p>
            <a:pPr marL="185738" indent="-185738" algn="l">
              <a:spcAft>
                <a:spcPts val="300"/>
              </a:spcAft>
              <a:buFont typeface="Arial"/>
              <a:buChar char="•"/>
            </a:pPr>
            <a:r>
              <a:rPr lang="en-GB" sz="1400" dirty="0" smtClean="0"/>
              <a:t>The first Belgian urban public transport company</a:t>
            </a:r>
          </a:p>
          <a:p>
            <a:pPr marL="185738" indent="-185738" algn="l">
              <a:spcAft>
                <a:spcPts val="300"/>
              </a:spcAft>
              <a:buFont typeface="Arial"/>
              <a:buChar char="•"/>
            </a:pPr>
            <a:r>
              <a:rPr lang="en-GB" sz="1400" dirty="0" smtClean="0"/>
              <a:t>It is responsible for an integrated network of +/- 700 km</a:t>
            </a:r>
          </a:p>
          <a:p>
            <a:pPr marL="185738" indent="-185738" algn="l">
              <a:spcAft>
                <a:spcPts val="300"/>
              </a:spcAft>
              <a:buFont typeface="Arial"/>
              <a:buChar char="•"/>
            </a:pPr>
            <a:r>
              <a:rPr lang="en-GB" sz="1400" dirty="0" smtClean="0"/>
              <a:t>6,500+ employees, of which 3,000 drivers</a:t>
            </a:r>
          </a:p>
          <a:p>
            <a:pPr marL="185738" indent="-185738" algn="l">
              <a:spcAft>
                <a:spcPts val="300"/>
              </a:spcAft>
              <a:buFont typeface="Arial"/>
              <a:buChar char="•"/>
            </a:pPr>
            <a:r>
              <a:rPr lang="en-GB" sz="1400" dirty="0" smtClean="0"/>
              <a:t>4 metro lines, 18 tram lines, 50 bus lines, 11 night bus lines</a:t>
            </a:r>
          </a:p>
          <a:p>
            <a:pPr marL="185738" indent="-185738" algn="l">
              <a:spcAft>
                <a:spcPts val="300"/>
              </a:spcAft>
              <a:buFont typeface="Arial"/>
              <a:buChar char="•"/>
            </a:pPr>
            <a:r>
              <a:rPr lang="en-GB" sz="1400" dirty="0" smtClean="0"/>
              <a:t>A territory of 242 km².</a:t>
            </a:r>
          </a:p>
          <a:p>
            <a:pPr marL="185738" indent="-185738" algn="l">
              <a:spcAft>
                <a:spcPts val="300"/>
              </a:spcAft>
              <a:buFont typeface="Arial"/>
              <a:buChar char="•"/>
            </a:pPr>
            <a:r>
              <a:rPr lang="en-GB" sz="1400" dirty="0" smtClean="0"/>
              <a:t>Provides mobility solutions to over half a million inhabitants of Brussels and commuters every day.</a:t>
            </a:r>
            <a:endParaRPr lang="en-GB" sz="1400" dirty="0"/>
          </a:p>
        </p:txBody>
      </p:sp>
      <p:pic>
        <p:nvPicPr>
          <p:cNvPr id="7" name="Picture 6"/>
          <p:cNvPicPr>
            <a:picLocks noChangeAspect="1"/>
          </p:cNvPicPr>
          <p:nvPr/>
        </p:nvPicPr>
        <p:blipFill>
          <a:blip r:embed="rId3"/>
          <a:stretch>
            <a:fillRect/>
          </a:stretch>
        </p:blipFill>
        <p:spPr>
          <a:xfrm>
            <a:off x="0" y="2302929"/>
            <a:ext cx="1333500" cy="1333500"/>
          </a:xfrm>
          <a:prstGeom prst="rect">
            <a:avLst/>
          </a:prstGeom>
        </p:spPr>
      </p:pic>
      <p:cxnSp>
        <p:nvCxnSpPr>
          <p:cNvPr id="9" name="Straight Connector 8"/>
          <p:cNvCxnSpPr/>
          <p:nvPr/>
        </p:nvCxnSpPr>
        <p:spPr bwMode="auto">
          <a:xfrm rot="5400000">
            <a:off x="1684867" y="3869267"/>
            <a:ext cx="5334000" cy="1588"/>
          </a:xfrm>
          <a:prstGeom prst="line">
            <a:avLst/>
          </a:prstGeom>
          <a:ln>
            <a:headEnd type="none" w="med" len="med"/>
            <a:tailEnd type="none" w="med" len="med"/>
          </a:ln>
          <a:effectLst>
            <a:outerShdw blurRad="1905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538134" y="1608667"/>
            <a:ext cx="4385733" cy="2400657"/>
          </a:xfrm>
          <a:prstGeom prst="rect">
            <a:avLst/>
          </a:prstGeom>
          <a:noFill/>
        </p:spPr>
        <p:txBody>
          <a:bodyPr wrap="square" rtlCol="0">
            <a:spAutoFit/>
          </a:bodyPr>
          <a:lstStyle/>
          <a:p>
            <a:pPr marL="185738" indent="-185738" algn="l"/>
            <a:r>
              <a:rPr lang="en-GB" sz="1400" b="1" dirty="0" smtClean="0"/>
              <a:t>Financial – Management</a:t>
            </a:r>
          </a:p>
          <a:p>
            <a:pPr marL="185738" indent="-185738" algn="l">
              <a:buFont typeface="Arial"/>
              <a:buChar char="•"/>
            </a:pPr>
            <a:r>
              <a:rPr lang="en-GB" sz="1400" dirty="0" smtClean="0"/>
              <a:t>No SLA / Penalties management with third-parties</a:t>
            </a:r>
          </a:p>
          <a:p>
            <a:pPr marL="185738" indent="-185738" algn="l">
              <a:spcAft>
                <a:spcPts val="600"/>
              </a:spcAft>
              <a:buFont typeface="Arial"/>
              <a:buChar char="•"/>
            </a:pPr>
            <a:r>
              <a:rPr lang="en-GB" sz="1400" dirty="0" smtClean="0"/>
              <a:t>No visibility on the end-to-end Business Process</a:t>
            </a:r>
          </a:p>
          <a:p>
            <a:pPr marL="185738" indent="-185738" algn="l"/>
            <a:r>
              <a:rPr lang="en-GB" sz="1400" b="1" dirty="0" smtClean="0"/>
              <a:t>Human Resources</a:t>
            </a:r>
          </a:p>
          <a:p>
            <a:pPr marL="185738" indent="-185738" algn="l">
              <a:spcAft>
                <a:spcPts val="600"/>
              </a:spcAft>
              <a:buFont typeface="Arial"/>
              <a:buChar char="•"/>
            </a:pPr>
            <a:r>
              <a:rPr lang="en-GB" sz="1400" dirty="0" smtClean="0"/>
              <a:t>Not enough resources to manage the volume and the complexity of the alerts</a:t>
            </a:r>
          </a:p>
          <a:p>
            <a:pPr marL="185738" indent="-185738" algn="l">
              <a:spcAft>
                <a:spcPts val="0"/>
              </a:spcAft>
            </a:pPr>
            <a:r>
              <a:rPr lang="en-GB" sz="1400" b="1" dirty="0" smtClean="0"/>
              <a:t>Technical</a:t>
            </a:r>
          </a:p>
          <a:p>
            <a:pPr marL="185738" indent="-185738" algn="l">
              <a:buFont typeface="Arial"/>
              <a:buChar char="•"/>
            </a:pPr>
            <a:r>
              <a:rPr lang="en-GB" sz="1400" dirty="0" smtClean="0"/>
              <a:t>Volume and complexity of alerts too important to be managed and analysed without an IT application</a:t>
            </a:r>
          </a:p>
        </p:txBody>
      </p:sp>
      <p:sp>
        <p:nvSpPr>
          <p:cNvPr id="11" name="TextBox 10"/>
          <p:cNvSpPr txBox="1"/>
          <p:nvPr/>
        </p:nvSpPr>
        <p:spPr>
          <a:xfrm>
            <a:off x="4491655" y="1202266"/>
            <a:ext cx="3580765" cy="369332"/>
          </a:xfrm>
          <a:prstGeom prst="rect">
            <a:avLst/>
          </a:prstGeom>
          <a:noFill/>
        </p:spPr>
        <p:txBody>
          <a:bodyPr wrap="none" rtlCol="0">
            <a:spAutoFit/>
          </a:bodyPr>
          <a:lstStyle/>
          <a:p>
            <a:pPr algn="l"/>
            <a:r>
              <a:rPr lang="en-GB" dirty="0" smtClean="0"/>
              <a:t>Business &amp; Technical Challenges</a:t>
            </a:r>
            <a:endParaRPr lang="en-GB" dirty="0"/>
          </a:p>
        </p:txBody>
      </p:sp>
      <p:sp>
        <p:nvSpPr>
          <p:cNvPr id="12" name="Rectangle 11"/>
          <p:cNvSpPr/>
          <p:nvPr/>
        </p:nvSpPr>
        <p:spPr>
          <a:xfrm>
            <a:off x="4538131" y="4617409"/>
            <a:ext cx="4385735" cy="1169551"/>
          </a:xfrm>
          <a:prstGeom prst="rect">
            <a:avLst/>
          </a:prstGeom>
        </p:spPr>
        <p:txBody>
          <a:bodyPr wrap="square">
            <a:spAutoFit/>
          </a:bodyPr>
          <a:lstStyle/>
          <a:p>
            <a:pPr marL="185738" indent="-185738" algn="l">
              <a:buFont typeface="Arial"/>
              <a:buChar char="•"/>
            </a:pPr>
            <a:r>
              <a:rPr lang="en-GB" sz="1400" dirty="0" smtClean="0"/>
              <a:t>Monitoring of business activities based on defined business needs</a:t>
            </a:r>
          </a:p>
          <a:p>
            <a:pPr marL="185738" indent="-185738" algn="l">
              <a:buFont typeface="Arial"/>
              <a:buChar char="•"/>
            </a:pPr>
            <a:r>
              <a:rPr lang="en-GB" sz="1400" dirty="0" smtClean="0"/>
              <a:t>Real Time information for optimized reaction time and forecasting</a:t>
            </a:r>
          </a:p>
          <a:p>
            <a:pPr marL="185738" indent="-185738" algn="l">
              <a:buFont typeface="Arial"/>
              <a:buChar char="•"/>
            </a:pPr>
            <a:r>
              <a:rPr lang="en-GB" sz="1400" dirty="0" smtClean="0"/>
              <a:t>Graphical visualisation and presentation</a:t>
            </a:r>
          </a:p>
        </p:txBody>
      </p:sp>
      <p:sp>
        <p:nvSpPr>
          <p:cNvPr id="13" name="Rectangle 12"/>
          <p:cNvSpPr/>
          <p:nvPr/>
        </p:nvSpPr>
        <p:spPr>
          <a:xfrm>
            <a:off x="4530809" y="4294199"/>
            <a:ext cx="4084922" cy="369332"/>
          </a:xfrm>
          <a:prstGeom prst="rect">
            <a:avLst/>
          </a:prstGeom>
        </p:spPr>
        <p:txBody>
          <a:bodyPr wrap="none">
            <a:spAutoFit/>
          </a:bodyPr>
          <a:lstStyle/>
          <a:p>
            <a:pPr marL="185738" indent="-185738" algn="l"/>
            <a:r>
              <a:rPr lang="en-GB" dirty="0" smtClean="0"/>
              <a:t>Solution - Business Activity Monitoring</a:t>
            </a:r>
          </a:p>
        </p:txBody>
      </p:sp>
      <p:pic>
        <p:nvPicPr>
          <p:cNvPr id="14" name="Picture 13"/>
          <p:cNvPicPr>
            <a:picLocks noChangeAspect="1"/>
          </p:cNvPicPr>
          <p:nvPr/>
        </p:nvPicPr>
        <p:blipFill>
          <a:blip r:embed="rId4"/>
          <a:stretch>
            <a:fillRect/>
          </a:stretch>
        </p:blipFill>
        <p:spPr>
          <a:xfrm>
            <a:off x="662516" y="4610249"/>
            <a:ext cx="3435350" cy="1705883"/>
          </a:xfrm>
          <a:prstGeom prst="rect">
            <a:avLst/>
          </a:prstGeom>
        </p:spPr>
      </p:pic>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Société des Transports Intercommunaux de Bruxelles</a:t>
            </a:r>
            <a:endParaRPr lang="en-GB" dirty="0"/>
          </a:p>
        </p:txBody>
      </p:sp>
      <p:sp>
        <p:nvSpPr>
          <p:cNvPr id="3" name="TextBox 2"/>
          <p:cNvSpPr txBox="1"/>
          <p:nvPr/>
        </p:nvSpPr>
        <p:spPr>
          <a:xfrm>
            <a:off x="1750494" y="1710267"/>
            <a:ext cx="6817773" cy="4339650"/>
          </a:xfrm>
          <a:prstGeom prst="rect">
            <a:avLst/>
          </a:prstGeom>
          <a:noFill/>
        </p:spPr>
        <p:txBody>
          <a:bodyPr wrap="square" rtlCol="0">
            <a:spAutoFit/>
          </a:bodyPr>
          <a:lstStyle/>
          <a:p>
            <a:pPr marL="342900" indent="-342900" algn="l">
              <a:spcAft>
                <a:spcPts val="1200"/>
              </a:spcAft>
              <a:buFont typeface="+mj-lt"/>
              <a:buAutoNum type="arabicPeriod"/>
            </a:pPr>
            <a:r>
              <a:rPr lang="en-GB" dirty="0" smtClean="0"/>
              <a:t>Automatic alerts creation and closing in real time</a:t>
            </a:r>
          </a:p>
          <a:p>
            <a:pPr marL="342900" indent="-342900" algn="l">
              <a:spcAft>
                <a:spcPts val="1200"/>
              </a:spcAft>
              <a:buFont typeface="+mj-lt"/>
              <a:buAutoNum type="arabicPeriod"/>
            </a:pPr>
            <a:r>
              <a:rPr lang="en-GB" dirty="0" smtClean="0"/>
              <a:t>Improved reaction time and repair time for the people working on the incidents.</a:t>
            </a:r>
          </a:p>
          <a:p>
            <a:pPr marL="342900" indent="-342900" algn="l">
              <a:spcAft>
                <a:spcPts val="1200"/>
              </a:spcAft>
              <a:buFont typeface="+mj-lt"/>
              <a:buAutoNum type="arabicPeriod"/>
            </a:pPr>
            <a:r>
              <a:rPr lang="en-GB" dirty="0" smtClean="0"/>
              <a:t>Improved qualification of the incidents</a:t>
            </a:r>
          </a:p>
          <a:p>
            <a:pPr marL="342900" indent="-342900" algn="l">
              <a:spcAft>
                <a:spcPts val="1200"/>
              </a:spcAft>
              <a:buFont typeface="+mj-lt"/>
              <a:buAutoNum type="arabicPeriod"/>
            </a:pPr>
            <a:r>
              <a:rPr lang="en-GB" dirty="0" smtClean="0"/>
              <a:t>Time Reduction in IM-PM : time spent before to capture the data is now spent to the resolution</a:t>
            </a:r>
          </a:p>
          <a:p>
            <a:pPr marL="342900" indent="-342900" algn="l">
              <a:spcAft>
                <a:spcPts val="1200"/>
              </a:spcAft>
              <a:buFont typeface="+mj-lt"/>
              <a:buAutoNum type="arabicPeriod"/>
            </a:pPr>
            <a:r>
              <a:rPr lang="en-GB" dirty="0" smtClean="0"/>
              <a:t>Detailed and correct monthly reporting: communication to the management</a:t>
            </a:r>
          </a:p>
          <a:p>
            <a:pPr marL="342900" indent="-342900" algn="l">
              <a:spcAft>
                <a:spcPts val="1200"/>
              </a:spcAft>
              <a:buFont typeface="+mj-lt"/>
              <a:buAutoNum type="arabicPeriod"/>
            </a:pPr>
            <a:r>
              <a:rPr lang="en-GB" dirty="0" smtClean="0"/>
              <a:t>Rapid and correct calculation for SLA’s and penalties: communication to the suppliers</a:t>
            </a:r>
          </a:p>
          <a:p>
            <a:pPr marL="342900" indent="-342900" algn="l">
              <a:spcAft>
                <a:spcPts val="1200"/>
              </a:spcAft>
              <a:buFont typeface="+mj-lt"/>
              <a:buAutoNum type="arabicPeriod"/>
            </a:pPr>
            <a:r>
              <a:rPr lang="en-GB" dirty="0" smtClean="0"/>
              <a:t>One single application to monitor all the activities and the lifecycle of potentially all the equipment managed by InfoTech</a:t>
            </a:r>
          </a:p>
        </p:txBody>
      </p:sp>
      <p:pic>
        <p:nvPicPr>
          <p:cNvPr id="4" name="Picture 3"/>
          <p:cNvPicPr>
            <a:picLocks noChangeAspect="1"/>
          </p:cNvPicPr>
          <p:nvPr/>
        </p:nvPicPr>
        <p:blipFill>
          <a:blip r:embed="rId2"/>
          <a:stretch>
            <a:fillRect/>
          </a:stretch>
        </p:blipFill>
        <p:spPr>
          <a:xfrm>
            <a:off x="158752" y="1015999"/>
            <a:ext cx="1241221" cy="1481667"/>
          </a:xfrm>
          <a:prstGeom prst="rect">
            <a:avLst/>
          </a:prstGeom>
        </p:spPr>
      </p:pic>
      <p:pic>
        <p:nvPicPr>
          <p:cNvPr id="5" name="Picture 4"/>
          <p:cNvPicPr>
            <a:picLocks noChangeAspect="1"/>
          </p:cNvPicPr>
          <p:nvPr/>
        </p:nvPicPr>
        <p:blipFill>
          <a:blip r:embed="rId3"/>
          <a:stretch>
            <a:fillRect/>
          </a:stretch>
        </p:blipFill>
        <p:spPr>
          <a:xfrm>
            <a:off x="0" y="2302929"/>
            <a:ext cx="1333500" cy="1333500"/>
          </a:xfrm>
          <a:prstGeom prst="rect">
            <a:avLst/>
          </a:prstGeom>
        </p:spPr>
      </p:pic>
      <p:sp>
        <p:nvSpPr>
          <p:cNvPr id="7" name="TextBox 6"/>
          <p:cNvSpPr txBox="1"/>
          <p:nvPr/>
        </p:nvSpPr>
        <p:spPr>
          <a:xfrm>
            <a:off x="1741123" y="1185333"/>
            <a:ext cx="2408206" cy="400110"/>
          </a:xfrm>
          <a:prstGeom prst="rect">
            <a:avLst/>
          </a:prstGeom>
          <a:noFill/>
        </p:spPr>
        <p:txBody>
          <a:bodyPr wrap="none" rtlCol="0">
            <a:spAutoFit/>
          </a:bodyPr>
          <a:lstStyle/>
          <a:p>
            <a:pPr algn="l"/>
            <a:r>
              <a:rPr lang="en-GB" sz="2000" b="1" dirty="0" smtClean="0"/>
              <a:t>Business Benefits</a:t>
            </a:r>
            <a:endParaRPr lang="en-GB" sz="2000" b="1" dirty="0"/>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2565399"/>
            <a:ext cx="4500324" cy="3716867"/>
          </a:xfrm>
          <a:prstGeom prst="rect">
            <a:avLst/>
          </a:prstGeom>
        </p:spPr>
      </p:pic>
      <p:sp>
        <p:nvSpPr>
          <p:cNvPr id="17411" name="Text Box 358"/>
          <p:cNvSpPr txBox="1">
            <a:spLocks noChangeArrowheads="1"/>
          </p:cNvSpPr>
          <p:nvPr/>
        </p:nvSpPr>
        <p:spPr bwMode="auto">
          <a:xfrm>
            <a:off x="0" y="1336675"/>
            <a:ext cx="4762500" cy="1052513"/>
          </a:xfrm>
          <a:prstGeom prst="rect">
            <a:avLst/>
          </a:prstGeom>
          <a:solidFill>
            <a:schemeClr val="bg1">
              <a:alpha val="67058"/>
            </a:schemeClr>
          </a:solidFill>
          <a:ln w="9525">
            <a:noFill/>
            <a:miter lim="800000"/>
            <a:headEnd/>
            <a:tailEnd/>
          </a:ln>
        </p:spPr>
        <p:txBody>
          <a:bodyPr lIns="274320" tIns="137160" bIns="182880">
            <a:prstTxWarp prst="textNoShape">
              <a:avLst/>
            </a:prstTxWarp>
            <a:spAutoFit/>
          </a:bodyPr>
          <a:lstStyle/>
          <a:p>
            <a:pPr marL="19050" indent="-38100" algn="l"/>
            <a:r>
              <a:rPr lang="en-US" sz="1600" i="1" dirty="0">
                <a:solidFill>
                  <a:srgbClr val="00B0DA"/>
                </a:solidFill>
                <a:latin typeface="Calibri" pitchFamily="-1" charset="0"/>
              </a:rPr>
              <a:t>Industry context: </a:t>
            </a:r>
            <a:r>
              <a:rPr lang="en-US" sz="1600" i="1" dirty="0">
                <a:latin typeface="Calibri" pitchFamily="-1" charset="0"/>
              </a:rPr>
              <a:t>government</a:t>
            </a:r>
          </a:p>
          <a:p>
            <a:pPr marL="19050" indent="-38100" algn="l"/>
            <a:r>
              <a:rPr lang="en-US" sz="1600" i="1" dirty="0">
                <a:solidFill>
                  <a:srgbClr val="00B0DA"/>
                </a:solidFill>
                <a:latin typeface="Calibri" pitchFamily="-1" charset="0"/>
              </a:rPr>
              <a:t>Value driver: </a:t>
            </a:r>
            <a:r>
              <a:rPr lang="en-US" sz="1600" i="1" dirty="0">
                <a:latin typeface="Calibri" pitchFamily="-1" charset="0"/>
              </a:rPr>
              <a:t>productivity, cost &amp; compliance</a:t>
            </a:r>
          </a:p>
          <a:p>
            <a:pPr marL="19050" indent="-38100" algn="l"/>
            <a:r>
              <a:rPr lang="en-US" sz="1600" i="1" dirty="0">
                <a:solidFill>
                  <a:srgbClr val="00B0DA"/>
                </a:solidFill>
                <a:latin typeface="Calibri" pitchFamily="-1" charset="0"/>
              </a:rPr>
              <a:t>Solution:</a:t>
            </a:r>
            <a:r>
              <a:rPr lang="en-US" sz="1600" i="1" dirty="0" smtClean="0">
                <a:solidFill>
                  <a:srgbClr val="00B0DA"/>
                </a:solidFill>
                <a:latin typeface="Calibri" pitchFamily="-1" charset="0"/>
              </a:rPr>
              <a:t> </a:t>
            </a:r>
            <a:r>
              <a:rPr lang="en-US" sz="1600" i="1" dirty="0" smtClean="0">
                <a:latin typeface="Calibri" pitchFamily="-1" charset="0"/>
              </a:rPr>
              <a:t>rules, process &amp; case</a:t>
            </a:r>
            <a:endParaRPr lang="en-US" sz="1600" i="1" dirty="0">
              <a:latin typeface="Calibri" pitchFamily="-1" charset="0"/>
            </a:endParaRPr>
          </a:p>
        </p:txBody>
      </p:sp>
      <p:sp>
        <p:nvSpPr>
          <p:cNvPr id="6" name="Rectangle 4"/>
          <p:cNvSpPr>
            <a:spLocks noChangeArrowheads="1"/>
          </p:cNvSpPr>
          <p:nvPr/>
        </p:nvSpPr>
        <p:spPr bwMode="auto">
          <a:xfrm>
            <a:off x="2065338" y="1162050"/>
            <a:ext cx="3230562" cy="5695950"/>
          </a:xfrm>
          <a:prstGeom prst="rect">
            <a:avLst/>
          </a:prstGeom>
          <a:gradFill rotWithShape="0">
            <a:gsLst>
              <a:gs pos="0">
                <a:schemeClr val="bg1">
                  <a:alpha val="0"/>
                </a:schemeClr>
              </a:gs>
              <a:gs pos="100000">
                <a:schemeClr val="bg1"/>
              </a:gs>
              <a:gs pos="88000">
                <a:schemeClr val="bg1"/>
              </a:gs>
            </a:gsLst>
            <a:lin ang="0"/>
          </a:gradFill>
          <a:ln w="9525">
            <a:noFill/>
            <a:miter lim="800000"/>
            <a:headEnd/>
            <a:tailEnd/>
          </a:ln>
        </p:spPr>
        <p:txBody>
          <a:bodyPr wrap="none" anchor="ctr"/>
          <a:lstStyle/>
          <a:p>
            <a:pPr>
              <a:defRPr/>
            </a:pPr>
            <a:endParaRPr lang="en-US" dirty="0">
              <a:latin typeface="Arial" charset="0"/>
              <a:ea typeface="Arial" charset="0"/>
              <a:cs typeface="Arial" charset="0"/>
            </a:endParaRPr>
          </a:p>
        </p:txBody>
      </p:sp>
      <p:sp>
        <p:nvSpPr>
          <p:cNvPr id="8" name="Line 4"/>
          <p:cNvSpPr>
            <a:spLocks noChangeShapeType="1"/>
          </p:cNvSpPr>
          <p:nvPr/>
        </p:nvSpPr>
        <p:spPr bwMode="auto">
          <a:xfrm flipV="1">
            <a:off x="0" y="1362075"/>
            <a:ext cx="8869363" cy="0"/>
          </a:xfrm>
          <a:prstGeom prst="line">
            <a:avLst/>
          </a:prstGeom>
          <a:noFill/>
          <a:ln w="9525">
            <a:solidFill>
              <a:schemeClr val="tx1"/>
            </a:solidFill>
            <a:round/>
            <a:headEnd/>
            <a:tailEnd/>
          </a:ln>
          <a:effectLst/>
        </p:spPr>
        <p:txBody>
          <a:bodyPr/>
          <a:lstStyle/>
          <a:p>
            <a:pPr>
              <a:defRPr/>
            </a:pPr>
            <a:endParaRPr lang="en-US" dirty="0">
              <a:latin typeface="Arial" charset="0"/>
              <a:ea typeface="+mn-ea"/>
              <a:cs typeface="+mn-cs"/>
            </a:endParaRPr>
          </a:p>
        </p:txBody>
      </p:sp>
      <p:sp>
        <p:nvSpPr>
          <p:cNvPr id="17414" name="Freeform 2"/>
          <p:cNvSpPr>
            <a:spLocks noChangeArrowheads="1"/>
          </p:cNvSpPr>
          <p:nvPr/>
        </p:nvSpPr>
        <p:spPr bwMode="auto">
          <a:xfrm>
            <a:off x="263525" y="558800"/>
            <a:ext cx="8715375" cy="928688"/>
          </a:xfrm>
          <a:custGeom>
            <a:avLst/>
            <a:gdLst>
              <a:gd name="T0" fmla="*/ 0 w 21600"/>
              <a:gd name="T1" fmla="*/ 0 h 21600"/>
              <a:gd name="T2" fmla="*/ 2147483647 w 21600"/>
              <a:gd name="T3" fmla="*/ 0 h 21600"/>
              <a:gd name="T4" fmla="*/ 2147483647 w 21600"/>
              <a:gd name="T5" fmla="*/ 2147483647 h 21600"/>
              <a:gd name="T6" fmla="*/ 0 w 21600"/>
              <a:gd name="T7" fmla="*/ 2147483647 h 21600"/>
              <a:gd name="T8" fmla="*/ 0 w 21600"/>
              <a:gd name="T9" fmla="*/ 0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21600" y="0"/>
                </a:lnTo>
                <a:lnTo>
                  <a:pt x="21600" y="21600"/>
                </a:lnTo>
                <a:lnTo>
                  <a:pt x="0" y="21600"/>
                </a:lnTo>
                <a:lnTo>
                  <a:pt x="0" y="0"/>
                </a:lnTo>
                <a:close/>
              </a:path>
            </a:pathLst>
          </a:custGeom>
          <a:noFill/>
          <a:ln w="9525">
            <a:noFill/>
            <a:round/>
            <a:headEnd/>
            <a:tailEnd/>
          </a:ln>
        </p:spPr>
        <p:txBody>
          <a:bodyPr lIns="0" tIns="137160" rIns="0" bIns="228600">
            <a:prstTxWarp prst="textNoShape">
              <a:avLst/>
            </a:prstTxWarp>
            <a:spAutoFit/>
          </a:bodyPr>
          <a:lstStyle/>
          <a:p>
            <a:pPr algn="l" eaLnBrk="0" hangingPunct="0">
              <a:lnSpc>
                <a:spcPct val="90000"/>
              </a:lnSpc>
            </a:pPr>
            <a:r>
              <a:rPr lang="en-US" sz="2000" dirty="0">
                <a:solidFill>
                  <a:srgbClr val="48B1F0"/>
                </a:solidFill>
                <a:latin typeface="Calibri" pitchFamily="-1" charset="0"/>
                <a:ea typeface="MS PGothic" pitchFamily="34" charset="-128"/>
                <a:cs typeface="MS PGothic" pitchFamily="34" charset="-128"/>
              </a:rPr>
              <a:t>National Assembly for Wales</a:t>
            </a:r>
          </a:p>
          <a:p>
            <a:pPr marL="0" lvl="1" algn="l" eaLnBrk="0" hangingPunct="0">
              <a:lnSpc>
                <a:spcPct val="90000"/>
              </a:lnSpc>
            </a:pPr>
            <a:r>
              <a:rPr lang="en-US" altLang="zh-CN" sz="2000" dirty="0">
                <a:solidFill>
                  <a:srgbClr val="000000"/>
                </a:solidFill>
                <a:latin typeface="Calibri" pitchFamily="-1" charset="0"/>
                <a:ea typeface="MS PGothic" pitchFamily="34" charset="-128"/>
                <a:cs typeface="MS PGothic" pitchFamily="34" charset="-128"/>
              </a:rPr>
              <a:t>Increase payment speed &amp; accuracy, meet regulation, reduce admin burden</a:t>
            </a:r>
          </a:p>
        </p:txBody>
      </p:sp>
      <p:sp>
        <p:nvSpPr>
          <p:cNvPr id="64519" name="Rectangle 9"/>
          <p:cNvSpPr>
            <a:spLocks noChangeArrowheads="1"/>
          </p:cNvSpPr>
          <p:nvPr/>
        </p:nvSpPr>
        <p:spPr bwMode="auto">
          <a:xfrm>
            <a:off x="4897438" y="1203325"/>
            <a:ext cx="3979862" cy="5401477"/>
          </a:xfrm>
          <a:prstGeom prst="rect">
            <a:avLst/>
          </a:prstGeom>
          <a:noFill/>
          <a:ln w="9525">
            <a:noFill/>
            <a:miter lim="800000"/>
            <a:headEnd/>
            <a:tailEnd/>
          </a:ln>
        </p:spPr>
        <p:txBody>
          <a:bodyPr lIns="0" tIns="228600" rIns="0" bIns="0">
            <a:prstTxWarp prst="textNoShape">
              <a:avLst/>
            </a:prstTxWarp>
            <a:spAutoFit/>
          </a:bodyPr>
          <a:lstStyle/>
          <a:p>
            <a:pPr algn="l" defTabSz="290513">
              <a:buClr>
                <a:srgbClr val="000000"/>
              </a:buClr>
              <a:buFont typeface="Wingdings" charset="2"/>
              <a:buNone/>
              <a:defRPr/>
            </a:pPr>
            <a:r>
              <a:rPr lang="en-US" sz="1200" b="1" dirty="0">
                <a:solidFill>
                  <a:srgbClr val="48B1F0"/>
                </a:solidFill>
                <a:latin typeface="Calibri" charset="0"/>
                <a:ea typeface="Arial Unicode MS" charset="0"/>
                <a:cs typeface="Arial Unicode MS" charset="0"/>
              </a:rPr>
              <a:t>The need</a:t>
            </a:r>
          </a:p>
          <a:p>
            <a:pPr algn="l" defTabSz="290513">
              <a:spcAft>
                <a:spcPts val="25"/>
              </a:spcAft>
              <a:defRPr/>
            </a:pPr>
            <a:r>
              <a:rPr lang="en-US" sz="1200" dirty="0">
                <a:latin typeface="Calibri" charset="0"/>
                <a:ea typeface="Calibri" charset="0"/>
                <a:cs typeface="Calibri" charset="0"/>
              </a:rPr>
              <a:t>The European Union Common Agricultural Policy provides annual subsidies of more than £250 million for the 19,000 farmers in Wales. The previous process management was based on paper-based applications and a bespoke legacy computer </a:t>
            </a:r>
            <a:r>
              <a:rPr lang="en-US" sz="1200" dirty="0" smtClean="0">
                <a:latin typeface="Calibri" charset="0"/>
                <a:ea typeface="Calibri" charset="0"/>
                <a:cs typeface="Calibri" charset="0"/>
              </a:rPr>
              <a:t>system. The </a:t>
            </a:r>
            <a:r>
              <a:rPr lang="en-US" sz="1200" dirty="0">
                <a:latin typeface="Calibri" charset="0"/>
                <a:ea typeface="Calibri" charset="0"/>
                <a:cs typeface="Calibri" charset="0"/>
              </a:rPr>
              <a:t>legacy system was slow to change, difficult to use and each scheme was implemented separately, based on a different manual process.</a:t>
            </a:r>
          </a:p>
          <a:p>
            <a:pPr algn="l" defTabSz="290513">
              <a:spcAft>
                <a:spcPts val="25"/>
              </a:spcAft>
              <a:defRPr/>
            </a:pPr>
            <a:endParaRPr lang="en-US" sz="1200" b="1" dirty="0">
              <a:solidFill>
                <a:srgbClr val="000000"/>
              </a:solidFill>
              <a:latin typeface="Calibri" charset="0"/>
              <a:ea typeface="MS PGothic" pitchFamily="34" charset="-128"/>
              <a:cs typeface="MS PGothic" pitchFamily="34" charset="-128"/>
            </a:endParaRPr>
          </a:p>
          <a:p>
            <a:pPr algn="l" defTabSz="290513">
              <a:defRPr/>
            </a:pPr>
            <a:r>
              <a:rPr lang="en-US" sz="1200" b="1" dirty="0">
                <a:solidFill>
                  <a:srgbClr val="48B1F0"/>
                </a:solidFill>
                <a:latin typeface="Calibri" charset="0"/>
                <a:ea typeface="MS PGothic" pitchFamily="34" charset="-128"/>
                <a:cs typeface="MS PGothic" pitchFamily="34" charset="-128"/>
              </a:rPr>
              <a:t>The solution</a:t>
            </a:r>
          </a:p>
          <a:p>
            <a:pPr marL="177800" indent="-177800" algn="l" defTabSz="290513">
              <a:spcAft>
                <a:spcPts val="25"/>
              </a:spcAft>
              <a:buFont typeface="Arial" charset="0"/>
              <a:buChar char="•"/>
              <a:defRPr/>
            </a:pPr>
            <a:r>
              <a:rPr lang="en-US" sz="1200" dirty="0">
                <a:latin typeface="Calibri" charset="0"/>
                <a:ea typeface="Calibri" charset="0"/>
                <a:cs typeface="Calibri" charset="0"/>
              </a:rPr>
              <a:t>Fully automated request capture and submission with standardized business processes throughout all line of subsidies</a:t>
            </a:r>
          </a:p>
          <a:p>
            <a:pPr marL="177800" indent="-177800" algn="l" defTabSz="290513">
              <a:spcAft>
                <a:spcPts val="25"/>
              </a:spcAft>
              <a:buFont typeface="Arial" charset="0"/>
              <a:buChar char="•"/>
              <a:defRPr/>
            </a:pPr>
            <a:r>
              <a:rPr lang="en-US" sz="1200" dirty="0">
                <a:latin typeface="Calibri" charset="0"/>
                <a:ea typeface="Calibri" charset="0"/>
                <a:cs typeface="Calibri" charset="0"/>
              </a:rPr>
              <a:t>Agile exception handling with collaborative case management</a:t>
            </a:r>
          </a:p>
          <a:p>
            <a:pPr marL="177800" indent="-177800" algn="l" defTabSz="290513">
              <a:spcAft>
                <a:spcPts val="25"/>
              </a:spcAft>
              <a:buFont typeface="Arial" charset="0"/>
              <a:buChar char="•"/>
              <a:defRPr/>
            </a:pPr>
            <a:r>
              <a:rPr lang="en-US" sz="1200" dirty="0">
                <a:latin typeface="Calibri" charset="0"/>
                <a:ea typeface="Calibri" charset="0"/>
                <a:cs typeface="Calibri" charset="0"/>
              </a:rPr>
              <a:t>Abstracted and flexible management of rules</a:t>
            </a:r>
          </a:p>
          <a:p>
            <a:pPr marL="177800" indent="-177800" algn="l" defTabSz="290513">
              <a:spcAft>
                <a:spcPts val="25"/>
              </a:spcAft>
              <a:buFont typeface="Arial" charset="0"/>
              <a:buChar char="•"/>
              <a:defRPr/>
            </a:pPr>
            <a:r>
              <a:rPr lang="en-US" sz="1200" dirty="0">
                <a:latin typeface="Calibri" charset="0"/>
                <a:ea typeface="Calibri" charset="0"/>
                <a:cs typeface="Calibri" charset="0"/>
              </a:rPr>
              <a:t>Automated best practices</a:t>
            </a:r>
            <a:endParaRPr lang="en-US" altLang="ja-JP" sz="1200" dirty="0">
              <a:solidFill>
                <a:srgbClr val="000000"/>
              </a:solidFill>
              <a:latin typeface="Calibri" charset="0"/>
              <a:ea typeface="Calibri" charset="0"/>
              <a:cs typeface="Calibri" charset="0"/>
            </a:endParaRPr>
          </a:p>
          <a:p>
            <a:pPr algn="l" defTabSz="290513">
              <a:buClr>
                <a:srgbClr val="000000"/>
              </a:buClr>
              <a:buFont typeface="Wingdings" charset="2"/>
              <a:buNone/>
              <a:defRPr/>
            </a:pPr>
            <a:endParaRPr lang="en-US" sz="1200" b="1" dirty="0">
              <a:solidFill>
                <a:srgbClr val="48B1F0"/>
              </a:solidFill>
              <a:latin typeface="Calibri" charset="0"/>
              <a:ea typeface="Calibri" charset="0"/>
              <a:cs typeface="Calibri" charset="0"/>
            </a:endParaRPr>
          </a:p>
          <a:p>
            <a:pPr algn="l" defTabSz="290513">
              <a:buClr>
                <a:srgbClr val="000000"/>
              </a:buClr>
              <a:buFont typeface="Wingdings" charset="2"/>
              <a:buNone/>
              <a:defRPr/>
            </a:pPr>
            <a:r>
              <a:rPr lang="en-US" sz="1200" b="1" dirty="0">
                <a:solidFill>
                  <a:srgbClr val="48B1F0"/>
                </a:solidFill>
                <a:latin typeface="Calibri" charset="0"/>
                <a:ea typeface="Calibri" charset="0"/>
                <a:cs typeface="Calibri" charset="0"/>
              </a:rPr>
              <a:t>The benefits</a:t>
            </a:r>
          </a:p>
          <a:p>
            <a:pPr marL="177800" indent="-177800" algn="l" defTabSz="290513">
              <a:spcAft>
                <a:spcPts val="25"/>
              </a:spcAft>
              <a:buFont typeface="Arial" charset="0"/>
              <a:buChar char="•"/>
              <a:defRPr/>
            </a:pPr>
            <a:r>
              <a:rPr lang="en-US" sz="1200" dirty="0">
                <a:latin typeface="Calibri" charset="0"/>
                <a:ea typeface="Calibri" charset="0"/>
                <a:cs typeface="Calibri" charset="0"/>
              </a:rPr>
              <a:t>Improved customer service--on the first day of payment, more than 75 percent of Single Payment Applicants had received their payments instead of waiting weeks with the previous system. Wales was one of the first countries in Europe to make these payments in 2005.</a:t>
            </a:r>
          </a:p>
          <a:p>
            <a:pPr marL="177800" indent="-177800" algn="l" defTabSz="290513">
              <a:spcAft>
                <a:spcPts val="25"/>
              </a:spcAft>
              <a:buFont typeface="Arial" charset="0"/>
              <a:buChar char="•"/>
              <a:defRPr/>
            </a:pPr>
            <a:r>
              <a:rPr lang="en-US" sz="1200" dirty="0">
                <a:latin typeface="Calibri" charset="0"/>
                <a:ea typeface="Calibri" charset="0"/>
                <a:cs typeface="Calibri" charset="0"/>
              </a:rPr>
              <a:t>Greater flexibility and ability to modify business policies in hours rather than weeks</a:t>
            </a:r>
          </a:p>
          <a:p>
            <a:pPr marL="177800" indent="-177800" algn="l" defTabSz="290513">
              <a:spcAft>
                <a:spcPts val="25"/>
              </a:spcAft>
              <a:buFont typeface="Arial" charset="0"/>
              <a:buChar char="•"/>
              <a:defRPr/>
            </a:pPr>
            <a:r>
              <a:rPr lang="en-US" sz="1200" dirty="0">
                <a:latin typeface="Calibri" charset="0"/>
                <a:ea typeface="Calibri" charset="0"/>
                <a:cs typeface="Calibri" charset="0"/>
              </a:rPr>
              <a:t>Business process and business rules traceability and auditability</a:t>
            </a:r>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ctrTitle"/>
          </p:nvPr>
        </p:nvSpPr>
        <p:spPr/>
        <p:txBody>
          <a:bodyPr/>
          <a:lstStyle/>
          <a:p>
            <a:r>
              <a:rPr lang="en-GB" dirty="0" smtClean="0"/>
              <a:t>Government</a:t>
            </a:r>
            <a:br>
              <a:rPr lang="en-GB" dirty="0" smtClean="0"/>
            </a:br>
            <a:r>
              <a:rPr lang="en-GB" dirty="0" smtClean="0"/>
              <a:t>Why, What, How and Homework</a:t>
            </a:r>
            <a:endParaRPr lang="en-GB" dirty="0"/>
          </a:p>
        </p:txBody>
      </p:sp>
      <p:sp>
        <p:nvSpPr>
          <p:cNvPr id="15363" name="Subtitle 4"/>
          <p:cNvSpPr>
            <a:spLocks noGrp="1"/>
          </p:cNvSpPr>
          <p:nvPr>
            <p:ph type="subTitle" idx="1"/>
          </p:nvPr>
        </p:nvSpPr>
        <p:spPr/>
        <p:txBody>
          <a:bodyPr/>
          <a:lstStyle/>
          <a:p>
            <a:r>
              <a:rPr lang="en-GB" dirty="0" smtClean="0"/>
              <a:t>Smarter Process for Government</a:t>
            </a:r>
            <a:endParaRPr lang="en-GB" dirty="0"/>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a:grpSpLocks/>
          </p:cNvGrpSpPr>
          <p:nvPr/>
        </p:nvGrpSpPr>
        <p:grpSpPr bwMode="auto">
          <a:xfrm>
            <a:off x="5791200" y="1095375"/>
            <a:ext cx="3090863" cy="5264203"/>
            <a:chOff x="6045957" y="1095239"/>
            <a:chExt cx="3089672" cy="5264596"/>
          </a:xfrm>
        </p:grpSpPr>
        <p:sp>
          <p:nvSpPr>
            <p:cNvPr id="46100" name="TextBox 46"/>
            <p:cNvSpPr txBox="1">
              <a:spLocks noChangeArrowheads="1"/>
            </p:cNvSpPr>
            <p:nvPr/>
          </p:nvSpPr>
          <p:spPr bwMode="auto">
            <a:xfrm>
              <a:off x="6045957" y="1752451"/>
              <a:ext cx="3089672" cy="662575"/>
            </a:xfrm>
            <a:prstGeom prst="rect">
              <a:avLst/>
            </a:prstGeom>
            <a:noFill/>
            <a:ln w="9525">
              <a:noFill/>
              <a:miter lim="800000"/>
              <a:headEnd/>
              <a:tailEnd/>
            </a:ln>
          </p:spPr>
          <p:txBody>
            <a:bodyPr lIns="0" tIns="0" rIns="0" bIns="0">
              <a:prstTxWarp prst="textNoShape">
                <a:avLst/>
              </a:prstTxWarp>
              <a:spAutoFit/>
            </a:bodyPr>
            <a:lstStyle/>
            <a:p>
              <a:pPr algn="ctr" defTabSz="912813">
                <a:lnSpc>
                  <a:spcPts val="2563"/>
                </a:lnSpc>
                <a:spcAft>
                  <a:spcPts val="1200"/>
                </a:spcAft>
                <a:buClr>
                  <a:srgbClr val="000000"/>
                </a:buClr>
                <a:buSzPct val="100000"/>
              </a:pPr>
              <a:r>
                <a:rPr lang="en-GB" sz="2000" b="1" dirty="0">
                  <a:cs typeface="Osaka" pitchFamily="-84" charset="-128"/>
                </a:rPr>
                <a:t>Enterprise Performance Optimisation</a:t>
              </a:r>
              <a:endParaRPr lang="en-GB" sz="2000" dirty="0">
                <a:cs typeface="Osaka" pitchFamily="-84" charset="-128"/>
              </a:endParaRPr>
            </a:p>
          </p:txBody>
        </p:sp>
        <p:sp>
          <p:nvSpPr>
            <p:cNvPr id="46101" name="TextBox 15"/>
            <p:cNvSpPr txBox="1">
              <a:spLocks noChangeArrowheads="1"/>
            </p:cNvSpPr>
            <p:nvPr/>
          </p:nvSpPr>
          <p:spPr bwMode="auto">
            <a:xfrm>
              <a:off x="7030604" y="5651900"/>
              <a:ext cx="1120378" cy="707935"/>
            </a:xfrm>
            <a:prstGeom prst="rect">
              <a:avLst/>
            </a:prstGeom>
            <a:noFill/>
            <a:ln w="9525">
              <a:noFill/>
              <a:miter lim="800000"/>
              <a:headEnd/>
              <a:tailEnd/>
            </a:ln>
          </p:spPr>
          <p:txBody>
            <a:bodyPr wrap="none" lIns="91435" tIns="45718" rIns="91435" bIns="45718">
              <a:prstTxWarp prst="textNoShape">
                <a:avLst/>
              </a:prstTxWarp>
              <a:spAutoFit/>
            </a:bodyPr>
            <a:lstStyle/>
            <a:p>
              <a:pPr algn="ctr" defTabSz="912813">
                <a:buClr>
                  <a:srgbClr val="000000"/>
                </a:buClr>
                <a:buSzPct val="100000"/>
              </a:pPr>
              <a:r>
                <a:rPr lang="en-GB" sz="2000" b="1" dirty="0" smtClean="0">
                  <a:cs typeface="Osaka" pitchFamily="-84" charset="-128"/>
                </a:rPr>
                <a:t>Agency</a:t>
              </a:r>
            </a:p>
            <a:p>
              <a:pPr algn="ctr" defTabSz="912813">
                <a:buClr>
                  <a:srgbClr val="000000"/>
                </a:buClr>
                <a:buSzPct val="100000"/>
              </a:pPr>
              <a:r>
                <a:rPr lang="en-GB" sz="2000" b="1" dirty="0">
                  <a:cs typeface="Osaka" pitchFamily="-84" charset="-128"/>
                </a:rPr>
                <a:t>Agility</a:t>
              </a:r>
            </a:p>
          </p:txBody>
        </p:sp>
        <p:pic>
          <p:nvPicPr>
            <p:cNvPr id="46102" name="Picture 4" descr="NewAnimationElements_NewColor copy"/>
            <p:cNvPicPr>
              <a:picLocks noChangeAspect="1" noChangeArrowheads="1"/>
            </p:cNvPicPr>
            <p:nvPr/>
          </p:nvPicPr>
          <p:blipFill>
            <a:blip r:embed="rId3"/>
            <a:srcRect/>
            <a:stretch>
              <a:fillRect/>
            </a:stretch>
          </p:blipFill>
          <p:spPr bwMode="auto">
            <a:xfrm>
              <a:off x="6302128" y="4254997"/>
              <a:ext cx="2577331" cy="1508001"/>
            </a:xfrm>
            <a:prstGeom prst="rect">
              <a:avLst/>
            </a:prstGeom>
            <a:noFill/>
            <a:ln w="9525">
              <a:noFill/>
              <a:miter lim="800000"/>
              <a:headEnd/>
              <a:tailEnd/>
            </a:ln>
          </p:spPr>
        </p:pic>
        <p:sp>
          <p:nvSpPr>
            <p:cNvPr id="46103" name="TextBox 84"/>
            <p:cNvSpPr txBox="1">
              <a:spLocks noChangeArrowheads="1"/>
            </p:cNvSpPr>
            <p:nvPr/>
          </p:nvSpPr>
          <p:spPr bwMode="auto">
            <a:xfrm>
              <a:off x="6528110" y="2489574"/>
              <a:ext cx="2386941" cy="1986162"/>
            </a:xfrm>
            <a:prstGeom prst="rect">
              <a:avLst/>
            </a:prstGeom>
            <a:noFill/>
            <a:ln w="9525">
              <a:noFill/>
              <a:miter lim="800000"/>
              <a:headEnd/>
              <a:tailEnd/>
            </a:ln>
          </p:spPr>
          <p:txBody>
            <a:bodyPr wrap="square" lIns="0" tIns="0" rIns="0" bIns="0">
              <a:prstTxWarp prst="textNoShape">
                <a:avLst/>
              </a:prstTxWarp>
              <a:spAutoFit/>
            </a:bodyPr>
            <a:lstStyle/>
            <a:p>
              <a:pPr marL="177800" indent="-177800" algn="l" defTabSz="912813">
                <a:lnSpc>
                  <a:spcPts val="2563"/>
                </a:lnSpc>
                <a:buClr>
                  <a:srgbClr val="000000"/>
                </a:buClr>
                <a:buSzPct val="100000"/>
                <a:buFont typeface="Arial" pitchFamily="-84" charset="0"/>
                <a:buChar char="•"/>
              </a:pPr>
              <a:r>
                <a:rPr lang="en-GB" sz="1600" dirty="0" smtClean="0">
                  <a:solidFill>
                    <a:srgbClr val="000000"/>
                  </a:solidFill>
                  <a:cs typeface="Osaka" pitchFamily="-84" charset="-128"/>
                </a:rPr>
                <a:t>Innovation </a:t>
              </a:r>
            </a:p>
            <a:p>
              <a:pPr marL="177800" indent="-177800" algn="l" defTabSz="912813">
                <a:lnSpc>
                  <a:spcPts val="2563"/>
                </a:lnSpc>
                <a:buClr>
                  <a:srgbClr val="000000"/>
                </a:buClr>
                <a:buSzPct val="100000"/>
                <a:buFont typeface="Arial" pitchFamily="-84" charset="0"/>
                <a:buChar char="•"/>
              </a:pPr>
              <a:r>
                <a:rPr lang="en-GB" sz="1600" dirty="0" smtClean="0">
                  <a:solidFill>
                    <a:srgbClr val="FF0000"/>
                  </a:solidFill>
                  <a:cs typeface="Osaka" pitchFamily="-84" charset="-128"/>
                </a:rPr>
                <a:t>Go </a:t>
              </a:r>
              <a:r>
                <a:rPr lang="en-GB" sz="1600" dirty="0">
                  <a:solidFill>
                    <a:srgbClr val="FF0000"/>
                  </a:solidFill>
                  <a:cs typeface="Osaka" pitchFamily="-84" charset="-128"/>
                </a:rPr>
                <a:t>to market</a:t>
              </a:r>
              <a:endParaRPr lang="en-GB" sz="1600" dirty="0" smtClean="0">
                <a:solidFill>
                  <a:srgbClr val="FF0000"/>
                </a:solidFill>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solidFill>
                    <a:srgbClr val="FF0000"/>
                  </a:solidFill>
                  <a:cs typeface="Osaka" pitchFamily="-84" charset="-128"/>
                </a:rPr>
                <a:t>Citizen centricity</a:t>
              </a:r>
            </a:p>
            <a:p>
              <a:pPr marL="177800" indent="-177800" algn="l" defTabSz="912813">
                <a:lnSpc>
                  <a:spcPts val="2563"/>
                </a:lnSpc>
                <a:buClr>
                  <a:srgbClr val="000000"/>
                </a:buClr>
                <a:buSzPct val="100000"/>
                <a:buFont typeface="Arial" pitchFamily="-84" charset="0"/>
                <a:buChar char="•"/>
              </a:pPr>
              <a:r>
                <a:rPr lang="en-GB" sz="1600" dirty="0" smtClean="0">
                  <a:solidFill>
                    <a:srgbClr val="FF0000"/>
                  </a:solidFill>
                  <a:cs typeface="Osaka" pitchFamily="-84" charset="-128"/>
                </a:rPr>
                <a:t>Service </a:t>
              </a:r>
              <a:r>
                <a:rPr lang="en-GB" sz="1600" dirty="0">
                  <a:solidFill>
                    <a:srgbClr val="FF0000"/>
                  </a:solidFill>
                  <a:cs typeface="Osaka" pitchFamily="-84" charset="-128"/>
                </a:rPr>
                <a:t>flexibility</a:t>
              </a:r>
              <a:r>
                <a:rPr lang="en-GB" sz="1600" dirty="0">
                  <a:cs typeface="Osaka" pitchFamily="-84" charset="-128"/>
                </a:rPr>
                <a:t> </a:t>
              </a:r>
              <a:endParaRPr lang="en-GB" sz="1600" dirty="0" smtClean="0">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cs typeface="Osaka" pitchFamily="-84" charset="-128"/>
                </a:rPr>
                <a:t>European and UK Government standards</a:t>
              </a:r>
              <a:endParaRPr lang="en-GB" sz="1600" dirty="0">
                <a:cs typeface="Osaka" pitchFamily="-84" charset="-128"/>
              </a:endParaRPr>
            </a:p>
          </p:txBody>
        </p:sp>
        <p:grpSp>
          <p:nvGrpSpPr>
            <p:cNvPr id="3" name="Group 23"/>
            <p:cNvGrpSpPr>
              <a:grpSpLocks/>
            </p:cNvGrpSpPr>
            <p:nvPr/>
          </p:nvGrpSpPr>
          <p:grpSpPr bwMode="auto">
            <a:xfrm>
              <a:off x="6942833" y="1095239"/>
              <a:ext cx="1295920" cy="623962"/>
              <a:chOff x="6388076" y="1095239"/>
              <a:chExt cx="1295920" cy="623962"/>
            </a:xfrm>
          </p:grpSpPr>
          <p:pic>
            <p:nvPicPr>
              <p:cNvPr id="46105" name="Picture 41" descr="p"/>
              <p:cNvPicPr>
                <a:picLocks noChangeAspect="1" noChangeArrowheads="1"/>
              </p:cNvPicPr>
              <p:nvPr/>
            </p:nvPicPr>
            <p:blipFill>
              <a:blip r:embed="rId4"/>
              <a:srcRect/>
              <a:stretch>
                <a:fillRect/>
              </a:stretch>
            </p:blipFill>
            <p:spPr bwMode="auto">
              <a:xfrm>
                <a:off x="7125891" y="1095239"/>
                <a:ext cx="558105" cy="623962"/>
              </a:xfrm>
              <a:prstGeom prst="rect">
                <a:avLst/>
              </a:prstGeom>
              <a:noFill/>
              <a:ln w="9525">
                <a:noFill/>
                <a:miter lim="800000"/>
                <a:headEnd/>
                <a:tailEnd/>
              </a:ln>
            </p:spPr>
          </p:pic>
          <p:sp>
            <p:nvSpPr>
              <p:cNvPr id="46106" name="TextBox 103"/>
              <p:cNvSpPr txBox="1">
                <a:spLocks noChangeArrowheads="1"/>
              </p:cNvSpPr>
              <p:nvPr/>
            </p:nvSpPr>
            <p:spPr bwMode="auto">
              <a:xfrm>
                <a:off x="6388076" y="1268252"/>
                <a:ext cx="777999" cy="277936"/>
              </a:xfrm>
              <a:prstGeom prst="rect">
                <a:avLst/>
              </a:prstGeom>
              <a:noFill/>
              <a:ln w="9525">
                <a:noFill/>
                <a:miter lim="800000"/>
                <a:headEnd/>
                <a:tailEnd/>
              </a:ln>
            </p:spPr>
            <p:txBody>
              <a:bodyPr wrap="none" lIns="91435" tIns="45718" rIns="91435" bIns="45718">
                <a:prstTxWarp prst="textNoShape">
                  <a:avLst/>
                </a:prstTxWarp>
                <a:spAutoFit/>
              </a:bodyPr>
              <a:lstStyle/>
              <a:p>
                <a:pPr algn="ctr" defTabSz="912813">
                  <a:buClr>
                    <a:srgbClr val="000000"/>
                  </a:buClr>
                  <a:buSzPct val="100000"/>
                </a:pPr>
                <a:r>
                  <a:rPr lang="en-GB" sz="1200" b="1" i="1" dirty="0">
                    <a:cs typeface="Osaka" pitchFamily="-84" charset="-128"/>
                  </a:rPr>
                  <a:t>C-Level</a:t>
                </a:r>
              </a:p>
            </p:txBody>
          </p:sp>
        </p:grpSp>
      </p:grpSp>
      <p:grpSp>
        <p:nvGrpSpPr>
          <p:cNvPr id="4" name="Group 25"/>
          <p:cNvGrpSpPr>
            <a:grpSpLocks/>
          </p:cNvGrpSpPr>
          <p:nvPr/>
        </p:nvGrpSpPr>
        <p:grpSpPr bwMode="auto">
          <a:xfrm>
            <a:off x="2987675" y="1085850"/>
            <a:ext cx="2778125" cy="5273675"/>
            <a:chOff x="3276638" y="1085193"/>
            <a:chExt cx="2778249" cy="5274589"/>
          </a:xfrm>
        </p:grpSpPr>
        <p:sp>
          <p:nvSpPr>
            <p:cNvPr id="46093" name="TextBox 47"/>
            <p:cNvSpPr txBox="1">
              <a:spLocks noChangeArrowheads="1"/>
            </p:cNvSpPr>
            <p:nvPr/>
          </p:nvSpPr>
          <p:spPr bwMode="auto">
            <a:xfrm>
              <a:off x="3276638" y="1752451"/>
              <a:ext cx="2778249" cy="662575"/>
            </a:xfrm>
            <a:prstGeom prst="rect">
              <a:avLst/>
            </a:prstGeom>
            <a:noFill/>
            <a:ln w="9525">
              <a:noFill/>
              <a:miter lim="800000"/>
              <a:headEnd/>
              <a:tailEnd/>
            </a:ln>
          </p:spPr>
          <p:txBody>
            <a:bodyPr lIns="0" tIns="0" rIns="0" bIns="0">
              <a:prstTxWarp prst="textNoShape">
                <a:avLst/>
              </a:prstTxWarp>
              <a:spAutoFit/>
            </a:bodyPr>
            <a:lstStyle/>
            <a:p>
              <a:pPr algn="ctr" defTabSz="912813">
                <a:lnSpc>
                  <a:spcPts val="2563"/>
                </a:lnSpc>
                <a:spcAft>
                  <a:spcPts val="600"/>
                </a:spcAft>
                <a:buClr>
                  <a:srgbClr val="000000"/>
                </a:buClr>
                <a:buSzPct val="100000"/>
              </a:pPr>
              <a:r>
                <a:rPr lang="en-GB" sz="2000" b="1" dirty="0">
                  <a:cs typeface="Osaka" pitchFamily="-84" charset="-128"/>
                </a:rPr>
                <a:t>Process Automation and Optimisation</a:t>
              </a:r>
              <a:endParaRPr lang="en-GB" sz="2000" dirty="0">
                <a:cs typeface="Osaka" pitchFamily="-84" charset="-128"/>
              </a:endParaRPr>
            </a:p>
          </p:txBody>
        </p:sp>
        <p:pic>
          <p:nvPicPr>
            <p:cNvPr id="46094" name="Picture 18" descr="business_analysis_lg_black.png"/>
            <p:cNvPicPr>
              <a:picLocks noChangeAspect="1"/>
            </p:cNvPicPr>
            <p:nvPr/>
          </p:nvPicPr>
          <p:blipFill>
            <a:blip r:embed="rId5"/>
            <a:srcRect/>
            <a:stretch>
              <a:fillRect/>
            </a:stretch>
          </p:blipFill>
          <p:spPr bwMode="auto">
            <a:xfrm>
              <a:off x="3700798" y="4317504"/>
              <a:ext cx="1929929" cy="1430982"/>
            </a:xfrm>
            <a:prstGeom prst="rect">
              <a:avLst/>
            </a:prstGeom>
            <a:noFill/>
            <a:ln w="9525">
              <a:noFill/>
              <a:miter lim="800000"/>
              <a:headEnd/>
              <a:tailEnd/>
            </a:ln>
          </p:spPr>
        </p:pic>
        <p:sp>
          <p:nvSpPr>
            <p:cNvPr id="46095" name="TextBox 24"/>
            <p:cNvSpPr txBox="1">
              <a:spLocks noChangeArrowheads="1"/>
            </p:cNvSpPr>
            <p:nvPr/>
          </p:nvSpPr>
          <p:spPr bwMode="auto">
            <a:xfrm>
              <a:off x="4003849" y="5651900"/>
              <a:ext cx="1323826" cy="707882"/>
            </a:xfrm>
            <a:prstGeom prst="rect">
              <a:avLst/>
            </a:prstGeom>
            <a:noFill/>
            <a:ln w="9525">
              <a:noFill/>
              <a:miter lim="800000"/>
              <a:headEnd/>
              <a:tailEnd/>
            </a:ln>
          </p:spPr>
          <p:txBody>
            <a:bodyPr lIns="91435" tIns="45718" rIns="91435" bIns="45718">
              <a:prstTxWarp prst="textNoShape">
                <a:avLst/>
              </a:prstTxWarp>
              <a:spAutoFit/>
            </a:bodyPr>
            <a:lstStyle/>
            <a:p>
              <a:pPr algn="ctr" defTabSz="912813">
                <a:buClr>
                  <a:srgbClr val="000000"/>
                </a:buClr>
                <a:buSzPct val="100000"/>
              </a:pPr>
              <a:r>
                <a:rPr lang="en-GB" sz="2000" b="1" dirty="0">
                  <a:cs typeface="Osaka" pitchFamily="-84" charset="-128"/>
                </a:rPr>
                <a:t>Process </a:t>
              </a:r>
            </a:p>
            <a:p>
              <a:pPr algn="ctr" defTabSz="912813">
                <a:buClr>
                  <a:srgbClr val="000000"/>
                </a:buClr>
                <a:buSzPct val="100000"/>
              </a:pPr>
              <a:r>
                <a:rPr lang="en-GB" sz="2000" b="1" dirty="0">
                  <a:cs typeface="Osaka" pitchFamily="-84" charset="-128"/>
                </a:rPr>
                <a:t>Agility</a:t>
              </a:r>
            </a:p>
          </p:txBody>
        </p:sp>
        <p:sp>
          <p:nvSpPr>
            <p:cNvPr id="46096" name="TextBox 82"/>
            <p:cNvSpPr txBox="1">
              <a:spLocks noChangeArrowheads="1"/>
            </p:cNvSpPr>
            <p:nvPr/>
          </p:nvSpPr>
          <p:spPr bwMode="auto">
            <a:xfrm>
              <a:off x="3276638" y="2476873"/>
              <a:ext cx="2778249" cy="1652875"/>
            </a:xfrm>
            <a:prstGeom prst="rect">
              <a:avLst/>
            </a:prstGeom>
            <a:noFill/>
            <a:ln w="9525">
              <a:noFill/>
              <a:miter lim="800000"/>
              <a:headEnd/>
              <a:tailEnd/>
            </a:ln>
          </p:spPr>
          <p:txBody>
            <a:bodyPr lIns="0" tIns="0" rIns="0" bIns="0">
              <a:prstTxWarp prst="textNoShape">
                <a:avLst/>
              </a:prstTxWarp>
              <a:spAutoFit/>
            </a:bodyPr>
            <a:lstStyle/>
            <a:p>
              <a:pPr marL="177800" indent="-177800" algn="l" defTabSz="912813">
                <a:lnSpc>
                  <a:spcPts val="2563"/>
                </a:lnSpc>
                <a:buClr>
                  <a:srgbClr val="000000"/>
                </a:buClr>
                <a:buSzPct val="100000"/>
                <a:buFont typeface="Arial" pitchFamily="-84" charset="0"/>
                <a:buChar char="•"/>
              </a:pPr>
              <a:r>
                <a:rPr lang="en-GB" sz="1600" dirty="0" smtClean="0">
                  <a:solidFill>
                    <a:srgbClr val="FF0000"/>
                  </a:solidFill>
                  <a:cs typeface="Osaka" pitchFamily="-84" charset="-128"/>
                </a:rPr>
                <a:t>Automate </a:t>
              </a:r>
              <a:r>
                <a:rPr lang="en-GB" sz="1600" dirty="0">
                  <a:solidFill>
                    <a:srgbClr val="FF0000"/>
                  </a:solidFill>
                  <a:cs typeface="Osaka" pitchFamily="-84" charset="-128"/>
                </a:rPr>
                <a:t>a manual process</a:t>
              </a:r>
              <a:endParaRPr lang="en-GB" sz="1600" dirty="0" smtClean="0">
                <a:solidFill>
                  <a:srgbClr val="FF0000"/>
                </a:solidFill>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solidFill>
                    <a:srgbClr val="FF0000"/>
                  </a:solidFill>
                  <a:cs typeface="Osaka" pitchFamily="-84" charset="-128"/>
                </a:rPr>
                <a:t>Visibility </a:t>
              </a:r>
              <a:r>
                <a:rPr lang="en-GB" sz="1600" dirty="0">
                  <a:cs typeface="Osaka" pitchFamily="-84" charset="-128"/>
                </a:rPr>
                <a:t>and ROI</a:t>
              </a:r>
              <a:endParaRPr lang="en-GB" sz="1600" dirty="0" smtClean="0">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cs typeface="Osaka" pitchFamily="-84" charset="-128"/>
                </a:rPr>
                <a:t>Quicker</a:t>
              </a:r>
              <a:r>
                <a:rPr lang="en-GB" sz="1600" dirty="0">
                  <a:cs typeface="Osaka" pitchFamily="-84" charset="-128"/>
                </a:rPr>
                <a:t>, better, cheaper</a:t>
              </a:r>
              <a:endParaRPr lang="en-GB" sz="1600" dirty="0" smtClean="0">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solidFill>
                    <a:srgbClr val="FF0000"/>
                  </a:solidFill>
                  <a:cs typeface="Osaka" pitchFamily="-84" charset="-128"/>
                </a:rPr>
                <a:t>Operational Compliance</a:t>
              </a:r>
            </a:p>
            <a:p>
              <a:pPr marL="177800" indent="-177800" algn="l" defTabSz="912813">
                <a:lnSpc>
                  <a:spcPts val="2563"/>
                </a:lnSpc>
                <a:buClr>
                  <a:srgbClr val="000000"/>
                </a:buClr>
                <a:buSzPct val="100000"/>
                <a:buFont typeface="Arial" pitchFamily="-84" charset="0"/>
                <a:buChar char="•"/>
              </a:pPr>
              <a:r>
                <a:rPr lang="en-GB" sz="1600" dirty="0" smtClean="0">
                  <a:cs typeface="Osaka" pitchFamily="-84" charset="-128"/>
                </a:rPr>
                <a:t>Target </a:t>
              </a:r>
              <a:r>
                <a:rPr lang="en-GB" sz="1600" dirty="0">
                  <a:cs typeface="Osaka" pitchFamily="-84" charset="-128"/>
                </a:rPr>
                <a:t>operating model</a:t>
              </a:r>
            </a:p>
          </p:txBody>
        </p:sp>
        <p:grpSp>
          <p:nvGrpSpPr>
            <p:cNvPr id="5" name="Group 22"/>
            <p:cNvGrpSpPr>
              <a:grpSpLocks/>
            </p:cNvGrpSpPr>
            <p:nvPr/>
          </p:nvGrpSpPr>
          <p:grpSpPr bwMode="auto">
            <a:xfrm>
              <a:off x="4101517" y="1085193"/>
              <a:ext cx="1128490" cy="641821"/>
              <a:chOff x="3721447" y="1085193"/>
              <a:chExt cx="1128490" cy="641821"/>
            </a:xfrm>
          </p:grpSpPr>
          <p:pic>
            <p:nvPicPr>
              <p:cNvPr id="46098" name="Picture 61" descr="Business-Analyst"/>
              <p:cNvPicPr>
                <a:picLocks noChangeAspect="1" noChangeArrowheads="1"/>
              </p:cNvPicPr>
              <p:nvPr/>
            </p:nvPicPr>
            <p:blipFill>
              <a:blip r:embed="rId6"/>
              <a:srcRect/>
              <a:stretch>
                <a:fillRect/>
              </a:stretch>
            </p:blipFill>
            <p:spPr bwMode="auto">
              <a:xfrm>
                <a:off x="4202535" y="1085193"/>
                <a:ext cx="647402" cy="641821"/>
              </a:xfrm>
              <a:prstGeom prst="rect">
                <a:avLst/>
              </a:prstGeom>
              <a:noFill/>
              <a:ln w="9525">
                <a:noFill/>
                <a:miter lim="800000"/>
                <a:headEnd/>
                <a:tailEnd/>
              </a:ln>
            </p:spPr>
          </p:pic>
          <p:sp>
            <p:nvSpPr>
              <p:cNvPr id="46099" name="TextBox 104"/>
              <p:cNvSpPr txBox="1">
                <a:spLocks noChangeArrowheads="1"/>
              </p:cNvSpPr>
              <p:nvPr/>
            </p:nvSpPr>
            <p:spPr bwMode="auto">
              <a:xfrm>
                <a:off x="3721447" y="1268252"/>
                <a:ext cx="526852" cy="277936"/>
              </a:xfrm>
              <a:prstGeom prst="rect">
                <a:avLst/>
              </a:prstGeom>
              <a:noFill/>
              <a:ln w="9525">
                <a:noFill/>
                <a:miter lim="800000"/>
                <a:headEnd/>
                <a:tailEnd/>
              </a:ln>
            </p:spPr>
            <p:txBody>
              <a:bodyPr wrap="none" lIns="91435" tIns="45718" rIns="91435" bIns="45718">
                <a:prstTxWarp prst="textNoShape">
                  <a:avLst/>
                </a:prstTxWarp>
                <a:spAutoFit/>
              </a:bodyPr>
              <a:lstStyle/>
              <a:p>
                <a:pPr algn="ctr" defTabSz="912813">
                  <a:buClr>
                    <a:srgbClr val="000000"/>
                  </a:buClr>
                  <a:buSzPct val="100000"/>
                </a:pPr>
                <a:r>
                  <a:rPr lang="en-GB" sz="1200" b="1" i="1" dirty="0">
                    <a:cs typeface="Osaka" pitchFamily="-84" charset="-128"/>
                  </a:rPr>
                  <a:t>LoB</a:t>
                </a:r>
              </a:p>
            </p:txBody>
          </p:sp>
        </p:grpSp>
      </p:grpSp>
      <p:grpSp>
        <p:nvGrpSpPr>
          <p:cNvPr id="6" name="Group 24"/>
          <p:cNvGrpSpPr>
            <a:grpSpLocks/>
          </p:cNvGrpSpPr>
          <p:nvPr/>
        </p:nvGrpSpPr>
        <p:grpSpPr bwMode="auto">
          <a:xfrm>
            <a:off x="206375" y="1100138"/>
            <a:ext cx="2755900" cy="5259387"/>
            <a:chOff x="460437" y="1100820"/>
            <a:chExt cx="2755925" cy="5258962"/>
          </a:xfrm>
        </p:grpSpPr>
        <p:sp>
          <p:nvSpPr>
            <p:cNvPr id="46086" name="TextBox 45"/>
            <p:cNvSpPr txBox="1">
              <a:spLocks noChangeArrowheads="1"/>
            </p:cNvSpPr>
            <p:nvPr/>
          </p:nvSpPr>
          <p:spPr bwMode="auto">
            <a:xfrm>
              <a:off x="460437" y="1752451"/>
              <a:ext cx="2755925" cy="662575"/>
            </a:xfrm>
            <a:prstGeom prst="rect">
              <a:avLst/>
            </a:prstGeom>
            <a:noFill/>
            <a:ln w="9525">
              <a:noFill/>
              <a:miter lim="800000"/>
              <a:headEnd/>
              <a:tailEnd/>
            </a:ln>
          </p:spPr>
          <p:txBody>
            <a:bodyPr lIns="0" tIns="0" rIns="0" bIns="0">
              <a:prstTxWarp prst="textNoShape">
                <a:avLst/>
              </a:prstTxWarp>
              <a:spAutoFit/>
            </a:bodyPr>
            <a:lstStyle/>
            <a:p>
              <a:pPr algn="ctr" defTabSz="912813">
                <a:lnSpc>
                  <a:spcPts val="2563"/>
                </a:lnSpc>
                <a:spcAft>
                  <a:spcPts val="600"/>
                </a:spcAft>
                <a:buClr>
                  <a:srgbClr val="000000"/>
                </a:buClr>
                <a:buSzPct val="100000"/>
              </a:pPr>
              <a:r>
                <a:rPr lang="en-GB" sz="2000" b="1" dirty="0">
                  <a:cs typeface="Osaka" pitchFamily="-84" charset="-128"/>
                </a:rPr>
                <a:t>IT Automation and Optimisation</a:t>
              </a:r>
              <a:endParaRPr lang="en-GB" sz="2000" dirty="0">
                <a:cs typeface="Osaka" pitchFamily="-84" charset="-128"/>
              </a:endParaRPr>
            </a:p>
          </p:txBody>
        </p:sp>
        <p:pic>
          <p:nvPicPr>
            <p:cNvPr id="46087" name="Picture 16" descr="business_analysis_lg.png"/>
            <p:cNvPicPr>
              <a:picLocks noChangeAspect="1"/>
            </p:cNvPicPr>
            <p:nvPr/>
          </p:nvPicPr>
          <p:blipFill>
            <a:blip r:embed="rId7"/>
            <a:srcRect/>
            <a:stretch>
              <a:fillRect/>
            </a:stretch>
          </p:blipFill>
          <p:spPr bwMode="auto">
            <a:xfrm>
              <a:off x="1199927" y="4215929"/>
              <a:ext cx="1276945" cy="1495723"/>
            </a:xfrm>
            <a:prstGeom prst="rect">
              <a:avLst/>
            </a:prstGeom>
            <a:noFill/>
            <a:ln w="9525">
              <a:noFill/>
              <a:miter lim="800000"/>
              <a:headEnd/>
              <a:tailEnd/>
            </a:ln>
          </p:spPr>
        </p:pic>
        <p:sp>
          <p:nvSpPr>
            <p:cNvPr id="46088" name="TextBox 24"/>
            <p:cNvSpPr txBox="1">
              <a:spLocks noChangeArrowheads="1"/>
            </p:cNvSpPr>
            <p:nvPr/>
          </p:nvSpPr>
          <p:spPr bwMode="auto">
            <a:xfrm>
              <a:off x="1175370" y="5651900"/>
              <a:ext cx="1326059" cy="707882"/>
            </a:xfrm>
            <a:prstGeom prst="rect">
              <a:avLst/>
            </a:prstGeom>
            <a:noFill/>
            <a:ln w="9525">
              <a:noFill/>
              <a:miter lim="800000"/>
              <a:headEnd/>
              <a:tailEnd/>
            </a:ln>
          </p:spPr>
          <p:txBody>
            <a:bodyPr lIns="91435" tIns="45718" rIns="91435" bIns="45718">
              <a:prstTxWarp prst="textNoShape">
                <a:avLst/>
              </a:prstTxWarp>
              <a:spAutoFit/>
            </a:bodyPr>
            <a:lstStyle/>
            <a:p>
              <a:pPr algn="ctr" defTabSz="912813">
                <a:buClr>
                  <a:srgbClr val="000000"/>
                </a:buClr>
                <a:buSzPct val="100000"/>
              </a:pPr>
              <a:r>
                <a:rPr lang="en-GB" sz="2000" b="1" dirty="0">
                  <a:cs typeface="Osaka" pitchFamily="-84" charset="-128"/>
                </a:rPr>
                <a:t>System </a:t>
              </a:r>
            </a:p>
            <a:p>
              <a:pPr algn="ctr" defTabSz="912813">
                <a:buClr>
                  <a:srgbClr val="000000"/>
                </a:buClr>
                <a:buSzPct val="100000"/>
              </a:pPr>
              <a:r>
                <a:rPr lang="en-GB" sz="2000" b="1" dirty="0">
                  <a:cs typeface="Osaka" pitchFamily="-84" charset="-128"/>
                </a:rPr>
                <a:t>Agility</a:t>
              </a:r>
            </a:p>
          </p:txBody>
        </p:sp>
        <p:sp>
          <p:nvSpPr>
            <p:cNvPr id="46089" name="TextBox 83"/>
            <p:cNvSpPr txBox="1">
              <a:spLocks noChangeArrowheads="1"/>
            </p:cNvSpPr>
            <p:nvPr/>
          </p:nvSpPr>
          <p:spPr bwMode="auto">
            <a:xfrm>
              <a:off x="803340" y="2476873"/>
              <a:ext cx="2384447" cy="1652589"/>
            </a:xfrm>
            <a:prstGeom prst="rect">
              <a:avLst/>
            </a:prstGeom>
            <a:noFill/>
            <a:ln w="9525">
              <a:noFill/>
              <a:miter lim="800000"/>
              <a:headEnd/>
              <a:tailEnd/>
            </a:ln>
          </p:spPr>
          <p:txBody>
            <a:bodyPr wrap="square" lIns="0" tIns="0" rIns="0" bIns="0">
              <a:prstTxWarp prst="textNoShape">
                <a:avLst/>
              </a:prstTxWarp>
              <a:spAutoFit/>
            </a:bodyPr>
            <a:lstStyle/>
            <a:p>
              <a:pPr marL="177800" indent="-177800" algn="l" defTabSz="912813">
                <a:lnSpc>
                  <a:spcPts val="2563"/>
                </a:lnSpc>
                <a:buClr>
                  <a:srgbClr val="000000"/>
                </a:buClr>
                <a:buSzPct val="100000"/>
                <a:buFont typeface="Arial" pitchFamily="-84" charset="0"/>
                <a:buChar char="•"/>
              </a:pPr>
              <a:r>
                <a:rPr lang="en-GB" sz="1600" dirty="0" smtClean="0">
                  <a:cs typeface="Osaka" pitchFamily="-84" charset="-128"/>
                </a:rPr>
                <a:t>Time </a:t>
              </a:r>
              <a:r>
                <a:rPr lang="en-GB" sz="1600" dirty="0">
                  <a:cs typeface="Osaka" pitchFamily="-84" charset="-128"/>
                </a:rPr>
                <a:t>to value</a:t>
              </a:r>
              <a:endParaRPr lang="en-GB" sz="1600" dirty="0" smtClean="0">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solidFill>
                    <a:srgbClr val="FF0000"/>
                  </a:solidFill>
                  <a:cs typeface="Osaka" pitchFamily="-84" charset="-128"/>
                </a:rPr>
                <a:t>Total </a:t>
              </a:r>
              <a:r>
                <a:rPr lang="en-GB" sz="1600" dirty="0">
                  <a:solidFill>
                    <a:srgbClr val="FF0000"/>
                  </a:solidFill>
                  <a:cs typeface="Osaka" pitchFamily="-84" charset="-128"/>
                </a:rPr>
                <a:t>cost of ownership</a:t>
              </a:r>
              <a:endParaRPr lang="en-GB" sz="1600" dirty="0" smtClean="0">
                <a:solidFill>
                  <a:srgbClr val="FF0000"/>
                </a:solidFill>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cs typeface="Osaka" pitchFamily="-84" charset="-128"/>
                </a:rPr>
                <a:t>Prebuilt </a:t>
              </a:r>
              <a:r>
                <a:rPr lang="en-GB" sz="1600" dirty="0">
                  <a:cs typeface="Osaka" pitchFamily="-84" charset="-128"/>
                </a:rPr>
                <a:t>assets</a:t>
              </a:r>
              <a:endParaRPr lang="en-GB" sz="1600" dirty="0" smtClean="0">
                <a:cs typeface="Osaka" pitchFamily="-84" charset="-128"/>
              </a:endParaRPr>
            </a:p>
            <a:p>
              <a:pPr marL="177800" indent="-177800" algn="l" defTabSz="912813">
                <a:lnSpc>
                  <a:spcPts val="2563"/>
                </a:lnSpc>
                <a:buClr>
                  <a:srgbClr val="000000"/>
                </a:buClr>
                <a:buSzPct val="100000"/>
                <a:buFont typeface="Arial" pitchFamily="-84" charset="0"/>
                <a:buChar char="•"/>
              </a:pPr>
              <a:r>
                <a:rPr lang="en-GB" sz="1600" dirty="0" smtClean="0">
                  <a:cs typeface="Osaka" pitchFamily="-84" charset="-128"/>
                </a:rPr>
                <a:t>Reuse</a:t>
              </a:r>
            </a:p>
            <a:p>
              <a:pPr marL="177800" indent="-177800" algn="l" defTabSz="912813">
                <a:lnSpc>
                  <a:spcPts val="2563"/>
                </a:lnSpc>
                <a:buClr>
                  <a:srgbClr val="000000"/>
                </a:buClr>
                <a:buSzPct val="100000"/>
                <a:buFont typeface="Arial" pitchFamily="-84" charset="0"/>
                <a:buChar char="•"/>
              </a:pPr>
              <a:r>
                <a:rPr lang="en-GB" sz="1600" dirty="0" smtClean="0">
                  <a:cs typeface="Osaka" pitchFamily="-84" charset="-128"/>
                </a:rPr>
                <a:t>IT </a:t>
              </a:r>
              <a:r>
                <a:rPr lang="en-GB" sz="1600" dirty="0">
                  <a:cs typeface="Osaka" pitchFamily="-84" charset="-128"/>
                </a:rPr>
                <a:t>standards</a:t>
              </a:r>
            </a:p>
          </p:txBody>
        </p:sp>
        <p:grpSp>
          <p:nvGrpSpPr>
            <p:cNvPr id="7" name="Group 21"/>
            <p:cNvGrpSpPr>
              <a:grpSpLocks/>
            </p:cNvGrpSpPr>
            <p:nvPr/>
          </p:nvGrpSpPr>
          <p:grpSpPr bwMode="auto">
            <a:xfrm>
              <a:off x="1362335" y="1100820"/>
              <a:ext cx="952128" cy="611684"/>
              <a:chOff x="736699" y="1100820"/>
              <a:chExt cx="952128" cy="611684"/>
            </a:xfrm>
          </p:grpSpPr>
          <p:pic>
            <p:nvPicPr>
              <p:cNvPr id="46091" name="Picture 36" descr="p"/>
              <p:cNvPicPr>
                <a:picLocks noChangeAspect="1" noChangeArrowheads="1"/>
              </p:cNvPicPr>
              <p:nvPr/>
            </p:nvPicPr>
            <p:blipFill>
              <a:blip r:embed="rId8"/>
              <a:srcRect/>
              <a:stretch>
                <a:fillRect/>
              </a:stretch>
            </p:blipFill>
            <p:spPr bwMode="auto">
              <a:xfrm>
                <a:off x="1138535" y="1100820"/>
                <a:ext cx="550292" cy="611684"/>
              </a:xfrm>
              <a:prstGeom prst="rect">
                <a:avLst/>
              </a:prstGeom>
              <a:noFill/>
              <a:ln w="9525">
                <a:noFill/>
                <a:miter lim="800000"/>
                <a:headEnd/>
                <a:tailEnd/>
              </a:ln>
            </p:spPr>
          </p:pic>
          <p:sp>
            <p:nvSpPr>
              <p:cNvPr id="46092" name="TextBox 105"/>
              <p:cNvSpPr txBox="1">
                <a:spLocks noChangeArrowheads="1"/>
              </p:cNvSpPr>
              <p:nvPr/>
            </p:nvSpPr>
            <p:spPr bwMode="auto">
              <a:xfrm>
                <a:off x="736699" y="1268252"/>
                <a:ext cx="358304" cy="277936"/>
              </a:xfrm>
              <a:prstGeom prst="rect">
                <a:avLst/>
              </a:prstGeom>
              <a:noFill/>
              <a:ln w="9525">
                <a:noFill/>
                <a:miter lim="800000"/>
                <a:headEnd/>
                <a:tailEnd/>
              </a:ln>
            </p:spPr>
            <p:txBody>
              <a:bodyPr wrap="none" lIns="91435" tIns="45718" rIns="91435" bIns="45718">
                <a:prstTxWarp prst="textNoShape">
                  <a:avLst/>
                </a:prstTxWarp>
                <a:spAutoFit/>
              </a:bodyPr>
              <a:lstStyle/>
              <a:p>
                <a:pPr algn="ctr" defTabSz="912813">
                  <a:buClr>
                    <a:srgbClr val="000000"/>
                  </a:buClr>
                  <a:buSzPct val="100000"/>
                </a:pPr>
                <a:r>
                  <a:rPr lang="en-GB" sz="1200" b="1" i="1" dirty="0">
                    <a:cs typeface="Osaka" pitchFamily="-84" charset="-128"/>
                  </a:rPr>
                  <a:t>IT</a:t>
                </a:r>
              </a:p>
            </p:txBody>
          </p:sp>
        </p:grpSp>
      </p:grpSp>
      <p:sp>
        <p:nvSpPr>
          <p:cNvPr id="46085" name="Title 20"/>
          <p:cNvSpPr>
            <a:spLocks noGrp="1"/>
          </p:cNvSpPr>
          <p:nvPr>
            <p:ph type="title"/>
          </p:nvPr>
        </p:nvSpPr>
        <p:spPr/>
        <p:txBody>
          <a:bodyPr/>
          <a:lstStyle/>
          <a:p>
            <a:r>
              <a:rPr lang="en-GB" dirty="0" smtClean="0">
                <a:cs typeface="Osaka" pitchFamily="-84" charset="-128"/>
              </a:rPr>
              <a:t>So … why do agencies buy process and decision management?</a:t>
            </a: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a:grpSpLocks/>
          </p:cNvGrpSpPr>
          <p:nvPr/>
        </p:nvGrpSpPr>
        <p:grpSpPr bwMode="auto">
          <a:xfrm>
            <a:off x="1114425" y="1355725"/>
            <a:ext cx="7051675" cy="4841481"/>
            <a:chOff x="504967" y="1025857"/>
            <a:chExt cx="8052180" cy="5527343"/>
          </a:xfrm>
        </p:grpSpPr>
        <p:sp>
          <p:nvSpPr>
            <p:cNvPr id="31" name="Rounded Rectangle 30"/>
            <p:cNvSpPr>
              <a:spLocks noChangeArrowheads="1"/>
            </p:cNvSpPr>
            <p:nvPr/>
          </p:nvSpPr>
          <p:spPr bwMode="auto">
            <a:xfrm>
              <a:off x="504967" y="1025857"/>
              <a:ext cx="8052180" cy="5527343"/>
            </a:xfrm>
            <a:prstGeom prst="roundRect">
              <a:avLst>
                <a:gd name="adj" fmla="val 2945"/>
              </a:avLst>
            </a:prstGeom>
            <a:gradFill flip="none" rotWithShape="1">
              <a:gsLst>
                <a:gs pos="50000">
                  <a:schemeClr val="bg1">
                    <a:lumMod val="85000"/>
                  </a:schemeClr>
                </a:gs>
                <a:gs pos="100000">
                  <a:schemeClr val="bg1">
                    <a:lumMod val="95000"/>
                    <a:alpha val="0"/>
                  </a:schemeClr>
                </a:gs>
              </a:gsLst>
              <a:lin ang="5400000" scaled="1"/>
              <a:tileRect/>
            </a:gradFill>
            <a:ln w="25400" cap="flat" cmpd="sng" algn="ctr">
              <a:noFill/>
              <a:prstDash val="solid"/>
              <a:headEnd/>
              <a:tailEnd/>
            </a:ln>
            <a:effectLst/>
          </p:spPr>
          <p:txBody>
            <a:bodyPr lIns="129756" tIns="64879" rIns="129756" bIns="64879" anchor="ctr"/>
            <a:lstStyle/>
            <a:p>
              <a:pPr algn="ctr" defTabSz="1297263" fontAlgn="auto">
                <a:spcBef>
                  <a:spcPts val="0"/>
                </a:spcBef>
                <a:spcAft>
                  <a:spcPts val="0"/>
                </a:spcAft>
                <a:defRPr/>
              </a:pPr>
              <a:endParaRPr lang="en-US" sz="4400" kern="0" dirty="0">
                <a:solidFill>
                  <a:prstClr val="white"/>
                </a:solidFill>
                <a:latin typeface="Arial" pitchFamily="34" charset="0"/>
                <a:ea typeface="MS PGothic"/>
                <a:cs typeface="Arial" pitchFamily="34" charset="0"/>
              </a:endParaRPr>
            </a:p>
          </p:txBody>
        </p:sp>
        <p:grpSp>
          <p:nvGrpSpPr>
            <p:cNvPr id="3" name="Group 30"/>
            <p:cNvGrpSpPr>
              <a:grpSpLocks/>
            </p:cNvGrpSpPr>
            <p:nvPr/>
          </p:nvGrpSpPr>
          <p:grpSpPr bwMode="auto">
            <a:xfrm>
              <a:off x="611188" y="1069975"/>
              <a:ext cx="7834312" cy="4536007"/>
              <a:chOff x="611684" y="916856"/>
              <a:chExt cx="7833568" cy="4536282"/>
            </a:xfrm>
          </p:grpSpPr>
          <p:grpSp>
            <p:nvGrpSpPr>
              <p:cNvPr id="4" name="Group 4"/>
              <p:cNvGrpSpPr>
                <a:grpSpLocks/>
              </p:cNvGrpSpPr>
              <p:nvPr/>
            </p:nvGrpSpPr>
            <p:grpSpPr bwMode="auto">
              <a:xfrm>
                <a:off x="611684" y="1213769"/>
                <a:ext cx="7833568" cy="4239369"/>
                <a:chOff x="869244" y="2065867"/>
                <a:chExt cx="11142134" cy="6028268"/>
              </a:xfrm>
            </p:grpSpPr>
            <p:sp>
              <p:nvSpPr>
                <p:cNvPr id="17" name="Rounded Rectangle 16"/>
                <p:cNvSpPr>
                  <a:spLocks noChangeArrowheads="1"/>
                </p:cNvSpPr>
                <p:nvPr/>
              </p:nvSpPr>
              <p:spPr bwMode="auto">
                <a:xfrm>
                  <a:off x="869244" y="2065867"/>
                  <a:ext cx="11142134" cy="6028268"/>
                </a:xfrm>
                <a:prstGeom prst="roundRect">
                  <a:avLst>
                    <a:gd name="adj" fmla="val 4214"/>
                  </a:avLst>
                </a:prstGeom>
                <a:gradFill flip="none" rotWithShape="1">
                  <a:gsLst>
                    <a:gs pos="0">
                      <a:srgbClr val="A5BEF1"/>
                    </a:gs>
                    <a:gs pos="70000">
                      <a:srgbClr val="C4D6EB"/>
                    </a:gs>
                    <a:gs pos="100000">
                      <a:srgbClr val="D0E5FC"/>
                    </a:gs>
                  </a:gsLst>
                  <a:lin ang="16200000" scaled="1"/>
                  <a:tileRect/>
                </a:gradFill>
                <a:ln w="25400" cap="flat" cmpd="sng" algn="ctr">
                  <a:noFill/>
                  <a:prstDash val="solid"/>
                  <a:headEnd/>
                  <a:tailEnd/>
                </a:ln>
                <a:effectLst>
                  <a:outerShdw blurRad="215900" dist="215900" dir="2700000" algn="tl" rotWithShape="0">
                    <a:prstClr val="black">
                      <a:alpha val="29000"/>
                    </a:prstClr>
                  </a:outerShdw>
                </a:effectLst>
                <a:scene3d>
                  <a:camera prst="orthographicFront"/>
                  <a:lightRig rig="threePt" dir="t"/>
                </a:scene3d>
                <a:sp3d>
                  <a:bevelT prst="slope"/>
                </a:sp3d>
              </p:spPr>
              <p:txBody>
                <a:bodyPr lIns="129783" tIns="64892" rIns="129783" bIns="64892" anchor="ctr"/>
                <a:lstStyle/>
                <a:p>
                  <a:pPr algn="ctr" defTabSz="912106" fontAlgn="auto">
                    <a:spcBef>
                      <a:spcPts val="0"/>
                    </a:spcBef>
                    <a:spcAft>
                      <a:spcPts val="0"/>
                    </a:spcAft>
                    <a:defRPr/>
                  </a:pPr>
                  <a:endParaRPr lang="en-US" sz="3100" kern="0" dirty="0">
                    <a:solidFill>
                      <a:prstClr val="white"/>
                    </a:solidFill>
                    <a:latin typeface="Arial" pitchFamily="34" charset="0"/>
                    <a:ea typeface="MS PGothic"/>
                    <a:cs typeface="Arial" pitchFamily="34" charset="0"/>
                  </a:endParaRPr>
                </a:p>
              </p:txBody>
            </p:sp>
            <p:sp>
              <p:nvSpPr>
                <p:cNvPr id="18" name="Rectangle 17"/>
                <p:cNvSpPr>
                  <a:spLocks noChangeArrowheads="1"/>
                </p:cNvSpPr>
                <p:nvPr/>
              </p:nvSpPr>
              <p:spPr bwMode="auto">
                <a:xfrm>
                  <a:off x="1112764" y="3673126"/>
                  <a:ext cx="3438558" cy="2800661"/>
                </a:xfrm>
                <a:prstGeom prst="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54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2500" kern="0" dirty="0">
                    <a:solidFill>
                      <a:prstClr val="white"/>
                    </a:solidFill>
                    <a:latin typeface="Arial"/>
                    <a:ea typeface="Arial" pitchFamily="-84" charset="0"/>
                    <a:cs typeface="MS PGothic" charset="0"/>
                  </a:endParaRPr>
                </a:p>
              </p:txBody>
            </p:sp>
            <p:sp>
              <p:nvSpPr>
                <p:cNvPr id="43036" name="TextBox 2"/>
                <p:cNvSpPr txBox="1">
                  <a:spLocks noChangeArrowheads="1"/>
                </p:cNvSpPr>
                <p:nvPr/>
              </p:nvSpPr>
              <p:spPr bwMode="auto">
                <a:xfrm>
                  <a:off x="1332197" y="4099102"/>
                  <a:ext cx="2984480" cy="1948710"/>
                </a:xfrm>
                <a:prstGeom prst="rect">
                  <a:avLst/>
                </a:prstGeom>
                <a:noFill/>
                <a:ln w="9525">
                  <a:noFill/>
                  <a:miter lim="800000"/>
                  <a:headEnd/>
                  <a:tailEnd/>
                </a:ln>
              </p:spPr>
              <p:txBody>
                <a:bodyPr lIns="91415" tIns="45708" rIns="91415" bIns="45708">
                  <a:prstTxWarp prst="textNoShape">
                    <a:avLst/>
                  </a:prstTxWarp>
                  <a:spAutoFit/>
                </a:bodyPr>
                <a:lstStyle/>
                <a:p>
                  <a:pPr algn="ctr"/>
                  <a:r>
                    <a:rPr lang="en-US" dirty="0" smtClean="0">
                      <a:solidFill>
                        <a:srgbClr val="FFFFFF"/>
                      </a:solidFill>
                      <a:ea typeface="MS PGothic" pitchFamily="34" charset="-128"/>
                      <a:cs typeface="MS PGothic" pitchFamily="34" charset="-128"/>
                    </a:rPr>
                    <a:t>IBM</a:t>
                  </a:r>
                </a:p>
                <a:p>
                  <a:pPr algn="ctr"/>
                  <a:r>
                    <a:rPr lang="en-US" dirty="0" smtClean="0">
                      <a:solidFill>
                        <a:srgbClr val="FFFFFF"/>
                      </a:solidFill>
                      <a:ea typeface="MS PGothic" pitchFamily="34" charset="-128"/>
                      <a:cs typeface="MS PGothic" pitchFamily="34" charset="-128"/>
                    </a:rPr>
                    <a:t>Business</a:t>
                  </a:r>
                  <a:br>
                    <a:rPr lang="en-US" dirty="0" smtClean="0">
                      <a:solidFill>
                        <a:srgbClr val="FFFFFF"/>
                      </a:solidFill>
                      <a:ea typeface="MS PGothic" pitchFamily="34" charset="-128"/>
                      <a:cs typeface="MS PGothic" pitchFamily="34" charset="-128"/>
                    </a:rPr>
                  </a:br>
                  <a:r>
                    <a:rPr lang="en-US" dirty="0" smtClean="0">
                      <a:solidFill>
                        <a:srgbClr val="FFFFFF"/>
                      </a:solidFill>
                      <a:ea typeface="MS PGothic" pitchFamily="34" charset="-128"/>
                      <a:cs typeface="MS PGothic" pitchFamily="34" charset="-128"/>
                    </a:rPr>
                    <a:t>Process</a:t>
                  </a:r>
                </a:p>
                <a:p>
                  <a:pPr algn="ctr"/>
                  <a:r>
                    <a:rPr lang="en-US" dirty="0" smtClean="0">
                      <a:solidFill>
                        <a:srgbClr val="FFFFFF"/>
                      </a:solidFill>
                      <a:ea typeface="MS PGothic" pitchFamily="34" charset="-128"/>
                      <a:cs typeface="MS PGothic" pitchFamily="34" charset="-128"/>
                    </a:rPr>
                    <a:t>Manager</a:t>
                  </a:r>
                  <a:endParaRPr lang="en-US" dirty="0">
                    <a:solidFill>
                      <a:srgbClr val="FFFFFF"/>
                    </a:solidFill>
                    <a:ea typeface="MS PGothic" pitchFamily="34" charset="-128"/>
                    <a:cs typeface="MS PGothic" pitchFamily="34" charset="-128"/>
                  </a:endParaRPr>
                </a:p>
              </p:txBody>
            </p:sp>
            <p:sp>
              <p:nvSpPr>
                <p:cNvPr id="20" name="Round Same Side Corner Rectangle 19"/>
                <p:cNvSpPr>
                  <a:spLocks noChangeArrowheads="1"/>
                </p:cNvSpPr>
                <p:nvPr/>
              </p:nvSpPr>
              <p:spPr bwMode="auto">
                <a:xfrm>
                  <a:off x="1112764" y="2321303"/>
                  <a:ext cx="10637740" cy="1258297"/>
                </a:xfrm>
                <a:prstGeom prst="round2Same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27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83996" name="TextBox 11"/>
                <p:cNvSpPr txBox="1">
                  <a:spLocks noChangeArrowheads="1"/>
                </p:cNvSpPr>
                <p:nvPr/>
              </p:nvSpPr>
              <p:spPr bwMode="auto">
                <a:xfrm>
                  <a:off x="2234106" y="2784538"/>
                  <a:ext cx="8409814" cy="448455"/>
                </a:xfrm>
                <a:prstGeom prst="rect">
                  <a:avLst/>
                </a:prstGeom>
                <a:noFill/>
                <a:ln w="9525">
                  <a:noFill/>
                  <a:miter lim="800000"/>
                  <a:headEnd/>
                  <a:tailEnd/>
                </a:ln>
                <a:effectLst>
                  <a:outerShdw blurRad="63500" dist="38100" dir="5400000" algn="t" rotWithShape="0">
                    <a:srgbClr val="000000">
                      <a:alpha val="9998"/>
                    </a:srgbClr>
                  </a:outerShdw>
                </a:effectLst>
              </p:spPr>
              <p:txBody>
                <a:bodyPr lIns="0" tIns="0" rIns="0" bIns="0">
                  <a:prstTxWarp prst="textNoShape">
                    <a:avLst/>
                  </a:prstTxWarp>
                  <a:spAutoFit/>
                </a:bodyPr>
                <a:lstStyle/>
                <a:p>
                  <a:pPr algn="ctr">
                    <a:lnSpc>
                      <a:spcPts val="2200"/>
                    </a:lnSpc>
                    <a:defRPr/>
                  </a:pPr>
                  <a:r>
                    <a:rPr lang="en-US" dirty="0" smtClean="0">
                      <a:solidFill>
                        <a:srgbClr val="FFFFFF"/>
                      </a:solidFill>
                      <a:latin typeface="Arial" pitchFamily="-84" charset="0"/>
                      <a:ea typeface="MS PGothic" pitchFamily="34" charset="-128"/>
                      <a:cs typeface="MS PGothic" pitchFamily="34" charset="-128"/>
                    </a:rPr>
                    <a:t>IBM Blueworks Live</a:t>
                  </a:r>
                  <a:endParaRPr lang="en-US" dirty="0">
                    <a:solidFill>
                      <a:srgbClr val="FFFFFF"/>
                    </a:solidFill>
                    <a:latin typeface="Arial" pitchFamily="-84" charset="0"/>
                    <a:ea typeface="MS PGothic" pitchFamily="34" charset="-128"/>
                    <a:cs typeface="MS PGothic" pitchFamily="34" charset="-128"/>
                  </a:endParaRPr>
                </a:p>
              </p:txBody>
            </p:sp>
            <p:sp>
              <p:nvSpPr>
                <p:cNvPr id="22" name="Round Same Side Corner Rectangle 21"/>
                <p:cNvSpPr>
                  <a:spLocks noChangeArrowheads="1"/>
                </p:cNvSpPr>
                <p:nvPr/>
              </p:nvSpPr>
              <p:spPr bwMode="auto">
                <a:xfrm rot="10800000">
                  <a:off x="1112764" y="6591793"/>
                  <a:ext cx="10637740" cy="1254342"/>
                </a:xfrm>
                <a:prstGeom prst="round2Same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27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84000" name="TextBox 5"/>
                <p:cNvSpPr txBox="1">
                  <a:spLocks noChangeArrowheads="1"/>
                </p:cNvSpPr>
                <p:nvPr/>
              </p:nvSpPr>
              <p:spPr bwMode="auto">
                <a:xfrm>
                  <a:off x="2450668" y="6998468"/>
                  <a:ext cx="7976690" cy="448455"/>
                </a:xfrm>
                <a:prstGeom prst="rect">
                  <a:avLst/>
                </a:prstGeom>
                <a:noFill/>
                <a:ln w="9525">
                  <a:noFill/>
                  <a:miter lim="800000"/>
                  <a:headEnd/>
                  <a:tailEnd/>
                </a:ln>
                <a:effectLst>
                  <a:outerShdw blurRad="63500" dist="38100" dir="5400000" algn="t" rotWithShape="0">
                    <a:srgbClr val="000000">
                      <a:alpha val="9998"/>
                    </a:srgbClr>
                  </a:outerShdw>
                </a:effectLst>
              </p:spPr>
              <p:txBody>
                <a:bodyPr lIns="0" tIns="0" rIns="0" bIns="0">
                  <a:prstTxWarp prst="textNoShape">
                    <a:avLst/>
                  </a:prstTxWarp>
                  <a:spAutoFit/>
                </a:bodyPr>
                <a:lstStyle/>
                <a:p>
                  <a:pPr algn="ctr">
                    <a:lnSpc>
                      <a:spcPts val="2200"/>
                    </a:lnSpc>
                    <a:defRPr/>
                  </a:pPr>
                  <a:r>
                    <a:rPr lang="en-US" dirty="0" smtClean="0">
                      <a:solidFill>
                        <a:srgbClr val="FFFFFF"/>
                      </a:solidFill>
                      <a:latin typeface="Arial" pitchFamily="-84" charset="0"/>
                      <a:ea typeface="MS PGothic" pitchFamily="34" charset="-128"/>
                      <a:cs typeface="MS PGothic" pitchFamily="34" charset="-128"/>
                    </a:rPr>
                    <a:t>IBM Business Monitor</a:t>
                  </a:r>
                  <a:endParaRPr lang="en-US" dirty="0">
                    <a:solidFill>
                      <a:srgbClr val="FFFFFF"/>
                    </a:solidFill>
                    <a:latin typeface="Arial" pitchFamily="-84" charset="0"/>
                    <a:ea typeface="MS PGothic" pitchFamily="34" charset="-128"/>
                    <a:cs typeface="MS PGothic" pitchFamily="34" charset="-128"/>
                  </a:endParaRPr>
                </a:p>
              </p:txBody>
            </p:sp>
            <p:sp>
              <p:nvSpPr>
                <p:cNvPr id="24" name="Rectangle 23"/>
                <p:cNvSpPr>
                  <a:spLocks noChangeArrowheads="1"/>
                </p:cNvSpPr>
                <p:nvPr/>
              </p:nvSpPr>
              <p:spPr bwMode="auto">
                <a:xfrm>
                  <a:off x="4683171" y="3673126"/>
                  <a:ext cx="3553196" cy="2800661"/>
                </a:xfrm>
                <a:prstGeom prst="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54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43048" name="TextBox 3"/>
                <p:cNvSpPr txBox="1">
                  <a:spLocks noChangeArrowheads="1"/>
                </p:cNvSpPr>
                <p:nvPr/>
              </p:nvSpPr>
              <p:spPr bwMode="auto">
                <a:xfrm>
                  <a:off x="4678556" y="3986673"/>
                  <a:ext cx="3590165" cy="1948710"/>
                </a:xfrm>
                <a:prstGeom prst="rect">
                  <a:avLst/>
                </a:prstGeom>
                <a:noFill/>
                <a:ln w="9525">
                  <a:noFill/>
                  <a:miter lim="800000"/>
                  <a:headEnd/>
                  <a:tailEnd/>
                </a:ln>
              </p:spPr>
              <p:txBody>
                <a:bodyPr lIns="91415" tIns="45708" rIns="91415" bIns="45708">
                  <a:prstTxWarp prst="textNoShape">
                    <a:avLst/>
                  </a:prstTxWarp>
                  <a:spAutoFit/>
                </a:bodyPr>
                <a:lstStyle/>
                <a:p>
                  <a:pPr algn="ctr">
                    <a:spcAft>
                      <a:spcPts val="1800"/>
                    </a:spcAft>
                  </a:pPr>
                  <a:r>
                    <a:rPr lang="en-US" dirty="0" smtClean="0">
                      <a:solidFill>
                        <a:srgbClr val="FFFFFF"/>
                      </a:solidFill>
                      <a:ea typeface="MS PGothic" pitchFamily="34" charset="-128"/>
                      <a:cs typeface="MS PGothic" pitchFamily="34" charset="-128"/>
                    </a:rPr>
                    <a:t>IBM</a:t>
                  </a:r>
                  <a:br>
                    <a:rPr lang="en-US" dirty="0" smtClean="0">
                      <a:solidFill>
                        <a:srgbClr val="FFFFFF"/>
                      </a:solidFill>
                      <a:ea typeface="MS PGothic" pitchFamily="34" charset="-128"/>
                      <a:cs typeface="MS PGothic" pitchFamily="34" charset="-128"/>
                    </a:rPr>
                  </a:br>
                  <a:r>
                    <a:rPr lang="en-US" dirty="0" smtClean="0">
                      <a:solidFill>
                        <a:srgbClr val="FFFFFF"/>
                      </a:solidFill>
                      <a:ea typeface="MS PGothic" pitchFamily="34" charset="-128"/>
                      <a:cs typeface="MS PGothic" pitchFamily="34" charset="-128"/>
                    </a:rPr>
                    <a:t>Operational</a:t>
                  </a:r>
                  <a:br>
                    <a:rPr lang="en-US" dirty="0" smtClean="0">
                      <a:solidFill>
                        <a:srgbClr val="FFFFFF"/>
                      </a:solidFill>
                      <a:ea typeface="MS PGothic" pitchFamily="34" charset="-128"/>
                      <a:cs typeface="MS PGothic" pitchFamily="34" charset="-128"/>
                    </a:rPr>
                  </a:br>
                  <a:r>
                    <a:rPr lang="en-US" dirty="0" smtClean="0">
                      <a:solidFill>
                        <a:srgbClr val="FFFFFF"/>
                      </a:solidFill>
                      <a:ea typeface="MS PGothic" pitchFamily="34" charset="-128"/>
                      <a:cs typeface="MS PGothic" pitchFamily="34" charset="-128"/>
                    </a:rPr>
                    <a:t>Decision</a:t>
                  </a:r>
                  <a:br>
                    <a:rPr lang="en-US" dirty="0" smtClean="0">
                      <a:solidFill>
                        <a:srgbClr val="FFFFFF"/>
                      </a:solidFill>
                      <a:ea typeface="MS PGothic" pitchFamily="34" charset="-128"/>
                      <a:cs typeface="MS PGothic" pitchFamily="34" charset="-128"/>
                    </a:rPr>
                  </a:br>
                  <a:r>
                    <a:rPr lang="en-US" dirty="0" smtClean="0">
                      <a:solidFill>
                        <a:srgbClr val="FFFFFF"/>
                      </a:solidFill>
                      <a:ea typeface="MS PGothic" pitchFamily="34" charset="-128"/>
                      <a:cs typeface="MS PGothic" pitchFamily="34" charset="-128"/>
                    </a:rPr>
                    <a:t>Management</a:t>
                  </a:r>
                </a:p>
              </p:txBody>
            </p:sp>
          </p:grpSp>
          <p:sp>
            <p:nvSpPr>
              <p:cNvPr id="43025" name="TextBox 25"/>
              <p:cNvSpPr txBox="1">
                <a:spLocks noChangeArrowheads="1"/>
              </p:cNvSpPr>
              <p:nvPr/>
            </p:nvSpPr>
            <p:spPr bwMode="auto">
              <a:xfrm>
                <a:off x="2349831" y="916856"/>
                <a:ext cx="4525533" cy="302577"/>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Industry Expertise and Solutions</a:t>
                </a:r>
              </a:p>
            </p:txBody>
          </p:sp>
        </p:grpSp>
        <p:sp>
          <p:nvSpPr>
            <p:cNvPr id="34" name="Rectangle 33"/>
            <p:cNvSpPr>
              <a:spLocks noChangeArrowheads="1"/>
            </p:cNvSpPr>
            <p:nvPr/>
          </p:nvSpPr>
          <p:spPr bwMode="auto">
            <a:xfrm>
              <a:off x="5867401" y="2497045"/>
              <a:ext cx="2389496" cy="1969561"/>
            </a:xfrm>
            <a:prstGeom prst="rect">
              <a:avLst/>
            </a:prstGeom>
            <a:gradFill flip="none" rotWithShape="1">
              <a:gsLst>
                <a:gs pos="0">
                  <a:srgbClr val="0665A1">
                    <a:shade val="30000"/>
                    <a:satMod val="115000"/>
                  </a:srgbClr>
                </a:gs>
                <a:gs pos="50000">
                  <a:srgbClr val="0665A1">
                    <a:shade val="67500"/>
                    <a:satMod val="115000"/>
                  </a:srgbClr>
                </a:gs>
                <a:gs pos="100000">
                  <a:srgbClr val="0665A1">
                    <a:shade val="100000"/>
                    <a:satMod val="115000"/>
                  </a:srgbClr>
                </a:gs>
              </a:gsLst>
              <a:lin ang="5400000" scaled="1"/>
              <a:tileRect/>
            </a:gradFill>
            <a:ln w="9525">
              <a:solidFill>
                <a:srgbClr val="4A7EBB"/>
              </a:solidFill>
              <a:round/>
              <a:headEnd/>
              <a:tailEnd/>
            </a:ln>
            <a:effectLst>
              <a:outerShdw dist="23000" dir="5400000" rotWithShape="0">
                <a:srgbClr val="808080">
                  <a:alpha val="34998"/>
                </a:srgbClr>
              </a:outerShdw>
            </a:effectLst>
            <a:scene3d>
              <a:camera prst="orthographicFront"/>
              <a:lightRig rig="threePt" dir="t"/>
            </a:scene3d>
            <a:sp3d>
              <a:bevelT prst="relaxedInset"/>
            </a:sp3d>
          </p:spPr>
          <p:txBody>
            <a:bodyPr lIns="129891" tIns="64946" rIns="129891" bIns="64946" anchor="ctr"/>
            <a:lstStyle/>
            <a:p>
              <a:pPr algn="ctr" defTabSz="912106" fontAlgn="auto">
                <a:spcBef>
                  <a:spcPts val="0"/>
                </a:spcBef>
                <a:spcAft>
                  <a:spcPts val="0"/>
                </a:spcAft>
                <a:defRPr/>
              </a:pPr>
              <a:endParaRPr lang="en-US" sz="3100" kern="0" dirty="0">
                <a:solidFill>
                  <a:prstClr val="white"/>
                </a:solidFill>
                <a:latin typeface="Calibri"/>
                <a:ea typeface="Arial" pitchFamily="-84" charset="0"/>
                <a:cs typeface="MS PGothic" charset="0"/>
              </a:endParaRPr>
            </a:p>
          </p:txBody>
        </p:sp>
        <p:sp>
          <p:nvSpPr>
            <p:cNvPr id="43022" name="TextBox 3"/>
            <p:cNvSpPr txBox="1">
              <a:spLocks noChangeArrowheads="1"/>
            </p:cNvSpPr>
            <p:nvPr/>
          </p:nvSpPr>
          <p:spPr bwMode="auto">
            <a:xfrm>
              <a:off x="6084888" y="3112892"/>
              <a:ext cx="1992312" cy="737865"/>
            </a:xfrm>
            <a:prstGeom prst="rect">
              <a:avLst/>
            </a:prstGeom>
            <a:noFill/>
            <a:ln w="9525">
              <a:noFill/>
              <a:miter lim="800000"/>
              <a:headEnd/>
              <a:tailEnd/>
            </a:ln>
          </p:spPr>
          <p:txBody>
            <a:bodyPr lIns="91415" tIns="45708" rIns="91415" bIns="45708">
              <a:prstTxWarp prst="textNoShape">
                <a:avLst/>
              </a:prstTxWarp>
              <a:spAutoFit/>
            </a:bodyPr>
            <a:lstStyle/>
            <a:p>
              <a:pPr algn="ctr"/>
              <a:r>
                <a:rPr lang="en-US" dirty="0" smtClean="0">
                  <a:solidFill>
                    <a:srgbClr val="FFFFFF"/>
                  </a:solidFill>
                  <a:ea typeface="MS PGothic" pitchFamily="34" charset="-128"/>
                  <a:cs typeface="MS PGothic" pitchFamily="34" charset="-128"/>
                </a:rPr>
                <a:t>IBM</a:t>
              </a:r>
            </a:p>
            <a:p>
              <a:pPr algn="ctr"/>
              <a:r>
                <a:rPr lang="en-US" dirty="0" smtClean="0">
                  <a:solidFill>
                    <a:srgbClr val="FFFFFF"/>
                  </a:solidFill>
                  <a:ea typeface="MS PGothic" pitchFamily="34" charset="-128"/>
                  <a:cs typeface="MS PGothic" pitchFamily="34" charset="-128"/>
                </a:rPr>
                <a:t>Case Manager</a:t>
              </a:r>
              <a:endParaRPr lang="en-US" dirty="0">
                <a:solidFill>
                  <a:srgbClr val="FFFFFF"/>
                </a:solidFill>
                <a:ea typeface="MS PGothic" pitchFamily="34" charset="-128"/>
                <a:cs typeface="MS PGothic" pitchFamily="34" charset="-128"/>
              </a:endParaRPr>
            </a:p>
          </p:txBody>
        </p:sp>
      </p:grpSp>
      <p:sp>
        <p:nvSpPr>
          <p:cNvPr id="43011" name="Title 25"/>
          <p:cNvSpPr>
            <a:spLocks noGrp="1"/>
          </p:cNvSpPr>
          <p:nvPr>
            <p:ph type="title"/>
          </p:nvPr>
        </p:nvSpPr>
        <p:spPr/>
        <p:txBody>
          <a:bodyPr/>
          <a:lstStyle/>
          <a:p>
            <a:r>
              <a:rPr lang="en-US" smtClean="0"/>
              <a:t>IBM Smarter Process portfolio address those entry points …</a:t>
            </a:r>
            <a:endParaRPr lang="en-GB" dirty="0" smtClean="0"/>
          </a:p>
        </p:txBody>
      </p:sp>
      <p:sp>
        <p:nvSpPr>
          <p:cNvPr id="19" name="TextBox 26"/>
          <p:cNvSpPr txBox="1">
            <a:spLocks noChangeArrowheads="1"/>
          </p:cNvSpPr>
          <p:nvPr/>
        </p:nvSpPr>
        <p:spPr bwMode="auto">
          <a:xfrm>
            <a:off x="4803775" y="5617629"/>
            <a:ext cx="1009650" cy="265113"/>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Analytics </a:t>
            </a:r>
          </a:p>
        </p:txBody>
      </p:sp>
      <p:sp>
        <p:nvSpPr>
          <p:cNvPr id="21" name="TextBox 27"/>
          <p:cNvSpPr txBox="1">
            <a:spLocks noChangeArrowheads="1"/>
          </p:cNvSpPr>
          <p:nvPr/>
        </p:nvSpPr>
        <p:spPr bwMode="auto">
          <a:xfrm>
            <a:off x="6153150" y="5571592"/>
            <a:ext cx="1733550" cy="465137"/>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Enterprise Content Management</a:t>
            </a:r>
          </a:p>
        </p:txBody>
      </p:sp>
      <p:sp>
        <p:nvSpPr>
          <p:cNvPr id="23" name="TextBox 28"/>
          <p:cNvSpPr txBox="1">
            <a:spLocks noChangeArrowheads="1"/>
          </p:cNvSpPr>
          <p:nvPr/>
        </p:nvSpPr>
        <p:spPr bwMode="auto">
          <a:xfrm>
            <a:off x="1400175" y="5544604"/>
            <a:ext cx="1365250" cy="465138"/>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Master Data Management</a:t>
            </a:r>
          </a:p>
        </p:txBody>
      </p:sp>
      <p:sp>
        <p:nvSpPr>
          <p:cNvPr id="25" name="TextBox 29"/>
          <p:cNvSpPr txBox="1">
            <a:spLocks noChangeArrowheads="1"/>
          </p:cNvSpPr>
          <p:nvPr/>
        </p:nvSpPr>
        <p:spPr bwMode="auto">
          <a:xfrm>
            <a:off x="3168650" y="5617629"/>
            <a:ext cx="1217613" cy="265113"/>
          </a:xfrm>
          <a:prstGeom prst="rect">
            <a:avLst/>
          </a:prstGeom>
          <a:noFill/>
          <a:ln w="9525">
            <a:noFill/>
            <a:miter lim="800000"/>
            <a:headEnd/>
            <a:tailEnd/>
          </a:ln>
        </p:spPr>
        <p:txBody>
          <a:bodyPr lIns="64277" tIns="32139" rIns="64277" bIns="32139">
            <a:prstTxWarp prst="textNoShape">
              <a:avLst/>
            </a:prstTxWarp>
            <a:spAutoFit/>
          </a:bodyPr>
          <a:lstStyle/>
          <a:p>
            <a:pPr algn="ctr"/>
            <a:r>
              <a:rPr lang="en-US" sz="1300" b="1" i="1" dirty="0">
                <a:solidFill>
                  <a:srgbClr val="000000"/>
                </a:solidFill>
                <a:ea typeface="MS PGothic" pitchFamily="34" charset="-128"/>
                <a:cs typeface="MS PGothic" pitchFamily="34" charset="-128"/>
              </a:rPr>
              <a:t>Integration</a:t>
            </a: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Rectangle 189"/>
          <p:cNvSpPr/>
          <p:nvPr/>
        </p:nvSpPr>
        <p:spPr bwMode="auto">
          <a:xfrm>
            <a:off x="5243105" y="756833"/>
            <a:ext cx="3784591" cy="5732868"/>
          </a:xfrm>
          <a:prstGeom prst="rect">
            <a:avLst/>
          </a:prstGeom>
          <a:solidFill>
            <a:schemeClr val="bg1">
              <a:lumMod val="95000"/>
            </a:schemeClr>
          </a:solidFill>
          <a:ln w="9525" cap="flat" cmpd="sng" algn="ctr">
            <a:noFill/>
            <a:prstDash val="dash"/>
            <a:round/>
            <a:headEnd type="none" w="med" len="med"/>
            <a:tailEnd type="none" w="med" len="med"/>
          </a:ln>
          <a:effectLst>
            <a:outerShdw blurRad="50800" dist="38100" dir="2700000" algn="tl" rotWithShape="0">
              <a:srgbClr val="000000">
                <a:alpha val="43000"/>
              </a:srgb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200" b="0" i="0" u="none" strike="noStrike" cap="none" normalizeH="0" baseline="0">
              <a:ln>
                <a:noFill/>
              </a:ln>
              <a:solidFill>
                <a:srgbClr val="7889FB"/>
              </a:solidFill>
              <a:effectLst/>
              <a:latin typeface="Arial" charset="0"/>
              <a:ea typeface="ＭＳ Ｐゴシック" charset="0"/>
              <a:cs typeface="MS Gothic" charset="0"/>
            </a:endParaRPr>
          </a:p>
        </p:txBody>
      </p:sp>
      <p:sp>
        <p:nvSpPr>
          <p:cNvPr id="4" name="Title 3"/>
          <p:cNvSpPr>
            <a:spLocks noGrp="1"/>
          </p:cNvSpPr>
          <p:nvPr>
            <p:ph type="title"/>
          </p:nvPr>
        </p:nvSpPr>
        <p:spPr/>
        <p:txBody>
          <a:bodyPr/>
          <a:lstStyle/>
          <a:p>
            <a:r>
              <a:rPr lang="en-US" dirty="0" smtClean="0"/>
              <a:t>Value Tree for Smarter Process</a:t>
            </a:r>
            <a:endParaRPr lang="en-US" dirty="0"/>
          </a:p>
        </p:txBody>
      </p:sp>
      <p:sp>
        <p:nvSpPr>
          <p:cNvPr id="2" name="Rectangle 1"/>
          <p:cNvSpPr/>
          <p:nvPr/>
        </p:nvSpPr>
        <p:spPr bwMode="auto">
          <a:xfrm>
            <a:off x="2250624" y="5393613"/>
            <a:ext cx="1269918" cy="976879"/>
          </a:xfrm>
          <a:prstGeom prst="rect">
            <a:avLst/>
          </a:prstGeom>
          <a:solidFill>
            <a:srgbClr val="008080"/>
          </a:solidFill>
          <a:ln>
            <a:noFill/>
          </a:ln>
          <a:effectLst>
            <a:innerShdw blurRad="63500" dist="50800" dir="16200000">
              <a:prstClr val="black">
                <a:alpha val="50000"/>
              </a:prstClr>
            </a:innerShdw>
          </a:effectLst>
          <a:extLst/>
        </p:spPr>
        <p:txBody>
          <a:bodyPr lIns="0" tIns="0" rIns="0" bIns="0" anchor="ctr"/>
          <a:lstStyle/>
          <a:p>
            <a:pPr algn="ctr"/>
            <a:r>
              <a:rPr lang="en-US" sz="1400" dirty="0" smtClean="0">
                <a:solidFill>
                  <a:srgbClr val="FFFFFF"/>
                </a:solidFill>
                <a:ea typeface="MS Gothic" charset="0"/>
                <a:cs typeface="Arial" charset="0"/>
              </a:rPr>
              <a:t>Lower</a:t>
            </a:r>
          </a:p>
          <a:p>
            <a:pPr algn="ctr"/>
            <a:r>
              <a:rPr lang="en-US" sz="1400" dirty="0" smtClean="0">
                <a:solidFill>
                  <a:srgbClr val="FFFFFF"/>
                </a:solidFill>
                <a:ea typeface="MS Gothic" charset="0"/>
                <a:cs typeface="Arial" charset="0"/>
              </a:rPr>
              <a:t>IT Costs</a:t>
            </a:r>
            <a:endParaRPr lang="en-US" sz="1400" dirty="0">
              <a:solidFill>
                <a:srgbClr val="FFFFFF"/>
              </a:solidFill>
              <a:ea typeface="MS Gothic" charset="0"/>
              <a:cs typeface="Arial" charset="0"/>
            </a:endParaRPr>
          </a:p>
        </p:txBody>
      </p:sp>
      <p:sp>
        <p:nvSpPr>
          <p:cNvPr id="12" name="Rectangle 11"/>
          <p:cNvSpPr/>
          <p:nvPr/>
        </p:nvSpPr>
        <p:spPr bwMode="auto">
          <a:xfrm>
            <a:off x="2250624" y="3783266"/>
            <a:ext cx="1269918" cy="976879"/>
          </a:xfrm>
          <a:prstGeom prst="rect">
            <a:avLst/>
          </a:prstGeom>
          <a:solidFill>
            <a:srgbClr val="5973B5"/>
          </a:solidFill>
          <a:ln>
            <a:noFill/>
          </a:ln>
          <a:effectLst>
            <a:innerShdw blurRad="63500" dist="50800" dir="16200000">
              <a:prstClr val="black">
                <a:alpha val="50000"/>
              </a:prstClr>
            </a:innerShdw>
          </a:effectLst>
          <a:extLst/>
        </p:spPr>
        <p:txBody>
          <a:bodyPr lIns="0" tIns="0" rIns="0" bIns="0" anchor="ctr"/>
          <a:lstStyle/>
          <a:p>
            <a:pPr algn="ctr">
              <a:buSzPct val="75000"/>
            </a:pPr>
            <a:r>
              <a:rPr lang="en-GB" sz="1400" dirty="0">
                <a:solidFill>
                  <a:srgbClr val="FFFFFF"/>
                </a:solidFill>
                <a:ea typeface="MS Gothic" charset="0"/>
                <a:cs typeface="Arial" charset="0"/>
                <a:sym typeface="Gill Sans"/>
              </a:rPr>
              <a:t>Reduce</a:t>
            </a:r>
          </a:p>
          <a:p>
            <a:pPr algn="ctr">
              <a:buSzPct val="75000"/>
            </a:pPr>
            <a:r>
              <a:rPr lang="en-GB" sz="1400" dirty="0" smtClean="0">
                <a:solidFill>
                  <a:srgbClr val="FFFFFF"/>
                </a:solidFill>
                <a:ea typeface="MS Gothic" charset="0"/>
                <a:cs typeface="Arial" charset="0"/>
                <a:sym typeface="Gill Sans"/>
              </a:rPr>
              <a:t>Costs</a:t>
            </a:r>
            <a:endParaRPr lang="en-GB" sz="1400" dirty="0">
              <a:solidFill>
                <a:srgbClr val="FFFFFF"/>
              </a:solidFill>
              <a:ea typeface="MS Gothic" charset="0"/>
              <a:cs typeface="Arial" charset="0"/>
              <a:sym typeface="Gill Sans"/>
            </a:endParaRPr>
          </a:p>
        </p:txBody>
      </p:sp>
      <p:sp>
        <p:nvSpPr>
          <p:cNvPr id="13" name="Rectangle 12"/>
          <p:cNvSpPr/>
          <p:nvPr/>
        </p:nvSpPr>
        <p:spPr bwMode="auto">
          <a:xfrm>
            <a:off x="2250624" y="1576054"/>
            <a:ext cx="1269918" cy="976879"/>
          </a:xfrm>
          <a:prstGeom prst="rect">
            <a:avLst/>
          </a:prstGeom>
          <a:solidFill>
            <a:srgbClr val="5973B5"/>
          </a:solidFill>
          <a:ln>
            <a:noFill/>
          </a:ln>
          <a:effectLst>
            <a:innerShdw blurRad="63500" dist="50800" dir="16200000">
              <a:prstClr val="black">
                <a:alpha val="50000"/>
              </a:prstClr>
            </a:innerShdw>
          </a:effectLst>
          <a:extLst/>
        </p:spPr>
        <p:txBody>
          <a:bodyPr lIns="0" tIns="0" rIns="0" bIns="0" anchor="ctr"/>
          <a:lstStyle/>
          <a:p>
            <a:pPr algn="ctr">
              <a:buSzPct val="75000"/>
            </a:pPr>
            <a:r>
              <a:rPr lang="en-GB" sz="1400" dirty="0">
                <a:solidFill>
                  <a:srgbClr val="FFFFFF"/>
                </a:solidFill>
                <a:ea typeface="MS Gothic" charset="0"/>
                <a:cs typeface="Arial" charset="0"/>
                <a:sym typeface="Gill Sans"/>
              </a:rPr>
              <a:t>Increase </a:t>
            </a:r>
            <a:r>
              <a:rPr lang="en-GB" sz="1400" dirty="0" smtClean="0">
                <a:solidFill>
                  <a:srgbClr val="FFFFFF"/>
                </a:solidFill>
                <a:ea typeface="MS Gothic" charset="0"/>
                <a:cs typeface="Arial" charset="0"/>
                <a:sym typeface="Gill Sans"/>
              </a:rPr>
              <a:t>Revenue</a:t>
            </a:r>
            <a:endParaRPr lang="en-GB" sz="1400" dirty="0">
              <a:solidFill>
                <a:srgbClr val="FFFFFF"/>
              </a:solidFill>
              <a:ea typeface="MS Gothic" charset="0"/>
              <a:cs typeface="Arial" charset="0"/>
              <a:sym typeface="Gill Sans"/>
            </a:endParaRPr>
          </a:p>
        </p:txBody>
      </p:sp>
      <p:cxnSp>
        <p:nvCxnSpPr>
          <p:cNvPr id="36" name="Elbow Connector 35"/>
          <p:cNvCxnSpPr>
            <a:stCxn id="12" idx="3"/>
            <a:endCxn id="97" idx="1"/>
          </p:cNvCxnSpPr>
          <p:nvPr/>
        </p:nvCxnSpPr>
        <p:spPr bwMode="auto">
          <a:xfrm>
            <a:off x="3520542" y="4271706"/>
            <a:ext cx="536562" cy="685029"/>
          </a:xfrm>
          <a:prstGeom prst="bentConnector3">
            <a:avLst/>
          </a:prstGeom>
          <a:ln>
            <a:tailEnd type="arrow"/>
          </a:ln>
          <a:effectLst/>
          <a:extLst/>
        </p:spPr>
        <p:style>
          <a:lnRef idx="2">
            <a:schemeClr val="accent1"/>
          </a:lnRef>
          <a:fillRef idx="0">
            <a:schemeClr val="accent1"/>
          </a:fillRef>
          <a:effectRef idx="1">
            <a:schemeClr val="accent1"/>
          </a:effectRef>
          <a:fontRef idx="minor">
            <a:schemeClr val="tx1"/>
          </a:fontRef>
        </p:style>
      </p:cxnSp>
      <p:cxnSp>
        <p:nvCxnSpPr>
          <p:cNvPr id="39" name="Elbow Connector 38"/>
          <p:cNvCxnSpPr>
            <a:stCxn id="2" idx="3"/>
            <a:endCxn id="98" idx="1"/>
          </p:cNvCxnSpPr>
          <p:nvPr/>
        </p:nvCxnSpPr>
        <p:spPr bwMode="auto">
          <a:xfrm flipV="1">
            <a:off x="3520542" y="5604665"/>
            <a:ext cx="536562" cy="277388"/>
          </a:xfrm>
          <a:prstGeom prst="bentConnector3">
            <a:avLst>
              <a:gd name="adj1" fmla="val 50000"/>
            </a:avLst>
          </a:prstGeom>
          <a:ln>
            <a:tailEnd type="arrow"/>
          </a:ln>
          <a:effectLst/>
          <a:extLst/>
        </p:spPr>
        <p:style>
          <a:lnRef idx="2">
            <a:schemeClr val="accent1"/>
          </a:lnRef>
          <a:fillRef idx="0">
            <a:schemeClr val="accent1"/>
          </a:fillRef>
          <a:effectRef idx="1">
            <a:schemeClr val="accent1"/>
          </a:effectRef>
          <a:fontRef idx="minor">
            <a:schemeClr val="tx1"/>
          </a:fontRef>
        </p:style>
      </p:cxnSp>
      <p:cxnSp>
        <p:nvCxnSpPr>
          <p:cNvPr id="50" name="Elbow Connector 49"/>
          <p:cNvCxnSpPr>
            <a:stCxn id="197" idx="6"/>
            <a:endCxn id="13" idx="1"/>
          </p:cNvCxnSpPr>
          <p:nvPr/>
        </p:nvCxnSpPr>
        <p:spPr bwMode="auto">
          <a:xfrm flipV="1">
            <a:off x="1443044" y="2064494"/>
            <a:ext cx="807580" cy="1513981"/>
          </a:xfrm>
          <a:prstGeom prst="bentConnector3">
            <a:avLst>
              <a:gd name="adj1" fmla="val 50000"/>
            </a:avLst>
          </a:prstGeom>
          <a:ln>
            <a:tailEnd type="arrow"/>
          </a:ln>
          <a:effectLst/>
          <a:extLst/>
        </p:spPr>
        <p:style>
          <a:lnRef idx="2">
            <a:schemeClr val="accent1"/>
          </a:lnRef>
          <a:fillRef idx="0">
            <a:schemeClr val="accent1"/>
          </a:fillRef>
          <a:effectRef idx="1">
            <a:schemeClr val="accent1"/>
          </a:effectRef>
          <a:fontRef idx="minor">
            <a:schemeClr val="tx1"/>
          </a:fontRef>
        </p:style>
      </p:cxnSp>
      <p:cxnSp>
        <p:nvCxnSpPr>
          <p:cNvPr id="56" name="Elbow Connector 55"/>
          <p:cNvCxnSpPr>
            <a:stCxn id="197" idx="6"/>
            <a:endCxn id="2" idx="1"/>
          </p:cNvCxnSpPr>
          <p:nvPr/>
        </p:nvCxnSpPr>
        <p:spPr bwMode="auto">
          <a:xfrm>
            <a:off x="1443044" y="3578475"/>
            <a:ext cx="807580" cy="2303578"/>
          </a:xfrm>
          <a:prstGeom prst="bentConnector3">
            <a:avLst>
              <a:gd name="adj1" fmla="val 50000"/>
            </a:avLst>
          </a:prstGeom>
          <a:ln>
            <a:tailEnd type="arrow"/>
          </a:ln>
          <a:effectLst/>
          <a:extLst/>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6469217" y="844533"/>
            <a:ext cx="1571602" cy="307777"/>
          </a:xfrm>
          <a:prstGeom prst="rect">
            <a:avLst/>
          </a:prstGeom>
          <a:noFill/>
        </p:spPr>
        <p:txBody>
          <a:bodyPr wrap="none" rtlCol="0">
            <a:spAutoFit/>
          </a:bodyPr>
          <a:lstStyle/>
          <a:p>
            <a:r>
              <a:rPr lang="en-US" sz="1400" b="1" dirty="0" smtClean="0">
                <a:solidFill>
                  <a:srgbClr val="000000"/>
                </a:solidFill>
              </a:rPr>
              <a:t>Client Examples</a:t>
            </a:r>
            <a:endParaRPr lang="en-US" sz="1400" b="1" dirty="0">
              <a:solidFill>
                <a:srgbClr val="000000"/>
              </a:solidFill>
            </a:endParaRPr>
          </a:p>
        </p:txBody>
      </p:sp>
      <p:sp>
        <p:nvSpPr>
          <p:cNvPr id="69" name="TextBox 36"/>
          <p:cNvSpPr txBox="1">
            <a:spLocks noChangeArrowheads="1"/>
          </p:cNvSpPr>
          <p:nvPr/>
        </p:nvSpPr>
        <p:spPr bwMode="auto">
          <a:xfrm>
            <a:off x="5971062" y="3202145"/>
            <a:ext cx="3034191" cy="738664"/>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eaLnBrk="1" hangingPunct="1"/>
            <a:r>
              <a:rPr lang="en-GB" sz="1400" dirty="0"/>
              <a:t>Increase </a:t>
            </a:r>
            <a:r>
              <a:rPr lang="en-GB" sz="1400" dirty="0" smtClean="0"/>
              <a:t>Straight Through Processing %</a:t>
            </a:r>
            <a:endParaRPr lang="en-GB" sz="1400" dirty="0"/>
          </a:p>
          <a:p>
            <a:pPr algn="l" eaLnBrk="1" hangingPunct="1"/>
            <a:r>
              <a:rPr lang="en-GB" sz="1400" dirty="0"/>
              <a:t>Reduce FTE by </a:t>
            </a:r>
            <a:r>
              <a:rPr lang="en-GB" sz="1400" dirty="0">
                <a:solidFill>
                  <a:srgbClr val="FF0000"/>
                </a:solidFill>
              </a:rPr>
              <a:t>25-75</a:t>
            </a:r>
            <a:r>
              <a:rPr lang="en-GB" sz="1400" dirty="0" smtClean="0">
                <a:solidFill>
                  <a:srgbClr val="FF0000"/>
                </a:solidFill>
              </a:rPr>
              <a:t>%</a:t>
            </a:r>
          </a:p>
          <a:p>
            <a:pPr algn="l" eaLnBrk="1" hangingPunct="1"/>
            <a:r>
              <a:rPr lang="en-GB" sz="1400" dirty="0"/>
              <a:t>Faster process cycle times</a:t>
            </a:r>
          </a:p>
        </p:txBody>
      </p:sp>
      <p:sp>
        <p:nvSpPr>
          <p:cNvPr id="72" name="AutoShape 24"/>
          <p:cNvSpPr>
            <a:spLocks noChangeArrowheads="1"/>
          </p:cNvSpPr>
          <p:nvPr/>
        </p:nvSpPr>
        <p:spPr bwMode="auto">
          <a:xfrm>
            <a:off x="4057104" y="1080939"/>
            <a:ext cx="1688923" cy="563563"/>
          </a:xfrm>
          <a:prstGeom prst="roundRect">
            <a:avLst>
              <a:gd name="adj" fmla="val 16667"/>
            </a:avLst>
          </a:prstGeom>
          <a:solidFill>
            <a:srgbClr val="5973B5"/>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a:solidFill>
                  <a:srgbClr val="FFFFFF"/>
                </a:solidFill>
                <a:ea typeface="MS Gothic" charset="0"/>
                <a:cs typeface="Arial" charset="0"/>
              </a:rPr>
              <a:t>Personalisation –</a:t>
            </a:r>
            <a:r>
              <a:rPr lang="en-US" sz="1200" dirty="0" smtClean="0">
                <a:solidFill>
                  <a:srgbClr val="FFFFFF"/>
                </a:solidFill>
                <a:ea typeface="MS Gothic" charset="0"/>
                <a:cs typeface="Arial" charset="0"/>
              </a:rPr>
              <a:t> citizen centricity</a:t>
            </a:r>
            <a:endParaRPr lang="en-US" sz="1200" dirty="0">
              <a:solidFill>
                <a:srgbClr val="FFFFFF"/>
              </a:solidFill>
              <a:ea typeface="MS Gothic" charset="0"/>
              <a:cs typeface="Arial" charset="0"/>
            </a:endParaRPr>
          </a:p>
        </p:txBody>
      </p:sp>
      <p:cxnSp>
        <p:nvCxnSpPr>
          <p:cNvPr id="73" name="Elbow Connector 72"/>
          <p:cNvCxnSpPr>
            <a:stCxn id="13" idx="3"/>
            <a:endCxn id="72" idx="1"/>
          </p:cNvCxnSpPr>
          <p:nvPr/>
        </p:nvCxnSpPr>
        <p:spPr bwMode="auto">
          <a:xfrm flipV="1">
            <a:off x="3520542" y="1362721"/>
            <a:ext cx="536562" cy="701773"/>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2" name="AutoShape 24"/>
          <p:cNvSpPr>
            <a:spLocks noChangeArrowheads="1"/>
          </p:cNvSpPr>
          <p:nvPr/>
        </p:nvSpPr>
        <p:spPr bwMode="auto">
          <a:xfrm>
            <a:off x="4057104" y="1783771"/>
            <a:ext cx="1688923" cy="563563"/>
          </a:xfrm>
          <a:prstGeom prst="roundRect">
            <a:avLst>
              <a:gd name="adj" fmla="val 16667"/>
            </a:avLst>
          </a:prstGeom>
          <a:solidFill>
            <a:srgbClr val="5973B5"/>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smtClean="0">
                <a:solidFill>
                  <a:srgbClr val="FFFFFF"/>
                </a:solidFill>
                <a:ea typeface="MS Gothic" charset="0"/>
                <a:cs typeface="Arial" charset="0"/>
              </a:rPr>
              <a:t>Product and go-to- market flexibility</a:t>
            </a:r>
            <a:endParaRPr lang="en-US" sz="1200" dirty="0">
              <a:solidFill>
                <a:srgbClr val="FFFFFF"/>
              </a:solidFill>
              <a:ea typeface="MS Gothic" charset="0"/>
              <a:cs typeface="Arial" charset="0"/>
            </a:endParaRPr>
          </a:p>
        </p:txBody>
      </p:sp>
      <p:cxnSp>
        <p:nvCxnSpPr>
          <p:cNvPr id="83" name="Elbow Connector 82"/>
          <p:cNvCxnSpPr>
            <a:stCxn id="13" idx="3"/>
            <a:endCxn id="82" idx="1"/>
          </p:cNvCxnSpPr>
          <p:nvPr/>
        </p:nvCxnSpPr>
        <p:spPr bwMode="auto">
          <a:xfrm>
            <a:off x="3520542" y="2064494"/>
            <a:ext cx="536562" cy="1059"/>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7" name="AutoShape 24"/>
          <p:cNvSpPr>
            <a:spLocks noChangeArrowheads="1"/>
          </p:cNvSpPr>
          <p:nvPr/>
        </p:nvSpPr>
        <p:spPr bwMode="auto">
          <a:xfrm>
            <a:off x="4057104" y="3292237"/>
            <a:ext cx="1688923" cy="563563"/>
          </a:xfrm>
          <a:prstGeom prst="roundRect">
            <a:avLst>
              <a:gd name="adj" fmla="val 16667"/>
            </a:avLst>
          </a:prstGeom>
          <a:solidFill>
            <a:srgbClr val="5973B5"/>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a:solidFill>
                  <a:srgbClr val="FFFFFF"/>
                </a:solidFill>
                <a:ea typeface="MS Gothic" charset="0"/>
                <a:cs typeface="Arial" charset="0"/>
              </a:rPr>
              <a:t>A</a:t>
            </a:r>
            <a:r>
              <a:rPr lang="en-US" sz="1200" dirty="0" smtClean="0">
                <a:solidFill>
                  <a:srgbClr val="FFFFFF"/>
                </a:solidFill>
                <a:ea typeface="MS Gothic" charset="0"/>
                <a:cs typeface="Arial" charset="0"/>
              </a:rPr>
              <a:t>utomation / business productivity</a:t>
            </a:r>
            <a:endParaRPr lang="en-US" sz="1200" dirty="0">
              <a:solidFill>
                <a:srgbClr val="FFFFFF"/>
              </a:solidFill>
              <a:ea typeface="MS Gothic" charset="0"/>
              <a:cs typeface="Arial" charset="0"/>
            </a:endParaRPr>
          </a:p>
        </p:txBody>
      </p:sp>
      <p:cxnSp>
        <p:nvCxnSpPr>
          <p:cNvPr id="88" name="Elbow Connector 87"/>
          <p:cNvCxnSpPr>
            <a:stCxn id="12" idx="3"/>
            <a:endCxn id="87" idx="1"/>
          </p:cNvCxnSpPr>
          <p:nvPr/>
        </p:nvCxnSpPr>
        <p:spPr bwMode="auto">
          <a:xfrm flipV="1">
            <a:off x="3520542" y="3574019"/>
            <a:ext cx="536562" cy="697687"/>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2" name="AutoShape 24"/>
          <p:cNvSpPr>
            <a:spLocks noChangeArrowheads="1"/>
          </p:cNvSpPr>
          <p:nvPr/>
        </p:nvSpPr>
        <p:spPr bwMode="auto">
          <a:xfrm>
            <a:off x="4057104" y="3981692"/>
            <a:ext cx="1688923" cy="563563"/>
          </a:xfrm>
          <a:prstGeom prst="roundRect">
            <a:avLst>
              <a:gd name="adj" fmla="val 16667"/>
            </a:avLst>
          </a:prstGeom>
          <a:solidFill>
            <a:srgbClr val="5973B5"/>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smtClean="0">
                <a:solidFill>
                  <a:srgbClr val="FFFFFF"/>
                </a:solidFill>
                <a:ea typeface="MS Gothic" charset="0"/>
                <a:cs typeface="Arial" charset="0"/>
              </a:rPr>
              <a:t>Process consistency and faster compliance</a:t>
            </a:r>
            <a:endParaRPr lang="en-US" sz="1200" dirty="0">
              <a:solidFill>
                <a:srgbClr val="FFFFFF"/>
              </a:solidFill>
              <a:ea typeface="MS Gothic" charset="0"/>
              <a:cs typeface="Arial" charset="0"/>
            </a:endParaRPr>
          </a:p>
        </p:txBody>
      </p:sp>
      <p:cxnSp>
        <p:nvCxnSpPr>
          <p:cNvPr id="93" name="Elbow Connector 92"/>
          <p:cNvCxnSpPr>
            <a:stCxn id="12" idx="3"/>
            <a:endCxn id="92" idx="1"/>
          </p:cNvCxnSpPr>
          <p:nvPr/>
        </p:nvCxnSpPr>
        <p:spPr bwMode="auto">
          <a:xfrm flipV="1">
            <a:off x="3520542" y="4263474"/>
            <a:ext cx="536562" cy="8232"/>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7" name="AutoShape 24"/>
          <p:cNvSpPr>
            <a:spLocks noChangeArrowheads="1"/>
          </p:cNvSpPr>
          <p:nvPr/>
        </p:nvSpPr>
        <p:spPr bwMode="auto">
          <a:xfrm>
            <a:off x="4057104" y="4674953"/>
            <a:ext cx="1688923" cy="563563"/>
          </a:xfrm>
          <a:prstGeom prst="roundRect">
            <a:avLst>
              <a:gd name="adj" fmla="val 16667"/>
            </a:avLst>
          </a:prstGeom>
          <a:solidFill>
            <a:srgbClr val="5973B5"/>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smtClean="0">
                <a:solidFill>
                  <a:srgbClr val="FFFFFF"/>
                </a:solidFill>
                <a:ea typeface="MS Gothic" charset="0"/>
                <a:cs typeface="Arial" charset="0"/>
              </a:rPr>
              <a:t>Resolve exceptions better, reduce errors and fraud</a:t>
            </a:r>
            <a:endParaRPr lang="en-US" sz="1200" dirty="0">
              <a:solidFill>
                <a:srgbClr val="FFFFFF"/>
              </a:solidFill>
              <a:ea typeface="MS Gothic" charset="0"/>
              <a:cs typeface="Arial" charset="0"/>
            </a:endParaRPr>
          </a:p>
        </p:txBody>
      </p:sp>
      <p:sp>
        <p:nvSpPr>
          <p:cNvPr id="98" name="AutoShape 24"/>
          <p:cNvSpPr>
            <a:spLocks noChangeArrowheads="1"/>
          </p:cNvSpPr>
          <p:nvPr/>
        </p:nvSpPr>
        <p:spPr bwMode="auto">
          <a:xfrm>
            <a:off x="4057104" y="5409289"/>
            <a:ext cx="1688923" cy="390751"/>
          </a:xfrm>
          <a:prstGeom prst="roundRect">
            <a:avLst>
              <a:gd name="adj" fmla="val 16667"/>
            </a:avLst>
          </a:prstGeom>
          <a:solidFill>
            <a:srgbClr val="008080"/>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a:solidFill>
                  <a:srgbClr val="FFFFFF"/>
                </a:solidFill>
                <a:ea typeface="MS Gothic" charset="0"/>
                <a:cs typeface="Arial" charset="0"/>
              </a:rPr>
              <a:t>Lower </a:t>
            </a:r>
            <a:r>
              <a:rPr lang="en-US" sz="1200" dirty="0" smtClean="0">
                <a:solidFill>
                  <a:srgbClr val="FFFFFF"/>
                </a:solidFill>
                <a:ea typeface="MS Gothic" charset="0"/>
                <a:cs typeface="Arial" charset="0"/>
              </a:rPr>
              <a:t>Total Cost of</a:t>
            </a:r>
          </a:p>
          <a:p>
            <a:pPr algn="ctr">
              <a:lnSpc>
                <a:spcPct val="90000"/>
              </a:lnSpc>
              <a:buSzPct val="75000"/>
            </a:pPr>
            <a:r>
              <a:rPr lang="en-US" sz="1200" dirty="0" smtClean="0">
                <a:solidFill>
                  <a:srgbClr val="FFFFFF"/>
                </a:solidFill>
                <a:ea typeface="MS Gothic" charset="0"/>
                <a:cs typeface="Arial" charset="0"/>
              </a:rPr>
              <a:t>Ownership</a:t>
            </a:r>
            <a:endParaRPr lang="en-US" sz="1200" dirty="0">
              <a:solidFill>
                <a:srgbClr val="FFFFFF"/>
              </a:solidFill>
              <a:ea typeface="MS Gothic" charset="0"/>
              <a:cs typeface="Arial" charset="0"/>
            </a:endParaRPr>
          </a:p>
        </p:txBody>
      </p:sp>
      <p:sp>
        <p:nvSpPr>
          <p:cNvPr id="99" name="AutoShape 24"/>
          <p:cNvSpPr>
            <a:spLocks noChangeArrowheads="1"/>
          </p:cNvSpPr>
          <p:nvPr/>
        </p:nvSpPr>
        <p:spPr bwMode="auto">
          <a:xfrm>
            <a:off x="4057104" y="2529485"/>
            <a:ext cx="1688923" cy="563563"/>
          </a:xfrm>
          <a:prstGeom prst="roundRect">
            <a:avLst>
              <a:gd name="adj" fmla="val 16667"/>
            </a:avLst>
          </a:prstGeom>
          <a:solidFill>
            <a:srgbClr val="5973B5"/>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smtClean="0">
                <a:solidFill>
                  <a:srgbClr val="FFFFFF"/>
                </a:solidFill>
                <a:ea typeface="MS Gothic" charset="0"/>
                <a:cs typeface="Arial" charset="0"/>
              </a:rPr>
              <a:t>Faster time to value</a:t>
            </a:r>
            <a:endParaRPr lang="en-US" sz="1200" dirty="0">
              <a:solidFill>
                <a:srgbClr val="FFFFFF"/>
              </a:solidFill>
              <a:ea typeface="MS Gothic" charset="0"/>
              <a:cs typeface="Arial" charset="0"/>
            </a:endParaRPr>
          </a:p>
        </p:txBody>
      </p:sp>
      <p:cxnSp>
        <p:nvCxnSpPr>
          <p:cNvPr id="100" name="Elbow Connector 99"/>
          <p:cNvCxnSpPr>
            <a:stCxn id="13" idx="3"/>
            <a:endCxn id="99" idx="1"/>
          </p:cNvCxnSpPr>
          <p:nvPr/>
        </p:nvCxnSpPr>
        <p:spPr bwMode="auto">
          <a:xfrm>
            <a:off x="3520542" y="2064494"/>
            <a:ext cx="536562" cy="746773"/>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05" name="TextBox 33"/>
          <p:cNvSpPr txBox="1">
            <a:spLocks noChangeArrowheads="1"/>
          </p:cNvSpPr>
          <p:nvPr/>
        </p:nvSpPr>
        <p:spPr bwMode="auto">
          <a:xfrm>
            <a:off x="5977700" y="2441934"/>
            <a:ext cx="3126940" cy="738664"/>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eaLnBrk="1" hangingPunct="1"/>
            <a:r>
              <a:rPr lang="en-GB" sz="1400" dirty="0"/>
              <a:t>Compared to traditional approaches</a:t>
            </a:r>
          </a:p>
          <a:p>
            <a:pPr algn="l" eaLnBrk="1" hangingPunct="1"/>
            <a:r>
              <a:rPr lang="en-GB" sz="1400" dirty="0" smtClean="0">
                <a:solidFill>
                  <a:srgbClr val="FF0000"/>
                </a:solidFill>
              </a:rPr>
              <a:t>20-50% </a:t>
            </a:r>
            <a:r>
              <a:rPr lang="en-GB" sz="1400" dirty="0" smtClean="0"/>
              <a:t>faster for initial delivery </a:t>
            </a:r>
          </a:p>
          <a:p>
            <a:pPr algn="l" eaLnBrk="1" hangingPunct="1"/>
            <a:r>
              <a:rPr lang="en-GB" sz="1400" dirty="0" smtClean="0">
                <a:solidFill>
                  <a:srgbClr val="FF0000"/>
                </a:solidFill>
              </a:rPr>
              <a:t>45-60% </a:t>
            </a:r>
            <a:r>
              <a:rPr lang="en-GB" sz="1400" dirty="0" smtClean="0"/>
              <a:t>faster for on-going maintenance</a:t>
            </a:r>
            <a:endParaRPr lang="en-GB" sz="1400" dirty="0"/>
          </a:p>
        </p:txBody>
      </p:sp>
      <p:cxnSp>
        <p:nvCxnSpPr>
          <p:cNvPr id="126" name="Straight Arrow Connector 125"/>
          <p:cNvCxnSpPr/>
          <p:nvPr/>
        </p:nvCxnSpPr>
        <p:spPr bwMode="auto">
          <a:xfrm flipV="1">
            <a:off x="5746027" y="3574018"/>
            <a:ext cx="231673" cy="1"/>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cxnSp>
        <p:nvCxnSpPr>
          <p:cNvPr id="128" name="Straight Arrow Connector 127"/>
          <p:cNvCxnSpPr/>
          <p:nvPr/>
        </p:nvCxnSpPr>
        <p:spPr bwMode="auto">
          <a:xfrm flipV="1">
            <a:off x="5746027" y="2811266"/>
            <a:ext cx="231673" cy="1"/>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cxnSp>
        <p:nvCxnSpPr>
          <p:cNvPr id="142" name="Elbow Connector 141"/>
          <p:cNvCxnSpPr>
            <a:stCxn id="197" idx="6"/>
            <a:endCxn id="12" idx="1"/>
          </p:cNvCxnSpPr>
          <p:nvPr/>
        </p:nvCxnSpPr>
        <p:spPr bwMode="auto">
          <a:xfrm>
            <a:off x="1443044" y="3578475"/>
            <a:ext cx="807580" cy="693231"/>
          </a:xfrm>
          <a:prstGeom prst="bentConnector3">
            <a:avLst>
              <a:gd name="adj1" fmla="val 50000"/>
            </a:avLst>
          </a:prstGeom>
          <a:ln>
            <a:tailEnd type="arrow"/>
          </a:ln>
          <a:effectLst/>
          <a:extLst/>
        </p:spPr>
        <p:style>
          <a:lnRef idx="2">
            <a:schemeClr val="accent1"/>
          </a:lnRef>
          <a:fillRef idx="0">
            <a:schemeClr val="accent1"/>
          </a:fillRef>
          <a:effectRef idx="1">
            <a:schemeClr val="accent1"/>
          </a:effectRef>
          <a:fontRef idx="minor">
            <a:schemeClr val="tx1"/>
          </a:fontRef>
        </p:style>
      </p:cxnSp>
      <p:sp>
        <p:nvSpPr>
          <p:cNvPr id="149" name="TextBox 35"/>
          <p:cNvSpPr txBox="1">
            <a:spLocks noChangeArrowheads="1"/>
          </p:cNvSpPr>
          <p:nvPr/>
        </p:nvSpPr>
        <p:spPr bwMode="auto">
          <a:xfrm>
            <a:off x="5977700" y="5343054"/>
            <a:ext cx="2687304" cy="52322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eaLnBrk="1" hangingPunct="1"/>
            <a:r>
              <a:rPr lang="en-GB" sz="1400" dirty="0" smtClean="0">
                <a:solidFill>
                  <a:srgbClr val="FF0000"/>
                </a:solidFill>
              </a:rPr>
              <a:t>30</a:t>
            </a:r>
            <a:r>
              <a:rPr lang="en-GB" sz="1400" dirty="0">
                <a:solidFill>
                  <a:srgbClr val="FF0000"/>
                </a:solidFill>
              </a:rPr>
              <a:t>-50% </a:t>
            </a:r>
            <a:r>
              <a:rPr lang="en-GB" sz="1400" dirty="0"/>
              <a:t>reduction in TCO</a:t>
            </a:r>
          </a:p>
          <a:p>
            <a:pPr algn="l" eaLnBrk="1" hangingPunct="1"/>
            <a:r>
              <a:rPr lang="en-GB" sz="1400" dirty="0" smtClean="0">
                <a:solidFill>
                  <a:srgbClr val="FF0000"/>
                </a:solidFill>
              </a:rPr>
              <a:t>40</a:t>
            </a:r>
            <a:r>
              <a:rPr lang="en-GB" sz="1400" dirty="0">
                <a:solidFill>
                  <a:srgbClr val="FF0000"/>
                </a:solidFill>
              </a:rPr>
              <a:t>% </a:t>
            </a:r>
            <a:r>
              <a:rPr lang="en-GB" sz="1400" dirty="0"/>
              <a:t>saved in professional services</a:t>
            </a:r>
          </a:p>
        </p:txBody>
      </p:sp>
      <p:cxnSp>
        <p:nvCxnSpPr>
          <p:cNvPr id="150" name="Straight Arrow Connector 149"/>
          <p:cNvCxnSpPr/>
          <p:nvPr/>
        </p:nvCxnSpPr>
        <p:spPr bwMode="auto">
          <a:xfrm flipV="1">
            <a:off x="5746027" y="5604664"/>
            <a:ext cx="231673" cy="1"/>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sp>
        <p:nvSpPr>
          <p:cNvPr id="154" name="TextBox 7"/>
          <p:cNvSpPr txBox="1">
            <a:spLocks noChangeArrowheads="1"/>
          </p:cNvSpPr>
          <p:nvPr/>
        </p:nvSpPr>
        <p:spPr bwMode="auto">
          <a:xfrm>
            <a:off x="5977700" y="3894141"/>
            <a:ext cx="2943050" cy="738664"/>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eaLnBrk="1" hangingPunct="1"/>
            <a:r>
              <a:rPr lang="en-GB" sz="1400" dirty="0"/>
              <a:t>Reduce policies required for review/audit by </a:t>
            </a:r>
            <a:r>
              <a:rPr lang="en-GB" sz="1400" dirty="0">
                <a:solidFill>
                  <a:srgbClr val="FF0000"/>
                </a:solidFill>
              </a:rPr>
              <a:t>53</a:t>
            </a:r>
            <a:r>
              <a:rPr lang="en-GB" sz="1400" dirty="0" smtClean="0">
                <a:solidFill>
                  <a:srgbClr val="FF0000"/>
                </a:solidFill>
              </a:rPr>
              <a:t>% </a:t>
            </a:r>
            <a:r>
              <a:rPr lang="en-GB" sz="1400" dirty="0" smtClean="0"/>
              <a:t>Save </a:t>
            </a:r>
            <a:r>
              <a:rPr lang="en-GB" sz="1400" dirty="0"/>
              <a:t>€0.5m p.a thru reduced fines</a:t>
            </a:r>
          </a:p>
        </p:txBody>
      </p:sp>
      <p:cxnSp>
        <p:nvCxnSpPr>
          <p:cNvPr id="155" name="Straight Arrow Connector 154"/>
          <p:cNvCxnSpPr/>
          <p:nvPr/>
        </p:nvCxnSpPr>
        <p:spPr bwMode="auto">
          <a:xfrm flipV="1">
            <a:off x="5746027" y="4263473"/>
            <a:ext cx="231673" cy="1"/>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sp>
        <p:nvSpPr>
          <p:cNvPr id="158" name="TextBox 37"/>
          <p:cNvSpPr txBox="1">
            <a:spLocks noChangeArrowheads="1"/>
          </p:cNvSpPr>
          <p:nvPr/>
        </p:nvSpPr>
        <p:spPr bwMode="auto">
          <a:xfrm>
            <a:off x="158756" y="4158216"/>
            <a:ext cx="1539604" cy="52322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400" dirty="0">
                <a:solidFill>
                  <a:srgbClr val="000000"/>
                </a:solidFill>
              </a:rPr>
              <a:t>3yr </a:t>
            </a:r>
            <a:r>
              <a:rPr lang="en-GB" sz="1400" dirty="0" smtClean="0">
                <a:solidFill>
                  <a:srgbClr val="000000"/>
                </a:solidFill>
              </a:rPr>
              <a:t>ROI: </a:t>
            </a:r>
            <a:r>
              <a:rPr lang="en-GB" sz="1400" dirty="0" smtClean="0">
                <a:solidFill>
                  <a:srgbClr val="FF0000"/>
                </a:solidFill>
              </a:rPr>
              <a:t>150</a:t>
            </a:r>
            <a:r>
              <a:rPr lang="en-GB" sz="1400" dirty="0">
                <a:solidFill>
                  <a:srgbClr val="FF0000"/>
                </a:solidFill>
              </a:rPr>
              <a:t>-450%</a:t>
            </a:r>
          </a:p>
          <a:p>
            <a:pPr eaLnBrk="1" hangingPunct="1"/>
            <a:r>
              <a:rPr lang="en-GB" sz="1400" dirty="0" smtClean="0">
                <a:solidFill>
                  <a:srgbClr val="000000"/>
                </a:solidFill>
              </a:rPr>
              <a:t>Breakeven </a:t>
            </a:r>
            <a:r>
              <a:rPr lang="en-GB" sz="1400" dirty="0" smtClean="0">
                <a:solidFill>
                  <a:srgbClr val="FF0000"/>
                </a:solidFill>
              </a:rPr>
              <a:t>&lt; </a:t>
            </a:r>
            <a:r>
              <a:rPr lang="en-GB" sz="1400" dirty="0">
                <a:solidFill>
                  <a:srgbClr val="FF0000"/>
                </a:solidFill>
              </a:rPr>
              <a:t>1 yr</a:t>
            </a:r>
          </a:p>
        </p:txBody>
      </p:sp>
      <p:sp>
        <p:nvSpPr>
          <p:cNvPr id="193" name="TextBox 33"/>
          <p:cNvSpPr txBox="1">
            <a:spLocks noChangeArrowheads="1"/>
          </p:cNvSpPr>
          <p:nvPr/>
        </p:nvSpPr>
        <p:spPr bwMode="auto">
          <a:xfrm>
            <a:off x="5977700" y="4695124"/>
            <a:ext cx="2528129" cy="52322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eaLnBrk="1" hangingPunct="1"/>
            <a:r>
              <a:rPr lang="en-GB" sz="1400" dirty="0"/>
              <a:t>Save </a:t>
            </a:r>
            <a:r>
              <a:rPr lang="en-GB" sz="1400" dirty="0">
                <a:solidFill>
                  <a:srgbClr val="FF0000"/>
                </a:solidFill>
              </a:rPr>
              <a:t>€3m </a:t>
            </a:r>
            <a:r>
              <a:rPr lang="en-GB" sz="1400" dirty="0"/>
              <a:t>pa by identifying unnecessary work</a:t>
            </a:r>
          </a:p>
        </p:txBody>
      </p:sp>
      <p:cxnSp>
        <p:nvCxnSpPr>
          <p:cNvPr id="194" name="Straight Arrow Connector 193"/>
          <p:cNvCxnSpPr/>
          <p:nvPr/>
        </p:nvCxnSpPr>
        <p:spPr bwMode="auto">
          <a:xfrm flipV="1">
            <a:off x="5746027" y="4956734"/>
            <a:ext cx="231673" cy="1"/>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sp>
        <p:nvSpPr>
          <p:cNvPr id="197" name="Oval 28"/>
          <p:cNvSpPr>
            <a:spLocks noChangeArrowheads="1"/>
          </p:cNvSpPr>
          <p:nvPr/>
        </p:nvSpPr>
        <p:spPr bwMode="auto">
          <a:xfrm>
            <a:off x="361956" y="3099844"/>
            <a:ext cx="1081088" cy="957262"/>
          </a:xfrm>
          <a:prstGeom prst="ellipse">
            <a:avLst/>
          </a:prstGeom>
          <a:gradFill rotWithShape="1">
            <a:gsLst>
              <a:gs pos="0">
                <a:srgbClr val="5973B5"/>
              </a:gs>
              <a:gs pos="100000">
                <a:srgbClr val="008080"/>
              </a:gs>
            </a:gsLst>
            <a:lin ang="5400000" scaled="1"/>
          </a:gra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lIns="0" tIns="0" rIns="0" bIns="0" anchor="ctr"/>
          <a:lstStyle/>
          <a:p>
            <a:pPr algn="ctr">
              <a:buSzPct val="75000"/>
              <a:defRPr/>
            </a:pPr>
            <a:r>
              <a:rPr lang="en-GB" sz="1200" dirty="0" smtClean="0">
                <a:solidFill>
                  <a:srgbClr val="FFFFFF"/>
                </a:solidFill>
                <a:ea typeface="MS Gothic" charset="0"/>
                <a:cs typeface="Arial" charset="0"/>
              </a:rPr>
              <a:t>Return</a:t>
            </a:r>
          </a:p>
          <a:p>
            <a:pPr algn="ctr">
              <a:buSzPct val="75000"/>
              <a:defRPr/>
            </a:pPr>
            <a:r>
              <a:rPr lang="en-GB" sz="1200" dirty="0" smtClean="0">
                <a:solidFill>
                  <a:srgbClr val="FFFFFF"/>
                </a:solidFill>
                <a:ea typeface="MS Gothic" charset="0"/>
                <a:cs typeface="Arial" charset="0"/>
              </a:rPr>
              <a:t>On</a:t>
            </a:r>
          </a:p>
          <a:p>
            <a:pPr algn="ctr">
              <a:buSzPct val="75000"/>
              <a:defRPr/>
            </a:pPr>
            <a:r>
              <a:rPr lang="en-GB" sz="1200" dirty="0" smtClean="0">
                <a:solidFill>
                  <a:srgbClr val="FFFFFF"/>
                </a:solidFill>
                <a:ea typeface="MS Gothic" charset="0"/>
                <a:cs typeface="Arial" charset="0"/>
              </a:rPr>
              <a:t>Investment</a:t>
            </a:r>
            <a:endParaRPr lang="en-GB" sz="1200" dirty="0">
              <a:solidFill>
                <a:srgbClr val="FFFFFF"/>
              </a:solidFill>
              <a:ea typeface="MS Gothic" charset="0"/>
              <a:cs typeface="Arial" charset="0"/>
            </a:endParaRPr>
          </a:p>
        </p:txBody>
      </p:sp>
      <p:sp>
        <p:nvSpPr>
          <p:cNvPr id="205" name="AutoShape 24"/>
          <p:cNvSpPr>
            <a:spLocks noChangeArrowheads="1"/>
          </p:cNvSpPr>
          <p:nvPr/>
        </p:nvSpPr>
        <p:spPr bwMode="auto">
          <a:xfrm>
            <a:off x="4057104" y="5904167"/>
            <a:ext cx="1688923" cy="425935"/>
          </a:xfrm>
          <a:prstGeom prst="roundRect">
            <a:avLst>
              <a:gd name="adj" fmla="val 16667"/>
            </a:avLst>
          </a:prstGeom>
          <a:solidFill>
            <a:srgbClr val="008080"/>
          </a:solidFill>
          <a:ln>
            <a:noFill/>
          </a:ln>
          <a:effectLst>
            <a:innerShdw blurRad="63500" dist="50800" dir="16200000">
              <a:prstClr val="black">
                <a:alpha val="50000"/>
              </a:prstClr>
            </a:innerShdw>
          </a:effectLst>
          <a:extLst>
            <a:ext uri="{91240B29-F687-4f45-9708-019B960494DF}">
              <a14:hiddenLine xmlns:mc="http://schemas.openxmlformats.org/markup-compatibility/2006" xmlns:mv="urn:schemas-microsoft-com:mac:vml" xmlns:a14="http://schemas.microsoft.com/office/drawing/2010/main" xmlns="" w="9525">
                <a:solidFill>
                  <a:srgbClr val="FFFFFF"/>
                </a:solidFill>
                <a:round/>
                <a:headEnd/>
                <a:tailEnd/>
              </a14:hiddenLine>
            </a:ext>
          </a:extLst>
        </p:spPr>
        <p:txBody>
          <a:bodyPr anchor="ctr"/>
          <a:lstStyle/>
          <a:p>
            <a:pPr algn="ctr">
              <a:lnSpc>
                <a:spcPct val="90000"/>
              </a:lnSpc>
              <a:buSzPct val="75000"/>
            </a:pPr>
            <a:r>
              <a:rPr lang="en-US" sz="1200" dirty="0" smtClean="0">
                <a:solidFill>
                  <a:srgbClr val="FFFFFF"/>
                </a:solidFill>
                <a:ea typeface="MS Gothic" charset="0"/>
                <a:cs typeface="Arial" charset="0"/>
              </a:rPr>
              <a:t>Agile applications</a:t>
            </a:r>
            <a:endParaRPr lang="en-US" sz="1200" dirty="0">
              <a:solidFill>
                <a:srgbClr val="FFFFFF"/>
              </a:solidFill>
              <a:ea typeface="MS Gothic" charset="0"/>
              <a:cs typeface="Arial" charset="0"/>
            </a:endParaRPr>
          </a:p>
        </p:txBody>
      </p:sp>
      <p:cxnSp>
        <p:nvCxnSpPr>
          <p:cNvPr id="206" name="Elbow Connector 205"/>
          <p:cNvCxnSpPr>
            <a:stCxn id="2" idx="3"/>
            <a:endCxn id="205" idx="1"/>
          </p:cNvCxnSpPr>
          <p:nvPr/>
        </p:nvCxnSpPr>
        <p:spPr bwMode="auto">
          <a:xfrm>
            <a:off x="3520542" y="5882053"/>
            <a:ext cx="536562" cy="235082"/>
          </a:xfrm>
          <a:prstGeom prst="bentConnector3">
            <a:avLst>
              <a:gd name="adj1" fmla="val 50000"/>
            </a:avLst>
          </a:prstGeom>
          <a:ln>
            <a:tailEnd type="arrow"/>
          </a:ln>
          <a:effectLst/>
          <a:extLst/>
        </p:spPr>
        <p:style>
          <a:lnRef idx="2">
            <a:schemeClr val="accent1"/>
          </a:lnRef>
          <a:fillRef idx="0">
            <a:schemeClr val="accent1"/>
          </a:fillRef>
          <a:effectRef idx="1">
            <a:schemeClr val="accent1"/>
          </a:effectRef>
          <a:fontRef idx="minor">
            <a:schemeClr val="tx1"/>
          </a:fontRef>
        </p:style>
      </p:cxnSp>
      <p:sp>
        <p:nvSpPr>
          <p:cNvPr id="209" name="TextBox 35"/>
          <p:cNvSpPr txBox="1">
            <a:spLocks noChangeArrowheads="1"/>
          </p:cNvSpPr>
          <p:nvPr/>
        </p:nvSpPr>
        <p:spPr bwMode="auto">
          <a:xfrm>
            <a:off x="5977700" y="5963246"/>
            <a:ext cx="2854743" cy="30777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eaLnBrk="1" hangingPunct="1"/>
            <a:r>
              <a:rPr lang="en-GB" sz="1400" dirty="0" smtClean="0">
                <a:solidFill>
                  <a:srgbClr val="FF0000"/>
                </a:solidFill>
              </a:rPr>
              <a:t>80</a:t>
            </a:r>
            <a:r>
              <a:rPr lang="en-GB" sz="1400" dirty="0">
                <a:solidFill>
                  <a:srgbClr val="FF0000"/>
                </a:solidFill>
              </a:rPr>
              <a:t>% </a:t>
            </a:r>
            <a:r>
              <a:rPr lang="en-GB" sz="1400" dirty="0"/>
              <a:t>saved </a:t>
            </a:r>
            <a:r>
              <a:rPr lang="en-GB" sz="1400" dirty="0" smtClean="0"/>
              <a:t>through </a:t>
            </a:r>
            <a:r>
              <a:rPr lang="en-GB" sz="1400" dirty="0"/>
              <a:t>reuse of </a:t>
            </a:r>
            <a:r>
              <a:rPr lang="en-GB" sz="1400" dirty="0" smtClean="0"/>
              <a:t>artifacts</a:t>
            </a:r>
            <a:endParaRPr lang="en-GB" sz="1400" dirty="0"/>
          </a:p>
        </p:txBody>
      </p:sp>
      <p:cxnSp>
        <p:nvCxnSpPr>
          <p:cNvPr id="211" name="Straight Arrow Connector 210"/>
          <p:cNvCxnSpPr/>
          <p:nvPr/>
        </p:nvCxnSpPr>
        <p:spPr bwMode="auto">
          <a:xfrm>
            <a:off x="5764091" y="6117134"/>
            <a:ext cx="213609" cy="0"/>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sp>
        <p:nvSpPr>
          <p:cNvPr id="219" name="TextBox 33"/>
          <p:cNvSpPr txBox="1">
            <a:spLocks noChangeArrowheads="1"/>
          </p:cNvSpPr>
          <p:nvPr/>
        </p:nvSpPr>
        <p:spPr bwMode="auto">
          <a:xfrm>
            <a:off x="5977701" y="1213233"/>
            <a:ext cx="2925106" cy="30777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eaLnBrk="1" hangingPunct="1"/>
            <a:r>
              <a:rPr lang="en-US" sz="1400" dirty="0" smtClean="0"/>
              <a:t>Better citizen experience</a:t>
            </a:r>
            <a:endParaRPr lang="en-GB" sz="1400" dirty="0"/>
          </a:p>
        </p:txBody>
      </p:sp>
      <p:cxnSp>
        <p:nvCxnSpPr>
          <p:cNvPr id="220" name="Straight Arrow Connector 219"/>
          <p:cNvCxnSpPr>
            <a:stCxn id="72" idx="3"/>
            <a:endCxn id="219" idx="1"/>
          </p:cNvCxnSpPr>
          <p:nvPr/>
        </p:nvCxnSpPr>
        <p:spPr bwMode="auto">
          <a:xfrm>
            <a:off x="5746027" y="1362721"/>
            <a:ext cx="231674" cy="4401"/>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sp>
        <p:nvSpPr>
          <p:cNvPr id="238" name="TextBox 33"/>
          <p:cNvSpPr txBox="1">
            <a:spLocks noChangeArrowheads="1"/>
          </p:cNvSpPr>
          <p:nvPr/>
        </p:nvSpPr>
        <p:spPr bwMode="auto">
          <a:xfrm>
            <a:off x="5977700" y="1697599"/>
            <a:ext cx="3012276" cy="738664"/>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l"/>
            <a:r>
              <a:rPr lang="en-US" sz="1400" dirty="0">
                <a:solidFill>
                  <a:srgbClr val="FF0000"/>
                </a:solidFill>
              </a:rPr>
              <a:t>70% </a:t>
            </a:r>
            <a:r>
              <a:rPr lang="en-US" sz="1400" dirty="0"/>
              <a:t>faster </a:t>
            </a:r>
            <a:r>
              <a:rPr lang="en-US" sz="1400" dirty="0" smtClean="0"/>
              <a:t>on </a:t>
            </a:r>
            <a:r>
              <a:rPr lang="en-US" sz="1400" dirty="0"/>
              <a:t>or off-boarding business partners or products onto the platform and achieving new revenue streams</a:t>
            </a:r>
          </a:p>
        </p:txBody>
      </p:sp>
      <p:cxnSp>
        <p:nvCxnSpPr>
          <p:cNvPr id="239" name="Straight Arrow Connector 238"/>
          <p:cNvCxnSpPr>
            <a:stCxn id="82" idx="3"/>
            <a:endCxn id="238" idx="1"/>
          </p:cNvCxnSpPr>
          <p:nvPr/>
        </p:nvCxnSpPr>
        <p:spPr bwMode="auto">
          <a:xfrm>
            <a:off x="5746027" y="2065553"/>
            <a:ext cx="231673" cy="1378"/>
          </a:xfrm>
          <a:prstGeom prst="straightConnector1">
            <a:avLst/>
          </a:prstGeom>
          <a:solidFill>
            <a:srgbClr val="00B8FF"/>
          </a:solidFill>
          <a:ln w="9525" cap="flat" cmpd="sng" algn="ctr">
            <a:solidFill>
              <a:schemeClr val="tx1"/>
            </a:solidFill>
            <a:prstDash val="dash"/>
            <a:round/>
            <a:headEnd type="none" w="med" len="med"/>
            <a:tailEnd type="none"/>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mc="http://schemas.openxmlformats.org/markup-compatibility/2006" xmlns:mv="urn:schemas-microsoft-com:mac:vml" xmlns:p14="http://schemas.microsoft.com/office/powerpoint/2010/main" xmlns="" val="1481484055"/>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3"/>
          <a:srcRect b="45831"/>
          <a:stretch>
            <a:fillRect/>
          </a:stretch>
        </p:blipFill>
        <p:spPr bwMode="auto">
          <a:xfrm>
            <a:off x="619125" y="1231900"/>
            <a:ext cx="8232775" cy="4868863"/>
          </a:xfrm>
          <a:prstGeom prst="rect">
            <a:avLst/>
          </a:prstGeom>
          <a:noFill/>
          <a:ln w="9525">
            <a:noFill/>
            <a:round/>
            <a:headEnd/>
            <a:tailEnd/>
          </a:ln>
        </p:spPr>
      </p:pic>
      <p:sp>
        <p:nvSpPr>
          <p:cNvPr id="22" name="Isosceles Triangle 21"/>
          <p:cNvSpPr/>
          <p:nvPr/>
        </p:nvSpPr>
        <p:spPr bwMode="auto">
          <a:xfrm rot="10800000">
            <a:off x="561989" y="1591738"/>
            <a:ext cx="3072465" cy="3448509"/>
          </a:xfrm>
          <a:prstGeom prst="triangle">
            <a:avLst/>
          </a:prstGeom>
          <a:ln/>
          <a:scene3d>
            <a:camera prst="orthographicFront"/>
            <a:lightRig rig="threePt" dir="t"/>
          </a:scene3d>
          <a:sp3d>
            <a:bevelT/>
          </a:sp3d>
          <a:extLst>
            <a:ext uri="{91240B29-F687-4F45-9708-019B960494DF}"/>
            <a:ext uri="{AF507438-7753-43E0-B8FC-AC1667EBCBE1}"/>
          </a:extLst>
        </p:spPr>
        <p:style>
          <a:lnRef idx="1">
            <a:schemeClr val="accent4"/>
          </a:lnRef>
          <a:fillRef idx="2">
            <a:schemeClr val="accent4"/>
          </a:fillRef>
          <a:effectRef idx="1">
            <a:schemeClr val="accent4"/>
          </a:effectRef>
          <a:fontRef idx="minor">
            <a:schemeClr val="dk1"/>
          </a:fontRef>
        </p:style>
        <p:txBody>
          <a:bodyPr anchor="ctr">
            <a:prstTxWarp prst="textNoShape">
              <a:avLst/>
            </a:prstTxWarp>
          </a:bodyPr>
          <a:lstStyle/>
          <a:p>
            <a:pPr>
              <a:buClr>
                <a:schemeClr val="tx2"/>
              </a:buClr>
              <a:buFont typeface="Webdings" pitchFamily="18" charset="2"/>
              <a:buNone/>
              <a:defRPr/>
            </a:pPr>
            <a:endParaRPr lang="en-GB" sz="1400" dirty="0">
              <a:solidFill>
                <a:schemeClr val="tx1"/>
              </a:solidFill>
              <a:sym typeface="Gill Sans" pitchFamily="-1" charset="0"/>
            </a:endParaRPr>
          </a:p>
        </p:txBody>
      </p:sp>
      <p:grpSp>
        <p:nvGrpSpPr>
          <p:cNvPr id="2" name="Group 4"/>
          <p:cNvGrpSpPr>
            <a:grpSpLocks/>
          </p:cNvGrpSpPr>
          <p:nvPr/>
        </p:nvGrpSpPr>
        <p:grpSpPr bwMode="auto">
          <a:xfrm>
            <a:off x="1063625" y="5153025"/>
            <a:ext cx="2109788" cy="741363"/>
            <a:chOff x="349" y="3478"/>
            <a:chExt cx="1329" cy="467"/>
          </a:xfrm>
        </p:grpSpPr>
        <p:sp>
          <p:nvSpPr>
            <p:cNvPr id="74773" name="Text Box 5"/>
            <p:cNvSpPr txBox="1">
              <a:spLocks noChangeArrowheads="1"/>
            </p:cNvSpPr>
            <p:nvPr/>
          </p:nvSpPr>
          <p:spPr bwMode="auto">
            <a:xfrm>
              <a:off x="447" y="3478"/>
              <a:ext cx="1122" cy="283"/>
            </a:xfrm>
            <a:prstGeom prst="rect">
              <a:avLst/>
            </a:prstGeom>
            <a:noFill/>
            <a:ln w="9525">
              <a:noFill/>
              <a:round/>
              <a:headEnd/>
              <a:tailEnd/>
            </a:ln>
          </p:spPr>
          <p:txBody>
            <a:bodyPr lIns="90000" tIns="46800" rIns="90000" bIns="46800">
              <a:prstTxWarp prst="textNoShape">
                <a:avLst/>
              </a:prstTxWarp>
              <a:spAutoFit/>
            </a:bodyPr>
            <a:lstStyle/>
            <a:p>
              <a:pPr>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300" b="1" dirty="0">
                  <a:solidFill>
                    <a:srgbClr val="006892"/>
                  </a:solidFill>
                  <a:ea typeface="Arial" pitchFamily="-84" charset="0"/>
                  <a:cs typeface="Arial" pitchFamily="-84" charset="0"/>
                </a:rPr>
                <a:t>Identify Business Challenge &amp; Value </a:t>
              </a:r>
            </a:p>
          </p:txBody>
        </p:sp>
        <p:sp>
          <p:nvSpPr>
            <p:cNvPr id="74774" name="Rectangle 6"/>
            <p:cNvSpPr>
              <a:spLocks noChangeArrowheads="1"/>
            </p:cNvSpPr>
            <p:nvPr/>
          </p:nvSpPr>
          <p:spPr bwMode="auto">
            <a:xfrm>
              <a:off x="349" y="3829"/>
              <a:ext cx="1329" cy="116"/>
            </a:xfrm>
            <a:prstGeom prst="rect">
              <a:avLst/>
            </a:prstGeom>
            <a:noFill/>
            <a:ln w="9525">
              <a:noFill/>
              <a:round/>
              <a:headEnd/>
              <a:tailEnd/>
            </a:ln>
          </p:spPr>
          <p:txBody>
            <a:bodyPr lIns="0" tIns="0" rIns="0" bIns="0">
              <a:prstTxWarp prst="textNoShape">
                <a:avLst/>
              </a:prstTxWarp>
              <a:spAutoFit/>
            </a:bodyPr>
            <a:lstStyle/>
            <a:p>
              <a:pPr marL="117475" indent="-117475">
                <a:lnSpc>
                  <a:spcPct val="90000"/>
                </a:lnSpc>
                <a:spcBef>
                  <a:spcPts val="325"/>
                </a:spcBef>
                <a:buClr>
                  <a:srgbClr val="1C1C1C"/>
                </a:buClr>
                <a:buFont typeface="Wingdings" pitchFamily="-84" charset="2"/>
                <a:buChar char=""/>
                <a:tabLst>
                  <a:tab pos="117475" algn="l"/>
                  <a:tab pos="1031875" algn="l"/>
                  <a:tab pos="1946275" algn="l"/>
                  <a:tab pos="2860675" algn="l"/>
                  <a:tab pos="3775075" algn="l"/>
                  <a:tab pos="4689475" algn="l"/>
                  <a:tab pos="5603875" algn="l"/>
                  <a:tab pos="6518275" algn="l"/>
                  <a:tab pos="7432675" algn="l"/>
                  <a:tab pos="8347075" algn="l"/>
                  <a:tab pos="9261475" algn="l"/>
                  <a:tab pos="10175875" algn="l"/>
                </a:tabLst>
              </a:pPr>
              <a:r>
                <a:rPr lang="en-US" sz="1300" dirty="0">
                  <a:solidFill>
                    <a:srgbClr val="1C1C1C"/>
                  </a:solidFill>
                  <a:ea typeface="Arial" pitchFamily="-84" charset="0"/>
                  <a:cs typeface="Arial" pitchFamily="-84" charset="0"/>
                </a:rPr>
                <a:t>Discovery Workshop</a:t>
              </a:r>
            </a:p>
          </p:txBody>
        </p:sp>
      </p:grpSp>
      <p:grpSp>
        <p:nvGrpSpPr>
          <p:cNvPr id="3" name="Group 7"/>
          <p:cNvGrpSpPr>
            <a:grpSpLocks/>
          </p:cNvGrpSpPr>
          <p:nvPr/>
        </p:nvGrpSpPr>
        <p:grpSpPr bwMode="auto">
          <a:xfrm>
            <a:off x="3071813" y="4629150"/>
            <a:ext cx="2027237" cy="685800"/>
            <a:chOff x="1975" y="3148"/>
            <a:chExt cx="1277" cy="432"/>
          </a:xfrm>
        </p:grpSpPr>
        <p:sp>
          <p:nvSpPr>
            <p:cNvPr id="74771" name="Text Box 8"/>
            <p:cNvSpPr txBox="1">
              <a:spLocks noChangeArrowheads="1"/>
            </p:cNvSpPr>
            <p:nvPr/>
          </p:nvSpPr>
          <p:spPr bwMode="auto">
            <a:xfrm>
              <a:off x="2141" y="3148"/>
              <a:ext cx="947" cy="283"/>
            </a:xfrm>
            <a:prstGeom prst="rect">
              <a:avLst/>
            </a:prstGeom>
            <a:noFill/>
            <a:ln w="9525">
              <a:noFill/>
              <a:round/>
              <a:headEnd/>
              <a:tailEnd/>
            </a:ln>
          </p:spPr>
          <p:txBody>
            <a:bodyPr lIns="90000" tIns="46800" rIns="90000" bIns="46800">
              <a:prstTxWarp prst="textNoShape">
                <a:avLst/>
              </a:prstTxWarp>
              <a:spAutoFit/>
            </a:bodyPr>
            <a:lstStyle/>
            <a:p>
              <a:pPr>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300" b="1" dirty="0">
                  <a:solidFill>
                    <a:srgbClr val="006892"/>
                  </a:solidFill>
                  <a:ea typeface="Arial" pitchFamily="-84" charset="0"/>
                  <a:cs typeface="Arial" pitchFamily="-84" charset="0"/>
                </a:rPr>
                <a:t>Succeed with an Initial Project</a:t>
              </a:r>
            </a:p>
          </p:txBody>
        </p:sp>
        <p:sp>
          <p:nvSpPr>
            <p:cNvPr id="74772" name="Rectangle 9"/>
            <p:cNvSpPr>
              <a:spLocks noChangeArrowheads="1"/>
            </p:cNvSpPr>
            <p:nvPr/>
          </p:nvSpPr>
          <p:spPr bwMode="auto">
            <a:xfrm>
              <a:off x="1975" y="3464"/>
              <a:ext cx="1277" cy="116"/>
            </a:xfrm>
            <a:prstGeom prst="rect">
              <a:avLst/>
            </a:prstGeom>
            <a:noFill/>
            <a:ln w="9525">
              <a:noFill/>
              <a:round/>
              <a:headEnd/>
              <a:tailEnd/>
            </a:ln>
          </p:spPr>
          <p:txBody>
            <a:bodyPr lIns="0" tIns="0" rIns="0" bIns="0">
              <a:prstTxWarp prst="textNoShape">
                <a:avLst/>
              </a:prstTxWarp>
              <a:spAutoFit/>
            </a:bodyPr>
            <a:lstStyle/>
            <a:p>
              <a:pPr marL="117475" indent="-117475">
                <a:lnSpc>
                  <a:spcPct val="90000"/>
                </a:lnSpc>
                <a:spcBef>
                  <a:spcPts val="150"/>
                </a:spcBef>
                <a:buClr>
                  <a:srgbClr val="1C1C1C"/>
                </a:buClr>
                <a:buFont typeface="Wingdings" pitchFamily="-84" charset="2"/>
                <a:buChar char=""/>
                <a:tabLst>
                  <a:tab pos="117475" algn="l"/>
                  <a:tab pos="1031875" algn="l"/>
                  <a:tab pos="1946275" algn="l"/>
                  <a:tab pos="2860675" algn="l"/>
                  <a:tab pos="3775075" algn="l"/>
                  <a:tab pos="4689475" algn="l"/>
                  <a:tab pos="5603875" algn="l"/>
                  <a:tab pos="6518275" algn="l"/>
                  <a:tab pos="7432675" algn="l"/>
                  <a:tab pos="8347075" algn="l"/>
                  <a:tab pos="9261475" algn="l"/>
                  <a:tab pos="10175875" algn="l"/>
                </a:tabLst>
              </a:pPr>
              <a:r>
                <a:rPr lang="en-US" sz="1300" dirty="0">
                  <a:solidFill>
                    <a:srgbClr val="1C1C1C"/>
                  </a:solidFill>
                  <a:ea typeface="Arial" pitchFamily="-84" charset="0"/>
                  <a:cs typeface="Arial" pitchFamily="-84" charset="0"/>
                </a:rPr>
                <a:t>Quick Win Pilot</a:t>
              </a:r>
            </a:p>
          </p:txBody>
        </p:sp>
      </p:grpSp>
      <p:grpSp>
        <p:nvGrpSpPr>
          <p:cNvPr id="4" name="Group 10"/>
          <p:cNvGrpSpPr>
            <a:grpSpLocks/>
          </p:cNvGrpSpPr>
          <p:nvPr/>
        </p:nvGrpSpPr>
        <p:grpSpPr bwMode="auto">
          <a:xfrm>
            <a:off x="5183188" y="3200400"/>
            <a:ext cx="1985962" cy="1570038"/>
            <a:chOff x="3305" y="2248"/>
            <a:chExt cx="1251" cy="989"/>
          </a:xfrm>
        </p:grpSpPr>
        <p:sp>
          <p:nvSpPr>
            <p:cNvPr id="74769" name="Text Box 11"/>
            <p:cNvSpPr txBox="1">
              <a:spLocks noChangeArrowheads="1"/>
            </p:cNvSpPr>
            <p:nvPr/>
          </p:nvSpPr>
          <p:spPr bwMode="auto">
            <a:xfrm>
              <a:off x="3502" y="2248"/>
              <a:ext cx="847" cy="283"/>
            </a:xfrm>
            <a:prstGeom prst="rect">
              <a:avLst/>
            </a:prstGeom>
            <a:noFill/>
            <a:ln w="9525">
              <a:noFill/>
              <a:round/>
              <a:headEnd/>
              <a:tailEnd/>
            </a:ln>
          </p:spPr>
          <p:txBody>
            <a:bodyPr lIns="90000" tIns="46800" rIns="90000" bIns="46800">
              <a:prstTxWarp prst="textNoShape">
                <a:avLst/>
              </a:prstTxWarp>
              <a:spAutoFit/>
            </a:bodyPr>
            <a:lstStyle/>
            <a:p>
              <a:pPr>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300" b="1" dirty="0">
                  <a:solidFill>
                    <a:srgbClr val="006892"/>
                  </a:solidFill>
                  <a:ea typeface="Arial" pitchFamily="-84" charset="0"/>
                  <a:cs typeface="Arial" pitchFamily="-84" charset="0"/>
                </a:rPr>
                <a:t>Establish a Program</a:t>
              </a:r>
            </a:p>
          </p:txBody>
        </p:sp>
        <p:sp>
          <p:nvSpPr>
            <p:cNvPr id="74770" name="Rectangle 12"/>
            <p:cNvSpPr>
              <a:spLocks noChangeArrowheads="1"/>
            </p:cNvSpPr>
            <p:nvPr/>
          </p:nvSpPr>
          <p:spPr bwMode="auto">
            <a:xfrm>
              <a:off x="3305" y="2560"/>
              <a:ext cx="1251" cy="677"/>
            </a:xfrm>
            <a:prstGeom prst="rect">
              <a:avLst/>
            </a:prstGeom>
            <a:noFill/>
            <a:ln w="9525">
              <a:noFill/>
              <a:round/>
              <a:headEnd/>
              <a:tailEnd/>
            </a:ln>
          </p:spPr>
          <p:txBody>
            <a:bodyPr lIns="0" tIns="0" rIns="0" bIns="0">
              <a:prstTxWarp prst="textNoShape">
                <a:avLst/>
              </a:prstTxWarp>
              <a:spAutoFit/>
            </a:bodyPr>
            <a:lstStyle/>
            <a:p>
              <a:pPr marL="117475" indent="-117475">
                <a:lnSpc>
                  <a:spcPct val="90000"/>
                </a:lnSpc>
                <a:spcAft>
                  <a:spcPts val="488"/>
                </a:spcAft>
                <a:buClr>
                  <a:srgbClr val="1C1C1C"/>
                </a:buClr>
                <a:buFont typeface="Wingdings" pitchFamily="-84" charset="2"/>
                <a:buChar char=""/>
                <a:tabLst>
                  <a:tab pos="117475" algn="l"/>
                  <a:tab pos="1031875" algn="l"/>
                  <a:tab pos="1946275" algn="l"/>
                  <a:tab pos="2860675" algn="l"/>
                  <a:tab pos="3775075" algn="l"/>
                  <a:tab pos="4689475" algn="l"/>
                  <a:tab pos="5603875" algn="l"/>
                  <a:tab pos="6518275" algn="l"/>
                  <a:tab pos="7432675" algn="l"/>
                  <a:tab pos="8347075" algn="l"/>
                  <a:tab pos="9261475" algn="l"/>
                  <a:tab pos="10175875" algn="l"/>
                </a:tabLst>
              </a:pPr>
              <a:r>
                <a:rPr lang="en-US" sz="1300" dirty="0">
                  <a:solidFill>
                    <a:srgbClr val="1C1C1C"/>
                  </a:solidFill>
                  <a:ea typeface="Arial" pitchFamily="-84" charset="0"/>
                  <a:cs typeface="Arial" pitchFamily="-84" charset="0"/>
                </a:rPr>
                <a:t>Mentoring</a:t>
              </a:r>
            </a:p>
            <a:p>
              <a:pPr marL="117475" indent="-117475">
                <a:lnSpc>
                  <a:spcPct val="90000"/>
                </a:lnSpc>
                <a:spcAft>
                  <a:spcPts val="488"/>
                </a:spcAft>
                <a:buClr>
                  <a:srgbClr val="1C1C1C"/>
                </a:buClr>
                <a:buFont typeface="Wingdings" pitchFamily="-84" charset="2"/>
                <a:buChar char=""/>
                <a:tabLst>
                  <a:tab pos="117475" algn="l"/>
                  <a:tab pos="1031875" algn="l"/>
                  <a:tab pos="1946275" algn="l"/>
                  <a:tab pos="2860675" algn="l"/>
                  <a:tab pos="3775075" algn="l"/>
                  <a:tab pos="4689475" algn="l"/>
                  <a:tab pos="5603875" algn="l"/>
                  <a:tab pos="6518275" algn="l"/>
                  <a:tab pos="7432675" algn="l"/>
                  <a:tab pos="8347075" algn="l"/>
                  <a:tab pos="9261475" algn="l"/>
                  <a:tab pos="10175875" algn="l"/>
                </a:tabLst>
              </a:pPr>
              <a:r>
                <a:rPr lang="en-US" sz="1300" dirty="0">
                  <a:solidFill>
                    <a:srgbClr val="1C1C1C"/>
                  </a:solidFill>
                  <a:ea typeface="Arial" pitchFamily="-84" charset="0"/>
                  <a:cs typeface="Arial" pitchFamily="-84" charset="0"/>
                </a:rPr>
                <a:t>Establish CoE</a:t>
              </a:r>
            </a:p>
            <a:p>
              <a:pPr marL="117475" indent="-117475">
                <a:lnSpc>
                  <a:spcPct val="90000"/>
                </a:lnSpc>
                <a:spcAft>
                  <a:spcPts val="488"/>
                </a:spcAft>
                <a:buClr>
                  <a:srgbClr val="1C1C1C"/>
                </a:buClr>
                <a:buFont typeface="Wingdings" pitchFamily="-84" charset="2"/>
                <a:buChar char=""/>
                <a:tabLst>
                  <a:tab pos="117475" algn="l"/>
                  <a:tab pos="1031875" algn="l"/>
                  <a:tab pos="1946275" algn="l"/>
                  <a:tab pos="2860675" algn="l"/>
                  <a:tab pos="3775075" algn="l"/>
                  <a:tab pos="4689475" algn="l"/>
                  <a:tab pos="5603875" algn="l"/>
                  <a:tab pos="6518275" algn="l"/>
                  <a:tab pos="7432675" algn="l"/>
                  <a:tab pos="8347075" algn="l"/>
                  <a:tab pos="9261475" algn="l"/>
                  <a:tab pos="10175875" algn="l"/>
                </a:tabLst>
              </a:pPr>
              <a:r>
                <a:rPr lang="en-US" sz="1300" dirty="0">
                  <a:solidFill>
                    <a:srgbClr val="1C1C1C"/>
                  </a:solidFill>
                  <a:ea typeface="Arial" pitchFamily="-84" charset="0"/>
                  <a:cs typeface="Arial" pitchFamily="-84" charset="0"/>
                </a:rPr>
                <a:t>Optimize </a:t>
              </a:r>
              <a:br>
                <a:rPr lang="en-US" sz="1300" dirty="0">
                  <a:solidFill>
                    <a:srgbClr val="1C1C1C"/>
                  </a:solidFill>
                  <a:ea typeface="Arial" pitchFamily="-84" charset="0"/>
                  <a:cs typeface="Arial" pitchFamily="-84" charset="0"/>
                </a:rPr>
              </a:br>
              <a:r>
                <a:rPr lang="en-US" sz="1300" dirty="0">
                  <a:solidFill>
                    <a:srgbClr val="1C1C1C"/>
                  </a:solidFill>
                  <a:ea typeface="Arial" pitchFamily="-84" charset="0"/>
                  <a:cs typeface="Arial" pitchFamily="-84" charset="0"/>
                </a:rPr>
                <a:t>established projects</a:t>
              </a:r>
            </a:p>
            <a:p>
              <a:pPr marL="117475" indent="-117475">
                <a:lnSpc>
                  <a:spcPct val="90000"/>
                </a:lnSpc>
                <a:spcAft>
                  <a:spcPts val="488"/>
                </a:spcAft>
                <a:buClr>
                  <a:srgbClr val="1C1C1C"/>
                </a:buClr>
                <a:buFont typeface="Wingdings" pitchFamily="-84" charset="2"/>
                <a:buChar char=""/>
                <a:tabLst>
                  <a:tab pos="117475" algn="l"/>
                  <a:tab pos="1031875" algn="l"/>
                  <a:tab pos="1946275" algn="l"/>
                  <a:tab pos="2860675" algn="l"/>
                  <a:tab pos="3775075" algn="l"/>
                  <a:tab pos="4689475" algn="l"/>
                  <a:tab pos="5603875" algn="l"/>
                  <a:tab pos="6518275" algn="l"/>
                  <a:tab pos="7432675" algn="l"/>
                  <a:tab pos="8347075" algn="l"/>
                  <a:tab pos="9261475" algn="l"/>
                  <a:tab pos="10175875" algn="l"/>
                </a:tabLst>
              </a:pPr>
              <a:r>
                <a:rPr lang="en-US" sz="1300" dirty="0">
                  <a:solidFill>
                    <a:srgbClr val="1C1C1C"/>
                  </a:solidFill>
                  <a:ea typeface="Arial" pitchFamily="-84" charset="0"/>
                  <a:cs typeface="Arial" pitchFamily="-84" charset="0"/>
                </a:rPr>
                <a:t>Extend to new projects</a:t>
              </a:r>
            </a:p>
          </p:txBody>
        </p:sp>
      </p:grpSp>
      <p:grpSp>
        <p:nvGrpSpPr>
          <p:cNvPr id="5" name="Group 13"/>
          <p:cNvGrpSpPr>
            <a:grpSpLocks/>
          </p:cNvGrpSpPr>
          <p:nvPr/>
        </p:nvGrpSpPr>
        <p:grpSpPr bwMode="auto">
          <a:xfrm>
            <a:off x="7021513" y="2393950"/>
            <a:ext cx="1985962" cy="1035050"/>
            <a:chOff x="4463" y="1740"/>
            <a:chExt cx="1251" cy="652"/>
          </a:xfrm>
        </p:grpSpPr>
        <p:sp>
          <p:nvSpPr>
            <p:cNvPr id="74767" name="Text Box 14"/>
            <p:cNvSpPr txBox="1">
              <a:spLocks noChangeArrowheads="1"/>
            </p:cNvSpPr>
            <p:nvPr/>
          </p:nvSpPr>
          <p:spPr bwMode="auto">
            <a:xfrm>
              <a:off x="4547" y="1740"/>
              <a:ext cx="1089" cy="283"/>
            </a:xfrm>
            <a:prstGeom prst="rect">
              <a:avLst/>
            </a:prstGeom>
            <a:noFill/>
            <a:ln w="9525">
              <a:noFill/>
              <a:round/>
              <a:headEnd/>
              <a:tailEnd/>
            </a:ln>
          </p:spPr>
          <p:txBody>
            <a:bodyPr lIns="90000" tIns="46800" rIns="90000" bIns="46800">
              <a:prstTxWarp prst="textNoShape">
                <a:avLst/>
              </a:prstTxWarp>
              <a:spAutoFit/>
            </a:bodyPr>
            <a:lstStyle/>
            <a:p>
              <a:pPr>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300" b="1" dirty="0">
                  <a:solidFill>
                    <a:srgbClr val="006892"/>
                  </a:solidFill>
                  <a:ea typeface="Arial" pitchFamily="-84" charset="0"/>
                  <a:cs typeface="Arial" pitchFamily="-84" charset="0"/>
                </a:rPr>
                <a:t>Transform across the enterprise</a:t>
              </a:r>
            </a:p>
          </p:txBody>
        </p:sp>
        <p:sp>
          <p:nvSpPr>
            <p:cNvPr id="74768" name="Rectangle 15"/>
            <p:cNvSpPr>
              <a:spLocks noChangeArrowheads="1"/>
            </p:cNvSpPr>
            <p:nvPr/>
          </p:nvSpPr>
          <p:spPr bwMode="auto">
            <a:xfrm>
              <a:off x="4463" y="2056"/>
              <a:ext cx="1251" cy="336"/>
            </a:xfrm>
            <a:prstGeom prst="rect">
              <a:avLst/>
            </a:prstGeom>
            <a:noFill/>
            <a:ln w="9525">
              <a:noFill/>
              <a:round/>
              <a:headEnd/>
              <a:tailEnd/>
            </a:ln>
          </p:spPr>
          <p:txBody>
            <a:bodyPr lIns="0" tIns="0" rIns="0" bIns="0">
              <a:prstTxWarp prst="textNoShape">
                <a:avLst/>
              </a:prstTxWarp>
              <a:spAutoFit/>
            </a:bodyPr>
            <a:lstStyle/>
            <a:p>
              <a:pPr marL="117475" indent="-117475">
                <a:lnSpc>
                  <a:spcPct val="90000"/>
                </a:lnSpc>
                <a:spcAft>
                  <a:spcPts val="650"/>
                </a:spcAft>
                <a:buClr>
                  <a:srgbClr val="1C1C1C"/>
                </a:buClr>
                <a:buFont typeface="Wingdings" pitchFamily="-84" charset="2"/>
                <a:buChar char=""/>
                <a:tabLst>
                  <a:tab pos="117475" algn="l"/>
                  <a:tab pos="1031875" algn="l"/>
                  <a:tab pos="1946275" algn="l"/>
                  <a:tab pos="2860675" algn="l"/>
                  <a:tab pos="3775075" algn="l"/>
                  <a:tab pos="4689475" algn="l"/>
                  <a:tab pos="5603875" algn="l"/>
                  <a:tab pos="6518275" algn="l"/>
                  <a:tab pos="7432675" algn="l"/>
                  <a:tab pos="8347075" algn="l"/>
                  <a:tab pos="9261475" algn="l"/>
                  <a:tab pos="10175875" algn="l"/>
                </a:tabLst>
              </a:pPr>
              <a:r>
                <a:rPr lang="en-US" sz="1300" dirty="0">
                  <a:solidFill>
                    <a:srgbClr val="1C1C1C"/>
                  </a:solidFill>
                  <a:ea typeface="Arial" pitchFamily="-84" charset="0"/>
                  <a:cs typeface="Arial" pitchFamily="-84" charset="0"/>
                </a:rPr>
                <a:t>Infuse a culture of process across the organization</a:t>
              </a:r>
            </a:p>
          </p:txBody>
        </p:sp>
      </p:grpSp>
      <p:sp>
        <p:nvSpPr>
          <p:cNvPr id="151569" name="Text Box 17"/>
          <p:cNvSpPr txBox="1">
            <a:spLocks noChangeArrowheads="1"/>
          </p:cNvSpPr>
          <p:nvPr/>
        </p:nvSpPr>
        <p:spPr bwMode="auto">
          <a:xfrm>
            <a:off x="1517650" y="3633788"/>
            <a:ext cx="1128713" cy="455612"/>
          </a:xfrm>
          <a:prstGeom prst="rect">
            <a:avLst/>
          </a:prstGeom>
          <a:noFill/>
          <a:ln w="9525">
            <a:noFill/>
            <a:round/>
            <a:headEnd/>
            <a:tailEnd/>
          </a:ln>
          <a:effectLst>
            <a:outerShdw blurRad="50800" dist="38100" dir="2700000">
              <a:schemeClr val="bg1">
                <a:alpha val="43000"/>
              </a:schemeClr>
            </a:outerShdw>
          </a:effectLst>
        </p:spPr>
        <p:txBody>
          <a:bodyPr wrap="none" lIns="90000" tIns="45000" rIns="90000" bIns="45000">
            <a:prstTxWarp prst="textNoShape">
              <a:avLst/>
            </a:prstTxWarp>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b="1" dirty="0">
                <a:solidFill>
                  <a:srgbClr val="000000"/>
                </a:solidFill>
                <a:latin typeface="Arial" pitchFamily="-1" charset="0"/>
                <a:ea typeface="ヒラギノ角ゴ ProN W3" pitchFamily="-1" charset="-128"/>
                <a:cs typeface="ヒラギノ角ゴ ProN W3" pitchFamily="-1" charset="-128"/>
                <a:sym typeface="Gill Sans" pitchFamily="-1" charset="0"/>
              </a:rPr>
              <a:t>Project</a:t>
            </a:r>
          </a:p>
        </p:txBody>
      </p:sp>
      <p:sp>
        <p:nvSpPr>
          <p:cNvPr id="74763" name="Text Box 18"/>
          <p:cNvSpPr txBox="1">
            <a:spLocks noChangeArrowheads="1"/>
          </p:cNvSpPr>
          <p:nvPr/>
        </p:nvSpPr>
        <p:spPr bwMode="auto">
          <a:xfrm>
            <a:off x="4068763" y="2347913"/>
            <a:ext cx="1349375" cy="455612"/>
          </a:xfrm>
          <a:prstGeom prst="rect">
            <a:avLst/>
          </a:prstGeom>
          <a:noFill/>
          <a:ln w="9525">
            <a:noFill/>
            <a:round/>
            <a:headEnd/>
            <a:tailEnd/>
          </a:ln>
        </p:spPr>
        <p:txBody>
          <a:bodyPr wrap="none" lIns="90000" tIns="45000" rIns="90000" bIns="45000">
            <a:prstTxWarp prst="textNoShape">
              <a:avLst/>
            </a:prstTxWarp>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solidFill>
                  <a:srgbClr val="000000"/>
                </a:solidFill>
              </a:rPr>
              <a:t>Program</a:t>
            </a:r>
          </a:p>
        </p:txBody>
      </p:sp>
      <p:sp>
        <p:nvSpPr>
          <p:cNvPr id="74764" name="Text Box 19"/>
          <p:cNvSpPr txBox="1">
            <a:spLocks noChangeArrowheads="1"/>
          </p:cNvSpPr>
          <p:nvPr/>
        </p:nvSpPr>
        <p:spPr bwMode="auto">
          <a:xfrm>
            <a:off x="6565900" y="1042988"/>
            <a:ext cx="2230438" cy="455612"/>
          </a:xfrm>
          <a:prstGeom prst="rect">
            <a:avLst/>
          </a:prstGeom>
          <a:noFill/>
          <a:ln w="9525">
            <a:noFill/>
            <a:round/>
            <a:headEnd/>
            <a:tailEnd/>
          </a:ln>
        </p:spPr>
        <p:txBody>
          <a:bodyPr wrap="none" lIns="90000" tIns="45000" rIns="90000" bIns="45000">
            <a:prstTxWarp prst="textNoShape">
              <a:avLst/>
            </a:prstTxWarp>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solidFill>
                  <a:srgbClr val="000000"/>
                </a:solidFill>
              </a:rPr>
              <a:t>Transformation</a:t>
            </a:r>
          </a:p>
        </p:txBody>
      </p:sp>
      <p:sp>
        <p:nvSpPr>
          <p:cNvPr id="21" name="Title 20"/>
          <p:cNvSpPr>
            <a:spLocks noGrp="1"/>
          </p:cNvSpPr>
          <p:nvPr>
            <p:ph type="title"/>
          </p:nvPr>
        </p:nvSpPr>
        <p:spPr/>
        <p:txBody>
          <a:bodyPr>
            <a:normAutofit fontScale="90000"/>
          </a:bodyPr>
          <a:lstStyle/>
          <a:p>
            <a:pPr>
              <a:defRPr/>
            </a:pPr>
            <a:r>
              <a:rPr lang="en-US" dirty="0" smtClean="0"/>
              <a:t>and the Journey looks like this …</a:t>
            </a:r>
            <a:br>
              <a:rPr lang="en-US" dirty="0" smtClean="0"/>
            </a:br>
            <a:endParaRPr lang="en-GB" dirty="0"/>
          </a:p>
        </p:txBody>
      </p:sp>
      <p:sp>
        <p:nvSpPr>
          <p:cNvPr id="23" name="Rectangle 22"/>
          <p:cNvSpPr/>
          <p:nvPr/>
        </p:nvSpPr>
        <p:spPr>
          <a:xfrm>
            <a:off x="982663" y="1677988"/>
            <a:ext cx="2214562" cy="1385887"/>
          </a:xfrm>
          <a:prstGeom prst="rect">
            <a:avLst/>
          </a:prstGeom>
          <a:effectLst>
            <a:outerShdw blurRad="50800" dist="38100" dir="2700000">
              <a:srgbClr val="000000">
                <a:alpha val="43000"/>
              </a:srgbClr>
            </a:outerShdw>
          </a:effectLst>
        </p:spPr>
        <p:txBody>
          <a:bodyPr>
            <a:spAutoFit/>
          </a:bodyPr>
          <a:lstStyle/>
          <a:p>
            <a:pPr>
              <a:buClr>
                <a:schemeClr val="tx2"/>
              </a:buClr>
              <a:defRPr/>
            </a:pPr>
            <a:r>
              <a:rPr lang="en-GB" sz="2400" b="1" dirty="0">
                <a:solidFill>
                  <a:srgbClr val="FFFFFF"/>
                </a:solidFill>
                <a:latin typeface="Arial" pitchFamily="34" charset="0"/>
                <a:ea typeface="ヒラギノ角ゴ ProN W3" pitchFamily="-1" charset="-128"/>
                <a:cs typeface="Arial" pitchFamily="34" charset="0"/>
                <a:sym typeface="Gill Sans" pitchFamily="-1" charset="0"/>
              </a:rPr>
              <a:t>Start Here</a:t>
            </a:r>
          </a:p>
          <a:p>
            <a:pPr>
              <a:buClr>
                <a:schemeClr val="tx2"/>
              </a:buClr>
              <a:defRPr/>
            </a:pPr>
            <a:endParaRPr lang="en-GB" sz="1200" dirty="0">
              <a:solidFill>
                <a:srgbClr val="FFFFFF"/>
              </a:solidFill>
              <a:latin typeface="Arial" pitchFamily="34" charset="0"/>
              <a:ea typeface="ヒラギノ角ゴ ProN W3" pitchFamily="-1" charset="-128"/>
              <a:cs typeface="Arial" pitchFamily="34" charset="0"/>
              <a:sym typeface="Gill Sans" pitchFamily="-1" charset="0"/>
            </a:endParaRPr>
          </a:p>
          <a:p>
            <a:pPr>
              <a:buClr>
                <a:schemeClr val="tx2"/>
              </a:buClr>
              <a:defRPr/>
            </a:pPr>
            <a:r>
              <a:rPr lang="en-GB" sz="1200" dirty="0">
                <a:solidFill>
                  <a:schemeClr val="bg2">
                    <a:lumMod val="75000"/>
                  </a:schemeClr>
                </a:solidFill>
                <a:latin typeface="Arial" pitchFamily="34" charset="0"/>
                <a:ea typeface="ヒラギノ角ゴ ProN W3" pitchFamily="-1" charset="-128"/>
                <a:cs typeface="Arial" pitchFamily="34" charset="0"/>
                <a:sym typeface="Gill Sans" pitchFamily="-1" charset="0"/>
              </a:rPr>
              <a:t>Deliver</a:t>
            </a:r>
          </a:p>
          <a:p>
            <a:pPr>
              <a:buClr>
                <a:schemeClr val="tx2"/>
              </a:buClr>
              <a:defRPr/>
            </a:pPr>
            <a:endParaRPr lang="en-GB" sz="1200" dirty="0">
              <a:solidFill>
                <a:schemeClr val="bg2">
                  <a:lumMod val="75000"/>
                </a:schemeClr>
              </a:solidFill>
              <a:latin typeface="Arial" pitchFamily="34" charset="0"/>
              <a:ea typeface="ヒラギノ角ゴ ProN W3" pitchFamily="-1" charset="-128"/>
              <a:cs typeface="Arial" pitchFamily="34" charset="0"/>
              <a:sym typeface="Gill Sans" pitchFamily="-1" charset="0"/>
            </a:endParaRPr>
          </a:p>
          <a:p>
            <a:pPr>
              <a:buClr>
                <a:schemeClr val="tx2"/>
              </a:buClr>
              <a:defRPr/>
            </a:pPr>
            <a:r>
              <a:rPr lang="en-GB" sz="1200" dirty="0">
                <a:solidFill>
                  <a:schemeClr val="bg2">
                    <a:lumMod val="75000"/>
                  </a:schemeClr>
                </a:solidFill>
                <a:latin typeface="Arial" pitchFamily="34" charset="0"/>
                <a:ea typeface="ヒラギノ角ゴ ProN W3" pitchFamily="-1" charset="-128"/>
                <a:cs typeface="Arial" pitchFamily="34" charset="0"/>
                <a:sym typeface="Gill Sans" pitchFamily="-1" charset="0"/>
              </a:rPr>
              <a:t>Develop Capabilities</a:t>
            </a:r>
          </a:p>
          <a:p>
            <a:pPr>
              <a:buClr>
                <a:schemeClr val="tx2"/>
              </a:buClr>
              <a:defRPr/>
            </a:pPr>
            <a:r>
              <a:rPr lang="en-GB" sz="1200" dirty="0">
                <a:solidFill>
                  <a:schemeClr val="bg2">
                    <a:lumMod val="75000"/>
                  </a:schemeClr>
                </a:solidFill>
                <a:latin typeface="Arial" pitchFamily="34" charset="0"/>
                <a:ea typeface="ヒラギノ角ゴ ProN W3" pitchFamily="-1" charset="-128"/>
                <a:cs typeface="Arial" pitchFamily="34" charset="0"/>
                <a:sym typeface="Gill Sans" pitchFamily="-1" charset="0"/>
              </a:rPr>
              <a:t>Over Time</a:t>
            </a:r>
          </a:p>
        </p:txBody>
      </p:sp>
    </p:spTree>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1"/>
          <p:cNvSpPr txBox="1">
            <a:spLocks noChangeArrowheads="1"/>
          </p:cNvSpPr>
          <p:nvPr/>
        </p:nvSpPr>
        <p:spPr bwMode="auto">
          <a:xfrm>
            <a:off x="5278438" y="979488"/>
            <a:ext cx="3714750" cy="5724646"/>
          </a:xfrm>
          <a:prstGeom prst="rect">
            <a:avLst/>
          </a:prstGeom>
          <a:noFill/>
          <a:ln w="9525">
            <a:noFill/>
            <a:miter lim="800000"/>
            <a:headEnd/>
            <a:tailEnd/>
          </a:ln>
          <a:effectLst>
            <a:prstShdw prst="shdw17" dist="17961" dir="13500000">
              <a:srgbClr val="485297">
                <a:alpha val="74998"/>
              </a:srgbClr>
            </a:prstShdw>
          </a:effectLst>
        </p:spPr>
        <p:txBody>
          <a:bodyPr>
            <a:prstTxWarp prst="textNoShape">
              <a:avLst/>
            </a:prstTxWarp>
            <a:spAutoFit/>
          </a:bodyPr>
          <a:lstStyle/>
          <a:p>
            <a:pPr marL="268288" indent="-268288" algn="l">
              <a:spcBef>
                <a:spcPct val="50000"/>
              </a:spcBef>
            </a:pPr>
            <a:r>
              <a:rPr lang="en-GB" sz="1400" b="1" dirty="0" smtClean="0">
                <a:solidFill>
                  <a:srgbClr val="000000"/>
                </a:solidFill>
              </a:rPr>
              <a:t>Key Questions</a:t>
            </a:r>
          </a:p>
          <a:p>
            <a:pPr marL="268288" indent="-268288" algn="l">
              <a:spcBef>
                <a:spcPct val="50000"/>
              </a:spcBef>
              <a:buClr>
                <a:srgbClr val="EF533C"/>
              </a:buClr>
              <a:buFont typeface="Arial" pitchFamily="-65" charset="0"/>
              <a:buChar char="?"/>
            </a:pPr>
            <a:r>
              <a:rPr lang="en-GB" sz="1100" dirty="0" smtClean="0">
                <a:solidFill>
                  <a:srgbClr val="000000"/>
                </a:solidFill>
              </a:rPr>
              <a:t>Can you prove that your processes are doing what you think they are / claim they are / actually currently need? </a:t>
            </a:r>
          </a:p>
          <a:p>
            <a:pPr marL="268288" indent="-268288" algn="l">
              <a:spcBef>
                <a:spcPct val="50000"/>
              </a:spcBef>
              <a:buClr>
                <a:srgbClr val="EF533C"/>
              </a:buClr>
              <a:buFont typeface="Arial" pitchFamily="-65" charset="0"/>
              <a:buChar char="?"/>
            </a:pPr>
            <a:r>
              <a:rPr lang="en-GB" sz="1100" dirty="0" smtClean="0">
                <a:solidFill>
                  <a:srgbClr val="000000"/>
                </a:solidFill>
              </a:rPr>
              <a:t>Do you have business processes that extend to suppliers, partners, or customers?  What are the revenue &amp; cost impacts of inefficient linkages? </a:t>
            </a:r>
          </a:p>
          <a:p>
            <a:pPr marL="268288" indent="-268288" algn="l">
              <a:spcBef>
                <a:spcPct val="50000"/>
              </a:spcBef>
              <a:buClr>
                <a:srgbClr val="EF533C"/>
              </a:buClr>
              <a:buFont typeface="Arial" pitchFamily="-65" charset="0"/>
              <a:buChar char="?"/>
            </a:pPr>
            <a:r>
              <a:rPr lang="en-GB" sz="1100" dirty="0" smtClean="0">
                <a:solidFill>
                  <a:srgbClr val="000000"/>
                </a:solidFill>
              </a:rPr>
              <a:t>How flexible is policy and decision logic?</a:t>
            </a:r>
          </a:p>
          <a:p>
            <a:pPr marL="268288" indent="-268288" algn="l">
              <a:spcBef>
                <a:spcPct val="50000"/>
              </a:spcBef>
              <a:buClr>
                <a:srgbClr val="EF533C"/>
              </a:buClr>
              <a:buFont typeface="Arial" pitchFamily="-65" charset="0"/>
              <a:buChar char="?"/>
            </a:pPr>
            <a:r>
              <a:rPr lang="en-GB" sz="1100" dirty="0" smtClean="0">
                <a:solidFill>
                  <a:srgbClr val="000000"/>
                </a:solidFill>
              </a:rPr>
              <a:t>How do you recognize process bottlenecks &amp; inefficiencies?  How do you remove them? </a:t>
            </a:r>
          </a:p>
          <a:p>
            <a:pPr marL="268288" indent="-268288" algn="l">
              <a:spcBef>
                <a:spcPct val="50000"/>
              </a:spcBef>
              <a:buClr>
                <a:srgbClr val="EF533C"/>
              </a:buClr>
              <a:buFont typeface="Arial" pitchFamily="-65" charset="0"/>
              <a:buChar char="?"/>
            </a:pPr>
            <a:r>
              <a:rPr lang="en-GB" sz="1100" dirty="0" smtClean="0">
                <a:solidFill>
                  <a:srgbClr val="000000"/>
                </a:solidFill>
              </a:rPr>
              <a:t>How do you manage process exceptions? </a:t>
            </a:r>
          </a:p>
          <a:p>
            <a:pPr marL="268288" indent="-268288" algn="l">
              <a:spcBef>
                <a:spcPct val="50000"/>
              </a:spcBef>
              <a:buClr>
                <a:srgbClr val="EF533C"/>
              </a:buClr>
              <a:buFont typeface="Arial" pitchFamily="-65" charset="0"/>
              <a:buChar char="?"/>
            </a:pPr>
            <a:r>
              <a:rPr lang="en-GB" sz="1100" dirty="0" smtClean="0">
                <a:solidFill>
                  <a:srgbClr val="000000"/>
                </a:solidFill>
              </a:rPr>
              <a:t>Could you gain revenue by focusing talent on business value rather than repetitive tasks? </a:t>
            </a:r>
          </a:p>
          <a:p>
            <a:pPr marL="268288" indent="-268288" algn="l">
              <a:spcBef>
                <a:spcPct val="50000"/>
              </a:spcBef>
              <a:buClr>
                <a:srgbClr val="EF533C"/>
              </a:buClr>
              <a:buFont typeface="Arial" pitchFamily="-65" charset="0"/>
              <a:buChar char="?"/>
            </a:pPr>
            <a:r>
              <a:rPr lang="en-GB" sz="1100" dirty="0" smtClean="0">
                <a:solidFill>
                  <a:srgbClr val="000000"/>
                </a:solidFill>
              </a:rPr>
              <a:t>When you need to create change, how long does it typically take IT to deliver on it? </a:t>
            </a:r>
          </a:p>
          <a:p>
            <a:pPr marL="268288" indent="-268288" algn="l">
              <a:spcBef>
                <a:spcPct val="50000"/>
              </a:spcBef>
              <a:buClr>
                <a:srgbClr val="EF533C"/>
              </a:buClr>
              <a:buFont typeface="Arial" pitchFamily="-65" charset="0"/>
              <a:buChar char="?"/>
            </a:pPr>
            <a:r>
              <a:rPr lang="en-GB" sz="1100" dirty="0" smtClean="0">
                <a:solidFill>
                  <a:srgbClr val="000000"/>
                </a:solidFill>
              </a:rPr>
              <a:t>Are you able to make timely changes to your business when required by market, competitive, or regulatory conditions? </a:t>
            </a:r>
          </a:p>
          <a:p>
            <a:pPr marL="268288" indent="-268288" algn="l">
              <a:spcBef>
                <a:spcPct val="50000"/>
              </a:spcBef>
              <a:buClr>
                <a:srgbClr val="EF533C"/>
              </a:buClr>
              <a:buFont typeface="Arial" pitchFamily="-65" charset="0"/>
              <a:buChar char="?"/>
            </a:pPr>
            <a:r>
              <a:rPr lang="en-GB" sz="1100" dirty="0" smtClean="0">
                <a:solidFill>
                  <a:srgbClr val="000000"/>
                </a:solidFill>
              </a:rPr>
              <a:t>Can you make smart business decisions in real-time, based on real information (structured or unstructured)? </a:t>
            </a:r>
          </a:p>
          <a:p>
            <a:pPr marL="268288" indent="-268288" algn="l">
              <a:spcBef>
                <a:spcPct val="50000"/>
              </a:spcBef>
              <a:buClr>
                <a:srgbClr val="EF533C"/>
              </a:buClr>
              <a:buFont typeface="Arial" pitchFamily="-65" charset="0"/>
              <a:buChar char="?"/>
            </a:pPr>
            <a:r>
              <a:rPr lang="en-GB" sz="1100" dirty="0" smtClean="0">
                <a:solidFill>
                  <a:srgbClr val="000000"/>
                </a:solidFill>
              </a:rPr>
              <a:t>Are processes/decisions visible to you, end to end? </a:t>
            </a:r>
          </a:p>
          <a:p>
            <a:pPr marL="268288" indent="-268288" algn="l">
              <a:spcBef>
                <a:spcPct val="50000"/>
              </a:spcBef>
              <a:buClr>
                <a:srgbClr val="EF533C"/>
              </a:buClr>
              <a:buFont typeface="Arial" pitchFamily="-65" charset="0"/>
              <a:buChar char="?"/>
            </a:pPr>
            <a:r>
              <a:rPr lang="en-GB" sz="1100" dirty="0" smtClean="0">
                <a:solidFill>
                  <a:srgbClr val="000000"/>
                </a:solidFill>
              </a:rPr>
              <a:t>Would you like insight into how much duplication of effort or manual steps make up that process? </a:t>
            </a:r>
          </a:p>
          <a:p>
            <a:pPr marL="268288" indent="-268288" algn="l">
              <a:spcBef>
                <a:spcPct val="50000"/>
              </a:spcBef>
              <a:buClr>
                <a:srgbClr val="EF533C"/>
              </a:buClr>
              <a:buFont typeface="Arial" pitchFamily="-65" charset="0"/>
              <a:buChar char="?"/>
            </a:pPr>
            <a:r>
              <a:rPr lang="en-GB" sz="1100" dirty="0" smtClean="0">
                <a:solidFill>
                  <a:srgbClr val="000000"/>
                </a:solidFill>
              </a:rPr>
              <a:t>How interested are you in reducing team's redundant, time-consuming administrative or non-customer-related responsibilities? </a:t>
            </a:r>
            <a:endParaRPr lang="en-GB" sz="1100" dirty="0">
              <a:solidFill>
                <a:srgbClr val="000000"/>
              </a:solidFill>
            </a:endParaRPr>
          </a:p>
        </p:txBody>
      </p:sp>
      <p:sp>
        <p:nvSpPr>
          <p:cNvPr id="8" name="Title 7"/>
          <p:cNvSpPr>
            <a:spLocks noGrp="1"/>
          </p:cNvSpPr>
          <p:nvPr>
            <p:ph type="title"/>
          </p:nvPr>
        </p:nvSpPr>
        <p:spPr/>
        <p:txBody>
          <a:bodyPr/>
          <a:lstStyle/>
          <a:p>
            <a:r>
              <a:rPr lang="en-GB" dirty="0" smtClean="0"/>
              <a:t>Homework</a:t>
            </a:r>
            <a:endParaRPr lang="en-GB" dirty="0"/>
          </a:p>
        </p:txBody>
      </p:sp>
      <p:sp>
        <p:nvSpPr>
          <p:cNvPr id="39940" name="Rectangle 22"/>
          <p:cNvSpPr>
            <a:spLocks noGrp="1" noChangeArrowheads="1"/>
          </p:cNvSpPr>
          <p:nvPr>
            <p:ph type="body" sz="half" idx="4294967295"/>
          </p:nvPr>
        </p:nvSpPr>
        <p:spPr>
          <a:xfrm>
            <a:off x="321733" y="1159933"/>
            <a:ext cx="4504267" cy="5364163"/>
          </a:xfrm>
        </p:spPr>
        <p:txBody>
          <a:bodyPr/>
          <a:lstStyle/>
          <a:p>
            <a:pPr>
              <a:lnSpc>
                <a:spcPct val="80000"/>
              </a:lnSpc>
              <a:buFont typeface="Wingdings" pitchFamily="-65" charset="2"/>
              <a:buNone/>
            </a:pPr>
            <a:r>
              <a:rPr lang="en-GB" sz="1400" b="1" dirty="0" smtClean="0">
                <a:solidFill>
                  <a:srgbClr val="000000"/>
                </a:solidFill>
              </a:rPr>
              <a:t>Typical Process Issues</a:t>
            </a:r>
          </a:p>
          <a:p>
            <a:pPr>
              <a:lnSpc>
                <a:spcPct val="80000"/>
              </a:lnSpc>
              <a:buFont typeface="Wingdings" pitchFamily="-65" charset="2"/>
              <a:buNone/>
            </a:pPr>
            <a:endParaRPr lang="en-GB" sz="1100" b="1" dirty="0" smtClean="0">
              <a:solidFill>
                <a:srgbClr val="000000"/>
              </a:solidFill>
            </a:endParaRPr>
          </a:p>
          <a:p>
            <a:pPr>
              <a:lnSpc>
                <a:spcPct val="80000"/>
              </a:lnSpc>
              <a:spcAft>
                <a:spcPts val="1200"/>
              </a:spcAft>
            </a:pPr>
            <a:r>
              <a:rPr lang="en-GB" sz="1400" dirty="0" smtClean="0"/>
              <a:t>Current operational “fire”</a:t>
            </a:r>
          </a:p>
          <a:p>
            <a:pPr>
              <a:lnSpc>
                <a:spcPct val="80000"/>
              </a:lnSpc>
              <a:spcAft>
                <a:spcPts val="1200"/>
              </a:spcAft>
            </a:pPr>
            <a:r>
              <a:rPr lang="en-GB" sz="1400" dirty="0" smtClean="0"/>
              <a:t>One Sigma quality .. a 32% error rate</a:t>
            </a:r>
          </a:p>
          <a:p>
            <a:pPr>
              <a:lnSpc>
                <a:spcPct val="80000"/>
              </a:lnSpc>
              <a:spcAft>
                <a:spcPts val="1200"/>
              </a:spcAft>
            </a:pPr>
            <a:r>
              <a:rPr lang="en-GB" sz="1400" dirty="0" smtClean="0"/>
              <a:t>Individual or group heroics make the process work</a:t>
            </a:r>
          </a:p>
          <a:p>
            <a:pPr>
              <a:lnSpc>
                <a:spcPct val="80000"/>
              </a:lnSpc>
              <a:spcAft>
                <a:spcPts val="1200"/>
              </a:spcAft>
            </a:pPr>
            <a:r>
              <a:rPr lang="en-GB" sz="1400" dirty="0" smtClean="0"/>
              <a:t>Poorly understood end-to-end process within LOB</a:t>
            </a:r>
          </a:p>
          <a:p>
            <a:pPr>
              <a:lnSpc>
                <a:spcPct val="80000"/>
              </a:lnSpc>
              <a:spcAft>
                <a:spcPts val="1200"/>
              </a:spcAft>
            </a:pPr>
            <a:r>
              <a:rPr lang="en-GB" sz="1400" dirty="0" smtClean="0"/>
              <a:t>Process workflows operating over e-mail, with spreadsheets etc.</a:t>
            </a:r>
          </a:p>
          <a:p>
            <a:pPr>
              <a:lnSpc>
                <a:spcPct val="80000"/>
              </a:lnSpc>
              <a:spcAft>
                <a:spcPts val="1200"/>
              </a:spcAft>
            </a:pPr>
            <a:r>
              <a:rPr lang="en-GB" sz="1400" dirty="0" smtClean="0"/>
              <a:t>Process Models documented in static “diagramming” and “modelling” tools</a:t>
            </a:r>
          </a:p>
          <a:p>
            <a:pPr>
              <a:lnSpc>
                <a:spcPct val="80000"/>
              </a:lnSpc>
              <a:spcAft>
                <a:spcPts val="1200"/>
              </a:spcAft>
            </a:pPr>
            <a:r>
              <a:rPr lang="en-GB" sz="1400" dirty="0" smtClean="0"/>
              <a:t>Failure to “actualise” the process/decisions as documented</a:t>
            </a:r>
          </a:p>
          <a:p>
            <a:pPr>
              <a:lnSpc>
                <a:spcPct val="80000"/>
              </a:lnSpc>
              <a:spcAft>
                <a:spcPts val="1200"/>
              </a:spcAft>
            </a:pPr>
            <a:r>
              <a:rPr lang="en-GB" sz="1400" dirty="0" smtClean="0"/>
              <a:t>Policy, Process and Rule Volatility – with changes required many many times per year</a:t>
            </a:r>
          </a:p>
          <a:p>
            <a:pPr>
              <a:lnSpc>
                <a:spcPct val="80000"/>
              </a:lnSpc>
              <a:spcAft>
                <a:spcPts val="1200"/>
              </a:spcAft>
            </a:pPr>
            <a:r>
              <a:rPr lang="en-GB" sz="1400" dirty="0" smtClean="0"/>
              <a:t>Investment in existing process and decision technologies and formal methodologies like “Lean Six Sigma” not yielding anticipated results </a:t>
            </a:r>
          </a:p>
          <a:p>
            <a:pPr>
              <a:lnSpc>
                <a:spcPct val="80000"/>
              </a:lnSpc>
              <a:spcAft>
                <a:spcPts val="1200"/>
              </a:spcAft>
            </a:pPr>
            <a:r>
              <a:rPr lang="en-GB" sz="1400" dirty="0" smtClean="0"/>
              <a:t>No governance or process/decision lifecycle management</a:t>
            </a:r>
          </a:p>
          <a:p>
            <a:pPr>
              <a:lnSpc>
                <a:spcPct val="80000"/>
              </a:lnSpc>
            </a:pPr>
            <a:endParaRPr lang="en-GB" sz="1100" dirty="0"/>
          </a:p>
        </p:txBody>
      </p:sp>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
          <p:cNvPicPr>
            <a:picLocks noChangeAspect="1"/>
          </p:cNvPicPr>
          <p:nvPr/>
        </p:nvPicPr>
        <p:blipFill>
          <a:blip r:embed="rId3" cstate="print">
            <a:duotone>
              <a:schemeClr val="accent6">
                <a:shade val="45000"/>
                <a:satMod val="135000"/>
              </a:schemeClr>
              <a:prstClr val="white"/>
            </a:duotone>
            <a:extLst>
              <a:ext uri="{BEBA8EAE-BF5A-486C-A8C5-ECC9F3942E4B}"/>
              <a:ext uri="{28A0092B-C50C-407E-A947-70E740481C1C}"/>
            </a:extLst>
          </a:blip>
          <a:srcRect/>
          <a:stretch>
            <a:fillRect/>
          </a:stretch>
        </p:blipFill>
        <p:spPr bwMode="auto">
          <a:xfrm>
            <a:off x="0" y="3045706"/>
            <a:ext cx="9144000" cy="3820233"/>
          </a:xfrm>
          <a:prstGeom prst="rect">
            <a:avLst/>
          </a:prstGeom>
          <a:noFill/>
          <a:ln>
            <a:noFill/>
          </a:ln>
          <a:extLst>
            <a:ext uri="{909E8E84-426E-40dd-AFC4-6F175D3DCCD1}"/>
            <a:ext uri="{91240B29-F687-4f45-9708-019B960494DF}"/>
          </a:extLst>
        </p:spPr>
      </p:pic>
      <p:pic>
        <p:nvPicPr>
          <p:cNvPr id="8" name="Picture 7" descr="gov.png"/>
          <p:cNvPicPr>
            <a:picLocks noChangeAspect="1"/>
          </p:cNvPicPr>
          <p:nvPr/>
        </p:nvPicPr>
        <p:blipFill>
          <a:blip r:embed="rId4" cstate="screen"/>
          <a:stretch>
            <a:fillRect/>
          </a:stretch>
        </p:blipFill>
        <p:spPr>
          <a:xfrm>
            <a:off x="2683964" y="5297234"/>
            <a:ext cx="3776073" cy="397160"/>
          </a:xfrm>
          <a:prstGeom prst="rect">
            <a:avLst/>
          </a:prstGeom>
          <a:effectLst>
            <a:reflection blurRad="6350" stA="52000" endA="300" endPos="35000" dir="5400000" sy="-100000" algn="bl" rotWithShape="0"/>
          </a:effectLst>
        </p:spPr>
      </p:pic>
      <p:pic>
        <p:nvPicPr>
          <p:cNvPr id="9" name="Picture 8" descr="visi.png"/>
          <p:cNvPicPr>
            <a:picLocks noChangeAspect="1"/>
          </p:cNvPicPr>
          <p:nvPr/>
        </p:nvPicPr>
        <p:blipFill>
          <a:blip r:embed="rId5" cstate="screen"/>
          <a:stretch>
            <a:fillRect/>
          </a:stretch>
        </p:blipFill>
        <p:spPr>
          <a:xfrm>
            <a:off x="3209437" y="3675154"/>
            <a:ext cx="2725127" cy="391049"/>
          </a:xfrm>
          <a:prstGeom prst="rect">
            <a:avLst/>
          </a:prstGeom>
          <a:effectLst>
            <a:reflection blurRad="6350" stA="52000" endA="300" endPos="35000" dir="5400000" sy="-100000" algn="bl" rotWithShape="0"/>
          </a:effectLst>
        </p:spPr>
      </p:pic>
      <p:pic>
        <p:nvPicPr>
          <p:cNvPr id="10" name="Picture 9" descr="collab.png"/>
          <p:cNvPicPr>
            <a:picLocks noChangeAspect="1"/>
          </p:cNvPicPr>
          <p:nvPr/>
        </p:nvPicPr>
        <p:blipFill>
          <a:blip r:embed="rId6" cstate="screen"/>
          <a:stretch>
            <a:fillRect/>
          </a:stretch>
        </p:blipFill>
        <p:spPr>
          <a:xfrm>
            <a:off x="2286804" y="4445038"/>
            <a:ext cx="4570392" cy="397160"/>
          </a:xfrm>
          <a:prstGeom prst="rect">
            <a:avLst/>
          </a:prstGeom>
          <a:effectLst>
            <a:reflection blurRad="6350" stA="52000" endA="300" endPos="35000" dir="5400000" sy="-100000" algn="bl" rotWithShape="0"/>
          </a:effectLst>
        </p:spPr>
      </p:pic>
      <p:pic>
        <p:nvPicPr>
          <p:cNvPr id="70662" name="Picture 15" descr="through.png"/>
          <p:cNvPicPr>
            <a:picLocks noChangeAspect="1"/>
          </p:cNvPicPr>
          <p:nvPr/>
        </p:nvPicPr>
        <p:blipFill>
          <a:blip r:embed="rId7"/>
          <a:srcRect/>
          <a:stretch>
            <a:fillRect/>
          </a:stretch>
        </p:blipFill>
        <p:spPr bwMode="auto">
          <a:xfrm>
            <a:off x="3863975" y="2827338"/>
            <a:ext cx="1416050" cy="233362"/>
          </a:xfrm>
          <a:prstGeom prst="rect">
            <a:avLst/>
          </a:prstGeom>
          <a:noFill/>
          <a:ln w="9525">
            <a:noFill/>
            <a:miter lim="800000"/>
            <a:headEnd/>
            <a:tailEnd/>
          </a:ln>
        </p:spPr>
      </p:pic>
      <p:sp>
        <p:nvSpPr>
          <p:cNvPr id="70663" name="Slide Number Placeholder 11"/>
          <p:cNvSpPr txBox="1">
            <a:spLocks/>
          </p:cNvSpPr>
          <p:nvPr/>
        </p:nvSpPr>
        <p:spPr bwMode="auto">
          <a:xfrm>
            <a:off x="0" y="6584950"/>
            <a:ext cx="457200" cy="304800"/>
          </a:xfrm>
          <a:prstGeom prst="rect">
            <a:avLst/>
          </a:prstGeom>
          <a:noFill/>
          <a:ln w="9525">
            <a:noFill/>
            <a:miter lim="800000"/>
            <a:headEnd/>
            <a:tailEnd/>
          </a:ln>
        </p:spPr>
        <p:txBody>
          <a:bodyPr>
            <a:prstTxWarp prst="textNoShape">
              <a:avLst/>
            </a:prstTxWarp>
          </a:bodyPr>
          <a:lstStyle/>
          <a:p>
            <a:fld id="{6CB62AA1-862F-D049-8639-0E2EDD75B07E}" type="slidenum">
              <a:rPr lang="en-US" sz="1000">
                <a:solidFill>
                  <a:srgbClr val="000000"/>
                </a:solidFill>
                <a:ea typeface="MS PGothic" pitchFamily="34" charset="-128"/>
                <a:cs typeface="MS PGothic" pitchFamily="34" charset="-128"/>
              </a:rPr>
              <a:pPr/>
              <a:t>39</a:t>
            </a:fld>
            <a:endParaRPr lang="en-US" sz="1000" dirty="0">
              <a:solidFill>
                <a:srgbClr val="000000"/>
              </a:solidFill>
              <a:ea typeface="MS PGothic" pitchFamily="34" charset="-128"/>
              <a:cs typeface="MS PGothic" pitchFamily="34" charset="-128"/>
            </a:endParaRPr>
          </a:p>
        </p:txBody>
      </p:sp>
      <p:sp>
        <p:nvSpPr>
          <p:cNvPr id="70664" name="TextBox 1"/>
          <p:cNvSpPr txBox="1">
            <a:spLocks noChangeArrowheads="1"/>
          </p:cNvSpPr>
          <p:nvPr/>
        </p:nvSpPr>
        <p:spPr bwMode="auto">
          <a:xfrm>
            <a:off x="1397000" y="673100"/>
            <a:ext cx="6350000" cy="1860550"/>
          </a:xfrm>
          <a:prstGeom prst="rect">
            <a:avLst/>
          </a:prstGeom>
          <a:noFill/>
          <a:ln w="9525">
            <a:noFill/>
            <a:miter lim="800000"/>
            <a:headEnd/>
            <a:tailEnd/>
          </a:ln>
        </p:spPr>
        <p:txBody>
          <a:bodyPr>
            <a:prstTxWarp prst="textNoShape">
              <a:avLst/>
            </a:prstTxWarp>
            <a:spAutoFit/>
          </a:bodyPr>
          <a:lstStyle/>
          <a:p>
            <a:pPr algn="ctr"/>
            <a:r>
              <a:rPr lang="en-US" sz="11500" b="1" dirty="0">
                <a:latin typeface="Book Antiqua" pitchFamily="-84" charset="0"/>
                <a:ea typeface="Arial" pitchFamily="-84" charset="0"/>
                <a:cs typeface="Arial" pitchFamily="-84" charset="0"/>
              </a:rPr>
              <a:t>Change</a:t>
            </a:r>
          </a:p>
        </p:txBody>
      </p:sp>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bwMode="auto">
          <a:xfrm>
            <a:off x="1031270" y="1936708"/>
            <a:ext cx="6840000" cy="1588"/>
          </a:xfrm>
          <a:prstGeom prst="line">
            <a:avLst/>
          </a:prstGeom>
          <a:solidFill>
            <a:schemeClr val="accent1"/>
          </a:solidFill>
          <a:ln w="38100" cap="flat" cmpd="sng" algn="ctr">
            <a:solidFill>
              <a:schemeClr val="bg1">
                <a:lumMod val="75000"/>
              </a:schemeClr>
            </a:solidFill>
            <a:prstDash val="solid"/>
            <a:round/>
            <a:headEnd type="oval" w="lg" len="lg"/>
            <a:tailEnd type="oval" w="lg" len="lg"/>
          </a:ln>
          <a:effectLst>
            <a:outerShdw blurRad="50800" dist="38100" dir="2700000">
              <a:srgbClr val="000000">
                <a:alpha val="43000"/>
              </a:srgbClr>
            </a:outerShdw>
          </a:effectLst>
        </p:spPr>
      </p:cxnSp>
      <p:sp>
        <p:nvSpPr>
          <p:cNvPr id="9" name="Rectangle 8"/>
          <p:cNvSpPr/>
          <p:nvPr/>
        </p:nvSpPr>
        <p:spPr>
          <a:xfrm>
            <a:off x="1796564" y="1457106"/>
            <a:ext cx="5354412" cy="923330"/>
          </a:xfrm>
          <a:prstGeom prst="rect">
            <a:avLst/>
          </a:prstGeom>
          <a:solidFill>
            <a:schemeClr val="bg1"/>
          </a:solidFill>
        </p:spPr>
        <p:txBody>
          <a:bodyPr wrap="square" lIns="91440" tIns="45720" rIns="91440" bIns="45720">
            <a:spAutoFit/>
            <a:scene3d>
              <a:camera prst="orthographicFront"/>
              <a:lightRig rig="threePt" dir="t"/>
            </a:scene3d>
            <a:sp3d extrusionH="57150">
              <a:bevelT w="38100" h="38100"/>
              <a:bevelB w="38100" h="38100"/>
            </a:sp3d>
          </a:bodyPr>
          <a:lstStyle/>
          <a:p>
            <a:r>
              <a:rPr lang="en-US" sz="5400" b="1" dirty="0" smtClean="0">
                <a:ln w="12700" cap="flat" cmpd="dbl">
                  <a:solidFill>
                    <a:schemeClr val="tx2"/>
                  </a:solidFill>
                  <a:prstDash val="solid"/>
                  <a:miter lim="800000"/>
                </a:ln>
                <a:gradFill>
                  <a:gsLst>
                    <a:gs pos="10000">
                      <a:schemeClr val="accent2">
                        <a:tint val="10000"/>
                        <a:satMod val="155000"/>
                      </a:schemeClr>
                    </a:gs>
                    <a:gs pos="60000">
                      <a:schemeClr val="accent1">
                        <a:lumMod val="40000"/>
                        <a:lumOff val="60000"/>
                      </a:schemeClr>
                    </a:gs>
                    <a:gs pos="100000">
                      <a:schemeClr val="accent1"/>
                    </a:gs>
                  </a:gsLst>
                  <a:lin ang="5400000"/>
                </a:gradFill>
                <a:effectLst>
                  <a:outerShdw blurRad="38100" dist="38100" dir="7020000" algn="tl">
                    <a:srgbClr val="000000">
                      <a:alpha val="35000"/>
                    </a:srgbClr>
                  </a:outerShdw>
                  <a:reflection stA="50000" endPos="75000" dist="12700" dir="5400000" sy="-100000" algn="bl" rotWithShape="0"/>
                </a:effectLst>
              </a:rPr>
              <a:t>Thank You</a:t>
            </a:r>
          </a:p>
        </p:txBody>
      </p:sp>
      <p:pic>
        <p:nvPicPr>
          <p:cNvPr id="6" name="Picture 5"/>
          <p:cNvPicPr>
            <a:picLocks noChangeAspect="1"/>
          </p:cNvPicPr>
          <p:nvPr/>
        </p:nvPicPr>
        <p:blipFill>
          <a:blip r:embed="rId2"/>
          <a:stretch>
            <a:fillRect/>
          </a:stretch>
        </p:blipFill>
        <p:spPr>
          <a:xfrm>
            <a:off x="2533650" y="2959100"/>
            <a:ext cx="3441700" cy="2362200"/>
          </a:xfrm>
          <a:prstGeom prst="rect">
            <a:avLst/>
          </a:prstGeom>
        </p:spPr>
      </p:pic>
    </p:spTree>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AVODOCUMENTID" val="651857"/>
  <p:tag name="SAVOCOMPONENTID" val="2be3fccd-8256-4b7e-8179-3b796668a99c"/>
</p:tagLst>
</file>

<file path=ppt/tags/tag2.xml><?xml version="1.0" encoding="utf-8"?>
<p:tagLst xmlns:a="http://schemas.openxmlformats.org/drawingml/2006/main" xmlns:r="http://schemas.openxmlformats.org/officeDocument/2006/relationships" xmlns:p="http://schemas.openxmlformats.org/presentationml/2006/main">
  <p:tag name="SAVODOCUMENTID" val="651857"/>
  <p:tag name="SAVOCOMPONENTID" val="8d34f367-6d25-42db-bbd3-eff1b646610a"/>
</p:tagLst>
</file>

<file path=ppt/tags/tag3.xml><?xml version="1.0" encoding="utf-8"?>
<p:tagLst xmlns:a="http://schemas.openxmlformats.org/drawingml/2006/main" xmlns:r="http://schemas.openxmlformats.org/officeDocument/2006/relationships" xmlns:p="http://schemas.openxmlformats.org/presentationml/2006/main">
  <p:tag name="SAVODOCUMENTID" val="651857"/>
  <p:tag name="SAVOCOMPONENTID" val="72ae790b-1bed-4b6e-9d8a-92e982c00dcd"/>
</p:tagLst>
</file>

<file path=ppt/tags/tag4.xml><?xml version="1.0" encoding="utf-8"?>
<p:tagLst xmlns:a="http://schemas.openxmlformats.org/drawingml/2006/main" xmlns:r="http://schemas.openxmlformats.org/officeDocument/2006/relationships" xmlns:p="http://schemas.openxmlformats.org/presentationml/2006/main">
  <p:tag name="SAVODOCUMENTID" val="651857"/>
  <p:tag name="SAVOCOMPONENTID" val="62574b46-a3e8-4377-8e6d-9d6f0fe7ebe9"/>
</p:tagLst>
</file>

<file path=ppt/theme/theme1.xml><?xml version="1.0" encoding="utf-8"?>
<a:theme xmlns:a="http://schemas.openxmlformats.org/drawingml/2006/main" name="black012909">
  <a:themeElements>
    <a:clrScheme name="black012909 3">
      <a:dk1>
        <a:srgbClr val="000000"/>
      </a:dk1>
      <a:lt1>
        <a:srgbClr val="FFFFFF"/>
      </a:lt1>
      <a:dk2>
        <a:srgbClr val="0083B9"/>
      </a:dk2>
      <a:lt2>
        <a:srgbClr val="454746"/>
      </a:lt2>
      <a:accent1>
        <a:srgbClr val="7889FB"/>
      </a:accent1>
      <a:accent2>
        <a:srgbClr val="A5A216"/>
      </a:accent2>
      <a:accent3>
        <a:srgbClr val="FFFFFF"/>
      </a:accent3>
      <a:accent4>
        <a:srgbClr val="000000"/>
      </a:accent4>
      <a:accent5>
        <a:srgbClr val="BEC4FD"/>
      </a:accent5>
      <a:accent6>
        <a:srgbClr val="959213"/>
      </a:accent6>
      <a:hlink>
        <a:srgbClr val="006600"/>
      </a:hlink>
      <a:folHlink>
        <a:srgbClr val="006600"/>
      </a:folHlink>
    </a:clrScheme>
    <a:fontScheme name="black012909">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black012909 1">
        <a:dk1>
          <a:srgbClr val="000000"/>
        </a:dk1>
        <a:lt1>
          <a:srgbClr val="FFFFFF"/>
        </a:lt1>
        <a:dk2>
          <a:srgbClr val="000000"/>
        </a:dk2>
        <a:lt2>
          <a:srgbClr val="808080"/>
        </a:lt2>
        <a:accent1>
          <a:srgbClr val="7889FB"/>
        </a:accent1>
        <a:accent2>
          <a:srgbClr val="71BFC5"/>
        </a:accent2>
        <a:accent3>
          <a:srgbClr val="FFFFFF"/>
        </a:accent3>
        <a:accent4>
          <a:srgbClr val="000000"/>
        </a:accent4>
        <a:accent5>
          <a:srgbClr val="BEC4FD"/>
        </a:accent5>
        <a:accent6>
          <a:srgbClr val="66ADB2"/>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ck012909 2">
        <a:dk1>
          <a:srgbClr val="FFFFFF"/>
        </a:dk1>
        <a:lt1>
          <a:srgbClr val="FFFFFF"/>
        </a:lt1>
        <a:dk2>
          <a:srgbClr val="FFFFFF"/>
        </a:dk2>
        <a:lt2>
          <a:srgbClr val="808080"/>
        </a:lt2>
        <a:accent1>
          <a:srgbClr val="7889FB"/>
        </a:accent1>
        <a:accent2>
          <a:srgbClr val="71BFC5"/>
        </a:accent2>
        <a:accent3>
          <a:srgbClr val="FFFFFF"/>
        </a:accent3>
        <a:accent4>
          <a:srgbClr val="DADADA"/>
        </a:accent4>
        <a:accent5>
          <a:srgbClr val="BEC4FD"/>
        </a:accent5>
        <a:accent6>
          <a:srgbClr val="66ADB2"/>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ck012909 3">
        <a:dk1>
          <a:srgbClr val="000000"/>
        </a:dk1>
        <a:lt1>
          <a:srgbClr val="FFFFFF"/>
        </a:lt1>
        <a:dk2>
          <a:srgbClr val="0083B9"/>
        </a:dk2>
        <a:lt2>
          <a:srgbClr val="454746"/>
        </a:lt2>
        <a:accent1>
          <a:srgbClr val="7889FB"/>
        </a:accent1>
        <a:accent2>
          <a:srgbClr val="A5A216"/>
        </a:accent2>
        <a:accent3>
          <a:srgbClr val="FFFFFF"/>
        </a:accent3>
        <a:accent4>
          <a:srgbClr val="000000"/>
        </a:accent4>
        <a:accent5>
          <a:srgbClr val="BEC4FD"/>
        </a:accent5>
        <a:accent6>
          <a:srgbClr val="959213"/>
        </a:accent6>
        <a:hlink>
          <a:srgbClr val="006600"/>
        </a:hlink>
        <a:folHlink>
          <a:srgbClr val="00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10230</TotalTime>
  <Words>5076</Words>
  <Application>Microsoft Office PowerPoint</Application>
  <PresentationFormat>On-screen Show (4:3)</PresentationFormat>
  <Paragraphs>679</Paragraphs>
  <Slides>40</Slides>
  <Notes>23</Notes>
  <HiddenSlides>6</HiddenSlides>
  <MMClips>1</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black012909</vt:lpstr>
      <vt:lpstr>Smarter Process for Government</vt:lpstr>
      <vt:lpstr>Slide 2</vt:lpstr>
      <vt:lpstr>Dynamic Challenges Exist at All Levels of Government</vt:lpstr>
      <vt:lpstr>Open Government is struggling with three factors …</vt:lpstr>
      <vt:lpstr>Slide 5</vt:lpstr>
      <vt:lpstr>Government needs to …</vt:lpstr>
      <vt:lpstr>Five Typical Entry Points of execution …</vt:lpstr>
      <vt:lpstr>Slide 8</vt:lpstr>
      <vt:lpstr>Government Use Cases and Examples</vt:lpstr>
      <vt:lpstr>To ensure the economic health, welfare and security of their citizens, smart governments are working toward…</vt:lpstr>
      <vt:lpstr>Smart Government:  Improving citizen and business services.</vt:lpstr>
      <vt:lpstr>21st Century Welfare</vt:lpstr>
      <vt:lpstr>University College London Hospitals (UCLH)</vt:lpstr>
      <vt:lpstr>Operational Decision Management Yields Significant Benefits</vt:lpstr>
      <vt:lpstr>Smart Government:  Managing resources effectively and efficiently.</vt:lpstr>
      <vt:lpstr>Smart is: delivering services more effectively </vt:lpstr>
      <vt:lpstr>UK Government Agency: Example Logical View End to End Solution with Rules, BPM, Case Management, ESB and Monitoring</vt:lpstr>
      <vt:lpstr>Agile tax collection Transforms Insight into Action</vt:lpstr>
      <vt:lpstr>State of Alaska, Dept. of Natural Resources </vt:lpstr>
      <vt:lpstr>UK Fire and Rescue Services </vt:lpstr>
      <vt:lpstr>UK Fire and Rescue Services Capturing Process Requirements with IBM Blueworks Live</vt:lpstr>
      <vt:lpstr>UK Fire and Rescue Services IBM Process Improvement Appliance</vt:lpstr>
      <vt:lpstr>UK Fire and Rescue Services IBM Proposition</vt:lpstr>
      <vt:lpstr>Slide 24</vt:lpstr>
      <vt:lpstr>UK Fire and Rescue Services Who’s using it?</vt:lpstr>
      <vt:lpstr>Smart Government:  Strengthening national security and public safety.</vt:lpstr>
      <vt:lpstr>UK Border Agency</vt:lpstr>
      <vt:lpstr>Operational Decision Management Yields Significant Benefits</vt:lpstr>
      <vt:lpstr>Smart Government:  Ensuring a sustainable environment.</vt:lpstr>
      <vt:lpstr>Société des Transports Intercommunaux de Bruxelles</vt:lpstr>
      <vt:lpstr>Société des Transports Intercommunaux de Bruxelles</vt:lpstr>
      <vt:lpstr>Slide 32</vt:lpstr>
      <vt:lpstr>Government Why, What, How and Homework</vt:lpstr>
      <vt:lpstr>So … why do agencies buy process and decision management?</vt:lpstr>
      <vt:lpstr>IBM Smarter Process portfolio address those entry points …</vt:lpstr>
      <vt:lpstr>Value Tree for Smarter Process</vt:lpstr>
      <vt:lpstr>and the Journey looks like this … </vt:lpstr>
      <vt:lpstr>Homework</vt:lpstr>
      <vt:lpstr>Slide 39</vt:lpstr>
      <vt:lpstr>Slide 40</vt:lpstr>
    </vt:vector>
  </TitlesOfParts>
  <Company>IBM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Adapting to the New Economy</dc:title>
  <dc:creator>T David McGovern</dc:creator>
  <cp:lastModifiedBy>IBM_USER</cp:lastModifiedBy>
  <cp:revision>1814</cp:revision>
  <dcterms:created xsi:type="dcterms:W3CDTF">2013-03-20T10:11:09Z</dcterms:created>
  <dcterms:modified xsi:type="dcterms:W3CDTF">2013-03-25T09:40:56Z</dcterms:modified>
</cp:coreProperties>
</file>