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1" r:id="rId2"/>
  </p:sldMasterIdLst>
  <p:notesMasterIdLst>
    <p:notesMasterId r:id="rId36"/>
  </p:notesMasterIdLst>
  <p:handoutMasterIdLst>
    <p:handoutMasterId r:id="rId37"/>
  </p:handoutMasterIdLst>
  <p:sldIdLst>
    <p:sldId id="369" r:id="rId3"/>
    <p:sldId id="372" r:id="rId4"/>
    <p:sldId id="371" r:id="rId5"/>
    <p:sldId id="256" r:id="rId6"/>
    <p:sldId id="355" r:id="rId7"/>
    <p:sldId id="319" r:id="rId8"/>
    <p:sldId id="352" r:id="rId9"/>
    <p:sldId id="367" r:id="rId10"/>
    <p:sldId id="368" r:id="rId11"/>
    <p:sldId id="356" r:id="rId12"/>
    <p:sldId id="347" r:id="rId13"/>
    <p:sldId id="321" r:id="rId14"/>
    <p:sldId id="322" r:id="rId15"/>
    <p:sldId id="326" r:id="rId16"/>
    <p:sldId id="349" r:id="rId17"/>
    <p:sldId id="358" r:id="rId18"/>
    <p:sldId id="357" r:id="rId19"/>
    <p:sldId id="359" r:id="rId20"/>
    <p:sldId id="365" r:id="rId21"/>
    <p:sldId id="360" r:id="rId22"/>
    <p:sldId id="366" r:id="rId23"/>
    <p:sldId id="361" r:id="rId24"/>
    <p:sldId id="327" r:id="rId25"/>
    <p:sldId id="328" r:id="rId26"/>
    <p:sldId id="329" r:id="rId27"/>
    <p:sldId id="362" r:id="rId28"/>
    <p:sldId id="351" r:id="rId29"/>
    <p:sldId id="353" r:id="rId30"/>
    <p:sldId id="354" r:id="rId31"/>
    <p:sldId id="363" r:id="rId32"/>
    <p:sldId id="364" r:id="rId33"/>
    <p:sldId id="346" r:id="rId34"/>
    <p:sldId id="373" r:id="rId35"/>
  </p:sldIdLst>
  <p:sldSz cx="9144000" cy="6858000" type="screen4x3"/>
  <p:notesSz cx="7010400" cy="929640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EE7F00"/>
    <a:srgbClr val="FFFF00"/>
    <a:srgbClr val="00A5A7"/>
    <a:srgbClr val="12AD2B"/>
    <a:srgbClr val="EA0437"/>
    <a:srgbClr val="FFC726"/>
    <a:srgbClr val="0092C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71" autoAdjust="0"/>
    <p:restoredTop sz="94660"/>
  </p:normalViewPr>
  <p:slideViewPr>
    <p:cSldViewPr>
      <p:cViewPr varScale="1">
        <p:scale>
          <a:sx n="61" d="100"/>
          <a:sy n="61" d="100"/>
        </p:scale>
        <p:origin x="-1344" y="-90"/>
      </p:cViewPr>
      <p:guideLst>
        <p:guide orient="horz" pos="3929"/>
        <p:guide pos="521"/>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96259"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Arial" pitchFamily="34" charset="0"/>
                <a:cs typeface="Arial" pitchFamily="34" charset="0"/>
              </a:defRPr>
            </a:lvl1pPr>
          </a:lstStyle>
          <a:p>
            <a:pPr>
              <a:defRPr/>
            </a:pPr>
            <a:endParaRPr lang="en-US"/>
          </a:p>
        </p:txBody>
      </p:sp>
      <p:sp>
        <p:nvSpPr>
          <p:cNvPr id="96260"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96261"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atin typeface="Arial" pitchFamily="34" charset="0"/>
                <a:cs typeface="Arial" pitchFamily="34" charset="0"/>
              </a:defRPr>
            </a:lvl1pPr>
          </a:lstStyle>
          <a:p>
            <a:pPr>
              <a:defRPr/>
            </a:pPr>
            <a:fld id="{6CBDF8A1-1897-4ED0-8FF9-88CCC6816EA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Arial" pitchFamily="34" charset="0"/>
                <a:cs typeface="Arial" pitchFamily="34" charset="0"/>
              </a:defRPr>
            </a:lvl1pPr>
          </a:lstStyle>
          <a:p>
            <a:pPr>
              <a:defRPr/>
            </a:pPr>
            <a:endParaRPr lang="fr-FR"/>
          </a:p>
        </p:txBody>
      </p:sp>
      <p:sp>
        <p:nvSpPr>
          <p:cNvPr id="1126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Arial" pitchFamily="34" charset="0"/>
                <a:cs typeface="Arial" pitchFamily="34" charset="0"/>
              </a:defRPr>
            </a:lvl1pPr>
          </a:lstStyle>
          <a:p>
            <a:pPr>
              <a:defRPr/>
            </a:pPr>
            <a:endParaRPr lang="fr-FR"/>
          </a:p>
        </p:txBody>
      </p:sp>
      <p:sp>
        <p:nvSpPr>
          <p:cNvPr id="2662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127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Arial" pitchFamily="34" charset="0"/>
                <a:cs typeface="Arial" pitchFamily="34" charset="0"/>
              </a:defRPr>
            </a:lvl1pPr>
          </a:lstStyle>
          <a:p>
            <a:pPr>
              <a:defRPr/>
            </a:pPr>
            <a:endParaRPr lang="fr-FR"/>
          </a:p>
        </p:txBody>
      </p:sp>
      <p:sp>
        <p:nvSpPr>
          <p:cNvPr id="1127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atin typeface="Arial" pitchFamily="34" charset="0"/>
                <a:cs typeface="Arial" pitchFamily="34" charset="0"/>
              </a:defRPr>
            </a:lvl1pPr>
          </a:lstStyle>
          <a:p>
            <a:pPr>
              <a:defRPr/>
            </a:pPr>
            <a:fld id="{4CB21ADE-50FC-4FD4-9F05-C9A3B2C557EA}" type="slidenum">
              <a:rPr lang="fr-FR"/>
              <a:pPr>
                <a:defRPr/>
              </a:pPr>
              <a:t>‹#›</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ln/>
        </p:spPr>
      </p:sp>
      <p:sp>
        <p:nvSpPr>
          <p:cNvPr id="29698" name="Rectangle 3"/>
          <p:cNvSpPr>
            <a:spLocks noGrp="1" noChangeArrowheads="1"/>
          </p:cNvSpPr>
          <p:nvPr>
            <p:ph type="body" idx="1"/>
          </p:nvPr>
        </p:nvSpPr>
        <p:spPr>
          <a:xfrm>
            <a:off x="700088" y="4416425"/>
            <a:ext cx="5610225" cy="4183063"/>
          </a:xfrm>
          <a:noFill/>
          <a:ln/>
        </p:spPr>
        <p:txBody>
          <a:bodyPr/>
          <a:lstStyle/>
          <a:p>
            <a:endParaRPr 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rrowheads="1" noTextEdit="1"/>
          </p:cNvSpPr>
          <p:nvPr>
            <p:ph type="sldImg"/>
          </p:nvPr>
        </p:nvSpPr>
        <p:spPr>
          <a:ln/>
        </p:spPr>
      </p:sp>
      <p:sp>
        <p:nvSpPr>
          <p:cNvPr id="31746" name="Rectangle 3"/>
          <p:cNvSpPr>
            <a:spLocks noGrp="1" noChangeArrowheads="1"/>
          </p:cNvSpPr>
          <p:nvPr>
            <p:ph type="body" idx="1"/>
          </p:nvPr>
        </p:nvSpPr>
        <p:spPr>
          <a:noFill/>
          <a:ln/>
        </p:spPr>
        <p:txBody>
          <a:bodyPr lIns="83750" tIns="41875" rIns="83750" bIns="41875"/>
          <a:lstStyle/>
          <a:p>
            <a:r>
              <a:rPr lang="en-US" smtClean="0">
                <a:latin typeface="Arial" charset="0"/>
              </a:rPr>
              <a:t>TAM E-SSO offers the support variety and flexibility that is needed in an Enterprise SSO tool, to securely facilitate logon, password change, and logoff to all Enterprise applications. </a:t>
            </a:r>
          </a:p>
          <a:p>
            <a:endParaRPr lang="en-US" smtClean="0">
              <a:latin typeface="Arial" charset="0"/>
            </a:endParaRPr>
          </a:p>
          <a:p>
            <a:r>
              <a:rPr lang="en-US" smtClean="0">
                <a:latin typeface="Arial" charset="0"/>
              </a:rPr>
              <a:t>First, we support fingerprint biometrics from Upek and Digital Persona as well as smart cards in USB token form factor.</a:t>
            </a:r>
          </a:p>
          <a:p>
            <a:endParaRPr lang="en-US" smtClean="0">
              <a:latin typeface="Arial" charset="0"/>
            </a:endParaRPr>
          </a:p>
          <a:p>
            <a:r>
              <a:rPr lang="en-US" smtClean="0">
                <a:latin typeface="Arial" charset="0"/>
              </a:rPr>
              <a:t>Second, it allows the user to connect from a different set of client devices, including web server, remote desktops, desktops, terminal workstations, and pervasive devices.    The user wallet, which contains all the credentials for the user, is managed and distributed by the central IMS server.  This wallet can be used in a direct connection to the IMS server, or in disconnected mode.   The TAM E-SSO agent that sits on the client workstation retrieves the user wallet and uses it to automatically log the user to each application requested.   TAM E-SSO uses profiles on the client to identify how to interact with each particular application.   There is support for hundreds of application profiles out of the box.  </a:t>
            </a:r>
          </a:p>
          <a:p>
            <a:endParaRPr lang="en-US" smtClean="0">
              <a:latin typeface="Arial" charset="0"/>
            </a:endParaRPr>
          </a:p>
          <a:p>
            <a:r>
              <a:rPr lang="en-US" smtClean="0">
                <a:latin typeface="Arial" charset="0"/>
              </a:rPr>
              <a:t>Besides facilitating the SSO function, TAM E-SSO also ensures that all activity is tracked for auditing and compliance purposes.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Rot="1" noChangeAspect="1" noChangeArrowheads="1" noTextEdit="1"/>
          </p:cNvSpPr>
          <p:nvPr>
            <p:ph type="sldImg"/>
          </p:nvPr>
        </p:nvSpPr>
        <p:spPr>
          <a:ln/>
        </p:spPr>
      </p:sp>
      <p:sp>
        <p:nvSpPr>
          <p:cNvPr id="78850" name="Rectangle 3"/>
          <p:cNvSpPr>
            <a:spLocks noGrp="1" noChangeArrowheads="1"/>
          </p:cNvSpPr>
          <p:nvPr>
            <p:ph type="body" idx="1"/>
          </p:nvPr>
        </p:nvSpPr>
        <p:spPr>
          <a:xfrm>
            <a:off x="700088" y="4416425"/>
            <a:ext cx="5610225" cy="4183063"/>
          </a:xfrm>
          <a:noFill/>
          <a:ln/>
        </p:spPr>
        <p:txBody>
          <a:bodyPr/>
          <a:lstStyle/>
          <a:p>
            <a:endParaRPr lang="en-U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p:spPr>
        <p:txBody>
          <a:bodyPr/>
          <a:lstStyle/>
          <a:p>
            <a:fld id="{F168CA3E-11E4-43CE-A337-D718136CFCB4}" type="slidenum">
              <a:rPr lang="fr-FR" smtClean="0">
                <a:latin typeface="Arial" charset="0"/>
                <a:cs typeface="Arial" charset="0"/>
              </a:rPr>
              <a:pPr/>
              <a:t>4</a:t>
            </a:fld>
            <a:endParaRPr lang="fr-FR" smtClean="0">
              <a:latin typeface="Arial" charset="0"/>
              <a:cs typeface="Arial" charset="0"/>
            </a:endParaRPr>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p:spPr>
        <p:txBody>
          <a:bodyPr/>
          <a:lstStyle/>
          <a:p>
            <a:fld id="{F9A74F40-0E9B-4CF5-AF17-FB0E0FBB325D}" type="slidenum">
              <a:rPr lang="fr-FR" smtClean="0">
                <a:latin typeface="Arial" charset="0"/>
                <a:cs typeface="Arial" charset="0"/>
              </a:rPr>
              <a:pPr/>
              <a:t>6</a:t>
            </a:fld>
            <a:endParaRPr lang="fr-FR" smtClean="0">
              <a:latin typeface="Arial" charset="0"/>
              <a:cs typeface="Arial" charset="0"/>
            </a:endParaRPr>
          </a:p>
        </p:txBody>
      </p:sp>
      <p:sp>
        <p:nvSpPr>
          <p:cNvPr id="83970" name="Rectangle 2"/>
          <p:cNvSpPr>
            <a:spLocks noGrp="1" noRot="1" noChangeAspect="1" noTextEdit="1"/>
          </p:cNvSpPr>
          <p:nvPr>
            <p:ph type="sldImg"/>
          </p:nvPr>
        </p:nvSpPr>
        <p:spPr>
          <a:xfrm>
            <a:off x="1182688" y="696913"/>
            <a:ext cx="4648200" cy="3486150"/>
          </a:xfrm>
          <a:ln/>
        </p:spPr>
      </p:sp>
      <p:sp>
        <p:nvSpPr>
          <p:cNvPr id="83971" name="Rectangle 3"/>
          <p:cNvSpPr>
            <a:spLocks noGrp="1" noChangeArrowheads="1"/>
          </p:cNvSpPr>
          <p:nvPr>
            <p:ph type="body" idx="1"/>
          </p:nvPr>
        </p:nvSpPr>
        <p:spPr>
          <a:solidFill>
            <a:schemeClr val="accent1"/>
          </a:solidFill>
          <a:ln>
            <a:solidFill>
              <a:schemeClr val="tx1"/>
            </a:solidFill>
          </a:ln>
        </p:spPr>
        <p:txBody>
          <a:bodyPr lIns="88129" tIns="44065" rIns="88129" bIns="44065"/>
          <a:lstStyle/>
          <a:p>
            <a:pPr defTabSz="928688" eaLnBrk="1" hangingPunct="1">
              <a:spcBef>
                <a:spcPct val="0"/>
              </a:spcBef>
            </a:pPr>
            <a:r>
              <a:rPr lang="en-US" smtClean="0">
                <a:latin typeface="Arial" charset="0"/>
              </a:rPr>
              <a:t>How many people are familiar with Gemalto?</a:t>
            </a:r>
          </a:p>
          <a:p>
            <a:pPr defTabSz="928688" eaLnBrk="1" hangingPunct="1">
              <a:spcBef>
                <a:spcPct val="0"/>
              </a:spcBef>
            </a:pPr>
            <a:endParaRPr lang="en-US" smtClean="0">
              <a:latin typeface="Arial" charset="0"/>
            </a:endParaRPr>
          </a:p>
          <a:p>
            <a:pPr defTabSz="928688" eaLnBrk="1" hangingPunct="1">
              <a:spcBef>
                <a:spcPct val="0"/>
              </a:spcBef>
            </a:pPr>
            <a:r>
              <a:rPr lang="en-US" smtClean="0">
                <a:latin typeface="Arial" charset="0"/>
              </a:rPr>
              <a:t>We are a company that strives at making digital interactions secure and easy</a:t>
            </a:r>
          </a:p>
          <a:p>
            <a:pPr defTabSz="928688" eaLnBrk="1" hangingPunct="1">
              <a:spcBef>
                <a:spcPct val="0"/>
              </a:spcBef>
            </a:pPr>
            <a:endParaRPr lang="en-US" smtClean="0">
              <a:latin typeface="Arial" charset="0"/>
            </a:endParaRPr>
          </a:p>
          <a:p>
            <a:pPr defTabSz="928688" eaLnBrk="1" hangingPunct="1">
              <a:spcBef>
                <a:spcPct val="0"/>
              </a:spcBef>
            </a:pPr>
            <a:r>
              <a:rPr lang="en-US" smtClean="0">
                <a:latin typeface="Arial" charset="0"/>
              </a:rPr>
              <a:t>We are a global company – over 2 billion users are already carrying a Gemalto product of some kind</a:t>
            </a:r>
          </a:p>
          <a:p>
            <a:pPr defTabSz="928688" eaLnBrk="1" hangingPunct="1">
              <a:spcBef>
                <a:spcPct val="0"/>
              </a:spcBef>
            </a:pPr>
            <a:endParaRPr lang="en-US" smtClean="0">
              <a:latin typeface="Arial" charset="0"/>
            </a:endParaRPr>
          </a:p>
          <a:p>
            <a:pPr defTabSz="928688" eaLnBrk="1" hangingPunct="1">
              <a:spcBef>
                <a:spcPct val="0"/>
              </a:spcBef>
            </a:pPr>
            <a:r>
              <a:rPr lang="en-US" smtClean="0">
                <a:latin typeface="Arial" charset="0"/>
              </a:rPr>
              <a:t>If you have a cell phone with a SIM chip in it, or a credit card, you are using one of our products now.</a:t>
            </a:r>
          </a:p>
          <a:p>
            <a:pPr defTabSz="928688" eaLnBrk="1" hangingPunct="1">
              <a:spcBef>
                <a:spcPct val="0"/>
              </a:spcBef>
            </a:pPr>
            <a:endParaRPr lang="en-US" smtClean="0">
              <a:latin typeface="Arial" charset="0"/>
            </a:endParaRPr>
          </a:p>
          <a:p>
            <a:pPr defTabSz="928688" eaLnBrk="1" hangingPunct="1">
              <a:spcBef>
                <a:spcPct val="0"/>
              </a:spcBef>
              <a:spcAft>
                <a:spcPct val="50000"/>
              </a:spcAft>
              <a:buFontTx/>
              <a:buChar char="•"/>
            </a:pPr>
            <a:r>
              <a:rPr lang="en-GB" smtClean="0">
                <a:latin typeface="Arial" charset="0"/>
              </a:rPr>
              <a:t>The digital revolution is transforming people’s everyday lives and the business of our customers; we help them by making digital interactions more convenient, secure and enjoyable</a:t>
            </a:r>
          </a:p>
          <a:p>
            <a:pPr defTabSz="928688" eaLnBrk="1" hangingPunct="1">
              <a:spcBef>
                <a:spcPct val="0"/>
              </a:spcBef>
              <a:spcAft>
                <a:spcPct val="50000"/>
              </a:spcAft>
              <a:buFontTx/>
              <a:buChar char="•"/>
            </a:pPr>
            <a:r>
              <a:rPr lang="en-GB" smtClean="0">
                <a:latin typeface="Arial" charset="0"/>
              </a:rPr>
              <a:t>We are part of a large and fast developing market, in which we have chosen to expand our activities throughout the broader value chain, to provide our clients with solutions that are more comprehensive and useful</a:t>
            </a:r>
          </a:p>
          <a:p>
            <a:pPr defTabSz="928688" eaLnBrk="1" hangingPunct="1">
              <a:spcBef>
                <a:spcPct val="0"/>
              </a:spcBef>
              <a:spcAft>
                <a:spcPct val="50000"/>
              </a:spcAft>
              <a:buFontTx/>
              <a:buChar char="•"/>
            </a:pPr>
            <a:r>
              <a:rPr lang="en-GB" smtClean="0">
                <a:latin typeface="Arial" charset="0"/>
              </a:rPr>
              <a:t>Smart cards have come to represent only partly what Gemalto can do, and our expertise and experience in developing secure personal devices, software and related services enable the company to become a leader and to thrive in this market</a:t>
            </a:r>
          </a:p>
          <a:p>
            <a:pPr defTabSz="928688" eaLnBrk="1" hangingPunct="1">
              <a:spcBef>
                <a:spcPct val="0"/>
              </a:spcBef>
            </a:pPr>
            <a:endParaRPr lang="en-US" smtClean="0">
              <a:latin typeface="Arial" charset="0"/>
            </a:endParaRPr>
          </a:p>
          <a:p>
            <a:pPr defTabSz="928688" eaLnBrk="1" hangingPunct="1"/>
            <a:endParaRPr lang="en-US"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p:spPr>
        <p:txBody>
          <a:bodyPr/>
          <a:lstStyle/>
          <a:p>
            <a:fld id="{1C396338-F200-4CD5-BA4B-ECF37AAC6566}" type="slidenum">
              <a:rPr lang="fr-FR" smtClean="0">
                <a:latin typeface="Arial" charset="0"/>
                <a:cs typeface="Arial" charset="0"/>
              </a:rPr>
              <a:pPr/>
              <a:t>8</a:t>
            </a:fld>
            <a:endParaRPr lang="fr-FR" smtClean="0">
              <a:latin typeface="Arial" charset="0"/>
              <a:cs typeface="Arial" charset="0"/>
            </a:endParaRPr>
          </a:p>
        </p:txBody>
      </p:sp>
      <p:sp>
        <p:nvSpPr>
          <p:cNvPr id="87042"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69" tIns="46585" rIns="93169" bIns="46585" anchor="b"/>
          <a:lstStyle/>
          <a:p>
            <a:pPr algn="r"/>
            <a:fld id="{32703215-1D78-48E6-9DAA-D47FA687A98D}" type="slidenum">
              <a:rPr lang="en-US" sz="1200">
                <a:ea typeface="MS PGothic" pitchFamily="34" charset="-128"/>
              </a:rPr>
              <a:pPr algn="r"/>
              <a:t>8</a:t>
            </a:fld>
            <a:endParaRPr lang="en-US" sz="1200">
              <a:ea typeface="MS PGothic" pitchFamily="34" charset="-128"/>
            </a:endParaRPr>
          </a:p>
        </p:txBody>
      </p:sp>
      <p:sp>
        <p:nvSpPr>
          <p:cNvPr id="87043" name="Rectangle 2"/>
          <p:cNvSpPr>
            <a:spLocks noGrp="1" noRot="1" noChangeAspect="1" noChangeArrowheads="1" noTextEdit="1"/>
          </p:cNvSpPr>
          <p:nvPr>
            <p:ph type="sldImg"/>
          </p:nvPr>
        </p:nvSpPr>
        <p:spPr>
          <a:xfrm>
            <a:off x="1182688" y="696913"/>
            <a:ext cx="4648200" cy="3486150"/>
          </a:xfrm>
          <a:ln/>
        </p:spPr>
      </p:sp>
      <p:sp>
        <p:nvSpPr>
          <p:cNvPr id="87044" name="Rectangle 3"/>
          <p:cNvSpPr>
            <a:spLocks noGrp="1" noChangeArrowheads="1"/>
          </p:cNvSpPr>
          <p:nvPr>
            <p:ph type="body" idx="1"/>
          </p:nvPr>
        </p:nvSpPr>
        <p:spPr>
          <a:noFill/>
          <a:ln/>
        </p:spPr>
        <p:txBody>
          <a:bodyPr lIns="93169" tIns="46585" rIns="93169" bIns="46585"/>
          <a:lstStyle/>
          <a:p>
            <a:pPr eaLnBrk="1" hangingPunct="1"/>
            <a:endParaRPr lang="en-US"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p:spPr>
        <p:txBody>
          <a:bodyPr/>
          <a:lstStyle/>
          <a:p>
            <a:fld id="{72525C75-2399-4B6D-8778-F556677FCA61}" type="slidenum">
              <a:rPr lang="fr-FR" smtClean="0">
                <a:latin typeface="Arial" charset="0"/>
                <a:cs typeface="Arial" charset="0"/>
              </a:rPr>
              <a:pPr/>
              <a:t>9</a:t>
            </a:fld>
            <a:endParaRPr lang="fr-FR" smtClean="0">
              <a:latin typeface="Arial" charset="0"/>
              <a:cs typeface="Arial" charset="0"/>
            </a:endParaRPr>
          </a:p>
        </p:txBody>
      </p:sp>
      <p:sp>
        <p:nvSpPr>
          <p:cNvPr id="89090"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69" tIns="46585" rIns="93169" bIns="46585" anchor="b"/>
          <a:lstStyle/>
          <a:p>
            <a:pPr algn="r"/>
            <a:fld id="{64BD4403-85FF-46D9-BF2E-7EA2F424F8C0}" type="slidenum">
              <a:rPr lang="en-US" sz="1200">
                <a:ea typeface="MS PGothic" pitchFamily="34" charset="-128"/>
              </a:rPr>
              <a:pPr algn="r"/>
              <a:t>9</a:t>
            </a:fld>
            <a:endParaRPr lang="en-US" sz="1200">
              <a:ea typeface="MS PGothic" pitchFamily="34" charset="-128"/>
            </a:endParaRPr>
          </a:p>
        </p:txBody>
      </p:sp>
      <p:sp>
        <p:nvSpPr>
          <p:cNvPr id="89091" name="Rectangle 2"/>
          <p:cNvSpPr>
            <a:spLocks noGrp="1" noRot="1" noChangeAspect="1" noChangeArrowheads="1" noTextEdit="1"/>
          </p:cNvSpPr>
          <p:nvPr>
            <p:ph type="sldImg"/>
          </p:nvPr>
        </p:nvSpPr>
        <p:spPr>
          <a:xfrm>
            <a:off x="1182688" y="696913"/>
            <a:ext cx="4648200" cy="3486150"/>
          </a:xfrm>
          <a:ln/>
        </p:spPr>
      </p:sp>
      <p:sp>
        <p:nvSpPr>
          <p:cNvPr id="89092" name="Rectangle 3"/>
          <p:cNvSpPr>
            <a:spLocks noGrp="1" noChangeArrowheads="1"/>
          </p:cNvSpPr>
          <p:nvPr>
            <p:ph type="body" idx="1"/>
          </p:nvPr>
        </p:nvSpPr>
        <p:spPr>
          <a:noFill/>
          <a:ln/>
        </p:spPr>
        <p:txBody>
          <a:bodyPr lIns="93169" tIns="46585" rIns="93169" bIns="46585"/>
          <a:lstStyle/>
          <a:p>
            <a:pPr eaLnBrk="1" hangingPunct="1"/>
            <a:endParaRPr lang="en-US"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p:spPr>
        <p:txBody>
          <a:bodyPr/>
          <a:lstStyle/>
          <a:p>
            <a:fld id="{0090F9EC-0993-4441-B2A6-64F474F1F40C}" type="slidenum">
              <a:rPr lang="fr-FR" smtClean="0">
                <a:latin typeface="Arial" charset="0"/>
                <a:cs typeface="Arial" charset="0"/>
              </a:rPr>
              <a:pPr/>
              <a:t>11</a:t>
            </a:fld>
            <a:endParaRPr lang="fr-FR" smtClean="0">
              <a:latin typeface="Arial" charset="0"/>
              <a:cs typeface="Arial" charset="0"/>
            </a:endParaRPr>
          </a:p>
        </p:txBody>
      </p:sp>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defTabSz="928688" eaLnBrk="1" hangingPunct="1">
              <a:spcBef>
                <a:spcPct val="0"/>
              </a:spcBef>
            </a:pPr>
            <a:r>
              <a:rPr lang="en-US" smtClean="0">
                <a:latin typeface="Arial" charset="0"/>
              </a:rPr>
              <a:t>First example newspaper headline lost laptop exposes customer data</a:t>
            </a:r>
          </a:p>
          <a:p>
            <a:pPr defTabSz="928688" eaLnBrk="1" hangingPunct="1">
              <a:spcBef>
                <a:spcPct val="0"/>
              </a:spcBef>
            </a:pPr>
            <a:r>
              <a:rPr lang="en-US" smtClean="0">
                <a:latin typeface="Arial" charset="0"/>
              </a:rPr>
              <a:t>Second example customers database breach to do to weak passwords</a:t>
            </a:r>
          </a:p>
          <a:p>
            <a:pPr defTabSz="928688" eaLnBrk="1" hangingPunct="1">
              <a:spcBef>
                <a:spcPct val="0"/>
              </a:spcBef>
            </a:pPr>
            <a:r>
              <a:rPr lang="en-US" smtClean="0">
                <a:latin typeface="Arial" charset="0"/>
              </a:rPr>
              <a:t>Look for an example around soxs or hippa</a:t>
            </a:r>
          </a:p>
          <a:p>
            <a:pPr defTabSz="928688" eaLnBrk="1" hangingPunct="1">
              <a:spcBef>
                <a:spcPct val="0"/>
              </a:spcBef>
            </a:pPr>
            <a:endParaRPr lang="en-GB" smtClean="0">
              <a:latin typeface="Arial" charset="0"/>
            </a:endParaRPr>
          </a:p>
        </p:txBody>
      </p:sp>
      <p:sp>
        <p:nvSpPr>
          <p:cNvPr id="92164" name="Slide Number Placeholder 3"/>
          <p:cNvSpPr txBox="1">
            <a:spLocks noGrp="1"/>
          </p:cNvSpPr>
          <p:nvPr/>
        </p:nvSpPr>
        <p:spPr bwMode="auto">
          <a:xfrm>
            <a:off x="6386513" y="8829675"/>
            <a:ext cx="622300" cy="465138"/>
          </a:xfrm>
          <a:prstGeom prst="rect">
            <a:avLst/>
          </a:prstGeom>
          <a:noFill/>
          <a:ln w="9525">
            <a:noFill/>
            <a:miter lim="800000"/>
            <a:headEnd/>
            <a:tailEnd/>
          </a:ln>
        </p:spPr>
        <p:txBody>
          <a:bodyPr lIns="93177" tIns="46589" rIns="93177" bIns="46589" anchor="b"/>
          <a:lstStyle/>
          <a:p>
            <a:pPr algn="r" defTabSz="925513"/>
            <a:fld id="{D43D69B2-E18F-4383-8106-EE5FD48827EC}" type="slidenum">
              <a:rPr lang="ja-JP" altLang="en-US" sz="1200">
                <a:latin typeface="Calibri" pitchFamily="34" charset="0"/>
              </a:rPr>
              <a:pPr algn="r" defTabSz="925513"/>
              <a:t>11</a:t>
            </a:fld>
            <a:endParaRPr lang="en-US" altLang="ja-JP" sz="120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9C1EF874-3F42-462B-8C5C-678BD452CA44}" type="slidenum">
              <a:rPr lang="fr-FR" smtClean="0">
                <a:latin typeface="Arial" charset="0"/>
                <a:cs typeface="Arial" charset="0"/>
              </a:rPr>
              <a:pPr/>
              <a:t>12</a:t>
            </a:fld>
            <a:endParaRPr lang="fr-FR" smtClean="0">
              <a:latin typeface="Arial" charset="0"/>
              <a:cs typeface="Arial" charset="0"/>
            </a:endParaRPr>
          </a:p>
        </p:txBody>
      </p:sp>
      <p:sp>
        <p:nvSpPr>
          <p:cNvPr id="94210"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69" tIns="46585" rIns="93169" bIns="46585" anchor="b"/>
          <a:lstStyle/>
          <a:p>
            <a:pPr algn="r"/>
            <a:fld id="{3334F35F-9292-4793-8605-E20106C99737}" type="slidenum">
              <a:rPr lang="en-US" sz="1200">
                <a:ea typeface="MS PGothic" pitchFamily="34" charset="-128"/>
              </a:rPr>
              <a:pPr algn="r"/>
              <a:t>12</a:t>
            </a:fld>
            <a:endParaRPr lang="en-US" sz="1200">
              <a:ea typeface="MS PGothic" pitchFamily="34" charset="-128"/>
            </a:endParaRPr>
          </a:p>
        </p:txBody>
      </p:sp>
      <p:sp>
        <p:nvSpPr>
          <p:cNvPr id="94211" name="Rectangle 2"/>
          <p:cNvSpPr>
            <a:spLocks noGrp="1" noRot="1" noChangeAspect="1" noChangeArrowheads="1" noTextEdit="1"/>
          </p:cNvSpPr>
          <p:nvPr>
            <p:ph type="sldImg"/>
          </p:nvPr>
        </p:nvSpPr>
        <p:spPr>
          <a:xfrm>
            <a:off x="1182688" y="696913"/>
            <a:ext cx="4648200" cy="3486150"/>
          </a:xfrm>
          <a:ln/>
        </p:spPr>
      </p:sp>
      <p:sp>
        <p:nvSpPr>
          <p:cNvPr id="94212" name="Rectangle 3"/>
          <p:cNvSpPr>
            <a:spLocks noGrp="1" noChangeArrowheads="1"/>
          </p:cNvSpPr>
          <p:nvPr>
            <p:ph type="body" idx="1"/>
          </p:nvPr>
        </p:nvSpPr>
        <p:spPr>
          <a:noFill/>
          <a:ln/>
        </p:spPr>
        <p:txBody>
          <a:bodyPr lIns="93169" tIns="46585" rIns="93169" bIns="46585"/>
          <a:lstStyle/>
          <a:p>
            <a:pPr eaLnBrk="1" hangingPunct="1"/>
            <a:endParaRPr 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p:spPr>
        <p:txBody>
          <a:bodyPr/>
          <a:lstStyle/>
          <a:p>
            <a:fld id="{88650C03-5C8E-4C7D-B1F0-CC89604836FD}" type="slidenum">
              <a:rPr lang="fr-FR" smtClean="0">
                <a:latin typeface="Arial" charset="0"/>
                <a:cs typeface="Arial" charset="0"/>
              </a:rPr>
              <a:pPr/>
              <a:t>13</a:t>
            </a:fld>
            <a:endParaRPr lang="fr-FR" smtClean="0">
              <a:latin typeface="Arial" charset="0"/>
              <a:cs typeface="Arial" charset="0"/>
            </a:endParaRPr>
          </a:p>
        </p:txBody>
      </p:sp>
      <p:sp>
        <p:nvSpPr>
          <p:cNvPr id="96258"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69" tIns="46585" rIns="93169" bIns="46585" anchor="b"/>
          <a:lstStyle/>
          <a:p>
            <a:pPr algn="r"/>
            <a:fld id="{39AF10CE-3322-44C6-85EB-D6C79ACA1AA3}" type="slidenum">
              <a:rPr lang="en-US" sz="1200">
                <a:ea typeface="MS PGothic" pitchFamily="34" charset="-128"/>
              </a:rPr>
              <a:pPr algn="r"/>
              <a:t>13</a:t>
            </a:fld>
            <a:endParaRPr lang="en-US" sz="1200">
              <a:ea typeface="MS PGothic" pitchFamily="34" charset="-128"/>
            </a:endParaRPr>
          </a:p>
        </p:txBody>
      </p:sp>
      <p:sp>
        <p:nvSpPr>
          <p:cNvPr id="96259" name="Rectangle 2"/>
          <p:cNvSpPr>
            <a:spLocks noGrp="1" noRot="1" noChangeAspect="1" noChangeArrowheads="1" noTextEdit="1"/>
          </p:cNvSpPr>
          <p:nvPr>
            <p:ph type="sldImg"/>
          </p:nvPr>
        </p:nvSpPr>
        <p:spPr>
          <a:xfrm>
            <a:off x="1182688" y="696913"/>
            <a:ext cx="4648200" cy="3486150"/>
          </a:xfrm>
          <a:ln/>
        </p:spPr>
      </p:sp>
      <p:sp>
        <p:nvSpPr>
          <p:cNvPr id="96260" name="Rectangle 3"/>
          <p:cNvSpPr>
            <a:spLocks noGrp="1" noChangeArrowheads="1"/>
          </p:cNvSpPr>
          <p:nvPr>
            <p:ph type="body" idx="1"/>
          </p:nvPr>
        </p:nvSpPr>
        <p:spPr>
          <a:noFill/>
          <a:ln/>
        </p:spPr>
        <p:txBody>
          <a:bodyPr lIns="93169" tIns="46585" rIns="93169" bIns="46585"/>
          <a:lstStyle/>
          <a:p>
            <a:pPr eaLnBrk="1" hangingPunct="1"/>
            <a:endParaRPr lang="en-US"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p:spPr>
        <p:txBody>
          <a:bodyPr/>
          <a:lstStyle/>
          <a:p>
            <a:fld id="{BBFE1EC0-9229-49A8-AD02-158B6DEB7D33}" type="slidenum">
              <a:rPr lang="fr-FR" smtClean="0">
                <a:latin typeface="Arial" charset="0"/>
                <a:cs typeface="Arial" charset="0"/>
              </a:rPr>
              <a:pPr/>
              <a:t>14</a:t>
            </a:fld>
            <a:endParaRPr lang="fr-FR" smtClean="0">
              <a:latin typeface="Arial" charset="0"/>
              <a:cs typeface="Arial" charset="0"/>
            </a:endParaRPr>
          </a:p>
        </p:txBody>
      </p:sp>
      <p:sp>
        <p:nvSpPr>
          <p:cNvPr id="98306"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69" tIns="46585" rIns="93169" bIns="46585" anchor="b"/>
          <a:lstStyle/>
          <a:p>
            <a:pPr algn="r"/>
            <a:fld id="{D07DDDB4-3F71-475C-B7D3-DD633F040E71}" type="slidenum">
              <a:rPr lang="en-US" sz="1200">
                <a:ea typeface="MS PGothic" pitchFamily="34" charset="-128"/>
              </a:rPr>
              <a:pPr algn="r"/>
              <a:t>14</a:t>
            </a:fld>
            <a:endParaRPr lang="en-US" sz="1200">
              <a:ea typeface="MS PGothic" pitchFamily="34" charset="-128"/>
            </a:endParaRPr>
          </a:p>
        </p:txBody>
      </p:sp>
      <p:sp>
        <p:nvSpPr>
          <p:cNvPr id="98307" name="Rectangle 2"/>
          <p:cNvSpPr>
            <a:spLocks noGrp="1" noRot="1" noChangeAspect="1" noChangeArrowheads="1" noTextEdit="1"/>
          </p:cNvSpPr>
          <p:nvPr>
            <p:ph type="sldImg"/>
          </p:nvPr>
        </p:nvSpPr>
        <p:spPr>
          <a:xfrm>
            <a:off x="642938" y="471488"/>
            <a:ext cx="5924550" cy="4443412"/>
          </a:xfrm>
          <a:ln/>
        </p:spPr>
      </p:sp>
      <p:sp>
        <p:nvSpPr>
          <p:cNvPr id="98308" name="Rectangle 3"/>
          <p:cNvSpPr>
            <a:spLocks noGrp="1" noChangeArrowheads="1"/>
          </p:cNvSpPr>
          <p:nvPr>
            <p:ph type="body" idx="1"/>
          </p:nvPr>
        </p:nvSpPr>
        <p:spPr>
          <a:xfrm>
            <a:off x="354013" y="5008563"/>
            <a:ext cx="6491287" cy="3589337"/>
          </a:xfrm>
          <a:noFill/>
          <a:ln/>
        </p:spPr>
        <p:txBody>
          <a:bodyPr lIns="93169" tIns="46585" rIns="93169" bIns="46585"/>
          <a:lstStyle/>
          <a:p>
            <a:pPr eaLnBrk="1" hangingPunct="1"/>
            <a:endParaRPr lang="en-GB"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p:spPr>
        <p:txBody>
          <a:bodyPr/>
          <a:lstStyle/>
          <a:p>
            <a:fld id="{3D0E821C-8D22-474C-8844-6F706BB16A42}" type="slidenum">
              <a:rPr lang="fr-FR" smtClean="0">
                <a:latin typeface="Arial" charset="0"/>
                <a:cs typeface="Arial" charset="0"/>
              </a:rPr>
              <a:pPr/>
              <a:t>15</a:t>
            </a:fld>
            <a:endParaRPr lang="fr-FR" smtClean="0">
              <a:latin typeface="Arial" charset="0"/>
              <a:cs typeface="Arial" charset="0"/>
            </a:endParaRPr>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p:spPr>
        <p:txBody>
          <a:bodyPr/>
          <a:lstStyle/>
          <a:p>
            <a:pPr eaLnBrk="1" hangingPunct="1"/>
            <a:r>
              <a:rPr lang="en-US" smtClean="0">
                <a:latin typeface="Arial" charset="0"/>
              </a:rPr>
              <a:t>Every enterprise and every individual should be able to relate to the typical problems caused by network and application sign-on</a:t>
            </a:r>
          </a:p>
          <a:p>
            <a:pPr eaLnBrk="1" hangingPunct="1"/>
            <a:r>
              <a:rPr lang="en-US" smtClean="0">
                <a:latin typeface="Arial" charset="0"/>
              </a:rPr>
              <a:t>[select those that are appropriate for the customer presentation]</a:t>
            </a:r>
          </a:p>
          <a:p>
            <a:pPr eaLnBrk="1" hangingPunct="1">
              <a:buFont typeface="Wingdings" pitchFamily="2" charset="2"/>
              <a:buChar char="Ø"/>
            </a:pPr>
            <a:r>
              <a:rPr lang="en-US" smtClean="0">
                <a:latin typeface="Arial" charset="0"/>
              </a:rPr>
              <a:t>The frustration users experience when juggling an increasing number of passwords that need to be unique and follow individual selection rules to make them secure</a:t>
            </a:r>
          </a:p>
          <a:p>
            <a:pPr eaLnBrk="1" hangingPunct="1">
              <a:buFont typeface="Wingdings" pitchFamily="2" charset="2"/>
              <a:buChar char="Ø"/>
            </a:pPr>
            <a:r>
              <a:rPr lang="en-US" smtClean="0">
                <a:latin typeface="Arial" charset="0"/>
              </a:rPr>
              <a:t>Then inevitably when one’s forgotten the time users waste while getting a reset and the interruption to getting work done</a:t>
            </a:r>
          </a:p>
          <a:p>
            <a:pPr eaLnBrk="1" hangingPunct="1">
              <a:buFont typeface="Wingdings" pitchFamily="2" charset="2"/>
              <a:buChar char="Ø"/>
            </a:pPr>
            <a:r>
              <a:rPr lang="en-US" smtClean="0">
                <a:latin typeface="Arial" charset="0"/>
              </a:rPr>
              <a:t>The resets add up and with them the costs … for the typical enterprise according to Gartner between 40% and 60% of help desk calls at an avg of $25/call</a:t>
            </a:r>
          </a:p>
          <a:p>
            <a:pPr eaLnBrk="1" hangingPunct="1">
              <a:buFont typeface="Wingdings" pitchFamily="2" charset="2"/>
              <a:buChar char="Ø"/>
            </a:pPr>
            <a:r>
              <a:rPr lang="en-US" smtClean="0">
                <a:latin typeface="Arial" charset="0"/>
              </a:rPr>
              <a:t>Otherwise users simplify the process and pick weak passwords or write them down and stick them to their monitor</a:t>
            </a:r>
          </a:p>
          <a:p>
            <a:pPr eaLnBrk="1" hangingPunct="1">
              <a:buFont typeface="Wingdings" pitchFamily="2" charset="2"/>
              <a:buChar char="Ø"/>
            </a:pPr>
            <a:r>
              <a:rPr lang="en-US" smtClean="0">
                <a:latin typeface="Arial" charset="0"/>
              </a:rPr>
              <a:t>Making it very difficult to confidently secure critical applications</a:t>
            </a:r>
          </a:p>
          <a:p>
            <a:pPr eaLnBrk="1" hangingPunct="1">
              <a:buFont typeface="Wingdings" pitchFamily="2" charset="2"/>
              <a:buChar char="Ø"/>
            </a:pPr>
            <a:r>
              <a:rPr lang="en-US" smtClean="0">
                <a:latin typeface="Arial" charset="0"/>
              </a:rPr>
              <a:t>To lock those critical applications down, passwords are made more complex further exasperating the problem and it’s very difficult to integrate more secure advanced authentication</a:t>
            </a:r>
          </a:p>
          <a:p>
            <a:pPr eaLnBrk="1" hangingPunct="1">
              <a:buFont typeface="Wingdings" pitchFamily="2" charset="2"/>
              <a:buChar char="Ø"/>
            </a:pPr>
            <a:r>
              <a:rPr lang="en-US" smtClean="0">
                <a:latin typeface="Arial" charset="0"/>
              </a:rPr>
              <a:t>Unfortunately it’s not an option as regulations seek to protect consumer data and track all user access</a:t>
            </a:r>
          </a:p>
          <a:p>
            <a:pPr eaLnBrk="1" hangingPunct="1">
              <a:buFont typeface="Wingdings" pitchFamily="2" charset="2"/>
              <a:buNone/>
            </a:pPr>
            <a:endParaRPr lang="en-US" smtClean="0">
              <a:latin typeface="Arial" charset="0"/>
            </a:endParaRPr>
          </a:p>
          <a:p>
            <a:pPr eaLnBrk="1" hangingPunct="1">
              <a:buFont typeface="Wingdings" pitchFamily="2" charset="2"/>
              <a:buChar char="Ø"/>
            </a:pPr>
            <a:endParaRPr lang="en-US"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ln/>
        </p:spPr>
      </p:sp>
      <p:sp>
        <p:nvSpPr>
          <p:cNvPr id="103426"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p:spPr>
        <p:txBody>
          <a:bodyPr/>
          <a:lstStyle/>
          <a:p>
            <a:fld id="{ABA936D6-498A-4F20-BF16-8D544E5793A0}" type="slidenum">
              <a:rPr lang="en-US" smtClean="0">
                <a:latin typeface="Arial" charset="0"/>
                <a:cs typeface="Arial" charset="0"/>
              </a:rPr>
              <a:pPr/>
              <a:t>18</a:t>
            </a:fld>
            <a:endParaRPr lang="en-US" smtClean="0">
              <a:latin typeface="Arial" charset="0"/>
              <a:cs typeface="Arial" charset="0"/>
            </a:endParaRPr>
          </a:p>
        </p:txBody>
      </p:sp>
      <p:sp>
        <p:nvSpPr>
          <p:cNvPr id="105474" name="Rectangle 2"/>
          <p:cNvSpPr>
            <a:spLocks noGrp="1" noRot="1" noChangeAspect="1" noChangeArrowheads="1" noTextEdit="1"/>
          </p:cNvSpPr>
          <p:nvPr>
            <p:ph type="sldImg"/>
          </p:nvPr>
        </p:nvSpPr>
        <p:spPr>
          <a:xfrm>
            <a:off x="1181100" y="696913"/>
            <a:ext cx="4649788" cy="3486150"/>
          </a:xfrm>
          <a:ln/>
        </p:spPr>
      </p:sp>
      <p:sp>
        <p:nvSpPr>
          <p:cNvPr id="105475" name="Rectangle 3"/>
          <p:cNvSpPr>
            <a:spLocks noGrp="1" noChangeArrowheads="1"/>
          </p:cNvSpPr>
          <p:nvPr>
            <p:ph type="body" idx="1"/>
          </p:nvPr>
        </p:nvSpPr>
        <p:spPr>
          <a:noFill/>
          <a:ln/>
        </p:spPr>
        <p:txBody>
          <a:bodyPr/>
          <a:lstStyle/>
          <a:p>
            <a:pPr eaLnBrk="1" hangingPunct="1"/>
            <a:r>
              <a:rPr lang="en-US" b="1" smtClean="0">
                <a:solidFill>
                  <a:srgbClr val="FF3300"/>
                </a:solidFill>
                <a:latin typeface="Arial" charset="0"/>
              </a:rPr>
              <a:t>Confidential</a:t>
            </a:r>
            <a:r>
              <a:rPr lang="en-US" smtClean="0">
                <a:latin typeface="Arial" charset="0"/>
              </a:rPr>
              <a:t>: Credit Suisse required a secure network access to protect its sensitive information and </a:t>
            </a:r>
            <a:r>
              <a:rPr lang="en-GB" smtClean="0">
                <a:latin typeface="Arial" charset="0"/>
              </a:rPr>
              <a:t>a full and accurate record of all users accessing its corporate resources to ensure both accountability and the integrity of all types of information</a:t>
            </a:r>
            <a:r>
              <a:rPr lang="en-US" smtClean="0">
                <a:latin typeface="Arial" charset="0"/>
              </a:rPr>
              <a:t>. </a:t>
            </a:r>
          </a:p>
          <a:p>
            <a:pPr eaLnBrk="1" hangingPunct="1"/>
            <a:r>
              <a:rPr lang="en-GB" smtClean="0">
                <a:latin typeface="Arial" charset="0"/>
              </a:rPr>
              <a:t>Stringent legal and regulatory requirements govern the access to and the storage of information for financial institutions. </a:t>
            </a:r>
          </a:p>
          <a:p>
            <a:pPr eaLnBrk="1" hangingPunct="1"/>
            <a:r>
              <a:rPr lang="en-GB" smtClean="0">
                <a:latin typeface="Arial" charset="0"/>
              </a:rPr>
              <a:t>Credit Suisse needed security capabilities that would provide an effective means of authenticating users and ensuring accountability and confidentiality. User accountability and privacy of the confidential financial information handled by its employees and IT systems were of the utmost importance to Credit Suisse</a:t>
            </a:r>
            <a:r>
              <a:rPr lang="en-US" smtClean="0">
                <a:latin typeface="Arial" charset="0"/>
              </a:rPr>
              <a:t> </a:t>
            </a:r>
          </a:p>
          <a:p>
            <a:pPr eaLnBrk="1" hangingPunct="1"/>
            <a:r>
              <a:rPr lang="en-GB" smtClean="0">
                <a:latin typeface="Arial" charset="0"/>
              </a:rPr>
              <a:t> Ensuring that users are properly identified and authenticated to applications is therefore a critical issue. When examining possible new solutions for its authentication requirements, Credit Suisse identified the following solutions: smart cards and  a security infrastructure that would enable authentication, authorization, encryption and digital signatures. (Entrust is the certification authority) </a:t>
            </a:r>
            <a:endParaRPr lang="en-US" smtClean="0">
              <a:latin typeface="Arial" charset="0"/>
            </a:endParaRPr>
          </a:p>
          <a:p>
            <a:pPr eaLnBrk="1" hangingPunct="1"/>
            <a:r>
              <a:rPr lang="en-US" b="1" smtClean="0">
                <a:latin typeface="Arial" charset="0"/>
              </a:rPr>
              <a:t>Use </a:t>
            </a:r>
            <a:endParaRPr lang="en-US" smtClean="0">
              <a:latin typeface="Arial" charset="0"/>
            </a:endParaRPr>
          </a:p>
          <a:p>
            <a:pPr eaLnBrk="1" hangingPunct="1"/>
            <a:r>
              <a:rPr lang="en-US" smtClean="0">
                <a:latin typeface="Arial" charset="0"/>
              </a:rPr>
              <a:t>The employees of the Bank use their card daily to reach the network of the company and make their operations. Certain validation passes by electronic signature and numbers of sensitive documents are encrypted by the card.</a:t>
            </a:r>
          </a:p>
          <a:p>
            <a:pPr eaLnBrk="1" hangingPunct="1"/>
            <a:endParaRPr lang="en-US" b="1" smtClean="0">
              <a:latin typeface="Arial" charset="0"/>
            </a:endParaRPr>
          </a:p>
          <a:p>
            <a:pPr eaLnBrk="1" hangingPunct="1"/>
            <a:r>
              <a:rPr lang="fr-FR" b="1" smtClean="0">
                <a:latin typeface="Arial" charset="0"/>
              </a:rPr>
              <a:t>Benefits</a:t>
            </a:r>
            <a:endParaRPr lang="en-US" b="1" smtClean="0">
              <a:latin typeface="Arial" charset="0"/>
            </a:endParaRPr>
          </a:p>
          <a:p>
            <a:pPr eaLnBrk="1" hangingPunct="1"/>
            <a:r>
              <a:rPr lang="en-US" smtClean="0">
                <a:latin typeface="Arial" charset="0"/>
              </a:rPr>
              <a:t>Perfect balance between cost security and end-user convenience.</a:t>
            </a:r>
          </a:p>
          <a:p>
            <a:pPr eaLnBrk="1" hangingPunct="1"/>
            <a:r>
              <a:rPr lang="en-US" smtClean="0">
                <a:latin typeface="Arial" charset="0"/>
              </a:rPr>
              <a:t>As the Bank explained at time of implementation, this solution allowed an economy about 30 % on all the others. The investment granted for the complete system answers security imperatives of and secret that in the implementation of the new banking standards</a:t>
            </a:r>
          </a:p>
          <a:p>
            <a:pPr eaLnBrk="1" hangingPunct="1"/>
            <a:r>
              <a:rPr lang="en-GB" smtClean="0">
                <a:latin typeface="Arial" charset="0"/>
              </a:rPr>
              <a:t>Credit Suisse Group has reduced the cost of administering tokens and resetting passwords for internal users. It has also increased the speed with which new applications can be developed by leveraging a central authentication infrastructure instead of incorporating it in each individual application.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p:spPr>
        <p:txBody>
          <a:bodyPr/>
          <a:lstStyle/>
          <a:p>
            <a:fld id="{F44A342C-40BF-4205-94C6-EE1E1E296A5B}" type="slidenum">
              <a:rPr lang="fr-FR" smtClean="0">
                <a:latin typeface="Arial" charset="0"/>
                <a:cs typeface="Arial" charset="0"/>
              </a:rPr>
              <a:pPr/>
              <a:t>19</a:t>
            </a:fld>
            <a:endParaRPr lang="fr-FR" smtClean="0">
              <a:latin typeface="Arial" charset="0"/>
              <a:cs typeface="Arial" charset="0"/>
            </a:endParaRPr>
          </a:p>
        </p:txBody>
      </p:sp>
      <p:sp>
        <p:nvSpPr>
          <p:cNvPr id="107522" name="Rectangle 2"/>
          <p:cNvSpPr>
            <a:spLocks noGrp="1" noRot="1" noChangeAspect="1" noChangeArrowheads="1" noTextEdit="1"/>
          </p:cNvSpPr>
          <p:nvPr>
            <p:ph type="sldImg"/>
          </p:nvPr>
        </p:nvSpPr>
        <p:spPr>
          <a:xfrm>
            <a:off x="1182688" y="696913"/>
            <a:ext cx="4648200" cy="3486150"/>
          </a:xfrm>
          <a:ln/>
        </p:spPr>
      </p:sp>
      <p:sp>
        <p:nvSpPr>
          <p:cNvPr id="107523"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p:spPr>
        <p:txBody>
          <a:bodyPr/>
          <a:lstStyle/>
          <a:p>
            <a:fld id="{57486C87-6906-457D-9F44-D5D934454E4F}" type="slidenum">
              <a:rPr lang="en-US" smtClean="0">
                <a:latin typeface="Arial" charset="0"/>
                <a:cs typeface="Arial" charset="0"/>
              </a:rPr>
              <a:pPr/>
              <a:t>20</a:t>
            </a:fld>
            <a:endParaRPr lang="en-US" smtClean="0">
              <a:latin typeface="Arial" charset="0"/>
              <a:cs typeface="Arial" charset="0"/>
            </a:endParaRPr>
          </a:p>
        </p:txBody>
      </p:sp>
      <p:sp>
        <p:nvSpPr>
          <p:cNvPr id="109570" name="Rectangle 2"/>
          <p:cNvSpPr>
            <a:spLocks noGrp="1" noRot="1" noChangeAspect="1" noChangeArrowheads="1" noTextEdit="1"/>
          </p:cNvSpPr>
          <p:nvPr>
            <p:ph type="sldImg"/>
          </p:nvPr>
        </p:nvSpPr>
        <p:spPr>
          <a:xfrm>
            <a:off x="1181100" y="696913"/>
            <a:ext cx="4649788" cy="3486150"/>
          </a:xfrm>
          <a:ln/>
        </p:spPr>
      </p:sp>
      <p:sp>
        <p:nvSpPr>
          <p:cNvPr id="109571" name="Rectangle 3"/>
          <p:cNvSpPr>
            <a:spLocks noGrp="1" noChangeArrowheads="1"/>
          </p:cNvSpPr>
          <p:nvPr>
            <p:ph type="body" idx="1"/>
          </p:nvPr>
        </p:nvSpPr>
        <p:spPr>
          <a:noFill/>
          <a:ln/>
        </p:spPr>
        <p:txBody>
          <a:bodyPr/>
          <a:lstStyle/>
          <a:p>
            <a:pPr eaLnBrk="1" hangingPunct="1"/>
            <a:r>
              <a:rPr lang="en-US" smtClean="0">
                <a:latin typeface="Arial" charset="0"/>
              </a:rPr>
              <a:t>The leading pharmaceutical group Pfizer is deploying a smart card-based integrated badge system, to provide employees with physical access badge, single sign on access to internal information systems and digital signature for business transaction based on Identrus certificates. Gemalto has supplied several key component of the global system, including over 100,000 smart card modules, middleware and smart card readers </a:t>
            </a:r>
          </a:p>
          <a:p>
            <a:pPr eaLnBrk="1" hangingPunct="1"/>
            <a:r>
              <a:rPr lang="en-US" b="1" smtClean="0">
                <a:latin typeface="Arial" charset="0"/>
              </a:rPr>
              <a:t>The solution delivered to Pfizer consists of:</a:t>
            </a:r>
          </a:p>
          <a:p>
            <a:pPr eaLnBrk="1" hangingPunct="1"/>
            <a:r>
              <a:rPr lang="en-US" smtClean="0">
                <a:latin typeface="Arial" charset="0"/>
              </a:rPr>
              <a:t>• Smart cards</a:t>
            </a:r>
          </a:p>
          <a:p>
            <a:pPr eaLnBrk="1" hangingPunct="1"/>
            <a:r>
              <a:rPr lang="en-US" smtClean="0">
                <a:latin typeface="Arial" charset="0"/>
              </a:rPr>
              <a:t>• Desktop readers</a:t>
            </a:r>
          </a:p>
          <a:p>
            <a:pPr eaLnBrk="1" hangingPunct="1"/>
            <a:r>
              <a:rPr lang="en-US" smtClean="0">
                <a:latin typeface="Arial" charset="0"/>
              </a:rPr>
              <a:t>• Desktop middleware</a:t>
            </a:r>
          </a:p>
          <a:p>
            <a:pPr eaLnBrk="1" hangingPunct="1"/>
            <a:r>
              <a:rPr lang="en-US" smtClean="0">
                <a:latin typeface="Arial" charset="0"/>
              </a:rPr>
              <a:t>• Services and consulting</a:t>
            </a:r>
          </a:p>
          <a:p>
            <a:pPr eaLnBrk="1" hangingPunct="1"/>
            <a:r>
              <a:rPr lang="en-US" smtClean="0">
                <a:latin typeface="Arial" charset="0"/>
              </a:rPr>
              <a:t>Gemalto provides the card and the cryptographic client needed to sign digitally the paper work submitted to the FDA. </a:t>
            </a:r>
          </a:p>
          <a:p>
            <a:pPr eaLnBrk="1" hangingPunct="1"/>
            <a:r>
              <a:rPr lang="en-US" smtClean="0">
                <a:latin typeface="Arial" charset="0"/>
              </a:rPr>
              <a:t>Compliant with Identrust standard for signature</a:t>
            </a:r>
          </a:p>
          <a:p>
            <a:pPr eaLnBrk="1" hangingPunct="1"/>
            <a:r>
              <a:rPr lang="en-US" b="1" smtClean="0">
                <a:latin typeface="Arial" charset="0"/>
              </a:rPr>
              <a:t>How does it work?</a:t>
            </a:r>
          </a:p>
          <a:p>
            <a:pPr eaLnBrk="1" hangingPunct="1"/>
            <a:r>
              <a:rPr lang="en-US" smtClean="0">
                <a:latin typeface="Arial" charset="0"/>
              </a:rPr>
              <a:t>Gemalto is embedding 64Kb smart chips pre-loaded with a secure authentication applet onto Pfizer's existing employee proximity (HID) badges. The badge is now equipped with both a contactless antenna and a contact microprocessor chip. The contactless antenna is used for access to restricted locations by swiping the card in front of a contactless reader, while the contact chip is accessed by inserting the card into a reader connected to the desktop.</a:t>
            </a:r>
          </a:p>
          <a:p>
            <a:pPr eaLnBrk="1" hangingPunct="1"/>
            <a:r>
              <a:rPr lang="en-US" b="1" smtClean="0">
                <a:latin typeface="Arial" charset="0"/>
              </a:rPr>
              <a:t>With the smart chip Pfizer employees can perform a broad range of logical security functions such as:</a:t>
            </a:r>
          </a:p>
          <a:p>
            <a:pPr eaLnBrk="1" hangingPunct="1">
              <a:buFontTx/>
              <a:buChar char="•"/>
            </a:pPr>
            <a:r>
              <a:rPr lang="en-US" smtClean="0">
                <a:latin typeface="Arial" charset="0"/>
              </a:rPr>
              <a:t>Secure PC logon</a:t>
            </a:r>
          </a:p>
          <a:p>
            <a:pPr eaLnBrk="1" hangingPunct="1">
              <a:buFontTx/>
              <a:buChar char="•"/>
            </a:pPr>
            <a:r>
              <a:rPr lang="en-US" smtClean="0">
                <a:latin typeface="Arial" charset="0"/>
              </a:rPr>
              <a:t>Strong PKI-based network authentication</a:t>
            </a:r>
          </a:p>
          <a:p>
            <a:pPr eaLnBrk="1" hangingPunct="1">
              <a:buFontTx/>
              <a:buChar char="•"/>
            </a:pPr>
            <a:r>
              <a:rPr lang="en-US" smtClean="0">
                <a:latin typeface="Arial" charset="0"/>
              </a:rPr>
              <a:t>Digital signatures</a:t>
            </a:r>
          </a:p>
          <a:p>
            <a:pPr eaLnBrk="1" hangingPunct="1">
              <a:buFontTx/>
              <a:buChar char="•"/>
            </a:pPr>
            <a:r>
              <a:rPr lang="en-US" smtClean="0">
                <a:latin typeface="Arial" charset="0"/>
              </a:rPr>
              <a:t>Remote employee access to VPNs</a:t>
            </a:r>
          </a:p>
          <a:p>
            <a:pPr eaLnBrk="1" hangingPunct="1">
              <a:buFontTx/>
              <a:buChar char="•"/>
            </a:pPr>
            <a:r>
              <a:rPr lang="en-US" smtClean="0">
                <a:latin typeface="Arial" charset="0"/>
              </a:rPr>
              <a:t>Access to buildings and offices in Pfizer's facilities, </a:t>
            </a:r>
          </a:p>
          <a:p>
            <a:pPr eaLnBrk="1" hangingPunct="1"/>
            <a:r>
              <a:rPr lang="en-US" smtClean="0">
                <a:latin typeface="Arial" charset="0"/>
              </a:rPr>
              <a:t>Other applications include:</a:t>
            </a:r>
          </a:p>
          <a:p>
            <a:pPr eaLnBrk="1" hangingPunct="1">
              <a:buFontTx/>
              <a:buChar char="•"/>
            </a:pPr>
            <a:r>
              <a:rPr lang="en-US" smtClean="0">
                <a:latin typeface="Arial" charset="0"/>
              </a:rPr>
              <a:t>Tracking training classes attendance </a:t>
            </a:r>
          </a:p>
          <a:p>
            <a:pPr eaLnBrk="1" hangingPunct="1">
              <a:buFontTx/>
              <a:buChar char="•"/>
            </a:pPr>
            <a:r>
              <a:rPr lang="en-US" smtClean="0">
                <a:latin typeface="Arial" charset="0"/>
              </a:rPr>
              <a:t>Cafeteria payments</a:t>
            </a:r>
          </a:p>
          <a:p>
            <a:pPr eaLnBrk="1" hangingPunct="1"/>
            <a:r>
              <a:rPr lang="en-US" b="1" smtClean="0">
                <a:latin typeface="Arial" charset="0"/>
              </a:rPr>
              <a:t>Benefits</a:t>
            </a:r>
            <a:r>
              <a:rPr lang="en-US" smtClean="0">
                <a:latin typeface="Arial" charset="0"/>
              </a:rPr>
              <a:t>:</a:t>
            </a:r>
          </a:p>
          <a:p>
            <a:pPr eaLnBrk="1" hangingPunct="1"/>
            <a:r>
              <a:rPr lang="en-US" smtClean="0">
                <a:latin typeface="Arial" charset="0"/>
              </a:rPr>
              <a:t>ROI is fully driven by the reduction of the wet signature:</a:t>
            </a:r>
          </a:p>
          <a:p>
            <a:pPr eaLnBrk="1" hangingPunct="1"/>
            <a:r>
              <a:rPr lang="en-US" smtClean="0">
                <a:latin typeface="Arial" charset="0"/>
              </a:rPr>
              <a:t>	 Pfizer disappeared form the top 10 customer of Fedex after implementation</a:t>
            </a:r>
          </a:p>
          <a:p>
            <a:pPr eaLnBrk="1" hangingPunct="1"/>
            <a:r>
              <a:rPr lang="en-US" smtClean="0">
                <a:latin typeface="Arial" charset="0"/>
              </a:rPr>
              <a:t>	 The cost of one signature is equivalent to that of one converged badge.</a:t>
            </a:r>
          </a:p>
          <a:p>
            <a:pPr eaLnBrk="1" hangingPunct="1"/>
            <a:endParaRPr lang="en-US" smtClean="0">
              <a:latin typeface="Arial" charset="0"/>
            </a:endParaRPr>
          </a:p>
          <a:p>
            <a:pPr eaLnBrk="1" hangingPunct="1"/>
            <a:r>
              <a:rPr lang="en-US" smtClean="0">
                <a:latin typeface="Arial" charset="0"/>
              </a:rPr>
              <a:t>As of 2006, Pfizer had completed the integration work and issued smart badges to 80,000 users. In the coming years Pfizer, along with other</a:t>
            </a:r>
          </a:p>
          <a:p>
            <a:pPr eaLnBrk="1" hangingPunct="1"/>
            <a:r>
              <a:rPr lang="en-US" smtClean="0">
                <a:latin typeface="Arial" charset="0"/>
              </a:rPr>
              <a:t>pharmaceutical companies, plan to use smartcard based devices with SAFE for the high assurance of digitally signed documents to</a:t>
            </a:r>
          </a:p>
          <a:p>
            <a:pPr eaLnBrk="1" hangingPunct="1"/>
            <a:r>
              <a:rPr lang="en-US" smtClean="0">
                <a:latin typeface="Arial" charset="0"/>
              </a:rPr>
              <a:t>clinical trial participants which support the pharmaceutical industry.</a:t>
            </a:r>
          </a:p>
          <a:p>
            <a:pPr eaLnBrk="1" hangingPunct="1"/>
            <a:endParaRPr lang="en-US" smtClean="0">
              <a:latin typeface="Arial" charset="0"/>
            </a:endParaRPr>
          </a:p>
          <a:p>
            <a:pPr eaLnBrk="1" hangingPunct="1"/>
            <a:r>
              <a:rPr lang="en-US" smtClean="0">
                <a:latin typeface="Arial" charset="0"/>
              </a:rPr>
              <a:t>.</a:t>
            </a:r>
          </a:p>
          <a:p>
            <a:pPr eaLnBrk="1" hangingPunct="1"/>
            <a:endParaRPr lang="en-US" smtClean="0">
              <a:latin typeface="Arial" charset="0"/>
            </a:endParaRPr>
          </a:p>
          <a:p>
            <a:pPr eaLnBrk="1" hangingPunct="1"/>
            <a:endParaRPr lang="en-US" smtClean="0">
              <a:latin typeface="Arial" charset="0"/>
            </a:endParaRPr>
          </a:p>
          <a:p>
            <a:pPr eaLnBrk="1" hangingPunct="1"/>
            <a:endParaRPr lang="en-US"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p:spPr>
        <p:txBody>
          <a:bodyPr/>
          <a:lstStyle/>
          <a:p>
            <a:fld id="{A7A668AD-4BBD-47D5-B271-A5CAD650D5C2}" type="slidenum">
              <a:rPr lang="fr-FR" smtClean="0">
                <a:latin typeface="Arial" charset="0"/>
                <a:cs typeface="Arial" charset="0"/>
              </a:rPr>
              <a:pPr/>
              <a:t>22</a:t>
            </a:fld>
            <a:endParaRPr lang="fr-FR" smtClean="0">
              <a:latin typeface="Arial" charset="0"/>
              <a:cs typeface="Arial" charset="0"/>
            </a:endParaRPr>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pPr eaLnBrk="1" hangingPunct="1">
              <a:lnSpc>
                <a:spcPct val="80000"/>
              </a:lnSpc>
            </a:pPr>
            <a:r>
              <a:rPr lang="es-MX" sz="800" b="1" smtClean="0">
                <a:solidFill>
                  <a:srgbClr val="FE7A02"/>
                </a:solidFill>
                <a:latin typeface="Arial" charset="0"/>
                <a:ea typeface="SimSun" pitchFamily="2" charset="-122"/>
                <a:cs typeface="Arial" charset="0"/>
              </a:rPr>
              <a:t>Situation</a:t>
            </a:r>
            <a:r>
              <a:rPr lang="es-MX" sz="800" smtClean="0">
                <a:latin typeface="Arial" charset="0"/>
                <a:ea typeface="SimSun" pitchFamily="2" charset="-122"/>
                <a:cs typeface="Arial" charset="0"/>
              </a:rPr>
              <a:t>:</a:t>
            </a:r>
          </a:p>
          <a:p>
            <a:pPr lvl="1" eaLnBrk="1" hangingPunct="1">
              <a:lnSpc>
                <a:spcPct val="80000"/>
              </a:lnSpc>
            </a:pPr>
            <a:r>
              <a:rPr lang="en-US" sz="800" smtClean="0">
                <a:latin typeface="Arial" charset="0"/>
                <a:ea typeface="SimSun" pitchFamily="2" charset="-122"/>
                <a:cs typeface="Arial" charset="0"/>
              </a:rPr>
              <a:t>Amazon Web Services provides highly scalable computing infrastructure that enables organizations around the world to requisition compute power, storage, and other application services in the cloud.  These services are available on demand so a customer doesn't need to think about controlling them, maintaining them or even where they are located. Customers access the services when they need them and pay for only what they use.</a:t>
            </a:r>
          </a:p>
          <a:p>
            <a:pPr eaLnBrk="1" hangingPunct="1">
              <a:lnSpc>
                <a:spcPct val="80000"/>
              </a:lnSpc>
            </a:pPr>
            <a:r>
              <a:rPr lang="es-MX" sz="800" b="1" smtClean="0">
                <a:solidFill>
                  <a:srgbClr val="FE7A02"/>
                </a:solidFill>
                <a:latin typeface="Arial" charset="0"/>
                <a:ea typeface="SimSun" pitchFamily="2" charset="-122"/>
                <a:cs typeface="Arial" charset="0"/>
              </a:rPr>
              <a:t>Challenge</a:t>
            </a:r>
            <a:r>
              <a:rPr lang="es-MX" sz="800" smtClean="0">
                <a:latin typeface="Arial" charset="0"/>
              </a:rPr>
              <a:t>:</a:t>
            </a:r>
          </a:p>
          <a:p>
            <a:pPr lvl="1" eaLnBrk="1" hangingPunct="1">
              <a:lnSpc>
                <a:spcPct val="80000"/>
              </a:lnSpc>
            </a:pPr>
            <a:r>
              <a:rPr lang="en-US" sz="800" smtClean="0">
                <a:latin typeface="Arial" charset="0"/>
              </a:rPr>
              <a:t>Cloud computing and Web services are designed for convenient access to online resources and are experiencing strong adoption within enterprise accounts. This makes it essential to ensure only appropriate users are gaining access to these online services and resources</a:t>
            </a:r>
            <a:r>
              <a:rPr lang="en-US" sz="1000" smtClean="0">
                <a:latin typeface="Arial" charset="0"/>
              </a:rPr>
              <a:t> </a:t>
            </a:r>
            <a:endParaRPr lang="es-MX" sz="800" smtClean="0">
              <a:latin typeface="Arial" charset="0"/>
            </a:endParaRPr>
          </a:p>
          <a:p>
            <a:pPr eaLnBrk="1" hangingPunct="1">
              <a:lnSpc>
                <a:spcPct val="80000"/>
              </a:lnSpc>
              <a:spcBef>
                <a:spcPct val="65000"/>
              </a:spcBef>
            </a:pPr>
            <a:r>
              <a:rPr lang="fr-FR" sz="800" b="1" smtClean="0">
                <a:solidFill>
                  <a:srgbClr val="FE7A02"/>
                </a:solidFill>
                <a:latin typeface="Arial" charset="0"/>
                <a:ea typeface="SimSun" pitchFamily="2" charset="-122"/>
              </a:rPr>
              <a:t>Solution</a:t>
            </a:r>
            <a:r>
              <a:rPr lang="fr-FR" sz="800" smtClean="0">
                <a:latin typeface="Arial" charset="0"/>
              </a:rPr>
              <a:t>:</a:t>
            </a:r>
          </a:p>
          <a:p>
            <a:pPr lvl="1" eaLnBrk="1" hangingPunct="1">
              <a:lnSpc>
                <a:spcPct val="80000"/>
              </a:lnSpc>
              <a:buFontTx/>
              <a:buChar char="•"/>
            </a:pPr>
            <a:r>
              <a:rPr lang="en-US" sz="800" smtClean="0">
                <a:latin typeface="Arial" charset="0"/>
              </a:rPr>
              <a:t>Ezio Time Token:  is a small, lightweight, long lasting device that provides a unique six digit one-time password (OTP). The user simply presses a button on the device and the OTP is displayed. The generated password is only good for one access attempt within a short time interval. The Multi-Factor Authentication feature allows users to combine something they know, their email address and password, with something they have, the Gemalto Ezio device, to ensure only authorized users are accessing their AWS account. </a:t>
            </a:r>
          </a:p>
          <a:p>
            <a:pPr lvl="1" eaLnBrk="1" hangingPunct="1">
              <a:lnSpc>
                <a:spcPct val="80000"/>
              </a:lnSpc>
              <a:buFontTx/>
              <a:buChar char="•"/>
            </a:pPr>
            <a:r>
              <a:rPr lang="en-US" sz="800" smtClean="0">
                <a:latin typeface="Arial" charset="0"/>
              </a:rPr>
              <a:t>Allynis™ Managed ID suite of services for direct fulfillment of the Ezio Time Tokens to AWS users. Allynis Managed ID allows organizations, often overburdened with issuing employee badges and tokens, to take advantage of Gemalto’s 20+ years of experience for all of their personalization, inventory management and fulfillment needs. </a:t>
            </a:r>
          </a:p>
          <a:p>
            <a:pPr eaLnBrk="1" hangingPunct="1">
              <a:lnSpc>
                <a:spcPct val="80000"/>
              </a:lnSpc>
            </a:pPr>
            <a:r>
              <a:rPr lang="es-MX" sz="800" smtClean="0">
                <a:solidFill>
                  <a:srgbClr val="FE7A02"/>
                </a:solidFill>
                <a:latin typeface="Arial" charset="0"/>
                <a:ea typeface="SimSun" pitchFamily="2" charset="-122"/>
              </a:rPr>
              <a:t>Benefits</a:t>
            </a:r>
            <a:r>
              <a:rPr lang="es-MX" sz="800" smtClean="0">
                <a:latin typeface="Arial" charset="0"/>
              </a:rPr>
              <a:t>:</a:t>
            </a:r>
          </a:p>
          <a:p>
            <a:pPr lvl="1" eaLnBrk="1" hangingPunct="1">
              <a:lnSpc>
                <a:spcPct val="80000"/>
              </a:lnSpc>
            </a:pPr>
            <a:r>
              <a:rPr lang="en-US" sz="800" b="1" smtClean="0">
                <a:latin typeface="Arial" charset="0"/>
              </a:rPr>
              <a:t>Secure</a:t>
            </a:r>
            <a:r>
              <a:rPr lang="en-US" sz="800" smtClean="0">
                <a:latin typeface="Arial" charset="0"/>
              </a:rPr>
              <a:t> – Provides an additional, opt-in layer of security. even greater protection for AWS account, including extra protection of sensitive information such as AWS access identifiers and critical actions such as changing AWS infrastructure service subscriptions. AWS resources, such as Amazon Elastic Compute Cloud (Amazon EC2) instances or Amazon CloudFront distributions, cannot be modified without multi-factor authentication.</a:t>
            </a:r>
          </a:p>
          <a:p>
            <a:pPr lvl="1" eaLnBrk="1" hangingPunct="1">
              <a:lnSpc>
                <a:spcPct val="80000"/>
              </a:lnSpc>
            </a:pPr>
            <a:r>
              <a:rPr lang="en-US" sz="800" b="1" smtClean="0">
                <a:latin typeface="Arial" charset="0"/>
              </a:rPr>
              <a:t>Simple</a:t>
            </a:r>
            <a:r>
              <a:rPr lang="en-US" sz="800" smtClean="0">
                <a:latin typeface="Arial" charset="0"/>
              </a:rPr>
              <a:t> – Easy and secure account access from anywhere at any time with any type of terminal</a:t>
            </a:r>
            <a:r>
              <a:rPr lang="en-US" sz="1000" smtClean="0">
                <a:latin typeface="Arial" charset="0"/>
              </a:rPr>
              <a:t> </a:t>
            </a:r>
            <a:endParaRPr lang="en-US" sz="800" smtClean="0">
              <a:latin typeface="Arial" charset="0"/>
            </a:endParaRPr>
          </a:p>
          <a:p>
            <a:pPr lvl="1" eaLnBrk="1" hangingPunct="1">
              <a:lnSpc>
                <a:spcPct val="80000"/>
              </a:lnSpc>
            </a:pPr>
            <a:r>
              <a:rPr lang="en-US" sz="800" b="1" smtClean="0">
                <a:latin typeface="Arial" charset="0"/>
              </a:rPr>
              <a:t>easy</a:t>
            </a:r>
            <a:r>
              <a:rPr lang="en-US" sz="800" smtClean="0">
                <a:latin typeface="Arial" charset="0"/>
              </a:rPr>
              <a:t> to set up</a:t>
            </a:r>
            <a:r>
              <a:rPr lang="en-US" sz="1000" smtClean="0">
                <a:latin typeface="Arial" charset="0"/>
              </a:rPr>
              <a:t> </a:t>
            </a:r>
          </a:p>
          <a:p>
            <a:pPr lvl="1" eaLnBrk="1" hangingPunct="1">
              <a:lnSpc>
                <a:spcPct val="80000"/>
              </a:lnSpc>
            </a:pPr>
            <a:r>
              <a:rPr lang="en-US" sz="800" b="1" smtClean="0">
                <a:latin typeface="Arial" charset="0"/>
              </a:rPr>
              <a:t>Creating confidence</a:t>
            </a:r>
            <a:r>
              <a:rPr lang="en-US" sz="800" smtClean="0">
                <a:latin typeface="Arial" charset="0"/>
              </a:rPr>
              <a:t>: make sure business users are confident with the level of security AWS offers and multi-factor authentication is a big step in the right direction. Companies of any size can buy these authentication devices and ensure employees are the ones accessing the account. If the device is stolen it is useless without the username and password. If someone really wants to access an account they shouldn’t then it’s going to be a lot harder than stealing a username and password or a Time Token – they have to get all three.</a:t>
            </a:r>
            <a:r>
              <a:rPr lang="en-US" sz="1000" smtClean="0">
                <a:latin typeface="Arial" charset="0"/>
              </a:rPr>
              <a:t> </a:t>
            </a:r>
          </a:p>
          <a:p>
            <a:pPr lvl="1" eaLnBrk="1" hangingPunct="1">
              <a:lnSpc>
                <a:spcPct val="80000"/>
              </a:lnSpc>
            </a:pPr>
            <a:r>
              <a:rPr lang="en-US" sz="800" b="1" smtClean="0">
                <a:latin typeface="Arial" charset="0"/>
              </a:rPr>
              <a:t>Cost Effective</a:t>
            </a:r>
            <a:r>
              <a:rPr lang="en-US" sz="800" smtClean="0">
                <a:latin typeface="Arial" charset="0"/>
              </a:rPr>
              <a:t> – Once purchased your authentication device, there is no fee for using AWS MFA.</a:t>
            </a:r>
            <a:r>
              <a:rPr lang="en-US" sz="1000" smtClean="0">
                <a:latin typeface="Arial" charset="0"/>
              </a:rPr>
              <a:t> </a:t>
            </a:r>
            <a:endParaRPr lang="es-MX" sz="1000" smtClean="0">
              <a:latin typeface="Arial" charset="0"/>
            </a:endParaRPr>
          </a:p>
          <a:p>
            <a:pPr eaLnBrk="1" hangingPunct="1">
              <a:lnSpc>
                <a:spcPct val="80000"/>
              </a:lnSpc>
            </a:pPr>
            <a:endParaRPr lang="en-US" sz="800"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a:noFill/>
        </p:spPr>
        <p:txBody>
          <a:bodyPr/>
          <a:lstStyle/>
          <a:p>
            <a:fld id="{369971F0-3112-4C6E-B191-72E764B5D71E}" type="slidenum">
              <a:rPr lang="fr-FR" smtClean="0">
                <a:latin typeface="Arial" charset="0"/>
                <a:cs typeface="Arial" charset="0"/>
              </a:rPr>
              <a:pPr/>
              <a:t>24</a:t>
            </a:fld>
            <a:endParaRPr lang="fr-FR" smtClean="0">
              <a:latin typeface="Arial" charset="0"/>
              <a:cs typeface="Arial" charset="0"/>
            </a:endParaRPr>
          </a:p>
        </p:txBody>
      </p:sp>
      <p:sp>
        <p:nvSpPr>
          <p:cNvPr id="115714"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69" tIns="46585" rIns="93169" bIns="46585" anchor="b"/>
          <a:lstStyle/>
          <a:p>
            <a:pPr algn="r"/>
            <a:fld id="{FCEDD397-0C99-4945-A728-69673AA397BF}" type="slidenum">
              <a:rPr lang="en-US" sz="1200">
                <a:ea typeface="MS PGothic" pitchFamily="34" charset="-128"/>
              </a:rPr>
              <a:pPr algn="r"/>
              <a:t>24</a:t>
            </a:fld>
            <a:endParaRPr lang="en-US" sz="1200">
              <a:ea typeface="MS PGothic" pitchFamily="34" charset="-128"/>
            </a:endParaRPr>
          </a:p>
        </p:txBody>
      </p:sp>
      <p:sp>
        <p:nvSpPr>
          <p:cNvPr id="115715" name="Rectangle 2"/>
          <p:cNvSpPr>
            <a:spLocks noGrp="1" noRot="1" noChangeAspect="1" noChangeArrowheads="1" noTextEdit="1"/>
          </p:cNvSpPr>
          <p:nvPr>
            <p:ph type="sldImg"/>
          </p:nvPr>
        </p:nvSpPr>
        <p:spPr>
          <a:xfrm>
            <a:off x="1182688" y="696913"/>
            <a:ext cx="4648200" cy="3486150"/>
          </a:xfrm>
          <a:ln/>
        </p:spPr>
      </p:sp>
      <p:sp>
        <p:nvSpPr>
          <p:cNvPr id="115716" name="Rectangle 3"/>
          <p:cNvSpPr>
            <a:spLocks noGrp="1" noChangeArrowheads="1"/>
          </p:cNvSpPr>
          <p:nvPr>
            <p:ph type="body" idx="1"/>
          </p:nvPr>
        </p:nvSpPr>
        <p:spPr>
          <a:xfrm>
            <a:off x="935038" y="4416425"/>
            <a:ext cx="5140325" cy="4183063"/>
          </a:xfrm>
          <a:noFill/>
          <a:ln/>
        </p:spPr>
        <p:txBody>
          <a:bodyPr lIns="93169" tIns="46585" rIns="93169" bIns="46585"/>
          <a:lstStyle/>
          <a:p>
            <a:pPr eaLnBrk="1" hangingPunct="1"/>
            <a:endParaRPr lang="en-US"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a:noFill/>
        </p:spPr>
        <p:txBody>
          <a:bodyPr/>
          <a:lstStyle/>
          <a:p>
            <a:fld id="{6874EEF5-EC9D-4F84-A905-D00B2DB0E8A9}" type="slidenum">
              <a:rPr lang="fr-FR" smtClean="0">
                <a:latin typeface="Arial" charset="0"/>
                <a:cs typeface="Arial" charset="0"/>
              </a:rPr>
              <a:pPr/>
              <a:t>25</a:t>
            </a:fld>
            <a:endParaRPr lang="fr-FR" smtClean="0">
              <a:latin typeface="Arial" charset="0"/>
              <a:cs typeface="Arial" charset="0"/>
            </a:endParaRPr>
          </a:p>
        </p:txBody>
      </p:sp>
      <p:sp>
        <p:nvSpPr>
          <p:cNvPr id="117762"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69" tIns="46585" rIns="93169" bIns="46585" anchor="b"/>
          <a:lstStyle/>
          <a:p>
            <a:pPr algn="r"/>
            <a:fld id="{BDF1817C-554B-4A17-A60F-5320DE8294CB}" type="slidenum">
              <a:rPr lang="en-US" sz="1200">
                <a:ea typeface="MS PGothic" pitchFamily="34" charset="-128"/>
              </a:rPr>
              <a:pPr algn="r"/>
              <a:t>25</a:t>
            </a:fld>
            <a:endParaRPr lang="en-US" sz="1200">
              <a:ea typeface="MS PGothic" pitchFamily="34" charset="-128"/>
            </a:endParaRPr>
          </a:p>
        </p:txBody>
      </p:sp>
      <p:sp>
        <p:nvSpPr>
          <p:cNvPr id="117763"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169" tIns="46585" rIns="93169" bIns="46585" anchor="b"/>
          <a:lstStyle/>
          <a:p>
            <a:pPr algn="r" eaLnBrk="0" hangingPunct="0"/>
            <a:fld id="{CB041665-AAF9-4429-9467-1DE34171B942}" type="slidenum">
              <a:rPr lang="fr-FR" sz="1200">
                <a:ea typeface="MS PGothic" pitchFamily="34" charset="-128"/>
              </a:rPr>
              <a:pPr algn="r" eaLnBrk="0" hangingPunct="0"/>
              <a:t>25</a:t>
            </a:fld>
            <a:endParaRPr lang="fr-FR" sz="1200">
              <a:ea typeface="MS PGothic" pitchFamily="34" charset="-128"/>
            </a:endParaRPr>
          </a:p>
        </p:txBody>
      </p:sp>
      <p:sp>
        <p:nvSpPr>
          <p:cNvPr id="117764" name="Rectangle 2"/>
          <p:cNvSpPr>
            <a:spLocks noGrp="1" noRot="1" noChangeAspect="1" noChangeArrowheads="1" noTextEdit="1"/>
          </p:cNvSpPr>
          <p:nvPr>
            <p:ph type="sldImg"/>
          </p:nvPr>
        </p:nvSpPr>
        <p:spPr>
          <a:xfrm>
            <a:off x="1195388" y="712788"/>
            <a:ext cx="4662487" cy="3497262"/>
          </a:xfrm>
          <a:ln/>
        </p:spPr>
      </p:sp>
      <p:sp>
        <p:nvSpPr>
          <p:cNvPr id="117765" name="Rectangle 3"/>
          <p:cNvSpPr>
            <a:spLocks noGrp="1" noChangeArrowheads="1"/>
          </p:cNvSpPr>
          <p:nvPr>
            <p:ph type="body" idx="1"/>
          </p:nvPr>
        </p:nvSpPr>
        <p:spPr>
          <a:xfrm>
            <a:off x="962025" y="4425950"/>
            <a:ext cx="5126038" cy="4206875"/>
          </a:xfrm>
          <a:noFill/>
          <a:ln/>
        </p:spPr>
        <p:txBody>
          <a:bodyPr lIns="93169" tIns="46585" rIns="93169" bIns="46585"/>
          <a:lstStyle/>
          <a:p>
            <a:pPr eaLnBrk="1" hangingPunct="1">
              <a:spcBef>
                <a:spcPct val="0"/>
              </a:spcBef>
            </a:pPr>
            <a:endParaRPr lang="en-US" sz="2400"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58" name="Rectangle 1"/>
          <p:cNvSpPr>
            <a:spLocks noGrp="1" noRot="1" noChangeAspect="1" noChangeArrowheads="1" noTextEdit="1"/>
          </p:cNvSpPr>
          <p:nvPr>
            <p:ph type="sldImg"/>
          </p:nvPr>
        </p:nvSpPr>
        <p:spPr>
          <a:solidFill>
            <a:srgbClr val="FFFFFF"/>
          </a:solidFill>
          <a:ln/>
        </p:spPr>
      </p:sp>
      <p:sp>
        <p:nvSpPr>
          <p:cNvPr id="121859" name="Text Box 4"/>
          <p:cNvSpPr>
            <a:spLocks noGrp="1" noChangeArrowheads="1"/>
          </p:cNvSpPr>
          <p:nvPr>
            <p:ph type="body" idx="1"/>
          </p:nvPr>
        </p:nvSpPr>
        <p:spPr>
          <a:noFill/>
          <a:ln/>
        </p:spPr>
        <p:txBody>
          <a:bodyPr wrap="none" anchor="ctr"/>
          <a:lstStyle/>
          <a:p>
            <a:pPr eaLnBrk="1" hangingPunct="1">
              <a:spcBef>
                <a:spcPct val="0"/>
              </a:spcBef>
              <a:buClr>
                <a:srgbClr val="336699"/>
              </a:buClr>
            </a:pPr>
            <a:r>
              <a:rPr lang="en-US" sz="1800" b="1" smtClean="0">
                <a:solidFill>
                  <a:srgbClr val="336699"/>
                </a:solidFill>
                <a:latin typeface="Arial" charset="0"/>
                <a:cs typeface="Arial" charset="0"/>
              </a:rPr>
              <a:t>Jerome, be sure to highlight required 3rd party </a:t>
            </a:r>
          </a:p>
          <a:p>
            <a:pPr eaLnBrk="1" hangingPunct="1">
              <a:spcBef>
                <a:spcPct val="0"/>
              </a:spcBef>
              <a:buClr>
                <a:srgbClr val="336699"/>
              </a:buClr>
            </a:pPr>
            <a:r>
              <a:rPr lang="en-US" sz="1800" b="1" smtClean="0">
                <a:solidFill>
                  <a:srgbClr val="336699"/>
                </a:solidFill>
                <a:latin typeface="Arial" charset="0"/>
                <a:cs typeface="Arial" charset="0"/>
              </a:rPr>
              <a:t>components here: eg CA, CMS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Rot="1" noChangeAspect="1" noChangeArrowheads="1" noTextEdit="1"/>
          </p:cNvSpPr>
          <p:nvPr>
            <p:ph type="sldImg"/>
          </p:nvPr>
        </p:nvSpPr>
        <p:spPr>
          <a:ln/>
        </p:spPr>
      </p:sp>
      <p:sp>
        <p:nvSpPr>
          <p:cNvPr id="123906"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Rot="1" noChangeAspect="1" noChangeArrowheads="1" noTextEdit="1"/>
          </p:cNvSpPr>
          <p:nvPr>
            <p:ph type="sldImg"/>
          </p:nvPr>
        </p:nvSpPr>
        <p:spPr>
          <a:ln/>
        </p:spPr>
      </p:sp>
      <p:sp>
        <p:nvSpPr>
          <p:cNvPr id="126978"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p:spPr>
        <p:txBody>
          <a:bodyPr/>
          <a:lstStyle/>
          <a:p>
            <a:fld id="{BC7B7174-02C7-4995-A73D-FB63D845705F}" type="slidenum">
              <a:rPr lang="fr-FR" smtClean="0">
                <a:latin typeface="Arial" charset="0"/>
                <a:cs typeface="Arial" charset="0"/>
              </a:rPr>
              <a:pPr/>
              <a:t>32</a:t>
            </a:fld>
            <a:endParaRPr lang="fr-FR" smtClean="0">
              <a:latin typeface="Arial" charset="0"/>
              <a:cs typeface="Arial" charset="0"/>
            </a:endParaRPr>
          </a:p>
        </p:txBody>
      </p:sp>
      <p:sp>
        <p:nvSpPr>
          <p:cNvPr id="129026"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69" tIns="46585" rIns="93169" bIns="46585" anchor="b"/>
          <a:lstStyle/>
          <a:p>
            <a:pPr algn="r"/>
            <a:fld id="{0F0A4DD3-8EEF-4113-A123-6AA620D2529D}" type="slidenum">
              <a:rPr lang="en-US" sz="1200">
                <a:ea typeface="MS PGothic" pitchFamily="34" charset="-128"/>
              </a:rPr>
              <a:pPr algn="r"/>
              <a:t>32</a:t>
            </a:fld>
            <a:endParaRPr lang="en-US" sz="1200">
              <a:ea typeface="MS PGothic" pitchFamily="34" charset="-128"/>
            </a:endParaRPr>
          </a:p>
        </p:txBody>
      </p:sp>
      <p:sp>
        <p:nvSpPr>
          <p:cNvPr id="129027" name="Rectangle 2"/>
          <p:cNvSpPr>
            <a:spLocks noGrp="1" noRot="1" noChangeAspect="1" noChangeArrowheads="1" noTextEdit="1"/>
          </p:cNvSpPr>
          <p:nvPr>
            <p:ph type="sldImg"/>
          </p:nvPr>
        </p:nvSpPr>
        <p:spPr>
          <a:xfrm>
            <a:off x="1182688" y="696913"/>
            <a:ext cx="4648200" cy="3486150"/>
          </a:xfrm>
          <a:ln/>
        </p:spPr>
      </p:sp>
      <p:sp>
        <p:nvSpPr>
          <p:cNvPr id="129028" name="Rectangle 3"/>
          <p:cNvSpPr>
            <a:spLocks noGrp="1" noChangeArrowheads="1"/>
          </p:cNvSpPr>
          <p:nvPr>
            <p:ph type="body" idx="1"/>
          </p:nvPr>
        </p:nvSpPr>
        <p:spPr>
          <a:xfrm>
            <a:off x="935038" y="4416425"/>
            <a:ext cx="5140325" cy="4183063"/>
          </a:xfrm>
          <a:noFill/>
          <a:ln/>
        </p:spPr>
        <p:txBody>
          <a:bodyPr lIns="93169" tIns="46585" rIns="93169" bIns="46585"/>
          <a:lstStyle/>
          <a:p>
            <a:pPr eaLnBrk="1" hangingPunct="1"/>
            <a:endParaRPr lang="en-US" smtClean="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a:fld id="{72DBD7A8-71EF-4844-B695-C7ED18C5EE48}" type="slidenum">
              <a:rPr lang="fr-FR" sz="1200"/>
              <a:pPr algn="r"/>
              <a:t>33</a:t>
            </a:fld>
            <a:endParaRPr lang="fr-FR" sz="1200"/>
          </a:p>
        </p:txBody>
      </p:sp>
      <p:sp>
        <p:nvSpPr>
          <p:cNvPr id="133123"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69" tIns="46585" rIns="93169" bIns="46585" anchor="b"/>
          <a:lstStyle/>
          <a:p>
            <a:pPr algn="r"/>
            <a:fld id="{4E9A1158-12CC-4C86-9A2D-F4F845260F4E}" type="slidenum">
              <a:rPr lang="en-US" sz="1200">
                <a:ea typeface="MS PGothic" pitchFamily="34" charset="-128"/>
              </a:rPr>
              <a:pPr algn="r"/>
              <a:t>33</a:t>
            </a:fld>
            <a:endParaRPr lang="en-US" sz="1200">
              <a:ea typeface="MS PGothic" pitchFamily="34" charset="-128"/>
            </a:endParaRPr>
          </a:p>
        </p:txBody>
      </p:sp>
      <p:sp>
        <p:nvSpPr>
          <p:cNvPr id="133124" name="Rectangle 2"/>
          <p:cNvSpPr>
            <a:spLocks noGrp="1" noRot="1" noChangeAspect="1" noChangeArrowheads="1" noTextEdit="1"/>
          </p:cNvSpPr>
          <p:nvPr>
            <p:ph type="sldImg"/>
          </p:nvPr>
        </p:nvSpPr>
        <p:spPr>
          <a:xfrm>
            <a:off x="1182688" y="696913"/>
            <a:ext cx="4648200" cy="3486150"/>
          </a:xfrm>
          <a:ln/>
        </p:spPr>
      </p:sp>
      <p:sp>
        <p:nvSpPr>
          <p:cNvPr id="133125" name="Rectangle 3"/>
          <p:cNvSpPr>
            <a:spLocks noGrp="1" noChangeArrowheads="1"/>
          </p:cNvSpPr>
          <p:nvPr>
            <p:ph type="body" idx="1"/>
          </p:nvPr>
        </p:nvSpPr>
        <p:spPr>
          <a:xfrm>
            <a:off x="935038" y="4416425"/>
            <a:ext cx="5140325" cy="4183063"/>
          </a:xfrm>
          <a:noFill/>
          <a:ln/>
        </p:spPr>
        <p:txBody>
          <a:bodyPr lIns="93169" tIns="46585" rIns="93169" bIns="46585"/>
          <a:lstStyle/>
          <a:p>
            <a:pPr eaLnBrk="1" hangingPunct="1"/>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2" descr="page_couv"/>
          <p:cNvPicPr>
            <a:picLocks noChangeAspect="1" noChangeArrowheads="1"/>
          </p:cNvPicPr>
          <p:nvPr userDrawn="1"/>
        </p:nvPicPr>
        <p:blipFill>
          <a:blip r:embed="rId2"/>
          <a:srcRect/>
          <a:stretch>
            <a:fillRect/>
          </a:stretch>
        </p:blipFill>
        <p:spPr bwMode="auto">
          <a:xfrm>
            <a:off x="250825" y="2301875"/>
            <a:ext cx="8640763" cy="4311650"/>
          </a:xfrm>
          <a:prstGeom prst="rect">
            <a:avLst/>
          </a:prstGeom>
          <a:noFill/>
          <a:ln w="9525">
            <a:noFill/>
            <a:miter lim="800000"/>
            <a:headEnd/>
            <a:tailEnd/>
          </a:ln>
        </p:spPr>
      </p:pic>
      <p:pic>
        <p:nvPicPr>
          <p:cNvPr id="5" name="Picture 2" descr="C:\Documents and Settings\Administrateur\Bureau\logo.jpg"/>
          <p:cNvPicPr>
            <a:picLocks noChangeAspect="1" noChangeArrowheads="1"/>
          </p:cNvPicPr>
          <p:nvPr/>
        </p:nvPicPr>
        <p:blipFill>
          <a:blip r:embed="rId3"/>
          <a:srcRect/>
          <a:stretch>
            <a:fillRect/>
          </a:stretch>
        </p:blipFill>
        <p:spPr bwMode="auto">
          <a:xfrm>
            <a:off x="179388" y="115888"/>
            <a:ext cx="2376487" cy="827087"/>
          </a:xfrm>
          <a:prstGeom prst="rect">
            <a:avLst/>
          </a:prstGeom>
          <a:noFill/>
          <a:ln w="9525">
            <a:noFill/>
            <a:miter lim="800000"/>
            <a:headEnd/>
            <a:tailEnd/>
          </a:ln>
        </p:spPr>
      </p:pic>
      <p:sp>
        <p:nvSpPr>
          <p:cNvPr id="5126" name="Rectangle 6"/>
          <p:cNvSpPr>
            <a:spLocks noGrp="1" noChangeArrowheads="1"/>
          </p:cNvSpPr>
          <p:nvPr>
            <p:ph type="subTitle" idx="1"/>
          </p:nvPr>
        </p:nvSpPr>
        <p:spPr>
          <a:xfrm>
            <a:off x="3851275" y="2852738"/>
            <a:ext cx="4695825" cy="3384550"/>
          </a:xfrm>
        </p:spPr>
        <p:txBody>
          <a:bodyPr/>
          <a:lstStyle>
            <a:lvl1pPr marL="0" indent="0" algn="r">
              <a:buFont typeface="Wingdings 2" pitchFamily="18" charset="2"/>
              <a:buNone/>
              <a:defRPr sz="2400">
                <a:solidFill>
                  <a:schemeClr val="bg1"/>
                </a:solidFill>
              </a:defRPr>
            </a:lvl1pPr>
          </a:lstStyle>
          <a:p>
            <a:r>
              <a:rPr lang="en-US"/>
              <a:t>Add a subtitle, name &amp; dates</a:t>
            </a:r>
          </a:p>
        </p:txBody>
      </p:sp>
      <p:sp>
        <p:nvSpPr>
          <p:cNvPr id="5131" name="Rectangle 11"/>
          <p:cNvSpPr>
            <a:spLocks noGrp="1" noChangeArrowheads="1"/>
          </p:cNvSpPr>
          <p:nvPr>
            <p:ph type="ctrTitle" sz="quarter"/>
          </p:nvPr>
        </p:nvSpPr>
        <p:spPr>
          <a:xfrm>
            <a:off x="755650" y="1268413"/>
            <a:ext cx="7993063" cy="1008062"/>
          </a:xfrm>
        </p:spPr>
        <p:txBody>
          <a:bodyPr anchor="t"/>
          <a:lstStyle>
            <a:lvl1pPr>
              <a:defRPr>
                <a:solidFill>
                  <a:srgbClr val="857364"/>
                </a:solidFill>
              </a:defRPr>
            </a:lvl1pPr>
          </a:lstStyle>
          <a:p>
            <a:r>
              <a:rPr lang="en-US"/>
              <a:t>Add title here</a:t>
            </a:r>
          </a:p>
        </p:txBody>
      </p:sp>
    </p:spTree>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Espace réservé du numéro de diapositive 3"/>
          <p:cNvSpPr>
            <a:spLocks noGrp="1"/>
          </p:cNvSpPr>
          <p:nvPr>
            <p:ph type="sldNum" sz="quarter" idx="10"/>
          </p:nvPr>
        </p:nvSpPr>
        <p:spPr/>
        <p:txBody>
          <a:bodyPr/>
          <a:lstStyle>
            <a:lvl1pPr>
              <a:defRPr/>
            </a:lvl1pPr>
          </a:lstStyle>
          <a:p>
            <a:pPr>
              <a:defRPr/>
            </a:pPr>
            <a:fld id="{E6A3DFD9-E875-4E69-B258-447E11CCEB8A}" type="slidenum">
              <a:rPr lang="en-US"/>
              <a:pPr>
                <a:defRPr/>
              </a:pPr>
              <a:t>‹#›</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dt" sz="half" idx="12"/>
          </p:nvPr>
        </p:nvSpPr>
        <p:spPr>
          <a:ln/>
        </p:spPr>
        <p:txBody>
          <a:bodyPr/>
          <a:lstStyle>
            <a:lvl1pPr>
              <a:defRPr/>
            </a:lvl1pPr>
          </a:lstStyle>
          <a:p>
            <a:pPr>
              <a:defRPr/>
            </a:pPr>
            <a:fld id="{018F26A5-C56C-46BA-BE5A-5A4D0EF7CD84}" type="datetime1">
              <a:rPr lang="en-GB"/>
              <a:pPr>
                <a:defRPr/>
              </a:pPr>
              <a:t>01/06/2010</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Espace réservé du numéro de diapositive 3"/>
          <p:cNvSpPr>
            <a:spLocks noGrp="1"/>
          </p:cNvSpPr>
          <p:nvPr>
            <p:ph type="sldNum" sz="quarter" idx="10"/>
          </p:nvPr>
        </p:nvSpPr>
        <p:spPr/>
        <p:txBody>
          <a:bodyPr/>
          <a:lstStyle>
            <a:lvl1pPr>
              <a:defRPr/>
            </a:lvl1pPr>
          </a:lstStyle>
          <a:p>
            <a:pPr>
              <a:defRPr/>
            </a:pPr>
            <a:fld id="{B5E3CE36-C887-453C-9869-B4BB7D14FE26}" type="slidenum">
              <a:rPr lang="en-US"/>
              <a:pPr>
                <a:defRPr/>
              </a:pPr>
              <a:t>‹#›</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dt" sz="half" idx="12"/>
          </p:nvPr>
        </p:nvSpPr>
        <p:spPr>
          <a:ln/>
        </p:spPr>
        <p:txBody>
          <a:bodyPr/>
          <a:lstStyle>
            <a:lvl1pPr>
              <a:defRPr/>
            </a:lvl1pPr>
          </a:lstStyle>
          <a:p>
            <a:pPr>
              <a:defRPr/>
            </a:pPr>
            <a:fld id="{821AF49B-DA55-465F-A29E-E9DDCAE70548}" type="datetime1">
              <a:rPr lang="en-GB"/>
              <a:pPr>
                <a:defRPr/>
              </a:pPr>
              <a:t>01/06/2010</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90575" y="1446213"/>
            <a:ext cx="3425825" cy="4646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68800" y="1446213"/>
            <a:ext cx="3425825" cy="4646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Espace réservé du numéro de diapositive 3"/>
          <p:cNvSpPr>
            <a:spLocks noGrp="1"/>
          </p:cNvSpPr>
          <p:nvPr>
            <p:ph type="sldNum" sz="quarter" idx="10"/>
          </p:nvPr>
        </p:nvSpPr>
        <p:spPr/>
        <p:txBody>
          <a:bodyPr/>
          <a:lstStyle>
            <a:lvl1pPr>
              <a:defRPr/>
            </a:lvl1pPr>
          </a:lstStyle>
          <a:p>
            <a:pPr>
              <a:defRPr/>
            </a:pPr>
            <a:fld id="{5A4C3EF9-819E-4239-8867-3D994CC002A1}" type="slidenum">
              <a:rPr lang="en-US"/>
              <a:pPr>
                <a:defRPr/>
              </a:pPr>
              <a:t>‹#›</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dt" sz="half" idx="12"/>
          </p:nvPr>
        </p:nvSpPr>
        <p:spPr>
          <a:ln/>
        </p:spPr>
        <p:txBody>
          <a:bodyPr/>
          <a:lstStyle>
            <a:lvl1pPr>
              <a:defRPr/>
            </a:lvl1pPr>
          </a:lstStyle>
          <a:p>
            <a:pPr>
              <a:defRPr/>
            </a:pPr>
            <a:fld id="{0B367E68-578F-43B9-BC50-C17217C35631}" type="datetime1">
              <a:rPr lang="en-GB"/>
              <a:pPr>
                <a:defRPr/>
              </a:pPr>
              <a:t>01/06/2010</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Espace réservé du numéro de diapositive 3"/>
          <p:cNvSpPr>
            <a:spLocks noGrp="1"/>
          </p:cNvSpPr>
          <p:nvPr>
            <p:ph type="sldNum" sz="quarter" idx="10"/>
          </p:nvPr>
        </p:nvSpPr>
        <p:spPr/>
        <p:txBody>
          <a:bodyPr/>
          <a:lstStyle>
            <a:lvl1pPr>
              <a:defRPr/>
            </a:lvl1pPr>
          </a:lstStyle>
          <a:p>
            <a:pPr>
              <a:defRPr/>
            </a:pPr>
            <a:fld id="{12455F41-6ABF-4036-A72E-8F976EA2CE37}" type="slidenum">
              <a:rPr lang="en-US"/>
              <a:pPr>
                <a:defRPr/>
              </a:pPr>
              <a:t>‹#›</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dt" sz="half" idx="12"/>
          </p:nvPr>
        </p:nvSpPr>
        <p:spPr>
          <a:ln/>
        </p:spPr>
        <p:txBody>
          <a:bodyPr/>
          <a:lstStyle>
            <a:lvl1pPr>
              <a:defRPr/>
            </a:lvl1pPr>
          </a:lstStyle>
          <a:p>
            <a:pPr>
              <a:defRPr/>
            </a:pPr>
            <a:fld id="{04682728-E530-4865-A60A-FB6A3FC83397}" type="datetime1">
              <a:rPr lang="en-GB"/>
              <a:pPr>
                <a:defRPr/>
              </a:pPr>
              <a:t>01/06/2010</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Espace réservé du numéro de diapositive 3"/>
          <p:cNvSpPr>
            <a:spLocks noGrp="1"/>
          </p:cNvSpPr>
          <p:nvPr>
            <p:ph type="sldNum" sz="quarter" idx="10"/>
          </p:nvPr>
        </p:nvSpPr>
        <p:spPr/>
        <p:txBody>
          <a:bodyPr/>
          <a:lstStyle>
            <a:lvl1pPr>
              <a:defRPr/>
            </a:lvl1pPr>
          </a:lstStyle>
          <a:p>
            <a:pPr>
              <a:defRPr/>
            </a:pPr>
            <a:fld id="{60AAD3A3-AA8B-41BD-A043-DD008A1297B8}" type="slidenum">
              <a:rPr lang="en-US"/>
              <a:pPr>
                <a:defRPr/>
              </a:pPr>
              <a:t>‹#›</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dt" sz="half" idx="12"/>
          </p:nvPr>
        </p:nvSpPr>
        <p:spPr>
          <a:ln/>
        </p:spPr>
        <p:txBody>
          <a:bodyPr/>
          <a:lstStyle>
            <a:lvl1pPr>
              <a:defRPr/>
            </a:lvl1pPr>
          </a:lstStyle>
          <a:p>
            <a:pPr>
              <a:defRPr/>
            </a:pPr>
            <a:fld id="{93F10AED-BF7A-4289-90FC-C885524FE59D}" type="datetime1">
              <a:rPr lang="en-GB"/>
              <a:pPr>
                <a:defRPr/>
              </a:pPr>
              <a:t>01/06/2010</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Espace réservé du numéro de diapositive 3"/>
          <p:cNvSpPr>
            <a:spLocks noGrp="1"/>
          </p:cNvSpPr>
          <p:nvPr>
            <p:ph type="sldNum" sz="quarter" idx="10"/>
          </p:nvPr>
        </p:nvSpPr>
        <p:spPr/>
        <p:txBody>
          <a:bodyPr/>
          <a:lstStyle>
            <a:lvl1pPr>
              <a:defRPr/>
            </a:lvl1pPr>
          </a:lstStyle>
          <a:p>
            <a:pPr>
              <a:defRPr/>
            </a:pPr>
            <a:fld id="{BF437687-EB66-4B81-9C9F-788D879BE41E}" type="slidenum">
              <a:rPr lang="en-US"/>
              <a:pPr>
                <a:defRPr/>
              </a:pPr>
              <a:t>‹#›</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dt" sz="half" idx="12"/>
          </p:nvPr>
        </p:nvSpPr>
        <p:spPr>
          <a:ln/>
        </p:spPr>
        <p:txBody>
          <a:bodyPr/>
          <a:lstStyle>
            <a:lvl1pPr>
              <a:defRPr/>
            </a:lvl1pPr>
          </a:lstStyle>
          <a:p>
            <a:pPr>
              <a:defRPr/>
            </a:pPr>
            <a:fld id="{07D07C05-8E70-49FE-BB23-6F51A8C26F5D}" type="datetime1">
              <a:rPr lang="en-GB"/>
              <a:pPr>
                <a:defRPr/>
              </a:pPr>
              <a:t>01/06/2010</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Espace réservé du numéro de diapositive 3"/>
          <p:cNvSpPr>
            <a:spLocks noGrp="1"/>
          </p:cNvSpPr>
          <p:nvPr>
            <p:ph type="sldNum" sz="quarter" idx="10"/>
          </p:nvPr>
        </p:nvSpPr>
        <p:spPr/>
        <p:txBody>
          <a:bodyPr/>
          <a:lstStyle>
            <a:lvl1pPr>
              <a:defRPr/>
            </a:lvl1pPr>
          </a:lstStyle>
          <a:p>
            <a:pPr>
              <a:defRPr/>
            </a:pPr>
            <a:fld id="{1AFA062B-45C6-46DE-ACE3-5BEDB6BEF3D8}" type="slidenum">
              <a:rPr lang="en-US"/>
              <a:pPr>
                <a:defRPr/>
              </a:pPr>
              <a:t>‹#›</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dt" sz="half" idx="12"/>
          </p:nvPr>
        </p:nvSpPr>
        <p:spPr>
          <a:ln/>
        </p:spPr>
        <p:txBody>
          <a:bodyPr/>
          <a:lstStyle>
            <a:lvl1pPr>
              <a:defRPr/>
            </a:lvl1pPr>
          </a:lstStyle>
          <a:p>
            <a:pPr>
              <a:defRPr/>
            </a:pPr>
            <a:fld id="{FB71423B-45CA-496F-8087-18C48C39CC06}" type="datetime1">
              <a:rPr lang="en-GB"/>
              <a:pPr>
                <a:defRPr/>
              </a:pPr>
              <a:t>01/06/2010</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Espace réservé du numéro de diapositive 3"/>
          <p:cNvSpPr>
            <a:spLocks noGrp="1"/>
          </p:cNvSpPr>
          <p:nvPr>
            <p:ph type="sldNum" sz="quarter" idx="10"/>
          </p:nvPr>
        </p:nvSpPr>
        <p:spPr/>
        <p:txBody>
          <a:bodyPr/>
          <a:lstStyle>
            <a:lvl1pPr>
              <a:defRPr/>
            </a:lvl1pPr>
          </a:lstStyle>
          <a:p>
            <a:pPr>
              <a:defRPr/>
            </a:pPr>
            <a:fld id="{E06AA222-2874-48CA-99BE-F89E62873CB6}" type="slidenum">
              <a:rPr lang="en-US"/>
              <a:pPr>
                <a:defRPr/>
              </a:pPr>
              <a:t>‹#›</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dt" sz="half" idx="12"/>
          </p:nvPr>
        </p:nvSpPr>
        <p:spPr>
          <a:ln/>
        </p:spPr>
        <p:txBody>
          <a:bodyPr/>
          <a:lstStyle>
            <a:lvl1pPr>
              <a:defRPr/>
            </a:lvl1pPr>
          </a:lstStyle>
          <a:p>
            <a:pPr>
              <a:defRPr/>
            </a:pPr>
            <a:fld id="{1FB31205-48B1-45F9-9D2B-597C2E9EDD6B}" type="datetime1">
              <a:rPr lang="en-GB"/>
              <a:pPr>
                <a:defRPr/>
              </a:pPr>
              <a:t>01/06/2010</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Espace réservé du numéro de diapositive 3"/>
          <p:cNvSpPr>
            <a:spLocks noGrp="1"/>
          </p:cNvSpPr>
          <p:nvPr>
            <p:ph type="sldNum" sz="quarter" idx="10"/>
          </p:nvPr>
        </p:nvSpPr>
        <p:spPr/>
        <p:txBody>
          <a:bodyPr/>
          <a:lstStyle>
            <a:lvl1pPr>
              <a:defRPr/>
            </a:lvl1pPr>
          </a:lstStyle>
          <a:p>
            <a:pPr>
              <a:defRPr/>
            </a:pPr>
            <a:fld id="{9C90EDBA-848B-4675-B919-9334BF20007E}" type="slidenum">
              <a:rPr lang="en-US"/>
              <a:pPr>
                <a:defRPr/>
              </a:pPr>
              <a:t>‹#›</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dt" sz="half" idx="12"/>
          </p:nvPr>
        </p:nvSpPr>
        <p:spPr>
          <a:ln/>
        </p:spPr>
        <p:txBody>
          <a:bodyPr/>
          <a:lstStyle>
            <a:lvl1pPr>
              <a:defRPr/>
            </a:lvl1pPr>
          </a:lstStyle>
          <a:p>
            <a:pPr>
              <a:defRPr/>
            </a:pPr>
            <a:fld id="{A5981EBB-BA8A-4FC3-BE6D-9F5B9286C2F9}" type="datetime1">
              <a:rPr lang="en-GB"/>
              <a:pPr>
                <a:defRPr/>
              </a:pPr>
              <a:t>01/06/2010</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81700" y="401638"/>
            <a:ext cx="1812925" cy="56911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8163" y="401638"/>
            <a:ext cx="5291137" cy="56911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Espace réservé du numéro de diapositive 3"/>
          <p:cNvSpPr>
            <a:spLocks noGrp="1"/>
          </p:cNvSpPr>
          <p:nvPr>
            <p:ph type="sldNum" sz="quarter" idx="10"/>
          </p:nvPr>
        </p:nvSpPr>
        <p:spPr/>
        <p:txBody>
          <a:bodyPr/>
          <a:lstStyle>
            <a:lvl1pPr>
              <a:defRPr/>
            </a:lvl1pPr>
          </a:lstStyle>
          <a:p>
            <a:pPr>
              <a:defRPr/>
            </a:pPr>
            <a:fld id="{370318AC-22D8-41E8-8DA8-3411F00D9D08}" type="slidenum">
              <a:rPr lang="en-US"/>
              <a:pPr>
                <a:defRPr/>
              </a:pPr>
              <a:t>‹#›</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dt" sz="half" idx="12"/>
          </p:nvPr>
        </p:nvSpPr>
        <p:spPr>
          <a:ln/>
        </p:spPr>
        <p:txBody>
          <a:bodyPr/>
          <a:lstStyle>
            <a:lvl1pPr>
              <a:defRPr/>
            </a:lvl1pPr>
          </a:lstStyle>
          <a:p>
            <a:pPr>
              <a:defRPr/>
            </a:pPr>
            <a:fld id="{E3340056-10BB-41FB-AC89-7E50A1460FE9}" type="datetime1">
              <a:rPr lang="en-GB"/>
              <a:pPr>
                <a:defRPr/>
              </a:pPr>
              <a:t>01/06/2010</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8163" y="401638"/>
            <a:ext cx="6913562" cy="5508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790575" y="1446213"/>
            <a:ext cx="3425825" cy="46466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68800" y="1446213"/>
            <a:ext cx="3425825" cy="46466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Espace réservé du numéro de diapositive 3"/>
          <p:cNvSpPr>
            <a:spLocks noGrp="1"/>
          </p:cNvSpPr>
          <p:nvPr>
            <p:ph type="sldNum" sz="quarter" idx="10"/>
          </p:nvPr>
        </p:nvSpPr>
        <p:spPr/>
        <p:txBody>
          <a:bodyPr/>
          <a:lstStyle>
            <a:lvl1pPr>
              <a:defRPr/>
            </a:lvl1pPr>
          </a:lstStyle>
          <a:p>
            <a:pPr>
              <a:defRPr/>
            </a:pPr>
            <a:fld id="{10C47C14-D81B-403C-AE06-7F4E56E153A5}" type="slidenum">
              <a:rPr lang="en-US"/>
              <a:pPr>
                <a:defRPr/>
              </a:pPr>
              <a:t>‹#›</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dt" sz="half" idx="12"/>
          </p:nvPr>
        </p:nvSpPr>
        <p:spPr>
          <a:ln/>
        </p:spPr>
        <p:txBody>
          <a:bodyPr/>
          <a:lstStyle>
            <a:lvl1pPr>
              <a:defRPr/>
            </a:lvl1pPr>
          </a:lstStyle>
          <a:p>
            <a:pPr>
              <a:defRPr/>
            </a:pPr>
            <a:fld id="{48A9BFFE-3CF9-443F-85B3-808B2AFEDB22}" type="datetime1">
              <a:rPr lang="en-GB"/>
              <a:pPr>
                <a:defRPr/>
              </a:pPr>
              <a:t>01/06/2010</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Innovation_graphic"/>
          <p:cNvPicPr>
            <a:picLocks noChangeAspect="1" noChangeArrowheads="1"/>
          </p:cNvPicPr>
          <p:nvPr/>
        </p:nvPicPr>
        <p:blipFill>
          <a:blip r:embed="rId2"/>
          <a:srcRect/>
          <a:stretch>
            <a:fillRect/>
          </a:stretch>
        </p:blipFill>
        <p:spPr bwMode="auto">
          <a:xfrm>
            <a:off x="4267200" y="1677988"/>
            <a:ext cx="4876800" cy="3500437"/>
          </a:xfrm>
          <a:prstGeom prst="rect">
            <a:avLst/>
          </a:prstGeom>
          <a:noFill/>
          <a:ln w="9525">
            <a:noFill/>
            <a:miter lim="800000"/>
            <a:headEnd/>
            <a:tailEnd/>
          </a:ln>
        </p:spPr>
      </p:pic>
      <p:sp>
        <p:nvSpPr>
          <p:cNvPr id="5" name="Rectangle 3"/>
          <p:cNvSpPr>
            <a:spLocks noChangeArrowheads="1"/>
          </p:cNvSpPr>
          <p:nvPr/>
        </p:nvSpPr>
        <p:spPr bwMode="blackWhite">
          <a:xfrm>
            <a:off x="0" y="0"/>
            <a:ext cx="9140825" cy="1692275"/>
          </a:xfrm>
          <a:prstGeom prst="rect">
            <a:avLst/>
          </a:prstGeom>
          <a:solidFill>
            <a:schemeClr val="accent1"/>
          </a:solidFill>
          <a:ln w="3175">
            <a:solidFill>
              <a:schemeClr val="accent1"/>
            </a:solidFill>
            <a:miter lim="800000"/>
            <a:headEnd/>
            <a:tailEnd/>
          </a:ln>
          <a:effectLst/>
        </p:spPr>
        <p:txBody>
          <a:bodyPr wrap="none" anchor="ctr"/>
          <a:lstStyle/>
          <a:p>
            <a:pPr>
              <a:defRPr/>
            </a:pPr>
            <a:endParaRPr lang="en-US"/>
          </a:p>
        </p:txBody>
      </p:sp>
      <p:sp>
        <p:nvSpPr>
          <p:cNvPr id="6" name="Rectangle 4"/>
          <p:cNvSpPr>
            <a:spLocks noChangeArrowheads="1"/>
          </p:cNvSpPr>
          <p:nvPr/>
        </p:nvSpPr>
        <p:spPr bwMode="blackWhite">
          <a:xfrm>
            <a:off x="0" y="5164138"/>
            <a:ext cx="9140825" cy="1692275"/>
          </a:xfrm>
          <a:prstGeom prst="rect">
            <a:avLst/>
          </a:prstGeom>
          <a:solidFill>
            <a:schemeClr val="accent1"/>
          </a:solidFill>
          <a:ln w="3175">
            <a:solidFill>
              <a:schemeClr val="accent1"/>
            </a:solidFill>
            <a:miter lim="800000"/>
            <a:headEnd/>
            <a:tailEnd/>
          </a:ln>
          <a:effectLst/>
        </p:spPr>
        <p:txBody>
          <a:bodyPr wrap="none" anchor="ctr"/>
          <a:lstStyle/>
          <a:p>
            <a:pPr>
              <a:defRPr/>
            </a:pPr>
            <a:endParaRPr lang="en-US"/>
          </a:p>
        </p:txBody>
      </p:sp>
      <p:sp>
        <p:nvSpPr>
          <p:cNvPr id="7" name="Rectangle 9"/>
          <p:cNvSpPr>
            <a:spLocks noChangeArrowheads="1"/>
          </p:cNvSpPr>
          <p:nvPr/>
        </p:nvSpPr>
        <p:spPr bwMode="black">
          <a:xfrm>
            <a:off x="7239000" y="6248400"/>
            <a:ext cx="1639888" cy="244475"/>
          </a:xfrm>
          <a:prstGeom prst="rect">
            <a:avLst/>
          </a:prstGeom>
          <a:noFill/>
          <a:ln w="9525">
            <a:noFill/>
            <a:miter lim="800000"/>
            <a:headEnd/>
            <a:tailEnd/>
          </a:ln>
          <a:effectLst/>
        </p:spPr>
        <p:txBody>
          <a:bodyPr>
            <a:spAutoFit/>
          </a:bodyPr>
          <a:lstStyle/>
          <a:p>
            <a:pPr algn="r" eaLnBrk="0" hangingPunct="0">
              <a:defRPr/>
            </a:pPr>
            <a:r>
              <a:rPr lang="en-US" sz="1000" b="1">
                <a:solidFill>
                  <a:srgbClr val="FFFFFF"/>
                </a:solidFill>
              </a:rPr>
              <a:t>© 2006 IBM Corporation</a:t>
            </a:r>
          </a:p>
        </p:txBody>
      </p:sp>
      <p:grpSp>
        <p:nvGrpSpPr>
          <p:cNvPr id="8" name="Group 10"/>
          <p:cNvGrpSpPr>
            <a:grpSpLocks/>
          </p:cNvGrpSpPr>
          <p:nvPr/>
        </p:nvGrpSpPr>
        <p:grpSpPr bwMode="auto">
          <a:xfrm>
            <a:off x="7524750" y="687388"/>
            <a:ext cx="1133475" cy="409575"/>
            <a:chOff x="4740" y="433"/>
            <a:chExt cx="714" cy="258"/>
          </a:xfrm>
        </p:grpSpPr>
        <p:pic>
          <p:nvPicPr>
            <p:cNvPr id="9" name="Picture 11" descr="ibm_white_logo_300dpi"/>
            <p:cNvPicPr>
              <a:picLocks noChangeAspect="1" noChangeArrowheads="1"/>
            </p:cNvPicPr>
            <p:nvPr/>
          </p:nvPicPr>
          <p:blipFill>
            <a:blip r:embed="rId3">
              <a:clrChange>
                <a:clrFrom>
                  <a:srgbClr val="7889FB"/>
                </a:clrFrom>
                <a:clrTo>
                  <a:srgbClr val="7889FB">
                    <a:alpha val="0"/>
                  </a:srgbClr>
                </a:clrTo>
              </a:clrChange>
            </a:blip>
            <a:srcRect r="6657"/>
            <a:stretch>
              <a:fillRect/>
            </a:stretch>
          </p:blipFill>
          <p:spPr bwMode="invGray">
            <a:xfrm>
              <a:off x="4740" y="433"/>
              <a:ext cx="631" cy="252"/>
            </a:xfrm>
            <a:prstGeom prst="rect">
              <a:avLst/>
            </a:prstGeom>
            <a:noFill/>
            <a:ln w="9525">
              <a:noFill/>
              <a:miter lim="800000"/>
              <a:headEnd/>
              <a:tailEnd/>
            </a:ln>
          </p:spPr>
        </p:pic>
        <p:pic>
          <p:nvPicPr>
            <p:cNvPr id="10" name="Picture 12" descr="circleR"/>
            <p:cNvPicPr>
              <a:picLocks noChangeAspect="1" noChangeArrowheads="1"/>
            </p:cNvPicPr>
            <p:nvPr/>
          </p:nvPicPr>
          <p:blipFill>
            <a:blip r:embed="rId4"/>
            <a:srcRect/>
            <a:stretch>
              <a:fillRect/>
            </a:stretch>
          </p:blipFill>
          <p:spPr bwMode="auto">
            <a:xfrm>
              <a:off x="5379" y="621"/>
              <a:ext cx="75" cy="70"/>
            </a:xfrm>
            <a:prstGeom prst="rect">
              <a:avLst/>
            </a:prstGeom>
            <a:noFill/>
            <a:ln w="9525">
              <a:noFill/>
              <a:miter lim="800000"/>
              <a:headEnd/>
              <a:tailEnd/>
            </a:ln>
          </p:spPr>
        </p:pic>
      </p:grpSp>
      <p:pic>
        <p:nvPicPr>
          <p:cNvPr id="11" name="Picture 13" descr="ibm_white_logo_300dpi"/>
          <p:cNvPicPr>
            <a:picLocks noChangeAspect="1" noChangeArrowheads="1"/>
          </p:cNvPicPr>
          <p:nvPr/>
        </p:nvPicPr>
        <p:blipFill>
          <a:blip r:embed="rId3">
            <a:clrChange>
              <a:clrFrom>
                <a:srgbClr val="7889FB"/>
              </a:clrFrom>
              <a:clrTo>
                <a:srgbClr val="7889FB">
                  <a:alpha val="0"/>
                </a:srgbClr>
              </a:clrTo>
            </a:clrChange>
          </a:blip>
          <a:srcRect r="6657"/>
          <a:stretch>
            <a:fillRect/>
          </a:stretch>
        </p:blipFill>
        <p:spPr bwMode="invGray">
          <a:xfrm>
            <a:off x="7524750" y="687388"/>
            <a:ext cx="1001713" cy="400050"/>
          </a:xfrm>
          <a:prstGeom prst="rect">
            <a:avLst/>
          </a:prstGeom>
          <a:noFill/>
          <a:ln w="9525">
            <a:noFill/>
            <a:miter lim="800000"/>
            <a:headEnd/>
            <a:tailEnd/>
          </a:ln>
        </p:spPr>
      </p:pic>
      <p:sp>
        <p:nvSpPr>
          <p:cNvPr id="12" name="Line 14"/>
          <p:cNvSpPr>
            <a:spLocks noChangeShapeType="1"/>
          </p:cNvSpPr>
          <p:nvPr/>
        </p:nvSpPr>
        <p:spPr bwMode="black">
          <a:xfrm flipV="1">
            <a:off x="1952625" y="4129088"/>
            <a:ext cx="0" cy="941387"/>
          </a:xfrm>
          <a:prstGeom prst="line">
            <a:avLst/>
          </a:prstGeom>
          <a:noFill/>
          <a:ln w="12700">
            <a:solidFill>
              <a:srgbClr val="808080"/>
            </a:solidFill>
            <a:round/>
            <a:headEnd/>
            <a:tailEnd/>
          </a:ln>
          <a:effectLst/>
        </p:spPr>
        <p:txBody>
          <a:bodyPr/>
          <a:lstStyle/>
          <a:p>
            <a:pPr>
              <a:defRPr/>
            </a:pPr>
            <a:endParaRPr lang="en-US"/>
          </a:p>
        </p:txBody>
      </p:sp>
      <p:sp>
        <p:nvSpPr>
          <p:cNvPr id="13" name="Line 15"/>
          <p:cNvSpPr>
            <a:spLocks noChangeShapeType="1"/>
          </p:cNvSpPr>
          <p:nvPr/>
        </p:nvSpPr>
        <p:spPr bwMode="auto">
          <a:xfrm flipV="1">
            <a:off x="1828800" y="1320800"/>
            <a:ext cx="0" cy="381000"/>
          </a:xfrm>
          <a:prstGeom prst="line">
            <a:avLst/>
          </a:prstGeom>
          <a:noFill/>
          <a:ln w="9525">
            <a:solidFill>
              <a:schemeClr val="bg1"/>
            </a:solidFill>
            <a:round/>
            <a:headEnd/>
            <a:tailEnd/>
          </a:ln>
          <a:effectLst/>
        </p:spPr>
        <p:txBody>
          <a:bodyPr/>
          <a:lstStyle/>
          <a:p>
            <a:pPr>
              <a:defRPr/>
            </a:pPr>
            <a:endParaRPr lang="en-US"/>
          </a:p>
        </p:txBody>
      </p:sp>
      <p:sp>
        <p:nvSpPr>
          <p:cNvPr id="14" name="Line 16"/>
          <p:cNvSpPr>
            <a:spLocks noChangeShapeType="1"/>
          </p:cNvSpPr>
          <p:nvPr/>
        </p:nvSpPr>
        <p:spPr bwMode="auto">
          <a:xfrm flipV="1">
            <a:off x="1828800" y="1300163"/>
            <a:ext cx="0" cy="401637"/>
          </a:xfrm>
          <a:prstGeom prst="line">
            <a:avLst/>
          </a:prstGeom>
          <a:noFill/>
          <a:ln w="9525">
            <a:solidFill>
              <a:schemeClr val="bg1"/>
            </a:solidFill>
            <a:round/>
            <a:headEnd/>
            <a:tailEnd/>
          </a:ln>
          <a:effectLst/>
        </p:spPr>
        <p:txBody>
          <a:bodyPr/>
          <a:lstStyle/>
          <a:p>
            <a:pPr>
              <a:defRPr/>
            </a:pPr>
            <a:endParaRPr lang="en-US"/>
          </a:p>
        </p:txBody>
      </p:sp>
      <p:sp>
        <p:nvSpPr>
          <p:cNvPr id="72709" name="Rectangle 5"/>
          <p:cNvSpPr>
            <a:spLocks noGrp="1" noChangeArrowheads="1"/>
          </p:cNvSpPr>
          <p:nvPr>
            <p:ph type="subTitle" idx="1"/>
          </p:nvPr>
        </p:nvSpPr>
        <p:spPr bwMode="black">
          <a:xfrm>
            <a:off x="1949450" y="4106863"/>
            <a:ext cx="6400800" cy="998537"/>
          </a:xfrm>
        </p:spPr>
        <p:txBody>
          <a:bodyPr/>
          <a:lstStyle>
            <a:lvl1pPr marL="0" indent="0">
              <a:lnSpc>
                <a:spcPct val="90000"/>
              </a:lnSpc>
              <a:spcBef>
                <a:spcPct val="0"/>
              </a:spcBef>
              <a:spcAft>
                <a:spcPct val="0"/>
              </a:spcAft>
              <a:buFont typeface="Wingdings" pitchFamily="2" charset="2"/>
              <a:buNone/>
              <a:defRPr/>
            </a:lvl1pPr>
          </a:lstStyle>
          <a:p>
            <a:r>
              <a:rPr lang="en-US"/>
              <a:t>Click to edit Master subtitle style</a:t>
            </a:r>
          </a:p>
        </p:txBody>
      </p:sp>
      <p:sp>
        <p:nvSpPr>
          <p:cNvPr id="72710" name="Rectangle 6"/>
          <p:cNvSpPr>
            <a:spLocks noGrp="1" noChangeArrowheads="1"/>
          </p:cNvSpPr>
          <p:nvPr>
            <p:ph type="ctrTitle"/>
          </p:nvPr>
        </p:nvSpPr>
        <p:spPr bwMode="black">
          <a:xfrm>
            <a:off x="381000" y="2514600"/>
            <a:ext cx="7954963" cy="1470025"/>
          </a:xfrm>
        </p:spPr>
        <p:txBody>
          <a:bodyPr lIns="91440" rIns="91440" anchor="t"/>
          <a:lstStyle>
            <a:lvl1pPr>
              <a:defRPr b="0">
                <a:solidFill>
                  <a:schemeClr val="tx1"/>
                </a:solidFill>
                <a:latin typeface="Arial Black" pitchFamily="34" charset="0"/>
              </a:defRPr>
            </a:lvl1pPr>
          </a:lstStyle>
          <a:p>
            <a:r>
              <a:rPr lang="en-US"/>
              <a:t>Click to edit Master title style</a:t>
            </a:r>
          </a:p>
        </p:txBody>
      </p:sp>
      <p:sp>
        <p:nvSpPr>
          <p:cNvPr id="15" name="Rectangle 7"/>
          <p:cNvSpPr>
            <a:spLocks noGrp="1" noChangeArrowheads="1"/>
          </p:cNvSpPr>
          <p:nvPr>
            <p:ph type="ftr" sz="quarter" idx="10"/>
          </p:nvPr>
        </p:nvSpPr>
        <p:spPr>
          <a:xfrm>
            <a:off x="2024063" y="6221413"/>
            <a:ext cx="2897187" cy="311150"/>
          </a:xfrm>
        </p:spPr>
        <p:txBody>
          <a:bodyPr/>
          <a:lstStyle>
            <a:lvl1pPr>
              <a:defRPr sz="1300" b="0"/>
            </a:lvl1pPr>
          </a:lstStyle>
          <a:p>
            <a:pPr>
              <a:defRPr/>
            </a:pPr>
            <a:endParaRPr lang="en-US"/>
          </a:p>
        </p:txBody>
      </p:sp>
      <p:sp>
        <p:nvSpPr>
          <p:cNvPr id="16" name="Rectangle 8"/>
          <p:cNvSpPr>
            <a:spLocks noGrp="1" noChangeArrowheads="1"/>
          </p:cNvSpPr>
          <p:nvPr>
            <p:ph type="dt" sz="quarter" idx="11"/>
          </p:nvPr>
        </p:nvSpPr>
        <p:spPr>
          <a:xfrm>
            <a:off x="5391150" y="6221413"/>
            <a:ext cx="1619250" cy="311150"/>
          </a:xfrm>
        </p:spPr>
        <p:txBody>
          <a:bodyPr/>
          <a:lstStyle>
            <a:lvl1pPr>
              <a:defRPr sz="1300" b="0"/>
            </a:lvl1pPr>
          </a:lstStyle>
          <a:p>
            <a:pPr>
              <a:defRPr/>
            </a:pPr>
            <a:fld id="{E04CEDE9-6F46-45C2-9999-7BC31B716D92}" type="datetime1">
              <a:rPr lang="en-US"/>
              <a:pPr>
                <a:defRPr/>
              </a:pPr>
              <a:t>6/1/2010</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sldNum" sz="quarter" idx="10"/>
          </p:nvPr>
        </p:nvSpPr>
        <p:spPr>
          <a:ln/>
        </p:spPr>
        <p:txBody>
          <a:bodyPr/>
          <a:lstStyle>
            <a:lvl1pPr>
              <a:defRPr/>
            </a:lvl1pPr>
          </a:lstStyle>
          <a:p>
            <a:pPr>
              <a:defRPr/>
            </a:pPr>
            <a:fld id="{AAD10EEF-3699-4501-BD01-ED79E98AA7EB}" type="slidenum">
              <a:rPr lang="en-US"/>
              <a:pPr>
                <a:defRPr/>
              </a:pPr>
              <a:t>‹#›</a:t>
            </a:fld>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dt" sz="half" idx="12"/>
          </p:nvPr>
        </p:nvSpPr>
        <p:spPr>
          <a:ln/>
        </p:spPr>
        <p:txBody>
          <a:bodyPr/>
          <a:lstStyle>
            <a:lvl1pPr>
              <a:defRPr/>
            </a:lvl1pPr>
          </a:lstStyle>
          <a:p>
            <a:pPr>
              <a:defRPr/>
            </a:pPr>
            <a:fld id="{491F74E2-9751-4D4F-94B0-FF7CD751A88E}" type="datetime1">
              <a:rPr lang="en-US"/>
              <a:pPr>
                <a:defRPr/>
              </a:pPr>
              <a:t>6/1/2010</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sldNum" sz="quarter" idx="10"/>
          </p:nvPr>
        </p:nvSpPr>
        <p:spPr>
          <a:ln/>
        </p:spPr>
        <p:txBody>
          <a:bodyPr/>
          <a:lstStyle>
            <a:lvl1pPr>
              <a:defRPr/>
            </a:lvl1pPr>
          </a:lstStyle>
          <a:p>
            <a:pPr>
              <a:defRPr/>
            </a:pPr>
            <a:fld id="{12F75A08-2637-4E2A-BF2B-F7CC99D5AC0B}" type="slidenum">
              <a:rPr lang="en-US"/>
              <a:pPr>
                <a:defRPr/>
              </a:pPr>
              <a:t>‹#›</a:t>
            </a:fld>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dt" sz="half" idx="12"/>
          </p:nvPr>
        </p:nvSpPr>
        <p:spPr>
          <a:ln/>
        </p:spPr>
        <p:txBody>
          <a:bodyPr/>
          <a:lstStyle>
            <a:lvl1pPr>
              <a:defRPr/>
            </a:lvl1pPr>
          </a:lstStyle>
          <a:p>
            <a:pPr>
              <a:defRPr/>
            </a:pPr>
            <a:fld id="{147D8F1D-4D9A-41BB-9D8D-4892B34CCB4D}" type="datetime1">
              <a:rPr lang="en-US"/>
              <a:pPr>
                <a:defRPr/>
              </a:pPr>
              <a:t>6/1/2010</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20688" y="1557338"/>
            <a:ext cx="4037012"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557338"/>
            <a:ext cx="4037013"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sldNum" sz="quarter" idx="10"/>
          </p:nvPr>
        </p:nvSpPr>
        <p:spPr>
          <a:ln/>
        </p:spPr>
        <p:txBody>
          <a:bodyPr/>
          <a:lstStyle>
            <a:lvl1pPr>
              <a:defRPr/>
            </a:lvl1pPr>
          </a:lstStyle>
          <a:p>
            <a:pPr>
              <a:defRPr/>
            </a:pPr>
            <a:fld id="{5446415F-6F2A-478D-96BE-306CFB68F35D}" type="slidenum">
              <a:rPr lang="en-US"/>
              <a:pPr>
                <a:defRPr/>
              </a:pPr>
              <a:t>‹#›</a:t>
            </a:fld>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dt" sz="half" idx="12"/>
          </p:nvPr>
        </p:nvSpPr>
        <p:spPr>
          <a:ln/>
        </p:spPr>
        <p:txBody>
          <a:bodyPr/>
          <a:lstStyle>
            <a:lvl1pPr>
              <a:defRPr/>
            </a:lvl1pPr>
          </a:lstStyle>
          <a:p>
            <a:pPr>
              <a:defRPr/>
            </a:pPr>
            <a:fld id="{FE0F10AE-0890-418C-849C-DAF039E07F30}" type="datetime1">
              <a:rPr lang="en-US"/>
              <a:pPr>
                <a:defRPr/>
              </a:pPr>
              <a:t>6/1/2010</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p:cNvSpPr>
            <a:spLocks noGrp="1" noChangeArrowheads="1"/>
          </p:cNvSpPr>
          <p:nvPr>
            <p:ph type="sldNum" sz="quarter" idx="10"/>
          </p:nvPr>
        </p:nvSpPr>
        <p:spPr>
          <a:ln/>
        </p:spPr>
        <p:txBody>
          <a:bodyPr/>
          <a:lstStyle>
            <a:lvl1pPr>
              <a:defRPr/>
            </a:lvl1pPr>
          </a:lstStyle>
          <a:p>
            <a:pPr>
              <a:defRPr/>
            </a:pPr>
            <a:fld id="{A8BB36BD-E4C0-45A1-BFDA-C2DB65C44988}" type="slidenum">
              <a:rPr lang="en-US"/>
              <a:pPr>
                <a:defRPr/>
              </a:pPr>
              <a:t>‹#›</a:t>
            </a:fld>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dt" sz="half" idx="12"/>
          </p:nvPr>
        </p:nvSpPr>
        <p:spPr>
          <a:ln/>
        </p:spPr>
        <p:txBody>
          <a:bodyPr/>
          <a:lstStyle>
            <a:lvl1pPr>
              <a:defRPr/>
            </a:lvl1pPr>
          </a:lstStyle>
          <a:p>
            <a:pPr>
              <a:defRPr/>
            </a:pPr>
            <a:fld id="{F92B6D06-0433-47ED-A4FE-836D56C70055}" type="datetime1">
              <a:rPr lang="en-US"/>
              <a:pPr>
                <a:defRPr/>
              </a:pPr>
              <a:t>6/1/2010</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p:cNvSpPr>
            <a:spLocks noGrp="1" noChangeArrowheads="1"/>
          </p:cNvSpPr>
          <p:nvPr>
            <p:ph type="sldNum" sz="quarter" idx="10"/>
          </p:nvPr>
        </p:nvSpPr>
        <p:spPr>
          <a:ln/>
        </p:spPr>
        <p:txBody>
          <a:bodyPr/>
          <a:lstStyle>
            <a:lvl1pPr>
              <a:defRPr/>
            </a:lvl1pPr>
          </a:lstStyle>
          <a:p>
            <a:pPr>
              <a:defRPr/>
            </a:pPr>
            <a:fld id="{72B84885-E0B1-44F2-925E-D5F83A7A428E}" type="slidenum">
              <a:rPr lang="en-US"/>
              <a:pPr>
                <a:defRPr/>
              </a:pPr>
              <a:t>‹#›</a:t>
            </a:fld>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dt" sz="half" idx="12"/>
          </p:nvPr>
        </p:nvSpPr>
        <p:spPr>
          <a:ln/>
        </p:spPr>
        <p:txBody>
          <a:bodyPr/>
          <a:lstStyle>
            <a:lvl1pPr>
              <a:defRPr/>
            </a:lvl1pPr>
          </a:lstStyle>
          <a:p>
            <a:pPr>
              <a:defRPr/>
            </a:pPr>
            <a:fld id="{E11C2DF3-F1A7-4003-8AAE-8984B39DC4B9}" type="datetime1">
              <a:rPr lang="en-US"/>
              <a:pPr>
                <a:defRPr/>
              </a:pPr>
              <a:t>6/1/2010</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sldNum" sz="quarter" idx="10"/>
          </p:nvPr>
        </p:nvSpPr>
        <p:spPr>
          <a:ln/>
        </p:spPr>
        <p:txBody>
          <a:bodyPr/>
          <a:lstStyle>
            <a:lvl1pPr>
              <a:defRPr/>
            </a:lvl1pPr>
          </a:lstStyle>
          <a:p>
            <a:pPr>
              <a:defRPr/>
            </a:pPr>
            <a:fld id="{D16CDC4C-D283-48E6-AA1F-4A3B290896BB}" type="slidenum">
              <a:rPr lang="en-US"/>
              <a:pPr>
                <a:defRPr/>
              </a:pPr>
              <a:t>‹#›</a:t>
            </a:fld>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dt" sz="half" idx="12"/>
          </p:nvPr>
        </p:nvSpPr>
        <p:spPr>
          <a:ln/>
        </p:spPr>
        <p:txBody>
          <a:bodyPr/>
          <a:lstStyle>
            <a:lvl1pPr>
              <a:defRPr/>
            </a:lvl1pPr>
          </a:lstStyle>
          <a:p>
            <a:pPr>
              <a:defRPr/>
            </a:pPr>
            <a:fld id="{F3AE1E77-6134-4CCB-89B6-48C2C4B8CBFD}" type="datetime1">
              <a:rPr lang="en-US"/>
              <a:pPr>
                <a:defRPr/>
              </a:pPr>
              <a:t>6/1/2010</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sldNum" sz="quarter" idx="10"/>
          </p:nvPr>
        </p:nvSpPr>
        <p:spPr>
          <a:ln/>
        </p:spPr>
        <p:txBody>
          <a:bodyPr/>
          <a:lstStyle>
            <a:lvl1pPr>
              <a:defRPr/>
            </a:lvl1pPr>
          </a:lstStyle>
          <a:p>
            <a:pPr>
              <a:defRPr/>
            </a:pPr>
            <a:fld id="{DC421169-07AD-4B65-9202-309A2AD5BA67}" type="slidenum">
              <a:rPr lang="en-US"/>
              <a:pPr>
                <a:defRPr/>
              </a:pPr>
              <a:t>‹#›</a:t>
            </a:fld>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dt" sz="half" idx="12"/>
          </p:nvPr>
        </p:nvSpPr>
        <p:spPr>
          <a:ln/>
        </p:spPr>
        <p:txBody>
          <a:bodyPr/>
          <a:lstStyle>
            <a:lvl1pPr>
              <a:defRPr/>
            </a:lvl1pPr>
          </a:lstStyle>
          <a:p>
            <a:pPr>
              <a:defRPr/>
            </a:pPr>
            <a:fld id="{F54EDE8B-FC94-4D9F-A2C7-190E5CCF4ADF}" type="datetime1">
              <a:rPr lang="en-US"/>
              <a:pPr>
                <a:defRPr/>
              </a:pPr>
              <a:t>6/1/2010</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sldNum" sz="quarter" idx="10"/>
          </p:nvPr>
        </p:nvSpPr>
        <p:spPr>
          <a:ln/>
        </p:spPr>
        <p:txBody>
          <a:bodyPr/>
          <a:lstStyle>
            <a:lvl1pPr>
              <a:defRPr/>
            </a:lvl1pPr>
          </a:lstStyle>
          <a:p>
            <a:pPr>
              <a:defRPr/>
            </a:pPr>
            <a:fld id="{DD97EF53-79EB-4DCA-A772-F68423DECC4A}" type="slidenum">
              <a:rPr lang="en-US"/>
              <a:pPr>
                <a:defRPr/>
              </a:pPr>
              <a:t>‹#›</a:t>
            </a:fld>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dt" sz="half" idx="12"/>
          </p:nvPr>
        </p:nvSpPr>
        <p:spPr>
          <a:ln/>
        </p:spPr>
        <p:txBody>
          <a:bodyPr/>
          <a:lstStyle>
            <a:lvl1pPr>
              <a:defRPr/>
            </a:lvl1pPr>
          </a:lstStyle>
          <a:p>
            <a:pPr>
              <a:defRPr/>
            </a:pPr>
            <a:fld id="{B183F96F-C8E4-4BB6-A9F6-C6F5428B5728}" type="datetime1">
              <a:rPr lang="en-US"/>
              <a:pPr>
                <a:defRPr/>
              </a:pPr>
              <a:t>6/1/2010</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sldNum" sz="quarter" idx="10"/>
          </p:nvPr>
        </p:nvSpPr>
        <p:spPr>
          <a:ln/>
        </p:spPr>
        <p:txBody>
          <a:bodyPr/>
          <a:lstStyle>
            <a:lvl1pPr>
              <a:defRPr/>
            </a:lvl1pPr>
          </a:lstStyle>
          <a:p>
            <a:pPr>
              <a:defRPr/>
            </a:pPr>
            <a:fld id="{0E0367F6-74FE-4E86-A404-AA2D3922A9B7}" type="slidenum">
              <a:rPr lang="en-US"/>
              <a:pPr>
                <a:defRPr/>
              </a:pPr>
              <a:t>‹#›</a:t>
            </a:fld>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dt" sz="half" idx="12"/>
          </p:nvPr>
        </p:nvSpPr>
        <p:spPr>
          <a:ln/>
        </p:spPr>
        <p:txBody>
          <a:bodyPr/>
          <a:lstStyle>
            <a:lvl1pPr>
              <a:defRPr/>
            </a:lvl1pPr>
          </a:lstStyle>
          <a:p>
            <a:pPr>
              <a:defRPr/>
            </a:pPr>
            <a:fld id="{8E0E60AB-37A0-4F24-A160-9F856B722133}" type="datetime1">
              <a:rPr lang="en-US"/>
              <a:pPr>
                <a:defRPr/>
              </a:pPr>
              <a:t>6/1/2010</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76238"/>
            <a:ext cx="2182812" cy="58610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7975" y="376238"/>
            <a:ext cx="6396038" cy="5861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sldNum" sz="quarter" idx="10"/>
          </p:nvPr>
        </p:nvSpPr>
        <p:spPr>
          <a:ln/>
        </p:spPr>
        <p:txBody>
          <a:bodyPr/>
          <a:lstStyle>
            <a:lvl1pPr>
              <a:defRPr/>
            </a:lvl1pPr>
          </a:lstStyle>
          <a:p>
            <a:pPr>
              <a:defRPr/>
            </a:pPr>
            <a:fld id="{B8A4CF7B-3D87-424E-8001-99F3E064F056}" type="slidenum">
              <a:rPr lang="en-US"/>
              <a:pPr>
                <a:defRPr/>
              </a:pPr>
              <a:t>‹#›</a:t>
            </a:fld>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dt" sz="half" idx="12"/>
          </p:nvPr>
        </p:nvSpPr>
        <p:spPr>
          <a:ln/>
        </p:spPr>
        <p:txBody>
          <a:bodyPr/>
          <a:lstStyle>
            <a:lvl1pPr>
              <a:defRPr/>
            </a:lvl1pPr>
          </a:lstStyle>
          <a:p>
            <a:pPr>
              <a:defRPr/>
            </a:pPr>
            <a:fld id="{A44B5D90-1E23-4670-B130-2B6F585350C9}" type="datetime1">
              <a:rPr lang="en-US"/>
              <a:pPr>
                <a:defRPr/>
              </a:pPr>
              <a:t>6/1/2010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5.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6.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2" descr="pied_page"/>
          <p:cNvPicPr>
            <a:picLocks noChangeAspect="1" noChangeArrowheads="1"/>
          </p:cNvPicPr>
          <p:nvPr/>
        </p:nvPicPr>
        <p:blipFill>
          <a:blip r:embed="rId14"/>
          <a:srcRect/>
          <a:stretch>
            <a:fillRect/>
          </a:stretch>
        </p:blipFill>
        <p:spPr bwMode="auto">
          <a:xfrm>
            <a:off x="0" y="5919788"/>
            <a:ext cx="9144000" cy="957262"/>
          </a:xfrm>
          <a:prstGeom prst="rect">
            <a:avLst/>
          </a:prstGeom>
          <a:noFill/>
          <a:ln w="9525">
            <a:noFill/>
            <a:miter lim="800000"/>
            <a:headEnd/>
            <a:tailEnd/>
          </a:ln>
        </p:spPr>
      </p:pic>
      <p:sp>
        <p:nvSpPr>
          <p:cNvPr id="1027" name="Rectangle 3"/>
          <p:cNvSpPr>
            <a:spLocks noGrp="1" noChangeArrowheads="1"/>
          </p:cNvSpPr>
          <p:nvPr>
            <p:ph type="title"/>
          </p:nvPr>
        </p:nvSpPr>
        <p:spPr bwMode="auto">
          <a:xfrm>
            <a:off x="538163" y="401638"/>
            <a:ext cx="6913562" cy="5508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Add title</a:t>
            </a:r>
          </a:p>
        </p:txBody>
      </p:sp>
      <p:sp>
        <p:nvSpPr>
          <p:cNvPr id="4" name="Espace réservé du numéro de diapositive 3"/>
          <p:cNvSpPr>
            <a:spLocks noGrp="1"/>
          </p:cNvSpPr>
          <p:nvPr>
            <p:ph type="sldNum" sz="quarter" idx="4"/>
          </p:nvPr>
        </p:nvSpPr>
        <p:spPr>
          <a:xfrm>
            <a:off x="8582025" y="6411913"/>
            <a:ext cx="561975" cy="365125"/>
          </a:xfrm>
          <a:prstGeom prst="rect">
            <a:avLst/>
          </a:prstGeom>
        </p:spPr>
        <p:txBody>
          <a:bodyPr vert="horz" wrap="square" lIns="91440" tIns="45720" rIns="91440" bIns="45720" numCol="1" anchor="ctr" anchorCtr="0" compatLnSpc="1">
            <a:prstTxWarp prst="textNoShape">
              <a:avLst/>
            </a:prstTxWarp>
          </a:bodyPr>
          <a:lstStyle>
            <a:lvl1pPr>
              <a:defRPr sz="1600" b="1">
                <a:solidFill>
                  <a:schemeClr val="bg1"/>
                </a:solidFill>
                <a:latin typeface="Arial" pitchFamily="34" charset="0"/>
                <a:cs typeface="Arial" pitchFamily="34" charset="0"/>
              </a:defRPr>
            </a:lvl1pPr>
          </a:lstStyle>
          <a:p>
            <a:pPr>
              <a:defRPr/>
            </a:pPr>
            <a:fld id="{EBCFB0B5-FEBF-4C62-ABAA-BF9C1A803523}" type="slidenum">
              <a:rPr lang="en-US"/>
              <a:pPr>
                <a:defRPr/>
              </a:pPr>
              <a:t>‹#›</a:t>
            </a:fld>
            <a:endParaRPr lang="en-US"/>
          </a:p>
        </p:txBody>
      </p:sp>
      <p:sp>
        <p:nvSpPr>
          <p:cNvPr id="4101" name="Rectangle 5"/>
          <p:cNvSpPr>
            <a:spLocks noGrp="1" noChangeArrowheads="1"/>
          </p:cNvSpPr>
          <p:nvPr>
            <p:ph type="ftr" sz="quarter" idx="3"/>
          </p:nvPr>
        </p:nvSpPr>
        <p:spPr bwMode="auto">
          <a:xfrm>
            <a:off x="3851275" y="6481763"/>
            <a:ext cx="43370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a:solidFill>
                  <a:srgbClr val="857364"/>
                </a:solidFill>
                <a:latin typeface="Arial" pitchFamily="34" charset="0"/>
                <a:cs typeface="Arial" pitchFamily="34" charset="0"/>
              </a:defRPr>
            </a:lvl1pPr>
          </a:lstStyle>
          <a:p>
            <a:pPr>
              <a:defRPr/>
            </a:pPr>
            <a:endParaRPr lang="en-US"/>
          </a:p>
        </p:txBody>
      </p:sp>
      <p:sp>
        <p:nvSpPr>
          <p:cNvPr id="4102" name="Rectangle 6"/>
          <p:cNvSpPr>
            <a:spLocks noGrp="1" noChangeArrowheads="1"/>
          </p:cNvSpPr>
          <p:nvPr>
            <p:ph type="dt" sz="half" idx="2"/>
          </p:nvPr>
        </p:nvSpPr>
        <p:spPr bwMode="auto">
          <a:xfrm>
            <a:off x="2339975" y="6481763"/>
            <a:ext cx="1439863"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000">
                <a:solidFill>
                  <a:srgbClr val="857364"/>
                </a:solidFill>
                <a:latin typeface="Arial" pitchFamily="34" charset="0"/>
                <a:cs typeface="Arial" pitchFamily="34" charset="0"/>
              </a:defRPr>
            </a:lvl1pPr>
          </a:lstStyle>
          <a:p>
            <a:pPr>
              <a:defRPr/>
            </a:pPr>
            <a:fld id="{75350C39-496D-4EBF-9E17-515222B1A6C4}" type="datetime1">
              <a:rPr lang="en-GB"/>
              <a:pPr>
                <a:defRPr/>
              </a:pPr>
              <a:t>01/06/2010</a:t>
            </a:fld>
            <a:endParaRPr lang="en-GB"/>
          </a:p>
        </p:txBody>
      </p:sp>
      <p:sp>
        <p:nvSpPr>
          <p:cNvPr id="1031" name="Rectangle 7"/>
          <p:cNvSpPr>
            <a:spLocks noGrp="1" noChangeArrowheads="1"/>
          </p:cNvSpPr>
          <p:nvPr>
            <p:ph type="body" idx="1"/>
          </p:nvPr>
        </p:nvSpPr>
        <p:spPr bwMode="auto">
          <a:xfrm>
            <a:off x="790575" y="1446213"/>
            <a:ext cx="7004050" cy="46466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Add text</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75" r:id="rId1"/>
    <p:sldLayoutId id="2147483664" r:id="rId2"/>
    <p:sldLayoutId id="2147483663" r:id="rId3"/>
    <p:sldLayoutId id="2147483662" r:id="rId4"/>
    <p:sldLayoutId id="2147483661" r:id="rId5"/>
    <p:sldLayoutId id="2147483660" r:id="rId6"/>
    <p:sldLayoutId id="2147483659" r:id="rId7"/>
    <p:sldLayoutId id="2147483658" r:id="rId8"/>
    <p:sldLayoutId id="2147483657" r:id="rId9"/>
    <p:sldLayoutId id="2147483656" r:id="rId10"/>
    <p:sldLayoutId id="2147483655" r:id="rId11"/>
    <p:sldLayoutId id="2147483654" r:id="rId12"/>
  </p:sldLayoutIdLst>
  <p:hf hdr="0" ftr="0"/>
  <p:txStyles>
    <p:titleStyle>
      <a:lvl1pPr algn="l" rtl="0" eaLnBrk="0" fontAlgn="base" hangingPunct="0">
        <a:spcBef>
          <a:spcPct val="0"/>
        </a:spcBef>
        <a:spcAft>
          <a:spcPct val="0"/>
        </a:spcAft>
        <a:defRPr sz="2800" b="1">
          <a:solidFill>
            <a:srgbClr val="EE7F00"/>
          </a:solidFill>
          <a:latin typeface="+mj-lt"/>
          <a:ea typeface="+mj-ea"/>
          <a:cs typeface="+mj-cs"/>
        </a:defRPr>
      </a:lvl1pPr>
      <a:lvl2pPr algn="l" rtl="0" eaLnBrk="0" fontAlgn="base" hangingPunct="0">
        <a:spcBef>
          <a:spcPct val="0"/>
        </a:spcBef>
        <a:spcAft>
          <a:spcPct val="0"/>
        </a:spcAft>
        <a:defRPr sz="2800" b="1">
          <a:solidFill>
            <a:srgbClr val="EE7F00"/>
          </a:solidFill>
          <a:latin typeface="Arial" pitchFamily="34" charset="0"/>
        </a:defRPr>
      </a:lvl2pPr>
      <a:lvl3pPr algn="l" rtl="0" eaLnBrk="0" fontAlgn="base" hangingPunct="0">
        <a:spcBef>
          <a:spcPct val="0"/>
        </a:spcBef>
        <a:spcAft>
          <a:spcPct val="0"/>
        </a:spcAft>
        <a:defRPr sz="2800" b="1">
          <a:solidFill>
            <a:srgbClr val="EE7F00"/>
          </a:solidFill>
          <a:latin typeface="Arial" pitchFamily="34" charset="0"/>
        </a:defRPr>
      </a:lvl3pPr>
      <a:lvl4pPr algn="l" rtl="0" eaLnBrk="0" fontAlgn="base" hangingPunct="0">
        <a:spcBef>
          <a:spcPct val="0"/>
        </a:spcBef>
        <a:spcAft>
          <a:spcPct val="0"/>
        </a:spcAft>
        <a:defRPr sz="2800" b="1">
          <a:solidFill>
            <a:srgbClr val="EE7F00"/>
          </a:solidFill>
          <a:latin typeface="Arial" pitchFamily="34" charset="0"/>
        </a:defRPr>
      </a:lvl4pPr>
      <a:lvl5pPr algn="l" rtl="0" eaLnBrk="0" fontAlgn="base" hangingPunct="0">
        <a:spcBef>
          <a:spcPct val="0"/>
        </a:spcBef>
        <a:spcAft>
          <a:spcPct val="0"/>
        </a:spcAft>
        <a:defRPr sz="2800" b="1">
          <a:solidFill>
            <a:srgbClr val="EE7F00"/>
          </a:solidFill>
          <a:latin typeface="Arial" pitchFamily="34" charset="0"/>
        </a:defRPr>
      </a:lvl5pPr>
      <a:lvl6pPr marL="457200" algn="l" rtl="0" fontAlgn="base">
        <a:spcBef>
          <a:spcPct val="0"/>
        </a:spcBef>
        <a:spcAft>
          <a:spcPct val="0"/>
        </a:spcAft>
        <a:defRPr sz="2800" b="1">
          <a:solidFill>
            <a:srgbClr val="EE7F00"/>
          </a:solidFill>
          <a:latin typeface="Arial" pitchFamily="34" charset="0"/>
        </a:defRPr>
      </a:lvl6pPr>
      <a:lvl7pPr marL="914400" algn="l" rtl="0" fontAlgn="base">
        <a:spcBef>
          <a:spcPct val="0"/>
        </a:spcBef>
        <a:spcAft>
          <a:spcPct val="0"/>
        </a:spcAft>
        <a:defRPr sz="2800" b="1">
          <a:solidFill>
            <a:srgbClr val="EE7F00"/>
          </a:solidFill>
          <a:latin typeface="Arial" pitchFamily="34" charset="0"/>
        </a:defRPr>
      </a:lvl7pPr>
      <a:lvl8pPr marL="1371600" algn="l" rtl="0" fontAlgn="base">
        <a:spcBef>
          <a:spcPct val="0"/>
        </a:spcBef>
        <a:spcAft>
          <a:spcPct val="0"/>
        </a:spcAft>
        <a:defRPr sz="2800" b="1">
          <a:solidFill>
            <a:srgbClr val="EE7F00"/>
          </a:solidFill>
          <a:latin typeface="Arial" pitchFamily="34" charset="0"/>
        </a:defRPr>
      </a:lvl8pPr>
      <a:lvl9pPr marL="1828800" algn="l" rtl="0" fontAlgn="base">
        <a:spcBef>
          <a:spcPct val="0"/>
        </a:spcBef>
        <a:spcAft>
          <a:spcPct val="0"/>
        </a:spcAft>
        <a:defRPr sz="2800" b="1">
          <a:solidFill>
            <a:srgbClr val="EE7F00"/>
          </a:solidFill>
          <a:latin typeface="Arial" pitchFamily="34" charset="0"/>
        </a:defRPr>
      </a:lvl9pPr>
    </p:titleStyle>
    <p:bodyStyle>
      <a:lvl1pPr marL="342900" indent="-342900" algn="l" rtl="0" eaLnBrk="0" fontAlgn="base" hangingPunct="0">
        <a:spcBef>
          <a:spcPct val="20000"/>
        </a:spcBef>
        <a:spcAft>
          <a:spcPct val="0"/>
        </a:spcAft>
        <a:buClr>
          <a:srgbClr val="EE7F00"/>
        </a:buClr>
        <a:buFont typeface="Wingdings 2" pitchFamily="18" charset="2"/>
        <a:buBlip>
          <a:blip r:embed="rId15"/>
        </a:buBlip>
        <a:defRPr sz="2000">
          <a:solidFill>
            <a:schemeClr val="tx1"/>
          </a:solidFill>
          <a:latin typeface="+mn-lt"/>
          <a:ea typeface="+mn-ea"/>
          <a:cs typeface="+mn-cs"/>
        </a:defRPr>
      </a:lvl1pPr>
      <a:lvl2pPr marL="742950" indent="-285750" algn="just" rtl="0" eaLnBrk="0" fontAlgn="base" hangingPunct="0">
        <a:spcBef>
          <a:spcPct val="20000"/>
        </a:spcBef>
        <a:spcAft>
          <a:spcPct val="0"/>
        </a:spcAft>
        <a:buClr>
          <a:srgbClr val="EE7F00"/>
        </a:buClr>
        <a:buFont typeface="Symbol" pitchFamily="18" charset="2"/>
        <a:buChar char="·"/>
        <a:defRPr sz="1600">
          <a:solidFill>
            <a:schemeClr val="tx1"/>
          </a:solidFill>
          <a:latin typeface="+mn-lt"/>
        </a:defRPr>
      </a:lvl2pPr>
      <a:lvl3pPr marL="1143000" indent="-228600" algn="l" rtl="0" eaLnBrk="0" fontAlgn="base" hangingPunct="0">
        <a:spcBef>
          <a:spcPct val="20000"/>
        </a:spcBef>
        <a:spcAft>
          <a:spcPct val="0"/>
        </a:spcAft>
        <a:buClr>
          <a:srgbClr val="EE7F00"/>
        </a:buClr>
        <a:buFont typeface="Symbol" pitchFamily="18" charset="2"/>
        <a:buChar char="·"/>
        <a:defRPr sz="1400">
          <a:solidFill>
            <a:schemeClr val="tx1"/>
          </a:solidFill>
          <a:latin typeface="+mn-lt"/>
        </a:defRPr>
      </a:lvl3pPr>
      <a:lvl4pPr marL="1600200" indent="-228600" algn="l" rtl="0" eaLnBrk="0" fontAlgn="base" hangingPunct="0">
        <a:spcBef>
          <a:spcPct val="20000"/>
        </a:spcBef>
        <a:spcAft>
          <a:spcPct val="0"/>
        </a:spcAft>
        <a:buClr>
          <a:srgbClr val="EE7F00"/>
        </a:buClr>
        <a:buFont typeface="Arial" charset="0"/>
        <a:buChar char="–"/>
        <a:defRPr sz="1200">
          <a:solidFill>
            <a:schemeClr val="tx1"/>
          </a:solidFill>
          <a:latin typeface="+mn-lt"/>
        </a:defRPr>
      </a:lvl4pPr>
      <a:lvl5pPr marL="2057400" indent="-228600" algn="l" rtl="0" eaLnBrk="0" fontAlgn="base" hangingPunct="0">
        <a:spcBef>
          <a:spcPct val="20000"/>
        </a:spcBef>
        <a:spcAft>
          <a:spcPct val="0"/>
        </a:spcAft>
        <a:buClr>
          <a:srgbClr val="EE7F00"/>
        </a:buClr>
        <a:buFont typeface="Arial" charset="0"/>
        <a:buChar char="–"/>
        <a:defRPr sz="1200">
          <a:solidFill>
            <a:schemeClr val="tx1"/>
          </a:solidFill>
          <a:latin typeface="+mn-lt"/>
        </a:defRPr>
      </a:lvl5pPr>
      <a:lvl6pPr marL="2514600" indent="-228600" algn="l" rtl="0" fontAlgn="base">
        <a:spcBef>
          <a:spcPct val="20000"/>
        </a:spcBef>
        <a:spcAft>
          <a:spcPct val="0"/>
        </a:spcAft>
        <a:buClr>
          <a:srgbClr val="EE7F00"/>
        </a:buClr>
        <a:buFont typeface="Arial" pitchFamily="34" charset="0"/>
        <a:buChar char="–"/>
        <a:defRPr sz="1200">
          <a:solidFill>
            <a:schemeClr val="tx1"/>
          </a:solidFill>
          <a:latin typeface="+mn-lt"/>
        </a:defRPr>
      </a:lvl6pPr>
      <a:lvl7pPr marL="2971800" indent="-228600" algn="l" rtl="0" fontAlgn="base">
        <a:spcBef>
          <a:spcPct val="20000"/>
        </a:spcBef>
        <a:spcAft>
          <a:spcPct val="0"/>
        </a:spcAft>
        <a:buClr>
          <a:srgbClr val="EE7F00"/>
        </a:buClr>
        <a:buFont typeface="Arial" pitchFamily="34" charset="0"/>
        <a:buChar char="–"/>
        <a:defRPr sz="1200">
          <a:solidFill>
            <a:schemeClr val="tx1"/>
          </a:solidFill>
          <a:latin typeface="+mn-lt"/>
        </a:defRPr>
      </a:lvl7pPr>
      <a:lvl8pPr marL="3429000" indent="-228600" algn="l" rtl="0" fontAlgn="base">
        <a:spcBef>
          <a:spcPct val="20000"/>
        </a:spcBef>
        <a:spcAft>
          <a:spcPct val="0"/>
        </a:spcAft>
        <a:buClr>
          <a:srgbClr val="EE7F00"/>
        </a:buClr>
        <a:buFont typeface="Arial" pitchFamily="34" charset="0"/>
        <a:buChar char="–"/>
        <a:defRPr sz="1200">
          <a:solidFill>
            <a:schemeClr val="tx1"/>
          </a:solidFill>
          <a:latin typeface="+mn-lt"/>
        </a:defRPr>
      </a:lvl8pPr>
      <a:lvl9pPr marL="3886200" indent="-228600" algn="l" rtl="0" fontAlgn="base">
        <a:spcBef>
          <a:spcPct val="20000"/>
        </a:spcBef>
        <a:spcAft>
          <a:spcPct val="0"/>
        </a:spcAft>
        <a:buClr>
          <a:srgbClr val="EE7F00"/>
        </a:buClr>
        <a:buFont typeface="Arial" pitchFamily="34"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13"/>
          <a:srcRect b="94444"/>
          <a:stretch>
            <a:fillRect/>
          </a:stretch>
        </p:blipFill>
        <p:spPr bwMode="auto">
          <a:xfrm>
            <a:off x="0" y="0"/>
            <a:ext cx="9144000" cy="381000"/>
          </a:xfrm>
          <a:prstGeom prst="rect">
            <a:avLst/>
          </a:prstGeom>
          <a:noFill/>
          <a:ln w="9525">
            <a:noFill/>
            <a:miter lim="800000"/>
            <a:headEnd/>
            <a:tailEnd/>
          </a:ln>
        </p:spPr>
      </p:pic>
      <p:pic>
        <p:nvPicPr>
          <p:cNvPr id="14339" name="Picture 3"/>
          <p:cNvPicPr>
            <a:picLocks noChangeAspect="1" noChangeArrowheads="1"/>
          </p:cNvPicPr>
          <p:nvPr/>
        </p:nvPicPr>
        <p:blipFill>
          <a:blip r:embed="rId13"/>
          <a:srcRect t="93333"/>
          <a:stretch>
            <a:fillRect/>
          </a:stretch>
        </p:blipFill>
        <p:spPr bwMode="auto">
          <a:xfrm>
            <a:off x="0" y="6400800"/>
            <a:ext cx="9144000" cy="457200"/>
          </a:xfrm>
          <a:prstGeom prst="rect">
            <a:avLst/>
          </a:prstGeom>
          <a:noFill/>
          <a:ln w="9525">
            <a:noFill/>
            <a:miter lim="800000"/>
            <a:headEnd/>
            <a:tailEnd/>
          </a:ln>
        </p:spPr>
      </p:pic>
      <p:sp>
        <p:nvSpPr>
          <p:cNvPr id="14340" name="Rectangle 4"/>
          <p:cNvSpPr>
            <a:spLocks noGrp="1" noChangeArrowheads="1"/>
          </p:cNvSpPr>
          <p:nvPr>
            <p:ph type="title"/>
          </p:nvPr>
        </p:nvSpPr>
        <p:spPr bwMode="auto">
          <a:xfrm>
            <a:off x="307975" y="376238"/>
            <a:ext cx="8731250" cy="893762"/>
          </a:xfrm>
          <a:prstGeom prst="rect">
            <a:avLst/>
          </a:prstGeom>
          <a:noFill/>
          <a:ln w="9525" algn="ctr">
            <a:noFill/>
            <a:miter lim="800000"/>
            <a:headEnd/>
            <a:tailEnd/>
          </a:ln>
        </p:spPr>
        <p:txBody>
          <a:bodyPr vert="horz" wrap="square" lIns="0" tIns="45720" rIns="0" bIns="45720" numCol="1" anchor="ctr" anchorCtr="0" compatLnSpc="1">
            <a:prstTxWarp prst="textNoShape">
              <a:avLst/>
            </a:prstTxWarp>
          </a:bodyPr>
          <a:lstStyle/>
          <a:p>
            <a:pPr lvl="0"/>
            <a:r>
              <a:rPr lang="en-US" smtClean="0"/>
              <a:t>Click to edit Master title style</a:t>
            </a:r>
          </a:p>
        </p:txBody>
      </p:sp>
      <p:sp>
        <p:nvSpPr>
          <p:cNvPr id="14341" name="Rectangle 5"/>
          <p:cNvSpPr>
            <a:spLocks noGrp="1" noChangeArrowheads="1"/>
          </p:cNvSpPr>
          <p:nvPr>
            <p:ph type="body" idx="1"/>
          </p:nvPr>
        </p:nvSpPr>
        <p:spPr bwMode="auto">
          <a:xfrm>
            <a:off x="420688" y="1557338"/>
            <a:ext cx="8226425" cy="4679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6" name="Rectangle 6"/>
          <p:cNvSpPr>
            <a:spLocks noChangeArrowheads="1"/>
          </p:cNvSpPr>
          <p:nvPr/>
        </p:nvSpPr>
        <p:spPr bwMode="black">
          <a:xfrm>
            <a:off x="5724525" y="6499225"/>
            <a:ext cx="3306763" cy="244475"/>
          </a:xfrm>
          <a:prstGeom prst="rect">
            <a:avLst/>
          </a:prstGeom>
          <a:noFill/>
          <a:ln w="9525">
            <a:noFill/>
            <a:miter lim="800000"/>
            <a:headEnd/>
            <a:tailEnd/>
          </a:ln>
          <a:effectLst/>
        </p:spPr>
        <p:txBody>
          <a:bodyPr>
            <a:spAutoFit/>
          </a:bodyPr>
          <a:lstStyle/>
          <a:p>
            <a:pPr algn="r" eaLnBrk="0" hangingPunct="0">
              <a:defRPr/>
            </a:pPr>
            <a:r>
              <a:rPr lang="en-US" sz="1000" b="1">
                <a:solidFill>
                  <a:srgbClr val="FFFFFF"/>
                </a:solidFill>
              </a:rPr>
              <a:t>© 2006 IBM Corporation</a:t>
            </a:r>
          </a:p>
        </p:txBody>
      </p:sp>
      <p:pic>
        <p:nvPicPr>
          <p:cNvPr id="14343" name="Picture 7" descr="ibm_light_gray_logo_300dpi"/>
          <p:cNvPicPr>
            <a:picLocks noChangeAspect="1" noChangeArrowheads="1"/>
          </p:cNvPicPr>
          <p:nvPr/>
        </p:nvPicPr>
        <p:blipFill>
          <a:blip r:embed="rId14">
            <a:clrChange>
              <a:clrFrom>
                <a:srgbClr val="7889FB"/>
              </a:clrFrom>
              <a:clrTo>
                <a:srgbClr val="7889FB">
                  <a:alpha val="0"/>
                </a:srgbClr>
              </a:clrTo>
            </a:clrChange>
          </a:blip>
          <a:srcRect r="6667"/>
          <a:stretch>
            <a:fillRect/>
          </a:stretch>
        </p:blipFill>
        <p:spPr bwMode="invGray">
          <a:xfrm>
            <a:off x="8461375" y="61913"/>
            <a:ext cx="622300" cy="247650"/>
          </a:xfrm>
          <a:prstGeom prst="rect">
            <a:avLst/>
          </a:prstGeom>
          <a:noFill/>
          <a:ln w="9525" algn="ctr">
            <a:noFill/>
            <a:miter lim="800000"/>
            <a:headEnd/>
            <a:tailEnd/>
          </a:ln>
        </p:spPr>
      </p:pic>
      <p:sp>
        <p:nvSpPr>
          <p:cNvPr id="71688" name="Rectangle 8"/>
          <p:cNvSpPr>
            <a:spLocks noGrp="1" noChangeArrowheads="1"/>
          </p:cNvSpPr>
          <p:nvPr>
            <p:ph type="sldNum" sz="quarter" idx="4"/>
          </p:nvPr>
        </p:nvSpPr>
        <p:spPr bwMode="black">
          <a:xfrm>
            <a:off x="153988" y="6500813"/>
            <a:ext cx="1006475" cy="320675"/>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spcBef>
                <a:spcPct val="50000"/>
              </a:spcBef>
              <a:defRPr sz="1000" b="1">
                <a:solidFill>
                  <a:srgbClr val="FFFFFF"/>
                </a:solidFill>
              </a:defRPr>
            </a:lvl1pPr>
          </a:lstStyle>
          <a:p>
            <a:pPr>
              <a:defRPr/>
            </a:pPr>
            <a:fld id="{F6B2F1FC-7C30-426C-A688-C79634B68429}" type="slidenum">
              <a:rPr lang="en-US"/>
              <a:pPr>
                <a:defRPr/>
              </a:pPr>
              <a:t>‹#›</a:t>
            </a:fld>
            <a:endParaRPr lang="en-US"/>
          </a:p>
        </p:txBody>
      </p:sp>
      <p:sp>
        <p:nvSpPr>
          <p:cNvPr id="71689" name="Rectangle 9"/>
          <p:cNvSpPr>
            <a:spLocks noGrp="1" noChangeArrowheads="1"/>
          </p:cNvSpPr>
          <p:nvPr>
            <p:ph type="ftr" sz="quarter" idx="3"/>
          </p:nvPr>
        </p:nvSpPr>
        <p:spPr bwMode="auto">
          <a:xfrm>
            <a:off x="1647825" y="6500813"/>
            <a:ext cx="3811588" cy="2460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a:solidFill>
                  <a:srgbClr val="FFFFFF"/>
                </a:solidFill>
              </a:defRPr>
            </a:lvl1pPr>
          </a:lstStyle>
          <a:p>
            <a:pPr>
              <a:defRPr/>
            </a:pPr>
            <a:endParaRPr lang="en-US"/>
          </a:p>
        </p:txBody>
      </p:sp>
      <p:sp>
        <p:nvSpPr>
          <p:cNvPr id="71690" name="Rectangle 10"/>
          <p:cNvSpPr>
            <a:spLocks noGrp="1" noChangeArrowheads="1"/>
          </p:cNvSpPr>
          <p:nvPr>
            <p:ph type="dt" sz="half" idx="2"/>
          </p:nvPr>
        </p:nvSpPr>
        <p:spPr bwMode="auto">
          <a:xfrm>
            <a:off x="5456238" y="6500813"/>
            <a:ext cx="1946275" cy="2460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a:solidFill>
                  <a:srgbClr val="FFFFFF"/>
                </a:solidFill>
              </a:defRPr>
            </a:lvl1pPr>
          </a:lstStyle>
          <a:p>
            <a:pPr>
              <a:defRPr/>
            </a:pPr>
            <a:fld id="{BAF2124C-47D3-4492-AB95-2DAC072F7BFE}" type="datetime1">
              <a:rPr lang="en-US"/>
              <a:pPr>
                <a:defRPr/>
              </a:pPr>
              <a:t>6/1/2010</a:t>
            </a:fld>
            <a:endParaRPr lang="en-US"/>
          </a:p>
        </p:txBody>
      </p:sp>
      <p:sp>
        <p:nvSpPr>
          <p:cNvPr id="71691" name="Line 11"/>
          <p:cNvSpPr>
            <a:spLocks noChangeShapeType="1"/>
          </p:cNvSpPr>
          <p:nvPr/>
        </p:nvSpPr>
        <p:spPr bwMode="black">
          <a:xfrm>
            <a:off x="990600" y="147638"/>
            <a:ext cx="0" cy="234950"/>
          </a:xfrm>
          <a:prstGeom prst="line">
            <a:avLst/>
          </a:prstGeom>
          <a:noFill/>
          <a:ln w="9525">
            <a:solidFill>
              <a:srgbClr val="FFFFFF"/>
            </a:solidFill>
            <a:round/>
            <a:headEnd/>
            <a:tailEnd/>
          </a:ln>
          <a:effectLst/>
        </p:spPr>
        <p:txBody>
          <a:bodyPr wrap="none" anchor="ctr"/>
          <a:lstStyle/>
          <a:p>
            <a:pPr>
              <a:defRPr/>
            </a:pPr>
            <a:endParaRPr lang="en-US"/>
          </a:p>
        </p:txBody>
      </p:sp>
      <p:sp>
        <p:nvSpPr>
          <p:cNvPr id="71692" name="Line 12"/>
          <p:cNvSpPr>
            <a:spLocks noChangeShapeType="1"/>
          </p:cNvSpPr>
          <p:nvPr/>
        </p:nvSpPr>
        <p:spPr bwMode="auto">
          <a:xfrm flipV="1">
            <a:off x="1524000" y="6477000"/>
            <a:ext cx="0" cy="228600"/>
          </a:xfrm>
          <a:prstGeom prst="line">
            <a:avLst/>
          </a:prstGeom>
          <a:noFill/>
          <a:ln w="9525">
            <a:solidFill>
              <a:schemeClr val="bg1"/>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676" r:id="rId1"/>
    <p:sldLayoutId id="2147483674" r:id="rId2"/>
    <p:sldLayoutId id="2147483673" r:id="rId3"/>
    <p:sldLayoutId id="2147483672" r:id="rId4"/>
    <p:sldLayoutId id="2147483671" r:id="rId5"/>
    <p:sldLayoutId id="2147483670" r:id="rId6"/>
    <p:sldLayoutId id="2147483669" r:id="rId7"/>
    <p:sldLayoutId id="2147483668" r:id="rId8"/>
    <p:sldLayoutId id="2147483667" r:id="rId9"/>
    <p:sldLayoutId id="2147483666" r:id="rId10"/>
    <p:sldLayoutId id="2147483665" r:id="rId11"/>
  </p:sldLayoutIdLst>
  <p:txStyles>
    <p:titleStyle>
      <a:lvl1pPr algn="l" rtl="0" eaLnBrk="0" fontAlgn="base" hangingPunct="0">
        <a:lnSpc>
          <a:spcPct val="90000"/>
        </a:lnSpc>
        <a:spcBef>
          <a:spcPct val="0"/>
        </a:spcBef>
        <a:spcAft>
          <a:spcPct val="0"/>
        </a:spcAft>
        <a:defRPr sz="2800" b="1">
          <a:solidFill>
            <a:schemeClr val="tx2"/>
          </a:solidFill>
          <a:latin typeface="+mj-lt"/>
          <a:ea typeface="+mj-ea"/>
          <a:cs typeface="+mj-cs"/>
        </a:defRPr>
      </a:lvl1pPr>
      <a:lvl2pPr algn="l" rtl="0" eaLnBrk="0" fontAlgn="base" hangingPunct="0">
        <a:lnSpc>
          <a:spcPct val="90000"/>
        </a:lnSpc>
        <a:spcBef>
          <a:spcPct val="0"/>
        </a:spcBef>
        <a:spcAft>
          <a:spcPct val="0"/>
        </a:spcAft>
        <a:defRPr sz="2800" b="1">
          <a:solidFill>
            <a:schemeClr val="tx2"/>
          </a:solidFill>
          <a:latin typeface="Arial" charset="0"/>
          <a:cs typeface="Arial" charset="0"/>
        </a:defRPr>
      </a:lvl2pPr>
      <a:lvl3pPr algn="l" rtl="0" eaLnBrk="0" fontAlgn="base" hangingPunct="0">
        <a:lnSpc>
          <a:spcPct val="90000"/>
        </a:lnSpc>
        <a:spcBef>
          <a:spcPct val="0"/>
        </a:spcBef>
        <a:spcAft>
          <a:spcPct val="0"/>
        </a:spcAft>
        <a:defRPr sz="2800" b="1">
          <a:solidFill>
            <a:schemeClr val="tx2"/>
          </a:solidFill>
          <a:latin typeface="Arial" charset="0"/>
          <a:cs typeface="Arial" charset="0"/>
        </a:defRPr>
      </a:lvl3pPr>
      <a:lvl4pPr algn="l" rtl="0" eaLnBrk="0" fontAlgn="base" hangingPunct="0">
        <a:lnSpc>
          <a:spcPct val="90000"/>
        </a:lnSpc>
        <a:spcBef>
          <a:spcPct val="0"/>
        </a:spcBef>
        <a:spcAft>
          <a:spcPct val="0"/>
        </a:spcAft>
        <a:defRPr sz="2800" b="1">
          <a:solidFill>
            <a:schemeClr val="tx2"/>
          </a:solidFill>
          <a:latin typeface="Arial" charset="0"/>
          <a:cs typeface="Arial" charset="0"/>
        </a:defRPr>
      </a:lvl4pPr>
      <a:lvl5pPr algn="l" rtl="0" eaLnBrk="0" fontAlgn="base" hangingPunct="0">
        <a:lnSpc>
          <a:spcPct val="90000"/>
        </a:lnSpc>
        <a:spcBef>
          <a:spcPct val="0"/>
        </a:spcBef>
        <a:spcAft>
          <a:spcPct val="0"/>
        </a:spcAft>
        <a:defRPr sz="2800" b="1">
          <a:solidFill>
            <a:schemeClr val="tx2"/>
          </a:solidFill>
          <a:latin typeface="Arial" charset="0"/>
          <a:cs typeface="Arial" charset="0"/>
        </a:defRPr>
      </a:lvl5pPr>
      <a:lvl6pPr marL="457200" algn="l" rtl="0" fontAlgn="base">
        <a:lnSpc>
          <a:spcPct val="90000"/>
        </a:lnSpc>
        <a:spcBef>
          <a:spcPct val="0"/>
        </a:spcBef>
        <a:spcAft>
          <a:spcPct val="0"/>
        </a:spcAft>
        <a:defRPr sz="2800" b="1">
          <a:solidFill>
            <a:schemeClr val="tx2"/>
          </a:solidFill>
          <a:latin typeface="Arial" charset="0"/>
          <a:cs typeface="Arial" charset="0"/>
        </a:defRPr>
      </a:lvl6pPr>
      <a:lvl7pPr marL="914400" algn="l" rtl="0" fontAlgn="base">
        <a:lnSpc>
          <a:spcPct val="90000"/>
        </a:lnSpc>
        <a:spcBef>
          <a:spcPct val="0"/>
        </a:spcBef>
        <a:spcAft>
          <a:spcPct val="0"/>
        </a:spcAft>
        <a:defRPr sz="2800" b="1">
          <a:solidFill>
            <a:schemeClr val="tx2"/>
          </a:solidFill>
          <a:latin typeface="Arial" charset="0"/>
          <a:cs typeface="Arial" charset="0"/>
        </a:defRPr>
      </a:lvl7pPr>
      <a:lvl8pPr marL="1371600" algn="l" rtl="0" fontAlgn="base">
        <a:lnSpc>
          <a:spcPct val="90000"/>
        </a:lnSpc>
        <a:spcBef>
          <a:spcPct val="0"/>
        </a:spcBef>
        <a:spcAft>
          <a:spcPct val="0"/>
        </a:spcAft>
        <a:defRPr sz="2800" b="1">
          <a:solidFill>
            <a:schemeClr val="tx2"/>
          </a:solidFill>
          <a:latin typeface="Arial" charset="0"/>
          <a:cs typeface="Arial" charset="0"/>
        </a:defRPr>
      </a:lvl8pPr>
      <a:lvl9pPr marL="1828800" algn="l" rtl="0" fontAlgn="base">
        <a:lnSpc>
          <a:spcPct val="90000"/>
        </a:lnSpc>
        <a:spcBef>
          <a:spcPct val="0"/>
        </a:spcBef>
        <a:spcAft>
          <a:spcPct val="0"/>
        </a:spcAft>
        <a:defRPr sz="2800" b="1">
          <a:solidFill>
            <a:schemeClr val="tx2"/>
          </a:solidFill>
          <a:latin typeface="Arial" charset="0"/>
          <a:cs typeface="Arial" charset="0"/>
        </a:defRPr>
      </a:lvl9pPr>
    </p:titleStyle>
    <p:bodyStyle>
      <a:lvl1pPr marL="228600" indent="-228600" algn="l" rtl="0" eaLnBrk="0" fontAlgn="base" hangingPunct="0">
        <a:spcBef>
          <a:spcPct val="35000"/>
        </a:spcBef>
        <a:spcAft>
          <a:spcPct val="15000"/>
        </a:spcAft>
        <a:buClr>
          <a:srgbClr val="000099"/>
        </a:buClr>
        <a:buFont typeface="Wingdings" pitchFamily="2" charset="2"/>
        <a:buChar char="§"/>
        <a:defRPr sz="3200" b="1">
          <a:solidFill>
            <a:schemeClr val="tx1"/>
          </a:solidFill>
          <a:latin typeface="+mn-lt"/>
          <a:ea typeface="+mn-ea"/>
          <a:cs typeface="+mn-cs"/>
        </a:defRPr>
      </a:lvl1pPr>
      <a:lvl2pPr marL="457200" indent="-227013" algn="l" rtl="0" eaLnBrk="0" fontAlgn="base" hangingPunct="0">
        <a:spcBef>
          <a:spcPct val="25000"/>
        </a:spcBef>
        <a:spcAft>
          <a:spcPct val="15000"/>
        </a:spcAft>
        <a:buClr>
          <a:srgbClr val="000099"/>
        </a:buClr>
        <a:buFont typeface="Arial" charset="0"/>
        <a:buChar char="–"/>
        <a:defRPr sz="1600">
          <a:solidFill>
            <a:schemeClr val="tx1"/>
          </a:solidFill>
          <a:latin typeface="+mn-lt"/>
          <a:cs typeface="+mn-cs"/>
        </a:defRPr>
      </a:lvl2pPr>
      <a:lvl3pPr marL="682625" indent="-223838" algn="l" rtl="0" eaLnBrk="0" fontAlgn="base" hangingPunct="0">
        <a:spcBef>
          <a:spcPct val="20000"/>
        </a:spcBef>
        <a:spcAft>
          <a:spcPct val="0"/>
        </a:spcAft>
        <a:buClr>
          <a:srgbClr val="000099"/>
        </a:buClr>
        <a:buFont typeface="Wingdings" pitchFamily="2" charset="2"/>
        <a:buChar char="§"/>
        <a:defRPr sz="1400">
          <a:solidFill>
            <a:schemeClr val="tx1"/>
          </a:solidFill>
          <a:latin typeface="+mn-lt"/>
          <a:cs typeface="+mn-cs"/>
        </a:defRPr>
      </a:lvl3pPr>
      <a:lvl4pPr marL="912813" indent="-228600" algn="l" rtl="0" eaLnBrk="0" fontAlgn="base" hangingPunct="0">
        <a:spcBef>
          <a:spcPct val="20000"/>
        </a:spcBef>
        <a:spcAft>
          <a:spcPct val="0"/>
        </a:spcAft>
        <a:buClr>
          <a:srgbClr val="000099"/>
        </a:buClr>
        <a:buFont typeface="Arial" charset="0"/>
        <a:buChar char="–"/>
        <a:defRPr sz="1200">
          <a:solidFill>
            <a:schemeClr val="tx1"/>
          </a:solidFill>
          <a:latin typeface="+mn-lt"/>
          <a:cs typeface="+mn-cs"/>
        </a:defRPr>
      </a:lvl4pPr>
      <a:lvl5pPr marL="1143000" indent="-228600" algn="l" rtl="0" eaLnBrk="0" fontAlgn="base" hangingPunct="0">
        <a:spcBef>
          <a:spcPct val="20000"/>
        </a:spcBef>
        <a:spcAft>
          <a:spcPct val="0"/>
        </a:spcAft>
        <a:buClr>
          <a:srgbClr val="000099"/>
        </a:buClr>
        <a:buFont typeface="Wingdings" pitchFamily="2" charset="2"/>
        <a:buChar char="§"/>
        <a:defRPr sz="1200">
          <a:solidFill>
            <a:schemeClr val="tx1"/>
          </a:solidFill>
          <a:latin typeface="+mn-lt"/>
          <a:cs typeface="+mn-cs"/>
        </a:defRPr>
      </a:lvl5pPr>
      <a:lvl6pPr marL="1600200" indent="-228600" algn="l" rtl="0" fontAlgn="base">
        <a:spcBef>
          <a:spcPct val="20000"/>
        </a:spcBef>
        <a:spcAft>
          <a:spcPct val="0"/>
        </a:spcAft>
        <a:buClr>
          <a:srgbClr val="000099"/>
        </a:buClr>
        <a:buFont typeface="Wingdings" pitchFamily="2" charset="2"/>
        <a:buChar char="§"/>
        <a:defRPr sz="1200">
          <a:solidFill>
            <a:schemeClr val="tx1"/>
          </a:solidFill>
          <a:latin typeface="+mn-lt"/>
          <a:cs typeface="+mn-cs"/>
        </a:defRPr>
      </a:lvl6pPr>
      <a:lvl7pPr marL="2057400" indent="-228600" algn="l" rtl="0" fontAlgn="base">
        <a:spcBef>
          <a:spcPct val="20000"/>
        </a:spcBef>
        <a:spcAft>
          <a:spcPct val="0"/>
        </a:spcAft>
        <a:buClr>
          <a:srgbClr val="000099"/>
        </a:buClr>
        <a:buFont typeface="Wingdings" pitchFamily="2" charset="2"/>
        <a:buChar char="§"/>
        <a:defRPr sz="1200">
          <a:solidFill>
            <a:schemeClr val="tx1"/>
          </a:solidFill>
          <a:latin typeface="+mn-lt"/>
          <a:cs typeface="+mn-cs"/>
        </a:defRPr>
      </a:lvl7pPr>
      <a:lvl8pPr marL="2514600" indent="-228600" algn="l" rtl="0" fontAlgn="base">
        <a:spcBef>
          <a:spcPct val="20000"/>
        </a:spcBef>
        <a:spcAft>
          <a:spcPct val="0"/>
        </a:spcAft>
        <a:buClr>
          <a:srgbClr val="000099"/>
        </a:buClr>
        <a:buFont typeface="Wingdings" pitchFamily="2" charset="2"/>
        <a:buChar char="§"/>
        <a:defRPr sz="1200">
          <a:solidFill>
            <a:schemeClr val="tx1"/>
          </a:solidFill>
          <a:latin typeface="+mn-lt"/>
          <a:cs typeface="+mn-cs"/>
        </a:defRPr>
      </a:lvl8pPr>
      <a:lvl9pPr marL="2971800" indent="-228600" algn="l" rtl="0" fontAlgn="base">
        <a:spcBef>
          <a:spcPct val="20000"/>
        </a:spcBef>
        <a:spcAft>
          <a:spcPct val="0"/>
        </a:spcAft>
        <a:buClr>
          <a:srgbClr val="000099"/>
        </a:buClr>
        <a:buFont typeface="Wingdings" pitchFamily="2" charset="2"/>
        <a:buChar char="§"/>
        <a:defRPr sz="12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http://www.banrisul.com.br/bob/link/bobw00hw_home.asp?secao_id=15" TargetMode="External"/><Relationship Id="rId3" Type="http://schemas.openxmlformats.org/officeDocument/2006/relationships/image" Target="../media/image12.jpeg"/><Relationship Id="rId7" Type="http://schemas.openxmlformats.org/officeDocument/2006/relationships/image" Target="../media/image16.png"/><Relationship Id="rId12" Type="http://schemas.openxmlformats.org/officeDocument/2006/relationships/image" Target="../media/image20.png"/><Relationship Id="rId2" Type="http://schemas.openxmlformats.org/officeDocument/2006/relationships/notesSlide" Target="../notesSlides/notesSlide5.xml"/><Relationship Id="rId16"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hyperlink" Target="http://www.bb.com.br/portalbb/home/geral/index.bb" TargetMode="External"/><Relationship Id="rId5" Type="http://schemas.openxmlformats.org/officeDocument/2006/relationships/image" Target="../media/image14.png"/><Relationship Id="rId15" Type="http://schemas.openxmlformats.org/officeDocument/2006/relationships/image" Target="../media/image22.png"/><Relationship Id="rId10" Type="http://schemas.openxmlformats.org/officeDocument/2006/relationships/image" Target="../media/image19.jpe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wmf"/><Relationship Id="rId5" Type="http://schemas.openxmlformats.org/officeDocument/2006/relationships/image" Target="../media/image27.jpe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2.png"/><Relationship Id="rId3" Type="http://schemas.openxmlformats.org/officeDocument/2006/relationships/image" Target="../media/image29.jpeg"/><Relationship Id="rId21" Type="http://schemas.openxmlformats.org/officeDocument/2006/relationships/image" Target="../media/image45.png"/><Relationship Id="rId7" Type="http://schemas.openxmlformats.org/officeDocument/2006/relationships/image" Target="../media/image33.jpeg"/><Relationship Id="rId12" Type="http://schemas.openxmlformats.org/officeDocument/2006/relationships/image" Target="../media/image38.png"/><Relationship Id="rId17" Type="http://schemas.openxmlformats.org/officeDocument/2006/relationships/hyperlink" Target="http://www.brandsoftheworld.com/brands/0007/8314/Michelin.eps" TargetMode="External"/><Relationship Id="rId2" Type="http://schemas.openxmlformats.org/officeDocument/2006/relationships/notesSlide" Target="../notesSlides/notesSlide6.xml"/><Relationship Id="rId16" Type="http://schemas.openxmlformats.org/officeDocument/2006/relationships/image" Target="../media/image41.png"/><Relationship Id="rId20" Type="http://schemas.openxmlformats.org/officeDocument/2006/relationships/image" Target="../media/image44.wmf"/><Relationship Id="rId1" Type="http://schemas.openxmlformats.org/officeDocument/2006/relationships/slideLayout" Target="../slideLayouts/slideLayout7.xml"/><Relationship Id="rId6" Type="http://schemas.openxmlformats.org/officeDocument/2006/relationships/image" Target="../media/image32.jpe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hyperlink" Target="http://www.brandsoftheworld.com/brands/0005/6469/Credit_Suisse_Private_Banking.eps" TargetMode="External"/><Relationship Id="rId10" Type="http://schemas.openxmlformats.org/officeDocument/2006/relationships/image" Target="../media/image36.jpeg"/><Relationship Id="rId19" Type="http://schemas.openxmlformats.org/officeDocument/2006/relationships/image" Target="../media/image43.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jpeg"/><Relationship Id="rId3" Type="http://schemas.openxmlformats.org/officeDocument/2006/relationships/image" Target="../media/image46.jpeg"/><Relationship Id="rId7" Type="http://schemas.openxmlformats.org/officeDocument/2006/relationships/image" Target="../media/image32.jpeg"/><Relationship Id="rId12" Type="http://schemas.openxmlformats.org/officeDocument/2006/relationships/image" Target="../media/image54.jpeg"/><Relationship Id="rId17" Type="http://schemas.openxmlformats.org/officeDocument/2006/relationships/image" Target="../media/image59.png"/><Relationship Id="rId2" Type="http://schemas.openxmlformats.org/officeDocument/2006/relationships/notesSlide" Target="../notesSlides/notesSlide7.xml"/><Relationship Id="rId16"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49.jpeg"/><Relationship Id="rId11" Type="http://schemas.openxmlformats.org/officeDocument/2006/relationships/image" Target="../media/image53.jpeg"/><Relationship Id="rId5" Type="http://schemas.openxmlformats.org/officeDocument/2006/relationships/image" Target="../media/image48.jpeg"/><Relationship Id="rId15" Type="http://schemas.openxmlformats.org/officeDocument/2006/relationships/image" Target="../media/image57.png"/><Relationship Id="rId10" Type="http://schemas.openxmlformats.org/officeDocument/2006/relationships/image" Target="../media/image52.jpeg"/><Relationship Id="rId4" Type="http://schemas.openxmlformats.org/officeDocument/2006/relationships/image" Target="../media/image47.png"/><Relationship Id="rId9" Type="http://schemas.openxmlformats.org/officeDocument/2006/relationships/image" Target="../media/image51.jpeg"/><Relationship Id="rId14" Type="http://schemas.openxmlformats.org/officeDocument/2006/relationships/image" Target="../media/image5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65.wmf"/><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1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0.jpe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1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1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84.png"/><Relationship Id="rId4" Type="http://schemas.openxmlformats.org/officeDocument/2006/relationships/image" Target="../media/image83.png"/></Relationships>
</file>

<file path=ppt/slides/_rels/slide2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90.wmf"/><Relationship Id="rId4" Type="http://schemas.openxmlformats.org/officeDocument/2006/relationships/image" Target="../media/image89.png"/></Relationships>
</file>

<file path=ppt/slides/_rels/slide23.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image" Target="../media/image91.jpeg"/><Relationship Id="rId1" Type="http://schemas.openxmlformats.org/officeDocument/2006/relationships/slideLayout" Target="../slideLayouts/slideLayout6.xml"/><Relationship Id="rId6" Type="http://schemas.openxmlformats.org/officeDocument/2006/relationships/image" Target="../media/image95.png"/><Relationship Id="rId5" Type="http://schemas.openxmlformats.org/officeDocument/2006/relationships/image" Target="../media/image94.jpeg"/><Relationship Id="rId4" Type="http://schemas.openxmlformats.org/officeDocument/2006/relationships/image" Target="../media/image93.jpeg"/></Relationships>
</file>

<file path=ppt/slides/_rels/slide24.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07.jpeg"/><Relationship Id="rId18" Type="http://schemas.openxmlformats.org/officeDocument/2006/relationships/image" Target="../media/image112.png"/><Relationship Id="rId26" Type="http://schemas.openxmlformats.org/officeDocument/2006/relationships/image" Target="../media/image119.jpeg"/><Relationship Id="rId3" Type="http://schemas.openxmlformats.org/officeDocument/2006/relationships/image" Target="../media/image97.jpeg"/><Relationship Id="rId21" Type="http://schemas.openxmlformats.org/officeDocument/2006/relationships/image" Target="../media/image115.jpeg"/><Relationship Id="rId7" Type="http://schemas.openxmlformats.org/officeDocument/2006/relationships/image" Target="../media/image101.jpeg"/><Relationship Id="rId12" Type="http://schemas.openxmlformats.org/officeDocument/2006/relationships/image" Target="../media/image106.png"/><Relationship Id="rId17" Type="http://schemas.openxmlformats.org/officeDocument/2006/relationships/image" Target="../media/image111.png"/><Relationship Id="rId25" Type="http://schemas.openxmlformats.org/officeDocument/2006/relationships/image" Target="../media/image90.wmf"/><Relationship Id="rId2" Type="http://schemas.openxmlformats.org/officeDocument/2006/relationships/notesSlide" Target="../notesSlides/notesSlide18.xml"/><Relationship Id="rId16" Type="http://schemas.openxmlformats.org/officeDocument/2006/relationships/image" Target="../media/image110.emf"/><Relationship Id="rId20" Type="http://schemas.openxmlformats.org/officeDocument/2006/relationships/image" Target="../media/image114.jpeg"/><Relationship Id="rId1" Type="http://schemas.openxmlformats.org/officeDocument/2006/relationships/slideLayout" Target="../slideLayouts/slideLayout7.xml"/><Relationship Id="rId6" Type="http://schemas.openxmlformats.org/officeDocument/2006/relationships/image" Target="../media/image100.jpeg"/><Relationship Id="rId11" Type="http://schemas.openxmlformats.org/officeDocument/2006/relationships/image" Target="../media/image105.png"/><Relationship Id="rId24" Type="http://schemas.openxmlformats.org/officeDocument/2006/relationships/image" Target="../media/image118.png"/><Relationship Id="rId5" Type="http://schemas.openxmlformats.org/officeDocument/2006/relationships/image" Target="../media/image99.png"/><Relationship Id="rId15" Type="http://schemas.openxmlformats.org/officeDocument/2006/relationships/image" Target="../media/image109.png"/><Relationship Id="rId23" Type="http://schemas.openxmlformats.org/officeDocument/2006/relationships/image" Target="../media/image117.png"/><Relationship Id="rId28" Type="http://schemas.openxmlformats.org/officeDocument/2006/relationships/image" Target="../media/image121.png"/><Relationship Id="rId10" Type="http://schemas.openxmlformats.org/officeDocument/2006/relationships/image" Target="../media/image104.jpeg"/><Relationship Id="rId19" Type="http://schemas.openxmlformats.org/officeDocument/2006/relationships/image" Target="../media/image113.png"/><Relationship Id="rId4" Type="http://schemas.openxmlformats.org/officeDocument/2006/relationships/image" Target="../media/image98.png"/><Relationship Id="rId9" Type="http://schemas.openxmlformats.org/officeDocument/2006/relationships/image" Target="../media/image103.png"/><Relationship Id="rId14" Type="http://schemas.openxmlformats.org/officeDocument/2006/relationships/image" Target="../media/image108.jpeg"/><Relationship Id="rId22" Type="http://schemas.openxmlformats.org/officeDocument/2006/relationships/image" Target="../media/image116.png"/><Relationship Id="rId27" Type="http://schemas.openxmlformats.org/officeDocument/2006/relationships/image" Target="../media/image120.png"/></Relationships>
</file>

<file path=ppt/slides/_rels/slide25.xml.rels><?xml version="1.0" encoding="UTF-8" standalone="yes"?>
<Relationships xmlns="http://schemas.openxmlformats.org/package/2006/relationships"><Relationship Id="rId8" Type="http://schemas.openxmlformats.org/officeDocument/2006/relationships/image" Target="../media/image127.jpeg"/><Relationship Id="rId3" Type="http://schemas.openxmlformats.org/officeDocument/2006/relationships/image" Target="../media/image122.jpeg"/><Relationship Id="rId7" Type="http://schemas.openxmlformats.org/officeDocument/2006/relationships/image" Target="../media/image126.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8.png"/><Relationship Id="rId1" Type="http://schemas.openxmlformats.org/officeDocument/2006/relationships/slideLayout" Target="../slideLayouts/slideLayout2.xml"/><Relationship Id="rId4" Type="http://schemas.openxmlformats.org/officeDocument/2006/relationships/image" Target="../media/image125.jpeg"/></Relationships>
</file>

<file path=ppt/slides/_rels/slide2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www-3.ibm.com/software/tivoli/products/tivoliready/" TargetMode="External"/><Relationship Id="rId3" Type="http://schemas.openxmlformats.org/officeDocument/2006/relationships/hyperlink" Target="http://www.ibm.com/software/tivoli/opal?NavCode=1TW10AMBT" TargetMode="External"/><Relationship Id="rId7" Type="http://schemas.openxmlformats.org/officeDocument/2006/relationships/hyperlink" Target="http://www.gemalto.com/products/ias_tpc/"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www.gemalto.com/products/piv_card/" TargetMode="External"/><Relationship Id="rId5" Type="http://schemas.openxmlformats.org/officeDocument/2006/relationships/hyperlink" Target="http://www.gemalto.com/products/dotnet_card/" TargetMode="External"/><Relationship Id="rId4" Type="http://schemas.openxmlformats.org/officeDocument/2006/relationships/hyperlink" Target="http://www.gemalto.com/products/classic_tpc/" TargetMode="External"/><Relationship Id="rId9" Type="http://schemas.openxmlformats.org/officeDocument/2006/relationships/image" Target="../media/image1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hyperlink" Target="mailto:william.cashel@gemalto.com" TargetMode="External"/><Relationship Id="rId3" Type="http://schemas.openxmlformats.org/officeDocument/2006/relationships/hyperlink" Target="http://www-01.ibm.com/software/brandcatalog/ismlibrary/details?catalog.label=1TW10AMBT" TargetMode="External"/><Relationship Id="rId7" Type="http://schemas.openxmlformats.org/officeDocument/2006/relationships/hyperlink" Target="mailto:gmaa@us.ibm.com"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mailto:ekoh@us.ibm.com" TargetMode="External"/><Relationship Id="rId5" Type="http://schemas.openxmlformats.org/officeDocument/2006/relationships/hyperlink" Target="http://www.gemalto.com/brochures/download/protiva_enterprise_tivoli.pdf" TargetMode="External"/><Relationship Id="rId4" Type="http://schemas.openxmlformats.org/officeDocument/2006/relationships/hyperlink" Target="http://www.gemalto.com/brochures/download/strong_auth_devices.pdf" TargetMode="External"/><Relationship Id="rId9" Type="http://schemas.openxmlformats.org/officeDocument/2006/relationships/hyperlink" Target="mailto:brad.rouse@gemalt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ctrTitle"/>
          </p:nvPr>
        </p:nvSpPr>
        <p:spPr>
          <a:xfrm>
            <a:off x="381000" y="2312988"/>
            <a:ext cx="8763000" cy="1671637"/>
          </a:xfrm>
        </p:spPr>
        <p:txBody>
          <a:bodyPr/>
          <a:lstStyle/>
          <a:p>
            <a:pPr eaLnBrk="1" hangingPunct="1"/>
            <a:r>
              <a:rPr lang="en-US" sz="2400" smtClean="0"/>
              <a:t>Tivoli Talk:</a:t>
            </a:r>
            <a:r>
              <a:rPr lang="en-US" smtClean="0"/>
              <a:t/>
            </a:r>
            <a:br>
              <a:rPr lang="en-US" smtClean="0"/>
            </a:br>
            <a:r>
              <a:rPr lang="en-US" b="1" smtClean="0"/>
              <a:t>Gemalto Strong User Authentication for TAM E-SSO &amp; TAMeb</a:t>
            </a:r>
            <a:br>
              <a:rPr lang="en-US" b="1" smtClean="0"/>
            </a:br>
            <a:endParaRPr lang="en-US" b="1" smtClean="0"/>
          </a:p>
        </p:txBody>
      </p:sp>
      <p:sp>
        <p:nvSpPr>
          <p:cNvPr id="28674" name="Rectangle 3"/>
          <p:cNvSpPr>
            <a:spLocks noGrp="1" noChangeArrowheads="1"/>
          </p:cNvSpPr>
          <p:nvPr>
            <p:ph type="subTitle" idx="1"/>
          </p:nvPr>
        </p:nvSpPr>
        <p:spPr/>
        <p:txBody>
          <a:bodyPr/>
          <a:lstStyle/>
          <a:p>
            <a:pPr eaLnBrk="1" hangingPunct="1">
              <a:lnSpc>
                <a:spcPct val="80000"/>
              </a:lnSpc>
            </a:pPr>
            <a:r>
              <a:rPr lang="en-US" sz="1800" smtClean="0"/>
              <a:t>E.K. Koh, IBM</a:t>
            </a:r>
          </a:p>
          <a:p>
            <a:pPr eaLnBrk="1" hangingPunct="1">
              <a:lnSpc>
                <a:spcPct val="80000"/>
              </a:lnSpc>
            </a:pPr>
            <a:r>
              <a:rPr lang="en-US" sz="1800" smtClean="0"/>
              <a:t>Thomas Fylnn, Gemalto</a:t>
            </a:r>
          </a:p>
          <a:p>
            <a:pPr eaLnBrk="1" hangingPunct="1">
              <a:lnSpc>
                <a:spcPct val="80000"/>
              </a:lnSpc>
            </a:pPr>
            <a:endParaRPr lang="en-US" sz="1800" smtClean="0"/>
          </a:p>
          <a:p>
            <a:pPr eaLnBrk="1" hangingPunct="1">
              <a:lnSpc>
                <a:spcPct val="80000"/>
              </a:lnSpc>
            </a:pPr>
            <a:r>
              <a:rPr lang="en-US" sz="1800" smtClean="0"/>
              <a:t>3</a:t>
            </a:r>
            <a:r>
              <a:rPr lang="en-US" sz="1800" baseline="30000" smtClean="0"/>
              <a:t>rd</a:t>
            </a:r>
            <a:r>
              <a:rPr lang="en-US" sz="1800" smtClean="0"/>
              <a:t> June, 2010</a:t>
            </a:r>
          </a:p>
          <a:p>
            <a:pPr eaLnBrk="1" hangingPunct="1">
              <a:lnSpc>
                <a:spcPct val="80000"/>
              </a:lnSpc>
            </a:pPr>
            <a:endParaRPr lang="en-US" sz="180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4"/>
          <p:cNvSpPr>
            <a:spLocks noGrp="1" noChangeArrowheads="1"/>
          </p:cNvSpPr>
          <p:nvPr>
            <p:ph type="title" idx="4294967295"/>
          </p:nvPr>
        </p:nvSpPr>
        <p:spPr/>
        <p:txBody>
          <a:bodyPr lIns="91372" tIns="45685" rIns="91372" bIns="45685" anchor="t"/>
          <a:lstStyle/>
          <a:p>
            <a:pPr eaLnBrk="1" hangingPunct="1"/>
            <a:r>
              <a:rPr lang="en-US" smtClean="0"/>
              <a:t>TAM E-SSO v8.1 Solution Overview</a:t>
            </a:r>
          </a:p>
        </p:txBody>
      </p:sp>
      <p:sp>
        <p:nvSpPr>
          <p:cNvPr id="30722" name="Text Box 5"/>
          <p:cNvSpPr txBox="1">
            <a:spLocks noChangeArrowheads="1"/>
          </p:cNvSpPr>
          <p:nvPr/>
        </p:nvSpPr>
        <p:spPr bwMode="auto">
          <a:xfrm>
            <a:off x="-839788" y="854075"/>
            <a:ext cx="184150" cy="396875"/>
          </a:xfrm>
          <a:prstGeom prst="rect">
            <a:avLst/>
          </a:prstGeom>
          <a:noFill/>
          <a:ln w="12700" algn="ctr">
            <a:noFill/>
            <a:miter lim="800000"/>
            <a:headEnd/>
            <a:tailEnd/>
          </a:ln>
        </p:spPr>
        <p:txBody>
          <a:bodyPr wrap="none" lIns="91429" tIns="45714" rIns="91429" bIns="45714">
            <a:spAutoFit/>
          </a:bodyPr>
          <a:lstStyle/>
          <a:p>
            <a:pPr algn="ctr">
              <a:spcBef>
                <a:spcPct val="50000"/>
              </a:spcBef>
              <a:buClr>
                <a:schemeClr val="accent2"/>
              </a:buClr>
              <a:buFont typeface="Wingdings" pitchFamily="2" charset="2"/>
              <a:buNone/>
            </a:pPr>
            <a:endParaRPr lang="en-GB" sz="2000"/>
          </a:p>
        </p:txBody>
      </p:sp>
      <p:sp>
        <p:nvSpPr>
          <p:cNvPr id="30723" name="Rectangle 6"/>
          <p:cNvSpPr>
            <a:spLocks noChangeArrowheads="1"/>
          </p:cNvSpPr>
          <p:nvPr/>
        </p:nvSpPr>
        <p:spPr bwMode="auto">
          <a:xfrm>
            <a:off x="387350" y="5267325"/>
            <a:ext cx="8285163" cy="1087438"/>
          </a:xfrm>
          <a:prstGeom prst="rect">
            <a:avLst/>
          </a:prstGeom>
          <a:noFill/>
          <a:ln w="12700">
            <a:solidFill>
              <a:srgbClr val="000099"/>
            </a:solidFill>
            <a:miter lim="800000"/>
            <a:headEnd/>
            <a:tailEnd/>
          </a:ln>
          <a:scene3d>
            <a:camera prst="legacyObliqueTopRight"/>
            <a:lightRig rig="legacyFlat3" dir="b"/>
          </a:scene3d>
          <a:sp3d extrusionH="125400" prstMaterial="legacyMatte">
            <a:bevelT w="13500" h="13500" prst="angle"/>
            <a:bevelB w="13500" h="13500" prst="angle"/>
            <a:extrusionClr>
              <a:srgbClr val="000099"/>
            </a:extrusionClr>
          </a:sp3d>
        </p:spPr>
        <p:txBody>
          <a:bodyPr lIns="91429" tIns="45714" rIns="91429" bIns="45714">
            <a:flatTx/>
          </a:bodyPr>
          <a:lstStyle/>
          <a:p>
            <a:pPr marL="255588" indent="-255588" algn="ctr" defTabSz="823913" eaLnBrk="0" hangingPunct="0">
              <a:spcBef>
                <a:spcPct val="5000"/>
              </a:spcBef>
              <a:buClr>
                <a:schemeClr val="accent2"/>
              </a:buClr>
              <a:buFont typeface="Wingdings" pitchFamily="2" charset="2"/>
              <a:buNone/>
            </a:pPr>
            <a:r>
              <a:rPr lang="en-US" i="1"/>
              <a:t>TAM E-SSO enables </a:t>
            </a:r>
            <a:r>
              <a:rPr lang="en-US" i="1">
                <a:solidFill>
                  <a:srgbClr val="FF0000"/>
                </a:solidFill>
              </a:rPr>
              <a:t>visibility</a:t>
            </a:r>
            <a:r>
              <a:rPr lang="en-US" i="1"/>
              <a:t> into user activity, </a:t>
            </a:r>
            <a:r>
              <a:rPr lang="en-US" i="1">
                <a:solidFill>
                  <a:srgbClr val="FF0000"/>
                </a:solidFill>
              </a:rPr>
              <a:t>control</a:t>
            </a:r>
            <a:r>
              <a:rPr lang="en-US" i="1"/>
              <a:t> over access to business assets, and </a:t>
            </a:r>
            <a:r>
              <a:rPr lang="en-US" i="1">
                <a:solidFill>
                  <a:srgbClr val="FF0000"/>
                </a:solidFill>
              </a:rPr>
              <a:t>automation</a:t>
            </a:r>
            <a:r>
              <a:rPr lang="en-US" i="1"/>
              <a:t> of the sign-on process in order to drive value for our clients.</a:t>
            </a:r>
          </a:p>
        </p:txBody>
      </p:sp>
      <p:sp>
        <p:nvSpPr>
          <p:cNvPr id="30724" name="Rectangle 6"/>
          <p:cNvSpPr txBox="1">
            <a:spLocks noGrp="1" noChangeArrowheads="1"/>
          </p:cNvSpPr>
          <p:nvPr/>
        </p:nvSpPr>
        <p:spPr bwMode="black">
          <a:xfrm>
            <a:off x="153988" y="6502400"/>
            <a:ext cx="1006475" cy="320675"/>
          </a:xfrm>
          <a:prstGeom prst="rect">
            <a:avLst/>
          </a:prstGeom>
          <a:noFill/>
          <a:ln w="9525" algn="ctr">
            <a:noFill/>
            <a:miter lim="800000"/>
            <a:headEnd/>
            <a:tailEnd/>
          </a:ln>
        </p:spPr>
        <p:txBody>
          <a:bodyPr lIns="91372" tIns="45685" rIns="91372" bIns="45685"/>
          <a:lstStyle/>
          <a:p>
            <a:pPr defTabSz="823913">
              <a:spcBef>
                <a:spcPct val="50000"/>
              </a:spcBef>
            </a:pPr>
            <a:fld id="{C8E8888E-451F-4908-9A0D-7FA35E558735}" type="slidenum">
              <a:rPr lang="en-US" altLang="en-US" sz="1000" b="1"/>
              <a:pPr defTabSz="823913">
                <a:spcBef>
                  <a:spcPct val="50000"/>
                </a:spcBef>
              </a:pPr>
              <a:t>2</a:t>
            </a:fld>
            <a:endParaRPr lang="en-US" altLang="en-US" sz="1000" b="1"/>
          </a:p>
        </p:txBody>
      </p:sp>
      <p:sp>
        <p:nvSpPr>
          <p:cNvPr id="30725" name="Rectangle 6"/>
          <p:cNvSpPr>
            <a:spLocks noChangeArrowheads="1"/>
          </p:cNvSpPr>
          <p:nvPr/>
        </p:nvSpPr>
        <p:spPr bwMode="auto">
          <a:xfrm>
            <a:off x="327025" y="1573213"/>
            <a:ext cx="3330575" cy="2735262"/>
          </a:xfrm>
          <a:prstGeom prst="rect">
            <a:avLst/>
          </a:prstGeom>
          <a:noFill/>
          <a:ln w="9525">
            <a:noFill/>
            <a:miter lim="800000"/>
            <a:headEnd/>
            <a:tailEnd/>
          </a:ln>
        </p:spPr>
        <p:txBody>
          <a:bodyPr/>
          <a:lstStyle/>
          <a:p>
            <a:pPr marL="228600" indent="-228600">
              <a:lnSpc>
                <a:spcPct val="85000"/>
              </a:lnSpc>
              <a:spcBef>
                <a:spcPct val="35000"/>
              </a:spcBef>
              <a:spcAft>
                <a:spcPct val="15000"/>
              </a:spcAft>
              <a:buClr>
                <a:schemeClr val="tx1"/>
              </a:buClr>
              <a:buFont typeface="Wingdings" pitchFamily="2" charset="2"/>
              <a:buChar char="§"/>
            </a:pPr>
            <a:r>
              <a:rPr lang="en-US" sz="1600"/>
              <a:t>Single sign-on</a:t>
            </a:r>
          </a:p>
          <a:p>
            <a:pPr marL="228600" indent="-228600">
              <a:lnSpc>
                <a:spcPct val="85000"/>
              </a:lnSpc>
              <a:spcBef>
                <a:spcPct val="35000"/>
              </a:spcBef>
              <a:spcAft>
                <a:spcPct val="15000"/>
              </a:spcAft>
              <a:buClr>
                <a:schemeClr val="tx1"/>
              </a:buClr>
              <a:buFont typeface="Wingdings" pitchFamily="2" charset="2"/>
              <a:buChar char="§"/>
            </a:pPr>
            <a:r>
              <a:rPr lang="en-US" sz="1600"/>
              <a:t>Supports strong authentication</a:t>
            </a:r>
          </a:p>
          <a:p>
            <a:pPr marL="228600" indent="-228600">
              <a:lnSpc>
                <a:spcPct val="85000"/>
              </a:lnSpc>
              <a:spcBef>
                <a:spcPct val="35000"/>
              </a:spcBef>
              <a:spcAft>
                <a:spcPct val="15000"/>
              </a:spcAft>
              <a:buClr>
                <a:schemeClr val="tx1"/>
              </a:buClr>
              <a:buFont typeface="Wingdings" pitchFamily="2" charset="2"/>
              <a:buChar char="§"/>
            </a:pPr>
            <a:r>
              <a:rPr lang="en-US" sz="1600"/>
              <a:t>Kiosk sharing</a:t>
            </a:r>
          </a:p>
          <a:p>
            <a:pPr marL="228600" indent="-228600">
              <a:lnSpc>
                <a:spcPct val="85000"/>
              </a:lnSpc>
              <a:spcBef>
                <a:spcPct val="35000"/>
              </a:spcBef>
              <a:spcAft>
                <a:spcPct val="15000"/>
              </a:spcAft>
              <a:buClr>
                <a:schemeClr val="tx1"/>
              </a:buClr>
              <a:buFont typeface="Wingdings" pitchFamily="2" charset="2"/>
              <a:buChar char="§"/>
            </a:pPr>
            <a:r>
              <a:rPr lang="en-US" sz="1600"/>
              <a:t>Password self service</a:t>
            </a:r>
          </a:p>
          <a:p>
            <a:pPr marL="228600" indent="-228600">
              <a:lnSpc>
                <a:spcPct val="85000"/>
              </a:lnSpc>
              <a:spcBef>
                <a:spcPct val="35000"/>
              </a:spcBef>
              <a:spcAft>
                <a:spcPct val="15000"/>
              </a:spcAft>
              <a:buClr>
                <a:schemeClr val="tx1"/>
              </a:buClr>
              <a:buFont typeface="Wingdings" pitchFamily="2" charset="2"/>
              <a:buChar char="§"/>
            </a:pPr>
            <a:r>
              <a:rPr lang="en-US" sz="1600"/>
              <a:t>Web-based administration</a:t>
            </a:r>
          </a:p>
          <a:p>
            <a:pPr marL="228600" indent="-228600">
              <a:lnSpc>
                <a:spcPct val="85000"/>
              </a:lnSpc>
              <a:spcBef>
                <a:spcPct val="35000"/>
              </a:spcBef>
              <a:spcAft>
                <a:spcPct val="15000"/>
              </a:spcAft>
              <a:buClr>
                <a:schemeClr val="tx1"/>
              </a:buClr>
              <a:buFont typeface="Wingdings" pitchFamily="2" charset="2"/>
              <a:buChar char="§"/>
            </a:pPr>
            <a:r>
              <a:rPr lang="en-US" sz="1600"/>
              <a:t>Browser-based remote access</a:t>
            </a:r>
          </a:p>
          <a:p>
            <a:pPr marL="228600" indent="-228600">
              <a:lnSpc>
                <a:spcPct val="85000"/>
              </a:lnSpc>
              <a:spcBef>
                <a:spcPct val="35000"/>
              </a:spcBef>
              <a:spcAft>
                <a:spcPct val="15000"/>
              </a:spcAft>
              <a:buClr>
                <a:schemeClr val="tx1"/>
              </a:buClr>
              <a:buFont typeface="Wingdings" pitchFamily="2" charset="2"/>
              <a:buChar char="§"/>
            </a:pPr>
            <a:r>
              <a:rPr lang="en-US" sz="1600"/>
              <a:t>User access tracking &amp; audit </a:t>
            </a:r>
          </a:p>
          <a:p>
            <a:pPr marL="228600" indent="-228600">
              <a:lnSpc>
                <a:spcPct val="85000"/>
              </a:lnSpc>
              <a:spcBef>
                <a:spcPct val="35000"/>
              </a:spcBef>
              <a:spcAft>
                <a:spcPct val="15000"/>
              </a:spcAft>
              <a:buClr>
                <a:schemeClr val="tx1"/>
              </a:buClr>
              <a:buFont typeface="Wingdings" pitchFamily="2" charset="2"/>
              <a:buChar char="§"/>
            </a:pPr>
            <a:r>
              <a:rPr lang="en-US" sz="1600"/>
              <a:t>No change to the infrastructure</a:t>
            </a:r>
          </a:p>
        </p:txBody>
      </p:sp>
      <p:pic>
        <p:nvPicPr>
          <p:cNvPr id="30726" name="Picture 7" descr="tam_e-sso_splash"/>
          <p:cNvPicPr>
            <a:picLocks noChangeAspect="1" noChangeArrowheads="1"/>
          </p:cNvPicPr>
          <p:nvPr/>
        </p:nvPicPr>
        <p:blipFill>
          <a:blip r:embed="rId3"/>
          <a:srcRect/>
          <a:stretch>
            <a:fillRect/>
          </a:stretch>
        </p:blipFill>
        <p:spPr bwMode="auto">
          <a:xfrm>
            <a:off x="3646488" y="1357313"/>
            <a:ext cx="5338762" cy="3479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Rectangle 2"/>
          <p:cNvSpPr>
            <a:spLocks noGrp="1" noChangeArrowheads="1"/>
          </p:cNvSpPr>
          <p:nvPr>
            <p:ph type="title"/>
          </p:nvPr>
        </p:nvSpPr>
        <p:spPr>
          <a:xfrm>
            <a:off x="307975" y="376238"/>
            <a:ext cx="5200650" cy="893762"/>
          </a:xfrm>
        </p:spPr>
        <p:txBody>
          <a:bodyPr/>
          <a:lstStyle/>
          <a:p>
            <a:pPr eaLnBrk="1" hangingPunct="1"/>
            <a:r>
              <a:rPr lang="en-US" smtClean="0"/>
              <a:t>Tivoli Unified Single Sign-on</a:t>
            </a:r>
          </a:p>
        </p:txBody>
      </p:sp>
      <p:sp>
        <p:nvSpPr>
          <p:cNvPr id="77832" name="Rectangle 6"/>
          <p:cNvSpPr>
            <a:spLocks noChangeArrowheads="1"/>
          </p:cNvSpPr>
          <p:nvPr/>
        </p:nvSpPr>
        <p:spPr bwMode="auto">
          <a:xfrm>
            <a:off x="171450" y="5495925"/>
            <a:ext cx="8832850" cy="879475"/>
          </a:xfrm>
          <a:prstGeom prst="rect">
            <a:avLst/>
          </a:prstGeom>
          <a:noFill/>
          <a:ln w="12700">
            <a:solidFill>
              <a:srgbClr val="000099"/>
            </a:solidFill>
            <a:miter lim="800000"/>
            <a:headEnd/>
            <a:tailEnd/>
          </a:ln>
          <a:scene3d>
            <a:camera prst="legacyObliqueTopRight"/>
            <a:lightRig rig="legacyFlat3" dir="b"/>
          </a:scene3d>
          <a:sp3d extrusionH="125400" prstMaterial="legacyMatte">
            <a:bevelT w="13500" h="13500" prst="angle"/>
            <a:bevelB w="13500" h="13500" prst="angle"/>
            <a:extrusionClr>
              <a:srgbClr val="000099"/>
            </a:extrusionClr>
          </a:sp3d>
        </p:spPr>
        <p:txBody>
          <a:bodyPr lIns="91429" tIns="45714" rIns="91429" bIns="45714">
            <a:flatTx/>
          </a:bodyPr>
          <a:lstStyle/>
          <a:p>
            <a:pPr marL="255588" indent="-255588" algn="ctr" defTabSz="823913" eaLnBrk="0" hangingPunct="0">
              <a:spcBef>
                <a:spcPct val="5000"/>
              </a:spcBef>
              <a:buClr>
                <a:schemeClr val="accent2"/>
              </a:buClr>
              <a:buFont typeface="Wingdings" pitchFamily="2" charset="2"/>
              <a:buNone/>
            </a:pPr>
            <a:r>
              <a:rPr lang="en-US" i="1"/>
              <a:t>Tivoli Unified Single Sign-On enables </a:t>
            </a:r>
            <a:r>
              <a:rPr lang="en-US" i="1">
                <a:solidFill>
                  <a:srgbClr val="FF0000"/>
                </a:solidFill>
              </a:rPr>
              <a:t>visibility</a:t>
            </a:r>
            <a:r>
              <a:rPr lang="en-US" i="1"/>
              <a:t> into user activity, </a:t>
            </a:r>
            <a:r>
              <a:rPr lang="en-US" i="1">
                <a:solidFill>
                  <a:srgbClr val="FF0000"/>
                </a:solidFill>
              </a:rPr>
              <a:t>control</a:t>
            </a:r>
            <a:r>
              <a:rPr lang="en-US" i="1"/>
              <a:t> over access to business assets, and </a:t>
            </a:r>
            <a:r>
              <a:rPr lang="en-US" i="1">
                <a:solidFill>
                  <a:srgbClr val="FF0000"/>
                </a:solidFill>
              </a:rPr>
              <a:t>automation</a:t>
            </a:r>
            <a:r>
              <a:rPr lang="en-US" i="1"/>
              <a:t> of the sign-on process in order to drive value for our clients.</a:t>
            </a:r>
          </a:p>
        </p:txBody>
      </p:sp>
      <p:graphicFrame>
        <p:nvGraphicFramePr>
          <p:cNvPr id="77830" name="Object 6"/>
          <p:cNvGraphicFramePr>
            <a:graphicFrameLocks noChangeAspect="1"/>
          </p:cNvGraphicFramePr>
          <p:nvPr>
            <p:ph idx="1"/>
          </p:nvPr>
        </p:nvGraphicFramePr>
        <p:xfrm>
          <a:off x="2916238" y="476250"/>
          <a:ext cx="5832475" cy="4679950"/>
        </p:xfrm>
        <a:graphic>
          <a:graphicData uri="http://schemas.openxmlformats.org/presentationml/2006/ole">
            <p:oleObj spid="_x0000_s77830" name="Visio" r:id="rId4" imgW="6447721" imgH="7006336" progId="Visio.Drawing.11">
              <p:embed/>
            </p:oleObj>
          </a:graphicData>
        </a:graphic>
      </p:graphicFrame>
      <p:sp>
        <p:nvSpPr>
          <p:cNvPr id="77833" name="Text Box 5"/>
          <p:cNvSpPr txBox="1">
            <a:spLocks noChangeArrowheads="1"/>
          </p:cNvSpPr>
          <p:nvPr/>
        </p:nvSpPr>
        <p:spPr bwMode="auto">
          <a:xfrm>
            <a:off x="468313" y="3213100"/>
            <a:ext cx="3532187" cy="1768475"/>
          </a:xfrm>
          <a:prstGeom prst="rect">
            <a:avLst/>
          </a:prstGeom>
          <a:noFill/>
          <a:ln w="12700" algn="ctr">
            <a:noFill/>
            <a:miter lim="800000"/>
            <a:headEnd/>
            <a:tailEnd/>
          </a:ln>
        </p:spPr>
        <p:txBody>
          <a:bodyPr wrap="none">
            <a:spAutoFit/>
          </a:bodyPr>
          <a:lstStyle/>
          <a:p>
            <a:pPr lvl="1" indent="-342900">
              <a:spcBef>
                <a:spcPct val="50000"/>
              </a:spcBef>
              <a:buClr>
                <a:schemeClr val="accent2"/>
              </a:buClr>
              <a:buFont typeface="Wingdings" pitchFamily="2" charset="2"/>
              <a:buChar char="ü"/>
            </a:pPr>
            <a:r>
              <a:rPr lang="en-US" sz="2000" b="1"/>
              <a:t>Web</a:t>
            </a:r>
            <a:r>
              <a:rPr lang="en-US" sz="2000"/>
              <a:t> (TAMeb)</a:t>
            </a:r>
          </a:p>
          <a:p>
            <a:pPr lvl="1" indent="-342900">
              <a:spcBef>
                <a:spcPct val="50000"/>
              </a:spcBef>
              <a:buClr>
                <a:schemeClr val="accent2"/>
              </a:buClr>
              <a:buFont typeface="Wingdings" pitchFamily="2" charset="2"/>
              <a:buChar char="ü"/>
            </a:pPr>
            <a:r>
              <a:rPr lang="en-US" sz="2000" b="1"/>
              <a:t>Enterprise</a:t>
            </a:r>
            <a:r>
              <a:rPr lang="en-US" sz="2000"/>
              <a:t> (TAM E-SSO)</a:t>
            </a:r>
          </a:p>
          <a:p>
            <a:pPr lvl="1" indent="-342900">
              <a:spcBef>
                <a:spcPct val="50000"/>
              </a:spcBef>
              <a:buClr>
                <a:schemeClr val="accent2"/>
              </a:buClr>
              <a:buFont typeface="Wingdings" pitchFamily="2" charset="2"/>
              <a:buChar char="ü"/>
            </a:pPr>
            <a:r>
              <a:rPr lang="en-US" sz="2000" b="1"/>
              <a:t>Federated</a:t>
            </a:r>
            <a:r>
              <a:rPr lang="en-US" sz="2000"/>
              <a:t> (TFIM)</a:t>
            </a:r>
          </a:p>
          <a:p>
            <a:pPr lvl="1" indent="-342900">
              <a:spcBef>
                <a:spcPct val="50000"/>
              </a:spcBef>
              <a:buClr>
                <a:schemeClr val="accent2"/>
              </a:buClr>
              <a:buFont typeface="Wingdings" pitchFamily="2" charset="2"/>
              <a:buChar char="ü"/>
            </a:pPr>
            <a:endParaRPr lang="en-US" sz="20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4"/>
          <p:cNvSpPr>
            <a:spLocks noGrp="1" noChangeArrowheads="1"/>
          </p:cNvSpPr>
          <p:nvPr>
            <p:ph type="ctrTitle"/>
          </p:nvPr>
        </p:nvSpPr>
        <p:spPr/>
        <p:txBody>
          <a:bodyPr/>
          <a:lstStyle/>
          <a:p>
            <a:pPr eaLnBrk="1" hangingPunct="1"/>
            <a:r>
              <a:rPr lang="en-US" sz="3200" smtClean="0"/>
              <a:t>Gemalto &amp;  IBM TAM E-SSO and TAMeB</a:t>
            </a:r>
          </a:p>
        </p:txBody>
      </p:sp>
      <p:sp>
        <p:nvSpPr>
          <p:cNvPr id="79874" name="Rectangle 5"/>
          <p:cNvSpPr>
            <a:spLocks noGrp="1" noChangeArrowheads="1"/>
          </p:cNvSpPr>
          <p:nvPr>
            <p:ph type="subTitle" idx="1"/>
          </p:nvPr>
        </p:nvSpPr>
        <p:spPr>
          <a:xfrm>
            <a:off x="2771775" y="2852738"/>
            <a:ext cx="5775325" cy="3384550"/>
          </a:xfrm>
        </p:spPr>
        <p:txBody>
          <a:bodyPr/>
          <a:lstStyle/>
          <a:p>
            <a:pPr algn="l" eaLnBrk="1" hangingPunct="1"/>
            <a:r>
              <a:rPr lang="en-US" smtClean="0"/>
              <a:t>“Protecting Access for the Enterprise”</a:t>
            </a:r>
          </a:p>
          <a:p>
            <a:pPr algn="l" eaLnBrk="1" hangingPunct="1"/>
            <a:endParaRPr lang="en-US" smtClean="0"/>
          </a:p>
          <a:p>
            <a:pPr algn="l" eaLnBrk="1" hangingPunct="1"/>
            <a:r>
              <a:rPr lang="en-US" smtClean="0"/>
              <a:t>Thomas Flynn</a:t>
            </a:r>
          </a:p>
          <a:p>
            <a:pPr algn="l" eaLnBrk="1" hangingPunct="1"/>
            <a:r>
              <a:rPr lang="en-US" smtClean="0"/>
              <a:t>Director Sales &amp; Marketing  </a:t>
            </a:r>
          </a:p>
          <a:p>
            <a:pPr algn="l" eaLnBrk="1" hangingPunct="1"/>
            <a:r>
              <a:rPr lang="en-US" smtClean="0"/>
              <a:t>Gemalto Enterprise Security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142976" y="1434185"/>
            <a:ext cx="2571768" cy="428628"/>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1924" name="Title 1"/>
          <p:cNvSpPr>
            <a:spLocks noGrp="1"/>
          </p:cNvSpPr>
          <p:nvPr>
            <p:ph type="title"/>
          </p:nvPr>
        </p:nvSpPr>
        <p:spPr/>
        <p:txBody>
          <a:bodyPr/>
          <a:lstStyle/>
          <a:p>
            <a:pPr eaLnBrk="1" hangingPunct="1"/>
            <a:r>
              <a:rPr lang="en-US" sz="3200" smtClean="0"/>
              <a:t>Agenda</a:t>
            </a:r>
          </a:p>
        </p:txBody>
      </p:sp>
      <p:sp>
        <p:nvSpPr>
          <p:cNvPr id="3" name="Content Placeholder 2"/>
          <p:cNvSpPr>
            <a:spLocks noGrp="1"/>
          </p:cNvSpPr>
          <p:nvPr>
            <p:ph idx="1"/>
          </p:nvPr>
        </p:nvSpPr>
        <p:spPr/>
        <p:txBody>
          <a:bodyPr/>
          <a:lstStyle/>
          <a:p>
            <a:pPr eaLnBrk="1" hangingPunct="1">
              <a:defRPr/>
            </a:pPr>
            <a:r>
              <a:rPr lang="en-US" dirty="0" err="1" smtClean="0">
                <a:solidFill>
                  <a:schemeClr val="bg1"/>
                </a:solidFill>
              </a:rPr>
              <a:t>Gemalto</a:t>
            </a:r>
            <a:r>
              <a:rPr lang="en-US" dirty="0" smtClean="0">
                <a:solidFill>
                  <a:schemeClr val="bg1"/>
                </a:solidFill>
              </a:rPr>
              <a:t> at a glance</a:t>
            </a:r>
          </a:p>
          <a:p>
            <a:pPr eaLnBrk="1" hangingPunct="1">
              <a:defRPr/>
            </a:pPr>
            <a:endParaRPr lang="en-US" dirty="0"/>
          </a:p>
          <a:p>
            <a:pPr eaLnBrk="1" hangingPunct="1">
              <a:defRPr/>
            </a:pPr>
            <a:r>
              <a:rPr lang="en-US" dirty="0" smtClean="0">
                <a:solidFill>
                  <a:schemeClr val="accent5"/>
                </a:solidFill>
              </a:rPr>
              <a:t>The case for stronger authentication</a:t>
            </a:r>
          </a:p>
          <a:p>
            <a:pPr eaLnBrk="1" hangingPunct="1">
              <a:defRPr/>
            </a:pPr>
            <a:endParaRPr lang="en-US" dirty="0">
              <a:solidFill>
                <a:schemeClr val="accent5"/>
              </a:solidFill>
            </a:endParaRPr>
          </a:p>
          <a:p>
            <a:pPr eaLnBrk="1" hangingPunct="1">
              <a:defRPr/>
            </a:pPr>
            <a:r>
              <a:rPr lang="en-US" dirty="0" smtClean="0">
                <a:solidFill>
                  <a:schemeClr val="accent5"/>
                </a:solidFill>
              </a:rPr>
              <a:t>Customer motivation</a:t>
            </a:r>
          </a:p>
          <a:p>
            <a:pPr eaLnBrk="1" hangingPunct="1">
              <a:defRPr/>
            </a:pPr>
            <a:endParaRPr lang="en-US" dirty="0" smtClean="0">
              <a:solidFill>
                <a:schemeClr val="accent5"/>
              </a:solidFill>
            </a:endParaRPr>
          </a:p>
          <a:p>
            <a:pPr eaLnBrk="1" hangingPunct="1">
              <a:defRPr/>
            </a:pPr>
            <a:r>
              <a:rPr lang="en-US" dirty="0" smtClean="0">
                <a:solidFill>
                  <a:schemeClr val="accent5"/>
                </a:solidFill>
              </a:rPr>
              <a:t>Extending Tivoli to support Trusted Identities</a:t>
            </a:r>
          </a:p>
          <a:p>
            <a:pPr eaLnBrk="1" hangingPunct="1">
              <a:defRPr/>
            </a:pPr>
            <a:endParaRPr lang="en-US" dirty="0">
              <a:solidFill>
                <a:schemeClr val="accent5"/>
              </a:solidFill>
            </a:endParaRPr>
          </a:p>
          <a:p>
            <a:pPr eaLnBrk="1" hangingPunct="1">
              <a:defRPr/>
            </a:pPr>
            <a:r>
              <a:rPr lang="en-US" dirty="0" smtClean="0">
                <a:solidFill>
                  <a:schemeClr val="accent5"/>
                </a:solidFill>
              </a:rPr>
              <a:t>Meeting the customer needs together</a:t>
            </a:r>
            <a:endParaRPr lang="en-US" dirty="0">
              <a:solidFill>
                <a:schemeClr val="accent5"/>
              </a:solidFill>
            </a:endParaRPr>
          </a:p>
          <a:p>
            <a:pPr eaLnBrk="1" hangingPunct="1">
              <a:buFont typeface="Wingdings 2" pitchFamily="18" charset="2"/>
              <a:buNone/>
              <a:defRPr/>
            </a:pPr>
            <a:endParaRPr lang="en-US" dirty="0" smtClean="0"/>
          </a:p>
          <a:p>
            <a:pPr eaLnBrk="1" hangingPunct="1">
              <a:defRPr/>
            </a:pPr>
            <a:endParaRPr lang="en-US" dirty="0"/>
          </a:p>
          <a:p>
            <a:pPr eaLnBrk="1" hangingPunct="1">
              <a:defRPr/>
            </a:pPr>
            <a:endParaRPr lang="en-US" dirty="0"/>
          </a:p>
        </p:txBody>
      </p:sp>
      <p:sp>
        <p:nvSpPr>
          <p:cNvPr id="81926" name="Slide Number Placeholder 3"/>
          <p:cNvSpPr>
            <a:spLocks noGrp="1"/>
          </p:cNvSpPr>
          <p:nvPr>
            <p:ph type="sldNum" sz="quarter" idx="10"/>
          </p:nvPr>
        </p:nvSpPr>
        <p:spPr bwMode="auto">
          <a:noFill/>
          <a:ln>
            <a:miter lim="800000"/>
            <a:headEnd/>
            <a:tailEnd/>
          </a:ln>
        </p:spPr>
        <p:txBody>
          <a:bodyPr/>
          <a:lstStyle/>
          <a:p>
            <a:fld id="{CFF0B8B9-8425-428B-88E3-F4F667E426F0}" type="slidenum">
              <a:rPr lang="en-US" smtClean="0">
                <a:latin typeface="Arial" charset="0"/>
                <a:cs typeface="Arial" charset="0"/>
              </a:rPr>
              <a:pPr/>
              <a:t>5</a:t>
            </a:fld>
            <a:endParaRPr lang="en-US" smtClean="0">
              <a:latin typeface="Arial" charset="0"/>
              <a:cs typeface="Arial" charset="0"/>
            </a:endParaRPr>
          </a:p>
        </p:txBody>
      </p:sp>
      <p:sp>
        <p:nvSpPr>
          <p:cNvPr id="81927" name="Date Placeholder 4"/>
          <p:cNvSpPr>
            <a:spLocks noGrp="1"/>
          </p:cNvSpPr>
          <p:nvPr>
            <p:ph type="dt" sz="quarter" idx="12"/>
          </p:nvPr>
        </p:nvSpPr>
        <p:spPr>
          <a:noFill/>
        </p:spPr>
        <p:txBody>
          <a:bodyPr/>
          <a:lstStyle/>
          <a:p>
            <a:fld id="{B953A72A-E1E5-4981-8F06-AAA2E1E853AB}" type="datetime1">
              <a:rPr lang="en-GB" smtClean="0">
                <a:latin typeface="Arial" charset="0"/>
                <a:cs typeface="Arial" charset="0"/>
              </a:rPr>
              <a:pPr/>
              <a:t>01/06/2010</a:t>
            </a:fld>
            <a:endParaRPr lang="en-GB" smtClean="0">
              <a:latin typeface="Arial" charset="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Number Placeholder 1"/>
          <p:cNvSpPr>
            <a:spLocks noGrp="1"/>
          </p:cNvSpPr>
          <p:nvPr>
            <p:ph type="sldNum" sz="quarter" idx="10"/>
          </p:nvPr>
        </p:nvSpPr>
        <p:spPr bwMode="auto">
          <a:noFill/>
          <a:ln>
            <a:miter lim="800000"/>
            <a:headEnd/>
            <a:tailEnd/>
          </a:ln>
        </p:spPr>
        <p:txBody>
          <a:bodyPr/>
          <a:lstStyle/>
          <a:p>
            <a:fld id="{6CDE830C-40BF-478B-98CA-72C04330FACA}" type="slidenum">
              <a:rPr lang="en-US" smtClean="0">
                <a:latin typeface="Arial" charset="0"/>
                <a:cs typeface="Arial" charset="0"/>
              </a:rPr>
              <a:pPr/>
              <a:t>6</a:t>
            </a:fld>
            <a:endParaRPr lang="en-US" smtClean="0">
              <a:latin typeface="Arial" charset="0"/>
              <a:cs typeface="Arial" charset="0"/>
            </a:endParaRPr>
          </a:p>
        </p:txBody>
      </p:sp>
      <p:sp>
        <p:nvSpPr>
          <p:cNvPr id="82946" name="Date Placeholder 3"/>
          <p:cNvSpPr>
            <a:spLocks noGrp="1"/>
          </p:cNvSpPr>
          <p:nvPr>
            <p:ph type="dt" sz="quarter" idx="12"/>
          </p:nvPr>
        </p:nvSpPr>
        <p:spPr>
          <a:noFill/>
        </p:spPr>
        <p:txBody>
          <a:bodyPr/>
          <a:lstStyle/>
          <a:p>
            <a:fld id="{5D196A6E-C326-438B-9E73-13FDFB9205AA}" type="datetime1">
              <a:rPr lang="en-GB" smtClean="0">
                <a:latin typeface="Arial" charset="0"/>
                <a:cs typeface="Arial" charset="0"/>
              </a:rPr>
              <a:pPr/>
              <a:t>01/06/2010</a:t>
            </a:fld>
            <a:endParaRPr lang="en-GB" smtClean="0">
              <a:latin typeface="Arial" charset="0"/>
              <a:cs typeface="Arial" charset="0"/>
            </a:endParaRPr>
          </a:p>
        </p:txBody>
      </p:sp>
      <p:sp>
        <p:nvSpPr>
          <p:cNvPr id="82947" name="Rectangle 2"/>
          <p:cNvSpPr>
            <a:spLocks noChangeArrowheads="1"/>
          </p:cNvSpPr>
          <p:nvPr/>
        </p:nvSpPr>
        <p:spPr bwMode="auto">
          <a:xfrm>
            <a:off x="0" y="5084763"/>
            <a:ext cx="9144000" cy="1773237"/>
          </a:xfrm>
          <a:prstGeom prst="rect">
            <a:avLst/>
          </a:prstGeom>
          <a:solidFill>
            <a:schemeClr val="bg1"/>
          </a:solidFill>
          <a:ln w="9525">
            <a:noFill/>
            <a:miter lim="800000"/>
            <a:headEnd/>
            <a:tailEnd/>
          </a:ln>
        </p:spPr>
        <p:txBody>
          <a:bodyPr wrap="none" anchor="ctr"/>
          <a:lstStyle/>
          <a:p>
            <a:pPr defTabSz="912813"/>
            <a:endParaRPr lang="en-US"/>
          </a:p>
        </p:txBody>
      </p:sp>
      <p:pic>
        <p:nvPicPr>
          <p:cNvPr id="82948" name="Picture 3" descr="carte"/>
          <p:cNvPicPr>
            <a:picLocks noChangeAspect="1" noChangeArrowheads="1"/>
          </p:cNvPicPr>
          <p:nvPr/>
        </p:nvPicPr>
        <p:blipFill>
          <a:blip r:embed="rId3"/>
          <a:srcRect b="25783"/>
          <a:stretch>
            <a:fillRect/>
          </a:stretch>
        </p:blipFill>
        <p:spPr bwMode="auto">
          <a:xfrm>
            <a:off x="0" y="7938"/>
            <a:ext cx="9145588" cy="5076825"/>
          </a:xfrm>
          <a:prstGeom prst="rect">
            <a:avLst/>
          </a:prstGeom>
          <a:noFill/>
          <a:ln w="9525">
            <a:noFill/>
            <a:miter lim="800000"/>
            <a:headEnd/>
            <a:tailEnd/>
          </a:ln>
        </p:spPr>
      </p:pic>
      <p:sp>
        <p:nvSpPr>
          <p:cNvPr id="82949" name="Rectangle 4"/>
          <p:cNvSpPr>
            <a:spLocks noChangeArrowheads="1"/>
          </p:cNvSpPr>
          <p:nvPr/>
        </p:nvSpPr>
        <p:spPr bwMode="auto">
          <a:xfrm>
            <a:off x="1116013" y="392113"/>
            <a:ext cx="7488237" cy="588962"/>
          </a:xfrm>
          <a:prstGeom prst="rect">
            <a:avLst/>
          </a:prstGeom>
          <a:noFill/>
          <a:ln w="9525" algn="ctr">
            <a:noFill/>
            <a:miter lim="800000"/>
            <a:headEnd/>
            <a:tailEnd/>
          </a:ln>
        </p:spPr>
        <p:txBody>
          <a:bodyPr lIns="0" rIns="0" anchor="ctr"/>
          <a:lstStyle/>
          <a:p>
            <a:pPr defTabSz="912813" eaLnBrk="0" hangingPunct="0">
              <a:lnSpc>
                <a:spcPct val="90000"/>
              </a:lnSpc>
            </a:pPr>
            <a:r>
              <a:rPr lang="en-US" sz="3600" b="1">
                <a:solidFill>
                  <a:schemeClr val="accent1"/>
                </a:solidFill>
                <a:latin typeface="Segoe"/>
              </a:rPr>
              <a:t>Gemalto's Worldwide Presence</a:t>
            </a:r>
          </a:p>
        </p:txBody>
      </p:sp>
      <p:pic>
        <p:nvPicPr>
          <p:cNvPr id="82950" name="Picture 3"/>
          <p:cNvPicPr>
            <a:picLocks noChangeAspect="1" noChangeArrowheads="1"/>
          </p:cNvPicPr>
          <p:nvPr/>
        </p:nvPicPr>
        <p:blipFill>
          <a:blip r:embed="rId4"/>
          <a:srcRect/>
          <a:stretch>
            <a:fillRect/>
          </a:stretch>
        </p:blipFill>
        <p:spPr bwMode="auto">
          <a:xfrm>
            <a:off x="539750" y="5373688"/>
            <a:ext cx="7777163" cy="1238250"/>
          </a:xfrm>
          <a:prstGeom prst="rect">
            <a:avLst/>
          </a:prstGeom>
          <a:noFill/>
          <a:ln w="9525">
            <a:noFill/>
            <a:miter lim="800000"/>
            <a:headEnd/>
            <a:tailEnd/>
          </a:ln>
        </p:spPr>
      </p:pic>
      <p:pic>
        <p:nvPicPr>
          <p:cNvPr id="82951" name="Picture 6"/>
          <p:cNvPicPr>
            <a:picLocks noChangeAspect="1" noChangeArrowheads="1"/>
          </p:cNvPicPr>
          <p:nvPr/>
        </p:nvPicPr>
        <p:blipFill>
          <a:blip r:embed="rId5"/>
          <a:srcRect l="623" t="14178" r="86484" b="80890"/>
          <a:stretch>
            <a:fillRect/>
          </a:stretch>
        </p:blipFill>
        <p:spPr bwMode="auto">
          <a:xfrm>
            <a:off x="1511300" y="5459413"/>
            <a:ext cx="722313" cy="144462"/>
          </a:xfrm>
          <a:prstGeom prst="rect">
            <a:avLst/>
          </a:prstGeom>
          <a:noFill/>
          <a:ln w="9525">
            <a:noFill/>
            <a:miter lim="800000"/>
            <a:headEnd/>
            <a:tailEnd/>
          </a:ln>
        </p:spPr>
      </p:pic>
      <p:pic>
        <p:nvPicPr>
          <p:cNvPr id="82952" name="Picture 7" descr="logo_itau"/>
          <p:cNvPicPr>
            <a:picLocks noChangeAspect="1" noChangeArrowheads="1"/>
          </p:cNvPicPr>
          <p:nvPr/>
        </p:nvPicPr>
        <p:blipFill>
          <a:blip r:embed="rId6"/>
          <a:srcRect l="15636" b="10527"/>
          <a:stretch>
            <a:fillRect/>
          </a:stretch>
        </p:blipFill>
        <p:spPr bwMode="auto">
          <a:xfrm>
            <a:off x="1717675" y="5229225"/>
            <a:ext cx="373063" cy="258763"/>
          </a:xfrm>
          <a:prstGeom prst="rect">
            <a:avLst/>
          </a:prstGeom>
          <a:noFill/>
          <a:ln w="9525">
            <a:noFill/>
            <a:miter lim="800000"/>
            <a:headEnd/>
            <a:tailEnd/>
          </a:ln>
        </p:spPr>
      </p:pic>
      <p:pic>
        <p:nvPicPr>
          <p:cNvPr id="82953" name="Picture 8"/>
          <p:cNvPicPr>
            <a:picLocks noChangeAspect="1" noChangeArrowheads="1"/>
          </p:cNvPicPr>
          <p:nvPr/>
        </p:nvPicPr>
        <p:blipFill>
          <a:blip r:embed="rId7"/>
          <a:srcRect l="1683" t="13988" r="84857" b="81508"/>
          <a:stretch>
            <a:fillRect/>
          </a:stretch>
        </p:blipFill>
        <p:spPr bwMode="auto">
          <a:xfrm>
            <a:off x="4148138" y="5253038"/>
            <a:ext cx="714375" cy="120650"/>
          </a:xfrm>
          <a:prstGeom prst="rect">
            <a:avLst/>
          </a:prstGeom>
          <a:noFill/>
          <a:ln w="9525">
            <a:noFill/>
            <a:miter lim="800000"/>
            <a:headEnd/>
            <a:tailEnd/>
          </a:ln>
        </p:spPr>
      </p:pic>
      <p:pic>
        <p:nvPicPr>
          <p:cNvPr id="82954" name="Picture 9"/>
          <p:cNvPicPr>
            <a:picLocks noChangeAspect="1" noChangeArrowheads="1"/>
          </p:cNvPicPr>
          <p:nvPr/>
        </p:nvPicPr>
        <p:blipFill>
          <a:blip r:embed="rId8"/>
          <a:srcRect l="49" t="13432" r="89287" b="82063"/>
          <a:stretch>
            <a:fillRect/>
          </a:stretch>
        </p:blipFill>
        <p:spPr bwMode="auto">
          <a:xfrm>
            <a:off x="4237038" y="5373688"/>
            <a:ext cx="566737" cy="120650"/>
          </a:xfrm>
          <a:prstGeom prst="rect">
            <a:avLst/>
          </a:prstGeom>
          <a:noFill/>
          <a:ln w="9525">
            <a:noFill/>
            <a:miter lim="800000"/>
            <a:headEnd/>
            <a:tailEnd/>
          </a:ln>
        </p:spPr>
      </p:pic>
      <p:pic>
        <p:nvPicPr>
          <p:cNvPr id="82955" name="Picture 10"/>
          <p:cNvPicPr>
            <a:picLocks noChangeAspect="1" noChangeArrowheads="1"/>
          </p:cNvPicPr>
          <p:nvPr/>
        </p:nvPicPr>
        <p:blipFill>
          <a:blip r:embed="rId9"/>
          <a:srcRect l="1126" t="17084" r="86255" b="74802"/>
          <a:stretch>
            <a:fillRect/>
          </a:stretch>
        </p:blipFill>
        <p:spPr bwMode="auto">
          <a:xfrm>
            <a:off x="3013075" y="5229225"/>
            <a:ext cx="774700" cy="311150"/>
          </a:xfrm>
          <a:prstGeom prst="rect">
            <a:avLst/>
          </a:prstGeom>
          <a:noFill/>
          <a:ln w="9525">
            <a:noFill/>
            <a:miter lim="800000"/>
            <a:headEnd/>
            <a:tailEnd/>
          </a:ln>
        </p:spPr>
      </p:pic>
      <p:pic>
        <p:nvPicPr>
          <p:cNvPr id="82956" name="Picture 11" descr="header_caixa"/>
          <p:cNvPicPr>
            <a:picLocks noChangeAspect="1" noChangeArrowheads="1"/>
          </p:cNvPicPr>
          <p:nvPr/>
        </p:nvPicPr>
        <p:blipFill>
          <a:blip r:embed="rId10"/>
          <a:srcRect/>
          <a:stretch>
            <a:fillRect/>
          </a:stretch>
        </p:blipFill>
        <p:spPr bwMode="auto">
          <a:xfrm>
            <a:off x="5173663" y="5229225"/>
            <a:ext cx="636587" cy="258763"/>
          </a:xfrm>
          <a:prstGeom prst="rect">
            <a:avLst/>
          </a:prstGeom>
          <a:noFill/>
          <a:ln w="9525">
            <a:noFill/>
            <a:miter lim="800000"/>
            <a:headEnd/>
            <a:tailEnd/>
          </a:ln>
        </p:spPr>
      </p:pic>
      <p:pic>
        <p:nvPicPr>
          <p:cNvPr id="82957" name="Picture 12" descr="bb.com.br">
            <a:hlinkClick r:id="rId11"/>
          </p:cNvPr>
          <p:cNvPicPr>
            <a:picLocks noChangeAspect="1" noChangeArrowheads="1"/>
          </p:cNvPicPr>
          <p:nvPr/>
        </p:nvPicPr>
        <p:blipFill>
          <a:blip r:embed="rId12"/>
          <a:srcRect/>
          <a:stretch>
            <a:fillRect/>
          </a:stretch>
        </p:blipFill>
        <p:spPr bwMode="auto">
          <a:xfrm>
            <a:off x="6397625" y="5229225"/>
            <a:ext cx="300038" cy="304800"/>
          </a:xfrm>
          <a:prstGeom prst="rect">
            <a:avLst/>
          </a:prstGeom>
          <a:noFill/>
          <a:ln w="9525">
            <a:noFill/>
            <a:miter lim="800000"/>
            <a:headEnd/>
            <a:tailEnd/>
          </a:ln>
        </p:spPr>
      </p:pic>
      <p:pic>
        <p:nvPicPr>
          <p:cNvPr id="82958" name="Picture 13" descr="ac_paravoce_imagem_logo">
            <a:hlinkClick r:id="rId13"/>
          </p:cNvPr>
          <p:cNvPicPr>
            <a:picLocks noChangeAspect="1" noChangeArrowheads="1"/>
          </p:cNvPicPr>
          <p:nvPr/>
        </p:nvPicPr>
        <p:blipFill>
          <a:blip r:embed="rId14"/>
          <a:srcRect l="9882" t="9882" r="43289" b="23303"/>
          <a:stretch>
            <a:fillRect/>
          </a:stretch>
        </p:blipFill>
        <p:spPr bwMode="auto">
          <a:xfrm>
            <a:off x="6900863" y="5157788"/>
            <a:ext cx="482600" cy="344487"/>
          </a:xfrm>
          <a:prstGeom prst="rect">
            <a:avLst/>
          </a:prstGeom>
          <a:noFill/>
          <a:ln w="9525">
            <a:noFill/>
            <a:miter lim="800000"/>
            <a:headEnd/>
            <a:tailEnd/>
          </a:ln>
        </p:spPr>
      </p:pic>
      <p:grpSp>
        <p:nvGrpSpPr>
          <p:cNvPr id="359438" name="Group 14"/>
          <p:cNvGrpSpPr>
            <a:grpSpLocks/>
          </p:cNvGrpSpPr>
          <p:nvPr/>
        </p:nvGrpSpPr>
        <p:grpSpPr bwMode="auto">
          <a:xfrm>
            <a:off x="611188" y="1557338"/>
            <a:ext cx="7705725" cy="2881312"/>
            <a:chOff x="385" y="981"/>
            <a:chExt cx="4854" cy="1815"/>
          </a:xfrm>
        </p:grpSpPr>
        <p:pic>
          <p:nvPicPr>
            <p:cNvPr id="82960" name="Picture 15" descr="carte"/>
            <p:cNvPicPr>
              <a:picLocks noChangeAspect="1" noChangeArrowheads="1"/>
            </p:cNvPicPr>
            <p:nvPr/>
          </p:nvPicPr>
          <p:blipFill>
            <a:blip r:embed="rId3"/>
            <a:srcRect l="53549" t="73683" r="30707" b="15804"/>
            <a:stretch>
              <a:fillRect/>
            </a:stretch>
          </p:blipFill>
          <p:spPr bwMode="auto">
            <a:xfrm>
              <a:off x="1701" y="1888"/>
              <a:ext cx="907" cy="453"/>
            </a:xfrm>
            <a:prstGeom prst="rect">
              <a:avLst/>
            </a:prstGeom>
            <a:noFill/>
            <a:ln w="9525">
              <a:noFill/>
              <a:miter lim="800000"/>
              <a:headEnd/>
              <a:tailEnd/>
            </a:ln>
          </p:spPr>
        </p:pic>
        <p:pic>
          <p:nvPicPr>
            <p:cNvPr id="82961" name="Picture 16"/>
            <p:cNvPicPr>
              <a:picLocks noChangeAspect="1" noChangeArrowheads="1"/>
            </p:cNvPicPr>
            <p:nvPr/>
          </p:nvPicPr>
          <p:blipFill>
            <a:blip r:embed="rId15"/>
            <a:srcRect l="42580" t="51483" r="33800" b="18214"/>
            <a:stretch>
              <a:fillRect/>
            </a:stretch>
          </p:blipFill>
          <p:spPr bwMode="auto">
            <a:xfrm>
              <a:off x="385" y="981"/>
              <a:ext cx="2313" cy="1807"/>
            </a:xfrm>
            <a:prstGeom prst="rect">
              <a:avLst/>
            </a:prstGeom>
            <a:noFill/>
            <a:ln w="9525">
              <a:noFill/>
              <a:miter lim="800000"/>
              <a:headEnd/>
              <a:tailEnd/>
            </a:ln>
          </p:spPr>
        </p:pic>
        <p:grpSp>
          <p:nvGrpSpPr>
            <p:cNvPr id="82962" name="Group 17"/>
            <p:cNvGrpSpPr>
              <a:grpSpLocks/>
            </p:cNvGrpSpPr>
            <p:nvPr/>
          </p:nvGrpSpPr>
          <p:grpSpPr bwMode="auto">
            <a:xfrm>
              <a:off x="2744" y="981"/>
              <a:ext cx="2476" cy="1815"/>
              <a:chOff x="431" y="980"/>
              <a:chExt cx="2476" cy="1815"/>
            </a:xfrm>
          </p:grpSpPr>
          <p:pic>
            <p:nvPicPr>
              <p:cNvPr id="82965" name="Picture 18"/>
              <p:cNvPicPr>
                <a:picLocks noChangeAspect="1" noChangeArrowheads="1"/>
              </p:cNvPicPr>
              <p:nvPr/>
            </p:nvPicPr>
            <p:blipFill>
              <a:blip r:embed="rId16"/>
              <a:srcRect l="14455" t="28575" r="21428" b="19698"/>
              <a:stretch>
                <a:fillRect/>
              </a:stretch>
            </p:blipFill>
            <p:spPr bwMode="auto">
              <a:xfrm>
                <a:off x="431" y="980"/>
                <a:ext cx="2472" cy="1214"/>
              </a:xfrm>
              <a:prstGeom prst="rect">
                <a:avLst/>
              </a:prstGeom>
              <a:noFill/>
              <a:ln w="9525">
                <a:noFill/>
                <a:miter lim="800000"/>
                <a:headEnd/>
                <a:tailEnd/>
              </a:ln>
            </p:spPr>
          </p:pic>
          <p:sp>
            <p:nvSpPr>
              <p:cNvPr id="82966" name="Rectangle 19"/>
              <p:cNvSpPr>
                <a:spLocks noChangeArrowheads="1"/>
              </p:cNvSpPr>
              <p:nvPr/>
            </p:nvSpPr>
            <p:spPr bwMode="auto">
              <a:xfrm>
                <a:off x="431" y="2205"/>
                <a:ext cx="2476" cy="590"/>
              </a:xfrm>
              <a:prstGeom prst="rect">
                <a:avLst/>
              </a:prstGeom>
              <a:solidFill>
                <a:srgbClr val="FF6600">
                  <a:alpha val="85097"/>
                </a:srgbClr>
              </a:solidFill>
              <a:ln w="25400" algn="ctr">
                <a:noFill/>
                <a:miter lim="800000"/>
                <a:headEnd/>
                <a:tailEnd/>
              </a:ln>
            </p:spPr>
            <p:txBody>
              <a:bodyPr lIns="91436" tIns="45718" rIns="91436" bIns="45718" anchor="ctr"/>
              <a:lstStyle/>
              <a:p>
                <a:pPr marL="666750" lvl="1" indent="-187325" defTabSz="912813" eaLnBrk="0" hangingPunct="0">
                  <a:spcAft>
                    <a:spcPct val="40000"/>
                  </a:spcAft>
                  <a:buClr>
                    <a:srgbClr val="FF6600"/>
                  </a:buClr>
                  <a:buFont typeface="Wingdings" pitchFamily="2" charset="2"/>
                  <a:buNone/>
                </a:pPr>
                <a:r>
                  <a:rPr lang="en-US" sz="1600" b="1">
                    <a:solidFill>
                      <a:schemeClr val="bg1"/>
                    </a:solidFill>
                    <a:latin typeface="Segoe"/>
                  </a:rPr>
                  <a:t>30 personalization facilities</a:t>
                </a:r>
              </a:p>
              <a:p>
                <a:pPr marL="666750" lvl="1" indent="-187325" defTabSz="912813" eaLnBrk="0" hangingPunct="0">
                  <a:spcAft>
                    <a:spcPct val="40000"/>
                  </a:spcAft>
                  <a:buClr>
                    <a:srgbClr val="FF6600"/>
                  </a:buClr>
                  <a:buFont typeface="Wingdings" pitchFamily="2" charset="2"/>
                  <a:buNone/>
                </a:pPr>
                <a:r>
                  <a:rPr lang="en-US" sz="1600" b="1">
                    <a:solidFill>
                      <a:schemeClr val="bg1"/>
                    </a:solidFill>
                    <a:latin typeface="Segoe"/>
                  </a:rPr>
                  <a:t>17 production centers</a:t>
                </a:r>
              </a:p>
              <a:p>
                <a:pPr marL="666750" lvl="1" indent="-187325" defTabSz="912813" eaLnBrk="0" hangingPunct="0">
                  <a:spcAft>
                    <a:spcPct val="40000"/>
                  </a:spcAft>
                  <a:buClr>
                    <a:srgbClr val="FF6600"/>
                  </a:buClr>
                  <a:buFont typeface="Wingdings" pitchFamily="2" charset="2"/>
                  <a:buNone/>
                </a:pPr>
                <a:r>
                  <a:rPr lang="en-US" sz="1600" b="1">
                    <a:solidFill>
                      <a:schemeClr val="bg1"/>
                    </a:solidFill>
                    <a:latin typeface="Segoe"/>
                  </a:rPr>
                  <a:t>9 R&amp;D sites</a:t>
                </a:r>
              </a:p>
            </p:txBody>
          </p:sp>
        </p:grpSp>
        <p:pic>
          <p:nvPicPr>
            <p:cNvPr id="82963" name="Picture 20"/>
            <p:cNvPicPr>
              <a:picLocks noChangeAspect="1" noChangeArrowheads="1"/>
            </p:cNvPicPr>
            <p:nvPr/>
          </p:nvPicPr>
          <p:blipFill>
            <a:blip r:embed="rId15"/>
            <a:srcRect l="58797" t="51483" r="33800" b="40149"/>
            <a:stretch>
              <a:fillRect/>
            </a:stretch>
          </p:blipFill>
          <p:spPr bwMode="auto">
            <a:xfrm>
              <a:off x="4286" y="981"/>
              <a:ext cx="907" cy="499"/>
            </a:xfrm>
            <a:prstGeom prst="rect">
              <a:avLst/>
            </a:prstGeom>
            <a:noFill/>
            <a:ln w="9525">
              <a:noFill/>
              <a:miter lim="800000"/>
              <a:headEnd/>
              <a:tailEnd/>
            </a:ln>
          </p:spPr>
        </p:pic>
        <p:sp>
          <p:nvSpPr>
            <p:cNvPr id="82964" name="Text Box 21"/>
            <p:cNvSpPr txBox="1">
              <a:spLocks noChangeArrowheads="1"/>
            </p:cNvSpPr>
            <p:nvPr/>
          </p:nvSpPr>
          <p:spPr bwMode="auto">
            <a:xfrm>
              <a:off x="4285" y="983"/>
              <a:ext cx="954" cy="451"/>
            </a:xfrm>
            <a:prstGeom prst="rect">
              <a:avLst/>
            </a:prstGeom>
            <a:noFill/>
            <a:ln w="9525">
              <a:noFill/>
              <a:miter lim="800000"/>
              <a:headEnd/>
              <a:tailEnd/>
            </a:ln>
          </p:spPr>
          <p:txBody>
            <a:bodyPr wrap="none">
              <a:spAutoFit/>
            </a:bodyPr>
            <a:lstStyle/>
            <a:p>
              <a:pPr defTabSz="912813" eaLnBrk="0" hangingPunct="0"/>
              <a:r>
                <a:rPr lang="en-US" sz="900" b="1">
                  <a:solidFill>
                    <a:schemeClr val="bg1"/>
                  </a:solidFill>
                  <a:ea typeface="MS PGothic" pitchFamily="34" charset="-128"/>
                </a:rPr>
                <a:t>Revenue</a:t>
              </a:r>
            </a:p>
            <a:p>
              <a:pPr defTabSz="912813" eaLnBrk="0" hangingPunct="0"/>
              <a:r>
                <a:rPr lang="en-US" sz="3200" b="1">
                  <a:solidFill>
                    <a:schemeClr val="bg1"/>
                  </a:solidFill>
                  <a:ea typeface="MS PGothic" pitchFamily="34" charset="-128"/>
                </a:rPr>
                <a:t>$2.4Bn</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59438"/>
                                        </p:tgtEl>
                                        <p:attrNameLst>
                                          <p:attrName>style.visibility</p:attrName>
                                        </p:attrNameLst>
                                      </p:cBhvr>
                                      <p:to>
                                        <p:strVal val="visible"/>
                                      </p:to>
                                    </p:set>
                                    <p:animEffect transition="in" filter="fade">
                                      <p:cBhvr>
                                        <p:cTn id="7" dur="2000"/>
                                        <p:tgtEl>
                                          <p:spTgt spid="359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Number Placeholder 3"/>
          <p:cNvSpPr>
            <a:spLocks noGrp="1"/>
          </p:cNvSpPr>
          <p:nvPr>
            <p:ph type="sldNum" sz="quarter" idx="10"/>
          </p:nvPr>
        </p:nvSpPr>
        <p:spPr bwMode="auto">
          <a:noFill/>
          <a:ln>
            <a:miter lim="800000"/>
            <a:headEnd/>
            <a:tailEnd/>
          </a:ln>
        </p:spPr>
        <p:txBody>
          <a:bodyPr/>
          <a:lstStyle/>
          <a:p>
            <a:fld id="{EBC2A5F5-592A-440B-97B9-95859B7365D7}" type="slidenum">
              <a:rPr lang="en-US" smtClean="0">
                <a:latin typeface="Arial" charset="0"/>
                <a:cs typeface="Arial" charset="0"/>
              </a:rPr>
              <a:pPr/>
              <a:t>7</a:t>
            </a:fld>
            <a:endParaRPr lang="en-US" smtClean="0">
              <a:latin typeface="Arial" charset="0"/>
              <a:cs typeface="Arial" charset="0"/>
            </a:endParaRPr>
          </a:p>
        </p:txBody>
      </p:sp>
      <p:sp>
        <p:nvSpPr>
          <p:cNvPr id="84994" name="Date Placeholder 5"/>
          <p:cNvSpPr>
            <a:spLocks noGrp="1"/>
          </p:cNvSpPr>
          <p:nvPr>
            <p:ph type="dt" sz="quarter" idx="12"/>
          </p:nvPr>
        </p:nvSpPr>
        <p:spPr>
          <a:noFill/>
        </p:spPr>
        <p:txBody>
          <a:bodyPr/>
          <a:lstStyle/>
          <a:p>
            <a:fld id="{1C363186-3D7E-46D4-9DF4-A3ED6366B973}" type="datetime1">
              <a:rPr lang="en-GB" smtClean="0">
                <a:latin typeface="Arial" charset="0"/>
                <a:cs typeface="Arial" charset="0"/>
              </a:rPr>
              <a:pPr/>
              <a:t>01/06/2010</a:t>
            </a:fld>
            <a:endParaRPr lang="en-GB" smtClean="0">
              <a:latin typeface="Arial" charset="0"/>
              <a:cs typeface="Arial" charset="0"/>
            </a:endParaRPr>
          </a:p>
        </p:txBody>
      </p:sp>
      <p:pic>
        <p:nvPicPr>
          <p:cNvPr id="204802" name="Picture 2" descr="tourist_cover_desc"/>
          <p:cNvPicPr>
            <a:picLocks noGrp="1" noChangeAspect="1" noChangeArrowheads="1"/>
          </p:cNvPicPr>
          <p:nvPr>
            <p:ph type="body" idx="1"/>
          </p:nvPr>
        </p:nvPicPr>
        <p:blipFill>
          <a:blip r:embed="rId2"/>
          <a:srcRect b="6030"/>
          <a:stretch>
            <a:fillRect/>
          </a:stretch>
        </p:blipFill>
        <p:spPr>
          <a:xfrm>
            <a:off x="6659563" y="4005263"/>
            <a:ext cx="919162" cy="1130300"/>
          </a:xfrm>
        </p:spPr>
      </p:pic>
      <p:pic>
        <p:nvPicPr>
          <p:cNvPr id="204803" name="Picture 3"/>
          <p:cNvPicPr>
            <a:picLocks noChangeAspect="1" noChangeArrowheads="1"/>
          </p:cNvPicPr>
          <p:nvPr/>
        </p:nvPicPr>
        <p:blipFill>
          <a:blip r:embed="rId3"/>
          <a:srcRect/>
          <a:stretch>
            <a:fillRect/>
          </a:stretch>
        </p:blipFill>
        <p:spPr bwMode="auto">
          <a:xfrm>
            <a:off x="7781925" y="5011738"/>
            <a:ext cx="822325" cy="1296987"/>
          </a:xfrm>
          <a:prstGeom prst="rect">
            <a:avLst/>
          </a:prstGeom>
          <a:noFill/>
          <a:ln w="9525">
            <a:noFill/>
            <a:miter lim="800000"/>
            <a:headEnd/>
            <a:tailEnd/>
          </a:ln>
        </p:spPr>
      </p:pic>
      <p:pic>
        <p:nvPicPr>
          <p:cNvPr id="204804" name="Picture 4" descr="time_token"/>
          <p:cNvPicPr>
            <a:picLocks noChangeAspect="1" noChangeArrowheads="1"/>
          </p:cNvPicPr>
          <p:nvPr/>
        </p:nvPicPr>
        <p:blipFill>
          <a:blip r:embed="rId4">
            <a:clrChange>
              <a:clrFrom>
                <a:srgbClr val="F0F0EE"/>
              </a:clrFrom>
              <a:clrTo>
                <a:srgbClr val="F0F0EE">
                  <a:alpha val="0"/>
                </a:srgbClr>
              </a:clrTo>
            </a:clrChange>
          </a:blip>
          <a:srcRect/>
          <a:stretch>
            <a:fillRect/>
          </a:stretch>
        </p:blipFill>
        <p:spPr bwMode="auto">
          <a:xfrm>
            <a:off x="4283075" y="1071563"/>
            <a:ext cx="1512888" cy="1133475"/>
          </a:xfrm>
          <a:prstGeom prst="rect">
            <a:avLst/>
          </a:prstGeom>
          <a:noFill/>
          <a:ln w="9525">
            <a:noFill/>
            <a:miter lim="800000"/>
            <a:headEnd/>
            <a:tailEnd/>
          </a:ln>
        </p:spPr>
      </p:pic>
      <p:sp>
        <p:nvSpPr>
          <p:cNvPr id="84998" name="Rectangle 5"/>
          <p:cNvSpPr>
            <a:spLocks noChangeArrowheads="1"/>
          </p:cNvSpPr>
          <p:nvPr/>
        </p:nvSpPr>
        <p:spPr bwMode="auto">
          <a:xfrm>
            <a:off x="428625" y="428625"/>
            <a:ext cx="7488238" cy="588963"/>
          </a:xfrm>
          <a:prstGeom prst="rect">
            <a:avLst/>
          </a:prstGeom>
          <a:noFill/>
          <a:ln w="9525" algn="ctr">
            <a:noFill/>
            <a:miter lim="800000"/>
            <a:headEnd/>
            <a:tailEnd/>
          </a:ln>
        </p:spPr>
        <p:txBody>
          <a:bodyPr lIns="0" rIns="0" anchor="ctr"/>
          <a:lstStyle/>
          <a:p>
            <a:r>
              <a:rPr lang="en-US" sz="2800" b="1">
                <a:solidFill>
                  <a:srgbClr val="EE7F00"/>
                </a:solidFill>
              </a:rPr>
              <a:t>Customer Confidence in Gemalto’s Solutions</a:t>
            </a:r>
          </a:p>
        </p:txBody>
      </p:sp>
      <p:sp>
        <p:nvSpPr>
          <p:cNvPr id="204806" name="Text Box 6"/>
          <p:cNvSpPr txBox="1">
            <a:spLocks noChangeArrowheads="1"/>
          </p:cNvSpPr>
          <p:nvPr/>
        </p:nvSpPr>
        <p:spPr bwMode="auto">
          <a:xfrm>
            <a:off x="323850" y="1466850"/>
            <a:ext cx="3892550" cy="792163"/>
          </a:xfrm>
          <a:prstGeom prst="rect">
            <a:avLst/>
          </a:prstGeom>
          <a:noFill/>
          <a:ln w="9525">
            <a:noFill/>
            <a:miter lim="800000"/>
            <a:headEnd/>
            <a:tailEnd/>
          </a:ln>
        </p:spPr>
        <p:txBody>
          <a:bodyPr wrap="none">
            <a:spAutoFit/>
          </a:bodyPr>
          <a:lstStyle/>
          <a:p>
            <a:pPr eaLnBrk="0" hangingPunct="0"/>
            <a:r>
              <a:rPr lang="en-US" b="1">
                <a:ea typeface="MS PGothic" pitchFamily="34" charset="-128"/>
              </a:rPr>
              <a:t>Amazon Web Services OTP Token</a:t>
            </a:r>
          </a:p>
          <a:p>
            <a:pPr eaLnBrk="0" hangingPunct="0"/>
            <a:r>
              <a:rPr lang="en-US" sz="1400">
                <a:ea typeface="MS PGothic" pitchFamily="34" charset="-128"/>
              </a:rPr>
              <a:t>SAAS customers of </a:t>
            </a:r>
            <a:r>
              <a:rPr lang="en-US" sz="1400" b="1">
                <a:ea typeface="MS PGothic" pitchFamily="34" charset="-128"/>
              </a:rPr>
              <a:t>AWS</a:t>
            </a:r>
            <a:r>
              <a:rPr lang="en-US" sz="1400">
                <a:ea typeface="MS PGothic" pitchFamily="34" charset="-128"/>
              </a:rPr>
              <a:t> leverage</a:t>
            </a:r>
            <a:br>
              <a:rPr lang="en-US" sz="1400">
                <a:ea typeface="MS PGothic" pitchFamily="34" charset="-128"/>
              </a:rPr>
            </a:br>
            <a:r>
              <a:rPr lang="en-US" sz="1400">
                <a:ea typeface="MS PGothic" pitchFamily="34" charset="-128"/>
              </a:rPr>
              <a:t>Gemalto’s OTP service to secure access</a:t>
            </a:r>
          </a:p>
        </p:txBody>
      </p:sp>
      <p:sp>
        <p:nvSpPr>
          <p:cNvPr id="204807" name="Text Box 7"/>
          <p:cNvSpPr txBox="1">
            <a:spLocks noChangeArrowheads="1"/>
          </p:cNvSpPr>
          <p:nvPr/>
        </p:nvSpPr>
        <p:spPr bwMode="auto">
          <a:xfrm>
            <a:off x="323850" y="2405063"/>
            <a:ext cx="3467100" cy="800100"/>
          </a:xfrm>
          <a:prstGeom prst="rect">
            <a:avLst/>
          </a:prstGeom>
          <a:noFill/>
          <a:ln w="9525">
            <a:noFill/>
            <a:miter lim="800000"/>
            <a:headEnd/>
            <a:tailEnd/>
          </a:ln>
        </p:spPr>
        <p:txBody>
          <a:bodyPr wrap="none">
            <a:spAutoFit/>
          </a:bodyPr>
          <a:lstStyle/>
          <a:p>
            <a:pPr eaLnBrk="0" hangingPunct="0"/>
            <a:r>
              <a:rPr lang="en-US" b="1">
                <a:ea typeface="MS PGothic" pitchFamily="34" charset="-128"/>
              </a:rPr>
              <a:t>Bank of America SafePass</a:t>
            </a:r>
            <a:br>
              <a:rPr lang="en-US" b="1">
                <a:ea typeface="MS PGothic" pitchFamily="34" charset="-128"/>
              </a:rPr>
            </a:br>
            <a:r>
              <a:rPr lang="en-US" sz="1400" b="1">
                <a:ea typeface="MS PGothic" pitchFamily="34" charset="-128"/>
              </a:rPr>
              <a:t>BofA</a:t>
            </a:r>
            <a:r>
              <a:rPr lang="en-US" sz="1400">
                <a:ea typeface="MS PGothic" pitchFamily="34" charset="-128"/>
              </a:rPr>
              <a:t> chose Gemalto’s Ezio Display Card</a:t>
            </a:r>
            <a:br>
              <a:rPr lang="en-US" sz="1400">
                <a:ea typeface="MS PGothic" pitchFamily="34" charset="-128"/>
              </a:rPr>
            </a:br>
            <a:r>
              <a:rPr lang="en-US" sz="1400">
                <a:ea typeface="MS PGothic" pitchFamily="34" charset="-128"/>
              </a:rPr>
              <a:t>for OTP-enabled online banking</a:t>
            </a:r>
          </a:p>
        </p:txBody>
      </p:sp>
      <p:sp>
        <p:nvSpPr>
          <p:cNvPr id="204808" name="Text Box 8"/>
          <p:cNvSpPr txBox="1">
            <a:spLocks noChangeArrowheads="1"/>
          </p:cNvSpPr>
          <p:nvPr/>
        </p:nvSpPr>
        <p:spPr bwMode="auto">
          <a:xfrm>
            <a:off x="323850" y="4283075"/>
            <a:ext cx="5349875" cy="800100"/>
          </a:xfrm>
          <a:prstGeom prst="rect">
            <a:avLst/>
          </a:prstGeom>
          <a:noFill/>
          <a:ln w="9525">
            <a:noFill/>
            <a:miter lim="800000"/>
            <a:headEnd/>
            <a:tailEnd/>
          </a:ln>
        </p:spPr>
        <p:txBody>
          <a:bodyPr wrap="none">
            <a:spAutoFit/>
          </a:bodyPr>
          <a:lstStyle/>
          <a:p>
            <a:pPr eaLnBrk="0" hangingPunct="0"/>
            <a:r>
              <a:rPr lang="en-US" b="1">
                <a:ea typeface="MS PGothic" pitchFamily="34" charset="-128"/>
              </a:rPr>
              <a:t>U.S. State Department ePassport</a:t>
            </a:r>
            <a:br>
              <a:rPr lang="en-US" b="1">
                <a:ea typeface="MS PGothic" pitchFamily="34" charset="-128"/>
              </a:rPr>
            </a:br>
            <a:r>
              <a:rPr lang="en-US" sz="1400">
                <a:ea typeface="MS PGothic" pitchFamily="34" charset="-128"/>
              </a:rPr>
              <a:t>The U.S. State Department has issued over 10 million ePassports</a:t>
            </a:r>
            <a:br>
              <a:rPr lang="en-US" sz="1400">
                <a:ea typeface="MS PGothic" pitchFamily="34" charset="-128"/>
              </a:rPr>
            </a:br>
            <a:r>
              <a:rPr lang="en-US" sz="1400">
                <a:ea typeface="MS PGothic" pitchFamily="34" charset="-128"/>
              </a:rPr>
              <a:t>using Gemalto’s contactless smart card</a:t>
            </a:r>
          </a:p>
        </p:txBody>
      </p:sp>
      <p:sp>
        <p:nvSpPr>
          <p:cNvPr id="204809" name="Text Box 9"/>
          <p:cNvSpPr txBox="1">
            <a:spLocks noChangeArrowheads="1"/>
          </p:cNvSpPr>
          <p:nvPr/>
        </p:nvSpPr>
        <p:spPr bwMode="auto">
          <a:xfrm>
            <a:off x="323850" y="5222875"/>
            <a:ext cx="5229225" cy="1016000"/>
          </a:xfrm>
          <a:prstGeom prst="rect">
            <a:avLst/>
          </a:prstGeom>
          <a:noFill/>
          <a:ln w="9525">
            <a:noFill/>
            <a:miter lim="800000"/>
            <a:headEnd/>
            <a:tailEnd/>
          </a:ln>
        </p:spPr>
        <p:txBody>
          <a:bodyPr wrap="none">
            <a:spAutoFit/>
          </a:bodyPr>
          <a:lstStyle/>
          <a:p>
            <a:pPr eaLnBrk="0" hangingPunct="0"/>
            <a:r>
              <a:rPr lang="en-US" b="1">
                <a:ea typeface="MS PGothic" pitchFamily="34" charset="-128"/>
              </a:rPr>
              <a:t>Department of Defense Common Access Card</a:t>
            </a:r>
            <a:br>
              <a:rPr lang="en-US" b="1">
                <a:ea typeface="MS PGothic" pitchFamily="34" charset="-128"/>
              </a:rPr>
            </a:br>
            <a:r>
              <a:rPr lang="en-US" sz="1400"/>
              <a:t>Gemalto provides millions of smart cards </a:t>
            </a:r>
            <a:br>
              <a:rPr lang="en-US" sz="1400"/>
            </a:br>
            <a:r>
              <a:rPr lang="en-US" sz="1400"/>
              <a:t>each year for the </a:t>
            </a:r>
            <a:r>
              <a:rPr lang="en-US" sz="1400" b="1"/>
              <a:t>Department of Defense</a:t>
            </a:r>
            <a:endParaRPr lang="en-US" sz="1400"/>
          </a:p>
          <a:p>
            <a:pPr eaLnBrk="0" hangingPunct="0"/>
            <a:endParaRPr lang="en-US" sz="1400" b="1">
              <a:ea typeface="MS PGothic" pitchFamily="34" charset="-128"/>
            </a:endParaRPr>
          </a:p>
        </p:txBody>
      </p:sp>
      <p:pic>
        <p:nvPicPr>
          <p:cNvPr id="204810" name="Picture 10"/>
          <p:cNvPicPr>
            <a:picLocks noChangeAspect="1" noChangeArrowheads="1"/>
          </p:cNvPicPr>
          <p:nvPr/>
        </p:nvPicPr>
        <p:blipFill>
          <a:blip r:embed="rId5"/>
          <a:srcRect/>
          <a:stretch>
            <a:fillRect/>
          </a:stretch>
        </p:blipFill>
        <p:spPr bwMode="auto">
          <a:xfrm>
            <a:off x="4932363" y="2305050"/>
            <a:ext cx="1368425" cy="836613"/>
          </a:xfrm>
          <a:prstGeom prst="rect">
            <a:avLst/>
          </a:prstGeom>
          <a:noFill/>
          <a:ln w="9525">
            <a:noFill/>
            <a:miter lim="800000"/>
            <a:headEnd/>
            <a:tailEnd/>
          </a:ln>
        </p:spPr>
      </p:pic>
      <p:pic>
        <p:nvPicPr>
          <p:cNvPr id="204811" name="Picture 11"/>
          <p:cNvPicPr>
            <a:picLocks noChangeAspect="1" noChangeArrowheads="1"/>
          </p:cNvPicPr>
          <p:nvPr/>
        </p:nvPicPr>
        <p:blipFill>
          <a:blip r:embed="rId6"/>
          <a:srcRect/>
          <a:stretch>
            <a:fillRect/>
          </a:stretch>
        </p:blipFill>
        <p:spPr bwMode="auto">
          <a:xfrm>
            <a:off x="5551488" y="3286125"/>
            <a:ext cx="892175" cy="1079500"/>
          </a:xfrm>
          <a:prstGeom prst="rect">
            <a:avLst/>
          </a:prstGeom>
          <a:noFill/>
          <a:ln w="9525">
            <a:noFill/>
            <a:miter lim="800000"/>
            <a:headEnd/>
            <a:tailEnd/>
          </a:ln>
        </p:spPr>
      </p:pic>
      <p:sp>
        <p:nvSpPr>
          <p:cNvPr id="204812" name="Text Box 12"/>
          <p:cNvSpPr txBox="1">
            <a:spLocks noChangeArrowheads="1"/>
          </p:cNvSpPr>
          <p:nvPr/>
        </p:nvSpPr>
        <p:spPr bwMode="auto">
          <a:xfrm>
            <a:off x="323850" y="3344863"/>
            <a:ext cx="4152900" cy="1006475"/>
          </a:xfrm>
          <a:prstGeom prst="rect">
            <a:avLst/>
          </a:prstGeom>
          <a:noFill/>
          <a:ln w="9525">
            <a:noFill/>
            <a:miter lim="800000"/>
            <a:headEnd/>
            <a:tailEnd/>
          </a:ln>
        </p:spPr>
        <p:txBody>
          <a:bodyPr wrap="none">
            <a:spAutoFit/>
          </a:bodyPr>
          <a:lstStyle/>
          <a:p>
            <a:pPr eaLnBrk="0" hangingPunct="0"/>
            <a:r>
              <a:rPr lang="en-US" b="1">
                <a:ea typeface="MS PGothic" pitchFamily="34" charset="-128"/>
              </a:rPr>
              <a:t>Barclays PINsentry</a:t>
            </a:r>
          </a:p>
          <a:p>
            <a:pPr eaLnBrk="0" hangingPunct="0">
              <a:lnSpc>
                <a:spcPct val="90000"/>
              </a:lnSpc>
              <a:spcBef>
                <a:spcPct val="20000"/>
              </a:spcBef>
              <a:buClr>
                <a:srgbClr val="FF6600"/>
              </a:buClr>
              <a:buFont typeface="Wingdings" pitchFamily="2" charset="2"/>
              <a:buNone/>
            </a:pPr>
            <a:r>
              <a:rPr lang="en-US" sz="1400"/>
              <a:t>2.5 million </a:t>
            </a:r>
            <a:r>
              <a:rPr lang="en-US" sz="1400" b="1"/>
              <a:t>Barclays</a:t>
            </a:r>
            <a:r>
              <a:rPr lang="en-US" sz="1400"/>
              <a:t> users take advantage</a:t>
            </a:r>
            <a:br>
              <a:rPr lang="en-US" sz="1400"/>
            </a:br>
            <a:r>
              <a:rPr lang="en-US" sz="1400"/>
              <a:t>of our cryptographic smart card for online banking</a:t>
            </a:r>
          </a:p>
          <a:p>
            <a:pPr eaLnBrk="0" hangingPunct="0"/>
            <a:endParaRPr lang="en-US" sz="1400" b="1">
              <a:ea typeface="MS PGothic" pitchFamily="34"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06"/>
                                        </p:tgtEl>
                                        <p:attrNameLst>
                                          <p:attrName>style.visibility</p:attrName>
                                        </p:attrNameLst>
                                      </p:cBhvr>
                                      <p:to>
                                        <p:strVal val="visible"/>
                                      </p:to>
                                    </p:set>
                                    <p:animEffect transition="in" filter="fade">
                                      <p:cBhvr>
                                        <p:cTn id="7" dur="2000"/>
                                        <p:tgtEl>
                                          <p:spTgt spid="204806"/>
                                        </p:tgtEl>
                                      </p:cBhvr>
                                    </p:animEffect>
                                  </p:childTnLst>
                                </p:cTn>
                              </p:par>
                              <p:par>
                                <p:cTn id="8" presetID="10" presetClass="entr" presetSubtype="0" fill="hold" nodeType="withEffect">
                                  <p:stCondLst>
                                    <p:cond delay="0"/>
                                  </p:stCondLst>
                                  <p:childTnLst>
                                    <p:set>
                                      <p:cBhvr>
                                        <p:cTn id="9" dur="1" fill="hold">
                                          <p:stCondLst>
                                            <p:cond delay="0"/>
                                          </p:stCondLst>
                                        </p:cTn>
                                        <p:tgtEl>
                                          <p:spTgt spid="204804"/>
                                        </p:tgtEl>
                                        <p:attrNameLst>
                                          <p:attrName>style.visibility</p:attrName>
                                        </p:attrNameLst>
                                      </p:cBhvr>
                                      <p:to>
                                        <p:strVal val="visible"/>
                                      </p:to>
                                    </p:set>
                                    <p:animEffect transition="in" filter="fade">
                                      <p:cBhvr>
                                        <p:cTn id="10" dur="2000"/>
                                        <p:tgtEl>
                                          <p:spTgt spid="20480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4807"/>
                                        </p:tgtEl>
                                        <p:attrNameLst>
                                          <p:attrName>style.visibility</p:attrName>
                                        </p:attrNameLst>
                                      </p:cBhvr>
                                      <p:to>
                                        <p:strVal val="visible"/>
                                      </p:to>
                                    </p:set>
                                    <p:animEffect transition="in" filter="fade">
                                      <p:cBhvr>
                                        <p:cTn id="15" dur="2000"/>
                                        <p:tgtEl>
                                          <p:spTgt spid="204807"/>
                                        </p:tgtEl>
                                      </p:cBhvr>
                                    </p:animEffect>
                                  </p:childTnLst>
                                </p:cTn>
                              </p:par>
                              <p:par>
                                <p:cTn id="16" presetID="10" presetClass="entr" presetSubtype="0" fill="hold" nodeType="withEffect">
                                  <p:stCondLst>
                                    <p:cond delay="0"/>
                                  </p:stCondLst>
                                  <p:childTnLst>
                                    <p:set>
                                      <p:cBhvr>
                                        <p:cTn id="17" dur="1" fill="hold">
                                          <p:stCondLst>
                                            <p:cond delay="0"/>
                                          </p:stCondLst>
                                        </p:cTn>
                                        <p:tgtEl>
                                          <p:spTgt spid="204810"/>
                                        </p:tgtEl>
                                        <p:attrNameLst>
                                          <p:attrName>style.visibility</p:attrName>
                                        </p:attrNameLst>
                                      </p:cBhvr>
                                      <p:to>
                                        <p:strVal val="visible"/>
                                      </p:to>
                                    </p:set>
                                    <p:animEffect transition="in" filter="fade">
                                      <p:cBhvr>
                                        <p:cTn id="18" dur="2000"/>
                                        <p:tgtEl>
                                          <p:spTgt spid="2048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04812"/>
                                        </p:tgtEl>
                                        <p:attrNameLst>
                                          <p:attrName>style.visibility</p:attrName>
                                        </p:attrNameLst>
                                      </p:cBhvr>
                                      <p:to>
                                        <p:strVal val="visible"/>
                                      </p:to>
                                    </p:set>
                                    <p:animEffect transition="in" filter="fade">
                                      <p:cBhvr>
                                        <p:cTn id="23" dur="2000"/>
                                        <p:tgtEl>
                                          <p:spTgt spid="204812"/>
                                        </p:tgtEl>
                                      </p:cBhvr>
                                    </p:animEffect>
                                  </p:childTnLst>
                                </p:cTn>
                              </p:par>
                              <p:par>
                                <p:cTn id="24" presetID="10" presetClass="entr" presetSubtype="0" fill="hold" nodeType="withEffect">
                                  <p:stCondLst>
                                    <p:cond delay="0"/>
                                  </p:stCondLst>
                                  <p:childTnLst>
                                    <p:set>
                                      <p:cBhvr>
                                        <p:cTn id="25" dur="1" fill="hold">
                                          <p:stCondLst>
                                            <p:cond delay="0"/>
                                          </p:stCondLst>
                                        </p:cTn>
                                        <p:tgtEl>
                                          <p:spTgt spid="204811"/>
                                        </p:tgtEl>
                                        <p:attrNameLst>
                                          <p:attrName>style.visibility</p:attrName>
                                        </p:attrNameLst>
                                      </p:cBhvr>
                                      <p:to>
                                        <p:strVal val="visible"/>
                                      </p:to>
                                    </p:set>
                                    <p:animEffect transition="in" filter="fade">
                                      <p:cBhvr>
                                        <p:cTn id="26" dur="2000"/>
                                        <p:tgtEl>
                                          <p:spTgt spid="2048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04808"/>
                                        </p:tgtEl>
                                        <p:attrNameLst>
                                          <p:attrName>style.visibility</p:attrName>
                                        </p:attrNameLst>
                                      </p:cBhvr>
                                      <p:to>
                                        <p:strVal val="visible"/>
                                      </p:to>
                                    </p:set>
                                    <p:animEffect transition="in" filter="fade">
                                      <p:cBhvr>
                                        <p:cTn id="31" dur="2000"/>
                                        <p:tgtEl>
                                          <p:spTgt spid="204808"/>
                                        </p:tgtEl>
                                      </p:cBhvr>
                                    </p:animEffect>
                                  </p:childTnLst>
                                </p:cTn>
                              </p:par>
                              <p:par>
                                <p:cTn id="32" presetID="10" presetClass="entr" presetSubtype="0" fill="hold" nodeType="withEffect">
                                  <p:stCondLst>
                                    <p:cond delay="0"/>
                                  </p:stCondLst>
                                  <p:childTnLst>
                                    <p:set>
                                      <p:cBhvr>
                                        <p:cTn id="33" dur="1" fill="hold">
                                          <p:stCondLst>
                                            <p:cond delay="0"/>
                                          </p:stCondLst>
                                        </p:cTn>
                                        <p:tgtEl>
                                          <p:spTgt spid="204802"/>
                                        </p:tgtEl>
                                        <p:attrNameLst>
                                          <p:attrName>style.visibility</p:attrName>
                                        </p:attrNameLst>
                                      </p:cBhvr>
                                      <p:to>
                                        <p:strVal val="visible"/>
                                      </p:to>
                                    </p:set>
                                    <p:animEffect transition="in" filter="fade">
                                      <p:cBhvr>
                                        <p:cTn id="34" dur="2000"/>
                                        <p:tgtEl>
                                          <p:spTgt spid="20480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04809"/>
                                        </p:tgtEl>
                                        <p:attrNameLst>
                                          <p:attrName>style.visibility</p:attrName>
                                        </p:attrNameLst>
                                      </p:cBhvr>
                                      <p:to>
                                        <p:strVal val="visible"/>
                                      </p:to>
                                    </p:set>
                                    <p:animEffect transition="in" filter="fade">
                                      <p:cBhvr>
                                        <p:cTn id="39" dur="2000"/>
                                        <p:tgtEl>
                                          <p:spTgt spid="204809"/>
                                        </p:tgtEl>
                                      </p:cBhvr>
                                    </p:animEffect>
                                  </p:childTnLst>
                                </p:cTn>
                              </p:par>
                              <p:par>
                                <p:cTn id="40" presetID="10" presetClass="entr" presetSubtype="0" fill="hold" nodeType="withEffect">
                                  <p:stCondLst>
                                    <p:cond delay="0"/>
                                  </p:stCondLst>
                                  <p:childTnLst>
                                    <p:set>
                                      <p:cBhvr>
                                        <p:cTn id="41" dur="1" fill="hold">
                                          <p:stCondLst>
                                            <p:cond delay="0"/>
                                          </p:stCondLst>
                                        </p:cTn>
                                        <p:tgtEl>
                                          <p:spTgt spid="204803"/>
                                        </p:tgtEl>
                                        <p:attrNameLst>
                                          <p:attrName>style.visibility</p:attrName>
                                        </p:attrNameLst>
                                      </p:cBhvr>
                                      <p:to>
                                        <p:strVal val="visible"/>
                                      </p:to>
                                    </p:set>
                                    <p:animEffect transition="in" filter="fade">
                                      <p:cBhvr>
                                        <p:cTn id="42" dur="2000"/>
                                        <p:tgtEl>
                                          <p:spTgt spid="204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6" grpId="0"/>
      <p:bldP spid="204807" grpId="0"/>
      <p:bldP spid="204808" grpId="0"/>
      <p:bldP spid="204809" grpId="0"/>
      <p:bldP spid="2048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Number Placeholder 1"/>
          <p:cNvSpPr>
            <a:spLocks noGrp="1"/>
          </p:cNvSpPr>
          <p:nvPr>
            <p:ph type="sldNum" sz="quarter" idx="10"/>
          </p:nvPr>
        </p:nvSpPr>
        <p:spPr bwMode="auto">
          <a:noFill/>
          <a:ln>
            <a:miter lim="800000"/>
            <a:headEnd/>
            <a:tailEnd/>
          </a:ln>
        </p:spPr>
        <p:txBody>
          <a:bodyPr/>
          <a:lstStyle/>
          <a:p>
            <a:fld id="{4ADAC333-8A52-4A45-BE4C-41549D605DE9}" type="slidenum">
              <a:rPr lang="en-US" smtClean="0">
                <a:latin typeface="Arial" charset="0"/>
                <a:cs typeface="Arial" charset="0"/>
              </a:rPr>
              <a:pPr/>
              <a:t>8</a:t>
            </a:fld>
            <a:endParaRPr lang="en-US" smtClean="0">
              <a:latin typeface="Arial" charset="0"/>
              <a:cs typeface="Arial" charset="0"/>
            </a:endParaRPr>
          </a:p>
        </p:txBody>
      </p:sp>
      <p:sp>
        <p:nvSpPr>
          <p:cNvPr id="86018" name="Date Placeholder 3"/>
          <p:cNvSpPr>
            <a:spLocks noGrp="1"/>
          </p:cNvSpPr>
          <p:nvPr>
            <p:ph type="dt" sz="quarter" idx="12"/>
          </p:nvPr>
        </p:nvSpPr>
        <p:spPr>
          <a:noFill/>
        </p:spPr>
        <p:txBody>
          <a:bodyPr/>
          <a:lstStyle/>
          <a:p>
            <a:fld id="{D27AD6D6-76F9-4CB6-A0FD-F6C4CA6F267D}" type="datetime1">
              <a:rPr lang="en-GB" smtClean="0">
                <a:latin typeface="Arial" charset="0"/>
                <a:cs typeface="Arial" charset="0"/>
              </a:rPr>
              <a:pPr/>
              <a:t>01/06/2010</a:t>
            </a:fld>
            <a:endParaRPr lang="en-GB" smtClean="0">
              <a:latin typeface="Arial" charset="0"/>
              <a:cs typeface="Arial" charset="0"/>
            </a:endParaRPr>
          </a:p>
        </p:txBody>
      </p:sp>
      <p:sp>
        <p:nvSpPr>
          <p:cNvPr id="86019" name="Rectangle 2"/>
          <p:cNvSpPr>
            <a:spLocks noGrp="1" noChangeArrowheads="1"/>
          </p:cNvSpPr>
          <p:nvPr>
            <p:ph type="title" idx="4294967295"/>
          </p:nvPr>
        </p:nvSpPr>
        <p:spPr>
          <a:xfrm>
            <a:off x="304800" y="152400"/>
            <a:ext cx="8424863" cy="1143000"/>
          </a:xfrm>
        </p:spPr>
        <p:txBody>
          <a:bodyPr lIns="0" rIns="0"/>
          <a:lstStyle/>
          <a:p>
            <a:pPr eaLnBrk="1" hangingPunct="1"/>
            <a:r>
              <a:rPr lang="en-GB" smtClean="0"/>
              <a:t>Trusted by </a:t>
            </a:r>
            <a:r>
              <a:rPr lang="en-AU" smtClean="0"/>
              <a:t>Governments and Fortune 500 Companies</a:t>
            </a:r>
            <a:endParaRPr lang="en-GB" smtClean="0"/>
          </a:p>
        </p:txBody>
      </p:sp>
      <p:sp>
        <p:nvSpPr>
          <p:cNvPr id="86020" name="AutoShape 13"/>
          <p:cNvSpPr>
            <a:spLocks noChangeArrowheads="1"/>
          </p:cNvSpPr>
          <p:nvPr/>
        </p:nvSpPr>
        <p:spPr bwMode="auto">
          <a:xfrm>
            <a:off x="195263" y="4422775"/>
            <a:ext cx="8850312" cy="1920875"/>
          </a:xfrm>
          <a:prstGeom prst="roundRect">
            <a:avLst>
              <a:gd name="adj" fmla="val 16667"/>
            </a:avLst>
          </a:prstGeom>
          <a:solidFill>
            <a:srgbClr val="FF6600"/>
          </a:solidFill>
          <a:ln w="9525">
            <a:noFill/>
            <a:round/>
            <a:headEnd/>
            <a:tailEnd/>
          </a:ln>
        </p:spPr>
        <p:txBody>
          <a:bodyPr>
            <a:spAutoFit/>
          </a:bodyPr>
          <a:lstStyle/>
          <a:p>
            <a:pPr lvl="1" algn="ctr">
              <a:spcBef>
                <a:spcPct val="30000"/>
              </a:spcBef>
              <a:buFont typeface="Arial" charset="0"/>
              <a:buChar char="•"/>
            </a:pPr>
            <a:r>
              <a:rPr lang="en-GB">
                <a:solidFill>
                  <a:schemeClr val="bg1"/>
                </a:solidFill>
                <a:ea typeface="MS PGothic" pitchFamily="34" charset="-128"/>
              </a:rPr>
              <a:t>  Gemalto produced and securely personalized 1.4 billion devices in 2008</a:t>
            </a:r>
          </a:p>
          <a:p>
            <a:pPr lvl="1" algn="ctr">
              <a:spcBef>
                <a:spcPct val="30000"/>
              </a:spcBef>
              <a:buFont typeface="Arial" charset="0"/>
              <a:buChar char="•"/>
            </a:pPr>
            <a:r>
              <a:rPr lang="en-GB">
                <a:solidFill>
                  <a:schemeClr val="bg1"/>
                </a:solidFill>
                <a:ea typeface="MS PGothic" pitchFamily="34" charset="-128"/>
              </a:rPr>
              <a:t>  Every day more than 10 million people in the world securely access their premises and sensitive data thanks to our strong authentication solutions</a:t>
            </a:r>
          </a:p>
          <a:p>
            <a:pPr lvl="1" algn="ctr">
              <a:spcBef>
                <a:spcPct val="30000"/>
              </a:spcBef>
              <a:buFont typeface="Arial" charset="0"/>
              <a:buChar char="•"/>
            </a:pPr>
            <a:r>
              <a:rPr lang="en-GB">
                <a:solidFill>
                  <a:schemeClr val="bg1"/>
                </a:solidFill>
                <a:ea typeface="MS PGothic" pitchFamily="34" charset="-128"/>
              </a:rPr>
              <a:t>  Smart Enterprise Guardian, </a:t>
            </a:r>
            <a:r>
              <a:rPr lang="en-US">
                <a:solidFill>
                  <a:schemeClr val="bg1"/>
                </a:solidFill>
                <a:ea typeface="MS PGothic" pitchFamily="34" charset="-128"/>
              </a:rPr>
              <a:t>winner of 2008 Info Security Products Guide Award: “Tomorrow's Technology Today”</a:t>
            </a:r>
            <a:r>
              <a:rPr lang="en-US" sz="2400">
                <a:solidFill>
                  <a:schemeClr val="bg1"/>
                </a:solidFill>
                <a:ea typeface="MS PGothic" pitchFamily="34" charset="-128"/>
              </a:rPr>
              <a:t> </a:t>
            </a:r>
            <a:endParaRPr lang="en-GB">
              <a:solidFill>
                <a:schemeClr val="bg1"/>
              </a:solidFill>
              <a:ea typeface="MS PGothic" pitchFamily="34" charset="-128"/>
            </a:endParaRPr>
          </a:p>
        </p:txBody>
      </p:sp>
      <p:pic>
        <p:nvPicPr>
          <p:cNvPr id="86021" name="Picture 18" descr="DODv2"/>
          <p:cNvPicPr>
            <a:picLocks noChangeAspect="1" noChangeArrowheads="1"/>
          </p:cNvPicPr>
          <p:nvPr/>
        </p:nvPicPr>
        <p:blipFill>
          <a:blip r:embed="rId3"/>
          <a:srcRect/>
          <a:stretch>
            <a:fillRect/>
          </a:stretch>
        </p:blipFill>
        <p:spPr bwMode="auto">
          <a:xfrm>
            <a:off x="3779838" y="1557338"/>
            <a:ext cx="898525" cy="898525"/>
          </a:xfrm>
          <a:prstGeom prst="rect">
            <a:avLst/>
          </a:prstGeom>
          <a:noFill/>
          <a:ln w="9525">
            <a:noFill/>
            <a:miter lim="800000"/>
            <a:headEnd/>
            <a:tailEnd/>
          </a:ln>
        </p:spPr>
      </p:pic>
      <p:pic>
        <p:nvPicPr>
          <p:cNvPr id="86022" name="Picture 19"/>
          <p:cNvPicPr>
            <a:picLocks noChangeAspect="1" noChangeArrowheads="1"/>
          </p:cNvPicPr>
          <p:nvPr/>
        </p:nvPicPr>
        <p:blipFill>
          <a:blip r:embed="rId4"/>
          <a:srcRect/>
          <a:stretch>
            <a:fillRect/>
          </a:stretch>
        </p:blipFill>
        <p:spPr bwMode="auto">
          <a:xfrm>
            <a:off x="6084888" y="2492375"/>
            <a:ext cx="925512" cy="538163"/>
          </a:xfrm>
          <a:prstGeom prst="rect">
            <a:avLst/>
          </a:prstGeom>
          <a:noFill/>
          <a:ln w="9525">
            <a:noFill/>
            <a:miter lim="800000"/>
            <a:headEnd/>
            <a:tailEnd/>
          </a:ln>
        </p:spPr>
      </p:pic>
      <p:pic>
        <p:nvPicPr>
          <p:cNvPr id="86023" name="Picture 20"/>
          <p:cNvPicPr>
            <a:picLocks noChangeAspect="1" noChangeArrowheads="1"/>
          </p:cNvPicPr>
          <p:nvPr/>
        </p:nvPicPr>
        <p:blipFill>
          <a:blip r:embed="rId5"/>
          <a:srcRect/>
          <a:stretch>
            <a:fillRect/>
          </a:stretch>
        </p:blipFill>
        <p:spPr bwMode="auto">
          <a:xfrm>
            <a:off x="2124075" y="1700213"/>
            <a:ext cx="936625" cy="415925"/>
          </a:xfrm>
          <a:prstGeom prst="rect">
            <a:avLst/>
          </a:prstGeom>
          <a:noFill/>
          <a:ln w="9525">
            <a:noFill/>
            <a:miter lim="800000"/>
            <a:headEnd/>
            <a:tailEnd/>
          </a:ln>
        </p:spPr>
      </p:pic>
      <p:pic>
        <p:nvPicPr>
          <p:cNvPr id="86024" name="Picture 21" descr="ABN_AMRO"/>
          <p:cNvPicPr>
            <a:picLocks noChangeAspect="1" noChangeArrowheads="1"/>
          </p:cNvPicPr>
          <p:nvPr/>
        </p:nvPicPr>
        <p:blipFill>
          <a:blip r:embed="rId6"/>
          <a:srcRect/>
          <a:stretch>
            <a:fillRect/>
          </a:stretch>
        </p:blipFill>
        <p:spPr bwMode="auto">
          <a:xfrm>
            <a:off x="827088" y="2420938"/>
            <a:ext cx="971550" cy="315912"/>
          </a:xfrm>
          <a:prstGeom prst="rect">
            <a:avLst/>
          </a:prstGeom>
          <a:noFill/>
          <a:ln w="9525">
            <a:noFill/>
            <a:miter lim="800000"/>
            <a:headEnd/>
            <a:tailEnd/>
          </a:ln>
        </p:spPr>
      </p:pic>
      <p:pic>
        <p:nvPicPr>
          <p:cNvPr id="86025" name="Picture 22" descr="Shell"/>
          <p:cNvPicPr>
            <a:picLocks noChangeAspect="1" noChangeArrowheads="1"/>
          </p:cNvPicPr>
          <p:nvPr/>
        </p:nvPicPr>
        <p:blipFill>
          <a:blip r:embed="rId7"/>
          <a:srcRect/>
          <a:stretch>
            <a:fillRect/>
          </a:stretch>
        </p:blipFill>
        <p:spPr bwMode="auto">
          <a:xfrm>
            <a:off x="1042988" y="1557338"/>
            <a:ext cx="708025" cy="636587"/>
          </a:xfrm>
          <a:prstGeom prst="rect">
            <a:avLst/>
          </a:prstGeom>
          <a:noFill/>
          <a:ln w="9525">
            <a:noFill/>
            <a:miter lim="800000"/>
            <a:headEnd/>
            <a:tailEnd/>
          </a:ln>
        </p:spPr>
      </p:pic>
      <p:pic>
        <p:nvPicPr>
          <p:cNvPr id="86026" name="Picture 23" descr="e_01"/>
          <p:cNvPicPr>
            <a:picLocks noChangeAspect="1" noChangeArrowheads="1"/>
          </p:cNvPicPr>
          <p:nvPr/>
        </p:nvPicPr>
        <p:blipFill>
          <a:blip r:embed="rId8"/>
          <a:srcRect/>
          <a:stretch>
            <a:fillRect/>
          </a:stretch>
        </p:blipFill>
        <p:spPr bwMode="auto">
          <a:xfrm>
            <a:off x="2484438" y="2492375"/>
            <a:ext cx="842962" cy="665163"/>
          </a:xfrm>
          <a:prstGeom prst="rect">
            <a:avLst/>
          </a:prstGeom>
          <a:noFill/>
          <a:ln w="9525">
            <a:noFill/>
            <a:miter lim="800000"/>
            <a:headEnd/>
            <a:tailEnd/>
          </a:ln>
        </p:spPr>
      </p:pic>
      <p:pic>
        <p:nvPicPr>
          <p:cNvPr id="86027" name="Picture 25"/>
          <p:cNvPicPr>
            <a:picLocks noChangeAspect="1" noChangeArrowheads="1"/>
          </p:cNvPicPr>
          <p:nvPr/>
        </p:nvPicPr>
        <p:blipFill>
          <a:blip r:embed="rId9"/>
          <a:srcRect/>
          <a:stretch>
            <a:fillRect/>
          </a:stretch>
        </p:blipFill>
        <p:spPr bwMode="auto">
          <a:xfrm>
            <a:off x="5651500" y="1700213"/>
            <a:ext cx="1289050" cy="398462"/>
          </a:xfrm>
          <a:prstGeom prst="rect">
            <a:avLst/>
          </a:prstGeom>
          <a:noFill/>
          <a:ln w="9525">
            <a:noFill/>
            <a:miter lim="800000"/>
            <a:headEnd/>
            <a:tailEnd/>
          </a:ln>
        </p:spPr>
      </p:pic>
      <p:pic>
        <p:nvPicPr>
          <p:cNvPr id="86028" name="Picture 26" descr="Barclays"/>
          <p:cNvPicPr>
            <a:picLocks noChangeAspect="1" noChangeArrowheads="1"/>
          </p:cNvPicPr>
          <p:nvPr/>
        </p:nvPicPr>
        <p:blipFill>
          <a:blip r:embed="rId10"/>
          <a:srcRect/>
          <a:stretch>
            <a:fillRect/>
          </a:stretch>
        </p:blipFill>
        <p:spPr bwMode="auto">
          <a:xfrm>
            <a:off x="6300788" y="3068638"/>
            <a:ext cx="846137" cy="866775"/>
          </a:xfrm>
          <a:prstGeom prst="rect">
            <a:avLst/>
          </a:prstGeom>
          <a:noFill/>
          <a:ln w="9525">
            <a:noFill/>
            <a:miter lim="800000"/>
            <a:headEnd/>
            <a:tailEnd/>
          </a:ln>
        </p:spPr>
      </p:pic>
      <p:pic>
        <p:nvPicPr>
          <p:cNvPr id="86029" name="Picture 27"/>
          <p:cNvPicPr>
            <a:picLocks noChangeAspect="1" noChangeArrowheads="1"/>
          </p:cNvPicPr>
          <p:nvPr/>
        </p:nvPicPr>
        <p:blipFill>
          <a:blip r:embed="rId11"/>
          <a:srcRect/>
          <a:stretch>
            <a:fillRect/>
          </a:stretch>
        </p:blipFill>
        <p:spPr bwMode="auto">
          <a:xfrm>
            <a:off x="1390650" y="3040063"/>
            <a:ext cx="863600" cy="588962"/>
          </a:xfrm>
          <a:prstGeom prst="rect">
            <a:avLst/>
          </a:prstGeom>
          <a:noFill/>
          <a:ln w="9525">
            <a:noFill/>
            <a:miter lim="800000"/>
            <a:headEnd/>
            <a:tailEnd/>
          </a:ln>
        </p:spPr>
      </p:pic>
      <p:pic>
        <p:nvPicPr>
          <p:cNvPr id="86030" name="Picture 28"/>
          <p:cNvPicPr>
            <a:picLocks noChangeAspect="1" noChangeArrowheads="1"/>
          </p:cNvPicPr>
          <p:nvPr/>
        </p:nvPicPr>
        <p:blipFill>
          <a:blip r:embed="rId12"/>
          <a:srcRect/>
          <a:stretch>
            <a:fillRect/>
          </a:stretch>
        </p:blipFill>
        <p:spPr bwMode="auto">
          <a:xfrm>
            <a:off x="7308850" y="2205038"/>
            <a:ext cx="1558925" cy="398462"/>
          </a:xfrm>
          <a:prstGeom prst="rect">
            <a:avLst/>
          </a:prstGeom>
          <a:noFill/>
          <a:ln w="9525">
            <a:noFill/>
            <a:miter lim="800000"/>
            <a:headEnd/>
            <a:tailEnd/>
          </a:ln>
        </p:spPr>
      </p:pic>
      <p:pic>
        <p:nvPicPr>
          <p:cNvPr id="86031" name="Picture 29" descr="HomeState_logo"/>
          <p:cNvPicPr>
            <a:picLocks noChangeAspect="1" noChangeArrowheads="1"/>
          </p:cNvPicPr>
          <p:nvPr/>
        </p:nvPicPr>
        <p:blipFill>
          <a:blip r:embed="rId13"/>
          <a:srcRect/>
          <a:stretch>
            <a:fillRect/>
          </a:stretch>
        </p:blipFill>
        <p:spPr bwMode="auto">
          <a:xfrm>
            <a:off x="7596188" y="1412875"/>
            <a:ext cx="793750" cy="709613"/>
          </a:xfrm>
          <a:prstGeom prst="rect">
            <a:avLst/>
          </a:prstGeom>
          <a:noFill/>
          <a:ln w="9525">
            <a:noFill/>
            <a:miter lim="800000"/>
            <a:headEnd/>
            <a:tailEnd/>
          </a:ln>
        </p:spPr>
      </p:pic>
      <p:pic>
        <p:nvPicPr>
          <p:cNvPr id="86032" name="Picture 31" descr="PortHuronLogo"/>
          <p:cNvPicPr>
            <a:picLocks noChangeAspect="1" noChangeArrowheads="1"/>
          </p:cNvPicPr>
          <p:nvPr/>
        </p:nvPicPr>
        <p:blipFill>
          <a:blip r:embed="rId14"/>
          <a:srcRect/>
          <a:stretch>
            <a:fillRect/>
          </a:stretch>
        </p:blipFill>
        <p:spPr bwMode="auto">
          <a:xfrm>
            <a:off x="7524750" y="3429000"/>
            <a:ext cx="1174750" cy="433388"/>
          </a:xfrm>
          <a:prstGeom prst="rect">
            <a:avLst/>
          </a:prstGeom>
          <a:noFill/>
          <a:ln w="9525">
            <a:noFill/>
            <a:miter lim="800000"/>
            <a:headEnd/>
            <a:tailEnd/>
          </a:ln>
        </p:spPr>
      </p:pic>
      <p:pic>
        <p:nvPicPr>
          <p:cNvPr id="86033" name="Picture 32" descr="Credit Suisse Private Banking">
            <a:hlinkClick r:id="rId15"/>
          </p:cNvPr>
          <p:cNvPicPr>
            <a:picLocks noChangeAspect="1" noChangeArrowheads="1"/>
          </p:cNvPicPr>
          <p:nvPr/>
        </p:nvPicPr>
        <p:blipFill>
          <a:blip r:embed="rId16"/>
          <a:srcRect t="22667" b="25417"/>
          <a:stretch>
            <a:fillRect/>
          </a:stretch>
        </p:blipFill>
        <p:spPr bwMode="auto">
          <a:xfrm>
            <a:off x="2873375" y="3289300"/>
            <a:ext cx="1328738" cy="690563"/>
          </a:xfrm>
          <a:prstGeom prst="rect">
            <a:avLst/>
          </a:prstGeom>
          <a:noFill/>
          <a:ln w="9525">
            <a:noFill/>
            <a:miter lim="800000"/>
            <a:headEnd/>
            <a:tailEnd/>
          </a:ln>
        </p:spPr>
      </p:pic>
      <p:pic>
        <p:nvPicPr>
          <p:cNvPr id="86034" name="Picture 33" descr="Michelin">
            <a:hlinkClick r:id="rId17"/>
          </p:cNvPr>
          <p:cNvPicPr>
            <a:picLocks noChangeAspect="1" noChangeArrowheads="1"/>
          </p:cNvPicPr>
          <p:nvPr/>
        </p:nvPicPr>
        <p:blipFill>
          <a:blip r:embed="rId18"/>
          <a:srcRect t="40903" r="5486" b="40138"/>
          <a:stretch>
            <a:fillRect/>
          </a:stretch>
        </p:blipFill>
        <p:spPr bwMode="auto">
          <a:xfrm>
            <a:off x="4356100" y="2708275"/>
            <a:ext cx="1584325" cy="317500"/>
          </a:xfrm>
          <a:prstGeom prst="rect">
            <a:avLst/>
          </a:prstGeom>
          <a:noFill/>
          <a:ln w="9525">
            <a:noFill/>
            <a:miter lim="800000"/>
            <a:headEnd/>
            <a:tailEnd/>
          </a:ln>
        </p:spPr>
      </p:pic>
      <p:pic>
        <p:nvPicPr>
          <p:cNvPr id="86035" name="Picture 36" descr="NhsLogo"/>
          <p:cNvPicPr>
            <a:picLocks noChangeAspect="1" noChangeArrowheads="1"/>
          </p:cNvPicPr>
          <p:nvPr/>
        </p:nvPicPr>
        <p:blipFill>
          <a:blip r:embed="rId19"/>
          <a:srcRect/>
          <a:stretch>
            <a:fillRect/>
          </a:stretch>
        </p:blipFill>
        <p:spPr bwMode="auto">
          <a:xfrm>
            <a:off x="5003800" y="3644900"/>
            <a:ext cx="841375" cy="342900"/>
          </a:xfrm>
          <a:prstGeom prst="rect">
            <a:avLst/>
          </a:prstGeom>
          <a:noFill/>
          <a:ln w="9525">
            <a:noFill/>
            <a:miter lim="800000"/>
            <a:headEnd/>
            <a:tailEnd/>
          </a:ln>
        </p:spPr>
      </p:pic>
      <p:pic>
        <p:nvPicPr>
          <p:cNvPr id="86036" name="Picture 37"/>
          <p:cNvPicPr>
            <a:picLocks noChangeAspect="1" noChangeArrowheads="1"/>
          </p:cNvPicPr>
          <p:nvPr/>
        </p:nvPicPr>
        <p:blipFill>
          <a:blip r:embed="rId20"/>
          <a:srcRect/>
          <a:stretch>
            <a:fillRect/>
          </a:stretch>
        </p:blipFill>
        <p:spPr bwMode="auto">
          <a:xfrm>
            <a:off x="1684338" y="3344863"/>
            <a:ext cx="817562" cy="541337"/>
          </a:xfrm>
          <a:prstGeom prst="rect">
            <a:avLst/>
          </a:prstGeom>
          <a:noFill/>
          <a:ln w="9525">
            <a:noFill/>
            <a:miter lim="800000"/>
            <a:headEnd/>
            <a:tailEnd/>
          </a:ln>
        </p:spPr>
      </p:pic>
      <p:pic>
        <p:nvPicPr>
          <p:cNvPr id="86037" name="Picture 42"/>
          <p:cNvPicPr>
            <a:picLocks noChangeAspect="1" noChangeArrowheads="1"/>
          </p:cNvPicPr>
          <p:nvPr/>
        </p:nvPicPr>
        <p:blipFill>
          <a:blip r:embed="rId21"/>
          <a:srcRect/>
          <a:stretch>
            <a:fillRect/>
          </a:stretch>
        </p:blipFill>
        <p:spPr bwMode="auto">
          <a:xfrm>
            <a:off x="541338" y="3394075"/>
            <a:ext cx="758825" cy="560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Number Placeholder 1"/>
          <p:cNvSpPr>
            <a:spLocks noGrp="1"/>
          </p:cNvSpPr>
          <p:nvPr>
            <p:ph type="sldNum" sz="quarter" idx="10"/>
          </p:nvPr>
        </p:nvSpPr>
        <p:spPr bwMode="auto">
          <a:noFill/>
          <a:ln>
            <a:miter lim="800000"/>
            <a:headEnd/>
            <a:tailEnd/>
          </a:ln>
        </p:spPr>
        <p:txBody>
          <a:bodyPr/>
          <a:lstStyle/>
          <a:p>
            <a:fld id="{48D2C4F1-3553-40DD-B420-30CC04C03DEB}" type="slidenum">
              <a:rPr lang="en-US" smtClean="0">
                <a:latin typeface="Arial" charset="0"/>
                <a:cs typeface="Arial" charset="0"/>
              </a:rPr>
              <a:pPr/>
              <a:t>9</a:t>
            </a:fld>
            <a:endParaRPr lang="en-US" smtClean="0">
              <a:latin typeface="Arial" charset="0"/>
              <a:cs typeface="Arial" charset="0"/>
            </a:endParaRPr>
          </a:p>
        </p:txBody>
      </p:sp>
      <p:sp>
        <p:nvSpPr>
          <p:cNvPr id="88066" name="Date Placeholder 3"/>
          <p:cNvSpPr>
            <a:spLocks noGrp="1"/>
          </p:cNvSpPr>
          <p:nvPr>
            <p:ph type="dt" sz="quarter" idx="12"/>
          </p:nvPr>
        </p:nvSpPr>
        <p:spPr>
          <a:noFill/>
        </p:spPr>
        <p:txBody>
          <a:bodyPr/>
          <a:lstStyle/>
          <a:p>
            <a:fld id="{308C9A45-63A7-42B7-98DD-21A1E8451B22}" type="datetime1">
              <a:rPr lang="en-GB" smtClean="0">
                <a:latin typeface="Arial" charset="0"/>
                <a:cs typeface="Arial" charset="0"/>
              </a:rPr>
              <a:pPr/>
              <a:t>01/06/2010</a:t>
            </a:fld>
            <a:endParaRPr lang="en-GB" smtClean="0">
              <a:latin typeface="Arial" charset="0"/>
              <a:cs typeface="Arial" charset="0"/>
            </a:endParaRPr>
          </a:p>
        </p:txBody>
      </p:sp>
      <p:sp>
        <p:nvSpPr>
          <p:cNvPr id="88067" name="Rectangle 2"/>
          <p:cNvSpPr>
            <a:spLocks noGrp="1" noChangeArrowheads="1"/>
          </p:cNvSpPr>
          <p:nvPr>
            <p:ph type="title" idx="4294967295"/>
          </p:nvPr>
        </p:nvSpPr>
        <p:spPr>
          <a:xfrm>
            <a:off x="304800" y="152400"/>
            <a:ext cx="8424863" cy="1143000"/>
          </a:xfrm>
        </p:spPr>
        <p:txBody>
          <a:bodyPr lIns="0" rIns="0"/>
          <a:lstStyle/>
          <a:p>
            <a:pPr eaLnBrk="1" hangingPunct="1"/>
            <a:r>
              <a:rPr lang="en-GB" sz="3200" smtClean="0"/>
              <a:t>Trusted by the </a:t>
            </a:r>
            <a:r>
              <a:rPr lang="en-AU" sz="3200" smtClean="0"/>
              <a:t>World’s Top 100 Banks</a:t>
            </a:r>
            <a:endParaRPr lang="en-GB" sz="3200" smtClean="0"/>
          </a:p>
        </p:txBody>
      </p:sp>
      <p:pic>
        <p:nvPicPr>
          <p:cNvPr id="88068" name="Picture 3"/>
          <p:cNvPicPr>
            <a:picLocks noChangeAspect="1" noChangeArrowheads="1"/>
          </p:cNvPicPr>
          <p:nvPr/>
        </p:nvPicPr>
        <p:blipFill>
          <a:blip r:embed="rId3"/>
          <a:srcRect/>
          <a:stretch>
            <a:fillRect/>
          </a:stretch>
        </p:blipFill>
        <p:spPr bwMode="auto">
          <a:xfrm>
            <a:off x="5653088" y="1682750"/>
            <a:ext cx="906462" cy="398463"/>
          </a:xfrm>
          <a:prstGeom prst="rect">
            <a:avLst/>
          </a:prstGeom>
          <a:noFill/>
          <a:ln w="9525">
            <a:noFill/>
            <a:miter lim="800000"/>
            <a:headEnd/>
            <a:tailEnd/>
          </a:ln>
        </p:spPr>
      </p:pic>
      <p:pic>
        <p:nvPicPr>
          <p:cNvPr id="88069" name="Picture 4"/>
          <p:cNvPicPr>
            <a:picLocks noChangeAspect="1" noChangeArrowheads="1"/>
          </p:cNvPicPr>
          <p:nvPr/>
        </p:nvPicPr>
        <p:blipFill>
          <a:blip r:embed="rId4"/>
          <a:srcRect/>
          <a:stretch>
            <a:fillRect/>
          </a:stretch>
        </p:blipFill>
        <p:spPr bwMode="auto">
          <a:xfrm>
            <a:off x="4648200" y="2281238"/>
            <a:ext cx="841375" cy="406400"/>
          </a:xfrm>
          <a:prstGeom prst="rect">
            <a:avLst/>
          </a:prstGeom>
          <a:noFill/>
          <a:ln w="9525">
            <a:noFill/>
            <a:miter lim="800000"/>
            <a:headEnd/>
            <a:tailEnd/>
          </a:ln>
        </p:spPr>
      </p:pic>
      <p:pic>
        <p:nvPicPr>
          <p:cNvPr id="88070" name="Picture 5" descr="Credit_Agricole"/>
          <p:cNvPicPr>
            <a:picLocks noChangeAspect="1" noChangeArrowheads="1"/>
          </p:cNvPicPr>
          <p:nvPr/>
        </p:nvPicPr>
        <p:blipFill>
          <a:blip r:embed="rId5"/>
          <a:srcRect/>
          <a:stretch>
            <a:fillRect/>
          </a:stretch>
        </p:blipFill>
        <p:spPr bwMode="auto">
          <a:xfrm>
            <a:off x="2755900" y="2462213"/>
            <a:ext cx="304800" cy="200025"/>
          </a:xfrm>
          <a:prstGeom prst="rect">
            <a:avLst/>
          </a:prstGeom>
          <a:noFill/>
          <a:ln w="9525">
            <a:noFill/>
            <a:miter lim="800000"/>
            <a:headEnd/>
            <a:tailEnd/>
          </a:ln>
        </p:spPr>
      </p:pic>
      <p:pic>
        <p:nvPicPr>
          <p:cNvPr id="88071" name="Picture 6" descr="Lloyds_TSB"/>
          <p:cNvPicPr>
            <a:picLocks noChangeAspect="1" noChangeArrowheads="1"/>
          </p:cNvPicPr>
          <p:nvPr/>
        </p:nvPicPr>
        <p:blipFill>
          <a:blip r:embed="rId6"/>
          <a:srcRect/>
          <a:stretch>
            <a:fillRect/>
          </a:stretch>
        </p:blipFill>
        <p:spPr bwMode="auto">
          <a:xfrm>
            <a:off x="6157913" y="2662238"/>
            <a:ext cx="1136650" cy="215900"/>
          </a:xfrm>
          <a:prstGeom prst="rect">
            <a:avLst/>
          </a:prstGeom>
          <a:noFill/>
          <a:ln w="9525">
            <a:noFill/>
            <a:miter lim="800000"/>
            <a:headEnd/>
            <a:tailEnd/>
          </a:ln>
        </p:spPr>
      </p:pic>
      <p:pic>
        <p:nvPicPr>
          <p:cNvPr id="88072" name="Picture 7" descr="ABN_AMRO"/>
          <p:cNvPicPr>
            <a:picLocks noChangeAspect="1" noChangeArrowheads="1"/>
          </p:cNvPicPr>
          <p:nvPr/>
        </p:nvPicPr>
        <p:blipFill>
          <a:blip r:embed="rId7"/>
          <a:srcRect/>
          <a:stretch>
            <a:fillRect/>
          </a:stretch>
        </p:blipFill>
        <p:spPr bwMode="auto">
          <a:xfrm>
            <a:off x="1143000" y="3189288"/>
            <a:ext cx="990600" cy="311150"/>
          </a:xfrm>
          <a:prstGeom prst="rect">
            <a:avLst/>
          </a:prstGeom>
          <a:noFill/>
          <a:ln w="9525">
            <a:noFill/>
            <a:miter lim="800000"/>
            <a:headEnd/>
            <a:tailEnd/>
          </a:ln>
        </p:spPr>
      </p:pic>
      <p:pic>
        <p:nvPicPr>
          <p:cNvPr id="88073" name="Picture 8" descr="Nordea"/>
          <p:cNvPicPr>
            <a:picLocks noChangeAspect="1" noChangeArrowheads="1"/>
          </p:cNvPicPr>
          <p:nvPr/>
        </p:nvPicPr>
        <p:blipFill>
          <a:blip r:embed="rId8"/>
          <a:srcRect/>
          <a:stretch>
            <a:fillRect/>
          </a:stretch>
        </p:blipFill>
        <p:spPr bwMode="auto">
          <a:xfrm>
            <a:off x="7934325" y="2416175"/>
            <a:ext cx="781050" cy="231775"/>
          </a:xfrm>
          <a:prstGeom prst="rect">
            <a:avLst/>
          </a:prstGeom>
          <a:noFill/>
          <a:ln w="9525">
            <a:noFill/>
            <a:miter lim="800000"/>
            <a:headEnd/>
            <a:tailEnd/>
          </a:ln>
        </p:spPr>
      </p:pic>
      <p:pic>
        <p:nvPicPr>
          <p:cNvPr id="88074" name="Picture 9"/>
          <p:cNvPicPr>
            <a:picLocks noChangeAspect="1" noChangeArrowheads="1"/>
          </p:cNvPicPr>
          <p:nvPr/>
        </p:nvPicPr>
        <p:blipFill>
          <a:blip r:embed="rId9"/>
          <a:srcRect/>
          <a:stretch>
            <a:fillRect/>
          </a:stretch>
        </p:blipFill>
        <p:spPr bwMode="auto">
          <a:xfrm>
            <a:off x="3565525" y="2330450"/>
            <a:ext cx="431800" cy="431800"/>
          </a:xfrm>
          <a:prstGeom prst="rect">
            <a:avLst/>
          </a:prstGeom>
          <a:noFill/>
          <a:ln w="9525">
            <a:noFill/>
            <a:miter lim="800000"/>
            <a:headEnd/>
            <a:tailEnd/>
          </a:ln>
        </p:spPr>
      </p:pic>
      <p:pic>
        <p:nvPicPr>
          <p:cNvPr id="88075" name="Picture 10"/>
          <p:cNvPicPr>
            <a:picLocks noChangeAspect="1" noChangeArrowheads="1"/>
          </p:cNvPicPr>
          <p:nvPr/>
        </p:nvPicPr>
        <p:blipFill>
          <a:blip r:embed="rId10"/>
          <a:srcRect/>
          <a:stretch>
            <a:fillRect/>
          </a:stretch>
        </p:blipFill>
        <p:spPr bwMode="auto">
          <a:xfrm>
            <a:off x="900113" y="2403475"/>
            <a:ext cx="1503362" cy="384175"/>
          </a:xfrm>
          <a:prstGeom prst="rect">
            <a:avLst/>
          </a:prstGeom>
          <a:noFill/>
          <a:ln w="9525">
            <a:noFill/>
            <a:miter lim="800000"/>
            <a:headEnd/>
            <a:tailEnd/>
          </a:ln>
        </p:spPr>
      </p:pic>
      <p:pic>
        <p:nvPicPr>
          <p:cNvPr id="88076" name="Picture 11"/>
          <p:cNvPicPr>
            <a:picLocks noChangeAspect="1" noChangeArrowheads="1"/>
          </p:cNvPicPr>
          <p:nvPr/>
        </p:nvPicPr>
        <p:blipFill>
          <a:blip r:embed="rId11"/>
          <a:srcRect/>
          <a:stretch>
            <a:fillRect/>
          </a:stretch>
        </p:blipFill>
        <p:spPr bwMode="auto">
          <a:xfrm>
            <a:off x="900113" y="1827213"/>
            <a:ext cx="1008062" cy="249237"/>
          </a:xfrm>
          <a:prstGeom prst="rect">
            <a:avLst/>
          </a:prstGeom>
          <a:noFill/>
          <a:ln w="9525">
            <a:noFill/>
            <a:miter lim="800000"/>
            <a:headEnd/>
            <a:tailEnd/>
          </a:ln>
        </p:spPr>
      </p:pic>
      <p:pic>
        <p:nvPicPr>
          <p:cNvPr id="88077" name="Picture 12"/>
          <p:cNvPicPr>
            <a:picLocks noChangeAspect="1" noChangeArrowheads="1"/>
          </p:cNvPicPr>
          <p:nvPr/>
        </p:nvPicPr>
        <p:blipFill>
          <a:blip r:embed="rId12"/>
          <a:srcRect/>
          <a:stretch>
            <a:fillRect/>
          </a:stretch>
        </p:blipFill>
        <p:spPr bwMode="auto">
          <a:xfrm>
            <a:off x="2484438" y="1827213"/>
            <a:ext cx="1008062" cy="184150"/>
          </a:xfrm>
          <a:prstGeom prst="rect">
            <a:avLst/>
          </a:prstGeom>
          <a:noFill/>
          <a:ln w="9525">
            <a:noFill/>
            <a:miter lim="800000"/>
            <a:headEnd/>
            <a:tailEnd/>
          </a:ln>
        </p:spPr>
      </p:pic>
      <p:sp>
        <p:nvSpPr>
          <p:cNvPr id="88078" name="AutoShape 13"/>
          <p:cNvSpPr>
            <a:spLocks noChangeArrowheads="1"/>
          </p:cNvSpPr>
          <p:nvPr/>
        </p:nvSpPr>
        <p:spPr bwMode="auto">
          <a:xfrm>
            <a:off x="219075" y="4446588"/>
            <a:ext cx="8804275" cy="1695450"/>
          </a:xfrm>
          <a:prstGeom prst="roundRect">
            <a:avLst>
              <a:gd name="adj" fmla="val 16667"/>
            </a:avLst>
          </a:prstGeom>
          <a:solidFill>
            <a:srgbClr val="FF6600"/>
          </a:solidFill>
          <a:ln w="9525">
            <a:noFill/>
            <a:round/>
            <a:headEnd/>
            <a:tailEnd/>
          </a:ln>
        </p:spPr>
        <p:txBody>
          <a:bodyPr>
            <a:spAutoFit/>
          </a:bodyPr>
          <a:lstStyle/>
          <a:p>
            <a:pPr lvl="1" algn="ctr">
              <a:spcBef>
                <a:spcPct val="30000"/>
              </a:spcBef>
              <a:buFont typeface="Arial" charset="0"/>
              <a:buChar char="•"/>
            </a:pPr>
            <a:r>
              <a:rPr lang="en-GB">
                <a:solidFill>
                  <a:schemeClr val="bg1"/>
                </a:solidFill>
                <a:ea typeface="MS PGothic" pitchFamily="34" charset="-128"/>
              </a:rPr>
              <a:t>  Gemalto delivers secure solutions to more than 900 banks in the world</a:t>
            </a:r>
          </a:p>
          <a:p>
            <a:pPr lvl="1" algn="ctr" eaLnBrk="0" hangingPunct="0">
              <a:buFont typeface="Arial" charset="0"/>
              <a:buChar char="•"/>
            </a:pPr>
            <a:r>
              <a:rPr lang="en-GB">
                <a:solidFill>
                  <a:schemeClr val="bg1"/>
                </a:solidFill>
                <a:ea typeface="MS PGothic" pitchFamily="34" charset="-128"/>
              </a:rPr>
              <a:t>  800 million people use Gemalto banking cards</a:t>
            </a:r>
          </a:p>
          <a:p>
            <a:pPr lvl="1" algn="ctr" eaLnBrk="0" hangingPunct="0">
              <a:buFont typeface="Arial" charset="0"/>
              <a:buChar char="•"/>
            </a:pPr>
            <a:r>
              <a:rPr lang="en-GB">
                <a:solidFill>
                  <a:schemeClr val="bg1"/>
                </a:solidFill>
                <a:ea typeface="MS PGothic" pitchFamily="34" charset="-128"/>
              </a:rPr>
              <a:t>  World leader in smart card readers </a:t>
            </a:r>
            <a:r>
              <a:rPr lang="en-GB" sz="1400">
                <a:solidFill>
                  <a:schemeClr val="bg1"/>
                </a:solidFill>
                <a:ea typeface="MS PGothic" pitchFamily="34" charset="-128"/>
              </a:rPr>
              <a:t>(Frost &amp; Sullivan)</a:t>
            </a:r>
          </a:p>
          <a:p>
            <a:pPr lvl="1" algn="ctr" eaLnBrk="0" hangingPunct="0">
              <a:buFont typeface="Arial" charset="0"/>
              <a:buChar char="•"/>
            </a:pPr>
            <a:r>
              <a:rPr lang="en-GB">
                <a:solidFill>
                  <a:schemeClr val="bg1"/>
                </a:solidFill>
                <a:ea typeface="MS PGothic" pitchFamily="34" charset="-128"/>
              </a:rPr>
              <a:t>  10 million online banking customers use Gemalto’s eBanking solutions</a:t>
            </a:r>
          </a:p>
          <a:p>
            <a:pPr lvl="1" algn="ctr">
              <a:spcBef>
                <a:spcPct val="20000"/>
              </a:spcBef>
              <a:buClr>
                <a:srgbClr val="FF8000"/>
              </a:buClr>
            </a:pPr>
            <a:r>
              <a:rPr lang="en-GB">
                <a:solidFill>
                  <a:schemeClr val="bg1"/>
                </a:solidFill>
                <a:ea typeface="MS PGothic" pitchFamily="34" charset="-128"/>
              </a:rPr>
              <a:t>  </a:t>
            </a:r>
          </a:p>
        </p:txBody>
      </p:sp>
      <p:pic>
        <p:nvPicPr>
          <p:cNvPr id="88079" name="Picture 14" descr="OTP_logo"/>
          <p:cNvPicPr>
            <a:picLocks noChangeAspect="1" noChangeArrowheads="1"/>
          </p:cNvPicPr>
          <p:nvPr/>
        </p:nvPicPr>
        <p:blipFill>
          <a:blip r:embed="rId13"/>
          <a:srcRect/>
          <a:stretch>
            <a:fillRect/>
          </a:stretch>
        </p:blipFill>
        <p:spPr bwMode="auto">
          <a:xfrm>
            <a:off x="7019925" y="1628775"/>
            <a:ext cx="792163" cy="739775"/>
          </a:xfrm>
          <a:prstGeom prst="rect">
            <a:avLst/>
          </a:prstGeom>
          <a:noFill/>
          <a:ln w="9525">
            <a:noFill/>
            <a:miter lim="800000"/>
            <a:headEnd/>
            <a:tailEnd/>
          </a:ln>
        </p:spPr>
      </p:pic>
      <p:pic>
        <p:nvPicPr>
          <p:cNvPr id="88080" name="Picture 15" descr="hboslogo"/>
          <p:cNvPicPr>
            <a:picLocks noChangeAspect="1" noChangeArrowheads="1"/>
          </p:cNvPicPr>
          <p:nvPr/>
        </p:nvPicPr>
        <p:blipFill>
          <a:blip r:embed="rId14"/>
          <a:srcRect/>
          <a:stretch>
            <a:fillRect/>
          </a:stretch>
        </p:blipFill>
        <p:spPr bwMode="auto">
          <a:xfrm>
            <a:off x="4648200" y="3195638"/>
            <a:ext cx="1238250" cy="304800"/>
          </a:xfrm>
          <a:prstGeom prst="rect">
            <a:avLst/>
          </a:prstGeom>
          <a:noFill/>
          <a:ln w="9525">
            <a:noFill/>
            <a:miter lim="800000"/>
            <a:headEnd/>
            <a:tailEnd/>
          </a:ln>
        </p:spPr>
      </p:pic>
      <p:pic>
        <p:nvPicPr>
          <p:cNvPr id="88081" name="Picture 16" descr="logo_barclays"/>
          <p:cNvPicPr>
            <a:picLocks noChangeAspect="1" noChangeArrowheads="1"/>
          </p:cNvPicPr>
          <p:nvPr/>
        </p:nvPicPr>
        <p:blipFill>
          <a:blip r:embed="rId15"/>
          <a:srcRect/>
          <a:stretch>
            <a:fillRect/>
          </a:stretch>
        </p:blipFill>
        <p:spPr bwMode="auto">
          <a:xfrm>
            <a:off x="3708400" y="1539875"/>
            <a:ext cx="1724025" cy="581025"/>
          </a:xfrm>
          <a:prstGeom prst="rect">
            <a:avLst/>
          </a:prstGeom>
          <a:noFill/>
          <a:ln w="9525">
            <a:noFill/>
            <a:miter lim="800000"/>
            <a:headEnd/>
            <a:tailEnd/>
          </a:ln>
        </p:spPr>
      </p:pic>
      <p:pic>
        <p:nvPicPr>
          <p:cNvPr id="88082" name="Picture 17" descr="icbc_logo"/>
          <p:cNvPicPr>
            <a:picLocks noChangeAspect="1" noChangeArrowheads="1"/>
          </p:cNvPicPr>
          <p:nvPr/>
        </p:nvPicPr>
        <p:blipFill>
          <a:blip r:embed="rId16"/>
          <a:srcRect/>
          <a:stretch>
            <a:fillRect/>
          </a:stretch>
        </p:blipFill>
        <p:spPr bwMode="auto">
          <a:xfrm>
            <a:off x="6486525" y="3127375"/>
            <a:ext cx="1612900" cy="311150"/>
          </a:xfrm>
          <a:prstGeom prst="rect">
            <a:avLst/>
          </a:prstGeom>
          <a:noFill/>
          <a:ln w="9525">
            <a:noFill/>
            <a:miter lim="800000"/>
            <a:headEnd/>
            <a:tailEnd/>
          </a:ln>
        </p:spPr>
      </p:pic>
      <p:pic>
        <p:nvPicPr>
          <p:cNvPr id="88083" name="Picture 19" descr="ING Corporate RGB RoW"/>
          <p:cNvPicPr>
            <a:picLocks noChangeAspect="1" noChangeArrowheads="1"/>
          </p:cNvPicPr>
          <p:nvPr/>
        </p:nvPicPr>
        <p:blipFill>
          <a:blip r:embed="rId17"/>
          <a:srcRect/>
          <a:stretch>
            <a:fillRect/>
          </a:stretch>
        </p:blipFill>
        <p:spPr bwMode="auto">
          <a:xfrm>
            <a:off x="2786063" y="3224213"/>
            <a:ext cx="930275" cy="231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214414" y="2143116"/>
            <a:ext cx="4357718" cy="428628"/>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solidFill>
            </a:endParaRPr>
          </a:p>
        </p:txBody>
      </p:sp>
      <p:sp>
        <p:nvSpPr>
          <p:cNvPr id="90116" name="Title 1"/>
          <p:cNvSpPr>
            <a:spLocks noGrp="1"/>
          </p:cNvSpPr>
          <p:nvPr>
            <p:ph type="title"/>
          </p:nvPr>
        </p:nvSpPr>
        <p:spPr/>
        <p:txBody>
          <a:bodyPr/>
          <a:lstStyle/>
          <a:p>
            <a:pPr eaLnBrk="1" hangingPunct="1"/>
            <a:r>
              <a:rPr lang="en-US" smtClean="0"/>
              <a:t>Agenda</a:t>
            </a:r>
          </a:p>
        </p:txBody>
      </p:sp>
      <p:sp>
        <p:nvSpPr>
          <p:cNvPr id="3" name="Content Placeholder 2"/>
          <p:cNvSpPr>
            <a:spLocks noGrp="1"/>
          </p:cNvSpPr>
          <p:nvPr>
            <p:ph idx="1"/>
          </p:nvPr>
        </p:nvSpPr>
        <p:spPr/>
        <p:txBody>
          <a:bodyPr/>
          <a:lstStyle/>
          <a:p>
            <a:pPr eaLnBrk="1" hangingPunct="1">
              <a:defRPr/>
            </a:pPr>
            <a:r>
              <a:rPr lang="en-US" dirty="0" smtClean="0">
                <a:solidFill>
                  <a:schemeClr val="accent5"/>
                </a:solidFill>
              </a:rPr>
              <a:t>Gemalto at a glance</a:t>
            </a:r>
          </a:p>
          <a:p>
            <a:pPr eaLnBrk="1" hangingPunct="1">
              <a:buFont typeface="Wingdings 2" pitchFamily="18" charset="2"/>
              <a:buNone/>
              <a:defRPr/>
            </a:pPr>
            <a:endParaRPr lang="en-US" dirty="0" smtClean="0"/>
          </a:p>
          <a:p>
            <a:pPr eaLnBrk="1" hangingPunct="1">
              <a:defRPr/>
            </a:pPr>
            <a:r>
              <a:rPr lang="en-US" dirty="0" smtClean="0">
                <a:solidFill>
                  <a:schemeClr val="bg1"/>
                </a:solidFill>
              </a:rPr>
              <a:t>The case for strong authentication</a:t>
            </a:r>
          </a:p>
          <a:p>
            <a:pPr eaLnBrk="1" hangingPunct="1">
              <a:defRPr/>
            </a:pPr>
            <a:endParaRPr lang="en-US" dirty="0"/>
          </a:p>
          <a:p>
            <a:pPr eaLnBrk="1" hangingPunct="1">
              <a:defRPr/>
            </a:pPr>
            <a:r>
              <a:rPr lang="en-US" dirty="0" smtClean="0">
                <a:solidFill>
                  <a:schemeClr val="accent5"/>
                </a:solidFill>
              </a:rPr>
              <a:t>Customer motivation</a:t>
            </a:r>
          </a:p>
          <a:p>
            <a:pPr eaLnBrk="1" hangingPunct="1">
              <a:buFont typeface="Wingdings 2" pitchFamily="18" charset="2"/>
              <a:buNone/>
              <a:defRPr/>
            </a:pPr>
            <a:endParaRPr lang="en-US" dirty="0" smtClean="0">
              <a:solidFill>
                <a:schemeClr val="accent5"/>
              </a:solidFill>
            </a:endParaRPr>
          </a:p>
          <a:p>
            <a:pPr eaLnBrk="1" hangingPunct="1">
              <a:defRPr/>
            </a:pPr>
            <a:r>
              <a:rPr lang="en-US" dirty="0" smtClean="0">
                <a:solidFill>
                  <a:schemeClr val="accent5"/>
                </a:solidFill>
              </a:rPr>
              <a:t>Extending Tivoli to support Trusted Identities</a:t>
            </a:r>
          </a:p>
          <a:p>
            <a:pPr eaLnBrk="1" hangingPunct="1">
              <a:defRPr/>
            </a:pPr>
            <a:endParaRPr lang="en-US" dirty="0">
              <a:solidFill>
                <a:schemeClr val="accent5"/>
              </a:solidFill>
            </a:endParaRPr>
          </a:p>
          <a:p>
            <a:pPr eaLnBrk="1" hangingPunct="1">
              <a:defRPr/>
            </a:pPr>
            <a:r>
              <a:rPr lang="en-US" dirty="0" smtClean="0">
                <a:solidFill>
                  <a:schemeClr val="accent5"/>
                </a:solidFill>
              </a:rPr>
              <a:t>Meeting the customer needs together</a:t>
            </a:r>
            <a:endParaRPr lang="en-US" dirty="0">
              <a:solidFill>
                <a:schemeClr val="accent5"/>
              </a:solidFill>
            </a:endParaRPr>
          </a:p>
          <a:p>
            <a:pPr eaLnBrk="1" hangingPunct="1">
              <a:defRPr/>
            </a:pPr>
            <a:endParaRPr lang="en-US" dirty="0" smtClean="0"/>
          </a:p>
          <a:p>
            <a:pPr eaLnBrk="1" hangingPunct="1">
              <a:defRPr/>
            </a:pPr>
            <a:endParaRPr lang="en-US" dirty="0"/>
          </a:p>
          <a:p>
            <a:pPr eaLnBrk="1" hangingPunct="1">
              <a:defRPr/>
            </a:pPr>
            <a:endParaRPr lang="en-US" dirty="0"/>
          </a:p>
        </p:txBody>
      </p:sp>
      <p:sp>
        <p:nvSpPr>
          <p:cNvPr id="90118" name="Slide Number Placeholder 3"/>
          <p:cNvSpPr>
            <a:spLocks noGrp="1"/>
          </p:cNvSpPr>
          <p:nvPr>
            <p:ph type="sldNum" sz="quarter" idx="10"/>
          </p:nvPr>
        </p:nvSpPr>
        <p:spPr bwMode="auto">
          <a:noFill/>
          <a:ln>
            <a:miter lim="800000"/>
            <a:headEnd/>
            <a:tailEnd/>
          </a:ln>
        </p:spPr>
        <p:txBody>
          <a:bodyPr/>
          <a:lstStyle/>
          <a:p>
            <a:fld id="{776F9BF0-3872-453B-8E0E-2F2AA6AD072C}" type="slidenum">
              <a:rPr lang="en-US" smtClean="0">
                <a:latin typeface="Arial" charset="0"/>
                <a:cs typeface="Arial" charset="0"/>
              </a:rPr>
              <a:pPr/>
              <a:t>10</a:t>
            </a:fld>
            <a:endParaRPr lang="en-US" smtClean="0">
              <a:latin typeface="Arial" charset="0"/>
              <a:cs typeface="Arial" charset="0"/>
            </a:endParaRPr>
          </a:p>
        </p:txBody>
      </p:sp>
      <p:sp>
        <p:nvSpPr>
          <p:cNvPr id="90119" name="Date Placeholder 4"/>
          <p:cNvSpPr>
            <a:spLocks noGrp="1"/>
          </p:cNvSpPr>
          <p:nvPr>
            <p:ph type="dt" sz="quarter" idx="12"/>
          </p:nvPr>
        </p:nvSpPr>
        <p:spPr>
          <a:noFill/>
        </p:spPr>
        <p:txBody>
          <a:bodyPr/>
          <a:lstStyle/>
          <a:p>
            <a:fld id="{D123E39B-56D7-4440-B6E6-9DF2DF34D9D7}" type="datetime1">
              <a:rPr lang="en-GB" smtClean="0">
                <a:latin typeface="Arial" charset="0"/>
                <a:cs typeface="Arial" charset="0"/>
              </a:rPr>
              <a:pPr/>
              <a:t>01/06/2010</a:t>
            </a:fld>
            <a:endParaRPr lang="en-GB" smtClean="0">
              <a:latin typeface="Arial" charset="0"/>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Number Placeholder 1"/>
          <p:cNvSpPr>
            <a:spLocks noGrp="1"/>
          </p:cNvSpPr>
          <p:nvPr>
            <p:ph type="sldNum" sz="quarter" idx="10"/>
          </p:nvPr>
        </p:nvSpPr>
        <p:spPr bwMode="auto">
          <a:noFill/>
          <a:ln>
            <a:miter lim="800000"/>
            <a:headEnd/>
            <a:tailEnd/>
          </a:ln>
        </p:spPr>
        <p:txBody>
          <a:bodyPr/>
          <a:lstStyle/>
          <a:p>
            <a:fld id="{291B3079-F82B-4679-8AB9-BA3A38C8308E}" type="slidenum">
              <a:rPr lang="en-US" smtClean="0">
                <a:latin typeface="Arial" charset="0"/>
                <a:cs typeface="Arial" charset="0"/>
              </a:rPr>
              <a:pPr/>
              <a:t>11</a:t>
            </a:fld>
            <a:endParaRPr lang="en-US" smtClean="0">
              <a:latin typeface="Arial" charset="0"/>
              <a:cs typeface="Arial" charset="0"/>
            </a:endParaRPr>
          </a:p>
        </p:txBody>
      </p:sp>
      <p:sp>
        <p:nvSpPr>
          <p:cNvPr id="91138" name="Date Placeholder 3"/>
          <p:cNvSpPr>
            <a:spLocks noGrp="1"/>
          </p:cNvSpPr>
          <p:nvPr>
            <p:ph type="dt" sz="quarter" idx="12"/>
          </p:nvPr>
        </p:nvSpPr>
        <p:spPr>
          <a:noFill/>
        </p:spPr>
        <p:txBody>
          <a:bodyPr/>
          <a:lstStyle/>
          <a:p>
            <a:fld id="{C610B723-463B-492B-A9F8-DBD56C060064}" type="datetime1">
              <a:rPr lang="en-GB" smtClean="0">
                <a:latin typeface="Arial" charset="0"/>
                <a:cs typeface="Arial" charset="0"/>
              </a:rPr>
              <a:pPr/>
              <a:t>01/06/2010</a:t>
            </a:fld>
            <a:endParaRPr lang="en-GB" smtClean="0">
              <a:latin typeface="Arial" charset="0"/>
              <a:cs typeface="Arial" charset="0"/>
            </a:endParaRPr>
          </a:p>
        </p:txBody>
      </p:sp>
      <p:sp>
        <p:nvSpPr>
          <p:cNvPr id="43" name="Oval 42"/>
          <p:cNvSpPr/>
          <p:nvPr/>
        </p:nvSpPr>
        <p:spPr bwMode="auto">
          <a:xfrm>
            <a:off x="6705600" y="1143000"/>
            <a:ext cx="2590800" cy="962025"/>
          </a:xfrm>
          <a:prstGeom prst="ellipse">
            <a:avLst/>
          </a:prstGeom>
          <a:solidFill>
            <a:srgbClr val="7A0000">
              <a:alpha val="51765"/>
            </a:srgbClr>
          </a:solidFill>
          <a:ln w="9525" algn="ctr">
            <a:noFill/>
            <a:miter lim="800000"/>
            <a:headEnd/>
            <a:tailEnd/>
          </a:ln>
          <a:effectLst>
            <a:softEdge rad="317500"/>
          </a:effectLst>
        </p:spPr>
        <p:txBody>
          <a:bodyPr wrap="none" lIns="91432" tIns="0" rIns="91432" bIns="45716" anchor="b"/>
          <a:lstStyle/>
          <a:p>
            <a:pPr algn="ctr" defTabSz="914363" fontAlgn="auto">
              <a:spcBef>
                <a:spcPts val="0"/>
              </a:spcBef>
              <a:spcAft>
                <a:spcPts val="0"/>
              </a:spcAft>
              <a:buClr>
                <a:srgbClr val="8DACD0"/>
              </a:buClr>
              <a:buSzPct val="70000"/>
              <a:defRPr/>
            </a:pPr>
            <a:endParaRPr lang="en-US" sz="1600" dirty="0">
              <a:ln w="9525" cmpd="sng">
                <a:noFill/>
                <a:prstDash val="solid"/>
                <a:miter lim="800000"/>
              </a:ln>
              <a:solidFill>
                <a:srgbClr val="2E59B0"/>
              </a:solidFill>
              <a:effectLst>
                <a:outerShdw blurRad="88900" dist="12700" dir="2700000" algn="tl" rotWithShape="0">
                  <a:prstClr val="black">
                    <a:alpha val="40000"/>
                  </a:prstClr>
                </a:outerShdw>
              </a:effectLst>
              <a:latin typeface="Segoe Light" pitchFamily="34" charset="0"/>
              <a:cs typeface="+mn-cs"/>
            </a:endParaRPr>
          </a:p>
          <a:p>
            <a:pPr algn="ctr" defTabSz="914363" fontAlgn="auto">
              <a:spcBef>
                <a:spcPts val="0"/>
              </a:spcBef>
              <a:spcAft>
                <a:spcPts val="0"/>
              </a:spcAft>
              <a:buClr>
                <a:srgbClr val="8DACD0"/>
              </a:buClr>
              <a:buSzPct val="70000"/>
              <a:defRPr/>
            </a:pPr>
            <a:endParaRPr lang="en-US" sz="1600" dirty="0">
              <a:ln w="9525" cmpd="sng">
                <a:noFill/>
                <a:prstDash val="solid"/>
                <a:miter lim="800000"/>
              </a:ln>
              <a:solidFill>
                <a:srgbClr val="2E59B0"/>
              </a:solidFill>
              <a:effectLst>
                <a:outerShdw blurRad="88900" dist="12700" dir="2700000" algn="tl" rotWithShape="0">
                  <a:prstClr val="black">
                    <a:alpha val="40000"/>
                  </a:prstClr>
                </a:outerShdw>
              </a:effectLst>
              <a:latin typeface="Segoe Light" pitchFamily="34" charset="0"/>
              <a:cs typeface="+mn-cs"/>
            </a:endParaRPr>
          </a:p>
          <a:p>
            <a:pPr algn="ctr" defTabSz="914363" fontAlgn="auto">
              <a:spcBef>
                <a:spcPts val="0"/>
              </a:spcBef>
              <a:spcAft>
                <a:spcPts val="0"/>
              </a:spcAft>
              <a:buClr>
                <a:srgbClr val="8DACD0"/>
              </a:buClr>
              <a:buSzPct val="70000"/>
              <a:defRPr/>
            </a:pPr>
            <a:endParaRPr lang="en-US" sz="1600" dirty="0">
              <a:ln w="9525" cmpd="sng">
                <a:noFill/>
                <a:prstDash val="solid"/>
                <a:miter lim="800000"/>
              </a:ln>
              <a:solidFill>
                <a:srgbClr val="2E59B0"/>
              </a:solidFill>
              <a:effectLst>
                <a:outerShdw blurRad="88900" dist="12700" dir="2700000" algn="tl" rotWithShape="0">
                  <a:prstClr val="black">
                    <a:alpha val="40000"/>
                  </a:prstClr>
                </a:outerShdw>
              </a:effectLst>
              <a:latin typeface="Segoe Light" pitchFamily="34" charset="0"/>
              <a:cs typeface="+mn-cs"/>
            </a:endParaRPr>
          </a:p>
          <a:p>
            <a:pPr algn="ctr" defTabSz="914363" fontAlgn="auto">
              <a:spcBef>
                <a:spcPts val="0"/>
              </a:spcBef>
              <a:spcAft>
                <a:spcPts val="0"/>
              </a:spcAft>
              <a:buClr>
                <a:srgbClr val="8DACD0"/>
              </a:buClr>
              <a:buSzPct val="70000"/>
              <a:defRPr/>
            </a:pPr>
            <a:endParaRPr lang="en-US" sz="1600" dirty="0">
              <a:ln w="9525" cmpd="sng">
                <a:noFill/>
                <a:prstDash val="solid"/>
                <a:miter lim="800000"/>
              </a:ln>
              <a:solidFill>
                <a:srgbClr val="2E59B0"/>
              </a:solidFill>
              <a:effectLst>
                <a:outerShdw blurRad="88900" dist="12700" dir="2700000" algn="tl" rotWithShape="0">
                  <a:prstClr val="black">
                    <a:alpha val="40000"/>
                  </a:prstClr>
                </a:outerShdw>
              </a:effectLst>
              <a:latin typeface="Segoe Light" pitchFamily="34" charset="0"/>
              <a:cs typeface="+mn-cs"/>
            </a:endParaRPr>
          </a:p>
          <a:p>
            <a:pPr algn="ctr" defTabSz="914363" fontAlgn="auto">
              <a:spcBef>
                <a:spcPts val="0"/>
              </a:spcBef>
              <a:spcAft>
                <a:spcPts val="0"/>
              </a:spcAft>
              <a:buClr>
                <a:srgbClr val="8DACD0"/>
              </a:buClr>
              <a:buSzPct val="70000"/>
              <a:defRPr/>
            </a:pPr>
            <a:endParaRPr lang="en-US" sz="1600" dirty="0">
              <a:ln w="9525" cmpd="sng">
                <a:noFill/>
                <a:prstDash val="solid"/>
                <a:miter lim="800000"/>
              </a:ln>
              <a:solidFill>
                <a:srgbClr val="2E59B0"/>
              </a:solidFill>
              <a:effectLst>
                <a:outerShdw blurRad="88900" dist="12700" dir="2700000" algn="tl" rotWithShape="0">
                  <a:prstClr val="black">
                    <a:alpha val="40000"/>
                  </a:prstClr>
                </a:outerShdw>
              </a:effectLst>
              <a:latin typeface="Segoe Light" pitchFamily="34" charset="0"/>
              <a:cs typeface="+mn-cs"/>
            </a:endParaRPr>
          </a:p>
        </p:txBody>
      </p:sp>
      <p:grpSp>
        <p:nvGrpSpPr>
          <p:cNvPr id="2" name="Group 12"/>
          <p:cNvGrpSpPr>
            <a:grpSpLocks/>
          </p:cNvGrpSpPr>
          <p:nvPr/>
        </p:nvGrpSpPr>
        <p:grpSpPr bwMode="auto">
          <a:xfrm>
            <a:off x="425450" y="1752600"/>
            <a:ext cx="3232150" cy="2544763"/>
            <a:chOff x="425097" y="1752600"/>
            <a:chExt cx="3232503" cy="2544763"/>
          </a:xfrm>
        </p:grpSpPr>
        <p:pic>
          <p:nvPicPr>
            <p:cNvPr id="6" name="Rectangle 3078"/>
            <p:cNvPicPr>
              <a:picLocks noChangeAspect="1" noChangeArrowheads="1"/>
            </p:cNvPicPr>
            <p:nvPr/>
          </p:nvPicPr>
          <p:blipFill>
            <a:blip r:embed="rId3"/>
            <a:srcRect t="2435"/>
            <a:stretch>
              <a:fillRect/>
            </a:stretch>
          </p:blipFill>
          <p:spPr bwMode="auto">
            <a:xfrm>
              <a:off x="425097" y="1752600"/>
              <a:ext cx="3232503" cy="2544763"/>
            </a:xfrm>
            <a:prstGeom prst="rect">
              <a:avLst/>
            </a:prstGeom>
            <a:ln>
              <a:noFill/>
            </a:ln>
            <a:effectLst>
              <a:outerShdw blurRad="292100" dist="139700" dir="2700000" algn="tl" rotWithShape="0">
                <a:srgbClr val="333333">
                  <a:alpha val="65000"/>
                </a:srgbClr>
              </a:outerShdw>
            </a:effectLst>
          </p:spPr>
        </p:pic>
        <p:sp>
          <p:nvSpPr>
            <p:cNvPr id="12" name="Rectangle 11"/>
            <p:cNvSpPr/>
            <p:nvPr/>
          </p:nvSpPr>
          <p:spPr bwMode="auto">
            <a:xfrm>
              <a:off x="561637" y="2133600"/>
              <a:ext cx="3095963" cy="533400"/>
            </a:xfrm>
            <a:prstGeom prst="rect">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lIns="0" tIns="45718" rIns="91436" bIns="45718" anchor="ctr"/>
            <a:lstStyle/>
            <a:p>
              <a:pPr defTabSz="914363" fontAlgn="auto">
                <a:spcBef>
                  <a:spcPts val="0"/>
                </a:spcBef>
                <a:spcAft>
                  <a:spcPts val="0"/>
                </a:spcAft>
                <a:defRPr/>
              </a:pPr>
              <a:r>
                <a:rPr lang="en-US" dirty="0">
                  <a:solidFill>
                    <a:schemeClr val="tx1"/>
                  </a:solidFill>
                  <a:cs typeface="Arial" charset="0"/>
                </a:rPr>
                <a:t>Veterans Affairs faulted</a:t>
              </a:r>
            </a:p>
            <a:p>
              <a:pPr defTabSz="914363" fontAlgn="auto">
                <a:spcBef>
                  <a:spcPts val="0"/>
                </a:spcBef>
                <a:spcAft>
                  <a:spcPts val="0"/>
                </a:spcAft>
                <a:defRPr/>
              </a:pPr>
              <a:r>
                <a:rPr lang="en-US" dirty="0">
                  <a:solidFill>
                    <a:schemeClr val="tx1"/>
                  </a:solidFill>
                  <a:cs typeface="Arial" charset="0"/>
                </a:rPr>
                <a:t>in data theft</a:t>
              </a:r>
            </a:p>
          </p:txBody>
        </p:sp>
      </p:grpSp>
      <p:sp>
        <p:nvSpPr>
          <p:cNvPr id="91143" name="Footer Placeholder 3"/>
          <p:cNvSpPr txBox="1">
            <a:spLocks noGrp="1"/>
          </p:cNvSpPr>
          <p:nvPr/>
        </p:nvSpPr>
        <p:spPr bwMode="auto">
          <a:xfrm>
            <a:off x="4724400" y="6477000"/>
            <a:ext cx="4419600" cy="228600"/>
          </a:xfrm>
          <a:prstGeom prst="rect">
            <a:avLst/>
          </a:prstGeom>
          <a:noFill/>
          <a:ln w="9525">
            <a:noFill/>
            <a:miter lim="800000"/>
            <a:headEnd/>
            <a:tailEnd/>
          </a:ln>
        </p:spPr>
        <p:txBody>
          <a:bodyPr/>
          <a:lstStyle/>
          <a:p>
            <a:pPr defTabSz="912813"/>
            <a:endParaRPr lang="ja-JP" altLang="en-US">
              <a:latin typeface="Segoe"/>
              <a:ea typeface="MS PGothic" pitchFamily="34" charset="-128"/>
            </a:endParaRPr>
          </a:p>
          <a:p>
            <a:pPr defTabSz="912813"/>
            <a:endParaRPr lang="ja-JP" altLang="en-US">
              <a:latin typeface="Segoe"/>
              <a:ea typeface="MS PGothic" pitchFamily="34" charset="-128"/>
            </a:endParaRPr>
          </a:p>
          <a:p>
            <a:pPr defTabSz="912813"/>
            <a:endParaRPr lang="ja-JP" altLang="en-US">
              <a:latin typeface="Segoe"/>
              <a:ea typeface="MS PGothic" pitchFamily="34" charset="-128"/>
            </a:endParaRPr>
          </a:p>
          <a:p>
            <a:pPr defTabSz="912813"/>
            <a:endParaRPr lang="ja-JP" altLang="en-US">
              <a:latin typeface="Segoe"/>
              <a:ea typeface="MS PGothic" pitchFamily="34" charset="-128"/>
            </a:endParaRPr>
          </a:p>
          <a:p>
            <a:pPr defTabSz="912813"/>
            <a:endParaRPr lang="ja-JP" altLang="en-US">
              <a:latin typeface="Segoe"/>
              <a:ea typeface="MS PGothic" pitchFamily="34" charset="-128"/>
            </a:endParaRPr>
          </a:p>
          <a:p>
            <a:pPr defTabSz="912813"/>
            <a:endParaRPr lang="ja-JP" altLang="en-US">
              <a:latin typeface="Segoe"/>
              <a:ea typeface="MS PGothic" pitchFamily="34" charset="-128"/>
            </a:endParaRPr>
          </a:p>
          <a:p>
            <a:pPr defTabSz="912813"/>
            <a:endParaRPr lang="ja-JP" altLang="en-US">
              <a:latin typeface="Segoe"/>
              <a:ea typeface="MS PGothic" pitchFamily="34" charset="-128"/>
            </a:endParaRPr>
          </a:p>
          <a:p>
            <a:pPr defTabSz="912813"/>
            <a:endParaRPr lang="ja-JP" altLang="en-US">
              <a:latin typeface="Segoe"/>
              <a:ea typeface="MS PGothic" pitchFamily="34" charset="-128"/>
            </a:endParaRPr>
          </a:p>
          <a:p>
            <a:pPr defTabSz="912813"/>
            <a:endParaRPr lang="ja-JP" altLang="en-US">
              <a:latin typeface="Segoe"/>
              <a:ea typeface="MS PGothic" pitchFamily="34" charset="-128"/>
            </a:endParaRPr>
          </a:p>
          <a:p>
            <a:pPr defTabSz="912813"/>
            <a:endParaRPr lang="ja-JP" altLang="en-US">
              <a:latin typeface="Segoe"/>
              <a:ea typeface="MS PGothic" pitchFamily="34" charset="-128"/>
            </a:endParaRPr>
          </a:p>
          <a:p>
            <a:pPr defTabSz="912813"/>
            <a:endParaRPr lang="ja-JP" altLang="en-US">
              <a:latin typeface="Segoe"/>
              <a:ea typeface="MS PGothic" pitchFamily="34" charset="-128"/>
            </a:endParaRPr>
          </a:p>
          <a:p>
            <a:pPr defTabSz="912813"/>
            <a:endParaRPr lang="ja-JP" altLang="en-US">
              <a:latin typeface="Segoe"/>
              <a:ea typeface="MS PGothic" pitchFamily="34" charset="-128"/>
            </a:endParaRPr>
          </a:p>
          <a:p>
            <a:pPr defTabSz="912813"/>
            <a:endParaRPr lang="ja-JP" altLang="en-US">
              <a:latin typeface="Segoe"/>
              <a:ea typeface="MS PGothic" pitchFamily="34" charset="-128"/>
            </a:endParaRPr>
          </a:p>
          <a:p>
            <a:pPr defTabSz="912813"/>
            <a:endParaRPr lang="ja-JP" altLang="en-US">
              <a:latin typeface="Segoe"/>
              <a:ea typeface="MS PGothic" pitchFamily="34" charset="-128"/>
            </a:endParaRPr>
          </a:p>
          <a:p>
            <a:pPr defTabSz="912813"/>
            <a:r>
              <a:rPr lang="ja-JP" altLang="en-US">
                <a:latin typeface="Segoe"/>
                <a:ea typeface="MS PGothic" pitchFamily="34" charset="-128"/>
              </a:rPr>
              <a:t/>
            </a:r>
            <a:br>
              <a:rPr lang="ja-JP" altLang="en-US">
                <a:latin typeface="Segoe"/>
                <a:ea typeface="MS PGothic" pitchFamily="34" charset="-128"/>
              </a:rPr>
            </a:br>
            <a:r>
              <a:rPr lang="ja-JP" altLang="en-US">
                <a:latin typeface="Segoe"/>
                <a:ea typeface="MS PGothic" pitchFamily="34" charset="-128"/>
              </a:rPr>
              <a:t/>
            </a:r>
            <a:br>
              <a:rPr lang="ja-JP" altLang="en-US">
                <a:latin typeface="Segoe"/>
                <a:ea typeface="MS PGothic" pitchFamily="34" charset="-128"/>
              </a:rPr>
            </a:br>
            <a:r>
              <a:rPr lang="en-US" altLang="ja-JP">
                <a:latin typeface="Segoe"/>
                <a:ea typeface="MS PGothic" pitchFamily="34" charset="-128"/>
              </a:rPr>
              <a:t>©Microsoft Confidential 2005 All rights reserved</a:t>
            </a:r>
          </a:p>
        </p:txBody>
      </p:sp>
      <p:pic>
        <p:nvPicPr>
          <p:cNvPr id="7" name="Rectangle 3079"/>
          <p:cNvPicPr>
            <a:picLocks noChangeAspect="1" noChangeArrowheads="1"/>
          </p:cNvPicPr>
          <p:nvPr/>
        </p:nvPicPr>
        <p:blipFill>
          <a:blip r:embed="rId4"/>
          <a:srcRect t="1914"/>
          <a:stretch>
            <a:fillRect/>
          </a:stretch>
        </p:blipFill>
        <p:spPr bwMode="auto">
          <a:xfrm>
            <a:off x="3970338" y="2362200"/>
            <a:ext cx="4800600" cy="2640013"/>
          </a:xfrm>
          <a:prstGeom prst="rect">
            <a:avLst/>
          </a:prstGeom>
          <a:ln>
            <a:noFill/>
          </a:ln>
          <a:effectLst>
            <a:outerShdw blurRad="292100" dist="139700" dir="2700000" algn="tl" rotWithShape="0">
              <a:srgbClr val="333333">
                <a:alpha val="65000"/>
              </a:srgbClr>
            </a:outerShdw>
          </a:effectLst>
        </p:spPr>
      </p:pic>
      <p:pic>
        <p:nvPicPr>
          <p:cNvPr id="8" name="Rectangle 4100"/>
          <p:cNvPicPr>
            <a:picLocks noChangeAspect="1" noChangeArrowheads="1"/>
          </p:cNvPicPr>
          <p:nvPr/>
        </p:nvPicPr>
        <p:blipFill>
          <a:blip r:embed="rId5"/>
          <a:srcRect/>
          <a:stretch>
            <a:fillRect/>
          </a:stretch>
        </p:blipFill>
        <p:spPr bwMode="auto">
          <a:xfrm>
            <a:off x="228600" y="3765550"/>
            <a:ext cx="6034088" cy="2586038"/>
          </a:xfrm>
          <a:prstGeom prst="rect">
            <a:avLst/>
          </a:prstGeom>
          <a:ln>
            <a:noFill/>
          </a:ln>
          <a:effectLst>
            <a:outerShdw blurRad="292100" dist="139700" dir="2700000" algn="tl" rotWithShape="0">
              <a:srgbClr val="333333">
                <a:alpha val="65000"/>
              </a:srgbClr>
            </a:outerShdw>
          </a:effectLst>
        </p:spPr>
      </p:pic>
      <p:sp>
        <p:nvSpPr>
          <p:cNvPr id="91146" name="Title 9"/>
          <p:cNvSpPr>
            <a:spLocks noGrp="1"/>
          </p:cNvSpPr>
          <p:nvPr>
            <p:ph type="title" idx="4294967295"/>
          </p:nvPr>
        </p:nvSpPr>
        <p:spPr>
          <a:xfrm>
            <a:off x="381000" y="230188"/>
            <a:ext cx="8382000" cy="854075"/>
          </a:xfrm>
        </p:spPr>
        <p:txBody>
          <a:bodyPr lIns="0" tIns="0" rIns="0" bIns="0" anchor="t">
            <a:spAutoFit/>
          </a:bodyPr>
          <a:lstStyle/>
          <a:p>
            <a:pPr eaLnBrk="1" hangingPunct="1"/>
            <a:r>
              <a:rPr lang="en-GB" smtClean="0"/>
              <a:t>The Challenge for Compliance:</a:t>
            </a:r>
            <a:br>
              <a:rPr lang="en-GB" smtClean="0"/>
            </a:br>
            <a:r>
              <a:rPr lang="en-GB" smtClean="0"/>
              <a:t>Sophisticated Cybercrime</a:t>
            </a:r>
            <a:endParaRPr lang="en-US" smtClean="0"/>
          </a:p>
        </p:txBody>
      </p:sp>
      <p:grpSp>
        <p:nvGrpSpPr>
          <p:cNvPr id="3" name="Group 14"/>
          <p:cNvGrpSpPr>
            <a:grpSpLocks/>
          </p:cNvGrpSpPr>
          <p:nvPr/>
        </p:nvGrpSpPr>
        <p:grpSpPr bwMode="auto">
          <a:xfrm>
            <a:off x="2247900" y="3422650"/>
            <a:ext cx="6759575" cy="3162300"/>
            <a:chOff x="2248616" y="3423356"/>
            <a:chExt cx="6758860" cy="3162300"/>
          </a:xfrm>
        </p:grpSpPr>
        <p:pic>
          <p:nvPicPr>
            <p:cNvPr id="91163" name="Picture 1"/>
            <p:cNvPicPr>
              <a:picLocks noChangeAspect="1" noChangeArrowheads="1"/>
            </p:cNvPicPr>
            <p:nvPr/>
          </p:nvPicPr>
          <p:blipFill>
            <a:blip r:embed="rId6"/>
            <a:srcRect/>
            <a:stretch>
              <a:fillRect/>
            </a:stretch>
          </p:blipFill>
          <p:spPr bwMode="auto">
            <a:xfrm>
              <a:off x="2248616" y="3423356"/>
              <a:ext cx="6758860" cy="3162300"/>
            </a:xfrm>
            <a:prstGeom prst="rect">
              <a:avLst/>
            </a:prstGeom>
            <a:noFill/>
            <a:ln w="9525">
              <a:noFill/>
              <a:miter lim="800000"/>
              <a:headEnd/>
              <a:tailEnd/>
            </a:ln>
          </p:spPr>
        </p:pic>
        <p:sp>
          <p:nvSpPr>
            <p:cNvPr id="11" name="Rectangle 10"/>
            <p:cNvSpPr/>
            <p:nvPr/>
          </p:nvSpPr>
          <p:spPr bwMode="auto">
            <a:xfrm>
              <a:off x="2324808" y="3448756"/>
              <a:ext cx="5523916" cy="685800"/>
            </a:xfrm>
            <a:prstGeom prst="rect">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wrap="none" lIns="0" tIns="45718" rIns="91436" bIns="45718" anchor="b"/>
            <a:lstStyle/>
            <a:p>
              <a:pPr defTabSz="914363" fontAlgn="auto">
                <a:spcBef>
                  <a:spcPts val="0"/>
                </a:spcBef>
                <a:spcAft>
                  <a:spcPts val="0"/>
                </a:spcAft>
                <a:defRPr/>
              </a:pPr>
              <a:r>
                <a:rPr lang="en-US" sz="2000" dirty="0">
                  <a:solidFill>
                    <a:schemeClr val="tx1"/>
                  </a:solidFill>
                  <a:cs typeface="Arial" charset="0"/>
                </a:rPr>
                <a:t>Banks need to learn to keep their own data safe</a:t>
              </a:r>
            </a:p>
          </p:txBody>
        </p:sp>
      </p:grpSp>
      <p:pic>
        <p:nvPicPr>
          <p:cNvPr id="23" name="Picture 22" descr="bombclock.png"/>
          <p:cNvPicPr>
            <a:picLocks noChangeAspect="1"/>
          </p:cNvPicPr>
          <p:nvPr/>
        </p:nvPicPr>
        <p:blipFill>
          <a:blip r:embed="rId7" cstate="print"/>
          <a:stretch>
            <a:fillRect/>
          </a:stretch>
        </p:blipFill>
        <p:spPr>
          <a:xfrm>
            <a:off x="7086600" y="69655"/>
            <a:ext cx="1828800" cy="1682945"/>
          </a:xfrm>
          <a:prstGeom prst="rect">
            <a:avLst/>
          </a:prstGeom>
          <a:effectLst>
            <a:reflection blurRad="6350" stA="52000" endA="300" endPos="35000" dir="5400000" sy="-100000" algn="bl" rotWithShape="0"/>
          </a:effectLst>
        </p:spPr>
      </p:pic>
      <p:grpSp>
        <p:nvGrpSpPr>
          <p:cNvPr id="4" name="H_wheel"/>
          <p:cNvGrpSpPr/>
          <p:nvPr/>
        </p:nvGrpSpPr>
        <p:grpSpPr>
          <a:xfrm rot="3248825">
            <a:off x="7572374" y="719137"/>
            <a:ext cx="847726" cy="847726"/>
            <a:chOff x="2133600" y="1295400"/>
            <a:chExt cx="3810000" cy="3810000"/>
          </a:xfrm>
          <a:noFill/>
        </p:grpSpPr>
        <p:sp>
          <p:nvSpPr>
            <p:cNvPr id="25" name="hourdiam"/>
            <p:cNvSpPr/>
            <p:nvPr/>
          </p:nvSpPr>
          <p:spPr bwMode="auto">
            <a:xfrm>
              <a:off x="2133600" y="1295400"/>
              <a:ext cx="3810000" cy="3810000"/>
            </a:xfrm>
            <a:prstGeom prst="ellipse">
              <a:avLst/>
            </a:prstGeom>
            <a:grpFill/>
            <a:ln>
              <a:headEnd type="none" w="med" len="med"/>
              <a:tailEnd type="none" w="med" len="med"/>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auto">
                <a:spcBef>
                  <a:spcPts val="0"/>
                </a:spcBef>
                <a:spcAft>
                  <a:spcPts val="0"/>
                </a:spcAft>
                <a:defRPr/>
              </a:pPr>
              <a:endParaRPr lang="en-US" sz="2300" dirty="0">
                <a:solidFill>
                  <a:schemeClr val="tx1"/>
                </a:solidFill>
              </a:endParaRPr>
            </a:p>
          </p:txBody>
        </p:sp>
        <p:sp>
          <p:nvSpPr>
            <p:cNvPr id="27" name="hourhand"/>
            <p:cNvSpPr/>
            <p:nvPr/>
          </p:nvSpPr>
          <p:spPr bwMode="auto">
            <a:xfrm>
              <a:off x="3962400" y="1828800"/>
              <a:ext cx="152400" cy="1371600"/>
            </a:xfrm>
            <a:prstGeom prst="trapezoid">
              <a:avLst/>
            </a:prstGeom>
            <a:solidFill>
              <a:schemeClr val="tx1"/>
            </a:solidFill>
            <a:ln>
              <a:headEnd type="none" w="med" len="med"/>
              <a:tailEnd type="none" w="med" len="med"/>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auto">
                <a:spcBef>
                  <a:spcPts val="0"/>
                </a:spcBef>
                <a:spcAft>
                  <a:spcPts val="0"/>
                </a:spcAft>
                <a:defRPr/>
              </a:pPr>
              <a:endParaRPr lang="en-US" sz="2300" dirty="0">
                <a:solidFill>
                  <a:schemeClr val="tx1"/>
                </a:solidFill>
              </a:endParaRPr>
            </a:p>
          </p:txBody>
        </p:sp>
      </p:grpSp>
      <p:grpSp>
        <p:nvGrpSpPr>
          <p:cNvPr id="5" name="M_wheel"/>
          <p:cNvGrpSpPr/>
          <p:nvPr/>
        </p:nvGrpSpPr>
        <p:grpSpPr>
          <a:xfrm rot="20966495">
            <a:off x="7572374" y="719137"/>
            <a:ext cx="847726" cy="847726"/>
            <a:chOff x="2133600" y="1295400"/>
            <a:chExt cx="3810000" cy="3810000"/>
          </a:xfrm>
          <a:noFill/>
        </p:grpSpPr>
        <p:sp>
          <p:nvSpPr>
            <p:cNvPr id="37" name="mindiam"/>
            <p:cNvSpPr/>
            <p:nvPr/>
          </p:nvSpPr>
          <p:spPr bwMode="auto">
            <a:xfrm>
              <a:off x="2133600" y="1295400"/>
              <a:ext cx="3810000" cy="3810000"/>
            </a:xfrm>
            <a:prstGeom prst="ellipse">
              <a:avLst/>
            </a:prstGeom>
            <a:grpFill/>
            <a:ln>
              <a:headEnd type="none" w="med" len="med"/>
              <a:tailEnd type="none" w="med" len="med"/>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auto">
                <a:spcBef>
                  <a:spcPts val="0"/>
                </a:spcBef>
                <a:spcAft>
                  <a:spcPts val="0"/>
                </a:spcAft>
                <a:defRPr/>
              </a:pPr>
              <a:endParaRPr lang="en-US" sz="2300" dirty="0">
                <a:solidFill>
                  <a:schemeClr val="tx1"/>
                </a:solidFill>
              </a:endParaRPr>
            </a:p>
          </p:txBody>
        </p:sp>
        <p:sp>
          <p:nvSpPr>
            <p:cNvPr id="38" name="minhand"/>
            <p:cNvSpPr/>
            <p:nvPr/>
          </p:nvSpPr>
          <p:spPr bwMode="auto">
            <a:xfrm>
              <a:off x="3962400" y="1295400"/>
              <a:ext cx="152400" cy="1905000"/>
            </a:xfrm>
            <a:prstGeom prst="trapezoid">
              <a:avLst/>
            </a:prstGeom>
            <a:solidFill>
              <a:schemeClr val="tx1"/>
            </a:solidFill>
            <a:ln>
              <a:headEnd type="none" w="med" len="med"/>
              <a:tailEnd type="none" w="med" len="med"/>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auto">
                <a:spcBef>
                  <a:spcPts val="0"/>
                </a:spcBef>
                <a:spcAft>
                  <a:spcPts val="0"/>
                </a:spcAft>
                <a:defRPr/>
              </a:pPr>
              <a:endParaRPr lang="en-US" sz="2300" dirty="0">
                <a:solidFill>
                  <a:schemeClr val="tx1"/>
                </a:solidFill>
              </a:endParaRPr>
            </a:p>
          </p:txBody>
        </p:sp>
      </p:grpSp>
      <p:grpSp>
        <p:nvGrpSpPr>
          <p:cNvPr id="9" name="S_wheel"/>
          <p:cNvGrpSpPr>
            <a:grpSpLocks/>
          </p:cNvGrpSpPr>
          <p:nvPr/>
        </p:nvGrpSpPr>
        <p:grpSpPr bwMode="auto">
          <a:xfrm>
            <a:off x="7572375" y="719138"/>
            <a:ext cx="847725" cy="847725"/>
            <a:chOff x="2133600" y="1295400"/>
            <a:chExt cx="3810000" cy="3810000"/>
          </a:xfrm>
        </p:grpSpPr>
        <p:sp>
          <p:nvSpPr>
            <p:cNvPr id="40" name="secdiam"/>
            <p:cNvSpPr/>
            <p:nvPr/>
          </p:nvSpPr>
          <p:spPr bwMode="auto">
            <a:xfrm>
              <a:off x="2133600" y="1295400"/>
              <a:ext cx="3810000" cy="3810000"/>
            </a:xfrm>
            <a:prstGeom prst="ellipse">
              <a:avLst/>
            </a:prstGeom>
            <a:noFill/>
            <a:ln>
              <a:headEnd type="none" w="med" len="med"/>
              <a:tailEnd type="none" w="med" len="med"/>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auto">
                <a:spcBef>
                  <a:spcPts val="0"/>
                </a:spcBef>
                <a:spcAft>
                  <a:spcPts val="0"/>
                </a:spcAft>
                <a:defRPr/>
              </a:pPr>
              <a:endParaRPr lang="en-US" sz="2300" dirty="0">
                <a:solidFill>
                  <a:schemeClr val="tx1"/>
                </a:solidFill>
              </a:endParaRPr>
            </a:p>
          </p:txBody>
        </p:sp>
        <p:sp>
          <p:nvSpPr>
            <p:cNvPr id="41" name="sechand"/>
            <p:cNvSpPr/>
            <p:nvPr/>
          </p:nvSpPr>
          <p:spPr bwMode="auto">
            <a:xfrm>
              <a:off x="3999978" y="1828800"/>
              <a:ext cx="77244" cy="1371600"/>
            </a:xfrm>
            <a:prstGeom prst="trapezoid">
              <a:avLst/>
            </a:prstGeom>
            <a:solidFill>
              <a:srgbClr val="C00000"/>
            </a:solidFill>
            <a:ln>
              <a:headEnd type="none" w="med" len="med"/>
              <a:tailEnd type="none" w="med" len="med"/>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auto">
                <a:spcBef>
                  <a:spcPts val="0"/>
                </a:spcBef>
                <a:spcAft>
                  <a:spcPts val="0"/>
                </a:spcAft>
                <a:defRPr/>
              </a:pPr>
              <a:endParaRPr lang="en-US" sz="2300" dirty="0">
                <a:solidFill>
                  <a:schemeClr val="tx1"/>
                </a:solidFill>
              </a:endParaRPr>
            </a:p>
          </p:txBody>
        </p:sp>
      </p:grpSp>
      <p:sp>
        <p:nvSpPr>
          <p:cNvPr id="42" name="centerwheel"/>
          <p:cNvSpPr/>
          <p:nvPr/>
        </p:nvSpPr>
        <p:spPr bwMode="auto">
          <a:xfrm>
            <a:off x="7962328" y="1109091"/>
            <a:ext cx="67818" cy="67818"/>
          </a:xfrm>
          <a:prstGeom prst="ellipse">
            <a:avLst/>
          </a:prstGeom>
          <a:solidFill>
            <a:srgbClr val="C00000"/>
          </a:solidFill>
          <a:ln>
            <a:headEnd type="none" w="med" len="med"/>
            <a:tailEnd type="none" w="med" len="med"/>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auto">
              <a:spcBef>
                <a:spcPts val="0"/>
              </a:spcBef>
              <a:spcAft>
                <a:spcPts val="0"/>
              </a:spcAft>
              <a:defRPr/>
            </a:pPr>
            <a:endParaRPr lang="en-US" sz="2300" dirty="0">
              <a:solidFill>
                <a:schemeClr val="tx1"/>
              </a:solidFill>
            </a:endParaRPr>
          </a:p>
        </p:txBody>
      </p:sp>
      <p:pic>
        <p:nvPicPr>
          <p:cNvPr id="45086" name="Picture 30"/>
          <p:cNvPicPr>
            <a:picLocks noChangeAspect="1" noChangeArrowheads="1"/>
          </p:cNvPicPr>
          <p:nvPr/>
        </p:nvPicPr>
        <p:blipFill>
          <a:blip r:embed="rId8"/>
          <a:srcRect/>
          <a:stretch>
            <a:fillRect/>
          </a:stretch>
        </p:blipFill>
        <p:spPr bwMode="auto">
          <a:xfrm>
            <a:off x="1143000" y="2041525"/>
            <a:ext cx="6172200" cy="3122613"/>
          </a:xfrm>
          <a:prstGeom prst="rect">
            <a:avLst/>
          </a:prstGeom>
          <a:solidFill>
            <a:schemeClr val="bg1"/>
          </a:solidFill>
          <a:ln w="12700">
            <a:solidFill>
              <a:srgbClr val="FF0000"/>
            </a:solidFill>
            <a:miter lim="800000"/>
            <a:headEnd/>
            <a:tailEnd/>
          </a:ln>
        </p:spPr>
      </p:pic>
      <p:pic>
        <p:nvPicPr>
          <p:cNvPr id="45084" name="Picture 28"/>
          <p:cNvPicPr>
            <a:picLocks noChangeAspect="1" noChangeArrowheads="1"/>
          </p:cNvPicPr>
          <p:nvPr/>
        </p:nvPicPr>
        <p:blipFill>
          <a:blip r:embed="rId9"/>
          <a:srcRect/>
          <a:stretch>
            <a:fillRect/>
          </a:stretch>
        </p:blipFill>
        <p:spPr bwMode="auto">
          <a:xfrm>
            <a:off x="3570288" y="1905000"/>
            <a:ext cx="3770312" cy="4191000"/>
          </a:xfrm>
          <a:prstGeom prst="rect">
            <a:avLst/>
          </a:prstGeom>
          <a:noFill/>
          <a:ln w="12700">
            <a:solidFill>
              <a:srgbClr val="FF0000"/>
            </a:solidFill>
            <a:miter lim="800000"/>
            <a:headEnd/>
            <a:tailEnd/>
          </a:ln>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45000" fill="hold"/>
                                        <p:tgtEl>
                                          <p:spTgt spid="9"/>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5086"/>
                                        </p:tgtEl>
                                        <p:attrNameLst>
                                          <p:attrName>style.visibility</p:attrName>
                                        </p:attrNameLst>
                                      </p:cBhvr>
                                      <p:to>
                                        <p:strVal val="visible"/>
                                      </p:to>
                                    </p:set>
                                    <p:animEffect transition="in" filter="fade">
                                      <p:cBhvr>
                                        <p:cTn id="31" dur="500"/>
                                        <p:tgtEl>
                                          <p:spTgt spid="4508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5084"/>
                                        </p:tgtEl>
                                        <p:attrNameLst>
                                          <p:attrName>style.visibility</p:attrName>
                                        </p:attrNameLst>
                                      </p:cBhvr>
                                      <p:to>
                                        <p:strVal val="visible"/>
                                      </p:to>
                                    </p:set>
                                    <p:animEffect transition="in" filter="fade">
                                      <p:cBhvr>
                                        <p:cTn id="36" dur="500"/>
                                        <p:tgtEl>
                                          <p:spTgt spid="45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Number Placeholder 1"/>
          <p:cNvSpPr>
            <a:spLocks noGrp="1"/>
          </p:cNvSpPr>
          <p:nvPr>
            <p:ph type="sldNum" sz="quarter" idx="10"/>
          </p:nvPr>
        </p:nvSpPr>
        <p:spPr bwMode="auto">
          <a:noFill/>
          <a:ln>
            <a:miter lim="800000"/>
            <a:headEnd/>
            <a:tailEnd/>
          </a:ln>
        </p:spPr>
        <p:txBody>
          <a:bodyPr/>
          <a:lstStyle/>
          <a:p>
            <a:fld id="{4FA8992A-0289-4C9C-881B-4B37A183F26E}" type="slidenum">
              <a:rPr lang="en-US" smtClean="0">
                <a:latin typeface="Arial" charset="0"/>
                <a:cs typeface="Arial" charset="0"/>
              </a:rPr>
              <a:pPr/>
              <a:t>12</a:t>
            </a:fld>
            <a:endParaRPr lang="en-US" smtClean="0">
              <a:latin typeface="Arial" charset="0"/>
              <a:cs typeface="Arial" charset="0"/>
            </a:endParaRPr>
          </a:p>
        </p:txBody>
      </p:sp>
      <p:sp>
        <p:nvSpPr>
          <p:cNvPr id="93186" name="Date Placeholder 3"/>
          <p:cNvSpPr>
            <a:spLocks noGrp="1"/>
          </p:cNvSpPr>
          <p:nvPr>
            <p:ph type="dt" sz="quarter" idx="12"/>
          </p:nvPr>
        </p:nvSpPr>
        <p:spPr>
          <a:noFill/>
        </p:spPr>
        <p:txBody>
          <a:bodyPr/>
          <a:lstStyle/>
          <a:p>
            <a:fld id="{C9C32CE6-8B92-4A2E-8BC6-9DD94E6BB917}" type="datetime1">
              <a:rPr lang="en-GB" smtClean="0">
                <a:latin typeface="Arial" charset="0"/>
                <a:cs typeface="Arial" charset="0"/>
              </a:rPr>
              <a:pPr/>
              <a:t>01/06/2010</a:t>
            </a:fld>
            <a:endParaRPr lang="en-GB" smtClean="0">
              <a:latin typeface="Arial" charset="0"/>
              <a:cs typeface="Arial" charset="0"/>
            </a:endParaRPr>
          </a:p>
        </p:txBody>
      </p:sp>
      <p:sp>
        <p:nvSpPr>
          <p:cNvPr id="93187" name="Rectangle 2"/>
          <p:cNvSpPr>
            <a:spLocks noGrp="1" noChangeArrowheads="1"/>
          </p:cNvSpPr>
          <p:nvPr>
            <p:ph type="title" idx="4294967295"/>
          </p:nvPr>
        </p:nvSpPr>
        <p:spPr>
          <a:xfrm>
            <a:off x="323850" y="188913"/>
            <a:ext cx="7466013" cy="1143000"/>
          </a:xfrm>
        </p:spPr>
        <p:txBody>
          <a:bodyPr lIns="0" rIns="0"/>
          <a:lstStyle/>
          <a:p>
            <a:pPr eaLnBrk="1" hangingPunct="1"/>
            <a:r>
              <a:rPr lang="en-US" smtClean="0"/>
              <a:t>Organization’s Data Security Challenges:</a:t>
            </a:r>
            <a:br>
              <a:rPr lang="en-US" smtClean="0"/>
            </a:br>
            <a:r>
              <a:rPr lang="en-US" sz="2400" smtClean="0"/>
              <a:t>From </a:t>
            </a:r>
            <a:r>
              <a:rPr lang="en-US" sz="2400" u="sng" smtClean="0"/>
              <a:t>portable</a:t>
            </a:r>
            <a:r>
              <a:rPr lang="en-US" sz="2400" smtClean="0"/>
              <a:t> to </a:t>
            </a:r>
            <a:r>
              <a:rPr lang="en-US" sz="2400" u="sng" smtClean="0"/>
              <a:t>mobile</a:t>
            </a:r>
            <a:r>
              <a:rPr lang="en-US" sz="2400" smtClean="0"/>
              <a:t> to </a:t>
            </a:r>
            <a:r>
              <a:rPr lang="en-US" sz="2400" u="sng" smtClean="0"/>
              <a:t>network</a:t>
            </a:r>
          </a:p>
        </p:txBody>
      </p:sp>
      <p:sp>
        <p:nvSpPr>
          <p:cNvPr id="337923" name="AutoShape 3"/>
          <p:cNvSpPr>
            <a:spLocks noChangeArrowheads="1"/>
          </p:cNvSpPr>
          <p:nvPr/>
        </p:nvSpPr>
        <p:spPr bwMode="auto">
          <a:xfrm>
            <a:off x="971550" y="1727200"/>
            <a:ext cx="2057400" cy="515938"/>
          </a:xfrm>
          <a:prstGeom prst="roundRect">
            <a:avLst>
              <a:gd name="adj" fmla="val 50000"/>
            </a:avLst>
          </a:prstGeom>
          <a:noFill/>
          <a:ln w="25400" algn="ctr">
            <a:solidFill>
              <a:schemeClr val="tx1"/>
            </a:solidFill>
            <a:round/>
            <a:headEnd/>
            <a:tailEnd/>
          </a:ln>
          <a:effectLst/>
        </p:spPr>
        <p:txBody>
          <a:bodyPr wrap="none" anchor="ctr"/>
          <a:lstStyle/>
          <a:p>
            <a:pPr algn="ctr" eaLnBrk="0" hangingPunct="0">
              <a:defRPr/>
            </a:pPr>
            <a:r>
              <a:rPr lang="en-US">
                <a:effectLst>
                  <a:outerShdw blurRad="38100" dist="38100" dir="2700000" algn="tl">
                    <a:srgbClr val="C0C0C0"/>
                  </a:outerShdw>
                </a:effectLst>
                <a:latin typeface="Verdana" pitchFamily="34" charset="0"/>
                <a:ea typeface="ＭＳ Ｐゴシック" pitchFamily="34" charset="-128"/>
              </a:rPr>
              <a:t>Portable Data</a:t>
            </a:r>
          </a:p>
        </p:txBody>
      </p:sp>
      <p:grpSp>
        <p:nvGrpSpPr>
          <p:cNvPr id="93189" name="Group 4"/>
          <p:cNvGrpSpPr>
            <a:grpSpLocks/>
          </p:cNvGrpSpPr>
          <p:nvPr/>
        </p:nvGrpSpPr>
        <p:grpSpPr bwMode="auto">
          <a:xfrm>
            <a:off x="179388" y="1727200"/>
            <a:ext cx="720725" cy="754063"/>
            <a:chOff x="3833" y="667"/>
            <a:chExt cx="1361" cy="1427"/>
          </a:xfrm>
        </p:grpSpPr>
        <p:grpSp>
          <p:nvGrpSpPr>
            <p:cNvPr id="93226" name="Group 5"/>
            <p:cNvGrpSpPr>
              <a:grpSpLocks/>
            </p:cNvGrpSpPr>
            <p:nvPr/>
          </p:nvGrpSpPr>
          <p:grpSpPr bwMode="auto">
            <a:xfrm>
              <a:off x="3833" y="667"/>
              <a:ext cx="1361" cy="1427"/>
              <a:chOff x="3936" y="1083"/>
              <a:chExt cx="1361" cy="1427"/>
            </a:xfrm>
          </p:grpSpPr>
          <p:sp>
            <p:nvSpPr>
              <p:cNvPr id="93228" name="Oval 6"/>
              <p:cNvSpPr>
                <a:spLocks noChangeArrowheads="1"/>
              </p:cNvSpPr>
              <p:nvPr/>
            </p:nvSpPr>
            <p:spPr bwMode="gray">
              <a:xfrm>
                <a:off x="3936" y="1083"/>
                <a:ext cx="1361" cy="1361"/>
              </a:xfrm>
              <a:prstGeom prst="ellipse">
                <a:avLst/>
              </a:prstGeom>
              <a:gradFill rotWithShape="1">
                <a:gsLst>
                  <a:gs pos="0">
                    <a:srgbClr val="FFFFFF"/>
                  </a:gs>
                  <a:gs pos="50000">
                    <a:srgbClr val="FA821E"/>
                  </a:gs>
                  <a:gs pos="100000">
                    <a:srgbClr val="FFFFFF"/>
                  </a:gs>
                </a:gsLst>
                <a:lin ang="2700000" scaled="1"/>
              </a:gradFill>
              <a:ln w="38100" algn="ctr">
                <a:noFill/>
                <a:round/>
                <a:headEnd/>
                <a:tailEnd/>
              </a:ln>
            </p:spPr>
            <p:txBody>
              <a:bodyPr wrap="none" anchor="ctr">
                <a:spAutoFit/>
              </a:bodyPr>
              <a:lstStyle/>
              <a:p>
                <a:pPr eaLnBrk="0" hangingPunct="0"/>
                <a:endParaRPr lang="en-US" sz="2400">
                  <a:ea typeface="MS PGothic" pitchFamily="34" charset="-128"/>
                </a:endParaRPr>
              </a:p>
            </p:txBody>
          </p:sp>
          <p:sp>
            <p:nvSpPr>
              <p:cNvPr id="93229" name="Oval 7"/>
              <p:cNvSpPr>
                <a:spLocks noChangeArrowheads="1"/>
              </p:cNvSpPr>
              <p:nvPr/>
            </p:nvSpPr>
            <p:spPr bwMode="gray">
              <a:xfrm>
                <a:off x="3936" y="1083"/>
                <a:ext cx="1361" cy="1361"/>
              </a:xfrm>
              <a:prstGeom prst="ellipse">
                <a:avLst/>
              </a:prstGeom>
              <a:gradFill rotWithShape="1">
                <a:gsLst>
                  <a:gs pos="0">
                    <a:srgbClr val="FA821E">
                      <a:alpha val="32001"/>
                    </a:srgbClr>
                  </a:gs>
                  <a:gs pos="100000">
                    <a:srgbClr val="6F3A0D">
                      <a:alpha val="89998"/>
                    </a:srgbClr>
                  </a:gs>
                </a:gsLst>
                <a:lin ang="2700000" scaled="1"/>
              </a:gradFill>
              <a:ln w="38100" algn="ctr">
                <a:noFill/>
                <a:round/>
                <a:headEnd/>
                <a:tailEnd/>
              </a:ln>
            </p:spPr>
            <p:txBody>
              <a:bodyPr wrap="none" anchor="ctr">
                <a:spAutoFit/>
              </a:bodyPr>
              <a:lstStyle/>
              <a:p>
                <a:pPr eaLnBrk="0" hangingPunct="0"/>
                <a:endParaRPr lang="en-US" sz="2400">
                  <a:ea typeface="MS PGothic" pitchFamily="34" charset="-128"/>
                </a:endParaRPr>
              </a:p>
            </p:txBody>
          </p:sp>
          <p:sp>
            <p:nvSpPr>
              <p:cNvPr id="93230" name="Oval 8"/>
              <p:cNvSpPr>
                <a:spLocks noChangeArrowheads="1"/>
              </p:cNvSpPr>
              <p:nvPr/>
            </p:nvSpPr>
            <p:spPr bwMode="gray">
              <a:xfrm>
                <a:off x="4025" y="1193"/>
                <a:ext cx="1183" cy="1183"/>
              </a:xfrm>
              <a:prstGeom prst="ellipse">
                <a:avLst/>
              </a:prstGeom>
              <a:gradFill rotWithShape="1">
                <a:gsLst>
                  <a:gs pos="0">
                    <a:srgbClr val="874610"/>
                  </a:gs>
                  <a:gs pos="50000">
                    <a:srgbClr val="FA821E"/>
                  </a:gs>
                  <a:gs pos="100000">
                    <a:srgbClr val="874610"/>
                  </a:gs>
                </a:gsLst>
                <a:lin ang="18900000" scaled="1"/>
              </a:gradFill>
              <a:ln w="38100" algn="ctr">
                <a:noFill/>
                <a:round/>
                <a:headEnd/>
                <a:tailEnd/>
              </a:ln>
            </p:spPr>
            <p:txBody>
              <a:bodyPr anchor="ctr">
                <a:spAutoFit/>
              </a:bodyPr>
              <a:lstStyle/>
              <a:p>
                <a:pPr eaLnBrk="0" hangingPunct="0"/>
                <a:endParaRPr lang="en-US" sz="2400">
                  <a:ea typeface="MS PGothic" pitchFamily="34" charset="-128"/>
                </a:endParaRPr>
              </a:p>
            </p:txBody>
          </p:sp>
          <p:sp>
            <p:nvSpPr>
              <p:cNvPr id="93231" name="Oval 9"/>
              <p:cNvSpPr>
                <a:spLocks noChangeArrowheads="1"/>
              </p:cNvSpPr>
              <p:nvPr/>
            </p:nvSpPr>
            <p:spPr bwMode="gray">
              <a:xfrm>
                <a:off x="4045" y="1200"/>
                <a:ext cx="1183" cy="1183"/>
              </a:xfrm>
              <a:prstGeom prst="ellipse">
                <a:avLst/>
              </a:prstGeom>
              <a:gradFill rotWithShape="1">
                <a:gsLst>
                  <a:gs pos="0">
                    <a:srgbClr val="9F5313"/>
                  </a:gs>
                  <a:gs pos="100000">
                    <a:srgbClr val="FA821E">
                      <a:alpha val="0"/>
                    </a:srgbClr>
                  </a:gs>
                </a:gsLst>
                <a:lin ang="2700000" scaled="1"/>
              </a:gradFill>
              <a:ln w="38100" algn="ctr">
                <a:noFill/>
                <a:round/>
                <a:headEnd/>
                <a:tailEnd/>
              </a:ln>
            </p:spPr>
            <p:txBody>
              <a:bodyPr anchor="ctr">
                <a:spAutoFit/>
              </a:bodyPr>
              <a:lstStyle/>
              <a:p>
                <a:pPr eaLnBrk="0" hangingPunct="0"/>
                <a:endParaRPr lang="en-US" sz="2400">
                  <a:ea typeface="MS PGothic" pitchFamily="34" charset="-128"/>
                </a:endParaRPr>
              </a:p>
            </p:txBody>
          </p:sp>
          <p:sp>
            <p:nvSpPr>
              <p:cNvPr id="93232" name="Oval 10"/>
              <p:cNvSpPr>
                <a:spLocks noChangeArrowheads="1"/>
              </p:cNvSpPr>
              <p:nvPr/>
            </p:nvSpPr>
            <p:spPr bwMode="gray">
              <a:xfrm>
                <a:off x="4089" y="1252"/>
                <a:ext cx="1065" cy="1065"/>
              </a:xfrm>
              <a:prstGeom prst="ellipse">
                <a:avLst/>
              </a:prstGeom>
              <a:solidFill>
                <a:srgbClr val="333333"/>
              </a:solidFill>
              <a:ln w="38100" algn="ctr">
                <a:noFill/>
                <a:round/>
                <a:headEnd/>
                <a:tailEnd/>
              </a:ln>
            </p:spPr>
            <p:txBody>
              <a:bodyPr anchor="ctr">
                <a:spAutoFit/>
              </a:bodyPr>
              <a:lstStyle/>
              <a:p>
                <a:pPr eaLnBrk="0" hangingPunct="0"/>
                <a:endParaRPr lang="en-US" sz="2400">
                  <a:ea typeface="MS PGothic" pitchFamily="34" charset="-128"/>
                </a:endParaRPr>
              </a:p>
            </p:txBody>
          </p:sp>
          <p:sp>
            <p:nvSpPr>
              <p:cNvPr id="93233" name="Oval 11"/>
              <p:cNvSpPr>
                <a:spLocks noChangeArrowheads="1"/>
              </p:cNvSpPr>
              <p:nvPr/>
            </p:nvSpPr>
            <p:spPr bwMode="gray">
              <a:xfrm>
                <a:off x="4108" y="1264"/>
                <a:ext cx="1031" cy="1031"/>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pPr eaLnBrk="0" hangingPunct="0"/>
                <a:endParaRPr lang="en-US" sz="2400">
                  <a:ea typeface="MS PGothic" pitchFamily="34" charset="-128"/>
                </a:endParaRPr>
              </a:p>
            </p:txBody>
          </p:sp>
          <p:sp>
            <p:nvSpPr>
              <p:cNvPr id="93234" name="Oval 12"/>
              <p:cNvSpPr>
                <a:spLocks noChangeArrowheads="1"/>
              </p:cNvSpPr>
              <p:nvPr/>
            </p:nvSpPr>
            <p:spPr bwMode="gray">
              <a:xfrm>
                <a:off x="4121" y="1270"/>
                <a:ext cx="1006" cy="1005"/>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pPr eaLnBrk="0" hangingPunct="0"/>
                <a:endParaRPr lang="en-US" sz="2400">
                  <a:ea typeface="MS PGothic" pitchFamily="34" charset="-128"/>
                </a:endParaRPr>
              </a:p>
            </p:txBody>
          </p:sp>
          <p:sp>
            <p:nvSpPr>
              <p:cNvPr id="93235" name="Oval 13"/>
              <p:cNvSpPr>
                <a:spLocks noChangeArrowheads="1"/>
              </p:cNvSpPr>
              <p:nvPr/>
            </p:nvSpPr>
            <p:spPr bwMode="gray">
              <a:xfrm>
                <a:off x="4132" y="1280"/>
                <a:ext cx="957" cy="93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pPr eaLnBrk="0" hangingPunct="0"/>
                <a:endParaRPr lang="en-US" sz="2400">
                  <a:ea typeface="MS PGothic" pitchFamily="34" charset="-128"/>
                </a:endParaRPr>
              </a:p>
            </p:txBody>
          </p:sp>
          <p:sp>
            <p:nvSpPr>
              <p:cNvPr id="93236" name="Oval 14"/>
              <p:cNvSpPr>
                <a:spLocks noChangeArrowheads="1"/>
              </p:cNvSpPr>
              <p:nvPr/>
            </p:nvSpPr>
            <p:spPr bwMode="gray">
              <a:xfrm>
                <a:off x="4188" y="1306"/>
                <a:ext cx="851" cy="763"/>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pPr eaLnBrk="0" hangingPunct="0"/>
                <a:endParaRPr lang="en-US" sz="2400">
                  <a:ea typeface="MS PGothic" pitchFamily="34" charset="-128"/>
                </a:endParaRPr>
              </a:p>
            </p:txBody>
          </p:sp>
          <p:sp>
            <p:nvSpPr>
              <p:cNvPr id="93237" name="Text Box 15"/>
              <p:cNvSpPr txBox="1">
                <a:spLocks noChangeArrowheads="1"/>
              </p:cNvSpPr>
              <p:nvPr/>
            </p:nvSpPr>
            <p:spPr bwMode="gray">
              <a:xfrm>
                <a:off x="4452" y="1645"/>
                <a:ext cx="347" cy="865"/>
              </a:xfrm>
              <a:prstGeom prst="rect">
                <a:avLst/>
              </a:prstGeom>
              <a:noFill/>
              <a:ln w="9525" algn="ctr">
                <a:noFill/>
                <a:miter lim="800000"/>
                <a:headEnd/>
                <a:tailEnd/>
              </a:ln>
            </p:spPr>
            <p:txBody>
              <a:bodyPr wrap="none">
                <a:spAutoFit/>
              </a:bodyPr>
              <a:lstStyle/>
              <a:p>
                <a:pPr algn="ctr" eaLnBrk="0" hangingPunct="0"/>
                <a:endParaRPr lang="en-US" sz="2400">
                  <a:solidFill>
                    <a:srgbClr val="000000"/>
                  </a:solidFill>
                  <a:ea typeface="MS PGothic" pitchFamily="34" charset="-128"/>
                </a:endParaRPr>
              </a:p>
            </p:txBody>
          </p:sp>
        </p:grpSp>
        <p:pic>
          <p:nvPicPr>
            <p:cNvPr id="93227" name="Picture 16" descr="Drive_USB"/>
            <p:cNvPicPr>
              <a:picLocks noChangeAspect="1" noChangeArrowheads="1"/>
            </p:cNvPicPr>
            <p:nvPr/>
          </p:nvPicPr>
          <p:blipFill>
            <a:blip r:embed="rId3"/>
            <a:srcRect/>
            <a:stretch>
              <a:fillRect/>
            </a:stretch>
          </p:blipFill>
          <p:spPr bwMode="auto">
            <a:xfrm>
              <a:off x="4332" y="1120"/>
              <a:ext cx="479" cy="479"/>
            </a:xfrm>
            <a:prstGeom prst="rect">
              <a:avLst/>
            </a:prstGeom>
            <a:noFill/>
            <a:ln w="9525">
              <a:noFill/>
              <a:miter lim="800000"/>
              <a:headEnd/>
              <a:tailEnd/>
            </a:ln>
          </p:spPr>
        </p:pic>
      </p:grpSp>
      <p:sp>
        <p:nvSpPr>
          <p:cNvPr id="93190" name="Text Box 17"/>
          <p:cNvSpPr txBox="1">
            <a:spLocks noChangeArrowheads="1"/>
          </p:cNvSpPr>
          <p:nvPr/>
        </p:nvSpPr>
        <p:spPr bwMode="auto">
          <a:xfrm>
            <a:off x="971550" y="2303463"/>
            <a:ext cx="8172450" cy="523875"/>
          </a:xfrm>
          <a:prstGeom prst="rect">
            <a:avLst/>
          </a:prstGeom>
          <a:noFill/>
          <a:ln w="9525">
            <a:noFill/>
            <a:miter lim="800000"/>
            <a:headEnd/>
            <a:tailEnd/>
          </a:ln>
        </p:spPr>
        <p:txBody>
          <a:bodyPr>
            <a:spAutoFit/>
          </a:bodyPr>
          <a:lstStyle/>
          <a:p>
            <a:pPr>
              <a:spcBef>
                <a:spcPct val="50000"/>
              </a:spcBef>
              <a:buFontTx/>
              <a:buChar char="•"/>
            </a:pPr>
            <a:r>
              <a:rPr lang="en-US" sz="1600" b="1">
                <a:solidFill>
                  <a:srgbClr val="FF9900"/>
                </a:solidFill>
                <a:ea typeface="MS PGothic" pitchFamily="34" charset="-128"/>
              </a:rPr>
              <a:t> 52 percent</a:t>
            </a:r>
            <a:r>
              <a:rPr lang="en-US" sz="1600">
                <a:ea typeface="MS PGothic" pitchFamily="34" charset="-128"/>
              </a:rPr>
              <a:t> of enterprises have </a:t>
            </a:r>
            <a:r>
              <a:rPr lang="en-US" sz="1600" b="1">
                <a:solidFill>
                  <a:srgbClr val="FF9900"/>
                </a:solidFill>
                <a:ea typeface="MS PGothic" pitchFamily="34" charset="-128"/>
              </a:rPr>
              <a:t>reported loss of USB drives</a:t>
            </a:r>
            <a:r>
              <a:rPr lang="en-US" sz="1600">
                <a:ea typeface="MS PGothic" pitchFamily="34" charset="-128"/>
              </a:rPr>
              <a:t> in last 2 years </a:t>
            </a:r>
            <a:r>
              <a:rPr lang="en-US" sz="1200">
                <a:ea typeface="MS PGothic" pitchFamily="34" charset="-128"/>
              </a:rPr>
              <a:t>(survey by Government Technology magazine)</a:t>
            </a:r>
          </a:p>
        </p:txBody>
      </p:sp>
      <p:sp>
        <p:nvSpPr>
          <p:cNvPr id="337938" name="AutoShape 18"/>
          <p:cNvSpPr>
            <a:spLocks noChangeArrowheads="1"/>
          </p:cNvSpPr>
          <p:nvPr/>
        </p:nvSpPr>
        <p:spPr bwMode="auto">
          <a:xfrm>
            <a:off x="971550" y="3127375"/>
            <a:ext cx="2057400" cy="515938"/>
          </a:xfrm>
          <a:prstGeom prst="roundRect">
            <a:avLst>
              <a:gd name="adj" fmla="val 50000"/>
            </a:avLst>
          </a:prstGeom>
          <a:noFill/>
          <a:ln w="25400" algn="ctr">
            <a:solidFill>
              <a:schemeClr val="tx1"/>
            </a:solidFill>
            <a:round/>
            <a:headEnd/>
            <a:tailEnd/>
          </a:ln>
          <a:effectLst/>
        </p:spPr>
        <p:txBody>
          <a:bodyPr wrap="none" anchor="ctr"/>
          <a:lstStyle/>
          <a:p>
            <a:pPr algn="ctr" eaLnBrk="0" hangingPunct="0">
              <a:defRPr/>
            </a:pPr>
            <a:r>
              <a:rPr lang="en-US">
                <a:effectLst>
                  <a:outerShdw blurRad="38100" dist="38100" dir="2700000" algn="tl">
                    <a:srgbClr val="C0C0C0"/>
                  </a:outerShdw>
                </a:effectLst>
                <a:latin typeface="Verdana" pitchFamily="34" charset="0"/>
                <a:ea typeface="ＭＳ Ｐゴシック" pitchFamily="34" charset="-128"/>
              </a:rPr>
              <a:t>Mobile Data</a:t>
            </a:r>
          </a:p>
        </p:txBody>
      </p:sp>
      <p:grpSp>
        <p:nvGrpSpPr>
          <p:cNvPr id="93192" name="Group 19"/>
          <p:cNvGrpSpPr>
            <a:grpSpLocks/>
          </p:cNvGrpSpPr>
          <p:nvPr/>
        </p:nvGrpSpPr>
        <p:grpSpPr bwMode="auto">
          <a:xfrm>
            <a:off x="179388" y="3127375"/>
            <a:ext cx="720725" cy="700088"/>
            <a:chOff x="2110" y="688"/>
            <a:chExt cx="1361" cy="1497"/>
          </a:xfrm>
        </p:grpSpPr>
        <p:grpSp>
          <p:nvGrpSpPr>
            <p:cNvPr id="93214" name="Group 20"/>
            <p:cNvGrpSpPr>
              <a:grpSpLocks/>
            </p:cNvGrpSpPr>
            <p:nvPr/>
          </p:nvGrpSpPr>
          <p:grpSpPr bwMode="auto">
            <a:xfrm>
              <a:off x="2110" y="688"/>
              <a:ext cx="1361" cy="1497"/>
              <a:chOff x="2213" y="1125"/>
              <a:chExt cx="1361" cy="1497"/>
            </a:xfrm>
          </p:grpSpPr>
          <p:sp>
            <p:nvSpPr>
              <p:cNvPr id="337941" name="Oval 21"/>
              <p:cNvSpPr>
                <a:spLocks noChangeArrowheads="1"/>
              </p:cNvSpPr>
              <p:nvPr/>
            </p:nvSpPr>
            <p:spPr bwMode="gray">
              <a:xfrm>
                <a:off x="2213" y="1125"/>
                <a:ext cx="1361" cy="1361"/>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eaLnBrk="0" hangingPunct="0">
                  <a:defRPr/>
                </a:pPr>
                <a:endParaRPr lang="en-US" sz="2400">
                  <a:ea typeface="ＭＳ Ｐゴシック" pitchFamily="34" charset="-128"/>
                </a:endParaRPr>
              </a:p>
            </p:txBody>
          </p:sp>
          <p:sp>
            <p:nvSpPr>
              <p:cNvPr id="337942" name="Oval 22"/>
              <p:cNvSpPr>
                <a:spLocks noChangeArrowheads="1"/>
              </p:cNvSpPr>
              <p:nvPr/>
            </p:nvSpPr>
            <p:spPr bwMode="gray">
              <a:xfrm>
                <a:off x="2213" y="1125"/>
                <a:ext cx="1361" cy="1361"/>
              </a:xfrm>
              <a:prstGeom prst="ellipse">
                <a:avLst/>
              </a:prstGeom>
              <a:gradFill rotWithShape="1">
                <a:gsLst>
                  <a:gs pos="0">
                    <a:schemeClr val="folHlink">
                      <a:alpha val="32001"/>
                    </a:schemeClr>
                  </a:gs>
                  <a:gs pos="100000">
                    <a:schemeClr val="folHlink">
                      <a:gamma/>
                      <a:shade val="46275"/>
                      <a:invGamma/>
                    </a:schemeClr>
                  </a:gs>
                </a:gsLst>
                <a:lin ang="2700000" scaled="1"/>
              </a:gradFill>
              <a:ln w="38100" algn="ctr">
                <a:noFill/>
                <a:round/>
                <a:headEnd/>
                <a:tailEnd/>
              </a:ln>
              <a:effectLst/>
            </p:spPr>
            <p:txBody>
              <a:bodyPr wrap="none" anchor="ctr">
                <a:spAutoFit/>
              </a:bodyPr>
              <a:lstStyle/>
              <a:p>
                <a:pPr eaLnBrk="0" hangingPunct="0">
                  <a:defRPr/>
                </a:pPr>
                <a:endParaRPr lang="en-US" sz="2400">
                  <a:ea typeface="ＭＳ Ｐゴシック" pitchFamily="34" charset="-128"/>
                </a:endParaRPr>
              </a:p>
            </p:txBody>
          </p:sp>
          <p:sp>
            <p:nvSpPr>
              <p:cNvPr id="337943" name="Oval 23"/>
              <p:cNvSpPr>
                <a:spLocks noChangeArrowheads="1"/>
              </p:cNvSpPr>
              <p:nvPr/>
            </p:nvSpPr>
            <p:spPr bwMode="gray">
              <a:xfrm>
                <a:off x="2303" y="1193"/>
                <a:ext cx="1181" cy="1185"/>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eaLnBrk="0" hangingPunct="0">
                  <a:defRPr/>
                </a:pPr>
                <a:endParaRPr lang="en-US" sz="2400">
                  <a:ea typeface="ＭＳ Ｐゴシック" pitchFamily="34" charset="-128"/>
                </a:endParaRPr>
              </a:p>
            </p:txBody>
          </p:sp>
          <p:sp>
            <p:nvSpPr>
              <p:cNvPr id="337944" name="Oval 24"/>
              <p:cNvSpPr>
                <a:spLocks noChangeArrowheads="1"/>
              </p:cNvSpPr>
              <p:nvPr/>
            </p:nvSpPr>
            <p:spPr bwMode="gray">
              <a:xfrm>
                <a:off x="2303" y="1173"/>
                <a:ext cx="1184" cy="1185"/>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headEnd/>
                <a:tailEnd/>
              </a:ln>
              <a:effectLst/>
            </p:spPr>
            <p:txBody>
              <a:bodyPr anchor="ctr">
                <a:spAutoFit/>
              </a:bodyPr>
              <a:lstStyle/>
              <a:p>
                <a:pPr eaLnBrk="0" hangingPunct="0">
                  <a:defRPr/>
                </a:pPr>
                <a:endParaRPr lang="en-US" sz="2400">
                  <a:ea typeface="ＭＳ Ｐゴシック" pitchFamily="34" charset="-128"/>
                </a:endParaRPr>
              </a:p>
            </p:txBody>
          </p:sp>
          <p:sp>
            <p:nvSpPr>
              <p:cNvPr id="93220" name="Oval 25"/>
              <p:cNvSpPr>
                <a:spLocks noChangeArrowheads="1"/>
              </p:cNvSpPr>
              <p:nvPr/>
            </p:nvSpPr>
            <p:spPr bwMode="gray">
              <a:xfrm>
                <a:off x="2361" y="1252"/>
                <a:ext cx="1065" cy="1065"/>
              </a:xfrm>
              <a:prstGeom prst="ellipse">
                <a:avLst/>
              </a:prstGeom>
              <a:solidFill>
                <a:srgbClr val="333333"/>
              </a:solidFill>
              <a:ln w="38100" algn="ctr">
                <a:noFill/>
                <a:round/>
                <a:headEnd/>
                <a:tailEnd/>
              </a:ln>
            </p:spPr>
            <p:txBody>
              <a:bodyPr anchor="ctr">
                <a:spAutoFit/>
              </a:bodyPr>
              <a:lstStyle/>
              <a:p>
                <a:pPr eaLnBrk="0" hangingPunct="0"/>
                <a:endParaRPr lang="en-US" sz="2400">
                  <a:ea typeface="MS PGothic" pitchFamily="34" charset="-128"/>
                </a:endParaRPr>
              </a:p>
            </p:txBody>
          </p:sp>
          <p:sp>
            <p:nvSpPr>
              <p:cNvPr id="93221" name="Oval 26"/>
              <p:cNvSpPr>
                <a:spLocks noChangeArrowheads="1"/>
              </p:cNvSpPr>
              <p:nvPr/>
            </p:nvSpPr>
            <p:spPr bwMode="gray">
              <a:xfrm>
                <a:off x="2378" y="1264"/>
                <a:ext cx="1031" cy="1031"/>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pPr eaLnBrk="0" hangingPunct="0"/>
                <a:endParaRPr lang="en-US" sz="2400">
                  <a:ea typeface="MS PGothic" pitchFamily="34" charset="-128"/>
                </a:endParaRPr>
              </a:p>
            </p:txBody>
          </p:sp>
          <p:sp>
            <p:nvSpPr>
              <p:cNvPr id="93222" name="Oval 27"/>
              <p:cNvSpPr>
                <a:spLocks noChangeArrowheads="1"/>
              </p:cNvSpPr>
              <p:nvPr/>
            </p:nvSpPr>
            <p:spPr bwMode="gray">
              <a:xfrm>
                <a:off x="2391" y="1270"/>
                <a:ext cx="1006" cy="1005"/>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pPr eaLnBrk="0" hangingPunct="0"/>
                <a:endParaRPr lang="en-US" sz="2400">
                  <a:ea typeface="MS PGothic" pitchFamily="34" charset="-128"/>
                </a:endParaRPr>
              </a:p>
            </p:txBody>
          </p:sp>
          <p:sp>
            <p:nvSpPr>
              <p:cNvPr id="93223" name="Oval 28"/>
              <p:cNvSpPr>
                <a:spLocks noChangeArrowheads="1"/>
              </p:cNvSpPr>
              <p:nvPr/>
            </p:nvSpPr>
            <p:spPr bwMode="gray">
              <a:xfrm>
                <a:off x="2402" y="1280"/>
                <a:ext cx="957" cy="93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pPr eaLnBrk="0" hangingPunct="0"/>
                <a:endParaRPr lang="en-US" sz="2400">
                  <a:ea typeface="MS PGothic" pitchFamily="34" charset="-128"/>
                </a:endParaRPr>
              </a:p>
            </p:txBody>
          </p:sp>
          <p:sp>
            <p:nvSpPr>
              <p:cNvPr id="93224" name="Oval 29"/>
              <p:cNvSpPr>
                <a:spLocks noChangeArrowheads="1"/>
              </p:cNvSpPr>
              <p:nvPr/>
            </p:nvSpPr>
            <p:spPr bwMode="gray">
              <a:xfrm>
                <a:off x="2458" y="1306"/>
                <a:ext cx="851" cy="763"/>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pPr eaLnBrk="0" hangingPunct="0"/>
                <a:endParaRPr lang="en-US" sz="2400">
                  <a:ea typeface="MS PGothic" pitchFamily="34" charset="-128"/>
                </a:endParaRPr>
              </a:p>
            </p:txBody>
          </p:sp>
          <p:sp>
            <p:nvSpPr>
              <p:cNvPr id="93225" name="Text Box 30"/>
              <p:cNvSpPr txBox="1">
                <a:spLocks noChangeArrowheads="1"/>
              </p:cNvSpPr>
              <p:nvPr/>
            </p:nvSpPr>
            <p:spPr bwMode="gray">
              <a:xfrm>
                <a:off x="2723" y="1644"/>
                <a:ext cx="347" cy="978"/>
              </a:xfrm>
              <a:prstGeom prst="rect">
                <a:avLst/>
              </a:prstGeom>
              <a:noFill/>
              <a:ln w="9525" algn="ctr">
                <a:noFill/>
                <a:miter lim="800000"/>
                <a:headEnd/>
                <a:tailEnd/>
              </a:ln>
            </p:spPr>
            <p:txBody>
              <a:bodyPr wrap="none">
                <a:spAutoFit/>
              </a:bodyPr>
              <a:lstStyle/>
              <a:p>
                <a:pPr algn="ctr" eaLnBrk="0" hangingPunct="0"/>
                <a:endParaRPr lang="en-US" sz="2400">
                  <a:solidFill>
                    <a:srgbClr val="000000"/>
                  </a:solidFill>
                  <a:ea typeface="MS PGothic" pitchFamily="34" charset="-128"/>
                </a:endParaRPr>
              </a:p>
            </p:txBody>
          </p:sp>
        </p:grpSp>
        <p:pic>
          <p:nvPicPr>
            <p:cNvPr id="93215" name="Picture 45" descr="laptop"/>
            <p:cNvPicPr>
              <a:picLocks noChangeAspect="1" noChangeArrowheads="1"/>
            </p:cNvPicPr>
            <p:nvPr/>
          </p:nvPicPr>
          <p:blipFill>
            <a:blip r:embed="rId4"/>
            <a:srcRect/>
            <a:stretch>
              <a:fillRect/>
            </a:stretch>
          </p:blipFill>
          <p:spPr bwMode="auto">
            <a:xfrm>
              <a:off x="2472" y="1075"/>
              <a:ext cx="635" cy="536"/>
            </a:xfrm>
            <a:prstGeom prst="rect">
              <a:avLst/>
            </a:prstGeom>
            <a:noFill/>
            <a:ln w="9525">
              <a:noFill/>
              <a:miter lim="800000"/>
              <a:headEnd/>
              <a:tailEnd/>
            </a:ln>
          </p:spPr>
        </p:pic>
      </p:grpSp>
      <p:sp>
        <p:nvSpPr>
          <p:cNvPr id="93193" name="Text Box 32"/>
          <p:cNvSpPr txBox="1">
            <a:spLocks noChangeArrowheads="1"/>
          </p:cNvSpPr>
          <p:nvPr/>
        </p:nvSpPr>
        <p:spPr bwMode="auto">
          <a:xfrm>
            <a:off x="971550" y="3703638"/>
            <a:ext cx="7704138" cy="581025"/>
          </a:xfrm>
          <a:prstGeom prst="rect">
            <a:avLst/>
          </a:prstGeom>
          <a:noFill/>
          <a:ln w="9525">
            <a:noFill/>
            <a:miter lim="800000"/>
            <a:headEnd/>
            <a:tailEnd/>
          </a:ln>
        </p:spPr>
        <p:txBody>
          <a:bodyPr>
            <a:spAutoFit/>
          </a:bodyPr>
          <a:lstStyle/>
          <a:p>
            <a:pPr>
              <a:spcBef>
                <a:spcPct val="50000"/>
              </a:spcBef>
              <a:buFontTx/>
              <a:buChar char="•"/>
            </a:pPr>
            <a:r>
              <a:rPr lang="en-US" sz="1400">
                <a:ea typeface="MS PGothic" pitchFamily="34" charset="-128"/>
              </a:rPr>
              <a:t> </a:t>
            </a:r>
            <a:r>
              <a:rPr lang="en-US" sz="1600">
                <a:ea typeface="MS PGothic" pitchFamily="34" charset="-128"/>
              </a:rPr>
              <a:t>The </a:t>
            </a:r>
            <a:r>
              <a:rPr lang="en-US" sz="1600" b="1">
                <a:ea typeface="MS PGothic" pitchFamily="34" charset="-128"/>
              </a:rPr>
              <a:t>Computer Science Institute </a:t>
            </a:r>
            <a:r>
              <a:rPr lang="en-US" sz="1600">
                <a:ea typeface="MS PGothic" pitchFamily="34" charset="-128"/>
              </a:rPr>
              <a:t>found the </a:t>
            </a:r>
            <a:r>
              <a:rPr lang="en-US" sz="1600" b="1">
                <a:solidFill>
                  <a:srgbClr val="FF9900"/>
                </a:solidFill>
                <a:ea typeface="MS PGothic" pitchFamily="34" charset="-128"/>
              </a:rPr>
              <a:t>average theft of </a:t>
            </a:r>
            <a:r>
              <a:rPr lang="en-US" sz="1600" b="1">
                <a:solidFill>
                  <a:srgbClr val="FF9933"/>
                </a:solidFill>
                <a:ea typeface="MS PGothic" pitchFamily="34" charset="-128"/>
              </a:rPr>
              <a:t>a laptop</a:t>
            </a:r>
            <a:r>
              <a:rPr lang="en-US" sz="1600">
                <a:ea typeface="MS PGothic" pitchFamily="34" charset="-128"/>
              </a:rPr>
              <a:t> </a:t>
            </a:r>
            <a:r>
              <a:rPr lang="en-US" sz="1600" b="1">
                <a:solidFill>
                  <a:srgbClr val="FF9900"/>
                </a:solidFill>
                <a:ea typeface="MS PGothic" pitchFamily="34" charset="-128"/>
              </a:rPr>
              <a:t>to</a:t>
            </a:r>
            <a:r>
              <a:rPr lang="en-US" sz="1600">
                <a:ea typeface="MS PGothic" pitchFamily="34" charset="-128"/>
              </a:rPr>
              <a:t> </a:t>
            </a:r>
            <a:r>
              <a:rPr lang="en-US" sz="1600" b="1">
                <a:solidFill>
                  <a:srgbClr val="FF9933"/>
                </a:solidFill>
                <a:ea typeface="MS PGothic" pitchFamily="34" charset="-128"/>
              </a:rPr>
              <a:t>cost</a:t>
            </a:r>
            <a:r>
              <a:rPr lang="en-US" sz="1600">
                <a:solidFill>
                  <a:srgbClr val="FF9933"/>
                </a:solidFill>
                <a:ea typeface="MS PGothic" pitchFamily="34" charset="-128"/>
              </a:rPr>
              <a:t> </a:t>
            </a:r>
            <a:r>
              <a:rPr lang="en-US" sz="1600" b="1">
                <a:solidFill>
                  <a:srgbClr val="FF9933"/>
                </a:solidFill>
                <a:ea typeface="MS PGothic" pitchFamily="34" charset="-128"/>
              </a:rPr>
              <a:t>a company $89,000</a:t>
            </a:r>
            <a:r>
              <a:rPr lang="en-US" sz="1400">
                <a:ea typeface="MS PGothic" pitchFamily="34" charset="-128"/>
              </a:rPr>
              <a:t> </a:t>
            </a:r>
          </a:p>
        </p:txBody>
      </p:sp>
      <p:sp>
        <p:nvSpPr>
          <p:cNvPr id="337953" name="AutoShape 33"/>
          <p:cNvSpPr>
            <a:spLocks noChangeArrowheads="1"/>
          </p:cNvSpPr>
          <p:nvPr/>
        </p:nvSpPr>
        <p:spPr bwMode="auto">
          <a:xfrm>
            <a:off x="1042988" y="4608513"/>
            <a:ext cx="2057400" cy="515937"/>
          </a:xfrm>
          <a:prstGeom prst="roundRect">
            <a:avLst>
              <a:gd name="adj" fmla="val 50000"/>
            </a:avLst>
          </a:prstGeom>
          <a:noFill/>
          <a:ln w="25400" algn="ctr">
            <a:solidFill>
              <a:schemeClr val="tx1"/>
            </a:solidFill>
            <a:round/>
            <a:headEnd/>
            <a:tailEnd/>
          </a:ln>
          <a:effectLst/>
        </p:spPr>
        <p:txBody>
          <a:bodyPr wrap="none" anchor="ctr"/>
          <a:lstStyle/>
          <a:p>
            <a:pPr algn="ctr" eaLnBrk="0" hangingPunct="0">
              <a:defRPr/>
            </a:pPr>
            <a:r>
              <a:rPr lang="en-US">
                <a:effectLst>
                  <a:outerShdw blurRad="38100" dist="38100" dir="2700000" algn="tl">
                    <a:srgbClr val="C0C0C0"/>
                  </a:outerShdw>
                </a:effectLst>
                <a:latin typeface="Verdana" pitchFamily="34" charset="0"/>
                <a:ea typeface="ＭＳ Ｐゴシック" pitchFamily="34" charset="-128"/>
              </a:rPr>
              <a:t>Network Data</a:t>
            </a:r>
          </a:p>
        </p:txBody>
      </p:sp>
      <p:grpSp>
        <p:nvGrpSpPr>
          <p:cNvPr id="93195" name="Group 34"/>
          <p:cNvGrpSpPr>
            <a:grpSpLocks/>
          </p:cNvGrpSpPr>
          <p:nvPr/>
        </p:nvGrpSpPr>
        <p:grpSpPr bwMode="auto">
          <a:xfrm>
            <a:off x="179388" y="4508500"/>
            <a:ext cx="720725" cy="754063"/>
            <a:chOff x="3606" y="892"/>
            <a:chExt cx="1367" cy="1385"/>
          </a:xfrm>
        </p:grpSpPr>
        <p:grpSp>
          <p:nvGrpSpPr>
            <p:cNvPr id="93198" name="Group 35"/>
            <p:cNvGrpSpPr>
              <a:grpSpLocks/>
            </p:cNvGrpSpPr>
            <p:nvPr/>
          </p:nvGrpSpPr>
          <p:grpSpPr bwMode="auto">
            <a:xfrm>
              <a:off x="3606" y="892"/>
              <a:ext cx="1367" cy="1385"/>
              <a:chOff x="489" y="1100"/>
              <a:chExt cx="1367" cy="1385"/>
            </a:xfrm>
          </p:grpSpPr>
          <p:sp>
            <p:nvSpPr>
              <p:cNvPr id="93204" name="Oval 36"/>
              <p:cNvSpPr>
                <a:spLocks noChangeArrowheads="1"/>
              </p:cNvSpPr>
              <p:nvPr/>
            </p:nvSpPr>
            <p:spPr bwMode="gray">
              <a:xfrm>
                <a:off x="489" y="1100"/>
                <a:ext cx="1361" cy="1361"/>
              </a:xfrm>
              <a:prstGeom prst="ellipse">
                <a:avLst/>
              </a:prstGeom>
              <a:gradFill rotWithShape="1">
                <a:gsLst>
                  <a:gs pos="0">
                    <a:srgbClr val="FFFFFF"/>
                  </a:gs>
                  <a:gs pos="50000">
                    <a:srgbClr val="B71A1D"/>
                  </a:gs>
                  <a:gs pos="100000">
                    <a:srgbClr val="FFFFFF"/>
                  </a:gs>
                </a:gsLst>
                <a:lin ang="2700000" scaled="1"/>
              </a:gradFill>
              <a:ln w="38100" algn="ctr">
                <a:noFill/>
                <a:round/>
                <a:headEnd/>
                <a:tailEnd/>
              </a:ln>
            </p:spPr>
            <p:txBody>
              <a:bodyPr wrap="none" anchor="ctr">
                <a:spAutoFit/>
              </a:bodyPr>
              <a:lstStyle/>
              <a:p>
                <a:pPr eaLnBrk="0" hangingPunct="0"/>
                <a:endParaRPr lang="en-US" sz="2400">
                  <a:ea typeface="MS PGothic" pitchFamily="34" charset="-128"/>
                </a:endParaRPr>
              </a:p>
            </p:txBody>
          </p:sp>
          <p:sp>
            <p:nvSpPr>
              <p:cNvPr id="93205" name="Oval 37"/>
              <p:cNvSpPr>
                <a:spLocks noChangeArrowheads="1"/>
              </p:cNvSpPr>
              <p:nvPr/>
            </p:nvSpPr>
            <p:spPr bwMode="gray">
              <a:xfrm>
                <a:off x="495" y="1100"/>
                <a:ext cx="1361" cy="1361"/>
              </a:xfrm>
              <a:prstGeom prst="ellipse">
                <a:avLst/>
              </a:prstGeom>
              <a:gradFill rotWithShape="1">
                <a:gsLst>
                  <a:gs pos="0">
                    <a:srgbClr val="B71A1D">
                      <a:alpha val="32001"/>
                    </a:srgbClr>
                  </a:gs>
                  <a:gs pos="100000">
                    <a:srgbClr val="000000">
                      <a:alpha val="89998"/>
                    </a:srgbClr>
                  </a:gs>
                </a:gsLst>
                <a:lin ang="2700000" scaled="1"/>
              </a:gradFill>
              <a:ln w="38100" algn="ctr">
                <a:noFill/>
                <a:round/>
                <a:headEnd/>
                <a:tailEnd/>
              </a:ln>
            </p:spPr>
            <p:txBody>
              <a:bodyPr wrap="none" anchor="ctr">
                <a:spAutoFit/>
              </a:bodyPr>
              <a:lstStyle/>
              <a:p>
                <a:pPr eaLnBrk="0" hangingPunct="0"/>
                <a:endParaRPr lang="en-US" sz="2400">
                  <a:ea typeface="MS PGothic" pitchFamily="34" charset="-128"/>
                </a:endParaRPr>
              </a:p>
            </p:txBody>
          </p:sp>
          <p:sp>
            <p:nvSpPr>
              <p:cNvPr id="93206" name="Oval 38"/>
              <p:cNvSpPr>
                <a:spLocks noChangeArrowheads="1"/>
              </p:cNvSpPr>
              <p:nvPr/>
            </p:nvSpPr>
            <p:spPr bwMode="gray">
              <a:xfrm>
                <a:off x="578" y="1189"/>
                <a:ext cx="1183" cy="1183"/>
              </a:xfrm>
              <a:prstGeom prst="ellipse">
                <a:avLst/>
              </a:prstGeom>
              <a:gradFill rotWithShape="1">
                <a:gsLst>
                  <a:gs pos="0">
                    <a:srgbClr val="630E10"/>
                  </a:gs>
                  <a:gs pos="50000">
                    <a:srgbClr val="B71A1D"/>
                  </a:gs>
                  <a:gs pos="100000">
                    <a:srgbClr val="630E10"/>
                  </a:gs>
                </a:gsLst>
                <a:lin ang="18900000" scaled="1"/>
              </a:gradFill>
              <a:ln w="38100" algn="ctr">
                <a:noFill/>
                <a:round/>
                <a:headEnd/>
                <a:tailEnd/>
              </a:ln>
            </p:spPr>
            <p:txBody>
              <a:bodyPr anchor="ctr">
                <a:spAutoFit/>
              </a:bodyPr>
              <a:lstStyle/>
              <a:p>
                <a:pPr eaLnBrk="0" hangingPunct="0"/>
                <a:endParaRPr lang="en-US" sz="2400">
                  <a:ea typeface="MS PGothic" pitchFamily="34" charset="-128"/>
                </a:endParaRPr>
              </a:p>
            </p:txBody>
          </p:sp>
          <p:sp>
            <p:nvSpPr>
              <p:cNvPr id="93207" name="Oval 39"/>
              <p:cNvSpPr>
                <a:spLocks noChangeArrowheads="1"/>
              </p:cNvSpPr>
              <p:nvPr/>
            </p:nvSpPr>
            <p:spPr bwMode="gray">
              <a:xfrm>
                <a:off x="579" y="1191"/>
                <a:ext cx="1183" cy="1183"/>
              </a:xfrm>
              <a:prstGeom prst="ellipse">
                <a:avLst/>
              </a:prstGeom>
              <a:gradFill rotWithShape="1">
                <a:gsLst>
                  <a:gs pos="0">
                    <a:srgbClr val="741112"/>
                  </a:gs>
                  <a:gs pos="100000">
                    <a:srgbClr val="B71A1D">
                      <a:alpha val="0"/>
                    </a:srgbClr>
                  </a:gs>
                </a:gsLst>
                <a:lin ang="2700000" scaled="1"/>
              </a:gradFill>
              <a:ln w="38100" algn="ctr">
                <a:noFill/>
                <a:round/>
                <a:headEnd/>
                <a:tailEnd/>
              </a:ln>
            </p:spPr>
            <p:txBody>
              <a:bodyPr anchor="ctr">
                <a:spAutoFit/>
              </a:bodyPr>
              <a:lstStyle/>
              <a:p>
                <a:pPr eaLnBrk="0" hangingPunct="0"/>
                <a:endParaRPr lang="en-US" sz="2400">
                  <a:ea typeface="MS PGothic" pitchFamily="34" charset="-128"/>
                </a:endParaRPr>
              </a:p>
            </p:txBody>
          </p:sp>
          <p:sp>
            <p:nvSpPr>
              <p:cNvPr id="93208" name="Oval 40"/>
              <p:cNvSpPr>
                <a:spLocks noChangeArrowheads="1"/>
              </p:cNvSpPr>
              <p:nvPr/>
            </p:nvSpPr>
            <p:spPr bwMode="gray">
              <a:xfrm>
                <a:off x="637" y="1248"/>
                <a:ext cx="1065" cy="1065"/>
              </a:xfrm>
              <a:prstGeom prst="ellipse">
                <a:avLst/>
              </a:prstGeom>
              <a:solidFill>
                <a:srgbClr val="333333"/>
              </a:solidFill>
              <a:ln w="38100" algn="ctr">
                <a:noFill/>
                <a:round/>
                <a:headEnd/>
                <a:tailEnd/>
              </a:ln>
            </p:spPr>
            <p:txBody>
              <a:bodyPr anchor="ctr">
                <a:spAutoFit/>
              </a:bodyPr>
              <a:lstStyle/>
              <a:p>
                <a:pPr eaLnBrk="0" hangingPunct="0"/>
                <a:endParaRPr lang="en-US" sz="2400">
                  <a:ea typeface="MS PGothic" pitchFamily="34" charset="-128"/>
                </a:endParaRPr>
              </a:p>
            </p:txBody>
          </p:sp>
          <p:sp>
            <p:nvSpPr>
              <p:cNvPr id="93209" name="Oval 41"/>
              <p:cNvSpPr>
                <a:spLocks noChangeArrowheads="1"/>
              </p:cNvSpPr>
              <p:nvPr/>
            </p:nvSpPr>
            <p:spPr bwMode="gray">
              <a:xfrm>
                <a:off x="654" y="1264"/>
                <a:ext cx="1031" cy="1031"/>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pPr eaLnBrk="0" hangingPunct="0"/>
                <a:endParaRPr lang="en-US" sz="2400">
                  <a:ea typeface="MS PGothic" pitchFamily="34" charset="-128"/>
                </a:endParaRPr>
              </a:p>
            </p:txBody>
          </p:sp>
          <p:sp>
            <p:nvSpPr>
              <p:cNvPr id="93210" name="Oval 42"/>
              <p:cNvSpPr>
                <a:spLocks noChangeArrowheads="1"/>
              </p:cNvSpPr>
              <p:nvPr/>
            </p:nvSpPr>
            <p:spPr bwMode="gray">
              <a:xfrm>
                <a:off x="667" y="1270"/>
                <a:ext cx="1006" cy="1005"/>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pPr eaLnBrk="0" hangingPunct="0"/>
                <a:endParaRPr lang="en-US" sz="2400">
                  <a:ea typeface="MS PGothic" pitchFamily="34" charset="-128"/>
                </a:endParaRPr>
              </a:p>
            </p:txBody>
          </p:sp>
          <p:sp>
            <p:nvSpPr>
              <p:cNvPr id="93211" name="Oval 43"/>
              <p:cNvSpPr>
                <a:spLocks noChangeArrowheads="1"/>
              </p:cNvSpPr>
              <p:nvPr/>
            </p:nvSpPr>
            <p:spPr bwMode="gray">
              <a:xfrm>
                <a:off x="678" y="1280"/>
                <a:ext cx="957" cy="93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pPr eaLnBrk="0" hangingPunct="0"/>
                <a:endParaRPr lang="en-US" sz="2400">
                  <a:ea typeface="MS PGothic" pitchFamily="34" charset="-128"/>
                </a:endParaRPr>
              </a:p>
            </p:txBody>
          </p:sp>
          <p:sp>
            <p:nvSpPr>
              <p:cNvPr id="93212" name="Oval 44"/>
              <p:cNvSpPr>
                <a:spLocks noChangeArrowheads="1"/>
              </p:cNvSpPr>
              <p:nvPr/>
            </p:nvSpPr>
            <p:spPr bwMode="gray">
              <a:xfrm>
                <a:off x="734" y="1306"/>
                <a:ext cx="851" cy="763"/>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pPr eaLnBrk="0" hangingPunct="0"/>
                <a:endParaRPr lang="en-US" sz="2400">
                  <a:ea typeface="MS PGothic" pitchFamily="34" charset="-128"/>
                </a:endParaRPr>
              </a:p>
            </p:txBody>
          </p:sp>
          <p:sp>
            <p:nvSpPr>
              <p:cNvPr id="93213" name="Text Box 45"/>
              <p:cNvSpPr txBox="1">
                <a:spLocks noChangeArrowheads="1"/>
              </p:cNvSpPr>
              <p:nvPr/>
            </p:nvSpPr>
            <p:spPr bwMode="gray">
              <a:xfrm>
                <a:off x="992" y="1645"/>
                <a:ext cx="349" cy="840"/>
              </a:xfrm>
              <a:prstGeom prst="rect">
                <a:avLst/>
              </a:prstGeom>
              <a:noFill/>
              <a:ln w="9525" algn="ctr">
                <a:noFill/>
                <a:miter lim="800000"/>
                <a:headEnd/>
                <a:tailEnd/>
              </a:ln>
            </p:spPr>
            <p:txBody>
              <a:bodyPr wrap="none">
                <a:spAutoFit/>
              </a:bodyPr>
              <a:lstStyle/>
              <a:p>
                <a:pPr algn="ctr" eaLnBrk="0" hangingPunct="0"/>
                <a:endParaRPr lang="en-US" sz="2400">
                  <a:solidFill>
                    <a:srgbClr val="000000"/>
                  </a:solidFill>
                  <a:ea typeface="MS PGothic" pitchFamily="34" charset="-128"/>
                </a:endParaRPr>
              </a:p>
            </p:txBody>
          </p:sp>
        </p:grpSp>
        <p:pic>
          <p:nvPicPr>
            <p:cNvPr id="93199" name="Picture 46" descr="Network"/>
            <p:cNvPicPr>
              <a:picLocks noChangeAspect="1" noChangeArrowheads="1"/>
            </p:cNvPicPr>
            <p:nvPr/>
          </p:nvPicPr>
          <p:blipFill>
            <a:blip r:embed="rId5">
              <a:lum bright="26000"/>
            </a:blip>
            <a:srcRect l="17818" t="19945" r="14893" b="34039"/>
            <a:stretch>
              <a:fillRect/>
            </a:stretch>
          </p:blipFill>
          <p:spPr bwMode="auto">
            <a:xfrm>
              <a:off x="3833" y="1504"/>
              <a:ext cx="953" cy="522"/>
            </a:xfrm>
            <a:prstGeom prst="rect">
              <a:avLst/>
            </a:prstGeom>
            <a:noFill/>
            <a:ln w="9525">
              <a:noFill/>
              <a:miter lim="800000"/>
              <a:headEnd/>
              <a:tailEnd/>
            </a:ln>
          </p:spPr>
        </p:pic>
        <p:pic>
          <p:nvPicPr>
            <p:cNvPr id="93200" name="Picture 47" descr="tn_Widgets13"/>
            <p:cNvPicPr>
              <a:picLocks noChangeAspect="1" noChangeArrowheads="1"/>
            </p:cNvPicPr>
            <p:nvPr/>
          </p:nvPicPr>
          <p:blipFill>
            <a:blip r:embed="rId6"/>
            <a:srcRect/>
            <a:stretch>
              <a:fillRect/>
            </a:stretch>
          </p:blipFill>
          <p:spPr bwMode="auto">
            <a:xfrm>
              <a:off x="4196" y="1663"/>
              <a:ext cx="227" cy="227"/>
            </a:xfrm>
            <a:prstGeom prst="rect">
              <a:avLst/>
            </a:prstGeom>
            <a:noFill/>
            <a:ln w="9525">
              <a:noFill/>
              <a:miter lim="800000"/>
              <a:headEnd/>
              <a:tailEnd/>
            </a:ln>
          </p:spPr>
        </p:pic>
        <p:pic>
          <p:nvPicPr>
            <p:cNvPr id="93201" name="Picture 20" descr="database"/>
            <p:cNvPicPr>
              <a:picLocks noChangeAspect="1" noChangeArrowheads="1"/>
            </p:cNvPicPr>
            <p:nvPr/>
          </p:nvPicPr>
          <p:blipFill>
            <a:blip r:embed="rId7"/>
            <a:srcRect/>
            <a:stretch>
              <a:fillRect/>
            </a:stretch>
          </p:blipFill>
          <p:spPr bwMode="auto">
            <a:xfrm>
              <a:off x="3878" y="1527"/>
              <a:ext cx="196" cy="234"/>
            </a:xfrm>
            <a:prstGeom prst="rect">
              <a:avLst/>
            </a:prstGeom>
            <a:noFill/>
            <a:ln w="9525">
              <a:noFill/>
              <a:miter lim="800000"/>
              <a:headEnd/>
              <a:tailEnd/>
            </a:ln>
          </p:spPr>
        </p:pic>
        <p:pic>
          <p:nvPicPr>
            <p:cNvPr id="93202" name="Picture 25" descr="computer"/>
            <p:cNvPicPr>
              <a:picLocks noChangeAspect="1" noChangeArrowheads="1"/>
            </p:cNvPicPr>
            <p:nvPr/>
          </p:nvPicPr>
          <p:blipFill>
            <a:blip r:embed="rId8"/>
            <a:srcRect/>
            <a:stretch>
              <a:fillRect/>
            </a:stretch>
          </p:blipFill>
          <p:spPr bwMode="auto">
            <a:xfrm>
              <a:off x="4513" y="1482"/>
              <a:ext cx="246" cy="269"/>
            </a:xfrm>
            <a:prstGeom prst="rect">
              <a:avLst/>
            </a:prstGeom>
            <a:noFill/>
            <a:ln w="9525">
              <a:noFill/>
              <a:miter lim="800000"/>
              <a:headEnd/>
              <a:tailEnd/>
            </a:ln>
          </p:spPr>
        </p:pic>
        <p:pic>
          <p:nvPicPr>
            <p:cNvPr id="93203" name="Picture 50" descr="tn_excell"/>
            <p:cNvPicPr>
              <a:picLocks noChangeAspect="1" noChangeArrowheads="1"/>
            </p:cNvPicPr>
            <p:nvPr/>
          </p:nvPicPr>
          <p:blipFill>
            <a:blip r:embed="rId9">
              <a:clrChange>
                <a:clrFrom>
                  <a:srgbClr val="FFFEFF"/>
                </a:clrFrom>
                <a:clrTo>
                  <a:srgbClr val="FFFEFF">
                    <a:alpha val="0"/>
                  </a:srgbClr>
                </a:clrTo>
              </a:clrChange>
            </a:blip>
            <a:srcRect/>
            <a:stretch>
              <a:fillRect/>
            </a:stretch>
          </p:blipFill>
          <p:spPr bwMode="auto">
            <a:xfrm>
              <a:off x="4073" y="1210"/>
              <a:ext cx="440" cy="440"/>
            </a:xfrm>
            <a:prstGeom prst="rect">
              <a:avLst/>
            </a:prstGeom>
            <a:noFill/>
            <a:ln w="9525">
              <a:noFill/>
              <a:miter lim="800000"/>
              <a:headEnd/>
              <a:tailEnd/>
            </a:ln>
          </p:spPr>
        </p:pic>
      </p:grpSp>
      <p:sp>
        <p:nvSpPr>
          <p:cNvPr id="93196" name="Text Box 51"/>
          <p:cNvSpPr txBox="1">
            <a:spLocks noChangeArrowheads="1"/>
          </p:cNvSpPr>
          <p:nvPr/>
        </p:nvSpPr>
        <p:spPr bwMode="auto">
          <a:xfrm>
            <a:off x="971550" y="5256213"/>
            <a:ext cx="4032250" cy="1069975"/>
          </a:xfrm>
          <a:prstGeom prst="rect">
            <a:avLst/>
          </a:prstGeom>
          <a:noFill/>
          <a:ln w="9525">
            <a:noFill/>
            <a:miter lim="800000"/>
            <a:headEnd/>
            <a:tailEnd/>
          </a:ln>
        </p:spPr>
        <p:txBody>
          <a:bodyPr>
            <a:spAutoFit/>
          </a:bodyPr>
          <a:lstStyle/>
          <a:p>
            <a:pPr eaLnBrk="0" hangingPunct="0">
              <a:buFontTx/>
              <a:buChar char="•"/>
            </a:pPr>
            <a:r>
              <a:rPr lang="en-US" sz="1400">
                <a:solidFill>
                  <a:srgbClr val="000000"/>
                </a:solidFill>
                <a:ea typeface="MS PGothic" pitchFamily="34" charset="-128"/>
              </a:rPr>
              <a:t> </a:t>
            </a:r>
            <a:r>
              <a:rPr lang="en-US" sz="1600">
                <a:solidFill>
                  <a:srgbClr val="000000"/>
                </a:solidFill>
                <a:ea typeface="MS PGothic" pitchFamily="34" charset="-128"/>
              </a:rPr>
              <a:t>251 data breaches identified by the </a:t>
            </a:r>
            <a:r>
              <a:rPr lang="en-US" sz="1600" b="1">
                <a:solidFill>
                  <a:srgbClr val="000000"/>
                </a:solidFill>
                <a:ea typeface="MS PGothic" pitchFamily="34" charset="-128"/>
              </a:rPr>
              <a:t>Identity Theft Resource Center</a:t>
            </a:r>
            <a:r>
              <a:rPr lang="en-US" sz="1600">
                <a:solidFill>
                  <a:srgbClr val="000000"/>
                </a:solidFill>
                <a:ea typeface="MS PGothic" pitchFamily="34" charset="-128"/>
              </a:rPr>
              <a:t> as of August 2007; </a:t>
            </a:r>
            <a:r>
              <a:rPr lang="en-US" sz="1600" b="1">
                <a:solidFill>
                  <a:srgbClr val="FF9933"/>
                </a:solidFill>
                <a:ea typeface="MS PGothic" pitchFamily="34" charset="-128"/>
              </a:rPr>
              <a:t>74,782,417 records</a:t>
            </a:r>
            <a:r>
              <a:rPr lang="en-US" sz="1600">
                <a:solidFill>
                  <a:srgbClr val="000000"/>
                </a:solidFill>
                <a:ea typeface="MS PGothic" pitchFamily="34" charset="-128"/>
              </a:rPr>
              <a:t> exposed</a:t>
            </a:r>
            <a:endParaRPr lang="en-US" sz="1600">
              <a:ea typeface="MS PGothic" pitchFamily="34" charset="-128"/>
            </a:endParaRPr>
          </a:p>
        </p:txBody>
      </p:sp>
      <p:pic>
        <p:nvPicPr>
          <p:cNvPr id="337972" name="Picture 52"/>
          <p:cNvPicPr>
            <a:picLocks noChangeAspect="1" noChangeArrowheads="1"/>
          </p:cNvPicPr>
          <p:nvPr/>
        </p:nvPicPr>
        <p:blipFill>
          <a:blip r:embed="rId10"/>
          <a:srcRect/>
          <a:stretch>
            <a:fillRect/>
          </a:stretch>
        </p:blipFill>
        <p:spPr bwMode="auto">
          <a:xfrm>
            <a:off x="5219700" y="4292600"/>
            <a:ext cx="3455988" cy="20653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37972"/>
                                        </p:tgtEl>
                                        <p:attrNameLst>
                                          <p:attrName>style.visibility</p:attrName>
                                        </p:attrNameLst>
                                      </p:cBhvr>
                                      <p:to>
                                        <p:strVal val="visible"/>
                                      </p:to>
                                    </p:set>
                                    <p:animEffect transition="in" filter="blinds(horizontal)">
                                      <p:cBhvr>
                                        <p:cTn id="7" dur="500"/>
                                        <p:tgtEl>
                                          <p:spTgt spid="337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Number Placeholder 1"/>
          <p:cNvSpPr>
            <a:spLocks noGrp="1"/>
          </p:cNvSpPr>
          <p:nvPr>
            <p:ph type="sldNum" sz="quarter" idx="10"/>
          </p:nvPr>
        </p:nvSpPr>
        <p:spPr bwMode="auto">
          <a:noFill/>
          <a:ln>
            <a:miter lim="800000"/>
            <a:headEnd/>
            <a:tailEnd/>
          </a:ln>
        </p:spPr>
        <p:txBody>
          <a:bodyPr/>
          <a:lstStyle/>
          <a:p>
            <a:fld id="{DE94F5E6-95CD-4983-8B5E-763E2312C561}" type="slidenum">
              <a:rPr lang="en-US" smtClean="0">
                <a:latin typeface="Arial" charset="0"/>
                <a:cs typeface="Arial" charset="0"/>
              </a:rPr>
              <a:pPr/>
              <a:t>13</a:t>
            </a:fld>
            <a:endParaRPr lang="en-US" smtClean="0">
              <a:latin typeface="Arial" charset="0"/>
              <a:cs typeface="Arial" charset="0"/>
            </a:endParaRPr>
          </a:p>
        </p:txBody>
      </p:sp>
      <p:sp>
        <p:nvSpPr>
          <p:cNvPr id="95234" name="Date Placeholder 3"/>
          <p:cNvSpPr>
            <a:spLocks noGrp="1"/>
          </p:cNvSpPr>
          <p:nvPr>
            <p:ph type="dt" sz="quarter" idx="12"/>
          </p:nvPr>
        </p:nvSpPr>
        <p:spPr>
          <a:noFill/>
        </p:spPr>
        <p:txBody>
          <a:bodyPr/>
          <a:lstStyle/>
          <a:p>
            <a:fld id="{A478DA0F-4415-4048-AC10-6A329F26457B}" type="datetime1">
              <a:rPr lang="en-GB" smtClean="0">
                <a:latin typeface="Arial" charset="0"/>
                <a:cs typeface="Arial" charset="0"/>
              </a:rPr>
              <a:pPr/>
              <a:t>01/06/2010</a:t>
            </a:fld>
            <a:endParaRPr lang="en-GB" smtClean="0">
              <a:latin typeface="Arial" charset="0"/>
              <a:cs typeface="Arial" charset="0"/>
            </a:endParaRPr>
          </a:p>
        </p:txBody>
      </p:sp>
      <p:sp>
        <p:nvSpPr>
          <p:cNvPr id="95235" name="Rectangle 2"/>
          <p:cNvSpPr>
            <a:spLocks noGrp="1" noChangeArrowheads="1"/>
          </p:cNvSpPr>
          <p:nvPr>
            <p:ph type="title" idx="4294967295"/>
          </p:nvPr>
        </p:nvSpPr>
        <p:spPr>
          <a:xfrm>
            <a:off x="611188" y="125413"/>
            <a:ext cx="8278812" cy="1143000"/>
          </a:xfrm>
        </p:spPr>
        <p:txBody>
          <a:bodyPr lIns="0" rIns="0"/>
          <a:lstStyle/>
          <a:p>
            <a:pPr eaLnBrk="1" hangingPunct="1"/>
            <a:r>
              <a:rPr lang="en-US" smtClean="0"/>
              <a:t>Information Loss is Costly</a:t>
            </a:r>
            <a:br>
              <a:rPr lang="en-US" smtClean="0"/>
            </a:br>
            <a:r>
              <a:rPr lang="en-US" sz="2400" smtClean="0"/>
              <a:t>Whether it is theft or accidental, it creates several impacts…</a:t>
            </a:r>
          </a:p>
        </p:txBody>
      </p:sp>
      <p:sp>
        <p:nvSpPr>
          <p:cNvPr id="339971" name="AutoShape 3"/>
          <p:cNvSpPr>
            <a:spLocks noChangeArrowheads="1"/>
          </p:cNvSpPr>
          <p:nvPr/>
        </p:nvSpPr>
        <p:spPr bwMode="gray">
          <a:xfrm>
            <a:off x="709613" y="1427163"/>
            <a:ext cx="6599237" cy="130175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eaLnBrk="0" hangingPunct="0">
              <a:defRPr/>
            </a:pPr>
            <a:endParaRPr lang="en-US" sz="2400">
              <a:ea typeface="ＭＳ Ｐゴシック" pitchFamily="34" charset="-128"/>
            </a:endParaRPr>
          </a:p>
        </p:txBody>
      </p:sp>
      <p:sp>
        <p:nvSpPr>
          <p:cNvPr id="95237" name="AutoShape 4"/>
          <p:cNvSpPr>
            <a:spLocks noChangeArrowheads="1"/>
          </p:cNvSpPr>
          <p:nvPr/>
        </p:nvSpPr>
        <p:spPr bwMode="gray">
          <a:xfrm>
            <a:off x="838200" y="1547813"/>
            <a:ext cx="1130300" cy="1063625"/>
          </a:xfrm>
          <a:prstGeom prst="roundRect">
            <a:avLst>
              <a:gd name="adj" fmla="val 11921"/>
            </a:avLst>
          </a:prstGeom>
          <a:gradFill rotWithShape="1">
            <a:gsLst>
              <a:gs pos="0">
                <a:srgbClr val="C5DC0A"/>
              </a:gs>
              <a:gs pos="100000">
                <a:srgbClr val="8A9A07"/>
              </a:gs>
            </a:gsLst>
            <a:lin ang="5400000" scaled="1"/>
          </a:gradFill>
          <a:ln w="38100">
            <a:solidFill>
              <a:schemeClr val="bg1"/>
            </a:solidFill>
            <a:round/>
            <a:headEnd/>
            <a:tailEnd/>
          </a:ln>
        </p:spPr>
        <p:txBody>
          <a:bodyPr wrap="none" anchor="ctr"/>
          <a:lstStyle/>
          <a:p>
            <a:pPr eaLnBrk="0" hangingPunct="0"/>
            <a:endParaRPr lang="en-US" sz="2400">
              <a:ea typeface="MS PGothic" pitchFamily="34" charset="-128"/>
            </a:endParaRPr>
          </a:p>
        </p:txBody>
      </p:sp>
      <p:sp>
        <p:nvSpPr>
          <p:cNvPr id="339973" name="Freeform 5"/>
          <p:cNvSpPr>
            <a:spLocks/>
          </p:cNvSpPr>
          <p:nvPr/>
        </p:nvSpPr>
        <p:spPr bwMode="gray">
          <a:xfrm>
            <a:off x="909638" y="1616075"/>
            <a:ext cx="563562" cy="531813"/>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C5DC0A">
                  <a:gamma/>
                  <a:tint val="54510"/>
                  <a:invGamma/>
                </a:srgbClr>
              </a:gs>
              <a:gs pos="50000">
                <a:srgbClr val="C5DC0A">
                  <a:alpha val="0"/>
                </a:srgbClr>
              </a:gs>
              <a:gs pos="100000">
                <a:srgbClr val="C5DC0A">
                  <a:gamma/>
                  <a:tint val="54510"/>
                  <a:invGamma/>
                </a:srgbClr>
              </a:gs>
            </a:gsLst>
            <a:lin ang="2700000" scaled="1"/>
          </a:gradFill>
          <a:ln w="0">
            <a:noFill/>
            <a:prstDash val="solid"/>
            <a:round/>
            <a:headEnd/>
            <a:tailEnd/>
          </a:ln>
        </p:spPr>
        <p:txBody>
          <a:bodyPr/>
          <a:lstStyle/>
          <a:p>
            <a:pPr eaLnBrk="0" hangingPunct="0">
              <a:defRPr/>
            </a:pPr>
            <a:endParaRPr lang="en-US" sz="2400">
              <a:ea typeface="ＭＳ Ｐゴシック" pitchFamily="34" charset="-128"/>
            </a:endParaRPr>
          </a:p>
        </p:txBody>
      </p:sp>
      <p:sp>
        <p:nvSpPr>
          <p:cNvPr id="339974" name="Text Box 6"/>
          <p:cNvSpPr txBox="1">
            <a:spLocks noChangeArrowheads="1"/>
          </p:cNvSpPr>
          <p:nvPr/>
        </p:nvSpPr>
        <p:spPr bwMode="gray">
          <a:xfrm>
            <a:off x="895350" y="1839913"/>
            <a:ext cx="993775" cy="336550"/>
          </a:xfrm>
          <a:prstGeom prst="rect">
            <a:avLst/>
          </a:prstGeom>
          <a:noFill/>
          <a:ln w="9525" algn="ctr">
            <a:noFill/>
            <a:miter lim="800000"/>
            <a:headEnd/>
            <a:tailEnd/>
          </a:ln>
          <a:effectLst/>
        </p:spPr>
        <p:txBody>
          <a:bodyPr wrap="none">
            <a:spAutoFit/>
          </a:bodyPr>
          <a:lstStyle/>
          <a:p>
            <a:pPr algn="ctr" eaLnBrk="0" hangingPunct="0">
              <a:defRPr/>
            </a:pPr>
            <a:r>
              <a:rPr lang="en-US" sz="1600">
                <a:solidFill>
                  <a:srgbClr val="FFFFFF"/>
                </a:solidFill>
                <a:effectLst>
                  <a:outerShdw blurRad="38100" dist="38100" dir="2700000" algn="tl">
                    <a:srgbClr val="C0C0C0"/>
                  </a:outerShdw>
                </a:effectLst>
                <a:ea typeface="ＭＳ Ｐゴシック" pitchFamily="34" charset="-128"/>
              </a:rPr>
              <a:t>Financial</a:t>
            </a:r>
          </a:p>
        </p:txBody>
      </p:sp>
      <p:sp>
        <p:nvSpPr>
          <p:cNvPr id="339975" name="Text Box 7"/>
          <p:cNvSpPr txBox="1">
            <a:spLocks noChangeArrowheads="1"/>
          </p:cNvSpPr>
          <p:nvPr/>
        </p:nvSpPr>
        <p:spPr bwMode="gray">
          <a:xfrm>
            <a:off x="2124075" y="1628775"/>
            <a:ext cx="5111750" cy="1108075"/>
          </a:xfrm>
          <a:prstGeom prst="rect">
            <a:avLst/>
          </a:prstGeom>
          <a:noFill/>
          <a:ln w="9525" algn="ctr">
            <a:noFill/>
            <a:miter lim="800000"/>
            <a:headEnd/>
            <a:tailEnd/>
          </a:ln>
          <a:effectLst/>
        </p:spPr>
        <p:txBody>
          <a:bodyPr>
            <a:spAutoFit/>
          </a:bodyPr>
          <a:lstStyle/>
          <a:p>
            <a:pPr>
              <a:buFontTx/>
              <a:buChar char="•"/>
              <a:defRPr/>
            </a:pPr>
            <a:r>
              <a:rPr lang="en-US" sz="1400" dirty="0">
                <a:effectLst>
                  <a:outerShdw blurRad="38100" dist="38100" dir="2700000" algn="tl">
                    <a:srgbClr val="C0C0C0"/>
                  </a:outerShdw>
                </a:effectLst>
                <a:ea typeface="ＭＳ Ｐゴシック" pitchFamily="34" charset="-128"/>
              </a:rPr>
              <a:t> The U.S. Dept of Justice estimates that intellectual property theft cost enterprises $250 billion in 2004</a:t>
            </a:r>
          </a:p>
          <a:p>
            <a:pPr>
              <a:buFontTx/>
              <a:buChar char="•"/>
              <a:defRPr/>
            </a:pPr>
            <a:r>
              <a:rPr lang="en-US" sz="1400" dirty="0">
                <a:effectLst>
                  <a:outerShdw blurRad="38100" dist="38100" dir="2700000" algn="tl">
                    <a:srgbClr val="C0C0C0"/>
                  </a:outerShdw>
                </a:effectLst>
                <a:ea typeface="ＭＳ Ｐゴシック" pitchFamily="34" charset="-128"/>
              </a:rPr>
              <a:t> Loss of revenue, loss of e-business opportunities</a:t>
            </a:r>
            <a:r>
              <a:rPr lang="en-US" sz="2400" dirty="0">
                <a:ea typeface="ＭＳ Ｐゴシック" pitchFamily="34" charset="-128"/>
              </a:rPr>
              <a:t> </a:t>
            </a:r>
            <a:r>
              <a:rPr lang="en-US" sz="1400" dirty="0">
                <a:effectLst>
                  <a:outerShdw blurRad="38100" dist="38100" dir="2700000" algn="tl">
                    <a:srgbClr val="C0C0C0"/>
                  </a:outerShdw>
                </a:effectLst>
                <a:ea typeface="ＭＳ Ｐゴシック" pitchFamily="34" charset="-128"/>
              </a:rPr>
              <a:t>market capitalization, and competitive advantage</a:t>
            </a:r>
            <a:endParaRPr lang="en-US" dirty="0">
              <a:solidFill>
                <a:srgbClr val="000000"/>
              </a:solidFill>
              <a:ea typeface="ＭＳ Ｐゴシック" pitchFamily="34" charset="-128"/>
            </a:endParaRPr>
          </a:p>
        </p:txBody>
      </p:sp>
      <p:sp>
        <p:nvSpPr>
          <p:cNvPr id="339976" name="AutoShape 8"/>
          <p:cNvSpPr>
            <a:spLocks noChangeArrowheads="1"/>
          </p:cNvSpPr>
          <p:nvPr/>
        </p:nvSpPr>
        <p:spPr bwMode="gray">
          <a:xfrm>
            <a:off x="708025" y="2957513"/>
            <a:ext cx="6672263" cy="1301750"/>
          </a:xfrm>
          <a:prstGeom prst="roundRect">
            <a:avLst>
              <a:gd name="adj" fmla="val 10889"/>
            </a:avLst>
          </a:prstGeom>
          <a:gradFill rotWithShape="1">
            <a:gsLst>
              <a:gs pos="0">
                <a:srgbClr val="DDDDDD"/>
              </a:gs>
              <a:gs pos="50000">
                <a:srgbClr val="DDDDDD">
                  <a:gamma/>
                  <a:tint val="39216"/>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eaLnBrk="0" hangingPunct="0">
              <a:defRPr/>
            </a:pPr>
            <a:endParaRPr lang="en-US" sz="2400">
              <a:ea typeface="ＭＳ Ｐゴシック" pitchFamily="34" charset="-128"/>
            </a:endParaRPr>
          </a:p>
        </p:txBody>
      </p:sp>
      <p:sp>
        <p:nvSpPr>
          <p:cNvPr id="95244" name="AutoShape 9"/>
          <p:cNvSpPr>
            <a:spLocks noChangeArrowheads="1"/>
          </p:cNvSpPr>
          <p:nvPr/>
        </p:nvSpPr>
        <p:spPr bwMode="gray">
          <a:xfrm>
            <a:off x="836613" y="3078163"/>
            <a:ext cx="1131887" cy="1063625"/>
          </a:xfrm>
          <a:prstGeom prst="roundRect">
            <a:avLst>
              <a:gd name="adj" fmla="val 11921"/>
            </a:avLst>
          </a:prstGeom>
          <a:gradFill rotWithShape="1">
            <a:gsLst>
              <a:gs pos="0">
                <a:srgbClr val="FFA846"/>
              </a:gs>
              <a:gs pos="100000">
                <a:srgbClr val="FF8700"/>
              </a:gs>
            </a:gsLst>
            <a:lin ang="5400000" scaled="1"/>
          </a:gradFill>
          <a:ln w="38100">
            <a:solidFill>
              <a:schemeClr val="bg1"/>
            </a:solidFill>
            <a:round/>
            <a:headEnd/>
            <a:tailEnd/>
          </a:ln>
        </p:spPr>
        <p:txBody>
          <a:bodyPr wrap="none" anchor="ctr"/>
          <a:lstStyle/>
          <a:p>
            <a:pPr eaLnBrk="0" hangingPunct="0"/>
            <a:endParaRPr lang="en-US" sz="2400">
              <a:ea typeface="MS PGothic" pitchFamily="34" charset="-128"/>
            </a:endParaRPr>
          </a:p>
        </p:txBody>
      </p:sp>
      <p:sp>
        <p:nvSpPr>
          <p:cNvPr id="95245" name="Freeform 10"/>
          <p:cNvSpPr>
            <a:spLocks/>
          </p:cNvSpPr>
          <p:nvPr/>
        </p:nvSpPr>
        <p:spPr bwMode="gray">
          <a:xfrm>
            <a:off x="906463" y="3146425"/>
            <a:ext cx="565150" cy="531813"/>
          </a:xfrm>
          <a:custGeom>
            <a:avLst/>
            <a:gdLst>
              <a:gd name="T0" fmla="*/ 106100261 w 596"/>
              <a:gd name="T1" fmla="*/ 0 h 598"/>
              <a:gd name="T2" fmla="*/ 0 w 596"/>
              <a:gd name="T3" fmla="*/ 93325167 h 598"/>
              <a:gd name="T4" fmla="*/ 0 w 596"/>
              <a:gd name="T5" fmla="*/ 465833426 h 598"/>
              <a:gd name="T6" fmla="*/ 144763741 w 596"/>
              <a:gd name="T7" fmla="*/ 137615062 h 598"/>
              <a:gd name="T8" fmla="*/ 529602464 w 596"/>
              <a:gd name="T9" fmla="*/ 0 h 598"/>
              <a:gd name="T10" fmla="*/ 106100261 w 596"/>
              <a:gd name="T11" fmla="*/ 0 h 598"/>
              <a:gd name="T12" fmla="*/ 0 60000 65536"/>
              <a:gd name="T13" fmla="*/ 0 60000 65536"/>
              <a:gd name="T14" fmla="*/ 0 60000 65536"/>
              <a:gd name="T15" fmla="*/ 0 60000 65536"/>
              <a:gd name="T16" fmla="*/ 0 60000 65536"/>
              <a:gd name="T17" fmla="*/ 0 60000 65536"/>
              <a:gd name="T18" fmla="*/ 0 w 596"/>
              <a:gd name="T19" fmla="*/ 0 h 598"/>
              <a:gd name="T20" fmla="*/ 596 w 596"/>
              <a:gd name="T21" fmla="*/ 598 h 598"/>
            </a:gdLst>
            <a:ahLst/>
            <a:cxnLst>
              <a:cxn ang="T12">
                <a:pos x="T0" y="T1"/>
              </a:cxn>
              <a:cxn ang="T13">
                <a:pos x="T2" y="T3"/>
              </a:cxn>
              <a:cxn ang="T14">
                <a:pos x="T4" y="T5"/>
              </a:cxn>
              <a:cxn ang="T15">
                <a:pos x="T6" y="T7"/>
              </a:cxn>
              <a:cxn ang="T16">
                <a:pos x="T8" y="T9"/>
              </a:cxn>
              <a:cxn ang="T17">
                <a:pos x="T10" y="T11"/>
              </a:cxn>
            </a:cxnLst>
            <a:rect l="T18" t="T19" r="T20" b="T21"/>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FCC93"/>
              </a:gs>
              <a:gs pos="100000">
                <a:srgbClr val="FF8700">
                  <a:alpha val="0"/>
                </a:srgbClr>
              </a:gs>
            </a:gsLst>
            <a:lin ang="2700000" scaled="1"/>
          </a:gradFill>
          <a:ln w="0">
            <a:noFill/>
            <a:round/>
            <a:headEnd/>
            <a:tailEnd/>
          </a:ln>
        </p:spPr>
        <p:txBody>
          <a:bodyPr/>
          <a:lstStyle/>
          <a:p>
            <a:pPr eaLnBrk="0" hangingPunct="0"/>
            <a:endParaRPr lang="en-US" sz="2400">
              <a:ea typeface="MS PGothic" pitchFamily="34" charset="-128"/>
            </a:endParaRPr>
          </a:p>
        </p:txBody>
      </p:sp>
      <p:sp>
        <p:nvSpPr>
          <p:cNvPr id="339979" name="Text Box 11"/>
          <p:cNvSpPr txBox="1">
            <a:spLocks noChangeArrowheads="1"/>
          </p:cNvSpPr>
          <p:nvPr/>
        </p:nvSpPr>
        <p:spPr bwMode="gray">
          <a:xfrm>
            <a:off x="787400" y="3346450"/>
            <a:ext cx="1254125" cy="581025"/>
          </a:xfrm>
          <a:prstGeom prst="rect">
            <a:avLst/>
          </a:prstGeom>
          <a:noFill/>
          <a:ln w="9525" algn="ctr">
            <a:noFill/>
            <a:miter lim="800000"/>
            <a:headEnd/>
            <a:tailEnd/>
          </a:ln>
          <a:effectLst/>
        </p:spPr>
        <p:txBody>
          <a:bodyPr wrap="none">
            <a:spAutoFit/>
          </a:bodyPr>
          <a:lstStyle/>
          <a:p>
            <a:pPr algn="ctr" eaLnBrk="0" hangingPunct="0">
              <a:defRPr/>
            </a:pPr>
            <a:r>
              <a:rPr lang="en-US" sz="1600">
                <a:solidFill>
                  <a:srgbClr val="FFFFFF"/>
                </a:solidFill>
                <a:effectLst>
                  <a:outerShdw blurRad="38100" dist="38100" dir="2700000" algn="tl">
                    <a:srgbClr val="C0C0C0"/>
                  </a:outerShdw>
                </a:effectLst>
                <a:ea typeface="ＭＳ Ｐゴシック" pitchFamily="34" charset="-128"/>
              </a:rPr>
              <a:t>Regulatory </a:t>
            </a:r>
          </a:p>
          <a:p>
            <a:pPr algn="ctr" eaLnBrk="0" hangingPunct="0">
              <a:defRPr/>
            </a:pPr>
            <a:r>
              <a:rPr lang="en-US" sz="1600">
                <a:solidFill>
                  <a:srgbClr val="FFFFFF"/>
                </a:solidFill>
                <a:effectLst>
                  <a:outerShdw blurRad="38100" dist="38100" dir="2700000" algn="tl">
                    <a:srgbClr val="C0C0C0"/>
                  </a:outerShdw>
                </a:effectLst>
                <a:ea typeface="ＭＳ Ｐゴシック" pitchFamily="34" charset="-128"/>
              </a:rPr>
              <a:t>Compliance</a:t>
            </a:r>
          </a:p>
        </p:txBody>
      </p:sp>
      <p:sp>
        <p:nvSpPr>
          <p:cNvPr id="339980" name="Text Box 12"/>
          <p:cNvSpPr txBox="1">
            <a:spLocks noChangeArrowheads="1"/>
          </p:cNvSpPr>
          <p:nvPr/>
        </p:nvSpPr>
        <p:spPr bwMode="gray">
          <a:xfrm>
            <a:off x="2122488" y="3065463"/>
            <a:ext cx="5186362" cy="1169987"/>
          </a:xfrm>
          <a:prstGeom prst="rect">
            <a:avLst/>
          </a:prstGeom>
          <a:noFill/>
          <a:ln w="9525" algn="ctr">
            <a:noFill/>
            <a:miter lim="800000"/>
            <a:headEnd/>
            <a:tailEnd/>
          </a:ln>
          <a:effectLst/>
        </p:spPr>
        <p:txBody>
          <a:bodyPr>
            <a:spAutoFit/>
          </a:bodyPr>
          <a:lstStyle/>
          <a:p>
            <a:pPr>
              <a:buFontTx/>
              <a:buChar char="•"/>
              <a:defRPr/>
            </a:pPr>
            <a:r>
              <a:rPr lang="en-US" sz="1400" dirty="0">
                <a:effectLst>
                  <a:outerShdw blurRad="38100" dist="38100" dir="2700000" algn="tl">
                    <a:srgbClr val="C0C0C0"/>
                  </a:outerShdw>
                </a:effectLst>
                <a:ea typeface="ＭＳ Ｐゴシック" pitchFamily="34" charset="-128"/>
              </a:rPr>
              <a:t> Increasing regulation: Sarbanes-Oxley Act, Health Insurance Portability &amp; Accountability Act, Gramm-Leach Bliley Act and EU Directive</a:t>
            </a:r>
          </a:p>
          <a:p>
            <a:pPr>
              <a:buFontTx/>
              <a:buChar char="•"/>
              <a:defRPr/>
            </a:pPr>
            <a:r>
              <a:rPr lang="en-US" sz="1400" dirty="0">
                <a:effectLst>
                  <a:outerShdw blurRad="38100" dist="38100" dir="2700000" algn="tl">
                    <a:srgbClr val="C0C0C0"/>
                  </a:outerShdw>
                </a:effectLst>
                <a:ea typeface="ＭＳ Ｐゴシック" pitchFamily="34" charset="-128"/>
              </a:rPr>
              <a:t> Non-compliance can lead to significant legal fees, fines and/or settlements</a:t>
            </a:r>
            <a:endParaRPr lang="en-US" sz="1400" dirty="0">
              <a:solidFill>
                <a:srgbClr val="000000"/>
              </a:solidFill>
              <a:ea typeface="ＭＳ Ｐゴシック" pitchFamily="34" charset="-128"/>
            </a:endParaRPr>
          </a:p>
        </p:txBody>
      </p:sp>
      <p:sp>
        <p:nvSpPr>
          <p:cNvPr id="339981" name="AutoShape 13"/>
          <p:cNvSpPr>
            <a:spLocks noChangeArrowheads="1"/>
          </p:cNvSpPr>
          <p:nvPr/>
        </p:nvSpPr>
        <p:spPr bwMode="gray">
          <a:xfrm>
            <a:off x="708025" y="4497388"/>
            <a:ext cx="6743700" cy="1301750"/>
          </a:xfrm>
          <a:prstGeom prst="roundRect">
            <a:avLst>
              <a:gd name="adj" fmla="val 10889"/>
            </a:avLst>
          </a:prstGeom>
          <a:gradFill rotWithShape="1">
            <a:gsLst>
              <a:gs pos="0">
                <a:srgbClr val="DDDDDD"/>
              </a:gs>
              <a:gs pos="50000">
                <a:srgbClr val="DDDDDD">
                  <a:gamma/>
                  <a:tint val="48627"/>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eaLnBrk="0" hangingPunct="0">
              <a:defRPr/>
            </a:pPr>
            <a:endParaRPr lang="en-US" sz="2400">
              <a:ea typeface="ＭＳ Ｐゴシック" pitchFamily="34" charset="-128"/>
            </a:endParaRPr>
          </a:p>
        </p:txBody>
      </p:sp>
      <p:sp>
        <p:nvSpPr>
          <p:cNvPr id="95249" name="AutoShape 14"/>
          <p:cNvSpPr>
            <a:spLocks noChangeArrowheads="1"/>
          </p:cNvSpPr>
          <p:nvPr/>
        </p:nvSpPr>
        <p:spPr bwMode="gray">
          <a:xfrm>
            <a:off x="836613" y="4618038"/>
            <a:ext cx="1130300" cy="1063625"/>
          </a:xfrm>
          <a:prstGeom prst="roundRect">
            <a:avLst>
              <a:gd name="adj" fmla="val 11921"/>
            </a:avLst>
          </a:prstGeom>
          <a:gradFill rotWithShape="1">
            <a:gsLst>
              <a:gs pos="0">
                <a:srgbClr val="D16E6F"/>
              </a:gs>
              <a:gs pos="100000">
                <a:srgbClr val="B71A1D"/>
              </a:gs>
            </a:gsLst>
            <a:lin ang="5400000" scaled="1"/>
          </a:gradFill>
          <a:ln w="38100">
            <a:solidFill>
              <a:schemeClr val="bg1"/>
            </a:solidFill>
            <a:round/>
            <a:headEnd/>
            <a:tailEnd/>
          </a:ln>
        </p:spPr>
        <p:txBody>
          <a:bodyPr wrap="none" anchor="ctr"/>
          <a:lstStyle/>
          <a:p>
            <a:pPr eaLnBrk="0" hangingPunct="0"/>
            <a:endParaRPr lang="en-US" sz="2400">
              <a:ea typeface="MS PGothic" pitchFamily="34" charset="-128"/>
            </a:endParaRPr>
          </a:p>
        </p:txBody>
      </p:sp>
      <p:sp>
        <p:nvSpPr>
          <p:cNvPr id="95250" name="Freeform 15"/>
          <p:cNvSpPr>
            <a:spLocks/>
          </p:cNvSpPr>
          <p:nvPr/>
        </p:nvSpPr>
        <p:spPr bwMode="gray">
          <a:xfrm>
            <a:off x="908050" y="4686300"/>
            <a:ext cx="563563" cy="531813"/>
          </a:xfrm>
          <a:custGeom>
            <a:avLst/>
            <a:gdLst>
              <a:gd name="T0" fmla="*/ 105505410 w 596"/>
              <a:gd name="T1" fmla="*/ 0 h 598"/>
              <a:gd name="T2" fmla="*/ 0 w 596"/>
              <a:gd name="T3" fmla="*/ 93325167 h 598"/>
              <a:gd name="T4" fmla="*/ 0 w 596"/>
              <a:gd name="T5" fmla="*/ 465833426 h 598"/>
              <a:gd name="T6" fmla="*/ 143952524 w 596"/>
              <a:gd name="T7" fmla="*/ 137615062 h 598"/>
              <a:gd name="T8" fmla="*/ 526632624 w 596"/>
              <a:gd name="T9" fmla="*/ 0 h 598"/>
              <a:gd name="T10" fmla="*/ 105505410 w 596"/>
              <a:gd name="T11" fmla="*/ 0 h 598"/>
              <a:gd name="T12" fmla="*/ 0 60000 65536"/>
              <a:gd name="T13" fmla="*/ 0 60000 65536"/>
              <a:gd name="T14" fmla="*/ 0 60000 65536"/>
              <a:gd name="T15" fmla="*/ 0 60000 65536"/>
              <a:gd name="T16" fmla="*/ 0 60000 65536"/>
              <a:gd name="T17" fmla="*/ 0 60000 65536"/>
              <a:gd name="T18" fmla="*/ 0 w 596"/>
              <a:gd name="T19" fmla="*/ 0 h 598"/>
              <a:gd name="T20" fmla="*/ 596 w 596"/>
              <a:gd name="T21" fmla="*/ 598 h 598"/>
            </a:gdLst>
            <a:ahLst/>
            <a:cxnLst>
              <a:cxn ang="T12">
                <a:pos x="T0" y="T1"/>
              </a:cxn>
              <a:cxn ang="T13">
                <a:pos x="T2" y="T3"/>
              </a:cxn>
              <a:cxn ang="T14">
                <a:pos x="T4" y="T5"/>
              </a:cxn>
              <a:cxn ang="T15">
                <a:pos x="T6" y="T7"/>
              </a:cxn>
              <a:cxn ang="T16">
                <a:pos x="T8" y="T9"/>
              </a:cxn>
              <a:cxn ang="T17">
                <a:pos x="T10" y="T11"/>
              </a:cxn>
            </a:cxnLst>
            <a:rect l="T18" t="T19" r="T20" b="T21"/>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DC9091"/>
              </a:gs>
              <a:gs pos="100000">
                <a:srgbClr val="B71A1D">
                  <a:alpha val="0"/>
                </a:srgbClr>
              </a:gs>
            </a:gsLst>
            <a:lin ang="2700000" scaled="1"/>
          </a:gradFill>
          <a:ln w="0">
            <a:noFill/>
            <a:round/>
            <a:headEnd/>
            <a:tailEnd/>
          </a:ln>
        </p:spPr>
        <p:txBody>
          <a:bodyPr/>
          <a:lstStyle/>
          <a:p>
            <a:pPr eaLnBrk="0" hangingPunct="0"/>
            <a:endParaRPr lang="en-US" sz="2400">
              <a:ea typeface="MS PGothic" pitchFamily="34" charset="-128"/>
            </a:endParaRPr>
          </a:p>
        </p:txBody>
      </p:sp>
      <p:sp>
        <p:nvSpPr>
          <p:cNvPr id="339984" name="Text Box 16"/>
          <p:cNvSpPr txBox="1">
            <a:spLocks noChangeArrowheads="1"/>
          </p:cNvSpPr>
          <p:nvPr/>
        </p:nvSpPr>
        <p:spPr bwMode="gray">
          <a:xfrm>
            <a:off x="860425" y="4791075"/>
            <a:ext cx="1071563" cy="581025"/>
          </a:xfrm>
          <a:prstGeom prst="rect">
            <a:avLst/>
          </a:prstGeom>
          <a:noFill/>
          <a:ln w="9525" algn="ctr">
            <a:noFill/>
            <a:miter lim="800000"/>
            <a:headEnd/>
            <a:tailEnd/>
          </a:ln>
          <a:effectLst/>
        </p:spPr>
        <p:txBody>
          <a:bodyPr wrap="none">
            <a:spAutoFit/>
          </a:bodyPr>
          <a:lstStyle/>
          <a:p>
            <a:pPr algn="ctr" eaLnBrk="0" hangingPunct="0">
              <a:defRPr/>
            </a:pPr>
            <a:r>
              <a:rPr lang="en-US" sz="1600">
                <a:solidFill>
                  <a:srgbClr val="FFFFFF"/>
                </a:solidFill>
                <a:effectLst>
                  <a:outerShdw blurRad="38100" dist="38100" dir="2700000" algn="tl">
                    <a:srgbClr val="C0C0C0"/>
                  </a:outerShdw>
                </a:effectLst>
                <a:ea typeface="ＭＳ Ｐゴシック" pitchFamily="34" charset="-128"/>
              </a:rPr>
              <a:t>Image &amp;</a:t>
            </a:r>
          </a:p>
          <a:p>
            <a:pPr algn="ctr" eaLnBrk="0" hangingPunct="0">
              <a:defRPr/>
            </a:pPr>
            <a:r>
              <a:rPr lang="en-US" sz="1600">
                <a:solidFill>
                  <a:srgbClr val="FFFFFF"/>
                </a:solidFill>
                <a:effectLst>
                  <a:outerShdw blurRad="38100" dist="38100" dir="2700000" algn="tl">
                    <a:srgbClr val="C0C0C0"/>
                  </a:outerShdw>
                </a:effectLst>
                <a:ea typeface="ＭＳ Ｐゴシック" pitchFamily="34" charset="-128"/>
              </a:rPr>
              <a:t>Credibility</a:t>
            </a:r>
          </a:p>
        </p:txBody>
      </p:sp>
      <p:sp>
        <p:nvSpPr>
          <p:cNvPr id="339985" name="Text Box 17"/>
          <p:cNvSpPr txBox="1">
            <a:spLocks noChangeArrowheads="1"/>
          </p:cNvSpPr>
          <p:nvPr/>
        </p:nvSpPr>
        <p:spPr bwMode="gray">
          <a:xfrm>
            <a:off x="2122488" y="4714875"/>
            <a:ext cx="5186362" cy="942975"/>
          </a:xfrm>
          <a:prstGeom prst="rect">
            <a:avLst/>
          </a:prstGeom>
          <a:noFill/>
          <a:ln w="9525" algn="ctr">
            <a:noFill/>
            <a:miter lim="800000"/>
            <a:headEnd/>
            <a:tailEnd/>
          </a:ln>
          <a:effectLst/>
        </p:spPr>
        <p:txBody>
          <a:bodyPr>
            <a:spAutoFit/>
          </a:bodyPr>
          <a:lstStyle/>
          <a:p>
            <a:pPr>
              <a:buFontTx/>
              <a:buChar char="•"/>
              <a:defRPr/>
            </a:pPr>
            <a:r>
              <a:rPr lang="en-US" sz="1400">
                <a:effectLst>
                  <a:outerShdw blurRad="38100" dist="38100" dir="2700000" algn="tl">
                    <a:srgbClr val="C0C0C0"/>
                  </a:outerShdw>
                </a:effectLst>
                <a:ea typeface="ＭＳ Ｐゴシック" pitchFamily="34" charset="-128"/>
              </a:rPr>
              <a:t> Leaked executive e-mails can be embarrassing</a:t>
            </a:r>
          </a:p>
          <a:p>
            <a:pPr>
              <a:buFontTx/>
              <a:buChar char="•"/>
              <a:defRPr/>
            </a:pPr>
            <a:r>
              <a:rPr lang="en-US" sz="1400">
                <a:effectLst>
                  <a:outerShdw blurRad="38100" dist="38100" dir="2700000" algn="tl">
                    <a:srgbClr val="C0C0C0"/>
                  </a:outerShdw>
                </a:effectLst>
                <a:ea typeface="ＭＳ Ｐゴシック" pitchFamily="34" charset="-128"/>
              </a:rPr>
              <a:t> Unintended forwarding of sensitive information can adversely impact the company’s image and/or credibility</a:t>
            </a:r>
          </a:p>
          <a:p>
            <a:pPr>
              <a:buFontTx/>
              <a:buChar char="•"/>
              <a:defRPr/>
            </a:pPr>
            <a:r>
              <a:rPr lang="en-US" sz="1400">
                <a:effectLst>
                  <a:outerShdw blurRad="38100" dist="38100" dir="2700000" algn="tl">
                    <a:srgbClr val="C0C0C0"/>
                  </a:outerShdw>
                </a:effectLst>
                <a:ea typeface="ＭＳ Ｐゴシック" pitchFamily="34" charset="-128"/>
              </a:rPr>
              <a:t>Decreasing confidence into e-banking &amp; e-commerce services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Number Placeholder 1"/>
          <p:cNvSpPr>
            <a:spLocks noGrp="1"/>
          </p:cNvSpPr>
          <p:nvPr>
            <p:ph type="sldNum" sz="quarter" idx="10"/>
          </p:nvPr>
        </p:nvSpPr>
        <p:spPr bwMode="auto">
          <a:noFill/>
          <a:ln>
            <a:miter lim="800000"/>
            <a:headEnd/>
            <a:tailEnd/>
          </a:ln>
        </p:spPr>
        <p:txBody>
          <a:bodyPr/>
          <a:lstStyle/>
          <a:p>
            <a:fld id="{51CDCA97-7F28-4219-9EDB-3CF7455F5066}" type="slidenum">
              <a:rPr lang="en-US" smtClean="0">
                <a:latin typeface="Arial" charset="0"/>
                <a:cs typeface="Arial" charset="0"/>
              </a:rPr>
              <a:pPr/>
              <a:t>14</a:t>
            </a:fld>
            <a:endParaRPr lang="en-US" smtClean="0">
              <a:latin typeface="Arial" charset="0"/>
              <a:cs typeface="Arial" charset="0"/>
            </a:endParaRPr>
          </a:p>
        </p:txBody>
      </p:sp>
      <p:sp>
        <p:nvSpPr>
          <p:cNvPr id="97282" name="Date Placeholder 3"/>
          <p:cNvSpPr>
            <a:spLocks noGrp="1"/>
          </p:cNvSpPr>
          <p:nvPr>
            <p:ph type="dt" sz="quarter" idx="12"/>
          </p:nvPr>
        </p:nvSpPr>
        <p:spPr>
          <a:noFill/>
        </p:spPr>
        <p:txBody>
          <a:bodyPr/>
          <a:lstStyle/>
          <a:p>
            <a:fld id="{3592CBBB-A04C-4EA9-8998-4DA72F0C305B}" type="datetime1">
              <a:rPr lang="en-GB" smtClean="0">
                <a:latin typeface="Arial" charset="0"/>
                <a:cs typeface="Arial" charset="0"/>
              </a:rPr>
              <a:pPr/>
              <a:t>01/06/2010</a:t>
            </a:fld>
            <a:endParaRPr lang="en-GB" smtClean="0">
              <a:latin typeface="Arial" charset="0"/>
              <a:cs typeface="Arial" charset="0"/>
            </a:endParaRPr>
          </a:p>
        </p:txBody>
      </p:sp>
      <p:pic>
        <p:nvPicPr>
          <p:cNvPr id="365591" name="Picture 23"/>
          <p:cNvPicPr>
            <a:picLocks noChangeAspect="1" noChangeArrowheads="1"/>
          </p:cNvPicPr>
          <p:nvPr/>
        </p:nvPicPr>
        <p:blipFill>
          <a:blip r:embed="rId3"/>
          <a:srcRect b="15878"/>
          <a:stretch>
            <a:fillRect/>
          </a:stretch>
        </p:blipFill>
        <p:spPr bwMode="auto">
          <a:xfrm>
            <a:off x="0" y="4333875"/>
            <a:ext cx="3525838" cy="2119313"/>
          </a:xfrm>
          <a:prstGeom prst="rect">
            <a:avLst/>
          </a:prstGeom>
          <a:noFill/>
          <a:ln w="228600" algn="ctr">
            <a:noFill/>
            <a:miter lim="800000"/>
            <a:headEnd/>
            <a:tailEnd/>
          </a:ln>
        </p:spPr>
      </p:pic>
      <p:grpSp>
        <p:nvGrpSpPr>
          <p:cNvPr id="97284" name="Group 2"/>
          <p:cNvGrpSpPr>
            <a:grpSpLocks/>
          </p:cNvGrpSpPr>
          <p:nvPr/>
        </p:nvGrpSpPr>
        <p:grpSpPr bwMode="auto">
          <a:xfrm>
            <a:off x="6084888" y="2133600"/>
            <a:ext cx="2568575" cy="2660650"/>
            <a:chOff x="3312" y="1296"/>
            <a:chExt cx="2299" cy="2130"/>
          </a:xfrm>
        </p:grpSpPr>
        <p:pic>
          <p:nvPicPr>
            <p:cNvPr id="97289" name="Picture 3"/>
            <p:cNvPicPr>
              <a:picLocks noChangeAspect="1" noChangeArrowheads="1"/>
            </p:cNvPicPr>
            <p:nvPr/>
          </p:nvPicPr>
          <p:blipFill>
            <a:blip r:embed="rId4"/>
            <a:srcRect/>
            <a:stretch>
              <a:fillRect/>
            </a:stretch>
          </p:blipFill>
          <p:spPr bwMode="blackWhite">
            <a:xfrm>
              <a:off x="3312" y="1296"/>
              <a:ext cx="2299" cy="2130"/>
            </a:xfrm>
            <a:prstGeom prst="rect">
              <a:avLst/>
            </a:prstGeom>
            <a:noFill/>
            <a:ln w="9525">
              <a:noFill/>
              <a:miter lim="800000"/>
              <a:headEnd/>
              <a:tailEnd/>
            </a:ln>
          </p:spPr>
        </p:pic>
        <p:sp>
          <p:nvSpPr>
            <p:cNvPr id="97290" name="Text Box 4"/>
            <p:cNvSpPr txBox="1">
              <a:spLocks noChangeArrowheads="1"/>
            </p:cNvSpPr>
            <p:nvPr/>
          </p:nvSpPr>
          <p:spPr bwMode="gray">
            <a:xfrm>
              <a:off x="3451" y="1689"/>
              <a:ext cx="836" cy="323"/>
            </a:xfrm>
            <a:prstGeom prst="rect">
              <a:avLst/>
            </a:prstGeom>
            <a:noFill/>
            <a:ln w="22225" algn="ctr">
              <a:noFill/>
              <a:prstDash val="sysDot"/>
              <a:miter lim="800000"/>
              <a:headEnd/>
              <a:tailEnd/>
            </a:ln>
          </p:spPr>
          <p:txBody>
            <a:bodyPr wrap="none" tIns="82800">
              <a:spAutoFit/>
            </a:bodyPr>
            <a:lstStyle/>
            <a:p>
              <a:pPr algn="ctr" eaLnBrk="0" hangingPunct="0"/>
              <a:r>
                <a:rPr lang="en-US" altLang="ja-JP" b="1">
                  <a:solidFill>
                    <a:schemeClr val="bg1"/>
                  </a:solidFill>
                  <a:ea typeface="MS PGothic" pitchFamily="34" charset="-128"/>
                </a:rPr>
                <a:t>I Know</a:t>
              </a:r>
            </a:p>
          </p:txBody>
        </p:sp>
        <p:sp>
          <p:nvSpPr>
            <p:cNvPr id="97291" name="Text Box 5"/>
            <p:cNvSpPr txBox="1">
              <a:spLocks noChangeArrowheads="1"/>
            </p:cNvSpPr>
            <p:nvPr/>
          </p:nvSpPr>
          <p:spPr bwMode="gray">
            <a:xfrm>
              <a:off x="4592" y="1668"/>
              <a:ext cx="768" cy="323"/>
            </a:xfrm>
            <a:prstGeom prst="rect">
              <a:avLst/>
            </a:prstGeom>
            <a:noFill/>
            <a:ln w="22225" algn="ctr">
              <a:noFill/>
              <a:prstDash val="sysDot"/>
              <a:miter lim="800000"/>
              <a:headEnd/>
              <a:tailEnd/>
            </a:ln>
          </p:spPr>
          <p:txBody>
            <a:bodyPr wrap="none" tIns="82800">
              <a:spAutoFit/>
            </a:bodyPr>
            <a:lstStyle/>
            <a:p>
              <a:pPr algn="ctr" eaLnBrk="0" hangingPunct="0"/>
              <a:r>
                <a:rPr lang="en-US" altLang="ja-JP" b="1">
                  <a:solidFill>
                    <a:schemeClr val="bg1"/>
                  </a:solidFill>
                  <a:ea typeface="MS PGothic" pitchFamily="34" charset="-128"/>
                </a:rPr>
                <a:t>I Have</a:t>
              </a:r>
            </a:p>
          </p:txBody>
        </p:sp>
        <p:sp>
          <p:nvSpPr>
            <p:cNvPr id="97292" name="Text Box 6"/>
            <p:cNvSpPr txBox="1">
              <a:spLocks noChangeArrowheads="1"/>
            </p:cNvSpPr>
            <p:nvPr/>
          </p:nvSpPr>
          <p:spPr bwMode="gray">
            <a:xfrm>
              <a:off x="4223" y="2521"/>
              <a:ext cx="574" cy="323"/>
            </a:xfrm>
            <a:prstGeom prst="rect">
              <a:avLst/>
            </a:prstGeom>
            <a:noFill/>
            <a:ln w="22225" algn="ctr">
              <a:noFill/>
              <a:prstDash val="sysDot"/>
              <a:miter lim="800000"/>
              <a:headEnd/>
              <a:tailEnd/>
            </a:ln>
          </p:spPr>
          <p:txBody>
            <a:bodyPr wrap="none" tIns="82800">
              <a:spAutoFit/>
            </a:bodyPr>
            <a:lstStyle/>
            <a:p>
              <a:pPr algn="ctr" eaLnBrk="0" hangingPunct="0"/>
              <a:r>
                <a:rPr lang="fr-FR" altLang="ja-JP" b="1">
                  <a:solidFill>
                    <a:schemeClr val="bg1"/>
                  </a:solidFill>
                  <a:ea typeface="MS PGothic" pitchFamily="34" charset="-128"/>
                </a:rPr>
                <a:t>I am</a:t>
              </a:r>
              <a:endParaRPr lang="en-US" altLang="ja-JP" b="1">
                <a:solidFill>
                  <a:schemeClr val="bg1"/>
                </a:solidFill>
                <a:ea typeface="MS PGothic" pitchFamily="34" charset="-128"/>
              </a:endParaRPr>
            </a:p>
          </p:txBody>
        </p:sp>
      </p:grpSp>
      <p:sp>
        <p:nvSpPr>
          <p:cNvPr id="97285" name="Rectangle 7"/>
          <p:cNvSpPr>
            <a:spLocks noGrp="1" noChangeArrowheads="1"/>
          </p:cNvSpPr>
          <p:nvPr>
            <p:ph type="title" idx="4294967295"/>
          </p:nvPr>
        </p:nvSpPr>
        <p:spPr>
          <a:xfrm>
            <a:off x="323850" y="0"/>
            <a:ext cx="8459788" cy="1143000"/>
          </a:xfrm>
        </p:spPr>
        <p:txBody>
          <a:bodyPr lIns="0" rIns="0"/>
          <a:lstStyle/>
          <a:p>
            <a:pPr eaLnBrk="1" hangingPunct="1"/>
            <a:r>
              <a:rPr lang="en-GB" sz="3200" smtClean="0"/>
              <a:t>Strong Authentication – Combining Security, Efficiency, and Effectiveness</a:t>
            </a:r>
            <a:r>
              <a:rPr lang="en-GB" smtClean="0"/>
              <a:t> </a:t>
            </a:r>
            <a:endParaRPr lang="en-GB" sz="1800" smtClean="0"/>
          </a:p>
        </p:txBody>
      </p:sp>
      <p:sp>
        <p:nvSpPr>
          <p:cNvPr id="97286" name="Rectangle 8"/>
          <p:cNvSpPr>
            <a:spLocks noGrp="1" noChangeArrowheads="1"/>
          </p:cNvSpPr>
          <p:nvPr>
            <p:ph type="body" idx="4294967295"/>
          </p:nvPr>
        </p:nvSpPr>
        <p:spPr>
          <a:xfrm>
            <a:off x="468313" y="1196975"/>
            <a:ext cx="5903912" cy="4392613"/>
          </a:xfrm>
        </p:spPr>
        <p:txBody>
          <a:bodyPr lIns="0" rIns="0"/>
          <a:lstStyle/>
          <a:p>
            <a:pPr marL="288925" indent="-288925" eaLnBrk="1" hangingPunct="1">
              <a:lnSpc>
                <a:spcPct val="210000"/>
              </a:lnSpc>
            </a:pPr>
            <a:r>
              <a:rPr lang="en-GB" smtClean="0"/>
              <a:t>The more factors, the stronger the authentication</a:t>
            </a:r>
          </a:p>
          <a:p>
            <a:pPr marL="666750" lvl="1" indent="-187325" eaLnBrk="1" hangingPunct="1">
              <a:lnSpc>
                <a:spcPct val="210000"/>
              </a:lnSpc>
            </a:pPr>
            <a:r>
              <a:rPr lang="en-GB" b="1" smtClean="0"/>
              <a:t>Something I know</a:t>
            </a:r>
            <a:r>
              <a:rPr lang="en-GB" smtClean="0"/>
              <a:t>, a PIN or password</a:t>
            </a:r>
          </a:p>
          <a:p>
            <a:pPr marL="666750" lvl="1" indent="-187325" eaLnBrk="1" hangingPunct="1">
              <a:lnSpc>
                <a:spcPct val="210000"/>
              </a:lnSpc>
            </a:pPr>
            <a:r>
              <a:rPr lang="en-GB" b="1" smtClean="0"/>
              <a:t>Something I have</a:t>
            </a:r>
            <a:r>
              <a:rPr lang="en-GB" smtClean="0"/>
              <a:t>, a smart card or token</a:t>
            </a:r>
          </a:p>
          <a:p>
            <a:pPr marL="666750" lvl="1" indent="-187325" eaLnBrk="1" hangingPunct="1">
              <a:lnSpc>
                <a:spcPct val="210000"/>
              </a:lnSpc>
            </a:pPr>
            <a:r>
              <a:rPr lang="en-GB" b="1" smtClean="0"/>
              <a:t>Something I am</a:t>
            </a:r>
            <a:r>
              <a:rPr lang="en-GB" smtClean="0"/>
              <a:t>, i.e. biometrics</a:t>
            </a:r>
          </a:p>
        </p:txBody>
      </p:sp>
      <p:sp>
        <p:nvSpPr>
          <p:cNvPr id="97287" name="AutoShape 21"/>
          <p:cNvSpPr>
            <a:spLocks noChangeArrowheads="1"/>
          </p:cNvSpPr>
          <p:nvPr/>
        </p:nvSpPr>
        <p:spPr bwMode="auto">
          <a:xfrm>
            <a:off x="611188" y="3789363"/>
            <a:ext cx="3238500" cy="1439862"/>
          </a:xfrm>
          <a:prstGeom prst="roundRect">
            <a:avLst>
              <a:gd name="adj" fmla="val 16667"/>
            </a:avLst>
          </a:prstGeom>
          <a:noFill/>
          <a:ln w="38100" algn="ctr">
            <a:solidFill>
              <a:srgbClr val="C0C0C0"/>
            </a:solidFill>
            <a:round/>
            <a:headEnd/>
            <a:tailEnd/>
          </a:ln>
        </p:spPr>
        <p:txBody>
          <a:bodyPr anchor="ctr"/>
          <a:lstStyle/>
          <a:p>
            <a:pPr eaLnBrk="0" hangingPunct="0">
              <a:spcBef>
                <a:spcPct val="50000"/>
              </a:spcBef>
            </a:pPr>
            <a:r>
              <a:rPr lang="en-US">
                <a:ea typeface="MS PGothic" pitchFamily="34" charset="-128"/>
              </a:rPr>
              <a:t>Do more with less</a:t>
            </a:r>
            <a:br>
              <a:rPr lang="en-US">
                <a:ea typeface="MS PGothic" pitchFamily="34" charset="-128"/>
              </a:rPr>
            </a:br>
            <a:r>
              <a:rPr lang="en-US">
                <a:ea typeface="MS PGothic" pitchFamily="34" charset="-128"/>
              </a:rPr>
              <a:t>Make fewer mistakes</a:t>
            </a:r>
            <a:br>
              <a:rPr lang="en-US">
                <a:ea typeface="MS PGothic" pitchFamily="34" charset="-128"/>
              </a:rPr>
            </a:br>
            <a:r>
              <a:rPr lang="en-US">
                <a:ea typeface="MS PGothic" pitchFamily="34" charset="-128"/>
              </a:rPr>
              <a:t>Do it more quickly</a:t>
            </a:r>
          </a:p>
        </p:txBody>
      </p:sp>
      <p:sp>
        <p:nvSpPr>
          <p:cNvPr id="97288" name="AutoShape 22"/>
          <p:cNvSpPr>
            <a:spLocks noChangeArrowheads="1"/>
          </p:cNvSpPr>
          <p:nvPr/>
        </p:nvSpPr>
        <p:spPr bwMode="auto">
          <a:xfrm>
            <a:off x="3132138" y="5084763"/>
            <a:ext cx="3238500" cy="1439862"/>
          </a:xfrm>
          <a:prstGeom prst="roundRect">
            <a:avLst>
              <a:gd name="adj" fmla="val 16667"/>
            </a:avLst>
          </a:prstGeom>
          <a:noFill/>
          <a:ln w="38100" algn="ctr">
            <a:solidFill>
              <a:srgbClr val="C0C0C0"/>
            </a:solidFill>
            <a:round/>
            <a:headEnd/>
            <a:tailEnd/>
          </a:ln>
        </p:spPr>
        <p:txBody>
          <a:bodyPr anchor="ctr"/>
          <a:lstStyle/>
          <a:p>
            <a:pPr eaLnBrk="0" hangingPunct="0">
              <a:spcBef>
                <a:spcPct val="50000"/>
              </a:spcBef>
            </a:pPr>
            <a:r>
              <a:rPr lang="en-US">
                <a:ea typeface="MS PGothic" pitchFamily="34" charset="-128"/>
              </a:rPr>
              <a:t>Better controls</a:t>
            </a:r>
            <a:br>
              <a:rPr lang="en-US">
                <a:ea typeface="MS PGothic" pitchFamily="34" charset="-128"/>
              </a:rPr>
            </a:br>
            <a:r>
              <a:rPr lang="en-US">
                <a:ea typeface="MS PGothic" pitchFamily="34" charset="-128"/>
              </a:rPr>
              <a:t>Better transparency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65591"/>
                                        </p:tgtEl>
                                        <p:attrNameLst>
                                          <p:attrName>style.visibility</p:attrName>
                                        </p:attrNameLst>
                                      </p:cBhvr>
                                      <p:to>
                                        <p:strVal val="visible"/>
                                      </p:to>
                                    </p:set>
                                    <p:animEffect transition="in" filter="randombar(horizontal)">
                                      <p:cBhvr>
                                        <p:cTn id="7" dur="500"/>
                                        <p:tgtEl>
                                          <p:spTgt spid="3655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Number Placeholder 3"/>
          <p:cNvSpPr>
            <a:spLocks noGrp="1"/>
          </p:cNvSpPr>
          <p:nvPr>
            <p:ph type="sldNum" sz="quarter" idx="10"/>
          </p:nvPr>
        </p:nvSpPr>
        <p:spPr bwMode="auto">
          <a:noFill/>
          <a:ln>
            <a:miter lim="800000"/>
            <a:headEnd/>
            <a:tailEnd/>
          </a:ln>
        </p:spPr>
        <p:txBody>
          <a:bodyPr/>
          <a:lstStyle/>
          <a:p>
            <a:fld id="{1FCEC182-8429-469A-B455-A8A99CE2074C}" type="slidenum">
              <a:rPr lang="en-US" smtClean="0">
                <a:latin typeface="Arial" charset="0"/>
                <a:cs typeface="Arial" charset="0"/>
              </a:rPr>
              <a:pPr/>
              <a:t>15</a:t>
            </a:fld>
            <a:endParaRPr lang="en-US" smtClean="0">
              <a:latin typeface="Arial" charset="0"/>
              <a:cs typeface="Arial" charset="0"/>
            </a:endParaRPr>
          </a:p>
        </p:txBody>
      </p:sp>
      <p:sp>
        <p:nvSpPr>
          <p:cNvPr id="99330" name="Date Placeholder 5"/>
          <p:cNvSpPr>
            <a:spLocks noGrp="1"/>
          </p:cNvSpPr>
          <p:nvPr>
            <p:ph type="dt" sz="quarter" idx="12"/>
          </p:nvPr>
        </p:nvSpPr>
        <p:spPr>
          <a:noFill/>
        </p:spPr>
        <p:txBody>
          <a:bodyPr/>
          <a:lstStyle/>
          <a:p>
            <a:fld id="{F0B25DEE-04FB-4757-AD1C-3FA406191D38}" type="datetime1">
              <a:rPr lang="en-GB" smtClean="0">
                <a:latin typeface="Arial" charset="0"/>
                <a:cs typeface="Arial" charset="0"/>
              </a:rPr>
              <a:pPr/>
              <a:t>01/06/2010</a:t>
            </a:fld>
            <a:endParaRPr lang="en-GB" smtClean="0">
              <a:latin typeface="Arial" charset="0"/>
              <a:cs typeface="Arial" charset="0"/>
            </a:endParaRPr>
          </a:p>
        </p:txBody>
      </p:sp>
      <p:sp>
        <p:nvSpPr>
          <p:cNvPr id="99331" name="Rectangle 2"/>
          <p:cNvSpPr>
            <a:spLocks noGrp="1" noChangeArrowheads="1"/>
          </p:cNvSpPr>
          <p:nvPr>
            <p:ph type="title"/>
          </p:nvPr>
        </p:nvSpPr>
        <p:spPr>
          <a:xfrm>
            <a:off x="538163" y="401638"/>
            <a:ext cx="8320087" cy="550862"/>
          </a:xfrm>
        </p:spPr>
        <p:txBody>
          <a:bodyPr/>
          <a:lstStyle/>
          <a:p>
            <a:pPr eaLnBrk="1" hangingPunct="1"/>
            <a:r>
              <a:rPr lang="en-US" sz="3200" smtClean="0"/>
              <a:t>Value of Two Factor Authentication &amp; SSO</a:t>
            </a:r>
          </a:p>
        </p:txBody>
      </p:sp>
      <p:sp>
        <p:nvSpPr>
          <p:cNvPr id="99332" name="Rectangle 3"/>
          <p:cNvSpPr>
            <a:spLocks noGrp="1" noChangeArrowheads="1"/>
          </p:cNvSpPr>
          <p:nvPr>
            <p:ph type="body" idx="1"/>
          </p:nvPr>
        </p:nvSpPr>
        <p:spPr>
          <a:xfrm>
            <a:off x="642938" y="1285875"/>
            <a:ext cx="5089525" cy="4646613"/>
          </a:xfrm>
        </p:spPr>
        <p:txBody>
          <a:bodyPr/>
          <a:lstStyle/>
          <a:p>
            <a:pPr eaLnBrk="1" hangingPunct="1">
              <a:lnSpc>
                <a:spcPct val="80000"/>
              </a:lnSpc>
              <a:buFont typeface="Wingdings 2" pitchFamily="18" charset="2"/>
              <a:buNone/>
            </a:pPr>
            <a:r>
              <a:rPr lang="en-US" sz="1800" b="1" smtClean="0"/>
              <a:t>Ease of Use and Reduced Cost:</a:t>
            </a:r>
          </a:p>
          <a:p>
            <a:pPr eaLnBrk="1" hangingPunct="1">
              <a:lnSpc>
                <a:spcPct val="80000"/>
              </a:lnSpc>
            </a:pPr>
            <a:r>
              <a:rPr lang="en-US" sz="1800" smtClean="0"/>
              <a:t>No more user frustration and complaints due to password and security complexity</a:t>
            </a:r>
          </a:p>
          <a:p>
            <a:pPr eaLnBrk="1" hangingPunct="1">
              <a:lnSpc>
                <a:spcPct val="80000"/>
              </a:lnSpc>
            </a:pPr>
            <a:r>
              <a:rPr lang="en-US" sz="1800" smtClean="0"/>
              <a:t>No longer wasting employee time with password management activities</a:t>
            </a:r>
          </a:p>
          <a:p>
            <a:pPr eaLnBrk="1" hangingPunct="1">
              <a:lnSpc>
                <a:spcPct val="80000"/>
              </a:lnSpc>
            </a:pPr>
            <a:r>
              <a:rPr lang="en-US" sz="1800" smtClean="0"/>
              <a:t>High password-related user support costs</a:t>
            </a:r>
          </a:p>
          <a:p>
            <a:pPr eaLnBrk="1" hangingPunct="1">
              <a:lnSpc>
                <a:spcPct val="80000"/>
              </a:lnSpc>
              <a:buFont typeface="Wingdings 2" pitchFamily="18" charset="2"/>
              <a:buNone/>
            </a:pPr>
            <a:endParaRPr lang="en-US" sz="1800" smtClean="0"/>
          </a:p>
          <a:p>
            <a:pPr eaLnBrk="1" hangingPunct="1">
              <a:lnSpc>
                <a:spcPct val="80000"/>
              </a:lnSpc>
              <a:buFont typeface="Wingdings 2" pitchFamily="18" charset="2"/>
              <a:buNone/>
            </a:pPr>
            <a:r>
              <a:rPr lang="en-US" sz="1800" b="1" smtClean="0"/>
              <a:t>Security:</a:t>
            </a:r>
          </a:p>
          <a:p>
            <a:pPr eaLnBrk="1" hangingPunct="1">
              <a:lnSpc>
                <a:spcPct val="80000"/>
              </a:lnSpc>
            </a:pPr>
            <a:r>
              <a:rPr lang="en-US" sz="1800" smtClean="0"/>
              <a:t>Weakened security due to poor password selection and management </a:t>
            </a:r>
          </a:p>
          <a:p>
            <a:pPr eaLnBrk="1" hangingPunct="1">
              <a:lnSpc>
                <a:spcPct val="80000"/>
              </a:lnSpc>
            </a:pPr>
            <a:r>
              <a:rPr lang="en-US" sz="1800" smtClean="0"/>
              <a:t>Confidently securing access to application base</a:t>
            </a:r>
          </a:p>
          <a:p>
            <a:pPr eaLnBrk="1" hangingPunct="1">
              <a:lnSpc>
                <a:spcPct val="80000"/>
              </a:lnSpc>
            </a:pPr>
            <a:r>
              <a:rPr lang="en-US" sz="1800" smtClean="0"/>
              <a:t>Integrated security to protect “keys to the kingdom”</a:t>
            </a:r>
          </a:p>
          <a:p>
            <a:pPr eaLnBrk="1" hangingPunct="1">
              <a:lnSpc>
                <a:spcPct val="80000"/>
              </a:lnSpc>
              <a:buFont typeface="Wingdings 2" pitchFamily="18" charset="2"/>
              <a:buNone/>
            </a:pPr>
            <a:endParaRPr lang="en-US" sz="1800" smtClean="0"/>
          </a:p>
          <a:p>
            <a:pPr eaLnBrk="1" hangingPunct="1">
              <a:lnSpc>
                <a:spcPct val="80000"/>
              </a:lnSpc>
              <a:buFont typeface="Wingdings 2" pitchFamily="18" charset="2"/>
              <a:buNone/>
            </a:pPr>
            <a:r>
              <a:rPr lang="en-US" sz="1800" b="1" smtClean="0"/>
              <a:t>Regulatory:</a:t>
            </a:r>
          </a:p>
          <a:p>
            <a:pPr eaLnBrk="1" hangingPunct="1">
              <a:lnSpc>
                <a:spcPct val="80000"/>
              </a:lnSpc>
            </a:pPr>
            <a:r>
              <a:rPr lang="en-US" sz="1800" smtClean="0"/>
              <a:t>Protect access to confidential data (HIPAA, GLBA) </a:t>
            </a:r>
          </a:p>
          <a:p>
            <a:pPr eaLnBrk="1" hangingPunct="1">
              <a:lnSpc>
                <a:spcPct val="80000"/>
              </a:lnSpc>
            </a:pPr>
            <a:r>
              <a:rPr lang="en-US" sz="1800" smtClean="0"/>
              <a:t>Track access to sensitive data (SOX)</a:t>
            </a:r>
          </a:p>
        </p:txBody>
      </p:sp>
      <p:grpSp>
        <p:nvGrpSpPr>
          <p:cNvPr id="99333" name="Group 16"/>
          <p:cNvGrpSpPr>
            <a:grpSpLocks/>
          </p:cNvGrpSpPr>
          <p:nvPr/>
        </p:nvGrpSpPr>
        <p:grpSpPr bwMode="auto">
          <a:xfrm>
            <a:off x="5929313" y="2071688"/>
            <a:ext cx="3036887" cy="2781300"/>
            <a:chOff x="1920" y="2352"/>
            <a:chExt cx="2272" cy="1968"/>
          </a:xfrm>
        </p:grpSpPr>
        <p:pic>
          <p:nvPicPr>
            <p:cNvPr id="99334" name="Picture 2" descr="C:\Documents and Settings\Pennie\My Documents\Gemalto\password-com.png"/>
            <p:cNvPicPr>
              <a:picLocks noChangeAspect="1" noChangeArrowheads="1"/>
            </p:cNvPicPr>
            <p:nvPr/>
          </p:nvPicPr>
          <p:blipFill>
            <a:blip r:embed="rId3"/>
            <a:srcRect l="11292" t="5614" r="11287" b="12047"/>
            <a:stretch>
              <a:fillRect/>
            </a:stretch>
          </p:blipFill>
          <p:spPr bwMode="auto">
            <a:xfrm>
              <a:off x="1920" y="2352"/>
              <a:ext cx="2147" cy="1968"/>
            </a:xfrm>
            <a:prstGeom prst="rect">
              <a:avLst/>
            </a:prstGeom>
            <a:noFill/>
            <a:ln w="9525">
              <a:noFill/>
              <a:miter lim="800000"/>
              <a:headEnd/>
              <a:tailEnd/>
            </a:ln>
          </p:spPr>
        </p:pic>
        <p:sp>
          <p:nvSpPr>
            <p:cNvPr id="5" name="Rectangle 4"/>
            <p:cNvSpPr>
              <a:spLocks noChangeAspect="1"/>
            </p:cNvSpPr>
            <p:nvPr/>
          </p:nvSpPr>
          <p:spPr>
            <a:xfrm rot="21011373">
              <a:off x="2238" y="2526"/>
              <a:ext cx="384" cy="384"/>
            </a:xfrm>
            <a:prstGeom prst="rect">
              <a:avLst/>
            </a:prstGeom>
            <a:ln>
              <a:noFill/>
            </a:ln>
          </p:spPr>
          <p:style>
            <a:lnRef idx="1">
              <a:schemeClr val="accent4"/>
            </a:lnRef>
            <a:fillRef idx="2">
              <a:schemeClr val="accent4"/>
            </a:fillRef>
            <a:effectRef idx="1">
              <a:schemeClr val="accent4"/>
            </a:effectRef>
            <a:fontRef idx="minor">
              <a:schemeClr val="dk1"/>
            </a:fontRef>
          </p:style>
          <p:txBody>
            <a:bodyPr lIns="45720" rIns="45720" anchor="ctr">
              <a:normAutofit fontScale="85000" lnSpcReduction="10000"/>
            </a:bodyPr>
            <a:lstStyle/>
            <a:p>
              <a:pPr algn="ctr" defTabSz="914363" fontAlgn="auto">
                <a:spcBef>
                  <a:spcPts val="0"/>
                </a:spcBef>
                <a:spcAft>
                  <a:spcPts val="0"/>
                </a:spcAft>
                <a:defRPr/>
              </a:pPr>
              <a:r>
                <a:rPr lang="en-US" sz="1400" dirty="0">
                  <a:solidFill>
                    <a:schemeClr val="tx1"/>
                  </a:solidFill>
                  <a:latin typeface="Chiller" pitchFamily="82" charset="0"/>
                </a:rPr>
                <a:t>User36</a:t>
              </a:r>
            </a:p>
            <a:p>
              <a:pPr algn="ctr" defTabSz="914363" fontAlgn="auto">
                <a:spcBef>
                  <a:spcPts val="0"/>
                </a:spcBef>
                <a:spcAft>
                  <a:spcPts val="0"/>
                </a:spcAft>
                <a:defRPr/>
              </a:pPr>
              <a:r>
                <a:rPr lang="en-US" sz="1400" dirty="0">
                  <a:solidFill>
                    <a:schemeClr val="tx1"/>
                  </a:solidFill>
                  <a:latin typeface="Chiller" pitchFamily="82" charset="0"/>
                </a:rPr>
                <a:t>Passwors1</a:t>
              </a:r>
            </a:p>
          </p:txBody>
        </p:sp>
        <p:sp>
          <p:nvSpPr>
            <p:cNvPr id="7" name="Rectangle 6"/>
            <p:cNvSpPr>
              <a:spLocks noChangeAspect="1"/>
            </p:cNvSpPr>
            <p:nvPr/>
          </p:nvSpPr>
          <p:spPr>
            <a:xfrm rot="20309735">
              <a:off x="3658" y="3831"/>
              <a:ext cx="386" cy="384"/>
            </a:xfrm>
            <a:prstGeom prst="rect">
              <a:avLst/>
            </a:prstGeom>
            <a:solidFill>
              <a:srgbClr val="FCF6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rIns="45720" anchor="ctr">
              <a:normAutofit fontScale="85000" lnSpcReduction="10000"/>
            </a:bodyPr>
            <a:lstStyle/>
            <a:p>
              <a:pPr algn="ctr" defTabSz="914363" fontAlgn="auto">
                <a:spcBef>
                  <a:spcPts val="0"/>
                </a:spcBef>
                <a:spcAft>
                  <a:spcPts val="0"/>
                </a:spcAft>
                <a:defRPr/>
              </a:pPr>
              <a:r>
                <a:rPr lang="en-US" sz="1400" dirty="0">
                  <a:solidFill>
                    <a:schemeClr val="tx1"/>
                  </a:solidFill>
                  <a:latin typeface="Chiller" pitchFamily="82" charset="0"/>
                </a:rPr>
                <a:t>User36</a:t>
              </a:r>
            </a:p>
            <a:p>
              <a:pPr algn="ctr" defTabSz="914363" fontAlgn="auto">
                <a:spcBef>
                  <a:spcPts val="0"/>
                </a:spcBef>
                <a:spcAft>
                  <a:spcPts val="0"/>
                </a:spcAft>
                <a:defRPr/>
              </a:pPr>
              <a:r>
                <a:rPr lang="en-US" sz="1400" dirty="0">
                  <a:solidFill>
                    <a:schemeClr val="tx1"/>
                  </a:solidFill>
                  <a:latin typeface="Chiller" pitchFamily="82" charset="0"/>
                </a:rPr>
                <a:t>P*&amp;^</a:t>
              </a:r>
              <a:r>
                <a:rPr lang="en-US" sz="1400" dirty="0" err="1">
                  <a:solidFill>
                    <a:schemeClr val="tx1"/>
                  </a:solidFill>
                  <a:latin typeface="Chiller" pitchFamily="82" charset="0"/>
                </a:rPr>
                <a:t>hkk</a:t>
              </a:r>
              <a:endParaRPr lang="en-US" sz="1400" dirty="0">
                <a:solidFill>
                  <a:schemeClr val="tx1"/>
                </a:solidFill>
                <a:latin typeface="Chiller" pitchFamily="82" charset="0"/>
              </a:endParaRPr>
            </a:p>
          </p:txBody>
        </p:sp>
        <p:sp>
          <p:nvSpPr>
            <p:cNvPr id="8" name="Rectangle 7"/>
            <p:cNvSpPr>
              <a:spLocks noChangeAspect="1"/>
            </p:cNvSpPr>
            <p:nvPr/>
          </p:nvSpPr>
          <p:spPr>
            <a:xfrm rot="246481">
              <a:off x="2958" y="2461"/>
              <a:ext cx="384" cy="384"/>
            </a:xfrm>
            <a:prstGeom prst="rect">
              <a:avLst/>
            </a:prstGeom>
            <a:ln>
              <a:noFill/>
            </a:ln>
          </p:spPr>
          <p:style>
            <a:lnRef idx="1">
              <a:schemeClr val="accent1"/>
            </a:lnRef>
            <a:fillRef idx="2">
              <a:schemeClr val="accent1"/>
            </a:fillRef>
            <a:effectRef idx="1">
              <a:schemeClr val="accent1"/>
            </a:effectRef>
            <a:fontRef idx="minor">
              <a:schemeClr val="dk1"/>
            </a:fontRef>
          </p:style>
          <p:txBody>
            <a:bodyPr lIns="45720" rIns="45720" anchor="ctr">
              <a:normAutofit fontScale="85000" lnSpcReduction="20000"/>
            </a:bodyPr>
            <a:lstStyle/>
            <a:p>
              <a:pPr algn="ctr" defTabSz="914363" fontAlgn="auto">
                <a:spcBef>
                  <a:spcPts val="0"/>
                </a:spcBef>
                <a:spcAft>
                  <a:spcPts val="0"/>
                </a:spcAft>
                <a:defRPr/>
              </a:pPr>
              <a:r>
                <a:rPr lang="en-US" sz="1400" dirty="0">
                  <a:solidFill>
                    <a:schemeClr val="tx1"/>
                  </a:solidFill>
                  <a:latin typeface="Chiller" pitchFamily="82" charset="0"/>
                </a:rPr>
                <a:t>User36</a:t>
              </a:r>
            </a:p>
            <a:p>
              <a:pPr algn="ctr" defTabSz="914363" fontAlgn="auto">
                <a:spcBef>
                  <a:spcPts val="0"/>
                </a:spcBef>
                <a:spcAft>
                  <a:spcPts val="0"/>
                </a:spcAft>
                <a:defRPr/>
              </a:pPr>
              <a:r>
                <a:rPr lang="en-US" sz="1400" dirty="0">
                  <a:solidFill>
                    <a:schemeClr val="tx1"/>
                  </a:solidFill>
                  <a:latin typeface="Chiller" pitchFamily="82" charset="0"/>
                </a:rPr>
                <a:t>12#$5p</a:t>
              </a:r>
            </a:p>
          </p:txBody>
        </p:sp>
        <p:sp>
          <p:nvSpPr>
            <p:cNvPr id="9" name="Rectangle 8"/>
            <p:cNvSpPr>
              <a:spLocks noChangeAspect="1"/>
            </p:cNvSpPr>
            <p:nvPr/>
          </p:nvSpPr>
          <p:spPr>
            <a:xfrm rot="246481">
              <a:off x="3054" y="3923"/>
              <a:ext cx="384" cy="383"/>
            </a:xfrm>
            <a:prstGeom prst="rect">
              <a:avLst/>
            </a:prstGeom>
            <a:solidFill>
              <a:srgbClr val="FCF6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rIns="45720" anchor="ctr">
              <a:normAutofit fontScale="85000" lnSpcReduction="10000"/>
            </a:bodyPr>
            <a:lstStyle/>
            <a:p>
              <a:pPr algn="ctr" defTabSz="914363" fontAlgn="auto">
                <a:spcBef>
                  <a:spcPts val="0"/>
                </a:spcBef>
                <a:spcAft>
                  <a:spcPts val="0"/>
                </a:spcAft>
                <a:defRPr/>
              </a:pPr>
              <a:r>
                <a:rPr lang="en-US" sz="1400" dirty="0">
                  <a:solidFill>
                    <a:schemeClr val="tx1"/>
                  </a:solidFill>
                  <a:latin typeface="Chiller" pitchFamily="82" charset="0"/>
                </a:rPr>
                <a:t>User36</a:t>
              </a:r>
            </a:p>
            <a:p>
              <a:pPr algn="ctr" defTabSz="914363" fontAlgn="auto">
                <a:spcBef>
                  <a:spcPts val="0"/>
                </a:spcBef>
                <a:spcAft>
                  <a:spcPts val="0"/>
                </a:spcAft>
                <a:defRPr/>
              </a:pPr>
              <a:r>
                <a:rPr lang="en-US" sz="1400" dirty="0">
                  <a:solidFill>
                    <a:schemeClr val="tx1"/>
                  </a:solidFill>
                  <a:latin typeface="Chiller" pitchFamily="82" charset="0"/>
                </a:rPr>
                <a:t>Passwors1</a:t>
              </a:r>
            </a:p>
          </p:txBody>
        </p:sp>
        <p:sp>
          <p:nvSpPr>
            <p:cNvPr id="11" name="Rectangle 10"/>
            <p:cNvSpPr>
              <a:spLocks noChangeAspect="1"/>
            </p:cNvSpPr>
            <p:nvPr/>
          </p:nvSpPr>
          <p:spPr>
            <a:xfrm rot="246481">
              <a:off x="2509" y="3853"/>
              <a:ext cx="384" cy="384"/>
            </a:xfrm>
            <a:prstGeom prst="rect">
              <a:avLst/>
            </a:prstGeom>
            <a:ln>
              <a:noFill/>
            </a:ln>
          </p:spPr>
          <p:style>
            <a:lnRef idx="1">
              <a:schemeClr val="accent1"/>
            </a:lnRef>
            <a:fillRef idx="2">
              <a:schemeClr val="accent1"/>
            </a:fillRef>
            <a:effectRef idx="1">
              <a:schemeClr val="accent1"/>
            </a:effectRef>
            <a:fontRef idx="minor">
              <a:schemeClr val="dk1"/>
            </a:fontRef>
          </p:style>
          <p:txBody>
            <a:bodyPr lIns="45720" rIns="45720" anchor="ctr">
              <a:normAutofit/>
            </a:bodyPr>
            <a:lstStyle/>
            <a:p>
              <a:pPr algn="ctr" defTabSz="914363" fontAlgn="auto">
                <a:spcBef>
                  <a:spcPts val="0"/>
                </a:spcBef>
                <a:spcAft>
                  <a:spcPts val="0"/>
                </a:spcAft>
                <a:defRPr/>
              </a:pPr>
              <a:r>
                <a:rPr lang="en-US" sz="1400" dirty="0" err="1">
                  <a:solidFill>
                    <a:schemeClr val="tx1"/>
                  </a:solidFill>
                  <a:latin typeface="Chiller" pitchFamily="82" charset="0"/>
                </a:rPr>
                <a:t>PaulaM</a:t>
              </a:r>
              <a:endParaRPr lang="en-US" sz="1400" dirty="0">
                <a:solidFill>
                  <a:schemeClr val="tx1"/>
                </a:solidFill>
                <a:latin typeface="Chiller" pitchFamily="82" charset="0"/>
              </a:endParaRPr>
            </a:p>
            <a:p>
              <a:pPr algn="ctr" defTabSz="914363" fontAlgn="auto">
                <a:spcBef>
                  <a:spcPts val="0"/>
                </a:spcBef>
                <a:spcAft>
                  <a:spcPts val="0"/>
                </a:spcAft>
                <a:defRPr/>
              </a:pPr>
              <a:r>
                <a:rPr lang="en-US" sz="1400" dirty="0">
                  <a:solidFill>
                    <a:schemeClr val="tx1"/>
                  </a:solidFill>
                  <a:latin typeface="Chiller" pitchFamily="82" charset="0"/>
                </a:rPr>
                <a:t>PP*sn1</a:t>
              </a:r>
            </a:p>
          </p:txBody>
        </p:sp>
        <p:sp>
          <p:nvSpPr>
            <p:cNvPr id="12" name="Rectangle 11"/>
            <p:cNvSpPr>
              <a:spLocks noChangeAspect="1"/>
            </p:cNvSpPr>
            <p:nvPr/>
          </p:nvSpPr>
          <p:spPr>
            <a:xfrm rot="246481">
              <a:off x="3684" y="2725"/>
              <a:ext cx="432" cy="432"/>
            </a:xfrm>
            <a:prstGeom prst="rect">
              <a:avLst/>
            </a:prstGeom>
            <a:ln>
              <a:noFill/>
            </a:ln>
          </p:spPr>
          <p:style>
            <a:lnRef idx="1">
              <a:schemeClr val="accent2"/>
            </a:lnRef>
            <a:fillRef idx="2">
              <a:schemeClr val="accent2"/>
            </a:fillRef>
            <a:effectRef idx="1">
              <a:schemeClr val="accent2"/>
            </a:effectRef>
            <a:fontRef idx="minor">
              <a:schemeClr val="dk1"/>
            </a:fontRef>
          </p:style>
          <p:txBody>
            <a:bodyPr lIns="45720" rIns="45720" anchor="ctr">
              <a:normAutofit/>
            </a:bodyPr>
            <a:lstStyle/>
            <a:p>
              <a:pPr algn="ctr" defTabSz="914363" fontAlgn="auto">
                <a:spcBef>
                  <a:spcPts val="0"/>
                </a:spcBef>
                <a:spcAft>
                  <a:spcPts val="0"/>
                </a:spcAft>
                <a:defRPr/>
              </a:pPr>
              <a:r>
                <a:rPr lang="en-US" sz="1400" dirty="0">
                  <a:solidFill>
                    <a:schemeClr val="tx1"/>
                  </a:solidFill>
                  <a:latin typeface="Chiller" pitchFamily="82" charset="0"/>
                </a:rPr>
                <a:t>User36</a:t>
              </a:r>
            </a:p>
            <a:p>
              <a:pPr algn="ctr" defTabSz="914363" fontAlgn="auto">
                <a:spcBef>
                  <a:spcPts val="0"/>
                </a:spcBef>
                <a:spcAft>
                  <a:spcPts val="0"/>
                </a:spcAft>
                <a:defRPr/>
              </a:pPr>
              <a:r>
                <a:rPr lang="en-US" sz="1400" dirty="0">
                  <a:solidFill>
                    <a:schemeClr val="tx1"/>
                  </a:solidFill>
                  <a:latin typeface="Chiller" pitchFamily="82" charset="0"/>
                </a:rPr>
                <a:t>Passwors1</a:t>
              </a:r>
            </a:p>
          </p:txBody>
        </p:sp>
        <p:sp>
          <p:nvSpPr>
            <p:cNvPr id="13" name="Rectangle 12"/>
            <p:cNvSpPr>
              <a:spLocks noChangeAspect="1"/>
            </p:cNvSpPr>
            <p:nvPr/>
          </p:nvSpPr>
          <p:spPr>
            <a:xfrm rot="246481">
              <a:off x="1957" y="3679"/>
              <a:ext cx="460" cy="463"/>
            </a:xfrm>
            <a:prstGeom prst="rect">
              <a:avLst/>
            </a:prstGeom>
            <a:ln>
              <a:noFill/>
            </a:ln>
          </p:spPr>
          <p:style>
            <a:lnRef idx="1">
              <a:schemeClr val="accent2"/>
            </a:lnRef>
            <a:fillRef idx="2">
              <a:schemeClr val="accent2"/>
            </a:fillRef>
            <a:effectRef idx="1">
              <a:schemeClr val="accent2"/>
            </a:effectRef>
            <a:fontRef idx="minor">
              <a:schemeClr val="dk1"/>
            </a:fontRef>
          </p:style>
          <p:txBody>
            <a:bodyPr lIns="45720" rIns="45720" anchor="ctr">
              <a:normAutofit/>
            </a:bodyPr>
            <a:lstStyle/>
            <a:p>
              <a:pPr algn="ctr" defTabSz="914363" fontAlgn="auto">
                <a:spcBef>
                  <a:spcPts val="0"/>
                </a:spcBef>
                <a:spcAft>
                  <a:spcPts val="0"/>
                </a:spcAft>
                <a:defRPr/>
              </a:pPr>
              <a:r>
                <a:rPr lang="en-US" sz="1400" dirty="0">
                  <a:solidFill>
                    <a:schemeClr val="tx1"/>
                  </a:solidFill>
                  <a:latin typeface="Chiller" pitchFamily="82" charset="0"/>
                </a:rPr>
                <a:t>User36</a:t>
              </a:r>
            </a:p>
            <a:p>
              <a:pPr algn="ctr" defTabSz="914363" fontAlgn="auto">
                <a:spcBef>
                  <a:spcPts val="0"/>
                </a:spcBef>
                <a:spcAft>
                  <a:spcPts val="0"/>
                </a:spcAft>
                <a:defRPr/>
              </a:pPr>
              <a:r>
                <a:rPr lang="en-US" sz="1400" dirty="0">
                  <a:solidFill>
                    <a:schemeClr val="tx1"/>
                  </a:solidFill>
                  <a:latin typeface="Chiller" pitchFamily="82" charset="0"/>
                </a:rPr>
                <a:t>Passwors1</a:t>
              </a:r>
            </a:p>
          </p:txBody>
        </p:sp>
        <p:sp>
          <p:nvSpPr>
            <p:cNvPr id="15" name="Rectangle 14"/>
            <p:cNvSpPr>
              <a:spLocks noChangeAspect="1"/>
            </p:cNvSpPr>
            <p:nvPr/>
          </p:nvSpPr>
          <p:spPr>
            <a:xfrm rot="21011373">
              <a:off x="2082" y="2658"/>
              <a:ext cx="386" cy="384"/>
            </a:xfrm>
            <a:prstGeom prst="rect">
              <a:avLst/>
            </a:prstGeom>
            <a:ln>
              <a:noFill/>
            </a:ln>
          </p:spPr>
          <p:style>
            <a:lnRef idx="1">
              <a:schemeClr val="accent1"/>
            </a:lnRef>
            <a:fillRef idx="2">
              <a:schemeClr val="accent1"/>
            </a:fillRef>
            <a:effectRef idx="1">
              <a:schemeClr val="accent1"/>
            </a:effectRef>
            <a:fontRef idx="minor">
              <a:schemeClr val="dk1"/>
            </a:fontRef>
          </p:style>
          <p:txBody>
            <a:bodyPr lIns="45720" rIns="45720" anchor="ctr">
              <a:normAutofit fontScale="85000" lnSpcReduction="20000"/>
            </a:bodyPr>
            <a:lstStyle/>
            <a:p>
              <a:pPr algn="ctr" defTabSz="914363" fontAlgn="auto">
                <a:spcBef>
                  <a:spcPts val="0"/>
                </a:spcBef>
                <a:spcAft>
                  <a:spcPts val="0"/>
                </a:spcAft>
                <a:defRPr/>
              </a:pPr>
              <a:r>
                <a:rPr lang="en-US" sz="1400" dirty="0">
                  <a:solidFill>
                    <a:schemeClr val="tx1"/>
                  </a:solidFill>
                  <a:latin typeface="Chiller" pitchFamily="82" charset="0"/>
                </a:rPr>
                <a:t>USR44</a:t>
              </a:r>
            </a:p>
            <a:p>
              <a:pPr algn="ctr" defTabSz="914363" fontAlgn="auto">
                <a:spcBef>
                  <a:spcPts val="0"/>
                </a:spcBef>
                <a:spcAft>
                  <a:spcPts val="0"/>
                </a:spcAft>
                <a:defRPr/>
              </a:pPr>
              <a:r>
                <a:rPr lang="en-US" sz="1400" dirty="0">
                  <a:solidFill>
                    <a:schemeClr val="tx1"/>
                  </a:solidFill>
                  <a:latin typeface="Chiller" pitchFamily="82" charset="0"/>
                </a:rPr>
                <a:t>PaxxWrk2</a:t>
              </a:r>
            </a:p>
          </p:txBody>
        </p:sp>
        <p:sp>
          <p:nvSpPr>
            <p:cNvPr id="16" name="Rectangle 15"/>
            <p:cNvSpPr>
              <a:spLocks noChangeAspect="1"/>
            </p:cNvSpPr>
            <p:nvPr/>
          </p:nvSpPr>
          <p:spPr>
            <a:xfrm rot="21011373">
              <a:off x="3775" y="3055"/>
              <a:ext cx="417" cy="417"/>
            </a:xfrm>
            <a:prstGeom prst="rect">
              <a:avLst/>
            </a:prstGeom>
            <a:ln>
              <a:noFill/>
            </a:ln>
          </p:spPr>
          <p:style>
            <a:lnRef idx="1">
              <a:schemeClr val="accent2"/>
            </a:lnRef>
            <a:fillRef idx="2">
              <a:schemeClr val="accent2"/>
            </a:fillRef>
            <a:effectRef idx="1">
              <a:schemeClr val="accent2"/>
            </a:effectRef>
            <a:fontRef idx="minor">
              <a:schemeClr val="dk1"/>
            </a:fontRef>
          </p:style>
          <p:txBody>
            <a:bodyPr lIns="45720" rIns="45720" anchor="ctr">
              <a:normAutofit fontScale="92500" lnSpcReduction="20000"/>
            </a:bodyPr>
            <a:lstStyle/>
            <a:p>
              <a:pPr algn="ctr" defTabSz="914363" fontAlgn="auto">
                <a:spcBef>
                  <a:spcPts val="0"/>
                </a:spcBef>
                <a:spcAft>
                  <a:spcPts val="0"/>
                </a:spcAft>
                <a:defRPr/>
              </a:pPr>
              <a:r>
                <a:rPr lang="en-US" sz="1400" dirty="0">
                  <a:solidFill>
                    <a:schemeClr val="tx1"/>
                  </a:solidFill>
                  <a:latin typeface="Chiller" pitchFamily="82" charset="0"/>
                </a:rPr>
                <a:t>User36</a:t>
              </a:r>
            </a:p>
            <a:p>
              <a:pPr algn="ctr" defTabSz="914363" fontAlgn="auto">
                <a:spcBef>
                  <a:spcPts val="0"/>
                </a:spcBef>
                <a:spcAft>
                  <a:spcPts val="0"/>
                </a:spcAft>
                <a:defRPr/>
              </a:pPr>
              <a:r>
                <a:rPr lang="en-US" sz="1400" dirty="0">
                  <a:solidFill>
                    <a:schemeClr val="tx1"/>
                  </a:solidFill>
                  <a:latin typeface="Chiller" pitchFamily="82" charset="0"/>
                </a:rPr>
                <a:t>PaLLwors1</a:t>
              </a: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214414" y="2857496"/>
            <a:ext cx="2571768" cy="500066"/>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01380" name="Title 1"/>
          <p:cNvSpPr>
            <a:spLocks noGrp="1"/>
          </p:cNvSpPr>
          <p:nvPr>
            <p:ph type="title"/>
          </p:nvPr>
        </p:nvSpPr>
        <p:spPr/>
        <p:txBody>
          <a:bodyPr/>
          <a:lstStyle/>
          <a:p>
            <a:pPr eaLnBrk="1" hangingPunct="1"/>
            <a:r>
              <a:rPr lang="en-US" sz="3200" smtClean="0"/>
              <a:t>Agenda</a:t>
            </a:r>
          </a:p>
        </p:txBody>
      </p:sp>
      <p:sp>
        <p:nvSpPr>
          <p:cNvPr id="3" name="Content Placeholder 2"/>
          <p:cNvSpPr>
            <a:spLocks noGrp="1"/>
          </p:cNvSpPr>
          <p:nvPr>
            <p:ph idx="1"/>
          </p:nvPr>
        </p:nvSpPr>
        <p:spPr/>
        <p:txBody>
          <a:bodyPr/>
          <a:lstStyle/>
          <a:p>
            <a:pPr eaLnBrk="1" hangingPunct="1">
              <a:defRPr/>
            </a:pPr>
            <a:r>
              <a:rPr lang="en-US" dirty="0" err="1" smtClean="0">
                <a:solidFill>
                  <a:schemeClr val="accent5"/>
                </a:solidFill>
              </a:rPr>
              <a:t>Gemalto</a:t>
            </a:r>
            <a:r>
              <a:rPr lang="en-US" dirty="0" smtClean="0">
                <a:solidFill>
                  <a:schemeClr val="accent5"/>
                </a:solidFill>
              </a:rPr>
              <a:t> at a glance</a:t>
            </a:r>
          </a:p>
          <a:p>
            <a:pPr eaLnBrk="1" hangingPunct="1">
              <a:defRPr/>
            </a:pPr>
            <a:endParaRPr lang="en-US" dirty="0">
              <a:solidFill>
                <a:schemeClr val="accent5"/>
              </a:solidFill>
            </a:endParaRPr>
          </a:p>
          <a:p>
            <a:pPr eaLnBrk="1" hangingPunct="1">
              <a:defRPr/>
            </a:pPr>
            <a:r>
              <a:rPr lang="en-US" dirty="0" smtClean="0">
                <a:solidFill>
                  <a:schemeClr val="accent5"/>
                </a:solidFill>
              </a:rPr>
              <a:t>The case for stronger authentication</a:t>
            </a:r>
          </a:p>
          <a:p>
            <a:pPr eaLnBrk="1" hangingPunct="1">
              <a:buFont typeface="Wingdings 2" pitchFamily="18" charset="2"/>
              <a:buNone/>
              <a:defRPr/>
            </a:pPr>
            <a:endParaRPr lang="en-US" dirty="0"/>
          </a:p>
          <a:p>
            <a:pPr eaLnBrk="1" hangingPunct="1">
              <a:defRPr/>
            </a:pPr>
            <a:r>
              <a:rPr lang="en-US" dirty="0" smtClean="0">
                <a:solidFill>
                  <a:schemeClr val="bg1"/>
                </a:solidFill>
              </a:rPr>
              <a:t>Customer motivation</a:t>
            </a:r>
          </a:p>
          <a:p>
            <a:pPr eaLnBrk="1" hangingPunct="1">
              <a:buFont typeface="Wingdings 2" pitchFamily="18" charset="2"/>
              <a:buNone/>
              <a:defRPr/>
            </a:pPr>
            <a:endParaRPr lang="en-US" dirty="0" smtClean="0"/>
          </a:p>
          <a:p>
            <a:pPr eaLnBrk="1" hangingPunct="1">
              <a:defRPr/>
            </a:pPr>
            <a:r>
              <a:rPr lang="en-US" dirty="0" smtClean="0">
                <a:solidFill>
                  <a:schemeClr val="accent5"/>
                </a:solidFill>
              </a:rPr>
              <a:t>Extending Tivoli to support Trusted Identities</a:t>
            </a:r>
          </a:p>
          <a:p>
            <a:pPr eaLnBrk="1" hangingPunct="1">
              <a:defRPr/>
            </a:pPr>
            <a:endParaRPr lang="en-US" dirty="0">
              <a:solidFill>
                <a:schemeClr val="accent5"/>
              </a:solidFill>
            </a:endParaRPr>
          </a:p>
          <a:p>
            <a:pPr eaLnBrk="1" hangingPunct="1">
              <a:defRPr/>
            </a:pPr>
            <a:r>
              <a:rPr lang="en-US" dirty="0" smtClean="0">
                <a:solidFill>
                  <a:schemeClr val="accent5"/>
                </a:solidFill>
              </a:rPr>
              <a:t>Meeting the customer needs together</a:t>
            </a:r>
            <a:endParaRPr lang="en-US" dirty="0">
              <a:solidFill>
                <a:schemeClr val="accent5"/>
              </a:solidFill>
            </a:endParaRPr>
          </a:p>
          <a:p>
            <a:pPr eaLnBrk="1" hangingPunct="1">
              <a:defRPr/>
            </a:pPr>
            <a:endParaRPr lang="en-US" dirty="0" smtClean="0"/>
          </a:p>
          <a:p>
            <a:pPr eaLnBrk="1" hangingPunct="1">
              <a:defRPr/>
            </a:pPr>
            <a:endParaRPr lang="en-US" dirty="0"/>
          </a:p>
          <a:p>
            <a:pPr eaLnBrk="1" hangingPunct="1">
              <a:defRPr/>
            </a:pPr>
            <a:endParaRPr lang="en-US" dirty="0"/>
          </a:p>
        </p:txBody>
      </p:sp>
      <p:sp>
        <p:nvSpPr>
          <p:cNvPr id="101382" name="Slide Number Placeholder 3"/>
          <p:cNvSpPr>
            <a:spLocks noGrp="1"/>
          </p:cNvSpPr>
          <p:nvPr>
            <p:ph type="sldNum" sz="quarter" idx="10"/>
          </p:nvPr>
        </p:nvSpPr>
        <p:spPr bwMode="auto">
          <a:noFill/>
          <a:ln>
            <a:miter lim="800000"/>
            <a:headEnd/>
            <a:tailEnd/>
          </a:ln>
        </p:spPr>
        <p:txBody>
          <a:bodyPr/>
          <a:lstStyle/>
          <a:p>
            <a:fld id="{1911F1CF-99FA-4F63-8AA5-D6B34961ECDD}" type="slidenum">
              <a:rPr lang="en-US" smtClean="0">
                <a:latin typeface="Arial" charset="0"/>
                <a:cs typeface="Arial" charset="0"/>
              </a:rPr>
              <a:pPr/>
              <a:t>16</a:t>
            </a:fld>
            <a:endParaRPr lang="en-US" smtClean="0">
              <a:latin typeface="Arial" charset="0"/>
              <a:cs typeface="Arial" charset="0"/>
            </a:endParaRPr>
          </a:p>
        </p:txBody>
      </p:sp>
      <p:sp>
        <p:nvSpPr>
          <p:cNvPr id="101383" name="Date Placeholder 4"/>
          <p:cNvSpPr>
            <a:spLocks noGrp="1"/>
          </p:cNvSpPr>
          <p:nvPr>
            <p:ph type="dt" sz="quarter" idx="12"/>
          </p:nvPr>
        </p:nvSpPr>
        <p:spPr>
          <a:noFill/>
        </p:spPr>
        <p:txBody>
          <a:bodyPr/>
          <a:lstStyle/>
          <a:p>
            <a:fld id="{7D521B48-1D76-4A8F-950A-F36A9DEC4666}" type="datetime1">
              <a:rPr lang="en-GB" smtClean="0">
                <a:latin typeface="Arial" charset="0"/>
                <a:cs typeface="Arial" charset="0"/>
              </a:rPr>
              <a:pPr/>
              <a:t>01/06/2010</a:t>
            </a:fld>
            <a:endParaRPr lang="en-GB" smtClean="0">
              <a:latin typeface="Arial" charset="0"/>
              <a:cs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pPr eaLnBrk="1" hangingPunct="1"/>
            <a:r>
              <a:rPr lang="en-US" smtClean="0"/>
              <a:t>Why do customers deploy Trusted Identities solutions?</a:t>
            </a:r>
          </a:p>
        </p:txBody>
      </p:sp>
      <p:sp>
        <p:nvSpPr>
          <p:cNvPr id="102402" name="Rectangle 3"/>
          <p:cNvSpPr>
            <a:spLocks noGrp="1" noChangeArrowheads="1"/>
          </p:cNvSpPr>
          <p:nvPr>
            <p:ph type="body" idx="1"/>
          </p:nvPr>
        </p:nvSpPr>
        <p:spPr>
          <a:xfrm>
            <a:off x="436563" y="1219200"/>
            <a:ext cx="8239125" cy="4873625"/>
          </a:xfrm>
        </p:spPr>
        <p:txBody>
          <a:bodyPr/>
          <a:lstStyle/>
          <a:p>
            <a:pPr eaLnBrk="1" hangingPunct="1">
              <a:lnSpc>
                <a:spcPct val="90000"/>
              </a:lnSpc>
            </a:pPr>
            <a:r>
              <a:rPr lang="en-US" smtClean="0"/>
              <a:t>Stepping to the highest level of trust in Identity Management</a:t>
            </a:r>
          </a:p>
          <a:p>
            <a:pPr lvl="1" eaLnBrk="1" hangingPunct="1">
              <a:lnSpc>
                <a:spcPct val="90000"/>
              </a:lnSpc>
            </a:pPr>
            <a:r>
              <a:rPr lang="en-US" smtClean="0"/>
              <a:t>Government agencies (PIV mandate, Police forces, Contractors)</a:t>
            </a:r>
          </a:p>
          <a:p>
            <a:pPr lvl="1" eaLnBrk="1" hangingPunct="1">
              <a:lnSpc>
                <a:spcPct val="90000"/>
              </a:lnSpc>
            </a:pPr>
            <a:r>
              <a:rPr lang="en-US" smtClean="0"/>
              <a:t>Financial and insurance sectors employees</a:t>
            </a:r>
          </a:p>
          <a:p>
            <a:pPr lvl="1" eaLnBrk="1" hangingPunct="1">
              <a:lnSpc>
                <a:spcPct val="90000"/>
              </a:lnSpc>
            </a:pPr>
            <a:r>
              <a:rPr lang="en-US" smtClean="0"/>
              <a:t>Critical infrastructure industries (Utilities, Oil and Gas, Healthcare)</a:t>
            </a:r>
          </a:p>
          <a:p>
            <a:pPr lvl="2" eaLnBrk="1" hangingPunct="1">
              <a:lnSpc>
                <a:spcPct val="90000"/>
              </a:lnSpc>
            </a:pPr>
            <a:endParaRPr lang="en-US" smtClean="0"/>
          </a:p>
          <a:p>
            <a:pPr eaLnBrk="1" hangingPunct="1">
              <a:lnSpc>
                <a:spcPct val="90000"/>
              </a:lnSpc>
            </a:pPr>
            <a:r>
              <a:rPr lang="en-US" smtClean="0"/>
              <a:t>Streamlining business processes with digital signature </a:t>
            </a:r>
          </a:p>
          <a:p>
            <a:pPr lvl="1" eaLnBrk="1" hangingPunct="1">
              <a:lnSpc>
                <a:spcPct val="90000"/>
              </a:lnSpc>
            </a:pPr>
            <a:r>
              <a:rPr lang="en-US" smtClean="0"/>
              <a:t>Pharmaceuticals &amp; life sciences (SAFE Bio-Pharma)</a:t>
            </a:r>
          </a:p>
          <a:p>
            <a:pPr lvl="1" eaLnBrk="1" hangingPunct="1">
              <a:lnSpc>
                <a:spcPct val="90000"/>
              </a:lnSpc>
            </a:pPr>
            <a:r>
              <a:rPr lang="en-US" smtClean="0"/>
              <a:t>Retail &amp; distribution </a:t>
            </a:r>
          </a:p>
          <a:p>
            <a:pPr lvl="2" eaLnBrk="1" hangingPunct="1">
              <a:lnSpc>
                <a:spcPct val="90000"/>
              </a:lnSpc>
              <a:buFont typeface="Symbol" pitchFamily="18" charset="2"/>
              <a:buNone/>
            </a:pPr>
            <a:endParaRPr lang="en-US" smtClean="0"/>
          </a:p>
          <a:p>
            <a:pPr eaLnBrk="1" hangingPunct="1">
              <a:lnSpc>
                <a:spcPct val="90000"/>
              </a:lnSpc>
            </a:pPr>
            <a:r>
              <a:rPr lang="en-US" smtClean="0"/>
              <a:t>Retiring proprietary 2-factor authentication systems</a:t>
            </a:r>
          </a:p>
          <a:p>
            <a:pPr lvl="1" eaLnBrk="1" hangingPunct="1">
              <a:lnSpc>
                <a:spcPct val="90000"/>
              </a:lnSpc>
            </a:pPr>
            <a:r>
              <a:rPr lang="en-US" smtClean="0"/>
              <a:t>Future-proof and open standards-based infrastructure</a:t>
            </a:r>
          </a:p>
          <a:p>
            <a:pPr lvl="1" eaLnBrk="1" hangingPunct="1">
              <a:lnSpc>
                <a:spcPct val="90000"/>
              </a:lnSpc>
            </a:pPr>
            <a:r>
              <a:rPr lang="en-US" smtClean="0"/>
              <a:t>Multiple form factors to match enterprise use cases</a:t>
            </a:r>
          </a:p>
          <a:p>
            <a:pPr lvl="1" eaLnBrk="1" hangingPunct="1">
              <a:lnSpc>
                <a:spcPct val="90000"/>
              </a:lnSpc>
            </a:pPr>
            <a:r>
              <a:rPr lang="en-US" smtClean="0"/>
              <a:t>Compliance with the relevant infrastructure standards</a:t>
            </a:r>
          </a:p>
          <a:p>
            <a:pPr lvl="1" eaLnBrk="1" hangingPunct="1">
              <a:lnSpc>
                <a:spcPct val="90000"/>
              </a:lnSpc>
            </a:pPr>
            <a:endParaRPr lang="en-US" smtClean="0"/>
          </a:p>
          <a:p>
            <a:pPr eaLnBrk="1" hangingPunct="1">
              <a:lnSpc>
                <a:spcPct val="90000"/>
              </a:lnSpc>
            </a:pPr>
            <a:r>
              <a:rPr lang="en-US" smtClean="0"/>
              <a:t>Securing customer identities and transactions</a:t>
            </a:r>
          </a:p>
          <a:p>
            <a:pPr lvl="1" eaLnBrk="1" hangingPunct="1">
              <a:lnSpc>
                <a:spcPct val="90000"/>
              </a:lnSpc>
            </a:pPr>
            <a:r>
              <a:rPr lang="en-US" smtClean="0"/>
              <a:t>Compliance with regulatory standards (e.g., FFIEC)</a:t>
            </a:r>
          </a:p>
          <a:p>
            <a:pPr lvl="1" eaLnBrk="1" hangingPunct="1">
              <a:lnSpc>
                <a:spcPct val="90000"/>
              </a:lnSpc>
            </a:pPr>
            <a:r>
              <a:rPr lang="en-US" smtClean="0"/>
              <a:t>Identity theft avoidance </a:t>
            </a:r>
          </a:p>
          <a:p>
            <a:pPr lvl="1" eaLnBrk="1" hangingPunct="1">
              <a:lnSpc>
                <a:spcPct val="90000"/>
              </a:lnSpc>
            </a:pPr>
            <a:r>
              <a:rPr lang="en-US" smtClean="0"/>
              <a:t>E-service adoption, “stickiness” </a:t>
            </a:r>
          </a:p>
          <a:p>
            <a:pPr lvl="1" eaLnBrk="1" hangingPunct="1">
              <a:lnSpc>
                <a:spcPct val="90000"/>
              </a:lnSpc>
            </a:pPr>
            <a:endParaRPr lang="en-US" smtClean="0"/>
          </a:p>
          <a:p>
            <a:pPr lvl="1" eaLnBrk="1" hangingPunct="1">
              <a:lnSpc>
                <a:spcPct val="90000"/>
              </a:lnSpc>
              <a:buFont typeface="Wingdings" pitchFamily="2" charset="2"/>
              <a:buNone/>
            </a:pPr>
            <a:endParaRPr lang="en-US" smtClean="0"/>
          </a:p>
          <a:p>
            <a:pPr eaLnBrk="1" hangingPunct="1">
              <a:lnSpc>
                <a:spcPct val="90000"/>
              </a:lnSpc>
            </a:pPr>
            <a:endParaRPr lang="en-US" smtClean="0"/>
          </a:p>
          <a:p>
            <a:pPr eaLnBrk="1" hangingPunct="1">
              <a:lnSpc>
                <a:spcPct val="90000"/>
              </a:lnSpc>
            </a:pPr>
            <a:endParaRPr lang="en-US" smtClean="0"/>
          </a:p>
          <a:p>
            <a:pPr eaLnBrk="1" hangingPunct="1">
              <a:lnSpc>
                <a:spcPct val="90000"/>
              </a:lnSpc>
            </a:pPr>
            <a:endParaRPr lang="en-US" smtClean="0"/>
          </a:p>
        </p:txBody>
      </p:sp>
      <p:pic>
        <p:nvPicPr>
          <p:cNvPr id="102403" name="Picture 8"/>
          <p:cNvPicPr>
            <a:picLocks noChangeAspect="1" noChangeArrowheads="1"/>
          </p:cNvPicPr>
          <p:nvPr/>
        </p:nvPicPr>
        <p:blipFill>
          <a:blip r:embed="rId3"/>
          <a:srcRect/>
          <a:stretch>
            <a:fillRect/>
          </a:stretch>
        </p:blipFill>
        <p:spPr bwMode="auto">
          <a:xfrm>
            <a:off x="8526463" y="2708275"/>
            <a:ext cx="617537" cy="936625"/>
          </a:xfrm>
          <a:prstGeom prst="rect">
            <a:avLst/>
          </a:prstGeom>
          <a:noFill/>
          <a:ln w="9525">
            <a:noFill/>
            <a:miter lim="800000"/>
            <a:headEnd/>
            <a:tailEnd/>
          </a:ln>
        </p:spPr>
      </p:pic>
      <p:pic>
        <p:nvPicPr>
          <p:cNvPr id="102404" name="Picture 9" descr="NETcard_image"/>
          <p:cNvPicPr>
            <a:picLocks noChangeAspect="1" noChangeArrowheads="1"/>
          </p:cNvPicPr>
          <p:nvPr/>
        </p:nvPicPr>
        <p:blipFill>
          <a:blip r:embed="rId4"/>
          <a:srcRect/>
          <a:stretch>
            <a:fillRect/>
          </a:stretch>
        </p:blipFill>
        <p:spPr bwMode="auto">
          <a:xfrm>
            <a:off x="7235825" y="3644900"/>
            <a:ext cx="1004888" cy="639763"/>
          </a:xfrm>
          <a:prstGeom prst="rect">
            <a:avLst/>
          </a:prstGeom>
          <a:noFill/>
          <a:ln w="9525">
            <a:noFill/>
            <a:miter lim="800000"/>
            <a:headEnd/>
            <a:tailEnd/>
          </a:ln>
        </p:spPr>
      </p:pic>
      <p:pic>
        <p:nvPicPr>
          <p:cNvPr id="102405" name="Picture 42" descr="eSeal_1"/>
          <p:cNvPicPr>
            <a:picLocks noChangeAspect="1" noChangeArrowheads="1"/>
          </p:cNvPicPr>
          <p:nvPr/>
        </p:nvPicPr>
        <p:blipFill>
          <a:blip r:embed="rId5"/>
          <a:srcRect/>
          <a:stretch>
            <a:fillRect/>
          </a:stretch>
        </p:blipFill>
        <p:spPr bwMode="auto">
          <a:xfrm rot="-2447669">
            <a:off x="6848475" y="5002213"/>
            <a:ext cx="1674813" cy="376237"/>
          </a:xfrm>
          <a:prstGeom prst="rect">
            <a:avLst/>
          </a:prstGeom>
          <a:noFill/>
          <a:ln w="9525">
            <a:noFill/>
            <a:miter lim="800000"/>
            <a:headEnd/>
            <a:tailEnd/>
          </a:ln>
        </p:spPr>
      </p:pic>
      <p:pic>
        <p:nvPicPr>
          <p:cNvPr id="102406" name="Picture 2" descr="d:\Documents and Settings\jbuzon\My Documents\AuhtenticationSolutionPL\ProductsManagement\Photo_Logo_Pict\Cards\SANetDisplay.jpg"/>
          <p:cNvPicPr>
            <a:picLocks noChangeAspect="1" noChangeArrowheads="1"/>
          </p:cNvPicPr>
          <p:nvPr/>
        </p:nvPicPr>
        <p:blipFill>
          <a:blip r:embed="rId6"/>
          <a:srcRect/>
          <a:stretch>
            <a:fillRect/>
          </a:stretch>
        </p:blipFill>
        <p:spPr bwMode="auto">
          <a:xfrm>
            <a:off x="7524750" y="2852738"/>
            <a:ext cx="911225" cy="581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a:xfrm>
            <a:off x="571500" y="0"/>
            <a:ext cx="7466013" cy="1143000"/>
          </a:xfrm>
        </p:spPr>
        <p:txBody>
          <a:bodyPr/>
          <a:lstStyle/>
          <a:p>
            <a:pPr eaLnBrk="1" hangingPunct="1"/>
            <a:r>
              <a:rPr lang="en-US" sz="3200" smtClean="0">
                <a:ea typeface="MS PGothic" pitchFamily="34" charset="-128"/>
                <a:cs typeface="Arial" charset="0"/>
              </a:rPr>
              <a:t>Large Swiss Bank, Switzerland</a:t>
            </a:r>
            <a:endParaRPr lang="en-GB" sz="3200" smtClean="0">
              <a:ea typeface="MS PGothic" pitchFamily="34" charset="-128"/>
              <a:cs typeface="Arial" charset="0"/>
            </a:endParaRPr>
          </a:p>
        </p:txBody>
      </p:sp>
      <p:sp>
        <p:nvSpPr>
          <p:cNvPr id="104450" name="Rectangle 3"/>
          <p:cNvSpPr>
            <a:spLocks noGrp="1" noChangeArrowheads="1"/>
          </p:cNvSpPr>
          <p:nvPr>
            <p:ph type="body" sz="half" idx="2"/>
          </p:nvPr>
        </p:nvSpPr>
        <p:spPr>
          <a:xfrm>
            <a:off x="3925888" y="1196975"/>
            <a:ext cx="4681537" cy="4679950"/>
          </a:xfrm>
        </p:spPr>
        <p:txBody>
          <a:bodyPr tIns="0" bIns="0"/>
          <a:lstStyle/>
          <a:p>
            <a:pPr eaLnBrk="1" hangingPunct="1">
              <a:lnSpc>
                <a:spcPct val="90000"/>
              </a:lnSpc>
              <a:spcBef>
                <a:spcPct val="65000"/>
              </a:spcBef>
            </a:pPr>
            <a:r>
              <a:rPr lang="en-US" sz="1800" smtClean="0"/>
              <a:t>Secure the access to its IT infrastructure </a:t>
            </a:r>
          </a:p>
          <a:p>
            <a:pPr eaLnBrk="1" hangingPunct="1">
              <a:lnSpc>
                <a:spcPct val="90000"/>
              </a:lnSpc>
              <a:spcBef>
                <a:spcPct val="65000"/>
              </a:spcBef>
            </a:pPr>
            <a:r>
              <a:rPr lang="en-US" sz="1800" smtClean="0"/>
              <a:t>Data integrity and accountability are key requirements for the bank’s operations </a:t>
            </a:r>
          </a:p>
          <a:p>
            <a:pPr eaLnBrk="1" hangingPunct="1">
              <a:lnSpc>
                <a:spcPct val="90000"/>
              </a:lnSpc>
              <a:spcBef>
                <a:spcPct val="65000"/>
              </a:spcBef>
            </a:pPr>
            <a:r>
              <a:rPr lang="en-US" sz="1800" smtClean="0"/>
              <a:t>Solution implemented: PKI-based solution providing strong authentication, secure access to terminals, email encryption and digital signature of documents. </a:t>
            </a:r>
          </a:p>
          <a:p>
            <a:pPr eaLnBrk="1" hangingPunct="1">
              <a:lnSpc>
                <a:spcPct val="90000"/>
              </a:lnSpc>
              <a:spcBef>
                <a:spcPct val="65000"/>
              </a:spcBef>
            </a:pPr>
            <a:r>
              <a:rPr lang="en-US" sz="1800" smtClean="0"/>
              <a:t>Over 40,000 bank employees use Gemalto’s solution daily to access the Bank’s network, validate transactions, encrypt and sign sensitive documents. </a:t>
            </a:r>
          </a:p>
          <a:p>
            <a:pPr eaLnBrk="1" hangingPunct="1">
              <a:lnSpc>
                <a:spcPct val="90000"/>
              </a:lnSpc>
              <a:spcBef>
                <a:spcPct val="65000"/>
              </a:spcBef>
            </a:pPr>
            <a:r>
              <a:rPr lang="fr-FR" sz="1800" smtClean="0"/>
              <a:t>Benefits:</a:t>
            </a:r>
          </a:p>
          <a:p>
            <a:pPr lvl="1" eaLnBrk="1" hangingPunct="1">
              <a:lnSpc>
                <a:spcPct val="90000"/>
              </a:lnSpc>
              <a:spcBef>
                <a:spcPct val="65000"/>
              </a:spcBef>
            </a:pPr>
            <a:r>
              <a:rPr lang="fr-FR" sz="1400" smtClean="0"/>
              <a:t>Effective authentication of all users </a:t>
            </a:r>
          </a:p>
          <a:p>
            <a:pPr lvl="1" eaLnBrk="1" hangingPunct="1">
              <a:lnSpc>
                <a:spcPct val="90000"/>
              </a:lnSpc>
              <a:spcBef>
                <a:spcPct val="65000"/>
              </a:spcBef>
            </a:pPr>
            <a:r>
              <a:rPr lang="fr-FR" sz="1400" smtClean="0"/>
              <a:t>Security policy enforcement</a:t>
            </a:r>
          </a:p>
          <a:p>
            <a:pPr lvl="1" eaLnBrk="1" hangingPunct="1">
              <a:lnSpc>
                <a:spcPct val="90000"/>
              </a:lnSpc>
              <a:spcBef>
                <a:spcPct val="65000"/>
              </a:spcBef>
            </a:pPr>
            <a:r>
              <a:rPr lang="fr-FR" sz="1400" smtClean="0"/>
              <a:t>Cost savings</a:t>
            </a:r>
          </a:p>
          <a:p>
            <a:pPr eaLnBrk="1" hangingPunct="1">
              <a:lnSpc>
                <a:spcPct val="90000"/>
              </a:lnSpc>
              <a:spcBef>
                <a:spcPct val="65000"/>
              </a:spcBef>
            </a:pPr>
            <a:endParaRPr lang="en-US" sz="1800" smtClean="0"/>
          </a:p>
        </p:txBody>
      </p:sp>
      <p:pic>
        <p:nvPicPr>
          <p:cNvPr id="104451" name="Picture 23" descr="32204418"/>
          <p:cNvPicPr>
            <a:picLocks noChangeAspect="1" noChangeArrowheads="1"/>
          </p:cNvPicPr>
          <p:nvPr/>
        </p:nvPicPr>
        <p:blipFill>
          <a:blip r:embed="rId3"/>
          <a:srcRect/>
          <a:stretch>
            <a:fillRect/>
          </a:stretch>
        </p:blipFill>
        <p:spPr bwMode="auto">
          <a:xfrm>
            <a:off x="695325" y="1397000"/>
            <a:ext cx="2774950" cy="4229100"/>
          </a:xfrm>
          <a:prstGeom prst="rect">
            <a:avLst/>
          </a:prstGeom>
          <a:noFill/>
          <a:ln w="9525">
            <a:noFill/>
            <a:miter lim="800000"/>
            <a:headEnd/>
            <a:tailEnd/>
          </a:ln>
        </p:spPr>
      </p:pic>
      <p:sp>
        <p:nvSpPr>
          <p:cNvPr id="104452" name="Slide Number Placeholder 13"/>
          <p:cNvSpPr>
            <a:spLocks noGrp="1"/>
          </p:cNvSpPr>
          <p:nvPr>
            <p:ph type="sldNum" sz="quarter" idx="10"/>
          </p:nvPr>
        </p:nvSpPr>
        <p:spPr bwMode="auto">
          <a:xfrm>
            <a:off x="3851275" y="6481763"/>
            <a:ext cx="4337050" cy="476250"/>
          </a:xfrm>
          <a:noFill/>
          <a:ln>
            <a:miter lim="800000"/>
            <a:headEnd/>
            <a:tailEnd/>
          </a:ln>
        </p:spPr>
        <p:txBody>
          <a:bodyPr anchor="t"/>
          <a:lstStyle/>
          <a:p>
            <a:pPr algn="r" eaLnBrk="0" hangingPunct="0"/>
            <a:fld id="{8EFD875A-30AC-4E3E-BD76-17EA2B4BD225}" type="slidenum">
              <a:rPr lang="fr-FR" sz="1000" b="0" smtClean="0">
                <a:solidFill>
                  <a:srgbClr val="857364"/>
                </a:solidFill>
                <a:latin typeface="Arial" charset="0"/>
                <a:cs typeface="Arial" charset="0"/>
              </a:rPr>
              <a:pPr algn="r" eaLnBrk="0" hangingPunct="0"/>
              <a:t>18</a:t>
            </a:fld>
            <a:endParaRPr lang="fr-FR" sz="1000" b="0" smtClean="0">
              <a:solidFill>
                <a:srgbClr val="857364"/>
              </a:solidFill>
              <a:latin typeface="Arial" charset="0"/>
              <a:cs typeface="Arial"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Number Placeholder 4"/>
          <p:cNvSpPr>
            <a:spLocks noGrp="1"/>
          </p:cNvSpPr>
          <p:nvPr>
            <p:ph type="sldNum" sz="quarter" idx="10"/>
          </p:nvPr>
        </p:nvSpPr>
        <p:spPr bwMode="auto">
          <a:noFill/>
          <a:ln>
            <a:miter lim="800000"/>
            <a:headEnd/>
            <a:tailEnd/>
          </a:ln>
        </p:spPr>
        <p:txBody>
          <a:bodyPr/>
          <a:lstStyle/>
          <a:p>
            <a:fld id="{7380C395-5E31-4203-98C7-E38E6CAF0D5C}" type="slidenum">
              <a:rPr lang="en-US" smtClean="0">
                <a:latin typeface="Arial" charset="0"/>
                <a:cs typeface="Arial" charset="0"/>
              </a:rPr>
              <a:pPr/>
              <a:t>19</a:t>
            </a:fld>
            <a:endParaRPr lang="en-US" smtClean="0">
              <a:latin typeface="Arial" charset="0"/>
              <a:cs typeface="Arial" charset="0"/>
            </a:endParaRPr>
          </a:p>
        </p:txBody>
      </p:sp>
      <p:sp>
        <p:nvSpPr>
          <p:cNvPr id="106498" name="Date Placeholder 6"/>
          <p:cNvSpPr>
            <a:spLocks noGrp="1"/>
          </p:cNvSpPr>
          <p:nvPr>
            <p:ph type="dt" sz="quarter" idx="12"/>
          </p:nvPr>
        </p:nvSpPr>
        <p:spPr>
          <a:noFill/>
        </p:spPr>
        <p:txBody>
          <a:bodyPr/>
          <a:lstStyle/>
          <a:p>
            <a:fld id="{F4F825A9-2EE6-4DF1-8624-AF1C8EC91B77}" type="datetime1">
              <a:rPr lang="en-GB" smtClean="0">
                <a:latin typeface="Arial" charset="0"/>
                <a:cs typeface="Arial" charset="0"/>
              </a:rPr>
              <a:pPr/>
              <a:t>01/06/2010</a:t>
            </a:fld>
            <a:endParaRPr lang="en-GB" smtClean="0">
              <a:latin typeface="Arial" charset="0"/>
              <a:cs typeface="Arial" charset="0"/>
            </a:endParaRPr>
          </a:p>
        </p:txBody>
      </p:sp>
      <p:sp>
        <p:nvSpPr>
          <p:cNvPr id="106499" name="Rectangle 2"/>
          <p:cNvSpPr>
            <a:spLocks noGrp="1" noChangeArrowheads="1"/>
          </p:cNvSpPr>
          <p:nvPr>
            <p:ph type="title"/>
          </p:nvPr>
        </p:nvSpPr>
        <p:spPr>
          <a:xfrm>
            <a:off x="285750" y="141288"/>
            <a:ext cx="7466013" cy="1143000"/>
          </a:xfrm>
        </p:spPr>
        <p:txBody>
          <a:bodyPr/>
          <a:lstStyle/>
          <a:p>
            <a:pPr eaLnBrk="1" hangingPunct="1"/>
            <a:r>
              <a:rPr lang="en-US" sz="3200" smtClean="0">
                <a:ea typeface="MS PGothic" pitchFamily="34" charset="-128"/>
                <a:cs typeface="Arial" charset="0"/>
              </a:rPr>
              <a:t>Leading French Retailer </a:t>
            </a:r>
            <a:br>
              <a:rPr lang="en-US" sz="3200" smtClean="0">
                <a:ea typeface="MS PGothic" pitchFamily="34" charset="-128"/>
                <a:cs typeface="Arial" charset="0"/>
              </a:rPr>
            </a:br>
            <a:r>
              <a:rPr lang="en-US" sz="3200" smtClean="0">
                <a:ea typeface="MS PGothic" pitchFamily="34" charset="-128"/>
                <a:cs typeface="Arial" charset="0"/>
              </a:rPr>
              <a:t> </a:t>
            </a:r>
            <a:endParaRPr lang="en-GB" sz="3200" smtClean="0">
              <a:ea typeface="MS PGothic" pitchFamily="34" charset="-128"/>
              <a:cs typeface="Arial" charset="0"/>
            </a:endParaRPr>
          </a:p>
        </p:txBody>
      </p:sp>
      <p:sp>
        <p:nvSpPr>
          <p:cNvPr id="106500" name="Rectangle 3"/>
          <p:cNvSpPr>
            <a:spLocks noGrp="1" noChangeArrowheads="1"/>
          </p:cNvSpPr>
          <p:nvPr>
            <p:ph type="body" sz="half" idx="2"/>
          </p:nvPr>
        </p:nvSpPr>
        <p:spPr>
          <a:xfrm>
            <a:off x="2479675" y="1074738"/>
            <a:ext cx="6430963" cy="4298950"/>
          </a:xfrm>
        </p:spPr>
        <p:txBody>
          <a:bodyPr lIns="0" tIns="0" rIns="0" bIns="0"/>
          <a:lstStyle/>
          <a:p>
            <a:pPr marL="288925" indent="-288925" eaLnBrk="1" hangingPunct="1">
              <a:lnSpc>
                <a:spcPct val="80000"/>
              </a:lnSpc>
              <a:spcBef>
                <a:spcPct val="65000"/>
              </a:spcBef>
            </a:pPr>
            <a:r>
              <a:rPr lang="en-US" smtClean="0">
                <a:solidFill>
                  <a:srgbClr val="FE7A02"/>
                </a:solidFill>
              </a:rPr>
              <a:t>Situation</a:t>
            </a:r>
            <a:r>
              <a:rPr lang="en-US" smtClean="0">
                <a:solidFill>
                  <a:srgbClr val="FF9900"/>
                </a:solidFill>
              </a:rPr>
              <a:t>:</a:t>
            </a:r>
          </a:p>
          <a:p>
            <a:pPr marL="666750" lvl="1" indent="-187325" eaLnBrk="1" hangingPunct="1">
              <a:lnSpc>
                <a:spcPct val="80000"/>
              </a:lnSpc>
              <a:buFont typeface="Wingdings" pitchFamily="2" charset="2"/>
              <a:buChar char="ª"/>
            </a:pPr>
            <a:r>
              <a:rPr lang="en-US" smtClean="0"/>
              <a:t>More than 490,000 employees worldwide </a:t>
            </a:r>
          </a:p>
          <a:p>
            <a:pPr marL="666750" lvl="1" indent="-187325" eaLnBrk="1" hangingPunct="1">
              <a:lnSpc>
                <a:spcPct val="80000"/>
              </a:lnSpc>
              <a:buFont typeface="Wingdings" pitchFamily="2" charset="2"/>
              <a:buChar char="ª"/>
            </a:pPr>
            <a:r>
              <a:rPr lang="en-US" smtClean="0"/>
              <a:t>30 brands and 15,000 stores</a:t>
            </a:r>
          </a:p>
          <a:p>
            <a:pPr marL="666750" lvl="1" indent="-187325" eaLnBrk="1" hangingPunct="1">
              <a:lnSpc>
                <a:spcPct val="80000"/>
              </a:lnSpc>
              <a:buFont typeface="Wingdings" pitchFamily="2" charset="2"/>
              <a:buChar char="ª"/>
            </a:pPr>
            <a:r>
              <a:rPr lang="en-US" smtClean="0"/>
              <a:t>Implement trusted identity infrastructure to enforce business controls and streamline processes </a:t>
            </a:r>
          </a:p>
          <a:p>
            <a:pPr marL="288925" indent="-288925" eaLnBrk="1" hangingPunct="1">
              <a:lnSpc>
                <a:spcPct val="80000"/>
              </a:lnSpc>
              <a:spcBef>
                <a:spcPct val="65000"/>
              </a:spcBef>
            </a:pPr>
            <a:r>
              <a:rPr lang="en-US" smtClean="0">
                <a:solidFill>
                  <a:srgbClr val="FE7A02"/>
                </a:solidFill>
              </a:rPr>
              <a:t>Challenges</a:t>
            </a:r>
            <a:r>
              <a:rPr lang="en-US" smtClean="0">
                <a:solidFill>
                  <a:srgbClr val="FF9900"/>
                </a:solidFill>
              </a:rPr>
              <a:t>:</a:t>
            </a:r>
            <a:r>
              <a:rPr lang="en-US" sz="1600" smtClean="0"/>
              <a:t> </a:t>
            </a:r>
          </a:p>
          <a:p>
            <a:pPr marL="666750" lvl="1" indent="-187325" eaLnBrk="1" hangingPunct="1">
              <a:lnSpc>
                <a:spcPct val="80000"/>
              </a:lnSpc>
              <a:buFont typeface="Wingdings" pitchFamily="2" charset="2"/>
              <a:buChar char="ª"/>
            </a:pPr>
            <a:r>
              <a:rPr lang="en-US" smtClean="0"/>
              <a:t>Integrate the logical access with the legacy physical access infrastructure</a:t>
            </a:r>
          </a:p>
          <a:p>
            <a:pPr marL="666750" lvl="1" indent="-187325" eaLnBrk="1" hangingPunct="1">
              <a:lnSpc>
                <a:spcPct val="80000"/>
              </a:lnSpc>
              <a:buFont typeface="Wingdings" pitchFamily="2" charset="2"/>
              <a:buChar char="ª"/>
            </a:pPr>
            <a:r>
              <a:rPr lang="en-US" smtClean="0"/>
              <a:t> Enhance the trust in a distributed environment while simplifying user’s day to day life. </a:t>
            </a:r>
          </a:p>
          <a:p>
            <a:pPr marL="666750" lvl="1" indent="-187325" eaLnBrk="1" hangingPunct="1">
              <a:lnSpc>
                <a:spcPct val="80000"/>
              </a:lnSpc>
              <a:buFont typeface="Wingdings" pitchFamily="2" charset="2"/>
              <a:buChar char="ª"/>
            </a:pPr>
            <a:r>
              <a:rPr lang="en-US" smtClean="0"/>
              <a:t> Part of the company internal branding</a:t>
            </a:r>
          </a:p>
          <a:p>
            <a:pPr marL="288925" indent="-288925" eaLnBrk="1" hangingPunct="1">
              <a:lnSpc>
                <a:spcPct val="80000"/>
              </a:lnSpc>
              <a:buFont typeface="Wingdings" pitchFamily="2" charset="2"/>
              <a:buBlip>
                <a:blip r:embed="rId3"/>
              </a:buBlip>
            </a:pPr>
            <a:r>
              <a:rPr lang="en-US" smtClean="0">
                <a:solidFill>
                  <a:srgbClr val="FE7A02"/>
                </a:solidFill>
              </a:rPr>
              <a:t>Solution:</a:t>
            </a:r>
          </a:p>
          <a:p>
            <a:pPr marL="666750" lvl="1" indent="-187325" eaLnBrk="1" hangingPunct="1">
              <a:lnSpc>
                <a:spcPct val="80000"/>
              </a:lnSpc>
              <a:buFont typeface="Wingdings" pitchFamily="2" charset="2"/>
              <a:buChar char="ª"/>
            </a:pPr>
            <a:r>
              <a:rPr lang="en-US" smtClean="0"/>
              <a:t>Integrate open standards public key infrastructure with Tivoli IDMS</a:t>
            </a:r>
          </a:p>
          <a:p>
            <a:pPr marL="666750" lvl="1" indent="-187325" eaLnBrk="1" hangingPunct="1">
              <a:lnSpc>
                <a:spcPct val="80000"/>
              </a:lnSpc>
              <a:buFont typeface="Wingdings" pitchFamily="2" charset="2"/>
              <a:buChar char="ª"/>
            </a:pPr>
            <a:r>
              <a:rPr lang="en-US" smtClean="0"/>
              <a:t>Converged physical/logical access employee badge</a:t>
            </a:r>
          </a:p>
          <a:p>
            <a:pPr marL="666750" lvl="1" indent="-187325" eaLnBrk="1" hangingPunct="1">
              <a:lnSpc>
                <a:spcPct val="80000"/>
              </a:lnSpc>
              <a:buFont typeface="Wingdings" pitchFamily="2" charset="2"/>
              <a:buChar char="ª"/>
            </a:pPr>
            <a:r>
              <a:rPr lang="en-US" smtClean="0"/>
              <a:t> Integration with enterprise single sign-on. </a:t>
            </a:r>
          </a:p>
          <a:p>
            <a:pPr marL="288925" indent="-288925" eaLnBrk="1" hangingPunct="1">
              <a:lnSpc>
                <a:spcPct val="80000"/>
              </a:lnSpc>
              <a:spcBef>
                <a:spcPct val="65000"/>
              </a:spcBef>
            </a:pPr>
            <a:r>
              <a:rPr lang="en-US" smtClean="0">
                <a:solidFill>
                  <a:srgbClr val="FE7A02"/>
                </a:solidFill>
              </a:rPr>
              <a:t>Benefits</a:t>
            </a:r>
            <a:r>
              <a:rPr lang="en-US" smtClean="0"/>
              <a:t>:</a:t>
            </a:r>
          </a:p>
          <a:p>
            <a:pPr marL="666750" lvl="1" indent="-187325" eaLnBrk="1" hangingPunct="1">
              <a:lnSpc>
                <a:spcPct val="80000"/>
              </a:lnSpc>
              <a:buFont typeface="Wingdings" pitchFamily="2" charset="2"/>
              <a:buChar char="ª"/>
            </a:pPr>
            <a:r>
              <a:rPr lang="en-US" smtClean="0"/>
              <a:t>Improved corporate image</a:t>
            </a:r>
          </a:p>
          <a:p>
            <a:pPr marL="666750" lvl="1" indent="-187325" eaLnBrk="1" hangingPunct="1">
              <a:lnSpc>
                <a:spcPct val="80000"/>
              </a:lnSpc>
              <a:buFont typeface="Wingdings" pitchFamily="2" charset="2"/>
              <a:buChar char="ª"/>
            </a:pPr>
            <a:r>
              <a:rPr lang="en-US" smtClean="0"/>
              <a:t>Good user acceptance through esso convenience  </a:t>
            </a:r>
          </a:p>
          <a:p>
            <a:pPr marL="666750" lvl="1" indent="-187325" eaLnBrk="1" hangingPunct="1">
              <a:lnSpc>
                <a:spcPct val="80000"/>
              </a:lnSpc>
              <a:buFont typeface="Wingdings" pitchFamily="2" charset="2"/>
              <a:buChar char="ª"/>
            </a:pPr>
            <a:r>
              <a:rPr lang="en-US" smtClean="0"/>
              <a:t>Enabling transaction trust and non-repudiation </a:t>
            </a:r>
          </a:p>
        </p:txBody>
      </p:sp>
      <p:pic>
        <p:nvPicPr>
          <p:cNvPr id="106501" name="Picture 4" descr="FRANCE"/>
          <p:cNvPicPr>
            <a:picLocks noChangeAspect="1" noChangeArrowheads="1"/>
          </p:cNvPicPr>
          <p:nvPr/>
        </p:nvPicPr>
        <p:blipFill>
          <a:blip r:embed="rId4"/>
          <a:srcRect/>
          <a:stretch>
            <a:fillRect/>
          </a:stretch>
        </p:blipFill>
        <p:spPr bwMode="auto">
          <a:xfrm>
            <a:off x="8215313" y="214313"/>
            <a:ext cx="617537" cy="617537"/>
          </a:xfrm>
          <a:prstGeom prst="rect">
            <a:avLst/>
          </a:prstGeom>
          <a:noFill/>
          <a:ln w="9525">
            <a:noFill/>
            <a:miter lim="800000"/>
            <a:headEnd/>
            <a:tailEnd/>
          </a:ln>
        </p:spPr>
      </p:pic>
      <p:pic>
        <p:nvPicPr>
          <p:cNvPr id="106502" name="Picture 5"/>
          <p:cNvPicPr>
            <a:picLocks noChangeAspect="1" noChangeArrowheads="1"/>
          </p:cNvPicPr>
          <p:nvPr/>
        </p:nvPicPr>
        <p:blipFill>
          <a:blip r:embed="rId5"/>
          <a:srcRect/>
          <a:stretch>
            <a:fillRect/>
          </a:stretch>
        </p:blipFill>
        <p:spPr bwMode="auto">
          <a:xfrm>
            <a:off x="0" y="2495550"/>
            <a:ext cx="2390775" cy="1566863"/>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533400" y="152400"/>
            <a:ext cx="7466013" cy="1143000"/>
          </a:xfrm>
        </p:spPr>
        <p:txBody>
          <a:bodyPr/>
          <a:lstStyle/>
          <a:p>
            <a:pPr eaLnBrk="1" hangingPunct="1"/>
            <a:r>
              <a:rPr lang="en-GB" sz="3200" smtClean="0">
                <a:solidFill>
                  <a:srgbClr val="826E59"/>
                </a:solidFill>
                <a:ea typeface="MS PGothic" pitchFamily="34" charset="-128"/>
                <a:cs typeface="Arial" charset="0"/>
              </a:rPr>
              <a:t> </a:t>
            </a:r>
            <a:r>
              <a:rPr lang="en-US" sz="3200" smtClean="0">
                <a:ea typeface="MS PGothic" pitchFamily="34" charset="-128"/>
                <a:cs typeface="Arial" charset="0"/>
              </a:rPr>
              <a:t>Pfizer, USA</a:t>
            </a:r>
            <a:endParaRPr lang="en-GB" sz="3200" smtClean="0">
              <a:ea typeface="MS PGothic" pitchFamily="34" charset="-128"/>
              <a:cs typeface="Arial" charset="0"/>
            </a:endParaRPr>
          </a:p>
        </p:txBody>
      </p:sp>
      <p:sp>
        <p:nvSpPr>
          <p:cNvPr id="108546" name="Rectangle 3"/>
          <p:cNvSpPr>
            <a:spLocks noGrp="1" noChangeArrowheads="1"/>
          </p:cNvSpPr>
          <p:nvPr>
            <p:ph type="body" sz="half" idx="2"/>
          </p:nvPr>
        </p:nvSpPr>
        <p:spPr>
          <a:xfrm>
            <a:off x="3851275" y="1196975"/>
            <a:ext cx="4464050" cy="4679950"/>
          </a:xfrm>
        </p:spPr>
        <p:txBody>
          <a:bodyPr tIns="0" bIns="0"/>
          <a:lstStyle/>
          <a:p>
            <a:pPr eaLnBrk="1" hangingPunct="1">
              <a:spcBef>
                <a:spcPct val="60000"/>
              </a:spcBef>
            </a:pPr>
            <a:r>
              <a:rPr lang="en-US" sz="1800" smtClean="0"/>
              <a:t>Enhanced overall security for physical and logical access with two-factor authentication </a:t>
            </a:r>
          </a:p>
          <a:p>
            <a:pPr eaLnBrk="1" hangingPunct="1">
              <a:spcBef>
                <a:spcPct val="60000"/>
              </a:spcBef>
            </a:pPr>
            <a:r>
              <a:rPr lang="en-US" sz="1800" smtClean="0"/>
              <a:t>Productivity enhanced with single ID badge for building access and secure logon to corporate networks and applications</a:t>
            </a:r>
          </a:p>
          <a:p>
            <a:pPr eaLnBrk="1" hangingPunct="1">
              <a:spcBef>
                <a:spcPct val="60000"/>
              </a:spcBef>
            </a:pPr>
            <a:r>
              <a:rPr lang="en-US" sz="1800" smtClean="0"/>
              <a:t>Preserved Pfizer’s security infrastructure investments through integration with legacy systems</a:t>
            </a:r>
          </a:p>
          <a:p>
            <a:pPr eaLnBrk="1" hangingPunct="1">
              <a:spcBef>
                <a:spcPct val="60000"/>
              </a:spcBef>
            </a:pPr>
            <a:r>
              <a:rPr lang="en-US" sz="1800" smtClean="0"/>
              <a:t>Achieved substantial ROI through the elimination of paper document submittals to the FDA</a:t>
            </a:r>
          </a:p>
          <a:p>
            <a:pPr eaLnBrk="1" hangingPunct="1">
              <a:spcBef>
                <a:spcPct val="60000"/>
              </a:spcBef>
            </a:pPr>
            <a:r>
              <a:rPr lang="en-US" sz="1800" smtClean="0"/>
              <a:t>Significantly reduced support costs associated with password resets handled by help desks</a:t>
            </a:r>
          </a:p>
        </p:txBody>
      </p:sp>
      <p:pic>
        <p:nvPicPr>
          <p:cNvPr id="108547" name="Picture 5"/>
          <p:cNvPicPr>
            <a:picLocks noChangeAspect="1" noChangeArrowheads="1"/>
          </p:cNvPicPr>
          <p:nvPr/>
        </p:nvPicPr>
        <p:blipFill>
          <a:blip r:embed="rId3"/>
          <a:srcRect/>
          <a:stretch>
            <a:fillRect/>
          </a:stretch>
        </p:blipFill>
        <p:spPr bwMode="auto">
          <a:xfrm>
            <a:off x="684213" y="1484313"/>
            <a:ext cx="2995612" cy="3744912"/>
          </a:xfrm>
          <a:prstGeom prst="rect">
            <a:avLst/>
          </a:prstGeom>
          <a:noFill/>
          <a:ln w="9525">
            <a:noFill/>
            <a:miter lim="800000"/>
            <a:headEnd/>
            <a:tailEnd/>
          </a:ln>
        </p:spPr>
      </p:pic>
      <p:sp>
        <p:nvSpPr>
          <p:cNvPr id="108548" name="Slide Number Placeholder 13"/>
          <p:cNvSpPr>
            <a:spLocks noGrp="1"/>
          </p:cNvSpPr>
          <p:nvPr>
            <p:ph type="sldNum" sz="quarter" idx="10"/>
          </p:nvPr>
        </p:nvSpPr>
        <p:spPr bwMode="auto">
          <a:xfrm>
            <a:off x="3851275" y="6481763"/>
            <a:ext cx="4337050" cy="476250"/>
          </a:xfrm>
          <a:noFill/>
          <a:ln>
            <a:miter lim="800000"/>
            <a:headEnd/>
            <a:tailEnd/>
          </a:ln>
        </p:spPr>
        <p:txBody>
          <a:bodyPr anchor="t"/>
          <a:lstStyle/>
          <a:p>
            <a:pPr algn="r" eaLnBrk="0" hangingPunct="0"/>
            <a:fld id="{EE659FA4-6889-495C-90B8-AF7DEC2F0787}" type="slidenum">
              <a:rPr lang="fr-FR" sz="1000" b="0" smtClean="0">
                <a:solidFill>
                  <a:srgbClr val="857364"/>
                </a:solidFill>
                <a:latin typeface="Arial" charset="0"/>
                <a:cs typeface="Arial" charset="0"/>
              </a:rPr>
              <a:pPr algn="r" eaLnBrk="0" hangingPunct="0"/>
              <a:t>20</a:t>
            </a:fld>
            <a:endParaRPr lang="fr-FR" sz="1000" b="0" smtClean="0">
              <a:solidFill>
                <a:srgbClr val="857364"/>
              </a:solidFill>
              <a:latin typeface="Arial" charset="0"/>
              <a:cs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19"/>
          <p:cNvPicPr>
            <a:picLocks noChangeAspect="1" noChangeArrowheads="1"/>
          </p:cNvPicPr>
          <p:nvPr/>
        </p:nvPicPr>
        <p:blipFill>
          <a:blip r:embed="rId2"/>
          <a:srcRect/>
          <a:stretch>
            <a:fillRect/>
          </a:stretch>
        </p:blipFill>
        <p:spPr bwMode="auto">
          <a:xfrm>
            <a:off x="539750" y="2205038"/>
            <a:ext cx="2198688" cy="2808287"/>
          </a:xfrm>
          <a:prstGeom prst="rect">
            <a:avLst/>
          </a:prstGeom>
          <a:noFill/>
          <a:ln w="9525">
            <a:noFill/>
            <a:miter lim="800000"/>
            <a:headEnd/>
            <a:tailEnd/>
          </a:ln>
        </p:spPr>
      </p:pic>
      <p:sp>
        <p:nvSpPr>
          <p:cNvPr id="110594" name="Rectangle 3"/>
          <p:cNvSpPr>
            <a:spLocks noGrp="1" noChangeArrowheads="1"/>
          </p:cNvSpPr>
          <p:nvPr>
            <p:ph type="body" idx="1"/>
          </p:nvPr>
        </p:nvSpPr>
        <p:spPr>
          <a:xfrm>
            <a:off x="2698750" y="981075"/>
            <a:ext cx="6049963" cy="5184775"/>
          </a:xfrm>
        </p:spPr>
        <p:txBody>
          <a:bodyPr/>
          <a:lstStyle/>
          <a:p>
            <a:pPr eaLnBrk="1" hangingPunct="1"/>
            <a:r>
              <a:rPr lang="en-GB" sz="1800" b="1" smtClean="0"/>
              <a:t>Over 3 Million</a:t>
            </a:r>
            <a:r>
              <a:rPr lang="en-GB" sz="1600" smtClean="0"/>
              <a:t> Barclays users today hold a Gemalto reader</a:t>
            </a:r>
          </a:p>
          <a:p>
            <a:pPr eaLnBrk="1" hangingPunct="1"/>
            <a:r>
              <a:rPr lang="en-US" sz="1800" b="1" smtClean="0"/>
              <a:t>Fraud decrease</a:t>
            </a:r>
            <a:r>
              <a:rPr lang="en-US" sz="1800" smtClean="0"/>
              <a:t>: </a:t>
            </a:r>
            <a:r>
              <a:rPr lang="en-US" sz="1600" smtClean="0"/>
              <a:t>not one PINsentry customer has suffered an Online fraud since its implementation in summer 2007</a:t>
            </a:r>
            <a:r>
              <a:rPr lang="en-GB" sz="1600" smtClean="0"/>
              <a:t> </a:t>
            </a:r>
          </a:p>
          <a:p>
            <a:pPr eaLnBrk="1" hangingPunct="1"/>
            <a:r>
              <a:rPr lang="fr-FR" sz="1800" smtClean="0"/>
              <a:t>After the intial launch, Barclays observed that:</a:t>
            </a:r>
          </a:p>
          <a:p>
            <a:pPr lvl="1" eaLnBrk="1" hangingPunct="1"/>
            <a:r>
              <a:rPr lang="fr-FR" sz="1400" smtClean="0"/>
              <a:t>Acceptance of the solution by the users was higher than anticipated</a:t>
            </a:r>
          </a:p>
          <a:p>
            <a:pPr lvl="1" eaLnBrk="1" hangingPunct="1"/>
            <a:r>
              <a:rPr lang="en-US" sz="1400" smtClean="0"/>
              <a:t>The satisfaction rate was a record high on 95% </a:t>
            </a:r>
          </a:p>
          <a:p>
            <a:pPr lvl="1" eaLnBrk="1" hangingPunct="1"/>
            <a:r>
              <a:rPr lang="fr-FR" sz="1400" smtClean="0"/>
              <a:t>Not one </a:t>
            </a:r>
            <a:r>
              <a:rPr lang="en-GB" altLang="ja-JP" sz="1400" smtClean="0">
                <a:ea typeface="MS PGothic" pitchFamily="34" charset="-128"/>
              </a:rPr>
              <a:t>PINsentry customer has suffered an online fraud since its implementation </a:t>
            </a:r>
            <a:endParaRPr lang="fr-FR" sz="1400" smtClean="0"/>
          </a:p>
          <a:p>
            <a:pPr lvl="1" eaLnBrk="1" hangingPunct="1"/>
            <a:r>
              <a:rPr lang="fr-FR" sz="1400" smtClean="0"/>
              <a:t>The number of calls to the Call Center and their duration was in line with expectations</a:t>
            </a:r>
          </a:p>
          <a:p>
            <a:pPr lvl="1" eaLnBrk="1" hangingPunct="1"/>
            <a:r>
              <a:rPr lang="fr-FR" sz="1400" smtClean="0"/>
              <a:t>New online users asked for the device</a:t>
            </a:r>
          </a:p>
          <a:p>
            <a:pPr lvl="1" eaLnBrk="1" hangingPunct="1"/>
            <a:r>
              <a:rPr lang="fr-FR" sz="1400" smtClean="0"/>
              <a:t>New Barclays clients were asking for online access and the device up front</a:t>
            </a:r>
          </a:p>
          <a:p>
            <a:pPr eaLnBrk="1" hangingPunct="1"/>
            <a:r>
              <a:rPr lang="fr-FR" sz="1800" smtClean="0"/>
              <a:t>In December 2007, Barclays decided to go ahead with the next phase of the program and …</a:t>
            </a:r>
          </a:p>
          <a:p>
            <a:pPr lvl="1" eaLnBrk="1" hangingPunct="1"/>
            <a:r>
              <a:rPr lang="fr-FR" sz="1400" smtClean="0"/>
              <a:t>Promote it to their entire user base</a:t>
            </a:r>
          </a:p>
          <a:p>
            <a:pPr lvl="1" eaLnBrk="1" hangingPunct="1"/>
            <a:r>
              <a:rPr lang="fr-FR" sz="1400" smtClean="0"/>
              <a:t>Activate new users and target a growth of 40% of the online channel penetration</a:t>
            </a:r>
          </a:p>
          <a:p>
            <a:pPr lvl="1" eaLnBrk="1" hangingPunct="1"/>
            <a:r>
              <a:rPr lang="fr-FR" sz="1400" smtClean="0"/>
              <a:t>Insource again the helpdesk into Barclays call center</a:t>
            </a:r>
            <a:endParaRPr lang="en-US" smtClean="0"/>
          </a:p>
          <a:p>
            <a:pPr eaLnBrk="1" hangingPunct="1"/>
            <a:endParaRPr lang="en-US" sz="1800" smtClean="0"/>
          </a:p>
        </p:txBody>
      </p:sp>
      <p:pic>
        <p:nvPicPr>
          <p:cNvPr id="110595" name="Picture 21" descr="Barclays"/>
          <p:cNvPicPr>
            <a:picLocks noChangeAspect="1" noChangeArrowheads="1"/>
          </p:cNvPicPr>
          <p:nvPr/>
        </p:nvPicPr>
        <p:blipFill>
          <a:blip r:embed="rId3"/>
          <a:srcRect/>
          <a:stretch>
            <a:fillRect/>
          </a:stretch>
        </p:blipFill>
        <p:spPr bwMode="auto">
          <a:xfrm>
            <a:off x="571500" y="357188"/>
            <a:ext cx="2519363" cy="430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Date Placeholder 3"/>
          <p:cNvSpPr>
            <a:spLocks noGrp="1"/>
          </p:cNvSpPr>
          <p:nvPr>
            <p:ph type="dt" sz="quarter" idx="12"/>
          </p:nvPr>
        </p:nvSpPr>
        <p:spPr>
          <a:xfrm>
            <a:off x="3851275" y="6481763"/>
            <a:ext cx="4337050" cy="476250"/>
          </a:xfrm>
          <a:noFill/>
        </p:spPr>
        <p:txBody>
          <a:bodyPr/>
          <a:lstStyle/>
          <a:p>
            <a:pPr algn="r"/>
            <a:r>
              <a:rPr lang="fr-FR" smtClean="0">
                <a:solidFill>
                  <a:schemeClr val="bg1"/>
                </a:solidFill>
                <a:latin typeface="Arial" charset="0"/>
                <a:cs typeface="Arial" charset="0"/>
              </a:rPr>
              <a:t>Reference, date</a:t>
            </a:r>
          </a:p>
          <a:p>
            <a:pPr algn="r"/>
            <a:endParaRPr lang="fr-FR" smtClean="0">
              <a:latin typeface="Arial" charset="0"/>
              <a:cs typeface="Arial" charset="0"/>
            </a:endParaRPr>
          </a:p>
        </p:txBody>
      </p:sp>
      <p:sp>
        <p:nvSpPr>
          <p:cNvPr id="111618" name="Slide Number Placeholder 4"/>
          <p:cNvSpPr>
            <a:spLocks noGrp="1"/>
          </p:cNvSpPr>
          <p:nvPr>
            <p:ph type="sldNum" sz="quarter" idx="10"/>
          </p:nvPr>
        </p:nvSpPr>
        <p:spPr bwMode="auto">
          <a:xfrm>
            <a:off x="2339975" y="6481763"/>
            <a:ext cx="1439863" cy="476250"/>
          </a:xfrm>
          <a:noFill/>
          <a:ln>
            <a:miter lim="800000"/>
            <a:headEnd/>
            <a:tailEnd/>
          </a:ln>
        </p:spPr>
        <p:txBody>
          <a:bodyPr anchor="t"/>
          <a:lstStyle/>
          <a:p>
            <a:pPr eaLnBrk="0" hangingPunct="0"/>
            <a:fld id="{47986278-2F41-4573-BA0B-5E3A2E811DDA}" type="slidenum">
              <a:rPr lang="fr-FR" sz="1200" smtClean="0">
                <a:solidFill>
                  <a:srgbClr val="857364"/>
                </a:solidFill>
                <a:latin typeface="Arial" charset="0"/>
                <a:cs typeface="Arial" charset="0"/>
              </a:rPr>
              <a:pPr eaLnBrk="0" hangingPunct="0"/>
              <a:t>22</a:t>
            </a:fld>
            <a:endParaRPr lang="fr-FR" sz="1200" smtClean="0">
              <a:solidFill>
                <a:srgbClr val="857364"/>
              </a:solidFill>
              <a:latin typeface="Arial" charset="0"/>
              <a:cs typeface="Arial" charset="0"/>
            </a:endParaRPr>
          </a:p>
        </p:txBody>
      </p:sp>
      <p:pic>
        <p:nvPicPr>
          <p:cNvPr id="111619" name="Picture 13" descr="_GEM6127"/>
          <p:cNvPicPr>
            <a:picLocks noChangeAspect="1" noChangeArrowheads="1"/>
          </p:cNvPicPr>
          <p:nvPr/>
        </p:nvPicPr>
        <p:blipFill>
          <a:blip r:embed="rId3"/>
          <a:srcRect/>
          <a:stretch>
            <a:fillRect/>
          </a:stretch>
        </p:blipFill>
        <p:spPr bwMode="auto">
          <a:xfrm>
            <a:off x="228600" y="1000125"/>
            <a:ext cx="3687763" cy="4740275"/>
          </a:xfrm>
          <a:prstGeom prst="rect">
            <a:avLst/>
          </a:prstGeom>
          <a:noFill/>
          <a:ln w="9525">
            <a:noFill/>
            <a:miter lim="800000"/>
            <a:headEnd/>
            <a:tailEnd/>
          </a:ln>
        </p:spPr>
      </p:pic>
      <p:sp>
        <p:nvSpPr>
          <p:cNvPr id="111620" name="Rectangle 2"/>
          <p:cNvSpPr>
            <a:spLocks noGrp="1" noChangeArrowheads="1"/>
          </p:cNvSpPr>
          <p:nvPr>
            <p:ph type="title"/>
          </p:nvPr>
        </p:nvSpPr>
        <p:spPr>
          <a:xfrm>
            <a:off x="34925" y="0"/>
            <a:ext cx="7466013" cy="698500"/>
          </a:xfrm>
        </p:spPr>
        <p:txBody>
          <a:bodyPr/>
          <a:lstStyle/>
          <a:p>
            <a:pPr eaLnBrk="1" hangingPunct="1"/>
            <a:r>
              <a:rPr lang="en-GB" sz="3200" smtClean="0">
                <a:solidFill>
                  <a:srgbClr val="826E59"/>
                </a:solidFill>
                <a:ea typeface="MS PGothic" pitchFamily="34" charset="-128"/>
                <a:cs typeface="Arial" charset="0"/>
              </a:rPr>
              <a:t/>
            </a:r>
            <a:br>
              <a:rPr lang="en-GB" sz="3200" smtClean="0">
                <a:solidFill>
                  <a:srgbClr val="826E59"/>
                </a:solidFill>
                <a:ea typeface="MS PGothic" pitchFamily="34" charset="-128"/>
                <a:cs typeface="Arial" charset="0"/>
              </a:rPr>
            </a:br>
            <a:r>
              <a:rPr lang="fr-FR" sz="3200" smtClean="0">
                <a:ea typeface="MS PGothic" pitchFamily="34" charset="-128"/>
                <a:cs typeface="Arial" charset="0"/>
              </a:rPr>
              <a:t>Amazon Web Services (USA)</a:t>
            </a:r>
            <a:endParaRPr lang="en-US" sz="3200" smtClean="0">
              <a:ea typeface="MS PGothic" pitchFamily="34" charset="-128"/>
              <a:cs typeface="Arial" charset="0"/>
            </a:endParaRPr>
          </a:p>
        </p:txBody>
      </p:sp>
      <p:sp>
        <p:nvSpPr>
          <p:cNvPr id="33798" name="Rectangle 5"/>
          <p:cNvSpPr>
            <a:spLocks noChangeArrowheads="1"/>
          </p:cNvSpPr>
          <p:nvPr/>
        </p:nvSpPr>
        <p:spPr bwMode="auto">
          <a:xfrm>
            <a:off x="3929063" y="784225"/>
            <a:ext cx="5214937" cy="3965575"/>
          </a:xfrm>
          <a:prstGeom prst="rect">
            <a:avLst/>
          </a:prstGeom>
          <a:noFill/>
          <a:ln w="9525" algn="ctr">
            <a:noFill/>
            <a:miter lim="800000"/>
            <a:headEnd/>
            <a:tailEnd/>
          </a:ln>
        </p:spPr>
        <p:txBody>
          <a:bodyPr lIns="0" tIns="0" rIns="0" bIns="0"/>
          <a:lstStyle/>
          <a:p>
            <a:pPr marL="288925" indent="-288925">
              <a:spcBef>
                <a:spcPct val="20000"/>
              </a:spcBef>
              <a:buClr>
                <a:srgbClr val="FF6600"/>
              </a:buClr>
              <a:buFont typeface="Wingdings" pitchFamily="2" charset="2"/>
              <a:buChar char=""/>
              <a:defRPr/>
            </a:pPr>
            <a:r>
              <a:rPr lang="es-MX" dirty="0" err="1">
                <a:solidFill>
                  <a:srgbClr val="FE7A02"/>
                </a:solidFill>
                <a:latin typeface="Arial" pitchFamily="34" charset="0"/>
                <a:ea typeface="SimSun"/>
                <a:cs typeface="SimSun"/>
              </a:rPr>
              <a:t>Situation</a:t>
            </a:r>
            <a:r>
              <a:rPr lang="es-MX" dirty="0">
                <a:solidFill>
                  <a:srgbClr val="FF9900"/>
                </a:solidFill>
                <a:latin typeface="Arial" pitchFamily="34" charset="0"/>
                <a:ea typeface="SimSun"/>
                <a:cs typeface="SimSun"/>
              </a:rPr>
              <a:t>:</a:t>
            </a:r>
          </a:p>
          <a:p>
            <a:pPr marL="666750" lvl="1" indent="-187325">
              <a:spcBef>
                <a:spcPct val="20000"/>
              </a:spcBef>
              <a:buClr>
                <a:srgbClr val="FF8000"/>
              </a:buClr>
              <a:buFont typeface="Wingdings" pitchFamily="2" charset="2"/>
              <a:buChar char="§"/>
              <a:defRPr/>
            </a:pPr>
            <a:r>
              <a:rPr lang="en-US" sz="1600" dirty="0">
                <a:latin typeface="Arial" pitchFamily="34" charset="0"/>
                <a:ea typeface="SimSun"/>
                <a:cs typeface="SimSun"/>
              </a:rPr>
              <a:t>Since early 2006, Amazon Web Services (AWS) has provided companies of all sizes with an infrastructure web services platform in the cloud. (computer power, storage, and other services) </a:t>
            </a:r>
          </a:p>
          <a:p>
            <a:pPr marL="288925" indent="-288925">
              <a:spcBef>
                <a:spcPct val="20000"/>
              </a:spcBef>
              <a:buClr>
                <a:srgbClr val="FF6600"/>
              </a:buClr>
              <a:buFont typeface="Wingdings" pitchFamily="2" charset="2"/>
              <a:buChar char=""/>
              <a:defRPr/>
            </a:pPr>
            <a:r>
              <a:rPr lang="es-MX" dirty="0" err="1">
                <a:solidFill>
                  <a:srgbClr val="FE7A02"/>
                </a:solidFill>
                <a:latin typeface="Arial" pitchFamily="34" charset="0"/>
                <a:ea typeface="SimSun"/>
                <a:cs typeface="SimSun"/>
              </a:rPr>
              <a:t>Challenge</a:t>
            </a:r>
            <a:r>
              <a:rPr lang="es-MX" dirty="0">
                <a:solidFill>
                  <a:srgbClr val="FF9900"/>
                </a:solidFill>
                <a:latin typeface="Arial" pitchFamily="34" charset="0"/>
                <a:cs typeface="Arial" pitchFamily="34" charset="0"/>
              </a:rPr>
              <a:t>:</a:t>
            </a:r>
          </a:p>
          <a:p>
            <a:pPr marL="666750" lvl="1" indent="-187325">
              <a:spcBef>
                <a:spcPct val="20000"/>
              </a:spcBef>
              <a:buClr>
                <a:srgbClr val="FF8000"/>
              </a:buClr>
              <a:buFont typeface="Wingdings" pitchFamily="2" charset="2"/>
              <a:buChar char="§"/>
              <a:defRPr/>
            </a:pPr>
            <a:r>
              <a:rPr lang="en-US" sz="1600" dirty="0">
                <a:latin typeface="Arial" pitchFamily="34" charset="0"/>
                <a:cs typeface="Arial" pitchFamily="34" charset="0"/>
              </a:rPr>
              <a:t>Ensuring only authorized users are accessing their AWS account</a:t>
            </a:r>
            <a:r>
              <a:rPr lang="en-US" dirty="0">
                <a:latin typeface="Arial" pitchFamily="34" charset="0"/>
                <a:cs typeface="Arial" pitchFamily="34" charset="0"/>
              </a:rPr>
              <a:t>. </a:t>
            </a:r>
            <a:endParaRPr lang="es-MX" dirty="0">
              <a:latin typeface="Arial" pitchFamily="34" charset="0"/>
              <a:cs typeface="Arial" pitchFamily="34" charset="0"/>
            </a:endParaRPr>
          </a:p>
          <a:p>
            <a:pPr marL="36000" indent="-288925">
              <a:spcBef>
                <a:spcPts val="0"/>
              </a:spcBef>
              <a:buClr>
                <a:srgbClr val="FF6600"/>
              </a:buClr>
              <a:buFont typeface="Wingdings" pitchFamily="2" charset="2"/>
              <a:buChar char=""/>
              <a:defRPr/>
            </a:pPr>
            <a:r>
              <a:rPr lang="fr-FR" dirty="0">
                <a:solidFill>
                  <a:srgbClr val="FE7A02"/>
                </a:solidFill>
                <a:latin typeface="Arial" pitchFamily="34" charset="0"/>
                <a:ea typeface="SimSun"/>
                <a:cs typeface="SimSun"/>
              </a:rPr>
              <a:t>Solution</a:t>
            </a:r>
            <a:r>
              <a:rPr lang="fr-FR" dirty="0">
                <a:solidFill>
                  <a:srgbClr val="FF9900"/>
                </a:solidFill>
                <a:latin typeface="Arial" pitchFamily="34" charset="0"/>
                <a:cs typeface="Arial" pitchFamily="34" charset="0"/>
              </a:rPr>
              <a:t>:</a:t>
            </a:r>
          </a:p>
          <a:p>
            <a:pPr marL="666750" lvl="1" indent="-187325">
              <a:spcBef>
                <a:spcPct val="20000"/>
              </a:spcBef>
              <a:buClr>
                <a:srgbClr val="FF8000"/>
              </a:buClr>
              <a:buFont typeface="Wingdings" pitchFamily="2" charset="2"/>
              <a:buChar char="§"/>
              <a:defRPr/>
            </a:pPr>
            <a:r>
              <a:rPr lang="en-US" sz="1600" b="1" dirty="0">
                <a:latin typeface="Arial" pitchFamily="34" charset="0"/>
                <a:cs typeface="Arial" pitchFamily="34" charset="0"/>
              </a:rPr>
              <a:t>Ezio Time Token</a:t>
            </a:r>
            <a:r>
              <a:rPr lang="en-US" sz="1600" dirty="0">
                <a:latin typeface="Arial" pitchFamily="34" charset="0"/>
                <a:cs typeface="Arial" pitchFamily="34" charset="0"/>
              </a:rPr>
              <a:t>: guarantees two-factor authentication and provides a one-time password (OTP) for secure login</a:t>
            </a:r>
          </a:p>
          <a:p>
            <a:pPr marL="288925" indent="-288925">
              <a:spcBef>
                <a:spcPct val="20000"/>
              </a:spcBef>
              <a:buClr>
                <a:srgbClr val="FF6600"/>
              </a:buClr>
              <a:buFont typeface="Wingdings" pitchFamily="2" charset="2"/>
              <a:buChar char=""/>
              <a:defRPr/>
            </a:pPr>
            <a:r>
              <a:rPr lang="es-MX" dirty="0" err="1">
                <a:solidFill>
                  <a:srgbClr val="FE7A02"/>
                </a:solidFill>
                <a:latin typeface="Arial" pitchFamily="34" charset="0"/>
                <a:ea typeface="SimSun"/>
                <a:cs typeface="SimSun"/>
              </a:rPr>
              <a:t>Benefits</a:t>
            </a:r>
            <a:r>
              <a:rPr lang="es-MX" dirty="0">
                <a:solidFill>
                  <a:srgbClr val="FF9900"/>
                </a:solidFill>
                <a:latin typeface="Arial" pitchFamily="34" charset="0"/>
                <a:cs typeface="Arial" pitchFamily="34" charset="0"/>
              </a:rPr>
              <a:t>:</a:t>
            </a:r>
          </a:p>
          <a:p>
            <a:pPr marL="666750" lvl="1" indent="-187325">
              <a:spcBef>
                <a:spcPct val="20000"/>
              </a:spcBef>
              <a:buClr>
                <a:srgbClr val="FF8000"/>
              </a:buClr>
              <a:buFont typeface="Wingdings" pitchFamily="2" charset="2"/>
              <a:buChar char="§"/>
              <a:defRPr/>
            </a:pPr>
            <a:r>
              <a:rPr lang="en-US" sz="1600" b="1" dirty="0">
                <a:latin typeface="Arial" pitchFamily="34" charset="0"/>
                <a:cs typeface="Arial" pitchFamily="34" charset="0"/>
              </a:rPr>
              <a:t>Secure</a:t>
            </a:r>
            <a:r>
              <a:rPr lang="en-US" sz="1600" dirty="0">
                <a:latin typeface="Arial" pitchFamily="34" charset="0"/>
                <a:cs typeface="Arial" pitchFamily="34" charset="0"/>
              </a:rPr>
              <a:t> – Provides an additional, opt-in layer of security. </a:t>
            </a:r>
          </a:p>
          <a:p>
            <a:pPr marL="666750" lvl="1" indent="-187325">
              <a:spcBef>
                <a:spcPct val="20000"/>
              </a:spcBef>
              <a:buClr>
                <a:srgbClr val="FF8000"/>
              </a:buClr>
              <a:buFont typeface="Wingdings" pitchFamily="2" charset="2"/>
              <a:buChar char="§"/>
              <a:defRPr/>
            </a:pPr>
            <a:r>
              <a:rPr lang="en-US" sz="1600" b="1" dirty="0">
                <a:latin typeface="Arial" pitchFamily="34" charset="0"/>
                <a:cs typeface="Arial" pitchFamily="34" charset="0"/>
              </a:rPr>
              <a:t>Simple</a:t>
            </a:r>
            <a:r>
              <a:rPr lang="en-US" sz="1600" dirty="0">
                <a:latin typeface="Arial" pitchFamily="34" charset="0"/>
                <a:cs typeface="Arial" pitchFamily="34" charset="0"/>
              </a:rPr>
              <a:t> – Easy and secure account access from anywhere at any time with any type of terminal </a:t>
            </a:r>
          </a:p>
          <a:p>
            <a:pPr marL="666750" lvl="1" indent="-187325">
              <a:spcBef>
                <a:spcPct val="20000"/>
              </a:spcBef>
              <a:buClr>
                <a:srgbClr val="FF8000"/>
              </a:buClr>
              <a:buFont typeface="Wingdings" pitchFamily="2" charset="2"/>
              <a:buChar char="§"/>
              <a:defRPr/>
            </a:pPr>
            <a:r>
              <a:rPr lang="en-US" sz="1600" b="1" dirty="0">
                <a:latin typeface="Arial" pitchFamily="34" charset="0"/>
                <a:cs typeface="Arial" pitchFamily="34" charset="0"/>
              </a:rPr>
              <a:t>Easy</a:t>
            </a:r>
            <a:r>
              <a:rPr lang="en-US" sz="1600" dirty="0">
                <a:latin typeface="Arial" pitchFamily="34" charset="0"/>
                <a:cs typeface="Arial" pitchFamily="34" charset="0"/>
              </a:rPr>
              <a:t> to set up </a:t>
            </a:r>
          </a:p>
          <a:p>
            <a:pPr marL="666750" lvl="1" indent="-187325">
              <a:spcBef>
                <a:spcPct val="20000"/>
              </a:spcBef>
              <a:buClr>
                <a:srgbClr val="FF8000"/>
              </a:buClr>
              <a:buFont typeface="Wingdings" pitchFamily="2" charset="2"/>
              <a:buChar char="§"/>
              <a:defRPr/>
            </a:pPr>
            <a:r>
              <a:rPr lang="en-US" sz="1600" b="1" dirty="0">
                <a:latin typeface="Arial" pitchFamily="34" charset="0"/>
                <a:cs typeface="Arial" pitchFamily="34" charset="0"/>
              </a:rPr>
              <a:t>Creates confidence</a:t>
            </a:r>
            <a:r>
              <a:rPr lang="en-US" sz="1600" dirty="0">
                <a:latin typeface="Arial" pitchFamily="34" charset="0"/>
                <a:cs typeface="Arial" pitchFamily="34" charset="0"/>
              </a:rPr>
              <a:t>: Companies of any size with these authentication devices can ensure authorized access to account information</a:t>
            </a:r>
            <a:r>
              <a:rPr lang="en-US" dirty="0">
                <a:latin typeface="Arial" pitchFamily="34" charset="0"/>
                <a:cs typeface="Arial" pitchFamily="34" charset="0"/>
              </a:rPr>
              <a:t>. </a:t>
            </a:r>
          </a:p>
        </p:txBody>
      </p:sp>
      <p:pic>
        <p:nvPicPr>
          <p:cNvPr id="111622" name="Picture 9" descr="Sign-In Instructions"/>
          <p:cNvPicPr>
            <a:picLocks noChangeAspect="1" noChangeArrowheads="1"/>
          </p:cNvPicPr>
          <p:nvPr/>
        </p:nvPicPr>
        <p:blipFill>
          <a:blip r:embed="rId4"/>
          <a:srcRect/>
          <a:stretch>
            <a:fillRect/>
          </a:stretch>
        </p:blipFill>
        <p:spPr bwMode="auto">
          <a:xfrm rot="535912">
            <a:off x="2225675" y="3487738"/>
            <a:ext cx="1497013" cy="1419225"/>
          </a:xfrm>
          <a:prstGeom prst="rect">
            <a:avLst/>
          </a:prstGeom>
          <a:noFill/>
          <a:ln w="9525">
            <a:solidFill>
              <a:schemeClr val="tx1"/>
            </a:solidFill>
            <a:miter lim="800000"/>
            <a:headEnd/>
            <a:tailEnd/>
          </a:ln>
        </p:spPr>
      </p:pic>
      <p:pic>
        <p:nvPicPr>
          <p:cNvPr id="111623" name="Picture 14"/>
          <p:cNvPicPr>
            <a:picLocks noChangeAspect="1" noChangeArrowheads="1"/>
          </p:cNvPicPr>
          <p:nvPr/>
        </p:nvPicPr>
        <p:blipFill>
          <a:blip r:embed="rId5"/>
          <a:srcRect/>
          <a:stretch>
            <a:fillRect/>
          </a:stretch>
        </p:blipFill>
        <p:spPr bwMode="auto">
          <a:xfrm rot="6418434">
            <a:off x="3265488" y="5086350"/>
            <a:ext cx="584200" cy="1143000"/>
          </a:xfrm>
          <a:prstGeom prst="rect">
            <a:avLst/>
          </a:prstGeom>
          <a:noFill/>
          <a:ln w="22225" algn="ctr">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Number Placeholder 2"/>
          <p:cNvSpPr>
            <a:spLocks noGrp="1"/>
          </p:cNvSpPr>
          <p:nvPr>
            <p:ph type="sldNum" sz="quarter" idx="10"/>
          </p:nvPr>
        </p:nvSpPr>
        <p:spPr bwMode="auto">
          <a:noFill/>
          <a:ln>
            <a:miter lim="800000"/>
            <a:headEnd/>
            <a:tailEnd/>
          </a:ln>
        </p:spPr>
        <p:txBody>
          <a:bodyPr/>
          <a:lstStyle/>
          <a:p>
            <a:fld id="{6152DC6C-6B59-4A65-B421-DFAE61F6E177}" type="slidenum">
              <a:rPr lang="en-US" smtClean="0">
                <a:latin typeface="Arial" charset="0"/>
                <a:cs typeface="Arial" charset="0"/>
              </a:rPr>
              <a:pPr/>
              <a:t>23</a:t>
            </a:fld>
            <a:endParaRPr lang="en-US" smtClean="0">
              <a:latin typeface="Arial" charset="0"/>
              <a:cs typeface="Arial" charset="0"/>
            </a:endParaRPr>
          </a:p>
        </p:txBody>
      </p:sp>
      <p:sp>
        <p:nvSpPr>
          <p:cNvPr id="113666" name="Date Placeholder 4"/>
          <p:cNvSpPr>
            <a:spLocks noGrp="1"/>
          </p:cNvSpPr>
          <p:nvPr>
            <p:ph type="dt" sz="quarter" idx="12"/>
          </p:nvPr>
        </p:nvSpPr>
        <p:spPr>
          <a:noFill/>
        </p:spPr>
        <p:txBody>
          <a:bodyPr/>
          <a:lstStyle/>
          <a:p>
            <a:fld id="{8CC7AAE1-740C-4B1F-94B6-F436491F1AB2}" type="datetime1">
              <a:rPr lang="en-GB" smtClean="0">
                <a:latin typeface="Arial" charset="0"/>
                <a:cs typeface="Arial" charset="0"/>
              </a:rPr>
              <a:pPr/>
              <a:t>01/06/2010</a:t>
            </a:fld>
            <a:endParaRPr lang="en-GB" smtClean="0">
              <a:latin typeface="Arial" charset="0"/>
              <a:cs typeface="Arial" charset="0"/>
            </a:endParaRPr>
          </a:p>
        </p:txBody>
      </p:sp>
      <p:grpSp>
        <p:nvGrpSpPr>
          <p:cNvPr id="113667" name="Group 2"/>
          <p:cNvGrpSpPr>
            <a:grpSpLocks/>
          </p:cNvGrpSpPr>
          <p:nvPr/>
        </p:nvGrpSpPr>
        <p:grpSpPr bwMode="auto">
          <a:xfrm>
            <a:off x="5632450" y="1597025"/>
            <a:ext cx="3009900" cy="1098550"/>
            <a:chOff x="3572" y="1006"/>
            <a:chExt cx="1896" cy="692"/>
          </a:xfrm>
        </p:grpSpPr>
        <p:sp>
          <p:nvSpPr>
            <p:cNvPr id="113722" name="Text Box 3"/>
            <p:cNvSpPr txBox="1">
              <a:spLocks noChangeArrowheads="1"/>
            </p:cNvSpPr>
            <p:nvPr/>
          </p:nvSpPr>
          <p:spPr bwMode="gray">
            <a:xfrm>
              <a:off x="3572" y="1006"/>
              <a:ext cx="1896" cy="692"/>
            </a:xfrm>
            <a:prstGeom prst="rect">
              <a:avLst/>
            </a:prstGeom>
            <a:gradFill rotWithShape="1">
              <a:gsLst>
                <a:gs pos="0">
                  <a:srgbClr val="FF8000"/>
                </a:gs>
                <a:gs pos="100000">
                  <a:srgbClr val="643200"/>
                </a:gs>
              </a:gsLst>
              <a:lin ang="5400000" scaled="1"/>
            </a:gradFill>
            <a:ln w="9525" algn="ctr">
              <a:noFill/>
              <a:miter lim="800000"/>
              <a:headEnd/>
              <a:tailEnd/>
            </a:ln>
          </p:spPr>
          <p:txBody>
            <a:bodyPr wrap="none" anchor="ctr"/>
            <a:lstStyle/>
            <a:p>
              <a:pPr marL="266700" indent="-177800" eaLnBrk="0" hangingPunct="0"/>
              <a:r>
                <a:rPr lang="fr-FR" sz="1600" b="1">
                  <a:solidFill>
                    <a:schemeClr val="bg1"/>
                  </a:solidFill>
                  <a:ea typeface="MS PGothic" pitchFamily="34" charset="-128"/>
                </a:rPr>
                <a:t>Data Security</a:t>
              </a:r>
            </a:p>
            <a:p>
              <a:pPr marL="266700" indent="-177800" eaLnBrk="0" hangingPunct="0">
                <a:buFontTx/>
                <a:buChar char="o"/>
              </a:pPr>
              <a:r>
                <a:rPr lang="en-US" sz="1000">
                  <a:solidFill>
                    <a:schemeClr val="bg1"/>
                  </a:solidFill>
                  <a:ea typeface="MS PGothic" pitchFamily="34" charset="-128"/>
                </a:rPr>
                <a:t>Encryption</a:t>
              </a:r>
            </a:p>
            <a:p>
              <a:pPr marL="266700" indent="-177800" eaLnBrk="0" hangingPunct="0">
                <a:buFontTx/>
                <a:buChar char="o"/>
              </a:pPr>
              <a:r>
                <a:rPr lang="en-US" sz="1000">
                  <a:solidFill>
                    <a:schemeClr val="bg1"/>
                  </a:solidFill>
                  <a:ea typeface="MS PGothic" pitchFamily="34" charset="-128"/>
                </a:rPr>
                <a:t>Scanning</a:t>
              </a:r>
            </a:p>
            <a:p>
              <a:pPr marL="266700" indent="-177800" eaLnBrk="0" hangingPunct="0">
                <a:buFontTx/>
                <a:buChar char="o"/>
              </a:pPr>
              <a:r>
                <a:rPr lang="en-US" sz="1000">
                  <a:solidFill>
                    <a:schemeClr val="bg1"/>
                  </a:solidFill>
                  <a:ea typeface="MS PGothic" pitchFamily="34" charset="-128"/>
                </a:rPr>
                <a:t>Monitoring</a:t>
              </a:r>
            </a:p>
          </p:txBody>
        </p:sp>
        <p:pic>
          <p:nvPicPr>
            <p:cNvPr id="113723" name="Picture 4"/>
            <p:cNvPicPr>
              <a:picLocks noChangeAspect="1" noChangeArrowheads="1"/>
            </p:cNvPicPr>
            <p:nvPr/>
          </p:nvPicPr>
          <p:blipFill>
            <a:blip r:embed="rId2"/>
            <a:srcRect l="11830" r="33260"/>
            <a:stretch>
              <a:fillRect/>
            </a:stretch>
          </p:blipFill>
          <p:spPr bwMode="auto">
            <a:xfrm>
              <a:off x="4908" y="1020"/>
              <a:ext cx="532" cy="644"/>
            </a:xfrm>
            <a:prstGeom prst="rect">
              <a:avLst/>
            </a:prstGeom>
            <a:noFill/>
            <a:ln w="9525">
              <a:noFill/>
              <a:miter lim="800000"/>
              <a:headEnd/>
              <a:tailEnd/>
            </a:ln>
          </p:spPr>
        </p:pic>
        <p:sp>
          <p:nvSpPr>
            <p:cNvPr id="113724" name="Text Box 20"/>
            <p:cNvSpPr txBox="1">
              <a:spLocks noChangeArrowheads="1"/>
            </p:cNvSpPr>
            <p:nvPr/>
          </p:nvSpPr>
          <p:spPr bwMode="auto">
            <a:xfrm>
              <a:off x="4248" y="1306"/>
              <a:ext cx="709" cy="289"/>
            </a:xfrm>
            <a:prstGeom prst="rect">
              <a:avLst/>
            </a:prstGeom>
            <a:noFill/>
            <a:ln w="15875" algn="ctr">
              <a:noFill/>
              <a:miter lim="800000"/>
              <a:headEnd/>
              <a:tailEnd/>
            </a:ln>
          </p:spPr>
          <p:txBody>
            <a:bodyPr lIns="0" tIns="0" rIns="0" bIns="0">
              <a:spAutoFit/>
            </a:bodyPr>
            <a:lstStyle/>
            <a:p>
              <a:pPr marL="95250" indent="-95250" eaLnBrk="0" hangingPunct="0">
                <a:lnSpc>
                  <a:spcPct val="80000"/>
                </a:lnSpc>
                <a:spcBef>
                  <a:spcPct val="30000"/>
                </a:spcBef>
                <a:buFontTx/>
                <a:buChar char="o"/>
              </a:pPr>
              <a:r>
                <a:rPr lang="en-US" sz="1000">
                  <a:solidFill>
                    <a:schemeClr val="bg1"/>
                  </a:solidFill>
                  <a:ea typeface="MS PGothic" pitchFamily="34" charset="-128"/>
                </a:rPr>
                <a:t> Data at Rest</a:t>
              </a:r>
            </a:p>
            <a:p>
              <a:pPr marL="95250" indent="-95250" eaLnBrk="0" hangingPunct="0">
                <a:lnSpc>
                  <a:spcPct val="80000"/>
                </a:lnSpc>
                <a:spcBef>
                  <a:spcPct val="30000"/>
                </a:spcBef>
                <a:buFontTx/>
                <a:buChar char="o"/>
              </a:pPr>
              <a:r>
                <a:rPr lang="en-US" sz="1000">
                  <a:solidFill>
                    <a:schemeClr val="bg1"/>
                  </a:solidFill>
                  <a:ea typeface="MS PGothic" pitchFamily="34" charset="-128"/>
                </a:rPr>
                <a:t> Data in Use</a:t>
              </a:r>
            </a:p>
            <a:p>
              <a:pPr marL="95250" indent="-95250" eaLnBrk="0" hangingPunct="0">
                <a:lnSpc>
                  <a:spcPct val="80000"/>
                </a:lnSpc>
                <a:spcBef>
                  <a:spcPct val="30000"/>
                </a:spcBef>
                <a:buFontTx/>
                <a:buChar char="o"/>
              </a:pPr>
              <a:r>
                <a:rPr lang="en-US" sz="1000">
                  <a:solidFill>
                    <a:schemeClr val="bg1"/>
                  </a:solidFill>
                  <a:ea typeface="MS PGothic" pitchFamily="34" charset="-128"/>
                </a:rPr>
                <a:t> Data in Motion</a:t>
              </a:r>
            </a:p>
          </p:txBody>
        </p:sp>
        <p:sp>
          <p:nvSpPr>
            <p:cNvPr id="113725" name="AutoShape 50"/>
            <p:cNvSpPr>
              <a:spLocks/>
            </p:cNvSpPr>
            <p:nvPr/>
          </p:nvSpPr>
          <p:spPr bwMode="auto">
            <a:xfrm>
              <a:off x="4187" y="1282"/>
              <a:ext cx="71" cy="326"/>
            </a:xfrm>
            <a:prstGeom prst="rightBrace">
              <a:avLst>
                <a:gd name="adj1" fmla="val 38263"/>
                <a:gd name="adj2" fmla="val 50000"/>
              </a:avLst>
            </a:prstGeom>
            <a:noFill/>
            <a:ln w="9525">
              <a:solidFill>
                <a:schemeClr val="bg1"/>
              </a:solidFill>
              <a:round/>
              <a:headEnd/>
              <a:tailEnd/>
            </a:ln>
          </p:spPr>
          <p:txBody>
            <a:bodyPr wrap="none" anchor="ctr"/>
            <a:lstStyle/>
            <a:p>
              <a:pPr eaLnBrk="0" hangingPunct="0"/>
              <a:endParaRPr lang="en-US" sz="1000" i="1">
                <a:solidFill>
                  <a:schemeClr val="bg1"/>
                </a:solidFill>
                <a:ea typeface="MS PGothic" pitchFamily="34" charset="-128"/>
              </a:endParaRPr>
            </a:p>
          </p:txBody>
        </p:sp>
      </p:grpSp>
      <p:grpSp>
        <p:nvGrpSpPr>
          <p:cNvPr id="113668" name="Group 7"/>
          <p:cNvGrpSpPr>
            <a:grpSpLocks/>
          </p:cNvGrpSpPr>
          <p:nvPr/>
        </p:nvGrpSpPr>
        <p:grpSpPr bwMode="auto">
          <a:xfrm>
            <a:off x="327025" y="3763963"/>
            <a:ext cx="3187700" cy="842962"/>
            <a:chOff x="206" y="2371"/>
            <a:chExt cx="2008" cy="531"/>
          </a:xfrm>
        </p:grpSpPr>
        <p:sp>
          <p:nvSpPr>
            <p:cNvPr id="113720" name="Text Box 15"/>
            <p:cNvSpPr txBox="1">
              <a:spLocks noChangeArrowheads="1"/>
            </p:cNvSpPr>
            <p:nvPr/>
          </p:nvSpPr>
          <p:spPr bwMode="gray">
            <a:xfrm>
              <a:off x="206" y="2371"/>
              <a:ext cx="2008" cy="531"/>
            </a:xfrm>
            <a:prstGeom prst="rect">
              <a:avLst/>
            </a:prstGeom>
            <a:gradFill rotWithShape="1">
              <a:gsLst>
                <a:gs pos="0">
                  <a:srgbClr val="BBE0E3"/>
                </a:gs>
                <a:gs pos="100000">
                  <a:srgbClr val="556667"/>
                </a:gs>
              </a:gsLst>
              <a:lin ang="5400000" scaled="1"/>
            </a:gradFill>
            <a:ln w="9525" algn="ctr">
              <a:noFill/>
              <a:miter lim="800000"/>
              <a:headEnd/>
              <a:tailEnd/>
            </a:ln>
          </p:spPr>
          <p:txBody>
            <a:bodyPr anchor="ctr">
              <a:spAutoFit/>
            </a:bodyPr>
            <a:lstStyle/>
            <a:p>
              <a:pPr marL="714375" indent="-120650" eaLnBrk="0" hangingPunct="0">
                <a:lnSpc>
                  <a:spcPct val="80000"/>
                </a:lnSpc>
                <a:spcBef>
                  <a:spcPct val="30000"/>
                </a:spcBef>
              </a:pPr>
              <a:r>
                <a:rPr lang="fr-FR" sz="1600" b="1">
                  <a:solidFill>
                    <a:srgbClr val="FFFFFF"/>
                  </a:solidFill>
                  <a:ea typeface="MS PGothic" pitchFamily="34" charset="-128"/>
                </a:rPr>
                <a:t>Building Security</a:t>
              </a:r>
              <a:r>
                <a:rPr lang="en-US" sz="2400">
                  <a:ea typeface="MS PGothic" pitchFamily="34" charset="-128"/>
                </a:rPr>
                <a:t> </a:t>
              </a:r>
            </a:p>
            <a:p>
              <a:pPr marL="714375" indent="-120650" eaLnBrk="0" hangingPunct="0">
                <a:lnSpc>
                  <a:spcPct val="80000"/>
                </a:lnSpc>
                <a:spcBef>
                  <a:spcPct val="30000"/>
                </a:spcBef>
                <a:buFontTx/>
                <a:buChar char="o"/>
              </a:pPr>
              <a:r>
                <a:rPr lang="en-US" sz="1000">
                  <a:solidFill>
                    <a:schemeClr val="bg1"/>
                  </a:solidFill>
                  <a:ea typeface="MS PGothic" pitchFamily="34" charset="-128"/>
                </a:rPr>
                <a:t>Security equipment (doors, video, access card, readers,…)</a:t>
              </a:r>
            </a:p>
            <a:p>
              <a:pPr marL="714375" indent="-120650" eaLnBrk="0" hangingPunct="0">
                <a:lnSpc>
                  <a:spcPct val="80000"/>
                </a:lnSpc>
                <a:spcBef>
                  <a:spcPct val="30000"/>
                </a:spcBef>
                <a:buFontTx/>
                <a:buChar char="o"/>
              </a:pPr>
              <a:r>
                <a:rPr lang="en-US" sz="1000">
                  <a:solidFill>
                    <a:schemeClr val="bg1"/>
                  </a:solidFill>
                  <a:ea typeface="MS PGothic" pitchFamily="34" charset="-128"/>
                </a:rPr>
                <a:t>Software Management</a:t>
              </a:r>
              <a:endParaRPr lang="en-US" sz="1000" i="1">
                <a:ea typeface="MS PGothic" pitchFamily="34" charset="-128"/>
              </a:endParaRPr>
            </a:p>
          </p:txBody>
        </p:sp>
        <p:pic>
          <p:nvPicPr>
            <p:cNvPr id="113721" name="Picture 9" descr="39675258-S"/>
            <p:cNvPicPr>
              <a:picLocks noChangeAspect="1" noChangeArrowheads="1"/>
            </p:cNvPicPr>
            <p:nvPr/>
          </p:nvPicPr>
          <p:blipFill>
            <a:blip r:embed="rId3"/>
            <a:srcRect/>
            <a:stretch>
              <a:fillRect/>
            </a:stretch>
          </p:blipFill>
          <p:spPr bwMode="auto">
            <a:xfrm>
              <a:off x="227" y="2381"/>
              <a:ext cx="379" cy="505"/>
            </a:xfrm>
            <a:prstGeom prst="rect">
              <a:avLst/>
            </a:prstGeom>
            <a:noFill/>
            <a:ln w="9525">
              <a:noFill/>
              <a:miter lim="800000"/>
              <a:headEnd/>
              <a:tailEnd/>
            </a:ln>
          </p:spPr>
        </p:pic>
      </p:grpSp>
      <p:grpSp>
        <p:nvGrpSpPr>
          <p:cNvPr id="113669" name="Group 10"/>
          <p:cNvGrpSpPr>
            <a:grpSpLocks/>
          </p:cNvGrpSpPr>
          <p:nvPr/>
        </p:nvGrpSpPr>
        <p:grpSpPr bwMode="auto">
          <a:xfrm>
            <a:off x="5695950" y="3622675"/>
            <a:ext cx="3321050" cy="946150"/>
            <a:chOff x="3668" y="2218"/>
            <a:chExt cx="2092" cy="596"/>
          </a:xfrm>
        </p:grpSpPr>
        <p:sp>
          <p:nvSpPr>
            <p:cNvPr id="157707" name="Text Box 11"/>
            <p:cNvSpPr txBox="1">
              <a:spLocks noChangeArrowheads="1"/>
            </p:cNvSpPr>
            <p:nvPr/>
          </p:nvSpPr>
          <p:spPr bwMode="gray">
            <a:xfrm>
              <a:off x="3668" y="2218"/>
              <a:ext cx="2092" cy="596"/>
            </a:xfrm>
            <a:prstGeom prst="rect">
              <a:avLst/>
            </a:prstGeom>
            <a:gradFill rotWithShape="1">
              <a:gsLst>
                <a:gs pos="0">
                  <a:schemeClr val="bg2"/>
                </a:gs>
                <a:gs pos="100000">
                  <a:schemeClr val="bg2">
                    <a:gamma/>
                    <a:shade val="45490"/>
                    <a:invGamma/>
                  </a:schemeClr>
                </a:gs>
              </a:gsLst>
              <a:lin ang="5400000" scaled="1"/>
            </a:gradFill>
            <a:ln w="9525" algn="ctr">
              <a:noFill/>
              <a:miter lim="800000"/>
              <a:headEnd/>
              <a:tailEnd/>
            </a:ln>
            <a:effectLst/>
          </p:spPr>
          <p:txBody>
            <a:bodyPr anchor="ctr">
              <a:spAutoFit/>
            </a:bodyPr>
            <a:lstStyle/>
            <a:p>
              <a:pPr marL="177800" indent="-177800" eaLnBrk="0" hangingPunct="0">
                <a:defRPr/>
              </a:pPr>
              <a:r>
                <a:rPr lang="fr-FR" sz="1600" b="1" dirty="0">
                  <a:solidFill>
                    <a:schemeClr val="bg1"/>
                  </a:solidFill>
                  <a:latin typeface="Arial" pitchFamily="34" charset="0"/>
                  <a:ea typeface="ＭＳ Ｐゴシック" pitchFamily="34" charset="-128"/>
                  <a:cs typeface="Arial" pitchFamily="34" charset="0"/>
                </a:rPr>
                <a:t>	    Network Security</a:t>
              </a:r>
            </a:p>
            <a:p>
              <a:pPr marL="177800" indent="-177800" eaLnBrk="0" hangingPunct="0">
                <a:buFontTx/>
                <a:buChar char="o"/>
                <a:defRPr/>
              </a:pPr>
              <a:r>
                <a:rPr lang="en-US" sz="1000" dirty="0">
                  <a:solidFill>
                    <a:schemeClr val="bg1"/>
                  </a:solidFill>
                  <a:latin typeface="Arial" pitchFamily="34" charset="0"/>
                  <a:ea typeface="ＭＳ Ｐゴシック" pitchFamily="34" charset="-128"/>
                  <a:cs typeface="Arial" pitchFamily="34" charset="0"/>
                </a:rPr>
                <a:t>Threat Management</a:t>
              </a:r>
            </a:p>
            <a:p>
              <a:pPr marL="177800" indent="-177800" eaLnBrk="0" hangingPunct="0">
                <a:buFontTx/>
                <a:buChar char="o"/>
                <a:defRPr/>
              </a:pPr>
              <a:r>
                <a:rPr lang="en-US" sz="1000" dirty="0">
                  <a:solidFill>
                    <a:schemeClr val="bg1"/>
                  </a:solidFill>
                  <a:latin typeface="Arial" pitchFamily="34" charset="0"/>
                  <a:ea typeface="ＭＳ Ｐゴシック" pitchFamily="34" charset="-128"/>
                  <a:cs typeface="Arial" pitchFamily="34" charset="0"/>
                </a:rPr>
                <a:t>Secure Content Management</a:t>
              </a:r>
            </a:p>
            <a:p>
              <a:pPr marL="177800" indent="-177800" eaLnBrk="0" hangingPunct="0">
                <a:buFontTx/>
                <a:buChar char="o"/>
                <a:defRPr/>
              </a:pPr>
              <a:r>
                <a:rPr lang="en-US" sz="1000" dirty="0">
                  <a:solidFill>
                    <a:schemeClr val="bg1"/>
                  </a:solidFill>
                  <a:latin typeface="Arial" pitchFamily="34" charset="0"/>
                  <a:ea typeface="ＭＳ Ｐゴシック" pitchFamily="34" charset="-128"/>
                  <a:cs typeface="Arial" pitchFamily="34" charset="0"/>
                </a:rPr>
                <a:t>Security &amp; Vulnerability Management</a:t>
              </a:r>
            </a:p>
            <a:p>
              <a:pPr marL="177800" indent="-177800" eaLnBrk="0" hangingPunct="0">
                <a:buFontTx/>
                <a:buChar char="o"/>
                <a:defRPr/>
              </a:pPr>
              <a:r>
                <a:rPr lang="en-US" sz="1000" dirty="0">
                  <a:solidFill>
                    <a:schemeClr val="bg1"/>
                  </a:solidFill>
                  <a:latin typeface="Arial" pitchFamily="34" charset="0"/>
                  <a:ea typeface="ＭＳ Ｐゴシック" pitchFamily="34" charset="-128"/>
                  <a:cs typeface="Arial" pitchFamily="34" charset="0"/>
                </a:rPr>
                <a:t>Intrusion, Detection &amp; Prevention </a:t>
              </a:r>
            </a:p>
          </p:txBody>
        </p:sp>
        <p:pic>
          <p:nvPicPr>
            <p:cNvPr id="113719" name="Picture 12"/>
            <p:cNvPicPr>
              <a:picLocks noChangeAspect="1" noChangeArrowheads="1"/>
            </p:cNvPicPr>
            <p:nvPr/>
          </p:nvPicPr>
          <p:blipFill>
            <a:blip r:embed="rId4"/>
            <a:srcRect l="18216" r="18892"/>
            <a:stretch>
              <a:fillRect/>
            </a:stretch>
          </p:blipFill>
          <p:spPr bwMode="auto">
            <a:xfrm>
              <a:off x="5218" y="2232"/>
              <a:ext cx="526" cy="557"/>
            </a:xfrm>
            <a:prstGeom prst="rect">
              <a:avLst/>
            </a:prstGeom>
            <a:noFill/>
            <a:ln w="9525">
              <a:noFill/>
              <a:miter lim="800000"/>
              <a:headEnd/>
              <a:tailEnd/>
            </a:ln>
          </p:spPr>
        </p:pic>
      </p:grpSp>
      <p:grpSp>
        <p:nvGrpSpPr>
          <p:cNvPr id="113670" name="Group 13"/>
          <p:cNvGrpSpPr>
            <a:grpSpLocks/>
          </p:cNvGrpSpPr>
          <p:nvPr/>
        </p:nvGrpSpPr>
        <p:grpSpPr bwMode="auto">
          <a:xfrm>
            <a:off x="2698750" y="4886325"/>
            <a:ext cx="3670300" cy="1098550"/>
            <a:chOff x="1364" y="3046"/>
            <a:chExt cx="2312" cy="692"/>
          </a:xfrm>
        </p:grpSpPr>
        <p:sp>
          <p:nvSpPr>
            <p:cNvPr id="113716" name="Text Box 14"/>
            <p:cNvSpPr txBox="1">
              <a:spLocks noChangeArrowheads="1"/>
            </p:cNvSpPr>
            <p:nvPr/>
          </p:nvSpPr>
          <p:spPr bwMode="gray">
            <a:xfrm>
              <a:off x="1364" y="3046"/>
              <a:ext cx="2312" cy="692"/>
            </a:xfrm>
            <a:prstGeom prst="rect">
              <a:avLst/>
            </a:prstGeom>
            <a:gradFill rotWithShape="1">
              <a:gsLst>
                <a:gs pos="0">
                  <a:srgbClr val="EA0437"/>
                </a:gs>
                <a:gs pos="100000">
                  <a:srgbClr val="630217"/>
                </a:gs>
              </a:gsLst>
              <a:lin ang="5400000" scaled="1"/>
            </a:gradFill>
            <a:ln w="9525" algn="ctr">
              <a:noFill/>
              <a:miter lim="800000"/>
              <a:headEnd/>
              <a:tailEnd/>
            </a:ln>
          </p:spPr>
          <p:txBody>
            <a:bodyPr wrap="none" anchor="ctr"/>
            <a:lstStyle/>
            <a:p>
              <a:pPr marL="1257300" indent="-177800" eaLnBrk="0" hangingPunct="0"/>
              <a:r>
                <a:rPr lang="fr-FR" sz="1600" b="1">
                  <a:solidFill>
                    <a:schemeClr val="bg1"/>
                  </a:solidFill>
                  <a:ea typeface="MS PGothic" pitchFamily="34" charset="-128"/>
                </a:rPr>
                <a:t>Transaction Security</a:t>
              </a:r>
            </a:p>
            <a:p>
              <a:pPr marL="1257300" indent="-177800" eaLnBrk="0" hangingPunct="0">
                <a:buClr>
                  <a:schemeClr val="bg1"/>
                </a:buClr>
                <a:buFontTx/>
                <a:buChar char="o"/>
              </a:pPr>
              <a:r>
                <a:rPr lang="en-US" sz="1000">
                  <a:solidFill>
                    <a:schemeClr val="bg1"/>
                  </a:solidFill>
                  <a:ea typeface="MS PGothic" pitchFamily="34" charset="-128"/>
                </a:rPr>
                <a:t>Signature (web and document)</a:t>
              </a:r>
            </a:p>
            <a:p>
              <a:pPr marL="1257300" indent="-177800" eaLnBrk="0" hangingPunct="0">
                <a:buClr>
                  <a:schemeClr val="bg1"/>
                </a:buClr>
                <a:buFontTx/>
                <a:buChar char="o"/>
              </a:pPr>
              <a:r>
                <a:rPr lang="en-US" sz="1000">
                  <a:solidFill>
                    <a:schemeClr val="bg1"/>
                  </a:solidFill>
                  <a:ea typeface="MS PGothic" pitchFamily="34" charset="-128"/>
                </a:rPr>
                <a:t>Web transaction</a:t>
              </a:r>
            </a:p>
            <a:p>
              <a:pPr marL="1257300" indent="-177800" eaLnBrk="0" hangingPunct="0">
                <a:buClr>
                  <a:schemeClr val="bg1"/>
                </a:buClr>
                <a:buFontTx/>
                <a:buChar char="o"/>
              </a:pPr>
              <a:r>
                <a:rPr lang="fr-FR" sz="1000">
                  <a:solidFill>
                    <a:schemeClr val="bg1"/>
                  </a:solidFill>
                  <a:ea typeface="MS PGothic" pitchFamily="34" charset="-128"/>
                </a:rPr>
                <a:t>Fast and automated signature circuit</a:t>
              </a:r>
              <a:endParaRPr lang="en-US" sz="1000">
                <a:solidFill>
                  <a:schemeClr val="bg1"/>
                </a:solidFill>
                <a:ea typeface="MS PGothic" pitchFamily="34" charset="-128"/>
              </a:endParaRPr>
            </a:p>
            <a:p>
              <a:pPr marL="1257300" indent="-177800" eaLnBrk="0" hangingPunct="0">
                <a:buClr>
                  <a:schemeClr val="bg1"/>
                </a:buClr>
                <a:buFontTx/>
                <a:buChar char="o"/>
              </a:pPr>
              <a:r>
                <a:rPr lang="en-US" sz="1000">
                  <a:solidFill>
                    <a:schemeClr val="bg1"/>
                  </a:solidFill>
                  <a:ea typeface="MS PGothic" pitchFamily="34" charset="-128"/>
                </a:rPr>
                <a:t>Audit</a:t>
              </a:r>
            </a:p>
            <a:p>
              <a:pPr marL="1257300" indent="-177800" eaLnBrk="0" hangingPunct="0">
                <a:buClr>
                  <a:schemeClr val="bg1"/>
                </a:buClr>
                <a:buFontTx/>
                <a:buChar char="o"/>
              </a:pPr>
              <a:r>
                <a:rPr lang="en-US" sz="1000">
                  <a:solidFill>
                    <a:schemeClr val="bg1"/>
                  </a:solidFill>
                  <a:ea typeface="MS PGothic" pitchFamily="34" charset="-128"/>
                </a:rPr>
                <a:t>Notary service (i.e. timestamp)</a:t>
              </a:r>
            </a:p>
          </p:txBody>
        </p:sp>
        <p:pic>
          <p:nvPicPr>
            <p:cNvPr id="113717" name="Picture 15"/>
            <p:cNvPicPr>
              <a:picLocks noChangeAspect="1" noChangeArrowheads="1"/>
            </p:cNvPicPr>
            <p:nvPr/>
          </p:nvPicPr>
          <p:blipFill>
            <a:blip r:embed="rId5"/>
            <a:srcRect l="21643" r="10001"/>
            <a:stretch>
              <a:fillRect/>
            </a:stretch>
          </p:blipFill>
          <p:spPr bwMode="auto">
            <a:xfrm>
              <a:off x="1392" y="3068"/>
              <a:ext cx="656" cy="642"/>
            </a:xfrm>
            <a:prstGeom prst="rect">
              <a:avLst/>
            </a:prstGeom>
            <a:noFill/>
            <a:ln w="9525">
              <a:noFill/>
              <a:miter lim="800000"/>
              <a:headEnd/>
              <a:tailEnd/>
            </a:ln>
          </p:spPr>
        </p:pic>
      </p:grpSp>
      <p:sp>
        <p:nvSpPr>
          <p:cNvPr id="157712" name="Text Box 23"/>
          <p:cNvSpPr txBox="1">
            <a:spLocks noChangeArrowheads="1"/>
          </p:cNvSpPr>
          <p:nvPr/>
        </p:nvSpPr>
        <p:spPr bwMode="gray">
          <a:xfrm>
            <a:off x="115888" y="1709738"/>
            <a:ext cx="3497262" cy="1250950"/>
          </a:xfrm>
          <a:prstGeom prst="rect">
            <a:avLst/>
          </a:prstGeom>
          <a:gradFill rotWithShape="1">
            <a:gsLst>
              <a:gs pos="0">
                <a:schemeClr val="hlink"/>
              </a:gs>
              <a:gs pos="100000">
                <a:schemeClr val="hlink">
                  <a:gamma/>
                  <a:shade val="62353"/>
                  <a:invGamma/>
                </a:schemeClr>
              </a:gs>
            </a:gsLst>
            <a:lin ang="5400000" scaled="1"/>
          </a:gradFill>
          <a:ln w="9525" algn="ctr">
            <a:noFill/>
            <a:miter lim="800000"/>
            <a:headEnd/>
            <a:tailEnd/>
          </a:ln>
          <a:effectLst/>
        </p:spPr>
        <p:txBody>
          <a:bodyPr anchor="ctr">
            <a:spAutoFit/>
          </a:bodyPr>
          <a:lstStyle/>
          <a:p>
            <a:pPr marL="812800" indent="-88900" eaLnBrk="0" hangingPunct="0">
              <a:lnSpc>
                <a:spcPct val="80000"/>
              </a:lnSpc>
              <a:spcBef>
                <a:spcPct val="30000"/>
              </a:spcBef>
              <a:defRPr/>
            </a:pPr>
            <a:r>
              <a:rPr lang="en-US" sz="1600" b="1" dirty="0">
                <a:solidFill>
                  <a:srgbClr val="FFFFFF"/>
                </a:solidFill>
                <a:latin typeface="Arial" pitchFamily="34" charset="0"/>
                <a:ea typeface="ＭＳ Ｐゴシック" pitchFamily="34" charset="-128"/>
                <a:cs typeface="Arial" pitchFamily="34" charset="0"/>
              </a:rPr>
              <a:t>Identity Security</a:t>
            </a:r>
          </a:p>
          <a:p>
            <a:pPr marL="812800" indent="-88900" eaLnBrk="0" hangingPunct="0">
              <a:lnSpc>
                <a:spcPct val="80000"/>
              </a:lnSpc>
              <a:spcBef>
                <a:spcPct val="30000"/>
              </a:spcBef>
              <a:buClr>
                <a:schemeClr val="bg1"/>
              </a:buClr>
              <a:buFontTx/>
              <a:buChar char="o"/>
              <a:defRPr/>
            </a:pPr>
            <a:r>
              <a:rPr lang="en-US" sz="1000" dirty="0">
                <a:solidFill>
                  <a:schemeClr val="bg1"/>
                </a:solidFill>
                <a:latin typeface="Arial" pitchFamily="34" charset="0"/>
                <a:ea typeface="ＭＳ Ｐゴシック" pitchFamily="34" charset="-128"/>
                <a:cs typeface="Arial" pitchFamily="34" charset="0"/>
              </a:rPr>
              <a:t>  Identity Administration</a:t>
            </a:r>
          </a:p>
          <a:p>
            <a:pPr marL="1165225" lvl="1" indent="-90488" eaLnBrk="0" hangingPunct="0">
              <a:lnSpc>
                <a:spcPct val="80000"/>
              </a:lnSpc>
              <a:spcBef>
                <a:spcPct val="30000"/>
              </a:spcBef>
              <a:buFont typeface="Times New Roman" pitchFamily="18" charset="0"/>
              <a:buChar char="–"/>
              <a:defRPr/>
            </a:pPr>
            <a:r>
              <a:rPr lang="en-US" sz="1000" dirty="0">
                <a:solidFill>
                  <a:schemeClr val="bg1"/>
                </a:solidFill>
                <a:latin typeface="Arial" pitchFamily="34" charset="0"/>
                <a:ea typeface="ＭＳ Ｐゴシック" pitchFamily="34" charset="-128"/>
                <a:cs typeface="Arial" pitchFamily="34" charset="0"/>
              </a:rPr>
              <a:t>Provisioning</a:t>
            </a:r>
          </a:p>
          <a:p>
            <a:pPr marL="1165225" lvl="1" indent="-90488" eaLnBrk="0" hangingPunct="0">
              <a:lnSpc>
                <a:spcPct val="80000"/>
              </a:lnSpc>
              <a:spcBef>
                <a:spcPct val="30000"/>
              </a:spcBef>
              <a:buFont typeface="Times New Roman" pitchFamily="18" charset="0"/>
              <a:buChar char="–"/>
              <a:defRPr/>
            </a:pPr>
            <a:r>
              <a:rPr lang="en-US" sz="1000" dirty="0">
                <a:solidFill>
                  <a:schemeClr val="bg1"/>
                </a:solidFill>
                <a:latin typeface="Arial" pitchFamily="34" charset="0"/>
                <a:ea typeface="ＭＳ Ｐゴシック" pitchFamily="34" charset="-128"/>
                <a:cs typeface="Arial" pitchFamily="34" charset="0"/>
              </a:rPr>
              <a:t>Role &amp; Entitlement Management</a:t>
            </a:r>
          </a:p>
          <a:p>
            <a:pPr marL="1165225" lvl="1" indent="-90488" eaLnBrk="0" hangingPunct="0">
              <a:lnSpc>
                <a:spcPct val="80000"/>
              </a:lnSpc>
              <a:spcBef>
                <a:spcPct val="30000"/>
              </a:spcBef>
              <a:buFont typeface="Times New Roman" pitchFamily="18" charset="0"/>
              <a:buChar char="–"/>
              <a:defRPr/>
            </a:pPr>
            <a:r>
              <a:rPr lang="en-US" sz="1000" dirty="0">
                <a:solidFill>
                  <a:schemeClr val="bg1"/>
                </a:solidFill>
                <a:latin typeface="Arial" pitchFamily="34" charset="0"/>
                <a:ea typeface="ＭＳ Ｐゴシック" pitchFamily="34" charset="-128"/>
                <a:cs typeface="Arial" pitchFamily="34" charset="0"/>
              </a:rPr>
              <a:t>Privileged-User &amp; Password Management</a:t>
            </a:r>
          </a:p>
          <a:p>
            <a:pPr marL="812800" indent="-88900" eaLnBrk="0" hangingPunct="0">
              <a:lnSpc>
                <a:spcPct val="80000"/>
              </a:lnSpc>
              <a:spcBef>
                <a:spcPct val="30000"/>
              </a:spcBef>
              <a:buFontTx/>
              <a:buChar char="o"/>
              <a:defRPr/>
            </a:pPr>
            <a:r>
              <a:rPr lang="en-US" sz="1000" dirty="0">
                <a:solidFill>
                  <a:schemeClr val="bg1"/>
                </a:solidFill>
                <a:latin typeface="Arial" pitchFamily="34" charset="0"/>
                <a:ea typeface="ＭＳ Ｐゴシック" pitchFamily="34" charset="-128"/>
                <a:cs typeface="Arial" pitchFamily="34" charset="0"/>
              </a:rPr>
              <a:t>  Identity Data Infrastructure</a:t>
            </a:r>
          </a:p>
        </p:txBody>
      </p:sp>
      <p:sp>
        <p:nvSpPr>
          <p:cNvPr id="113672" name="Oval 17"/>
          <p:cNvSpPr>
            <a:spLocks noChangeAspect="1" noChangeArrowheads="1"/>
          </p:cNvSpPr>
          <p:nvPr/>
        </p:nvSpPr>
        <p:spPr bwMode="auto">
          <a:xfrm flipV="1">
            <a:off x="3278188" y="1903413"/>
            <a:ext cx="2638425" cy="2592387"/>
          </a:xfrm>
          <a:prstGeom prst="ellipse">
            <a:avLst/>
          </a:prstGeom>
          <a:gradFill rotWithShape="1">
            <a:gsLst>
              <a:gs pos="0">
                <a:srgbClr val="FBAE3A"/>
              </a:gs>
              <a:gs pos="100000">
                <a:srgbClr val="FFFFFF"/>
              </a:gs>
            </a:gsLst>
            <a:lin ang="5400000" scaled="1"/>
          </a:gradFill>
          <a:ln w="9525" algn="ctr">
            <a:solidFill>
              <a:srgbClr val="FBAE3A"/>
            </a:solidFill>
            <a:round/>
            <a:headEnd/>
            <a:tailEnd/>
          </a:ln>
        </p:spPr>
        <p:txBody>
          <a:bodyPr wrap="none" anchor="ctr"/>
          <a:lstStyle/>
          <a:p>
            <a:endParaRPr lang="en-US"/>
          </a:p>
        </p:txBody>
      </p:sp>
      <p:grpSp>
        <p:nvGrpSpPr>
          <p:cNvPr id="113673" name="Group 18"/>
          <p:cNvGrpSpPr>
            <a:grpSpLocks/>
          </p:cNvGrpSpPr>
          <p:nvPr/>
        </p:nvGrpSpPr>
        <p:grpSpPr bwMode="auto">
          <a:xfrm flipV="1">
            <a:off x="3911600" y="2432050"/>
            <a:ext cx="298450" cy="261938"/>
            <a:chOff x="2236" y="3191"/>
            <a:chExt cx="201" cy="176"/>
          </a:xfrm>
        </p:grpSpPr>
        <p:sp>
          <p:nvSpPr>
            <p:cNvPr id="157715" name="Oval 19"/>
            <p:cNvSpPr>
              <a:spLocks noChangeArrowheads="1"/>
            </p:cNvSpPr>
            <p:nvPr/>
          </p:nvSpPr>
          <p:spPr bwMode="gray">
            <a:xfrm rot="18227093">
              <a:off x="2237" y="3284"/>
              <a:ext cx="82" cy="87"/>
            </a:xfrm>
            <a:prstGeom prst="ellipse">
              <a:avLst/>
            </a:prstGeom>
            <a:gradFill rotWithShape="1">
              <a:gsLst>
                <a:gs pos="0">
                  <a:schemeClr val="hlink"/>
                </a:gs>
                <a:gs pos="100000">
                  <a:schemeClr val="hlink">
                    <a:gamma/>
                    <a:shade val="44314"/>
                    <a:invGamma/>
                  </a:schemeClr>
                </a:gs>
              </a:gsLst>
              <a:path path="shape">
                <a:fillToRect l="50000" t="50000" r="50000" b="50000"/>
              </a:path>
            </a:gradFill>
            <a:ln w="9525" algn="ctr">
              <a:noFill/>
              <a:round/>
              <a:headEnd/>
              <a:tailEnd/>
            </a:ln>
            <a:effectLst/>
          </p:spPr>
          <p:txBody>
            <a:bodyPr wrap="none" anchor="ctr"/>
            <a:lstStyle/>
            <a:p>
              <a:pPr>
                <a:defRPr/>
              </a:pPr>
              <a:endParaRPr lang="en-US">
                <a:latin typeface="Arial" pitchFamily="34" charset="0"/>
                <a:cs typeface="Arial" pitchFamily="34" charset="0"/>
              </a:endParaRPr>
            </a:p>
          </p:txBody>
        </p:sp>
        <p:sp>
          <p:nvSpPr>
            <p:cNvPr id="157716" name="Oval 20"/>
            <p:cNvSpPr>
              <a:spLocks noChangeArrowheads="1"/>
            </p:cNvSpPr>
            <p:nvPr/>
          </p:nvSpPr>
          <p:spPr bwMode="gray">
            <a:xfrm rot="18227093">
              <a:off x="2353" y="3190"/>
              <a:ext cx="82" cy="87"/>
            </a:xfrm>
            <a:prstGeom prst="ellipse">
              <a:avLst/>
            </a:prstGeom>
            <a:gradFill rotWithShape="1">
              <a:gsLst>
                <a:gs pos="0">
                  <a:schemeClr val="hlink"/>
                </a:gs>
                <a:gs pos="100000">
                  <a:schemeClr val="hlink">
                    <a:gamma/>
                    <a:shade val="44314"/>
                    <a:invGamma/>
                  </a:schemeClr>
                </a:gs>
              </a:gsLst>
              <a:path path="shape">
                <a:fillToRect l="50000" t="50000" r="50000" b="50000"/>
              </a:path>
            </a:gradFill>
            <a:ln w="9525" algn="ctr">
              <a:noFill/>
              <a:round/>
              <a:headEnd/>
              <a:tailEnd/>
            </a:ln>
            <a:effectLst/>
          </p:spPr>
          <p:txBody>
            <a:bodyPr wrap="none" anchor="ctr"/>
            <a:lstStyle/>
            <a:p>
              <a:pPr>
                <a:defRPr/>
              </a:pPr>
              <a:endParaRPr lang="en-US">
                <a:latin typeface="Arial" pitchFamily="34" charset="0"/>
                <a:cs typeface="Arial" pitchFamily="34" charset="0"/>
              </a:endParaRPr>
            </a:p>
          </p:txBody>
        </p:sp>
      </p:grpSp>
      <p:grpSp>
        <p:nvGrpSpPr>
          <p:cNvPr id="113674" name="Group 21"/>
          <p:cNvGrpSpPr>
            <a:grpSpLocks/>
          </p:cNvGrpSpPr>
          <p:nvPr/>
        </p:nvGrpSpPr>
        <p:grpSpPr bwMode="auto">
          <a:xfrm>
            <a:off x="3317875" y="1895475"/>
            <a:ext cx="638175" cy="652463"/>
            <a:chOff x="2338" y="578"/>
            <a:chExt cx="402" cy="411"/>
          </a:xfrm>
        </p:grpSpPr>
        <p:sp>
          <p:nvSpPr>
            <p:cNvPr id="157718" name="Oval 22"/>
            <p:cNvSpPr>
              <a:spLocks noChangeArrowheads="1"/>
            </p:cNvSpPr>
            <p:nvPr/>
          </p:nvSpPr>
          <p:spPr bwMode="gray">
            <a:xfrm>
              <a:off x="2338" y="578"/>
              <a:ext cx="402" cy="411"/>
            </a:xfrm>
            <a:prstGeom prst="ellipse">
              <a:avLst/>
            </a:prstGeom>
            <a:gradFill rotWithShape="1">
              <a:gsLst>
                <a:gs pos="0">
                  <a:schemeClr val="hlink"/>
                </a:gs>
                <a:gs pos="100000">
                  <a:schemeClr val="hlink">
                    <a:gamma/>
                    <a:shade val="62353"/>
                    <a:invGamma/>
                  </a:schemeClr>
                </a:gs>
              </a:gsLst>
              <a:lin ang="5400000" scaled="1"/>
            </a:gradFill>
            <a:ln w="9525">
              <a:noFill/>
              <a:round/>
              <a:headEnd/>
              <a:tailEnd/>
            </a:ln>
            <a:effectLst/>
          </p:spPr>
          <p:txBody>
            <a:bodyPr wrap="none" anchor="ctr"/>
            <a:lstStyle/>
            <a:p>
              <a:pPr>
                <a:defRPr/>
              </a:pPr>
              <a:endParaRPr lang="en-US">
                <a:latin typeface="Arial" pitchFamily="34" charset="0"/>
                <a:cs typeface="Arial" pitchFamily="34" charset="0"/>
              </a:endParaRPr>
            </a:p>
          </p:txBody>
        </p:sp>
        <p:sp>
          <p:nvSpPr>
            <p:cNvPr id="113713" name="Freeform 23"/>
            <p:cNvSpPr>
              <a:spLocks/>
            </p:cNvSpPr>
            <p:nvPr/>
          </p:nvSpPr>
          <p:spPr bwMode="gray">
            <a:xfrm>
              <a:off x="2376" y="593"/>
              <a:ext cx="310" cy="155"/>
            </a:xfrm>
            <a:custGeom>
              <a:avLst/>
              <a:gdLst>
                <a:gd name="T0" fmla="*/ 305 w 1321"/>
                <a:gd name="T1" fmla="*/ 87 h 712"/>
                <a:gd name="T2" fmla="*/ 309 w 1321"/>
                <a:gd name="T3" fmla="*/ 96 h 712"/>
                <a:gd name="T4" fmla="*/ 310 w 1321"/>
                <a:gd name="T5" fmla="*/ 105 h 712"/>
                <a:gd name="T6" fmla="*/ 309 w 1321"/>
                <a:gd name="T7" fmla="*/ 112 h 712"/>
                <a:gd name="T8" fmla="*/ 305 w 1321"/>
                <a:gd name="T9" fmla="*/ 120 h 712"/>
                <a:gd name="T10" fmla="*/ 299 w 1321"/>
                <a:gd name="T11" fmla="*/ 126 h 712"/>
                <a:gd name="T12" fmla="*/ 291 w 1321"/>
                <a:gd name="T13" fmla="*/ 131 h 712"/>
                <a:gd name="T14" fmla="*/ 281 w 1321"/>
                <a:gd name="T15" fmla="*/ 137 h 712"/>
                <a:gd name="T16" fmla="*/ 269 w 1321"/>
                <a:gd name="T17" fmla="*/ 141 h 712"/>
                <a:gd name="T18" fmla="*/ 256 w 1321"/>
                <a:gd name="T19" fmla="*/ 145 h 712"/>
                <a:gd name="T20" fmla="*/ 242 w 1321"/>
                <a:gd name="T21" fmla="*/ 149 h 712"/>
                <a:gd name="T22" fmla="*/ 227 w 1321"/>
                <a:gd name="T23" fmla="*/ 151 h 712"/>
                <a:gd name="T24" fmla="*/ 210 w 1321"/>
                <a:gd name="T25" fmla="*/ 153 h 712"/>
                <a:gd name="T26" fmla="*/ 193 w 1321"/>
                <a:gd name="T27" fmla="*/ 155 h 712"/>
                <a:gd name="T28" fmla="*/ 187 w 1321"/>
                <a:gd name="T29" fmla="*/ 155 h 712"/>
                <a:gd name="T30" fmla="*/ 112 w 1321"/>
                <a:gd name="T31" fmla="*/ 155 h 712"/>
                <a:gd name="T32" fmla="*/ 111 w 1321"/>
                <a:gd name="T33" fmla="*/ 155 h 712"/>
                <a:gd name="T34" fmla="*/ 96 w 1321"/>
                <a:gd name="T35" fmla="*/ 154 h 712"/>
                <a:gd name="T36" fmla="*/ 82 w 1321"/>
                <a:gd name="T37" fmla="*/ 153 h 712"/>
                <a:gd name="T38" fmla="*/ 68 w 1321"/>
                <a:gd name="T39" fmla="*/ 152 h 712"/>
                <a:gd name="T40" fmla="*/ 55 w 1321"/>
                <a:gd name="T41" fmla="*/ 150 h 712"/>
                <a:gd name="T42" fmla="*/ 44 w 1321"/>
                <a:gd name="T43" fmla="*/ 147 h 712"/>
                <a:gd name="T44" fmla="*/ 33 w 1321"/>
                <a:gd name="T45" fmla="*/ 144 h 712"/>
                <a:gd name="T46" fmla="*/ 24 w 1321"/>
                <a:gd name="T47" fmla="*/ 141 h 712"/>
                <a:gd name="T48" fmla="*/ 16 w 1321"/>
                <a:gd name="T49" fmla="*/ 137 h 712"/>
                <a:gd name="T50" fmla="*/ 9 w 1321"/>
                <a:gd name="T51" fmla="*/ 132 h 712"/>
                <a:gd name="T52" fmla="*/ 4 w 1321"/>
                <a:gd name="T53" fmla="*/ 127 h 712"/>
                <a:gd name="T54" fmla="*/ 1 w 1321"/>
                <a:gd name="T55" fmla="*/ 121 h 712"/>
                <a:gd name="T56" fmla="*/ 0 w 1321"/>
                <a:gd name="T57" fmla="*/ 114 h 712"/>
                <a:gd name="T58" fmla="*/ 0 w 1321"/>
                <a:gd name="T59" fmla="*/ 113 h 712"/>
                <a:gd name="T60" fmla="*/ 1 w 1321"/>
                <a:gd name="T61" fmla="*/ 106 h 712"/>
                <a:gd name="T62" fmla="*/ 4 w 1321"/>
                <a:gd name="T63" fmla="*/ 97 h 712"/>
                <a:gd name="T64" fmla="*/ 12 w 1321"/>
                <a:gd name="T65" fmla="*/ 81 h 712"/>
                <a:gd name="T66" fmla="*/ 22 w 1321"/>
                <a:gd name="T67" fmla="*/ 65 h 712"/>
                <a:gd name="T68" fmla="*/ 34 w 1321"/>
                <a:gd name="T69" fmla="*/ 51 h 712"/>
                <a:gd name="T70" fmla="*/ 48 w 1321"/>
                <a:gd name="T71" fmla="*/ 38 h 712"/>
                <a:gd name="T72" fmla="*/ 63 w 1321"/>
                <a:gd name="T73" fmla="*/ 27 h 712"/>
                <a:gd name="T74" fmla="*/ 80 w 1321"/>
                <a:gd name="T75" fmla="*/ 18 h 712"/>
                <a:gd name="T76" fmla="*/ 97 w 1321"/>
                <a:gd name="T77" fmla="*/ 10 h 712"/>
                <a:gd name="T78" fmla="*/ 117 w 1321"/>
                <a:gd name="T79" fmla="*/ 5 h 712"/>
                <a:gd name="T80" fmla="*/ 136 w 1321"/>
                <a:gd name="T81" fmla="*/ 1 h 712"/>
                <a:gd name="T82" fmla="*/ 157 w 1321"/>
                <a:gd name="T83" fmla="*/ 0 h 712"/>
                <a:gd name="T84" fmla="*/ 157 w 1321"/>
                <a:gd name="T85" fmla="*/ 0 h 712"/>
                <a:gd name="T86" fmla="*/ 178 w 1321"/>
                <a:gd name="T87" fmla="*/ 1 h 712"/>
                <a:gd name="T88" fmla="*/ 199 w 1321"/>
                <a:gd name="T89" fmla="*/ 5 h 712"/>
                <a:gd name="T90" fmla="*/ 219 w 1321"/>
                <a:gd name="T91" fmla="*/ 12 h 712"/>
                <a:gd name="T92" fmla="*/ 237 w 1321"/>
                <a:gd name="T93" fmla="*/ 20 h 712"/>
                <a:gd name="T94" fmla="*/ 254 w 1321"/>
                <a:gd name="T95" fmla="*/ 30 h 712"/>
                <a:gd name="T96" fmla="*/ 270 w 1321"/>
                <a:gd name="T97" fmla="*/ 42 h 712"/>
                <a:gd name="T98" fmla="*/ 283 w 1321"/>
                <a:gd name="T99" fmla="*/ 56 h 712"/>
                <a:gd name="T100" fmla="*/ 295 w 1321"/>
                <a:gd name="T101" fmla="*/ 71 h 712"/>
                <a:gd name="T102" fmla="*/ 305 w 1321"/>
                <a:gd name="T103" fmla="*/ 87 h 712"/>
                <a:gd name="T104" fmla="*/ 305 w 1321"/>
                <a:gd name="T105" fmla="*/ 8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hlink"/>
                </a:gs>
              </a:gsLst>
              <a:lin ang="5400000" scaled="1"/>
            </a:gradFill>
            <a:ln w="0">
              <a:noFill/>
              <a:round/>
              <a:headEnd/>
              <a:tailEnd/>
            </a:ln>
          </p:spPr>
          <p:txBody>
            <a:bodyPr/>
            <a:lstStyle/>
            <a:p>
              <a:endParaRPr lang="en-US"/>
            </a:p>
          </p:txBody>
        </p:sp>
      </p:grpSp>
      <p:grpSp>
        <p:nvGrpSpPr>
          <p:cNvPr id="113675" name="Group 24"/>
          <p:cNvGrpSpPr>
            <a:grpSpLocks/>
          </p:cNvGrpSpPr>
          <p:nvPr/>
        </p:nvGrpSpPr>
        <p:grpSpPr bwMode="auto">
          <a:xfrm>
            <a:off x="5613400" y="3225800"/>
            <a:ext cx="612775" cy="582613"/>
            <a:chOff x="3592" y="1832"/>
            <a:chExt cx="386" cy="367"/>
          </a:xfrm>
        </p:grpSpPr>
        <p:sp>
          <p:nvSpPr>
            <p:cNvPr id="157721" name="Oval 25"/>
            <p:cNvSpPr>
              <a:spLocks noChangeArrowheads="1"/>
            </p:cNvSpPr>
            <p:nvPr/>
          </p:nvSpPr>
          <p:spPr bwMode="gray">
            <a:xfrm>
              <a:off x="3592" y="1832"/>
              <a:ext cx="386" cy="367"/>
            </a:xfrm>
            <a:prstGeom prst="ellipse">
              <a:avLst/>
            </a:prstGeom>
            <a:gradFill rotWithShape="1">
              <a:gsLst>
                <a:gs pos="0">
                  <a:schemeClr val="bg2"/>
                </a:gs>
                <a:gs pos="100000">
                  <a:schemeClr val="bg2">
                    <a:gamma/>
                    <a:shade val="45490"/>
                    <a:invGamma/>
                  </a:schemeClr>
                </a:gs>
              </a:gsLst>
              <a:lin ang="5400000" scaled="1"/>
            </a:gradFill>
            <a:ln w="9525">
              <a:noFill/>
              <a:round/>
              <a:headEnd/>
              <a:tailEnd/>
            </a:ln>
            <a:effectLst/>
          </p:spPr>
          <p:txBody>
            <a:bodyPr wrap="none" anchor="ctr"/>
            <a:lstStyle/>
            <a:p>
              <a:pPr>
                <a:defRPr/>
              </a:pPr>
              <a:endParaRPr lang="en-US">
                <a:latin typeface="Arial" pitchFamily="34" charset="0"/>
                <a:cs typeface="Arial" pitchFamily="34" charset="0"/>
              </a:endParaRPr>
            </a:p>
          </p:txBody>
        </p:sp>
        <p:sp>
          <p:nvSpPr>
            <p:cNvPr id="113711" name="Freeform 26"/>
            <p:cNvSpPr>
              <a:spLocks/>
            </p:cNvSpPr>
            <p:nvPr/>
          </p:nvSpPr>
          <p:spPr bwMode="gray">
            <a:xfrm>
              <a:off x="3636" y="1848"/>
              <a:ext cx="298" cy="139"/>
            </a:xfrm>
            <a:custGeom>
              <a:avLst/>
              <a:gdLst>
                <a:gd name="T0" fmla="*/ 293 w 1321"/>
                <a:gd name="T1" fmla="*/ 78 h 712"/>
                <a:gd name="T2" fmla="*/ 297 w 1321"/>
                <a:gd name="T3" fmla="*/ 86 h 712"/>
                <a:gd name="T4" fmla="*/ 298 w 1321"/>
                <a:gd name="T5" fmla="*/ 94 h 712"/>
                <a:gd name="T6" fmla="*/ 297 w 1321"/>
                <a:gd name="T7" fmla="*/ 101 h 712"/>
                <a:gd name="T8" fmla="*/ 293 w 1321"/>
                <a:gd name="T9" fmla="*/ 107 h 712"/>
                <a:gd name="T10" fmla="*/ 287 w 1321"/>
                <a:gd name="T11" fmla="*/ 113 h 712"/>
                <a:gd name="T12" fmla="*/ 280 w 1321"/>
                <a:gd name="T13" fmla="*/ 118 h 712"/>
                <a:gd name="T14" fmla="*/ 270 w 1321"/>
                <a:gd name="T15" fmla="*/ 123 h 712"/>
                <a:gd name="T16" fmla="*/ 259 w 1321"/>
                <a:gd name="T17" fmla="*/ 127 h 712"/>
                <a:gd name="T18" fmla="*/ 246 w 1321"/>
                <a:gd name="T19" fmla="*/ 130 h 712"/>
                <a:gd name="T20" fmla="*/ 233 w 1321"/>
                <a:gd name="T21" fmla="*/ 133 h 712"/>
                <a:gd name="T22" fmla="*/ 218 w 1321"/>
                <a:gd name="T23" fmla="*/ 135 h 712"/>
                <a:gd name="T24" fmla="*/ 202 w 1321"/>
                <a:gd name="T25" fmla="*/ 137 h 712"/>
                <a:gd name="T26" fmla="*/ 186 w 1321"/>
                <a:gd name="T27" fmla="*/ 139 h 712"/>
                <a:gd name="T28" fmla="*/ 179 w 1321"/>
                <a:gd name="T29" fmla="*/ 139 h 712"/>
                <a:gd name="T30" fmla="*/ 107 w 1321"/>
                <a:gd name="T31" fmla="*/ 139 h 712"/>
                <a:gd name="T32" fmla="*/ 106 w 1321"/>
                <a:gd name="T33" fmla="*/ 139 h 712"/>
                <a:gd name="T34" fmla="*/ 92 w 1321"/>
                <a:gd name="T35" fmla="*/ 138 h 712"/>
                <a:gd name="T36" fmla="*/ 79 w 1321"/>
                <a:gd name="T37" fmla="*/ 137 h 712"/>
                <a:gd name="T38" fmla="*/ 65 w 1321"/>
                <a:gd name="T39" fmla="*/ 136 h 712"/>
                <a:gd name="T40" fmla="*/ 53 w 1321"/>
                <a:gd name="T41" fmla="*/ 135 h 712"/>
                <a:gd name="T42" fmla="*/ 42 w 1321"/>
                <a:gd name="T43" fmla="*/ 132 h 712"/>
                <a:gd name="T44" fmla="*/ 32 w 1321"/>
                <a:gd name="T45" fmla="*/ 129 h 712"/>
                <a:gd name="T46" fmla="*/ 23 w 1321"/>
                <a:gd name="T47" fmla="*/ 127 h 712"/>
                <a:gd name="T48" fmla="*/ 15 w 1321"/>
                <a:gd name="T49" fmla="*/ 123 h 712"/>
                <a:gd name="T50" fmla="*/ 9 w 1321"/>
                <a:gd name="T51" fmla="*/ 119 h 712"/>
                <a:gd name="T52" fmla="*/ 4 w 1321"/>
                <a:gd name="T53" fmla="*/ 114 h 712"/>
                <a:gd name="T54" fmla="*/ 1 w 1321"/>
                <a:gd name="T55" fmla="*/ 108 h 712"/>
                <a:gd name="T56" fmla="*/ 0 w 1321"/>
                <a:gd name="T57" fmla="*/ 102 h 712"/>
                <a:gd name="T58" fmla="*/ 0 w 1321"/>
                <a:gd name="T59" fmla="*/ 102 h 712"/>
                <a:gd name="T60" fmla="*/ 1 w 1321"/>
                <a:gd name="T61" fmla="*/ 95 h 712"/>
                <a:gd name="T62" fmla="*/ 4 w 1321"/>
                <a:gd name="T63" fmla="*/ 87 h 712"/>
                <a:gd name="T64" fmla="*/ 12 w 1321"/>
                <a:gd name="T65" fmla="*/ 72 h 712"/>
                <a:gd name="T66" fmla="*/ 21 w 1321"/>
                <a:gd name="T67" fmla="*/ 58 h 712"/>
                <a:gd name="T68" fmla="*/ 33 w 1321"/>
                <a:gd name="T69" fmla="*/ 46 h 712"/>
                <a:gd name="T70" fmla="*/ 46 w 1321"/>
                <a:gd name="T71" fmla="*/ 34 h 712"/>
                <a:gd name="T72" fmla="*/ 61 w 1321"/>
                <a:gd name="T73" fmla="*/ 24 h 712"/>
                <a:gd name="T74" fmla="*/ 77 w 1321"/>
                <a:gd name="T75" fmla="*/ 16 h 712"/>
                <a:gd name="T76" fmla="*/ 94 w 1321"/>
                <a:gd name="T77" fmla="*/ 9 h 712"/>
                <a:gd name="T78" fmla="*/ 112 w 1321"/>
                <a:gd name="T79" fmla="*/ 4 h 712"/>
                <a:gd name="T80" fmla="*/ 131 w 1321"/>
                <a:gd name="T81" fmla="*/ 1 h 712"/>
                <a:gd name="T82" fmla="*/ 150 w 1321"/>
                <a:gd name="T83" fmla="*/ 0 h 712"/>
                <a:gd name="T84" fmla="*/ 150 w 1321"/>
                <a:gd name="T85" fmla="*/ 0 h 712"/>
                <a:gd name="T86" fmla="*/ 171 w 1321"/>
                <a:gd name="T87" fmla="*/ 1 h 712"/>
                <a:gd name="T88" fmla="*/ 191 w 1321"/>
                <a:gd name="T89" fmla="*/ 4 h 712"/>
                <a:gd name="T90" fmla="*/ 210 w 1321"/>
                <a:gd name="T91" fmla="*/ 10 h 712"/>
                <a:gd name="T92" fmla="*/ 228 w 1321"/>
                <a:gd name="T93" fmla="*/ 18 h 712"/>
                <a:gd name="T94" fmla="*/ 244 w 1321"/>
                <a:gd name="T95" fmla="*/ 27 h 712"/>
                <a:gd name="T96" fmla="*/ 259 w 1321"/>
                <a:gd name="T97" fmla="*/ 38 h 712"/>
                <a:gd name="T98" fmla="*/ 273 w 1321"/>
                <a:gd name="T99" fmla="*/ 50 h 712"/>
                <a:gd name="T100" fmla="*/ 284 w 1321"/>
                <a:gd name="T101" fmla="*/ 63 h 712"/>
                <a:gd name="T102" fmla="*/ 293 w 1321"/>
                <a:gd name="T103" fmla="*/ 78 h 712"/>
                <a:gd name="T104" fmla="*/ 293 w 1321"/>
                <a:gd name="T105" fmla="*/ 78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bg2"/>
                </a:gs>
              </a:gsLst>
              <a:lin ang="5400000" scaled="1"/>
            </a:gradFill>
            <a:ln w="0">
              <a:noFill/>
              <a:round/>
              <a:headEnd/>
              <a:tailEnd/>
            </a:ln>
          </p:spPr>
          <p:txBody>
            <a:bodyPr/>
            <a:lstStyle/>
            <a:p>
              <a:endParaRPr lang="en-US"/>
            </a:p>
          </p:txBody>
        </p:sp>
      </p:grpSp>
      <p:grpSp>
        <p:nvGrpSpPr>
          <p:cNvPr id="113676" name="Group 27"/>
          <p:cNvGrpSpPr>
            <a:grpSpLocks/>
          </p:cNvGrpSpPr>
          <p:nvPr/>
        </p:nvGrpSpPr>
        <p:grpSpPr bwMode="auto">
          <a:xfrm>
            <a:off x="3155950" y="3589338"/>
            <a:ext cx="641350" cy="644525"/>
            <a:chOff x="2016" y="1920"/>
            <a:chExt cx="1680" cy="1680"/>
          </a:xfrm>
        </p:grpSpPr>
        <p:sp>
          <p:nvSpPr>
            <p:cNvPr id="157724" name="Oval 28"/>
            <p:cNvSpPr>
              <a:spLocks noChangeArrowheads="1"/>
            </p:cNvSpPr>
            <p:nvPr/>
          </p:nvSpPr>
          <p:spPr bwMode="gray">
            <a:xfrm>
              <a:off x="2016" y="1920"/>
              <a:ext cx="1680" cy="1680"/>
            </a:xfrm>
            <a:prstGeom prst="ellipse">
              <a:avLst/>
            </a:prstGeom>
            <a:gradFill rotWithShape="1">
              <a:gsLst>
                <a:gs pos="0">
                  <a:schemeClr val="accent1"/>
                </a:gs>
                <a:gs pos="100000">
                  <a:schemeClr val="accent1">
                    <a:gamma/>
                    <a:shade val="45490"/>
                    <a:invGamma/>
                  </a:schemeClr>
                </a:gs>
              </a:gsLst>
              <a:lin ang="5400000" scaled="1"/>
            </a:gradFill>
            <a:ln w="9525">
              <a:noFill/>
              <a:round/>
              <a:headEnd/>
              <a:tailEnd/>
            </a:ln>
            <a:effectLst/>
          </p:spPr>
          <p:txBody>
            <a:bodyPr wrap="none" anchor="ctr"/>
            <a:lstStyle/>
            <a:p>
              <a:pPr>
                <a:defRPr/>
              </a:pPr>
              <a:endParaRPr lang="en-US">
                <a:latin typeface="Arial" pitchFamily="34" charset="0"/>
                <a:cs typeface="Arial" pitchFamily="34" charset="0"/>
              </a:endParaRPr>
            </a:p>
          </p:txBody>
        </p:sp>
        <p:sp>
          <p:nvSpPr>
            <p:cNvPr id="113709" name="Freeform 29"/>
            <p:cNvSpPr>
              <a:spLocks/>
            </p:cNvSpPr>
            <p:nvPr/>
          </p:nvSpPr>
          <p:spPr bwMode="gray">
            <a:xfrm>
              <a:off x="2208" y="1948"/>
              <a:ext cx="1296" cy="634"/>
            </a:xfrm>
            <a:custGeom>
              <a:avLst/>
              <a:gdLst>
                <a:gd name="T0" fmla="*/ 1276 w 1321"/>
                <a:gd name="T1" fmla="*/ 357 h 712"/>
                <a:gd name="T2" fmla="*/ 1292 w 1321"/>
                <a:gd name="T3" fmla="*/ 394 h 712"/>
                <a:gd name="T4" fmla="*/ 1296 w 1321"/>
                <a:gd name="T5" fmla="*/ 428 h 712"/>
                <a:gd name="T6" fmla="*/ 1290 w 1321"/>
                <a:gd name="T7" fmla="*/ 459 h 712"/>
                <a:gd name="T8" fmla="*/ 1273 w 1321"/>
                <a:gd name="T9" fmla="*/ 490 h 712"/>
                <a:gd name="T10" fmla="*/ 1248 w 1321"/>
                <a:gd name="T11" fmla="*/ 516 h 712"/>
                <a:gd name="T12" fmla="*/ 1216 w 1321"/>
                <a:gd name="T13" fmla="*/ 538 h 712"/>
                <a:gd name="T14" fmla="*/ 1173 w 1321"/>
                <a:gd name="T15" fmla="*/ 559 h 712"/>
                <a:gd name="T16" fmla="*/ 1125 w 1321"/>
                <a:gd name="T17" fmla="*/ 578 h 712"/>
                <a:gd name="T18" fmla="*/ 1071 w 1321"/>
                <a:gd name="T19" fmla="*/ 594 h 712"/>
                <a:gd name="T20" fmla="*/ 1011 w 1321"/>
                <a:gd name="T21" fmla="*/ 608 h 712"/>
                <a:gd name="T22" fmla="*/ 949 w 1321"/>
                <a:gd name="T23" fmla="*/ 618 h 712"/>
                <a:gd name="T24" fmla="*/ 879 w 1321"/>
                <a:gd name="T25" fmla="*/ 627 h 712"/>
                <a:gd name="T26" fmla="*/ 808 w 1321"/>
                <a:gd name="T27" fmla="*/ 632 h 712"/>
                <a:gd name="T28" fmla="*/ 780 w 1321"/>
                <a:gd name="T29" fmla="*/ 634 h 712"/>
                <a:gd name="T30" fmla="*/ 467 w 1321"/>
                <a:gd name="T31" fmla="*/ 634 h 712"/>
                <a:gd name="T32" fmla="*/ 463 w 1321"/>
                <a:gd name="T33" fmla="*/ 634 h 712"/>
                <a:gd name="T34" fmla="*/ 401 w 1321"/>
                <a:gd name="T35" fmla="*/ 630 h 712"/>
                <a:gd name="T36" fmla="*/ 341 w 1321"/>
                <a:gd name="T37" fmla="*/ 627 h 712"/>
                <a:gd name="T38" fmla="*/ 285 w 1321"/>
                <a:gd name="T39" fmla="*/ 620 h 712"/>
                <a:gd name="T40" fmla="*/ 231 w 1321"/>
                <a:gd name="T41" fmla="*/ 614 h 712"/>
                <a:gd name="T42" fmla="*/ 182 w 1321"/>
                <a:gd name="T43" fmla="*/ 603 h 712"/>
                <a:gd name="T44" fmla="*/ 138 w 1321"/>
                <a:gd name="T45" fmla="*/ 590 h 712"/>
                <a:gd name="T46" fmla="*/ 100 w 1321"/>
                <a:gd name="T47" fmla="*/ 577 h 712"/>
                <a:gd name="T48" fmla="*/ 66 w 1321"/>
                <a:gd name="T49" fmla="*/ 561 h 712"/>
                <a:gd name="T50" fmla="*/ 38 w 1321"/>
                <a:gd name="T51" fmla="*/ 541 h 712"/>
                <a:gd name="T52" fmla="*/ 18 w 1321"/>
                <a:gd name="T53" fmla="*/ 519 h 712"/>
                <a:gd name="T54" fmla="*/ 6 w 1321"/>
                <a:gd name="T55" fmla="*/ 493 h 712"/>
                <a:gd name="T56" fmla="*/ 0 w 1321"/>
                <a:gd name="T57" fmla="*/ 467 h 712"/>
                <a:gd name="T58" fmla="*/ 0 w 1321"/>
                <a:gd name="T59" fmla="*/ 463 h 712"/>
                <a:gd name="T60" fmla="*/ 4 w 1321"/>
                <a:gd name="T61" fmla="*/ 434 h 712"/>
                <a:gd name="T62" fmla="*/ 16 w 1321"/>
                <a:gd name="T63" fmla="*/ 397 h 712"/>
                <a:gd name="T64" fmla="*/ 50 w 1321"/>
                <a:gd name="T65" fmla="*/ 329 h 712"/>
                <a:gd name="T66" fmla="*/ 92 w 1321"/>
                <a:gd name="T67" fmla="*/ 266 h 712"/>
                <a:gd name="T68" fmla="*/ 144 w 1321"/>
                <a:gd name="T69" fmla="*/ 209 h 712"/>
                <a:gd name="T70" fmla="*/ 200 w 1321"/>
                <a:gd name="T71" fmla="*/ 157 h 712"/>
                <a:gd name="T72" fmla="*/ 265 w 1321"/>
                <a:gd name="T73" fmla="*/ 111 h 712"/>
                <a:gd name="T74" fmla="*/ 335 w 1321"/>
                <a:gd name="T75" fmla="*/ 73 h 712"/>
                <a:gd name="T76" fmla="*/ 407 w 1321"/>
                <a:gd name="T77" fmla="*/ 42 h 712"/>
                <a:gd name="T78" fmla="*/ 488 w 1321"/>
                <a:gd name="T79" fmla="*/ 19 h 712"/>
                <a:gd name="T80" fmla="*/ 570 w 1321"/>
                <a:gd name="T81" fmla="*/ 5 h 712"/>
                <a:gd name="T82" fmla="*/ 654 w 1321"/>
                <a:gd name="T83" fmla="*/ 0 h 712"/>
                <a:gd name="T84" fmla="*/ 654 w 1321"/>
                <a:gd name="T85" fmla="*/ 0 h 712"/>
                <a:gd name="T86" fmla="*/ 745 w 1321"/>
                <a:gd name="T87" fmla="*/ 5 h 712"/>
                <a:gd name="T88" fmla="*/ 831 w 1321"/>
                <a:gd name="T89" fmla="*/ 20 h 712"/>
                <a:gd name="T90" fmla="*/ 914 w 1321"/>
                <a:gd name="T91" fmla="*/ 47 h 712"/>
                <a:gd name="T92" fmla="*/ 991 w 1321"/>
                <a:gd name="T93" fmla="*/ 80 h 712"/>
                <a:gd name="T94" fmla="*/ 1062 w 1321"/>
                <a:gd name="T95" fmla="*/ 122 h 712"/>
                <a:gd name="T96" fmla="*/ 1127 w 1321"/>
                <a:gd name="T97" fmla="*/ 173 h 712"/>
                <a:gd name="T98" fmla="*/ 1185 w 1321"/>
                <a:gd name="T99" fmla="*/ 228 h 712"/>
                <a:gd name="T100" fmla="*/ 1234 w 1321"/>
                <a:gd name="T101" fmla="*/ 289 h 712"/>
                <a:gd name="T102" fmla="*/ 1276 w 1321"/>
                <a:gd name="T103" fmla="*/ 357 h 712"/>
                <a:gd name="T104" fmla="*/ 1276 w 1321"/>
                <a:gd name="T105" fmla="*/ 35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accent1"/>
                </a:gs>
              </a:gsLst>
              <a:lin ang="5400000" scaled="1"/>
            </a:gradFill>
            <a:ln w="0">
              <a:noFill/>
              <a:round/>
              <a:headEnd/>
              <a:tailEnd/>
            </a:ln>
          </p:spPr>
          <p:txBody>
            <a:bodyPr/>
            <a:lstStyle/>
            <a:p>
              <a:endParaRPr lang="en-US"/>
            </a:p>
          </p:txBody>
        </p:sp>
      </p:grpSp>
      <p:grpSp>
        <p:nvGrpSpPr>
          <p:cNvPr id="113677" name="Group 30"/>
          <p:cNvGrpSpPr>
            <a:grpSpLocks/>
          </p:cNvGrpSpPr>
          <p:nvPr/>
        </p:nvGrpSpPr>
        <p:grpSpPr bwMode="auto">
          <a:xfrm>
            <a:off x="4891088" y="2387600"/>
            <a:ext cx="273050" cy="265113"/>
            <a:chOff x="3353" y="1136"/>
            <a:chExt cx="172" cy="167"/>
          </a:xfrm>
        </p:grpSpPr>
        <p:sp>
          <p:nvSpPr>
            <p:cNvPr id="113706" name="Oval 31"/>
            <p:cNvSpPr>
              <a:spLocks noChangeArrowheads="1"/>
            </p:cNvSpPr>
            <p:nvPr/>
          </p:nvSpPr>
          <p:spPr bwMode="gray">
            <a:xfrm rot="3372907" flipV="1">
              <a:off x="3446" y="1133"/>
              <a:ext cx="76" cy="82"/>
            </a:xfrm>
            <a:prstGeom prst="ellipse">
              <a:avLst/>
            </a:prstGeom>
            <a:gradFill rotWithShape="1">
              <a:gsLst>
                <a:gs pos="0">
                  <a:srgbClr val="FF8000"/>
                </a:gs>
                <a:gs pos="100000">
                  <a:srgbClr val="763B00"/>
                </a:gs>
              </a:gsLst>
              <a:path path="shape">
                <a:fillToRect l="50000" t="50000" r="50000" b="50000"/>
              </a:path>
            </a:gradFill>
            <a:ln w="9525">
              <a:noFill/>
              <a:round/>
              <a:headEnd/>
              <a:tailEnd/>
            </a:ln>
          </p:spPr>
          <p:txBody>
            <a:bodyPr wrap="none" anchor="ctr"/>
            <a:lstStyle/>
            <a:p>
              <a:endParaRPr lang="en-US"/>
            </a:p>
          </p:txBody>
        </p:sp>
        <p:sp>
          <p:nvSpPr>
            <p:cNvPr id="113707" name="Oval 32"/>
            <p:cNvSpPr>
              <a:spLocks noChangeArrowheads="1"/>
            </p:cNvSpPr>
            <p:nvPr/>
          </p:nvSpPr>
          <p:spPr bwMode="gray">
            <a:xfrm rot="3372907" flipV="1">
              <a:off x="3355" y="1224"/>
              <a:ext cx="77" cy="82"/>
            </a:xfrm>
            <a:prstGeom prst="ellipse">
              <a:avLst/>
            </a:prstGeom>
            <a:gradFill rotWithShape="1">
              <a:gsLst>
                <a:gs pos="0">
                  <a:srgbClr val="FF8000"/>
                </a:gs>
                <a:gs pos="100000">
                  <a:srgbClr val="763B00"/>
                </a:gs>
              </a:gsLst>
              <a:path path="shape">
                <a:fillToRect l="50000" t="50000" r="50000" b="50000"/>
              </a:path>
            </a:gradFill>
            <a:ln w="9525">
              <a:noFill/>
              <a:round/>
              <a:headEnd/>
              <a:tailEnd/>
            </a:ln>
          </p:spPr>
          <p:txBody>
            <a:bodyPr wrap="none" anchor="ctr"/>
            <a:lstStyle/>
            <a:p>
              <a:endParaRPr lang="en-US"/>
            </a:p>
          </p:txBody>
        </p:sp>
      </p:grpSp>
      <p:grpSp>
        <p:nvGrpSpPr>
          <p:cNvPr id="113678" name="Group 33"/>
          <p:cNvGrpSpPr>
            <a:grpSpLocks/>
          </p:cNvGrpSpPr>
          <p:nvPr/>
        </p:nvGrpSpPr>
        <p:grpSpPr bwMode="auto">
          <a:xfrm flipV="1">
            <a:off x="3741738" y="3565525"/>
            <a:ext cx="342900" cy="193675"/>
            <a:chOff x="2016" y="2304"/>
            <a:chExt cx="231" cy="130"/>
          </a:xfrm>
        </p:grpSpPr>
        <p:sp>
          <p:nvSpPr>
            <p:cNvPr id="157730" name="Oval 34"/>
            <p:cNvSpPr>
              <a:spLocks noChangeArrowheads="1"/>
            </p:cNvSpPr>
            <p:nvPr/>
          </p:nvSpPr>
          <p:spPr bwMode="gray">
            <a:xfrm rot="18227093">
              <a:off x="2017" y="2303"/>
              <a:ext cx="82" cy="87"/>
            </a:xfrm>
            <a:prstGeom prst="ellipse">
              <a:avLst/>
            </a:prstGeom>
            <a:gradFill rotWithShape="1">
              <a:gsLst>
                <a:gs pos="0">
                  <a:schemeClr val="accent1"/>
                </a:gs>
                <a:gs pos="100000">
                  <a:schemeClr val="accent1">
                    <a:gamma/>
                    <a:shade val="57647"/>
                    <a:invGamma/>
                  </a:schemeClr>
                </a:gs>
              </a:gsLst>
              <a:path path="shape">
                <a:fillToRect l="50000" t="50000" r="50000" b="50000"/>
              </a:path>
            </a:gradFill>
            <a:ln w="9525">
              <a:noFill/>
              <a:round/>
              <a:headEnd/>
              <a:tailEnd/>
            </a:ln>
            <a:effectLst/>
          </p:spPr>
          <p:txBody>
            <a:bodyPr wrap="none" anchor="ctr"/>
            <a:lstStyle/>
            <a:p>
              <a:pPr>
                <a:defRPr/>
              </a:pPr>
              <a:endParaRPr lang="en-US">
                <a:latin typeface="Arial" pitchFamily="34" charset="0"/>
                <a:cs typeface="Arial" pitchFamily="34" charset="0"/>
              </a:endParaRPr>
            </a:p>
          </p:txBody>
        </p:sp>
        <p:sp>
          <p:nvSpPr>
            <p:cNvPr id="157731" name="Oval 35"/>
            <p:cNvSpPr>
              <a:spLocks noChangeArrowheads="1"/>
            </p:cNvSpPr>
            <p:nvPr/>
          </p:nvSpPr>
          <p:spPr bwMode="gray">
            <a:xfrm rot="18227093">
              <a:off x="2163" y="2351"/>
              <a:ext cx="82" cy="87"/>
            </a:xfrm>
            <a:prstGeom prst="ellipse">
              <a:avLst/>
            </a:prstGeom>
            <a:gradFill rotWithShape="1">
              <a:gsLst>
                <a:gs pos="0">
                  <a:schemeClr val="accent1"/>
                </a:gs>
                <a:gs pos="100000">
                  <a:schemeClr val="accent1">
                    <a:gamma/>
                    <a:shade val="48627"/>
                    <a:invGamma/>
                  </a:schemeClr>
                </a:gs>
              </a:gsLst>
              <a:path path="shape">
                <a:fillToRect l="50000" t="50000" r="50000" b="50000"/>
              </a:path>
            </a:gradFill>
            <a:ln w="9525">
              <a:noFill/>
              <a:round/>
              <a:headEnd/>
              <a:tailEnd/>
            </a:ln>
            <a:effectLst/>
          </p:spPr>
          <p:txBody>
            <a:bodyPr wrap="none" anchor="ctr"/>
            <a:lstStyle/>
            <a:p>
              <a:pPr>
                <a:defRPr/>
              </a:pPr>
              <a:endParaRPr lang="en-US">
                <a:latin typeface="Arial" pitchFamily="34" charset="0"/>
                <a:cs typeface="Arial" pitchFamily="34" charset="0"/>
              </a:endParaRPr>
            </a:p>
          </p:txBody>
        </p:sp>
      </p:grpSp>
      <p:grpSp>
        <p:nvGrpSpPr>
          <p:cNvPr id="113679" name="Group 36"/>
          <p:cNvGrpSpPr>
            <a:grpSpLocks/>
          </p:cNvGrpSpPr>
          <p:nvPr/>
        </p:nvGrpSpPr>
        <p:grpSpPr bwMode="auto">
          <a:xfrm flipV="1">
            <a:off x="4492625" y="3871913"/>
            <a:ext cx="130175" cy="387350"/>
            <a:chOff x="2832" y="1612"/>
            <a:chExt cx="87" cy="260"/>
          </a:xfrm>
        </p:grpSpPr>
        <p:sp>
          <p:nvSpPr>
            <p:cNvPr id="113702" name="Oval 37"/>
            <p:cNvSpPr>
              <a:spLocks noChangeArrowheads="1"/>
            </p:cNvSpPr>
            <p:nvPr/>
          </p:nvSpPr>
          <p:spPr bwMode="gray">
            <a:xfrm rot="-3372907">
              <a:off x="2835" y="1609"/>
              <a:ext cx="82" cy="87"/>
            </a:xfrm>
            <a:prstGeom prst="ellipse">
              <a:avLst/>
            </a:prstGeom>
            <a:gradFill rotWithShape="1">
              <a:gsLst>
                <a:gs pos="0">
                  <a:srgbClr val="EA0437"/>
                </a:gs>
                <a:gs pos="100000">
                  <a:srgbClr val="6A0219"/>
                </a:gs>
              </a:gsLst>
              <a:path path="shape">
                <a:fillToRect l="50000" t="50000" r="50000" b="50000"/>
              </a:path>
            </a:gradFill>
            <a:ln w="9525">
              <a:noFill/>
              <a:round/>
              <a:headEnd/>
              <a:tailEnd/>
            </a:ln>
          </p:spPr>
          <p:txBody>
            <a:bodyPr wrap="none" anchor="ctr"/>
            <a:lstStyle/>
            <a:p>
              <a:endParaRPr lang="en-US"/>
            </a:p>
          </p:txBody>
        </p:sp>
        <p:sp>
          <p:nvSpPr>
            <p:cNvPr id="113703" name="Oval 38"/>
            <p:cNvSpPr>
              <a:spLocks noChangeArrowheads="1"/>
            </p:cNvSpPr>
            <p:nvPr/>
          </p:nvSpPr>
          <p:spPr bwMode="gray">
            <a:xfrm rot="-3372907">
              <a:off x="2835" y="1787"/>
              <a:ext cx="82" cy="87"/>
            </a:xfrm>
            <a:prstGeom prst="ellipse">
              <a:avLst/>
            </a:prstGeom>
            <a:gradFill rotWithShape="1">
              <a:gsLst>
                <a:gs pos="0">
                  <a:srgbClr val="EA0437"/>
                </a:gs>
                <a:gs pos="100000">
                  <a:srgbClr val="72021B"/>
                </a:gs>
              </a:gsLst>
              <a:path path="shape">
                <a:fillToRect l="50000" t="50000" r="50000" b="50000"/>
              </a:path>
            </a:gradFill>
            <a:ln w="9525">
              <a:noFill/>
              <a:round/>
              <a:headEnd/>
              <a:tailEnd/>
            </a:ln>
          </p:spPr>
          <p:txBody>
            <a:bodyPr wrap="none" anchor="ctr"/>
            <a:lstStyle/>
            <a:p>
              <a:endParaRPr lang="en-US"/>
            </a:p>
          </p:txBody>
        </p:sp>
      </p:grpSp>
      <p:grpSp>
        <p:nvGrpSpPr>
          <p:cNvPr id="113680" name="Group 39"/>
          <p:cNvGrpSpPr>
            <a:grpSpLocks/>
          </p:cNvGrpSpPr>
          <p:nvPr/>
        </p:nvGrpSpPr>
        <p:grpSpPr bwMode="auto">
          <a:xfrm>
            <a:off x="5227638" y="3275013"/>
            <a:ext cx="349250" cy="217487"/>
            <a:chOff x="3381" y="1991"/>
            <a:chExt cx="220" cy="137"/>
          </a:xfrm>
        </p:grpSpPr>
        <p:sp>
          <p:nvSpPr>
            <p:cNvPr id="157736" name="Oval 40"/>
            <p:cNvSpPr>
              <a:spLocks noChangeArrowheads="1"/>
            </p:cNvSpPr>
            <p:nvPr/>
          </p:nvSpPr>
          <p:spPr bwMode="gray">
            <a:xfrm rot="3372907" flipV="1">
              <a:off x="3522" y="2049"/>
              <a:ext cx="77" cy="82"/>
            </a:xfrm>
            <a:prstGeom prst="ellipse">
              <a:avLst/>
            </a:prstGeom>
            <a:gradFill rotWithShape="1">
              <a:gsLst>
                <a:gs pos="0">
                  <a:schemeClr val="bg2"/>
                </a:gs>
                <a:gs pos="100000">
                  <a:schemeClr val="bg2">
                    <a:gamma/>
                    <a:shade val="44314"/>
                    <a:invGamma/>
                  </a:schemeClr>
                </a:gs>
              </a:gsLst>
              <a:path path="shape">
                <a:fillToRect l="50000" t="50000" r="50000" b="50000"/>
              </a:path>
            </a:gradFill>
            <a:ln w="9525">
              <a:noFill/>
              <a:round/>
              <a:headEnd/>
              <a:tailEnd/>
            </a:ln>
            <a:effectLst/>
          </p:spPr>
          <p:txBody>
            <a:bodyPr wrap="none" anchor="ctr"/>
            <a:lstStyle/>
            <a:p>
              <a:pPr>
                <a:defRPr/>
              </a:pPr>
              <a:endParaRPr lang="en-US">
                <a:latin typeface="Arial" pitchFamily="34" charset="0"/>
                <a:cs typeface="Arial" pitchFamily="34" charset="0"/>
              </a:endParaRPr>
            </a:p>
          </p:txBody>
        </p:sp>
        <p:sp>
          <p:nvSpPr>
            <p:cNvPr id="157737" name="Oval 41"/>
            <p:cNvSpPr>
              <a:spLocks noChangeArrowheads="1"/>
            </p:cNvSpPr>
            <p:nvPr/>
          </p:nvSpPr>
          <p:spPr bwMode="gray">
            <a:xfrm rot="3372907" flipV="1">
              <a:off x="3384" y="1987"/>
              <a:ext cx="77" cy="82"/>
            </a:xfrm>
            <a:prstGeom prst="ellipse">
              <a:avLst/>
            </a:prstGeom>
            <a:gradFill rotWithShape="1">
              <a:gsLst>
                <a:gs pos="0">
                  <a:schemeClr val="bg2"/>
                </a:gs>
                <a:gs pos="100000">
                  <a:schemeClr val="bg2">
                    <a:gamma/>
                    <a:shade val="44314"/>
                    <a:invGamma/>
                  </a:schemeClr>
                </a:gs>
              </a:gsLst>
              <a:path path="shape">
                <a:fillToRect l="50000" t="50000" r="50000" b="50000"/>
              </a:path>
            </a:gradFill>
            <a:ln w="9525">
              <a:noFill/>
              <a:round/>
              <a:headEnd/>
              <a:tailEnd/>
            </a:ln>
            <a:effectLst/>
          </p:spPr>
          <p:txBody>
            <a:bodyPr wrap="none" anchor="ctr"/>
            <a:lstStyle/>
            <a:p>
              <a:pPr>
                <a:defRPr/>
              </a:pPr>
              <a:endParaRPr lang="en-US">
                <a:latin typeface="Arial" pitchFamily="34" charset="0"/>
                <a:cs typeface="Arial" pitchFamily="34" charset="0"/>
              </a:endParaRPr>
            </a:p>
          </p:txBody>
        </p:sp>
      </p:grpSp>
      <p:sp>
        <p:nvSpPr>
          <p:cNvPr id="113681" name="Rectangle 2"/>
          <p:cNvSpPr>
            <a:spLocks noChangeArrowheads="1"/>
          </p:cNvSpPr>
          <p:nvPr/>
        </p:nvSpPr>
        <p:spPr bwMode="auto">
          <a:xfrm>
            <a:off x="344488" y="287338"/>
            <a:ext cx="8440737" cy="738187"/>
          </a:xfrm>
          <a:prstGeom prst="rect">
            <a:avLst/>
          </a:prstGeom>
          <a:noFill/>
          <a:ln w="9525">
            <a:noFill/>
            <a:miter lim="800000"/>
            <a:headEnd/>
            <a:tailEnd/>
          </a:ln>
        </p:spPr>
        <p:txBody>
          <a:bodyPr lIns="0" rIns="0" anchor="ctr"/>
          <a:lstStyle/>
          <a:p>
            <a:r>
              <a:rPr lang="en-GB" sz="2800" b="1">
                <a:solidFill>
                  <a:srgbClr val="EE7F00"/>
                </a:solidFill>
              </a:rPr>
              <a:t>Strong Authentication is</a:t>
            </a:r>
            <a:br>
              <a:rPr lang="en-GB" sz="2800" b="1">
                <a:solidFill>
                  <a:srgbClr val="EE7F00"/>
                </a:solidFill>
              </a:rPr>
            </a:br>
            <a:r>
              <a:rPr lang="en-GB" sz="2800" b="1">
                <a:solidFill>
                  <a:srgbClr val="EE7F00"/>
                </a:solidFill>
              </a:rPr>
              <a:t>at the Core of Multiple IT Security Concerns</a:t>
            </a:r>
            <a:endParaRPr lang="en-US" sz="2800" b="1">
              <a:solidFill>
                <a:srgbClr val="EE7F00"/>
              </a:solidFill>
            </a:endParaRPr>
          </a:p>
        </p:txBody>
      </p:sp>
      <p:sp>
        <p:nvSpPr>
          <p:cNvPr id="113682" name="Text Box 32"/>
          <p:cNvSpPr txBox="1">
            <a:spLocks noChangeArrowheads="1"/>
          </p:cNvSpPr>
          <p:nvPr/>
        </p:nvSpPr>
        <p:spPr bwMode="auto">
          <a:xfrm>
            <a:off x="5022850" y="2478088"/>
            <a:ext cx="596900" cy="328612"/>
          </a:xfrm>
          <a:prstGeom prst="rect">
            <a:avLst/>
          </a:prstGeom>
          <a:noFill/>
          <a:ln w="9525">
            <a:noFill/>
            <a:miter lim="800000"/>
            <a:headEnd/>
            <a:tailEnd/>
          </a:ln>
        </p:spPr>
        <p:txBody>
          <a:bodyPr wrap="none" lIns="0" tIns="0" rIns="0" bIns="0" anchor="ctr">
            <a:spAutoFit/>
          </a:bodyPr>
          <a:lstStyle/>
          <a:p>
            <a:pPr algn="r" eaLnBrk="0" hangingPunct="0">
              <a:lnSpc>
                <a:spcPct val="80000"/>
              </a:lnSpc>
            </a:pPr>
            <a:r>
              <a:rPr lang="fr-FR" sz="900" b="1">
                <a:ea typeface="MS PGothic" pitchFamily="34" charset="-128"/>
              </a:rPr>
              <a:t>Data</a:t>
            </a:r>
            <a:br>
              <a:rPr lang="fr-FR" sz="900" b="1">
                <a:ea typeface="MS PGothic" pitchFamily="34" charset="-128"/>
              </a:rPr>
            </a:br>
            <a:r>
              <a:rPr lang="fr-FR" sz="900" b="1">
                <a:ea typeface="MS PGothic" pitchFamily="34" charset="-128"/>
              </a:rPr>
              <a:t>Encryption</a:t>
            </a:r>
            <a:br>
              <a:rPr lang="fr-FR" sz="900" b="1">
                <a:ea typeface="MS PGothic" pitchFamily="34" charset="-128"/>
              </a:rPr>
            </a:br>
            <a:r>
              <a:rPr lang="fr-FR" sz="900" b="1">
                <a:ea typeface="MS PGothic" pitchFamily="34" charset="-128"/>
              </a:rPr>
              <a:t>(DLP)</a:t>
            </a:r>
          </a:p>
        </p:txBody>
      </p:sp>
      <p:sp>
        <p:nvSpPr>
          <p:cNvPr id="113683" name="Text Box 33"/>
          <p:cNvSpPr txBox="1">
            <a:spLocks noChangeArrowheads="1"/>
          </p:cNvSpPr>
          <p:nvPr/>
        </p:nvSpPr>
        <p:spPr bwMode="auto">
          <a:xfrm>
            <a:off x="3368675" y="3351213"/>
            <a:ext cx="596900" cy="219075"/>
          </a:xfrm>
          <a:prstGeom prst="rect">
            <a:avLst/>
          </a:prstGeom>
          <a:noFill/>
          <a:ln w="9525">
            <a:noFill/>
            <a:miter lim="800000"/>
            <a:headEnd/>
            <a:tailEnd/>
          </a:ln>
        </p:spPr>
        <p:txBody>
          <a:bodyPr wrap="none" lIns="0" tIns="0" rIns="0" bIns="0" anchor="ctr">
            <a:spAutoFit/>
          </a:bodyPr>
          <a:lstStyle/>
          <a:p>
            <a:pPr algn="r" eaLnBrk="0" hangingPunct="0">
              <a:lnSpc>
                <a:spcPct val="80000"/>
              </a:lnSpc>
            </a:pPr>
            <a:r>
              <a:rPr lang="fr-FR" sz="900" b="1">
                <a:ea typeface="MS PGothic" pitchFamily="34" charset="-128"/>
              </a:rPr>
              <a:t>Converged</a:t>
            </a:r>
            <a:br>
              <a:rPr lang="fr-FR" sz="900" b="1">
                <a:ea typeface="MS PGothic" pitchFamily="34" charset="-128"/>
              </a:rPr>
            </a:br>
            <a:r>
              <a:rPr lang="fr-FR" sz="900" b="1">
                <a:ea typeface="MS PGothic" pitchFamily="34" charset="-128"/>
              </a:rPr>
              <a:t>Badge</a:t>
            </a:r>
          </a:p>
        </p:txBody>
      </p:sp>
      <p:sp>
        <p:nvSpPr>
          <p:cNvPr id="113684" name="Text Box 34"/>
          <p:cNvSpPr txBox="1">
            <a:spLocks noChangeArrowheads="1"/>
          </p:cNvSpPr>
          <p:nvPr/>
        </p:nvSpPr>
        <p:spPr bwMode="auto">
          <a:xfrm>
            <a:off x="3482975" y="2800350"/>
            <a:ext cx="514350" cy="219075"/>
          </a:xfrm>
          <a:prstGeom prst="rect">
            <a:avLst/>
          </a:prstGeom>
          <a:noFill/>
          <a:ln w="9525">
            <a:noFill/>
            <a:miter lim="800000"/>
            <a:headEnd/>
            <a:tailEnd/>
          </a:ln>
        </p:spPr>
        <p:txBody>
          <a:bodyPr wrap="none" lIns="0" tIns="0" rIns="0" bIns="0" anchor="ctr">
            <a:spAutoFit/>
          </a:bodyPr>
          <a:lstStyle/>
          <a:p>
            <a:pPr eaLnBrk="0" hangingPunct="0">
              <a:lnSpc>
                <a:spcPct val="80000"/>
              </a:lnSpc>
            </a:pPr>
            <a:r>
              <a:rPr lang="fr-FR" sz="900" b="1">
                <a:ea typeface="MS PGothic" pitchFamily="34" charset="-128"/>
              </a:rPr>
              <a:t>ESSO</a:t>
            </a:r>
          </a:p>
          <a:p>
            <a:pPr eaLnBrk="0" hangingPunct="0">
              <a:lnSpc>
                <a:spcPct val="80000"/>
              </a:lnSpc>
            </a:pPr>
            <a:r>
              <a:rPr lang="fr-FR" sz="900" b="1">
                <a:ea typeface="MS PGothic" pitchFamily="34" charset="-128"/>
              </a:rPr>
              <a:t>Web SSO</a:t>
            </a:r>
          </a:p>
        </p:txBody>
      </p:sp>
      <p:sp>
        <p:nvSpPr>
          <p:cNvPr id="113685" name="Rectangle 35"/>
          <p:cNvSpPr>
            <a:spLocks noChangeArrowheads="1"/>
          </p:cNvSpPr>
          <p:nvPr/>
        </p:nvSpPr>
        <p:spPr bwMode="auto">
          <a:xfrm>
            <a:off x="4038600" y="2317750"/>
            <a:ext cx="584200" cy="136525"/>
          </a:xfrm>
          <a:prstGeom prst="rect">
            <a:avLst/>
          </a:prstGeom>
          <a:noFill/>
          <a:ln w="9525">
            <a:noFill/>
            <a:miter lim="800000"/>
            <a:headEnd/>
            <a:tailEnd/>
          </a:ln>
        </p:spPr>
        <p:txBody>
          <a:bodyPr wrap="none" lIns="0" tIns="0" rIns="0" bIns="0">
            <a:spAutoFit/>
          </a:bodyPr>
          <a:lstStyle/>
          <a:p>
            <a:pPr eaLnBrk="0" hangingPunct="0"/>
            <a:r>
              <a:rPr lang="fr-FR" sz="900" b="1">
                <a:ea typeface="MS PGothic" pitchFamily="34" charset="-128"/>
              </a:rPr>
              <a:t>Federation</a:t>
            </a:r>
          </a:p>
        </p:txBody>
      </p:sp>
      <p:sp>
        <p:nvSpPr>
          <p:cNvPr id="113686" name="Text Box 40"/>
          <p:cNvSpPr txBox="1">
            <a:spLocks noChangeArrowheads="1"/>
          </p:cNvSpPr>
          <p:nvPr/>
        </p:nvSpPr>
        <p:spPr bwMode="auto">
          <a:xfrm>
            <a:off x="5068888" y="3573463"/>
            <a:ext cx="552450" cy="219075"/>
          </a:xfrm>
          <a:prstGeom prst="rect">
            <a:avLst/>
          </a:prstGeom>
          <a:noFill/>
          <a:ln w="9525">
            <a:noFill/>
            <a:miter lim="800000"/>
            <a:headEnd/>
            <a:tailEnd/>
          </a:ln>
        </p:spPr>
        <p:txBody>
          <a:bodyPr wrap="none" lIns="0" tIns="0" rIns="0" bIns="0" anchor="ctr">
            <a:spAutoFit/>
          </a:bodyPr>
          <a:lstStyle/>
          <a:p>
            <a:pPr eaLnBrk="0" hangingPunct="0">
              <a:lnSpc>
                <a:spcPct val="80000"/>
              </a:lnSpc>
            </a:pPr>
            <a:r>
              <a:rPr lang="fr-FR" sz="900" b="1">
                <a:ea typeface="MS PGothic" pitchFamily="34" charset="-128"/>
              </a:rPr>
              <a:t>Fraud</a:t>
            </a:r>
            <a:br>
              <a:rPr lang="fr-FR" sz="900" b="1">
                <a:ea typeface="MS PGothic" pitchFamily="34" charset="-128"/>
              </a:rPr>
            </a:br>
            <a:r>
              <a:rPr lang="fr-FR" sz="900" b="1">
                <a:ea typeface="MS PGothic" pitchFamily="34" charset="-128"/>
              </a:rPr>
              <a:t> Detection</a:t>
            </a:r>
          </a:p>
        </p:txBody>
      </p:sp>
      <p:sp>
        <p:nvSpPr>
          <p:cNvPr id="113687" name="Text Box 40"/>
          <p:cNvSpPr txBox="1">
            <a:spLocks noChangeArrowheads="1"/>
          </p:cNvSpPr>
          <p:nvPr/>
        </p:nvSpPr>
        <p:spPr bwMode="auto">
          <a:xfrm>
            <a:off x="3949700" y="4027488"/>
            <a:ext cx="1295400" cy="109537"/>
          </a:xfrm>
          <a:prstGeom prst="rect">
            <a:avLst/>
          </a:prstGeom>
          <a:noFill/>
          <a:ln w="9525">
            <a:noFill/>
            <a:miter lim="800000"/>
            <a:headEnd/>
            <a:tailEnd/>
          </a:ln>
        </p:spPr>
        <p:txBody>
          <a:bodyPr wrap="none" lIns="0" tIns="0" rIns="0" bIns="0" anchor="ctr">
            <a:spAutoFit/>
          </a:bodyPr>
          <a:lstStyle/>
          <a:p>
            <a:pPr eaLnBrk="0" hangingPunct="0">
              <a:lnSpc>
                <a:spcPct val="80000"/>
              </a:lnSpc>
            </a:pPr>
            <a:r>
              <a:rPr lang="fr-FR" sz="900" b="1">
                <a:ea typeface="MS PGothic" pitchFamily="34" charset="-128"/>
              </a:rPr>
              <a:t>Ebanking &amp; ecommerce</a:t>
            </a:r>
          </a:p>
        </p:txBody>
      </p:sp>
      <p:grpSp>
        <p:nvGrpSpPr>
          <p:cNvPr id="113688" name="Group 49"/>
          <p:cNvGrpSpPr>
            <a:grpSpLocks/>
          </p:cNvGrpSpPr>
          <p:nvPr/>
        </p:nvGrpSpPr>
        <p:grpSpPr bwMode="auto">
          <a:xfrm>
            <a:off x="4249738" y="4333875"/>
            <a:ext cx="642937" cy="617538"/>
            <a:chOff x="2677" y="2546"/>
            <a:chExt cx="405" cy="389"/>
          </a:xfrm>
        </p:grpSpPr>
        <p:sp>
          <p:nvSpPr>
            <p:cNvPr id="113698" name="Oval 50"/>
            <p:cNvSpPr>
              <a:spLocks noChangeArrowheads="1"/>
            </p:cNvSpPr>
            <p:nvPr/>
          </p:nvSpPr>
          <p:spPr bwMode="gray">
            <a:xfrm>
              <a:off x="2677" y="2546"/>
              <a:ext cx="405" cy="389"/>
            </a:xfrm>
            <a:prstGeom prst="ellipse">
              <a:avLst/>
            </a:prstGeom>
            <a:gradFill rotWithShape="1">
              <a:gsLst>
                <a:gs pos="0">
                  <a:srgbClr val="EA0437"/>
                </a:gs>
                <a:gs pos="100000">
                  <a:srgbClr val="630217"/>
                </a:gs>
              </a:gsLst>
              <a:lin ang="5400000" scaled="1"/>
            </a:gradFill>
            <a:ln w="9525">
              <a:noFill/>
              <a:round/>
              <a:headEnd/>
              <a:tailEnd/>
            </a:ln>
          </p:spPr>
          <p:txBody>
            <a:bodyPr wrap="none" anchor="ctr"/>
            <a:lstStyle/>
            <a:p>
              <a:endParaRPr lang="en-US"/>
            </a:p>
          </p:txBody>
        </p:sp>
        <p:sp>
          <p:nvSpPr>
            <p:cNvPr id="113699" name="Freeform 51"/>
            <p:cNvSpPr>
              <a:spLocks/>
            </p:cNvSpPr>
            <p:nvPr/>
          </p:nvSpPr>
          <p:spPr bwMode="gray">
            <a:xfrm>
              <a:off x="2723" y="2552"/>
              <a:ext cx="313" cy="147"/>
            </a:xfrm>
            <a:custGeom>
              <a:avLst/>
              <a:gdLst>
                <a:gd name="T0" fmla="*/ 308 w 1321"/>
                <a:gd name="T1" fmla="*/ 83 h 712"/>
                <a:gd name="T2" fmla="*/ 312 w 1321"/>
                <a:gd name="T3" fmla="*/ 91 h 712"/>
                <a:gd name="T4" fmla="*/ 313 w 1321"/>
                <a:gd name="T5" fmla="*/ 99 h 712"/>
                <a:gd name="T6" fmla="*/ 312 w 1321"/>
                <a:gd name="T7" fmla="*/ 107 h 712"/>
                <a:gd name="T8" fmla="*/ 308 w 1321"/>
                <a:gd name="T9" fmla="*/ 114 h 712"/>
                <a:gd name="T10" fmla="*/ 301 w 1321"/>
                <a:gd name="T11" fmla="*/ 120 h 712"/>
                <a:gd name="T12" fmla="*/ 294 w 1321"/>
                <a:gd name="T13" fmla="*/ 125 h 712"/>
                <a:gd name="T14" fmla="*/ 283 w 1321"/>
                <a:gd name="T15" fmla="*/ 130 h 712"/>
                <a:gd name="T16" fmla="*/ 272 w 1321"/>
                <a:gd name="T17" fmla="*/ 134 h 712"/>
                <a:gd name="T18" fmla="*/ 259 w 1321"/>
                <a:gd name="T19" fmla="*/ 138 h 712"/>
                <a:gd name="T20" fmla="*/ 244 w 1321"/>
                <a:gd name="T21" fmla="*/ 141 h 712"/>
                <a:gd name="T22" fmla="*/ 229 w 1321"/>
                <a:gd name="T23" fmla="*/ 143 h 712"/>
                <a:gd name="T24" fmla="*/ 212 w 1321"/>
                <a:gd name="T25" fmla="*/ 145 h 712"/>
                <a:gd name="T26" fmla="*/ 195 w 1321"/>
                <a:gd name="T27" fmla="*/ 147 h 712"/>
                <a:gd name="T28" fmla="*/ 188 w 1321"/>
                <a:gd name="T29" fmla="*/ 147 h 712"/>
                <a:gd name="T30" fmla="*/ 113 w 1321"/>
                <a:gd name="T31" fmla="*/ 147 h 712"/>
                <a:gd name="T32" fmla="*/ 112 w 1321"/>
                <a:gd name="T33" fmla="*/ 147 h 712"/>
                <a:gd name="T34" fmla="*/ 97 w 1321"/>
                <a:gd name="T35" fmla="*/ 146 h 712"/>
                <a:gd name="T36" fmla="*/ 82 w 1321"/>
                <a:gd name="T37" fmla="*/ 145 h 712"/>
                <a:gd name="T38" fmla="*/ 69 w 1321"/>
                <a:gd name="T39" fmla="*/ 144 h 712"/>
                <a:gd name="T40" fmla="*/ 56 w 1321"/>
                <a:gd name="T41" fmla="*/ 142 h 712"/>
                <a:gd name="T42" fmla="*/ 44 w 1321"/>
                <a:gd name="T43" fmla="*/ 140 h 712"/>
                <a:gd name="T44" fmla="*/ 33 w 1321"/>
                <a:gd name="T45" fmla="*/ 137 h 712"/>
                <a:gd name="T46" fmla="*/ 24 w 1321"/>
                <a:gd name="T47" fmla="*/ 134 h 712"/>
                <a:gd name="T48" fmla="*/ 16 w 1321"/>
                <a:gd name="T49" fmla="*/ 130 h 712"/>
                <a:gd name="T50" fmla="*/ 9 w 1321"/>
                <a:gd name="T51" fmla="*/ 126 h 712"/>
                <a:gd name="T52" fmla="*/ 4 w 1321"/>
                <a:gd name="T53" fmla="*/ 120 h 712"/>
                <a:gd name="T54" fmla="*/ 1 w 1321"/>
                <a:gd name="T55" fmla="*/ 114 h 712"/>
                <a:gd name="T56" fmla="*/ 0 w 1321"/>
                <a:gd name="T57" fmla="*/ 108 h 712"/>
                <a:gd name="T58" fmla="*/ 0 w 1321"/>
                <a:gd name="T59" fmla="*/ 107 h 712"/>
                <a:gd name="T60" fmla="*/ 1 w 1321"/>
                <a:gd name="T61" fmla="*/ 101 h 712"/>
                <a:gd name="T62" fmla="*/ 4 w 1321"/>
                <a:gd name="T63" fmla="*/ 92 h 712"/>
                <a:gd name="T64" fmla="*/ 12 w 1321"/>
                <a:gd name="T65" fmla="*/ 76 h 712"/>
                <a:gd name="T66" fmla="*/ 22 w 1321"/>
                <a:gd name="T67" fmla="*/ 62 h 712"/>
                <a:gd name="T68" fmla="*/ 35 w 1321"/>
                <a:gd name="T69" fmla="*/ 49 h 712"/>
                <a:gd name="T70" fmla="*/ 48 w 1321"/>
                <a:gd name="T71" fmla="*/ 36 h 712"/>
                <a:gd name="T72" fmla="*/ 64 w 1321"/>
                <a:gd name="T73" fmla="*/ 26 h 712"/>
                <a:gd name="T74" fmla="*/ 81 w 1321"/>
                <a:gd name="T75" fmla="*/ 17 h 712"/>
                <a:gd name="T76" fmla="*/ 98 w 1321"/>
                <a:gd name="T77" fmla="*/ 10 h 712"/>
                <a:gd name="T78" fmla="*/ 118 w 1321"/>
                <a:gd name="T79" fmla="*/ 4 h 712"/>
                <a:gd name="T80" fmla="*/ 138 w 1321"/>
                <a:gd name="T81" fmla="*/ 1 h 712"/>
                <a:gd name="T82" fmla="*/ 158 w 1321"/>
                <a:gd name="T83" fmla="*/ 0 h 712"/>
                <a:gd name="T84" fmla="*/ 158 w 1321"/>
                <a:gd name="T85" fmla="*/ 0 h 712"/>
                <a:gd name="T86" fmla="*/ 180 w 1321"/>
                <a:gd name="T87" fmla="*/ 1 h 712"/>
                <a:gd name="T88" fmla="*/ 201 w 1321"/>
                <a:gd name="T89" fmla="*/ 5 h 712"/>
                <a:gd name="T90" fmla="*/ 221 w 1321"/>
                <a:gd name="T91" fmla="*/ 11 h 712"/>
                <a:gd name="T92" fmla="*/ 239 w 1321"/>
                <a:gd name="T93" fmla="*/ 19 h 712"/>
                <a:gd name="T94" fmla="*/ 256 w 1321"/>
                <a:gd name="T95" fmla="*/ 28 h 712"/>
                <a:gd name="T96" fmla="*/ 272 w 1321"/>
                <a:gd name="T97" fmla="*/ 40 h 712"/>
                <a:gd name="T98" fmla="*/ 286 w 1321"/>
                <a:gd name="T99" fmla="*/ 53 h 712"/>
                <a:gd name="T100" fmla="*/ 298 w 1321"/>
                <a:gd name="T101" fmla="*/ 67 h 712"/>
                <a:gd name="T102" fmla="*/ 308 w 1321"/>
                <a:gd name="T103" fmla="*/ 83 h 712"/>
                <a:gd name="T104" fmla="*/ 308 w 1321"/>
                <a:gd name="T105" fmla="*/ 8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EA0437"/>
                </a:gs>
              </a:gsLst>
              <a:lin ang="5400000" scaled="1"/>
            </a:gradFill>
            <a:ln w="0">
              <a:noFill/>
              <a:round/>
              <a:headEnd/>
              <a:tailEnd/>
            </a:ln>
          </p:spPr>
          <p:txBody>
            <a:bodyPr/>
            <a:lstStyle/>
            <a:p>
              <a:endParaRPr lang="en-US"/>
            </a:p>
          </p:txBody>
        </p:sp>
      </p:grpSp>
      <p:grpSp>
        <p:nvGrpSpPr>
          <p:cNvPr id="113689" name="Group 52"/>
          <p:cNvGrpSpPr>
            <a:grpSpLocks/>
          </p:cNvGrpSpPr>
          <p:nvPr/>
        </p:nvGrpSpPr>
        <p:grpSpPr bwMode="auto">
          <a:xfrm>
            <a:off x="5143500" y="1871663"/>
            <a:ext cx="612775" cy="582612"/>
            <a:chOff x="3320" y="939"/>
            <a:chExt cx="386" cy="367"/>
          </a:xfrm>
        </p:grpSpPr>
        <p:sp>
          <p:nvSpPr>
            <p:cNvPr id="113696" name="Oval 53"/>
            <p:cNvSpPr>
              <a:spLocks noChangeArrowheads="1"/>
            </p:cNvSpPr>
            <p:nvPr/>
          </p:nvSpPr>
          <p:spPr bwMode="gray">
            <a:xfrm>
              <a:off x="3320" y="939"/>
              <a:ext cx="386" cy="367"/>
            </a:xfrm>
            <a:prstGeom prst="ellipse">
              <a:avLst/>
            </a:prstGeom>
            <a:gradFill rotWithShape="1">
              <a:gsLst>
                <a:gs pos="0">
                  <a:srgbClr val="FF8000"/>
                </a:gs>
                <a:gs pos="100000">
                  <a:srgbClr val="643200"/>
                </a:gs>
              </a:gsLst>
              <a:lin ang="5400000" scaled="1"/>
            </a:gradFill>
            <a:ln w="9525">
              <a:noFill/>
              <a:round/>
              <a:headEnd/>
              <a:tailEnd/>
            </a:ln>
          </p:spPr>
          <p:txBody>
            <a:bodyPr wrap="none" anchor="ctr"/>
            <a:lstStyle/>
            <a:p>
              <a:endParaRPr lang="en-US"/>
            </a:p>
          </p:txBody>
        </p:sp>
        <p:sp>
          <p:nvSpPr>
            <p:cNvPr id="113697" name="Freeform 54"/>
            <p:cNvSpPr>
              <a:spLocks/>
            </p:cNvSpPr>
            <p:nvPr/>
          </p:nvSpPr>
          <p:spPr bwMode="gray">
            <a:xfrm>
              <a:off x="3364" y="945"/>
              <a:ext cx="298" cy="139"/>
            </a:xfrm>
            <a:custGeom>
              <a:avLst/>
              <a:gdLst>
                <a:gd name="T0" fmla="*/ 293 w 1321"/>
                <a:gd name="T1" fmla="*/ 78 h 712"/>
                <a:gd name="T2" fmla="*/ 297 w 1321"/>
                <a:gd name="T3" fmla="*/ 86 h 712"/>
                <a:gd name="T4" fmla="*/ 298 w 1321"/>
                <a:gd name="T5" fmla="*/ 94 h 712"/>
                <a:gd name="T6" fmla="*/ 297 w 1321"/>
                <a:gd name="T7" fmla="*/ 101 h 712"/>
                <a:gd name="T8" fmla="*/ 293 w 1321"/>
                <a:gd name="T9" fmla="*/ 107 h 712"/>
                <a:gd name="T10" fmla="*/ 287 w 1321"/>
                <a:gd name="T11" fmla="*/ 113 h 712"/>
                <a:gd name="T12" fmla="*/ 280 w 1321"/>
                <a:gd name="T13" fmla="*/ 118 h 712"/>
                <a:gd name="T14" fmla="*/ 270 w 1321"/>
                <a:gd name="T15" fmla="*/ 123 h 712"/>
                <a:gd name="T16" fmla="*/ 259 w 1321"/>
                <a:gd name="T17" fmla="*/ 127 h 712"/>
                <a:gd name="T18" fmla="*/ 246 w 1321"/>
                <a:gd name="T19" fmla="*/ 130 h 712"/>
                <a:gd name="T20" fmla="*/ 233 w 1321"/>
                <a:gd name="T21" fmla="*/ 133 h 712"/>
                <a:gd name="T22" fmla="*/ 218 w 1321"/>
                <a:gd name="T23" fmla="*/ 135 h 712"/>
                <a:gd name="T24" fmla="*/ 202 w 1321"/>
                <a:gd name="T25" fmla="*/ 137 h 712"/>
                <a:gd name="T26" fmla="*/ 186 w 1321"/>
                <a:gd name="T27" fmla="*/ 139 h 712"/>
                <a:gd name="T28" fmla="*/ 179 w 1321"/>
                <a:gd name="T29" fmla="*/ 139 h 712"/>
                <a:gd name="T30" fmla="*/ 107 w 1321"/>
                <a:gd name="T31" fmla="*/ 139 h 712"/>
                <a:gd name="T32" fmla="*/ 106 w 1321"/>
                <a:gd name="T33" fmla="*/ 139 h 712"/>
                <a:gd name="T34" fmla="*/ 92 w 1321"/>
                <a:gd name="T35" fmla="*/ 138 h 712"/>
                <a:gd name="T36" fmla="*/ 79 w 1321"/>
                <a:gd name="T37" fmla="*/ 137 h 712"/>
                <a:gd name="T38" fmla="*/ 65 w 1321"/>
                <a:gd name="T39" fmla="*/ 136 h 712"/>
                <a:gd name="T40" fmla="*/ 53 w 1321"/>
                <a:gd name="T41" fmla="*/ 135 h 712"/>
                <a:gd name="T42" fmla="*/ 42 w 1321"/>
                <a:gd name="T43" fmla="*/ 132 h 712"/>
                <a:gd name="T44" fmla="*/ 32 w 1321"/>
                <a:gd name="T45" fmla="*/ 129 h 712"/>
                <a:gd name="T46" fmla="*/ 23 w 1321"/>
                <a:gd name="T47" fmla="*/ 127 h 712"/>
                <a:gd name="T48" fmla="*/ 15 w 1321"/>
                <a:gd name="T49" fmla="*/ 123 h 712"/>
                <a:gd name="T50" fmla="*/ 9 w 1321"/>
                <a:gd name="T51" fmla="*/ 119 h 712"/>
                <a:gd name="T52" fmla="*/ 4 w 1321"/>
                <a:gd name="T53" fmla="*/ 114 h 712"/>
                <a:gd name="T54" fmla="*/ 1 w 1321"/>
                <a:gd name="T55" fmla="*/ 108 h 712"/>
                <a:gd name="T56" fmla="*/ 0 w 1321"/>
                <a:gd name="T57" fmla="*/ 102 h 712"/>
                <a:gd name="T58" fmla="*/ 0 w 1321"/>
                <a:gd name="T59" fmla="*/ 102 h 712"/>
                <a:gd name="T60" fmla="*/ 1 w 1321"/>
                <a:gd name="T61" fmla="*/ 95 h 712"/>
                <a:gd name="T62" fmla="*/ 4 w 1321"/>
                <a:gd name="T63" fmla="*/ 87 h 712"/>
                <a:gd name="T64" fmla="*/ 12 w 1321"/>
                <a:gd name="T65" fmla="*/ 72 h 712"/>
                <a:gd name="T66" fmla="*/ 21 w 1321"/>
                <a:gd name="T67" fmla="*/ 58 h 712"/>
                <a:gd name="T68" fmla="*/ 33 w 1321"/>
                <a:gd name="T69" fmla="*/ 46 h 712"/>
                <a:gd name="T70" fmla="*/ 46 w 1321"/>
                <a:gd name="T71" fmla="*/ 34 h 712"/>
                <a:gd name="T72" fmla="*/ 61 w 1321"/>
                <a:gd name="T73" fmla="*/ 24 h 712"/>
                <a:gd name="T74" fmla="*/ 77 w 1321"/>
                <a:gd name="T75" fmla="*/ 16 h 712"/>
                <a:gd name="T76" fmla="*/ 94 w 1321"/>
                <a:gd name="T77" fmla="*/ 9 h 712"/>
                <a:gd name="T78" fmla="*/ 112 w 1321"/>
                <a:gd name="T79" fmla="*/ 4 h 712"/>
                <a:gd name="T80" fmla="*/ 131 w 1321"/>
                <a:gd name="T81" fmla="*/ 1 h 712"/>
                <a:gd name="T82" fmla="*/ 150 w 1321"/>
                <a:gd name="T83" fmla="*/ 0 h 712"/>
                <a:gd name="T84" fmla="*/ 150 w 1321"/>
                <a:gd name="T85" fmla="*/ 0 h 712"/>
                <a:gd name="T86" fmla="*/ 171 w 1321"/>
                <a:gd name="T87" fmla="*/ 1 h 712"/>
                <a:gd name="T88" fmla="*/ 191 w 1321"/>
                <a:gd name="T89" fmla="*/ 4 h 712"/>
                <a:gd name="T90" fmla="*/ 210 w 1321"/>
                <a:gd name="T91" fmla="*/ 10 h 712"/>
                <a:gd name="T92" fmla="*/ 228 w 1321"/>
                <a:gd name="T93" fmla="*/ 18 h 712"/>
                <a:gd name="T94" fmla="*/ 244 w 1321"/>
                <a:gd name="T95" fmla="*/ 27 h 712"/>
                <a:gd name="T96" fmla="*/ 259 w 1321"/>
                <a:gd name="T97" fmla="*/ 38 h 712"/>
                <a:gd name="T98" fmla="*/ 273 w 1321"/>
                <a:gd name="T99" fmla="*/ 50 h 712"/>
                <a:gd name="T100" fmla="*/ 284 w 1321"/>
                <a:gd name="T101" fmla="*/ 63 h 712"/>
                <a:gd name="T102" fmla="*/ 293 w 1321"/>
                <a:gd name="T103" fmla="*/ 78 h 712"/>
                <a:gd name="T104" fmla="*/ 293 w 1321"/>
                <a:gd name="T105" fmla="*/ 78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8000"/>
                </a:gs>
              </a:gsLst>
              <a:lin ang="5400000" scaled="1"/>
            </a:gradFill>
            <a:ln w="0">
              <a:noFill/>
              <a:round/>
              <a:headEnd/>
              <a:tailEnd/>
            </a:ln>
          </p:spPr>
          <p:txBody>
            <a:bodyPr/>
            <a:lstStyle/>
            <a:p>
              <a:endParaRPr lang="en-US"/>
            </a:p>
          </p:txBody>
        </p:sp>
      </p:grpSp>
      <p:grpSp>
        <p:nvGrpSpPr>
          <p:cNvPr id="113690" name="Group 55"/>
          <p:cNvGrpSpPr>
            <a:grpSpLocks/>
          </p:cNvGrpSpPr>
          <p:nvPr/>
        </p:nvGrpSpPr>
        <p:grpSpPr bwMode="auto">
          <a:xfrm>
            <a:off x="3997325" y="2601913"/>
            <a:ext cx="1149350" cy="1196975"/>
            <a:chOff x="1366" y="2966"/>
            <a:chExt cx="724" cy="754"/>
          </a:xfrm>
        </p:grpSpPr>
        <p:sp>
          <p:nvSpPr>
            <p:cNvPr id="113692" name="Oval 56"/>
            <p:cNvSpPr>
              <a:spLocks noChangeAspect="1" noChangeArrowheads="1"/>
            </p:cNvSpPr>
            <p:nvPr/>
          </p:nvSpPr>
          <p:spPr bwMode="gray">
            <a:xfrm>
              <a:off x="1366" y="2966"/>
              <a:ext cx="724" cy="754"/>
            </a:xfrm>
            <a:prstGeom prst="ellipse">
              <a:avLst/>
            </a:prstGeom>
            <a:gradFill rotWithShape="1">
              <a:gsLst>
                <a:gs pos="0">
                  <a:srgbClr val="826E59"/>
                </a:gs>
                <a:gs pos="100000">
                  <a:srgbClr val="3B3228"/>
                </a:gs>
              </a:gsLst>
              <a:lin ang="5400000" scaled="1"/>
            </a:gradFill>
            <a:ln w="9525">
              <a:noFill/>
              <a:round/>
              <a:headEnd/>
              <a:tailEnd/>
            </a:ln>
          </p:spPr>
          <p:txBody>
            <a:bodyPr wrap="none" anchor="ctr"/>
            <a:lstStyle/>
            <a:p>
              <a:endParaRPr lang="en-US"/>
            </a:p>
          </p:txBody>
        </p:sp>
        <p:sp>
          <p:nvSpPr>
            <p:cNvPr id="113693" name="Freeform 57"/>
            <p:cNvSpPr>
              <a:spLocks noChangeAspect="1"/>
            </p:cNvSpPr>
            <p:nvPr/>
          </p:nvSpPr>
          <p:spPr bwMode="gray">
            <a:xfrm>
              <a:off x="1448" y="2978"/>
              <a:ext cx="560" cy="285"/>
            </a:xfrm>
            <a:custGeom>
              <a:avLst/>
              <a:gdLst>
                <a:gd name="T0" fmla="*/ 552 w 1321"/>
                <a:gd name="T1" fmla="*/ 161 h 712"/>
                <a:gd name="T2" fmla="*/ 558 w 1321"/>
                <a:gd name="T3" fmla="*/ 177 h 712"/>
                <a:gd name="T4" fmla="*/ 560 w 1321"/>
                <a:gd name="T5" fmla="*/ 193 h 712"/>
                <a:gd name="T6" fmla="*/ 557 w 1321"/>
                <a:gd name="T7" fmla="*/ 207 h 712"/>
                <a:gd name="T8" fmla="*/ 550 w 1321"/>
                <a:gd name="T9" fmla="*/ 220 h 712"/>
                <a:gd name="T10" fmla="*/ 539 w 1321"/>
                <a:gd name="T11" fmla="*/ 232 h 712"/>
                <a:gd name="T12" fmla="*/ 525 w 1321"/>
                <a:gd name="T13" fmla="*/ 242 h 712"/>
                <a:gd name="T14" fmla="*/ 507 w 1321"/>
                <a:gd name="T15" fmla="*/ 251 h 712"/>
                <a:gd name="T16" fmla="*/ 486 w 1321"/>
                <a:gd name="T17" fmla="*/ 260 h 712"/>
                <a:gd name="T18" fmla="*/ 463 w 1321"/>
                <a:gd name="T19" fmla="*/ 267 h 712"/>
                <a:gd name="T20" fmla="*/ 437 w 1321"/>
                <a:gd name="T21" fmla="*/ 273 h 712"/>
                <a:gd name="T22" fmla="*/ 410 w 1321"/>
                <a:gd name="T23" fmla="*/ 278 h 712"/>
                <a:gd name="T24" fmla="*/ 380 w 1321"/>
                <a:gd name="T25" fmla="*/ 282 h 712"/>
                <a:gd name="T26" fmla="*/ 349 w 1321"/>
                <a:gd name="T27" fmla="*/ 284 h 712"/>
                <a:gd name="T28" fmla="*/ 337 w 1321"/>
                <a:gd name="T29" fmla="*/ 285 h 712"/>
                <a:gd name="T30" fmla="*/ 202 w 1321"/>
                <a:gd name="T31" fmla="*/ 285 h 712"/>
                <a:gd name="T32" fmla="*/ 200 w 1321"/>
                <a:gd name="T33" fmla="*/ 285 h 712"/>
                <a:gd name="T34" fmla="*/ 173 w 1321"/>
                <a:gd name="T35" fmla="*/ 283 h 712"/>
                <a:gd name="T36" fmla="*/ 148 w 1321"/>
                <a:gd name="T37" fmla="*/ 282 h 712"/>
                <a:gd name="T38" fmla="*/ 123 w 1321"/>
                <a:gd name="T39" fmla="*/ 279 h 712"/>
                <a:gd name="T40" fmla="*/ 100 w 1321"/>
                <a:gd name="T41" fmla="*/ 276 h 712"/>
                <a:gd name="T42" fmla="*/ 79 w 1321"/>
                <a:gd name="T43" fmla="*/ 271 h 712"/>
                <a:gd name="T44" fmla="*/ 60 w 1321"/>
                <a:gd name="T45" fmla="*/ 265 h 712"/>
                <a:gd name="T46" fmla="*/ 43 w 1321"/>
                <a:gd name="T47" fmla="*/ 259 h 712"/>
                <a:gd name="T48" fmla="*/ 28 w 1321"/>
                <a:gd name="T49" fmla="*/ 252 h 712"/>
                <a:gd name="T50" fmla="*/ 17 w 1321"/>
                <a:gd name="T51" fmla="*/ 243 h 712"/>
                <a:gd name="T52" fmla="*/ 8 w 1321"/>
                <a:gd name="T53" fmla="*/ 233 h 712"/>
                <a:gd name="T54" fmla="*/ 3 w 1321"/>
                <a:gd name="T55" fmla="*/ 222 h 712"/>
                <a:gd name="T56" fmla="*/ 0 w 1321"/>
                <a:gd name="T57" fmla="*/ 210 h 712"/>
                <a:gd name="T58" fmla="*/ 0 w 1321"/>
                <a:gd name="T59" fmla="*/ 208 h 712"/>
                <a:gd name="T60" fmla="*/ 2 w 1321"/>
                <a:gd name="T61" fmla="*/ 195 h 712"/>
                <a:gd name="T62" fmla="*/ 7 w 1321"/>
                <a:gd name="T63" fmla="*/ 179 h 712"/>
                <a:gd name="T64" fmla="*/ 22 w 1321"/>
                <a:gd name="T65" fmla="*/ 148 h 712"/>
                <a:gd name="T66" fmla="*/ 40 w 1321"/>
                <a:gd name="T67" fmla="*/ 120 h 712"/>
                <a:gd name="T68" fmla="*/ 62 w 1321"/>
                <a:gd name="T69" fmla="*/ 94 h 712"/>
                <a:gd name="T70" fmla="*/ 86 w 1321"/>
                <a:gd name="T71" fmla="*/ 70 h 712"/>
                <a:gd name="T72" fmla="*/ 114 w 1321"/>
                <a:gd name="T73" fmla="*/ 50 h 712"/>
                <a:gd name="T74" fmla="*/ 145 w 1321"/>
                <a:gd name="T75" fmla="*/ 33 h 712"/>
                <a:gd name="T76" fmla="*/ 176 w 1321"/>
                <a:gd name="T77" fmla="*/ 19 h 712"/>
                <a:gd name="T78" fmla="*/ 211 w 1321"/>
                <a:gd name="T79" fmla="*/ 8 h 712"/>
                <a:gd name="T80" fmla="*/ 246 w 1321"/>
                <a:gd name="T81" fmla="*/ 2 h 712"/>
                <a:gd name="T82" fmla="*/ 283 w 1321"/>
                <a:gd name="T83" fmla="*/ 0 h 712"/>
                <a:gd name="T84" fmla="*/ 283 w 1321"/>
                <a:gd name="T85" fmla="*/ 0 h 712"/>
                <a:gd name="T86" fmla="*/ 322 w 1321"/>
                <a:gd name="T87" fmla="*/ 2 h 712"/>
                <a:gd name="T88" fmla="*/ 359 w 1321"/>
                <a:gd name="T89" fmla="*/ 9 h 712"/>
                <a:gd name="T90" fmla="*/ 395 w 1321"/>
                <a:gd name="T91" fmla="*/ 21 h 712"/>
                <a:gd name="T92" fmla="*/ 428 w 1321"/>
                <a:gd name="T93" fmla="*/ 36 h 712"/>
                <a:gd name="T94" fmla="*/ 459 w 1321"/>
                <a:gd name="T95" fmla="*/ 55 h 712"/>
                <a:gd name="T96" fmla="*/ 487 w 1321"/>
                <a:gd name="T97" fmla="*/ 78 h 712"/>
                <a:gd name="T98" fmla="*/ 512 w 1321"/>
                <a:gd name="T99" fmla="*/ 102 h 712"/>
                <a:gd name="T100" fmla="*/ 533 w 1321"/>
                <a:gd name="T101" fmla="*/ 130 h 712"/>
                <a:gd name="T102" fmla="*/ 552 w 1321"/>
                <a:gd name="T103" fmla="*/ 161 h 712"/>
                <a:gd name="T104" fmla="*/ 552 w 1321"/>
                <a:gd name="T105" fmla="*/ 161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826E59"/>
                </a:gs>
              </a:gsLst>
              <a:lin ang="5400000" scaled="1"/>
            </a:gradFill>
            <a:ln w="0">
              <a:noFill/>
              <a:round/>
              <a:headEnd/>
              <a:tailEnd/>
            </a:ln>
          </p:spPr>
          <p:txBody>
            <a:bodyPr/>
            <a:lstStyle/>
            <a:p>
              <a:endParaRPr lang="en-US"/>
            </a:p>
          </p:txBody>
        </p:sp>
        <p:sp>
          <p:nvSpPr>
            <p:cNvPr id="113694" name="Text Box 31"/>
            <p:cNvSpPr txBox="1">
              <a:spLocks noChangeArrowheads="1"/>
            </p:cNvSpPr>
            <p:nvPr/>
          </p:nvSpPr>
          <p:spPr bwMode="auto">
            <a:xfrm>
              <a:off x="1440" y="3319"/>
              <a:ext cx="576" cy="231"/>
            </a:xfrm>
            <a:prstGeom prst="rect">
              <a:avLst/>
            </a:prstGeom>
            <a:noFill/>
            <a:ln w="9525">
              <a:noFill/>
              <a:miter lim="800000"/>
              <a:headEnd/>
              <a:tailEnd/>
            </a:ln>
          </p:spPr>
          <p:txBody>
            <a:bodyPr lIns="0" tIns="0" rIns="0" bIns="0" anchor="ctr">
              <a:spAutoFit/>
            </a:bodyPr>
            <a:lstStyle/>
            <a:p>
              <a:pPr algn="ctr" eaLnBrk="0" hangingPunct="0">
                <a:lnSpc>
                  <a:spcPct val="80000"/>
                </a:lnSpc>
              </a:pPr>
              <a:r>
                <a:rPr lang="fr-FR" sz="1000" b="1">
                  <a:solidFill>
                    <a:schemeClr val="bg1"/>
                  </a:solidFill>
                  <a:ea typeface="MS PGothic" pitchFamily="34" charset="-128"/>
                </a:rPr>
                <a:t>Core Authentication Market</a:t>
              </a:r>
            </a:p>
          </p:txBody>
        </p:sp>
        <p:pic>
          <p:nvPicPr>
            <p:cNvPr id="113695" name="Picture 59" descr="gemalto_brand_fullcol"/>
            <p:cNvPicPr>
              <a:picLocks noChangeAspect="1" noChangeArrowheads="1"/>
            </p:cNvPicPr>
            <p:nvPr/>
          </p:nvPicPr>
          <p:blipFill>
            <a:blip r:embed="rId6"/>
            <a:srcRect/>
            <a:stretch>
              <a:fillRect/>
            </a:stretch>
          </p:blipFill>
          <p:spPr bwMode="auto">
            <a:xfrm>
              <a:off x="1467" y="3109"/>
              <a:ext cx="547" cy="215"/>
            </a:xfrm>
            <a:prstGeom prst="rect">
              <a:avLst/>
            </a:prstGeom>
            <a:noFill/>
            <a:ln w="9525">
              <a:noFill/>
              <a:miter lim="800000"/>
              <a:headEnd/>
              <a:tailEnd/>
            </a:ln>
          </p:spPr>
        </p:pic>
      </p:grpSp>
      <p:pic>
        <p:nvPicPr>
          <p:cNvPr id="113691" name="Picture 60" descr="37472724"/>
          <p:cNvPicPr>
            <a:picLocks noChangeAspect="1" noChangeArrowheads="1"/>
          </p:cNvPicPr>
          <p:nvPr/>
        </p:nvPicPr>
        <p:blipFill>
          <a:blip r:embed="rId7"/>
          <a:srcRect l="11992" r="48125"/>
          <a:stretch>
            <a:fillRect/>
          </a:stretch>
        </p:blipFill>
        <p:spPr bwMode="auto">
          <a:xfrm>
            <a:off x="150813" y="1736725"/>
            <a:ext cx="735012" cy="1181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Number Placeholder 1"/>
          <p:cNvSpPr>
            <a:spLocks noGrp="1"/>
          </p:cNvSpPr>
          <p:nvPr>
            <p:ph type="sldNum" sz="quarter" idx="10"/>
          </p:nvPr>
        </p:nvSpPr>
        <p:spPr bwMode="auto">
          <a:noFill/>
          <a:ln>
            <a:miter lim="800000"/>
            <a:headEnd/>
            <a:tailEnd/>
          </a:ln>
        </p:spPr>
        <p:txBody>
          <a:bodyPr/>
          <a:lstStyle/>
          <a:p>
            <a:fld id="{14C57667-2DC1-4B0E-943C-5107FD1A41EC}" type="slidenum">
              <a:rPr lang="en-US" smtClean="0">
                <a:latin typeface="Arial" charset="0"/>
                <a:cs typeface="Arial" charset="0"/>
              </a:rPr>
              <a:pPr/>
              <a:t>24</a:t>
            </a:fld>
            <a:endParaRPr lang="en-US" smtClean="0">
              <a:latin typeface="Arial" charset="0"/>
              <a:cs typeface="Arial" charset="0"/>
            </a:endParaRPr>
          </a:p>
        </p:txBody>
      </p:sp>
      <p:sp>
        <p:nvSpPr>
          <p:cNvPr id="114690" name="Date Placeholder 3"/>
          <p:cNvSpPr>
            <a:spLocks noGrp="1"/>
          </p:cNvSpPr>
          <p:nvPr>
            <p:ph type="dt" sz="quarter" idx="12"/>
          </p:nvPr>
        </p:nvSpPr>
        <p:spPr>
          <a:noFill/>
        </p:spPr>
        <p:txBody>
          <a:bodyPr/>
          <a:lstStyle/>
          <a:p>
            <a:fld id="{D4373607-F86B-4AF8-88F6-8BDE31B4D114}" type="datetime1">
              <a:rPr lang="en-GB" smtClean="0">
                <a:latin typeface="Arial" charset="0"/>
                <a:cs typeface="Arial" charset="0"/>
              </a:rPr>
              <a:pPr/>
              <a:t>01/06/2010</a:t>
            </a:fld>
            <a:endParaRPr lang="en-GB" smtClean="0">
              <a:latin typeface="Arial" charset="0"/>
              <a:cs typeface="Arial" charset="0"/>
            </a:endParaRPr>
          </a:p>
        </p:txBody>
      </p:sp>
      <p:sp>
        <p:nvSpPr>
          <p:cNvPr id="114691" name="Slide Number Placeholder 4"/>
          <p:cNvSpPr txBox="1">
            <a:spLocks noGrp="1"/>
          </p:cNvSpPr>
          <p:nvPr/>
        </p:nvSpPr>
        <p:spPr bwMode="auto">
          <a:xfrm>
            <a:off x="8305800" y="6534150"/>
            <a:ext cx="685800" cy="228600"/>
          </a:xfrm>
          <a:prstGeom prst="rect">
            <a:avLst/>
          </a:prstGeom>
          <a:noFill/>
          <a:ln w="9525">
            <a:noFill/>
            <a:miter lim="800000"/>
            <a:headEnd/>
            <a:tailEnd/>
          </a:ln>
        </p:spPr>
        <p:txBody>
          <a:bodyPr lIns="0" tIns="36000" rIns="0" bIns="36000" anchor="ctr"/>
          <a:lstStyle/>
          <a:p>
            <a:pPr algn="r" eaLnBrk="0" hangingPunct="0"/>
            <a:fld id="{BF884261-8639-42C0-B4A4-3F7BE0D38A0E}" type="slidenum">
              <a:rPr lang="fr-FR" sz="1000">
                <a:solidFill>
                  <a:schemeClr val="bg1"/>
                </a:solidFill>
                <a:ea typeface="MS PGothic" pitchFamily="34" charset="-128"/>
              </a:rPr>
              <a:pPr algn="r" eaLnBrk="0" hangingPunct="0"/>
              <a:t>24</a:t>
            </a:fld>
            <a:endParaRPr lang="fr-FR" sz="1000">
              <a:solidFill>
                <a:schemeClr val="bg1"/>
              </a:solidFill>
              <a:ea typeface="MS PGothic" pitchFamily="34" charset="-128"/>
            </a:endParaRPr>
          </a:p>
        </p:txBody>
      </p:sp>
      <p:sp>
        <p:nvSpPr>
          <p:cNvPr id="114692" name="Rectangle 2"/>
          <p:cNvSpPr>
            <a:spLocks noGrp="1" noChangeArrowheads="1"/>
          </p:cNvSpPr>
          <p:nvPr>
            <p:ph type="title" idx="4294967295"/>
          </p:nvPr>
        </p:nvSpPr>
        <p:spPr>
          <a:xfrm>
            <a:off x="0" y="-254000"/>
            <a:ext cx="9144000" cy="1143000"/>
          </a:xfrm>
        </p:spPr>
        <p:txBody>
          <a:bodyPr lIns="0" rIns="0"/>
          <a:lstStyle/>
          <a:p>
            <a:pPr algn="ctr" eaLnBrk="1" hangingPunct="1"/>
            <a:r>
              <a:rPr lang="fr-FR" smtClean="0"/>
              <a:t>Complete Solution</a:t>
            </a:r>
            <a:endParaRPr lang="en-US" smtClean="0"/>
          </a:p>
        </p:txBody>
      </p:sp>
      <p:sp>
        <p:nvSpPr>
          <p:cNvPr id="114693" name="AutoShape 4"/>
          <p:cNvSpPr>
            <a:spLocks noChangeArrowheads="1"/>
          </p:cNvSpPr>
          <p:nvPr/>
        </p:nvSpPr>
        <p:spPr bwMode="auto">
          <a:xfrm>
            <a:off x="6959600" y="965200"/>
            <a:ext cx="1752600" cy="3378200"/>
          </a:xfrm>
          <a:prstGeom prst="bracketPair">
            <a:avLst>
              <a:gd name="adj" fmla="val 16667"/>
            </a:avLst>
          </a:prstGeom>
          <a:noFill/>
          <a:ln w="9525">
            <a:solidFill>
              <a:srgbClr val="FF6600"/>
            </a:solidFill>
            <a:round/>
            <a:headEnd/>
            <a:tailEnd/>
          </a:ln>
        </p:spPr>
        <p:txBody>
          <a:bodyPr wrap="none" anchor="ctr"/>
          <a:lstStyle/>
          <a:p>
            <a:endParaRPr lang="en-US" sz="2400">
              <a:ea typeface="MS PGothic" pitchFamily="34" charset="-128"/>
            </a:endParaRPr>
          </a:p>
        </p:txBody>
      </p:sp>
      <p:pic>
        <p:nvPicPr>
          <p:cNvPr id="114694" name="Picture 5"/>
          <p:cNvPicPr>
            <a:picLocks noChangeAspect="1" noChangeArrowheads="1"/>
          </p:cNvPicPr>
          <p:nvPr/>
        </p:nvPicPr>
        <p:blipFill>
          <a:blip r:embed="rId3"/>
          <a:srcRect/>
          <a:stretch>
            <a:fillRect/>
          </a:stretch>
        </p:blipFill>
        <p:spPr bwMode="auto">
          <a:xfrm>
            <a:off x="7161213" y="1316038"/>
            <a:ext cx="444500" cy="706437"/>
          </a:xfrm>
          <a:prstGeom prst="rect">
            <a:avLst/>
          </a:prstGeom>
          <a:noFill/>
          <a:ln w="9525">
            <a:noFill/>
            <a:round/>
            <a:headEnd/>
            <a:tailEnd/>
          </a:ln>
        </p:spPr>
      </p:pic>
      <p:pic>
        <p:nvPicPr>
          <p:cNvPr id="114695" name="Picture 6"/>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7032625" y="2382838"/>
            <a:ext cx="846138" cy="438150"/>
          </a:xfrm>
          <a:prstGeom prst="rect">
            <a:avLst/>
          </a:prstGeom>
          <a:noFill/>
          <a:ln w="9525">
            <a:noFill/>
            <a:miter lim="800000"/>
            <a:headEnd/>
            <a:tailEnd/>
          </a:ln>
        </p:spPr>
      </p:pic>
      <p:pic>
        <p:nvPicPr>
          <p:cNvPr id="114696" name="Picture 7"/>
          <p:cNvPicPr>
            <a:picLocks noChangeAspect="1" noChangeArrowheads="1"/>
          </p:cNvPicPr>
          <p:nvPr/>
        </p:nvPicPr>
        <p:blipFill>
          <a:blip r:embed="rId5">
            <a:clrChange>
              <a:clrFrom>
                <a:srgbClr val="FEFEFE"/>
              </a:clrFrom>
              <a:clrTo>
                <a:srgbClr val="FEFEFE">
                  <a:alpha val="0"/>
                </a:srgbClr>
              </a:clrTo>
            </a:clrChange>
          </a:blip>
          <a:srcRect/>
          <a:stretch>
            <a:fillRect/>
          </a:stretch>
        </p:blipFill>
        <p:spPr bwMode="auto">
          <a:xfrm>
            <a:off x="7988300" y="2368550"/>
            <a:ext cx="458788" cy="617538"/>
          </a:xfrm>
          <a:prstGeom prst="rect">
            <a:avLst/>
          </a:prstGeom>
          <a:noFill/>
          <a:ln w="9525">
            <a:noFill/>
            <a:miter lim="800000"/>
            <a:headEnd/>
            <a:tailEnd/>
          </a:ln>
        </p:spPr>
      </p:pic>
      <p:pic>
        <p:nvPicPr>
          <p:cNvPr id="114697" name="Picture 10" descr="Pfizer card"/>
          <p:cNvPicPr>
            <a:picLocks noChangeAspect="1" noChangeArrowheads="1"/>
          </p:cNvPicPr>
          <p:nvPr/>
        </p:nvPicPr>
        <p:blipFill>
          <a:blip r:embed="rId6"/>
          <a:srcRect/>
          <a:stretch>
            <a:fillRect/>
          </a:stretch>
        </p:blipFill>
        <p:spPr bwMode="auto">
          <a:xfrm>
            <a:off x="7848600" y="1257300"/>
            <a:ext cx="711200" cy="438150"/>
          </a:xfrm>
          <a:prstGeom prst="rect">
            <a:avLst/>
          </a:prstGeom>
          <a:noFill/>
          <a:ln w="9525">
            <a:noFill/>
            <a:miter lim="800000"/>
            <a:headEnd/>
            <a:tailEnd/>
          </a:ln>
        </p:spPr>
      </p:pic>
      <p:sp>
        <p:nvSpPr>
          <p:cNvPr id="114698" name="Text Box 11"/>
          <p:cNvSpPr txBox="1">
            <a:spLocks noChangeArrowheads="1"/>
          </p:cNvSpPr>
          <p:nvPr/>
        </p:nvSpPr>
        <p:spPr bwMode="auto">
          <a:xfrm>
            <a:off x="7277100" y="736600"/>
            <a:ext cx="1219200" cy="457200"/>
          </a:xfrm>
          <a:prstGeom prst="rect">
            <a:avLst/>
          </a:prstGeom>
          <a:solidFill>
            <a:schemeClr val="bg1"/>
          </a:solidFill>
          <a:ln w="9525">
            <a:noFill/>
            <a:miter lim="800000"/>
            <a:headEnd/>
            <a:tailEnd/>
          </a:ln>
        </p:spPr>
        <p:txBody>
          <a:bodyPr>
            <a:spAutoFit/>
          </a:bodyPr>
          <a:lstStyle/>
          <a:p>
            <a:pPr algn="ctr" eaLnBrk="0" hangingPunct="0">
              <a:spcBef>
                <a:spcPct val="50000"/>
              </a:spcBef>
            </a:pPr>
            <a:r>
              <a:rPr lang="en-US" sz="1200" b="1">
                <a:solidFill>
                  <a:schemeClr val="tx2"/>
                </a:solidFill>
                <a:ea typeface="MS PGothic" pitchFamily="34" charset="-128"/>
              </a:rPr>
              <a:t>Cards &amp; Tokens</a:t>
            </a:r>
          </a:p>
        </p:txBody>
      </p:sp>
      <p:sp>
        <p:nvSpPr>
          <p:cNvPr id="114699" name="AutoShape 13"/>
          <p:cNvSpPr>
            <a:spLocks noChangeArrowheads="1"/>
          </p:cNvSpPr>
          <p:nvPr/>
        </p:nvSpPr>
        <p:spPr bwMode="auto">
          <a:xfrm>
            <a:off x="254000" y="927100"/>
            <a:ext cx="1930400" cy="3492500"/>
          </a:xfrm>
          <a:prstGeom prst="bracketPair">
            <a:avLst>
              <a:gd name="adj" fmla="val 16667"/>
            </a:avLst>
          </a:prstGeom>
          <a:noFill/>
          <a:ln w="9525">
            <a:solidFill>
              <a:srgbClr val="FF6600"/>
            </a:solidFill>
            <a:round/>
            <a:headEnd/>
            <a:tailEnd/>
          </a:ln>
        </p:spPr>
        <p:txBody>
          <a:bodyPr wrap="none" anchor="ctr"/>
          <a:lstStyle/>
          <a:p>
            <a:endParaRPr lang="en-US" sz="2400">
              <a:ea typeface="MS PGothic" pitchFamily="34" charset="-128"/>
            </a:endParaRPr>
          </a:p>
        </p:txBody>
      </p:sp>
      <p:pic>
        <p:nvPicPr>
          <p:cNvPr id="114700" name="Picture 14"/>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1354138" y="1211263"/>
            <a:ext cx="406400" cy="484187"/>
          </a:xfrm>
          <a:prstGeom prst="rect">
            <a:avLst/>
          </a:prstGeom>
          <a:noFill/>
          <a:ln w="9525">
            <a:noFill/>
            <a:round/>
            <a:headEnd/>
            <a:tailEnd/>
          </a:ln>
        </p:spPr>
      </p:pic>
      <p:pic>
        <p:nvPicPr>
          <p:cNvPr id="114701" name="Picture 15" descr="GemPC400"/>
          <p:cNvPicPr>
            <a:picLocks noChangeAspect="1" noChangeArrowheads="1"/>
          </p:cNvPicPr>
          <p:nvPr/>
        </p:nvPicPr>
        <p:blipFill>
          <a:blip r:embed="rId8"/>
          <a:srcRect/>
          <a:stretch>
            <a:fillRect/>
          </a:stretch>
        </p:blipFill>
        <p:spPr bwMode="auto">
          <a:xfrm>
            <a:off x="742950" y="1946275"/>
            <a:ext cx="339725" cy="354013"/>
          </a:xfrm>
          <a:prstGeom prst="rect">
            <a:avLst/>
          </a:prstGeom>
          <a:noFill/>
          <a:ln w="9525">
            <a:noFill/>
            <a:miter lim="800000"/>
            <a:headEnd/>
            <a:tailEnd/>
          </a:ln>
        </p:spPr>
      </p:pic>
      <p:pic>
        <p:nvPicPr>
          <p:cNvPr id="114702" name="Picture 16" descr="GemPC430"/>
          <p:cNvPicPr>
            <a:picLocks noChangeAspect="1" noChangeArrowheads="1"/>
          </p:cNvPicPr>
          <p:nvPr/>
        </p:nvPicPr>
        <p:blipFill>
          <a:blip r:embed="rId9"/>
          <a:srcRect/>
          <a:stretch>
            <a:fillRect/>
          </a:stretch>
        </p:blipFill>
        <p:spPr bwMode="auto">
          <a:xfrm>
            <a:off x="641350" y="2517775"/>
            <a:ext cx="334963" cy="434975"/>
          </a:xfrm>
          <a:prstGeom prst="rect">
            <a:avLst/>
          </a:prstGeom>
          <a:noFill/>
          <a:ln w="9525">
            <a:noFill/>
            <a:miter lim="800000"/>
            <a:headEnd/>
            <a:tailEnd/>
          </a:ln>
        </p:spPr>
      </p:pic>
      <p:pic>
        <p:nvPicPr>
          <p:cNvPr id="114703" name="Picture 17" descr="gemprox small"/>
          <p:cNvPicPr>
            <a:picLocks noChangeAspect="1" noChangeArrowheads="1"/>
          </p:cNvPicPr>
          <p:nvPr/>
        </p:nvPicPr>
        <p:blipFill>
          <a:blip r:embed="rId10"/>
          <a:srcRect/>
          <a:stretch>
            <a:fillRect/>
          </a:stretch>
        </p:blipFill>
        <p:spPr bwMode="auto">
          <a:xfrm>
            <a:off x="971550" y="3760788"/>
            <a:ext cx="430213" cy="571500"/>
          </a:xfrm>
          <a:prstGeom prst="rect">
            <a:avLst/>
          </a:prstGeom>
          <a:noFill/>
          <a:ln w="9525">
            <a:noFill/>
            <a:miter lim="800000"/>
            <a:headEnd/>
            <a:tailEnd/>
          </a:ln>
        </p:spPr>
      </p:pic>
      <p:pic>
        <p:nvPicPr>
          <p:cNvPr id="114704" name="Picture 18"/>
          <p:cNvPicPr>
            <a:picLocks noChangeAspect="1" noChangeArrowheads="1"/>
          </p:cNvPicPr>
          <p:nvPr/>
        </p:nvPicPr>
        <p:blipFill>
          <a:blip r:embed="rId11"/>
          <a:srcRect/>
          <a:stretch>
            <a:fillRect/>
          </a:stretch>
        </p:blipFill>
        <p:spPr bwMode="auto">
          <a:xfrm>
            <a:off x="677863" y="1120775"/>
            <a:ext cx="465137" cy="590550"/>
          </a:xfrm>
          <a:prstGeom prst="rect">
            <a:avLst/>
          </a:prstGeom>
          <a:noFill/>
          <a:ln w="9525">
            <a:noFill/>
            <a:miter lim="800000"/>
            <a:headEnd/>
            <a:tailEnd/>
          </a:ln>
        </p:spPr>
      </p:pic>
      <p:sp>
        <p:nvSpPr>
          <p:cNvPr id="114705" name="Text Box 19"/>
          <p:cNvSpPr txBox="1">
            <a:spLocks noChangeArrowheads="1"/>
          </p:cNvSpPr>
          <p:nvPr/>
        </p:nvSpPr>
        <p:spPr bwMode="auto">
          <a:xfrm>
            <a:off x="622300" y="723900"/>
            <a:ext cx="1219200" cy="274638"/>
          </a:xfrm>
          <a:prstGeom prst="rect">
            <a:avLst/>
          </a:prstGeom>
          <a:solidFill>
            <a:schemeClr val="bg1"/>
          </a:solidFill>
          <a:ln w="9525">
            <a:noFill/>
            <a:miter lim="800000"/>
            <a:headEnd/>
            <a:tailEnd/>
          </a:ln>
        </p:spPr>
        <p:txBody>
          <a:bodyPr>
            <a:spAutoFit/>
          </a:bodyPr>
          <a:lstStyle/>
          <a:p>
            <a:pPr algn="ctr" eaLnBrk="0" hangingPunct="0">
              <a:spcBef>
                <a:spcPct val="50000"/>
              </a:spcBef>
            </a:pPr>
            <a:r>
              <a:rPr lang="en-US" sz="1200" b="1">
                <a:solidFill>
                  <a:schemeClr val="tx2"/>
                </a:solidFill>
                <a:ea typeface="MS PGothic" pitchFamily="34" charset="-128"/>
              </a:rPr>
              <a:t>Readers</a:t>
            </a:r>
          </a:p>
        </p:txBody>
      </p:sp>
      <p:pic>
        <p:nvPicPr>
          <p:cNvPr id="114706" name="Picture 20" descr="GemPCTwin"/>
          <p:cNvPicPr>
            <a:picLocks noChangeAspect="1" noChangeArrowheads="1"/>
          </p:cNvPicPr>
          <p:nvPr/>
        </p:nvPicPr>
        <p:blipFill>
          <a:blip r:embed="rId12"/>
          <a:srcRect/>
          <a:stretch>
            <a:fillRect/>
          </a:stretch>
        </p:blipFill>
        <p:spPr bwMode="auto">
          <a:xfrm rot="-283345">
            <a:off x="1260475" y="1714500"/>
            <a:ext cx="584200" cy="730250"/>
          </a:xfrm>
          <a:prstGeom prst="rect">
            <a:avLst/>
          </a:prstGeom>
          <a:noFill/>
          <a:ln w="9525">
            <a:noFill/>
            <a:miter lim="800000"/>
            <a:headEnd/>
            <a:tailEnd/>
          </a:ln>
        </p:spPr>
      </p:pic>
      <p:pic>
        <p:nvPicPr>
          <p:cNvPr id="114707" name="Picture 22" descr="FD525 case noir carte bleu"/>
          <p:cNvPicPr>
            <a:picLocks noChangeAspect="1" noChangeArrowheads="1"/>
          </p:cNvPicPr>
          <p:nvPr/>
        </p:nvPicPr>
        <p:blipFill>
          <a:blip r:embed="rId13"/>
          <a:srcRect/>
          <a:stretch>
            <a:fillRect/>
          </a:stretch>
        </p:blipFill>
        <p:spPr bwMode="auto">
          <a:xfrm>
            <a:off x="1177925" y="3254375"/>
            <a:ext cx="771525" cy="428625"/>
          </a:xfrm>
          <a:prstGeom prst="rect">
            <a:avLst/>
          </a:prstGeom>
          <a:noFill/>
          <a:ln w="9525">
            <a:noFill/>
            <a:miter lim="800000"/>
            <a:headEnd/>
            <a:tailEnd/>
          </a:ln>
        </p:spPr>
      </p:pic>
      <p:pic>
        <p:nvPicPr>
          <p:cNvPr id="114708" name="Picture 24" descr="tn_server5"/>
          <p:cNvPicPr>
            <a:picLocks noChangeAspect="1" noChangeArrowheads="1"/>
          </p:cNvPicPr>
          <p:nvPr/>
        </p:nvPicPr>
        <p:blipFill>
          <a:blip r:embed="rId14"/>
          <a:srcRect/>
          <a:stretch>
            <a:fillRect/>
          </a:stretch>
        </p:blipFill>
        <p:spPr bwMode="auto">
          <a:xfrm>
            <a:off x="2212975" y="4965700"/>
            <a:ext cx="889000" cy="889000"/>
          </a:xfrm>
          <a:prstGeom prst="rect">
            <a:avLst/>
          </a:prstGeom>
          <a:noFill/>
          <a:ln w="9525">
            <a:noFill/>
            <a:miter lim="800000"/>
            <a:headEnd/>
            <a:tailEnd/>
          </a:ln>
        </p:spPr>
      </p:pic>
      <p:sp>
        <p:nvSpPr>
          <p:cNvPr id="114709" name="AutoShape 25"/>
          <p:cNvSpPr>
            <a:spLocks noChangeArrowheads="1"/>
          </p:cNvSpPr>
          <p:nvPr/>
        </p:nvSpPr>
        <p:spPr bwMode="auto">
          <a:xfrm>
            <a:off x="587375" y="4902200"/>
            <a:ext cx="8089900" cy="1130300"/>
          </a:xfrm>
          <a:prstGeom prst="bracketPair">
            <a:avLst>
              <a:gd name="adj" fmla="val 16667"/>
            </a:avLst>
          </a:prstGeom>
          <a:noFill/>
          <a:ln w="9525">
            <a:solidFill>
              <a:schemeClr val="tx1"/>
            </a:solidFill>
            <a:round/>
            <a:headEnd/>
            <a:tailEnd/>
          </a:ln>
        </p:spPr>
        <p:txBody>
          <a:bodyPr wrap="none" anchor="ctr"/>
          <a:lstStyle/>
          <a:p>
            <a:endParaRPr lang="en-US" sz="2400">
              <a:ea typeface="MS PGothic" pitchFamily="34" charset="-128"/>
            </a:endParaRPr>
          </a:p>
        </p:txBody>
      </p:sp>
      <p:pic>
        <p:nvPicPr>
          <p:cNvPr id="114710" name="Picture 26" descr="lock-folder"/>
          <p:cNvPicPr>
            <a:picLocks noChangeAspect="1" noChangeArrowheads="1"/>
          </p:cNvPicPr>
          <p:nvPr/>
        </p:nvPicPr>
        <p:blipFill>
          <a:blip r:embed="rId15"/>
          <a:srcRect/>
          <a:stretch>
            <a:fillRect/>
          </a:stretch>
        </p:blipFill>
        <p:spPr bwMode="auto">
          <a:xfrm>
            <a:off x="3773488" y="5057775"/>
            <a:ext cx="481012" cy="463550"/>
          </a:xfrm>
          <a:prstGeom prst="rect">
            <a:avLst/>
          </a:prstGeom>
          <a:noFill/>
          <a:ln w="9525">
            <a:noFill/>
            <a:miter lim="800000"/>
            <a:headEnd/>
            <a:tailEnd/>
          </a:ln>
        </p:spPr>
      </p:pic>
      <p:pic>
        <p:nvPicPr>
          <p:cNvPr id="114711" name="Picture 27"/>
          <p:cNvPicPr>
            <a:picLocks noChangeAspect="1" noChangeArrowheads="1"/>
          </p:cNvPicPr>
          <p:nvPr/>
        </p:nvPicPr>
        <p:blipFill>
          <a:blip r:embed="rId16"/>
          <a:srcRect/>
          <a:stretch>
            <a:fillRect/>
          </a:stretch>
        </p:blipFill>
        <p:spPr bwMode="auto">
          <a:xfrm>
            <a:off x="4238625" y="5035550"/>
            <a:ext cx="939800" cy="819150"/>
          </a:xfrm>
          <a:prstGeom prst="rect">
            <a:avLst/>
          </a:prstGeom>
          <a:noFill/>
          <a:ln w="9525">
            <a:noFill/>
            <a:miter lim="800000"/>
            <a:headEnd/>
            <a:tailEnd/>
          </a:ln>
        </p:spPr>
      </p:pic>
      <p:pic>
        <p:nvPicPr>
          <p:cNvPr id="114712" name="Picture 29" descr="dotnet logo"/>
          <p:cNvPicPr>
            <a:picLocks noChangeAspect="1" noChangeArrowheads="1"/>
          </p:cNvPicPr>
          <p:nvPr/>
        </p:nvPicPr>
        <p:blipFill>
          <a:blip r:embed="rId17"/>
          <a:srcRect r="52000"/>
          <a:stretch>
            <a:fillRect/>
          </a:stretch>
        </p:blipFill>
        <p:spPr bwMode="auto">
          <a:xfrm>
            <a:off x="7546975" y="5530850"/>
            <a:ext cx="679450" cy="319088"/>
          </a:xfrm>
          <a:prstGeom prst="rect">
            <a:avLst/>
          </a:prstGeom>
          <a:noFill/>
          <a:ln w="9525">
            <a:noFill/>
            <a:miter lim="800000"/>
            <a:headEnd/>
            <a:tailEnd/>
          </a:ln>
        </p:spPr>
      </p:pic>
      <p:pic>
        <p:nvPicPr>
          <p:cNvPr id="114713" name="Picture 30"/>
          <p:cNvPicPr>
            <a:picLocks noChangeAspect="1" noChangeArrowheads="1"/>
          </p:cNvPicPr>
          <p:nvPr/>
        </p:nvPicPr>
        <p:blipFill>
          <a:blip r:embed="rId18"/>
          <a:srcRect/>
          <a:stretch>
            <a:fillRect/>
          </a:stretch>
        </p:blipFill>
        <p:spPr bwMode="auto">
          <a:xfrm>
            <a:off x="5114925" y="5005388"/>
            <a:ext cx="858838" cy="846137"/>
          </a:xfrm>
          <a:prstGeom prst="rect">
            <a:avLst/>
          </a:prstGeom>
          <a:noFill/>
          <a:ln w="9525">
            <a:noFill/>
            <a:miter lim="800000"/>
            <a:headEnd/>
            <a:tailEnd/>
          </a:ln>
        </p:spPr>
      </p:pic>
      <p:pic>
        <p:nvPicPr>
          <p:cNvPr id="114714" name="Picture 31" descr="factory"/>
          <p:cNvPicPr>
            <a:picLocks noChangeAspect="1" noChangeArrowheads="1"/>
          </p:cNvPicPr>
          <p:nvPr/>
        </p:nvPicPr>
        <p:blipFill>
          <a:blip r:embed="rId19"/>
          <a:srcRect/>
          <a:stretch>
            <a:fillRect/>
          </a:stretch>
        </p:blipFill>
        <p:spPr bwMode="auto">
          <a:xfrm>
            <a:off x="958850" y="5053013"/>
            <a:ext cx="741363" cy="715962"/>
          </a:xfrm>
          <a:prstGeom prst="rect">
            <a:avLst/>
          </a:prstGeom>
          <a:noFill/>
          <a:ln w="9525">
            <a:noFill/>
            <a:miter lim="800000"/>
            <a:headEnd/>
            <a:tailEnd/>
          </a:ln>
        </p:spPr>
      </p:pic>
      <p:sp>
        <p:nvSpPr>
          <p:cNvPr id="114715" name="Text Box 32"/>
          <p:cNvSpPr txBox="1">
            <a:spLocks noChangeArrowheads="1"/>
          </p:cNvSpPr>
          <p:nvPr/>
        </p:nvSpPr>
        <p:spPr bwMode="auto">
          <a:xfrm>
            <a:off x="631825" y="6043613"/>
            <a:ext cx="1609725" cy="330200"/>
          </a:xfrm>
          <a:prstGeom prst="rect">
            <a:avLst/>
          </a:prstGeom>
          <a:noFill/>
          <a:ln w="9525" algn="ctr">
            <a:noFill/>
            <a:miter lim="800000"/>
            <a:headEnd/>
            <a:tailEnd/>
          </a:ln>
        </p:spPr>
        <p:txBody>
          <a:bodyPr lIns="0" tIns="0" rIns="0" bIns="0">
            <a:spAutoFit/>
          </a:bodyPr>
          <a:lstStyle/>
          <a:p>
            <a:pPr algn="ctr" eaLnBrk="0" hangingPunct="0">
              <a:lnSpc>
                <a:spcPct val="90000"/>
              </a:lnSpc>
              <a:spcBef>
                <a:spcPct val="50000"/>
              </a:spcBef>
              <a:buClr>
                <a:schemeClr val="accent2"/>
              </a:buClr>
              <a:buFont typeface="Wingdings" pitchFamily="2" charset="2"/>
              <a:buNone/>
            </a:pPr>
            <a:r>
              <a:rPr lang="fr-FR" sz="1200" b="1">
                <a:solidFill>
                  <a:schemeClr val="tx2"/>
                </a:solidFill>
                <a:ea typeface="MS PGothic" pitchFamily="34" charset="-128"/>
              </a:rPr>
              <a:t>Services, Fulfillment and Support</a:t>
            </a:r>
            <a:endParaRPr lang="en-US" sz="1200" b="1">
              <a:solidFill>
                <a:schemeClr val="tx2"/>
              </a:solidFill>
              <a:ea typeface="MS PGothic" pitchFamily="34" charset="-128"/>
            </a:endParaRPr>
          </a:p>
        </p:txBody>
      </p:sp>
      <p:sp>
        <p:nvSpPr>
          <p:cNvPr id="114716" name="Text Box 33"/>
          <p:cNvSpPr txBox="1">
            <a:spLocks noChangeArrowheads="1"/>
          </p:cNvSpPr>
          <p:nvPr/>
        </p:nvSpPr>
        <p:spPr bwMode="auto">
          <a:xfrm>
            <a:off x="2111375" y="6029325"/>
            <a:ext cx="1295400" cy="330200"/>
          </a:xfrm>
          <a:prstGeom prst="rect">
            <a:avLst/>
          </a:prstGeom>
          <a:noFill/>
          <a:ln w="9525" algn="ctr">
            <a:noFill/>
            <a:miter lim="800000"/>
            <a:headEnd/>
            <a:tailEnd/>
          </a:ln>
        </p:spPr>
        <p:txBody>
          <a:bodyPr lIns="0" tIns="0" rIns="0" bIns="0">
            <a:spAutoFit/>
          </a:bodyPr>
          <a:lstStyle/>
          <a:p>
            <a:pPr algn="ctr" eaLnBrk="0" hangingPunct="0">
              <a:lnSpc>
                <a:spcPct val="90000"/>
              </a:lnSpc>
              <a:spcBef>
                <a:spcPct val="50000"/>
              </a:spcBef>
              <a:buClr>
                <a:schemeClr val="accent2"/>
              </a:buClr>
              <a:buFont typeface="Wingdings" pitchFamily="2" charset="2"/>
              <a:buNone/>
            </a:pPr>
            <a:r>
              <a:rPr lang="en-US" sz="1200" b="1">
                <a:solidFill>
                  <a:schemeClr val="tx2"/>
                </a:solidFill>
                <a:ea typeface="MS PGothic" pitchFamily="34" charset="-128"/>
              </a:rPr>
              <a:t>Operated Services</a:t>
            </a:r>
          </a:p>
        </p:txBody>
      </p:sp>
      <p:sp>
        <p:nvSpPr>
          <p:cNvPr id="114717" name="Text Box 34"/>
          <p:cNvSpPr txBox="1">
            <a:spLocks noChangeArrowheads="1"/>
          </p:cNvSpPr>
          <p:nvPr/>
        </p:nvSpPr>
        <p:spPr bwMode="auto">
          <a:xfrm>
            <a:off x="3508375" y="6042025"/>
            <a:ext cx="2503488" cy="330200"/>
          </a:xfrm>
          <a:prstGeom prst="rect">
            <a:avLst/>
          </a:prstGeom>
          <a:noFill/>
          <a:ln w="9525" algn="ctr">
            <a:noFill/>
            <a:miter lim="800000"/>
            <a:headEnd/>
            <a:tailEnd/>
          </a:ln>
        </p:spPr>
        <p:txBody>
          <a:bodyPr lIns="0" tIns="0" rIns="0" bIns="0">
            <a:spAutoFit/>
          </a:bodyPr>
          <a:lstStyle/>
          <a:p>
            <a:pPr algn="ctr" eaLnBrk="0" hangingPunct="0">
              <a:lnSpc>
                <a:spcPct val="90000"/>
              </a:lnSpc>
              <a:spcBef>
                <a:spcPct val="50000"/>
              </a:spcBef>
              <a:buClr>
                <a:schemeClr val="accent2"/>
              </a:buClr>
              <a:buFont typeface="Wingdings" pitchFamily="2" charset="2"/>
              <a:buNone/>
            </a:pPr>
            <a:r>
              <a:rPr lang="en-US" sz="1200" b="1">
                <a:solidFill>
                  <a:schemeClr val="tx2"/>
                </a:solidFill>
                <a:ea typeface="MS PGothic" pitchFamily="34" charset="-128"/>
              </a:rPr>
              <a:t>Drivers, applications and authentication servers</a:t>
            </a:r>
          </a:p>
        </p:txBody>
      </p:sp>
      <p:sp>
        <p:nvSpPr>
          <p:cNvPr id="114718" name="Text Box 35"/>
          <p:cNvSpPr txBox="1">
            <a:spLocks noChangeArrowheads="1"/>
          </p:cNvSpPr>
          <p:nvPr/>
        </p:nvSpPr>
        <p:spPr bwMode="auto">
          <a:xfrm>
            <a:off x="6561138" y="6018213"/>
            <a:ext cx="1828800" cy="330200"/>
          </a:xfrm>
          <a:prstGeom prst="rect">
            <a:avLst/>
          </a:prstGeom>
          <a:noFill/>
          <a:ln w="9525" algn="ctr">
            <a:noFill/>
            <a:miter lim="800000"/>
            <a:headEnd/>
            <a:tailEnd/>
          </a:ln>
        </p:spPr>
        <p:txBody>
          <a:bodyPr lIns="0" tIns="0" rIns="0" bIns="0">
            <a:spAutoFit/>
          </a:bodyPr>
          <a:lstStyle/>
          <a:p>
            <a:pPr algn="ctr" eaLnBrk="0" hangingPunct="0">
              <a:lnSpc>
                <a:spcPct val="90000"/>
              </a:lnSpc>
              <a:spcBef>
                <a:spcPct val="50000"/>
              </a:spcBef>
              <a:buClr>
                <a:schemeClr val="accent2"/>
              </a:buClr>
              <a:buFont typeface="Wingdings" pitchFamily="2" charset="2"/>
              <a:buNone/>
            </a:pPr>
            <a:r>
              <a:rPr lang="en-US" sz="1200" b="1">
                <a:solidFill>
                  <a:schemeClr val="tx2"/>
                </a:solidFill>
                <a:ea typeface="MS PGothic" pitchFamily="34" charset="-128"/>
              </a:rPr>
              <a:t>Issuance and Lifecycle Management</a:t>
            </a:r>
          </a:p>
        </p:txBody>
      </p:sp>
      <p:pic>
        <p:nvPicPr>
          <p:cNvPr id="114719" name="Picture 36" descr="tn_Certificate_Security"/>
          <p:cNvPicPr>
            <a:picLocks noChangeAspect="1" noChangeArrowheads="1"/>
          </p:cNvPicPr>
          <p:nvPr/>
        </p:nvPicPr>
        <p:blipFill>
          <a:blip r:embed="rId20">
            <a:clrChange>
              <a:clrFrom>
                <a:srgbClr val="FFFFFF"/>
              </a:clrFrom>
              <a:clrTo>
                <a:srgbClr val="FFFFFF">
                  <a:alpha val="0"/>
                </a:srgbClr>
              </a:clrTo>
            </a:clrChange>
          </a:blip>
          <a:srcRect/>
          <a:stretch>
            <a:fillRect/>
          </a:stretch>
        </p:blipFill>
        <p:spPr bwMode="auto">
          <a:xfrm>
            <a:off x="3279775" y="5054600"/>
            <a:ext cx="711200" cy="711200"/>
          </a:xfrm>
          <a:prstGeom prst="rect">
            <a:avLst/>
          </a:prstGeom>
          <a:noFill/>
          <a:ln w="9525">
            <a:noFill/>
            <a:miter lim="800000"/>
            <a:headEnd/>
            <a:tailEnd/>
          </a:ln>
        </p:spPr>
      </p:pic>
      <p:pic>
        <p:nvPicPr>
          <p:cNvPr id="114720" name="Picture 37" descr="tn_user1_monitor"/>
          <p:cNvPicPr>
            <a:picLocks noChangeAspect="1" noChangeArrowheads="1"/>
          </p:cNvPicPr>
          <p:nvPr/>
        </p:nvPicPr>
        <p:blipFill>
          <a:blip r:embed="rId21">
            <a:clrChange>
              <a:clrFrom>
                <a:srgbClr val="FFFFFF"/>
              </a:clrFrom>
              <a:clrTo>
                <a:srgbClr val="FFFFFF">
                  <a:alpha val="0"/>
                </a:srgbClr>
              </a:clrTo>
            </a:clrChange>
          </a:blip>
          <a:srcRect/>
          <a:stretch>
            <a:fillRect/>
          </a:stretch>
        </p:blipFill>
        <p:spPr bwMode="auto">
          <a:xfrm>
            <a:off x="1790700" y="4737100"/>
            <a:ext cx="1041400" cy="1041400"/>
          </a:xfrm>
          <a:prstGeom prst="rect">
            <a:avLst/>
          </a:prstGeom>
          <a:noFill/>
          <a:ln w="9525">
            <a:noFill/>
            <a:miter lim="800000"/>
            <a:headEnd/>
            <a:tailEnd/>
          </a:ln>
        </p:spPr>
      </p:pic>
      <p:pic>
        <p:nvPicPr>
          <p:cNvPr id="114721" name="Picture 38" descr="Login_View"/>
          <p:cNvPicPr>
            <a:picLocks noChangeAspect="1" noChangeArrowheads="1"/>
          </p:cNvPicPr>
          <p:nvPr/>
        </p:nvPicPr>
        <p:blipFill>
          <a:blip r:embed="rId22"/>
          <a:srcRect/>
          <a:stretch>
            <a:fillRect/>
          </a:stretch>
        </p:blipFill>
        <p:spPr bwMode="auto">
          <a:xfrm rot="-506852">
            <a:off x="3819525" y="5430838"/>
            <a:ext cx="474663" cy="460375"/>
          </a:xfrm>
          <a:prstGeom prst="rect">
            <a:avLst/>
          </a:prstGeom>
          <a:noFill/>
          <a:ln w="9525">
            <a:noFill/>
            <a:miter lim="800000"/>
            <a:headEnd/>
            <a:tailEnd/>
          </a:ln>
        </p:spPr>
      </p:pic>
      <p:grpSp>
        <p:nvGrpSpPr>
          <p:cNvPr id="114722" name="Group 55"/>
          <p:cNvGrpSpPr>
            <a:grpSpLocks noChangeAspect="1"/>
          </p:cNvGrpSpPr>
          <p:nvPr/>
        </p:nvGrpSpPr>
        <p:grpSpPr bwMode="auto">
          <a:xfrm>
            <a:off x="2428875" y="500063"/>
            <a:ext cx="4362450" cy="4162425"/>
            <a:chOff x="1418" y="323"/>
            <a:chExt cx="2892" cy="2874"/>
          </a:xfrm>
        </p:grpSpPr>
        <p:pic>
          <p:nvPicPr>
            <p:cNvPr id="114728" name="Picture 3"/>
            <p:cNvPicPr>
              <a:picLocks noChangeAspect="1" noChangeArrowheads="1"/>
            </p:cNvPicPr>
            <p:nvPr/>
          </p:nvPicPr>
          <p:blipFill>
            <a:blip r:embed="rId23"/>
            <a:srcRect/>
            <a:stretch>
              <a:fillRect/>
            </a:stretch>
          </p:blipFill>
          <p:spPr bwMode="auto">
            <a:xfrm>
              <a:off x="1418" y="323"/>
              <a:ext cx="2892" cy="2874"/>
            </a:xfrm>
            <a:prstGeom prst="rect">
              <a:avLst/>
            </a:prstGeom>
            <a:noFill/>
            <a:ln w="9525">
              <a:noFill/>
              <a:miter lim="800000"/>
              <a:headEnd/>
              <a:tailEnd/>
            </a:ln>
          </p:spPr>
        </p:pic>
        <p:sp>
          <p:nvSpPr>
            <p:cNvPr id="114729" name="Oval 39"/>
            <p:cNvSpPr>
              <a:spLocks noChangeAspect="1" noChangeArrowheads="1"/>
            </p:cNvSpPr>
            <p:nvPr/>
          </p:nvSpPr>
          <p:spPr bwMode="auto">
            <a:xfrm>
              <a:off x="2562" y="1455"/>
              <a:ext cx="601" cy="609"/>
            </a:xfrm>
            <a:prstGeom prst="ellipse">
              <a:avLst/>
            </a:prstGeom>
            <a:solidFill>
              <a:srgbClr val="826E59"/>
            </a:solidFill>
            <a:ln w="9525">
              <a:solidFill>
                <a:srgbClr val="826E59"/>
              </a:solidFill>
              <a:round/>
              <a:headEnd/>
              <a:tailEnd/>
            </a:ln>
          </p:spPr>
          <p:txBody>
            <a:bodyPr wrap="none" anchor="ctr"/>
            <a:lstStyle/>
            <a:p>
              <a:pPr algn="ctr"/>
              <a:endParaRPr lang="en-US" sz="2400">
                <a:ea typeface="MS PGothic" pitchFamily="34" charset="-128"/>
              </a:endParaRPr>
            </a:p>
          </p:txBody>
        </p:sp>
      </p:grpSp>
      <p:pic>
        <p:nvPicPr>
          <p:cNvPr id="114723" name="Picture 44" descr="PINsentry"/>
          <p:cNvPicPr>
            <a:picLocks noChangeAspect="1" noChangeArrowheads="1"/>
          </p:cNvPicPr>
          <p:nvPr/>
        </p:nvPicPr>
        <p:blipFill>
          <a:blip r:embed="rId24"/>
          <a:srcRect/>
          <a:stretch>
            <a:fillRect/>
          </a:stretch>
        </p:blipFill>
        <p:spPr bwMode="auto">
          <a:xfrm>
            <a:off x="1403350" y="2484438"/>
            <a:ext cx="344488" cy="504825"/>
          </a:xfrm>
          <a:prstGeom prst="rect">
            <a:avLst/>
          </a:prstGeom>
          <a:noFill/>
          <a:ln w="9525">
            <a:noFill/>
            <a:miter lim="800000"/>
            <a:headEnd/>
            <a:tailEnd/>
          </a:ln>
        </p:spPr>
      </p:pic>
      <p:pic>
        <p:nvPicPr>
          <p:cNvPr id="114724" name="Picture 45"/>
          <p:cNvPicPr>
            <a:picLocks noChangeAspect="1" noChangeArrowheads="1"/>
          </p:cNvPicPr>
          <p:nvPr/>
        </p:nvPicPr>
        <p:blipFill>
          <a:blip r:embed="rId25"/>
          <a:srcRect/>
          <a:stretch>
            <a:fillRect/>
          </a:stretch>
        </p:blipFill>
        <p:spPr bwMode="auto">
          <a:xfrm rot="6349762">
            <a:off x="7519987" y="3133726"/>
            <a:ext cx="441325" cy="863600"/>
          </a:xfrm>
          <a:prstGeom prst="rect">
            <a:avLst/>
          </a:prstGeom>
          <a:noFill/>
          <a:ln w="22225" algn="ctr">
            <a:noFill/>
            <a:miter lim="800000"/>
            <a:headEnd/>
            <a:tailEnd/>
          </a:ln>
        </p:spPr>
      </p:pic>
      <p:pic>
        <p:nvPicPr>
          <p:cNvPr id="114725" name="Picture 46" descr="EzioD3"/>
          <p:cNvPicPr>
            <a:picLocks noChangeAspect="1" noChangeArrowheads="1"/>
          </p:cNvPicPr>
          <p:nvPr/>
        </p:nvPicPr>
        <p:blipFill>
          <a:blip r:embed="rId26"/>
          <a:srcRect/>
          <a:stretch>
            <a:fillRect/>
          </a:stretch>
        </p:blipFill>
        <p:spPr bwMode="auto">
          <a:xfrm>
            <a:off x="7707313" y="1773238"/>
            <a:ext cx="792162" cy="534987"/>
          </a:xfrm>
          <a:prstGeom prst="rect">
            <a:avLst/>
          </a:prstGeom>
          <a:noFill/>
          <a:ln w="9525">
            <a:noFill/>
            <a:miter lim="800000"/>
            <a:headEnd/>
            <a:tailEnd/>
          </a:ln>
        </p:spPr>
      </p:pic>
      <p:pic>
        <p:nvPicPr>
          <p:cNvPr id="114726" name="Picture 41" descr="optical detoure"/>
          <p:cNvPicPr>
            <a:picLocks noChangeAspect="1" noChangeArrowheads="1"/>
          </p:cNvPicPr>
          <p:nvPr/>
        </p:nvPicPr>
        <p:blipFill>
          <a:blip r:embed="rId27"/>
          <a:srcRect/>
          <a:stretch>
            <a:fillRect/>
          </a:stretch>
        </p:blipFill>
        <p:spPr bwMode="auto">
          <a:xfrm>
            <a:off x="442913" y="3159125"/>
            <a:ext cx="584200" cy="425450"/>
          </a:xfrm>
          <a:prstGeom prst="rect">
            <a:avLst/>
          </a:prstGeom>
          <a:noFill/>
          <a:ln w="9525">
            <a:noFill/>
            <a:miter lim="800000"/>
            <a:headEnd/>
            <a:tailEnd/>
          </a:ln>
        </p:spPr>
      </p:pic>
      <p:pic>
        <p:nvPicPr>
          <p:cNvPr id="114727" name="Picture 4" descr="C:\Users\pierre\AppData\Local\Temp\Forefront-IM2010_v_bL.png"/>
          <p:cNvPicPr>
            <a:picLocks noChangeAspect="1" noChangeArrowheads="1"/>
          </p:cNvPicPr>
          <p:nvPr/>
        </p:nvPicPr>
        <p:blipFill>
          <a:blip r:embed="rId28"/>
          <a:srcRect/>
          <a:stretch>
            <a:fillRect/>
          </a:stretch>
        </p:blipFill>
        <p:spPr bwMode="auto">
          <a:xfrm>
            <a:off x="6429375" y="4643438"/>
            <a:ext cx="1230313" cy="8509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Number Placeholder 1"/>
          <p:cNvSpPr>
            <a:spLocks noGrp="1"/>
          </p:cNvSpPr>
          <p:nvPr>
            <p:ph type="sldNum" sz="quarter" idx="10"/>
          </p:nvPr>
        </p:nvSpPr>
        <p:spPr bwMode="auto">
          <a:noFill/>
          <a:ln>
            <a:miter lim="800000"/>
            <a:headEnd/>
            <a:tailEnd/>
          </a:ln>
        </p:spPr>
        <p:txBody>
          <a:bodyPr/>
          <a:lstStyle/>
          <a:p>
            <a:fld id="{5B22BB84-32C2-40F0-BD3C-63650BBD6AF8}" type="slidenum">
              <a:rPr lang="en-US" smtClean="0">
                <a:latin typeface="Arial" charset="0"/>
                <a:cs typeface="Arial" charset="0"/>
              </a:rPr>
              <a:pPr/>
              <a:t>25</a:t>
            </a:fld>
            <a:endParaRPr lang="en-US" smtClean="0">
              <a:latin typeface="Arial" charset="0"/>
              <a:cs typeface="Arial" charset="0"/>
            </a:endParaRPr>
          </a:p>
        </p:txBody>
      </p:sp>
      <p:sp>
        <p:nvSpPr>
          <p:cNvPr id="116738" name="Date Placeholder 3"/>
          <p:cNvSpPr>
            <a:spLocks noGrp="1"/>
          </p:cNvSpPr>
          <p:nvPr>
            <p:ph type="dt" sz="quarter" idx="12"/>
          </p:nvPr>
        </p:nvSpPr>
        <p:spPr>
          <a:noFill/>
        </p:spPr>
        <p:txBody>
          <a:bodyPr/>
          <a:lstStyle/>
          <a:p>
            <a:fld id="{ACDA66EA-903E-4244-96DB-EB5065BDC187}" type="datetime1">
              <a:rPr lang="en-GB" smtClean="0">
                <a:latin typeface="Arial" charset="0"/>
                <a:cs typeface="Arial" charset="0"/>
              </a:rPr>
              <a:pPr/>
              <a:t>01/06/2010</a:t>
            </a:fld>
            <a:endParaRPr lang="en-GB" smtClean="0">
              <a:latin typeface="Arial" charset="0"/>
              <a:cs typeface="Arial" charset="0"/>
            </a:endParaRPr>
          </a:p>
        </p:txBody>
      </p:sp>
      <p:sp>
        <p:nvSpPr>
          <p:cNvPr id="116739" name="Slide Number Placeholder 4"/>
          <p:cNvSpPr txBox="1">
            <a:spLocks noGrp="1"/>
          </p:cNvSpPr>
          <p:nvPr/>
        </p:nvSpPr>
        <p:spPr bwMode="auto">
          <a:xfrm>
            <a:off x="8305800" y="6534150"/>
            <a:ext cx="685800" cy="228600"/>
          </a:xfrm>
          <a:prstGeom prst="rect">
            <a:avLst/>
          </a:prstGeom>
          <a:noFill/>
          <a:ln w="9525">
            <a:noFill/>
            <a:miter lim="800000"/>
            <a:headEnd/>
            <a:tailEnd/>
          </a:ln>
        </p:spPr>
        <p:txBody>
          <a:bodyPr lIns="0" tIns="36000" rIns="0" bIns="36000" anchor="ctr"/>
          <a:lstStyle/>
          <a:p>
            <a:pPr algn="r" eaLnBrk="0" hangingPunct="0"/>
            <a:fld id="{DE85C5A1-A634-4AEA-9572-D3744B593171}" type="slidenum">
              <a:rPr lang="fr-FR" sz="1000">
                <a:solidFill>
                  <a:schemeClr val="bg1"/>
                </a:solidFill>
                <a:ea typeface="MS PGothic" pitchFamily="34" charset="-128"/>
              </a:rPr>
              <a:pPr algn="r" eaLnBrk="0" hangingPunct="0"/>
              <a:t>25</a:t>
            </a:fld>
            <a:endParaRPr lang="fr-FR" sz="1000">
              <a:solidFill>
                <a:schemeClr val="bg1"/>
              </a:solidFill>
              <a:ea typeface="MS PGothic" pitchFamily="34" charset="-128"/>
            </a:endParaRPr>
          </a:p>
        </p:txBody>
      </p:sp>
      <p:sp>
        <p:nvSpPr>
          <p:cNvPr id="116740" name="Text Box 3"/>
          <p:cNvSpPr txBox="1">
            <a:spLocks noChangeArrowheads="1"/>
          </p:cNvSpPr>
          <p:nvPr/>
        </p:nvSpPr>
        <p:spPr bwMode="auto">
          <a:xfrm>
            <a:off x="152400" y="5578475"/>
            <a:ext cx="2133600" cy="304800"/>
          </a:xfrm>
          <a:prstGeom prst="rect">
            <a:avLst/>
          </a:prstGeom>
          <a:noFill/>
          <a:ln w="12700" cap="sq">
            <a:noFill/>
            <a:miter lim="800000"/>
            <a:headEnd type="none" w="sm" len="sm"/>
            <a:tailEnd type="none" w="sm" len="sm"/>
          </a:ln>
        </p:spPr>
        <p:txBody>
          <a:bodyPr>
            <a:spAutoFit/>
          </a:bodyPr>
          <a:lstStyle/>
          <a:p>
            <a:pPr algn="ctr" eaLnBrk="0" hangingPunct="0"/>
            <a:r>
              <a:rPr lang="en-US" sz="1400" b="1">
                <a:ea typeface="MS PGothic" pitchFamily="34" charset="-128"/>
              </a:rPr>
              <a:t>Passwords and  PINs</a:t>
            </a:r>
          </a:p>
        </p:txBody>
      </p:sp>
      <p:sp>
        <p:nvSpPr>
          <p:cNvPr id="116741" name="Text Box 4"/>
          <p:cNvSpPr txBox="1">
            <a:spLocks noChangeArrowheads="1"/>
          </p:cNvSpPr>
          <p:nvPr/>
        </p:nvSpPr>
        <p:spPr bwMode="auto">
          <a:xfrm>
            <a:off x="2479675" y="5656263"/>
            <a:ext cx="2057400" cy="517525"/>
          </a:xfrm>
          <a:prstGeom prst="rect">
            <a:avLst/>
          </a:prstGeom>
          <a:noFill/>
          <a:ln w="12700" cap="sq">
            <a:noFill/>
            <a:miter lim="800000"/>
            <a:headEnd type="none" w="sm" len="sm"/>
            <a:tailEnd type="none" w="sm" len="sm"/>
          </a:ln>
        </p:spPr>
        <p:txBody>
          <a:bodyPr>
            <a:spAutoFit/>
          </a:bodyPr>
          <a:lstStyle/>
          <a:p>
            <a:pPr algn="ctr"/>
            <a:r>
              <a:rPr lang="en-GB" sz="1400" b="1">
                <a:ea typeface="MS PGothic" pitchFamily="34" charset="-128"/>
              </a:rPr>
              <a:t>Biometric recognition</a:t>
            </a:r>
          </a:p>
          <a:p>
            <a:pPr algn="ctr"/>
            <a:endParaRPr lang="en-US" sz="1400" b="1">
              <a:ea typeface="MS PGothic" pitchFamily="34" charset="-128"/>
            </a:endParaRPr>
          </a:p>
        </p:txBody>
      </p:sp>
      <p:sp>
        <p:nvSpPr>
          <p:cNvPr id="116742" name="Rectangle 5"/>
          <p:cNvSpPr>
            <a:spLocks noChangeArrowheads="1"/>
          </p:cNvSpPr>
          <p:nvPr/>
        </p:nvSpPr>
        <p:spPr bwMode="auto">
          <a:xfrm>
            <a:off x="5121275" y="5580063"/>
            <a:ext cx="1905000" cy="517525"/>
          </a:xfrm>
          <a:prstGeom prst="rect">
            <a:avLst/>
          </a:prstGeom>
          <a:noFill/>
          <a:ln w="9525">
            <a:noFill/>
            <a:miter lim="800000"/>
            <a:headEnd/>
            <a:tailEnd/>
          </a:ln>
        </p:spPr>
        <p:txBody>
          <a:bodyPr>
            <a:spAutoFit/>
          </a:bodyPr>
          <a:lstStyle/>
          <a:p>
            <a:r>
              <a:rPr lang="en-GB" sz="1400" b="1">
                <a:ea typeface="MS PGothic" pitchFamily="34" charset="-128"/>
              </a:rPr>
              <a:t>OTP calculation and display</a:t>
            </a:r>
          </a:p>
        </p:txBody>
      </p:sp>
      <p:sp>
        <p:nvSpPr>
          <p:cNvPr id="116743" name="Rectangle 6"/>
          <p:cNvSpPr>
            <a:spLocks noGrp="1" noChangeArrowheads="1"/>
          </p:cNvSpPr>
          <p:nvPr>
            <p:ph type="title" sz="quarter" idx="4294967295"/>
          </p:nvPr>
        </p:nvSpPr>
        <p:spPr>
          <a:xfrm>
            <a:off x="457200" y="211138"/>
            <a:ext cx="8229600" cy="914400"/>
          </a:xfrm>
        </p:spPr>
        <p:txBody>
          <a:bodyPr anchor="t"/>
          <a:lstStyle/>
          <a:p>
            <a:pPr algn="ctr" eaLnBrk="1" hangingPunct="1"/>
            <a:r>
              <a:rPr lang="en-GB" smtClean="0"/>
              <a:t>Handheld Digital security</a:t>
            </a:r>
            <a:endParaRPr lang="en-GB" sz="2400" i="1" smtClean="0"/>
          </a:p>
        </p:txBody>
      </p:sp>
      <p:pic>
        <p:nvPicPr>
          <p:cNvPr id="116744" name="Picture 7" descr="10cert"/>
          <p:cNvPicPr>
            <a:picLocks noGrp="1" noChangeAspect="1" noChangeArrowheads="1"/>
          </p:cNvPicPr>
          <p:nvPr>
            <p:ph sz="quarter" idx="4294967295"/>
          </p:nvPr>
        </p:nvPicPr>
        <p:blipFill>
          <a:blip r:embed="rId3"/>
          <a:srcRect/>
          <a:stretch>
            <a:fillRect/>
          </a:stretch>
        </p:blipFill>
        <p:spPr>
          <a:xfrm>
            <a:off x="304800" y="1393825"/>
            <a:ext cx="1725613" cy="946150"/>
          </a:xfrm>
        </p:spPr>
      </p:pic>
      <p:pic>
        <p:nvPicPr>
          <p:cNvPr id="116745" name="Picture 8" descr="9thumbpint3"/>
          <p:cNvPicPr>
            <a:picLocks noGrp="1" noChangeAspect="1" noChangeArrowheads="1"/>
          </p:cNvPicPr>
          <p:nvPr>
            <p:ph sz="quarter" idx="4294967295"/>
          </p:nvPr>
        </p:nvPicPr>
        <p:blipFill>
          <a:blip r:embed="rId4"/>
          <a:srcRect/>
          <a:stretch>
            <a:fillRect/>
          </a:stretch>
        </p:blipFill>
        <p:spPr>
          <a:xfrm>
            <a:off x="2944813" y="4448175"/>
            <a:ext cx="1231900" cy="1190625"/>
          </a:xfrm>
        </p:spPr>
      </p:pic>
      <p:pic>
        <p:nvPicPr>
          <p:cNvPr id="116746" name="Picture 9" descr="12Authentication"/>
          <p:cNvPicPr>
            <a:picLocks noGrp="1" noChangeAspect="1" noChangeArrowheads="1"/>
          </p:cNvPicPr>
          <p:nvPr>
            <p:ph sz="quarter" idx="4294967295"/>
          </p:nvPr>
        </p:nvPicPr>
        <p:blipFill>
          <a:blip r:embed="rId5"/>
          <a:srcRect/>
          <a:stretch>
            <a:fillRect/>
          </a:stretch>
        </p:blipFill>
        <p:spPr>
          <a:xfrm>
            <a:off x="7396163" y="2798763"/>
            <a:ext cx="1377950" cy="1649412"/>
          </a:xfrm>
        </p:spPr>
      </p:pic>
      <p:sp>
        <p:nvSpPr>
          <p:cNvPr id="116747" name="Text Box 10"/>
          <p:cNvSpPr txBox="1">
            <a:spLocks noChangeArrowheads="1"/>
          </p:cNvSpPr>
          <p:nvPr/>
        </p:nvSpPr>
        <p:spPr bwMode="auto">
          <a:xfrm>
            <a:off x="165100" y="2420938"/>
            <a:ext cx="1531938" cy="669925"/>
          </a:xfrm>
          <a:prstGeom prst="rect">
            <a:avLst/>
          </a:prstGeom>
          <a:noFill/>
          <a:ln w="12700" cap="sq">
            <a:noFill/>
            <a:miter lim="800000"/>
            <a:headEnd type="none" w="sm" len="sm"/>
            <a:tailEnd type="none" w="sm" len="sm"/>
          </a:ln>
        </p:spPr>
        <p:txBody>
          <a:bodyPr>
            <a:spAutoFit/>
          </a:bodyPr>
          <a:lstStyle/>
          <a:p>
            <a:pPr algn="ctr"/>
            <a:r>
              <a:rPr lang="en-GB" sz="1400" b="1">
                <a:ea typeface="MS PGothic" pitchFamily="34" charset="-128"/>
              </a:rPr>
              <a:t>PKI Certificates</a:t>
            </a:r>
            <a:r>
              <a:rPr lang="en-GB" sz="2400">
                <a:ea typeface="MS PGothic" pitchFamily="34" charset="-128"/>
              </a:rPr>
              <a:t> </a:t>
            </a:r>
            <a:endParaRPr lang="en-GB" sz="1400" b="1">
              <a:ea typeface="MS PGothic" pitchFamily="34" charset="-128"/>
            </a:endParaRPr>
          </a:p>
          <a:p>
            <a:pPr algn="ctr"/>
            <a:endParaRPr lang="en-US" sz="1400" b="1">
              <a:ea typeface="MS PGothic" pitchFamily="34" charset="-128"/>
            </a:endParaRPr>
          </a:p>
        </p:txBody>
      </p:sp>
      <p:grpSp>
        <p:nvGrpSpPr>
          <p:cNvPr id="116748" name="Group 11"/>
          <p:cNvGrpSpPr>
            <a:grpSpLocks/>
          </p:cNvGrpSpPr>
          <p:nvPr/>
        </p:nvGrpSpPr>
        <p:grpSpPr bwMode="auto">
          <a:xfrm>
            <a:off x="484188" y="4338638"/>
            <a:ext cx="1363662" cy="1109662"/>
            <a:chOff x="3575" y="2800"/>
            <a:chExt cx="1108" cy="986"/>
          </a:xfrm>
        </p:grpSpPr>
        <p:sp>
          <p:nvSpPr>
            <p:cNvPr id="210956" name="Rectangle 12"/>
            <p:cNvSpPr>
              <a:spLocks noChangeArrowheads="1"/>
            </p:cNvSpPr>
            <p:nvPr/>
          </p:nvSpPr>
          <p:spPr bwMode="auto">
            <a:xfrm rot="-518886">
              <a:off x="3575" y="2800"/>
              <a:ext cx="1078" cy="986"/>
            </a:xfrm>
            <a:prstGeom prst="rect">
              <a:avLst/>
            </a:prstGeom>
            <a:solidFill>
              <a:srgbClr val="FFFF99"/>
            </a:solidFill>
            <a:ln w="12700" cap="sq">
              <a:noFill/>
              <a:miter lim="800000"/>
              <a:headEnd type="none" w="sm" len="sm"/>
              <a:tailEnd type="none" w="sm" len="sm"/>
            </a:ln>
            <a:effectLst>
              <a:outerShdw dist="53882" dir="2700000" algn="ctr" rotWithShape="0">
                <a:schemeClr val="bg2"/>
              </a:outerShdw>
            </a:effectLst>
          </p:spPr>
          <p:txBody>
            <a:bodyPr wrap="none" anchor="ctr"/>
            <a:lstStyle/>
            <a:p>
              <a:pPr>
                <a:defRPr/>
              </a:pPr>
              <a:endParaRPr lang="fr-FR" sz="2400">
                <a:latin typeface="Arial" pitchFamily="34" charset="0"/>
                <a:ea typeface="ＭＳ Ｐゴシック" pitchFamily="34" charset="-128"/>
                <a:cs typeface="Arial" pitchFamily="34" charset="0"/>
              </a:endParaRPr>
            </a:p>
          </p:txBody>
        </p:sp>
        <p:sp>
          <p:nvSpPr>
            <p:cNvPr id="116763" name="Text Box 13"/>
            <p:cNvSpPr txBox="1">
              <a:spLocks noChangeArrowheads="1"/>
            </p:cNvSpPr>
            <p:nvPr/>
          </p:nvSpPr>
          <p:spPr bwMode="auto">
            <a:xfrm rot="-518886">
              <a:off x="3579" y="2896"/>
              <a:ext cx="562" cy="446"/>
            </a:xfrm>
            <a:prstGeom prst="rect">
              <a:avLst/>
            </a:prstGeom>
            <a:noFill/>
            <a:ln w="12700" cap="sq">
              <a:noFill/>
              <a:miter lim="800000"/>
              <a:headEnd type="none" w="sm" len="sm"/>
              <a:tailEnd type="none" w="sm" len="sm"/>
            </a:ln>
          </p:spPr>
          <p:txBody>
            <a:bodyPr>
              <a:spAutoFit/>
            </a:bodyPr>
            <a:lstStyle/>
            <a:p>
              <a:pPr eaLnBrk="0" hangingPunct="0"/>
              <a:r>
                <a:rPr lang="en-US" sz="900" u="sng">
                  <a:latin typeface="Bradley Hand ITC"/>
                  <a:ea typeface="MS PGothic" pitchFamily="34" charset="-128"/>
                </a:rPr>
                <a:t>NT Login</a:t>
              </a:r>
              <a:endParaRPr lang="en-US" sz="900">
                <a:latin typeface="Bradley Hand ITC"/>
                <a:ea typeface="MS PGothic" pitchFamily="34" charset="-128"/>
              </a:endParaRPr>
            </a:p>
            <a:p>
              <a:pPr eaLnBrk="0" hangingPunct="0"/>
              <a:r>
                <a:rPr lang="en-US" sz="900">
                  <a:latin typeface="Bradley Hand ITC"/>
                  <a:ea typeface="MS PGothic" pitchFamily="34" charset="-128"/>
                </a:rPr>
                <a:t>rparris</a:t>
              </a:r>
            </a:p>
            <a:p>
              <a:pPr eaLnBrk="0" hangingPunct="0"/>
              <a:r>
                <a:rPr lang="en-US" sz="900">
                  <a:latin typeface="Bradley Hand ITC"/>
                  <a:ea typeface="MS PGothic" pitchFamily="34" charset="-128"/>
                </a:rPr>
                <a:t>letmein</a:t>
              </a:r>
            </a:p>
          </p:txBody>
        </p:sp>
        <p:sp>
          <p:nvSpPr>
            <p:cNvPr id="116764" name="Text Box 14"/>
            <p:cNvSpPr txBox="1">
              <a:spLocks noChangeArrowheads="1"/>
            </p:cNvSpPr>
            <p:nvPr/>
          </p:nvSpPr>
          <p:spPr bwMode="auto">
            <a:xfrm rot="-518886">
              <a:off x="4109" y="2813"/>
              <a:ext cx="506" cy="445"/>
            </a:xfrm>
            <a:prstGeom prst="rect">
              <a:avLst/>
            </a:prstGeom>
            <a:noFill/>
            <a:ln w="12700" cap="sq">
              <a:noFill/>
              <a:miter lim="800000"/>
              <a:headEnd type="none" w="sm" len="sm"/>
              <a:tailEnd type="none" w="sm" len="sm"/>
            </a:ln>
          </p:spPr>
          <p:txBody>
            <a:bodyPr wrap="none">
              <a:spAutoFit/>
            </a:bodyPr>
            <a:lstStyle/>
            <a:p>
              <a:pPr eaLnBrk="0" hangingPunct="0"/>
              <a:r>
                <a:rPr lang="en-US" sz="900" u="sng">
                  <a:latin typeface="Bradley Hand ITC"/>
                  <a:ea typeface="MS PGothic" pitchFamily="34" charset="-128"/>
                </a:rPr>
                <a:t>SAP</a:t>
              </a:r>
              <a:endParaRPr lang="en-US" sz="900">
                <a:latin typeface="Bradley Hand ITC"/>
                <a:ea typeface="MS PGothic" pitchFamily="34" charset="-128"/>
              </a:endParaRPr>
            </a:p>
            <a:p>
              <a:pPr eaLnBrk="0" hangingPunct="0"/>
              <a:r>
                <a:rPr lang="en-US" sz="900">
                  <a:latin typeface="Bradley Hand ITC"/>
                  <a:ea typeface="MS PGothic" pitchFamily="34" charset="-128"/>
                </a:rPr>
                <a:t>richardp</a:t>
              </a:r>
            </a:p>
            <a:p>
              <a:pPr eaLnBrk="0" hangingPunct="0"/>
              <a:r>
                <a:rPr lang="en-US" sz="900">
                  <a:latin typeface="Bradley Hand ITC"/>
                  <a:ea typeface="MS PGothic" pitchFamily="34" charset="-128"/>
                </a:rPr>
                <a:t>x4Lo19b</a:t>
              </a:r>
            </a:p>
          </p:txBody>
        </p:sp>
        <p:sp>
          <p:nvSpPr>
            <p:cNvPr id="116765" name="Text Box 15"/>
            <p:cNvSpPr txBox="1">
              <a:spLocks noChangeArrowheads="1"/>
            </p:cNvSpPr>
            <p:nvPr/>
          </p:nvSpPr>
          <p:spPr bwMode="auto">
            <a:xfrm rot="-518886">
              <a:off x="3677" y="3337"/>
              <a:ext cx="598" cy="446"/>
            </a:xfrm>
            <a:prstGeom prst="rect">
              <a:avLst/>
            </a:prstGeom>
            <a:noFill/>
            <a:ln w="12700" cap="sq">
              <a:noFill/>
              <a:miter lim="800000"/>
              <a:headEnd type="none" w="sm" len="sm"/>
              <a:tailEnd type="none" w="sm" len="sm"/>
            </a:ln>
          </p:spPr>
          <p:txBody>
            <a:bodyPr wrap="none">
              <a:spAutoFit/>
            </a:bodyPr>
            <a:lstStyle/>
            <a:p>
              <a:pPr eaLnBrk="0" hangingPunct="0"/>
              <a:r>
                <a:rPr lang="en-US" sz="900" u="sng">
                  <a:latin typeface="Bradley Hand ITC"/>
                  <a:ea typeface="MS PGothic" pitchFamily="34" charset="-128"/>
                </a:rPr>
                <a:t>C. Schwab</a:t>
              </a:r>
              <a:endParaRPr lang="en-US" sz="900">
                <a:latin typeface="Bradley Hand ITC"/>
                <a:ea typeface="MS PGothic" pitchFamily="34" charset="-128"/>
              </a:endParaRPr>
            </a:p>
            <a:p>
              <a:pPr eaLnBrk="0" hangingPunct="0"/>
              <a:r>
                <a:rPr lang="en-US" sz="900">
                  <a:latin typeface="Bradley Hand ITC"/>
                  <a:ea typeface="MS PGothic" pitchFamily="34" charset="-128"/>
                </a:rPr>
                <a:t>richparr</a:t>
              </a:r>
            </a:p>
            <a:p>
              <a:pPr eaLnBrk="0" hangingPunct="0"/>
              <a:r>
                <a:rPr lang="en-US" sz="900">
                  <a:latin typeface="Bradley Hand ITC"/>
                  <a:ea typeface="MS PGothic" pitchFamily="34" charset="-128"/>
                </a:rPr>
                <a:t>echo2</a:t>
              </a:r>
            </a:p>
          </p:txBody>
        </p:sp>
        <p:sp>
          <p:nvSpPr>
            <p:cNvPr id="116766" name="Text Box 16"/>
            <p:cNvSpPr txBox="1">
              <a:spLocks noChangeArrowheads="1"/>
            </p:cNvSpPr>
            <p:nvPr/>
          </p:nvSpPr>
          <p:spPr bwMode="auto">
            <a:xfrm rot="-518886">
              <a:off x="4203" y="3315"/>
              <a:ext cx="480" cy="445"/>
            </a:xfrm>
            <a:prstGeom prst="rect">
              <a:avLst/>
            </a:prstGeom>
            <a:noFill/>
            <a:ln w="12700" cap="sq">
              <a:noFill/>
              <a:miter lim="800000"/>
              <a:headEnd type="none" w="sm" len="sm"/>
              <a:tailEnd type="none" w="sm" len="sm"/>
            </a:ln>
          </p:spPr>
          <p:txBody>
            <a:bodyPr wrap="none">
              <a:spAutoFit/>
            </a:bodyPr>
            <a:lstStyle/>
            <a:p>
              <a:pPr eaLnBrk="0" hangingPunct="0"/>
              <a:r>
                <a:rPr lang="en-US" sz="900" u="sng">
                  <a:latin typeface="Bradley Hand ITC"/>
                  <a:ea typeface="MS PGothic" pitchFamily="34" charset="-128"/>
                </a:rPr>
                <a:t>Finance</a:t>
              </a:r>
              <a:endParaRPr lang="en-US" sz="900">
                <a:latin typeface="Bradley Hand ITC"/>
                <a:ea typeface="MS PGothic" pitchFamily="34" charset="-128"/>
              </a:endParaRPr>
            </a:p>
            <a:p>
              <a:pPr eaLnBrk="0" hangingPunct="0"/>
              <a:r>
                <a:rPr lang="en-US" sz="900">
                  <a:latin typeface="Bradley Hand ITC"/>
                  <a:ea typeface="MS PGothic" pitchFamily="34" charset="-128"/>
                </a:rPr>
                <a:t>RP1</a:t>
              </a:r>
            </a:p>
            <a:p>
              <a:pPr eaLnBrk="0" hangingPunct="0"/>
              <a:r>
                <a:rPr lang="en-US" sz="900">
                  <a:latin typeface="Bradley Hand ITC"/>
                  <a:ea typeface="MS PGothic" pitchFamily="34" charset="-128"/>
                </a:rPr>
                <a:t>echo1</a:t>
              </a:r>
            </a:p>
          </p:txBody>
        </p:sp>
      </p:grpSp>
      <p:sp>
        <p:nvSpPr>
          <p:cNvPr id="116749" name="Rectangle 17"/>
          <p:cNvSpPr>
            <a:spLocks noChangeArrowheads="1"/>
          </p:cNvSpPr>
          <p:nvPr/>
        </p:nvSpPr>
        <p:spPr bwMode="auto">
          <a:xfrm>
            <a:off x="7302500" y="2057400"/>
            <a:ext cx="1062038" cy="304800"/>
          </a:xfrm>
          <a:prstGeom prst="rect">
            <a:avLst/>
          </a:prstGeom>
          <a:noFill/>
          <a:ln w="9525">
            <a:noFill/>
            <a:miter lim="800000"/>
            <a:headEnd/>
            <a:tailEnd/>
          </a:ln>
        </p:spPr>
        <p:txBody>
          <a:bodyPr>
            <a:spAutoFit/>
          </a:bodyPr>
          <a:lstStyle/>
          <a:p>
            <a:pPr eaLnBrk="0" hangingPunct="0">
              <a:spcBef>
                <a:spcPct val="50000"/>
              </a:spcBef>
              <a:buClr>
                <a:srgbClr val="FF9900"/>
              </a:buClr>
            </a:pPr>
            <a:r>
              <a:rPr lang="en-GB" sz="1400" b="1">
                <a:ea typeface="MS PGothic" pitchFamily="34" charset="-128"/>
              </a:rPr>
              <a:t>Photos</a:t>
            </a:r>
          </a:p>
        </p:txBody>
      </p:sp>
      <p:pic>
        <p:nvPicPr>
          <p:cNvPr id="116750" name="Picture 19" descr="Photo"/>
          <p:cNvPicPr>
            <a:picLocks noChangeAspect="1" noChangeArrowheads="1"/>
          </p:cNvPicPr>
          <p:nvPr/>
        </p:nvPicPr>
        <p:blipFill>
          <a:blip r:embed="rId6"/>
          <a:srcRect/>
          <a:stretch>
            <a:fillRect/>
          </a:stretch>
        </p:blipFill>
        <p:spPr bwMode="auto">
          <a:xfrm>
            <a:off x="7269163" y="1028700"/>
            <a:ext cx="915987" cy="936625"/>
          </a:xfrm>
          <a:prstGeom prst="rect">
            <a:avLst/>
          </a:prstGeom>
          <a:noFill/>
          <a:ln w="9525">
            <a:noFill/>
            <a:miter lim="800000"/>
            <a:headEnd/>
            <a:tailEnd/>
          </a:ln>
        </p:spPr>
      </p:pic>
      <p:sp>
        <p:nvSpPr>
          <p:cNvPr id="116751" name="Rectangle 20"/>
          <p:cNvSpPr>
            <a:spLocks noChangeArrowheads="1"/>
          </p:cNvSpPr>
          <p:nvPr/>
        </p:nvSpPr>
        <p:spPr bwMode="auto">
          <a:xfrm>
            <a:off x="7243763" y="4587875"/>
            <a:ext cx="1824037" cy="730250"/>
          </a:xfrm>
          <a:prstGeom prst="rect">
            <a:avLst/>
          </a:prstGeom>
          <a:noFill/>
          <a:ln w="9525">
            <a:noFill/>
            <a:miter lim="800000"/>
            <a:headEnd/>
            <a:tailEnd/>
          </a:ln>
        </p:spPr>
        <p:txBody>
          <a:bodyPr>
            <a:spAutoFit/>
          </a:bodyPr>
          <a:lstStyle/>
          <a:p>
            <a:pPr eaLnBrk="0" hangingPunct="0">
              <a:spcBef>
                <a:spcPct val="50000"/>
              </a:spcBef>
              <a:buClr>
                <a:srgbClr val="FF9900"/>
              </a:buClr>
            </a:pPr>
            <a:r>
              <a:rPr lang="en-GB" sz="1400" b="1">
                <a:ea typeface="MS PGothic" pitchFamily="34" charset="-128"/>
              </a:rPr>
              <a:t>Physical and logical access control</a:t>
            </a:r>
          </a:p>
        </p:txBody>
      </p:sp>
      <p:sp>
        <p:nvSpPr>
          <p:cNvPr id="116752" name="Line 21"/>
          <p:cNvSpPr>
            <a:spLocks noChangeShapeType="1"/>
          </p:cNvSpPr>
          <p:nvPr/>
        </p:nvSpPr>
        <p:spPr bwMode="auto">
          <a:xfrm>
            <a:off x="1673225" y="2441575"/>
            <a:ext cx="1765300" cy="12700"/>
          </a:xfrm>
          <a:prstGeom prst="line">
            <a:avLst/>
          </a:prstGeom>
          <a:noFill/>
          <a:ln w="76200" cap="sq">
            <a:solidFill>
              <a:srgbClr val="FF9900"/>
            </a:solidFill>
            <a:round/>
            <a:headEnd type="none" w="sm" len="sm"/>
            <a:tailEnd type="triangle" w="sm" len="sm"/>
          </a:ln>
        </p:spPr>
        <p:txBody>
          <a:bodyPr wrap="none"/>
          <a:lstStyle/>
          <a:p>
            <a:endParaRPr lang="en-US"/>
          </a:p>
        </p:txBody>
      </p:sp>
      <p:sp>
        <p:nvSpPr>
          <p:cNvPr id="116753" name="Line 22"/>
          <p:cNvSpPr>
            <a:spLocks noChangeShapeType="1"/>
          </p:cNvSpPr>
          <p:nvPr/>
        </p:nvSpPr>
        <p:spPr bwMode="auto">
          <a:xfrm flipV="1">
            <a:off x="1905000" y="3230563"/>
            <a:ext cx="1597025" cy="1128712"/>
          </a:xfrm>
          <a:prstGeom prst="line">
            <a:avLst/>
          </a:prstGeom>
          <a:noFill/>
          <a:ln w="76200" cap="sq">
            <a:solidFill>
              <a:srgbClr val="FF9900"/>
            </a:solidFill>
            <a:round/>
            <a:headEnd type="none" w="sm" len="sm"/>
            <a:tailEnd type="triangle" w="sm" len="sm"/>
          </a:ln>
        </p:spPr>
        <p:txBody>
          <a:bodyPr wrap="none"/>
          <a:lstStyle/>
          <a:p>
            <a:endParaRPr lang="en-US"/>
          </a:p>
        </p:txBody>
      </p:sp>
      <p:sp>
        <p:nvSpPr>
          <p:cNvPr id="116754" name="Line 23"/>
          <p:cNvSpPr>
            <a:spLocks noChangeShapeType="1"/>
          </p:cNvSpPr>
          <p:nvPr/>
        </p:nvSpPr>
        <p:spPr bwMode="auto">
          <a:xfrm rot="2142686" flipH="1" flipV="1">
            <a:off x="3619500" y="3671888"/>
            <a:ext cx="309563" cy="939800"/>
          </a:xfrm>
          <a:prstGeom prst="line">
            <a:avLst/>
          </a:prstGeom>
          <a:noFill/>
          <a:ln w="76200" cap="sq">
            <a:solidFill>
              <a:srgbClr val="FF9900"/>
            </a:solidFill>
            <a:round/>
            <a:headEnd type="none" w="sm" len="sm"/>
            <a:tailEnd type="triangle" w="sm" len="sm"/>
          </a:ln>
        </p:spPr>
        <p:txBody>
          <a:bodyPr wrap="none"/>
          <a:lstStyle/>
          <a:p>
            <a:endParaRPr lang="en-US"/>
          </a:p>
        </p:txBody>
      </p:sp>
      <p:sp>
        <p:nvSpPr>
          <p:cNvPr id="116755" name="Line 24"/>
          <p:cNvSpPr>
            <a:spLocks noChangeShapeType="1"/>
          </p:cNvSpPr>
          <p:nvPr/>
        </p:nvSpPr>
        <p:spPr bwMode="auto">
          <a:xfrm flipH="1" flipV="1">
            <a:off x="5846763" y="3289300"/>
            <a:ext cx="1392237" cy="79375"/>
          </a:xfrm>
          <a:prstGeom prst="line">
            <a:avLst/>
          </a:prstGeom>
          <a:noFill/>
          <a:ln w="76200" cap="sq">
            <a:solidFill>
              <a:srgbClr val="FF9900"/>
            </a:solidFill>
            <a:round/>
            <a:headEnd type="none" w="sm" len="sm"/>
            <a:tailEnd type="triangle" w="sm" len="sm"/>
          </a:ln>
        </p:spPr>
        <p:txBody>
          <a:bodyPr wrap="none"/>
          <a:lstStyle/>
          <a:p>
            <a:endParaRPr lang="en-US"/>
          </a:p>
        </p:txBody>
      </p:sp>
      <p:sp>
        <p:nvSpPr>
          <p:cNvPr id="116756" name="Line 28"/>
          <p:cNvSpPr>
            <a:spLocks noChangeShapeType="1"/>
          </p:cNvSpPr>
          <p:nvPr/>
        </p:nvSpPr>
        <p:spPr bwMode="auto">
          <a:xfrm flipH="1" flipV="1">
            <a:off x="5210175" y="3776663"/>
            <a:ext cx="479425" cy="1233487"/>
          </a:xfrm>
          <a:prstGeom prst="line">
            <a:avLst/>
          </a:prstGeom>
          <a:noFill/>
          <a:ln w="76200" cap="sq">
            <a:solidFill>
              <a:srgbClr val="FF9900"/>
            </a:solidFill>
            <a:round/>
            <a:headEnd type="none" w="sm" len="sm"/>
            <a:tailEnd type="triangle" w="sm" len="sm"/>
          </a:ln>
        </p:spPr>
        <p:txBody>
          <a:bodyPr wrap="none"/>
          <a:lstStyle/>
          <a:p>
            <a:endParaRPr lang="en-US"/>
          </a:p>
        </p:txBody>
      </p:sp>
      <p:sp>
        <p:nvSpPr>
          <p:cNvPr id="116757" name="Line 29"/>
          <p:cNvSpPr>
            <a:spLocks noChangeShapeType="1"/>
          </p:cNvSpPr>
          <p:nvPr/>
        </p:nvSpPr>
        <p:spPr bwMode="auto">
          <a:xfrm flipH="1">
            <a:off x="5711825" y="1584325"/>
            <a:ext cx="1484313" cy="512763"/>
          </a:xfrm>
          <a:prstGeom prst="line">
            <a:avLst/>
          </a:prstGeom>
          <a:noFill/>
          <a:ln w="76200" cap="sq">
            <a:solidFill>
              <a:srgbClr val="FF9900"/>
            </a:solidFill>
            <a:round/>
            <a:headEnd type="none" w="sm" len="sm"/>
            <a:tailEnd type="triangle" w="sm" len="sm"/>
          </a:ln>
        </p:spPr>
        <p:txBody>
          <a:bodyPr wrap="none"/>
          <a:lstStyle/>
          <a:p>
            <a:endParaRPr lang="en-US"/>
          </a:p>
        </p:txBody>
      </p:sp>
      <p:grpSp>
        <p:nvGrpSpPr>
          <p:cNvPr id="116758" name="Group 33"/>
          <p:cNvGrpSpPr>
            <a:grpSpLocks/>
          </p:cNvGrpSpPr>
          <p:nvPr/>
        </p:nvGrpSpPr>
        <p:grpSpPr bwMode="auto">
          <a:xfrm>
            <a:off x="3706813" y="1157288"/>
            <a:ext cx="1776412" cy="2505075"/>
            <a:chOff x="2335" y="729"/>
            <a:chExt cx="1119" cy="1578"/>
          </a:xfrm>
        </p:grpSpPr>
        <p:pic>
          <p:nvPicPr>
            <p:cNvPr id="116760" name="Picture 31"/>
            <p:cNvPicPr>
              <a:picLocks noChangeAspect="1" noChangeArrowheads="1"/>
            </p:cNvPicPr>
            <p:nvPr/>
          </p:nvPicPr>
          <p:blipFill>
            <a:blip r:embed="rId7"/>
            <a:srcRect/>
            <a:stretch>
              <a:fillRect/>
            </a:stretch>
          </p:blipFill>
          <p:spPr bwMode="auto">
            <a:xfrm>
              <a:off x="2335" y="729"/>
              <a:ext cx="1119" cy="1578"/>
            </a:xfrm>
            <a:prstGeom prst="rect">
              <a:avLst/>
            </a:prstGeom>
            <a:noFill/>
            <a:ln w="9525">
              <a:noFill/>
              <a:round/>
              <a:headEnd/>
              <a:tailEnd/>
            </a:ln>
          </p:spPr>
        </p:pic>
        <p:pic>
          <p:nvPicPr>
            <p:cNvPr id="116761" name="Picture 32" descr="Photo"/>
            <p:cNvPicPr>
              <a:picLocks noChangeAspect="1" noChangeArrowheads="1"/>
            </p:cNvPicPr>
            <p:nvPr/>
          </p:nvPicPr>
          <p:blipFill>
            <a:blip r:embed="rId6"/>
            <a:srcRect/>
            <a:stretch>
              <a:fillRect/>
            </a:stretch>
          </p:blipFill>
          <p:spPr bwMode="auto">
            <a:xfrm>
              <a:off x="2405" y="770"/>
              <a:ext cx="405" cy="506"/>
            </a:xfrm>
            <a:prstGeom prst="rect">
              <a:avLst/>
            </a:prstGeom>
            <a:noFill/>
            <a:ln w="9525">
              <a:noFill/>
              <a:miter lim="800000"/>
              <a:headEnd/>
              <a:tailEnd/>
            </a:ln>
          </p:spPr>
        </p:pic>
      </p:grpSp>
      <p:pic>
        <p:nvPicPr>
          <p:cNvPr id="116759" name="Picture 30"/>
          <p:cNvPicPr>
            <a:picLocks noChangeAspect="1" noChangeArrowheads="1"/>
          </p:cNvPicPr>
          <p:nvPr/>
        </p:nvPicPr>
        <p:blipFill>
          <a:blip r:embed="rId8"/>
          <a:srcRect/>
          <a:stretch>
            <a:fillRect/>
          </a:stretch>
        </p:blipFill>
        <p:spPr bwMode="auto">
          <a:xfrm rot="-121855">
            <a:off x="5230813" y="5170488"/>
            <a:ext cx="1287462" cy="4556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142976" y="3611055"/>
            <a:ext cx="5286412" cy="428628"/>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8788" name="Title 1"/>
          <p:cNvSpPr>
            <a:spLocks noGrp="1"/>
          </p:cNvSpPr>
          <p:nvPr>
            <p:ph type="title"/>
          </p:nvPr>
        </p:nvSpPr>
        <p:spPr/>
        <p:txBody>
          <a:bodyPr/>
          <a:lstStyle/>
          <a:p>
            <a:pPr eaLnBrk="1" hangingPunct="1"/>
            <a:r>
              <a:rPr lang="en-US" smtClean="0"/>
              <a:t>Agenda</a:t>
            </a:r>
          </a:p>
        </p:txBody>
      </p:sp>
      <p:sp>
        <p:nvSpPr>
          <p:cNvPr id="3" name="Content Placeholder 2"/>
          <p:cNvSpPr>
            <a:spLocks noGrp="1"/>
          </p:cNvSpPr>
          <p:nvPr>
            <p:ph idx="1"/>
          </p:nvPr>
        </p:nvSpPr>
        <p:spPr/>
        <p:txBody>
          <a:bodyPr/>
          <a:lstStyle/>
          <a:p>
            <a:pPr eaLnBrk="1" hangingPunct="1">
              <a:defRPr/>
            </a:pPr>
            <a:r>
              <a:rPr lang="en-US" dirty="0" err="1" smtClean="0">
                <a:solidFill>
                  <a:schemeClr val="accent5"/>
                </a:solidFill>
              </a:rPr>
              <a:t>Gemalto</a:t>
            </a:r>
            <a:r>
              <a:rPr lang="en-US" dirty="0" smtClean="0">
                <a:solidFill>
                  <a:schemeClr val="accent5"/>
                </a:solidFill>
              </a:rPr>
              <a:t> at a glance</a:t>
            </a:r>
          </a:p>
          <a:p>
            <a:pPr eaLnBrk="1" hangingPunct="1">
              <a:defRPr/>
            </a:pPr>
            <a:endParaRPr lang="en-US" dirty="0">
              <a:solidFill>
                <a:schemeClr val="accent5"/>
              </a:solidFill>
            </a:endParaRPr>
          </a:p>
          <a:p>
            <a:pPr eaLnBrk="1" hangingPunct="1">
              <a:defRPr/>
            </a:pPr>
            <a:r>
              <a:rPr lang="en-US" dirty="0" smtClean="0">
                <a:solidFill>
                  <a:schemeClr val="accent5"/>
                </a:solidFill>
              </a:rPr>
              <a:t>The case for stronger authentication</a:t>
            </a:r>
          </a:p>
          <a:p>
            <a:pPr eaLnBrk="1" hangingPunct="1">
              <a:defRPr/>
            </a:pPr>
            <a:endParaRPr lang="en-US" dirty="0">
              <a:solidFill>
                <a:schemeClr val="accent5"/>
              </a:solidFill>
            </a:endParaRPr>
          </a:p>
          <a:p>
            <a:pPr eaLnBrk="1" hangingPunct="1">
              <a:defRPr/>
            </a:pPr>
            <a:r>
              <a:rPr lang="en-US" dirty="0" smtClean="0">
                <a:solidFill>
                  <a:schemeClr val="accent5"/>
                </a:solidFill>
              </a:rPr>
              <a:t>Customer motivation</a:t>
            </a:r>
          </a:p>
          <a:p>
            <a:pPr eaLnBrk="1" hangingPunct="1">
              <a:defRPr/>
            </a:pPr>
            <a:endParaRPr lang="en-US" dirty="0" smtClean="0"/>
          </a:p>
          <a:p>
            <a:pPr eaLnBrk="1" hangingPunct="1">
              <a:defRPr/>
            </a:pPr>
            <a:r>
              <a:rPr lang="en-US" dirty="0" smtClean="0">
                <a:solidFill>
                  <a:schemeClr val="bg1"/>
                </a:solidFill>
              </a:rPr>
              <a:t>Extending Tivoli to support Trusted Identities</a:t>
            </a:r>
          </a:p>
          <a:p>
            <a:pPr eaLnBrk="1" hangingPunct="1">
              <a:defRPr/>
            </a:pPr>
            <a:endParaRPr lang="en-US" dirty="0"/>
          </a:p>
          <a:p>
            <a:pPr eaLnBrk="1" hangingPunct="1">
              <a:defRPr/>
            </a:pPr>
            <a:r>
              <a:rPr lang="en-US" dirty="0" smtClean="0">
                <a:solidFill>
                  <a:schemeClr val="accent5"/>
                </a:solidFill>
              </a:rPr>
              <a:t>Meeting the customer needs together</a:t>
            </a:r>
            <a:endParaRPr lang="en-US" dirty="0">
              <a:solidFill>
                <a:schemeClr val="accent5"/>
              </a:solidFill>
            </a:endParaRPr>
          </a:p>
          <a:p>
            <a:pPr eaLnBrk="1" hangingPunct="1">
              <a:defRPr/>
            </a:pPr>
            <a:endParaRPr lang="en-US" dirty="0" smtClean="0"/>
          </a:p>
          <a:p>
            <a:pPr eaLnBrk="1" hangingPunct="1">
              <a:defRPr/>
            </a:pPr>
            <a:endParaRPr lang="en-US" dirty="0"/>
          </a:p>
          <a:p>
            <a:pPr eaLnBrk="1" hangingPunct="1">
              <a:defRPr/>
            </a:pPr>
            <a:endParaRPr lang="en-US" dirty="0"/>
          </a:p>
        </p:txBody>
      </p:sp>
      <p:sp>
        <p:nvSpPr>
          <p:cNvPr id="118790" name="Slide Number Placeholder 3"/>
          <p:cNvSpPr>
            <a:spLocks noGrp="1"/>
          </p:cNvSpPr>
          <p:nvPr>
            <p:ph type="sldNum" sz="quarter" idx="10"/>
          </p:nvPr>
        </p:nvSpPr>
        <p:spPr bwMode="auto">
          <a:noFill/>
          <a:ln>
            <a:miter lim="800000"/>
            <a:headEnd/>
            <a:tailEnd/>
          </a:ln>
        </p:spPr>
        <p:txBody>
          <a:bodyPr/>
          <a:lstStyle/>
          <a:p>
            <a:fld id="{F386B249-7723-4C5F-85DC-644028C721A5}" type="slidenum">
              <a:rPr lang="en-US" smtClean="0">
                <a:latin typeface="Arial" charset="0"/>
                <a:cs typeface="Arial" charset="0"/>
              </a:rPr>
              <a:pPr/>
              <a:t>26</a:t>
            </a:fld>
            <a:endParaRPr lang="en-US" smtClean="0">
              <a:latin typeface="Arial" charset="0"/>
              <a:cs typeface="Arial" charset="0"/>
            </a:endParaRPr>
          </a:p>
        </p:txBody>
      </p:sp>
      <p:sp>
        <p:nvSpPr>
          <p:cNvPr id="118791" name="Date Placeholder 4"/>
          <p:cNvSpPr>
            <a:spLocks noGrp="1"/>
          </p:cNvSpPr>
          <p:nvPr>
            <p:ph type="dt" sz="quarter" idx="12"/>
          </p:nvPr>
        </p:nvSpPr>
        <p:spPr>
          <a:noFill/>
        </p:spPr>
        <p:txBody>
          <a:bodyPr/>
          <a:lstStyle/>
          <a:p>
            <a:fld id="{5772B7E3-97C3-4C2C-AB29-6348A1FB1713}" type="datetime1">
              <a:rPr lang="en-GB" smtClean="0">
                <a:latin typeface="Arial" charset="0"/>
                <a:cs typeface="Arial" charset="0"/>
              </a:rPr>
              <a:pPr/>
              <a:t>01/06/2010</a:t>
            </a:fld>
            <a:endParaRPr lang="en-GB" smtClean="0">
              <a:latin typeface="Arial" charset="0"/>
              <a:cs typeface="Arial"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Number Placeholder 3"/>
          <p:cNvSpPr>
            <a:spLocks noGrp="1"/>
          </p:cNvSpPr>
          <p:nvPr>
            <p:ph type="sldNum" sz="quarter" idx="10"/>
          </p:nvPr>
        </p:nvSpPr>
        <p:spPr bwMode="auto">
          <a:noFill/>
          <a:ln>
            <a:miter lim="800000"/>
            <a:headEnd/>
            <a:tailEnd/>
          </a:ln>
        </p:spPr>
        <p:txBody>
          <a:bodyPr/>
          <a:lstStyle/>
          <a:p>
            <a:fld id="{25EFBB35-1FF5-4B61-BBE8-33C868DF41DF}" type="slidenum">
              <a:rPr lang="en-US" smtClean="0">
                <a:latin typeface="Arial" charset="0"/>
                <a:cs typeface="Arial" charset="0"/>
              </a:rPr>
              <a:pPr/>
              <a:t>27</a:t>
            </a:fld>
            <a:endParaRPr lang="en-US" smtClean="0">
              <a:latin typeface="Arial" charset="0"/>
              <a:cs typeface="Arial" charset="0"/>
            </a:endParaRPr>
          </a:p>
        </p:txBody>
      </p:sp>
      <p:sp>
        <p:nvSpPr>
          <p:cNvPr id="119810" name="Date Placeholder 5"/>
          <p:cNvSpPr>
            <a:spLocks noGrp="1"/>
          </p:cNvSpPr>
          <p:nvPr>
            <p:ph type="dt" sz="quarter" idx="12"/>
          </p:nvPr>
        </p:nvSpPr>
        <p:spPr>
          <a:noFill/>
        </p:spPr>
        <p:txBody>
          <a:bodyPr/>
          <a:lstStyle/>
          <a:p>
            <a:fld id="{D6B4E6A8-D2D6-45BD-BF5B-015384D6BBFF}" type="datetime1">
              <a:rPr lang="en-GB" smtClean="0">
                <a:latin typeface="Arial" charset="0"/>
                <a:cs typeface="Arial" charset="0"/>
              </a:rPr>
              <a:pPr/>
              <a:t>01/06/2010</a:t>
            </a:fld>
            <a:endParaRPr lang="en-GB" smtClean="0">
              <a:latin typeface="Arial" charset="0"/>
              <a:cs typeface="Arial" charset="0"/>
            </a:endParaRPr>
          </a:p>
        </p:txBody>
      </p:sp>
      <p:sp>
        <p:nvSpPr>
          <p:cNvPr id="119811" name="AutoShape 9"/>
          <p:cNvSpPr>
            <a:spLocks noChangeArrowheads="1"/>
          </p:cNvSpPr>
          <p:nvPr/>
        </p:nvSpPr>
        <p:spPr bwMode="auto">
          <a:xfrm>
            <a:off x="2268538" y="1916113"/>
            <a:ext cx="2735262" cy="3095625"/>
          </a:xfrm>
          <a:prstGeom prst="leftRightArrow">
            <a:avLst>
              <a:gd name="adj1" fmla="val 50000"/>
              <a:gd name="adj2" fmla="val 20000"/>
            </a:avLst>
          </a:prstGeom>
          <a:noFill/>
          <a:ln w="9525">
            <a:solidFill>
              <a:schemeClr val="tx1"/>
            </a:solidFill>
            <a:miter lim="800000"/>
            <a:headEnd/>
            <a:tailEnd/>
          </a:ln>
        </p:spPr>
        <p:txBody>
          <a:bodyPr wrap="none" anchor="ctr"/>
          <a:lstStyle/>
          <a:p>
            <a:endParaRPr lang="en-US"/>
          </a:p>
        </p:txBody>
      </p:sp>
      <p:sp>
        <p:nvSpPr>
          <p:cNvPr id="119812" name="Rectangle 2"/>
          <p:cNvSpPr>
            <a:spLocks noGrp="1" noChangeArrowheads="1"/>
          </p:cNvSpPr>
          <p:nvPr>
            <p:ph type="title"/>
          </p:nvPr>
        </p:nvSpPr>
        <p:spPr/>
        <p:txBody>
          <a:bodyPr/>
          <a:lstStyle/>
          <a:p>
            <a:pPr eaLnBrk="1" hangingPunct="1"/>
            <a:r>
              <a:rPr lang="en-US" smtClean="0"/>
              <a:t>Integrated Two-Factor Authentication</a:t>
            </a:r>
          </a:p>
        </p:txBody>
      </p:sp>
      <p:pic>
        <p:nvPicPr>
          <p:cNvPr id="119813" name="Picture 4" descr="tivoli-usso"/>
          <p:cNvPicPr>
            <a:picLocks noChangeAspect="1" noChangeArrowheads="1"/>
          </p:cNvPicPr>
          <p:nvPr/>
        </p:nvPicPr>
        <p:blipFill>
          <a:blip r:embed="rId2"/>
          <a:srcRect/>
          <a:stretch>
            <a:fillRect/>
          </a:stretch>
        </p:blipFill>
        <p:spPr bwMode="auto">
          <a:xfrm>
            <a:off x="5005388" y="1970088"/>
            <a:ext cx="3887787" cy="3119437"/>
          </a:xfrm>
          <a:prstGeom prst="rect">
            <a:avLst/>
          </a:prstGeom>
          <a:noFill/>
          <a:ln w="9525">
            <a:noFill/>
            <a:miter lim="800000"/>
            <a:headEnd/>
            <a:tailEnd/>
          </a:ln>
        </p:spPr>
      </p:pic>
      <p:grpSp>
        <p:nvGrpSpPr>
          <p:cNvPr id="119814" name="Group 33"/>
          <p:cNvGrpSpPr>
            <a:grpSpLocks/>
          </p:cNvGrpSpPr>
          <p:nvPr/>
        </p:nvGrpSpPr>
        <p:grpSpPr bwMode="auto">
          <a:xfrm>
            <a:off x="395288" y="2205038"/>
            <a:ext cx="1776412" cy="2505075"/>
            <a:chOff x="2335" y="729"/>
            <a:chExt cx="1119" cy="1578"/>
          </a:xfrm>
        </p:grpSpPr>
        <p:pic>
          <p:nvPicPr>
            <p:cNvPr id="119817" name="Picture 31"/>
            <p:cNvPicPr>
              <a:picLocks noChangeAspect="1" noChangeArrowheads="1"/>
            </p:cNvPicPr>
            <p:nvPr/>
          </p:nvPicPr>
          <p:blipFill>
            <a:blip r:embed="rId3"/>
            <a:srcRect/>
            <a:stretch>
              <a:fillRect/>
            </a:stretch>
          </p:blipFill>
          <p:spPr bwMode="auto">
            <a:xfrm>
              <a:off x="2335" y="729"/>
              <a:ext cx="1119" cy="1578"/>
            </a:xfrm>
            <a:prstGeom prst="rect">
              <a:avLst/>
            </a:prstGeom>
            <a:noFill/>
            <a:ln w="9525">
              <a:noFill/>
              <a:round/>
              <a:headEnd/>
              <a:tailEnd/>
            </a:ln>
          </p:spPr>
        </p:pic>
        <p:pic>
          <p:nvPicPr>
            <p:cNvPr id="119818" name="Picture 32" descr="Photo"/>
            <p:cNvPicPr>
              <a:picLocks noChangeAspect="1" noChangeArrowheads="1"/>
            </p:cNvPicPr>
            <p:nvPr/>
          </p:nvPicPr>
          <p:blipFill>
            <a:blip r:embed="rId4"/>
            <a:srcRect/>
            <a:stretch>
              <a:fillRect/>
            </a:stretch>
          </p:blipFill>
          <p:spPr bwMode="auto">
            <a:xfrm>
              <a:off x="2405" y="770"/>
              <a:ext cx="405" cy="506"/>
            </a:xfrm>
            <a:prstGeom prst="rect">
              <a:avLst/>
            </a:prstGeom>
            <a:noFill/>
            <a:ln w="9525">
              <a:noFill/>
              <a:miter lim="800000"/>
              <a:headEnd/>
              <a:tailEnd/>
            </a:ln>
          </p:spPr>
        </p:pic>
      </p:grpSp>
      <p:sp>
        <p:nvSpPr>
          <p:cNvPr id="119815" name="Text Box 8"/>
          <p:cNvSpPr txBox="1">
            <a:spLocks noChangeArrowheads="1"/>
          </p:cNvSpPr>
          <p:nvPr/>
        </p:nvSpPr>
        <p:spPr bwMode="auto">
          <a:xfrm>
            <a:off x="2843213" y="2852738"/>
            <a:ext cx="1797050" cy="1190625"/>
          </a:xfrm>
          <a:prstGeom prst="rect">
            <a:avLst/>
          </a:prstGeom>
          <a:noFill/>
          <a:ln w="9525">
            <a:noFill/>
            <a:miter lim="800000"/>
            <a:headEnd/>
            <a:tailEnd/>
          </a:ln>
        </p:spPr>
        <p:txBody>
          <a:bodyPr wrap="none">
            <a:spAutoFit/>
          </a:bodyPr>
          <a:lstStyle/>
          <a:p>
            <a:r>
              <a:rPr lang="en-US"/>
              <a:t>Ease of Use</a:t>
            </a:r>
          </a:p>
          <a:p>
            <a:r>
              <a:rPr lang="en-US"/>
              <a:t>Reduced Cost</a:t>
            </a:r>
          </a:p>
          <a:p>
            <a:r>
              <a:rPr lang="en-US"/>
              <a:t>Robust Security</a:t>
            </a:r>
          </a:p>
          <a:p>
            <a:r>
              <a:rPr lang="en-US"/>
              <a:t>Compliance</a:t>
            </a:r>
          </a:p>
        </p:txBody>
      </p:sp>
      <p:sp>
        <p:nvSpPr>
          <p:cNvPr id="119816" name="Text Box 10"/>
          <p:cNvSpPr txBox="1">
            <a:spLocks noChangeArrowheads="1"/>
          </p:cNvSpPr>
          <p:nvPr/>
        </p:nvSpPr>
        <p:spPr bwMode="auto">
          <a:xfrm>
            <a:off x="2032000" y="5413375"/>
            <a:ext cx="4695825" cy="519113"/>
          </a:xfrm>
          <a:prstGeom prst="rect">
            <a:avLst/>
          </a:prstGeom>
          <a:noFill/>
          <a:ln w="9525">
            <a:noFill/>
            <a:miter lim="800000"/>
            <a:headEnd/>
            <a:tailEnd/>
          </a:ln>
        </p:spPr>
        <p:txBody>
          <a:bodyPr wrap="none">
            <a:spAutoFit/>
          </a:bodyPr>
          <a:lstStyle/>
          <a:p>
            <a:r>
              <a:rPr lang="en-US" sz="2800">
                <a:solidFill>
                  <a:srgbClr val="EE7F00"/>
                </a:solidFill>
              </a:rPr>
              <a:t>“</a:t>
            </a:r>
            <a:r>
              <a:rPr lang="en-US" sz="2800" b="1">
                <a:solidFill>
                  <a:srgbClr val="EE7F00"/>
                </a:solidFill>
              </a:rPr>
              <a:t>Trusted Identity Initiative”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1"/>
          <p:cNvSpPr>
            <a:spLocks noGrp="1" noChangeArrowheads="1"/>
          </p:cNvSpPr>
          <p:nvPr>
            <p:ph type="title"/>
          </p:nvPr>
        </p:nvSpPr>
        <p:spPr>
          <a:xfrm>
            <a:off x="441325" y="609600"/>
            <a:ext cx="7620000" cy="409575"/>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t>High Level Enterprise Architecture and Integration</a:t>
            </a:r>
          </a:p>
        </p:txBody>
      </p:sp>
      <p:pic>
        <p:nvPicPr>
          <p:cNvPr id="120834" name="Picture 2"/>
          <p:cNvPicPr>
            <a:picLocks noChangeAspect="1" noChangeArrowheads="1"/>
          </p:cNvPicPr>
          <p:nvPr/>
        </p:nvPicPr>
        <p:blipFill>
          <a:blip r:embed="rId3"/>
          <a:srcRect/>
          <a:stretch>
            <a:fillRect/>
          </a:stretch>
        </p:blipFill>
        <p:spPr bwMode="auto">
          <a:xfrm>
            <a:off x="301625" y="1916113"/>
            <a:ext cx="8842375" cy="3294062"/>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179388" y="620713"/>
            <a:ext cx="7618412" cy="407987"/>
          </a:xfrm>
        </p:spPr>
        <p:txBody>
          <a:bodyPr/>
          <a:lstStyle/>
          <a:p>
            <a:pPr eaLnBrk="1" hangingPunct="1"/>
            <a:r>
              <a:rPr lang="en-GB" smtClean="0"/>
              <a:t>Gemalto Protiva configurations are Ready for Tivoli Certified</a:t>
            </a:r>
            <a:endParaRPr lang="en-US" smtClean="0"/>
          </a:p>
        </p:txBody>
      </p:sp>
      <p:sp>
        <p:nvSpPr>
          <p:cNvPr id="122882" name="Rectangle 4"/>
          <p:cNvSpPr>
            <a:spLocks noChangeArrowheads="1"/>
          </p:cNvSpPr>
          <p:nvPr/>
        </p:nvSpPr>
        <p:spPr bwMode="auto">
          <a:xfrm>
            <a:off x="755650" y="5856288"/>
            <a:ext cx="6905625" cy="581025"/>
          </a:xfrm>
          <a:prstGeom prst="rect">
            <a:avLst/>
          </a:prstGeom>
          <a:noFill/>
          <a:ln w="9525">
            <a:noFill/>
            <a:miter lim="800000"/>
            <a:headEnd/>
            <a:tailEnd/>
          </a:ln>
        </p:spPr>
        <p:txBody>
          <a:bodyPr wrap="none" anchor="ctr">
            <a:spAutoFit/>
          </a:bodyPr>
          <a:lstStyle/>
          <a:p>
            <a:r>
              <a:rPr lang="en-GB" sz="1400">
                <a:solidFill>
                  <a:srgbClr val="000000"/>
                </a:solidFill>
              </a:rPr>
              <a:t>IBM OPAL</a:t>
            </a:r>
            <a:r>
              <a:rPr lang="en-GB" sz="1200">
                <a:solidFill>
                  <a:srgbClr val="000000"/>
                </a:solidFill>
              </a:rPr>
              <a:t>: </a:t>
            </a:r>
            <a:r>
              <a:rPr lang="en-US" sz="1600">
                <a:solidFill>
                  <a:srgbClr val="000000"/>
                </a:solidFill>
                <a:hlinkClick r:id="rId3"/>
              </a:rPr>
              <a:t>http://www.ibm.com/software/tivoli/opal?NavCode=1TW10AMBT</a:t>
            </a:r>
            <a:endParaRPr lang="en-US" sz="1600">
              <a:solidFill>
                <a:srgbClr val="000000"/>
              </a:solidFill>
            </a:endParaRPr>
          </a:p>
          <a:p>
            <a:endParaRPr lang="en-US" sz="1600">
              <a:solidFill>
                <a:srgbClr val="000000"/>
              </a:solidFill>
            </a:endParaRPr>
          </a:p>
        </p:txBody>
      </p:sp>
      <p:graphicFrame>
        <p:nvGraphicFramePr>
          <p:cNvPr id="99640" name="Group 312"/>
          <p:cNvGraphicFramePr>
            <a:graphicFrameLocks noGrp="1"/>
          </p:cNvGraphicFramePr>
          <p:nvPr/>
        </p:nvGraphicFramePr>
        <p:xfrm>
          <a:off x="755650" y="1412875"/>
          <a:ext cx="8064500" cy="3738563"/>
        </p:xfrm>
        <a:graphic>
          <a:graphicData uri="http://schemas.openxmlformats.org/drawingml/2006/table">
            <a:tbl>
              <a:tblPr/>
              <a:tblGrid>
                <a:gridCol w="1123950"/>
                <a:gridCol w="1463675"/>
                <a:gridCol w="868363"/>
                <a:gridCol w="1412875"/>
                <a:gridCol w="985837"/>
                <a:gridCol w="1103313"/>
                <a:gridCol w="1106487"/>
              </a:tblGrid>
              <a:tr h="827088">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endParaRPr kumimoji="0" lang="en-GB" sz="2400" b="1" i="0" u="none" strike="noStrike" cap="none" normalizeH="0" baseline="0" smtClean="0">
                        <a:ln>
                          <a:noFill/>
                        </a:ln>
                        <a:solidFill>
                          <a:srgbClr val="336699"/>
                        </a:solidFill>
                        <a:effectLst/>
                        <a:latin typeface="Arial" charset="0"/>
                        <a:cs typeface="Arial" charset="0"/>
                      </a:endParaRPr>
                    </a:p>
                    <a:p>
                      <a:pPr marL="0" marR="0" lvl="0" indent="0" algn="l" defTabSz="4572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smtClean="0">
                          <a:ln>
                            <a:noFill/>
                          </a:ln>
                          <a:solidFill>
                            <a:srgbClr val="336699"/>
                          </a:solidFill>
                          <a:effectLst/>
                          <a:latin typeface="Arial" charset="0"/>
                          <a:cs typeface="Arial" charset="0"/>
                        </a:rPr>
                        <a:t> </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solidFill>
                      <a:srgbClr val="FFC726"/>
                    </a:solid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200" b="1" i="0" u="none" strike="noStrike" cap="none" normalizeH="0" baseline="0" smtClean="0">
                          <a:ln>
                            <a:noFill/>
                          </a:ln>
                          <a:solidFill>
                            <a:srgbClr val="FFFFFF"/>
                          </a:solidFill>
                          <a:effectLst/>
                          <a:latin typeface="Arial" charset="0"/>
                          <a:cs typeface="Arial" charset="0"/>
                        </a:rPr>
                        <a:t>Use case</a:t>
                      </a:r>
                      <a:endParaRPr kumimoji="0" lang="en-GB" sz="1200" b="1" i="0" u="none" strike="noStrike" cap="none" normalizeH="0" baseline="0" smtClean="0">
                        <a:ln>
                          <a:noFill/>
                        </a:ln>
                        <a:solidFill>
                          <a:srgbClr val="336699"/>
                        </a:solidFill>
                        <a:effectLst/>
                        <a:latin typeface="Arial" charset="0"/>
                        <a:cs typeface="Arial" charset="0"/>
                      </a:endParaRP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solidFill>
                      <a:srgbClr val="FFC726"/>
                    </a:solid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200" b="1" i="0" u="none" strike="noStrike" cap="none" normalizeH="0" baseline="0" smtClean="0">
                          <a:ln>
                            <a:noFill/>
                          </a:ln>
                          <a:solidFill>
                            <a:srgbClr val="FFFFFF"/>
                          </a:solidFill>
                          <a:effectLst/>
                          <a:latin typeface="Arial" charset="0"/>
                          <a:cs typeface="Arial" charset="0"/>
                        </a:rPr>
                        <a:t>TAM ESSO </a:t>
                      </a:r>
                      <a:br>
                        <a:rPr kumimoji="0" lang="en-GB" sz="1200" b="1" i="0" u="none" strike="noStrike" cap="none" normalizeH="0" baseline="0" smtClean="0">
                          <a:ln>
                            <a:noFill/>
                          </a:ln>
                          <a:solidFill>
                            <a:srgbClr val="FFFFFF"/>
                          </a:solidFill>
                          <a:effectLst/>
                          <a:latin typeface="Arial" charset="0"/>
                          <a:cs typeface="Arial" charset="0"/>
                        </a:rPr>
                      </a:br>
                      <a:r>
                        <a:rPr kumimoji="0" lang="en-GB" sz="1200" b="1" i="0" u="none" strike="noStrike" cap="none" normalizeH="0" baseline="0" smtClean="0">
                          <a:ln>
                            <a:noFill/>
                          </a:ln>
                          <a:solidFill>
                            <a:srgbClr val="FFFFFF"/>
                          </a:solidFill>
                          <a:effectLst/>
                          <a:latin typeface="Arial" charset="0"/>
                          <a:cs typeface="Arial" charset="0"/>
                        </a:rPr>
                        <a:t>Ready?*</a:t>
                      </a:r>
                      <a:endParaRPr kumimoji="0" lang="en-GB" sz="1200" b="1" i="0" u="none" strike="noStrike" cap="none" normalizeH="0" baseline="0" smtClean="0">
                        <a:ln>
                          <a:noFill/>
                        </a:ln>
                        <a:solidFill>
                          <a:srgbClr val="336699"/>
                        </a:solidFill>
                        <a:effectLst/>
                        <a:latin typeface="Arial" charset="0"/>
                        <a:cs typeface="Arial" charset="0"/>
                      </a:endParaRP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solidFill>
                      <a:srgbClr val="FFC726"/>
                    </a:solid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200" b="1" i="0" u="none" strike="noStrike" cap="none" normalizeH="0" baseline="0" smtClean="0">
                          <a:ln>
                            <a:noFill/>
                          </a:ln>
                          <a:solidFill>
                            <a:srgbClr val="FFFFFF"/>
                          </a:solidFill>
                          <a:effectLst/>
                          <a:latin typeface="Arial" charset="0"/>
                          <a:cs typeface="Arial" charset="0"/>
                        </a:rPr>
                        <a:t>Configuratiion</a:t>
                      </a:r>
                      <a:endParaRPr kumimoji="0" lang="en-GB" sz="1200" b="1" i="0" u="none" strike="noStrike" cap="none" normalizeH="0" baseline="0" smtClean="0">
                        <a:ln>
                          <a:noFill/>
                        </a:ln>
                        <a:solidFill>
                          <a:srgbClr val="336699"/>
                        </a:solidFill>
                        <a:effectLst/>
                        <a:latin typeface="Arial" charset="0"/>
                        <a:cs typeface="Arial" charset="0"/>
                      </a:endParaRP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solidFill>
                      <a:srgbClr val="FFC726"/>
                    </a:solid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200" b="1" i="0" u="none" strike="noStrike" cap="none" normalizeH="0" baseline="0" smtClean="0">
                          <a:ln>
                            <a:noFill/>
                          </a:ln>
                          <a:solidFill>
                            <a:srgbClr val="FFFFFF"/>
                          </a:solidFill>
                          <a:effectLst/>
                          <a:latin typeface="Arial" charset="0"/>
                          <a:cs typeface="Arial" charset="0"/>
                        </a:rPr>
                        <a:t>OTP </a:t>
                      </a:r>
                      <a:br>
                        <a:rPr kumimoji="0" lang="en-GB" sz="1200" b="1" i="0" u="none" strike="noStrike" cap="none" normalizeH="0" baseline="0" smtClean="0">
                          <a:ln>
                            <a:noFill/>
                          </a:ln>
                          <a:solidFill>
                            <a:srgbClr val="FFFFFF"/>
                          </a:solidFill>
                          <a:effectLst/>
                          <a:latin typeface="Arial" charset="0"/>
                          <a:cs typeface="Arial" charset="0"/>
                        </a:rPr>
                      </a:br>
                      <a:r>
                        <a:rPr kumimoji="0" lang="en-GB" sz="1200" b="1" i="0" u="none" strike="noStrike" cap="none" normalizeH="0" baseline="0" smtClean="0">
                          <a:ln>
                            <a:noFill/>
                          </a:ln>
                          <a:solidFill>
                            <a:srgbClr val="FFFFFF"/>
                          </a:solidFill>
                          <a:effectLst/>
                          <a:latin typeface="Arial" charset="0"/>
                          <a:cs typeface="Arial" charset="0"/>
                        </a:rPr>
                        <a:t>Support?</a:t>
                      </a:r>
                      <a:endParaRPr kumimoji="0" lang="en-GB" sz="1200" b="1" i="0" u="none" strike="noStrike" cap="none" normalizeH="0" baseline="0" smtClean="0">
                        <a:ln>
                          <a:noFill/>
                        </a:ln>
                        <a:solidFill>
                          <a:srgbClr val="336699"/>
                        </a:solidFill>
                        <a:effectLst/>
                        <a:latin typeface="Arial" charset="0"/>
                        <a:cs typeface="Arial" charset="0"/>
                      </a:endParaRP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solidFill>
                      <a:srgbClr val="FFC726"/>
                    </a:solid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200" b="1" i="0" u="none" strike="noStrike" cap="none" normalizeH="0" baseline="0" smtClean="0">
                          <a:ln>
                            <a:noFill/>
                          </a:ln>
                          <a:solidFill>
                            <a:srgbClr val="FFFFFF"/>
                          </a:solidFill>
                          <a:effectLst/>
                          <a:latin typeface="Arial" charset="0"/>
                          <a:cs typeface="Arial" charset="0"/>
                        </a:rPr>
                        <a:t>PAC </a:t>
                      </a:r>
                      <a:br>
                        <a:rPr kumimoji="0" lang="en-GB" sz="1200" b="1" i="0" u="none" strike="noStrike" cap="none" normalizeH="0" baseline="0" smtClean="0">
                          <a:ln>
                            <a:noFill/>
                          </a:ln>
                          <a:solidFill>
                            <a:srgbClr val="FFFFFF"/>
                          </a:solidFill>
                          <a:effectLst/>
                          <a:latin typeface="Arial" charset="0"/>
                          <a:cs typeface="Arial" charset="0"/>
                        </a:rPr>
                      </a:br>
                      <a:r>
                        <a:rPr kumimoji="0" lang="en-GB" sz="1200" b="1" i="0" u="none" strike="noStrike" cap="none" normalizeH="0" baseline="0" smtClean="0">
                          <a:ln>
                            <a:noFill/>
                          </a:ln>
                          <a:solidFill>
                            <a:srgbClr val="FFFFFF"/>
                          </a:solidFill>
                          <a:effectLst/>
                          <a:latin typeface="Arial" charset="0"/>
                          <a:cs typeface="Arial" charset="0"/>
                        </a:rPr>
                        <a:t>Support?</a:t>
                      </a:r>
                      <a:endParaRPr kumimoji="0" lang="en-GB" sz="1200" b="1" i="0" u="none" strike="noStrike" cap="none" normalizeH="0" baseline="0" smtClean="0">
                        <a:ln>
                          <a:noFill/>
                        </a:ln>
                        <a:solidFill>
                          <a:srgbClr val="336699"/>
                        </a:solidFill>
                        <a:effectLst/>
                        <a:latin typeface="Arial" charset="0"/>
                        <a:cs typeface="Arial" charset="0"/>
                      </a:endParaRP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solidFill>
                      <a:srgbClr val="FFC726"/>
                    </a:solid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200" b="1" i="0" u="none" strike="noStrike" cap="none" normalizeH="0" baseline="0" smtClean="0">
                          <a:ln>
                            <a:noFill/>
                          </a:ln>
                          <a:solidFill>
                            <a:srgbClr val="FFFFFF"/>
                          </a:solidFill>
                          <a:effectLst/>
                          <a:latin typeface="Arial" charset="0"/>
                          <a:cs typeface="Arial" charset="0"/>
                        </a:rPr>
                        <a:t>USB </a:t>
                      </a:r>
                      <a:br>
                        <a:rPr kumimoji="0" lang="en-GB" sz="1200" b="1" i="0" u="none" strike="noStrike" cap="none" normalizeH="0" baseline="0" smtClean="0">
                          <a:ln>
                            <a:noFill/>
                          </a:ln>
                          <a:solidFill>
                            <a:srgbClr val="FFFFFF"/>
                          </a:solidFill>
                          <a:effectLst/>
                          <a:latin typeface="Arial" charset="0"/>
                          <a:cs typeface="Arial" charset="0"/>
                        </a:rPr>
                      </a:br>
                      <a:r>
                        <a:rPr kumimoji="0" lang="en-GB" sz="1200" b="1" i="0" u="none" strike="noStrike" cap="none" normalizeH="0" baseline="0" smtClean="0">
                          <a:ln>
                            <a:noFill/>
                          </a:ln>
                          <a:solidFill>
                            <a:srgbClr val="FFFFFF"/>
                          </a:solidFill>
                          <a:effectLst/>
                          <a:latin typeface="Arial" charset="0"/>
                          <a:cs typeface="Arial" charset="0"/>
                        </a:rPr>
                        <a:t>form factor?</a:t>
                      </a:r>
                      <a:endParaRPr kumimoji="0" lang="en-GB" sz="1200" b="1" i="0" u="none" strike="noStrike" cap="none" normalizeH="0" baseline="0" smtClean="0">
                        <a:ln>
                          <a:noFill/>
                        </a:ln>
                        <a:solidFill>
                          <a:srgbClr val="336699"/>
                        </a:solidFill>
                        <a:effectLst/>
                        <a:latin typeface="Arial" charset="0"/>
                        <a:cs typeface="Arial" charset="0"/>
                      </a:endParaRP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solidFill>
                      <a:srgbClr val="FFC726"/>
                    </a:solidFill>
                  </a:tcPr>
                </a:tc>
              </a:tr>
              <a:tr h="706438">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hlinkClick r:id="rId4"/>
                        </a:rPr>
                        <a:t>TPC Classic</a:t>
                      </a:r>
                      <a:endParaRPr kumimoji="0" lang="en-GB" sz="1000" b="1" i="0" u="none" strike="noStrike" cap="none" normalizeH="0" baseline="0" smtClean="0">
                        <a:ln>
                          <a:noFill/>
                        </a:ln>
                        <a:solidFill>
                          <a:srgbClr val="336699"/>
                        </a:solidFill>
                        <a:effectLst/>
                        <a:latin typeface="Arial" charset="0"/>
                        <a:cs typeface="Arial" charset="0"/>
                      </a:endParaRPr>
                    </a:p>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endParaRPr kumimoji="0" lang="en-GB" sz="1000" b="1" i="0" u="none" strike="noStrike" cap="none" normalizeH="0" baseline="0" smtClean="0">
                        <a:ln>
                          <a:noFill/>
                        </a:ln>
                        <a:solidFill>
                          <a:srgbClr val="336699"/>
                        </a:solidFill>
                        <a:effectLst/>
                        <a:latin typeface="Arial" charset="0"/>
                        <a:cs typeface="Arial" charset="0"/>
                      </a:endParaRP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Flexible enterprise </a:t>
                      </a:r>
                      <a:br>
                        <a:rPr kumimoji="0" lang="en-GB" sz="1000" b="1" i="0" u="none" strike="noStrike" cap="none" normalizeH="0" baseline="0" smtClean="0">
                          <a:ln>
                            <a:noFill/>
                          </a:ln>
                          <a:solidFill>
                            <a:srgbClr val="336699"/>
                          </a:solidFill>
                          <a:effectLst/>
                          <a:latin typeface="Arial" charset="0"/>
                          <a:cs typeface="Arial" charset="0"/>
                        </a:rPr>
                      </a:br>
                      <a:r>
                        <a:rPr kumimoji="0" lang="en-GB" sz="1000" b="1" i="0" u="none" strike="noStrike" cap="none" normalizeH="0" baseline="0" smtClean="0">
                          <a:ln>
                            <a:noFill/>
                          </a:ln>
                          <a:solidFill>
                            <a:srgbClr val="336699"/>
                          </a:solidFill>
                          <a:effectLst/>
                          <a:latin typeface="Arial" charset="0"/>
                          <a:cs typeface="Arial" charset="0"/>
                        </a:rPr>
                        <a:t>platform</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Yes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TPC IS (applet v1) TPC IM (applet v2) with Classic Client 5.2.0</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On Request</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Yes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Yes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r>
              <a:tr h="398463">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hlinkClick r:id="rId5"/>
                        </a:rPr>
                        <a:t>.NET</a:t>
                      </a:r>
                      <a:endParaRPr kumimoji="0" lang="en-GB" sz="1000" b="1" i="0" u="none" strike="noStrike" cap="none" normalizeH="0" baseline="0" smtClean="0">
                        <a:ln>
                          <a:noFill/>
                        </a:ln>
                        <a:solidFill>
                          <a:srgbClr val="336699"/>
                        </a:solidFill>
                        <a:effectLst/>
                        <a:latin typeface="Arial" charset="0"/>
                        <a:cs typeface="Arial" charset="0"/>
                      </a:endParaRP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Flexible enterprise </a:t>
                      </a:r>
                      <a:br>
                        <a:rPr kumimoji="0" lang="en-GB" sz="1000" b="1" i="0" u="none" strike="noStrike" cap="none" normalizeH="0" baseline="0" smtClean="0">
                          <a:ln>
                            <a:noFill/>
                          </a:ln>
                          <a:solidFill>
                            <a:srgbClr val="336699"/>
                          </a:solidFill>
                          <a:effectLst/>
                          <a:latin typeface="Arial" charset="0"/>
                          <a:cs typeface="Arial" charset="0"/>
                        </a:rPr>
                      </a:br>
                      <a:r>
                        <a:rPr kumimoji="0" lang="en-GB" sz="1000" b="1" i="0" u="none" strike="noStrike" cap="none" normalizeH="0" baseline="0" smtClean="0">
                          <a:ln>
                            <a:noFill/>
                          </a:ln>
                          <a:solidFill>
                            <a:srgbClr val="336699"/>
                          </a:solidFill>
                          <a:effectLst/>
                          <a:latin typeface="Arial" charset="0"/>
                          <a:cs typeface="Arial" charset="0"/>
                        </a:rPr>
                        <a:t>platform</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Yes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t"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.NET V2+ with Msft Base CSP</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Yes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Yes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Yes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r>
              <a:tr h="552450">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hlinkClick r:id="rId6"/>
                        </a:rPr>
                        <a:t>PIV card</a:t>
                      </a:r>
                      <a:endParaRPr kumimoji="0" lang="en-GB" sz="1000" b="1" i="0" u="none" strike="noStrike" cap="none" normalizeH="0" baseline="0" smtClean="0">
                        <a:ln>
                          <a:noFill/>
                        </a:ln>
                        <a:solidFill>
                          <a:srgbClr val="336699"/>
                        </a:solidFill>
                        <a:effectLst/>
                        <a:latin typeface="Arial" charset="0"/>
                        <a:cs typeface="Arial" charset="0"/>
                      </a:endParaRP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Compliance with USA </a:t>
                      </a:r>
                      <a:br>
                        <a:rPr kumimoji="0" lang="en-GB" sz="1000" b="1" i="0" u="none" strike="noStrike" cap="none" normalizeH="0" baseline="0" smtClean="0">
                          <a:ln>
                            <a:noFill/>
                          </a:ln>
                          <a:solidFill>
                            <a:srgbClr val="336699"/>
                          </a:solidFill>
                          <a:effectLst/>
                          <a:latin typeface="Arial" charset="0"/>
                          <a:cs typeface="Arial" charset="0"/>
                        </a:rPr>
                      </a:br>
                      <a:r>
                        <a:rPr kumimoji="0" lang="en-GB" sz="1000" b="1" i="0" u="none" strike="noStrike" cap="none" normalizeH="0" baseline="0" smtClean="0">
                          <a:ln>
                            <a:noFill/>
                          </a:ln>
                          <a:solidFill>
                            <a:srgbClr val="336699"/>
                          </a:solidFill>
                          <a:effectLst/>
                          <a:latin typeface="Arial" charset="0"/>
                          <a:cs typeface="Arial" charset="0"/>
                        </a:rPr>
                        <a:t>FIPS 201 mandate</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Yes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Tested with ActivIdentity middleware</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No</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On Request</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No</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r>
              <a:tr h="563563">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hlinkClick r:id="rId7"/>
                        </a:rPr>
                        <a:t>IAS TPC</a:t>
                      </a:r>
                      <a:endParaRPr kumimoji="0" lang="en-GB" sz="1000" b="1" i="0" u="none" strike="noStrike" cap="none" normalizeH="0" baseline="0" smtClean="0">
                        <a:ln>
                          <a:noFill/>
                        </a:ln>
                        <a:solidFill>
                          <a:srgbClr val="336699"/>
                        </a:solidFill>
                        <a:effectLst/>
                        <a:latin typeface="Arial" charset="0"/>
                        <a:cs typeface="Arial" charset="0"/>
                      </a:endParaRP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Compliance with European </a:t>
                      </a:r>
                      <a:br>
                        <a:rPr kumimoji="0" lang="en-GB" sz="1000" b="1" i="0" u="none" strike="noStrike" cap="none" normalizeH="0" baseline="0" smtClean="0">
                          <a:ln>
                            <a:noFill/>
                          </a:ln>
                          <a:solidFill>
                            <a:srgbClr val="336699"/>
                          </a:solidFill>
                          <a:effectLst/>
                          <a:latin typeface="Arial" charset="0"/>
                          <a:cs typeface="Arial" charset="0"/>
                        </a:rPr>
                      </a:br>
                      <a:r>
                        <a:rPr kumimoji="0" lang="en-GB" sz="1000" b="1" i="0" u="none" strike="noStrike" cap="none" normalizeH="0" baseline="0" smtClean="0">
                          <a:ln>
                            <a:noFill/>
                          </a:ln>
                          <a:solidFill>
                            <a:srgbClr val="336699"/>
                          </a:solidFill>
                          <a:effectLst/>
                          <a:latin typeface="Arial" charset="0"/>
                          <a:cs typeface="Arial" charset="0"/>
                        </a:rPr>
                        <a:t>IAS standard</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Yes**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t"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Generic European Citizen Card with Classic Client for IAS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On Request</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Yes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Yes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r>
              <a:tr h="552450">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hlinkClick r:id="rId6"/>
                        </a:rPr>
                        <a:t>Access TPC</a:t>
                      </a:r>
                      <a:endParaRPr kumimoji="0" lang="en-GB" sz="1000" b="1" i="0" u="none" strike="noStrike" cap="none" normalizeH="0" baseline="0" smtClean="0">
                        <a:ln>
                          <a:noFill/>
                        </a:ln>
                        <a:solidFill>
                          <a:srgbClr val="336699"/>
                        </a:solidFill>
                        <a:effectLst/>
                        <a:latin typeface="Arial" charset="0"/>
                        <a:cs typeface="Arial" charset="0"/>
                      </a:endParaRPr>
                    </a:p>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endParaRPr kumimoji="0" lang="en-GB" sz="1000" b="1" i="0" u="none" strike="noStrike" cap="none" normalizeH="0" baseline="0" smtClean="0">
                        <a:ln>
                          <a:noFill/>
                        </a:ln>
                        <a:solidFill>
                          <a:srgbClr val="336699"/>
                        </a:solidFill>
                        <a:effectLst/>
                        <a:latin typeface="Arial" charset="0"/>
                        <a:cs typeface="Arial" charset="0"/>
                      </a:endParaRP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Corporate badge for existing customers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Yes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t"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Access Client with TPC CY2 card</a:t>
                      </a:r>
                    </a:p>
                    <a:p>
                      <a:pPr marL="0" marR="0" lvl="0" indent="0" algn="l" defTabSz="457200" rtl="0" eaLnBrk="1" fontAlgn="t" latinLnBrk="0" hangingPunct="1">
                        <a:lnSpc>
                          <a:spcPct val="100000"/>
                        </a:lnSpc>
                        <a:spcBef>
                          <a:spcPct val="0"/>
                        </a:spcBef>
                        <a:spcAft>
                          <a:spcPct val="0"/>
                        </a:spcAft>
                        <a:buClr>
                          <a:srgbClr val="336699"/>
                        </a:buClr>
                        <a:buSzTx/>
                        <a:buFont typeface="Arial" charset="0"/>
                        <a:buNone/>
                        <a:tabLst/>
                      </a:pPr>
                      <a:endParaRPr kumimoji="0" lang="en-GB" sz="1000" b="1" i="0" u="none" strike="noStrike" cap="none" normalizeH="0" baseline="0" smtClean="0">
                        <a:ln>
                          <a:noFill/>
                        </a:ln>
                        <a:solidFill>
                          <a:srgbClr val="336699"/>
                        </a:solidFill>
                        <a:effectLst/>
                        <a:latin typeface="Arial" charset="0"/>
                        <a:cs typeface="Arial" charset="0"/>
                      </a:endParaRP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0" i="0" u="none" strike="noStrike" cap="none" normalizeH="0" baseline="0" smtClean="0">
                          <a:ln>
                            <a:noFill/>
                          </a:ln>
                          <a:solidFill>
                            <a:srgbClr val="336699"/>
                          </a:solidFill>
                          <a:effectLst/>
                          <a:latin typeface="Arial" charset="0"/>
                          <a:cs typeface="Arial" charset="0"/>
                        </a:rPr>
                        <a:t>No</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Yes</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
                          <a:srgbClr val="336699"/>
                        </a:buClr>
                        <a:buSzTx/>
                        <a:buFont typeface="Arial" charset="0"/>
                        <a:buNone/>
                        <a:tabLst/>
                      </a:pPr>
                      <a:r>
                        <a:rPr kumimoji="0" lang="en-GB" sz="1000" b="1" i="0" u="none" strike="noStrike" cap="none" normalizeH="0" baseline="0" smtClean="0">
                          <a:ln>
                            <a:noFill/>
                          </a:ln>
                          <a:solidFill>
                            <a:srgbClr val="336699"/>
                          </a:solidFill>
                          <a:effectLst/>
                          <a:latin typeface="Arial" charset="0"/>
                          <a:cs typeface="Arial" charset="0"/>
                        </a:rPr>
                        <a:t>No</a:t>
                      </a:r>
                    </a:p>
                  </a:txBody>
                  <a:tcPr anchor="ctr" horzOverflow="overflow">
                    <a:lnL w="9525" cap="flat" cmpd="sng" algn="ctr">
                      <a:solidFill>
                        <a:srgbClr val="FFC726"/>
                      </a:solidFill>
                      <a:prstDash val="solid"/>
                      <a:round/>
                      <a:headEnd type="none" w="med" len="med"/>
                      <a:tailEnd type="none" w="med" len="med"/>
                    </a:lnL>
                    <a:lnR w="9525" cap="flat" cmpd="sng" algn="ctr">
                      <a:solidFill>
                        <a:srgbClr val="FFC726"/>
                      </a:solidFill>
                      <a:prstDash val="solid"/>
                      <a:round/>
                      <a:headEnd type="none" w="med" len="med"/>
                      <a:tailEnd type="none" w="med" len="med"/>
                    </a:lnR>
                    <a:lnT w="9525" cap="flat" cmpd="sng" algn="ctr">
                      <a:solidFill>
                        <a:srgbClr val="FFC726"/>
                      </a:solidFill>
                      <a:prstDash val="solid"/>
                      <a:round/>
                      <a:headEnd type="none" w="med" len="med"/>
                      <a:tailEnd type="none" w="med" len="med"/>
                    </a:lnT>
                    <a:lnB w="9525" cap="flat" cmpd="sng" algn="ctr">
                      <a:solidFill>
                        <a:srgbClr val="FFC726"/>
                      </a:solidFill>
                      <a:prstDash val="solid"/>
                      <a:round/>
                      <a:headEnd type="none" w="med" len="med"/>
                      <a:tailEnd type="none" w="med" len="med"/>
                    </a:lnB>
                    <a:lnTlToBr>
                      <a:noFill/>
                    </a:lnTlToBr>
                    <a:lnBlToTr>
                      <a:noFill/>
                    </a:lnBlToTr>
                    <a:noFill/>
                  </a:tcPr>
                </a:tc>
              </a:tr>
            </a:tbl>
          </a:graphicData>
        </a:graphic>
      </p:graphicFrame>
      <p:sp>
        <p:nvSpPr>
          <p:cNvPr id="122941" name="Rectangle 265"/>
          <p:cNvSpPr>
            <a:spLocks noChangeArrowheads="1"/>
          </p:cNvSpPr>
          <p:nvPr/>
        </p:nvSpPr>
        <p:spPr bwMode="auto">
          <a:xfrm>
            <a:off x="-1511300" y="4414838"/>
            <a:ext cx="184150" cy="593725"/>
          </a:xfrm>
          <a:prstGeom prst="rect">
            <a:avLst/>
          </a:prstGeom>
          <a:noFill/>
          <a:ln w="9525">
            <a:noFill/>
            <a:miter lim="800000"/>
            <a:headEnd/>
            <a:tailEnd/>
          </a:ln>
        </p:spPr>
        <p:txBody>
          <a:bodyPr wrap="none" anchor="ctr">
            <a:spAutoFit/>
          </a:bodyPr>
          <a:lstStyle/>
          <a:p>
            <a:r>
              <a:rPr lang="en-GB" sz="900"/>
              <a:t/>
            </a:r>
            <a:br>
              <a:rPr lang="en-GB" sz="900"/>
            </a:br>
            <a:endParaRPr lang="en-GB"/>
          </a:p>
        </p:txBody>
      </p:sp>
      <p:pic>
        <p:nvPicPr>
          <p:cNvPr id="122942" name="Picture 311" descr="logo_ibmtivoli">
            <a:hlinkClick r:id="rId8"/>
          </p:cNvPr>
          <p:cNvPicPr>
            <a:picLocks noChangeAspect="1" noChangeArrowheads="1"/>
          </p:cNvPicPr>
          <p:nvPr/>
        </p:nvPicPr>
        <p:blipFill>
          <a:blip r:embed="rId9"/>
          <a:srcRect/>
          <a:stretch>
            <a:fillRect/>
          </a:stretch>
        </p:blipFill>
        <p:spPr bwMode="auto">
          <a:xfrm>
            <a:off x="7308850" y="620713"/>
            <a:ext cx="1600200" cy="685800"/>
          </a:xfrm>
          <a:prstGeom prst="rect">
            <a:avLst/>
          </a:prstGeom>
          <a:noFill/>
          <a:ln w="9525">
            <a:noFill/>
            <a:miter lim="800000"/>
            <a:headEnd/>
            <a:tailEnd/>
          </a:ln>
        </p:spPr>
      </p:pic>
      <p:sp>
        <p:nvSpPr>
          <p:cNvPr id="122943" name="Text Box 313"/>
          <p:cNvSpPr txBox="1">
            <a:spLocks noChangeArrowheads="1"/>
          </p:cNvSpPr>
          <p:nvPr/>
        </p:nvSpPr>
        <p:spPr bwMode="auto">
          <a:xfrm>
            <a:off x="950913" y="5248275"/>
            <a:ext cx="7221537" cy="396875"/>
          </a:xfrm>
          <a:prstGeom prst="rect">
            <a:avLst/>
          </a:prstGeom>
          <a:noFill/>
          <a:ln w="9525">
            <a:noFill/>
            <a:miter lim="800000"/>
            <a:headEnd/>
            <a:tailEnd/>
          </a:ln>
        </p:spPr>
        <p:txBody>
          <a:bodyPr>
            <a:spAutoFit/>
          </a:bodyPr>
          <a:lstStyle/>
          <a:p>
            <a:r>
              <a:rPr lang="en-US" sz="1000"/>
              <a:t>*  Reported by Gemalto. Please check with vendor for details</a:t>
            </a:r>
          </a:p>
          <a:p>
            <a:r>
              <a:rPr lang="en-US" sz="1000"/>
              <a:t>** Requires selection of the authentication container</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142976" y="4310559"/>
            <a:ext cx="4572032" cy="500066"/>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4932" name="Title 1"/>
          <p:cNvSpPr>
            <a:spLocks noGrp="1"/>
          </p:cNvSpPr>
          <p:nvPr>
            <p:ph type="title"/>
          </p:nvPr>
        </p:nvSpPr>
        <p:spPr/>
        <p:txBody>
          <a:bodyPr/>
          <a:lstStyle/>
          <a:p>
            <a:pPr eaLnBrk="1" hangingPunct="1"/>
            <a:r>
              <a:rPr lang="en-US" smtClean="0"/>
              <a:t>Agenda</a:t>
            </a:r>
          </a:p>
        </p:txBody>
      </p:sp>
      <p:sp>
        <p:nvSpPr>
          <p:cNvPr id="3" name="Content Placeholder 2"/>
          <p:cNvSpPr>
            <a:spLocks noGrp="1"/>
          </p:cNvSpPr>
          <p:nvPr>
            <p:ph idx="1"/>
          </p:nvPr>
        </p:nvSpPr>
        <p:spPr/>
        <p:txBody>
          <a:bodyPr/>
          <a:lstStyle/>
          <a:p>
            <a:pPr eaLnBrk="1" hangingPunct="1">
              <a:defRPr/>
            </a:pPr>
            <a:r>
              <a:rPr lang="en-US" dirty="0" err="1" smtClean="0">
                <a:solidFill>
                  <a:schemeClr val="accent5"/>
                </a:solidFill>
              </a:rPr>
              <a:t>Gemalto</a:t>
            </a:r>
            <a:r>
              <a:rPr lang="en-US" dirty="0" smtClean="0">
                <a:solidFill>
                  <a:schemeClr val="accent5"/>
                </a:solidFill>
              </a:rPr>
              <a:t> at a glance</a:t>
            </a:r>
          </a:p>
          <a:p>
            <a:pPr eaLnBrk="1" hangingPunct="1">
              <a:defRPr/>
            </a:pPr>
            <a:endParaRPr lang="en-US" dirty="0">
              <a:solidFill>
                <a:schemeClr val="accent5"/>
              </a:solidFill>
            </a:endParaRPr>
          </a:p>
          <a:p>
            <a:pPr eaLnBrk="1" hangingPunct="1">
              <a:defRPr/>
            </a:pPr>
            <a:r>
              <a:rPr lang="en-US" dirty="0" smtClean="0">
                <a:solidFill>
                  <a:schemeClr val="accent5"/>
                </a:solidFill>
              </a:rPr>
              <a:t>The case for stronger authentication</a:t>
            </a:r>
          </a:p>
          <a:p>
            <a:pPr eaLnBrk="1" hangingPunct="1">
              <a:defRPr/>
            </a:pPr>
            <a:endParaRPr lang="en-US" dirty="0">
              <a:solidFill>
                <a:schemeClr val="accent5"/>
              </a:solidFill>
            </a:endParaRPr>
          </a:p>
          <a:p>
            <a:pPr eaLnBrk="1" hangingPunct="1">
              <a:defRPr/>
            </a:pPr>
            <a:r>
              <a:rPr lang="en-US" dirty="0" smtClean="0">
                <a:solidFill>
                  <a:schemeClr val="accent5"/>
                </a:solidFill>
              </a:rPr>
              <a:t>Customer motivation</a:t>
            </a:r>
          </a:p>
          <a:p>
            <a:pPr eaLnBrk="1" hangingPunct="1">
              <a:defRPr/>
            </a:pPr>
            <a:endParaRPr lang="en-US" dirty="0" smtClean="0">
              <a:solidFill>
                <a:schemeClr val="accent5"/>
              </a:solidFill>
            </a:endParaRPr>
          </a:p>
          <a:p>
            <a:pPr eaLnBrk="1" hangingPunct="1">
              <a:defRPr/>
            </a:pPr>
            <a:r>
              <a:rPr lang="en-US" dirty="0" smtClean="0">
                <a:solidFill>
                  <a:schemeClr val="accent5"/>
                </a:solidFill>
              </a:rPr>
              <a:t>Extending Tivoli to support Trusted Identities</a:t>
            </a:r>
          </a:p>
          <a:p>
            <a:pPr eaLnBrk="1" hangingPunct="1">
              <a:defRPr/>
            </a:pPr>
            <a:endParaRPr lang="en-US" dirty="0"/>
          </a:p>
          <a:p>
            <a:pPr eaLnBrk="1" hangingPunct="1">
              <a:defRPr/>
            </a:pPr>
            <a:r>
              <a:rPr lang="en-US" dirty="0" smtClean="0">
                <a:solidFill>
                  <a:schemeClr val="bg1"/>
                </a:solidFill>
              </a:rPr>
              <a:t>Meeting the customer needs together</a:t>
            </a:r>
            <a:endParaRPr lang="en-US" dirty="0">
              <a:solidFill>
                <a:schemeClr val="bg1"/>
              </a:solidFill>
            </a:endParaRPr>
          </a:p>
          <a:p>
            <a:pPr eaLnBrk="1" hangingPunct="1">
              <a:defRPr/>
            </a:pPr>
            <a:endParaRPr lang="en-US" dirty="0" smtClean="0"/>
          </a:p>
          <a:p>
            <a:pPr eaLnBrk="1" hangingPunct="1">
              <a:defRPr/>
            </a:pPr>
            <a:endParaRPr lang="en-US" dirty="0"/>
          </a:p>
          <a:p>
            <a:pPr eaLnBrk="1" hangingPunct="1">
              <a:defRPr/>
            </a:pPr>
            <a:endParaRPr lang="en-US" dirty="0"/>
          </a:p>
        </p:txBody>
      </p:sp>
      <p:sp>
        <p:nvSpPr>
          <p:cNvPr id="124934" name="Slide Number Placeholder 3"/>
          <p:cNvSpPr>
            <a:spLocks noGrp="1"/>
          </p:cNvSpPr>
          <p:nvPr>
            <p:ph type="sldNum" sz="quarter" idx="10"/>
          </p:nvPr>
        </p:nvSpPr>
        <p:spPr bwMode="auto">
          <a:noFill/>
          <a:ln>
            <a:miter lim="800000"/>
            <a:headEnd/>
            <a:tailEnd/>
          </a:ln>
        </p:spPr>
        <p:txBody>
          <a:bodyPr/>
          <a:lstStyle/>
          <a:p>
            <a:fld id="{6EC8D446-5D78-483C-A453-F9E9CF65181E}" type="slidenum">
              <a:rPr lang="en-US" smtClean="0">
                <a:latin typeface="Arial" charset="0"/>
                <a:cs typeface="Arial" charset="0"/>
              </a:rPr>
              <a:pPr/>
              <a:t>30</a:t>
            </a:fld>
            <a:endParaRPr lang="en-US" smtClean="0">
              <a:latin typeface="Arial" charset="0"/>
              <a:cs typeface="Arial" charset="0"/>
            </a:endParaRPr>
          </a:p>
        </p:txBody>
      </p:sp>
      <p:sp>
        <p:nvSpPr>
          <p:cNvPr id="124935" name="Date Placeholder 4"/>
          <p:cNvSpPr>
            <a:spLocks noGrp="1"/>
          </p:cNvSpPr>
          <p:nvPr>
            <p:ph type="dt" sz="quarter" idx="12"/>
          </p:nvPr>
        </p:nvSpPr>
        <p:spPr>
          <a:noFill/>
        </p:spPr>
        <p:txBody>
          <a:bodyPr/>
          <a:lstStyle/>
          <a:p>
            <a:fld id="{12559431-DE13-4A94-9784-35ECB310ABB8}" type="datetime1">
              <a:rPr lang="en-GB" smtClean="0">
                <a:latin typeface="Arial" charset="0"/>
                <a:cs typeface="Arial" charset="0"/>
              </a:rPr>
              <a:pPr/>
              <a:t>01/06/2010</a:t>
            </a:fld>
            <a:endParaRPr lang="en-GB" smtClean="0">
              <a:latin typeface="Arial" charset="0"/>
              <a:cs typeface="Arial"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xfrm>
            <a:off x="538163" y="401638"/>
            <a:ext cx="8177212" cy="527050"/>
          </a:xfrm>
        </p:spPr>
        <p:txBody>
          <a:bodyPr/>
          <a:lstStyle/>
          <a:p>
            <a:pPr eaLnBrk="1" hangingPunct="1"/>
            <a:r>
              <a:rPr lang="en-US" smtClean="0"/>
              <a:t>Gemalto Extends Tivoli’s Trust Solutions</a:t>
            </a:r>
          </a:p>
        </p:txBody>
      </p:sp>
      <p:sp>
        <p:nvSpPr>
          <p:cNvPr id="125954" name="Rectangle 3"/>
          <p:cNvSpPr>
            <a:spLocks noGrp="1" noChangeArrowheads="1"/>
          </p:cNvSpPr>
          <p:nvPr>
            <p:ph type="body" idx="1"/>
          </p:nvPr>
        </p:nvSpPr>
        <p:spPr>
          <a:xfrm>
            <a:off x="428625" y="1143000"/>
            <a:ext cx="8239125" cy="4946650"/>
          </a:xfrm>
        </p:spPr>
        <p:txBody>
          <a:bodyPr/>
          <a:lstStyle/>
          <a:p>
            <a:pPr eaLnBrk="1" hangingPunct="1"/>
            <a:r>
              <a:rPr lang="en-US" smtClean="0"/>
              <a:t>Gemalto extends the value of TAM E-SSO and TAM eb</a:t>
            </a:r>
          </a:p>
          <a:p>
            <a:pPr lvl="1" eaLnBrk="1" hangingPunct="1"/>
            <a:r>
              <a:rPr lang="en-US" smtClean="0"/>
              <a:t>TAM E-SSO provides easy entry into the enterprise while Gemalto Protiva enhances security</a:t>
            </a:r>
          </a:p>
          <a:p>
            <a:pPr lvl="1" eaLnBrk="1" hangingPunct="1"/>
            <a:r>
              <a:rPr lang="en-US" smtClean="0"/>
              <a:t>For consumer portals, TAM eb provides the access control while Gemalto provides the consumer authentication</a:t>
            </a:r>
          </a:p>
          <a:p>
            <a:pPr eaLnBrk="1" hangingPunct="1"/>
            <a:endParaRPr lang="en-US" smtClean="0"/>
          </a:p>
          <a:p>
            <a:pPr eaLnBrk="1" hangingPunct="1"/>
            <a:r>
              <a:rPr lang="en-US" smtClean="0"/>
              <a:t>Identity Management implementations are linked to larger changes</a:t>
            </a:r>
          </a:p>
          <a:p>
            <a:pPr lvl="1" eaLnBrk="1" hangingPunct="1"/>
            <a:r>
              <a:rPr lang="en-US" smtClean="0"/>
              <a:t>Implementation of cloud computing / outsourcing</a:t>
            </a:r>
          </a:p>
          <a:p>
            <a:pPr lvl="1" eaLnBrk="1" hangingPunct="1"/>
            <a:r>
              <a:rPr lang="en-US" smtClean="0"/>
              <a:t>Extranet and B2B cooperation</a:t>
            </a:r>
          </a:p>
          <a:p>
            <a:pPr eaLnBrk="1" hangingPunct="1"/>
            <a:endParaRPr lang="en-US" smtClean="0"/>
          </a:p>
          <a:p>
            <a:pPr eaLnBrk="1" hangingPunct="1"/>
            <a:r>
              <a:rPr lang="en-US" smtClean="0"/>
              <a:t>Opportunity for consulting and expanded services</a:t>
            </a:r>
          </a:p>
          <a:p>
            <a:pPr lvl="1" eaLnBrk="1" hangingPunct="1"/>
            <a:r>
              <a:rPr lang="en-US" smtClean="0"/>
              <a:t>Policy and objective setting for infrastructure roll-out</a:t>
            </a:r>
          </a:p>
          <a:p>
            <a:pPr lvl="2" eaLnBrk="1" hangingPunct="1"/>
            <a:r>
              <a:rPr lang="en-US" smtClean="0"/>
              <a:t>Scope definition, project management</a:t>
            </a:r>
          </a:p>
          <a:p>
            <a:pPr lvl="2" eaLnBrk="1" hangingPunct="1"/>
            <a:r>
              <a:rPr lang="en-US" smtClean="0"/>
              <a:t>Security objective and policy updates</a:t>
            </a:r>
          </a:p>
          <a:p>
            <a:pPr lvl="1" eaLnBrk="1" hangingPunct="1"/>
            <a:r>
              <a:rPr lang="en-US" smtClean="0"/>
              <a:t>System integration and production enablement</a:t>
            </a:r>
          </a:p>
          <a:p>
            <a:pPr lvl="1" eaLnBrk="1" hangingPunct="1"/>
            <a:r>
              <a:rPr lang="en-US" smtClean="0"/>
              <a:t>Full IDMS architecture definition</a:t>
            </a:r>
          </a:p>
          <a:p>
            <a:pPr lvl="1" eaLnBrk="1" hangingPunct="1"/>
            <a:r>
              <a:rPr lang="en-US" smtClean="0"/>
              <a:t>Secure implementation of Certificate Authority and Card Management System</a:t>
            </a:r>
          </a:p>
          <a:p>
            <a:pPr eaLnBrk="1" hangingPunct="1">
              <a:buFont typeface="Wingdings 2" pitchFamily="18" charset="2"/>
              <a:buNone/>
            </a:pPr>
            <a:endParaRPr 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Number Placeholder 1"/>
          <p:cNvSpPr>
            <a:spLocks noGrp="1"/>
          </p:cNvSpPr>
          <p:nvPr>
            <p:ph type="sldNum" sz="quarter" idx="10"/>
          </p:nvPr>
        </p:nvSpPr>
        <p:spPr bwMode="auto">
          <a:noFill/>
          <a:ln>
            <a:miter lim="800000"/>
            <a:headEnd/>
            <a:tailEnd/>
          </a:ln>
        </p:spPr>
        <p:txBody>
          <a:bodyPr/>
          <a:lstStyle/>
          <a:p>
            <a:fld id="{520DB771-7D88-4B0C-861A-965852792FFC}" type="slidenum">
              <a:rPr lang="en-US" smtClean="0">
                <a:latin typeface="Arial" charset="0"/>
                <a:cs typeface="Arial" charset="0"/>
              </a:rPr>
              <a:pPr/>
              <a:t>32</a:t>
            </a:fld>
            <a:endParaRPr lang="en-US" smtClean="0">
              <a:latin typeface="Arial" charset="0"/>
              <a:cs typeface="Arial" charset="0"/>
            </a:endParaRPr>
          </a:p>
        </p:txBody>
      </p:sp>
      <p:sp>
        <p:nvSpPr>
          <p:cNvPr id="128002" name="Date Placeholder 3"/>
          <p:cNvSpPr>
            <a:spLocks noGrp="1"/>
          </p:cNvSpPr>
          <p:nvPr>
            <p:ph type="dt" sz="quarter" idx="12"/>
          </p:nvPr>
        </p:nvSpPr>
        <p:spPr>
          <a:noFill/>
        </p:spPr>
        <p:txBody>
          <a:bodyPr/>
          <a:lstStyle/>
          <a:p>
            <a:fld id="{A4B0144E-79E3-41F8-9BF7-7317F728A4C3}" type="datetime1">
              <a:rPr lang="en-GB" smtClean="0">
                <a:latin typeface="Arial" charset="0"/>
                <a:cs typeface="Arial" charset="0"/>
              </a:rPr>
              <a:pPr/>
              <a:t>01/06/2010</a:t>
            </a:fld>
            <a:endParaRPr lang="en-GB" smtClean="0">
              <a:latin typeface="Arial" charset="0"/>
              <a:cs typeface="Arial" charset="0"/>
            </a:endParaRPr>
          </a:p>
        </p:txBody>
      </p:sp>
      <p:sp>
        <p:nvSpPr>
          <p:cNvPr id="128003" name="Rectangle 2"/>
          <p:cNvSpPr>
            <a:spLocks noGrp="1" noChangeArrowheads="1"/>
          </p:cNvSpPr>
          <p:nvPr>
            <p:ph type="title" idx="4294967295"/>
          </p:nvPr>
        </p:nvSpPr>
        <p:spPr>
          <a:xfrm>
            <a:off x="533400" y="0"/>
            <a:ext cx="8610600" cy="1295400"/>
          </a:xfrm>
        </p:spPr>
        <p:txBody>
          <a:bodyPr lIns="0" rIns="0"/>
          <a:lstStyle/>
          <a:p>
            <a:pPr eaLnBrk="1" hangingPunct="1"/>
            <a:r>
              <a:rPr lang="en-US" altLang="ja-JP" sz="3200" smtClean="0">
                <a:ea typeface="MS PGothic" pitchFamily="34" charset="-128"/>
              </a:rPr>
              <a:t>Why Gemalto?</a:t>
            </a:r>
            <a:endParaRPr lang="en-US" sz="1200" smtClean="0">
              <a:ea typeface="MS PGothic" pitchFamily="34" charset="-128"/>
            </a:endParaRPr>
          </a:p>
        </p:txBody>
      </p:sp>
      <p:sp>
        <p:nvSpPr>
          <p:cNvPr id="128004" name="Rectangle 3"/>
          <p:cNvSpPr>
            <a:spLocks noChangeArrowheads="1"/>
          </p:cNvSpPr>
          <p:nvPr/>
        </p:nvSpPr>
        <p:spPr bwMode="auto">
          <a:xfrm>
            <a:off x="381000" y="1023938"/>
            <a:ext cx="7920038" cy="4041775"/>
          </a:xfrm>
          <a:prstGeom prst="rect">
            <a:avLst/>
          </a:prstGeom>
          <a:noFill/>
          <a:ln w="9525" algn="ctr">
            <a:noFill/>
            <a:miter lim="800000"/>
            <a:headEnd/>
            <a:tailEnd/>
          </a:ln>
        </p:spPr>
        <p:txBody>
          <a:bodyPr lIns="0" tIns="0" rIns="0" bIns="0"/>
          <a:lstStyle/>
          <a:p>
            <a:pPr marL="288925" indent="-288925">
              <a:lnSpc>
                <a:spcPct val="190000"/>
              </a:lnSpc>
              <a:spcBef>
                <a:spcPct val="20000"/>
              </a:spcBef>
              <a:buClr>
                <a:srgbClr val="FF6600"/>
              </a:buClr>
              <a:buFont typeface="Wingdings" pitchFamily="2" charset="2"/>
              <a:buChar char=""/>
            </a:pPr>
            <a:r>
              <a:rPr lang="en-GB" sz="2000">
                <a:ea typeface="MS PGothic" pitchFamily="34" charset="-128"/>
              </a:rPr>
              <a:t>Worldwide industry leader &amp; </a:t>
            </a:r>
            <a:r>
              <a:rPr lang="en-GB" sz="2000">
                <a:solidFill>
                  <a:srgbClr val="FF6600"/>
                </a:solidFill>
                <a:ea typeface="MS PGothic" pitchFamily="34" charset="-128"/>
              </a:rPr>
              <a:t>reliable</a:t>
            </a:r>
            <a:r>
              <a:rPr lang="en-GB" sz="2000">
                <a:ea typeface="MS PGothic" pitchFamily="34" charset="-128"/>
              </a:rPr>
              <a:t> company</a:t>
            </a:r>
          </a:p>
          <a:p>
            <a:pPr marL="288925" indent="-288925">
              <a:lnSpc>
                <a:spcPct val="190000"/>
              </a:lnSpc>
              <a:spcBef>
                <a:spcPct val="20000"/>
              </a:spcBef>
              <a:buClr>
                <a:srgbClr val="FF6600"/>
              </a:buClr>
              <a:buFont typeface="Wingdings" pitchFamily="2" charset="2"/>
              <a:buChar char=""/>
            </a:pPr>
            <a:r>
              <a:rPr lang="en-GB" sz="2000">
                <a:ea typeface="MS PGothic" pitchFamily="34" charset="-128"/>
              </a:rPr>
              <a:t>Gemalto produced and securely personalized 1.4 billion devices in 2008</a:t>
            </a:r>
          </a:p>
          <a:p>
            <a:pPr marL="288925" indent="-288925">
              <a:lnSpc>
                <a:spcPct val="190000"/>
              </a:lnSpc>
              <a:spcBef>
                <a:spcPct val="20000"/>
              </a:spcBef>
              <a:buClr>
                <a:srgbClr val="FF6600"/>
              </a:buClr>
              <a:buFont typeface="Wingdings" pitchFamily="2" charset="2"/>
              <a:buChar char=""/>
            </a:pPr>
            <a:r>
              <a:rPr lang="en-GB" sz="2000">
                <a:ea typeface="MS PGothic" pitchFamily="34" charset="-128"/>
              </a:rPr>
              <a:t>EMV &amp; CAP/DPA</a:t>
            </a:r>
            <a:r>
              <a:rPr lang="en-GB" sz="2000">
                <a:solidFill>
                  <a:srgbClr val="FF6600"/>
                </a:solidFill>
                <a:ea typeface="MS PGothic" pitchFamily="34" charset="-128"/>
              </a:rPr>
              <a:t> specialist</a:t>
            </a:r>
          </a:p>
          <a:p>
            <a:pPr marL="288925" indent="-288925">
              <a:lnSpc>
                <a:spcPct val="190000"/>
              </a:lnSpc>
              <a:spcBef>
                <a:spcPct val="20000"/>
              </a:spcBef>
              <a:buClr>
                <a:srgbClr val="FF6600"/>
              </a:buClr>
              <a:buFont typeface="Wingdings" pitchFamily="2" charset="2"/>
              <a:buChar char=""/>
            </a:pPr>
            <a:r>
              <a:rPr lang="en-US" sz="2000">
                <a:ea typeface="MS PGothic" pitchFamily="34" charset="-128"/>
              </a:rPr>
              <a:t>Gemalto co-develops and promotes </a:t>
            </a:r>
            <a:r>
              <a:rPr lang="en-US" sz="2000">
                <a:solidFill>
                  <a:srgbClr val="FF6600"/>
                </a:solidFill>
                <a:ea typeface="MS PGothic" pitchFamily="34" charset="-128"/>
              </a:rPr>
              <a:t>standards</a:t>
            </a:r>
            <a:r>
              <a:rPr lang="en-US">
                <a:ea typeface="MS PGothic" pitchFamily="34" charset="-128"/>
              </a:rPr>
              <a:t> </a:t>
            </a:r>
            <a:endParaRPr lang="en-GB" sz="2000">
              <a:solidFill>
                <a:srgbClr val="FF6600"/>
              </a:solidFill>
              <a:ea typeface="MS PGothic" pitchFamily="34" charset="-128"/>
            </a:endParaRPr>
          </a:p>
          <a:p>
            <a:pPr marL="288925" indent="-288925">
              <a:lnSpc>
                <a:spcPct val="190000"/>
              </a:lnSpc>
              <a:spcBef>
                <a:spcPct val="20000"/>
              </a:spcBef>
              <a:buClr>
                <a:srgbClr val="FF6600"/>
              </a:buClr>
              <a:buFont typeface="Wingdings" pitchFamily="2" charset="2"/>
              <a:buChar char=""/>
            </a:pPr>
            <a:r>
              <a:rPr lang="en-GB" sz="2000">
                <a:solidFill>
                  <a:srgbClr val="FF6600"/>
                </a:solidFill>
                <a:ea typeface="MS PGothic" pitchFamily="34" charset="-128"/>
              </a:rPr>
              <a:t>Complete end-to-end</a:t>
            </a:r>
            <a:r>
              <a:rPr lang="en-GB" sz="2000">
                <a:ea typeface="MS PGothic" pitchFamily="34" charset="-128"/>
              </a:rPr>
              <a:t> solution provider</a:t>
            </a:r>
            <a:endParaRPr lang="en-GB" sz="2000">
              <a:solidFill>
                <a:srgbClr val="FF6600"/>
              </a:solidFill>
              <a:ea typeface="MS PGothic" pitchFamily="34" charset="-128"/>
            </a:endParaRPr>
          </a:p>
        </p:txBody>
      </p:sp>
      <p:pic>
        <p:nvPicPr>
          <p:cNvPr id="128005" name="Picture 4" descr="gemalto_logo_fullcol_HR"/>
          <p:cNvPicPr>
            <a:picLocks noChangeAspect="1" noChangeArrowheads="1"/>
          </p:cNvPicPr>
          <p:nvPr/>
        </p:nvPicPr>
        <p:blipFill>
          <a:blip r:embed="rId3"/>
          <a:srcRect/>
          <a:stretch>
            <a:fillRect/>
          </a:stretch>
        </p:blipFill>
        <p:spPr bwMode="auto">
          <a:xfrm>
            <a:off x="2871788" y="4992688"/>
            <a:ext cx="3670300" cy="1119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1"/>
          <p:cNvSpPr txBox="1">
            <a:spLocks noGrp="1"/>
          </p:cNvSpPr>
          <p:nvPr/>
        </p:nvSpPr>
        <p:spPr bwMode="auto">
          <a:xfrm>
            <a:off x="8582025" y="6411913"/>
            <a:ext cx="561975" cy="365125"/>
          </a:xfrm>
          <a:prstGeom prst="rect">
            <a:avLst/>
          </a:prstGeom>
          <a:noFill/>
          <a:ln w="9525">
            <a:noFill/>
            <a:miter lim="800000"/>
            <a:headEnd/>
            <a:tailEnd/>
          </a:ln>
        </p:spPr>
        <p:txBody>
          <a:bodyPr anchor="ctr"/>
          <a:lstStyle/>
          <a:p>
            <a:fld id="{80F6D1A5-3D86-4370-A72F-5AE790A1E848}" type="slidenum">
              <a:rPr lang="en-US" sz="1600" b="1">
                <a:solidFill>
                  <a:schemeClr val="bg1"/>
                </a:solidFill>
              </a:rPr>
              <a:pPr/>
              <a:t>33</a:t>
            </a:fld>
            <a:endParaRPr lang="en-US" sz="1600" b="1">
              <a:solidFill>
                <a:schemeClr val="bg1"/>
              </a:solidFill>
            </a:endParaRPr>
          </a:p>
        </p:txBody>
      </p:sp>
      <p:sp>
        <p:nvSpPr>
          <p:cNvPr id="132099" name="Date Placeholder 3"/>
          <p:cNvSpPr txBox="1">
            <a:spLocks noGrp="1"/>
          </p:cNvSpPr>
          <p:nvPr/>
        </p:nvSpPr>
        <p:spPr bwMode="auto">
          <a:xfrm>
            <a:off x="2339975" y="6481763"/>
            <a:ext cx="1439863" cy="476250"/>
          </a:xfrm>
          <a:prstGeom prst="rect">
            <a:avLst/>
          </a:prstGeom>
          <a:noFill/>
          <a:ln w="9525">
            <a:noFill/>
            <a:miter lim="800000"/>
            <a:headEnd/>
            <a:tailEnd/>
          </a:ln>
        </p:spPr>
        <p:txBody>
          <a:bodyPr/>
          <a:lstStyle/>
          <a:p>
            <a:pPr eaLnBrk="0" hangingPunct="0"/>
            <a:fld id="{F37226DD-D12A-4727-B9B4-63E893FCE5D7}" type="datetime1">
              <a:rPr lang="en-GB" sz="1000">
                <a:solidFill>
                  <a:srgbClr val="857364"/>
                </a:solidFill>
              </a:rPr>
              <a:pPr eaLnBrk="0" hangingPunct="0"/>
              <a:t>01/06/2010</a:t>
            </a:fld>
            <a:endParaRPr lang="en-GB" sz="1000">
              <a:solidFill>
                <a:srgbClr val="857364"/>
              </a:solidFill>
            </a:endParaRPr>
          </a:p>
        </p:txBody>
      </p:sp>
      <p:sp>
        <p:nvSpPr>
          <p:cNvPr id="132100" name="Rectangle 2"/>
          <p:cNvSpPr>
            <a:spLocks noGrp="1" noChangeArrowheads="1"/>
          </p:cNvSpPr>
          <p:nvPr>
            <p:ph type="title" idx="4294967295"/>
          </p:nvPr>
        </p:nvSpPr>
        <p:spPr>
          <a:xfrm>
            <a:off x="533400" y="0"/>
            <a:ext cx="8610600" cy="1295400"/>
          </a:xfrm>
        </p:spPr>
        <p:txBody>
          <a:bodyPr lIns="0" rIns="0"/>
          <a:lstStyle/>
          <a:p>
            <a:pPr eaLnBrk="1" hangingPunct="1"/>
            <a:r>
              <a:rPr lang="en-US" altLang="ja-JP" sz="3200" smtClean="0">
                <a:ea typeface="MS PGothic" pitchFamily="34" charset="-128"/>
              </a:rPr>
              <a:t>Useful Information</a:t>
            </a:r>
            <a:endParaRPr lang="en-US" sz="1200" smtClean="0">
              <a:ea typeface="MS PGothic" pitchFamily="34" charset="-128"/>
            </a:endParaRPr>
          </a:p>
        </p:txBody>
      </p:sp>
      <p:sp>
        <p:nvSpPr>
          <p:cNvPr id="132101" name="Rectangle 3"/>
          <p:cNvSpPr>
            <a:spLocks noChangeArrowheads="1"/>
          </p:cNvSpPr>
          <p:nvPr/>
        </p:nvSpPr>
        <p:spPr bwMode="auto">
          <a:xfrm>
            <a:off x="142875" y="857250"/>
            <a:ext cx="8858250" cy="4041775"/>
          </a:xfrm>
          <a:prstGeom prst="rect">
            <a:avLst/>
          </a:prstGeom>
          <a:noFill/>
          <a:ln w="9525" algn="ctr">
            <a:noFill/>
            <a:miter lim="800000"/>
            <a:headEnd/>
            <a:tailEnd/>
          </a:ln>
        </p:spPr>
        <p:txBody>
          <a:bodyPr lIns="0" tIns="0" rIns="0" bIns="0"/>
          <a:lstStyle/>
          <a:p>
            <a:pPr marL="288925" indent="-288925">
              <a:lnSpc>
                <a:spcPct val="190000"/>
              </a:lnSpc>
              <a:spcBef>
                <a:spcPct val="20000"/>
              </a:spcBef>
              <a:buClr>
                <a:srgbClr val="FF6600"/>
              </a:buClr>
            </a:pPr>
            <a:r>
              <a:rPr lang="en-GB" sz="2000">
                <a:solidFill>
                  <a:srgbClr val="FF6600"/>
                </a:solidFill>
                <a:ea typeface="MS PGothic" pitchFamily="34" charset="-128"/>
              </a:rPr>
              <a:t>More information can be found at the following links:</a:t>
            </a:r>
          </a:p>
          <a:p>
            <a:pPr marL="288925" indent="-288925">
              <a:lnSpc>
                <a:spcPct val="190000"/>
              </a:lnSpc>
              <a:spcBef>
                <a:spcPct val="20000"/>
              </a:spcBef>
              <a:buClr>
                <a:srgbClr val="FF6600"/>
              </a:buClr>
            </a:pPr>
            <a:r>
              <a:rPr lang="en-GB" sz="1600">
                <a:solidFill>
                  <a:srgbClr val="FF6600"/>
                </a:solidFill>
                <a:ea typeface="MS PGothic" pitchFamily="34" charset="-128"/>
                <a:hlinkClick r:id="rId3"/>
              </a:rPr>
              <a:t>IBM OPAL Listing</a:t>
            </a:r>
            <a:r>
              <a:rPr lang="en-GB" sz="1600">
                <a:solidFill>
                  <a:srgbClr val="FF6600"/>
                </a:solidFill>
                <a:ea typeface="MS PGothic" pitchFamily="34" charset="-128"/>
              </a:rPr>
              <a:t>					</a:t>
            </a:r>
          </a:p>
          <a:p>
            <a:pPr marL="288925" indent="-288925">
              <a:lnSpc>
                <a:spcPct val="190000"/>
              </a:lnSpc>
              <a:spcBef>
                <a:spcPct val="20000"/>
              </a:spcBef>
              <a:buClr>
                <a:srgbClr val="FF6600"/>
              </a:buClr>
            </a:pPr>
            <a:r>
              <a:rPr lang="en-GB" sz="1600">
                <a:solidFill>
                  <a:srgbClr val="FF6600"/>
                </a:solidFill>
                <a:ea typeface="MS PGothic" pitchFamily="34" charset="-128"/>
                <a:hlinkClick r:id="rId4"/>
              </a:rPr>
              <a:t>Gemalto Strong Authentication Devices</a:t>
            </a:r>
            <a:endParaRPr lang="en-GB" sz="1600">
              <a:solidFill>
                <a:srgbClr val="FF6600"/>
              </a:solidFill>
              <a:ea typeface="MS PGothic" pitchFamily="34" charset="-128"/>
            </a:endParaRPr>
          </a:p>
          <a:p>
            <a:pPr marL="288925" indent="-288925">
              <a:lnSpc>
                <a:spcPct val="190000"/>
              </a:lnSpc>
              <a:spcBef>
                <a:spcPct val="20000"/>
              </a:spcBef>
              <a:buClr>
                <a:srgbClr val="FF6600"/>
              </a:buClr>
            </a:pPr>
            <a:r>
              <a:rPr lang="en-US" sz="1600">
                <a:solidFill>
                  <a:srgbClr val="FF6600"/>
                </a:solidFill>
                <a:ea typeface="MS PGothic" pitchFamily="34" charset="-128"/>
                <a:hlinkClick r:id="rId5"/>
              </a:rPr>
              <a:t>Protiva Enterprise Security Solutions for Tivoli</a:t>
            </a:r>
            <a:endParaRPr lang="en-US" sz="1600">
              <a:solidFill>
                <a:srgbClr val="FF6600"/>
              </a:solidFill>
              <a:ea typeface="MS PGothic" pitchFamily="34" charset="-128"/>
            </a:endParaRPr>
          </a:p>
          <a:p>
            <a:pPr marL="288925" indent="-288925">
              <a:lnSpc>
                <a:spcPct val="190000"/>
              </a:lnSpc>
              <a:spcBef>
                <a:spcPct val="20000"/>
              </a:spcBef>
              <a:buClr>
                <a:srgbClr val="FF6600"/>
              </a:buClr>
            </a:pPr>
            <a:endParaRPr lang="en-US" sz="1600">
              <a:solidFill>
                <a:srgbClr val="FF6600"/>
              </a:solidFill>
              <a:ea typeface="MS PGothic" pitchFamily="34" charset="-128"/>
            </a:endParaRPr>
          </a:p>
          <a:p>
            <a:pPr marL="288925" indent="-288925">
              <a:lnSpc>
                <a:spcPct val="190000"/>
              </a:lnSpc>
              <a:spcBef>
                <a:spcPct val="20000"/>
              </a:spcBef>
              <a:buClr>
                <a:srgbClr val="FF6600"/>
              </a:buClr>
            </a:pPr>
            <a:r>
              <a:rPr lang="en-US" sz="1600">
                <a:solidFill>
                  <a:srgbClr val="FF6600"/>
                </a:solidFill>
                <a:ea typeface="MS PGothic" pitchFamily="34" charset="-128"/>
              </a:rPr>
              <a:t>IBM Contacts:  E.K. Koh (</a:t>
            </a:r>
            <a:r>
              <a:rPr lang="en-US" sz="1600">
                <a:solidFill>
                  <a:srgbClr val="FF6600"/>
                </a:solidFill>
                <a:ea typeface="MS PGothic" pitchFamily="34" charset="-128"/>
                <a:hlinkClick r:id="rId6"/>
              </a:rPr>
              <a:t>ekoh@us.ibm.com</a:t>
            </a:r>
            <a:r>
              <a:rPr lang="en-US" sz="1600">
                <a:solidFill>
                  <a:srgbClr val="FF6600"/>
                </a:solidFill>
                <a:ea typeface="MS PGothic" pitchFamily="34" charset="-128"/>
              </a:rPr>
              <a:t>) or Gino Maa (</a:t>
            </a:r>
            <a:r>
              <a:rPr lang="en-US" sz="1600">
                <a:solidFill>
                  <a:srgbClr val="FF6600"/>
                </a:solidFill>
                <a:ea typeface="MS PGothic" pitchFamily="34" charset="-128"/>
                <a:hlinkClick r:id="rId7"/>
              </a:rPr>
              <a:t>gmaa@us.ibm.com</a:t>
            </a:r>
            <a:r>
              <a:rPr lang="en-US" sz="1600">
                <a:solidFill>
                  <a:srgbClr val="FF6600"/>
                </a:solidFill>
                <a:ea typeface="MS PGothic" pitchFamily="34" charset="-128"/>
              </a:rPr>
              <a:t>)</a:t>
            </a:r>
          </a:p>
          <a:p>
            <a:pPr marL="288925" indent="-288925">
              <a:lnSpc>
                <a:spcPct val="190000"/>
              </a:lnSpc>
              <a:spcBef>
                <a:spcPct val="20000"/>
              </a:spcBef>
              <a:buClr>
                <a:srgbClr val="FF6600"/>
              </a:buClr>
            </a:pPr>
            <a:r>
              <a:rPr lang="en-US" sz="1600">
                <a:solidFill>
                  <a:srgbClr val="FF6600"/>
                </a:solidFill>
                <a:ea typeface="MS PGothic" pitchFamily="34" charset="-128"/>
              </a:rPr>
              <a:t>Gemalto Contacts:  Bill Cashel – Western Regional Manager (</a:t>
            </a:r>
            <a:r>
              <a:rPr lang="en-US" sz="1600">
                <a:solidFill>
                  <a:srgbClr val="FF6600"/>
                </a:solidFill>
                <a:ea typeface="MS PGothic" pitchFamily="34" charset="-128"/>
                <a:hlinkClick r:id="rId8"/>
              </a:rPr>
              <a:t>william.cashel@gemalto.com</a:t>
            </a:r>
            <a:r>
              <a:rPr lang="en-US" sz="1600">
                <a:solidFill>
                  <a:srgbClr val="FF6600"/>
                </a:solidFill>
                <a:ea typeface="MS PGothic" pitchFamily="34" charset="-128"/>
              </a:rPr>
              <a:t>); </a:t>
            </a:r>
          </a:p>
          <a:p>
            <a:pPr marL="288925" indent="-288925">
              <a:lnSpc>
                <a:spcPct val="190000"/>
              </a:lnSpc>
              <a:spcBef>
                <a:spcPct val="20000"/>
              </a:spcBef>
              <a:buClr>
                <a:srgbClr val="FF6600"/>
              </a:buClr>
            </a:pPr>
            <a:r>
              <a:rPr lang="en-US" sz="1600">
                <a:solidFill>
                  <a:srgbClr val="FF6600"/>
                </a:solidFill>
                <a:ea typeface="MS PGothic" pitchFamily="34" charset="-128"/>
              </a:rPr>
              <a:t>Brad Rouse – Central &amp; Eastern Regional Manager (</a:t>
            </a:r>
            <a:r>
              <a:rPr lang="en-US" sz="1600">
                <a:solidFill>
                  <a:srgbClr val="FF6600"/>
                </a:solidFill>
                <a:ea typeface="MS PGothic" pitchFamily="34" charset="-128"/>
                <a:hlinkClick r:id="rId9"/>
              </a:rPr>
              <a:t>brad.rouse@gemalto.com</a:t>
            </a:r>
            <a:r>
              <a:rPr lang="en-US" sz="1600">
                <a:solidFill>
                  <a:srgbClr val="FF6600"/>
                </a:solidFill>
                <a:ea typeface="MS PGothic" pitchFamily="34" charset="-128"/>
              </a:rPr>
              <a:t>)</a:t>
            </a:r>
          </a:p>
          <a:p>
            <a:pPr marL="288925" indent="-288925">
              <a:lnSpc>
                <a:spcPct val="190000"/>
              </a:lnSpc>
              <a:spcBef>
                <a:spcPct val="20000"/>
              </a:spcBef>
              <a:buClr>
                <a:srgbClr val="FF6600"/>
              </a:buClr>
            </a:pPr>
            <a:endParaRPr lang="en-US" sz="2000">
              <a:solidFill>
                <a:srgbClr val="FF6600"/>
              </a:solidFill>
              <a:ea typeface="MS PGothic" pitchFamily="34" charset="-128"/>
            </a:endParaRPr>
          </a:p>
          <a:p>
            <a:pPr marL="288925" indent="-288925">
              <a:lnSpc>
                <a:spcPct val="190000"/>
              </a:lnSpc>
              <a:spcBef>
                <a:spcPct val="20000"/>
              </a:spcBef>
              <a:buClr>
                <a:srgbClr val="FF6600"/>
              </a:buClr>
            </a:pPr>
            <a:endParaRPr lang="en-GB" sz="2000">
              <a:solidFill>
                <a:srgbClr val="FF6600"/>
              </a:solidFill>
              <a:ea typeface="MS PGothic"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plate powerpoint gemalto">
  <a:themeElements>
    <a:clrScheme name="Template powerpoint gemalto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Template powerpoint gemalt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 powerpoint gemalto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laware_AnalystsDraft_Feb08v3">
  <a:themeElements>
    <a:clrScheme name="Delaware_AnalystsDraft_Feb08v3 4">
      <a:dk1>
        <a:srgbClr val="000000"/>
      </a:dk1>
      <a:lt1>
        <a:srgbClr val="FFFFFF"/>
      </a:lt1>
      <a:dk2>
        <a:srgbClr val="7889FB"/>
      </a:dk2>
      <a:lt2>
        <a:srgbClr val="808080"/>
      </a:lt2>
      <a:accent1>
        <a:srgbClr val="7889FB"/>
      </a:accent1>
      <a:accent2>
        <a:srgbClr val="2DB6B3"/>
      </a:accent2>
      <a:accent3>
        <a:srgbClr val="FFFFFF"/>
      </a:accent3>
      <a:accent4>
        <a:srgbClr val="000000"/>
      </a:accent4>
      <a:accent5>
        <a:srgbClr val="BEC4FD"/>
      </a:accent5>
      <a:accent6>
        <a:srgbClr val="28A5A2"/>
      </a:accent6>
      <a:hlink>
        <a:srgbClr val="0000FF"/>
      </a:hlink>
      <a:folHlink>
        <a:srgbClr val="FF9900"/>
      </a:folHlink>
    </a:clrScheme>
    <a:fontScheme name="Delaware_AnalystsDraft_Feb08v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laware_AnalystsDraft_Feb08v3 1">
        <a:dk1>
          <a:srgbClr val="000000"/>
        </a:dk1>
        <a:lt1>
          <a:srgbClr val="FFFFFF"/>
        </a:lt1>
        <a:dk2>
          <a:srgbClr val="7889FB"/>
        </a:dk2>
        <a:lt2>
          <a:srgbClr val="808080"/>
        </a:lt2>
        <a:accent1>
          <a:srgbClr val="7889FB"/>
        </a:accent1>
        <a:accent2>
          <a:srgbClr val="2DB6B3"/>
        </a:accent2>
        <a:accent3>
          <a:srgbClr val="FFFFFF"/>
        </a:accent3>
        <a:accent4>
          <a:srgbClr val="000000"/>
        </a:accent4>
        <a:accent5>
          <a:srgbClr val="BEC4FD"/>
        </a:accent5>
        <a:accent6>
          <a:srgbClr val="28A5A2"/>
        </a:accent6>
        <a:hlink>
          <a:srgbClr val="C0C0C0"/>
        </a:hlink>
        <a:folHlink>
          <a:srgbClr val="D18213"/>
        </a:folHlink>
      </a:clrScheme>
      <a:clrMap bg1="lt1" tx1="dk1" bg2="lt2" tx2="dk2" accent1="accent1" accent2="accent2" accent3="accent3" accent4="accent4" accent5="accent5" accent6="accent6" hlink="hlink" folHlink="folHlink"/>
    </a:extraClrScheme>
    <a:extraClrScheme>
      <a:clrScheme name="Delaware_AnalystsDraft_Feb08v3 2">
        <a:dk1>
          <a:srgbClr val="808080"/>
        </a:dk1>
        <a:lt1>
          <a:srgbClr val="FFFFFF"/>
        </a:lt1>
        <a:dk2>
          <a:srgbClr val="000000"/>
        </a:dk2>
        <a:lt2>
          <a:srgbClr val="CCCCFF"/>
        </a:lt2>
        <a:accent1>
          <a:srgbClr val="7889FB"/>
        </a:accent1>
        <a:accent2>
          <a:srgbClr val="DFFF66"/>
        </a:accent2>
        <a:accent3>
          <a:srgbClr val="AAAAAA"/>
        </a:accent3>
        <a:accent4>
          <a:srgbClr val="DADADA"/>
        </a:accent4>
        <a:accent5>
          <a:srgbClr val="BEC4FD"/>
        </a:accent5>
        <a:accent6>
          <a:srgbClr val="CAE75C"/>
        </a:accent6>
        <a:hlink>
          <a:srgbClr val="C0C0C0"/>
        </a:hlink>
        <a:folHlink>
          <a:srgbClr val="D18213"/>
        </a:folHlink>
      </a:clrScheme>
      <a:clrMap bg1="dk2" tx1="lt1" bg2="dk1" tx2="lt2" accent1="accent1" accent2="accent2" accent3="accent3" accent4="accent4" accent5="accent5" accent6="accent6" hlink="hlink" folHlink="folHlink"/>
    </a:extraClrScheme>
    <a:extraClrScheme>
      <a:clrScheme name="Delaware_AnalystsDraft_Feb08v3 3">
        <a:dk1>
          <a:srgbClr val="000000"/>
        </a:dk1>
        <a:lt1>
          <a:srgbClr val="FFFFFF"/>
        </a:lt1>
        <a:dk2>
          <a:srgbClr val="7889FB"/>
        </a:dk2>
        <a:lt2>
          <a:srgbClr val="808080"/>
        </a:lt2>
        <a:accent1>
          <a:srgbClr val="7889FB"/>
        </a:accent1>
        <a:accent2>
          <a:srgbClr val="2DB6B3"/>
        </a:accent2>
        <a:accent3>
          <a:srgbClr val="FFFFFF"/>
        </a:accent3>
        <a:accent4>
          <a:srgbClr val="000000"/>
        </a:accent4>
        <a:accent5>
          <a:srgbClr val="BEC4FD"/>
        </a:accent5>
        <a:accent6>
          <a:srgbClr val="28A5A2"/>
        </a:accent6>
        <a:hlink>
          <a:srgbClr val="C0C0C0"/>
        </a:hlink>
        <a:folHlink>
          <a:srgbClr val="FF9900"/>
        </a:folHlink>
      </a:clrScheme>
      <a:clrMap bg1="lt1" tx1="dk1" bg2="lt2" tx2="dk2" accent1="accent1" accent2="accent2" accent3="accent3" accent4="accent4" accent5="accent5" accent6="accent6" hlink="hlink" folHlink="folHlink"/>
    </a:extraClrScheme>
    <a:extraClrScheme>
      <a:clrScheme name="Delaware_AnalystsDraft_Feb08v3 4">
        <a:dk1>
          <a:srgbClr val="000000"/>
        </a:dk1>
        <a:lt1>
          <a:srgbClr val="FFFFFF"/>
        </a:lt1>
        <a:dk2>
          <a:srgbClr val="7889FB"/>
        </a:dk2>
        <a:lt2>
          <a:srgbClr val="808080"/>
        </a:lt2>
        <a:accent1>
          <a:srgbClr val="7889FB"/>
        </a:accent1>
        <a:accent2>
          <a:srgbClr val="2DB6B3"/>
        </a:accent2>
        <a:accent3>
          <a:srgbClr val="FFFFFF"/>
        </a:accent3>
        <a:accent4>
          <a:srgbClr val="000000"/>
        </a:accent4>
        <a:accent5>
          <a:srgbClr val="BEC4FD"/>
        </a:accent5>
        <a:accent6>
          <a:srgbClr val="28A5A2"/>
        </a:accent6>
        <a:hlink>
          <a:srgbClr val="0000FF"/>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4335</TotalTime>
  <Words>3488</Words>
  <Application>Microsoft Office PowerPoint</Application>
  <PresentationFormat>On-screen Show (4:3)</PresentationFormat>
  <Paragraphs>579</Paragraphs>
  <Slides>33</Slides>
  <Notes>24</Notes>
  <HiddenSlides>0</HiddenSlides>
  <MMClips>0</MMClips>
  <ScaleCrop>false</ScaleCrop>
  <HeadingPairs>
    <vt:vector size="8" baseType="variant">
      <vt:variant>
        <vt:lpstr>Fonts Used</vt:lpstr>
      </vt:variant>
      <vt:variant>
        <vt:i4>14</vt:i4>
      </vt:variant>
      <vt:variant>
        <vt:lpstr>Design Template</vt:lpstr>
      </vt:variant>
      <vt:variant>
        <vt:i4>4</vt:i4>
      </vt:variant>
      <vt:variant>
        <vt:lpstr>Embedded OLE Servers</vt:lpstr>
      </vt:variant>
      <vt:variant>
        <vt:i4>1</vt:i4>
      </vt:variant>
      <vt:variant>
        <vt:lpstr>Slide Titles</vt:lpstr>
      </vt:variant>
      <vt:variant>
        <vt:i4>33</vt:i4>
      </vt:variant>
    </vt:vector>
  </HeadingPairs>
  <TitlesOfParts>
    <vt:vector size="52" baseType="lpstr">
      <vt:lpstr>Arial</vt:lpstr>
      <vt:lpstr>Wingdings 2</vt:lpstr>
      <vt:lpstr>Symbol</vt:lpstr>
      <vt:lpstr>Wingdings</vt:lpstr>
      <vt:lpstr>Arial Black</vt:lpstr>
      <vt:lpstr>Segoe</vt:lpstr>
      <vt:lpstr>MS PGothic</vt:lpstr>
      <vt:lpstr>Segoe Light</vt:lpstr>
      <vt:lpstr>Verdana</vt:lpstr>
      <vt:lpstr>Chiller</vt:lpstr>
      <vt:lpstr>SimSun</vt:lpstr>
      <vt:lpstr>Times New Roman</vt:lpstr>
      <vt:lpstr>Bradley Hand ITC</vt:lpstr>
      <vt:lpstr>Calibri</vt:lpstr>
      <vt:lpstr>Template powerpoint gemalto</vt:lpstr>
      <vt:lpstr>Delaware_AnalystsDraft_Feb08v3</vt:lpstr>
      <vt:lpstr>Template powerpoint gemalto</vt:lpstr>
      <vt:lpstr>Delaware_AnalystsDraft_Feb08v3</vt:lpstr>
      <vt:lpstr>Visio</vt:lpstr>
      <vt:lpstr>Tivoli Talk: Gemalto Strong User Authentication for TAM E-SSO &amp; TAMeb </vt:lpstr>
      <vt:lpstr>TAM E-SSO v8.1 Solution Overview</vt:lpstr>
      <vt:lpstr>Tivoli Unified Single Sign-on</vt:lpstr>
      <vt:lpstr>Gemalto &amp;  IBM TAM E-SSO and TAMeB</vt:lpstr>
      <vt:lpstr>Agenda</vt:lpstr>
      <vt:lpstr>Slide 6</vt:lpstr>
      <vt:lpstr>Slide 7</vt:lpstr>
      <vt:lpstr>Trusted by Governments and Fortune 500 Companies</vt:lpstr>
      <vt:lpstr>Trusted by the World’s Top 100 Banks</vt:lpstr>
      <vt:lpstr>Agenda</vt:lpstr>
      <vt:lpstr>The Challenge for Compliance: Sophisticated Cybercrime</vt:lpstr>
      <vt:lpstr>Organization’s Data Security Challenges: From portable to mobile to network</vt:lpstr>
      <vt:lpstr>Information Loss is Costly Whether it is theft or accidental, it creates several impacts…</vt:lpstr>
      <vt:lpstr>Strong Authentication – Combining Security, Efficiency, and Effectiveness </vt:lpstr>
      <vt:lpstr>Value of Two Factor Authentication &amp; SSO</vt:lpstr>
      <vt:lpstr>Agenda</vt:lpstr>
      <vt:lpstr>Why do customers deploy Trusted Identities solutions?</vt:lpstr>
      <vt:lpstr>Large Swiss Bank, Switzerland</vt:lpstr>
      <vt:lpstr>Leading French Retailer   </vt:lpstr>
      <vt:lpstr> Pfizer, USA</vt:lpstr>
      <vt:lpstr>Slide 21</vt:lpstr>
      <vt:lpstr> Amazon Web Services (USA)</vt:lpstr>
      <vt:lpstr>Slide 23</vt:lpstr>
      <vt:lpstr>Complete Solution</vt:lpstr>
      <vt:lpstr>Handheld Digital security</vt:lpstr>
      <vt:lpstr>Agenda</vt:lpstr>
      <vt:lpstr>Integrated Two-Factor Authentication</vt:lpstr>
      <vt:lpstr>High Level Enterprise Architecture and Integration</vt:lpstr>
      <vt:lpstr>Gemalto Protiva configurations are Ready for Tivoli Certified</vt:lpstr>
      <vt:lpstr>Agenda</vt:lpstr>
      <vt:lpstr>Gemalto Extends Tivoli’s Trust Solutions</vt:lpstr>
      <vt:lpstr>Why Gemalto?</vt:lpstr>
      <vt:lpstr>Useful Information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Votre nom d'utilisateur</dc:creator>
  <cp:lastModifiedBy>EK Koh</cp:lastModifiedBy>
  <cp:revision>101</cp:revision>
  <dcterms:created xsi:type="dcterms:W3CDTF">2009-12-04T09:16:04Z</dcterms:created>
  <dcterms:modified xsi:type="dcterms:W3CDTF">2010-06-01T14:31:18Z</dcterms:modified>
</cp:coreProperties>
</file>