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Default Extension="gif" ContentType="image/gif"/>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9" r:id="rId1"/>
  </p:sldMasterIdLst>
  <p:notesMasterIdLst>
    <p:notesMasterId r:id="rId36"/>
  </p:notesMasterIdLst>
  <p:sldIdLst>
    <p:sldId id="263" r:id="rId2"/>
    <p:sldId id="514" r:id="rId3"/>
    <p:sldId id="526" r:id="rId4"/>
    <p:sldId id="547" r:id="rId5"/>
    <p:sldId id="548" r:id="rId6"/>
    <p:sldId id="549" r:id="rId7"/>
    <p:sldId id="550" r:id="rId8"/>
    <p:sldId id="539" r:id="rId9"/>
    <p:sldId id="532" r:id="rId10"/>
    <p:sldId id="533" r:id="rId11"/>
    <p:sldId id="534" r:id="rId12"/>
    <p:sldId id="538" r:id="rId13"/>
    <p:sldId id="551" r:id="rId14"/>
    <p:sldId id="540" r:id="rId15"/>
    <p:sldId id="522" r:id="rId16"/>
    <p:sldId id="523" r:id="rId17"/>
    <p:sldId id="524" r:id="rId18"/>
    <p:sldId id="525" r:id="rId19"/>
    <p:sldId id="552" r:id="rId20"/>
    <p:sldId id="553" r:id="rId21"/>
    <p:sldId id="554" r:id="rId22"/>
    <p:sldId id="555" r:id="rId23"/>
    <p:sldId id="445" r:id="rId24"/>
    <p:sldId id="556" r:id="rId25"/>
    <p:sldId id="507" r:id="rId26"/>
    <p:sldId id="500" r:id="rId27"/>
    <p:sldId id="493" r:id="rId28"/>
    <p:sldId id="497" r:id="rId29"/>
    <p:sldId id="496" r:id="rId30"/>
    <p:sldId id="494" r:id="rId31"/>
    <p:sldId id="495" r:id="rId32"/>
    <p:sldId id="541" r:id="rId33"/>
    <p:sldId id="542" r:id="rId34"/>
    <p:sldId id="543" r:id="rId35"/>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99FF33"/>
    <a:srgbClr val="009900"/>
    <a:srgbClr val="6699FF"/>
    <a:srgbClr val="0033CC"/>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362" autoAdjust="0"/>
    <p:restoredTop sz="80027" autoAdjust="0"/>
  </p:normalViewPr>
  <p:slideViewPr>
    <p:cSldViewPr snapToGrid="0">
      <p:cViewPr varScale="1">
        <p:scale>
          <a:sx n="107" d="100"/>
          <a:sy n="107" d="100"/>
        </p:scale>
        <p:origin x="-774" y="-84"/>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1758"/>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ea typeface="+mn-ea"/>
                <a:cs typeface="+mn-cs"/>
              </a:defRPr>
            </a:lvl1pPr>
          </a:lstStyle>
          <a:p>
            <a:pPr>
              <a:defRPr/>
            </a:pPr>
            <a:endParaRPr lang="en-US"/>
          </a:p>
        </p:txBody>
      </p:sp>
      <p:sp>
        <p:nvSpPr>
          <p:cNvPr id="512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ea typeface="+mn-ea"/>
                <a:cs typeface="+mn-cs"/>
              </a:defRPr>
            </a:lvl1pPr>
          </a:lstStyle>
          <a:p>
            <a:pPr>
              <a:defRPr/>
            </a:pPr>
            <a:endParaRPr lang="en-US"/>
          </a:p>
        </p:txBody>
      </p:sp>
      <p:sp>
        <p:nvSpPr>
          <p:cNvPr id="1331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512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12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ea typeface="+mn-ea"/>
                <a:cs typeface="+mn-cs"/>
              </a:defRPr>
            </a:lvl1pPr>
          </a:lstStyle>
          <a:p>
            <a:pPr>
              <a:defRPr/>
            </a:pPr>
            <a:endParaRPr lang="en-US"/>
          </a:p>
        </p:txBody>
      </p:sp>
      <p:sp>
        <p:nvSpPr>
          <p:cNvPr id="512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1D998751-DA56-47DE-987A-24EAFA66E5A4}"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7"/>
          <p:cNvSpPr>
            <a:spLocks noGrp="1" noChangeArrowheads="1"/>
          </p:cNvSpPr>
          <p:nvPr>
            <p:ph type="sldNum" sz="quarter" idx="5"/>
          </p:nvPr>
        </p:nvSpPr>
        <p:spPr>
          <a:noFill/>
        </p:spPr>
        <p:txBody>
          <a:bodyPr/>
          <a:lstStyle/>
          <a:p>
            <a:fld id="{E78C3D55-4491-4344-B084-F9FE2BC15E50}" type="slidenum">
              <a:rPr lang="en-US" smtClean="0"/>
              <a:pPr/>
              <a:t>1</a:t>
            </a:fld>
            <a:endParaRPr lang="en-US" smtClean="0"/>
          </a:p>
        </p:txBody>
      </p:sp>
      <p:sp>
        <p:nvSpPr>
          <p:cNvPr id="15362" name="Rectangle 2"/>
          <p:cNvSpPr>
            <a:spLocks noGrp="1" noRot="1" noChangeAspect="1" noChangeArrowheads="1" noTextEdit="1"/>
          </p:cNvSpPr>
          <p:nvPr>
            <p:ph type="sldImg"/>
          </p:nvPr>
        </p:nvSpPr>
        <p:spPr>
          <a:ln/>
        </p:spPr>
      </p:sp>
      <p:sp>
        <p:nvSpPr>
          <p:cNvPr id="15363" name="Rectangle 3"/>
          <p:cNvSpPr>
            <a:spLocks noGrp="1" noChangeArrowheads="1"/>
          </p:cNvSpPr>
          <p:nvPr>
            <p:ph type="body" idx="1"/>
          </p:nvPr>
        </p:nvSpPr>
        <p:spPr>
          <a:noFill/>
          <a:ln/>
        </p:spPr>
        <p:txBody>
          <a:bodyPr/>
          <a:lstStyle/>
          <a:p>
            <a:pPr eaLnBrk="1" hangingPunct="1"/>
            <a:endParaRPr lang="en-US" smtClean="0">
              <a:ea typeface="ＭＳ Ｐゴシック"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Rot="1" noChangeAspect="1" noChangeArrowheads="1" noTextEdit="1"/>
          </p:cNvSpPr>
          <p:nvPr>
            <p:ph type="sldImg"/>
          </p:nvPr>
        </p:nvSpPr>
        <p:spPr>
          <a:xfrm>
            <a:off x="1144588" y="685800"/>
            <a:ext cx="4568825" cy="3427413"/>
          </a:xfrm>
          <a:ln/>
        </p:spPr>
      </p:sp>
      <p:sp>
        <p:nvSpPr>
          <p:cNvPr id="17410" name="Rectangle 3"/>
          <p:cNvSpPr>
            <a:spLocks noGrp="1" noChangeArrowheads="1"/>
          </p:cNvSpPr>
          <p:nvPr>
            <p:ph type="body" idx="1"/>
          </p:nvPr>
        </p:nvSpPr>
        <p:spPr>
          <a:xfrm>
            <a:off x="685800" y="4344988"/>
            <a:ext cx="5486400" cy="4113212"/>
          </a:xfrm>
          <a:noFill/>
          <a:ln/>
        </p:spPr>
        <p:txBody>
          <a:bodyPr/>
          <a:lstStyle/>
          <a:p>
            <a:pPr eaLnBrk="1" hangingPunct="1"/>
            <a:r>
              <a:rPr lang="en-US" smtClean="0">
                <a:ea typeface="ＭＳ Ｐゴシック" pitchFamily="34" charset="-128"/>
              </a:rPr>
              <a:t>Please ask your manager for any compensation-related questions” and see the July 26 Tivoli Talk for further information.</a:t>
            </a:r>
          </a:p>
          <a:p>
            <a:endParaRPr lang="en-GB" smtClean="0">
              <a:ea typeface="ＭＳ Ｐゴシック" pitchFamily="34"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1D998751-DA56-47DE-987A-24EAFA66E5A4}" type="slidenum">
              <a:rPr lang="en-US" smtClean="0"/>
              <a:pPr>
                <a:defRPr/>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In addition to the “usual suspects,” including SCCM, Altiris and LANDesk, there are literally</a:t>
            </a:r>
            <a:r>
              <a:rPr lang="en-US" baseline="0" dirty="0" smtClean="0"/>
              <a:t> scores of other players in the endpoint management market, particularly when you factor in all of the segments in which BigFix competes (system lifecycle management, security configuration and vulnerability management, plus endpoint protection). Other common competitors include Patchlink/Lumension, Shavlik, and </a:t>
            </a:r>
            <a:r>
              <a:rPr lang="en-US" baseline="0" dirty="0" err="1" smtClean="0"/>
              <a:t>Kace</a:t>
            </a:r>
            <a:r>
              <a:rPr lang="en-US" baseline="0" dirty="0" smtClean="0"/>
              <a:t>/Dell.</a:t>
            </a:r>
            <a:endParaRPr lang="en-US" dirty="0" smtClean="0"/>
          </a:p>
          <a:p>
            <a:endParaRPr lang="en-US" dirty="0" smtClean="0"/>
          </a:p>
          <a:p>
            <a:r>
              <a:rPr lang="en-US" dirty="0" smtClean="0"/>
              <a:t>It is very important</a:t>
            </a:r>
            <a:r>
              <a:rPr lang="en-US" baseline="0" dirty="0" smtClean="0"/>
              <a:t> to understand that regardless of which competitor you’re facing, the most successful BigFix reps don’t get wrapped around the axle focusing on specific kill points against a specific competitor. Instead, focus on the overall value of the BigFix platform and solution, and show the customer that value, and you’ll win every time.</a:t>
            </a:r>
          </a:p>
          <a:p>
            <a:endParaRPr lang="en-US" baseline="0" dirty="0" smtClean="0"/>
          </a:p>
          <a:p>
            <a:r>
              <a:rPr lang="en-US" baseline="0" dirty="0" smtClean="0"/>
              <a:t>Some people may be asking “but what about security?” The reality is that selling the security aspects of the BigFix solution are really a corollary to the primary BigFix advantages, with patch management leading the way. When it comes to anti-virus, BigFix sells an OEM of Trend Micro, but we can also manage any vendor’s AV solution including distributing AV signature files and updates.</a:t>
            </a:r>
          </a:p>
          <a:p>
            <a:endParaRPr lang="en-US" dirty="0"/>
          </a:p>
        </p:txBody>
      </p:sp>
      <p:sp>
        <p:nvSpPr>
          <p:cNvPr id="4" name="Slide Number Placeholder 3"/>
          <p:cNvSpPr>
            <a:spLocks noGrp="1"/>
          </p:cNvSpPr>
          <p:nvPr>
            <p:ph type="sldNum" sz="quarter" idx="10"/>
          </p:nvPr>
        </p:nvSpPr>
        <p:spPr/>
        <p:txBody>
          <a:bodyPr/>
          <a:lstStyle/>
          <a:p>
            <a:pPr>
              <a:defRPr/>
            </a:pPr>
            <a:fld id="{1D998751-DA56-47DE-987A-24EAFA66E5A4}" type="slidenum">
              <a:rPr lang="en-US" smtClean="0"/>
              <a:pPr>
                <a:defRPr/>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This is a typical situation</a:t>
            </a:r>
            <a:r>
              <a:rPr lang="en-US" baseline="0" dirty="0" smtClean="0"/>
              <a:t> that BigFix prospects experience with other tools. In this case, which is a large global management company, they attempted to deploy Altiris. After eight months, they had managed to deploy less than half of their 90K endpoints, they were forced to use 15 different tools to support all of the operating systems and platforms in their environment, and of the devices they had managed to deploy, they had only been able to reach an 80% patch application success rate. Even worse, they had no real-time visibility into the status of their environment, increasing the risk from machines that were not in compliance with policy.</a:t>
            </a: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1D998751-DA56-47DE-987A-24EAFA66E5A4}" type="slidenum">
              <a:rPr lang="en-US" smtClean="0"/>
              <a:pPr>
                <a:defRPr/>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50% of their agents thanks to the BigFix Unified Management Platform, and they increased their patch success rate to over 95%. They were also delighted to be able to visualize and report on their IT environment in real-time.</a:t>
            </a:r>
            <a:endParaRPr lang="en-US" dirty="0"/>
          </a:p>
        </p:txBody>
      </p:sp>
      <p:sp>
        <p:nvSpPr>
          <p:cNvPr id="4" name="Slide Number Placeholder 3"/>
          <p:cNvSpPr>
            <a:spLocks noGrp="1"/>
          </p:cNvSpPr>
          <p:nvPr>
            <p:ph type="sldNum" sz="quarter" idx="10"/>
          </p:nvPr>
        </p:nvSpPr>
        <p:spPr/>
        <p:txBody>
          <a:bodyPr/>
          <a:lstStyle/>
          <a:p>
            <a:pPr>
              <a:defRPr/>
            </a:pPr>
            <a:fld id="{1D998751-DA56-47DE-987A-24EAFA66E5A4}" type="slidenum">
              <a:rPr lang="en-US" smtClean="0"/>
              <a:pPr>
                <a:defRPr/>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Virtually every </a:t>
            </a:r>
            <a:r>
              <a:rPr lang="en-US" baseline="0" dirty="0" smtClean="0"/>
              <a:t>enterprise and government agency over a certain size (perhaps as low as 5K endpoints) already has some sort of patch management product in place. It could be something as simple as Windows Server Update Services (WSUS), or it could be any of the competitors listed in slide 4. The reality is that there are virtually no “green field” opportunities, and as such, every BigFix deal will be competitive. Fortunately, there are many opportunities for BigFix to either complement existing tools or replace existing tools (and often, one leads to the other!).</a:t>
            </a:r>
          </a:p>
          <a:p>
            <a:endParaRPr lang="en-US" baseline="0" dirty="0" smtClean="0"/>
          </a:p>
          <a:p>
            <a:r>
              <a:rPr lang="en-US" baseline="0" dirty="0" smtClean="0"/>
              <a:t>That said, virtually every competitive deal is similar, regardless of the incumbent tool in place. The key concept, regardless of competitor, is to find the pain, convince the customer to do a proof-of-concept, and once installed, IT will not want to give BigFix up. It’s the classic “tip of the spear” approach.</a:t>
            </a:r>
          </a:p>
          <a:p>
            <a:endParaRPr lang="en-US" baseline="0" dirty="0" smtClean="0"/>
          </a:p>
          <a:p>
            <a:r>
              <a:rPr lang="en-US" baseline="0" dirty="0" smtClean="0"/>
              <a:t>One of the key objections that you will run into is the prevalence of “free” tools. While these tools are not technically free, they are typically provided as a part of an enterprise license deal (hence the perception that they are free to use—in other words, for no incremental cost). This perception is completely and totally wrong. For more details on how to fight a battle against a “free” product, refer to the BigFix “Free is not Free” white paper.</a:t>
            </a:r>
          </a:p>
          <a:p>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1D998751-DA56-47DE-987A-24EAFA66E5A4}" type="slidenum">
              <a:rPr lang="en-US" smtClean="0"/>
              <a:pPr>
                <a:defRPr/>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chart summarizes</a:t>
            </a:r>
            <a:r>
              <a:rPr lang="en-US" baseline="0" dirty="0" smtClean="0"/>
              <a:t> many of the challenges that BigFix customers experience with other tools, and why BigFix is superior.</a:t>
            </a:r>
          </a:p>
          <a:p>
            <a:endParaRPr lang="en-US" baseline="0" dirty="0" smtClean="0"/>
          </a:p>
          <a:p>
            <a:pPr marL="228600" indent="-228600">
              <a:buAutoNum type="arabicPeriod"/>
            </a:pPr>
            <a:r>
              <a:rPr lang="en-US" baseline="0" dirty="0" smtClean="0"/>
              <a:t>Multiple Platform Support</a:t>
            </a:r>
          </a:p>
          <a:p>
            <a:pPr marL="685800" lvl="1" indent="-228600">
              <a:buFont typeface="Arial" pitchFamily="34" charset="0"/>
              <a:buChar char="•"/>
            </a:pPr>
            <a:r>
              <a:rPr lang="en-US" baseline="0" dirty="0" smtClean="0"/>
              <a:t>Competitors only offer a subset of the platforms that BigFix supports. This means that they will have to deploy yet another tool (or BigFix!) in order to gain support for the missing platforms.</a:t>
            </a:r>
          </a:p>
          <a:p>
            <a:pPr marL="228600" indent="-228600">
              <a:buAutoNum type="arabicPeriod"/>
            </a:pPr>
            <a:r>
              <a:rPr lang="en-US" baseline="0" dirty="0" smtClean="0"/>
              <a:t>First-pass Patch Success Rate</a:t>
            </a:r>
          </a:p>
          <a:p>
            <a:pPr marL="685800" lvl="1" indent="-228600">
              <a:buFont typeface="Arial" pitchFamily="34" charset="0"/>
              <a:buChar char="•"/>
            </a:pPr>
            <a:r>
              <a:rPr lang="en-US" baseline="0" dirty="0" smtClean="0"/>
              <a:t>This is the percentage of patches that are successfully applied in the first attempt. Competitive solutions report only 50-80% first-pass success rate, which means that IT </a:t>
            </a:r>
            <a:r>
              <a:rPr lang="en-US" baseline="0" dirty="0" err="1" smtClean="0"/>
              <a:t>admins</a:t>
            </a:r>
            <a:r>
              <a:rPr lang="en-US" baseline="0" dirty="0" smtClean="0"/>
              <a:t> have to schedule re-applications over and over until they “take”. Another issue is ensuring that once a patch is installed, it remains installed. BigFix customers consistently report 95%+ first-pass success rate, and BigFix also continuously assesses endpoint compliance, guaranteeing that patches stay installed.</a:t>
            </a:r>
          </a:p>
          <a:p>
            <a:pPr marL="228600" indent="-228600">
              <a:buAutoNum type="arabicPeriod"/>
            </a:pPr>
            <a:r>
              <a:rPr lang="en-US" baseline="0" dirty="0" smtClean="0"/>
              <a:t>Real-time Inventory, Status, Reports</a:t>
            </a:r>
          </a:p>
          <a:p>
            <a:pPr marL="685800" lvl="1" indent="-228600">
              <a:buFont typeface="Arial" pitchFamily="34" charset="0"/>
              <a:buChar char="•"/>
            </a:pPr>
            <a:r>
              <a:rPr lang="en-US" baseline="0" dirty="0" smtClean="0"/>
              <a:t>All BigFix competitors use an antiquated, slow, scan-based architecture to obtain inventory, configuration, and status information from endpoints. Scans can take days or weeks to complete, making real-time decisions and risk determinations (e.g. during a zero-day event) impossible. BigFix’s unique architecture provides this data continuously, in real-time. Queries and reports take seconds to complete, and data is accurate. </a:t>
            </a:r>
          </a:p>
          <a:p>
            <a:pPr marL="228600" indent="-228600">
              <a:buAutoNum type="arabicPeriod"/>
            </a:pPr>
            <a:r>
              <a:rPr lang="en-US" baseline="0" dirty="0" smtClean="0"/>
              <a:t>Agent Overhead</a:t>
            </a:r>
          </a:p>
          <a:p>
            <a:pPr marL="685800" lvl="1" indent="-228600">
              <a:buFont typeface="Arial" pitchFamily="34" charset="0"/>
              <a:buChar char="•"/>
            </a:pPr>
            <a:r>
              <a:rPr lang="en-US" baseline="0" dirty="0" smtClean="0"/>
              <a:t>Many IT organizations believe that “agent” is a bad word. This is because many management agents are resource intensive and unwieldy to support. BigFix competitors not only require large, cumbersome agents, some require multiple agents and many open ports in order to function. BigFix relies on a single, lightweight agent that consumes less than 2% of the machine’s resources.</a:t>
            </a:r>
          </a:p>
          <a:p>
            <a:pPr marL="228600" indent="-228600">
              <a:buAutoNum type="arabicPeriod"/>
            </a:pPr>
            <a:r>
              <a:rPr lang="en-US" baseline="0" dirty="0" smtClean="0"/>
              <a:t>Roaming Device Support</a:t>
            </a:r>
          </a:p>
          <a:p>
            <a:pPr marL="685800" lvl="1" indent="-228600">
              <a:buFont typeface="Arial" pitchFamily="34" charset="0"/>
              <a:buChar char="•"/>
            </a:pPr>
            <a:r>
              <a:rPr lang="en-US" baseline="0" dirty="0" smtClean="0"/>
              <a:t>Roaming devices are those that are mobile and function outside of the corporate network—like a laptop, for example. Maintaining endpoint compliance for roaming devices is very difficult, expensive, or impossible for many BigFix competitors. BigFix not only supports roaming devices, but thanks to bandwidth throttling and other policies, it functions very well over slow, highly latent network connections. Competitors can’t touch this.</a:t>
            </a:r>
          </a:p>
          <a:p>
            <a:pPr marL="228600" indent="-228600">
              <a:buAutoNum type="arabicPeriod"/>
            </a:pPr>
            <a:r>
              <a:rPr lang="en-US" baseline="0" dirty="0" smtClean="0"/>
              <a:t>Out-of-band Patches and Zero-Day Events</a:t>
            </a:r>
          </a:p>
          <a:p>
            <a:pPr marL="685800" lvl="1" indent="-228600">
              <a:buFont typeface="Arial" pitchFamily="34" charset="0"/>
              <a:buChar char="•"/>
            </a:pPr>
            <a:r>
              <a:rPr lang="en-US" baseline="0" dirty="0" smtClean="0"/>
              <a:t>OOB patches that those that are released outside of a scheduled update cycle, such as Microsoft Patch Tuesdays. Zero-day events are often the cause of OOB patches, as they result from a severe security vulnerability being disclosed that must be patched ASAP in order to ensure endpoint viability. In some causes, remediation of zero-day attacks may be as simple as a configuration change, and BigFix excels at rapid distribution of patches or configuration changes. BigFix’s real-time architecture also allows customers to instantly determine their risk exposure to a zero-day attack by determining which machines are at risk—and launching remediation in minutes.</a:t>
            </a:r>
          </a:p>
          <a:p>
            <a:pPr marL="228600" indent="-228600">
              <a:buAutoNum type="arabicPeriod"/>
            </a:pPr>
            <a:r>
              <a:rPr lang="en-US" baseline="0" dirty="0" smtClean="0"/>
              <a:t>Management Tool Total Cost of Ownership (TCO)</a:t>
            </a:r>
          </a:p>
          <a:p>
            <a:pPr marL="685800" lvl="1" indent="-228600">
              <a:buFont typeface="Arial" pitchFamily="34" charset="0"/>
              <a:buChar char="•"/>
            </a:pPr>
            <a:r>
              <a:rPr lang="en-US" baseline="0" dirty="0" smtClean="0"/>
              <a:t>TCO of competitive solutions can range from five to ten times (or more) of BigFix’s TCO. Even so-called “free” tools suffer from high TCO due to substantial deployment, capital expenditure and ongoing maintenance costs. BigFix deploys in days or weeks with a single server.</a:t>
            </a:r>
          </a:p>
          <a:p>
            <a:pPr marL="228600" indent="-228600">
              <a:buAutoNum type="arabicPeriod"/>
            </a:pPr>
            <a:r>
              <a:rPr lang="en-US" baseline="0" dirty="0" smtClean="0"/>
              <a:t>Tools / agents / consoles required</a:t>
            </a:r>
          </a:p>
          <a:p>
            <a:pPr marL="685800" lvl="1" indent="-228600">
              <a:buFont typeface="Arial" pitchFamily="34" charset="0"/>
              <a:buChar char="•"/>
            </a:pPr>
            <a:r>
              <a:rPr lang="en-US" baseline="0" dirty="0" smtClean="0"/>
              <a:t>Competitive tools have very complex architectures that often incorporate tools that were obtained via acquisition. These tools are generally not well integrated, resulting in multiple tools, agents and consoles. BigFix works with a single platform, console and agent.</a:t>
            </a:r>
          </a:p>
          <a:p>
            <a:pPr marL="228600" indent="-228600">
              <a:buAutoNum type="arabicPeriod"/>
            </a:pPr>
            <a:r>
              <a:rPr lang="en-US" baseline="0" dirty="0" smtClean="0"/>
              <a:t>Published Patch Content</a:t>
            </a:r>
          </a:p>
          <a:p>
            <a:pPr marL="685800" lvl="1" indent="-228600">
              <a:buFont typeface="Arial" pitchFamily="34" charset="0"/>
              <a:buChar char="•"/>
            </a:pPr>
            <a:r>
              <a:rPr lang="en-US" baseline="0" dirty="0" smtClean="0"/>
              <a:t>When patches are released by vendors, they must be tested, packaged and deployed to endpoints throughout the organization. BigFix tests and delivers patch content for a wide variety of vendors, including Microsoft, Adobe, Apple, Java, and Real Networks. Many BigFix competitors deliver only Microsoft patches or only one or two additional.</a:t>
            </a:r>
          </a:p>
        </p:txBody>
      </p:sp>
      <p:sp>
        <p:nvSpPr>
          <p:cNvPr id="4" name="Slide Number Placeholder 3"/>
          <p:cNvSpPr>
            <a:spLocks noGrp="1"/>
          </p:cNvSpPr>
          <p:nvPr>
            <p:ph type="sldNum" sz="quarter" idx="10"/>
          </p:nvPr>
        </p:nvSpPr>
        <p:spPr/>
        <p:txBody>
          <a:bodyPr/>
          <a:lstStyle/>
          <a:p>
            <a:pPr>
              <a:defRPr/>
            </a:pPr>
            <a:fld id="{1D998751-DA56-47DE-987A-24EAFA66E5A4}" type="slidenum">
              <a:rPr lang="en-US" smtClean="0"/>
              <a:pPr>
                <a:defRPr/>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1D998751-DA56-47DE-987A-24EAFA66E5A4}" type="slidenum">
              <a:rPr lang="en-US" smtClean="0"/>
              <a:pPr>
                <a:defRPr/>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1D998751-DA56-47DE-987A-24EAFA66E5A4}" type="slidenum">
              <a:rPr lang="en-US" smtClean="0"/>
              <a:pPr>
                <a:defRPr/>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1D998751-DA56-47DE-987A-24EAFA66E5A4}" type="slidenum">
              <a:rPr lang="en-US" smtClean="0"/>
              <a:pPr>
                <a:defRPr/>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Real-world</a:t>
            </a:r>
            <a:r>
              <a:rPr lang="en-US" baseline="0" dirty="0" smtClean="0"/>
              <a:t> example of how easy it is to upgrade BigFix:</a:t>
            </a:r>
          </a:p>
          <a:p>
            <a:endParaRPr lang="en-US" baseline="0" dirty="0" smtClean="0"/>
          </a:p>
          <a:p>
            <a:pPr>
              <a:buFontTx/>
              <a:buChar char="-"/>
            </a:pPr>
            <a:r>
              <a:rPr lang="en-US" baseline="0" dirty="0" smtClean="0"/>
              <a:t>We released BigFix version 8.0 on Monday August 16</a:t>
            </a:r>
            <a:r>
              <a:rPr lang="en-US" baseline="30000" dirty="0" smtClean="0"/>
              <a:t>th</a:t>
            </a:r>
            <a:endParaRPr lang="en-US" baseline="0" dirty="0" smtClean="0"/>
          </a:p>
          <a:p>
            <a:pPr>
              <a:buFontTx/>
              <a:buChar char="-"/>
            </a:pPr>
            <a:r>
              <a:rPr lang="en-US" baseline="0" dirty="0" smtClean="0"/>
              <a:t>12 hours later, 36 customers had already upgraded, including one that had already upgraded 2,225 seats</a:t>
            </a:r>
          </a:p>
          <a:p>
            <a:pPr>
              <a:buFontTx/>
              <a:buChar char="-"/>
            </a:pPr>
            <a:r>
              <a:rPr lang="en-US" baseline="0" dirty="0" smtClean="0"/>
              <a:t>Note that we always upgrade smaller customers first, so this number will actually accelerate considerably over the next few days and weeks</a:t>
            </a:r>
            <a:endParaRPr lang="en-US" dirty="0"/>
          </a:p>
        </p:txBody>
      </p:sp>
      <p:sp>
        <p:nvSpPr>
          <p:cNvPr id="4" name="Slide Number Placeholder 3"/>
          <p:cNvSpPr>
            <a:spLocks noGrp="1"/>
          </p:cNvSpPr>
          <p:nvPr>
            <p:ph type="sldNum" sz="quarter" idx="10"/>
          </p:nvPr>
        </p:nvSpPr>
        <p:spPr/>
        <p:txBody>
          <a:bodyPr/>
          <a:lstStyle/>
          <a:p>
            <a:pPr>
              <a:defRPr/>
            </a:pPr>
            <a:fld id="{A315AB94-9DF5-A24B-9F62-41DABAEBC8DA}" type="slidenum">
              <a:rPr lang="en-US" smtClean="0"/>
              <a:pPr>
                <a:defRPr/>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1D998751-DA56-47DE-987A-24EAFA66E5A4}" type="slidenum">
              <a:rPr lang="en-US" smtClean="0"/>
              <a:pPr>
                <a:defRPr/>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1D998751-DA56-47DE-987A-24EAFA66E5A4}" type="slidenum">
              <a:rPr lang="en-US" smtClean="0"/>
              <a:pPr>
                <a:defRPr/>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1D998751-DA56-47DE-987A-24EAFA66E5A4}" type="slidenum">
              <a:rPr lang="en-US" smtClean="0"/>
              <a:pPr>
                <a:defRPr/>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1D998751-DA56-47DE-987A-24EAFA66E5A4}" type="slidenum">
              <a:rPr lang="en-US" smtClean="0"/>
              <a:pPr>
                <a:defRPr/>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1D998751-DA56-47DE-987A-24EAFA66E5A4}" type="slidenum">
              <a:rPr lang="en-US" smtClean="0"/>
              <a:pPr>
                <a:defRPr/>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1D998751-DA56-47DE-987A-24EAFA66E5A4}" type="slidenum">
              <a:rPr lang="en-US" smtClean="0"/>
              <a:pPr>
                <a:defRPr/>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1D998751-DA56-47DE-987A-24EAFA66E5A4}" type="slidenum">
              <a:rPr lang="en-US" smtClean="0"/>
              <a:pPr>
                <a:defRPr/>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1D998751-DA56-47DE-987A-24EAFA66E5A4}" type="slidenum">
              <a:rPr lang="en-US" smtClean="0"/>
              <a:pPr>
                <a:defRPr/>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1D998751-DA56-47DE-987A-24EAFA66E5A4}" type="slidenum">
              <a:rPr lang="en-US" smtClean="0"/>
              <a:pPr>
                <a:defRPr/>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1D998751-DA56-47DE-987A-24EAFA66E5A4}" type="slidenum">
              <a:rPr lang="en-US" smtClean="0"/>
              <a:pPr>
                <a:defRPr/>
              </a:pPr>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7"/>
          <p:cNvSpPr>
            <a:spLocks noGrp="1" noChangeArrowheads="1"/>
          </p:cNvSpPr>
          <p:nvPr>
            <p:ph type="sldNum" sz="quarter" idx="5"/>
          </p:nvPr>
        </p:nvSpPr>
        <p:spPr>
          <a:noFill/>
        </p:spPr>
        <p:txBody>
          <a:bodyPr/>
          <a:lstStyle/>
          <a:p>
            <a:fld id="{820689C5-9B24-4E06-85F7-0AA19B946838}" type="slidenum">
              <a:rPr lang="en-US" smtClean="0"/>
              <a:pPr/>
              <a:t>23</a:t>
            </a:fld>
            <a:endParaRPr lang="en-US" smtClean="0"/>
          </a:p>
        </p:txBody>
      </p:sp>
      <p:sp>
        <p:nvSpPr>
          <p:cNvPr id="52226" name="Rectangle 2"/>
          <p:cNvSpPr>
            <a:spLocks noGrp="1" noRot="1" noChangeAspect="1" noChangeArrowheads="1" noTextEdit="1"/>
          </p:cNvSpPr>
          <p:nvPr>
            <p:ph type="sldImg"/>
          </p:nvPr>
        </p:nvSpPr>
        <p:spPr>
          <a:ln/>
        </p:spPr>
      </p:sp>
      <p:sp>
        <p:nvSpPr>
          <p:cNvPr id="52227" name="Rectangle 3"/>
          <p:cNvSpPr>
            <a:spLocks noGrp="1" noChangeArrowheads="1"/>
          </p:cNvSpPr>
          <p:nvPr>
            <p:ph type="body" idx="1"/>
          </p:nvPr>
        </p:nvSpPr>
        <p:spPr>
          <a:noFill/>
          <a:ln/>
        </p:spPr>
        <p:txBody>
          <a:bodyPr/>
          <a:lstStyle/>
          <a:p>
            <a:pPr eaLnBrk="1" hangingPunct="1"/>
            <a:endParaRPr lang="en-US" smtClean="0">
              <a:ea typeface="ＭＳ Ｐゴシック" pitchFamily="34" charset="-128"/>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p:cNvSpPr>
            <a:spLocks noGrp="1" noRot="1" noChangeAspect="1" noChangeArrowheads="1" noTextEdit="1"/>
          </p:cNvSpPr>
          <p:nvPr>
            <p:ph type="sldImg"/>
          </p:nvPr>
        </p:nvSpPr>
        <p:spPr>
          <a:ln/>
        </p:spPr>
      </p:sp>
      <p:sp>
        <p:nvSpPr>
          <p:cNvPr id="50178" name="Rectangle 3"/>
          <p:cNvSpPr>
            <a:spLocks noGrp="1" noChangeArrowheads="1"/>
          </p:cNvSpPr>
          <p:nvPr>
            <p:ph type="body" idx="1"/>
          </p:nvPr>
        </p:nvSpPr>
        <p:spPr>
          <a:noFill/>
          <a:ln/>
        </p:spPr>
        <p:txBody>
          <a:bodyPr/>
          <a:lstStyle/>
          <a:p>
            <a:endParaRPr lang="en-US" smtClean="0">
              <a:ea typeface="ＭＳ Ｐゴシック" pitchFamily="34" charset="-128"/>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7"/>
          <p:cNvSpPr>
            <a:spLocks noGrp="1" noChangeArrowheads="1"/>
          </p:cNvSpPr>
          <p:nvPr>
            <p:ph type="sldNum" sz="quarter" idx="5"/>
          </p:nvPr>
        </p:nvSpPr>
        <p:spPr>
          <a:noFill/>
        </p:spPr>
        <p:txBody>
          <a:bodyPr/>
          <a:lstStyle/>
          <a:p>
            <a:fld id="{2E8509BC-5782-4BEA-B40E-BBFAFA59CF22}" type="slidenum">
              <a:rPr lang="en-US" smtClean="0"/>
              <a:pPr/>
              <a:t>25</a:t>
            </a:fld>
            <a:endParaRPr lang="en-US" smtClean="0"/>
          </a:p>
        </p:txBody>
      </p:sp>
      <p:sp>
        <p:nvSpPr>
          <p:cNvPr id="54274" name="Rectangle 2"/>
          <p:cNvSpPr>
            <a:spLocks noGrp="1" noRot="1" noChangeAspect="1" noChangeArrowheads="1" noTextEdit="1"/>
          </p:cNvSpPr>
          <p:nvPr>
            <p:ph type="sldImg"/>
          </p:nvPr>
        </p:nvSpPr>
        <p:spPr>
          <a:ln/>
        </p:spPr>
      </p:sp>
      <p:sp>
        <p:nvSpPr>
          <p:cNvPr id="54275" name="Rectangle 3"/>
          <p:cNvSpPr>
            <a:spLocks noGrp="1" noChangeArrowheads="1"/>
          </p:cNvSpPr>
          <p:nvPr>
            <p:ph type="body" idx="1"/>
          </p:nvPr>
        </p:nvSpPr>
        <p:spPr>
          <a:noFill/>
          <a:ln/>
        </p:spPr>
        <p:txBody>
          <a:bodyPr/>
          <a:lstStyle/>
          <a:p>
            <a:pPr eaLnBrk="1" hangingPunct="1"/>
            <a:endParaRPr lang="en-US" smtClean="0">
              <a:ea typeface="ＭＳ Ｐゴシック" pitchFamily="34" charset="-128"/>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91EE86B9-5C78-4D70-B091-87C7B4BA35B1}" type="slidenum">
              <a:rPr lang="en-US" sz="1200"/>
              <a:pPr algn="r"/>
              <a:t>26</a:t>
            </a:fld>
            <a:endParaRPr lang="en-US" sz="1200"/>
          </a:p>
        </p:txBody>
      </p:sp>
      <p:sp>
        <p:nvSpPr>
          <p:cNvPr id="29698" name="Rectangle 2"/>
          <p:cNvSpPr>
            <a:spLocks noGrp="1" noRot="1" noChangeAspect="1" noChangeArrowheads="1" noTextEdit="1"/>
          </p:cNvSpPr>
          <p:nvPr>
            <p:ph type="sldImg"/>
          </p:nvPr>
        </p:nvSpPr>
        <p:spPr>
          <a:ln/>
        </p:spPr>
      </p:sp>
      <p:sp>
        <p:nvSpPr>
          <p:cNvPr id="29699" name="Rectangle 3"/>
          <p:cNvSpPr>
            <a:spLocks noGrp="1" noChangeArrowheads="1"/>
          </p:cNvSpPr>
          <p:nvPr>
            <p:ph type="body" idx="1"/>
          </p:nvPr>
        </p:nvSpPr>
        <p:spPr>
          <a:noFill/>
          <a:ln/>
        </p:spPr>
        <p:txBody>
          <a:bodyPr/>
          <a:lstStyle/>
          <a:p>
            <a:pPr eaLnBrk="1" hangingPunct="1"/>
            <a:endParaRPr lang="en-US" smtClean="0">
              <a:ea typeface="ＭＳ Ｐゴシック" pitchFamily="34" charset="-128"/>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defTabSz="457200"/>
            <a:fld id="{67D57ECD-3265-4639-8EC3-C648DDAC7B79}" type="slidenum">
              <a:rPr lang="en-US" sz="1200">
                <a:ea typeface="ＭＳ Ｐゴシック" pitchFamily="34" charset="-128"/>
              </a:rPr>
              <a:pPr algn="r" defTabSz="457200"/>
              <a:t>27</a:t>
            </a:fld>
            <a:endParaRPr lang="en-US" sz="1200">
              <a:ea typeface="ＭＳ Ｐゴシック" pitchFamily="34" charset="-128"/>
            </a:endParaRPr>
          </a:p>
        </p:txBody>
      </p:sp>
      <p:sp>
        <p:nvSpPr>
          <p:cNvPr id="56322" name="Rectangle 2"/>
          <p:cNvSpPr>
            <a:spLocks noGrp="1" noRot="1" noChangeAspect="1" noChangeArrowheads="1" noTextEdit="1"/>
          </p:cNvSpPr>
          <p:nvPr>
            <p:ph type="sldImg"/>
          </p:nvPr>
        </p:nvSpPr>
        <p:spPr>
          <a:ln/>
        </p:spPr>
      </p:sp>
      <p:sp>
        <p:nvSpPr>
          <p:cNvPr id="56323" name="Rectangle 3"/>
          <p:cNvSpPr>
            <a:spLocks noGrp="1" noChangeArrowheads="1"/>
          </p:cNvSpPr>
          <p:nvPr>
            <p:ph type="body" idx="1"/>
          </p:nvPr>
        </p:nvSpPr>
        <p:spPr>
          <a:noFill/>
          <a:ln/>
        </p:spPr>
        <p:txBody>
          <a:bodyPr/>
          <a:lstStyle/>
          <a:p>
            <a:pPr defTabSz="457200">
              <a:spcBef>
                <a:spcPct val="0"/>
              </a:spcBef>
            </a:pPr>
            <a:endParaRPr lang="en-US" sz="1400" smtClean="0">
              <a:ea typeface="ＭＳ Ｐゴシック" pitchFamily="34" charset="-128"/>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2"/>
          <p:cNvSpPr>
            <a:spLocks noGrp="1" noRot="1" noChangeAspect="1" noChangeArrowheads="1" noTextEdit="1"/>
          </p:cNvSpPr>
          <p:nvPr>
            <p:ph type="sldImg"/>
          </p:nvPr>
        </p:nvSpPr>
        <p:spPr>
          <a:ln/>
        </p:spPr>
      </p:sp>
      <p:sp>
        <p:nvSpPr>
          <p:cNvPr id="64514" name="Rectangle 3"/>
          <p:cNvSpPr>
            <a:spLocks noGrp="1" noChangeArrowheads="1"/>
          </p:cNvSpPr>
          <p:nvPr>
            <p:ph type="body" idx="1"/>
          </p:nvPr>
        </p:nvSpPr>
        <p:spPr>
          <a:noFill/>
          <a:ln/>
        </p:spPr>
        <p:txBody>
          <a:bodyPr/>
          <a:lstStyle/>
          <a:p>
            <a:endParaRPr lang="en-US" smtClean="0">
              <a:ea typeface="ＭＳ Ｐゴシック" pitchFamily="34" charset="-128"/>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2"/>
          <p:cNvSpPr>
            <a:spLocks noGrp="1" noRot="1" noChangeAspect="1" noChangeArrowheads="1" noTextEdit="1"/>
          </p:cNvSpPr>
          <p:nvPr>
            <p:ph type="sldImg"/>
          </p:nvPr>
        </p:nvSpPr>
        <p:spPr>
          <a:ln/>
        </p:spPr>
      </p:sp>
      <p:sp>
        <p:nvSpPr>
          <p:cNvPr id="62466" name="Rectangle 3"/>
          <p:cNvSpPr>
            <a:spLocks noGrp="1" noChangeArrowheads="1"/>
          </p:cNvSpPr>
          <p:nvPr>
            <p:ph type="body" idx="1"/>
          </p:nvPr>
        </p:nvSpPr>
        <p:spPr>
          <a:noFill/>
          <a:ln/>
        </p:spPr>
        <p:txBody>
          <a:bodyPr/>
          <a:lstStyle/>
          <a:p>
            <a:endParaRPr lang="en-US" smtClean="0">
              <a:ea typeface="ＭＳ Ｐゴシック" pitchFamily="34" charset="-128"/>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p:cNvSpPr>
            <a:spLocks noGrp="1" noRot="1" noChangeAspect="1" noChangeArrowheads="1" noTextEdit="1"/>
          </p:cNvSpPr>
          <p:nvPr>
            <p:ph type="sldImg"/>
          </p:nvPr>
        </p:nvSpPr>
        <p:spPr>
          <a:ln/>
        </p:spPr>
      </p:sp>
      <p:sp>
        <p:nvSpPr>
          <p:cNvPr id="58370" name="Rectangle 3"/>
          <p:cNvSpPr>
            <a:spLocks noGrp="1" noChangeArrowheads="1"/>
          </p:cNvSpPr>
          <p:nvPr>
            <p:ph type="body" idx="1"/>
          </p:nvPr>
        </p:nvSpPr>
        <p:spPr>
          <a:noFill/>
          <a:ln/>
        </p:spPr>
        <p:txBody>
          <a:bodyPr/>
          <a:lstStyle/>
          <a:p>
            <a:endParaRPr lang="en-US" smtClean="0">
              <a:ea typeface="ＭＳ Ｐゴシック" pitchFamily="34" charset="-128"/>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2"/>
          <p:cNvSpPr>
            <a:spLocks noGrp="1" noRot="1" noChangeAspect="1" noChangeArrowheads="1" noTextEdit="1"/>
          </p:cNvSpPr>
          <p:nvPr>
            <p:ph type="sldImg"/>
          </p:nvPr>
        </p:nvSpPr>
        <p:spPr>
          <a:ln/>
        </p:spPr>
      </p:sp>
      <p:sp>
        <p:nvSpPr>
          <p:cNvPr id="60418" name="Rectangle 3"/>
          <p:cNvSpPr>
            <a:spLocks noGrp="1" noChangeArrowheads="1"/>
          </p:cNvSpPr>
          <p:nvPr>
            <p:ph type="body" idx="1"/>
          </p:nvPr>
        </p:nvSpPr>
        <p:spPr>
          <a:noFill/>
          <a:ln/>
        </p:spPr>
        <p:txBody>
          <a:bodyPr/>
          <a:lstStyle/>
          <a:p>
            <a:endParaRPr lang="en-US" smtClean="0">
              <a:ea typeface="ＭＳ Ｐゴシック" pitchFamily="34" charset="-128"/>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a:ln/>
        </p:spPr>
      </p:sp>
      <p:sp>
        <p:nvSpPr>
          <p:cNvPr id="38915" name="Notes Placeholder 2"/>
          <p:cNvSpPr>
            <a:spLocks noGrp="1"/>
          </p:cNvSpPr>
          <p:nvPr>
            <p:ph type="body" idx="1"/>
          </p:nvPr>
        </p:nvSpPr>
        <p:spPr>
          <a:noFill/>
          <a:ln/>
        </p:spPr>
        <p:txBody>
          <a:bodyPr/>
          <a:lstStyle/>
          <a:p>
            <a:pPr marL="222768" indent="-222768">
              <a:buFontTx/>
              <a:buAutoNum type="arabicPeriod"/>
            </a:pPr>
            <a:endParaRPr lang="en-US" dirty="0" smtClean="0"/>
          </a:p>
        </p:txBody>
      </p:sp>
      <p:sp>
        <p:nvSpPr>
          <p:cNvPr id="38916" name="Slide Number Placeholder 3"/>
          <p:cNvSpPr>
            <a:spLocks noGrp="1"/>
          </p:cNvSpPr>
          <p:nvPr>
            <p:ph type="sldNum" sz="quarter" idx="5"/>
          </p:nvPr>
        </p:nvSpPr>
        <p:spPr>
          <a:noFill/>
        </p:spPr>
        <p:txBody>
          <a:bodyPr/>
          <a:lstStyle/>
          <a:p>
            <a:fld id="{4C6A542F-26E6-4F18-8A2A-6EDD59973267}" type="slidenum">
              <a:rPr lang="zh-CN" altLang="en-US"/>
              <a:pPr/>
              <a:t>32</a:t>
            </a:fld>
            <a:endParaRPr lang="en-US" altLang="zh-CN"/>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ln/>
        </p:spPr>
      </p:sp>
      <p:sp>
        <p:nvSpPr>
          <p:cNvPr id="39939" name="Notes Placeholder 2"/>
          <p:cNvSpPr>
            <a:spLocks noGrp="1"/>
          </p:cNvSpPr>
          <p:nvPr>
            <p:ph type="body" idx="1"/>
          </p:nvPr>
        </p:nvSpPr>
        <p:spPr>
          <a:noFill/>
          <a:ln/>
        </p:spPr>
        <p:txBody>
          <a:bodyPr/>
          <a:lstStyle/>
          <a:p>
            <a:r>
              <a:rPr lang="en-US" smtClean="0"/>
              <a:t>BigFix application patching support: </a:t>
            </a:r>
            <a:r>
              <a:rPr lang="en-US" smtClean="0">
                <a:solidFill>
                  <a:srgbClr val="000000"/>
                </a:solidFill>
              </a:rPr>
              <a:t>Adobe, Mozilla, RealNetworkd, Apple, Skype, Winzip and Java</a:t>
            </a:r>
            <a:endParaRPr lang="en-US" smtClean="0"/>
          </a:p>
        </p:txBody>
      </p:sp>
      <p:sp>
        <p:nvSpPr>
          <p:cNvPr id="39940" name="Slide Number Placeholder 3"/>
          <p:cNvSpPr>
            <a:spLocks noGrp="1"/>
          </p:cNvSpPr>
          <p:nvPr>
            <p:ph type="sldNum" sz="quarter" idx="5"/>
          </p:nvPr>
        </p:nvSpPr>
        <p:spPr>
          <a:noFill/>
        </p:spPr>
        <p:txBody>
          <a:bodyPr/>
          <a:lstStyle/>
          <a:p>
            <a:fld id="{7B476DA6-C55E-49B4-AB13-A41C0441CD93}" type="slidenum">
              <a:rPr lang="zh-CN" altLang="en-US"/>
              <a:pPr/>
              <a:t>33</a:t>
            </a:fld>
            <a:endParaRPr lang="en-US" altLang="zh-CN"/>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a:ln/>
        </p:spPr>
      </p:sp>
      <p:sp>
        <p:nvSpPr>
          <p:cNvPr id="40963" name="Notes Placeholder 2"/>
          <p:cNvSpPr>
            <a:spLocks noGrp="1"/>
          </p:cNvSpPr>
          <p:nvPr>
            <p:ph type="body" idx="1"/>
          </p:nvPr>
        </p:nvSpPr>
        <p:spPr>
          <a:noFill/>
          <a:ln/>
        </p:spPr>
        <p:txBody>
          <a:bodyPr/>
          <a:lstStyle/>
          <a:p>
            <a:r>
              <a:rPr lang="en-US" smtClean="0"/>
              <a:t>BigFix application patching support: </a:t>
            </a:r>
            <a:r>
              <a:rPr lang="en-US" smtClean="0">
                <a:solidFill>
                  <a:srgbClr val="000000"/>
                </a:solidFill>
              </a:rPr>
              <a:t>Adobe, Mozilla, RealNetworkd, Apple, Skype, Winzip and Java</a:t>
            </a:r>
            <a:endParaRPr lang="en-US" smtClean="0"/>
          </a:p>
        </p:txBody>
      </p:sp>
      <p:sp>
        <p:nvSpPr>
          <p:cNvPr id="40964" name="Slide Number Placeholder 3"/>
          <p:cNvSpPr>
            <a:spLocks noGrp="1"/>
          </p:cNvSpPr>
          <p:nvPr>
            <p:ph type="sldNum" sz="quarter" idx="5"/>
          </p:nvPr>
        </p:nvSpPr>
        <p:spPr>
          <a:noFill/>
        </p:spPr>
        <p:txBody>
          <a:bodyPr/>
          <a:lstStyle/>
          <a:p>
            <a:fld id="{3D5ECE2F-2DA7-42B2-9DCD-93430A3C7F38}" type="slidenum">
              <a:rPr lang="zh-CN" altLang="en-US"/>
              <a:pPr/>
              <a:t>34</a:t>
            </a:fld>
            <a:endParaRPr lang="en-US" altLang="zh-CN"/>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pic>
        <p:nvPicPr>
          <p:cNvPr id="4" name="Picture 2" descr="good middle"/>
          <p:cNvPicPr>
            <a:picLocks noChangeAspect="1" noChangeArrowheads="1"/>
          </p:cNvPicPr>
          <p:nvPr/>
        </p:nvPicPr>
        <p:blipFill>
          <a:blip r:embed="rId2" cstate="screen"/>
          <a:srcRect/>
          <a:stretch>
            <a:fillRect/>
          </a:stretch>
        </p:blipFill>
        <p:spPr bwMode="blackWhite">
          <a:xfrm>
            <a:off x="0" y="1668463"/>
            <a:ext cx="9144000" cy="3565525"/>
          </a:xfrm>
          <a:prstGeom prst="rect">
            <a:avLst/>
          </a:prstGeom>
          <a:noFill/>
          <a:ln w="9525">
            <a:noFill/>
            <a:miter lim="800000"/>
            <a:headEnd/>
            <a:tailEnd/>
          </a:ln>
        </p:spPr>
      </p:pic>
      <p:sp>
        <p:nvSpPr>
          <p:cNvPr id="5" name="Rectangle 3"/>
          <p:cNvSpPr>
            <a:spLocks noChangeArrowheads="1"/>
          </p:cNvSpPr>
          <p:nvPr/>
        </p:nvSpPr>
        <p:spPr bwMode="blackWhite">
          <a:xfrm>
            <a:off x="0" y="0"/>
            <a:ext cx="9144000" cy="1690688"/>
          </a:xfrm>
          <a:prstGeom prst="rect">
            <a:avLst/>
          </a:prstGeom>
          <a:solidFill>
            <a:schemeClr val="accent1"/>
          </a:solidFill>
          <a:ln w="9525">
            <a:solidFill>
              <a:schemeClr val="accent1"/>
            </a:solidFill>
            <a:miter lim="800000"/>
            <a:headEnd/>
            <a:tailEnd/>
          </a:ln>
          <a:effectLst/>
        </p:spPr>
        <p:txBody>
          <a:bodyPr wrap="none" anchor="ctr"/>
          <a:lstStyle/>
          <a:p>
            <a:pPr>
              <a:defRPr/>
            </a:pPr>
            <a:endParaRPr lang="en-US">
              <a:cs typeface="+mn-cs"/>
            </a:endParaRPr>
          </a:p>
        </p:txBody>
      </p:sp>
      <p:sp>
        <p:nvSpPr>
          <p:cNvPr id="6" name="Rectangle 4"/>
          <p:cNvSpPr>
            <a:spLocks noChangeArrowheads="1"/>
          </p:cNvSpPr>
          <p:nvPr/>
        </p:nvSpPr>
        <p:spPr bwMode="blackWhite">
          <a:xfrm>
            <a:off x="0" y="5164138"/>
            <a:ext cx="9144000" cy="1690687"/>
          </a:xfrm>
          <a:prstGeom prst="rect">
            <a:avLst/>
          </a:prstGeom>
          <a:solidFill>
            <a:schemeClr val="accent1"/>
          </a:solidFill>
          <a:ln w="9525">
            <a:solidFill>
              <a:schemeClr val="accent1"/>
            </a:solidFill>
            <a:miter lim="800000"/>
            <a:headEnd/>
            <a:tailEnd/>
          </a:ln>
          <a:effectLst/>
        </p:spPr>
        <p:txBody>
          <a:bodyPr wrap="none" anchor="ctr"/>
          <a:lstStyle/>
          <a:p>
            <a:pPr>
              <a:defRPr/>
            </a:pPr>
            <a:endParaRPr lang="en-US">
              <a:cs typeface="+mn-cs"/>
            </a:endParaRPr>
          </a:p>
        </p:txBody>
      </p:sp>
      <p:sp>
        <p:nvSpPr>
          <p:cNvPr id="7" name="Rectangle 5"/>
          <p:cNvSpPr>
            <a:spLocks noChangeArrowheads="1"/>
          </p:cNvSpPr>
          <p:nvPr/>
        </p:nvSpPr>
        <p:spPr bwMode="black">
          <a:xfrm>
            <a:off x="2006600" y="1287463"/>
            <a:ext cx="4103688" cy="306387"/>
          </a:xfrm>
          <a:prstGeom prst="rect">
            <a:avLst/>
          </a:prstGeom>
          <a:noFill/>
          <a:ln w="9525">
            <a:noFill/>
            <a:miter lim="800000"/>
            <a:headEnd/>
            <a:tailEnd/>
          </a:ln>
          <a:effectLst/>
        </p:spPr>
        <p:txBody>
          <a:bodyPr lIns="18270" tIns="18270" rIns="18270" bIns="18270" anchor="ctr"/>
          <a:lstStyle/>
          <a:p>
            <a:pPr marL="342900" indent="-342900">
              <a:lnSpc>
                <a:spcPct val="98000"/>
              </a:lnSpc>
              <a:spcBef>
                <a:spcPct val="20000"/>
              </a:spcBef>
              <a:defRPr/>
            </a:pPr>
            <a:r>
              <a:rPr lang="en-US" sz="1700"/>
              <a:t>IBM Software Group </a:t>
            </a:r>
          </a:p>
        </p:txBody>
      </p:sp>
      <p:sp>
        <p:nvSpPr>
          <p:cNvPr id="8" name="Line 9"/>
          <p:cNvSpPr>
            <a:spLocks noChangeShapeType="1"/>
          </p:cNvSpPr>
          <p:nvPr/>
        </p:nvSpPr>
        <p:spPr bwMode="black">
          <a:xfrm flipV="1">
            <a:off x="1862138" y="1362075"/>
            <a:ext cx="0" cy="333375"/>
          </a:xfrm>
          <a:prstGeom prst="line">
            <a:avLst/>
          </a:prstGeom>
          <a:noFill/>
          <a:ln w="12700">
            <a:solidFill>
              <a:schemeClr val="tx1"/>
            </a:solidFill>
            <a:round/>
            <a:headEnd/>
            <a:tailEnd/>
          </a:ln>
          <a:effectLst/>
        </p:spPr>
        <p:txBody>
          <a:bodyPr/>
          <a:lstStyle/>
          <a:p>
            <a:pPr>
              <a:defRPr/>
            </a:pPr>
            <a:endParaRPr lang="en-US">
              <a:cs typeface="+mn-cs"/>
            </a:endParaRPr>
          </a:p>
        </p:txBody>
      </p:sp>
      <p:sp>
        <p:nvSpPr>
          <p:cNvPr id="8198" name="Rectangle 6"/>
          <p:cNvSpPr>
            <a:spLocks noGrp="1" noChangeArrowheads="1"/>
          </p:cNvSpPr>
          <p:nvPr>
            <p:ph type="ctrTitle"/>
          </p:nvPr>
        </p:nvSpPr>
        <p:spPr>
          <a:xfrm>
            <a:off x="390525" y="2493963"/>
            <a:ext cx="7954963" cy="1470025"/>
          </a:xfrm>
        </p:spPr>
        <p:txBody>
          <a:bodyPr/>
          <a:lstStyle>
            <a:lvl1pPr>
              <a:defRPr/>
            </a:lvl1pPr>
          </a:lstStyle>
          <a:p>
            <a:r>
              <a:rPr lang="en-US"/>
              <a:t>Presentation Title</a:t>
            </a:r>
          </a:p>
        </p:txBody>
      </p:sp>
      <p:sp>
        <p:nvSpPr>
          <p:cNvPr id="8199" name="Rectangle 7"/>
          <p:cNvSpPr>
            <a:spLocks noGrp="1" noChangeArrowheads="1"/>
          </p:cNvSpPr>
          <p:nvPr>
            <p:ph type="subTitle" idx="1"/>
          </p:nvPr>
        </p:nvSpPr>
        <p:spPr bwMode="black">
          <a:xfrm>
            <a:off x="1949450" y="4106863"/>
            <a:ext cx="6400800" cy="1384300"/>
          </a:xfrm>
        </p:spPr>
        <p:txBody>
          <a:bodyPr/>
          <a:lstStyle>
            <a:lvl1pPr marL="0" indent="0" algn="ctr">
              <a:buFont typeface="Wingdings" charset="2"/>
              <a:buNone/>
              <a:defRPr/>
            </a:lvl1pPr>
          </a:lstStyle>
          <a:p>
            <a:r>
              <a:rPr lang="en-US"/>
              <a:t>Presentation Subtitle</a:t>
            </a:r>
            <a:br>
              <a:rPr lang="en-US"/>
            </a:br>
            <a:r>
              <a:rPr lang="en-US"/>
              <a:t>Subtitle Second Line</a:t>
            </a:r>
          </a:p>
        </p:txBody>
      </p:sp>
      <p:sp>
        <p:nvSpPr>
          <p:cNvPr id="9" name="Rectangle 9"/>
          <p:cNvSpPr>
            <a:spLocks noGrp="1" noChangeArrowheads="1"/>
          </p:cNvSpPr>
          <p:nvPr>
            <p:ph type="sldNum" sz="quarter" idx="10"/>
          </p:nvPr>
        </p:nvSpPr>
        <p:spPr>
          <a:xfrm>
            <a:off x="312738" y="6249988"/>
            <a:ext cx="501650" cy="476250"/>
          </a:xfrm>
        </p:spPr>
        <p:txBody>
          <a:bodyPr/>
          <a:lstStyle>
            <a:lvl1pPr>
              <a:defRPr/>
            </a:lvl1pPr>
          </a:lstStyle>
          <a:p>
            <a:pPr>
              <a:defRPr/>
            </a:pPr>
            <a:fld id="{A750F5CE-0273-4513-8049-92B1A2A14D8F}"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
          <p:cNvSpPr>
            <a:spLocks noGrp="1" noChangeArrowheads="1"/>
          </p:cNvSpPr>
          <p:nvPr>
            <p:ph type="sldNum" sz="quarter" idx="10"/>
          </p:nvPr>
        </p:nvSpPr>
        <p:spPr>
          <a:ln/>
        </p:spPr>
        <p:txBody>
          <a:bodyPr/>
          <a:lstStyle>
            <a:lvl1pPr>
              <a:defRPr/>
            </a:lvl1pPr>
          </a:lstStyle>
          <a:p>
            <a:pPr>
              <a:defRPr/>
            </a:pPr>
            <a:fld id="{C4E423FF-332A-4CB7-AF7E-BB586A8B224B}"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
          <p:cNvSpPr>
            <a:spLocks noGrp="1" noChangeArrowheads="1"/>
          </p:cNvSpPr>
          <p:nvPr>
            <p:ph type="sldNum" sz="quarter" idx="10"/>
          </p:nvPr>
        </p:nvSpPr>
        <p:spPr>
          <a:ln/>
        </p:spPr>
        <p:txBody>
          <a:bodyPr/>
          <a:lstStyle>
            <a:lvl1pPr>
              <a:defRPr/>
            </a:lvl1pPr>
          </a:lstStyle>
          <a:p>
            <a:pPr>
              <a:defRPr/>
            </a:pPr>
            <a:fld id="{7F521C7A-5C34-42EE-B675-EEDAE547EAE2}"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25438" y="1674813"/>
            <a:ext cx="4170362" cy="45227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74813"/>
            <a:ext cx="4170363" cy="45227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
          <p:cNvSpPr>
            <a:spLocks noGrp="1" noChangeArrowheads="1"/>
          </p:cNvSpPr>
          <p:nvPr>
            <p:ph type="sldNum" sz="quarter" idx="10"/>
          </p:nvPr>
        </p:nvSpPr>
        <p:spPr>
          <a:ln/>
        </p:spPr>
        <p:txBody>
          <a:bodyPr/>
          <a:lstStyle>
            <a:lvl1pPr>
              <a:defRPr/>
            </a:lvl1pPr>
          </a:lstStyle>
          <a:p>
            <a:pPr>
              <a:defRPr/>
            </a:pPr>
            <a:fld id="{F2F27E27-EE4D-490F-80D6-BDBFA3BCE24B}"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
          <p:cNvSpPr>
            <a:spLocks noGrp="1" noChangeArrowheads="1"/>
          </p:cNvSpPr>
          <p:nvPr>
            <p:ph type="sldNum" sz="quarter" idx="10"/>
          </p:nvPr>
        </p:nvSpPr>
        <p:spPr>
          <a:ln/>
        </p:spPr>
        <p:txBody>
          <a:bodyPr/>
          <a:lstStyle>
            <a:lvl1pPr>
              <a:defRPr/>
            </a:lvl1pPr>
          </a:lstStyle>
          <a:p>
            <a:pPr>
              <a:defRPr/>
            </a:pPr>
            <a:fld id="{EC5E6E18-BA3D-4A62-A086-D3F84C779F66}"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
          <p:cNvSpPr>
            <a:spLocks noGrp="1" noChangeArrowheads="1"/>
          </p:cNvSpPr>
          <p:nvPr>
            <p:ph type="sldNum" sz="quarter" idx="10"/>
          </p:nvPr>
        </p:nvSpPr>
        <p:spPr>
          <a:ln/>
        </p:spPr>
        <p:txBody>
          <a:bodyPr/>
          <a:lstStyle>
            <a:lvl1pPr>
              <a:defRPr/>
            </a:lvl1pPr>
          </a:lstStyle>
          <a:p>
            <a:pPr>
              <a:defRPr/>
            </a:pPr>
            <a:fld id="{3900E106-605E-4B7C-8BD8-0C756C822D89}"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
          <p:cNvSpPr>
            <a:spLocks noGrp="1" noChangeArrowheads="1"/>
          </p:cNvSpPr>
          <p:nvPr>
            <p:ph type="sldNum" sz="quarter" idx="10"/>
          </p:nvPr>
        </p:nvSpPr>
        <p:spPr>
          <a:ln/>
        </p:spPr>
        <p:txBody>
          <a:bodyPr/>
          <a:lstStyle>
            <a:lvl1pPr>
              <a:defRPr/>
            </a:lvl1pPr>
          </a:lstStyle>
          <a:p>
            <a:pPr>
              <a:defRPr/>
            </a:pPr>
            <a:fld id="{FD985420-E861-4702-AD2C-BEC2ADC9341E}"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
          <p:cNvSpPr>
            <a:spLocks noGrp="1" noChangeArrowheads="1"/>
          </p:cNvSpPr>
          <p:nvPr>
            <p:ph type="sldNum" sz="quarter" idx="10"/>
          </p:nvPr>
        </p:nvSpPr>
        <p:spPr>
          <a:ln/>
        </p:spPr>
        <p:txBody>
          <a:bodyPr/>
          <a:lstStyle>
            <a:lvl1pPr>
              <a:defRPr/>
            </a:lvl1pPr>
          </a:lstStyle>
          <a:p>
            <a:pPr>
              <a:defRPr/>
            </a:pPr>
            <a:fld id="{5031BABB-30E6-41C4-8AC4-FDF33DA32163}"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
          <p:cNvSpPr>
            <a:spLocks noGrp="1" noChangeArrowheads="1"/>
          </p:cNvSpPr>
          <p:nvPr>
            <p:ph type="sldNum" sz="quarter" idx="10"/>
          </p:nvPr>
        </p:nvSpPr>
        <p:spPr>
          <a:ln/>
        </p:spPr>
        <p:txBody>
          <a:bodyPr/>
          <a:lstStyle>
            <a:lvl1pPr>
              <a:defRPr/>
            </a:lvl1pPr>
          </a:lstStyle>
          <a:p>
            <a:pPr>
              <a:defRPr/>
            </a:pPr>
            <a:fld id="{2523CD2E-BEFA-4415-BFEC-009B8DCEB4BD}"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
          <p:cNvSpPr>
            <a:spLocks noGrp="1" noChangeArrowheads="1"/>
          </p:cNvSpPr>
          <p:nvPr>
            <p:ph type="sldNum" sz="quarter" idx="10"/>
          </p:nvPr>
        </p:nvSpPr>
        <p:spPr>
          <a:ln/>
        </p:spPr>
        <p:txBody>
          <a:bodyPr/>
          <a:lstStyle>
            <a:lvl1pPr>
              <a:defRPr/>
            </a:lvl1pPr>
          </a:lstStyle>
          <a:p>
            <a:pPr>
              <a:defRPr/>
            </a:pPr>
            <a:fld id="{AA75DC7F-315F-41C5-9447-792BB3AF8B91}"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8138" y="636588"/>
            <a:ext cx="2130425" cy="55610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93688" y="636588"/>
            <a:ext cx="6242050" cy="55610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
          <p:cNvSpPr>
            <a:spLocks noGrp="1" noChangeArrowheads="1"/>
          </p:cNvSpPr>
          <p:nvPr>
            <p:ph type="sldNum" sz="quarter" idx="10"/>
          </p:nvPr>
        </p:nvSpPr>
        <p:spPr>
          <a:ln/>
        </p:spPr>
        <p:txBody>
          <a:bodyPr/>
          <a:lstStyle>
            <a:lvl1pPr>
              <a:defRPr/>
            </a:lvl1pPr>
          </a:lstStyle>
          <a:p>
            <a:pPr>
              <a:defRPr/>
            </a:pPr>
            <a:fld id="{136FE445-D203-4BB5-A077-6022D3151F6C}"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170" name="Rectangle 2"/>
          <p:cNvSpPr>
            <a:spLocks noChangeArrowheads="1"/>
          </p:cNvSpPr>
          <p:nvPr/>
        </p:nvSpPr>
        <p:spPr bwMode="blackWhite">
          <a:xfrm>
            <a:off x="0" y="6467475"/>
            <a:ext cx="9144000" cy="390525"/>
          </a:xfrm>
          <a:prstGeom prst="rect">
            <a:avLst/>
          </a:prstGeom>
          <a:solidFill>
            <a:schemeClr val="accent1"/>
          </a:solidFill>
          <a:ln w="9525">
            <a:solidFill>
              <a:schemeClr val="accent1"/>
            </a:solidFill>
            <a:miter lim="800000"/>
            <a:headEnd/>
            <a:tailEnd/>
          </a:ln>
          <a:effectLst/>
        </p:spPr>
        <p:txBody>
          <a:bodyPr wrap="none" anchor="ctr"/>
          <a:lstStyle/>
          <a:p>
            <a:pPr>
              <a:defRPr/>
            </a:pPr>
            <a:endParaRPr lang="en-US">
              <a:cs typeface="+mn-cs"/>
            </a:endParaRPr>
          </a:p>
        </p:txBody>
      </p:sp>
      <p:sp>
        <p:nvSpPr>
          <p:cNvPr id="7171" name="Rectangle 3"/>
          <p:cNvSpPr>
            <a:spLocks noChangeArrowheads="1"/>
          </p:cNvSpPr>
          <p:nvPr/>
        </p:nvSpPr>
        <p:spPr bwMode="blackWhite">
          <a:xfrm>
            <a:off x="0" y="0"/>
            <a:ext cx="9144000" cy="390525"/>
          </a:xfrm>
          <a:prstGeom prst="rect">
            <a:avLst/>
          </a:prstGeom>
          <a:solidFill>
            <a:schemeClr val="accent1"/>
          </a:solidFill>
          <a:ln w="9525">
            <a:solidFill>
              <a:schemeClr val="accent1"/>
            </a:solidFill>
            <a:miter lim="800000"/>
            <a:headEnd/>
            <a:tailEnd/>
          </a:ln>
          <a:effectLst/>
        </p:spPr>
        <p:txBody>
          <a:bodyPr wrap="none" anchor="ctr"/>
          <a:lstStyle/>
          <a:p>
            <a:pPr>
              <a:defRPr/>
            </a:pPr>
            <a:endParaRPr lang="en-US">
              <a:cs typeface="+mn-cs"/>
            </a:endParaRPr>
          </a:p>
        </p:txBody>
      </p:sp>
      <p:sp>
        <p:nvSpPr>
          <p:cNvPr id="1028" name="Rectangle 4"/>
          <p:cNvSpPr>
            <a:spLocks noGrp="1" noChangeArrowheads="1"/>
          </p:cNvSpPr>
          <p:nvPr>
            <p:ph type="title"/>
          </p:nvPr>
        </p:nvSpPr>
        <p:spPr bwMode="auto">
          <a:xfrm>
            <a:off x="293688" y="636588"/>
            <a:ext cx="8247062" cy="496887"/>
          </a:xfrm>
          <a:prstGeom prst="rect">
            <a:avLst/>
          </a:prstGeom>
          <a:noFill/>
          <a:ln w="9525">
            <a:noFill/>
            <a:miter lim="800000"/>
            <a:headEnd/>
            <a:tailEnd/>
          </a:ln>
        </p:spPr>
        <p:txBody>
          <a:bodyPr vert="horz" wrap="square" lIns="91349" tIns="45674" rIns="91349" bIns="45674" numCol="1" anchor="t" anchorCtr="0" compatLnSpc="1">
            <a:prstTxWarp prst="textNoShape">
              <a:avLst/>
            </a:prstTxWarp>
          </a:bodyPr>
          <a:lstStyle/>
          <a:p>
            <a:pPr lvl="0"/>
            <a:r>
              <a:rPr lang="en-US" smtClean="0"/>
              <a:t>Click to edit Master title style</a:t>
            </a:r>
          </a:p>
        </p:txBody>
      </p:sp>
      <p:sp>
        <p:nvSpPr>
          <p:cNvPr id="1029" name="Rectangle 5"/>
          <p:cNvSpPr>
            <a:spLocks noGrp="1" noChangeArrowheads="1"/>
          </p:cNvSpPr>
          <p:nvPr>
            <p:ph type="body" idx="1"/>
          </p:nvPr>
        </p:nvSpPr>
        <p:spPr bwMode="auto">
          <a:xfrm>
            <a:off x="325438" y="1674813"/>
            <a:ext cx="8493125" cy="4522787"/>
          </a:xfrm>
          <a:prstGeom prst="rect">
            <a:avLst/>
          </a:prstGeom>
          <a:noFill/>
          <a:ln w="9525">
            <a:noFill/>
            <a:miter lim="800000"/>
            <a:headEnd/>
            <a:tailEnd/>
          </a:ln>
        </p:spPr>
        <p:txBody>
          <a:bodyPr vert="horz" wrap="square" lIns="91349" tIns="45674" rIns="91349" bIns="45674"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175" name="Text Box 7"/>
          <p:cNvSpPr txBox="1">
            <a:spLocks noChangeArrowheads="1"/>
          </p:cNvSpPr>
          <p:nvPr/>
        </p:nvSpPr>
        <p:spPr bwMode="black">
          <a:xfrm>
            <a:off x="1447800" y="52388"/>
            <a:ext cx="1870075" cy="306387"/>
          </a:xfrm>
          <a:prstGeom prst="rect">
            <a:avLst/>
          </a:prstGeom>
          <a:noFill/>
          <a:ln w="9525">
            <a:noFill/>
            <a:miter lim="800000"/>
            <a:headEnd/>
            <a:tailEnd/>
          </a:ln>
          <a:effectLst/>
        </p:spPr>
        <p:txBody>
          <a:bodyPr wrap="none" lIns="91349" tIns="45674" rIns="91349" bIns="45674">
            <a:spAutoFit/>
          </a:bodyPr>
          <a:lstStyle/>
          <a:p>
            <a:pPr eaLnBrk="0" hangingPunct="0">
              <a:defRPr/>
            </a:pPr>
            <a:r>
              <a:rPr lang="en-US" sz="1400"/>
              <a:t>IBM Software Group</a:t>
            </a:r>
          </a:p>
        </p:txBody>
      </p:sp>
      <p:sp>
        <p:nvSpPr>
          <p:cNvPr id="7176" name="Line 8"/>
          <p:cNvSpPr>
            <a:spLocks noChangeShapeType="1"/>
          </p:cNvSpPr>
          <p:nvPr/>
        </p:nvSpPr>
        <p:spPr bwMode="black">
          <a:xfrm>
            <a:off x="1447800" y="147638"/>
            <a:ext cx="0" cy="234950"/>
          </a:xfrm>
          <a:prstGeom prst="line">
            <a:avLst/>
          </a:prstGeom>
          <a:noFill/>
          <a:ln w="9525">
            <a:solidFill>
              <a:schemeClr val="tx1"/>
            </a:solidFill>
            <a:round/>
            <a:headEnd/>
            <a:tailEnd/>
          </a:ln>
          <a:effectLst/>
        </p:spPr>
        <p:txBody>
          <a:bodyPr wrap="none" anchor="ctr"/>
          <a:lstStyle/>
          <a:p>
            <a:pPr>
              <a:defRPr/>
            </a:pPr>
            <a:endParaRPr lang="en-US">
              <a:cs typeface="+mn-cs"/>
            </a:endParaRPr>
          </a:p>
        </p:txBody>
      </p:sp>
      <p:sp>
        <p:nvSpPr>
          <p:cNvPr id="1034" name="Rectangle 10"/>
          <p:cNvSpPr>
            <a:spLocks noGrp="1" noChangeArrowheads="1"/>
          </p:cNvSpPr>
          <p:nvPr>
            <p:ph type="sldNum" sz="quarter" idx="4"/>
          </p:nvPr>
        </p:nvSpPr>
        <p:spPr bwMode="auto">
          <a:xfrm>
            <a:off x="246063" y="6505575"/>
            <a:ext cx="776287" cy="3524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chemeClr val="bg1"/>
                </a:solidFill>
              </a:defRPr>
            </a:lvl1pPr>
          </a:lstStyle>
          <a:p>
            <a:pPr>
              <a:defRPr/>
            </a:pPr>
            <a:fld id="{11292EAF-D979-427C-9F67-0CDAE8651494}" type="slidenum">
              <a:rPr lang="en-US"/>
              <a:pPr>
                <a:defRPr/>
              </a:pPr>
              <a:t>‹#›</a:t>
            </a:fld>
            <a:endParaRPr lang="en-US"/>
          </a:p>
        </p:txBody>
      </p:sp>
    </p:spTree>
  </p:cSld>
  <p:clrMap bg1="dk2" tx1="lt1" bg2="dk1" tx2="lt2" accent1="accent1" accent2="accent2" accent3="accent3" accent4="accent4" accent5="accent5" accent6="accent6" hlink="hlink" folHlink="folHlink"/>
  <p:sldLayoutIdLst>
    <p:sldLayoutId id="2147483661" r:id="rId1"/>
    <p:sldLayoutId id="2147483660" r:id="rId2"/>
    <p:sldLayoutId id="2147483659" r:id="rId3"/>
    <p:sldLayoutId id="2147483658" r:id="rId4"/>
    <p:sldLayoutId id="2147483657" r:id="rId5"/>
    <p:sldLayoutId id="2147483656" r:id="rId6"/>
    <p:sldLayoutId id="2147483655" r:id="rId7"/>
    <p:sldLayoutId id="2147483654" r:id="rId8"/>
    <p:sldLayoutId id="2147483653" r:id="rId9"/>
    <p:sldLayoutId id="2147483652" r:id="rId10"/>
    <p:sldLayoutId id="2147483651" r:id="rId11"/>
  </p:sldLayoutIdLst>
  <p:hf hdr="0" ftr="0" dt="0"/>
  <p:txStyles>
    <p:titleStyle>
      <a:lvl1pPr algn="l" rtl="0" eaLnBrk="0" fontAlgn="base" hangingPunct="0">
        <a:lnSpc>
          <a:spcPct val="90000"/>
        </a:lnSpc>
        <a:spcBef>
          <a:spcPct val="0"/>
        </a:spcBef>
        <a:spcAft>
          <a:spcPct val="0"/>
        </a:spcAft>
        <a:defRPr sz="2800">
          <a:solidFill>
            <a:schemeClr val="accent1"/>
          </a:solidFill>
          <a:latin typeface="+mj-lt"/>
          <a:ea typeface="+mj-ea"/>
          <a:cs typeface="+mj-cs"/>
        </a:defRPr>
      </a:lvl1pPr>
      <a:lvl2pPr algn="l" rtl="0" eaLnBrk="0" fontAlgn="base" hangingPunct="0">
        <a:lnSpc>
          <a:spcPct val="90000"/>
        </a:lnSpc>
        <a:spcBef>
          <a:spcPct val="0"/>
        </a:spcBef>
        <a:spcAft>
          <a:spcPct val="0"/>
        </a:spcAft>
        <a:defRPr sz="2800">
          <a:solidFill>
            <a:schemeClr val="accent1"/>
          </a:solidFill>
          <a:latin typeface="Arial" charset="0"/>
          <a:ea typeface="Arial" charset="0"/>
          <a:cs typeface="Arial" charset="0"/>
        </a:defRPr>
      </a:lvl2pPr>
      <a:lvl3pPr algn="l" rtl="0" eaLnBrk="0" fontAlgn="base" hangingPunct="0">
        <a:lnSpc>
          <a:spcPct val="90000"/>
        </a:lnSpc>
        <a:spcBef>
          <a:spcPct val="0"/>
        </a:spcBef>
        <a:spcAft>
          <a:spcPct val="0"/>
        </a:spcAft>
        <a:defRPr sz="2800">
          <a:solidFill>
            <a:schemeClr val="accent1"/>
          </a:solidFill>
          <a:latin typeface="Arial" charset="0"/>
          <a:ea typeface="Arial" charset="0"/>
          <a:cs typeface="Arial" charset="0"/>
        </a:defRPr>
      </a:lvl3pPr>
      <a:lvl4pPr algn="l" rtl="0" eaLnBrk="0" fontAlgn="base" hangingPunct="0">
        <a:lnSpc>
          <a:spcPct val="90000"/>
        </a:lnSpc>
        <a:spcBef>
          <a:spcPct val="0"/>
        </a:spcBef>
        <a:spcAft>
          <a:spcPct val="0"/>
        </a:spcAft>
        <a:defRPr sz="2800">
          <a:solidFill>
            <a:schemeClr val="accent1"/>
          </a:solidFill>
          <a:latin typeface="Arial" charset="0"/>
          <a:ea typeface="Arial" charset="0"/>
          <a:cs typeface="Arial" charset="0"/>
        </a:defRPr>
      </a:lvl4pPr>
      <a:lvl5pPr algn="l" rtl="0" eaLnBrk="0" fontAlgn="base" hangingPunct="0">
        <a:lnSpc>
          <a:spcPct val="90000"/>
        </a:lnSpc>
        <a:spcBef>
          <a:spcPct val="0"/>
        </a:spcBef>
        <a:spcAft>
          <a:spcPct val="0"/>
        </a:spcAft>
        <a:defRPr sz="2800">
          <a:solidFill>
            <a:schemeClr val="accent1"/>
          </a:solidFill>
          <a:latin typeface="Arial" charset="0"/>
          <a:ea typeface="Arial" charset="0"/>
          <a:cs typeface="Arial" charset="0"/>
        </a:defRPr>
      </a:lvl5pPr>
      <a:lvl6pPr marL="457200" algn="l" rtl="0" fontAlgn="base">
        <a:lnSpc>
          <a:spcPct val="90000"/>
        </a:lnSpc>
        <a:spcBef>
          <a:spcPct val="0"/>
        </a:spcBef>
        <a:spcAft>
          <a:spcPct val="0"/>
        </a:spcAft>
        <a:defRPr sz="2800">
          <a:solidFill>
            <a:schemeClr val="accent1"/>
          </a:solidFill>
          <a:latin typeface="Arial" charset="0"/>
          <a:ea typeface="Arial" charset="0"/>
          <a:cs typeface="Arial" charset="0"/>
        </a:defRPr>
      </a:lvl6pPr>
      <a:lvl7pPr marL="914400" algn="l" rtl="0" fontAlgn="base">
        <a:lnSpc>
          <a:spcPct val="90000"/>
        </a:lnSpc>
        <a:spcBef>
          <a:spcPct val="0"/>
        </a:spcBef>
        <a:spcAft>
          <a:spcPct val="0"/>
        </a:spcAft>
        <a:defRPr sz="2800">
          <a:solidFill>
            <a:schemeClr val="accent1"/>
          </a:solidFill>
          <a:latin typeface="Arial" charset="0"/>
          <a:ea typeface="Arial" charset="0"/>
          <a:cs typeface="Arial" charset="0"/>
        </a:defRPr>
      </a:lvl7pPr>
      <a:lvl8pPr marL="1371600" algn="l" rtl="0" fontAlgn="base">
        <a:lnSpc>
          <a:spcPct val="90000"/>
        </a:lnSpc>
        <a:spcBef>
          <a:spcPct val="0"/>
        </a:spcBef>
        <a:spcAft>
          <a:spcPct val="0"/>
        </a:spcAft>
        <a:defRPr sz="2800">
          <a:solidFill>
            <a:schemeClr val="accent1"/>
          </a:solidFill>
          <a:latin typeface="Arial" charset="0"/>
          <a:ea typeface="Arial" charset="0"/>
          <a:cs typeface="Arial" charset="0"/>
        </a:defRPr>
      </a:lvl8pPr>
      <a:lvl9pPr marL="1828800" algn="l" rtl="0" fontAlgn="base">
        <a:lnSpc>
          <a:spcPct val="90000"/>
        </a:lnSpc>
        <a:spcBef>
          <a:spcPct val="0"/>
        </a:spcBef>
        <a:spcAft>
          <a:spcPct val="0"/>
        </a:spcAft>
        <a:defRPr sz="2800">
          <a:solidFill>
            <a:schemeClr val="accent1"/>
          </a:solidFill>
          <a:latin typeface="Arial" charset="0"/>
          <a:ea typeface="Arial" charset="0"/>
          <a:cs typeface="Arial" charset="0"/>
        </a:defRPr>
      </a:lvl9pPr>
    </p:titleStyle>
    <p:bodyStyle>
      <a:lvl1pPr marL="228600" indent="-228600" algn="l" rtl="0" eaLnBrk="0" fontAlgn="base" hangingPunct="0">
        <a:spcBef>
          <a:spcPct val="0"/>
        </a:spcBef>
        <a:spcAft>
          <a:spcPct val="0"/>
        </a:spcAft>
        <a:buClr>
          <a:schemeClr val="accent2"/>
        </a:buClr>
        <a:buFont typeface="Wingdings" pitchFamily="2" charset="2"/>
        <a:buChar char="§"/>
        <a:defRPr sz="3200">
          <a:solidFill>
            <a:srgbClr val="000000"/>
          </a:solidFill>
          <a:latin typeface="+mn-lt"/>
          <a:ea typeface="+mn-ea"/>
          <a:cs typeface="+mn-cs"/>
        </a:defRPr>
      </a:lvl1pPr>
      <a:lvl2pPr marL="750888" indent="-285750" algn="l" rtl="0" eaLnBrk="0" fontAlgn="base" hangingPunct="0">
        <a:spcBef>
          <a:spcPct val="25000"/>
        </a:spcBef>
        <a:spcAft>
          <a:spcPct val="15000"/>
        </a:spcAft>
        <a:buClr>
          <a:schemeClr val="accent2"/>
        </a:buClr>
        <a:buFont typeface="Arial" charset="0"/>
        <a:buChar char="–"/>
        <a:defRPr sz="1600">
          <a:solidFill>
            <a:schemeClr val="bg1"/>
          </a:solidFill>
          <a:latin typeface="+mn-lt"/>
          <a:ea typeface="+mn-ea"/>
          <a:cs typeface="+mn-cs"/>
        </a:defRPr>
      </a:lvl2pPr>
      <a:lvl3pPr marL="1141413" indent="-227013" algn="l" rtl="0" eaLnBrk="0" fontAlgn="base" hangingPunct="0">
        <a:spcBef>
          <a:spcPct val="20000"/>
        </a:spcBef>
        <a:spcAft>
          <a:spcPct val="0"/>
        </a:spcAft>
        <a:buClr>
          <a:schemeClr val="accent2"/>
        </a:buClr>
        <a:buChar char="•"/>
        <a:defRPr sz="1600">
          <a:solidFill>
            <a:schemeClr val="bg1"/>
          </a:solidFill>
          <a:latin typeface="+mn-lt"/>
          <a:ea typeface="+mn-ea"/>
          <a:cs typeface="+mn-cs"/>
        </a:defRPr>
      </a:lvl3pPr>
      <a:lvl4pPr marL="1600200" indent="-228600" algn="l" rtl="0" eaLnBrk="0" fontAlgn="base" hangingPunct="0">
        <a:spcBef>
          <a:spcPct val="20000"/>
        </a:spcBef>
        <a:spcAft>
          <a:spcPct val="0"/>
        </a:spcAft>
        <a:buClr>
          <a:schemeClr val="accent2"/>
        </a:buClr>
        <a:buFont typeface="Wingdings" pitchFamily="2" charset="2"/>
        <a:buChar char="Ø"/>
        <a:defRPr sz="1600">
          <a:solidFill>
            <a:schemeClr val="bg1"/>
          </a:solidFill>
          <a:latin typeface="+mn-lt"/>
          <a:ea typeface="+mn-ea"/>
          <a:cs typeface="+mn-cs"/>
        </a:defRPr>
      </a:lvl4pPr>
      <a:lvl5pPr marL="2057400" indent="-228600" algn="l" rtl="0" eaLnBrk="0" fontAlgn="base" hangingPunct="0">
        <a:spcBef>
          <a:spcPct val="20000"/>
        </a:spcBef>
        <a:spcAft>
          <a:spcPct val="0"/>
        </a:spcAft>
        <a:buClr>
          <a:schemeClr val="accent2"/>
        </a:buClr>
        <a:buFont typeface="Arial" charset="0"/>
        <a:buChar char="»"/>
        <a:defRPr sz="1600">
          <a:solidFill>
            <a:schemeClr val="bg1"/>
          </a:solidFill>
          <a:latin typeface="+mn-lt"/>
          <a:ea typeface="+mn-ea"/>
          <a:cs typeface="+mn-cs"/>
        </a:defRPr>
      </a:lvl5pPr>
      <a:lvl6pPr marL="2514600" indent="-228600" algn="l" rtl="0" fontAlgn="base">
        <a:spcBef>
          <a:spcPct val="20000"/>
        </a:spcBef>
        <a:spcAft>
          <a:spcPct val="0"/>
        </a:spcAft>
        <a:buClr>
          <a:schemeClr val="accent2"/>
        </a:buClr>
        <a:buFont typeface="Arial" charset="0"/>
        <a:defRPr sz="1600">
          <a:solidFill>
            <a:schemeClr val="bg1"/>
          </a:solidFill>
          <a:latin typeface="+mn-lt"/>
          <a:ea typeface="+mn-ea"/>
          <a:cs typeface="+mn-cs"/>
        </a:defRPr>
      </a:lvl6pPr>
      <a:lvl7pPr marL="2971800" indent="-228600" algn="l" rtl="0" fontAlgn="base">
        <a:spcBef>
          <a:spcPct val="20000"/>
        </a:spcBef>
        <a:spcAft>
          <a:spcPct val="0"/>
        </a:spcAft>
        <a:buClr>
          <a:schemeClr val="accent2"/>
        </a:buClr>
        <a:buFont typeface="Arial" charset="0"/>
        <a:defRPr sz="1600">
          <a:solidFill>
            <a:schemeClr val="bg1"/>
          </a:solidFill>
          <a:latin typeface="+mn-lt"/>
          <a:ea typeface="+mn-ea"/>
          <a:cs typeface="+mn-cs"/>
        </a:defRPr>
      </a:lvl7pPr>
      <a:lvl8pPr marL="3429000" indent="-228600" algn="l" rtl="0" fontAlgn="base">
        <a:spcBef>
          <a:spcPct val="20000"/>
        </a:spcBef>
        <a:spcAft>
          <a:spcPct val="0"/>
        </a:spcAft>
        <a:buClr>
          <a:schemeClr val="accent2"/>
        </a:buClr>
        <a:buFont typeface="Arial" charset="0"/>
        <a:defRPr sz="1600">
          <a:solidFill>
            <a:schemeClr val="bg1"/>
          </a:solidFill>
          <a:latin typeface="+mn-lt"/>
          <a:ea typeface="+mn-ea"/>
          <a:cs typeface="+mn-cs"/>
        </a:defRPr>
      </a:lvl8pPr>
      <a:lvl9pPr marL="3886200" indent="-228600" algn="l" rtl="0" fontAlgn="base">
        <a:spcBef>
          <a:spcPct val="20000"/>
        </a:spcBef>
        <a:spcAft>
          <a:spcPct val="0"/>
        </a:spcAft>
        <a:buClr>
          <a:schemeClr val="accent2"/>
        </a:buClr>
        <a:buFont typeface="Arial" charset="0"/>
        <a:defRPr sz="1600">
          <a:solidFill>
            <a:schemeClr val="bg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4.xml"/><Relationship Id="rId5" Type="http://schemas.openxmlformats.org/officeDocument/2006/relationships/image" Target="../media/image14.jpeg"/><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3.xml"/><Relationship Id="rId5" Type="http://schemas.openxmlformats.org/officeDocument/2006/relationships/image" Target="../media/image18.gif"/><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8.gif"/><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hyperlink" Target="mailto:jichen@us.ibm.com" TargetMode="External"/><Relationship Id="rId3" Type="http://schemas.openxmlformats.org/officeDocument/2006/relationships/hyperlink" Target="mailto:sandy_hawke@bigfix.com" TargetMode="External"/><Relationship Id="rId7" Type="http://schemas.openxmlformats.org/officeDocument/2006/relationships/hyperlink" Target="mailto:afreese@us.ibm.com"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hyperlink" Target="mailto:jakatz@us.ibm.com" TargetMode="External"/><Relationship Id="rId5" Type="http://schemas.openxmlformats.org/officeDocument/2006/relationships/hyperlink" Target="mailto:kimber_spradlin@bigfix.com" TargetMode="External"/><Relationship Id="rId4" Type="http://schemas.openxmlformats.org/officeDocument/2006/relationships/hyperlink" Target="mailto:mark_ehr@bigfix.com" TargetMode="External"/><Relationship Id="rId9" Type="http://schemas.openxmlformats.org/officeDocument/2006/relationships/hyperlink" Target="http://w3-103.ibm.com/software/xl/portal/content?synKey=L816829E10129E56" TargetMode="Externa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8.xml"/><Relationship Id="rId1" Type="http://schemas.openxmlformats.org/officeDocument/2006/relationships/slideLayout" Target="../slideLayouts/slideLayout7.xml"/><Relationship Id="rId5" Type="http://schemas.openxmlformats.org/officeDocument/2006/relationships/image" Target="../media/image24.jpeg"/><Relationship Id="rId4" Type="http://schemas.openxmlformats.org/officeDocument/2006/relationships/image" Target="../media/image23.jpeg"/></Relationships>
</file>

<file path=ppt/slides/_rels/slide2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4"/>
          <p:cNvSpPr>
            <a:spLocks noChangeArrowheads="1"/>
          </p:cNvSpPr>
          <p:nvPr/>
        </p:nvSpPr>
        <p:spPr bwMode="auto">
          <a:xfrm>
            <a:off x="0" y="4203422"/>
            <a:ext cx="8123238" cy="1489075"/>
          </a:xfrm>
          <a:prstGeom prst="rect">
            <a:avLst/>
          </a:prstGeom>
          <a:noFill/>
          <a:ln w="9525">
            <a:noFill/>
            <a:miter lim="800000"/>
            <a:headEnd/>
            <a:tailEnd/>
          </a:ln>
        </p:spPr>
        <p:txBody>
          <a:bodyPr lIns="91349" tIns="45674" rIns="91349" bIns="45674"/>
          <a:lstStyle/>
          <a:p>
            <a:pPr>
              <a:lnSpc>
                <a:spcPct val="90000"/>
              </a:lnSpc>
            </a:pPr>
            <a:r>
              <a:rPr lang="en-US" sz="2000" i="1" dirty="0" smtClean="0">
                <a:solidFill>
                  <a:schemeClr val="bg1"/>
                </a:solidFill>
              </a:rPr>
              <a:t>Jim Katz – WW Tivoli Sales Enablement</a:t>
            </a:r>
          </a:p>
          <a:p>
            <a:pPr>
              <a:lnSpc>
                <a:spcPct val="90000"/>
              </a:lnSpc>
            </a:pPr>
            <a:r>
              <a:rPr lang="en-US" sz="2000" i="1" dirty="0" smtClean="0">
                <a:solidFill>
                  <a:schemeClr val="bg1"/>
                </a:solidFill>
              </a:rPr>
              <a:t>Mark Ehr – Product Marketing, BigFix</a:t>
            </a:r>
          </a:p>
          <a:p>
            <a:pPr>
              <a:lnSpc>
                <a:spcPct val="90000"/>
              </a:lnSpc>
            </a:pPr>
            <a:r>
              <a:rPr lang="en-US" sz="2000" i="1" dirty="0" smtClean="0">
                <a:solidFill>
                  <a:schemeClr val="bg1"/>
                </a:solidFill>
              </a:rPr>
              <a:t>Mark </a:t>
            </a:r>
            <a:r>
              <a:rPr lang="en-US" sz="2000" i="1" dirty="0">
                <a:solidFill>
                  <a:schemeClr val="bg1"/>
                </a:solidFill>
              </a:rPr>
              <a:t>Phinick – Account Executive, BigFix</a:t>
            </a:r>
            <a:br>
              <a:rPr lang="en-US" sz="2000" i="1" dirty="0">
                <a:solidFill>
                  <a:schemeClr val="bg1"/>
                </a:solidFill>
              </a:rPr>
            </a:br>
            <a:endParaRPr lang="en-US" sz="2000" i="1" dirty="0">
              <a:solidFill>
                <a:schemeClr val="bg1"/>
              </a:solidFill>
            </a:endParaRPr>
          </a:p>
        </p:txBody>
      </p:sp>
      <p:pic>
        <p:nvPicPr>
          <p:cNvPr id="14338" name="Picture 5"/>
          <p:cNvPicPr>
            <a:picLocks noChangeAspect="1" noChangeArrowheads="1"/>
          </p:cNvPicPr>
          <p:nvPr/>
        </p:nvPicPr>
        <p:blipFill>
          <a:blip r:embed="rId3" cstate="screen"/>
          <a:srcRect/>
          <a:stretch>
            <a:fillRect/>
          </a:stretch>
        </p:blipFill>
        <p:spPr bwMode="auto">
          <a:xfrm>
            <a:off x="5431795" y="331582"/>
            <a:ext cx="3190875" cy="1066800"/>
          </a:xfrm>
          <a:prstGeom prst="rect">
            <a:avLst/>
          </a:prstGeom>
          <a:noFill/>
          <a:ln w="9525">
            <a:noFill/>
            <a:miter lim="800000"/>
            <a:headEnd/>
            <a:tailEnd/>
          </a:ln>
        </p:spPr>
      </p:pic>
      <p:sp>
        <p:nvSpPr>
          <p:cNvPr id="4" name="TextBox 3"/>
          <p:cNvSpPr txBox="1"/>
          <p:nvPr/>
        </p:nvSpPr>
        <p:spPr>
          <a:xfrm>
            <a:off x="0" y="2477722"/>
            <a:ext cx="6341806" cy="1200329"/>
          </a:xfrm>
          <a:prstGeom prst="rect">
            <a:avLst/>
          </a:prstGeom>
          <a:noFill/>
        </p:spPr>
        <p:txBody>
          <a:bodyPr wrap="square" rtlCol="0">
            <a:spAutoFit/>
          </a:bodyPr>
          <a:lstStyle/>
          <a:p>
            <a:r>
              <a:rPr lang="en-US" sz="3600" b="1" dirty="0" smtClean="0">
                <a:solidFill>
                  <a:schemeClr val="bg1"/>
                </a:solidFill>
              </a:rPr>
              <a:t>Competitive Selling</a:t>
            </a:r>
          </a:p>
          <a:p>
            <a:r>
              <a:rPr lang="en-US" sz="3600" b="1" dirty="0" smtClean="0">
                <a:solidFill>
                  <a:schemeClr val="bg1"/>
                </a:solidFill>
              </a:rPr>
              <a:t>with BigFix</a:t>
            </a:r>
            <a:endParaRPr lang="en-US" sz="3600" b="1" dirty="0">
              <a:solidFill>
                <a:schemeClr val="bg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noChangeArrowheads="1"/>
          </p:cNvSpPr>
          <p:nvPr>
            <p:ph type="title" idx="4294967295"/>
          </p:nvPr>
        </p:nvSpPr>
        <p:spPr/>
        <p:txBody>
          <a:bodyPr lIns="91407" tIns="45702" rIns="91407" bIns="45702"/>
          <a:lstStyle/>
          <a:p>
            <a:r>
              <a:rPr lang="en-US" smtClean="0"/>
              <a:t>Statement Of Direction And Intent</a:t>
            </a:r>
          </a:p>
        </p:txBody>
      </p:sp>
      <p:sp>
        <p:nvSpPr>
          <p:cNvPr id="16386" name="Rectangle 3"/>
          <p:cNvSpPr>
            <a:spLocks noGrp="1" noChangeArrowheads="1"/>
          </p:cNvSpPr>
          <p:nvPr>
            <p:ph type="body" sz="half" idx="4294967295"/>
          </p:nvPr>
        </p:nvSpPr>
        <p:spPr>
          <a:xfrm>
            <a:off x="228600" y="1752600"/>
            <a:ext cx="5105400" cy="3384550"/>
          </a:xfrm>
        </p:spPr>
        <p:txBody>
          <a:bodyPr lIns="91407" tIns="45702" rIns="91407" bIns="45702"/>
          <a:lstStyle/>
          <a:p>
            <a:pPr>
              <a:lnSpc>
                <a:spcPct val="90000"/>
              </a:lnSpc>
            </a:pPr>
            <a:r>
              <a:rPr lang="en-US" sz="2400" b="1" smtClean="0"/>
              <a:t>All statements describing future direction or intent are provided for planning purposes only and are subject to change or withdrawal without notice</a:t>
            </a:r>
          </a:p>
          <a:p>
            <a:pPr lvl="1">
              <a:lnSpc>
                <a:spcPct val="90000"/>
              </a:lnSpc>
            </a:pPr>
            <a:r>
              <a:rPr lang="en-US" sz="1200" smtClean="0"/>
              <a:t>This presentation represents our current goals and objectives</a:t>
            </a:r>
          </a:p>
          <a:p>
            <a:pPr lvl="1">
              <a:lnSpc>
                <a:spcPct val="90000"/>
              </a:lnSpc>
            </a:pPr>
            <a:r>
              <a:rPr lang="en-US" sz="1200" smtClean="0"/>
              <a:t>Our development teams are engaging to further define our product plans</a:t>
            </a:r>
          </a:p>
          <a:p>
            <a:pPr lvl="1">
              <a:lnSpc>
                <a:spcPct val="90000"/>
              </a:lnSpc>
            </a:pPr>
            <a:r>
              <a:rPr lang="en-US" sz="1200" smtClean="0"/>
              <a:t>We are listening to customers’ views on the future directions of our solutions</a:t>
            </a:r>
          </a:p>
          <a:p>
            <a:pPr lvl="1">
              <a:lnSpc>
                <a:spcPct val="90000"/>
              </a:lnSpc>
            </a:pPr>
            <a:r>
              <a:rPr lang="en-US" sz="1200" smtClean="0"/>
              <a:t>IBM reserves the right to change product plans, features, and delivery schedules according to business needs and requirements</a:t>
            </a:r>
          </a:p>
          <a:p>
            <a:pPr lvl="1">
              <a:lnSpc>
                <a:spcPct val="90000"/>
              </a:lnSpc>
            </a:pPr>
            <a:endParaRPr lang="en-US" sz="1200" smtClean="0"/>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a:t>
            </a:r>
            <a:endParaRPr lang="en-US" dirty="0"/>
          </a:p>
        </p:txBody>
      </p:sp>
      <p:sp>
        <p:nvSpPr>
          <p:cNvPr id="3" name="Content Placeholder 2"/>
          <p:cNvSpPr>
            <a:spLocks noGrp="1"/>
          </p:cNvSpPr>
          <p:nvPr>
            <p:ph idx="1"/>
          </p:nvPr>
        </p:nvSpPr>
        <p:spPr>
          <a:xfrm>
            <a:off x="325438" y="1381839"/>
            <a:ext cx="8493125" cy="4522787"/>
          </a:xfrm>
        </p:spPr>
        <p:txBody>
          <a:bodyPr/>
          <a:lstStyle/>
          <a:p>
            <a:r>
              <a:rPr lang="en-US" dirty="0" smtClean="0"/>
              <a:t>Introduction – Jim Katz</a:t>
            </a:r>
          </a:p>
          <a:p>
            <a:endParaRPr lang="en-US" dirty="0" smtClean="0"/>
          </a:p>
          <a:p>
            <a:r>
              <a:rPr lang="en-US" dirty="0" smtClean="0"/>
              <a:t>BigFix Competitive Overview – Mark Ehr</a:t>
            </a:r>
          </a:p>
          <a:p>
            <a:endParaRPr lang="en-US" dirty="0" smtClean="0"/>
          </a:p>
          <a:p>
            <a:r>
              <a:rPr lang="en-US" dirty="0" smtClean="0"/>
              <a:t>Real-world BigFix Competitive Win – Mark Phinick</a:t>
            </a:r>
          </a:p>
          <a:p>
            <a:endParaRPr lang="en-US" dirty="0" smtClean="0"/>
          </a:p>
          <a:p>
            <a:r>
              <a:rPr lang="en-US" dirty="0" smtClean="0"/>
              <a:t>Questions - Team</a:t>
            </a:r>
            <a:endParaRPr lang="en-US" dirty="0"/>
          </a:p>
        </p:txBody>
      </p:sp>
      <p:sp>
        <p:nvSpPr>
          <p:cNvPr id="4" name="Slide Number Placeholder 3"/>
          <p:cNvSpPr>
            <a:spLocks noGrp="1"/>
          </p:cNvSpPr>
          <p:nvPr>
            <p:ph type="sldNum" sz="quarter" idx="10"/>
          </p:nvPr>
        </p:nvSpPr>
        <p:spPr/>
        <p:txBody>
          <a:bodyPr/>
          <a:lstStyle/>
          <a:p>
            <a:pPr>
              <a:defRPr/>
            </a:pPr>
            <a:fld id="{C4E423FF-332A-4CB7-AF7E-BB586A8B224B}" type="slidenum">
              <a:rPr lang="en-US" smtClean="0"/>
              <a:pPr>
                <a:defRPr/>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smtClean="0"/>
              <a:t>Key Competitors</a:t>
            </a:r>
            <a:endParaRPr lang="en-US" dirty="0"/>
          </a:p>
        </p:txBody>
      </p:sp>
      <p:sp>
        <p:nvSpPr>
          <p:cNvPr id="9" name="Content Placeholder 8"/>
          <p:cNvSpPr>
            <a:spLocks noGrp="1"/>
          </p:cNvSpPr>
          <p:nvPr>
            <p:ph idx="1"/>
          </p:nvPr>
        </p:nvSpPr>
        <p:spPr>
          <a:xfrm>
            <a:off x="208654" y="1674813"/>
            <a:ext cx="8493125" cy="4522787"/>
          </a:xfrm>
        </p:spPr>
        <p:txBody>
          <a:bodyPr/>
          <a:lstStyle/>
          <a:p>
            <a:r>
              <a:rPr lang="en-US" dirty="0" smtClean="0"/>
              <a:t>Microsoft Systems Center </a:t>
            </a:r>
            <a:br>
              <a:rPr lang="en-US" dirty="0" smtClean="0"/>
            </a:br>
            <a:r>
              <a:rPr lang="en-US" dirty="0" smtClean="0"/>
              <a:t>Configuration Manager (SCCM)</a:t>
            </a:r>
          </a:p>
          <a:p>
            <a:endParaRPr lang="en-US" dirty="0" smtClean="0"/>
          </a:p>
          <a:p>
            <a:r>
              <a:rPr lang="en-US" dirty="0" smtClean="0"/>
              <a:t>Symantec/Altiris</a:t>
            </a:r>
          </a:p>
          <a:p>
            <a:endParaRPr lang="en-US" dirty="0" smtClean="0"/>
          </a:p>
          <a:p>
            <a:r>
              <a:rPr lang="en-US" dirty="0" smtClean="0"/>
              <a:t>LANDesk</a:t>
            </a:r>
          </a:p>
          <a:p>
            <a:endParaRPr lang="en-US" dirty="0" smtClean="0"/>
          </a:p>
          <a:p>
            <a:r>
              <a:rPr lang="en-US" dirty="0" smtClean="0"/>
              <a:t>…and scores of others</a:t>
            </a:r>
          </a:p>
          <a:p>
            <a:pPr>
              <a:buNone/>
            </a:pPr>
            <a:endParaRPr lang="en-US" dirty="0"/>
          </a:p>
        </p:txBody>
      </p:sp>
      <p:sp>
        <p:nvSpPr>
          <p:cNvPr id="7" name="Slide Number Placeholder 6"/>
          <p:cNvSpPr>
            <a:spLocks noGrp="1"/>
          </p:cNvSpPr>
          <p:nvPr>
            <p:ph type="sldNum" sz="quarter" idx="10"/>
          </p:nvPr>
        </p:nvSpPr>
        <p:spPr/>
        <p:txBody>
          <a:bodyPr/>
          <a:lstStyle/>
          <a:p>
            <a:pPr>
              <a:defRPr/>
            </a:pPr>
            <a:fld id="{EC5E6E18-BA3D-4A62-A086-D3F84C779F66}" type="slidenum">
              <a:rPr lang="en-US" smtClean="0"/>
              <a:pPr>
                <a:defRPr/>
              </a:pPr>
              <a:t>4</a:t>
            </a:fld>
            <a:endParaRPr lang="en-US"/>
          </a:p>
        </p:txBody>
      </p:sp>
      <p:pic>
        <p:nvPicPr>
          <p:cNvPr id="5" name="Picture 4"/>
          <p:cNvPicPr>
            <a:picLocks noChangeAspect="1"/>
          </p:cNvPicPr>
          <p:nvPr/>
        </p:nvPicPr>
        <p:blipFill>
          <a:blip r:embed="rId3" cstate="screen"/>
          <a:stretch>
            <a:fillRect/>
          </a:stretch>
        </p:blipFill>
        <p:spPr>
          <a:xfrm>
            <a:off x="6269191" y="1109543"/>
            <a:ext cx="2874809" cy="1739380"/>
          </a:xfrm>
          <a:prstGeom prst="rect">
            <a:avLst/>
          </a:prstGeom>
        </p:spPr>
      </p:pic>
      <p:pic>
        <p:nvPicPr>
          <p:cNvPr id="6" name="Picture 5"/>
          <p:cNvPicPr>
            <a:picLocks noChangeAspect="1"/>
          </p:cNvPicPr>
          <p:nvPr/>
        </p:nvPicPr>
        <p:blipFill>
          <a:blip r:embed="rId4" cstate="screen"/>
          <a:srcRect/>
          <a:stretch>
            <a:fillRect/>
          </a:stretch>
        </p:blipFill>
        <p:spPr>
          <a:xfrm>
            <a:off x="4204305" y="3036645"/>
            <a:ext cx="3678768" cy="729963"/>
          </a:xfrm>
          <a:prstGeom prst="rect">
            <a:avLst/>
          </a:prstGeom>
        </p:spPr>
      </p:pic>
      <p:pic>
        <p:nvPicPr>
          <p:cNvPr id="10" name="Picture 9"/>
          <p:cNvPicPr>
            <a:picLocks noChangeAspect="1"/>
          </p:cNvPicPr>
          <p:nvPr/>
        </p:nvPicPr>
        <p:blipFill>
          <a:blip r:embed="rId5" cstate="screen"/>
          <a:stretch>
            <a:fillRect/>
          </a:stretch>
        </p:blipFill>
        <p:spPr>
          <a:xfrm>
            <a:off x="4627655" y="3823199"/>
            <a:ext cx="3049612" cy="1583452"/>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smtClean="0"/>
              <a:t>Sample Global Management Company – </a:t>
            </a:r>
            <a:r>
              <a:rPr lang="en-US" sz="2400" i="1" dirty="0" smtClean="0"/>
              <a:t>Before BigFix</a:t>
            </a:r>
            <a:endParaRPr lang="en-US" sz="2400" i="1" dirty="0"/>
          </a:p>
        </p:txBody>
      </p:sp>
      <p:sp>
        <p:nvSpPr>
          <p:cNvPr id="3" name="Content Placeholder 2"/>
          <p:cNvSpPr>
            <a:spLocks noGrp="1"/>
          </p:cNvSpPr>
          <p:nvPr>
            <p:ph idx="1"/>
          </p:nvPr>
        </p:nvSpPr>
        <p:spPr>
          <a:xfrm>
            <a:off x="325438" y="1232027"/>
            <a:ext cx="8493125" cy="4522787"/>
          </a:xfrm>
        </p:spPr>
        <p:txBody>
          <a:bodyPr/>
          <a:lstStyle/>
          <a:p>
            <a:r>
              <a:rPr lang="en-US" sz="2400" dirty="0" smtClean="0"/>
              <a:t>“We deployed only 40,000 out of 90,000 devices in 8 months”</a:t>
            </a:r>
          </a:p>
          <a:p>
            <a:endParaRPr lang="en-US" sz="2400" dirty="0" smtClean="0"/>
          </a:p>
          <a:p>
            <a:r>
              <a:rPr lang="en-US" sz="2400" dirty="0" smtClean="0"/>
              <a:t>“We use 15 configuration management tools to manage our entire IT environment”</a:t>
            </a:r>
          </a:p>
          <a:p>
            <a:endParaRPr lang="en-US" sz="2400" dirty="0" smtClean="0"/>
          </a:p>
          <a:p>
            <a:r>
              <a:rPr lang="en-US" sz="2400" dirty="0" smtClean="0"/>
              <a:t>“Of 40,000 devices deployed, we’ve only achieved an 80% patch management success rate, and we don’t have real-time visibility into the process”</a:t>
            </a:r>
          </a:p>
        </p:txBody>
      </p:sp>
      <p:sp>
        <p:nvSpPr>
          <p:cNvPr id="4" name="Slide Number Placeholder 3"/>
          <p:cNvSpPr>
            <a:spLocks noGrp="1"/>
          </p:cNvSpPr>
          <p:nvPr>
            <p:ph type="sldNum" sz="quarter" idx="10"/>
          </p:nvPr>
        </p:nvSpPr>
        <p:spPr/>
        <p:txBody>
          <a:bodyPr/>
          <a:lstStyle/>
          <a:p>
            <a:pPr>
              <a:defRPr/>
            </a:pPr>
            <a:fld id="{C4E423FF-332A-4CB7-AF7E-BB586A8B224B}" type="slidenum">
              <a:rPr lang="en-US" smtClean="0"/>
              <a:pPr>
                <a:defRPr/>
              </a:pPr>
              <a:t>5</a:t>
            </a:fld>
            <a:endParaRPr lang="en-US"/>
          </a:p>
        </p:txBody>
      </p:sp>
      <p:pic>
        <p:nvPicPr>
          <p:cNvPr id="5" name="Picture 4"/>
          <p:cNvPicPr>
            <a:picLocks noChangeAspect="1"/>
          </p:cNvPicPr>
          <p:nvPr/>
        </p:nvPicPr>
        <p:blipFill>
          <a:blip r:embed="rId3" cstate="screen"/>
          <a:srcRect/>
          <a:stretch>
            <a:fillRect/>
          </a:stretch>
        </p:blipFill>
        <p:spPr>
          <a:xfrm>
            <a:off x="2374900" y="4574094"/>
            <a:ext cx="3949700" cy="1915605"/>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3688" y="655581"/>
            <a:ext cx="8247062" cy="496887"/>
          </a:xfrm>
        </p:spPr>
        <p:txBody>
          <a:bodyPr/>
          <a:lstStyle/>
          <a:p>
            <a:r>
              <a:rPr lang="en-US" sz="2400" dirty="0" smtClean="0"/>
              <a:t>Sample Global Management Company </a:t>
            </a:r>
            <a:r>
              <a:rPr lang="en-US" sz="2400" i="1" dirty="0" smtClean="0"/>
              <a:t>- After BigFix</a:t>
            </a:r>
            <a:endParaRPr lang="en-US" sz="2400" i="1" dirty="0"/>
          </a:p>
        </p:txBody>
      </p:sp>
      <p:sp>
        <p:nvSpPr>
          <p:cNvPr id="3" name="Content Placeholder 2"/>
          <p:cNvSpPr>
            <a:spLocks noGrp="1"/>
          </p:cNvSpPr>
          <p:nvPr>
            <p:ph idx="1"/>
          </p:nvPr>
        </p:nvSpPr>
        <p:spPr>
          <a:xfrm>
            <a:off x="325438" y="1230313"/>
            <a:ext cx="8493125" cy="4522787"/>
          </a:xfrm>
        </p:spPr>
        <p:txBody>
          <a:bodyPr/>
          <a:lstStyle/>
          <a:p>
            <a:r>
              <a:rPr lang="en-US" sz="2800" dirty="0" smtClean="0"/>
              <a:t>“We deployed over 90,000 devices in 5 days”</a:t>
            </a:r>
          </a:p>
          <a:p>
            <a:endParaRPr lang="en-US" sz="2800" dirty="0" smtClean="0"/>
          </a:p>
          <a:p>
            <a:r>
              <a:rPr lang="en-US" sz="2800" dirty="0" smtClean="0"/>
              <a:t>“We reduced our agent-based management technologies by 50%”</a:t>
            </a:r>
          </a:p>
          <a:p>
            <a:endParaRPr lang="en-US" sz="2800" dirty="0" smtClean="0"/>
          </a:p>
          <a:p>
            <a:r>
              <a:rPr lang="en-US" sz="2800" dirty="0" smtClean="0"/>
              <a:t>“We now have a 95%+ patch success rate with real-time visibility”</a:t>
            </a:r>
          </a:p>
        </p:txBody>
      </p:sp>
      <p:sp>
        <p:nvSpPr>
          <p:cNvPr id="4" name="Slide Number Placeholder 3"/>
          <p:cNvSpPr>
            <a:spLocks noGrp="1"/>
          </p:cNvSpPr>
          <p:nvPr>
            <p:ph type="sldNum" sz="quarter" idx="10"/>
          </p:nvPr>
        </p:nvSpPr>
        <p:spPr/>
        <p:txBody>
          <a:bodyPr/>
          <a:lstStyle/>
          <a:p>
            <a:pPr>
              <a:defRPr/>
            </a:pPr>
            <a:fld id="{C4E423FF-332A-4CB7-AF7E-BB586A8B224B}" type="slidenum">
              <a:rPr lang="en-US" smtClean="0"/>
              <a:pPr>
                <a:defRPr/>
              </a:pPr>
              <a:t>6</a:t>
            </a:fld>
            <a:endParaRPr lang="en-US"/>
          </a:p>
        </p:txBody>
      </p:sp>
      <p:pic>
        <p:nvPicPr>
          <p:cNvPr id="5" name="Picture 4"/>
          <p:cNvPicPr>
            <a:picLocks noChangeAspect="1"/>
          </p:cNvPicPr>
          <p:nvPr/>
        </p:nvPicPr>
        <p:blipFill>
          <a:blip r:embed="rId3" cstate="screen"/>
          <a:srcRect/>
          <a:stretch>
            <a:fillRect/>
          </a:stretch>
        </p:blipFill>
        <p:spPr>
          <a:xfrm>
            <a:off x="1734048" y="4305300"/>
            <a:ext cx="5639835" cy="2158999"/>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Sales Challenges</a:t>
            </a:r>
            <a:endParaRPr lang="en-US" dirty="0"/>
          </a:p>
        </p:txBody>
      </p:sp>
      <p:sp>
        <p:nvSpPr>
          <p:cNvPr id="3" name="Content Placeholder 2"/>
          <p:cNvSpPr>
            <a:spLocks noGrp="1"/>
          </p:cNvSpPr>
          <p:nvPr>
            <p:ph idx="1"/>
          </p:nvPr>
        </p:nvSpPr>
        <p:spPr>
          <a:xfrm>
            <a:off x="325438" y="1426630"/>
            <a:ext cx="8493125" cy="4522787"/>
          </a:xfrm>
        </p:spPr>
        <p:txBody>
          <a:bodyPr/>
          <a:lstStyle/>
          <a:p>
            <a:r>
              <a:rPr lang="en-US" dirty="0" smtClean="0"/>
              <a:t>Every BigFix deal is competitive</a:t>
            </a:r>
          </a:p>
          <a:p>
            <a:pPr lvl="1"/>
            <a:r>
              <a:rPr lang="en-US" dirty="0" smtClean="0"/>
              <a:t>There are virtually no “green field” opportunities outside of SMB</a:t>
            </a:r>
          </a:p>
          <a:p>
            <a:pPr lvl="1"/>
            <a:r>
              <a:rPr lang="en-US" dirty="0" smtClean="0"/>
              <a:t>Complement or displace</a:t>
            </a:r>
          </a:p>
          <a:p>
            <a:r>
              <a:rPr lang="en-US" dirty="0" smtClean="0"/>
              <a:t>Virtually every competitive deal is similar</a:t>
            </a:r>
          </a:p>
          <a:p>
            <a:pPr lvl="1"/>
            <a:r>
              <a:rPr lang="en-US" dirty="0" smtClean="0"/>
              <a:t>Regardless of competitor</a:t>
            </a:r>
          </a:p>
          <a:p>
            <a:pPr lvl="1"/>
            <a:r>
              <a:rPr lang="en-US" dirty="0" smtClean="0"/>
              <a:t>Find the pain, conduct a POC to show value, close the deal</a:t>
            </a:r>
          </a:p>
          <a:p>
            <a:r>
              <a:rPr lang="en-US" dirty="0" smtClean="0"/>
              <a:t>Many prospects have “free” </a:t>
            </a:r>
            <a:br>
              <a:rPr lang="en-US" dirty="0" smtClean="0"/>
            </a:br>
            <a:r>
              <a:rPr lang="en-US" dirty="0" smtClean="0"/>
              <a:t>tools installed</a:t>
            </a:r>
          </a:p>
          <a:p>
            <a:pPr lvl="1"/>
            <a:r>
              <a:rPr lang="en-US" dirty="0" smtClean="0"/>
              <a:t>Free is not free!</a:t>
            </a:r>
          </a:p>
        </p:txBody>
      </p:sp>
      <p:sp>
        <p:nvSpPr>
          <p:cNvPr id="4" name="Slide Number Placeholder 3"/>
          <p:cNvSpPr>
            <a:spLocks noGrp="1"/>
          </p:cNvSpPr>
          <p:nvPr>
            <p:ph type="sldNum" sz="quarter" idx="10"/>
          </p:nvPr>
        </p:nvSpPr>
        <p:spPr/>
        <p:txBody>
          <a:bodyPr/>
          <a:lstStyle/>
          <a:p>
            <a:pPr>
              <a:defRPr/>
            </a:pPr>
            <a:fld id="{C4E423FF-332A-4CB7-AF7E-BB586A8B224B}" type="slidenum">
              <a:rPr lang="en-US" smtClean="0"/>
              <a:pPr>
                <a:defRPr/>
              </a:pPr>
              <a:t>7</a:t>
            </a:fld>
            <a:endParaRPr lang="en-US"/>
          </a:p>
        </p:txBody>
      </p:sp>
      <p:pic>
        <p:nvPicPr>
          <p:cNvPr id="5" name="Picture 4"/>
          <p:cNvPicPr>
            <a:picLocks noChangeAspect="1"/>
          </p:cNvPicPr>
          <p:nvPr/>
        </p:nvPicPr>
        <p:blipFill>
          <a:blip r:embed="rId3" cstate="screen"/>
          <a:stretch>
            <a:fillRect/>
          </a:stretch>
        </p:blipFill>
        <p:spPr>
          <a:xfrm>
            <a:off x="6007788" y="3941797"/>
            <a:ext cx="3136212" cy="2524651"/>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Customer Challenges</a:t>
            </a:r>
            <a:endParaRPr lang="en-US" dirty="0"/>
          </a:p>
        </p:txBody>
      </p:sp>
      <p:graphicFrame>
        <p:nvGraphicFramePr>
          <p:cNvPr id="5" name="Table 4"/>
          <p:cNvGraphicFramePr>
            <a:graphicFrameLocks noGrp="1"/>
          </p:cNvGraphicFramePr>
          <p:nvPr/>
        </p:nvGraphicFramePr>
        <p:xfrm>
          <a:off x="289560" y="1250950"/>
          <a:ext cx="8564880" cy="4906010"/>
        </p:xfrm>
        <a:graphic>
          <a:graphicData uri="http://schemas.openxmlformats.org/drawingml/2006/table">
            <a:tbl>
              <a:tblPr firstRow="1" bandRow="1">
                <a:tableStyleId>{5C22544A-7EE6-4342-B048-85BDC9FD1C3A}</a:tableStyleId>
              </a:tblPr>
              <a:tblGrid>
                <a:gridCol w="3825240"/>
                <a:gridCol w="2407920"/>
                <a:gridCol w="2331720"/>
              </a:tblGrid>
              <a:tr h="440690">
                <a:tc>
                  <a:txBody>
                    <a:bodyPr/>
                    <a:lstStyle/>
                    <a:p>
                      <a:pPr algn="ctr"/>
                      <a:endParaRPr lang="en-US" sz="1400" dirty="0"/>
                    </a:p>
                  </a:txBody>
                  <a:tcPr/>
                </a:tc>
                <a:tc>
                  <a:txBody>
                    <a:bodyPr/>
                    <a:lstStyle/>
                    <a:p>
                      <a:pPr algn="ctr"/>
                      <a:r>
                        <a:rPr lang="en-US" dirty="0" smtClean="0"/>
                        <a:t>Competitors</a:t>
                      </a:r>
                      <a:endParaRPr lang="en-US" dirty="0"/>
                    </a:p>
                  </a:txBody>
                  <a:tcPr/>
                </a:tc>
                <a:tc>
                  <a:txBody>
                    <a:bodyPr/>
                    <a:lstStyle/>
                    <a:p>
                      <a:pPr algn="ctr"/>
                      <a:r>
                        <a:rPr lang="en-US" dirty="0" smtClean="0"/>
                        <a:t>BigFix</a:t>
                      </a:r>
                      <a:endParaRPr lang="en-US" dirty="0"/>
                    </a:p>
                  </a:txBody>
                  <a:tcPr/>
                </a:tc>
              </a:tr>
              <a:tr h="360045">
                <a:tc>
                  <a:txBody>
                    <a:bodyPr/>
                    <a:lstStyle/>
                    <a:p>
                      <a:r>
                        <a:rPr lang="en-US" sz="1800" dirty="0" smtClean="0">
                          <a:solidFill>
                            <a:schemeClr val="bg1"/>
                          </a:solidFill>
                        </a:rPr>
                        <a:t>Multiple Platform Support</a:t>
                      </a:r>
                      <a:endParaRPr lang="en-US" sz="1800" dirty="0">
                        <a:solidFill>
                          <a:schemeClr val="bg1"/>
                        </a:solidFill>
                      </a:endParaRPr>
                    </a:p>
                  </a:txBody>
                  <a:tcPr/>
                </a:tc>
                <a:tc>
                  <a:txBody>
                    <a:bodyPr/>
                    <a:lstStyle/>
                    <a:p>
                      <a:pPr algn="ctr"/>
                      <a:r>
                        <a:rPr lang="en-US" sz="1800" dirty="0" smtClean="0">
                          <a:solidFill>
                            <a:schemeClr val="bg1"/>
                          </a:solidFill>
                        </a:rPr>
                        <a:t>Varies</a:t>
                      </a:r>
                      <a:endParaRPr lang="en-US" sz="1800" dirty="0">
                        <a:solidFill>
                          <a:schemeClr val="bg1"/>
                        </a:solidFill>
                      </a:endParaRPr>
                    </a:p>
                  </a:txBody>
                  <a:tcPr/>
                </a:tc>
                <a:tc>
                  <a:txBody>
                    <a:bodyPr/>
                    <a:lstStyle/>
                    <a:p>
                      <a:pPr algn="ctr"/>
                      <a:r>
                        <a:rPr lang="en-US" sz="1800" dirty="0" smtClean="0">
                          <a:solidFill>
                            <a:schemeClr val="bg1"/>
                          </a:solidFill>
                        </a:rPr>
                        <a:t> Win,</a:t>
                      </a:r>
                      <a:r>
                        <a:rPr lang="en-US" sz="1800" baseline="0" dirty="0" smtClean="0">
                          <a:solidFill>
                            <a:schemeClr val="bg1"/>
                          </a:solidFill>
                        </a:rPr>
                        <a:t> Mac, UNIX, Linux, POS, Mobile</a:t>
                      </a:r>
                      <a:endParaRPr lang="en-US" sz="1800" dirty="0">
                        <a:solidFill>
                          <a:schemeClr val="bg1"/>
                        </a:solidFill>
                      </a:endParaRPr>
                    </a:p>
                  </a:txBody>
                  <a:tcPr/>
                </a:tc>
              </a:tr>
              <a:tr h="365760">
                <a:tc>
                  <a:txBody>
                    <a:bodyPr/>
                    <a:lstStyle/>
                    <a:p>
                      <a:r>
                        <a:rPr lang="en-US" sz="1800" dirty="0" smtClean="0">
                          <a:solidFill>
                            <a:schemeClr val="bg1"/>
                          </a:solidFill>
                        </a:rPr>
                        <a:t>First-pass Patch Success Rate</a:t>
                      </a:r>
                      <a:endParaRPr lang="en-US" sz="1800" dirty="0">
                        <a:solidFill>
                          <a:schemeClr val="bg1"/>
                        </a:solidFill>
                      </a:endParaRPr>
                    </a:p>
                  </a:txBody>
                  <a:tcPr/>
                </a:tc>
                <a:tc>
                  <a:txBody>
                    <a:bodyPr/>
                    <a:lstStyle/>
                    <a:p>
                      <a:pPr algn="ctr"/>
                      <a:r>
                        <a:rPr lang="en-US" sz="1800" dirty="0" smtClean="0">
                          <a:solidFill>
                            <a:schemeClr val="bg1"/>
                          </a:solidFill>
                        </a:rPr>
                        <a:t>50 - 80%</a:t>
                      </a:r>
                      <a:endParaRPr lang="en-US" sz="1800" dirty="0">
                        <a:solidFill>
                          <a:schemeClr val="bg1"/>
                        </a:solidFill>
                      </a:endParaRPr>
                    </a:p>
                  </a:txBody>
                  <a:tcPr/>
                </a:tc>
                <a:tc>
                  <a:txBody>
                    <a:bodyPr/>
                    <a:lstStyle/>
                    <a:p>
                      <a:pPr algn="ctr"/>
                      <a:r>
                        <a:rPr lang="en-US" sz="1800" dirty="0" smtClean="0">
                          <a:solidFill>
                            <a:schemeClr val="bg1"/>
                          </a:solidFill>
                        </a:rPr>
                        <a:t>95% +</a:t>
                      </a:r>
                      <a:endParaRPr lang="en-US" sz="1800" dirty="0">
                        <a:solidFill>
                          <a:schemeClr val="bg1"/>
                        </a:solidFill>
                      </a:endParaRPr>
                    </a:p>
                  </a:txBody>
                  <a:tcPr/>
                </a:tc>
              </a:tr>
              <a:tr h="365760">
                <a:tc>
                  <a:txBody>
                    <a:bodyPr/>
                    <a:lstStyle/>
                    <a:p>
                      <a:r>
                        <a:rPr lang="en-US" sz="1800" dirty="0" smtClean="0">
                          <a:solidFill>
                            <a:schemeClr val="bg1"/>
                          </a:solidFill>
                        </a:rPr>
                        <a:t>Real-time Inventory, Status, Reports</a:t>
                      </a:r>
                      <a:endParaRPr lang="en-US" sz="1800" dirty="0">
                        <a:solidFill>
                          <a:schemeClr val="bg1"/>
                        </a:solidFill>
                      </a:endParaRPr>
                    </a:p>
                  </a:txBody>
                  <a:tcPr/>
                </a:tc>
                <a:tc>
                  <a:txBody>
                    <a:bodyPr/>
                    <a:lstStyle/>
                    <a:p>
                      <a:pPr algn="ctr"/>
                      <a:r>
                        <a:rPr lang="en-US" sz="1800" dirty="0" smtClean="0">
                          <a:solidFill>
                            <a:schemeClr val="bg1"/>
                          </a:solidFill>
                        </a:rPr>
                        <a:t>No</a:t>
                      </a:r>
                      <a:endParaRPr lang="en-US" sz="1800" dirty="0">
                        <a:solidFill>
                          <a:schemeClr val="bg1"/>
                        </a:solidFill>
                      </a:endParaRPr>
                    </a:p>
                  </a:txBody>
                  <a:tcPr/>
                </a:tc>
                <a:tc>
                  <a:txBody>
                    <a:bodyPr/>
                    <a:lstStyle/>
                    <a:p>
                      <a:pPr algn="ctr"/>
                      <a:r>
                        <a:rPr lang="en-US" sz="1800" dirty="0" smtClean="0">
                          <a:solidFill>
                            <a:schemeClr val="bg1"/>
                          </a:solidFill>
                        </a:rPr>
                        <a:t>Yes</a:t>
                      </a:r>
                      <a:endParaRPr lang="en-US" sz="1800" dirty="0">
                        <a:solidFill>
                          <a:schemeClr val="bg1"/>
                        </a:solidFill>
                      </a:endParaRPr>
                    </a:p>
                  </a:txBody>
                  <a:tcPr/>
                </a:tc>
              </a:tr>
              <a:tr h="381000">
                <a:tc>
                  <a:txBody>
                    <a:bodyPr/>
                    <a:lstStyle/>
                    <a:p>
                      <a:r>
                        <a:rPr lang="en-US" sz="1800" dirty="0" smtClean="0">
                          <a:solidFill>
                            <a:schemeClr val="bg1"/>
                          </a:solidFill>
                        </a:rPr>
                        <a:t>Agent Overhead</a:t>
                      </a:r>
                      <a:endParaRPr lang="en-US" sz="1800" dirty="0">
                        <a:solidFill>
                          <a:schemeClr val="bg1"/>
                        </a:solidFill>
                      </a:endParaRPr>
                    </a:p>
                  </a:txBody>
                  <a:tcPr/>
                </a:tc>
                <a:tc>
                  <a:txBody>
                    <a:bodyPr/>
                    <a:lstStyle/>
                    <a:p>
                      <a:pPr algn="ctr"/>
                      <a:r>
                        <a:rPr lang="en-US" sz="1800" dirty="0" smtClean="0">
                          <a:solidFill>
                            <a:schemeClr val="bg1"/>
                          </a:solidFill>
                        </a:rPr>
                        <a:t>Up to 100%</a:t>
                      </a:r>
                      <a:endParaRPr lang="en-US" sz="1800" dirty="0">
                        <a:solidFill>
                          <a:schemeClr val="bg1"/>
                        </a:solidFill>
                      </a:endParaRPr>
                    </a:p>
                  </a:txBody>
                  <a:tcPr/>
                </a:tc>
                <a:tc>
                  <a:txBody>
                    <a:bodyPr/>
                    <a:lstStyle/>
                    <a:p>
                      <a:pPr algn="ctr"/>
                      <a:r>
                        <a:rPr lang="en-US" sz="1800" dirty="0" smtClean="0">
                          <a:solidFill>
                            <a:schemeClr val="bg1"/>
                          </a:solidFill>
                        </a:rPr>
                        <a:t>Less than 2%</a:t>
                      </a:r>
                      <a:endParaRPr lang="en-US" sz="1800" dirty="0">
                        <a:solidFill>
                          <a:schemeClr val="bg1"/>
                        </a:solidFill>
                      </a:endParaRPr>
                    </a:p>
                  </a:txBody>
                  <a:tcPr/>
                </a:tc>
              </a:tr>
              <a:tr h="365760">
                <a:tc>
                  <a:txBody>
                    <a:bodyPr/>
                    <a:lstStyle/>
                    <a:p>
                      <a:r>
                        <a:rPr lang="en-US" sz="1800" dirty="0" smtClean="0">
                          <a:solidFill>
                            <a:schemeClr val="bg1"/>
                          </a:solidFill>
                        </a:rPr>
                        <a:t>Roaming</a:t>
                      </a:r>
                      <a:r>
                        <a:rPr lang="en-US" sz="1800" baseline="0" dirty="0" smtClean="0">
                          <a:solidFill>
                            <a:schemeClr val="bg1"/>
                          </a:solidFill>
                        </a:rPr>
                        <a:t> Device Support</a:t>
                      </a:r>
                      <a:endParaRPr lang="en-US" sz="1800" dirty="0">
                        <a:solidFill>
                          <a:schemeClr val="bg1"/>
                        </a:solidFill>
                      </a:endParaRPr>
                    </a:p>
                  </a:txBody>
                  <a:tcPr/>
                </a:tc>
                <a:tc>
                  <a:txBody>
                    <a:bodyPr/>
                    <a:lstStyle/>
                    <a:p>
                      <a:pPr algn="ctr"/>
                      <a:r>
                        <a:rPr lang="en-US" sz="1800" dirty="0" smtClean="0">
                          <a:solidFill>
                            <a:schemeClr val="bg1"/>
                          </a:solidFill>
                        </a:rPr>
                        <a:t>Difficult</a:t>
                      </a:r>
                      <a:endParaRPr lang="en-US" sz="1800" dirty="0">
                        <a:solidFill>
                          <a:schemeClr val="bg1"/>
                        </a:solidFill>
                      </a:endParaRPr>
                    </a:p>
                  </a:txBody>
                  <a:tcPr/>
                </a:tc>
                <a:tc>
                  <a:txBody>
                    <a:bodyPr/>
                    <a:lstStyle/>
                    <a:p>
                      <a:pPr algn="ctr"/>
                      <a:r>
                        <a:rPr lang="en-US" sz="1800" dirty="0" smtClean="0">
                          <a:solidFill>
                            <a:schemeClr val="bg1"/>
                          </a:solidFill>
                        </a:rPr>
                        <a:t>Easy</a:t>
                      </a:r>
                      <a:endParaRPr lang="en-US" sz="1800" dirty="0">
                        <a:solidFill>
                          <a:schemeClr val="bg1"/>
                        </a:solidFill>
                      </a:endParaRPr>
                    </a:p>
                  </a:txBody>
                  <a:tcPr/>
                </a:tc>
              </a:tr>
              <a:tr h="365760">
                <a:tc>
                  <a:txBody>
                    <a:bodyPr/>
                    <a:lstStyle/>
                    <a:p>
                      <a:r>
                        <a:rPr lang="en-US" sz="1800" dirty="0" smtClean="0">
                          <a:solidFill>
                            <a:schemeClr val="bg1"/>
                          </a:solidFill>
                        </a:rPr>
                        <a:t>Out-of-band Patches /</a:t>
                      </a:r>
                      <a:r>
                        <a:rPr lang="en-US" sz="1800" baseline="0" dirty="0" smtClean="0">
                          <a:solidFill>
                            <a:schemeClr val="bg1"/>
                          </a:solidFill>
                        </a:rPr>
                        <a:t> </a:t>
                      </a:r>
                      <a:r>
                        <a:rPr lang="en-US" sz="1800" dirty="0" smtClean="0">
                          <a:solidFill>
                            <a:schemeClr val="bg1"/>
                          </a:solidFill>
                        </a:rPr>
                        <a:t>Zero-Day Events</a:t>
                      </a:r>
                      <a:endParaRPr lang="en-US" sz="1800" dirty="0">
                        <a:solidFill>
                          <a:schemeClr val="bg1"/>
                        </a:solidFill>
                      </a:endParaRPr>
                    </a:p>
                  </a:txBody>
                  <a:tcPr/>
                </a:tc>
                <a:tc>
                  <a:txBody>
                    <a:bodyPr/>
                    <a:lstStyle/>
                    <a:p>
                      <a:pPr algn="ctr"/>
                      <a:r>
                        <a:rPr lang="en-US" sz="1800" dirty="0" smtClean="0">
                          <a:solidFill>
                            <a:schemeClr val="bg1"/>
                          </a:solidFill>
                        </a:rPr>
                        <a:t>Labor</a:t>
                      </a:r>
                      <a:r>
                        <a:rPr lang="en-US" sz="1800" baseline="0" dirty="0" smtClean="0">
                          <a:solidFill>
                            <a:schemeClr val="bg1"/>
                          </a:solidFill>
                        </a:rPr>
                        <a:t> Intensive, Slow</a:t>
                      </a:r>
                      <a:endParaRPr lang="en-US" sz="1800" dirty="0">
                        <a:solidFill>
                          <a:schemeClr val="bg1"/>
                        </a:solidFill>
                      </a:endParaRPr>
                    </a:p>
                  </a:txBody>
                  <a:tcPr/>
                </a:tc>
                <a:tc>
                  <a:txBody>
                    <a:bodyPr/>
                    <a:lstStyle/>
                    <a:p>
                      <a:pPr algn="ctr"/>
                      <a:r>
                        <a:rPr lang="en-US" sz="1800" dirty="0" smtClean="0">
                          <a:solidFill>
                            <a:schemeClr val="bg1"/>
                          </a:solidFill>
                        </a:rPr>
                        <a:t>Simple, Quick</a:t>
                      </a:r>
                      <a:endParaRPr lang="en-US" sz="1800" dirty="0">
                        <a:solidFill>
                          <a:schemeClr val="bg1"/>
                        </a:solidFill>
                      </a:endParaRPr>
                    </a:p>
                  </a:txBody>
                  <a:tcPr/>
                </a:tc>
              </a:tr>
              <a:tr h="381000">
                <a:tc>
                  <a:txBody>
                    <a:bodyPr/>
                    <a:lstStyle/>
                    <a:p>
                      <a:r>
                        <a:rPr lang="en-US" sz="1800" dirty="0" smtClean="0">
                          <a:solidFill>
                            <a:schemeClr val="bg1"/>
                          </a:solidFill>
                        </a:rPr>
                        <a:t>Management Tool TCO</a:t>
                      </a:r>
                      <a:endParaRPr lang="en-US" sz="1800" dirty="0">
                        <a:solidFill>
                          <a:schemeClr val="bg1"/>
                        </a:solidFill>
                      </a:endParaRPr>
                    </a:p>
                  </a:txBody>
                  <a:tcPr/>
                </a:tc>
                <a:tc>
                  <a:txBody>
                    <a:bodyPr/>
                    <a:lstStyle/>
                    <a:p>
                      <a:pPr algn="ctr"/>
                      <a:r>
                        <a:rPr lang="en-US" sz="1800" dirty="0" smtClean="0">
                          <a:solidFill>
                            <a:schemeClr val="bg1"/>
                          </a:solidFill>
                        </a:rPr>
                        <a:t>5 - 10x+</a:t>
                      </a:r>
                      <a:endParaRPr lang="en-US" sz="1800" dirty="0">
                        <a:solidFill>
                          <a:schemeClr val="bg1"/>
                        </a:solidFill>
                      </a:endParaRPr>
                    </a:p>
                  </a:txBody>
                  <a:tcPr/>
                </a:tc>
                <a:tc>
                  <a:txBody>
                    <a:bodyPr/>
                    <a:lstStyle/>
                    <a:p>
                      <a:pPr algn="ctr"/>
                      <a:r>
                        <a:rPr lang="en-US" sz="1800" dirty="0" smtClean="0">
                          <a:solidFill>
                            <a:schemeClr val="bg1"/>
                          </a:solidFill>
                        </a:rPr>
                        <a:t>1x</a:t>
                      </a:r>
                      <a:endParaRPr lang="en-US" sz="1800" dirty="0">
                        <a:solidFill>
                          <a:schemeClr val="bg1"/>
                        </a:solidFill>
                      </a:endParaRPr>
                    </a:p>
                  </a:txBody>
                  <a:tcPr/>
                </a:tc>
              </a:tr>
              <a:tr h="411480">
                <a:tc>
                  <a:txBody>
                    <a:bodyPr/>
                    <a:lstStyle/>
                    <a:p>
                      <a:r>
                        <a:rPr lang="en-US" sz="1800" dirty="0" smtClean="0">
                          <a:solidFill>
                            <a:schemeClr val="bg1"/>
                          </a:solidFill>
                        </a:rPr>
                        <a:t>Tools / agents/ consoles</a:t>
                      </a:r>
                      <a:endParaRPr lang="en-US" sz="1800" dirty="0">
                        <a:solidFill>
                          <a:schemeClr val="bg1"/>
                        </a:solidFill>
                      </a:endParaRPr>
                    </a:p>
                  </a:txBody>
                  <a:tcPr/>
                </a:tc>
                <a:tc>
                  <a:txBody>
                    <a:bodyPr/>
                    <a:lstStyle/>
                    <a:p>
                      <a:pPr algn="ctr"/>
                      <a:r>
                        <a:rPr lang="en-US" sz="1800" dirty="0" smtClean="0">
                          <a:solidFill>
                            <a:schemeClr val="bg1"/>
                          </a:solidFill>
                        </a:rPr>
                        <a:t>Many</a:t>
                      </a:r>
                      <a:endParaRPr lang="en-US" sz="1800" dirty="0">
                        <a:solidFill>
                          <a:schemeClr val="bg1"/>
                        </a:solidFill>
                      </a:endParaRPr>
                    </a:p>
                  </a:txBody>
                  <a:tcPr/>
                </a:tc>
                <a:tc>
                  <a:txBody>
                    <a:bodyPr/>
                    <a:lstStyle/>
                    <a:p>
                      <a:pPr algn="ctr"/>
                      <a:r>
                        <a:rPr lang="en-US" sz="1800" dirty="0" smtClean="0">
                          <a:solidFill>
                            <a:schemeClr val="bg1"/>
                          </a:solidFill>
                        </a:rPr>
                        <a:t>One</a:t>
                      </a:r>
                      <a:endParaRPr lang="en-US" sz="1800" dirty="0">
                        <a:solidFill>
                          <a:schemeClr val="bg1"/>
                        </a:solidFill>
                      </a:endParaRPr>
                    </a:p>
                  </a:txBody>
                  <a:tcPr/>
                </a:tc>
              </a:tr>
              <a:tr h="381000">
                <a:tc>
                  <a:txBody>
                    <a:bodyPr/>
                    <a:lstStyle/>
                    <a:p>
                      <a:r>
                        <a:rPr lang="en-US" sz="1800" baseline="0" dirty="0" smtClean="0">
                          <a:solidFill>
                            <a:schemeClr val="bg1"/>
                          </a:solidFill>
                        </a:rPr>
                        <a:t>Published Patch Content</a:t>
                      </a:r>
                      <a:endParaRPr lang="en-US" sz="1800" dirty="0">
                        <a:solidFill>
                          <a:schemeClr val="bg1"/>
                        </a:solidFill>
                      </a:endParaRPr>
                    </a:p>
                  </a:txBody>
                  <a:tcPr/>
                </a:tc>
                <a:tc>
                  <a:txBody>
                    <a:bodyPr/>
                    <a:lstStyle/>
                    <a:p>
                      <a:pPr algn="ctr"/>
                      <a:r>
                        <a:rPr lang="en-US" sz="1800" dirty="0" smtClean="0">
                          <a:solidFill>
                            <a:schemeClr val="bg1"/>
                          </a:solidFill>
                        </a:rPr>
                        <a:t>Limited Third-Party Apps</a:t>
                      </a:r>
                      <a:endParaRPr lang="en-US" sz="1800" dirty="0">
                        <a:solidFill>
                          <a:schemeClr val="bg1"/>
                        </a:solidFill>
                      </a:endParaRPr>
                    </a:p>
                  </a:txBody>
                  <a:tcPr/>
                </a:tc>
                <a:tc>
                  <a:txBody>
                    <a:bodyPr/>
                    <a:lstStyle/>
                    <a:p>
                      <a:pPr algn="ctr"/>
                      <a:r>
                        <a:rPr lang="en-US" sz="1800" dirty="0" smtClean="0">
                          <a:solidFill>
                            <a:schemeClr val="bg1"/>
                          </a:solidFill>
                        </a:rPr>
                        <a:t>O/S +</a:t>
                      </a:r>
                      <a:r>
                        <a:rPr lang="en-US" sz="1800" baseline="0" dirty="0" smtClean="0">
                          <a:solidFill>
                            <a:schemeClr val="bg1"/>
                          </a:solidFill>
                        </a:rPr>
                        <a:t> Third-Party Apps</a:t>
                      </a:r>
                      <a:endParaRPr lang="en-US" sz="1800" dirty="0">
                        <a:solidFill>
                          <a:schemeClr val="bg1"/>
                        </a:solidFill>
                      </a:endParaRPr>
                    </a:p>
                  </a:txBody>
                  <a:tcPr/>
                </a:tc>
              </a:tr>
            </a:tbl>
          </a:graphicData>
        </a:graphic>
      </p:graphicFrame>
      <p:sp>
        <p:nvSpPr>
          <p:cNvPr id="4" name="Slide Number Placeholder 3"/>
          <p:cNvSpPr>
            <a:spLocks noGrp="1"/>
          </p:cNvSpPr>
          <p:nvPr>
            <p:ph type="sldNum" sz="quarter" idx="10"/>
          </p:nvPr>
        </p:nvSpPr>
        <p:spPr/>
        <p:txBody>
          <a:bodyPr/>
          <a:lstStyle/>
          <a:p>
            <a:pPr>
              <a:defRPr/>
            </a:pPr>
            <a:fld id="{C4E423FF-332A-4CB7-AF7E-BB586A8B224B}" type="slidenum">
              <a:rPr lang="en-US" smtClean="0"/>
              <a:pPr>
                <a:defRPr/>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Objection Killers</a:t>
            </a:r>
            <a:endParaRPr lang="en-US" dirty="0"/>
          </a:p>
        </p:txBody>
      </p:sp>
      <p:sp>
        <p:nvSpPr>
          <p:cNvPr id="3" name="Content Placeholder 2"/>
          <p:cNvSpPr>
            <a:spLocks noGrp="1"/>
          </p:cNvSpPr>
          <p:nvPr>
            <p:ph idx="1"/>
          </p:nvPr>
        </p:nvSpPr>
        <p:spPr>
          <a:xfrm>
            <a:off x="325438" y="1033691"/>
            <a:ext cx="8493125" cy="4522787"/>
          </a:xfrm>
        </p:spPr>
        <p:txBody>
          <a:bodyPr/>
          <a:lstStyle/>
          <a:p>
            <a:pPr marL="514350" indent="-514350">
              <a:buNone/>
            </a:pPr>
            <a:r>
              <a:rPr lang="en-US" dirty="0" smtClean="0"/>
              <a:t>Does your tool…</a:t>
            </a:r>
          </a:p>
          <a:p>
            <a:pPr marL="514350" indent="-514350">
              <a:buNone/>
            </a:pPr>
            <a:endParaRPr lang="en-US" dirty="0" smtClean="0"/>
          </a:p>
          <a:p>
            <a:pPr marL="514350" indent="-514350">
              <a:buFont typeface="+mj-lt"/>
              <a:buAutoNum type="arabicPeriod"/>
            </a:pPr>
            <a:r>
              <a:rPr lang="en-US" dirty="0" smtClean="0"/>
              <a:t>Update endpoints in minutes?</a:t>
            </a:r>
          </a:p>
          <a:p>
            <a:pPr marL="514350" indent="-514350">
              <a:buFont typeface="+mj-lt"/>
              <a:buAutoNum type="arabicPeriod"/>
            </a:pPr>
            <a:endParaRPr lang="en-US" dirty="0" smtClean="0"/>
          </a:p>
          <a:p>
            <a:pPr marL="514350" indent="-514350">
              <a:buFont typeface="+mj-lt"/>
              <a:buAutoNum type="arabicPeriod"/>
            </a:pPr>
            <a:r>
              <a:rPr lang="en-US" dirty="0" smtClean="0"/>
              <a:t>Validate successful remediation and continually enforce policy compliance?</a:t>
            </a:r>
          </a:p>
          <a:p>
            <a:pPr marL="514350" indent="-514350">
              <a:buFont typeface="+mj-lt"/>
              <a:buAutoNum type="arabicPeriod"/>
            </a:pPr>
            <a:endParaRPr lang="en-US" dirty="0" smtClean="0"/>
          </a:p>
          <a:p>
            <a:pPr marL="514350" indent="-514350">
              <a:buFont typeface="+mj-lt"/>
              <a:buAutoNum type="arabicPeriod"/>
            </a:pPr>
            <a:r>
              <a:rPr lang="en-US" dirty="0" smtClean="0"/>
              <a:t>Provide coverage for Windows, Linux, UNIX, Mac plus third-party apps?</a:t>
            </a:r>
            <a:endParaRPr lang="en-US" dirty="0"/>
          </a:p>
        </p:txBody>
      </p:sp>
      <p:sp>
        <p:nvSpPr>
          <p:cNvPr id="4" name="Slide Number Placeholder 3"/>
          <p:cNvSpPr>
            <a:spLocks noGrp="1"/>
          </p:cNvSpPr>
          <p:nvPr>
            <p:ph type="sldNum" sz="quarter" idx="10"/>
          </p:nvPr>
        </p:nvSpPr>
        <p:spPr/>
        <p:txBody>
          <a:bodyPr/>
          <a:lstStyle/>
          <a:p>
            <a:pPr>
              <a:defRPr/>
            </a:pPr>
            <a:fld id="{C4E423FF-332A-4CB7-AF7E-BB586A8B224B}" type="slidenum">
              <a:rPr lang="en-US" smtClean="0"/>
              <a:pPr>
                <a:defRPr/>
              </a:pPr>
              <a:t>9</a:t>
            </a:fld>
            <a:endParaRPr lang="en-US" dirty="0"/>
          </a:p>
        </p:txBody>
      </p:sp>
      <p:pic>
        <p:nvPicPr>
          <p:cNvPr id="61442" name="Picture 2" descr="http://s3.amazonaws.com/hypertextopia/public/uploads/6584/squirrel_with_machine_gun.jpg"/>
          <p:cNvPicPr>
            <a:picLocks noChangeAspect="1" noChangeArrowheads="1"/>
          </p:cNvPicPr>
          <p:nvPr/>
        </p:nvPicPr>
        <p:blipFill>
          <a:blip r:embed="rId3" cstate="screen"/>
          <a:srcRect/>
          <a:stretch>
            <a:fillRect/>
          </a:stretch>
        </p:blipFill>
        <p:spPr bwMode="auto">
          <a:xfrm>
            <a:off x="7061781" y="390617"/>
            <a:ext cx="2082219" cy="1526960"/>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Objection Killers</a:t>
            </a:r>
            <a:endParaRPr lang="en-US" dirty="0"/>
          </a:p>
        </p:txBody>
      </p:sp>
      <p:sp>
        <p:nvSpPr>
          <p:cNvPr id="3" name="Content Placeholder 2"/>
          <p:cNvSpPr>
            <a:spLocks noGrp="1"/>
          </p:cNvSpPr>
          <p:nvPr>
            <p:ph idx="1"/>
          </p:nvPr>
        </p:nvSpPr>
        <p:spPr>
          <a:xfrm>
            <a:off x="325438" y="1048931"/>
            <a:ext cx="8493125" cy="4522787"/>
          </a:xfrm>
        </p:spPr>
        <p:txBody>
          <a:bodyPr/>
          <a:lstStyle/>
          <a:p>
            <a:pPr marL="514350" indent="-514350">
              <a:buNone/>
            </a:pPr>
            <a:r>
              <a:rPr lang="en-US" dirty="0" smtClean="0"/>
              <a:t>Does your tool…</a:t>
            </a:r>
          </a:p>
          <a:p>
            <a:pPr marL="514350" indent="-514350">
              <a:buNone/>
            </a:pPr>
            <a:endParaRPr lang="en-US" dirty="0" smtClean="0"/>
          </a:p>
          <a:p>
            <a:pPr marL="514350" indent="-514350">
              <a:buFont typeface="+mj-lt"/>
              <a:buAutoNum type="arabicPeriod" startAt="4"/>
            </a:pPr>
            <a:r>
              <a:rPr lang="en-US" dirty="0" smtClean="0"/>
              <a:t>Manage roaming devices even when not connected to a network?</a:t>
            </a:r>
          </a:p>
          <a:p>
            <a:pPr marL="514350" indent="-514350">
              <a:buFont typeface="+mj-lt"/>
              <a:buAutoNum type="arabicPeriod" startAt="4"/>
            </a:pPr>
            <a:endParaRPr lang="en-US" dirty="0" smtClean="0"/>
          </a:p>
          <a:p>
            <a:pPr marL="514350" indent="-514350">
              <a:buFont typeface="+mj-lt"/>
              <a:buAutoNum type="arabicPeriod" startAt="4"/>
            </a:pPr>
            <a:r>
              <a:rPr lang="en-US" dirty="0" smtClean="0"/>
              <a:t>Use less than 2% of endpoint resources?</a:t>
            </a:r>
          </a:p>
          <a:p>
            <a:pPr marL="514350" indent="-514350">
              <a:buFont typeface="+mj-lt"/>
              <a:buAutoNum type="arabicPeriod" startAt="4"/>
            </a:pPr>
            <a:endParaRPr lang="en-US" dirty="0" smtClean="0"/>
          </a:p>
          <a:p>
            <a:pPr marL="514350" indent="-514350">
              <a:buFont typeface="+mj-lt"/>
              <a:buAutoNum type="arabicPeriod" startAt="4"/>
            </a:pPr>
            <a:r>
              <a:rPr lang="en-US" dirty="0" smtClean="0"/>
              <a:t>Provide real-time risk and compliance data?</a:t>
            </a:r>
          </a:p>
          <a:p>
            <a:pPr marL="514350" indent="-514350">
              <a:buFont typeface="+mj-lt"/>
              <a:buAutoNum type="arabicPeriod" startAt="4"/>
            </a:pPr>
            <a:endParaRPr lang="en-US" dirty="0"/>
          </a:p>
        </p:txBody>
      </p:sp>
      <p:sp>
        <p:nvSpPr>
          <p:cNvPr id="4" name="Slide Number Placeholder 3"/>
          <p:cNvSpPr>
            <a:spLocks noGrp="1"/>
          </p:cNvSpPr>
          <p:nvPr>
            <p:ph type="sldNum" sz="quarter" idx="10"/>
          </p:nvPr>
        </p:nvSpPr>
        <p:spPr/>
        <p:txBody>
          <a:bodyPr/>
          <a:lstStyle/>
          <a:p>
            <a:pPr>
              <a:defRPr/>
            </a:pPr>
            <a:fld id="{C4E423FF-332A-4CB7-AF7E-BB586A8B224B}" type="slidenum">
              <a:rPr lang="en-US" smtClean="0"/>
              <a:pPr>
                <a:defRPr/>
              </a:pPr>
              <a:t>10</a:t>
            </a:fld>
            <a:endParaRPr lang="en-US"/>
          </a:p>
        </p:txBody>
      </p:sp>
      <p:pic>
        <p:nvPicPr>
          <p:cNvPr id="59394" name="Picture 2" descr="http://scienceblogs.com/startswithabang/upload/2010/07/how_you_can_figure_out_the_age/hydrogen_bomb_toroidal_cloud2.jpg"/>
          <p:cNvPicPr>
            <a:picLocks noChangeAspect="1" noChangeArrowheads="1"/>
          </p:cNvPicPr>
          <p:nvPr/>
        </p:nvPicPr>
        <p:blipFill>
          <a:blip r:embed="rId3" cstate="screen"/>
          <a:srcRect/>
          <a:stretch>
            <a:fillRect/>
          </a:stretch>
        </p:blipFill>
        <p:spPr bwMode="auto">
          <a:xfrm>
            <a:off x="6575360" y="390440"/>
            <a:ext cx="2568640" cy="1527137"/>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Objection Killers</a:t>
            </a:r>
            <a:endParaRPr lang="en-US" dirty="0"/>
          </a:p>
        </p:txBody>
      </p:sp>
      <p:sp>
        <p:nvSpPr>
          <p:cNvPr id="3" name="Content Placeholder 2"/>
          <p:cNvSpPr>
            <a:spLocks noGrp="1"/>
          </p:cNvSpPr>
          <p:nvPr>
            <p:ph idx="1"/>
          </p:nvPr>
        </p:nvSpPr>
        <p:spPr>
          <a:xfrm>
            <a:off x="325438" y="1198815"/>
            <a:ext cx="8493125" cy="4522787"/>
          </a:xfrm>
        </p:spPr>
        <p:txBody>
          <a:bodyPr/>
          <a:lstStyle/>
          <a:p>
            <a:pPr>
              <a:buNone/>
            </a:pPr>
            <a:r>
              <a:rPr lang="en-US" dirty="0" smtClean="0"/>
              <a:t>Does your tool…</a:t>
            </a:r>
          </a:p>
          <a:p>
            <a:pPr>
              <a:buNone/>
            </a:pPr>
            <a:endParaRPr lang="en-US" dirty="0" smtClean="0"/>
          </a:p>
          <a:p>
            <a:pPr marL="514350" indent="-514350">
              <a:buFont typeface="+mj-lt"/>
              <a:buAutoNum type="arabicPeriod" startAt="7"/>
            </a:pPr>
            <a:r>
              <a:rPr lang="en-US" dirty="0" smtClean="0"/>
              <a:t>Automatically quarantine, remediate and confirm patches before removing from quarantine?</a:t>
            </a:r>
          </a:p>
          <a:p>
            <a:pPr marL="514350" indent="-514350">
              <a:buFont typeface="+mj-lt"/>
              <a:buAutoNum type="arabicPeriod" startAt="7"/>
            </a:pPr>
            <a:endParaRPr lang="en-US" dirty="0" smtClean="0"/>
          </a:p>
          <a:p>
            <a:pPr marL="514350" indent="-514350">
              <a:buFont typeface="+mj-lt"/>
              <a:buAutoNum type="arabicPeriod" startAt="7"/>
            </a:pPr>
            <a:r>
              <a:rPr lang="en-US" dirty="0" smtClean="0"/>
              <a:t>Manage up to 250K endpoints with a single server and console?</a:t>
            </a:r>
          </a:p>
        </p:txBody>
      </p:sp>
      <p:sp>
        <p:nvSpPr>
          <p:cNvPr id="4" name="Slide Number Placeholder 3"/>
          <p:cNvSpPr>
            <a:spLocks noGrp="1"/>
          </p:cNvSpPr>
          <p:nvPr>
            <p:ph type="sldNum" sz="quarter" idx="10"/>
          </p:nvPr>
        </p:nvSpPr>
        <p:spPr/>
        <p:txBody>
          <a:bodyPr/>
          <a:lstStyle/>
          <a:p>
            <a:pPr>
              <a:defRPr/>
            </a:pPr>
            <a:fld id="{C4E423FF-332A-4CB7-AF7E-BB586A8B224B}" type="slidenum">
              <a:rPr lang="en-US" smtClean="0"/>
              <a:pPr>
                <a:defRPr/>
              </a:pPr>
              <a:t>11</a:t>
            </a:fld>
            <a:endParaRPr lang="en-US"/>
          </a:p>
        </p:txBody>
      </p:sp>
      <p:pic>
        <p:nvPicPr>
          <p:cNvPr id="57346" name="Picture 2" descr="http://wiki.urbandead.com/images/4/4a/Cat_machine_gun.jpg"/>
          <p:cNvPicPr>
            <a:picLocks noChangeAspect="1" noChangeArrowheads="1"/>
          </p:cNvPicPr>
          <p:nvPr/>
        </p:nvPicPr>
        <p:blipFill>
          <a:blip r:embed="rId3" cstate="screen"/>
          <a:srcRect/>
          <a:stretch>
            <a:fillRect/>
          </a:stretch>
        </p:blipFill>
        <p:spPr bwMode="auto">
          <a:xfrm>
            <a:off x="7193657" y="402223"/>
            <a:ext cx="1950343" cy="1560275"/>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BigFix Ease of Use</a:t>
            </a:r>
            <a:endParaRPr lang="en-US" dirty="0"/>
          </a:p>
        </p:txBody>
      </p:sp>
      <p:sp>
        <p:nvSpPr>
          <p:cNvPr id="7" name="Content Placeholder 6"/>
          <p:cNvSpPr>
            <a:spLocks noGrp="1"/>
          </p:cNvSpPr>
          <p:nvPr>
            <p:ph sz="half" idx="1"/>
          </p:nvPr>
        </p:nvSpPr>
        <p:spPr>
          <a:xfrm>
            <a:off x="457200" y="1194901"/>
            <a:ext cx="4038600" cy="3965910"/>
          </a:xfrm>
          <a:ln w="25400">
            <a:solidFill>
              <a:schemeClr val="tx1"/>
            </a:solidFill>
          </a:ln>
        </p:spPr>
        <p:txBody>
          <a:bodyPr/>
          <a:lstStyle/>
          <a:p>
            <a:pPr>
              <a:buNone/>
            </a:pPr>
            <a:r>
              <a:rPr lang="en-US" sz="2400" dirty="0" smtClean="0"/>
              <a:t>Forklift upgrade </a:t>
            </a:r>
            <a:br>
              <a:rPr lang="en-US" sz="2400" dirty="0" smtClean="0"/>
            </a:br>
            <a:r>
              <a:rPr lang="en-US" sz="2400" dirty="0" smtClean="0"/>
              <a:t>from v6 to v7</a:t>
            </a:r>
          </a:p>
          <a:p>
            <a:r>
              <a:rPr lang="en-US" sz="2400" dirty="0" smtClean="0"/>
              <a:t>CMS v7 incompatible </a:t>
            </a:r>
            <a:r>
              <a:rPr lang="en-US" sz="2400" dirty="0" err="1" smtClean="0"/>
              <a:t>w</a:t>
            </a:r>
            <a:r>
              <a:rPr lang="en-US" sz="2400" dirty="0" smtClean="0"/>
              <a:t>/Asset Mgr v7</a:t>
            </a:r>
          </a:p>
          <a:p>
            <a:r>
              <a:rPr lang="en-US" sz="2400" dirty="0" smtClean="0"/>
              <a:t>Most </a:t>
            </a:r>
            <a:r>
              <a:rPr lang="en-US" sz="2400" dirty="0" err="1" smtClean="0"/>
              <a:t>configs</a:t>
            </a:r>
            <a:r>
              <a:rPr lang="en-US" sz="2400" dirty="0" smtClean="0"/>
              <a:t> require manual installation post-upgrade (weeks -&gt; months)</a:t>
            </a:r>
          </a:p>
          <a:p>
            <a:r>
              <a:rPr lang="en-US" sz="2400" b="1" dirty="0" smtClean="0"/>
              <a:t>Huge </a:t>
            </a:r>
            <a:r>
              <a:rPr lang="en-US" sz="2400" dirty="0" smtClean="0"/>
              <a:t>investment in PS just to get it to function</a:t>
            </a:r>
          </a:p>
          <a:p>
            <a:endParaRPr lang="en-US" sz="2400" dirty="0"/>
          </a:p>
        </p:txBody>
      </p:sp>
      <p:sp>
        <p:nvSpPr>
          <p:cNvPr id="8" name="Content Placeholder 7"/>
          <p:cNvSpPr>
            <a:spLocks noGrp="1"/>
          </p:cNvSpPr>
          <p:nvPr>
            <p:ph sz="half" idx="2"/>
          </p:nvPr>
        </p:nvSpPr>
        <p:spPr>
          <a:xfrm>
            <a:off x="4661712" y="1194901"/>
            <a:ext cx="4038600" cy="3992929"/>
          </a:xfrm>
          <a:ln w="25400">
            <a:solidFill>
              <a:schemeClr val="tx1"/>
            </a:solidFill>
          </a:ln>
        </p:spPr>
        <p:txBody>
          <a:bodyPr/>
          <a:lstStyle/>
          <a:p>
            <a:pPr>
              <a:buNone/>
            </a:pPr>
            <a:r>
              <a:rPr lang="en-US" sz="2400" dirty="0" smtClean="0">
                <a:latin typeface="+mn-lt"/>
              </a:rPr>
              <a:t>“Side-by-side” upgrade</a:t>
            </a:r>
            <a:br>
              <a:rPr lang="en-US" sz="2400" dirty="0" smtClean="0">
                <a:latin typeface="+mn-lt"/>
              </a:rPr>
            </a:br>
            <a:r>
              <a:rPr lang="en-US" sz="2400" dirty="0" smtClean="0">
                <a:latin typeface="+mn-lt"/>
              </a:rPr>
              <a:t>for SMS -&gt; SCCM</a:t>
            </a:r>
          </a:p>
          <a:p>
            <a:r>
              <a:rPr lang="en-US" sz="2000" dirty="0" smtClean="0">
                <a:latin typeface="+mn-lt"/>
              </a:rPr>
              <a:t>Manual steps include:</a:t>
            </a:r>
          </a:p>
          <a:p>
            <a:pPr lvl="1"/>
            <a:r>
              <a:rPr lang="en-US" sz="1200" dirty="0" smtClean="0">
                <a:latin typeface="+mn-lt"/>
              </a:rPr>
              <a:t>Verify all objects have migrated</a:t>
            </a:r>
          </a:p>
          <a:p>
            <a:pPr lvl="1"/>
            <a:r>
              <a:rPr lang="en-US" sz="1200" dirty="0" smtClean="0">
                <a:latin typeface="+mn-lt"/>
              </a:rPr>
              <a:t>Configure Site Settings</a:t>
            </a:r>
          </a:p>
          <a:p>
            <a:pPr lvl="1"/>
            <a:r>
              <a:rPr lang="en-US" sz="1200" dirty="0" smtClean="0">
                <a:latin typeface="+mn-lt"/>
              </a:rPr>
              <a:t>Migrate Folders and folder membership</a:t>
            </a:r>
          </a:p>
          <a:p>
            <a:pPr lvl="1"/>
            <a:r>
              <a:rPr lang="en-US" sz="1200" dirty="0" smtClean="0">
                <a:latin typeface="+mn-lt"/>
              </a:rPr>
              <a:t>Make Software distribution functional in new site without boundaries</a:t>
            </a:r>
          </a:p>
          <a:p>
            <a:pPr lvl="1"/>
            <a:r>
              <a:rPr lang="en-US" sz="1200" dirty="0" smtClean="0">
                <a:latin typeface="+mn-lt"/>
              </a:rPr>
              <a:t>Optional: Modify package source path</a:t>
            </a:r>
          </a:p>
          <a:p>
            <a:pPr lvl="1"/>
            <a:r>
              <a:rPr lang="en-US" sz="1200" dirty="0" smtClean="0">
                <a:latin typeface="+mn-lt"/>
              </a:rPr>
              <a:t>Migrate hardware inventory customizations (</a:t>
            </a:r>
            <a:r>
              <a:rPr lang="en-US" sz="1200" dirty="0" err="1" smtClean="0">
                <a:latin typeface="+mn-lt"/>
              </a:rPr>
              <a:t>SMS_def.mof</a:t>
            </a:r>
            <a:r>
              <a:rPr lang="en-US" sz="1200" dirty="0" smtClean="0">
                <a:latin typeface="+mn-lt"/>
              </a:rPr>
              <a:t>)</a:t>
            </a:r>
          </a:p>
          <a:p>
            <a:pPr lvl="1"/>
            <a:r>
              <a:rPr lang="en-US" sz="1200" dirty="0" smtClean="0">
                <a:latin typeface="+mn-lt"/>
              </a:rPr>
              <a:t>Export / Import queries</a:t>
            </a:r>
          </a:p>
          <a:p>
            <a:pPr lvl="1"/>
            <a:r>
              <a:rPr lang="en-US" sz="1200" dirty="0" smtClean="0">
                <a:latin typeface="+mn-lt"/>
              </a:rPr>
              <a:t>Export / Import reports</a:t>
            </a:r>
          </a:p>
          <a:p>
            <a:pPr lvl="1"/>
            <a:r>
              <a:rPr lang="en-US" sz="1200" dirty="0" smtClean="0">
                <a:latin typeface="+mn-lt"/>
              </a:rPr>
              <a:t>Configure security rights</a:t>
            </a:r>
          </a:p>
          <a:p>
            <a:pPr lvl="1"/>
            <a:r>
              <a:rPr lang="en-US" sz="1200" dirty="0" smtClean="0">
                <a:latin typeface="+mn-lt"/>
              </a:rPr>
              <a:t>Non-Replicating Software Metering Rules</a:t>
            </a:r>
          </a:p>
          <a:p>
            <a:endParaRPr lang="en-US" sz="1600" dirty="0">
              <a:latin typeface="+mn-lt"/>
            </a:endParaRPr>
          </a:p>
        </p:txBody>
      </p:sp>
      <p:sp>
        <p:nvSpPr>
          <p:cNvPr id="9" name="TextBox 8"/>
          <p:cNvSpPr txBox="1"/>
          <p:nvPr/>
        </p:nvSpPr>
        <p:spPr>
          <a:xfrm>
            <a:off x="499930" y="5255379"/>
            <a:ext cx="8201564" cy="1015663"/>
          </a:xfrm>
          <a:prstGeom prst="rect">
            <a:avLst/>
          </a:prstGeom>
          <a:noFill/>
          <a:ln w="28575">
            <a:solidFill>
              <a:schemeClr val="tx2"/>
            </a:solidFill>
          </a:ln>
        </p:spPr>
        <p:txBody>
          <a:bodyPr wrap="square" rtlCol="0">
            <a:spAutoFit/>
          </a:bodyPr>
          <a:lstStyle/>
          <a:p>
            <a:pPr>
              <a:buFont typeface="Wingdings" charset="2"/>
              <a:buChar char="ü"/>
            </a:pPr>
            <a:r>
              <a:rPr lang="en-US" sz="2000" dirty="0" smtClean="0">
                <a:solidFill>
                  <a:schemeClr val="bg1"/>
                </a:solidFill>
                <a:latin typeface="+mn-lt"/>
              </a:rPr>
              <a:t> “One-click” Upgrade Agility.  </a:t>
            </a:r>
            <a:r>
              <a:rPr lang="en-US" sz="2000" dirty="0" err="1" smtClean="0">
                <a:solidFill>
                  <a:schemeClr val="bg1"/>
                </a:solidFill>
                <a:latin typeface="+mn-lt"/>
              </a:rPr>
              <a:t>Fixlets</a:t>
            </a:r>
            <a:r>
              <a:rPr lang="en-US" sz="2000" dirty="0" smtClean="0">
                <a:solidFill>
                  <a:schemeClr val="bg1"/>
                </a:solidFill>
                <a:latin typeface="+mn-lt"/>
              </a:rPr>
              <a:t> and Forget it.</a:t>
            </a:r>
          </a:p>
          <a:p>
            <a:pPr>
              <a:buFont typeface="Wingdings" charset="2"/>
              <a:buChar char="ü"/>
            </a:pPr>
            <a:r>
              <a:rPr lang="en-US" sz="2000" dirty="0" smtClean="0">
                <a:solidFill>
                  <a:schemeClr val="bg1"/>
                </a:solidFill>
                <a:latin typeface="+mn-lt"/>
              </a:rPr>
              <a:t> Server and Consoles, then Relays, then Agents.</a:t>
            </a:r>
          </a:p>
          <a:p>
            <a:pPr>
              <a:buFont typeface="Wingdings" charset="2"/>
              <a:buChar char="ü"/>
            </a:pPr>
            <a:r>
              <a:rPr lang="en-US" sz="2000" dirty="0" smtClean="0">
                <a:solidFill>
                  <a:schemeClr val="bg1"/>
                </a:solidFill>
                <a:latin typeface="+mn-lt"/>
              </a:rPr>
              <a:t> Typical upgrade timeframe for a mid-large enterprise? </a:t>
            </a:r>
            <a:r>
              <a:rPr lang="en-US" sz="2000" b="1" i="1" dirty="0" smtClean="0">
                <a:solidFill>
                  <a:schemeClr val="bg1"/>
                </a:solidFill>
                <a:latin typeface="+mn-lt"/>
              </a:rPr>
              <a:t>A few hours</a:t>
            </a:r>
            <a:r>
              <a:rPr lang="en-US" sz="2000" dirty="0" smtClean="0">
                <a:solidFill>
                  <a:schemeClr val="bg1"/>
                </a:solidFill>
                <a:latin typeface="+mn-lt"/>
              </a:rPr>
              <a:t>.</a:t>
            </a:r>
          </a:p>
        </p:txBody>
      </p:sp>
      <p:pic>
        <p:nvPicPr>
          <p:cNvPr id="10" name="Picture 9"/>
          <p:cNvPicPr>
            <a:picLocks noChangeAspect="1"/>
          </p:cNvPicPr>
          <p:nvPr/>
        </p:nvPicPr>
        <p:blipFill>
          <a:blip r:embed="rId3" cstate="screen"/>
          <a:srcRect/>
          <a:stretch>
            <a:fillRect/>
          </a:stretch>
        </p:blipFill>
        <p:spPr>
          <a:xfrm>
            <a:off x="3453014" y="1202387"/>
            <a:ext cx="1047380" cy="824109"/>
          </a:xfrm>
          <a:prstGeom prst="rect">
            <a:avLst/>
          </a:prstGeom>
        </p:spPr>
      </p:pic>
      <p:pic>
        <p:nvPicPr>
          <p:cNvPr id="11" name="Picture 10"/>
          <p:cNvPicPr>
            <a:picLocks noChangeAspect="1"/>
          </p:cNvPicPr>
          <p:nvPr/>
        </p:nvPicPr>
        <p:blipFill>
          <a:blip r:embed="rId4" cstate="screen"/>
          <a:stretch>
            <a:fillRect/>
          </a:stretch>
        </p:blipFill>
        <p:spPr>
          <a:xfrm>
            <a:off x="7959476" y="1188877"/>
            <a:ext cx="1014532" cy="937428"/>
          </a:xfrm>
          <a:prstGeom prst="rect">
            <a:avLst/>
          </a:prstGeom>
        </p:spPr>
      </p:pic>
      <p:pic>
        <p:nvPicPr>
          <p:cNvPr id="12" name="Picture 11" descr="BIGFIX_LOGO_4C_black_text.jpg"/>
          <p:cNvPicPr>
            <a:picLocks noChangeAspect="1"/>
          </p:cNvPicPr>
          <p:nvPr/>
        </p:nvPicPr>
        <p:blipFill>
          <a:blip r:embed="rId5" cstate="screen"/>
          <a:srcRect/>
          <a:stretch>
            <a:fillRect/>
          </a:stretch>
        </p:blipFill>
        <p:spPr>
          <a:xfrm>
            <a:off x="8115721" y="5146263"/>
            <a:ext cx="865277" cy="857892"/>
          </a:xfrm>
          <a:prstGeom prst="rect">
            <a:avLst/>
          </a:prstGeom>
        </p:spPr>
      </p:pic>
      <p:sp>
        <p:nvSpPr>
          <p:cNvPr id="13" name="Slide Number Placeholder 3"/>
          <p:cNvSpPr>
            <a:spLocks noGrp="1"/>
          </p:cNvSpPr>
          <p:nvPr>
            <p:ph type="sldNum" sz="quarter" idx="10"/>
          </p:nvPr>
        </p:nvSpPr>
        <p:spPr>
          <a:xfrm>
            <a:off x="246063" y="6505575"/>
            <a:ext cx="776287" cy="352425"/>
          </a:xfrm>
        </p:spPr>
        <p:txBody>
          <a:bodyPr/>
          <a:lstStyle/>
          <a:p>
            <a:pPr>
              <a:defRPr/>
            </a:pPr>
            <a:fld id="{C4E423FF-332A-4CB7-AF7E-BB586A8B224B}" type="slidenum">
              <a:rPr lang="en-US" smtClean="0"/>
              <a:pPr>
                <a:defRPr/>
              </a:pPr>
              <a:t>12</a:t>
            </a:fld>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smtClean="0"/>
              <a:t>Identifying Competitive Opportunities</a:t>
            </a:r>
            <a:endParaRPr lang="en-US" dirty="0"/>
          </a:p>
        </p:txBody>
      </p:sp>
      <p:sp>
        <p:nvSpPr>
          <p:cNvPr id="9" name="Content Placeholder 8"/>
          <p:cNvSpPr>
            <a:spLocks noGrp="1"/>
          </p:cNvSpPr>
          <p:nvPr>
            <p:ph idx="1"/>
          </p:nvPr>
        </p:nvSpPr>
        <p:spPr/>
        <p:txBody>
          <a:bodyPr/>
          <a:lstStyle/>
          <a:p>
            <a:pPr marL="514350" indent="-514350">
              <a:buFont typeface="+mj-lt"/>
              <a:buAutoNum type="arabicPeriod"/>
            </a:pPr>
            <a:r>
              <a:rPr lang="en-US" dirty="0" smtClean="0"/>
              <a:t>Prospect is unhappy with </a:t>
            </a:r>
            <a:br>
              <a:rPr lang="en-US" dirty="0" smtClean="0"/>
            </a:br>
            <a:r>
              <a:rPr lang="en-US" dirty="0" smtClean="0"/>
              <a:t>incumbent solution</a:t>
            </a:r>
          </a:p>
          <a:p>
            <a:pPr lvl="1"/>
            <a:r>
              <a:rPr lang="en-US" dirty="0" smtClean="0"/>
              <a:t>Highly typical</a:t>
            </a:r>
          </a:p>
          <a:p>
            <a:pPr lvl="1"/>
            <a:r>
              <a:rPr lang="en-US" dirty="0" smtClean="0"/>
              <a:t>Push for POC / pilot to prove value and expand </a:t>
            </a:r>
          </a:p>
          <a:p>
            <a:pPr marL="514350" indent="-514350">
              <a:buFont typeface="+mj-lt"/>
              <a:buAutoNum type="arabicPeriod"/>
            </a:pPr>
            <a:r>
              <a:rPr lang="en-US" dirty="0" smtClean="0"/>
              <a:t>Compelling events</a:t>
            </a:r>
          </a:p>
          <a:p>
            <a:pPr marL="1036638" lvl="1" indent="-514350"/>
            <a:r>
              <a:rPr lang="en-US" dirty="0" smtClean="0"/>
              <a:t>Zero-day scenarios</a:t>
            </a:r>
          </a:p>
          <a:p>
            <a:pPr marL="1036638" lvl="1" indent="-514350"/>
            <a:r>
              <a:rPr lang="en-US" dirty="0" smtClean="0"/>
              <a:t>Power management projects</a:t>
            </a:r>
          </a:p>
          <a:p>
            <a:pPr marL="1036638" lvl="1" indent="-514350"/>
            <a:r>
              <a:rPr lang="en-US" dirty="0" smtClean="0"/>
              <a:t>Compliance audit failures</a:t>
            </a:r>
          </a:p>
          <a:p>
            <a:pPr marL="514350" indent="-514350">
              <a:buFont typeface="+mj-lt"/>
              <a:buAutoNum type="arabicPeriod"/>
            </a:pPr>
            <a:r>
              <a:rPr lang="en-US" dirty="0" smtClean="0"/>
              <a:t>Look for co-existence as well as displacement opportunities</a:t>
            </a:r>
          </a:p>
          <a:p>
            <a:pPr marL="1036638" lvl="1" indent="-514350"/>
            <a:r>
              <a:rPr lang="en-US" dirty="0" smtClean="0"/>
              <a:t>e.g. SCCM + BigFix</a:t>
            </a:r>
          </a:p>
          <a:p>
            <a:pPr marL="1036638" lvl="1" indent="-514350"/>
            <a:endParaRPr lang="en-US" dirty="0" smtClean="0"/>
          </a:p>
          <a:p>
            <a:pPr marL="514350" indent="-514350">
              <a:buNone/>
            </a:pPr>
            <a:endParaRPr lang="en-US" dirty="0" smtClean="0"/>
          </a:p>
        </p:txBody>
      </p:sp>
      <p:sp>
        <p:nvSpPr>
          <p:cNvPr id="7" name="Slide Number Placeholder 6"/>
          <p:cNvSpPr>
            <a:spLocks noGrp="1"/>
          </p:cNvSpPr>
          <p:nvPr>
            <p:ph type="sldNum" sz="quarter" idx="10"/>
          </p:nvPr>
        </p:nvSpPr>
        <p:spPr/>
        <p:txBody>
          <a:bodyPr/>
          <a:lstStyle/>
          <a:p>
            <a:pPr>
              <a:defRPr/>
            </a:pPr>
            <a:fld id="{EC5E6E18-BA3D-4A62-A086-D3F84C779F66}" type="slidenum">
              <a:rPr lang="en-US" smtClean="0"/>
              <a:pPr>
                <a:defRPr/>
              </a:pPr>
              <a:t>13</a:t>
            </a:fld>
            <a:endParaRPr lang="en-US"/>
          </a:p>
        </p:txBody>
      </p:sp>
      <p:pic>
        <p:nvPicPr>
          <p:cNvPr id="5" name="Picture 4"/>
          <p:cNvPicPr>
            <a:picLocks noChangeAspect="1"/>
          </p:cNvPicPr>
          <p:nvPr/>
        </p:nvPicPr>
        <p:blipFill>
          <a:blip r:embed="rId3" cstate="screen"/>
          <a:srcRect/>
          <a:stretch>
            <a:fillRect/>
          </a:stretch>
        </p:blipFill>
        <p:spPr>
          <a:xfrm>
            <a:off x="5638800" y="1168400"/>
            <a:ext cx="3346450" cy="2321734"/>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Competitive Kill points</a:t>
            </a:r>
            <a:endParaRPr lang="en-US" dirty="0"/>
          </a:p>
        </p:txBody>
      </p:sp>
      <p:sp>
        <p:nvSpPr>
          <p:cNvPr id="4" name="Slide Number Placeholder 3"/>
          <p:cNvSpPr>
            <a:spLocks noGrp="1"/>
          </p:cNvSpPr>
          <p:nvPr>
            <p:ph type="sldNum" sz="quarter" idx="10"/>
          </p:nvPr>
        </p:nvSpPr>
        <p:spPr/>
        <p:txBody>
          <a:bodyPr/>
          <a:lstStyle/>
          <a:p>
            <a:pPr>
              <a:defRPr/>
            </a:pPr>
            <a:fld id="{C4E423FF-332A-4CB7-AF7E-BB586A8B224B}" type="slidenum">
              <a:rPr lang="en-US" smtClean="0"/>
              <a:pPr>
                <a:defRPr/>
              </a:pPr>
              <a:t>14</a:t>
            </a:fld>
            <a:endParaRPr lang="en-US"/>
          </a:p>
        </p:txBody>
      </p:sp>
      <p:pic>
        <p:nvPicPr>
          <p:cNvPr id="7" name="Picture 6"/>
          <p:cNvPicPr>
            <a:picLocks noChangeAspect="1"/>
          </p:cNvPicPr>
          <p:nvPr/>
        </p:nvPicPr>
        <p:blipFill>
          <a:blip r:embed="rId3" cstate="screen"/>
          <a:srcRect/>
          <a:stretch>
            <a:fillRect/>
          </a:stretch>
        </p:blipFill>
        <p:spPr>
          <a:xfrm>
            <a:off x="3794319" y="1935480"/>
            <a:ext cx="1568342" cy="1234017"/>
          </a:xfrm>
          <a:prstGeom prst="rect">
            <a:avLst/>
          </a:prstGeom>
        </p:spPr>
      </p:pic>
      <p:pic>
        <p:nvPicPr>
          <p:cNvPr id="8" name="Picture 7"/>
          <p:cNvPicPr>
            <a:picLocks noChangeAspect="1"/>
          </p:cNvPicPr>
          <p:nvPr/>
        </p:nvPicPr>
        <p:blipFill>
          <a:blip r:embed="rId4" cstate="screen"/>
          <a:stretch>
            <a:fillRect/>
          </a:stretch>
        </p:blipFill>
        <p:spPr>
          <a:xfrm>
            <a:off x="1701756" y="1965960"/>
            <a:ext cx="1295091" cy="1196665"/>
          </a:xfrm>
          <a:prstGeom prst="rect">
            <a:avLst/>
          </a:prstGeom>
        </p:spPr>
      </p:pic>
      <p:pic>
        <p:nvPicPr>
          <p:cNvPr id="2050" name="Picture 2" descr="LANDesk Software"/>
          <p:cNvPicPr>
            <a:picLocks noChangeAspect="1" noChangeArrowheads="1"/>
          </p:cNvPicPr>
          <p:nvPr/>
        </p:nvPicPr>
        <p:blipFill>
          <a:blip r:embed="rId5" cstate="screen"/>
          <a:srcRect/>
          <a:stretch>
            <a:fillRect/>
          </a:stretch>
        </p:blipFill>
        <p:spPr bwMode="auto">
          <a:xfrm>
            <a:off x="6007735" y="2164080"/>
            <a:ext cx="1676400" cy="640080"/>
          </a:xfrm>
          <a:prstGeom prst="rect">
            <a:avLst/>
          </a:prstGeom>
          <a:noFill/>
        </p:spPr>
      </p:pic>
      <p:grpSp>
        <p:nvGrpSpPr>
          <p:cNvPr id="14" name="Group 13"/>
          <p:cNvGrpSpPr/>
          <p:nvPr/>
        </p:nvGrpSpPr>
        <p:grpSpPr>
          <a:xfrm>
            <a:off x="1417320" y="1645920"/>
            <a:ext cx="1828800" cy="1828800"/>
            <a:chOff x="716280" y="777240"/>
            <a:chExt cx="1828800" cy="1828800"/>
          </a:xfrm>
        </p:grpSpPr>
        <p:cxnSp>
          <p:nvCxnSpPr>
            <p:cNvPr id="12" name="Straight Connector 11"/>
            <p:cNvCxnSpPr>
              <a:stCxn id="10" idx="1"/>
              <a:endCxn id="10" idx="5"/>
            </p:cNvCxnSpPr>
            <p:nvPr/>
          </p:nvCxnSpPr>
          <p:spPr>
            <a:xfrm rot="16200000" flipH="1">
              <a:off x="984101" y="1045062"/>
              <a:ext cx="1293158" cy="1293156"/>
            </a:xfrm>
            <a:prstGeom prst="line">
              <a:avLst/>
            </a:prstGeom>
            <a:ln w="146050">
              <a:solidFill>
                <a:srgbClr val="FF0000"/>
              </a:solidFill>
            </a:ln>
          </p:spPr>
          <p:style>
            <a:lnRef idx="2">
              <a:schemeClr val="accent1"/>
            </a:lnRef>
            <a:fillRef idx="0">
              <a:schemeClr val="accent1"/>
            </a:fillRef>
            <a:effectRef idx="1">
              <a:schemeClr val="accent1"/>
            </a:effectRef>
            <a:fontRef idx="minor">
              <a:schemeClr val="tx1"/>
            </a:fontRef>
          </p:style>
        </p:cxnSp>
        <p:sp>
          <p:nvSpPr>
            <p:cNvPr id="10" name="Oval 9"/>
            <p:cNvSpPr/>
            <p:nvPr/>
          </p:nvSpPr>
          <p:spPr>
            <a:xfrm>
              <a:off x="716280" y="777240"/>
              <a:ext cx="1828800" cy="1828800"/>
            </a:xfrm>
            <a:prstGeom prst="ellipse">
              <a:avLst/>
            </a:prstGeom>
            <a:noFill/>
            <a:ln w="14605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21" name="Group 20"/>
          <p:cNvGrpSpPr/>
          <p:nvPr/>
        </p:nvGrpSpPr>
        <p:grpSpPr>
          <a:xfrm>
            <a:off x="3631803" y="1645920"/>
            <a:ext cx="1828800" cy="1828800"/>
            <a:chOff x="716280" y="777240"/>
            <a:chExt cx="1828800" cy="1828800"/>
          </a:xfrm>
        </p:grpSpPr>
        <p:cxnSp>
          <p:nvCxnSpPr>
            <p:cNvPr id="22" name="Straight Connector 21"/>
            <p:cNvCxnSpPr>
              <a:stCxn id="23" idx="1"/>
              <a:endCxn id="23" idx="5"/>
            </p:cNvCxnSpPr>
            <p:nvPr/>
          </p:nvCxnSpPr>
          <p:spPr>
            <a:xfrm rot="16200000" flipH="1">
              <a:off x="984101" y="1045062"/>
              <a:ext cx="1293158" cy="1293156"/>
            </a:xfrm>
            <a:prstGeom prst="line">
              <a:avLst/>
            </a:prstGeom>
            <a:ln w="146050">
              <a:solidFill>
                <a:srgbClr val="FF0000"/>
              </a:solidFill>
            </a:ln>
          </p:spPr>
          <p:style>
            <a:lnRef idx="2">
              <a:schemeClr val="accent1"/>
            </a:lnRef>
            <a:fillRef idx="0">
              <a:schemeClr val="accent1"/>
            </a:fillRef>
            <a:effectRef idx="1">
              <a:schemeClr val="accent1"/>
            </a:effectRef>
            <a:fontRef idx="minor">
              <a:schemeClr val="tx1"/>
            </a:fontRef>
          </p:style>
        </p:cxnSp>
        <p:sp>
          <p:nvSpPr>
            <p:cNvPr id="23" name="Oval 22"/>
            <p:cNvSpPr/>
            <p:nvPr/>
          </p:nvSpPr>
          <p:spPr>
            <a:xfrm>
              <a:off x="716280" y="777240"/>
              <a:ext cx="1828800" cy="1828800"/>
            </a:xfrm>
            <a:prstGeom prst="ellipse">
              <a:avLst/>
            </a:prstGeom>
            <a:noFill/>
            <a:ln w="14605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24" name="Group 23"/>
          <p:cNvGrpSpPr/>
          <p:nvPr/>
        </p:nvGrpSpPr>
        <p:grpSpPr>
          <a:xfrm>
            <a:off x="5875697" y="1645920"/>
            <a:ext cx="1828800" cy="1828800"/>
            <a:chOff x="716280" y="777240"/>
            <a:chExt cx="1828800" cy="1828800"/>
          </a:xfrm>
        </p:grpSpPr>
        <p:cxnSp>
          <p:nvCxnSpPr>
            <p:cNvPr id="25" name="Straight Connector 24"/>
            <p:cNvCxnSpPr>
              <a:stCxn id="26" idx="1"/>
              <a:endCxn id="26" idx="5"/>
            </p:cNvCxnSpPr>
            <p:nvPr/>
          </p:nvCxnSpPr>
          <p:spPr>
            <a:xfrm rot="16200000" flipH="1">
              <a:off x="984101" y="1045062"/>
              <a:ext cx="1293158" cy="1293156"/>
            </a:xfrm>
            <a:prstGeom prst="line">
              <a:avLst/>
            </a:prstGeom>
            <a:ln w="146050">
              <a:solidFill>
                <a:srgbClr val="FF0000"/>
              </a:solidFill>
            </a:ln>
          </p:spPr>
          <p:style>
            <a:lnRef idx="2">
              <a:schemeClr val="accent1"/>
            </a:lnRef>
            <a:fillRef idx="0">
              <a:schemeClr val="accent1"/>
            </a:fillRef>
            <a:effectRef idx="1">
              <a:schemeClr val="accent1"/>
            </a:effectRef>
            <a:fontRef idx="minor">
              <a:schemeClr val="tx1"/>
            </a:fontRef>
          </p:style>
        </p:cxnSp>
        <p:sp>
          <p:nvSpPr>
            <p:cNvPr id="26" name="Oval 25"/>
            <p:cNvSpPr/>
            <p:nvPr/>
          </p:nvSpPr>
          <p:spPr>
            <a:xfrm>
              <a:off x="716280" y="777240"/>
              <a:ext cx="1828800" cy="1828800"/>
            </a:xfrm>
            <a:prstGeom prst="ellipse">
              <a:avLst/>
            </a:prstGeom>
            <a:noFill/>
            <a:ln w="14605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Kill Points: Microsoft SCCM</a:t>
            </a:r>
            <a:endParaRPr lang="en-US" dirty="0"/>
          </a:p>
        </p:txBody>
      </p:sp>
      <p:sp>
        <p:nvSpPr>
          <p:cNvPr id="3" name="Content Placeholder 2"/>
          <p:cNvSpPr>
            <a:spLocks noGrp="1"/>
          </p:cNvSpPr>
          <p:nvPr>
            <p:ph idx="1"/>
          </p:nvPr>
        </p:nvSpPr>
        <p:spPr/>
        <p:txBody>
          <a:bodyPr/>
          <a:lstStyle/>
          <a:p>
            <a:r>
              <a:rPr lang="en-US" dirty="0" smtClean="0"/>
              <a:t>Windows-only support (platform and patch targets)</a:t>
            </a:r>
          </a:p>
          <a:p>
            <a:r>
              <a:rPr lang="en-US" dirty="0" smtClean="0"/>
              <a:t>Horrible scalability, long deployments, army of FTEs to maintain</a:t>
            </a:r>
          </a:p>
          <a:p>
            <a:pPr lvl="1"/>
            <a:r>
              <a:rPr lang="en-US" sz="2000" dirty="0" smtClean="0"/>
              <a:t>50,000 endpoints = 40+ servers</a:t>
            </a:r>
          </a:p>
          <a:p>
            <a:r>
              <a:rPr lang="en-US" dirty="0" smtClean="0"/>
              <a:t>Out-of-control TCO</a:t>
            </a:r>
          </a:p>
          <a:p>
            <a:pPr lvl="1"/>
            <a:r>
              <a:rPr lang="en-US" dirty="0" smtClean="0"/>
              <a:t>BigFix is orders of magnitude less expensive than “free” SCCM</a:t>
            </a:r>
          </a:p>
          <a:p>
            <a:r>
              <a:rPr lang="en-US" dirty="0" smtClean="0"/>
              <a:t>Slow patch cycles</a:t>
            </a:r>
          </a:p>
          <a:p>
            <a:pPr lvl="1"/>
            <a:endParaRPr lang="en-US" dirty="0"/>
          </a:p>
        </p:txBody>
      </p:sp>
      <p:sp>
        <p:nvSpPr>
          <p:cNvPr id="4" name="Slide Number Placeholder 3"/>
          <p:cNvSpPr>
            <a:spLocks noGrp="1"/>
          </p:cNvSpPr>
          <p:nvPr>
            <p:ph type="sldNum" sz="quarter" idx="10"/>
          </p:nvPr>
        </p:nvSpPr>
        <p:spPr/>
        <p:txBody>
          <a:bodyPr/>
          <a:lstStyle/>
          <a:p>
            <a:pPr>
              <a:defRPr/>
            </a:pPr>
            <a:fld id="{C4E423FF-332A-4CB7-AF7E-BB586A8B224B}" type="slidenum">
              <a:rPr lang="en-US" smtClean="0"/>
              <a:pPr>
                <a:defRPr/>
              </a:pPr>
              <a:t>15</a:t>
            </a:fld>
            <a:endParaRPr lang="en-US"/>
          </a:p>
        </p:txBody>
      </p:sp>
      <p:pic>
        <p:nvPicPr>
          <p:cNvPr id="5" name="Picture 4"/>
          <p:cNvPicPr>
            <a:picLocks noChangeAspect="1"/>
          </p:cNvPicPr>
          <p:nvPr/>
        </p:nvPicPr>
        <p:blipFill>
          <a:blip r:embed="rId3" cstate="screen"/>
          <a:stretch>
            <a:fillRect/>
          </a:stretch>
        </p:blipFill>
        <p:spPr>
          <a:xfrm>
            <a:off x="7416756" y="4846320"/>
            <a:ext cx="1295091" cy="1196665"/>
          </a:xfrm>
          <a:prstGeom prst="rect">
            <a:avLst/>
          </a:prstGeom>
        </p:spPr>
      </p:pic>
      <p:grpSp>
        <p:nvGrpSpPr>
          <p:cNvPr id="6" name="Group 5"/>
          <p:cNvGrpSpPr/>
          <p:nvPr/>
        </p:nvGrpSpPr>
        <p:grpSpPr>
          <a:xfrm>
            <a:off x="7132320" y="4526280"/>
            <a:ext cx="1828800" cy="1828800"/>
            <a:chOff x="716280" y="777240"/>
            <a:chExt cx="1828800" cy="1828800"/>
          </a:xfrm>
        </p:grpSpPr>
        <p:cxnSp>
          <p:nvCxnSpPr>
            <p:cNvPr id="7" name="Straight Connector 6"/>
            <p:cNvCxnSpPr>
              <a:stCxn id="8" idx="1"/>
              <a:endCxn id="8" idx="5"/>
            </p:cNvCxnSpPr>
            <p:nvPr/>
          </p:nvCxnSpPr>
          <p:spPr>
            <a:xfrm rot="16200000" flipH="1">
              <a:off x="984101" y="1045062"/>
              <a:ext cx="1293158" cy="1293156"/>
            </a:xfrm>
            <a:prstGeom prst="line">
              <a:avLst/>
            </a:prstGeom>
            <a:ln w="146050">
              <a:solidFill>
                <a:srgbClr val="FF0000"/>
              </a:solidFill>
            </a:ln>
          </p:spPr>
          <p:style>
            <a:lnRef idx="2">
              <a:schemeClr val="accent1"/>
            </a:lnRef>
            <a:fillRef idx="0">
              <a:schemeClr val="accent1"/>
            </a:fillRef>
            <a:effectRef idx="1">
              <a:schemeClr val="accent1"/>
            </a:effectRef>
            <a:fontRef idx="minor">
              <a:schemeClr val="tx1"/>
            </a:fontRef>
          </p:style>
        </p:cxnSp>
        <p:sp>
          <p:nvSpPr>
            <p:cNvPr id="8" name="Oval 7"/>
            <p:cNvSpPr/>
            <p:nvPr/>
          </p:nvSpPr>
          <p:spPr>
            <a:xfrm>
              <a:off x="716280" y="777240"/>
              <a:ext cx="1828800" cy="1828800"/>
            </a:xfrm>
            <a:prstGeom prst="ellipse">
              <a:avLst/>
            </a:prstGeom>
            <a:noFill/>
            <a:ln w="14605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Kill Points: Symantec/Altiris</a:t>
            </a:r>
            <a:endParaRPr lang="en-US" dirty="0"/>
          </a:p>
        </p:txBody>
      </p:sp>
      <p:sp>
        <p:nvSpPr>
          <p:cNvPr id="3" name="Content Placeholder 2"/>
          <p:cNvSpPr>
            <a:spLocks noGrp="1"/>
          </p:cNvSpPr>
          <p:nvPr>
            <p:ph idx="1"/>
          </p:nvPr>
        </p:nvSpPr>
        <p:spPr/>
        <p:txBody>
          <a:bodyPr/>
          <a:lstStyle/>
          <a:p>
            <a:r>
              <a:rPr lang="en-US" dirty="0" smtClean="0"/>
              <a:t>Altiris v7 is unproven</a:t>
            </a:r>
          </a:p>
          <a:p>
            <a:pPr lvl="1"/>
            <a:r>
              <a:rPr lang="en-US" dirty="0" smtClean="0"/>
              <a:t>Released November 2008; still no public large enterprise references</a:t>
            </a:r>
          </a:p>
          <a:p>
            <a:pPr lvl="1"/>
            <a:r>
              <a:rPr lang="en-US" dirty="0" smtClean="0"/>
              <a:t>CMS v7 portfolio is still incomplete</a:t>
            </a:r>
          </a:p>
          <a:p>
            <a:r>
              <a:rPr lang="en-US" dirty="0" smtClean="0"/>
              <a:t>Painful upgrades / installations</a:t>
            </a:r>
          </a:p>
          <a:p>
            <a:r>
              <a:rPr lang="en-US" dirty="0" smtClean="0"/>
              <a:t>Costly, server-heavy architecture</a:t>
            </a:r>
          </a:p>
          <a:p>
            <a:pPr lvl="1"/>
            <a:r>
              <a:rPr lang="en-US" dirty="0" smtClean="0"/>
              <a:t>1 server per 5K endpoints</a:t>
            </a:r>
          </a:p>
          <a:p>
            <a:r>
              <a:rPr lang="en-US" dirty="0" smtClean="0"/>
              <a:t>Slow inventory scans = inaccurate data</a:t>
            </a:r>
          </a:p>
          <a:p>
            <a:r>
              <a:rPr lang="en-US" dirty="0" smtClean="0"/>
              <a:t>Brittle patch management lacks</a:t>
            </a:r>
          </a:p>
          <a:p>
            <a:pPr>
              <a:buNone/>
            </a:pPr>
            <a:r>
              <a:rPr lang="en-US" dirty="0" smtClean="0"/>
              <a:t>	broad coverage</a:t>
            </a:r>
          </a:p>
          <a:p>
            <a:pPr lvl="1"/>
            <a:r>
              <a:rPr lang="en-US" dirty="0" smtClean="0"/>
              <a:t>No third-party support other than Adobe; no support for</a:t>
            </a:r>
          </a:p>
          <a:p>
            <a:pPr lvl="1">
              <a:buNone/>
            </a:pPr>
            <a:r>
              <a:rPr lang="en-US" dirty="0" smtClean="0"/>
              <a:t> out-of-band or offline patching</a:t>
            </a:r>
            <a:endParaRPr lang="en-US" dirty="0"/>
          </a:p>
        </p:txBody>
      </p:sp>
      <p:sp>
        <p:nvSpPr>
          <p:cNvPr id="4" name="Slide Number Placeholder 3"/>
          <p:cNvSpPr>
            <a:spLocks noGrp="1"/>
          </p:cNvSpPr>
          <p:nvPr>
            <p:ph type="sldNum" sz="quarter" idx="10"/>
          </p:nvPr>
        </p:nvSpPr>
        <p:spPr/>
        <p:txBody>
          <a:bodyPr/>
          <a:lstStyle/>
          <a:p>
            <a:pPr>
              <a:defRPr/>
            </a:pPr>
            <a:fld id="{C4E423FF-332A-4CB7-AF7E-BB586A8B224B}" type="slidenum">
              <a:rPr lang="en-US" smtClean="0"/>
              <a:pPr>
                <a:defRPr/>
              </a:pPr>
              <a:t>16</a:t>
            </a:fld>
            <a:endParaRPr lang="en-US"/>
          </a:p>
        </p:txBody>
      </p:sp>
      <p:pic>
        <p:nvPicPr>
          <p:cNvPr id="5" name="Picture 4"/>
          <p:cNvPicPr>
            <a:picLocks noChangeAspect="1"/>
          </p:cNvPicPr>
          <p:nvPr/>
        </p:nvPicPr>
        <p:blipFill>
          <a:blip r:embed="rId3" cstate="screen"/>
          <a:srcRect/>
          <a:stretch>
            <a:fillRect/>
          </a:stretch>
        </p:blipFill>
        <p:spPr>
          <a:xfrm>
            <a:off x="7477716" y="4831080"/>
            <a:ext cx="1568342" cy="1234017"/>
          </a:xfrm>
          <a:prstGeom prst="rect">
            <a:avLst/>
          </a:prstGeom>
        </p:spPr>
      </p:pic>
      <p:grpSp>
        <p:nvGrpSpPr>
          <p:cNvPr id="6" name="Group 5"/>
          <p:cNvGrpSpPr/>
          <p:nvPr/>
        </p:nvGrpSpPr>
        <p:grpSpPr>
          <a:xfrm>
            <a:off x="7315200" y="4541520"/>
            <a:ext cx="1828800" cy="1828800"/>
            <a:chOff x="716280" y="777240"/>
            <a:chExt cx="1828800" cy="1828800"/>
          </a:xfrm>
        </p:grpSpPr>
        <p:cxnSp>
          <p:nvCxnSpPr>
            <p:cNvPr id="7" name="Straight Connector 6"/>
            <p:cNvCxnSpPr>
              <a:stCxn id="8" idx="1"/>
              <a:endCxn id="8" idx="5"/>
            </p:cNvCxnSpPr>
            <p:nvPr/>
          </p:nvCxnSpPr>
          <p:spPr>
            <a:xfrm rot="16200000" flipH="1">
              <a:off x="984101" y="1045062"/>
              <a:ext cx="1293158" cy="1293156"/>
            </a:xfrm>
            <a:prstGeom prst="line">
              <a:avLst/>
            </a:prstGeom>
            <a:ln w="146050">
              <a:solidFill>
                <a:srgbClr val="FF0000"/>
              </a:solidFill>
            </a:ln>
          </p:spPr>
          <p:style>
            <a:lnRef idx="2">
              <a:schemeClr val="accent1"/>
            </a:lnRef>
            <a:fillRef idx="0">
              <a:schemeClr val="accent1"/>
            </a:fillRef>
            <a:effectRef idx="1">
              <a:schemeClr val="accent1"/>
            </a:effectRef>
            <a:fontRef idx="minor">
              <a:schemeClr val="tx1"/>
            </a:fontRef>
          </p:style>
        </p:cxnSp>
        <p:sp>
          <p:nvSpPr>
            <p:cNvPr id="8" name="Oval 7"/>
            <p:cNvSpPr/>
            <p:nvPr/>
          </p:nvSpPr>
          <p:spPr>
            <a:xfrm>
              <a:off x="716280" y="777240"/>
              <a:ext cx="1828800" cy="1828800"/>
            </a:xfrm>
            <a:prstGeom prst="ellipse">
              <a:avLst/>
            </a:prstGeom>
            <a:noFill/>
            <a:ln w="14605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Kill Points: LANDesk</a:t>
            </a:r>
            <a:endParaRPr lang="en-US" dirty="0"/>
          </a:p>
        </p:txBody>
      </p:sp>
      <p:sp>
        <p:nvSpPr>
          <p:cNvPr id="3" name="Content Placeholder 2"/>
          <p:cNvSpPr>
            <a:spLocks noGrp="1"/>
          </p:cNvSpPr>
          <p:nvPr>
            <p:ph idx="1"/>
          </p:nvPr>
        </p:nvSpPr>
        <p:spPr/>
        <p:txBody>
          <a:bodyPr/>
          <a:lstStyle/>
          <a:p>
            <a:r>
              <a:rPr lang="en-US" dirty="0" smtClean="0"/>
              <a:t>Parent company (Emerson/Avocent) desperately trying to sell LANDesk</a:t>
            </a:r>
          </a:p>
          <a:p>
            <a:pPr lvl="1"/>
            <a:r>
              <a:rPr lang="en-US" dirty="0" smtClean="0"/>
              <a:t>“…the LANDesk business unit of Avocent is not a strategic fit and it is expected to be sold within six months. Therefore, the results of LANDesk are being reported as discontinued operations.” </a:t>
            </a:r>
          </a:p>
          <a:p>
            <a:pPr lvl="1"/>
            <a:r>
              <a:rPr lang="en-US" dirty="0" smtClean="0"/>
              <a:t>(Emerson 1Q’10 Financial Results Announcement)</a:t>
            </a:r>
          </a:p>
          <a:p>
            <a:r>
              <a:rPr lang="en-US" dirty="0" smtClean="0"/>
              <a:t>Uncertain future = rich FUD opportunities</a:t>
            </a:r>
          </a:p>
          <a:p>
            <a:r>
              <a:rPr lang="en-US" dirty="0" smtClean="0"/>
              <a:t>Slow, complicated deployments</a:t>
            </a:r>
          </a:p>
          <a:p>
            <a:r>
              <a:rPr lang="en-US" dirty="0" smtClean="0"/>
              <a:t>Large agent footprint</a:t>
            </a:r>
          </a:p>
          <a:p>
            <a:r>
              <a:rPr lang="en-US" dirty="0" smtClean="0"/>
              <a:t>Data collection / remediation</a:t>
            </a:r>
          </a:p>
          <a:p>
            <a:pPr>
              <a:buNone/>
            </a:pPr>
            <a:r>
              <a:rPr lang="en-US" dirty="0" smtClean="0"/>
              <a:t>	slow, resource intensive</a:t>
            </a:r>
            <a:endParaRPr lang="en-US" dirty="0"/>
          </a:p>
        </p:txBody>
      </p:sp>
      <p:sp>
        <p:nvSpPr>
          <p:cNvPr id="4" name="Slide Number Placeholder 3"/>
          <p:cNvSpPr>
            <a:spLocks noGrp="1"/>
          </p:cNvSpPr>
          <p:nvPr>
            <p:ph type="sldNum" sz="quarter" idx="10"/>
          </p:nvPr>
        </p:nvSpPr>
        <p:spPr/>
        <p:txBody>
          <a:bodyPr/>
          <a:lstStyle/>
          <a:p>
            <a:pPr>
              <a:defRPr/>
            </a:pPr>
            <a:fld id="{C4E423FF-332A-4CB7-AF7E-BB586A8B224B}" type="slidenum">
              <a:rPr lang="en-US" smtClean="0"/>
              <a:pPr>
                <a:defRPr/>
              </a:pPr>
              <a:t>17</a:t>
            </a:fld>
            <a:endParaRPr lang="en-US"/>
          </a:p>
        </p:txBody>
      </p:sp>
      <p:pic>
        <p:nvPicPr>
          <p:cNvPr id="5" name="Picture 2" descr="LANDesk Software"/>
          <p:cNvPicPr>
            <a:picLocks noChangeAspect="1" noChangeArrowheads="1"/>
          </p:cNvPicPr>
          <p:nvPr/>
        </p:nvPicPr>
        <p:blipFill>
          <a:blip r:embed="rId3" cstate="screen"/>
          <a:srcRect/>
          <a:stretch>
            <a:fillRect/>
          </a:stretch>
        </p:blipFill>
        <p:spPr bwMode="auto">
          <a:xfrm>
            <a:off x="7242175" y="5013960"/>
            <a:ext cx="1676400" cy="640080"/>
          </a:xfrm>
          <a:prstGeom prst="rect">
            <a:avLst/>
          </a:prstGeom>
          <a:noFill/>
        </p:spPr>
      </p:pic>
      <p:grpSp>
        <p:nvGrpSpPr>
          <p:cNvPr id="6" name="Group 5"/>
          <p:cNvGrpSpPr/>
          <p:nvPr/>
        </p:nvGrpSpPr>
        <p:grpSpPr>
          <a:xfrm>
            <a:off x="7110137" y="4495800"/>
            <a:ext cx="1828800" cy="1828800"/>
            <a:chOff x="716280" y="777240"/>
            <a:chExt cx="1828800" cy="1828800"/>
          </a:xfrm>
        </p:grpSpPr>
        <p:cxnSp>
          <p:nvCxnSpPr>
            <p:cNvPr id="7" name="Straight Connector 6"/>
            <p:cNvCxnSpPr>
              <a:stCxn id="8" idx="1"/>
              <a:endCxn id="8" idx="5"/>
            </p:cNvCxnSpPr>
            <p:nvPr/>
          </p:nvCxnSpPr>
          <p:spPr>
            <a:xfrm rot="16200000" flipH="1">
              <a:off x="984101" y="1045062"/>
              <a:ext cx="1293158" cy="1293156"/>
            </a:xfrm>
            <a:prstGeom prst="line">
              <a:avLst/>
            </a:prstGeom>
            <a:ln w="146050">
              <a:solidFill>
                <a:srgbClr val="FF0000"/>
              </a:solidFill>
            </a:ln>
          </p:spPr>
          <p:style>
            <a:lnRef idx="2">
              <a:schemeClr val="accent1"/>
            </a:lnRef>
            <a:fillRef idx="0">
              <a:schemeClr val="accent1"/>
            </a:fillRef>
            <a:effectRef idx="1">
              <a:schemeClr val="accent1"/>
            </a:effectRef>
            <a:fontRef idx="minor">
              <a:schemeClr val="tx1"/>
            </a:fontRef>
          </p:style>
        </p:cxnSp>
        <p:sp>
          <p:nvSpPr>
            <p:cNvPr id="8" name="Oval 7"/>
            <p:cNvSpPr/>
            <p:nvPr/>
          </p:nvSpPr>
          <p:spPr>
            <a:xfrm>
              <a:off x="716280" y="777240"/>
              <a:ext cx="1828800" cy="1828800"/>
            </a:xfrm>
            <a:prstGeom prst="ellipse">
              <a:avLst/>
            </a:prstGeom>
            <a:noFill/>
            <a:ln w="14605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Real-world BigFix competitive win</a:t>
            </a:r>
            <a:endParaRPr lang="en-US" dirty="0"/>
          </a:p>
        </p:txBody>
      </p:sp>
      <p:sp>
        <p:nvSpPr>
          <p:cNvPr id="6" name="Text Placeholder 5"/>
          <p:cNvSpPr>
            <a:spLocks noGrp="1"/>
          </p:cNvSpPr>
          <p:nvPr>
            <p:ph type="body" idx="1"/>
          </p:nvPr>
        </p:nvSpPr>
        <p:spPr/>
        <p:txBody>
          <a:bodyPr/>
          <a:lstStyle/>
          <a:p>
            <a:r>
              <a:rPr lang="en-US" dirty="0" smtClean="0"/>
              <a:t>Mark Phinick</a:t>
            </a:r>
            <a:endParaRPr lang="en-US" dirty="0"/>
          </a:p>
        </p:txBody>
      </p:sp>
      <p:sp>
        <p:nvSpPr>
          <p:cNvPr id="4" name="Slide Number Placeholder 3"/>
          <p:cNvSpPr>
            <a:spLocks noGrp="1"/>
          </p:cNvSpPr>
          <p:nvPr>
            <p:ph type="sldNum" sz="quarter" idx="10"/>
          </p:nvPr>
        </p:nvSpPr>
        <p:spPr/>
        <p:txBody>
          <a:bodyPr/>
          <a:lstStyle/>
          <a:p>
            <a:pPr>
              <a:defRPr/>
            </a:pPr>
            <a:fld id="{C4E423FF-332A-4CB7-AF7E-BB586A8B224B}" type="slidenum">
              <a:rPr lang="en-US" smtClean="0"/>
              <a:pPr>
                <a:defRPr/>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Customer Pain Points</a:t>
            </a:r>
            <a:endParaRPr lang="en-US" dirty="0"/>
          </a:p>
        </p:txBody>
      </p:sp>
      <p:sp>
        <p:nvSpPr>
          <p:cNvPr id="4" name="Slide Number Placeholder 3"/>
          <p:cNvSpPr>
            <a:spLocks noGrp="1"/>
          </p:cNvSpPr>
          <p:nvPr>
            <p:ph type="sldNum" sz="quarter" idx="10"/>
          </p:nvPr>
        </p:nvSpPr>
        <p:spPr/>
        <p:txBody>
          <a:bodyPr/>
          <a:lstStyle/>
          <a:p>
            <a:pPr>
              <a:defRPr/>
            </a:pPr>
            <a:fld id="{7F521C7A-5C34-42EE-B675-EEDAE547EAE2}" type="slidenum">
              <a:rPr lang="en-US" smtClean="0"/>
              <a:pPr>
                <a:defRPr/>
              </a:pPr>
              <a:t>19</a:t>
            </a:fld>
            <a:endParaRPr lang="en-US"/>
          </a:p>
        </p:txBody>
      </p:sp>
      <p:sp>
        <p:nvSpPr>
          <p:cNvPr id="7" name="Rectangle 6"/>
          <p:cNvSpPr/>
          <p:nvPr/>
        </p:nvSpPr>
        <p:spPr bwMode="auto">
          <a:xfrm>
            <a:off x="914400" y="4419600"/>
            <a:ext cx="7239000" cy="1447800"/>
          </a:xfrm>
          <a:prstGeom prst="rect">
            <a:avLst/>
          </a:prstGeom>
          <a:no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r>
              <a:rPr lang="en-US" sz="1600" b="1" dirty="0" smtClean="0">
                <a:solidFill>
                  <a:schemeClr val="bg2">
                    <a:lumMod val="50000"/>
                  </a:schemeClr>
                </a:solidFill>
              </a:rPr>
              <a:t>Risk:</a:t>
            </a:r>
            <a:r>
              <a:rPr lang="en-US" sz="1600" dirty="0" smtClean="0">
                <a:solidFill>
                  <a:schemeClr val="bg2">
                    <a:lumMod val="50000"/>
                  </a:schemeClr>
                </a:solidFill>
              </a:rPr>
              <a:t> unable to effectively identify/remediate end point configuration issues.  As a result risk is created in the following areas:</a:t>
            </a:r>
          </a:p>
          <a:p>
            <a:pPr lvl="1">
              <a:buFont typeface="Arial" pitchFamily="34" charset="0"/>
              <a:buChar char="•"/>
            </a:pPr>
            <a:r>
              <a:rPr lang="en-US" sz="1600" dirty="0" smtClean="0">
                <a:solidFill>
                  <a:schemeClr val="bg2">
                    <a:lumMod val="50000"/>
                  </a:schemeClr>
                </a:solidFill>
              </a:rPr>
              <a:t>Software License Compliance (over purchase or under purchase of software)</a:t>
            </a:r>
          </a:p>
          <a:p>
            <a:pPr lvl="1">
              <a:buFont typeface="Arial" pitchFamily="34" charset="0"/>
              <a:buChar char="•"/>
            </a:pPr>
            <a:r>
              <a:rPr lang="en-US" sz="1600" dirty="0" smtClean="0">
                <a:solidFill>
                  <a:schemeClr val="bg2">
                    <a:lumMod val="50000"/>
                  </a:schemeClr>
                </a:solidFill>
              </a:rPr>
              <a:t>Virus, Malware and Spyware threats (esp. response to Zero Day Attack)</a:t>
            </a:r>
          </a:p>
          <a:p>
            <a:pPr lvl="1">
              <a:buFont typeface="Arial" pitchFamily="34" charset="0"/>
              <a:buChar char="•"/>
            </a:pPr>
            <a:r>
              <a:rPr lang="en-US" sz="1600" dirty="0" smtClean="0">
                <a:solidFill>
                  <a:schemeClr val="bg2">
                    <a:lumMod val="50000"/>
                  </a:schemeClr>
                </a:solidFill>
              </a:rPr>
              <a:t>Non-Standard computer configurations</a:t>
            </a:r>
          </a:p>
          <a:p>
            <a:pPr lvl="1">
              <a:buFont typeface="Arial" pitchFamily="34" charset="0"/>
              <a:buChar char="•"/>
            </a:pPr>
            <a:endParaRPr lang="en-US" sz="1600" dirty="0" smtClean="0">
              <a:solidFill>
                <a:schemeClr val="bg2">
                  <a:lumMod val="50000"/>
                </a:schemeClr>
              </a:solidFill>
            </a:endParaRPr>
          </a:p>
        </p:txBody>
      </p:sp>
      <p:sp>
        <p:nvSpPr>
          <p:cNvPr id="8" name="Rectangle 7"/>
          <p:cNvSpPr/>
          <p:nvPr/>
        </p:nvSpPr>
        <p:spPr bwMode="auto">
          <a:xfrm>
            <a:off x="838200" y="1295400"/>
            <a:ext cx="3505200" cy="2286000"/>
          </a:xfrm>
          <a:prstGeom prst="rect">
            <a:avLst/>
          </a:prstGeom>
          <a:noFill/>
          <a:ln w="28575" cap="flat" cmpd="sng" algn="ctr">
            <a:solidFill>
              <a:schemeClr val="accent2">
                <a:lumMod val="75000"/>
              </a:schemeClr>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marL="0" marR="0" indent="0" defTabSz="820738" rtl="0" eaLnBrk="1" fontAlgn="base" latinLnBrk="0" hangingPunct="1">
              <a:lnSpc>
                <a:spcPct val="100000"/>
              </a:lnSpc>
              <a:spcBef>
                <a:spcPct val="0"/>
              </a:spcBef>
              <a:spcAft>
                <a:spcPct val="0"/>
              </a:spcAft>
              <a:buClrTx/>
              <a:buSzTx/>
              <a:buFontTx/>
              <a:buNone/>
              <a:tabLst/>
            </a:pPr>
            <a:endParaRPr kumimoji="0" lang="en-US" sz="3000" i="0" u="none" strike="noStrike" cap="none" normalizeH="0" baseline="0" dirty="0" smtClean="0">
              <a:ln>
                <a:noFill/>
              </a:ln>
              <a:solidFill>
                <a:schemeClr val="bg2">
                  <a:lumMod val="50000"/>
                </a:schemeClr>
              </a:solidFill>
              <a:effectLst/>
              <a:latin typeface="Calibri" pitchFamily="34" charset="0"/>
              <a:cs typeface="Arial" charset="0"/>
            </a:endParaRPr>
          </a:p>
        </p:txBody>
      </p:sp>
      <p:sp>
        <p:nvSpPr>
          <p:cNvPr id="9" name="Rectangle 8"/>
          <p:cNvSpPr/>
          <p:nvPr/>
        </p:nvSpPr>
        <p:spPr bwMode="auto">
          <a:xfrm>
            <a:off x="4648200" y="1295400"/>
            <a:ext cx="3657600" cy="2286000"/>
          </a:xfrm>
          <a:prstGeom prst="rect">
            <a:avLst/>
          </a:prstGeom>
          <a:noFill/>
          <a:ln w="28575" cap="flat" cmpd="sng" algn="ctr">
            <a:solidFill>
              <a:schemeClr val="accent2">
                <a:lumMod val="75000"/>
              </a:schemeClr>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marL="0" marR="0" indent="0" defTabSz="820738" rtl="0" eaLnBrk="1" fontAlgn="base" latinLnBrk="0" hangingPunct="1">
              <a:lnSpc>
                <a:spcPct val="100000"/>
              </a:lnSpc>
              <a:spcBef>
                <a:spcPct val="0"/>
              </a:spcBef>
              <a:spcAft>
                <a:spcPct val="0"/>
              </a:spcAft>
              <a:buClrTx/>
              <a:buSzTx/>
              <a:buFontTx/>
              <a:buNone/>
              <a:tabLst/>
            </a:pPr>
            <a:endParaRPr kumimoji="0" lang="en-US" sz="3000" b="0" i="0" u="none" strike="noStrike" cap="none" normalizeH="0" baseline="0" smtClean="0">
              <a:ln>
                <a:noFill/>
              </a:ln>
              <a:solidFill>
                <a:schemeClr val="bg2">
                  <a:lumMod val="50000"/>
                </a:schemeClr>
              </a:solidFill>
              <a:effectLst/>
              <a:latin typeface="Calibri" pitchFamily="34" charset="0"/>
              <a:cs typeface="Arial" charset="0"/>
            </a:endParaRPr>
          </a:p>
        </p:txBody>
      </p:sp>
      <p:sp>
        <p:nvSpPr>
          <p:cNvPr id="10" name="Rectangle 9"/>
          <p:cNvSpPr/>
          <p:nvPr/>
        </p:nvSpPr>
        <p:spPr bwMode="auto">
          <a:xfrm>
            <a:off x="609600" y="4267200"/>
            <a:ext cx="7924800" cy="1691640"/>
          </a:xfrm>
          <a:prstGeom prst="rect">
            <a:avLst/>
          </a:prstGeom>
          <a:noFill/>
          <a:ln w="76200" cap="flat" cmpd="sng" algn="ctr">
            <a:solidFill>
              <a:srgbClr val="FF0000"/>
            </a:solidFill>
            <a:prstDash val="solid"/>
            <a:round/>
            <a:headEnd type="none" w="med" len="med"/>
            <a:tailEnd type="none" w="med" len="med"/>
          </a:ln>
          <a:effectLst>
            <a:innerShdw blurRad="63500" dist="50800" dir="8100000">
              <a:prstClr val="black">
                <a:alpha val="50000"/>
              </a:prstClr>
            </a:innerShdw>
          </a:effectLst>
        </p:spPr>
        <p:txBody>
          <a:bodyPr vert="horz" wrap="square" lIns="0" tIns="0" rIns="0" bIns="0" numCol="1" rtlCol="0" anchor="t" anchorCtr="0" compatLnSpc="1">
            <a:prstTxWarp prst="textNoShape">
              <a:avLst/>
            </a:prstTxWarp>
          </a:bodyPr>
          <a:lstStyle/>
          <a:p>
            <a:pPr marL="0" marR="0" indent="0" algn="l" defTabSz="820738" rtl="0" eaLnBrk="1" fontAlgn="base" latinLnBrk="0" hangingPunct="1">
              <a:lnSpc>
                <a:spcPct val="100000"/>
              </a:lnSpc>
              <a:spcBef>
                <a:spcPct val="0"/>
              </a:spcBef>
              <a:spcAft>
                <a:spcPct val="0"/>
              </a:spcAft>
              <a:buClrTx/>
              <a:buSzTx/>
              <a:buFontTx/>
              <a:buNone/>
              <a:tabLst/>
            </a:pPr>
            <a:endParaRPr kumimoji="0" lang="en-US" sz="3000" b="0" i="0" u="none" strike="noStrike" cap="none" normalizeH="0" baseline="0" smtClean="0">
              <a:ln>
                <a:noFill/>
              </a:ln>
              <a:solidFill>
                <a:schemeClr val="bg2">
                  <a:lumMod val="50000"/>
                </a:schemeClr>
              </a:solidFill>
              <a:effectLst/>
              <a:latin typeface="Calibri" pitchFamily="34" charset="0"/>
              <a:cs typeface="Arial" charset="0"/>
            </a:endParaRPr>
          </a:p>
        </p:txBody>
      </p:sp>
      <p:sp>
        <p:nvSpPr>
          <p:cNvPr id="11" name="Down Arrow 10"/>
          <p:cNvSpPr/>
          <p:nvPr/>
        </p:nvSpPr>
        <p:spPr bwMode="auto">
          <a:xfrm rot="2402823">
            <a:off x="4872732" y="3262310"/>
            <a:ext cx="360652" cy="1025698"/>
          </a:xfrm>
          <a:prstGeom prst="downArrow">
            <a:avLst/>
          </a:prstGeom>
          <a:solidFill>
            <a:srgbClr val="FF0000"/>
          </a:solidFill>
          <a:ln w="9525" cap="flat" cmpd="sng" algn="ctr">
            <a:noFill/>
            <a:prstDash val="solid"/>
            <a:round/>
            <a:headEnd type="none" w="med" len="med"/>
            <a:tailEnd type="none" w="med" len="med"/>
          </a:ln>
          <a:effectLst>
            <a:outerShdw blurRad="225425" dist="50800" dir="5220000" algn="ctr">
              <a:srgbClr val="000000">
                <a:alpha val="33000"/>
              </a:srgbClr>
            </a:outerShdw>
          </a:effectLst>
        </p:spPr>
        <p:txBody>
          <a:bodyPr vert="horz" wrap="square" lIns="0" tIns="0" rIns="0" bIns="0" numCol="1" rtlCol="0" anchor="t" anchorCtr="0" compatLnSpc="1">
            <a:prstTxWarp prst="textNoShape">
              <a:avLst/>
            </a:prstTxWarp>
          </a:bodyPr>
          <a:lstStyle/>
          <a:p>
            <a:pPr marL="0" marR="0" indent="0" algn="l" defTabSz="820738" rtl="0" eaLnBrk="1" fontAlgn="base" latinLnBrk="0" hangingPunct="1">
              <a:lnSpc>
                <a:spcPct val="100000"/>
              </a:lnSpc>
              <a:spcBef>
                <a:spcPct val="0"/>
              </a:spcBef>
              <a:spcAft>
                <a:spcPct val="0"/>
              </a:spcAft>
              <a:buClrTx/>
              <a:buSzTx/>
              <a:buFontTx/>
              <a:buNone/>
              <a:tabLst/>
            </a:pPr>
            <a:endParaRPr kumimoji="0" lang="en-US" sz="3000" b="0" i="0" u="none" strike="noStrike" cap="none" normalizeH="0" baseline="0" smtClean="0">
              <a:ln>
                <a:noFill/>
              </a:ln>
              <a:solidFill>
                <a:schemeClr val="bg2">
                  <a:lumMod val="50000"/>
                </a:schemeClr>
              </a:solidFill>
              <a:effectLst/>
              <a:latin typeface="Calibri" pitchFamily="34" charset="0"/>
              <a:cs typeface="Arial" charset="0"/>
            </a:endParaRPr>
          </a:p>
        </p:txBody>
      </p:sp>
      <p:sp>
        <p:nvSpPr>
          <p:cNvPr id="12" name="Down Arrow 11"/>
          <p:cNvSpPr/>
          <p:nvPr/>
        </p:nvSpPr>
        <p:spPr bwMode="auto">
          <a:xfrm rot="19008836">
            <a:off x="3757625" y="3284716"/>
            <a:ext cx="360652" cy="1024942"/>
          </a:xfrm>
          <a:prstGeom prst="downArrow">
            <a:avLst/>
          </a:prstGeom>
          <a:solidFill>
            <a:srgbClr val="FF0000"/>
          </a:solidFill>
          <a:ln w="9525" cap="flat" cmpd="sng" algn="ctr">
            <a:noFill/>
            <a:prstDash val="solid"/>
            <a:round/>
            <a:headEnd type="none" w="med" len="med"/>
            <a:tailEnd type="none" w="med" len="med"/>
          </a:ln>
          <a:effectLst>
            <a:outerShdw blurRad="225425" dist="50800" dir="5220000" algn="ctr">
              <a:srgbClr val="000000">
                <a:alpha val="33000"/>
              </a:srgbClr>
            </a:outerShdw>
          </a:effectLst>
        </p:spPr>
        <p:txBody>
          <a:bodyPr vert="horz" wrap="square" lIns="0" tIns="0" rIns="0" bIns="0" numCol="1" rtlCol="0" anchor="t" anchorCtr="0" compatLnSpc="1">
            <a:prstTxWarp prst="textNoShape">
              <a:avLst/>
            </a:prstTxWarp>
          </a:bodyPr>
          <a:lstStyle/>
          <a:p>
            <a:pPr marL="0" marR="0" indent="0" algn="l" defTabSz="820738" rtl="0" eaLnBrk="1" fontAlgn="base" latinLnBrk="0" hangingPunct="1">
              <a:lnSpc>
                <a:spcPct val="100000"/>
              </a:lnSpc>
              <a:spcBef>
                <a:spcPct val="0"/>
              </a:spcBef>
              <a:spcAft>
                <a:spcPct val="0"/>
              </a:spcAft>
              <a:buClrTx/>
              <a:buSzTx/>
              <a:buFontTx/>
              <a:buNone/>
              <a:tabLst/>
            </a:pPr>
            <a:endParaRPr kumimoji="0" lang="en-US" sz="3000" b="0" i="0" u="none" strike="noStrike" cap="none" normalizeH="0" baseline="0" smtClean="0">
              <a:ln>
                <a:noFill/>
              </a:ln>
              <a:solidFill>
                <a:schemeClr val="bg2">
                  <a:lumMod val="50000"/>
                </a:schemeClr>
              </a:solidFill>
              <a:effectLst/>
              <a:latin typeface="Calibri" pitchFamily="34" charset="0"/>
              <a:cs typeface="Arial" charset="0"/>
            </a:endParaRPr>
          </a:p>
        </p:txBody>
      </p:sp>
      <p:sp>
        <p:nvSpPr>
          <p:cNvPr id="13" name="TextBox 12"/>
          <p:cNvSpPr txBox="1"/>
          <p:nvPr/>
        </p:nvSpPr>
        <p:spPr>
          <a:xfrm>
            <a:off x="4038600" y="3581400"/>
            <a:ext cx="1143516" cy="369332"/>
          </a:xfrm>
          <a:prstGeom prst="rect">
            <a:avLst/>
          </a:prstGeom>
          <a:noFill/>
        </p:spPr>
        <p:txBody>
          <a:bodyPr wrap="square" rtlCol="0">
            <a:spAutoFit/>
          </a:bodyPr>
          <a:lstStyle/>
          <a:p>
            <a:r>
              <a:rPr lang="en-US" b="1" dirty="0" smtClean="0">
                <a:solidFill>
                  <a:schemeClr val="bg2">
                    <a:lumMod val="50000"/>
                  </a:schemeClr>
                </a:solidFill>
              </a:rPr>
              <a:t>Result</a:t>
            </a:r>
            <a:endParaRPr lang="en-US" b="1" dirty="0">
              <a:solidFill>
                <a:schemeClr val="bg2">
                  <a:lumMod val="50000"/>
                </a:schemeClr>
              </a:solidFill>
            </a:endParaRPr>
          </a:p>
        </p:txBody>
      </p:sp>
      <p:sp>
        <p:nvSpPr>
          <p:cNvPr id="14" name="TextBox 13"/>
          <p:cNvSpPr txBox="1"/>
          <p:nvPr/>
        </p:nvSpPr>
        <p:spPr>
          <a:xfrm>
            <a:off x="1371600" y="6019800"/>
            <a:ext cx="5486400" cy="369332"/>
          </a:xfrm>
          <a:prstGeom prst="rect">
            <a:avLst/>
          </a:prstGeom>
          <a:noFill/>
        </p:spPr>
        <p:txBody>
          <a:bodyPr wrap="square" rtlCol="0">
            <a:spAutoFit/>
          </a:bodyPr>
          <a:lstStyle/>
          <a:p>
            <a:r>
              <a:rPr lang="en-US" b="1" dirty="0" smtClean="0">
                <a:solidFill>
                  <a:srgbClr val="FF0000"/>
                </a:solidFill>
              </a:rPr>
              <a:t>Lack of Visibility + Lack of Manageability = Risk</a:t>
            </a:r>
            <a:endParaRPr lang="en-US" b="1" dirty="0">
              <a:solidFill>
                <a:srgbClr val="FF0000"/>
              </a:solidFill>
            </a:endParaRPr>
          </a:p>
        </p:txBody>
      </p:sp>
      <p:sp>
        <p:nvSpPr>
          <p:cNvPr id="15" name="TextBox 14"/>
          <p:cNvSpPr txBox="1"/>
          <p:nvPr/>
        </p:nvSpPr>
        <p:spPr>
          <a:xfrm>
            <a:off x="914400" y="1295400"/>
            <a:ext cx="3581400" cy="2308324"/>
          </a:xfrm>
          <a:prstGeom prst="rect">
            <a:avLst/>
          </a:prstGeom>
          <a:noFill/>
        </p:spPr>
        <p:txBody>
          <a:bodyPr wrap="square" rtlCol="0">
            <a:spAutoFit/>
          </a:bodyPr>
          <a:lstStyle/>
          <a:p>
            <a:r>
              <a:rPr lang="en-US" sz="1600" b="1" dirty="0" smtClean="0">
                <a:solidFill>
                  <a:schemeClr val="bg2">
                    <a:lumMod val="50000"/>
                  </a:schemeClr>
                </a:solidFill>
              </a:rPr>
              <a:t>Visibility</a:t>
            </a:r>
            <a:r>
              <a:rPr lang="en-US" sz="1600" dirty="0" smtClean="0">
                <a:solidFill>
                  <a:schemeClr val="bg2">
                    <a:lumMod val="50000"/>
                  </a:schemeClr>
                </a:solidFill>
              </a:rPr>
              <a:t>: lack of a singular view into all end point hardware and software assets. </a:t>
            </a:r>
          </a:p>
          <a:p>
            <a:pPr lvl="1">
              <a:buFont typeface="Arial" pitchFamily="34" charset="0"/>
              <a:buChar char="•"/>
            </a:pPr>
            <a:r>
              <a:rPr lang="en-US" sz="1600" dirty="0" smtClean="0">
                <a:solidFill>
                  <a:schemeClr val="bg2">
                    <a:lumMod val="50000"/>
                  </a:schemeClr>
                </a:solidFill>
              </a:rPr>
              <a:t>Asset Discovery</a:t>
            </a:r>
          </a:p>
          <a:p>
            <a:pPr lvl="1">
              <a:buFont typeface="Arial" pitchFamily="34" charset="0"/>
              <a:buChar char="•"/>
            </a:pPr>
            <a:r>
              <a:rPr lang="en-US" sz="1600" dirty="0" smtClean="0">
                <a:solidFill>
                  <a:schemeClr val="bg2">
                    <a:lumMod val="50000"/>
                  </a:schemeClr>
                </a:solidFill>
              </a:rPr>
              <a:t>Installed software and usage of software </a:t>
            </a:r>
          </a:p>
          <a:p>
            <a:pPr lvl="1">
              <a:buFont typeface="Arial" pitchFamily="34" charset="0"/>
              <a:buChar char="•"/>
            </a:pPr>
            <a:r>
              <a:rPr lang="en-US" sz="1600" dirty="0" smtClean="0">
                <a:solidFill>
                  <a:schemeClr val="bg2">
                    <a:lumMod val="50000"/>
                  </a:schemeClr>
                </a:solidFill>
              </a:rPr>
              <a:t>Hardware inventory and specifications</a:t>
            </a:r>
          </a:p>
          <a:p>
            <a:pPr>
              <a:buFont typeface="Arial" pitchFamily="34" charset="0"/>
              <a:buChar char="•"/>
            </a:pPr>
            <a:endParaRPr lang="en-US" sz="1600" dirty="0">
              <a:solidFill>
                <a:schemeClr val="bg2">
                  <a:lumMod val="50000"/>
                </a:schemeClr>
              </a:solidFill>
            </a:endParaRPr>
          </a:p>
        </p:txBody>
      </p:sp>
      <p:sp>
        <p:nvSpPr>
          <p:cNvPr id="16" name="TextBox 15"/>
          <p:cNvSpPr txBox="1"/>
          <p:nvPr/>
        </p:nvSpPr>
        <p:spPr>
          <a:xfrm>
            <a:off x="4724401" y="1295401"/>
            <a:ext cx="3810000" cy="2339102"/>
          </a:xfrm>
          <a:prstGeom prst="rect">
            <a:avLst/>
          </a:prstGeom>
          <a:noFill/>
        </p:spPr>
        <p:txBody>
          <a:bodyPr wrap="square" rtlCol="0">
            <a:spAutoFit/>
          </a:bodyPr>
          <a:lstStyle/>
          <a:p>
            <a:r>
              <a:rPr lang="en-US" sz="1600" b="1" dirty="0" smtClean="0">
                <a:solidFill>
                  <a:schemeClr val="bg2">
                    <a:lumMod val="50000"/>
                  </a:schemeClr>
                </a:solidFill>
              </a:rPr>
              <a:t>Manageability</a:t>
            </a:r>
            <a:r>
              <a:rPr lang="en-US" sz="1600" dirty="0" smtClean="0">
                <a:solidFill>
                  <a:schemeClr val="bg2">
                    <a:lumMod val="50000"/>
                  </a:schemeClr>
                </a:solidFill>
              </a:rPr>
              <a:t>: lack of an effective centralized method of pushing patches, updates, and software applications to endpoints.</a:t>
            </a:r>
          </a:p>
          <a:p>
            <a:pPr lvl="1">
              <a:buFont typeface="Arial" pitchFamily="34" charset="0"/>
              <a:buChar char="•"/>
            </a:pPr>
            <a:r>
              <a:rPr lang="en-US" sz="1600" dirty="0" smtClean="0">
                <a:solidFill>
                  <a:schemeClr val="bg2">
                    <a:lumMod val="50000"/>
                  </a:schemeClr>
                </a:solidFill>
              </a:rPr>
              <a:t>Patch Management</a:t>
            </a:r>
          </a:p>
          <a:p>
            <a:pPr lvl="1">
              <a:buFont typeface="Arial" pitchFamily="34" charset="0"/>
              <a:buChar char="•"/>
            </a:pPr>
            <a:r>
              <a:rPr lang="en-US" sz="1600" dirty="0" smtClean="0">
                <a:solidFill>
                  <a:schemeClr val="bg2">
                    <a:lumMod val="50000"/>
                  </a:schemeClr>
                </a:solidFill>
              </a:rPr>
              <a:t>Power Management</a:t>
            </a:r>
          </a:p>
          <a:p>
            <a:pPr lvl="1">
              <a:buFont typeface="Arial" pitchFamily="34" charset="0"/>
              <a:buChar char="•"/>
            </a:pPr>
            <a:r>
              <a:rPr lang="en-US" sz="1600" dirty="0" smtClean="0">
                <a:solidFill>
                  <a:schemeClr val="bg2">
                    <a:lumMod val="50000"/>
                  </a:schemeClr>
                </a:solidFill>
              </a:rPr>
              <a:t>Software Distribution</a:t>
            </a:r>
          </a:p>
          <a:p>
            <a:pPr lvl="1">
              <a:buFont typeface="Arial" pitchFamily="34" charset="0"/>
              <a:buChar char="•"/>
            </a:pPr>
            <a:r>
              <a:rPr lang="en-US" sz="1600" dirty="0" smtClean="0">
                <a:solidFill>
                  <a:schemeClr val="bg2">
                    <a:lumMod val="50000"/>
                  </a:schemeClr>
                </a:solidFill>
              </a:rPr>
              <a:t>Anti-Virus Updates</a:t>
            </a:r>
          </a:p>
          <a:p>
            <a:endParaRPr lang="en-US" dirty="0">
              <a:solidFill>
                <a:schemeClr val="bg2">
                  <a:lumMod val="50000"/>
                </a:schemeClr>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Customer Evaluation Process</a:t>
            </a:r>
            <a:endParaRPr lang="en-US" dirty="0"/>
          </a:p>
        </p:txBody>
      </p:sp>
      <p:sp>
        <p:nvSpPr>
          <p:cNvPr id="6" name="Content Placeholder 4"/>
          <p:cNvSpPr>
            <a:spLocks noGrp="1"/>
          </p:cNvSpPr>
          <p:nvPr>
            <p:ph sz="half" idx="1"/>
          </p:nvPr>
        </p:nvSpPr>
        <p:spPr>
          <a:xfrm>
            <a:off x="325438" y="1674813"/>
            <a:ext cx="4170362" cy="3303587"/>
          </a:xfrm>
        </p:spPr>
        <p:txBody>
          <a:bodyPr/>
          <a:lstStyle/>
          <a:p>
            <a:pPr>
              <a:buFont typeface="Arial" pitchFamily="34" charset="0"/>
              <a:buChar char="•"/>
            </a:pPr>
            <a:r>
              <a:rPr lang="en-US" sz="2400" dirty="0" smtClean="0"/>
              <a:t>Symantec Altiris</a:t>
            </a:r>
          </a:p>
          <a:p>
            <a:pPr>
              <a:buFont typeface="Arial" pitchFamily="34" charset="0"/>
              <a:buChar char="•"/>
            </a:pPr>
            <a:r>
              <a:rPr lang="en-US" sz="2400" dirty="0" smtClean="0"/>
              <a:t>BigFix</a:t>
            </a:r>
          </a:p>
          <a:p>
            <a:pPr>
              <a:buFont typeface="Arial" pitchFamily="34" charset="0"/>
              <a:buChar char="•"/>
            </a:pPr>
            <a:r>
              <a:rPr lang="en-US" sz="2400" dirty="0" smtClean="0"/>
              <a:t>Microsoft SCCM with Quest Software’s QMX agents</a:t>
            </a:r>
          </a:p>
          <a:p>
            <a:pPr>
              <a:buFont typeface="Arial" pitchFamily="34" charset="0"/>
              <a:buChar char="•"/>
            </a:pPr>
            <a:r>
              <a:rPr lang="en-US" sz="2400" dirty="0" smtClean="0"/>
              <a:t>Dell </a:t>
            </a:r>
            <a:r>
              <a:rPr lang="en-US" sz="2400" dirty="0" err="1" smtClean="0"/>
              <a:t>Kace</a:t>
            </a:r>
            <a:r>
              <a:rPr lang="en-US" sz="2400" dirty="0" smtClean="0"/>
              <a:t> Systems Management Appliance</a:t>
            </a:r>
          </a:p>
          <a:p>
            <a:pPr>
              <a:buFont typeface="Arial" pitchFamily="34" charset="0"/>
              <a:buChar char="•"/>
            </a:pPr>
            <a:r>
              <a:rPr lang="en-US" sz="2400" dirty="0" err="1" smtClean="0"/>
              <a:t>TriActive</a:t>
            </a:r>
            <a:r>
              <a:rPr lang="en-US" sz="2400" dirty="0" smtClean="0"/>
              <a:t> Systems Management on Demand</a:t>
            </a:r>
          </a:p>
          <a:p>
            <a:pPr>
              <a:buNone/>
            </a:pPr>
            <a:endParaRPr lang="en-US" sz="1800" dirty="0" smtClean="0"/>
          </a:p>
          <a:p>
            <a:endParaRPr lang="en-US" sz="2400" dirty="0"/>
          </a:p>
        </p:txBody>
      </p:sp>
      <p:sp>
        <p:nvSpPr>
          <p:cNvPr id="5" name="Content Placeholder 4"/>
          <p:cNvSpPr>
            <a:spLocks noGrp="1"/>
          </p:cNvSpPr>
          <p:nvPr>
            <p:ph sz="half" idx="2"/>
          </p:nvPr>
        </p:nvSpPr>
        <p:spPr>
          <a:xfrm>
            <a:off x="4648200" y="1674813"/>
            <a:ext cx="4170363" cy="3862387"/>
          </a:xfrm>
        </p:spPr>
        <p:txBody>
          <a:bodyPr/>
          <a:lstStyle/>
          <a:p>
            <a:pPr>
              <a:buFont typeface="Wingdings" charset="2"/>
              <a:buChar char="ü"/>
            </a:pPr>
            <a:r>
              <a:rPr lang="en-US" sz="2400" dirty="0" smtClean="0"/>
              <a:t>BigFix POC proved it performed as advertised – in customer’s network</a:t>
            </a:r>
          </a:p>
          <a:p>
            <a:pPr>
              <a:buFont typeface="Wingdings" charset="2"/>
              <a:buChar char="ü"/>
            </a:pPr>
            <a:r>
              <a:rPr lang="en-US" sz="2400" dirty="0" smtClean="0"/>
              <a:t>IT staff felt most comfortable with BigFix</a:t>
            </a:r>
          </a:p>
          <a:p>
            <a:pPr>
              <a:buFont typeface="Wingdings" charset="2"/>
              <a:buChar char="ü"/>
            </a:pPr>
            <a:r>
              <a:rPr lang="en-US" sz="2400" dirty="0" smtClean="0"/>
              <a:t>Strong references</a:t>
            </a:r>
          </a:p>
          <a:p>
            <a:pPr>
              <a:buFont typeface="Wingdings" charset="2"/>
              <a:buChar char="ü"/>
            </a:pPr>
            <a:r>
              <a:rPr lang="en-US" sz="2400" dirty="0" smtClean="0"/>
              <a:t>Competitors could not demonstrate they could work in their production network.</a:t>
            </a:r>
            <a:endParaRPr lang="en-US" sz="2400" dirty="0"/>
          </a:p>
        </p:txBody>
      </p:sp>
      <p:sp>
        <p:nvSpPr>
          <p:cNvPr id="4" name="Slide Number Placeholder 3"/>
          <p:cNvSpPr>
            <a:spLocks noGrp="1"/>
          </p:cNvSpPr>
          <p:nvPr>
            <p:ph type="sldNum" sz="quarter" idx="10"/>
          </p:nvPr>
        </p:nvSpPr>
        <p:spPr/>
        <p:txBody>
          <a:bodyPr/>
          <a:lstStyle/>
          <a:p>
            <a:pPr>
              <a:defRPr/>
            </a:pPr>
            <a:fld id="{C4E423FF-332A-4CB7-AF7E-BB586A8B224B}" type="slidenum">
              <a:rPr lang="en-US" smtClean="0"/>
              <a:pPr>
                <a:defRPr/>
              </a:pPr>
              <a:t>20</a:t>
            </a:fld>
            <a:endParaRPr lang="en-US"/>
          </a:p>
        </p:txBody>
      </p:sp>
      <p:sp>
        <p:nvSpPr>
          <p:cNvPr id="7" name="Title 1"/>
          <p:cNvSpPr txBox="1">
            <a:spLocks/>
          </p:cNvSpPr>
          <p:nvPr/>
        </p:nvSpPr>
        <p:spPr bwMode="auto">
          <a:xfrm>
            <a:off x="242888" y="1284288"/>
            <a:ext cx="4329112" cy="496887"/>
          </a:xfrm>
          <a:prstGeom prst="rect">
            <a:avLst/>
          </a:prstGeom>
          <a:noFill/>
          <a:ln w="9525">
            <a:noFill/>
            <a:miter lim="800000"/>
            <a:headEnd/>
            <a:tailEnd/>
          </a:ln>
        </p:spPr>
        <p:txBody>
          <a:bodyPr vert="horz" wrap="square" lIns="91349" tIns="45674" rIns="91349" bIns="45674" numCol="1" anchor="t" anchorCtr="0" compatLnSpc="1">
            <a:prstTxWarp prst="textNoShape">
              <a:avLst/>
            </a:prstTxWarp>
          </a:bodyPr>
          <a:lstStyle/>
          <a:p>
            <a:pPr marL="0" marR="0" lvl="0" indent="0" algn="l" defTabSz="914400" rtl="0" eaLnBrk="0" fontAlgn="base" latinLnBrk="0" hangingPunct="0">
              <a:lnSpc>
                <a:spcPct val="90000"/>
              </a:lnSpc>
              <a:spcBef>
                <a:spcPct val="0"/>
              </a:spcBef>
              <a:spcAft>
                <a:spcPct val="0"/>
              </a:spcAft>
              <a:buClrTx/>
              <a:buSzTx/>
              <a:buFontTx/>
              <a:buNone/>
              <a:tabLst/>
              <a:defRPr/>
            </a:pPr>
            <a:r>
              <a:rPr kumimoji="0" lang="en-US" sz="2400" b="0" i="0" u="sng" strike="noStrike" kern="0" cap="none" spc="0" normalizeH="0" baseline="0" noProof="0" dirty="0" smtClean="0">
                <a:ln>
                  <a:noFill/>
                </a:ln>
                <a:solidFill>
                  <a:schemeClr val="bg1"/>
                </a:solidFill>
                <a:effectLst/>
                <a:uLnTx/>
                <a:uFillTx/>
                <a:latin typeface="+mj-lt"/>
                <a:ea typeface="+mj-ea"/>
                <a:cs typeface="+mj-cs"/>
              </a:rPr>
              <a:t>Products Evaluated</a:t>
            </a:r>
            <a:endParaRPr kumimoji="0" lang="en-US" sz="2400" b="0" i="0" u="sng" strike="noStrike" kern="0" cap="none" spc="0" normalizeH="0" baseline="0" noProof="0" dirty="0">
              <a:ln>
                <a:noFill/>
              </a:ln>
              <a:solidFill>
                <a:schemeClr val="bg1"/>
              </a:solidFill>
              <a:effectLst/>
              <a:uLnTx/>
              <a:uFillTx/>
              <a:latin typeface="+mj-lt"/>
              <a:ea typeface="+mj-ea"/>
              <a:cs typeface="+mj-cs"/>
            </a:endParaRPr>
          </a:p>
        </p:txBody>
      </p:sp>
      <p:sp>
        <p:nvSpPr>
          <p:cNvPr id="8" name="Title 1"/>
          <p:cNvSpPr txBox="1">
            <a:spLocks/>
          </p:cNvSpPr>
          <p:nvPr/>
        </p:nvSpPr>
        <p:spPr bwMode="auto">
          <a:xfrm>
            <a:off x="4649788" y="1246188"/>
            <a:ext cx="4329112" cy="496887"/>
          </a:xfrm>
          <a:prstGeom prst="rect">
            <a:avLst/>
          </a:prstGeom>
          <a:noFill/>
          <a:ln w="9525">
            <a:noFill/>
            <a:miter lim="800000"/>
            <a:headEnd/>
            <a:tailEnd/>
          </a:ln>
        </p:spPr>
        <p:txBody>
          <a:bodyPr vert="horz" wrap="square" lIns="91349" tIns="45674" rIns="91349" bIns="45674" numCol="1" anchor="t" anchorCtr="0" compatLnSpc="1">
            <a:prstTxWarp prst="textNoShape">
              <a:avLst/>
            </a:prstTxWarp>
          </a:bodyPr>
          <a:lstStyle/>
          <a:p>
            <a:pPr marL="0" marR="0" lvl="0" indent="0" algn="l" defTabSz="914400" rtl="0" eaLnBrk="0" fontAlgn="base" latinLnBrk="0" hangingPunct="0">
              <a:lnSpc>
                <a:spcPct val="90000"/>
              </a:lnSpc>
              <a:spcBef>
                <a:spcPct val="0"/>
              </a:spcBef>
              <a:spcAft>
                <a:spcPct val="0"/>
              </a:spcAft>
              <a:buClrTx/>
              <a:buSzTx/>
              <a:buFontTx/>
              <a:buNone/>
              <a:tabLst/>
              <a:defRPr/>
            </a:pPr>
            <a:r>
              <a:rPr kumimoji="0" lang="en-US" sz="2400" b="0" i="0" u="sng" strike="noStrike" kern="0" cap="none" spc="0" normalizeH="0" baseline="0" noProof="0" dirty="0" smtClean="0">
                <a:ln>
                  <a:noFill/>
                </a:ln>
                <a:solidFill>
                  <a:schemeClr val="bg1"/>
                </a:solidFill>
                <a:effectLst/>
                <a:uLnTx/>
                <a:uFillTx/>
                <a:latin typeface="+mj-lt"/>
                <a:ea typeface="+mj-ea"/>
                <a:cs typeface="+mj-cs"/>
              </a:rPr>
              <a:t>Why BigFix </a:t>
            </a:r>
            <a:r>
              <a:rPr lang="en-US" sz="2400" u="sng" kern="0" dirty="0" smtClean="0">
                <a:solidFill>
                  <a:schemeClr val="bg1"/>
                </a:solidFill>
                <a:latin typeface="+mj-lt"/>
                <a:ea typeface="+mj-ea"/>
                <a:cs typeface="+mj-cs"/>
              </a:rPr>
              <a:t>Won</a:t>
            </a:r>
            <a:endParaRPr kumimoji="0" lang="en-US" sz="2400" b="0" i="0" u="sng" strike="noStrike" kern="0" cap="none" spc="0" normalizeH="0" baseline="0" noProof="0" dirty="0">
              <a:ln>
                <a:noFill/>
              </a:ln>
              <a:solidFill>
                <a:schemeClr val="bg1"/>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BigFix Cost Savings… Sealed the Deal</a:t>
            </a:r>
            <a:endParaRPr lang="en-US" dirty="0"/>
          </a:p>
        </p:txBody>
      </p:sp>
      <p:sp>
        <p:nvSpPr>
          <p:cNvPr id="3" name="Content Placeholder 2"/>
          <p:cNvSpPr>
            <a:spLocks noGrp="1"/>
          </p:cNvSpPr>
          <p:nvPr>
            <p:ph idx="1"/>
          </p:nvPr>
        </p:nvSpPr>
        <p:spPr/>
        <p:txBody>
          <a:bodyPr/>
          <a:lstStyle/>
          <a:p>
            <a:r>
              <a:rPr lang="en-US" dirty="0" smtClean="0"/>
              <a:t>Power Management</a:t>
            </a:r>
          </a:p>
          <a:p>
            <a:pPr lvl="1"/>
            <a:r>
              <a:rPr lang="en-US" dirty="0" smtClean="0"/>
              <a:t>$180K savings/year across the enterprise using BigFix to manage desk power settings </a:t>
            </a:r>
          </a:p>
          <a:p>
            <a:r>
              <a:rPr lang="en-US" dirty="0" smtClean="0"/>
              <a:t>Risk Avoidance</a:t>
            </a:r>
          </a:p>
          <a:p>
            <a:pPr lvl="1"/>
            <a:r>
              <a:rPr lang="en-US" dirty="0" smtClean="0"/>
              <a:t>Software license compliance: potential costs associated with software piracy</a:t>
            </a:r>
          </a:p>
          <a:p>
            <a:pPr lvl="1"/>
            <a:r>
              <a:rPr lang="en-US" dirty="0" smtClean="0"/>
              <a:t>As much as $150K per infraction plus damages to copyright owner</a:t>
            </a:r>
          </a:p>
          <a:p>
            <a:pPr lvl="1"/>
            <a:r>
              <a:rPr lang="en-US" dirty="0" smtClean="0"/>
              <a:t>Company reputation and public Image </a:t>
            </a:r>
          </a:p>
          <a:p>
            <a:pPr lvl="1"/>
            <a:r>
              <a:rPr lang="en-US" dirty="0" smtClean="0"/>
              <a:t>Prevent domino effect of software audits if a single department fails an audit</a:t>
            </a:r>
          </a:p>
          <a:p>
            <a:r>
              <a:rPr lang="en-US" dirty="0" smtClean="0"/>
              <a:t>Potential Savings</a:t>
            </a:r>
          </a:p>
          <a:p>
            <a:pPr lvl="1"/>
            <a:r>
              <a:rPr lang="en-US" dirty="0" smtClean="0"/>
              <a:t>Software over-purchase: eliminate wasted licenses from deployed software not being used</a:t>
            </a:r>
          </a:p>
          <a:p>
            <a:endParaRPr lang="en-US" dirty="0"/>
          </a:p>
        </p:txBody>
      </p:sp>
      <p:sp>
        <p:nvSpPr>
          <p:cNvPr id="4" name="Slide Number Placeholder 3"/>
          <p:cNvSpPr>
            <a:spLocks noGrp="1"/>
          </p:cNvSpPr>
          <p:nvPr>
            <p:ph type="sldNum" sz="quarter" idx="10"/>
          </p:nvPr>
        </p:nvSpPr>
        <p:spPr/>
        <p:txBody>
          <a:bodyPr/>
          <a:lstStyle/>
          <a:p>
            <a:pPr>
              <a:defRPr/>
            </a:pPr>
            <a:fld id="{C4E423FF-332A-4CB7-AF7E-BB586A8B224B}" type="slidenum">
              <a:rPr lang="en-US" smtClean="0"/>
              <a:pPr>
                <a:defRPr/>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Take-</a:t>
            </a:r>
            <a:r>
              <a:rPr lang="en-US" dirty="0" err="1" smtClean="0"/>
              <a:t>aways</a:t>
            </a:r>
            <a:endParaRPr lang="en-US" dirty="0"/>
          </a:p>
        </p:txBody>
      </p:sp>
      <p:sp>
        <p:nvSpPr>
          <p:cNvPr id="3" name="Content Placeholder 2"/>
          <p:cNvSpPr>
            <a:spLocks noGrp="1"/>
          </p:cNvSpPr>
          <p:nvPr>
            <p:ph idx="1"/>
          </p:nvPr>
        </p:nvSpPr>
        <p:spPr>
          <a:xfrm>
            <a:off x="325438" y="1535113"/>
            <a:ext cx="8493125" cy="4522787"/>
          </a:xfrm>
        </p:spPr>
        <p:txBody>
          <a:bodyPr/>
          <a:lstStyle/>
          <a:p>
            <a:pPr>
              <a:spcAft>
                <a:spcPts val="600"/>
              </a:spcAft>
            </a:pPr>
            <a:r>
              <a:rPr lang="en-US" sz="2400" dirty="0" smtClean="0">
                <a:latin typeface="Arial" pitchFamily="29" charset="0"/>
                <a:ea typeface="ＭＳ Ｐゴシック" pitchFamily="29" charset="-128"/>
              </a:rPr>
              <a:t>BigFix helps IT staff reduce the cost and complexity of systems and security management.</a:t>
            </a:r>
          </a:p>
          <a:p>
            <a:pPr>
              <a:spcAft>
                <a:spcPts val="600"/>
              </a:spcAft>
            </a:pPr>
            <a:r>
              <a:rPr lang="en-US" sz="2400" dirty="0" smtClean="0">
                <a:latin typeface="Arial" pitchFamily="29" charset="0"/>
                <a:ea typeface="ＭＳ Ｐゴシック" pitchFamily="29" charset="-128"/>
              </a:rPr>
              <a:t>Addressing and overcoming the customer’s fear of switching is a necessary part of our competitive strategy.</a:t>
            </a:r>
          </a:p>
          <a:p>
            <a:pPr>
              <a:spcAft>
                <a:spcPts val="600"/>
              </a:spcAft>
            </a:pPr>
            <a:r>
              <a:rPr lang="en-US" sz="2400" dirty="0" smtClean="0">
                <a:latin typeface="Arial" pitchFamily="29" charset="0"/>
                <a:ea typeface="ＭＳ Ｐゴシック" pitchFamily="29" charset="-128"/>
              </a:rPr>
              <a:t>Against </a:t>
            </a:r>
            <a:r>
              <a:rPr lang="en-US" sz="2400" i="1" u="sng" dirty="0" smtClean="0">
                <a:latin typeface="Arial" pitchFamily="29" charset="0"/>
                <a:ea typeface="ＭＳ Ｐゴシック" pitchFamily="29" charset="-128"/>
              </a:rPr>
              <a:t>every </a:t>
            </a:r>
            <a:r>
              <a:rPr lang="en-US" sz="2400" dirty="0" smtClean="0">
                <a:latin typeface="Arial" pitchFamily="29" charset="0"/>
                <a:ea typeface="ＭＳ Ｐゴシック" pitchFamily="29" charset="-128"/>
              </a:rPr>
              <a:t>competitor, our key differentiators remain the same:</a:t>
            </a:r>
          </a:p>
          <a:p>
            <a:pPr lvl="1">
              <a:spcAft>
                <a:spcPts val="600"/>
              </a:spcAft>
            </a:pPr>
            <a:r>
              <a:rPr lang="en-US" sz="2000" dirty="0" smtClean="0">
                <a:latin typeface="Arial" pitchFamily="29" charset="0"/>
                <a:ea typeface="ＭＳ Ｐゴシック" pitchFamily="29" charset="-128"/>
              </a:rPr>
              <a:t>High performance</a:t>
            </a:r>
          </a:p>
          <a:p>
            <a:pPr lvl="1">
              <a:spcAft>
                <a:spcPts val="600"/>
              </a:spcAft>
            </a:pPr>
            <a:r>
              <a:rPr lang="en-US" sz="2000" dirty="0" smtClean="0">
                <a:latin typeface="Arial" pitchFamily="29" charset="0"/>
                <a:ea typeface="ＭＳ Ｐゴシック" pitchFamily="29" charset="-128"/>
              </a:rPr>
              <a:t>Unified approach</a:t>
            </a:r>
          </a:p>
          <a:p>
            <a:pPr lvl="1">
              <a:spcAft>
                <a:spcPts val="600"/>
              </a:spcAft>
            </a:pPr>
            <a:r>
              <a:rPr lang="en-US" sz="2000" dirty="0" smtClean="0">
                <a:latin typeface="Arial" pitchFamily="29" charset="0"/>
                <a:ea typeface="ＭＳ Ｐゴシック" pitchFamily="29" charset="-128"/>
              </a:rPr>
              <a:t>Cost-effective scalability</a:t>
            </a:r>
          </a:p>
          <a:p>
            <a:pPr lvl="1">
              <a:spcAft>
                <a:spcPts val="600"/>
              </a:spcAft>
            </a:pPr>
            <a:r>
              <a:rPr lang="en-US" sz="2000" dirty="0" smtClean="0">
                <a:latin typeface="Arial" pitchFamily="29" charset="0"/>
                <a:ea typeface="ＭＳ Ｐゴシック" pitchFamily="29" charset="-128"/>
              </a:rPr>
              <a:t>Breadth of coverage</a:t>
            </a:r>
          </a:p>
          <a:p>
            <a:pPr lvl="1">
              <a:spcAft>
                <a:spcPts val="600"/>
              </a:spcAft>
            </a:pPr>
            <a:r>
              <a:rPr lang="en-US" sz="2000" dirty="0" smtClean="0">
                <a:latin typeface="Arial" pitchFamily="29" charset="0"/>
                <a:ea typeface="ＭＳ Ｐゴシック" pitchFamily="29" charset="-128"/>
              </a:rPr>
              <a:t>Speed &amp; ease of deployment</a:t>
            </a:r>
          </a:p>
          <a:p>
            <a:endParaRPr lang="en-US" dirty="0"/>
          </a:p>
        </p:txBody>
      </p:sp>
      <p:sp>
        <p:nvSpPr>
          <p:cNvPr id="4" name="Slide Number Placeholder 3"/>
          <p:cNvSpPr>
            <a:spLocks noGrp="1"/>
          </p:cNvSpPr>
          <p:nvPr>
            <p:ph type="sldNum" sz="quarter" idx="10"/>
          </p:nvPr>
        </p:nvSpPr>
        <p:spPr/>
        <p:txBody>
          <a:bodyPr/>
          <a:lstStyle/>
          <a:p>
            <a:pPr>
              <a:defRPr/>
            </a:pPr>
            <a:fld id="{C4E423FF-332A-4CB7-AF7E-BB586A8B224B}" type="slidenum">
              <a:rPr lang="en-US" smtClean="0"/>
              <a:pPr>
                <a:defRPr/>
              </a:pPr>
              <a:t>22</a:t>
            </a:fld>
            <a:endParaRPr lang="en-US"/>
          </a:p>
        </p:txBody>
      </p:sp>
      <p:pic>
        <p:nvPicPr>
          <p:cNvPr id="5" name="Picture 4" descr="agent.png"/>
          <p:cNvPicPr>
            <a:picLocks noChangeAspect="1"/>
          </p:cNvPicPr>
          <p:nvPr/>
        </p:nvPicPr>
        <p:blipFill>
          <a:blip r:embed="rId3" cstate="screen"/>
          <a:stretch>
            <a:fillRect/>
          </a:stretch>
        </p:blipFill>
        <p:spPr>
          <a:xfrm>
            <a:off x="5746750" y="3911600"/>
            <a:ext cx="3009900" cy="2514600"/>
          </a:xfrm>
          <a:prstGeom prst="rect">
            <a:avLst/>
          </a:prstGeo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10"/>
          <p:cNvSpPr>
            <a:spLocks noGrp="1" noChangeArrowheads="1"/>
          </p:cNvSpPr>
          <p:nvPr>
            <p:ph type="sldNum" sz="quarter" idx="10"/>
          </p:nvPr>
        </p:nvSpPr>
        <p:spPr>
          <a:noFill/>
        </p:spPr>
        <p:txBody>
          <a:bodyPr/>
          <a:lstStyle/>
          <a:p>
            <a:fld id="{450D1792-F61B-42B1-A4A7-6A97842D0453}" type="slidenum">
              <a:rPr lang="en-US" smtClean="0"/>
              <a:pPr/>
              <a:t>23</a:t>
            </a:fld>
            <a:endParaRPr lang="en-US" smtClean="0"/>
          </a:p>
        </p:txBody>
      </p:sp>
      <p:sp>
        <p:nvSpPr>
          <p:cNvPr id="51202" name="Rectangle 3"/>
          <p:cNvSpPr>
            <a:spLocks noGrp="1" noChangeArrowheads="1"/>
          </p:cNvSpPr>
          <p:nvPr>
            <p:ph type="body" idx="1"/>
          </p:nvPr>
        </p:nvSpPr>
        <p:spPr/>
        <p:txBody>
          <a:bodyPr/>
          <a:lstStyle/>
          <a:p>
            <a:pPr algn="ctr" eaLnBrk="1" hangingPunct="1">
              <a:buFont typeface="Wingdings" pitchFamily="2" charset="2"/>
              <a:buNone/>
            </a:pPr>
            <a:endParaRPr lang="en-US" sz="3600" smtClean="0"/>
          </a:p>
          <a:p>
            <a:pPr algn="ctr" eaLnBrk="1" hangingPunct="1">
              <a:buFont typeface="Wingdings" pitchFamily="2" charset="2"/>
              <a:buNone/>
            </a:pPr>
            <a:endParaRPr lang="en-US" sz="3600" smtClean="0"/>
          </a:p>
          <a:p>
            <a:pPr algn="ctr" eaLnBrk="1" hangingPunct="1">
              <a:buFont typeface="Wingdings" pitchFamily="2" charset="2"/>
              <a:buNone/>
            </a:pPr>
            <a:r>
              <a:rPr lang="en-US" sz="3600" smtClean="0"/>
              <a:t>Questions?</a:t>
            </a: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10"/>
          <p:cNvSpPr>
            <a:spLocks noGrp="1" noChangeArrowheads="1"/>
          </p:cNvSpPr>
          <p:nvPr>
            <p:ph type="sldNum" sz="quarter" idx="10"/>
          </p:nvPr>
        </p:nvSpPr>
        <p:spPr>
          <a:noFill/>
        </p:spPr>
        <p:txBody>
          <a:bodyPr/>
          <a:lstStyle/>
          <a:p>
            <a:fld id="{35A550DE-245D-45BF-BA82-C3C92696568F}" type="slidenum">
              <a:rPr lang="en-US" smtClean="0"/>
              <a:pPr/>
              <a:t>24</a:t>
            </a:fld>
            <a:endParaRPr lang="en-US" smtClean="0"/>
          </a:p>
        </p:txBody>
      </p:sp>
      <p:sp>
        <p:nvSpPr>
          <p:cNvPr id="49154" name="Title 1"/>
          <p:cNvSpPr>
            <a:spLocks noGrp="1"/>
          </p:cNvSpPr>
          <p:nvPr>
            <p:ph type="title"/>
          </p:nvPr>
        </p:nvSpPr>
        <p:spPr/>
        <p:txBody>
          <a:bodyPr/>
          <a:lstStyle/>
          <a:p>
            <a:r>
              <a:rPr lang="en-US" smtClean="0"/>
              <a:t>Key BigFix Contacts and Resources</a:t>
            </a:r>
          </a:p>
        </p:txBody>
      </p:sp>
      <p:sp>
        <p:nvSpPr>
          <p:cNvPr id="49155" name="Content Placeholder 2"/>
          <p:cNvSpPr>
            <a:spLocks noGrp="1"/>
          </p:cNvSpPr>
          <p:nvPr>
            <p:ph idx="1"/>
          </p:nvPr>
        </p:nvSpPr>
        <p:spPr>
          <a:xfrm>
            <a:off x="265113" y="1319213"/>
            <a:ext cx="8516937" cy="4930775"/>
          </a:xfrm>
        </p:spPr>
        <p:txBody>
          <a:bodyPr/>
          <a:lstStyle/>
          <a:p>
            <a:r>
              <a:rPr lang="en-US" sz="1600" dirty="0" smtClean="0"/>
              <a:t>Sandy Hawke – Senior Director, Product Marketing</a:t>
            </a:r>
            <a:br>
              <a:rPr lang="en-US" sz="1600" dirty="0" smtClean="0"/>
            </a:br>
            <a:r>
              <a:rPr lang="en-US" sz="1600" dirty="0" smtClean="0">
                <a:hlinkClick r:id="rId3"/>
              </a:rPr>
              <a:t>sandy_hawke@bigfix.com</a:t>
            </a:r>
            <a:r>
              <a:rPr lang="en-US" sz="1600" dirty="0" smtClean="0"/>
              <a:t> / 510-501-4107 (mobile)</a:t>
            </a:r>
          </a:p>
          <a:p>
            <a:pPr>
              <a:buFont typeface="Wingdings" pitchFamily="2" charset="2"/>
              <a:buNone/>
            </a:pPr>
            <a:endParaRPr lang="en-US" sz="1600" dirty="0" smtClean="0"/>
          </a:p>
          <a:p>
            <a:r>
              <a:rPr lang="en-US" sz="1600" dirty="0" smtClean="0"/>
              <a:t>Mark Ehr – Senior Manager, Product Marketing</a:t>
            </a:r>
            <a:br>
              <a:rPr lang="en-US" sz="1600" dirty="0" smtClean="0"/>
            </a:br>
            <a:r>
              <a:rPr lang="en-US" sz="1600" dirty="0" smtClean="0">
                <a:hlinkClick r:id="rId4"/>
              </a:rPr>
              <a:t>mark_ehr@bigfix.com</a:t>
            </a:r>
            <a:r>
              <a:rPr lang="en-US" sz="1600" dirty="0" smtClean="0"/>
              <a:t> / 720-984-1347 (mobile/office)</a:t>
            </a:r>
          </a:p>
          <a:p>
            <a:endParaRPr lang="en-US" sz="1600" dirty="0" smtClean="0"/>
          </a:p>
          <a:p>
            <a:r>
              <a:rPr lang="en-US" sz="1600" dirty="0" smtClean="0"/>
              <a:t>Kimber Spradlin – Senior Manager, Product Marketing</a:t>
            </a:r>
            <a:br>
              <a:rPr lang="en-US" sz="1600" dirty="0" smtClean="0"/>
            </a:br>
            <a:r>
              <a:rPr lang="en-US" sz="1600" dirty="0" smtClean="0">
                <a:hlinkClick r:id="rId5"/>
              </a:rPr>
              <a:t>kimber_spradlin@bigfix.com</a:t>
            </a:r>
            <a:r>
              <a:rPr lang="en-US" sz="1600" dirty="0" smtClean="0"/>
              <a:t> / 720-210-4077 (mobile)</a:t>
            </a:r>
          </a:p>
          <a:p>
            <a:endParaRPr lang="en-US" sz="1600" dirty="0" smtClean="0"/>
          </a:p>
          <a:p>
            <a:r>
              <a:rPr lang="en-US" sz="1600" dirty="0" smtClean="0"/>
              <a:t>Jim Katz - WW Tivoli Sales Enablement</a:t>
            </a:r>
          </a:p>
          <a:p>
            <a:pPr>
              <a:buFont typeface="Wingdings" pitchFamily="2" charset="2"/>
              <a:buNone/>
            </a:pPr>
            <a:r>
              <a:rPr lang="en-US" sz="1600" dirty="0" smtClean="0"/>
              <a:t>    </a:t>
            </a:r>
            <a:r>
              <a:rPr lang="en-US" sz="1600" dirty="0" smtClean="0">
                <a:hlinkClick r:id="rId6"/>
              </a:rPr>
              <a:t>jakatz@us.ibm.com</a:t>
            </a:r>
            <a:r>
              <a:rPr lang="en-US" sz="1600" dirty="0" smtClean="0"/>
              <a:t> / 916-768-4945 (mobile)</a:t>
            </a:r>
          </a:p>
          <a:p>
            <a:endParaRPr lang="en-US" sz="1600" dirty="0" smtClean="0"/>
          </a:p>
          <a:p>
            <a:r>
              <a:rPr lang="en-US" sz="1600" dirty="0" smtClean="0"/>
              <a:t>Angela Reese - Tivoli Marketing Manager </a:t>
            </a:r>
          </a:p>
          <a:p>
            <a:pPr>
              <a:buFont typeface="Wingdings" pitchFamily="2" charset="2"/>
              <a:buNone/>
            </a:pPr>
            <a:r>
              <a:rPr lang="en-US" sz="1600" dirty="0" smtClean="0"/>
              <a:t>    </a:t>
            </a:r>
            <a:r>
              <a:rPr lang="en-US" sz="1600" dirty="0" smtClean="0">
                <a:hlinkClick r:id="rId7"/>
              </a:rPr>
              <a:t>afreese@us.ibm.com</a:t>
            </a:r>
            <a:r>
              <a:rPr lang="en-US" sz="1600" dirty="0" smtClean="0"/>
              <a:t> / 512-286-2484 (office)</a:t>
            </a:r>
          </a:p>
          <a:p>
            <a:pPr>
              <a:buFont typeface="Wingdings" pitchFamily="2" charset="2"/>
              <a:buNone/>
            </a:pPr>
            <a:endParaRPr lang="en-US" sz="1600" dirty="0" smtClean="0"/>
          </a:p>
          <a:p>
            <a:r>
              <a:rPr lang="en-US" sz="1600" dirty="0" smtClean="0"/>
              <a:t>Jinfang Chen – Tivoli Competitive Action Team</a:t>
            </a:r>
          </a:p>
          <a:p>
            <a:pPr>
              <a:buNone/>
            </a:pPr>
            <a:r>
              <a:rPr lang="en-US" sz="1600" dirty="0" smtClean="0"/>
              <a:t>	</a:t>
            </a:r>
            <a:r>
              <a:rPr lang="en-US" sz="1600" dirty="0" smtClean="0">
                <a:hlinkClick r:id="rId8"/>
              </a:rPr>
              <a:t>jichen@us.ibm.com</a:t>
            </a:r>
            <a:r>
              <a:rPr lang="en-US" sz="1600" dirty="0" smtClean="0"/>
              <a:t> / 512-286-3133 (office)</a:t>
            </a:r>
          </a:p>
          <a:p>
            <a:endParaRPr lang="en-US" sz="1600" dirty="0" smtClean="0"/>
          </a:p>
          <a:p>
            <a:r>
              <a:rPr lang="en-US" sz="1600" dirty="0" smtClean="0"/>
              <a:t>BigFix Sales Kit: </a:t>
            </a:r>
            <a:r>
              <a:rPr lang="en-US" sz="1600" dirty="0" smtClean="0">
                <a:hlinkClick r:id="rId9"/>
              </a:rPr>
              <a:t>http://w3-103.ibm.com/software/xl/portal/content?synKey=L816829E10129E56#assets</a:t>
            </a:r>
            <a:endParaRPr lang="en-US" sz="1600" dirty="0" smtClean="0"/>
          </a:p>
        </p:txBody>
      </p:sp>
      <p:sp>
        <p:nvSpPr>
          <p:cNvPr id="5" name="TextBox 4"/>
          <p:cNvSpPr txBox="1"/>
          <p:nvPr/>
        </p:nvSpPr>
        <p:spPr>
          <a:xfrm>
            <a:off x="8437808" y="5372526"/>
            <a:ext cx="184666" cy="369332"/>
          </a:xfrm>
          <a:prstGeom prst="rect">
            <a:avLst/>
          </a:prstGeom>
          <a:noFill/>
        </p:spPr>
        <p:txBody>
          <a:bodyPr wrap="none" rtlCol="0">
            <a:spAutoFit/>
          </a:bodyPr>
          <a:lstStyle/>
          <a:p>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10"/>
          <p:cNvSpPr>
            <a:spLocks noGrp="1" noChangeArrowheads="1"/>
          </p:cNvSpPr>
          <p:nvPr>
            <p:ph type="sldNum" sz="quarter" idx="10"/>
          </p:nvPr>
        </p:nvSpPr>
        <p:spPr>
          <a:noFill/>
        </p:spPr>
        <p:txBody>
          <a:bodyPr/>
          <a:lstStyle/>
          <a:p>
            <a:fld id="{E624302A-A242-4B0E-8B64-D39552AE51AF}" type="slidenum">
              <a:rPr lang="en-US" smtClean="0"/>
              <a:pPr/>
              <a:t>25</a:t>
            </a:fld>
            <a:endParaRPr lang="en-US" smtClean="0"/>
          </a:p>
        </p:txBody>
      </p:sp>
      <p:sp>
        <p:nvSpPr>
          <p:cNvPr id="53250" name="Rectangle 3"/>
          <p:cNvSpPr>
            <a:spLocks noGrp="1" noChangeArrowheads="1"/>
          </p:cNvSpPr>
          <p:nvPr>
            <p:ph type="body" idx="1"/>
          </p:nvPr>
        </p:nvSpPr>
        <p:spPr/>
        <p:txBody>
          <a:bodyPr/>
          <a:lstStyle/>
          <a:p>
            <a:pPr algn="ctr" eaLnBrk="1" hangingPunct="1">
              <a:buFont typeface="Wingdings" pitchFamily="2" charset="2"/>
              <a:buNone/>
            </a:pPr>
            <a:endParaRPr lang="en-US" sz="3600" smtClean="0"/>
          </a:p>
          <a:p>
            <a:pPr algn="ctr" eaLnBrk="1" hangingPunct="1">
              <a:buFont typeface="Wingdings" pitchFamily="2" charset="2"/>
              <a:buNone/>
            </a:pPr>
            <a:endParaRPr lang="en-US" sz="3600" smtClean="0"/>
          </a:p>
          <a:p>
            <a:pPr algn="ctr" eaLnBrk="1" hangingPunct="1">
              <a:buFont typeface="Wingdings" pitchFamily="2" charset="2"/>
              <a:buNone/>
            </a:pPr>
            <a:r>
              <a:rPr lang="en-US" sz="3600" smtClean="0"/>
              <a:t>BACKUP SLIDES</a:t>
            </a:r>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10"/>
          <p:cNvSpPr>
            <a:spLocks noGrp="1" noChangeArrowheads="1"/>
          </p:cNvSpPr>
          <p:nvPr>
            <p:ph type="sldNum" sz="quarter" idx="10"/>
          </p:nvPr>
        </p:nvSpPr>
        <p:spPr>
          <a:noFill/>
        </p:spPr>
        <p:txBody>
          <a:bodyPr/>
          <a:lstStyle/>
          <a:p>
            <a:fld id="{825DCC8B-CE98-451E-AF0F-9224C6579808}" type="slidenum">
              <a:rPr lang="en-US" smtClean="0"/>
              <a:pPr/>
              <a:t>26</a:t>
            </a:fld>
            <a:endParaRPr lang="en-US" smtClean="0"/>
          </a:p>
        </p:txBody>
      </p:sp>
      <p:sp>
        <p:nvSpPr>
          <p:cNvPr id="28674" name="Title 1"/>
          <p:cNvSpPr>
            <a:spLocks noGrp="1"/>
          </p:cNvSpPr>
          <p:nvPr>
            <p:ph type="title" idx="4294967295"/>
          </p:nvPr>
        </p:nvSpPr>
        <p:spPr>
          <a:xfrm>
            <a:off x="293688" y="503238"/>
            <a:ext cx="8247062" cy="496887"/>
          </a:xfrm>
        </p:spPr>
        <p:txBody>
          <a:bodyPr lIns="91440" tIns="45720" rIns="91440" bIns="45720" anchor="ctr"/>
          <a:lstStyle/>
          <a:p>
            <a:pPr eaLnBrk="1" hangingPunct="1"/>
            <a:r>
              <a:rPr lang="en-US" dirty="0" smtClean="0"/>
              <a:t>BigFix Product Portfolio</a:t>
            </a:r>
          </a:p>
        </p:txBody>
      </p:sp>
      <p:sp>
        <p:nvSpPr>
          <p:cNvPr id="28675" name="Slide Number Placeholder 4"/>
          <p:cNvSpPr txBox="1">
            <a:spLocks noGrp="1"/>
          </p:cNvSpPr>
          <p:nvPr/>
        </p:nvSpPr>
        <p:spPr bwMode="auto">
          <a:xfrm>
            <a:off x="6553200" y="6477000"/>
            <a:ext cx="2133600" cy="365125"/>
          </a:xfrm>
          <a:prstGeom prst="rect">
            <a:avLst/>
          </a:prstGeom>
          <a:noFill/>
          <a:ln w="9525">
            <a:noFill/>
            <a:miter lim="800000"/>
            <a:headEnd/>
            <a:tailEnd/>
          </a:ln>
        </p:spPr>
        <p:txBody>
          <a:bodyPr anchor="ctr"/>
          <a:lstStyle/>
          <a:p>
            <a:pPr algn="r" defTabSz="457200"/>
            <a:fld id="{DF7F96EB-A2B5-4C70-B809-3456A9178912}" type="slidenum">
              <a:rPr lang="en-US" sz="1100">
                <a:solidFill>
                  <a:srgbClr val="898989"/>
                </a:solidFill>
                <a:latin typeface="Franklin Gothic Book"/>
                <a:ea typeface="ＭＳ Ｐゴシック" pitchFamily="34" charset="-128"/>
              </a:rPr>
              <a:pPr algn="r" defTabSz="457200"/>
              <a:t>26</a:t>
            </a:fld>
            <a:endParaRPr lang="en-US" sz="1100">
              <a:solidFill>
                <a:srgbClr val="898989"/>
              </a:solidFill>
              <a:latin typeface="Franklin Gothic Book"/>
              <a:ea typeface="ＭＳ Ｐゴシック" pitchFamily="34" charset="-128"/>
            </a:endParaRPr>
          </a:p>
        </p:txBody>
      </p:sp>
      <p:pic>
        <p:nvPicPr>
          <p:cNvPr id="28676" name="Content Placeholder 9" descr="SolutionPackGraphics_v3.png"/>
          <p:cNvPicPr>
            <a:picLocks noGrp="1" noChangeAspect="1"/>
          </p:cNvPicPr>
          <p:nvPr>
            <p:ph idx="4294967295"/>
          </p:nvPr>
        </p:nvPicPr>
        <p:blipFill>
          <a:blip r:embed="rId3" cstate="screen"/>
          <a:srcRect/>
          <a:stretch>
            <a:fillRect/>
          </a:stretch>
        </p:blipFill>
        <p:spPr>
          <a:xfrm>
            <a:off x="630238" y="990600"/>
            <a:ext cx="8129587" cy="5414963"/>
          </a:xfrm>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10"/>
          <p:cNvSpPr>
            <a:spLocks noGrp="1" noChangeArrowheads="1"/>
          </p:cNvSpPr>
          <p:nvPr>
            <p:ph type="sldNum" sz="quarter" idx="10"/>
          </p:nvPr>
        </p:nvSpPr>
        <p:spPr>
          <a:noFill/>
        </p:spPr>
        <p:txBody>
          <a:bodyPr/>
          <a:lstStyle/>
          <a:p>
            <a:fld id="{72A64A40-399C-4B52-96B7-9D39B0FAD0F3}" type="slidenum">
              <a:rPr lang="en-US" smtClean="0"/>
              <a:pPr/>
              <a:t>27</a:t>
            </a:fld>
            <a:endParaRPr lang="en-US" smtClean="0"/>
          </a:p>
        </p:txBody>
      </p:sp>
      <p:sp>
        <p:nvSpPr>
          <p:cNvPr id="55298" name="Rectangle 2"/>
          <p:cNvSpPr>
            <a:spLocks noGrp="1" noChangeArrowheads="1"/>
          </p:cNvSpPr>
          <p:nvPr>
            <p:ph type="title" idx="4294967295"/>
          </p:nvPr>
        </p:nvSpPr>
        <p:spPr>
          <a:xfrm>
            <a:off x="565150" y="542925"/>
            <a:ext cx="7545388" cy="498475"/>
          </a:xfrm>
        </p:spPr>
        <p:txBody>
          <a:bodyPr lIns="91440" tIns="45720" rIns="91440" bIns="45720" anchor="ctr"/>
          <a:lstStyle/>
          <a:p>
            <a:r>
              <a:rPr lang="en-US" sz="2600" smtClean="0"/>
              <a:t>BigFix Systems Lifecycle Management</a:t>
            </a:r>
          </a:p>
        </p:txBody>
      </p:sp>
      <p:sp>
        <p:nvSpPr>
          <p:cNvPr id="55299" name="Rectangle 3"/>
          <p:cNvSpPr>
            <a:spLocks noGrp="1" noChangeArrowheads="1"/>
          </p:cNvSpPr>
          <p:nvPr>
            <p:ph type="body" idx="4294967295"/>
          </p:nvPr>
        </p:nvSpPr>
        <p:spPr>
          <a:xfrm>
            <a:off x="685800" y="1146175"/>
            <a:ext cx="7769225" cy="4416425"/>
          </a:xfrm>
        </p:spPr>
        <p:txBody>
          <a:bodyPr lIns="91440" tIns="45720" rIns="91440" bIns="45720"/>
          <a:lstStyle/>
          <a:p>
            <a:pPr marL="342900" indent="-342900" defTabSz="457200">
              <a:lnSpc>
                <a:spcPct val="80000"/>
              </a:lnSpc>
              <a:buFontTx/>
              <a:buNone/>
            </a:pPr>
            <a:endParaRPr lang="en-US" sz="700" smtClean="0"/>
          </a:p>
          <a:p>
            <a:pPr marL="342900" indent="-342900" defTabSz="457200">
              <a:lnSpc>
                <a:spcPct val="80000"/>
              </a:lnSpc>
              <a:buFont typeface="Wingdings" pitchFamily="2" charset="2"/>
              <a:buNone/>
            </a:pPr>
            <a:r>
              <a:rPr lang="en-US" sz="1600" b="1" smtClean="0"/>
              <a:t>Comprehensive</a:t>
            </a:r>
            <a:r>
              <a:rPr lang="en-US" sz="1400" smtClean="0"/>
              <a:t> </a:t>
            </a:r>
            <a:r>
              <a:rPr lang="en-US" sz="1600" b="1" smtClean="0"/>
              <a:t>solution</a:t>
            </a:r>
            <a:r>
              <a:rPr lang="en-US" sz="1400" smtClean="0"/>
              <a:t> </a:t>
            </a:r>
            <a:r>
              <a:rPr lang="en-US" sz="1600" b="1" smtClean="0"/>
              <a:t>for end-to-end systems management which includes:</a:t>
            </a:r>
            <a:br>
              <a:rPr lang="en-US" sz="1600" b="1" smtClean="0"/>
            </a:br>
            <a:endParaRPr lang="en-US" sz="1600" b="1" smtClean="0"/>
          </a:p>
          <a:p>
            <a:pPr marL="342900" indent="-342900" defTabSz="457200"/>
            <a:r>
              <a:rPr lang="en-US" sz="1600" smtClean="0"/>
              <a:t>Asset Discovery and Inventory Management</a:t>
            </a:r>
          </a:p>
          <a:p>
            <a:pPr marL="342900" indent="-342900" defTabSz="457200"/>
            <a:r>
              <a:rPr lang="en-US" sz="1600" smtClean="0"/>
              <a:t>Patch Management / Software Distribution</a:t>
            </a:r>
          </a:p>
          <a:p>
            <a:pPr marL="342900" indent="-342900" defTabSz="457200"/>
            <a:r>
              <a:rPr lang="en-US" sz="1600" smtClean="0"/>
              <a:t>Software Asset Management</a:t>
            </a:r>
          </a:p>
          <a:p>
            <a:pPr marL="342900" indent="-342900" defTabSz="457200"/>
            <a:r>
              <a:rPr lang="en-US" sz="1600" smtClean="0"/>
              <a:t>Power Management</a:t>
            </a:r>
          </a:p>
          <a:p>
            <a:pPr marL="342900" indent="-342900" defTabSz="457200"/>
            <a:r>
              <a:rPr lang="en-US" sz="1600" smtClean="0"/>
              <a:t>OS Deployment</a:t>
            </a:r>
          </a:p>
          <a:p>
            <a:pPr marL="342900" indent="-342900" defTabSz="457200"/>
            <a:r>
              <a:rPr lang="en-US" sz="1600" smtClean="0"/>
              <a:t>Remote Control</a:t>
            </a:r>
          </a:p>
          <a:p>
            <a:pPr marL="342900" indent="-342900" defTabSz="457200">
              <a:spcBef>
                <a:spcPts val="438"/>
              </a:spcBef>
              <a:buFont typeface="Wingdings" pitchFamily="2" charset="2"/>
              <a:buNone/>
            </a:pPr>
            <a:endParaRPr lang="en-US" sz="1600" b="1" smtClean="0"/>
          </a:p>
          <a:p>
            <a:pPr marL="342900" indent="-342900" defTabSz="457200">
              <a:spcBef>
                <a:spcPts val="438"/>
              </a:spcBef>
              <a:buFont typeface="Wingdings" pitchFamily="2" charset="2"/>
              <a:buNone/>
            </a:pPr>
            <a:r>
              <a:rPr lang="en-US" sz="1600" b="1" smtClean="0"/>
              <a:t>Features and Benefits</a:t>
            </a:r>
          </a:p>
          <a:p>
            <a:pPr marL="342900" indent="-342900" defTabSz="457200">
              <a:spcBef>
                <a:spcPts val="388"/>
              </a:spcBef>
            </a:pPr>
            <a:r>
              <a:rPr lang="en-US" sz="1600" smtClean="0"/>
              <a:t>Dramatically reduced patch cycles and </a:t>
            </a:r>
            <a:br>
              <a:rPr lang="en-US" sz="1600" smtClean="0"/>
            </a:br>
            <a:r>
              <a:rPr lang="en-US" sz="1600" smtClean="0"/>
              <a:t>increased first-pass success rates</a:t>
            </a:r>
          </a:p>
          <a:p>
            <a:pPr marL="342900" indent="-342900" defTabSz="457200">
              <a:spcBef>
                <a:spcPts val="388"/>
              </a:spcBef>
            </a:pPr>
            <a:r>
              <a:rPr lang="en-US" sz="1600" smtClean="0"/>
              <a:t>Massive scalability and support for remote </a:t>
            </a:r>
            <a:br>
              <a:rPr lang="en-US" sz="1600" smtClean="0"/>
            </a:br>
            <a:r>
              <a:rPr lang="en-US" sz="1600" smtClean="0"/>
              <a:t>and intermittently connected devices</a:t>
            </a:r>
          </a:p>
          <a:p>
            <a:pPr marL="342900" indent="-342900" defTabSz="457200">
              <a:spcBef>
                <a:spcPts val="388"/>
              </a:spcBef>
            </a:pPr>
            <a:r>
              <a:rPr lang="en-US" sz="1600" smtClean="0"/>
              <a:t>Detection and resolution of corrupted patches</a:t>
            </a:r>
          </a:p>
          <a:p>
            <a:pPr marL="342900" indent="-342900" defTabSz="457200">
              <a:spcBef>
                <a:spcPts val="388"/>
              </a:spcBef>
            </a:pPr>
            <a:r>
              <a:rPr lang="en-US" sz="1600" smtClean="0"/>
              <a:t>Closed loop validation in real-time</a:t>
            </a:r>
          </a:p>
          <a:p>
            <a:pPr marL="342900" indent="-342900" defTabSz="457200">
              <a:spcBef>
                <a:spcPts val="388"/>
              </a:spcBef>
            </a:pPr>
            <a:r>
              <a:rPr lang="en-US" sz="1600" smtClean="0"/>
              <a:t>Multi-platform support (*nix, Win, Mac)</a:t>
            </a:r>
          </a:p>
          <a:p>
            <a:pPr marL="342900" indent="-342900" defTabSz="457200">
              <a:spcBef>
                <a:spcPts val="388"/>
              </a:spcBef>
            </a:pPr>
            <a:r>
              <a:rPr lang="en-US" sz="1600" smtClean="0"/>
              <a:t>Coverage for legacy platforms</a:t>
            </a:r>
          </a:p>
          <a:p>
            <a:pPr marL="342900" indent="-342900" defTabSz="457200">
              <a:lnSpc>
                <a:spcPct val="80000"/>
              </a:lnSpc>
              <a:buFont typeface="Wingdings" pitchFamily="2" charset="2"/>
              <a:buNone/>
            </a:pPr>
            <a:endParaRPr lang="en-US" sz="1600" smtClean="0"/>
          </a:p>
          <a:p>
            <a:pPr marL="342900" indent="-342900" defTabSz="457200">
              <a:lnSpc>
                <a:spcPct val="80000"/>
              </a:lnSpc>
              <a:buFont typeface="Wingdings" pitchFamily="2" charset="2"/>
              <a:buNone/>
            </a:pPr>
            <a:endParaRPr lang="en-US" sz="1400" smtClean="0"/>
          </a:p>
          <a:p>
            <a:pPr marL="342900" indent="-342900" defTabSz="457200">
              <a:lnSpc>
                <a:spcPct val="80000"/>
              </a:lnSpc>
            </a:pPr>
            <a:endParaRPr lang="en-US" sz="1400" smtClean="0"/>
          </a:p>
          <a:p>
            <a:pPr marL="342900" indent="-342900" defTabSz="457200">
              <a:lnSpc>
                <a:spcPct val="80000"/>
              </a:lnSpc>
            </a:pPr>
            <a:endParaRPr lang="en-US" sz="1400" smtClean="0"/>
          </a:p>
          <a:p>
            <a:pPr marL="342900" indent="-342900" defTabSz="457200">
              <a:lnSpc>
                <a:spcPct val="80000"/>
              </a:lnSpc>
            </a:pPr>
            <a:endParaRPr lang="en-US" sz="1400" smtClean="0"/>
          </a:p>
        </p:txBody>
      </p:sp>
      <p:sp>
        <p:nvSpPr>
          <p:cNvPr id="55300" name="Slide Number Placeholder 6"/>
          <p:cNvSpPr txBox="1">
            <a:spLocks noGrp="1"/>
          </p:cNvSpPr>
          <p:nvPr/>
        </p:nvSpPr>
        <p:spPr bwMode="auto">
          <a:xfrm>
            <a:off x="6553200" y="6477000"/>
            <a:ext cx="2133600" cy="365125"/>
          </a:xfrm>
          <a:prstGeom prst="rect">
            <a:avLst/>
          </a:prstGeom>
          <a:noFill/>
          <a:ln w="9525">
            <a:noFill/>
            <a:miter lim="800000"/>
            <a:headEnd/>
            <a:tailEnd/>
          </a:ln>
        </p:spPr>
        <p:txBody>
          <a:bodyPr anchor="ctr"/>
          <a:lstStyle/>
          <a:p>
            <a:pPr algn="r" defTabSz="457200"/>
            <a:fld id="{9736E36A-1973-4246-AB24-A362FF192EB7}" type="slidenum">
              <a:rPr lang="en-US" sz="1100">
                <a:solidFill>
                  <a:srgbClr val="898989"/>
                </a:solidFill>
                <a:latin typeface="Franklin Gothic Book"/>
                <a:ea typeface="ＭＳ Ｐゴシック" pitchFamily="34" charset="-128"/>
              </a:rPr>
              <a:pPr algn="r" defTabSz="457200"/>
              <a:t>27</a:t>
            </a:fld>
            <a:endParaRPr lang="en-US" sz="1100">
              <a:solidFill>
                <a:srgbClr val="898989"/>
              </a:solidFill>
              <a:latin typeface="Franklin Gothic Book"/>
              <a:ea typeface="ＭＳ Ｐゴシック" pitchFamily="34" charset="-128"/>
            </a:endParaRPr>
          </a:p>
        </p:txBody>
      </p:sp>
      <p:pic>
        <p:nvPicPr>
          <p:cNvPr id="55301" name="Picture 14" descr="atmospheric"/>
          <p:cNvPicPr>
            <a:picLocks noChangeAspect="1"/>
          </p:cNvPicPr>
          <p:nvPr/>
        </p:nvPicPr>
        <p:blipFill>
          <a:blip r:embed="rId3" cstate="screen"/>
          <a:srcRect/>
          <a:stretch>
            <a:fillRect/>
          </a:stretch>
        </p:blipFill>
        <p:spPr bwMode="auto">
          <a:xfrm>
            <a:off x="5330825" y="3182938"/>
            <a:ext cx="3505200" cy="2570162"/>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10"/>
          <p:cNvSpPr>
            <a:spLocks noGrp="1" noChangeArrowheads="1"/>
          </p:cNvSpPr>
          <p:nvPr>
            <p:ph type="sldNum" sz="quarter" idx="10"/>
          </p:nvPr>
        </p:nvSpPr>
        <p:spPr>
          <a:noFill/>
        </p:spPr>
        <p:txBody>
          <a:bodyPr/>
          <a:lstStyle/>
          <a:p>
            <a:fld id="{F7647B74-EDB4-4564-93D0-F0A2EBBD41F4}" type="slidenum">
              <a:rPr lang="en-US" smtClean="0"/>
              <a:pPr/>
              <a:t>28</a:t>
            </a:fld>
            <a:endParaRPr lang="en-US" smtClean="0"/>
          </a:p>
        </p:txBody>
      </p:sp>
      <p:sp>
        <p:nvSpPr>
          <p:cNvPr id="63490" name="Rectangle 2"/>
          <p:cNvSpPr>
            <a:spLocks noGrp="1"/>
          </p:cNvSpPr>
          <p:nvPr>
            <p:ph type="title" idx="4294967295"/>
          </p:nvPr>
        </p:nvSpPr>
        <p:spPr/>
        <p:txBody>
          <a:bodyPr lIns="91440" tIns="45720" rIns="91440" bIns="45720" anchor="ctr"/>
          <a:lstStyle/>
          <a:p>
            <a:r>
              <a:rPr lang="en-US" smtClean="0"/>
              <a:t>BigFix Patch Management</a:t>
            </a:r>
          </a:p>
        </p:txBody>
      </p:sp>
      <p:sp>
        <p:nvSpPr>
          <p:cNvPr id="63491" name="Rectangle 3"/>
          <p:cNvSpPr>
            <a:spLocks noGrp="1"/>
          </p:cNvSpPr>
          <p:nvPr>
            <p:ph type="body" idx="4294967295"/>
          </p:nvPr>
        </p:nvSpPr>
        <p:spPr>
          <a:xfrm>
            <a:off x="361950" y="2193925"/>
            <a:ext cx="5694363" cy="4079875"/>
          </a:xfrm>
        </p:spPr>
        <p:txBody>
          <a:bodyPr lIns="91440" tIns="45720" rIns="91440" bIns="45720"/>
          <a:lstStyle/>
          <a:p>
            <a:pPr marL="342900" indent="-342900" defTabSz="457200">
              <a:buFont typeface="Wingdings" pitchFamily="2" charset="2"/>
              <a:buNone/>
            </a:pPr>
            <a:endParaRPr lang="en-US" sz="1600" b="1" smtClean="0"/>
          </a:p>
          <a:p>
            <a:pPr marL="342900" indent="-342900" defTabSz="457200">
              <a:buFont typeface="Wingdings" pitchFamily="2" charset="2"/>
              <a:buNone/>
            </a:pPr>
            <a:r>
              <a:rPr lang="en-US" sz="1600" b="1" smtClean="0"/>
              <a:t>Features and Benefits</a:t>
            </a:r>
            <a:br>
              <a:rPr lang="en-US" sz="1600" b="1" smtClean="0"/>
            </a:br>
            <a:endParaRPr lang="en-US" sz="1600" b="1" smtClean="0"/>
          </a:p>
          <a:p>
            <a:pPr marL="342900" indent="-342900" defTabSz="457200"/>
            <a:r>
              <a:rPr lang="en-US" sz="1800" smtClean="0"/>
              <a:t>Patch capabilities for multiple platforms: Windows, Linux, UNIX, Mac</a:t>
            </a:r>
          </a:p>
          <a:p>
            <a:pPr marL="342900" indent="-342900" defTabSz="457200"/>
            <a:r>
              <a:rPr lang="en-US" sz="1800" smtClean="0"/>
              <a:t>Coverage for a variety of software vendors, such as Adobe, Mozilla, RealNetworks, Apple, and Java</a:t>
            </a:r>
          </a:p>
          <a:p>
            <a:pPr marL="342900" indent="-342900" defTabSz="457200"/>
            <a:r>
              <a:rPr lang="en-US" sz="1800" smtClean="0"/>
              <a:t>Real-time reporting that provides information on which patches were deployed, when they were deployed, who deployed them, and to which endpoints</a:t>
            </a:r>
          </a:p>
          <a:p>
            <a:pPr marL="342900" indent="-342900" defTabSz="457200"/>
            <a:r>
              <a:rPr lang="en-US" sz="1800" smtClean="0"/>
              <a:t>Scalability—manage more than 250,000 endpoints from a single server</a:t>
            </a:r>
          </a:p>
          <a:p>
            <a:pPr marL="342900" indent="-342900" defTabSz="457200"/>
            <a:r>
              <a:rPr lang="en-US" sz="1800" smtClean="0"/>
              <a:t>No loss of functionality over low-bandwidth or globally distributed networks</a:t>
            </a:r>
          </a:p>
        </p:txBody>
      </p:sp>
      <p:sp>
        <p:nvSpPr>
          <p:cNvPr id="63492" name="Text Box 4"/>
          <p:cNvSpPr txBox="1">
            <a:spLocks noChangeArrowheads="1"/>
          </p:cNvSpPr>
          <p:nvPr/>
        </p:nvSpPr>
        <p:spPr bwMode="auto">
          <a:xfrm>
            <a:off x="358775" y="1255713"/>
            <a:ext cx="8502650" cy="915987"/>
          </a:xfrm>
          <a:prstGeom prst="rect">
            <a:avLst/>
          </a:prstGeom>
          <a:noFill/>
          <a:ln w="9525">
            <a:noFill/>
            <a:miter lim="800000"/>
            <a:headEnd/>
            <a:tailEnd/>
          </a:ln>
        </p:spPr>
        <p:txBody>
          <a:bodyPr>
            <a:spAutoFit/>
          </a:bodyPr>
          <a:lstStyle/>
          <a:p>
            <a:pPr>
              <a:buClr>
                <a:schemeClr val="accent2"/>
              </a:buClr>
              <a:buFont typeface="Wingdings" pitchFamily="2" charset="2"/>
              <a:buNone/>
            </a:pPr>
            <a:r>
              <a:rPr lang="en-US">
                <a:solidFill>
                  <a:schemeClr val="bg1"/>
                </a:solidFill>
              </a:rPr>
              <a:t>BigFix Patch Management is a comprehensive solution for delivering Microsoft, UNIX, Linux, and Mac patches, as well as third-party application patches, through a single console. </a:t>
            </a:r>
          </a:p>
        </p:txBody>
      </p:sp>
      <p:pic>
        <p:nvPicPr>
          <p:cNvPr id="63493" name="Picture 5" descr="MPj03879570000[1]"/>
          <p:cNvPicPr>
            <a:picLocks noChangeAspect="1" noChangeArrowheads="1"/>
          </p:cNvPicPr>
          <p:nvPr/>
        </p:nvPicPr>
        <p:blipFill>
          <a:blip r:embed="rId3" cstate="screen"/>
          <a:srcRect/>
          <a:stretch>
            <a:fillRect/>
          </a:stretch>
        </p:blipFill>
        <p:spPr bwMode="auto">
          <a:xfrm>
            <a:off x="7062788" y="4327525"/>
            <a:ext cx="1571625" cy="1122363"/>
          </a:xfrm>
          <a:prstGeom prst="rect">
            <a:avLst/>
          </a:prstGeom>
          <a:noFill/>
          <a:ln w="9525">
            <a:noFill/>
            <a:miter lim="800000"/>
            <a:headEnd/>
            <a:tailEnd/>
          </a:ln>
        </p:spPr>
      </p:pic>
      <p:pic>
        <p:nvPicPr>
          <p:cNvPr id="63494" name="Picture 6" descr="MPj03091940000[1]"/>
          <p:cNvPicPr>
            <a:picLocks noChangeAspect="1" noChangeArrowheads="1"/>
          </p:cNvPicPr>
          <p:nvPr/>
        </p:nvPicPr>
        <p:blipFill>
          <a:blip r:embed="rId4" cstate="screen"/>
          <a:srcRect/>
          <a:stretch>
            <a:fillRect/>
          </a:stretch>
        </p:blipFill>
        <p:spPr bwMode="auto">
          <a:xfrm>
            <a:off x="6910388" y="2574925"/>
            <a:ext cx="1554162" cy="1023938"/>
          </a:xfrm>
          <a:prstGeom prst="rect">
            <a:avLst/>
          </a:prstGeom>
          <a:noFill/>
          <a:ln w="9525">
            <a:noFill/>
            <a:miter lim="800000"/>
            <a:headEnd/>
            <a:tailEnd/>
          </a:ln>
        </p:spPr>
      </p:pic>
      <p:grpSp>
        <p:nvGrpSpPr>
          <p:cNvPr id="63495" name="Group 7"/>
          <p:cNvGrpSpPr>
            <a:grpSpLocks/>
          </p:cNvGrpSpPr>
          <p:nvPr/>
        </p:nvGrpSpPr>
        <p:grpSpPr bwMode="auto">
          <a:xfrm>
            <a:off x="7519988" y="3413125"/>
            <a:ext cx="808037" cy="798513"/>
            <a:chOff x="5040" y="1344"/>
            <a:chExt cx="509" cy="503"/>
          </a:xfrm>
        </p:grpSpPr>
        <p:pic>
          <p:nvPicPr>
            <p:cNvPr id="63496" name="Picture 8" descr="MPj03057460000[1]"/>
            <p:cNvPicPr>
              <a:picLocks noChangeAspect="1" noChangeArrowheads="1"/>
            </p:cNvPicPr>
            <p:nvPr/>
          </p:nvPicPr>
          <p:blipFill>
            <a:blip r:embed="rId5" cstate="screen">
              <a:clrChange>
                <a:clrFrom>
                  <a:srgbClr val="FFFFFF"/>
                </a:clrFrom>
                <a:clrTo>
                  <a:srgbClr val="FFFFFF">
                    <a:alpha val="0"/>
                  </a:srgbClr>
                </a:clrTo>
              </a:clrChange>
            </a:blip>
            <a:srcRect/>
            <a:stretch>
              <a:fillRect/>
            </a:stretch>
          </p:blipFill>
          <p:spPr bwMode="auto">
            <a:xfrm>
              <a:off x="5040" y="1344"/>
              <a:ext cx="509" cy="503"/>
            </a:xfrm>
            <a:prstGeom prst="rect">
              <a:avLst/>
            </a:prstGeom>
            <a:noFill/>
            <a:ln w="9525">
              <a:noFill/>
              <a:miter lim="800000"/>
              <a:headEnd/>
              <a:tailEnd/>
            </a:ln>
          </p:spPr>
        </p:pic>
        <p:sp>
          <p:nvSpPr>
            <p:cNvPr id="63497" name="Text Box 9"/>
            <p:cNvSpPr txBox="1">
              <a:spLocks noChangeArrowheads="1"/>
            </p:cNvSpPr>
            <p:nvPr/>
          </p:nvSpPr>
          <p:spPr bwMode="auto">
            <a:xfrm>
              <a:off x="5136" y="1392"/>
              <a:ext cx="312" cy="144"/>
            </a:xfrm>
            <a:prstGeom prst="rect">
              <a:avLst/>
            </a:prstGeom>
            <a:noFill/>
            <a:ln w="12700">
              <a:noFill/>
              <a:miter lim="800000"/>
              <a:headEnd/>
              <a:tailEnd/>
            </a:ln>
          </p:spPr>
          <p:txBody>
            <a:bodyPr wrap="none">
              <a:spAutoFit/>
            </a:bodyPr>
            <a:lstStyle/>
            <a:p>
              <a:pPr algn="ctr">
                <a:spcBef>
                  <a:spcPct val="50000"/>
                </a:spcBef>
                <a:buClr>
                  <a:schemeClr val="accent2"/>
                </a:buClr>
                <a:buFont typeface="Wingdings" pitchFamily="2" charset="2"/>
                <a:buNone/>
              </a:pPr>
              <a:r>
                <a:rPr lang="en-US" sz="900" b="1">
                  <a:ea typeface="ＭＳ Ｐゴシック" pitchFamily="34" charset="-128"/>
                </a:rPr>
                <a:t>Patch</a:t>
              </a:r>
            </a:p>
          </p:txBody>
        </p:sp>
        <p:sp>
          <p:nvSpPr>
            <p:cNvPr id="63498" name="Text Box 10"/>
            <p:cNvSpPr txBox="1">
              <a:spLocks noChangeArrowheads="1"/>
            </p:cNvSpPr>
            <p:nvPr/>
          </p:nvSpPr>
          <p:spPr bwMode="auto">
            <a:xfrm>
              <a:off x="5060" y="1632"/>
              <a:ext cx="460" cy="144"/>
            </a:xfrm>
            <a:prstGeom prst="rect">
              <a:avLst/>
            </a:prstGeom>
            <a:noFill/>
            <a:ln w="12700">
              <a:noFill/>
              <a:miter lim="800000"/>
              <a:headEnd/>
              <a:tailEnd/>
            </a:ln>
          </p:spPr>
          <p:txBody>
            <a:bodyPr wrap="none">
              <a:spAutoFit/>
            </a:bodyPr>
            <a:lstStyle/>
            <a:p>
              <a:pPr algn="ctr">
                <a:spcBef>
                  <a:spcPct val="50000"/>
                </a:spcBef>
                <a:buClr>
                  <a:schemeClr val="accent2"/>
                </a:buClr>
                <a:buFont typeface="Wingdings" pitchFamily="2" charset="2"/>
                <a:buNone/>
              </a:pPr>
              <a:r>
                <a:rPr lang="en-US" sz="900" b="1">
                  <a:ea typeface="ＭＳ Ｐゴシック" pitchFamily="34" charset="-128"/>
                </a:rPr>
                <a:t>KB123456</a:t>
              </a:r>
            </a:p>
          </p:txBody>
        </p:sp>
      </p:gr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10"/>
          <p:cNvSpPr>
            <a:spLocks noGrp="1" noChangeArrowheads="1"/>
          </p:cNvSpPr>
          <p:nvPr>
            <p:ph type="sldNum" sz="quarter" idx="10"/>
          </p:nvPr>
        </p:nvSpPr>
        <p:spPr>
          <a:noFill/>
        </p:spPr>
        <p:txBody>
          <a:bodyPr/>
          <a:lstStyle/>
          <a:p>
            <a:fld id="{5FC960C1-B671-4A08-9305-1568287D476D}" type="slidenum">
              <a:rPr lang="en-US" smtClean="0"/>
              <a:pPr/>
              <a:t>29</a:t>
            </a:fld>
            <a:endParaRPr lang="en-US" smtClean="0"/>
          </a:p>
        </p:txBody>
      </p:sp>
      <p:sp>
        <p:nvSpPr>
          <p:cNvPr id="61442" name="Rectangle 2"/>
          <p:cNvSpPr>
            <a:spLocks noGrp="1"/>
          </p:cNvSpPr>
          <p:nvPr>
            <p:ph type="title" idx="4294967295"/>
          </p:nvPr>
        </p:nvSpPr>
        <p:spPr/>
        <p:txBody>
          <a:bodyPr lIns="91440" tIns="45720" rIns="91440" bIns="45720" anchor="ctr"/>
          <a:lstStyle/>
          <a:p>
            <a:r>
              <a:rPr lang="en-US" smtClean="0"/>
              <a:t>BigFix Power Management</a:t>
            </a:r>
          </a:p>
        </p:txBody>
      </p:sp>
      <p:sp>
        <p:nvSpPr>
          <p:cNvPr id="61443" name="Rectangle 3"/>
          <p:cNvSpPr>
            <a:spLocks noGrp="1"/>
          </p:cNvSpPr>
          <p:nvPr>
            <p:ph type="body" idx="4294967295"/>
          </p:nvPr>
        </p:nvSpPr>
        <p:spPr>
          <a:xfrm>
            <a:off x="361950" y="2193925"/>
            <a:ext cx="5694363" cy="4079875"/>
          </a:xfrm>
        </p:spPr>
        <p:txBody>
          <a:bodyPr lIns="91440" tIns="45720" rIns="91440" bIns="45720"/>
          <a:lstStyle/>
          <a:p>
            <a:pPr marL="342900" indent="-342900" defTabSz="457200">
              <a:buFont typeface="Wingdings" pitchFamily="2" charset="2"/>
              <a:buNone/>
            </a:pPr>
            <a:endParaRPr lang="en-US" sz="1600" b="1" smtClean="0"/>
          </a:p>
          <a:p>
            <a:pPr marL="342900" indent="-342900" defTabSz="457200">
              <a:buFont typeface="Wingdings" pitchFamily="2" charset="2"/>
              <a:buNone/>
            </a:pPr>
            <a:r>
              <a:rPr lang="en-US" sz="1600" b="1" smtClean="0"/>
              <a:t>Features and Benefits</a:t>
            </a:r>
            <a:br>
              <a:rPr lang="en-US" sz="1600" b="1" smtClean="0"/>
            </a:br>
            <a:endParaRPr lang="en-US" sz="1600" b="1" smtClean="0"/>
          </a:p>
          <a:p>
            <a:pPr marL="342900" indent="-342900" defTabSz="457200"/>
            <a:r>
              <a:rPr lang="en-US" sz="1600" smtClean="0"/>
              <a:t>Saves up to $50 per year per BigFix-managed device depending on local electricity costs and net energy savings achieve</a:t>
            </a:r>
          </a:p>
          <a:p>
            <a:pPr marL="342900" indent="-342900" defTabSz="457200"/>
            <a:r>
              <a:rPr lang="en-US" sz="1600" smtClean="0"/>
              <a:t>Centralized, policy-driven power management of distributed computers scalable from individual machines to entire global enterprises</a:t>
            </a:r>
          </a:p>
          <a:p>
            <a:pPr marL="342900" indent="-342900" defTabSz="457200"/>
            <a:r>
              <a:rPr lang="en-US" sz="1600" smtClean="0"/>
              <a:t>Fine-grained controls for hibernation/standby, subsystem-only shutdown, and save-work-before-shutdown options</a:t>
            </a:r>
          </a:p>
          <a:p>
            <a:pPr marL="342900" indent="-342900" defTabSz="457200"/>
            <a:r>
              <a:rPr lang="en-US" sz="1600" smtClean="0"/>
              <a:t>Wake-on-LAN support synchronizes systems maintenance processes with power conservation</a:t>
            </a:r>
          </a:p>
          <a:p>
            <a:pPr marL="342900" indent="-342900" defTabSz="457200"/>
            <a:r>
              <a:rPr lang="en-US" sz="1600" smtClean="0"/>
              <a:t>Opt-in programs encourage end-user participation as well as Wake-on-Web feature to allow for end-users to remotely connect and turn on their own systems</a:t>
            </a:r>
          </a:p>
        </p:txBody>
      </p:sp>
      <p:pic>
        <p:nvPicPr>
          <p:cNvPr id="61444" name="Picture 4"/>
          <p:cNvPicPr>
            <a:picLocks noChangeAspect="1" noChangeArrowheads="1"/>
          </p:cNvPicPr>
          <p:nvPr/>
        </p:nvPicPr>
        <p:blipFill>
          <a:blip r:embed="rId3" cstate="screen"/>
          <a:srcRect/>
          <a:stretch>
            <a:fillRect/>
          </a:stretch>
        </p:blipFill>
        <p:spPr bwMode="auto">
          <a:xfrm>
            <a:off x="6186488" y="2824163"/>
            <a:ext cx="2520950" cy="2239962"/>
          </a:xfrm>
          <a:prstGeom prst="rect">
            <a:avLst/>
          </a:prstGeom>
          <a:noFill/>
          <a:ln w="9525">
            <a:noFill/>
            <a:miter lim="800000"/>
            <a:headEnd/>
            <a:tailEnd/>
          </a:ln>
        </p:spPr>
      </p:pic>
      <p:sp>
        <p:nvSpPr>
          <p:cNvPr id="61445" name="Text Box 5"/>
          <p:cNvSpPr txBox="1">
            <a:spLocks noChangeArrowheads="1"/>
          </p:cNvSpPr>
          <p:nvPr/>
        </p:nvSpPr>
        <p:spPr bwMode="auto">
          <a:xfrm>
            <a:off x="358775" y="1255713"/>
            <a:ext cx="8502650" cy="1190625"/>
          </a:xfrm>
          <a:prstGeom prst="rect">
            <a:avLst/>
          </a:prstGeom>
          <a:noFill/>
          <a:ln w="9525">
            <a:noFill/>
            <a:miter lim="800000"/>
            <a:headEnd/>
            <a:tailEnd/>
          </a:ln>
        </p:spPr>
        <p:txBody>
          <a:bodyPr>
            <a:spAutoFit/>
          </a:bodyPr>
          <a:lstStyle/>
          <a:p>
            <a:pPr>
              <a:buClr>
                <a:schemeClr val="accent2"/>
              </a:buClr>
              <a:buFont typeface="Wingdings" pitchFamily="2" charset="2"/>
              <a:buNone/>
            </a:pPr>
            <a:r>
              <a:rPr lang="en-US">
                <a:solidFill>
                  <a:srgbClr val="000000"/>
                </a:solidFill>
              </a:rPr>
              <a:t>BigFix Power Management allows IT organizations to enforce conservation policies across the enterprise, while providing granularity that enables application of those policies to a single computer. </a:t>
            </a:r>
            <a:endParaRPr lang="en-US" sz="1400" b="1">
              <a:solidFill>
                <a:srgbClr val="000000"/>
              </a:solidFill>
            </a:endParaRPr>
          </a:p>
          <a:p>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10"/>
          <p:cNvSpPr>
            <a:spLocks noGrp="1" noChangeArrowheads="1"/>
          </p:cNvSpPr>
          <p:nvPr>
            <p:ph type="sldNum" sz="quarter" idx="10"/>
          </p:nvPr>
        </p:nvSpPr>
        <p:spPr>
          <a:noFill/>
        </p:spPr>
        <p:txBody>
          <a:bodyPr/>
          <a:lstStyle/>
          <a:p>
            <a:fld id="{11C14F84-E2DB-4287-8AA7-268BAA8D4A01}" type="slidenum">
              <a:rPr lang="en-US" smtClean="0"/>
              <a:pPr/>
              <a:t>30</a:t>
            </a:fld>
            <a:endParaRPr lang="en-US" smtClean="0"/>
          </a:p>
        </p:txBody>
      </p:sp>
      <p:sp>
        <p:nvSpPr>
          <p:cNvPr id="57346" name="Rectangle 2"/>
          <p:cNvSpPr>
            <a:spLocks noGrp="1"/>
          </p:cNvSpPr>
          <p:nvPr>
            <p:ph type="title" idx="4294967295"/>
          </p:nvPr>
        </p:nvSpPr>
        <p:spPr/>
        <p:txBody>
          <a:bodyPr lIns="91440" tIns="45720" rIns="91440" bIns="45720" anchor="ctr"/>
          <a:lstStyle/>
          <a:p>
            <a:r>
              <a:rPr lang="en-US" sz="2400" smtClean="0"/>
              <a:t>BigFix Security Configuration &amp; Vulnerability Management</a:t>
            </a:r>
          </a:p>
        </p:txBody>
      </p:sp>
      <p:sp>
        <p:nvSpPr>
          <p:cNvPr id="57347" name="Rectangle 3"/>
          <p:cNvSpPr>
            <a:spLocks noGrp="1"/>
          </p:cNvSpPr>
          <p:nvPr>
            <p:ph type="body" idx="4294967295"/>
          </p:nvPr>
        </p:nvSpPr>
        <p:spPr>
          <a:xfrm>
            <a:off x="685800" y="1219200"/>
            <a:ext cx="8229600" cy="5105400"/>
          </a:xfrm>
        </p:spPr>
        <p:txBody>
          <a:bodyPr lIns="91440" tIns="45720" rIns="91440" bIns="45720"/>
          <a:lstStyle/>
          <a:p>
            <a:pPr marL="342900" indent="-342900" defTabSz="457200">
              <a:lnSpc>
                <a:spcPct val="80000"/>
              </a:lnSpc>
              <a:buFont typeface="Wingdings" pitchFamily="2" charset="2"/>
              <a:buNone/>
            </a:pPr>
            <a:r>
              <a:rPr lang="en-US" sz="1800" b="1" smtClean="0"/>
              <a:t>Comprehensive</a:t>
            </a:r>
            <a:r>
              <a:rPr lang="en-US" sz="1800" smtClean="0"/>
              <a:t> </a:t>
            </a:r>
            <a:r>
              <a:rPr lang="en-US" sz="1800" b="1" smtClean="0"/>
              <a:t>solution</a:t>
            </a:r>
            <a:r>
              <a:rPr lang="en-US" sz="1800" smtClean="0"/>
              <a:t> </a:t>
            </a:r>
            <a:r>
              <a:rPr lang="en-US" sz="1800" b="1" smtClean="0"/>
              <a:t>for end-to-end security management which includes:</a:t>
            </a:r>
          </a:p>
          <a:p>
            <a:pPr marL="342900" indent="-342900" defTabSz="457200">
              <a:lnSpc>
                <a:spcPct val="80000"/>
              </a:lnSpc>
            </a:pPr>
            <a:r>
              <a:rPr lang="en-US" sz="1800" smtClean="0"/>
              <a:t>Asset Discovery</a:t>
            </a:r>
          </a:p>
          <a:p>
            <a:pPr marL="342900" indent="-342900" defTabSz="457200">
              <a:lnSpc>
                <a:spcPct val="80000"/>
              </a:lnSpc>
            </a:pPr>
            <a:r>
              <a:rPr lang="en-US" sz="1800" smtClean="0"/>
              <a:t>Patch Management</a:t>
            </a:r>
          </a:p>
          <a:p>
            <a:pPr marL="342900" indent="-342900" defTabSz="457200">
              <a:lnSpc>
                <a:spcPct val="80000"/>
              </a:lnSpc>
            </a:pPr>
            <a:r>
              <a:rPr lang="en-US" sz="1800" smtClean="0"/>
              <a:t>Security Configuration Management</a:t>
            </a:r>
          </a:p>
          <a:p>
            <a:pPr marL="342900" indent="-342900" defTabSz="457200">
              <a:lnSpc>
                <a:spcPct val="80000"/>
              </a:lnSpc>
            </a:pPr>
            <a:r>
              <a:rPr lang="en-US" sz="1800" smtClean="0"/>
              <a:t>Vulnerability Management</a:t>
            </a:r>
            <a:r>
              <a:rPr lang="en-US" sz="1800" smtClean="0">
                <a:solidFill>
                  <a:schemeClr val="hlink"/>
                </a:solidFill>
              </a:rPr>
              <a:t/>
            </a:r>
            <a:br>
              <a:rPr lang="en-US" sz="1800" smtClean="0">
                <a:solidFill>
                  <a:schemeClr val="hlink"/>
                </a:solidFill>
              </a:rPr>
            </a:br>
            <a:endParaRPr lang="en-US" sz="1800" smtClean="0">
              <a:solidFill>
                <a:schemeClr val="hlink"/>
              </a:solidFill>
            </a:endParaRPr>
          </a:p>
          <a:p>
            <a:pPr marL="342900" indent="-342900" defTabSz="457200">
              <a:lnSpc>
                <a:spcPct val="90000"/>
              </a:lnSpc>
              <a:spcBef>
                <a:spcPts val="438"/>
              </a:spcBef>
              <a:buFont typeface="Wingdings" pitchFamily="2" charset="2"/>
              <a:buNone/>
            </a:pPr>
            <a:endParaRPr lang="en-US" sz="1800" b="1" smtClean="0"/>
          </a:p>
          <a:p>
            <a:pPr marL="342900" indent="-342900" defTabSz="457200">
              <a:lnSpc>
                <a:spcPct val="90000"/>
              </a:lnSpc>
              <a:spcBef>
                <a:spcPts val="438"/>
              </a:spcBef>
              <a:buFont typeface="Wingdings" pitchFamily="2" charset="2"/>
              <a:buNone/>
            </a:pPr>
            <a:r>
              <a:rPr lang="en-US" sz="1800" b="1" smtClean="0"/>
              <a:t>Features and Benefits</a:t>
            </a:r>
          </a:p>
          <a:p>
            <a:pPr marL="342900" indent="-342900" defTabSz="457200">
              <a:lnSpc>
                <a:spcPct val="90000"/>
              </a:lnSpc>
              <a:spcBef>
                <a:spcPts val="388"/>
              </a:spcBef>
            </a:pPr>
            <a:r>
              <a:rPr lang="en-US" sz="1800" smtClean="0"/>
              <a:t>Continuous enforcement of security policies,</a:t>
            </a:r>
            <a:br>
              <a:rPr lang="en-US" sz="1800" smtClean="0"/>
            </a:br>
            <a:r>
              <a:rPr lang="en-US" sz="1800" smtClean="0"/>
              <a:t>regardless of network connection status</a:t>
            </a:r>
          </a:p>
          <a:p>
            <a:pPr marL="342900" indent="-342900" defTabSz="457200">
              <a:lnSpc>
                <a:spcPct val="90000"/>
              </a:lnSpc>
              <a:spcBef>
                <a:spcPts val="388"/>
              </a:spcBef>
            </a:pPr>
            <a:r>
              <a:rPr lang="en-US" sz="1800" smtClean="0"/>
              <a:t>Host-based vulnerability assessment with</a:t>
            </a:r>
            <a:br>
              <a:rPr lang="en-US" sz="1800" smtClean="0"/>
            </a:br>
            <a:r>
              <a:rPr lang="en-US" sz="1800" smtClean="0"/>
              <a:t>severity scoring and a 99.9% accuracy rate</a:t>
            </a:r>
          </a:p>
          <a:p>
            <a:pPr marL="342900" indent="-342900" defTabSz="457200">
              <a:lnSpc>
                <a:spcPct val="90000"/>
              </a:lnSpc>
              <a:spcBef>
                <a:spcPts val="388"/>
              </a:spcBef>
            </a:pPr>
            <a:r>
              <a:rPr lang="en-US" sz="1800" smtClean="0"/>
              <a:t>Define and assess client compliance to security</a:t>
            </a:r>
            <a:br>
              <a:rPr lang="en-US" sz="1800" smtClean="0"/>
            </a:br>
            <a:r>
              <a:rPr lang="en-US" sz="1800" smtClean="0"/>
              <a:t>configuration baselines</a:t>
            </a:r>
          </a:p>
          <a:p>
            <a:pPr marL="342900" indent="-342900" defTabSz="457200">
              <a:lnSpc>
                <a:spcPct val="90000"/>
              </a:lnSpc>
              <a:spcBef>
                <a:spcPts val="388"/>
              </a:spcBef>
            </a:pPr>
            <a:r>
              <a:rPr lang="en-US" sz="1800" smtClean="0"/>
              <a:t>SCAP certified for FDCC</a:t>
            </a:r>
          </a:p>
          <a:p>
            <a:pPr marL="342900" indent="-342900" defTabSz="457200">
              <a:lnSpc>
                <a:spcPct val="90000"/>
              </a:lnSpc>
              <a:spcBef>
                <a:spcPts val="388"/>
              </a:spcBef>
            </a:pPr>
            <a:r>
              <a:rPr lang="en-US" sz="1800" smtClean="0"/>
              <a:t>Heterogeneous platform support: </a:t>
            </a:r>
            <a:br>
              <a:rPr lang="en-US" sz="1800" smtClean="0"/>
            </a:br>
            <a:r>
              <a:rPr lang="en-US" sz="1800" smtClean="0"/>
              <a:t>Windows, UNI X, Linux, and Macintosh</a:t>
            </a:r>
          </a:p>
          <a:p>
            <a:pPr marL="342900" indent="-342900" defTabSz="457200">
              <a:lnSpc>
                <a:spcPct val="90000"/>
              </a:lnSpc>
            </a:pPr>
            <a:endParaRPr lang="en-US" sz="1800" smtClean="0"/>
          </a:p>
        </p:txBody>
      </p:sp>
      <p:pic>
        <p:nvPicPr>
          <p:cNvPr id="26628" name="Picture 4" descr="SCMDashboard"/>
          <p:cNvPicPr>
            <a:picLocks noChangeAspect="1" noChangeArrowheads="1"/>
          </p:cNvPicPr>
          <p:nvPr/>
        </p:nvPicPr>
        <p:blipFill>
          <a:blip r:embed="rId3" cstate="screen"/>
          <a:srcRect/>
          <a:stretch>
            <a:fillRect/>
          </a:stretch>
        </p:blipFill>
        <p:spPr bwMode="auto">
          <a:xfrm>
            <a:off x="6013450" y="1938338"/>
            <a:ext cx="2930525" cy="3760787"/>
          </a:xfrm>
          <a:prstGeom prst="rect">
            <a:avLst/>
          </a:prstGeom>
          <a:noFill/>
          <a:ln w="9525">
            <a:noFill/>
            <a:miter lim="800000"/>
            <a:headEnd/>
            <a:tailEnd/>
          </a:ln>
          <a:effectLst>
            <a:outerShdw dist="139700" dir="2700000" algn="tl" rotWithShape="0">
              <a:srgbClr val="333333">
                <a:alpha val="64998"/>
              </a:srgbClr>
            </a:outerShdw>
          </a:effectLst>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10"/>
          <p:cNvSpPr>
            <a:spLocks noGrp="1" noChangeArrowheads="1"/>
          </p:cNvSpPr>
          <p:nvPr>
            <p:ph type="sldNum" sz="quarter" idx="10"/>
          </p:nvPr>
        </p:nvSpPr>
        <p:spPr>
          <a:noFill/>
        </p:spPr>
        <p:txBody>
          <a:bodyPr/>
          <a:lstStyle/>
          <a:p>
            <a:fld id="{AEA6AD4B-8D44-41C8-820F-7B3C2B10B462}" type="slidenum">
              <a:rPr lang="en-US" smtClean="0"/>
              <a:pPr/>
              <a:t>31</a:t>
            </a:fld>
            <a:endParaRPr lang="en-US" smtClean="0"/>
          </a:p>
        </p:txBody>
      </p:sp>
      <p:sp>
        <p:nvSpPr>
          <p:cNvPr id="59394" name="Rectangle 2"/>
          <p:cNvSpPr>
            <a:spLocks noGrp="1"/>
          </p:cNvSpPr>
          <p:nvPr>
            <p:ph type="title" idx="4294967295"/>
          </p:nvPr>
        </p:nvSpPr>
        <p:spPr/>
        <p:txBody>
          <a:bodyPr lIns="91440" tIns="45720" rIns="91440" bIns="45720" anchor="ctr"/>
          <a:lstStyle/>
          <a:p>
            <a:r>
              <a:rPr lang="en-US" smtClean="0"/>
              <a:t>BigFix Endpoint Protection</a:t>
            </a:r>
          </a:p>
        </p:txBody>
      </p:sp>
      <p:sp>
        <p:nvSpPr>
          <p:cNvPr id="59395" name="Rectangle 3"/>
          <p:cNvSpPr>
            <a:spLocks noGrp="1"/>
          </p:cNvSpPr>
          <p:nvPr>
            <p:ph type="body" idx="4294967295"/>
          </p:nvPr>
        </p:nvSpPr>
        <p:spPr>
          <a:xfrm>
            <a:off x="455613" y="1371600"/>
            <a:ext cx="8229600" cy="4525963"/>
          </a:xfrm>
        </p:spPr>
        <p:txBody>
          <a:bodyPr lIns="91440" tIns="45720" rIns="91440" bIns="45720"/>
          <a:lstStyle/>
          <a:p>
            <a:pPr marL="342900" indent="-342900" defTabSz="457200">
              <a:buFont typeface="Wingdings" pitchFamily="2" charset="2"/>
              <a:buNone/>
            </a:pPr>
            <a:r>
              <a:rPr lang="en-US" sz="1400" b="1" smtClean="0"/>
              <a:t>Integrated Endpoint Protection modules include:</a:t>
            </a:r>
          </a:p>
          <a:p>
            <a:pPr marL="342900" indent="-342900" defTabSz="457200"/>
            <a:r>
              <a:rPr lang="en-US" sz="1400" smtClean="0"/>
              <a:t>Anti-Virus </a:t>
            </a:r>
          </a:p>
          <a:p>
            <a:pPr marL="342900" indent="-342900" defTabSz="457200"/>
            <a:r>
              <a:rPr lang="en-US" sz="1400" smtClean="0"/>
              <a:t>Anti-Malware</a:t>
            </a:r>
          </a:p>
          <a:p>
            <a:pPr marL="342900" indent="-342900" defTabSz="457200"/>
            <a:r>
              <a:rPr lang="en-US" sz="1400" smtClean="0"/>
              <a:t>Endpoint Firewall</a:t>
            </a:r>
          </a:p>
          <a:p>
            <a:pPr marL="342900" indent="-342900" defTabSz="457200"/>
            <a:r>
              <a:rPr lang="en-US" sz="1400" smtClean="0"/>
              <a:t>Web Protection</a:t>
            </a:r>
          </a:p>
          <a:p>
            <a:pPr marL="342900" indent="-342900" defTabSz="457200"/>
            <a:r>
              <a:rPr lang="en-US" sz="1400" smtClean="0"/>
              <a:t>Client Manager for</a:t>
            </a:r>
            <a:br>
              <a:rPr lang="en-US" sz="1400" smtClean="0"/>
            </a:br>
            <a:r>
              <a:rPr lang="en-US" sz="1400" smtClean="0"/>
              <a:t>Endpoint Protection</a:t>
            </a:r>
          </a:p>
          <a:p>
            <a:pPr marL="342900" indent="-342900" defTabSz="457200"/>
            <a:r>
              <a:rPr lang="en-US" sz="1400" smtClean="0"/>
              <a:t>Network Access Control (NAC)</a:t>
            </a:r>
          </a:p>
          <a:p>
            <a:pPr marL="342900" indent="-342900" defTabSz="457200">
              <a:buFont typeface="Wingdings" pitchFamily="2" charset="2"/>
              <a:buNone/>
            </a:pPr>
            <a:endParaRPr lang="en-US" sz="1400" b="1" smtClean="0"/>
          </a:p>
          <a:p>
            <a:pPr marL="342900" indent="-342900" defTabSz="457200">
              <a:buFont typeface="Wingdings" pitchFamily="2" charset="2"/>
              <a:buNone/>
            </a:pPr>
            <a:endParaRPr lang="en-US" sz="1400" b="1" smtClean="0"/>
          </a:p>
          <a:p>
            <a:pPr marL="342900" indent="-342900" defTabSz="457200">
              <a:buFont typeface="Wingdings" pitchFamily="2" charset="2"/>
              <a:buNone/>
            </a:pPr>
            <a:r>
              <a:rPr lang="en-US" sz="1400" b="1" smtClean="0"/>
              <a:t>Features and Benefits</a:t>
            </a:r>
          </a:p>
          <a:p>
            <a:pPr marL="342900" indent="-342900" defTabSz="457200"/>
            <a:r>
              <a:rPr lang="en-US" sz="1400" smtClean="0"/>
              <a:t>Prevent infection, identity theft, </a:t>
            </a:r>
            <a:br>
              <a:rPr lang="en-US" sz="1400" smtClean="0"/>
            </a:br>
            <a:r>
              <a:rPr lang="en-US" sz="1400" smtClean="0"/>
              <a:t>data loss, network downtime, lost productivity, and compliance violations</a:t>
            </a:r>
          </a:p>
          <a:p>
            <a:pPr marL="342900" indent="-342900" defTabSz="457200"/>
            <a:r>
              <a:rPr lang="en-US" sz="1400" smtClean="0"/>
              <a:t>Eliminate security gap with real-time threat intelligence</a:t>
            </a:r>
          </a:p>
          <a:p>
            <a:pPr marL="342900" indent="-342900" defTabSz="457200"/>
            <a:r>
              <a:rPr lang="en-US" sz="1400" smtClean="0"/>
              <a:t>Achieve unparalleled visibility into complete enterprise protection</a:t>
            </a:r>
          </a:p>
          <a:p>
            <a:pPr marL="342900" indent="-342900" defTabSz="457200"/>
            <a:r>
              <a:rPr lang="en-US" sz="1400" smtClean="0"/>
              <a:t>Combine endpoint protection, security configuration, patch management, and systems lifecycle management tools</a:t>
            </a:r>
          </a:p>
        </p:txBody>
      </p:sp>
      <p:pic>
        <p:nvPicPr>
          <p:cNvPr id="59396" name="Picture 4"/>
          <p:cNvPicPr>
            <a:picLocks noChangeAspect="1" noChangeArrowheads="1"/>
          </p:cNvPicPr>
          <p:nvPr/>
        </p:nvPicPr>
        <p:blipFill>
          <a:blip r:embed="rId3" cstate="screen"/>
          <a:srcRect/>
          <a:stretch>
            <a:fillRect/>
          </a:stretch>
        </p:blipFill>
        <p:spPr bwMode="auto">
          <a:xfrm>
            <a:off x="5176838" y="1628775"/>
            <a:ext cx="3573462" cy="20669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6"/>
          <p:cNvGraphicFramePr>
            <a:graphicFrameLocks noGrp="1"/>
          </p:cNvGraphicFramePr>
          <p:nvPr/>
        </p:nvGraphicFramePr>
        <p:xfrm>
          <a:off x="185738" y="1709738"/>
          <a:ext cx="8763000" cy="4534424"/>
        </p:xfrm>
        <a:graphic>
          <a:graphicData uri="http://schemas.openxmlformats.org/drawingml/2006/table">
            <a:tbl>
              <a:tblPr/>
              <a:tblGrid>
                <a:gridCol w="1989137"/>
                <a:gridCol w="3254375"/>
                <a:gridCol w="3519488"/>
              </a:tblGrid>
              <a:tr h="34131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rgbClr val="FFFFFF"/>
                          </a:solidFill>
                          <a:effectLst/>
                          <a:latin typeface="Century Gothic" pitchFamily="34" charset="0"/>
                          <a:ea typeface="SimSun" pitchFamily="2" charset="-122"/>
                        </a:rPr>
                        <a:t>Key Differentiators</a:t>
                      </a:r>
                    </a:p>
                  </a:txBody>
                  <a:tcPr marL="83549" marR="83549" marT="40507" marB="40507"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7889FB"/>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rgbClr val="FFFFFF"/>
                          </a:solidFill>
                          <a:effectLst/>
                          <a:latin typeface="Century Gothic" pitchFamily="34" charset="0"/>
                          <a:ea typeface="SimSun" pitchFamily="2" charset="-122"/>
                        </a:rPr>
                        <a:t>BigFix Strengths</a:t>
                      </a:r>
                    </a:p>
                  </a:txBody>
                  <a:tcPr marL="83549" marR="83549" marT="40507" marB="40507"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7889FB"/>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rgbClr val="FFFFFF"/>
                          </a:solidFill>
                          <a:effectLst/>
                          <a:latin typeface="Century Gothic" pitchFamily="34" charset="0"/>
                          <a:ea typeface="SimSun" pitchFamily="2" charset="-122"/>
                        </a:rPr>
                        <a:t>MS SCCM Weaknesses</a:t>
                      </a:r>
                    </a:p>
                  </a:txBody>
                  <a:tcPr marL="83549" marR="83549" marT="40507" marB="40507"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7889FB"/>
                    </a:solidFill>
                  </a:tcPr>
                </a:tc>
              </a:tr>
              <a:tr h="992188">
                <a:tc>
                  <a:txBody>
                    <a:bodyPr/>
                    <a:lstStyle/>
                    <a:p>
                      <a:pPr marL="0" marR="0" lvl="0" indent="0" algn="l" defTabSz="914400" rtl="0" eaLnBrk="1" fontAlgn="base" latinLnBrk="0" hangingPunct="1">
                        <a:lnSpc>
                          <a:spcPct val="100000"/>
                        </a:lnSpc>
                        <a:spcBef>
                          <a:spcPct val="0"/>
                        </a:spcBef>
                        <a:spcAft>
                          <a:spcPct val="0"/>
                        </a:spcAft>
                        <a:buClr>
                          <a:srgbClr val="404040"/>
                        </a:buClr>
                        <a:buSzTx/>
                        <a:buFont typeface="Wingdings" pitchFamily="2" charset="2"/>
                        <a:buChar char="§"/>
                        <a:tabLst/>
                      </a:pPr>
                      <a:r>
                        <a:rPr kumimoji="0" lang="en-US" sz="1200" b="0" i="0" u="none" strike="noStrike" cap="none" normalizeH="0" baseline="0" smtClean="0">
                          <a:ln>
                            <a:noFill/>
                          </a:ln>
                          <a:solidFill>
                            <a:srgbClr val="000000"/>
                          </a:solidFill>
                          <a:effectLst/>
                          <a:latin typeface="Arial" charset="0"/>
                          <a:ea typeface="SimSun" pitchFamily="2" charset="-122"/>
                        </a:rPr>
                        <a:t> Significantly lower total cost of ownership (TCO)</a:t>
                      </a:r>
                    </a:p>
                  </a:txBody>
                  <a:tcPr marL="83549" marR="83549" marT="40507" marB="40507"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ECEDFE"/>
                    </a:solidFill>
                  </a:tcPr>
                </a:tc>
                <a:tc>
                  <a:txBody>
                    <a:bodyPr/>
                    <a:lstStyle/>
                    <a:p>
                      <a:pPr marL="0" marR="0" lvl="0" indent="0" algn="l" defTabSz="914400" rtl="0" eaLnBrk="1" fontAlgn="base" latinLnBrk="0" hangingPunct="1">
                        <a:lnSpc>
                          <a:spcPct val="100000"/>
                        </a:lnSpc>
                        <a:spcBef>
                          <a:spcPct val="0"/>
                        </a:spcBef>
                        <a:spcAft>
                          <a:spcPct val="0"/>
                        </a:spcAft>
                        <a:buClr>
                          <a:srgbClr val="32946A"/>
                        </a:buClr>
                        <a:buSzTx/>
                        <a:buFont typeface="Wingdings" pitchFamily="2" charset="2"/>
                        <a:buChar char="ü"/>
                        <a:tabLst/>
                      </a:pPr>
                      <a:r>
                        <a:rPr kumimoji="0" lang="en-US" sz="1200" b="0" i="0" u="none" strike="noStrike" cap="none" normalizeH="0" baseline="0" smtClean="0">
                          <a:ln>
                            <a:noFill/>
                          </a:ln>
                          <a:solidFill>
                            <a:srgbClr val="000000"/>
                          </a:solidFill>
                          <a:effectLst/>
                          <a:latin typeface="Arial" charset="0"/>
                          <a:ea typeface="SimSun" pitchFamily="2" charset="-122"/>
                        </a:rPr>
                        <a:t> Low cost with single server required; no PKI between server and client required; only 10% of labor needed for deployment, comparing to SCCM; &amp; 1 FTE can manage up to 10,000 endpoints</a:t>
                      </a:r>
                    </a:p>
                  </a:txBody>
                  <a:tcPr marL="83549" marR="83549" marT="40507" marB="40507"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ECEDFE"/>
                    </a:solidFill>
                  </a:tcPr>
                </a:tc>
                <a:tc>
                  <a:txBody>
                    <a:bodyPr/>
                    <a:lstStyle/>
                    <a:p>
                      <a:pPr marL="0" marR="0" lvl="0" indent="0" algn="l" defTabSz="914400" rtl="0" eaLnBrk="1" fontAlgn="base" latinLnBrk="0" hangingPunct="1">
                        <a:lnSpc>
                          <a:spcPct val="100000"/>
                        </a:lnSpc>
                        <a:spcBef>
                          <a:spcPct val="0"/>
                        </a:spcBef>
                        <a:spcAft>
                          <a:spcPct val="0"/>
                        </a:spcAft>
                        <a:buClr>
                          <a:srgbClr val="FF0000"/>
                        </a:buClr>
                        <a:buSzTx/>
                        <a:buFontTx/>
                        <a:buChar char="x"/>
                        <a:tabLst/>
                      </a:pPr>
                      <a:r>
                        <a:rPr kumimoji="0" lang="en-US" sz="1200" b="0" i="0" u="none" strike="noStrike" cap="none" normalizeH="0" baseline="0" smtClean="0">
                          <a:ln>
                            <a:noFill/>
                          </a:ln>
                          <a:solidFill>
                            <a:srgbClr val="000000"/>
                          </a:solidFill>
                          <a:effectLst/>
                          <a:latin typeface="Arial" charset="0"/>
                          <a:ea typeface="SimSun" pitchFamily="2" charset="-122"/>
                        </a:rPr>
                        <a:t> “Free” with high hidden costs, including many SCCM infrastructure servers hardware, OS and software; PKI cost between server and clients;  SCCM management server licenses; &amp; high labor to plan, deploy and maintain</a:t>
                      </a:r>
                    </a:p>
                  </a:txBody>
                  <a:tcPr marL="83549" marR="83549" marT="40507" marB="40507"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ECEDFE"/>
                    </a:solidFill>
                  </a:tcPr>
                </a:tc>
              </a:tr>
              <a:tr h="482600">
                <a:tc>
                  <a:txBody>
                    <a:bodyPr/>
                    <a:lstStyle/>
                    <a:p>
                      <a:pPr marL="0" marR="0" lvl="0" indent="0" algn="l" defTabSz="914400" rtl="0" eaLnBrk="1" fontAlgn="base" latinLnBrk="0" hangingPunct="1">
                        <a:lnSpc>
                          <a:spcPct val="100000"/>
                        </a:lnSpc>
                        <a:spcBef>
                          <a:spcPct val="0"/>
                        </a:spcBef>
                        <a:spcAft>
                          <a:spcPct val="0"/>
                        </a:spcAft>
                        <a:buClr>
                          <a:srgbClr val="404040"/>
                        </a:buClr>
                        <a:buSzTx/>
                        <a:buFont typeface="Wingdings" pitchFamily="2" charset="2"/>
                        <a:buChar char="§"/>
                        <a:tabLst/>
                      </a:pPr>
                      <a:r>
                        <a:rPr kumimoji="0" lang="en-US" sz="1200" b="0" i="0" u="none" strike="noStrike" cap="none" normalizeH="0" baseline="0" smtClean="0">
                          <a:ln>
                            <a:noFill/>
                          </a:ln>
                          <a:solidFill>
                            <a:srgbClr val="000000"/>
                          </a:solidFill>
                          <a:effectLst/>
                          <a:latin typeface="Arial" charset="0"/>
                          <a:ea typeface="SimSun" pitchFamily="2" charset="-122"/>
                        </a:rPr>
                        <a:t> Quick Time to Value (TTV)</a:t>
                      </a:r>
                    </a:p>
                  </a:txBody>
                  <a:tcPr marL="83549" marR="83549" marT="40507" marB="40507"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6DAFD"/>
                    </a:solidFill>
                  </a:tcPr>
                </a:tc>
                <a:tc>
                  <a:txBody>
                    <a:bodyPr/>
                    <a:lstStyle/>
                    <a:p>
                      <a:pPr marL="0" marR="0" lvl="0" indent="0" algn="l" defTabSz="914400" rtl="0" eaLnBrk="1" fontAlgn="base" latinLnBrk="0" hangingPunct="1">
                        <a:lnSpc>
                          <a:spcPct val="100000"/>
                        </a:lnSpc>
                        <a:spcBef>
                          <a:spcPct val="0"/>
                        </a:spcBef>
                        <a:spcAft>
                          <a:spcPct val="0"/>
                        </a:spcAft>
                        <a:buClr>
                          <a:srgbClr val="32946A"/>
                        </a:buClr>
                        <a:buSzTx/>
                        <a:buFont typeface="Wingdings" pitchFamily="2" charset="2"/>
                        <a:buChar char="ü"/>
                        <a:tabLst/>
                      </a:pPr>
                      <a:r>
                        <a:rPr kumimoji="0" lang="en-US" sz="1200" b="0" i="0" u="none" strike="noStrike" cap="none" normalizeH="0" baseline="0" smtClean="0">
                          <a:ln>
                            <a:noFill/>
                          </a:ln>
                          <a:solidFill>
                            <a:srgbClr val="000000"/>
                          </a:solidFill>
                          <a:effectLst/>
                          <a:latin typeface="Arial" charset="0"/>
                          <a:ea typeface="SimSun" pitchFamily="2" charset="-122"/>
                        </a:rPr>
                        <a:t> Quick deployment within weeks for 50,000 endpoints</a:t>
                      </a:r>
                    </a:p>
                  </a:txBody>
                  <a:tcPr marL="83549" marR="83549" marT="40507" marB="40507"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6DAFD"/>
                    </a:solidFill>
                  </a:tcPr>
                </a:tc>
                <a:tc>
                  <a:txBody>
                    <a:bodyPr/>
                    <a:lstStyle/>
                    <a:p>
                      <a:pPr marL="0" marR="0" lvl="0" indent="0" algn="l" defTabSz="914400" rtl="0" eaLnBrk="1" fontAlgn="base" latinLnBrk="0" hangingPunct="1">
                        <a:lnSpc>
                          <a:spcPct val="100000"/>
                        </a:lnSpc>
                        <a:spcBef>
                          <a:spcPct val="0"/>
                        </a:spcBef>
                        <a:spcAft>
                          <a:spcPct val="0"/>
                        </a:spcAft>
                        <a:buClr>
                          <a:srgbClr val="FF0000"/>
                        </a:buClr>
                        <a:buSzTx/>
                        <a:buFontTx/>
                        <a:buChar char="x"/>
                        <a:tabLst/>
                      </a:pPr>
                      <a:r>
                        <a:rPr kumimoji="0" lang="en-US" sz="1200" b="0" i="0" u="none" strike="noStrike" cap="none" normalizeH="0" baseline="0" smtClean="0">
                          <a:ln>
                            <a:noFill/>
                          </a:ln>
                          <a:solidFill>
                            <a:srgbClr val="000000"/>
                          </a:solidFill>
                          <a:effectLst/>
                          <a:latin typeface="Arial" charset="0"/>
                          <a:ea typeface="SimSun" pitchFamily="2" charset="-122"/>
                        </a:rPr>
                        <a:t> Can take 1 year for </a:t>
                      </a:r>
                      <a:r>
                        <a:rPr kumimoji="0" lang="en-US" sz="1200" b="0" i="0" u="none" strike="noStrike" cap="none" normalizeH="0" baseline="0" smtClean="0">
                          <a:ln>
                            <a:noFill/>
                          </a:ln>
                          <a:solidFill>
                            <a:srgbClr val="000000"/>
                          </a:solidFill>
                          <a:effectLst/>
                          <a:latin typeface="Century Gothic" pitchFamily="34" charset="0"/>
                          <a:ea typeface="SimSun" pitchFamily="2" charset="-122"/>
                        </a:rPr>
                        <a:t>50,000 endpoint </a:t>
                      </a:r>
                      <a:r>
                        <a:rPr kumimoji="0" lang="en-US" sz="1200" b="0" i="0" u="none" strike="noStrike" cap="none" normalizeH="0" baseline="0" smtClean="0">
                          <a:ln>
                            <a:noFill/>
                          </a:ln>
                          <a:solidFill>
                            <a:srgbClr val="000000"/>
                          </a:solidFill>
                          <a:effectLst/>
                          <a:latin typeface="Arial" charset="0"/>
                          <a:ea typeface="SimSun" pitchFamily="2" charset="-122"/>
                        </a:rPr>
                        <a:t>deployment</a:t>
                      </a:r>
                    </a:p>
                  </a:txBody>
                  <a:tcPr marL="83549" marR="83549" marT="40507" marB="40507"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6DAFD"/>
                    </a:solidFill>
                  </a:tcPr>
                </a:tc>
              </a:tr>
              <a:tr h="466725">
                <a:tc>
                  <a:txBody>
                    <a:bodyPr/>
                    <a:lstStyle/>
                    <a:p>
                      <a:pPr marL="0" marR="0" lvl="0" indent="0" algn="l" defTabSz="914400" rtl="0" eaLnBrk="1" fontAlgn="base" latinLnBrk="0" hangingPunct="1">
                        <a:lnSpc>
                          <a:spcPct val="100000"/>
                        </a:lnSpc>
                        <a:spcBef>
                          <a:spcPct val="0"/>
                        </a:spcBef>
                        <a:spcAft>
                          <a:spcPct val="0"/>
                        </a:spcAft>
                        <a:buClr>
                          <a:srgbClr val="404040"/>
                        </a:buClr>
                        <a:buSzTx/>
                        <a:buFont typeface="Wingdings" pitchFamily="2" charset="2"/>
                        <a:buChar char="§"/>
                        <a:tabLst/>
                      </a:pPr>
                      <a:r>
                        <a:rPr kumimoji="0" lang="en-US" sz="1200" b="0" i="0" u="none" strike="noStrike" cap="none" normalizeH="0" baseline="0" smtClean="0">
                          <a:ln>
                            <a:noFill/>
                          </a:ln>
                          <a:solidFill>
                            <a:srgbClr val="000000"/>
                          </a:solidFill>
                          <a:effectLst/>
                          <a:latin typeface="Arial" charset="0"/>
                          <a:ea typeface="SimSun" pitchFamily="2" charset="-122"/>
                        </a:rPr>
                        <a:t> Heterogeneous env mgmt</a:t>
                      </a:r>
                    </a:p>
                  </a:txBody>
                  <a:tcPr marL="83549" marR="83549" marT="40507" marB="40507"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CEDFE"/>
                    </a:solidFill>
                  </a:tcPr>
                </a:tc>
                <a:tc>
                  <a:txBody>
                    <a:bodyPr/>
                    <a:lstStyle/>
                    <a:p>
                      <a:pPr marL="0" marR="0" lvl="0" indent="0" algn="l" defTabSz="914400" rtl="0" eaLnBrk="1" fontAlgn="base" latinLnBrk="0" hangingPunct="1">
                        <a:lnSpc>
                          <a:spcPct val="100000"/>
                        </a:lnSpc>
                        <a:spcBef>
                          <a:spcPct val="0"/>
                        </a:spcBef>
                        <a:spcAft>
                          <a:spcPct val="0"/>
                        </a:spcAft>
                        <a:buClr>
                          <a:srgbClr val="32946A"/>
                        </a:buClr>
                        <a:buSzTx/>
                        <a:buFont typeface="Wingdings" pitchFamily="2" charset="2"/>
                        <a:buChar char="ü"/>
                        <a:tabLst/>
                      </a:pPr>
                      <a:r>
                        <a:rPr kumimoji="0" lang="en-US" sz="1200" b="0" i="0" u="none" strike="noStrike" cap="none" normalizeH="0" baseline="0" smtClean="0">
                          <a:ln>
                            <a:noFill/>
                          </a:ln>
                          <a:solidFill>
                            <a:srgbClr val="000000"/>
                          </a:solidFill>
                          <a:effectLst/>
                          <a:latin typeface="Arial" charset="0"/>
                          <a:ea typeface="SimSun" pitchFamily="2" charset="-122"/>
                        </a:rPr>
                        <a:t> Windows, MAC, Linux, Solaris, HP-UX, ESX and  AIX </a:t>
                      </a:r>
                    </a:p>
                  </a:txBody>
                  <a:tcPr marL="83549" marR="83549" marT="40507" marB="40507"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CEDFE"/>
                    </a:solidFill>
                  </a:tcPr>
                </a:tc>
                <a:tc>
                  <a:txBody>
                    <a:bodyPr/>
                    <a:lstStyle/>
                    <a:p>
                      <a:pPr marL="0" marR="0" lvl="0" indent="0" algn="l" defTabSz="914400" rtl="0" eaLnBrk="1" fontAlgn="base" latinLnBrk="0" hangingPunct="1">
                        <a:lnSpc>
                          <a:spcPct val="100000"/>
                        </a:lnSpc>
                        <a:spcBef>
                          <a:spcPct val="0"/>
                        </a:spcBef>
                        <a:spcAft>
                          <a:spcPct val="0"/>
                        </a:spcAft>
                        <a:buClr>
                          <a:srgbClr val="FF0000"/>
                        </a:buClr>
                        <a:buSzTx/>
                        <a:buFontTx/>
                        <a:buChar char="x"/>
                        <a:tabLst/>
                      </a:pPr>
                      <a:r>
                        <a:rPr kumimoji="0" lang="en-US" sz="1200" b="0" i="0" u="none" strike="noStrike" cap="none" normalizeH="0" baseline="0" smtClean="0">
                          <a:ln>
                            <a:noFill/>
                          </a:ln>
                          <a:solidFill>
                            <a:srgbClr val="000000"/>
                          </a:solidFill>
                          <a:effectLst/>
                          <a:latin typeface="Arial" charset="0"/>
                          <a:ea typeface="SimSun" pitchFamily="2" charset="-122"/>
                        </a:rPr>
                        <a:t> Windows only</a:t>
                      </a:r>
                    </a:p>
                  </a:txBody>
                  <a:tcPr marL="83549" marR="83549" marT="40507" marB="40507"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CEDFE"/>
                    </a:solidFill>
                  </a:tcPr>
                </a:tc>
              </a:tr>
              <a:tr h="444500">
                <a:tc>
                  <a:txBody>
                    <a:bodyPr/>
                    <a:lstStyle/>
                    <a:p>
                      <a:pPr marL="0" marR="0" lvl="0" indent="0" algn="l" defTabSz="914400" rtl="0" eaLnBrk="1" fontAlgn="base" latinLnBrk="0" hangingPunct="1">
                        <a:lnSpc>
                          <a:spcPct val="100000"/>
                        </a:lnSpc>
                        <a:spcBef>
                          <a:spcPct val="0"/>
                        </a:spcBef>
                        <a:spcAft>
                          <a:spcPct val="0"/>
                        </a:spcAft>
                        <a:buClr>
                          <a:srgbClr val="404040"/>
                        </a:buClr>
                        <a:buSzTx/>
                        <a:buFont typeface="Wingdings" pitchFamily="2" charset="2"/>
                        <a:buChar char="§"/>
                        <a:tabLst/>
                      </a:pPr>
                      <a:r>
                        <a:rPr kumimoji="0" lang="en-US" sz="1200" b="0" i="0" u="none" strike="noStrike" cap="none" normalizeH="0" baseline="0" smtClean="0">
                          <a:ln>
                            <a:noFill/>
                          </a:ln>
                          <a:solidFill>
                            <a:srgbClr val="000000"/>
                          </a:solidFill>
                          <a:effectLst/>
                          <a:latin typeface="Arial" charset="0"/>
                          <a:ea typeface="SimSun" pitchFamily="2" charset="-122"/>
                        </a:rPr>
                        <a:t> Minimum endpoint impact</a:t>
                      </a:r>
                    </a:p>
                  </a:txBody>
                  <a:tcPr marL="83549" marR="83549" marT="40507" marB="40507"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6DAFD"/>
                    </a:solidFill>
                  </a:tcPr>
                </a:tc>
                <a:tc>
                  <a:txBody>
                    <a:bodyPr/>
                    <a:lstStyle/>
                    <a:p>
                      <a:pPr marL="0" marR="0" lvl="0" indent="0" algn="l" defTabSz="914400" rtl="0" eaLnBrk="1" fontAlgn="base" latinLnBrk="0" hangingPunct="1">
                        <a:lnSpc>
                          <a:spcPct val="100000"/>
                        </a:lnSpc>
                        <a:spcBef>
                          <a:spcPct val="0"/>
                        </a:spcBef>
                        <a:spcAft>
                          <a:spcPct val="0"/>
                        </a:spcAft>
                        <a:buClr>
                          <a:srgbClr val="32946A"/>
                        </a:buClr>
                        <a:buSzTx/>
                        <a:buFont typeface="Wingdings" pitchFamily="2" charset="2"/>
                        <a:buChar char="ü"/>
                        <a:tabLst/>
                      </a:pPr>
                      <a:r>
                        <a:rPr kumimoji="0" lang="en-US" sz="1200" b="0" i="0" u="none" strike="noStrike" cap="none" normalizeH="0" baseline="0" smtClean="0">
                          <a:ln>
                            <a:noFill/>
                          </a:ln>
                          <a:solidFill>
                            <a:srgbClr val="000000"/>
                          </a:solidFill>
                          <a:effectLst/>
                          <a:latin typeface="Arial" charset="0"/>
                          <a:ea typeface="SimSun" pitchFamily="2" charset="-122"/>
                        </a:rPr>
                        <a:t> &lt; 2% CPU usage with bandwidth throttling</a:t>
                      </a:r>
                    </a:p>
                    <a:p>
                      <a:pPr marL="0" marR="0" lvl="0" indent="0" algn="l" defTabSz="914400" rtl="0" eaLnBrk="1" fontAlgn="base" latinLnBrk="0" hangingPunct="1">
                        <a:lnSpc>
                          <a:spcPct val="100000"/>
                        </a:lnSpc>
                        <a:spcBef>
                          <a:spcPct val="0"/>
                        </a:spcBef>
                        <a:spcAft>
                          <a:spcPct val="0"/>
                        </a:spcAft>
                        <a:buClr>
                          <a:srgbClr val="32946A"/>
                        </a:buClr>
                        <a:buSzTx/>
                        <a:buFont typeface="Wingdings" pitchFamily="2" charset="2"/>
                        <a:buChar char="ü"/>
                        <a:tabLst/>
                      </a:pPr>
                      <a:r>
                        <a:rPr kumimoji="0" lang="en-US" sz="1200" b="0" i="0" u="none" strike="noStrike" cap="none" normalizeH="0" baseline="0" smtClean="0">
                          <a:ln>
                            <a:noFill/>
                          </a:ln>
                          <a:solidFill>
                            <a:srgbClr val="000000"/>
                          </a:solidFill>
                          <a:effectLst/>
                          <a:latin typeface="Arial" charset="0"/>
                          <a:ea typeface="SimSun" pitchFamily="2" charset="-122"/>
                        </a:rPr>
                        <a:t> Single multi-purpose agent</a:t>
                      </a:r>
                    </a:p>
                  </a:txBody>
                  <a:tcPr marL="83549" marR="83549" marT="40507" marB="40507"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6DAFD"/>
                    </a:solidFill>
                  </a:tcPr>
                </a:tc>
                <a:tc>
                  <a:txBody>
                    <a:bodyPr/>
                    <a:lstStyle/>
                    <a:p>
                      <a:pPr marL="0" marR="0" lvl="0" indent="0" algn="l" defTabSz="914400" rtl="0" eaLnBrk="1" fontAlgn="base" latinLnBrk="0" hangingPunct="1">
                        <a:lnSpc>
                          <a:spcPct val="100000"/>
                        </a:lnSpc>
                        <a:spcBef>
                          <a:spcPct val="0"/>
                        </a:spcBef>
                        <a:spcAft>
                          <a:spcPct val="0"/>
                        </a:spcAft>
                        <a:buClr>
                          <a:srgbClr val="FF0000"/>
                        </a:buClr>
                        <a:buSzTx/>
                        <a:buFontTx/>
                        <a:buChar char="x"/>
                        <a:tabLst/>
                      </a:pPr>
                      <a:r>
                        <a:rPr kumimoji="0" lang="en-US" sz="1200" b="0" i="0" u="none" strike="noStrike" cap="none" normalizeH="0" baseline="0" smtClean="0">
                          <a:ln>
                            <a:noFill/>
                          </a:ln>
                          <a:solidFill>
                            <a:srgbClr val="000000"/>
                          </a:solidFill>
                          <a:effectLst/>
                          <a:latin typeface="Arial" charset="0"/>
                          <a:ea typeface="SimSun" pitchFamily="2" charset="-122"/>
                        </a:rPr>
                        <a:t> Up to 85% CPU usage, no throttling</a:t>
                      </a:r>
                    </a:p>
                    <a:p>
                      <a:pPr marL="0" marR="0" lvl="0" indent="0" algn="l" defTabSz="914400" rtl="0" eaLnBrk="1" fontAlgn="base" latinLnBrk="0" hangingPunct="1">
                        <a:lnSpc>
                          <a:spcPct val="100000"/>
                        </a:lnSpc>
                        <a:spcBef>
                          <a:spcPct val="0"/>
                        </a:spcBef>
                        <a:spcAft>
                          <a:spcPct val="0"/>
                        </a:spcAft>
                        <a:buClr>
                          <a:srgbClr val="FF0000"/>
                        </a:buClr>
                        <a:buSzTx/>
                        <a:buFontTx/>
                        <a:buChar char="x"/>
                        <a:tabLst/>
                      </a:pPr>
                      <a:r>
                        <a:rPr kumimoji="0" lang="en-US" sz="1200" b="0" i="0" u="none" strike="noStrike" cap="none" normalizeH="0" baseline="0" smtClean="0">
                          <a:ln>
                            <a:noFill/>
                          </a:ln>
                          <a:solidFill>
                            <a:srgbClr val="000000"/>
                          </a:solidFill>
                          <a:effectLst/>
                          <a:latin typeface="Arial" charset="0"/>
                          <a:ea typeface="SimSun" pitchFamily="2" charset="-122"/>
                        </a:rPr>
                        <a:t> 8-10 agents to provide different capabilities</a:t>
                      </a:r>
                    </a:p>
                  </a:txBody>
                  <a:tcPr marL="83549" marR="83549" marT="40507" marB="40507"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6DAFD"/>
                    </a:solidFill>
                  </a:tcPr>
                </a:tc>
              </a:tr>
              <a:tr h="809625">
                <a:tc>
                  <a:txBody>
                    <a:bodyPr/>
                    <a:lstStyle/>
                    <a:p>
                      <a:pPr marL="0" marR="0" lvl="0" indent="0" algn="l" defTabSz="914400" rtl="0" eaLnBrk="1" fontAlgn="base" latinLnBrk="0" hangingPunct="1">
                        <a:lnSpc>
                          <a:spcPct val="100000"/>
                        </a:lnSpc>
                        <a:spcBef>
                          <a:spcPct val="0"/>
                        </a:spcBef>
                        <a:spcAft>
                          <a:spcPct val="0"/>
                        </a:spcAft>
                        <a:buClrTx/>
                        <a:buSzTx/>
                        <a:buFont typeface="Wingdings" pitchFamily="2" charset="2"/>
                        <a:buChar char="§"/>
                        <a:tabLst/>
                      </a:pPr>
                      <a:r>
                        <a:rPr kumimoji="0" lang="en-US" sz="1200" b="0" i="0" u="none" strike="noStrike" cap="none" normalizeH="0" baseline="0" smtClean="0">
                          <a:ln>
                            <a:noFill/>
                          </a:ln>
                          <a:solidFill>
                            <a:schemeClr val="tx1"/>
                          </a:solidFill>
                          <a:effectLst/>
                          <a:latin typeface="Arial" charset="0"/>
                          <a:ea typeface="SimSun" pitchFamily="2" charset="-122"/>
                        </a:rPr>
                        <a:t> Unbeatable Scalability</a:t>
                      </a:r>
                    </a:p>
                  </a:txBody>
                  <a:tcPr marL="83549" marR="83549" marT="40507" marB="40507"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CEDFE"/>
                    </a:solidFill>
                  </a:tcPr>
                </a:tc>
                <a:tc>
                  <a:txBody>
                    <a:bodyPr/>
                    <a:lstStyle/>
                    <a:p>
                      <a:pPr marL="0" marR="0" lvl="0" indent="0" algn="l" defTabSz="914400" rtl="0" eaLnBrk="1" fontAlgn="base" latinLnBrk="0" hangingPunct="1">
                        <a:lnSpc>
                          <a:spcPct val="100000"/>
                        </a:lnSpc>
                        <a:spcBef>
                          <a:spcPct val="0"/>
                        </a:spcBef>
                        <a:spcAft>
                          <a:spcPct val="0"/>
                        </a:spcAft>
                        <a:buClr>
                          <a:srgbClr val="32946A"/>
                        </a:buClr>
                        <a:buSzTx/>
                        <a:buFont typeface="Wingdings" pitchFamily="2" charset="2"/>
                        <a:buChar char="ü"/>
                        <a:tabLst/>
                      </a:pPr>
                      <a:r>
                        <a:rPr kumimoji="0" lang="en-US" sz="1200" b="0" i="0" u="none" strike="noStrike" cap="none" normalizeH="0" baseline="0" smtClean="0">
                          <a:ln>
                            <a:noFill/>
                          </a:ln>
                          <a:solidFill>
                            <a:srgbClr val="000000"/>
                          </a:solidFill>
                          <a:effectLst/>
                          <a:latin typeface="Arial" charset="0"/>
                          <a:ea typeface="SimSun" pitchFamily="2" charset="-122"/>
                        </a:rPr>
                        <a:t> Scales to 250,000 endpoints with 1 server</a:t>
                      </a:r>
                    </a:p>
                    <a:p>
                      <a:pPr marL="0" marR="0" lvl="0" indent="0" algn="l" defTabSz="914400" rtl="0" eaLnBrk="1" fontAlgn="base" latinLnBrk="0" hangingPunct="1">
                        <a:lnSpc>
                          <a:spcPct val="100000"/>
                        </a:lnSpc>
                        <a:spcBef>
                          <a:spcPct val="0"/>
                        </a:spcBef>
                        <a:spcAft>
                          <a:spcPct val="0"/>
                        </a:spcAft>
                        <a:buClr>
                          <a:srgbClr val="32946A"/>
                        </a:buClr>
                        <a:buSzTx/>
                        <a:buFont typeface="Wingdings" pitchFamily="2" charset="2"/>
                        <a:buChar char="ü"/>
                        <a:tabLst/>
                      </a:pPr>
                      <a:r>
                        <a:rPr kumimoji="0" lang="en-US" sz="1200" b="0" i="0" u="none" strike="noStrike" cap="none" normalizeH="0" baseline="0" smtClean="0">
                          <a:ln>
                            <a:noFill/>
                          </a:ln>
                          <a:solidFill>
                            <a:srgbClr val="000000"/>
                          </a:solidFill>
                          <a:effectLst/>
                          <a:latin typeface="Arial" charset="0"/>
                          <a:ea typeface="SimSun" pitchFamily="2" charset="-122"/>
                        </a:rPr>
                        <a:t> No additional hw/sw required for remote site implementation</a:t>
                      </a:r>
                    </a:p>
                  </a:txBody>
                  <a:tcPr marL="83549" marR="83549" marT="40507" marB="40507"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CEDFE"/>
                    </a:solidFill>
                  </a:tcPr>
                </a:tc>
                <a:tc>
                  <a:txBody>
                    <a:bodyPr/>
                    <a:lstStyle/>
                    <a:p>
                      <a:pPr marL="0" marR="0" lvl="0" indent="0" algn="l" defTabSz="914400" rtl="0" eaLnBrk="1" fontAlgn="base" latinLnBrk="0" hangingPunct="1">
                        <a:lnSpc>
                          <a:spcPct val="100000"/>
                        </a:lnSpc>
                        <a:spcBef>
                          <a:spcPct val="0"/>
                        </a:spcBef>
                        <a:spcAft>
                          <a:spcPct val="0"/>
                        </a:spcAft>
                        <a:buClr>
                          <a:srgbClr val="FF0000"/>
                        </a:buClr>
                        <a:buSzTx/>
                        <a:buFontTx/>
                        <a:buChar char="x"/>
                        <a:tabLst/>
                      </a:pPr>
                      <a:r>
                        <a:rPr kumimoji="0" lang="en-US" sz="1200" b="0" i="0" u="none" strike="noStrike" cap="none" normalizeH="0" baseline="0" smtClean="0">
                          <a:ln>
                            <a:noFill/>
                          </a:ln>
                          <a:solidFill>
                            <a:srgbClr val="000000"/>
                          </a:solidFill>
                          <a:effectLst/>
                          <a:latin typeface="Arial" charset="0"/>
                          <a:ea typeface="SimSun" pitchFamily="2" charset="-122"/>
                        </a:rPr>
                        <a:t> Costly: 65,000 endpoints requires 4 primary and 44 secondary SCCM servers</a:t>
                      </a:r>
                    </a:p>
                    <a:p>
                      <a:pPr marL="0" marR="0" lvl="0" indent="0" algn="l" defTabSz="914400" rtl="0" eaLnBrk="1" fontAlgn="base" latinLnBrk="0" hangingPunct="1">
                        <a:lnSpc>
                          <a:spcPct val="100000"/>
                        </a:lnSpc>
                        <a:spcBef>
                          <a:spcPct val="0"/>
                        </a:spcBef>
                        <a:spcAft>
                          <a:spcPct val="0"/>
                        </a:spcAft>
                        <a:buClr>
                          <a:srgbClr val="FF0000"/>
                        </a:buClr>
                        <a:buSzTx/>
                        <a:buFontTx/>
                        <a:buChar char="x"/>
                        <a:tabLst/>
                      </a:pPr>
                      <a:r>
                        <a:rPr kumimoji="0" lang="en-US" sz="1200" b="0" i="0" u="none" strike="noStrike" cap="none" normalizeH="0" baseline="0" smtClean="0">
                          <a:ln>
                            <a:noFill/>
                          </a:ln>
                          <a:solidFill>
                            <a:srgbClr val="FF0000"/>
                          </a:solidFill>
                          <a:effectLst/>
                          <a:latin typeface="Arial" charset="0"/>
                          <a:ea typeface="SimSun" pitchFamily="2" charset="-122"/>
                        </a:rPr>
                        <a:t> </a:t>
                      </a:r>
                      <a:r>
                        <a:rPr kumimoji="0" lang="en-US" sz="1200" b="0" i="0" u="none" strike="noStrike" cap="none" normalizeH="0" baseline="0" smtClean="0">
                          <a:ln>
                            <a:noFill/>
                          </a:ln>
                          <a:solidFill>
                            <a:schemeClr val="tx1"/>
                          </a:solidFill>
                          <a:effectLst/>
                          <a:latin typeface="Arial" charset="0"/>
                          <a:ea typeface="SimSun" pitchFamily="2" charset="-122"/>
                        </a:rPr>
                        <a:t>Primary site duplicated for remote site implementation</a:t>
                      </a:r>
                      <a:endParaRPr kumimoji="0" lang="en-US" sz="1600" b="0" i="0" u="none" strike="noStrike" cap="none" normalizeH="0" baseline="0" smtClean="0">
                        <a:ln>
                          <a:noFill/>
                        </a:ln>
                        <a:solidFill>
                          <a:schemeClr val="tx1"/>
                        </a:solidFill>
                        <a:effectLst/>
                        <a:latin typeface="Arial" charset="0"/>
                        <a:ea typeface="SimSun" pitchFamily="2" charset="-122"/>
                      </a:endParaRPr>
                    </a:p>
                  </a:txBody>
                  <a:tcPr marL="83549" marR="83549" marT="40507" marB="40507"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CEDFE"/>
                    </a:solidFill>
                  </a:tcPr>
                </a:tc>
              </a:tr>
              <a:tr h="687388">
                <a:tc>
                  <a:txBody>
                    <a:bodyPr/>
                    <a:lstStyle/>
                    <a:p>
                      <a:pPr marL="0" marR="0" lvl="0" indent="0" algn="l" defTabSz="914400" rtl="0" eaLnBrk="1" fontAlgn="base" latinLnBrk="0" hangingPunct="1">
                        <a:lnSpc>
                          <a:spcPct val="100000"/>
                        </a:lnSpc>
                        <a:spcBef>
                          <a:spcPct val="0"/>
                        </a:spcBef>
                        <a:spcAft>
                          <a:spcPct val="0"/>
                        </a:spcAft>
                        <a:buClrTx/>
                        <a:buSzTx/>
                        <a:buFont typeface="Wingdings" pitchFamily="2" charset="2"/>
                        <a:buChar char="§"/>
                        <a:tabLst/>
                      </a:pPr>
                      <a:r>
                        <a:rPr kumimoji="0" lang="en-US" sz="1200" b="0" i="0" u="none" strike="noStrike" cap="none" normalizeH="0" baseline="0" smtClean="0">
                          <a:ln>
                            <a:noFill/>
                          </a:ln>
                          <a:solidFill>
                            <a:srgbClr val="000000"/>
                          </a:solidFill>
                          <a:effectLst/>
                          <a:latin typeface="Arial" charset="0"/>
                          <a:ea typeface="SimSun" pitchFamily="2" charset="-122"/>
                        </a:rPr>
                        <a:t> Accurate and real-time data</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smtClean="0">
                        <a:ln>
                          <a:noFill/>
                        </a:ln>
                        <a:solidFill>
                          <a:schemeClr val="tx1"/>
                        </a:solidFill>
                        <a:effectLst/>
                        <a:latin typeface="Arial" charset="0"/>
                        <a:ea typeface="SimSun" pitchFamily="2" charset="-122"/>
                      </a:endParaRPr>
                    </a:p>
                  </a:txBody>
                  <a:tcPr marL="83549" marR="83549" marT="40507" marB="40507"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6DAFD"/>
                    </a:solidFill>
                  </a:tcPr>
                </a:tc>
                <a:tc>
                  <a:txBody>
                    <a:bodyPr/>
                    <a:lstStyle/>
                    <a:p>
                      <a:pPr marL="0" marR="0" lvl="0" indent="0" algn="l" defTabSz="914400" rtl="0" eaLnBrk="1" fontAlgn="base" latinLnBrk="0" hangingPunct="1">
                        <a:lnSpc>
                          <a:spcPct val="100000"/>
                        </a:lnSpc>
                        <a:spcBef>
                          <a:spcPct val="0"/>
                        </a:spcBef>
                        <a:spcAft>
                          <a:spcPct val="0"/>
                        </a:spcAft>
                        <a:buClr>
                          <a:srgbClr val="32946A"/>
                        </a:buClr>
                        <a:buSzTx/>
                        <a:buFont typeface="Wingdings" pitchFamily="2" charset="2"/>
                        <a:buChar char="ü"/>
                        <a:tabLst/>
                      </a:pPr>
                      <a:r>
                        <a:rPr kumimoji="0" lang="en-US" sz="1200" b="0" i="0" u="none" strike="noStrike" cap="none" normalizeH="0" baseline="0" smtClean="0">
                          <a:ln>
                            <a:noFill/>
                          </a:ln>
                          <a:solidFill>
                            <a:srgbClr val="000000"/>
                          </a:solidFill>
                          <a:effectLst/>
                          <a:latin typeface="Arial" charset="0"/>
                          <a:ea typeface="SimSun" pitchFamily="2" charset="-122"/>
                        </a:rPr>
                        <a:t> Real-time visibility</a:t>
                      </a:r>
                    </a:p>
                    <a:p>
                      <a:pPr marL="0" marR="0" lvl="0" indent="0" algn="l" defTabSz="914400" rtl="0" eaLnBrk="1" fontAlgn="base" latinLnBrk="0" hangingPunct="1">
                        <a:lnSpc>
                          <a:spcPct val="100000"/>
                        </a:lnSpc>
                        <a:spcBef>
                          <a:spcPct val="0"/>
                        </a:spcBef>
                        <a:spcAft>
                          <a:spcPct val="0"/>
                        </a:spcAft>
                        <a:buClr>
                          <a:srgbClr val="32946A"/>
                        </a:buClr>
                        <a:buSzTx/>
                        <a:buFont typeface="Wingdings" pitchFamily="2" charset="2"/>
                        <a:buChar char="ü"/>
                        <a:tabLst/>
                      </a:pPr>
                      <a:r>
                        <a:rPr kumimoji="0" lang="en-US" sz="1200" b="0" i="0" u="none" strike="noStrike" cap="none" normalizeH="0" baseline="0" smtClean="0">
                          <a:ln>
                            <a:noFill/>
                          </a:ln>
                          <a:solidFill>
                            <a:srgbClr val="000000"/>
                          </a:solidFill>
                          <a:effectLst/>
                          <a:latin typeface="Arial" charset="0"/>
                          <a:ea typeface="SimSun" pitchFamily="2" charset="-122"/>
                        </a:rPr>
                        <a:t> High accuracy with intelligent agent and real-time reports</a:t>
                      </a:r>
                    </a:p>
                  </a:txBody>
                  <a:tcPr marL="83549" marR="83549" marT="40507" marB="40507"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6DAFD"/>
                    </a:solidFill>
                  </a:tcPr>
                </a:tc>
                <a:tc>
                  <a:txBody>
                    <a:bodyPr/>
                    <a:lstStyle/>
                    <a:p>
                      <a:pPr marL="0" marR="0" lvl="0" indent="0" algn="l" defTabSz="914400" rtl="0" eaLnBrk="1" fontAlgn="base" latinLnBrk="0" hangingPunct="1">
                        <a:lnSpc>
                          <a:spcPct val="100000"/>
                        </a:lnSpc>
                        <a:spcBef>
                          <a:spcPct val="0"/>
                        </a:spcBef>
                        <a:spcAft>
                          <a:spcPct val="0"/>
                        </a:spcAft>
                        <a:buClr>
                          <a:srgbClr val="FF0000"/>
                        </a:buClr>
                        <a:buSzTx/>
                        <a:buFontTx/>
                        <a:buChar char="x"/>
                        <a:tabLst/>
                      </a:pPr>
                      <a:r>
                        <a:rPr kumimoji="0" lang="en-US" sz="1200" b="0" i="0" u="none" strike="noStrike" cap="none" normalizeH="0" baseline="0" smtClean="0">
                          <a:ln>
                            <a:noFill/>
                          </a:ln>
                          <a:solidFill>
                            <a:srgbClr val="000000"/>
                          </a:solidFill>
                          <a:effectLst/>
                          <a:latin typeface="Arial" charset="0"/>
                          <a:ea typeface="SimSun" pitchFamily="2" charset="-122"/>
                        </a:rPr>
                        <a:t> 1-2 weeks old depending on scan cycle</a:t>
                      </a:r>
                    </a:p>
                    <a:p>
                      <a:pPr marL="0" marR="0" lvl="0" indent="0" algn="l" defTabSz="914400" rtl="0" eaLnBrk="1" fontAlgn="base" latinLnBrk="0" hangingPunct="1">
                        <a:lnSpc>
                          <a:spcPct val="100000"/>
                        </a:lnSpc>
                        <a:spcBef>
                          <a:spcPct val="0"/>
                        </a:spcBef>
                        <a:spcAft>
                          <a:spcPct val="0"/>
                        </a:spcAft>
                        <a:buClr>
                          <a:srgbClr val="FF0000"/>
                        </a:buClr>
                        <a:buSzTx/>
                        <a:buFontTx/>
                        <a:buChar char="x"/>
                        <a:tabLst/>
                      </a:pPr>
                      <a:r>
                        <a:rPr kumimoji="0" lang="en-US" sz="1200" b="0" i="0" u="none" strike="noStrike" cap="none" normalizeH="0" baseline="0" smtClean="0">
                          <a:ln>
                            <a:noFill/>
                          </a:ln>
                          <a:solidFill>
                            <a:srgbClr val="000000"/>
                          </a:solidFill>
                          <a:effectLst/>
                          <a:latin typeface="Arial" charset="0"/>
                          <a:ea typeface="SimSun" pitchFamily="2" charset="-122"/>
                        </a:rPr>
                        <a:t> Not accurate: stale data and lack of validation</a:t>
                      </a:r>
                    </a:p>
                  </a:txBody>
                  <a:tcPr marL="83549" marR="83549" marT="40507" marB="40507"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6DAFD"/>
                    </a:solidFill>
                  </a:tcPr>
                </a:tc>
              </a:tr>
              <a:tr h="298450">
                <a:tc>
                  <a:txBody>
                    <a:bodyPr/>
                    <a:lstStyle/>
                    <a:p>
                      <a:pPr marL="0" marR="0" lvl="0" indent="0" algn="l" defTabSz="914400" rtl="0" eaLnBrk="1" fontAlgn="base" latinLnBrk="0" hangingPunct="1">
                        <a:lnSpc>
                          <a:spcPct val="100000"/>
                        </a:lnSpc>
                        <a:spcBef>
                          <a:spcPct val="0"/>
                        </a:spcBef>
                        <a:spcAft>
                          <a:spcPct val="0"/>
                        </a:spcAft>
                        <a:buClrTx/>
                        <a:buSzTx/>
                        <a:buFont typeface="Wingdings" pitchFamily="2" charset="2"/>
                        <a:buChar char="§"/>
                        <a:tabLst/>
                      </a:pPr>
                      <a:r>
                        <a:rPr kumimoji="0" lang="en-US" sz="1200" b="0" i="0" u="none" strike="noStrike" cap="none" normalizeH="0" baseline="0" smtClean="0">
                          <a:ln>
                            <a:noFill/>
                          </a:ln>
                          <a:solidFill>
                            <a:srgbClr val="000000"/>
                          </a:solidFill>
                          <a:effectLst/>
                          <a:latin typeface="Arial" charset="0"/>
                          <a:ea typeface="SimSun" pitchFamily="2" charset="-122"/>
                        </a:rPr>
                        <a:t> Automatic remediation</a:t>
                      </a:r>
                      <a:endParaRPr kumimoji="0" lang="en-US" sz="1600" b="0" i="0" u="none" strike="noStrike" cap="none" normalizeH="0" baseline="0" smtClean="0">
                        <a:ln>
                          <a:noFill/>
                        </a:ln>
                        <a:solidFill>
                          <a:schemeClr val="tx1"/>
                        </a:solidFill>
                        <a:effectLst/>
                        <a:latin typeface="Arial" charset="0"/>
                        <a:ea typeface="SimSun" pitchFamily="2" charset="-122"/>
                      </a:endParaRPr>
                    </a:p>
                  </a:txBody>
                  <a:tcPr marL="83549" marR="83549" marT="40507" marB="40507"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CEDFE"/>
                    </a:solidFill>
                  </a:tcPr>
                </a:tc>
                <a:tc>
                  <a:txBody>
                    <a:bodyPr/>
                    <a:lstStyle/>
                    <a:p>
                      <a:pPr marL="0" marR="0" lvl="0" indent="0" algn="l" defTabSz="914400" rtl="0" eaLnBrk="1" fontAlgn="base" latinLnBrk="0" hangingPunct="1">
                        <a:lnSpc>
                          <a:spcPct val="100000"/>
                        </a:lnSpc>
                        <a:spcBef>
                          <a:spcPct val="0"/>
                        </a:spcBef>
                        <a:spcAft>
                          <a:spcPct val="0"/>
                        </a:spcAft>
                        <a:buClr>
                          <a:srgbClr val="32946A"/>
                        </a:buClr>
                        <a:buSzTx/>
                        <a:buFont typeface="Wingdings" pitchFamily="2" charset="2"/>
                        <a:buChar char="ü"/>
                        <a:tabLst/>
                      </a:pPr>
                      <a:r>
                        <a:rPr kumimoji="0" lang="en-US" sz="1200" b="0" i="0" u="none" strike="noStrike" cap="none" normalizeH="0" baseline="0" smtClean="0">
                          <a:ln>
                            <a:noFill/>
                          </a:ln>
                          <a:solidFill>
                            <a:srgbClr val="000000"/>
                          </a:solidFill>
                          <a:effectLst/>
                          <a:latin typeface="Arial" charset="0"/>
                          <a:ea typeface="SimSun" pitchFamily="2" charset="-122"/>
                        </a:rPr>
                        <a:t> Policy-based automatic remediation</a:t>
                      </a:r>
                    </a:p>
                  </a:txBody>
                  <a:tcPr marL="83549" marR="83549" marT="40507" marB="40507"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CEDFE"/>
                    </a:solidFill>
                  </a:tcPr>
                </a:tc>
                <a:tc>
                  <a:txBody>
                    <a:bodyPr/>
                    <a:lstStyle/>
                    <a:p>
                      <a:pPr marL="0" marR="0" lvl="0" indent="0" algn="l" defTabSz="914400" rtl="0" eaLnBrk="1" fontAlgn="base" latinLnBrk="0" hangingPunct="1">
                        <a:lnSpc>
                          <a:spcPct val="100000"/>
                        </a:lnSpc>
                        <a:spcBef>
                          <a:spcPct val="0"/>
                        </a:spcBef>
                        <a:spcAft>
                          <a:spcPct val="0"/>
                        </a:spcAft>
                        <a:buClr>
                          <a:srgbClr val="FF0000"/>
                        </a:buClr>
                        <a:buSzTx/>
                        <a:buFontTx/>
                        <a:buChar char="x"/>
                        <a:tabLst/>
                      </a:pPr>
                      <a:r>
                        <a:rPr kumimoji="0" lang="en-US" sz="1200" b="0" i="0" u="none" strike="noStrike" cap="none" normalizeH="0" baseline="0" smtClean="0">
                          <a:ln>
                            <a:noFill/>
                          </a:ln>
                          <a:solidFill>
                            <a:srgbClr val="000000"/>
                          </a:solidFill>
                          <a:effectLst/>
                          <a:latin typeface="Arial" charset="0"/>
                          <a:ea typeface="SimSun" pitchFamily="2" charset="-122"/>
                        </a:rPr>
                        <a:t> Not supported</a:t>
                      </a:r>
                    </a:p>
                  </a:txBody>
                  <a:tcPr marL="83549" marR="83549" marT="40507" marB="40507"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CEDFE"/>
                    </a:solidFill>
                  </a:tcPr>
                </a:tc>
              </a:tr>
            </a:tbl>
          </a:graphicData>
        </a:graphic>
      </p:graphicFrame>
      <p:sp>
        <p:nvSpPr>
          <p:cNvPr id="16424" name="Rectangle 2"/>
          <p:cNvSpPr txBox="1">
            <a:spLocks noChangeArrowheads="1"/>
          </p:cNvSpPr>
          <p:nvPr/>
        </p:nvSpPr>
        <p:spPr bwMode="auto">
          <a:xfrm>
            <a:off x="277813" y="717550"/>
            <a:ext cx="8685212" cy="395288"/>
          </a:xfrm>
          <a:prstGeom prst="rect">
            <a:avLst/>
          </a:prstGeom>
          <a:noFill/>
          <a:ln w="9525">
            <a:noFill/>
            <a:miter lim="800000"/>
            <a:headEnd/>
            <a:tailEnd/>
          </a:ln>
        </p:spPr>
        <p:txBody>
          <a:bodyPr/>
          <a:lstStyle/>
          <a:p>
            <a:pPr defTabSz="457200" eaLnBrk="0" hangingPunct="0">
              <a:lnSpc>
                <a:spcPct val="89000"/>
              </a:lnSpc>
              <a:buClr>
                <a:srgbClr val="7889FB"/>
              </a:buClr>
              <a:buSzPct val="100000"/>
              <a:buFont typeface="Arial" charset="0"/>
              <a:buNone/>
            </a:pPr>
            <a:r>
              <a:rPr lang="en-US" sz="2800">
                <a:solidFill>
                  <a:srgbClr val="7889FB"/>
                </a:solidFill>
              </a:rPr>
              <a:t>Strengths against Microsoft SCCM</a:t>
            </a:r>
            <a:endParaRPr lang="en-US" sz="2800">
              <a:solidFill>
                <a:schemeClr val="accent2"/>
              </a:solidFill>
            </a:endParaRPr>
          </a:p>
        </p:txBody>
      </p:sp>
    </p:spTree>
  </p:cSld>
  <p:clrMapOvr>
    <a:masterClrMapping/>
  </p:clrMapOvr>
  <p:transition advClick="0"/>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6"/>
          <p:cNvGraphicFramePr>
            <a:graphicFrameLocks noGrp="1"/>
          </p:cNvGraphicFramePr>
          <p:nvPr/>
        </p:nvGraphicFramePr>
        <p:xfrm>
          <a:off x="366713" y="1047750"/>
          <a:ext cx="8301037" cy="5084282"/>
        </p:xfrm>
        <a:graphic>
          <a:graphicData uri="http://schemas.openxmlformats.org/drawingml/2006/table">
            <a:tbl>
              <a:tblPr/>
              <a:tblGrid>
                <a:gridCol w="1947862"/>
                <a:gridCol w="2914650"/>
                <a:gridCol w="3438525"/>
              </a:tblGrid>
              <a:tr h="3524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rgbClr val="FFFFFF"/>
                          </a:solidFill>
                          <a:effectLst/>
                          <a:latin typeface="Century Gothic" pitchFamily="34" charset="0"/>
                          <a:ea typeface="SimSun" pitchFamily="2" charset="-122"/>
                        </a:rPr>
                        <a:t>Key Differentiators</a:t>
                      </a:r>
                    </a:p>
                  </a:txBody>
                  <a:tcPr marL="83549" marR="83549" marT="40507" marB="40507"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7889FB"/>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rgbClr val="FFFFFF"/>
                          </a:solidFill>
                          <a:effectLst/>
                          <a:latin typeface="Century Gothic" pitchFamily="34" charset="0"/>
                          <a:ea typeface="SimSun" pitchFamily="2" charset="-122"/>
                        </a:rPr>
                        <a:t>BigFix Strengths</a:t>
                      </a:r>
                    </a:p>
                  </a:txBody>
                  <a:tcPr marL="83549" marR="83549" marT="40507" marB="40507"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7889FB"/>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rgbClr val="FFFFFF"/>
                          </a:solidFill>
                          <a:effectLst/>
                          <a:latin typeface="Century Gothic" pitchFamily="34" charset="0"/>
                          <a:ea typeface="SimSun" pitchFamily="2" charset="-122"/>
                        </a:rPr>
                        <a:t>Symantec Weaknesses</a:t>
                      </a:r>
                    </a:p>
                  </a:txBody>
                  <a:tcPr marL="83549" marR="83549" marT="40507" marB="40507"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7889FB"/>
                    </a:solidFill>
                  </a:tcPr>
                </a:tc>
              </a:tr>
              <a:tr h="698500">
                <a:tc>
                  <a:txBody>
                    <a:bodyPr/>
                    <a:lstStyle/>
                    <a:p>
                      <a:pPr marL="0" marR="0" lvl="0" indent="0" algn="l" defTabSz="914400" rtl="0" eaLnBrk="1" fontAlgn="base" latinLnBrk="0" hangingPunct="1">
                        <a:lnSpc>
                          <a:spcPct val="100000"/>
                        </a:lnSpc>
                        <a:spcBef>
                          <a:spcPct val="0"/>
                        </a:spcBef>
                        <a:spcAft>
                          <a:spcPct val="0"/>
                        </a:spcAft>
                        <a:buClr>
                          <a:srgbClr val="404040"/>
                        </a:buClr>
                        <a:buSzTx/>
                        <a:buFont typeface="Wingdings" pitchFamily="2" charset="2"/>
                        <a:buChar char="§"/>
                        <a:tabLst/>
                      </a:pPr>
                      <a:r>
                        <a:rPr kumimoji="0" lang="en-US" sz="1200" b="0" i="0" u="none" strike="noStrike" cap="none" normalizeH="0" baseline="0" smtClean="0">
                          <a:ln>
                            <a:noFill/>
                          </a:ln>
                          <a:solidFill>
                            <a:srgbClr val="000000"/>
                          </a:solidFill>
                          <a:effectLst/>
                          <a:latin typeface="Arial" charset="0"/>
                          <a:ea typeface="SimSun" pitchFamily="2" charset="-122"/>
                        </a:rPr>
                        <a:t> Quick Time to Value</a:t>
                      </a:r>
                    </a:p>
                  </a:txBody>
                  <a:tcPr marL="83549" marR="83549" marT="40507" marB="40507"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6DAFD"/>
                    </a:solidFill>
                  </a:tcPr>
                </a:tc>
                <a:tc>
                  <a:txBody>
                    <a:bodyPr/>
                    <a:lstStyle/>
                    <a:p>
                      <a:pPr marL="0" marR="0" lvl="0" indent="0" algn="l" defTabSz="914400" rtl="0" eaLnBrk="1" fontAlgn="base" latinLnBrk="0" hangingPunct="1">
                        <a:lnSpc>
                          <a:spcPct val="100000"/>
                        </a:lnSpc>
                        <a:spcBef>
                          <a:spcPct val="0"/>
                        </a:spcBef>
                        <a:spcAft>
                          <a:spcPct val="0"/>
                        </a:spcAft>
                        <a:buClr>
                          <a:srgbClr val="32946A"/>
                        </a:buClr>
                        <a:buSzTx/>
                        <a:buFont typeface="Wingdings" pitchFamily="2" charset="2"/>
                        <a:buChar char="ü"/>
                        <a:tabLst/>
                      </a:pPr>
                      <a:r>
                        <a:rPr kumimoji="0" lang="en-US" sz="1200" b="0" i="0" u="none" strike="noStrike" cap="none" normalizeH="0" baseline="0" smtClean="0">
                          <a:ln>
                            <a:noFill/>
                          </a:ln>
                          <a:solidFill>
                            <a:srgbClr val="000000"/>
                          </a:solidFill>
                          <a:effectLst/>
                          <a:latin typeface="Arial" charset="0"/>
                          <a:ea typeface="SimSun" pitchFamily="2" charset="-122"/>
                        </a:rPr>
                        <a:t> Quick deployment within weeks for 50,000 endpoints</a:t>
                      </a:r>
                    </a:p>
                  </a:txBody>
                  <a:tcPr marL="83549" marR="83549" marT="40507" marB="40507"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6DAFD"/>
                    </a:solidFill>
                  </a:tcPr>
                </a:tc>
                <a:tc>
                  <a:txBody>
                    <a:bodyPr/>
                    <a:lstStyle/>
                    <a:p>
                      <a:pPr marL="0" marR="0" lvl="0" indent="0" algn="l" defTabSz="914400" rtl="0" eaLnBrk="1" fontAlgn="base" latinLnBrk="0" hangingPunct="1">
                        <a:lnSpc>
                          <a:spcPct val="100000"/>
                        </a:lnSpc>
                        <a:spcBef>
                          <a:spcPct val="0"/>
                        </a:spcBef>
                        <a:spcAft>
                          <a:spcPct val="0"/>
                        </a:spcAft>
                        <a:buClr>
                          <a:srgbClr val="FF0000"/>
                        </a:buClr>
                        <a:buSzTx/>
                        <a:buFontTx/>
                        <a:buChar char="x"/>
                        <a:tabLst/>
                      </a:pPr>
                      <a:r>
                        <a:rPr kumimoji="0" lang="en-US" sz="1200" b="0" i="0" u="none" strike="noStrike" cap="none" normalizeH="0" baseline="0" smtClean="0">
                          <a:ln>
                            <a:noFill/>
                          </a:ln>
                          <a:solidFill>
                            <a:srgbClr val="000000"/>
                          </a:solidFill>
                          <a:effectLst/>
                          <a:latin typeface="Arial" charset="0"/>
                          <a:ea typeface="SimSun" pitchFamily="2" charset="-122"/>
                        </a:rPr>
                        <a:t> Complex and time consuming, requiring hierarchy and replication to achieve scalability</a:t>
                      </a:r>
                    </a:p>
                  </a:txBody>
                  <a:tcPr marL="83549" marR="83549" marT="40507" marB="40507"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6DAFD"/>
                    </a:solidFill>
                  </a:tcPr>
                </a:tc>
              </a:tr>
              <a:tr h="508000">
                <a:tc>
                  <a:txBody>
                    <a:bodyPr/>
                    <a:lstStyle/>
                    <a:p>
                      <a:pPr marL="0" marR="0" lvl="0" indent="0" algn="l" defTabSz="914400" rtl="0" eaLnBrk="1" fontAlgn="base" latinLnBrk="0" hangingPunct="1">
                        <a:lnSpc>
                          <a:spcPct val="100000"/>
                        </a:lnSpc>
                        <a:spcBef>
                          <a:spcPct val="0"/>
                        </a:spcBef>
                        <a:spcAft>
                          <a:spcPct val="0"/>
                        </a:spcAft>
                        <a:buClr>
                          <a:srgbClr val="404040"/>
                        </a:buClr>
                        <a:buSzTx/>
                        <a:buFont typeface="Wingdings" pitchFamily="2" charset="2"/>
                        <a:buChar char="§"/>
                        <a:tabLst/>
                      </a:pPr>
                      <a:r>
                        <a:rPr kumimoji="0" lang="en-US" sz="1200" b="0" i="0" u="none" strike="noStrike" cap="none" normalizeH="0" baseline="0" smtClean="0">
                          <a:ln>
                            <a:noFill/>
                          </a:ln>
                          <a:solidFill>
                            <a:srgbClr val="000000"/>
                          </a:solidFill>
                          <a:effectLst/>
                          <a:latin typeface="Arial" charset="0"/>
                          <a:ea typeface="SimSun" pitchFamily="2" charset="-122"/>
                        </a:rPr>
                        <a:t> Simple server infrastructure</a:t>
                      </a:r>
                    </a:p>
                  </a:txBody>
                  <a:tcPr marL="83549" marR="83549" marT="40507" marB="40507"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CEDFE"/>
                    </a:solidFill>
                  </a:tcPr>
                </a:tc>
                <a:tc>
                  <a:txBody>
                    <a:bodyPr/>
                    <a:lstStyle/>
                    <a:p>
                      <a:pPr marL="0" marR="0" lvl="0" indent="0" algn="l" defTabSz="914400" rtl="0" eaLnBrk="1" fontAlgn="base" latinLnBrk="0" hangingPunct="1">
                        <a:lnSpc>
                          <a:spcPct val="100000"/>
                        </a:lnSpc>
                        <a:spcBef>
                          <a:spcPct val="0"/>
                        </a:spcBef>
                        <a:spcAft>
                          <a:spcPct val="0"/>
                        </a:spcAft>
                        <a:buClr>
                          <a:srgbClr val="32946A"/>
                        </a:buClr>
                        <a:buSzTx/>
                        <a:buFont typeface="Wingdings" pitchFamily="2" charset="2"/>
                        <a:buChar char="ü"/>
                        <a:tabLst/>
                      </a:pPr>
                      <a:r>
                        <a:rPr kumimoji="0" lang="en-US" sz="1200" b="0" i="0" u="none" strike="noStrike" cap="none" normalizeH="0" baseline="0" smtClean="0">
                          <a:ln>
                            <a:noFill/>
                          </a:ln>
                          <a:solidFill>
                            <a:srgbClr val="000000"/>
                          </a:solidFill>
                          <a:effectLst/>
                          <a:latin typeface="Arial" charset="0"/>
                          <a:ea typeface="SimSun" pitchFamily="2" charset="-122"/>
                        </a:rPr>
                        <a:t> 1 server supports 250,000 endpoints</a:t>
                      </a:r>
                    </a:p>
                  </a:txBody>
                  <a:tcPr marL="83549" marR="83549" marT="40507" marB="40507"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CEDFE"/>
                    </a:solidFill>
                  </a:tcPr>
                </a:tc>
                <a:tc>
                  <a:txBody>
                    <a:bodyPr/>
                    <a:lstStyle/>
                    <a:p>
                      <a:pPr marL="0" marR="0" lvl="0" indent="0" algn="l" defTabSz="914400" rtl="0" eaLnBrk="1" fontAlgn="base" latinLnBrk="0" hangingPunct="1">
                        <a:lnSpc>
                          <a:spcPct val="100000"/>
                        </a:lnSpc>
                        <a:spcBef>
                          <a:spcPct val="0"/>
                        </a:spcBef>
                        <a:spcAft>
                          <a:spcPct val="0"/>
                        </a:spcAft>
                        <a:buClr>
                          <a:srgbClr val="FF0000"/>
                        </a:buClr>
                        <a:buSzTx/>
                        <a:buFontTx/>
                        <a:buChar char="x"/>
                        <a:tabLst/>
                      </a:pPr>
                      <a:r>
                        <a:rPr kumimoji="0" lang="en-US" sz="1200" b="0" i="0" u="none" strike="noStrike" cap="none" normalizeH="0" baseline="0" smtClean="0">
                          <a:ln>
                            <a:noFill/>
                          </a:ln>
                          <a:solidFill>
                            <a:srgbClr val="000000"/>
                          </a:solidFill>
                          <a:effectLst/>
                          <a:latin typeface="Arial" charset="0"/>
                          <a:ea typeface="SimSun" pitchFamily="2" charset="-122"/>
                        </a:rPr>
                        <a:t> 5-10 servers required to support 50,000 endpoints based on use case</a:t>
                      </a:r>
                    </a:p>
                  </a:txBody>
                  <a:tcPr marL="83549" marR="83549" marT="40507" marB="40507"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CEDFE"/>
                    </a:solidFill>
                  </a:tcPr>
                </a:tc>
              </a:tr>
              <a:tr h="692150">
                <a:tc>
                  <a:txBody>
                    <a:bodyPr/>
                    <a:lstStyle/>
                    <a:p>
                      <a:pPr marL="0" marR="0" lvl="0" indent="0" algn="l" defTabSz="914400" rtl="0" eaLnBrk="1" fontAlgn="base" latinLnBrk="0" hangingPunct="1">
                        <a:lnSpc>
                          <a:spcPct val="100000"/>
                        </a:lnSpc>
                        <a:spcBef>
                          <a:spcPct val="0"/>
                        </a:spcBef>
                        <a:spcAft>
                          <a:spcPct val="0"/>
                        </a:spcAft>
                        <a:buClr>
                          <a:srgbClr val="404040"/>
                        </a:buClr>
                        <a:buSzTx/>
                        <a:buFont typeface="Wingdings" pitchFamily="2" charset="2"/>
                        <a:buChar char="§"/>
                        <a:tabLst/>
                      </a:pPr>
                      <a:r>
                        <a:rPr kumimoji="0" lang="en-US" sz="1200" b="0" i="0" u="none" strike="noStrike" cap="none" normalizeH="0" baseline="0" smtClean="0">
                          <a:ln>
                            <a:noFill/>
                          </a:ln>
                          <a:solidFill>
                            <a:srgbClr val="000000"/>
                          </a:solidFill>
                          <a:effectLst/>
                          <a:latin typeface="Arial" charset="0"/>
                          <a:ea typeface="SimSun" pitchFamily="2" charset="-122"/>
                        </a:rPr>
                        <a:t> Minimum endpoint impact</a:t>
                      </a:r>
                    </a:p>
                  </a:txBody>
                  <a:tcPr marL="83549" marR="83549" marT="40507" marB="40507"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6DAFD"/>
                    </a:solidFill>
                  </a:tcPr>
                </a:tc>
                <a:tc>
                  <a:txBody>
                    <a:bodyPr/>
                    <a:lstStyle/>
                    <a:p>
                      <a:pPr marL="0" marR="0" lvl="0" indent="0" algn="l" defTabSz="914400" rtl="0" eaLnBrk="1" fontAlgn="base" latinLnBrk="0" hangingPunct="1">
                        <a:lnSpc>
                          <a:spcPct val="100000"/>
                        </a:lnSpc>
                        <a:spcBef>
                          <a:spcPct val="0"/>
                        </a:spcBef>
                        <a:spcAft>
                          <a:spcPct val="0"/>
                        </a:spcAft>
                        <a:buClr>
                          <a:srgbClr val="32946A"/>
                        </a:buClr>
                        <a:buSzTx/>
                        <a:buFont typeface="Wingdings" pitchFamily="2" charset="2"/>
                        <a:buChar char="ü"/>
                        <a:tabLst/>
                      </a:pPr>
                      <a:r>
                        <a:rPr kumimoji="0" lang="en-US" sz="1200" b="0" i="0" u="none" strike="noStrike" cap="none" normalizeH="0" baseline="0" smtClean="0">
                          <a:ln>
                            <a:noFill/>
                          </a:ln>
                          <a:solidFill>
                            <a:srgbClr val="000000"/>
                          </a:solidFill>
                          <a:effectLst/>
                          <a:latin typeface="Arial" charset="0"/>
                          <a:ea typeface="SimSun" pitchFamily="2" charset="-122"/>
                        </a:rPr>
                        <a:t> Single multi-purpose agent</a:t>
                      </a:r>
                    </a:p>
                    <a:p>
                      <a:pPr marL="0" marR="0" lvl="0" indent="0" algn="l" defTabSz="914400" rtl="0" eaLnBrk="1" fontAlgn="base" latinLnBrk="0" hangingPunct="1">
                        <a:lnSpc>
                          <a:spcPct val="100000"/>
                        </a:lnSpc>
                        <a:spcBef>
                          <a:spcPct val="0"/>
                        </a:spcBef>
                        <a:spcAft>
                          <a:spcPct val="0"/>
                        </a:spcAft>
                        <a:buClr>
                          <a:srgbClr val="32946A"/>
                        </a:buClr>
                        <a:buSzTx/>
                        <a:buFont typeface="Wingdings" pitchFamily="2" charset="2"/>
                        <a:buChar char="ü"/>
                        <a:tabLst/>
                      </a:pPr>
                      <a:r>
                        <a:rPr kumimoji="0" lang="en-US" sz="1200" b="0" i="0" u="none" strike="noStrike" cap="none" normalizeH="0" baseline="0" smtClean="0">
                          <a:ln>
                            <a:noFill/>
                          </a:ln>
                          <a:solidFill>
                            <a:srgbClr val="000000"/>
                          </a:solidFill>
                          <a:effectLst/>
                          <a:latin typeface="Arial" charset="0"/>
                          <a:ea typeface="SimSun" pitchFamily="2" charset="-122"/>
                        </a:rPr>
                        <a:t>&lt; 2% CPU usage with bandwidth throttling</a:t>
                      </a:r>
                    </a:p>
                    <a:p>
                      <a:pPr marL="0" marR="0" lvl="0" indent="0" algn="l" defTabSz="914400" rtl="0" eaLnBrk="1" fontAlgn="base" latinLnBrk="0" hangingPunct="1">
                        <a:lnSpc>
                          <a:spcPct val="100000"/>
                        </a:lnSpc>
                        <a:spcBef>
                          <a:spcPct val="0"/>
                        </a:spcBef>
                        <a:spcAft>
                          <a:spcPct val="0"/>
                        </a:spcAft>
                        <a:buClr>
                          <a:srgbClr val="32946A"/>
                        </a:buClr>
                        <a:buSzTx/>
                        <a:buFont typeface="Wingdings" pitchFamily="2" charset="2"/>
                        <a:buChar char="ü"/>
                        <a:tabLst/>
                      </a:pPr>
                      <a:r>
                        <a:rPr kumimoji="0" lang="en-US" sz="1200" b="0" i="0" u="none" strike="noStrike" cap="none" normalizeH="0" baseline="0" smtClean="0">
                          <a:ln>
                            <a:noFill/>
                          </a:ln>
                          <a:solidFill>
                            <a:srgbClr val="000000"/>
                          </a:solidFill>
                          <a:effectLst/>
                          <a:latin typeface="Arial" charset="0"/>
                          <a:ea typeface="SimSun" pitchFamily="2" charset="-122"/>
                        </a:rPr>
                        <a:t> ~ 7 Mb memory usage for given single process</a:t>
                      </a:r>
                    </a:p>
                  </a:txBody>
                  <a:tcPr marL="83549" marR="83549" marT="40507" marB="40507"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6DAFD"/>
                    </a:solidFill>
                  </a:tcPr>
                </a:tc>
                <a:tc>
                  <a:txBody>
                    <a:bodyPr/>
                    <a:lstStyle/>
                    <a:p>
                      <a:pPr marL="0" marR="0" lvl="0" indent="0" algn="l" defTabSz="914400" rtl="0" eaLnBrk="1" fontAlgn="base" latinLnBrk="0" hangingPunct="1">
                        <a:lnSpc>
                          <a:spcPct val="100000"/>
                        </a:lnSpc>
                        <a:spcBef>
                          <a:spcPct val="0"/>
                        </a:spcBef>
                        <a:spcAft>
                          <a:spcPct val="0"/>
                        </a:spcAft>
                        <a:buClr>
                          <a:srgbClr val="FF0000"/>
                        </a:buClr>
                        <a:buSzTx/>
                        <a:buFontTx/>
                        <a:buChar char="x"/>
                        <a:tabLst/>
                      </a:pPr>
                      <a:r>
                        <a:rPr kumimoji="0" lang="en-US" sz="1200" b="0" i="0" u="none" strike="noStrike" cap="none" normalizeH="0" baseline="0" smtClean="0">
                          <a:ln>
                            <a:noFill/>
                          </a:ln>
                          <a:solidFill>
                            <a:srgbClr val="000000"/>
                          </a:solidFill>
                          <a:effectLst/>
                          <a:latin typeface="Arial" charset="0"/>
                          <a:ea typeface="SimSun" pitchFamily="2" charset="-122"/>
                        </a:rPr>
                        <a:t> 1 master agent with 14+ sub agents</a:t>
                      </a:r>
                    </a:p>
                    <a:p>
                      <a:pPr marL="0" marR="0" lvl="0" indent="0" algn="l" defTabSz="914400" rtl="0" eaLnBrk="1" fontAlgn="base" latinLnBrk="0" hangingPunct="1">
                        <a:lnSpc>
                          <a:spcPct val="100000"/>
                        </a:lnSpc>
                        <a:spcBef>
                          <a:spcPct val="0"/>
                        </a:spcBef>
                        <a:spcAft>
                          <a:spcPct val="0"/>
                        </a:spcAft>
                        <a:buClr>
                          <a:srgbClr val="FF0000"/>
                        </a:buClr>
                        <a:buSzTx/>
                        <a:buFontTx/>
                        <a:buChar char="x"/>
                        <a:tabLst/>
                      </a:pPr>
                      <a:r>
                        <a:rPr kumimoji="0" lang="en-US" sz="1200" b="0" i="0" u="none" strike="noStrike" cap="none" normalizeH="0" baseline="0" smtClean="0">
                          <a:ln>
                            <a:noFill/>
                          </a:ln>
                          <a:solidFill>
                            <a:srgbClr val="000000"/>
                          </a:solidFill>
                          <a:effectLst/>
                          <a:latin typeface="Arial" charset="0"/>
                          <a:ea typeface="SimSun" pitchFamily="2" charset="-122"/>
                        </a:rPr>
                        <a:t> 100% endpoint CPU usage during inventory and processing cycle</a:t>
                      </a:r>
                    </a:p>
                    <a:p>
                      <a:pPr marL="0" marR="0" lvl="0" indent="0" algn="l" defTabSz="914400" rtl="0" eaLnBrk="1" fontAlgn="base" latinLnBrk="0" hangingPunct="1">
                        <a:lnSpc>
                          <a:spcPct val="100000"/>
                        </a:lnSpc>
                        <a:spcBef>
                          <a:spcPct val="0"/>
                        </a:spcBef>
                        <a:spcAft>
                          <a:spcPct val="0"/>
                        </a:spcAft>
                        <a:buClr>
                          <a:srgbClr val="FF0000"/>
                        </a:buClr>
                        <a:buSzTx/>
                        <a:buFontTx/>
                        <a:buChar char="x"/>
                        <a:tabLst/>
                      </a:pPr>
                      <a:r>
                        <a:rPr kumimoji="0" lang="en-US" sz="1200" b="0" i="0" u="none" strike="noStrike" cap="none" normalizeH="0" baseline="0" smtClean="0">
                          <a:ln>
                            <a:noFill/>
                          </a:ln>
                          <a:solidFill>
                            <a:srgbClr val="000000"/>
                          </a:solidFill>
                          <a:effectLst/>
                          <a:latin typeface="Arial" charset="0"/>
                          <a:ea typeface="SimSun" pitchFamily="2" charset="-122"/>
                        </a:rPr>
                        <a:t> Minimum10 MB memory usage during idle; expands during processing</a:t>
                      </a:r>
                    </a:p>
                  </a:txBody>
                  <a:tcPr marL="83549" marR="83549" marT="40507" marB="40507"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6DAFD"/>
                    </a:solidFill>
                  </a:tcPr>
                </a:tc>
              </a:tr>
              <a:tr h="904875">
                <a:tc>
                  <a:txBody>
                    <a:bodyPr/>
                    <a:lstStyle/>
                    <a:p>
                      <a:pPr marL="0" marR="0" lvl="0" indent="0" algn="l" defTabSz="914400" rtl="0" eaLnBrk="1" fontAlgn="base" latinLnBrk="0" hangingPunct="1">
                        <a:lnSpc>
                          <a:spcPct val="100000"/>
                        </a:lnSpc>
                        <a:spcBef>
                          <a:spcPct val="0"/>
                        </a:spcBef>
                        <a:spcAft>
                          <a:spcPct val="0"/>
                        </a:spcAft>
                        <a:buClrTx/>
                        <a:buSzTx/>
                        <a:buFont typeface="Wingdings" pitchFamily="2" charset="2"/>
                        <a:buChar char="§"/>
                        <a:tabLst/>
                      </a:pPr>
                      <a:r>
                        <a:rPr kumimoji="0" lang="en-US" sz="1200" b="0" i="0" u="none" strike="noStrike" cap="none" normalizeH="0" baseline="0" smtClean="0">
                          <a:ln>
                            <a:noFill/>
                          </a:ln>
                          <a:solidFill>
                            <a:schemeClr val="tx1"/>
                          </a:solidFill>
                          <a:effectLst/>
                          <a:latin typeface="Arial" charset="0"/>
                          <a:ea typeface="SimSun" pitchFamily="2" charset="-122"/>
                        </a:rPr>
                        <a:t> </a:t>
                      </a:r>
                      <a:r>
                        <a:rPr kumimoji="0" lang="en-US" sz="1200" b="0" i="0" u="none" strike="noStrike" cap="none" normalizeH="0" baseline="0" smtClean="0">
                          <a:ln>
                            <a:noFill/>
                          </a:ln>
                          <a:solidFill>
                            <a:srgbClr val="000000"/>
                          </a:solidFill>
                          <a:effectLst/>
                          <a:latin typeface="Arial" charset="0"/>
                          <a:ea typeface="SimSun" pitchFamily="2" charset="-122"/>
                        </a:rPr>
                        <a:t>Accurate and real-time data</a:t>
                      </a:r>
                    </a:p>
                  </a:txBody>
                  <a:tcPr marL="83549" marR="83549" marT="40507" marB="40507"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CEDFE"/>
                    </a:solidFill>
                  </a:tcPr>
                </a:tc>
                <a:tc>
                  <a:txBody>
                    <a:bodyPr/>
                    <a:lstStyle/>
                    <a:p>
                      <a:pPr marL="0" marR="0" lvl="0" indent="0" algn="l" defTabSz="914400" rtl="0" eaLnBrk="1" fontAlgn="base" latinLnBrk="0" hangingPunct="1">
                        <a:lnSpc>
                          <a:spcPct val="100000"/>
                        </a:lnSpc>
                        <a:spcBef>
                          <a:spcPct val="0"/>
                        </a:spcBef>
                        <a:spcAft>
                          <a:spcPct val="0"/>
                        </a:spcAft>
                        <a:buClr>
                          <a:srgbClr val="32946A"/>
                        </a:buClr>
                        <a:buSzTx/>
                        <a:buFont typeface="Wingdings" pitchFamily="2" charset="2"/>
                        <a:buChar char="ü"/>
                        <a:tabLst/>
                      </a:pPr>
                      <a:r>
                        <a:rPr kumimoji="0" lang="en-US" sz="1200" b="0" i="0" u="none" strike="noStrike" cap="none" normalizeH="0" baseline="0" smtClean="0">
                          <a:ln>
                            <a:noFill/>
                          </a:ln>
                          <a:solidFill>
                            <a:srgbClr val="000000"/>
                          </a:solidFill>
                          <a:effectLst/>
                          <a:latin typeface="Arial" charset="0"/>
                          <a:ea typeface="SimSun" pitchFamily="2" charset="-122"/>
                        </a:rPr>
                        <a:t> Real-time visibility</a:t>
                      </a:r>
                    </a:p>
                    <a:p>
                      <a:pPr marL="0" marR="0" lvl="0" indent="0" algn="l" defTabSz="914400" rtl="0" eaLnBrk="1" fontAlgn="base" latinLnBrk="0" hangingPunct="1">
                        <a:lnSpc>
                          <a:spcPct val="100000"/>
                        </a:lnSpc>
                        <a:spcBef>
                          <a:spcPct val="0"/>
                        </a:spcBef>
                        <a:spcAft>
                          <a:spcPct val="0"/>
                        </a:spcAft>
                        <a:buClr>
                          <a:srgbClr val="32946A"/>
                        </a:buClr>
                        <a:buSzTx/>
                        <a:buFont typeface="Wingdings" pitchFamily="2" charset="2"/>
                        <a:buChar char="ü"/>
                        <a:tabLst/>
                      </a:pPr>
                      <a:r>
                        <a:rPr kumimoji="0" lang="en-US" sz="1200" b="0" i="0" u="none" strike="noStrike" cap="none" normalizeH="0" baseline="0" smtClean="0">
                          <a:ln>
                            <a:noFill/>
                          </a:ln>
                          <a:solidFill>
                            <a:srgbClr val="000000"/>
                          </a:solidFill>
                          <a:effectLst/>
                          <a:latin typeface="Arial" charset="0"/>
                          <a:ea typeface="SimSun" pitchFamily="2" charset="-122"/>
                        </a:rPr>
                        <a:t> High accuracy with intelligent agent and real-time report</a:t>
                      </a:r>
                    </a:p>
                  </a:txBody>
                  <a:tcPr marL="83549" marR="83549" marT="40507" marB="40507"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CEDFE"/>
                    </a:solidFill>
                  </a:tcPr>
                </a:tc>
                <a:tc>
                  <a:txBody>
                    <a:bodyPr/>
                    <a:lstStyle/>
                    <a:p>
                      <a:pPr marL="0" marR="0" lvl="0" indent="0" algn="l" defTabSz="914400" rtl="0" eaLnBrk="1" fontAlgn="base" latinLnBrk="0" hangingPunct="1">
                        <a:lnSpc>
                          <a:spcPct val="100000"/>
                        </a:lnSpc>
                        <a:spcBef>
                          <a:spcPct val="0"/>
                        </a:spcBef>
                        <a:spcAft>
                          <a:spcPct val="0"/>
                        </a:spcAft>
                        <a:buClr>
                          <a:srgbClr val="FF0000"/>
                        </a:buClr>
                        <a:buSzTx/>
                        <a:buFontTx/>
                        <a:buChar char="x"/>
                        <a:tabLst/>
                      </a:pPr>
                      <a:r>
                        <a:rPr kumimoji="0" lang="en-US" sz="1200" b="0" i="0" u="none" strike="noStrike" cap="none" normalizeH="0" baseline="0" smtClean="0">
                          <a:ln>
                            <a:noFill/>
                          </a:ln>
                          <a:solidFill>
                            <a:srgbClr val="000000"/>
                          </a:solidFill>
                          <a:effectLst/>
                          <a:latin typeface="Arial" charset="0"/>
                          <a:ea typeface="SimSun" pitchFamily="2" charset="-122"/>
                        </a:rPr>
                        <a:t> No real-time capability; depends on time intervals between multiple agents posting data</a:t>
                      </a:r>
                    </a:p>
                    <a:p>
                      <a:pPr marL="0" marR="0" lvl="0" indent="0" algn="l" defTabSz="914400" rtl="0" eaLnBrk="1" fontAlgn="base" latinLnBrk="0" hangingPunct="1">
                        <a:lnSpc>
                          <a:spcPct val="100000"/>
                        </a:lnSpc>
                        <a:spcBef>
                          <a:spcPct val="0"/>
                        </a:spcBef>
                        <a:spcAft>
                          <a:spcPct val="0"/>
                        </a:spcAft>
                        <a:buClr>
                          <a:srgbClr val="FF0000"/>
                        </a:buClr>
                        <a:buSzTx/>
                        <a:buFontTx/>
                        <a:buChar char="x"/>
                        <a:tabLst/>
                      </a:pPr>
                      <a:r>
                        <a:rPr kumimoji="0" lang="en-US" sz="1200" b="0" i="0" u="none" strike="noStrike" cap="none" normalizeH="0" baseline="0" smtClean="0">
                          <a:ln>
                            <a:noFill/>
                          </a:ln>
                          <a:solidFill>
                            <a:srgbClr val="000000"/>
                          </a:solidFill>
                          <a:effectLst/>
                          <a:latin typeface="Arial" charset="0"/>
                          <a:ea typeface="SimSun" pitchFamily="2" charset="-122"/>
                        </a:rPr>
                        <a:t> Contradicting data as different agents post data on different schedules</a:t>
                      </a:r>
                      <a:endParaRPr kumimoji="0" lang="en-US" sz="1600" b="0" i="0" u="none" strike="noStrike" cap="none" normalizeH="0" baseline="0" smtClean="0">
                        <a:ln>
                          <a:noFill/>
                        </a:ln>
                        <a:solidFill>
                          <a:schemeClr val="tx1"/>
                        </a:solidFill>
                        <a:effectLst/>
                        <a:latin typeface="Arial" charset="0"/>
                        <a:ea typeface="SimSun" pitchFamily="2" charset="-122"/>
                      </a:endParaRPr>
                    </a:p>
                  </a:txBody>
                  <a:tcPr marL="83549" marR="83549" marT="40507" marB="40507"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CEDFE"/>
                    </a:solidFill>
                  </a:tcPr>
                </a:tc>
              </a:tr>
              <a:tr h="757238">
                <a:tc>
                  <a:txBody>
                    <a:bodyPr/>
                    <a:lstStyle/>
                    <a:p>
                      <a:pPr marL="0" marR="0" lvl="0" indent="0" algn="l" defTabSz="914400" rtl="0" eaLnBrk="1" fontAlgn="base" latinLnBrk="0" hangingPunct="1">
                        <a:lnSpc>
                          <a:spcPct val="100000"/>
                        </a:lnSpc>
                        <a:spcBef>
                          <a:spcPct val="0"/>
                        </a:spcBef>
                        <a:spcAft>
                          <a:spcPct val="0"/>
                        </a:spcAft>
                        <a:buClrTx/>
                        <a:buSzTx/>
                        <a:buFont typeface="Wingdings" pitchFamily="2" charset="2"/>
                        <a:buChar char="§"/>
                        <a:tabLst/>
                      </a:pPr>
                      <a:r>
                        <a:rPr kumimoji="0" lang="en-US" sz="1200" b="0" i="0" u="none" strike="noStrike" cap="none" normalizeH="0" baseline="0" smtClean="0">
                          <a:ln>
                            <a:noFill/>
                          </a:ln>
                          <a:solidFill>
                            <a:srgbClr val="000000"/>
                          </a:solidFill>
                          <a:effectLst/>
                          <a:latin typeface="Arial" charset="0"/>
                          <a:ea typeface="SimSun" pitchFamily="2" charset="-122"/>
                        </a:rPr>
                        <a:t> Advanced security configuration management</a:t>
                      </a:r>
                    </a:p>
                  </a:txBody>
                  <a:tcPr marL="83549" marR="83549" marT="40507" marB="40507"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6DAFD"/>
                    </a:solidFill>
                  </a:tcPr>
                </a:tc>
                <a:tc>
                  <a:txBody>
                    <a:bodyPr/>
                    <a:lstStyle/>
                    <a:p>
                      <a:pPr marL="0" marR="0" lvl="0" indent="0" algn="l" defTabSz="914400" rtl="0" eaLnBrk="1" fontAlgn="base" latinLnBrk="0" hangingPunct="1">
                        <a:lnSpc>
                          <a:spcPct val="100000"/>
                        </a:lnSpc>
                        <a:spcBef>
                          <a:spcPct val="0"/>
                        </a:spcBef>
                        <a:spcAft>
                          <a:spcPct val="0"/>
                        </a:spcAft>
                        <a:buClr>
                          <a:srgbClr val="32946A"/>
                        </a:buClr>
                        <a:buSzTx/>
                        <a:buFont typeface="Wingdings" pitchFamily="2" charset="2"/>
                        <a:buChar char="ü"/>
                        <a:tabLst/>
                      </a:pPr>
                      <a:r>
                        <a:rPr kumimoji="0" lang="en-US" sz="1200" b="0" i="0" u="none" strike="noStrike" cap="none" normalizeH="0" baseline="0" smtClean="0">
                          <a:ln>
                            <a:noFill/>
                          </a:ln>
                          <a:solidFill>
                            <a:srgbClr val="000000"/>
                          </a:solidFill>
                          <a:effectLst/>
                          <a:latin typeface="Arial" charset="0"/>
                          <a:ea typeface="SimSun" pitchFamily="2" charset="-122"/>
                        </a:rPr>
                        <a:t> Comprehensive capability</a:t>
                      </a:r>
                    </a:p>
                    <a:p>
                      <a:pPr marL="0" marR="0" lvl="0" indent="0" algn="l" defTabSz="914400" rtl="0" eaLnBrk="1" fontAlgn="base" latinLnBrk="0" hangingPunct="1">
                        <a:lnSpc>
                          <a:spcPct val="100000"/>
                        </a:lnSpc>
                        <a:spcBef>
                          <a:spcPct val="0"/>
                        </a:spcBef>
                        <a:spcAft>
                          <a:spcPct val="0"/>
                        </a:spcAft>
                        <a:buClr>
                          <a:srgbClr val="32946A"/>
                        </a:buClr>
                        <a:buSzTx/>
                        <a:buFont typeface="Wingdings" pitchFamily="2" charset="2"/>
                        <a:buChar char="ü"/>
                        <a:tabLst/>
                      </a:pPr>
                      <a:r>
                        <a:rPr kumimoji="0" lang="en-US" sz="1200" b="0" i="0" u="none" strike="noStrike" cap="none" normalizeH="0" baseline="0" smtClean="0">
                          <a:ln>
                            <a:noFill/>
                          </a:ln>
                          <a:solidFill>
                            <a:srgbClr val="000000"/>
                          </a:solidFill>
                          <a:effectLst/>
                          <a:latin typeface="Arial" charset="0"/>
                          <a:ea typeface="SimSun" pitchFamily="2" charset="-122"/>
                        </a:rPr>
                        <a:t> Single console and platform</a:t>
                      </a:r>
                    </a:p>
                    <a:p>
                      <a:pPr marL="0" marR="0" lvl="0" indent="0" algn="l" defTabSz="914400" rtl="0" eaLnBrk="1" fontAlgn="base" latinLnBrk="0" hangingPunct="1">
                        <a:lnSpc>
                          <a:spcPct val="100000"/>
                        </a:lnSpc>
                        <a:spcBef>
                          <a:spcPct val="0"/>
                        </a:spcBef>
                        <a:spcAft>
                          <a:spcPct val="0"/>
                        </a:spcAft>
                        <a:buClr>
                          <a:srgbClr val="32946A"/>
                        </a:buClr>
                        <a:buSzTx/>
                        <a:buFont typeface="Wingdings" pitchFamily="2" charset="2"/>
                        <a:buChar char="ü"/>
                        <a:tabLst/>
                      </a:pPr>
                      <a:r>
                        <a:rPr kumimoji="0" lang="en-US" sz="1200" b="0" i="0" u="none" strike="noStrike" cap="none" normalizeH="0" baseline="0" smtClean="0">
                          <a:ln>
                            <a:noFill/>
                          </a:ln>
                          <a:solidFill>
                            <a:srgbClr val="000000"/>
                          </a:solidFill>
                          <a:effectLst/>
                          <a:latin typeface="Arial" charset="0"/>
                          <a:ea typeface="SimSun" pitchFamily="2" charset="-122"/>
                        </a:rPr>
                        <a:t> Automated assessment and remediation</a:t>
                      </a:r>
                    </a:p>
                  </a:txBody>
                  <a:tcPr marL="83549" marR="83549" marT="40507" marB="40507"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6DAFD"/>
                    </a:solidFill>
                  </a:tcPr>
                </a:tc>
                <a:tc>
                  <a:txBody>
                    <a:bodyPr/>
                    <a:lstStyle/>
                    <a:p>
                      <a:pPr marL="0" marR="0" lvl="0" indent="0" algn="l" defTabSz="914400" rtl="0" eaLnBrk="1" fontAlgn="base" latinLnBrk="0" hangingPunct="1">
                        <a:lnSpc>
                          <a:spcPct val="100000"/>
                        </a:lnSpc>
                        <a:spcBef>
                          <a:spcPct val="0"/>
                        </a:spcBef>
                        <a:spcAft>
                          <a:spcPct val="0"/>
                        </a:spcAft>
                        <a:buClr>
                          <a:srgbClr val="FF0000"/>
                        </a:buClr>
                        <a:buSzTx/>
                        <a:buFontTx/>
                        <a:buChar char="x"/>
                        <a:tabLst/>
                      </a:pPr>
                      <a:r>
                        <a:rPr kumimoji="0" lang="en-US" sz="1200" b="0" i="0" u="none" strike="noStrike" cap="none" normalizeH="0" baseline="0" smtClean="0">
                          <a:ln>
                            <a:noFill/>
                          </a:ln>
                          <a:solidFill>
                            <a:srgbClr val="000000"/>
                          </a:solidFill>
                          <a:effectLst/>
                          <a:latin typeface="Arial" charset="0"/>
                          <a:ea typeface="SimSun" pitchFamily="2" charset="-122"/>
                        </a:rPr>
                        <a:t> Symantec Control Compliance Suite is not integrated with Altiris</a:t>
                      </a:r>
                    </a:p>
                    <a:p>
                      <a:pPr marL="0" marR="0" lvl="0" indent="0" algn="l" defTabSz="914400" rtl="0" eaLnBrk="1" fontAlgn="base" latinLnBrk="0" hangingPunct="1">
                        <a:lnSpc>
                          <a:spcPct val="100000"/>
                        </a:lnSpc>
                        <a:spcBef>
                          <a:spcPct val="0"/>
                        </a:spcBef>
                        <a:spcAft>
                          <a:spcPct val="0"/>
                        </a:spcAft>
                        <a:buClr>
                          <a:srgbClr val="FF0000"/>
                        </a:buClr>
                        <a:buSzTx/>
                        <a:buFontTx/>
                        <a:buChar char="x"/>
                        <a:tabLst/>
                      </a:pPr>
                      <a:r>
                        <a:rPr kumimoji="0" lang="en-US" sz="1200" b="0" i="0" u="none" strike="noStrike" cap="none" normalizeH="0" baseline="0" smtClean="0">
                          <a:ln>
                            <a:noFill/>
                          </a:ln>
                          <a:solidFill>
                            <a:srgbClr val="000000"/>
                          </a:solidFill>
                          <a:effectLst/>
                          <a:latin typeface="Arial" charset="0"/>
                          <a:ea typeface="SimSun" pitchFamily="2" charset="-122"/>
                        </a:rPr>
                        <a:t> Lack of essential features required by federal customers</a:t>
                      </a:r>
                    </a:p>
                  </a:txBody>
                  <a:tcPr marL="83549" marR="83549" marT="40507" marB="40507"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6DAFD"/>
                    </a:solidFill>
                  </a:tcPr>
                </a:tc>
              </a:tr>
              <a:tr h="496888">
                <a:tc>
                  <a:txBody>
                    <a:bodyPr/>
                    <a:lstStyle/>
                    <a:p>
                      <a:pPr marL="0" marR="0" lvl="0" indent="0" algn="l" defTabSz="914400" rtl="0" eaLnBrk="1" fontAlgn="base" latinLnBrk="0" hangingPunct="1">
                        <a:lnSpc>
                          <a:spcPct val="100000"/>
                        </a:lnSpc>
                        <a:spcBef>
                          <a:spcPct val="0"/>
                        </a:spcBef>
                        <a:spcAft>
                          <a:spcPct val="0"/>
                        </a:spcAft>
                        <a:buClrTx/>
                        <a:buSzTx/>
                        <a:buFont typeface="Wingdings" pitchFamily="2" charset="2"/>
                        <a:buChar char="§"/>
                        <a:tabLst/>
                      </a:pPr>
                      <a:r>
                        <a:rPr kumimoji="0" lang="en-US" sz="1200" b="0" i="0" u="none" strike="noStrike" cap="none" normalizeH="0" baseline="0" smtClean="0">
                          <a:ln>
                            <a:noFill/>
                          </a:ln>
                          <a:solidFill>
                            <a:srgbClr val="000000"/>
                          </a:solidFill>
                          <a:effectLst/>
                          <a:latin typeface="Arial" charset="0"/>
                          <a:ea typeface="SimSun" pitchFamily="2" charset="-122"/>
                        </a:rPr>
                        <a:t> Comprehensive patch management</a:t>
                      </a:r>
                      <a:endParaRPr kumimoji="0" lang="en-US" sz="1600" b="0" i="0" u="none" strike="noStrike" cap="none" normalizeH="0" baseline="0" smtClean="0">
                        <a:ln>
                          <a:noFill/>
                        </a:ln>
                        <a:solidFill>
                          <a:schemeClr val="tx1"/>
                        </a:solidFill>
                        <a:effectLst/>
                        <a:latin typeface="Arial" charset="0"/>
                        <a:ea typeface="SimSun" pitchFamily="2" charset="-122"/>
                      </a:endParaRPr>
                    </a:p>
                  </a:txBody>
                  <a:tcPr marL="83549" marR="83549" marT="40507" marB="40507"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CEDFE"/>
                    </a:solidFill>
                  </a:tcPr>
                </a:tc>
                <a:tc>
                  <a:txBody>
                    <a:bodyPr/>
                    <a:lstStyle/>
                    <a:p>
                      <a:pPr marL="0" marR="0" lvl="0" indent="0" algn="l" defTabSz="914400" rtl="0" eaLnBrk="1" fontAlgn="base" latinLnBrk="0" hangingPunct="1">
                        <a:lnSpc>
                          <a:spcPct val="100000"/>
                        </a:lnSpc>
                        <a:spcBef>
                          <a:spcPct val="0"/>
                        </a:spcBef>
                        <a:spcAft>
                          <a:spcPct val="0"/>
                        </a:spcAft>
                        <a:buClr>
                          <a:srgbClr val="32946A"/>
                        </a:buClr>
                        <a:buSzTx/>
                        <a:buFont typeface="Wingdings" pitchFamily="2" charset="2"/>
                        <a:buChar char="ü"/>
                        <a:tabLst/>
                      </a:pPr>
                      <a:r>
                        <a:rPr kumimoji="0" lang="en-US" sz="1200" b="0" i="0" u="none" strike="noStrike" cap="none" normalizeH="0" baseline="0" smtClean="0">
                          <a:ln>
                            <a:noFill/>
                          </a:ln>
                          <a:solidFill>
                            <a:srgbClr val="000000"/>
                          </a:solidFill>
                          <a:effectLst/>
                          <a:latin typeface="Arial" charset="0"/>
                          <a:ea typeface="SimSun" pitchFamily="2" charset="-122"/>
                        </a:rPr>
                        <a:t> Short patch cycle with high 1</a:t>
                      </a:r>
                      <a:r>
                        <a:rPr kumimoji="0" lang="en-US" sz="1200" b="0" i="0" u="none" strike="noStrike" cap="none" normalizeH="0" baseline="30000" smtClean="0">
                          <a:ln>
                            <a:noFill/>
                          </a:ln>
                          <a:solidFill>
                            <a:srgbClr val="000000"/>
                          </a:solidFill>
                          <a:effectLst/>
                          <a:latin typeface="Arial" charset="0"/>
                          <a:ea typeface="SimSun" pitchFamily="2" charset="-122"/>
                        </a:rPr>
                        <a:t>st</a:t>
                      </a:r>
                      <a:r>
                        <a:rPr kumimoji="0" lang="en-US" sz="1200" b="0" i="0" u="none" strike="noStrike" cap="none" normalizeH="0" baseline="0" smtClean="0">
                          <a:ln>
                            <a:noFill/>
                          </a:ln>
                          <a:solidFill>
                            <a:srgbClr val="000000"/>
                          </a:solidFill>
                          <a:effectLst/>
                          <a:latin typeface="Arial" charset="0"/>
                          <a:ea typeface="SimSun" pitchFamily="2" charset="-122"/>
                        </a:rPr>
                        <a:t> try success rate </a:t>
                      </a:r>
                    </a:p>
                    <a:p>
                      <a:pPr marL="0" marR="0" lvl="0" indent="0" algn="l" defTabSz="914400" rtl="0" eaLnBrk="1" fontAlgn="base" latinLnBrk="0" hangingPunct="1">
                        <a:lnSpc>
                          <a:spcPct val="100000"/>
                        </a:lnSpc>
                        <a:spcBef>
                          <a:spcPct val="0"/>
                        </a:spcBef>
                        <a:spcAft>
                          <a:spcPct val="0"/>
                        </a:spcAft>
                        <a:buClr>
                          <a:srgbClr val="32946A"/>
                        </a:buClr>
                        <a:buSzTx/>
                        <a:buFont typeface="Wingdings" pitchFamily="2" charset="2"/>
                        <a:buChar char="ü"/>
                        <a:tabLst/>
                      </a:pPr>
                      <a:r>
                        <a:rPr kumimoji="0" lang="en-US" sz="1200" b="0" i="0" u="none" strike="noStrike" cap="none" normalizeH="0" baseline="0" smtClean="0">
                          <a:ln>
                            <a:noFill/>
                          </a:ln>
                          <a:solidFill>
                            <a:srgbClr val="000000"/>
                          </a:solidFill>
                          <a:effectLst/>
                          <a:latin typeface="Arial" charset="0"/>
                          <a:ea typeface="SimSun" pitchFamily="2" charset="-122"/>
                        </a:rPr>
                        <a:t> Real-time detection and remediation</a:t>
                      </a:r>
                    </a:p>
                    <a:p>
                      <a:pPr marL="0" marR="0" lvl="0" indent="0" algn="l" defTabSz="914400" rtl="0" eaLnBrk="1" fontAlgn="base" latinLnBrk="0" hangingPunct="1">
                        <a:lnSpc>
                          <a:spcPct val="100000"/>
                        </a:lnSpc>
                        <a:spcBef>
                          <a:spcPct val="0"/>
                        </a:spcBef>
                        <a:spcAft>
                          <a:spcPct val="0"/>
                        </a:spcAft>
                        <a:buClr>
                          <a:srgbClr val="32946A"/>
                        </a:buClr>
                        <a:buSzTx/>
                        <a:buFont typeface="Wingdings" pitchFamily="2" charset="2"/>
                        <a:buChar char="ü"/>
                        <a:tabLst/>
                      </a:pPr>
                      <a:r>
                        <a:rPr kumimoji="0" lang="en-US" sz="1200" b="0" i="0" u="none" strike="noStrike" cap="none" normalizeH="0" baseline="0" smtClean="0">
                          <a:ln>
                            <a:noFill/>
                          </a:ln>
                          <a:solidFill>
                            <a:srgbClr val="000000"/>
                          </a:solidFill>
                          <a:effectLst/>
                          <a:latin typeface="Arial" charset="0"/>
                          <a:ea typeface="SimSun" pitchFamily="2" charset="-122"/>
                        </a:rPr>
                        <a:t> Broader application patching support</a:t>
                      </a:r>
                    </a:p>
                  </a:txBody>
                  <a:tcPr marL="83549" marR="83549" marT="40507" marB="40507"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CEDFE"/>
                    </a:solidFill>
                  </a:tcPr>
                </a:tc>
                <a:tc>
                  <a:txBody>
                    <a:bodyPr/>
                    <a:lstStyle/>
                    <a:p>
                      <a:pPr marL="0" marR="0" lvl="0" indent="0" algn="l" defTabSz="914400" rtl="0" eaLnBrk="1" fontAlgn="base" latinLnBrk="0" hangingPunct="1">
                        <a:lnSpc>
                          <a:spcPct val="100000"/>
                        </a:lnSpc>
                        <a:spcBef>
                          <a:spcPct val="0"/>
                        </a:spcBef>
                        <a:spcAft>
                          <a:spcPct val="0"/>
                        </a:spcAft>
                        <a:buClr>
                          <a:srgbClr val="FF0000"/>
                        </a:buClr>
                        <a:buSzTx/>
                        <a:buFontTx/>
                        <a:buChar char="x"/>
                        <a:tabLst/>
                      </a:pPr>
                      <a:r>
                        <a:rPr kumimoji="0" lang="en-US" sz="1200" b="0" i="0" u="none" strike="noStrike" cap="none" normalizeH="0" baseline="0" smtClean="0">
                          <a:ln>
                            <a:noFill/>
                          </a:ln>
                          <a:solidFill>
                            <a:srgbClr val="000000"/>
                          </a:solidFill>
                          <a:effectLst/>
                          <a:latin typeface="Arial" charset="0"/>
                          <a:ea typeface="SimSun" pitchFamily="2" charset="-122"/>
                        </a:rPr>
                        <a:t> Scheduled patch installation</a:t>
                      </a:r>
                    </a:p>
                    <a:p>
                      <a:pPr marL="0" marR="0" lvl="0" indent="0" algn="l" defTabSz="914400" rtl="0" eaLnBrk="1" fontAlgn="base" latinLnBrk="0" hangingPunct="1">
                        <a:lnSpc>
                          <a:spcPct val="100000"/>
                        </a:lnSpc>
                        <a:spcBef>
                          <a:spcPct val="0"/>
                        </a:spcBef>
                        <a:spcAft>
                          <a:spcPct val="0"/>
                        </a:spcAft>
                        <a:buClr>
                          <a:srgbClr val="FF0000"/>
                        </a:buClr>
                        <a:buSzTx/>
                        <a:buFontTx/>
                        <a:buChar char="x"/>
                        <a:tabLst/>
                      </a:pPr>
                      <a:r>
                        <a:rPr kumimoji="0" lang="en-US" sz="1200" b="0" i="0" u="none" strike="noStrike" cap="none" normalizeH="0" baseline="0" smtClean="0">
                          <a:ln>
                            <a:noFill/>
                          </a:ln>
                          <a:solidFill>
                            <a:srgbClr val="000000"/>
                          </a:solidFill>
                          <a:effectLst/>
                          <a:latin typeface="Arial" charset="0"/>
                          <a:ea typeface="SimSun" pitchFamily="2" charset="-122"/>
                        </a:rPr>
                        <a:t> No automated Unix patch management</a:t>
                      </a:r>
                    </a:p>
                    <a:p>
                      <a:pPr marL="0" marR="0" lvl="0" indent="0" algn="l" defTabSz="914400" rtl="0" eaLnBrk="1" fontAlgn="base" latinLnBrk="0" hangingPunct="1">
                        <a:lnSpc>
                          <a:spcPct val="100000"/>
                        </a:lnSpc>
                        <a:spcBef>
                          <a:spcPct val="0"/>
                        </a:spcBef>
                        <a:spcAft>
                          <a:spcPct val="0"/>
                        </a:spcAft>
                        <a:buClr>
                          <a:srgbClr val="FF0000"/>
                        </a:buClr>
                        <a:buSzTx/>
                        <a:buFontTx/>
                        <a:buChar char="x"/>
                        <a:tabLst/>
                      </a:pPr>
                      <a:r>
                        <a:rPr kumimoji="0" lang="en-US" sz="1200" b="0" i="0" u="none" strike="noStrike" cap="none" normalizeH="0" baseline="0" smtClean="0">
                          <a:ln>
                            <a:noFill/>
                          </a:ln>
                          <a:solidFill>
                            <a:srgbClr val="000000"/>
                          </a:solidFill>
                          <a:effectLst/>
                          <a:latin typeface="Arial" charset="0"/>
                          <a:ea typeface="SimSun" pitchFamily="2" charset="-122"/>
                        </a:rPr>
                        <a:t> Limited application patching support on Adobe only</a:t>
                      </a:r>
                    </a:p>
                  </a:txBody>
                  <a:tcPr marL="83549" marR="83549" marT="40507" marB="40507"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CEDFE"/>
                    </a:solidFill>
                  </a:tcPr>
                </a:tc>
              </a:tr>
            </a:tbl>
          </a:graphicData>
        </a:graphic>
      </p:graphicFrame>
      <p:sp>
        <p:nvSpPr>
          <p:cNvPr id="17444" name="Rectangle 2"/>
          <p:cNvSpPr txBox="1">
            <a:spLocks noChangeArrowheads="1"/>
          </p:cNvSpPr>
          <p:nvPr/>
        </p:nvSpPr>
        <p:spPr bwMode="auto">
          <a:xfrm>
            <a:off x="258763" y="650875"/>
            <a:ext cx="8685212" cy="395288"/>
          </a:xfrm>
          <a:prstGeom prst="rect">
            <a:avLst/>
          </a:prstGeom>
          <a:noFill/>
          <a:ln w="9525">
            <a:noFill/>
            <a:miter lim="800000"/>
            <a:headEnd/>
            <a:tailEnd/>
          </a:ln>
        </p:spPr>
        <p:txBody>
          <a:bodyPr/>
          <a:lstStyle/>
          <a:p>
            <a:pPr defTabSz="457200" eaLnBrk="0" hangingPunct="0">
              <a:lnSpc>
                <a:spcPct val="89000"/>
              </a:lnSpc>
              <a:buClr>
                <a:srgbClr val="7889FB"/>
              </a:buClr>
              <a:buSzPct val="100000"/>
              <a:buFont typeface="Arial" charset="0"/>
              <a:buNone/>
            </a:pPr>
            <a:r>
              <a:rPr lang="en-US" sz="2800">
                <a:solidFill>
                  <a:srgbClr val="7889FB"/>
                </a:solidFill>
              </a:rPr>
              <a:t>Strengths against Symantec Altiris</a:t>
            </a:r>
            <a:endParaRPr lang="en-US" sz="2800">
              <a:solidFill>
                <a:schemeClr val="accent2"/>
              </a:solidFill>
            </a:endParaRPr>
          </a:p>
        </p:txBody>
      </p:sp>
    </p:spTree>
  </p:cSld>
  <p:clrMapOvr>
    <a:masterClrMapping/>
  </p:clrMapOvr>
  <p:transition advClick="0"/>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6"/>
          <p:cNvGraphicFramePr>
            <a:graphicFrameLocks noGrp="1"/>
          </p:cNvGraphicFramePr>
          <p:nvPr/>
        </p:nvGraphicFramePr>
        <p:xfrm>
          <a:off x="357188" y="1455738"/>
          <a:ext cx="8301037" cy="4708526"/>
        </p:xfrm>
        <a:graphic>
          <a:graphicData uri="http://schemas.openxmlformats.org/drawingml/2006/table">
            <a:tbl>
              <a:tblPr/>
              <a:tblGrid>
                <a:gridCol w="1947862"/>
                <a:gridCol w="2914650"/>
                <a:gridCol w="3438525"/>
              </a:tblGrid>
              <a:tr h="3905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rgbClr val="FFFFFF"/>
                          </a:solidFill>
                          <a:effectLst/>
                          <a:latin typeface="Century Gothic" pitchFamily="34" charset="0"/>
                          <a:ea typeface="SimSun" pitchFamily="2" charset="-122"/>
                        </a:rPr>
                        <a:t>Key Differentiators</a:t>
                      </a:r>
                    </a:p>
                  </a:txBody>
                  <a:tcPr marL="83549" marR="83549" marT="40507" marB="40507"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7889FB"/>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rgbClr val="FFFFFF"/>
                          </a:solidFill>
                          <a:effectLst/>
                          <a:latin typeface="Century Gothic" pitchFamily="34" charset="0"/>
                          <a:ea typeface="SimSun" pitchFamily="2" charset="-122"/>
                        </a:rPr>
                        <a:t>BigFix Strengths</a:t>
                      </a:r>
                    </a:p>
                  </a:txBody>
                  <a:tcPr marL="83549" marR="83549" marT="40507" marB="40507"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7889FB"/>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rgbClr val="FFFFFF"/>
                          </a:solidFill>
                          <a:effectLst/>
                          <a:latin typeface="Century Gothic" pitchFamily="34" charset="0"/>
                          <a:ea typeface="SimSun" pitchFamily="2" charset="-122"/>
                        </a:rPr>
                        <a:t>LANDesk Weaknesses</a:t>
                      </a:r>
                    </a:p>
                  </a:txBody>
                  <a:tcPr marL="83549" marR="83549" marT="40507" marB="40507"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7889FB"/>
                    </a:solidFill>
                  </a:tcPr>
                </a:tc>
              </a:tr>
              <a:tr h="901700">
                <a:tc>
                  <a:txBody>
                    <a:bodyPr/>
                    <a:lstStyle/>
                    <a:p>
                      <a:pPr marL="0" marR="0" lvl="0" indent="0" algn="l" defTabSz="914400" rtl="0" eaLnBrk="1" fontAlgn="base" latinLnBrk="0" hangingPunct="1">
                        <a:lnSpc>
                          <a:spcPct val="100000"/>
                        </a:lnSpc>
                        <a:spcBef>
                          <a:spcPct val="0"/>
                        </a:spcBef>
                        <a:spcAft>
                          <a:spcPct val="0"/>
                        </a:spcAft>
                        <a:buClr>
                          <a:srgbClr val="404040"/>
                        </a:buClr>
                        <a:buSzTx/>
                        <a:buFont typeface="Wingdings" pitchFamily="2" charset="2"/>
                        <a:buChar char="§"/>
                        <a:tabLst/>
                      </a:pPr>
                      <a:r>
                        <a:rPr kumimoji="0" lang="en-US" sz="1200" b="0" i="0" u="none" strike="noStrike" cap="none" normalizeH="0" baseline="0" smtClean="0">
                          <a:ln>
                            <a:noFill/>
                          </a:ln>
                          <a:solidFill>
                            <a:srgbClr val="000000"/>
                          </a:solidFill>
                          <a:effectLst/>
                          <a:latin typeface="Arial" charset="0"/>
                          <a:ea typeface="SimSun" pitchFamily="2" charset="-122"/>
                        </a:rPr>
                        <a:t> Quick Time to Value</a:t>
                      </a:r>
                    </a:p>
                  </a:txBody>
                  <a:tcPr marL="83549" marR="83549" marT="40507" marB="40507"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6DAFD"/>
                    </a:solidFill>
                  </a:tcPr>
                </a:tc>
                <a:tc>
                  <a:txBody>
                    <a:bodyPr/>
                    <a:lstStyle/>
                    <a:p>
                      <a:pPr marL="0" marR="0" lvl="0" indent="0" algn="l" defTabSz="914400" rtl="0" eaLnBrk="1" fontAlgn="base" latinLnBrk="0" hangingPunct="1">
                        <a:lnSpc>
                          <a:spcPct val="100000"/>
                        </a:lnSpc>
                        <a:spcBef>
                          <a:spcPct val="0"/>
                        </a:spcBef>
                        <a:spcAft>
                          <a:spcPct val="0"/>
                        </a:spcAft>
                        <a:buClr>
                          <a:srgbClr val="32946A"/>
                        </a:buClr>
                        <a:buSzTx/>
                        <a:buFont typeface="Wingdings" pitchFamily="2" charset="2"/>
                        <a:buChar char="ü"/>
                        <a:tabLst/>
                      </a:pPr>
                      <a:r>
                        <a:rPr kumimoji="0" lang="en-US" sz="1200" b="0" i="0" u="none" strike="noStrike" cap="none" normalizeH="0" baseline="0" smtClean="0">
                          <a:ln>
                            <a:noFill/>
                          </a:ln>
                          <a:solidFill>
                            <a:srgbClr val="000000"/>
                          </a:solidFill>
                          <a:effectLst/>
                          <a:latin typeface="Arial" charset="0"/>
                          <a:ea typeface="SimSun" pitchFamily="2" charset="-122"/>
                        </a:rPr>
                        <a:t>  Quick deployment within weeks for 50,000 endpoints</a:t>
                      </a:r>
                    </a:p>
                  </a:txBody>
                  <a:tcPr marL="83549" marR="83549" marT="40507" marB="40507"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6DAFD"/>
                    </a:solidFill>
                  </a:tcPr>
                </a:tc>
                <a:tc>
                  <a:txBody>
                    <a:bodyPr/>
                    <a:lstStyle/>
                    <a:p>
                      <a:pPr marL="0" marR="0" lvl="0" indent="0" algn="l" defTabSz="914400" rtl="0" eaLnBrk="1" fontAlgn="base" latinLnBrk="0" hangingPunct="1">
                        <a:lnSpc>
                          <a:spcPct val="100000"/>
                        </a:lnSpc>
                        <a:spcBef>
                          <a:spcPct val="0"/>
                        </a:spcBef>
                        <a:spcAft>
                          <a:spcPct val="0"/>
                        </a:spcAft>
                        <a:buClr>
                          <a:srgbClr val="FF0000"/>
                        </a:buClr>
                        <a:buSzTx/>
                        <a:buFontTx/>
                        <a:buChar char="x"/>
                        <a:tabLst/>
                      </a:pPr>
                      <a:r>
                        <a:rPr kumimoji="0" lang="en-US" sz="1200" b="0" i="0" u="none" strike="noStrike" cap="none" normalizeH="0" baseline="0" smtClean="0">
                          <a:ln>
                            <a:noFill/>
                          </a:ln>
                          <a:solidFill>
                            <a:srgbClr val="000000"/>
                          </a:solidFill>
                          <a:effectLst/>
                          <a:latin typeface="Arial" charset="0"/>
                          <a:ea typeface="SimSun" pitchFamily="2" charset="-122"/>
                        </a:rPr>
                        <a:t> Unintuitive agent deployment process takes weeks to implement 10,000 nodes; requires channel partners to complete</a:t>
                      </a:r>
                    </a:p>
                    <a:p>
                      <a:pPr marL="0" marR="0" lvl="0" indent="0" algn="l" defTabSz="914400" rtl="0" eaLnBrk="1" fontAlgn="base" latinLnBrk="0" hangingPunct="1">
                        <a:lnSpc>
                          <a:spcPct val="100000"/>
                        </a:lnSpc>
                        <a:spcBef>
                          <a:spcPct val="0"/>
                        </a:spcBef>
                        <a:spcAft>
                          <a:spcPct val="0"/>
                        </a:spcAft>
                        <a:buClr>
                          <a:srgbClr val="FF0000"/>
                        </a:buClr>
                        <a:buSzTx/>
                        <a:buFontTx/>
                        <a:buChar char="x"/>
                        <a:tabLst/>
                      </a:pPr>
                      <a:r>
                        <a:rPr kumimoji="0" lang="en-US" sz="1200" b="0" i="0" u="none" strike="noStrike" cap="none" normalizeH="0" baseline="0" smtClean="0">
                          <a:ln>
                            <a:noFill/>
                          </a:ln>
                          <a:solidFill>
                            <a:srgbClr val="000000"/>
                          </a:solidFill>
                          <a:effectLst/>
                          <a:latin typeface="Arial" charset="0"/>
                          <a:ea typeface="SimSun" pitchFamily="2" charset="-122"/>
                        </a:rPr>
                        <a:t> Problematic license activation</a:t>
                      </a:r>
                    </a:p>
                  </a:txBody>
                  <a:tcPr marL="83549" marR="83549" marT="40507" marB="40507"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6DAFD"/>
                    </a:solidFill>
                  </a:tcPr>
                </a:tc>
              </a:tr>
              <a:tr h="1103313">
                <a:tc>
                  <a:txBody>
                    <a:bodyPr/>
                    <a:lstStyle/>
                    <a:p>
                      <a:pPr marL="0" marR="0" lvl="0" indent="0" algn="l" defTabSz="914400" rtl="0" eaLnBrk="1" fontAlgn="base" latinLnBrk="0" hangingPunct="1">
                        <a:lnSpc>
                          <a:spcPct val="100000"/>
                        </a:lnSpc>
                        <a:spcBef>
                          <a:spcPct val="0"/>
                        </a:spcBef>
                        <a:spcAft>
                          <a:spcPct val="0"/>
                        </a:spcAft>
                        <a:buClr>
                          <a:srgbClr val="404040"/>
                        </a:buClr>
                        <a:buSzTx/>
                        <a:buFont typeface="Wingdings" pitchFamily="2" charset="2"/>
                        <a:buChar char="§"/>
                        <a:tabLst/>
                      </a:pPr>
                      <a:r>
                        <a:rPr kumimoji="0" lang="en-US" sz="1200" b="0" i="0" u="none" strike="noStrike" cap="none" normalizeH="0" baseline="0" smtClean="0">
                          <a:ln>
                            <a:noFill/>
                          </a:ln>
                          <a:solidFill>
                            <a:srgbClr val="000000"/>
                          </a:solidFill>
                          <a:effectLst/>
                          <a:latin typeface="Arial" charset="0"/>
                          <a:ea typeface="SimSun" pitchFamily="2" charset="-122"/>
                        </a:rPr>
                        <a:t> Simple server infrastructure with scalability</a:t>
                      </a:r>
                    </a:p>
                  </a:txBody>
                  <a:tcPr marL="83549" marR="83549" marT="40507" marB="40507"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CEDFE"/>
                    </a:solidFill>
                  </a:tcPr>
                </a:tc>
                <a:tc>
                  <a:txBody>
                    <a:bodyPr/>
                    <a:lstStyle/>
                    <a:p>
                      <a:pPr marL="0" marR="0" lvl="0" indent="0" algn="l" defTabSz="914400" rtl="0" eaLnBrk="1" fontAlgn="base" latinLnBrk="0" hangingPunct="1">
                        <a:lnSpc>
                          <a:spcPct val="100000"/>
                        </a:lnSpc>
                        <a:spcBef>
                          <a:spcPct val="0"/>
                        </a:spcBef>
                        <a:spcAft>
                          <a:spcPct val="0"/>
                        </a:spcAft>
                        <a:buClr>
                          <a:srgbClr val="32946A"/>
                        </a:buClr>
                        <a:buSzTx/>
                        <a:buFont typeface="Wingdings" pitchFamily="2" charset="2"/>
                        <a:buChar char="ü"/>
                        <a:tabLst/>
                      </a:pPr>
                      <a:r>
                        <a:rPr kumimoji="0" lang="en-US" sz="1200" b="0" i="0" u="none" strike="noStrike" cap="none" normalizeH="0" baseline="0" smtClean="0">
                          <a:ln>
                            <a:noFill/>
                          </a:ln>
                          <a:solidFill>
                            <a:srgbClr val="000000"/>
                          </a:solidFill>
                          <a:effectLst/>
                          <a:latin typeface="Arial" charset="0"/>
                          <a:ea typeface="SimSun" pitchFamily="2" charset="-122"/>
                        </a:rPr>
                        <a:t> 1 server supports 250,000 endpoints</a:t>
                      </a:r>
                    </a:p>
                  </a:txBody>
                  <a:tcPr marL="83549" marR="83549" marT="40507" marB="40507"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CEDFE"/>
                    </a:solidFill>
                  </a:tcPr>
                </a:tc>
                <a:tc>
                  <a:txBody>
                    <a:bodyPr/>
                    <a:lstStyle/>
                    <a:p>
                      <a:pPr marL="0" marR="0" lvl="0" indent="0" algn="l" defTabSz="914400" rtl="0" eaLnBrk="1" fontAlgn="base" latinLnBrk="0" hangingPunct="1">
                        <a:lnSpc>
                          <a:spcPct val="100000"/>
                        </a:lnSpc>
                        <a:spcBef>
                          <a:spcPct val="0"/>
                        </a:spcBef>
                        <a:spcAft>
                          <a:spcPct val="0"/>
                        </a:spcAft>
                        <a:buClr>
                          <a:srgbClr val="FF0000"/>
                        </a:buClr>
                        <a:buSzTx/>
                        <a:buFontTx/>
                        <a:buChar char="x"/>
                        <a:tabLst/>
                      </a:pPr>
                      <a:r>
                        <a:rPr kumimoji="0" lang="en-US" sz="1200" b="0" i="0" u="none" strike="noStrike" cap="none" normalizeH="0" baseline="0" smtClean="0">
                          <a:ln>
                            <a:noFill/>
                          </a:ln>
                          <a:solidFill>
                            <a:srgbClr val="000000"/>
                          </a:solidFill>
                          <a:effectLst/>
                          <a:latin typeface="Arial" charset="0"/>
                          <a:ea typeface="SimSun" pitchFamily="2" charset="-122"/>
                        </a:rPr>
                        <a:t> Separate installation per 10,000 endpoints</a:t>
                      </a:r>
                    </a:p>
                    <a:p>
                      <a:pPr marL="0" marR="0" lvl="0" indent="0" algn="l" defTabSz="914400" rtl="0" eaLnBrk="1" fontAlgn="base" latinLnBrk="0" hangingPunct="1">
                        <a:lnSpc>
                          <a:spcPct val="100000"/>
                        </a:lnSpc>
                        <a:spcBef>
                          <a:spcPct val="0"/>
                        </a:spcBef>
                        <a:spcAft>
                          <a:spcPct val="0"/>
                        </a:spcAft>
                        <a:buClr>
                          <a:srgbClr val="FF0000"/>
                        </a:buClr>
                        <a:buSzTx/>
                        <a:buFontTx/>
                        <a:buChar char="x"/>
                        <a:tabLst/>
                      </a:pPr>
                      <a:r>
                        <a:rPr kumimoji="0" lang="en-US" sz="1200" b="0" i="0" u="none" strike="noStrike" cap="none" normalizeH="0" baseline="0" smtClean="0">
                          <a:ln>
                            <a:noFill/>
                          </a:ln>
                          <a:solidFill>
                            <a:srgbClr val="000000"/>
                          </a:solidFill>
                          <a:effectLst/>
                          <a:latin typeface="Arial" charset="0"/>
                          <a:ea typeface="SimSun" pitchFamily="2" charset="-122"/>
                        </a:rPr>
                        <a:t> Hard to manage centrally with separate installations required</a:t>
                      </a:r>
                    </a:p>
                    <a:p>
                      <a:pPr marL="0" marR="0" lvl="0" indent="0" algn="l" defTabSz="914400" rtl="0" eaLnBrk="1" fontAlgn="base" latinLnBrk="0" hangingPunct="1">
                        <a:lnSpc>
                          <a:spcPct val="100000"/>
                        </a:lnSpc>
                        <a:spcBef>
                          <a:spcPct val="0"/>
                        </a:spcBef>
                        <a:spcAft>
                          <a:spcPct val="0"/>
                        </a:spcAft>
                        <a:buClr>
                          <a:srgbClr val="FF0000"/>
                        </a:buClr>
                        <a:buSzTx/>
                        <a:buFontTx/>
                        <a:buChar char="x"/>
                        <a:tabLst/>
                      </a:pPr>
                      <a:r>
                        <a:rPr kumimoji="0" lang="en-US" sz="1200" b="0" i="0" u="none" strike="noStrike" cap="none" normalizeH="0" baseline="0" smtClean="0">
                          <a:ln>
                            <a:noFill/>
                          </a:ln>
                          <a:solidFill>
                            <a:srgbClr val="000000"/>
                          </a:solidFill>
                          <a:effectLst/>
                          <a:latin typeface="Arial" charset="0"/>
                          <a:ea typeface="SimSun" pitchFamily="2" charset="-122"/>
                        </a:rPr>
                        <a:t> 5-10 servers required to support 50,000 endpoints depending on use case</a:t>
                      </a:r>
                    </a:p>
                  </a:txBody>
                  <a:tcPr marL="83549" marR="83549" marT="40507" marB="40507"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CEDFE"/>
                    </a:solidFill>
                  </a:tcPr>
                </a:tc>
              </a:tr>
              <a:tr h="768350">
                <a:tc>
                  <a:txBody>
                    <a:bodyPr/>
                    <a:lstStyle/>
                    <a:p>
                      <a:pPr marL="0" marR="0" lvl="0" indent="0" algn="l" defTabSz="914400" rtl="0" eaLnBrk="1" fontAlgn="base" latinLnBrk="0" hangingPunct="1">
                        <a:lnSpc>
                          <a:spcPct val="100000"/>
                        </a:lnSpc>
                        <a:spcBef>
                          <a:spcPct val="0"/>
                        </a:spcBef>
                        <a:spcAft>
                          <a:spcPct val="0"/>
                        </a:spcAft>
                        <a:buClr>
                          <a:srgbClr val="404040"/>
                        </a:buClr>
                        <a:buSzTx/>
                        <a:buFont typeface="Wingdings" pitchFamily="2" charset="2"/>
                        <a:buChar char="§"/>
                        <a:tabLst/>
                      </a:pPr>
                      <a:r>
                        <a:rPr kumimoji="0" lang="en-US" sz="1200" b="0" i="0" u="none" strike="noStrike" cap="none" normalizeH="0" baseline="0" smtClean="0">
                          <a:ln>
                            <a:noFill/>
                          </a:ln>
                          <a:solidFill>
                            <a:srgbClr val="000000"/>
                          </a:solidFill>
                          <a:effectLst/>
                          <a:latin typeface="Arial" charset="0"/>
                          <a:ea typeface="SimSun" pitchFamily="2" charset="-122"/>
                        </a:rPr>
                        <a:t> Lightweight, fast  endpoint management solution </a:t>
                      </a:r>
                    </a:p>
                  </a:txBody>
                  <a:tcPr marL="83549" marR="83549" marT="40507" marB="40507"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6DAFD"/>
                    </a:solidFill>
                  </a:tcPr>
                </a:tc>
                <a:tc>
                  <a:txBody>
                    <a:bodyPr/>
                    <a:lstStyle/>
                    <a:p>
                      <a:pPr marL="0" marR="0" lvl="0" indent="0" algn="l" defTabSz="914400" rtl="0" eaLnBrk="1" fontAlgn="base" latinLnBrk="0" hangingPunct="1">
                        <a:lnSpc>
                          <a:spcPct val="100000"/>
                        </a:lnSpc>
                        <a:spcBef>
                          <a:spcPct val="0"/>
                        </a:spcBef>
                        <a:spcAft>
                          <a:spcPct val="0"/>
                        </a:spcAft>
                        <a:buClr>
                          <a:srgbClr val="32946A"/>
                        </a:buClr>
                        <a:buSzTx/>
                        <a:buFont typeface="Wingdings" pitchFamily="2" charset="2"/>
                        <a:buChar char="ü"/>
                        <a:tabLst/>
                      </a:pPr>
                      <a:r>
                        <a:rPr kumimoji="0" lang="en-US" sz="1200" b="0" i="0" u="none" strike="noStrike" cap="none" normalizeH="0" baseline="0" smtClean="0">
                          <a:ln>
                            <a:noFill/>
                          </a:ln>
                          <a:solidFill>
                            <a:srgbClr val="000000"/>
                          </a:solidFill>
                          <a:effectLst/>
                          <a:latin typeface="Arial" charset="0"/>
                          <a:ea typeface="SimSun" pitchFamily="2" charset="-122"/>
                        </a:rPr>
                        <a:t> Real-time visibility and control</a:t>
                      </a:r>
                    </a:p>
                    <a:p>
                      <a:pPr marL="0" marR="0" lvl="0" indent="0" algn="l" defTabSz="914400" rtl="0" eaLnBrk="1" fontAlgn="base" latinLnBrk="0" hangingPunct="1">
                        <a:lnSpc>
                          <a:spcPct val="100000"/>
                        </a:lnSpc>
                        <a:spcBef>
                          <a:spcPct val="0"/>
                        </a:spcBef>
                        <a:spcAft>
                          <a:spcPct val="0"/>
                        </a:spcAft>
                        <a:buClr>
                          <a:srgbClr val="32946A"/>
                        </a:buClr>
                        <a:buSzTx/>
                        <a:buFont typeface="Wingdings" pitchFamily="2" charset="2"/>
                        <a:buChar char="ü"/>
                        <a:tabLst/>
                      </a:pPr>
                      <a:r>
                        <a:rPr kumimoji="0" lang="en-US" sz="1200" b="0" i="0" u="none" strike="noStrike" cap="none" normalizeH="0" baseline="0" smtClean="0">
                          <a:ln>
                            <a:noFill/>
                          </a:ln>
                          <a:solidFill>
                            <a:srgbClr val="000000"/>
                          </a:solidFill>
                          <a:effectLst/>
                          <a:latin typeface="Arial" charset="0"/>
                          <a:ea typeface="SimSun" pitchFamily="2" charset="-122"/>
                        </a:rPr>
                        <a:t> Strength in highly distributed env</a:t>
                      </a:r>
                    </a:p>
                    <a:p>
                      <a:pPr marL="0" marR="0" lvl="0" indent="0" algn="l" defTabSz="914400" rtl="0" eaLnBrk="1" fontAlgn="base" latinLnBrk="0" hangingPunct="1">
                        <a:lnSpc>
                          <a:spcPct val="100000"/>
                        </a:lnSpc>
                        <a:spcBef>
                          <a:spcPct val="0"/>
                        </a:spcBef>
                        <a:spcAft>
                          <a:spcPct val="0"/>
                        </a:spcAft>
                        <a:buClr>
                          <a:srgbClr val="32946A"/>
                        </a:buClr>
                        <a:buSzTx/>
                        <a:buFont typeface="Wingdings" pitchFamily="2" charset="2"/>
                        <a:buChar char="ü"/>
                        <a:tabLst/>
                      </a:pPr>
                      <a:r>
                        <a:rPr kumimoji="0" lang="en-US" sz="1200" b="0" i="0" u="none" strike="noStrike" cap="none" normalizeH="0" baseline="0" smtClean="0">
                          <a:ln>
                            <a:noFill/>
                          </a:ln>
                          <a:solidFill>
                            <a:srgbClr val="000000"/>
                          </a:solidFill>
                          <a:effectLst/>
                          <a:latin typeface="Arial" charset="0"/>
                          <a:ea typeface="SimSun" pitchFamily="2" charset="-122"/>
                        </a:rPr>
                        <a:t> Minimum impact to endpoints</a:t>
                      </a:r>
                    </a:p>
                  </a:txBody>
                  <a:tcPr marL="83549" marR="83549" marT="40507" marB="40507"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6DAFD"/>
                    </a:solidFill>
                  </a:tcPr>
                </a:tc>
                <a:tc>
                  <a:txBody>
                    <a:bodyPr/>
                    <a:lstStyle/>
                    <a:p>
                      <a:pPr marL="0" marR="0" lvl="0" indent="0" algn="l" defTabSz="914400" rtl="0" eaLnBrk="1" fontAlgn="base" latinLnBrk="0" hangingPunct="1">
                        <a:lnSpc>
                          <a:spcPct val="100000"/>
                        </a:lnSpc>
                        <a:spcBef>
                          <a:spcPct val="0"/>
                        </a:spcBef>
                        <a:spcAft>
                          <a:spcPct val="0"/>
                        </a:spcAft>
                        <a:buClr>
                          <a:srgbClr val="FF0000"/>
                        </a:buClr>
                        <a:buSzTx/>
                        <a:buFontTx/>
                        <a:buChar char="x"/>
                        <a:tabLst/>
                      </a:pPr>
                      <a:r>
                        <a:rPr kumimoji="0" lang="en-US" sz="1200" b="0" i="0" u="none" strike="noStrike" cap="none" normalizeH="0" baseline="0" smtClean="0">
                          <a:ln>
                            <a:noFill/>
                          </a:ln>
                          <a:solidFill>
                            <a:srgbClr val="000000"/>
                          </a:solidFill>
                          <a:effectLst/>
                          <a:latin typeface="Arial" charset="0"/>
                          <a:ea typeface="SimSun" pitchFamily="2" charset="-122"/>
                        </a:rPr>
                        <a:t> Cumbersome infrastructure with high network and endpoint impact</a:t>
                      </a:r>
                    </a:p>
                    <a:p>
                      <a:pPr marL="0" marR="0" lvl="0" indent="0" algn="l" defTabSz="914400" rtl="0" eaLnBrk="1" fontAlgn="base" latinLnBrk="0" hangingPunct="1">
                        <a:lnSpc>
                          <a:spcPct val="100000"/>
                        </a:lnSpc>
                        <a:spcBef>
                          <a:spcPct val="0"/>
                        </a:spcBef>
                        <a:spcAft>
                          <a:spcPct val="0"/>
                        </a:spcAft>
                        <a:buClr>
                          <a:srgbClr val="FF0000"/>
                        </a:buClr>
                        <a:buSzTx/>
                        <a:buFontTx/>
                        <a:buChar char="x"/>
                        <a:tabLst/>
                      </a:pPr>
                      <a:r>
                        <a:rPr kumimoji="0" lang="en-US" sz="1200" b="0" i="0" u="none" strike="noStrike" cap="none" normalizeH="0" baseline="0" smtClean="0">
                          <a:ln>
                            <a:noFill/>
                          </a:ln>
                          <a:solidFill>
                            <a:srgbClr val="000000"/>
                          </a:solidFill>
                          <a:effectLst/>
                          <a:latin typeface="Arial" charset="0"/>
                          <a:ea typeface="SimSun" pitchFamily="2" charset="-122"/>
                        </a:rPr>
                        <a:t> Scan- and query-based data updates</a:t>
                      </a:r>
                    </a:p>
                  </a:txBody>
                  <a:tcPr marL="83549" marR="83549" marT="40507" marB="40507"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6DAFD"/>
                    </a:solidFill>
                  </a:tcPr>
                </a:tc>
              </a:tr>
              <a:tr h="704850">
                <a:tc>
                  <a:txBody>
                    <a:bodyPr/>
                    <a:lstStyle/>
                    <a:p>
                      <a:pPr marL="0" marR="0" lvl="0" indent="0" algn="l" defTabSz="914400" rtl="0" eaLnBrk="1" fontAlgn="base" latinLnBrk="0" hangingPunct="1">
                        <a:lnSpc>
                          <a:spcPct val="100000"/>
                        </a:lnSpc>
                        <a:spcBef>
                          <a:spcPct val="0"/>
                        </a:spcBef>
                        <a:spcAft>
                          <a:spcPct val="0"/>
                        </a:spcAft>
                        <a:buClr>
                          <a:srgbClr val="404040"/>
                        </a:buClr>
                        <a:buSzTx/>
                        <a:buFont typeface="Wingdings" pitchFamily="2" charset="2"/>
                        <a:buChar char="§"/>
                        <a:tabLst/>
                      </a:pPr>
                      <a:r>
                        <a:rPr kumimoji="0" lang="en-US" sz="1200" b="0" i="0" u="none" strike="noStrike" cap="none" normalizeH="0" baseline="0" smtClean="0">
                          <a:ln>
                            <a:noFill/>
                          </a:ln>
                          <a:solidFill>
                            <a:srgbClr val="000000"/>
                          </a:solidFill>
                          <a:effectLst/>
                          <a:latin typeface="Arial" charset="0"/>
                          <a:ea typeface="SimSun" pitchFamily="2" charset="-122"/>
                        </a:rPr>
                        <a:t> Minimum endpoint impact</a:t>
                      </a:r>
                    </a:p>
                  </a:txBody>
                  <a:tcPr marL="83549" marR="83549" marT="40507" marB="40507"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CEDFE"/>
                    </a:solidFill>
                  </a:tcPr>
                </a:tc>
                <a:tc>
                  <a:txBody>
                    <a:bodyPr/>
                    <a:lstStyle/>
                    <a:p>
                      <a:pPr marL="0" marR="0" lvl="0" indent="0" algn="l" defTabSz="914400" rtl="0" eaLnBrk="1" fontAlgn="base" latinLnBrk="0" hangingPunct="1">
                        <a:lnSpc>
                          <a:spcPct val="100000"/>
                        </a:lnSpc>
                        <a:spcBef>
                          <a:spcPct val="0"/>
                        </a:spcBef>
                        <a:spcAft>
                          <a:spcPct val="0"/>
                        </a:spcAft>
                        <a:buClr>
                          <a:srgbClr val="32946A"/>
                        </a:buClr>
                        <a:buSzTx/>
                        <a:buFont typeface="Wingdings" pitchFamily="2" charset="2"/>
                        <a:buChar char="ü"/>
                        <a:tabLst/>
                      </a:pPr>
                      <a:r>
                        <a:rPr kumimoji="0" lang="en-US" sz="1200" b="0" i="0" u="none" strike="noStrike" cap="none" normalizeH="0" baseline="0" smtClean="0">
                          <a:ln>
                            <a:noFill/>
                          </a:ln>
                          <a:solidFill>
                            <a:srgbClr val="000000"/>
                          </a:solidFill>
                          <a:effectLst/>
                          <a:latin typeface="Arial" charset="0"/>
                          <a:ea typeface="SimSun" pitchFamily="2" charset="-122"/>
                        </a:rPr>
                        <a:t> Single multi-purpose agent</a:t>
                      </a:r>
                    </a:p>
                    <a:p>
                      <a:pPr marL="0" marR="0" lvl="0" indent="0" algn="l" defTabSz="914400" rtl="0" eaLnBrk="1" fontAlgn="base" latinLnBrk="0" hangingPunct="1">
                        <a:lnSpc>
                          <a:spcPct val="100000"/>
                        </a:lnSpc>
                        <a:spcBef>
                          <a:spcPct val="0"/>
                        </a:spcBef>
                        <a:spcAft>
                          <a:spcPct val="0"/>
                        </a:spcAft>
                        <a:buClr>
                          <a:srgbClr val="32946A"/>
                        </a:buClr>
                        <a:buSzTx/>
                        <a:buFont typeface="Wingdings" pitchFamily="2" charset="2"/>
                        <a:buChar char="ü"/>
                        <a:tabLst/>
                      </a:pPr>
                      <a:r>
                        <a:rPr kumimoji="0" lang="en-US" sz="1200" b="0" i="0" u="none" strike="noStrike" cap="none" normalizeH="0" baseline="0" smtClean="0">
                          <a:ln>
                            <a:noFill/>
                          </a:ln>
                          <a:solidFill>
                            <a:srgbClr val="000000"/>
                          </a:solidFill>
                          <a:effectLst/>
                          <a:latin typeface="Arial" charset="0"/>
                          <a:ea typeface="SimSun" pitchFamily="2" charset="-122"/>
                        </a:rPr>
                        <a:t>&lt; 2% CPU usage with bandwidth throttling</a:t>
                      </a:r>
                    </a:p>
                  </a:txBody>
                  <a:tcPr marL="83549" marR="83549" marT="40507" marB="40507"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CEDFE"/>
                    </a:solidFill>
                  </a:tcPr>
                </a:tc>
                <a:tc>
                  <a:txBody>
                    <a:bodyPr/>
                    <a:lstStyle/>
                    <a:p>
                      <a:pPr marL="0" marR="0" lvl="0" indent="0" algn="l" defTabSz="914400" rtl="0" eaLnBrk="1" fontAlgn="base" latinLnBrk="0" hangingPunct="1">
                        <a:lnSpc>
                          <a:spcPct val="100000"/>
                        </a:lnSpc>
                        <a:spcBef>
                          <a:spcPct val="0"/>
                        </a:spcBef>
                        <a:spcAft>
                          <a:spcPct val="0"/>
                        </a:spcAft>
                        <a:buClr>
                          <a:srgbClr val="FF0000"/>
                        </a:buClr>
                        <a:buSzTx/>
                        <a:buFontTx/>
                        <a:buChar char="x"/>
                        <a:tabLst/>
                      </a:pPr>
                      <a:r>
                        <a:rPr kumimoji="0" lang="en-US" sz="1200" b="0" i="0" u="none" strike="noStrike" cap="none" normalizeH="0" baseline="0" smtClean="0">
                          <a:ln>
                            <a:noFill/>
                          </a:ln>
                          <a:solidFill>
                            <a:srgbClr val="000000"/>
                          </a:solidFill>
                          <a:effectLst/>
                          <a:latin typeface="Arial" charset="0"/>
                          <a:ea typeface="SimSun" pitchFamily="2" charset="-122"/>
                        </a:rPr>
                        <a:t> 3-5 distinct agents requires many separate open ports, running as separate processes/services</a:t>
                      </a:r>
                    </a:p>
                  </a:txBody>
                  <a:tcPr marL="83549" marR="83549" marT="40507" marB="40507"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CEDFE"/>
                    </a:solidFill>
                  </a:tcPr>
                </a:tc>
              </a:tr>
              <a:tr h="839788">
                <a:tc>
                  <a:txBody>
                    <a:bodyPr/>
                    <a:lstStyle/>
                    <a:p>
                      <a:pPr marL="0" marR="0" lvl="0" indent="0" algn="l" defTabSz="914400" rtl="0" eaLnBrk="1" fontAlgn="base" latinLnBrk="0" hangingPunct="1">
                        <a:lnSpc>
                          <a:spcPct val="100000"/>
                        </a:lnSpc>
                        <a:spcBef>
                          <a:spcPct val="0"/>
                        </a:spcBef>
                        <a:spcAft>
                          <a:spcPct val="0"/>
                        </a:spcAft>
                        <a:buClrTx/>
                        <a:buSzTx/>
                        <a:buFont typeface="Wingdings" pitchFamily="2" charset="2"/>
                        <a:buChar char="§"/>
                        <a:tabLst/>
                      </a:pPr>
                      <a:r>
                        <a:rPr kumimoji="0" lang="en-US" sz="1200" b="0" i="0" u="none" strike="noStrike" cap="none" normalizeH="0" baseline="0" smtClean="0">
                          <a:ln>
                            <a:noFill/>
                          </a:ln>
                          <a:solidFill>
                            <a:schemeClr val="tx1"/>
                          </a:solidFill>
                          <a:effectLst/>
                          <a:latin typeface="Arial" charset="0"/>
                          <a:ea typeface="SimSun" pitchFamily="2" charset="-122"/>
                        </a:rPr>
                        <a:t> </a:t>
                      </a:r>
                      <a:r>
                        <a:rPr kumimoji="0" lang="en-US" sz="1200" b="0" i="0" u="none" strike="noStrike" cap="none" normalizeH="0" baseline="0" smtClean="0">
                          <a:ln>
                            <a:noFill/>
                          </a:ln>
                          <a:solidFill>
                            <a:srgbClr val="000000"/>
                          </a:solidFill>
                          <a:effectLst/>
                          <a:latin typeface="Arial" charset="0"/>
                          <a:ea typeface="SimSun" pitchFamily="2" charset="-122"/>
                        </a:rPr>
                        <a:t>Accurate and real-time data</a:t>
                      </a:r>
                    </a:p>
                  </a:txBody>
                  <a:tcPr marL="83549" marR="83549" marT="40507" marB="40507"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6DAFD"/>
                    </a:solidFill>
                  </a:tcPr>
                </a:tc>
                <a:tc>
                  <a:txBody>
                    <a:bodyPr/>
                    <a:lstStyle/>
                    <a:p>
                      <a:pPr marL="0" marR="0" lvl="0" indent="0" algn="l" defTabSz="914400" rtl="0" eaLnBrk="1" fontAlgn="base" latinLnBrk="0" hangingPunct="1">
                        <a:lnSpc>
                          <a:spcPct val="100000"/>
                        </a:lnSpc>
                        <a:spcBef>
                          <a:spcPct val="0"/>
                        </a:spcBef>
                        <a:spcAft>
                          <a:spcPct val="0"/>
                        </a:spcAft>
                        <a:buClr>
                          <a:srgbClr val="32946A"/>
                        </a:buClr>
                        <a:buSzTx/>
                        <a:buFont typeface="Wingdings" pitchFamily="2" charset="2"/>
                        <a:buChar char="ü"/>
                        <a:tabLst/>
                      </a:pPr>
                      <a:r>
                        <a:rPr kumimoji="0" lang="en-US" sz="1200" b="0" i="0" u="none" strike="noStrike" cap="none" normalizeH="0" baseline="0" smtClean="0">
                          <a:ln>
                            <a:noFill/>
                          </a:ln>
                          <a:solidFill>
                            <a:srgbClr val="000000"/>
                          </a:solidFill>
                          <a:effectLst/>
                          <a:latin typeface="Arial" charset="0"/>
                          <a:ea typeface="SimSun" pitchFamily="2" charset="-122"/>
                        </a:rPr>
                        <a:t> Real-time visibility</a:t>
                      </a:r>
                    </a:p>
                    <a:p>
                      <a:pPr marL="0" marR="0" lvl="0" indent="0" algn="l" defTabSz="914400" rtl="0" eaLnBrk="1" fontAlgn="base" latinLnBrk="0" hangingPunct="1">
                        <a:lnSpc>
                          <a:spcPct val="100000"/>
                        </a:lnSpc>
                        <a:spcBef>
                          <a:spcPct val="0"/>
                        </a:spcBef>
                        <a:spcAft>
                          <a:spcPct val="0"/>
                        </a:spcAft>
                        <a:buClr>
                          <a:srgbClr val="32946A"/>
                        </a:buClr>
                        <a:buSzTx/>
                        <a:buFont typeface="Wingdings" pitchFamily="2" charset="2"/>
                        <a:buChar char="ü"/>
                        <a:tabLst/>
                      </a:pPr>
                      <a:r>
                        <a:rPr kumimoji="0" lang="en-US" sz="1200" b="0" i="0" u="none" strike="noStrike" cap="none" normalizeH="0" baseline="0" smtClean="0">
                          <a:ln>
                            <a:noFill/>
                          </a:ln>
                          <a:solidFill>
                            <a:srgbClr val="000000"/>
                          </a:solidFill>
                          <a:effectLst/>
                          <a:latin typeface="Arial" charset="0"/>
                          <a:ea typeface="SimSun" pitchFamily="2" charset="-122"/>
                        </a:rPr>
                        <a:t> High accuracy with intelligent agent and real-time reports</a:t>
                      </a:r>
                    </a:p>
                  </a:txBody>
                  <a:tcPr marL="83549" marR="83549" marT="40507" marB="40507"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6DAFD"/>
                    </a:solidFill>
                  </a:tcPr>
                </a:tc>
                <a:tc>
                  <a:txBody>
                    <a:bodyPr/>
                    <a:lstStyle/>
                    <a:p>
                      <a:pPr marL="0" marR="0" lvl="0" indent="0" algn="l" defTabSz="914400" rtl="0" eaLnBrk="1" fontAlgn="base" latinLnBrk="0" hangingPunct="1">
                        <a:lnSpc>
                          <a:spcPct val="100000"/>
                        </a:lnSpc>
                        <a:spcBef>
                          <a:spcPct val="0"/>
                        </a:spcBef>
                        <a:spcAft>
                          <a:spcPct val="0"/>
                        </a:spcAft>
                        <a:buClr>
                          <a:srgbClr val="FF0000"/>
                        </a:buClr>
                        <a:buSzTx/>
                        <a:buFontTx/>
                        <a:buChar char="x"/>
                        <a:tabLst/>
                      </a:pPr>
                      <a:r>
                        <a:rPr kumimoji="0" lang="en-US" sz="1200" b="0" i="0" u="none" strike="noStrike" cap="none" normalizeH="0" baseline="0" smtClean="0">
                          <a:ln>
                            <a:noFill/>
                          </a:ln>
                          <a:solidFill>
                            <a:srgbClr val="000000"/>
                          </a:solidFill>
                          <a:effectLst/>
                          <a:latin typeface="Arial" charset="0"/>
                          <a:ea typeface="SimSun" pitchFamily="2" charset="-122"/>
                        </a:rPr>
                        <a:t> No real-time capability; query-based solution</a:t>
                      </a:r>
                    </a:p>
                    <a:p>
                      <a:pPr marL="0" marR="0" lvl="0" indent="0" algn="l" defTabSz="914400" rtl="0" eaLnBrk="1" fontAlgn="base" latinLnBrk="0" hangingPunct="1">
                        <a:lnSpc>
                          <a:spcPct val="100000"/>
                        </a:lnSpc>
                        <a:spcBef>
                          <a:spcPct val="0"/>
                        </a:spcBef>
                        <a:spcAft>
                          <a:spcPct val="0"/>
                        </a:spcAft>
                        <a:buClr>
                          <a:srgbClr val="FF0000"/>
                        </a:buClr>
                        <a:buSzTx/>
                        <a:buFontTx/>
                        <a:buChar char="x"/>
                        <a:tabLst/>
                      </a:pPr>
                      <a:r>
                        <a:rPr kumimoji="0" lang="en-US" sz="1200" b="0" i="0" u="none" strike="noStrike" cap="none" normalizeH="0" baseline="0" smtClean="0">
                          <a:ln>
                            <a:noFill/>
                          </a:ln>
                          <a:solidFill>
                            <a:srgbClr val="000000"/>
                          </a:solidFill>
                          <a:effectLst/>
                          <a:latin typeface="Arial" charset="0"/>
                          <a:ea typeface="SimSun" pitchFamily="2" charset="-122"/>
                        </a:rPr>
                        <a:t> High network and client impact</a:t>
                      </a:r>
                      <a:endParaRPr kumimoji="0" lang="en-US" sz="1600" b="0" i="0" u="none" strike="noStrike" cap="none" normalizeH="0" baseline="0" smtClean="0">
                        <a:ln>
                          <a:noFill/>
                        </a:ln>
                        <a:solidFill>
                          <a:schemeClr val="tx1"/>
                        </a:solidFill>
                        <a:effectLst/>
                        <a:latin typeface="Arial" charset="0"/>
                        <a:ea typeface="SimSun" pitchFamily="2" charset="-122"/>
                      </a:endParaRPr>
                    </a:p>
                  </a:txBody>
                  <a:tcPr marL="83549" marR="83549" marT="40507" marB="40507"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6DAFD"/>
                    </a:solidFill>
                  </a:tcPr>
                </a:tc>
              </a:tr>
            </a:tbl>
          </a:graphicData>
        </a:graphic>
      </p:graphicFrame>
      <p:sp>
        <p:nvSpPr>
          <p:cNvPr id="18464" name="Rectangle 2"/>
          <p:cNvSpPr txBox="1">
            <a:spLocks noChangeArrowheads="1"/>
          </p:cNvSpPr>
          <p:nvPr/>
        </p:nvSpPr>
        <p:spPr bwMode="auto">
          <a:xfrm>
            <a:off x="258763" y="650875"/>
            <a:ext cx="8685212" cy="395288"/>
          </a:xfrm>
          <a:prstGeom prst="rect">
            <a:avLst/>
          </a:prstGeom>
          <a:noFill/>
          <a:ln w="9525">
            <a:noFill/>
            <a:miter lim="800000"/>
            <a:headEnd/>
            <a:tailEnd/>
          </a:ln>
        </p:spPr>
        <p:txBody>
          <a:bodyPr/>
          <a:lstStyle/>
          <a:p>
            <a:pPr defTabSz="457200" eaLnBrk="0" hangingPunct="0">
              <a:lnSpc>
                <a:spcPct val="89000"/>
              </a:lnSpc>
              <a:buClr>
                <a:srgbClr val="7889FB"/>
              </a:buClr>
              <a:buSzPct val="100000"/>
              <a:buFont typeface="Arial" charset="0"/>
              <a:buNone/>
            </a:pPr>
            <a:r>
              <a:rPr lang="en-US" sz="2800">
                <a:solidFill>
                  <a:srgbClr val="7889FB"/>
                </a:solidFill>
              </a:rPr>
              <a:t>Strengths against LANDesk</a:t>
            </a:r>
            <a:endParaRPr lang="en-US" sz="2800">
              <a:solidFill>
                <a:schemeClr val="accent2"/>
              </a:solidFill>
            </a:endParaRPr>
          </a:p>
        </p:txBody>
      </p:sp>
    </p:spTree>
  </p:cSld>
  <p:clrMapOvr>
    <a:masterClrMapping/>
  </p:clrMapOvr>
  <p:transition advClick="0"/>
  <p:timing>
    <p:tnLst>
      <p:par>
        <p:cTn id="1" dur="indefinite" restart="never" nodeType="tmRoot"/>
      </p:par>
    </p:tnLst>
  </p:timing>
</p:sld>
</file>

<file path=ppt/theme/theme1.xml><?xml version="1.0" encoding="utf-8"?>
<a:theme xmlns:a="http://schemas.openxmlformats.org/drawingml/2006/main" name="~Blue Pearl DeLuxe">
  <a:themeElements>
    <a:clrScheme name="~Blue Pearl DeLuxe 2">
      <a:dk1>
        <a:srgbClr val="CCCCFF"/>
      </a:dk1>
      <a:lt1>
        <a:srgbClr val="FFFFFF"/>
      </a:lt1>
      <a:dk2>
        <a:srgbClr val="000000"/>
      </a:dk2>
      <a:lt2>
        <a:srgbClr val="808080"/>
      </a:lt2>
      <a:accent1>
        <a:srgbClr val="7889FB"/>
      </a:accent1>
      <a:accent2>
        <a:srgbClr val="2DB6B3"/>
      </a:accent2>
      <a:accent3>
        <a:srgbClr val="AAAAAA"/>
      </a:accent3>
      <a:accent4>
        <a:srgbClr val="DADADA"/>
      </a:accent4>
      <a:accent5>
        <a:srgbClr val="BEC4FD"/>
      </a:accent5>
      <a:accent6>
        <a:srgbClr val="28A5A2"/>
      </a:accent6>
      <a:hlink>
        <a:srgbClr val="0000FF"/>
      </a:hlink>
      <a:folHlink>
        <a:srgbClr val="D18213"/>
      </a:folHlink>
    </a:clrScheme>
    <a:fontScheme name="~Blue Pearl DeLuxe">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Blue Pearl DeLuxe 1">
        <a:dk1>
          <a:srgbClr val="CCCCFF"/>
        </a:dk1>
        <a:lt1>
          <a:srgbClr val="FFFFFF"/>
        </a:lt1>
        <a:dk2>
          <a:srgbClr val="000000"/>
        </a:dk2>
        <a:lt2>
          <a:srgbClr val="808080"/>
        </a:lt2>
        <a:accent1>
          <a:srgbClr val="7889FB"/>
        </a:accent1>
        <a:accent2>
          <a:srgbClr val="2DB6B3"/>
        </a:accent2>
        <a:accent3>
          <a:srgbClr val="AAAAAA"/>
        </a:accent3>
        <a:accent4>
          <a:srgbClr val="DADADA"/>
        </a:accent4>
        <a:accent5>
          <a:srgbClr val="BEC4FD"/>
        </a:accent5>
        <a:accent6>
          <a:srgbClr val="28A5A2"/>
        </a:accent6>
        <a:hlink>
          <a:srgbClr val="C0C0C0"/>
        </a:hlink>
        <a:folHlink>
          <a:srgbClr val="D18213"/>
        </a:folHlink>
      </a:clrScheme>
      <a:clrMap bg1="dk2" tx1="lt1" bg2="dk1" tx2="lt2" accent1="accent1" accent2="accent2" accent3="accent3" accent4="accent4" accent5="accent5" accent6="accent6" hlink="hlink" folHlink="folHlink"/>
    </a:extraClrScheme>
    <a:extraClrScheme>
      <a:clrScheme name="~Blue Pearl DeLuxe 2">
        <a:dk1>
          <a:srgbClr val="CCCCFF"/>
        </a:dk1>
        <a:lt1>
          <a:srgbClr val="FFFFFF"/>
        </a:lt1>
        <a:dk2>
          <a:srgbClr val="000000"/>
        </a:dk2>
        <a:lt2>
          <a:srgbClr val="808080"/>
        </a:lt2>
        <a:accent1>
          <a:srgbClr val="7889FB"/>
        </a:accent1>
        <a:accent2>
          <a:srgbClr val="2DB6B3"/>
        </a:accent2>
        <a:accent3>
          <a:srgbClr val="AAAAAA"/>
        </a:accent3>
        <a:accent4>
          <a:srgbClr val="DADADA"/>
        </a:accent4>
        <a:accent5>
          <a:srgbClr val="BEC4FD"/>
        </a:accent5>
        <a:accent6>
          <a:srgbClr val="28A5A2"/>
        </a:accent6>
        <a:hlink>
          <a:srgbClr val="0000FF"/>
        </a:hlink>
        <a:folHlink>
          <a:srgbClr val="D18213"/>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11240</TotalTime>
  <Words>3315</Words>
  <Application>Microsoft Office PowerPoint</Application>
  <PresentationFormat>On-screen Show (4:3)</PresentationFormat>
  <Paragraphs>493</Paragraphs>
  <Slides>34</Slides>
  <Notes>34</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~Blue Pearl DeLuxe</vt:lpstr>
      <vt:lpstr>Slide 1</vt:lpstr>
      <vt:lpstr>Statement Of Direction And Intent</vt:lpstr>
      <vt:lpstr>Agenda</vt:lpstr>
      <vt:lpstr>Key Competitors</vt:lpstr>
      <vt:lpstr>Sample Global Management Company – Before BigFix</vt:lpstr>
      <vt:lpstr>Sample Global Management Company - After BigFix</vt:lpstr>
      <vt:lpstr>Sales Challenges</vt:lpstr>
      <vt:lpstr>Customer Challenges</vt:lpstr>
      <vt:lpstr>Objection Killers</vt:lpstr>
      <vt:lpstr>Objection Killers</vt:lpstr>
      <vt:lpstr>Objection Killers</vt:lpstr>
      <vt:lpstr>BigFix Ease of Use</vt:lpstr>
      <vt:lpstr>Identifying Competitive Opportunities</vt:lpstr>
      <vt:lpstr>Competitive Kill points</vt:lpstr>
      <vt:lpstr>Kill Points: Microsoft SCCM</vt:lpstr>
      <vt:lpstr>Kill Points: Symantec/Altiris</vt:lpstr>
      <vt:lpstr>Kill Points: LANDesk</vt:lpstr>
      <vt:lpstr>Real-world BigFix competitive win</vt:lpstr>
      <vt:lpstr>Customer Pain Points</vt:lpstr>
      <vt:lpstr>Customer Evaluation Process</vt:lpstr>
      <vt:lpstr>BigFix Cost Savings… Sealed the Deal</vt:lpstr>
      <vt:lpstr>Key Take-aways</vt:lpstr>
      <vt:lpstr>Slide 23</vt:lpstr>
      <vt:lpstr>Key BigFix Contacts and Resources</vt:lpstr>
      <vt:lpstr>Slide 25</vt:lpstr>
      <vt:lpstr>BigFix Product Portfolio</vt:lpstr>
      <vt:lpstr>BigFix Systems Lifecycle Management</vt:lpstr>
      <vt:lpstr>BigFix Patch Management</vt:lpstr>
      <vt:lpstr>BigFix Power Management</vt:lpstr>
      <vt:lpstr>BigFix Security Configuration &amp; Vulnerability Management</vt:lpstr>
      <vt:lpstr>BigFix Endpoint Protection</vt:lpstr>
      <vt:lpstr>Slide 32</vt:lpstr>
      <vt:lpstr>Slide 33</vt:lpstr>
      <vt:lpstr>Slide 34</vt:lpstr>
    </vt:vector>
  </TitlesOfParts>
  <Company>IBM Tivoli</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BigFix Tivoli Talk</dc:title>
  <dc:subject>BigFix Competitive Sales Training</dc:subject>
  <dc:creator>Mark Ehr</dc:creator>
  <cp:keywords>BigFix Competitive Symantec Altiris Microsoft SCCM LANDesk</cp:keywords>
  <cp:lastModifiedBy>Mark Ehr</cp:lastModifiedBy>
  <cp:revision>321</cp:revision>
  <dcterms:created xsi:type="dcterms:W3CDTF">2010-08-05T20:56:38Z</dcterms:created>
  <dcterms:modified xsi:type="dcterms:W3CDTF">2010-08-17T21:23:22Z</dcterms:modified>
  <cp:category>Sales Training</cp:category>
</cp:coreProperties>
</file>