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slideMasters/slideMaster8.xml" ContentType="application/vnd.openxmlformats-officedocument.presentationml.slideMaster+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Layouts/slideLayout7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11.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commentAuthors.xml" ContentType="application/vnd.openxmlformats-officedocument.presentationml.commentAuthors+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theme/theme4.xml" ContentType="application/vnd.openxmlformats-officedocument.them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9" r:id="rId1"/>
    <p:sldMasterId id="2147483817" r:id="rId2"/>
    <p:sldMasterId id="2147483753" r:id="rId3"/>
    <p:sldMasterId id="2147483917" r:id="rId4"/>
    <p:sldMasterId id="2147484052" r:id="rId5"/>
    <p:sldMasterId id="2147484066" r:id="rId6"/>
    <p:sldMasterId id="2147484068" r:id="rId7"/>
    <p:sldMasterId id="2147484069" r:id="rId8"/>
    <p:sldMasterId id="2147484071" r:id="rId9"/>
  </p:sldMasterIdLst>
  <p:notesMasterIdLst>
    <p:notesMasterId r:id="rId35"/>
  </p:notesMasterIdLst>
  <p:handoutMasterIdLst>
    <p:handoutMasterId r:id="rId36"/>
  </p:handoutMasterIdLst>
  <p:sldIdLst>
    <p:sldId id="360" r:id="rId10"/>
    <p:sldId id="361" r:id="rId11"/>
    <p:sldId id="362" r:id="rId12"/>
    <p:sldId id="390" r:id="rId13"/>
    <p:sldId id="363" r:id="rId14"/>
    <p:sldId id="364" r:id="rId15"/>
    <p:sldId id="365" r:id="rId16"/>
    <p:sldId id="385" r:id="rId17"/>
    <p:sldId id="387" r:id="rId18"/>
    <p:sldId id="367" r:id="rId19"/>
    <p:sldId id="368" r:id="rId20"/>
    <p:sldId id="370" r:id="rId21"/>
    <p:sldId id="371" r:id="rId22"/>
    <p:sldId id="372" r:id="rId23"/>
    <p:sldId id="373" r:id="rId24"/>
    <p:sldId id="374" r:id="rId25"/>
    <p:sldId id="375" r:id="rId26"/>
    <p:sldId id="376" r:id="rId27"/>
    <p:sldId id="388" r:id="rId28"/>
    <p:sldId id="377" r:id="rId29"/>
    <p:sldId id="378" r:id="rId30"/>
    <p:sldId id="379" r:id="rId31"/>
    <p:sldId id="391" r:id="rId32"/>
    <p:sldId id="380" r:id="rId33"/>
    <p:sldId id="383" r:id="rId34"/>
  </p:sldIdLst>
  <p:sldSz cx="9144000" cy="6858000" type="screen4x3"/>
  <p:notesSz cx="6858000" cy="9144000"/>
  <p:defaultTextStyle>
    <a:defPPr>
      <a:defRPr lang="en-US"/>
    </a:defPPr>
    <a:lvl1pPr algn="l" rtl="0" fontAlgn="base">
      <a:spcBef>
        <a:spcPct val="0"/>
      </a:spcBef>
      <a:spcAft>
        <a:spcPct val="0"/>
      </a:spcAft>
      <a:defRPr b="1" kern="1200">
        <a:solidFill>
          <a:schemeClr val="tx1"/>
        </a:solidFill>
        <a:latin typeface="Arial" charset="0"/>
        <a:ea typeface="ＭＳ Ｐゴシック" pitchFamily="34" charset="-128"/>
        <a:cs typeface="Arial" charset="0"/>
      </a:defRPr>
    </a:lvl1pPr>
    <a:lvl2pPr marL="457200" algn="l" rtl="0" fontAlgn="base">
      <a:spcBef>
        <a:spcPct val="0"/>
      </a:spcBef>
      <a:spcAft>
        <a:spcPct val="0"/>
      </a:spcAft>
      <a:defRPr b="1" kern="1200">
        <a:solidFill>
          <a:schemeClr val="tx1"/>
        </a:solidFill>
        <a:latin typeface="Arial" charset="0"/>
        <a:ea typeface="ＭＳ Ｐゴシック" pitchFamily="34" charset="-128"/>
        <a:cs typeface="Arial" charset="0"/>
      </a:defRPr>
    </a:lvl2pPr>
    <a:lvl3pPr marL="914400" algn="l" rtl="0" fontAlgn="base">
      <a:spcBef>
        <a:spcPct val="0"/>
      </a:spcBef>
      <a:spcAft>
        <a:spcPct val="0"/>
      </a:spcAft>
      <a:defRPr b="1" kern="1200">
        <a:solidFill>
          <a:schemeClr val="tx1"/>
        </a:solidFill>
        <a:latin typeface="Arial" charset="0"/>
        <a:ea typeface="ＭＳ Ｐゴシック" pitchFamily="34" charset="-128"/>
        <a:cs typeface="Arial" charset="0"/>
      </a:defRPr>
    </a:lvl3pPr>
    <a:lvl4pPr marL="1371600" algn="l" rtl="0" fontAlgn="base">
      <a:spcBef>
        <a:spcPct val="0"/>
      </a:spcBef>
      <a:spcAft>
        <a:spcPct val="0"/>
      </a:spcAft>
      <a:defRPr b="1" kern="1200">
        <a:solidFill>
          <a:schemeClr val="tx1"/>
        </a:solidFill>
        <a:latin typeface="Arial" charset="0"/>
        <a:ea typeface="ＭＳ Ｐゴシック" pitchFamily="34" charset="-128"/>
        <a:cs typeface="Arial" charset="0"/>
      </a:defRPr>
    </a:lvl4pPr>
    <a:lvl5pPr marL="1828800" algn="l" rtl="0" fontAlgn="base">
      <a:spcBef>
        <a:spcPct val="0"/>
      </a:spcBef>
      <a:spcAft>
        <a:spcPct val="0"/>
      </a:spcAft>
      <a:defRPr b="1" kern="1200">
        <a:solidFill>
          <a:schemeClr val="tx1"/>
        </a:solidFill>
        <a:latin typeface="Arial" charset="0"/>
        <a:ea typeface="ＭＳ Ｐゴシック" pitchFamily="34" charset="-128"/>
        <a:cs typeface="Arial" charset="0"/>
      </a:defRPr>
    </a:lvl5pPr>
    <a:lvl6pPr marL="2286000" algn="l" defTabSz="914400" rtl="0" eaLnBrk="1" latinLnBrk="0" hangingPunct="1">
      <a:defRPr b="1" kern="1200">
        <a:solidFill>
          <a:schemeClr val="tx1"/>
        </a:solidFill>
        <a:latin typeface="Arial" charset="0"/>
        <a:ea typeface="ＭＳ Ｐゴシック" pitchFamily="34" charset="-128"/>
        <a:cs typeface="Arial" charset="0"/>
      </a:defRPr>
    </a:lvl6pPr>
    <a:lvl7pPr marL="2743200" algn="l" defTabSz="914400" rtl="0" eaLnBrk="1" latinLnBrk="0" hangingPunct="1">
      <a:defRPr b="1" kern="1200">
        <a:solidFill>
          <a:schemeClr val="tx1"/>
        </a:solidFill>
        <a:latin typeface="Arial" charset="0"/>
        <a:ea typeface="ＭＳ Ｐゴシック" pitchFamily="34" charset="-128"/>
        <a:cs typeface="Arial" charset="0"/>
      </a:defRPr>
    </a:lvl7pPr>
    <a:lvl8pPr marL="3200400" algn="l" defTabSz="914400" rtl="0" eaLnBrk="1" latinLnBrk="0" hangingPunct="1">
      <a:defRPr b="1" kern="1200">
        <a:solidFill>
          <a:schemeClr val="tx1"/>
        </a:solidFill>
        <a:latin typeface="Arial" charset="0"/>
        <a:ea typeface="ＭＳ Ｐゴシック" pitchFamily="34" charset="-128"/>
        <a:cs typeface="Arial" charset="0"/>
      </a:defRPr>
    </a:lvl8pPr>
    <a:lvl9pPr marL="3657600" algn="l" defTabSz="914400" rtl="0" eaLnBrk="1" latinLnBrk="0" hangingPunct="1">
      <a:defRPr b="1" kern="1200">
        <a:solidFill>
          <a:schemeClr val="tx1"/>
        </a:solidFill>
        <a:latin typeface="Arial" charset="0"/>
        <a:ea typeface="ＭＳ Ｐゴシック" pitchFamily="34" charset="-128"/>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molnar"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FF9900"/>
    <a:srgbClr val="000000"/>
    <a:srgbClr val="FFCC00"/>
    <a:srgbClr val="999999"/>
    <a:srgbClr val="000099"/>
    <a:srgbClr val="00CC99"/>
    <a:srgbClr val="0000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7878" autoAdjust="0"/>
    <p:restoredTop sz="97934" autoAdjust="0"/>
  </p:normalViewPr>
  <p:slideViewPr>
    <p:cSldViewPr>
      <p:cViewPr varScale="1">
        <p:scale>
          <a:sx n="111" d="100"/>
          <a:sy n="111" d="100"/>
        </p:scale>
        <p:origin x="-78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b="0">
                <a:latin typeface="Arial" charset="0"/>
                <a:ea typeface="ＭＳ Ｐゴシック"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b="0">
                <a:latin typeface="Arial" charset="0"/>
                <a:ea typeface="ＭＳ Ｐゴシック" charset="-128"/>
                <a:cs typeface="+mn-cs"/>
              </a:defRPr>
            </a:lvl1pPr>
          </a:lstStyle>
          <a:p>
            <a:pPr>
              <a:defRPr/>
            </a:pPr>
            <a:fld id="{C10412D0-9388-44D8-BE3E-35800A2DE00B}" type="datetime1">
              <a:rPr lang="en-US"/>
              <a:pPr>
                <a:defRPr/>
              </a:pPr>
              <a:t>2/26/2010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b="0">
                <a:latin typeface="Arial" charset="0"/>
                <a:ea typeface="ＭＳ Ｐゴシック"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b="0">
                <a:latin typeface="Arial" charset="0"/>
                <a:ea typeface="ＭＳ Ｐゴシック" charset="-128"/>
                <a:cs typeface="+mn-cs"/>
              </a:defRPr>
            </a:lvl1pPr>
          </a:lstStyle>
          <a:p>
            <a:pPr>
              <a:defRPr/>
            </a:pPr>
            <a:fld id="{2A97F72B-0276-4810-A5F1-2BCCABF1592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ea typeface="ＭＳ Ｐゴシック" charset="-128"/>
                <a:cs typeface="+mn-cs"/>
              </a:defRPr>
            </a:lvl1pPr>
          </a:lstStyle>
          <a:p>
            <a:pPr>
              <a:defRPr/>
            </a:pPr>
            <a:endParaRPr lang="en-US"/>
          </a:p>
        </p:txBody>
      </p:sp>
      <p:sp>
        <p:nvSpPr>
          <p:cNvPr id="317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ea typeface="ＭＳ Ｐゴシック" charset="-128"/>
                <a:cs typeface="+mn-cs"/>
              </a:defRPr>
            </a:lvl1pPr>
          </a:lstStyle>
          <a:p>
            <a:pPr>
              <a:defRPr/>
            </a:pPr>
            <a:endParaRPr lang="en-US"/>
          </a:p>
        </p:txBody>
      </p:sp>
      <p:sp>
        <p:nvSpPr>
          <p:cNvPr id="880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17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17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ea typeface="ＭＳ Ｐゴシック" charset="-128"/>
                <a:cs typeface="+mn-cs"/>
              </a:defRPr>
            </a:lvl1pPr>
          </a:lstStyle>
          <a:p>
            <a:pPr>
              <a:defRPr/>
            </a:pPr>
            <a:endParaRPr lang="en-US"/>
          </a:p>
        </p:txBody>
      </p:sp>
      <p:sp>
        <p:nvSpPr>
          <p:cNvPr id="317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ea typeface="ＭＳ Ｐゴシック" charset="-128"/>
                <a:cs typeface="+mn-cs"/>
              </a:defRPr>
            </a:lvl1pPr>
          </a:lstStyle>
          <a:p>
            <a:pPr>
              <a:defRPr/>
            </a:pPr>
            <a:fld id="{C097C318-F5E6-4264-BD8A-3B513384297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7" charset="0"/>
        <a:ea typeface="ＭＳ Ｐゴシック" pitchFamily="34"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107"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107"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107"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107"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a:ln/>
        </p:spPr>
      </p:sp>
      <p:sp>
        <p:nvSpPr>
          <p:cNvPr id="92162" name="Notes Placeholder 2"/>
          <p:cNvSpPr>
            <a:spLocks noGrp="1"/>
          </p:cNvSpPr>
          <p:nvPr>
            <p:ph type="body" idx="1"/>
          </p:nvPr>
        </p:nvSpPr>
        <p:spPr>
          <a:noFill/>
          <a:ln/>
        </p:spPr>
        <p:txBody>
          <a:bodyPr/>
          <a:lstStyle/>
          <a:p>
            <a:endParaRPr lang="en-US" smtClean="0">
              <a:latin typeface="Arial" charset="0"/>
            </a:endParaRPr>
          </a:p>
        </p:txBody>
      </p:sp>
      <p:sp>
        <p:nvSpPr>
          <p:cNvPr id="43011"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C8AF1D8B-A9B6-4432-9D7F-598F635F69E2}" type="slidenum">
              <a:rPr lang="en-US" sz="1200" b="0">
                <a:cs typeface="+mn-cs"/>
              </a:rPr>
              <a:pPr algn="r">
                <a:defRPr/>
              </a:pPr>
              <a:t>2</a:t>
            </a:fld>
            <a:endParaRPr lang="en-US" sz="1200" b="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r>
              <a:rPr lang="en-US" b="1" dirty="0" smtClean="0">
                <a:ea typeface="MS PGothic" pitchFamily="34" charset="-128"/>
              </a:rPr>
              <a:t>Multiple OS Example: </a:t>
            </a:r>
          </a:p>
          <a:p>
            <a:pPr>
              <a:defRPr/>
            </a:pPr>
            <a:endParaRPr lang="en-US" sz="900" dirty="0" smtClean="0">
              <a:latin typeface="Times New Roman" pitchFamily="18" charset="0"/>
              <a:ea typeface="MS PGothic" pitchFamily="34" charset="-128"/>
              <a:cs typeface="Times New Roman" pitchFamily="18" charset="0"/>
            </a:endParaRPr>
          </a:p>
          <a:p>
            <a:pPr>
              <a:defRPr/>
            </a:pPr>
            <a:r>
              <a:rPr lang="en-US" sz="900" dirty="0" smtClean="0">
                <a:latin typeface="Times New Roman" pitchFamily="18" charset="0"/>
                <a:ea typeface="MS PGothic" pitchFamily="34" charset="-128"/>
                <a:cs typeface="Times New Roman" pitchFamily="18" charset="0"/>
              </a:rPr>
              <a:t>Nine varieties of IOS:</a:t>
            </a:r>
          </a:p>
          <a:p>
            <a:pPr marL="228600" indent="-228600">
              <a:buFont typeface="+mj-lt"/>
              <a:buAutoNum type="arabicPeriod"/>
              <a:defRPr/>
            </a:pPr>
            <a:r>
              <a:rPr lang="en-US" sz="900" dirty="0" smtClean="0">
                <a:latin typeface="Times New Roman" pitchFamily="18" charset="0"/>
                <a:ea typeface="MS PGothic" pitchFamily="34" charset="-128"/>
                <a:cs typeface="Times New Roman" pitchFamily="18" charset="0"/>
              </a:rPr>
              <a:t>Regular IOS - the old warhorse running the routers. </a:t>
            </a:r>
          </a:p>
          <a:p>
            <a:pPr marL="228600" indent="-228600">
              <a:buFont typeface="+mj-lt"/>
              <a:buAutoNum type="arabicPeriod"/>
              <a:defRPr/>
            </a:pPr>
            <a:r>
              <a:rPr lang="en-US" sz="900" dirty="0" smtClean="0">
                <a:latin typeface="Times New Roman" pitchFamily="18" charset="0"/>
                <a:ea typeface="MS PGothic" pitchFamily="34" charset="-128"/>
                <a:cs typeface="Times New Roman" pitchFamily="18" charset="0"/>
              </a:rPr>
              <a:t>IOS for 6500s and 7600s [2] - this is different than "regular IOS" since it has specific versions and release tracks. (12.2(33)SXI is the latest strain.) </a:t>
            </a:r>
          </a:p>
          <a:p>
            <a:pPr marL="228600" indent="-228600">
              <a:buFont typeface="+mj-lt"/>
              <a:buAutoNum type="arabicPeriod"/>
              <a:defRPr/>
            </a:pPr>
            <a:r>
              <a:rPr lang="en-US" sz="900" dirty="0" smtClean="0">
                <a:latin typeface="Times New Roman" pitchFamily="18" charset="0"/>
                <a:ea typeface="MS PGothic" pitchFamily="34" charset="-128"/>
                <a:cs typeface="Times New Roman" pitchFamily="18" charset="0"/>
              </a:rPr>
              <a:t>Modular IOS for 6500s and 7600s [2] - same as above, but now "modular". </a:t>
            </a:r>
          </a:p>
          <a:p>
            <a:pPr marL="228600" indent="-228600">
              <a:buFont typeface="+mj-lt"/>
              <a:buAutoNum type="arabicPeriod"/>
              <a:defRPr/>
            </a:pPr>
            <a:r>
              <a:rPr lang="en-US" sz="900" dirty="0" smtClean="0">
                <a:latin typeface="Times New Roman" pitchFamily="18" charset="0"/>
                <a:ea typeface="MS PGothic" pitchFamily="34" charset="-128"/>
                <a:cs typeface="Times New Roman" pitchFamily="18" charset="0"/>
              </a:rPr>
              <a:t>IOS for 3750 and 3550s - again, IOS-like but with a completely different release model and versions. </a:t>
            </a:r>
          </a:p>
          <a:p>
            <a:pPr marL="228600" indent="-228600">
              <a:buFont typeface="+mj-lt"/>
              <a:buAutoNum type="arabicPeriod"/>
              <a:defRPr/>
            </a:pPr>
            <a:r>
              <a:rPr lang="en-US" sz="900" dirty="0" smtClean="0">
                <a:latin typeface="Times New Roman" pitchFamily="18" charset="0"/>
                <a:ea typeface="MS PGothic" pitchFamily="34" charset="-128"/>
                <a:cs typeface="Times New Roman" pitchFamily="18" charset="0"/>
              </a:rPr>
              <a:t>IOS XE for the ASR line - an abstracted version of IOS that runs the IOS shell in a process along with all other hardware functions. </a:t>
            </a:r>
          </a:p>
          <a:p>
            <a:pPr marL="228600" indent="-228600">
              <a:buFont typeface="+mj-lt"/>
              <a:buAutoNum type="arabicPeriod"/>
              <a:defRPr/>
            </a:pPr>
            <a:r>
              <a:rPr lang="en-US" sz="900" dirty="0" smtClean="0">
                <a:latin typeface="Times New Roman" pitchFamily="18" charset="0"/>
                <a:ea typeface="MS PGothic" pitchFamily="34" charset="-128"/>
                <a:cs typeface="Times New Roman" pitchFamily="18" charset="0"/>
              </a:rPr>
              <a:t>IOS XR for the BFRs [3] </a:t>
            </a:r>
          </a:p>
          <a:p>
            <a:pPr marL="228600" indent="-228600">
              <a:buFont typeface="+mj-lt"/>
              <a:buAutoNum type="arabicPeriod"/>
              <a:defRPr/>
            </a:pPr>
            <a:r>
              <a:rPr lang="en-US" sz="900" dirty="0" smtClean="0">
                <a:latin typeface="Times New Roman" pitchFamily="18" charset="0"/>
                <a:ea typeface="MS PGothic" pitchFamily="34" charset="-128"/>
                <a:cs typeface="Times New Roman" pitchFamily="18" charset="0"/>
              </a:rPr>
              <a:t>NX-OS for the new Nexus line of switches [4] - based on SAN-OS, but used in Ethernet switches. It actual has two different lines - one for the Nexus 7000 and another for the Nexus 5000. </a:t>
            </a:r>
          </a:p>
          <a:p>
            <a:pPr marL="228600" indent="-228600">
              <a:buFont typeface="+mj-lt"/>
              <a:buAutoNum type="arabicPeriod"/>
              <a:defRPr/>
            </a:pPr>
            <a:r>
              <a:rPr lang="en-US" sz="900" dirty="0" smtClean="0">
                <a:latin typeface="Times New Roman" pitchFamily="18" charset="0"/>
                <a:ea typeface="MS PGothic" pitchFamily="34" charset="-128"/>
                <a:cs typeface="Times New Roman" pitchFamily="18" charset="0"/>
              </a:rPr>
              <a:t>Cisco IOS for ASAs </a:t>
            </a:r>
          </a:p>
          <a:p>
            <a:pPr marL="228600" indent="-228600">
              <a:buFont typeface="+mj-lt"/>
              <a:buAutoNum type="arabicPeriod"/>
              <a:defRPr/>
            </a:pPr>
            <a:r>
              <a:rPr lang="en-US" sz="900" dirty="0" smtClean="0">
                <a:latin typeface="Times New Roman" pitchFamily="18" charset="0"/>
                <a:ea typeface="MS PGothic" pitchFamily="34" charset="-128"/>
                <a:cs typeface="Times New Roman" pitchFamily="18" charset="0"/>
              </a:rPr>
              <a:t>IOS for CSM, ACE, and other service blades </a:t>
            </a:r>
            <a:endParaRPr lang="en-US" sz="1000" b="1" dirty="0" smtClean="0">
              <a:ea typeface="MS PGothic" pitchFamily="34" charset="-128"/>
              <a:cs typeface="Times New Roman" pitchFamily="18" charset="0"/>
            </a:endParaRPr>
          </a:p>
          <a:p>
            <a:pPr>
              <a:defRPr/>
            </a:pPr>
            <a:endParaRPr lang="en-US" sz="1000" dirty="0" smtClean="0">
              <a:ea typeface="MS PGothic" pitchFamily="34" charset="-128"/>
              <a:cs typeface="Times New Roman" pitchFamily="18" charset="0"/>
            </a:endParaRPr>
          </a:p>
          <a:p>
            <a:pPr>
              <a:defRPr/>
            </a:pPr>
            <a:r>
              <a:rPr lang="en-US" sz="1000" dirty="0" smtClean="0">
                <a:ea typeface="MS PGothic" pitchFamily="34" charset="-128"/>
                <a:cs typeface="Times New Roman" pitchFamily="18" charset="0"/>
              </a:rPr>
              <a:t>And then the </a:t>
            </a:r>
            <a:r>
              <a:rPr lang="en-US" sz="1000" i="1" dirty="0" smtClean="0">
                <a:ea typeface="MS PGothic" pitchFamily="34" charset="-128"/>
                <a:cs typeface="Times New Roman" pitchFamily="18" charset="0"/>
              </a:rPr>
              <a:t>Regular IOS </a:t>
            </a:r>
            <a:r>
              <a:rPr lang="en-US" sz="1000" dirty="0" smtClean="0">
                <a:ea typeface="MS PGothic" pitchFamily="34" charset="-128"/>
                <a:cs typeface="Times New Roman" pitchFamily="18" charset="0"/>
              </a:rPr>
              <a:t>has 180 different combinations (</a:t>
            </a:r>
            <a:r>
              <a:rPr lang="en-US" dirty="0" smtClean="0">
                <a:ea typeface="MS PGothic" pitchFamily="34" charset="-128"/>
              </a:rPr>
              <a:t>4 versions * 3 hardware lines * 3 release modes * 5 qualifiers = 180 different versions. If you add the different feature sets (e.g. Enterprise, Advanced Enterprise, Advanced IP Services, IP Services, Advanced Security, IP Voice), </a:t>
            </a:r>
            <a:r>
              <a:rPr lang="en-US" b="1" dirty="0" smtClean="0">
                <a:ea typeface="MS PGothic" pitchFamily="34" charset="-128"/>
              </a:rPr>
              <a:t>you will have </a:t>
            </a:r>
            <a:r>
              <a:rPr lang="en-US" b="1" dirty="0" smtClean="0">
                <a:ea typeface="MS PGothic" pitchFamily="34" charset="-128"/>
                <a:cs typeface="Times New Roman" pitchFamily="18" charset="0"/>
              </a:rPr>
              <a:t>1800 different combinations – just for Regular IOS</a:t>
            </a:r>
            <a:r>
              <a:rPr lang="en-US" dirty="0" smtClean="0">
                <a:ea typeface="MS PGothic" pitchFamily="34" charset="-128"/>
                <a:cs typeface="Times New Roman" pitchFamily="18" charset="0"/>
              </a:rPr>
              <a:t>. How is a network engineer supposed to deal with this level of complexity through manual means?</a:t>
            </a:r>
          </a:p>
          <a:p>
            <a:pPr>
              <a:defRPr/>
            </a:pPr>
            <a:endParaRPr lang="en-US" dirty="0" smtClean="0">
              <a:ea typeface="MS PGothic" pitchFamily="34" charset="-128"/>
              <a:cs typeface="Times New Roman" pitchFamily="18" charset="0"/>
            </a:endParaRPr>
          </a:p>
          <a:p>
            <a:pPr>
              <a:defRPr/>
            </a:pPr>
            <a:r>
              <a:rPr lang="en-US" b="1" dirty="0" smtClean="0">
                <a:ea typeface="MS PGothic" pitchFamily="34" charset="-128"/>
              </a:rPr>
              <a:t>Number of technicians example</a:t>
            </a:r>
          </a:p>
          <a:p>
            <a:pPr>
              <a:defRPr/>
            </a:pPr>
            <a:r>
              <a:rPr lang="en-US" dirty="0" smtClean="0">
                <a:ea typeface="MS PGothic" pitchFamily="34" charset="-128"/>
              </a:rPr>
              <a:t>According to Gartner, a typical enterprise needs one technician per:</a:t>
            </a:r>
          </a:p>
          <a:p>
            <a:pPr marL="231775" indent="-231775">
              <a:lnSpc>
                <a:spcPct val="90000"/>
              </a:lnSpc>
              <a:spcAft>
                <a:spcPct val="10000"/>
              </a:spcAft>
              <a:buClr>
                <a:srgbClr val="00529B"/>
              </a:buClr>
              <a:buFont typeface="Arial" charset="0"/>
              <a:buChar char="•"/>
              <a:defRPr/>
            </a:pPr>
            <a:r>
              <a:rPr lang="en-US" dirty="0" smtClean="0">
                <a:ea typeface="MS PGothic" pitchFamily="34" charset="-128"/>
              </a:rPr>
              <a:t>250 branch routers</a:t>
            </a:r>
          </a:p>
          <a:p>
            <a:pPr marL="231775" indent="-231775">
              <a:lnSpc>
                <a:spcPct val="90000"/>
              </a:lnSpc>
              <a:spcAft>
                <a:spcPct val="10000"/>
              </a:spcAft>
              <a:buClr>
                <a:srgbClr val="00529B"/>
              </a:buClr>
              <a:buFont typeface="Arial" charset="0"/>
              <a:buChar char="•"/>
              <a:defRPr/>
            </a:pPr>
            <a:r>
              <a:rPr lang="en-US" dirty="0" smtClean="0">
                <a:ea typeface="MS PGothic" pitchFamily="34" charset="-128"/>
              </a:rPr>
              <a:t>15 large data center routers</a:t>
            </a:r>
          </a:p>
          <a:p>
            <a:pPr marL="231775" indent="-231775">
              <a:lnSpc>
                <a:spcPct val="90000"/>
              </a:lnSpc>
              <a:spcAft>
                <a:spcPct val="10000"/>
              </a:spcAft>
              <a:buClr>
                <a:srgbClr val="00529B"/>
              </a:buClr>
              <a:buFont typeface="Arial" charset="0"/>
              <a:buChar char="•"/>
              <a:defRPr/>
            </a:pPr>
            <a:r>
              <a:rPr lang="en-US" dirty="0" smtClean="0">
                <a:ea typeface="MS PGothic" pitchFamily="34" charset="-128"/>
              </a:rPr>
              <a:t>50 firewalls</a:t>
            </a:r>
          </a:p>
          <a:p>
            <a:pPr marL="231775" indent="-231775">
              <a:lnSpc>
                <a:spcPct val="90000"/>
              </a:lnSpc>
              <a:spcAft>
                <a:spcPct val="10000"/>
              </a:spcAft>
              <a:buClr>
                <a:srgbClr val="00529B"/>
              </a:buClr>
              <a:buFont typeface="Arial" charset="0"/>
              <a:buChar char="•"/>
              <a:defRPr/>
            </a:pPr>
            <a:r>
              <a:rPr lang="en-US" dirty="0" smtClean="0">
                <a:ea typeface="MS PGothic" pitchFamily="34" charset="-128"/>
              </a:rPr>
              <a:t>5,000 active Ethernet ports (non-VoIP)</a:t>
            </a:r>
          </a:p>
          <a:p>
            <a:pPr marL="231775" indent="-231775">
              <a:lnSpc>
                <a:spcPct val="90000"/>
              </a:lnSpc>
              <a:spcAft>
                <a:spcPct val="10000"/>
              </a:spcAft>
              <a:buClr>
                <a:srgbClr val="00529B"/>
              </a:buClr>
              <a:buFont typeface="Arial" charset="0"/>
              <a:buChar char="•"/>
              <a:defRPr/>
            </a:pPr>
            <a:r>
              <a:rPr lang="en-US" dirty="0" smtClean="0">
                <a:ea typeface="MS PGothic" pitchFamily="34" charset="-128"/>
              </a:rPr>
              <a:t>2,000 WLAN users (wired-equivalent)</a:t>
            </a:r>
          </a:p>
          <a:p>
            <a:pPr marL="231775" indent="-231775">
              <a:lnSpc>
                <a:spcPct val="90000"/>
              </a:lnSpc>
              <a:spcAft>
                <a:spcPct val="10000"/>
              </a:spcAft>
              <a:buClr>
                <a:srgbClr val="00529B"/>
              </a:buClr>
              <a:buFont typeface="Arial" charset="0"/>
              <a:buChar char="•"/>
              <a:defRPr/>
            </a:pPr>
            <a:r>
              <a:rPr lang="en-US" dirty="0" smtClean="0">
                <a:ea typeface="MS PGothic" pitchFamily="34" charset="-128"/>
              </a:rPr>
              <a:t>800 voice users (MAC)</a:t>
            </a:r>
          </a:p>
          <a:p>
            <a:pPr marL="231775" indent="-231775">
              <a:lnSpc>
                <a:spcPct val="90000"/>
              </a:lnSpc>
              <a:spcAft>
                <a:spcPct val="10000"/>
              </a:spcAft>
              <a:buClr>
                <a:srgbClr val="00529B"/>
              </a:buClr>
              <a:buFont typeface="Arial" charset="0"/>
              <a:buChar char="•"/>
              <a:defRPr/>
            </a:pPr>
            <a:r>
              <a:rPr lang="en-US" dirty="0" smtClean="0">
                <a:ea typeface="MS PGothic" pitchFamily="34" charset="-128"/>
              </a:rPr>
              <a:t>2,500 voice users (switch)</a:t>
            </a:r>
          </a:p>
          <a:p>
            <a:pPr>
              <a:defRPr/>
            </a:pPr>
            <a:endParaRPr lang="en-US" dirty="0" smtClean="0">
              <a:ea typeface="MS PGothic" pitchFamily="34" charset="-128"/>
            </a:endParaRPr>
          </a:p>
          <a:p>
            <a:pPr marL="228600" indent="-228600">
              <a:buFont typeface="+mj-lt"/>
              <a:buNone/>
              <a:defRPr/>
            </a:pPr>
            <a:endParaRPr lang="en-US" sz="900" dirty="0" smtClean="0">
              <a:latin typeface="Times New Roman" pitchFamily="18" charset="0"/>
              <a:ea typeface="MS PGothic" pitchFamily="34" charset="-128"/>
              <a:cs typeface="Times New Roman" pitchFamily="18" charset="0"/>
            </a:endParaRPr>
          </a:p>
        </p:txBody>
      </p:sp>
      <p:sp>
        <p:nvSpPr>
          <p:cNvPr id="48131"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8E38F72-7DCD-4F02-9E9E-5C03B22F4EF7}" type="slidenum">
              <a:rPr lang="en-US" sz="1200" b="0">
                <a:cs typeface="+mn-cs"/>
              </a:rPr>
              <a:pPr algn="r">
                <a:defRPr/>
              </a:pPr>
              <a:t>5</a:t>
            </a:fld>
            <a:endParaRPr lang="en-US" sz="1200" b="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noTextEdit="1"/>
          </p:cNvSpPr>
          <p:nvPr>
            <p:ph type="sldImg"/>
          </p:nvPr>
        </p:nvSpPr>
        <p:spPr>
          <a:ln/>
        </p:spPr>
      </p:sp>
      <p:sp>
        <p:nvSpPr>
          <p:cNvPr id="98306" name="Notes Placeholder 2"/>
          <p:cNvSpPr>
            <a:spLocks noGrp="1"/>
          </p:cNvSpPr>
          <p:nvPr>
            <p:ph type="body" idx="1"/>
          </p:nvPr>
        </p:nvSpPr>
        <p:spPr>
          <a:noFill/>
          <a:ln/>
        </p:spPr>
        <p:txBody>
          <a:bodyPr/>
          <a:lstStyle/>
          <a:p>
            <a:r>
              <a:rPr lang="en-US" smtClean="0">
                <a:latin typeface="Arial" charset="0"/>
              </a:rPr>
              <a:t>EMA’s research confirms this, showing that, on average, problem resolution times average between 1 to 4 hours, and up to 2 days, with a significant part of this delay—between 30 minutes and 2 hours—dedicated to simply detecting and identifying the changes that have caused the problems. </a:t>
            </a:r>
          </a:p>
        </p:txBody>
      </p:sp>
      <p:sp>
        <p:nvSpPr>
          <p:cNvPr id="501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0F0ADE9-EFDF-4C15-875A-C7B95E96E158}" type="slidenum">
              <a:rPr lang="en-US" sz="1200" b="0">
                <a:cs typeface="+mn-cs"/>
              </a:rPr>
              <a:pPr algn="r">
                <a:defRPr/>
              </a:pPr>
              <a:t>6</a:t>
            </a:fld>
            <a:endParaRPr lang="en-US" sz="1200" b="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1414" tIns="45708" rIns="91414" bIns="45708" anchor="b"/>
          <a:lstStyle/>
          <a:p>
            <a:pPr algn="r" defTabSz="912813"/>
            <a:fld id="{C48E79AC-4F71-45CA-9318-967A19162DF3}" type="slidenum">
              <a:rPr lang="en-US" sz="1000"/>
              <a:pPr algn="r" defTabSz="912813"/>
              <a:t>9</a:t>
            </a:fld>
            <a:endParaRPr lang="en-US" sz="1000"/>
          </a:p>
        </p:txBody>
      </p:sp>
      <p:sp>
        <p:nvSpPr>
          <p:cNvPr id="364546" name="Rectangle 2"/>
          <p:cNvSpPr>
            <a:spLocks noGrp="1" noRot="1" noChangeAspect="1" noChangeArrowheads="1" noTextEdit="1"/>
          </p:cNvSpPr>
          <p:nvPr>
            <p:ph type="sldImg"/>
          </p:nvPr>
        </p:nvSpPr>
        <p:spPr>
          <a:xfrm>
            <a:off x="1144588" y="685800"/>
            <a:ext cx="4572000" cy="3429000"/>
          </a:xfrm>
          <a:ln/>
        </p:spPr>
      </p:sp>
      <p:sp>
        <p:nvSpPr>
          <p:cNvPr id="364547" name="Rectangle 3"/>
          <p:cNvSpPr>
            <a:spLocks noGrp="1" noChangeArrowheads="1"/>
          </p:cNvSpPr>
          <p:nvPr>
            <p:ph type="body" idx="1"/>
          </p:nvPr>
        </p:nvSpPr>
        <p:spPr>
          <a:noFill/>
          <a:ln/>
        </p:spPr>
        <p:txBody>
          <a:bodyPr lIns="91414" tIns="45708" rIns="91414" bIns="45708"/>
          <a:lstStyle/>
          <a:p>
            <a:pPr marL="228600" indent="-228600"/>
            <a:endParaRPr lang="en-IE" smtClean="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Slide Image Placeholder 1"/>
          <p:cNvSpPr>
            <a:spLocks noGrp="1" noRot="1" noChangeAspect="1" noTextEdit="1"/>
          </p:cNvSpPr>
          <p:nvPr>
            <p:ph type="sldImg"/>
          </p:nvPr>
        </p:nvSpPr>
        <p:spPr>
          <a:ln/>
        </p:spPr>
      </p:sp>
      <p:sp>
        <p:nvSpPr>
          <p:cNvPr id="368642" name="Notes Placeholder 2"/>
          <p:cNvSpPr>
            <a:spLocks noGrp="1"/>
          </p:cNvSpPr>
          <p:nvPr>
            <p:ph type="body" idx="1"/>
          </p:nvPr>
        </p:nvSpPr>
        <p:spPr>
          <a:noFill/>
          <a:ln/>
        </p:spPr>
        <p:txBody>
          <a:bodyPr/>
          <a:lstStyle/>
          <a:p>
            <a:endParaRPr lang="en-US" smtClean="0">
              <a:latin typeface="Arial" charset="0"/>
            </a:endParaRPr>
          </a:p>
        </p:txBody>
      </p:sp>
      <p:sp>
        <p:nvSpPr>
          <p:cNvPr id="58371"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B2E321E-40BF-4152-A1CC-AB0F9DB8847F}" type="slidenum">
              <a:rPr lang="en-US" sz="1200" b="0">
                <a:cs typeface="+mn-cs"/>
              </a:rPr>
              <a:pPr algn="r">
                <a:defRPr/>
              </a:pPr>
              <a:t>12</a:t>
            </a:fld>
            <a:endParaRPr lang="en-US" sz="1200" b="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p:cNvSpPr>
            <a:spLocks noGrp="1" noRot="1" noChangeAspect="1" noChangeArrowheads="1" noTextEdit="1"/>
          </p:cNvSpPr>
          <p:nvPr>
            <p:ph type="sldImg"/>
          </p:nvPr>
        </p:nvSpPr>
        <p:spPr>
          <a:ln/>
        </p:spPr>
      </p:sp>
      <p:sp>
        <p:nvSpPr>
          <p:cNvPr id="372738" name="Rectangle 3"/>
          <p:cNvSpPr>
            <a:spLocks noGrp="1" noChangeArrowheads="1"/>
          </p:cNvSpPr>
          <p:nvPr>
            <p:ph type="body" idx="1"/>
          </p:nvPr>
        </p:nvSpPr>
        <p:spPr>
          <a:noFill/>
          <a:ln/>
        </p:spPr>
        <p:txBody>
          <a:bodyPr/>
          <a:lstStyle/>
          <a:p>
            <a:endParaRPr lang="en-US"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2"/>
          <p:cNvSpPr>
            <a:spLocks noGrp="1" noRot="1" noChangeAspect="1" noChangeArrowheads="1" noTextEdit="1"/>
          </p:cNvSpPr>
          <p:nvPr>
            <p:ph type="sldImg"/>
          </p:nvPr>
        </p:nvSpPr>
        <p:spPr>
          <a:ln/>
        </p:spPr>
      </p:sp>
      <p:sp>
        <p:nvSpPr>
          <p:cNvPr id="375810" name="Rectangle 3"/>
          <p:cNvSpPr>
            <a:spLocks noGrp="1" noChangeArrowheads="1"/>
          </p:cNvSpPr>
          <p:nvPr>
            <p:ph type="body" idx="1"/>
          </p:nvPr>
        </p:nvSpPr>
        <p:spPr>
          <a:noFill/>
          <a:ln/>
        </p:spPr>
        <p:txBody>
          <a:bodyPr/>
          <a:lstStyle/>
          <a:p>
            <a:endParaRPr lang="en-US"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noTextEdit="1"/>
          </p:cNvSpPr>
          <p:nvPr>
            <p:ph type="sldImg"/>
          </p:nvPr>
        </p:nvSpPr>
        <p:spPr>
          <a:ln/>
        </p:spPr>
      </p:sp>
      <p:sp>
        <p:nvSpPr>
          <p:cNvPr id="377858" name="Rectangle 3"/>
          <p:cNvSpPr>
            <a:spLocks noGrp="1" noChangeArrowheads="1"/>
          </p:cNvSpPr>
          <p:nvPr>
            <p:ph type="body" idx="1"/>
          </p:nvPr>
        </p:nvSpPr>
        <p:spPr>
          <a:noFill/>
          <a:ln/>
        </p:spPr>
        <p:txBody>
          <a:bodyPr/>
          <a:lstStyle/>
          <a:p>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0" tIns="45715" rIns="91430" bIns="45715" anchor="b"/>
          <a:lstStyle/>
          <a:p>
            <a:pPr algn="r"/>
            <a:fld id="{43985B5C-E9A7-46D4-9BE9-3CA7D32EBAF1}" type="slidenum">
              <a:rPr lang="en-US" sz="1200" b="0"/>
              <a:pPr algn="r"/>
              <a:t>23</a:t>
            </a:fld>
            <a:endParaRPr lang="en-US" sz="1200" b="0"/>
          </a:p>
        </p:txBody>
      </p:sp>
      <p:sp>
        <p:nvSpPr>
          <p:cNvPr id="384002" name="Rectangle 2"/>
          <p:cNvSpPr>
            <a:spLocks noGrp="1" noRot="1" noChangeAspect="1" noChangeArrowheads="1" noTextEdit="1"/>
          </p:cNvSpPr>
          <p:nvPr>
            <p:ph type="sldImg"/>
          </p:nvPr>
        </p:nvSpPr>
        <p:spPr>
          <a:ln/>
        </p:spPr>
      </p:sp>
      <p:sp>
        <p:nvSpPr>
          <p:cNvPr id="384003" name="Rectangle 3"/>
          <p:cNvSpPr>
            <a:spLocks noGrp="1" noChangeArrowheads="1"/>
          </p:cNvSpPr>
          <p:nvPr>
            <p:ph type="body" idx="1"/>
          </p:nvPr>
        </p:nvSpPr>
        <p:spPr>
          <a:noFill/>
          <a:ln/>
        </p:spPr>
        <p:txBody>
          <a:bodyPr lIns="91430" tIns="45715" rIns="91430" bIns="45715"/>
          <a:lstStyle/>
          <a:p>
            <a:pPr eaLnBrk="1" hangingPunct="1">
              <a:spcBef>
                <a:spcPct val="0"/>
              </a:spcBef>
            </a:pPr>
            <a:endParaRPr 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0" tIns="45715" rIns="91430" bIns="45715" anchor="b"/>
          <a:lstStyle/>
          <a:p>
            <a:pPr algn="r"/>
            <a:fld id="{6F611AF2-8F63-4BC7-A8A2-892B3C591081}" type="slidenum">
              <a:rPr lang="en-US" sz="1200" b="0"/>
              <a:pPr algn="r"/>
              <a:t>25</a:t>
            </a:fld>
            <a:endParaRPr lang="en-US" sz="1200" b="0"/>
          </a:p>
        </p:txBody>
      </p:sp>
      <p:sp>
        <p:nvSpPr>
          <p:cNvPr id="387074" name="Rectangle 2"/>
          <p:cNvSpPr>
            <a:spLocks noGrp="1" noRot="1" noChangeAspect="1" noChangeArrowheads="1" noTextEdit="1"/>
          </p:cNvSpPr>
          <p:nvPr>
            <p:ph type="sldImg"/>
          </p:nvPr>
        </p:nvSpPr>
        <p:spPr>
          <a:ln/>
        </p:spPr>
      </p:sp>
      <p:sp>
        <p:nvSpPr>
          <p:cNvPr id="387075" name="Rectangle 3"/>
          <p:cNvSpPr>
            <a:spLocks noGrp="1" noChangeArrowheads="1"/>
          </p:cNvSpPr>
          <p:nvPr>
            <p:ph type="body" idx="1"/>
          </p:nvPr>
        </p:nvSpPr>
        <p:spPr>
          <a:noFill/>
          <a:ln/>
        </p:spPr>
        <p:txBody>
          <a:bodyPr lIns="91430" tIns="45715" rIns="91430" bIns="45715"/>
          <a:lstStyle/>
          <a:p>
            <a:pPr eaLnBrk="1" hangingPunct="1">
              <a:spcBef>
                <a:spcPct val="0"/>
              </a:spcBef>
            </a:pPr>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6" name="Title 1"/>
          <p:cNvSpPr>
            <a:spLocks noGrp="1"/>
          </p:cNvSpPr>
          <p:nvPr>
            <p:ph type="ctrTitle"/>
          </p:nvPr>
        </p:nvSpPr>
        <p:spPr>
          <a:xfrm>
            <a:off x="576072" y="1295400"/>
            <a:ext cx="8001000" cy="1261872"/>
          </a:xfrm>
          <a:prstGeom prst="rect">
            <a:avLst/>
          </a:prstGeom>
        </p:spPr>
        <p:txBody>
          <a:bodyPr anchor="b"/>
          <a:lstStyle>
            <a:lvl1pPr algn="l">
              <a:defRPr sz="4000">
                <a:solidFill>
                  <a:srgbClr val="FFFFFF"/>
                </a:solidFill>
                <a:latin typeface="Helvetica"/>
                <a:cs typeface="Helvetica"/>
              </a:defRPr>
            </a:lvl1pPr>
          </a:lstStyle>
          <a:p>
            <a:r>
              <a:rPr lang="en-US" smtClean="0"/>
              <a:t>Click to edit Master title style</a:t>
            </a:r>
            <a:endParaRPr lang="en-US" dirty="0"/>
          </a:p>
        </p:txBody>
      </p:sp>
      <p:sp>
        <p:nvSpPr>
          <p:cNvPr id="7" name="Subtitle 2"/>
          <p:cNvSpPr>
            <a:spLocks noGrp="1"/>
          </p:cNvSpPr>
          <p:nvPr>
            <p:ph type="subTitle" idx="1"/>
          </p:nvPr>
        </p:nvSpPr>
        <p:spPr>
          <a:xfrm>
            <a:off x="576072" y="2862072"/>
            <a:ext cx="8001000" cy="914400"/>
          </a:xfrm>
          <a:prstGeom prst="rect">
            <a:avLst/>
          </a:prstGeom>
        </p:spPr>
        <p:txBody>
          <a:bodyPr/>
          <a:lstStyle>
            <a:lvl1pPr marL="0" indent="0" algn="l">
              <a:buNone/>
              <a:defRPr sz="2400">
                <a:solidFill>
                  <a:srgbClr val="FFFFFF"/>
                </a:solidFill>
                <a:latin typeface="Helvetica"/>
                <a:cs typeface="Helvetic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1"/>
          <p:cNvSpPr>
            <a:spLocks noGrp="1"/>
          </p:cNvSpPr>
          <p:nvPr>
            <p:ph type="title"/>
          </p:nvPr>
        </p:nvSpPr>
        <p:spPr>
          <a:xfrm>
            <a:off x="576072" y="1371600"/>
            <a:ext cx="3538728" cy="1143000"/>
          </a:xfrm>
          <a:prstGeom prst="rect">
            <a:avLst/>
          </a:prstGeom>
        </p:spPr>
        <p:txBody>
          <a:bodyPr anchor="b"/>
          <a:lstStyle>
            <a:lvl1pPr algn="l">
              <a:defRPr sz="3600" b="0">
                <a:solidFill>
                  <a:srgbClr val="FFFFFF"/>
                </a:solidFill>
                <a:latin typeface="Helvetica"/>
                <a:cs typeface="Helvetica"/>
              </a:defRPr>
            </a:lvl1pPr>
          </a:lstStyle>
          <a:p>
            <a:r>
              <a:rPr lang="en-US" smtClean="0"/>
              <a:t>Click to edit Master title style</a:t>
            </a:r>
            <a:endParaRPr lang="en-US" dirty="0"/>
          </a:p>
        </p:txBody>
      </p:sp>
      <p:sp>
        <p:nvSpPr>
          <p:cNvPr id="4" name="Text Placeholder 18"/>
          <p:cNvSpPr>
            <a:spLocks noGrp="1"/>
          </p:cNvSpPr>
          <p:nvPr>
            <p:ph type="body" sz="quarter" idx="10"/>
          </p:nvPr>
        </p:nvSpPr>
        <p:spPr>
          <a:xfrm>
            <a:off x="4114800" y="1981200"/>
            <a:ext cx="4660794" cy="2798064"/>
          </a:xfrm>
          <a:prstGeom prst="rect">
            <a:avLst/>
          </a:prstGeom>
        </p:spPr>
        <p:txBody>
          <a:bodyPr/>
          <a:lstStyle>
            <a:lvl1pPr marL="0" indent="0">
              <a:spcAft>
                <a:spcPts val="600"/>
              </a:spcAft>
              <a:buNone/>
              <a:defRPr sz="2400">
                <a:solidFill>
                  <a:schemeClr val="bg1"/>
                </a:solidFill>
                <a:latin typeface="Helvetica"/>
                <a:cs typeface="Helvetica"/>
              </a:defRPr>
            </a:lvl1pPr>
            <a:lvl2pPr>
              <a:buNone/>
              <a:defRPr sz="2400">
                <a:latin typeface="Helvetica"/>
                <a:cs typeface="Helvetica"/>
              </a:defRPr>
            </a:lvl2pPr>
            <a:lvl3pPr>
              <a:buNone/>
              <a:defRPr sz="2400">
                <a:latin typeface="Helvetica"/>
                <a:cs typeface="Helvetica"/>
              </a:defRPr>
            </a:lvl3pPr>
            <a:lvl4pPr>
              <a:buNone/>
              <a:defRPr sz="2400">
                <a:latin typeface="Helvetica"/>
                <a:cs typeface="Helvetica"/>
              </a:defRPr>
            </a:lvl4pPr>
            <a:lvl5pPr>
              <a:buNone/>
              <a:defRPr sz="2400">
                <a:latin typeface="Helvetica"/>
                <a:cs typeface="Helvetica"/>
              </a:defRPr>
            </a:lvl5pPr>
          </a:lstStyle>
          <a:p>
            <a:pPr lvl="0"/>
            <a:r>
              <a:rPr lang="en-US"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p:spTree>
      <p:nvGrpSpPr>
        <p:cNvPr id="1" name=""/>
        <p:cNvGrpSpPr/>
        <p:nvPr/>
      </p:nvGrpSpPr>
      <p:grpSpPr>
        <a:xfrm>
          <a:off x="0" y="0"/>
          <a:ext cx="0" cy="0"/>
          <a:chOff x="0" y="0"/>
          <a:chExt cx="0" cy="0"/>
        </a:xfrm>
      </p:grpSpPr>
      <p:sp>
        <p:nvSpPr>
          <p:cNvPr id="3" name="Title 1"/>
          <p:cNvSpPr>
            <a:spLocks noGrp="1"/>
          </p:cNvSpPr>
          <p:nvPr>
            <p:ph type="title"/>
          </p:nvPr>
        </p:nvSpPr>
        <p:spPr>
          <a:xfrm>
            <a:off x="576072" y="1371600"/>
            <a:ext cx="8001000" cy="1143000"/>
          </a:xfrm>
          <a:prstGeom prst="rect">
            <a:avLst/>
          </a:prstGeom>
        </p:spPr>
        <p:txBody>
          <a:bodyPr anchor="b"/>
          <a:lstStyle>
            <a:lvl1pPr algn="l">
              <a:defRPr sz="3600" b="0">
                <a:solidFill>
                  <a:srgbClr val="FFFFFF"/>
                </a:solidFill>
                <a:latin typeface="Helvetica"/>
                <a:cs typeface="Helvetica"/>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ullet Points">
    <p:spTree>
      <p:nvGrpSpPr>
        <p:cNvPr id="1" name=""/>
        <p:cNvGrpSpPr/>
        <p:nvPr/>
      </p:nvGrpSpPr>
      <p:grpSpPr>
        <a:xfrm>
          <a:off x="0" y="0"/>
          <a:ext cx="0" cy="0"/>
          <a:chOff x="0" y="0"/>
          <a:chExt cx="0" cy="0"/>
        </a:xfrm>
      </p:grpSpPr>
      <p:sp>
        <p:nvSpPr>
          <p:cNvPr id="2" name="Title 1"/>
          <p:cNvSpPr>
            <a:spLocks noGrp="1"/>
          </p:cNvSpPr>
          <p:nvPr>
            <p:ph type="title"/>
          </p:nvPr>
        </p:nvSpPr>
        <p:spPr>
          <a:xfrm>
            <a:off x="576263" y="0"/>
            <a:ext cx="8001000" cy="685800"/>
          </a:xfrm>
          <a:prstGeom prst="rect">
            <a:avLst/>
          </a:prstGeom>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576072" y="914400"/>
            <a:ext cx="8001000" cy="50292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576072" y="914400"/>
            <a:ext cx="8001000" cy="5029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Points / Caption Box">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0" y="5138738"/>
            <a:ext cx="9144000" cy="1719262"/>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a:p>
            <a:pPr algn="ctr">
              <a:defRPr/>
            </a:pPr>
            <a:endParaRPr lang="en-US" b="0">
              <a:solidFill>
                <a:srgbClr val="FFFFFF"/>
              </a:solidFill>
              <a:latin typeface="Calibri" charset="0"/>
              <a:ea typeface="ＭＳ Ｐゴシック" charset="-128"/>
            </a:endParaRPr>
          </a:p>
        </p:txBody>
      </p:sp>
      <p:pic>
        <p:nvPicPr>
          <p:cNvPr id="6"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7"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8" name="Line 7"/>
          <p:cNvSpPr>
            <a:spLocks noChangeShapeType="1"/>
          </p:cNvSpPr>
          <p:nvPr userDrawn="1"/>
        </p:nvSpPr>
        <p:spPr bwMode="auto">
          <a:xfrm>
            <a:off x="0" y="5257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76072" y="914400"/>
            <a:ext cx="8001000"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4" name="Text Placeholder 23"/>
          <p:cNvSpPr>
            <a:spLocks noGrp="1"/>
          </p:cNvSpPr>
          <p:nvPr>
            <p:ph type="body" sz="quarter" idx="10"/>
          </p:nvPr>
        </p:nvSpPr>
        <p:spPr>
          <a:xfrm>
            <a:off x="576072" y="5431536"/>
            <a:ext cx="8001000" cy="1097280"/>
          </a:xfrm>
        </p:spPr>
        <p:txBody>
          <a:bodyPr/>
          <a:lstStyle>
            <a:lvl1pPr marL="0" indent="0">
              <a:buFontTx/>
              <a:buNone/>
              <a:defRPr sz="1400">
                <a:solidFill>
                  <a:schemeClr val="bg1"/>
                </a:solidFill>
              </a:defRPr>
            </a:lvl1pPr>
          </a:lstStyle>
          <a:p>
            <a:pPr lvl="0"/>
            <a:r>
              <a:rPr lang="en-US" dirty="0"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 _ 1">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6" name="AutoShape 7"/>
          <p:cNvSpPr>
            <a:spLocks noChangeArrowheads="1"/>
          </p:cNvSpPr>
          <p:nvPr userDrawn="1"/>
        </p:nvSpPr>
        <p:spPr bwMode="auto">
          <a:xfrm>
            <a:off x="685800" y="1143000"/>
            <a:ext cx="27432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ea typeface="ＭＳ Ｐゴシック" charset="-128"/>
              <a:cs typeface="+mn-cs"/>
            </a:endParaRPr>
          </a:p>
        </p:txBody>
      </p:sp>
      <p:sp>
        <p:nvSpPr>
          <p:cNvPr id="7" name="AutoShape 8"/>
          <p:cNvSpPr>
            <a:spLocks noChangeArrowheads="1"/>
          </p:cNvSpPr>
          <p:nvPr userDrawn="1"/>
        </p:nvSpPr>
        <p:spPr bwMode="auto">
          <a:xfrm>
            <a:off x="3657600" y="1143000"/>
            <a:ext cx="4800600" cy="5029200"/>
          </a:xfrm>
          <a:prstGeom prst="roundRect">
            <a:avLst>
              <a:gd name="adj" fmla="val 5028"/>
            </a:avLst>
          </a:prstGeom>
          <a:solidFill>
            <a:schemeClr val="bg1"/>
          </a:solidFill>
          <a:ln w="9525">
            <a:noFill/>
            <a:round/>
            <a:headEnd/>
            <a:tailEnd/>
          </a:ln>
          <a:effectLst>
            <a:outerShdw dist="114300" dir="2700000" algn="tl" rotWithShape="0">
              <a:schemeClr val="tx1">
                <a:alpha val="25000"/>
              </a:schemeClr>
            </a:outerShdw>
          </a:effectLst>
        </p:spPr>
        <p:txBody>
          <a:bodyPr wrap="none" anchor="ctr"/>
          <a:lstStyle/>
          <a:p>
            <a:pPr>
              <a:defRPr/>
            </a:pPr>
            <a:endParaRPr lang="en-US" b="0">
              <a:ea typeface="ＭＳ Ｐゴシック" charset="-128"/>
              <a:cs typeface="+mn-cs"/>
            </a:endParaRPr>
          </a:p>
        </p:txBody>
      </p:sp>
      <p:sp>
        <p:nvSpPr>
          <p:cNvPr id="8" name="Line 6"/>
          <p:cNvSpPr>
            <a:spLocks noChangeShapeType="1"/>
          </p:cNvSpPr>
          <p:nvPr userDrawn="1"/>
        </p:nvSpPr>
        <p:spPr bwMode="auto">
          <a:xfrm rot="16200000">
            <a:off x="1371600" y="-630237"/>
            <a:ext cx="0" cy="27432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ea typeface="+mn-ea"/>
              <a:cs typeface="+mn-cs"/>
            </a:endParaRPr>
          </a:p>
        </p:txBody>
      </p:sp>
      <p:pic>
        <p:nvPicPr>
          <p:cNvPr id="9"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0"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804672" y="1371600"/>
            <a:ext cx="2404872" cy="4572000"/>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3776472" y="1371600"/>
            <a:ext cx="4462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_ 2">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6" name="AutoShape 8"/>
          <p:cNvSpPr>
            <a:spLocks noChangeArrowheads="1"/>
          </p:cNvSpPr>
          <p:nvPr userDrawn="1"/>
        </p:nvSpPr>
        <p:spPr bwMode="auto">
          <a:xfrm>
            <a:off x="685800" y="1143000"/>
            <a:ext cx="4800600" cy="5029200"/>
          </a:xfrm>
          <a:prstGeom prst="roundRect">
            <a:avLst>
              <a:gd name="adj" fmla="val 5028"/>
            </a:avLst>
          </a:prstGeom>
          <a:solidFill>
            <a:schemeClr val="bg1"/>
          </a:solidFill>
          <a:ln w="9525">
            <a:noFill/>
            <a:round/>
            <a:headEnd/>
            <a:tailEnd/>
          </a:ln>
          <a:effectLst>
            <a:outerShdw dist="114300" dir="2700000" algn="tl" rotWithShape="0">
              <a:schemeClr val="tx1">
                <a:alpha val="25000"/>
              </a:schemeClr>
            </a:outerShdw>
          </a:effectLst>
        </p:spPr>
        <p:txBody>
          <a:bodyPr wrap="none" anchor="ctr"/>
          <a:lstStyle/>
          <a:p>
            <a:pPr>
              <a:defRPr/>
            </a:pPr>
            <a:endParaRPr lang="en-US" b="0">
              <a:ea typeface="ＭＳ Ｐゴシック" charset="-128"/>
              <a:cs typeface="+mn-cs"/>
            </a:endParaRPr>
          </a:p>
        </p:txBody>
      </p:sp>
      <p:sp>
        <p:nvSpPr>
          <p:cNvPr id="7" name="Line 6"/>
          <p:cNvSpPr>
            <a:spLocks noChangeShapeType="1"/>
          </p:cNvSpPr>
          <p:nvPr userDrawn="1"/>
        </p:nvSpPr>
        <p:spPr bwMode="auto">
          <a:xfrm rot="16200000">
            <a:off x="1371600" y="-630237"/>
            <a:ext cx="0" cy="27432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ea typeface="+mn-ea"/>
              <a:cs typeface="+mn-cs"/>
            </a:endParaRPr>
          </a:p>
        </p:txBody>
      </p:sp>
      <p:pic>
        <p:nvPicPr>
          <p:cNvPr id="9"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0"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11" name="AutoShape 7"/>
          <p:cNvSpPr>
            <a:spLocks noChangeArrowheads="1"/>
          </p:cNvSpPr>
          <p:nvPr userDrawn="1"/>
        </p:nvSpPr>
        <p:spPr bwMode="auto">
          <a:xfrm>
            <a:off x="5715000" y="1143000"/>
            <a:ext cx="27432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ea typeface="ＭＳ Ｐゴシック" charset="-128"/>
              <a:cs typeface="+mn-cs"/>
            </a:endParaRPr>
          </a:p>
        </p:txBody>
      </p:sp>
      <p:sp>
        <p:nvSpPr>
          <p:cNvPr id="8" name="Content Placeholder 3"/>
          <p:cNvSpPr>
            <a:spLocks noGrp="1"/>
          </p:cNvSpPr>
          <p:nvPr>
            <p:ph sz="half" idx="2"/>
          </p:nvPr>
        </p:nvSpPr>
        <p:spPr>
          <a:xfrm>
            <a:off x="804672" y="1371600"/>
            <a:ext cx="4462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12" name="Content Placeholder 2"/>
          <p:cNvSpPr>
            <a:spLocks noGrp="1"/>
          </p:cNvSpPr>
          <p:nvPr>
            <p:ph sz="half" idx="10"/>
          </p:nvPr>
        </p:nvSpPr>
        <p:spPr>
          <a:xfrm>
            <a:off x="5833872" y="1371600"/>
            <a:ext cx="2404872" cy="4572000"/>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Rectangle 5"/>
          <p:cNvSpPr>
            <a:spLocks noChangeArrowheads="1"/>
          </p:cNvSpPr>
          <p:nvPr userDrawn="1"/>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7" name="AutoShape 7"/>
          <p:cNvSpPr>
            <a:spLocks noChangeArrowheads="1"/>
          </p:cNvSpPr>
          <p:nvPr userDrawn="1"/>
        </p:nvSpPr>
        <p:spPr bwMode="auto">
          <a:xfrm>
            <a:off x="576263" y="1143000"/>
            <a:ext cx="25146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ea typeface="ＭＳ Ｐゴシック" charset="-128"/>
              <a:cs typeface="+mn-cs"/>
            </a:endParaRPr>
          </a:p>
        </p:txBody>
      </p:sp>
      <p:sp>
        <p:nvSpPr>
          <p:cNvPr id="9" name="AutoShape 7"/>
          <p:cNvSpPr>
            <a:spLocks noChangeArrowheads="1"/>
          </p:cNvSpPr>
          <p:nvPr userDrawn="1"/>
        </p:nvSpPr>
        <p:spPr bwMode="auto">
          <a:xfrm>
            <a:off x="3319463" y="1143000"/>
            <a:ext cx="25146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ea typeface="ＭＳ Ｐゴシック" charset="-128"/>
              <a:cs typeface="+mn-cs"/>
            </a:endParaRPr>
          </a:p>
        </p:txBody>
      </p:sp>
      <p:sp>
        <p:nvSpPr>
          <p:cNvPr id="10" name="AutoShape 7"/>
          <p:cNvSpPr>
            <a:spLocks noChangeArrowheads="1"/>
          </p:cNvSpPr>
          <p:nvPr userDrawn="1"/>
        </p:nvSpPr>
        <p:spPr bwMode="auto">
          <a:xfrm>
            <a:off x="6062663" y="1143000"/>
            <a:ext cx="25146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ea typeface="ＭＳ Ｐゴシック" charset="-128"/>
              <a:cs typeface="+mn-cs"/>
            </a:endParaRPr>
          </a:p>
        </p:txBody>
      </p:sp>
      <p:sp>
        <p:nvSpPr>
          <p:cNvPr id="12" name="Line 6"/>
          <p:cNvSpPr>
            <a:spLocks noChangeShapeType="1"/>
          </p:cNvSpPr>
          <p:nvPr userDrawn="1"/>
        </p:nvSpPr>
        <p:spPr bwMode="auto">
          <a:xfrm rot="16200000">
            <a:off x="1371600" y="-630237"/>
            <a:ext cx="0" cy="27432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ea typeface="+mn-ea"/>
              <a:cs typeface="+mn-cs"/>
            </a:endParaRPr>
          </a:p>
        </p:txBody>
      </p:sp>
      <p:pic>
        <p:nvPicPr>
          <p:cNvPr id="13"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5"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8" name="Content Placeholder 2"/>
          <p:cNvSpPr>
            <a:spLocks noGrp="1"/>
          </p:cNvSpPr>
          <p:nvPr>
            <p:ph sz="half" idx="1"/>
          </p:nvPr>
        </p:nvSpPr>
        <p:spPr>
          <a:xfrm>
            <a:off x="685800" y="1371600"/>
            <a:ext cx="2176272" cy="4572000"/>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3"/>
          <p:cNvSpPr>
            <a:spLocks noGrp="1"/>
          </p:cNvSpPr>
          <p:nvPr>
            <p:ph sz="half" idx="2"/>
          </p:nvPr>
        </p:nvSpPr>
        <p:spPr>
          <a:xfrm>
            <a:off x="3429000" y="1371600"/>
            <a:ext cx="2176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14" name="Content Placeholder 3"/>
          <p:cNvSpPr>
            <a:spLocks noGrp="1"/>
          </p:cNvSpPr>
          <p:nvPr>
            <p:ph sz="half" idx="10"/>
          </p:nvPr>
        </p:nvSpPr>
        <p:spPr>
          <a:xfrm>
            <a:off x="6172200" y="1371600"/>
            <a:ext cx="2176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TextBox 3"/>
          <p:cNvSpPr txBox="1"/>
          <p:nvPr userDrawn="1"/>
        </p:nvSpPr>
        <p:spPr>
          <a:xfrm>
            <a:off x="4381500" y="6505575"/>
            <a:ext cx="381000" cy="276225"/>
          </a:xfrm>
          <a:prstGeom prst="rect">
            <a:avLst/>
          </a:prstGeom>
          <a:noFill/>
        </p:spPr>
        <p:txBody>
          <a:bodyPr>
            <a:spAutoFit/>
          </a:bodyPr>
          <a:lstStyle/>
          <a:p>
            <a:pPr>
              <a:defRPr/>
            </a:pPr>
            <a:fld id="{2999C5A8-A1AF-4F56-9A59-6BEB63FF8363}" type="slidenum">
              <a:rPr lang="en-US" sz="1200" b="0">
                <a:solidFill>
                  <a:schemeClr val="bg1"/>
                </a:solidFill>
                <a:ea typeface="MS PGothic" pitchFamily="34" charset="-128"/>
                <a:cs typeface="+mn-cs"/>
              </a:rPr>
              <a:pPr>
                <a:defRPr/>
              </a:pPr>
              <a:t>‹#›</a:t>
            </a:fld>
            <a:endParaRPr lang="en-US" sz="1200" b="0" dirty="0">
              <a:solidFill>
                <a:schemeClr val="bg1"/>
              </a:solidFill>
              <a:ea typeface="MS PGothic" pitchFamily="34" charset="-128"/>
              <a:cs typeface="+mn-cs"/>
            </a:endParaRPr>
          </a:p>
        </p:txBody>
      </p:sp>
      <p:sp>
        <p:nvSpPr>
          <p:cNvPr id="2" name="Title 1"/>
          <p:cNvSpPr>
            <a:spLocks noGrp="1"/>
          </p:cNvSpPr>
          <p:nvPr>
            <p:ph type="title"/>
          </p:nvPr>
        </p:nvSpPr>
        <p:spPr>
          <a:xfrm>
            <a:off x="576263" y="0"/>
            <a:ext cx="8001000" cy="685800"/>
          </a:xfrm>
        </p:spPr>
        <p:txBody>
          <a:bodyPr/>
          <a:lstStyle/>
          <a:p>
            <a:r>
              <a:rPr lang="en-US" smtClean="0"/>
              <a:t>Click to edit Master title style</a:t>
            </a:r>
            <a:endParaRPr lang="en-US"/>
          </a:p>
        </p:txBody>
      </p:sp>
      <p:sp>
        <p:nvSpPr>
          <p:cNvPr id="3" name="Content Placeholder 2"/>
          <p:cNvSpPr>
            <a:spLocks noGrp="1"/>
          </p:cNvSpPr>
          <p:nvPr>
            <p:ph idx="1"/>
          </p:nvPr>
        </p:nvSpPr>
        <p:spPr>
          <a:xfrm>
            <a:off x="576263" y="914400"/>
            <a:ext cx="80010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3" name="Title 1"/>
          <p:cNvSpPr>
            <a:spLocks noGrp="1"/>
          </p:cNvSpPr>
          <p:nvPr>
            <p:ph type="title"/>
          </p:nvPr>
        </p:nvSpPr>
        <p:spPr>
          <a:xfrm>
            <a:off x="576072" y="1371600"/>
            <a:ext cx="3538728" cy="1143000"/>
          </a:xfrm>
          <a:prstGeom prst="rect">
            <a:avLst/>
          </a:prstGeom>
        </p:spPr>
        <p:txBody>
          <a:bodyPr anchor="b"/>
          <a:lstStyle>
            <a:lvl1pPr algn="l">
              <a:defRPr sz="3600" b="0">
                <a:solidFill>
                  <a:srgbClr val="FFFFFF"/>
                </a:solidFill>
                <a:latin typeface="Helvetica"/>
                <a:cs typeface="Helvetica"/>
              </a:defRPr>
            </a:lvl1pPr>
          </a:lstStyle>
          <a:p>
            <a:r>
              <a:rPr lang="en-US" smtClean="0"/>
              <a:t>Click to edit Master title style</a:t>
            </a:r>
            <a:endParaRPr lang="en-US" dirty="0"/>
          </a:p>
        </p:txBody>
      </p:sp>
      <p:sp>
        <p:nvSpPr>
          <p:cNvPr id="4" name="Text Placeholder 18"/>
          <p:cNvSpPr>
            <a:spLocks noGrp="1"/>
          </p:cNvSpPr>
          <p:nvPr>
            <p:ph type="body" sz="quarter" idx="10"/>
          </p:nvPr>
        </p:nvSpPr>
        <p:spPr>
          <a:xfrm>
            <a:off x="4114800" y="1981200"/>
            <a:ext cx="4660794" cy="2798064"/>
          </a:xfrm>
          <a:prstGeom prst="rect">
            <a:avLst/>
          </a:prstGeom>
        </p:spPr>
        <p:txBody>
          <a:bodyPr/>
          <a:lstStyle>
            <a:lvl1pPr marL="0" indent="0">
              <a:spcAft>
                <a:spcPts val="600"/>
              </a:spcAft>
              <a:buNone/>
              <a:defRPr sz="2400">
                <a:solidFill>
                  <a:schemeClr val="bg1"/>
                </a:solidFill>
                <a:latin typeface="Helvetica"/>
                <a:cs typeface="Helvetica"/>
              </a:defRPr>
            </a:lvl1pPr>
            <a:lvl2pPr>
              <a:buNone/>
              <a:defRPr sz="2400">
                <a:latin typeface="Helvetica"/>
                <a:cs typeface="Helvetica"/>
              </a:defRPr>
            </a:lvl2pPr>
            <a:lvl3pPr>
              <a:buNone/>
              <a:defRPr sz="2400">
                <a:latin typeface="Helvetica"/>
                <a:cs typeface="Helvetica"/>
              </a:defRPr>
            </a:lvl3pPr>
            <a:lvl4pPr>
              <a:buNone/>
              <a:defRPr sz="2400">
                <a:latin typeface="Helvetica"/>
                <a:cs typeface="Helvetica"/>
              </a:defRPr>
            </a:lvl4pPr>
            <a:lvl5pPr>
              <a:buNone/>
              <a:defRPr sz="2400">
                <a:latin typeface="Helvetica"/>
                <a:cs typeface="Helvetica"/>
              </a:defRPr>
            </a:lvl5pPr>
          </a:lstStyle>
          <a:p>
            <a:pPr lvl="0"/>
            <a:r>
              <a:rPr lang="en-US" smtClean="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Page">
    <p:spTree>
      <p:nvGrpSpPr>
        <p:cNvPr id="1" name=""/>
        <p:cNvGrpSpPr/>
        <p:nvPr/>
      </p:nvGrpSpPr>
      <p:grpSpPr>
        <a:xfrm>
          <a:off x="0" y="0"/>
          <a:ext cx="0" cy="0"/>
          <a:chOff x="0" y="0"/>
          <a:chExt cx="0" cy="0"/>
        </a:xfrm>
      </p:grpSpPr>
      <p:sp>
        <p:nvSpPr>
          <p:cNvPr id="6" name="Title 1"/>
          <p:cNvSpPr>
            <a:spLocks noGrp="1"/>
          </p:cNvSpPr>
          <p:nvPr>
            <p:ph type="ctrTitle"/>
          </p:nvPr>
        </p:nvSpPr>
        <p:spPr>
          <a:xfrm>
            <a:off x="576072" y="1295400"/>
            <a:ext cx="8001000" cy="1261872"/>
          </a:xfrm>
          <a:prstGeom prst="rect">
            <a:avLst/>
          </a:prstGeom>
        </p:spPr>
        <p:txBody>
          <a:bodyPr anchor="b"/>
          <a:lstStyle>
            <a:lvl1pPr algn="l">
              <a:defRPr sz="4000">
                <a:solidFill>
                  <a:srgbClr val="FFFFFF"/>
                </a:solidFill>
                <a:latin typeface="Helvetica"/>
                <a:cs typeface="Helvetica"/>
              </a:defRPr>
            </a:lvl1pPr>
          </a:lstStyle>
          <a:p>
            <a:r>
              <a:rPr lang="en-US" smtClean="0"/>
              <a:t>Click to edit Master title style</a:t>
            </a:r>
            <a:endParaRPr lang="en-US" dirty="0"/>
          </a:p>
        </p:txBody>
      </p:sp>
      <p:sp>
        <p:nvSpPr>
          <p:cNvPr id="7" name="Subtitle 2"/>
          <p:cNvSpPr>
            <a:spLocks noGrp="1"/>
          </p:cNvSpPr>
          <p:nvPr>
            <p:ph type="subTitle" idx="1"/>
          </p:nvPr>
        </p:nvSpPr>
        <p:spPr>
          <a:xfrm>
            <a:off x="576072" y="2862072"/>
            <a:ext cx="8001000" cy="914400"/>
          </a:xfrm>
          <a:prstGeom prst="rect">
            <a:avLst/>
          </a:prstGeom>
        </p:spPr>
        <p:txBody>
          <a:bodyPr/>
          <a:lstStyle>
            <a:lvl1pPr marL="0" indent="0" algn="l">
              <a:buNone/>
              <a:defRPr sz="2400">
                <a:solidFill>
                  <a:srgbClr val="FFFFFF"/>
                </a:solidFill>
                <a:latin typeface="Helvetica"/>
                <a:cs typeface="Helvetic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ransition">
    <p:spTree>
      <p:nvGrpSpPr>
        <p:cNvPr id="1" name=""/>
        <p:cNvGrpSpPr/>
        <p:nvPr/>
      </p:nvGrpSpPr>
      <p:grpSpPr>
        <a:xfrm>
          <a:off x="0" y="0"/>
          <a:ext cx="0" cy="0"/>
          <a:chOff x="0" y="0"/>
          <a:chExt cx="0" cy="0"/>
        </a:xfrm>
      </p:grpSpPr>
      <p:sp>
        <p:nvSpPr>
          <p:cNvPr id="3" name="Title 1"/>
          <p:cNvSpPr>
            <a:spLocks noGrp="1"/>
          </p:cNvSpPr>
          <p:nvPr>
            <p:ph type="title"/>
          </p:nvPr>
        </p:nvSpPr>
        <p:spPr>
          <a:xfrm>
            <a:off x="576072" y="1371600"/>
            <a:ext cx="8001000" cy="1143000"/>
          </a:xfrm>
          <a:prstGeom prst="rect">
            <a:avLst/>
          </a:prstGeom>
        </p:spPr>
        <p:txBody>
          <a:bodyPr anchor="b"/>
          <a:lstStyle>
            <a:lvl1pPr algn="l">
              <a:defRPr sz="3600" b="0">
                <a:solidFill>
                  <a:srgbClr val="FFFFFF"/>
                </a:solidFill>
                <a:latin typeface="Helvetica"/>
                <a:cs typeface="Helvetica"/>
              </a:defRPr>
            </a:lvl1pPr>
          </a:lstStyle>
          <a:p>
            <a:r>
              <a:rPr lang="en-US" smtClean="0"/>
              <a:t>Click to edit Master title style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a:p>
            <a:pPr algn="ctr">
              <a:defRPr/>
            </a:pPr>
            <a:endParaRPr lang="en-US" b="0">
              <a:solidFill>
                <a:srgbClr val="FFFFFF"/>
              </a:solidFill>
              <a:latin typeface="Calibri" charset="0"/>
              <a:ea typeface="ＭＳ Ｐゴシック" charset="-128"/>
            </a:endParaRPr>
          </a:p>
        </p:txBody>
      </p:sp>
      <p:sp>
        <p:nvSpPr>
          <p:cNvPr id="3" name="Rectangle 2"/>
          <p:cNvSpPr>
            <a:spLocks noChangeArrowheads="1"/>
          </p:cNvSpPr>
          <p:nvPr userDrawn="1"/>
        </p:nvSpPr>
        <p:spPr bwMode="auto">
          <a:xfrm>
            <a:off x="0" y="0"/>
            <a:ext cx="9144000" cy="6858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4" name="Text Box 18"/>
          <p:cNvSpPr txBox="1">
            <a:spLocks noChangeArrowheads="1"/>
          </p:cNvSpPr>
          <p:nvPr userDrawn="1"/>
        </p:nvSpPr>
        <p:spPr bwMode="auto">
          <a:xfrm>
            <a:off x="5834063" y="6629400"/>
            <a:ext cx="2743200"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5"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6" name="Line 7"/>
          <p:cNvSpPr>
            <a:spLocks noChangeShapeType="1"/>
          </p:cNvSpPr>
          <p:nvPr userDrawn="1"/>
        </p:nvSpPr>
        <p:spPr bwMode="auto">
          <a:xfrm>
            <a:off x="0" y="685800"/>
            <a:ext cx="9144000" cy="0"/>
          </a:xfrm>
          <a:prstGeom prst="line">
            <a:avLst/>
          </a:prstGeom>
          <a:noFill/>
          <a:ln w="635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pic>
        <p:nvPicPr>
          <p:cNvPr id="7" name="Picture 14" descr="Intelliden_REV.png"/>
          <p:cNvPicPr>
            <a:picLocks noChangeAspect="1"/>
          </p:cNvPicPr>
          <p:nvPr userDrawn="1"/>
        </p:nvPicPr>
        <p:blipFill>
          <a:blip r:embed="rId2"/>
          <a:srcRect/>
          <a:stretch>
            <a:fillRect/>
          </a:stretch>
        </p:blipFill>
        <p:spPr bwMode="auto">
          <a:xfrm>
            <a:off x="576263" y="228600"/>
            <a:ext cx="1938337" cy="287338"/>
          </a:xfrm>
          <a:prstGeom prst="rect">
            <a:avLst/>
          </a:prstGeom>
          <a:noFill/>
          <a:ln w="9525">
            <a:noFill/>
            <a:miter lim="800000"/>
            <a:headEnd/>
            <a:tailEnd/>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a:p>
            <a:pPr algn="ctr">
              <a:defRPr/>
            </a:pPr>
            <a:endParaRPr lang="en-US" b="0">
              <a:solidFill>
                <a:srgbClr val="FFFFFF"/>
              </a:solidFill>
              <a:latin typeface="Calibri" charset="0"/>
              <a:ea typeface="ＭＳ Ｐゴシック" charset="-128"/>
            </a:endParaRPr>
          </a:p>
        </p:txBody>
      </p:sp>
      <p:sp>
        <p:nvSpPr>
          <p:cNvPr id="5" name="Text Box 18"/>
          <p:cNvSpPr txBox="1">
            <a:spLocks noChangeArrowheads="1"/>
          </p:cNvSpPr>
          <p:nvPr userDrawn="1"/>
        </p:nvSpPr>
        <p:spPr bwMode="auto">
          <a:xfrm>
            <a:off x="5834063" y="6629400"/>
            <a:ext cx="2743200"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6"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7" name="Line 7"/>
          <p:cNvSpPr>
            <a:spLocks noChangeShapeType="1"/>
          </p:cNvSpPr>
          <p:nvPr userDrawn="1"/>
        </p:nvSpPr>
        <p:spPr bwMode="auto">
          <a:xfrm>
            <a:off x="0" y="685800"/>
            <a:ext cx="9144000" cy="0"/>
          </a:xfrm>
          <a:prstGeom prst="line">
            <a:avLst/>
          </a:prstGeom>
          <a:noFill/>
          <a:ln w="635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2" name="Title 1"/>
          <p:cNvSpPr>
            <a:spLocks noGrp="1"/>
          </p:cNvSpPr>
          <p:nvPr>
            <p:ph type="ctrTitle"/>
          </p:nvPr>
        </p:nvSpPr>
        <p:spPr>
          <a:xfrm>
            <a:off x="576072" y="2057400"/>
            <a:ext cx="8001000" cy="1470025"/>
          </a:xfrm>
          <a:prstGeom prst="rect">
            <a:avLst/>
          </a:prstGeom>
        </p:spPr>
        <p:txBody>
          <a:bodyPr anchor="t">
            <a:normAutofit/>
          </a:bodyPr>
          <a:lstStyle>
            <a:lvl1pPr algn="l">
              <a:defRPr sz="3600" b="1">
                <a:solidFill>
                  <a:srgbClr val="003366"/>
                </a:solidFill>
                <a:latin typeface="Helvetica"/>
                <a:cs typeface="Helvetica"/>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76072" y="3429000"/>
            <a:ext cx="8001000" cy="914400"/>
          </a:xfrm>
          <a:prstGeom prst="rect">
            <a:avLst/>
          </a:prstGeom>
        </p:spPr>
        <p:txBody>
          <a:bodyPr>
            <a:normAutofit/>
          </a:bodyPr>
          <a:lstStyle>
            <a:lvl1pPr marL="0" indent="0" algn="l">
              <a:buNone/>
              <a:defRPr sz="2400">
                <a:solidFill>
                  <a:srgbClr val="003366"/>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0" y="685800"/>
            <a:ext cx="9144000" cy="0"/>
          </a:xfrm>
          <a:prstGeom prst="line">
            <a:avLst/>
          </a:prstGeom>
          <a:noFill/>
          <a:ln w="635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2" name="Title 1"/>
          <p:cNvSpPr>
            <a:spLocks noGrp="1"/>
          </p:cNvSpPr>
          <p:nvPr>
            <p:ph type="title"/>
          </p:nvPr>
        </p:nvSpPr>
        <p:spPr>
          <a:xfrm>
            <a:off x="576072" y="2057400"/>
            <a:ext cx="3657600" cy="1143000"/>
          </a:xfrm>
          <a:prstGeom prst="rect">
            <a:avLst/>
          </a:prstGeom>
        </p:spPr>
        <p:txBody>
          <a:bodyPr anchor="t">
            <a:normAutofit/>
          </a:bodyPr>
          <a:lstStyle>
            <a:lvl1pPr algn="l">
              <a:defRPr sz="3600" b="0">
                <a:solidFill>
                  <a:srgbClr val="003366"/>
                </a:solidFill>
                <a:latin typeface="Helvetica"/>
                <a:cs typeface="Helvetica"/>
              </a:defRPr>
            </a:lvl1pPr>
          </a:lstStyle>
          <a:p>
            <a:r>
              <a:rPr lang="en-US" dirty="0" smtClean="0"/>
              <a:t>Click to edit Master title style</a:t>
            </a:r>
            <a:endParaRPr lang="en-US" dirty="0"/>
          </a:p>
        </p:txBody>
      </p:sp>
      <p:sp>
        <p:nvSpPr>
          <p:cNvPr id="15" name="Text Placeholder 18"/>
          <p:cNvSpPr>
            <a:spLocks noGrp="1"/>
          </p:cNvSpPr>
          <p:nvPr>
            <p:ph type="body" sz="quarter" idx="10"/>
          </p:nvPr>
        </p:nvSpPr>
        <p:spPr>
          <a:xfrm>
            <a:off x="4267200" y="2209800"/>
            <a:ext cx="4191000" cy="2667000"/>
          </a:xfrm>
          <a:prstGeom prst="rect">
            <a:avLst/>
          </a:prstGeom>
        </p:spPr>
        <p:txBody>
          <a:bodyPr/>
          <a:lstStyle>
            <a:lvl1pPr marL="0" indent="0">
              <a:spcAft>
                <a:spcPts val="600"/>
              </a:spcAft>
              <a:buNone/>
              <a:defRPr sz="2400">
                <a:solidFill>
                  <a:srgbClr val="003366"/>
                </a:solidFill>
                <a:latin typeface="Helvetica"/>
                <a:cs typeface="Helvetica"/>
              </a:defRPr>
            </a:lvl1pPr>
            <a:lvl2pPr>
              <a:buNone/>
              <a:defRPr sz="2400">
                <a:latin typeface="Helvetica"/>
                <a:cs typeface="Helvetica"/>
              </a:defRPr>
            </a:lvl2pPr>
            <a:lvl3pPr>
              <a:buNone/>
              <a:defRPr sz="2400">
                <a:latin typeface="Helvetica"/>
                <a:cs typeface="Helvetica"/>
              </a:defRPr>
            </a:lvl3pPr>
            <a:lvl4pPr>
              <a:buNone/>
              <a:defRPr sz="2400">
                <a:latin typeface="Helvetica"/>
                <a:cs typeface="Helvetica"/>
              </a:defRPr>
            </a:lvl4pPr>
            <a:lvl5pPr>
              <a:buNone/>
              <a:defRPr sz="2400">
                <a:latin typeface="Helvetica"/>
                <a:cs typeface="Helvetica"/>
              </a:defRPr>
            </a:lvl5pPr>
          </a:lstStyle>
          <a:p>
            <a:pPr lvl="0"/>
            <a:r>
              <a:rPr lang="en-US" dirty="0" smtClean="0"/>
              <a:t>Click to edit Master text styles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Page">
    <p:spTree>
      <p:nvGrpSpPr>
        <p:cNvPr id="1" name=""/>
        <p:cNvGrpSpPr/>
        <p:nvPr/>
      </p:nvGrpSpPr>
      <p:grpSpPr>
        <a:xfrm>
          <a:off x="0" y="0"/>
          <a:ext cx="0" cy="0"/>
          <a:chOff x="0" y="0"/>
          <a:chExt cx="0" cy="0"/>
        </a:xfrm>
      </p:grpSpPr>
      <p:sp>
        <p:nvSpPr>
          <p:cNvPr id="6" name="Title 1"/>
          <p:cNvSpPr>
            <a:spLocks noGrp="1"/>
          </p:cNvSpPr>
          <p:nvPr>
            <p:ph type="ctrTitle"/>
          </p:nvPr>
        </p:nvSpPr>
        <p:spPr>
          <a:xfrm>
            <a:off x="576072" y="1295400"/>
            <a:ext cx="8001000" cy="1261872"/>
          </a:xfrm>
          <a:prstGeom prst="rect">
            <a:avLst/>
          </a:prstGeom>
        </p:spPr>
        <p:txBody>
          <a:bodyPr anchor="b"/>
          <a:lstStyle>
            <a:lvl1pPr algn="l">
              <a:defRPr sz="4000">
                <a:solidFill>
                  <a:srgbClr val="FFFFFF"/>
                </a:solidFill>
                <a:latin typeface="Helvetica"/>
                <a:cs typeface="Helvetica"/>
              </a:defRPr>
            </a:lvl1pPr>
          </a:lstStyle>
          <a:p>
            <a:r>
              <a:rPr lang="en-US" smtClean="0"/>
              <a:t>Click to edit Master title style</a:t>
            </a:r>
            <a:endParaRPr lang="en-US" dirty="0"/>
          </a:p>
        </p:txBody>
      </p:sp>
      <p:sp>
        <p:nvSpPr>
          <p:cNvPr id="7" name="Subtitle 2"/>
          <p:cNvSpPr>
            <a:spLocks noGrp="1"/>
          </p:cNvSpPr>
          <p:nvPr>
            <p:ph type="subTitle" idx="1"/>
          </p:nvPr>
        </p:nvSpPr>
        <p:spPr>
          <a:xfrm>
            <a:off x="576072" y="2862072"/>
            <a:ext cx="8001000" cy="914400"/>
          </a:xfrm>
          <a:prstGeom prst="rect">
            <a:avLst/>
          </a:prstGeom>
        </p:spPr>
        <p:txBody>
          <a:bodyPr/>
          <a:lstStyle>
            <a:lvl1pPr marL="0" indent="0" algn="l">
              <a:buNone/>
              <a:defRPr sz="2400">
                <a:solidFill>
                  <a:srgbClr val="FFFFFF"/>
                </a:solidFill>
                <a:latin typeface="Helvetica"/>
                <a:cs typeface="Helvetic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ransition">
    <p:spTree>
      <p:nvGrpSpPr>
        <p:cNvPr id="1" name=""/>
        <p:cNvGrpSpPr/>
        <p:nvPr/>
      </p:nvGrpSpPr>
      <p:grpSpPr>
        <a:xfrm>
          <a:off x="0" y="0"/>
          <a:ext cx="0" cy="0"/>
          <a:chOff x="0" y="0"/>
          <a:chExt cx="0" cy="0"/>
        </a:xfrm>
      </p:grpSpPr>
      <p:sp>
        <p:nvSpPr>
          <p:cNvPr id="3" name="Title 1"/>
          <p:cNvSpPr>
            <a:spLocks noGrp="1"/>
          </p:cNvSpPr>
          <p:nvPr>
            <p:ph type="title"/>
          </p:nvPr>
        </p:nvSpPr>
        <p:spPr>
          <a:xfrm>
            <a:off x="576072" y="1371600"/>
            <a:ext cx="8001000" cy="1143000"/>
          </a:xfrm>
          <a:prstGeom prst="rect">
            <a:avLst/>
          </a:prstGeom>
        </p:spPr>
        <p:txBody>
          <a:bodyPr anchor="b"/>
          <a:lstStyle>
            <a:lvl1pPr algn="l">
              <a:defRPr sz="3600" b="0">
                <a:solidFill>
                  <a:srgbClr val="FFFFFF"/>
                </a:solidFill>
                <a:latin typeface="Helvetica"/>
                <a:cs typeface="Helvetica"/>
              </a:defRPr>
            </a:lvl1pPr>
          </a:lstStyle>
          <a:p>
            <a:r>
              <a:rPr lang="en-US" smtClean="0"/>
              <a:t>Click to edit Master title style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ullet Points">
    <p:spTree>
      <p:nvGrpSpPr>
        <p:cNvPr id="1" name=""/>
        <p:cNvGrpSpPr/>
        <p:nvPr/>
      </p:nvGrpSpPr>
      <p:grpSpPr>
        <a:xfrm>
          <a:off x="0" y="0"/>
          <a:ext cx="0" cy="0"/>
          <a:chOff x="0" y="0"/>
          <a:chExt cx="0" cy="0"/>
        </a:xfrm>
      </p:grpSpPr>
      <p:sp>
        <p:nvSpPr>
          <p:cNvPr id="2" name="Title 1"/>
          <p:cNvSpPr>
            <a:spLocks noGrp="1"/>
          </p:cNvSpPr>
          <p:nvPr>
            <p:ph type="title"/>
          </p:nvPr>
        </p:nvSpPr>
        <p:spPr>
          <a:xfrm>
            <a:off x="576263" y="0"/>
            <a:ext cx="8001000" cy="685800"/>
          </a:xfrm>
          <a:prstGeom prst="rect">
            <a:avLst/>
          </a:prstGeom>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576072" y="914400"/>
            <a:ext cx="8001000" cy="50292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6263" y="0"/>
            <a:ext cx="8001000" cy="6858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576263" y="914400"/>
            <a:ext cx="8001000" cy="5029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263" y="1033463"/>
            <a:ext cx="8001000" cy="52578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Placeholder 1"/>
          <p:cNvSpPr>
            <a:spLocks noGrp="1"/>
          </p:cNvSpPr>
          <p:nvPr>
            <p:ph type="title"/>
          </p:nvPr>
        </p:nvSpPr>
        <p:spPr bwMode="auto">
          <a:xfrm>
            <a:off x="576263" y="0"/>
            <a:ext cx="8001000" cy="630238"/>
          </a:xfrm>
          <a:prstGeom prst="rect">
            <a:avLst/>
          </a:prstGeom>
          <a:noFill/>
          <a:ln w="9525">
            <a:noFill/>
            <a:miter lim="800000"/>
            <a:headEnd/>
            <a:tailEnd/>
          </a:ln>
        </p:spPr>
        <p:txBody>
          <a:bodyPr/>
          <a:lstStyle/>
          <a:p>
            <a:pPr lvl="0"/>
            <a:r>
              <a:rPr lang="en-US" dirty="0"/>
              <a:t>Click to edit Master title style</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576072" y="914400"/>
            <a:ext cx="8001000" cy="5029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ullet Points / Caption Box">
    <p:spTree>
      <p:nvGrpSpPr>
        <p:cNvPr id="1" name=""/>
        <p:cNvGrpSpPr/>
        <p:nvPr/>
      </p:nvGrpSpPr>
      <p:grpSpPr>
        <a:xfrm>
          <a:off x="0" y="0"/>
          <a:ext cx="0" cy="0"/>
          <a:chOff x="0" y="0"/>
          <a:chExt cx="0" cy="0"/>
        </a:xfrm>
      </p:grpSpPr>
      <p:sp>
        <p:nvSpPr>
          <p:cNvPr id="5" name="Line 6"/>
          <p:cNvSpPr>
            <a:spLocks noChangeShapeType="1"/>
          </p:cNvSpPr>
          <p:nvPr userDrawn="1"/>
        </p:nvSpPr>
        <p:spPr bwMode="auto">
          <a:xfrm>
            <a:off x="284163" y="0"/>
            <a:ext cx="0" cy="6858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cs typeface="+mn-cs"/>
            </a:endParaRPr>
          </a:p>
        </p:txBody>
      </p:sp>
      <p:sp>
        <p:nvSpPr>
          <p:cNvPr id="6" name="Rectangle 5"/>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ndParaRPr>
          </a:p>
          <a:p>
            <a:pPr algn="ctr">
              <a:defRPr/>
            </a:pPr>
            <a:endParaRPr lang="en-US" b="0">
              <a:solidFill>
                <a:srgbClr val="FFFFFF"/>
              </a:solidFill>
              <a:latin typeface="Calibri" pitchFamily="34" charset="0"/>
            </a:endParaRPr>
          </a:p>
        </p:txBody>
      </p:sp>
      <p:pic>
        <p:nvPicPr>
          <p:cNvPr id="7"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8"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cs typeface="+mn-cs"/>
              </a:rPr>
              <a:t>Copyright © 2009 Intelliden, Inc. – Proprietary &amp; Confidential</a:t>
            </a:r>
          </a:p>
        </p:txBody>
      </p:sp>
      <p:sp>
        <p:nvSpPr>
          <p:cNvPr id="9"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solidFill>
                <a:srgbClr val="000000"/>
              </a:solidFill>
              <a:cs typeface="+mn-cs"/>
            </a:endParaRPr>
          </a:p>
        </p:txBody>
      </p:sp>
      <p:sp>
        <p:nvSpPr>
          <p:cNvPr id="10" name="Rectangle 9"/>
          <p:cNvSpPr>
            <a:spLocks noChangeArrowheads="1"/>
          </p:cNvSpPr>
          <p:nvPr userDrawn="1"/>
        </p:nvSpPr>
        <p:spPr bwMode="auto">
          <a:xfrm>
            <a:off x="0" y="5138738"/>
            <a:ext cx="9144000" cy="1719262"/>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ndParaRPr>
          </a:p>
          <a:p>
            <a:pPr algn="ctr">
              <a:defRPr/>
            </a:pPr>
            <a:endParaRPr lang="en-US" b="0">
              <a:solidFill>
                <a:srgbClr val="FFFFFF"/>
              </a:solidFill>
              <a:latin typeface="Calibri" pitchFamily="34" charset="0"/>
            </a:endParaRPr>
          </a:p>
        </p:txBody>
      </p:sp>
      <p:pic>
        <p:nvPicPr>
          <p:cNvPr id="11"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2"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cs typeface="+mn-cs"/>
              </a:rPr>
              <a:t>Copyright © 2009 Intelliden, Inc. – Proprietary &amp; Confidential</a:t>
            </a:r>
          </a:p>
        </p:txBody>
      </p:sp>
      <p:sp>
        <p:nvSpPr>
          <p:cNvPr id="13" name="Line 7"/>
          <p:cNvSpPr>
            <a:spLocks noChangeShapeType="1"/>
          </p:cNvSpPr>
          <p:nvPr userDrawn="1"/>
        </p:nvSpPr>
        <p:spPr bwMode="auto">
          <a:xfrm>
            <a:off x="0" y="5257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solidFill>
                <a:srgbClr val="000000"/>
              </a:solidFill>
              <a:cs typeface="+mn-cs"/>
            </a:endParaRPr>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76072" y="914400"/>
            <a:ext cx="8001000"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4" name="Text Placeholder 23"/>
          <p:cNvSpPr>
            <a:spLocks noGrp="1"/>
          </p:cNvSpPr>
          <p:nvPr>
            <p:ph type="body" sz="quarter" idx="10"/>
          </p:nvPr>
        </p:nvSpPr>
        <p:spPr>
          <a:xfrm>
            <a:off x="576072" y="5431536"/>
            <a:ext cx="8001000" cy="1097280"/>
          </a:xfrm>
        </p:spPr>
        <p:txBody>
          <a:bodyPr/>
          <a:lstStyle>
            <a:lvl1pPr marL="0" indent="0">
              <a:buFontTx/>
              <a:buNone/>
              <a:defRPr sz="1400">
                <a:solidFill>
                  <a:schemeClr val="bg1"/>
                </a:solidFill>
              </a:defRPr>
            </a:lvl1pPr>
          </a:lstStyle>
          <a:p>
            <a:pPr lvl="0"/>
            <a:r>
              <a:rPr lang="en-US" dirty="0"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lumn _ 1">
    <p:spTree>
      <p:nvGrpSpPr>
        <p:cNvPr id="1" name=""/>
        <p:cNvGrpSpPr/>
        <p:nvPr/>
      </p:nvGrpSpPr>
      <p:grpSpPr>
        <a:xfrm>
          <a:off x="0" y="0"/>
          <a:ext cx="0" cy="0"/>
          <a:chOff x="0" y="0"/>
          <a:chExt cx="0" cy="0"/>
        </a:xfrm>
      </p:grpSpPr>
      <p:sp>
        <p:nvSpPr>
          <p:cNvPr id="5" name="Line 6"/>
          <p:cNvSpPr>
            <a:spLocks noChangeShapeType="1"/>
          </p:cNvSpPr>
          <p:nvPr userDrawn="1"/>
        </p:nvSpPr>
        <p:spPr bwMode="auto">
          <a:xfrm>
            <a:off x="284163" y="0"/>
            <a:ext cx="0" cy="6858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cs typeface="+mn-cs"/>
            </a:endParaRPr>
          </a:p>
        </p:txBody>
      </p:sp>
      <p:sp>
        <p:nvSpPr>
          <p:cNvPr id="6" name="Rectangle 5"/>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ndParaRPr>
          </a:p>
          <a:p>
            <a:pPr algn="ctr">
              <a:defRPr/>
            </a:pPr>
            <a:endParaRPr lang="en-US" b="0">
              <a:solidFill>
                <a:srgbClr val="FFFFFF"/>
              </a:solidFill>
              <a:latin typeface="Calibri" pitchFamily="34" charset="0"/>
            </a:endParaRPr>
          </a:p>
        </p:txBody>
      </p:sp>
      <p:pic>
        <p:nvPicPr>
          <p:cNvPr id="7"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8"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cs typeface="+mn-cs"/>
              </a:rPr>
              <a:t>Copyright © 2009 Intelliden, Inc. – Proprietary &amp; Confidential</a:t>
            </a:r>
          </a:p>
        </p:txBody>
      </p:sp>
      <p:sp>
        <p:nvSpPr>
          <p:cNvPr id="9"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solidFill>
                <a:srgbClr val="000000"/>
              </a:solidFill>
              <a:cs typeface="+mn-cs"/>
            </a:endParaRPr>
          </a:p>
        </p:txBody>
      </p:sp>
      <p:sp>
        <p:nvSpPr>
          <p:cNvPr id="10" name="Rectangle 9"/>
          <p:cNvSpPr>
            <a:spLocks noChangeArrowheads="1"/>
          </p:cNvSpPr>
          <p:nvPr userDrawn="1"/>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ndParaRPr>
          </a:p>
        </p:txBody>
      </p:sp>
      <p:sp>
        <p:nvSpPr>
          <p:cNvPr id="11" name="AutoShape 7"/>
          <p:cNvSpPr>
            <a:spLocks noChangeArrowheads="1"/>
          </p:cNvSpPr>
          <p:nvPr userDrawn="1"/>
        </p:nvSpPr>
        <p:spPr bwMode="auto">
          <a:xfrm>
            <a:off x="685800" y="1143000"/>
            <a:ext cx="27432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solidFill>
                <a:srgbClr val="000000"/>
              </a:solidFill>
              <a:cs typeface="+mn-cs"/>
            </a:endParaRPr>
          </a:p>
        </p:txBody>
      </p:sp>
      <p:sp>
        <p:nvSpPr>
          <p:cNvPr id="12" name="AutoShape 8"/>
          <p:cNvSpPr>
            <a:spLocks noChangeArrowheads="1"/>
          </p:cNvSpPr>
          <p:nvPr userDrawn="1"/>
        </p:nvSpPr>
        <p:spPr bwMode="auto">
          <a:xfrm>
            <a:off x="3657600" y="1143000"/>
            <a:ext cx="4800600" cy="5029200"/>
          </a:xfrm>
          <a:prstGeom prst="roundRect">
            <a:avLst>
              <a:gd name="adj" fmla="val 5028"/>
            </a:avLst>
          </a:prstGeom>
          <a:solidFill>
            <a:schemeClr val="bg1"/>
          </a:solidFill>
          <a:ln w="9525">
            <a:noFill/>
            <a:round/>
            <a:headEnd/>
            <a:tailEnd/>
          </a:ln>
          <a:effectLst>
            <a:outerShdw dist="114300" dir="2700000" algn="tl" rotWithShape="0">
              <a:schemeClr val="tx1">
                <a:alpha val="25000"/>
              </a:schemeClr>
            </a:outerShdw>
          </a:effectLst>
        </p:spPr>
        <p:txBody>
          <a:bodyPr wrap="none" anchor="ctr"/>
          <a:lstStyle/>
          <a:p>
            <a:pPr>
              <a:defRPr/>
            </a:pPr>
            <a:endParaRPr lang="en-US" b="0">
              <a:solidFill>
                <a:srgbClr val="000000"/>
              </a:solidFill>
              <a:cs typeface="+mn-cs"/>
            </a:endParaRPr>
          </a:p>
        </p:txBody>
      </p:sp>
      <p:sp>
        <p:nvSpPr>
          <p:cNvPr id="13" name="Line 6"/>
          <p:cNvSpPr>
            <a:spLocks noChangeShapeType="1"/>
          </p:cNvSpPr>
          <p:nvPr userDrawn="1"/>
        </p:nvSpPr>
        <p:spPr bwMode="auto">
          <a:xfrm rot="16200000">
            <a:off x="1371600" y="-630237"/>
            <a:ext cx="0" cy="27432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cs typeface="+mn-cs"/>
            </a:endParaRPr>
          </a:p>
        </p:txBody>
      </p:sp>
      <p:pic>
        <p:nvPicPr>
          <p:cNvPr id="14"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5"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cs typeface="+mn-cs"/>
              </a:rPr>
              <a:t>Copyright © 2009 Intelliden, Inc. – Proprietary &amp; Confidential</a:t>
            </a:r>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804672" y="1371600"/>
            <a:ext cx="2404872" cy="4572000"/>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3776472" y="1371600"/>
            <a:ext cx="4462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wo Column _ 2">
    <p:spTree>
      <p:nvGrpSpPr>
        <p:cNvPr id="1" name=""/>
        <p:cNvGrpSpPr/>
        <p:nvPr/>
      </p:nvGrpSpPr>
      <p:grpSpPr>
        <a:xfrm>
          <a:off x="0" y="0"/>
          <a:ext cx="0" cy="0"/>
          <a:chOff x="0" y="0"/>
          <a:chExt cx="0" cy="0"/>
        </a:xfrm>
      </p:grpSpPr>
      <p:sp>
        <p:nvSpPr>
          <p:cNvPr id="5" name="Line 6"/>
          <p:cNvSpPr>
            <a:spLocks noChangeShapeType="1"/>
          </p:cNvSpPr>
          <p:nvPr userDrawn="1"/>
        </p:nvSpPr>
        <p:spPr bwMode="auto">
          <a:xfrm>
            <a:off x="284163" y="0"/>
            <a:ext cx="0" cy="6858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cs typeface="+mn-cs"/>
            </a:endParaRPr>
          </a:p>
        </p:txBody>
      </p:sp>
      <p:sp>
        <p:nvSpPr>
          <p:cNvPr id="6" name="Rectangle 5"/>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ndParaRPr>
          </a:p>
          <a:p>
            <a:pPr algn="ctr">
              <a:defRPr/>
            </a:pPr>
            <a:endParaRPr lang="en-US" b="0">
              <a:solidFill>
                <a:srgbClr val="FFFFFF"/>
              </a:solidFill>
              <a:latin typeface="Calibri" pitchFamily="34" charset="0"/>
            </a:endParaRPr>
          </a:p>
        </p:txBody>
      </p:sp>
      <p:pic>
        <p:nvPicPr>
          <p:cNvPr id="7"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9"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cs typeface="+mn-cs"/>
              </a:rPr>
              <a:t>Copyright © 2009 Intelliden, Inc. – Proprietary &amp; Confidential</a:t>
            </a:r>
          </a:p>
        </p:txBody>
      </p:sp>
      <p:sp>
        <p:nvSpPr>
          <p:cNvPr id="10"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solidFill>
                <a:srgbClr val="000000"/>
              </a:solidFill>
              <a:cs typeface="+mn-cs"/>
            </a:endParaRPr>
          </a:p>
        </p:txBody>
      </p:sp>
      <p:sp>
        <p:nvSpPr>
          <p:cNvPr id="11" name="Rectangle 10"/>
          <p:cNvSpPr>
            <a:spLocks noChangeArrowheads="1"/>
          </p:cNvSpPr>
          <p:nvPr userDrawn="1"/>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ndParaRPr>
          </a:p>
        </p:txBody>
      </p:sp>
      <p:sp>
        <p:nvSpPr>
          <p:cNvPr id="13" name="AutoShape 8"/>
          <p:cNvSpPr>
            <a:spLocks noChangeArrowheads="1"/>
          </p:cNvSpPr>
          <p:nvPr userDrawn="1"/>
        </p:nvSpPr>
        <p:spPr bwMode="auto">
          <a:xfrm>
            <a:off x="685800" y="1143000"/>
            <a:ext cx="4800600" cy="5029200"/>
          </a:xfrm>
          <a:prstGeom prst="roundRect">
            <a:avLst>
              <a:gd name="adj" fmla="val 5028"/>
            </a:avLst>
          </a:prstGeom>
          <a:solidFill>
            <a:schemeClr val="bg1"/>
          </a:solidFill>
          <a:ln w="9525">
            <a:noFill/>
            <a:round/>
            <a:headEnd/>
            <a:tailEnd/>
          </a:ln>
          <a:effectLst>
            <a:outerShdw dist="114300" dir="2700000" algn="tl" rotWithShape="0">
              <a:schemeClr val="tx1">
                <a:alpha val="25000"/>
              </a:schemeClr>
            </a:outerShdw>
          </a:effectLst>
        </p:spPr>
        <p:txBody>
          <a:bodyPr wrap="none" anchor="ctr"/>
          <a:lstStyle/>
          <a:p>
            <a:pPr>
              <a:defRPr/>
            </a:pPr>
            <a:endParaRPr lang="en-US" b="0">
              <a:solidFill>
                <a:srgbClr val="000000"/>
              </a:solidFill>
              <a:cs typeface="+mn-cs"/>
            </a:endParaRPr>
          </a:p>
        </p:txBody>
      </p:sp>
      <p:sp>
        <p:nvSpPr>
          <p:cNvPr id="14" name="Line 6"/>
          <p:cNvSpPr>
            <a:spLocks noChangeShapeType="1"/>
          </p:cNvSpPr>
          <p:nvPr userDrawn="1"/>
        </p:nvSpPr>
        <p:spPr bwMode="auto">
          <a:xfrm rot="16200000">
            <a:off x="1371600" y="-630237"/>
            <a:ext cx="0" cy="27432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cs typeface="+mn-cs"/>
            </a:endParaRPr>
          </a:p>
        </p:txBody>
      </p:sp>
      <p:pic>
        <p:nvPicPr>
          <p:cNvPr id="15"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6"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cs typeface="+mn-cs"/>
              </a:rPr>
              <a:t>Copyright © 2009 Intelliden, Inc. – Proprietary &amp; Confidential</a:t>
            </a:r>
          </a:p>
        </p:txBody>
      </p:sp>
      <p:sp>
        <p:nvSpPr>
          <p:cNvPr id="17" name="AutoShape 7"/>
          <p:cNvSpPr>
            <a:spLocks noChangeArrowheads="1"/>
          </p:cNvSpPr>
          <p:nvPr userDrawn="1"/>
        </p:nvSpPr>
        <p:spPr bwMode="auto">
          <a:xfrm>
            <a:off x="5715000" y="1143000"/>
            <a:ext cx="27432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solidFill>
                <a:srgbClr val="000000"/>
              </a:solidFill>
              <a:cs typeface="+mn-cs"/>
            </a:endParaRPr>
          </a:p>
        </p:txBody>
      </p:sp>
      <p:sp>
        <p:nvSpPr>
          <p:cNvPr id="8" name="Content Placeholder 3"/>
          <p:cNvSpPr>
            <a:spLocks noGrp="1"/>
          </p:cNvSpPr>
          <p:nvPr>
            <p:ph sz="half" idx="2"/>
          </p:nvPr>
        </p:nvSpPr>
        <p:spPr>
          <a:xfrm>
            <a:off x="804672" y="1371600"/>
            <a:ext cx="4462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12" name="Content Placeholder 2"/>
          <p:cNvSpPr>
            <a:spLocks noGrp="1"/>
          </p:cNvSpPr>
          <p:nvPr>
            <p:ph sz="half" idx="10"/>
          </p:nvPr>
        </p:nvSpPr>
        <p:spPr>
          <a:xfrm>
            <a:off x="5833872" y="1371600"/>
            <a:ext cx="2404872" cy="4572000"/>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hree Column">
    <p:spTree>
      <p:nvGrpSpPr>
        <p:cNvPr id="1" name=""/>
        <p:cNvGrpSpPr/>
        <p:nvPr/>
      </p:nvGrpSpPr>
      <p:grpSpPr>
        <a:xfrm>
          <a:off x="0" y="0"/>
          <a:ext cx="0" cy="0"/>
          <a:chOff x="0" y="0"/>
          <a:chExt cx="0" cy="0"/>
        </a:xfrm>
      </p:grpSpPr>
      <p:sp>
        <p:nvSpPr>
          <p:cNvPr id="6" name="Line 6"/>
          <p:cNvSpPr>
            <a:spLocks noChangeShapeType="1"/>
          </p:cNvSpPr>
          <p:nvPr userDrawn="1"/>
        </p:nvSpPr>
        <p:spPr bwMode="auto">
          <a:xfrm>
            <a:off x="284163" y="0"/>
            <a:ext cx="0" cy="6858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cs typeface="+mn-cs"/>
            </a:endParaRPr>
          </a:p>
        </p:txBody>
      </p:sp>
      <p:sp>
        <p:nvSpPr>
          <p:cNvPr id="7" name="Rectangle 6"/>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ndParaRPr>
          </a:p>
          <a:p>
            <a:pPr algn="ctr">
              <a:defRPr/>
            </a:pPr>
            <a:endParaRPr lang="en-US" b="0">
              <a:solidFill>
                <a:srgbClr val="FFFFFF"/>
              </a:solidFill>
              <a:latin typeface="Calibri" pitchFamily="34" charset="0"/>
            </a:endParaRPr>
          </a:p>
        </p:txBody>
      </p:sp>
      <p:pic>
        <p:nvPicPr>
          <p:cNvPr id="9"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0"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cs typeface="+mn-cs"/>
              </a:rPr>
              <a:t>Copyright © 2009 Intelliden, Inc. – Proprietary &amp; Confidential</a:t>
            </a:r>
          </a:p>
        </p:txBody>
      </p:sp>
      <p:sp>
        <p:nvSpPr>
          <p:cNvPr id="12"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solidFill>
                <a:srgbClr val="000000"/>
              </a:solidFill>
              <a:cs typeface="+mn-cs"/>
            </a:endParaRPr>
          </a:p>
        </p:txBody>
      </p:sp>
      <p:sp>
        <p:nvSpPr>
          <p:cNvPr id="13" name="Rectangle 12"/>
          <p:cNvSpPr>
            <a:spLocks noChangeArrowheads="1"/>
          </p:cNvSpPr>
          <p:nvPr userDrawn="1"/>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ndParaRPr>
          </a:p>
        </p:txBody>
      </p:sp>
      <p:sp>
        <p:nvSpPr>
          <p:cNvPr id="15" name="AutoShape 7"/>
          <p:cNvSpPr>
            <a:spLocks noChangeArrowheads="1"/>
          </p:cNvSpPr>
          <p:nvPr userDrawn="1"/>
        </p:nvSpPr>
        <p:spPr bwMode="auto">
          <a:xfrm>
            <a:off x="576263" y="1143000"/>
            <a:ext cx="25146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solidFill>
                <a:srgbClr val="000000"/>
              </a:solidFill>
              <a:cs typeface="+mn-cs"/>
            </a:endParaRPr>
          </a:p>
        </p:txBody>
      </p:sp>
      <p:sp>
        <p:nvSpPr>
          <p:cNvPr id="16" name="AutoShape 7"/>
          <p:cNvSpPr>
            <a:spLocks noChangeArrowheads="1"/>
          </p:cNvSpPr>
          <p:nvPr userDrawn="1"/>
        </p:nvSpPr>
        <p:spPr bwMode="auto">
          <a:xfrm>
            <a:off x="3319463" y="1143000"/>
            <a:ext cx="25146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solidFill>
                <a:srgbClr val="000000"/>
              </a:solidFill>
              <a:cs typeface="+mn-cs"/>
            </a:endParaRPr>
          </a:p>
        </p:txBody>
      </p:sp>
      <p:sp>
        <p:nvSpPr>
          <p:cNvPr id="17" name="AutoShape 7"/>
          <p:cNvSpPr>
            <a:spLocks noChangeArrowheads="1"/>
          </p:cNvSpPr>
          <p:nvPr userDrawn="1"/>
        </p:nvSpPr>
        <p:spPr bwMode="auto">
          <a:xfrm>
            <a:off x="6062663" y="1143000"/>
            <a:ext cx="25146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solidFill>
                <a:srgbClr val="000000"/>
              </a:solidFill>
              <a:cs typeface="+mn-cs"/>
            </a:endParaRPr>
          </a:p>
        </p:txBody>
      </p:sp>
      <p:sp>
        <p:nvSpPr>
          <p:cNvPr id="18" name="Line 6"/>
          <p:cNvSpPr>
            <a:spLocks noChangeShapeType="1"/>
          </p:cNvSpPr>
          <p:nvPr userDrawn="1"/>
        </p:nvSpPr>
        <p:spPr bwMode="auto">
          <a:xfrm rot="16200000">
            <a:off x="1371600" y="-630237"/>
            <a:ext cx="0" cy="27432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cs typeface="+mn-cs"/>
            </a:endParaRPr>
          </a:p>
        </p:txBody>
      </p:sp>
      <p:pic>
        <p:nvPicPr>
          <p:cNvPr id="19"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20"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cs typeface="+mn-cs"/>
              </a:rPr>
              <a:t>Copyright © 2009 Intelliden, Inc. – Proprietary &amp; Confidential</a:t>
            </a:r>
          </a:p>
        </p:txBody>
      </p:sp>
      <p:sp>
        <p:nvSpPr>
          <p:cNvPr id="8" name="Content Placeholder 2"/>
          <p:cNvSpPr>
            <a:spLocks noGrp="1"/>
          </p:cNvSpPr>
          <p:nvPr>
            <p:ph sz="half" idx="1"/>
          </p:nvPr>
        </p:nvSpPr>
        <p:spPr>
          <a:xfrm>
            <a:off x="685800" y="1371600"/>
            <a:ext cx="2176272" cy="4572000"/>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3"/>
          <p:cNvSpPr>
            <a:spLocks noGrp="1"/>
          </p:cNvSpPr>
          <p:nvPr>
            <p:ph sz="half" idx="2"/>
          </p:nvPr>
        </p:nvSpPr>
        <p:spPr>
          <a:xfrm>
            <a:off x="3429000" y="1371600"/>
            <a:ext cx="2176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14" name="Content Placeholder 3"/>
          <p:cNvSpPr>
            <a:spLocks noGrp="1"/>
          </p:cNvSpPr>
          <p:nvPr>
            <p:ph sz="half" idx="10"/>
          </p:nvPr>
        </p:nvSpPr>
        <p:spPr>
          <a:xfrm>
            <a:off x="6172200" y="1371600"/>
            <a:ext cx="2176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6263" y="0"/>
            <a:ext cx="8001000" cy="685800"/>
          </a:xfrm>
        </p:spPr>
        <p:txBody>
          <a:bodyPr/>
          <a:lstStyle/>
          <a:p>
            <a:r>
              <a:rPr lang="en-US" smtClean="0"/>
              <a:t>Click to edit Master title style</a:t>
            </a:r>
            <a:endParaRPr lang="en-US"/>
          </a:p>
        </p:txBody>
      </p:sp>
      <p:sp>
        <p:nvSpPr>
          <p:cNvPr id="3" name="Content Placeholder 2"/>
          <p:cNvSpPr>
            <a:spLocks noGrp="1"/>
          </p:cNvSpPr>
          <p:nvPr>
            <p:ph idx="1"/>
          </p:nvPr>
        </p:nvSpPr>
        <p:spPr>
          <a:xfrm>
            <a:off x="576263" y="914400"/>
            <a:ext cx="80010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Page">
    <p:spTree>
      <p:nvGrpSpPr>
        <p:cNvPr id="1" name=""/>
        <p:cNvGrpSpPr/>
        <p:nvPr/>
      </p:nvGrpSpPr>
      <p:grpSpPr>
        <a:xfrm>
          <a:off x="0" y="0"/>
          <a:ext cx="0" cy="0"/>
          <a:chOff x="0" y="0"/>
          <a:chExt cx="0" cy="0"/>
        </a:xfrm>
      </p:grpSpPr>
      <p:sp>
        <p:nvSpPr>
          <p:cNvPr id="6" name="Title 1"/>
          <p:cNvSpPr>
            <a:spLocks noGrp="1"/>
          </p:cNvSpPr>
          <p:nvPr>
            <p:ph type="ctrTitle"/>
          </p:nvPr>
        </p:nvSpPr>
        <p:spPr>
          <a:xfrm>
            <a:off x="576072" y="1295400"/>
            <a:ext cx="8001000" cy="1261872"/>
          </a:xfrm>
          <a:prstGeom prst="rect">
            <a:avLst/>
          </a:prstGeom>
        </p:spPr>
        <p:txBody>
          <a:bodyPr anchor="b"/>
          <a:lstStyle>
            <a:lvl1pPr algn="l">
              <a:defRPr sz="4000">
                <a:solidFill>
                  <a:srgbClr val="FFFFFF"/>
                </a:solidFill>
                <a:latin typeface="Helvetica"/>
                <a:cs typeface="Helvetica"/>
              </a:defRPr>
            </a:lvl1pPr>
          </a:lstStyle>
          <a:p>
            <a:r>
              <a:rPr lang="en-US" dirty="0" smtClean="0"/>
              <a:t>Click to edit Master title style</a:t>
            </a:r>
            <a:endParaRPr lang="en-US" dirty="0"/>
          </a:p>
        </p:txBody>
      </p:sp>
      <p:sp>
        <p:nvSpPr>
          <p:cNvPr id="7" name="Subtitle 2"/>
          <p:cNvSpPr>
            <a:spLocks noGrp="1"/>
          </p:cNvSpPr>
          <p:nvPr>
            <p:ph type="subTitle" idx="1"/>
          </p:nvPr>
        </p:nvSpPr>
        <p:spPr>
          <a:xfrm>
            <a:off x="576072" y="2862072"/>
            <a:ext cx="8001000" cy="914400"/>
          </a:xfrm>
          <a:prstGeom prst="rect">
            <a:avLst/>
          </a:prstGeom>
        </p:spPr>
        <p:txBody>
          <a:bodyPr/>
          <a:lstStyle>
            <a:lvl1pPr marL="0" indent="0" algn="l">
              <a:buNone/>
              <a:defRPr sz="2400">
                <a:solidFill>
                  <a:srgbClr val="FFFFFF"/>
                </a:solidFill>
                <a:latin typeface="Helvetica"/>
                <a:cs typeface="Helvetic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p>
          <a:p>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576263" y="0"/>
            <a:ext cx="8001000" cy="6858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576263" y="914400"/>
            <a:ext cx="8001000" cy="5029200"/>
          </a:xfrm>
        </p:spPr>
        <p:txBody>
          <a:bodyPr/>
          <a:lstStyle/>
          <a:p>
            <a:pPr lvl="0"/>
            <a:endParaRPr lang="en-US" noProof="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2"/>
          <a:srcRect/>
          <a:stretch>
            <a:fillRect/>
          </a:stretch>
        </p:blipFill>
        <p:spPr bwMode="auto">
          <a:xfrm>
            <a:off x="0" y="-336550"/>
            <a:ext cx="9144000" cy="6862763"/>
          </a:xfrm>
          <a:prstGeom prst="rect">
            <a:avLst/>
          </a:prstGeom>
          <a:noFill/>
          <a:ln w="3175" algn="ctr">
            <a:noFill/>
            <a:miter lim="800000"/>
            <a:headEnd/>
            <a:tailEnd/>
          </a:ln>
        </p:spPr>
      </p:pic>
      <p:sp>
        <p:nvSpPr>
          <p:cNvPr id="4" name="Text Box 4"/>
          <p:cNvSpPr txBox="1">
            <a:spLocks noChangeArrowheads="1"/>
          </p:cNvSpPr>
          <p:nvPr userDrawn="1"/>
        </p:nvSpPr>
        <p:spPr bwMode="black">
          <a:xfrm>
            <a:off x="403225" y="261938"/>
            <a:ext cx="3028950" cy="304800"/>
          </a:xfrm>
          <a:prstGeom prst="rect">
            <a:avLst/>
          </a:prstGeom>
          <a:noFill/>
          <a:ln w="9525">
            <a:noFill/>
            <a:miter lim="800000"/>
            <a:headEnd/>
            <a:tailEnd/>
          </a:ln>
          <a:effectLst/>
        </p:spPr>
        <p:txBody>
          <a:bodyPr wrap="none">
            <a:spAutoFit/>
          </a:bodyPr>
          <a:lstStyle/>
          <a:p>
            <a:pPr eaLnBrk="0" hangingPunct="0">
              <a:defRPr/>
            </a:pPr>
            <a:r>
              <a:rPr lang="en-US" altLang="en-US" sz="1400">
                <a:solidFill>
                  <a:schemeClr val="bg1"/>
                </a:solidFill>
                <a:ea typeface="MS PGothic" pitchFamily="34" charset="-128"/>
              </a:rPr>
              <a:t>IBM Tivoli Automation E-Learning</a:t>
            </a:r>
          </a:p>
        </p:txBody>
      </p:sp>
      <p:sp>
        <p:nvSpPr>
          <p:cNvPr id="5" name="Line 5"/>
          <p:cNvSpPr>
            <a:spLocks noChangeShapeType="1"/>
          </p:cNvSpPr>
          <p:nvPr userDrawn="1"/>
        </p:nvSpPr>
        <p:spPr bwMode="black">
          <a:xfrm>
            <a:off x="552450" y="166688"/>
            <a:ext cx="0" cy="234950"/>
          </a:xfrm>
          <a:prstGeom prst="line">
            <a:avLst/>
          </a:prstGeom>
          <a:noFill/>
          <a:ln w="9525">
            <a:solidFill>
              <a:schemeClr val="tx1"/>
            </a:solidFill>
            <a:round/>
            <a:headEnd/>
            <a:tailEnd/>
          </a:ln>
          <a:effectLst/>
        </p:spPr>
        <p:txBody>
          <a:bodyPr wrap="none" anchor="ctr"/>
          <a:lstStyle/>
          <a:p>
            <a:pPr>
              <a:defRPr/>
            </a:pPr>
            <a:endParaRPr lang="en-US" b="0">
              <a:ea typeface="MS PGothic" pitchFamily="34" charset="-128"/>
            </a:endParaRPr>
          </a:p>
        </p:txBody>
      </p:sp>
      <p:pic>
        <p:nvPicPr>
          <p:cNvPr id="6" name="Picture 6"/>
          <p:cNvPicPr>
            <a:picLocks noChangeAspect="1" noChangeArrowheads="1"/>
          </p:cNvPicPr>
          <p:nvPr userDrawn="1"/>
        </p:nvPicPr>
        <p:blipFill>
          <a:blip r:embed="rId3">
            <a:clrChange>
              <a:clrFrom>
                <a:srgbClr val="FFFFFF"/>
              </a:clrFrom>
              <a:clrTo>
                <a:srgbClr val="FFFFFF">
                  <a:alpha val="0"/>
                </a:srgbClr>
              </a:clrTo>
            </a:clrChange>
          </a:blip>
          <a:srcRect l="4242" t="3740"/>
          <a:stretch>
            <a:fillRect/>
          </a:stretch>
        </p:blipFill>
        <p:spPr bwMode="auto">
          <a:xfrm>
            <a:off x="52388" y="50800"/>
            <a:ext cx="527050" cy="492125"/>
          </a:xfrm>
          <a:prstGeom prst="rect">
            <a:avLst/>
          </a:prstGeom>
          <a:noFill/>
          <a:ln w="3175" algn="ctr">
            <a:noFill/>
            <a:miter lim="800000"/>
            <a:headEnd/>
            <a:tailEnd/>
          </a:ln>
        </p:spPr>
      </p:pic>
      <p:sp>
        <p:nvSpPr>
          <p:cNvPr id="7" name="Rectangle 7"/>
          <p:cNvSpPr>
            <a:spLocks noChangeArrowheads="1"/>
          </p:cNvSpPr>
          <p:nvPr userDrawn="1"/>
        </p:nvSpPr>
        <p:spPr bwMode="black">
          <a:xfrm>
            <a:off x="588963" y="6540500"/>
            <a:ext cx="4360862" cy="244475"/>
          </a:xfrm>
          <a:prstGeom prst="rect">
            <a:avLst/>
          </a:prstGeom>
          <a:noFill/>
          <a:ln w="9525">
            <a:noFill/>
            <a:miter lim="800000"/>
            <a:headEnd/>
            <a:tailEnd/>
          </a:ln>
          <a:effectLst/>
        </p:spPr>
        <p:txBody>
          <a:bodyPr anchor="ctr">
            <a:spAutoFit/>
          </a:bodyPr>
          <a:lstStyle/>
          <a:p>
            <a:pPr algn="ctr" eaLnBrk="0" hangingPunct="0">
              <a:defRPr/>
            </a:pPr>
            <a:r>
              <a:rPr lang="en-US" altLang="en-US" sz="1000">
                <a:solidFill>
                  <a:schemeClr val="bg1"/>
                </a:solidFill>
                <a:ea typeface="MS PGothic" pitchFamily="34" charset="-128"/>
              </a:rPr>
              <a:t>IBM Tivoli Software </a:t>
            </a:r>
            <a:r>
              <a:rPr lang="en-US" altLang="en-US" sz="1000" b="0">
                <a:solidFill>
                  <a:schemeClr val="bg1"/>
                </a:solidFill>
                <a:ea typeface="MS PGothic" pitchFamily="34" charset="-128"/>
              </a:rPr>
              <a:t> |  </a:t>
            </a:r>
            <a:fld id="{2FFFC52E-0C64-4B32-B782-6A40E5B32A42}" type="datetime4">
              <a:rPr lang="en-US" sz="1000" b="0">
                <a:solidFill>
                  <a:schemeClr val="bg1"/>
                </a:solidFill>
                <a:ea typeface="MS PGothic" pitchFamily="34" charset="-128"/>
              </a:rPr>
              <a:pPr algn="ctr" eaLnBrk="0" hangingPunct="0">
                <a:defRPr/>
              </a:pPr>
              <a:t>February 26, 2010</a:t>
            </a:fld>
            <a:r>
              <a:rPr lang="en-US" sz="1000" b="0">
                <a:solidFill>
                  <a:schemeClr val="bg1"/>
                </a:solidFill>
                <a:ea typeface="MS PGothic" pitchFamily="34" charset="-128"/>
              </a:rPr>
              <a:t>  |  </a:t>
            </a:r>
            <a:r>
              <a:rPr lang="en-US" altLang="en-US" sz="1000" b="0">
                <a:solidFill>
                  <a:schemeClr val="bg1"/>
                </a:solidFill>
                <a:ea typeface="MS PGothic" pitchFamily="34" charset="-128"/>
              </a:rPr>
              <a:t>© 2010 IBM Corporation</a:t>
            </a:r>
          </a:p>
        </p:txBody>
      </p:sp>
      <p:grpSp>
        <p:nvGrpSpPr>
          <p:cNvPr id="8" name="Group 8"/>
          <p:cNvGrpSpPr>
            <a:grpSpLocks/>
          </p:cNvGrpSpPr>
          <p:nvPr userDrawn="1"/>
        </p:nvGrpSpPr>
        <p:grpSpPr bwMode="auto">
          <a:xfrm>
            <a:off x="6778625" y="6219825"/>
            <a:ext cx="2305050" cy="574675"/>
            <a:chOff x="4306" y="3942"/>
            <a:chExt cx="1452" cy="362"/>
          </a:xfrm>
        </p:grpSpPr>
        <p:pic>
          <p:nvPicPr>
            <p:cNvPr id="9" name="Picture 9"/>
            <p:cNvPicPr>
              <a:picLocks noChangeAspect="1" noChangeArrowheads="1"/>
            </p:cNvPicPr>
            <p:nvPr userDrawn="1"/>
          </p:nvPicPr>
          <p:blipFill>
            <a:blip r:embed="rId4">
              <a:clrChange>
                <a:clrFrom>
                  <a:srgbClr val="E9F2ED"/>
                </a:clrFrom>
                <a:clrTo>
                  <a:srgbClr val="E9F2ED">
                    <a:alpha val="0"/>
                  </a:srgbClr>
                </a:clrTo>
              </a:clrChange>
            </a:blip>
            <a:srcRect/>
            <a:stretch>
              <a:fillRect/>
            </a:stretch>
          </p:blipFill>
          <p:spPr bwMode="auto">
            <a:xfrm>
              <a:off x="5384" y="3942"/>
              <a:ext cx="374" cy="362"/>
            </a:xfrm>
            <a:prstGeom prst="rect">
              <a:avLst/>
            </a:prstGeom>
            <a:noFill/>
            <a:ln w="3175" algn="ctr">
              <a:noFill/>
              <a:miter lim="800000"/>
              <a:headEnd/>
              <a:tailEnd/>
            </a:ln>
          </p:spPr>
        </p:pic>
        <p:sp>
          <p:nvSpPr>
            <p:cNvPr id="10" name="Text Box 10"/>
            <p:cNvSpPr txBox="1">
              <a:spLocks noChangeArrowheads="1"/>
            </p:cNvSpPr>
            <p:nvPr userDrawn="1"/>
          </p:nvSpPr>
          <p:spPr bwMode="auto">
            <a:xfrm>
              <a:off x="4345" y="4029"/>
              <a:ext cx="1082" cy="154"/>
            </a:xfrm>
            <a:prstGeom prst="rect">
              <a:avLst/>
            </a:prstGeom>
            <a:noFill/>
            <a:ln w="3175" algn="ctr">
              <a:noFill/>
              <a:miter lim="800000"/>
              <a:headEnd/>
              <a:tailEnd/>
            </a:ln>
            <a:effectLst/>
          </p:spPr>
          <p:txBody>
            <a:bodyPr wrap="none">
              <a:spAutoFit/>
            </a:bodyPr>
            <a:lstStyle/>
            <a:p>
              <a:pPr algn="ctr">
                <a:defRPr/>
              </a:pPr>
              <a:r>
                <a:rPr lang="en-AU" sz="1000">
                  <a:solidFill>
                    <a:srgbClr val="FF0000"/>
                  </a:solidFill>
                  <a:ea typeface="MS PGothic" pitchFamily="34" charset="-128"/>
                </a:rPr>
                <a:t>Learning for Growth</a:t>
              </a:r>
              <a:r>
                <a:rPr lang="en-AU" sz="1000">
                  <a:solidFill>
                    <a:schemeClr val="bg1"/>
                  </a:solidFill>
                  <a:ea typeface="MS PGothic" pitchFamily="34" charset="-128"/>
                </a:rPr>
                <a:t> </a:t>
              </a:r>
              <a:r>
                <a:rPr lang="en-AU" sz="1000">
                  <a:solidFill>
                    <a:srgbClr val="0000FF"/>
                  </a:solidFill>
                  <a:ea typeface="MS PGothic" pitchFamily="34" charset="-128"/>
                </a:rPr>
                <a:t>2010</a:t>
              </a:r>
            </a:p>
          </p:txBody>
        </p:sp>
        <p:sp>
          <p:nvSpPr>
            <p:cNvPr id="11" name="Text Box 11"/>
            <p:cNvSpPr txBox="1">
              <a:spLocks noChangeArrowheads="1"/>
            </p:cNvSpPr>
            <p:nvPr userDrawn="1"/>
          </p:nvSpPr>
          <p:spPr bwMode="auto">
            <a:xfrm>
              <a:off x="4306" y="4152"/>
              <a:ext cx="1164" cy="144"/>
            </a:xfrm>
            <a:prstGeom prst="rect">
              <a:avLst/>
            </a:prstGeom>
            <a:noFill/>
            <a:ln w="3175" algn="ctr">
              <a:noFill/>
              <a:miter lim="800000"/>
              <a:headEnd/>
              <a:tailEnd/>
            </a:ln>
            <a:effectLst/>
          </p:spPr>
          <p:txBody>
            <a:bodyPr wrap="none">
              <a:spAutoFit/>
            </a:bodyPr>
            <a:lstStyle/>
            <a:p>
              <a:pPr algn="ctr">
                <a:defRPr/>
              </a:pPr>
              <a:r>
                <a:rPr lang="en-AU" sz="900">
                  <a:solidFill>
                    <a:schemeClr val="bg1"/>
                  </a:solidFill>
                  <a:ea typeface="MS PGothic" pitchFamily="34" charset="-128"/>
                </a:rPr>
                <a:t>IBM Worldwide Software Sales</a:t>
              </a:r>
            </a:p>
          </p:txBody>
        </p:sp>
      </p:grpSp>
      <p:sp>
        <p:nvSpPr>
          <p:cNvPr id="140291" name="Rectangle 3"/>
          <p:cNvSpPr>
            <a:spLocks noGrp="1" noChangeArrowheads="1"/>
          </p:cNvSpPr>
          <p:nvPr>
            <p:ph type="ctrTitle"/>
          </p:nvPr>
        </p:nvSpPr>
        <p:spPr>
          <a:xfrm>
            <a:off x="390525" y="2103438"/>
            <a:ext cx="8589963" cy="1470025"/>
          </a:xfrm>
        </p:spPr>
        <p:txBody>
          <a:bodyPr/>
          <a:lstStyle>
            <a:lvl1pPr>
              <a:lnSpc>
                <a:spcPct val="110000"/>
              </a:lnSpc>
              <a:defRPr sz="4400">
                <a:solidFill>
                  <a:schemeClr val="bg1"/>
                </a:solidFill>
              </a:defRPr>
            </a:lvl1pPr>
          </a:lstStyle>
          <a:p>
            <a:r>
              <a:rPr lang="en-US" altLang="en-US"/>
              <a:t>Presentation Title</a:t>
            </a: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sldNum" sz="quarter" idx="10"/>
          </p:nvPr>
        </p:nvSpPr>
        <p:spPr>
          <a:ln/>
        </p:spPr>
        <p:txBody>
          <a:bodyPr/>
          <a:lstStyle>
            <a:lvl1pPr>
              <a:defRPr/>
            </a:lvl1pPr>
          </a:lstStyle>
          <a:p>
            <a:pPr>
              <a:defRPr/>
            </a:pPr>
            <a:fld id="{7AF481A9-E463-46F3-B618-FA6C8B335756}" type="slidenum">
              <a:rPr lang="en-US" altLang="en-US"/>
              <a:pPr>
                <a:defRPr/>
              </a:pPr>
              <a:t>‹#›</a:t>
            </a:fld>
            <a:endParaRPr lang="en-US"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sldNum" sz="quarter" idx="10"/>
          </p:nvPr>
        </p:nvSpPr>
        <p:spPr>
          <a:ln/>
        </p:spPr>
        <p:txBody>
          <a:bodyPr/>
          <a:lstStyle>
            <a:lvl1pPr>
              <a:defRPr/>
            </a:lvl1pPr>
          </a:lstStyle>
          <a:p>
            <a:pPr>
              <a:defRPr/>
            </a:pPr>
            <a:fld id="{714D72E0-3A84-4EE5-B8B2-358C9BFF03A8}" type="slidenum">
              <a:rPr lang="en-US" altLang="en-US"/>
              <a:pPr>
                <a:defRPr/>
              </a:pPr>
              <a:t>‹#›</a:t>
            </a:fld>
            <a:endParaRPr lang="en-US"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9238" y="1503363"/>
            <a:ext cx="4021137"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22775" y="1503363"/>
            <a:ext cx="4021138"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sldNum" sz="quarter" idx="10"/>
          </p:nvPr>
        </p:nvSpPr>
        <p:spPr>
          <a:ln/>
        </p:spPr>
        <p:txBody>
          <a:bodyPr/>
          <a:lstStyle>
            <a:lvl1pPr>
              <a:defRPr/>
            </a:lvl1pPr>
          </a:lstStyle>
          <a:p>
            <a:pPr>
              <a:defRPr/>
            </a:pPr>
            <a:fld id="{9287541D-48AB-498D-BDDB-01831C839FC2}" type="slidenum">
              <a:rPr lang="en-US" altLang="en-US"/>
              <a:pPr>
                <a:defRPr/>
              </a:pPr>
              <a:t>‹#›</a:t>
            </a:fld>
            <a:endParaRPr lang="en-US"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sldNum" sz="quarter" idx="10"/>
          </p:nvPr>
        </p:nvSpPr>
        <p:spPr>
          <a:ln/>
        </p:spPr>
        <p:txBody>
          <a:bodyPr/>
          <a:lstStyle>
            <a:lvl1pPr>
              <a:defRPr/>
            </a:lvl1pPr>
          </a:lstStyle>
          <a:p>
            <a:pPr>
              <a:defRPr/>
            </a:pPr>
            <a:fld id="{E891CC40-2586-4CBF-92C8-E53690F8A941}" type="slidenum">
              <a:rPr lang="en-US" altLang="en-US"/>
              <a:pPr>
                <a:defRPr/>
              </a:pPr>
              <a:t>‹#›</a:t>
            </a:fld>
            <a:endParaRPr lang="en-US"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sldNum" sz="quarter" idx="10"/>
          </p:nvPr>
        </p:nvSpPr>
        <p:spPr>
          <a:ln/>
        </p:spPr>
        <p:txBody>
          <a:bodyPr/>
          <a:lstStyle>
            <a:lvl1pPr>
              <a:defRPr/>
            </a:lvl1pPr>
          </a:lstStyle>
          <a:p>
            <a:pPr>
              <a:defRPr/>
            </a:pPr>
            <a:fld id="{43B012CC-E92F-46FC-9E6F-CDA70D06989B}" type="slidenum">
              <a:rPr lang="en-US" altLang="en-US"/>
              <a:pPr>
                <a:defRPr/>
              </a:pPr>
              <a:t>‹#›</a:t>
            </a:fld>
            <a:endParaRPr lang="en-US"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sldNum" sz="quarter" idx="10"/>
          </p:nvPr>
        </p:nvSpPr>
        <p:spPr>
          <a:ln/>
        </p:spPr>
        <p:txBody>
          <a:bodyPr/>
          <a:lstStyle>
            <a:lvl1pPr>
              <a:defRPr/>
            </a:lvl1pPr>
          </a:lstStyle>
          <a:p>
            <a:pPr>
              <a:defRPr/>
            </a:pPr>
            <a:fld id="{E4A2C13E-05B1-49AA-BBA0-3C09E45FF698}" type="slidenum">
              <a:rPr lang="en-US" altLang="en-US"/>
              <a:pPr>
                <a:defRPr/>
              </a:pPr>
              <a:t>‹#›</a:t>
            </a:fld>
            <a:endParaRPr lang="en-US"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pPr>
              <a:defRPr/>
            </a:pPr>
            <a:fld id="{36754AFD-A805-4CE6-A053-2CCD27849C90}" type="slidenum">
              <a:rPr lang="en-US" altLang="en-US"/>
              <a:pPr>
                <a:defRPr/>
              </a:pPr>
              <a:t>‹#›</a:t>
            </a:fld>
            <a:endParaRPr lang="en-US"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pPr>
              <a:defRPr/>
            </a:pPr>
            <a:fld id="{55E3620D-E86E-4EE4-BCF1-96511D5260C1}" type="slidenum">
              <a:rPr lang="en-US" altLang="en-US"/>
              <a:pPr>
                <a:defRPr/>
              </a:pPr>
              <a:t>‹#›</a:t>
            </a:fld>
            <a:endParaRPr lang="en-US"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sldNum" sz="quarter" idx="10"/>
          </p:nvPr>
        </p:nvSpPr>
        <p:spPr>
          <a:ln/>
        </p:spPr>
        <p:txBody>
          <a:bodyPr/>
          <a:lstStyle>
            <a:lvl1pPr>
              <a:defRPr/>
            </a:lvl1pPr>
          </a:lstStyle>
          <a:p>
            <a:pPr>
              <a:defRPr/>
            </a:pPr>
            <a:fld id="{FCF3D3A9-03BD-4BCF-99CB-05D5402AA90A}" type="slidenum">
              <a:rPr lang="en-US" altLang="en-US"/>
              <a:pPr>
                <a:defRPr/>
              </a:pPr>
              <a:t>‹#›</a:t>
            </a:fld>
            <a:endParaRPr lang="en-US"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1925" y="631825"/>
            <a:ext cx="2087563" cy="55514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9238" y="631825"/>
            <a:ext cx="6110287" cy="55514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sldNum" sz="quarter" idx="10"/>
          </p:nvPr>
        </p:nvSpPr>
        <p:spPr>
          <a:ln/>
        </p:spPr>
        <p:txBody>
          <a:bodyPr/>
          <a:lstStyle>
            <a:lvl1pPr>
              <a:defRPr/>
            </a:lvl1pPr>
          </a:lstStyle>
          <a:p>
            <a:pPr>
              <a:defRPr/>
            </a:pPr>
            <a:fld id="{826E05C8-0FCB-4139-A626-945E1FA0EDF5}" type="slidenum">
              <a:rPr lang="en-US" altLang="en-US"/>
              <a:pPr>
                <a:defRPr/>
              </a:pPr>
              <a:t>‹#›</a:t>
            </a:fld>
            <a:endParaRPr lang="en-US"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04000" y="631825"/>
            <a:ext cx="2082800" cy="54943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4013" y="631825"/>
            <a:ext cx="6097587" cy="5494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2"/>
          <a:srcRect/>
          <a:stretch>
            <a:fillRect/>
          </a:stretch>
        </p:blipFill>
        <p:spPr bwMode="auto">
          <a:xfrm>
            <a:off x="0" y="-336550"/>
            <a:ext cx="9144000" cy="6862763"/>
          </a:xfrm>
          <a:prstGeom prst="rect">
            <a:avLst/>
          </a:prstGeom>
          <a:noFill/>
          <a:ln w="3175" algn="ctr">
            <a:noFill/>
            <a:miter lim="800000"/>
            <a:headEnd/>
            <a:tailEnd/>
          </a:ln>
        </p:spPr>
      </p:pic>
      <p:sp>
        <p:nvSpPr>
          <p:cNvPr id="4" name="Line 4"/>
          <p:cNvSpPr>
            <a:spLocks noChangeShapeType="1"/>
          </p:cNvSpPr>
          <p:nvPr userDrawn="1"/>
        </p:nvSpPr>
        <p:spPr bwMode="black">
          <a:xfrm flipV="1">
            <a:off x="1101725" y="4264025"/>
            <a:ext cx="0" cy="1066800"/>
          </a:xfrm>
          <a:prstGeom prst="line">
            <a:avLst/>
          </a:prstGeom>
          <a:noFill/>
          <a:ln w="28575">
            <a:solidFill>
              <a:schemeClr val="bg1"/>
            </a:solidFill>
            <a:round/>
            <a:headEnd/>
            <a:tailEnd/>
          </a:ln>
          <a:effectLst/>
        </p:spPr>
        <p:txBody>
          <a:bodyPr/>
          <a:lstStyle/>
          <a:p>
            <a:pPr>
              <a:defRPr/>
            </a:pPr>
            <a:endParaRPr lang="en-US" b="0">
              <a:ea typeface="MS PGothic" pitchFamily="34" charset="-128"/>
            </a:endParaRPr>
          </a:p>
        </p:txBody>
      </p:sp>
      <p:sp>
        <p:nvSpPr>
          <p:cNvPr id="5" name="Rectangle 5"/>
          <p:cNvSpPr>
            <a:spLocks noChangeArrowheads="1"/>
          </p:cNvSpPr>
          <p:nvPr userDrawn="1"/>
        </p:nvSpPr>
        <p:spPr bwMode="auto">
          <a:xfrm>
            <a:off x="1174750" y="4167188"/>
            <a:ext cx="6035675" cy="641350"/>
          </a:xfrm>
          <a:prstGeom prst="rect">
            <a:avLst/>
          </a:prstGeom>
          <a:noFill/>
          <a:ln w="3175" algn="ctr">
            <a:noFill/>
            <a:miter lim="800000"/>
            <a:headEnd/>
            <a:tailEnd/>
          </a:ln>
          <a:effectLst/>
        </p:spPr>
        <p:txBody>
          <a:bodyPr>
            <a:spAutoFit/>
          </a:bodyPr>
          <a:lstStyle/>
          <a:p>
            <a:pPr>
              <a:buClr>
                <a:schemeClr val="accent2"/>
              </a:buClr>
              <a:buFont typeface="Wingdings" pitchFamily="2" charset="2"/>
              <a:buNone/>
              <a:defRPr/>
            </a:pPr>
            <a:r>
              <a:rPr lang="en-US" sz="3600">
                <a:solidFill>
                  <a:schemeClr val="bg1"/>
                </a:solidFill>
                <a:ea typeface="MS PGothic" pitchFamily="34" charset="-128"/>
              </a:rPr>
              <a:t>“THE PRICE IS RIGHT”</a:t>
            </a:r>
          </a:p>
        </p:txBody>
      </p:sp>
      <p:sp>
        <p:nvSpPr>
          <p:cNvPr id="6" name="Text Box 6"/>
          <p:cNvSpPr txBox="1">
            <a:spLocks noChangeArrowheads="1"/>
          </p:cNvSpPr>
          <p:nvPr userDrawn="1"/>
        </p:nvSpPr>
        <p:spPr bwMode="black">
          <a:xfrm>
            <a:off x="403225" y="261938"/>
            <a:ext cx="3028950" cy="304800"/>
          </a:xfrm>
          <a:prstGeom prst="rect">
            <a:avLst/>
          </a:prstGeom>
          <a:noFill/>
          <a:ln w="9525">
            <a:noFill/>
            <a:miter lim="800000"/>
            <a:headEnd/>
            <a:tailEnd/>
          </a:ln>
          <a:effectLst/>
        </p:spPr>
        <p:txBody>
          <a:bodyPr wrap="none">
            <a:spAutoFit/>
          </a:bodyPr>
          <a:lstStyle/>
          <a:p>
            <a:pPr eaLnBrk="0" hangingPunct="0">
              <a:defRPr/>
            </a:pPr>
            <a:r>
              <a:rPr lang="en-US" altLang="en-US" sz="1400">
                <a:solidFill>
                  <a:schemeClr val="bg1"/>
                </a:solidFill>
                <a:ea typeface="MS PGothic" pitchFamily="34" charset="-128"/>
              </a:rPr>
              <a:t>IBM Tivoli Automation E-Learning</a:t>
            </a:r>
          </a:p>
        </p:txBody>
      </p:sp>
      <p:sp>
        <p:nvSpPr>
          <p:cNvPr id="7" name="Line 7"/>
          <p:cNvSpPr>
            <a:spLocks noChangeShapeType="1"/>
          </p:cNvSpPr>
          <p:nvPr userDrawn="1"/>
        </p:nvSpPr>
        <p:spPr bwMode="black">
          <a:xfrm>
            <a:off x="552450" y="166688"/>
            <a:ext cx="0" cy="234950"/>
          </a:xfrm>
          <a:prstGeom prst="line">
            <a:avLst/>
          </a:prstGeom>
          <a:noFill/>
          <a:ln w="9525">
            <a:solidFill>
              <a:schemeClr val="tx1"/>
            </a:solidFill>
            <a:round/>
            <a:headEnd/>
            <a:tailEnd/>
          </a:ln>
          <a:effectLst/>
        </p:spPr>
        <p:txBody>
          <a:bodyPr wrap="none" anchor="ctr"/>
          <a:lstStyle/>
          <a:p>
            <a:pPr>
              <a:defRPr/>
            </a:pPr>
            <a:endParaRPr lang="en-US" b="0">
              <a:ea typeface="MS PGothic" pitchFamily="34" charset="-128"/>
            </a:endParaRPr>
          </a:p>
        </p:txBody>
      </p:sp>
      <p:pic>
        <p:nvPicPr>
          <p:cNvPr id="8" name="Picture 8"/>
          <p:cNvPicPr>
            <a:picLocks noChangeAspect="1" noChangeArrowheads="1"/>
          </p:cNvPicPr>
          <p:nvPr userDrawn="1"/>
        </p:nvPicPr>
        <p:blipFill>
          <a:blip r:embed="rId3">
            <a:clrChange>
              <a:clrFrom>
                <a:srgbClr val="FFFFFF"/>
              </a:clrFrom>
              <a:clrTo>
                <a:srgbClr val="FFFFFF">
                  <a:alpha val="0"/>
                </a:srgbClr>
              </a:clrTo>
            </a:clrChange>
          </a:blip>
          <a:srcRect l="4242" t="3740"/>
          <a:stretch>
            <a:fillRect/>
          </a:stretch>
        </p:blipFill>
        <p:spPr bwMode="auto">
          <a:xfrm>
            <a:off x="52388" y="50800"/>
            <a:ext cx="527050" cy="492125"/>
          </a:xfrm>
          <a:prstGeom prst="rect">
            <a:avLst/>
          </a:prstGeom>
          <a:noFill/>
          <a:ln w="3175" algn="ctr">
            <a:noFill/>
            <a:miter lim="800000"/>
            <a:headEnd/>
            <a:tailEnd/>
          </a:ln>
        </p:spPr>
      </p:pic>
      <p:sp>
        <p:nvSpPr>
          <p:cNvPr id="9" name="Rectangle 9"/>
          <p:cNvSpPr>
            <a:spLocks noChangeArrowheads="1"/>
          </p:cNvSpPr>
          <p:nvPr userDrawn="1"/>
        </p:nvSpPr>
        <p:spPr bwMode="black">
          <a:xfrm>
            <a:off x="588963" y="6540500"/>
            <a:ext cx="4360862" cy="244475"/>
          </a:xfrm>
          <a:prstGeom prst="rect">
            <a:avLst/>
          </a:prstGeom>
          <a:noFill/>
          <a:ln w="9525">
            <a:noFill/>
            <a:miter lim="800000"/>
            <a:headEnd/>
            <a:tailEnd/>
          </a:ln>
          <a:effectLst/>
        </p:spPr>
        <p:txBody>
          <a:bodyPr anchor="ctr">
            <a:spAutoFit/>
          </a:bodyPr>
          <a:lstStyle/>
          <a:p>
            <a:pPr algn="ctr" eaLnBrk="0" hangingPunct="0">
              <a:defRPr/>
            </a:pPr>
            <a:r>
              <a:rPr lang="en-US" altLang="en-US" sz="1000">
                <a:solidFill>
                  <a:schemeClr val="bg1"/>
                </a:solidFill>
                <a:ea typeface="MS PGothic" pitchFamily="34" charset="-128"/>
              </a:rPr>
              <a:t>IBM Tivoli Software </a:t>
            </a:r>
            <a:r>
              <a:rPr lang="en-US" altLang="en-US" sz="1000" b="0">
                <a:solidFill>
                  <a:schemeClr val="bg1"/>
                </a:solidFill>
                <a:ea typeface="MS PGothic" pitchFamily="34" charset="-128"/>
              </a:rPr>
              <a:t> |  </a:t>
            </a:r>
            <a:fld id="{5E4BA82A-85CC-4612-8537-F4DDBB763352}" type="datetime4">
              <a:rPr lang="en-US" sz="1000" b="0">
                <a:solidFill>
                  <a:schemeClr val="bg1"/>
                </a:solidFill>
                <a:ea typeface="MS PGothic" pitchFamily="34" charset="-128"/>
              </a:rPr>
              <a:pPr algn="ctr" eaLnBrk="0" hangingPunct="0">
                <a:defRPr/>
              </a:pPr>
              <a:t>February 26, 2010</a:t>
            </a:fld>
            <a:r>
              <a:rPr lang="en-US" sz="1000" b="0">
                <a:solidFill>
                  <a:schemeClr val="bg1"/>
                </a:solidFill>
                <a:ea typeface="MS PGothic" pitchFamily="34" charset="-128"/>
              </a:rPr>
              <a:t>  |  </a:t>
            </a:r>
            <a:r>
              <a:rPr lang="en-US" altLang="en-US" sz="1000" b="0">
                <a:solidFill>
                  <a:schemeClr val="bg1"/>
                </a:solidFill>
                <a:ea typeface="MS PGothic" pitchFamily="34" charset="-128"/>
              </a:rPr>
              <a:t>© 2010 IBM Corporation</a:t>
            </a:r>
          </a:p>
        </p:txBody>
      </p:sp>
      <p:grpSp>
        <p:nvGrpSpPr>
          <p:cNvPr id="10" name="Group 10"/>
          <p:cNvGrpSpPr>
            <a:grpSpLocks/>
          </p:cNvGrpSpPr>
          <p:nvPr userDrawn="1"/>
        </p:nvGrpSpPr>
        <p:grpSpPr bwMode="auto">
          <a:xfrm>
            <a:off x="6778625" y="6219825"/>
            <a:ext cx="2305050" cy="574675"/>
            <a:chOff x="4306" y="3942"/>
            <a:chExt cx="1452" cy="362"/>
          </a:xfrm>
        </p:grpSpPr>
        <p:pic>
          <p:nvPicPr>
            <p:cNvPr id="11" name="Picture 11"/>
            <p:cNvPicPr>
              <a:picLocks noChangeAspect="1" noChangeArrowheads="1"/>
            </p:cNvPicPr>
            <p:nvPr userDrawn="1"/>
          </p:nvPicPr>
          <p:blipFill>
            <a:blip r:embed="rId4">
              <a:clrChange>
                <a:clrFrom>
                  <a:srgbClr val="E9F2ED"/>
                </a:clrFrom>
                <a:clrTo>
                  <a:srgbClr val="E9F2ED">
                    <a:alpha val="0"/>
                  </a:srgbClr>
                </a:clrTo>
              </a:clrChange>
            </a:blip>
            <a:srcRect/>
            <a:stretch>
              <a:fillRect/>
            </a:stretch>
          </p:blipFill>
          <p:spPr bwMode="auto">
            <a:xfrm>
              <a:off x="5384" y="3942"/>
              <a:ext cx="374" cy="362"/>
            </a:xfrm>
            <a:prstGeom prst="rect">
              <a:avLst/>
            </a:prstGeom>
            <a:noFill/>
            <a:ln w="3175" algn="ctr">
              <a:noFill/>
              <a:miter lim="800000"/>
              <a:headEnd/>
              <a:tailEnd/>
            </a:ln>
          </p:spPr>
        </p:pic>
        <p:sp>
          <p:nvSpPr>
            <p:cNvPr id="12" name="Text Box 12"/>
            <p:cNvSpPr txBox="1">
              <a:spLocks noChangeArrowheads="1"/>
            </p:cNvSpPr>
            <p:nvPr userDrawn="1"/>
          </p:nvSpPr>
          <p:spPr bwMode="auto">
            <a:xfrm>
              <a:off x="4345" y="4029"/>
              <a:ext cx="1082" cy="154"/>
            </a:xfrm>
            <a:prstGeom prst="rect">
              <a:avLst/>
            </a:prstGeom>
            <a:noFill/>
            <a:ln w="3175" algn="ctr">
              <a:noFill/>
              <a:miter lim="800000"/>
              <a:headEnd/>
              <a:tailEnd/>
            </a:ln>
            <a:effectLst/>
          </p:spPr>
          <p:txBody>
            <a:bodyPr wrap="none">
              <a:spAutoFit/>
            </a:bodyPr>
            <a:lstStyle/>
            <a:p>
              <a:pPr algn="ctr">
                <a:defRPr/>
              </a:pPr>
              <a:r>
                <a:rPr lang="en-AU" sz="1000">
                  <a:solidFill>
                    <a:srgbClr val="FF0000"/>
                  </a:solidFill>
                  <a:ea typeface="MS PGothic" pitchFamily="34" charset="-128"/>
                </a:rPr>
                <a:t>Learning for Growth</a:t>
              </a:r>
              <a:r>
                <a:rPr lang="en-AU" sz="1000">
                  <a:solidFill>
                    <a:schemeClr val="bg1"/>
                  </a:solidFill>
                  <a:ea typeface="MS PGothic" pitchFamily="34" charset="-128"/>
                </a:rPr>
                <a:t> </a:t>
              </a:r>
              <a:r>
                <a:rPr lang="en-AU" sz="1000">
                  <a:solidFill>
                    <a:srgbClr val="0000FF"/>
                  </a:solidFill>
                  <a:ea typeface="MS PGothic" pitchFamily="34" charset="-128"/>
                </a:rPr>
                <a:t>2010</a:t>
              </a:r>
            </a:p>
          </p:txBody>
        </p:sp>
        <p:sp>
          <p:nvSpPr>
            <p:cNvPr id="13" name="Text Box 13"/>
            <p:cNvSpPr txBox="1">
              <a:spLocks noChangeArrowheads="1"/>
            </p:cNvSpPr>
            <p:nvPr userDrawn="1"/>
          </p:nvSpPr>
          <p:spPr bwMode="auto">
            <a:xfrm>
              <a:off x="4306" y="4152"/>
              <a:ext cx="1164" cy="144"/>
            </a:xfrm>
            <a:prstGeom prst="rect">
              <a:avLst/>
            </a:prstGeom>
            <a:noFill/>
            <a:ln w="3175" algn="ctr">
              <a:noFill/>
              <a:miter lim="800000"/>
              <a:headEnd/>
              <a:tailEnd/>
            </a:ln>
            <a:effectLst/>
          </p:spPr>
          <p:txBody>
            <a:bodyPr wrap="none">
              <a:spAutoFit/>
            </a:bodyPr>
            <a:lstStyle/>
            <a:p>
              <a:pPr algn="ctr">
                <a:defRPr/>
              </a:pPr>
              <a:r>
                <a:rPr lang="en-AU" sz="900">
                  <a:solidFill>
                    <a:schemeClr val="bg1"/>
                  </a:solidFill>
                  <a:ea typeface="MS PGothic" pitchFamily="34" charset="-128"/>
                </a:rPr>
                <a:t>IBM Worldwide Software Sales</a:t>
              </a:r>
            </a:p>
          </p:txBody>
        </p:sp>
      </p:grpSp>
      <p:sp>
        <p:nvSpPr>
          <p:cNvPr id="150531" name="Rectangle 3"/>
          <p:cNvSpPr>
            <a:spLocks noGrp="1" noChangeArrowheads="1"/>
          </p:cNvSpPr>
          <p:nvPr>
            <p:ph type="ctrTitle"/>
          </p:nvPr>
        </p:nvSpPr>
        <p:spPr>
          <a:xfrm>
            <a:off x="390525" y="2103438"/>
            <a:ext cx="8589963" cy="1470025"/>
          </a:xfrm>
        </p:spPr>
        <p:txBody>
          <a:bodyPr/>
          <a:lstStyle>
            <a:lvl1pPr>
              <a:lnSpc>
                <a:spcPct val="110000"/>
              </a:lnSpc>
              <a:defRPr sz="4400">
                <a:solidFill>
                  <a:schemeClr val="bg1"/>
                </a:solidFill>
              </a:defRPr>
            </a:lvl1pPr>
          </a:lstStyle>
          <a:p>
            <a:r>
              <a:rPr lang="en-US" altLang="en-US"/>
              <a:t>Presentation Title</a:t>
            </a:r>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sldNum" sz="quarter" idx="10"/>
          </p:nvPr>
        </p:nvSpPr>
        <p:spPr>
          <a:ln/>
        </p:spPr>
        <p:txBody>
          <a:bodyPr/>
          <a:lstStyle>
            <a:lvl1pPr>
              <a:defRPr/>
            </a:lvl1pPr>
          </a:lstStyle>
          <a:p>
            <a:pPr>
              <a:defRPr/>
            </a:pPr>
            <a:fld id="{9EF6B72A-D08A-4B34-A707-AAEE1F5BD1A4}" type="slidenum">
              <a:rPr lang="en-US" altLang="en-US"/>
              <a:pPr>
                <a:defRPr/>
              </a:pPr>
              <a:t>‹#›</a:t>
            </a:fld>
            <a:fld id="{9BF93972-1FCD-4ED0-A27E-5F47CF491323}" type="slidenum">
              <a:rPr lang="en-US" altLang="en-US"/>
              <a:pPr>
                <a:defRPr/>
              </a:pPr>
              <a:t>‹#›</a:t>
            </a:fld>
            <a:endParaRPr lang="en-US"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sldNum" sz="quarter" idx="10"/>
          </p:nvPr>
        </p:nvSpPr>
        <p:spPr>
          <a:ln/>
        </p:spPr>
        <p:txBody>
          <a:bodyPr/>
          <a:lstStyle>
            <a:lvl1pPr>
              <a:defRPr/>
            </a:lvl1pPr>
          </a:lstStyle>
          <a:p>
            <a:pPr>
              <a:defRPr/>
            </a:pPr>
            <a:fld id="{83759B02-95F5-43AF-8177-15271EBCDF12}" type="slidenum">
              <a:rPr lang="en-US" altLang="en-US"/>
              <a:pPr>
                <a:defRPr/>
              </a:pPr>
              <a:t>‹#›</a:t>
            </a:fld>
            <a:fld id="{5300593D-56EF-4035-A39B-EA324FCEBB62}" type="slidenum">
              <a:rPr lang="en-US" altLang="en-US"/>
              <a:pPr>
                <a:defRPr/>
              </a:pPr>
              <a:t>‹#›</a:t>
            </a:fld>
            <a:endParaRPr lang="en-US"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9238" y="1503363"/>
            <a:ext cx="4021137"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22775" y="1503363"/>
            <a:ext cx="4021138"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sldNum" sz="quarter" idx="10"/>
          </p:nvPr>
        </p:nvSpPr>
        <p:spPr>
          <a:ln/>
        </p:spPr>
        <p:txBody>
          <a:bodyPr/>
          <a:lstStyle>
            <a:lvl1pPr>
              <a:defRPr/>
            </a:lvl1pPr>
          </a:lstStyle>
          <a:p>
            <a:pPr>
              <a:defRPr/>
            </a:pPr>
            <a:fld id="{2AEC5B70-B44E-42A6-BDC7-DD6423A4DFE8}" type="slidenum">
              <a:rPr lang="en-US" altLang="en-US"/>
              <a:pPr>
                <a:defRPr/>
              </a:pPr>
              <a:t>‹#›</a:t>
            </a:fld>
            <a:fld id="{58B5CED1-ACB2-46D4-ADA6-0E1C7CB9EC8C}" type="slidenum">
              <a:rPr lang="en-US" altLang="en-US"/>
              <a:pPr>
                <a:defRPr/>
              </a:pPr>
              <a:t>‹#›</a:t>
            </a:fld>
            <a:endParaRPr lang="en-US"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sldNum" sz="quarter" idx="10"/>
          </p:nvPr>
        </p:nvSpPr>
        <p:spPr>
          <a:ln/>
        </p:spPr>
        <p:txBody>
          <a:bodyPr/>
          <a:lstStyle>
            <a:lvl1pPr>
              <a:defRPr/>
            </a:lvl1pPr>
          </a:lstStyle>
          <a:p>
            <a:pPr>
              <a:defRPr/>
            </a:pPr>
            <a:fld id="{B069F587-5100-456B-9493-7721A131B71B}" type="slidenum">
              <a:rPr lang="en-US" altLang="en-US"/>
              <a:pPr>
                <a:defRPr/>
              </a:pPr>
              <a:t>‹#›</a:t>
            </a:fld>
            <a:fld id="{615750CB-8EEC-4975-988F-0A2FC5DF41CA}" type="slidenum">
              <a:rPr lang="en-US" altLang="en-US"/>
              <a:pPr>
                <a:defRPr/>
              </a:pPr>
              <a:t>‹#›</a:t>
            </a:fld>
            <a:endParaRPr lang="en-US"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sldNum" sz="quarter" idx="10"/>
          </p:nvPr>
        </p:nvSpPr>
        <p:spPr>
          <a:ln/>
        </p:spPr>
        <p:txBody>
          <a:bodyPr/>
          <a:lstStyle>
            <a:lvl1pPr>
              <a:defRPr/>
            </a:lvl1pPr>
          </a:lstStyle>
          <a:p>
            <a:pPr>
              <a:defRPr/>
            </a:pPr>
            <a:fld id="{8987F384-8F26-45E0-A80A-EE6DE475D6D3}" type="slidenum">
              <a:rPr lang="en-US" altLang="en-US"/>
              <a:pPr>
                <a:defRPr/>
              </a:pPr>
              <a:t>‹#›</a:t>
            </a:fld>
            <a:fld id="{E1CF1B29-9415-4E64-8641-AD793C4BC4EE}" type="slidenum">
              <a:rPr lang="en-US" altLang="en-US"/>
              <a:pPr>
                <a:defRPr/>
              </a:pPr>
              <a:t>‹#›</a:t>
            </a:fld>
            <a:endParaRPr lang="en-US"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sldNum" sz="quarter" idx="10"/>
          </p:nvPr>
        </p:nvSpPr>
        <p:spPr>
          <a:ln/>
        </p:spPr>
        <p:txBody>
          <a:bodyPr/>
          <a:lstStyle>
            <a:lvl1pPr>
              <a:defRPr/>
            </a:lvl1pPr>
          </a:lstStyle>
          <a:p>
            <a:pPr>
              <a:defRPr/>
            </a:pPr>
            <a:fld id="{544D07A8-3FFB-47EF-9524-04509CDC48B8}" type="slidenum">
              <a:rPr lang="en-US" altLang="en-US"/>
              <a:pPr>
                <a:defRPr/>
              </a:pPr>
              <a:t>‹#›</a:t>
            </a:fld>
            <a:fld id="{6493454A-9CA0-4315-A61F-1B46AE3D242D}" type="slidenum">
              <a:rPr lang="en-US" altLang="en-US"/>
              <a:pPr>
                <a:defRPr/>
              </a:pPr>
              <a:t>‹#›</a:t>
            </a:fld>
            <a:endParaRPr lang="en-US"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pPr>
              <a:defRPr/>
            </a:pPr>
            <a:fld id="{5725498E-2DFB-434B-BE7C-246D560F08F6}" type="slidenum">
              <a:rPr lang="en-US" altLang="en-US"/>
              <a:pPr>
                <a:defRPr/>
              </a:pPr>
              <a:t>‹#›</a:t>
            </a:fld>
            <a:fld id="{BD1CA0DC-5550-485E-999E-9FC7CFE547AF}" type="slidenum">
              <a:rPr lang="en-US" altLang="en-US"/>
              <a:pPr>
                <a:defRPr/>
              </a:pPr>
              <a:t>‹#›</a:t>
            </a:fld>
            <a:endParaRPr lang="en-US"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pPr>
              <a:defRPr/>
            </a:pPr>
            <a:fld id="{D5A12490-0A95-4F40-A067-650609442EC4}" type="slidenum">
              <a:rPr lang="en-US" altLang="en-US"/>
              <a:pPr>
                <a:defRPr/>
              </a:pPr>
              <a:t>‹#›</a:t>
            </a:fld>
            <a:fld id="{446FB64D-4065-4FF3-A6AE-059A275A2A46}" type="slidenum">
              <a:rPr lang="en-US" altLang="en-US"/>
              <a:pPr>
                <a:defRPr/>
              </a:pPr>
              <a:t>‹#›</a:t>
            </a:fld>
            <a:endParaRPr lang="en-US"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sldNum" sz="quarter" idx="10"/>
          </p:nvPr>
        </p:nvSpPr>
        <p:spPr>
          <a:ln/>
        </p:spPr>
        <p:txBody>
          <a:bodyPr/>
          <a:lstStyle>
            <a:lvl1pPr>
              <a:defRPr/>
            </a:lvl1pPr>
          </a:lstStyle>
          <a:p>
            <a:pPr>
              <a:defRPr/>
            </a:pPr>
            <a:fld id="{CDC50705-568C-49F9-836E-205512CDEFE2}" type="slidenum">
              <a:rPr lang="en-US" altLang="en-US"/>
              <a:pPr>
                <a:defRPr/>
              </a:pPr>
              <a:t>‹#›</a:t>
            </a:fld>
            <a:fld id="{2EC544AE-9D70-469D-AE12-A8F2435D7E4B}" type="slidenum">
              <a:rPr lang="en-US" altLang="en-US"/>
              <a:pPr>
                <a:defRPr/>
              </a:pPr>
              <a:t>‹#›</a:t>
            </a:fld>
            <a:endParaRPr lang="en-US"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1925" y="631825"/>
            <a:ext cx="2087563" cy="55514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9238" y="631825"/>
            <a:ext cx="6110287" cy="55514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sldNum" sz="quarter" idx="10"/>
          </p:nvPr>
        </p:nvSpPr>
        <p:spPr>
          <a:ln/>
        </p:spPr>
        <p:txBody>
          <a:bodyPr/>
          <a:lstStyle>
            <a:lvl1pPr>
              <a:defRPr/>
            </a:lvl1pPr>
          </a:lstStyle>
          <a:p>
            <a:pPr>
              <a:defRPr/>
            </a:pPr>
            <a:fld id="{D47B5D59-E7A6-4649-824A-28EC7D811AC4}" type="slidenum">
              <a:rPr lang="en-US" altLang="en-US"/>
              <a:pPr>
                <a:defRPr/>
              </a:pPr>
              <a:t>‹#›</a:t>
            </a:fld>
            <a:fld id="{D5A19FAA-60B1-49E0-8865-050E21CE9470}" type="slidenum">
              <a:rPr lang="en-US" altLang="en-US"/>
              <a:pPr>
                <a:defRPr/>
              </a:pPr>
              <a:t>‹#›</a:t>
            </a:fld>
            <a:endParaRPr lang="en-US"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78"/>
          <p:cNvSpPr>
            <a:spLocks noGrp="1" noChangeArrowheads="1"/>
          </p:cNvSpPr>
          <p:nvPr>
            <p:ph type="sldNum" sz="quarter" idx="10"/>
          </p:nvPr>
        </p:nvSpPr>
        <p:spPr>
          <a:ln/>
        </p:spPr>
        <p:txBody>
          <a:bodyPr/>
          <a:lstStyle>
            <a:lvl1pPr>
              <a:defRPr/>
            </a:lvl1pPr>
          </a:lstStyle>
          <a:p>
            <a:pPr>
              <a:defRPr/>
            </a:pPr>
            <a:fld id="{0EC85AD0-9296-42AF-A22B-7703295ED1E0}" type="slidenum">
              <a:rPr lang="en-US" altLang="en-US"/>
              <a:pPr>
                <a:defRPr/>
              </a:pPr>
              <a:t>‹#›</a:t>
            </a:fld>
            <a:endParaRPr lang="en-US"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8"/>
          <p:cNvSpPr>
            <a:spLocks noGrp="1" noChangeArrowheads="1"/>
          </p:cNvSpPr>
          <p:nvPr>
            <p:ph type="sldNum" sz="quarter" idx="10"/>
          </p:nvPr>
        </p:nvSpPr>
        <p:spPr>
          <a:ln/>
        </p:spPr>
        <p:txBody>
          <a:bodyPr/>
          <a:lstStyle>
            <a:lvl1pPr>
              <a:defRPr/>
            </a:lvl1pPr>
          </a:lstStyle>
          <a:p>
            <a:pPr>
              <a:defRPr/>
            </a:pPr>
            <a:fld id="{6D1A9823-5A6B-4F93-9DBA-78DB98AB0A50}" type="slidenum">
              <a:rPr lang="en-US" altLang="en-US"/>
              <a:pPr>
                <a:defRPr/>
              </a:pPr>
              <a:t>‹#›</a:t>
            </a:fld>
            <a:endParaRPr lang="en-US"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78"/>
          <p:cNvSpPr>
            <a:spLocks noGrp="1" noChangeArrowheads="1"/>
          </p:cNvSpPr>
          <p:nvPr>
            <p:ph type="sldNum" sz="quarter" idx="10"/>
          </p:nvPr>
        </p:nvSpPr>
        <p:spPr>
          <a:ln/>
        </p:spPr>
        <p:txBody>
          <a:bodyPr/>
          <a:lstStyle>
            <a:lvl1pPr>
              <a:defRPr/>
            </a:lvl1pPr>
          </a:lstStyle>
          <a:p>
            <a:pPr>
              <a:defRPr/>
            </a:pPr>
            <a:fld id="{0DFF2046-25C0-44D9-AC35-7BA445254572}" type="slidenum">
              <a:rPr lang="en-US" altLang="en-US"/>
              <a:pPr>
                <a:defRPr/>
              </a:pPr>
              <a:t>‹#›</a:t>
            </a:fld>
            <a:endParaRPr lang="en-US"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9238" y="1503363"/>
            <a:ext cx="4021137"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22775" y="1503363"/>
            <a:ext cx="4021138"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78"/>
          <p:cNvSpPr>
            <a:spLocks noGrp="1" noChangeArrowheads="1"/>
          </p:cNvSpPr>
          <p:nvPr>
            <p:ph type="sldNum" sz="quarter" idx="10"/>
          </p:nvPr>
        </p:nvSpPr>
        <p:spPr>
          <a:ln/>
        </p:spPr>
        <p:txBody>
          <a:bodyPr/>
          <a:lstStyle>
            <a:lvl1pPr>
              <a:defRPr/>
            </a:lvl1pPr>
          </a:lstStyle>
          <a:p>
            <a:pPr>
              <a:defRPr/>
            </a:pPr>
            <a:fld id="{A51799EC-0370-4916-A5A9-A859EAB8E3DE}" type="slidenum">
              <a:rPr lang="en-US" altLang="en-US"/>
              <a:pPr>
                <a:defRPr/>
              </a:pPr>
              <a:t>‹#›</a:t>
            </a:fld>
            <a:endParaRPr lang="en-US"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78"/>
          <p:cNvSpPr>
            <a:spLocks noGrp="1" noChangeArrowheads="1"/>
          </p:cNvSpPr>
          <p:nvPr>
            <p:ph type="sldNum" sz="quarter" idx="10"/>
          </p:nvPr>
        </p:nvSpPr>
        <p:spPr>
          <a:ln/>
        </p:spPr>
        <p:txBody>
          <a:bodyPr/>
          <a:lstStyle>
            <a:lvl1pPr>
              <a:defRPr/>
            </a:lvl1pPr>
          </a:lstStyle>
          <a:p>
            <a:pPr>
              <a:defRPr/>
            </a:pPr>
            <a:fld id="{25A9CBEA-1AA4-40C2-85E6-C68112886E24}" type="slidenum">
              <a:rPr lang="en-US" altLang="en-US"/>
              <a:pPr>
                <a:defRPr/>
              </a:pPr>
              <a:t>‹#›</a:t>
            </a:fld>
            <a:endParaRPr lang="en-US"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78"/>
          <p:cNvSpPr>
            <a:spLocks noGrp="1" noChangeArrowheads="1"/>
          </p:cNvSpPr>
          <p:nvPr>
            <p:ph type="sldNum" sz="quarter" idx="10"/>
          </p:nvPr>
        </p:nvSpPr>
        <p:spPr>
          <a:ln/>
        </p:spPr>
        <p:txBody>
          <a:bodyPr/>
          <a:lstStyle>
            <a:lvl1pPr>
              <a:defRPr/>
            </a:lvl1pPr>
          </a:lstStyle>
          <a:p>
            <a:pPr>
              <a:defRPr/>
            </a:pPr>
            <a:fld id="{F21F3F01-6251-4048-8962-496957FD22A5}" type="slidenum">
              <a:rPr lang="en-US" altLang="en-US"/>
              <a:pPr>
                <a:defRPr/>
              </a:pPr>
              <a:t>‹#›</a:t>
            </a:fld>
            <a:endParaRPr lang="en-US"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78"/>
          <p:cNvSpPr>
            <a:spLocks noGrp="1" noChangeArrowheads="1"/>
          </p:cNvSpPr>
          <p:nvPr>
            <p:ph type="sldNum" sz="quarter" idx="10"/>
          </p:nvPr>
        </p:nvSpPr>
        <p:spPr>
          <a:ln/>
        </p:spPr>
        <p:txBody>
          <a:bodyPr/>
          <a:lstStyle>
            <a:lvl1pPr>
              <a:defRPr/>
            </a:lvl1pPr>
          </a:lstStyle>
          <a:p>
            <a:pPr>
              <a:defRPr/>
            </a:pPr>
            <a:fld id="{8BC8FDE1-9EB7-472E-8D3E-D38BD0E271C5}" type="slidenum">
              <a:rPr lang="en-US" altLang="en-US"/>
              <a:pPr>
                <a:defRPr/>
              </a:pPr>
              <a:t>‹#›</a:t>
            </a:fld>
            <a:endParaRPr lang="en-US"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78"/>
          <p:cNvSpPr>
            <a:spLocks noGrp="1" noChangeArrowheads="1"/>
          </p:cNvSpPr>
          <p:nvPr>
            <p:ph type="sldNum" sz="quarter" idx="10"/>
          </p:nvPr>
        </p:nvSpPr>
        <p:spPr>
          <a:ln/>
        </p:spPr>
        <p:txBody>
          <a:bodyPr/>
          <a:lstStyle>
            <a:lvl1pPr>
              <a:defRPr/>
            </a:lvl1pPr>
          </a:lstStyle>
          <a:p>
            <a:pPr>
              <a:defRPr/>
            </a:pPr>
            <a:fld id="{5245CADF-9BCE-4F07-B878-D64F1640C93E}" type="slidenum">
              <a:rPr lang="en-US" altLang="en-US"/>
              <a:pPr>
                <a:defRPr/>
              </a:pPr>
              <a:t>‹#›</a:t>
            </a:fld>
            <a:endParaRPr lang="en-US"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78"/>
          <p:cNvSpPr>
            <a:spLocks noGrp="1" noChangeArrowheads="1"/>
          </p:cNvSpPr>
          <p:nvPr>
            <p:ph type="sldNum" sz="quarter" idx="10"/>
          </p:nvPr>
        </p:nvSpPr>
        <p:spPr>
          <a:ln/>
        </p:spPr>
        <p:txBody>
          <a:bodyPr/>
          <a:lstStyle>
            <a:lvl1pPr>
              <a:defRPr/>
            </a:lvl1pPr>
          </a:lstStyle>
          <a:p>
            <a:pPr>
              <a:defRPr/>
            </a:pPr>
            <a:fld id="{A848AAE2-6F7F-47C7-B94F-EE9B372245C2}" type="slidenum">
              <a:rPr lang="en-US" altLang="en-US"/>
              <a:pPr>
                <a:defRPr/>
              </a:pPr>
              <a:t>‹#›</a:t>
            </a:fld>
            <a:endParaRPr lang="en-US"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8"/>
          <p:cNvSpPr>
            <a:spLocks noGrp="1" noChangeArrowheads="1"/>
          </p:cNvSpPr>
          <p:nvPr>
            <p:ph type="sldNum" sz="quarter" idx="10"/>
          </p:nvPr>
        </p:nvSpPr>
        <p:spPr>
          <a:ln/>
        </p:spPr>
        <p:txBody>
          <a:bodyPr/>
          <a:lstStyle>
            <a:lvl1pPr>
              <a:defRPr/>
            </a:lvl1pPr>
          </a:lstStyle>
          <a:p>
            <a:pPr>
              <a:defRPr/>
            </a:pPr>
            <a:fld id="{ABB2FDFF-1BD0-458C-8E50-900AABAFC288}" type="slidenum">
              <a:rPr lang="en-US" altLang="en-US"/>
              <a:pPr>
                <a:defRPr/>
              </a:pPr>
              <a:t>‹#›</a:t>
            </a:fld>
            <a:endParaRPr lang="en-US"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1925" y="631825"/>
            <a:ext cx="2087563" cy="55514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9238" y="631825"/>
            <a:ext cx="6110287" cy="55514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8"/>
          <p:cNvSpPr>
            <a:spLocks noGrp="1" noChangeArrowheads="1"/>
          </p:cNvSpPr>
          <p:nvPr>
            <p:ph type="sldNum" sz="quarter" idx="10"/>
          </p:nvPr>
        </p:nvSpPr>
        <p:spPr>
          <a:ln/>
        </p:spPr>
        <p:txBody>
          <a:bodyPr/>
          <a:lstStyle>
            <a:lvl1pPr>
              <a:defRPr/>
            </a:lvl1pPr>
          </a:lstStyle>
          <a:p>
            <a:pPr>
              <a:defRPr/>
            </a:pPr>
            <a:fld id="{3B4D74EB-33CA-441D-83DC-F8D8F23BAC06}"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heme" Target="../theme/theme2.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1.png"/><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23.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2.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1.png"/><Relationship Id="rId5" Type="http://schemas.openxmlformats.org/officeDocument/2006/relationships/slideLayout" Target="../slideLayouts/slideLayout28.xml"/><Relationship Id="rId10" Type="http://schemas.openxmlformats.org/officeDocument/2006/relationships/theme" Target="../theme/theme5.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3.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6.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image" Target="../media/image5.png"/><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6.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7.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image" Target="../media/image8.png"/><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image" Target="../media/image7.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3.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8.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image" Target="../media/image5.png"/><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image" Target="../media/image4.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image" Target="../media/image3.pn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theme" Target="../theme/theme9.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image" Target="../media/image7.png"/><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8" name="Text Box 18"/>
          <p:cNvSpPr txBox="1">
            <a:spLocks noChangeArrowheads="1"/>
          </p:cNvSpPr>
          <p:nvPr/>
        </p:nvSpPr>
        <p:spPr bwMode="auto">
          <a:xfrm>
            <a:off x="576263" y="6629400"/>
            <a:ext cx="2903537" cy="107950"/>
          </a:xfrm>
          <a:prstGeom prst="rect">
            <a:avLst/>
          </a:prstGeom>
          <a:noFill/>
          <a:ln w="9525">
            <a:noFill/>
            <a:miter lim="800000"/>
            <a:headEnd/>
            <a:tailEnd/>
          </a:ln>
          <a:effectLst/>
        </p:spPr>
        <p:txBody>
          <a:bodyPr lIns="0" tIns="0" rIns="0" bIns="0">
            <a:spAutoFit/>
          </a:bodyPr>
          <a:lstStyle/>
          <a:p>
            <a:pPr>
              <a:defRPr/>
            </a:pPr>
            <a:r>
              <a:rPr lang="en-US" sz="700" b="0">
                <a:solidFill>
                  <a:schemeClr val="bg1"/>
                </a:solidFill>
                <a:latin typeface="Helvetica" charset="0"/>
                <a:ea typeface="ＭＳ Ｐゴシック" charset="-128"/>
                <a:cs typeface="+mn-cs"/>
              </a:rPr>
              <a:t>Copyright © 2009 Intelliden, Inc. – Proprietary &amp; Confidential</a:t>
            </a:r>
          </a:p>
        </p:txBody>
      </p:sp>
      <p:pic>
        <p:nvPicPr>
          <p:cNvPr id="1028" name="Picture 6" descr="Intelliden_REV.png"/>
          <p:cNvPicPr>
            <a:picLocks noChangeAspect="1"/>
          </p:cNvPicPr>
          <p:nvPr/>
        </p:nvPicPr>
        <p:blipFill>
          <a:blip r:embed="rId6"/>
          <a:srcRect/>
          <a:stretch>
            <a:fillRect/>
          </a:stretch>
        </p:blipFill>
        <p:spPr bwMode="auto">
          <a:xfrm>
            <a:off x="576263" y="347663"/>
            <a:ext cx="1965325" cy="290512"/>
          </a:xfrm>
          <a:prstGeom prst="rect">
            <a:avLst/>
          </a:prstGeom>
          <a:noFill/>
          <a:ln w="9525">
            <a:noFill/>
            <a:miter lim="800000"/>
            <a:headEnd/>
            <a:tailEnd/>
          </a:ln>
        </p:spPr>
      </p:pic>
      <p:sp>
        <p:nvSpPr>
          <p:cNvPr id="10" name="Line 6"/>
          <p:cNvSpPr>
            <a:spLocks noChangeShapeType="1"/>
          </p:cNvSpPr>
          <p:nvPr/>
        </p:nvSpPr>
        <p:spPr bwMode="auto">
          <a:xfrm>
            <a:off x="284163" y="0"/>
            <a:ext cx="0" cy="22860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ea typeface="+mn-ea"/>
              <a:cs typeface="+mn-cs"/>
            </a:endParaRPr>
          </a:p>
        </p:txBody>
      </p:sp>
    </p:spTree>
  </p:cSld>
  <p:clrMap bg1="lt1" tx1="dk1" bg2="lt2" tx2="dk2" accent1="accent1" accent2="accent2" accent3="accent3" accent4="accent4" accent5="accent5" accent6="accent6" hlink="hlink" folHlink="folHlink"/>
  <p:sldLayoutIdLst>
    <p:sldLayoutId id="2147484089" r:id="rId1"/>
    <p:sldLayoutId id="2147484088" r:id="rId2"/>
    <p:sldLayoutId id="2147484087" r:id="rId3"/>
    <p:sldLayoutId id="2147484086" r:id="rId4"/>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34" charset="-128"/>
          <a:cs typeface="ＭＳ Ｐゴシック" pitchFamily="-111" charset="-128"/>
        </a:defRPr>
      </a:lvl1pPr>
      <a:lvl2pPr algn="ctr" defTabSz="457200" rtl="0" eaLnBrk="0" fontAlgn="base" hangingPunct="0">
        <a:spcBef>
          <a:spcPct val="0"/>
        </a:spcBef>
        <a:spcAft>
          <a:spcPct val="0"/>
        </a:spcAft>
        <a:defRPr sz="4400">
          <a:solidFill>
            <a:schemeClr val="tx1"/>
          </a:solidFill>
          <a:latin typeface="Calibri" pitchFamily="-111" charset="0"/>
          <a:ea typeface="ＭＳ Ｐゴシック" pitchFamily="34" charset="-128"/>
          <a:cs typeface="ＭＳ Ｐゴシック" pitchFamily="-111" charset="-128"/>
        </a:defRPr>
      </a:lvl2pPr>
      <a:lvl3pPr algn="ctr" defTabSz="457200" rtl="0" eaLnBrk="0" fontAlgn="base" hangingPunct="0">
        <a:spcBef>
          <a:spcPct val="0"/>
        </a:spcBef>
        <a:spcAft>
          <a:spcPct val="0"/>
        </a:spcAft>
        <a:defRPr sz="4400">
          <a:solidFill>
            <a:schemeClr val="tx1"/>
          </a:solidFill>
          <a:latin typeface="Calibri" pitchFamily="-111" charset="0"/>
          <a:ea typeface="ＭＳ Ｐゴシック" pitchFamily="34" charset="-128"/>
          <a:cs typeface="ＭＳ Ｐゴシック" pitchFamily="-111" charset="-128"/>
        </a:defRPr>
      </a:lvl3pPr>
      <a:lvl4pPr algn="ctr" defTabSz="457200" rtl="0" eaLnBrk="0" fontAlgn="base" hangingPunct="0">
        <a:spcBef>
          <a:spcPct val="0"/>
        </a:spcBef>
        <a:spcAft>
          <a:spcPct val="0"/>
        </a:spcAft>
        <a:defRPr sz="4400">
          <a:solidFill>
            <a:schemeClr val="tx1"/>
          </a:solidFill>
          <a:latin typeface="Calibri" pitchFamily="-111" charset="0"/>
          <a:ea typeface="ＭＳ Ｐゴシック" pitchFamily="34" charset="-128"/>
          <a:cs typeface="ＭＳ Ｐゴシック" pitchFamily="-111" charset="-128"/>
        </a:defRPr>
      </a:lvl4pPr>
      <a:lvl5pPr algn="ctr" defTabSz="457200" rtl="0" eaLnBrk="0" fontAlgn="base" hangingPunct="0">
        <a:spcBef>
          <a:spcPct val="0"/>
        </a:spcBef>
        <a:spcAft>
          <a:spcPct val="0"/>
        </a:spcAft>
        <a:defRPr sz="4400">
          <a:solidFill>
            <a:schemeClr val="tx1"/>
          </a:solidFill>
          <a:latin typeface="Calibri" pitchFamily="-111" charset="0"/>
          <a:ea typeface="ＭＳ Ｐゴシック" pitchFamily="34" charset="-128"/>
          <a:cs typeface="ＭＳ Ｐゴシック" pitchFamily="-111" charset="-128"/>
        </a:defRPr>
      </a:lvl5pPr>
      <a:lvl6pPr marL="457200" algn="ctr" defTabSz="457200" rtl="0" eaLnBrk="1" fontAlgn="base" hangingPunct="1">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6pPr>
      <a:lvl7pPr marL="914400" algn="ctr" defTabSz="457200" rtl="0" eaLnBrk="1" fontAlgn="base" hangingPunct="1">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7pPr>
      <a:lvl8pPr marL="1371600" algn="ctr" defTabSz="457200" rtl="0" eaLnBrk="1" fontAlgn="base" hangingPunct="1">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8pPr>
      <a:lvl9pPr marL="1828800" algn="ctr" defTabSz="457200" rtl="0" eaLnBrk="1" fontAlgn="base" hangingPunct="1">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34" charset="-128"/>
          <a:cs typeface="ＭＳ Ｐゴシック" pitchFamily="-111"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576263" y="0"/>
            <a:ext cx="8001000" cy="6858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576263" y="914400"/>
            <a:ext cx="8001000" cy="5029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Line 6"/>
          <p:cNvSpPr>
            <a:spLocks noChangeShapeType="1"/>
          </p:cNvSpPr>
          <p:nvPr/>
        </p:nvSpPr>
        <p:spPr bwMode="auto">
          <a:xfrm>
            <a:off x="284163" y="0"/>
            <a:ext cx="0" cy="6858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ea typeface="+mn-ea"/>
              <a:cs typeface="+mn-cs"/>
            </a:endParaRPr>
          </a:p>
        </p:txBody>
      </p:sp>
      <p:sp>
        <p:nvSpPr>
          <p:cNvPr id="9" name="Rectangle 8"/>
          <p:cNvSpPr>
            <a:spLocks noChangeArrowheads="1"/>
          </p:cNvSpPr>
          <p:nvPr/>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a:p>
            <a:pPr algn="ctr">
              <a:defRPr/>
            </a:pPr>
            <a:endParaRPr lang="en-US" b="0">
              <a:solidFill>
                <a:srgbClr val="FFFFFF"/>
              </a:solidFill>
              <a:latin typeface="Calibri" charset="0"/>
              <a:ea typeface="ＭＳ Ｐゴシック" charset="-128"/>
            </a:endParaRPr>
          </a:p>
        </p:txBody>
      </p:sp>
      <p:pic>
        <p:nvPicPr>
          <p:cNvPr id="6150" name="Picture 6" descr="Intelliden_REV.png"/>
          <p:cNvPicPr>
            <a:picLocks noChangeAspect="1"/>
          </p:cNvPicPr>
          <p:nvPr/>
        </p:nvPicPr>
        <p:blipFill>
          <a:blip r:embed="rId12"/>
          <a:srcRect/>
          <a:stretch>
            <a:fillRect/>
          </a:stretch>
        </p:blipFill>
        <p:spPr bwMode="auto">
          <a:xfrm>
            <a:off x="576263" y="6553200"/>
            <a:ext cx="1219200" cy="180975"/>
          </a:xfrm>
          <a:prstGeom prst="rect">
            <a:avLst/>
          </a:prstGeom>
          <a:noFill/>
          <a:ln w="9525">
            <a:noFill/>
            <a:miter lim="800000"/>
            <a:headEnd/>
            <a:tailEnd/>
          </a:ln>
        </p:spPr>
      </p:pic>
      <p:sp>
        <p:nvSpPr>
          <p:cNvPr id="12" name="Text Box 18"/>
          <p:cNvSpPr txBox="1">
            <a:spLocks noChangeArrowheads="1"/>
          </p:cNvSpPr>
          <p:nvPr/>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13" name="Line 7"/>
          <p:cNvSpPr>
            <a:spLocks noChangeShapeType="1"/>
          </p:cNvSpPr>
          <p:nvPr/>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Tree>
  </p:cSld>
  <p:clrMap bg1="lt1" tx1="dk1" bg2="lt2" tx2="dk2" accent1="accent1" accent2="accent2" accent3="accent3" accent4="accent4" accent5="accent5" accent6="accent6" hlink="hlink" folHlink="folHlink"/>
  <p:sldLayoutIdLst>
    <p:sldLayoutId id="2147484094" r:id="rId1"/>
    <p:sldLayoutId id="2147484148" r:id="rId2"/>
    <p:sldLayoutId id="2147484149" r:id="rId3"/>
    <p:sldLayoutId id="2147484150" r:id="rId4"/>
    <p:sldLayoutId id="2147484151" r:id="rId5"/>
    <p:sldLayoutId id="2147484152" r:id="rId6"/>
    <p:sldLayoutId id="2147484093" r:id="rId7"/>
    <p:sldLayoutId id="2147484092" r:id="rId8"/>
    <p:sldLayoutId id="2147484091" r:id="rId9"/>
    <p:sldLayoutId id="2147484090" r:id="rId10"/>
  </p:sldLayoutIdLst>
  <p:hf hdr="0" ftr="0" dt="0"/>
  <p:txStyles>
    <p:titleStyle>
      <a:lvl1pPr algn="l" rtl="0" eaLnBrk="0" fontAlgn="base" hangingPunct="0">
        <a:spcBef>
          <a:spcPct val="0"/>
        </a:spcBef>
        <a:spcAft>
          <a:spcPct val="0"/>
        </a:spcAft>
        <a:defRPr sz="2800" b="1">
          <a:solidFill>
            <a:srgbClr val="003366"/>
          </a:solidFill>
          <a:latin typeface="Helvetica"/>
          <a:ea typeface="ＭＳ Ｐゴシック" pitchFamily="34" charset="-128"/>
          <a:cs typeface="ＭＳ Ｐゴシック" pitchFamily="-111" charset="-128"/>
        </a:defRPr>
      </a:lvl1pPr>
      <a:lvl2pPr algn="l" rtl="0" eaLnBrk="0" fontAlgn="base" hangingPunct="0">
        <a:spcBef>
          <a:spcPct val="0"/>
        </a:spcBef>
        <a:spcAft>
          <a:spcPct val="0"/>
        </a:spcAft>
        <a:defRPr sz="2800" b="1">
          <a:solidFill>
            <a:srgbClr val="003366"/>
          </a:solidFill>
          <a:latin typeface="Helvetica" pitchFamily="-65" charset="0"/>
          <a:ea typeface="ＭＳ Ｐゴシック" pitchFamily="34" charset="-128"/>
          <a:cs typeface="ＭＳ Ｐゴシック" pitchFamily="-111" charset="-128"/>
        </a:defRPr>
      </a:lvl2pPr>
      <a:lvl3pPr algn="l" rtl="0" eaLnBrk="0" fontAlgn="base" hangingPunct="0">
        <a:spcBef>
          <a:spcPct val="0"/>
        </a:spcBef>
        <a:spcAft>
          <a:spcPct val="0"/>
        </a:spcAft>
        <a:defRPr sz="2800" b="1">
          <a:solidFill>
            <a:srgbClr val="003366"/>
          </a:solidFill>
          <a:latin typeface="Helvetica" pitchFamily="-65" charset="0"/>
          <a:ea typeface="ＭＳ Ｐゴシック" pitchFamily="34" charset="-128"/>
          <a:cs typeface="ＭＳ Ｐゴシック" pitchFamily="-111" charset="-128"/>
        </a:defRPr>
      </a:lvl3pPr>
      <a:lvl4pPr algn="l" rtl="0" eaLnBrk="0" fontAlgn="base" hangingPunct="0">
        <a:spcBef>
          <a:spcPct val="0"/>
        </a:spcBef>
        <a:spcAft>
          <a:spcPct val="0"/>
        </a:spcAft>
        <a:defRPr sz="2800" b="1">
          <a:solidFill>
            <a:srgbClr val="003366"/>
          </a:solidFill>
          <a:latin typeface="Helvetica" pitchFamily="-65" charset="0"/>
          <a:ea typeface="ＭＳ Ｐゴシック" pitchFamily="34" charset="-128"/>
          <a:cs typeface="ＭＳ Ｐゴシック" pitchFamily="-111" charset="-128"/>
        </a:defRPr>
      </a:lvl4pPr>
      <a:lvl5pPr algn="l" rtl="0" eaLnBrk="0" fontAlgn="base" hangingPunct="0">
        <a:spcBef>
          <a:spcPct val="0"/>
        </a:spcBef>
        <a:spcAft>
          <a:spcPct val="0"/>
        </a:spcAft>
        <a:defRPr sz="2800" b="1">
          <a:solidFill>
            <a:srgbClr val="003366"/>
          </a:solidFill>
          <a:latin typeface="Helvetica" pitchFamily="-65" charset="0"/>
          <a:ea typeface="ＭＳ Ｐゴシック" pitchFamily="34"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07" charset="0"/>
        </a:defRPr>
      </a:lvl6pPr>
      <a:lvl7pPr marL="914400" algn="ctr" rtl="0" fontAlgn="base">
        <a:spcBef>
          <a:spcPct val="0"/>
        </a:spcBef>
        <a:spcAft>
          <a:spcPct val="0"/>
        </a:spcAft>
        <a:defRPr sz="4400">
          <a:solidFill>
            <a:schemeClr val="tx2"/>
          </a:solidFill>
          <a:latin typeface="Arial" pitchFamily="-107" charset="0"/>
        </a:defRPr>
      </a:lvl7pPr>
      <a:lvl8pPr marL="1371600" algn="ctr" rtl="0" fontAlgn="base">
        <a:spcBef>
          <a:spcPct val="0"/>
        </a:spcBef>
        <a:spcAft>
          <a:spcPct val="0"/>
        </a:spcAft>
        <a:defRPr sz="4400">
          <a:solidFill>
            <a:schemeClr val="tx2"/>
          </a:solidFill>
          <a:latin typeface="Arial" pitchFamily="-107" charset="0"/>
        </a:defRPr>
      </a:lvl8pPr>
      <a:lvl9pPr marL="1828800" algn="ctr" rtl="0" fontAlgn="base">
        <a:spcBef>
          <a:spcPct val="0"/>
        </a:spcBef>
        <a:spcAft>
          <a:spcPct val="0"/>
        </a:spcAft>
        <a:defRPr sz="4400">
          <a:solidFill>
            <a:schemeClr val="tx2"/>
          </a:solidFill>
          <a:latin typeface="Arial" pitchFamily="-107" charset="0"/>
        </a:defRPr>
      </a:lvl9pPr>
    </p:titleStyle>
    <p:bodyStyle>
      <a:lvl1pPr marL="228600" indent="-228600" algn="l" rtl="0" eaLnBrk="0" fontAlgn="base" hangingPunct="0">
        <a:spcBef>
          <a:spcPct val="20000"/>
        </a:spcBef>
        <a:spcAft>
          <a:spcPct val="0"/>
        </a:spcAft>
        <a:buClr>
          <a:srgbClr val="FF9900"/>
        </a:buClr>
        <a:buSzPct val="60000"/>
        <a:buFont typeface="Wingdings" pitchFamily="2" charset="2"/>
        <a:buBlip>
          <a:blip r:embed="rId13"/>
        </a:buBlip>
        <a:defRPr sz="2000">
          <a:solidFill>
            <a:srgbClr val="003366"/>
          </a:solidFill>
          <a:latin typeface="Helvetica"/>
          <a:ea typeface="ＭＳ Ｐゴシック" pitchFamily="34" charset="-128"/>
          <a:cs typeface="ＭＳ Ｐゴシック" pitchFamily="34" charset="-128"/>
        </a:defRPr>
      </a:lvl1pPr>
      <a:lvl2pPr marL="625475" indent="-228600" algn="l" rtl="0" eaLnBrk="0" fontAlgn="base" hangingPunct="0">
        <a:spcBef>
          <a:spcPct val="20000"/>
        </a:spcBef>
        <a:spcAft>
          <a:spcPct val="0"/>
        </a:spcAft>
        <a:buClr>
          <a:srgbClr val="FF9900"/>
        </a:buClr>
        <a:buFont typeface="Wingdings" pitchFamily="2" charset="2"/>
        <a:buChar char="§"/>
        <a:defRPr>
          <a:solidFill>
            <a:srgbClr val="003366"/>
          </a:solidFill>
          <a:latin typeface="Helvetica"/>
          <a:ea typeface="ＭＳ Ｐゴシック" pitchFamily="34" charset="-128"/>
          <a:cs typeface="Helvetica"/>
        </a:defRPr>
      </a:lvl2pPr>
      <a:lvl3pPr marL="968375" indent="-228600" algn="l" rtl="0" eaLnBrk="0" fontAlgn="base" hangingPunct="0">
        <a:spcBef>
          <a:spcPct val="20000"/>
        </a:spcBef>
        <a:spcAft>
          <a:spcPct val="0"/>
        </a:spcAft>
        <a:buClr>
          <a:srgbClr val="FF9900"/>
        </a:buClr>
        <a:buSzPct val="90000"/>
        <a:buFont typeface="Arial" charset="0"/>
        <a:buChar char="•"/>
        <a:defRPr sz="1600">
          <a:solidFill>
            <a:srgbClr val="003366"/>
          </a:solidFill>
          <a:latin typeface="Helvetica"/>
          <a:ea typeface="ＭＳ Ｐゴシック" pitchFamily="34" charset="-128"/>
          <a:cs typeface="Helvetica"/>
        </a:defRPr>
      </a:lvl3pPr>
      <a:lvl4pPr marL="1311275" indent="-228600" algn="l" rtl="0" eaLnBrk="0" fontAlgn="base" hangingPunct="0">
        <a:spcBef>
          <a:spcPct val="20000"/>
        </a:spcBef>
        <a:spcAft>
          <a:spcPct val="0"/>
        </a:spcAft>
        <a:buClr>
          <a:srgbClr val="FF9900"/>
        </a:buClr>
        <a:buChar char="–"/>
        <a:defRPr sz="1400">
          <a:solidFill>
            <a:srgbClr val="003366"/>
          </a:solidFill>
          <a:latin typeface="Helvetica"/>
          <a:ea typeface="ＭＳ Ｐゴシック" pitchFamily="34" charset="-128"/>
          <a:cs typeface="Helvetica"/>
        </a:defRPr>
      </a:lvl4pPr>
      <a:lvl5pPr marL="1598613" indent="-173038" algn="l" rtl="0" eaLnBrk="0" fontAlgn="base" hangingPunct="0">
        <a:spcBef>
          <a:spcPct val="20000"/>
        </a:spcBef>
        <a:spcAft>
          <a:spcPct val="0"/>
        </a:spcAft>
        <a:buClr>
          <a:srgbClr val="FF9900"/>
        </a:buClr>
        <a:buFont typeface="Lucida Grande CE"/>
        <a:buChar char="»"/>
        <a:defRPr sz="1200">
          <a:solidFill>
            <a:srgbClr val="003366"/>
          </a:solidFill>
          <a:latin typeface="Helvetica"/>
          <a:ea typeface="ＭＳ Ｐゴシック" pitchFamily="34" charset="-128"/>
          <a:cs typeface="Helvetica"/>
        </a:defRPr>
      </a:lvl5pPr>
      <a:lvl6pPr marL="2514600" indent="-228600" algn="l" rtl="0" fontAlgn="base">
        <a:spcBef>
          <a:spcPct val="20000"/>
        </a:spcBef>
        <a:spcAft>
          <a:spcPct val="0"/>
        </a:spcAft>
        <a:buChar char="»"/>
        <a:defRPr sz="2000">
          <a:solidFill>
            <a:schemeClr val="tx1"/>
          </a:solidFill>
          <a:latin typeface="+mn-lt"/>
          <a:ea typeface="ＭＳ Ｐゴシック" pitchFamily="-107"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7"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7"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a:spLocks noChangeArrowheads="1"/>
          </p:cNvSpPr>
          <p:nvPr/>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a:p>
            <a:pPr algn="ctr">
              <a:defRPr/>
            </a:pPr>
            <a:endParaRPr lang="en-US" b="0">
              <a:solidFill>
                <a:srgbClr val="FFFFFF"/>
              </a:solidFill>
              <a:latin typeface="Calibri" charset="0"/>
              <a:ea typeface="ＭＳ Ｐゴシック" charset="-128"/>
            </a:endParaRPr>
          </a:p>
        </p:txBody>
      </p:sp>
      <p:sp>
        <p:nvSpPr>
          <p:cNvPr id="8" name="Rectangle 7"/>
          <p:cNvSpPr>
            <a:spLocks noChangeArrowheads="1"/>
          </p:cNvSpPr>
          <p:nvPr/>
        </p:nvSpPr>
        <p:spPr bwMode="auto">
          <a:xfrm>
            <a:off x="0" y="0"/>
            <a:ext cx="9144000" cy="6858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9" name="Text Box 18"/>
          <p:cNvSpPr txBox="1">
            <a:spLocks noChangeArrowheads="1"/>
          </p:cNvSpPr>
          <p:nvPr/>
        </p:nvSpPr>
        <p:spPr bwMode="auto">
          <a:xfrm>
            <a:off x="5834063" y="6629400"/>
            <a:ext cx="2743200"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10" name="Line 7"/>
          <p:cNvSpPr>
            <a:spLocks noChangeShapeType="1"/>
          </p:cNvSpPr>
          <p:nvPr/>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11" name="Line 7"/>
          <p:cNvSpPr>
            <a:spLocks noChangeShapeType="1"/>
          </p:cNvSpPr>
          <p:nvPr/>
        </p:nvSpPr>
        <p:spPr bwMode="auto">
          <a:xfrm>
            <a:off x="0" y="685800"/>
            <a:ext cx="9144000" cy="0"/>
          </a:xfrm>
          <a:prstGeom prst="line">
            <a:avLst/>
          </a:prstGeom>
          <a:noFill/>
          <a:ln w="635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pic>
        <p:nvPicPr>
          <p:cNvPr id="17415" name="Picture 14" descr="Intelliden_REV.png"/>
          <p:cNvPicPr>
            <a:picLocks noChangeAspect="1"/>
          </p:cNvPicPr>
          <p:nvPr/>
        </p:nvPicPr>
        <p:blipFill>
          <a:blip r:embed="rId10"/>
          <a:srcRect/>
          <a:stretch>
            <a:fillRect/>
          </a:stretch>
        </p:blipFill>
        <p:spPr bwMode="auto">
          <a:xfrm>
            <a:off x="576263" y="228600"/>
            <a:ext cx="1938337" cy="287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099" r:id="rId4"/>
    <p:sldLayoutId id="2147484098" r:id="rId5"/>
    <p:sldLayoutId id="2147484097" r:id="rId6"/>
    <p:sldLayoutId id="2147484096" r:id="rId7"/>
    <p:sldLayoutId id="2147484095" r:id="rId8"/>
  </p:sldLayoutIdLst>
  <p:hf hdr="0" ftr="0" dt="0"/>
  <p:txStyles>
    <p:titleStyle>
      <a:lvl1pPr algn="l" defTabSz="457200" rtl="0" eaLnBrk="0" fontAlgn="base" hangingPunct="0">
        <a:spcBef>
          <a:spcPct val="0"/>
        </a:spcBef>
        <a:spcAft>
          <a:spcPct val="0"/>
        </a:spcAft>
        <a:defRPr sz="2800" b="1" kern="1200">
          <a:solidFill>
            <a:schemeClr val="bg1"/>
          </a:solidFill>
          <a:latin typeface="Helvetica"/>
          <a:ea typeface="ＭＳ Ｐゴシック" pitchFamily="34" charset="-128"/>
          <a:cs typeface="ＭＳ Ｐゴシック" pitchFamily="-111" charset="-128"/>
        </a:defRPr>
      </a:lvl1pPr>
      <a:lvl2pPr algn="l" defTabSz="457200" rtl="0" eaLnBrk="0" fontAlgn="base" hangingPunct="0">
        <a:spcBef>
          <a:spcPct val="0"/>
        </a:spcBef>
        <a:spcAft>
          <a:spcPct val="0"/>
        </a:spcAft>
        <a:defRPr sz="2800" b="1">
          <a:solidFill>
            <a:schemeClr val="bg1"/>
          </a:solidFill>
          <a:latin typeface="Helvetica" pitchFamily="-65" charset="0"/>
          <a:ea typeface="ＭＳ Ｐゴシック" pitchFamily="34" charset="-128"/>
          <a:cs typeface="ＭＳ Ｐゴシック" pitchFamily="-111" charset="-128"/>
        </a:defRPr>
      </a:lvl2pPr>
      <a:lvl3pPr algn="l" defTabSz="457200" rtl="0" eaLnBrk="0" fontAlgn="base" hangingPunct="0">
        <a:spcBef>
          <a:spcPct val="0"/>
        </a:spcBef>
        <a:spcAft>
          <a:spcPct val="0"/>
        </a:spcAft>
        <a:defRPr sz="2800" b="1">
          <a:solidFill>
            <a:schemeClr val="bg1"/>
          </a:solidFill>
          <a:latin typeface="Helvetica" pitchFamily="-65" charset="0"/>
          <a:ea typeface="ＭＳ Ｐゴシック" pitchFamily="34" charset="-128"/>
          <a:cs typeface="ＭＳ Ｐゴシック" pitchFamily="-111" charset="-128"/>
        </a:defRPr>
      </a:lvl3pPr>
      <a:lvl4pPr algn="l" defTabSz="457200" rtl="0" eaLnBrk="0" fontAlgn="base" hangingPunct="0">
        <a:spcBef>
          <a:spcPct val="0"/>
        </a:spcBef>
        <a:spcAft>
          <a:spcPct val="0"/>
        </a:spcAft>
        <a:defRPr sz="2800" b="1">
          <a:solidFill>
            <a:schemeClr val="bg1"/>
          </a:solidFill>
          <a:latin typeface="Helvetica" pitchFamily="-65" charset="0"/>
          <a:ea typeface="ＭＳ Ｐゴシック" pitchFamily="34" charset="-128"/>
          <a:cs typeface="ＭＳ Ｐゴシック" pitchFamily="-111" charset="-128"/>
        </a:defRPr>
      </a:lvl4pPr>
      <a:lvl5pPr algn="l" defTabSz="457200" rtl="0" eaLnBrk="0" fontAlgn="base" hangingPunct="0">
        <a:spcBef>
          <a:spcPct val="0"/>
        </a:spcBef>
        <a:spcAft>
          <a:spcPct val="0"/>
        </a:spcAft>
        <a:defRPr sz="2800" b="1">
          <a:solidFill>
            <a:schemeClr val="bg1"/>
          </a:solidFill>
          <a:latin typeface="Helvetica" pitchFamily="-65" charset="0"/>
          <a:ea typeface="ＭＳ Ｐゴシック" pitchFamily="34" charset="-128"/>
          <a:cs typeface="ＭＳ Ｐゴシック" pitchFamily="-111" charset="-128"/>
        </a:defRPr>
      </a:lvl5pPr>
      <a:lvl6pPr marL="457200" algn="l" defTabSz="457200" rtl="0" fontAlgn="base">
        <a:spcBef>
          <a:spcPct val="0"/>
        </a:spcBef>
        <a:spcAft>
          <a:spcPct val="0"/>
        </a:spcAft>
        <a:defRPr sz="2800" b="1">
          <a:solidFill>
            <a:schemeClr val="bg1"/>
          </a:solidFill>
          <a:latin typeface="Helvetica" pitchFamily="-65" charset="0"/>
          <a:ea typeface="ＭＳ Ｐゴシック" pitchFamily="-65" charset="-128"/>
        </a:defRPr>
      </a:lvl6pPr>
      <a:lvl7pPr marL="914400" algn="l" defTabSz="457200" rtl="0" fontAlgn="base">
        <a:spcBef>
          <a:spcPct val="0"/>
        </a:spcBef>
        <a:spcAft>
          <a:spcPct val="0"/>
        </a:spcAft>
        <a:defRPr sz="2800" b="1">
          <a:solidFill>
            <a:schemeClr val="bg1"/>
          </a:solidFill>
          <a:latin typeface="Helvetica" pitchFamily="-65" charset="0"/>
          <a:ea typeface="ＭＳ Ｐゴシック" pitchFamily="-65" charset="-128"/>
        </a:defRPr>
      </a:lvl7pPr>
      <a:lvl8pPr marL="1371600" algn="l" defTabSz="457200" rtl="0" fontAlgn="base">
        <a:spcBef>
          <a:spcPct val="0"/>
        </a:spcBef>
        <a:spcAft>
          <a:spcPct val="0"/>
        </a:spcAft>
        <a:defRPr sz="2800" b="1">
          <a:solidFill>
            <a:schemeClr val="bg1"/>
          </a:solidFill>
          <a:latin typeface="Helvetica" pitchFamily="-65" charset="0"/>
          <a:ea typeface="ＭＳ Ｐゴシック" pitchFamily="-65" charset="-128"/>
        </a:defRPr>
      </a:lvl8pPr>
      <a:lvl9pPr marL="1828800" algn="l" defTabSz="457200" rtl="0" fontAlgn="base">
        <a:spcBef>
          <a:spcPct val="0"/>
        </a:spcBef>
        <a:spcAft>
          <a:spcPct val="0"/>
        </a:spcAft>
        <a:defRPr sz="2800" b="1">
          <a:solidFill>
            <a:schemeClr val="bg1"/>
          </a:solidFill>
          <a:latin typeface="Helvetica" pitchFamily="-65" charset="0"/>
          <a:ea typeface="ＭＳ Ｐゴシック" pitchFamily="-65" charset="-128"/>
        </a:defRPr>
      </a:lvl9pPr>
    </p:titleStyle>
    <p:bodyStyle>
      <a:lvl1pPr marL="349250" indent="-349250" algn="l" defTabSz="457200" rtl="0" eaLnBrk="0" fontAlgn="base" hangingPunct="0">
        <a:spcBef>
          <a:spcPct val="20000"/>
        </a:spcBef>
        <a:spcAft>
          <a:spcPct val="0"/>
        </a:spcAft>
        <a:buClr>
          <a:srgbClr val="FF9900"/>
        </a:buClr>
        <a:buFont typeface="Arial Unicode MS"/>
        <a:buChar char="►"/>
        <a:defRPr sz="2000" kern="1200">
          <a:solidFill>
            <a:srgbClr val="003366"/>
          </a:solidFill>
          <a:latin typeface="Helvetica"/>
          <a:ea typeface="ＭＳ Ｐゴシック" pitchFamily="34" charset="-128"/>
          <a:cs typeface="ＭＳ Ｐゴシック" pitchFamily="34" charset="-128"/>
        </a:defRPr>
      </a:lvl1pPr>
      <a:lvl2pPr marL="571500" indent="-228600" algn="l" defTabSz="457200" rtl="0" eaLnBrk="0" fontAlgn="base" hangingPunct="0">
        <a:spcBef>
          <a:spcPct val="20000"/>
        </a:spcBef>
        <a:spcAft>
          <a:spcPct val="0"/>
        </a:spcAft>
        <a:buClr>
          <a:srgbClr val="FF9900"/>
        </a:buClr>
        <a:buFont typeface="Wingdings" pitchFamily="2" charset="2"/>
        <a:buChar char="§"/>
        <a:defRPr kern="1200">
          <a:solidFill>
            <a:srgbClr val="003366"/>
          </a:solidFill>
          <a:latin typeface="Helvetica"/>
          <a:ea typeface="ＭＳ Ｐゴシック" pitchFamily="34" charset="-128"/>
          <a:cs typeface="Helvetica"/>
        </a:defRPr>
      </a:lvl2pPr>
      <a:lvl3pPr marL="914400" indent="-228600" algn="l" defTabSz="457200" rtl="0" eaLnBrk="0" fontAlgn="base" hangingPunct="0">
        <a:spcBef>
          <a:spcPct val="20000"/>
        </a:spcBef>
        <a:spcAft>
          <a:spcPct val="0"/>
        </a:spcAft>
        <a:buClr>
          <a:srgbClr val="FF9900"/>
        </a:buClr>
        <a:buSzPct val="90000"/>
        <a:buFont typeface="Arial" charset="0"/>
        <a:buChar char="•"/>
        <a:defRPr sz="1600" kern="1200">
          <a:solidFill>
            <a:srgbClr val="003366"/>
          </a:solidFill>
          <a:latin typeface="Helvetica"/>
          <a:ea typeface="ＭＳ Ｐゴシック" pitchFamily="34" charset="-128"/>
          <a:cs typeface="Helvetica"/>
        </a:defRPr>
      </a:lvl3pPr>
      <a:lvl4pPr marL="1257300" indent="-228600" algn="l" defTabSz="457200" rtl="0" eaLnBrk="0" fontAlgn="base" hangingPunct="0">
        <a:spcBef>
          <a:spcPct val="20000"/>
        </a:spcBef>
        <a:spcAft>
          <a:spcPct val="0"/>
        </a:spcAft>
        <a:buClr>
          <a:srgbClr val="FF9900"/>
        </a:buClr>
        <a:buFont typeface="Arial" charset="0"/>
        <a:buChar char="–"/>
        <a:defRPr sz="1400" kern="1200">
          <a:solidFill>
            <a:srgbClr val="003366"/>
          </a:solidFill>
          <a:latin typeface="Helvetica"/>
          <a:ea typeface="ＭＳ Ｐゴシック" pitchFamily="34" charset="-128"/>
          <a:cs typeface="Helvetica"/>
        </a:defRPr>
      </a:lvl4pPr>
      <a:lvl5pPr marL="1543050" indent="-171450" algn="l" defTabSz="457200" rtl="0" eaLnBrk="0" fontAlgn="base" hangingPunct="0">
        <a:spcBef>
          <a:spcPct val="20000"/>
        </a:spcBef>
        <a:spcAft>
          <a:spcPct val="0"/>
        </a:spcAft>
        <a:buClr>
          <a:srgbClr val="FF9900"/>
        </a:buClr>
        <a:buFont typeface="Arial" charset="0"/>
        <a:buChar char="»"/>
        <a:defRPr sz="1200" kern="1200">
          <a:solidFill>
            <a:srgbClr val="003366"/>
          </a:solidFill>
          <a:latin typeface="Helvetica"/>
          <a:ea typeface="ＭＳ Ｐゴシック" pitchFamily="34"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a:spLocks noChangeArrowheads="1"/>
          </p:cNvSpPr>
          <p:nvPr/>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a:p>
            <a:pPr algn="ctr">
              <a:defRPr/>
            </a:pPr>
            <a:endParaRPr lang="en-US" b="0">
              <a:solidFill>
                <a:srgbClr val="FFFFFF"/>
              </a:solidFill>
              <a:latin typeface="Calibri" charset="0"/>
              <a:ea typeface="ＭＳ Ｐゴシック" charset="-128"/>
            </a:endParaRPr>
          </a:p>
        </p:txBody>
      </p:sp>
      <p:sp>
        <p:nvSpPr>
          <p:cNvPr id="8" name="Rectangle 7"/>
          <p:cNvSpPr>
            <a:spLocks noChangeArrowheads="1"/>
          </p:cNvSpPr>
          <p:nvPr/>
        </p:nvSpPr>
        <p:spPr bwMode="auto">
          <a:xfrm>
            <a:off x="0" y="0"/>
            <a:ext cx="9144000" cy="6858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9" name="Text Box 18"/>
          <p:cNvSpPr txBox="1">
            <a:spLocks noChangeArrowheads="1"/>
          </p:cNvSpPr>
          <p:nvPr/>
        </p:nvSpPr>
        <p:spPr bwMode="auto">
          <a:xfrm>
            <a:off x="5834063" y="6629400"/>
            <a:ext cx="2743200"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10" name="Line 7"/>
          <p:cNvSpPr>
            <a:spLocks noChangeShapeType="1"/>
          </p:cNvSpPr>
          <p:nvPr/>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11" name="Line 7"/>
          <p:cNvSpPr>
            <a:spLocks noChangeShapeType="1"/>
          </p:cNvSpPr>
          <p:nvPr/>
        </p:nvSpPr>
        <p:spPr bwMode="auto">
          <a:xfrm>
            <a:off x="0" y="685800"/>
            <a:ext cx="9144000" cy="0"/>
          </a:xfrm>
          <a:prstGeom prst="line">
            <a:avLst/>
          </a:prstGeom>
          <a:noFill/>
          <a:ln w="635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pic>
        <p:nvPicPr>
          <p:cNvPr id="26631" name="Picture 6" descr="Intelliden_REV.png"/>
          <p:cNvPicPr>
            <a:picLocks noChangeAspect="1"/>
          </p:cNvPicPr>
          <p:nvPr/>
        </p:nvPicPr>
        <p:blipFill>
          <a:blip r:embed="rId3"/>
          <a:srcRect/>
          <a:stretch>
            <a:fillRect/>
          </a:stretch>
        </p:blipFill>
        <p:spPr bwMode="auto">
          <a:xfrm>
            <a:off x="576263" y="6553200"/>
            <a:ext cx="1219200" cy="180975"/>
          </a:xfrm>
          <a:prstGeom prst="rect">
            <a:avLst/>
          </a:prstGeom>
          <a:noFill/>
          <a:ln w="9525">
            <a:noFill/>
            <a:miter lim="800000"/>
            <a:headEnd/>
            <a:tailEnd/>
          </a:ln>
        </p:spPr>
      </p:pic>
      <p:sp>
        <p:nvSpPr>
          <p:cNvPr id="26632" name="Rectangle 2"/>
          <p:cNvSpPr>
            <a:spLocks noGrp="1" noChangeArrowheads="1"/>
          </p:cNvSpPr>
          <p:nvPr>
            <p:ph type="title"/>
          </p:nvPr>
        </p:nvSpPr>
        <p:spPr bwMode="auto">
          <a:xfrm>
            <a:off x="576263" y="0"/>
            <a:ext cx="8001000" cy="6858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p>
        </p:txBody>
      </p:sp>
      <p:sp>
        <p:nvSpPr>
          <p:cNvPr id="26633" name="Rectangle 3"/>
          <p:cNvSpPr>
            <a:spLocks noGrp="1" noChangeArrowheads="1"/>
          </p:cNvSpPr>
          <p:nvPr>
            <p:ph type="body" idx="1"/>
          </p:nvPr>
        </p:nvSpPr>
        <p:spPr bwMode="auto">
          <a:xfrm>
            <a:off x="576263" y="914400"/>
            <a:ext cx="8001000" cy="5029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4100" r:id="rId1"/>
  </p:sldLayoutIdLst>
  <p:hf hdr="0" ftr="0" dt="0"/>
  <p:txStyles>
    <p:titleStyle>
      <a:lvl1pPr algn="l" defTabSz="457200" rtl="0" eaLnBrk="0" fontAlgn="base" hangingPunct="0">
        <a:spcBef>
          <a:spcPct val="0"/>
        </a:spcBef>
        <a:spcAft>
          <a:spcPct val="0"/>
        </a:spcAft>
        <a:defRPr sz="2800" b="1" kern="1200">
          <a:solidFill>
            <a:schemeClr val="bg1"/>
          </a:solidFill>
          <a:latin typeface="Helvetica"/>
          <a:ea typeface="ＭＳ Ｐゴシック" pitchFamily="34" charset="-128"/>
          <a:cs typeface="ＭＳ Ｐゴシック" pitchFamily="-111" charset="-128"/>
        </a:defRPr>
      </a:lvl1pPr>
      <a:lvl2pPr algn="l" defTabSz="457200" rtl="0" eaLnBrk="0" fontAlgn="base" hangingPunct="0">
        <a:spcBef>
          <a:spcPct val="0"/>
        </a:spcBef>
        <a:spcAft>
          <a:spcPct val="0"/>
        </a:spcAft>
        <a:defRPr sz="2800" b="1">
          <a:solidFill>
            <a:schemeClr val="bg1"/>
          </a:solidFill>
          <a:latin typeface="Helvetica" pitchFamily="-65" charset="0"/>
          <a:ea typeface="ＭＳ Ｐゴシック" pitchFamily="34" charset="-128"/>
          <a:cs typeface="ＭＳ Ｐゴシック" pitchFamily="-111" charset="-128"/>
        </a:defRPr>
      </a:lvl2pPr>
      <a:lvl3pPr algn="l" defTabSz="457200" rtl="0" eaLnBrk="0" fontAlgn="base" hangingPunct="0">
        <a:spcBef>
          <a:spcPct val="0"/>
        </a:spcBef>
        <a:spcAft>
          <a:spcPct val="0"/>
        </a:spcAft>
        <a:defRPr sz="2800" b="1">
          <a:solidFill>
            <a:schemeClr val="bg1"/>
          </a:solidFill>
          <a:latin typeface="Helvetica" pitchFamily="-65" charset="0"/>
          <a:ea typeface="ＭＳ Ｐゴシック" pitchFamily="34" charset="-128"/>
          <a:cs typeface="ＭＳ Ｐゴシック" pitchFamily="-111" charset="-128"/>
        </a:defRPr>
      </a:lvl3pPr>
      <a:lvl4pPr algn="l" defTabSz="457200" rtl="0" eaLnBrk="0" fontAlgn="base" hangingPunct="0">
        <a:spcBef>
          <a:spcPct val="0"/>
        </a:spcBef>
        <a:spcAft>
          <a:spcPct val="0"/>
        </a:spcAft>
        <a:defRPr sz="2800" b="1">
          <a:solidFill>
            <a:schemeClr val="bg1"/>
          </a:solidFill>
          <a:latin typeface="Helvetica" pitchFamily="-65" charset="0"/>
          <a:ea typeface="ＭＳ Ｐゴシック" pitchFamily="34" charset="-128"/>
          <a:cs typeface="ＭＳ Ｐゴシック" pitchFamily="-111" charset="-128"/>
        </a:defRPr>
      </a:lvl4pPr>
      <a:lvl5pPr algn="l" defTabSz="457200" rtl="0" eaLnBrk="0" fontAlgn="base" hangingPunct="0">
        <a:spcBef>
          <a:spcPct val="0"/>
        </a:spcBef>
        <a:spcAft>
          <a:spcPct val="0"/>
        </a:spcAft>
        <a:defRPr sz="2800" b="1">
          <a:solidFill>
            <a:schemeClr val="bg1"/>
          </a:solidFill>
          <a:latin typeface="Helvetica" pitchFamily="-65" charset="0"/>
          <a:ea typeface="ＭＳ Ｐゴシック" pitchFamily="34" charset="-128"/>
          <a:cs typeface="ＭＳ Ｐゴシック" pitchFamily="-111" charset="-128"/>
        </a:defRPr>
      </a:lvl5pPr>
      <a:lvl6pPr marL="457200" algn="l" defTabSz="457200" rtl="0" fontAlgn="base">
        <a:spcBef>
          <a:spcPct val="0"/>
        </a:spcBef>
        <a:spcAft>
          <a:spcPct val="0"/>
        </a:spcAft>
        <a:defRPr sz="2800" b="1">
          <a:solidFill>
            <a:schemeClr val="bg1"/>
          </a:solidFill>
          <a:latin typeface="Helvetica" pitchFamily="-65" charset="0"/>
          <a:ea typeface="ＭＳ Ｐゴシック" pitchFamily="-65" charset="-128"/>
        </a:defRPr>
      </a:lvl6pPr>
      <a:lvl7pPr marL="914400" algn="l" defTabSz="457200" rtl="0" fontAlgn="base">
        <a:spcBef>
          <a:spcPct val="0"/>
        </a:spcBef>
        <a:spcAft>
          <a:spcPct val="0"/>
        </a:spcAft>
        <a:defRPr sz="2800" b="1">
          <a:solidFill>
            <a:schemeClr val="bg1"/>
          </a:solidFill>
          <a:latin typeface="Helvetica" pitchFamily="-65" charset="0"/>
          <a:ea typeface="ＭＳ Ｐゴシック" pitchFamily="-65" charset="-128"/>
        </a:defRPr>
      </a:lvl7pPr>
      <a:lvl8pPr marL="1371600" algn="l" defTabSz="457200" rtl="0" fontAlgn="base">
        <a:spcBef>
          <a:spcPct val="0"/>
        </a:spcBef>
        <a:spcAft>
          <a:spcPct val="0"/>
        </a:spcAft>
        <a:defRPr sz="2800" b="1">
          <a:solidFill>
            <a:schemeClr val="bg1"/>
          </a:solidFill>
          <a:latin typeface="Helvetica" pitchFamily="-65" charset="0"/>
          <a:ea typeface="ＭＳ Ｐゴシック" pitchFamily="-65" charset="-128"/>
        </a:defRPr>
      </a:lvl8pPr>
      <a:lvl9pPr marL="1828800" algn="l" defTabSz="457200" rtl="0" fontAlgn="base">
        <a:spcBef>
          <a:spcPct val="0"/>
        </a:spcBef>
        <a:spcAft>
          <a:spcPct val="0"/>
        </a:spcAft>
        <a:defRPr sz="2800" b="1">
          <a:solidFill>
            <a:schemeClr val="bg1"/>
          </a:solidFill>
          <a:latin typeface="Helvetica" pitchFamily="-65" charset="0"/>
          <a:ea typeface="ＭＳ Ｐゴシック" pitchFamily="-65" charset="-128"/>
        </a:defRPr>
      </a:lvl9pPr>
    </p:titleStyle>
    <p:bodyStyle>
      <a:lvl1pPr marL="228600" indent="-228600" algn="l" defTabSz="457200" rtl="0" eaLnBrk="0" fontAlgn="base" hangingPunct="0">
        <a:spcBef>
          <a:spcPct val="20000"/>
        </a:spcBef>
        <a:spcAft>
          <a:spcPct val="0"/>
        </a:spcAft>
        <a:buClr>
          <a:srgbClr val="FF9900"/>
        </a:buClr>
        <a:buSzPct val="60000"/>
        <a:buFont typeface="Arial Unicode MS"/>
        <a:buBlip>
          <a:blip r:embed="rId4"/>
        </a:buBlip>
        <a:defRPr sz="2000" kern="1200">
          <a:solidFill>
            <a:srgbClr val="003366"/>
          </a:solidFill>
          <a:latin typeface="Helvetica"/>
          <a:ea typeface="ＭＳ Ｐゴシック" pitchFamily="34" charset="-128"/>
          <a:cs typeface="ＭＳ Ｐゴシック" pitchFamily="34" charset="-128"/>
        </a:defRPr>
      </a:lvl1pPr>
      <a:lvl2pPr marL="625475" indent="-228600" algn="l" defTabSz="457200" rtl="0" eaLnBrk="0" fontAlgn="base" hangingPunct="0">
        <a:spcBef>
          <a:spcPct val="20000"/>
        </a:spcBef>
        <a:spcAft>
          <a:spcPct val="0"/>
        </a:spcAft>
        <a:buClr>
          <a:srgbClr val="FF9900"/>
        </a:buClr>
        <a:buFont typeface="Wingdings" pitchFamily="2" charset="2"/>
        <a:buChar char="§"/>
        <a:defRPr kern="1200">
          <a:solidFill>
            <a:srgbClr val="003366"/>
          </a:solidFill>
          <a:latin typeface="Helvetica"/>
          <a:ea typeface="ＭＳ Ｐゴシック" pitchFamily="34" charset="-128"/>
          <a:cs typeface="Helvetica"/>
        </a:defRPr>
      </a:lvl2pPr>
      <a:lvl3pPr marL="968375" indent="-228600" algn="l" defTabSz="457200" rtl="0" eaLnBrk="0" fontAlgn="base" hangingPunct="0">
        <a:spcBef>
          <a:spcPct val="20000"/>
        </a:spcBef>
        <a:spcAft>
          <a:spcPct val="0"/>
        </a:spcAft>
        <a:buClr>
          <a:srgbClr val="FF9900"/>
        </a:buClr>
        <a:buSzPct val="90000"/>
        <a:buFont typeface="Arial" charset="0"/>
        <a:buChar char="•"/>
        <a:defRPr sz="1600" kern="1200">
          <a:solidFill>
            <a:srgbClr val="003366"/>
          </a:solidFill>
          <a:latin typeface="Helvetica"/>
          <a:ea typeface="ＭＳ Ｐゴシック" pitchFamily="34" charset="-128"/>
          <a:cs typeface="Helvetica"/>
        </a:defRPr>
      </a:lvl3pPr>
      <a:lvl4pPr marL="1311275" indent="-228600" algn="l" defTabSz="457200" rtl="0" eaLnBrk="0" fontAlgn="base" hangingPunct="0">
        <a:spcBef>
          <a:spcPct val="20000"/>
        </a:spcBef>
        <a:spcAft>
          <a:spcPct val="0"/>
        </a:spcAft>
        <a:buClr>
          <a:srgbClr val="FF9900"/>
        </a:buClr>
        <a:buFont typeface="Arial" charset="0"/>
        <a:buChar char="–"/>
        <a:defRPr sz="1400" kern="1200">
          <a:solidFill>
            <a:srgbClr val="003366"/>
          </a:solidFill>
          <a:latin typeface="Helvetica"/>
          <a:ea typeface="ＭＳ Ｐゴシック" pitchFamily="34" charset="-128"/>
          <a:cs typeface="Helvetica"/>
        </a:defRPr>
      </a:lvl4pPr>
      <a:lvl5pPr marL="1597025" indent="-171450" algn="l" defTabSz="457200" rtl="0" eaLnBrk="0" fontAlgn="base" hangingPunct="0">
        <a:spcBef>
          <a:spcPct val="20000"/>
        </a:spcBef>
        <a:spcAft>
          <a:spcPct val="0"/>
        </a:spcAft>
        <a:buClr>
          <a:srgbClr val="FF9900"/>
        </a:buClr>
        <a:buFont typeface="Arial" charset="0"/>
        <a:buChar char="»"/>
        <a:defRPr sz="1200" kern="1200">
          <a:solidFill>
            <a:srgbClr val="003366"/>
          </a:solidFill>
          <a:latin typeface="Helvetica"/>
          <a:ea typeface="ＭＳ Ｐゴシック" pitchFamily="34"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576263" y="0"/>
            <a:ext cx="8001000" cy="6858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p>
        </p:txBody>
      </p:sp>
      <p:sp>
        <p:nvSpPr>
          <p:cNvPr id="28675" name="Rectangle 3"/>
          <p:cNvSpPr>
            <a:spLocks noGrp="1" noChangeArrowheads="1"/>
          </p:cNvSpPr>
          <p:nvPr>
            <p:ph type="body" idx="1"/>
          </p:nvPr>
        </p:nvSpPr>
        <p:spPr bwMode="auto">
          <a:xfrm>
            <a:off x="576263" y="914400"/>
            <a:ext cx="8001000" cy="5029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Line 6"/>
          <p:cNvSpPr>
            <a:spLocks noChangeShapeType="1"/>
          </p:cNvSpPr>
          <p:nvPr userDrawn="1"/>
        </p:nvSpPr>
        <p:spPr bwMode="auto">
          <a:xfrm>
            <a:off x="284163" y="0"/>
            <a:ext cx="0" cy="6858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cs typeface="+mn-cs"/>
            </a:endParaRPr>
          </a:p>
        </p:txBody>
      </p:sp>
      <p:sp>
        <p:nvSpPr>
          <p:cNvPr id="9" name="Rectangle 8"/>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ndParaRPr>
          </a:p>
          <a:p>
            <a:pPr algn="ctr">
              <a:defRPr/>
            </a:pPr>
            <a:endParaRPr lang="en-US" b="0">
              <a:solidFill>
                <a:srgbClr val="FFFFFF"/>
              </a:solidFill>
              <a:latin typeface="Calibri" pitchFamily="34" charset="0"/>
            </a:endParaRPr>
          </a:p>
        </p:txBody>
      </p:sp>
      <p:pic>
        <p:nvPicPr>
          <p:cNvPr id="28678" name="Picture 6" descr="Intelliden_REV.png"/>
          <p:cNvPicPr>
            <a:picLocks noChangeAspect="1"/>
          </p:cNvPicPr>
          <p:nvPr userDrawn="1"/>
        </p:nvPicPr>
        <p:blipFill>
          <a:blip r:embed="rId11"/>
          <a:srcRect/>
          <a:stretch>
            <a:fillRect/>
          </a:stretch>
        </p:blipFill>
        <p:spPr bwMode="auto">
          <a:xfrm>
            <a:off x="576263" y="6553200"/>
            <a:ext cx="1219200" cy="180975"/>
          </a:xfrm>
          <a:prstGeom prst="rect">
            <a:avLst/>
          </a:prstGeom>
          <a:noFill/>
          <a:ln w="9525">
            <a:noFill/>
            <a:miter lim="800000"/>
            <a:headEnd/>
            <a:tailEnd/>
          </a:ln>
        </p:spPr>
      </p:pic>
      <p:sp>
        <p:nvSpPr>
          <p:cNvPr id="12"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cs typeface="+mn-cs"/>
              </a:rPr>
              <a:t>Copyright © 2009 Intelliden, Inc. – Proprietary &amp; Confidential</a:t>
            </a:r>
          </a:p>
        </p:txBody>
      </p:sp>
      <p:sp>
        <p:nvSpPr>
          <p:cNvPr id="13"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solidFill>
                <a:srgbClr val="000000"/>
              </a:solidFill>
              <a:cs typeface="+mn-cs"/>
            </a:endParaRPr>
          </a:p>
        </p:txBody>
      </p:sp>
      <p:sp>
        <p:nvSpPr>
          <p:cNvPr id="29713" name="Rectangle 17"/>
          <p:cNvSpPr>
            <a:spLocks noChangeArrowheads="1"/>
          </p:cNvSpPr>
          <p:nvPr userDrawn="1"/>
        </p:nvSpPr>
        <p:spPr bwMode="auto">
          <a:xfrm>
            <a:off x="4114800" y="6477000"/>
            <a:ext cx="990600" cy="304800"/>
          </a:xfrm>
          <a:prstGeom prst="rect">
            <a:avLst/>
          </a:prstGeom>
          <a:noFill/>
          <a:ln w="9525">
            <a:noFill/>
            <a:miter lim="800000"/>
            <a:headEnd/>
            <a:tailEnd/>
          </a:ln>
        </p:spPr>
        <p:txBody>
          <a:bodyPr lIns="101572" tIns="50786" rIns="101572" bIns="50786" anchor="ctr" anchorCtr="1"/>
          <a:lstStyle/>
          <a:p>
            <a:pPr defTabSz="1016000" eaLnBrk="0" hangingPunct="0">
              <a:defRPr/>
            </a:pPr>
            <a:r>
              <a:rPr lang="en-US" sz="1000" b="0">
                <a:solidFill>
                  <a:srgbClr val="FFFFFF"/>
                </a:solidFill>
                <a:latin typeface="Helvetica" pitchFamily="34" charset="0"/>
                <a:cs typeface="Times New Roman" pitchFamily="18" charset="0"/>
              </a:rPr>
              <a:t>Slide </a:t>
            </a:r>
            <a:fld id="{7511A1CD-152D-40A1-BCA3-84D1AE9716FE}" type="slidenum">
              <a:rPr lang="en-US" sz="1000" b="0">
                <a:solidFill>
                  <a:srgbClr val="FFFFFF"/>
                </a:solidFill>
                <a:latin typeface="Helvetica" pitchFamily="34" charset="0"/>
              </a:rPr>
              <a:pPr defTabSz="1016000" eaLnBrk="0" hangingPunct="0">
                <a:defRPr/>
              </a:pPr>
              <a:t>‹#›</a:t>
            </a:fld>
            <a:endParaRPr lang="en-US" sz="1000" b="0">
              <a:solidFill>
                <a:srgbClr val="FFFFFF"/>
              </a:solidFill>
              <a:latin typeface="Helvetica" pitchFamily="34" charset="0"/>
            </a:endParaRPr>
          </a:p>
        </p:txBody>
      </p:sp>
    </p:spTree>
  </p:cSld>
  <p:clrMap bg1="lt1" tx1="dk1" bg2="lt2" tx2="dk2" accent1="accent1" accent2="accent2" accent3="accent3" accent4="accent4" accent5="accent5" accent6="accent6" hlink="hlink" folHlink="folHlink"/>
  <p:sldLayoutIdLst>
    <p:sldLayoutId id="2147484105" r:id="rId1"/>
    <p:sldLayoutId id="2147484156" r:id="rId2"/>
    <p:sldLayoutId id="2147484157" r:id="rId3"/>
    <p:sldLayoutId id="2147484158" r:id="rId4"/>
    <p:sldLayoutId id="2147484159" r:id="rId5"/>
    <p:sldLayoutId id="2147484104" r:id="rId6"/>
    <p:sldLayoutId id="2147484103" r:id="rId7"/>
    <p:sldLayoutId id="2147484102" r:id="rId8"/>
    <p:sldLayoutId id="2147484101" r:id="rId9"/>
  </p:sldLayoutIdLst>
  <p:txStyles>
    <p:titleStyle>
      <a:lvl1pPr algn="l" rtl="0" eaLnBrk="0" fontAlgn="base" hangingPunct="0">
        <a:spcBef>
          <a:spcPct val="0"/>
        </a:spcBef>
        <a:spcAft>
          <a:spcPct val="0"/>
        </a:spcAft>
        <a:defRPr sz="2800" b="1">
          <a:solidFill>
            <a:srgbClr val="003366"/>
          </a:solidFill>
          <a:latin typeface="Helvetica"/>
          <a:ea typeface="ＭＳ Ｐゴシック" pitchFamily="34" charset="-128"/>
          <a:cs typeface="ＭＳ Ｐゴシック" pitchFamily="-111" charset="-128"/>
        </a:defRPr>
      </a:lvl1pPr>
      <a:lvl2pPr algn="l" rtl="0" eaLnBrk="0" fontAlgn="base" hangingPunct="0">
        <a:spcBef>
          <a:spcPct val="0"/>
        </a:spcBef>
        <a:spcAft>
          <a:spcPct val="0"/>
        </a:spcAft>
        <a:defRPr sz="2800" b="1">
          <a:solidFill>
            <a:srgbClr val="003366"/>
          </a:solidFill>
          <a:latin typeface="Helvetica" pitchFamily="-65" charset="0"/>
          <a:ea typeface="ＭＳ Ｐゴシック" pitchFamily="34" charset="-128"/>
          <a:cs typeface="ＭＳ Ｐゴシック" pitchFamily="-111" charset="-128"/>
        </a:defRPr>
      </a:lvl2pPr>
      <a:lvl3pPr algn="l" rtl="0" eaLnBrk="0" fontAlgn="base" hangingPunct="0">
        <a:spcBef>
          <a:spcPct val="0"/>
        </a:spcBef>
        <a:spcAft>
          <a:spcPct val="0"/>
        </a:spcAft>
        <a:defRPr sz="2800" b="1">
          <a:solidFill>
            <a:srgbClr val="003366"/>
          </a:solidFill>
          <a:latin typeface="Helvetica" pitchFamily="-65" charset="0"/>
          <a:ea typeface="ＭＳ Ｐゴシック" pitchFamily="34" charset="-128"/>
          <a:cs typeface="ＭＳ Ｐゴシック" pitchFamily="-111" charset="-128"/>
        </a:defRPr>
      </a:lvl3pPr>
      <a:lvl4pPr algn="l" rtl="0" eaLnBrk="0" fontAlgn="base" hangingPunct="0">
        <a:spcBef>
          <a:spcPct val="0"/>
        </a:spcBef>
        <a:spcAft>
          <a:spcPct val="0"/>
        </a:spcAft>
        <a:defRPr sz="2800" b="1">
          <a:solidFill>
            <a:srgbClr val="003366"/>
          </a:solidFill>
          <a:latin typeface="Helvetica" pitchFamily="-65" charset="0"/>
          <a:ea typeface="ＭＳ Ｐゴシック" pitchFamily="34" charset="-128"/>
          <a:cs typeface="ＭＳ Ｐゴシック" pitchFamily="-111" charset="-128"/>
        </a:defRPr>
      </a:lvl4pPr>
      <a:lvl5pPr algn="l" rtl="0" eaLnBrk="0" fontAlgn="base" hangingPunct="0">
        <a:spcBef>
          <a:spcPct val="0"/>
        </a:spcBef>
        <a:spcAft>
          <a:spcPct val="0"/>
        </a:spcAft>
        <a:defRPr sz="2800" b="1">
          <a:solidFill>
            <a:srgbClr val="003366"/>
          </a:solidFill>
          <a:latin typeface="Helvetica" pitchFamily="-65" charset="0"/>
          <a:ea typeface="ＭＳ Ｐゴシック" pitchFamily="34"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07" charset="0"/>
        </a:defRPr>
      </a:lvl6pPr>
      <a:lvl7pPr marL="914400" algn="ctr" rtl="0" fontAlgn="base">
        <a:spcBef>
          <a:spcPct val="0"/>
        </a:spcBef>
        <a:spcAft>
          <a:spcPct val="0"/>
        </a:spcAft>
        <a:defRPr sz="4400">
          <a:solidFill>
            <a:schemeClr val="tx2"/>
          </a:solidFill>
          <a:latin typeface="Arial" pitchFamily="-107" charset="0"/>
        </a:defRPr>
      </a:lvl7pPr>
      <a:lvl8pPr marL="1371600" algn="ctr" rtl="0" fontAlgn="base">
        <a:spcBef>
          <a:spcPct val="0"/>
        </a:spcBef>
        <a:spcAft>
          <a:spcPct val="0"/>
        </a:spcAft>
        <a:defRPr sz="4400">
          <a:solidFill>
            <a:schemeClr val="tx2"/>
          </a:solidFill>
          <a:latin typeface="Arial" pitchFamily="-107" charset="0"/>
        </a:defRPr>
      </a:lvl8pPr>
      <a:lvl9pPr marL="1828800" algn="ctr" rtl="0" fontAlgn="base">
        <a:spcBef>
          <a:spcPct val="0"/>
        </a:spcBef>
        <a:spcAft>
          <a:spcPct val="0"/>
        </a:spcAft>
        <a:defRPr sz="4400">
          <a:solidFill>
            <a:schemeClr val="tx2"/>
          </a:solidFill>
          <a:latin typeface="Arial" pitchFamily="-107" charset="0"/>
        </a:defRPr>
      </a:lvl9pPr>
    </p:titleStyle>
    <p:bodyStyle>
      <a:lvl1pPr marL="228600" indent="-228600" algn="l" rtl="0" eaLnBrk="0" fontAlgn="base" hangingPunct="0">
        <a:spcBef>
          <a:spcPct val="20000"/>
        </a:spcBef>
        <a:spcAft>
          <a:spcPct val="0"/>
        </a:spcAft>
        <a:buClr>
          <a:srgbClr val="FF9900"/>
        </a:buClr>
        <a:buSzPct val="60000"/>
        <a:buFont typeface="Wingdings" pitchFamily="2" charset="2"/>
        <a:buBlip>
          <a:blip r:embed="rId12"/>
        </a:buBlip>
        <a:defRPr sz="2000">
          <a:solidFill>
            <a:srgbClr val="003366"/>
          </a:solidFill>
          <a:latin typeface="Helvetica"/>
          <a:ea typeface="ＭＳ Ｐゴシック" pitchFamily="34" charset="-128"/>
          <a:cs typeface="ＭＳ Ｐゴシック" pitchFamily="34" charset="-128"/>
        </a:defRPr>
      </a:lvl1pPr>
      <a:lvl2pPr marL="625475" indent="-228600" algn="l" rtl="0" eaLnBrk="0" fontAlgn="base" hangingPunct="0">
        <a:spcBef>
          <a:spcPct val="20000"/>
        </a:spcBef>
        <a:spcAft>
          <a:spcPct val="0"/>
        </a:spcAft>
        <a:buClr>
          <a:srgbClr val="FF9900"/>
        </a:buClr>
        <a:buFont typeface="Wingdings" pitchFamily="2" charset="2"/>
        <a:buChar char="§"/>
        <a:defRPr>
          <a:solidFill>
            <a:srgbClr val="003366"/>
          </a:solidFill>
          <a:latin typeface="Helvetica"/>
          <a:ea typeface="ＭＳ Ｐゴシック" pitchFamily="34" charset="-128"/>
          <a:cs typeface="Helvetica"/>
        </a:defRPr>
      </a:lvl2pPr>
      <a:lvl3pPr marL="968375" indent="-228600" algn="l" rtl="0" eaLnBrk="0" fontAlgn="base" hangingPunct="0">
        <a:spcBef>
          <a:spcPct val="20000"/>
        </a:spcBef>
        <a:spcAft>
          <a:spcPct val="0"/>
        </a:spcAft>
        <a:buClr>
          <a:srgbClr val="FF9900"/>
        </a:buClr>
        <a:buSzPct val="90000"/>
        <a:buFont typeface="Arial" charset="0"/>
        <a:buChar char="•"/>
        <a:defRPr sz="1600">
          <a:solidFill>
            <a:srgbClr val="003366"/>
          </a:solidFill>
          <a:latin typeface="Helvetica"/>
          <a:ea typeface="ＭＳ Ｐゴシック" pitchFamily="34" charset="-128"/>
          <a:cs typeface="Helvetica"/>
        </a:defRPr>
      </a:lvl3pPr>
      <a:lvl4pPr marL="1311275" indent="-228600" algn="l" rtl="0" eaLnBrk="0" fontAlgn="base" hangingPunct="0">
        <a:spcBef>
          <a:spcPct val="20000"/>
        </a:spcBef>
        <a:spcAft>
          <a:spcPct val="0"/>
        </a:spcAft>
        <a:buClr>
          <a:srgbClr val="FF9900"/>
        </a:buClr>
        <a:buChar char="–"/>
        <a:defRPr sz="1400">
          <a:solidFill>
            <a:srgbClr val="003366"/>
          </a:solidFill>
          <a:latin typeface="Helvetica"/>
          <a:ea typeface="ＭＳ Ｐゴシック" pitchFamily="34" charset="-128"/>
          <a:cs typeface="Helvetica"/>
        </a:defRPr>
      </a:lvl4pPr>
      <a:lvl5pPr marL="1598613" indent="-173038" algn="l" rtl="0" eaLnBrk="0" fontAlgn="base" hangingPunct="0">
        <a:spcBef>
          <a:spcPct val="20000"/>
        </a:spcBef>
        <a:spcAft>
          <a:spcPct val="0"/>
        </a:spcAft>
        <a:buClr>
          <a:srgbClr val="FF9900"/>
        </a:buClr>
        <a:buFont typeface="Lucida Grande CE"/>
        <a:buChar char="»"/>
        <a:defRPr sz="1200">
          <a:solidFill>
            <a:srgbClr val="003366"/>
          </a:solidFill>
          <a:latin typeface="Helvetica"/>
          <a:ea typeface="ＭＳ Ｐゴシック" pitchFamily="34" charset="-128"/>
          <a:cs typeface="Helvetica"/>
        </a:defRPr>
      </a:lvl5pPr>
      <a:lvl6pPr marL="2514600" indent="-228600" algn="l" rtl="0" fontAlgn="base">
        <a:spcBef>
          <a:spcPct val="20000"/>
        </a:spcBef>
        <a:spcAft>
          <a:spcPct val="0"/>
        </a:spcAft>
        <a:buChar char="»"/>
        <a:defRPr sz="2000">
          <a:solidFill>
            <a:schemeClr val="tx1"/>
          </a:solidFill>
          <a:latin typeface="+mn-lt"/>
          <a:ea typeface="ＭＳ Ｐゴシック" pitchFamily="-107"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7"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7"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38914" name="Picture 2"/>
          <p:cNvPicPr>
            <a:picLocks noChangeAspect="1" noChangeArrowheads="1"/>
          </p:cNvPicPr>
          <p:nvPr userDrawn="1"/>
        </p:nvPicPr>
        <p:blipFill>
          <a:blip r:embed="rId13"/>
          <a:srcRect/>
          <a:stretch>
            <a:fillRect/>
          </a:stretch>
        </p:blipFill>
        <p:spPr bwMode="auto">
          <a:xfrm>
            <a:off x="4305300" y="0"/>
            <a:ext cx="4838700" cy="1209675"/>
          </a:xfrm>
          <a:prstGeom prst="rect">
            <a:avLst/>
          </a:prstGeom>
          <a:noFill/>
          <a:ln w="3175" algn="ctr">
            <a:noFill/>
            <a:miter lim="800000"/>
            <a:headEnd/>
            <a:tailEnd/>
          </a:ln>
        </p:spPr>
      </p:pic>
      <p:sp>
        <p:nvSpPr>
          <p:cNvPr id="38915" name="Rectangle 3"/>
          <p:cNvSpPr>
            <a:spLocks noGrp="1" noChangeArrowheads="1"/>
          </p:cNvSpPr>
          <p:nvPr>
            <p:ph type="title"/>
          </p:nvPr>
        </p:nvSpPr>
        <p:spPr bwMode="auto">
          <a:xfrm>
            <a:off x="354013" y="631825"/>
            <a:ext cx="8245475" cy="530225"/>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spAutoFit/>
          </a:bodyPr>
          <a:lstStyle/>
          <a:p>
            <a:pPr lvl="0"/>
            <a:r>
              <a:rPr lang="en-US" altLang="en-US" smtClean="0"/>
              <a:t>Click to edit Master title style</a:t>
            </a:r>
          </a:p>
        </p:txBody>
      </p:sp>
      <p:sp>
        <p:nvSpPr>
          <p:cNvPr id="38916" name="Rectangle 4"/>
          <p:cNvSpPr>
            <a:spLocks noGrp="1" noChangeArrowheads="1"/>
          </p:cNvSpPr>
          <p:nvPr>
            <p:ph type="body" idx="1"/>
          </p:nvPr>
        </p:nvSpPr>
        <p:spPr bwMode="auto">
          <a:xfrm>
            <a:off x="249238" y="1503363"/>
            <a:ext cx="8194675" cy="4679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9269" name="Text Box 5"/>
          <p:cNvSpPr txBox="1">
            <a:spLocks noChangeArrowheads="1"/>
          </p:cNvSpPr>
          <p:nvPr/>
        </p:nvSpPr>
        <p:spPr bwMode="black">
          <a:xfrm>
            <a:off x="403225" y="261938"/>
            <a:ext cx="3028950" cy="304800"/>
          </a:xfrm>
          <a:prstGeom prst="rect">
            <a:avLst/>
          </a:prstGeom>
          <a:noFill/>
          <a:ln w="9525">
            <a:noFill/>
            <a:miter lim="800000"/>
            <a:headEnd/>
            <a:tailEnd/>
          </a:ln>
          <a:effectLst/>
        </p:spPr>
        <p:txBody>
          <a:bodyPr wrap="none">
            <a:spAutoFit/>
          </a:bodyPr>
          <a:lstStyle/>
          <a:p>
            <a:pPr eaLnBrk="0" hangingPunct="0">
              <a:defRPr/>
            </a:pPr>
            <a:r>
              <a:rPr lang="en-US" altLang="en-US" sz="1400">
                <a:solidFill>
                  <a:schemeClr val="bg1"/>
                </a:solidFill>
                <a:ea typeface="MS PGothic" pitchFamily="34" charset="-128"/>
              </a:rPr>
              <a:t>IBM Tivoli Automation E-Learning</a:t>
            </a:r>
          </a:p>
        </p:txBody>
      </p:sp>
      <p:sp>
        <p:nvSpPr>
          <p:cNvPr id="139270" name="Line 6"/>
          <p:cNvSpPr>
            <a:spLocks noChangeShapeType="1"/>
          </p:cNvSpPr>
          <p:nvPr/>
        </p:nvSpPr>
        <p:spPr bwMode="black">
          <a:xfrm>
            <a:off x="552450" y="166688"/>
            <a:ext cx="0" cy="234950"/>
          </a:xfrm>
          <a:prstGeom prst="line">
            <a:avLst/>
          </a:prstGeom>
          <a:noFill/>
          <a:ln w="9525">
            <a:solidFill>
              <a:schemeClr val="tx1"/>
            </a:solidFill>
            <a:round/>
            <a:headEnd/>
            <a:tailEnd/>
          </a:ln>
          <a:effectLst/>
        </p:spPr>
        <p:txBody>
          <a:bodyPr wrap="none" anchor="ctr"/>
          <a:lstStyle/>
          <a:p>
            <a:pPr>
              <a:defRPr/>
            </a:pPr>
            <a:endParaRPr lang="en-US" b="0">
              <a:ea typeface="MS PGothic" pitchFamily="34" charset="-128"/>
            </a:endParaRPr>
          </a:p>
        </p:txBody>
      </p:sp>
      <p:grpSp>
        <p:nvGrpSpPr>
          <p:cNvPr id="38919" name="Group 7"/>
          <p:cNvGrpSpPr>
            <a:grpSpLocks/>
          </p:cNvGrpSpPr>
          <p:nvPr userDrawn="1"/>
        </p:nvGrpSpPr>
        <p:grpSpPr bwMode="auto">
          <a:xfrm>
            <a:off x="6778625" y="6219825"/>
            <a:ext cx="2305050" cy="574675"/>
            <a:chOff x="4306" y="3942"/>
            <a:chExt cx="1452" cy="362"/>
          </a:xfrm>
        </p:grpSpPr>
        <p:pic>
          <p:nvPicPr>
            <p:cNvPr id="38925" name="Picture 8"/>
            <p:cNvPicPr>
              <a:picLocks noChangeAspect="1" noChangeArrowheads="1"/>
            </p:cNvPicPr>
            <p:nvPr userDrawn="1"/>
          </p:nvPicPr>
          <p:blipFill>
            <a:blip r:embed="rId14">
              <a:clrChange>
                <a:clrFrom>
                  <a:srgbClr val="E9F2ED"/>
                </a:clrFrom>
                <a:clrTo>
                  <a:srgbClr val="E9F2ED">
                    <a:alpha val="0"/>
                  </a:srgbClr>
                </a:clrTo>
              </a:clrChange>
            </a:blip>
            <a:srcRect/>
            <a:stretch>
              <a:fillRect/>
            </a:stretch>
          </p:blipFill>
          <p:spPr bwMode="auto">
            <a:xfrm>
              <a:off x="5384" y="3942"/>
              <a:ext cx="374" cy="362"/>
            </a:xfrm>
            <a:prstGeom prst="rect">
              <a:avLst/>
            </a:prstGeom>
            <a:noFill/>
            <a:ln w="3175" algn="ctr">
              <a:noFill/>
              <a:miter lim="800000"/>
              <a:headEnd/>
              <a:tailEnd/>
            </a:ln>
          </p:spPr>
        </p:pic>
        <p:sp>
          <p:nvSpPr>
            <p:cNvPr id="139273" name="Text Box 9"/>
            <p:cNvSpPr txBox="1">
              <a:spLocks noChangeArrowheads="1"/>
            </p:cNvSpPr>
            <p:nvPr userDrawn="1"/>
          </p:nvSpPr>
          <p:spPr bwMode="auto">
            <a:xfrm>
              <a:off x="4345" y="4029"/>
              <a:ext cx="1082" cy="154"/>
            </a:xfrm>
            <a:prstGeom prst="rect">
              <a:avLst/>
            </a:prstGeom>
            <a:noFill/>
            <a:ln w="3175" algn="ctr">
              <a:noFill/>
              <a:miter lim="800000"/>
              <a:headEnd/>
              <a:tailEnd/>
            </a:ln>
            <a:effectLst/>
          </p:spPr>
          <p:txBody>
            <a:bodyPr wrap="none">
              <a:spAutoFit/>
            </a:bodyPr>
            <a:lstStyle/>
            <a:p>
              <a:pPr algn="ctr">
                <a:defRPr/>
              </a:pPr>
              <a:r>
                <a:rPr lang="en-AU" sz="1000">
                  <a:solidFill>
                    <a:srgbClr val="FF0000"/>
                  </a:solidFill>
                  <a:ea typeface="MS PGothic" pitchFamily="34" charset="-128"/>
                </a:rPr>
                <a:t>Learning for Growth</a:t>
              </a:r>
              <a:r>
                <a:rPr lang="en-AU" sz="1000">
                  <a:solidFill>
                    <a:schemeClr val="bg1"/>
                  </a:solidFill>
                  <a:ea typeface="MS PGothic" pitchFamily="34" charset="-128"/>
                </a:rPr>
                <a:t> </a:t>
              </a:r>
              <a:r>
                <a:rPr lang="en-AU" sz="1000">
                  <a:solidFill>
                    <a:srgbClr val="0000FF"/>
                  </a:solidFill>
                  <a:ea typeface="MS PGothic" pitchFamily="34" charset="-128"/>
                </a:rPr>
                <a:t>2010</a:t>
              </a:r>
            </a:p>
          </p:txBody>
        </p:sp>
        <p:sp>
          <p:nvSpPr>
            <p:cNvPr id="139274" name="Text Box 10"/>
            <p:cNvSpPr txBox="1">
              <a:spLocks noChangeArrowheads="1"/>
            </p:cNvSpPr>
            <p:nvPr userDrawn="1"/>
          </p:nvSpPr>
          <p:spPr bwMode="auto">
            <a:xfrm>
              <a:off x="4306" y="4152"/>
              <a:ext cx="1164" cy="144"/>
            </a:xfrm>
            <a:prstGeom prst="rect">
              <a:avLst/>
            </a:prstGeom>
            <a:noFill/>
            <a:ln w="3175" algn="ctr">
              <a:noFill/>
              <a:miter lim="800000"/>
              <a:headEnd/>
              <a:tailEnd/>
            </a:ln>
            <a:effectLst/>
          </p:spPr>
          <p:txBody>
            <a:bodyPr wrap="none">
              <a:spAutoFit/>
            </a:bodyPr>
            <a:lstStyle/>
            <a:p>
              <a:pPr algn="ctr">
                <a:defRPr/>
              </a:pPr>
              <a:r>
                <a:rPr lang="en-AU" sz="900">
                  <a:solidFill>
                    <a:schemeClr val="bg1"/>
                  </a:solidFill>
                  <a:ea typeface="MS PGothic" pitchFamily="34" charset="-128"/>
                </a:rPr>
                <a:t>IBM Worldwide Software Sales</a:t>
              </a:r>
            </a:p>
          </p:txBody>
        </p:sp>
      </p:grpSp>
      <p:pic>
        <p:nvPicPr>
          <p:cNvPr id="38920" name="Picture 11"/>
          <p:cNvPicPr>
            <a:picLocks noChangeAspect="1" noChangeArrowheads="1"/>
          </p:cNvPicPr>
          <p:nvPr userDrawn="1"/>
        </p:nvPicPr>
        <p:blipFill>
          <a:blip r:embed="rId15">
            <a:clrChange>
              <a:clrFrom>
                <a:srgbClr val="FFFFFF"/>
              </a:clrFrom>
              <a:clrTo>
                <a:srgbClr val="FFFFFF">
                  <a:alpha val="0"/>
                </a:srgbClr>
              </a:clrTo>
            </a:clrChange>
          </a:blip>
          <a:srcRect l="4034" t="3726"/>
          <a:stretch>
            <a:fillRect/>
          </a:stretch>
        </p:blipFill>
        <p:spPr bwMode="auto">
          <a:xfrm>
            <a:off x="50800" y="50800"/>
            <a:ext cx="528638" cy="492125"/>
          </a:xfrm>
          <a:prstGeom prst="rect">
            <a:avLst/>
          </a:prstGeom>
          <a:noFill/>
          <a:ln w="3175" algn="ctr">
            <a:noFill/>
            <a:miter lim="800000"/>
            <a:headEnd/>
            <a:tailEnd/>
          </a:ln>
        </p:spPr>
      </p:pic>
      <p:sp>
        <p:nvSpPr>
          <p:cNvPr id="139276" name="Rectangle 12"/>
          <p:cNvSpPr>
            <a:spLocks noGrp="1" noChangeArrowheads="1"/>
          </p:cNvSpPr>
          <p:nvPr>
            <p:ph type="sldNum" sz="quarter" idx="4"/>
          </p:nvPr>
        </p:nvSpPr>
        <p:spPr bwMode="black">
          <a:xfrm>
            <a:off x="125413" y="6586538"/>
            <a:ext cx="336550" cy="152400"/>
          </a:xfrm>
          <a:prstGeom prst="rect">
            <a:avLst/>
          </a:prstGeom>
          <a:noFill/>
          <a:ln w="9525" algn="ctr">
            <a:noFill/>
            <a:miter lim="800000"/>
            <a:headEnd/>
            <a:tailEnd/>
          </a:ln>
          <a:effectLst/>
        </p:spPr>
        <p:txBody>
          <a:bodyPr vert="horz" wrap="square" lIns="0" tIns="0" rIns="0" bIns="0" numCol="1" anchor="ctr" anchorCtr="0" compatLnSpc="1">
            <a:prstTxWarp prst="textNoShape">
              <a:avLst/>
            </a:prstTxWarp>
            <a:spAutoFit/>
          </a:bodyPr>
          <a:lstStyle>
            <a:lvl1pPr algn="ctr">
              <a:spcBef>
                <a:spcPct val="50000"/>
              </a:spcBef>
              <a:defRPr sz="1000" b="1">
                <a:solidFill>
                  <a:schemeClr val="bg1"/>
                </a:solidFill>
                <a:latin typeface="Arial" charset="0"/>
                <a:ea typeface="MS PGothic" pitchFamily="34" charset="-128"/>
                <a:cs typeface="Arial" charset="0"/>
              </a:defRPr>
            </a:lvl1pPr>
          </a:lstStyle>
          <a:p>
            <a:pPr>
              <a:defRPr/>
            </a:pPr>
            <a:fld id="{2D69F712-5110-45DE-9A52-4EE125FE1ADB}" type="slidenum">
              <a:rPr lang="en-US" altLang="en-US"/>
              <a:pPr>
                <a:defRPr/>
              </a:pPr>
              <a:t>‹#›</a:t>
            </a:fld>
            <a:endParaRPr lang="en-US" altLang="en-US"/>
          </a:p>
        </p:txBody>
      </p:sp>
      <p:sp>
        <p:nvSpPr>
          <p:cNvPr id="139277" name="Line 13"/>
          <p:cNvSpPr>
            <a:spLocks noChangeShapeType="1"/>
          </p:cNvSpPr>
          <p:nvPr userDrawn="1"/>
        </p:nvSpPr>
        <p:spPr bwMode="black">
          <a:xfrm>
            <a:off x="1419225" y="6565900"/>
            <a:ext cx="0" cy="192088"/>
          </a:xfrm>
          <a:prstGeom prst="line">
            <a:avLst/>
          </a:prstGeom>
          <a:noFill/>
          <a:ln w="9525">
            <a:solidFill>
              <a:schemeClr val="tx1"/>
            </a:solidFill>
            <a:round/>
            <a:headEnd/>
            <a:tailEnd/>
          </a:ln>
          <a:effectLst/>
        </p:spPr>
        <p:txBody>
          <a:bodyPr wrap="none" anchor="ctr"/>
          <a:lstStyle/>
          <a:p>
            <a:pPr>
              <a:defRPr/>
            </a:pPr>
            <a:endParaRPr lang="en-US" b="0">
              <a:ea typeface="MS PGothic" pitchFamily="34" charset="-128"/>
            </a:endParaRPr>
          </a:p>
        </p:txBody>
      </p:sp>
      <p:sp>
        <p:nvSpPr>
          <p:cNvPr id="139278" name="Text Box 14"/>
          <p:cNvSpPr txBox="1">
            <a:spLocks noChangeArrowheads="1"/>
          </p:cNvSpPr>
          <p:nvPr userDrawn="1"/>
        </p:nvSpPr>
        <p:spPr bwMode="black">
          <a:xfrm>
            <a:off x="474663" y="6586538"/>
            <a:ext cx="236537" cy="152400"/>
          </a:xfrm>
          <a:prstGeom prst="rect">
            <a:avLst/>
          </a:prstGeom>
          <a:noFill/>
          <a:ln w="9525" algn="ctr">
            <a:noFill/>
            <a:miter lim="800000"/>
            <a:headEnd/>
            <a:tailEnd/>
          </a:ln>
          <a:effectLst/>
        </p:spPr>
        <p:txBody>
          <a:bodyPr lIns="0" tIns="0" rIns="0" bIns="0" anchor="ctr">
            <a:spAutoFit/>
          </a:bodyPr>
          <a:lstStyle/>
          <a:p>
            <a:pPr algn="ctr" eaLnBrk="0" hangingPunct="0">
              <a:defRPr/>
            </a:pPr>
            <a:r>
              <a:rPr lang="en-AU" sz="1000" b="0">
                <a:solidFill>
                  <a:schemeClr val="bg1"/>
                </a:solidFill>
                <a:ea typeface="MS PGothic" pitchFamily="34" charset="-128"/>
              </a:rPr>
              <a:t>|</a:t>
            </a:r>
          </a:p>
        </p:txBody>
      </p:sp>
      <p:sp>
        <p:nvSpPr>
          <p:cNvPr id="139279" name="Rectangle 15"/>
          <p:cNvSpPr>
            <a:spLocks noChangeArrowheads="1"/>
          </p:cNvSpPr>
          <p:nvPr userDrawn="1"/>
        </p:nvSpPr>
        <p:spPr bwMode="black">
          <a:xfrm>
            <a:off x="588963" y="6540500"/>
            <a:ext cx="4360862" cy="244475"/>
          </a:xfrm>
          <a:prstGeom prst="rect">
            <a:avLst/>
          </a:prstGeom>
          <a:noFill/>
          <a:ln w="9525">
            <a:noFill/>
            <a:miter lim="800000"/>
            <a:headEnd/>
            <a:tailEnd/>
          </a:ln>
          <a:effectLst/>
        </p:spPr>
        <p:txBody>
          <a:bodyPr anchor="ctr">
            <a:spAutoFit/>
          </a:bodyPr>
          <a:lstStyle/>
          <a:p>
            <a:pPr algn="ctr" eaLnBrk="0" hangingPunct="0">
              <a:defRPr/>
            </a:pPr>
            <a:r>
              <a:rPr lang="en-US" altLang="en-US" sz="1000">
                <a:solidFill>
                  <a:schemeClr val="bg1"/>
                </a:solidFill>
                <a:ea typeface="MS PGothic" pitchFamily="34" charset="-128"/>
              </a:rPr>
              <a:t>IBM Tivoli Software </a:t>
            </a:r>
            <a:r>
              <a:rPr lang="en-US" altLang="en-US" sz="1000" b="0">
                <a:solidFill>
                  <a:schemeClr val="bg1"/>
                </a:solidFill>
                <a:ea typeface="MS PGothic" pitchFamily="34" charset="-128"/>
              </a:rPr>
              <a:t> |  </a:t>
            </a:r>
            <a:fld id="{707FE347-FCD9-4ED4-9A06-5D9F9B672D88}" type="datetime4">
              <a:rPr lang="en-US" sz="1000" b="0">
                <a:solidFill>
                  <a:schemeClr val="bg1"/>
                </a:solidFill>
                <a:ea typeface="MS PGothic" pitchFamily="34" charset="-128"/>
              </a:rPr>
              <a:pPr algn="ctr" eaLnBrk="0" hangingPunct="0">
                <a:defRPr/>
              </a:pPr>
              <a:t>February 26, 2010</a:t>
            </a:fld>
            <a:r>
              <a:rPr lang="en-US" sz="1000" b="0">
                <a:solidFill>
                  <a:schemeClr val="bg1"/>
                </a:solidFill>
                <a:ea typeface="MS PGothic" pitchFamily="34" charset="-128"/>
              </a:rPr>
              <a:t>  |  </a:t>
            </a:r>
            <a:r>
              <a:rPr lang="en-US" altLang="en-US" sz="1000" b="0">
                <a:solidFill>
                  <a:schemeClr val="bg1"/>
                </a:solidFill>
                <a:ea typeface="MS PGothic" pitchFamily="34" charset="-128"/>
              </a:rPr>
              <a:t>© 2010 IBM Corporation</a:t>
            </a:r>
          </a:p>
        </p:txBody>
      </p:sp>
    </p:spTree>
  </p:cSld>
  <p:clrMap bg1="dk2" tx1="lt1" bg2="dk1" tx2="lt2" accent1="accent1" accent2="accent2" accent3="accent3" accent4="accent4" accent5="accent5" accent6="accent6" hlink="hlink" folHlink="folHlink"/>
  <p:sldLayoutIdLst>
    <p:sldLayoutId id="2147484160" r:id="rId1"/>
    <p:sldLayoutId id="2147484115" r:id="rId2"/>
    <p:sldLayoutId id="2147484114" r:id="rId3"/>
    <p:sldLayoutId id="2147484113" r:id="rId4"/>
    <p:sldLayoutId id="2147484112" r:id="rId5"/>
    <p:sldLayoutId id="2147484111" r:id="rId6"/>
    <p:sldLayoutId id="2147484110" r:id="rId7"/>
    <p:sldLayoutId id="2147484109" r:id="rId8"/>
    <p:sldLayoutId id="2147484108" r:id="rId9"/>
    <p:sldLayoutId id="2147484107" r:id="rId10"/>
    <p:sldLayoutId id="2147484106" r:id="rId11"/>
  </p:sldLayoutIdLst>
  <p:transition/>
  <p:txStyles>
    <p:titleStyle>
      <a:lvl1pPr algn="l" rtl="0" eaLnBrk="0" fontAlgn="base" hangingPunct="0">
        <a:lnSpc>
          <a:spcPct val="90000"/>
        </a:lnSpc>
        <a:spcBef>
          <a:spcPct val="0"/>
        </a:spcBef>
        <a:spcAft>
          <a:spcPct val="0"/>
        </a:spcAft>
        <a:defRPr sz="3200" b="1">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Arial" charset="0"/>
          <a:cs typeface="Arial" charset="0"/>
        </a:defRPr>
      </a:lvl2pPr>
      <a:lvl3pPr algn="l" rtl="0" eaLnBrk="0" fontAlgn="base" hangingPunct="0">
        <a:lnSpc>
          <a:spcPct val="90000"/>
        </a:lnSpc>
        <a:spcBef>
          <a:spcPct val="0"/>
        </a:spcBef>
        <a:spcAft>
          <a:spcPct val="0"/>
        </a:spcAft>
        <a:defRPr sz="3200" b="1">
          <a:solidFill>
            <a:schemeClr val="accent1"/>
          </a:solidFill>
          <a:latin typeface="Arial" charset="0"/>
          <a:cs typeface="Arial" charset="0"/>
        </a:defRPr>
      </a:lvl3pPr>
      <a:lvl4pPr algn="l" rtl="0" eaLnBrk="0" fontAlgn="base" hangingPunct="0">
        <a:lnSpc>
          <a:spcPct val="90000"/>
        </a:lnSpc>
        <a:spcBef>
          <a:spcPct val="0"/>
        </a:spcBef>
        <a:spcAft>
          <a:spcPct val="0"/>
        </a:spcAft>
        <a:defRPr sz="3200" b="1">
          <a:solidFill>
            <a:schemeClr val="accent1"/>
          </a:solidFill>
          <a:latin typeface="Arial" charset="0"/>
          <a:cs typeface="Arial" charset="0"/>
        </a:defRPr>
      </a:lvl4pPr>
      <a:lvl5pPr algn="l" rtl="0" eaLnBrk="0" fontAlgn="base" hangingPunct="0">
        <a:lnSpc>
          <a:spcPct val="90000"/>
        </a:lnSpc>
        <a:spcBef>
          <a:spcPct val="0"/>
        </a:spcBef>
        <a:spcAft>
          <a:spcPct val="0"/>
        </a:spcAft>
        <a:defRPr sz="3200" b="1">
          <a:solidFill>
            <a:schemeClr val="accent1"/>
          </a:solidFill>
          <a:latin typeface="Arial" charset="0"/>
          <a:cs typeface="Arial" charset="0"/>
        </a:defRPr>
      </a:lvl5pPr>
      <a:lvl6pPr marL="457200" algn="l" rtl="0" fontAlgn="base">
        <a:lnSpc>
          <a:spcPct val="90000"/>
        </a:lnSpc>
        <a:spcBef>
          <a:spcPct val="0"/>
        </a:spcBef>
        <a:spcAft>
          <a:spcPct val="0"/>
        </a:spcAft>
        <a:defRPr sz="3200" b="1">
          <a:solidFill>
            <a:schemeClr val="accent1"/>
          </a:solidFill>
          <a:latin typeface="Arial" charset="0"/>
          <a:cs typeface="Arial" charset="0"/>
        </a:defRPr>
      </a:lvl6pPr>
      <a:lvl7pPr marL="914400" algn="l" rtl="0" fontAlgn="base">
        <a:lnSpc>
          <a:spcPct val="90000"/>
        </a:lnSpc>
        <a:spcBef>
          <a:spcPct val="0"/>
        </a:spcBef>
        <a:spcAft>
          <a:spcPct val="0"/>
        </a:spcAft>
        <a:defRPr sz="3200" b="1">
          <a:solidFill>
            <a:schemeClr val="accent1"/>
          </a:solidFill>
          <a:latin typeface="Arial" charset="0"/>
          <a:cs typeface="Arial" charset="0"/>
        </a:defRPr>
      </a:lvl7pPr>
      <a:lvl8pPr marL="1371600" algn="l" rtl="0" fontAlgn="base">
        <a:lnSpc>
          <a:spcPct val="90000"/>
        </a:lnSpc>
        <a:spcBef>
          <a:spcPct val="0"/>
        </a:spcBef>
        <a:spcAft>
          <a:spcPct val="0"/>
        </a:spcAft>
        <a:defRPr sz="3200" b="1">
          <a:solidFill>
            <a:schemeClr val="accent1"/>
          </a:solidFill>
          <a:latin typeface="Arial" charset="0"/>
          <a:cs typeface="Arial" charset="0"/>
        </a:defRPr>
      </a:lvl8pPr>
      <a:lvl9pPr marL="1828800" algn="l" rtl="0" fontAlgn="base">
        <a:lnSpc>
          <a:spcPct val="90000"/>
        </a:lnSpc>
        <a:spcBef>
          <a:spcPct val="0"/>
        </a:spcBef>
        <a:spcAft>
          <a:spcPct val="0"/>
        </a:spcAft>
        <a:defRPr sz="3200" b="1">
          <a:solidFill>
            <a:schemeClr val="accent1"/>
          </a:solidFill>
          <a:latin typeface="Arial" charset="0"/>
          <a:cs typeface="Arial" charset="0"/>
        </a:defRPr>
      </a:lvl9pPr>
    </p:titleStyle>
    <p:bodyStyle>
      <a:lvl1pPr marL="228600" indent="-228600" algn="l" rtl="0" eaLnBrk="0" fontAlgn="base" hangingPunct="0">
        <a:spcBef>
          <a:spcPct val="25000"/>
        </a:spcBef>
        <a:spcAft>
          <a:spcPct val="5000"/>
        </a:spcAft>
        <a:buClr>
          <a:schemeClr val="bg1"/>
        </a:buClr>
        <a:buFont typeface="Wingdings" pitchFamily="2" charset="2"/>
        <a:buChar char="§"/>
        <a:defRPr>
          <a:solidFill>
            <a:schemeClr val="bg1"/>
          </a:solidFill>
          <a:latin typeface="+mn-lt"/>
          <a:ea typeface="+mn-ea"/>
          <a:cs typeface="+mn-cs"/>
        </a:defRPr>
      </a:lvl1pPr>
      <a:lvl2pPr marL="682625" indent="-217488"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2pPr>
      <a:lvl3pPr marL="1023938" indent="-219075"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3pPr>
      <a:lvl4pPr marL="1435100"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4pPr>
      <a:lvl5pPr marL="1825625"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5pPr>
      <a:lvl6pPr marL="22828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6pPr>
      <a:lvl7pPr marL="27400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7pPr>
      <a:lvl8pPr marL="31972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8pPr>
      <a:lvl9pPr marL="36544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51202" name="Picture 217"/>
          <p:cNvPicPr>
            <a:picLocks noChangeAspect="1" noChangeArrowheads="1"/>
          </p:cNvPicPr>
          <p:nvPr userDrawn="1"/>
        </p:nvPicPr>
        <p:blipFill>
          <a:blip r:embed="rId13"/>
          <a:srcRect/>
          <a:stretch>
            <a:fillRect/>
          </a:stretch>
        </p:blipFill>
        <p:spPr bwMode="auto">
          <a:xfrm>
            <a:off x="0" y="0"/>
            <a:ext cx="9144000" cy="6862763"/>
          </a:xfrm>
          <a:prstGeom prst="rect">
            <a:avLst/>
          </a:prstGeom>
          <a:noFill/>
          <a:ln w="3175" algn="ctr">
            <a:noFill/>
            <a:miter lim="800000"/>
            <a:headEnd/>
            <a:tailEnd/>
          </a:ln>
        </p:spPr>
      </p:pic>
      <p:sp>
        <p:nvSpPr>
          <p:cNvPr id="17" name="Line 199"/>
          <p:cNvSpPr>
            <a:spLocks noChangeShapeType="1"/>
          </p:cNvSpPr>
          <p:nvPr userDrawn="1"/>
        </p:nvSpPr>
        <p:spPr bwMode="black">
          <a:xfrm flipV="1">
            <a:off x="1101725" y="4092575"/>
            <a:ext cx="0" cy="1066800"/>
          </a:xfrm>
          <a:prstGeom prst="line">
            <a:avLst/>
          </a:prstGeom>
          <a:noFill/>
          <a:ln w="28575">
            <a:solidFill>
              <a:schemeClr val="bg1"/>
            </a:solidFill>
            <a:round/>
            <a:headEnd/>
            <a:tailEnd/>
          </a:ln>
          <a:effectLst/>
        </p:spPr>
        <p:txBody>
          <a:bodyPr/>
          <a:lstStyle/>
          <a:p>
            <a:pPr algn="ctr">
              <a:defRPr/>
            </a:pPr>
            <a:endParaRPr lang="en-US" sz="1600" b="0">
              <a:solidFill>
                <a:schemeClr val="bg1"/>
              </a:solidFill>
              <a:latin typeface="Arial" pitchFamily="34" charset="0"/>
              <a:ea typeface="+mn-ea"/>
              <a:cs typeface="Arial" pitchFamily="34" charset="0"/>
            </a:endParaRPr>
          </a:p>
        </p:txBody>
      </p:sp>
      <p:sp>
        <p:nvSpPr>
          <p:cNvPr id="19" name="Text Box 221"/>
          <p:cNvSpPr txBox="1">
            <a:spLocks noChangeArrowheads="1"/>
          </p:cNvSpPr>
          <p:nvPr userDrawn="1"/>
        </p:nvSpPr>
        <p:spPr bwMode="black">
          <a:xfrm>
            <a:off x="403225" y="261938"/>
            <a:ext cx="2479675" cy="307975"/>
          </a:xfrm>
          <a:prstGeom prst="rect">
            <a:avLst/>
          </a:prstGeom>
          <a:noFill/>
          <a:ln w="9525">
            <a:noFill/>
            <a:miter lim="800000"/>
            <a:headEnd/>
            <a:tailEnd/>
          </a:ln>
          <a:effectLst/>
        </p:spPr>
        <p:txBody>
          <a:bodyPr wrap="none">
            <a:spAutoFit/>
          </a:bodyPr>
          <a:lstStyle/>
          <a:p>
            <a:pPr eaLnBrk="0" hangingPunct="0">
              <a:defRPr/>
            </a:pPr>
            <a:r>
              <a:rPr lang="en-US" altLang="en-US" sz="1400" dirty="0">
                <a:solidFill>
                  <a:schemeClr val="bg1"/>
                </a:solidFill>
                <a:latin typeface="Arial" pitchFamily="34" charset="0"/>
                <a:ea typeface="+mn-ea"/>
                <a:cs typeface="Arial" pitchFamily="34" charset="0"/>
              </a:rPr>
              <a:t>IBM Tivoli WW Enablement</a:t>
            </a:r>
          </a:p>
        </p:txBody>
      </p:sp>
      <p:sp>
        <p:nvSpPr>
          <p:cNvPr id="20" name="Line 222"/>
          <p:cNvSpPr>
            <a:spLocks noChangeShapeType="1"/>
          </p:cNvSpPr>
          <p:nvPr userDrawn="1"/>
        </p:nvSpPr>
        <p:spPr bwMode="black">
          <a:xfrm>
            <a:off x="552450" y="166688"/>
            <a:ext cx="0" cy="234950"/>
          </a:xfrm>
          <a:prstGeom prst="line">
            <a:avLst/>
          </a:prstGeom>
          <a:noFill/>
          <a:ln w="9525">
            <a:solidFill>
              <a:schemeClr val="tx1"/>
            </a:solidFill>
            <a:round/>
            <a:headEnd/>
            <a:tailEnd/>
          </a:ln>
          <a:effectLst/>
        </p:spPr>
        <p:txBody>
          <a:bodyPr wrap="none" anchor="ctr"/>
          <a:lstStyle/>
          <a:p>
            <a:pPr algn="ctr">
              <a:defRPr/>
            </a:pPr>
            <a:endParaRPr lang="en-US" sz="1600" b="0">
              <a:solidFill>
                <a:schemeClr val="bg1"/>
              </a:solidFill>
              <a:latin typeface="Arial" pitchFamily="34" charset="0"/>
              <a:ea typeface="+mn-ea"/>
              <a:cs typeface="Arial" pitchFamily="34" charset="0"/>
            </a:endParaRPr>
          </a:p>
        </p:txBody>
      </p:sp>
      <p:pic>
        <p:nvPicPr>
          <p:cNvPr id="51206" name="Picture 223"/>
          <p:cNvPicPr>
            <a:picLocks noChangeAspect="1" noChangeArrowheads="1"/>
          </p:cNvPicPr>
          <p:nvPr userDrawn="1"/>
        </p:nvPicPr>
        <p:blipFill>
          <a:blip r:embed="rId14">
            <a:clrChange>
              <a:clrFrom>
                <a:srgbClr val="FFFFFF"/>
              </a:clrFrom>
              <a:clrTo>
                <a:srgbClr val="FFFFFF">
                  <a:alpha val="0"/>
                </a:srgbClr>
              </a:clrTo>
            </a:clrChange>
          </a:blip>
          <a:srcRect l="4034" t="3726"/>
          <a:stretch>
            <a:fillRect/>
          </a:stretch>
        </p:blipFill>
        <p:spPr bwMode="auto">
          <a:xfrm>
            <a:off x="50800" y="50800"/>
            <a:ext cx="528638" cy="492125"/>
          </a:xfrm>
          <a:prstGeom prst="rect">
            <a:avLst/>
          </a:prstGeom>
          <a:noFill/>
          <a:ln w="3175" algn="ctr">
            <a:noFill/>
            <a:miter lim="800000"/>
            <a:headEnd/>
            <a:tailEnd/>
          </a:ln>
        </p:spPr>
      </p:pic>
      <p:sp>
        <p:nvSpPr>
          <p:cNvPr id="22" name="Rectangle 224"/>
          <p:cNvSpPr>
            <a:spLocks noChangeArrowheads="1"/>
          </p:cNvSpPr>
          <p:nvPr userDrawn="1"/>
        </p:nvSpPr>
        <p:spPr bwMode="black">
          <a:xfrm>
            <a:off x="588963" y="6540500"/>
            <a:ext cx="4360862" cy="244475"/>
          </a:xfrm>
          <a:prstGeom prst="rect">
            <a:avLst/>
          </a:prstGeom>
          <a:noFill/>
          <a:ln w="9525">
            <a:noFill/>
            <a:miter lim="800000"/>
            <a:headEnd/>
            <a:tailEnd/>
          </a:ln>
          <a:effectLst/>
        </p:spPr>
        <p:txBody>
          <a:bodyPr anchor="ctr">
            <a:spAutoFit/>
          </a:bodyPr>
          <a:lstStyle/>
          <a:p>
            <a:pPr algn="ctr" eaLnBrk="0" hangingPunct="0">
              <a:defRPr/>
            </a:pPr>
            <a:r>
              <a:rPr lang="en-US" altLang="en-US" sz="1000">
                <a:solidFill>
                  <a:schemeClr val="bg1"/>
                </a:solidFill>
                <a:latin typeface="Arial" pitchFamily="34" charset="0"/>
                <a:ea typeface="+mn-ea"/>
                <a:cs typeface="Arial" pitchFamily="34" charset="0"/>
              </a:rPr>
              <a:t>IBM Tivoli Software </a:t>
            </a:r>
            <a:r>
              <a:rPr lang="en-US" altLang="en-US" sz="1000" b="0">
                <a:solidFill>
                  <a:schemeClr val="bg1"/>
                </a:solidFill>
                <a:latin typeface="Arial" pitchFamily="34" charset="0"/>
                <a:ea typeface="+mn-ea"/>
                <a:cs typeface="Arial" pitchFamily="34" charset="0"/>
              </a:rPr>
              <a:t> |  </a:t>
            </a:r>
            <a:fld id="{75FDDDB1-6996-40E8-8C12-146CFE08C23F}" type="datetime4">
              <a:rPr lang="en-US" sz="1000" b="0">
                <a:solidFill>
                  <a:schemeClr val="bg1"/>
                </a:solidFill>
                <a:latin typeface="Arial" pitchFamily="34" charset="0"/>
                <a:ea typeface="+mn-ea"/>
                <a:cs typeface="Arial" pitchFamily="34" charset="0"/>
              </a:rPr>
              <a:pPr algn="ctr" eaLnBrk="0" hangingPunct="0">
                <a:defRPr/>
              </a:pPr>
              <a:t>February 26, 2010</a:t>
            </a:fld>
            <a:r>
              <a:rPr lang="en-US" sz="1000" b="0">
                <a:solidFill>
                  <a:schemeClr val="bg1"/>
                </a:solidFill>
                <a:latin typeface="Arial" pitchFamily="34" charset="0"/>
                <a:ea typeface="+mn-ea"/>
                <a:cs typeface="Arial" pitchFamily="34" charset="0"/>
              </a:rPr>
              <a:t>  |  </a:t>
            </a:r>
            <a:r>
              <a:rPr lang="en-US" altLang="en-US" sz="1000" b="0">
                <a:solidFill>
                  <a:schemeClr val="bg1"/>
                </a:solidFill>
                <a:latin typeface="Arial" pitchFamily="34" charset="0"/>
                <a:ea typeface="+mn-ea"/>
                <a:cs typeface="Arial" pitchFamily="34" charset="0"/>
              </a:rPr>
              <a:t>© 2010 IBM Corporation</a:t>
            </a:r>
          </a:p>
        </p:txBody>
      </p:sp>
      <p:grpSp>
        <p:nvGrpSpPr>
          <p:cNvPr id="51208" name="Group 225"/>
          <p:cNvGrpSpPr>
            <a:grpSpLocks/>
          </p:cNvGrpSpPr>
          <p:nvPr userDrawn="1"/>
        </p:nvGrpSpPr>
        <p:grpSpPr bwMode="auto">
          <a:xfrm>
            <a:off x="6778625" y="6219825"/>
            <a:ext cx="2305050" cy="574675"/>
            <a:chOff x="4306" y="3942"/>
            <a:chExt cx="1452" cy="362"/>
          </a:xfrm>
        </p:grpSpPr>
        <p:pic>
          <p:nvPicPr>
            <p:cNvPr id="51210" name="Picture 226"/>
            <p:cNvPicPr>
              <a:picLocks noChangeAspect="1" noChangeArrowheads="1"/>
            </p:cNvPicPr>
            <p:nvPr userDrawn="1"/>
          </p:nvPicPr>
          <p:blipFill>
            <a:blip r:embed="rId15">
              <a:clrChange>
                <a:clrFrom>
                  <a:srgbClr val="E9F2ED"/>
                </a:clrFrom>
                <a:clrTo>
                  <a:srgbClr val="E9F2ED">
                    <a:alpha val="0"/>
                  </a:srgbClr>
                </a:clrTo>
              </a:clrChange>
            </a:blip>
            <a:srcRect/>
            <a:stretch>
              <a:fillRect/>
            </a:stretch>
          </p:blipFill>
          <p:spPr bwMode="auto">
            <a:xfrm>
              <a:off x="5384" y="3942"/>
              <a:ext cx="374" cy="362"/>
            </a:xfrm>
            <a:prstGeom prst="rect">
              <a:avLst/>
            </a:prstGeom>
            <a:noFill/>
            <a:ln w="3175" algn="ctr">
              <a:noFill/>
              <a:miter lim="800000"/>
              <a:headEnd/>
              <a:tailEnd/>
            </a:ln>
          </p:spPr>
        </p:pic>
        <p:sp>
          <p:nvSpPr>
            <p:cNvPr id="25" name="Text Box 227"/>
            <p:cNvSpPr txBox="1">
              <a:spLocks noChangeArrowheads="1"/>
            </p:cNvSpPr>
            <p:nvPr userDrawn="1"/>
          </p:nvSpPr>
          <p:spPr bwMode="auto">
            <a:xfrm>
              <a:off x="4345" y="4029"/>
              <a:ext cx="1082" cy="154"/>
            </a:xfrm>
            <a:prstGeom prst="rect">
              <a:avLst/>
            </a:prstGeom>
            <a:noFill/>
            <a:ln w="3175" algn="ctr">
              <a:noFill/>
              <a:miter lim="800000"/>
              <a:headEnd/>
              <a:tailEnd/>
            </a:ln>
            <a:effectLst/>
          </p:spPr>
          <p:txBody>
            <a:bodyPr wrap="none">
              <a:spAutoFit/>
            </a:bodyPr>
            <a:lstStyle/>
            <a:p>
              <a:pPr algn="ctr">
                <a:defRPr/>
              </a:pPr>
              <a:r>
                <a:rPr lang="en-AU" sz="1000">
                  <a:solidFill>
                    <a:srgbClr val="FF0000"/>
                  </a:solidFill>
                  <a:latin typeface="Arial" pitchFamily="34" charset="0"/>
                  <a:ea typeface="+mn-ea"/>
                  <a:cs typeface="Arial" pitchFamily="34" charset="0"/>
                </a:rPr>
                <a:t>Learning for Growth</a:t>
              </a:r>
              <a:r>
                <a:rPr lang="en-AU" sz="1000">
                  <a:solidFill>
                    <a:schemeClr val="bg1"/>
                  </a:solidFill>
                  <a:latin typeface="Arial" pitchFamily="34" charset="0"/>
                  <a:ea typeface="+mn-ea"/>
                  <a:cs typeface="Arial" pitchFamily="34" charset="0"/>
                </a:rPr>
                <a:t> </a:t>
              </a:r>
              <a:r>
                <a:rPr lang="en-AU" sz="1000">
                  <a:solidFill>
                    <a:srgbClr val="0000FF"/>
                  </a:solidFill>
                  <a:latin typeface="Arial" pitchFamily="34" charset="0"/>
                  <a:ea typeface="+mn-ea"/>
                  <a:cs typeface="Arial" pitchFamily="34" charset="0"/>
                </a:rPr>
                <a:t>2010</a:t>
              </a:r>
            </a:p>
          </p:txBody>
        </p:sp>
        <p:sp>
          <p:nvSpPr>
            <p:cNvPr id="26" name="Text Box 228"/>
            <p:cNvSpPr txBox="1">
              <a:spLocks noChangeArrowheads="1"/>
            </p:cNvSpPr>
            <p:nvPr userDrawn="1"/>
          </p:nvSpPr>
          <p:spPr bwMode="auto">
            <a:xfrm>
              <a:off x="4306" y="4152"/>
              <a:ext cx="1164" cy="144"/>
            </a:xfrm>
            <a:prstGeom prst="rect">
              <a:avLst/>
            </a:prstGeom>
            <a:noFill/>
            <a:ln w="3175" algn="ctr">
              <a:noFill/>
              <a:miter lim="800000"/>
              <a:headEnd/>
              <a:tailEnd/>
            </a:ln>
            <a:effectLst/>
          </p:spPr>
          <p:txBody>
            <a:bodyPr wrap="none">
              <a:spAutoFit/>
            </a:bodyPr>
            <a:lstStyle/>
            <a:p>
              <a:pPr algn="ctr">
                <a:defRPr/>
              </a:pPr>
              <a:r>
                <a:rPr lang="en-AU" sz="900">
                  <a:solidFill>
                    <a:schemeClr val="bg1"/>
                  </a:solidFill>
                  <a:latin typeface="Arial" pitchFamily="34" charset="0"/>
                  <a:ea typeface="+mn-ea"/>
                  <a:cs typeface="Arial" pitchFamily="34" charset="0"/>
                </a:rPr>
                <a:t>IBM Worldwide Software Sales</a:t>
              </a:r>
            </a:p>
          </p:txBody>
        </p:sp>
      </p:grpSp>
      <p:sp>
        <p:nvSpPr>
          <p:cNvPr id="51209" name="Rectangle 6"/>
          <p:cNvSpPr>
            <a:spLocks noGrp="1" noChangeArrowheads="1"/>
          </p:cNvSpPr>
          <p:nvPr>
            <p:ph type="title"/>
          </p:nvPr>
        </p:nvSpPr>
        <p:spPr bwMode="auto">
          <a:xfrm>
            <a:off x="354013" y="631825"/>
            <a:ext cx="8245475" cy="530225"/>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spAutoFit/>
          </a:bodyPr>
          <a:lstStyle/>
          <a:p>
            <a:pPr lvl="0"/>
            <a:r>
              <a:rPr lang="en-US" altLang="en-US" smtClean="0"/>
              <a:t>Click to edit Master title style</a:t>
            </a:r>
          </a:p>
        </p:txBody>
      </p:sp>
    </p:spTree>
  </p:cSld>
  <p:clrMap bg1="dk2" tx1="lt1" bg2="dk1" tx2="lt2" accent1="accent1" accent2="accent2" accent3="accent3" accent4="accent4" accent5="accent5" accent6="accent6" hlink="hlink" folHlink="folHlink"/>
  <p:sldLayoutIdLst>
    <p:sldLayoutId id="2147484126" r:id="rId1"/>
    <p:sldLayoutId id="2147484125" r:id="rId2"/>
    <p:sldLayoutId id="2147484124" r:id="rId3"/>
    <p:sldLayoutId id="2147484123" r:id="rId4"/>
    <p:sldLayoutId id="2147484122" r:id="rId5"/>
    <p:sldLayoutId id="2147484121" r:id="rId6"/>
    <p:sldLayoutId id="2147484120" r:id="rId7"/>
    <p:sldLayoutId id="2147484119" r:id="rId8"/>
    <p:sldLayoutId id="2147484118" r:id="rId9"/>
    <p:sldLayoutId id="2147484117" r:id="rId10"/>
    <p:sldLayoutId id="2147484116" r:id="rId11"/>
  </p:sldLayoutIdLst>
  <p:transition/>
  <p:hf hdr="0" ftr="0" dt="0"/>
  <p:txStyles>
    <p:titleStyle>
      <a:lvl1pPr algn="l" rtl="0" eaLnBrk="0" fontAlgn="base" hangingPunct="0">
        <a:lnSpc>
          <a:spcPct val="90000"/>
        </a:lnSpc>
        <a:spcBef>
          <a:spcPct val="0"/>
        </a:spcBef>
        <a:spcAft>
          <a:spcPct val="0"/>
        </a:spcAft>
        <a:defRPr sz="3200" b="1">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Arial" charset="0"/>
          <a:cs typeface="Arial" charset="0"/>
        </a:defRPr>
      </a:lvl2pPr>
      <a:lvl3pPr algn="l" rtl="0" eaLnBrk="0" fontAlgn="base" hangingPunct="0">
        <a:lnSpc>
          <a:spcPct val="90000"/>
        </a:lnSpc>
        <a:spcBef>
          <a:spcPct val="0"/>
        </a:spcBef>
        <a:spcAft>
          <a:spcPct val="0"/>
        </a:spcAft>
        <a:defRPr sz="3200" b="1">
          <a:solidFill>
            <a:schemeClr val="accent1"/>
          </a:solidFill>
          <a:latin typeface="Arial" charset="0"/>
          <a:cs typeface="Arial" charset="0"/>
        </a:defRPr>
      </a:lvl3pPr>
      <a:lvl4pPr algn="l" rtl="0" eaLnBrk="0" fontAlgn="base" hangingPunct="0">
        <a:lnSpc>
          <a:spcPct val="90000"/>
        </a:lnSpc>
        <a:spcBef>
          <a:spcPct val="0"/>
        </a:spcBef>
        <a:spcAft>
          <a:spcPct val="0"/>
        </a:spcAft>
        <a:defRPr sz="3200" b="1">
          <a:solidFill>
            <a:schemeClr val="accent1"/>
          </a:solidFill>
          <a:latin typeface="Arial" charset="0"/>
          <a:cs typeface="Arial" charset="0"/>
        </a:defRPr>
      </a:lvl4pPr>
      <a:lvl5pPr algn="l" rtl="0" eaLnBrk="0" fontAlgn="base" hangingPunct="0">
        <a:lnSpc>
          <a:spcPct val="90000"/>
        </a:lnSpc>
        <a:spcBef>
          <a:spcPct val="0"/>
        </a:spcBef>
        <a:spcAft>
          <a:spcPct val="0"/>
        </a:spcAft>
        <a:defRPr sz="3200" b="1">
          <a:solidFill>
            <a:schemeClr val="accent1"/>
          </a:solidFill>
          <a:latin typeface="Arial" charset="0"/>
          <a:cs typeface="Arial" charset="0"/>
        </a:defRPr>
      </a:lvl5pPr>
      <a:lvl6pPr marL="457200" algn="l" rtl="0" fontAlgn="base">
        <a:lnSpc>
          <a:spcPct val="90000"/>
        </a:lnSpc>
        <a:spcBef>
          <a:spcPct val="0"/>
        </a:spcBef>
        <a:spcAft>
          <a:spcPct val="0"/>
        </a:spcAft>
        <a:defRPr sz="3200" b="1">
          <a:solidFill>
            <a:schemeClr val="accent1"/>
          </a:solidFill>
          <a:latin typeface="Arial" charset="0"/>
          <a:cs typeface="Arial" charset="0"/>
        </a:defRPr>
      </a:lvl6pPr>
      <a:lvl7pPr marL="914400" algn="l" rtl="0" fontAlgn="base">
        <a:lnSpc>
          <a:spcPct val="90000"/>
        </a:lnSpc>
        <a:spcBef>
          <a:spcPct val="0"/>
        </a:spcBef>
        <a:spcAft>
          <a:spcPct val="0"/>
        </a:spcAft>
        <a:defRPr sz="3200" b="1">
          <a:solidFill>
            <a:schemeClr val="accent1"/>
          </a:solidFill>
          <a:latin typeface="Arial" charset="0"/>
          <a:cs typeface="Arial" charset="0"/>
        </a:defRPr>
      </a:lvl7pPr>
      <a:lvl8pPr marL="1371600" algn="l" rtl="0" fontAlgn="base">
        <a:lnSpc>
          <a:spcPct val="90000"/>
        </a:lnSpc>
        <a:spcBef>
          <a:spcPct val="0"/>
        </a:spcBef>
        <a:spcAft>
          <a:spcPct val="0"/>
        </a:spcAft>
        <a:defRPr sz="3200" b="1">
          <a:solidFill>
            <a:schemeClr val="accent1"/>
          </a:solidFill>
          <a:latin typeface="Arial" charset="0"/>
          <a:cs typeface="Arial" charset="0"/>
        </a:defRPr>
      </a:lvl8pPr>
      <a:lvl9pPr marL="1828800" algn="l" rtl="0" fontAlgn="base">
        <a:lnSpc>
          <a:spcPct val="90000"/>
        </a:lnSpc>
        <a:spcBef>
          <a:spcPct val="0"/>
        </a:spcBef>
        <a:spcAft>
          <a:spcPct val="0"/>
        </a:spcAft>
        <a:defRPr sz="3200" b="1">
          <a:solidFill>
            <a:schemeClr val="accent1"/>
          </a:solidFill>
          <a:latin typeface="Arial" charset="0"/>
          <a:cs typeface="Arial" charset="0"/>
        </a:defRPr>
      </a:lvl9pPr>
    </p:titleStyle>
    <p:bodyStyle>
      <a:lvl1pPr marL="228600" indent="-228600" algn="l" rtl="0" eaLnBrk="0" fontAlgn="base" hangingPunct="0">
        <a:spcBef>
          <a:spcPct val="25000"/>
        </a:spcBef>
        <a:spcAft>
          <a:spcPct val="5000"/>
        </a:spcAft>
        <a:buClr>
          <a:schemeClr val="bg1"/>
        </a:buClr>
        <a:buFont typeface="Wingdings" pitchFamily="2" charset="2"/>
        <a:buChar char="§"/>
        <a:defRPr>
          <a:solidFill>
            <a:schemeClr val="bg1"/>
          </a:solidFill>
          <a:latin typeface="+mn-lt"/>
          <a:ea typeface="+mn-ea"/>
          <a:cs typeface="+mn-cs"/>
        </a:defRPr>
      </a:lvl1pPr>
      <a:lvl2pPr marL="682625" indent="-217488"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2pPr>
      <a:lvl3pPr marL="1023938" indent="-219075"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3pPr>
      <a:lvl4pPr marL="1435100"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4pPr>
      <a:lvl5pPr marL="1825625"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5pPr>
      <a:lvl6pPr marL="22828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6pPr>
      <a:lvl7pPr marL="27400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7pPr>
      <a:lvl8pPr marL="31972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8pPr>
      <a:lvl9pPr marL="36544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63490" name="Picture 2"/>
          <p:cNvPicPr>
            <a:picLocks noChangeAspect="1" noChangeArrowheads="1"/>
          </p:cNvPicPr>
          <p:nvPr userDrawn="1"/>
        </p:nvPicPr>
        <p:blipFill>
          <a:blip r:embed="rId13"/>
          <a:srcRect/>
          <a:stretch>
            <a:fillRect/>
          </a:stretch>
        </p:blipFill>
        <p:spPr bwMode="auto">
          <a:xfrm>
            <a:off x="4305300" y="0"/>
            <a:ext cx="4838700" cy="1209675"/>
          </a:xfrm>
          <a:prstGeom prst="rect">
            <a:avLst/>
          </a:prstGeom>
          <a:noFill/>
          <a:ln w="3175" algn="ctr">
            <a:noFill/>
            <a:miter lim="800000"/>
            <a:headEnd/>
            <a:tailEnd/>
          </a:ln>
        </p:spPr>
      </p:pic>
      <p:sp>
        <p:nvSpPr>
          <p:cNvPr id="63491" name="Rectangle 3"/>
          <p:cNvSpPr>
            <a:spLocks noGrp="1" noChangeArrowheads="1"/>
          </p:cNvSpPr>
          <p:nvPr>
            <p:ph type="title"/>
          </p:nvPr>
        </p:nvSpPr>
        <p:spPr bwMode="auto">
          <a:xfrm>
            <a:off x="354013" y="631825"/>
            <a:ext cx="8245475" cy="530225"/>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spAutoFit/>
          </a:bodyPr>
          <a:lstStyle/>
          <a:p>
            <a:pPr lvl="0"/>
            <a:r>
              <a:rPr lang="en-US" altLang="en-US" smtClean="0"/>
              <a:t>Click to edit Master title style</a:t>
            </a:r>
          </a:p>
        </p:txBody>
      </p:sp>
      <p:sp>
        <p:nvSpPr>
          <p:cNvPr id="63492" name="Rectangle 4"/>
          <p:cNvSpPr>
            <a:spLocks noGrp="1" noChangeArrowheads="1"/>
          </p:cNvSpPr>
          <p:nvPr>
            <p:ph type="body" idx="1"/>
          </p:nvPr>
        </p:nvSpPr>
        <p:spPr bwMode="auto">
          <a:xfrm>
            <a:off x="249238" y="1503363"/>
            <a:ext cx="8194675" cy="4679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9509" name="Text Box 5"/>
          <p:cNvSpPr txBox="1">
            <a:spLocks noChangeArrowheads="1"/>
          </p:cNvSpPr>
          <p:nvPr/>
        </p:nvSpPr>
        <p:spPr bwMode="black">
          <a:xfrm>
            <a:off x="403225" y="261938"/>
            <a:ext cx="3028950" cy="304800"/>
          </a:xfrm>
          <a:prstGeom prst="rect">
            <a:avLst/>
          </a:prstGeom>
          <a:noFill/>
          <a:ln w="9525">
            <a:noFill/>
            <a:miter lim="800000"/>
            <a:headEnd/>
            <a:tailEnd/>
          </a:ln>
          <a:effectLst/>
        </p:spPr>
        <p:txBody>
          <a:bodyPr wrap="none">
            <a:spAutoFit/>
          </a:bodyPr>
          <a:lstStyle/>
          <a:p>
            <a:pPr eaLnBrk="0" hangingPunct="0">
              <a:defRPr/>
            </a:pPr>
            <a:r>
              <a:rPr lang="en-US" altLang="en-US" sz="1400">
                <a:solidFill>
                  <a:schemeClr val="bg1"/>
                </a:solidFill>
                <a:ea typeface="MS PGothic" pitchFamily="34" charset="-128"/>
              </a:rPr>
              <a:t>IBM Tivoli Automation E-Learning</a:t>
            </a:r>
          </a:p>
        </p:txBody>
      </p:sp>
      <p:sp>
        <p:nvSpPr>
          <p:cNvPr id="149510" name="Line 6"/>
          <p:cNvSpPr>
            <a:spLocks noChangeShapeType="1"/>
          </p:cNvSpPr>
          <p:nvPr/>
        </p:nvSpPr>
        <p:spPr bwMode="black">
          <a:xfrm>
            <a:off x="552450" y="166688"/>
            <a:ext cx="0" cy="234950"/>
          </a:xfrm>
          <a:prstGeom prst="line">
            <a:avLst/>
          </a:prstGeom>
          <a:noFill/>
          <a:ln w="9525">
            <a:solidFill>
              <a:schemeClr val="tx1"/>
            </a:solidFill>
            <a:round/>
            <a:headEnd/>
            <a:tailEnd/>
          </a:ln>
          <a:effectLst/>
        </p:spPr>
        <p:txBody>
          <a:bodyPr wrap="none" anchor="ctr"/>
          <a:lstStyle/>
          <a:p>
            <a:pPr>
              <a:defRPr/>
            </a:pPr>
            <a:endParaRPr lang="en-US" b="0">
              <a:ea typeface="MS PGothic" pitchFamily="34" charset="-128"/>
            </a:endParaRPr>
          </a:p>
        </p:txBody>
      </p:sp>
      <p:grpSp>
        <p:nvGrpSpPr>
          <p:cNvPr id="63495" name="Group 7"/>
          <p:cNvGrpSpPr>
            <a:grpSpLocks/>
          </p:cNvGrpSpPr>
          <p:nvPr userDrawn="1"/>
        </p:nvGrpSpPr>
        <p:grpSpPr bwMode="auto">
          <a:xfrm>
            <a:off x="6778625" y="6219825"/>
            <a:ext cx="2305050" cy="574675"/>
            <a:chOff x="4306" y="3942"/>
            <a:chExt cx="1452" cy="362"/>
          </a:xfrm>
        </p:grpSpPr>
        <p:pic>
          <p:nvPicPr>
            <p:cNvPr id="63502" name="Picture 8"/>
            <p:cNvPicPr>
              <a:picLocks noChangeAspect="1" noChangeArrowheads="1"/>
            </p:cNvPicPr>
            <p:nvPr userDrawn="1"/>
          </p:nvPicPr>
          <p:blipFill>
            <a:blip r:embed="rId14">
              <a:clrChange>
                <a:clrFrom>
                  <a:srgbClr val="E9F2ED"/>
                </a:clrFrom>
                <a:clrTo>
                  <a:srgbClr val="E9F2ED">
                    <a:alpha val="0"/>
                  </a:srgbClr>
                </a:clrTo>
              </a:clrChange>
            </a:blip>
            <a:srcRect/>
            <a:stretch>
              <a:fillRect/>
            </a:stretch>
          </p:blipFill>
          <p:spPr bwMode="auto">
            <a:xfrm>
              <a:off x="5384" y="3942"/>
              <a:ext cx="374" cy="362"/>
            </a:xfrm>
            <a:prstGeom prst="rect">
              <a:avLst/>
            </a:prstGeom>
            <a:noFill/>
            <a:ln w="3175" algn="ctr">
              <a:noFill/>
              <a:miter lim="800000"/>
              <a:headEnd/>
              <a:tailEnd/>
            </a:ln>
          </p:spPr>
        </p:pic>
        <p:sp>
          <p:nvSpPr>
            <p:cNvPr id="149513" name="Text Box 9"/>
            <p:cNvSpPr txBox="1">
              <a:spLocks noChangeArrowheads="1"/>
            </p:cNvSpPr>
            <p:nvPr userDrawn="1"/>
          </p:nvSpPr>
          <p:spPr bwMode="auto">
            <a:xfrm>
              <a:off x="4345" y="4029"/>
              <a:ext cx="1082" cy="154"/>
            </a:xfrm>
            <a:prstGeom prst="rect">
              <a:avLst/>
            </a:prstGeom>
            <a:noFill/>
            <a:ln w="3175" algn="ctr">
              <a:noFill/>
              <a:miter lim="800000"/>
              <a:headEnd/>
              <a:tailEnd/>
            </a:ln>
            <a:effectLst/>
          </p:spPr>
          <p:txBody>
            <a:bodyPr wrap="none">
              <a:spAutoFit/>
            </a:bodyPr>
            <a:lstStyle/>
            <a:p>
              <a:pPr algn="ctr">
                <a:defRPr/>
              </a:pPr>
              <a:r>
                <a:rPr lang="en-AU" sz="1000">
                  <a:solidFill>
                    <a:srgbClr val="FF0000"/>
                  </a:solidFill>
                  <a:ea typeface="MS PGothic" pitchFamily="34" charset="-128"/>
                </a:rPr>
                <a:t>Learning for Growth</a:t>
              </a:r>
              <a:r>
                <a:rPr lang="en-AU" sz="1000">
                  <a:solidFill>
                    <a:schemeClr val="bg1"/>
                  </a:solidFill>
                  <a:ea typeface="MS PGothic" pitchFamily="34" charset="-128"/>
                </a:rPr>
                <a:t> </a:t>
              </a:r>
              <a:r>
                <a:rPr lang="en-AU" sz="1000">
                  <a:solidFill>
                    <a:srgbClr val="0000FF"/>
                  </a:solidFill>
                  <a:ea typeface="MS PGothic" pitchFamily="34" charset="-128"/>
                </a:rPr>
                <a:t>2010</a:t>
              </a:r>
            </a:p>
          </p:txBody>
        </p:sp>
        <p:sp>
          <p:nvSpPr>
            <p:cNvPr id="149514" name="Text Box 10"/>
            <p:cNvSpPr txBox="1">
              <a:spLocks noChangeArrowheads="1"/>
            </p:cNvSpPr>
            <p:nvPr userDrawn="1"/>
          </p:nvSpPr>
          <p:spPr bwMode="auto">
            <a:xfrm>
              <a:off x="4306" y="4152"/>
              <a:ext cx="1164" cy="144"/>
            </a:xfrm>
            <a:prstGeom prst="rect">
              <a:avLst/>
            </a:prstGeom>
            <a:noFill/>
            <a:ln w="3175" algn="ctr">
              <a:noFill/>
              <a:miter lim="800000"/>
              <a:headEnd/>
              <a:tailEnd/>
            </a:ln>
            <a:effectLst/>
          </p:spPr>
          <p:txBody>
            <a:bodyPr wrap="none">
              <a:spAutoFit/>
            </a:bodyPr>
            <a:lstStyle/>
            <a:p>
              <a:pPr algn="ctr">
                <a:defRPr/>
              </a:pPr>
              <a:r>
                <a:rPr lang="en-AU" sz="900">
                  <a:solidFill>
                    <a:schemeClr val="bg1"/>
                  </a:solidFill>
                  <a:ea typeface="MS PGothic" pitchFamily="34" charset="-128"/>
                </a:rPr>
                <a:t>IBM Worldwide Software Sales</a:t>
              </a:r>
            </a:p>
          </p:txBody>
        </p:sp>
      </p:grpSp>
      <p:pic>
        <p:nvPicPr>
          <p:cNvPr id="63496" name="Picture 11"/>
          <p:cNvPicPr>
            <a:picLocks noChangeAspect="1" noChangeArrowheads="1"/>
          </p:cNvPicPr>
          <p:nvPr userDrawn="1"/>
        </p:nvPicPr>
        <p:blipFill>
          <a:blip r:embed="rId15">
            <a:clrChange>
              <a:clrFrom>
                <a:srgbClr val="FFFFFF"/>
              </a:clrFrom>
              <a:clrTo>
                <a:srgbClr val="FFFFFF">
                  <a:alpha val="0"/>
                </a:srgbClr>
              </a:clrTo>
            </a:clrChange>
          </a:blip>
          <a:srcRect l="4034" t="3726"/>
          <a:stretch>
            <a:fillRect/>
          </a:stretch>
        </p:blipFill>
        <p:spPr bwMode="auto">
          <a:xfrm>
            <a:off x="50800" y="50800"/>
            <a:ext cx="528638" cy="492125"/>
          </a:xfrm>
          <a:prstGeom prst="rect">
            <a:avLst/>
          </a:prstGeom>
          <a:noFill/>
          <a:ln w="3175" algn="ctr">
            <a:noFill/>
            <a:miter lim="800000"/>
            <a:headEnd/>
            <a:tailEnd/>
          </a:ln>
        </p:spPr>
      </p:pic>
      <p:sp>
        <p:nvSpPr>
          <p:cNvPr id="149516" name="Rectangle 12"/>
          <p:cNvSpPr>
            <a:spLocks noGrp="1" noChangeArrowheads="1"/>
          </p:cNvSpPr>
          <p:nvPr>
            <p:ph type="sldNum" sz="quarter" idx="4"/>
          </p:nvPr>
        </p:nvSpPr>
        <p:spPr bwMode="black">
          <a:xfrm>
            <a:off x="762000" y="6477000"/>
            <a:ext cx="336550" cy="152400"/>
          </a:xfrm>
          <a:prstGeom prst="rect">
            <a:avLst/>
          </a:prstGeom>
          <a:noFill/>
          <a:ln w="9525" algn="ctr">
            <a:noFill/>
            <a:miter lim="800000"/>
            <a:headEnd/>
            <a:tailEnd/>
          </a:ln>
          <a:effectLst/>
        </p:spPr>
        <p:txBody>
          <a:bodyPr vert="horz" wrap="square" lIns="0" tIns="0" rIns="0" bIns="0" numCol="1" anchor="ctr" anchorCtr="0" compatLnSpc="1">
            <a:prstTxWarp prst="textNoShape">
              <a:avLst/>
            </a:prstTxWarp>
            <a:spAutoFit/>
          </a:bodyPr>
          <a:lstStyle>
            <a:lvl1pPr algn="ctr">
              <a:spcBef>
                <a:spcPct val="50000"/>
              </a:spcBef>
              <a:defRPr sz="1000" b="1">
                <a:solidFill>
                  <a:schemeClr val="bg1"/>
                </a:solidFill>
                <a:latin typeface="Arial" charset="0"/>
                <a:ea typeface="MS PGothic" pitchFamily="34" charset="-128"/>
                <a:cs typeface="Arial" charset="0"/>
              </a:defRPr>
            </a:lvl1pPr>
          </a:lstStyle>
          <a:p>
            <a:pPr>
              <a:defRPr/>
            </a:pPr>
            <a:fld id="{BCA86342-2E41-4B30-B748-F50934330E31}" type="slidenum">
              <a:rPr lang="en-US" altLang="en-US"/>
              <a:pPr>
                <a:defRPr/>
              </a:pPr>
              <a:t>‹#›</a:t>
            </a:fld>
            <a:fld id="{91262991-F6AA-4919-A2A5-E0AED2BCF2D5}" type="slidenum">
              <a:rPr lang="en-US" altLang="en-US"/>
              <a:pPr>
                <a:defRPr/>
              </a:pPr>
              <a:t>‹#›</a:t>
            </a:fld>
            <a:endParaRPr lang="en-US" altLang="en-US"/>
          </a:p>
        </p:txBody>
      </p:sp>
      <p:sp>
        <p:nvSpPr>
          <p:cNvPr id="149517" name="Line 13"/>
          <p:cNvSpPr>
            <a:spLocks noChangeShapeType="1"/>
          </p:cNvSpPr>
          <p:nvPr userDrawn="1"/>
        </p:nvSpPr>
        <p:spPr bwMode="black">
          <a:xfrm>
            <a:off x="1419225" y="6565900"/>
            <a:ext cx="0" cy="192088"/>
          </a:xfrm>
          <a:prstGeom prst="line">
            <a:avLst/>
          </a:prstGeom>
          <a:noFill/>
          <a:ln w="9525">
            <a:solidFill>
              <a:schemeClr val="tx1"/>
            </a:solidFill>
            <a:round/>
            <a:headEnd/>
            <a:tailEnd/>
          </a:ln>
          <a:effectLst/>
        </p:spPr>
        <p:txBody>
          <a:bodyPr wrap="none" anchor="ctr"/>
          <a:lstStyle/>
          <a:p>
            <a:pPr>
              <a:defRPr/>
            </a:pPr>
            <a:endParaRPr lang="en-US" b="0">
              <a:ea typeface="MS PGothic" pitchFamily="34" charset="-128"/>
            </a:endParaRPr>
          </a:p>
        </p:txBody>
      </p:sp>
      <p:sp>
        <p:nvSpPr>
          <p:cNvPr id="149518" name="Text Box 14"/>
          <p:cNvSpPr txBox="1">
            <a:spLocks noChangeArrowheads="1"/>
          </p:cNvSpPr>
          <p:nvPr userDrawn="1"/>
        </p:nvSpPr>
        <p:spPr bwMode="black">
          <a:xfrm>
            <a:off x="474663" y="6586538"/>
            <a:ext cx="236537" cy="152400"/>
          </a:xfrm>
          <a:prstGeom prst="rect">
            <a:avLst/>
          </a:prstGeom>
          <a:noFill/>
          <a:ln w="9525" algn="ctr">
            <a:noFill/>
            <a:miter lim="800000"/>
            <a:headEnd/>
            <a:tailEnd/>
          </a:ln>
          <a:effectLst/>
        </p:spPr>
        <p:txBody>
          <a:bodyPr lIns="0" tIns="0" rIns="0" bIns="0" anchor="ctr">
            <a:spAutoFit/>
          </a:bodyPr>
          <a:lstStyle/>
          <a:p>
            <a:pPr algn="ctr" eaLnBrk="0" hangingPunct="0">
              <a:defRPr/>
            </a:pPr>
            <a:r>
              <a:rPr lang="en-AU" sz="1000" b="0">
                <a:solidFill>
                  <a:schemeClr val="bg1"/>
                </a:solidFill>
                <a:ea typeface="MS PGothic" pitchFamily="34" charset="-128"/>
              </a:rPr>
              <a:t>|</a:t>
            </a:r>
          </a:p>
        </p:txBody>
      </p:sp>
      <p:sp>
        <p:nvSpPr>
          <p:cNvPr id="149519" name="Rectangle 15"/>
          <p:cNvSpPr>
            <a:spLocks noChangeArrowheads="1"/>
          </p:cNvSpPr>
          <p:nvPr userDrawn="1"/>
        </p:nvSpPr>
        <p:spPr bwMode="black">
          <a:xfrm>
            <a:off x="588963" y="6540500"/>
            <a:ext cx="4360862" cy="244475"/>
          </a:xfrm>
          <a:prstGeom prst="rect">
            <a:avLst/>
          </a:prstGeom>
          <a:noFill/>
          <a:ln w="9525">
            <a:noFill/>
            <a:miter lim="800000"/>
            <a:headEnd/>
            <a:tailEnd/>
          </a:ln>
          <a:effectLst/>
        </p:spPr>
        <p:txBody>
          <a:bodyPr anchor="ctr">
            <a:spAutoFit/>
          </a:bodyPr>
          <a:lstStyle/>
          <a:p>
            <a:pPr algn="ctr" eaLnBrk="0" hangingPunct="0">
              <a:defRPr/>
            </a:pPr>
            <a:r>
              <a:rPr lang="en-US" altLang="en-US" sz="1000">
                <a:solidFill>
                  <a:schemeClr val="bg1"/>
                </a:solidFill>
                <a:ea typeface="MS PGothic" pitchFamily="34" charset="-128"/>
              </a:rPr>
              <a:t>IBM Tivoli Software </a:t>
            </a:r>
            <a:r>
              <a:rPr lang="en-US" altLang="en-US" sz="1000" b="0">
                <a:solidFill>
                  <a:schemeClr val="bg1"/>
                </a:solidFill>
                <a:ea typeface="MS PGothic" pitchFamily="34" charset="-128"/>
              </a:rPr>
              <a:t> |  © 2010 IBM Corporation</a:t>
            </a:r>
          </a:p>
        </p:txBody>
      </p:sp>
      <p:sp>
        <p:nvSpPr>
          <p:cNvPr id="149520" name="Text Box 16"/>
          <p:cNvSpPr txBox="1">
            <a:spLocks noChangeArrowheads="1"/>
          </p:cNvSpPr>
          <p:nvPr userDrawn="1"/>
        </p:nvSpPr>
        <p:spPr bwMode="auto">
          <a:xfrm>
            <a:off x="4556125" y="338138"/>
            <a:ext cx="4037013" cy="152400"/>
          </a:xfrm>
          <a:prstGeom prst="rect">
            <a:avLst/>
          </a:prstGeom>
          <a:noFill/>
          <a:ln w="3175" algn="ctr">
            <a:noFill/>
            <a:miter lim="800000"/>
            <a:headEnd/>
            <a:tailEnd/>
          </a:ln>
          <a:effectLst/>
        </p:spPr>
        <p:txBody>
          <a:bodyPr lIns="0" tIns="0" rIns="0" bIns="0">
            <a:spAutoFit/>
          </a:bodyPr>
          <a:lstStyle/>
          <a:p>
            <a:pPr algn="r">
              <a:defRPr/>
            </a:pPr>
            <a:endParaRPr lang="en-AU" sz="1000" b="0">
              <a:solidFill>
                <a:srgbClr val="000000"/>
              </a:solidFill>
              <a:ea typeface="MS PGothic" pitchFamily="34" charset="-128"/>
            </a:endParaRPr>
          </a:p>
        </p:txBody>
      </p:sp>
    </p:spTree>
  </p:cSld>
  <p:clrMap bg1="dk2" tx1="lt1" bg2="dk1" tx2="lt2" accent1="accent1" accent2="accent2" accent3="accent3" accent4="accent4" accent5="accent5" accent6="accent6" hlink="hlink" folHlink="folHlink"/>
  <p:sldLayoutIdLst>
    <p:sldLayoutId id="2147484161" r:id="rId1"/>
    <p:sldLayoutId id="2147484136" r:id="rId2"/>
    <p:sldLayoutId id="2147484135" r:id="rId3"/>
    <p:sldLayoutId id="2147484134" r:id="rId4"/>
    <p:sldLayoutId id="2147484133" r:id="rId5"/>
    <p:sldLayoutId id="2147484132" r:id="rId6"/>
    <p:sldLayoutId id="2147484131" r:id="rId7"/>
    <p:sldLayoutId id="2147484130" r:id="rId8"/>
    <p:sldLayoutId id="2147484129" r:id="rId9"/>
    <p:sldLayoutId id="2147484128" r:id="rId10"/>
    <p:sldLayoutId id="2147484127" r:id="rId11"/>
  </p:sldLayoutIdLst>
  <p:transition/>
  <p:txStyles>
    <p:titleStyle>
      <a:lvl1pPr algn="l" rtl="0" eaLnBrk="0" fontAlgn="base" hangingPunct="0">
        <a:lnSpc>
          <a:spcPct val="90000"/>
        </a:lnSpc>
        <a:spcBef>
          <a:spcPct val="0"/>
        </a:spcBef>
        <a:spcAft>
          <a:spcPct val="0"/>
        </a:spcAft>
        <a:defRPr sz="3200" b="1">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Arial" charset="0"/>
          <a:cs typeface="Arial" charset="0"/>
        </a:defRPr>
      </a:lvl2pPr>
      <a:lvl3pPr algn="l" rtl="0" eaLnBrk="0" fontAlgn="base" hangingPunct="0">
        <a:lnSpc>
          <a:spcPct val="90000"/>
        </a:lnSpc>
        <a:spcBef>
          <a:spcPct val="0"/>
        </a:spcBef>
        <a:spcAft>
          <a:spcPct val="0"/>
        </a:spcAft>
        <a:defRPr sz="3200" b="1">
          <a:solidFill>
            <a:schemeClr val="accent1"/>
          </a:solidFill>
          <a:latin typeface="Arial" charset="0"/>
          <a:cs typeface="Arial" charset="0"/>
        </a:defRPr>
      </a:lvl3pPr>
      <a:lvl4pPr algn="l" rtl="0" eaLnBrk="0" fontAlgn="base" hangingPunct="0">
        <a:lnSpc>
          <a:spcPct val="90000"/>
        </a:lnSpc>
        <a:spcBef>
          <a:spcPct val="0"/>
        </a:spcBef>
        <a:spcAft>
          <a:spcPct val="0"/>
        </a:spcAft>
        <a:defRPr sz="3200" b="1">
          <a:solidFill>
            <a:schemeClr val="accent1"/>
          </a:solidFill>
          <a:latin typeface="Arial" charset="0"/>
          <a:cs typeface="Arial" charset="0"/>
        </a:defRPr>
      </a:lvl4pPr>
      <a:lvl5pPr algn="l" rtl="0" eaLnBrk="0" fontAlgn="base" hangingPunct="0">
        <a:lnSpc>
          <a:spcPct val="90000"/>
        </a:lnSpc>
        <a:spcBef>
          <a:spcPct val="0"/>
        </a:spcBef>
        <a:spcAft>
          <a:spcPct val="0"/>
        </a:spcAft>
        <a:defRPr sz="3200" b="1">
          <a:solidFill>
            <a:schemeClr val="accent1"/>
          </a:solidFill>
          <a:latin typeface="Arial" charset="0"/>
          <a:cs typeface="Arial" charset="0"/>
        </a:defRPr>
      </a:lvl5pPr>
      <a:lvl6pPr marL="457200" algn="l" rtl="0" fontAlgn="base">
        <a:lnSpc>
          <a:spcPct val="90000"/>
        </a:lnSpc>
        <a:spcBef>
          <a:spcPct val="0"/>
        </a:spcBef>
        <a:spcAft>
          <a:spcPct val="0"/>
        </a:spcAft>
        <a:defRPr sz="3200" b="1">
          <a:solidFill>
            <a:schemeClr val="accent1"/>
          </a:solidFill>
          <a:latin typeface="Arial" charset="0"/>
          <a:cs typeface="Arial" charset="0"/>
        </a:defRPr>
      </a:lvl6pPr>
      <a:lvl7pPr marL="914400" algn="l" rtl="0" fontAlgn="base">
        <a:lnSpc>
          <a:spcPct val="90000"/>
        </a:lnSpc>
        <a:spcBef>
          <a:spcPct val="0"/>
        </a:spcBef>
        <a:spcAft>
          <a:spcPct val="0"/>
        </a:spcAft>
        <a:defRPr sz="3200" b="1">
          <a:solidFill>
            <a:schemeClr val="accent1"/>
          </a:solidFill>
          <a:latin typeface="Arial" charset="0"/>
          <a:cs typeface="Arial" charset="0"/>
        </a:defRPr>
      </a:lvl7pPr>
      <a:lvl8pPr marL="1371600" algn="l" rtl="0" fontAlgn="base">
        <a:lnSpc>
          <a:spcPct val="90000"/>
        </a:lnSpc>
        <a:spcBef>
          <a:spcPct val="0"/>
        </a:spcBef>
        <a:spcAft>
          <a:spcPct val="0"/>
        </a:spcAft>
        <a:defRPr sz="3200" b="1">
          <a:solidFill>
            <a:schemeClr val="accent1"/>
          </a:solidFill>
          <a:latin typeface="Arial" charset="0"/>
          <a:cs typeface="Arial" charset="0"/>
        </a:defRPr>
      </a:lvl8pPr>
      <a:lvl9pPr marL="1828800" algn="l" rtl="0" fontAlgn="base">
        <a:lnSpc>
          <a:spcPct val="90000"/>
        </a:lnSpc>
        <a:spcBef>
          <a:spcPct val="0"/>
        </a:spcBef>
        <a:spcAft>
          <a:spcPct val="0"/>
        </a:spcAft>
        <a:defRPr sz="3200" b="1">
          <a:solidFill>
            <a:schemeClr val="accent1"/>
          </a:solidFill>
          <a:latin typeface="Arial" charset="0"/>
          <a:cs typeface="Arial" charset="0"/>
        </a:defRPr>
      </a:lvl9pPr>
    </p:titleStyle>
    <p:bodyStyle>
      <a:lvl1pPr marL="228600" indent="-228600" algn="l" rtl="0" eaLnBrk="0" fontAlgn="base" hangingPunct="0">
        <a:spcBef>
          <a:spcPct val="25000"/>
        </a:spcBef>
        <a:spcAft>
          <a:spcPct val="5000"/>
        </a:spcAft>
        <a:buClr>
          <a:schemeClr val="bg1"/>
        </a:buClr>
        <a:buFont typeface="Wingdings" pitchFamily="2" charset="2"/>
        <a:buChar char="§"/>
        <a:defRPr>
          <a:solidFill>
            <a:schemeClr val="bg1"/>
          </a:solidFill>
          <a:latin typeface="+mn-lt"/>
          <a:ea typeface="+mn-ea"/>
          <a:cs typeface="+mn-cs"/>
        </a:defRPr>
      </a:lvl1pPr>
      <a:lvl2pPr marL="682625" indent="-217488"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2pPr>
      <a:lvl3pPr marL="1023938" indent="-219075"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3pPr>
      <a:lvl4pPr marL="1435100"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4pPr>
      <a:lvl5pPr marL="1825625"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5pPr>
      <a:lvl6pPr marL="22828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6pPr>
      <a:lvl7pPr marL="27400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7pPr>
      <a:lvl8pPr marL="31972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8pPr>
      <a:lvl9pPr marL="36544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5778" name="Picture 277"/>
          <p:cNvPicPr>
            <a:picLocks noChangeAspect="1" noChangeArrowheads="1"/>
          </p:cNvPicPr>
          <p:nvPr/>
        </p:nvPicPr>
        <p:blipFill>
          <a:blip r:embed="rId13"/>
          <a:srcRect/>
          <a:stretch>
            <a:fillRect/>
          </a:stretch>
        </p:blipFill>
        <p:spPr bwMode="auto">
          <a:xfrm>
            <a:off x="4305300" y="0"/>
            <a:ext cx="4838700" cy="1209675"/>
          </a:xfrm>
          <a:prstGeom prst="rect">
            <a:avLst/>
          </a:prstGeom>
          <a:noFill/>
          <a:ln w="3175" algn="ctr">
            <a:noFill/>
            <a:miter lim="800000"/>
            <a:headEnd/>
            <a:tailEnd/>
          </a:ln>
        </p:spPr>
      </p:pic>
      <p:sp>
        <p:nvSpPr>
          <p:cNvPr id="75779" name="Rectangle 6"/>
          <p:cNvSpPr>
            <a:spLocks noGrp="1" noChangeArrowheads="1"/>
          </p:cNvSpPr>
          <p:nvPr>
            <p:ph type="title"/>
          </p:nvPr>
        </p:nvSpPr>
        <p:spPr bwMode="auto">
          <a:xfrm>
            <a:off x="354013" y="631825"/>
            <a:ext cx="8245475" cy="530225"/>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spAutoFit/>
          </a:bodyPr>
          <a:lstStyle/>
          <a:p>
            <a:pPr lvl="0"/>
            <a:r>
              <a:rPr lang="en-US" altLang="en-US" smtClean="0"/>
              <a:t>Click to edit Master title style</a:t>
            </a:r>
          </a:p>
        </p:txBody>
      </p:sp>
      <p:sp>
        <p:nvSpPr>
          <p:cNvPr id="75780" name="Rectangle 7"/>
          <p:cNvSpPr>
            <a:spLocks noGrp="1" noChangeArrowheads="1"/>
          </p:cNvSpPr>
          <p:nvPr>
            <p:ph type="body" idx="1"/>
          </p:nvPr>
        </p:nvSpPr>
        <p:spPr bwMode="auto">
          <a:xfrm>
            <a:off x="249238" y="1503363"/>
            <a:ext cx="8194675" cy="4679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3016" name="Text Box 248"/>
          <p:cNvSpPr txBox="1">
            <a:spLocks noChangeArrowheads="1"/>
          </p:cNvSpPr>
          <p:nvPr/>
        </p:nvSpPr>
        <p:spPr bwMode="black">
          <a:xfrm>
            <a:off x="403225" y="261938"/>
            <a:ext cx="2530475" cy="307975"/>
          </a:xfrm>
          <a:prstGeom prst="rect">
            <a:avLst/>
          </a:prstGeom>
          <a:noFill/>
          <a:ln w="9525">
            <a:noFill/>
            <a:miter lim="800000"/>
            <a:headEnd/>
            <a:tailEnd/>
          </a:ln>
          <a:effectLst/>
        </p:spPr>
        <p:txBody>
          <a:bodyPr wrap="none">
            <a:spAutoFit/>
          </a:bodyPr>
          <a:lstStyle/>
          <a:p>
            <a:pPr eaLnBrk="0" hangingPunct="0">
              <a:defRPr/>
            </a:pPr>
            <a:r>
              <a:rPr lang="en-US" altLang="en-US" sz="1400" dirty="0">
                <a:solidFill>
                  <a:schemeClr val="bg1"/>
                </a:solidFill>
                <a:latin typeface="Arial" pitchFamily="34" charset="0"/>
                <a:ea typeface="+mn-ea"/>
                <a:cs typeface="Arial" pitchFamily="34" charset="0"/>
              </a:rPr>
              <a:t>IBM Tivoli  WW Enablement</a:t>
            </a:r>
          </a:p>
        </p:txBody>
      </p:sp>
      <p:sp>
        <p:nvSpPr>
          <p:cNvPr id="33020" name="Line 252"/>
          <p:cNvSpPr>
            <a:spLocks noChangeShapeType="1"/>
          </p:cNvSpPr>
          <p:nvPr/>
        </p:nvSpPr>
        <p:spPr bwMode="black">
          <a:xfrm>
            <a:off x="552450" y="166688"/>
            <a:ext cx="0" cy="234950"/>
          </a:xfrm>
          <a:prstGeom prst="line">
            <a:avLst/>
          </a:prstGeom>
          <a:noFill/>
          <a:ln w="9525">
            <a:solidFill>
              <a:schemeClr val="tx1"/>
            </a:solidFill>
            <a:round/>
            <a:headEnd/>
            <a:tailEnd/>
          </a:ln>
          <a:effectLst/>
        </p:spPr>
        <p:txBody>
          <a:bodyPr wrap="none" anchor="ctr"/>
          <a:lstStyle/>
          <a:p>
            <a:pPr algn="ctr">
              <a:defRPr/>
            </a:pPr>
            <a:endParaRPr lang="en-US" sz="1600" b="0">
              <a:solidFill>
                <a:schemeClr val="bg1"/>
              </a:solidFill>
              <a:latin typeface="Arial" pitchFamily="34" charset="0"/>
              <a:ea typeface="+mn-ea"/>
              <a:cs typeface="Arial" pitchFamily="34" charset="0"/>
            </a:endParaRPr>
          </a:p>
        </p:txBody>
      </p:sp>
      <p:grpSp>
        <p:nvGrpSpPr>
          <p:cNvPr id="75783" name="Group 272"/>
          <p:cNvGrpSpPr>
            <a:grpSpLocks/>
          </p:cNvGrpSpPr>
          <p:nvPr/>
        </p:nvGrpSpPr>
        <p:grpSpPr bwMode="auto">
          <a:xfrm>
            <a:off x="6778625" y="6219825"/>
            <a:ext cx="2305050" cy="574675"/>
            <a:chOff x="4306" y="3942"/>
            <a:chExt cx="1452" cy="362"/>
          </a:xfrm>
        </p:grpSpPr>
        <p:pic>
          <p:nvPicPr>
            <p:cNvPr id="75790" name="Picture 261"/>
            <p:cNvPicPr>
              <a:picLocks noChangeAspect="1" noChangeArrowheads="1"/>
            </p:cNvPicPr>
            <p:nvPr userDrawn="1"/>
          </p:nvPicPr>
          <p:blipFill>
            <a:blip r:embed="rId14">
              <a:clrChange>
                <a:clrFrom>
                  <a:srgbClr val="E9F2ED"/>
                </a:clrFrom>
                <a:clrTo>
                  <a:srgbClr val="E9F2ED">
                    <a:alpha val="0"/>
                  </a:srgbClr>
                </a:clrTo>
              </a:clrChange>
            </a:blip>
            <a:srcRect/>
            <a:stretch>
              <a:fillRect/>
            </a:stretch>
          </p:blipFill>
          <p:spPr bwMode="auto">
            <a:xfrm>
              <a:off x="5384" y="3942"/>
              <a:ext cx="374" cy="362"/>
            </a:xfrm>
            <a:prstGeom prst="rect">
              <a:avLst/>
            </a:prstGeom>
            <a:noFill/>
            <a:ln w="3175" algn="ctr">
              <a:noFill/>
              <a:miter lim="800000"/>
              <a:headEnd/>
              <a:tailEnd/>
            </a:ln>
          </p:spPr>
        </p:pic>
        <p:sp>
          <p:nvSpPr>
            <p:cNvPr id="33030" name="Text Box 262"/>
            <p:cNvSpPr txBox="1">
              <a:spLocks noChangeArrowheads="1"/>
            </p:cNvSpPr>
            <p:nvPr userDrawn="1"/>
          </p:nvSpPr>
          <p:spPr bwMode="auto">
            <a:xfrm>
              <a:off x="4345" y="4029"/>
              <a:ext cx="1082" cy="154"/>
            </a:xfrm>
            <a:prstGeom prst="rect">
              <a:avLst/>
            </a:prstGeom>
            <a:noFill/>
            <a:ln w="3175" algn="ctr">
              <a:noFill/>
              <a:miter lim="800000"/>
              <a:headEnd/>
              <a:tailEnd/>
            </a:ln>
            <a:effectLst/>
          </p:spPr>
          <p:txBody>
            <a:bodyPr wrap="none">
              <a:spAutoFit/>
            </a:bodyPr>
            <a:lstStyle/>
            <a:p>
              <a:pPr algn="ctr">
                <a:defRPr/>
              </a:pPr>
              <a:r>
                <a:rPr lang="en-AU" sz="1000">
                  <a:solidFill>
                    <a:srgbClr val="FF0000"/>
                  </a:solidFill>
                  <a:latin typeface="Arial" pitchFamily="34" charset="0"/>
                  <a:ea typeface="+mn-ea"/>
                  <a:cs typeface="Arial" pitchFamily="34" charset="0"/>
                </a:rPr>
                <a:t>Learning for Growth</a:t>
              </a:r>
              <a:r>
                <a:rPr lang="en-AU" sz="1000">
                  <a:solidFill>
                    <a:schemeClr val="bg1"/>
                  </a:solidFill>
                  <a:latin typeface="Arial" pitchFamily="34" charset="0"/>
                  <a:ea typeface="+mn-ea"/>
                  <a:cs typeface="Arial" pitchFamily="34" charset="0"/>
                </a:rPr>
                <a:t> </a:t>
              </a:r>
              <a:r>
                <a:rPr lang="en-AU" sz="1000">
                  <a:solidFill>
                    <a:srgbClr val="0000FF"/>
                  </a:solidFill>
                  <a:latin typeface="Arial" pitchFamily="34" charset="0"/>
                  <a:ea typeface="+mn-ea"/>
                  <a:cs typeface="Arial" pitchFamily="34" charset="0"/>
                </a:rPr>
                <a:t>2010</a:t>
              </a:r>
            </a:p>
          </p:txBody>
        </p:sp>
        <p:sp>
          <p:nvSpPr>
            <p:cNvPr id="33031" name="Text Box 263"/>
            <p:cNvSpPr txBox="1">
              <a:spLocks noChangeArrowheads="1"/>
            </p:cNvSpPr>
            <p:nvPr userDrawn="1"/>
          </p:nvSpPr>
          <p:spPr bwMode="auto">
            <a:xfrm>
              <a:off x="4306" y="4152"/>
              <a:ext cx="1164" cy="144"/>
            </a:xfrm>
            <a:prstGeom prst="rect">
              <a:avLst/>
            </a:prstGeom>
            <a:noFill/>
            <a:ln w="3175" algn="ctr">
              <a:noFill/>
              <a:miter lim="800000"/>
              <a:headEnd/>
              <a:tailEnd/>
            </a:ln>
            <a:effectLst/>
          </p:spPr>
          <p:txBody>
            <a:bodyPr wrap="none">
              <a:spAutoFit/>
            </a:bodyPr>
            <a:lstStyle/>
            <a:p>
              <a:pPr algn="ctr">
                <a:defRPr/>
              </a:pPr>
              <a:r>
                <a:rPr lang="en-AU" sz="900">
                  <a:solidFill>
                    <a:schemeClr val="bg1"/>
                  </a:solidFill>
                  <a:latin typeface="Arial" pitchFamily="34" charset="0"/>
                  <a:ea typeface="+mn-ea"/>
                  <a:cs typeface="Arial" pitchFamily="34" charset="0"/>
                </a:rPr>
                <a:t>IBM Worldwide Software Sales</a:t>
              </a:r>
            </a:p>
          </p:txBody>
        </p:sp>
      </p:grpSp>
      <p:pic>
        <p:nvPicPr>
          <p:cNvPr id="75784" name="Picture 271"/>
          <p:cNvPicPr>
            <a:picLocks noChangeAspect="1" noChangeArrowheads="1"/>
          </p:cNvPicPr>
          <p:nvPr/>
        </p:nvPicPr>
        <p:blipFill>
          <a:blip r:embed="rId15">
            <a:clrChange>
              <a:clrFrom>
                <a:srgbClr val="FFFFFF"/>
              </a:clrFrom>
              <a:clrTo>
                <a:srgbClr val="FFFFFF">
                  <a:alpha val="0"/>
                </a:srgbClr>
              </a:clrTo>
            </a:clrChange>
          </a:blip>
          <a:srcRect l="4034" t="3726"/>
          <a:stretch>
            <a:fillRect/>
          </a:stretch>
        </p:blipFill>
        <p:spPr bwMode="auto">
          <a:xfrm>
            <a:off x="50800" y="50800"/>
            <a:ext cx="528638" cy="492125"/>
          </a:xfrm>
          <a:prstGeom prst="rect">
            <a:avLst/>
          </a:prstGeom>
          <a:noFill/>
          <a:ln w="3175" algn="ctr">
            <a:noFill/>
            <a:miter lim="800000"/>
            <a:headEnd/>
            <a:tailEnd/>
          </a:ln>
        </p:spPr>
      </p:pic>
      <p:sp>
        <p:nvSpPr>
          <p:cNvPr id="33046" name="Rectangle 278"/>
          <p:cNvSpPr>
            <a:spLocks noGrp="1" noChangeArrowheads="1"/>
          </p:cNvSpPr>
          <p:nvPr>
            <p:ph type="sldNum" sz="quarter" idx="4"/>
          </p:nvPr>
        </p:nvSpPr>
        <p:spPr bwMode="black">
          <a:xfrm>
            <a:off x="125413" y="6586538"/>
            <a:ext cx="336550" cy="152400"/>
          </a:xfrm>
          <a:prstGeom prst="rect">
            <a:avLst/>
          </a:prstGeom>
          <a:noFill/>
          <a:ln w="9525" algn="ctr">
            <a:noFill/>
            <a:miter lim="800000"/>
            <a:headEnd/>
            <a:tailEnd/>
          </a:ln>
          <a:effectLst/>
        </p:spPr>
        <p:txBody>
          <a:bodyPr vert="horz" wrap="square" lIns="0" tIns="0" rIns="0" bIns="0" numCol="1" anchor="ctr" anchorCtr="0" compatLnSpc="1">
            <a:prstTxWarp prst="textNoShape">
              <a:avLst/>
            </a:prstTxWarp>
            <a:spAutoFit/>
          </a:bodyPr>
          <a:lstStyle>
            <a:lvl1pPr algn="ctr">
              <a:spcBef>
                <a:spcPct val="50000"/>
              </a:spcBef>
              <a:defRPr sz="1000" b="1">
                <a:solidFill>
                  <a:schemeClr val="bg1"/>
                </a:solidFill>
                <a:latin typeface="+mn-lt"/>
                <a:ea typeface="+mn-ea"/>
                <a:cs typeface="+mn-cs"/>
              </a:defRPr>
            </a:lvl1pPr>
          </a:lstStyle>
          <a:p>
            <a:pPr>
              <a:defRPr/>
            </a:pPr>
            <a:fld id="{E2D47FF2-2964-4A23-BB94-E0F5FB1504CD}" type="slidenum">
              <a:rPr lang="en-US" altLang="en-US"/>
              <a:pPr>
                <a:defRPr/>
              </a:pPr>
              <a:t>‹#›</a:t>
            </a:fld>
            <a:endParaRPr lang="en-US" altLang="en-US"/>
          </a:p>
        </p:txBody>
      </p:sp>
      <p:sp>
        <p:nvSpPr>
          <p:cNvPr id="33047" name="Line 279"/>
          <p:cNvSpPr>
            <a:spLocks noChangeShapeType="1"/>
          </p:cNvSpPr>
          <p:nvPr/>
        </p:nvSpPr>
        <p:spPr bwMode="black">
          <a:xfrm>
            <a:off x="1419225" y="6565900"/>
            <a:ext cx="0" cy="192088"/>
          </a:xfrm>
          <a:prstGeom prst="line">
            <a:avLst/>
          </a:prstGeom>
          <a:noFill/>
          <a:ln w="9525">
            <a:solidFill>
              <a:schemeClr val="tx1"/>
            </a:solidFill>
            <a:round/>
            <a:headEnd/>
            <a:tailEnd/>
          </a:ln>
          <a:effectLst/>
        </p:spPr>
        <p:txBody>
          <a:bodyPr wrap="none" anchor="ctr"/>
          <a:lstStyle/>
          <a:p>
            <a:pPr algn="ctr">
              <a:defRPr/>
            </a:pPr>
            <a:endParaRPr lang="en-US" sz="1600" b="0">
              <a:solidFill>
                <a:schemeClr val="bg1"/>
              </a:solidFill>
              <a:latin typeface="Arial" pitchFamily="34" charset="0"/>
              <a:ea typeface="+mn-ea"/>
              <a:cs typeface="Arial" pitchFamily="34" charset="0"/>
            </a:endParaRPr>
          </a:p>
        </p:txBody>
      </p:sp>
      <p:sp>
        <p:nvSpPr>
          <p:cNvPr id="33048" name="Text Box 280"/>
          <p:cNvSpPr txBox="1">
            <a:spLocks noChangeArrowheads="1"/>
          </p:cNvSpPr>
          <p:nvPr/>
        </p:nvSpPr>
        <p:spPr bwMode="black">
          <a:xfrm>
            <a:off x="474663" y="6586538"/>
            <a:ext cx="236537" cy="152400"/>
          </a:xfrm>
          <a:prstGeom prst="rect">
            <a:avLst/>
          </a:prstGeom>
          <a:noFill/>
          <a:ln w="9525" algn="ctr">
            <a:noFill/>
            <a:miter lim="800000"/>
            <a:headEnd/>
            <a:tailEnd/>
          </a:ln>
          <a:effectLst/>
        </p:spPr>
        <p:txBody>
          <a:bodyPr lIns="0" tIns="0" rIns="0" bIns="0" anchor="ctr">
            <a:spAutoFit/>
          </a:bodyPr>
          <a:lstStyle/>
          <a:p>
            <a:pPr algn="ctr" eaLnBrk="0" hangingPunct="0">
              <a:defRPr/>
            </a:pPr>
            <a:r>
              <a:rPr lang="en-AU" sz="1000" b="0">
                <a:solidFill>
                  <a:schemeClr val="bg1"/>
                </a:solidFill>
                <a:latin typeface="Arial" pitchFamily="34" charset="0"/>
                <a:ea typeface="+mn-ea"/>
                <a:cs typeface="Arial" pitchFamily="34" charset="0"/>
              </a:rPr>
              <a:t>|</a:t>
            </a:r>
          </a:p>
        </p:txBody>
      </p:sp>
      <p:sp>
        <p:nvSpPr>
          <p:cNvPr id="33049" name="Rectangle 281"/>
          <p:cNvSpPr>
            <a:spLocks noChangeArrowheads="1"/>
          </p:cNvSpPr>
          <p:nvPr/>
        </p:nvSpPr>
        <p:spPr bwMode="black">
          <a:xfrm>
            <a:off x="588963" y="6540500"/>
            <a:ext cx="4360862" cy="244475"/>
          </a:xfrm>
          <a:prstGeom prst="rect">
            <a:avLst/>
          </a:prstGeom>
          <a:noFill/>
          <a:ln w="9525">
            <a:noFill/>
            <a:miter lim="800000"/>
            <a:headEnd/>
            <a:tailEnd/>
          </a:ln>
          <a:effectLst/>
        </p:spPr>
        <p:txBody>
          <a:bodyPr anchor="ctr">
            <a:spAutoFit/>
          </a:bodyPr>
          <a:lstStyle/>
          <a:p>
            <a:pPr algn="ctr" eaLnBrk="0" hangingPunct="0">
              <a:defRPr/>
            </a:pPr>
            <a:r>
              <a:rPr lang="en-US" altLang="en-US" sz="1000">
                <a:solidFill>
                  <a:schemeClr val="bg1"/>
                </a:solidFill>
                <a:latin typeface="Arial" pitchFamily="34" charset="0"/>
                <a:ea typeface="+mn-ea"/>
                <a:cs typeface="Arial" pitchFamily="34" charset="0"/>
              </a:rPr>
              <a:t>IBM Tivoli Software </a:t>
            </a:r>
            <a:r>
              <a:rPr lang="en-US" altLang="en-US" sz="1000" b="0">
                <a:solidFill>
                  <a:schemeClr val="bg1"/>
                </a:solidFill>
                <a:latin typeface="Arial" pitchFamily="34" charset="0"/>
                <a:ea typeface="+mn-ea"/>
                <a:cs typeface="Arial" pitchFamily="34" charset="0"/>
              </a:rPr>
              <a:t> |  </a:t>
            </a:r>
            <a:fld id="{C8EFB8E8-5D92-4358-AC0B-E27679B05C92}" type="datetime4">
              <a:rPr lang="en-US" sz="1000" b="0">
                <a:solidFill>
                  <a:schemeClr val="bg1"/>
                </a:solidFill>
                <a:latin typeface="Arial" pitchFamily="34" charset="0"/>
                <a:ea typeface="+mn-ea"/>
                <a:cs typeface="Arial" pitchFamily="34" charset="0"/>
              </a:rPr>
              <a:pPr algn="ctr" eaLnBrk="0" hangingPunct="0">
                <a:defRPr/>
              </a:pPr>
              <a:t>February 26, 2010</a:t>
            </a:fld>
            <a:r>
              <a:rPr lang="en-US" sz="1000" b="0">
                <a:solidFill>
                  <a:schemeClr val="bg1"/>
                </a:solidFill>
                <a:latin typeface="Arial" pitchFamily="34" charset="0"/>
                <a:ea typeface="+mn-ea"/>
                <a:cs typeface="Arial" pitchFamily="34" charset="0"/>
              </a:rPr>
              <a:t>  |  </a:t>
            </a:r>
            <a:r>
              <a:rPr lang="en-US" altLang="en-US" sz="1000" b="0">
                <a:solidFill>
                  <a:schemeClr val="bg1"/>
                </a:solidFill>
                <a:latin typeface="Arial" pitchFamily="34" charset="0"/>
                <a:ea typeface="+mn-ea"/>
                <a:cs typeface="Arial" pitchFamily="34" charset="0"/>
              </a:rPr>
              <a:t>© 2010 IBM Corporation</a:t>
            </a:r>
          </a:p>
        </p:txBody>
      </p:sp>
      <p:sp>
        <p:nvSpPr>
          <p:cNvPr id="358416" name="Text Box 16"/>
          <p:cNvSpPr txBox="1">
            <a:spLocks noChangeArrowheads="1"/>
          </p:cNvSpPr>
          <p:nvPr userDrawn="1"/>
        </p:nvSpPr>
        <p:spPr bwMode="auto">
          <a:xfrm>
            <a:off x="4556125" y="338138"/>
            <a:ext cx="4037013" cy="152400"/>
          </a:xfrm>
          <a:prstGeom prst="rect">
            <a:avLst/>
          </a:prstGeom>
          <a:noFill/>
          <a:ln w="3175" algn="ctr">
            <a:noFill/>
            <a:miter lim="800000"/>
            <a:headEnd/>
            <a:tailEnd/>
          </a:ln>
          <a:effectLst/>
        </p:spPr>
        <p:txBody>
          <a:bodyPr lIns="0" tIns="0" rIns="0" bIns="0">
            <a:spAutoFit/>
          </a:bodyPr>
          <a:lstStyle/>
          <a:p>
            <a:pPr algn="r">
              <a:defRPr/>
            </a:pPr>
            <a:r>
              <a:rPr lang="en-AU" sz="1000" b="0">
                <a:solidFill>
                  <a:srgbClr val="000000"/>
                </a:solidFill>
                <a:ea typeface="MS PGothic" pitchFamily="34" charset="-128"/>
              </a:rPr>
              <a:t>Pricing and Packaging</a:t>
            </a:r>
          </a:p>
        </p:txBody>
      </p:sp>
    </p:spTree>
  </p:cSld>
  <p:clrMap bg1="dk2" tx1="lt1" bg2="dk1" tx2="lt2" accent1="accent1" accent2="accent2" accent3="accent3" accent4="accent4" accent5="accent5" accent6="accent6" hlink="hlink" folHlink="folHlink"/>
  <p:sldLayoutIdLst>
    <p:sldLayoutId id="2147484147" r:id="rId1"/>
    <p:sldLayoutId id="2147484146" r:id="rId2"/>
    <p:sldLayoutId id="2147484145" r:id="rId3"/>
    <p:sldLayoutId id="2147484144" r:id="rId4"/>
    <p:sldLayoutId id="2147484143" r:id="rId5"/>
    <p:sldLayoutId id="2147484142" r:id="rId6"/>
    <p:sldLayoutId id="2147484141" r:id="rId7"/>
    <p:sldLayoutId id="2147484140" r:id="rId8"/>
    <p:sldLayoutId id="2147484139" r:id="rId9"/>
    <p:sldLayoutId id="2147484138" r:id="rId10"/>
    <p:sldLayoutId id="2147484137" r:id="rId11"/>
  </p:sldLayoutIdLst>
  <p:transition/>
  <p:hf hdr="0" ftr="0" dt="0"/>
  <p:txStyles>
    <p:titleStyle>
      <a:lvl1pPr algn="l" rtl="0" eaLnBrk="0" fontAlgn="base" hangingPunct="0">
        <a:lnSpc>
          <a:spcPct val="90000"/>
        </a:lnSpc>
        <a:spcBef>
          <a:spcPct val="0"/>
        </a:spcBef>
        <a:spcAft>
          <a:spcPct val="0"/>
        </a:spcAft>
        <a:defRPr sz="3200" b="1">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Arial" charset="0"/>
          <a:cs typeface="Arial" charset="0"/>
        </a:defRPr>
      </a:lvl2pPr>
      <a:lvl3pPr algn="l" rtl="0" eaLnBrk="0" fontAlgn="base" hangingPunct="0">
        <a:lnSpc>
          <a:spcPct val="90000"/>
        </a:lnSpc>
        <a:spcBef>
          <a:spcPct val="0"/>
        </a:spcBef>
        <a:spcAft>
          <a:spcPct val="0"/>
        </a:spcAft>
        <a:defRPr sz="3200" b="1">
          <a:solidFill>
            <a:schemeClr val="accent1"/>
          </a:solidFill>
          <a:latin typeface="Arial" charset="0"/>
          <a:cs typeface="Arial" charset="0"/>
        </a:defRPr>
      </a:lvl3pPr>
      <a:lvl4pPr algn="l" rtl="0" eaLnBrk="0" fontAlgn="base" hangingPunct="0">
        <a:lnSpc>
          <a:spcPct val="90000"/>
        </a:lnSpc>
        <a:spcBef>
          <a:spcPct val="0"/>
        </a:spcBef>
        <a:spcAft>
          <a:spcPct val="0"/>
        </a:spcAft>
        <a:defRPr sz="3200" b="1">
          <a:solidFill>
            <a:schemeClr val="accent1"/>
          </a:solidFill>
          <a:latin typeface="Arial" charset="0"/>
          <a:cs typeface="Arial" charset="0"/>
        </a:defRPr>
      </a:lvl4pPr>
      <a:lvl5pPr algn="l" rtl="0" eaLnBrk="0" fontAlgn="base" hangingPunct="0">
        <a:lnSpc>
          <a:spcPct val="90000"/>
        </a:lnSpc>
        <a:spcBef>
          <a:spcPct val="0"/>
        </a:spcBef>
        <a:spcAft>
          <a:spcPct val="0"/>
        </a:spcAft>
        <a:defRPr sz="3200" b="1">
          <a:solidFill>
            <a:schemeClr val="accent1"/>
          </a:solidFill>
          <a:latin typeface="Arial" charset="0"/>
          <a:cs typeface="Arial" charset="0"/>
        </a:defRPr>
      </a:lvl5pPr>
      <a:lvl6pPr marL="457200" algn="l" rtl="0" fontAlgn="base">
        <a:lnSpc>
          <a:spcPct val="90000"/>
        </a:lnSpc>
        <a:spcBef>
          <a:spcPct val="0"/>
        </a:spcBef>
        <a:spcAft>
          <a:spcPct val="0"/>
        </a:spcAft>
        <a:defRPr sz="3200" b="1">
          <a:solidFill>
            <a:schemeClr val="accent1"/>
          </a:solidFill>
          <a:latin typeface="Arial" charset="0"/>
          <a:cs typeface="Arial" charset="0"/>
        </a:defRPr>
      </a:lvl6pPr>
      <a:lvl7pPr marL="914400" algn="l" rtl="0" fontAlgn="base">
        <a:lnSpc>
          <a:spcPct val="90000"/>
        </a:lnSpc>
        <a:spcBef>
          <a:spcPct val="0"/>
        </a:spcBef>
        <a:spcAft>
          <a:spcPct val="0"/>
        </a:spcAft>
        <a:defRPr sz="3200" b="1">
          <a:solidFill>
            <a:schemeClr val="accent1"/>
          </a:solidFill>
          <a:latin typeface="Arial" charset="0"/>
          <a:cs typeface="Arial" charset="0"/>
        </a:defRPr>
      </a:lvl7pPr>
      <a:lvl8pPr marL="1371600" algn="l" rtl="0" fontAlgn="base">
        <a:lnSpc>
          <a:spcPct val="90000"/>
        </a:lnSpc>
        <a:spcBef>
          <a:spcPct val="0"/>
        </a:spcBef>
        <a:spcAft>
          <a:spcPct val="0"/>
        </a:spcAft>
        <a:defRPr sz="3200" b="1">
          <a:solidFill>
            <a:schemeClr val="accent1"/>
          </a:solidFill>
          <a:latin typeface="Arial" charset="0"/>
          <a:cs typeface="Arial" charset="0"/>
        </a:defRPr>
      </a:lvl8pPr>
      <a:lvl9pPr marL="1828800" algn="l" rtl="0" fontAlgn="base">
        <a:lnSpc>
          <a:spcPct val="90000"/>
        </a:lnSpc>
        <a:spcBef>
          <a:spcPct val="0"/>
        </a:spcBef>
        <a:spcAft>
          <a:spcPct val="0"/>
        </a:spcAft>
        <a:defRPr sz="3200" b="1">
          <a:solidFill>
            <a:schemeClr val="accent1"/>
          </a:solidFill>
          <a:latin typeface="Arial" charset="0"/>
          <a:cs typeface="Arial" charset="0"/>
        </a:defRPr>
      </a:lvl9pPr>
    </p:titleStyle>
    <p:bodyStyle>
      <a:lvl1pPr marL="228600" indent="-228600" algn="l" rtl="0" eaLnBrk="0" fontAlgn="base" hangingPunct="0">
        <a:spcBef>
          <a:spcPct val="25000"/>
        </a:spcBef>
        <a:spcAft>
          <a:spcPct val="5000"/>
        </a:spcAft>
        <a:buClr>
          <a:schemeClr val="bg1"/>
        </a:buClr>
        <a:buFont typeface="Wingdings" pitchFamily="2" charset="2"/>
        <a:buChar char="§"/>
        <a:defRPr>
          <a:solidFill>
            <a:schemeClr val="bg1"/>
          </a:solidFill>
          <a:latin typeface="+mn-lt"/>
          <a:ea typeface="+mn-ea"/>
          <a:cs typeface="+mn-cs"/>
        </a:defRPr>
      </a:lvl1pPr>
      <a:lvl2pPr marL="682625" indent="-217488"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2pPr>
      <a:lvl3pPr marL="1023938" indent="-219075"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3pPr>
      <a:lvl4pPr marL="1435100"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4pPr>
      <a:lvl5pPr marL="1825625"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5pPr>
      <a:lvl6pPr marL="22828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6pPr>
      <a:lvl7pPr marL="27400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7pPr>
      <a:lvl8pPr marL="31972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8pPr>
      <a:lvl9pPr marL="36544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1.xml"/></Relationships>
</file>

<file path=ppt/slides/_rels/slide3.xml.rels><?xml version="1.0" encoding="UTF-8" standalone="yes"?>
<Relationships xmlns="http://schemas.openxmlformats.org/package/2006/relationships"><Relationship Id="rId8" Type="http://schemas.openxmlformats.org/officeDocument/2006/relationships/hyperlink" Target="http://www.scotiacapital.com/" TargetMode="External"/><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19.png"/><Relationship Id="rId2" Type="http://schemas.openxmlformats.org/officeDocument/2006/relationships/image" Target="../media/image10.jpeg"/><Relationship Id="rId1" Type="http://schemas.openxmlformats.org/officeDocument/2006/relationships/slideLayout" Target="../slideLayouts/slideLayout61.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1.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1.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1.xml"/><Relationship Id="rId1" Type="http://schemas.openxmlformats.org/officeDocument/2006/relationships/vmlDrawing" Target="../drawings/vmlDrawing2.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5.png"/><Relationship Id="rId18" Type="http://schemas.openxmlformats.org/officeDocument/2006/relationships/image" Target="../media/image40.wmf"/><Relationship Id="rId3" Type="http://schemas.openxmlformats.org/officeDocument/2006/relationships/image" Target="../media/image26.png"/><Relationship Id="rId21" Type="http://schemas.openxmlformats.org/officeDocument/2006/relationships/image" Target="../media/image43.png"/><Relationship Id="rId7" Type="http://schemas.openxmlformats.org/officeDocument/2006/relationships/image" Target="../media/image30.jpeg"/><Relationship Id="rId12" Type="http://schemas.openxmlformats.org/officeDocument/2006/relationships/image" Target="../media/image34.jpeg"/><Relationship Id="rId17" Type="http://schemas.openxmlformats.org/officeDocument/2006/relationships/image" Target="../media/image39.png"/><Relationship Id="rId2" Type="http://schemas.openxmlformats.org/officeDocument/2006/relationships/slideLayout" Target="../slideLayouts/slideLayout61.xml"/><Relationship Id="rId16" Type="http://schemas.openxmlformats.org/officeDocument/2006/relationships/image" Target="../media/image38.png"/><Relationship Id="rId20" Type="http://schemas.openxmlformats.org/officeDocument/2006/relationships/image" Target="../media/image42.png"/><Relationship Id="rId1" Type="http://schemas.openxmlformats.org/officeDocument/2006/relationships/vmlDrawing" Target="../drawings/vmlDrawing3.vml"/><Relationship Id="rId6" Type="http://schemas.openxmlformats.org/officeDocument/2006/relationships/image" Target="../media/image29.jpeg"/><Relationship Id="rId11" Type="http://schemas.openxmlformats.org/officeDocument/2006/relationships/oleObject" Target="../embeddings/oleObject3.bin"/><Relationship Id="rId5" Type="http://schemas.openxmlformats.org/officeDocument/2006/relationships/image" Target="../media/image28.jpeg"/><Relationship Id="rId15" Type="http://schemas.openxmlformats.org/officeDocument/2006/relationships/image" Target="../media/image37.png"/><Relationship Id="rId10" Type="http://schemas.openxmlformats.org/officeDocument/2006/relationships/image" Target="../media/image33.jpeg"/><Relationship Id="rId19" Type="http://schemas.openxmlformats.org/officeDocument/2006/relationships/image" Target="../media/image41.png"/><Relationship Id="rId4" Type="http://schemas.openxmlformats.org/officeDocument/2006/relationships/image" Target="../media/image27.jpeg"/><Relationship Id="rId9" Type="http://schemas.openxmlformats.org/officeDocument/2006/relationships/image" Target="../media/image32.jpeg"/><Relationship Id="rId14" Type="http://schemas.openxmlformats.org/officeDocument/2006/relationships/image" Target="../media/image36.png"/><Relationship Id="rId22"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1.xml"/><Relationship Id="rId5" Type="http://schemas.openxmlformats.org/officeDocument/2006/relationships/image" Target="../media/image47.png"/><Relationship Id="rId4" Type="http://schemas.openxmlformats.org/officeDocument/2006/relationships/image" Target="../media/image46.jpeg"/></Relationships>
</file>

<file path=ppt/slides/_rels/slide1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xml"/><Relationship Id="rId1" Type="http://schemas.openxmlformats.org/officeDocument/2006/relationships/slideLayout" Target="../slideLayouts/slideLayout61.xml"/><Relationship Id="rId5" Type="http://schemas.openxmlformats.org/officeDocument/2006/relationships/image" Target="../media/image49.png"/><Relationship Id="rId4" Type="http://schemas.openxmlformats.org/officeDocument/2006/relationships/hyperlink" Target="http://www.telus.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xml"/><Relationship Id="rId1" Type="http://schemas.openxmlformats.org/officeDocument/2006/relationships/slideLayout" Target="../slideLayouts/slideLayout61.xml"/><Relationship Id="rId4" Type="http://schemas.openxmlformats.org/officeDocument/2006/relationships/image" Target="../media/image48.jpe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www.telus.com/" TargetMode="External"/><Relationship Id="rId1" Type="http://schemas.openxmlformats.org/officeDocument/2006/relationships/slideLayout" Target="../slideLayouts/slideLayout61.xml"/><Relationship Id="rId5" Type="http://schemas.openxmlformats.org/officeDocument/2006/relationships/image" Target="../media/image2.png"/><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1.xml"/><Relationship Id="rId4" Type="http://schemas.openxmlformats.org/officeDocument/2006/relationships/image" Target="../media/image50.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1.xml"/><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3" Type="http://schemas.openxmlformats.org/officeDocument/2006/relationships/hyperlink" Target="mailto:gary.testa@intelliden.com" TargetMode="External"/><Relationship Id="rId2" Type="http://schemas.openxmlformats.org/officeDocument/2006/relationships/hyperlink" Target="mailto:lkeryc@us.ibm.com" TargetMode="External"/><Relationship Id="rId1" Type="http://schemas.openxmlformats.org/officeDocument/2006/relationships/slideLayout" Target="../slideLayouts/slideLayout61.xml"/><Relationship Id="rId4" Type="http://schemas.openxmlformats.org/officeDocument/2006/relationships/hyperlink" Target="mailto:rahul.sachdev@intelliden.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notesSlide" Target="../notesSlides/notesSlide10.xml"/><Relationship Id="rId1" Type="http://schemas.openxmlformats.org/officeDocument/2006/relationships/slideLayout" Target="../slideLayouts/slideLayout61.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5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ctrTitle" idx="4294967295"/>
          </p:nvPr>
        </p:nvSpPr>
        <p:spPr>
          <a:xfrm>
            <a:off x="576263" y="1577975"/>
            <a:ext cx="8001000" cy="979488"/>
          </a:xfrm>
        </p:spPr>
        <p:txBody>
          <a:bodyPr anchor="b"/>
          <a:lstStyle/>
          <a:p>
            <a:pPr eaLnBrk="1" hangingPunct="1"/>
            <a:r>
              <a:rPr lang="en-US" smtClean="0">
                <a:solidFill>
                  <a:srgbClr val="003366"/>
                </a:solidFill>
                <a:latin typeface="Helvetica"/>
              </a:rPr>
              <a:t>Intelliden Network Automation Solutions</a:t>
            </a:r>
          </a:p>
        </p:txBody>
      </p:sp>
      <p:sp>
        <p:nvSpPr>
          <p:cNvPr id="90114" name="Subtitle 2"/>
          <p:cNvSpPr>
            <a:spLocks noGrp="1"/>
          </p:cNvSpPr>
          <p:nvPr>
            <p:ph type="subTitle" idx="4294967295"/>
          </p:nvPr>
        </p:nvSpPr>
        <p:spPr bwMode="auto">
          <a:xfrm>
            <a:off x="576263" y="2862263"/>
            <a:ext cx="8001000" cy="914400"/>
          </a:xfrm>
          <a:prstGeom prst="rect">
            <a:avLst/>
          </a:prstGeom>
          <a:noFill/>
          <a:ln>
            <a:miter lim="800000"/>
            <a:headEnd/>
            <a:tailEnd/>
          </a:ln>
        </p:spPr>
        <p:txBody>
          <a:bodyPr/>
          <a:lstStyle/>
          <a:p>
            <a:pPr marL="0" indent="0" algn="r" defTabSz="457200" eaLnBrk="1" hangingPunct="1">
              <a:buFont typeface="Wingdings" pitchFamily="2" charset="2"/>
              <a:buNone/>
            </a:pPr>
            <a:r>
              <a:rPr lang="en-US" sz="2000" b="1" i="1" smtClean="0">
                <a:latin typeface="Helvetica"/>
              </a:rPr>
              <a:t>Raising the bar for Network &amp; IT Service Management</a:t>
            </a:r>
          </a:p>
        </p:txBody>
      </p:sp>
      <p:sp>
        <p:nvSpPr>
          <p:cNvPr id="90115" name="Subtitle 2"/>
          <p:cNvSpPr txBox="1">
            <a:spLocks/>
          </p:cNvSpPr>
          <p:nvPr/>
        </p:nvSpPr>
        <p:spPr bwMode="auto">
          <a:xfrm>
            <a:off x="1143000" y="4724400"/>
            <a:ext cx="7772400" cy="914400"/>
          </a:xfrm>
          <a:prstGeom prst="rect">
            <a:avLst/>
          </a:prstGeom>
          <a:noFill/>
          <a:ln w="9525">
            <a:noFill/>
            <a:miter lim="800000"/>
            <a:headEnd/>
            <a:tailEnd/>
          </a:ln>
        </p:spPr>
        <p:txBody>
          <a:bodyPr/>
          <a:lstStyle/>
          <a:p>
            <a:pPr defTabSz="457200" eaLnBrk="0" hangingPunct="0">
              <a:spcBef>
                <a:spcPct val="20000"/>
              </a:spcBef>
              <a:buFont typeface="Arial" charset="0"/>
              <a:buNone/>
            </a:pPr>
            <a:r>
              <a:rPr lang="en-US" sz="2000" b="0" i="1">
                <a:solidFill>
                  <a:srgbClr val="003366"/>
                </a:solidFill>
                <a:latin typeface="Helvetica"/>
              </a:rPr>
              <a:t>Rahul Sachdev,  VP Marketing &amp; Business Development</a:t>
            </a:r>
          </a:p>
          <a:p>
            <a:pPr defTabSz="457200" eaLnBrk="0" hangingPunct="0">
              <a:spcBef>
                <a:spcPct val="20000"/>
              </a:spcBef>
              <a:buFont typeface="Arial" charset="0"/>
              <a:buNone/>
            </a:pPr>
            <a:r>
              <a:rPr lang="en-US" sz="2000" b="0" i="1">
                <a:solidFill>
                  <a:srgbClr val="003366"/>
                </a:solidFill>
                <a:latin typeface="Helvetica"/>
              </a:rPr>
              <a:t>Larry Keryc,        Intelliden Sales Integration Leader</a:t>
            </a:r>
          </a:p>
          <a:p>
            <a:pPr defTabSz="457200" eaLnBrk="0" hangingPunct="0">
              <a:spcBef>
                <a:spcPct val="20000"/>
              </a:spcBef>
              <a:buFont typeface="Arial" charset="0"/>
              <a:buNone/>
            </a:pPr>
            <a:r>
              <a:rPr lang="en-US" sz="2000" b="0" i="1">
                <a:solidFill>
                  <a:srgbClr val="003366"/>
                </a:solidFill>
                <a:latin typeface="Helvetica"/>
              </a:rPr>
              <a:t>Pete Conelias,    WW Service Mgmt Tiger Team CSP Leader</a:t>
            </a:r>
          </a:p>
        </p:txBody>
      </p:sp>
      <p:pic>
        <p:nvPicPr>
          <p:cNvPr id="90116" name="Picture 4" descr="LogoPantone295BlueLogo"/>
          <p:cNvPicPr>
            <a:picLocks noChangeAspect="1" noChangeArrowheads="1"/>
          </p:cNvPicPr>
          <p:nvPr/>
        </p:nvPicPr>
        <p:blipFill>
          <a:blip r:embed="rId2"/>
          <a:srcRect/>
          <a:stretch>
            <a:fillRect/>
          </a:stretch>
        </p:blipFill>
        <p:spPr bwMode="auto">
          <a:xfrm>
            <a:off x="5486400" y="152400"/>
            <a:ext cx="3506788" cy="10731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3"/>
          <p:cNvSpPr>
            <a:spLocks noGrp="1"/>
          </p:cNvSpPr>
          <p:nvPr>
            <p:ph type="title" idx="4294967295"/>
          </p:nvPr>
        </p:nvSpPr>
        <p:spPr>
          <a:xfrm>
            <a:off x="576263" y="2057400"/>
            <a:ext cx="3657600" cy="641350"/>
          </a:xfrm>
        </p:spPr>
        <p:txBody>
          <a:bodyPr/>
          <a:lstStyle/>
          <a:p>
            <a:r>
              <a:rPr lang="en-US" sz="4000" smtClean="0">
                <a:solidFill>
                  <a:srgbClr val="003366"/>
                </a:solidFill>
              </a:rPr>
              <a:t>Agenda</a:t>
            </a:r>
          </a:p>
        </p:txBody>
      </p:sp>
      <p:sp>
        <p:nvSpPr>
          <p:cNvPr id="91138" name="Text Placeholder 4"/>
          <p:cNvSpPr>
            <a:spLocks noGrp="1"/>
          </p:cNvSpPr>
          <p:nvPr>
            <p:ph type="body" sz="quarter" idx="4294967295"/>
          </p:nvPr>
        </p:nvSpPr>
        <p:spPr>
          <a:xfrm>
            <a:off x="4043363" y="2133600"/>
            <a:ext cx="4173537" cy="2757488"/>
          </a:xfrm>
        </p:spPr>
        <p:txBody>
          <a:bodyPr/>
          <a:lstStyle/>
          <a:p>
            <a:pPr marL="0" indent="0" defTabSz="457200">
              <a:spcAft>
                <a:spcPts val="600"/>
              </a:spcAft>
              <a:buFont typeface="Wingdings" pitchFamily="2" charset="2"/>
              <a:buNone/>
            </a:pPr>
            <a:r>
              <a:rPr lang="en-US" sz="2800" smtClean="0">
                <a:solidFill>
                  <a:srgbClr val="003366"/>
                </a:solidFill>
              </a:rPr>
              <a:t>Intelliden Overview</a:t>
            </a:r>
          </a:p>
          <a:p>
            <a:pPr marL="0" indent="0" defTabSz="457200">
              <a:spcAft>
                <a:spcPts val="600"/>
              </a:spcAft>
              <a:buFont typeface="Wingdings" pitchFamily="2" charset="2"/>
              <a:buNone/>
            </a:pPr>
            <a:r>
              <a:rPr lang="en-US" sz="2800" smtClean="0">
                <a:solidFill>
                  <a:srgbClr val="003366"/>
                </a:solidFill>
              </a:rPr>
              <a:t>Intelliden Products</a:t>
            </a:r>
          </a:p>
          <a:p>
            <a:pPr marL="0" indent="0" defTabSz="457200">
              <a:spcAft>
                <a:spcPts val="600"/>
              </a:spcAft>
              <a:buFont typeface="Wingdings" pitchFamily="2" charset="2"/>
              <a:buNone/>
            </a:pPr>
            <a:r>
              <a:rPr lang="en-US" sz="2800" smtClean="0">
                <a:solidFill>
                  <a:srgbClr val="003366"/>
                </a:solidFill>
              </a:rPr>
              <a:t>Customer Case Studies</a:t>
            </a:r>
          </a:p>
          <a:p>
            <a:pPr marL="0" indent="0" defTabSz="457200">
              <a:spcAft>
                <a:spcPts val="600"/>
              </a:spcAft>
              <a:buFont typeface="Wingdings" pitchFamily="2" charset="2"/>
              <a:buNone/>
            </a:pPr>
            <a:r>
              <a:rPr lang="en-US" sz="2800" smtClean="0">
                <a:solidFill>
                  <a:srgbClr val="003366"/>
                </a:solidFill>
              </a:rPr>
              <a:t>Market Opportunities</a:t>
            </a:r>
          </a:p>
          <a:p>
            <a:pPr marL="0" indent="0" defTabSz="457200">
              <a:spcAft>
                <a:spcPts val="600"/>
              </a:spcAft>
              <a:buFont typeface="Wingdings" pitchFamily="2" charset="2"/>
              <a:buNone/>
            </a:pPr>
            <a:r>
              <a:rPr lang="en-US" sz="2800" smtClean="0">
                <a:solidFill>
                  <a:srgbClr val="003366"/>
                </a:solidFill>
              </a:rPr>
              <a:t>Questions?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idx="4294967295"/>
          </p:nvPr>
        </p:nvSpPr>
        <p:spPr>
          <a:xfrm>
            <a:off x="228600" y="609600"/>
            <a:ext cx="8245475" cy="384175"/>
          </a:xfrm>
        </p:spPr>
        <p:txBody>
          <a:bodyPr lIns="0" tIns="0" rIns="0" bIns="0" anchor="ctr"/>
          <a:lstStyle/>
          <a:p>
            <a:r>
              <a:rPr lang="en-US" sz="2800" smtClean="0">
                <a:solidFill>
                  <a:srgbClr val="003366"/>
                </a:solidFill>
              </a:rPr>
              <a:t>Who is Intelliden?</a:t>
            </a:r>
          </a:p>
        </p:txBody>
      </p:sp>
      <p:sp>
        <p:nvSpPr>
          <p:cNvPr id="93186" name="Content Placeholder 2"/>
          <p:cNvSpPr>
            <a:spLocks noGrp="1"/>
          </p:cNvSpPr>
          <p:nvPr>
            <p:ph idx="4294967295"/>
          </p:nvPr>
        </p:nvSpPr>
        <p:spPr>
          <a:xfrm>
            <a:off x="249238" y="1187450"/>
            <a:ext cx="8194675" cy="4679950"/>
          </a:xfrm>
        </p:spPr>
        <p:txBody>
          <a:bodyPr lIns="0" tIns="0" rIns="0" bIns="0"/>
          <a:lstStyle/>
          <a:p>
            <a:pPr marL="0" indent="0">
              <a:spcBef>
                <a:spcPts val="900"/>
              </a:spcBef>
              <a:spcAft>
                <a:spcPts val="900"/>
              </a:spcAft>
              <a:buFont typeface="Wingdings" pitchFamily="2" charset="2"/>
              <a:buNone/>
            </a:pPr>
            <a:r>
              <a:rPr lang="en-US" sz="1600" b="1" smtClean="0">
                <a:solidFill>
                  <a:srgbClr val="003366"/>
                </a:solidFill>
                <a:latin typeface="Helvetica"/>
              </a:rPr>
              <a:t>Leading provider of best-in-class network automation solutions for multi-vendor devices e.g. routers, switches, hubs and firewalls</a:t>
            </a:r>
          </a:p>
          <a:p>
            <a:pPr marL="0" indent="0">
              <a:spcBef>
                <a:spcPts val="900"/>
              </a:spcBef>
              <a:spcAft>
                <a:spcPts val="900"/>
              </a:spcAft>
              <a:buFont typeface="Wingdings" pitchFamily="2" charset="2"/>
              <a:buNone/>
            </a:pPr>
            <a:r>
              <a:rPr lang="en-US" sz="1600" b="1" smtClean="0">
                <a:solidFill>
                  <a:srgbClr val="003366"/>
                </a:solidFill>
                <a:latin typeface="Helvetica"/>
              </a:rPr>
              <a:t>State-of-the-art, patented device SmartModels™ provide accuracy and full device control</a:t>
            </a:r>
          </a:p>
          <a:p>
            <a:pPr marL="0" indent="0">
              <a:spcBef>
                <a:spcPts val="900"/>
              </a:spcBef>
              <a:spcAft>
                <a:spcPts val="900"/>
              </a:spcAft>
              <a:buFont typeface="Wingdings" pitchFamily="2" charset="2"/>
              <a:buNone/>
            </a:pPr>
            <a:r>
              <a:rPr lang="en-US" sz="1600" b="1" smtClean="0">
                <a:solidFill>
                  <a:srgbClr val="003366"/>
                </a:solidFill>
                <a:latin typeface="Helvetica"/>
              </a:rPr>
              <a:t>Production hardened platform scalable from 100 to 100Ks of devices</a:t>
            </a:r>
          </a:p>
          <a:p>
            <a:pPr marL="0" indent="0">
              <a:spcBef>
                <a:spcPts val="900"/>
              </a:spcBef>
              <a:spcAft>
                <a:spcPts val="900"/>
              </a:spcAft>
              <a:buFont typeface="Wingdings" pitchFamily="2" charset="2"/>
              <a:buNone/>
            </a:pPr>
            <a:r>
              <a:rPr lang="en-US" sz="1600" b="1" smtClean="0">
                <a:solidFill>
                  <a:srgbClr val="003366"/>
                </a:solidFill>
                <a:latin typeface="Helvetica"/>
              </a:rPr>
              <a:t>Open standards based APIs </a:t>
            </a:r>
          </a:p>
          <a:p>
            <a:pPr marL="0" indent="0">
              <a:spcBef>
                <a:spcPts val="900"/>
              </a:spcBef>
              <a:spcAft>
                <a:spcPts val="900"/>
              </a:spcAft>
              <a:buFont typeface="Wingdings" pitchFamily="2" charset="2"/>
              <a:buNone/>
            </a:pPr>
            <a:r>
              <a:rPr lang="en-US" sz="1600" b="1" smtClean="0">
                <a:solidFill>
                  <a:srgbClr val="003366"/>
                </a:solidFill>
                <a:latin typeface="Helvetica"/>
              </a:rPr>
              <a:t>35+ issued and pending patents </a:t>
            </a:r>
          </a:p>
          <a:p>
            <a:pPr marL="0" indent="0">
              <a:spcBef>
                <a:spcPts val="900"/>
              </a:spcBef>
              <a:spcAft>
                <a:spcPts val="900"/>
              </a:spcAft>
              <a:buFont typeface="Wingdings" pitchFamily="2" charset="2"/>
              <a:buNone/>
            </a:pPr>
            <a:r>
              <a:rPr lang="en-US" sz="1600" b="1" smtClean="0">
                <a:solidFill>
                  <a:srgbClr val="003366"/>
                </a:solidFill>
                <a:latin typeface="Helvetica"/>
              </a:rPr>
              <a:t>Blue-chip customers</a:t>
            </a:r>
          </a:p>
          <a:p>
            <a:pPr marL="0" indent="0">
              <a:spcBef>
                <a:spcPts val="900"/>
              </a:spcBef>
              <a:spcAft>
                <a:spcPts val="900"/>
              </a:spcAft>
              <a:buFont typeface="Wingdings" pitchFamily="2" charset="2"/>
              <a:buNone/>
            </a:pPr>
            <a:endParaRPr lang="en-US" sz="1600" b="1" smtClean="0">
              <a:solidFill>
                <a:srgbClr val="003366"/>
              </a:solidFill>
              <a:latin typeface="Helvetica"/>
            </a:endParaRPr>
          </a:p>
        </p:txBody>
      </p:sp>
      <p:grpSp>
        <p:nvGrpSpPr>
          <p:cNvPr id="93187" name="Group 16"/>
          <p:cNvGrpSpPr>
            <a:grpSpLocks/>
          </p:cNvGrpSpPr>
          <p:nvPr/>
        </p:nvGrpSpPr>
        <p:grpSpPr bwMode="auto">
          <a:xfrm>
            <a:off x="622300" y="4445000"/>
            <a:ext cx="7464425" cy="1184275"/>
            <a:chOff x="622300" y="4225925"/>
            <a:chExt cx="7464495" cy="1184275"/>
          </a:xfrm>
        </p:grpSpPr>
        <p:pic>
          <p:nvPicPr>
            <p:cNvPr id="93191" name="Picture 4" descr="Verizon logo"/>
            <p:cNvPicPr>
              <a:picLocks noChangeAspect="1" noChangeArrowheads="1"/>
            </p:cNvPicPr>
            <p:nvPr/>
          </p:nvPicPr>
          <p:blipFill>
            <a:blip r:embed="rId2"/>
            <a:srcRect/>
            <a:stretch>
              <a:fillRect/>
            </a:stretch>
          </p:blipFill>
          <p:spPr bwMode="auto">
            <a:xfrm>
              <a:off x="4789418" y="4759628"/>
              <a:ext cx="1306582" cy="650572"/>
            </a:xfrm>
            <a:prstGeom prst="rect">
              <a:avLst/>
            </a:prstGeom>
            <a:noFill/>
            <a:ln w="9525">
              <a:noFill/>
              <a:miter lim="800000"/>
              <a:headEnd/>
              <a:tailEnd/>
            </a:ln>
          </p:spPr>
        </p:pic>
        <p:pic>
          <p:nvPicPr>
            <p:cNvPr id="93192" name="Picture 5" descr="TELUS2"/>
            <p:cNvPicPr>
              <a:picLocks noChangeAspect="1" noChangeArrowheads="1"/>
            </p:cNvPicPr>
            <p:nvPr/>
          </p:nvPicPr>
          <p:blipFill>
            <a:blip r:embed="rId3"/>
            <a:srcRect/>
            <a:stretch>
              <a:fillRect/>
            </a:stretch>
          </p:blipFill>
          <p:spPr bwMode="auto">
            <a:xfrm>
              <a:off x="990600" y="4842118"/>
              <a:ext cx="1676490" cy="485592"/>
            </a:xfrm>
            <a:prstGeom prst="rect">
              <a:avLst/>
            </a:prstGeom>
            <a:noFill/>
            <a:ln w="9525">
              <a:noFill/>
              <a:miter lim="800000"/>
              <a:headEnd/>
              <a:tailEnd/>
            </a:ln>
          </p:spPr>
        </p:pic>
        <p:pic>
          <p:nvPicPr>
            <p:cNvPr id="93193" name="Picture 6" descr="BT"/>
            <p:cNvPicPr>
              <a:picLocks noChangeAspect="1" noChangeArrowheads="1"/>
            </p:cNvPicPr>
            <p:nvPr/>
          </p:nvPicPr>
          <p:blipFill>
            <a:blip r:embed="rId4"/>
            <a:srcRect/>
            <a:stretch>
              <a:fillRect/>
            </a:stretch>
          </p:blipFill>
          <p:spPr bwMode="auto">
            <a:xfrm>
              <a:off x="622300" y="4225925"/>
              <a:ext cx="989065" cy="513054"/>
            </a:xfrm>
            <a:prstGeom prst="rect">
              <a:avLst/>
            </a:prstGeom>
            <a:noFill/>
            <a:ln w="9525">
              <a:noFill/>
              <a:miter lim="800000"/>
              <a:headEnd/>
              <a:tailEnd/>
            </a:ln>
          </p:spPr>
        </p:pic>
        <p:pic>
          <p:nvPicPr>
            <p:cNvPr id="93194" name="Picture 16"/>
            <p:cNvPicPr>
              <a:picLocks noChangeAspect="1" noChangeArrowheads="1"/>
            </p:cNvPicPr>
            <p:nvPr/>
          </p:nvPicPr>
          <p:blipFill>
            <a:blip r:embed="rId5"/>
            <a:srcRect/>
            <a:stretch>
              <a:fillRect/>
            </a:stretch>
          </p:blipFill>
          <p:spPr bwMode="auto">
            <a:xfrm>
              <a:off x="6324600" y="4917735"/>
              <a:ext cx="994925" cy="334359"/>
            </a:xfrm>
            <a:prstGeom prst="rect">
              <a:avLst/>
            </a:prstGeom>
            <a:noFill/>
            <a:ln w="9525" algn="ctr">
              <a:noFill/>
              <a:miter lim="800000"/>
              <a:headEnd/>
              <a:tailEnd/>
            </a:ln>
          </p:spPr>
        </p:pic>
        <p:pic>
          <p:nvPicPr>
            <p:cNvPr id="93195" name="Picture 17"/>
            <p:cNvPicPr>
              <a:picLocks noChangeAspect="1" noChangeArrowheads="1"/>
            </p:cNvPicPr>
            <p:nvPr/>
          </p:nvPicPr>
          <p:blipFill>
            <a:blip r:embed="rId6"/>
            <a:srcRect/>
            <a:stretch>
              <a:fillRect/>
            </a:stretch>
          </p:blipFill>
          <p:spPr bwMode="auto">
            <a:xfrm>
              <a:off x="1850595" y="4265636"/>
              <a:ext cx="989065" cy="433633"/>
            </a:xfrm>
            <a:prstGeom prst="rect">
              <a:avLst/>
            </a:prstGeom>
            <a:noFill/>
            <a:ln w="9525" algn="ctr">
              <a:noFill/>
              <a:miter lim="800000"/>
              <a:headEnd/>
              <a:tailEnd/>
            </a:ln>
          </p:spPr>
        </p:pic>
        <p:pic>
          <p:nvPicPr>
            <p:cNvPr id="93196" name="Picture 18" descr="logotelefonica"/>
            <p:cNvPicPr>
              <a:picLocks noChangeAspect="1" noChangeArrowheads="1"/>
            </p:cNvPicPr>
            <p:nvPr/>
          </p:nvPicPr>
          <p:blipFill>
            <a:blip r:embed="rId7"/>
            <a:srcRect/>
            <a:stretch>
              <a:fillRect/>
            </a:stretch>
          </p:blipFill>
          <p:spPr bwMode="auto">
            <a:xfrm>
              <a:off x="3048000" y="4843506"/>
              <a:ext cx="1429487" cy="482814"/>
            </a:xfrm>
            <a:prstGeom prst="rect">
              <a:avLst/>
            </a:prstGeom>
            <a:noFill/>
            <a:ln w="9525">
              <a:noFill/>
              <a:miter lim="800000"/>
              <a:headEnd/>
              <a:tailEnd/>
            </a:ln>
          </p:spPr>
        </p:pic>
        <p:grpSp>
          <p:nvGrpSpPr>
            <p:cNvPr id="93197" name="Group 20"/>
            <p:cNvGrpSpPr>
              <a:grpSpLocks/>
            </p:cNvGrpSpPr>
            <p:nvPr/>
          </p:nvGrpSpPr>
          <p:grpSpPr bwMode="auto">
            <a:xfrm>
              <a:off x="5232333" y="4329966"/>
              <a:ext cx="1244667" cy="304973"/>
              <a:chOff x="1656" y="1765"/>
              <a:chExt cx="840" cy="203"/>
            </a:xfrm>
          </p:grpSpPr>
          <p:pic>
            <p:nvPicPr>
              <p:cNvPr id="93200" name="Picture 21" descr="Scotia Capital">
                <a:hlinkClick r:id="rId8"/>
              </p:cNvPr>
              <p:cNvPicPr>
                <a:picLocks noChangeAspect="1" noChangeArrowheads="1"/>
              </p:cNvPicPr>
              <p:nvPr/>
            </p:nvPicPr>
            <p:blipFill>
              <a:blip r:embed="rId9"/>
              <a:srcRect/>
              <a:stretch>
                <a:fillRect/>
              </a:stretch>
            </p:blipFill>
            <p:spPr bwMode="auto">
              <a:xfrm>
                <a:off x="1656" y="1765"/>
                <a:ext cx="840" cy="96"/>
              </a:xfrm>
              <a:prstGeom prst="rect">
                <a:avLst/>
              </a:prstGeom>
              <a:noFill/>
              <a:ln w="9525">
                <a:noFill/>
                <a:miter lim="800000"/>
                <a:headEnd/>
                <a:tailEnd/>
              </a:ln>
            </p:spPr>
          </p:pic>
          <p:pic>
            <p:nvPicPr>
              <p:cNvPr id="93201" name="Picture 22" descr="Scotia Capital">
                <a:hlinkClick r:id="rId8"/>
              </p:cNvPr>
              <p:cNvPicPr>
                <a:picLocks noChangeAspect="1" noChangeArrowheads="1"/>
              </p:cNvPicPr>
              <p:nvPr/>
            </p:nvPicPr>
            <p:blipFill>
              <a:blip r:embed="rId10"/>
              <a:srcRect/>
              <a:stretch>
                <a:fillRect/>
              </a:stretch>
            </p:blipFill>
            <p:spPr bwMode="auto">
              <a:xfrm>
                <a:off x="1656" y="1860"/>
                <a:ext cx="840" cy="108"/>
              </a:xfrm>
              <a:prstGeom prst="rect">
                <a:avLst/>
              </a:prstGeom>
              <a:noFill/>
              <a:ln w="9525">
                <a:noFill/>
                <a:miter lim="800000"/>
                <a:headEnd/>
                <a:tailEnd/>
              </a:ln>
            </p:spPr>
          </p:pic>
        </p:grpSp>
        <p:pic>
          <p:nvPicPr>
            <p:cNvPr id="93198" name="Picture 25"/>
            <p:cNvPicPr>
              <a:picLocks noChangeAspect="1" noChangeArrowheads="1"/>
            </p:cNvPicPr>
            <p:nvPr/>
          </p:nvPicPr>
          <p:blipFill>
            <a:blip r:embed="rId11"/>
            <a:srcRect/>
            <a:stretch>
              <a:fillRect/>
            </a:stretch>
          </p:blipFill>
          <p:spPr bwMode="auto">
            <a:xfrm>
              <a:off x="6781800" y="4290256"/>
              <a:ext cx="1304995" cy="384393"/>
            </a:xfrm>
            <a:prstGeom prst="rect">
              <a:avLst/>
            </a:prstGeom>
            <a:noFill/>
            <a:ln w="9525" algn="ctr">
              <a:noFill/>
              <a:miter lim="800000"/>
              <a:headEnd/>
              <a:tailEnd/>
            </a:ln>
          </p:spPr>
        </p:pic>
        <p:pic>
          <p:nvPicPr>
            <p:cNvPr id="93199" name="Picture 32" descr="Cbeyond"/>
            <p:cNvPicPr>
              <a:picLocks noChangeAspect="1" noChangeArrowheads="1"/>
            </p:cNvPicPr>
            <p:nvPr/>
          </p:nvPicPr>
          <p:blipFill>
            <a:blip r:embed="rId12"/>
            <a:srcRect/>
            <a:stretch>
              <a:fillRect/>
            </a:stretch>
          </p:blipFill>
          <p:spPr bwMode="auto">
            <a:xfrm>
              <a:off x="3078890" y="4333936"/>
              <a:ext cx="1752694" cy="297032"/>
            </a:xfrm>
            <a:prstGeom prst="rect">
              <a:avLst/>
            </a:prstGeom>
            <a:noFill/>
            <a:ln w="9525">
              <a:noFill/>
              <a:miter lim="800000"/>
              <a:headEnd/>
              <a:tailEnd/>
            </a:ln>
          </p:spPr>
        </p:pic>
      </p:grpSp>
      <p:sp>
        <p:nvSpPr>
          <p:cNvPr id="258064" name="TextBox 15"/>
          <p:cNvSpPr txBox="1">
            <a:spLocks noChangeArrowheads="1"/>
          </p:cNvSpPr>
          <p:nvPr/>
        </p:nvSpPr>
        <p:spPr bwMode="auto">
          <a:xfrm>
            <a:off x="685800" y="5805303"/>
            <a:ext cx="7772400" cy="720197"/>
          </a:xfrm>
          <a:prstGeom prst="rect">
            <a:avLst/>
          </a:prstGeom>
          <a:solidFill>
            <a:srgbClr val="FF0000"/>
          </a:solidFill>
          <a:ln w="9525" algn="ctr">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nchor="ctr"/>
          <a:lstStyle/>
          <a:p>
            <a:pPr algn="ctr" eaLnBrk="0" hangingPunct="0">
              <a:lnSpc>
                <a:spcPct val="90000"/>
              </a:lnSpc>
              <a:defRPr/>
            </a:pPr>
            <a:r>
              <a:rPr lang="en-US" sz="2400" dirty="0">
                <a:latin typeface="+mj-lt"/>
                <a:ea typeface="+mj-ea"/>
                <a:cs typeface="+mj-cs"/>
              </a:rPr>
              <a:t>Intelliden joins the IBM Tivoli Software division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a:xfrm>
            <a:off x="354013" y="631825"/>
            <a:ext cx="8245475" cy="479425"/>
          </a:xfrm>
        </p:spPr>
        <p:txBody>
          <a:bodyPr/>
          <a:lstStyle/>
          <a:p>
            <a:r>
              <a:rPr lang="en-US" sz="2800" smtClean="0">
                <a:solidFill>
                  <a:srgbClr val="003366"/>
                </a:solidFill>
              </a:rPr>
              <a:t>Intelliden – Key Sales Facts</a:t>
            </a:r>
          </a:p>
        </p:txBody>
      </p:sp>
      <p:graphicFrame>
        <p:nvGraphicFramePr>
          <p:cNvPr id="4" name="Group 3"/>
          <p:cNvGraphicFramePr>
            <a:graphicFrameLocks noGrp="1"/>
          </p:cNvGraphicFramePr>
          <p:nvPr/>
        </p:nvGraphicFramePr>
        <p:xfrm>
          <a:off x="838200" y="1720850"/>
          <a:ext cx="7162800" cy="4503738"/>
        </p:xfrm>
        <a:graphic>
          <a:graphicData uri="http://schemas.openxmlformats.org/drawingml/2006/table">
            <a:tbl>
              <a:tblPr/>
              <a:tblGrid>
                <a:gridCol w="2362200"/>
                <a:gridCol w="4800600"/>
              </a:tblGrid>
              <a:tr h="1049338">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2000" b="1" i="0" u="none" strike="noStrike" cap="none" normalizeH="0" baseline="0" smtClean="0">
                          <a:ln>
                            <a:noFill/>
                          </a:ln>
                          <a:solidFill>
                            <a:schemeClr val="tx1"/>
                          </a:solidFill>
                          <a:effectLst/>
                          <a:latin typeface="Helvetica"/>
                          <a:ea typeface="ＭＳ Ｐゴシック" pitchFamily="34" charset="-128"/>
                          <a:cs typeface="Arial" charset="0"/>
                        </a:rPr>
                        <a:t>Target Markets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3366"/>
                    </a:solidFill>
                  </a:tcPr>
                </a:tc>
                <a:tc>
                  <a:txBody>
                    <a:bodyPr/>
                    <a:lstStyle/>
                    <a:p>
                      <a:pPr marL="231775" marR="0" lvl="0" indent="-231775" algn="l" defTabSz="914400" rtl="0" eaLnBrk="0" fontAlgn="base" latinLnBrk="0" hangingPunct="0">
                        <a:lnSpc>
                          <a:spcPct val="100000"/>
                        </a:lnSpc>
                        <a:spcBef>
                          <a:spcPct val="20000"/>
                        </a:spcBef>
                        <a:spcAft>
                          <a:spcPct val="0"/>
                        </a:spcAft>
                        <a:buClr>
                          <a:srgbClr val="FF9900"/>
                        </a:buClr>
                        <a:buSzTx/>
                        <a:buFont typeface="Arial" charset="0"/>
                        <a:buChar char="•"/>
                        <a:tabLst/>
                      </a:pPr>
                      <a:r>
                        <a:rPr kumimoji="0" lang="en-US" sz="1800" b="1" i="0" u="none" strike="noStrike" cap="none" normalizeH="0" baseline="0" smtClean="0">
                          <a:ln>
                            <a:noFill/>
                          </a:ln>
                          <a:solidFill>
                            <a:schemeClr val="bg1"/>
                          </a:solidFill>
                          <a:effectLst/>
                          <a:latin typeface="Helvetica"/>
                          <a:ea typeface="ＭＳ Ｐゴシック" pitchFamily="34" charset="-128"/>
                          <a:cs typeface="Arial" charset="0"/>
                        </a:rPr>
                        <a:t>Service Providers </a:t>
                      </a:r>
                      <a:r>
                        <a:rPr kumimoji="0" lang="en-US" sz="1800" b="0" i="0" u="none" strike="noStrike" cap="none" normalizeH="0" baseline="0" smtClean="0">
                          <a:ln>
                            <a:noFill/>
                          </a:ln>
                          <a:solidFill>
                            <a:schemeClr val="bg1"/>
                          </a:solidFill>
                          <a:effectLst/>
                          <a:latin typeface="Helvetica"/>
                          <a:ea typeface="ＭＳ Ｐゴシック" pitchFamily="34" charset="-128"/>
                          <a:cs typeface="Arial" charset="0"/>
                        </a:rPr>
                        <a:t>e.g. CSPs, MSPs</a:t>
                      </a:r>
                    </a:p>
                    <a:p>
                      <a:pPr marL="231775" marR="0" lvl="0" indent="-231775" algn="l" defTabSz="914400" rtl="0" eaLnBrk="0" fontAlgn="base" latinLnBrk="0" hangingPunct="0">
                        <a:lnSpc>
                          <a:spcPct val="100000"/>
                        </a:lnSpc>
                        <a:spcBef>
                          <a:spcPct val="20000"/>
                        </a:spcBef>
                        <a:spcAft>
                          <a:spcPct val="0"/>
                        </a:spcAft>
                        <a:buClr>
                          <a:srgbClr val="FF9900"/>
                        </a:buClr>
                        <a:buSzTx/>
                        <a:buFont typeface="Arial" charset="0"/>
                        <a:buChar char="•"/>
                        <a:tabLst/>
                      </a:pPr>
                      <a:r>
                        <a:rPr kumimoji="0" lang="en-US" sz="1800" b="1" i="0" u="none" strike="noStrike" cap="none" normalizeH="0" baseline="0" smtClean="0">
                          <a:ln>
                            <a:noFill/>
                          </a:ln>
                          <a:solidFill>
                            <a:schemeClr val="bg1"/>
                          </a:solidFill>
                          <a:effectLst/>
                          <a:latin typeface="Helvetica"/>
                          <a:ea typeface="ＭＳ Ｐゴシック" pitchFamily="34" charset="-128"/>
                          <a:cs typeface="Arial" charset="0"/>
                        </a:rPr>
                        <a:t>Enterprises</a:t>
                      </a:r>
                      <a:r>
                        <a:rPr kumimoji="0" lang="en-US" sz="1800" b="0" i="0" u="none" strike="noStrike" cap="none" normalizeH="0" baseline="0" smtClean="0">
                          <a:ln>
                            <a:noFill/>
                          </a:ln>
                          <a:solidFill>
                            <a:schemeClr val="bg1"/>
                          </a:solidFill>
                          <a:effectLst/>
                          <a:latin typeface="Helvetica"/>
                          <a:ea typeface="ＭＳ Ｐゴシック" pitchFamily="34" charset="-128"/>
                          <a:cs typeface="Arial" charset="0"/>
                        </a:rPr>
                        <a:t> e.g. Financial Services, Pharmaceuticals, Energy, Retail, Logistics </a:t>
                      </a:r>
                    </a:p>
                    <a:p>
                      <a:pPr marL="231775" marR="0" lvl="0" indent="-231775" algn="l" defTabSz="914400" rtl="0" eaLnBrk="0" fontAlgn="base" latinLnBrk="0" hangingPunct="0">
                        <a:lnSpc>
                          <a:spcPct val="100000"/>
                        </a:lnSpc>
                        <a:spcBef>
                          <a:spcPct val="20000"/>
                        </a:spcBef>
                        <a:spcAft>
                          <a:spcPct val="0"/>
                        </a:spcAft>
                        <a:buClr>
                          <a:srgbClr val="FF9900"/>
                        </a:buClr>
                        <a:buSzTx/>
                        <a:buFont typeface="Arial" charset="0"/>
                        <a:buChar char="•"/>
                        <a:tabLst/>
                      </a:pPr>
                      <a:r>
                        <a:rPr kumimoji="0" lang="en-US" sz="1800" b="1" i="0" u="none" strike="noStrike" cap="none" normalizeH="0" baseline="0" smtClean="0">
                          <a:ln>
                            <a:noFill/>
                          </a:ln>
                          <a:solidFill>
                            <a:schemeClr val="bg1"/>
                          </a:solidFill>
                          <a:effectLst/>
                          <a:latin typeface="Helvetica"/>
                          <a:ea typeface="ＭＳ Ｐゴシック" pitchFamily="34" charset="-128"/>
                          <a:cs typeface="Arial" charset="0"/>
                        </a:rPr>
                        <a:t>Public Sector </a:t>
                      </a:r>
                      <a:r>
                        <a:rPr kumimoji="0" lang="en-US" sz="1800" b="0" i="0" u="none" strike="noStrike" cap="none" normalizeH="0" baseline="0" smtClean="0">
                          <a:ln>
                            <a:noFill/>
                          </a:ln>
                          <a:solidFill>
                            <a:schemeClr val="bg1"/>
                          </a:solidFill>
                          <a:effectLst/>
                          <a:latin typeface="Helvetica"/>
                          <a:ea typeface="ＭＳ Ｐゴシック" pitchFamily="34" charset="-128"/>
                          <a:cs typeface="Arial" charset="0"/>
                        </a:rPr>
                        <a:t>e.g. Government, Defense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827088">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2000" b="1" i="0" u="none" strike="noStrike" cap="none" normalizeH="0" baseline="0" smtClean="0">
                          <a:ln>
                            <a:noFill/>
                          </a:ln>
                          <a:solidFill>
                            <a:schemeClr val="tx1"/>
                          </a:solidFill>
                          <a:effectLst/>
                          <a:latin typeface="Helvetica"/>
                          <a:ea typeface="ＭＳ Ｐゴシック" pitchFamily="34" charset="-128"/>
                          <a:cs typeface="Arial" charset="0"/>
                        </a:rPr>
                        <a:t>Deal Size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3366"/>
                    </a:solidFill>
                  </a:tcPr>
                </a:tc>
                <a:tc>
                  <a:txBody>
                    <a:bodyPr/>
                    <a:lstStyle/>
                    <a:p>
                      <a:pPr marL="231775" marR="0" lvl="0" indent="-231775" algn="l" defTabSz="914400" rtl="0" eaLnBrk="0" fontAlgn="base" latinLnBrk="0" hangingPunct="0">
                        <a:lnSpc>
                          <a:spcPct val="100000"/>
                        </a:lnSpc>
                        <a:spcBef>
                          <a:spcPct val="20000"/>
                        </a:spcBef>
                        <a:spcAft>
                          <a:spcPct val="0"/>
                        </a:spcAft>
                        <a:buClr>
                          <a:srgbClr val="FF9900"/>
                        </a:buClr>
                        <a:buSzTx/>
                        <a:buFont typeface="Arial" charset="0"/>
                        <a:buChar char="•"/>
                        <a:tabLst/>
                      </a:pPr>
                      <a:r>
                        <a:rPr kumimoji="0" lang="en-US" sz="1800" b="1" i="0" u="none" strike="noStrike" cap="none" normalizeH="0" baseline="0" smtClean="0">
                          <a:ln>
                            <a:noFill/>
                          </a:ln>
                          <a:solidFill>
                            <a:schemeClr val="bg1"/>
                          </a:solidFill>
                          <a:effectLst/>
                          <a:latin typeface="Helvetica"/>
                          <a:ea typeface="ＭＳ Ｐゴシック" pitchFamily="34" charset="-128"/>
                          <a:cs typeface="Arial" charset="0"/>
                        </a:rPr>
                        <a:t>$100Ks - $Ms</a:t>
                      </a:r>
                      <a:endParaRPr kumimoji="0" lang="en-US" sz="1800" b="0" i="0" u="none" strike="noStrike" cap="none" normalizeH="0" baseline="0" smtClean="0">
                        <a:ln>
                          <a:noFill/>
                        </a:ln>
                        <a:solidFill>
                          <a:schemeClr val="bg1"/>
                        </a:solidFill>
                        <a:effectLst/>
                        <a:latin typeface="Helvetica"/>
                        <a:ea typeface="ＭＳ Ｐゴシック" pitchFamily="34" charset="-128"/>
                        <a:cs typeface="Arial" charset="0"/>
                      </a:endParaRPr>
                    </a:p>
                    <a:p>
                      <a:pPr marL="231775" marR="0" lvl="0" indent="-231775"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endParaRPr kumimoji="0" lang="en-US" sz="1800" b="0" i="0" u="none" strike="noStrike" cap="none" normalizeH="0" baseline="0" smtClean="0">
                        <a:ln>
                          <a:noFill/>
                        </a:ln>
                        <a:solidFill>
                          <a:schemeClr val="bg1"/>
                        </a:solidFill>
                        <a:effectLst/>
                        <a:latin typeface="Helvetica"/>
                        <a:ea typeface="ＭＳ Ｐゴシック" pitchFamily="34" charset="-128"/>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827088">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2000" b="1" i="0" u="none" strike="noStrike" cap="none" normalizeH="0" baseline="0" smtClean="0">
                          <a:ln>
                            <a:noFill/>
                          </a:ln>
                          <a:solidFill>
                            <a:schemeClr val="tx1"/>
                          </a:solidFill>
                          <a:effectLst/>
                          <a:latin typeface="Helvetica"/>
                          <a:ea typeface="ＭＳ Ｐゴシック" pitchFamily="34" charset="-128"/>
                          <a:cs typeface="Arial" charset="0"/>
                        </a:rPr>
                        <a:t>Key Buyers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3366"/>
                    </a:solidFill>
                  </a:tcPr>
                </a:tc>
                <a:tc>
                  <a:txBody>
                    <a:bodyPr/>
                    <a:lstStyle/>
                    <a:p>
                      <a:pPr marL="231775" marR="0" lvl="0" indent="-231775" algn="l" defTabSz="914400" rtl="0" eaLnBrk="0" fontAlgn="base" latinLnBrk="0" hangingPunct="0">
                        <a:lnSpc>
                          <a:spcPct val="100000"/>
                        </a:lnSpc>
                        <a:spcBef>
                          <a:spcPct val="20000"/>
                        </a:spcBef>
                        <a:spcAft>
                          <a:spcPct val="0"/>
                        </a:spcAft>
                        <a:buClr>
                          <a:srgbClr val="FF9900"/>
                        </a:buClr>
                        <a:buSzTx/>
                        <a:buFont typeface="Arial" charset="0"/>
                        <a:buChar char="•"/>
                        <a:tabLst/>
                      </a:pPr>
                      <a:r>
                        <a:rPr kumimoji="0" lang="en-US" sz="1800" b="1" i="0" u="none" strike="noStrike" cap="none" normalizeH="0" baseline="0" smtClean="0">
                          <a:ln>
                            <a:noFill/>
                          </a:ln>
                          <a:solidFill>
                            <a:schemeClr val="bg1"/>
                          </a:solidFill>
                          <a:effectLst/>
                          <a:latin typeface="Helvetica"/>
                          <a:ea typeface="ＭＳ Ｐゴシック" pitchFamily="34" charset="-128"/>
                          <a:cs typeface="Arial" charset="0"/>
                        </a:rPr>
                        <a:t>CTO / CIO</a:t>
                      </a:r>
                    </a:p>
                    <a:p>
                      <a:pPr marL="231775" marR="0" lvl="0" indent="-231775" algn="l" defTabSz="914400" rtl="0" eaLnBrk="0" fontAlgn="base" latinLnBrk="0" hangingPunct="0">
                        <a:lnSpc>
                          <a:spcPct val="100000"/>
                        </a:lnSpc>
                        <a:spcBef>
                          <a:spcPct val="20000"/>
                        </a:spcBef>
                        <a:spcAft>
                          <a:spcPct val="0"/>
                        </a:spcAft>
                        <a:buClr>
                          <a:srgbClr val="FF9900"/>
                        </a:buClr>
                        <a:buSzTx/>
                        <a:buFont typeface="Arial" charset="0"/>
                        <a:buChar char="•"/>
                        <a:tabLst/>
                      </a:pPr>
                      <a:r>
                        <a:rPr kumimoji="0" lang="en-US" sz="1800" b="1" i="0" u="none" strike="noStrike" cap="none" normalizeH="0" baseline="0" smtClean="0">
                          <a:ln>
                            <a:noFill/>
                          </a:ln>
                          <a:solidFill>
                            <a:schemeClr val="bg1"/>
                          </a:solidFill>
                          <a:effectLst/>
                          <a:latin typeface="Helvetica"/>
                          <a:ea typeface="ＭＳ Ｐゴシック" pitchFamily="34" charset="-128"/>
                          <a:cs typeface="Arial" charset="0"/>
                        </a:rPr>
                        <a:t>Network Engineering / Operations</a:t>
                      </a:r>
                    </a:p>
                    <a:p>
                      <a:pPr marL="231775" marR="0" lvl="0" indent="-231775" algn="l" defTabSz="914400" rtl="0" eaLnBrk="0" fontAlgn="base" latinLnBrk="0" hangingPunct="0">
                        <a:lnSpc>
                          <a:spcPct val="100000"/>
                        </a:lnSpc>
                        <a:spcBef>
                          <a:spcPct val="20000"/>
                        </a:spcBef>
                        <a:spcAft>
                          <a:spcPct val="0"/>
                        </a:spcAft>
                        <a:buClr>
                          <a:srgbClr val="FF9900"/>
                        </a:buClr>
                        <a:buSzTx/>
                        <a:buFont typeface="Arial" charset="0"/>
                        <a:buChar char="•"/>
                        <a:tabLst/>
                      </a:pPr>
                      <a:r>
                        <a:rPr kumimoji="0" lang="en-US" sz="1800" b="1" i="0" u="none" strike="noStrike" cap="none" normalizeH="0" baseline="0" smtClean="0">
                          <a:ln>
                            <a:noFill/>
                          </a:ln>
                          <a:solidFill>
                            <a:schemeClr val="bg1"/>
                          </a:solidFill>
                          <a:effectLst/>
                          <a:latin typeface="Helvetica"/>
                          <a:ea typeface="ＭＳ Ｐゴシック" pitchFamily="34" charset="-128"/>
                          <a:cs typeface="Arial" charset="0"/>
                        </a:rPr>
                        <a:t>IT </a:t>
                      </a:r>
                      <a:endParaRPr kumimoji="0" lang="en-US" sz="1800" b="0" i="0" u="none" strike="noStrike" cap="none" normalizeH="0" baseline="0" smtClean="0">
                        <a:ln>
                          <a:noFill/>
                        </a:ln>
                        <a:solidFill>
                          <a:schemeClr val="bg1"/>
                        </a:solidFill>
                        <a:effectLst/>
                        <a:latin typeface="Helvetica"/>
                        <a:ea typeface="ＭＳ Ｐゴシック" pitchFamily="34" charset="-128"/>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827088">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2000" b="1" i="0" u="none" strike="noStrike" cap="none" normalizeH="0" baseline="0" smtClean="0">
                          <a:ln>
                            <a:noFill/>
                          </a:ln>
                          <a:solidFill>
                            <a:schemeClr val="tx1"/>
                          </a:solidFill>
                          <a:effectLst/>
                          <a:latin typeface="Helvetica"/>
                          <a:ea typeface="ＭＳ Ｐゴシック" pitchFamily="34" charset="-128"/>
                          <a:cs typeface="Arial" charset="0"/>
                        </a:rPr>
                        <a:t>Key Competitors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3366"/>
                    </a:solidFill>
                  </a:tcPr>
                </a:tc>
                <a:tc>
                  <a:txBody>
                    <a:bodyPr/>
                    <a:lstStyle/>
                    <a:p>
                      <a:pPr marL="231775" marR="0" lvl="0" indent="-231775" algn="l" defTabSz="914400" rtl="0" eaLnBrk="0" fontAlgn="base" latinLnBrk="0" hangingPunct="0">
                        <a:lnSpc>
                          <a:spcPct val="100000"/>
                        </a:lnSpc>
                        <a:spcBef>
                          <a:spcPct val="20000"/>
                        </a:spcBef>
                        <a:spcAft>
                          <a:spcPct val="0"/>
                        </a:spcAft>
                        <a:buClr>
                          <a:srgbClr val="FF9900"/>
                        </a:buClr>
                        <a:buSzTx/>
                        <a:buFont typeface="Arial" charset="0"/>
                        <a:buChar char="•"/>
                        <a:tabLst/>
                      </a:pPr>
                      <a:r>
                        <a:rPr kumimoji="0" lang="en-US" sz="1800" b="1" i="0" u="none" strike="noStrike" cap="none" normalizeH="0" baseline="0" smtClean="0">
                          <a:ln>
                            <a:noFill/>
                          </a:ln>
                          <a:solidFill>
                            <a:schemeClr val="bg1"/>
                          </a:solidFill>
                          <a:effectLst/>
                          <a:latin typeface="Helvetica"/>
                          <a:ea typeface="ＭＳ Ｐゴシック" pitchFamily="34" charset="-128"/>
                          <a:cs typeface="Arial" charset="0"/>
                        </a:rPr>
                        <a:t>HP Opsware</a:t>
                      </a:r>
                    </a:p>
                    <a:p>
                      <a:pPr marL="231775" marR="0" lvl="0" indent="-231775" algn="l" defTabSz="914400" rtl="0" eaLnBrk="0" fontAlgn="base" latinLnBrk="0" hangingPunct="0">
                        <a:lnSpc>
                          <a:spcPct val="100000"/>
                        </a:lnSpc>
                        <a:spcBef>
                          <a:spcPct val="20000"/>
                        </a:spcBef>
                        <a:spcAft>
                          <a:spcPct val="0"/>
                        </a:spcAft>
                        <a:buClr>
                          <a:srgbClr val="FF9900"/>
                        </a:buClr>
                        <a:buSzTx/>
                        <a:buFont typeface="Arial" charset="0"/>
                        <a:buChar char="•"/>
                        <a:tabLst/>
                      </a:pPr>
                      <a:r>
                        <a:rPr kumimoji="0" lang="en-US" sz="1800" b="1" i="0" u="none" strike="noStrike" cap="none" normalizeH="0" baseline="0" smtClean="0">
                          <a:ln>
                            <a:noFill/>
                          </a:ln>
                          <a:solidFill>
                            <a:schemeClr val="bg1"/>
                          </a:solidFill>
                          <a:effectLst/>
                          <a:latin typeface="Helvetica"/>
                          <a:ea typeface="ＭＳ Ｐゴシック" pitchFamily="34" charset="-128"/>
                          <a:cs typeface="Arial" charset="0"/>
                        </a:rPr>
                        <a:t>EMC Voyence</a:t>
                      </a:r>
                    </a:p>
                    <a:p>
                      <a:pPr marL="231775" marR="0" lvl="0" indent="-231775" algn="l" defTabSz="914400" rtl="0" eaLnBrk="0" fontAlgn="base" latinLnBrk="0" hangingPunct="0">
                        <a:lnSpc>
                          <a:spcPct val="100000"/>
                        </a:lnSpc>
                        <a:spcBef>
                          <a:spcPct val="20000"/>
                        </a:spcBef>
                        <a:spcAft>
                          <a:spcPct val="0"/>
                        </a:spcAft>
                        <a:buClr>
                          <a:srgbClr val="FF9900"/>
                        </a:buClr>
                        <a:buSzTx/>
                        <a:buFont typeface="Arial" charset="0"/>
                        <a:buChar char="•"/>
                        <a:tabLst/>
                      </a:pPr>
                      <a:r>
                        <a:rPr kumimoji="0" lang="en-US" sz="1800" b="1" i="0" u="none" strike="noStrike" cap="none" normalizeH="0" baseline="0" smtClean="0">
                          <a:ln>
                            <a:noFill/>
                          </a:ln>
                          <a:solidFill>
                            <a:schemeClr val="bg1"/>
                          </a:solidFill>
                          <a:effectLst/>
                          <a:latin typeface="Helvetica"/>
                          <a:ea typeface="ＭＳ Ｐゴシック" pitchFamily="34" charset="-128"/>
                          <a:cs typeface="Arial" charset="0"/>
                        </a:rPr>
                        <a:t>Homegrown</a:t>
                      </a:r>
                    </a:p>
                    <a:p>
                      <a:pPr marL="231775" marR="0" lvl="0" indent="-231775"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endParaRPr kumimoji="0" lang="en-US" sz="1800" b="0" i="0" u="none" strike="noStrike" cap="none" normalizeH="0" baseline="0" smtClean="0">
                        <a:ln>
                          <a:noFill/>
                        </a:ln>
                        <a:solidFill>
                          <a:schemeClr val="bg1"/>
                        </a:solidFill>
                        <a:effectLst/>
                        <a:latin typeface="Helvetica"/>
                        <a:ea typeface="ＭＳ Ｐゴシック" pitchFamily="34" charset="-128"/>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idx="4294967295"/>
          </p:nvPr>
        </p:nvSpPr>
        <p:spPr>
          <a:xfrm>
            <a:off x="576263" y="663575"/>
            <a:ext cx="8001000" cy="768350"/>
          </a:xfrm>
        </p:spPr>
        <p:txBody>
          <a:bodyPr lIns="0" tIns="0" rIns="0" bIns="0" anchor="ctr"/>
          <a:lstStyle/>
          <a:p>
            <a:r>
              <a:rPr lang="en-US" sz="2800" smtClean="0">
                <a:solidFill>
                  <a:srgbClr val="000099"/>
                </a:solidFill>
              </a:rPr>
              <a:t>The Business Problem - Increasing Network Complexity</a:t>
            </a:r>
          </a:p>
        </p:txBody>
      </p:sp>
      <p:sp>
        <p:nvSpPr>
          <p:cNvPr id="95234" name="Freeform 9"/>
          <p:cNvSpPr>
            <a:spLocks noChangeAspect="1" noEditPoints="1"/>
          </p:cNvSpPr>
          <p:nvPr/>
        </p:nvSpPr>
        <p:spPr bwMode="auto">
          <a:xfrm>
            <a:off x="188913" y="1884363"/>
            <a:ext cx="8578850" cy="4059237"/>
          </a:xfrm>
          <a:custGeom>
            <a:avLst/>
            <a:gdLst>
              <a:gd name="T0" fmla="*/ 2147483647 w 1679"/>
              <a:gd name="T1" fmla="*/ 2147483647 h 796"/>
              <a:gd name="T2" fmla="*/ 2147483647 w 1679"/>
              <a:gd name="T3" fmla="*/ 2147483647 h 796"/>
              <a:gd name="T4" fmla="*/ 2147483647 w 1679"/>
              <a:gd name="T5" fmla="*/ 2147483647 h 796"/>
              <a:gd name="T6" fmla="*/ 2147483647 w 1679"/>
              <a:gd name="T7" fmla="*/ 2147483647 h 796"/>
              <a:gd name="T8" fmla="*/ 2147483647 w 1679"/>
              <a:gd name="T9" fmla="*/ 2147483647 h 796"/>
              <a:gd name="T10" fmla="*/ 2147483647 w 1679"/>
              <a:gd name="T11" fmla="*/ 2147483647 h 796"/>
              <a:gd name="T12" fmla="*/ 2147483647 w 1679"/>
              <a:gd name="T13" fmla="*/ 2147483647 h 796"/>
              <a:gd name="T14" fmla="*/ 2147483647 w 1679"/>
              <a:gd name="T15" fmla="*/ 2147483647 h 796"/>
              <a:gd name="T16" fmla="*/ 2147483647 w 1679"/>
              <a:gd name="T17" fmla="*/ 2147483647 h 796"/>
              <a:gd name="T18" fmla="*/ 2147483647 w 1679"/>
              <a:gd name="T19" fmla="*/ 2147483647 h 796"/>
              <a:gd name="T20" fmla="*/ 2147483647 w 1679"/>
              <a:gd name="T21" fmla="*/ 2147483647 h 796"/>
              <a:gd name="T22" fmla="*/ 2147483647 w 1679"/>
              <a:gd name="T23" fmla="*/ 2147483647 h 796"/>
              <a:gd name="T24" fmla="*/ 2147483647 w 1679"/>
              <a:gd name="T25" fmla="*/ 2147483647 h 796"/>
              <a:gd name="T26" fmla="*/ 2147483647 w 1679"/>
              <a:gd name="T27" fmla="*/ 2147483647 h 796"/>
              <a:gd name="T28" fmla="*/ 2147483647 w 1679"/>
              <a:gd name="T29" fmla="*/ 2147483647 h 796"/>
              <a:gd name="T30" fmla="*/ 2147483647 w 1679"/>
              <a:gd name="T31" fmla="*/ 2147483647 h 796"/>
              <a:gd name="T32" fmla="*/ 2147483647 w 1679"/>
              <a:gd name="T33" fmla="*/ 2147483647 h 796"/>
              <a:gd name="T34" fmla="*/ 2147483647 w 1679"/>
              <a:gd name="T35" fmla="*/ 2147483647 h 796"/>
              <a:gd name="T36" fmla="*/ 2147483647 w 1679"/>
              <a:gd name="T37" fmla="*/ 2147483647 h 796"/>
              <a:gd name="T38" fmla="*/ 2147483647 w 1679"/>
              <a:gd name="T39" fmla="*/ 2147483647 h 796"/>
              <a:gd name="T40" fmla="*/ 2147483647 w 1679"/>
              <a:gd name="T41" fmla="*/ 2147483647 h 796"/>
              <a:gd name="T42" fmla="*/ 2147483647 w 1679"/>
              <a:gd name="T43" fmla="*/ 2147483647 h 796"/>
              <a:gd name="T44" fmla="*/ 2147483647 w 1679"/>
              <a:gd name="T45" fmla="*/ 2147483647 h 796"/>
              <a:gd name="T46" fmla="*/ 2147483647 w 1679"/>
              <a:gd name="T47" fmla="*/ 2147483647 h 796"/>
              <a:gd name="T48" fmla="*/ 2147483647 w 1679"/>
              <a:gd name="T49" fmla="*/ 2147483647 h 796"/>
              <a:gd name="T50" fmla="*/ 2147483647 w 1679"/>
              <a:gd name="T51" fmla="*/ 2147483647 h 796"/>
              <a:gd name="T52" fmla="*/ 2147483647 w 1679"/>
              <a:gd name="T53" fmla="*/ 2147483647 h 796"/>
              <a:gd name="T54" fmla="*/ 2147483647 w 1679"/>
              <a:gd name="T55" fmla="*/ 2147483647 h 796"/>
              <a:gd name="T56" fmla="*/ 2147483647 w 1679"/>
              <a:gd name="T57" fmla="*/ 2147483647 h 796"/>
              <a:gd name="T58" fmla="*/ 2147483647 w 1679"/>
              <a:gd name="T59" fmla="*/ 2147483647 h 796"/>
              <a:gd name="T60" fmla="*/ 2147483647 w 1679"/>
              <a:gd name="T61" fmla="*/ 2147483647 h 796"/>
              <a:gd name="T62" fmla="*/ 2147483647 w 1679"/>
              <a:gd name="T63" fmla="*/ 2147483647 h 796"/>
              <a:gd name="T64" fmla="*/ 2147483647 w 1679"/>
              <a:gd name="T65" fmla="*/ 2147483647 h 796"/>
              <a:gd name="T66" fmla="*/ 2147483647 w 1679"/>
              <a:gd name="T67" fmla="*/ 2147483647 h 796"/>
              <a:gd name="T68" fmla="*/ 2147483647 w 1679"/>
              <a:gd name="T69" fmla="*/ 2147483647 h 796"/>
              <a:gd name="T70" fmla="*/ 2147483647 w 1679"/>
              <a:gd name="T71" fmla="*/ 2147483647 h 796"/>
              <a:gd name="T72" fmla="*/ 2147483647 w 1679"/>
              <a:gd name="T73" fmla="*/ 2147483647 h 796"/>
              <a:gd name="T74" fmla="*/ 2147483647 w 1679"/>
              <a:gd name="T75" fmla="*/ 2147483647 h 796"/>
              <a:gd name="T76" fmla="*/ 2147483647 w 1679"/>
              <a:gd name="T77" fmla="*/ 2147483647 h 796"/>
              <a:gd name="T78" fmla="*/ 2147483647 w 1679"/>
              <a:gd name="T79" fmla="*/ 2147483647 h 796"/>
              <a:gd name="T80" fmla="*/ 2147483647 w 1679"/>
              <a:gd name="T81" fmla="*/ 2147483647 h 796"/>
              <a:gd name="T82" fmla="*/ 2147483647 w 1679"/>
              <a:gd name="T83" fmla="*/ 2147483647 h 796"/>
              <a:gd name="T84" fmla="*/ 2147483647 w 1679"/>
              <a:gd name="T85" fmla="*/ 2147483647 h 796"/>
              <a:gd name="T86" fmla="*/ 2147483647 w 1679"/>
              <a:gd name="T87" fmla="*/ 2147483647 h 796"/>
              <a:gd name="T88" fmla="*/ 2147483647 w 1679"/>
              <a:gd name="T89" fmla="*/ 2147483647 h 796"/>
              <a:gd name="T90" fmla="*/ 2147483647 w 1679"/>
              <a:gd name="T91" fmla="*/ 2147483647 h 796"/>
              <a:gd name="T92" fmla="*/ 2147483647 w 1679"/>
              <a:gd name="T93" fmla="*/ 2147483647 h 796"/>
              <a:gd name="T94" fmla="*/ 2147483647 w 1679"/>
              <a:gd name="T95" fmla="*/ 2147483647 h 796"/>
              <a:gd name="T96" fmla="*/ 2147483647 w 1679"/>
              <a:gd name="T97" fmla="*/ 2147483647 h 796"/>
              <a:gd name="T98" fmla="*/ 2147483647 w 1679"/>
              <a:gd name="T99" fmla="*/ 2147483647 h 796"/>
              <a:gd name="T100" fmla="*/ 2147483647 w 1679"/>
              <a:gd name="T101" fmla="*/ 2147483647 h 796"/>
              <a:gd name="T102" fmla="*/ 2147483647 w 1679"/>
              <a:gd name="T103" fmla="*/ 2147483647 h 796"/>
              <a:gd name="T104" fmla="*/ 2147483647 w 1679"/>
              <a:gd name="T105" fmla="*/ 2147483647 h 796"/>
              <a:gd name="T106" fmla="*/ 2147483647 w 1679"/>
              <a:gd name="T107" fmla="*/ 2147483647 h 796"/>
              <a:gd name="T108" fmla="*/ 2147483647 w 1679"/>
              <a:gd name="T109" fmla="*/ 2147483647 h 796"/>
              <a:gd name="T110" fmla="*/ 2147483647 w 1679"/>
              <a:gd name="T111" fmla="*/ 2147483647 h 796"/>
              <a:gd name="T112" fmla="*/ 2147483647 w 1679"/>
              <a:gd name="T113" fmla="*/ 2147483647 h 796"/>
              <a:gd name="T114" fmla="*/ 2147483647 w 1679"/>
              <a:gd name="T115" fmla="*/ 2147483647 h 796"/>
              <a:gd name="T116" fmla="*/ 2147483647 w 1679"/>
              <a:gd name="T117" fmla="*/ 2147483647 h 796"/>
              <a:gd name="T118" fmla="*/ 2147483647 w 1679"/>
              <a:gd name="T119" fmla="*/ 2147483647 h 796"/>
              <a:gd name="T120" fmla="*/ 2147483647 w 1679"/>
              <a:gd name="T121" fmla="*/ 2147483647 h 7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79"/>
              <a:gd name="T184" fmla="*/ 0 h 796"/>
              <a:gd name="T185" fmla="*/ 1679 w 1679"/>
              <a:gd name="T186" fmla="*/ 796 h 7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79" h="796">
                <a:moveTo>
                  <a:pt x="1596" y="641"/>
                </a:moveTo>
                <a:cubicBezTo>
                  <a:pt x="1587" y="637"/>
                  <a:pt x="1587" y="637"/>
                  <a:pt x="1587" y="637"/>
                </a:cubicBezTo>
                <a:cubicBezTo>
                  <a:pt x="1581" y="624"/>
                  <a:pt x="1581" y="624"/>
                  <a:pt x="1581" y="624"/>
                </a:cubicBezTo>
                <a:cubicBezTo>
                  <a:pt x="1573" y="613"/>
                  <a:pt x="1568" y="596"/>
                  <a:pt x="1568" y="583"/>
                </a:cubicBezTo>
                <a:cubicBezTo>
                  <a:pt x="1562" y="582"/>
                  <a:pt x="1562" y="582"/>
                  <a:pt x="1562" y="582"/>
                </a:cubicBezTo>
                <a:cubicBezTo>
                  <a:pt x="1558" y="569"/>
                  <a:pt x="1558" y="569"/>
                  <a:pt x="1558" y="569"/>
                </a:cubicBezTo>
                <a:cubicBezTo>
                  <a:pt x="1552" y="556"/>
                  <a:pt x="1552" y="556"/>
                  <a:pt x="1552" y="556"/>
                </a:cubicBezTo>
                <a:cubicBezTo>
                  <a:pt x="1553" y="564"/>
                  <a:pt x="1553" y="564"/>
                  <a:pt x="1553" y="564"/>
                </a:cubicBezTo>
                <a:cubicBezTo>
                  <a:pt x="1550" y="575"/>
                  <a:pt x="1548" y="587"/>
                  <a:pt x="1545" y="597"/>
                </a:cubicBezTo>
                <a:cubicBezTo>
                  <a:pt x="1541" y="601"/>
                  <a:pt x="1541" y="601"/>
                  <a:pt x="1541" y="601"/>
                </a:cubicBezTo>
                <a:cubicBezTo>
                  <a:pt x="1536" y="602"/>
                  <a:pt x="1536" y="602"/>
                  <a:pt x="1536" y="602"/>
                </a:cubicBezTo>
                <a:cubicBezTo>
                  <a:pt x="1529" y="593"/>
                  <a:pt x="1529" y="593"/>
                  <a:pt x="1529" y="593"/>
                </a:cubicBezTo>
                <a:cubicBezTo>
                  <a:pt x="1520" y="587"/>
                  <a:pt x="1520" y="587"/>
                  <a:pt x="1520" y="587"/>
                </a:cubicBezTo>
                <a:cubicBezTo>
                  <a:pt x="1513" y="584"/>
                  <a:pt x="1513" y="584"/>
                  <a:pt x="1513" y="584"/>
                </a:cubicBezTo>
                <a:cubicBezTo>
                  <a:pt x="1513" y="582"/>
                  <a:pt x="1513" y="582"/>
                  <a:pt x="1513" y="582"/>
                </a:cubicBezTo>
                <a:cubicBezTo>
                  <a:pt x="1515" y="576"/>
                  <a:pt x="1515" y="576"/>
                  <a:pt x="1515" y="576"/>
                </a:cubicBezTo>
                <a:cubicBezTo>
                  <a:pt x="1515" y="572"/>
                  <a:pt x="1515" y="572"/>
                  <a:pt x="1515" y="572"/>
                </a:cubicBezTo>
                <a:cubicBezTo>
                  <a:pt x="1517" y="569"/>
                  <a:pt x="1517" y="569"/>
                  <a:pt x="1517" y="569"/>
                </a:cubicBezTo>
                <a:cubicBezTo>
                  <a:pt x="1517" y="563"/>
                  <a:pt x="1517" y="563"/>
                  <a:pt x="1517" y="563"/>
                </a:cubicBezTo>
                <a:cubicBezTo>
                  <a:pt x="1500" y="559"/>
                  <a:pt x="1500" y="559"/>
                  <a:pt x="1500" y="559"/>
                </a:cubicBezTo>
                <a:cubicBezTo>
                  <a:pt x="1496" y="559"/>
                  <a:pt x="1496" y="559"/>
                  <a:pt x="1496" y="559"/>
                </a:cubicBezTo>
                <a:cubicBezTo>
                  <a:pt x="1495" y="562"/>
                  <a:pt x="1495" y="562"/>
                  <a:pt x="1495" y="562"/>
                </a:cubicBezTo>
                <a:cubicBezTo>
                  <a:pt x="1487" y="559"/>
                  <a:pt x="1487" y="559"/>
                  <a:pt x="1487" y="559"/>
                </a:cubicBezTo>
                <a:cubicBezTo>
                  <a:pt x="1485" y="564"/>
                  <a:pt x="1485" y="564"/>
                  <a:pt x="1485" y="564"/>
                </a:cubicBezTo>
                <a:cubicBezTo>
                  <a:pt x="1483" y="569"/>
                  <a:pt x="1483" y="569"/>
                  <a:pt x="1483" y="569"/>
                </a:cubicBezTo>
                <a:cubicBezTo>
                  <a:pt x="1481" y="572"/>
                  <a:pt x="1481" y="572"/>
                  <a:pt x="1481" y="572"/>
                </a:cubicBezTo>
                <a:cubicBezTo>
                  <a:pt x="1479" y="574"/>
                  <a:pt x="1479" y="574"/>
                  <a:pt x="1479" y="574"/>
                </a:cubicBezTo>
                <a:cubicBezTo>
                  <a:pt x="1477" y="582"/>
                  <a:pt x="1477" y="582"/>
                  <a:pt x="1477" y="582"/>
                </a:cubicBezTo>
                <a:cubicBezTo>
                  <a:pt x="1476" y="586"/>
                  <a:pt x="1476" y="586"/>
                  <a:pt x="1476" y="586"/>
                </a:cubicBezTo>
                <a:cubicBezTo>
                  <a:pt x="1475" y="586"/>
                  <a:pt x="1475" y="586"/>
                  <a:pt x="1475" y="586"/>
                </a:cubicBezTo>
                <a:cubicBezTo>
                  <a:pt x="1470" y="579"/>
                  <a:pt x="1470" y="579"/>
                  <a:pt x="1470" y="579"/>
                </a:cubicBezTo>
                <a:cubicBezTo>
                  <a:pt x="1466" y="573"/>
                  <a:pt x="1466" y="573"/>
                  <a:pt x="1466" y="573"/>
                </a:cubicBezTo>
                <a:cubicBezTo>
                  <a:pt x="1458" y="582"/>
                  <a:pt x="1458" y="582"/>
                  <a:pt x="1458" y="582"/>
                </a:cubicBezTo>
                <a:cubicBezTo>
                  <a:pt x="1457" y="587"/>
                  <a:pt x="1457" y="587"/>
                  <a:pt x="1457" y="587"/>
                </a:cubicBezTo>
                <a:cubicBezTo>
                  <a:pt x="1451" y="592"/>
                  <a:pt x="1451" y="592"/>
                  <a:pt x="1451" y="592"/>
                </a:cubicBezTo>
                <a:cubicBezTo>
                  <a:pt x="1451" y="599"/>
                  <a:pt x="1451" y="599"/>
                  <a:pt x="1451" y="599"/>
                </a:cubicBezTo>
                <a:cubicBezTo>
                  <a:pt x="1448" y="596"/>
                  <a:pt x="1448" y="596"/>
                  <a:pt x="1448" y="596"/>
                </a:cubicBezTo>
                <a:cubicBezTo>
                  <a:pt x="1446" y="599"/>
                  <a:pt x="1446" y="599"/>
                  <a:pt x="1446" y="599"/>
                </a:cubicBezTo>
                <a:cubicBezTo>
                  <a:pt x="1446" y="605"/>
                  <a:pt x="1446" y="605"/>
                  <a:pt x="1446" y="605"/>
                </a:cubicBezTo>
                <a:cubicBezTo>
                  <a:pt x="1436" y="614"/>
                  <a:pt x="1424" y="623"/>
                  <a:pt x="1413" y="629"/>
                </a:cubicBezTo>
                <a:cubicBezTo>
                  <a:pt x="1407" y="635"/>
                  <a:pt x="1407" y="635"/>
                  <a:pt x="1407" y="635"/>
                </a:cubicBezTo>
                <a:cubicBezTo>
                  <a:pt x="1407" y="641"/>
                  <a:pt x="1405" y="649"/>
                  <a:pt x="1405" y="656"/>
                </a:cubicBezTo>
                <a:cubicBezTo>
                  <a:pt x="1407" y="657"/>
                  <a:pt x="1407" y="657"/>
                  <a:pt x="1407" y="657"/>
                </a:cubicBezTo>
                <a:cubicBezTo>
                  <a:pt x="1408" y="660"/>
                  <a:pt x="1408" y="660"/>
                  <a:pt x="1408" y="660"/>
                </a:cubicBezTo>
                <a:cubicBezTo>
                  <a:pt x="1404" y="664"/>
                  <a:pt x="1404" y="664"/>
                  <a:pt x="1404" y="664"/>
                </a:cubicBezTo>
                <a:cubicBezTo>
                  <a:pt x="1409" y="676"/>
                  <a:pt x="1416" y="692"/>
                  <a:pt x="1417" y="705"/>
                </a:cubicBezTo>
                <a:cubicBezTo>
                  <a:pt x="1415" y="711"/>
                  <a:pt x="1415" y="711"/>
                  <a:pt x="1415" y="711"/>
                </a:cubicBezTo>
                <a:cubicBezTo>
                  <a:pt x="1414" y="713"/>
                  <a:pt x="1414" y="713"/>
                  <a:pt x="1414" y="713"/>
                </a:cubicBezTo>
                <a:cubicBezTo>
                  <a:pt x="1424" y="717"/>
                  <a:pt x="1424" y="717"/>
                  <a:pt x="1424" y="717"/>
                </a:cubicBezTo>
                <a:cubicBezTo>
                  <a:pt x="1445" y="709"/>
                  <a:pt x="1445" y="709"/>
                  <a:pt x="1445" y="709"/>
                </a:cubicBezTo>
                <a:cubicBezTo>
                  <a:pt x="1458" y="709"/>
                  <a:pt x="1458" y="709"/>
                  <a:pt x="1458" y="709"/>
                </a:cubicBezTo>
                <a:cubicBezTo>
                  <a:pt x="1465" y="703"/>
                  <a:pt x="1465" y="703"/>
                  <a:pt x="1465" y="703"/>
                </a:cubicBezTo>
                <a:cubicBezTo>
                  <a:pt x="1469" y="702"/>
                  <a:pt x="1469" y="702"/>
                  <a:pt x="1469" y="702"/>
                </a:cubicBezTo>
                <a:cubicBezTo>
                  <a:pt x="1473" y="697"/>
                  <a:pt x="1473" y="697"/>
                  <a:pt x="1473" y="697"/>
                </a:cubicBezTo>
                <a:cubicBezTo>
                  <a:pt x="1492" y="697"/>
                  <a:pt x="1492" y="697"/>
                  <a:pt x="1492" y="697"/>
                </a:cubicBezTo>
                <a:cubicBezTo>
                  <a:pt x="1506" y="700"/>
                  <a:pt x="1506" y="700"/>
                  <a:pt x="1506" y="700"/>
                </a:cubicBezTo>
                <a:cubicBezTo>
                  <a:pt x="1513" y="707"/>
                  <a:pt x="1513" y="707"/>
                  <a:pt x="1513" y="707"/>
                </a:cubicBezTo>
                <a:cubicBezTo>
                  <a:pt x="1515" y="708"/>
                  <a:pt x="1515" y="708"/>
                  <a:pt x="1515" y="708"/>
                </a:cubicBezTo>
                <a:cubicBezTo>
                  <a:pt x="1517" y="711"/>
                  <a:pt x="1517" y="711"/>
                  <a:pt x="1517" y="711"/>
                </a:cubicBezTo>
                <a:cubicBezTo>
                  <a:pt x="1526" y="704"/>
                  <a:pt x="1526" y="704"/>
                  <a:pt x="1526" y="704"/>
                </a:cubicBezTo>
                <a:cubicBezTo>
                  <a:pt x="1530" y="703"/>
                  <a:pt x="1530" y="703"/>
                  <a:pt x="1530" y="703"/>
                </a:cubicBezTo>
                <a:cubicBezTo>
                  <a:pt x="1524" y="718"/>
                  <a:pt x="1524" y="718"/>
                  <a:pt x="1524" y="718"/>
                </a:cubicBezTo>
                <a:cubicBezTo>
                  <a:pt x="1529" y="719"/>
                  <a:pt x="1529" y="719"/>
                  <a:pt x="1529" y="719"/>
                </a:cubicBezTo>
                <a:cubicBezTo>
                  <a:pt x="1532" y="724"/>
                  <a:pt x="1532" y="724"/>
                  <a:pt x="1532" y="724"/>
                </a:cubicBezTo>
                <a:cubicBezTo>
                  <a:pt x="1533" y="729"/>
                  <a:pt x="1533" y="729"/>
                  <a:pt x="1533" y="729"/>
                </a:cubicBezTo>
                <a:cubicBezTo>
                  <a:pt x="1531" y="731"/>
                  <a:pt x="1531" y="731"/>
                  <a:pt x="1531" y="731"/>
                </a:cubicBezTo>
                <a:cubicBezTo>
                  <a:pt x="1543" y="737"/>
                  <a:pt x="1552" y="734"/>
                  <a:pt x="1565" y="733"/>
                </a:cubicBezTo>
                <a:cubicBezTo>
                  <a:pt x="1568" y="730"/>
                  <a:pt x="1568" y="730"/>
                  <a:pt x="1568" y="730"/>
                </a:cubicBezTo>
                <a:cubicBezTo>
                  <a:pt x="1580" y="728"/>
                  <a:pt x="1580" y="728"/>
                  <a:pt x="1580" y="728"/>
                </a:cubicBezTo>
                <a:cubicBezTo>
                  <a:pt x="1594" y="712"/>
                  <a:pt x="1606" y="695"/>
                  <a:pt x="1607" y="673"/>
                </a:cubicBezTo>
                <a:cubicBezTo>
                  <a:pt x="1606" y="663"/>
                  <a:pt x="1602" y="658"/>
                  <a:pt x="1597" y="649"/>
                </a:cubicBezTo>
                <a:lnTo>
                  <a:pt x="1596" y="641"/>
                </a:lnTo>
                <a:close/>
                <a:moveTo>
                  <a:pt x="1556" y="755"/>
                </a:moveTo>
                <a:cubicBezTo>
                  <a:pt x="1553" y="756"/>
                  <a:pt x="1553" y="756"/>
                  <a:pt x="1553" y="756"/>
                </a:cubicBezTo>
                <a:cubicBezTo>
                  <a:pt x="1553" y="755"/>
                  <a:pt x="1553" y="755"/>
                  <a:pt x="1553" y="755"/>
                </a:cubicBezTo>
                <a:cubicBezTo>
                  <a:pt x="1555" y="760"/>
                  <a:pt x="1555" y="760"/>
                  <a:pt x="1555" y="760"/>
                </a:cubicBezTo>
                <a:cubicBezTo>
                  <a:pt x="1558" y="767"/>
                  <a:pt x="1558" y="767"/>
                  <a:pt x="1558" y="767"/>
                </a:cubicBezTo>
                <a:cubicBezTo>
                  <a:pt x="1566" y="764"/>
                  <a:pt x="1566" y="764"/>
                  <a:pt x="1566" y="764"/>
                </a:cubicBezTo>
                <a:cubicBezTo>
                  <a:pt x="1568" y="758"/>
                  <a:pt x="1568" y="758"/>
                  <a:pt x="1568" y="758"/>
                </a:cubicBezTo>
                <a:cubicBezTo>
                  <a:pt x="1567" y="755"/>
                  <a:pt x="1567" y="755"/>
                  <a:pt x="1567" y="755"/>
                </a:cubicBezTo>
                <a:lnTo>
                  <a:pt x="1556" y="755"/>
                </a:lnTo>
                <a:close/>
                <a:moveTo>
                  <a:pt x="1543" y="490"/>
                </a:moveTo>
                <a:cubicBezTo>
                  <a:pt x="1533" y="487"/>
                  <a:pt x="1533" y="487"/>
                  <a:pt x="1533" y="487"/>
                </a:cubicBezTo>
                <a:cubicBezTo>
                  <a:pt x="1530" y="489"/>
                  <a:pt x="1530" y="489"/>
                  <a:pt x="1530" y="489"/>
                </a:cubicBezTo>
                <a:cubicBezTo>
                  <a:pt x="1531" y="490"/>
                  <a:pt x="1531" y="490"/>
                  <a:pt x="1531" y="490"/>
                </a:cubicBezTo>
                <a:cubicBezTo>
                  <a:pt x="1527" y="491"/>
                  <a:pt x="1527" y="491"/>
                  <a:pt x="1527" y="491"/>
                </a:cubicBezTo>
                <a:cubicBezTo>
                  <a:pt x="1524" y="493"/>
                  <a:pt x="1524" y="493"/>
                  <a:pt x="1524" y="493"/>
                </a:cubicBezTo>
                <a:cubicBezTo>
                  <a:pt x="1517" y="497"/>
                  <a:pt x="1517" y="497"/>
                  <a:pt x="1517" y="497"/>
                </a:cubicBezTo>
                <a:cubicBezTo>
                  <a:pt x="1515" y="494"/>
                  <a:pt x="1515" y="494"/>
                  <a:pt x="1515" y="494"/>
                </a:cubicBezTo>
                <a:cubicBezTo>
                  <a:pt x="1513" y="491"/>
                  <a:pt x="1513" y="491"/>
                  <a:pt x="1513" y="491"/>
                </a:cubicBezTo>
                <a:cubicBezTo>
                  <a:pt x="1511" y="489"/>
                  <a:pt x="1511" y="489"/>
                  <a:pt x="1511" y="489"/>
                </a:cubicBezTo>
                <a:cubicBezTo>
                  <a:pt x="1511" y="489"/>
                  <a:pt x="1511" y="489"/>
                  <a:pt x="1511" y="489"/>
                </a:cubicBezTo>
                <a:cubicBezTo>
                  <a:pt x="1511" y="488"/>
                  <a:pt x="1511" y="488"/>
                  <a:pt x="1511" y="488"/>
                </a:cubicBezTo>
                <a:cubicBezTo>
                  <a:pt x="1510" y="487"/>
                  <a:pt x="1510" y="487"/>
                  <a:pt x="1510" y="487"/>
                </a:cubicBezTo>
                <a:cubicBezTo>
                  <a:pt x="1507" y="482"/>
                  <a:pt x="1507" y="482"/>
                  <a:pt x="1507" y="482"/>
                </a:cubicBezTo>
                <a:cubicBezTo>
                  <a:pt x="1500" y="480"/>
                  <a:pt x="1500" y="480"/>
                  <a:pt x="1500" y="480"/>
                </a:cubicBezTo>
                <a:cubicBezTo>
                  <a:pt x="1492" y="482"/>
                  <a:pt x="1492" y="482"/>
                  <a:pt x="1492" y="482"/>
                </a:cubicBezTo>
                <a:cubicBezTo>
                  <a:pt x="1497" y="488"/>
                  <a:pt x="1497" y="488"/>
                  <a:pt x="1497" y="488"/>
                </a:cubicBezTo>
                <a:cubicBezTo>
                  <a:pt x="1500" y="490"/>
                  <a:pt x="1500" y="490"/>
                  <a:pt x="1500" y="490"/>
                </a:cubicBezTo>
                <a:cubicBezTo>
                  <a:pt x="1498" y="491"/>
                  <a:pt x="1498" y="491"/>
                  <a:pt x="1498" y="491"/>
                </a:cubicBezTo>
                <a:cubicBezTo>
                  <a:pt x="1500" y="499"/>
                  <a:pt x="1500" y="499"/>
                  <a:pt x="1500" y="499"/>
                </a:cubicBezTo>
                <a:cubicBezTo>
                  <a:pt x="1501" y="503"/>
                  <a:pt x="1501" y="503"/>
                  <a:pt x="1501" y="503"/>
                </a:cubicBezTo>
                <a:cubicBezTo>
                  <a:pt x="1504" y="499"/>
                  <a:pt x="1504" y="499"/>
                  <a:pt x="1504" y="499"/>
                </a:cubicBezTo>
                <a:cubicBezTo>
                  <a:pt x="1512" y="502"/>
                  <a:pt x="1512" y="502"/>
                  <a:pt x="1512" y="502"/>
                </a:cubicBezTo>
                <a:cubicBezTo>
                  <a:pt x="1519" y="505"/>
                  <a:pt x="1519" y="505"/>
                  <a:pt x="1519" y="505"/>
                </a:cubicBezTo>
                <a:cubicBezTo>
                  <a:pt x="1530" y="512"/>
                  <a:pt x="1533" y="519"/>
                  <a:pt x="1540" y="529"/>
                </a:cubicBezTo>
                <a:cubicBezTo>
                  <a:pt x="1560" y="536"/>
                  <a:pt x="1560" y="536"/>
                  <a:pt x="1560" y="536"/>
                </a:cubicBezTo>
                <a:cubicBezTo>
                  <a:pt x="1557" y="528"/>
                  <a:pt x="1557" y="528"/>
                  <a:pt x="1557" y="528"/>
                </a:cubicBezTo>
                <a:cubicBezTo>
                  <a:pt x="1561" y="526"/>
                  <a:pt x="1561" y="526"/>
                  <a:pt x="1561" y="526"/>
                </a:cubicBezTo>
                <a:cubicBezTo>
                  <a:pt x="1573" y="534"/>
                  <a:pt x="1573" y="534"/>
                  <a:pt x="1573" y="534"/>
                </a:cubicBezTo>
                <a:cubicBezTo>
                  <a:pt x="1580" y="538"/>
                  <a:pt x="1580" y="538"/>
                  <a:pt x="1580" y="538"/>
                </a:cubicBezTo>
                <a:cubicBezTo>
                  <a:pt x="1583" y="542"/>
                  <a:pt x="1583" y="542"/>
                  <a:pt x="1583" y="542"/>
                </a:cubicBezTo>
                <a:cubicBezTo>
                  <a:pt x="1585" y="548"/>
                  <a:pt x="1585" y="548"/>
                  <a:pt x="1585" y="548"/>
                </a:cubicBezTo>
                <a:cubicBezTo>
                  <a:pt x="1602" y="552"/>
                  <a:pt x="1602" y="552"/>
                  <a:pt x="1602" y="552"/>
                </a:cubicBezTo>
                <a:cubicBezTo>
                  <a:pt x="1590" y="531"/>
                  <a:pt x="1590" y="531"/>
                  <a:pt x="1590" y="531"/>
                </a:cubicBezTo>
                <a:cubicBezTo>
                  <a:pt x="1584" y="525"/>
                  <a:pt x="1584" y="525"/>
                  <a:pt x="1584" y="525"/>
                </a:cubicBezTo>
                <a:cubicBezTo>
                  <a:pt x="1590" y="525"/>
                  <a:pt x="1590" y="525"/>
                  <a:pt x="1590" y="525"/>
                </a:cubicBezTo>
                <a:cubicBezTo>
                  <a:pt x="1587" y="516"/>
                  <a:pt x="1587" y="516"/>
                  <a:pt x="1587" y="516"/>
                </a:cubicBezTo>
                <a:cubicBezTo>
                  <a:pt x="1579" y="510"/>
                  <a:pt x="1579" y="510"/>
                  <a:pt x="1579" y="510"/>
                </a:cubicBezTo>
                <a:cubicBezTo>
                  <a:pt x="1569" y="503"/>
                  <a:pt x="1569" y="503"/>
                  <a:pt x="1569" y="503"/>
                </a:cubicBezTo>
                <a:cubicBezTo>
                  <a:pt x="1552" y="492"/>
                  <a:pt x="1552" y="492"/>
                  <a:pt x="1552" y="492"/>
                </a:cubicBezTo>
                <a:lnTo>
                  <a:pt x="1543" y="490"/>
                </a:lnTo>
                <a:close/>
                <a:moveTo>
                  <a:pt x="1513" y="491"/>
                </a:moveTo>
                <a:cubicBezTo>
                  <a:pt x="1515" y="494"/>
                  <a:pt x="1515" y="494"/>
                  <a:pt x="1515" y="494"/>
                </a:cubicBezTo>
                <a:cubicBezTo>
                  <a:pt x="1517" y="496"/>
                  <a:pt x="1517" y="496"/>
                  <a:pt x="1517" y="496"/>
                </a:cubicBezTo>
                <a:cubicBezTo>
                  <a:pt x="1521" y="493"/>
                  <a:pt x="1521" y="493"/>
                  <a:pt x="1521" y="493"/>
                </a:cubicBezTo>
                <a:cubicBezTo>
                  <a:pt x="1527" y="491"/>
                  <a:pt x="1527" y="491"/>
                  <a:pt x="1527" y="491"/>
                </a:cubicBezTo>
                <a:cubicBezTo>
                  <a:pt x="1530" y="489"/>
                  <a:pt x="1530" y="489"/>
                  <a:pt x="1530" y="489"/>
                </a:cubicBezTo>
                <a:cubicBezTo>
                  <a:pt x="1507" y="479"/>
                  <a:pt x="1507" y="479"/>
                  <a:pt x="1507" y="479"/>
                </a:cubicBezTo>
                <a:cubicBezTo>
                  <a:pt x="1511" y="488"/>
                  <a:pt x="1511" y="488"/>
                  <a:pt x="1511" y="488"/>
                </a:cubicBezTo>
                <a:cubicBezTo>
                  <a:pt x="1511" y="489"/>
                  <a:pt x="1511" y="489"/>
                  <a:pt x="1511" y="489"/>
                </a:cubicBezTo>
                <a:lnTo>
                  <a:pt x="1513" y="491"/>
                </a:lnTo>
                <a:close/>
                <a:moveTo>
                  <a:pt x="1657" y="763"/>
                </a:moveTo>
                <a:cubicBezTo>
                  <a:pt x="1650" y="770"/>
                  <a:pt x="1650" y="770"/>
                  <a:pt x="1650" y="770"/>
                </a:cubicBezTo>
                <a:cubicBezTo>
                  <a:pt x="1645" y="779"/>
                  <a:pt x="1645" y="779"/>
                  <a:pt x="1645" y="779"/>
                </a:cubicBezTo>
                <a:cubicBezTo>
                  <a:pt x="1637" y="782"/>
                  <a:pt x="1637" y="782"/>
                  <a:pt x="1637" y="782"/>
                </a:cubicBezTo>
                <a:cubicBezTo>
                  <a:pt x="1631" y="794"/>
                  <a:pt x="1631" y="794"/>
                  <a:pt x="1631" y="794"/>
                </a:cubicBezTo>
                <a:cubicBezTo>
                  <a:pt x="1642" y="796"/>
                  <a:pt x="1642" y="796"/>
                  <a:pt x="1642" y="796"/>
                </a:cubicBezTo>
                <a:cubicBezTo>
                  <a:pt x="1658" y="779"/>
                  <a:pt x="1658" y="779"/>
                  <a:pt x="1658" y="779"/>
                </a:cubicBezTo>
                <a:cubicBezTo>
                  <a:pt x="1663" y="777"/>
                  <a:pt x="1663" y="777"/>
                  <a:pt x="1663" y="777"/>
                </a:cubicBezTo>
                <a:cubicBezTo>
                  <a:pt x="1667" y="772"/>
                  <a:pt x="1666" y="766"/>
                  <a:pt x="1666" y="759"/>
                </a:cubicBezTo>
                <a:lnTo>
                  <a:pt x="1657" y="763"/>
                </a:lnTo>
                <a:close/>
                <a:moveTo>
                  <a:pt x="1630" y="795"/>
                </a:moveTo>
                <a:cubicBezTo>
                  <a:pt x="1631" y="794"/>
                  <a:pt x="1631" y="794"/>
                  <a:pt x="1631" y="794"/>
                </a:cubicBezTo>
                <a:cubicBezTo>
                  <a:pt x="1628" y="794"/>
                  <a:pt x="1628" y="794"/>
                  <a:pt x="1628" y="794"/>
                </a:cubicBezTo>
                <a:lnTo>
                  <a:pt x="1630" y="795"/>
                </a:lnTo>
                <a:close/>
                <a:moveTo>
                  <a:pt x="1675" y="739"/>
                </a:moveTo>
                <a:cubicBezTo>
                  <a:pt x="1677" y="734"/>
                  <a:pt x="1677" y="734"/>
                  <a:pt x="1677" y="734"/>
                </a:cubicBezTo>
                <a:cubicBezTo>
                  <a:pt x="1673" y="732"/>
                  <a:pt x="1673" y="732"/>
                  <a:pt x="1673" y="732"/>
                </a:cubicBezTo>
                <a:cubicBezTo>
                  <a:pt x="1671" y="738"/>
                  <a:pt x="1671" y="738"/>
                  <a:pt x="1671" y="738"/>
                </a:cubicBezTo>
                <a:cubicBezTo>
                  <a:pt x="1665" y="744"/>
                  <a:pt x="1665" y="744"/>
                  <a:pt x="1665" y="744"/>
                </a:cubicBezTo>
                <a:cubicBezTo>
                  <a:pt x="1667" y="748"/>
                  <a:pt x="1667" y="748"/>
                  <a:pt x="1667" y="748"/>
                </a:cubicBezTo>
                <a:cubicBezTo>
                  <a:pt x="1671" y="751"/>
                  <a:pt x="1671" y="751"/>
                  <a:pt x="1671" y="751"/>
                </a:cubicBezTo>
                <a:cubicBezTo>
                  <a:pt x="1679" y="743"/>
                  <a:pt x="1679" y="743"/>
                  <a:pt x="1679" y="743"/>
                </a:cubicBezTo>
                <a:lnTo>
                  <a:pt x="1675" y="739"/>
                </a:lnTo>
                <a:close/>
                <a:moveTo>
                  <a:pt x="1486" y="243"/>
                </a:moveTo>
                <a:cubicBezTo>
                  <a:pt x="1497" y="242"/>
                  <a:pt x="1497" y="242"/>
                  <a:pt x="1497" y="242"/>
                </a:cubicBezTo>
                <a:cubicBezTo>
                  <a:pt x="1501" y="239"/>
                  <a:pt x="1501" y="239"/>
                  <a:pt x="1501" y="239"/>
                </a:cubicBezTo>
                <a:cubicBezTo>
                  <a:pt x="1500" y="227"/>
                  <a:pt x="1498" y="219"/>
                  <a:pt x="1490" y="210"/>
                </a:cubicBezTo>
                <a:cubicBezTo>
                  <a:pt x="1487" y="206"/>
                  <a:pt x="1487" y="206"/>
                  <a:pt x="1487" y="206"/>
                </a:cubicBezTo>
                <a:cubicBezTo>
                  <a:pt x="1483" y="207"/>
                  <a:pt x="1483" y="207"/>
                  <a:pt x="1483" y="207"/>
                </a:cubicBezTo>
                <a:cubicBezTo>
                  <a:pt x="1483" y="216"/>
                  <a:pt x="1483" y="216"/>
                  <a:pt x="1483" y="216"/>
                </a:cubicBezTo>
                <a:cubicBezTo>
                  <a:pt x="1484" y="222"/>
                  <a:pt x="1484" y="222"/>
                  <a:pt x="1484" y="222"/>
                </a:cubicBezTo>
                <a:cubicBezTo>
                  <a:pt x="1483" y="226"/>
                  <a:pt x="1483" y="226"/>
                  <a:pt x="1483" y="226"/>
                </a:cubicBezTo>
                <a:cubicBezTo>
                  <a:pt x="1478" y="226"/>
                  <a:pt x="1478" y="226"/>
                  <a:pt x="1478" y="226"/>
                </a:cubicBezTo>
                <a:cubicBezTo>
                  <a:pt x="1475" y="224"/>
                  <a:pt x="1475" y="224"/>
                  <a:pt x="1475" y="224"/>
                </a:cubicBezTo>
                <a:cubicBezTo>
                  <a:pt x="1476" y="232"/>
                  <a:pt x="1476" y="232"/>
                  <a:pt x="1476" y="232"/>
                </a:cubicBezTo>
                <a:cubicBezTo>
                  <a:pt x="1478" y="239"/>
                  <a:pt x="1478" y="239"/>
                  <a:pt x="1478" y="239"/>
                </a:cubicBezTo>
                <a:cubicBezTo>
                  <a:pt x="1470" y="239"/>
                  <a:pt x="1470" y="239"/>
                  <a:pt x="1470" y="239"/>
                </a:cubicBezTo>
                <a:cubicBezTo>
                  <a:pt x="1464" y="242"/>
                  <a:pt x="1464" y="242"/>
                  <a:pt x="1464" y="242"/>
                </a:cubicBezTo>
                <a:cubicBezTo>
                  <a:pt x="1469" y="247"/>
                  <a:pt x="1469" y="247"/>
                  <a:pt x="1469" y="247"/>
                </a:cubicBezTo>
                <a:cubicBezTo>
                  <a:pt x="1479" y="243"/>
                  <a:pt x="1479" y="243"/>
                  <a:pt x="1479" y="243"/>
                </a:cubicBezTo>
                <a:lnTo>
                  <a:pt x="1486" y="243"/>
                </a:lnTo>
                <a:close/>
                <a:moveTo>
                  <a:pt x="1469" y="247"/>
                </a:moveTo>
                <a:cubicBezTo>
                  <a:pt x="1469" y="247"/>
                  <a:pt x="1469" y="247"/>
                  <a:pt x="1469" y="247"/>
                </a:cubicBezTo>
                <a:cubicBezTo>
                  <a:pt x="1465" y="248"/>
                  <a:pt x="1465" y="248"/>
                  <a:pt x="1465" y="248"/>
                </a:cubicBezTo>
                <a:lnTo>
                  <a:pt x="1469" y="247"/>
                </a:lnTo>
                <a:close/>
                <a:moveTo>
                  <a:pt x="1409" y="483"/>
                </a:moveTo>
                <a:cubicBezTo>
                  <a:pt x="1415" y="479"/>
                  <a:pt x="1415" y="479"/>
                  <a:pt x="1415" y="479"/>
                </a:cubicBezTo>
                <a:cubicBezTo>
                  <a:pt x="1423" y="468"/>
                  <a:pt x="1423" y="468"/>
                  <a:pt x="1423" y="468"/>
                </a:cubicBezTo>
                <a:cubicBezTo>
                  <a:pt x="1420" y="455"/>
                  <a:pt x="1420" y="455"/>
                  <a:pt x="1420" y="455"/>
                </a:cubicBezTo>
                <a:cubicBezTo>
                  <a:pt x="1420" y="450"/>
                  <a:pt x="1420" y="450"/>
                  <a:pt x="1420" y="450"/>
                </a:cubicBezTo>
                <a:cubicBezTo>
                  <a:pt x="1422" y="442"/>
                  <a:pt x="1422" y="442"/>
                  <a:pt x="1422" y="442"/>
                </a:cubicBezTo>
                <a:cubicBezTo>
                  <a:pt x="1416" y="437"/>
                  <a:pt x="1416" y="437"/>
                  <a:pt x="1416" y="437"/>
                </a:cubicBezTo>
                <a:cubicBezTo>
                  <a:pt x="1411" y="429"/>
                  <a:pt x="1411" y="429"/>
                  <a:pt x="1411" y="429"/>
                </a:cubicBezTo>
                <a:cubicBezTo>
                  <a:pt x="1406" y="435"/>
                  <a:pt x="1406" y="435"/>
                  <a:pt x="1406" y="435"/>
                </a:cubicBezTo>
                <a:cubicBezTo>
                  <a:pt x="1406" y="442"/>
                  <a:pt x="1399" y="448"/>
                  <a:pt x="1394" y="453"/>
                </a:cubicBezTo>
                <a:cubicBezTo>
                  <a:pt x="1393" y="454"/>
                  <a:pt x="1392" y="455"/>
                  <a:pt x="1391" y="455"/>
                </a:cubicBezTo>
                <a:cubicBezTo>
                  <a:pt x="1384" y="456"/>
                  <a:pt x="1378" y="459"/>
                  <a:pt x="1370" y="459"/>
                </a:cubicBezTo>
                <a:cubicBezTo>
                  <a:pt x="1369" y="460"/>
                  <a:pt x="1369" y="460"/>
                  <a:pt x="1368" y="461"/>
                </a:cubicBezTo>
                <a:cubicBezTo>
                  <a:pt x="1368" y="463"/>
                  <a:pt x="1368" y="466"/>
                  <a:pt x="1367" y="468"/>
                </a:cubicBezTo>
                <a:cubicBezTo>
                  <a:pt x="1368" y="461"/>
                  <a:pt x="1368" y="461"/>
                  <a:pt x="1368" y="461"/>
                </a:cubicBezTo>
                <a:cubicBezTo>
                  <a:pt x="1363" y="466"/>
                  <a:pt x="1366" y="475"/>
                  <a:pt x="1366" y="483"/>
                </a:cubicBezTo>
                <a:cubicBezTo>
                  <a:pt x="1367" y="473"/>
                  <a:pt x="1367" y="473"/>
                  <a:pt x="1367" y="473"/>
                </a:cubicBezTo>
                <a:cubicBezTo>
                  <a:pt x="1367" y="476"/>
                  <a:pt x="1367" y="479"/>
                  <a:pt x="1369" y="483"/>
                </a:cubicBezTo>
                <a:cubicBezTo>
                  <a:pt x="1374" y="484"/>
                  <a:pt x="1374" y="484"/>
                  <a:pt x="1374" y="484"/>
                </a:cubicBezTo>
                <a:cubicBezTo>
                  <a:pt x="1374" y="489"/>
                  <a:pt x="1374" y="489"/>
                  <a:pt x="1374" y="489"/>
                </a:cubicBezTo>
                <a:cubicBezTo>
                  <a:pt x="1386" y="493"/>
                  <a:pt x="1386" y="493"/>
                  <a:pt x="1386" y="493"/>
                </a:cubicBezTo>
                <a:cubicBezTo>
                  <a:pt x="1394" y="495"/>
                  <a:pt x="1394" y="495"/>
                  <a:pt x="1394" y="495"/>
                </a:cubicBezTo>
                <a:cubicBezTo>
                  <a:pt x="1401" y="497"/>
                  <a:pt x="1401" y="497"/>
                  <a:pt x="1401" y="497"/>
                </a:cubicBezTo>
                <a:cubicBezTo>
                  <a:pt x="1405" y="497"/>
                  <a:pt x="1405" y="497"/>
                  <a:pt x="1405" y="497"/>
                </a:cubicBezTo>
                <a:lnTo>
                  <a:pt x="1409" y="483"/>
                </a:lnTo>
                <a:close/>
                <a:moveTo>
                  <a:pt x="1368" y="461"/>
                </a:moveTo>
                <a:cubicBezTo>
                  <a:pt x="1368" y="461"/>
                  <a:pt x="1368" y="461"/>
                  <a:pt x="1368" y="461"/>
                </a:cubicBezTo>
                <a:cubicBezTo>
                  <a:pt x="1368" y="461"/>
                  <a:pt x="1368" y="461"/>
                  <a:pt x="1368" y="461"/>
                </a:cubicBezTo>
                <a:cubicBezTo>
                  <a:pt x="1368" y="461"/>
                  <a:pt x="1368" y="461"/>
                  <a:pt x="1368" y="461"/>
                </a:cubicBezTo>
                <a:close/>
                <a:moveTo>
                  <a:pt x="1389" y="518"/>
                </a:moveTo>
                <a:cubicBezTo>
                  <a:pt x="1378" y="509"/>
                  <a:pt x="1378" y="509"/>
                  <a:pt x="1378" y="509"/>
                </a:cubicBezTo>
                <a:cubicBezTo>
                  <a:pt x="1369" y="512"/>
                  <a:pt x="1369" y="512"/>
                  <a:pt x="1369" y="512"/>
                </a:cubicBezTo>
                <a:cubicBezTo>
                  <a:pt x="1365" y="510"/>
                  <a:pt x="1365" y="510"/>
                  <a:pt x="1365" y="510"/>
                </a:cubicBezTo>
                <a:cubicBezTo>
                  <a:pt x="1356" y="509"/>
                  <a:pt x="1356" y="509"/>
                  <a:pt x="1356" y="509"/>
                </a:cubicBezTo>
                <a:cubicBezTo>
                  <a:pt x="1352" y="515"/>
                  <a:pt x="1352" y="515"/>
                  <a:pt x="1352" y="515"/>
                </a:cubicBezTo>
                <a:cubicBezTo>
                  <a:pt x="1359" y="518"/>
                  <a:pt x="1359" y="518"/>
                  <a:pt x="1359" y="518"/>
                </a:cubicBezTo>
                <a:cubicBezTo>
                  <a:pt x="1367" y="521"/>
                  <a:pt x="1367" y="521"/>
                  <a:pt x="1367" y="521"/>
                </a:cubicBezTo>
                <a:cubicBezTo>
                  <a:pt x="1375" y="519"/>
                  <a:pt x="1375" y="519"/>
                  <a:pt x="1375" y="519"/>
                </a:cubicBezTo>
                <a:cubicBezTo>
                  <a:pt x="1380" y="522"/>
                  <a:pt x="1380" y="522"/>
                  <a:pt x="1380" y="522"/>
                </a:cubicBezTo>
                <a:cubicBezTo>
                  <a:pt x="1387" y="522"/>
                  <a:pt x="1387" y="522"/>
                  <a:pt x="1387" y="522"/>
                </a:cubicBezTo>
                <a:cubicBezTo>
                  <a:pt x="1394" y="525"/>
                  <a:pt x="1394" y="525"/>
                  <a:pt x="1394" y="525"/>
                </a:cubicBezTo>
                <a:cubicBezTo>
                  <a:pt x="1396" y="523"/>
                  <a:pt x="1396" y="523"/>
                  <a:pt x="1396" y="523"/>
                </a:cubicBezTo>
                <a:cubicBezTo>
                  <a:pt x="1394" y="522"/>
                  <a:pt x="1394" y="522"/>
                  <a:pt x="1394" y="522"/>
                </a:cubicBezTo>
                <a:lnTo>
                  <a:pt x="1389" y="518"/>
                </a:lnTo>
                <a:close/>
                <a:moveTo>
                  <a:pt x="1352" y="515"/>
                </a:moveTo>
                <a:cubicBezTo>
                  <a:pt x="1352" y="515"/>
                  <a:pt x="1352" y="515"/>
                  <a:pt x="1352" y="515"/>
                </a:cubicBezTo>
                <a:cubicBezTo>
                  <a:pt x="1349" y="514"/>
                  <a:pt x="1349" y="514"/>
                  <a:pt x="1349" y="514"/>
                </a:cubicBezTo>
                <a:lnTo>
                  <a:pt x="1352" y="515"/>
                </a:lnTo>
                <a:close/>
                <a:moveTo>
                  <a:pt x="1343" y="480"/>
                </a:moveTo>
                <a:cubicBezTo>
                  <a:pt x="1337" y="474"/>
                  <a:pt x="1337" y="474"/>
                  <a:pt x="1337" y="474"/>
                </a:cubicBezTo>
                <a:cubicBezTo>
                  <a:pt x="1335" y="470"/>
                  <a:pt x="1335" y="470"/>
                  <a:pt x="1335" y="470"/>
                </a:cubicBezTo>
                <a:cubicBezTo>
                  <a:pt x="1328" y="463"/>
                  <a:pt x="1328" y="463"/>
                  <a:pt x="1328" y="463"/>
                </a:cubicBezTo>
                <a:cubicBezTo>
                  <a:pt x="1322" y="455"/>
                  <a:pt x="1322" y="455"/>
                  <a:pt x="1322" y="455"/>
                </a:cubicBezTo>
                <a:cubicBezTo>
                  <a:pt x="1319" y="450"/>
                  <a:pt x="1319" y="450"/>
                  <a:pt x="1319" y="450"/>
                </a:cubicBezTo>
                <a:cubicBezTo>
                  <a:pt x="1308" y="441"/>
                  <a:pt x="1308" y="441"/>
                  <a:pt x="1308" y="441"/>
                </a:cubicBezTo>
                <a:cubicBezTo>
                  <a:pt x="1292" y="439"/>
                  <a:pt x="1292" y="439"/>
                  <a:pt x="1292" y="439"/>
                </a:cubicBezTo>
                <a:cubicBezTo>
                  <a:pt x="1293" y="441"/>
                  <a:pt x="1293" y="441"/>
                  <a:pt x="1293" y="441"/>
                </a:cubicBezTo>
                <a:cubicBezTo>
                  <a:pt x="1296" y="444"/>
                  <a:pt x="1296" y="444"/>
                  <a:pt x="1296" y="444"/>
                </a:cubicBezTo>
                <a:cubicBezTo>
                  <a:pt x="1300" y="449"/>
                  <a:pt x="1300" y="449"/>
                  <a:pt x="1300" y="449"/>
                </a:cubicBezTo>
                <a:cubicBezTo>
                  <a:pt x="1309" y="459"/>
                  <a:pt x="1309" y="459"/>
                  <a:pt x="1309" y="459"/>
                </a:cubicBezTo>
                <a:cubicBezTo>
                  <a:pt x="1312" y="470"/>
                  <a:pt x="1312" y="470"/>
                  <a:pt x="1312" y="470"/>
                </a:cubicBezTo>
                <a:cubicBezTo>
                  <a:pt x="1319" y="482"/>
                  <a:pt x="1319" y="482"/>
                  <a:pt x="1319" y="482"/>
                </a:cubicBezTo>
                <a:cubicBezTo>
                  <a:pt x="1322" y="485"/>
                  <a:pt x="1322" y="485"/>
                  <a:pt x="1322" y="485"/>
                </a:cubicBezTo>
                <a:cubicBezTo>
                  <a:pt x="1331" y="496"/>
                  <a:pt x="1331" y="496"/>
                  <a:pt x="1331" y="496"/>
                </a:cubicBezTo>
                <a:cubicBezTo>
                  <a:pt x="1337" y="504"/>
                  <a:pt x="1337" y="504"/>
                  <a:pt x="1337" y="504"/>
                </a:cubicBezTo>
                <a:cubicBezTo>
                  <a:pt x="1342" y="507"/>
                  <a:pt x="1342" y="507"/>
                  <a:pt x="1342" y="507"/>
                </a:cubicBezTo>
                <a:cubicBezTo>
                  <a:pt x="1349" y="505"/>
                  <a:pt x="1349" y="505"/>
                  <a:pt x="1349" y="505"/>
                </a:cubicBezTo>
                <a:cubicBezTo>
                  <a:pt x="1352" y="489"/>
                  <a:pt x="1352" y="489"/>
                  <a:pt x="1352" y="489"/>
                </a:cubicBezTo>
                <a:lnTo>
                  <a:pt x="1343" y="480"/>
                </a:lnTo>
                <a:close/>
                <a:moveTo>
                  <a:pt x="1297" y="373"/>
                </a:moveTo>
                <a:cubicBezTo>
                  <a:pt x="1303" y="366"/>
                  <a:pt x="1303" y="366"/>
                  <a:pt x="1303" y="366"/>
                </a:cubicBezTo>
                <a:cubicBezTo>
                  <a:pt x="1307" y="377"/>
                  <a:pt x="1307" y="377"/>
                  <a:pt x="1307" y="377"/>
                </a:cubicBezTo>
                <a:cubicBezTo>
                  <a:pt x="1310" y="385"/>
                  <a:pt x="1310" y="385"/>
                  <a:pt x="1310" y="385"/>
                </a:cubicBezTo>
                <a:cubicBezTo>
                  <a:pt x="1310" y="407"/>
                  <a:pt x="1310" y="407"/>
                  <a:pt x="1310" y="407"/>
                </a:cubicBezTo>
                <a:cubicBezTo>
                  <a:pt x="1309" y="419"/>
                  <a:pt x="1309" y="419"/>
                  <a:pt x="1309" y="419"/>
                </a:cubicBezTo>
                <a:cubicBezTo>
                  <a:pt x="1316" y="428"/>
                  <a:pt x="1316" y="428"/>
                  <a:pt x="1316" y="428"/>
                </a:cubicBezTo>
                <a:cubicBezTo>
                  <a:pt x="1319" y="432"/>
                  <a:pt x="1319" y="432"/>
                  <a:pt x="1319" y="432"/>
                </a:cubicBezTo>
                <a:cubicBezTo>
                  <a:pt x="1322" y="437"/>
                  <a:pt x="1322" y="437"/>
                  <a:pt x="1322" y="437"/>
                </a:cubicBezTo>
                <a:cubicBezTo>
                  <a:pt x="1324" y="440"/>
                  <a:pt x="1324" y="440"/>
                  <a:pt x="1324" y="440"/>
                </a:cubicBezTo>
                <a:cubicBezTo>
                  <a:pt x="1327" y="449"/>
                  <a:pt x="1327" y="449"/>
                  <a:pt x="1327" y="449"/>
                </a:cubicBezTo>
                <a:cubicBezTo>
                  <a:pt x="1335" y="461"/>
                  <a:pt x="1335" y="461"/>
                  <a:pt x="1335" y="461"/>
                </a:cubicBezTo>
                <a:cubicBezTo>
                  <a:pt x="1338" y="466"/>
                  <a:pt x="1338" y="466"/>
                  <a:pt x="1338" y="466"/>
                </a:cubicBezTo>
                <a:cubicBezTo>
                  <a:pt x="1340" y="461"/>
                  <a:pt x="1340" y="461"/>
                  <a:pt x="1340" y="461"/>
                </a:cubicBezTo>
                <a:cubicBezTo>
                  <a:pt x="1338" y="451"/>
                  <a:pt x="1338" y="451"/>
                  <a:pt x="1338" y="451"/>
                </a:cubicBezTo>
                <a:cubicBezTo>
                  <a:pt x="1337" y="440"/>
                  <a:pt x="1337" y="440"/>
                  <a:pt x="1337" y="440"/>
                </a:cubicBezTo>
                <a:cubicBezTo>
                  <a:pt x="1327" y="427"/>
                  <a:pt x="1327" y="427"/>
                  <a:pt x="1327" y="427"/>
                </a:cubicBezTo>
                <a:cubicBezTo>
                  <a:pt x="1322" y="421"/>
                  <a:pt x="1322" y="421"/>
                  <a:pt x="1322" y="421"/>
                </a:cubicBezTo>
                <a:cubicBezTo>
                  <a:pt x="1320" y="419"/>
                  <a:pt x="1320" y="419"/>
                  <a:pt x="1320" y="419"/>
                </a:cubicBezTo>
                <a:cubicBezTo>
                  <a:pt x="1314" y="412"/>
                  <a:pt x="1314" y="412"/>
                  <a:pt x="1314" y="412"/>
                </a:cubicBezTo>
                <a:cubicBezTo>
                  <a:pt x="1316" y="406"/>
                  <a:pt x="1316" y="406"/>
                  <a:pt x="1316" y="406"/>
                </a:cubicBezTo>
                <a:cubicBezTo>
                  <a:pt x="1318" y="397"/>
                  <a:pt x="1318" y="397"/>
                  <a:pt x="1318" y="397"/>
                </a:cubicBezTo>
                <a:cubicBezTo>
                  <a:pt x="1320" y="388"/>
                  <a:pt x="1320" y="388"/>
                  <a:pt x="1320" y="388"/>
                </a:cubicBezTo>
                <a:cubicBezTo>
                  <a:pt x="1322" y="387"/>
                  <a:pt x="1322" y="387"/>
                  <a:pt x="1322" y="387"/>
                </a:cubicBezTo>
                <a:cubicBezTo>
                  <a:pt x="1324" y="386"/>
                  <a:pt x="1324" y="386"/>
                  <a:pt x="1324" y="386"/>
                </a:cubicBezTo>
                <a:cubicBezTo>
                  <a:pt x="1327" y="392"/>
                  <a:pt x="1327" y="392"/>
                  <a:pt x="1327" y="392"/>
                </a:cubicBezTo>
                <a:cubicBezTo>
                  <a:pt x="1332" y="394"/>
                  <a:pt x="1332" y="394"/>
                  <a:pt x="1332" y="394"/>
                </a:cubicBezTo>
                <a:cubicBezTo>
                  <a:pt x="1346" y="405"/>
                  <a:pt x="1346" y="405"/>
                  <a:pt x="1346" y="405"/>
                </a:cubicBezTo>
                <a:cubicBezTo>
                  <a:pt x="1347" y="413"/>
                  <a:pt x="1347" y="413"/>
                  <a:pt x="1347" y="413"/>
                </a:cubicBezTo>
                <a:cubicBezTo>
                  <a:pt x="1353" y="412"/>
                  <a:pt x="1353" y="412"/>
                  <a:pt x="1353" y="412"/>
                </a:cubicBezTo>
                <a:cubicBezTo>
                  <a:pt x="1357" y="406"/>
                  <a:pt x="1357" y="406"/>
                  <a:pt x="1357" y="406"/>
                </a:cubicBezTo>
                <a:cubicBezTo>
                  <a:pt x="1365" y="398"/>
                  <a:pt x="1365" y="398"/>
                  <a:pt x="1365" y="398"/>
                </a:cubicBezTo>
                <a:cubicBezTo>
                  <a:pt x="1364" y="381"/>
                  <a:pt x="1364" y="381"/>
                  <a:pt x="1364" y="381"/>
                </a:cubicBezTo>
                <a:cubicBezTo>
                  <a:pt x="1358" y="370"/>
                  <a:pt x="1358" y="370"/>
                  <a:pt x="1358" y="370"/>
                </a:cubicBezTo>
                <a:cubicBezTo>
                  <a:pt x="1349" y="358"/>
                  <a:pt x="1349" y="358"/>
                  <a:pt x="1349" y="358"/>
                </a:cubicBezTo>
                <a:cubicBezTo>
                  <a:pt x="1344" y="351"/>
                  <a:pt x="1344" y="351"/>
                  <a:pt x="1344" y="351"/>
                </a:cubicBezTo>
                <a:cubicBezTo>
                  <a:pt x="1349" y="342"/>
                  <a:pt x="1349" y="342"/>
                  <a:pt x="1349" y="342"/>
                </a:cubicBezTo>
                <a:cubicBezTo>
                  <a:pt x="1361" y="335"/>
                  <a:pt x="1361" y="335"/>
                  <a:pt x="1361" y="335"/>
                </a:cubicBezTo>
                <a:cubicBezTo>
                  <a:pt x="1366" y="340"/>
                  <a:pt x="1366" y="340"/>
                  <a:pt x="1366" y="340"/>
                </a:cubicBezTo>
                <a:cubicBezTo>
                  <a:pt x="1382" y="330"/>
                  <a:pt x="1382" y="330"/>
                  <a:pt x="1382" y="330"/>
                </a:cubicBezTo>
                <a:cubicBezTo>
                  <a:pt x="1391" y="328"/>
                  <a:pt x="1391" y="328"/>
                  <a:pt x="1391" y="328"/>
                </a:cubicBezTo>
                <a:cubicBezTo>
                  <a:pt x="1394" y="326"/>
                  <a:pt x="1394" y="326"/>
                  <a:pt x="1394" y="326"/>
                </a:cubicBezTo>
                <a:cubicBezTo>
                  <a:pt x="1402" y="320"/>
                  <a:pt x="1402" y="320"/>
                  <a:pt x="1402" y="320"/>
                </a:cubicBezTo>
                <a:cubicBezTo>
                  <a:pt x="1414" y="296"/>
                  <a:pt x="1414" y="296"/>
                  <a:pt x="1414" y="296"/>
                </a:cubicBezTo>
                <a:cubicBezTo>
                  <a:pt x="1422" y="275"/>
                  <a:pt x="1422" y="275"/>
                  <a:pt x="1422" y="275"/>
                </a:cubicBezTo>
                <a:cubicBezTo>
                  <a:pt x="1416" y="268"/>
                  <a:pt x="1416" y="268"/>
                  <a:pt x="1416" y="268"/>
                </a:cubicBezTo>
                <a:cubicBezTo>
                  <a:pt x="1411" y="258"/>
                  <a:pt x="1411" y="258"/>
                  <a:pt x="1411" y="258"/>
                </a:cubicBezTo>
                <a:cubicBezTo>
                  <a:pt x="1399" y="238"/>
                  <a:pt x="1399" y="238"/>
                  <a:pt x="1399" y="238"/>
                </a:cubicBezTo>
                <a:cubicBezTo>
                  <a:pt x="1404" y="232"/>
                  <a:pt x="1404" y="232"/>
                  <a:pt x="1404" y="232"/>
                </a:cubicBezTo>
                <a:cubicBezTo>
                  <a:pt x="1409" y="231"/>
                  <a:pt x="1409" y="231"/>
                  <a:pt x="1409" y="231"/>
                </a:cubicBezTo>
                <a:cubicBezTo>
                  <a:pt x="1401" y="225"/>
                  <a:pt x="1401" y="225"/>
                  <a:pt x="1401" y="225"/>
                </a:cubicBezTo>
                <a:cubicBezTo>
                  <a:pt x="1394" y="226"/>
                  <a:pt x="1394" y="226"/>
                  <a:pt x="1394" y="226"/>
                </a:cubicBezTo>
                <a:cubicBezTo>
                  <a:pt x="1394" y="226"/>
                  <a:pt x="1394" y="226"/>
                  <a:pt x="1394" y="226"/>
                </a:cubicBezTo>
                <a:cubicBezTo>
                  <a:pt x="1385" y="222"/>
                  <a:pt x="1385" y="222"/>
                  <a:pt x="1385" y="222"/>
                </a:cubicBezTo>
                <a:cubicBezTo>
                  <a:pt x="1382" y="217"/>
                  <a:pt x="1382" y="217"/>
                  <a:pt x="1382" y="217"/>
                </a:cubicBezTo>
                <a:cubicBezTo>
                  <a:pt x="1383" y="213"/>
                  <a:pt x="1383" y="213"/>
                  <a:pt x="1383" y="213"/>
                </a:cubicBezTo>
                <a:cubicBezTo>
                  <a:pt x="1389" y="208"/>
                  <a:pt x="1389" y="208"/>
                  <a:pt x="1389" y="208"/>
                </a:cubicBezTo>
                <a:cubicBezTo>
                  <a:pt x="1393" y="199"/>
                  <a:pt x="1393" y="199"/>
                  <a:pt x="1393" y="199"/>
                </a:cubicBezTo>
                <a:cubicBezTo>
                  <a:pt x="1394" y="199"/>
                  <a:pt x="1394" y="199"/>
                  <a:pt x="1394" y="199"/>
                </a:cubicBezTo>
                <a:cubicBezTo>
                  <a:pt x="1397" y="199"/>
                  <a:pt x="1397" y="199"/>
                  <a:pt x="1397" y="199"/>
                </a:cubicBezTo>
                <a:cubicBezTo>
                  <a:pt x="1397" y="208"/>
                  <a:pt x="1397" y="208"/>
                  <a:pt x="1397" y="208"/>
                </a:cubicBezTo>
                <a:cubicBezTo>
                  <a:pt x="1399" y="213"/>
                  <a:pt x="1399" y="213"/>
                  <a:pt x="1399" y="213"/>
                </a:cubicBezTo>
                <a:cubicBezTo>
                  <a:pt x="1404" y="211"/>
                  <a:pt x="1404" y="211"/>
                  <a:pt x="1404" y="211"/>
                </a:cubicBezTo>
                <a:cubicBezTo>
                  <a:pt x="1413" y="212"/>
                  <a:pt x="1413" y="212"/>
                  <a:pt x="1413" y="212"/>
                </a:cubicBezTo>
                <a:cubicBezTo>
                  <a:pt x="1417" y="213"/>
                  <a:pt x="1417" y="213"/>
                  <a:pt x="1417" y="213"/>
                </a:cubicBezTo>
                <a:cubicBezTo>
                  <a:pt x="1416" y="220"/>
                  <a:pt x="1416" y="220"/>
                  <a:pt x="1416" y="220"/>
                </a:cubicBezTo>
                <a:cubicBezTo>
                  <a:pt x="1425" y="224"/>
                  <a:pt x="1427" y="231"/>
                  <a:pt x="1432" y="239"/>
                </a:cubicBezTo>
                <a:cubicBezTo>
                  <a:pt x="1437" y="244"/>
                  <a:pt x="1437" y="244"/>
                  <a:pt x="1437" y="244"/>
                </a:cubicBezTo>
                <a:cubicBezTo>
                  <a:pt x="1442" y="240"/>
                  <a:pt x="1442" y="240"/>
                  <a:pt x="1442" y="240"/>
                </a:cubicBezTo>
                <a:cubicBezTo>
                  <a:pt x="1440" y="228"/>
                  <a:pt x="1425" y="213"/>
                  <a:pt x="1427" y="203"/>
                </a:cubicBezTo>
                <a:cubicBezTo>
                  <a:pt x="1430" y="195"/>
                  <a:pt x="1430" y="195"/>
                  <a:pt x="1430" y="195"/>
                </a:cubicBezTo>
                <a:cubicBezTo>
                  <a:pt x="1437" y="191"/>
                  <a:pt x="1437" y="191"/>
                  <a:pt x="1437" y="191"/>
                </a:cubicBezTo>
                <a:cubicBezTo>
                  <a:pt x="1442" y="196"/>
                  <a:pt x="1442" y="196"/>
                  <a:pt x="1442" y="196"/>
                </a:cubicBezTo>
                <a:cubicBezTo>
                  <a:pt x="1465" y="171"/>
                  <a:pt x="1465" y="171"/>
                  <a:pt x="1465" y="171"/>
                </a:cubicBezTo>
                <a:cubicBezTo>
                  <a:pt x="1466" y="165"/>
                  <a:pt x="1466" y="165"/>
                  <a:pt x="1466" y="165"/>
                </a:cubicBezTo>
                <a:cubicBezTo>
                  <a:pt x="1464" y="160"/>
                  <a:pt x="1464" y="160"/>
                  <a:pt x="1464" y="160"/>
                </a:cubicBezTo>
                <a:cubicBezTo>
                  <a:pt x="1476" y="178"/>
                  <a:pt x="1476" y="178"/>
                  <a:pt x="1476" y="178"/>
                </a:cubicBezTo>
                <a:cubicBezTo>
                  <a:pt x="1483" y="187"/>
                  <a:pt x="1483" y="187"/>
                  <a:pt x="1483" y="187"/>
                </a:cubicBezTo>
                <a:cubicBezTo>
                  <a:pt x="1483" y="188"/>
                  <a:pt x="1483" y="188"/>
                  <a:pt x="1483" y="188"/>
                </a:cubicBezTo>
                <a:cubicBezTo>
                  <a:pt x="1483" y="186"/>
                  <a:pt x="1483" y="186"/>
                  <a:pt x="1483" y="186"/>
                </a:cubicBezTo>
                <a:cubicBezTo>
                  <a:pt x="1480" y="177"/>
                  <a:pt x="1480" y="177"/>
                  <a:pt x="1480" y="177"/>
                </a:cubicBezTo>
                <a:cubicBezTo>
                  <a:pt x="1474" y="166"/>
                  <a:pt x="1474" y="166"/>
                  <a:pt x="1474" y="166"/>
                </a:cubicBezTo>
                <a:cubicBezTo>
                  <a:pt x="1473" y="156"/>
                  <a:pt x="1473" y="156"/>
                  <a:pt x="1473" y="156"/>
                </a:cubicBezTo>
                <a:cubicBezTo>
                  <a:pt x="1456" y="137"/>
                  <a:pt x="1456" y="137"/>
                  <a:pt x="1456" y="137"/>
                </a:cubicBezTo>
                <a:cubicBezTo>
                  <a:pt x="1452" y="133"/>
                  <a:pt x="1452" y="133"/>
                  <a:pt x="1452" y="133"/>
                </a:cubicBezTo>
                <a:cubicBezTo>
                  <a:pt x="1448" y="134"/>
                  <a:pt x="1448" y="134"/>
                  <a:pt x="1448" y="134"/>
                </a:cubicBezTo>
                <a:cubicBezTo>
                  <a:pt x="1457" y="151"/>
                  <a:pt x="1457" y="151"/>
                  <a:pt x="1457" y="151"/>
                </a:cubicBezTo>
                <a:cubicBezTo>
                  <a:pt x="1449" y="148"/>
                  <a:pt x="1449" y="148"/>
                  <a:pt x="1449" y="148"/>
                </a:cubicBezTo>
                <a:cubicBezTo>
                  <a:pt x="1440" y="133"/>
                  <a:pt x="1440" y="133"/>
                  <a:pt x="1440" y="133"/>
                </a:cubicBezTo>
                <a:cubicBezTo>
                  <a:pt x="1431" y="130"/>
                  <a:pt x="1431" y="130"/>
                  <a:pt x="1431" y="130"/>
                </a:cubicBezTo>
                <a:cubicBezTo>
                  <a:pt x="1425" y="132"/>
                  <a:pt x="1425" y="132"/>
                  <a:pt x="1425" y="132"/>
                </a:cubicBezTo>
                <a:cubicBezTo>
                  <a:pt x="1419" y="109"/>
                  <a:pt x="1419" y="109"/>
                  <a:pt x="1419" y="109"/>
                </a:cubicBezTo>
                <a:cubicBezTo>
                  <a:pt x="1421" y="108"/>
                  <a:pt x="1421" y="108"/>
                  <a:pt x="1421" y="108"/>
                </a:cubicBezTo>
                <a:cubicBezTo>
                  <a:pt x="1434" y="104"/>
                  <a:pt x="1454" y="103"/>
                  <a:pt x="1465" y="109"/>
                </a:cubicBezTo>
                <a:cubicBezTo>
                  <a:pt x="1471" y="108"/>
                  <a:pt x="1471" y="108"/>
                  <a:pt x="1471" y="108"/>
                </a:cubicBezTo>
                <a:cubicBezTo>
                  <a:pt x="1472" y="103"/>
                  <a:pt x="1472" y="103"/>
                  <a:pt x="1472" y="103"/>
                </a:cubicBezTo>
                <a:cubicBezTo>
                  <a:pt x="1473" y="98"/>
                  <a:pt x="1473" y="98"/>
                  <a:pt x="1473" y="98"/>
                </a:cubicBezTo>
                <a:cubicBezTo>
                  <a:pt x="1473" y="96"/>
                  <a:pt x="1473" y="96"/>
                  <a:pt x="1473" y="96"/>
                </a:cubicBezTo>
                <a:cubicBezTo>
                  <a:pt x="1476" y="98"/>
                  <a:pt x="1476" y="98"/>
                  <a:pt x="1476" y="98"/>
                </a:cubicBezTo>
                <a:cubicBezTo>
                  <a:pt x="1481" y="96"/>
                  <a:pt x="1481" y="96"/>
                  <a:pt x="1481" y="96"/>
                </a:cubicBezTo>
                <a:cubicBezTo>
                  <a:pt x="1483" y="97"/>
                  <a:pt x="1483" y="97"/>
                  <a:pt x="1483" y="97"/>
                </a:cubicBezTo>
                <a:cubicBezTo>
                  <a:pt x="1489" y="104"/>
                  <a:pt x="1489" y="104"/>
                  <a:pt x="1489" y="104"/>
                </a:cubicBezTo>
                <a:cubicBezTo>
                  <a:pt x="1497" y="112"/>
                  <a:pt x="1497" y="112"/>
                  <a:pt x="1497" y="112"/>
                </a:cubicBezTo>
                <a:cubicBezTo>
                  <a:pt x="1500" y="121"/>
                  <a:pt x="1500" y="121"/>
                  <a:pt x="1500" y="121"/>
                </a:cubicBezTo>
                <a:cubicBezTo>
                  <a:pt x="1502" y="129"/>
                  <a:pt x="1509" y="134"/>
                  <a:pt x="1515" y="140"/>
                </a:cubicBezTo>
                <a:cubicBezTo>
                  <a:pt x="1520" y="147"/>
                  <a:pt x="1520" y="147"/>
                  <a:pt x="1520" y="147"/>
                </a:cubicBezTo>
                <a:cubicBezTo>
                  <a:pt x="1528" y="151"/>
                  <a:pt x="1528" y="151"/>
                  <a:pt x="1528" y="151"/>
                </a:cubicBezTo>
                <a:cubicBezTo>
                  <a:pt x="1535" y="154"/>
                  <a:pt x="1535" y="154"/>
                  <a:pt x="1535" y="154"/>
                </a:cubicBezTo>
                <a:cubicBezTo>
                  <a:pt x="1531" y="144"/>
                  <a:pt x="1531" y="144"/>
                  <a:pt x="1531" y="144"/>
                </a:cubicBezTo>
                <a:cubicBezTo>
                  <a:pt x="1531" y="137"/>
                  <a:pt x="1531" y="137"/>
                  <a:pt x="1531" y="137"/>
                </a:cubicBezTo>
                <a:cubicBezTo>
                  <a:pt x="1524" y="133"/>
                  <a:pt x="1524" y="133"/>
                  <a:pt x="1524" y="133"/>
                </a:cubicBezTo>
                <a:cubicBezTo>
                  <a:pt x="1519" y="124"/>
                  <a:pt x="1519" y="124"/>
                  <a:pt x="1519" y="124"/>
                </a:cubicBezTo>
                <a:cubicBezTo>
                  <a:pt x="1515" y="121"/>
                  <a:pt x="1515" y="121"/>
                  <a:pt x="1515" y="121"/>
                </a:cubicBezTo>
                <a:cubicBezTo>
                  <a:pt x="1506" y="111"/>
                  <a:pt x="1506" y="111"/>
                  <a:pt x="1506" y="111"/>
                </a:cubicBezTo>
                <a:cubicBezTo>
                  <a:pt x="1507" y="107"/>
                  <a:pt x="1507" y="107"/>
                  <a:pt x="1507" y="107"/>
                </a:cubicBezTo>
                <a:cubicBezTo>
                  <a:pt x="1519" y="106"/>
                  <a:pt x="1519" y="106"/>
                  <a:pt x="1519" y="106"/>
                </a:cubicBezTo>
                <a:cubicBezTo>
                  <a:pt x="1529" y="104"/>
                  <a:pt x="1529" y="104"/>
                  <a:pt x="1529" y="104"/>
                </a:cubicBezTo>
                <a:cubicBezTo>
                  <a:pt x="1527" y="101"/>
                  <a:pt x="1527" y="101"/>
                  <a:pt x="1527" y="101"/>
                </a:cubicBezTo>
                <a:cubicBezTo>
                  <a:pt x="1535" y="96"/>
                  <a:pt x="1535" y="96"/>
                  <a:pt x="1535" y="96"/>
                </a:cubicBezTo>
                <a:cubicBezTo>
                  <a:pt x="1533" y="91"/>
                  <a:pt x="1533" y="91"/>
                  <a:pt x="1533" y="91"/>
                </a:cubicBezTo>
                <a:cubicBezTo>
                  <a:pt x="1526" y="86"/>
                  <a:pt x="1526" y="86"/>
                  <a:pt x="1526" y="86"/>
                </a:cubicBezTo>
                <a:cubicBezTo>
                  <a:pt x="1521" y="81"/>
                  <a:pt x="1521" y="81"/>
                  <a:pt x="1521" y="81"/>
                </a:cubicBezTo>
                <a:cubicBezTo>
                  <a:pt x="1534" y="85"/>
                  <a:pt x="1534" y="85"/>
                  <a:pt x="1534" y="85"/>
                </a:cubicBezTo>
                <a:cubicBezTo>
                  <a:pt x="1550" y="89"/>
                  <a:pt x="1550" y="89"/>
                  <a:pt x="1550" y="89"/>
                </a:cubicBezTo>
                <a:cubicBezTo>
                  <a:pt x="1555" y="88"/>
                  <a:pt x="1555" y="88"/>
                  <a:pt x="1555" y="88"/>
                </a:cubicBezTo>
                <a:cubicBezTo>
                  <a:pt x="1547" y="84"/>
                  <a:pt x="1547" y="84"/>
                  <a:pt x="1547" y="84"/>
                </a:cubicBezTo>
                <a:cubicBezTo>
                  <a:pt x="1539" y="79"/>
                  <a:pt x="1539" y="79"/>
                  <a:pt x="1539" y="79"/>
                </a:cubicBezTo>
                <a:cubicBezTo>
                  <a:pt x="1530" y="74"/>
                  <a:pt x="1530" y="74"/>
                  <a:pt x="1530" y="74"/>
                </a:cubicBezTo>
                <a:cubicBezTo>
                  <a:pt x="1526" y="71"/>
                  <a:pt x="1526" y="71"/>
                  <a:pt x="1526" y="71"/>
                </a:cubicBezTo>
                <a:cubicBezTo>
                  <a:pt x="1517" y="72"/>
                  <a:pt x="1517" y="72"/>
                  <a:pt x="1517" y="72"/>
                </a:cubicBezTo>
                <a:cubicBezTo>
                  <a:pt x="1500" y="68"/>
                  <a:pt x="1500" y="68"/>
                  <a:pt x="1500" y="68"/>
                </a:cubicBezTo>
                <a:cubicBezTo>
                  <a:pt x="1483" y="66"/>
                  <a:pt x="1483" y="66"/>
                  <a:pt x="1483" y="66"/>
                </a:cubicBezTo>
                <a:cubicBezTo>
                  <a:pt x="1481" y="65"/>
                  <a:pt x="1481" y="65"/>
                  <a:pt x="1481" y="65"/>
                </a:cubicBezTo>
                <a:cubicBezTo>
                  <a:pt x="1473" y="62"/>
                  <a:pt x="1473" y="62"/>
                  <a:pt x="1473" y="62"/>
                </a:cubicBezTo>
                <a:cubicBezTo>
                  <a:pt x="1465" y="60"/>
                  <a:pt x="1465" y="60"/>
                  <a:pt x="1465" y="60"/>
                </a:cubicBezTo>
                <a:cubicBezTo>
                  <a:pt x="1454" y="59"/>
                  <a:pt x="1454" y="59"/>
                  <a:pt x="1454" y="59"/>
                </a:cubicBezTo>
                <a:cubicBezTo>
                  <a:pt x="1455" y="61"/>
                  <a:pt x="1455" y="61"/>
                  <a:pt x="1455" y="61"/>
                </a:cubicBezTo>
                <a:cubicBezTo>
                  <a:pt x="1430" y="61"/>
                  <a:pt x="1430" y="61"/>
                  <a:pt x="1430" y="61"/>
                </a:cubicBezTo>
                <a:cubicBezTo>
                  <a:pt x="1413" y="59"/>
                  <a:pt x="1413" y="59"/>
                  <a:pt x="1413" y="59"/>
                </a:cubicBezTo>
                <a:cubicBezTo>
                  <a:pt x="1409" y="56"/>
                  <a:pt x="1409" y="56"/>
                  <a:pt x="1409" y="56"/>
                </a:cubicBezTo>
                <a:cubicBezTo>
                  <a:pt x="1404" y="54"/>
                  <a:pt x="1399" y="52"/>
                  <a:pt x="1394" y="51"/>
                </a:cubicBezTo>
                <a:cubicBezTo>
                  <a:pt x="1386" y="49"/>
                  <a:pt x="1377" y="47"/>
                  <a:pt x="1368" y="47"/>
                </a:cubicBezTo>
                <a:cubicBezTo>
                  <a:pt x="1361" y="39"/>
                  <a:pt x="1361" y="39"/>
                  <a:pt x="1361" y="39"/>
                </a:cubicBezTo>
                <a:cubicBezTo>
                  <a:pt x="1345" y="40"/>
                  <a:pt x="1345" y="40"/>
                  <a:pt x="1345" y="40"/>
                </a:cubicBezTo>
                <a:cubicBezTo>
                  <a:pt x="1335" y="40"/>
                  <a:pt x="1335" y="40"/>
                  <a:pt x="1335" y="40"/>
                </a:cubicBezTo>
                <a:cubicBezTo>
                  <a:pt x="1337" y="45"/>
                  <a:pt x="1337" y="45"/>
                  <a:pt x="1337" y="45"/>
                </a:cubicBezTo>
                <a:cubicBezTo>
                  <a:pt x="1322" y="46"/>
                  <a:pt x="1322" y="46"/>
                  <a:pt x="1322" y="46"/>
                </a:cubicBezTo>
                <a:cubicBezTo>
                  <a:pt x="1316" y="46"/>
                  <a:pt x="1316" y="46"/>
                  <a:pt x="1316" y="46"/>
                </a:cubicBezTo>
                <a:cubicBezTo>
                  <a:pt x="1307" y="42"/>
                  <a:pt x="1307" y="42"/>
                  <a:pt x="1307" y="42"/>
                </a:cubicBezTo>
                <a:cubicBezTo>
                  <a:pt x="1298" y="46"/>
                  <a:pt x="1298" y="46"/>
                  <a:pt x="1298" y="46"/>
                </a:cubicBezTo>
                <a:cubicBezTo>
                  <a:pt x="1294" y="44"/>
                  <a:pt x="1294" y="44"/>
                  <a:pt x="1294" y="44"/>
                </a:cubicBezTo>
                <a:cubicBezTo>
                  <a:pt x="1282" y="45"/>
                  <a:pt x="1282" y="45"/>
                  <a:pt x="1282" y="45"/>
                </a:cubicBezTo>
                <a:cubicBezTo>
                  <a:pt x="1276" y="40"/>
                  <a:pt x="1276" y="40"/>
                  <a:pt x="1276" y="40"/>
                </a:cubicBezTo>
                <a:cubicBezTo>
                  <a:pt x="1261" y="38"/>
                  <a:pt x="1261" y="38"/>
                  <a:pt x="1261" y="38"/>
                </a:cubicBezTo>
                <a:cubicBezTo>
                  <a:pt x="1252" y="32"/>
                  <a:pt x="1252" y="32"/>
                  <a:pt x="1252" y="32"/>
                </a:cubicBezTo>
                <a:cubicBezTo>
                  <a:pt x="1243" y="37"/>
                  <a:pt x="1243" y="37"/>
                  <a:pt x="1243" y="37"/>
                </a:cubicBezTo>
                <a:cubicBezTo>
                  <a:pt x="1243" y="24"/>
                  <a:pt x="1243" y="24"/>
                  <a:pt x="1243" y="24"/>
                </a:cubicBezTo>
                <a:cubicBezTo>
                  <a:pt x="1221" y="23"/>
                  <a:pt x="1221" y="23"/>
                  <a:pt x="1221" y="23"/>
                </a:cubicBezTo>
                <a:cubicBezTo>
                  <a:pt x="1210" y="27"/>
                  <a:pt x="1210" y="27"/>
                  <a:pt x="1210" y="27"/>
                </a:cubicBezTo>
                <a:cubicBezTo>
                  <a:pt x="1202" y="31"/>
                  <a:pt x="1202" y="31"/>
                  <a:pt x="1202" y="31"/>
                </a:cubicBezTo>
                <a:cubicBezTo>
                  <a:pt x="1180" y="34"/>
                  <a:pt x="1180" y="34"/>
                  <a:pt x="1180" y="34"/>
                </a:cubicBezTo>
                <a:cubicBezTo>
                  <a:pt x="1184" y="38"/>
                  <a:pt x="1184" y="38"/>
                  <a:pt x="1184" y="38"/>
                </a:cubicBezTo>
                <a:cubicBezTo>
                  <a:pt x="1174" y="37"/>
                  <a:pt x="1174" y="37"/>
                  <a:pt x="1174" y="37"/>
                </a:cubicBezTo>
                <a:cubicBezTo>
                  <a:pt x="1166" y="38"/>
                  <a:pt x="1166" y="38"/>
                  <a:pt x="1166" y="38"/>
                </a:cubicBezTo>
                <a:cubicBezTo>
                  <a:pt x="1170" y="44"/>
                  <a:pt x="1170" y="44"/>
                  <a:pt x="1170" y="44"/>
                </a:cubicBezTo>
                <a:cubicBezTo>
                  <a:pt x="1164" y="46"/>
                  <a:pt x="1164" y="46"/>
                  <a:pt x="1164" y="46"/>
                </a:cubicBezTo>
                <a:cubicBezTo>
                  <a:pt x="1162" y="41"/>
                  <a:pt x="1162" y="41"/>
                  <a:pt x="1162" y="41"/>
                </a:cubicBezTo>
                <a:cubicBezTo>
                  <a:pt x="1158" y="44"/>
                  <a:pt x="1158" y="44"/>
                  <a:pt x="1158" y="44"/>
                </a:cubicBezTo>
                <a:cubicBezTo>
                  <a:pt x="1159" y="53"/>
                  <a:pt x="1159" y="53"/>
                  <a:pt x="1159" y="53"/>
                </a:cubicBezTo>
                <a:cubicBezTo>
                  <a:pt x="1170" y="56"/>
                  <a:pt x="1170" y="56"/>
                  <a:pt x="1170" y="56"/>
                </a:cubicBezTo>
                <a:cubicBezTo>
                  <a:pt x="1176" y="65"/>
                  <a:pt x="1176" y="65"/>
                  <a:pt x="1176" y="65"/>
                </a:cubicBezTo>
                <a:cubicBezTo>
                  <a:pt x="1170" y="62"/>
                  <a:pt x="1170" y="62"/>
                  <a:pt x="1170" y="62"/>
                </a:cubicBezTo>
                <a:cubicBezTo>
                  <a:pt x="1161" y="61"/>
                  <a:pt x="1161" y="61"/>
                  <a:pt x="1161" y="61"/>
                </a:cubicBezTo>
                <a:cubicBezTo>
                  <a:pt x="1149" y="67"/>
                  <a:pt x="1149" y="67"/>
                  <a:pt x="1149" y="67"/>
                </a:cubicBezTo>
                <a:cubicBezTo>
                  <a:pt x="1145" y="63"/>
                  <a:pt x="1145" y="63"/>
                  <a:pt x="1145" y="63"/>
                </a:cubicBezTo>
                <a:cubicBezTo>
                  <a:pt x="1152" y="58"/>
                  <a:pt x="1152" y="58"/>
                  <a:pt x="1152" y="58"/>
                </a:cubicBezTo>
                <a:cubicBezTo>
                  <a:pt x="1147" y="43"/>
                  <a:pt x="1147" y="43"/>
                  <a:pt x="1147" y="43"/>
                </a:cubicBezTo>
                <a:cubicBezTo>
                  <a:pt x="1146" y="38"/>
                  <a:pt x="1146" y="38"/>
                  <a:pt x="1146" y="38"/>
                </a:cubicBezTo>
                <a:cubicBezTo>
                  <a:pt x="1133" y="55"/>
                  <a:pt x="1133" y="55"/>
                  <a:pt x="1133" y="55"/>
                </a:cubicBezTo>
                <a:cubicBezTo>
                  <a:pt x="1117" y="51"/>
                  <a:pt x="1117" y="51"/>
                  <a:pt x="1117" y="51"/>
                </a:cubicBezTo>
                <a:cubicBezTo>
                  <a:pt x="1108" y="55"/>
                  <a:pt x="1108" y="55"/>
                  <a:pt x="1108" y="55"/>
                </a:cubicBezTo>
                <a:cubicBezTo>
                  <a:pt x="1102" y="55"/>
                  <a:pt x="1102" y="55"/>
                  <a:pt x="1102" y="55"/>
                </a:cubicBezTo>
                <a:cubicBezTo>
                  <a:pt x="1081" y="57"/>
                  <a:pt x="1081" y="57"/>
                  <a:pt x="1081" y="57"/>
                </a:cubicBezTo>
                <a:cubicBezTo>
                  <a:pt x="1071" y="63"/>
                  <a:pt x="1071" y="63"/>
                  <a:pt x="1071" y="63"/>
                </a:cubicBezTo>
                <a:cubicBezTo>
                  <a:pt x="1073" y="52"/>
                  <a:pt x="1073" y="52"/>
                  <a:pt x="1073" y="52"/>
                </a:cubicBezTo>
                <a:cubicBezTo>
                  <a:pt x="1070" y="53"/>
                  <a:pt x="1070" y="53"/>
                  <a:pt x="1070" y="53"/>
                </a:cubicBezTo>
                <a:cubicBezTo>
                  <a:pt x="1067" y="63"/>
                  <a:pt x="1067" y="63"/>
                  <a:pt x="1067" y="63"/>
                </a:cubicBezTo>
                <a:cubicBezTo>
                  <a:pt x="1064" y="64"/>
                  <a:pt x="1064" y="64"/>
                  <a:pt x="1064" y="64"/>
                </a:cubicBezTo>
                <a:cubicBezTo>
                  <a:pt x="1059" y="67"/>
                  <a:pt x="1059" y="67"/>
                  <a:pt x="1059" y="67"/>
                </a:cubicBezTo>
                <a:cubicBezTo>
                  <a:pt x="1048" y="73"/>
                  <a:pt x="1048" y="73"/>
                  <a:pt x="1048" y="73"/>
                </a:cubicBezTo>
                <a:cubicBezTo>
                  <a:pt x="1039" y="73"/>
                  <a:pt x="1039" y="73"/>
                  <a:pt x="1039" y="73"/>
                </a:cubicBezTo>
                <a:cubicBezTo>
                  <a:pt x="1037" y="68"/>
                  <a:pt x="1037" y="68"/>
                  <a:pt x="1037" y="68"/>
                </a:cubicBezTo>
                <a:cubicBezTo>
                  <a:pt x="1033" y="61"/>
                  <a:pt x="1033" y="61"/>
                  <a:pt x="1033" y="61"/>
                </a:cubicBezTo>
                <a:cubicBezTo>
                  <a:pt x="1038" y="62"/>
                  <a:pt x="1038" y="62"/>
                  <a:pt x="1038" y="62"/>
                </a:cubicBezTo>
                <a:cubicBezTo>
                  <a:pt x="1045" y="65"/>
                  <a:pt x="1045" y="65"/>
                  <a:pt x="1045" y="65"/>
                </a:cubicBezTo>
                <a:cubicBezTo>
                  <a:pt x="1058" y="61"/>
                  <a:pt x="1058" y="61"/>
                  <a:pt x="1058" y="61"/>
                </a:cubicBezTo>
                <a:cubicBezTo>
                  <a:pt x="1055" y="55"/>
                  <a:pt x="1055" y="55"/>
                  <a:pt x="1055" y="55"/>
                </a:cubicBezTo>
                <a:cubicBezTo>
                  <a:pt x="1043" y="50"/>
                  <a:pt x="1032" y="43"/>
                  <a:pt x="1019" y="39"/>
                </a:cubicBezTo>
                <a:cubicBezTo>
                  <a:pt x="1013" y="40"/>
                  <a:pt x="1013" y="40"/>
                  <a:pt x="1013" y="40"/>
                </a:cubicBezTo>
                <a:cubicBezTo>
                  <a:pt x="1007" y="41"/>
                  <a:pt x="1007" y="41"/>
                  <a:pt x="1007" y="41"/>
                </a:cubicBezTo>
                <a:cubicBezTo>
                  <a:pt x="999" y="44"/>
                  <a:pt x="999" y="44"/>
                  <a:pt x="999" y="44"/>
                </a:cubicBezTo>
                <a:cubicBezTo>
                  <a:pt x="981" y="54"/>
                  <a:pt x="960" y="64"/>
                  <a:pt x="940" y="71"/>
                </a:cubicBezTo>
                <a:cubicBezTo>
                  <a:pt x="928" y="74"/>
                  <a:pt x="921" y="80"/>
                  <a:pt x="912" y="88"/>
                </a:cubicBezTo>
                <a:cubicBezTo>
                  <a:pt x="906" y="95"/>
                  <a:pt x="906" y="95"/>
                  <a:pt x="906" y="95"/>
                </a:cubicBezTo>
                <a:cubicBezTo>
                  <a:pt x="911" y="98"/>
                  <a:pt x="911" y="98"/>
                  <a:pt x="911" y="98"/>
                </a:cubicBezTo>
                <a:cubicBezTo>
                  <a:pt x="920" y="96"/>
                  <a:pt x="920" y="96"/>
                  <a:pt x="920" y="96"/>
                </a:cubicBezTo>
                <a:cubicBezTo>
                  <a:pt x="927" y="93"/>
                  <a:pt x="927" y="93"/>
                  <a:pt x="927" y="93"/>
                </a:cubicBezTo>
                <a:cubicBezTo>
                  <a:pt x="925" y="98"/>
                  <a:pt x="925" y="98"/>
                  <a:pt x="925" y="98"/>
                </a:cubicBezTo>
                <a:cubicBezTo>
                  <a:pt x="921" y="105"/>
                  <a:pt x="921" y="105"/>
                  <a:pt x="921" y="105"/>
                </a:cubicBezTo>
                <a:cubicBezTo>
                  <a:pt x="921" y="113"/>
                  <a:pt x="921" y="113"/>
                  <a:pt x="921" y="113"/>
                </a:cubicBezTo>
                <a:cubicBezTo>
                  <a:pt x="930" y="111"/>
                  <a:pt x="930" y="111"/>
                  <a:pt x="930" y="111"/>
                </a:cubicBezTo>
                <a:cubicBezTo>
                  <a:pt x="933" y="108"/>
                  <a:pt x="933" y="108"/>
                  <a:pt x="933" y="108"/>
                </a:cubicBezTo>
                <a:cubicBezTo>
                  <a:pt x="942" y="101"/>
                  <a:pt x="942" y="101"/>
                  <a:pt x="942" y="101"/>
                </a:cubicBezTo>
                <a:cubicBezTo>
                  <a:pt x="950" y="98"/>
                  <a:pt x="950" y="98"/>
                  <a:pt x="950" y="98"/>
                </a:cubicBezTo>
                <a:cubicBezTo>
                  <a:pt x="959" y="96"/>
                  <a:pt x="959" y="96"/>
                  <a:pt x="959" y="96"/>
                </a:cubicBezTo>
                <a:cubicBezTo>
                  <a:pt x="962" y="104"/>
                  <a:pt x="962" y="104"/>
                  <a:pt x="962" y="104"/>
                </a:cubicBezTo>
                <a:cubicBezTo>
                  <a:pt x="956" y="112"/>
                  <a:pt x="956" y="112"/>
                  <a:pt x="956" y="112"/>
                </a:cubicBezTo>
                <a:cubicBezTo>
                  <a:pt x="953" y="113"/>
                  <a:pt x="953" y="113"/>
                  <a:pt x="953" y="113"/>
                </a:cubicBezTo>
                <a:cubicBezTo>
                  <a:pt x="949" y="119"/>
                  <a:pt x="949" y="119"/>
                  <a:pt x="949" y="119"/>
                </a:cubicBezTo>
                <a:cubicBezTo>
                  <a:pt x="944" y="122"/>
                  <a:pt x="944" y="122"/>
                  <a:pt x="944" y="122"/>
                </a:cubicBezTo>
                <a:cubicBezTo>
                  <a:pt x="942" y="119"/>
                  <a:pt x="942" y="119"/>
                  <a:pt x="942" y="119"/>
                </a:cubicBezTo>
                <a:cubicBezTo>
                  <a:pt x="933" y="119"/>
                  <a:pt x="933" y="119"/>
                  <a:pt x="933" y="119"/>
                </a:cubicBezTo>
                <a:cubicBezTo>
                  <a:pt x="925" y="120"/>
                  <a:pt x="925" y="120"/>
                  <a:pt x="925" y="120"/>
                </a:cubicBezTo>
                <a:cubicBezTo>
                  <a:pt x="913" y="120"/>
                  <a:pt x="913" y="120"/>
                  <a:pt x="913" y="120"/>
                </a:cubicBezTo>
                <a:cubicBezTo>
                  <a:pt x="899" y="119"/>
                  <a:pt x="899" y="119"/>
                  <a:pt x="899" y="119"/>
                </a:cubicBezTo>
                <a:cubicBezTo>
                  <a:pt x="890" y="122"/>
                  <a:pt x="890" y="122"/>
                  <a:pt x="890" y="122"/>
                </a:cubicBezTo>
                <a:cubicBezTo>
                  <a:pt x="883" y="126"/>
                  <a:pt x="883" y="126"/>
                  <a:pt x="883" y="126"/>
                </a:cubicBezTo>
                <a:cubicBezTo>
                  <a:pt x="881" y="124"/>
                  <a:pt x="881" y="124"/>
                  <a:pt x="881" y="124"/>
                </a:cubicBezTo>
                <a:cubicBezTo>
                  <a:pt x="872" y="133"/>
                  <a:pt x="855" y="139"/>
                  <a:pt x="844" y="140"/>
                </a:cubicBezTo>
                <a:cubicBezTo>
                  <a:pt x="839" y="140"/>
                  <a:pt x="839" y="140"/>
                  <a:pt x="839" y="140"/>
                </a:cubicBezTo>
                <a:cubicBezTo>
                  <a:pt x="839" y="147"/>
                  <a:pt x="839" y="147"/>
                  <a:pt x="839" y="147"/>
                </a:cubicBezTo>
                <a:cubicBezTo>
                  <a:pt x="839" y="147"/>
                  <a:pt x="839" y="147"/>
                  <a:pt x="839" y="147"/>
                </a:cubicBezTo>
                <a:cubicBezTo>
                  <a:pt x="835" y="146"/>
                  <a:pt x="835" y="146"/>
                  <a:pt x="835" y="146"/>
                </a:cubicBezTo>
                <a:cubicBezTo>
                  <a:pt x="829" y="145"/>
                  <a:pt x="829" y="145"/>
                  <a:pt x="829" y="145"/>
                </a:cubicBezTo>
                <a:cubicBezTo>
                  <a:pt x="826" y="147"/>
                  <a:pt x="826" y="147"/>
                  <a:pt x="826" y="147"/>
                </a:cubicBezTo>
                <a:cubicBezTo>
                  <a:pt x="828" y="152"/>
                  <a:pt x="828" y="152"/>
                  <a:pt x="828" y="152"/>
                </a:cubicBezTo>
                <a:cubicBezTo>
                  <a:pt x="831" y="157"/>
                  <a:pt x="831" y="157"/>
                  <a:pt x="831" y="157"/>
                </a:cubicBezTo>
                <a:cubicBezTo>
                  <a:pt x="830" y="162"/>
                  <a:pt x="830" y="162"/>
                  <a:pt x="830" y="162"/>
                </a:cubicBezTo>
                <a:cubicBezTo>
                  <a:pt x="823" y="171"/>
                  <a:pt x="823" y="171"/>
                  <a:pt x="823" y="171"/>
                </a:cubicBezTo>
                <a:cubicBezTo>
                  <a:pt x="813" y="174"/>
                  <a:pt x="806" y="173"/>
                  <a:pt x="797" y="171"/>
                </a:cubicBezTo>
                <a:cubicBezTo>
                  <a:pt x="790" y="173"/>
                  <a:pt x="790" y="173"/>
                  <a:pt x="790" y="173"/>
                </a:cubicBezTo>
                <a:cubicBezTo>
                  <a:pt x="786" y="177"/>
                  <a:pt x="786" y="177"/>
                  <a:pt x="786" y="177"/>
                </a:cubicBezTo>
                <a:cubicBezTo>
                  <a:pt x="782" y="186"/>
                  <a:pt x="782" y="186"/>
                  <a:pt x="782" y="186"/>
                </a:cubicBezTo>
                <a:cubicBezTo>
                  <a:pt x="774" y="194"/>
                  <a:pt x="774" y="194"/>
                  <a:pt x="774" y="194"/>
                </a:cubicBezTo>
                <a:cubicBezTo>
                  <a:pt x="770" y="222"/>
                  <a:pt x="808" y="213"/>
                  <a:pt x="818" y="197"/>
                </a:cubicBezTo>
                <a:cubicBezTo>
                  <a:pt x="823" y="192"/>
                  <a:pt x="823" y="192"/>
                  <a:pt x="823" y="192"/>
                </a:cubicBezTo>
                <a:cubicBezTo>
                  <a:pt x="826" y="189"/>
                  <a:pt x="826" y="189"/>
                  <a:pt x="826" y="189"/>
                </a:cubicBezTo>
                <a:cubicBezTo>
                  <a:pt x="831" y="186"/>
                  <a:pt x="831" y="186"/>
                  <a:pt x="831" y="186"/>
                </a:cubicBezTo>
                <a:cubicBezTo>
                  <a:pt x="839" y="184"/>
                  <a:pt x="839" y="184"/>
                  <a:pt x="839" y="184"/>
                </a:cubicBezTo>
                <a:cubicBezTo>
                  <a:pt x="841" y="183"/>
                  <a:pt x="841" y="183"/>
                  <a:pt x="841" y="183"/>
                </a:cubicBezTo>
                <a:cubicBezTo>
                  <a:pt x="851" y="177"/>
                  <a:pt x="860" y="179"/>
                  <a:pt x="871" y="172"/>
                </a:cubicBezTo>
                <a:cubicBezTo>
                  <a:pt x="875" y="171"/>
                  <a:pt x="875" y="171"/>
                  <a:pt x="875" y="171"/>
                </a:cubicBezTo>
                <a:cubicBezTo>
                  <a:pt x="880" y="176"/>
                  <a:pt x="880" y="176"/>
                  <a:pt x="880" y="176"/>
                </a:cubicBezTo>
                <a:cubicBezTo>
                  <a:pt x="886" y="181"/>
                  <a:pt x="886" y="181"/>
                  <a:pt x="886" y="181"/>
                </a:cubicBezTo>
                <a:cubicBezTo>
                  <a:pt x="892" y="187"/>
                  <a:pt x="892" y="187"/>
                  <a:pt x="892" y="187"/>
                </a:cubicBezTo>
                <a:cubicBezTo>
                  <a:pt x="896" y="195"/>
                  <a:pt x="896" y="195"/>
                  <a:pt x="896" y="195"/>
                </a:cubicBezTo>
                <a:cubicBezTo>
                  <a:pt x="897" y="203"/>
                  <a:pt x="897" y="203"/>
                  <a:pt x="897" y="203"/>
                </a:cubicBezTo>
                <a:cubicBezTo>
                  <a:pt x="897" y="207"/>
                  <a:pt x="897" y="207"/>
                  <a:pt x="897" y="207"/>
                </a:cubicBezTo>
                <a:cubicBezTo>
                  <a:pt x="899" y="206"/>
                  <a:pt x="899" y="206"/>
                  <a:pt x="899" y="206"/>
                </a:cubicBezTo>
                <a:cubicBezTo>
                  <a:pt x="904" y="202"/>
                  <a:pt x="904" y="202"/>
                  <a:pt x="904" y="202"/>
                </a:cubicBezTo>
                <a:cubicBezTo>
                  <a:pt x="903" y="197"/>
                  <a:pt x="903" y="197"/>
                  <a:pt x="903" y="197"/>
                </a:cubicBezTo>
                <a:cubicBezTo>
                  <a:pt x="905" y="194"/>
                  <a:pt x="905" y="194"/>
                  <a:pt x="905" y="194"/>
                </a:cubicBezTo>
                <a:cubicBezTo>
                  <a:pt x="906" y="194"/>
                  <a:pt x="906" y="194"/>
                  <a:pt x="906" y="194"/>
                </a:cubicBezTo>
                <a:cubicBezTo>
                  <a:pt x="911" y="196"/>
                  <a:pt x="911" y="196"/>
                  <a:pt x="911" y="196"/>
                </a:cubicBezTo>
                <a:cubicBezTo>
                  <a:pt x="911" y="193"/>
                  <a:pt x="911" y="193"/>
                  <a:pt x="911" y="193"/>
                </a:cubicBezTo>
                <a:cubicBezTo>
                  <a:pt x="906" y="188"/>
                  <a:pt x="906" y="188"/>
                  <a:pt x="906" y="188"/>
                </a:cubicBezTo>
                <a:cubicBezTo>
                  <a:pt x="901" y="183"/>
                  <a:pt x="901" y="183"/>
                  <a:pt x="901" y="183"/>
                </a:cubicBezTo>
                <a:cubicBezTo>
                  <a:pt x="896" y="178"/>
                  <a:pt x="896" y="178"/>
                  <a:pt x="896" y="178"/>
                </a:cubicBezTo>
                <a:cubicBezTo>
                  <a:pt x="892" y="170"/>
                  <a:pt x="892" y="170"/>
                  <a:pt x="892" y="170"/>
                </a:cubicBezTo>
                <a:cubicBezTo>
                  <a:pt x="895" y="165"/>
                  <a:pt x="895" y="165"/>
                  <a:pt x="895" y="165"/>
                </a:cubicBezTo>
                <a:cubicBezTo>
                  <a:pt x="901" y="167"/>
                  <a:pt x="901" y="167"/>
                  <a:pt x="901" y="167"/>
                </a:cubicBezTo>
                <a:cubicBezTo>
                  <a:pt x="905" y="170"/>
                  <a:pt x="905" y="170"/>
                  <a:pt x="905" y="170"/>
                </a:cubicBezTo>
                <a:cubicBezTo>
                  <a:pt x="909" y="172"/>
                  <a:pt x="909" y="172"/>
                  <a:pt x="909" y="172"/>
                </a:cubicBezTo>
                <a:cubicBezTo>
                  <a:pt x="913" y="183"/>
                  <a:pt x="913" y="183"/>
                  <a:pt x="913" y="183"/>
                </a:cubicBezTo>
                <a:cubicBezTo>
                  <a:pt x="915" y="192"/>
                  <a:pt x="915" y="192"/>
                  <a:pt x="915" y="192"/>
                </a:cubicBezTo>
                <a:cubicBezTo>
                  <a:pt x="917" y="196"/>
                  <a:pt x="917" y="196"/>
                  <a:pt x="917" y="196"/>
                </a:cubicBezTo>
                <a:cubicBezTo>
                  <a:pt x="918" y="205"/>
                  <a:pt x="918" y="205"/>
                  <a:pt x="918" y="205"/>
                </a:cubicBezTo>
                <a:cubicBezTo>
                  <a:pt x="921" y="207"/>
                  <a:pt x="921" y="207"/>
                  <a:pt x="921" y="207"/>
                </a:cubicBezTo>
                <a:cubicBezTo>
                  <a:pt x="917" y="210"/>
                  <a:pt x="917" y="210"/>
                  <a:pt x="917" y="210"/>
                </a:cubicBezTo>
                <a:cubicBezTo>
                  <a:pt x="918" y="217"/>
                  <a:pt x="918" y="217"/>
                  <a:pt x="918" y="217"/>
                </a:cubicBezTo>
                <a:cubicBezTo>
                  <a:pt x="924" y="220"/>
                  <a:pt x="924" y="220"/>
                  <a:pt x="924" y="220"/>
                </a:cubicBezTo>
                <a:cubicBezTo>
                  <a:pt x="928" y="215"/>
                  <a:pt x="928" y="215"/>
                  <a:pt x="928" y="215"/>
                </a:cubicBezTo>
                <a:cubicBezTo>
                  <a:pt x="928" y="207"/>
                  <a:pt x="928" y="207"/>
                  <a:pt x="928" y="207"/>
                </a:cubicBezTo>
                <a:cubicBezTo>
                  <a:pt x="930" y="198"/>
                  <a:pt x="930" y="198"/>
                  <a:pt x="930" y="198"/>
                </a:cubicBezTo>
                <a:cubicBezTo>
                  <a:pt x="934" y="196"/>
                  <a:pt x="934" y="196"/>
                  <a:pt x="934" y="196"/>
                </a:cubicBezTo>
                <a:cubicBezTo>
                  <a:pt x="936" y="188"/>
                  <a:pt x="936" y="188"/>
                  <a:pt x="936" y="188"/>
                </a:cubicBezTo>
                <a:cubicBezTo>
                  <a:pt x="947" y="189"/>
                  <a:pt x="947" y="189"/>
                  <a:pt x="947" y="189"/>
                </a:cubicBezTo>
                <a:cubicBezTo>
                  <a:pt x="950" y="193"/>
                  <a:pt x="950" y="193"/>
                  <a:pt x="950" y="193"/>
                </a:cubicBezTo>
                <a:cubicBezTo>
                  <a:pt x="949" y="204"/>
                  <a:pt x="949" y="204"/>
                  <a:pt x="949" y="204"/>
                </a:cubicBezTo>
                <a:cubicBezTo>
                  <a:pt x="947" y="207"/>
                  <a:pt x="947" y="207"/>
                  <a:pt x="947" y="207"/>
                </a:cubicBezTo>
                <a:cubicBezTo>
                  <a:pt x="954" y="222"/>
                  <a:pt x="954" y="222"/>
                  <a:pt x="954" y="222"/>
                </a:cubicBezTo>
                <a:cubicBezTo>
                  <a:pt x="963" y="217"/>
                  <a:pt x="963" y="217"/>
                  <a:pt x="963" y="217"/>
                </a:cubicBezTo>
                <a:cubicBezTo>
                  <a:pt x="972" y="220"/>
                  <a:pt x="977" y="220"/>
                  <a:pt x="986" y="218"/>
                </a:cubicBezTo>
                <a:cubicBezTo>
                  <a:pt x="987" y="220"/>
                  <a:pt x="987" y="220"/>
                  <a:pt x="987" y="220"/>
                </a:cubicBezTo>
                <a:cubicBezTo>
                  <a:pt x="981" y="231"/>
                  <a:pt x="981" y="231"/>
                  <a:pt x="981" y="231"/>
                </a:cubicBezTo>
                <a:cubicBezTo>
                  <a:pt x="975" y="240"/>
                  <a:pt x="975" y="240"/>
                  <a:pt x="975" y="240"/>
                </a:cubicBezTo>
                <a:cubicBezTo>
                  <a:pt x="973" y="244"/>
                  <a:pt x="973" y="244"/>
                  <a:pt x="973" y="244"/>
                </a:cubicBezTo>
                <a:cubicBezTo>
                  <a:pt x="970" y="247"/>
                  <a:pt x="970" y="247"/>
                  <a:pt x="970" y="247"/>
                </a:cubicBezTo>
                <a:cubicBezTo>
                  <a:pt x="963" y="248"/>
                  <a:pt x="963" y="248"/>
                  <a:pt x="963" y="248"/>
                </a:cubicBezTo>
                <a:cubicBezTo>
                  <a:pt x="963" y="248"/>
                  <a:pt x="963" y="248"/>
                  <a:pt x="963" y="248"/>
                </a:cubicBezTo>
                <a:cubicBezTo>
                  <a:pt x="950" y="249"/>
                  <a:pt x="950" y="249"/>
                  <a:pt x="950" y="249"/>
                </a:cubicBezTo>
                <a:cubicBezTo>
                  <a:pt x="935" y="248"/>
                  <a:pt x="935" y="248"/>
                  <a:pt x="935" y="248"/>
                </a:cubicBezTo>
                <a:cubicBezTo>
                  <a:pt x="918" y="242"/>
                  <a:pt x="918" y="242"/>
                  <a:pt x="918" y="242"/>
                </a:cubicBezTo>
                <a:cubicBezTo>
                  <a:pt x="907" y="245"/>
                  <a:pt x="907" y="245"/>
                  <a:pt x="907" y="245"/>
                </a:cubicBezTo>
                <a:cubicBezTo>
                  <a:pt x="896" y="252"/>
                  <a:pt x="896" y="252"/>
                  <a:pt x="896" y="252"/>
                </a:cubicBezTo>
                <a:cubicBezTo>
                  <a:pt x="884" y="244"/>
                  <a:pt x="884" y="244"/>
                  <a:pt x="884" y="244"/>
                </a:cubicBezTo>
                <a:cubicBezTo>
                  <a:pt x="869" y="237"/>
                  <a:pt x="869" y="237"/>
                  <a:pt x="869" y="237"/>
                </a:cubicBezTo>
                <a:cubicBezTo>
                  <a:pt x="858" y="228"/>
                  <a:pt x="858" y="228"/>
                  <a:pt x="858" y="228"/>
                </a:cubicBezTo>
                <a:cubicBezTo>
                  <a:pt x="864" y="220"/>
                  <a:pt x="864" y="220"/>
                  <a:pt x="864" y="220"/>
                </a:cubicBezTo>
                <a:cubicBezTo>
                  <a:pt x="856" y="218"/>
                  <a:pt x="856" y="218"/>
                  <a:pt x="856" y="218"/>
                </a:cubicBezTo>
                <a:cubicBezTo>
                  <a:pt x="842" y="216"/>
                  <a:pt x="842" y="216"/>
                  <a:pt x="842" y="216"/>
                </a:cubicBezTo>
                <a:cubicBezTo>
                  <a:pt x="839" y="217"/>
                  <a:pt x="839" y="217"/>
                  <a:pt x="839" y="217"/>
                </a:cubicBezTo>
                <a:cubicBezTo>
                  <a:pt x="833" y="217"/>
                  <a:pt x="833" y="217"/>
                  <a:pt x="833" y="217"/>
                </a:cubicBezTo>
                <a:cubicBezTo>
                  <a:pt x="814" y="219"/>
                  <a:pt x="814" y="219"/>
                  <a:pt x="814" y="219"/>
                </a:cubicBezTo>
                <a:cubicBezTo>
                  <a:pt x="788" y="220"/>
                  <a:pt x="788" y="220"/>
                  <a:pt x="788" y="220"/>
                </a:cubicBezTo>
                <a:cubicBezTo>
                  <a:pt x="783" y="215"/>
                  <a:pt x="783" y="215"/>
                  <a:pt x="783" y="215"/>
                </a:cubicBezTo>
                <a:cubicBezTo>
                  <a:pt x="780" y="219"/>
                  <a:pt x="780" y="219"/>
                  <a:pt x="780" y="219"/>
                </a:cubicBezTo>
                <a:cubicBezTo>
                  <a:pt x="748" y="232"/>
                  <a:pt x="722" y="272"/>
                  <a:pt x="700" y="298"/>
                </a:cubicBezTo>
                <a:cubicBezTo>
                  <a:pt x="693" y="316"/>
                  <a:pt x="693" y="316"/>
                  <a:pt x="693" y="316"/>
                </a:cubicBezTo>
                <a:cubicBezTo>
                  <a:pt x="687" y="335"/>
                  <a:pt x="687" y="335"/>
                  <a:pt x="687" y="335"/>
                </a:cubicBezTo>
                <a:cubicBezTo>
                  <a:pt x="680" y="351"/>
                  <a:pt x="680" y="351"/>
                  <a:pt x="680" y="351"/>
                </a:cubicBezTo>
                <a:cubicBezTo>
                  <a:pt x="675" y="359"/>
                  <a:pt x="675" y="359"/>
                  <a:pt x="675" y="359"/>
                </a:cubicBezTo>
                <a:cubicBezTo>
                  <a:pt x="676" y="367"/>
                  <a:pt x="676" y="367"/>
                  <a:pt x="676" y="367"/>
                </a:cubicBezTo>
                <a:cubicBezTo>
                  <a:pt x="676" y="379"/>
                  <a:pt x="696" y="402"/>
                  <a:pt x="701" y="416"/>
                </a:cubicBezTo>
                <a:cubicBezTo>
                  <a:pt x="715" y="423"/>
                  <a:pt x="715" y="423"/>
                  <a:pt x="715" y="423"/>
                </a:cubicBezTo>
                <a:cubicBezTo>
                  <a:pt x="727" y="435"/>
                  <a:pt x="762" y="422"/>
                  <a:pt x="777" y="419"/>
                </a:cubicBezTo>
                <a:cubicBezTo>
                  <a:pt x="786" y="419"/>
                  <a:pt x="786" y="419"/>
                  <a:pt x="786" y="419"/>
                </a:cubicBezTo>
                <a:cubicBezTo>
                  <a:pt x="791" y="427"/>
                  <a:pt x="791" y="427"/>
                  <a:pt x="791" y="427"/>
                </a:cubicBezTo>
                <a:cubicBezTo>
                  <a:pt x="810" y="425"/>
                  <a:pt x="819" y="440"/>
                  <a:pt x="808" y="457"/>
                </a:cubicBezTo>
                <a:cubicBezTo>
                  <a:pt x="805" y="462"/>
                  <a:pt x="805" y="462"/>
                  <a:pt x="805" y="462"/>
                </a:cubicBezTo>
                <a:cubicBezTo>
                  <a:pt x="813" y="474"/>
                  <a:pt x="813" y="474"/>
                  <a:pt x="813" y="474"/>
                </a:cubicBezTo>
                <a:cubicBezTo>
                  <a:pt x="820" y="485"/>
                  <a:pt x="820" y="485"/>
                  <a:pt x="820" y="485"/>
                </a:cubicBezTo>
                <a:cubicBezTo>
                  <a:pt x="825" y="492"/>
                  <a:pt x="825" y="492"/>
                  <a:pt x="825" y="492"/>
                </a:cubicBezTo>
                <a:cubicBezTo>
                  <a:pt x="825" y="504"/>
                  <a:pt x="827" y="515"/>
                  <a:pt x="829" y="527"/>
                </a:cubicBezTo>
                <a:cubicBezTo>
                  <a:pt x="828" y="541"/>
                  <a:pt x="828" y="541"/>
                  <a:pt x="828" y="541"/>
                </a:cubicBezTo>
                <a:cubicBezTo>
                  <a:pt x="822" y="558"/>
                  <a:pt x="823" y="572"/>
                  <a:pt x="826" y="590"/>
                </a:cubicBezTo>
                <a:cubicBezTo>
                  <a:pt x="834" y="611"/>
                  <a:pt x="834" y="611"/>
                  <a:pt x="834" y="611"/>
                </a:cubicBezTo>
                <a:cubicBezTo>
                  <a:pt x="837" y="638"/>
                  <a:pt x="837" y="638"/>
                  <a:pt x="837" y="638"/>
                </a:cubicBezTo>
                <a:cubicBezTo>
                  <a:pt x="839" y="641"/>
                  <a:pt x="839" y="641"/>
                  <a:pt x="839" y="641"/>
                </a:cubicBezTo>
                <a:cubicBezTo>
                  <a:pt x="843" y="649"/>
                  <a:pt x="843" y="649"/>
                  <a:pt x="843" y="649"/>
                </a:cubicBezTo>
                <a:cubicBezTo>
                  <a:pt x="849" y="664"/>
                  <a:pt x="849" y="664"/>
                  <a:pt x="849" y="664"/>
                </a:cubicBezTo>
                <a:cubicBezTo>
                  <a:pt x="856" y="683"/>
                  <a:pt x="856" y="683"/>
                  <a:pt x="856" y="683"/>
                </a:cubicBezTo>
                <a:cubicBezTo>
                  <a:pt x="858" y="690"/>
                  <a:pt x="858" y="690"/>
                  <a:pt x="858" y="690"/>
                </a:cubicBezTo>
                <a:cubicBezTo>
                  <a:pt x="869" y="694"/>
                  <a:pt x="869" y="694"/>
                  <a:pt x="869" y="694"/>
                </a:cubicBezTo>
                <a:cubicBezTo>
                  <a:pt x="881" y="691"/>
                  <a:pt x="881" y="691"/>
                  <a:pt x="881" y="691"/>
                </a:cubicBezTo>
                <a:cubicBezTo>
                  <a:pt x="901" y="689"/>
                  <a:pt x="901" y="689"/>
                  <a:pt x="901" y="689"/>
                </a:cubicBezTo>
                <a:cubicBezTo>
                  <a:pt x="906" y="679"/>
                  <a:pt x="906" y="679"/>
                  <a:pt x="906" y="679"/>
                </a:cubicBezTo>
                <a:cubicBezTo>
                  <a:pt x="918" y="674"/>
                  <a:pt x="918" y="674"/>
                  <a:pt x="918" y="674"/>
                </a:cubicBezTo>
                <a:cubicBezTo>
                  <a:pt x="928" y="657"/>
                  <a:pt x="928" y="657"/>
                  <a:pt x="928" y="657"/>
                </a:cubicBezTo>
                <a:cubicBezTo>
                  <a:pt x="930" y="639"/>
                  <a:pt x="930" y="639"/>
                  <a:pt x="930" y="639"/>
                </a:cubicBezTo>
                <a:cubicBezTo>
                  <a:pt x="934" y="637"/>
                  <a:pt x="934" y="637"/>
                  <a:pt x="934" y="637"/>
                </a:cubicBezTo>
                <a:cubicBezTo>
                  <a:pt x="944" y="630"/>
                  <a:pt x="944" y="630"/>
                  <a:pt x="944" y="630"/>
                </a:cubicBezTo>
                <a:cubicBezTo>
                  <a:pt x="947" y="618"/>
                  <a:pt x="947" y="607"/>
                  <a:pt x="947" y="595"/>
                </a:cubicBezTo>
                <a:cubicBezTo>
                  <a:pt x="971" y="577"/>
                  <a:pt x="981" y="571"/>
                  <a:pt x="984" y="538"/>
                </a:cubicBezTo>
                <a:cubicBezTo>
                  <a:pt x="977" y="530"/>
                  <a:pt x="977" y="530"/>
                  <a:pt x="977" y="530"/>
                </a:cubicBezTo>
                <a:cubicBezTo>
                  <a:pt x="972" y="508"/>
                  <a:pt x="972" y="508"/>
                  <a:pt x="972" y="508"/>
                </a:cubicBezTo>
                <a:cubicBezTo>
                  <a:pt x="976" y="495"/>
                  <a:pt x="976" y="495"/>
                  <a:pt x="976" y="495"/>
                </a:cubicBezTo>
                <a:cubicBezTo>
                  <a:pt x="986" y="486"/>
                  <a:pt x="993" y="479"/>
                  <a:pt x="1000" y="467"/>
                </a:cubicBezTo>
                <a:cubicBezTo>
                  <a:pt x="1013" y="456"/>
                  <a:pt x="1013" y="456"/>
                  <a:pt x="1013" y="456"/>
                </a:cubicBezTo>
                <a:cubicBezTo>
                  <a:pt x="1019" y="451"/>
                  <a:pt x="1019" y="451"/>
                  <a:pt x="1019" y="451"/>
                </a:cubicBezTo>
                <a:cubicBezTo>
                  <a:pt x="1029" y="438"/>
                  <a:pt x="1029" y="438"/>
                  <a:pt x="1029" y="438"/>
                </a:cubicBezTo>
                <a:cubicBezTo>
                  <a:pt x="1034" y="419"/>
                  <a:pt x="1034" y="419"/>
                  <a:pt x="1034" y="419"/>
                </a:cubicBezTo>
                <a:cubicBezTo>
                  <a:pt x="1045" y="409"/>
                  <a:pt x="1045" y="409"/>
                  <a:pt x="1045" y="409"/>
                </a:cubicBezTo>
                <a:cubicBezTo>
                  <a:pt x="1050" y="389"/>
                  <a:pt x="1050" y="389"/>
                  <a:pt x="1050" y="389"/>
                </a:cubicBezTo>
                <a:cubicBezTo>
                  <a:pt x="1033" y="392"/>
                  <a:pt x="1033" y="392"/>
                  <a:pt x="1033" y="392"/>
                </a:cubicBezTo>
                <a:cubicBezTo>
                  <a:pt x="1025" y="391"/>
                  <a:pt x="1019" y="390"/>
                  <a:pt x="1013" y="387"/>
                </a:cubicBezTo>
                <a:cubicBezTo>
                  <a:pt x="990" y="378"/>
                  <a:pt x="984" y="357"/>
                  <a:pt x="978" y="330"/>
                </a:cubicBezTo>
                <a:cubicBezTo>
                  <a:pt x="968" y="310"/>
                  <a:pt x="968" y="310"/>
                  <a:pt x="968" y="310"/>
                </a:cubicBezTo>
                <a:cubicBezTo>
                  <a:pt x="966" y="296"/>
                  <a:pt x="965" y="279"/>
                  <a:pt x="964" y="264"/>
                </a:cubicBezTo>
                <a:cubicBezTo>
                  <a:pt x="964" y="263"/>
                  <a:pt x="964" y="263"/>
                  <a:pt x="964" y="263"/>
                </a:cubicBezTo>
                <a:cubicBezTo>
                  <a:pt x="966" y="263"/>
                  <a:pt x="966" y="263"/>
                  <a:pt x="966" y="263"/>
                </a:cubicBezTo>
                <a:cubicBezTo>
                  <a:pt x="973" y="271"/>
                  <a:pt x="973" y="271"/>
                  <a:pt x="973" y="271"/>
                </a:cubicBezTo>
                <a:cubicBezTo>
                  <a:pt x="977" y="263"/>
                  <a:pt x="977" y="263"/>
                  <a:pt x="977" y="263"/>
                </a:cubicBezTo>
                <a:cubicBezTo>
                  <a:pt x="978" y="271"/>
                  <a:pt x="978" y="271"/>
                  <a:pt x="978" y="271"/>
                </a:cubicBezTo>
                <a:cubicBezTo>
                  <a:pt x="982" y="282"/>
                  <a:pt x="985" y="294"/>
                  <a:pt x="990" y="305"/>
                </a:cubicBezTo>
                <a:cubicBezTo>
                  <a:pt x="990" y="319"/>
                  <a:pt x="990" y="319"/>
                  <a:pt x="990" y="319"/>
                </a:cubicBezTo>
                <a:cubicBezTo>
                  <a:pt x="997" y="337"/>
                  <a:pt x="1006" y="357"/>
                  <a:pt x="1013" y="375"/>
                </a:cubicBezTo>
                <a:cubicBezTo>
                  <a:pt x="1013" y="375"/>
                  <a:pt x="1014" y="376"/>
                  <a:pt x="1014" y="376"/>
                </a:cubicBezTo>
                <a:cubicBezTo>
                  <a:pt x="1018" y="381"/>
                  <a:pt x="1018" y="381"/>
                  <a:pt x="1018" y="381"/>
                </a:cubicBezTo>
                <a:cubicBezTo>
                  <a:pt x="1033" y="374"/>
                  <a:pt x="1052" y="358"/>
                  <a:pt x="1067" y="356"/>
                </a:cubicBezTo>
                <a:cubicBezTo>
                  <a:pt x="1075" y="351"/>
                  <a:pt x="1081" y="343"/>
                  <a:pt x="1088" y="338"/>
                </a:cubicBezTo>
                <a:cubicBezTo>
                  <a:pt x="1096" y="326"/>
                  <a:pt x="1096" y="326"/>
                  <a:pt x="1096" y="326"/>
                </a:cubicBezTo>
                <a:cubicBezTo>
                  <a:pt x="1097" y="317"/>
                  <a:pt x="1097" y="317"/>
                  <a:pt x="1097" y="317"/>
                </a:cubicBezTo>
                <a:cubicBezTo>
                  <a:pt x="1091" y="313"/>
                  <a:pt x="1091" y="313"/>
                  <a:pt x="1091" y="313"/>
                </a:cubicBezTo>
                <a:cubicBezTo>
                  <a:pt x="1081" y="301"/>
                  <a:pt x="1081" y="301"/>
                  <a:pt x="1081" y="301"/>
                </a:cubicBezTo>
                <a:cubicBezTo>
                  <a:pt x="1081" y="292"/>
                  <a:pt x="1081" y="292"/>
                  <a:pt x="1081" y="292"/>
                </a:cubicBezTo>
                <a:cubicBezTo>
                  <a:pt x="1077" y="297"/>
                  <a:pt x="1077" y="297"/>
                  <a:pt x="1077" y="297"/>
                </a:cubicBezTo>
                <a:cubicBezTo>
                  <a:pt x="1075" y="305"/>
                  <a:pt x="1075" y="305"/>
                  <a:pt x="1075" y="305"/>
                </a:cubicBezTo>
                <a:cubicBezTo>
                  <a:pt x="1060" y="305"/>
                  <a:pt x="1060" y="305"/>
                  <a:pt x="1060" y="305"/>
                </a:cubicBezTo>
                <a:cubicBezTo>
                  <a:pt x="1057" y="292"/>
                  <a:pt x="1057" y="292"/>
                  <a:pt x="1057" y="292"/>
                </a:cubicBezTo>
                <a:cubicBezTo>
                  <a:pt x="1051" y="298"/>
                  <a:pt x="1051" y="298"/>
                  <a:pt x="1051" y="298"/>
                </a:cubicBezTo>
                <a:cubicBezTo>
                  <a:pt x="1047" y="290"/>
                  <a:pt x="1047" y="290"/>
                  <a:pt x="1047" y="290"/>
                </a:cubicBezTo>
                <a:cubicBezTo>
                  <a:pt x="1043" y="280"/>
                  <a:pt x="1043" y="280"/>
                  <a:pt x="1043" y="280"/>
                </a:cubicBezTo>
                <a:cubicBezTo>
                  <a:pt x="1043" y="262"/>
                  <a:pt x="1043" y="262"/>
                  <a:pt x="1043" y="262"/>
                </a:cubicBezTo>
                <a:cubicBezTo>
                  <a:pt x="1053" y="258"/>
                  <a:pt x="1053" y="258"/>
                  <a:pt x="1053" y="258"/>
                </a:cubicBezTo>
                <a:cubicBezTo>
                  <a:pt x="1056" y="275"/>
                  <a:pt x="1056" y="275"/>
                  <a:pt x="1056" y="275"/>
                </a:cubicBezTo>
                <a:cubicBezTo>
                  <a:pt x="1066" y="285"/>
                  <a:pt x="1066" y="285"/>
                  <a:pt x="1066" y="285"/>
                </a:cubicBezTo>
                <a:cubicBezTo>
                  <a:pt x="1077" y="287"/>
                  <a:pt x="1077" y="287"/>
                  <a:pt x="1077" y="287"/>
                </a:cubicBezTo>
                <a:cubicBezTo>
                  <a:pt x="1087" y="283"/>
                  <a:pt x="1087" y="283"/>
                  <a:pt x="1087" y="283"/>
                </a:cubicBezTo>
                <a:cubicBezTo>
                  <a:pt x="1087" y="293"/>
                  <a:pt x="1087" y="293"/>
                  <a:pt x="1087" y="293"/>
                </a:cubicBezTo>
                <a:cubicBezTo>
                  <a:pt x="1098" y="296"/>
                  <a:pt x="1098" y="296"/>
                  <a:pt x="1098" y="296"/>
                </a:cubicBezTo>
                <a:cubicBezTo>
                  <a:pt x="1109" y="291"/>
                  <a:pt x="1109" y="291"/>
                  <a:pt x="1109" y="291"/>
                </a:cubicBezTo>
                <a:cubicBezTo>
                  <a:pt x="1116" y="296"/>
                  <a:pt x="1116" y="296"/>
                  <a:pt x="1116" y="296"/>
                </a:cubicBezTo>
                <a:cubicBezTo>
                  <a:pt x="1135" y="299"/>
                  <a:pt x="1135" y="299"/>
                  <a:pt x="1135" y="299"/>
                </a:cubicBezTo>
                <a:cubicBezTo>
                  <a:pt x="1145" y="314"/>
                  <a:pt x="1145" y="314"/>
                  <a:pt x="1145" y="314"/>
                </a:cubicBezTo>
                <a:cubicBezTo>
                  <a:pt x="1153" y="322"/>
                  <a:pt x="1153" y="322"/>
                  <a:pt x="1153" y="322"/>
                </a:cubicBezTo>
                <a:cubicBezTo>
                  <a:pt x="1155" y="330"/>
                  <a:pt x="1155" y="330"/>
                  <a:pt x="1155" y="330"/>
                </a:cubicBezTo>
                <a:cubicBezTo>
                  <a:pt x="1159" y="335"/>
                  <a:pt x="1159" y="335"/>
                  <a:pt x="1159" y="335"/>
                </a:cubicBezTo>
                <a:cubicBezTo>
                  <a:pt x="1167" y="329"/>
                  <a:pt x="1167" y="329"/>
                  <a:pt x="1167" y="329"/>
                </a:cubicBezTo>
                <a:cubicBezTo>
                  <a:pt x="1170" y="350"/>
                  <a:pt x="1170" y="350"/>
                  <a:pt x="1170" y="350"/>
                </a:cubicBezTo>
                <a:cubicBezTo>
                  <a:pt x="1174" y="368"/>
                  <a:pt x="1174" y="368"/>
                  <a:pt x="1174" y="368"/>
                </a:cubicBezTo>
                <a:cubicBezTo>
                  <a:pt x="1190" y="413"/>
                  <a:pt x="1190" y="413"/>
                  <a:pt x="1190" y="413"/>
                </a:cubicBezTo>
                <a:cubicBezTo>
                  <a:pt x="1195" y="418"/>
                  <a:pt x="1195" y="418"/>
                  <a:pt x="1195" y="418"/>
                </a:cubicBezTo>
                <a:cubicBezTo>
                  <a:pt x="1200" y="414"/>
                  <a:pt x="1200" y="414"/>
                  <a:pt x="1200" y="414"/>
                </a:cubicBezTo>
                <a:cubicBezTo>
                  <a:pt x="1204" y="404"/>
                  <a:pt x="1204" y="404"/>
                  <a:pt x="1204" y="404"/>
                </a:cubicBezTo>
                <a:cubicBezTo>
                  <a:pt x="1207" y="390"/>
                  <a:pt x="1207" y="390"/>
                  <a:pt x="1207" y="390"/>
                </a:cubicBezTo>
                <a:cubicBezTo>
                  <a:pt x="1210" y="388"/>
                  <a:pt x="1210" y="388"/>
                  <a:pt x="1210" y="388"/>
                </a:cubicBezTo>
                <a:cubicBezTo>
                  <a:pt x="1212" y="386"/>
                  <a:pt x="1212" y="386"/>
                  <a:pt x="1212" y="386"/>
                </a:cubicBezTo>
                <a:cubicBezTo>
                  <a:pt x="1215" y="368"/>
                  <a:pt x="1215" y="368"/>
                  <a:pt x="1215" y="368"/>
                </a:cubicBezTo>
                <a:cubicBezTo>
                  <a:pt x="1221" y="367"/>
                  <a:pt x="1221" y="367"/>
                  <a:pt x="1221" y="367"/>
                </a:cubicBezTo>
                <a:cubicBezTo>
                  <a:pt x="1234" y="357"/>
                  <a:pt x="1238" y="346"/>
                  <a:pt x="1246" y="333"/>
                </a:cubicBezTo>
                <a:cubicBezTo>
                  <a:pt x="1251" y="330"/>
                  <a:pt x="1251" y="330"/>
                  <a:pt x="1251" y="330"/>
                </a:cubicBezTo>
                <a:cubicBezTo>
                  <a:pt x="1263" y="327"/>
                  <a:pt x="1263" y="327"/>
                  <a:pt x="1263" y="327"/>
                </a:cubicBezTo>
                <a:cubicBezTo>
                  <a:pt x="1271" y="336"/>
                  <a:pt x="1271" y="336"/>
                  <a:pt x="1271" y="336"/>
                </a:cubicBezTo>
                <a:cubicBezTo>
                  <a:pt x="1282" y="349"/>
                  <a:pt x="1282" y="349"/>
                  <a:pt x="1282" y="349"/>
                </a:cubicBezTo>
                <a:cubicBezTo>
                  <a:pt x="1288" y="355"/>
                  <a:pt x="1288" y="355"/>
                  <a:pt x="1288" y="355"/>
                </a:cubicBezTo>
                <a:cubicBezTo>
                  <a:pt x="1290" y="362"/>
                  <a:pt x="1290" y="362"/>
                  <a:pt x="1290" y="362"/>
                </a:cubicBezTo>
                <a:cubicBezTo>
                  <a:pt x="1293" y="371"/>
                  <a:pt x="1293" y="371"/>
                  <a:pt x="1293" y="371"/>
                </a:cubicBezTo>
                <a:lnTo>
                  <a:pt x="1297" y="373"/>
                </a:lnTo>
                <a:close/>
                <a:moveTo>
                  <a:pt x="1210" y="413"/>
                </a:moveTo>
                <a:cubicBezTo>
                  <a:pt x="1209" y="412"/>
                  <a:pt x="1209" y="412"/>
                  <a:pt x="1209" y="412"/>
                </a:cubicBezTo>
                <a:cubicBezTo>
                  <a:pt x="1206" y="418"/>
                  <a:pt x="1206" y="418"/>
                  <a:pt x="1206" y="418"/>
                </a:cubicBezTo>
                <a:cubicBezTo>
                  <a:pt x="1204" y="422"/>
                  <a:pt x="1204" y="422"/>
                  <a:pt x="1204" y="422"/>
                </a:cubicBezTo>
                <a:cubicBezTo>
                  <a:pt x="1209" y="431"/>
                  <a:pt x="1209" y="431"/>
                  <a:pt x="1209" y="431"/>
                </a:cubicBezTo>
                <a:cubicBezTo>
                  <a:pt x="1210" y="431"/>
                  <a:pt x="1210" y="431"/>
                  <a:pt x="1210" y="431"/>
                </a:cubicBezTo>
                <a:cubicBezTo>
                  <a:pt x="1215" y="430"/>
                  <a:pt x="1215" y="430"/>
                  <a:pt x="1215" y="430"/>
                </a:cubicBezTo>
                <a:cubicBezTo>
                  <a:pt x="1218" y="421"/>
                  <a:pt x="1218" y="421"/>
                  <a:pt x="1218" y="421"/>
                </a:cubicBezTo>
                <a:cubicBezTo>
                  <a:pt x="1211" y="413"/>
                  <a:pt x="1211" y="413"/>
                  <a:pt x="1211" y="413"/>
                </a:cubicBezTo>
                <a:lnTo>
                  <a:pt x="1210" y="413"/>
                </a:lnTo>
                <a:close/>
                <a:moveTo>
                  <a:pt x="1205" y="411"/>
                </a:moveTo>
                <a:cubicBezTo>
                  <a:pt x="1209" y="412"/>
                  <a:pt x="1209" y="412"/>
                  <a:pt x="1209" y="412"/>
                </a:cubicBezTo>
                <a:cubicBezTo>
                  <a:pt x="1209" y="412"/>
                  <a:pt x="1209" y="412"/>
                  <a:pt x="1209" y="412"/>
                </a:cubicBezTo>
                <a:lnTo>
                  <a:pt x="1205" y="411"/>
                </a:lnTo>
                <a:close/>
                <a:moveTo>
                  <a:pt x="1027" y="542"/>
                </a:moveTo>
                <a:cubicBezTo>
                  <a:pt x="1029" y="545"/>
                  <a:pt x="1029" y="545"/>
                  <a:pt x="1029" y="545"/>
                </a:cubicBezTo>
                <a:cubicBezTo>
                  <a:pt x="1030" y="542"/>
                  <a:pt x="1030" y="542"/>
                  <a:pt x="1030" y="542"/>
                </a:cubicBezTo>
                <a:lnTo>
                  <a:pt x="1027" y="542"/>
                </a:lnTo>
                <a:close/>
                <a:moveTo>
                  <a:pt x="1028" y="547"/>
                </a:moveTo>
                <a:cubicBezTo>
                  <a:pt x="1025" y="552"/>
                  <a:pt x="1025" y="552"/>
                  <a:pt x="1025" y="552"/>
                </a:cubicBezTo>
                <a:cubicBezTo>
                  <a:pt x="1023" y="558"/>
                  <a:pt x="1023" y="558"/>
                  <a:pt x="1023" y="558"/>
                </a:cubicBezTo>
                <a:cubicBezTo>
                  <a:pt x="1015" y="563"/>
                  <a:pt x="1015" y="563"/>
                  <a:pt x="1015" y="563"/>
                </a:cubicBezTo>
                <a:cubicBezTo>
                  <a:pt x="1013" y="565"/>
                  <a:pt x="1013" y="565"/>
                  <a:pt x="1013" y="565"/>
                </a:cubicBezTo>
                <a:cubicBezTo>
                  <a:pt x="1008" y="567"/>
                  <a:pt x="1008" y="567"/>
                  <a:pt x="1008" y="567"/>
                </a:cubicBezTo>
                <a:cubicBezTo>
                  <a:pt x="1000" y="571"/>
                  <a:pt x="1000" y="571"/>
                  <a:pt x="1000" y="571"/>
                </a:cubicBezTo>
                <a:cubicBezTo>
                  <a:pt x="1000" y="581"/>
                  <a:pt x="1000" y="581"/>
                  <a:pt x="1000" y="581"/>
                </a:cubicBezTo>
                <a:cubicBezTo>
                  <a:pt x="1001" y="589"/>
                  <a:pt x="1001" y="589"/>
                  <a:pt x="1001" y="589"/>
                </a:cubicBezTo>
                <a:cubicBezTo>
                  <a:pt x="1003" y="598"/>
                  <a:pt x="1003" y="598"/>
                  <a:pt x="1003" y="598"/>
                </a:cubicBezTo>
                <a:cubicBezTo>
                  <a:pt x="997" y="607"/>
                  <a:pt x="997" y="607"/>
                  <a:pt x="997" y="607"/>
                </a:cubicBezTo>
                <a:cubicBezTo>
                  <a:pt x="992" y="611"/>
                  <a:pt x="992" y="611"/>
                  <a:pt x="992" y="611"/>
                </a:cubicBezTo>
                <a:cubicBezTo>
                  <a:pt x="990" y="620"/>
                  <a:pt x="990" y="620"/>
                  <a:pt x="990" y="620"/>
                </a:cubicBezTo>
                <a:cubicBezTo>
                  <a:pt x="994" y="628"/>
                  <a:pt x="994" y="628"/>
                  <a:pt x="994" y="628"/>
                </a:cubicBezTo>
                <a:cubicBezTo>
                  <a:pt x="993" y="635"/>
                  <a:pt x="993" y="635"/>
                  <a:pt x="993" y="635"/>
                </a:cubicBezTo>
                <a:cubicBezTo>
                  <a:pt x="1000" y="639"/>
                  <a:pt x="1000" y="639"/>
                  <a:pt x="1000" y="639"/>
                </a:cubicBezTo>
                <a:cubicBezTo>
                  <a:pt x="1006" y="639"/>
                  <a:pt x="1006" y="639"/>
                  <a:pt x="1006" y="639"/>
                </a:cubicBezTo>
                <a:cubicBezTo>
                  <a:pt x="1013" y="635"/>
                  <a:pt x="1013" y="635"/>
                  <a:pt x="1013" y="635"/>
                </a:cubicBezTo>
                <a:cubicBezTo>
                  <a:pt x="1013" y="635"/>
                  <a:pt x="1013" y="635"/>
                  <a:pt x="1013" y="635"/>
                </a:cubicBezTo>
                <a:cubicBezTo>
                  <a:pt x="1016" y="621"/>
                  <a:pt x="1016" y="621"/>
                  <a:pt x="1016" y="621"/>
                </a:cubicBezTo>
                <a:cubicBezTo>
                  <a:pt x="1020" y="615"/>
                  <a:pt x="1020" y="615"/>
                  <a:pt x="1020" y="615"/>
                </a:cubicBezTo>
                <a:cubicBezTo>
                  <a:pt x="1019" y="609"/>
                  <a:pt x="1019" y="609"/>
                  <a:pt x="1019" y="609"/>
                </a:cubicBezTo>
                <a:cubicBezTo>
                  <a:pt x="1022" y="601"/>
                  <a:pt x="1022" y="601"/>
                  <a:pt x="1022" y="601"/>
                </a:cubicBezTo>
                <a:cubicBezTo>
                  <a:pt x="1025" y="596"/>
                  <a:pt x="1025" y="596"/>
                  <a:pt x="1025" y="596"/>
                </a:cubicBezTo>
                <a:cubicBezTo>
                  <a:pt x="1027" y="589"/>
                  <a:pt x="1027" y="589"/>
                  <a:pt x="1027" y="589"/>
                </a:cubicBezTo>
                <a:cubicBezTo>
                  <a:pt x="1028" y="582"/>
                  <a:pt x="1028" y="582"/>
                  <a:pt x="1028" y="582"/>
                </a:cubicBezTo>
                <a:cubicBezTo>
                  <a:pt x="1026" y="573"/>
                  <a:pt x="1026" y="573"/>
                  <a:pt x="1026" y="573"/>
                </a:cubicBezTo>
                <a:cubicBezTo>
                  <a:pt x="1031" y="563"/>
                  <a:pt x="1031" y="563"/>
                  <a:pt x="1031" y="563"/>
                </a:cubicBezTo>
                <a:cubicBezTo>
                  <a:pt x="1036" y="562"/>
                  <a:pt x="1036" y="562"/>
                  <a:pt x="1036" y="562"/>
                </a:cubicBezTo>
                <a:cubicBezTo>
                  <a:pt x="1029" y="545"/>
                  <a:pt x="1029" y="545"/>
                  <a:pt x="1029" y="545"/>
                </a:cubicBezTo>
                <a:lnTo>
                  <a:pt x="1028" y="547"/>
                </a:lnTo>
                <a:close/>
                <a:moveTo>
                  <a:pt x="872" y="102"/>
                </a:moveTo>
                <a:cubicBezTo>
                  <a:pt x="868" y="99"/>
                  <a:pt x="868" y="99"/>
                  <a:pt x="868" y="99"/>
                </a:cubicBezTo>
                <a:cubicBezTo>
                  <a:pt x="871" y="95"/>
                  <a:pt x="871" y="95"/>
                  <a:pt x="871" y="95"/>
                </a:cubicBezTo>
                <a:cubicBezTo>
                  <a:pt x="867" y="95"/>
                  <a:pt x="867" y="95"/>
                  <a:pt x="867" y="95"/>
                </a:cubicBezTo>
                <a:cubicBezTo>
                  <a:pt x="862" y="96"/>
                  <a:pt x="862" y="96"/>
                  <a:pt x="862" y="96"/>
                </a:cubicBezTo>
                <a:cubicBezTo>
                  <a:pt x="858" y="99"/>
                  <a:pt x="858" y="99"/>
                  <a:pt x="858" y="99"/>
                </a:cubicBezTo>
                <a:cubicBezTo>
                  <a:pt x="854" y="103"/>
                  <a:pt x="854" y="103"/>
                  <a:pt x="854" y="103"/>
                </a:cubicBezTo>
                <a:cubicBezTo>
                  <a:pt x="854" y="106"/>
                  <a:pt x="854" y="106"/>
                  <a:pt x="854" y="106"/>
                </a:cubicBezTo>
                <a:cubicBezTo>
                  <a:pt x="853" y="111"/>
                  <a:pt x="853" y="111"/>
                  <a:pt x="853" y="111"/>
                </a:cubicBezTo>
                <a:cubicBezTo>
                  <a:pt x="852" y="117"/>
                  <a:pt x="852" y="117"/>
                  <a:pt x="852" y="117"/>
                </a:cubicBezTo>
                <a:cubicBezTo>
                  <a:pt x="849" y="121"/>
                  <a:pt x="849" y="121"/>
                  <a:pt x="849" y="121"/>
                </a:cubicBezTo>
                <a:cubicBezTo>
                  <a:pt x="846" y="122"/>
                  <a:pt x="846" y="122"/>
                  <a:pt x="846" y="122"/>
                </a:cubicBezTo>
                <a:cubicBezTo>
                  <a:pt x="845" y="122"/>
                  <a:pt x="845" y="122"/>
                  <a:pt x="845" y="122"/>
                </a:cubicBezTo>
                <a:cubicBezTo>
                  <a:pt x="842" y="126"/>
                  <a:pt x="842" y="126"/>
                  <a:pt x="842" y="126"/>
                </a:cubicBezTo>
                <a:cubicBezTo>
                  <a:pt x="839" y="127"/>
                  <a:pt x="839" y="127"/>
                  <a:pt x="839" y="127"/>
                </a:cubicBezTo>
                <a:cubicBezTo>
                  <a:pt x="838" y="127"/>
                  <a:pt x="838" y="127"/>
                  <a:pt x="838" y="127"/>
                </a:cubicBezTo>
                <a:cubicBezTo>
                  <a:pt x="839" y="127"/>
                  <a:pt x="839" y="127"/>
                  <a:pt x="839" y="127"/>
                </a:cubicBezTo>
                <a:cubicBezTo>
                  <a:pt x="840" y="129"/>
                  <a:pt x="840" y="129"/>
                  <a:pt x="840" y="129"/>
                </a:cubicBezTo>
                <a:cubicBezTo>
                  <a:pt x="839" y="130"/>
                  <a:pt x="839" y="130"/>
                  <a:pt x="839" y="130"/>
                </a:cubicBezTo>
                <a:cubicBezTo>
                  <a:pt x="835" y="131"/>
                  <a:pt x="835" y="131"/>
                  <a:pt x="835" y="131"/>
                </a:cubicBezTo>
                <a:cubicBezTo>
                  <a:pt x="833" y="133"/>
                  <a:pt x="833" y="133"/>
                  <a:pt x="833" y="133"/>
                </a:cubicBezTo>
                <a:cubicBezTo>
                  <a:pt x="830" y="136"/>
                  <a:pt x="830" y="136"/>
                  <a:pt x="830" y="136"/>
                </a:cubicBezTo>
                <a:cubicBezTo>
                  <a:pt x="830" y="137"/>
                  <a:pt x="830" y="137"/>
                  <a:pt x="830" y="137"/>
                </a:cubicBezTo>
                <a:cubicBezTo>
                  <a:pt x="836" y="137"/>
                  <a:pt x="836" y="137"/>
                  <a:pt x="836" y="137"/>
                </a:cubicBezTo>
                <a:cubicBezTo>
                  <a:pt x="839" y="136"/>
                  <a:pt x="839" y="136"/>
                  <a:pt x="839" y="136"/>
                </a:cubicBezTo>
                <a:cubicBezTo>
                  <a:pt x="842" y="134"/>
                  <a:pt x="842" y="134"/>
                  <a:pt x="842" y="134"/>
                </a:cubicBezTo>
                <a:cubicBezTo>
                  <a:pt x="848" y="135"/>
                  <a:pt x="848" y="135"/>
                  <a:pt x="848" y="135"/>
                </a:cubicBezTo>
                <a:cubicBezTo>
                  <a:pt x="856" y="134"/>
                  <a:pt x="856" y="134"/>
                  <a:pt x="856" y="134"/>
                </a:cubicBezTo>
                <a:cubicBezTo>
                  <a:pt x="859" y="133"/>
                  <a:pt x="859" y="133"/>
                  <a:pt x="859" y="133"/>
                </a:cubicBezTo>
                <a:cubicBezTo>
                  <a:pt x="861" y="129"/>
                  <a:pt x="861" y="129"/>
                  <a:pt x="861" y="129"/>
                </a:cubicBezTo>
                <a:cubicBezTo>
                  <a:pt x="863" y="127"/>
                  <a:pt x="863" y="127"/>
                  <a:pt x="863" y="127"/>
                </a:cubicBezTo>
                <a:cubicBezTo>
                  <a:pt x="861" y="122"/>
                  <a:pt x="861" y="122"/>
                  <a:pt x="861" y="122"/>
                </a:cubicBezTo>
                <a:cubicBezTo>
                  <a:pt x="863" y="116"/>
                  <a:pt x="863" y="116"/>
                  <a:pt x="863" y="116"/>
                </a:cubicBezTo>
                <a:cubicBezTo>
                  <a:pt x="861" y="108"/>
                  <a:pt x="861" y="108"/>
                  <a:pt x="861" y="108"/>
                </a:cubicBezTo>
                <a:cubicBezTo>
                  <a:pt x="866" y="106"/>
                  <a:pt x="866" y="106"/>
                  <a:pt x="866" y="106"/>
                </a:cubicBezTo>
                <a:lnTo>
                  <a:pt x="872" y="102"/>
                </a:lnTo>
                <a:close/>
                <a:moveTo>
                  <a:pt x="839" y="67"/>
                </a:moveTo>
                <a:cubicBezTo>
                  <a:pt x="842" y="64"/>
                  <a:pt x="842" y="64"/>
                  <a:pt x="842" y="64"/>
                </a:cubicBezTo>
                <a:cubicBezTo>
                  <a:pt x="842" y="64"/>
                  <a:pt x="842" y="64"/>
                  <a:pt x="842" y="64"/>
                </a:cubicBezTo>
                <a:lnTo>
                  <a:pt x="839" y="67"/>
                </a:lnTo>
                <a:close/>
                <a:moveTo>
                  <a:pt x="846" y="72"/>
                </a:moveTo>
                <a:cubicBezTo>
                  <a:pt x="854" y="69"/>
                  <a:pt x="854" y="69"/>
                  <a:pt x="854" y="69"/>
                </a:cubicBezTo>
                <a:cubicBezTo>
                  <a:pt x="862" y="67"/>
                  <a:pt x="862" y="67"/>
                  <a:pt x="862" y="67"/>
                </a:cubicBezTo>
                <a:cubicBezTo>
                  <a:pt x="867" y="64"/>
                  <a:pt x="867" y="64"/>
                  <a:pt x="867" y="64"/>
                </a:cubicBezTo>
                <a:cubicBezTo>
                  <a:pt x="872" y="60"/>
                  <a:pt x="872" y="60"/>
                  <a:pt x="872" y="60"/>
                </a:cubicBezTo>
                <a:cubicBezTo>
                  <a:pt x="873" y="57"/>
                  <a:pt x="873" y="57"/>
                  <a:pt x="873" y="57"/>
                </a:cubicBezTo>
                <a:cubicBezTo>
                  <a:pt x="869" y="57"/>
                  <a:pt x="869" y="57"/>
                  <a:pt x="869" y="57"/>
                </a:cubicBezTo>
                <a:cubicBezTo>
                  <a:pt x="860" y="55"/>
                  <a:pt x="860" y="55"/>
                  <a:pt x="860" y="55"/>
                </a:cubicBezTo>
                <a:cubicBezTo>
                  <a:pt x="851" y="60"/>
                  <a:pt x="851" y="60"/>
                  <a:pt x="851" y="60"/>
                </a:cubicBezTo>
                <a:cubicBezTo>
                  <a:pt x="850" y="56"/>
                  <a:pt x="850" y="56"/>
                  <a:pt x="850" y="56"/>
                </a:cubicBezTo>
                <a:cubicBezTo>
                  <a:pt x="842" y="64"/>
                  <a:pt x="842" y="64"/>
                  <a:pt x="842" y="64"/>
                </a:cubicBezTo>
                <a:cubicBezTo>
                  <a:pt x="842" y="65"/>
                  <a:pt x="842" y="65"/>
                  <a:pt x="842" y="65"/>
                </a:cubicBezTo>
                <a:cubicBezTo>
                  <a:pt x="839" y="68"/>
                  <a:pt x="839" y="68"/>
                  <a:pt x="839" y="68"/>
                </a:cubicBezTo>
                <a:cubicBezTo>
                  <a:pt x="838" y="68"/>
                  <a:pt x="838" y="68"/>
                  <a:pt x="838" y="68"/>
                </a:cubicBezTo>
                <a:cubicBezTo>
                  <a:pt x="839" y="68"/>
                  <a:pt x="839" y="68"/>
                  <a:pt x="839" y="68"/>
                </a:cubicBezTo>
                <a:lnTo>
                  <a:pt x="846" y="72"/>
                </a:lnTo>
                <a:close/>
                <a:moveTo>
                  <a:pt x="842" y="61"/>
                </a:moveTo>
                <a:cubicBezTo>
                  <a:pt x="842" y="64"/>
                  <a:pt x="842" y="64"/>
                  <a:pt x="842" y="64"/>
                </a:cubicBezTo>
                <a:cubicBezTo>
                  <a:pt x="847" y="58"/>
                  <a:pt x="847" y="58"/>
                  <a:pt x="847" y="58"/>
                </a:cubicBezTo>
                <a:lnTo>
                  <a:pt x="842" y="61"/>
                </a:lnTo>
                <a:close/>
                <a:moveTo>
                  <a:pt x="570" y="475"/>
                </a:moveTo>
                <a:cubicBezTo>
                  <a:pt x="561" y="474"/>
                  <a:pt x="551" y="474"/>
                  <a:pt x="543" y="474"/>
                </a:cubicBezTo>
                <a:cubicBezTo>
                  <a:pt x="540" y="467"/>
                  <a:pt x="540" y="467"/>
                  <a:pt x="540" y="467"/>
                </a:cubicBezTo>
                <a:cubicBezTo>
                  <a:pt x="516" y="460"/>
                  <a:pt x="516" y="460"/>
                  <a:pt x="516" y="460"/>
                </a:cubicBezTo>
                <a:cubicBezTo>
                  <a:pt x="510" y="463"/>
                  <a:pt x="510" y="463"/>
                  <a:pt x="510" y="463"/>
                </a:cubicBezTo>
                <a:cubicBezTo>
                  <a:pt x="507" y="466"/>
                  <a:pt x="507" y="466"/>
                  <a:pt x="507" y="466"/>
                </a:cubicBezTo>
                <a:cubicBezTo>
                  <a:pt x="499" y="465"/>
                  <a:pt x="499" y="465"/>
                  <a:pt x="499" y="465"/>
                </a:cubicBezTo>
                <a:cubicBezTo>
                  <a:pt x="501" y="459"/>
                  <a:pt x="501" y="459"/>
                  <a:pt x="501" y="459"/>
                </a:cubicBezTo>
                <a:cubicBezTo>
                  <a:pt x="504" y="453"/>
                  <a:pt x="504" y="453"/>
                  <a:pt x="504" y="453"/>
                </a:cubicBezTo>
                <a:cubicBezTo>
                  <a:pt x="510" y="445"/>
                  <a:pt x="510" y="445"/>
                  <a:pt x="510" y="445"/>
                </a:cubicBezTo>
                <a:cubicBezTo>
                  <a:pt x="508" y="440"/>
                  <a:pt x="508" y="440"/>
                  <a:pt x="508" y="440"/>
                </a:cubicBezTo>
                <a:cubicBezTo>
                  <a:pt x="506" y="439"/>
                  <a:pt x="506" y="439"/>
                  <a:pt x="506" y="439"/>
                </a:cubicBezTo>
                <a:cubicBezTo>
                  <a:pt x="503" y="422"/>
                  <a:pt x="491" y="418"/>
                  <a:pt x="474" y="421"/>
                </a:cubicBezTo>
                <a:cubicBezTo>
                  <a:pt x="464" y="415"/>
                  <a:pt x="464" y="415"/>
                  <a:pt x="464" y="415"/>
                </a:cubicBezTo>
                <a:cubicBezTo>
                  <a:pt x="462" y="409"/>
                  <a:pt x="462" y="409"/>
                  <a:pt x="462" y="409"/>
                </a:cubicBezTo>
                <a:cubicBezTo>
                  <a:pt x="461" y="405"/>
                  <a:pt x="461" y="405"/>
                  <a:pt x="461" y="405"/>
                </a:cubicBezTo>
                <a:cubicBezTo>
                  <a:pt x="454" y="398"/>
                  <a:pt x="454" y="398"/>
                  <a:pt x="454" y="398"/>
                </a:cubicBezTo>
                <a:cubicBezTo>
                  <a:pt x="450" y="398"/>
                  <a:pt x="450" y="398"/>
                  <a:pt x="450" y="398"/>
                </a:cubicBezTo>
                <a:cubicBezTo>
                  <a:pt x="450" y="389"/>
                  <a:pt x="450" y="389"/>
                  <a:pt x="450" y="389"/>
                </a:cubicBezTo>
                <a:cubicBezTo>
                  <a:pt x="441" y="379"/>
                  <a:pt x="441" y="379"/>
                  <a:pt x="441" y="379"/>
                </a:cubicBezTo>
                <a:cubicBezTo>
                  <a:pt x="433" y="382"/>
                  <a:pt x="424" y="384"/>
                  <a:pt x="415" y="386"/>
                </a:cubicBezTo>
                <a:cubicBezTo>
                  <a:pt x="410" y="381"/>
                  <a:pt x="410" y="381"/>
                  <a:pt x="410" y="381"/>
                </a:cubicBezTo>
                <a:cubicBezTo>
                  <a:pt x="394" y="381"/>
                  <a:pt x="394" y="381"/>
                  <a:pt x="394" y="381"/>
                </a:cubicBezTo>
                <a:cubicBezTo>
                  <a:pt x="390" y="386"/>
                  <a:pt x="390" y="386"/>
                  <a:pt x="390" y="386"/>
                </a:cubicBezTo>
                <a:cubicBezTo>
                  <a:pt x="389" y="393"/>
                  <a:pt x="389" y="393"/>
                  <a:pt x="389" y="393"/>
                </a:cubicBezTo>
                <a:cubicBezTo>
                  <a:pt x="388" y="394"/>
                  <a:pt x="388" y="394"/>
                  <a:pt x="388" y="394"/>
                </a:cubicBezTo>
                <a:cubicBezTo>
                  <a:pt x="385" y="391"/>
                  <a:pt x="385" y="391"/>
                  <a:pt x="385" y="391"/>
                </a:cubicBezTo>
                <a:cubicBezTo>
                  <a:pt x="383" y="386"/>
                  <a:pt x="383" y="386"/>
                  <a:pt x="383" y="386"/>
                </a:cubicBezTo>
                <a:cubicBezTo>
                  <a:pt x="386" y="377"/>
                  <a:pt x="386" y="377"/>
                  <a:pt x="386" y="377"/>
                </a:cubicBezTo>
                <a:cubicBezTo>
                  <a:pt x="383" y="378"/>
                  <a:pt x="383" y="378"/>
                  <a:pt x="383" y="378"/>
                </a:cubicBezTo>
                <a:cubicBezTo>
                  <a:pt x="378" y="379"/>
                  <a:pt x="378" y="379"/>
                  <a:pt x="378" y="379"/>
                </a:cubicBezTo>
                <a:cubicBezTo>
                  <a:pt x="366" y="388"/>
                  <a:pt x="366" y="388"/>
                  <a:pt x="366" y="388"/>
                </a:cubicBezTo>
                <a:cubicBezTo>
                  <a:pt x="362" y="393"/>
                  <a:pt x="362" y="393"/>
                  <a:pt x="362" y="393"/>
                </a:cubicBezTo>
                <a:cubicBezTo>
                  <a:pt x="353" y="390"/>
                  <a:pt x="353" y="390"/>
                  <a:pt x="353" y="390"/>
                </a:cubicBezTo>
                <a:cubicBezTo>
                  <a:pt x="341" y="392"/>
                  <a:pt x="341" y="392"/>
                  <a:pt x="341" y="392"/>
                </a:cubicBezTo>
                <a:cubicBezTo>
                  <a:pt x="338" y="393"/>
                  <a:pt x="338" y="393"/>
                  <a:pt x="338" y="393"/>
                </a:cubicBezTo>
                <a:cubicBezTo>
                  <a:pt x="323" y="383"/>
                  <a:pt x="323" y="383"/>
                  <a:pt x="323" y="383"/>
                </a:cubicBezTo>
                <a:cubicBezTo>
                  <a:pt x="323" y="365"/>
                  <a:pt x="323" y="365"/>
                  <a:pt x="323" y="365"/>
                </a:cubicBezTo>
                <a:cubicBezTo>
                  <a:pt x="324" y="352"/>
                  <a:pt x="324" y="352"/>
                  <a:pt x="324" y="352"/>
                </a:cubicBezTo>
                <a:cubicBezTo>
                  <a:pt x="319" y="347"/>
                  <a:pt x="319" y="347"/>
                  <a:pt x="319" y="347"/>
                </a:cubicBezTo>
                <a:cubicBezTo>
                  <a:pt x="313" y="348"/>
                  <a:pt x="313" y="348"/>
                  <a:pt x="313" y="348"/>
                </a:cubicBezTo>
                <a:cubicBezTo>
                  <a:pt x="299" y="349"/>
                  <a:pt x="299" y="349"/>
                  <a:pt x="299" y="349"/>
                </a:cubicBezTo>
                <a:cubicBezTo>
                  <a:pt x="298" y="334"/>
                  <a:pt x="301" y="320"/>
                  <a:pt x="305" y="305"/>
                </a:cubicBezTo>
                <a:cubicBezTo>
                  <a:pt x="288" y="312"/>
                  <a:pt x="288" y="312"/>
                  <a:pt x="288" y="312"/>
                </a:cubicBezTo>
                <a:cubicBezTo>
                  <a:pt x="281" y="325"/>
                  <a:pt x="281" y="325"/>
                  <a:pt x="281" y="325"/>
                </a:cubicBezTo>
                <a:cubicBezTo>
                  <a:pt x="264" y="328"/>
                  <a:pt x="264" y="328"/>
                  <a:pt x="264" y="328"/>
                </a:cubicBezTo>
                <a:cubicBezTo>
                  <a:pt x="257" y="321"/>
                  <a:pt x="257" y="321"/>
                  <a:pt x="257" y="321"/>
                </a:cubicBezTo>
                <a:cubicBezTo>
                  <a:pt x="253" y="293"/>
                  <a:pt x="253" y="293"/>
                  <a:pt x="253" y="293"/>
                </a:cubicBezTo>
                <a:cubicBezTo>
                  <a:pt x="254" y="278"/>
                  <a:pt x="254" y="278"/>
                  <a:pt x="254" y="278"/>
                </a:cubicBezTo>
                <a:cubicBezTo>
                  <a:pt x="252" y="261"/>
                  <a:pt x="252" y="261"/>
                  <a:pt x="252" y="261"/>
                </a:cubicBezTo>
                <a:cubicBezTo>
                  <a:pt x="261" y="250"/>
                  <a:pt x="261" y="250"/>
                  <a:pt x="261" y="250"/>
                </a:cubicBezTo>
                <a:cubicBezTo>
                  <a:pt x="292" y="249"/>
                  <a:pt x="292" y="249"/>
                  <a:pt x="292" y="249"/>
                </a:cubicBezTo>
                <a:cubicBezTo>
                  <a:pt x="303" y="243"/>
                  <a:pt x="303" y="243"/>
                  <a:pt x="303" y="243"/>
                </a:cubicBezTo>
                <a:cubicBezTo>
                  <a:pt x="313" y="245"/>
                  <a:pt x="313" y="245"/>
                  <a:pt x="313" y="245"/>
                </a:cubicBezTo>
                <a:cubicBezTo>
                  <a:pt x="327" y="247"/>
                  <a:pt x="327" y="247"/>
                  <a:pt x="327" y="247"/>
                </a:cubicBezTo>
                <a:cubicBezTo>
                  <a:pt x="328" y="260"/>
                  <a:pt x="328" y="260"/>
                  <a:pt x="328" y="260"/>
                </a:cubicBezTo>
                <a:cubicBezTo>
                  <a:pt x="335" y="282"/>
                  <a:pt x="335" y="282"/>
                  <a:pt x="335" y="282"/>
                </a:cubicBezTo>
                <a:cubicBezTo>
                  <a:pt x="341" y="278"/>
                  <a:pt x="341" y="278"/>
                  <a:pt x="341" y="278"/>
                </a:cubicBezTo>
                <a:cubicBezTo>
                  <a:pt x="342" y="277"/>
                  <a:pt x="342" y="277"/>
                  <a:pt x="342" y="277"/>
                </a:cubicBezTo>
                <a:cubicBezTo>
                  <a:pt x="341" y="273"/>
                  <a:pt x="341" y="273"/>
                  <a:pt x="341" y="273"/>
                </a:cubicBezTo>
                <a:cubicBezTo>
                  <a:pt x="336" y="249"/>
                  <a:pt x="336" y="249"/>
                  <a:pt x="336" y="249"/>
                </a:cubicBezTo>
                <a:cubicBezTo>
                  <a:pt x="338" y="246"/>
                  <a:pt x="339" y="243"/>
                  <a:pt x="341" y="240"/>
                </a:cubicBezTo>
                <a:cubicBezTo>
                  <a:pt x="348" y="227"/>
                  <a:pt x="357" y="216"/>
                  <a:pt x="358" y="201"/>
                </a:cubicBezTo>
                <a:cubicBezTo>
                  <a:pt x="360" y="193"/>
                  <a:pt x="360" y="193"/>
                  <a:pt x="360" y="193"/>
                </a:cubicBezTo>
                <a:cubicBezTo>
                  <a:pt x="361" y="203"/>
                  <a:pt x="361" y="203"/>
                  <a:pt x="361" y="203"/>
                </a:cubicBezTo>
                <a:cubicBezTo>
                  <a:pt x="365" y="199"/>
                  <a:pt x="365" y="199"/>
                  <a:pt x="365" y="199"/>
                </a:cubicBezTo>
                <a:cubicBezTo>
                  <a:pt x="365" y="191"/>
                  <a:pt x="365" y="191"/>
                  <a:pt x="365" y="191"/>
                </a:cubicBezTo>
                <a:cubicBezTo>
                  <a:pt x="373" y="184"/>
                  <a:pt x="373" y="184"/>
                  <a:pt x="373" y="184"/>
                </a:cubicBezTo>
                <a:cubicBezTo>
                  <a:pt x="383" y="176"/>
                  <a:pt x="383" y="176"/>
                  <a:pt x="383" y="176"/>
                </a:cubicBezTo>
                <a:cubicBezTo>
                  <a:pt x="385" y="175"/>
                  <a:pt x="385" y="175"/>
                  <a:pt x="385" y="175"/>
                </a:cubicBezTo>
                <a:cubicBezTo>
                  <a:pt x="386" y="168"/>
                  <a:pt x="386" y="168"/>
                  <a:pt x="386" y="168"/>
                </a:cubicBezTo>
                <a:cubicBezTo>
                  <a:pt x="394" y="163"/>
                  <a:pt x="394" y="163"/>
                  <a:pt x="394" y="163"/>
                </a:cubicBezTo>
                <a:cubicBezTo>
                  <a:pt x="402" y="161"/>
                  <a:pt x="402" y="161"/>
                  <a:pt x="402" y="161"/>
                </a:cubicBezTo>
                <a:cubicBezTo>
                  <a:pt x="407" y="164"/>
                  <a:pt x="407" y="164"/>
                  <a:pt x="407" y="164"/>
                </a:cubicBezTo>
                <a:cubicBezTo>
                  <a:pt x="403" y="169"/>
                  <a:pt x="403" y="169"/>
                  <a:pt x="403" y="169"/>
                </a:cubicBezTo>
                <a:cubicBezTo>
                  <a:pt x="403" y="171"/>
                  <a:pt x="403" y="171"/>
                  <a:pt x="403" y="171"/>
                </a:cubicBezTo>
                <a:cubicBezTo>
                  <a:pt x="409" y="168"/>
                  <a:pt x="409" y="168"/>
                  <a:pt x="409" y="168"/>
                </a:cubicBezTo>
                <a:cubicBezTo>
                  <a:pt x="418" y="160"/>
                  <a:pt x="418" y="160"/>
                  <a:pt x="418" y="160"/>
                </a:cubicBezTo>
                <a:cubicBezTo>
                  <a:pt x="410" y="157"/>
                  <a:pt x="410" y="157"/>
                  <a:pt x="410" y="157"/>
                </a:cubicBezTo>
                <a:cubicBezTo>
                  <a:pt x="403" y="153"/>
                  <a:pt x="403" y="153"/>
                  <a:pt x="403" y="153"/>
                </a:cubicBezTo>
                <a:cubicBezTo>
                  <a:pt x="401" y="145"/>
                  <a:pt x="401" y="145"/>
                  <a:pt x="401" y="145"/>
                </a:cubicBezTo>
                <a:cubicBezTo>
                  <a:pt x="394" y="145"/>
                  <a:pt x="394" y="145"/>
                  <a:pt x="394" y="145"/>
                </a:cubicBezTo>
                <a:cubicBezTo>
                  <a:pt x="383" y="150"/>
                  <a:pt x="383" y="150"/>
                  <a:pt x="383" y="150"/>
                </a:cubicBezTo>
                <a:cubicBezTo>
                  <a:pt x="376" y="154"/>
                  <a:pt x="376" y="154"/>
                  <a:pt x="376" y="154"/>
                </a:cubicBezTo>
                <a:cubicBezTo>
                  <a:pt x="383" y="146"/>
                  <a:pt x="383" y="146"/>
                  <a:pt x="383" y="146"/>
                </a:cubicBezTo>
                <a:cubicBezTo>
                  <a:pt x="387" y="142"/>
                  <a:pt x="387" y="142"/>
                  <a:pt x="387" y="142"/>
                </a:cubicBezTo>
                <a:cubicBezTo>
                  <a:pt x="394" y="131"/>
                  <a:pt x="394" y="131"/>
                  <a:pt x="394" y="131"/>
                </a:cubicBezTo>
                <a:cubicBezTo>
                  <a:pt x="424" y="131"/>
                  <a:pt x="424" y="131"/>
                  <a:pt x="424" y="131"/>
                </a:cubicBezTo>
                <a:cubicBezTo>
                  <a:pt x="427" y="127"/>
                  <a:pt x="427" y="127"/>
                  <a:pt x="427" y="127"/>
                </a:cubicBezTo>
                <a:cubicBezTo>
                  <a:pt x="435" y="123"/>
                  <a:pt x="435" y="123"/>
                  <a:pt x="435" y="123"/>
                </a:cubicBezTo>
                <a:cubicBezTo>
                  <a:pt x="431" y="119"/>
                  <a:pt x="431" y="119"/>
                  <a:pt x="431" y="119"/>
                </a:cubicBezTo>
                <a:cubicBezTo>
                  <a:pt x="427" y="117"/>
                  <a:pt x="427" y="117"/>
                  <a:pt x="427" y="117"/>
                </a:cubicBezTo>
                <a:cubicBezTo>
                  <a:pt x="425" y="116"/>
                  <a:pt x="425" y="116"/>
                  <a:pt x="425" y="116"/>
                </a:cubicBezTo>
                <a:cubicBezTo>
                  <a:pt x="419" y="121"/>
                  <a:pt x="419" y="121"/>
                  <a:pt x="419" y="121"/>
                </a:cubicBezTo>
                <a:cubicBezTo>
                  <a:pt x="416" y="120"/>
                  <a:pt x="416" y="120"/>
                  <a:pt x="416" y="120"/>
                </a:cubicBezTo>
                <a:cubicBezTo>
                  <a:pt x="420" y="116"/>
                  <a:pt x="420" y="116"/>
                  <a:pt x="420" y="116"/>
                </a:cubicBezTo>
                <a:cubicBezTo>
                  <a:pt x="420" y="110"/>
                  <a:pt x="420" y="110"/>
                  <a:pt x="420" y="110"/>
                </a:cubicBezTo>
                <a:cubicBezTo>
                  <a:pt x="416" y="110"/>
                  <a:pt x="416" y="110"/>
                  <a:pt x="416" y="110"/>
                </a:cubicBezTo>
                <a:cubicBezTo>
                  <a:pt x="407" y="105"/>
                  <a:pt x="399" y="99"/>
                  <a:pt x="393" y="89"/>
                </a:cubicBezTo>
                <a:cubicBezTo>
                  <a:pt x="387" y="85"/>
                  <a:pt x="387" y="85"/>
                  <a:pt x="387" y="85"/>
                </a:cubicBezTo>
                <a:cubicBezTo>
                  <a:pt x="384" y="89"/>
                  <a:pt x="384" y="89"/>
                  <a:pt x="384" y="89"/>
                </a:cubicBezTo>
                <a:cubicBezTo>
                  <a:pt x="383" y="91"/>
                  <a:pt x="383" y="91"/>
                  <a:pt x="383" y="91"/>
                </a:cubicBezTo>
                <a:cubicBezTo>
                  <a:pt x="380" y="95"/>
                  <a:pt x="380" y="95"/>
                  <a:pt x="380" y="95"/>
                </a:cubicBezTo>
                <a:cubicBezTo>
                  <a:pt x="375" y="93"/>
                  <a:pt x="375" y="93"/>
                  <a:pt x="375" y="93"/>
                </a:cubicBezTo>
                <a:cubicBezTo>
                  <a:pt x="368" y="88"/>
                  <a:pt x="368" y="88"/>
                  <a:pt x="368" y="88"/>
                </a:cubicBezTo>
                <a:cubicBezTo>
                  <a:pt x="369" y="82"/>
                  <a:pt x="369" y="82"/>
                  <a:pt x="369" y="82"/>
                </a:cubicBezTo>
                <a:cubicBezTo>
                  <a:pt x="360" y="73"/>
                  <a:pt x="353" y="69"/>
                  <a:pt x="341" y="70"/>
                </a:cubicBezTo>
                <a:cubicBezTo>
                  <a:pt x="339" y="70"/>
                  <a:pt x="339" y="70"/>
                  <a:pt x="339" y="70"/>
                </a:cubicBezTo>
                <a:cubicBezTo>
                  <a:pt x="338" y="71"/>
                  <a:pt x="338" y="71"/>
                  <a:pt x="338" y="71"/>
                </a:cubicBezTo>
                <a:cubicBezTo>
                  <a:pt x="341" y="80"/>
                  <a:pt x="341" y="80"/>
                  <a:pt x="341" y="80"/>
                </a:cubicBezTo>
                <a:cubicBezTo>
                  <a:pt x="341" y="81"/>
                  <a:pt x="341" y="81"/>
                  <a:pt x="341" y="81"/>
                </a:cubicBezTo>
                <a:cubicBezTo>
                  <a:pt x="341" y="82"/>
                  <a:pt x="341" y="82"/>
                  <a:pt x="341" y="82"/>
                </a:cubicBezTo>
                <a:cubicBezTo>
                  <a:pt x="337" y="91"/>
                  <a:pt x="337" y="91"/>
                  <a:pt x="337" y="91"/>
                </a:cubicBezTo>
                <a:cubicBezTo>
                  <a:pt x="340" y="92"/>
                  <a:pt x="340" y="92"/>
                  <a:pt x="340" y="92"/>
                </a:cubicBezTo>
                <a:cubicBezTo>
                  <a:pt x="341" y="94"/>
                  <a:pt x="341" y="94"/>
                  <a:pt x="341" y="94"/>
                </a:cubicBezTo>
                <a:cubicBezTo>
                  <a:pt x="344" y="104"/>
                  <a:pt x="344" y="104"/>
                  <a:pt x="344" y="104"/>
                </a:cubicBezTo>
                <a:cubicBezTo>
                  <a:pt x="341" y="109"/>
                  <a:pt x="341" y="109"/>
                  <a:pt x="341" y="109"/>
                </a:cubicBezTo>
                <a:cubicBezTo>
                  <a:pt x="340" y="111"/>
                  <a:pt x="340" y="111"/>
                  <a:pt x="340" y="111"/>
                </a:cubicBezTo>
                <a:cubicBezTo>
                  <a:pt x="341" y="118"/>
                  <a:pt x="341" y="118"/>
                  <a:pt x="341" y="118"/>
                </a:cubicBezTo>
                <a:cubicBezTo>
                  <a:pt x="341" y="121"/>
                  <a:pt x="341" y="121"/>
                  <a:pt x="341" y="121"/>
                </a:cubicBezTo>
                <a:cubicBezTo>
                  <a:pt x="343" y="129"/>
                  <a:pt x="343" y="129"/>
                  <a:pt x="343" y="129"/>
                </a:cubicBezTo>
                <a:cubicBezTo>
                  <a:pt x="341" y="129"/>
                  <a:pt x="341" y="129"/>
                  <a:pt x="341" y="129"/>
                </a:cubicBezTo>
                <a:cubicBezTo>
                  <a:pt x="339" y="127"/>
                  <a:pt x="339" y="127"/>
                  <a:pt x="339" y="127"/>
                </a:cubicBezTo>
                <a:cubicBezTo>
                  <a:pt x="327" y="123"/>
                  <a:pt x="327" y="123"/>
                  <a:pt x="327" y="123"/>
                </a:cubicBezTo>
                <a:cubicBezTo>
                  <a:pt x="323" y="120"/>
                  <a:pt x="323" y="120"/>
                  <a:pt x="323" y="120"/>
                </a:cubicBezTo>
                <a:cubicBezTo>
                  <a:pt x="322" y="109"/>
                  <a:pt x="322" y="109"/>
                  <a:pt x="322" y="109"/>
                </a:cubicBezTo>
                <a:cubicBezTo>
                  <a:pt x="304" y="109"/>
                  <a:pt x="304" y="109"/>
                  <a:pt x="304" y="109"/>
                </a:cubicBezTo>
                <a:cubicBezTo>
                  <a:pt x="293" y="105"/>
                  <a:pt x="293" y="105"/>
                  <a:pt x="293" y="105"/>
                </a:cubicBezTo>
                <a:cubicBezTo>
                  <a:pt x="285" y="105"/>
                  <a:pt x="285" y="105"/>
                  <a:pt x="285" y="105"/>
                </a:cubicBezTo>
                <a:cubicBezTo>
                  <a:pt x="282" y="101"/>
                  <a:pt x="282" y="101"/>
                  <a:pt x="282" y="101"/>
                </a:cubicBezTo>
                <a:cubicBezTo>
                  <a:pt x="283" y="92"/>
                  <a:pt x="283" y="92"/>
                  <a:pt x="283" y="92"/>
                </a:cubicBezTo>
                <a:cubicBezTo>
                  <a:pt x="278" y="87"/>
                  <a:pt x="278" y="87"/>
                  <a:pt x="278" y="87"/>
                </a:cubicBezTo>
                <a:cubicBezTo>
                  <a:pt x="284" y="80"/>
                  <a:pt x="284" y="80"/>
                  <a:pt x="284" y="80"/>
                </a:cubicBezTo>
                <a:cubicBezTo>
                  <a:pt x="284" y="69"/>
                  <a:pt x="284" y="69"/>
                  <a:pt x="284" y="69"/>
                </a:cubicBezTo>
                <a:cubicBezTo>
                  <a:pt x="274" y="67"/>
                  <a:pt x="274" y="67"/>
                  <a:pt x="274" y="67"/>
                </a:cubicBezTo>
                <a:cubicBezTo>
                  <a:pt x="278" y="61"/>
                  <a:pt x="278" y="61"/>
                  <a:pt x="278" y="61"/>
                </a:cubicBezTo>
                <a:cubicBezTo>
                  <a:pt x="285" y="65"/>
                  <a:pt x="285" y="65"/>
                  <a:pt x="285" y="65"/>
                </a:cubicBezTo>
                <a:cubicBezTo>
                  <a:pt x="294" y="66"/>
                  <a:pt x="294" y="66"/>
                  <a:pt x="294" y="66"/>
                </a:cubicBezTo>
                <a:cubicBezTo>
                  <a:pt x="299" y="61"/>
                  <a:pt x="299" y="61"/>
                  <a:pt x="299" y="61"/>
                </a:cubicBezTo>
                <a:cubicBezTo>
                  <a:pt x="300" y="55"/>
                  <a:pt x="300" y="55"/>
                  <a:pt x="300" y="55"/>
                </a:cubicBezTo>
                <a:cubicBezTo>
                  <a:pt x="311" y="55"/>
                  <a:pt x="311" y="55"/>
                  <a:pt x="311" y="55"/>
                </a:cubicBezTo>
                <a:cubicBezTo>
                  <a:pt x="312" y="50"/>
                  <a:pt x="312" y="50"/>
                  <a:pt x="312" y="50"/>
                </a:cubicBezTo>
                <a:cubicBezTo>
                  <a:pt x="313" y="50"/>
                  <a:pt x="313" y="50"/>
                  <a:pt x="313" y="50"/>
                </a:cubicBezTo>
                <a:cubicBezTo>
                  <a:pt x="316" y="50"/>
                  <a:pt x="316" y="50"/>
                  <a:pt x="316" y="50"/>
                </a:cubicBezTo>
                <a:cubicBezTo>
                  <a:pt x="321" y="45"/>
                  <a:pt x="321" y="45"/>
                  <a:pt x="321" y="45"/>
                </a:cubicBezTo>
                <a:cubicBezTo>
                  <a:pt x="314" y="38"/>
                  <a:pt x="314" y="38"/>
                  <a:pt x="314" y="38"/>
                </a:cubicBezTo>
                <a:cubicBezTo>
                  <a:pt x="313" y="39"/>
                  <a:pt x="313" y="39"/>
                  <a:pt x="313" y="39"/>
                </a:cubicBezTo>
                <a:cubicBezTo>
                  <a:pt x="310" y="45"/>
                  <a:pt x="310" y="45"/>
                  <a:pt x="310" y="45"/>
                </a:cubicBezTo>
                <a:cubicBezTo>
                  <a:pt x="300" y="45"/>
                  <a:pt x="300" y="45"/>
                  <a:pt x="300" y="45"/>
                </a:cubicBezTo>
                <a:cubicBezTo>
                  <a:pt x="298" y="38"/>
                  <a:pt x="298" y="38"/>
                  <a:pt x="298" y="38"/>
                </a:cubicBezTo>
                <a:cubicBezTo>
                  <a:pt x="295" y="43"/>
                  <a:pt x="295" y="43"/>
                  <a:pt x="295" y="43"/>
                </a:cubicBezTo>
                <a:cubicBezTo>
                  <a:pt x="293" y="40"/>
                  <a:pt x="293" y="40"/>
                  <a:pt x="293" y="40"/>
                </a:cubicBezTo>
                <a:cubicBezTo>
                  <a:pt x="288" y="33"/>
                  <a:pt x="288" y="33"/>
                  <a:pt x="288" y="33"/>
                </a:cubicBezTo>
                <a:cubicBezTo>
                  <a:pt x="284" y="27"/>
                  <a:pt x="284" y="27"/>
                  <a:pt x="284" y="27"/>
                </a:cubicBezTo>
                <a:cubicBezTo>
                  <a:pt x="279" y="31"/>
                  <a:pt x="279" y="31"/>
                  <a:pt x="279" y="31"/>
                </a:cubicBezTo>
                <a:cubicBezTo>
                  <a:pt x="278" y="38"/>
                  <a:pt x="278" y="38"/>
                  <a:pt x="278" y="38"/>
                </a:cubicBezTo>
                <a:cubicBezTo>
                  <a:pt x="279" y="43"/>
                  <a:pt x="279" y="43"/>
                  <a:pt x="279" y="43"/>
                </a:cubicBezTo>
                <a:cubicBezTo>
                  <a:pt x="268" y="44"/>
                  <a:pt x="268" y="44"/>
                  <a:pt x="268" y="44"/>
                </a:cubicBezTo>
                <a:cubicBezTo>
                  <a:pt x="255" y="48"/>
                  <a:pt x="255" y="48"/>
                  <a:pt x="255" y="48"/>
                </a:cubicBezTo>
                <a:cubicBezTo>
                  <a:pt x="243" y="43"/>
                  <a:pt x="243" y="43"/>
                  <a:pt x="243" y="43"/>
                </a:cubicBezTo>
                <a:cubicBezTo>
                  <a:pt x="236" y="48"/>
                  <a:pt x="236" y="48"/>
                  <a:pt x="236" y="48"/>
                </a:cubicBezTo>
                <a:cubicBezTo>
                  <a:pt x="230" y="48"/>
                  <a:pt x="230" y="48"/>
                  <a:pt x="230" y="48"/>
                </a:cubicBezTo>
                <a:cubicBezTo>
                  <a:pt x="219" y="45"/>
                  <a:pt x="219" y="45"/>
                  <a:pt x="219" y="45"/>
                </a:cubicBezTo>
                <a:cubicBezTo>
                  <a:pt x="225" y="37"/>
                  <a:pt x="225" y="37"/>
                  <a:pt x="225" y="37"/>
                </a:cubicBezTo>
                <a:cubicBezTo>
                  <a:pt x="218" y="34"/>
                  <a:pt x="218" y="34"/>
                  <a:pt x="218" y="34"/>
                </a:cubicBezTo>
                <a:cubicBezTo>
                  <a:pt x="196" y="35"/>
                  <a:pt x="196" y="35"/>
                  <a:pt x="196" y="35"/>
                </a:cubicBezTo>
                <a:cubicBezTo>
                  <a:pt x="193" y="27"/>
                  <a:pt x="193" y="27"/>
                  <a:pt x="193" y="27"/>
                </a:cubicBezTo>
                <a:cubicBezTo>
                  <a:pt x="188" y="30"/>
                  <a:pt x="188" y="30"/>
                  <a:pt x="188" y="30"/>
                </a:cubicBezTo>
                <a:cubicBezTo>
                  <a:pt x="178" y="32"/>
                  <a:pt x="178" y="32"/>
                  <a:pt x="178" y="32"/>
                </a:cubicBezTo>
                <a:cubicBezTo>
                  <a:pt x="171" y="32"/>
                  <a:pt x="171" y="32"/>
                  <a:pt x="171" y="32"/>
                </a:cubicBezTo>
                <a:cubicBezTo>
                  <a:pt x="147" y="27"/>
                  <a:pt x="123" y="23"/>
                  <a:pt x="99" y="23"/>
                </a:cubicBezTo>
                <a:cubicBezTo>
                  <a:pt x="87" y="26"/>
                  <a:pt x="87" y="26"/>
                  <a:pt x="87" y="26"/>
                </a:cubicBezTo>
                <a:cubicBezTo>
                  <a:pt x="75" y="26"/>
                  <a:pt x="75" y="26"/>
                  <a:pt x="75" y="26"/>
                </a:cubicBezTo>
                <a:cubicBezTo>
                  <a:pt x="71" y="32"/>
                  <a:pt x="71" y="32"/>
                  <a:pt x="71" y="32"/>
                </a:cubicBezTo>
                <a:cubicBezTo>
                  <a:pt x="71" y="42"/>
                  <a:pt x="71" y="42"/>
                  <a:pt x="71" y="42"/>
                </a:cubicBezTo>
                <a:cubicBezTo>
                  <a:pt x="61" y="45"/>
                  <a:pt x="61" y="45"/>
                  <a:pt x="61" y="45"/>
                </a:cubicBezTo>
                <a:cubicBezTo>
                  <a:pt x="52" y="42"/>
                  <a:pt x="52" y="42"/>
                  <a:pt x="52" y="42"/>
                </a:cubicBezTo>
                <a:cubicBezTo>
                  <a:pt x="45" y="45"/>
                  <a:pt x="45" y="45"/>
                  <a:pt x="45" y="45"/>
                </a:cubicBezTo>
                <a:cubicBezTo>
                  <a:pt x="42" y="50"/>
                  <a:pt x="42" y="50"/>
                  <a:pt x="42" y="50"/>
                </a:cubicBezTo>
                <a:cubicBezTo>
                  <a:pt x="44" y="55"/>
                  <a:pt x="44" y="55"/>
                  <a:pt x="44" y="55"/>
                </a:cubicBezTo>
                <a:cubicBezTo>
                  <a:pt x="48" y="63"/>
                  <a:pt x="48" y="63"/>
                  <a:pt x="48" y="63"/>
                </a:cubicBezTo>
                <a:cubicBezTo>
                  <a:pt x="43" y="66"/>
                  <a:pt x="43" y="66"/>
                  <a:pt x="43" y="66"/>
                </a:cubicBezTo>
                <a:cubicBezTo>
                  <a:pt x="35" y="70"/>
                  <a:pt x="35" y="70"/>
                  <a:pt x="35" y="70"/>
                </a:cubicBezTo>
                <a:cubicBezTo>
                  <a:pt x="24" y="75"/>
                  <a:pt x="24" y="75"/>
                  <a:pt x="24" y="75"/>
                </a:cubicBezTo>
                <a:cubicBezTo>
                  <a:pt x="26" y="82"/>
                  <a:pt x="26" y="82"/>
                  <a:pt x="26" y="82"/>
                </a:cubicBezTo>
                <a:cubicBezTo>
                  <a:pt x="35" y="81"/>
                  <a:pt x="35" y="81"/>
                  <a:pt x="35" y="81"/>
                </a:cubicBezTo>
                <a:cubicBezTo>
                  <a:pt x="37" y="82"/>
                  <a:pt x="37" y="82"/>
                  <a:pt x="37" y="82"/>
                </a:cubicBezTo>
                <a:cubicBezTo>
                  <a:pt x="34" y="83"/>
                  <a:pt x="34" y="83"/>
                  <a:pt x="34" y="83"/>
                </a:cubicBezTo>
                <a:cubicBezTo>
                  <a:pt x="28" y="87"/>
                  <a:pt x="28" y="87"/>
                  <a:pt x="28" y="87"/>
                </a:cubicBezTo>
                <a:cubicBezTo>
                  <a:pt x="23" y="92"/>
                  <a:pt x="23" y="92"/>
                  <a:pt x="23" y="92"/>
                </a:cubicBezTo>
                <a:cubicBezTo>
                  <a:pt x="14" y="97"/>
                  <a:pt x="14" y="97"/>
                  <a:pt x="14" y="97"/>
                </a:cubicBezTo>
                <a:cubicBezTo>
                  <a:pt x="0" y="104"/>
                  <a:pt x="0" y="104"/>
                  <a:pt x="0" y="104"/>
                </a:cubicBezTo>
                <a:cubicBezTo>
                  <a:pt x="6" y="105"/>
                  <a:pt x="6" y="105"/>
                  <a:pt x="6" y="105"/>
                </a:cubicBezTo>
                <a:cubicBezTo>
                  <a:pt x="18" y="102"/>
                  <a:pt x="18" y="102"/>
                  <a:pt x="18" y="102"/>
                </a:cubicBezTo>
                <a:cubicBezTo>
                  <a:pt x="46" y="92"/>
                  <a:pt x="46" y="92"/>
                  <a:pt x="46" y="92"/>
                </a:cubicBezTo>
                <a:cubicBezTo>
                  <a:pt x="53" y="88"/>
                  <a:pt x="53" y="88"/>
                  <a:pt x="53" y="88"/>
                </a:cubicBezTo>
                <a:cubicBezTo>
                  <a:pt x="65" y="79"/>
                  <a:pt x="65" y="79"/>
                  <a:pt x="65" y="79"/>
                </a:cubicBezTo>
                <a:cubicBezTo>
                  <a:pt x="73" y="80"/>
                  <a:pt x="73" y="80"/>
                  <a:pt x="73" y="80"/>
                </a:cubicBezTo>
                <a:cubicBezTo>
                  <a:pt x="81" y="78"/>
                  <a:pt x="81" y="78"/>
                  <a:pt x="81" y="78"/>
                </a:cubicBezTo>
                <a:cubicBezTo>
                  <a:pt x="86" y="71"/>
                  <a:pt x="86" y="71"/>
                  <a:pt x="86" y="71"/>
                </a:cubicBezTo>
                <a:cubicBezTo>
                  <a:pt x="94" y="77"/>
                  <a:pt x="109" y="83"/>
                  <a:pt x="118" y="84"/>
                </a:cubicBezTo>
                <a:cubicBezTo>
                  <a:pt x="123" y="98"/>
                  <a:pt x="123" y="98"/>
                  <a:pt x="123" y="98"/>
                </a:cubicBezTo>
                <a:cubicBezTo>
                  <a:pt x="123" y="105"/>
                  <a:pt x="123" y="105"/>
                  <a:pt x="123" y="105"/>
                </a:cubicBezTo>
                <a:cubicBezTo>
                  <a:pt x="136" y="121"/>
                  <a:pt x="136" y="121"/>
                  <a:pt x="136" y="121"/>
                </a:cubicBezTo>
                <a:cubicBezTo>
                  <a:pt x="145" y="134"/>
                  <a:pt x="145" y="134"/>
                  <a:pt x="145" y="134"/>
                </a:cubicBezTo>
                <a:cubicBezTo>
                  <a:pt x="143" y="140"/>
                  <a:pt x="143" y="140"/>
                  <a:pt x="143" y="140"/>
                </a:cubicBezTo>
                <a:cubicBezTo>
                  <a:pt x="134" y="160"/>
                  <a:pt x="124" y="178"/>
                  <a:pt x="135" y="200"/>
                </a:cubicBezTo>
                <a:cubicBezTo>
                  <a:pt x="135" y="213"/>
                  <a:pt x="145" y="222"/>
                  <a:pt x="152" y="231"/>
                </a:cubicBezTo>
                <a:cubicBezTo>
                  <a:pt x="157" y="246"/>
                  <a:pt x="157" y="246"/>
                  <a:pt x="157" y="246"/>
                </a:cubicBezTo>
                <a:cubicBezTo>
                  <a:pt x="162" y="257"/>
                  <a:pt x="162" y="257"/>
                  <a:pt x="162" y="257"/>
                </a:cubicBezTo>
                <a:cubicBezTo>
                  <a:pt x="159" y="263"/>
                  <a:pt x="159" y="263"/>
                  <a:pt x="159" y="263"/>
                </a:cubicBezTo>
                <a:cubicBezTo>
                  <a:pt x="169" y="270"/>
                  <a:pt x="169" y="270"/>
                  <a:pt x="169" y="270"/>
                </a:cubicBezTo>
                <a:cubicBezTo>
                  <a:pt x="177" y="289"/>
                  <a:pt x="177" y="289"/>
                  <a:pt x="177" y="289"/>
                </a:cubicBezTo>
                <a:cubicBezTo>
                  <a:pt x="185" y="293"/>
                  <a:pt x="185" y="293"/>
                  <a:pt x="185" y="293"/>
                </a:cubicBezTo>
                <a:cubicBezTo>
                  <a:pt x="185" y="287"/>
                  <a:pt x="185" y="287"/>
                  <a:pt x="185" y="287"/>
                </a:cubicBezTo>
                <a:cubicBezTo>
                  <a:pt x="180" y="282"/>
                  <a:pt x="180" y="282"/>
                  <a:pt x="180" y="282"/>
                </a:cubicBezTo>
                <a:cubicBezTo>
                  <a:pt x="177" y="273"/>
                  <a:pt x="177" y="273"/>
                  <a:pt x="177" y="273"/>
                </a:cubicBezTo>
                <a:cubicBezTo>
                  <a:pt x="174" y="268"/>
                  <a:pt x="174" y="268"/>
                  <a:pt x="174" y="268"/>
                </a:cubicBezTo>
                <a:cubicBezTo>
                  <a:pt x="169" y="255"/>
                  <a:pt x="169" y="255"/>
                  <a:pt x="169" y="255"/>
                </a:cubicBezTo>
                <a:cubicBezTo>
                  <a:pt x="164" y="246"/>
                  <a:pt x="164" y="246"/>
                  <a:pt x="164" y="246"/>
                </a:cubicBezTo>
                <a:cubicBezTo>
                  <a:pt x="167" y="236"/>
                  <a:pt x="167" y="236"/>
                  <a:pt x="167" y="236"/>
                </a:cubicBezTo>
                <a:cubicBezTo>
                  <a:pt x="172" y="246"/>
                  <a:pt x="172" y="246"/>
                  <a:pt x="172" y="246"/>
                </a:cubicBezTo>
                <a:cubicBezTo>
                  <a:pt x="175" y="259"/>
                  <a:pt x="175" y="259"/>
                  <a:pt x="175" y="259"/>
                </a:cubicBezTo>
                <a:cubicBezTo>
                  <a:pt x="180" y="260"/>
                  <a:pt x="180" y="260"/>
                  <a:pt x="180" y="260"/>
                </a:cubicBezTo>
                <a:cubicBezTo>
                  <a:pt x="185" y="268"/>
                  <a:pt x="185" y="268"/>
                  <a:pt x="185" y="268"/>
                </a:cubicBezTo>
                <a:cubicBezTo>
                  <a:pt x="192" y="283"/>
                  <a:pt x="192" y="283"/>
                  <a:pt x="192" y="283"/>
                </a:cubicBezTo>
                <a:cubicBezTo>
                  <a:pt x="202" y="293"/>
                  <a:pt x="202" y="293"/>
                  <a:pt x="202" y="293"/>
                </a:cubicBezTo>
                <a:cubicBezTo>
                  <a:pt x="204" y="302"/>
                  <a:pt x="207" y="313"/>
                  <a:pt x="210" y="321"/>
                </a:cubicBezTo>
                <a:cubicBezTo>
                  <a:pt x="223" y="332"/>
                  <a:pt x="223" y="332"/>
                  <a:pt x="223" y="332"/>
                </a:cubicBezTo>
                <a:cubicBezTo>
                  <a:pt x="231" y="333"/>
                  <a:pt x="237" y="336"/>
                  <a:pt x="243" y="340"/>
                </a:cubicBezTo>
                <a:cubicBezTo>
                  <a:pt x="247" y="342"/>
                  <a:pt x="251" y="344"/>
                  <a:pt x="255" y="346"/>
                </a:cubicBezTo>
                <a:cubicBezTo>
                  <a:pt x="262" y="342"/>
                  <a:pt x="262" y="342"/>
                  <a:pt x="262" y="342"/>
                </a:cubicBezTo>
                <a:cubicBezTo>
                  <a:pt x="270" y="348"/>
                  <a:pt x="270" y="348"/>
                  <a:pt x="270" y="348"/>
                </a:cubicBezTo>
                <a:cubicBezTo>
                  <a:pt x="274" y="353"/>
                  <a:pt x="274" y="353"/>
                  <a:pt x="274" y="353"/>
                </a:cubicBezTo>
                <a:cubicBezTo>
                  <a:pt x="284" y="356"/>
                  <a:pt x="284" y="356"/>
                  <a:pt x="284" y="356"/>
                </a:cubicBezTo>
                <a:cubicBezTo>
                  <a:pt x="299" y="366"/>
                  <a:pt x="299" y="366"/>
                  <a:pt x="299" y="366"/>
                </a:cubicBezTo>
                <a:cubicBezTo>
                  <a:pt x="306" y="364"/>
                  <a:pt x="306" y="364"/>
                  <a:pt x="306" y="364"/>
                </a:cubicBezTo>
                <a:cubicBezTo>
                  <a:pt x="305" y="373"/>
                  <a:pt x="305" y="373"/>
                  <a:pt x="305" y="373"/>
                </a:cubicBezTo>
                <a:cubicBezTo>
                  <a:pt x="311" y="380"/>
                  <a:pt x="311" y="380"/>
                  <a:pt x="311" y="380"/>
                </a:cubicBezTo>
                <a:cubicBezTo>
                  <a:pt x="312" y="381"/>
                  <a:pt x="312" y="381"/>
                  <a:pt x="313" y="382"/>
                </a:cubicBezTo>
                <a:cubicBezTo>
                  <a:pt x="321" y="391"/>
                  <a:pt x="329" y="397"/>
                  <a:pt x="341" y="401"/>
                </a:cubicBezTo>
                <a:cubicBezTo>
                  <a:pt x="341" y="401"/>
                  <a:pt x="341" y="401"/>
                  <a:pt x="341" y="401"/>
                </a:cubicBezTo>
                <a:cubicBezTo>
                  <a:pt x="342" y="398"/>
                  <a:pt x="342" y="398"/>
                  <a:pt x="342" y="398"/>
                </a:cubicBezTo>
                <a:cubicBezTo>
                  <a:pt x="351" y="396"/>
                  <a:pt x="351" y="396"/>
                  <a:pt x="351" y="396"/>
                </a:cubicBezTo>
                <a:cubicBezTo>
                  <a:pt x="355" y="401"/>
                  <a:pt x="355" y="401"/>
                  <a:pt x="355" y="401"/>
                </a:cubicBezTo>
                <a:cubicBezTo>
                  <a:pt x="355" y="401"/>
                  <a:pt x="355" y="401"/>
                  <a:pt x="355" y="401"/>
                </a:cubicBezTo>
                <a:cubicBezTo>
                  <a:pt x="356" y="410"/>
                  <a:pt x="359" y="418"/>
                  <a:pt x="355" y="426"/>
                </a:cubicBezTo>
                <a:cubicBezTo>
                  <a:pt x="357" y="431"/>
                  <a:pt x="357" y="431"/>
                  <a:pt x="357" y="431"/>
                </a:cubicBezTo>
                <a:cubicBezTo>
                  <a:pt x="346" y="440"/>
                  <a:pt x="346" y="440"/>
                  <a:pt x="346" y="440"/>
                </a:cubicBezTo>
                <a:cubicBezTo>
                  <a:pt x="341" y="446"/>
                  <a:pt x="341" y="446"/>
                  <a:pt x="341" y="446"/>
                </a:cubicBezTo>
                <a:cubicBezTo>
                  <a:pt x="338" y="449"/>
                  <a:pt x="338" y="449"/>
                  <a:pt x="338" y="449"/>
                </a:cubicBezTo>
                <a:cubicBezTo>
                  <a:pt x="338" y="458"/>
                  <a:pt x="338" y="458"/>
                  <a:pt x="338" y="458"/>
                </a:cubicBezTo>
                <a:cubicBezTo>
                  <a:pt x="336" y="467"/>
                  <a:pt x="336" y="467"/>
                  <a:pt x="336" y="467"/>
                </a:cubicBezTo>
                <a:cubicBezTo>
                  <a:pt x="341" y="471"/>
                  <a:pt x="341" y="471"/>
                  <a:pt x="341" y="471"/>
                </a:cubicBezTo>
                <a:cubicBezTo>
                  <a:pt x="341" y="472"/>
                  <a:pt x="341" y="472"/>
                  <a:pt x="341" y="472"/>
                </a:cubicBezTo>
                <a:cubicBezTo>
                  <a:pt x="332" y="484"/>
                  <a:pt x="332" y="484"/>
                  <a:pt x="332" y="484"/>
                </a:cubicBezTo>
                <a:cubicBezTo>
                  <a:pt x="333" y="491"/>
                  <a:pt x="333" y="491"/>
                  <a:pt x="333" y="491"/>
                </a:cubicBezTo>
                <a:cubicBezTo>
                  <a:pt x="338" y="494"/>
                  <a:pt x="338" y="494"/>
                  <a:pt x="338" y="494"/>
                </a:cubicBezTo>
                <a:cubicBezTo>
                  <a:pt x="339" y="496"/>
                  <a:pt x="340" y="497"/>
                  <a:pt x="341" y="499"/>
                </a:cubicBezTo>
                <a:cubicBezTo>
                  <a:pt x="346" y="509"/>
                  <a:pt x="350" y="521"/>
                  <a:pt x="357" y="529"/>
                </a:cubicBezTo>
                <a:cubicBezTo>
                  <a:pt x="360" y="542"/>
                  <a:pt x="360" y="542"/>
                  <a:pt x="360" y="542"/>
                </a:cubicBezTo>
                <a:cubicBezTo>
                  <a:pt x="371" y="556"/>
                  <a:pt x="371" y="556"/>
                  <a:pt x="371" y="556"/>
                </a:cubicBezTo>
                <a:cubicBezTo>
                  <a:pt x="377" y="559"/>
                  <a:pt x="380" y="562"/>
                  <a:pt x="383" y="565"/>
                </a:cubicBezTo>
                <a:cubicBezTo>
                  <a:pt x="386" y="568"/>
                  <a:pt x="388" y="571"/>
                  <a:pt x="390" y="573"/>
                </a:cubicBezTo>
                <a:cubicBezTo>
                  <a:pt x="389" y="584"/>
                  <a:pt x="389" y="584"/>
                  <a:pt x="389" y="584"/>
                </a:cubicBezTo>
                <a:cubicBezTo>
                  <a:pt x="388" y="595"/>
                  <a:pt x="386" y="606"/>
                  <a:pt x="383" y="616"/>
                </a:cubicBezTo>
                <a:cubicBezTo>
                  <a:pt x="381" y="626"/>
                  <a:pt x="379" y="637"/>
                  <a:pt x="378" y="647"/>
                </a:cubicBezTo>
                <a:cubicBezTo>
                  <a:pt x="378" y="664"/>
                  <a:pt x="377" y="672"/>
                  <a:pt x="371" y="689"/>
                </a:cubicBezTo>
                <a:cubicBezTo>
                  <a:pt x="366" y="696"/>
                  <a:pt x="366" y="696"/>
                  <a:pt x="366" y="696"/>
                </a:cubicBezTo>
                <a:cubicBezTo>
                  <a:pt x="362" y="707"/>
                  <a:pt x="360" y="717"/>
                  <a:pt x="361" y="728"/>
                </a:cubicBezTo>
                <a:cubicBezTo>
                  <a:pt x="366" y="733"/>
                  <a:pt x="366" y="733"/>
                  <a:pt x="366" y="733"/>
                </a:cubicBezTo>
                <a:cubicBezTo>
                  <a:pt x="361" y="749"/>
                  <a:pt x="361" y="749"/>
                  <a:pt x="361" y="749"/>
                </a:cubicBezTo>
                <a:cubicBezTo>
                  <a:pt x="357" y="755"/>
                  <a:pt x="357" y="755"/>
                  <a:pt x="357" y="755"/>
                </a:cubicBezTo>
                <a:cubicBezTo>
                  <a:pt x="354" y="759"/>
                  <a:pt x="354" y="759"/>
                  <a:pt x="354" y="759"/>
                </a:cubicBezTo>
                <a:cubicBezTo>
                  <a:pt x="353" y="778"/>
                  <a:pt x="353" y="778"/>
                  <a:pt x="353" y="778"/>
                </a:cubicBezTo>
                <a:cubicBezTo>
                  <a:pt x="356" y="780"/>
                  <a:pt x="356" y="780"/>
                  <a:pt x="356" y="780"/>
                </a:cubicBezTo>
                <a:cubicBezTo>
                  <a:pt x="357" y="789"/>
                  <a:pt x="357" y="789"/>
                  <a:pt x="357" y="789"/>
                </a:cubicBezTo>
                <a:cubicBezTo>
                  <a:pt x="367" y="784"/>
                  <a:pt x="369" y="769"/>
                  <a:pt x="383" y="765"/>
                </a:cubicBezTo>
                <a:cubicBezTo>
                  <a:pt x="385" y="764"/>
                  <a:pt x="386" y="764"/>
                  <a:pt x="388" y="764"/>
                </a:cubicBezTo>
                <a:cubicBezTo>
                  <a:pt x="386" y="755"/>
                  <a:pt x="386" y="755"/>
                  <a:pt x="386" y="755"/>
                </a:cubicBezTo>
                <a:cubicBezTo>
                  <a:pt x="394" y="749"/>
                  <a:pt x="394" y="749"/>
                  <a:pt x="394" y="749"/>
                </a:cubicBezTo>
                <a:cubicBezTo>
                  <a:pt x="399" y="739"/>
                  <a:pt x="399" y="739"/>
                  <a:pt x="399" y="739"/>
                </a:cubicBezTo>
                <a:cubicBezTo>
                  <a:pt x="405" y="737"/>
                  <a:pt x="405" y="737"/>
                  <a:pt x="405" y="737"/>
                </a:cubicBezTo>
                <a:cubicBezTo>
                  <a:pt x="401" y="731"/>
                  <a:pt x="401" y="731"/>
                  <a:pt x="401" y="731"/>
                </a:cubicBezTo>
                <a:cubicBezTo>
                  <a:pt x="403" y="727"/>
                  <a:pt x="403" y="727"/>
                  <a:pt x="403" y="727"/>
                </a:cubicBezTo>
                <a:cubicBezTo>
                  <a:pt x="410" y="729"/>
                  <a:pt x="410" y="729"/>
                  <a:pt x="410" y="729"/>
                </a:cubicBezTo>
                <a:cubicBezTo>
                  <a:pt x="413" y="725"/>
                  <a:pt x="413" y="725"/>
                  <a:pt x="413" y="725"/>
                </a:cubicBezTo>
                <a:cubicBezTo>
                  <a:pt x="418" y="715"/>
                  <a:pt x="418" y="715"/>
                  <a:pt x="418" y="715"/>
                </a:cubicBezTo>
                <a:cubicBezTo>
                  <a:pt x="427" y="713"/>
                  <a:pt x="435" y="711"/>
                  <a:pt x="443" y="709"/>
                </a:cubicBezTo>
                <a:cubicBezTo>
                  <a:pt x="450" y="696"/>
                  <a:pt x="450" y="696"/>
                  <a:pt x="450" y="696"/>
                </a:cubicBezTo>
                <a:cubicBezTo>
                  <a:pt x="444" y="692"/>
                  <a:pt x="444" y="692"/>
                  <a:pt x="444" y="692"/>
                </a:cubicBezTo>
                <a:cubicBezTo>
                  <a:pt x="440" y="683"/>
                  <a:pt x="440" y="683"/>
                  <a:pt x="440" y="683"/>
                </a:cubicBezTo>
                <a:cubicBezTo>
                  <a:pt x="450" y="689"/>
                  <a:pt x="450" y="689"/>
                  <a:pt x="450" y="689"/>
                </a:cubicBezTo>
                <a:cubicBezTo>
                  <a:pt x="461" y="691"/>
                  <a:pt x="461" y="691"/>
                  <a:pt x="461" y="691"/>
                </a:cubicBezTo>
                <a:cubicBezTo>
                  <a:pt x="474" y="685"/>
                  <a:pt x="474" y="685"/>
                  <a:pt x="474" y="685"/>
                </a:cubicBezTo>
                <a:cubicBezTo>
                  <a:pt x="475" y="673"/>
                  <a:pt x="475" y="673"/>
                  <a:pt x="475" y="673"/>
                </a:cubicBezTo>
                <a:cubicBezTo>
                  <a:pt x="480" y="664"/>
                  <a:pt x="480" y="664"/>
                  <a:pt x="480" y="664"/>
                </a:cubicBezTo>
                <a:cubicBezTo>
                  <a:pt x="478" y="677"/>
                  <a:pt x="478" y="677"/>
                  <a:pt x="478" y="677"/>
                </a:cubicBezTo>
                <a:cubicBezTo>
                  <a:pt x="478" y="679"/>
                  <a:pt x="478" y="679"/>
                  <a:pt x="478" y="679"/>
                </a:cubicBezTo>
                <a:cubicBezTo>
                  <a:pt x="486" y="672"/>
                  <a:pt x="486" y="672"/>
                  <a:pt x="486" y="672"/>
                </a:cubicBezTo>
                <a:cubicBezTo>
                  <a:pt x="493" y="656"/>
                  <a:pt x="493" y="656"/>
                  <a:pt x="493" y="656"/>
                </a:cubicBezTo>
                <a:cubicBezTo>
                  <a:pt x="505" y="644"/>
                  <a:pt x="505" y="644"/>
                  <a:pt x="505" y="644"/>
                </a:cubicBezTo>
                <a:cubicBezTo>
                  <a:pt x="503" y="633"/>
                  <a:pt x="503" y="633"/>
                  <a:pt x="503" y="633"/>
                </a:cubicBezTo>
                <a:cubicBezTo>
                  <a:pt x="509" y="628"/>
                  <a:pt x="509" y="628"/>
                  <a:pt x="509" y="628"/>
                </a:cubicBezTo>
                <a:cubicBezTo>
                  <a:pt x="531" y="610"/>
                  <a:pt x="531" y="610"/>
                  <a:pt x="531" y="610"/>
                </a:cubicBezTo>
                <a:cubicBezTo>
                  <a:pt x="542" y="607"/>
                  <a:pt x="542" y="607"/>
                  <a:pt x="542" y="607"/>
                </a:cubicBezTo>
                <a:cubicBezTo>
                  <a:pt x="545" y="602"/>
                  <a:pt x="545" y="602"/>
                  <a:pt x="545" y="602"/>
                </a:cubicBezTo>
                <a:cubicBezTo>
                  <a:pt x="549" y="593"/>
                  <a:pt x="549" y="593"/>
                  <a:pt x="549" y="593"/>
                </a:cubicBezTo>
                <a:cubicBezTo>
                  <a:pt x="568" y="568"/>
                  <a:pt x="568" y="568"/>
                  <a:pt x="568" y="568"/>
                </a:cubicBezTo>
                <a:cubicBezTo>
                  <a:pt x="564" y="556"/>
                  <a:pt x="564" y="556"/>
                  <a:pt x="564" y="556"/>
                </a:cubicBezTo>
                <a:cubicBezTo>
                  <a:pt x="567" y="548"/>
                  <a:pt x="574" y="543"/>
                  <a:pt x="576" y="534"/>
                </a:cubicBezTo>
                <a:cubicBezTo>
                  <a:pt x="582" y="531"/>
                  <a:pt x="582" y="531"/>
                  <a:pt x="582" y="531"/>
                </a:cubicBezTo>
                <a:cubicBezTo>
                  <a:pt x="584" y="525"/>
                  <a:pt x="584" y="525"/>
                  <a:pt x="584" y="525"/>
                </a:cubicBezTo>
                <a:cubicBezTo>
                  <a:pt x="593" y="518"/>
                  <a:pt x="593" y="518"/>
                  <a:pt x="593" y="518"/>
                </a:cubicBezTo>
                <a:cubicBezTo>
                  <a:pt x="595" y="494"/>
                  <a:pt x="595" y="494"/>
                  <a:pt x="595" y="494"/>
                </a:cubicBezTo>
                <a:cubicBezTo>
                  <a:pt x="592" y="491"/>
                  <a:pt x="592" y="491"/>
                  <a:pt x="592" y="491"/>
                </a:cubicBezTo>
                <a:cubicBezTo>
                  <a:pt x="584" y="487"/>
                  <a:pt x="576" y="480"/>
                  <a:pt x="570" y="475"/>
                </a:cubicBezTo>
                <a:close/>
                <a:moveTo>
                  <a:pt x="595" y="494"/>
                </a:moveTo>
                <a:cubicBezTo>
                  <a:pt x="595" y="493"/>
                  <a:pt x="595" y="493"/>
                  <a:pt x="595" y="493"/>
                </a:cubicBezTo>
                <a:cubicBezTo>
                  <a:pt x="595" y="494"/>
                  <a:pt x="595" y="494"/>
                  <a:pt x="595" y="494"/>
                </a:cubicBezTo>
                <a:close/>
                <a:moveTo>
                  <a:pt x="832" y="127"/>
                </a:moveTo>
                <a:cubicBezTo>
                  <a:pt x="836" y="122"/>
                  <a:pt x="836" y="122"/>
                  <a:pt x="836" y="122"/>
                </a:cubicBezTo>
                <a:cubicBezTo>
                  <a:pt x="839" y="120"/>
                  <a:pt x="839" y="120"/>
                  <a:pt x="839" y="120"/>
                </a:cubicBezTo>
                <a:cubicBezTo>
                  <a:pt x="847" y="113"/>
                  <a:pt x="847" y="113"/>
                  <a:pt x="847" y="113"/>
                </a:cubicBezTo>
                <a:cubicBezTo>
                  <a:pt x="839" y="110"/>
                  <a:pt x="839" y="110"/>
                  <a:pt x="839" y="110"/>
                </a:cubicBezTo>
                <a:cubicBezTo>
                  <a:pt x="839" y="110"/>
                  <a:pt x="839" y="110"/>
                  <a:pt x="839" y="110"/>
                </a:cubicBezTo>
                <a:cubicBezTo>
                  <a:pt x="832" y="115"/>
                  <a:pt x="832" y="115"/>
                  <a:pt x="832" y="115"/>
                </a:cubicBezTo>
                <a:cubicBezTo>
                  <a:pt x="829" y="115"/>
                  <a:pt x="829" y="115"/>
                  <a:pt x="829" y="115"/>
                </a:cubicBezTo>
                <a:cubicBezTo>
                  <a:pt x="823" y="120"/>
                  <a:pt x="823" y="120"/>
                  <a:pt x="823" y="120"/>
                </a:cubicBezTo>
                <a:cubicBezTo>
                  <a:pt x="826" y="122"/>
                  <a:pt x="826" y="122"/>
                  <a:pt x="826" y="122"/>
                </a:cubicBezTo>
                <a:cubicBezTo>
                  <a:pt x="820" y="126"/>
                  <a:pt x="820" y="126"/>
                  <a:pt x="820" y="126"/>
                </a:cubicBezTo>
                <a:cubicBezTo>
                  <a:pt x="815" y="129"/>
                  <a:pt x="815" y="129"/>
                  <a:pt x="815" y="129"/>
                </a:cubicBezTo>
                <a:cubicBezTo>
                  <a:pt x="823" y="131"/>
                  <a:pt x="823" y="131"/>
                  <a:pt x="823" y="131"/>
                </a:cubicBezTo>
                <a:lnTo>
                  <a:pt x="832" y="127"/>
                </a:lnTo>
                <a:close/>
                <a:moveTo>
                  <a:pt x="344" y="5"/>
                </a:moveTo>
                <a:cubicBezTo>
                  <a:pt x="345" y="10"/>
                  <a:pt x="345" y="10"/>
                  <a:pt x="345" y="10"/>
                </a:cubicBezTo>
                <a:cubicBezTo>
                  <a:pt x="361" y="9"/>
                  <a:pt x="371" y="12"/>
                  <a:pt x="383" y="19"/>
                </a:cubicBezTo>
                <a:cubicBezTo>
                  <a:pt x="387" y="21"/>
                  <a:pt x="390" y="23"/>
                  <a:pt x="394" y="25"/>
                </a:cubicBezTo>
                <a:cubicBezTo>
                  <a:pt x="396" y="29"/>
                  <a:pt x="396" y="29"/>
                  <a:pt x="396" y="29"/>
                </a:cubicBezTo>
                <a:cubicBezTo>
                  <a:pt x="399" y="27"/>
                  <a:pt x="399" y="27"/>
                  <a:pt x="399" y="27"/>
                </a:cubicBezTo>
                <a:cubicBezTo>
                  <a:pt x="405" y="35"/>
                  <a:pt x="405" y="35"/>
                  <a:pt x="405" y="35"/>
                </a:cubicBezTo>
                <a:cubicBezTo>
                  <a:pt x="412" y="39"/>
                  <a:pt x="412" y="39"/>
                  <a:pt x="412" y="39"/>
                </a:cubicBezTo>
                <a:cubicBezTo>
                  <a:pt x="416" y="38"/>
                  <a:pt x="416" y="38"/>
                  <a:pt x="416" y="38"/>
                </a:cubicBezTo>
                <a:cubicBezTo>
                  <a:pt x="416" y="46"/>
                  <a:pt x="416" y="46"/>
                  <a:pt x="416" y="46"/>
                </a:cubicBezTo>
                <a:cubicBezTo>
                  <a:pt x="425" y="57"/>
                  <a:pt x="437" y="68"/>
                  <a:pt x="447" y="78"/>
                </a:cubicBezTo>
                <a:cubicBezTo>
                  <a:pt x="457" y="79"/>
                  <a:pt x="457" y="79"/>
                  <a:pt x="457" y="79"/>
                </a:cubicBezTo>
                <a:cubicBezTo>
                  <a:pt x="470" y="84"/>
                  <a:pt x="470" y="84"/>
                  <a:pt x="470" y="84"/>
                </a:cubicBezTo>
                <a:cubicBezTo>
                  <a:pt x="465" y="72"/>
                  <a:pt x="465" y="72"/>
                  <a:pt x="465" y="72"/>
                </a:cubicBezTo>
                <a:cubicBezTo>
                  <a:pt x="464" y="59"/>
                  <a:pt x="464" y="59"/>
                  <a:pt x="464" y="59"/>
                </a:cubicBezTo>
                <a:cubicBezTo>
                  <a:pt x="472" y="51"/>
                  <a:pt x="472" y="51"/>
                  <a:pt x="472" y="51"/>
                </a:cubicBezTo>
                <a:cubicBezTo>
                  <a:pt x="475" y="44"/>
                  <a:pt x="475" y="44"/>
                  <a:pt x="475" y="44"/>
                </a:cubicBezTo>
                <a:cubicBezTo>
                  <a:pt x="486" y="38"/>
                  <a:pt x="486" y="38"/>
                  <a:pt x="486" y="38"/>
                </a:cubicBezTo>
                <a:cubicBezTo>
                  <a:pt x="488" y="38"/>
                  <a:pt x="488" y="38"/>
                  <a:pt x="488" y="38"/>
                </a:cubicBezTo>
                <a:cubicBezTo>
                  <a:pt x="480" y="36"/>
                  <a:pt x="480" y="36"/>
                  <a:pt x="480" y="36"/>
                </a:cubicBezTo>
                <a:cubicBezTo>
                  <a:pt x="470" y="30"/>
                  <a:pt x="470" y="30"/>
                  <a:pt x="470" y="30"/>
                </a:cubicBezTo>
                <a:cubicBezTo>
                  <a:pt x="478" y="31"/>
                  <a:pt x="478" y="31"/>
                  <a:pt x="478" y="31"/>
                </a:cubicBezTo>
                <a:cubicBezTo>
                  <a:pt x="486" y="31"/>
                  <a:pt x="486" y="31"/>
                  <a:pt x="486" y="31"/>
                </a:cubicBezTo>
                <a:cubicBezTo>
                  <a:pt x="484" y="28"/>
                  <a:pt x="484" y="28"/>
                  <a:pt x="484" y="28"/>
                </a:cubicBezTo>
                <a:cubicBezTo>
                  <a:pt x="476" y="27"/>
                  <a:pt x="476" y="27"/>
                  <a:pt x="476" y="27"/>
                </a:cubicBezTo>
                <a:cubicBezTo>
                  <a:pt x="472" y="25"/>
                  <a:pt x="472" y="25"/>
                  <a:pt x="472" y="25"/>
                </a:cubicBezTo>
                <a:cubicBezTo>
                  <a:pt x="473" y="19"/>
                  <a:pt x="473" y="19"/>
                  <a:pt x="473" y="19"/>
                </a:cubicBezTo>
                <a:cubicBezTo>
                  <a:pt x="469" y="12"/>
                  <a:pt x="466" y="8"/>
                  <a:pt x="459" y="4"/>
                </a:cubicBezTo>
                <a:cubicBezTo>
                  <a:pt x="454" y="6"/>
                  <a:pt x="454" y="6"/>
                  <a:pt x="454" y="6"/>
                </a:cubicBezTo>
                <a:cubicBezTo>
                  <a:pt x="448" y="5"/>
                  <a:pt x="448" y="5"/>
                  <a:pt x="448" y="5"/>
                </a:cubicBezTo>
                <a:cubicBezTo>
                  <a:pt x="444" y="1"/>
                  <a:pt x="444" y="1"/>
                  <a:pt x="444" y="1"/>
                </a:cubicBezTo>
                <a:cubicBezTo>
                  <a:pt x="383" y="1"/>
                  <a:pt x="383" y="1"/>
                  <a:pt x="383" y="1"/>
                </a:cubicBezTo>
                <a:cubicBezTo>
                  <a:pt x="341" y="0"/>
                  <a:pt x="341" y="0"/>
                  <a:pt x="341" y="0"/>
                </a:cubicBezTo>
                <a:cubicBezTo>
                  <a:pt x="337" y="0"/>
                  <a:pt x="337" y="0"/>
                  <a:pt x="337" y="0"/>
                </a:cubicBezTo>
                <a:cubicBezTo>
                  <a:pt x="341" y="3"/>
                  <a:pt x="341" y="3"/>
                  <a:pt x="341" y="3"/>
                </a:cubicBezTo>
                <a:lnTo>
                  <a:pt x="344" y="5"/>
                </a:lnTo>
                <a:close/>
                <a:moveTo>
                  <a:pt x="383" y="337"/>
                </a:moveTo>
                <a:cubicBezTo>
                  <a:pt x="389" y="337"/>
                  <a:pt x="389" y="337"/>
                  <a:pt x="389" y="337"/>
                </a:cubicBezTo>
                <a:cubicBezTo>
                  <a:pt x="398" y="333"/>
                  <a:pt x="398" y="333"/>
                  <a:pt x="398" y="333"/>
                </a:cubicBezTo>
                <a:cubicBezTo>
                  <a:pt x="403" y="331"/>
                  <a:pt x="403" y="331"/>
                  <a:pt x="403" y="331"/>
                </a:cubicBezTo>
                <a:cubicBezTo>
                  <a:pt x="397" y="328"/>
                  <a:pt x="397" y="328"/>
                  <a:pt x="397" y="328"/>
                </a:cubicBezTo>
                <a:cubicBezTo>
                  <a:pt x="389" y="326"/>
                  <a:pt x="389" y="326"/>
                  <a:pt x="389" y="326"/>
                </a:cubicBezTo>
                <a:cubicBezTo>
                  <a:pt x="384" y="325"/>
                  <a:pt x="384" y="325"/>
                  <a:pt x="384" y="325"/>
                </a:cubicBezTo>
                <a:cubicBezTo>
                  <a:pt x="383" y="326"/>
                  <a:pt x="383" y="326"/>
                  <a:pt x="383" y="326"/>
                </a:cubicBezTo>
                <a:cubicBezTo>
                  <a:pt x="381" y="327"/>
                  <a:pt x="381" y="327"/>
                  <a:pt x="381" y="327"/>
                </a:cubicBezTo>
                <a:cubicBezTo>
                  <a:pt x="382" y="330"/>
                  <a:pt x="382" y="330"/>
                  <a:pt x="382" y="330"/>
                </a:cubicBezTo>
                <a:cubicBezTo>
                  <a:pt x="379" y="332"/>
                  <a:pt x="379" y="332"/>
                  <a:pt x="379" y="332"/>
                </a:cubicBezTo>
                <a:cubicBezTo>
                  <a:pt x="375" y="332"/>
                  <a:pt x="375" y="332"/>
                  <a:pt x="375" y="332"/>
                </a:cubicBezTo>
                <a:cubicBezTo>
                  <a:pt x="371" y="335"/>
                  <a:pt x="371" y="335"/>
                  <a:pt x="371" y="335"/>
                </a:cubicBezTo>
                <a:cubicBezTo>
                  <a:pt x="372" y="336"/>
                  <a:pt x="372" y="336"/>
                  <a:pt x="372" y="336"/>
                </a:cubicBezTo>
                <a:cubicBezTo>
                  <a:pt x="379" y="336"/>
                  <a:pt x="379" y="336"/>
                  <a:pt x="379" y="336"/>
                </a:cubicBezTo>
                <a:lnTo>
                  <a:pt x="383" y="337"/>
                </a:lnTo>
                <a:close/>
                <a:moveTo>
                  <a:pt x="372" y="338"/>
                </a:moveTo>
                <a:cubicBezTo>
                  <a:pt x="372" y="336"/>
                  <a:pt x="372" y="336"/>
                  <a:pt x="372" y="336"/>
                </a:cubicBezTo>
                <a:cubicBezTo>
                  <a:pt x="371" y="336"/>
                  <a:pt x="371" y="336"/>
                  <a:pt x="371" y="336"/>
                </a:cubicBezTo>
                <a:lnTo>
                  <a:pt x="372" y="338"/>
                </a:lnTo>
                <a:close/>
                <a:moveTo>
                  <a:pt x="351" y="323"/>
                </a:moveTo>
                <a:cubicBezTo>
                  <a:pt x="357" y="324"/>
                  <a:pt x="357" y="324"/>
                  <a:pt x="357" y="324"/>
                </a:cubicBezTo>
                <a:cubicBezTo>
                  <a:pt x="364" y="322"/>
                  <a:pt x="364" y="322"/>
                  <a:pt x="364" y="322"/>
                </a:cubicBezTo>
                <a:cubicBezTo>
                  <a:pt x="371" y="316"/>
                  <a:pt x="371" y="316"/>
                  <a:pt x="371" y="316"/>
                </a:cubicBezTo>
                <a:cubicBezTo>
                  <a:pt x="365" y="312"/>
                  <a:pt x="365" y="312"/>
                  <a:pt x="365" y="312"/>
                </a:cubicBezTo>
                <a:cubicBezTo>
                  <a:pt x="358" y="307"/>
                  <a:pt x="358" y="307"/>
                  <a:pt x="358" y="307"/>
                </a:cubicBezTo>
                <a:cubicBezTo>
                  <a:pt x="348" y="302"/>
                  <a:pt x="348" y="302"/>
                  <a:pt x="348" y="302"/>
                </a:cubicBezTo>
                <a:cubicBezTo>
                  <a:pt x="341" y="300"/>
                  <a:pt x="341" y="300"/>
                  <a:pt x="341" y="300"/>
                </a:cubicBezTo>
                <a:cubicBezTo>
                  <a:pt x="338" y="299"/>
                  <a:pt x="338" y="299"/>
                  <a:pt x="338" y="299"/>
                </a:cubicBezTo>
                <a:cubicBezTo>
                  <a:pt x="327" y="299"/>
                  <a:pt x="327" y="299"/>
                  <a:pt x="327" y="299"/>
                </a:cubicBezTo>
                <a:cubicBezTo>
                  <a:pt x="320" y="305"/>
                  <a:pt x="320" y="305"/>
                  <a:pt x="320" y="305"/>
                </a:cubicBezTo>
                <a:cubicBezTo>
                  <a:pt x="319" y="306"/>
                  <a:pt x="319" y="306"/>
                  <a:pt x="319" y="306"/>
                </a:cubicBezTo>
                <a:cubicBezTo>
                  <a:pt x="323" y="307"/>
                  <a:pt x="323" y="307"/>
                  <a:pt x="323" y="307"/>
                </a:cubicBezTo>
                <a:cubicBezTo>
                  <a:pt x="335" y="305"/>
                  <a:pt x="335" y="305"/>
                  <a:pt x="335" y="305"/>
                </a:cubicBezTo>
                <a:cubicBezTo>
                  <a:pt x="336" y="307"/>
                  <a:pt x="336" y="307"/>
                  <a:pt x="336" y="307"/>
                </a:cubicBezTo>
                <a:cubicBezTo>
                  <a:pt x="341" y="308"/>
                  <a:pt x="341" y="308"/>
                  <a:pt x="341" y="308"/>
                </a:cubicBezTo>
                <a:cubicBezTo>
                  <a:pt x="344" y="309"/>
                  <a:pt x="344" y="309"/>
                  <a:pt x="344" y="309"/>
                </a:cubicBezTo>
                <a:cubicBezTo>
                  <a:pt x="354" y="315"/>
                  <a:pt x="354" y="315"/>
                  <a:pt x="354" y="315"/>
                </a:cubicBezTo>
                <a:cubicBezTo>
                  <a:pt x="354" y="319"/>
                  <a:pt x="354" y="319"/>
                  <a:pt x="354" y="319"/>
                </a:cubicBezTo>
                <a:lnTo>
                  <a:pt x="351" y="323"/>
                </a:lnTo>
                <a:close/>
                <a:moveTo>
                  <a:pt x="317" y="61"/>
                </a:moveTo>
                <a:cubicBezTo>
                  <a:pt x="314" y="59"/>
                  <a:pt x="314" y="59"/>
                  <a:pt x="314" y="59"/>
                </a:cubicBezTo>
                <a:cubicBezTo>
                  <a:pt x="313" y="60"/>
                  <a:pt x="313" y="60"/>
                  <a:pt x="313" y="60"/>
                </a:cubicBezTo>
                <a:cubicBezTo>
                  <a:pt x="310" y="63"/>
                  <a:pt x="310" y="63"/>
                  <a:pt x="310" y="63"/>
                </a:cubicBezTo>
                <a:cubicBezTo>
                  <a:pt x="303" y="69"/>
                  <a:pt x="303" y="69"/>
                  <a:pt x="303" y="69"/>
                </a:cubicBezTo>
                <a:cubicBezTo>
                  <a:pt x="304" y="69"/>
                  <a:pt x="304" y="69"/>
                  <a:pt x="304" y="69"/>
                </a:cubicBezTo>
                <a:cubicBezTo>
                  <a:pt x="310" y="71"/>
                  <a:pt x="310" y="71"/>
                  <a:pt x="310" y="71"/>
                </a:cubicBezTo>
                <a:cubicBezTo>
                  <a:pt x="313" y="69"/>
                  <a:pt x="313" y="69"/>
                  <a:pt x="313" y="69"/>
                </a:cubicBezTo>
                <a:cubicBezTo>
                  <a:pt x="315" y="67"/>
                  <a:pt x="315" y="67"/>
                  <a:pt x="315" y="67"/>
                </a:cubicBezTo>
                <a:cubicBezTo>
                  <a:pt x="320" y="68"/>
                  <a:pt x="320" y="68"/>
                  <a:pt x="320" y="68"/>
                </a:cubicBezTo>
                <a:cubicBezTo>
                  <a:pt x="323" y="67"/>
                  <a:pt x="323" y="67"/>
                  <a:pt x="323" y="67"/>
                </a:cubicBezTo>
                <a:cubicBezTo>
                  <a:pt x="320" y="65"/>
                  <a:pt x="320" y="65"/>
                  <a:pt x="320" y="65"/>
                </a:cubicBezTo>
                <a:lnTo>
                  <a:pt x="317" y="61"/>
                </a:lnTo>
                <a:close/>
                <a:moveTo>
                  <a:pt x="309" y="34"/>
                </a:moveTo>
                <a:cubicBezTo>
                  <a:pt x="312" y="30"/>
                  <a:pt x="312" y="30"/>
                  <a:pt x="312" y="30"/>
                </a:cubicBezTo>
                <a:cubicBezTo>
                  <a:pt x="313" y="31"/>
                  <a:pt x="313" y="31"/>
                  <a:pt x="313" y="31"/>
                </a:cubicBezTo>
                <a:cubicBezTo>
                  <a:pt x="324" y="34"/>
                  <a:pt x="324" y="34"/>
                  <a:pt x="324" y="34"/>
                </a:cubicBezTo>
                <a:cubicBezTo>
                  <a:pt x="329" y="35"/>
                  <a:pt x="329" y="35"/>
                  <a:pt x="329" y="35"/>
                </a:cubicBezTo>
                <a:cubicBezTo>
                  <a:pt x="341" y="40"/>
                  <a:pt x="341" y="40"/>
                  <a:pt x="341" y="40"/>
                </a:cubicBezTo>
                <a:cubicBezTo>
                  <a:pt x="341" y="41"/>
                  <a:pt x="341" y="41"/>
                  <a:pt x="341" y="41"/>
                </a:cubicBezTo>
                <a:cubicBezTo>
                  <a:pt x="342" y="47"/>
                  <a:pt x="342" y="47"/>
                  <a:pt x="342" y="47"/>
                </a:cubicBezTo>
                <a:cubicBezTo>
                  <a:pt x="348" y="52"/>
                  <a:pt x="348" y="52"/>
                  <a:pt x="348" y="52"/>
                </a:cubicBezTo>
                <a:cubicBezTo>
                  <a:pt x="346" y="54"/>
                  <a:pt x="346" y="54"/>
                  <a:pt x="346" y="54"/>
                </a:cubicBezTo>
                <a:cubicBezTo>
                  <a:pt x="341" y="54"/>
                  <a:pt x="341" y="54"/>
                  <a:pt x="341" y="54"/>
                </a:cubicBezTo>
                <a:cubicBezTo>
                  <a:pt x="336" y="57"/>
                  <a:pt x="336" y="57"/>
                  <a:pt x="336" y="57"/>
                </a:cubicBezTo>
                <a:cubicBezTo>
                  <a:pt x="341" y="62"/>
                  <a:pt x="341" y="62"/>
                  <a:pt x="341" y="62"/>
                </a:cubicBezTo>
                <a:cubicBezTo>
                  <a:pt x="342" y="63"/>
                  <a:pt x="342" y="63"/>
                  <a:pt x="342" y="63"/>
                </a:cubicBezTo>
                <a:cubicBezTo>
                  <a:pt x="347" y="59"/>
                  <a:pt x="347" y="59"/>
                  <a:pt x="347" y="59"/>
                </a:cubicBezTo>
                <a:cubicBezTo>
                  <a:pt x="352" y="59"/>
                  <a:pt x="352" y="59"/>
                  <a:pt x="352" y="59"/>
                </a:cubicBezTo>
                <a:cubicBezTo>
                  <a:pt x="357" y="66"/>
                  <a:pt x="357" y="66"/>
                  <a:pt x="357" y="66"/>
                </a:cubicBezTo>
                <a:cubicBezTo>
                  <a:pt x="361" y="65"/>
                  <a:pt x="361" y="65"/>
                  <a:pt x="361" y="65"/>
                </a:cubicBezTo>
                <a:cubicBezTo>
                  <a:pt x="365" y="67"/>
                  <a:pt x="365" y="67"/>
                  <a:pt x="365" y="67"/>
                </a:cubicBezTo>
                <a:cubicBezTo>
                  <a:pt x="376" y="71"/>
                  <a:pt x="376" y="71"/>
                  <a:pt x="376" y="71"/>
                </a:cubicBezTo>
                <a:cubicBezTo>
                  <a:pt x="376" y="71"/>
                  <a:pt x="376" y="71"/>
                  <a:pt x="376" y="71"/>
                </a:cubicBezTo>
                <a:cubicBezTo>
                  <a:pt x="371" y="67"/>
                  <a:pt x="371" y="67"/>
                  <a:pt x="371" y="67"/>
                </a:cubicBezTo>
                <a:cubicBezTo>
                  <a:pt x="369" y="65"/>
                  <a:pt x="369" y="65"/>
                  <a:pt x="369" y="65"/>
                </a:cubicBezTo>
                <a:cubicBezTo>
                  <a:pt x="376" y="66"/>
                  <a:pt x="376" y="66"/>
                  <a:pt x="376" y="66"/>
                </a:cubicBezTo>
                <a:cubicBezTo>
                  <a:pt x="380" y="66"/>
                  <a:pt x="380" y="66"/>
                  <a:pt x="380" y="66"/>
                </a:cubicBezTo>
                <a:cubicBezTo>
                  <a:pt x="380" y="65"/>
                  <a:pt x="380" y="65"/>
                  <a:pt x="380" y="65"/>
                </a:cubicBezTo>
                <a:cubicBezTo>
                  <a:pt x="374" y="60"/>
                  <a:pt x="374" y="60"/>
                  <a:pt x="374" y="60"/>
                </a:cubicBezTo>
                <a:cubicBezTo>
                  <a:pt x="365" y="54"/>
                  <a:pt x="365" y="54"/>
                  <a:pt x="365" y="54"/>
                </a:cubicBezTo>
                <a:cubicBezTo>
                  <a:pt x="365" y="52"/>
                  <a:pt x="365" y="52"/>
                  <a:pt x="365" y="52"/>
                </a:cubicBezTo>
                <a:cubicBezTo>
                  <a:pt x="374" y="54"/>
                  <a:pt x="374" y="54"/>
                  <a:pt x="374" y="54"/>
                </a:cubicBezTo>
                <a:cubicBezTo>
                  <a:pt x="377" y="56"/>
                  <a:pt x="377" y="56"/>
                  <a:pt x="377" y="56"/>
                </a:cubicBezTo>
                <a:cubicBezTo>
                  <a:pt x="381" y="55"/>
                  <a:pt x="381" y="55"/>
                  <a:pt x="381" y="55"/>
                </a:cubicBezTo>
                <a:cubicBezTo>
                  <a:pt x="381" y="51"/>
                  <a:pt x="381" y="51"/>
                  <a:pt x="381" y="51"/>
                </a:cubicBezTo>
                <a:cubicBezTo>
                  <a:pt x="369" y="49"/>
                  <a:pt x="369" y="49"/>
                  <a:pt x="369" y="49"/>
                </a:cubicBezTo>
                <a:cubicBezTo>
                  <a:pt x="353" y="34"/>
                  <a:pt x="353" y="34"/>
                  <a:pt x="353" y="34"/>
                </a:cubicBezTo>
                <a:cubicBezTo>
                  <a:pt x="341" y="28"/>
                  <a:pt x="341" y="28"/>
                  <a:pt x="341" y="28"/>
                </a:cubicBezTo>
                <a:cubicBezTo>
                  <a:pt x="341" y="27"/>
                  <a:pt x="341" y="27"/>
                  <a:pt x="341" y="27"/>
                </a:cubicBezTo>
                <a:cubicBezTo>
                  <a:pt x="331" y="27"/>
                  <a:pt x="331" y="27"/>
                  <a:pt x="331" y="27"/>
                </a:cubicBezTo>
                <a:cubicBezTo>
                  <a:pt x="323" y="23"/>
                  <a:pt x="323" y="23"/>
                  <a:pt x="323" y="23"/>
                </a:cubicBezTo>
                <a:cubicBezTo>
                  <a:pt x="314" y="18"/>
                  <a:pt x="314" y="18"/>
                  <a:pt x="314" y="18"/>
                </a:cubicBezTo>
                <a:cubicBezTo>
                  <a:pt x="313" y="18"/>
                  <a:pt x="313" y="18"/>
                  <a:pt x="313" y="18"/>
                </a:cubicBezTo>
                <a:cubicBezTo>
                  <a:pt x="309" y="16"/>
                  <a:pt x="309" y="16"/>
                  <a:pt x="309" y="16"/>
                </a:cubicBezTo>
                <a:cubicBezTo>
                  <a:pt x="304" y="18"/>
                  <a:pt x="304" y="18"/>
                  <a:pt x="304" y="18"/>
                </a:cubicBezTo>
                <a:cubicBezTo>
                  <a:pt x="301" y="23"/>
                  <a:pt x="301" y="23"/>
                  <a:pt x="301" y="23"/>
                </a:cubicBezTo>
                <a:cubicBezTo>
                  <a:pt x="304" y="31"/>
                  <a:pt x="304" y="31"/>
                  <a:pt x="304" y="31"/>
                </a:cubicBezTo>
                <a:cubicBezTo>
                  <a:pt x="301" y="30"/>
                  <a:pt x="301" y="30"/>
                  <a:pt x="301" y="30"/>
                </a:cubicBezTo>
                <a:lnTo>
                  <a:pt x="309" y="34"/>
                </a:lnTo>
                <a:close/>
                <a:moveTo>
                  <a:pt x="223" y="31"/>
                </a:moveTo>
                <a:cubicBezTo>
                  <a:pt x="227" y="38"/>
                  <a:pt x="227" y="38"/>
                  <a:pt x="227" y="38"/>
                </a:cubicBezTo>
                <a:cubicBezTo>
                  <a:pt x="234" y="39"/>
                  <a:pt x="234" y="39"/>
                  <a:pt x="234" y="39"/>
                </a:cubicBezTo>
                <a:cubicBezTo>
                  <a:pt x="237" y="38"/>
                  <a:pt x="237" y="38"/>
                  <a:pt x="237" y="38"/>
                </a:cubicBezTo>
                <a:cubicBezTo>
                  <a:pt x="242" y="36"/>
                  <a:pt x="242" y="36"/>
                  <a:pt x="242" y="36"/>
                </a:cubicBezTo>
                <a:cubicBezTo>
                  <a:pt x="243" y="36"/>
                  <a:pt x="243" y="36"/>
                  <a:pt x="243" y="36"/>
                </a:cubicBezTo>
                <a:cubicBezTo>
                  <a:pt x="251" y="38"/>
                  <a:pt x="251" y="38"/>
                  <a:pt x="251" y="38"/>
                </a:cubicBezTo>
                <a:cubicBezTo>
                  <a:pt x="259" y="38"/>
                  <a:pt x="259" y="38"/>
                  <a:pt x="259" y="38"/>
                </a:cubicBezTo>
                <a:cubicBezTo>
                  <a:pt x="263" y="32"/>
                  <a:pt x="263" y="32"/>
                  <a:pt x="263" y="32"/>
                </a:cubicBezTo>
                <a:cubicBezTo>
                  <a:pt x="260" y="27"/>
                  <a:pt x="260" y="27"/>
                  <a:pt x="260" y="27"/>
                </a:cubicBezTo>
                <a:cubicBezTo>
                  <a:pt x="257" y="26"/>
                  <a:pt x="257" y="26"/>
                  <a:pt x="257" y="26"/>
                </a:cubicBezTo>
                <a:cubicBezTo>
                  <a:pt x="253" y="21"/>
                  <a:pt x="253" y="21"/>
                  <a:pt x="253" y="21"/>
                </a:cubicBezTo>
                <a:cubicBezTo>
                  <a:pt x="249" y="25"/>
                  <a:pt x="249" y="25"/>
                  <a:pt x="249" y="25"/>
                </a:cubicBezTo>
                <a:cubicBezTo>
                  <a:pt x="243" y="23"/>
                  <a:pt x="243" y="23"/>
                  <a:pt x="243" y="23"/>
                </a:cubicBezTo>
                <a:cubicBezTo>
                  <a:pt x="242" y="23"/>
                  <a:pt x="242" y="23"/>
                  <a:pt x="242" y="23"/>
                </a:cubicBezTo>
                <a:cubicBezTo>
                  <a:pt x="240" y="21"/>
                  <a:pt x="240" y="21"/>
                  <a:pt x="240" y="21"/>
                </a:cubicBezTo>
                <a:cubicBezTo>
                  <a:pt x="235" y="22"/>
                  <a:pt x="235" y="22"/>
                  <a:pt x="235" y="22"/>
                </a:cubicBezTo>
                <a:cubicBezTo>
                  <a:pt x="235" y="19"/>
                  <a:pt x="235" y="19"/>
                  <a:pt x="235" y="19"/>
                </a:cubicBezTo>
                <a:cubicBezTo>
                  <a:pt x="227" y="20"/>
                  <a:pt x="227" y="20"/>
                  <a:pt x="227" y="20"/>
                </a:cubicBezTo>
                <a:cubicBezTo>
                  <a:pt x="226" y="24"/>
                  <a:pt x="226" y="24"/>
                  <a:pt x="226" y="24"/>
                </a:cubicBezTo>
                <a:cubicBezTo>
                  <a:pt x="231" y="25"/>
                  <a:pt x="231" y="25"/>
                  <a:pt x="231" y="25"/>
                </a:cubicBezTo>
                <a:cubicBezTo>
                  <a:pt x="231" y="30"/>
                  <a:pt x="231" y="30"/>
                  <a:pt x="231" y="30"/>
                </a:cubicBezTo>
                <a:lnTo>
                  <a:pt x="223" y="31"/>
                </a:lnTo>
                <a:close/>
                <a:moveTo>
                  <a:pt x="227" y="19"/>
                </a:moveTo>
                <a:cubicBezTo>
                  <a:pt x="227" y="20"/>
                  <a:pt x="227" y="20"/>
                  <a:pt x="227" y="20"/>
                </a:cubicBezTo>
                <a:cubicBezTo>
                  <a:pt x="234" y="18"/>
                  <a:pt x="234" y="18"/>
                  <a:pt x="234" y="18"/>
                </a:cubicBezTo>
                <a:lnTo>
                  <a:pt x="227" y="19"/>
                </a:lnTo>
                <a:close/>
                <a:moveTo>
                  <a:pt x="226" y="20"/>
                </a:moveTo>
                <a:cubicBezTo>
                  <a:pt x="227" y="20"/>
                  <a:pt x="227" y="20"/>
                  <a:pt x="227" y="20"/>
                </a:cubicBezTo>
                <a:cubicBezTo>
                  <a:pt x="227" y="20"/>
                  <a:pt x="227" y="20"/>
                  <a:pt x="227" y="20"/>
                </a:cubicBezTo>
                <a:lnTo>
                  <a:pt x="226" y="20"/>
                </a:lnTo>
                <a:close/>
              </a:path>
            </a:pathLst>
          </a:custGeom>
          <a:gradFill rotWithShape="1">
            <a:gsLst>
              <a:gs pos="0">
                <a:srgbClr val="C5CCD1"/>
              </a:gs>
              <a:gs pos="100000">
                <a:srgbClr val="A5B0B7"/>
              </a:gs>
            </a:gsLst>
            <a:lin ang="5400000" scaled="1"/>
          </a:gradFill>
          <a:ln w="9525">
            <a:noFill/>
            <a:round/>
            <a:headEnd/>
            <a:tailEnd/>
          </a:ln>
        </p:spPr>
        <p:txBody>
          <a:bodyPr wrap="none" anchor="ctr"/>
          <a:lstStyle/>
          <a:p>
            <a:endParaRPr lang="en-US" b="0"/>
          </a:p>
        </p:txBody>
      </p:sp>
      <p:sp>
        <p:nvSpPr>
          <p:cNvPr id="95235" name="TextBox 16"/>
          <p:cNvSpPr txBox="1">
            <a:spLocks noChangeArrowheads="1"/>
          </p:cNvSpPr>
          <p:nvPr/>
        </p:nvSpPr>
        <p:spPr bwMode="auto">
          <a:xfrm>
            <a:off x="258763" y="6156325"/>
            <a:ext cx="5303837" cy="244475"/>
          </a:xfrm>
          <a:prstGeom prst="rect">
            <a:avLst/>
          </a:prstGeom>
          <a:noFill/>
          <a:ln w="9525">
            <a:noFill/>
            <a:miter lim="800000"/>
            <a:headEnd/>
            <a:tailEnd/>
          </a:ln>
        </p:spPr>
        <p:txBody>
          <a:bodyPr>
            <a:spAutoFit/>
          </a:bodyPr>
          <a:lstStyle/>
          <a:p>
            <a:pPr marL="228600" indent="-228600"/>
            <a:r>
              <a:rPr lang="en-US" sz="1000" b="0">
                <a:solidFill>
                  <a:srgbClr val="003366"/>
                </a:solidFill>
                <a:latin typeface="Helvetica"/>
              </a:rPr>
              <a:t>Sources: Cisco, EMA, Gartner, Juniper Networks, Network World</a:t>
            </a:r>
          </a:p>
        </p:txBody>
      </p:sp>
      <p:sp>
        <p:nvSpPr>
          <p:cNvPr id="95236" name="Rectangle 281"/>
          <p:cNvSpPr>
            <a:spLocks noChangeArrowheads="1"/>
          </p:cNvSpPr>
          <p:nvPr/>
        </p:nvSpPr>
        <p:spPr bwMode="auto">
          <a:xfrm>
            <a:off x="5894388" y="3886200"/>
            <a:ext cx="1982787" cy="635000"/>
          </a:xfrm>
          <a:prstGeom prst="rect">
            <a:avLst/>
          </a:prstGeom>
          <a:solidFill>
            <a:srgbClr val="D04F00"/>
          </a:solidFill>
          <a:ln w="9525" algn="ctr">
            <a:solidFill>
              <a:srgbClr val="B86E00"/>
            </a:solidFill>
            <a:miter lim="800000"/>
            <a:headEnd/>
            <a:tailEnd/>
          </a:ln>
        </p:spPr>
        <p:txBody>
          <a:bodyPr anchor="ctr"/>
          <a:lstStyle/>
          <a:p>
            <a:pPr algn="ctr"/>
            <a:r>
              <a:rPr lang="en-US" sz="1400">
                <a:latin typeface="Helvetica"/>
              </a:rPr>
              <a:t>Heightened Security Needs</a:t>
            </a:r>
            <a:endParaRPr lang="en-US">
              <a:latin typeface="Helvetica"/>
            </a:endParaRPr>
          </a:p>
        </p:txBody>
      </p:sp>
      <p:sp>
        <p:nvSpPr>
          <p:cNvPr id="95237" name="Rectangle 302"/>
          <p:cNvSpPr>
            <a:spLocks noChangeArrowheads="1"/>
          </p:cNvSpPr>
          <p:nvPr/>
        </p:nvSpPr>
        <p:spPr bwMode="auto">
          <a:xfrm>
            <a:off x="5894388" y="4540250"/>
            <a:ext cx="1993900" cy="1250950"/>
          </a:xfrm>
          <a:prstGeom prst="rect">
            <a:avLst/>
          </a:prstGeom>
          <a:solidFill>
            <a:srgbClr val="2F7FD4">
              <a:alpha val="43137"/>
            </a:srgbClr>
          </a:solidFill>
          <a:ln w="9525" algn="ctr">
            <a:noFill/>
            <a:miter lim="800000"/>
            <a:headEnd/>
            <a:tailEnd/>
          </a:ln>
        </p:spPr>
        <p:txBody>
          <a:bodyPr/>
          <a:lstStyle/>
          <a:p>
            <a:pPr marL="119063" indent="-119063">
              <a:buFont typeface="Arial" charset="0"/>
              <a:buChar char="•"/>
            </a:pPr>
            <a:r>
              <a:rPr lang="en-US" sz="1200">
                <a:solidFill>
                  <a:schemeClr val="bg1"/>
                </a:solidFill>
                <a:latin typeface="Helvetica"/>
              </a:rPr>
              <a:t>Decentralized network access</a:t>
            </a:r>
          </a:p>
          <a:p>
            <a:pPr marL="119063" indent="-119063">
              <a:buFont typeface="Arial" charset="0"/>
              <a:buChar char="•"/>
            </a:pPr>
            <a:r>
              <a:rPr lang="en-US" sz="1200">
                <a:solidFill>
                  <a:schemeClr val="bg1"/>
                </a:solidFill>
                <a:latin typeface="Helvetica"/>
              </a:rPr>
              <a:t>Limited management visibility</a:t>
            </a:r>
          </a:p>
          <a:p>
            <a:pPr marL="119063" indent="-119063">
              <a:buFont typeface="Arial" charset="0"/>
              <a:buChar char="•"/>
            </a:pPr>
            <a:r>
              <a:rPr lang="en-US" sz="1200">
                <a:solidFill>
                  <a:schemeClr val="bg1"/>
                </a:solidFill>
                <a:latin typeface="Helvetica"/>
              </a:rPr>
              <a:t>Ad-hoc security</a:t>
            </a:r>
          </a:p>
        </p:txBody>
      </p:sp>
      <p:sp>
        <p:nvSpPr>
          <p:cNvPr id="95238" name="Rectangle 281"/>
          <p:cNvSpPr>
            <a:spLocks noChangeArrowheads="1"/>
          </p:cNvSpPr>
          <p:nvPr/>
        </p:nvSpPr>
        <p:spPr bwMode="auto">
          <a:xfrm>
            <a:off x="5894388" y="1676400"/>
            <a:ext cx="1982787" cy="657225"/>
          </a:xfrm>
          <a:prstGeom prst="rect">
            <a:avLst/>
          </a:prstGeom>
          <a:solidFill>
            <a:srgbClr val="D04F00"/>
          </a:solidFill>
          <a:ln w="9525" algn="ctr">
            <a:solidFill>
              <a:srgbClr val="B86E00"/>
            </a:solidFill>
            <a:miter lim="800000"/>
            <a:headEnd/>
            <a:tailEnd/>
          </a:ln>
        </p:spPr>
        <p:txBody>
          <a:bodyPr anchor="ctr"/>
          <a:lstStyle/>
          <a:p>
            <a:pPr algn="ctr"/>
            <a:r>
              <a:rPr lang="en-US" sz="1400">
                <a:latin typeface="Helvetica"/>
              </a:rPr>
              <a:t>Increasing </a:t>
            </a:r>
          </a:p>
          <a:p>
            <a:pPr algn="ctr"/>
            <a:r>
              <a:rPr lang="en-US" sz="1400">
                <a:latin typeface="Helvetica"/>
              </a:rPr>
              <a:t>Compliance Burden</a:t>
            </a:r>
            <a:endParaRPr lang="en-US">
              <a:latin typeface="Helvetica"/>
            </a:endParaRPr>
          </a:p>
        </p:txBody>
      </p:sp>
      <p:sp>
        <p:nvSpPr>
          <p:cNvPr id="95239" name="Rectangle 302"/>
          <p:cNvSpPr>
            <a:spLocks noChangeArrowheads="1"/>
          </p:cNvSpPr>
          <p:nvPr/>
        </p:nvSpPr>
        <p:spPr bwMode="auto">
          <a:xfrm>
            <a:off x="5894388" y="2354263"/>
            <a:ext cx="1993900" cy="1227137"/>
          </a:xfrm>
          <a:prstGeom prst="rect">
            <a:avLst/>
          </a:prstGeom>
          <a:solidFill>
            <a:srgbClr val="2F7FD4">
              <a:alpha val="43137"/>
            </a:srgbClr>
          </a:solidFill>
          <a:ln w="9525" algn="ctr">
            <a:noFill/>
            <a:miter lim="800000"/>
            <a:headEnd/>
            <a:tailEnd/>
          </a:ln>
        </p:spPr>
        <p:txBody>
          <a:bodyPr/>
          <a:lstStyle/>
          <a:p>
            <a:pPr marL="119063" indent="-119063">
              <a:buFont typeface="Arial" charset="0"/>
              <a:buChar char="•"/>
            </a:pPr>
            <a:r>
              <a:rPr lang="en-US" sz="1200">
                <a:solidFill>
                  <a:schemeClr val="bg1"/>
                </a:solidFill>
                <a:latin typeface="Helvetica"/>
              </a:rPr>
              <a:t>Growing compliance costs </a:t>
            </a:r>
          </a:p>
          <a:p>
            <a:pPr marL="119063" indent="-119063">
              <a:buFont typeface="Arial" charset="0"/>
              <a:buChar char="•"/>
            </a:pPr>
            <a:r>
              <a:rPr lang="en-US" sz="1200">
                <a:solidFill>
                  <a:schemeClr val="bg1"/>
                </a:solidFill>
                <a:latin typeface="Helvetica"/>
              </a:rPr>
              <a:t>Failed audits (PCI-DSS, SOX, HIPAA)</a:t>
            </a:r>
          </a:p>
          <a:p>
            <a:pPr marL="119063" indent="-119063">
              <a:buFont typeface="Arial" charset="0"/>
              <a:buChar char="•"/>
            </a:pPr>
            <a:r>
              <a:rPr lang="en-US" sz="1200">
                <a:solidFill>
                  <a:schemeClr val="bg1"/>
                </a:solidFill>
                <a:latin typeface="Helvetica"/>
              </a:rPr>
              <a:t>Inconsistent policy enforcement</a:t>
            </a:r>
          </a:p>
        </p:txBody>
      </p:sp>
      <p:sp>
        <p:nvSpPr>
          <p:cNvPr id="95240" name="Rectangle 281"/>
          <p:cNvSpPr>
            <a:spLocks noChangeArrowheads="1"/>
          </p:cNvSpPr>
          <p:nvPr/>
        </p:nvSpPr>
        <p:spPr bwMode="auto">
          <a:xfrm>
            <a:off x="3517900" y="3886200"/>
            <a:ext cx="1982788" cy="657225"/>
          </a:xfrm>
          <a:prstGeom prst="rect">
            <a:avLst/>
          </a:prstGeom>
          <a:solidFill>
            <a:srgbClr val="D04F00"/>
          </a:solidFill>
          <a:ln w="9525" algn="ctr">
            <a:solidFill>
              <a:srgbClr val="B86E00"/>
            </a:solidFill>
            <a:miter lim="800000"/>
            <a:headEnd/>
            <a:tailEnd/>
          </a:ln>
        </p:spPr>
        <p:txBody>
          <a:bodyPr wrap="none" anchor="ctr"/>
          <a:lstStyle/>
          <a:p>
            <a:pPr algn="ctr"/>
            <a:r>
              <a:rPr lang="en-US" sz="1400">
                <a:latin typeface="Helvetica"/>
              </a:rPr>
              <a:t>Workload,  </a:t>
            </a:r>
          </a:p>
          <a:p>
            <a:pPr algn="ctr"/>
            <a:r>
              <a:rPr lang="en-US" sz="1400">
                <a:latin typeface="Helvetica"/>
              </a:rPr>
              <a:t>Outpacing Personnel</a:t>
            </a:r>
          </a:p>
        </p:txBody>
      </p:sp>
      <p:sp>
        <p:nvSpPr>
          <p:cNvPr id="95241" name="Rectangle 302"/>
          <p:cNvSpPr>
            <a:spLocks noChangeArrowheads="1"/>
          </p:cNvSpPr>
          <p:nvPr/>
        </p:nvSpPr>
        <p:spPr bwMode="auto">
          <a:xfrm>
            <a:off x="3517900" y="4565650"/>
            <a:ext cx="1993900" cy="1225550"/>
          </a:xfrm>
          <a:prstGeom prst="rect">
            <a:avLst/>
          </a:prstGeom>
          <a:solidFill>
            <a:srgbClr val="2F7FD4">
              <a:alpha val="43137"/>
            </a:srgbClr>
          </a:solidFill>
          <a:ln w="9525" algn="ctr">
            <a:noFill/>
            <a:miter lim="800000"/>
            <a:headEnd/>
            <a:tailEnd/>
          </a:ln>
        </p:spPr>
        <p:txBody>
          <a:bodyPr/>
          <a:lstStyle/>
          <a:p>
            <a:pPr marL="119063" indent="-119063">
              <a:buFont typeface="Arial" charset="0"/>
              <a:buChar char="•"/>
            </a:pPr>
            <a:r>
              <a:rPr lang="en-US" sz="1200">
                <a:solidFill>
                  <a:schemeClr val="bg1"/>
                </a:solidFill>
                <a:latin typeface="Helvetica"/>
              </a:rPr>
              <a:t>Flat to moderate IT &amp; network budget growth</a:t>
            </a:r>
          </a:p>
          <a:p>
            <a:pPr marL="119063" indent="-119063">
              <a:buFont typeface="Arial" charset="0"/>
              <a:buChar char="•"/>
            </a:pPr>
            <a:r>
              <a:rPr lang="en-US" sz="1200">
                <a:solidFill>
                  <a:schemeClr val="bg1"/>
                </a:solidFill>
                <a:latin typeface="Helvetica"/>
              </a:rPr>
              <a:t>Avg. 1 tech per 250 branch routers</a:t>
            </a:r>
          </a:p>
          <a:p>
            <a:pPr marL="119063" indent="-119063">
              <a:buFont typeface="Arial" charset="0"/>
              <a:buChar char="•"/>
            </a:pPr>
            <a:r>
              <a:rPr lang="en-US" sz="1200">
                <a:solidFill>
                  <a:schemeClr val="bg1"/>
                </a:solidFill>
                <a:latin typeface="Helvetica"/>
              </a:rPr>
              <a:t>~20K CCIEs worldwide</a:t>
            </a:r>
          </a:p>
        </p:txBody>
      </p:sp>
      <p:sp>
        <p:nvSpPr>
          <p:cNvPr id="95242" name="Rectangle 281"/>
          <p:cNvSpPr>
            <a:spLocks noChangeArrowheads="1"/>
          </p:cNvSpPr>
          <p:nvPr/>
        </p:nvSpPr>
        <p:spPr bwMode="auto">
          <a:xfrm>
            <a:off x="1144588" y="1676400"/>
            <a:ext cx="1982787" cy="657225"/>
          </a:xfrm>
          <a:prstGeom prst="rect">
            <a:avLst/>
          </a:prstGeom>
          <a:solidFill>
            <a:srgbClr val="D04F00"/>
          </a:solidFill>
          <a:ln w="9525" algn="ctr">
            <a:solidFill>
              <a:srgbClr val="B86E00"/>
            </a:solidFill>
            <a:miter lim="800000"/>
            <a:headEnd/>
            <a:tailEnd/>
          </a:ln>
        </p:spPr>
        <p:txBody>
          <a:bodyPr wrap="none" anchor="ctr"/>
          <a:lstStyle/>
          <a:p>
            <a:pPr algn="ctr"/>
            <a:r>
              <a:rPr lang="en-US" sz="1400">
                <a:latin typeface="Helvetica"/>
              </a:rPr>
              <a:t>Explosive Complexity, </a:t>
            </a:r>
          </a:p>
          <a:p>
            <a:pPr algn="ctr"/>
            <a:r>
              <a:rPr lang="en-US" sz="1400">
                <a:latin typeface="Helvetica"/>
              </a:rPr>
              <a:t>Growth in Devices...</a:t>
            </a:r>
            <a:endParaRPr lang="en-US">
              <a:latin typeface="Helvetica"/>
            </a:endParaRPr>
          </a:p>
        </p:txBody>
      </p:sp>
      <p:sp>
        <p:nvSpPr>
          <p:cNvPr id="95243" name="Rectangle 302"/>
          <p:cNvSpPr>
            <a:spLocks noChangeArrowheads="1"/>
          </p:cNvSpPr>
          <p:nvPr/>
        </p:nvSpPr>
        <p:spPr bwMode="auto">
          <a:xfrm>
            <a:off x="1143000" y="2352675"/>
            <a:ext cx="1993900" cy="1236663"/>
          </a:xfrm>
          <a:prstGeom prst="rect">
            <a:avLst/>
          </a:prstGeom>
          <a:solidFill>
            <a:srgbClr val="2F7FD4">
              <a:alpha val="43137"/>
            </a:srgbClr>
          </a:solidFill>
          <a:ln w="9525" algn="ctr">
            <a:noFill/>
            <a:miter lim="800000"/>
            <a:headEnd/>
            <a:tailEnd/>
          </a:ln>
        </p:spPr>
        <p:txBody>
          <a:bodyPr/>
          <a:lstStyle/>
          <a:p>
            <a:pPr marL="119063" indent="-119063">
              <a:buFont typeface="Arial" charset="0"/>
              <a:buChar char="•"/>
            </a:pPr>
            <a:r>
              <a:rPr lang="en-US" sz="1200">
                <a:solidFill>
                  <a:schemeClr val="bg1"/>
                </a:solidFill>
                <a:latin typeface="Helvetica"/>
              </a:rPr>
              <a:t>200% device growth</a:t>
            </a:r>
          </a:p>
          <a:p>
            <a:pPr marL="119063" indent="-119063">
              <a:buFont typeface="Arial" charset="0"/>
              <a:buChar char="•"/>
            </a:pPr>
            <a:r>
              <a:rPr lang="en-US" sz="1200">
                <a:solidFill>
                  <a:schemeClr val="bg1"/>
                </a:solidFill>
                <a:latin typeface="Helvetica"/>
              </a:rPr>
              <a:t>Proliferating network heterogeneity</a:t>
            </a:r>
          </a:p>
          <a:p>
            <a:pPr marL="119063" indent="-119063">
              <a:buFont typeface="Arial" charset="0"/>
              <a:buChar char="•"/>
            </a:pPr>
            <a:r>
              <a:rPr lang="en-US" sz="1200">
                <a:solidFill>
                  <a:schemeClr val="bg1"/>
                </a:solidFill>
                <a:latin typeface="Helvetica"/>
              </a:rPr>
              <a:t>Config size up to length of a dictionary</a:t>
            </a:r>
          </a:p>
        </p:txBody>
      </p:sp>
      <p:sp>
        <p:nvSpPr>
          <p:cNvPr id="95244" name="Rectangle 281"/>
          <p:cNvSpPr>
            <a:spLocks noChangeArrowheads="1"/>
          </p:cNvSpPr>
          <p:nvPr/>
        </p:nvSpPr>
        <p:spPr bwMode="auto">
          <a:xfrm>
            <a:off x="1143000" y="3886200"/>
            <a:ext cx="1982788" cy="657225"/>
          </a:xfrm>
          <a:prstGeom prst="rect">
            <a:avLst/>
          </a:prstGeom>
          <a:solidFill>
            <a:srgbClr val="D04F00"/>
          </a:solidFill>
          <a:ln w="9525" algn="ctr">
            <a:solidFill>
              <a:srgbClr val="B86E00"/>
            </a:solidFill>
            <a:miter lim="800000"/>
            <a:headEnd/>
            <a:tailEnd/>
          </a:ln>
        </p:spPr>
        <p:txBody>
          <a:bodyPr wrap="none" anchor="ctr"/>
          <a:lstStyle/>
          <a:p>
            <a:pPr algn="ctr"/>
            <a:r>
              <a:rPr lang="en-US" sz="1400">
                <a:latin typeface="Helvetica"/>
              </a:rPr>
              <a:t>Accelerating </a:t>
            </a:r>
          </a:p>
          <a:p>
            <a:pPr algn="ctr"/>
            <a:r>
              <a:rPr lang="en-US" sz="1400">
                <a:latin typeface="Helvetica"/>
              </a:rPr>
              <a:t>Change Frequency</a:t>
            </a:r>
          </a:p>
        </p:txBody>
      </p:sp>
      <p:sp>
        <p:nvSpPr>
          <p:cNvPr id="95245" name="Rectangle 302"/>
          <p:cNvSpPr>
            <a:spLocks noChangeArrowheads="1"/>
          </p:cNvSpPr>
          <p:nvPr/>
        </p:nvSpPr>
        <p:spPr bwMode="auto">
          <a:xfrm>
            <a:off x="1143000" y="4564063"/>
            <a:ext cx="1993900" cy="1227137"/>
          </a:xfrm>
          <a:prstGeom prst="rect">
            <a:avLst/>
          </a:prstGeom>
          <a:solidFill>
            <a:srgbClr val="2F7FD4">
              <a:alpha val="43137"/>
            </a:srgbClr>
          </a:solidFill>
          <a:ln w="9525" algn="ctr">
            <a:noFill/>
            <a:miter lim="800000"/>
            <a:headEnd/>
            <a:tailEnd/>
          </a:ln>
        </p:spPr>
        <p:txBody>
          <a:bodyPr/>
          <a:lstStyle/>
          <a:p>
            <a:pPr marL="119063" indent="-119063">
              <a:buFont typeface="Arial" charset="0"/>
              <a:buChar char="•"/>
            </a:pPr>
            <a:r>
              <a:rPr lang="en-US" sz="1200">
                <a:solidFill>
                  <a:schemeClr val="bg1"/>
                </a:solidFill>
                <a:latin typeface="Helvetica"/>
              </a:rPr>
              <a:t>Thousands of device changes / shortening maintenance windows</a:t>
            </a:r>
          </a:p>
          <a:p>
            <a:pPr marL="119063" indent="-119063">
              <a:buFont typeface="Arial" charset="0"/>
              <a:buChar char="•"/>
            </a:pPr>
            <a:r>
              <a:rPr lang="en-US" sz="1200">
                <a:solidFill>
                  <a:schemeClr val="bg1"/>
                </a:solidFill>
                <a:latin typeface="Helvetica"/>
              </a:rPr>
              <a:t>Multiple OS &amp; patches upgrades </a:t>
            </a:r>
          </a:p>
        </p:txBody>
      </p:sp>
      <p:grpSp>
        <p:nvGrpSpPr>
          <p:cNvPr id="95246" name="Group 15"/>
          <p:cNvGrpSpPr>
            <a:grpSpLocks/>
          </p:cNvGrpSpPr>
          <p:nvPr/>
        </p:nvGrpSpPr>
        <p:grpSpPr bwMode="auto">
          <a:xfrm>
            <a:off x="3532188" y="1676400"/>
            <a:ext cx="1993900" cy="1905000"/>
            <a:chOff x="2225" y="720"/>
            <a:chExt cx="1256" cy="1200"/>
          </a:xfrm>
        </p:grpSpPr>
        <p:sp>
          <p:nvSpPr>
            <p:cNvPr id="95247" name="Rectangle 281"/>
            <p:cNvSpPr>
              <a:spLocks noChangeArrowheads="1"/>
            </p:cNvSpPr>
            <p:nvPr/>
          </p:nvSpPr>
          <p:spPr bwMode="auto">
            <a:xfrm>
              <a:off x="2225" y="720"/>
              <a:ext cx="1249" cy="414"/>
            </a:xfrm>
            <a:prstGeom prst="rect">
              <a:avLst/>
            </a:prstGeom>
            <a:solidFill>
              <a:srgbClr val="D04F00"/>
            </a:solidFill>
            <a:ln w="9525" algn="ctr">
              <a:solidFill>
                <a:srgbClr val="B86E00"/>
              </a:solidFill>
              <a:miter lim="800000"/>
              <a:headEnd/>
              <a:tailEnd/>
            </a:ln>
          </p:spPr>
          <p:txBody>
            <a:bodyPr wrap="none" anchor="ctr"/>
            <a:lstStyle/>
            <a:p>
              <a:pPr algn="ctr"/>
              <a:r>
                <a:rPr lang="en-US" sz="1400">
                  <a:latin typeface="Helvetica"/>
                </a:rPr>
                <a:t>… And Information </a:t>
              </a:r>
            </a:p>
            <a:p>
              <a:pPr algn="ctr"/>
              <a:r>
                <a:rPr lang="en-US" sz="1400">
                  <a:latin typeface="Helvetica"/>
                </a:rPr>
                <a:t>About Network</a:t>
              </a:r>
            </a:p>
          </p:txBody>
        </p:sp>
        <p:sp>
          <p:nvSpPr>
            <p:cNvPr id="95248" name="Rectangle 302"/>
            <p:cNvSpPr>
              <a:spLocks noChangeArrowheads="1"/>
            </p:cNvSpPr>
            <p:nvPr/>
          </p:nvSpPr>
          <p:spPr bwMode="auto">
            <a:xfrm>
              <a:off x="2225" y="1147"/>
              <a:ext cx="1256" cy="773"/>
            </a:xfrm>
            <a:prstGeom prst="rect">
              <a:avLst/>
            </a:prstGeom>
            <a:solidFill>
              <a:srgbClr val="2F7FD4">
                <a:alpha val="43137"/>
              </a:srgbClr>
            </a:solidFill>
            <a:ln w="9525" algn="ctr">
              <a:noFill/>
              <a:miter lim="800000"/>
              <a:headEnd/>
              <a:tailEnd/>
            </a:ln>
          </p:spPr>
          <p:txBody>
            <a:bodyPr/>
            <a:lstStyle/>
            <a:p>
              <a:pPr marL="119063" indent="-119063">
                <a:buFont typeface="Arial" charset="0"/>
                <a:buChar char="•"/>
              </a:pPr>
              <a:r>
                <a:rPr lang="en-US" sz="1200">
                  <a:solidFill>
                    <a:schemeClr val="bg1"/>
                  </a:solidFill>
                  <a:latin typeface="Helvetica"/>
                </a:rPr>
                <a:t>Increasingly complicated to blueprint network</a:t>
              </a:r>
            </a:p>
            <a:p>
              <a:pPr marL="119063" indent="-119063">
                <a:buFont typeface="Arial" charset="0"/>
                <a:buChar char="•"/>
              </a:pPr>
              <a:r>
                <a:rPr lang="en-US" sz="1200">
                  <a:solidFill>
                    <a:schemeClr val="bg1"/>
                  </a:solidFill>
                  <a:latin typeface="Helvetica"/>
                </a:rPr>
                <a:t>Unknown state of devices, services</a:t>
              </a:r>
            </a:p>
            <a:p>
              <a:pPr marL="119063" indent="-119063">
                <a:buFont typeface="Arial" charset="0"/>
                <a:buChar char="•"/>
              </a:pPr>
              <a:r>
                <a:rPr lang="en-US" sz="1200">
                  <a:solidFill>
                    <a:schemeClr val="bg1"/>
                  </a:solidFill>
                  <a:latin typeface="Helvetica"/>
                </a:rPr>
                <a:t>“Temporary” accuracy</a:t>
              </a: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Freeform 9"/>
          <p:cNvSpPr>
            <a:spLocks noChangeAspect="1" noEditPoints="1"/>
          </p:cNvSpPr>
          <p:nvPr/>
        </p:nvSpPr>
        <p:spPr bwMode="auto">
          <a:xfrm>
            <a:off x="188913" y="1441450"/>
            <a:ext cx="8578850" cy="4059238"/>
          </a:xfrm>
          <a:custGeom>
            <a:avLst/>
            <a:gdLst>
              <a:gd name="T0" fmla="*/ 2147483647 w 1679"/>
              <a:gd name="T1" fmla="*/ 2147483647 h 796"/>
              <a:gd name="T2" fmla="*/ 2147483647 w 1679"/>
              <a:gd name="T3" fmla="*/ 2147483647 h 796"/>
              <a:gd name="T4" fmla="*/ 2147483647 w 1679"/>
              <a:gd name="T5" fmla="*/ 2147483647 h 796"/>
              <a:gd name="T6" fmla="*/ 2147483647 w 1679"/>
              <a:gd name="T7" fmla="*/ 2147483647 h 796"/>
              <a:gd name="T8" fmla="*/ 2147483647 w 1679"/>
              <a:gd name="T9" fmla="*/ 2147483647 h 796"/>
              <a:gd name="T10" fmla="*/ 2147483647 w 1679"/>
              <a:gd name="T11" fmla="*/ 2147483647 h 796"/>
              <a:gd name="T12" fmla="*/ 2147483647 w 1679"/>
              <a:gd name="T13" fmla="*/ 2147483647 h 796"/>
              <a:gd name="T14" fmla="*/ 2147483647 w 1679"/>
              <a:gd name="T15" fmla="*/ 2147483647 h 796"/>
              <a:gd name="T16" fmla="*/ 2147483647 w 1679"/>
              <a:gd name="T17" fmla="*/ 2147483647 h 796"/>
              <a:gd name="T18" fmla="*/ 2147483647 w 1679"/>
              <a:gd name="T19" fmla="*/ 2147483647 h 796"/>
              <a:gd name="T20" fmla="*/ 2147483647 w 1679"/>
              <a:gd name="T21" fmla="*/ 2147483647 h 796"/>
              <a:gd name="T22" fmla="*/ 2147483647 w 1679"/>
              <a:gd name="T23" fmla="*/ 2147483647 h 796"/>
              <a:gd name="T24" fmla="*/ 2147483647 w 1679"/>
              <a:gd name="T25" fmla="*/ 2147483647 h 796"/>
              <a:gd name="T26" fmla="*/ 2147483647 w 1679"/>
              <a:gd name="T27" fmla="*/ 2147483647 h 796"/>
              <a:gd name="T28" fmla="*/ 2147483647 w 1679"/>
              <a:gd name="T29" fmla="*/ 2147483647 h 796"/>
              <a:gd name="T30" fmla="*/ 2147483647 w 1679"/>
              <a:gd name="T31" fmla="*/ 2147483647 h 796"/>
              <a:gd name="T32" fmla="*/ 2147483647 w 1679"/>
              <a:gd name="T33" fmla="*/ 2147483647 h 796"/>
              <a:gd name="T34" fmla="*/ 2147483647 w 1679"/>
              <a:gd name="T35" fmla="*/ 2147483647 h 796"/>
              <a:gd name="T36" fmla="*/ 2147483647 w 1679"/>
              <a:gd name="T37" fmla="*/ 2147483647 h 796"/>
              <a:gd name="T38" fmla="*/ 2147483647 w 1679"/>
              <a:gd name="T39" fmla="*/ 2147483647 h 796"/>
              <a:gd name="T40" fmla="*/ 2147483647 w 1679"/>
              <a:gd name="T41" fmla="*/ 2147483647 h 796"/>
              <a:gd name="T42" fmla="*/ 2147483647 w 1679"/>
              <a:gd name="T43" fmla="*/ 2147483647 h 796"/>
              <a:gd name="T44" fmla="*/ 2147483647 w 1679"/>
              <a:gd name="T45" fmla="*/ 2147483647 h 796"/>
              <a:gd name="T46" fmla="*/ 2147483647 w 1679"/>
              <a:gd name="T47" fmla="*/ 2147483647 h 796"/>
              <a:gd name="T48" fmla="*/ 2147483647 w 1679"/>
              <a:gd name="T49" fmla="*/ 2147483647 h 796"/>
              <a:gd name="T50" fmla="*/ 2147483647 w 1679"/>
              <a:gd name="T51" fmla="*/ 2147483647 h 796"/>
              <a:gd name="T52" fmla="*/ 2147483647 w 1679"/>
              <a:gd name="T53" fmla="*/ 2147483647 h 796"/>
              <a:gd name="T54" fmla="*/ 2147483647 w 1679"/>
              <a:gd name="T55" fmla="*/ 2147483647 h 796"/>
              <a:gd name="T56" fmla="*/ 2147483647 w 1679"/>
              <a:gd name="T57" fmla="*/ 2147483647 h 796"/>
              <a:gd name="T58" fmla="*/ 2147483647 w 1679"/>
              <a:gd name="T59" fmla="*/ 2147483647 h 796"/>
              <a:gd name="T60" fmla="*/ 2147483647 w 1679"/>
              <a:gd name="T61" fmla="*/ 2147483647 h 796"/>
              <a:gd name="T62" fmla="*/ 2147483647 w 1679"/>
              <a:gd name="T63" fmla="*/ 2147483647 h 796"/>
              <a:gd name="T64" fmla="*/ 2147483647 w 1679"/>
              <a:gd name="T65" fmla="*/ 2147483647 h 796"/>
              <a:gd name="T66" fmla="*/ 2147483647 w 1679"/>
              <a:gd name="T67" fmla="*/ 2147483647 h 796"/>
              <a:gd name="T68" fmla="*/ 2147483647 w 1679"/>
              <a:gd name="T69" fmla="*/ 2147483647 h 796"/>
              <a:gd name="T70" fmla="*/ 2147483647 w 1679"/>
              <a:gd name="T71" fmla="*/ 2147483647 h 796"/>
              <a:gd name="T72" fmla="*/ 2147483647 w 1679"/>
              <a:gd name="T73" fmla="*/ 2147483647 h 796"/>
              <a:gd name="T74" fmla="*/ 2147483647 w 1679"/>
              <a:gd name="T75" fmla="*/ 2147483647 h 796"/>
              <a:gd name="T76" fmla="*/ 2147483647 w 1679"/>
              <a:gd name="T77" fmla="*/ 2147483647 h 796"/>
              <a:gd name="T78" fmla="*/ 2147483647 w 1679"/>
              <a:gd name="T79" fmla="*/ 2147483647 h 796"/>
              <a:gd name="T80" fmla="*/ 2147483647 w 1679"/>
              <a:gd name="T81" fmla="*/ 2147483647 h 796"/>
              <a:gd name="T82" fmla="*/ 2147483647 w 1679"/>
              <a:gd name="T83" fmla="*/ 2147483647 h 796"/>
              <a:gd name="T84" fmla="*/ 2147483647 w 1679"/>
              <a:gd name="T85" fmla="*/ 2147483647 h 796"/>
              <a:gd name="T86" fmla="*/ 2147483647 w 1679"/>
              <a:gd name="T87" fmla="*/ 2147483647 h 796"/>
              <a:gd name="T88" fmla="*/ 2147483647 w 1679"/>
              <a:gd name="T89" fmla="*/ 2147483647 h 796"/>
              <a:gd name="T90" fmla="*/ 2147483647 w 1679"/>
              <a:gd name="T91" fmla="*/ 2147483647 h 796"/>
              <a:gd name="T92" fmla="*/ 2147483647 w 1679"/>
              <a:gd name="T93" fmla="*/ 2147483647 h 796"/>
              <a:gd name="T94" fmla="*/ 2147483647 w 1679"/>
              <a:gd name="T95" fmla="*/ 2147483647 h 796"/>
              <a:gd name="T96" fmla="*/ 2147483647 w 1679"/>
              <a:gd name="T97" fmla="*/ 2147483647 h 796"/>
              <a:gd name="T98" fmla="*/ 2147483647 w 1679"/>
              <a:gd name="T99" fmla="*/ 2147483647 h 796"/>
              <a:gd name="T100" fmla="*/ 2147483647 w 1679"/>
              <a:gd name="T101" fmla="*/ 2147483647 h 796"/>
              <a:gd name="T102" fmla="*/ 2147483647 w 1679"/>
              <a:gd name="T103" fmla="*/ 2147483647 h 796"/>
              <a:gd name="T104" fmla="*/ 2147483647 w 1679"/>
              <a:gd name="T105" fmla="*/ 2147483647 h 796"/>
              <a:gd name="T106" fmla="*/ 2147483647 w 1679"/>
              <a:gd name="T107" fmla="*/ 2147483647 h 796"/>
              <a:gd name="T108" fmla="*/ 2147483647 w 1679"/>
              <a:gd name="T109" fmla="*/ 2147483647 h 796"/>
              <a:gd name="T110" fmla="*/ 2147483647 w 1679"/>
              <a:gd name="T111" fmla="*/ 2147483647 h 796"/>
              <a:gd name="T112" fmla="*/ 2147483647 w 1679"/>
              <a:gd name="T113" fmla="*/ 2147483647 h 796"/>
              <a:gd name="T114" fmla="*/ 2147483647 w 1679"/>
              <a:gd name="T115" fmla="*/ 2147483647 h 796"/>
              <a:gd name="T116" fmla="*/ 2147483647 w 1679"/>
              <a:gd name="T117" fmla="*/ 2147483647 h 796"/>
              <a:gd name="T118" fmla="*/ 2147483647 w 1679"/>
              <a:gd name="T119" fmla="*/ 2147483647 h 796"/>
              <a:gd name="T120" fmla="*/ 2147483647 w 1679"/>
              <a:gd name="T121" fmla="*/ 2147483647 h 7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79"/>
              <a:gd name="T184" fmla="*/ 0 h 796"/>
              <a:gd name="T185" fmla="*/ 1679 w 1679"/>
              <a:gd name="T186" fmla="*/ 796 h 7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79" h="796">
                <a:moveTo>
                  <a:pt x="1596" y="641"/>
                </a:moveTo>
                <a:cubicBezTo>
                  <a:pt x="1587" y="637"/>
                  <a:pt x="1587" y="637"/>
                  <a:pt x="1587" y="637"/>
                </a:cubicBezTo>
                <a:cubicBezTo>
                  <a:pt x="1581" y="624"/>
                  <a:pt x="1581" y="624"/>
                  <a:pt x="1581" y="624"/>
                </a:cubicBezTo>
                <a:cubicBezTo>
                  <a:pt x="1573" y="613"/>
                  <a:pt x="1568" y="596"/>
                  <a:pt x="1568" y="583"/>
                </a:cubicBezTo>
                <a:cubicBezTo>
                  <a:pt x="1562" y="582"/>
                  <a:pt x="1562" y="582"/>
                  <a:pt x="1562" y="582"/>
                </a:cubicBezTo>
                <a:cubicBezTo>
                  <a:pt x="1558" y="569"/>
                  <a:pt x="1558" y="569"/>
                  <a:pt x="1558" y="569"/>
                </a:cubicBezTo>
                <a:cubicBezTo>
                  <a:pt x="1552" y="556"/>
                  <a:pt x="1552" y="556"/>
                  <a:pt x="1552" y="556"/>
                </a:cubicBezTo>
                <a:cubicBezTo>
                  <a:pt x="1553" y="564"/>
                  <a:pt x="1553" y="564"/>
                  <a:pt x="1553" y="564"/>
                </a:cubicBezTo>
                <a:cubicBezTo>
                  <a:pt x="1550" y="575"/>
                  <a:pt x="1548" y="587"/>
                  <a:pt x="1545" y="597"/>
                </a:cubicBezTo>
                <a:cubicBezTo>
                  <a:pt x="1541" y="601"/>
                  <a:pt x="1541" y="601"/>
                  <a:pt x="1541" y="601"/>
                </a:cubicBezTo>
                <a:cubicBezTo>
                  <a:pt x="1536" y="602"/>
                  <a:pt x="1536" y="602"/>
                  <a:pt x="1536" y="602"/>
                </a:cubicBezTo>
                <a:cubicBezTo>
                  <a:pt x="1529" y="593"/>
                  <a:pt x="1529" y="593"/>
                  <a:pt x="1529" y="593"/>
                </a:cubicBezTo>
                <a:cubicBezTo>
                  <a:pt x="1520" y="587"/>
                  <a:pt x="1520" y="587"/>
                  <a:pt x="1520" y="587"/>
                </a:cubicBezTo>
                <a:cubicBezTo>
                  <a:pt x="1513" y="584"/>
                  <a:pt x="1513" y="584"/>
                  <a:pt x="1513" y="584"/>
                </a:cubicBezTo>
                <a:cubicBezTo>
                  <a:pt x="1513" y="582"/>
                  <a:pt x="1513" y="582"/>
                  <a:pt x="1513" y="582"/>
                </a:cubicBezTo>
                <a:cubicBezTo>
                  <a:pt x="1515" y="576"/>
                  <a:pt x="1515" y="576"/>
                  <a:pt x="1515" y="576"/>
                </a:cubicBezTo>
                <a:cubicBezTo>
                  <a:pt x="1515" y="572"/>
                  <a:pt x="1515" y="572"/>
                  <a:pt x="1515" y="572"/>
                </a:cubicBezTo>
                <a:cubicBezTo>
                  <a:pt x="1517" y="569"/>
                  <a:pt x="1517" y="569"/>
                  <a:pt x="1517" y="569"/>
                </a:cubicBezTo>
                <a:cubicBezTo>
                  <a:pt x="1517" y="563"/>
                  <a:pt x="1517" y="563"/>
                  <a:pt x="1517" y="563"/>
                </a:cubicBezTo>
                <a:cubicBezTo>
                  <a:pt x="1500" y="559"/>
                  <a:pt x="1500" y="559"/>
                  <a:pt x="1500" y="559"/>
                </a:cubicBezTo>
                <a:cubicBezTo>
                  <a:pt x="1496" y="559"/>
                  <a:pt x="1496" y="559"/>
                  <a:pt x="1496" y="559"/>
                </a:cubicBezTo>
                <a:cubicBezTo>
                  <a:pt x="1495" y="562"/>
                  <a:pt x="1495" y="562"/>
                  <a:pt x="1495" y="562"/>
                </a:cubicBezTo>
                <a:cubicBezTo>
                  <a:pt x="1487" y="559"/>
                  <a:pt x="1487" y="559"/>
                  <a:pt x="1487" y="559"/>
                </a:cubicBezTo>
                <a:cubicBezTo>
                  <a:pt x="1485" y="564"/>
                  <a:pt x="1485" y="564"/>
                  <a:pt x="1485" y="564"/>
                </a:cubicBezTo>
                <a:cubicBezTo>
                  <a:pt x="1483" y="569"/>
                  <a:pt x="1483" y="569"/>
                  <a:pt x="1483" y="569"/>
                </a:cubicBezTo>
                <a:cubicBezTo>
                  <a:pt x="1481" y="572"/>
                  <a:pt x="1481" y="572"/>
                  <a:pt x="1481" y="572"/>
                </a:cubicBezTo>
                <a:cubicBezTo>
                  <a:pt x="1479" y="574"/>
                  <a:pt x="1479" y="574"/>
                  <a:pt x="1479" y="574"/>
                </a:cubicBezTo>
                <a:cubicBezTo>
                  <a:pt x="1477" y="582"/>
                  <a:pt x="1477" y="582"/>
                  <a:pt x="1477" y="582"/>
                </a:cubicBezTo>
                <a:cubicBezTo>
                  <a:pt x="1476" y="586"/>
                  <a:pt x="1476" y="586"/>
                  <a:pt x="1476" y="586"/>
                </a:cubicBezTo>
                <a:cubicBezTo>
                  <a:pt x="1475" y="586"/>
                  <a:pt x="1475" y="586"/>
                  <a:pt x="1475" y="586"/>
                </a:cubicBezTo>
                <a:cubicBezTo>
                  <a:pt x="1470" y="579"/>
                  <a:pt x="1470" y="579"/>
                  <a:pt x="1470" y="579"/>
                </a:cubicBezTo>
                <a:cubicBezTo>
                  <a:pt x="1466" y="573"/>
                  <a:pt x="1466" y="573"/>
                  <a:pt x="1466" y="573"/>
                </a:cubicBezTo>
                <a:cubicBezTo>
                  <a:pt x="1458" y="582"/>
                  <a:pt x="1458" y="582"/>
                  <a:pt x="1458" y="582"/>
                </a:cubicBezTo>
                <a:cubicBezTo>
                  <a:pt x="1457" y="587"/>
                  <a:pt x="1457" y="587"/>
                  <a:pt x="1457" y="587"/>
                </a:cubicBezTo>
                <a:cubicBezTo>
                  <a:pt x="1451" y="592"/>
                  <a:pt x="1451" y="592"/>
                  <a:pt x="1451" y="592"/>
                </a:cubicBezTo>
                <a:cubicBezTo>
                  <a:pt x="1451" y="599"/>
                  <a:pt x="1451" y="599"/>
                  <a:pt x="1451" y="599"/>
                </a:cubicBezTo>
                <a:cubicBezTo>
                  <a:pt x="1448" y="596"/>
                  <a:pt x="1448" y="596"/>
                  <a:pt x="1448" y="596"/>
                </a:cubicBezTo>
                <a:cubicBezTo>
                  <a:pt x="1446" y="599"/>
                  <a:pt x="1446" y="599"/>
                  <a:pt x="1446" y="599"/>
                </a:cubicBezTo>
                <a:cubicBezTo>
                  <a:pt x="1446" y="605"/>
                  <a:pt x="1446" y="605"/>
                  <a:pt x="1446" y="605"/>
                </a:cubicBezTo>
                <a:cubicBezTo>
                  <a:pt x="1436" y="614"/>
                  <a:pt x="1424" y="623"/>
                  <a:pt x="1413" y="629"/>
                </a:cubicBezTo>
                <a:cubicBezTo>
                  <a:pt x="1407" y="635"/>
                  <a:pt x="1407" y="635"/>
                  <a:pt x="1407" y="635"/>
                </a:cubicBezTo>
                <a:cubicBezTo>
                  <a:pt x="1407" y="641"/>
                  <a:pt x="1405" y="649"/>
                  <a:pt x="1405" y="656"/>
                </a:cubicBezTo>
                <a:cubicBezTo>
                  <a:pt x="1407" y="657"/>
                  <a:pt x="1407" y="657"/>
                  <a:pt x="1407" y="657"/>
                </a:cubicBezTo>
                <a:cubicBezTo>
                  <a:pt x="1408" y="660"/>
                  <a:pt x="1408" y="660"/>
                  <a:pt x="1408" y="660"/>
                </a:cubicBezTo>
                <a:cubicBezTo>
                  <a:pt x="1404" y="664"/>
                  <a:pt x="1404" y="664"/>
                  <a:pt x="1404" y="664"/>
                </a:cubicBezTo>
                <a:cubicBezTo>
                  <a:pt x="1409" y="676"/>
                  <a:pt x="1416" y="692"/>
                  <a:pt x="1417" y="705"/>
                </a:cubicBezTo>
                <a:cubicBezTo>
                  <a:pt x="1415" y="711"/>
                  <a:pt x="1415" y="711"/>
                  <a:pt x="1415" y="711"/>
                </a:cubicBezTo>
                <a:cubicBezTo>
                  <a:pt x="1414" y="713"/>
                  <a:pt x="1414" y="713"/>
                  <a:pt x="1414" y="713"/>
                </a:cubicBezTo>
                <a:cubicBezTo>
                  <a:pt x="1424" y="717"/>
                  <a:pt x="1424" y="717"/>
                  <a:pt x="1424" y="717"/>
                </a:cubicBezTo>
                <a:cubicBezTo>
                  <a:pt x="1445" y="709"/>
                  <a:pt x="1445" y="709"/>
                  <a:pt x="1445" y="709"/>
                </a:cubicBezTo>
                <a:cubicBezTo>
                  <a:pt x="1458" y="709"/>
                  <a:pt x="1458" y="709"/>
                  <a:pt x="1458" y="709"/>
                </a:cubicBezTo>
                <a:cubicBezTo>
                  <a:pt x="1465" y="703"/>
                  <a:pt x="1465" y="703"/>
                  <a:pt x="1465" y="703"/>
                </a:cubicBezTo>
                <a:cubicBezTo>
                  <a:pt x="1469" y="702"/>
                  <a:pt x="1469" y="702"/>
                  <a:pt x="1469" y="702"/>
                </a:cubicBezTo>
                <a:cubicBezTo>
                  <a:pt x="1473" y="697"/>
                  <a:pt x="1473" y="697"/>
                  <a:pt x="1473" y="697"/>
                </a:cubicBezTo>
                <a:cubicBezTo>
                  <a:pt x="1492" y="697"/>
                  <a:pt x="1492" y="697"/>
                  <a:pt x="1492" y="697"/>
                </a:cubicBezTo>
                <a:cubicBezTo>
                  <a:pt x="1506" y="700"/>
                  <a:pt x="1506" y="700"/>
                  <a:pt x="1506" y="700"/>
                </a:cubicBezTo>
                <a:cubicBezTo>
                  <a:pt x="1513" y="707"/>
                  <a:pt x="1513" y="707"/>
                  <a:pt x="1513" y="707"/>
                </a:cubicBezTo>
                <a:cubicBezTo>
                  <a:pt x="1515" y="708"/>
                  <a:pt x="1515" y="708"/>
                  <a:pt x="1515" y="708"/>
                </a:cubicBezTo>
                <a:cubicBezTo>
                  <a:pt x="1517" y="711"/>
                  <a:pt x="1517" y="711"/>
                  <a:pt x="1517" y="711"/>
                </a:cubicBezTo>
                <a:cubicBezTo>
                  <a:pt x="1526" y="704"/>
                  <a:pt x="1526" y="704"/>
                  <a:pt x="1526" y="704"/>
                </a:cubicBezTo>
                <a:cubicBezTo>
                  <a:pt x="1530" y="703"/>
                  <a:pt x="1530" y="703"/>
                  <a:pt x="1530" y="703"/>
                </a:cubicBezTo>
                <a:cubicBezTo>
                  <a:pt x="1524" y="718"/>
                  <a:pt x="1524" y="718"/>
                  <a:pt x="1524" y="718"/>
                </a:cubicBezTo>
                <a:cubicBezTo>
                  <a:pt x="1529" y="719"/>
                  <a:pt x="1529" y="719"/>
                  <a:pt x="1529" y="719"/>
                </a:cubicBezTo>
                <a:cubicBezTo>
                  <a:pt x="1532" y="724"/>
                  <a:pt x="1532" y="724"/>
                  <a:pt x="1532" y="724"/>
                </a:cubicBezTo>
                <a:cubicBezTo>
                  <a:pt x="1533" y="729"/>
                  <a:pt x="1533" y="729"/>
                  <a:pt x="1533" y="729"/>
                </a:cubicBezTo>
                <a:cubicBezTo>
                  <a:pt x="1531" y="731"/>
                  <a:pt x="1531" y="731"/>
                  <a:pt x="1531" y="731"/>
                </a:cubicBezTo>
                <a:cubicBezTo>
                  <a:pt x="1543" y="737"/>
                  <a:pt x="1552" y="734"/>
                  <a:pt x="1565" y="733"/>
                </a:cubicBezTo>
                <a:cubicBezTo>
                  <a:pt x="1568" y="730"/>
                  <a:pt x="1568" y="730"/>
                  <a:pt x="1568" y="730"/>
                </a:cubicBezTo>
                <a:cubicBezTo>
                  <a:pt x="1580" y="728"/>
                  <a:pt x="1580" y="728"/>
                  <a:pt x="1580" y="728"/>
                </a:cubicBezTo>
                <a:cubicBezTo>
                  <a:pt x="1594" y="712"/>
                  <a:pt x="1606" y="695"/>
                  <a:pt x="1607" y="673"/>
                </a:cubicBezTo>
                <a:cubicBezTo>
                  <a:pt x="1606" y="663"/>
                  <a:pt x="1602" y="658"/>
                  <a:pt x="1597" y="649"/>
                </a:cubicBezTo>
                <a:lnTo>
                  <a:pt x="1596" y="641"/>
                </a:lnTo>
                <a:close/>
                <a:moveTo>
                  <a:pt x="1556" y="755"/>
                </a:moveTo>
                <a:cubicBezTo>
                  <a:pt x="1553" y="756"/>
                  <a:pt x="1553" y="756"/>
                  <a:pt x="1553" y="756"/>
                </a:cubicBezTo>
                <a:cubicBezTo>
                  <a:pt x="1553" y="755"/>
                  <a:pt x="1553" y="755"/>
                  <a:pt x="1553" y="755"/>
                </a:cubicBezTo>
                <a:cubicBezTo>
                  <a:pt x="1555" y="760"/>
                  <a:pt x="1555" y="760"/>
                  <a:pt x="1555" y="760"/>
                </a:cubicBezTo>
                <a:cubicBezTo>
                  <a:pt x="1558" y="767"/>
                  <a:pt x="1558" y="767"/>
                  <a:pt x="1558" y="767"/>
                </a:cubicBezTo>
                <a:cubicBezTo>
                  <a:pt x="1566" y="764"/>
                  <a:pt x="1566" y="764"/>
                  <a:pt x="1566" y="764"/>
                </a:cubicBezTo>
                <a:cubicBezTo>
                  <a:pt x="1568" y="758"/>
                  <a:pt x="1568" y="758"/>
                  <a:pt x="1568" y="758"/>
                </a:cubicBezTo>
                <a:cubicBezTo>
                  <a:pt x="1567" y="755"/>
                  <a:pt x="1567" y="755"/>
                  <a:pt x="1567" y="755"/>
                </a:cubicBezTo>
                <a:lnTo>
                  <a:pt x="1556" y="755"/>
                </a:lnTo>
                <a:close/>
                <a:moveTo>
                  <a:pt x="1543" y="490"/>
                </a:moveTo>
                <a:cubicBezTo>
                  <a:pt x="1533" y="487"/>
                  <a:pt x="1533" y="487"/>
                  <a:pt x="1533" y="487"/>
                </a:cubicBezTo>
                <a:cubicBezTo>
                  <a:pt x="1530" y="489"/>
                  <a:pt x="1530" y="489"/>
                  <a:pt x="1530" y="489"/>
                </a:cubicBezTo>
                <a:cubicBezTo>
                  <a:pt x="1531" y="490"/>
                  <a:pt x="1531" y="490"/>
                  <a:pt x="1531" y="490"/>
                </a:cubicBezTo>
                <a:cubicBezTo>
                  <a:pt x="1527" y="491"/>
                  <a:pt x="1527" y="491"/>
                  <a:pt x="1527" y="491"/>
                </a:cubicBezTo>
                <a:cubicBezTo>
                  <a:pt x="1524" y="493"/>
                  <a:pt x="1524" y="493"/>
                  <a:pt x="1524" y="493"/>
                </a:cubicBezTo>
                <a:cubicBezTo>
                  <a:pt x="1517" y="497"/>
                  <a:pt x="1517" y="497"/>
                  <a:pt x="1517" y="497"/>
                </a:cubicBezTo>
                <a:cubicBezTo>
                  <a:pt x="1515" y="494"/>
                  <a:pt x="1515" y="494"/>
                  <a:pt x="1515" y="494"/>
                </a:cubicBezTo>
                <a:cubicBezTo>
                  <a:pt x="1513" y="491"/>
                  <a:pt x="1513" y="491"/>
                  <a:pt x="1513" y="491"/>
                </a:cubicBezTo>
                <a:cubicBezTo>
                  <a:pt x="1511" y="489"/>
                  <a:pt x="1511" y="489"/>
                  <a:pt x="1511" y="489"/>
                </a:cubicBezTo>
                <a:cubicBezTo>
                  <a:pt x="1511" y="489"/>
                  <a:pt x="1511" y="489"/>
                  <a:pt x="1511" y="489"/>
                </a:cubicBezTo>
                <a:cubicBezTo>
                  <a:pt x="1511" y="488"/>
                  <a:pt x="1511" y="488"/>
                  <a:pt x="1511" y="488"/>
                </a:cubicBezTo>
                <a:cubicBezTo>
                  <a:pt x="1510" y="487"/>
                  <a:pt x="1510" y="487"/>
                  <a:pt x="1510" y="487"/>
                </a:cubicBezTo>
                <a:cubicBezTo>
                  <a:pt x="1507" y="482"/>
                  <a:pt x="1507" y="482"/>
                  <a:pt x="1507" y="482"/>
                </a:cubicBezTo>
                <a:cubicBezTo>
                  <a:pt x="1500" y="480"/>
                  <a:pt x="1500" y="480"/>
                  <a:pt x="1500" y="480"/>
                </a:cubicBezTo>
                <a:cubicBezTo>
                  <a:pt x="1492" y="482"/>
                  <a:pt x="1492" y="482"/>
                  <a:pt x="1492" y="482"/>
                </a:cubicBezTo>
                <a:cubicBezTo>
                  <a:pt x="1497" y="488"/>
                  <a:pt x="1497" y="488"/>
                  <a:pt x="1497" y="488"/>
                </a:cubicBezTo>
                <a:cubicBezTo>
                  <a:pt x="1500" y="490"/>
                  <a:pt x="1500" y="490"/>
                  <a:pt x="1500" y="490"/>
                </a:cubicBezTo>
                <a:cubicBezTo>
                  <a:pt x="1498" y="491"/>
                  <a:pt x="1498" y="491"/>
                  <a:pt x="1498" y="491"/>
                </a:cubicBezTo>
                <a:cubicBezTo>
                  <a:pt x="1500" y="499"/>
                  <a:pt x="1500" y="499"/>
                  <a:pt x="1500" y="499"/>
                </a:cubicBezTo>
                <a:cubicBezTo>
                  <a:pt x="1501" y="503"/>
                  <a:pt x="1501" y="503"/>
                  <a:pt x="1501" y="503"/>
                </a:cubicBezTo>
                <a:cubicBezTo>
                  <a:pt x="1504" y="499"/>
                  <a:pt x="1504" y="499"/>
                  <a:pt x="1504" y="499"/>
                </a:cubicBezTo>
                <a:cubicBezTo>
                  <a:pt x="1512" y="502"/>
                  <a:pt x="1512" y="502"/>
                  <a:pt x="1512" y="502"/>
                </a:cubicBezTo>
                <a:cubicBezTo>
                  <a:pt x="1519" y="505"/>
                  <a:pt x="1519" y="505"/>
                  <a:pt x="1519" y="505"/>
                </a:cubicBezTo>
                <a:cubicBezTo>
                  <a:pt x="1530" y="512"/>
                  <a:pt x="1533" y="519"/>
                  <a:pt x="1540" y="529"/>
                </a:cubicBezTo>
                <a:cubicBezTo>
                  <a:pt x="1560" y="536"/>
                  <a:pt x="1560" y="536"/>
                  <a:pt x="1560" y="536"/>
                </a:cubicBezTo>
                <a:cubicBezTo>
                  <a:pt x="1557" y="528"/>
                  <a:pt x="1557" y="528"/>
                  <a:pt x="1557" y="528"/>
                </a:cubicBezTo>
                <a:cubicBezTo>
                  <a:pt x="1561" y="526"/>
                  <a:pt x="1561" y="526"/>
                  <a:pt x="1561" y="526"/>
                </a:cubicBezTo>
                <a:cubicBezTo>
                  <a:pt x="1573" y="534"/>
                  <a:pt x="1573" y="534"/>
                  <a:pt x="1573" y="534"/>
                </a:cubicBezTo>
                <a:cubicBezTo>
                  <a:pt x="1580" y="538"/>
                  <a:pt x="1580" y="538"/>
                  <a:pt x="1580" y="538"/>
                </a:cubicBezTo>
                <a:cubicBezTo>
                  <a:pt x="1583" y="542"/>
                  <a:pt x="1583" y="542"/>
                  <a:pt x="1583" y="542"/>
                </a:cubicBezTo>
                <a:cubicBezTo>
                  <a:pt x="1585" y="548"/>
                  <a:pt x="1585" y="548"/>
                  <a:pt x="1585" y="548"/>
                </a:cubicBezTo>
                <a:cubicBezTo>
                  <a:pt x="1602" y="552"/>
                  <a:pt x="1602" y="552"/>
                  <a:pt x="1602" y="552"/>
                </a:cubicBezTo>
                <a:cubicBezTo>
                  <a:pt x="1590" y="531"/>
                  <a:pt x="1590" y="531"/>
                  <a:pt x="1590" y="531"/>
                </a:cubicBezTo>
                <a:cubicBezTo>
                  <a:pt x="1584" y="525"/>
                  <a:pt x="1584" y="525"/>
                  <a:pt x="1584" y="525"/>
                </a:cubicBezTo>
                <a:cubicBezTo>
                  <a:pt x="1590" y="525"/>
                  <a:pt x="1590" y="525"/>
                  <a:pt x="1590" y="525"/>
                </a:cubicBezTo>
                <a:cubicBezTo>
                  <a:pt x="1587" y="516"/>
                  <a:pt x="1587" y="516"/>
                  <a:pt x="1587" y="516"/>
                </a:cubicBezTo>
                <a:cubicBezTo>
                  <a:pt x="1579" y="510"/>
                  <a:pt x="1579" y="510"/>
                  <a:pt x="1579" y="510"/>
                </a:cubicBezTo>
                <a:cubicBezTo>
                  <a:pt x="1569" y="503"/>
                  <a:pt x="1569" y="503"/>
                  <a:pt x="1569" y="503"/>
                </a:cubicBezTo>
                <a:cubicBezTo>
                  <a:pt x="1552" y="492"/>
                  <a:pt x="1552" y="492"/>
                  <a:pt x="1552" y="492"/>
                </a:cubicBezTo>
                <a:lnTo>
                  <a:pt x="1543" y="490"/>
                </a:lnTo>
                <a:close/>
                <a:moveTo>
                  <a:pt x="1513" y="491"/>
                </a:moveTo>
                <a:cubicBezTo>
                  <a:pt x="1515" y="494"/>
                  <a:pt x="1515" y="494"/>
                  <a:pt x="1515" y="494"/>
                </a:cubicBezTo>
                <a:cubicBezTo>
                  <a:pt x="1517" y="496"/>
                  <a:pt x="1517" y="496"/>
                  <a:pt x="1517" y="496"/>
                </a:cubicBezTo>
                <a:cubicBezTo>
                  <a:pt x="1521" y="493"/>
                  <a:pt x="1521" y="493"/>
                  <a:pt x="1521" y="493"/>
                </a:cubicBezTo>
                <a:cubicBezTo>
                  <a:pt x="1527" y="491"/>
                  <a:pt x="1527" y="491"/>
                  <a:pt x="1527" y="491"/>
                </a:cubicBezTo>
                <a:cubicBezTo>
                  <a:pt x="1530" y="489"/>
                  <a:pt x="1530" y="489"/>
                  <a:pt x="1530" y="489"/>
                </a:cubicBezTo>
                <a:cubicBezTo>
                  <a:pt x="1507" y="479"/>
                  <a:pt x="1507" y="479"/>
                  <a:pt x="1507" y="479"/>
                </a:cubicBezTo>
                <a:cubicBezTo>
                  <a:pt x="1511" y="488"/>
                  <a:pt x="1511" y="488"/>
                  <a:pt x="1511" y="488"/>
                </a:cubicBezTo>
                <a:cubicBezTo>
                  <a:pt x="1511" y="489"/>
                  <a:pt x="1511" y="489"/>
                  <a:pt x="1511" y="489"/>
                </a:cubicBezTo>
                <a:lnTo>
                  <a:pt x="1513" y="491"/>
                </a:lnTo>
                <a:close/>
                <a:moveTo>
                  <a:pt x="1657" y="763"/>
                </a:moveTo>
                <a:cubicBezTo>
                  <a:pt x="1650" y="770"/>
                  <a:pt x="1650" y="770"/>
                  <a:pt x="1650" y="770"/>
                </a:cubicBezTo>
                <a:cubicBezTo>
                  <a:pt x="1645" y="779"/>
                  <a:pt x="1645" y="779"/>
                  <a:pt x="1645" y="779"/>
                </a:cubicBezTo>
                <a:cubicBezTo>
                  <a:pt x="1637" y="782"/>
                  <a:pt x="1637" y="782"/>
                  <a:pt x="1637" y="782"/>
                </a:cubicBezTo>
                <a:cubicBezTo>
                  <a:pt x="1631" y="794"/>
                  <a:pt x="1631" y="794"/>
                  <a:pt x="1631" y="794"/>
                </a:cubicBezTo>
                <a:cubicBezTo>
                  <a:pt x="1642" y="796"/>
                  <a:pt x="1642" y="796"/>
                  <a:pt x="1642" y="796"/>
                </a:cubicBezTo>
                <a:cubicBezTo>
                  <a:pt x="1658" y="779"/>
                  <a:pt x="1658" y="779"/>
                  <a:pt x="1658" y="779"/>
                </a:cubicBezTo>
                <a:cubicBezTo>
                  <a:pt x="1663" y="777"/>
                  <a:pt x="1663" y="777"/>
                  <a:pt x="1663" y="777"/>
                </a:cubicBezTo>
                <a:cubicBezTo>
                  <a:pt x="1667" y="772"/>
                  <a:pt x="1666" y="766"/>
                  <a:pt x="1666" y="759"/>
                </a:cubicBezTo>
                <a:lnTo>
                  <a:pt x="1657" y="763"/>
                </a:lnTo>
                <a:close/>
                <a:moveTo>
                  <a:pt x="1630" y="795"/>
                </a:moveTo>
                <a:cubicBezTo>
                  <a:pt x="1631" y="794"/>
                  <a:pt x="1631" y="794"/>
                  <a:pt x="1631" y="794"/>
                </a:cubicBezTo>
                <a:cubicBezTo>
                  <a:pt x="1628" y="794"/>
                  <a:pt x="1628" y="794"/>
                  <a:pt x="1628" y="794"/>
                </a:cubicBezTo>
                <a:lnTo>
                  <a:pt x="1630" y="795"/>
                </a:lnTo>
                <a:close/>
                <a:moveTo>
                  <a:pt x="1675" y="739"/>
                </a:moveTo>
                <a:cubicBezTo>
                  <a:pt x="1677" y="734"/>
                  <a:pt x="1677" y="734"/>
                  <a:pt x="1677" y="734"/>
                </a:cubicBezTo>
                <a:cubicBezTo>
                  <a:pt x="1673" y="732"/>
                  <a:pt x="1673" y="732"/>
                  <a:pt x="1673" y="732"/>
                </a:cubicBezTo>
                <a:cubicBezTo>
                  <a:pt x="1671" y="738"/>
                  <a:pt x="1671" y="738"/>
                  <a:pt x="1671" y="738"/>
                </a:cubicBezTo>
                <a:cubicBezTo>
                  <a:pt x="1665" y="744"/>
                  <a:pt x="1665" y="744"/>
                  <a:pt x="1665" y="744"/>
                </a:cubicBezTo>
                <a:cubicBezTo>
                  <a:pt x="1667" y="748"/>
                  <a:pt x="1667" y="748"/>
                  <a:pt x="1667" y="748"/>
                </a:cubicBezTo>
                <a:cubicBezTo>
                  <a:pt x="1671" y="751"/>
                  <a:pt x="1671" y="751"/>
                  <a:pt x="1671" y="751"/>
                </a:cubicBezTo>
                <a:cubicBezTo>
                  <a:pt x="1679" y="743"/>
                  <a:pt x="1679" y="743"/>
                  <a:pt x="1679" y="743"/>
                </a:cubicBezTo>
                <a:lnTo>
                  <a:pt x="1675" y="739"/>
                </a:lnTo>
                <a:close/>
                <a:moveTo>
                  <a:pt x="1486" y="243"/>
                </a:moveTo>
                <a:cubicBezTo>
                  <a:pt x="1497" y="242"/>
                  <a:pt x="1497" y="242"/>
                  <a:pt x="1497" y="242"/>
                </a:cubicBezTo>
                <a:cubicBezTo>
                  <a:pt x="1501" y="239"/>
                  <a:pt x="1501" y="239"/>
                  <a:pt x="1501" y="239"/>
                </a:cubicBezTo>
                <a:cubicBezTo>
                  <a:pt x="1500" y="227"/>
                  <a:pt x="1498" y="219"/>
                  <a:pt x="1490" y="210"/>
                </a:cubicBezTo>
                <a:cubicBezTo>
                  <a:pt x="1487" y="206"/>
                  <a:pt x="1487" y="206"/>
                  <a:pt x="1487" y="206"/>
                </a:cubicBezTo>
                <a:cubicBezTo>
                  <a:pt x="1483" y="207"/>
                  <a:pt x="1483" y="207"/>
                  <a:pt x="1483" y="207"/>
                </a:cubicBezTo>
                <a:cubicBezTo>
                  <a:pt x="1483" y="216"/>
                  <a:pt x="1483" y="216"/>
                  <a:pt x="1483" y="216"/>
                </a:cubicBezTo>
                <a:cubicBezTo>
                  <a:pt x="1484" y="222"/>
                  <a:pt x="1484" y="222"/>
                  <a:pt x="1484" y="222"/>
                </a:cubicBezTo>
                <a:cubicBezTo>
                  <a:pt x="1483" y="226"/>
                  <a:pt x="1483" y="226"/>
                  <a:pt x="1483" y="226"/>
                </a:cubicBezTo>
                <a:cubicBezTo>
                  <a:pt x="1478" y="226"/>
                  <a:pt x="1478" y="226"/>
                  <a:pt x="1478" y="226"/>
                </a:cubicBezTo>
                <a:cubicBezTo>
                  <a:pt x="1475" y="224"/>
                  <a:pt x="1475" y="224"/>
                  <a:pt x="1475" y="224"/>
                </a:cubicBezTo>
                <a:cubicBezTo>
                  <a:pt x="1476" y="232"/>
                  <a:pt x="1476" y="232"/>
                  <a:pt x="1476" y="232"/>
                </a:cubicBezTo>
                <a:cubicBezTo>
                  <a:pt x="1478" y="239"/>
                  <a:pt x="1478" y="239"/>
                  <a:pt x="1478" y="239"/>
                </a:cubicBezTo>
                <a:cubicBezTo>
                  <a:pt x="1470" y="239"/>
                  <a:pt x="1470" y="239"/>
                  <a:pt x="1470" y="239"/>
                </a:cubicBezTo>
                <a:cubicBezTo>
                  <a:pt x="1464" y="242"/>
                  <a:pt x="1464" y="242"/>
                  <a:pt x="1464" y="242"/>
                </a:cubicBezTo>
                <a:cubicBezTo>
                  <a:pt x="1469" y="247"/>
                  <a:pt x="1469" y="247"/>
                  <a:pt x="1469" y="247"/>
                </a:cubicBezTo>
                <a:cubicBezTo>
                  <a:pt x="1479" y="243"/>
                  <a:pt x="1479" y="243"/>
                  <a:pt x="1479" y="243"/>
                </a:cubicBezTo>
                <a:lnTo>
                  <a:pt x="1486" y="243"/>
                </a:lnTo>
                <a:close/>
                <a:moveTo>
                  <a:pt x="1469" y="247"/>
                </a:moveTo>
                <a:cubicBezTo>
                  <a:pt x="1469" y="247"/>
                  <a:pt x="1469" y="247"/>
                  <a:pt x="1469" y="247"/>
                </a:cubicBezTo>
                <a:cubicBezTo>
                  <a:pt x="1465" y="248"/>
                  <a:pt x="1465" y="248"/>
                  <a:pt x="1465" y="248"/>
                </a:cubicBezTo>
                <a:lnTo>
                  <a:pt x="1469" y="247"/>
                </a:lnTo>
                <a:close/>
                <a:moveTo>
                  <a:pt x="1409" y="483"/>
                </a:moveTo>
                <a:cubicBezTo>
                  <a:pt x="1415" y="479"/>
                  <a:pt x="1415" y="479"/>
                  <a:pt x="1415" y="479"/>
                </a:cubicBezTo>
                <a:cubicBezTo>
                  <a:pt x="1423" y="468"/>
                  <a:pt x="1423" y="468"/>
                  <a:pt x="1423" y="468"/>
                </a:cubicBezTo>
                <a:cubicBezTo>
                  <a:pt x="1420" y="455"/>
                  <a:pt x="1420" y="455"/>
                  <a:pt x="1420" y="455"/>
                </a:cubicBezTo>
                <a:cubicBezTo>
                  <a:pt x="1420" y="450"/>
                  <a:pt x="1420" y="450"/>
                  <a:pt x="1420" y="450"/>
                </a:cubicBezTo>
                <a:cubicBezTo>
                  <a:pt x="1422" y="442"/>
                  <a:pt x="1422" y="442"/>
                  <a:pt x="1422" y="442"/>
                </a:cubicBezTo>
                <a:cubicBezTo>
                  <a:pt x="1416" y="437"/>
                  <a:pt x="1416" y="437"/>
                  <a:pt x="1416" y="437"/>
                </a:cubicBezTo>
                <a:cubicBezTo>
                  <a:pt x="1411" y="429"/>
                  <a:pt x="1411" y="429"/>
                  <a:pt x="1411" y="429"/>
                </a:cubicBezTo>
                <a:cubicBezTo>
                  <a:pt x="1406" y="435"/>
                  <a:pt x="1406" y="435"/>
                  <a:pt x="1406" y="435"/>
                </a:cubicBezTo>
                <a:cubicBezTo>
                  <a:pt x="1406" y="442"/>
                  <a:pt x="1399" y="448"/>
                  <a:pt x="1394" y="453"/>
                </a:cubicBezTo>
                <a:cubicBezTo>
                  <a:pt x="1393" y="454"/>
                  <a:pt x="1392" y="455"/>
                  <a:pt x="1391" y="455"/>
                </a:cubicBezTo>
                <a:cubicBezTo>
                  <a:pt x="1384" y="456"/>
                  <a:pt x="1378" y="459"/>
                  <a:pt x="1370" y="459"/>
                </a:cubicBezTo>
                <a:cubicBezTo>
                  <a:pt x="1369" y="460"/>
                  <a:pt x="1369" y="460"/>
                  <a:pt x="1368" y="461"/>
                </a:cubicBezTo>
                <a:cubicBezTo>
                  <a:pt x="1368" y="463"/>
                  <a:pt x="1368" y="466"/>
                  <a:pt x="1367" y="468"/>
                </a:cubicBezTo>
                <a:cubicBezTo>
                  <a:pt x="1368" y="461"/>
                  <a:pt x="1368" y="461"/>
                  <a:pt x="1368" y="461"/>
                </a:cubicBezTo>
                <a:cubicBezTo>
                  <a:pt x="1363" y="466"/>
                  <a:pt x="1366" y="475"/>
                  <a:pt x="1366" y="483"/>
                </a:cubicBezTo>
                <a:cubicBezTo>
                  <a:pt x="1367" y="473"/>
                  <a:pt x="1367" y="473"/>
                  <a:pt x="1367" y="473"/>
                </a:cubicBezTo>
                <a:cubicBezTo>
                  <a:pt x="1367" y="476"/>
                  <a:pt x="1367" y="479"/>
                  <a:pt x="1369" y="483"/>
                </a:cubicBezTo>
                <a:cubicBezTo>
                  <a:pt x="1374" y="484"/>
                  <a:pt x="1374" y="484"/>
                  <a:pt x="1374" y="484"/>
                </a:cubicBezTo>
                <a:cubicBezTo>
                  <a:pt x="1374" y="489"/>
                  <a:pt x="1374" y="489"/>
                  <a:pt x="1374" y="489"/>
                </a:cubicBezTo>
                <a:cubicBezTo>
                  <a:pt x="1386" y="493"/>
                  <a:pt x="1386" y="493"/>
                  <a:pt x="1386" y="493"/>
                </a:cubicBezTo>
                <a:cubicBezTo>
                  <a:pt x="1394" y="495"/>
                  <a:pt x="1394" y="495"/>
                  <a:pt x="1394" y="495"/>
                </a:cubicBezTo>
                <a:cubicBezTo>
                  <a:pt x="1401" y="497"/>
                  <a:pt x="1401" y="497"/>
                  <a:pt x="1401" y="497"/>
                </a:cubicBezTo>
                <a:cubicBezTo>
                  <a:pt x="1405" y="497"/>
                  <a:pt x="1405" y="497"/>
                  <a:pt x="1405" y="497"/>
                </a:cubicBezTo>
                <a:lnTo>
                  <a:pt x="1409" y="483"/>
                </a:lnTo>
                <a:close/>
                <a:moveTo>
                  <a:pt x="1368" y="461"/>
                </a:moveTo>
                <a:cubicBezTo>
                  <a:pt x="1368" y="461"/>
                  <a:pt x="1368" y="461"/>
                  <a:pt x="1368" y="461"/>
                </a:cubicBezTo>
                <a:cubicBezTo>
                  <a:pt x="1368" y="461"/>
                  <a:pt x="1368" y="461"/>
                  <a:pt x="1368" y="461"/>
                </a:cubicBezTo>
                <a:cubicBezTo>
                  <a:pt x="1368" y="461"/>
                  <a:pt x="1368" y="461"/>
                  <a:pt x="1368" y="461"/>
                </a:cubicBezTo>
                <a:close/>
                <a:moveTo>
                  <a:pt x="1389" y="518"/>
                </a:moveTo>
                <a:cubicBezTo>
                  <a:pt x="1378" y="509"/>
                  <a:pt x="1378" y="509"/>
                  <a:pt x="1378" y="509"/>
                </a:cubicBezTo>
                <a:cubicBezTo>
                  <a:pt x="1369" y="512"/>
                  <a:pt x="1369" y="512"/>
                  <a:pt x="1369" y="512"/>
                </a:cubicBezTo>
                <a:cubicBezTo>
                  <a:pt x="1365" y="510"/>
                  <a:pt x="1365" y="510"/>
                  <a:pt x="1365" y="510"/>
                </a:cubicBezTo>
                <a:cubicBezTo>
                  <a:pt x="1356" y="509"/>
                  <a:pt x="1356" y="509"/>
                  <a:pt x="1356" y="509"/>
                </a:cubicBezTo>
                <a:cubicBezTo>
                  <a:pt x="1352" y="515"/>
                  <a:pt x="1352" y="515"/>
                  <a:pt x="1352" y="515"/>
                </a:cubicBezTo>
                <a:cubicBezTo>
                  <a:pt x="1359" y="518"/>
                  <a:pt x="1359" y="518"/>
                  <a:pt x="1359" y="518"/>
                </a:cubicBezTo>
                <a:cubicBezTo>
                  <a:pt x="1367" y="521"/>
                  <a:pt x="1367" y="521"/>
                  <a:pt x="1367" y="521"/>
                </a:cubicBezTo>
                <a:cubicBezTo>
                  <a:pt x="1375" y="519"/>
                  <a:pt x="1375" y="519"/>
                  <a:pt x="1375" y="519"/>
                </a:cubicBezTo>
                <a:cubicBezTo>
                  <a:pt x="1380" y="522"/>
                  <a:pt x="1380" y="522"/>
                  <a:pt x="1380" y="522"/>
                </a:cubicBezTo>
                <a:cubicBezTo>
                  <a:pt x="1387" y="522"/>
                  <a:pt x="1387" y="522"/>
                  <a:pt x="1387" y="522"/>
                </a:cubicBezTo>
                <a:cubicBezTo>
                  <a:pt x="1394" y="525"/>
                  <a:pt x="1394" y="525"/>
                  <a:pt x="1394" y="525"/>
                </a:cubicBezTo>
                <a:cubicBezTo>
                  <a:pt x="1396" y="523"/>
                  <a:pt x="1396" y="523"/>
                  <a:pt x="1396" y="523"/>
                </a:cubicBezTo>
                <a:cubicBezTo>
                  <a:pt x="1394" y="522"/>
                  <a:pt x="1394" y="522"/>
                  <a:pt x="1394" y="522"/>
                </a:cubicBezTo>
                <a:lnTo>
                  <a:pt x="1389" y="518"/>
                </a:lnTo>
                <a:close/>
                <a:moveTo>
                  <a:pt x="1352" y="515"/>
                </a:moveTo>
                <a:cubicBezTo>
                  <a:pt x="1352" y="515"/>
                  <a:pt x="1352" y="515"/>
                  <a:pt x="1352" y="515"/>
                </a:cubicBezTo>
                <a:cubicBezTo>
                  <a:pt x="1349" y="514"/>
                  <a:pt x="1349" y="514"/>
                  <a:pt x="1349" y="514"/>
                </a:cubicBezTo>
                <a:lnTo>
                  <a:pt x="1352" y="515"/>
                </a:lnTo>
                <a:close/>
                <a:moveTo>
                  <a:pt x="1343" y="480"/>
                </a:moveTo>
                <a:cubicBezTo>
                  <a:pt x="1337" y="474"/>
                  <a:pt x="1337" y="474"/>
                  <a:pt x="1337" y="474"/>
                </a:cubicBezTo>
                <a:cubicBezTo>
                  <a:pt x="1335" y="470"/>
                  <a:pt x="1335" y="470"/>
                  <a:pt x="1335" y="470"/>
                </a:cubicBezTo>
                <a:cubicBezTo>
                  <a:pt x="1328" y="463"/>
                  <a:pt x="1328" y="463"/>
                  <a:pt x="1328" y="463"/>
                </a:cubicBezTo>
                <a:cubicBezTo>
                  <a:pt x="1322" y="455"/>
                  <a:pt x="1322" y="455"/>
                  <a:pt x="1322" y="455"/>
                </a:cubicBezTo>
                <a:cubicBezTo>
                  <a:pt x="1319" y="450"/>
                  <a:pt x="1319" y="450"/>
                  <a:pt x="1319" y="450"/>
                </a:cubicBezTo>
                <a:cubicBezTo>
                  <a:pt x="1308" y="441"/>
                  <a:pt x="1308" y="441"/>
                  <a:pt x="1308" y="441"/>
                </a:cubicBezTo>
                <a:cubicBezTo>
                  <a:pt x="1292" y="439"/>
                  <a:pt x="1292" y="439"/>
                  <a:pt x="1292" y="439"/>
                </a:cubicBezTo>
                <a:cubicBezTo>
                  <a:pt x="1293" y="441"/>
                  <a:pt x="1293" y="441"/>
                  <a:pt x="1293" y="441"/>
                </a:cubicBezTo>
                <a:cubicBezTo>
                  <a:pt x="1296" y="444"/>
                  <a:pt x="1296" y="444"/>
                  <a:pt x="1296" y="444"/>
                </a:cubicBezTo>
                <a:cubicBezTo>
                  <a:pt x="1300" y="449"/>
                  <a:pt x="1300" y="449"/>
                  <a:pt x="1300" y="449"/>
                </a:cubicBezTo>
                <a:cubicBezTo>
                  <a:pt x="1309" y="459"/>
                  <a:pt x="1309" y="459"/>
                  <a:pt x="1309" y="459"/>
                </a:cubicBezTo>
                <a:cubicBezTo>
                  <a:pt x="1312" y="470"/>
                  <a:pt x="1312" y="470"/>
                  <a:pt x="1312" y="470"/>
                </a:cubicBezTo>
                <a:cubicBezTo>
                  <a:pt x="1319" y="482"/>
                  <a:pt x="1319" y="482"/>
                  <a:pt x="1319" y="482"/>
                </a:cubicBezTo>
                <a:cubicBezTo>
                  <a:pt x="1322" y="485"/>
                  <a:pt x="1322" y="485"/>
                  <a:pt x="1322" y="485"/>
                </a:cubicBezTo>
                <a:cubicBezTo>
                  <a:pt x="1331" y="496"/>
                  <a:pt x="1331" y="496"/>
                  <a:pt x="1331" y="496"/>
                </a:cubicBezTo>
                <a:cubicBezTo>
                  <a:pt x="1337" y="504"/>
                  <a:pt x="1337" y="504"/>
                  <a:pt x="1337" y="504"/>
                </a:cubicBezTo>
                <a:cubicBezTo>
                  <a:pt x="1342" y="507"/>
                  <a:pt x="1342" y="507"/>
                  <a:pt x="1342" y="507"/>
                </a:cubicBezTo>
                <a:cubicBezTo>
                  <a:pt x="1349" y="505"/>
                  <a:pt x="1349" y="505"/>
                  <a:pt x="1349" y="505"/>
                </a:cubicBezTo>
                <a:cubicBezTo>
                  <a:pt x="1352" y="489"/>
                  <a:pt x="1352" y="489"/>
                  <a:pt x="1352" y="489"/>
                </a:cubicBezTo>
                <a:lnTo>
                  <a:pt x="1343" y="480"/>
                </a:lnTo>
                <a:close/>
                <a:moveTo>
                  <a:pt x="1297" y="373"/>
                </a:moveTo>
                <a:cubicBezTo>
                  <a:pt x="1303" y="366"/>
                  <a:pt x="1303" y="366"/>
                  <a:pt x="1303" y="366"/>
                </a:cubicBezTo>
                <a:cubicBezTo>
                  <a:pt x="1307" y="377"/>
                  <a:pt x="1307" y="377"/>
                  <a:pt x="1307" y="377"/>
                </a:cubicBezTo>
                <a:cubicBezTo>
                  <a:pt x="1310" y="385"/>
                  <a:pt x="1310" y="385"/>
                  <a:pt x="1310" y="385"/>
                </a:cubicBezTo>
                <a:cubicBezTo>
                  <a:pt x="1310" y="407"/>
                  <a:pt x="1310" y="407"/>
                  <a:pt x="1310" y="407"/>
                </a:cubicBezTo>
                <a:cubicBezTo>
                  <a:pt x="1309" y="419"/>
                  <a:pt x="1309" y="419"/>
                  <a:pt x="1309" y="419"/>
                </a:cubicBezTo>
                <a:cubicBezTo>
                  <a:pt x="1316" y="428"/>
                  <a:pt x="1316" y="428"/>
                  <a:pt x="1316" y="428"/>
                </a:cubicBezTo>
                <a:cubicBezTo>
                  <a:pt x="1319" y="432"/>
                  <a:pt x="1319" y="432"/>
                  <a:pt x="1319" y="432"/>
                </a:cubicBezTo>
                <a:cubicBezTo>
                  <a:pt x="1322" y="437"/>
                  <a:pt x="1322" y="437"/>
                  <a:pt x="1322" y="437"/>
                </a:cubicBezTo>
                <a:cubicBezTo>
                  <a:pt x="1324" y="440"/>
                  <a:pt x="1324" y="440"/>
                  <a:pt x="1324" y="440"/>
                </a:cubicBezTo>
                <a:cubicBezTo>
                  <a:pt x="1327" y="449"/>
                  <a:pt x="1327" y="449"/>
                  <a:pt x="1327" y="449"/>
                </a:cubicBezTo>
                <a:cubicBezTo>
                  <a:pt x="1335" y="461"/>
                  <a:pt x="1335" y="461"/>
                  <a:pt x="1335" y="461"/>
                </a:cubicBezTo>
                <a:cubicBezTo>
                  <a:pt x="1338" y="466"/>
                  <a:pt x="1338" y="466"/>
                  <a:pt x="1338" y="466"/>
                </a:cubicBezTo>
                <a:cubicBezTo>
                  <a:pt x="1340" y="461"/>
                  <a:pt x="1340" y="461"/>
                  <a:pt x="1340" y="461"/>
                </a:cubicBezTo>
                <a:cubicBezTo>
                  <a:pt x="1338" y="451"/>
                  <a:pt x="1338" y="451"/>
                  <a:pt x="1338" y="451"/>
                </a:cubicBezTo>
                <a:cubicBezTo>
                  <a:pt x="1337" y="440"/>
                  <a:pt x="1337" y="440"/>
                  <a:pt x="1337" y="440"/>
                </a:cubicBezTo>
                <a:cubicBezTo>
                  <a:pt x="1327" y="427"/>
                  <a:pt x="1327" y="427"/>
                  <a:pt x="1327" y="427"/>
                </a:cubicBezTo>
                <a:cubicBezTo>
                  <a:pt x="1322" y="421"/>
                  <a:pt x="1322" y="421"/>
                  <a:pt x="1322" y="421"/>
                </a:cubicBezTo>
                <a:cubicBezTo>
                  <a:pt x="1320" y="419"/>
                  <a:pt x="1320" y="419"/>
                  <a:pt x="1320" y="419"/>
                </a:cubicBezTo>
                <a:cubicBezTo>
                  <a:pt x="1314" y="412"/>
                  <a:pt x="1314" y="412"/>
                  <a:pt x="1314" y="412"/>
                </a:cubicBezTo>
                <a:cubicBezTo>
                  <a:pt x="1316" y="406"/>
                  <a:pt x="1316" y="406"/>
                  <a:pt x="1316" y="406"/>
                </a:cubicBezTo>
                <a:cubicBezTo>
                  <a:pt x="1318" y="397"/>
                  <a:pt x="1318" y="397"/>
                  <a:pt x="1318" y="397"/>
                </a:cubicBezTo>
                <a:cubicBezTo>
                  <a:pt x="1320" y="388"/>
                  <a:pt x="1320" y="388"/>
                  <a:pt x="1320" y="388"/>
                </a:cubicBezTo>
                <a:cubicBezTo>
                  <a:pt x="1322" y="387"/>
                  <a:pt x="1322" y="387"/>
                  <a:pt x="1322" y="387"/>
                </a:cubicBezTo>
                <a:cubicBezTo>
                  <a:pt x="1324" y="386"/>
                  <a:pt x="1324" y="386"/>
                  <a:pt x="1324" y="386"/>
                </a:cubicBezTo>
                <a:cubicBezTo>
                  <a:pt x="1327" y="392"/>
                  <a:pt x="1327" y="392"/>
                  <a:pt x="1327" y="392"/>
                </a:cubicBezTo>
                <a:cubicBezTo>
                  <a:pt x="1332" y="394"/>
                  <a:pt x="1332" y="394"/>
                  <a:pt x="1332" y="394"/>
                </a:cubicBezTo>
                <a:cubicBezTo>
                  <a:pt x="1346" y="405"/>
                  <a:pt x="1346" y="405"/>
                  <a:pt x="1346" y="405"/>
                </a:cubicBezTo>
                <a:cubicBezTo>
                  <a:pt x="1347" y="413"/>
                  <a:pt x="1347" y="413"/>
                  <a:pt x="1347" y="413"/>
                </a:cubicBezTo>
                <a:cubicBezTo>
                  <a:pt x="1353" y="412"/>
                  <a:pt x="1353" y="412"/>
                  <a:pt x="1353" y="412"/>
                </a:cubicBezTo>
                <a:cubicBezTo>
                  <a:pt x="1357" y="406"/>
                  <a:pt x="1357" y="406"/>
                  <a:pt x="1357" y="406"/>
                </a:cubicBezTo>
                <a:cubicBezTo>
                  <a:pt x="1365" y="398"/>
                  <a:pt x="1365" y="398"/>
                  <a:pt x="1365" y="398"/>
                </a:cubicBezTo>
                <a:cubicBezTo>
                  <a:pt x="1364" y="381"/>
                  <a:pt x="1364" y="381"/>
                  <a:pt x="1364" y="381"/>
                </a:cubicBezTo>
                <a:cubicBezTo>
                  <a:pt x="1358" y="370"/>
                  <a:pt x="1358" y="370"/>
                  <a:pt x="1358" y="370"/>
                </a:cubicBezTo>
                <a:cubicBezTo>
                  <a:pt x="1349" y="358"/>
                  <a:pt x="1349" y="358"/>
                  <a:pt x="1349" y="358"/>
                </a:cubicBezTo>
                <a:cubicBezTo>
                  <a:pt x="1344" y="351"/>
                  <a:pt x="1344" y="351"/>
                  <a:pt x="1344" y="351"/>
                </a:cubicBezTo>
                <a:cubicBezTo>
                  <a:pt x="1349" y="342"/>
                  <a:pt x="1349" y="342"/>
                  <a:pt x="1349" y="342"/>
                </a:cubicBezTo>
                <a:cubicBezTo>
                  <a:pt x="1361" y="335"/>
                  <a:pt x="1361" y="335"/>
                  <a:pt x="1361" y="335"/>
                </a:cubicBezTo>
                <a:cubicBezTo>
                  <a:pt x="1366" y="340"/>
                  <a:pt x="1366" y="340"/>
                  <a:pt x="1366" y="340"/>
                </a:cubicBezTo>
                <a:cubicBezTo>
                  <a:pt x="1382" y="330"/>
                  <a:pt x="1382" y="330"/>
                  <a:pt x="1382" y="330"/>
                </a:cubicBezTo>
                <a:cubicBezTo>
                  <a:pt x="1391" y="328"/>
                  <a:pt x="1391" y="328"/>
                  <a:pt x="1391" y="328"/>
                </a:cubicBezTo>
                <a:cubicBezTo>
                  <a:pt x="1394" y="326"/>
                  <a:pt x="1394" y="326"/>
                  <a:pt x="1394" y="326"/>
                </a:cubicBezTo>
                <a:cubicBezTo>
                  <a:pt x="1402" y="320"/>
                  <a:pt x="1402" y="320"/>
                  <a:pt x="1402" y="320"/>
                </a:cubicBezTo>
                <a:cubicBezTo>
                  <a:pt x="1414" y="296"/>
                  <a:pt x="1414" y="296"/>
                  <a:pt x="1414" y="296"/>
                </a:cubicBezTo>
                <a:cubicBezTo>
                  <a:pt x="1422" y="275"/>
                  <a:pt x="1422" y="275"/>
                  <a:pt x="1422" y="275"/>
                </a:cubicBezTo>
                <a:cubicBezTo>
                  <a:pt x="1416" y="268"/>
                  <a:pt x="1416" y="268"/>
                  <a:pt x="1416" y="268"/>
                </a:cubicBezTo>
                <a:cubicBezTo>
                  <a:pt x="1411" y="258"/>
                  <a:pt x="1411" y="258"/>
                  <a:pt x="1411" y="258"/>
                </a:cubicBezTo>
                <a:cubicBezTo>
                  <a:pt x="1399" y="238"/>
                  <a:pt x="1399" y="238"/>
                  <a:pt x="1399" y="238"/>
                </a:cubicBezTo>
                <a:cubicBezTo>
                  <a:pt x="1404" y="232"/>
                  <a:pt x="1404" y="232"/>
                  <a:pt x="1404" y="232"/>
                </a:cubicBezTo>
                <a:cubicBezTo>
                  <a:pt x="1409" y="231"/>
                  <a:pt x="1409" y="231"/>
                  <a:pt x="1409" y="231"/>
                </a:cubicBezTo>
                <a:cubicBezTo>
                  <a:pt x="1401" y="225"/>
                  <a:pt x="1401" y="225"/>
                  <a:pt x="1401" y="225"/>
                </a:cubicBezTo>
                <a:cubicBezTo>
                  <a:pt x="1394" y="226"/>
                  <a:pt x="1394" y="226"/>
                  <a:pt x="1394" y="226"/>
                </a:cubicBezTo>
                <a:cubicBezTo>
                  <a:pt x="1394" y="226"/>
                  <a:pt x="1394" y="226"/>
                  <a:pt x="1394" y="226"/>
                </a:cubicBezTo>
                <a:cubicBezTo>
                  <a:pt x="1385" y="222"/>
                  <a:pt x="1385" y="222"/>
                  <a:pt x="1385" y="222"/>
                </a:cubicBezTo>
                <a:cubicBezTo>
                  <a:pt x="1382" y="217"/>
                  <a:pt x="1382" y="217"/>
                  <a:pt x="1382" y="217"/>
                </a:cubicBezTo>
                <a:cubicBezTo>
                  <a:pt x="1383" y="213"/>
                  <a:pt x="1383" y="213"/>
                  <a:pt x="1383" y="213"/>
                </a:cubicBezTo>
                <a:cubicBezTo>
                  <a:pt x="1389" y="208"/>
                  <a:pt x="1389" y="208"/>
                  <a:pt x="1389" y="208"/>
                </a:cubicBezTo>
                <a:cubicBezTo>
                  <a:pt x="1393" y="199"/>
                  <a:pt x="1393" y="199"/>
                  <a:pt x="1393" y="199"/>
                </a:cubicBezTo>
                <a:cubicBezTo>
                  <a:pt x="1394" y="199"/>
                  <a:pt x="1394" y="199"/>
                  <a:pt x="1394" y="199"/>
                </a:cubicBezTo>
                <a:cubicBezTo>
                  <a:pt x="1397" y="199"/>
                  <a:pt x="1397" y="199"/>
                  <a:pt x="1397" y="199"/>
                </a:cubicBezTo>
                <a:cubicBezTo>
                  <a:pt x="1397" y="208"/>
                  <a:pt x="1397" y="208"/>
                  <a:pt x="1397" y="208"/>
                </a:cubicBezTo>
                <a:cubicBezTo>
                  <a:pt x="1399" y="213"/>
                  <a:pt x="1399" y="213"/>
                  <a:pt x="1399" y="213"/>
                </a:cubicBezTo>
                <a:cubicBezTo>
                  <a:pt x="1404" y="211"/>
                  <a:pt x="1404" y="211"/>
                  <a:pt x="1404" y="211"/>
                </a:cubicBezTo>
                <a:cubicBezTo>
                  <a:pt x="1413" y="212"/>
                  <a:pt x="1413" y="212"/>
                  <a:pt x="1413" y="212"/>
                </a:cubicBezTo>
                <a:cubicBezTo>
                  <a:pt x="1417" y="213"/>
                  <a:pt x="1417" y="213"/>
                  <a:pt x="1417" y="213"/>
                </a:cubicBezTo>
                <a:cubicBezTo>
                  <a:pt x="1416" y="220"/>
                  <a:pt x="1416" y="220"/>
                  <a:pt x="1416" y="220"/>
                </a:cubicBezTo>
                <a:cubicBezTo>
                  <a:pt x="1425" y="224"/>
                  <a:pt x="1427" y="231"/>
                  <a:pt x="1432" y="239"/>
                </a:cubicBezTo>
                <a:cubicBezTo>
                  <a:pt x="1437" y="244"/>
                  <a:pt x="1437" y="244"/>
                  <a:pt x="1437" y="244"/>
                </a:cubicBezTo>
                <a:cubicBezTo>
                  <a:pt x="1442" y="240"/>
                  <a:pt x="1442" y="240"/>
                  <a:pt x="1442" y="240"/>
                </a:cubicBezTo>
                <a:cubicBezTo>
                  <a:pt x="1440" y="228"/>
                  <a:pt x="1425" y="213"/>
                  <a:pt x="1427" y="203"/>
                </a:cubicBezTo>
                <a:cubicBezTo>
                  <a:pt x="1430" y="195"/>
                  <a:pt x="1430" y="195"/>
                  <a:pt x="1430" y="195"/>
                </a:cubicBezTo>
                <a:cubicBezTo>
                  <a:pt x="1437" y="191"/>
                  <a:pt x="1437" y="191"/>
                  <a:pt x="1437" y="191"/>
                </a:cubicBezTo>
                <a:cubicBezTo>
                  <a:pt x="1442" y="196"/>
                  <a:pt x="1442" y="196"/>
                  <a:pt x="1442" y="196"/>
                </a:cubicBezTo>
                <a:cubicBezTo>
                  <a:pt x="1465" y="171"/>
                  <a:pt x="1465" y="171"/>
                  <a:pt x="1465" y="171"/>
                </a:cubicBezTo>
                <a:cubicBezTo>
                  <a:pt x="1466" y="165"/>
                  <a:pt x="1466" y="165"/>
                  <a:pt x="1466" y="165"/>
                </a:cubicBezTo>
                <a:cubicBezTo>
                  <a:pt x="1464" y="160"/>
                  <a:pt x="1464" y="160"/>
                  <a:pt x="1464" y="160"/>
                </a:cubicBezTo>
                <a:cubicBezTo>
                  <a:pt x="1476" y="178"/>
                  <a:pt x="1476" y="178"/>
                  <a:pt x="1476" y="178"/>
                </a:cubicBezTo>
                <a:cubicBezTo>
                  <a:pt x="1483" y="187"/>
                  <a:pt x="1483" y="187"/>
                  <a:pt x="1483" y="187"/>
                </a:cubicBezTo>
                <a:cubicBezTo>
                  <a:pt x="1483" y="188"/>
                  <a:pt x="1483" y="188"/>
                  <a:pt x="1483" y="188"/>
                </a:cubicBezTo>
                <a:cubicBezTo>
                  <a:pt x="1483" y="186"/>
                  <a:pt x="1483" y="186"/>
                  <a:pt x="1483" y="186"/>
                </a:cubicBezTo>
                <a:cubicBezTo>
                  <a:pt x="1480" y="177"/>
                  <a:pt x="1480" y="177"/>
                  <a:pt x="1480" y="177"/>
                </a:cubicBezTo>
                <a:cubicBezTo>
                  <a:pt x="1474" y="166"/>
                  <a:pt x="1474" y="166"/>
                  <a:pt x="1474" y="166"/>
                </a:cubicBezTo>
                <a:cubicBezTo>
                  <a:pt x="1473" y="156"/>
                  <a:pt x="1473" y="156"/>
                  <a:pt x="1473" y="156"/>
                </a:cubicBezTo>
                <a:cubicBezTo>
                  <a:pt x="1456" y="137"/>
                  <a:pt x="1456" y="137"/>
                  <a:pt x="1456" y="137"/>
                </a:cubicBezTo>
                <a:cubicBezTo>
                  <a:pt x="1452" y="133"/>
                  <a:pt x="1452" y="133"/>
                  <a:pt x="1452" y="133"/>
                </a:cubicBezTo>
                <a:cubicBezTo>
                  <a:pt x="1448" y="134"/>
                  <a:pt x="1448" y="134"/>
                  <a:pt x="1448" y="134"/>
                </a:cubicBezTo>
                <a:cubicBezTo>
                  <a:pt x="1457" y="151"/>
                  <a:pt x="1457" y="151"/>
                  <a:pt x="1457" y="151"/>
                </a:cubicBezTo>
                <a:cubicBezTo>
                  <a:pt x="1449" y="148"/>
                  <a:pt x="1449" y="148"/>
                  <a:pt x="1449" y="148"/>
                </a:cubicBezTo>
                <a:cubicBezTo>
                  <a:pt x="1440" y="133"/>
                  <a:pt x="1440" y="133"/>
                  <a:pt x="1440" y="133"/>
                </a:cubicBezTo>
                <a:cubicBezTo>
                  <a:pt x="1431" y="130"/>
                  <a:pt x="1431" y="130"/>
                  <a:pt x="1431" y="130"/>
                </a:cubicBezTo>
                <a:cubicBezTo>
                  <a:pt x="1425" y="132"/>
                  <a:pt x="1425" y="132"/>
                  <a:pt x="1425" y="132"/>
                </a:cubicBezTo>
                <a:cubicBezTo>
                  <a:pt x="1419" y="109"/>
                  <a:pt x="1419" y="109"/>
                  <a:pt x="1419" y="109"/>
                </a:cubicBezTo>
                <a:cubicBezTo>
                  <a:pt x="1421" y="108"/>
                  <a:pt x="1421" y="108"/>
                  <a:pt x="1421" y="108"/>
                </a:cubicBezTo>
                <a:cubicBezTo>
                  <a:pt x="1434" y="104"/>
                  <a:pt x="1454" y="103"/>
                  <a:pt x="1465" y="109"/>
                </a:cubicBezTo>
                <a:cubicBezTo>
                  <a:pt x="1471" y="108"/>
                  <a:pt x="1471" y="108"/>
                  <a:pt x="1471" y="108"/>
                </a:cubicBezTo>
                <a:cubicBezTo>
                  <a:pt x="1472" y="103"/>
                  <a:pt x="1472" y="103"/>
                  <a:pt x="1472" y="103"/>
                </a:cubicBezTo>
                <a:cubicBezTo>
                  <a:pt x="1473" y="98"/>
                  <a:pt x="1473" y="98"/>
                  <a:pt x="1473" y="98"/>
                </a:cubicBezTo>
                <a:cubicBezTo>
                  <a:pt x="1473" y="96"/>
                  <a:pt x="1473" y="96"/>
                  <a:pt x="1473" y="96"/>
                </a:cubicBezTo>
                <a:cubicBezTo>
                  <a:pt x="1476" y="98"/>
                  <a:pt x="1476" y="98"/>
                  <a:pt x="1476" y="98"/>
                </a:cubicBezTo>
                <a:cubicBezTo>
                  <a:pt x="1481" y="96"/>
                  <a:pt x="1481" y="96"/>
                  <a:pt x="1481" y="96"/>
                </a:cubicBezTo>
                <a:cubicBezTo>
                  <a:pt x="1483" y="97"/>
                  <a:pt x="1483" y="97"/>
                  <a:pt x="1483" y="97"/>
                </a:cubicBezTo>
                <a:cubicBezTo>
                  <a:pt x="1489" y="104"/>
                  <a:pt x="1489" y="104"/>
                  <a:pt x="1489" y="104"/>
                </a:cubicBezTo>
                <a:cubicBezTo>
                  <a:pt x="1497" y="112"/>
                  <a:pt x="1497" y="112"/>
                  <a:pt x="1497" y="112"/>
                </a:cubicBezTo>
                <a:cubicBezTo>
                  <a:pt x="1500" y="121"/>
                  <a:pt x="1500" y="121"/>
                  <a:pt x="1500" y="121"/>
                </a:cubicBezTo>
                <a:cubicBezTo>
                  <a:pt x="1502" y="129"/>
                  <a:pt x="1509" y="134"/>
                  <a:pt x="1515" y="140"/>
                </a:cubicBezTo>
                <a:cubicBezTo>
                  <a:pt x="1520" y="147"/>
                  <a:pt x="1520" y="147"/>
                  <a:pt x="1520" y="147"/>
                </a:cubicBezTo>
                <a:cubicBezTo>
                  <a:pt x="1528" y="151"/>
                  <a:pt x="1528" y="151"/>
                  <a:pt x="1528" y="151"/>
                </a:cubicBezTo>
                <a:cubicBezTo>
                  <a:pt x="1535" y="154"/>
                  <a:pt x="1535" y="154"/>
                  <a:pt x="1535" y="154"/>
                </a:cubicBezTo>
                <a:cubicBezTo>
                  <a:pt x="1531" y="144"/>
                  <a:pt x="1531" y="144"/>
                  <a:pt x="1531" y="144"/>
                </a:cubicBezTo>
                <a:cubicBezTo>
                  <a:pt x="1531" y="137"/>
                  <a:pt x="1531" y="137"/>
                  <a:pt x="1531" y="137"/>
                </a:cubicBezTo>
                <a:cubicBezTo>
                  <a:pt x="1524" y="133"/>
                  <a:pt x="1524" y="133"/>
                  <a:pt x="1524" y="133"/>
                </a:cubicBezTo>
                <a:cubicBezTo>
                  <a:pt x="1519" y="124"/>
                  <a:pt x="1519" y="124"/>
                  <a:pt x="1519" y="124"/>
                </a:cubicBezTo>
                <a:cubicBezTo>
                  <a:pt x="1515" y="121"/>
                  <a:pt x="1515" y="121"/>
                  <a:pt x="1515" y="121"/>
                </a:cubicBezTo>
                <a:cubicBezTo>
                  <a:pt x="1506" y="111"/>
                  <a:pt x="1506" y="111"/>
                  <a:pt x="1506" y="111"/>
                </a:cubicBezTo>
                <a:cubicBezTo>
                  <a:pt x="1507" y="107"/>
                  <a:pt x="1507" y="107"/>
                  <a:pt x="1507" y="107"/>
                </a:cubicBezTo>
                <a:cubicBezTo>
                  <a:pt x="1519" y="106"/>
                  <a:pt x="1519" y="106"/>
                  <a:pt x="1519" y="106"/>
                </a:cubicBezTo>
                <a:cubicBezTo>
                  <a:pt x="1529" y="104"/>
                  <a:pt x="1529" y="104"/>
                  <a:pt x="1529" y="104"/>
                </a:cubicBezTo>
                <a:cubicBezTo>
                  <a:pt x="1527" y="101"/>
                  <a:pt x="1527" y="101"/>
                  <a:pt x="1527" y="101"/>
                </a:cubicBezTo>
                <a:cubicBezTo>
                  <a:pt x="1535" y="96"/>
                  <a:pt x="1535" y="96"/>
                  <a:pt x="1535" y="96"/>
                </a:cubicBezTo>
                <a:cubicBezTo>
                  <a:pt x="1533" y="91"/>
                  <a:pt x="1533" y="91"/>
                  <a:pt x="1533" y="91"/>
                </a:cubicBezTo>
                <a:cubicBezTo>
                  <a:pt x="1526" y="86"/>
                  <a:pt x="1526" y="86"/>
                  <a:pt x="1526" y="86"/>
                </a:cubicBezTo>
                <a:cubicBezTo>
                  <a:pt x="1521" y="81"/>
                  <a:pt x="1521" y="81"/>
                  <a:pt x="1521" y="81"/>
                </a:cubicBezTo>
                <a:cubicBezTo>
                  <a:pt x="1534" y="85"/>
                  <a:pt x="1534" y="85"/>
                  <a:pt x="1534" y="85"/>
                </a:cubicBezTo>
                <a:cubicBezTo>
                  <a:pt x="1550" y="89"/>
                  <a:pt x="1550" y="89"/>
                  <a:pt x="1550" y="89"/>
                </a:cubicBezTo>
                <a:cubicBezTo>
                  <a:pt x="1555" y="88"/>
                  <a:pt x="1555" y="88"/>
                  <a:pt x="1555" y="88"/>
                </a:cubicBezTo>
                <a:cubicBezTo>
                  <a:pt x="1547" y="84"/>
                  <a:pt x="1547" y="84"/>
                  <a:pt x="1547" y="84"/>
                </a:cubicBezTo>
                <a:cubicBezTo>
                  <a:pt x="1539" y="79"/>
                  <a:pt x="1539" y="79"/>
                  <a:pt x="1539" y="79"/>
                </a:cubicBezTo>
                <a:cubicBezTo>
                  <a:pt x="1530" y="74"/>
                  <a:pt x="1530" y="74"/>
                  <a:pt x="1530" y="74"/>
                </a:cubicBezTo>
                <a:cubicBezTo>
                  <a:pt x="1526" y="71"/>
                  <a:pt x="1526" y="71"/>
                  <a:pt x="1526" y="71"/>
                </a:cubicBezTo>
                <a:cubicBezTo>
                  <a:pt x="1517" y="72"/>
                  <a:pt x="1517" y="72"/>
                  <a:pt x="1517" y="72"/>
                </a:cubicBezTo>
                <a:cubicBezTo>
                  <a:pt x="1500" y="68"/>
                  <a:pt x="1500" y="68"/>
                  <a:pt x="1500" y="68"/>
                </a:cubicBezTo>
                <a:cubicBezTo>
                  <a:pt x="1483" y="66"/>
                  <a:pt x="1483" y="66"/>
                  <a:pt x="1483" y="66"/>
                </a:cubicBezTo>
                <a:cubicBezTo>
                  <a:pt x="1481" y="65"/>
                  <a:pt x="1481" y="65"/>
                  <a:pt x="1481" y="65"/>
                </a:cubicBezTo>
                <a:cubicBezTo>
                  <a:pt x="1473" y="62"/>
                  <a:pt x="1473" y="62"/>
                  <a:pt x="1473" y="62"/>
                </a:cubicBezTo>
                <a:cubicBezTo>
                  <a:pt x="1465" y="60"/>
                  <a:pt x="1465" y="60"/>
                  <a:pt x="1465" y="60"/>
                </a:cubicBezTo>
                <a:cubicBezTo>
                  <a:pt x="1454" y="59"/>
                  <a:pt x="1454" y="59"/>
                  <a:pt x="1454" y="59"/>
                </a:cubicBezTo>
                <a:cubicBezTo>
                  <a:pt x="1455" y="61"/>
                  <a:pt x="1455" y="61"/>
                  <a:pt x="1455" y="61"/>
                </a:cubicBezTo>
                <a:cubicBezTo>
                  <a:pt x="1430" y="61"/>
                  <a:pt x="1430" y="61"/>
                  <a:pt x="1430" y="61"/>
                </a:cubicBezTo>
                <a:cubicBezTo>
                  <a:pt x="1413" y="59"/>
                  <a:pt x="1413" y="59"/>
                  <a:pt x="1413" y="59"/>
                </a:cubicBezTo>
                <a:cubicBezTo>
                  <a:pt x="1409" y="56"/>
                  <a:pt x="1409" y="56"/>
                  <a:pt x="1409" y="56"/>
                </a:cubicBezTo>
                <a:cubicBezTo>
                  <a:pt x="1404" y="54"/>
                  <a:pt x="1399" y="52"/>
                  <a:pt x="1394" y="51"/>
                </a:cubicBezTo>
                <a:cubicBezTo>
                  <a:pt x="1386" y="49"/>
                  <a:pt x="1377" y="47"/>
                  <a:pt x="1368" y="47"/>
                </a:cubicBezTo>
                <a:cubicBezTo>
                  <a:pt x="1361" y="39"/>
                  <a:pt x="1361" y="39"/>
                  <a:pt x="1361" y="39"/>
                </a:cubicBezTo>
                <a:cubicBezTo>
                  <a:pt x="1345" y="40"/>
                  <a:pt x="1345" y="40"/>
                  <a:pt x="1345" y="40"/>
                </a:cubicBezTo>
                <a:cubicBezTo>
                  <a:pt x="1335" y="40"/>
                  <a:pt x="1335" y="40"/>
                  <a:pt x="1335" y="40"/>
                </a:cubicBezTo>
                <a:cubicBezTo>
                  <a:pt x="1337" y="45"/>
                  <a:pt x="1337" y="45"/>
                  <a:pt x="1337" y="45"/>
                </a:cubicBezTo>
                <a:cubicBezTo>
                  <a:pt x="1322" y="46"/>
                  <a:pt x="1322" y="46"/>
                  <a:pt x="1322" y="46"/>
                </a:cubicBezTo>
                <a:cubicBezTo>
                  <a:pt x="1316" y="46"/>
                  <a:pt x="1316" y="46"/>
                  <a:pt x="1316" y="46"/>
                </a:cubicBezTo>
                <a:cubicBezTo>
                  <a:pt x="1307" y="42"/>
                  <a:pt x="1307" y="42"/>
                  <a:pt x="1307" y="42"/>
                </a:cubicBezTo>
                <a:cubicBezTo>
                  <a:pt x="1298" y="46"/>
                  <a:pt x="1298" y="46"/>
                  <a:pt x="1298" y="46"/>
                </a:cubicBezTo>
                <a:cubicBezTo>
                  <a:pt x="1294" y="44"/>
                  <a:pt x="1294" y="44"/>
                  <a:pt x="1294" y="44"/>
                </a:cubicBezTo>
                <a:cubicBezTo>
                  <a:pt x="1282" y="45"/>
                  <a:pt x="1282" y="45"/>
                  <a:pt x="1282" y="45"/>
                </a:cubicBezTo>
                <a:cubicBezTo>
                  <a:pt x="1276" y="40"/>
                  <a:pt x="1276" y="40"/>
                  <a:pt x="1276" y="40"/>
                </a:cubicBezTo>
                <a:cubicBezTo>
                  <a:pt x="1261" y="38"/>
                  <a:pt x="1261" y="38"/>
                  <a:pt x="1261" y="38"/>
                </a:cubicBezTo>
                <a:cubicBezTo>
                  <a:pt x="1252" y="32"/>
                  <a:pt x="1252" y="32"/>
                  <a:pt x="1252" y="32"/>
                </a:cubicBezTo>
                <a:cubicBezTo>
                  <a:pt x="1243" y="37"/>
                  <a:pt x="1243" y="37"/>
                  <a:pt x="1243" y="37"/>
                </a:cubicBezTo>
                <a:cubicBezTo>
                  <a:pt x="1243" y="24"/>
                  <a:pt x="1243" y="24"/>
                  <a:pt x="1243" y="24"/>
                </a:cubicBezTo>
                <a:cubicBezTo>
                  <a:pt x="1221" y="23"/>
                  <a:pt x="1221" y="23"/>
                  <a:pt x="1221" y="23"/>
                </a:cubicBezTo>
                <a:cubicBezTo>
                  <a:pt x="1210" y="27"/>
                  <a:pt x="1210" y="27"/>
                  <a:pt x="1210" y="27"/>
                </a:cubicBezTo>
                <a:cubicBezTo>
                  <a:pt x="1202" y="31"/>
                  <a:pt x="1202" y="31"/>
                  <a:pt x="1202" y="31"/>
                </a:cubicBezTo>
                <a:cubicBezTo>
                  <a:pt x="1180" y="34"/>
                  <a:pt x="1180" y="34"/>
                  <a:pt x="1180" y="34"/>
                </a:cubicBezTo>
                <a:cubicBezTo>
                  <a:pt x="1184" y="38"/>
                  <a:pt x="1184" y="38"/>
                  <a:pt x="1184" y="38"/>
                </a:cubicBezTo>
                <a:cubicBezTo>
                  <a:pt x="1174" y="37"/>
                  <a:pt x="1174" y="37"/>
                  <a:pt x="1174" y="37"/>
                </a:cubicBezTo>
                <a:cubicBezTo>
                  <a:pt x="1166" y="38"/>
                  <a:pt x="1166" y="38"/>
                  <a:pt x="1166" y="38"/>
                </a:cubicBezTo>
                <a:cubicBezTo>
                  <a:pt x="1170" y="44"/>
                  <a:pt x="1170" y="44"/>
                  <a:pt x="1170" y="44"/>
                </a:cubicBezTo>
                <a:cubicBezTo>
                  <a:pt x="1164" y="46"/>
                  <a:pt x="1164" y="46"/>
                  <a:pt x="1164" y="46"/>
                </a:cubicBezTo>
                <a:cubicBezTo>
                  <a:pt x="1162" y="41"/>
                  <a:pt x="1162" y="41"/>
                  <a:pt x="1162" y="41"/>
                </a:cubicBezTo>
                <a:cubicBezTo>
                  <a:pt x="1158" y="44"/>
                  <a:pt x="1158" y="44"/>
                  <a:pt x="1158" y="44"/>
                </a:cubicBezTo>
                <a:cubicBezTo>
                  <a:pt x="1159" y="53"/>
                  <a:pt x="1159" y="53"/>
                  <a:pt x="1159" y="53"/>
                </a:cubicBezTo>
                <a:cubicBezTo>
                  <a:pt x="1170" y="56"/>
                  <a:pt x="1170" y="56"/>
                  <a:pt x="1170" y="56"/>
                </a:cubicBezTo>
                <a:cubicBezTo>
                  <a:pt x="1176" y="65"/>
                  <a:pt x="1176" y="65"/>
                  <a:pt x="1176" y="65"/>
                </a:cubicBezTo>
                <a:cubicBezTo>
                  <a:pt x="1170" y="62"/>
                  <a:pt x="1170" y="62"/>
                  <a:pt x="1170" y="62"/>
                </a:cubicBezTo>
                <a:cubicBezTo>
                  <a:pt x="1161" y="61"/>
                  <a:pt x="1161" y="61"/>
                  <a:pt x="1161" y="61"/>
                </a:cubicBezTo>
                <a:cubicBezTo>
                  <a:pt x="1149" y="67"/>
                  <a:pt x="1149" y="67"/>
                  <a:pt x="1149" y="67"/>
                </a:cubicBezTo>
                <a:cubicBezTo>
                  <a:pt x="1145" y="63"/>
                  <a:pt x="1145" y="63"/>
                  <a:pt x="1145" y="63"/>
                </a:cubicBezTo>
                <a:cubicBezTo>
                  <a:pt x="1152" y="58"/>
                  <a:pt x="1152" y="58"/>
                  <a:pt x="1152" y="58"/>
                </a:cubicBezTo>
                <a:cubicBezTo>
                  <a:pt x="1147" y="43"/>
                  <a:pt x="1147" y="43"/>
                  <a:pt x="1147" y="43"/>
                </a:cubicBezTo>
                <a:cubicBezTo>
                  <a:pt x="1146" y="38"/>
                  <a:pt x="1146" y="38"/>
                  <a:pt x="1146" y="38"/>
                </a:cubicBezTo>
                <a:cubicBezTo>
                  <a:pt x="1133" y="55"/>
                  <a:pt x="1133" y="55"/>
                  <a:pt x="1133" y="55"/>
                </a:cubicBezTo>
                <a:cubicBezTo>
                  <a:pt x="1117" y="51"/>
                  <a:pt x="1117" y="51"/>
                  <a:pt x="1117" y="51"/>
                </a:cubicBezTo>
                <a:cubicBezTo>
                  <a:pt x="1108" y="55"/>
                  <a:pt x="1108" y="55"/>
                  <a:pt x="1108" y="55"/>
                </a:cubicBezTo>
                <a:cubicBezTo>
                  <a:pt x="1102" y="55"/>
                  <a:pt x="1102" y="55"/>
                  <a:pt x="1102" y="55"/>
                </a:cubicBezTo>
                <a:cubicBezTo>
                  <a:pt x="1081" y="57"/>
                  <a:pt x="1081" y="57"/>
                  <a:pt x="1081" y="57"/>
                </a:cubicBezTo>
                <a:cubicBezTo>
                  <a:pt x="1071" y="63"/>
                  <a:pt x="1071" y="63"/>
                  <a:pt x="1071" y="63"/>
                </a:cubicBezTo>
                <a:cubicBezTo>
                  <a:pt x="1073" y="52"/>
                  <a:pt x="1073" y="52"/>
                  <a:pt x="1073" y="52"/>
                </a:cubicBezTo>
                <a:cubicBezTo>
                  <a:pt x="1070" y="53"/>
                  <a:pt x="1070" y="53"/>
                  <a:pt x="1070" y="53"/>
                </a:cubicBezTo>
                <a:cubicBezTo>
                  <a:pt x="1067" y="63"/>
                  <a:pt x="1067" y="63"/>
                  <a:pt x="1067" y="63"/>
                </a:cubicBezTo>
                <a:cubicBezTo>
                  <a:pt x="1064" y="64"/>
                  <a:pt x="1064" y="64"/>
                  <a:pt x="1064" y="64"/>
                </a:cubicBezTo>
                <a:cubicBezTo>
                  <a:pt x="1059" y="67"/>
                  <a:pt x="1059" y="67"/>
                  <a:pt x="1059" y="67"/>
                </a:cubicBezTo>
                <a:cubicBezTo>
                  <a:pt x="1048" y="73"/>
                  <a:pt x="1048" y="73"/>
                  <a:pt x="1048" y="73"/>
                </a:cubicBezTo>
                <a:cubicBezTo>
                  <a:pt x="1039" y="73"/>
                  <a:pt x="1039" y="73"/>
                  <a:pt x="1039" y="73"/>
                </a:cubicBezTo>
                <a:cubicBezTo>
                  <a:pt x="1037" y="68"/>
                  <a:pt x="1037" y="68"/>
                  <a:pt x="1037" y="68"/>
                </a:cubicBezTo>
                <a:cubicBezTo>
                  <a:pt x="1033" y="61"/>
                  <a:pt x="1033" y="61"/>
                  <a:pt x="1033" y="61"/>
                </a:cubicBezTo>
                <a:cubicBezTo>
                  <a:pt x="1038" y="62"/>
                  <a:pt x="1038" y="62"/>
                  <a:pt x="1038" y="62"/>
                </a:cubicBezTo>
                <a:cubicBezTo>
                  <a:pt x="1045" y="65"/>
                  <a:pt x="1045" y="65"/>
                  <a:pt x="1045" y="65"/>
                </a:cubicBezTo>
                <a:cubicBezTo>
                  <a:pt x="1058" y="61"/>
                  <a:pt x="1058" y="61"/>
                  <a:pt x="1058" y="61"/>
                </a:cubicBezTo>
                <a:cubicBezTo>
                  <a:pt x="1055" y="55"/>
                  <a:pt x="1055" y="55"/>
                  <a:pt x="1055" y="55"/>
                </a:cubicBezTo>
                <a:cubicBezTo>
                  <a:pt x="1043" y="50"/>
                  <a:pt x="1032" y="43"/>
                  <a:pt x="1019" y="39"/>
                </a:cubicBezTo>
                <a:cubicBezTo>
                  <a:pt x="1013" y="40"/>
                  <a:pt x="1013" y="40"/>
                  <a:pt x="1013" y="40"/>
                </a:cubicBezTo>
                <a:cubicBezTo>
                  <a:pt x="1007" y="41"/>
                  <a:pt x="1007" y="41"/>
                  <a:pt x="1007" y="41"/>
                </a:cubicBezTo>
                <a:cubicBezTo>
                  <a:pt x="999" y="44"/>
                  <a:pt x="999" y="44"/>
                  <a:pt x="999" y="44"/>
                </a:cubicBezTo>
                <a:cubicBezTo>
                  <a:pt x="981" y="54"/>
                  <a:pt x="960" y="64"/>
                  <a:pt x="940" y="71"/>
                </a:cubicBezTo>
                <a:cubicBezTo>
                  <a:pt x="928" y="74"/>
                  <a:pt x="921" y="80"/>
                  <a:pt x="912" y="88"/>
                </a:cubicBezTo>
                <a:cubicBezTo>
                  <a:pt x="906" y="95"/>
                  <a:pt x="906" y="95"/>
                  <a:pt x="906" y="95"/>
                </a:cubicBezTo>
                <a:cubicBezTo>
                  <a:pt x="911" y="98"/>
                  <a:pt x="911" y="98"/>
                  <a:pt x="911" y="98"/>
                </a:cubicBezTo>
                <a:cubicBezTo>
                  <a:pt x="920" y="96"/>
                  <a:pt x="920" y="96"/>
                  <a:pt x="920" y="96"/>
                </a:cubicBezTo>
                <a:cubicBezTo>
                  <a:pt x="927" y="93"/>
                  <a:pt x="927" y="93"/>
                  <a:pt x="927" y="93"/>
                </a:cubicBezTo>
                <a:cubicBezTo>
                  <a:pt x="925" y="98"/>
                  <a:pt x="925" y="98"/>
                  <a:pt x="925" y="98"/>
                </a:cubicBezTo>
                <a:cubicBezTo>
                  <a:pt x="921" y="105"/>
                  <a:pt x="921" y="105"/>
                  <a:pt x="921" y="105"/>
                </a:cubicBezTo>
                <a:cubicBezTo>
                  <a:pt x="921" y="113"/>
                  <a:pt x="921" y="113"/>
                  <a:pt x="921" y="113"/>
                </a:cubicBezTo>
                <a:cubicBezTo>
                  <a:pt x="930" y="111"/>
                  <a:pt x="930" y="111"/>
                  <a:pt x="930" y="111"/>
                </a:cubicBezTo>
                <a:cubicBezTo>
                  <a:pt x="933" y="108"/>
                  <a:pt x="933" y="108"/>
                  <a:pt x="933" y="108"/>
                </a:cubicBezTo>
                <a:cubicBezTo>
                  <a:pt x="942" y="101"/>
                  <a:pt x="942" y="101"/>
                  <a:pt x="942" y="101"/>
                </a:cubicBezTo>
                <a:cubicBezTo>
                  <a:pt x="950" y="98"/>
                  <a:pt x="950" y="98"/>
                  <a:pt x="950" y="98"/>
                </a:cubicBezTo>
                <a:cubicBezTo>
                  <a:pt x="959" y="96"/>
                  <a:pt x="959" y="96"/>
                  <a:pt x="959" y="96"/>
                </a:cubicBezTo>
                <a:cubicBezTo>
                  <a:pt x="962" y="104"/>
                  <a:pt x="962" y="104"/>
                  <a:pt x="962" y="104"/>
                </a:cubicBezTo>
                <a:cubicBezTo>
                  <a:pt x="956" y="112"/>
                  <a:pt x="956" y="112"/>
                  <a:pt x="956" y="112"/>
                </a:cubicBezTo>
                <a:cubicBezTo>
                  <a:pt x="953" y="113"/>
                  <a:pt x="953" y="113"/>
                  <a:pt x="953" y="113"/>
                </a:cubicBezTo>
                <a:cubicBezTo>
                  <a:pt x="949" y="119"/>
                  <a:pt x="949" y="119"/>
                  <a:pt x="949" y="119"/>
                </a:cubicBezTo>
                <a:cubicBezTo>
                  <a:pt x="944" y="122"/>
                  <a:pt x="944" y="122"/>
                  <a:pt x="944" y="122"/>
                </a:cubicBezTo>
                <a:cubicBezTo>
                  <a:pt x="942" y="119"/>
                  <a:pt x="942" y="119"/>
                  <a:pt x="942" y="119"/>
                </a:cubicBezTo>
                <a:cubicBezTo>
                  <a:pt x="933" y="119"/>
                  <a:pt x="933" y="119"/>
                  <a:pt x="933" y="119"/>
                </a:cubicBezTo>
                <a:cubicBezTo>
                  <a:pt x="925" y="120"/>
                  <a:pt x="925" y="120"/>
                  <a:pt x="925" y="120"/>
                </a:cubicBezTo>
                <a:cubicBezTo>
                  <a:pt x="913" y="120"/>
                  <a:pt x="913" y="120"/>
                  <a:pt x="913" y="120"/>
                </a:cubicBezTo>
                <a:cubicBezTo>
                  <a:pt x="899" y="119"/>
                  <a:pt x="899" y="119"/>
                  <a:pt x="899" y="119"/>
                </a:cubicBezTo>
                <a:cubicBezTo>
                  <a:pt x="890" y="122"/>
                  <a:pt x="890" y="122"/>
                  <a:pt x="890" y="122"/>
                </a:cubicBezTo>
                <a:cubicBezTo>
                  <a:pt x="883" y="126"/>
                  <a:pt x="883" y="126"/>
                  <a:pt x="883" y="126"/>
                </a:cubicBezTo>
                <a:cubicBezTo>
                  <a:pt x="881" y="124"/>
                  <a:pt x="881" y="124"/>
                  <a:pt x="881" y="124"/>
                </a:cubicBezTo>
                <a:cubicBezTo>
                  <a:pt x="872" y="133"/>
                  <a:pt x="855" y="139"/>
                  <a:pt x="844" y="140"/>
                </a:cubicBezTo>
                <a:cubicBezTo>
                  <a:pt x="839" y="140"/>
                  <a:pt x="839" y="140"/>
                  <a:pt x="839" y="140"/>
                </a:cubicBezTo>
                <a:cubicBezTo>
                  <a:pt x="839" y="147"/>
                  <a:pt x="839" y="147"/>
                  <a:pt x="839" y="147"/>
                </a:cubicBezTo>
                <a:cubicBezTo>
                  <a:pt x="839" y="147"/>
                  <a:pt x="839" y="147"/>
                  <a:pt x="839" y="147"/>
                </a:cubicBezTo>
                <a:cubicBezTo>
                  <a:pt x="835" y="146"/>
                  <a:pt x="835" y="146"/>
                  <a:pt x="835" y="146"/>
                </a:cubicBezTo>
                <a:cubicBezTo>
                  <a:pt x="829" y="145"/>
                  <a:pt x="829" y="145"/>
                  <a:pt x="829" y="145"/>
                </a:cubicBezTo>
                <a:cubicBezTo>
                  <a:pt x="826" y="147"/>
                  <a:pt x="826" y="147"/>
                  <a:pt x="826" y="147"/>
                </a:cubicBezTo>
                <a:cubicBezTo>
                  <a:pt x="828" y="152"/>
                  <a:pt x="828" y="152"/>
                  <a:pt x="828" y="152"/>
                </a:cubicBezTo>
                <a:cubicBezTo>
                  <a:pt x="831" y="157"/>
                  <a:pt x="831" y="157"/>
                  <a:pt x="831" y="157"/>
                </a:cubicBezTo>
                <a:cubicBezTo>
                  <a:pt x="830" y="162"/>
                  <a:pt x="830" y="162"/>
                  <a:pt x="830" y="162"/>
                </a:cubicBezTo>
                <a:cubicBezTo>
                  <a:pt x="823" y="171"/>
                  <a:pt x="823" y="171"/>
                  <a:pt x="823" y="171"/>
                </a:cubicBezTo>
                <a:cubicBezTo>
                  <a:pt x="813" y="174"/>
                  <a:pt x="806" y="173"/>
                  <a:pt x="797" y="171"/>
                </a:cubicBezTo>
                <a:cubicBezTo>
                  <a:pt x="790" y="173"/>
                  <a:pt x="790" y="173"/>
                  <a:pt x="790" y="173"/>
                </a:cubicBezTo>
                <a:cubicBezTo>
                  <a:pt x="786" y="177"/>
                  <a:pt x="786" y="177"/>
                  <a:pt x="786" y="177"/>
                </a:cubicBezTo>
                <a:cubicBezTo>
                  <a:pt x="782" y="186"/>
                  <a:pt x="782" y="186"/>
                  <a:pt x="782" y="186"/>
                </a:cubicBezTo>
                <a:cubicBezTo>
                  <a:pt x="774" y="194"/>
                  <a:pt x="774" y="194"/>
                  <a:pt x="774" y="194"/>
                </a:cubicBezTo>
                <a:cubicBezTo>
                  <a:pt x="770" y="222"/>
                  <a:pt x="808" y="213"/>
                  <a:pt x="818" y="197"/>
                </a:cubicBezTo>
                <a:cubicBezTo>
                  <a:pt x="823" y="192"/>
                  <a:pt x="823" y="192"/>
                  <a:pt x="823" y="192"/>
                </a:cubicBezTo>
                <a:cubicBezTo>
                  <a:pt x="826" y="189"/>
                  <a:pt x="826" y="189"/>
                  <a:pt x="826" y="189"/>
                </a:cubicBezTo>
                <a:cubicBezTo>
                  <a:pt x="831" y="186"/>
                  <a:pt x="831" y="186"/>
                  <a:pt x="831" y="186"/>
                </a:cubicBezTo>
                <a:cubicBezTo>
                  <a:pt x="839" y="184"/>
                  <a:pt x="839" y="184"/>
                  <a:pt x="839" y="184"/>
                </a:cubicBezTo>
                <a:cubicBezTo>
                  <a:pt x="841" y="183"/>
                  <a:pt x="841" y="183"/>
                  <a:pt x="841" y="183"/>
                </a:cubicBezTo>
                <a:cubicBezTo>
                  <a:pt x="851" y="177"/>
                  <a:pt x="860" y="179"/>
                  <a:pt x="871" y="172"/>
                </a:cubicBezTo>
                <a:cubicBezTo>
                  <a:pt x="875" y="171"/>
                  <a:pt x="875" y="171"/>
                  <a:pt x="875" y="171"/>
                </a:cubicBezTo>
                <a:cubicBezTo>
                  <a:pt x="880" y="176"/>
                  <a:pt x="880" y="176"/>
                  <a:pt x="880" y="176"/>
                </a:cubicBezTo>
                <a:cubicBezTo>
                  <a:pt x="886" y="181"/>
                  <a:pt x="886" y="181"/>
                  <a:pt x="886" y="181"/>
                </a:cubicBezTo>
                <a:cubicBezTo>
                  <a:pt x="892" y="187"/>
                  <a:pt x="892" y="187"/>
                  <a:pt x="892" y="187"/>
                </a:cubicBezTo>
                <a:cubicBezTo>
                  <a:pt x="896" y="195"/>
                  <a:pt x="896" y="195"/>
                  <a:pt x="896" y="195"/>
                </a:cubicBezTo>
                <a:cubicBezTo>
                  <a:pt x="897" y="203"/>
                  <a:pt x="897" y="203"/>
                  <a:pt x="897" y="203"/>
                </a:cubicBezTo>
                <a:cubicBezTo>
                  <a:pt x="897" y="207"/>
                  <a:pt x="897" y="207"/>
                  <a:pt x="897" y="207"/>
                </a:cubicBezTo>
                <a:cubicBezTo>
                  <a:pt x="899" y="206"/>
                  <a:pt x="899" y="206"/>
                  <a:pt x="899" y="206"/>
                </a:cubicBezTo>
                <a:cubicBezTo>
                  <a:pt x="904" y="202"/>
                  <a:pt x="904" y="202"/>
                  <a:pt x="904" y="202"/>
                </a:cubicBezTo>
                <a:cubicBezTo>
                  <a:pt x="903" y="197"/>
                  <a:pt x="903" y="197"/>
                  <a:pt x="903" y="197"/>
                </a:cubicBezTo>
                <a:cubicBezTo>
                  <a:pt x="905" y="194"/>
                  <a:pt x="905" y="194"/>
                  <a:pt x="905" y="194"/>
                </a:cubicBezTo>
                <a:cubicBezTo>
                  <a:pt x="906" y="194"/>
                  <a:pt x="906" y="194"/>
                  <a:pt x="906" y="194"/>
                </a:cubicBezTo>
                <a:cubicBezTo>
                  <a:pt x="911" y="196"/>
                  <a:pt x="911" y="196"/>
                  <a:pt x="911" y="196"/>
                </a:cubicBezTo>
                <a:cubicBezTo>
                  <a:pt x="911" y="193"/>
                  <a:pt x="911" y="193"/>
                  <a:pt x="911" y="193"/>
                </a:cubicBezTo>
                <a:cubicBezTo>
                  <a:pt x="906" y="188"/>
                  <a:pt x="906" y="188"/>
                  <a:pt x="906" y="188"/>
                </a:cubicBezTo>
                <a:cubicBezTo>
                  <a:pt x="901" y="183"/>
                  <a:pt x="901" y="183"/>
                  <a:pt x="901" y="183"/>
                </a:cubicBezTo>
                <a:cubicBezTo>
                  <a:pt x="896" y="178"/>
                  <a:pt x="896" y="178"/>
                  <a:pt x="896" y="178"/>
                </a:cubicBezTo>
                <a:cubicBezTo>
                  <a:pt x="892" y="170"/>
                  <a:pt x="892" y="170"/>
                  <a:pt x="892" y="170"/>
                </a:cubicBezTo>
                <a:cubicBezTo>
                  <a:pt x="895" y="165"/>
                  <a:pt x="895" y="165"/>
                  <a:pt x="895" y="165"/>
                </a:cubicBezTo>
                <a:cubicBezTo>
                  <a:pt x="901" y="167"/>
                  <a:pt x="901" y="167"/>
                  <a:pt x="901" y="167"/>
                </a:cubicBezTo>
                <a:cubicBezTo>
                  <a:pt x="905" y="170"/>
                  <a:pt x="905" y="170"/>
                  <a:pt x="905" y="170"/>
                </a:cubicBezTo>
                <a:cubicBezTo>
                  <a:pt x="909" y="172"/>
                  <a:pt x="909" y="172"/>
                  <a:pt x="909" y="172"/>
                </a:cubicBezTo>
                <a:cubicBezTo>
                  <a:pt x="913" y="183"/>
                  <a:pt x="913" y="183"/>
                  <a:pt x="913" y="183"/>
                </a:cubicBezTo>
                <a:cubicBezTo>
                  <a:pt x="915" y="192"/>
                  <a:pt x="915" y="192"/>
                  <a:pt x="915" y="192"/>
                </a:cubicBezTo>
                <a:cubicBezTo>
                  <a:pt x="917" y="196"/>
                  <a:pt x="917" y="196"/>
                  <a:pt x="917" y="196"/>
                </a:cubicBezTo>
                <a:cubicBezTo>
                  <a:pt x="918" y="205"/>
                  <a:pt x="918" y="205"/>
                  <a:pt x="918" y="205"/>
                </a:cubicBezTo>
                <a:cubicBezTo>
                  <a:pt x="921" y="207"/>
                  <a:pt x="921" y="207"/>
                  <a:pt x="921" y="207"/>
                </a:cubicBezTo>
                <a:cubicBezTo>
                  <a:pt x="917" y="210"/>
                  <a:pt x="917" y="210"/>
                  <a:pt x="917" y="210"/>
                </a:cubicBezTo>
                <a:cubicBezTo>
                  <a:pt x="918" y="217"/>
                  <a:pt x="918" y="217"/>
                  <a:pt x="918" y="217"/>
                </a:cubicBezTo>
                <a:cubicBezTo>
                  <a:pt x="924" y="220"/>
                  <a:pt x="924" y="220"/>
                  <a:pt x="924" y="220"/>
                </a:cubicBezTo>
                <a:cubicBezTo>
                  <a:pt x="928" y="215"/>
                  <a:pt x="928" y="215"/>
                  <a:pt x="928" y="215"/>
                </a:cubicBezTo>
                <a:cubicBezTo>
                  <a:pt x="928" y="207"/>
                  <a:pt x="928" y="207"/>
                  <a:pt x="928" y="207"/>
                </a:cubicBezTo>
                <a:cubicBezTo>
                  <a:pt x="930" y="198"/>
                  <a:pt x="930" y="198"/>
                  <a:pt x="930" y="198"/>
                </a:cubicBezTo>
                <a:cubicBezTo>
                  <a:pt x="934" y="196"/>
                  <a:pt x="934" y="196"/>
                  <a:pt x="934" y="196"/>
                </a:cubicBezTo>
                <a:cubicBezTo>
                  <a:pt x="936" y="188"/>
                  <a:pt x="936" y="188"/>
                  <a:pt x="936" y="188"/>
                </a:cubicBezTo>
                <a:cubicBezTo>
                  <a:pt x="947" y="189"/>
                  <a:pt x="947" y="189"/>
                  <a:pt x="947" y="189"/>
                </a:cubicBezTo>
                <a:cubicBezTo>
                  <a:pt x="950" y="193"/>
                  <a:pt x="950" y="193"/>
                  <a:pt x="950" y="193"/>
                </a:cubicBezTo>
                <a:cubicBezTo>
                  <a:pt x="949" y="204"/>
                  <a:pt x="949" y="204"/>
                  <a:pt x="949" y="204"/>
                </a:cubicBezTo>
                <a:cubicBezTo>
                  <a:pt x="947" y="207"/>
                  <a:pt x="947" y="207"/>
                  <a:pt x="947" y="207"/>
                </a:cubicBezTo>
                <a:cubicBezTo>
                  <a:pt x="954" y="222"/>
                  <a:pt x="954" y="222"/>
                  <a:pt x="954" y="222"/>
                </a:cubicBezTo>
                <a:cubicBezTo>
                  <a:pt x="963" y="217"/>
                  <a:pt x="963" y="217"/>
                  <a:pt x="963" y="217"/>
                </a:cubicBezTo>
                <a:cubicBezTo>
                  <a:pt x="972" y="220"/>
                  <a:pt x="977" y="220"/>
                  <a:pt x="986" y="218"/>
                </a:cubicBezTo>
                <a:cubicBezTo>
                  <a:pt x="987" y="220"/>
                  <a:pt x="987" y="220"/>
                  <a:pt x="987" y="220"/>
                </a:cubicBezTo>
                <a:cubicBezTo>
                  <a:pt x="981" y="231"/>
                  <a:pt x="981" y="231"/>
                  <a:pt x="981" y="231"/>
                </a:cubicBezTo>
                <a:cubicBezTo>
                  <a:pt x="975" y="240"/>
                  <a:pt x="975" y="240"/>
                  <a:pt x="975" y="240"/>
                </a:cubicBezTo>
                <a:cubicBezTo>
                  <a:pt x="973" y="244"/>
                  <a:pt x="973" y="244"/>
                  <a:pt x="973" y="244"/>
                </a:cubicBezTo>
                <a:cubicBezTo>
                  <a:pt x="970" y="247"/>
                  <a:pt x="970" y="247"/>
                  <a:pt x="970" y="247"/>
                </a:cubicBezTo>
                <a:cubicBezTo>
                  <a:pt x="963" y="248"/>
                  <a:pt x="963" y="248"/>
                  <a:pt x="963" y="248"/>
                </a:cubicBezTo>
                <a:cubicBezTo>
                  <a:pt x="963" y="248"/>
                  <a:pt x="963" y="248"/>
                  <a:pt x="963" y="248"/>
                </a:cubicBezTo>
                <a:cubicBezTo>
                  <a:pt x="950" y="249"/>
                  <a:pt x="950" y="249"/>
                  <a:pt x="950" y="249"/>
                </a:cubicBezTo>
                <a:cubicBezTo>
                  <a:pt x="935" y="248"/>
                  <a:pt x="935" y="248"/>
                  <a:pt x="935" y="248"/>
                </a:cubicBezTo>
                <a:cubicBezTo>
                  <a:pt x="918" y="242"/>
                  <a:pt x="918" y="242"/>
                  <a:pt x="918" y="242"/>
                </a:cubicBezTo>
                <a:cubicBezTo>
                  <a:pt x="907" y="245"/>
                  <a:pt x="907" y="245"/>
                  <a:pt x="907" y="245"/>
                </a:cubicBezTo>
                <a:cubicBezTo>
                  <a:pt x="896" y="252"/>
                  <a:pt x="896" y="252"/>
                  <a:pt x="896" y="252"/>
                </a:cubicBezTo>
                <a:cubicBezTo>
                  <a:pt x="884" y="244"/>
                  <a:pt x="884" y="244"/>
                  <a:pt x="884" y="244"/>
                </a:cubicBezTo>
                <a:cubicBezTo>
                  <a:pt x="869" y="237"/>
                  <a:pt x="869" y="237"/>
                  <a:pt x="869" y="237"/>
                </a:cubicBezTo>
                <a:cubicBezTo>
                  <a:pt x="858" y="228"/>
                  <a:pt x="858" y="228"/>
                  <a:pt x="858" y="228"/>
                </a:cubicBezTo>
                <a:cubicBezTo>
                  <a:pt x="864" y="220"/>
                  <a:pt x="864" y="220"/>
                  <a:pt x="864" y="220"/>
                </a:cubicBezTo>
                <a:cubicBezTo>
                  <a:pt x="856" y="218"/>
                  <a:pt x="856" y="218"/>
                  <a:pt x="856" y="218"/>
                </a:cubicBezTo>
                <a:cubicBezTo>
                  <a:pt x="842" y="216"/>
                  <a:pt x="842" y="216"/>
                  <a:pt x="842" y="216"/>
                </a:cubicBezTo>
                <a:cubicBezTo>
                  <a:pt x="839" y="217"/>
                  <a:pt x="839" y="217"/>
                  <a:pt x="839" y="217"/>
                </a:cubicBezTo>
                <a:cubicBezTo>
                  <a:pt x="833" y="217"/>
                  <a:pt x="833" y="217"/>
                  <a:pt x="833" y="217"/>
                </a:cubicBezTo>
                <a:cubicBezTo>
                  <a:pt x="814" y="219"/>
                  <a:pt x="814" y="219"/>
                  <a:pt x="814" y="219"/>
                </a:cubicBezTo>
                <a:cubicBezTo>
                  <a:pt x="788" y="220"/>
                  <a:pt x="788" y="220"/>
                  <a:pt x="788" y="220"/>
                </a:cubicBezTo>
                <a:cubicBezTo>
                  <a:pt x="783" y="215"/>
                  <a:pt x="783" y="215"/>
                  <a:pt x="783" y="215"/>
                </a:cubicBezTo>
                <a:cubicBezTo>
                  <a:pt x="780" y="219"/>
                  <a:pt x="780" y="219"/>
                  <a:pt x="780" y="219"/>
                </a:cubicBezTo>
                <a:cubicBezTo>
                  <a:pt x="748" y="232"/>
                  <a:pt x="722" y="272"/>
                  <a:pt x="700" y="298"/>
                </a:cubicBezTo>
                <a:cubicBezTo>
                  <a:pt x="693" y="316"/>
                  <a:pt x="693" y="316"/>
                  <a:pt x="693" y="316"/>
                </a:cubicBezTo>
                <a:cubicBezTo>
                  <a:pt x="687" y="335"/>
                  <a:pt x="687" y="335"/>
                  <a:pt x="687" y="335"/>
                </a:cubicBezTo>
                <a:cubicBezTo>
                  <a:pt x="680" y="351"/>
                  <a:pt x="680" y="351"/>
                  <a:pt x="680" y="351"/>
                </a:cubicBezTo>
                <a:cubicBezTo>
                  <a:pt x="675" y="359"/>
                  <a:pt x="675" y="359"/>
                  <a:pt x="675" y="359"/>
                </a:cubicBezTo>
                <a:cubicBezTo>
                  <a:pt x="676" y="367"/>
                  <a:pt x="676" y="367"/>
                  <a:pt x="676" y="367"/>
                </a:cubicBezTo>
                <a:cubicBezTo>
                  <a:pt x="676" y="379"/>
                  <a:pt x="696" y="402"/>
                  <a:pt x="701" y="416"/>
                </a:cubicBezTo>
                <a:cubicBezTo>
                  <a:pt x="715" y="423"/>
                  <a:pt x="715" y="423"/>
                  <a:pt x="715" y="423"/>
                </a:cubicBezTo>
                <a:cubicBezTo>
                  <a:pt x="727" y="435"/>
                  <a:pt x="762" y="422"/>
                  <a:pt x="777" y="419"/>
                </a:cubicBezTo>
                <a:cubicBezTo>
                  <a:pt x="786" y="419"/>
                  <a:pt x="786" y="419"/>
                  <a:pt x="786" y="419"/>
                </a:cubicBezTo>
                <a:cubicBezTo>
                  <a:pt x="791" y="427"/>
                  <a:pt x="791" y="427"/>
                  <a:pt x="791" y="427"/>
                </a:cubicBezTo>
                <a:cubicBezTo>
                  <a:pt x="810" y="425"/>
                  <a:pt x="819" y="440"/>
                  <a:pt x="808" y="457"/>
                </a:cubicBezTo>
                <a:cubicBezTo>
                  <a:pt x="805" y="462"/>
                  <a:pt x="805" y="462"/>
                  <a:pt x="805" y="462"/>
                </a:cubicBezTo>
                <a:cubicBezTo>
                  <a:pt x="813" y="474"/>
                  <a:pt x="813" y="474"/>
                  <a:pt x="813" y="474"/>
                </a:cubicBezTo>
                <a:cubicBezTo>
                  <a:pt x="820" y="485"/>
                  <a:pt x="820" y="485"/>
                  <a:pt x="820" y="485"/>
                </a:cubicBezTo>
                <a:cubicBezTo>
                  <a:pt x="825" y="492"/>
                  <a:pt x="825" y="492"/>
                  <a:pt x="825" y="492"/>
                </a:cubicBezTo>
                <a:cubicBezTo>
                  <a:pt x="825" y="504"/>
                  <a:pt x="827" y="515"/>
                  <a:pt x="829" y="527"/>
                </a:cubicBezTo>
                <a:cubicBezTo>
                  <a:pt x="828" y="541"/>
                  <a:pt x="828" y="541"/>
                  <a:pt x="828" y="541"/>
                </a:cubicBezTo>
                <a:cubicBezTo>
                  <a:pt x="822" y="558"/>
                  <a:pt x="823" y="572"/>
                  <a:pt x="826" y="590"/>
                </a:cubicBezTo>
                <a:cubicBezTo>
                  <a:pt x="834" y="611"/>
                  <a:pt x="834" y="611"/>
                  <a:pt x="834" y="611"/>
                </a:cubicBezTo>
                <a:cubicBezTo>
                  <a:pt x="837" y="638"/>
                  <a:pt x="837" y="638"/>
                  <a:pt x="837" y="638"/>
                </a:cubicBezTo>
                <a:cubicBezTo>
                  <a:pt x="839" y="641"/>
                  <a:pt x="839" y="641"/>
                  <a:pt x="839" y="641"/>
                </a:cubicBezTo>
                <a:cubicBezTo>
                  <a:pt x="843" y="649"/>
                  <a:pt x="843" y="649"/>
                  <a:pt x="843" y="649"/>
                </a:cubicBezTo>
                <a:cubicBezTo>
                  <a:pt x="849" y="664"/>
                  <a:pt x="849" y="664"/>
                  <a:pt x="849" y="664"/>
                </a:cubicBezTo>
                <a:cubicBezTo>
                  <a:pt x="856" y="683"/>
                  <a:pt x="856" y="683"/>
                  <a:pt x="856" y="683"/>
                </a:cubicBezTo>
                <a:cubicBezTo>
                  <a:pt x="858" y="690"/>
                  <a:pt x="858" y="690"/>
                  <a:pt x="858" y="690"/>
                </a:cubicBezTo>
                <a:cubicBezTo>
                  <a:pt x="869" y="694"/>
                  <a:pt x="869" y="694"/>
                  <a:pt x="869" y="694"/>
                </a:cubicBezTo>
                <a:cubicBezTo>
                  <a:pt x="881" y="691"/>
                  <a:pt x="881" y="691"/>
                  <a:pt x="881" y="691"/>
                </a:cubicBezTo>
                <a:cubicBezTo>
                  <a:pt x="901" y="689"/>
                  <a:pt x="901" y="689"/>
                  <a:pt x="901" y="689"/>
                </a:cubicBezTo>
                <a:cubicBezTo>
                  <a:pt x="906" y="679"/>
                  <a:pt x="906" y="679"/>
                  <a:pt x="906" y="679"/>
                </a:cubicBezTo>
                <a:cubicBezTo>
                  <a:pt x="918" y="674"/>
                  <a:pt x="918" y="674"/>
                  <a:pt x="918" y="674"/>
                </a:cubicBezTo>
                <a:cubicBezTo>
                  <a:pt x="928" y="657"/>
                  <a:pt x="928" y="657"/>
                  <a:pt x="928" y="657"/>
                </a:cubicBezTo>
                <a:cubicBezTo>
                  <a:pt x="930" y="639"/>
                  <a:pt x="930" y="639"/>
                  <a:pt x="930" y="639"/>
                </a:cubicBezTo>
                <a:cubicBezTo>
                  <a:pt x="934" y="637"/>
                  <a:pt x="934" y="637"/>
                  <a:pt x="934" y="637"/>
                </a:cubicBezTo>
                <a:cubicBezTo>
                  <a:pt x="944" y="630"/>
                  <a:pt x="944" y="630"/>
                  <a:pt x="944" y="630"/>
                </a:cubicBezTo>
                <a:cubicBezTo>
                  <a:pt x="947" y="618"/>
                  <a:pt x="947" y="607"/>
                  <a:pt x="947" y="595"/>
                </a:cubicBezTo>
                <a:cubicBezTo>
                  <a:pt x="971" y="577"/>
                  <a:pt x="981" y="571"/>
                  <a:pt x="984" y="538"/>
                </a:cubicBezTo>
                <a:cubicBezTo>
                  <a:pt x="977" y="530"/>
                  <a:pt x="977" y="530"/>
                  <a:pt x="977" y="530"/>
                </a:cubicBezTo>
                <a:cubicBezTo>
                  <a:pt x="972" y="508"/>
                  <a:pt x="972" y="508"/>
                  <a:pt x="972" y="508"/>
                </a:cubicBezTo>
                <a:cubicBezTo>
                  <a:pt x="976" y="495"/>
                  <a:pt x="976" y="495"/>
                  <a:pt x="976" y="495"/>
                </a:cubicBezTo>
                <a:cubicBezTo>
                  <a:pt x="986" y="486"/>
                  <a:pt x="993" y="479"/>
                  <a:pt x="1000" y="467"/>
                </a:cubicBezTo>
                <a:cubicBezTo>
                  <a:pt x="1013" y="456"/>
                  <a:pt x="1013" y="456"/>
                  <a:pt x="1013" y="456"/>
                </a:cubicBezTo>
                <a:cubicBezTo>
                  <a:pt x="1019" y="451"/>
                  <a:pt x="1019" y="451"/>
                  <a:pt x="1019" y="451"/>
                </a:cubicBezTo>
                <a:cubicBezTo>
                  <a:pt x="1029" y="438"/>
                  <a:pt x="1029" y="438"/>
                  <a:pt x="1029" y="438"/>
                </a:cubicBezTo>
                <a:cubicBezTo>
                  <a:pt x="1034" y="419"/>
                  <a:pt x="1034" y="419"/>
                  <a:pt x="1034" y="419"/>
                </a:cubicBezTo>
                <a:cubicBezTo>
                  <a:pt x="1045" y="409"/>
                  <a:pt x="1045" y="409"/>
                  <a:pt x="1045" y="409"/>
                </a:cubicBezTo>
                <a:cubicBezTo>
                  <a:pt x="1050" y="389"/>
                  <a:pt x="1050" y="389"/>
                  <a:pt x="1050" y="389"/>
                </a:cubicBezTo>
                <a:cubicBezTo>
                  <a:pt x="1033" y="392"/>
                  <a:pt x="1033" y="392"/>
                  <a:pt x="1033" y="392"/>
                </a:cubicBezTo>
                <a:cubicBezTo>
                  <a:pt x="1025" y="391"/>
                  <a:pt x="1019" y="390"/>
                  <a:pt x="1013" y="387"/>
                </a:cubicBezTo>
                <a:cubicBezTo>
                  <a:pt x="990" y="378"/>
                  <a:pt x="984" y="357"/>
                  <a:pt x="978" y="330"/>
                </a:cubicBezTo>
                <a:cubicBezTo>
                  <a:pt x="968" y="310"/>
                  <a:pt x="968" y="310"/>
                  <a:pt x="968" y="310"/>
                </a:cubicBezTo>
                <a:cubicBezTo>
                  <a:pt x="966" y="296"/>
                  <a:pt x="965" y="279"/>
                  <a:pt x="964" y="264"/>
                </a:cubicBezTo>
                <a:cubicBezTo>
                  <a:pt x="964" y="263"/>
                  <a:pt x="964" y="263"/>
                  <a:pt x="964" y="263"/>
                </a:cubicBezTo>
                <a:cubicBezTo>
                  <a:pt x="966" y="263"/>
                  <a:pt x="966" y="263"/>
                  <a:pt x="966" y="263"/>
                </a:cubicBezTo>
                <a:cubicBezTo>
                  <a:pt x="973" y="271"/>
                  <a:pt x="973" y="271"/>
                  <a:pt x="973" y="271"/>
                </a:cubicBezTo>
                <a:cubicBezTo>
                  <a:pt x="977" y="263"/>
                  <a:pt x="977" y="263"/>
                  <a:pt x="977" y="263"/>
                </a:cubicBezTo>
                <a:cubicBezTo>
                  <a:pt x="978" y="271"/>
                  <a:pt x="978" y="271"/>
                  <a:pt x="978" y="271"/>
                </a:cubicBezTo>
                <a:cubicBezTo>
                  <a:pt x="982" y="282"/>
                  <a:pt x="985" y="294"/>
                  <a:pt x="990" y="305"/>
                </a:cubicBezTo>
                <a:cubicBezTo>
                  <a:pt x="990" y="319"/>
                  <a:pt x="990" y="319"/>
                  <a:pt x="990" y="319"/>
                </a:cubicBezTo>
                <a:cubicBezTo>
                  <a:pt x="997" y="337"/>
                  <a:pt x="1006" y="357"/>
                  <a:pt x="1013" y="375"/>
                </a:cubicBezTo>
                <a:cubicBezTo>
                  <a:pt x="1013" y="375"/>
                  <a:pt x="1014" y="376"/>
                  <a:pt x="1014" y="376"/>
                </a:cubicBezTo>
                <a:cubicBezTo>
                  <a:pt x="1018" y="381"/>
                  <a:pt x="1018" y="381"/>
                  <a:pt x="1018" y="381"/>
                </a:cubicBezTo>
                <a:cubicBezTo>
                  <a:pt x="1033" y="374"/>
                  <a:pt x="1052" y="358"/>
                  <a:pt x="1067" y="356"/>
                </a:cubicBezTo>
                <a:cubicBezTo>
                  <a:pt x="1075" y="351"/>
                  <a:pt x="1081" y="343"/>
                  <a:pt x="1088" y="338"/>
                </a:cubicBezTo>
                <a:cubicBezTo>
                  <a:pt x="1096" y="326"/>
                  <a:pt x="1096" y="326"/>
                  <a:pt x="1096" y="326"/>
                </a:cubicBezTo>
                <a:cubicBezTo>
                  <a:pt x="1097" y="317"/>
                  <a:pt x="1097" y="317"/>
                  <a:pt x="1097" y="317"/>
                </a:cubicBezTo>
                <a:cubicBezTo>
                  <a:pt x="1091" y="313"/>
                  <a:pt x="1091" y="313"/>
                  <a:pt x="1091" y="313"/>
                </a:cubicBezTo>
                <a:cubicBezTo>
                  <a:pt x="1081" y="301"/>
                  <a:pt x="1081" y="301"/>
                  <a:pt x="1081" y="301"/>
                </a:cubicBezTo>
                <a:cubicBezTo>
                  <a:pt x="1081" y="292"/>
                  <a:pt x="1081" y="292"/>
                  <a:pt x="1081" y="292"/>
                </a:cubicBezTo>
                <a:cubicBezTo>
                  <a:pt x="1077" y="297"/>
                  <a:pt x="1077" y="297"/>
                  <a:pt x="1077" y="297"/>
                </a:cubicBezTo>
                <a:cubicBezTo>
                  <a:pt x="1075" y="305"/>
                  <a:pt x="1075" y="305"/>
                  <a:pt x="1075" y="305"/>
                </a:cubicBezTo>
                <a:cubicBezTo>
                  <a:pt x="1060" y="305"/>
                  <a:pt x="1060" y="305"/>
                  <a:pt x="1060" y="305"/>
                </a:cubicBezTo>
                <a:cubicBezTo>
                  <a:pt x="1057" y="292"/>
                  <a:pt x="1057" y="292"/>
                  <a:pt x="1057" y="292"/>
                </a:cubicBezTo>
                <a:cubicBezTo>
                  <a:pt x="1051" y="298"/>
                  <a:pt x="1051" y="298"/>
                  <a:pt x="1051" y="298"/>
                </a:cubicBezTo>
                <a:cubicBezTo>
                  <a:pt x="1047" y="290"/>
                  <a:pt x="1047" y="290"/>
                  <a:pt x="1047" y="290"/>
                </a:cubicBezTo>
                <a:cubicBezTo>
                  <a:pt x="1043" y="280"/>
                  <a:pt x="1043" y="280"/>
                  <a:pt x="1043" y="280"/>
                </a:cubicBezTo>
                <a:cubicBezTo>
                  <a:pt x="1043" y="262"/>
                  <a:pt x="1043" y="262"/>
                  <a:pt x="1043" y="262"/>
                </a:cubicBezTo>
                <a:cubicBezTo>
                  <a:pt x="1053" y="258"/>
                  <a:pt x="1053" y="258"/>
                  <a:pt x="1053" y="258"/>
                </a:cubicBezTo>
                <a:cubicBezTo>
                  <a:pt x="1056" y="275"/>
                  <a:pt x="1056" y="275"/>
                  <a:pt x="1056" y="275"/>
                </a:cubicBezTo>
                <a:cubicBezTo>
                  <a:pt x="1066" y="285"/>
                  <a:pt x="1066" y="285"/>
                  <a:pt x="1066" y="285"/>
                </a:cubicBezTo>
                <a:cubicBezTo>
                  <a:pt x="1077" y="287"/>
                  <a:pt x="1077" y="287"/>
                  <a:pt x="1077" y="287"/>
                </a:cubicBezTo>
                <a:cubicBezTo>
                  <a:pt x="1087" y="283"/>
                  <a:pt x="1087" y="283"/>
                  <a:pt x="1087" y="283"/>
                </a:cubicBezTo>
                <a:cubicBezTo>
                  <a:pt x="1087" y="293"/>
                  <a:pt x="1087" y="293"/>
                  <a:pt x="1087" y="293"/>
                </a:cubicBezTo>
                <a:cubicBezTo>
                  <a:pt x="1098" y="296"/>
                  <a:pt x="1098" y="296"/>
                  <a:pt x="1098" y="296"/>
                </a:cubicBezTo>
                <a:cubicBezTo>
                  <a:pt x="1109" y="291"/>
                  <a:pt x="1109" y="291"/>
                  <a:pt x="1109" y="291"/>
                </a:cubicBezTo>
                <a:cubicBezTo>
                  <a:pt x="1116" y="296"/>
                  <a:pt x="1116" y="296"/>
                  <a:pt x="1116" y="296"/>
                </a:cubicBezTo>
                <a:cubicBezTo>
                  <a:pt x="1135" y="299"/>
                  <a:pt x="1135" y="299"/>
                  <a:pt x="1135" y="299"/>
                </a:cubicBezTo>
                <a:cubicBezTo>
                  <a:pt x="1145" y="314"/>
                  <a:pt x="1145" y="314"/>
                  <a:pt x="1145" y="314"/>
                </a:cubicBezTo>
                <a:cubicBezTo>
                  <a:pt x="1153" y="322"/>
                  <a:pt x="1153" y="322"/>
                  <a:pt x="1153" y="322"/>
                </a:cubicBezTo>
                <a:cubicBezTo>
                  <a:pt x="1155" y="330"/>
                  <a:pt x="1155" y="330"/>
                  <a:pt x="1155" y="330"/>
                </a:cubicBezTo>
                <a:cubicBezTo>
                  <a:pt x="1159" y="335"/>
                  <a:pt x="1159" y="335"/>
                  <a:pt x="1159" y="335"/>
                </a:cubicBezTo>
                <a:cubicBezTo>
                  <a:pt x="1167" y="329"/>
                  <a:pt x="1167" y="329"/>
                  <a:pt x="1167" y="329"/>
                </a:cubicBezTo>
                <a:cubicBezTo>
                  <a:pt x="1170" y="350"/>
                  <a:pt x="1170" y="350"/>
                  <a:pt x="1170" y="350"/>
                </a:cubicBezTo>
                <a:cubicBezTo>
                  <a:pt x="1174" y="368"/>
                  <a:pt x="1174" y="368"/>
                  <a:pt x="1174" y="368"/>
                </a:cubicBezTo>
                <a:cubicBezTo>
                  <a:pt x="1190" y="413"/>
                  <a:pt x="1190" y="413"/>
                  <a:pt x="1190" y="413"/>
                </a:cubicBezTo>
                <a:cubicBezTo>
                  <a:pt x="1195" y="418"/>
                  <a:pt x="1195" y="418"/>
                  <a:pt x="1195" y="418"/>
                </a:cubicBezTo>
                <a:cubicBezTo>
                  <a:pt x="1200" y="414"/>
                  <a:pt x="1200" y="414"/>
                  <a:pt x="1200" y="414"/>
                </a:cubicBezTo>
                <a:cubicBezTo>
                  <a:pt x="1204" y="404"/>
                  <a:pt x="1204" y="404"/>
                  <a:pt x="1204" y="404"/>
                </a:cubicBezTo>
                <a:cubicBezTo>
                  <a:pt x="1207" y="390"/>
                  <a:pt x="1207" y="390"/>
                  <a:pt x="1207" y="390"/>
                </a:cubicBezTo>
                <a:cubicBezTo>
                  <a:pt x="1210" y="388"/>
                  <a:pt x="1210" y="388"/>
                  <a:pt x="1210" y="388"/>
                </a:cubicBezTo>
                <a:cubicBezTo>
                  <a:pt x="1212" y="386"/>
                  <a:pt x="1212" y="386"/>
                  <a:pt x="1212" y="386"/>
                </a:cubicBezTo>
                <a:cubicBezTo>
                  <a:pt x="1215" y="368"/>
                  <a:pt x="1215" y="368"/>
                  <a:pt x="1215" y="368"/>
                </a:cubicBezTo>
                <a:cubicBezTo>
                  <a:pt x="1221" y="367"/>
                  <a:pt x="1221" y="367"/>
                  <a:pt x="1221" y="367"/>
                </a:cubicBezTo>
                <a:cubicBezTo>
                  <a:pt x="1234" y="357"/>
                  <a:pt x="1238" y="346"/>
                  <a:pt x="1246" y="333"/>
                </a:cubicBezTo>
                <a:cubicBezTo>
                  <a:pt x="1251" y="330"/>
                  <a:pt x="1251" y="330"/>
                  <a:pt x="1251" y="330"/>
                </a:cubicBezTo>
                <a:cubicBezTo>
                  <a:pt x="1263" y="327"/>
                  <a:pt x="1263" y="327"/>
                  <a:pt x="1263" y="327"/>
                </a:cubicBezTo>
                <a:cubicBezTo>
                  <a:pt x="1271" y="336"/>
                  <a:pt x="1271" y="336"/>
                  <a:pt x="1271" y="336"/>
                </a:cubicBezTo>
                <a:cubicBezTo>
                  <a:pt x="1282" y="349"/>
                  <a:pt x="1282" y="349"/>
                  <a:pt x="1282" y="349"/>
                </a:cubicBezTo>
                <a:cubicBezTo>
                  <a:pt x="1288" y="355"/>
                  <a:pt x="1288" y="355"/>
                  <a:pt x="1288" y="355"/>
                </a:cubicBezTo>
                <a:cubicBezTo>
                  <a:pt x="1290" y="362"/>
                  <a:pt x="1290" y="362"/>
                  <a:pt x="1290" y="362"/>
                </a:cubicBezTo>
                <a:cubicBezTo>
                  <a:pt x="1293" y="371"/>
                  <a:pt x="1293" y="371"/>
                  <a:pt x="1293" y="371"/>
                </a:cubicBezTo>
                <a:lnTo>
                  <a:pt x="1297" y="373"/>
                </a:lnTo>
                <a:close/>
                <a:moveTo>
                  <a:pt x="1210" y="413"/>
                </a:moveTo>
                <a:cubicBezTo>
                  <a:pt x="1209" y="412"/>
                  <a:pt x="1209" y="412"/>
                  <a:pt x="1209" y="412"/>
                </a:cubicBezTo>
                <a:cubicBezTo>
                  <a:pt x="1206" y="418"/>
                  <a:pt x="1206" y="418"/>
                  <a:pt x="1206" y="418"/>
                </a:cubicBezTo>
                <a:cubicBezTo>
                  <a:pt x="1204" y="422"/>
                  <a:pt x="1204" y="422"/>
                  <a:pt x="1204" y="422"/>
                </a:cubicBezTo>
                <a:cubicBezTo>
                  <a:pt x="1209" y="431"/>
                  <a:pt x="1209" y="431"/>
                  <a:pt x="1209" y="431"/>
                </a:cubicBezTo>
                <a:cubicBezTo>
                  <a:pt x="1210" y="431"/>
                  <a:pt x="1210" y="431"/>
                  <a:pt x="1210" y="431"/>
                </a:cubicBezTo>
                <a:cubicBezTo>
                  <a:pt x="1215" y="430"/>
                  <a:pt x="1215" y="430"/>
                  <a:pt x="1215" y="430"/>
                </a:cubicBezTo>
                <a:cubicBezTo>
                  <a:pt x="1218" y="421"/>
                  <a:pt x="1218" y="421"/>
                  <a:pt x="1218" y="421"/>
                </a:cubicBezTo>
                <a:cubicBezTo>
                  <a:pt x="1211" y="413"/>
                  <a:pt x="1211" y="413"/>
                  <a:pt x="1211" y="413"/>
                </a:cubicBezTo>
                <a:lnTo>
                  <a:pt x="1210" y="413"/>
                </a:lnTo>
                <a:close/>
                <a:moveTo>
                  <a:pt x="1205" y="411"/>
                </a:moveTo>
                <a:cubicBezTo>
                  <a:pt x="1209" y="412"/>
                  <a:pt x="1209" y="412"/>
                  <a:pt x="1209" y="412"/>
                </a:cubicBezTo>
                <a:cubicBezTo>
                  <a:pt x="1209" y="412"/>
                  <a:pt x="1209" y="412"/>
                  <a:pt x="1209" y="412"/>
                </a:cubicBezTo>
                <a:lnTo>
                  <a:pt x="1205" y="411"/>
                </a:lnTo>
                <a:close/>
                <a:moveTo>
                  <a:pt x="1027" y="542"/>
                </a:moveTo>
                <a:cubicBezTo>
                  <a:pt x="1029" y="545"/>
                  <a:pt x="1029" y="545"/>
                  <a:pt x="1029" y="545"/>
                </a:cubicBezTo>
                <a:cubicBezTo>
                  <a:pt x="1030" y="542"/>
                  <a:pt x="1030" y="542"/>
                  <a:pt x="1030" y="542"/>
                </a:cubicBezTo>
                <a:lnTo>
                  <a:pt x="1027" y="542"/>
                </a:lnTo>
                <a:close/>
                <a:moveTo>
                  <a:pt x="1028" y="547"/>
                </a:moveTo>
                <a:cubicBezTo>
                  <a:pt x="1025" y="552"/>
                  <a:pt x="1025" y="552"/>
                  <a:pt x="1025" y="552"/>
                </a:cubicBezTo>
                <a:cubicBezTo>
                  <a:pt x="1023" y="558"/>
                  <a:pt x="1023" y="558"/>
                  <a:pt x="1023" y="558"/>
                </a:cubicBezTo>
                <a:cubicBezTo>
                  <a:pt x="1015" y="563"/>
                  <a:pt x="1015" y="563"/>
                  <a:pt x="1015" y="563"/>
                </a:cubicBezTo>
                <a:cubicBezTo>
                  <a:pt x="1013" y="565"/>
                  <a:pt x="1013" y="565"/>
                  <a:pt x="1013" y="565"/>
                </a:cubicBezTo>
                <a:cubicBezTo>
                  <a:pt x="1008" y="567"/>
                  <a:pt x="1008" y="567"/>
                  <a:pt x="1008" y="567"/>
                </a:cubicBezTo>
                <a:cubicBezTo>
                  <a:pt x="1000" y="571"/>
                  <a:pt x="1000" y="571"/>
                  <a:pt x="1000" y="571"/>
                </a:cubicBezTo>
                <a:cubicBezTo>
                  <a:pt x="1000" y="581"/>
                  <a:pt x="1000" y="581"/>
                  <a:pt x="1000" y="581"/>
                </a:cubicBezTo>
                <a:cubicBezTo>
                  <a:pt x="1001" y="589"/>
                  <a:pt x="1001" y="589"/>
                  <a:pt x="1001" y="589"/>
                </a:cubicBezTo>
                <a:cubicBezTo>
                  <a:pt x="1003" y="598"/>
                  <a:pt x="1003" y="598"/>
                  <a:pt x="1003" y="598"/>
                </a:cubicBezTo>
                <a:cubicBezTo>
                  <a:pt x="997" y="607"/>
                  <a:pt x="997" y="607"/>
                  <a:pt x="997" y="607"/>
                </a:cubicBezTo>
                <a:cubicBezTo>
                  <a:pt x="992" y="611"/>
                  <a:pt x="992" y="611"/>
                  <a:pt x="992" y="611"/>
                </a:cubicBezTo>
                <a:cubicBezTo>
                  <a:pt x="990" y="620"/>
                  <a:pt x="990" y="620"/>
                  <a:pt x="990" y="620"/>
                </a:cubicBezTo>
                <a:cubicBezTo>
                  <a:pt x="994" y="628"/>
                  <a:pt x="994" y="628"/>
                  <a:pt x="994" y="628"/>
                </a:cubicBezTo>
                <a:cubicBezTo>
                  <a:pt x="993" y="635"/>
                  <a:pt x="993" y="635"/>
                  <a:pt x="993" y="635"/>
                </a:cubicBezTo>
                <a:cubicBezTo>
                  <a:pt x="1000" y="639"/>
                  <a:pt x="1000" y="639"/>
                  <a:pt x="1000" y="639"/>
                </a:cubicBezTo>
                <a:cubicBezTo>
                  <a:pt x="1006" y="639"/>
                  <a:pt x="1006" y="639"/>
                  <a:pt x="1006" y="639"/>
                </a:cubicBezTo>
                <a:cubicBezTo>
                  <a:pt x="1013" y="635"/>
                  <a:pt x="1013" y="635"/>
                  <a:pt x="1013" y="635"/>
                </a:cubicBezTo>
                <a:cubicBezTo>
                  <a:pt x="1013" y="635"/>
                  <a:pt x="1013" y="635"/>
                  <a:pt x="1013" y="635"/>
                </a:cubicBezTo>
                <a:cubicBezTo>
                  <a:pt x="1016" y="621"/>
                  <a:pt x="1016" y="621"/>
                  <a:pt x="1016" y="621"/>
                </a:cubicBezTo>
                <a:cubicBezTo>
                  <a:pt x="1020" y="615"/>
                  <a:pt x="1020" y="615"/>
                  <a:pt x="1020" y="615"/>
                </a:cubicBezTo>
                <a:cubicBezTo>
                  <a:pt x="1019" y="609"/>
                  <a:pt x="1019" y="609"/>
                  <a:pt x="1019" y="609"/>
                </a:cubicBezTo>
                <a:cubicBezTo>
                  <a:pt x="1022" y="601"/>
                  <a:pt x="1022" y="601"/>
                  <a:pt x="1022" y="601"/>
                </a:cubicBezTo>
                <a:cubicBezTo>
                  <a:pt x="1025" y="596"/>
                  <a:pt x="1025" y="596"/>
                  <a:pt x="1025" y="596"/>
                </a:cubicBezTo>
                <a:cubicBezTo>
                  <a:pt x="1027" y="589"/>
                  <a:pt x="1027" y="589"/>
                  <a:pt x="1027" y="589"/>
                </a:cubicBezTo>
                <a:cubicBezTo>
                  <a:pt x="1028" y="582"/>
                  <a:pt x="1028" y="582"/>
                  <a:pt x="1028" y="582"/>
                </a:cubicBezTo>
                <a:cubicBezTo>
                  <a:pt x="1026" y="573"/>
                  <a:pt x="1026" y="573"/>
                  <a:pt x="1026" y="573"/>
                </a:cubicBezTo>
                <a:cubicBezTo>
                  <a:pt x="1031" y="563"/>
                  <a:pt x="1031" y="563"/>
                  <a:pt x="1031" y="563"/>
                </a:cubicBezTo>
                <a:cubicBezTo>
                  <a:pt x="1036" y="562"/>
                  <a:pt x="1036" y="562"/>
                  <a:pt x="1036" y="562"/>
                </a:cubicBezTo>
                <a:cubicBezTo>
                  <a:pt x="1029" y="545"/>
                  <a:pt x="1029" y="545"/>
                  <a:pt x="1029" y="545"/>
                </a:cubicBezTo>
                <a:lnTo>
                  <a:pt x="1028" y="547"/>
                </a:lnTo>
                <a:close/>
                <a:moveTo>
                  <a:pt x="872" y="102"/>
                </a:moveTo>
                <a:cubicBezTo>
                  <a:pt x="868" y="99"/>
                  <a:pt x="868" y="99"/>
                  <a:pt x="868" y="99"/>
                </a:cubicBezTo>
                <a:cubicBezTo>
                  <a:pt x="871" y="95"/>
                  <a:pt x="871" y="95"/>
                  <a:pt x="871" y="95"/>
                </a:cubicBezTo>
                <a:cubicBezTo>
                  <a:pt x="867" y="95"/>
                  <a:pt x="867" y="95"/>
                  <a:pt x="867" y="95"/>
                </a:cubicBezTo>
                <a:cubicBezTo>
                  <a:pt x="862" y="96"/>
                  <a:pt x="862" y="96"/>
                  <a:pt x="862" y="96"/>
                </a:cubicBezTo>
                <a:cubicBezTo>
                  <a:pt x="858" y="99"/>
                  <a:pt x="858" y="99"/>
                  <a:pt x="858" y="99"/>
                </a:cubicBezTo>
                <a:cubicBezTo>
                  <a:pt x="854" y="103"/>
                  <a:pt x="854" y="103"/>
                  <a:pt x="854" y="103"/>
                </a:cubicBezTo>
                <a:cubicBezTo>
                  <a:pt x="854" y="106"/>
                  <a:pt x="854" y="106"/>
                  <a:pt x="854" y="106"/>
                </a:cubicBezTo>
                <a:cubicBezTo>
                  <a:pt x="853" y="111"/>
                  <a:pt x="853" y="111"/>
                  <a:pt x="853" y="111"/>
                </a:cubicBezTo>
                <a:cubicBezTo>
                  <a:pt x="852" y="117"/>
                  <a:pt x="852" y="117"/>
                  <a:pt x="852" y="117"/>
                </a:cubicBezTo>
                <a:cubicBezTo>
                  <a:pt x="849" y="121"/>
                  <a:pt x="849" y="121"/>
                  <a:pt x="849" y="121"/>
                </a:cubicBezTo>
                <a:cubicBezTo>
                  <a:pt x="846" y="122"/>
                  <a:pt x="846" y="122"/>
                  <a:pt x="846" y="122"/>
                </a:cubicBezTo>
                <a:cubicBezTo>
                  <a:pt x="845" y="122"/>
                  <a:pt x="845" y="122"/>
                  <a:pt x="845" y="122"/>
                </a:cubicBezTo>
                <a:cubicBezTo>
                  <a:pt x="842" y="126"/>
                  <a:pt x="842" y="126"/>
                  <a:pt x="842" y="126"/>
                </a:cubicBezTo>
                <a:cubicBezTo>
                  <a:pt x="839" y="127"/>
                  <a:pt x="839" y="127"/>
                  <a:pt x="839" y="127"/>
                </a:cubicBezTo>
                <a:cubicBezTo>
                  <a:pt x="838" y="127"/>
                  <a:pt x="838" y="127"/>
                  <a:pt x="838" y="127"/>
                </a:cubicBezTo>
                <a:cubicBezTo>
                  <a:pt x="839" y="127"/>
                  <a:pt x="839" y="127"/>
                  <a:pt x="839" y="127"/>
                </a:cubicBezTo>
                <a:cubicBezTo>
                  <a:pt x="840" y="129"/>
                  <a:pt x="840" y="129"/>
                  <a:pt x="840" y="129"/>
                </a:cubicBezTo>
                <a:cubicBezTo>
                  <a:pt x="839" y="130"/>
                  <a:pt x="839" y="130"/>
                  <a:pt x="839" y="130"/>
                </a:cubicBezTo>
                <a:cubicBezTo>
                  <a:pt x="835" y="131"/>
                  <a:pt x="835" y="131"/>
                  <a:pt x="835" y="131"/>
                </a:cubicBezTo>
                <a:cubicBezTo>
                  <a:pt x="833" y="133"/>
                  <a:pt x="833" y="133"/>
                  <a:pt x="833" y="133"/>
                </a:cubicBezTo>
                <a:cubicBezTo>
                  <a:pt x="830" y="136"/>
                  <a:pt x="830" y="136"/>
                  <a:pt x="830" y="136"/>
                </a:cubicBezTo>
                <a:cubicBezTo>
                  <a:pt x="830" y="137"/>
                  <a:pt x="830" y="137"/>
                  <a:pt x="830" y="137"/>
                </a:cubicBezTo>
                <a:cubicBezTo>
                  <a:pt x="836" y="137"/>
                  <a:pt x="836" y="137"/>
                  <a:pt x="836" y="137"/>
                </a:cubicBezTo>
                <a:cubicBezTo>
                  <a:pt x="839" y="136"/>
                  <a:pt x="839" y="136"/>
                  <a:pt x="839" y="136"/>
                </a:cubicBezTo>
                <a:cubicBezTo>
                  <a:pt x="842" y="134"/>
                  <a:pt x="842" y="134"/>
                  <a:pt x="842" y="134"/>
                </a:cubicBezTo>
                <a:cubicBezTo>
                  <a:pt x="848" y="135"/>
                  <a:pt x="848" y="135"/>
                  <a:pt x="848" y="135"/>
                </a:cubicBezTo>
                <a:cubicBezTo>
                  <a:pt x="856" y="134"/>
                  <a:pt x="856" y="134"/>
                  <a:pt x="856" y="134"/>
                </a:cubicBezTo>
                <a:cubicBezTo>
                  <a:pt x="859" y="133"/>
                  <a:pt x="859" y="133"/>
                  <a:pt x="859" y="133"/>
                </a:cubicBezTo>
                <a:cubicBezTo>
                  <a:pt x="861" y="129"/>
                  <a:pt x="861" y="129"/>
                  <a:pt x="861" y="129"/>
                </a:cubicBezTo>
                <a:cubicBezTo>
                  <a:pt x="863" y="127"/>
                  <a:pt x="863" y="127"/>
                  <a:pt x="863" y="127"/>
                </a:cubicBezTo>
                <a:cubicBezTo>
                  <a:pt x="861" y="122"/>
                  <a:pt x="861" y="122"/>
                  <a:pt x="861" y="122"/>
                </a:cubicBezTo>
                <a:cubicBezTo>
                  <a:pt x="863" y="116"/>
                  <a:pt x="863" y="116"/>
                  <a:pt x="863" y="116"/>
                </a:cubicBezTo>
                <a:cubicBezTo>
                  <a:pt x="861" y="108"/>
                  <a:pt x="861" y="108"/>
                  <a:pt x="861" y="108"/>
                </a:cubicBezTo>
                <a:cubicBezTo>
                  <a:pt x="866" y="106"/>
                  <a:pt x="866" y="106"/>
                  <a:pt x="866" y="106"/>
                </a:cubicBezTo>
                <a:lnTo>
                  <a:pt x="872" y="102"/>
                </a:lnTo>
                <a:close/>
                <a:moveTo>
                  <a:pt x="839" y="67"/>
                </a:moveTo>
                <a:cubicBezTo>
                  <a:pt x="842" y="64"/>
                  <a:pt x="842" y="64"/>
                  <a:pt x="842" y="64"/>
                </a:cubicBezTo>
                <a:cubicBezTo>
                  <a:pt x="842" y="64"/>
                  <a:pt x="842" y="64"/>
                  <a:pt x="842" y="64"/>
                </a:cubicBezTo>
                <a:lnTo>
                  <a:pt x="839" y="67"/>
                </a:lnTo>
                <a:close/>
                <a:moveTo>
                  <a:pt x="846" y="72"/>
                </a:moveTo>
                <a:cubicBezTo>
                  <a:pt x="854" y="69"/>
                  <a:pt x="854" y="69"/>
                  <a:pt x="854" y="69"/>
                </a:cubicBezTo>
                <a:cubicBezTo>
                  <a:pt x="862" y="67"/>
                  <a:pt x="862" y="67"/>
                  <a:pt x="862" y="67"/>
                </a:cubicBezTo>
                <a:cubicBezTo>
                  <a:pt x="867" y="64"/>
                  <a:pt x="867" y="64"/>
                  <a:pt x="867" y="64"/>
                </a:cubicBezTo>
                <a:cubicBezTo>
                  <a:pt x="872" y="60"/>
                  <a:pt x="872" y="60"/>
                  <a:pt x="872" y="60"/>
                </a:cubicBezTo>
                <a:cubicBezTo>
                  <a:pt x="873" y="57"/>
                  <a:pt x="873" y="57"/>
                  <a:pt x="873" y="57"/>
                </a:cubicBezTo>
                <a:cubicBezTo>
                  <a:pt x="869" y="57"/>
                  <a:pt x="869" y="57"/>
                  <a:pt x="869" y="57"/>
                </a:cubicBezTo>
                <a:cubicBezTo>
                  <a:pt x="860" y="55"/>
                  <a:pt x="860" y="55"/>
                  <a:pt x="860" y="55"/>
                </a:cubicBezTo>
                <a:cubicBezTo>
                  <a:pt x="851" y="60"/>
                  <a:pt x="851" y="60"/>
                  <a:pt x="851" y="60"/>
                </a:cubicBezTo>
                <a:cubicBezTo>
                  <a:pt x="850" y="56"/>
                  <a:pt x="850" y="56"/>
                  <a:pt x="850" y="56"/>
                </a:cubicBezTo>
                <a:cubicBezTo>
                  <a:pt x="842" y="64"/>
                  <a:pt x="842" y="64"/>
                  <a:pt x="842" y="64"/>
                </a:cubicBezTo>
                <a:cubicBezTo>
                  <a:pt x="842" y="65"/>
                  <a:pt x="842" y="65"/>
                  <a:pt x="842" y="65"/>
                </a:cubicBezTo>
                <a:cubicBezTo>
                  <a:pt x="839" y="68"/>
                  <a:pt x="839" y="68"/>
                  <a:pt x="839" y="68"/>
                </a:cubicBezTo>
                <a:cubicBezTo>
                  <a:pt x="838" y="68"/>
                  <a:pt x="838" y="68"/>
                  <a:pt x="838" y="68"/>
                </a:cubicBezTo>
                <a:cubicBezTo>
                  <a:pt x="839" y="68"/>
                  <a:pt x="839" y="68"/>
                  <a:pt x="839" y="68"/>
                </a:cubicBezTo>
                <a:lnTo>
                  <a:pt x="846" y="72"/>
                </a:lnTo>
                <a:close/>
                <a:moveTo>
                  <a:pt x="842" y="61"/>
                </a:moveTo>
                <a:cubicBezTo>
                  <a:pt x="842" y="64"/>
                  <a:pt x="842" y="64"/>
                  <a:pt x="842" y="64"/>
                </a:cubicBezTo>
                <a:cubicBezTo>
                  <a:pt x="847" y="58"/>
                  <a:pt x="847" y="58"/>
                  <a:pt x="847" y="58"/>
                </a:cubicBezTo>
                <a:lnTo>
                  <a:pt x="842" y="61"/>
                </a:lnTo>
                <a:close/>
                <a:moveTo>
                  <a:pt x="570" y="475"/>
                </a:moveTo>
                <a:cubicBezTo>
                  <a:pt x="561" y="474"/>
                  <a:pt x="551" y="474"/>
                  <a:pt x="543" y="474"/>
                </a:cubicBezTo>
                <a:cubicBezTo>
                  <a:pt x="540" y="467"/>
                  <a:pt x="540" y="467"/>
                  <a:pt x="540" y="467"/>
                </a:cubicBezTo>
                <a:cubicBezTo>
                  <a:pt x="516" y="460"/>
                  <a:pt x="516" y="460"/>
                  <a:pt x="516" y="460"/>
                </a:cubicBezTo>
                <a:cubicBezTo>
                  <a:pt x="510" y="463"/>
                  <a:pt x="510" y="463"/>
                  <a:pt x="510" y="463"/>
                </a:cubicBezTo>
                <a:cubicBezTo>
                  <a:pt x="507" y="466"/>
                  <a:pt x="507" y="466"/>
                  <a:pt x="507" y="466"/>
                </a:cubicBezTo>
                <a:cubicBezTo>
                  <a:pt x="499" y="465"/>
                  <a:pt x="499" y="465"/>
                  <a:pt x="499" y="465"/>
                </a:cubicBezTo>
                <a:cubicBezTo>
                  <a:pt x="501" y="459"/>
                  <a:pt x="501" y="459"/>
                  <a:pt x="501" y="459"/>
                </a:cubicBezTo>
                <a:cubicBezTo>
                  <a:pt x="504" y="453"/>
                  <a:pt x="504" y="453"/>
                  <a:pt x="504" y="453"/>
                </a:cubicBezTo>
                <a:cubicBezTo>
                  <a:pt x="510" y="445"/>
                  <a:pt x="510" y="445"/>
                  <a:pt x="510" y="445"/>
                </a:cubicBezTo>
                <a:cubicBezTo>
                  <a:pt x="508" y="440"/>
                  <a:pt x="508" y="440"/>
                  <a:pt x="508" y="440"/>
                </a:cubicBezTo>
                <a:cubicBezTo>
                  <a:pt x="506" y="439"/>
                  <a:pt x="506" y="439"/>
                  <a:pt x="506" y="439"/>
                </a:cubicBezTo>
                <a:cubicBezTo>
                  <a:pt x="503" y="422"/>
                  <a:pt x="491" y="418"/>
                  <a:pt x="474" y="421"/>
                </a:cubicBezTo>
                <a:cubicBezTo>
                  <a:pt x="464" y="415"/>
                  <a:pt x="464" y="415"/>
                  <a:pt x="464" y="415"/>
                </a:cubicBezTo>
                <a:cubicBezTo>
                  <a:pt x="462" y="409"/>
                  <a:pt x="462" y="409"/>
                  <a:pt x="462" y="409"/>
                </a:cubicBezTo>
                <a:cubicBezTo>
                  <a:pt x="461" y="405"/>
                  <a:pt x="461" y="405"/>
                  <a:pt x="461" y="405"/>
                </a:cubicBezTo>
                <a:cubicBezTo>
                  <a:pt x="454" y="398"/>
                  <a:pt x="454" y="398"/>
                  <a:pt x="454" y="398"/>
                </a:cubicBezTo>
                <a:cubicBezTo>
                  <a:pt x="450" y="398"/>
                  <a:pt x="450" y="398"/>
                  <a:pt x="450" y="398"/>
                </a:cubicBezTo>
                <a:cubicBezTo>
                  <a:pt x="450" y="389"/>
                  <a:pt x="450" y="389"/>
                  <a:pt x="450" y="389"/>
                </a:cubicBezTo>
                <a:cubicBezTo>
                  <a:pt x="441" y="379"/>
                  <a:pt x="441" y="379"/>
                  <a:pt x="441" y="379"/>
                </a:cubicBezTo>
                <a:cubicBezTo>
                  <a:pt x="433" y="382"/>
                  <a:pt x="424" y="384"/>
                  <a:pt x="415" y="386"/>
                </a:cubicBezTo>
                <a:cubicBezTo>
                  <a:pt x="410" y="381"/>
                  <a:pt x="410" y="381"/>
                  <a:pt x="410" y="381"/>
                </a:cubicBezTo>
                <a:cubicBezTo>
                  <a:pt x="394" y="381"/>
                  <a:pt x="394" y="381"/>
                  <a:pt x="394" y="381"/>
                </a:cubicBezTo>
                <a:cubicBezTo>
                  <a:pt x="390" y="386"/>
                  <a:pt x="390" y="386"/>
                  <a:pt x="390" y="386"/>
                </a:cubicBezTo>
                <a:cubicBezTo>
                  <a:pt x="389" y="393"/>
                  <a:pt x="389" y="393"/>
                  <a:pt x="389" y="393"/>
                </a:cubicBezTo>
                <a:cubicBezTo>
                  <a:pt x="388" y="394"/>
                  <a:pt x="388" y="394"/>
                  <a:pt x="388" y="394"/>
                </a:cubicBezTo>
                <a:cubicBezTo>
                  <a:pt x="385" y="391"/>
                  <a:pt x="385" y="391"/>
                  <a:pt x="385" y="391"/>
                </a:cubicBezTo>
                <a:cubicBezTo>
                  <a:pt x="383" y="386"/>
                  <a:pt x="383" y="386"/>
                  <a:pt x="383" y="386"/>
                </a:cubicBezTo>
                <a:cubicBezTo>
                  <a:pt x="386" y="377"/>
                  <a:pt x="386" y="377"/>
                  <a:pt x="386" y="377"/>
                </a:cubicBezTo>
                <a:cubicBezTo>
                  <a:pt x="383" y="378"/>
                  <a:pt x="383" y="378"/>
                  <a:pt x="383" y="378"/>
                </a:cubicBezTo>
                <a:cubicBezTo>
                  <a:pt x="378" y="379"/>
                  <a:pt x="378" y="379"/>
                  <a:pt x="378" y="379"/>
                </a:cubicBezTo>
                <a:cubicBezTo>
                  <a:pt x="366" y="388"/>
                  <a:pt x="366" y="388"/>
                  <a:pt x="366" y="388"/>
                </a:cubicBezTo>
                <a:cubicBezTo>
                  <a:pt x="362" y="393"/>
                  <a:pt x="362" y="393"/>
                  <a:pt x="362" y="393"/>
                </a:cubicBezTo>
                <a:cubicBezTo>
                  <a:pt x="353" y="390"/>
                  <a:pt x="353" y="390"/>
                  <a:pt x="353" y="390"/>
                </a:cubicBezTo>
                <a:cubicBezTo>
                  <a:pt x="341" y="392"/>
                  <a:pt x="341" y="392"/>
                  <a:pt x="341" y="392"/>
                </a:cubicBezTo>
                <a:cubicBezTo>
                  <a:pt x="338" y="393"/>
                  <a:pt x="338" y="393"/>
                  <a:pt x="338" y="393"/>
                </a:cubicBezTo>
                <a:cubicBezTo>
                  <a:pt x="323" y="383"/>
                  <a:pt x="323" y="383"/>
                  <a:pt x="323" y="383"/>
                </a:cubicBezTo>
                <a:cubicBezTo>
                  <a:pt x="323" y="365"/>
                  <a:pt x="323" y="365"/>
                  <a:pt x="323" y="365"/>
                </a:cubicBezTo>
                <a:cubicBezTo>
                  <a:pt x="324" y="352"/>
                  <a:pt x="324" y="352"/>
                  <a:pt x="324" y="352"/>
                </a:cubicBezTo>
                <a:cubicBezTo>
                  <a:pt x="319" y="347"/>
                  <a:pt x="319" y="347"/>
                  <a:pt x="319" y="347"/>
                </a:cubicBezTo>
                <a:cubicBezTo>
                  <a:pt x="313" y="348"/>
                  <a:pt x="313" y="348"/>
                  <a:pt x="313" y="348"/>
                </a:cubicBezTo>
                <a:cubicBezTo>
                  <a:pt x="299" y="349"/>
                  <a:pt x="299" y="349"/>
                  <a:pt x="299" y="349"/>
                </a:cubicBezTo>
                <a:cubicBezTo>
                  <a:pt x="298" y="334"/>
                  <a:pt x="301" y="320"/>
                  <a:pt x="305" y="305"/>
                </a:cubicBezTo>
                <a:cubicBezTo>
                  <a:pt x="288" y="312"/>
                  <a:pt x="288" y="312"/>
                  <a:pt x="288" y="312"/>
                </a:cubicBezTo>
                <a:cubicBezTo>
                  <a:pt x="281" y="325"/>
                  <a:pt x="281" y="325"/>
                  <a:pt x="281" y="325"/>
                </a:cubicBezTo>
                <a:cubicBezTo>
                  <a:pt x="264" y="328"/>
                  <a:pt x="264" y="328"/>
                  <a:pt x="264" y="328"/>
                </a:cubicBezTo>
                <a:cubicBezTo>
                  <a:pt x="257" y="321"/>
                  <a:pt x="257" y="321"/>
                  <a:pt x="257" y="321"/>
                </a:cubicBezTo>
                <a:cubicBezTo>
                  <a:pt x="253" y="293"/>
                  <a:pt x="253" y="293"/>
                  <a:pt x="253" y="293"/>
                </a:cubicBezTo>
                <a:cubicBezTo>
                  <a:pt x="254" y="278"/>
                  <a:pt x="254" y="278"/>
                  <a:pt x="254" y="278"/>
                </a:cubicBezTo>
                <a:cubicBezTo>
                  <a:pt x="252" y="261"/>
                  <a:pt x="252" y="261"/>
                  <a:pt x="252" y="261"/>
                </a:cubicBezTo>
                <a:cubicBezTo>
                  <a:pt x="261" y="250"/>
                  <a:pt x="261" y="250"/>
                  <a:pt x="261" y="250"/>
                </a:cubicBezTo>
                <a:cubicBezTo>
                  <a:pt x="292" y="249"/>
                  <a:pt x="292" y="249"/>
                  <a:pt x="292" y="249"/>
                </a:cubicBezTo>
                <a:cubicBezTo>
                  <a:pt x="303" y="243"/>
                  <a:pt x="303" y="243"/>
                  <a:pt x="303" y="243"/>
                </a:cubicBezTo>
                <a:cubicBezTo>
                  <a:pt x="313" y="245"/>
                  <a:pt x="313" y="245"/>
                  <a:pt x="313" y="245"/>
                </a:cubicBezTo>
                <a:cubicBezTo>
                  <a:pt x="327" y="247"/>
                  <a:pt x="327" y="247"/>
                  <a:pt x="327" y="247"/>
                </a:cubicBezTo>
                <a:cubicBezTo>
                  <a:pt x="328" y="260"/>
                  <a:pt x="328" y="260"/>
                  <a:pt x="328" y="260"/>
                </a:cubicBezTo>
                <a:cubicBezTo>
                  <a:pt x="335" y="282"/>
                  <a:pt x="335" y="282"/>
                  <a:pt x="335" y="282"/>
                </a:cubicBezTo>
                <a:cubicBezTo>
                  <a:pt x="341" y="278"/>
                  <a:pt x="341" y="278"/>
                  <a:pt x="341" y="278"/>
                </a:cubicBezTo>
                <a:cubicBezTo>
                  <a:pt x="342" y="277"/>
                  <a:pt x="342" y="277"/>
                  <a:pt x="342" y="277"/>
                </a:cubicBezTo>
                <a:cubicBezTo>
                  <a:pt x="341" y="273"/>
                  <a:pt x="341" y="273"/>
                  <a:pt x="341" y="273"/>
                </a:cubicBezTo>
                <a:cubicBezTo>
                  <a:pt x="336" y="249"/>
                  <a:pt x="336" y="249"/>
                  <a:pt x="336" y="249"/>
                </a:cubicBezTo>
                <a:cubicBezTo>
                  <a:pt x="338" y="246"/>
                  <a:pt x="339" y="243"/>
                  <a:pt x="341" y="240"/>
                </a:cubicBezTo>
                <a:cubicBezTo>
                  <a:pt x="348" y="227"/>
                  <a:pt x="357" y="216"/>
                  <a:pt x="358" y="201"/>
                </a:cubicBezTo>
                <a:cubicBezTo>
                  <a:pt x="360" y="193"/>
                  <a:pt x="360" y="193"/>
                  <a:pt x="360" y="193"/>
                </a:cubicBezTo>
                <a:cubicBezTo>
                  <a:pt x="361" y="203"/>
                  <a:pt x="361" y="203"/>
                  <a:pt x="361" y="203"/>
                </a:cubicBezTo>
                <a:cubicBezTo>
                  <a:pt x="365" y="199"/>
                  <a:pt x="365" y="199"/>
                  <a:pt x="365" y="199"/>
                </a:cubicBezTo>
                <a:cubicBezTo>
                  <a:pt x="365" y="191"/>
                  <a:pt x="365" y="191"/>
                  <a:pt x="365" y="191"/>
                </a:cubicBezTo>
                <a:cubicBezTo>
                  <a:pt x="373" y="184"/>
                  <a:pt x="373" y="184"/>
                  <a:pt x="373" y="184"/>
                </a:cubicBezTo>
                <a:cubicBezTo>
                  <a:pt x="383" y="176"/>
                  <a:pt x="383" y="176"/>
                  <a:pt x="383" y="176"/>
                </a:cubicBezTo>
                <a:cubicBezTo>
                  <a:pt x="385" y="175"/>
                  <a:pt x="385" y="175"/>
                  <a:pt x="385" y="175"/>
                </a:cubicBezTo>
                <a:cubicBezTo>
                  <a:pt x="386" y="168"/>
                  <a:pt x="386" y="168"/>
                  <a:pt x="386" y="168"/>
                </a:cubicBezTo>
                <a:cubicBezTo>
                  <a:pt x="394" y="163"/>
                  <a:pt x="394" y="163"/>
                  <a:pt x="394" y="163"/>
                </a:cubicBezTo>
                <a:cubicBezTo>
                  <a:pt x="402" y="161"/>
                  <a:pt x="402" y="161"/>
                  <a:pt x="402" y="161"/>
                </a:cubicBezTo>
                <a:cubicBezTo>
                  <a:pt x="407" y="164"/>
                  <a:pt x="407" y="164"/>
                  <a:pt x="407" y="164"/>
                </a:cubicBezTo>
                <a:cubicBezTo>
                  <a:pt x="403" y="169"/>
                  <a:pt x="403" y="169"/>
                  <a:pt x="403" y="169"/>
                </a:cubicBezTo>
                <a:cubicBezTo>
                  <a:pt x="403" y="171"/>
                  <a:pt x="403" y="171"/>
                  <a:pt x="403" y="171"/>
                </a:cubicBezTo>
                <a:cubicBezTo>
                  <a:pt x="409" y="168"/>
                  <a:pt x="409" y="168"/>
                  <a:pt x="409" y="168"/>
                </a:cubicBezTo>
                <a:cubicBezTo>
                  <a:pt x="418" y="160"/>
                  <a:pt x="418" y="160"/>
                  <a:pt x="418" y="160"/>
                </a:cubicBezTo>
                <a:cubicBezTo>
                  <a:pt x="410" y="157"/>
                  <a:pt x="410" y="157"/>
                  <a:pt x="410" y="157"/>
                </a:cubicBezTo>
                <a:cubicBezTo>
                  <a:pt x="403" y="153"/>
                  <a:pt x="403" y="153"/>
                  <a:pt x="403" y="153"/>
                </a:cubicBezTo>
                <a:cubicBezTo>
                  <a:pt x="401" y="145"/>
                  <a:pt x="401" y="145"/>
                  <a:pt x="401" y="145"/>
                </a:cubicBezTo>
                <a:cubicBezTo>
                  <a:pt x="394" y="145"/>
                  <a:pt x="394" y="145"/>
                  <a:pt x="394" y="145"/>
                </a:cubicBezTo>
                <a:cubicBezTo>
                  <a:pt x="383" y="150"/>
                  <a:pt x="383" y="150"/>
                  <a:pt x="383" y="150"/>
                </a:cubicBezTo>
                <a:cubicBezTo>
                  <a:pt x="376" y="154"/>
                  <a:pt x="376" y="154"/>
                  <a:pt x="376" y="154"/>
                </a:cubicBezTo>
                <a:cubicBezTo>
                  <a:pt x="383" y="146"/>
                  <a:pt x="383" y="146"/>
                  <a:pt x="383" y="146"/>
                </a:cubicBezTo>
                <a:cubicBezTo>
                  <a:pt x="387" y="142"/>
                  <a:pt x="387" y="142"/>
                  <a:pt x="387" y="142"/>
                </a:cubicBezTo>
                <a:cubicBezTo>
                  <a:pt x="394" y="131"/>
                  <a:pt x="394" y="131"/>
                  <a:pt x="394" y="131"/>
                </a:cubicBezTo>
                <a:cubicBezTo>
                  <a:pt x="424" y="131"/>
                  <a:pt x="424" y="131"/>
                  <a:pt x="424" y="131"/>
                </a:cubicBezTo>
                <a:cubicBezTo>
                  <a:pt x="427" y="127"/>
                  <a:pt x="427" y="127"/>
                  <a:pt x="427" y="127"/>
                </a:cubicBezTo>
                <a:cubicBezTo>
                  <a:pt x="435" y="123"/>
                  <a:pt x="435" y="123"/>
                  <a:pt x="435" y="123"/>
                </a:cubicBezTo>
                <a:cubicBezTo>
                  <a:pt x="431" y="119"/>
                  <a:pt x="431" y="119"/>
                  <a:pt x="431" y="119"/>
                </a:cubicBezTo>
                <a:cubicBezTo>
                  <a:pt x="427" y="117"/>
                  <a:pt x="427" y="117"/>
                  <a:pt x="427" y="117"/>
                </a:cubicBezTo>
                <a:cubicBezTo>
                  <a:pt x="425" y="116"/>
                  <a:pt x="425" y="116"/>
                  <a:pt x="425" y="116"/>
                </a:cubicBezTo>
                <a:cubicBezTo>
                  <a:pt x="419" y="121"/>
                  <a:pt x="419" y="121"/>
                  <a:pt x="419" y="121"/>
                </a:cubicBezTo>
                <a:cubicBezTo>
                  <a:pt x="416" y="120"/>
                  <a:pt x="416" y="120"/>
                  <a:pt x="416" y="120"/>
                </a:cubicBezTo>
                <a:cubicBezTo>
                  <a:pt x="420" y="116"/>
                  <a:pt x="420" y="116"/>
                  <a:pt x="420" y="116"/>
                </a:cubicBezTo>
                <a:cubicBezTo>
                  <a:pt x="420" y="110"/>
                  <a:pt x="420" y="110"/>
                  <a:pt x="420" y="110"/>
                </a:cubicBezTo>
                <a:cubicBezTo>
                  <a:pt x="416" y="110"/>
                  <a:pt x="416" y="110"/>
                  <a:pt x="416" y="110"/>
                </a:cubicBezTo>
                <a:cubicBezTo>
                  <a:pt x="407" y="105"/>
                  <a:pt x="399" y="99"/>
                  <a:pt x="393" y="89"/>
                </a:cubicBezTo>
                <a:cubicBezTo>
                  <a:pt x="387" y="85"/>
                  <a:pt x="387" y="85"/>
                  <a:pt x="387" y="85"/>
                </a:cubicBezTo>
                <a:cubicBezTo>
                  <a:pt x="384" y="89"/>
                  <a:pt x="384" y="89"/>
                  <a:pt x="384" y="89"/>
                </a:cubicBezTo>
                <a:cubicBezTo>
                  <a:pt x="383" y="91"/>
                  <a:pt x="383" y="91"/>
                  <a:pt x="383" y="91"/>
                </a:cubicBezTo>
                <a:cubicBezTo>
                  <a:pt x="380" y="95"/>
                  <a:pt x="380" y="95"/>
                  <a:pt x="380" y="95"/>
                </a:cubicBezTo>
                <a:cubicBezTo>
                  <a:pt x="375" y="93"/>
                  <a:pt x="375" y="93"/>
                  <a:pt x="375" y="93"/>
                </a:cubicBezTo>
                <a:cubicBezTo>
                  <a:pt x="368" y="88"/>
                  <a:pt x="368" y="88"/>
                  <a:pt x="368" y="88"/>
                </a:cubicBezTo>
                <a:cubicBezTo>
                  <a:pt x="369" y="82"/>
                  <a:pt x="369" y="82"/>
                  <a:pt x="369" y="82"/>
                </a:cubicBezTo>
                <a:cubicBezTo>
                  <a:pt x="360" y="73"/>
                  <a:pt x="353" y="69"/>
                  <a:pt x="341" y="70"/>
                </a:cubicBezTo>
                <a:cubicBezTo>
                  <a:pt x="339" y="70"/>
                  <a:pt x="339" y="70"/>
                  <a:pt x="339" y="70"/>
                </a:cubicBezTo>
                <a:cubicBezTo>
                  <a:pt x="338" y="71"/>
                  <a:pt x="338" y="71"/>
                  <a:pt x="338" y="71"/>
                </a:cubicBezTo>
                <a:cubicBezTo>
                  <a:pt x="341" y="80"/>
                  <a:pt x="341" y="80"/>
                  <a:pt x="341" y="80"/>
                </a:cubicBezTo>
                <a:cubicBezTo>
                  <a:pt x="341" y="81"/>
                  <a:pt x="341" y="81"/>
                  <a:pt x="341" y="81"/>
                </a:cubicBezTo>
                <a:cubicBezTo>
                  <a:pt x="341" y="82"/>
                  <a:pt x="341" y="82"/>
                  <a:pt x="341" y="82"/>
                </a:cubicBezTo>
                <a:cubicBezTo>
                  <a:pt x="337" y="91"/>
                  <a:pt x="337" y="91"/>
                  <a:pt x="337" y="91"/>
                </a:cubicBezTo>
                <a:cubicBezTo>
                  <a:pt x="340" y="92"/>
                  <a:pt x="340" y="92"/>
                  <a:pt x="340" y="92"/>
                </a:cubicBezTo>
                <a:cubicBezTo>
                  <a:pt x="341" y="94"/>
                  <a:pt x="341" y="94"/>
                  <a:pt x="341" y="94"/>
                </a:cubicBezTo>
                <a:cubicBezTo>
                  <a:pt x="344" y="104"/>
                  <a:pt x="344" y="104"/>
                  <a:pt x="344" y="104"/>
                </a:cubicBezTo>
                <a:cubicBezTo>
                  <a:pt x="341" y="109"/>
                  <a:pt x="341" y="109"/>
                  <a:pt x="341" y="109"/>
                </a:cubicBezTo>
                <a:cubicBezTo>
                  <a:pt x="340" y="111"/>
                  <a:pt x="340" y="111"/>
                  <a:pt x="340" y="111"/>
                </a:cubicBezTo>
                <a:cubicBezTo>
                  <a:pt x="341" y="118"/>
                  <a:pt x="341" y="118"/>
                  <a:pt x="341" y="118"/>
                </a:cubicBezTo>
                <a:cubicBezTo>
                  <a:pt x="341" y="121"/>
                  <a:pt x="341" y="121"/>
                  <a:pt x="341" y="121"/>
                </a:cubicBezTo>
                <a:cubicBezTo>
                  <a:pt x="343" y="129"/>
                  <a:pt x="343" y="129"/>
                  <a:pt x="343" y="129"/>
                </a:cubicBezTo>
                <a:cubicBezTo>
                  <a:pt x="341" y="129"/>
                  <a:pt x="341" y="129"/>
                  <a:pt x="341" y="129"/>
                </a:cubicBezTo>
                <a:cubicBezTo>
                  <a:pt x="339" y="127"/>
                  <a:pt x="339" y="127"/>
                  <a:pt x="339" y="127"/>
                </a:cubicBezTo>
                <a:cubicBezTo>
                  <a:pt x="327" y="123"/>
                  <a:pt x="327" y="123"/>
                  <a:pt x="327" y="123"/>
                </a:cubicBezTo>
                <a:cubicBezTo>
                  <a:pt x="323" y="120"/>
                  <a:pt x="323" y="120"/>
                  <a:pt x="323" y="120"/>
                </a:cubicBezTo>
                <a:cubicBezTo>
                  <a:pt x="322" y="109"/>
                  <a:pt x="322" y="109"/>
                  <a:pt x="322" y="109"/>
                </a:cubicBezTo>
                <a:cubicBezTo>
                  <a:pt x="304" y="109"/>
                  <a:pt x="304" y="109"/>
                  <a:pt x="304" y="109"/>
                </a:cubicBezTo>
                <a:cubicBezTo>
                  <a:pt x="293" y="105"/>
                  <a:pt x="293" y="105"/>
                  <a:pt x="293" y="105"/>
                </a:cubicBezTo>
                <a:cubicBezTo>
                  <a:pt x="285" y="105"/>
                  <a:pt x="285" y="105"/>
                  <a:pt x="285" y="105"/>
                </a:cubicBezTo>
                <a:cubicBezTo>
                  <a:pt x="282" y="101"/>
                  <a:pt x="282" y="101"/>
                  <a:pt x="282" y="101"/>
                </a:cubicBezTo>
                <a:cubicBezTo>
                  <a:pt x="283" y="92"/>
                  <a:pt x="283" y="92"/>
                  <a:pt x="283" y="92"/>
                </a:cubicBezTo>
                <a:cubicBezTo>
                  <a:pt x="278" y="87"/>
                  <a:pt x="278" y="87"/>
                  <a:pt x="278" y="87"/>
                </a:cubicBezTo>
                <a:cubicBezTo>
                  <a:pt x="284" y="80"/>
                  <a:pt x="284" y="80"/>
                  <a:pt x="284" y="80"/>
                </a:cubicBezTo>
                <a:cubicBezTo>
                  <a:pt x="284" y="69"/>
                  <a:pt x="284" y="69"/>
                  <a:pt x="284" y="69"/>
                </a:cubicBezTo>
                <a:cubicBezTo>
                  <a:pt x="274" y="67"/>
                  <a:pt x="274" y="67"/>
                  <a:pt x="274" y="67"/>
                </a:cubicBezTo>
                <a:cubicBezTo>
                  <a:pt x="278" y="61"/>
                  <a:pt x="278" y="61"/>
                  <a:pt x="278" y="61"/>
                </a:cubicBezTo>
                <a:cubicBezTo>
                  <a:pt x="285" y="65"/>
                  <a:pt x="285" y="65"/>
                  <a:pt x="285" y="65"/>
                </a:cubicBezTo>
                <a:cubicBezTo>
                  <a:pt x="294" y="66"/>
                  <a:pt x="294" y="66"/>
                  <a:pt x="294" y="66"/>
                </a:cubicBezTo>
                <a:cubicBezTo>
                  <a:pt x="299" y="61"/>
                  <a:pt x="299" y="61"/>
                  <a:pt x="299" y="61"/>
                </a:cubicBezTo>
                <a:cubicBezTo>
                  <a:pt x="300" y="55"/>
                  <a:pt x="300" y="55"/>
                  <a:pt x="300" y="55"/>
                </a:cubicBezTo>
                <a:cubicBezTo>
                  <a:pt x="311" y="55"/>
                  <a:pt x="311" y="55"/>
                  <a:pt x="311" y="55"/>
                </a:cubicBezTo>
                <a:cubicBezTo>
                  <a:pt x="312" y="50"/>
                  <a:pt x="312" y="50"/>
                  <a:pt x="312" y="50"/>
                </a:cubicBezTo>
                <a:cubicBezTo>
                  <a:pt x="313" y="50"/>
                  <a:pt x="313" y="50"/>
                  <a:pt x="313" y="50"/>
                </a:cubicBezTo>
                <a:cubicBezTo>
                  <a:pt x="316" y="50"/>
                  <a:pt x="316" y="50"/>
                  <a:pt x="316" y="50"/>
                </a:cubicBezTo>
                <a:cubicBezTo>
                  <a:pt x="321" y="45"/>
                  <a:pt x="321" y="45"/>
                  <a:pt x="321" y="45"/>
                </a:cubicBezTo>
                <a:cubicBezTo>
                  <a:pt x="314" y="38"/>
                  <a:pt x="314" y="38"/>
                  <a:pt x="314" y="38"/>
                </a:cubicBezTo>
                <a:cubicBezTo>
                  <a:pt x="313" y="39"/>
                  <a:pt x="313" y="39"/>
                  <a:pt x="313" y="39"/>
                </a:cubicBezTo>
                <a:cubicBezTo>
                  <a:pt x="310" y="45"/>
                  <a:pt x="310" y="45"/>
                  <a:pt x="310" y="45"/>
                </a:cubicBezTo>
                <a:cubicBezTo>
                  <a:pt x="300" y="45"/>
                  <a:pt x="300" y="45"/>
                  <a:pt x="300" y="45"/>
                </a:cubicBezTo>
                <a:cubicBezTo>
                  <a:pt x="298" y="38"/>
                  <a:pt x="298" y="38"/>
                  <a:pt x="298" y="38"/>
                </a:cubicBezTo>
                <a:cubicBezTo>
                  <a:pt x="295" y="43"/>
                  <a:pt x="295" y="43"/>
                  <a:pt x="295" y="43"/>
                </a:cubicBezTo>
                <a:cubicBezTo>
                  <a:pt x="293" y="40"/>
                  <a:pt x="293" y="40"/>
                  <a:pt x="293" y="40"/>
                </a:cubicBezTo>
                <a:cubicBezTo>
                  <a:pt x="288" y="33"/>
                  <a:pt x="288" y="33"/>
                  <a:pt x="288" y="33"/>
                </a:cubicBezTo>
                <a:cubicBezTo>
                  <a:pt x="284" y="27"/>
                  <a:pt x="284" y="27"/>
                  <a:pt x="284" y="27"/>
                </a:cubicBezTo>
                <a:cubicBezTo>
                  <a:pt x="279" y="31"/>
                  <a:pt x="279" y="31"/>
                  <a:pt x="279" y="31"/>
                </a:cubicBezTo>
                <a:cubicBezTo>
                  <a:pt x="278" y="38"/>
                  <a:pt x="278" y="38"/>
                  <a:pt x="278" y="38"/>
                </a:cubicBezTo>
                <a:cubicBezTo>
                  <a:pt x="279" y="43"/>
                  <a:pt x="279" y="43"/>
                  <a:pt x="279" y="43"/>
                </a:cubicBezTo>
                <a:cubicBezTo>
                  <a:pt x="268" y="44"/>
                  <a:pt x="268" y="44"/>
                  <a:pt x="268" y="44"/>
                </a:cubicBezTo>
                <a:cubicBezTo>
                  <a:pt x="255" y="48"/>
                  <a:pt x="255" y="48"/>
                  <a:pt x="255" y="48"/>
                </a:cubicBezTo>
                <a:cubicBezTo>
                  <a:pt x="243" y="43"/>
                  <a:pt x="243" y="43"/>
                  <a:pt x="243" y="43"/>
                </a:cubicBezTo>
                <a:cubicBezTo>
                  <a:pt x="236" y="48"/>
                  <a:pt x="236" y="48"/>
                  <a:pt x="236" y="48"/>
                </a:cubicBezTo>
                <a:cubicBezTo>
                  <a:pt x="230" y="48"/>
                  <a:pt x="230" y="48"/>
                  <a:pt x="230" y="48"/>
                </a:cubicBezTo>
                <a:cubicBezTo>
                  <a:pt x="219" y="45"/>
                  <a:pt x="219" y="45"/>
                  <a:pt x="219" y="45"/>
                </a:cubicBezTo>
                <a:cubicBezTo>
                  <a:pt x="225" y="37"/>
                  <a:pt x="225" y="37"/>
                  <a:pt x="225" y="37"/>
                </a:cubicBezTo>
                <a:cubicBezTo>
                  <a:pt x="218" y="34"/>
                  <a:pt x="218" y="34"/>
                  <a:pt x="218" y="34"/>
                </a:cubicBezTo>
                <a:cubicBezTo>
                  <a:pt x="196" y="35"/>
                  <a:pt x="196" y="35"/>
                  <a:pt x="196" y="35"/>
                </a:cubicBezTo>
                <a:cubicBezTo>
                  <a:pt x="193" y="27"/>
                  <a:pt x="193" y="27"/>
                  <a:pt x="193" y="27"/>
                </a:cubicBezTo>
                <a:cubicBezTo>
                  <a:pt x="188" y="30"/>
                  <a:pt x="188" y="30"/>
                  <a:pt x="188" y="30"/>
                </a:cubicBezTo>
                <a:cubicBezTo>
                  <a:pt x="178" y="32"/>
                  <a:pt x="178" y="32"/>
                  <a:pt x="178" y="32"/>
                </a:cubicBezTo>
                <a:cubicBezTo>
                  <a:pt x="171" y="32"/>
                  <a:pt x="171" y="32"/>
                  <a:pt x="171" y="32"/>
                </a:cubicBezTo>
                <a:cubicBezTo>
                  <a:pt x="147" y="27"/>
                  <a:pt x="123" y="23"/>
                  <a:pt x="99" y="23"/>
                </a:cubicBezTo>
                <a:cubicBezTo>
                  <a:pt x="87" y="26"/>
                  <a:pt x="87" y="26"/>
                  <a:pt x="87" y="26"/>
                </a:cubicBezTo>
                <a:cubicBezTo>
                  <a:pt x="75" y="26"/>
                  <a:pt x="75" y="26"/>
                  <a:pt x="75" y="26"/>
                </a:cubicBezTo>
                <a:cubicBezTo>
                  <a:pt x="71" y="32"/>
                  <a:pt x="71" y="32"/>
                  <a:pt x="71" y="32"/>
                </a:cubicBezTo>
                <a:cubicBezTo>
                  <a:pt x="71" y="42"/>
                  <a:pt x="71" y="42"/>
                  <a:pt x="71" y="42"/>
                </a:cubicBezTo>
                <a:cubicBezTo>
                  <a:pt x="61" y="45"/>
                  <a:pt x="61" y="45"/>
                  <a:pt x="61" y="45"/>
                </a:cubicBezTo>
                <a:cubicBezTo>
                  <a:pt x="52" y="42"/>
                  <a:pt x="52" y="42"/>
                  <a:pt x="52" y="42"/>
                </a:cubicBezTo>
                <a:cubicBezTo>
                  <a:pt x="45" y="45"/>
                  <a:pt x="45" y="45"/>
                  <a:pt x="45" y="45"/>
                </a:cubicBezTo>
                <a:cubicBezTo>
                  <a:pt x="42" y="50"/>
                  <a:pt x="42" y="50"/>
                  <a:pt x="42" y="50"/>
                </a:cubicBezTo>
                <a:cubicBezTo>
                  <a:pt x="44" y="55"/>
                  <a:pt x="44" y="55"/>
                  <a:pt x="44" y="55"/>
                </a:cubicBezTo>
                <a:cubicBezTo>
                  <a:pt x="48" y="63"/>
                  <a:pt x="48" y="63"/>
                  <a:pt x="48" y="63"/>
                </a:cubicBezTo>
                <a:cubicBezTo>
                  <a:pt x="43" y="66"/>
                  <a:pt x="43" y="66"/>
                  <a:pt x="43" y="66"/>
                </a:cubicBezTo>
                <a:cubicBezTo>
                  <a:pt x="35" y="70"/>
                  <a:pt x="35" y="70"/>
                  <a:pt x="35" y="70"/>
                </a:cubicBezTo>
                <a:cubicBezTo>
                  <a:pt x="24" y="75"/>
                  <a:pt x="24" y="75"/>
                  <a:pt x="24" y="75"/>
                </a:cubicBezTo>
                <a:cubicBezTo>
                  <a:pt x="26" y="82"/>
                  <a:pt x="26" y="82"/>
                  <a:pt x="26" y="82"/>
                </a:cubicBezTo>
                <a:cubicBezTo>
                  <a:pt x="35" y="81"/>
                  <a:pt x="35" y="81"/>
                  <a:pt x="35" y="81"/>
                </a:cubicBezTo>
                <a:cubicBezTo>
                  <a:pt x="37" y="82"/>
                  <a:pt x="37" y="82"/>
                  <a:pt x="37" y="82"/>
                </a:cubicBezTo>
                <a:cubicBezTo>
                  <a:pt x="34" y="83"/>
                  <a:pt x="34" y="83"/>
                  <a:pt x="34" y="83"/>
                </a:cubicBezTo>
                <a:cubicBezTo>
                  <a:pt x="28" y="87"/>
                  <a:pt x="28" y="87"/>
                  <a:pt x="28" y="87"/>
                </a:cubicBezTo>
                <a:cubicBezTo>
                  <a:pt x="23" y="92"/>
                  <a:pt x="23" y="92"/>
                  <a:pt x="23" y="92"/>
                </a:cubicBezTo>
                <a:cubicBezTo>
                  <a:pt x="14" y="97"/>
                  <a:pt x="14" y="97"/>
                  <a:pt x="14" y="97"/>
                </a:cubicBezTo>
                <a:cubicBezTo>
                  <a:pt x="0" y="104"/>
                  <a:pt x="0" y="104"/>
                  <a:pt x="0" y="104"/>
                </a:cubicBezTo>
                <a:cubicBezTo>
                  <a:pt x="6" y="105"/>
                  <a:pt x="6" y="105"/>
                  <a:pt x="6" y="105"/>
                </a:cubicBezTo>
                <a:cubicBezTo>
                  <a:pt x="18" y="102"/>
                  <a:pt x="18" y="102"/>
                  <a:pt x="18" y="102"/>
                </a:cubicBezTo>
                <a:cubicBezTo>
                  <a:pt x="46" y="92"/>
                  <a:pt x="46" y="92"/>
                  <a:pt x="46" y="92"/>
                </a:cubicBezTo>
                <a:cubicBezTo>
                  <a:pt x="53" y="88"/>
                  <a:pt x="53" y="88"/>
                  <a:pt x="53" y="88"/>
                </a:cubicBezTo>
                <a:cubicBezTo>
                  <a:pt x="65" y="79"/>
                  <a:pt x="65" y="79"/>
                  <a:pt x="65" y="79"/>
                </a:cubicBezTo>
                <a:cubicBezTo>
                  <a:pt x="73" y="80"/>
                  <a:pt x="73" y="80"/>
                  <a:pt x="73" y="80"/>
                </a:cubicBezTo>
                <a:cubicBezTo>
                  <a:pt x="81" y="78"/>
                  <a:pt x="81" y="78"/>
                  <a:pt x="81" y="78"/>
                </a:cubicBezTo>
                <a:cubicBezTo>
                  <a:pt x="86" y="71"/>
                  <a:pt x="86" y="71"/>
                  <a:pt x="86" y="71"/>
                </a:cubicBezTo>
                <a:cubicBezTo>
                  <a:pt x="94" y="77"/>
                  <a:pt x="109" y="83"/>
                  <a:pt x="118" y="84"/>
                </a:cubicBezTo>
                <a:cubicBezTo>
                  <a:pt x="123" y="98"/>
                  <a:pt x="123" y="98"/>
                  <a:pt x="123" y="98"/>
                </a:cubicBezTo>
                <a:cubicBezTo>
                  <a:pt x="123" y="105"/>
                  <a:pt x="123" y="105"/>
                  <a:pt x="123" y="105"/>
                </a:cubicBezTo>
                <a:cubicBezTo>
                  <a:pt x="136" y="121"/>
                  <a:pt x="136" y="121"/>
                  <a:pt x="136" y="121"/>
                </a:cubicBezTo>
                <a:cubicBezTo>
                  <a:pt x="145" y="134"/>
                  <a:pt x="145" y="134"/>
                  <a:pt x="145" y="134"/>
                </a:cubicBezTo>
                <a:cubicBezTo>
                  <a:pt x="143" y="140"/>
                  <a:pt x="143" y="140"/>
                  <a:pt x="143" y="140"/>
                </a:cubicBezTo>
                <a:cubicBezTo>
                  <a:pt x="134" y="160"/>
                  <a:pt x="124" y="178"/>
                  <a:pt x="135" y="200"/>
                </a:cubicBezTo>
                <a:cubicBezTo>
                  <a:pt x="135" y="213"/>
                  <a:pt x="145" y="222"/>
                  <a:pt x="152" y="231"/>
                </a:cubicBezTo>
                <a:cubicBezTo>
                  <a:pt x="157" y="246"/>
                  <a:pt x="157" y="246"/>
                  <a:pt x="157" y="246"/>
                </a:cubicBezTo>
                <a:cubicBezTo>
                  <a:pt x="162" y="257"/>
                  <a:pt x="162" y="257"/>
                  <a:pt x="162" y="257"/>
                </a:cubicBezTo>
                <a:cubicBezTo>
                  <a:pt x="159" y="263"/>
                  <a:pt x="159" y="263"/>
                  <a:pt x="159" y="263"/>
                </a:cubicBezTo>
                <a:cubicBezTo>
                  <a:pt x="169" y="270"/>
                  <a:pt x="169" y="270"/>
                  <a:pt x="169" y="270"/>
                </a:cubicBezTo>
                <a:cubicBezTo>
                  <a:pt x="177" y="289"/>
                  <a:pt x="177" y="289"/>
                  <a:pt x="177" y="289"/>
                </a:cubicBezTo>
                <a:cubicBezTo>
                  <a:pt x="185" y="293"/>
                  <a:pt x="185" y="293"/>
                  <a:pt x="185" y="293"/>
                </a:cubicBezTo>
                <a:cubicBezTo>
                  <a:pt x="185" y="287"/>
                  <a:pt x="185" y="287"/>
                  <a:pt x="185" y="287"/>
                </a:cubicBezTo>
                <a:cubicBezTo>
                  <a:pt x="180" y="282"/>
                  <a:pt x="180" y="282"/>
                  <a:pt x="180" y="282"/>
                </a:cubicBezTo>
                <a:cubicBezTo>
                  <a:pt x="177" y="273"/>
                  <a:pt x="177" y="273"/>
                  <a:pt x="177" y="273"/>
                </a:cubicBezTo>
                <a:cubicBezTo>
                  <a:pt x="174" y="268"/>
                  <a:pt x="174" y="268"/>
                  <a:pt x="174" y="268"/>
                </a:cubicBezTo>
                <a:cubicBezTo>
                  <a:pt x="169" y="255"/>
                  <a:pt x="169" y="255"/>
                  <a:pt x="169" y="255"/>
                </a:cubicBezTo>
                <a:cubicBezTo>
                  <a:pt x="164" y="246"/>
                  <a:pt x="164" y="246"/>
                  <a:pt x="164" y="246"/>
                </a:cubicBezTo>
                <a:cubicBezTo>
                  <a:pt x="167" y="236"/>
                  <a:pt x="167" y="236"/>
                  <a:pt x="167" y="236"/>
                </a:cubicBezTo>
                <a:cubicBezTo>
                  <a:pt x="172" y="246"/>
                  <a:pt x="172" y="246"/>
                  <a:pt x="172" y="246"/>
                </a:cubicBezTo>
                <a:cubicBezTo>
                  <a:pt x="175" y="259"/>
                  <a:pt x="175" y="259"/>
                  <a:pt x="175" y="259"/>
                </a:cubicBezTo>
                <a:cubicBezTo>
                  <a:pt x="180" y="260"/>
                  <a:pt x="180" y="260"/>
                  <a:pt x="180" y="260"/>
                </a:cubicBezTo>
                <a:cubicBezTo>
                  <a:pt x="185" y="268"/>
                  <a:pt x="185" y="268"/>
                  <a:pt x="185" y="268"/>
                </a:cubicBezTo>
                <a:cubicBezTo>
                  <a:pt x="192" y="283"/>
                  <a:pt x="192" y="283"/>
                  <a:pt x="192" y="283"/>
                </a:cubicBezTo>
                <a:cubicBezTo>
                  <a:pt x="202" y="293"/>
                  <a:pt x="202" y="293"/>
                  <a:pt x="202" y="293"/>
                </a:cubicBezTo>
                <a:cubicBezTo>
                  <a:pt x="204" y="302"/>
                  <a:pt x="207" y="313"/>
                  <a:pt x="210" y="321"/>
                </a:cubicBezTo>
                <a:cubicBezTo>
                  <a:pt x="223" y="332"/>
                  <a:pt x="223" y="332"/>
                  <a:pt x="223" y="332"/>
                </a:cubicBezTo>
                <a:cubicBezTo>
                  <a:pt x="231" y="333"/>
                  <a:pt x="237" y="336"/>
                  <a:pt x="243" y="340"/>
                </a:cubicBezTo>
                <a:cubicBezTo>
                  <a:pt x="247" y="342"/>
                  <a:pt x="251" y="344"/>
                  <a:pt x="255" y="346"/>
                </a:cubicBezTo>
                <a:cubicBezTo>
                  <a:pt x="262" y="342"/>
                  <a:pt x="262" y="342"/>
                  <a:pt x="262" y="342"/>
                </a:cubicBezTo>
                <a:cubicBezTo>
                  <a:pt x="270" y="348"/>
                  <a:pt x="270" y="348"/>
                  <a:pt x="270" y="348"/>
                </a:cubicBezTo>
                <a:cubicBezTo>
                  <a:pt x="274" y="353"/>
                  <a:pt x="274" y="353"/>
                  <a:pt x="274" y="353"/>
                </a:cubicBezTo>
                <a:cubicBezTo>
                  <a:pt x="284" y="356"/>
                  <a:pt x="284" y="356"/>
                  <a:pt x="284" y="356"/>
                </a:cubicBezTo>
                <a:cubicBezTo>
                  <a:pt x="299" y="366"/>
                  <a:pt x="299" y="366"/>
                  <a:pt x="299" y="366"/>
                </a:cubicBezTo>
                <a:cubicBezTo>
                  <a:pt x="306" y="364"/>
                  <a:pt x="306" y="364"/>
                  <a:pt x="306" y="364"/>
                </a:cubicBezTo>
                <a:cubicBezTo>
                  <a:pt x="305" y="373"/>
                  <a:pt x="305" y="373"/>
                  <a:pt x="305" y="373"/>
                </a:cubicBezTo>
                <a:cubicBezTo>
                  <a:pt x="311" y="380"/>
                  <a:pt x="311" y="380"/>
                  <a:pt x="311" y="380"/>
                </a:cubicBezTo>
                <a:cubicBezTo>
                  <a:pt x="312" y="381"/>
                  <a:pt x="312" y="381"/>
                  <a:pt x="313" y="382"/>
                </a:cubicBezTo>
                <a:cubicBezTo>
                  <a:pt x="321" y="391"/>
                  <a:pt x="329" y="397"/>
                  <a:pt x="341" y="401"/>
                </a:cubicBezTo>
                <a:cubicBezTo>
                  <a:pt x="341" y="401"/>
                  <a:pt x="341" y="401"/>
                  <a:pt x="341" y="401"/>
                </a:cubicBezTo>
                <a:cubicBezTo>
                  <a:pt x="342" y="398"/>
                  <a:pt x="342" y="398"/>
                  <a:pt x="342" y="398"/>
                </a:cubicBezTo>
                <a:cubicBezTo>
                  <a:pt x="351" y="396"/>
                  <a:pt x="351" y="396"/>
                  <a:pt x="351" y="396"/>
                </a:cubicBezTo>
                <a:cubicBezTo>
                  <a:pt x="355" y="401"/>
                  <a:pt x="355" y="401"/>
                  <a:pt x="355" y="401"/>
                </a:cubicBezTo>
                <a:cubicBezTo>
                  <a:pt x="355" y="401"/>
                  <a:pt x="355" y="401"/>
                  <a:pt x="355" y="401"/>
                </a:cubicBezTo>
                <a:cubicBezTo>
                  <a:pt x="356" y="410"/>
                  <a:pt x="359" y="418"/>
                  <a:pt x="355" y="426"/>
                </a:cubicBezTo>
                <a:cubicBezTo>
                  <a:pt x="357" y="431"/>
                  <a:pt x="357" y="431"/>
                  <a:pt x="357" y="431"/>
                </a:cubicBezTo>
                <a:cubicBezTo>
                  <a:pt x="346" y="440"/>
                  <a:pt x="346" y="440"/>
                  <a:pt x="346" y="440"/>
                </a:cubicBezTo>
                <a:cubicBezTo>
                  <a:pt x="341" y="446"/>
                  <a:pt x="341" y="446"/>
                  <a:pt x="341" y="446"/>
                </a:cubicBezTo>
                <a:cubicBezTo>
                  <a:pt x="338" y="449"/>
                  <a:pt x="338" y="449"/>
                  <a:pt x="338" y="449"/>
                </a:cubicBezTo>
                <a:cubicBezTo>
                  <a:pt x="338" y="458"/>
                  <a:pt x="338" y="458"/>
                  <a:pt x="338" y="458"/>
                </a:cubicBezTo>
                <a:cubicBezTo>
                  <a:pt x="336" y="467"/>
                  <a:pt x="336" y="467"/>
                  <a:pt x="336" y="467"/>
                </a:cubicBezTo>
                <a:cubicBezTo>
                  <a:pt x="341" y="471"/>
                  <a:pt x="341" y="471"/>
                  <a:pt x="341" y="471"/>
                </a:cubicBezTo>
                <a:cubicBezTo>
                  <a:pt x="341" y="472"/>
                  <a:pt x="341" y="472"/>
                  <a:pt x="341" y="472"/>
                </a:cubicBezTo>
                <a:cubicBezTo>
                  <a:pt x="332" y="484"/>
                  <a:pt x="332" y="484"/>
                  <a:pt x="332" y="484"/>
                </a:cubicBezTo>
                <a:cubicBezTo>
                  <a:pt x="333" y="491"/>
                  <a:pt x="333" y="491"/>
                  <a:pt x="333" y="491"/>
                </a:cubicBezTo>
                <a:cubicBezTo>
                  <a:pt x="338" y="494"/>
                  <a:pt x="338" y="494"/>
                  <a:pt x="338" y="494"/>
                </a:cubicBezTo>
                <a:cubicBezTo>
                  <a:pt x="339" y="496"/>
                  <a:pt x="340" y="497"/>
                  <a:pt x="341" y="499"/>
                </a:cubicBezTo>
                <a:cubicBezTo>
                  <a:pt x="346" y="509"/>
                  <a:pt x="350" y="521"/>
                  <a:pt x="357" y="529"/>
                </a:cubicBezTo>
                <a:cubicBezTo>
                  <a:pt x="360" y="542"/>
                  <a:pt x="360" y="542"/>
                  <a:pt x="360" y="542"/>
                </a:cubicBezTo>
                <a:cubicBezTo>
                  <a:pt x="371" y="556"/>
                  <a:pt x="371" y="556"/>
                  <a:pt x="371" y="556"/>
                </a:cubicBezTo>
                <a:cubicBezTo>
                  <a:pt x="377" y="559"/>
                  <a:pt x="380" y="562"/>
                  <a:pt x="383" y="565"/>
                </a:cubicBezTo>
                <a:cubicBezTo>
                  <a:pt x="386" y="568"/>
                  <a:pt x="388" y="571"/>
                  <a:pt x="390" y="573"/>
                </a:cubicBezTo>
                <a:cubicBezTo>
                  <a:pt x="389" y="584"/>
                  <a:pt x="389" y="584"/>
                  <a:pt x="389" y="584"/>
                </a:cubicBezTo>
                <a:cubicBezTo>
                  <a:pt x="388" y="595"/>
                  <a:pt x="386" y="606"/>
                  <a:pt x="383" y="616"/>
                </a:cubicBezTo>
                <a:cubicBezTo>
                  <a:pt x="381" y="626"/>
                  <a:pt x="379" y="637"/>
                  <a:pt x="378" y="647"/>
                </a:cubicBezTo>
                <a:cubicBezTo>
                  <a:pt x="378" y="664"/>
                  <a:pt x="377" y="672"/>
                  <a:pt x="371" y="689"/>
                </a:cubicBezTo>
                <a:cubicBezTo>
                  <a:pt x="366" y="696"/>
                  <a:pt x="366" y="696"/>
                  <a:pt x="366" y="696"/>
                </a:cubicBezTo>
                <a:cubicBezTo>
                  <a:pt x="362" y="707"/>
                  <a:pt x="360" y="717"/>
                  <a:pt x="361" y="728"/>
                </a:cubicBezTo>
                <a:cubicBezTo>
                  <a:pt x="366" y="733"/>
                  <a:pt x="366" y="733"/>
                  <a:pt x="366" y="733"/>
                </a:cubicBezTo>
                <a:cubicBezTo>
                  <a:pt x="361" y="749"/>
                  <a:pt x="361" y="749"/>
                  <a:pt x="361" y="749"/>
                </a:cubicBezTo>
                <a:cubicBezTo>
                  <a:pt x="357" y="755"/>
                  <a:pt x="357" y="755"/>
                  <a:pt x="357" y="755"/>
                </a:cubicBezTo>
                <a:cubicBezTo>
                  <a:pt x="354" y="759"/>
                  <a:pt x="354" y="759"/>
                  <a:pt x="354" y="759"/>
                </a:cubicBezTo>
                <a:cubicBezTo>
                  <a:pt x="353" y="778"/>
                  <a:pt x="353" y="778"/>
                  <a:pt x="353" y="778"/>
                </a:cubicBezTo>
                <a:cubicBezTo>
                  <a:pt x="356" y="780"/>
                  <a:pt x="356" y="780"/>
                  <a:pt x="356" y="780"/>
                </a:cubicBezTo>
                <a:cubicBezTo>
                  <a:pt x="357" y="789"/>
                  <a:pt x="357" y="789"/>
                  <a:pt x="357" y="789"/>
                </a:cubicBezTo>
                <a:cubicBezTo>
                  <a:pt x="367" y="784"/>
                  <a:pt x="369" y="769"/>
                  <a:pt x="383" y="765"/>
                </a:cubicBezTo>
                <a:cubicBezTo>
                  <a:pt x="385" y="764"/>
                  <a:pt x="386" y="764"/>
                  <a:pt x="388" y="764"/>
                </a:cubicBezTo>
                <a:cubicBezTo>
                  <a:pt x="386" y="755"/>
                  <a:pt x="386" y="755"/>
                  <a:pt x="386" y="755"/>
                </a:cubicBezTo>
                <a:cubicBezTo>
                  <a:pt x="394" y="749"/>
                  <a:pt x="394" y="749"/>
                  <a:pt x="394" y="749"/>
                </a:cubicBezTo>
                <a:cubicBezTo>
                  <a:pt x="399" y="739"/>
                  <a:pt x="399" y="739"/>
                  <a:pt x="399" y="739"/>
                </a:cubicBezTo>
                <a:cubicBezTo>
                  <a:pt x="405" y="737"/>
                  <a:pt x="405" y="737"/>
                  <a:pt x="405" y="737"/>
                </a:cubicBezTo>
                <a:cubicBezTo>
                  <a:pt x="401" y="731"/>
                  <a:pt x="401" y="731"/>
                  <a:pt x="401" y="731"/>
                </a:cubicBezTo>
                <a:cubicBezTo>
                  <a:pt x="403" y="727"/>
                  <a:pt x="403" y="727"/>
                  <a:pt x="403" y="727"/>
                </a:cubicBezTo>
                <a:cubicBezTo>
                  <a:pt x="410" y="729"/>
                  <a:pt x="410" y="729"/>
                  <a:pt x="410" y="729"/>
                </a:cubicBezTo>
                <a:cubicBezTo>
                  <a:pt x="413" y="725"/>
                  <a:pt x="413" y="725"/>
                  <a:pt x="413" y="725"/>
                </a:cubicBezTo>
                <a:cubicBezTo>
                  <a:pt x="418" y="715"/>
                  <a:pt x="418" y="715"/>
                  <a:pt x="418" y="715"/>
                </a:cubicBezTo>
                <a:cubicBezTo>
                  <a:pt x="427" y="713"/>
                  <a:pt x="435" y="711"/>
                  <a:pt x="443" y="709"/>
                </a:cubicBezTo>
                <a:cubicBezTo>
                  <a:pt x="450" y="696"/>
                  <a:pt x="450" y="696"/>
                  <a:pt x="450" y="696"/>
                </a:cubicBezTo>
                <a:cubicBezTo>
                  <a:pt x="444" y="692"/>
                  <a:pt x="444" y="692"/>
                  <a:pt x="444" y="692"/>
                </a:cubicBezTo>
                <a:cubicBezTo>
                  <a:pt x="440" y="683"/>
                  <a:pt x="440" y="683"/>
                  <a:pt x="440" y="683"/>
                </a:cubicBezTo>
                <a:cubicBezTo>
                  <a:pt x="450" y="689"/>
                  <a:pt x="450" y="689"/>
                  <a:pt x="450" y="689"/>
                </a:cubicBezTo>
                <a:cubicBezTo>
                  <a:pt x="461" y="691"/>
                  <a:pt x="461" y="691"/>
                  <a:pt x="461" y="691"/>
                </a:cubicBezTo>
                <a:cubicBezTo>
                  <a:pt x="474" y="685"/>
                  <a:pt x="474" y="685"/>
                  <a:pt x="474" y="685"/>
                </a:cubicBezTo>
                <a:cubicBezTo>
                  <a:pt x="475" y="673"/>
                  <a:pt x="475" y="673"/>
                  <a:pt x="475" y="673"/>
                </a:cubicBezTo>
                <a:cubicBezTo>
                  <a:pt x="480" y="664"/>
                  <a:pt x="480" y="664"/>
                  <a:pt x="480" y="664"/>
                </a:cubicBezTo>
                <a:cubicBezTo>
                  <a:pt x="478" y="677"/>
                  <a:pt x="478" y="677"/>
                  <a:pt x="478" y="677"/>
                </a:cubicBezTo>
                <a:cubicBezTo>
                  <a:pt x="478" y="679"/>
                  <a:pt x="478" y="679"/>
                  <a:pt x="478" y="679"/>
                </a:cubicBezTo>
                <a:cubicBezTo>
                  <a:pt x="486" y="672"/>
                  <a:pt x="486" y="672"/>
                  <a:pt x="486" y="672"/>
                </a:cubicBezTo>
                <a:cubicBezTo>
                  <a:pt x="493" y="656"/>
                  <a:pt x="493" y="656"/>
                  <a:pt x="493" y="656"/>
                </a:cubicBezTo>
                <a:cubicBezTo>
                  <a:pt x="505" y="644"/>
                  <a:pt x="505" y="644"/>
                  <a:pt x="505" y="644"/>
                </a:cubicBezTo>
                <a:cubicBezTo>
                  <a:pt x="503" y="633"/>
                  <a:pt x="503" y="633"/>
                  <a:pt x="503" y="633"/>
                </a:cubicBezTo>
                <a:cubicBezTo>
                  <a:pt x="509" y="628"/>
                  <a:pt x="509" y="628"/>
                  <a:pt x="509" y="628"/>
                </a:cubicBezTo>
                <a:cubicBezTo>
                  <a:pt x="531" y="610"/>
                  <a:pt x="531" y="610"/>
                  <a:pt x="531" y="610"/>
                </a:cubicBezTo>
                <a:cubicBezTo>
                  <a:pt x="542" y="607"/>
                  <a:pt x="542" y="607"/>
                  <a:pt x="542" y="607"/>
                </a:cubicBezTo>
                <a:cubicBezTo>
                  <a:pt x="545" y="602"/>
                  <a:pt x="545" y="602"/>
                  <a:pt x="545" y="602"/>
                </a:cubicBezTo>
                <a:cubicBezTo>
                  <a:pt x="549" y="593"/>
                  <a:pt x="549" y="593"/>
                  <a:pt x="549" y="593"/>
                </a:cubicBezTo>
                <a:cubicBezTo>
                  <a:pt x="568" y="568"/>
                  <a:pt x="568" y="568"/>
                  <a:pt x="568" y="568"/>
                </a:cubicBezTo>
                <a:cubicBezTo>
                  <a:pt x="564" y="556"/>
                  <a:pt x="564" y="556"/>
                  <a:pt x="564" y="556"/>
                </a:cubicBezTo>
                <a:cubicBezTo>
                  <a:pt x="567" y="548"/>
                  <a:pt x="574" y="543"/>
                  <a:pt x="576" y="534"/>
                </a:cubicBezTo>
                <a:cubicBezTo>
                  <a:pt x="582" y="531"/>
                  <a:pt x="582" y="531"/>
                  <a:pt x="582" y="531"/>
                </a:cubicBezTo>
                <a:cubicBezTo>
                  <a:pt x="584" y="525"/>
                  <a:pt x="584" y="525"/>
                  <a:pt x="584" y="525"/>
                </a:cubicBezTo>
                <a:cubicBezTo>
                  <a:pt x="593" y="518"/>
                  <a:pt x="593" y="518"/>
                  <a:pt x="593" y="518"/>
                </a:cubicBezTo>
                <a:cubicBezTo>
                  <a:pt x="595" y="494"/>
                  <a:pt x="595" y="494"/>
                  <a:pt x="595" y="494"/>
                </a:cubicBezTo>
                <a:cubicBezTo>
                  <a:pt x="592" y="491"/>
                  <a:pt x="592" y="491"/>
                  <a:pt x="592" y="491"/>
                </a:cubicBezTo>
                <a:cubicBezTo>
                  <a:pt x="584" y="487"/>
                  <a:pt x="576" y="480"/>
                  <a:pt x="570" y="475"/>
                </a:cubicBezTo>
                <a:close/>
                <a:moveTo>
                  <a:pt x="595" y="494"/>
                </a:moveTo>
                <a:cubicBezTo>
                  <a:pt x="595" y="493"/>
                  <a:pt x="595" y="493"/>
                  <a:pt x="595" y="493"/>
                </a:cubicBezTo>
                <a:cubicBezTo>
                  <a:pt x="595" y="494"/>
                  <a:pt x="595" y="494"/>
                  <a:pt x="595" y="494"/>
                </a:cubicBezTo>
                <a:close/>
                <a:moveTo>
                  <a:pt x="832" y="127"/>
                </a:moveTo>
                <a:cubicBezTo>
                  <a:pt x="836" y="122"/>
                  <a:pt x="836" y="122"/>
                  <a:pt x="836" y="122"/>
                </a:cubicBezTo>
                <a:cubicBezTo>
                  <a:pt x="839" y="120"/>
                  <a:pt x="839" y="120"/>
                  <a:pt x="839" y="120"/>
                </a:cubicBezTo>
                <a:cubicBezTo>
                  <a:pt x="847" y="113"/>
                  <a:pt x="847" y="113"/>
                  <a:pt x="847" y="113"/>
                </a:cubicBezTo>
                <a:cubicBezTo>
                  <a:pt x="839" y="110"/>
                  <a:pt x="839" y="110"/>
                  <a:pt x="839" y="110"/>
                </a:cubicBezTo>
                <a:cubicBezTo>
                  <a:pt x="839" y="110"/>
                  <a:pt x="839" y="110"/>
                  <a:pt x="839" y="110"/>
                </a:cubicBezTo>
                <a:cubicBezTo>
                  <a:pt x="832" y="115"/>
                  <a:pt x="832" y="115"/>
                  <a:pt x="832" y="115"/>
                </a:cubicBezTo>
                <a:cubicBezTo>
                  <a:pt x="829" y="115"/>
                  <a:pt x="829" y="115"/>
                  <a:pt x="829" y="115"/>
                </a:cubicBezTo>
                <a:cubicBezTo>
                  <a:pt x="823" y="120"/>
                  <a:pt x="823" y="120"/>
                  <a:pt x="823" y="120"/>
                </a:cubicBezTo>
                <a:cubicBezTo>
                  <a:pt x="826" y="122"/>
                  <a:pt x="826" y="122"/>
                  <a:pt x="826" y="122"/>
                </a:cubicBezTo>
                <a:cubicBezTo>
                  <a:pt x="820" y="126"/>
                  <a:pt x="820" y="126"/>
                  <a:pt x="820" y="126"/>
                </a:cubicBezTo>
                <a:cubicBezTo>
                  <a:pt x="815" y="129"/>
                  <a:pt x="815" y="129"/>
                  <a:pt x="815" y="129"/>
                </a:cubicBezTo>
                <a:cubicBezTo>
                  <a:pt x="823" y="131"/>
                  <a:pt x="823" y="131"/>
                  <a:pt x="823" y="131"/>
                </a:cubicBezTo>
                <a:lnTo>
                  <a:pt x="832" y="127"/>
                </a:lnTo>
                <a:close/>
                <a:moveTo>
                  <a:pt x="344" y="5"/>
                </a:moveTo>
                <a:cubicBezTo>
                  <a:pt x="345" y="10"/>
                  <a:pt x="345" y="10"/>
                  <a:pt x="345" y="10"/>
                </a:cubicBezTo>
                <a:cubicBezTo>
                  <a:pt x="361" y="9"/>
                  <a:pt x="371" y="12"/>
                  <a:pt x="383" y="19"/>
                </a:cubicBezTo>
                <a:cubicBezTo>
                  <a:pt x="387" y="21"/>
                  <a:pt x="390" y="23"/>
                  <a:pt x="394" y="25"/>
                </a:cubicBezTo>
                <a:cubicBezTo>
                  <a:pt x="396" y="29"/>
                  <a:pt x="396" y="29"/>
                  <a:pt x="396" y="29"/>
                </a:cubicBezTo>
                <a:cubicBezTo>
                  <a:pt x="399" y="27"/>
                  <a:pt x="399" y="27"/>
                  <a:pt x="399" y="27"/>
                </a:cubicBezTo>
                <a:cubicBezTo>
                  <a:pt x="405" y="35"/>
                  <a:pt x="405" y="35"/>
                  <a:pt x="405" y="35"/>
                </a:cubicBezTo>
                <a:cubicBezTo>
                  <a:pt x="412" y="39"/>
                  <a:pt x="412" y="39"/>
                  <a:pt x="412" y="39"/>
                </a:cubicBezTo>
                <a:cubicBezTo>
                  <a:pt x="416" y="38"/>
                  <a:pt x="416" y="38"/>
                  <a:pt x="416" y="38"/>
                </a:cubicBezTo>
                <a:cubicBezTo>
                  <a:pt x="416" y="46"/>
                  <a:pt x="416" y="46"/>
                  <a:pt x="416" y="46"/>
                </a:cubicBezTo>
                <a:cubicBezTo>
                  <a:pt x="425" y="57"/>
                  <a:pt x="437" y="68"/>
                  <a:pt x="447" y="78"/>
                </a:cubicBezTo>
                <a:cubicBezTo>
                  <a:pt x="457" y="79"/>
                  <a:pt x="457" y="79"/>
                  <a:pt x="457" y="79"/>
                </a:cubicBezTo>
                <a:cubicBezTo>
                  <a:pt x="470" y="84"/>
                  <a:pt x="470" y="84"/>
                  <a:pt x="470" y="84"/>
                </a:cubicBezTo>
                <a:cubicBezTo>
                  <a:pt x="465" y="72"/>
                  <a:pt x="465" y="72"/>
                  <a:pt x="465" y="72"/>
                </a:cubicBezTo>
                <a:cubicBezTo>
                  <a:pt x="464" y="59"/>
                  <a:pt x="464" y="59"/>
                  <a:pt x="464" y="59"/>
                </a:cubicBezTo>
                <a:cubicBezTo>
                  <a:pt x="472" y="51"/>
                  <a:pt x="472" y="51"/>
                  <a:pt x="472" y="51"/>
                </a:cubicBezTo>
                <a:cubicBezTo>
                  <a:pt x="475" y="44"/>
                  <a:pt x="475" y="44"/>
                  <a:pt x="475" y="44"/>
                </a:cubicBezTo>
                <a:cubicBezTo>
                  <a:pt x="486" y="38"/>
                  <a:pt x="486" y="38"/>
                  <a:pt x="486" y="38"/>
                </a:cubicBezTo>
                <a:cubicBezTo>
                  <a:pt x="488" y="38"/>
                  <a:pt x="488" y="38"/>
                  <a:pt x="488" y="38"/>
                </a:cubicBezTo>
                <a:cubicBezTo>
                  <a:pt x="480" y="36"/>
                  <a:pt x="480" y="36"/>
                  <a:pt x="480" y="36"/>
                </a:cubicBezTo>
                <a:cubicBezTo>
                  <a:pt x="470" y="30"/>
                  <a:pt x="470" y="30"/>
                  <a:pt x="470" y="30"/>
                </a:cubicBezTo>
                <a:cubicBezTo>
                  <a:pt x="478" y="31"/>
                  <a:pt x="478" y="31"/>
                  <a:pt x="478" y="31"/>
                </a:cubicBezTo>
                <a:cubicBezTo>
                  <a:pt x="486" y="31"/>
                  <a:pt x="486" y="31"/>
                  <a:pt x="486" y="31"/>
                </a:cubicBezTo>
                <a:cubicBezTo>
                  <a:pt x="484" y="28"/>
                  <a:pt x="484" y="28"/>
                  <a:pt x="484" y="28"/>
                </a:cubicBezTo>
                <a:cubicBezTo>
                  <a:pt x="476" y="27"/>
                  <a:pt x="476" y="27"/>
                  <a:pt x="476" y="27"/>
                </a:cubicBezTo>
                <a:cubicBezTo>
                  <a:pt x="472" y="25"/>
                  <a:pt x="472" y="25"/>
                  <a:pt x="472" y="25"/>
                </a:cubicBezTo>
                <a:cubicBezTo>
                  <a:pt x="473" y="19"/>
                  <a:pt x="473" y="19"/>
                  <a:pt x="473" y="19"/>
                </a:cubicBezTo>
                <a:cubicBezTo>
                  <a:pt x="469" y="12"/>
                  <a:pt x="466" y="8"/>
                  <a:pt x="459" y="4"/>
                </a:cubicBezTo>
                <a:cubicBezTo>
                  <a:pt x="454" y="6"/>
                  <a:pt x="454" y="6"/>
                  <a:pt x="454" y="6"/>
                </a:cubicBezTo>
                <a:cubicBezTo>
                  <a:pt x="448" y="5"/>
                  <a:pt x="448" y="5"/>
                  <a:pt x="448" y="5"/>
                </a:cubicBezTo>
                <a:cubicBezTo>
                  <a:pt x="444" y="1"/>
                  <a:pt x="444" y="1"/>
                  <a:pt x="444" y="1"/>
                </a:cubicBezTo>
                <a:cubicBezTo>
                  <a:pt x="383" y="1"/>
                  <a:pt x="383" y="1"/>
                  <a:pt x="383" y="1"/>
                </a:cubicBezTo>
                <a:cubicBezTo>
                  <a:pt x="341" y="0"/>
                  <a:pt x="341" y="0"/>
                  <a:pt x="341" y="0"/>
                </a:cubicBezTo>
                <a:cubicBezTo>
                  <a:pt x="337" y="0"/>
                  <a:pt x="337" y="0"/>
                  <a:pt x="337" y="0"/>
                </a:cubicBezTo>
                <a:cubicBezTo>
                  <a:pt x="341" y="3"/>
                  <a:pt x="341" y="3"/>
                  <a:pt x="341" y="3"/>
                </a:cubicBezTo>
                <a:lnTo>
                  <a:pt x="344" y="5"/>
                </a:lnTo>
                <a:close/>
                <a:moveTo>
                  <a:pt x="383" y="337"/>
                </a:moveTo>
                <a:cubicBezTo>
                  <a:pt x="389" y="337"/>
                  <a:pt x="389" y="337"/>
                  <a:pt x="389" y="337"/>
                </a:cubicBezTo>
                <a:cubicBezTo>
                  <a:pt x="398" y="333"/>
                  <a:pt x="398" y="333"/>
                  <a:pt x="398" y="333"/>
                </a:cubicBezTo>
                <a:cubicBezTo>
                  <a:pt x="403" y="331"/>
                  <a:pt x="403" y="331"/>
                  <a:pt x="403" y="331"/>
                </a:cubicBezTo>
                <a:cubicBezTo>
                  <a:pt x="397" y="328"/>
                  <a:pt x="397" y="328"/>
                  <a:pt x="397" y="328"/>
                </a:cubicBezTo>
                <a:cubicBezTo>
                  <a:pt x="389" y="326"/>
                  <a:pt x="389" y="326"/>
                  <a:pt x="389" y="326"/>
                </a:cubicBezTo>
                <a:cubicBezTo>
                  <a:pt x="384" y="325"/>
                  <a:pt x="384" y="325"/>
                  <a:pt x="384" y="325"/>
                </a:cubicBezTo>
                <a:cubicBezTo>
                  <a:pt x="383" y="326"/>
                  <a:pt x="383" y="326"/>
                  <a:pt x="383" y="326"/>
                </a:cubicBezTo>
                <a:cubicBezTo>
                  <a:pt x="381" y="327"/>
                  <a:pt x="381" y="327"/>
                  <a:pt x="381" y="327"/>
                </a:cubicBezTo>
                <a:cubicBezTo>
                  <a:pt x="382" y="330"/>
                  <a:pt x="382" y="330"/>
                  <a:pt x="382" y="330"/>
                </a:cubicBezTo>
                <a:cubicBezTo>
                  <a:pt x="379" y="332"/>
                  <a:pt x="379" y="332"/>
                  <a:pt x="379" y="332"/>
                </a:cubicBezTo>
                <a:cubicBezTo>
                  <a:pt x="375" y="332"/>
                  <a:pt x="375" y="332"/>
                  <a:pt x="375" y="332"/>
                </a:cubicBezTo>
                <a:cubicBezTo>
                  <a:pt x="371" y="335"/>
                  <a:pt x="371" y="335"/>
                  <a:pt x="371" y="335"/>
                </a:cubicBezTo>
                <a:cubicBezTo>
                  <a:pt x="372" y="336"/>
                  <a:pt x="372" y="336"/>
                  <a:pt x="372" y="336"/>
                </a:cubicBezTo>
                <a:cubicBezTo>
                  <a:pt x="379" y="336"/>
                  <a:pt x="379" y="336"/>
                  <a:pt x="379" y="336"/>
                </a:cubicBezTo>
                <a:lnTo>
                  <a:pt x="383" y="337"/>
                </a:lnTo>
                <a:close/>
                <a:moveTo>
                  <a:pt x="372" y="338"/>
                </a:moveTo>
                <a:cubicBezTo>
                  <a:pt x="372" y="336"/>
                  <a:pt x="372" y="336"/>
                  <a:pt x="372" y="336"/>
                </a:cubicBezTo>
                <a:cubicBezTo>
                  <a:pt x="371" y="336"/>
                  <a:pt x="371" y="336"/>
                  <a:pt x="371" y="336"/>
                </a:cubicBezTo>
                <a:lnTo>
                  <a:pt x="372" y="338"/>
                </a:lnTo>
                <a:close/>
                <a:moveTo>
                  <a:pt x="351" y="323"/>
                </a:moveTo>
                <a:cubicBezTo>
                  <a:pt x="357" y="324"/>
                  <a:pt x="357" y="324"/>
                  <a:pt x="357" y="324"/>
                </a:cubicBezTo>
                <a:cubicBezTo>
                  <a:pt x="364" y="322"/>
                  <a:pt x="364" y="322"/>
                  <a:pt x="364" y="322"/>
                </a:cubicBezTo>
                <a:cubicBezTo>
                  <a:pt x="371" y="316"/>
                  <a:pt x="371" y="316"/>
                  <a:pt x="371" y="316"/>
                </a:cubicBezTo>
                <a:cubicBezTo>
                  <a:pt x="365" y="312"/>
                  <a:pt x="365" y="312"/>
                  <a:pt x="365" y="312"/>
                </a:cubicBezTo>
                <a:cubicBezTo>
                  <a:pt x="358" y="307"/>
                  <a:pt x="358" y="307"/>
                  <a:pt x="358" y="307"/>
                </a:cubicBezTo>
                <a:cubicBezTo>
                  <a:pt x="348" y="302"/>
                  <a:pt x="348" y="302"/>
                  <a:pt x="348" y="302"/>
                </a:cubicBezTo>
                <a:cubicBezTo>
                  <a:pt x="341" y="300"/>
                  <a:pt x="341" y="300"/>
                  <a:pt x="341" y="300"/>
                </a:cubicBezTo>
                <a:cubicBezTo>
                  <a:pt x="338" y="299"/>
                  <a:pt x="338" y="299"/>
                  <a:pt x="338" y="299"/>
                </a:cubicBezTo>
                <a:cubicBezTo>
                  <a:pt x="327" y="299"/>
                  <a:pt x="327" y="299"/>
                  <a:pt x="327" y="299"/>
                </a:cubicBezTo>
                <a:cubicBezTo>
                  <a:pt x="320" y="305"/>
                  <a:pt x="320" y="305"/>
                  <a:pt x="320" y="305"/>
                </a:cubicBezTo>
                <a:cubicBezTo>
                  <a:pt x="319" y="306"/>
                  <a:pt x="319" y="306"/>
                  <a:pt x="319" y="306"/>
                </a:cubicBezTo>
                <a:cubicBezTo>
                  <a:pt x="323" y="307"/>
                  <a:pt x="323" y="307"/>
                  <a:pt x="323" y="307"/>
                </a:cubicBezTo>
                <a:cubicBezTo>
                  <a:pt x="335" y="305"/>
                  <a:pt x="335" y="305"/>
                  <a:pt x="335" y="305"/>
                </a:cubicBezTo>
                <a:cubicBezTo>
                  <a:pt x="336" y="307"/>
                  <a:pt x="336" y="307"/>
                  <a:pt x="336" y="307"/>
                </a:cubicBezTo>
                <a:cubicBezTo>
                  <a:pt x="341" y="308"/>
                  <a:pt x="341" y="308"/>
                  <a:pt x="341" y="308"/>
                </a:cubicBezTo>
                <a:cubicBezTo>
                  <a:pt x="344" y="309"/>
                  <a:pt x="344" y="309"/>
                  <a:pt x="344" y="309"/>
                </a:cubicBezTo>
                <a:cubicBezTo>
                  <a:pt x="354" y="315"/>
                  <a:pt x="354" y="315"/>
                  <a:pt x="354" y="315"/>
                </a:cubicBezTo>
                <a:cubicBezTo>
                  <a:pt x="354" y="319"/>
                  <a:pt x="354" y="319"/>
                  <a:pt x="354" y="319"/>
                </a:cubicBezTo>
                <a:lnTo>
                  <a:pt x="351" y="323"/>
                </a:lnTo>
                <a:close/>
                <a:moveTo>
                  <a:pt x="317" y="61"/>
                </a:moveTo>
                <a:cubicBezTo>
                  <a:pt x="314" y="59"/>
                  <a:pt x="314" y="59"/>
                  <a:pt x="314" y="59"/>
                </a:cubicBezTo>
                <a:cubicBezTo>
                  <a:pt x="313" y="60"/>
                  <a:pt x="313" y="60"/>
                  <a:pt x="313" y="60"/>
                </a:cubicBezTo>
                <a:cubicBezTo>
                  <a:pt x="310" y="63"/>
                  <a:pt x="310" y="63"/>
                  <a:pt x="310" y="63"/>
                </a:cubicBezTo>
                <a:cubicBezTo>
                  <a:pt x="303" y="69"/>
                  <a:pt x="303" y="69"/>
                  <a:pt x="303" y="69"/>
                </a:cubicBezTo>
                <a:cubicBezTo>
                  <a:pt x="304" y="69"/>
                  <a:pt x="304" y="69"/>
                  <a:pt x="304" y="69"/>
                </a:cubicBezTo>
                <a:cubicBezTo>
                  <a:pt x="310" y="71"/>
                  <a:pt x="310" y="71"/>
                  <a:pt x="310" y="71"/>
                </a:cubicBezTo>
                <a:cubicBezTo>
                  <a:pt x="313" y="69"/>
                  <a:pt x="313" y="69"/>
                  <a:pt x="313" y="69"/>
                </a:cubicBezTo>
                <a:cubicBezTo>
                  <a:pt x="315" y="67"/>
                  <a:pt x="315" y="67"/>
                  <a:pt x="315" y="67"/>
                </a:cubicBezTo>
                <a:cubicBezTo>
                  <a:pt x="320" y="68"/>
                  <a:pt x="320" y="68"/>
                  <a:pt x="320" y="68"/>
                </a:cubicBezTo>
                <a:cubicBezTo>
                  <a:pt x="323" y="67"/>
                  <a:pt x="323" y="67"/>
                  <a:pt x="323" y="67"/>
                </a:cubicBezTo>
                <a:cubicBezTo>
                  <a:pt x="320" y="65"/>
                  <a:pt x="320" y="65"/>
                  <a:pt x="320" y="65"/>
                </a:cubicBezTo>
                <a:lnTo>
                  <a:pt x="317" y="61"/>
                </a:lnTo>
                <a:close/>
                <a:moveTo>
                  <a:pt x="309" y="34"/>
                </a:moveTo>
                <a:cubicBezTo>
                  <a:pt x="312" y="30"/>
                  <a:pt x="312" y="30"/>
                  <a:pt x="312" y="30"/>
                </a:cubicBezTo>
                <a:cubicBezTo>
                  <a:pt x="313" y="31"/>
                  <a:pt x="313" y="31"/>
                  <a:pt x="313" y="31"/>
                </a:cubicBezTo>
                <a:cubicBezTo>
                  <a:pt x="324" y="34"/>
                  <a:pt x="324" y="34"/>
                  <a:pt x="324" y="34"/>
                </a:cubicBezTo>
                <a:cubicBezTo>
                  <a:pt x="329" y="35"/>
                  <a:pt x="329" y="35"/>
                  <a:pt x="329" y="35"/>
                </a:cubicBezTo>
                <a:cubicBezTo>
                  <a:pt x="341" y="40"/>
                  <a:pt x="341" y="40"/>
                  <a:pt x="341" y="40"/>
                </a:cubicBezTo>
                <a:cubicBezTo>
                  <a:pt x="341" y="41"/>
                  <a:pt x="341" y="41"/>
                  <a:pt x="341" y="41"/>
                </a:cubicBezTo>
                <a:cubicBezTo>
                  <a:pt x="342" y="47"/>
                  <a:pt x="342" y="47"/>
                  <a:pt x="342" y="47"/>
                </a:cubicBezTo>
                <a:cubicBezTo>
                  <a:pt x="348" y="52"/>
                  <a:pt x="348" y="52"/>
                  <a:pt x="348" y="52"/>
                </a:cubicBezTo>
                <a:cubicBezTo>
                  <a:pt x="346" y="54"/>
                  <a:pt x="346" y="54"/>
                  <a:pt x="346" y="54"/>
                </a:cubicBezTo>
                <a:cubicBezTo>
                  <a:pt x="341" y="54"/>
                  <a:pt x="341" y="54"/>
                  <a:pt x="341" y="54"/>
                </a:cubicBezTo>
                <a:cubicBezTo>
                  <a:pt x="336" y="57"/>
                  <a:pt x="336" y="57"/>
                  <a:pt x="336" y="57"/>
                </a:cubicBezTo>
                <a:cubicBezTo>
                  <a:pt x="341" y="62"/>
                  <a:pt x="341" y="62"/>
                  <a:pt x="341" y="62"/>
                </a:cubicBezTo>
                <a:cubicBezTo>
                  <a:pt x="342" y="63"/>
                  <a:pt x="342" y="63"/>
                  <a:pt x="342" y="63"/>
                </a:cubicBezTo>
                <a:cubicBezTo>
                  <a:pt x="347" y="59"/>
                  <a:pt x="347" y="59"/>
                  <a:pt x="347" y="59"/>
                </a:cubicBezTo>
                <a:cubicBezTo>
                  <a:pt x="352" y="59"/>
                  <a:pt x="352" y="59"/>
                  <a:pt x="352" y="59"/>
                </a:cubicBezTo>
                <a:cubicBezTo>
                  <a:pt x="357" y="66"/>
                  <a:pt x="357" y="66"/>
                  <a:pt x="357" y="66"/>
                </a:cubicBezTo>
                <a:cubicBezTo>
                  <a:pt x="361" y="65"/>
                  <a:pt x="361" y="65"/>
                  <a:pt x="361" y="65"/>
                </a:cubicBezTo>
                <a:cubicBezTo>
                  <a:pt x="365" y="67"/>
                  <a:pt x="365" y="67"/>
                  <a:pt x="365" y="67"/>
                </a:cubicBezTo>
                <a:cubicBezTo>
                  <a:pt x="376" y="71"/>
                  <a:pt x="376" y="71"/>
                  <a:pt x="376" y="71"/>
                </a:cubicBezTo>
                <a:cubicBezTo>
                  <a:pt x="376" y="71"/>
                  <a:pt x="376" y="71"/>
                  <a:pt x="376" y="71"/>
                </a:cubicBezTo>
                <a:cubicBezTo>
                  <a:pt x="371" y="67"/>
                  <a:pt x="371" y="67"/>
                  <a:pt x="371" y="67"/>
                </a:cubicBezTo>
                <a:cubicBezTo>
                  <a:pt x="369" y="65"/>
                  <a:pt x="369" y="65"/>
                  <a:pt x="369" y="65"/>
                </a:cubicBezTo>
                <a:cubicBezTo>
                  <a:pt x="376" y="66"/>
                  <a:pt x="376" y="66"/>
                  <a:pt x="376" y="66"/>
                </a:cubicBezTo>
                <a:cubicBezTo>
                  <a:pt x="380" y="66"/>
                  <a:pt x="380" y="66"/>
                  <a:pt x="380" y="66"/>
                </a:cubicBezTo>
                <a:cubicBezTo>
                  <a:pt x="380" y="65"/>
                  <a:pt x="380" y="65"/>
                  <a:pt x="380" y="65"/>
                </a:cubicBezTo>
                <a:cubicBezTo>
                  <a:pt x="374" y="60"/>
                  <a:pt x="374" y="60"/>
                  <a:pt x="374" y="60"/>
                </a:cubicBezTo>
                <a:cubicBezTo>
                  <a:pt x="365" y="54"/>
                  <a:pt x="365" y="54"/>
                  <a:pt x="365" y="54"/>
                </a:cubicBezTo>
                <a:cubicBezTo>
                  <a:pt x="365" y="52"/>
                  <a:pt x="365" y="52"/>
                  <a:pt x="365" y="52"/>
                </a:cubicBezTo>
                <a:cubicBezTo>
                  <a:pt x="374" y="54"/>
                  <a:pt x="374" y="54"/>
                  <a:pt x="374" y="54"/>
                </a:cubicBezTo>
                <a:cubicBezTo>
                  <a:pt x="377" y="56"/>
                  <a:pt x="377" y="56"/>
                  <a:pt x="377" y="56"/>
                </a:cubicBezTo>
                <a:cubicBezTo>
                  <a:pt x="381" y="55"/>
                  <a:pt x="381" y="55"/>
                  <a:pt x="381" y="55"/>
                </a:cubicBezTo>
                <a:cubicBezTo>
                  <a:pt x="381" y="51"/>
                  <a:pt x="381" y="51"/>
                  <a:pt x="381" y="51"/>
                </a:cubicBezTo>
                <a:cubicBezTo>
                  <a:pt x="369" y="49"/>
                  <a:pt x="369" y="49"/>
                  <a:pt x="369" y="49"/>
                </a:cubicBezTo>
                <a:cubicBezTo>
                  <a:pt x="353" y="34"/>
                  <a:pt x="353" y="34"/>
                  <a:pt x="353" y="34"/>
                </a:cubicBezTo>
                <a:cubicBezTo>
                  <a:pt x="341" y="28"/>
                  <a:pt x="341" y="28"/>
                  <a:pt x="341" y="28"/>
                </a:cubicBezTo>
                <a:cubicBezTo>
                  <a:pt x="341" y="27"/>
                  <a:pt x="341" y="27"/>
                  <a:pt x="341" y="27"/>
                </a:cubicBezTo>
                <a:cubicBezTo>
                  <a:pt x="331" y="27"/>
                  <a:pt x="331" y="27"/>
                  <a:pt x="331" y="27"/>
                </a:cubicBezTo>
                <a:cubicBezTo>
                  <a:pt x="323" y="23"/>
                  <a:pt x="323" y="23"/>
                  <a:pt x="323" y="23"/>
                </a:cubicBezTo>
                <a:cubicBezTo>
                  <a:pt x="314" y="18"/>
                  <a:pt x="314" y="18"/>
                  <a:pt x="314" y="18"/>
                </a:cubicBezTo>
                <a:cubicBezTo>
                  <a:pt x="313" y="18"/>
                  <a:pt x="313" y="18"/>
                  <a:pt x="313" y="18"/>
                </a:cubicBezTo>
                <a:cubicBezTo>
                  <a:pt x="309" y="16"/>
                  <a:pt x="309" y="16"/>
                  <a:pt x="309" y="16"/>
                </a:cubicBezTo>
                <a:cubicBezTo>
                  <a:pt x="304" y="18"/>
                  <a:pt x="304" y="18"/>
                  <a:pt x="304" y="18"/>
                </a:cubicBezTo>
                <a:cubicBezTo>
                  <a:pt x="301" y="23"/>
                  <a:pt x="301" y="23"/>
                  <a:pt x="301" y="23"/>
                </a:cubicBezTo>
                <a:cubicBezTo>
                  <a:pt x="304" y="31"/>
                  <a:pt x="304" y="31"/>
                  <a:pt x="304" y="31"/>
                </a:cubicBezTo>
                <a:cubicBezTo>
                  <a:pt x="301" y="30"/>
                  <a:pt x="301" y="30"/>
                  <a:pt x="301" y="30"/>
                </a:cubicBezTo>
                <a:lnTo>
                  <a:pt x="309" y="34"/>
                </a:lnTo>
                <a:close/>
                <a:moveTo>
                  <a:pt x="223" y="31"/>
                </a:moveTo>
                <a:cubicBezTo>
                  <a:pt x="227" y="38"/>
                  <a:pt x="227" y="38"/>
                  <a:pt x="227" y="38"/>
                </a:cubicBezTo>
                <a:cubicBezTo>
                  <a:pt x="234" y="39"/>
                  <a:pt x="234" y="39"/>
                  <a:pt x="234" y="39"/>
                </a:cubicBezTo>
                <a:cubicBezTo>
                  <a:pt x="237" y="38"/>
                  <a:pt x="237" y="38"/>
                  <a:pt x="237" y="38"/>
                </a:cubicBezTo>
                <a:cubicBezTo>
                  <a:pt x="242" y="36"/>
                  <a:pt x="242" y="36"/>
                  <a:pt x="242" y="36"/>
                </a:cubicBezTo>
                <a:cubicBezTo>
                  <a:pt x="243" y="36"/>
                  <a:pt x="243" y="36"/>
                  <a:pt x="243" y="36"/>
                </a:cubicBezTo>
                <a:cubicBezTo>
                  <a:pt x="251" y="38"/>
                  <a:pt x="251" y="38"/>
                  <a:pt x="251" y="38"/>
                </a:cubicBezTo>
                <a:cubicBezTo>
                  <a:pt x="259" y="38"/>
                  <a:pt x="259" y="38"/>
                  <a:pt x="259" y="38"/>
                </a:cubicBezTo>
                <a:cubicBezTo>
                  <a:pt x="263" y="32"/>
                  <a:pt x="263" y="32"/>
                  <a:pt x="263" y="32"/>
                </a:cubicBezTo>
                <a:cubicBezTo>
                  <a:pt x="260" y="27"/>
                  <a:pt x="260" y="27"/>
                  <a:pt x="260" y="27"/>
                </a:cubicBezTo>
                <a:cubicBezTo>
                  <a:pt x="257" y="26"/>
                  <a:pt x="257" y="26"/>
                  <a:pt x="257" y="26"/>
                </a:cubicBezTo>
                <a:cubicBezTo>
                  <a:pt x="253" y="21"/>
                  <a:pt x="253" y="21"/>
                  <a:pt x="253" y="21"/>
                </a:cubicBezTo>
                <a:cubicBezTo>
                  <a:pt x="249" y="25"/>
                  <a:pt x="249" y="25"/>
                  <a:pt x="249" y="25"/>
                </a:cubicBezTo>
                <a:cubicBezTo>
                  <a:pt x="243" y="23"/>
                  <a:pt x="243" y="23"/>
                  <a:pt x="243" y="23"/>
                </a:cubicBezTo>
                <a:cubicBezTo>
                  <a:pt x="242" y="23"/>
                  <a:pt x="242" y="23"/>
                  <a:pt x="242" y="23"/>
                </a:cubicBezTo>
                <a:cubicBezTo>
                  <a:pt x="240" y="21"/>
                  <a:pt x="240" y="21"/>
                  <a:pt x="240" y="21"/>
                </a:cubicBezTo>
                <a:cubicBezTo>
                  <a:pt x="235" y="22"/>
                  <a:pt x="235" y="22"/>
                  <a:pt x="235" y="22"/>
                </a:cubicBezTo>
                <a:cubicBezTo>
                  <a:pt x="235" y="19"/>
                  <a:pt x="235" y="19"/>
                  <a:pt x="235" y="19"/>
                </a:cubicBezTo>
                <a:cubicBezTo>
                  <a:pt x="227" y="20"/>
                  <a:pt x="227" y="20"/>
                  <a:pt x="227" y="20"/>
                </a:cubicBezTo>
                <a:cubicBezTo>
                  <a:pt x="226" y="24"/>
                  <a:pt x="226" y="24"/>
                  <a:pt x="226" y="24"/>
                </a:cubicBezTo>
                <a:cubicBezTo>
                  <a:pt x="231" y="25"/>
                  <a:pt x="231" y="25"/>
                  <a:pt x="231" y="25"/>
                </a:cubicBezTo>
                <a:cubicBezTo>
                  <a:pt x="231" y="30"/>
                  <a:pt x="231" y="30"/>
                  <a:pt x="231" y="30"/>
                </a:cubicBezTo>
                <a:lnTo>
                  <a:pt x="223" y="31"/>
                </a:lnTo>
                <a:close/>
                <a:moveTo>
                  <a:pt x="227" y="19"/>
                </a:moveTo>
                <a:cubicBezTo>
                  <a:pt x="227" y="20"/>
                  <a:pt x="227" y="20"/>
                  <a:pt x="227" y="20"/>
                </a:cubicBezTo>
                <a:cubicBezTo>
                  <a:pt x="234" y="18"/>
                  <a:pt x="234" y="18"/>
                  <a:pt x="234" y="18"/>
                </a:cubicBezTo>
                <a:lnTo>
                  <a:pt x="227" y="19"/>
                </a:lnTo>
                <a:close/>
                <a:moveTo>
                  <a:pt x="226" y="20"/>
                </a:moveTo>
                <a:cubicBezTo>
                  <a:pt x="227" y="20"/>
                  <a:pt x="227" y="20"/>
                  <a:pt x="227" y="20"/>
                </a:cubicBezTo>
                <a:cubicBezTo>
                  <a:pt x="227" y="20"/>
                  <a:pt x="227" y="20"/>
                  <a:pt x="227" y="20"/>
                </a:cubicBezTo>
                <a:lnTo>
                  <a:pt x="226" y="20"/>
                </a:lnTo>
                <a:close/>
              </a:path>
            </a:pathLst>
          </a:custGeom>
          <a:gradFill rotWithShape="1">
            <a:gsLst>
              <a:gs pos="0">
                <a:srgbClr val="C5CCD1"/>
              </a:gs>
              <a:gs pos="100000">
                <a:srgbClr val="A5B0B7"/>
              </a:gs>
            </a:gsLst>
            <a:lin ang="5400000" scaled="1"/>
          </a:gradFill>
          <a:ln w="9525">
            <a:noFill/>
            <a:round/>
            <a:headEnd/>
            <a:tailEnd/>
          </a:ln>
        </p:spPr>
        <p:txBody>
          <a:bodyPr wrap="none" anchor="ctr"/>
          <a:lstStyle/>
          <a:p>
            <a:endParaRPr lang="en-US" b="0"/>
          </a:p>
        </p:txBody>
      </p:sp>
      <p:grpSp>
        <p:nvGrpSpPr>
          <p:cNvPr id="97282" name="Group 36"/>
          <p:cNvGrpSpPr>
            <a:grpSpLocks/>
          </p:cNvGrpSpPr>
          <p:nvPr/>
        </p:nvGrpSpPr>
        <p:grpSpPr bwMode="auto">
          <a:xfrm>
            <a:off x="1081088" y="1066800"/>
            <a:ext cx="6607175" cy="5214938"/>
            <a:chOff x="1081088" y="762000"/>
            <a:chExt cx="6607175" cy="5214938"/>
          </a:xfrm>
        </p:grpSpPr>
        <p:sp>
          <p:nvSpPr>
            <p:cNvPr id="97285" name="Rectangle 302"/>
            <p:cNvSpPr>
              <a:spLocks noChangeArrowheads="1"/>
            </p:cNvSpPr>
            <p:nvPr/>
          </p:nvSpPr>
          <p:spPr bwMode="auto">
            <a:xfrm>
              <a:off x="3725863" y="5184775"/>
              <a:ext cx="3962400" cy="792163"/>
            </a:xfrm>
            <a:prstGeom prst="rect">
              <a:avLst/>
            </a:prstGeom>
            <a:gradFill rotWithShape="1">
              <a:gsLst>
                <a:gs pos="0">
                  <a:srgbClr val="6699CC"/>
                </a:gs>
                <a:gs pos="100000">
                  <a:srgbClr val="6699CC">
                    <a:alpha val="50000"/>
                  </a:srgbClr>
                </a:gs>
              </a:gsLst>
              <a:lin ang="5400000" scaled="1"/>
            </a:gradFill>
            <a:ln w="9525" algn="ctr">
              <a:noFill/>
              <a:miter lim="800000"/>
              <a:headEnd/>
              <a:tailEnd/>
            </a:ln>
          </p:spPr>
          <p:txBody>
            <a:bodyPr anchor="ctr"/>
            <a:lstStyle/>
            <a:p>
              <a:pPr algn="ctr"/>
              <a:r>
                <a:rPr lang="en-US" b="0">
                  <a:solidFill>
                    <a:schemeClr val="bg1"/>
                  </a:solidFill>
                </a:rPr>
                <a:t>                  of security breaches from</a:t>
              </a:r>
            </a:p>
            <a:p>
              <a:pPr algn="ctr"/>
              <a:r>
                <a:rPr lang="en-US" b="0">
                  <a:solidFill>
                    <a:schemeClr val="bg1"/>
                  </a:solidFill>
                </a:rPr>
                <a:t>              non-compliant devices</a:t>
              </a:r>
            </a:p>
          </p:txBody>
        </p:sp>
        <p:sp>
          <p:nvSpPr>
            <p:cNvPr id="97286" name="TextBox 29"/>
            <p:cNvSpPr txBox="1">
              <a:spLocks noChangeArrowheads="1"/>
            </p:cNvSpPr>
            <p:nvPr/>
          </p:nvSpPr>
          <p:spPr bwMode="auto">
            <a:xfrm>
              <a:off x="3838575" y="5246688"/>
              <a:ext cx="1295400" cy="701675"/>
            </a:xfrm>
            <a:prstGeom prst="rect">
              <a:avLst/>
            </a:prstGeom>
            <a:noFill/>
            <a:ln w="9525">
              <a:noFill/>
              <a:miter lim="800000"/>
              <a:headEnd/>
              <a:tailEnd/>
            </a:ln>
          </p:spPr>
          <p:txBody>
            <a:bodyPr>
              <a:spAutoFit/>
            </a:bodyPr>
            <a:lstStyle/>
            <a:p>
              <a:r>
                <a:rPr lang="en-US" sz="4000">
                  <a:solidFill>
                    <a:schemeClr val="bg1"/>
                  </a:solidFill>
                </a:rPr>
                <a:t>80% </a:t>
              </a:r>
            </a:p>
          </p:txBody>
        </p:sp>
        <p:grpSp>
          <p:nvGrpSpPr>
            <p:cNvPr id="97287" name="Group 30"/>
            <p:cNvGrpSpPr>
              <a:grpSpLocks/>
            </p:cNvGrpSpPr>
            <p:nvPr/>
          </p:nvGrpSpPr>
          <p:grpSpPr bwMode="auto">
            <a:xfrm>
              <a:off x="3725863" y="4294188"/>
              <a:ext cx="3962400" cy="793612"/>
              <a:chOff x="3725863" y="4294188"/>
              <a:chExt cx="3962400" cy="793612"/>
            </a:xfrm>
          </p:grpSpPr>
          <p:sp>
            <p:nvSpPr>
              <p:cNvPr id="97306" name="Rectangle 302"/>
              <p:cNvSpPr>
                <a:spLocks noChangeArrowheads="1"/>
              </p:cNvSpPr>
              <p:nvPr/>
            </p:nvSpPr>
            <p:spPr bwMode="auto">
              <a:xfrm>
                <a:off x="3725863" y="4294188"/>
                <a:ext cx="3962400" cy="792162"/>
              </a:xfrm>
              <a:prstGeom prst="rect">
                <a:avLst/>
              </a:prstGeom>
              <a:gradFill rotWithShape="1">
                <a:gsLst>
                  <a:gs pos="0">
                    <a:srgbClr val="6699CC"/>
                  </a:gs>
                  <a:gs pos="100000">
                    <a:srgbClr val="6699CC">
                      <a:alpha val="50000"/>
                    </a:srgbClr>
                  </a:gs>
                </a:gsLst>
                <a:lin ang="5400000" scaled="1"/>
              </a:gradFill>
              <a:ln w="9525" algn="ctr">
                <a:noFill/>
                <a:miter lim="800000"/>
                <a:headEnd/>
                <a:tailEnd/>
              </a:ln>
            </p:spPr>
            <p:txBody>
              <a:bodyPr anchor="ctr"/>
              <a:lstStyle/>
              <a:p>
                <a:r>
                  <a:rPr lang="en-US" b="0">
                    <a:solidFill>
                      <a:schemeClr val="bg1"/>
                    </a:solidFill>
                  </a:rPr>
                  <a:t>             	     of network assets lost or 	      deployed erroneously</a:t>
                </a:r>
              </a:p>
            </p:txBody>
          </p:sp>
          <p:sp>
            <p:nvSpPr>
              <p:cNvPr id="97307" name="TextBox 34"/>
              <p:cNvSpPr txBox="1">
                <a:spLocks noChangeArrowheads="1"/>
              </p:cNvSpPr>
              <p:nvPr/>
            </p:nvSpPr>
            <p:spPr bwMode="auto">
              <a:xfrm>
                <a:off x="3838576" y="4386247"/>
                <a:ext cx="1247775" cy="701553"/>
              </a:xfrm>
              <a:prstGeom prst="rect">
                <a:avLst/>
              </a:prstGeom>
              <a:noFill/>
              <a:ln w="9525">
                <a:noFill/>
                <a:miter lim="800000"/>
                <a:headEnd/>
                <a:tailEnd/>
              </a:ln>
            </p:spPr>
            <p:txBody>
              <a:bodyPr>
                <a:spAutoFit/>
              </a:bodyPr>
              <a:lstStyle/>
              <a:p>
                <a:r>
                  <a:rPr lang="en-US" sz="4000">
                    <a:solidFill>
                      <a:schemeClr val="bg1"/>
                    </a:solidFill>
                  </a:rPr>
                  <a:t>35%</a:t>
                </a:r>
              </a:p>
            </p:txBody>
          </p:sp>
        </p:grpSp>
        <p:grpSp>
          <p:nvGrpSpPr>
            <p:cNvPr id="97288" name="Group 31"/>
            <p:cNvGrpSpPr>
              <a:grpSpLocks/>
            </p:cNvGrpSpPr>
            <p:nvPr/>
          </p:nvGrpSpPr>
          <p:grpSpPr bwMode="auto">
            <a:xfrm>
              <a:off x="3725863" y="1651000"/>
              <a:ext cx="3962400" cy="790575"/>
              <a:chOff x="3725863" y="1651000"/>
              <a:chExt cx="3962400" cy="790575"/>
            </a:xfrm>
          </p:grpSpPr>
          <p:sp>
            <p:nvSpPr>
              <p:cNvPr id="97304" name="Rectangle 302"/>
              <p:cNvSpPr>
                <a:spLocks noChangeArrowheads="1"/>
              </p:cNvSpPr>
              <p:nvPr/>
            </p:nvSpPr>
            <p:spPr bwMode="auto">
              <a:xfrm>
                <a:off x="3725863" y="1651000"/>
                <a:ext cx="3962400" cy="790575"/>
              </a:xfrm>
              <a:prstGeom prst="rect">
                <a:avLst/>
              </a:prstGeom>
              <a:gradFill rotWithShape="1">
                <a:gsLst>
                  <a:gs pos="0">
                    <a:srgbClr val="6699CC"/>
                  </a:gs>
                  <a:gs pos="100000">
                    <a:srgbClr val="6699CC">
                      <a:alpha val="50000"/>
                    </a:srgbClr>
                  </a:gs>
                </a:gsLst>
                <a:lin ang="5400000" scaled="1"/>
              </a:gradFill>
              <a:ln w="9525" algn="ctr">
                <a:noFill/>
                <a:miter lim="800000"/>
                <a:headEnd/>
                <a:tailEnd/>
              </a:ln>
            </p:spPr>
            <p:txBody>
              <a:bodyPr anchor="ctr"/>
              <a:lstStyle/>
              <a:p>
                <a:r>
                  <a:rPr lang="en-US" b="0">
                    <a:solidFill>
                      <a:schemeClr val="bg1"/>
                    </a:solidFill>
                  </a:rPr>
                  <a:t>                 of revenue lost to 		   network problems</a:t>
                </a:r>
                <a:endParaRPr lang="en-US" sz="1000" b="0">
                  <a:solidFill>
                    <a:schemeClr val="bg1"/>
                  </a:solidFill>
                </a:endParaRPr>
              </a:p>
            </p:txBody>
          </p:sp>
          <p:sp>
            <p:nvSpPr>
              <p:cNvPr id="97305" name="TextBox 31"/>
              <p:cNvSpPr txBox="1">
                <a:spLocks noChangeArrowheads="1"/>
              </p:cNvSpPr>
              <p:nvPr/>
            </p:nvSpPr>
            <p:spPr bwMode="auto">
              <a:xfrm>
                <a:off x="3838575" y="1700213"/>
                <a:ext cx="1379538" cy="701675"/>
              </a:xfrm>
              <a:prstGeom prst="rect">
                <a:avLst/>
              </a:prstGeom>
              <a:noFill/>
              <a:ln w="9525">
                <a:noFill/>
                <a:miter lim="800000"/>
                <a:headEnd/>
                <a:tailEnd/>
              </a:ln>
            </p:spPr>
            <p:txBody>
              <a:bodyPr>
                <a:spAutoFit/>
              </a:bodyPr>
              <a:lstStyle/>
              <a:p>
                <a:r>
                  <a:rPr lang="en-US" sz="4000">
                    <a:solidFill>
                      <a:schemeClr val="bg1"/>
                    </a:solidFill>
                  </a:rPr>
                  <a:t>4%</a:t>
                </a:r>
              </a:p>
            </p:txBody>
          </p:sp>
        </p:grpSp>
        <p:grpSp>
          <p:nvGrpSpPr>
            <p:cNvPr id="97289" name="Group 33"/>
            <p:cNvGrpSpPr>
              <a:grpSpLocks/>
            </p:cNvGrpSpPr>
            <p:nvPr/>
          </p:nvGrpSpPr>
          <p:grpSpPr bwMode="auto">
            <a:xfrm>
              <a:off x="3725863" y="762000"/>
              <a:ext cx="3962400" cy="838201"/>
              <a:chOff x="3725863" y="762000"/>
              <a:chExt cx="3962400" cy="838201"/>
            </a:xfrm>
          </p:grpSpPr>
          <p:sp>
            <p:nvSpPr>
              <p:cNvPr id="97302" name="Rectangle 302"/>
              <p:cNvSpPr>
                <a:spLocks noChangeArrowheads="1"/>
              </p:cNvSpPr>
              <p:nvPr/>
            </p:nvSpPr>
            <p:spPr bwMode="auto">
              <a:xfrm>
                <a:off x="3725863" y="762000"/>
                <a:ext cx="3962400" cy="838201"/>
              </a:xfrm>
              <a:prstGeom prst="rect">
                <a:avLst/>
              </a:prstGeom>
              <a:gradFill rotWithShape="1">
                <a:gsLst>
                  <a:gs pos="0">
                    <a:srgbClr val="6699CC"/>
                  </a:gs>
                  <a:gs pos="100000">
                    <a:srgbClr val="6699CC">
                      <a:alpha val="50000"/>
                    </a:srgbClr>
                  </a:gs>
                </a:gsLst>
                <a:lin ang="5400000" scaled="1"/>
              </a:gradFill>
              <a:ln w="9525" algn="ctr">
                <a:noFill/>
                <a:miter lim="800000"/>
                <a:headEnd/>
                <a:tailEnd/>
              </a:ln>
            </p:spPr>
            <p:txBody>
              <a:bodyPr anchor="ctr"/>
              <a:lstStyle/>
              <a:p>
                <a:pPr algn="ctr"/>
                <a:r>
                  <a:rPr lang="en-US" b="0"/>
                  <a:t>      </a:t>
                </a:r>
                <a:r>
                  <a:rPr lang="en-US" b="0">
                    <a:solidFill>
                      <a:schemeClr val="bg1"/>
                    </a:solidFill>
                  </a:rPr>
                  <a:t>caused by manual</a:t>
                </a:r>
              </a:p>
              <a:p>
                <a:pPr algn="ctr"/>
                <a:r>
                  <a:rPr lang="en-US" b="0">
                    <a:solidFill>
                      <a:schemeClr val="bg1"/>
                    </a:solidFill>
                  </a:rPr>
                  <a:t>        configuration errors</a:t>
                </a:r>
              </a:p>
            </p:txBody>
          </p:sp>
          <p:sp>
            <p:nvSpPr>
              <p:cNvPr id="97303" name="TextBox 25"/>
              <p:cNvSpPr txBox="1">
                <a:spLocks noChangeArrowheads="1"/>
              </p:cNvSpPr>
              <p:nvPr/>
            </p:nvSpPr>
            <p:spPr bwMode="auto">
              <a:xfrm>
                <a:off x="3838575" y="860425"/>
                <a:ext cx="1295400" cy="701675"/>
              </a:xfrm>
              <a:prstGeom prst="rect">
                <a:avLst/>
              </a:prstGeom>
              <a:noFill/>
              <a:ln w="9525">
                <a:noFill/>
                <a:miter lim="800000"/>
                <a:headEnd/>
                <a:tailEnd/>
              </a:ln>
            </p:spPr>
            <p:txBody>
              <a:bodyPr>
                <a:spAutoFit/>
              </a:bodyPr>
              <a:lstStyle/>
              <a:p>
                <a:r>
                  <a:rPr lang="en-US" sz="4000">
                    <a:solidFill>
                      <a:schemeClr val="bg1"/>
                    </a:solidFill>
                  </a:rPr>
                  <a:t>60%</a:t>
                </a:r>
              </a:p>
            </p:txBody>
          </p:sp>
        </p:grpSp>
        <p:grpSp>
          <p:nvGrpSpPr>
            <p:cNvPr id="97290" name="Group 34"/>
            <p:cNvGrpSpPr>
              <a:grpSpLocks/>
            </p:cNvGrpSpPr>
            <p:nvPr/>
          </p:nvGrpSpPr>
          <p:grpSpPr bwMode="auto">
            <a:xfrm>
              <a:off x="3725863" y="3413125"/>
              <a:ext cx="3962400" cy="790575"/>
              <a:chOff x="3725863" y="3413125"/>
              <a:chExt cx="3962400" cy="790575"/>
            </a:xfrm>
          </p:grpSpPr>
          <p:sp>
            <p:nvSpPr>
              <p:cNvPr id="97300" name="Rectangle 302"/>
              <p:cNvSpPr>
                <a:spLocks noChangeArrowheads="1"/>
              </p:cNvSpPr>
              <p:nvPr/>
            </p:nvSpPr>
            <p:spPr bwMode="auto">
              <a:xfrm>
                <a:off x="3725863" y="3413125"/>
                <a:ext cx="3962400" cy="790575"/>
              </a:xfrm>
              <a:prstGeom prst="rect">
                <a:avLst/>
              </a:prstGeom>
              <a:gradFill rotWithShape="1">
                <a:gsLst>
                  <a:gs pos="0">
                    <a:srgbClr val="6699CC"/>
                  </a:gs>
                  <a:gs pos="100000">
                    <a:srgbClr val="6699CC">
                      <a:alpha val="50000"/>
                    </a:srgbClr>
                  </a:gs>
                </a:gsLst>
                <a:lin ang="5400000" scaled="1"/>
              </a:gradFill>
              <a:ln w="9525" algn="ctr">
                <a:noFill/>
                <a:miter lim="800000"/>
                <a:headEnd/>
                <a:tailEnd/>
              </a:ln>
            </p:spPr>
            <p:txBody>
              <a:bodyPr anchor="ctr"/>
              <a:lstStyle/>
              <a:p>
                <a:pPr algn="ctr"/>
                <a:r>
                  <a:rPr lang="en-US" b="0">
                    <a:solidFill>
                      <a:schemeClr val="bg1"/>
                    </a:solidFill>
                  </a:rPr>
                  <a:t>            of engineering time</a:t>
                </a:r>
              </a:p>
              <a:p>
                <a:pPr algn="ctr"/>
                <a:r>
                  <a:rPr lang="en-US" b="0">
                    <a:solidFill>
                      <a:schemeClr val="bg1"/>
                    </a:solidFill>
                  </a:rPr>
                  <a:t>                  spent on manual config</a:t>
                </a:r>
                <a:endParaRPr lang="en-US" sz="1000" b="0">
                  <a:solidFill>
                    <a:schemeClr val="bg1"/>
                  </a:solidFill>
                </a:endParaRPr>
              </a:p>
            </p:txBody>
          </p:sp>
          <p:sp>
            <p:nvSpPr>
              <p:cNvPr id="97301" name="TextBox 26"/>
              <p:cNvSpPr txBox="1">
                <a:spLocks noChangeArrowheads="1"/>
              </p:cNvSpPr>
              <p:nvPr/>
            </p:nvSpPr>
            <p:spPr bwMode="auto">
              <a:xfrm>
                <a:off x="3838575" y="3475038"/>
                <a:ext cx="1295400" cy="701675"/>
              </a:xfrm>
              <a:prstGeom prst="rect">
                <a:avLst/>
              </a:prstGeom>
              <a:noFill/>
              <a:ln w="9525">
                <a:noFill/>
                <a:miter lim="800000"/>
                <a:headEnd/>
                <a:tailEnd/>
              </a:ln>
            </p:spPr>
            <p:txBody>
              <a:bodyPr>
                <a:spAutoFit/>
              </a:bodyPr>
              <a:lstStyle/>
              <a:p>
                <a:r>
                  <a:rPr lang="en-US" sz="4000">
                    <a:solidFill>
                      <a:schemeClr val="bg1"/>
                    </a:solidFill>
                  </a:rPr>
                  <a:t>45%</a:t>
                </a:r>
                <a:r>
                  <a:rPr lang="en-US" sz="4000"/>
                  <a:t>     </a:t>
                </a:r>
              </a:p>
            </p:txBody>
          </p:sp>
        </p:grpSp>
        <p:grpSp>
          <p:nvGrpSpPr>
            <p:cNvPr id="97291" name="Group 35"/>
            <p:cNvGrpSpPr>
              <a:grpSpLocks/>
            </p:cNvGrpSpPr>
            <p:nvPr/>
          </p:nvGrpSpPr>
          <p:grpSpPr bwMode="auto">
            <a:xfrm>
              <a:off x="3725863" y="2532063"/>
              <a:ext cx="3962400" cy="792162"/>
              <a:chOff x="3725863" y="2532063"/>
              <a:chExt cx="3962400" cy="792162"/>
            </a:xfrm>
          </p:grpSpPr>
          <p:sp>
            <p:nvSpPr>
              <p:cNvPr id="97298" name="Rectangle 302"/>
              <p:cNvSpPr>
                <a:spLocks noChangeArrowheads="1"/>
              </p:cNvSpPr>
              <p:nvPr/>
            </p:nvSpPr>
            <p:spPr bwMode="auto">
              <a:xfrm>
                <a:off x="3725863" y="2532063"/>
                <a:ext cx="3962400" cy="792162"/>
              </a:xfrm>
              <a:prstGeom prst="rect">
                <a:avLst/>
              </a:prstGeom>
              <a:gradFill rotWithShape="1">
                <a:gsLst>
                  <a:gs pos="0">
                    <a:srgbClr val="6699CC"/>
                  </a:gs>
                  <a:gs pos="100000">
                    <a:srgbClr val="6699CC">
                      <a:alpha val="50000"/>
                    </a:srgbClr>
                  </a:gs>
                </a:gsLst>
                <a:lin ang="5400000" scaled="1"/>
              </a:gradFill>
              <a:ln w="9525" algn="ctr">
                <a:noFill/>
                <a:miter lim="800000"/>
                <a:headEnd/>
                <a:tailEnd/>
              </a:ln>
            </p:spPr>
            <p:txBody>
              <a:bodyPr anchor="ctr"/>
              <a:lstStyle/>
              <a:p>
                <a:r>
                  <a:rPr lang="en-US" b="0"/>
                  <a:t>            	</a:t>
                </a:r>
                <a:r>
                  <a:rPr lang="en-US" b="0">
                    <a:solidFill>
                      <a:schemeClr val="bg1"/>
                    </a:solidFill>
                  </a:rPr>
                  <a:t>configuration errors per</a:t>
                </a:r>
              </a:p>
              <a:p>
                <a:r>
                  <a:rPr lang="en-US" b="0">
                    <a:solidFill>
                      <a:schemeClr val="bg1"/>
                    </a:solidFill>
                  </a:rPr>
                  <a:t>               device (U.S. avg.)</a:t>
                </a:r>
              </a:p>
            </p:txBody>
          </p:sp>
          <p:sp>
            <p:nvSpPr>
              <p:cNvPr id="97299" name="TextBox 29"/>
              <p:cNvSpPr txBox="1">
                <a:spLocks noChangeArrowheads="1"/>
              </p:cNvSpPr>
              <p:nvPr/>
            </p:nvSpPr>
            <p:spPr bwMode="auto">
              <a:xfrm>
                <a:off x="3838575" y="2587626"/>
                <a:ext cx="838200" cy="701674"/>
              </a:xfrm>
              <a:prstGeom prst="rect">
                <a:avLst/>
              </a:prstGeom>
              <a:noFill/>
              <a:ln w="9525">
                <a:noFill/>
                <a:miter lim="800000"/>
                <a:headEnd/>
                <a:tailEnd/>
              </a:ln>
            </p:spPr>
            <p:txBody>
              <a:bodyPr>
                <a:spAutoFit/>
              </a:bodyPr>
              <a:lstStyle/>
              <a:p>
                <a:r>
                  <a:rPr lang="en-US" sz="4000">
                    <a:solidFill>
                      <a:schemeClr val="bg1"/>
                    </a:solidFill>
                  </a:rPr>
                  <a:t>30</a:t>
                </a:r>
              </a:p>
            </p:txBody>
          </p:sp>
        </p:grpSp>
        <p:sp>
          <p:nvSpPr>
            <p:cNvPr id="7" name="Chevron 6"/>
            <p:cNvSpPr>
              <a:spLocks/>
            </p:cNvSpPr>
            <p:nvPr/>
          </p:nvSpPr>
          <p:spPr bwMode="auto">
            <a:xfrm>
              <a:off x="1081088" y="762000"/>
              <a:ext cx="2819400" cy="777875"/>
            </a:xfrm>
            <a:prstGeom prst="chevron">
              <a:avLst>
                <a:gd name="adj" fmla="val 22049"/>
              </a:avLst>
            </a:prstGeom>
            <a:solidFill>
              <a:srgbClr val="D04F00"/>
            </a:solidFill>
            <a:ln w="19050" algn="ctr">
              <a:solidFill>
                <a:srgbClr val="FFFFFF"/>
              </a:solidFill>
              <a:round/>
              <a:headEnd/>
              <a:tailEnd/>
            </a:ln>
            <a:effectLst>
              <a:outerShdw dist="38100" dir="5400000" algn="t" rotWithShape="0">
                <a:srgbClr val="000000">
                  <a:alpha val="39999"/>
                </a:srgbClr>
              </a:outerShdw>
            </a:effectLst>
          </p:spPr>
          <p:txBody>
            <a:bodyPr anchor="ctr" anchorCtr="1"/>
            <a:lstStyle/>
            <a:p>
              <a:pPr algn="ctr">
                <a:defRPr/>
              </a:pPr>
              <a:r>
                <a:rPr lang="en-US" b="0">
                  <a:latin typeface="Arial" pitchFamily="34" charset="0"/>
                  <a:cs typeface="Arial" pitchFamily="34" charset="0"/>
                </a:rPr>
                <a:t>Errors largest cause of network outages</a:t>
              </a:r>
            </a:p>
          </p:txBody>
        </p:sp>
        <p:sp>
          <p:nvSpPr>
            <p:cNvPr id="14" name="Chevron 13"/>
            <p:cNvSpPr>
              <a:spLocks/>
            </p:cNvSpPr>
            <p:nvPr/>
          </p:nvSpPr>
          <p:spPr bwMode="auto">
            <a:xfrm>
              <a:off x="1081088" y="1643063"/>
              <a:ext cx="2819400" cy="777875"/>
            </a:xfrm>
            <a:prstGeom prst="chevron">
              <a:avLst>
                <a:gd name="adj" fmla="val 22049"/>
              </a:avLst>
            </a:prstGeom>
            <a:solidFill>
              <a:srgbClr val="D04F00"/>
            </a:solidFill>
            <a:ln w="19050" algn="ctr">
              <a:solidFill>
                <a:srgbClr val="FFFFFF"/>
              </a:solidFill>
              <a:round/>
              <a:headEnd/>
              <a:tailEnd/>
            </a:ln>
            <a:effectLst>
              <a:outerShdw dist="38100" dir="5400000" algn="t" rotWithShape="0">
                <a:srgbClr val="000000">
                  <a:alpha val="39999"/>
                </a:srgbClr>
              </a:outerShdw>
            </a:effectLst>
          </p:spPr>
          <p:txBody>
            <a:bodyPr anchor="ctr" anchorCtr="1"/>
            <a:lstStyle/>
            <a:p>
              <a:pPr algn="ctr">
                <a:defRPr/>
              </a:pPr>
              <a:r>
                <a:rPr lang="en-US" b="0">
                  <a:latin typeface="Arial" pitchFamily="34" charset="0"/>
                  <a:cs typeface="Arial" pitchFamily="34" charset="0"/>
                </a:rPr>
                <a:t>Increasing impact on service revenue</a:t>
              </a:r>
            </a:p>
          </p:txBody>
        </p:sp>
        <p:sp>
          <p:nvSpPr>
            <p:cNvPr id="12" name="Chevron 11"/>
            <p:cNvSpPr>
              <a:spLocks/>
            </p:cNvSpPr>
            <p:nvPr/>
          </p:nvSpPr>
          <p:spPr bwMode="auto">
            <a:xfrm>
              <a:off x="1081088" y="3430588"/>
              <a:ext cx="2819400" cy="776287"/>
            </a:xfrm>
            <a:prstGeom prst="chevron">
              <a:avLst>
                <a:gd name="adj" fmla="val 22044"/>
              </a:avLst>
            </a:prstGeom>
            <a:solidFill>
              <a:srgbClr val="D04F00"/>
            </a:solidFill>
            <a:ln w="19050" algn="ctr">
              <a:solidFill>
                <a:srgbClr val="FFFFFF"/>
              </a:solidFill>
              <a:round/>
              <a:headEnd/>
              <a:tailEnd/>
            </a:ln>
            <a:effectLst>
              <a:outerShdw dist="38100" dir="5400000" algn="t" rotWithShape="0">
                <a:srgbClr val="000000">
                  <a:alpha val="39999"/>
                </a:srgbClr>
              </a:outerShdw>
            </a:effectLst>
          </p:spPr>
          <p:txBody>
            <a:bodyPr anchor="ctr" anchorCtr="1"/>
            <a:lstStyle/>
            <a:p>
              <a:pPr algn="ctr">
                <a:defRPr/>
              </a:pPr>
              <a:r>
                <a:rPr lang="en-US" b="0">
                  <a:latin typeface="Arial" pitchFamily="34" charset="0"/>
                  <a:cs typeface="Arial" pitchFamily="34" charset="0"/>
                </a:rPr>
                <a:t>Routine tasks consuming resources</a:t>
              </a:r>
            </a:p>
          </p:txBody>
        </p:sp>
        <p:sp>
          <p:nvSpPr>
            <p:cNvPr id="28" name="Chevron 27"/>
            <p:cNvSpPr>
              <a:spLocks/>
            </p:cNvSpPr>
            <p:nvPr/>
          </p:nvSpPr>
          <p:spPr bwMode="auto">
            <a:xfrm>
              <a:off x="1081088" y="5172075"/>
              <a:ext cx="2819400" cy="785813"/>
            </a:xfrm>
            <a:prstGeom prst="chevron">
              <a:avLst>
                <a:gd name="adj" fmla="val 22042"/>
              </a:avLst>
            </a:prstGeom>
            <a:solidFill>
              <a:srgbClr val="D04F00"/>
            </a:solidFill>
            <a:ln w="19050" algn="ctr">
              <a:solidFill>
                <a:srgbClr val="FFFFFF"/>
              </a:solidFill>
              <a:round/>
              <a:headEnd/>
              <a:tailEnd/>
            </a:ln>
            <a:effectLst>
              <a:outerShdw dist="38100" dir="5400000" algn="t" rotWithShape="0">
                <a:srgbClr val="000000">
                  <a:alpha val="39999"/>
                </a:srgbClr>
              </a:outerShdw>
            </a:effectLst>
          </p:spPr>
          <p:txBody>
            <a:bodyPr anchor="ctr" anchorCtr="1"/>
            <a:lstStyle/>
            <a:p>
              <a:pPr algn="ctr">
                <a:defRPr/>
              </a:pPr>
              <a:r>
                <a:rPr lang="en-US" b="0">
                  <a:latin typeface="Arial" pitchFamily="34" charset="0"/>
                  <a:cs typeface="Arial" pitchFamily="34" charset="0"/>
                </a:rPr>
                <a:t>Inconsistent security posture open to threat</a:t>
              </a:r>
            </a:p>
          </p:txBody>
        </p:sp>
        <p:sp>
          <p:nvSpPr>
            <p:cNvPr id="33" name="Chevron 32"/>
            <p:cNvSpPr>
              <a:spLocks/>
            </p:cNvSpPr>
            <p:nvPr/>
          </p:nvSpPr>
          <p:spPr bwMode="auto">
            <a:xfrm>
              <a:off x="1081088" y="4297363"/>
              <a:ext cx="2819400" cy="777875"/>
            </a:xfrm>
            <a:prstGeom prst="chevron">
              <a:avLst>
                <a:gd name="adj" fmla="val 22049"/>
              </a:avLst>
            </a:prstGeom>
            <a:solidFill>
              <a:srgbClr val="D04F00"/>
            </a:solidFill>
            <a:ln w="19050" algn="ctr">
              <a:solidFill>
                <a:srgbClr val="FFFFFF"/>
              </a:solidFill>
              <a:round/>
              <a:headEnd/>
              <a:tailEnd/>
            </a:ln>
            <a:effectLst>
              <a:outerShdw dist="38100" dir="5400000" algn="t" rotWithShape="0">
                <a:srgbClr val="000000">
                  <a:alpha val="39999"/>
                </a:srgbClr>
              </a:outerShdw>
            </a:effectLst>
          </p:spPr>
          <p:txBody>
            <a:bodyPr anchor="ctr" anchorCtr="1"/>
            <a:lstStyle/>
            <a:p>
              <a:pPr algn="ctr">
                <a:defRPr/>
              </a:pPr>
              <a:r>
                <a:rPr lang="en-US" b="0">
                  <a:latin typeface="Arial" pitchFamily="34" charset="0"/>
                  <a:cs typeface="Arial" pitchFamily="34" charset="0"/>
                </a:rPr>
                <a:t>Incorrect provisioning and excess inventory</a:t>
              </a:r>
            </a:p>
          </p:txBody>
        </p:sp>
        <p:sp>
          <p:nvSpPr>
            <p:cNvPr id="26" name="Chevron 25"/>
            <p:cNvSpPr>
              <a:spLocks/>
            </p:cNvSpPr>
            <p:nvPr/>
          </p:nvSpPr>
          <p:spPr bwMode="auto">
            <a:xfrm>
              <a:off x="1081088" y="2535238"/>
              <a:ext cx="2819400" cy="777875"/>
            </a:xfrm>
            <a:prstGeom prst="chevron">
              <a:avLst>
                <a:gd name="adj" fmla="val 22049"/>
              </a:avLst>
            </a:prstGeom>
            <a:solidFill>
              <a:srgbClr val="D04F00"/>
            </a:solidFill>
            <a:ln w="19050" algn="ctr">
              <a:solidFill>
                <a:srgbClr val="FFFFFF"/>
              </a:solidFill>
              <a:round/>
              <a:headEnd/>
              <a:tailEnd/>
            </a:ln>
            <a:effectLst>
              <a:outerShdw dist="38100" dir="5400000" algn="t" rotWithShape="0">
                <a:srgbClr val="000000">
                  <a:alpha val="39999"/>
                </a:srgbClr>
              </a:outerShdw>
            </a:effectLst>
          </p:spPr>
          <p:txBody>
            <a:bodyPr anchor="ctr" anchorCtr="1"/>
            <a:lstStyle/>
            <a:p>
              <a:pPr algn="ctr">
                <a:defRPr/>
              </a:pPr>
              <a:r>
                <a:rPr lang="en-US" b="0">
                  <a:latin typeface="Arial" pitchFamily="34" charset="0"/>
                  <a:cs typeface="Arial" pitchFamily="34" charset="0"/>
                </a:rPr>
                <a:t>Network complexity outpacing scripting</a:t>
              </a:r>
            </a:p>
          </p:txBody>
        </p:sp>
      </p:grpSp>
      <p:sp>
        <p:nvSpPr>
          <p:cNvPr id="97283" name="TextBox 16"/>
          <p:cNvSpPr txBox="1">
            <a:spLocks noChangeArrowheads="1"/>
          </p:cNvSpPr>
          <p:nvPr/>
        </p:nvSpPr>
        <p:spPr bwMode="auto">
          <a:xfrm>
            <a:off x="258763" y="6342063"/>
            <a:ext cx="5303837" cy="244475"/>
          </a:xfrm>
          <a:prstGeom prst="rect">
            <a:avLst/>
          </a:prstGeom>
          <a:noFill/>
          <a:ln w="9525">
            <a:noFill/>
            <a:miter lim="800000"/>
            <a:headEnd/>
            <a:tailEnd/>
          </a:ln>
        </p:spPr>
        <p:txBody>
          <a:bodyPr>
            <a:spAutoFit/>
          </a:bodyPr>
          <a:lstStyle/>
          <a:p>
            <a:pPr marL="228600" indent="-228600"/>
            <a:r>
              <a:rPr lang="en-US" sz="1000" b="0">
                <a:solidFill>
                  <a:srgbClr val="003366"/>
                </a:solidFill>
                <a:latin typeface="Helvetica"/>
              </a:rPr>
              <a:t>Sources: Dataquest. EMA, Yankee, Infonetics Research</a:t>
            </a:r>
          </a:p>
        </p:txBody>
      </p:sp>
      <p:sp>
        <p:nvSpPr>
          <p:cNvPr id="30" name="Rectangle 2"/>
          <p:cNvSpPr txBox="1">
            <a:spLocks noChangeArrowheads="1"/>
          </p:cNvSpPr>
          <p:nvPr/>
        </p:nvSpPr>
        <p:spPr>
          <a:xfrm>
            <a:off x="457200" y="457200"/>
            <a:ext cx="8001000" cy="685800"/>
          </a:xfrm>
          <a:prstGeom prst="rect">
            <a:avLst/>
          </a:prstGeom>
        </p:spPr>
        <p:txBody>
          <a:bodyPr/>
          <a:lstStyle/>
          <a:p>
            <a:pPr eaLnBrk="0" hangingPunct="0">
              <a:defRPr/>
            </a:pPr>
            <a:r>
              <a:rPr lang="en-US" sz="2800" kern="0" dirty="0">
                <a:solidFill>
                  <a:srgbClr val="003366"/>
                </a:solidFill>
                <a:latin typeface="Helvetica" pitchFamily="34" charset="0"/>
                <a:ea typeface="MS PGothic" pitchFamily="34" charset="-128"/>
                <a:cs typeface="ＭＳ Ｐゴシック" pitchFamily="-111" charset="-128"/>
              </a:rPr>
              <a:t>Cost of Network Complexity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3" name="TextBox 16"/>
          <p:cNvSpPr txBox="1">
            <a:spLocks noChangeArrowheads="1"/>
          </p:cNvSpPr>
          <p:nvPr/>
        </p:nvSpPr>
        <p:spPr bwMode="auto">
          <a:xfrm>
            <a:off x="1903413" y="4724400"/>
            <a:ext cx="1798637" cy="246063"/>
          </a:xfrm>
          <a:prstGeom prst="rect">
            <a:avLst/>
          </a:prstGeom>
          <a:noFill/>
          <a:ln w="9525">
            <a:noFill/>
            <a:miter lim="800000"/>
            <a:headEnd/>
            <a:tailEnd/>
          </a:ln>
        </p:spPr>
        <p:txBody>
          <a:bodyPr>
            <a:spAutoFit/>
          </a:bodyPr>
          <a:lstStyle/>
          <a:p>
            <a:pPr marL="228600" indent="-228600"/>
            <a:r>
              <a:rPr lang="en-US" sz="1000" b="0" i="1">
                <a:latin typeface="Helvetica"/>
              </a:rPr>
              <a:t>Source: Forrester Research</a:t>
            </a:r>
          </a:p>
        </p:txBody>
      </p:sp>
      <p:grpSp>
        <p:nvGrpSpPr>
          <p:cNvPr id="263174" name="Group 19"/>
          <p:cNvGrpSpPr>
            <a:grpSpLocks/>
          </p:cNvGrpSpPr>
          <p:nvPr/>
        </p:nvGrpSpPr>
        <p:grpSpPr bwMode="auto">
          <a:xfrm>
            <a:off x="1828800" y="1290638"/>
            <a:ext cx="5149850" cy="3433762"/>
            <a:chOff x="183491" y="1033046"/>
            <a:chExt cx="5302910" cy="3509991"/>
          </a:xfrm>
        </p:grpSpPr>
        <p:graphicFrame>
          <p:nvGraphicFramePr>
            <p:cNvPr id="263172" name="Object 2"/>
            <p:cNvGraphicFramePr>
              <a:graphicFrameLocks noChangeAspect="1"/>
            </p:cNvGraphicFramePr>
            <p:nvPr/>
          </p:nvGraphicFramePr>
          <p:xfrm>
            <a:off x="228601" y="1371601"/>
            <a:ext cx="5257800" cy="3171436"/>
          </p:xfrm>
          <a:graphic>
            <a:graphicData uri="http://schemas.openxmlformats.org/presentationml/2006/ole">
              <p:oleObj spid="_x0000_s263172" r:id="rId3" imgW="5108891" imgH="3103133" progId="Excel.Sheet.8">
                <p:embed/>
              </p:oleObj>
            </a:graphicData>
          </a:graphic>
        </p:graphicFrame>
        <p:sp>
          <p:nvSpPr>
            <p:cNvPr id="263178" name="TextBox 6"/>
            <p:cNvSpPr txBox="1">
              <a:spLocks noChangeArrowheads="1"/>
            </p:cNvSpPr>
            <p:nvPr/>
          </p:nvSpPr>
          <p:spPr bwMode="auto">
            <a:xfrm>
              <a:off x="183491" y="1033046"/>
              <a:ext cx="4492107" cy="344021"/>
            </a:xfrm>
            <a:prstGeom prst="rect">
              <a:avLst/>
            </a:prstGeom>
            <a:noFill/>
            <a:ln w="9525">
              <a:noFill/>
              <a:miter lim="800000"/>
              <a:headEnd/>
              <a:tailEnd/>
            </a:ln>
          </p:spPr>
          <p:txBody>
            <a:bodyPr wrap="none">
              <a:spAutoFit/>
            </a:bodyPr>
            <a:lstStyle/>
            <a:p>
              <a:r>
                <a:rPr lang="en-US" sz="1600">
                  <a:solidFill>
                    <a:schemeClr val="bg1"/>
                  </a:solidFill>
                </a:rPr>
                <a:t>The Top Five Challenges of IT Management</a:t>
              </a:r>
            </a:p>
          </p:txBody>
        </p:sp>
        <p:sp>
          <p:nvSpPr>
            <p:cNvPr id="263179" name="AutoShape 82"/>
            <p:cNvSpPr>
              <a:spLocks noChangeArrowheads="1"/>
            </p:cNvSpPr>
            <p:nvPr/>
          </p:nvSpPr>
          <p:spPr bwMode="auto">
            <a:xfrm>
              <a:off x="304800" y="1935480"/>
              <a:ext cx="5029200" cy="350520"/>
            </a:xfrm>
            <a:prstGeom prst="roundRect">
              <a:avLst>
                <a:gd name="adj" fmla="val 50000"/>
              </a:avLst>
            </a:prstGeom>
            <a:noFill/>
            <a:ln w="38100">
              <a:solidFill>
                <a:srgbClr val="FF0000"/>
              </a:solidFill>
              <a:round/>
              <a:headEnd/>
              <a:tailEnd/>
            </a:ln>
          </p:spPr>
          <p:txBody>
            <a:bodyPr wrap="none" anchor="ctr"/>
            <a:lstStyle/>
            <a:p>
              <a:endParaRPr lang="en-US" b="0"/>
            </a:p>
          </p:txBody>
        </p:sp>
        <p:sp>
          <p:nvSpPr>
            <p:cNvPr id="263180" name="AutoShape 82"/>
            <p:cNvSpPr>
              <a:spLocks noChangeArrowheads="1"/>
            </p:cNvSpPr>
            <p:nvPr/>
          </p:nvSpPr>
          <p:spPr bwMode="auto">
            <a:xfrm>
              <a:off x="304800" y="2438400"/>
              <a:ext cx="5029200" cy="350520"/>
            </a:xfrm>
            <a:prstGeom prst="roundRect">
              <a:avLst>
                <a:gd name="adj" fmla="val 50000"/>
              </a:avLst>
            </a:prstGeom>
            <a:noFill/>
            <a:ln w="38100">
              <a:solidFill>
                <a:srgbClr val="FF0000"/>
              </a:solidFill>
              <a:round/>
              <a:headEnd/>
              <a:tailEnd/>
            </a:ln>
          </p:spPr>
          <p:txBody>
            <a:bodyPr wrap="none" anchor="ctr"/>
            <a:lstStyle/>
            <a:p>
              <a:endParaRPr lang="en-US" b="0"/>
            </a:p>
          </p:txBody>
        </p:sp>
        <p:sp>
          <p:nvSpPr>
            <p:cNvPr id="263181" name="AutoShape 82"/>
            <p:cNvSpPr>
              <a:spLocks noChangeArrowheads="1"/>
            </p:cNvSpPr>
            <p:nvPr/>
          </p:nvSpPr>
          <p:spPr bwMode="auto">
            <a:xfrm>
              <a:off x="304800" y="3459480"/>
              <a:ext cx="5029200" cy="350520"/>
            </a:xfrm>
            <a:prstGeom prst="roundRect">
              <a:avLst>
                <a:gd name="adj" fmla="val 50000"/>
              </a:avLst>
            </a:prstGeom>
            <a:noFill/>
            <a:ln w="38100">
              <a:solidFill>
                <a:srgbClr val="FF0000"/>
              </a:solidFill>
              <a:round/>
              <a:headEnd/>
              <a:tailEnd/>
            </a:ln>
          </p:spPr>
          <p:txBody>
            <a:bodyPr wrap="none" anchor="ctr"/>
            <a:lstStyle/>
            <a:p>
              <a:endParaRPr lang="en-US" b="0"/>
            </a:p>
          </p:txBody>
        </p:sp>
      </p:grpSp>
      <p:sp>
        <p:nvSpPr>
          <p:cNvPr id="263175" name="Title 26"/>
          <p:cNvSpPr>
            <a:spLocks noGrp="1"/>
          </p:cNvSpPr>
          <p:nvPr>
            <p:ph type="title" idx="4294967295"/>
          </p:nvPr>
        </p:nvSpPr>
        <p:spPr>
          <a:xfrm>
            <a:off x="354013" y="677863"/>
            <a:ext cx="8245475" cy="438150"/>
          </a:xfrm>
        </p:spPr>
        <p:txBody>
          <a:bodyPr lIns="0" tIns="0" rIns="0" bIns="0" anchor="ctr"/>
          <a:lstStyle/>
          <a:p>
            <a:r>
              <a:rPr lang="en-US" smtClean="0">
                <a:solidFill>
                  <a:srgbClr val="003366"/>
                </a:solidFill>
              </a:rPr>
              <a:t>Growing Importance of NCCM</a:t>
            </a:r>
          </a:p>
        </p:txBody>
      </p:sp>
      <p:sp>
        <p:nvSpPr>
          <p:cNvPr id="263176" name="Text Placeholder 12"/>
          <p:cNvSpPr>
            <a:spLocks noGrp="1"/>
          </p:cNvSpPr>
          <p:nvPr>
            <p:ph type="body" sz="quarter" idx="4294967295"/>
          </p:nvPr>
        </p:nvSpPr>
        <p:spPr>
          <a:xfrm>
            <a:off x="0" y="4724400"/>
            <a:ext cx="9144000" cy="1600200"/>
          </a:xfrm>
          <a:solidFill>
            <a:srgbClr val="003366"/>
          </a:solidFill>
        </p:spPr>
        <p:txBody>
          <a:bodyPr lIns="0" tIns="0" rIns="0" bIns="0"/>
          <a:lstStyle/>
          <a:p>
            <a:pPr marL="0" indent="0">
              <a:buFontTx/>
              <a:buNone/>
            </a:pPr>
            <a:endParaRPr lang="en-US" sz="1400" smtClean="0">
              <a:solidFill>
                <a:schemeClr val="tx1"/>
              </a:solidFill>
              <a:latin typeface="Helvetica"/>
            </a:endParaRPr>
          </a:p>
          <a:p>
            <a:pPr marL="0" indent="0">
              <a:buFontTx/>
              <a:buNone/>
            </a:pPr>
            <a:r>
              <a:rPr lang="en-US" sz="1600" smtClean="0">
                <a:solidFill>
                  <a:schemeClr val="tx1"/>
                </a:solidFill>
                <a:latin typeface="Helvetica"/>
              </a:rPr>
              <a:t>	</a:t>
            </a:r>
            <a:r>
              <a:rPr lang="en-US" sz="1600" smtClean="0">
                <a:solidFill>
                  <a:schemeClr val="tx1"/>
                </a:solidFill>
              </a:rPr>
              <a:t>“</a:t>
            </a:r>
            <a:r>
              <a:rPr lang="en-US" sz="1600" smtClean="0">
                <a:solidFill>
                  <a:schemeClr val="tx1"/>
                </a:solidFill>
                <a:latin typeface="Helvetica"/>
              </a:rPr>
              <a:t>Network managers will increasingly be called on to replace manual processes with 	automated NCCM tools to monitor and control network device configurations, thus 	improving staff efficiency, reducing risk and enabling the enforcement of compliance 	policies.</a:t>
            </a:r>
            <a:r>
              <a:rPr lang="en-US" sz="1600" smtClean="0">
                <a:solidFill>
                  <a:schemeClr val="tx1"/>
                </a:solidFill>
              </a:rPr>
              <a:t>”</a:t>
            </a:r>
            <a:endParaRPr lang="en-US" sz="1600" smtClean="0">
              <a:solidFill>
                <a:schemeClr val="tx1"/>
              </a:solidFill>
              <a:latin typeface="Helvetica"/>
            </a:endParaRPr>
          </a:p>
          <a:p>
            <a:pPr marL="0" indent="0">
              <a:buFontTx/>
              <a:buNone/>
            </a:pPr>
            <a:r>
              <a:rPr lang="en-US" sz="1400" smtClean="0">
                <a:solidFill>
                  <a:schemeClr val="tx1"/>
                </a:solidFill>
                <a:latin typeface="Helvetica"/>
              </a:rPr>
              <a:t>								</a:t>
            </a:r>
            <a:r>
              <a:rPr lang="en-US" sz="1200" b="1" smtClean="0">
                <a:solidFill>
                  <a:schemeClr val="tx1"/>
                </a:solidFill>
              </a:rPr>
              <a:t>Source: Gartner</a:t>
            </a:r>
          </a:p>
          <a:p>
            <a:pPr marL="0" indent="0">
              <a:buFontTx/>
              <a:buNone/>
            </a:pPr>
            <a:endParaRPr lang="en-US" sz="1200" b="1" smtClean="0">
              <a:solidFill>
                <a:schemeClr val="tx1"/>
              </a:solidFill>
            </a:endParaRPr>
          </a:p>
        </p:txBody>
      </p:sp>
      <p:sp>
        <p:nvSpPr>
          <p:cNvPr id="263177" name="TextBox 16"/>
          <p:cNvSpPr txBox="1">
            <a:spLocks noChangeArrowheads="1"/>
          </p:cNvSpPr>
          <p:nvPr/>
        </p:nvSpPr>
        <p:spPr bwMode="auto">
          <a:xfrm>
            <a:off x="4572000" y="4478338"/>
            <a:ext cx="2484438" cy="246062"/>
          </a:xfrm>
          <a:prstGeom prst="rect">
            <a:avLst/>
          </a:prstGeom>
          <a:noFill/>
          <a:ln w="9525">
            <a:noFill/>
            <a:miter lim="800000"/>
            <a:headEnd/>
            <a:tailEnd/>
          </a:ln>
        </p:spPr>
        <p:txBody>
          <a:bodyPr>
            <a:spAutoFit/>
          </a:bodyPr>
          <a:lstStyle/>
          <a:p>
            <a:pPr marL="228600" indent="-228600"/>
            <a:r>
              <a:rPr lang="en-US" sz="1000" i="1">
                <a:solidFill>
                  <a:schemeClr val="bg1"/>
                </a:solidFill>
                <a:latin typeface="Helvetica"/>
              </a:rPr>
              <a:t>Source: Forrester Research</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193" name="Picture 1"/>
          <p:cNvPicPr>
            <a:picLocks noChangeAspect="1" noChangeArrowheads="1"/>
          </p:cNvPicPr>
          <p:nvPr/>
        </p:nvPicPr>
        <p:blipFill>
          <a:blip r:embed="rId2"/>
          <a:srcRect/>
          <a:stretch>
            <a:fillRect/>
          </a:stretch>
        </p:blipFill>
        <p:spPr bwMode="auto">
          <a:xfrm>
            <a:off x="2103438" y="1811338"/>
            <a:ext cx="4938712" cy="4741862"/>
          </a:xfrm>
          <a:prstGeom prst="rect">
            <a:avLst/>
          </a:prstGeom>
          <a:noFill/>
          <a:ln w="9525">
            <a:noFill/>
            <a:miter lim="800000"/>
            <a:headEnd/>
            <a:tailEnd/>
          </a:ln>
        </p:spPr>
      </p:pic>
      <p:sp>
        <p:nvSpPr>
          <p:cNvPr id="264194" name="Title 3"/>
          <p:cNvSpPr>
            <a:spLocks noGrp="1"/>
          </p:cNvSpPr>
          <p:nvPr>
            <p:ph type="title"/>
          </p:nvPr>
        </p:nvSpPr>
        <p:spPr>
          <a:xfrm>
            <a:off x="381000" y="573088"/>
            <a:ext cx="8445500" cy="1255712"/>
          </a:xfrm>
        </p:spPr>
        <p:txBody>
          <a:bodyPr/>
          <a:lstStyle/>
          <a:p>
            <a:r>
              <a:rPr lang="en-US" sz="2800" smtClean="0">
                <a:solidFill>
                  <a:srgbClr val="003366"/>
                </a:solidFill>
              </a:rPr>
              <a:t>Intelliden Network Automation Solutions: Manage the Change Lifecycle of Multivendor Networks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3" name="Slide Number Placeholder 1"/>
          <p:cNvSpPr txBox="1">
            <a:spLocks noGrp="1"/>
          </p:cNvSpPr>
          <p:nvPr/>
        </p:nvSpPr>
        <p:spPr bwMode="black">
          <a:xfrm>
            <a:off x="182563" y="6826250"/>
            <a:ext cx="366712" cy="184150"/>
          </a:xfrm>
          <a:prstGeom prst="rect">
            <a:avLst/>
          </a:prstGeom>
          <a:noFill/>
          <a:ln w="9525">
            <a:noFill/>
            <a:miter lim="800000"/>
            <a:headEnd/>
            <a:tailEnd/>
          </a:ln>
        </p:spPr>
        <p:txBody>
          <a:bodyPr lIns="92075" tIns="46038" rIns="92075" bIns="46038"/>
          <a:lstStyle/>
          <a:p>
            <a:fld id="{ECBCF200-2681-40CA-B884-E519A6EFEE6F}" type="slidenum">
              <a:rPr lang="en-US" sz="800"/>
              <a:pPr/>
              <a:t>9</a:t>
            </a:fld>
            <a:endParaRPr lang="en-US" sz="800"/>
          </a:p>
        </p:txBody>
      </p:sp>
      <p:sp>
        <p:nvSpPr>
          <p:cNvPr id="363524" name="Footer Placeholder 2"/>
          <p:cNvSpPr txBox="1">
            <a:spLocks noGrp="1"/>
          </p:cNvSpPr>
          <p:nvPr/>
        </p:nvSpPr>
        <p:spPr bwMode="auto">
          <a:xfrm>
            <a:off x="1554163" y="6826250"/>
            <a:ext cx="1189037" cy="168275"/>
          </a:xfrm>
          <a:prstGeom prst="rect">
            <a:avLst/>
          </a:prstGeom>
          <a:noFill/>
          <a:ln w="9525">
            <a:noFill/>
            <a:miter lim="800000"/>
            <a:headEnd/>
            <a:tailEnd/>
          </a:ln>
        </p:spPr>
        <p:txBody>
          <a:bodyPr lIns="92075" tIns="46038" rIns="92075" bIns="46038"/>
          <a:lstStyle/>
          <a:p>
            <a:r>
              <a:rPr lang="en-US" sz="800"/>
              <a:t>IBM Confidential</a:t>
            </a:r>
          </a:p>
        </p:txBody>
      </p:sp>
      <p:sp>
        <p:nvSpPr>
          <p:cNvPr id="119816" name="Rectangle 8"/>
          <p:cNvSpPr>
            <a:spLocks noChangeArrowheads="1"/>
          </p:cNvSpPr>
          <p:nvPr/>
        </p:nvSpPr>
        <p:spPr bwMode="auto">
          <a:xfrm>
            <a:off x="381000" y="685800"/>
            <a:ext cx="8445500" cy="533400"/>
          </a:xfrm>
          <a:prstGeom prst="rect">
            <a:avLst/>
          </a:prstGeom>
          <a:noFill/>
          <a:ln w="9525">
            <a:noFill/>
            <a:miter lim="800000"/>
            <a:headEnd/>
            <a:tailEnd/>
          </a:ln>
        </p:spPr>
        <p:txBody>
          <a:bodyPr anchor="ctr"/>
          <a:lstStyle/>
          <a:p>
            <a:pPr>
              <a:lnSpc>
                <a:spcPct val="90000"/>
              </a:lnSpc>
              <a:defRPr/>
            </a:pPr>
            <a:r>
              <a:rPr lang="en-IE" sz="2800" dirty="0">
                <a:solidFill>
                  <a:srgbClr val="003366"/>
                </a:solidFill>
                <a:latin typeface="+mj-lt"/>
                <a:ea typeface="+mj-ea"/>
                <a:cs typeface="+mj-cs"/>
              </a:rPr>
              <a:t>Integrated Service and Network Management</a:t>
            </a:r>
            <a:endParaRPr lang="en-US" sz="2800" dirty="0">
              <a:solidFill>
                <a:srgbClr val="003366"/>
              </a:solidFill>
              <a:latin typeface="+mj-lt"/>
              <a:ea typeface="+mj-ea"/>
              <a:cs typeface="+mj-cs"/>
            </a:endParaRPr>
          </a:p>
        </p:txBody>
      </p:sp>
      <p:sp>
        <p:nvSpPr>
          <p:cNvPr id="363526" name="Line 1121"/>
          <p:cNvSpPr>
            <a:spLocks noChangeShapeType="1"/>
          </p:cNvSpPr>
          <p:nvPr/>
        </p:nvSpPr>
        <p:spPr bwMode="auto">
          <a:xfrm flipH="1" flipV="1">
            <a:off x="4203700" y="4100513"/>
            <a:ext cx="1701800" cy="1587"/>
          </a:xfrm>
          <a:prstGeom prst="line">
            <a:avLst/>
          </a:prstGeom>
          <a:noFill/>
          <a:ln w="28575">
            <a:solidFill>
              <a:srgbClr val="808080"/>
            </a:solidFill>
            <a:round/>
            <a:headEnd type="triangle" w="med" len="med"/>
            <a:tailEnd type="triangle" w="med" len="med"/>
          </a:ln>
        </p:spPr>
        <p:txBody>
          <a:bodyPr/>
          <a:lstStyle/>
          <a:p>
            <a:endParaRPr lang="en-US"/>
          </a:p>
        </p:txBody>
      </p:sp>
      <p:sp>
        <p:nvSpPr>
          <p:cNvPr id="363527" name="Line 1122"/>
          <p:cNvSpPr>
            <a:spLocks noChangeShapeType="1"/>
          </p:cNvSpPr>
          <p:nvPr/>
        </p:nvSpPr>
        <p:spPr bwMode="auto">
          <a:xfrm flipH="1">
            <a:off x="2679700" y="4203700"/>
            <a:ext cx="3213100" cy="23813"/>
          </a:xfrm>
          <a:prstGeom prst="line">
            <a:avLst/>
          </a:prstGeom>
          <a:noFill/>
          <a:ln w="28575">
            <a:solidFill>
              <a:srgbClr val="808080"/>
            </a:solidFill>
            <a:round/>
            <a:headEnd type="triangle" w="med" len="med"/>
            <a:tailEnd type="triangle" w="med" len="med"/>
          </a:ln>
        </p:spPr>
        <p:txBody>
          <a:bodyPr/>
          <a:lstStyle/>
          <a:p>
            <a:endParaRPr lang="en-US"/>
          </a:p>
        </p:txBody>
      </p:sp>
      <p:sp>
        <p:nvSpPr>
          <p:cNvPr id="363528" name="Line 1123"/>
          <p:cNvSpPr>
            <a:spLocks noChangeShapeType="1"/>
          </p:cNvSpPr>
          <p:nvPr/>
        </p:nvSpPr>
        <p:spPr bwMode="auto">
          <a:xfrm flipV="1">
            <a:off x="4249738" y="2762250"/>
            <a:ext cx="0" cy="295275"/>
          </a:xfrm>
          <a:prstGeom prst="line">
            <a:avLst/>
          </a:prstGeom>
          <a:noFill/>
          <a:ln w="28575">
            <a:solidFill>
              <a:srgbClr val="808080"/>
            </a:solidFill>
            <a:round/>
            <a:headEnd/>
            <a:tailEnd type="triangle" w="med" len="med"/>
          </a:ln>
        </p:spPr>
        <p:txBody>
          <a:bodyPr/>
          <a:lstStyle/>
          <a:p>
            <a:endParaRPr lang="en-US"/>
          </a:p>
        </p:txBody>
      </p:sp>
      <p:grpSp>
        <p:nvGrpSpPr>
          <p:cNvPr id="363529" name="Group 1124"/>
          <p:cNvGrpSpPr>
            <a:grpSpLocks/>
          </p:cNvGrpSpPr>
          <p:nvPr/>
        </p:nvGrpSpPr>
        <p:grpSpPr bwMode="auto">
          <a:xfrm>
            <a:off x="1646238" y="3584575"/>
            <a:ext cx="925512" cy="742950"/>
            <a:chOff x="1327" y="2678"/>
            <a:chExt cx="583" cy="468"/>
          </a:xfrm>
        </p:grpSpPr>
        <p:sp>
          <p:nvSpPr>
            <p:cNvPr id="363641" name="Line 1125"/>
            <p:cNvSpPr>
              <a:spLocks noChangeShapeType="1"/>
            </p:cNvSpPr>
            <p:nvPr/>
          </p:nvSpPr>
          <p:spPr bwMode="auto">
            <a:xfrm flipV="1">
              <a:off x="1613" y="2678"/>
              <a:ext cx="0" cy="185"/>
            </a:xfrm>
            <a:prstGeom prst="line">
              <a:avLst/>
            </a:prstGeom>
            <a:noFill/>
            <a:ln w="28575">
              <a:solidFill>
                <a:srgbClr val="808080"/>
              </a:solidFill>
              <a:round/>
              <a:headEnd/>
              <a:tailEnd type="triangle" w="med" len="med"/>
            </a:ln>
          </p:spPr>
          <p:txBody>
            <a:bodyPr/>
            <a:lstStyle/>
            <a:p>
              <a:endParaRPr lang="en-US"/>
            </a:p>
          </p:txBody>
        </p:sp>
        <p:sp>
          <p:nvSpPr>
            <p:cNvPr id="363642" name="AutoShape 1126"/>
            <p:cNvSpPr>
              <a:spLocks noChangeArrowheads="1"/>
            </p:cNvSpPr>
            <p:nvPr/>
          </p:nvSpPr>
          <p:spPr bwMode="auto">
            <a:xfrm>
              <a:off x="1327" y="2841"/>
              <a:ext cx="583" cy="305"/>
            </a:xfrm>
            <a:prstGeom prst="roundRect">
              <a:avLst>
                <a:gd name="adj" fmla="val 16667"/>
              </a:avLst>
            </a:prstGeom>
            <a:gradFill rotWithShape="1">
              <a:gsLst>
                <a:gs pos="0">
                  <a:srgbClr val="99CCFF"/>
                </a:gs>
                <a:gs pos="50000">
                  <a:srgbClr val="CFE7FF"/>
                </a:gs>
                <a:gs pos="100000">
                  <a:srgbClr val="99CCFF"/>
                </a:gs>
              </a:gsLst>
              <a:lin ang="5400000" scaled="1"/>
            </a:gradFill>
            <a:ln w="9525">
              <a:round/>
              <a:headEnd/>
              <a:tailEnd/>
            </a:ln>
            <a:scene3d>
              <a:camera prst="legacyObliqueTopRight"/>
              <a:lightRig rig="legacyFlat3" dir="b"/>
            </a:scene3d>
            <a:sp3d extrusionH="100000" prstMaterial="legacyMatte">
              <a:bevelT w="13500" h="13500" prst="angle"/>
              <a:bevelB w="13500" h="13500" prst="angle"/>
              <a:extrusionClr>
                <a:srgbClr val="99CCFF"/>
              </a:extrusionClr>
            </a:sp3d>
          </p:spPr>
          <p:txBody>
            <a:bodyPr wrap="none" anchor="ctr">
              <a:flatTx/>
            </a:bodyPr>
            <a:lstStyle/>
            <a:p>
              <a:pPr algn="ctr">
                <a:spcBef>
                  <a:spcPts val="313"/>
                </a:spcBef>
              </a:pPr>
              <a:r>
                <a:rPr lang="en-US" sz="1000">
                  <a:solidFill>
                    <a:srgbClr val="333333"/>
                  </a:solidFill>
                  <a:ea typeface="New MingLiu"/>
                  <a:cs typeface="New MingLiu"/>
                </a:rPr>
                <a:t>Fault/Event </a:t>
              </a:r>
            </a:p>
            <a:p>
              <a:pPr algn="ctr">
                <a:spcBef>
                  <a:spcPts val="313"/>
                </a:spcBef>
              </a:pPr>
              <a:r>
                <a:rPr lang="en-US" sz="1000">
                  <a:solidFill>
                    <a:srgbClr val="333333"/>
                  </a:solidFill>
                  <a:ea typeface="New MingLiu"/>
                  <a:cs typeface="New MingLiu"/>
                </a:rPr>
                <a:t>Management</a:t>
              </a:r>
            </a:p>
          </p:txBody>
        </p:sp>
      </p:grpSp>
      <p:grpSp>
        <p:nvGrpSpPr>
          <p:cNvPr id="363530" name="Group 1127"/>
          <p:cNvGrpSpPr>
            <a:grpSpLocks/>
          </p:cNvGrpSpPr>
          <p:nvPr/>
        </p:nvGrpSpPr>
        <p:grpSpPr bwMode="auto">
          <a:xfrm>
            <a:off x="3109913" y="3584575"/>
            <a:ext cx="974725" cy="736600"/>
            <a:chOff x="2001" y="2678"/>
            <a:chExt cx="614" cy="464"/>
          </a:xfrm>
        </p:grpSpPr>
        <p:sp>
          <p:nvSpPr>
            <p:cNvPr id="363639" name="Line 1128"/>
            <p:cNvSpPr>
              <a:spLocks noChangeShapeType="1"/>
            </p:cNvSpPr>
            <p:nvPr/>
          </p:nvSpPr>
          <p:spPr bwMode="auto">
            <a:xfrm flipV="1">
              <a:off x="2304" y="2678"/>
              <a:ext cx="0" cy="185"/>
            </a:xfrm>
            <a:prstGeom prst="line">
              <a:avLst/>
            </a:prstGeom>
            <a:noFill/>
            <a:ln w="28575">
              <a:solidFill>
                <a:srgbClr val="808080"/>
              </a:solidFill>
              <a:round/>
              <a:headEnd/>
              <a:tailEnd type="triangle" w="med" len="med"/>
            </a:ln>
          </p:spPr>
          <p:txBody>
            <a:bodyPr/>
            <a:lstStyle/>
            <a:p>
              <a:endParaRPr lang="en-US"/>
            </a:p>
          </p:txBody>
        </p:sp>
        <p:sp>
          <p:nvSpPr>
            <p:cNvPr id="363640" name="AutoShape 1129"/>
            <p:cNvSpPr>
              <a:spLocks noChangeArrowheads="1"/>
            </p:cNvSpPr>
            <p:nvPr/>
          </p:nvSpPr>
          <p:spPr bwMode="auto">
            <a:xfrm>
              <a:off x="2001" y="2837"/>
              <a:ext cx="614" cy="305"/>
            </a:xfrm>
            <a:prstGeom prst="roundRect">
              <a:avLst>
                <a:gd name="adj" fmla="val 16667"/>
              </a:avLst>
            </a:prstGeom>
            <a:gradFill rotWithShape="1">
              <a:gsLst>
                <a:gs pos="0">
                  <a:srgbClr val="99CCFF"/>
                </a:gs>
                <a:gs pos="50000">
                  <a:srgbClr val="CFE7FF"/>
                </a:gs>
                <a:gs pos="100000">
                  <a:srgbClr val="99CCFF"/>
                </a:gs>
              </a:gsLst>
              <a:lin ang="5400000" scaled="1"/>
            </a:gradFill>
            <a:ln w="9525">
              <a:round/>
              <a:headEnd/>
              <a:tailEnd/>
            </a:ln>
            <a:scene3d>
              <a:camera prst="legacyObliqueTopRight"/>
              <a:lightRig rig="legacyFlat3" dir="b"/>
            </a:scene3d>
            <a:sp3d extrusionH="100000" prstMaterial="legacyMatte">
              <a:bevelT w="13500" h="13500" prst="angle"/>
              <a:bevelB w="13500" h="13500" prst="angle"/>
              <a:extrusionClr>
                <a:srgbClr val="99CCFF"/>
              </a:extrusionClr>
            </a:sp3d>
          </p:spPr>
          <p:txBody>
            <a:bodyPr wrap="none" anchor="ctr">
              <a:flatTx/>
            </a:bodyPr>
            <a:lstStyle/>
            <a:p>
              <a:pPr algn="ctr">
                <a:spcBef>
                  <a:spcPts val="313"/>
                </a:spcBef>
              </a:pPr>
              <a:r>
                <a:rPr lang="en-US" sz="1000">
                  <a:solidFill>
                    <a:srgbClr val="333333"/>
                  </a:solidFill>
                  <a:ea typeface="New MingLiu"/>
                  <a:cs typeface="New MingLiu"/>
                </a:rPr>
                <a:t>Performance </a:t>
              </a:r>
            </a:p>
            <a:p>
              <a:pPr algn="ctr">
                <a:spcBef>
                  <a:spcPts val="313"/>
                </a:spcBef>
              </a:pPr>
              <a:r>
                <a:rPr lang="en-US" sz="1000">
                  <a:solidFill>
                    <a:srgbClr val="333333"/>
                  </a:solidFill>
                  <a:ea typeface="New MingLiu"/>
                  <a:cs typeface="New MingLiu"/>
                </a:rPr>
                <a:t>Management</a:t>
              </a:r>
            </a:p>
          </p:txBody>
        </p:sp>
      </p:grpSp>
      <p:sp>
        <p:nvSpPr>
          <p:cNvPr id="363531" name="AutoShape 1130"/>
          <p:cNvSpPr>
            <a:spLocks noChangeArrowheads="1"/>
          </p:cNvSpPr>
          <p:nvPr/>
        </p:nvSpPr>
        <p:spPr bwMode="auto">
          <a:xfrm>
            <a:off x="5988050" y="3843338"/>
            <a:ext cx="974725" cy="484187"/>
          </a:xfrm>
          <a:prstGeom prst="roundRect">
            <a:avLst>
              <a:gd name="adj" fmla="val 16667"/>
            </a:avLst>
          </a:prstGeom>
          <a:gradFill rotWithShape="1">
            <a:gsLst>
              <a:gs pos="0">
                <a:srgbClr val="99CCFF"/>
              </a:gs>
              <a:gs pos="50000">
                <a:srgbClr val="CFE7FF"/>
              </a:gs>
              <a:gs pos="100000">
                <a:srgbClr val="99CCFF"/>
              </a:gs>
            </a:gsLst>
            <a:lin ang="5400000" scaled="1"/>
          </a:gradFill>
          <a:ln w="9525">
            <a:round/>
            <a:headEnd/>
            <a:tailEnd/>
          </a:ln>
          <a:scene3d>
            <a:camera prst="legacyObliqueTopRight"/>
            <a:lightRig rig="legacyFlat3" dir="b"/>
          </a:scene3d>
          <a:sp3d extrusionH="100000" prstMaterial="legacyMatte">
            <a:bevelT w="13500" h="13500" prst="angle"/>
            <a:bevelB w="13500" h="13500" prst="angle"/>
            <a:extrusionClr>
              <a:srgbClr val="99CCFF"/>
            </a:extrusionClr>
          </a:sp3d>
        </p:spPr>
        <p:txBody>
          <a:bodyPr wrap="none" anchor="ctr">
            <a:flatTx/>
          </a:bodyPr>
          <a:lstStyle/>
          <a:p>
            <a:pPr algn="ctr">
              <a:spcBef>
                <a:spcPts val="313"/>
              </a:spcBef>
            </a:pPr>
            <a:r>
              <a:rPr lang="en-IE" sz="1000">
                <a:solidFill>
                  <a:srgbClr val="333333"/>
                </a:solidFill>
                <a:ea typeface="New MingLiu"/>
                <a:cs typeface="New MingLiu"/>
              </a:rPr>
              <a:t>Enrichment &amp;</a:t>
            </a:r>
            <a:br>
              <a:rPr lang="en-IE" sz="1000">
                <a:solidFill>
                  <a:srgbClr val="333333"/>
                </a:solidFill>
                <a:ea typeface="New MingLiu"/>
                <a:cs typeface="New MingLiu"/>
              </a:rPr>
            </a:br>
            <a:r>
              <a:rPr lang="en-IE" sz="1000">
                <a:solidFill>
                  <a:srgbClr val="333333"/>
                </a:solidFill>
                <a:ea typeface="New MingLiu"/>
                <a:cs typeface="New MingLiu"/>
              </a:rPr>
              <a:t> Automation</a:t>
            </a:r>
            <a:endParaRPr lang="en-US" sz="1000">
              <a:solidFill>
                <a:srgbClr val="333333"/>
              </a:solidFill>
              <a:ea typeface="New MingLiu"/>
              <a:cs typeface="New MingLiu"/>
            </a:endParaRPr>
          </a:p>
        </p:txBody>
      </p:sp>
      <p:sp>
        <p:nvSpPr>
          <p:cNvPr id="363532" name="AutoShape 1131"/>
          <p:cNvSpPr>
            <a:spLocks noChangeArrowheads="1"/>
          </p:cNvSpPr>
          <p:nvPr/>
        </p:nvSpPr>
        <p:spPr bwMode="auto">
          <a:xfrm>
            <a:off x="1141413" y="3036888"/>
            <a:ext cx="6035675" cy="569912"/>
          </a:xfrm>
          <a:prstGeom prst="roundRect">
            <a:avLst>
              <a:gd name="adj" fmla="val 16667"/>
            </a:avLst>
          </a:prstGeom>
          <a:gradFill rotWithShape="1">
            <a:gsLst>
              <a:gs pos="0">
                <a:srgbClr val="99CCFF"/>
              </a:gs>
              <a:gs pos="50000">
                <a:srgbClr val="CFE7FF"/>
              </a:gs>
              <a:gs pos="100000">
                <a:srgbClr val="99CCFF"/>
              </a:gs>
            </a:gsLst>
            <a:lin ang="5400000" scaled="1"/>
          </a:gradFill>
          <a:ln w="9525">
            <a:round/>
            <a:headEnd/>
            <a:tailEnd/>
          </a:ln>
          <a:scene3d>
            <a:camera prst="legacyObliqueTopRight"/>
            <a:lightRig rig="legacyFlat3" dir="b"/>
          </a:scene3d>
          <a:sp3d extrusionH="100000" prstMaterial="legacyMatte">
            <a:bevelT w="13500" h="13500" prst="angle"/>
            <a:bevelB w="13500" h="13500" prst="angle"/>
            <a:extrusionClr>
              <a:srgbClr val="99CCFF"/>
            </a:extrusionClr>
          </a:sp3d>
        </p:spPr>
        <p:txBody>
          <a:bodyPr wrap="none" anchor="ctr">
            <a:flatTx/>
          </a:bodyPr>
          <a:lstStyle/>
          <a:p>
            <a:pPr algn="ctr">
              <a:spcBef>
                <a:spcPts val="313"/>
              </a:spcBef>
            </a:pPr>
            <a:r>
              <a:rPr lang="en-US" sz="1200">
                <a:solidFill>
                  <a:srgbClr val="333333"/>
                </a:solidFill>
                <a:ea typeface="New MingLiu"/>
                <a:cs typeface="New MingLiu"/>
              </a:rPr>
              <a:t>Service Quality, SLA and </a:t>
            </a:r>
          </a:p>
          <a:p>
            <a:pPr algn="ctr">
              <a:spcBef>
                <a:spcPts val="313"/>
              </a:spcBef>
            </a:pPr>
            <a:r>
              <a:rPr lang="en-US" sz="1200">
                <a:solidFill>
                  <a:srgbClr val="333333"/>
                </a:solidFill>
                <a:ea typeface="New MingLiu"/>
                <a:cs typeface="New MingLiu"/>
              </a:rPr>
              <a:t>Customer Experience Management</a:t>
            </a:r>
          </a:p>
        </p:txBody>
      </p:sp>
      <p:grpSp>
        <p:nvGrpSpPr>
          <p:cNvPr id="363533" name="Group 1132"/>
          <p:cNvGrpSpPr>
            <a:grpSpLocks/>
          </p:cNvGrpSpPr>
          <p:nvPr/>
        </p:nvGrpSpPr>
        <p:grpSpPr bwMode="auto">
          <a:xfrm>
            <a:off x="4572000" y="3584575"/>
            <a:ext cx="976313" cy="736600"/>
            <a:chOff x="2727" y="2678"/>
            <a:chExt cx="615" cy="464"/>
          </a:xfrm>
        </p:grpSpPr>
        <p:sp>
          <p:nvSpPr>
            <p:cNvPr id="363637" name="Line 1133"/>
            <p:cNvSpPr>
              <a:spLocks noChangeShapeType="1"/>
            </p:cNvSpPr>
            <p:nvPr/>
          </p:nvSpPr>
          <p:spPr bwMode="auto">
            <a:xfrm flipV="1">
              <a:off x="3053" y="2678"/>
              <a:ext cx="0" cy="185"/>
            </a:xfrm>
            <a:prstGeom prst="line">
              <a:avLst/>
            </a:prstGeom>
            <a:noFill/>
            <a:ln w="28575">
              <a:solidFill>
                <a:srgbClr val="808080"/>
              </a:solidFill>
              <a:round/>
              <a:headEnd/>
              <a:tailEnd type="triangle" w="med" len="med"/>
            </a:ln>
          </p:spPr>
          <p:txBody>
            <a:bodyPr/>
            <a:lstStyle/>
            <a:p>
              <a:endParaRPr lang="en-US"/>
            </a:p>
          </p:txBody>
        </p:sp>
        <p:sp>
          <p:nvSpPr>
            <p:cNvPr id="363638" name="AutoShape 1134"/>
            <p:cNvSpPr>
              <a:spLocks noChangeArrowheads="1"/>
            </p:cNvSpPr>
            <p:nvPr/>
          </p:nvSpPr>
          <p:spPr bwMode="auto">
            <a:xfrm>
              <a:off x="2727" y="2837"/>
              <a:ext cx="615" cy="305"/>
            </a:xfrm>
            <a:prstGeom prst="roundRect">
              <a:avLst>
                <a:gd name="adj" fmla="val 16667"/>
              </a:avLst>
            </a:prstGeom>
            <a:gradFill rotWithShape="1">
              <a:gsLst>
                <a:gs pos="0">
                  <a:srgbClr val="99CCFF"/>
                </a:gs>
                <a:gs pos="50000">
                  <a:srgbClr val="CFE7FF"/>
                </a:gs>
                <a:gs pos="100000">
                  <a:srgbClr val="99CCFF"/>
                </a:gs>
              </a:gsLst>
              <a:lin ang="5400000" scaled="1"/>
            </a:gradFill>
            <a:ln w="9525">
              <a:round/>
              <a:headEnd/>
              <a:tailEnd/>
            </a:ln>
            <a:scene3d>
              <a:camera prst="legacyObliqueTopRight"/>
              <a:lightRig rig="legacyFlat3" dir="b"/>
            </a:scene3d>
            <a:sp3d extrusionH="100000" prstMaterial="legacyMatte">
              <a:bevelT w="13500" h="13500" prst="angle"/>
              <a:bevelB w="13500" h="13500" prst="angle"/>
              <a:extrusionClr>
                <a:srgbClr val="99CCFF"/>
              </a:extrusionClr>
            </a:sp3d>
          </p:spPr>
          <p:txBody>
            <a:bodyPr wrap="none" anchor="ctr">
              <a:flatTx/>
            </a:bodyPr>
            <a:lstStyle/>
            <a:p>
              <a:pPr algn="ctr">
                <a:spcBef>
                  <a:spcPts val="313"/>
                </a:spcBef>
              </a:pPr>
              <a:r>
                <a:rPr lang="en-US" sz="1000">
                  <a:solidFill>
                    <a:srgbClr val="333333"/>
                  </a:solidFill>
                  <a:ea typeface="New MingLiu"/>
                  <a:cs typeface="New MingLiu"/>
                </a:rPr>
                <a:t>Configuration</a:t>
              </a:r>
            </a:p>
            <a:p>
              <a:pPr algn="ctr">
                <a:spcBef>
                  <a:spcPts val="313"/>
                </a:spcBef>
              </a:pPr>
              <a:r>
                <a:rPr lang="en-US" sz="1000">
                  <a:solidFill>
                    <a:srgbClr val="333333"/>
                  </a:solidFill>
                  <a:ea typeface="New MingLiu"/>
                  <a:cs typeface="New MingLiu"/>
                </a:rPr>
                <a:t>&amp; Compliance</a:t>
              </a:r>
            </a:p>
          </p:txBody>
        </p:sp>
      </p:grpSp>
      <p:sp>
        <p:nvSpPr>
          <p:cNvPr id="363534" name="Line 1135"/>
          <p:cNvSpPr>
            <a:spLocks noChangeShapeType="1"/>
          </p:cNvSpPr>
          <p:nvPr/>
        </p:nvSpPr>
        <p:spPr bwMode="auto">
          <a:xfrm flipV="1">
            <a:off x="5092700" y="4303713"/>
            <a:ext cx="0" cy="293687"/>
          </a:xfrm>
          <a:prstGeom prst="line">
            <a:avLst/>
          </a:prstGeom>
          <a:noFill/>
          <a:ln w="28575">
            <a:solidFill>
              <a:srgbClr val="808080"/>
            </a:solidFill>
            <a:round/>
            <a:headEnd/>
            <a:tailEnd type="triangle" w="med" len="med"/>
          </a:ln>
        </p:spPr>
        <p:txBody>
          <a:bodyPr/>
          <a:lstStyle/>
          <a:p>
            <a:endParaRPr lang="en-US"/>
          </a:p>
        </p:txBody>
      </p:sp>
      <p:sp>
        <p:nvSpPr>
          <p:cNvPr id="363535" name="Line 1136"/>
          <p:cNvSpPr>
            <a:spLocks noChangeShapeType="1"/>
          </p:cNvSpPr>
          <p:nvPr/>
        </p:nvSpPr>
        <p:spPr bwMode="auto">
          <a:xfrm flipV="1">
            <a:off x="2100263" y="4316413"/>
            <a:ext cx="0" cy="293687"/>
          </a:xfrm>
          <a:prstGeom prst="line">
            <a:avLst/>
          </a:prstGeom>
          <a:noFill/>
          <a:ln w="28575">
            <a:solidFill>
              <a:srgbClr val="808080"/>
            </a:solidFill>
            <a:round/>
            <a:headEnd/>
            <a:tailEnd type="triangle" w="med" len="med"/>
          </a:ln>
        </p:spPr>
        <p:txBody>
          <a:bodyPr/>
          <a:lstStyle/>
          <a:p>
            <a:endParaRPr lang="en-US"/>
          </a:p>
        </p:txBody>
      </p:sp>
      <p:sp>
        <p:nvSpPr>
          <p:cNvPr id="363536" name="Line 1137"/>
          <p:cNvSpPr>
            <a:spLocks noChangeShapeType="1"/>
          </p:cNvSpPr>
          <p:nvPr/>
        </p:nvSpPr>
        <p:spPr bwMode="auto">
          <a:xfrm flipV="1">
            <a:off x="3595688" y="4329113"/>
            <a:ext cx="0" cy="293687"/>
          </a:xfrm>
          <a:prstGeom prst="line">
            <a:avLst/>
          </a:prstGeom>
          <a:noFill/>
          <a:ln w="28575">
            <a:solidFill>
              <a:srgbClr val="808080"/>
            </a:solidFill>
            <a:round/>
            <a:headEnd/>
            <a:tailEnd type="triangle" w="med" len="med"/>
          </a:ln>
        </p:spPr>
        <p:txBody>
          <a:bodyPr/>
          <a:lstStyle/>
          <a:p>
            <a:endParaRPr lang="en-US"/>
          </a:p>
        </p:txBody>
      </p:sp>
      <p:sp>
        <p:nvSpPr>
          <p:cNvPr id="363537" name="AutoShape 1138"/>
          <p:cNvSpPr>
            <a:spLocks noChangeArrowheads="1"/>
          </p:cNvSpPr>
          <p:nvPr/>
        </p:nvSpPr>
        <p:spPr bwMode="auto">
          <a:xfrm>
            <a:off x="1100138" y="4540250"/>
            <a:ext cx="6218237" cy="258763"/>
          </a:xfrm>
          <a:prstGeom prst="roundRect">
            <a:avLst>
              <a:gd name="adj" fmla="val 16667"/>
            </a:avLst>
          </a:prstGeom>
          <a:gradFill rotWithShape="1">
            <a:gsLst>
              <a:gs pos="0">
                <a:srgbClr val="99CCFF"/>
              </a:gs>
              <a:gs pos="50000">
                <a:srgbClr val="CFE7FF"/>
              </a:gs>
              <a:gs pos="100000">
                <a:srgbClr val="99CCFF"/>
              </a:gs>
            </a:gsLst>
            <a:lin ang="5400000" scaled="1"/>
          </a:gradFill>
          <a:ln w="9525">
            <a:round/>
            <a:headEnd/>
            <a:tailEnd/>
          </a:ln>
          <a:scene3d>
            <a:camera prst="legacyObliqueTopRight"/>
            <a:lightRig rig="legacyFlat3" dir="b"/>
          </a:scene3d>
          <a:sp3d extrusionH="100000" prstMaterial="legacyMatte">
            <a:bevelT w="13500" h="13500" prst="angle"/>
            <a:bevelB w="13500" h="13500" prst="angle"/>
            <a:extrusionClr>
              <a:srgbClr val="99CCFF"/>
            </a:extrusionClr>
          </a:sp3d>
        </p:spPr>
        <p:txBody>
          <a:bodyPr wrap="none" anchor="ctr">
            <a:flatTx/>
          </a:bodyPr>
          <a:lstStyle/>
          <a:p>
            <a:pPr algn="ctr">
              <a:spcBef>
                <a:spcPts val="313"/>
              </a:spcBef>
            </a:pPr>
            <a:r>
              <a:rPr lang="en-US" sz="1200">
                <a:solidFill>
                  <a:srgbClr val="333333"/>
                </a:solidFill>
                <a:ea typeface="New MingLiu"/>
                <a:cs typeface="New MingLiu"/>
              </a:rPr>
              <a:t>Discovery &amp; Data Collection</a:t>
            </a:r>
          </a:p>
        </p:txBody>
      </p:sp>
      <p:grpSp>
        <p:nvGrpSpPr>
          <p:cNvPr id="363538" name="Group 1140"/>
          <p:cNvGrpSpPr>
            <a:grpSpLocks/>
          </p:cNvGrpSpPr>
          <p:nvPr/>
        </p:nvGrpSpPr>
        <p:grpSpPr bwMode="auto">
          <a:xfrm>
            <a:off x="2513013" y="4773613"/>
            <a:ext cx="1022350" cy="739775"/>
            <a:chOff x="1686" y="3485"/>
            <a:chExt cx="644" cy="466"/>
          </a:xfrm>
        </p:grpSpPr>
        <p:sp>
          <p:nvSpPr>
            <p:cNvPr id="363635" name="Line 1141"/>
            <p:cNvSpPr>
              <a:spLocks noChangeShapeType="1"/>
            </p:cNvSpPr>
            <p:nvPr/>
          </p:nvSpPr>
          <p:spPr bwMode="auto">
            <a:xfrm flipV="1">
              <a:off x="2026" y="3485"/>
              <a:ext cx="0" cy="186"/>
            </a:xfrm>
            <a:prstGeom prst="line">
              <a:avLst/>
            </a:prstGeom>
            <a:noFill/>
            <a:ln w="28575">
              <a:solidFill>
                <a:srgbClr val="808080"/>
              </a:solidFill>
              <a:round/>
              <a:headEnd/>
              <a:tailEnd type="triangle" w="med" len="med"/>
            </a:ln>
          </p:spPr>
          <p:txBody>
            <a:bodyPr/>
            <a:lstStyle/>
            <a:p>
              <a:endParaRPr lang="en-US"/>
            </a:p>
          </p:txBody>
        </p:sp>
        <p:sp>
          <p:nvSpPr>
            <p:cNvPr id="363636" name="AutoShape 1142"/>
            <p:cNvSpPr>
              <a:spLocks noChangeArrowheads="1"/>
            </p:cNvSpPr>
            <p:nvPr/>
          </p:nvSpPr>
          <p:spPr bwMode="auto">
            <a:xfrm>
              <a:off x="1686" y="3665"/>
              <a:ext cx="644" cy="286"/>
            </a:xfrm>
            <a:prstGeom prst="roundRect">
              <a:avLst>
                <a:gd name="adj" fmla="val 16667"/>
              </a:avLst>
            </a:prstGeom>
            <a:solidFill>
              <a:srgbClr val="0066FF"/>
            </a:solidFill>
            <a:ln w="9525">
              <a:round/>
              <a:headEnd/>
              <a:tailEnd/>
            </a:ln>
            <a:scene3d>
              <a:camera prst="legacyObliqueTopRight"/>
              <a:lightRig rig="legacyFlat3" dir="b"/>
            </a:scene3d>
            <a:sp3d extrusionH="100000" prstMaterial="legacyMatte">
              <a:bevelT w="13500" h="13500" prst="angle"/>
              <a:bevelB w="13500" h="13500" prst="angle"/>
              <a:extrusionClr>
                <a:srgbClr val="0066FF"/>
              </a:extrusionClr>
            </a:sp3d>
          </p:spPr>
          <p:txBody>
            <a:bodyPr wrap="none" anchor="ctr">
              <a:flatTx/>
            </a:bodyPr>
            <a:lstStyle/>
            <a:p>
              <a:pPr algn="ctr">
                <a:spcBef>
                  <a:spcPts val="313"/>
                </a:spcBef>
              </a:pPr>
              <a:r>
                <a:rPr lang="en-US" sz="1200">
                  <a:solidFill>
                    <a:srgbClr val="FFFF00"/>
                  </a:solidFill>
                  <a:ea typeface="New MingLiu"/>
                  <a:cs typeface="New MingLiu"/>
                </a:rPr>
                <a:t>Wired Access</a:t>
              </a:r>
            </a:p>
          </p:txBody>
        </p:sp>
      </p:grpSp>
      <p:grpSp>
        <p:nvGrpSpPr>
          <p:cNvPr id="363539" name="Group 1143"/>
          <p:cNvGrpSpPr>
            <a:grpSpLocks/>
          </p:cNvGrpSpPr>
          <p:nvPr/>
        </p:nvGrpSpPr>
        <p:grpSpPr bwMode="auto">
          <a:xfrm>
            <a:off x="3702050" y="4773613"/>
            <a:ext cx="1020763" cy="728662"/>
            <a:chOff x="2407" y="3485"/>
            <a:chExt cx="643" cy="459"/>
          </a:xfrm>
        </p:grpSpPr>
        <p:sp>
          <p:nvSpPr>
            <p:cNvPr id="363633" name="Line 1144"/>
            <p:cNvSpPr>
              <a:spLocks noChangeShapeType="1"/>
            </p:cNvSpPr>
            <p:nvPr/>
          </p:nvSpPr>
          <p:spPr bwMode="auto">
            <a:xfrm flipV="1">
              <a:off x="2717" y="3485"/>
              <a:ext cx="0" cy="186"/>
            </a:xfrm>
            <a:prstGeom prst="line">
              <a:avLst/>
            </a:prstGeom>
            <a:noFill/>
            <a:ln w="28575">
              <a:solidFill>
                <a:srgbClr val="808080"/>
              </a:solidFill>
              <a:round/>
              <a:headEnd/>
              <a:tailEnd type="triangle" w="med" len="med"/>
            </a:ln>
          </p:spPr>
          <p:txBody>
            <a:bodyPr/>
            <a:lstStyle/>
            <a:p>
              <a:endParaRPr lang="en-US"/>
            </a:p>
          </p:txBody>
        </p:sp>
        <p:sp>
          <p:nvSpPr>
            <p:cNvPr id="363634" name="AutoShape 1145"/>
            <p:cNvSpPr>
              <a:spLocks noChangeArrowheads="1"/>
            </p:cNvSpPr>
            <p:nvPr/>
          </p:nvSpPr>
          <p:spPr bwMode="auto">
            <a:xfrm>
              <a:off x="2407" y="3658"/>
              <a:ext cx="643" cy="286"/>
            </a:xfrm>
            <a:prstGeom prst="roundRect">
              <a:avLst>
                <a:gd name="adj" fmla="val 16667"/>
              </a:avLst>
            </a:prstGeom>
            <a:solidFill>
              <a:srgbClr val="0066FF"/>
            </a:solidFill>
            <a:ln w="9525">
              <a:round/>
              <a:headEnd/>
              <a:tailEnd/>
            </a:ln>
            <a:scene3d>
              <a:camera prst="legacyObliqueTopRight"/>
              <a:lightRig rig="legacyFlat3" dir="b"/>
            </a:scene3d>
            <a:sp3d extrusionH="100000" prstMaterial="legacyMatte">
              <a:bevelT w="13500" h="13500" prst="angle"/>
              <a:bevelB w="13500" h="13500" prst="angle"/>
              <a:extrusionClr>
                <a:srgbClr val="0066FF"/>
              </a:extrusionClr>
            </a:sp3d>
          </p:spPr>
          <p:txBody>
            <a:bodyPr wrap="none" anchor="ctr">
              <a:flatTx/>
            </a:bodyPr>
            <a:lstStyle/>
            <a:p>
              <a:pPr algn="ctr">
                <a:spcBef>
                  <a:spcPts val="313"/>
                </a:spcBef>
              </a:pPr>
              <a:r>
                <a:rPr lang="en-US" sz="1200">
                  <a:solidFill>
                    <a:srgbClr val="FFFF00"/>
                  </a:solidFill>
                  <a:ea typeface="New MingLiu"/>
                  <a:cs typeface="New MingLiu"/>
                </a:rPr>
                <a:t>Core</a:t>
              </a:r>
              <a:br>
                <a:rPr lang="en-US" sz="1200">
                  <a:solidFill>
                    <a:srgbClr val="FFFF00"/>
                  </a:solidFill>
                  <a:ea typeface="New MingLiu"/>
                  <a:cs typeface="New MingLiu"/>
                </a:rPr>
              </a:br>
              <a:r>
                <a:rPr lang="en-US" sz="800">
                  <a:solidFill>
                    <a:srgbClr val="FFFF00"/>
                  </a:solidFill>
                  <a:ea typeface="New MingLiu"/>
                  <a:cs typeface="New MingLiu"/>
                </a:rPr>
                <a:t>Mobile (PS,CS),</a:t>
              </a:r>
              <a:br>
                <a:rPr lang="en-US" sz="800">
                  <a:solidFill>
                    <a:srgbClr val="FFFF00"/>
                  </a:solidFill>
                  <a:ea typeface="New MingLiu"/>
                  <a:cs typeface="New MingLiu"/>
                </a:rPr>
              </a:br>
              <a:r>
                <a:rPr lang="en-US" sz="800">
                  <a:solidFill>
                    <a:srgbClr val="FFFF00"/>
                  </a:solidFill>
                  <a:ea typeface="New MingLiu"/>
                  <a:cs typeface="New MingLiu"/>
                </a:rPr>
                <a:t> Wireline, IP, NGN</a:t>
              </a:r>
            </a:p>
          </p:txBody>
        </p:sp>
      </p:grpSp>
      <p:grpSp>
        <p:nvGrpSpPr>
          <p:cNvPr id="363540" name="Group 1146"/>
          <p:cNvGrpSpPr>
            <a:grpSpLocks/>
          </p:cNvGrpSpPr>
          <p:nvPr/>
        </p:nvGrpSpPr>
        <p:grpSpPr bwMode="auto">
          <a:xfrm>
            <a:off x="5988050" y="4773613"/>
            <a:ext cx="1246188" cy="728662"/>
            <a:chOff x="3754" y="3485"/>
            <a:chExt cx="785" cy="459"/>
          </a:xfrm>
        </p:grpSpPr>
        <p:sp>
          <p:nvSpPr>
            <p:cNvPr id="363631" name="Line 1147"/>
            <p:cNvSpPr>
              <a:spLocks noChangeShapeType="1"/>
            </p:cNvSpPr>
            <p:nvPr/>
          </p:nvSpPr>
          <p:spPr bwMode="auto">
            <a:xfrm flipV="1">
              <a:off x="4157" y="3485"/>
              <a:ext cx="0" cy="186"/>
            </a:xfrm>
            <a:prstGeom prst="line">
              <a:avLst/>
            </a:prstGeom>
            <a:noFill/>
            <a:ln w="28575">
              <a:solidFill>
                <a:srgbClr val="808080"/>
              </a:solidFill>
              <a:round/>
              <a:headEnd/>
              <a:tailEnd type="triangle" w="med" len="med"/>
            </a:ln>
          </p:spPr>
          <p:txBody>
            <a:bodyPr/>
            <a:lstStyle/>
            <a:p>
              <a:endParaRPr lang="en-US"/>
            </a:p>
          </p:txBody>
        </p:sp>
        <p:sp>
          <p:nvSpPr>
            <p:cNvPr id="363632" name="AutoShape 1148"/>
            <p:cNvSpPr>
              <a:spLocks noChangeArrowheads="1"/>
            </p:cNvSpPr>
            <p:nvPr/>
          </p:nvSpPr>
          <p:spPr bwMode="auto">
            <a:xfrm>
              <a:off x="3754" y="3658"/>
              <a:ext cx="785" cy="286"/>
            </a:xfrm>
            <a:prstGeom prst="roundRect">
              <a:avLst>
                <a:gd name="adj" fmla="val 16667"/>
              </a:avLst>
            </a:prstGeom>
            <a:solidFill>
              <a:srgbClr val="0066FF"/>
            </a:solidFill>
            <a:ln w="9525">
              <a:round/>
              <a:headEnd/>
              <a:tailEnd/>
            </a:ln>
            <a:scene3d>
              <a:camera prst="legacyObliqueTopRight"/>
              <a:lightRig rig="legacyFlat3" dir="b"/>
            </a:scene3d>
            <a:sp3d extrusionH="100000" prstMaterial="legacyMatte">
              <a:bevelT w="13500" h="13500" prst="angle"/>
              <a:bevelB w="13500" h="13500" prst="angle"/>
              <a:extrusionClr>
                <a:srgbClr val="0066FF"/>
              </a:extrusionClr>
            </a:sp3d>
          </p:spPr>
          <p:txBody>
            <a:bodyPr wrap="none" anchor="ctr">
              <a:flatTx/>
            </a:bodyPr>
            <a:lstStyle/>
            <a:p>
              <a:pPr algn="ctr">
                <a:spcBef>
                  <a:spcPts val="313"/>
                </a:spcBef>
              </a:pPr>
              <a:r>
                <a:rPr lang="en-US" sz="1200">
                  <a:solidFill>
                    <a:srgbClr val="FFFF00"/>
                  </a:solidFill>
                  <a:ea typeface="New MingLiu"/>
                  <a:cs typeface="New MingLiu"/>
                </a:rPr>
                <a:t>IT Resources </a:t>
              </a:r>
              <a:br>
                <a:rPr lang="en-US" sz="1200">
                  <a:solidFill>
                    <a:srgbClr val="FFFF00"/>
                  </a:solidFill>
                  <a:ea typeface="New MingLiu"/>
                  <a:cs typeface="New MingLiu"/>
                </a:rPr>
              </a:br>
              <a:r>
                <a:rPr lang="en-US" sz="1200">
                  <a:solidFill>
                    <a:srgbClr val="FFFF00"/>
                  </a:solidFill>
                  <a:ea typeface="New MingLiu"/>
                  <a:cs typeface="New MingLiu"/>
                </a:rPr>
                <a:t>and Applications</a:t>
              </a:r>
            </a:p>
          </p:txBody>
        </p:sp>
      </p:grpSp>
      <p:grpSp>
        <p:nvGrpSpPr>
          <p:cNvPr id="363541" name="Group 1149"/>
          <p:cNvGrpSpPr>
            <a:grpSpLocks/>
          </p:cNvGrpSpPr>
          <p:nvPr/>
        </p:nvGrpSpPr>
        <p:grpSpPr bwMode="auto">
          <a:xfrm>
            <a:off x="4889500" y="4773613"/>
            <a:ext cx="871538" cy="728662"/>
            <a:chOff x="3128" y="3485"/>
            <a:chExt cx="549" cy="459"/>
          </a:xfrm>
        </p:grpSpPr>
        <p:sp>
          <p:nvSpPr>
            <p:cNvPr id="363629" name="Line 1150"/>
            <p:cNvSpPr>
              <a:spLocks noChangeShapeType="1"/>
            </p:cNvSpPr>
            <p:nvPr/>
          </p:nvSpPr>
          <p:spPr bwMode="auto">
            <a:xfrm flipV="1">
              <a:off x="3408" y="3485"/>
              <a:ext cx="0" cy="186"/>
            </a:xfrm>
            <a:prstGeom prst="line">
              <a:avLst/>
            </a:prstGeom>
            <a:noFill/>
            <a:ln w="28575">
              <a:solidFill>
                <a:srgbClr val="808080"/>
              </a:solidFill>
              <a:round/>
              <a:headEnd/>
              <a:tailEnd type="triangle" w="med" len="med"/>
            </a:ln>
          </p:spPr>
          <p:txBody>
            <a:bodyPr/>
            <a:lstStyle/>
            <a:p>
              <a:endParaRPr lang="en-US"/>
            </a:p>
          </p:txBody>
        </p:sp>
        <p:sp>
          <p:nvSpPr>
            <p:cNvPr id="363630" name="AutoShape 1151"/>
            <p:cNvSpPr>
              <a:spLocks noChangeArrowheads="1"/>
            </p:cNvSpPr>
            <p:nvPr/>
          </p:nvSpPr>
          <p:spPr bwMode="auto">
            <a:xfrm>
              <a:off x="3128" y="3658"/>
              <a:ext cx="549" cy="286"/>
            </a:xfrm>
            <a:prstGeom prst="roundRect">
              <a:avLst>
                <a:gd name="adj" fmla="val 16667"/>
              </a:avLst>
            </a:prstGeom>
            <a:solidFill>
              <a:srgbClr val="0066FF"/>
            </a:solidFill>
            <a:ln w="9525">
              <a:round/>
              <a:headEnd/>
              <a:tailEnd/>
            </a:ln>
            <a:scene3d>
              <a:camera prst="legacyObliqueTopRight"/>
              <a:lightRig rig="legacyFlat3" dir="b"/>
            </a:scene3d>
            <a:sp3d extrusionH="100000" prstMaterial="legacyMatte">
              <a:bevelT w="13500" h="13500" prst="angle"/>
              <a:bevelB w="13500" h="13500" prst="angle"/>
              <a:extrusionClr>
                <a:srgbClr val="0066FF"/>
              </a:extrusionClr>
            </a:sp3d>
          </p:spPr>
          <p:txBody>
            <a:bodyPr wrap="none" anchor="ctr">
              <a:flatTx/>
            </a:bodyPr>
            <a:lstStyle/>
            <a:p>
              <a:pPr algn="ctr">
                <a:spcBef>
                  <a:spcPts val="313"/>
                </a:spcBef>
              </a:pPr>
              <a:r>
                <a:rPr lang="en-US" sz="1200">
                  <a:solidFill>
                    <a:srgbClr val="FFFF00"/>
                  </a:solidFill>
                  <a:ea typeface="New MingLiu"/>
                  <a:cs typeface="New MingLiu"/>
                </a:rPr>
                <a:t>VAS</a:t>
              </a:r>
            </a:p>
            <a:p>
              <a:pPr algn="ctr">
                <a:spcBef>
                  <a:spcPts val="313"/>
                </a:spcBef>
              </a:pPr>
              <a:r>
                <a:rPr lang="en-US" sz="800">
                  <a:solidFill>
                    <a:srgbClr val="FFFF00"/>
                  </a:solidFill>
                  <a:ea typeface="New MingLiu"/>
                  <a:cs typeface="New MingLiu"/>
                </a:rPr>
                <a:t>Multimedia, IMS</a:t>
              </a:r>
            </a:p>
          </p:txBody>
        </p:sp>
      </p:grpSp>
      <p:grpSp>
        <p:nvGrpSpPr>
          <p:cNvPr id="363542" name="Group 1152"/>
          <p:cNvGrpSpPr>
            <a:grpSpLocks/>
          </p:cNvGrpSpPr>
          <p:nvPr/>
        </p:nvGrpSpPr>
        <p:grpSpPr bwMode="auto">
          <a:xfrm>
            <a:off x="1049338" y="4773613"/>
            <a:ext cx="1276350" cy="739775"/>
            <a:chOff x="806" y="3485"/>
            <a:chExt cx="804" cy="466"/>
          </a:xfrm>
        </p:grpSpPr>
        <p:sp>
          <p:nvSpPr>
            <p:cNvPr id="363627" name="Line 1153"/>
            <p:cNvSpPr>
              <a:spLocks noChangeShapeType="1"/>
            </p:cNvSpPr>
            <p:nvPr/>
          </p:nvSpPr>
          <p:spPr bwMode="auto">
            <a:xfrm flipV="1">
              <a:off x="1210" y="3485"/>
              <a:ext cx="0" cy="186"/>
            </a:xfrm>
            <a:prstGeom prst="line">
              <a:avLst/>
            </a:prstGeom>
            <a:noFill/>
            <a:ln w="28575">
              <a:solidFill>
                <a:srgbClr val="808080"/>
              </a:solidFill>
              <a:round/>
              <a:headEnd/>
              <a:tailEnd type="triangle" w="med" len="med"/>
            </a:ln>
          </p:spPr>
          <p:txBody>
            <a:bodyPr/>
            <a:lstStyle/>
            <a:p>
              <a:endParaRPr lang="en-US"/>
            </a:p>
          </p:txBody>
        </p:sp>
        <p:sp>
          <p:nvSpPr>
            <p:cNvPr id="363628" name="AutoShape 1154"/>
            <p:cNvSpPr>
              <a:spLocks noChangeArrowheads="1"/>
            </p:cNvSpPr>
            <p:nvPr/>
          </p:nvSpPr>
          <p:spPr bwMode="auto">
            <a:xfrm>
              <a:off x="806" y="3665"/>
              <a:ext cx="804" cy="286"/>
            </a:xfrm>
            <a:prstGeom prst="roundRect">
              <a:avLst>
                <a:gd name="adj" fmla="val 16667"/>
              </a:avLst>
            </a:prstGeom>
            <a:solidFill>
              <a:srgbClr val="0066FF"/>
            </a:solidFill>
            <a:ln w="9525">
              <a:round/>
              <a:headEnd/>
              <a:tailEnd/>
            </a:ln>
            <a:scene3d>
              <a:camera prst="legacyObliqueTopRight"/>
              <a:lightRig rig="legacyFlat3" dir="b"/>
            </a:scene3d>
            <a:sp3d extrusionH="100000" prstMaterial="legacyMatte">
              <a:bevelT w="13500" h="13500" prst="angle"/>
              <a:bevelB w="13500" h="13500" prst="angle"/>
              <a:extrusionClr>
                <a:srgbClr val="0066FF"/>
              </a:extrusionClr>
            </a:sp3d>
          </p:spPr>
          <p:txBody>
            <a:bodyPr wrap="none" anchor="ctr">
              <a:flatTx/>
            </a:bodyPr>
            <a:lstStyle/>
            <a:p>
              <a:pPr algn="ctr">
                <a:spcBef>
                  <a:spcPts val="313"/>
                </a:spcBef>
              </a:pPr>
              <a:r>
                <a:rPr lang="en-US" sz="1200">
                  <a:solidFill>
                    <a:srgbClr val="FFFF00"/>
                  </a:solidFill>
                  <a:ea typeface="New MingLiu"/>
                  <a:cs typeface="New MingLiu"/>
                </a:rPr>
                <a:t>Radio Access</a:t>
              </a:r>
              <a:br>
                <a:rPr lang="en-US" sz="1200">
                  <a:solidFill>
                    <a:srgbClr val="FFFF00"/>
                  </a:solidFill>
                  <a:ea typeface="New MingLiu"/>
                  <a:cs typeface="New MingLiu"/>
                </a:rPr>
              </a:br>
              <a:r>
                <a:rPr lang="en-US" sz="800">
                  <a:solidFill>
                    <a:srgbClr val="FFFF00"/>
                  </a:solidFill>
                  <a:ea typeface="New MingLiu"/>
                  <a:cs typeface="New MingLiu"/>
                </a:rPr>
                <a:t>LTE, UMTS, GPRS,GSM, </a:t>
              </a:r>
              <a:br>
                <a:rPr lang="en-US" sz="800">
                  <a:solidFill>
                    <a:srgbClr val="FFFF00"/>
                  </a:solidFill>
                  <a:ea typeface="New MingLiu"/>
                  <a:cs typeface="New MingLiu"/>
                </a:rPr>
              </a:br>
              <a:r>
                <a:rPr lang="en-US" sz="800">
                  <a:solidFill>
                    <a:srgbClr val="FFFF00"/>
                  </a:solidFill>
                  <a:ea typeface="New MingLiu"/>
                  <a:cs typeface="New MingLiu"/>
                </a:rPr>
                <a:t>CDMA, EVDO, WiMax</a:t>
              </a:r>
            </a:p>
          </p:txBody>
        </p:sp>
      </p:grpSp>
      <p:sp>
        <p:nvSpPr>
          <p:cNvPr id="363543" name="Line 1155"/>
          <p:cNvSpPr>
            <a:spLocks noChangeShapeType="1"/>
          </p:cNvSpPr>
          <p:nvPr/>
        </p:nvSpPr>
        <p:spPr bwMode="auto">
          <a:xfrm flipV="1">
            <a:off x="6502400" y="3529013"/>
            <a:ext cx="0" cy="293687"/>
          </a:xfrm>
          <a:prstGeom prst="line">
            <a:avLst/>
          </a:prstGeom>
          <a:noFill/>
          <a:ln w="28575">
            <a:solidFill>
              <a:srgbClr val="808080"/>
            </a:solidFill>
            <a:round/>
            <a:headEnd type="triangle" w="med" len="med"/>
            <a:tailEnd type="triangle" w="med" len="med"/>
          </a:ln>
        </p:spPr>
        <p:txBody>
          <a:bodyPr/>
          <a:lstStyle/>
          <a:p>
            <a:endParaRPr lang="en-US"/>
          </a:p>
        </p:txBody>
      </p:sp>
      <p:sp>
        <p:nvSpPr>
          <p:cNvPr id="363544" name="Line 1156"/>
          <p:cNvSpPr>
            <a:spLocks noChangeShapeType="1"/>
          </p:cNvSpPr>
          <p:nvPr/>
        </p:nvSpPr>
        <p:spPr bwMode="auto">
          <a:xfrm flipV="1">
            <a:off x="6502400" y="4303713"/>
            <a:ext cx="0" cy="242887"/>
          </a:xfrm>
          <a:prstGeom prst="line">
            <a:avLst/>
          </a:prstGeom>
          <a:noFill/>
          <a:ln w="28575">
            <a:solidFill>
              <a:srgbClr val="808080"/>
            </a:solidFill>
            <a:round/>
            <a:headEnd type="triangle" w="med" len="med"/>
            <a:tailEnd type="triangle" w="med" len="med"/>
          </a:ln>
        </p:spPr>
        <p:txBody>
          <a:bodyPr/>
          <a:lstStyle/>
          <a:p>
            <a:endParaRPr lang="en-US"/>
          </a:p>
        </p:txBody>
      </p:sp>
      <p:sp>
        <p:nvSpPr>
          <p:cNvPr id="363545" name="Line 1157"/>
          <p:cNvSpPr>
            <a:spLocks noChangeShapeType="1"/>
          </p:cNvSpPr>
          <p:nvPr/>
        </p:nvSpPr>
        <p:spPr bwMode="auto">
          <a:xfrm flipH="1" flipV="1">
            <a:off x="7151688" y="4057650"/>
            <a:ext cx="596900" cy="1588"/>
          </a:xfrm>
          <a:prstGeom prst="line">
            <a:avLst/>
          </a:prstGeom>
          <a:noFill/>
          <a:ln w="28575">
            <a:solidFill>
              <a:srgbClr val="808080"/>
            </a:solidFill>
            <a:round/>
            <a:headEnd type="triangle" w="med" len="med"/>
            <a:tailEnd type="triangle" w="med" len="med"/>
          </a:ln>
        </p:spPr>
        <p:txBody>
          <a:bodyPr/>
          <a:lstStyle/>
          <a:p>
            <a:endParaRPr lang="en-US"/>
          </a:p>
        </p:txBody>
      </p:sp>
      <p:sp>
        <p:nvSpPr>
          <p:cNvPr id="363546" name="Line 1158"/>
          <p:cNvSpPr>
            <a:spLocks noChangeShapeType="1"/>
          </p:cNvSpPr>
          <p:nvPr/>
        </p:nvSpPr>
        <p:spPr bwMode="auto">
          <a:xfrm flipH="1" flipV="1">
            <a:off x="5613400" y="3998913"/>
            <a:ext cx="292100" cy="1587"/>
          </a:xfrm>
          <a:prstGeom prst="line">
            <a:avLst/>
          </a:prstGeom>
          <a:noFill/>
          <a:ln w="28575">
            <a:solidFill>
              <a:srgbClr val="808080"/>
            </a:solidFill>
            <a:round/>
            <a:headEnd type="triangle" w="med" len="med"/>
            <a:tailEnd type="triangle" w="med" len="med"/>
          </a:ln>
        </p:spPr>
        <p:txBody>
          <a:bodyPr/>
          <a:lstStyle/>
          <a:p>
            <a:endParaRPr lang="en-US"/>
          </a:p>
        </p:txBody>
      </p:sp>
      <p:graphicFrame>
        <p:nvGraphicFramePr>
          <p:cNvPr id="363522" name="Object 2"/>
          <p:cNvGraphicFramePr>
            <a:graphicFrameLocks noChangeAspect="1"/>
          </p:cNvGraphicFramePr>
          <p:nvPr/>
        </p:nvGraphicFramePr>
        <p:xfrm>
          <a:off x="3074988" y="1336675"/>
          <a:ext cx="2338387" cy="1393825"/>
        </p:xfrm>
        <a:graphic>
          <a:graphicData uri="http://schemas.openxmlformats.org/presentationml/2006/ole">
            <p:oleObj spid="_x0000_s363522" name="Bitmap Image" r:id="rId4" imgW="10926700" imgH="6516010" progId="PBrush">
              <p:embed/>
            </p:oleObj>
          </a:graphicData>
        </a:graphic>
      </p:graphicFrame>
      <p:sp>
        <p:nvSpPr>
          <p:cNvPr id="363547" name="Rectangle 1160"/>
          <p:cNvSpPr>
            <a:spLocks noChangeArrowheads="1"/>
          </p:cNvSpPr>
          <p:nvPr/>
        </p:nvSpPr>
        <p:spPr bwMode="auto">
          <a:xfrm>
            <a:off x="2706688" y="1760538"/>
            <a:ext cx="3046412" cy="457200"/>
          </a:xfrm>
          <a:prstGeom prst="rect">
            <a:avLst/>
          </a:prstGeom>
          <a:solidFill>
            <a:srgbClr val="FFFFFF">
              <a:alpha val="70195"/>
            </a:srgbClr>
          </a:solidFill>
          <a:ln w="9525">
            <a:noFill/>
            <a:miter lim="800000"/>
            <a:headEnd/>
            <a:tailEnd/>
          </a:ln>
        </p:spPr>
        <p:txBody>
          <a:bodyPr>
            <a:spAutoFit/>
          </a:bodyPr>
          <a:lstStyle/>
          <a:p>
            <a:pPr algn="ctr"/>
            <a:r>
              <a:rPr lang="en-US" sz="1200">
                <a:solidFill>
                  <a:srgbClr val="333333"/>
                </a:solidFill>
              </a:rPr>
              <a:t>Portal: Business Service Management  and Consolidated Operations</a:t>
            </a:r>
          </a:p>
        </p:txBody>
      </p:sp>
      <p:sp>
        <p:nvSpPr>
          <p:cNvPr id="363548" name="Text Box 1170"/>
          <p:cNvSpPr txBox="1">
            <a:spLocks noChangeArrowheads="1"/>
          </p:cNvSpPr>
          <p:nvPr/>
        </p:nvSpPr>
        <p:spPr bwMode="auto">
          <a:xfrm>
            <a:off x="-109538" y="3797300"/>
            <a:ext cx="1933576" cy="549275"/>
          </a:xfrm>
          <a:prstGeom prst="rect">
            <a:avLst/>
          </a:prstGeom>
          <a:noFill/>
          <a:ln w="9525">
            <a:noFill/>
            <a:miter lim="800000"/>
            <a:headEnd/>
            <a:tailEnd/>
          </a:ln>
        </p:spPr>
        <p:txBody>
          <a:bodyPr>
            <a:spAutoFit/>
          </a:bodyPr>
          <a:lstStyle/>
          <a:p>
            <a:pPr algn="ctr"/>
            <a:r>
              <a:rPr lang="en-IE" sz="1000">
                <a:solidFill>
                  <a:schemeClr val="bg1"/>
                </a:solidFill>
              </a:rPr>
              <a:t>Market-leading integrated network availability management</a:t>
            </a:r>
            <a:endParaRPr lang="en-US" sz="1000">
              <a:solidFill>
                <a:schemeClr val="bg1"/>
              </a:solidFill>
            </a:endParaRPr>
          </a:p>
        </p:txBody>
      </p:sp>
      <p:sp>
        <p:nvSpPr>
          <p:cNvPr id="363549" name="Text Box 1175"/>
          <p:cNvSpPr txBox="1">
            <a:spLocks noChangeArrowheads="1"/>
          </p:cNvSpPr>
          <p:nvPr/>
        </p:nvSpPr>
        <p:spPr bwMode="auto">
          <a:xfrm>
            <a:off x="7494588" y="4810125"/>
            <a:ext cx="1649412" cy="774700"/>
          </a:xfrm>
          <a:prstGeom prst="rect">
            <a:avLst/>
          </a:prstGeom>
          <a:noFill/>
          <a:ln w="9525">
            <a:noFill/>
            <a:miter lim="800000"/>
            <a:headEnd/>
            <a:tailEnd/>
          </a:ln>
        </p:spPr>
        <p:txBody>
          <a:bodyPr>
            <a:spAutoFit/>
          </a:bodyPr>
          <a:lstStyle/>
          <a:p>
            <a:pPr algn="ctr">
              <a:lnSpc>
                <a:spcPct val="90000"/>
              </a:lnSpc>
              <a:spcBef>
                <a:spcPct val="20000"/>
              </a:spcBef>
              <a:buClr>
                <a:schemeClr val="tx2"/>
              </a:buClr>
              <a:buFont typeface="Arial" charset="0"/>
              <a:buNone/>
            </a:pPr>
            <a:r>
              <a:rPr lang="en-IE" sz="1000"/>
              <a:t>Consolidated view of your entire infrastructure including configuration and dependency information</a:t>
            </a:r>
          </a:p>
        </p:txBody>
      </p:sp>
      <p:sp>
        <p:nvSpPr>
          <p:cNvPr id="363550" name="Text Box 1176"/>
          <p:cNvSpPr txBox="1">
            <a:spLocks noChangeArrowheads="1"/>
          </p:cNvSpPr>
          <p:nvPr/>
        </p:nvSpPr>
        <p:spPr bwMode="auto">
          <a:xfrm>
            <a:off x="1738313" y="5930900"/>
            <a:ext cx="5413375" cy="339725"/>
          </a:xfrm>
          <a:prstGeom prst="rect">
            <a:avLst/>
          </a:prstGeom>
          <a:noFill/>
          <a:ln w="9525">
            <a:noFill/>
            <a:miter lim="800000"/>
            <a:headEnd/>
            <a:tailEnd/>
          </a:ln>
        </p:spPr>
        <p:txBody>
          <a:bodyPr>
            <a:spAutoFit/>
          </a:bodyPr>
          <a:lstStyle/>
          <a:p>
            <a:pPr algn="ctr">
              <a:lnSpc>
                <a:spcPct val="90000"/>
              </a:lnSpc>
              <a:spcBef>
                <a:spcPct val="20000"/>
              </a:spcBef>
              <a:buClr>
                <a:schemeClr val="tx2"/>
              </a:buClr>
              <a:buFont typeface="Arial" charset="0"/>
              <a:buNone/>
            </a:pPr>
            <a:r>
              <a:rPr lang="en-IE">
                <a:solidFill>
                  <a:schemeClr val="bg1"/>
                </a:solidFill>
              </a:rPr>
              <a:t>…All aligned to </a:t>
            </a:r>
            <a:r>
              <a:rPr lang="en-IE" u="sng">
                <a:solidFill>
                  <a:schemeClr val="bg1"/>
                </a:solidFill>
              </a:rPr>
              <a:t>your</a:t>
            </a:r>
            <a:r>
              <a:rPr lang="en-IE">
                <a:solidFill>
                  <a:schemeClr val="bg1"/>
                </a:solidFill>
              </a:rPr>
              <a:t> service management goals</a:t>
            </a:r>
            <a:endParaRPr lang="en-US">
              <a:solidFill>
                <a:schemeClr val="bg1"/>
              </a:solidFill>
            </a:endParaRPr>
          </a:p>
        </p:txBody>
      </p:sp>
      <p:grpSp>
        <p:nvGrpSpPr>
          <p:cNvPr id="363551" name="Group 1177"/>
          <p:cNvGrpSpPr>
            <a:grpSpLocks/>
          </p:cNvGrpSpPr>
          <p:nvPr/>
        </p:nvGrpSpPr>
        <p:grpSpPr bwMode="auto">
          <a:xfrm>
            <a:off x="7793038" y="3570288"/>
            <a:ext cx="765175" cy="646112"/>
            <a:chOff x="2097" y="3766"/>
            <a:chExt cx="180" cy="122"/>
          </a:xfrm>
        </p:grpSpPr>
        <p:sp>
          <p:nvSpPr>
            <p:cNvPr id="363560" name="Rectangle 1178"/>
            <p:cNvSpPr>
              <a:spLocks noChangeArrowheads="1"/>
            </p:cNvSpPr>
            <p:nvPr/>
          </p:nvSpPr>
          <p:spPr bwMode="auto">
            <a:xfrm>
              <a:off x="2097" y="3780"/>
              <a:ext cx="3" cy="108"/>
            </a:xfrm>
            <a:prstGeom prst="rect">
              <a:avLst/>
            </a:prstGeom>
            <a:solidFill>
              <a:srgbClr val="F5F5F5"/>
            </a:solidFill>
            <a:ln w="9525">
              <a:noFill/>
              <a:miter lim="800000"/>
              <a:headEnd/>
              <a:tailEnd/>
            </a:ln>
          </p:spPr>
          <p:txBody>
            <a:bodyPr/>
            <a:lstStyle/>
            <a:p>
              <a:endParaRPr lang="en-US"/>
            </a:p>
          </p:txBody>
        </p:sp>
        <p:sp>
          <p:nvSpPr>
            <p:cNvPr id="363561" name="Rectangle 1179"/>
            <p:cNvSpPr>
              <a:spLocks noChangeArrowheads="1"/>
            </p:cNvSpPr>
            <p:nvPr/>
          </p:nvSpPr>
          <p:spPr bwMode="auto">
            <a:xfrm>
              <a:off x="2100" y="3780"/>
              <a:ext cx="3" cy="108"/>
            </a:xfrm>
            <a:prstGeom prst="rect">
              <a:avLst/>
            </a:prstGeom>
            <a:solidFill>
              <a:srgbClr val="F4F4F4"/>
            </a:solidFill>
            <a:ln w="9525">
              <a:noFill/>
              <a:miter lim="800000"/>
              <a:headEnd/>
              <a:tailEnd/>
            </a:ln>
          </p:spPr>
          <p:txBody>
            <a:bodyPr/>
            <a:lstStyle/>
            <a:p>
              <a:endParaRPr lang="en-US"/>
            </a:p>
          </p:txBody>
        </p:sp>
        <p:sp>
          <p:nvSpPr>
            <p:cNvPr id="363562" name="Rectangle 1180"/>
            <p:cNvSpPr>
              <a:spLocks noChangeArrowheads="1"/>
            </p:cNvSpPr>
            <p:nvPr/>
          </p:nvSpPr>
          <p:spPr bwMode="auto">
            <a:xfrm>
              <a:off x="2103" y="3780"/>
              <a:ext cx="3" cy="108"/>
            </a:xfrm>
            <a:prstGeom prst="rect">
              <a:avLst/>
            </a:prstGeom>
            <a:solidFill>
              <a:srgbClr val="F2F2F2"/>
            </a:solidFill>
            <a:ln w="9525">
              <a:noFill/>
              <a:miter lim="800000"/>
              <a:headEnd/>
              <a:tailEnd/>
            </a:ln>
          </p:spPr>
          <p:txBody>
            <a:bodyPr/>
            <a:lstStyle/>
            <a:p>
              <a:endParaRPr lang="en-US"/>
            </a:p>
          </p:txBody>
        </p:sp>
        <p:sp>
          <p:nvSpPr>
            <p:cNvPr id="363563" name="Rectangle 1181"/>
            <p:cNvSpPr>
              <a:spLocks noChangeArrowheads="1"/>
            </p:cNvSpPr>
            <p:nvPr/>
          </p:nvSpPr>
          <p:spPr bwMode="auto">
            <a:xfrm>
              <a:off x="2106" y="3780"/>
              <a:ext cx="2" cy="108"/>
            </a:xfrm>
            <a:prstGeom prst="rect">
              <a:avLst/>
            </a:prstGeom>
            <a:solidFill>
              <a:srgbClr val="F1F1F1"/>
            </a:solidFill>
            <a:ln w="9525">
              <a:noFill/>
              <a:miter lim="800000"/>
              <a:headEnd/>
              <a:tailEnd/>
            </a:ln>
          </p:spPr>
          <p:txBody>
            <a:bodyPr/>
            <a:lstStyle/>
            <a:p>
              <a:endParaRPr lang="en-US"/>
            </a:p>
          </p:txBody>
        </p:sp>
        <p:sp>
          <p:nvSpPr>
            <p:cNvPr id="363564" name="Rectangle 1182"/>
            <p:cNvSpPr>
              <a:spLocks noChangeArrowheads="1"/>
            </p:cNvSpPr>
            <p:nvPr/>
          </p:nvSpPr>
          <p:spPr bwMode="auto">
            <a:xfrm>
              <a:off x="2108" y="3780"/>
              <a:ext cx="3" cy="108"/>
            </a:xfrm>
            <a:prstGeom prst="rect">
              <a:avLst/>
            </a:prstGeom>
            <a:solidFill>
              <a:srgbClr val="EFEFEF"/>
            </a:solidFill>
            <a:ln w="9525">
              <a:noFill/>
              <a:miter lim="800000"/>
              <a:headEnd/>
              <a:tailEnd/>
            </a:ln>
          </p:spPr>
          <p:txBody>
            <a:bodyPr/>
            <a:lstStyle/>
            <a:p>
              <a:endParaRPr lang="en-US"/>
            </a:p>
          </p:txBody>
        </p:sp>
        <p:sp>
          <p:nvSpPr>
            <p:cNvPr id="363565" name="Rectangle 1183"/>
            <p:cNvSpPr>
              <a:spLocks noChangeArrowheads="1"/>
            </p:cNvSpPr>
            <p:nvPr/>
          </p:nvSpPr>
          <p:spPr bwMode="auto">
            <a:xfrm>
              <a:off x="2111" y="3780"/>
              <a:ext cx="3" cy="108"/>
            </a:xfrm>
            <a:prstGeom prst="rect">
              <a:avLst/>
            </a:prstGeom>
            <a:solidFill>
              <a:srgbClr val="EEEEEE"/>
            </a:solidFill>
            <a:ln w="9525">
              <a:noFill/>
              <a:miter lim="800000"/>
              <a:headEnd/>
              <a:tailEnd/>
            </a:ln>
          </p:spPr>
          <p:txBody>
            <a:bodyPr/>
            <a:lstStyle/>
            <a:p>
              <a:endParaRPr lang="en-US"/>
            </a:p>
          </p:txBody>
        </p:sp>
        <p:sp>
          <p:nvSpPr>
            <p:cNvPr id="363566" name="Rectangle 1184"/>
            <p:cNvSpPr>
              <a:spLocks noChangeArrowheads="1"/>
            </p:cNvSpPr>
            <p:nvPr/>
          </p:nvSpPr>
          <p:spPr bwMode="auto">
            <a:xfrm>
              <a:off x="2114" y="3780"/>
              <a:ext cx="3" cy="108"/>
            </a:xfrm>
            <a:prstGeom prst="rect">
              <a:avLst/>
            </a:prstGeom>
            <a:solidFill>
              <a:srgbClr val="EDEDED"/>
            </a:solidFill>
            <a:ln w="9525">
              <a:noFill/>
              <a:miter lim="800000"/>
              <a:headEnd/>
              <a:tailEnd/>
            </a:ln>
          </p:spPr>
          <p:txBody>
            <a:bodyPr/>
            <a:lstStyle/>
            <a:p>
              <a:endParaRPr lang="en-US"/>
            </a:p>
          </p:txBody>
        </p:sp>
        <p:sp>
          <p:nvSpPr>
            <p:cNvPr id="363567" name="Rectangle 1185"/>
            <p:cNvSpPr>
              <a:spLocks noChangeArrowheads="1"/>
            </p:cNvSpPr>
            <p:nvPr/>
          </p:nvSpPr>
          <p:spPr bwMode="auto">
            <a:xfrm>
              <a:off x="2117" y="3780"/>
              <a:ext cx="3" cy="108"/>
            </a:xfrm>
            <a:prstGeom prst="rect">
              <a:avLst/>
            </a:prstGeom>
            <a:solidFill>
              <a:srgbClr val="EBEBEB"/>
            </a:solidFill>
            <a:ln w="9525">
              <a:noFill/>
              <a:miter lim="800000"/>
              <a:headEnd/>
              <a:tailEnd/>
            </a:ln>
          </p:spPr>
          <p:txBody>
            <a:bodyPr/>
            <a:lstStyle/>
            <a:p>
              <a:endParaRPr lang="en-US"/>
            </a:p>
          </p:txBody>
        </p:sp>
        <p:sp>
          <p:nvSpPr>
            <p:cNvPr id="363568" name="Rectangle 1186"/>
            <p:cNvSpPr>
              <a:spLocks noChangeArrowheads="1"/>
            </p:cNvSpPr>
            <p:nvPr/>
          </p:nvSpPr>
          <p:spPr bwMode="auto">
            <a:xfrm>
              <a:off x="2120" y="3780"/>
              <a:ext cx="2" cy="108"/>
            </a:xfrm>
            <a:prstGeom prst="rect">
              <a:avLst/>
            </a:prstGeom>
            <a:solidFill>
              <a:srgbClr val="EAEAEA"/>
            </a:solidFill>
            <a:ln w="9525">
              <a:noFill/>
              <a:miter lim="800000"/>
              <a:headEnd/>
              <a:tailEnd/>
            </a:ln>
          </p:spPr>
          <p:txBody>
            <a:bodyPr/>
            <a:lstStyle/>
            <a:p>
              <a:endParaRPr lang="en-US"/>
            </a:p>
          </p:txBody>
        </p:sp>
        <p:sp>
          <p:nvSpPr>
            <p:cNvPr id="363569" name="Rectangle 1187"/>
            <p:cNvSpPr>
              <a:spLocks noChangeArrowheads="1"/>
            </p:cNvSpPr>
            <p:nvPr/>
          </p:nvSpPr>
          <p:spPr bwMode="auto">
            <a:xfrm>
              <a:off x="2122" y="3780"/>
              <a:ext cx="3" cy="108"/>
            </a:xfrm>
            <a:prstGeom prst="rect">
              <a:avLst/>
            </a:prstGeom>
            <a:solidFill>
              <a:srgbClr val="E9E9E9"/>
            </a:solidFill>
            <a:ln w="9525">
              <a:noFill/>
              <a:miter lim="800000"/>
              <a:headEnd/>
              <a:tailEnd/>
            </a:ln>
          </p:spPr>
          <p:txBody>
            <a:bodyPr/>
            <a:lstStyle/>
            <a:p>
              <a:endParaRPr lang="en-US"/>
            </a:p>
          </p:txBody>
        </p:sp>
        <p:sp>
          <p:nvSpPr>
            <p:cNvPr id="363570" name="Rectangle 1188"/>
            <p:cNvSpPr>
              <a:spLocks noChangeArrowheads="1"/>
            </p:cNvSpPr>
            <p:nvPr/>
          </p:nvSpPr>
          <p:spPr bwMode="auto">
            <a:xfrm>
              <a:off x="2125" y="3780"/>
              <a:ext cx="3" cy="108"/>
            </a:xfrm>
            <a:prstGeom prst="rect">
              <a:avLst/>
            </a:prstGeom>
            <a:solidFill>
              <a:srgbClr val="E7E7E7"/>
            </a:solidFill>
            <a:ln w="9525">
              <a:noFill/>
              <a:miter lim="800000"/>
              <a:headEnd/>
              <a:tailEnd/>
            </a:ln>
          </p:spPr>
          <p:txBody>
            <a:bodyPr/>
            <a:lstStyle/>
            <a:p>
              <a:endParaRPr lang="en-US"/>
            </a:p>
          </p:txBody>
        </p:sp>
        <p:sp>
          <p:nvSpPr>
            <p:cNvPr id="363571" name="Rectangle 1189"/>
            <p:cNvSpPr>
              <a:spLocks noChangeArrowheads="1"/>
            </p:cNvSpPr>
            <p:nvPr/>
          </p:nvSpPr>
          <p:spPr bwMode="auto">
            <a:xfrm>
              <a:off x="2128" y="3780"/>
              <a:ext cx="3" cy="108"/>
            </a:xfrm>
            <a:prstGeom prst="rect">
              <a:avLst/>
            </a:prstGeom>
            <a:solidFill>
              <a:srgbClr val="E6E6E6"/>
            </a:solidFill>
            <a:ln w="9525">
              <a:noFill/>
              <a:miter lim="800000"/>
              <a:headEnd/>
              <a:tailEnd/>
            </a:ln>
          </p:spPr>
          <p:txBody>
            <a:bodyPr/>
            <a:lstStyle/>
            <a:p>
              <a:endParaRPr lang="en-US"/>
            </a:p>
          </p:txBody>
        </p:sp>
        <p:sp>
          <p:nvSpPr>
            <p:cNvPr id="363572" name="Rectangle 1190"/>
            <p:cNvSpPr>
              <a:spLocks noChangeArrowheads="1"/>
            </p:cNvSpPr>
            <p:nvPr/>
          </p:nvSpPr>
          <p:spPr bwMode="auto">
            <a:xfrm>
              <a:off x="2131" y="3780"/>
              <a:ext cx="2" cy="108"/>
            </a:xfrm>
            <a:prstGeom prst="rect">
              <a:avLst/>
            </a:prstGeom>
            <a:solidFill>
              <a:srgbClr val="E4E4E4"/>
            </a:solidFill>
            <a:ln w="9525">
              <a:noFill/>
              <a:miter lim="800000"/>
              <a:headEnd/>
              <a:tailEnd/>
            </a:ln>
          </p:spPr>
          <p:txBody>
            <a:bodyPr/>
            <a:lstStyle/>
            <a:p>
              <a:endParaRPr lang="en-US"/>
            </a:p>
          </p:txBody>
        </p:sp>
        <p:sp>
          <p:nvSpPr>
            <p:cNvPr id="363573" name="Rectangle 1191"/>
            <p:cNvSpPr>
              <a:spLocks noChangeArrowheads="1"/>
            </p:cNvSpPr>
            <p:nvPr/>
          </p:nvSpPr>
          <p:spPr bwMode="auto">
            <a:xfrm>
              <a:off x="2133" y="3780"/>
              <a:ext cx="3" cy="108"/>
            </a:xfrm>
            <a:prstGeom prst="rect">
              <a:avLst/>
            </a:prstGeom>
            <a:solidFill>
              <a:srgbClr val="E3E3E3"/>
            </a:solidFill>
            <a:ln w="9525">
              <a:noFill/>
              <a:miter lim="800000"/>
              <a:headEnd/>
              <a:tailEnd/>
            </a:ln>
          </p:spPr>
          <p:txBody>
            <a:bodyPr/>
            <a:lstStyle/>
            <a:p>
              <a:endParaRPr lang="en-US"/>
            </a:p>
          </p:txBody>
        </p:sp>
        <p:sp>
          <p:nvSpPr>
            <p:cNvPr id="363574" name="Rectangle 1192"/>
            <p:cNvSpPr>
              <a:spLocks noChangeArrowheads="1"/>
            </p:cNvSpPr>
            <p:nvPr/>
          </p:nvSpPr>
          <p:spPr bwMode="auto">
            <a:xfrm>
              <a:off x="2136" y="3780"/>
              <a:ext cx="3" cy="108"/>
            </a:xfrm>
            <a:prstGeom prst="rect">
              <a:avLst/>
            </a:prstGeom>
            <a:solidFill>
              <a:srgbClr val="E1E1E1"/>
            </a:solidFill>
            <a:ln w="9525">
              <a:noFill/>
              <a:miter lim="800000"/>
              <a:headEnd/>
              <a:tailEnd/>
            </a:ln>
          </p:spPr>
          <p:txBody>
            <a:bodyPr/>
            <a:lstStyle/>
            <a:p>
              <a:endParaRPr lang="en-US"/>
            </a:p>
          </p:txBody>
        </p:sp>
        <p:sp>
          <p:nvSpPr>
            <p:cNvPr id="363575" name="Rectangle 1193"/>
            <p:cNvSpPr>
              <a:spLocks noChangeArrowheads="1"/>
            </p:cNvSpPr>
            <p:nvPr/>
          </p:nvSpPr>
          <p:spPr bwMode="auto">
            <a:xfrm>
              <a:off x="2139" y="3780"/>
              <a:ext cx="3" cy="108"/>
            </a:xfrm>
            <a:prstGeom prst="rect">
              <a:avLst/>
            </a:prstGeom>
            <a:solidFill>
              <a:srgbClr val="E0E0E0"/>
            </a:solidFill>
            <a:ln w="9525">
              <a:noFill/>
              <a:miter lim="800000"/>
              <a:headEnd/>
              <a:tailEnd/>
            </a:ln>
          </p:spPr>
          <p:txBody>
            <a:bodyPr/>
            <a:lstStyle/>
            <a:p>
              <a:endParaRPr lang="en-US"/>
            </a:p>
          </p:txBody>
        </p:sp>
        <p:sp>
          <p:nvSpPr>
            <p:cNvPr id="363576" name="Rectangle 1194"/>
            <p:cNvSpPr>
              <a:spLocks noChangeArrowheads="1"/>
            </p:cNvSpPr>
            <p:nvPr/>
          </p:nvSpPr>
          <p:spPr bwMode="auto">
            <a:xfrm>
              <a:off x="2142" y="3780"/>
              <a:ext cx="2" cy="108"/>
            </a:xfrm>
            <a:prstGeom prst="rect">
              <a:avLst/>
            </a:prstGeom>
            <a:solidFill>
              <a:srgbClr val="DEDEDE"/>
            </a:solidFill>
            <a:ln w="9525">
              <a:noFill/>
              <a:miter lim="800000"/>
              <a:headEnd/>
              <a:tailEnd/>
            </a:ln>
          </p:spPr>
          <p:txBody>
            <a:bodyPr/>
            <a:lstStyle/>
            <a:p>
              <a:endParaRPr lang="en-US"/>
            </a:p>
          </p:txBody>
        </p:sp>
        <p:sp>
          <p:nvSpPr>
            <p:cNvPr id="363577" name="Rectangle 1195"/>
            <p:cNvSpPr>
              <a:spLocks noChangeArrowheads="1"/>
            </p:cNvSpPr>
            <p:nvPr/>
          </p:nvSpPr>
          <p:spPr bwMode="auto">
            <a:xfrm>
              <a:off x="2144" y="3780"/>
              <a:ext cx="3" cy="108"/>
            </a:xfrm>
            <a:prstGeom prst="rect">
              <a:avLst/>
            </a:prstGeom>
            <a:solidFill>
              <a:srgbClr val="DDDDDD"/>
            </a:solidFill>
            <a:ln w="9525">
              <a:noFill/>
              <a:miter lim="800000"/>
              <a:headEnd/>
              <a:tailEnd/>
            </a:ln>
          </p:spPr>
          <p:txBody>
            <a:bodyPr/>
            <a:lstStyle/>
            <a:p>
              <a:endParaRPr lang="en-US"/>
            </a:p>
          </p:txBody>
        </p:sp>
        <p:sp>
          <p:nvSpPr>
            <p:cNvPr id="363578" name="Rectangle 1196"/>
            <p:cNvSpPr>
              <a:spLocks noChangeArrowheads="1"/>
            </p:cNvSpPr>
            <p:nvPr/>
          </p:nvSpPr>
          <p:spPr bwMode="auto">
            <a:xfrm>
              <a:off x="2147" y="3780"/>
              <a:ext cx="3" cy="108"/>
            </a:xfrm>
            <a:prstGeom prst="rect">
              <a:avLst/>
            </a:prstGeom>
            <a:solidFill>
              <a:srgbClr val="DCDCDC"/>
            </a:solidFill>
            <a:ln w="9525">
              <a:noFill/>
              <a:miter lim="800000"/>
              <a:headEnd/>
              <a:tailEnd/>
            </a:ln>
          </p:spPr>
          <p:txBody>
            <a:bodyPr/>
            <a:lstStyle/>
            <a:p>
              <a:endParaRPr lang="en-US"/>
            </a:p>
          </p:txBody>
        </p:sp>
        <p:sp>
          <p:nvSpPr>
            <p:cNvPr id="363579" name="Rectangle 1197"/>
            <p:cNvSpPr>
              <a:spLocks noChangeArrowheads="1"/>
            </p:cNvSpPr>
            <p:nvPr/>
          </p:nvSpPr>
          <p:spPr bwMode="auto">
            <a:xfrm>
              <a:off x="2150" y="3780"/>
              <a:ext cx="3" cy="108"/>
            </a:xfrm>
            <a:prstGeom prst="rect">
              <a:avLst/>
            </a:prstGeom>
            <a:solidFill>
              <a:srgbClr val="DADADA"/>
            </a:solidFill>
            <a:ln w="9525">
              <a:noFill/>
              <a:miter lim="800000"/>
              <a:headEnd/>
              <a:tailEnd/>
            </a:ln>
          </p:spPr>
          <p:txBody>
            <a:bodyPr/>
            <a:lstStyle/>
            <a:p>
              <a:endParaRPr lang="en-US"/>
            </a:p>
          </p:txBody>
        </p:sp>
        <p:sp>
          <p:nvSpPr>
            <p:cNvPr id="363580" name="Rectangle 1198"/>
            <p:cNvSpPr>
              <a:spLocks noChangeArrowheads="1"/>
            </p:cNvSpPr>
            <p:nvPr/>
          </p:nvSpPr>
          <p:spPr bwMode="auto">
            <a:xfrm>
              <a:off x="2153" y="3780"/>
              <a:ext cx="2" cy="108"/>
            </a:xfrm>
            <a:prstGeom prst="rect">
              <a:avLst/>
            </a:prstGeom>
            <a:solidFill>
              <a:srgbClr val="D9D9D9"/>
            </a:solidFill>
            <a:ln w="9525">
              <a:noFill/>
              <a:miter lim="800000"/>
              <a:headEnd/>
              <a:tailEnd/>
            </a:ln>
          </p:spPr>
          <p:txBody>
            <a:bodyPr/>
            <a:lstStyle/>
            <a:p>
              <a:endParaRPr lang="en-US"/>
            </a:p>
          </p:txBody>
        </p:sp>
        <p:sp>
          <p:nvSpPr>
            <p:cNvPr id="363581" name="Rectangle 1199"/>
            <p:cNvSpPr>
              <a:spLocks noChangeArrowheads="1"/>
            </p:cNvSpPr>
            <p:nvPr/>
          </p:nvSpPr>
          <p:spPr bwMode="auto">
            <a:xfrm>
              <a:off x="2155" y="3780"/>
              <a:ext cx="3" cy="108"/>
            </a:xfrm>
            <a:prstGeom prst="rect">
              <a:avLst/>
            </a:prstGeom>
            <a:solidFill>
              <a:srgbClr val="D8D8D8"/>
            </a:solidFill>
            <a:ln w="9525">
              <a:noFill/>
              <a:miter lim="800000"/>
              <a:headEnd/>
              <a:tailEnd/>
            </a:ln>
          </p:spPr>
          <p:txBody>
            <a:bodyPr/>
            <a:lstStyle/>
            <a:p>
              <a:endParaRPr lang="en-US"/>
            </a:p>
          </p:txBody>
        </p:sp>
        <p:sp>
          <p:nvSpPr>
            <p:cNvPr id="363582" name="Rectangle 1200"/>
            <p:cNvSpPr>
              <a:spLocks noChangeArrowheads="1"/>
            </p:cNvSpPr>
            <p:nvPr/>
          </p:nvSpPr>
          <p:spPr bwMode="auto">
            <a:xfrm>
              <a:off x="2158" y="3780"/>
              <a:ext cx="3" cy="108"/>
            </a:xfrm>
            <a:prstGeom prst="rect">
              <a:avLst/>
            </a:prstGeom>
            <a:solidFill>
              <a:srgbClr val="D6D6D6"/>
            </a:solidFill>
            <a:ln w="9525">
              <a:noFill/>
              <a:miter lim="800000"/>
              <a:headEnd/>
              <a:tailEnd/>
            </a:ln>
          </p:spPr>
          <p:txBody>
            <a:bodyPr/>
            <a:lstStyle/>
            <a:p>
              <a:endParaRPr lang="en-US"/>
            </a:p>
          </p:txBody>
        </p:sp>
        <p:sp>
          <p:nvSpPr>
            <p:cNvPr id="363583" name="Rectangle 1201"/>
            <p:cNvSpPr>
              <a:spLocks noChangeArrowheads="1"/>
            </p:cNvSpPr>
            <p:nvPr/>
          </p:nvSpPr>
          <p:spPr bwMode="auto">
            <a:xfrm>
              <a:off x="2161" y="3780"/>
              <a:ext cx="3" cy="108"/>
            </a:xfrm>
            <a:prstGeom prst="rect">
              <a:avLst/>
            </a:prstGeom>
            <a:solidFill>
              <a:srgbClr val="D5D5D5"/>
            </a:solidFill>
            <a:ln w="9525">
              <a:noFill/>
              <a:miter lim="800000"/>
              <a:headEnd/>
              <a:tailEnd/>
            </a:ln>
          </p:spPr>
          <p:txBody>
            <a:bodyPr/>
            <a:lstStyle/>
            <a:p>
              <a:endParaRPr lang="en-US"/>
            </a:p>
          </p:txBody>
        </p:sp>
        <p:sp>
          <p:nvSpPr>
            <p:cNvPr id="363584" name="Rectangle 1202"/>
            <p:cNvSpPr>
              <a:spLocks noChangeArrowheads="1"/>
            </p:cNvSpPr>
            <p:nvPr/>
          </p:nvSpPr>
          <p:spPr bwMode="auto">
            <a:xfrm>
              <a:off x="2164" y="3780"/>
              <a:ext cx="2" cy="108"/>
            </a:xfrm>
            <a:prstGeom prst="rect">
              <a:avLst/>
            </a:prstGeom>
            <a:solidFill>
              <a:srgbClr val="D3D3D3"/>
            </a:solidFill>
            <a:ln w="9525">
              <a:noFill/>
              <a:miter lim="800000"/>
              <a:headEnd/>
              <a:tailEnd/>
            </a:ln>
          </p:spPr>
          <p:txBody>
            <a:bodyPr/>
            <a:lstStyle/>
            <a:p>
              <a:endParaRPr lang="en-US"/>
            </a:p>
          </p:txBody>
        </p:sp>
        <p:sp>
          <p:nvSpPr>
            <p:cNvPr id="363585" name="Rectangle 1203"/>
            <p:cNvSpPr>
              <a:spLocks noChangeArrowheads="1"/>
            </p:cNvSpPr>
            <p:nvPr/>
          </p:nvSpPr>
          <p:spPr bwMode="auto">
            <a:xfrm>
              <a:off x="2166" y="3780"/>
              <a:ext cx="3" cy="108"/>
            </a:xfrm>
            <a:prstGeom prst="rect">
              <a:avLst/>
            </a:prstGeom>
            <a:solidFill>
              <a:srgbClr val="D2D2D2"/>
            </a:solidFill>
            <a:ln w="9525">
              <a:noFill/>
              <a:miter lim="800000"/>
              <a:headEnd/>
              <a:tailEnd/>
            </a:ln>
          </p:spPr>
          <p:txBody>
            <a:bodyPr/>
            <a:lstStyle/>
            <a:p>
              <a:endParaRPr lang="en-US"/>
            </a:p>
          </p:txBody>
        </p:sp>
        <p:sp>
          <p:nvSpPr>
            <p:cNvPr id="363586" name="Rectangle 1204"/>
            <p:cNvSpPr>
              <a:spLocks noChangeArrowheads="1"/>
            </p:cNvSpPr>
            <p:nvPr/>
          </p:nvSpPr>
          <p:spPr bwMode="auto">
            <a:xfrm>
              <a:off x="2169" y="3780"/>
              <a:ext cx="3" cy="108"/>
            </a:xfrm>
            <a:prstGeom prst="rect">
              <a:avLst/>
            </a:prstGeom>
            <a:solidFill>
              <a:srgbClr val="D0D0D0"/>
            </a:solidFill>
            <a:ln w="9525">
              <a:noFill/>
              <a:miter lim="800000"/>
              <a:headEnd/>
              <a:tailEnd/>
            </a:ln>
          </p:spPr>
          <p:txBody>
            <a:bodyPr/>
            <a:lstStyle/>
            <a:p>
              <a:endParaRPr lang="en-US"/>
            </a:p>
          </p:txBody>
        </p:sp>
        <p:sp>
          <p:nvSpPr>
            <p:cNvPr id="363587" name="Rectangle 1205"/>
            <p:cNvSpPr>
              <a:spLocks noChangeArrowheads="1"/>
            </p:cNvSpPr>
            <p:nvPr/>
          </p:nvSpPr>
          <p:spPr bwMode="auto">
            <a:xfrm>
              <a:off x="2172" y="3780"/>
              <a:ext cx="3" cy="108"/>
            </a:xfrm>
            <a:prstGeom prst="rect">
              <a:avLst/>
            </a:prstGeom>
            <a:solidFill>
              <a:srgbClr val="CFCFCF"/>
            </a:solidFill>
            <a:ln w="9525">
              <a:noFill/>
              <a:miter lim="800000"/>
              <a:headEnd/>
              <a:tailEnd/>
            </a:ln>
          </p:spPr>
          <p:txBody>
            <a:bodyPr/>
            <a:lstStyle/>
            <a:p>
              <a:endParaRPr lang="en-US"/>
            </a:p>
          </p:txBody>
        </p:sp>
        <p:sp>
          <p:nvSpPr>
            <p:cNvPr id="363588" name="Rectangle 1206"/>
            <p:cNvSpPr>
              <a:spLocks noChangeArrowheads="1"/>
            </p:cNvSpPr>
            <p:nvPr/>
          </p:nvSpPr>
          <p:spPr bwMode="auto">
            <a:xfrm>
              <a:off x="2175" y="3780"/>
              <a:ext cx="3" cy="108"/>
            </a:xfrm>
            <a:prstGeom prst="rect">
              <a:avLst/>
            </a:prstGeom>
            <a:solidFill>
              <a:srgbClr val="CDCDCD"/>
            </a:solidFill>
            <a:ln w="9525">
              <a:noFill/>
              <a:miter lim="800000"/>
              <a:headEnd/>
              <a:tailEnd/>
            </a:ln>
          </p:spPr>
          <p:txBody>
            <a:bodyPr/>
            <a:lstStyle/>
            <a:p>
              <a:endParaRPr lang="en-US"/>
            </a:p>
          </p:txBody>
        </p:sp>
        <p:sp>
          <p:nvSpPr>
            <p:cNvPr id="363589" name="Rectangle 1207"/>
            <p:cNvSpPr>
              <a:spLocks noChangeArrowheads="1"/>
            </p:cNvSpPr>
            <p:nvPr/>
          </p:nvSpPr>
          <p:spPr bwMode="auto">
            <a:xfrm>
              <a:off x="2178" y="3780"/>
              <a:ext cx="2" cy="108"/>
            </a:xfrm>
            <a:prstGeom prst="rect">
              <a:avLst/>
            </a:prstGeom>
            <a:solidFill>
              <a:srgbClr val="CCCCCC"/>
            </a:solidFill>
            <a:ln w="9525">
              <a:noFill/>
              <a:miter lim="800000"/>
              <a:headEnd/>
              <a:tailEnd/>
            </a:ln>
          </p:spPr>
          <p:txBody>
            <a:bodyPr/>
            <a:lstStyle/>
            <a:p>
              <a:endParaRPr lang="en-US"/>
            </a:p>
          </p:txBody>
        </p:sp>
        <p:sp>
          <p:nvSpPr>
            <p:cNvPr id="363590" name="Rectangle 1208"/>
            <p:cNvSpPr>
              <a:spLocks noChangeArrowheads="1"/>
            </p:cNvSpPr>
            <p:nvPr/>
          </p:nvSpPr>
          <p:spPr bwMode="auto">
            <a:xfrm>
              <a:off x="2180" y="3780"/>
              <a:ext cx="3" cy="108"/>
            </a:xfrm>
            <a:prstGeom prst="rect">
              <a:avLst/>
            </a:prstGeom>
            <a:solidFill>
              <a:srgbClr val="CBCBCB"/>
            </a:solidFill>
            <a:ln w="9525">
              <a:noFill/>
              <a:miter lim="800000"/>
              <a:headEnd/>
              <a:tailEnd/>
            </a:ln>
          </p:spPr>
          <p:txBody>
            <a:bodyPr/>
            <a:lstStyle/>
            <a:p>
              <a:endParaRPr lang="en-US"/>
            </a:p>
          </p:txBody>
        </p:sp>
        <p:sp>
          <p:nvSpPr>
            <p:cNvPr id="363591" name="Rectangle 1209"/>
            <p:cNvSpPr>
              <a:spLocks noChangeArrowheads="1"/>
            </p:cNvSpPr>
            <p:nvPr/>
          </p:nvSpPr>
          <p:spPr bwMode="auto">
            <a:xfrm>
              <a:off x="2183" y="3780"/>
              <a:ext cx="3" cy="108"/>
            </a:xfrm>
            <a:prstGeom prst="rect">
              <a:avLst/>
            </a:prstGeom>
            <a:solidFill>
              <a:srgbClr val="C9C9C9"/>
            </a:solidFill>
            <a:ln w="9525">
              <a:noFill/>
              <a:miter lim="800000"/>
              <a:headEnd/>
              <a:tailEnd/>
            </a:ln>
          </p:spPr>
          <p:txBody>
            <a:bodyPr/>
            <a:lstStyle/>
            <a:p>
              <a:endParaRPr lang="en-US"/>
            </a:p>
          </p:txBody>
        </p:sp>
        <p:sp>
          <p:nvSpPr>
            <p:cNvPr id="363592" name="Rectangle 1210"/>
            <p:cNvSpPr>
              <a:spLocks noChangeArrowheads="1"/>
            </p:cNvSpPr>
            <p:nvPr/>
          </p:nvSpPr>
          <p:spPr bwMode="auto">
            <a:xfrm>
              <a:off x="2186" y="3780"/>
              <a:ext cx="3" cy="108"/>
            </a:xfrm>
            <a:prstGeom prst="rect">
              <a:avLst/>
            </a:prstGeom>
            <a:solidFill>
              <a:srgbClr val="C8C8C8"/>
            </a:solidFill>
            <a:ln w="9525">
              <a:noFill/>
              <a:miter lim="800000"/>
              <a:headEnd/>
              <a:tailEnd/>
            </a:ln>
          </p:spPr>
          <p:txBody>
            <a:bodyPr/>
            <a:lstStyle/>
            <a:p>
              <a:endParaRPr lang="en-US"/>
            </a:p>
          </p:txBody>
        </p:sp>
        <p:sp>
          <p:nvSpPr>
            <p:cNvPr id="363593" name="Rectangle 1211"/>
            <p:cNvSpPr>
              <a:spLocks noChangeArrowheads="1"/>
            </p:cNvSpPr>
            <p:nvPr/>
          </p:nvSpPr>
          <p:spPr bwMode="auto">
            <a:xfrm>
              <a:off x="2189" y="3780"/>
              <a:ext cx="2" cy="108"/>
            </a:xfrm>
            <a:prstGeom prst="rect">
              <a:avLst/>
            </a:prstGeom>
            <a:solidFill>
              <a:srgbClr val="C7C7C7"/>
            </a:solidFill>
            <a:ln w="9525">
              <a:noFill/>
              <a:miter lim="800000"/>
              <a:headEnd/>
              <a:tailEnd/>
            </a:ln>
          </p:spPr>
          <p:txBody>
            <a:bodyPr/>
            <a:lstStyle/>
            <a:p>
              <a:endParaRPr lang="en-US"/>
            </a:p>
          </p:txBody>
        </p:sp>
        <p:sp>
          <p:nvSpPr>
            <p:cNvPr id="363594" name="Rectangle 1212"/>
            <p:cNvSpPr>
              <a:spLocks noChangeArrowheads="1"/>
            </p:cNvSpPr>
            <p:nvPr/>
          </p:nvSpPr>
          <p:spPr bwMode="auto">
            <a:xfrm>
              <a:off x="2191" y="3780"/>
              <a:ext cx="3" cy="108"/>
            </a:xfrm>
            <a:prstGeom prst="rect">
              <a:avLst/>
            </a:prstGeom>
            <a:solidFill>
              <a:srgbClr val="C5C5C5"/>
            </a:solidFill>
            <a:ln w="9525">
              <a:noFill/>
              <a:miter lim="800000"/>
              <a:headEnd/>
              <a:tailEnd/>
            </a:ln>
          </p:spPr>
          <p:txBody>
            <a:bodyPr/>
            <a:lstStyle/>
            <a:p>
              <a:endParaRPr lang="en-US"/>
            </a:p>
          </p:txBody>
        </p:sp>
        <p:sp>
          <p:nvSpPr>
            <p:cNvPr id="363595" name="Rectangle 1213"/>
            <p:cNvSpPr>
              <a:spLocks noChangeArrowheads="1"/>
            </p:cNvSpPr>
            <p:nvPr/>
          </p:nvSpPr>
          <p:spPr bwMode="auto">
            <a:xfrm>
              <a:off x="2194" y="3780"/>
              <a:ext cx="3" cy="108"/>
            </a:xfrm>
            <a:prstGeom prst="rect">
              <a:avLst/>
            </a:prstGeom>
            <a:solidFill>
              <a:srgbClr val="C4C4C4"/>
            </a:solidFill>
            <a:ln w="9525">
              <a:noFill/>
              <a:miter lim="800000"/>
              <a:headEnd/>
              <a:tailEnd/>
            </a:ln>
          </p:spPr>
          <p:txBody>
            <a:bodyPr/>
            <a:lstStyle/>
            <a:p>
              <a:endParaRPr lang="en-US"/>
            </a:p>
          </p:txBody>
        </p:sp>
        <p:sp>
          <p:nvSpPr>
            <p:cNvPr id="363596" name="Rectangle 1214"/>
            <p:cNvSpPr>
              <a:spLocks noChangeArrowheads="1"/>
            </p:cNvSpPr>
            <p:nvPr/>
          </p:nvSpPr>
          <p:spPr bwMode="auto">
            <a:xfrm>
              <a:off x="2197" y="3780"/>
              <a:ext cx="3" cy="108"/>
            </a:xfrm>
            <a:prstGeom prst="rect">
              <a:avLst/>
            </a:prstGeom>
            <a:solidFill>
              <a:srgbClr val="C2C2C2"/>
            </a:solidFill>
            <a:ln w="9525">
              <a:noFill/>
              <a:miter lim="800000"/>
              <a:headEnd/>
              <a:tailEnd/>
            </a:ln>
          </p:spPr>
          <p:txBody>
            <a:bodyPr/>
            <a:lstStyle/>
            <a:p>
              <a:endParaRPr lang="en-US"/>
            </a:p>
          </p:txBody>
        </p:sp>
        <p:sp>
          <p:nvSpPr>
            <p:cNvPr id="363597" name="Rectangle 1215"/>
            <p:cNvSpPr>
              <a:spLocks noChangeArrowheads="1"/>
            </p:cNvSpPr>
            <p:nvPr/>
          </p:nvSpPr>
          <p:spPr bwMode="auto">
            <a:xfrm>
              <a:off x="2200" y="3780"/>
              <a:ext cx="2" cy="108"/>
            </a:xfrm>
            <a:prstGeom prst="rect">
              <a:avLst/>
            </a:prstGeom>
            <a:solidFill>
              <a:srgbClr val="C1C1C1"/>
            </a:solidFill>
            <a:ln w="9525">
              <a:noFill/>
              <a:miter lim="800000"/>
              <a:headEnd/>
              <a:tailEnd/>
            </a:ln>
          </p:spPr>
          <p:txBody>
            <a:bodyPr/>
            <a:lstStyle/>
            <a:p>
              <a:endParaRPr lang="en-US"/>
            </a:p>
          </p:txBody>
        </p:sp>
        <p:sp>
          <p:nvSpPr>
            <p:cNvPr id="363598" name="Rectangle 1216"/>
            <p:cNvSpPr>
              <a:spLocks noChangeArrowheads="1"/>
            </p:cNvSpPr>
            <p:nvPr/>
          </p:nvSpPr>
          <p:spPr bwMode="auto">
            <a:xfrm>
              <a:off x="2202" y="3780"/>
              <a:ext cx="3" cy="108"/>
            </a:xfrm>
            <a:prstGeom prst="rect">
              <a:avLst/>
            </a:prstGeom>
            <a:solidFill>
              <a:srgbClr val="BFBFBF"/>
            </a:solidFill>
            <a:ln w="9525">
              <a:noFill/>
              <a:miter lim="800000"/>
              <a:headEnd/>
              <a:tailEnd/>
            </a:ln>
          </p:spPr>
          <p:txBody>
            <a:bodyPr/>
            <a:lstStyle/>
            <a:p>
              <a:endParaRPr lang="en-US"/>
            </a:p>
          </p:txBody>
        </p:sp>
        <p:sp>
          <p:nvSpPr>
            <p:cNvPr id="363599" name="Rectangle 1217"/>
            <p:cNvSpPr>
              <a:spLocks noChangeArrowheads="1"/>
            </p:cNvSpPr>
            <p:nvPr/>
          </p:nvSpPr>
          <p:spPr bwMode="auto">
            <a:xfrm>
              <a:off x="2205" y="3780"/>
              <a:ext cx="3" cy="108"/>
            </a:xfrm>
            <a:prstGeom prst="rect">
              <a:avLst/>
            </a:prstGeom>
            <a:solidFill>
              <a:srgbClr val="BEBEBE"/>
            </a:solidFill>
            <a:ln w="9525">
              <a:noFill/>
              <a:miter lim="800000"/>
              <a:headEnd/>
              <a:tailEnd/>
            </a:ln>
          </p:spPr>
          <p:txBody>
            <a:bodyPr/>
            <a:lstStyle/>
            <a:p>
              <a:endParaRPr lang="en-US"/>
            </a:p>
          </p:txBody>
        </p:sp>
        <p:sp>
          <p:nvSpPr>
            <p:cNvPr id="363600" name="Rectangle 1218"/>
            <p:cNvSpPr>
              <a:spLocks noChangeArrowheads="1"/>
            </p:cNvSpPr>
            <p:nvPr/>
          </p:nvSpPr>
          <p:spPr bwMode="auto">
            <a:xfrm>
              <a:off x="2208" y="3780"/>
              <a:ext cx="3" cy="108"/>
            </a:xfrm>
            <a:prstGeom prst="rect">
              <a:avLst/>
            </a:prstGeom>
            <a:solidFill>
              <a:srgbClr val="BCBCBC"/>
            </a:solidFill>
            <a:ln w="9525">
              <a:noFill/>
              <a:miter lim="800000"/>
              <a:headEnd/>
              <a:tailEnd/>
            </a:ln>
          </p:spPr>
          <p:txBody>
            <a:bodyPr/>
            <a:lstStyle/>
            <a:p>
              <a:endParaRPr lang="en-US"/>
            </a:p>
          </p:txBody>
        </p:sp>
        <p:sp>
          <p:nvSpPr>
            <p:cNvPr id="363601" name="Rectangle 1219"/>
            <p:cNvSpPr>
              <a:spLocks noChangeArrowheads="1"/>
            </p:cNvSpPr>
            <p:nvPr/>
          </p:nvSpPr>
          <p:spPr bwMode="auto">
            <a:xfrm>
              <a:off x="2211" y="3780"/>
              <a:ext cx="2" cy="108"/>
            </a:xfrm>
            <a:prstGeom prst="rect">
              <a:avLst/>
            </a:prstGeom>
            <a:solidFill>
              <a:srgbClr val="BBBBBB"/>
            </a:solidFill>
            <a:ln w="9525">
              <a:noFill/>
              <a:miter lim="800000"/>
              <a:headEnd/>
              <a:tailEnd/>
            </a:ln>
          </p:spPr>
          <p:txBody>
            <a:bodyPr/>
            <a:lstStyle/>
            <a:p>
              <a:endParaRPr lang="en-US"/>
            </a:p>
          </p:txBody>
        </p:sp>
        <p:sp>
          <p:nvSpPr>
            <p:cNvPr id="363602" name="Rectangle 1220"/>
            <p:cNvSpPr>
              <a:spLocks noChangeArrowheads="1"/>
            </p:cNvSpPr>
            <p:nvPr/>
          </p:nvSpPr>
          <p:spPr bwMode="auto">
            <a:xfrm>
              <a:off x="2213" y="3780"/>
              <a:ext cx="3" cy="108"/>
            </a:xfrm>
            <a:prstGeom prst="rect">
              <a:avLst/>
            </a:prstGeom>
            <a:solidFill>
              <a:srgbClr val="B9B9B9"/>
            </a:solidFill>
            <a:ln w="9525">
              <a:noFill/>
              <a:miter lim="800000"/>
              <a:headEnd/>
              <a:tailEnd/>
            </a:ln>
          </p:spPr>
          <p:txBody>
            <a:bodyPr/>
            <a:lstStyle/>
            <a:p>
              <a:endParaRPr lang="en-US"/>
            </a:p>
          </p:txBody>
        </p:sp>
        <p:sp>
          <p:nvSpPr>
            <p:cNvPr id="363603" name="Rectangle 1221"/>
            <p:cNvSpPr>
              <a:spLocks noChangeArrowheads="1"/>
            </p:cNvSpPr>
            <p:nvPr/>
          </p:nvSpPr>
          <p:spPr bwMode="auto">
            <a:xfrm>
              <a:off x="2216" y="3780"/>
              <a:ext cx="3" cy="108"/>
            </a:xfrm>
            <a:prstGeom prst="rect">
              <a:avLst/>
            </a:prstGeom>
            <a:solidFill>
              <a:srgbClr val="B8B8B8"/>
            </a:solidFill>
            <a:ln w="9525">
              <a:noFill/>
              <a:miter lim="800000"/>
              <a:headEnd/>
              <a:tailEnd/>
            </a:ln>
          </p:spPr>
          <p:txBody>
            <a:bodyPr/>
            <a:lstStyle/>
            <a:p>
              <a:endParaRPr lang="en-US"/>
            </a:p>
          </p:txBody>
        </p:sp>
        <p:sp>
          <p:nvSpPr>
            <p:cNvPr id="363604" name="Rectangle 1222"/>
            <p:cNvSpPr>
              <a:spLocks noChangeArrowheads="1"/>
            </p:cNvSpPr>
            <p:nvPr/>
          </p:nvSpPr>
          <p:spPr bwMode="auto">
            <a:xfrm>
              <a:off x="2219" y="3780"/>
              <a:ext cx="3" cy="108"/>
            </a:xfrm>
            <a:prstGeom prst="rect">
              <a:avLst/>
            </a:prstGeom>
            <a:solidFill>
              <a:srgbClr val="B6B6B6"/>
            </a:solidFill>
            <a:ln w="9525">
              <a:noFill/>
              <a:miter lim="800000"/>
              <a:headEnd/>
              <a:tailEnd/>
            </a:ln>
          </p:spPr>
          <p:txBody>
            <a:bodyPr/>
            <a:lstStyle/>
            <a:p>
              <a:endParaRPr lang="en-US"/>
            </a:p>
          </p:txBody>
        </p:sp>
        <p:sp>
          <p:nvSpPr>
            <p:cNvPr id="363605" name="Rectangle 1223"/>
            <p:cNvSpPr>
              <a:spLocks noChangeArrowheads="1"/>
            </p:cNvSpPr>
            <p:nvPr/>
          </p:nvSpPr>
          <p:spPr bwMode="auto">
            <a:xfrm>
              <a:off x="2222" y="3780"/>
              <a:ext cx="2" cy="108"/>
            </a:xfrm>
            <a:prstGeom prst="rect">
              <a:avLst/>
            </a:prstGeom>
            <a:solidFill>
              <a:srgbClr val="B5B5B5"/>
            </a:solidFill>
            <a:ln w="9525">
              <a:noFill/>
              <a:miter lim="800000"/>
              <a:headEnd/>
              <a:tailEnd/>
            </a:ln>
          </p:spPr>
          <p:txBody>
            <a:bodyPr/>
            <a:lstStyle/>
            <a:p>
              <a:endParaRPr lang="en-US"/>
            </a:p>
          </p:txBody>
        </p:sp>
        <p:sp>
          <p:nvSpPr>
            <p:cNvPr id="363606" name="Rectangle 1224"/>
            <p:cNvSpPr>
              <a:spLocks noChangeArrowheads="1"/>
            </p:cNvSpPr>
            <p:nvPr/>
          </p:nvSpPr>
          <p:spPr bwMode="auto">
            <a:xfrm>
              <a:off x="2224" y="3780"/>
              <a:ext cx="3" cy="108"/>
            </a:xfrm>
            <a:prstGeom prst="rect">
              <a:avLst/>
            </a:prstGeom>
            <a:solidFill>
              <a:srgbClr val="B4B4B4"/>
            </a:solidFill>
            <a:ln w="9525">
              <a:noFill/>
              <a:miter lim="800000"/>
              <a:headEnd/>
              <a:tailEnd/>
            </a:ln>
          </p:spPr>
          <p:txBody>
            <a:bodyPr/>
            <a:lstStyle/>
            <a:p>
              <a:endParaRPr lang="en-US"/>
            </a:p>
          </p:txBody>
        </p:sp>
        <p:sp>
          <p:nvSpPr>
            <p:cNvPr id="363607" name="Rectangle 1225"/>
            <p:cNvSpPr>
              <a:spLocks noChangeArrowheads="1"/>
            </p:cNvSpPr>
            <p:nvPr/>
          </p:nvSpPr>
          <p:spPr bwMode="auto">
            <a:xfrm>
              <a:off x="2227" y="3780"/>
              <a:ext cx="3" cy="108"/>
            </a:xfrm>
            <a:prstGeom prst="rect">
              <a:avLst/>
            </a:prstGeom>
            <a:solidFill>
              <a:srgbClr val="B3B3B3"/>
            </a:solidFill>
            <a:ln w="9525">
              <a:noFill/>
              <a:miter lim="800000"/>
              <a:headEnd/>
              <a:tailEnd/>
            </a:ln>
          </p:spPr>
          <p:txBody>
            <a:bodyPr/>
            <a:lstStyle/>
            <a:p>
              <a:endParaRPr lang="en-US"/>
            </a:p>
          </p:txBody>
        </p:sp>
        <p:sp>
          <p:nvSpPr>
            <p:cNvPr id="363608" name="Rectangle 1226"/>
            <p:cNvSpPr>
              <a:spLocks noChangeArrowheads="1"/>
            </p:cNvSpPr>
            <p:nvPr/>
          </p:nvSpPr>
          <p:spPr bwMode="auto">
            <a:xfrm>
              <a:off x="2230" y="3780"/>
              <a:ext cx="3" cy="108"/>
            </a:xfrm>
            <a:prstGeom prst="rect">
              <a:avLst/>
            </a:prstGeom>
            <a:solidFill>
              <a:srgbClr val="B1B1B1"/>
            </a:solidFill>
            <a:ln w="9525">
              <a:noFill/>
              <a:miter lim="800000"/>
              <a:headEnd/>
              <a:tailEnd/>
            </a:ln>
          </p:spPr>
          <p:txBody>
            <a:bodyPr/>
            <a:lstStyle/>
            <a:p>
              <a:endParaRPr lang="en-US"/>
            </a:p>
          </p:txBody>
        </p:sp>
        <p:sp>
          <p:nvSpPr>
            <p:cNvPr id="363609" name="Rectangle 1227"/>
            <p:cNvSpPr>
              <a:spLocks noChangeArrowheads="1"/>
            </p:cNvSpPr>
            <p:nvPr/>
          </p:nvSpPr>
          <p:spPr bwMode="auto">
            <a:xfrm>
              <a:off x="2233" y="3780"/>
              <a:ext cx="2" cy="108"/>
            </a:xfrm>
            <a:prstGeom prst="rect">
              <a:avLst/>
            </a:prstGeom>
            <a:solidFill>
              <a:srgbClr val="B0B0B0"/>
            </a:solidFill>
            <a:ln w="9525">
              <a:noFill/>
              <a:miter lim="800000"/>
              <a:headEnd/>
              <a:tailEnd/>
            </a:ln>
          </p:spPr>
          <p:txBody>
            <a:bodyPr/>
            <a:lstStyle/>
            <a:p>
              <a:endParaRPr lang="en-US"/>
            </a:p>
          </p:txBody>
        </p:sp>
        <p:sp>
          <p:nvSpPr>
            <p:cNvPr id="363610" name="Rectangle 1228"/>
            <p:cNvSpPr>
              <a:spLocks noChangeArrowheads="1"/>
            </p:cNvSpPr>
            <p:nvPr/>
          </p:nvSpPr>
          <p:spPr bwMode="auto">
            <a:xfrm>
              <a:off x="2235" y="3780"/>
              <a:ext cx="3" cy="108"/>
            </a:xfrm>
            <a:prstGeom prst="rect">
              <a:avLst/>
            </a:prstGeom>
            <a:solidFill>
              <a:srgbClr val="AEAEAE"/>
            </a:solidFill>
            <a:ln w="9525">
              <a:noFill/>
              <a:miter lim="800000"/>
              <a:headEnd/>
              <a:tailEnd/>
            </a:ln>
          </p:spPr>
          <p:txBody>
            <a:bodyPr/>
            <a:lstStyle/>
            <a:p>
              <a:endParaRPr lang="en-US"/>
            </a:p>
          </p:txBody>
        </p:sp>
        <p:sp>
          <p:nvSpPr>
            <p:cNvPr id="363611" name="Rectangle 1229"/>
            <p:cNvSpPr>
              <a:spLocks noChangeArrowheads="1"/>
            </p:cNvSpPr>
            <p:nvPr/>
          </p:nvSpPr>
          <p:spPr bwMode="auto">
            <a:xfrm>
              <a:off x="2238" y="3780"/>
              <a:ext cx="3" cy="108"/>
            </a:xfrm>
            <a:prstGeom prst="rect">
              <a:avLst/>
            </a:prstGeom>
            <a:solidFill>
              <a:srgbClr val="ADADAD"/>
            </a:solidFill>
            <a:ln w="9525">
              <a:noFill/>
              <a:miter lim="800000"/>
              <a:headEnd/>
              <a:tailEnd/>
            </a:ln>
          </p:spPr>
          <p:txBody>
            <a:bodyPr/>
            <a:lstStyle/>
            <a:p>
              <a:endParaRPr lang="en-US"/>
            </a:p>
          </p:txBody>
        </p:sp>
        <p:sp>
          <p:nvSpPr>
            <p:cNvPr id="363612" name="Rectangle 1230"/>
            <p:cNvSpPr>
              <a:spLocks noChangeArrowheads="1"/>
            </p:cNvSpPr>
            <p:nvPr/>
          </p:nvSpPr>
          <p:spPr bwMode="auto">
            <a:xfrm>
              <a:off x="2241" y="3780"/>
              <a:ext cx="3" cy="108"/>
            </a:xfrm>
            <a:prstGeom prst="rect">
              <a:avLst/>
            </a:prstGeom>
            <a:solidFill>
              <a:srgbClr val="ABABAB"/>
            </a:solidFill>
            <a:ln w="9525">
              <a:noFill/>
              <a:miter lim="800000"/>
              <a:headEnd/>
              <a:tailEnd/>
            </a:ln>
          </p:spPr>
          <p:txBody>
            <a:bodyPr/>
            <a:lstStyle/>
            <a:p>
              <a:endParaRPr lang="en-US"/>
            </a:p>
          </p:txBody>
        </p:sp>
        <p:sp>
          <p:nvSpPr>
            <p:cNvPr id="363613" name="Rectangle 1231"/>
            <p:cNvSpPr>
              <a:spLocks noChangeArrowheads="1"/>
            </p:cNvSpPr>
            <p:nvPr/>
          </p:nvSpPr>
          <p:spPr bwMode="auto">
            <a:xfrm>
              <a:off x="2244" y="3780"/>
              <a:ext cx="3" cy="108"/>
            </a:xfrm>
            <a:prstGeom prst="rect">
              <a:avLst/>
            </a:prstGeom>
            <a:solidFill>
              <a:srgbClr val="AAAAAA"/>
            </a:solidFill>
            <a:ln w="9525">
              <a:noFill/>
              <a:miter lim="800000"/>
              <a:headEnd/>
              <a:tailEnd/>
            </a:ln>
          </p:spPr>
          <p:txBody>
            <a:bodyPr/>
            <a:lstStyle/>
            <a:p>
              <a:endParaRPr lang="en-US"/>
            </a:p>
          </p:txBody>
        </p:sp>
        <p:sp>
          <p:nvSpPr>
            <p:cNvPr id="363614" name="Rectangle 1232"/>
            <p:cNvSpPr>
              <a:spLocks noChangeArrowheads="1"/>
            </p:cNvSpPr>
            <p:nvPr/>
          </p:nvSpPr>
          <p:spPr bwMode="auto">
            <a:xfrm>
              <a:off x="2247" y="3780"/>
              <a:ext cx="2" cy="108"/>
            </a:xfrm>
            <a:prstGeom prst="rect">
              <a:avLst/>
            </a:prstGeom>
            <a:solidFill>
              <a:srgbClr val="A8A8A8"/>
            </a:solidFill>
            <a:ln w="9525">
              <a:noFill/>
              <a:miter lim="800000"/>
              <a:headEnd/>
              <a:tailEnd/>
            </a:ln>
          </p:spPr>
          <p:txBody>
            <a:bodyPr/>
            <a:lstStyle/>
            <a:p>
              <a:endParaRPr lang="en-US"/>
            </a:p>
          </p:txBody>
        </p:sp>
        <p:sp>
          <p:nvSpPr>
            <p:cNvPr id="363615" name="Rectangle 1233"/>
            <p:cNvSpPr>
              <a:spLocks noChangeArrowheads="1"/>
            </p:cNvSpPr>
            <p:nvPr/>
          </p:nvSpPr>
          <p:spPr bwMode="auto">
            <a:xfrm>
              <a:off x="2249" y="3780"/>
              <a:ext cx="3" cy="108"/>
            </a:xfrm>
            <a:prstGeom prst="rect">
              <a:avLst/>
            </a:prstGeom>
            <a:solidFill>
              <a:srgbClr val="A7A7A7"/>
            </a:solidFill>
            <a:ln w="9525">
              <a:noFill/>
              <a:miter lim="800000"/>
              <a:headEnd/>
              <a:tailEnd/>
            </a:ln>
          </p:spPr>
          <p:txBody>
            <a:bodyPr/>
            <a:lstStyle/>
            <a:p>
              <a:endParaRPr lang="en-US"/>
            </a:p>
          </p:txBody>
        </p:sp>
        <p:sp>
          <p:nvSpPr>
            <p:cNvPr id="363616" name="Rectangle 1234"/>
            <p:cNvSpPr>
              <a:spLocks noChangeArrowheads="1"/>
            </p:cNvSpPr>
            <p:nvPr/>
          </p:nvSpPr>
          <p:spPr bwMode="auto">
            <a:xfrm>
              <a:off x="2252" y="3780"/>
              <a:ext cx="3" cy="108"/>
            </a:xfrm>
            <a:prstGeom prst="rect">
              <a:avLst/>
            </a:prstGeom>
            <a:solidFill>
              <a:srgbClr val="A6A6A6"/>
            </a:solidFill>
            <a:ln w="9525">
              <a:noFill/>
              <a:miter lim="800000"/>
              <a:headEnd/>
              <a:tailEnd/>
            </a:ln>
          </p:spPr>
          <p:txBody>
            <a:bodyPr/>
            <a:lstStyle/>
            <a:p>
              <a:endParaRPr lang="en-US"/>
            </a:p>
          </p:txBody>
        </p:sp>
        <p:sp>
          <p:nvSpPr>
            <p:cNvPr id="363617" name="Rectangle 1235"/>
            <p:cNvSpPr>
              <a:spLocks noChangeArrowheads="1"/>
            </p:cNvSpPr>
            <p:nvPr/>
          </p:nvSpPr>
          <p:spPr bwMode="auto">
            <a:xfrm>
              <a:off x="2255" y="3780"/>
              <a:ext cx="3" cy="108"/>
            </a:xfrm>
            <a:prstGeom prst="rect">
              <a:avLst/>
            </a:prstGeom>
            <a:solidFill>
              <a:srgbClr val="A4A4A4"/>
            </a:solidFill>
            <a:ln w="9525">
              <a:noFill/>
              <a:miter lim="800000"/>
              <a:headEnd/>
              <a:tailEnd/>
            </a:ln>
          </p:spPr>
          <p:txBody>
            <a:bodyPr/>
            <a:lstStyle/>
            <a:p>
              <a:endParaRPr lang="en-US"/>
            </a:p>
          </p:txBody>
        </p:sp>
        <p:sp>
          <p:nvSpPr>
            <p:cNvPr id="363618" name="Rectangle 1236"/>
            <p:cNvSpPr>
              <a:spLocks noChangeArrowheads="1"/>
            </p:cNvSpPr>
            <p:nvPr/>
          </p:nvSpPr>
          <p:spPr bwMode="auto">
            <a:xfrm>
              <a:off x="2258" y="3780"/>
              <a:ext cx="2" cy="108"/>
            </a:xfrm>
            <a:prstGeom prst="rect">
              <a:avLst/>
            </a:prstGeom>
            <a:solidFill>
              <a:srgbClr val="A3A3A3"/>
            </a:solidFill>
            <a:ln w="9525">
              <a:noFill/>
              <a:miter lim="800000"/>
              <a:headEnd/>
              <a:tailEnd/>
            </a:ln>
          </p:spPr>
          <p:txBody>
            <a:bodyPr/>
            <a:lstStyle/>
            <a:p>
              <a:endParaRPr lang="en-US"/>
            </a:p>
          </p:txBody>
        </p:sp>
        <p:sp>
          <p:nvSpPr>
            <p:cNvPr id="363619" name="Rectangle 1237"/>
            <p:cNvSpPr>
              <a:spLocks noChangeArrowheads="1"/>
            </p:cNvSpPr>
            <p:nvPr/>
          </p:nvSpPr>
          <p:spPr bwMode="auto">
            <a:xfrm>
              <a:off x="2260" y="3780"/>
              <a:ext cx="3" cy="108"/>
            </a:xfrm>
            <a:prstGeom prst="rect">
              <a:avLst/>
            </a:prstGeom>
            <a:solidFill>
              <a:srgbClr val="A2A2A2"/>
            </a:solidFill>
            <a:ln w="9525">
              <a:noFill/>
              <a:miter lim="800000"/>
              <a:headEnd/>
              <a:tailEnd/>
            </a:ln>
          </p:spPr>
          <p:txBody>
            <a:bodyPr/>
            <a:lstStyle/>
            <a:p>
              <a:endParaRPr lang="en-US"/>
            </a:p>
          </p:txBody>
        </p:sp>
        <p:sp>
          <p:nvSpPr>
            <p:cNvPr id="363620" name="Rectangle 1238"/>
            <p:cNvSpPr>
              <a:spLocks noChangeArrowheads="1"/>
            </p:cNvSpPr>
            <p:nvPr/>
          </p:nvSpPr>
          <p:spPr bwMode="auto">
            <a:xfrm>
              <a:off x="2263" y="3780"/>
              <a:ext cx="3" cy="108"/>
            </a:xfrm>
            <a:prstGeom prst="rect">
              <a:avLst/>
            </a:prstGeom>
            <a:solidFill>
              <a:srgbClr val="A0A0A0"/>
            </a:solidFill>
            <a:ln w="9525">
              <a:noFill/>
              <a:miter lim="800000"/>
              <a:headEnd/>
              <a:tailEnd/>
            </a:ln>
          </p:spPr>
          <p:txBody>
            <a:bodyPr/>
            <a:lstStyle/>
            <a:p>
              <a:endParaRPr lang="en-US"/>
            </a:p>
          </p:txBody>
        </p:sp>
        <p:sp>
          <p:nvSpPr>
            <p:cNvPr id="363621" name="Rectangle 1239"/>
            <p:cNvSpPr>
              <a:spLocks noChangeArrowheads="1"/>
            </p:cNvSpPr>
            <p:nvPr/>
          </p:nvSpPr>
          <p:spPr bwMode="auto">
            <a:xfrm>
              <a:off x="2266" y="3780"/>
              <a:ext cx="3" cy="108"/>
            </a:xfrm>
            <a:prstGeom prst="rect">
              <a:avLst/>
            </a:prstGeom>
            <a:solidFill>
              <a:srgbClr val="9F9F9F"/>
            </a:solidFill>
            <a:ln w="9525">
              <a:noFill/>
              <a:miter lim="800000"/>
              <a:headEnd/>
              <a:tailEnd/>
            </a:ln>
          </p:spPr>
          <p:txBody>
            <a:bodyPr/>
            <a:lstStyle/>
            <a:p>
              <a:endParaRPr lang="en-US"/>
            </a:p>
          </p:txBody>
        </p:sp>
        <p:sp>
          <p:nvSpPr>
            <p:cNvPr id="363622" name="Rectangle 1240"/>
            <p:cNvSpPr>
              <a:spLocks noChangeArrowheads="1"/>
            </p:cNvSpPr>
            <p:nvPr/>
          </p:nvSpPr>
          <p:spPr bwMode="auto">
            <a:xfrm>
              <a:off x="2269" y="3780"/>
              <a:ext cx="2" cy="108"/>
            </a:xfrm>
            <a:prstGeom prst="rect">
              <a:avLst/>
            </a:prstGeom>
            <a:solidFill>
              <a:srgbClr val="9E9E9E"/>
            </a:solidFill>
            <a:ln w="9525">
              <a:noFill/>
              <a:miter lim="800000"/>
              <a:headEnd/>
              <a:tailEnd/>
            </a:ln>
          </p:spPr>
          <p:txBody>
            <a:bodyPr/>
            <a:lstStyle/>
            <a:p>
              <a:endParaRPr lang="en-US"/>
            </a:p>
          </p:txBody>
        </p:sp>
        <p:sp>
          <p:nvSpPr>
            <p:cNvPr id="363623" name="Rectangle 1241"/>
            <p:cNvSpPr>
              <a:spLocks noChangeArrowheads="1"/>
            </p:cNvSpPr>
            <p:nvPr/>
          </p:nvSpPr>
          <p:spPr bwMode="auto">
            <a:xfrm>
              <a:off x="2271" y="3780"/>
              <a:ext cx="3" cy="108"/>
            </a:xfrm>
            <a:prstGeom prst="rect">
              <a:avLst/>
            </a:prstGeom>
            <a:solidFill>
              <a:srgbClr val="9C9C9C"/>
            </a:solidFill>
            <a:ln w="9525">
              <a:noFill/>
              <a:miter lim="800000"/>
              <a:headEnd/>
              <a:tailEnd/>
            </a:ln>
          </p:spPr>
          <p:txBody>
            <a:bodyPr/>
            <a:lstStyle/>
            <a:p>
              <a:endParaRPr lang="en-US"/>
            </a:p>
          </p:txBody>
        </p:sp>
        <p:sp>
          <p:nvSpPr>
            <p:cNvPr id="363624" name="Rectangle 1242"/>
            <p:cNvSpPr>
              <a:spLocks noChangeArrowheads="1"/>
            </p:cNvSpPr>
            <p:nvPr/>
          </p:nvSpPr>
          <p:spPr bwMode="auto">
            <a:xfrm>
              <a:off x="2274" y="3780"/>
              <a:ext cx="3" cy="108"/>
            </a:xfrm>
            <a:prstGeom prst="rect">
              <a:avLst/>
            </a:prstGeom>
            <a:solidFill>
              <a:srgbClr val="9B9B9B"/>
            </a:solidFill>
            <a:ln w="9525">
              <a:noFill/>
              <a:miter lim="800000"/>
              <a:headEnd/>
              <a:tailEnd/>
            </a:ln>
          </p:spPr>
          <p:txBody>
            <a:bodyPr/>
            <a:lstStyle/>
            <a:p>
              <a:endParaRPr lang="en-US"/>
            </a:p>
          </p:txBody>
        </p:sp>
        <p:sp>
          <p:nvSpPr>
            <p:cNvPr id="363625" name="Oval 1243"/>
            <p:cNvSpPr>
              <a:spLocks noChangeArrowheads="1"/>
            </p:cNvSpPr>
            <p:nvPr/>
          </p:nvSpPr>
          <p:spPr bwMode="auto">
            <a:xfrm>
              <a:off x="2100" y="3766"/>
              <a:ext cx="173" cy="32"/>
            </a:xfrm>
            <a:prstGeom prst="ellipse">
              <a:avLst/>
            </a:prstGeom>
            <a:solidFill>
              <a:srgbClr val="F5F5F5"/>
            </a:solidFill>
            <a:ln w="0">
              <a:solidFill>
                <a:srgbClr val="000000"/>
              </a:solidFill>
              <a:round/>
              <a:headEnd/>
              <a:tailEnd/>
            </a:ln>
          </p:spPr>
          <p:txBody>
            <a:bodyPr/>
            <a:lstStyle/>
            <a:p>
              <a:endParaRPr lang="en-US"/>
            </a:p>
          </p:txBody>
        </p:sp>
        <p:sp>
          <p:nvSpPr>
            <p:cNvPr id="363626" name="Freeform 1244"/>
            <p:cNvSpPr>
              <a:spLocks/>
            </p:cNvSpPr>
            <p:nvPr/>
          </p:nvSpPr>
          <p:spPr bwMode="auto">
            <a:xfrm>
              <a:off x="2100" y="3766"/>
              <a:ext cx="173" cy="121"/>
            </a:xfrm>
            <a:custGeom>
              <a:avLst/>
              <a:gdLst>
                <a:gd name="T0" fmla="*/ 0 w 999"/>
                <a:gd name="T1" fmla="*/ 10 h 1252"/>
                <a:gd name="T2" fmla="*/ 15 w 999"/>
                <a:gd name="T3" fmla="*/ 12 h 1252"/>
                <a:gd name="T4" fmla="*/ 30 w 999"/>
                <a:gd name="T5" fmla="*/ 10 h 1252"/>
                <a:gd name="T6" fmla="*/ 30 w 999"/>
                <a:gd name="T7" fmla="*/ 10 h 1252"/>
                <a:gd name="T8" fmla="*/ 30 w 999"/>
                <a:gd name="T9" fmla="*/ 2 h 1252"/>
                <a:gd name="T10" fmla="*/ 15 w 999"/>
                <a:gd name="T11" fmla="*/ 0 h 1252"/>
                <a:gd name="T12" fmla="*/ 0 w 999"/>
                <a:gd name="T13" fmla="*/ 2 h 1252"/>
                <a:gd name="T14" fmla="*/ 0 w 999"/>
                <a:gd name="T15" fmla="*/ 2 h 1252"/>
                <a:gd name="T16" fmla="*/ 0 w 999"/>
                <a:gd name="T17" fmla="*/ 10 h 1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9"/>
                <a:gd name="T28" fmla="*/ 0 h 1252"/>
                <a:gd name="T29" fmla="*/ 999 w 999"/>
                <a:gd name="T30" fmla="*/ 1252 h 1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9" h="1252">
                  <a:moveTo>
                    <a:pt x="0" y="1087"/>
                  </a:moveTo>
                  <a:cubicBezTo>
                    <a:pt x="0" y="1178"/>
                    <a:pt x="224" y="1252"/>
                    <a:pt x="499" y="1252"/>
                  </a:cubicBezTo>
                  <a:cubicBezTo>
                    <a:pt x="775" y="1252"/>
                    <a:pt x="999" y="1178"/>
                    <a:pt x="999" y="1087"/>
                  </a:cubicBezTo>
                  <a:cubicBezTo>
                    <a:pt x="999" y="1087"/>
                    <a:pt x="999" y="1087"/>
                    <a:pt x="999" y="1087"/>
                  </a:cubicBezTo>
                  <a:lnTo>
                    <a:pt x="999" y="165"/>
                  </a:lnTo>
                  <a:cubicBezTo>
                    <a:pt x="999" y="74"/>
                    <a:pt x="775" y="0"/>
                    <a:pt x="499" y="0"/>
                  </a:cubicBezTo>
                  <a:cubicBezTo>
                    <a:pt x="224" y="0"/>
                    <a:pt x="0" y="74"/>
                    <a:pt x="0" y="165"/>
                  </a:cubicBezTo>
                  <a:lnTo>
                    <a:pt x="0" y="1087"/>
                  </a:lnTo>
                  <a:close/>
                </a:path>
              </a:pathLst>
            </a:custGeom>
            <a:noFill/>
            <a:ln w="3175" cap="rnd">
              <a:solidFill>
                <a:srgbClr val="000000"/>
              </a:solidFill>
              <a:round/>
              <a:headEnd/>
              <a:tailEnd/>
            </a:ln>
          </p:spPr>
          <p:txBody>
            <a:bodyPr/>
            <a:lstStyle/>
            <a:p>
              <a:endParaRPr lang="en-US"/>
            </a:p>
          </p:txBody>
        </p:sp>
      </p:grpSp>
      <p:pic>
        <p:nvPicPr>
          <p:cNvPr id="363552" name="Picture 1245" descr="Coin_Puzzle"/>
          <p:cNvPicPr>
            <a:picLocks noChangeAspect="1" noChangeArrowheads="1"/>
          </p:cNvPicPr>
          <p:nvPr/>
        </p:nvPicPr>
        <p:blipFill>
          <a:blip r:embed="rId5"/>
          <a:srcRect/>
          <a:stretch>
            <a:fillRect/>
          </a:stretch>
        </p:blipFill>
        <p:spPr bwMode="auto">
          <a:xfrm>
            <a:off x="8131175" y="3814763"/>
            <a:ext cx="762000" cy="862012"/>
          </a:xfrm>
          <a:prstGeom prst="rect">
            <a:avLst/>
          </a:prstGeom>
          <a:noFill/>
          <a:ln w="9525">
            <a:noFill/>
            <a:miter lim="800000"/>
            <a:headEnd/>
            <a:tailEnd/>
          </a:ln>
        </p:spPr>
      </p:pic>
      <p:sp>
        <p:nvSpPr>
          <p:cNvPr id="121055" name="Line 1247"/>
          <p:cNvSpPr>
            <a:spLocks noChangeShapeType="1"/>
          </p:cNvSpPr>
          <p:nvPr/>
        </p:nvSpPr>
        <p:spPr bwMode="auto">
          <a:xfrm flipH="1">
            <a:off x="5426075" y="2362200"/>
            <a:ext cx="1135063" cy="1403350"/>
          </a:xfrm>
          <a:prstGeom prst="line">
            <a:avLst/>
          </a:prstGeom>
          <a:noFill/>
          <a:ln w="12700">
            <a:solidFill>
              <a:srgbClr val="FF0000"/>
            </a:solidFill>
            <a:round/>
            <a:headEnd/>
            <a:tailEnd type="triangle" w="med" len="med"/>
          </a:ln>
          <a:effectLst/>
        </p:spPr>
        <p:txBody>
          <a:bodyPr/>
          <a:lstStyle/>
          <a:p>
            <a:pPr>
              <a:defRPr/>
            </a:pPr>
            <a:endParaRPr lang="en-US">
              <a:ln w="19050">
                <a:solidFill>
                  <a:schemeClr val="tx1"/>
                </a:solidFill>
              </a:ln>
              <a:latin typeface="Arial" pitchFamily="34" charset="0"/>
              <a:cs typeface="Arial" pitchFamily="34" charset="0"/>
            </a:endParaRPr>
          </a:p>
        </p:txBody>
      </p:sp>
      <p:sp>
        <p:nvSpPr>
          <p:cNvPr id="363554" name="Line 1250"/>
          <p:cNvSpPr>
            <a:spLocks noChangeShapeType="1"/>
          </p:cNvSpPr>
          <p:nvPr/>
        </p:nvSpPr>
        <p:spPr bwMode="auto">
          <a:xfrm flipH="1" flipV="1">
            <a:off x="8104188" y="4117975"/>
            <a:ext cx="11112" cy="534988"/>
          </a:xfrm>
          <a:prstGeom prst="line">
            <a:avLst/>
          </a:prstGeom>
          <a:noFill/>
          <a:ln w="12700">
            <a:solidFill>
              <a:schemeClr val="hlink"/>
            </a:solidFill>
            <a:round/>
            <a:headEnd/>
            <a:tailEnd type="triangle" w="med" len="med"/>
          </a:ln>
        </p:spPr>
        <p:txBody>
          <a:bodyPr/>
          <a:lstStyle/>
          <a:p>
            <a:endParaRPr lang="en-US"/>
          </a:p>
        </p:txBody>
      </p:sp>
      <p:pic>
        <p:nvPicPr>
          <p:cNvPr id="363555" name="Picture 3"/>
          <p:cNvPicPr>
            <a:picLocks noChangeAspect="1" noChangeArrowheads="1"/>
          </p:cNvPicPr>
          <p:nvPr/>
        </p:nvPicPr>
        <p:blipFill>
          <a:blip r:embed="rId6"/>
          <a:srcRect/>
          <a:stretch>
            <a:fillRect/>
          </a:stretch>
        </p:blipFill>
        <p:spPr bwMode="auto">
          <a:xfrm>
            <a:off x="6646863" y="1776413"/>
            <a:ext cx="1754187" cy="277812"/>
          </a:xfrm>
          <a:prstGeom prst="rect">
            <a:avLst/>
          </a:prstGeom>
          <a:noFill/>
          <a:ln w="9525">
            <a:noFill/>
            <a:miter lim="800000"/>
            <a:headEnd/>
            <a:tailEnd/>
          </a:ln>
        </p:spPr>
      </p:pic>
      <p:grpSp>
        <p:nvGrpSpPr>
          <p:cNvPr id="363556" name="Group 1252"/>
          <p:cNvGrpSpPr>
            <a:grpSpLocks/>
          </p:cNvGrpSpPr>
          <p:nvPr/>
        </p:nvGrpSpPr>
        <p:grpSpPr bwMode="auto">
          <a:xfrm>
            <a:off x="6523038" y="1746250"/>
            <a:ext cx="2508250" cy="928688"/>
            <a:chOff x="4109" y="918"/>
            <a:chExt cx="1580" cy="585"/>
          </a:xfrm>
        </p:grpSpPr>
        <p:sp>
          <p:nvSpPr>
            <p:cNvPr id="363558" name="Text Box 1173"/>
            <p:cNvSpPr txBox="1">
              <a:spLocks noChangeArrowheads="1"/>
            </p:cNvSpPr>
            <p:nvPr/>
          </p:nvSpPr>
          <p:spPr bwMode="auto">
            <a:xfrm>
              <a:off x="4109" y="1096"/>
              <a:ext cx="1218" cy="407"/>
            </a:xfrm>
            <a:prstGeom prst="rect">
              <a:avLst/>
            </a:prstGeom>
            <a:noFill/>
            <a:ln w="9525">
              <a:noFill/>
              <a:miter lim="800000"/>
              <a:headEnd/>
              <a:tailEnd/>
            </a:ln>
          </p:spPr>
          <p:txBody>
            <a:bodyPr>
              <a:spAutoFit/>
            </a:bodyPr>
            <a:lstStyle/>
            <a:p>
              <a:pPr algn="ctr">
                <a:lnSpc>
                  <a:spcPct val="90000"/>
                </a:lnSpc>
                <a:spcBef>
                  <a:spcPct val="20000"/>
                </a:spcBef>
                <a:buClr>
                  <a:schemeClr val="tx2"/>
                </a:buClr>
                <a:buFont typeface="Arial" charset="0"/>
                <a:buNone/>
              </a:pPr>
              <a:r>
                <a:rPr lang="en-IE" sz="1000">
                  <a:solidFill>
                    <a:schemeClr val="bg1"/>
                  </a:solidFill>
                </a:rPr>
                <a:t>Automate configuration tasks, manage network change proactively, ensure compliance</a:t>
              </a:r>
              <a:endParaRPr lang="en-US" sz="1000">
                <a:solidFill>
                  <a:schemeClr val="bg1"/>
                </a:solidFill>
              </a:endParaRPr>
            </a:p>
          </p:txBody>
        </p:sp>
        <p:sp>
          <p:nvSpPr>
            <p:cNvPr id="121059" name="AutoShape 1251"/>
            <p:cNvSpPr>
              <a:spLocks noChangeArrowheads="1"/>
            </p:cNvSpPr>
            <p:nvPr/>
          </p:nvSpPr>
          <p:spPr bwMode="auto">
            <a:xfrm>
              <a:off x="5217" y="918"/>
              <a:ext cx="472" cy="320"/>
            </a:xfrm>
            <a:prstGeom prst="irregularSeal2">
              <a:avLst/>
            </a:prstGeom>
            <a:solidFill>
              <a:srgbClr val="FFFF00"/>
            </a:solidFill>
            <a:ln w="9525">
              <a:solidFill>
                <a:schemeClr val="accent1">
                  <a:lumMod val="75000"/>
                </a:schemeClr>
              </a:solidFill>
              <a:miter lim="800000"/>
              <a:headEnd/>
              <a:tailEnd/>
            </a:ln>
            <a:effectLst/>
          </p:spPr>
          <p:txBody>
            <a:bodyPr wrap="none" anchor="ctr"/>
            <a:lstStyle/>
            <a:p>
              <a:pPr algn="ctr">
                <a:defRPr/>
              </a:pPr>
              <a:r>
                <a:rPr lang="en-US" sz="1200" dirty="0">
                  <a:solidFill>
                    <a:schemeClr val="accent1">
                      <a:lumMod val="50000"/>
                    </a:schemeClr>
                  </a:solidFill>
                  <a:latin typeface="Arial" pitchFamily="34" charset="0"/>
                  <a:cs typeface="Arial" pitchFamily="34" charset="0"/>
                </a:rPr>
                <a:t>New</a:t>
              </a:r>
            </a:p>
          </p:txBody>
        </p:sp>
      </p:grpSp>
      <p:sp>
        <p:nvSpPr>
          <p:cNvPr id="128" name="Oval 127"/>
          <p:cNvSpPr/>
          <p:nvPr/>
        </p:nvSpPr>
        <p:spPr>
          <a:xfrm>
            <a:off x="4340225" y="3551238"/>
            <a:ext cx="1460500" cy="954087"/>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n w="19050">
                <a:solidFill>
                  <a:schemeClr val="tx1"/>
                </a:solidFill>
              </a:ln>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1" name="Picture 3"/>
          <p:cNvPicPr>
            <a:picLocks noChangeAspect="1" noChangeArrowheads="1"/>
          </p:cNvPicPr>
          <p:nvPr/>
        </p:nvPicPr>
        <p:blipFill>
          <a:blip r:embed="rId3"/>
          <a:srcRect/>
          <a:stretch>
            <a:fillRect/>
          </a:stretch>
        </p:blipFill>
        <p:spPr bwMode="auto">
          <a:xfrm>
            <a:off x="3832225" y="914400"/>
            <a:ext cx="1147763" cy="762000"/>
          </a:xfrm>
          <a:prstGeom prst="rect">
            <a:avLst/>
          </a:prstGeom>
          <a:noFill/>
          <a:ln w="9525">
            <a:noFill/>
            <a:miter lim="800000"/>
            <a:headEnd/>
            <a:tailEnd/>
          </a:ln>
        </p:spPr>
      </p:pic>
      <p:sp>
        <p:nvSpPr>
          <p:cNvPr id="266262" name="Title 1"/>
          <p:cNvSpPr>
            <a:spLocks noGrp="1"/>
          </p:cNvSpPr>
          <p:nvPr>
            <p:ph type="title" idx="4294967295"/>
          </p:nvPr>
        </p:nvSpPr>
        <p:spPr>
          <a:xfrm>
            <a:off x="354013" y="677863"/>
            <a:ext cx="8245475" cy="438150"/>
          </a:xfrm>
        </p:spPr>
        <p:txBody>
          <a:bodyPr lIns="0" tIns="0" rIns="0" bIns="0" anchor="ctr"/>
          <a:lstStyle/>
          <a:p>
            <a:r>
              <a:rPr lang="en-US" smtClean="0">
                <a:solidFill>
                  <a:srgbClr val="003366"/>
                </a:solidFill>
              </a:rPr>
              <a:t>Broad Device Support</a:t>
            </a:r>
          </a:p>
        </p:txBody>
      </p:sp>
      <p:pic>
        <p:nvPicPr>
          <p:cNvPr id="266263" name="Picture 70" descr="multilayer switch"/>
          <p:cNvPicPr>
            <a:picLocks noChangeAspect="1" noChangeArrowheads="1"/>
          </p:cNvPicPr>
          <p:nvPr/>
        </p:nvPicPr>
        <p:blipFill>
          <a:blip r:embed="rId4"/>
          <a:srcRect/>
          <a:stretch>
            <a:fillRect/>
          </a:stretch>
        </p:blipFill>
        <p:spPr bwMode="auto">
          <a:xfrm>
            <a:off x="1198563" y="2438400"/>
            <a:ext cx="706437" cy="706438"/>
          </a:xfrm>
          <a:prstGeom prst="rect">
            <a:avLst/>
          </a:prstGeom>
          <a:noFill/>
          <a:ln w="9525">
            <a:noFill/>
            <a:miter lim="800000"/>
            <a:headEnd/>
            <a:tailEnd/>
          </a:ln>
        </p:spPr>
      </p:pic>
      <p:pic>
        <p:nvPicPr>
          <p:cNvPr id="266264" name="Picture 179" descr="contentswtch"/>
          <p:cNvPicPr>
            <a:picLocks noChangeAspect="1" noChangeArrowheads="1"/>
          </p:cNvPicPr>
          <p:nvPr/>
        </p:nvPicPr>
        <p:blipFill>
          <a:blip r:embed="rId5"/>
          <a:srcRect/>
          <a:stretch>
            <a:fillRect/>
          </a:stretch>
        </p:blipFill>
        <p:spPr bwMode="auto">
          <a:xfrm>
            <a:off x="1443038" y="3276600"/>
            <a:ext cx="690562" cy="914400"/>
          </a:xfrm>
          <a:prstGeom prst="rect">
            <a:avLst/>
          </a:prstGeom>
          <a:noFill/>
          <a:ln w="9525">
            <a:noFill/>
            <a:miter lim="800000"/>
            <a:headEnd/>
            <a:tailEnd/>
          </a:ln>
        </p:spPr>
      </p:pic>
      <p:pic>
        <p:nvPicPr>
          <p:cNvPr id="266265" name="Picture 7" descr="CiscoWAE"/>
          <p:cNvPicPr>
            <a:picLocks noChangeAspect="1" noChangeArrowheads="1"/>
          </p:cNvPicPr>
          <p:nvPr/>
        </p:nvPicPr>
        <p:blipFill>
          <a:blip r:embed="rId6"/>
          <a:srcRect/>
          <a:stretch>
            <a:fillRect/>
          </a:stretch>
        </p:blipFill>
        <p:spPr bwMode="auto">
          <a:xfrm>
            <a:off x="1905000" y="4419600"/>
            <a:ext cx="990600" cy="547688"/>
          </a:xfrm>
          <a:prstGeom prst="rect">
            <a:avLst/>
          </a:prstGeom>
          <a:noFill/>
          <a:ln w="9525">
            <a:noFill/>
            <a:miter lim="800000"/>
            <a:headEnd/>
            <a:tailEnd/>
          </a:ln>
        </p:spPr>
      </p:pic>
      <p:sp>
        <p:nvSpPr>
          <p:cNvPr id="266266" name="TextBox 25"/>
          <p:cNvSpPr txBox="1">
            <a:spLocks noChangeArrowheads="1"/>
          </p:cNvSpPr>
          <p:nvPr/>
        </p:nvSpPr>
        <p:spPr bwMode="auto">
          <a:xfrm>
            <a:off x="0" y="2590800"/>
            <a:ext cx="1295400" cy="523875"/>
          </a:xfrm>
          <a:prstGeom prst="rect">
            <a:avLst/>
          </a:prstGeom>
          <a:noFill/>
          <a:ln w="9525">
            <a:noFill/>
            <a:miter lim="800000"/>
            <a:headEnd/>
            <a:tailEnd/>
          </a:ln>
        </p:spPr>
        <p:txBody>
          <a:bodyPr>
            <a:spAutoFit/>
          </a:bodyPr>
          <a:lstStyle/>
          <a:p>
            <a:r>
              <a:rPr lang="en-US" sz="1400" b="0">
                <a:solidFill>
                  <a:srgbClr val="003366"/>
                </a:solidFill>
              </a:rPr>
              <a:t>Multi-service Switches</a:t>
            </a:r>
          </a:p>
        </p:txBody>
      </p:sp>
      <p:sp>
        <p:nvSpPr>
          <p:cNvPr id="266267" name="TextBox 26"/>
          <p:cNvSpPr txBox="1">
            <a:spLocks noChangeArrowheads="1"/>
          </p:cNvSpPr>
          <p:nvPr/>
        </p:nvSpPr>
        <p:spPr bwMode="auto">
          <a:xfrm>
            <a:off x="533400" y="3514725"/>
            <a:ext cx="1295400" cy="523875"/>
          </a:xfrm>
          <a:prstGeom prst="rect">
            <a:avLst/>
          </a:prstGeom>
          <a:noFill/>
          <a:ln w="9525">
            <a:noFill/>
            <a:miter lim="800000"/>
            <a:headEnd/>
            <a:tailEnd/>
          </a:ln>
        </p:spPr>
        <p:txBody>
          <a:bodyPr>
            <a:spAutoFit/>
          </a:bodyPr>
          <a:lstStyle/>
          <a:p>
            <a:r>
              <a:rPr lang="en-US" sz="1400" b="0">
                <a:solidFill>
                  <a:srgbClr val="003366"/>
                </a:solidFill>
              </a:rPr>
              <a:t>Content Switches</a:t>
            </a:r>
          </a:p>
        </p:txBody>
      </p:sp>
      <p:sp>
        <p:nvSpPr>
          <p:cNvPr id="266268" name="TextBox 27"/>
          <p:cNvSpPr txBox="1">
            <a:spLocks noChangeArrowheads="1"/>
          </p:cNvSpPr>
          <p:nvPr/>
        </p:nvSpPr>
        <p:spPr bwMode="auto">
          <a:xfrm>
            <a:off x="7848600" y="2447925"/>
            <a:ext cx="1447800" cy="523875"/>
          </a:xfrm>
          <a:prstGeom prst="rect">
            <a:avLst/>
          </a:prstGeom>
          <a:noFill/>
          <a:ln w="9525">
            <a:noFill/>
            <a:miter lim="800000"/>
            <a:headEnd/>
            <a:tailEnd/>
          </a:ln>
        </p:spPr>
        <p:txBody>
          <a:bodyPr>
            <a:spAutoFit/>
          </a:bodyPr>
          <a:lstStyle/>
          <a:p>
            <a:r>
              <a:rPr lang="en-US" sz="1400" b="0">
                <a:solidFill>
                  <a:srgbClr val="003366"/>
                </a:solidFill>
              </a:rPr>
              <a:t>VPN Concentrators</a:t>
            </a:r>
          </a:p>
        </p:txBody>
      </p:sp>
      <p:sp>
        <p:nvSpPr>
          <p:cNvPr id="266269" name="TextBox 28"/>
          <p:cNvSpPr txBox="1">
            <a:spLocks noChangeArrowheads="1"/>
          </p:cNvSpPr>
          <p:nvPr/>
        </p:nvSpPr>
        <p:spPr bwMode="auto">
          <a:xfrm>
            <a:off x="685800" y="4495800"/>
            <a:ext cx="1295400" cy="523875"/>
          </a:xfrm>
          <a:prstGeom prst="rect">
            <a:avLst/>
          </a:prstGeom>
          <a:noFill/>
          <a:ln w="9525">
            <a:noFill/>
            <a:miter lim="800000"/>
            <a:headEnd/>
            <a:tailEnd/>
          </a:ln>
        </p:spPr>
        <p:txBody>
          <a:bodyPr>
            <a:spAutoFit/>
          </a:bodyPr>
          <a:lstStyle/>
          <a:p>
            <a:r>
              <a:rPr lang="en-US" sz="1400" b="0">
                <a:solidFill>
                  <a:srgbClr val="003366"/>
                </a:solidFill>
              </a:rPr>
              <a:t>WAN Optimization</a:t>
            </a:r>
          </a:p>
        </p:txBody>
      </p:sp>
      <p:sp>
        <p:nvSpPr>
          <p:cNvPr id="266270" name="TextBox 29"/>
          <p:cNvSpPr txBox="1">
            <a:spLocks noChangeArrowheads="1"/>
          </p:cNvSpPr>
          <p:nvPr/>
        </p:nvSpPr>
        <p:spPr bwMode="auto">
          <a:xfrm>
            <a:off x="1371600" y="5483225"/>
            <a:ext cx="1295400" cy="307975"/>
          </a:xfrm>
          <a:prstGeom prst="rect">
            <a:avLst/>
          </a:prstGeom>
          <a:noFill/>
          <a:ln w="9525">
            <a:noFill/>
            <a:miter lim="800000"/>
            <a:headEnd/>
            <a:tailEnd/>
          </a:ln>
        </p:spPr>
        <p:txBody>
          <a:bodyPr>
            <a:spAutoFit/>
          </a:bodyPr>
          <a:lstStyle/>
          <a:p>
            <a:r>
              <a:rPr lang="en-US" sz="1400" b="0">
                <a:solidFill>
                  <a:srgbClr val="003366"/>
                </a:solidFill>
              </a:rPr>
              <a:t>LAN Switches</a:t>
            </a:r>
          </a:p>
        </p:txBody>
      </p:sp>
      <p:pic>
        <p:nvPicPr>
          <p:cNvPr id="266271" name="Picture 8" descr="CiscoWLANController"/>
          <p:cNvPicPr>
            <a:picLocks noChangeAspect="1" noChangeArrowheads="1"/>
          </p:cNvPicPr>
          <p:nvPr/>
        </p:nvPicPr>
        <p:blipFill>
          <a:blip r:embed="rId7"/>
          <a:srcRect/>
          <a:stretch>
            <a:fillRect/>
          </a:stretch>
        </p:blipFill>
        <p:spPr bwMode="auto">
          <a:xfrm>
            <a:off x="2667000" y="5257800"/>
            <a:ext cx="1066800" cy="546100"/>
          </a:xfrm>
          <a:prstGeom prst="rect">
            <a:avLst/>
          </a:prstGeom>
          <a:noFill/>
          <a:ln w="9525">
            <a:noFill/>
            <a:miter lim="800000"/>
            <a:headEnd/>
            <a:tailEnd/>
          </a:ln>
        </p:spPr>
      </p:pic>
      <p:pic>
        <p:nvPicPr>
          <p:cNvPr id="266272" name="Picture 115" descr="router-generic"/>
          <p:cNvPicPr>
            <a:picLocks noChangeAspect="1" noChangeArrowheads="1"/>
          </p:cNvPicPr>
          <p:nvPr/>
        </p:nvPicPr>
        <p:blipFill>
          <a:blip r:embed="rId8"/>
          <a:srcRect/>
          <a:stretch>
            <a:fillRect/>
          </a:stretch>
        </p:blipFill>
        <p:spPr bwMode="auto">
          <a:xfrm>
            <a:off x="4114800" y="5410200"/>
            <a:ext cx="892175" cy="628650"/>
          </a:xfrm>
          <a:prstGeom prst="rect">
            <a:avLst/>
          </a:prstGeom>
          <a:noFill/>
          <a:ln w="9525">
            <a:noFill/>
            <a:miter lim="800000"/>
            <a:headEnd/>
            <a:tailEnd/>
          </a:ln>
        </p:spPr>
      </p:pic>
      <p:sp>
        <p:nvSpPr>
          <p:cNvPr id="266273" name="TextBox 32"/>
          <p:cNvSpPr txBox="1">
            <a:spLocks noChangeArrowheads="1"/>
          </p:cNvSpPr>
          <p:nvPr/>
        </p:nvSpPr>
        <p:spPr bwMode="auto">
          <a:xfrm>
            <a:off x="7978775" y="3276600"/>
            <a:ext cx="1295400" cy="738188"/>
          </a:xfrm>
          <a:prstGeom prst="rect">
            <a:avLst/>
          </a:prstGeom>
          <a:noFill/>
          <a:ln w="9525">
            <a:noFill/>
            <a:miter lim="800000"/>
            <a:headEnd/>
            <a:tailEnd/>
          </a:ln>
        </p:spPr>
        <p:txBody>
          <a:bodyPr>
            <a:spAutoFit/>
          </a:bodyPr>
          <a:lstStyle/>
          <a:p>
            <a:r>
              <a:rPr lang="en-US" sz="1400" b="0">
                <a:solidFill>
                  <a:srgbClr val="003366"/>
                </a:solidFill>
              </a:rPr>
              <a:t>Wireless Access Points</a:t>
            </a:r>
          </a:p>
        </p:txBody>
      </p:sp>
      <p:sp>
        <p:nvSpPr>
          <p:cNvPr id="266274" name="TextBox 33"/>
          <p:cNvSpPr txBox="1">
            <a:spLocks noChangeArrowheads="1"/>
          </p:cNvSpPr>
          <p:nvPr/>
        </p:nvSpPr>
        <p:spPr bwMode="auto">
          <a:xfrm>
            <a:off x="7315200" y="4495800"/>
            <a:ext cx="1447800" cy="523875"/>
          </a:xfrm>
          <a:prstGeom prst="rect">
            <a:avLst/>
          </a:prstGeom>
          <a:noFill/>
          <a:ln w="9525">
            <a:noFill/>
            <a:miter lim="800000"/>
            <a:headEnd/>
            <a:tailEnd/>
          </a:ln>
        </p:spPr>
        <p:txBody>
          <a:bodyPr>
            <a:spAutoFit/>
          </a:bodyPr>
          <a:lstStyle/>
          <a:p>
            <a:r>
              <a:rPr lang="en-US" sz="1400" b="0">
                <a:solidFill>
                  <a:srgbClr val="003366"/>
                </a:solidFill>
              </a:rPr>
              <a:t>Session Border Controllers</a:t>
            </a:r>
          </a:p>
        </p:txBody>
      </p:sp>
      <p:sp>
        <p:nvSpPr>
          <p:cNvPr id="266275" name="TextBox 34"/>
          <p:cNvSpPr txBox="1">
            <a:spLocks noChangeArrowheads="1"/>
          </p:cNvSpPr>
          <p:nvPr/>
        </p:nvSpPr>
        <p:spPr bwMode="auto">
          <a:xfrm>
            <a:off x="5867400" y="5334000"/>
            <a:ext cx="1295400" cy="307975"/>
          </a:xfrm>
          <a:prstGeom prst="rect">
            <a:avLst/>
          </a:prstGeom>
          <a:noFill/>
          <a:ln w="9525">
            <a:noFill/>
            <a:miter lim="800000"/>
            <a:headEnd/>
            <a:tailEnd/>
          </a:ln>
        </p:spPr>
        <p:txBody>
          <a:bodyPr>
            <a:spAutoFit/>
          </a:bodyPr>
          <a:lstStyle/>
          <a:p>
            <a:r>
              <a:rPr lang="en-US" sz="1400" b="0">
                <a:solidFill>
                  <a:srgbClr val="003366"/>
                </a:solidFill>
              </a:rPr>
              <a:t>Firewalls</a:t>
            </a:r>
          </a:p>
        </p:txBody>
      </p:sp>
      <p:sp>
        <p:nvSpPr>
          <p:cNvPr id="266276" name="TextBox 35"/>
          <p:cNvSpPr txBox="1">
            <a:spLocks noChangeArrowheads="1"/>
          </p:cNvSpPr>
          <p:nvPr/>
        </p:nvSpPr>
        <p:spPr bwMode="auto">
          <a:xfrm>
            <a:off x="3886200" y="6019800"/>
            <a:ext cx="1295400" cy="307975"/>
          </a:xfrm>
          <a:prstGeom prst="rect">
            <a:avLst/>
          </a:prstGeom>
          <a:noFill/>
          <a:ln w="9525">
            <a:noFill/>
            <a:miter lim="800000"/>
            <a:headEnd/>
            <a:tailEnd/>
          </a:ln>
        </p:spPr>
        <p:txBody>
          <a:bodyPr>
            <a:spAutoFit/>
          </a:bodyPr>
          <a:lstStyle/>
          <a:p>
            <a:pPr algn="ctr"/>
            <a:r>
              <a:rPr lang="en-US" sz="1400" b="0">
                <a:solidFill>
                  <a:srgbClr val="003366"/>
                </a:solidFill>
              </a:rPr>
              <a:t>Routers</a:t>
            </a:r>
          </a:p>
        </p:txBody>
      </p:sp>
      <p:pic>
        <p:nvPicPr>
          <p:cNvPr id="266277" name="Picture 168" descr="Firewall"/>
          <p:cNvPicPr>
            <a:picLocks noChangeAspect="1" noChangeArrowheads="1"/>
          </p:cNvPicPr>
          <p:nvPr/>
        </p:nvPicPr>
        <p:blipFill>
          <a:blip r:embed="rId9"/>
          <a:srcRect/>
          <a:stretch>
            <a:fillRect/>
          </a:stretch>
        </p:blipFill>
        <p:spPr bwMode="auto">
          <a:xfrm>
            <a:off x="5486400" y="4953000"/>
            <a:ext cx="398463" cy="838200"/>
          </a:xfrm>
          <a:prstGeom prst="rect">
            <a:avLst/>
          </a:prstGeom>
          <a:noFill/>
          <a:ln w="9525">
            <a:noFill/>
            <a:miter lim="800000"/>
            <a:headEnd/>
            <a:tailEnd/>
          </a:ln>
        </p:spPr>
      </p:pic>
      <p:pic>
        <p:nvPicPr>
          <p:cNvPr id="266278" name="Picture 5" descr="CiscoSBC"/>
          <p:cNvPicPr>
            <a:picLocks noChangeAspect="1" noChangeArrowheads="1"/>
          </p:cNvPicPr>
          <p:nvPr/>
        </p:nvPicPr>
        <p:blipFill>
          <a:blip r:embed="rId10"/>
          <a:srcRect/>
          <a:stretch>
            <a:fillRect/>
          </a:stretch>
        </p:blipFill>
        <p:spPr bwMode="auto">
          <a:xfrm>
            <a:off x="6553200" y="4191000"/>
            <a:ext cx="755650" cy="990600"/>
          </a:xfrm>
          <a:prstGeom prst="rect">
            <a:avLst/>
          </a:prstGeom>
          <a:noFill/>
          <a:ln w="9525">
            <a:noFill/>
            <a:miter lim="800000"/>
            <a:headEnd/>
            <a:tailEnd/>
          </a:ln>
        </p:spPr>
      </p:pic>
      <p:graphicFrame>
        <p:nvGraphicFramePr>
          <p:cNvPr id="266260" name="Object 138"/>
          <p:cNvGraphicFramePr>
            <a:graphicFrameLocks noChangeAspect="1"/>
          </p:cNvGraphicFramePr>
          <p:nvPr/>
        </p:nvGraphicFramePr>
        <p:xfrm>
          <a:off x="6858000" y="3429000"/>
          <a:ext cx="1044575" cy="457200"/>
        </p:xfrm>
        <a:graphic>
          <a:graphicData uri="http://schemas.openxmlformats.org/presentationml/2006/ole">
            <p:oleObj spid="_x0000_s266260" name="Image" r:id="rId11" imgW="6277444" imgH="2744794" progId="">
              <p:embed/>
            </p:oleObj>
          </a:graphicData>
        </a:graphic>
      </p:graphicFrame>
      <p:pic>
        <p:nvPicPr>
          <p:cNvPr id="266279" name="Picture 83" descr="VPNconcentratorswitch"/>
          <p:cNvPicPr>
            <a:picLocks noChangeAspect="1" noChangeArrowheads="1"/>
          </p:cNvPicPr>
          <p:nvPr/>
        </p:nvPicPr>
        <p:blipFill>
          <a:blip r:embed="rId12"/>
          <a:srcRect/>
          <a:stretch>
            <a:fillRect/>
          </a:stretch>
        </p:blipFill>
        <p:spPr bwMode="auto">
          <a:xfrm>
            <a:off x="7086600" y="2438400"/>
            <a:ext cx="838200" cy="614363"/>
          </a:xfrm>
          <a:prstGeom prst="rect">
            <a:avLst/>
          </a:prstGeom>
          <a:noFill/>
          <a:ln w="9525">
            <a:noFill/>
            <a:miter lim="800000"/>
            <a:headEnd/>
            <a:tailEnd/>
          </a:ln>
        </p:spPr>
      </p:pic>
      <p:sp>
        <p:nvSpPr>
          <p:cNvPr id="43" name="Flowchart: Manual Operation 42"/>
          <p:cNvSpPr/>
          <p:nvPr/>
        </p:nvSpPr>
        <p:spPr>
          <a:xfrm>
            <a:off x="0" y="1600200"/>
            <a:ext cx="9144000" cy="1295400"/>
          </a:xfrm>
          <a:prstGeom prst="flowChartManualOperation">
            <a:avLst/>
          </a:prstGeom>
          <a:gradFill>
            <a:gsLst>
              <a:gs pos="0">
                <a:schemeClr val="bg1">
                  <a:lumMod val="85000"/>
                  <a:alpha val="3000"/>
                </a:schemeClr>
              </a:gs>
              <a:gs pos="100000">
                <a:srgbClr val="2F7FD4">
                  <a:alpha val="37000"/>
                </a:srgbClr>
              </a:gs>
            </a:gsLs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b="0"/>
          </a:p>
        </p:txBody>
      </p:sp>
      <p:pic>
        <p:nvPicPr>
          <p:cNvPr id="266281" name="Picture 43" descr="juniper_logo_blue_rgb.gif"/>
          <p:cNvPicPr>
            <a:picLocks noChangeAspect="1"/>
          </p:cNvPicPr>
          <p:nvPr/>
        </p:nvPicPr>
        <p:blipFill>
          <a:blip r:embed="rId13"/>
          <a:srcRect/>
          <a:stretch>
            <a:fillRect/>
          </a:stretch>
        </p:blipFill>
        <p:spPr bwMode="auto">
          <a:xfrm>
            <a:off x="5037138" y="1306513"/>
            <a:ext cx="914400" cy="217487"/>
          </a:xfrm>
          <a:prstGeom prst="rect">
            <a:avLst/>
          </a:prstGeom>
          <a:noFill/>
          <a:ln w="9525">
            <a:noFill/>
            <a:miter lim="800000"/>
            <a:headEnd/>
            <a:tailEnd/>
          </a:ln>
        </p:spPr>
      </p:pic>
      <p:pic>
        <p:nvPicPr>
          <p:cNvPr id="266282" name="Picture 30" descr="logo_acmepacket-alt"/>
          <p:cNvPicPr>
            <a:picLocks noChangeAspect="1" noChangeArrowheads="1"/>
          </p:cNvPicPr>
          <p:nvPr/>
        </p:nvPicPr>
        <p:blipFill>
          <a:blip r:embed="rId14"/>
          <a:srcRect/>
          <a:stretch>
            <a:fillRect/>
          </a:stretch>
        </p:blipFill>
        <p:spPr bwMode="auto">
          <a:xfrm>
            <a:off x="152400" y="1203325"/>
            <a:ext cx="860425" cy="320675"/>
          </a:xfrm>
          <a:prstGeom prst="rect">
            <a:avLst/>
          </a:prstGeom>
          <a:noFill/>
          <a:ln w="9525">
            <a:noFill/>
            <a:miter lim="800000"/>
            <a:headEnd/>
            <a:tailEnd/>
          </a:ln>
        </p:spPr>
      </p:pic>
      <p:pic>
        <p:nvPicPr>
          <p:cNvPr id="266283" name="Picture 24"/>
          <p:cNvPicPr>
            <a:picLocks noChangeAspect="1" noChangeArrowheads="1"/>
          </p:cNvPicPr>
          <p:nvPr/>
        </p:nvPicPr>
        <p:blipFill>
          <a:blip r:embed="rId15"/>
          <a:srcRect/>
          <a:stretch>
            <a:fillRect/>
          </a:stretch>
        </p:blipFill>
        <p:spPr bwMode="auto">
          <a:xfrm>
            <a:off x="2632075" y="1241425"/>
            <a:ext cx="1143000" cy="282575"/>
          </a:xfrm>
          <a:prstGeom prst="rect">
            <a:avLst/>
          </a:prstGeom>
          <a:noFill/>
          <a:ln w="9525" algn="ctr">
            <a:noFill/>
            <a:miter lim="800000"/>
            <a:headEnd/>
            <a:tailEnd/>
          </a:ln>
        </p:spPr>
      </p:pic>
      <p:pic>
        <p:nvPicPr>
          <p:cNvPr id="266284" name="Picture 26" descr="logo-brocade"/>
          <p:cNvPicPr>
            <a:picLocks noChangeAspect="1" noChangeArrowheads="1"/>
          </p:cNvPicPr>
          <p:nvPr/>
        </p:nvPicPr>
        <p:blipFill>
          <a:blip r:embed="rId16"/>
          <a:srcRect/>
          <a:stretch>
            <a:fillRect/>
          </a:stretch>
        </p:blipFill>
        <p:spPr bwMode="auto">
          <a:xfrm>
            <a:off x="6904038" y="1133475"/>
            <a:ext cx="777875" cy="390525"/>
          </a:xfrm>
          <a:prstGeom prst="rect">
            <a:avLst/>
          </a:prstGeom>
          <a:noFill/>
          <a:ln w="9525">
            <a:noFill/>
            <a:miter lim="800000"/>
            <a:headEnd/>
            <a:tailEnd/>
          </a:ln>
        </p:spPr>
      </p:pic>
      <p:pic>
        <p:nvPicPr>
          <p:cNvPr id="266285" name="Picture 31"/>
          <p:cNvPicPr>
            <a:picLocks noChangeAspect="1" noChangeArrowheads="1"/>
          </p:cNvPicPr>
          <p:nvPr/>
        </p:nvPicPr>
        <p:blipFill>
          <a:blip r:embed="rId17"/>
          <a:srcRect/>
          <a:stretch>
            <a:fillRect/>
          </a:stretch>
        </p:blipFill>
        <p:spPr bwMode="auto">
          <a:xfrm>
            <a:off x="8077200" y="1176338"/>
            <a:ext cx="1066800" cy="347662"/>
          </a:xfrm>
          <a:prstGeom prst="rect">
            <a:avLst/>
          </a:prstGeom>
          <a:noFill/>
          <a:ln w="9525" algn="ctr">
            <a:noFill/>
            <a:miter lim="800000"/>
            <a:headEnd/>
            <a:tailEnd/>
          </a:ln>
        </p:spPr>
      </p:pic>
      <p:pic>
        <p:nvPicPr>
          <p:cNvPr id="266286" name="Picture 32"/>
          <p:cNvPicPr>
            <a:picLocks noChangeAspect="1" noChangeArrowheads="1"/>
          </p:cNvPicPr>
          <p:nvPr/>
        </p:nvPicPr>
        <p:blipFill>
          <a:blip r:embed="rId18"/>
          <a:srcRect/>
          <a:stretch>
            <a:fillRect/>
          </a:stretch>
        </p:blipFill>
        <p:spPr bwMode="auto">
          <a:xfrm>
            <a:off x="1736725" y="1338263"/>
            <a:ext cx="838200" cy="185737"/>
          </a:xfrm>
          <a:prstGeom prst="rect">
            <a:avLst/>
          </a:prstGeom>
          <a:noFill/>
          <a:ln w="9525" algn="ctr">
            <a:noFill/>
            <a:miter lim="800000"/>
            <a:headEnd/>
            <a:tailEnd/>
          </a:ln>
        </p:spPr>
      </p:pic>
      <p:pic>
        <p:nvPicPr>
          <p:cNvPr id="266287" name="Picture 20"/>
          <p:cNvPicPr>
            <a:picLocks noChangeAspect="1" noChangeArrowheads="1"/>
          </p:cNvPicPr>
          <p:nvPr/>
        </p:nvPicPr>
        <p:blipFill>
          <a:blip r:embed="rId19"/>
          <a:srcRect/>
          <a:stretch>
            <a:fillRect/>
          </a:stretch>
        </p:blipFill>
        <p:spPr bwMode="auto">
          <a:xfrm>
            <a:off x="1069975" y="1089025"/>
            <a:ext cx="609600" cy="434975"/>
          </a:xfrm>
          <a:prstGeom prst="rect">
            <a:avLst/>
          </a:prstGeom>
          <a:noFill/>
          <a:ln w="9525" algn="ctr">
            <a:noFill/>
            <a:miter lim="800000"/>
            <a:headEnd/>
            <a:tailEnd/>
          </a:ln>
        </p:spPr>
      </p:pic>
      <p:pic>
        <p:nvPicPr>
          <p:cNvPr id="266288" name="Picture 36" descr="logo"/>
          <p:cNvPicPr>
            <a:picLocks noChangeAspect="1" noChangeArrowheads="1"/>
          </p:cNvPicPr>
          <p:nvPr/>
        </p:nvPicPr>
        <p:blipFill>
          <a:blip r:embed="rId20"/>
          <a:srcRect/>
          <a:stretch>
            <a:fillRect/>
          </a:stretch>
        </p:blipFill>
        <p:spPr bwMode="auto">
          <a:xfrm>
            <a:off x="7739063" y="1243013"/>
            <a:ext cx="280987" cy="280987"/>
          </a:xfrm>
          <a:prstGeom prst="rect">
            <a:avLst/>
          </a:prstGeom>
          <a:noFill/>
          <a:ln w="9525">
            <a:noFill/>
            <a:miter lim="800000"/>
            <a:headEnd/>
            <a:tailEnd/>
          </a:ln>
        </p:spPr>
      </p:pic>
      <p:pic>
        <p:nvPicPr>
          <p:cNvPr id="266289" name="Picture 40" descr="logo"/>
          <p:cNvPicPr>
            <a:picLocks noChangeAspect="1" noChangeArrowheads="1"/>
          </p:cNvPicPr>
          <p:nvPr/>
        </p:nvPicPr>
        <p:blipFill>
          <a:blip r:embed="rId21"/>
          <a:srcRect r="54230" b="12527"/>
          <a:stretch>
            <a:fillRect/>
          </a:stretch>
        </p:blipFill>
        <p:spPr bwMode="auto">
          <a:xfrm>
            <a:off x="6008688" y="1301750"/>
            <a:ext cx="838200" cy="222250"/>
          </a:xfrm>
          <a:prstGeom prst="rect">
            <a:avLst/>
          </a:prstGeom>
          <a:noFill/>
          <a:ln w="9525">
            <a:noFill/>
            <a:miter lim="800000"/>
            <a:headEnd/>
            <a:tailEnd/>
          </a:ln>
        </p:spPr>
      </p:pic>
      <p:sp>
        <p:nvSpPr>
          <p:cNvPr id="266290" name="TextBox 49"/>
          <p:cNvSpPr txBox="1">
            <a:spLocks noChangeArrowheads="1"/>
          </p:cNvSpPr>
          <p:nvPr/>
        </p:nvSpPr>
        <p:spPr bwMode="auto">
          <a:xfrm>
            <a:off x="2133600" y="1825625"/>
            <a:ext cx="4800600" cy="338138"/>
          </a:xfrm>
          <a:prstGeom prst="rect">
            <a:avLst/>
          </a:prstGeom>
          <a:noFill/>
          <a:ln w="9525">
            <a:noFill/>
            <a:miter lim="800000"/>
            <a:headEnd/>
            <a:tailEnd/>
          </a:ln>
        </p:spPr>
        <p:txBody>
          <a:bodyPr>
            <a:spAutoFit/>
          </a:bodyPr>
          <a:lstStyle/>
          <a:p>
            <a:pPr algn="r"/>
            <a:r>
              <a:rPr lang="en-US" sz="1600" b="0">
                <a:solidFill>
                  <a:srgbClr val="003366"/>
                </a:solidFill>
                <a:latin typeface="Helvetica"/>
              </a:rPr>
              <a:t>Can support all CLI and SNMP based devices</a:t>
            </a:r>
          </a:p>
        </p:txBody>
      </p:sp>
      <p:pic>
        <p:nvPicPr>
          <p:cNvPr id="266291" name="Picture 4" descr="LogoPantone295BlueLogo"/>
          <p:cNvPicPr>
            <a:picLocks noChangeAspect="1" noChangeArrowheads="1"/>
          </p:cNvPicPr>
          <p:nvPr/>
        </p:nvPicPr>
        <p:blipFill>
          <a:blip r:embed="rId22"/>
          <a:srcRect/>
          <a:stretch>
            <a:fillRect/>
          </a:stretch>
        </p:blipFill>
        <p:spPr bwMode="auto">
          <a:xfrm>
            <a:off x="2819400" y="3276600"/>
            <a:ext cx="3506788" cy="1073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noChangeArrowheads="1"/>
          </p:cNvSpPr>
          <p:nvPr>
            <p:ph type="title" idx="4294967295"/>
          </p:nvPr>
        </p:nvSpPr>
        <p:spPr>
          <a:xfrm>
            <a:off x="381000" y="560388"/>
            <a:ext cx="8245475" cy="384175"/>
          </a:xfrm>
        </p:spPr>
        <p:txBody>
          <a:bodyPr lIns="0" tIns="0" rIns="0" bIns="0" anchor="ctr"/>
          <a:lstStyle/>
          <a:p>
            <a:r>
              <a:rPr lang="en-US" sz="2800" smtClean="0">
                <a:solidFill>
                  <a:srgbClr val="003366"/>
                </a:solidFill>
                <a:latin typeface="Helvetica"/>
              </a:rPr>
              <a:t>Intelliden Advantages</a:t>
            </a:r>
          </a:p>
        </p:txBody>
      </p:sp>
      <p:sp>
        <p:nvSpPr>
          <p:cNvPr id="366594" name="Rectangle 3"/>
          <p:cNvSpPr>
            <a:spLocks noGrp="1" noChangeArrowheads="1"/>
          </p:cNvSpPr>
          <p:nvPr>
            <p:ph idx="4294967295"/>
          </p:nvPr>
        </p:nvSpPr>
        <p:spPr>
          <a:xfrm>
            <a:off x="381000" y="1143000"/>
            <a:ext cx="8194675" cy="354013"/>
          </a:xfrm>
        </p:spPr>
        <p:txBody>
          <a:bodyPr lIns="0" tIns="0" rIns="0" bIns="0"/>
          <a:lstStyle/>
          <a:p>
            <a:pPr>
              <a:buFont typeface="Wingdings" pitchFamily="2" charset="2"/>
              <a:buNone/>
            </a:pPr>
            <a:r>
              <a:rPr lang="en-US" sz="2000" b="1" smtClean="0">
                <a:solidFill>
                  <a:srgbClr val="003366"/>
                </a:solidFill>
                <a:latin typeface="Helvetica"/>
              </a:rPr>
              <a:t>Unified solution for Executives, Network Management and IT</a:t>
            </a:r>
            <a:r>
              <a:rPr lang="en-US" sz="2000" b="1" smtClean="0">
                <a:latin typeface="Helvetica"/>
              </a:rPr>
              <a:t> </a:t>
            </a:r>
          </a:p>
          <a:p>
            <a:endParaRPr lang="en-US" sz="2000" b="1" smtClean="0">
              <a:latin typeface="Helvetica"/>
            </a:endParaRPr>
          </a:p>
        </p:txBody>
      </p:sp>
      <p:pic>
        <p:nvPicPr>
          <p:cNvPr id="9250" name="Picture 34" descr="http://www.vizxu.com/images/techi.jpg"/>
          <p:cNvPicPr>
            <a:picLocks noChangeArrowheads="1"/>
          </p:cNvPicPr>
          <p:nvPr/>
        </p:nvPicPr>
        <p:blipFill>
          <a:blip r:embed="rId2" cstate="print">
            <a:duotone>
              <a:schemeClr val="bg2">
                <a:shade val="45000"/>
                <a:satMod val="135000"/>
              </a:schemeClr>
              <a:prstClr val="white"/>
            </a:duotone>
          </a:blip>
          <a:srcRect/>
          <a:stretch>
            <a:fillRect/>
          </a:stretch>
        </p:blipFill>
        <p:spPr bwMode="auto">
          <a:xfrm>
            <a:off x="858180" y="2647730"/>
            <a:ext cx="1526815" cy="1005840"/>
          </a:xfrm>
          <a:prstGeom prst="rect">
            <a:avLst/>
          </a:prstGeom>
          <a:noFill/>
          <a:ln w="3175">
            <a:solidFill>
              <a:schemeClr val="bg1"/>
            </a:solidFill>
          </a:ln>
          <a:effectLst>
            <a:outerShdw blurRad="50800" dist="38100" dir="2700000" algn="tl" rotWithShape="0">
              <a:prstClr val="black">
                <a:alpha val="40000"/>
              </a:prstClr>
            </a:outerShdw>
          </a:effectLst>
        </p:spPr>
      </p:pic>
      <p:sp>
        <p:nvSpPr>
          <p:cNvPr id="33" name="TextBox 32"/>
          <p:cNvSpPr txBox="1"/>
          <p:nvPr/>
        </p:nvSpPr>
        <p:spPr bwMode="auto">
          <a:xfrm>
            <a:off x="2466975" y="2635250"/>
            <a:ext cx="5638800" cy="1008063"/>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a:lstStyle/>
          <a:p>
            <a:pPr>
              <a:defRPr/>
            </a:pPr>
            <a:r>
              <a:rPr lang="en-US">
                <a:solidFill>
                  <a:schemeClr val="bg1"/>
                </a:solidFill>
                <a:latin typeface="Arial" pitchFamily="34" charset="0"/>
                <a:cs typeface="Arial" pitchFamily="34" charset="0"/>
              </a:rPr>
              <a:t>Network Engineering</a:t>
            </a:r>
            <a:endParaRPr lang="en-US" sz="1400">
              <a:solidFill>
                <a:schemeClr val="bg1"/>
              </a:solidFill>
              <a:latin typeface="Arial" pitchFamily="34" charset="0"/>
              <a:cs typeface="Arial" pitchFamily="34" charset="0"/>
            </a:endParaRPr>
          </a:p>
          <a:p>
            <a:pPr>
              <a:buFont typeface="Arial" pitchFamily="34" charset="0"/>
              <a:buChar char="•"/>
              <a:defRPr/>
            </a:pPr>
            <a:r>
              <a:rPr lang="en-US" sz="1400" b="0">
                <a:solidFill>
                  <a:schemeClr val="bg1"/>
                </a:solidFill>
                <a:latin typeface="Arial" pitchFamily="34" charset="0"/>
                <a:cs typeface="Arial" pitchFamily="34" charset="0"/>
              </a:rPr>
              <a:t> Re-allocate time away from routine tasks</a:t>
            </a:r>
          </a:p>
          <a:p>
            <a:pPr>
              <a:buFont typeface="Arial" pitchFamily="34" charset="0"/>
              <a:buChar char="•"/>
              <a:defRPr/>
            </a:pPr>
            <a:r>
              <a:rPr lang="en-US" sz="1400" b="0">
                <a:solidFill>
                  <a:schemeClr val="bg1"/>
                </a:solidFill>
                <a:latin typeface="Arial" pitchFamily="34" charset="0"/>
                <a:cs typeface="Arial" pitchFamily="34" charset="0"/>
              </a:rPr>
              <a:t> Standardize policies &amp; processes</a:t>
            </a:r>
          </a:p>
          <a:p>
            <a:pPr>
              <a:buFont typeface="Arial" pitchFamily="34" charset="0"/>
              <a:buChar char="•"/>
              <a:defRPr/>
            </a:pPr>
            <a:r>
              <a:rPr lang="en-US" sz="1400" b="0">
                <a:solidFill>
                  <a:schemeClr val="bg1"/>
                </a:solidFill>
                <a:latin typeface="Arial" pitchFamily="34" charset="0"/>
                <a:cs typeface="Arial" pitchFamily="34" charset="0"/>
              </a:rPr>
              <a:t> Accurate Network Database</a:t>
            </a:r>
          </a:p>
        </p:txBody>
      </p:sp>
      <p:pic>
        <p:nvPicPr>
          <p:cNvPr id="9248" name="Picture 32" descr="http://www.connectworld.net/consoles/Network_Operation_Consoles.jpg"/>
          <p:cNvPicPr>
            <a:picLocks noChangeArrowheads="1"/>
          </p:cNvPicPr>
          <p:nvPr/>
        </p:nvPicPr>
        <p:blipFill>
          <a:blip r:embed="rId3" cstate="print">
            <a:duotone>
              <a:schemeClr val="bg2">
                <a:shade val="45000"/>
                <a:satMod val="135000"/>
              </a:schemeClr>
              <a:prstClr val="white"/>
            </a:duotone>
          </a:blip>
          <a:srcRect/>
          <a:stretch>
            <a:fillRect/>
          </a:stretch>
        </p:blipFill>
        <p:spPr bwMode="auto">
          <a:xfrm>
            <a:off x="848803" y="3748275"/>
            <a:ext cx="1536192" cy="1051560"/>
          </a:xfrm>
          <a:prstGeom prst="rect">
            <a:avLst/>
          </a:prstGeom>
          <a:noFill/>
          <a:ln w="3175">
            <a:solidFill>
              <a:schemeClr val="bg1"/>
            </a:solidFill>
          </a:ln>
          <a:effectLst>
            <a:outerShdw blurRad="50800" dist="38100" dir="2700000" algn="tl" rotWithShape="0">
              <a:prstClr val="black">
                <a:alpha val="40000"/>
              </a:prstClr>
            </a:outerShdw>
          </a:effectLst>
        </p:spPr>
      </p:pic>
      <p:sp>
        <p:nvSpPr>
          <p:cNvPr id="34" name="TextBox 33"/>
          <p:cNvSpPr txBox="1"/>
          <p:nvPr/>
        </p:nvSpPr>
        <p:spPr bwMode="auto">
          <a:xfrm>
            <a:off x="2466975" y="3733800"/>
            <a:ext cx="5638800" cy="1073150"/>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a:lstStyle/>
          <a:p>
            <a:pPr>
              <a:defRPr/>
            </a:pPr>
            <a:r>
              <a:rPr lang="en-US">
                <a:solidFill>
                  <a:schemeClr val="bg1"/>
                </a:solidFill>
                <a:latin typeface="Arial" pitchFamily="34" charset="0"/>
                <a:cs typeface="Arial" pitchFamily="34" charset="0"/>
              </a:rPr>
              <a:t>Network Operations</a:t>
            </a:r>
            <a:endParaRPr lang="en-US" sz="1400">
              <a:solidFill>
                <a:schemeClr val="bg1"/>
              </a:solidFill>
              <a:latin typeface="Arial" pitchFamily="34" charset="0"/>
              <a:cs typeface="Arial" pitchFamily="34" charset="0"/>
            </a:endParaRPr>
          </a:p>
          <a:p>
            <a:pPr>
              <a:buFont typeface="Arial" pitchFamily="34" charset="0"/>
              <a:buChar char="•"/>
              <a:defRPr/>
            </a:pPr>
            <a:r>
              <a:rPr lang="en-US" sz="1400" b="0">
                <a:solidFill>
                  <a:schemeClr val="bg1"/>
                </a:solidFill>
                <a:latin typeface="Arial" pitchFamily="34" charset="0"/>
                <a:cs typeface="Arial" pitchFamily="34" charset="0"/>
              </a:rPr>
              <a:t> Reduce risk with “always accurate,” re-useable commands</a:t>
            </a:r>
          </a:p>
          <a:p>
            <a:pPr>
              <a:buFont typeface="Arial" pitchFamily="34" charset="0"/>
              <a:buChar char="•"/>
              <a:defRPr/>
            </a:pPr>
            <a:r>
              <a:rPr lang="en-US" sz="1400" b="0">
                <a:solidFill>
                  <a:schemeClr val="bg1"/>
                </a:solidFill>
                <a:latin typeface="Arial" pitchFamily="34" charset="0"/>
                <a:cs typeface="Arial" pitchFamily="34" charset="0"/>
              </a:rPr>
              <a:t> Speed implementation with “point-and-click” ease-of-use</a:t>
            </a:r>
          </a:p>
          <a:p>
            <a:pPr>
              <a:buFont typeface="Arial" pitchFamily="34" charset="0"/>
              <a:buChar char="•"/>
              <a:defRPr/>
            </a:pPr>
            <a:r>
              <a:rPr lang="en-US" sz="1400" b="0">
                <a:solidFill>
                  <a:schemeClr val="bg1"/>
                </a:solidFill>
                <a:latin typeface="Arial" pitchFamily="34" charset="0"/>
                <a:cs typeface="Arial" pitchFamily="34" charset="0"/>
              </a:rPr>
              <a:t> Improve Audit</a:t>
            </a:r>
          </a:p>
        </p:txBody>
      </p:sp>
      <p:pic>
        <p:nvPicPr>
          <p:cNvPr id="9252" name="Picture 36" descr="http://pro.corbis.com/images/42-19874636.jpg?size=67&amp;uid=%7b5024668c-ee3c-4e0a-af79-54d5dc3e54a8%7d"/>
          <p:cNvPicPr>
            <a:picLocks noChangeArrowheads="1"/>
          </p:cNvPicPr>
          <p:nvPr/>
        </p:nvPicPr>
        <p:blipFill>
          <a:blip r:embed="rId4" cstate="print">
            <a:duotone>
              <a:schemeClr val="bg2">
                <a:shade val="45000"/>
                <a:satMod val="135000"/>
              </a:schemeClr>
              <a:prstClr val="white"/>
            </a:duotone>
          </a:blip>
          <a:srcRect/>
          <a:stretch>
            <a:fillRect/>
          </a:stretch>
        </p:blipFill>
        <p:spPr bwMode="auto">
          <a:xfrm>
            <a:off x="857947" y="1540983"/>
            <a:ext cx="1527048" cy="1005840"/>
          </a:xfrm>
          <a:prstGeom prst="rect">
            <a:avLst/>
          </a:prstGeom>
          <a:noFill/>
          <a:ln w="3175">
            <a:solidFill>
              <a:schemeClr val="bg1"/>
            </a:solidFill>
          </a:ln>
          <a:effectLst>
            <a:outerShdw blurRad="50800" dist="38100" dir="2700000" algn="tl" rotWithShape="0">
              <a:prstClr val="black">
                <a:alpha val="40000"/>
              </a:prstClr>
            </a:outerShdw>
          </a:effectLst>
        </p:spPr>
      </p:pic>
      <p:sp>
        <p:nvSpPr>
          <p:cNvPr id="35" name="TextBox 34"/>
          <p:cNvSpPr txBox="1"/>
          <p:nvPr/>
        </p:nvSpPr>
        <p:spPr bwMode="auto">
          <a:xfrm>
            <a:off x="2452688" y="1533525"/>
            <a:ext cx="5626100" cy="1016000"/>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a:lstStyle/>
          <a:p>
            <a:pPr>
              <a:defRPr/>
            </a:pPr>
            <a:r>
              <a:rPr lang="en-US">
                <a:solidFill>
                  <a:schemeClr val="bg1"/>
                </a:solidFill>
                <a:latin typeface="Arial" pitchFamily="34" charset="0"/>
                <a:cs typeface="Arial" pitchFamily="34" charset="0"/>
              </a:rPr>
              <a:t>Executives</a:t>
            </a:r>
            <a:endParaRPr lang="en-US" sz="1400">
              <a:solidFill>
                <a:schemeClr val="bg1"/>
              </a:solidFill>
              <a:latin typeface="Arial" pitchFamily="34" charset="0"/>
              <a:cs typeface="Arial" pitchFamily="34" charset="0"/>
            </a:endParaRPr>
          </a:p>
          <a:p>
            <a:pPr>
              <a:buFont typeface="Arial" pitchFamily="34" charset="0"/>
              <a:buChar char="•"/>
              <a:defRPr/>
            </a:pPr>
            <a:r>
              <a:rPr lang="en-US" sz="1400" b="0">
                <a:solidFill>
                  <a:schemeClr val="bg1"/>
                </a:solidFill>
                <a:latin typeface="Arial" pitchFamily="34" charset="0"/>
                <a:cs typeface="Arial" pitchFamily="34" charset="0"/>
              </a:rPr>
              <a:t> Contain cost of increasing network complexity</a:t>
            </a:r>
          </a:p>
          <a:p>
            <a:pPr>
              <a:buFont typeface="Arial" pitchFamily="34" charset="0"/>
              <a:buChar char="•"/>
              <a:defRPr/>
            </a:pPr>
            <a:r>
              <a:rPr lang="en-US" sz="1400" b="0">
                <a:solidFill>
                  <a:schemeClr val="bg1"/>
                </a:solidFill>
                <a:latin typeface="Arial" pitchFamily="34" charset="0"/>
                <a:cs typeface="Arial" pitchFamily="34" charset="0"/>
              </a:rPr>
              <a:t> Centralize control of configuration, compliance &amp; provisioning</a:t>
            </a:r>
          </a:p>
          <a:p>
            <a:pPr>
              <a:buFont typeface="Arial" pitchFamily="34" charset="0"/>
              <a:buChar char="•"/>
              <a:defRPr/>
            </a:pPr>
            <a:r>
              <a:rPr lang="en-US" sz="1400" b="0">
                <a:solidFill>
                  <a:schemeClr val="bg1"/>
                </a:solidFill>
                <a:latin typeface="Arial" pitchFamily="34" charset="0"/>
                <a:cs typeface="Arial" pitchFamily="34" charset="0"/>
              </a:rPr>
              <a:t> Increase visibility into network security &amp; performance</a:t>
            </a:r>
          </a:p>
        </p:txBody>
      </p:sp>
      <p:sp>
        <p:nvSpPr>
          <p:cNvPr id="13" name="TextBox 12"/>
          <p:cNvSpPr txBox="1"/>
          <p:nvPr/>
        </p:nvSpPr>
        <p:spPr bwMode="auto">
          <a:xfrm>
            <a:off x="2471738" y="4854575"/>
            <a:ext cx="5638800" cy="1073150"/>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a:lstStyle/>
          <a:p>
            <a:pPr>
              <a:defRPr/>
            </a:pPr>
            <a:r>
              <a:rPr lang="en-US" dirty="0">
                <a:solidFill>
                  <a:schemeClr val="bg1"/>
                </a:solidFill>
                <a:latin typeface="Arial" pitchFamily="34" charset="0"/>
                <a:cs typeface="Arial" pitchFamily="34" charset="0"/>
              </a:rPr>
              <a:t>IT / OSS</a:t>
            </a:r>
            <a:endParaRPr lang="en-US" sz="1400" dirty="0">
              <a:solidFill>
                <a:schemeClr val="bg1"/>
              </a:solidFill>
              <a:latin typeface="Arial" pitchFamily="34" charset="0"/>
              <a:cs typeface="Arial" pitchFamily="34" charset="0"/>
            </a:endParaRPr>
          </a:p>
          <a:p>
            <a:pPr>
              <a:buFont typeface="Arial" pitchFamily="34" charset="0"/>
              <a:buChar char="•"/>
              <a:defRPr/>
            </a:pPr>
            <a:r>
              <a:rPr lang="en-US" sz="1400" b="0" dirty="0">
                <a:solidFill>
                  <a:schemeClr val="bg1"/>
                </a:solidFill>
                <a:latin typeface="Arial" pitchFamily="34" charset="0"/>
                <a:cs typeface="Arial" pitchFamily="34" charset="0"/>
              </a:rPr>
              <a:t> Create an integrated provisioning solution</a:t>
            </a:r>
          </a:p>
          <a:p>
            <a:pPr>
              <a:buFont typeface="Arial" pitchFamily="34" charset="0"/>
              <a:buChar char="•"/>
              <a:defRPr/>
            </a:pPr>
            <a:r>
              <a:rPr lang="en-US" sz="1400" b="0" dirty="0">
                <a:solidFill>
                  <a:schemeClr val="bg1"/>
                </a:solidFill>
                <a:latin typeface="Arial" pitchFamily="34" charset="0"/>
                <a:cs typeface="Arial" pitchFamily="34" charset="0"/>
              </a:rPr>
              <a:t> Improve provisioning accuracy &amp; service agility</a:t>
            </a:r>
          </a:p>
          <a:p>
            <a:pPr>
              <a:buFont typeface="Arial" pitchFamily="34" charset="0"/>
              <a:buChar char="•"/>
              <a:defRPr/>
            </a:pPr>
            <a:r>
              <a:rPr lang="en-US" sz="1400" b="0" dirty="0">
                <a:solidFill>
                  <a:schemeClr val="bg1"/>
                </a:solidFill>
                <a:latin typeface="Arial" pitchFamily="34" charset="0"/>
                <a:cs typeface="Arial" pitchFamily="34" charset="0"/>
              </a:rPr>
              <a:t> Provide accurate network info to CMDB / </a:t>
            </a:r>
            <a:r>
              <a:rPr lang="en-US" sz="1400" b="0">
                <a:solidFill>
                  <a:schemeClr val="bg1"/>
                </a:solidFill>
                <a:latin typeface="Arial" pitchFamily="34" charset="0"/>
                <a:cs typeface="Arial" pitchFamily="34" charset="0"/>
              </a:rPr>
              <a:t>Inventory applications</a:t>
            </a:r>
            <a:endParaRPr lang="en-US" sz="1400" b="0" dirty="0">
              <a:solidFill>
                <a:schemeClr val="bg1"/>
              </a:solidFill>
              <a:latin typeface="Arial" pitchFamily="34" charset="0"/>
              <a:cs typeface="Arial" pitchFamily="34" charset="0"/>
            </a:endParaRPr>
          </a:p>
        </p:txBody>
      </p:sp>
      <p:pic>
        <p:nvPicPr>
          <p:cNvPr id="11277" name="Picture 13"/>
          <p:cNvPicPr>
            <a:picLocks noChangeArrowheads="1"/>
          </p:cNvPicPr>
          <p:nvPr/>
        </p:nvPicPr>
        <p:blipFill>
          <a:blip r:embed="rId5">
            <a:duotone>
              <a:schemeClr val="bg2">
                <a:shade val="45000"/>
                <a:satMod val="135000"/>
              </a:schemeClr>
              <a:prstClr val="white"/>
            </a:duotone>
          </a:blip>
          <a:srcRect/>
          <a:stretch>
            <a:fillRect/>
          </a:stretch>
        </p:blipFill>
        <p:spPr bwMode="auto">
          <a:xfrm>
            <a:off x="848803" y="4862549"/>
            <a:ext cx="1536192" cy="1060704"/>
          </a:xfrm>
          <a:prstGeom prst="rect">
            <a:avLst/>
          </a:prstGeom>
          <a:noFill/>
          <a:ln w="9525">
            <a:solidFill>
              <a:schemeClr val="bg1"/>
            </a:solidFill>
            <a:miter lim="800000"/>
            <a:headEnd/>
            <a:tailEn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p:cNvSpPr>
            <a:spLocks noGrp="1" noChangeArrowheads="1"/>
          </p:cNvSpPr>
          <p:nvPr>
            <p:ph type="title" idx="4294967295"/>
          </p:nvPr>
        </p:nvSpPr>
        <p:spPr>
          <a:xfrm>
            <a:off x="354013" y="674688"/>
            <a:ext cx="8245475" cy="444500"/>
          </a:xfrm>
        </p:spPr>
        <p:txBody>
          <a:bodyPr lIns="0" tIns="0" rIns="0" bIns="0" anchor="ctr"/>
          <a:lstStyle/>
          <a:p>
            <a:r>
              <a:rPr lang="en-US" smtClean="0">
                <a:solidFill>
                  <a:srgbClr val="003366"/>
                </a:solidFill>
              </a:rPr>
              <a:t>What the customers say about Intelliden</a:t>
            </a:r>
          </a:p>
        </p:txBody>
      </p:sp>
      <p:sp>
        <p:nvSpPr>
          <p:cNvPr id="367618" name="Rectangle 3"/>
          <p:cNvSpPr>
            <a:spLocks noChangeArrowheads="1"/>
          </p:cNvSpPr>
          <p:nvPr/>
        </p:nvSpPr>
        <p:spPr bwMode="auto">
          <a:xfrm>
            <a:off x="2057400" y="1795463"/>
            <a:ext cx="6705600" cy="942975"/>
          </a:xfrm>
          <a:prstGeom prst="rect">
            <a:avLst/>
          </a:prstGeom>
          <a:noFill/>
          <a:ln w="9525">
            <a:noFill/>
            <a:miter lim="800000"/>
            <a:headEnd/>
            <a:tailEnd/>
          </a:ln>
        </p:spPr>
        <p:txBody>
          <a:bodyPr>
            <a:spAutoFit/>
          </a:bodyPr>
          <a:lstStyle/>
          <a:p>
            <a:r>
              <a:rPr lang="en-US" sz="1400" b="0">
                <a:solidFill>
                  <a:srgbClr val="003366"/>
                </a:solidFill>
                <a:latin typeface="Helvetica"/>
              </a:rPr>
              <a:t>BT requires standards-based solutions that enable us to cost-effectively ensure compliance with thousands of regulatory, security and operational policies…. Intelliden has demonstrated a unique understanding of the challenges and complexities associated with managing mission critical network environments.</a:t>
            </a:r>
          </a:p>
        </p:txBody>
      </p:sp>
      <p:pic>
        <p:nvPicPr>
          <p:cNvPr id="367619" name="Picture 7" descr="Logo -- British Telecom.jpg"/>
          <p:cNvPicPr>
            <a:picLocks noChangeAspect="1"/>
          </p:cNvPicPr>
          <p:nvPr/>
        </p:nvPicPr>
        <p:blipFill>
          <a:blip r:embed="rId3"/>
          <a:srcRect/>
          <a:stretch>
            <a:fillRect/>
          </a:stretch>
        </p:blipFill>
        <p:spPr bwMode="auto">
          <a:xfrm>
            <a:off x="282575" y="1989138"/>
            <a:ext cx="1371600" cy="685800"/>
          </a:xfrm>
          <a:prstGeom prst="rect">
            <a:avLst/>
          </a:prstGeom>
          <a:noFill/>
          <a:ln w="9525">
            <a:noFill/>
            <a:miter lim="800000"/>
            <a:headEnd/>
            <a:tailEnd/>
          </a:ln>
        </p:spPr>
      </p:pic>
      <p:sp>
        <p:nvSpPr>
          <p:cNvPr id="367620" name="Rectangle 11"/>
          <p:cNvSpPr>
            <a:spLocks noChangeArrowheads="1"/>
          </p:cNvSpPr>
          <p:nvPr/>
        </p:nvSpPr>
        <p:spPr bwMode="auto">
          <a:xfrm>
            <a:off x="5562600" y="2819400"/>
            <a:ext cx="2370138" cy="338138"/>
          </a:xfrm>
          <a:prstGeom prst="rect">
            <a:avLst/>
          </a:prstGeom>
          <a:noFill/>
          <a:ln w="9525">
            <a:noFill/>
            <a:miter lim="800000"/>
            <a:headEnd/>
            <a:tailEnd/>
          </a:ln>
        </p:spPr>
        <p:txBody>
          <a:bodyPr>
            <a:spAutoFit/>
          </a:bodyPr>
          <a:lstStyle/>
          <a:p>
            <a:r>
              <a:rPr lang="en-US" sz="1600">
                <a:solidFill>
                  <a:srgbClr val="003366"/>
                </a:solidFill>
                <a:latin typeface="Helvetica"/>
              </a:rPr>
              <a:t>Matt Bross, CTO</a:t>
            </a:r>
          </a:p>
        </p:txBody>
      </p:sp>
      <p:sp>
        <p:nvSpPr>
          <p:cNvPr id="16" name="TextBox 15"/>
          <p:cNvSpPr txBox="1"/>
          <p:nvPr/>
        </p:nvSpPr>
        <p:spPr>
          <a:xfrm>
            <a:off x="1760538" y="1524000"/>
            <a:ext cx="488950" cy="1189038"/>
          </a:xfrm>
          <a:prstGeom prst="rect">
            <a:avLst/>
          </a:prstGeom>
          <a:noFill/>
        </p:spPr>
        <p:txBody>
          <a:bodyPr wrap="none">
            <a:spAutoFit/>
          </a:bodyPr>
          <a:lstStyle/>
          <a:p>
            <a:pPr>
              <a:defRPr/>
            </a:pPr>
            <a:r>
              <a:rPr lang="en-US" sz="7200" b="0" dirty="0">
                <a:solidFill>
                  <a:schemeClr val="bg1">
                    <a:lumMod val="50000"/>
                    <a:lumOff val="50000"/>
                  </a:schemeClr>
                </a:solidFill>
                <a:ea typeface="+mn-ea"/>
                <a:cs typeface="Arial" pitchFamily="34" charset="0"/>
              </a:rPr>
              <a:t>“</a:t>
            </a:r>
            <a:endParaRPr lang="en-US" b="0" dirty="0">
              <a:solidFill>
                <a:schemeClr val="bg1">
                  <a:lumMod val="50000"/>
                  <a:lumOff val="50000"/>
                </a:schemeClr>
              </a:solidFill>
              <a:ea typeface="+mn-ea"/>
              <a:cs typeface="Arial" pitchFamily="34" charset="0"/>
            </a:endParaRPr>
          </a:p>
        </p:txBody>
      </p:sp>
      <p:grpSp>
        <p:nvGrpSpPr>
          <p:cNvPr id="367622" name="Group 16"/>
          <p:cNvGrpSpPr>
            <a:grpSpLocks/>
          </p:cNvGrpSpPr>
          <p:nvPr/>
        </p:nvGrpSpPr>
        <p:grpSpPr bwMode="auto">
          <a:xfrm>
            <a:off x="282575" y="3535363"/>
            <a:ext cx="8469313" cy="1874837"/>
            <a:chOff x="282575" y="3535363"/>
            <a:chExt cx="8469313" cy="1874837"/>
          </a:xfrm>
        </p:grpSpPr>
        <p:pic>
          <p:nvPicPr>
            <p:cNvPr id="367627" name="Picture 5" descr="Telus">
              <a:hlinkClick r:id="rId4"/>
            </p:cNvPr>
            <p:cNvPicPr>
              <a:picLocks noChangeAspect="1" noChangeArrowheads="1"/>
            </p:cNvPicPr>
            <p:nvPr/>
          </p:nvPicPr>
          <p:blipFill>
            <a:blip r:embed="rId5"/>
            <a:srcRect/>
            <a:stretch>
              <a:fillRect/>
            </a:stretch>
          </p:blipFill>
          <p:spPr bwMode="auto">
            <a:xfrm>
              <a:off x="282575" y="4064001"/>
              <a:ext cx="1676400" cy="685800"/>
            </a:xfrm>
            <a:prstGeom prst="rect">
              <a:avLst/>
            </a:prstGeom>
            <a:noFill/>
            <a:ln w="9525">
              <a:noFill/>
              <a:miter lim="800000"/>
              <a:headEnd/>
              <a:tailEnd/>
            </a:ln>
          </p:spPr>
        </p:pic>
        <p:sp>
          <p:nvSpPr>
            <p:cNvPr id="367628" name="Rectangle 4"/>
            <p:cNvSpPr>
              <a:spLocks noChangeArrowheads="1"/>
            </p:cNvSpPr>
            <p:nvPr/>
          </p:nvSpPr>
          <p:spPr bwMode="auto">
            <a:xfrm>
              <a:off x="2046288" y="3825876"/>
              <a:ext cx="6705600" cy="1368425"/>
            </a:xfrm>
            <a:prstGeom prst="rect">
              <a:avLst/>
            </a:prstGeom>
            <a:noFill/>
            <a:ln w="9525">
              <a:noFill/>
              <a:miter lim="800000"/>
              <a:headEnd/>
              <a:tailEnd/>
            </a:ln>
          </p:spPr>
          <p:txBody>
            <a:bodyPr>
              <a:spAutoFit/>
            </a:bodyPr>
            <a:lstStyle/>
            <a:p>
              <a:r>
                <a:rPr lang="en-US" sz="1400" b="0">
                  <a:solidFill>
                    <a:srgbClr val="003366"/>
                  </a:solidFill>
                  <a:latin typeface="Helvetica"/>
                </a:rPr>
                <a:t>By leveraging Intelliden, we have added a critical layer of automation to the activation and configuration of our new service offerings. Intelliden gives us a common data plane and complete understanding and control of device configuration. This allows TELUS to roll out new services, improve standardization and ultimately customer satisfaction, as well as reduce operating expenses and errors.  </a:t>
              </a:r>
            </a:p>
          </p:txBody>
        </p:sp>
        <p:sp>
          <p:nvSpPr>
            <p:cNvPr id="367629" name="Rectangle 12"/>
            <p:cNvSpPr>
              <a:spLocks noChangeArrowheads="1"/>
            </p:cNvSpPr>
            <p:nvPr/>
          </p:nvSpPr>
          <p:spPr bwMode="auto">
            <a:xfrm>
              <a:off x="5562600" y="5071646"/>
              <a:ext cx="2751138" cy="338554"/>
            </a:xfrm>
            <a:prstGeom prst="rect">
              <a:avLst/>
            </a:prstGeom>
            <a:noFill/>
            <a:ln w="9525">
              <a:noFill/>
              <a:miter lim="800000"/>
              <a:headEnd/>
              <a:tailEnd/>
            </a:ln>
          </p:spPr>
          <p:txBody>
            <a:bodyPr>
              <a:spAutoFit/>
            </a:bodyPr>
            <a:lstStyle/>
            <a:p>
              <a:r>
                <a:rPr lang="en-US" sz="1600">
                  <a:solidFill>
                    <a:srgbClr val="003366"/>
                  </a:solidFill>
                  <a:latin typeface="Helvetica"/>
                </a:rPr>
                <a:t>Ibrahim Gedeon, CTO</a:t>
              </a:r>
            </a:p>
          </p:txBody>
        </p:sp>
        <p:sp>
          <p:nvSpPr>
            <p:cNvPr id="367630" name="TextBox 16"/>
            <p:cNvSpPr txBox="1">
              <a:spLocks noChangeArrowheads="1"/>
            </p:cNvSpPr>
            <p:nvPr/>
          </p:nvSpPr>
          <p:spPr bwMode="auto">
            <a:xfrm>
              <a:off x="1768475" y="3535363"/>
              <a:ext cx="488950" cy="1189038"/>
            </a:xfrm>
            <a:prstGeom prst="rect">
              <a:avLst/>
            </a:prstGeom>
            <a:noFill/>
            <a:ln w="9525">
              <a:noFill/>
              <a:miter lim="800000"/>
              <a:headEnd/>
              <a:tailEnd/>
            </a:ln>
          </p:spPr>
          <p:txBody>
            <a:bodyPr wrap="none">
              <a:spAutoFit/>
            </a:bodyPr>
            <a:lstStyle/>
            <a:p>
              <a:r>
                <a:rPr lang="en-US" sz="7200" b="0">
                  <a:solidFill>
                    <a:schemeClr val="bg2"/>
                  </a:solidFill>
                </a:rPr>
                <a:t>“</a:t>
              </a:r>
              <a:endParaRPr lang="en-US" b="0">
                <a:solidFill>
                  <a:schemeClr val="bg2"/>
                </a:solidFill>
              </a:endParaRPr>
            </a:p>
          </p:txBody>
        </p:sp>
      </p:grpSp>
      <p:sp>
        <p:nvSpPr>
          <p:cNvPr id="367623" name="Rectangle 17"/>
          <p:cNvSpPr>
            <a:spLocks noChangeArrowheads="1"/>
          </p:cNvSpPr>
          <p:nvPr/>
        </p:nvSpPr>
        <p:spPr bwMode="auto">
          <a:xfrm>
            <a:off x="8153400" y="2287588"/>
            <a:ext cx="488950" cy="1189037"/>
          </a:xfrm>
          <a:prstGeom prst="rect">
            <a:avLst/>
          </a:prstGeom>
          <a:noFill/>
          <a:ln w="9525">
            <a:noFill/>
            <a:miter lim="800000"/>
            <a:headEnd/>
            <a:tailEnd/>
          </a:ln>
        </p:spPr>
        <p:txBody>
          <a:bodyPr wrap="none">
            <a:spAutoFit/>
          </a:bodyPr>
          <a:lstStyle/>
          <a:p>
            <a:r>
              <a:rPr lang="en-US" sz="7200" b="0">
                <a:solidFill>
                  <a:schemeClr val="bg2"/>
                </a:solidFill>
                <a:latin typeface="Helvetica"/>
              </a:rPr>
              <a:t>”</a:t>
            </a:r>
            <a:endParaRPr lang="en-US" sz="7200" b="0">
              <a:solidFill>
                <a:schemeClr val="bg2"/>
              </a:solidFill>
            </a:endParaRPr>
          </a:p>
        </p:txBody>
      </p:sp>
      <p:sp>
        <p:nvSpPr>
          <p:cNvPr id="367624" name="Rectangle 18"/>
          <p:cNvSpPr>
            <a:spLocks noChangeArrowheads="1"/>
          </p:cNvSpPr>
          <p:nvPr/>
        </p:nvSpPr>
        <p:spPr bwMode="auto">
          <a:xfrm>
            <a:off x="2557463" y="4725988"/>
            <a:ext cx="488950" cy="1189037"/>
          </a:xfrm>
          <a:prstGeom prst="rect">
            <a:avLst/>
          </a:prstGeom>
          <a:noFill/>
          <a:ln w="9525">
            <a:noFill/>
            <a:miter lim="800000"/>
            <a:headEnd/>
            <a:tailEnd/>
          </a:ln>
        </p:spPr>
        <p:txBody>
          <a:bodyPr wrap="none">
            <a:spAutoFit/>
          </a:bodyPr>
          <a:lstStyle/>
          <a:p>
            <a:r>
              <a:rPr lang="en-US" sz="7200" b="0">
                <a:solidFill>
                  <a:schemeClr val="bg2"/>
                </a:solidFill>
                <a:latin typeface="Helvetica"/>
              </a:rPr>
              <a:t>”</a:t>
            </a:r>
            <a:endParaRPr lang="en-US" sz="7200" b="0">
              <a:solidFill>
                <a:schemeClr val="bg2"/>
              </a:solidFill>
            </a:endParaRPr>
          </a:p>
        </p:txBody>
      </p:sp>
      <p:cxnSp>
        <p:nvCxnSpPr>
          <p:cNvPr id="367625" name="Straight Connector 22"/>
          <p:cNvCxnSpPr>
            <a:cxnSpLocks noChangeShapeType="1"/>
          </p:cNvCxnSpPr>
          <p:nvPr/>
        </p:nvCxnSpPr>
        <p:spPr bwMode="auto">
          <a:xfrm>
            <a:off x="312738" y="3351213"/>
            <a:ext cx="8382000" cy="1587"/>
          </a:xfrm>
          <a:prstGeom prst="line">
            <a:avLst/>
          </a:prstGeom>
          <a:noFill/>
          <a:ln w="3175" algn="ctr">
            <a:solidFill>
              <a:schemeClr val="bg2"/>
            </a:solidFill>
            <a:round/>
            <a:headEnd/>
            <a:tailEnd/>
          </a:ln>
        </p:spPr>
      </p:cxnSp>
      <p:sp>
        <p:nvSpPr>
          <p:cNvPr id="367626" name="TextBox 16"/>
          <p:cNvSpPr txBox="1">
            <a:spLocks noChangeArrowheads="1"/>
          </p:cNvSpPr>
          <p:nvPr/>
        </p:nvSpPr>
        <p:spPr bwMode="auto">
          <a:xfrm>
            <a:off x="1752600" y="1524000"/>
            <a:ext cx="533400" cy="1189038"/>
          </a:xfrm>
          <a:prstGeom prst="rect">
            <a:avLst/>
          </a:prstGeom>
          <a:noFill/>
          <a:ln w="9525">
            <a:noFill/>
            <a:miter lim="800000"/>
            <a:headEnd/>
            <a:tailEnd/>
          </a:ln>
        </p:spPr>
        <p:txBody>
          <a:bodyPr>
            <a:spAutoFit/>
          </a:bodyPr>
          <a:lstStyle/>
          <a:p>
            <a:r>
              <a:rPr lang="en-US" sz="7200" b="0">
                <a:solidFill>
                  <a:schemeClr val="bg2"/>
                </a:solidFill>
              </a:rPr>
              <a:t>“</a:t>
            </a:r>
            <a:endParaRPr lang="en-US" b="0">
              <a:solidFill>
                <a:schemeClr val="bg2"/>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Title 1"/>
          <p:cNvSpPr>
            <a:spLocks noGrp="1"/>
          </p:cNvSpPr>
          <p:nvPr>
            <p:ph type="title" idx="4294967295"/>
          </p:nvPr>
        </p:nvSpPr>
        <p:spPr>
          <a:xfrm>
            <a:off x="381000" y="685800"/>
            <a:ext cx="8001000" cy="438150"/>
          </a:xfrm>
        </p:spPr>
        <p:txBody>
          <a:bodyPr lIns="0" tIns="0" rIns="0" bIns="0" anchor="ctr"/>
          <a:lstStyle/>
          <a:p>
            <a:r>
              <a:rPr lang="en-US" smtClean="0">
                <a:solidFill>
                  <a:srgbClr val="003366"/>
                </a:solidFill>
              </a:rPr>
              <a:t>Why do Customers Buy Intelliden?</a:t>
            </a:r>
          </a:p>
        </p:txBody>
      </p:sp>
      <p:sp>
        <p:nvSpPr>
          <p:cNvPr id="369666" name="Content Placeholder 2"/>
          <p:cNvSpPr>
            <a:spLocks noGrp="1"/>
          </p:cNvSpPr>
          <p:nvPr>
            <p:ph idx="4294967295"/>
          </p:nvPr>
        </p:nvSpPr>
        <p:spPr>
          <a:xfrm>
            <a:off x="2971800" y="1447800"/>
            <a:ext cx="5791200" cy="5029200"/>
          </a:xfrm>
        </p:spPr>
        <p:txBody>
          <a:bodyPr lIns="0" tIns="0" rIns="0" bIns="0"/>
          <a:lstStyle/>
          <a:p>
            <a:r>
              <a:rPr lang="en-US" smtClean="0">
                <a:solidFill>
                  <a:srgbClr val="003366"/>
                </a:solidFill>
                <a:latin typeface="Helvetica"/>
              </a:rPr>
              <a:t>Production hardened. Can scale up to 100Ks and down to 100s of heterogeneous devices</a:t>
            </a:r>
          </a:p>
          <a:p>
            <a:pPr>
              <a:buFont typeface="Wingdings" pitchFamily="2" charset="2"/>
              <a:buNone/>
            </a:pPr>
            <a:endParaRPr lang="en-US" smtClean="0">
              <a:solidFill>
                <a:srgbClr val="003366"/>
              </a:solidFill>
              <a:latin typeface="Helvetica"/>
            </a:endParaRPr>
          </a:p>
          <a:p>
            <a:endParaRPr lang="en-US" sz="1200" smtClean="0">
              <a:solidFill>
                <a:srgbClr val="003366"/>
              </a:solidFill>
              <a:latin typeface="Helvetica"/>
            </a:endParaRPr>
          </a:p>
          <a:p>
            <a:r>
              <a:rPr lang="en-US" smtClean="0">
                <a:solidFill>
                  <a:srgbClr val="003366"/>
                </a:solidFill>
                <a:latin typeface="Helvetica"/>
              </a:rPr>
              <a:t>Network Discovery &amp; Synchronization, Security &amp; Control, Configuration &amp; Change Management, Compliance &amp; Audit, Resource Reconciliation and Provisioning</a:t>
            </a:r>
          </a:p>
          <a:p>
            <a:endParaRPr lang="en-US" sz="800" smtClean="0">
              <a:solidFill>
                <a:srgbClr val="003366"/>
              </a:solidFill>
              <a:latin typeface="Helvetica"/>
            </a:endParaRPr>
          </a:p>
          <a:p>
            <a:r>
              <a:rPr lang="en-US" smtClean="0">
                <a:solidFill>
                  <a:srgbClr val="003366"/>
                </a:solidFill>
                <a:latin typeface="Helvetica"/>
              </a:rPr>
              <a:t>State-aware device changes i.e. not </a:t>
            </a:r>
            <a:r>
              <a:rPr lang="en-US" smtClean="0">
                <a:solidFill>
                  <a:srgbClr val="003366"/>
                </a:solidFill>
              </a:rPr>
              <a:t>“</a:t>
            </a:r>
            <a:r>
              <a:rPr lang="en-US" smtClean="0">
                <a:solidFill>
                  <a:srgbClr val="003366"/>
                </a:solidFill>
                <a:latin typeface="Helvetica"/>
              </a:rPr>
              <a:t>fire and forget</a:t>
            </a:r>
            <a:r>
              <a:rPr lang="en-US" smtClean="0">
                <a:solidFill>
                  <a:srgbClr val="003366"/>
                </a:solidFill>
              </a:rPr>
              <a:t>”</a:t>
            </a:r>
            <a:endParaRPr lang="en-US" smtClean="0">
              <a:solidFill>
                <a:srgbClr val="003366"/>
              </a:solidFill>
              <a:latin typeface="Helvetica"/>
            </a:endParaRPr>
          </a:p>
          <a:p>
            <a:r>
              <a:rPr lang="en-US" smtClean="0">
                <a:solidFill>
                  <a:srgbClr val="003366"/>
                </a:solidFill>
                <a:latin typeface="Helvetica"/>
              </a:rPr>
              <a:t>Enforces vendor specific command syntax, semantics and ordering</a:t>
            </a:r>
          </a:p>
          <a:p>
            <a:endParaRPr lang="en-US" smtClean="0">
              <a:solidFill>
                <a:srgbClr val="003366"/>
              </a:solidFill>
              <a:latin typeface="Helvetica"/>
            </a:endParaRPr>
          </a:p>
          <a:p>
            <a:r>
              <a:rPr lang="en-US" smtClean="0">
                <a:solidFill>
                  <a:srgbClr val="003366"/>
                </a:solidFill>
                <a:latin typeface="Helvetica"/>
              </a:rPr>
              <a:t>Ability to control access by users, devices and specific commands</a:t>
            </a:r>
          </a:p>
          <a:p>
            <a:endParaRPr lang="en-US" smtClean="0">
              <a:solidFill>
                <a:srgbClr val="003366"/>
              </a:solidFill>
              <a:latin typeface="Helvetica"/>
            </a:endParaRPr>
          </a:p>
          <a:p>
            <a:pPr>
              <a:buFont typeface="Wingdings" pitchFamily="2" charset="2"/>
              <a:buNone/>
            </a:pPr>
            <a:endParaRPr lang="en-US" sz="1400" smtClean="0">
              <a:solidFill>
                <a:srgbClr val="003366"/>
              </a:solidFill>
            </a:endParaRPr>
          </a:p>
        </p:txBody>
      </p:sp>
      <p:sp>
        <p:nvSpPr>
          <p:cNvPr id="4" name="Rounded Rectangle 3"/>
          <p:cNvSpPr/>
          <p:nvPr/>
        </p:nvSpPr>
        <p:spPr>
          <a:xfrm>
            <a:off x="533400" y="1371600"/>
            <a:ext cx="1752600" cy="914400"/>
          </a:xfrm>
          <a:prstGeom prst="roundRect">
            <a:avLst/>
          </a:prstGeom>
          <a:solidFill>
            <a:srgbClr val="D04F00"/>
          </a:solidFill>
          <a:ln w="19050" algn="ctr">
            <a:solidFill>
              <a:schemeClr val="tx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cs typeface="Arial" pitchFamily="34" charset="0"/>
              </a:rPr>
              <a:t>Scalability</a:t>
            </a:r>
          </a:p>
        </p:txBody>
      </p:sp>
      <p:sp>
        <p:nvSpPr>
          <p:cNvPr id="8" name="Rounded Rectangle 7"/>
          <p:cNvSpPr/>
          <p:nvPr/>
        </p:nvSpPr>
        <p:spPr>
          <a:xfrm>
            <a:off x="533400" y="2667000"/>
            <a:ext cx="1752600" cy="914400"/>
          </a:xfrm>
          <a:prstGeom prst="roundRect">
            <a:avLst/>
          </a:prstGeom>
          <a:solidFill>
            <a:srgbClr val="D04F00"/>
          </a:solidFill>
          <a:ln w="19050" algn="ctr">
            <a:solidFill>
              <a:schemeClr val="tx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cs typeface="Arial" pitchFamily="34" charset="0"/>
              </a:rPr>
              <a:t>Comprehensive Network Automation</a:t>
            </a:r>
          </a:p>
        </p:txBody>
      </p:sp>
      <p:sp>
        <p:nvSpPr>
          <p:cNvPr id="9" name="Rounded Rectangle 8"/>
          <p:cNvSpPr/>
          <p:nvPr/>
        </p:nvSpPr>
        <p:spPr>
          <a:xfrm>
            <a:off x="533400" y="3962400"/>
            <a:ext cx="1752600" cy="914400"/>
          </a:xfrm>
          <a:prstGeom prst="roundRect">
            <a:avLst/>
          </a:prstGeom>
          <a:solidFill>
            <a:srgbClr val="D04F00"/>
          </a:solidFill>
          <a:ln w="19050" algn="ctr">
            <a:solidFill>
              <a:schemeClr val="tx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cs typeface="Arial" pitchFamily="34" charset="0"/>
              </a:rPr>
              <a:t>Always Accurate</a:t>
            </a:r>
          </a:p>
        </p:txBody>
      </p:sp>
      <p:sp>
        <p:nvSpPr>
          <p:cNvPr id="10" name="Rounded Rectangle 9"/>
          <p:cNvSpPr/>
          <p:nvPr/>
        </p:nvSpPr>
        <p:spPr>
          <a:xfrm>
            <a:off x="533400" y="5257800"/>
            <a:ext cx="1752600" cy="914400"/>
          </a:xfrm>
          <a:prstGeom prst="roundRect">
            <a:avLst/>
          </a:prstGeom>
          <a:solidFill>
            <a:srgbClr val="D04F00"/>
          </a:solidFill>
          <a:ln w="19050" algn="ctr">
            <a:solidFill>
              <a:schemeClr val="tx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cs typeface="Arial" pitchFamily="34" charset="0"/>
              </a:rPr>
              <a:t>Fine Grained Security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Title 1"/>
          <p:cNvSpPr>
            <a:spLocks noGrp="1"/>
          </p:cNvSpPr>
          <p:nvPr>
            <p:ph type="title" idx="4294967295"/>
          </p:nvPr>
        </p:nvSpPr>
        <p:spPr>
          <a:xfrm>
            <a:off x="304800" y="781050"/>
            <a:ext cx="8415338" cy="438150"/>
          </a:xfrm>
        </p:spPr>
        <p:txBody>
          <a:bodyPr lIns="0" tIns="0" rIns="0" bIns="0" anchor="ctr"/>
          <a:lstStyle/>
          <a:p>
            <a:r>
              <a:rPr lang="en-US" smtClean="0">
                <a:solidFill>
                  <a:srgbClr val="003366"/>
                </a:solidFill>
              </a:rPr>
              <a:t>Why do Customers Buy Intelliden? </a:t>
            </a:r>
            <a:r>
              <a:rPr lang="en-US" i="1" smtClean="0">
                <a:solidFill>
                  <a:srgbClr val="003366"/>
                </a:solidFill>
              </a:rPr>
              <a:t>(cont…)</a:t>
            </a:r>
          </a:p>
        </p:txBody>
      </p:sp>
      <p:sp>
        <p:nvSpPr>
          <p:cNvPr id="370690" name="Content Placeholder 2"/>
          <p:cNvSpPr>
            <a:spLocks noGrp="1"/>
          </p:cNvSpPr>
          <p:nvPr>
            <p:ph idx="4294967295"/>
          </p:nvPr>
        </p:nvSpPr>
        <p:spPr>
          <a:xfrm>
            <a:off x="2971800" y="1828800"/>
            <a:ext cx="5791200" cy="4419600"/>
          </a:xfrm>
        </p:spPr>
        <p:txBody>
          <a:bodyPr lIns="0" tIns="0" rIns="0" bIns="0"/>
          <a:lstStyle/>
          <a:p>
            <a:r>
              <a:rPr lang="en-US" smtClean="0">
                <a:solidFill>
                  <a:srgbClr val="003366"/>
                </a:solidFill>
                <a:latin typeface="Helvetica"/>
              </a:rPr>
              <a:t>Support different market needs and skill levels</a:t>
            </a:r>
          </a:p>
          <a:p>
            <a:pPr marL="625475" lvl="1" indent="-228600"/>
            <a:r>
              <a:rPr lang="en-US" smtClean="0">
                <a:solidFill>
                  <a:srgbClr val="003366"/>
                </a:solidFill>
                <a:latin typeface="Helvetica"/>
              </a:rPr>
              <a:t>Device terminal for expert users and ad-hoc use</a:t>
            </a:r>
          </a:p>
          <a:p>
            <a:pPr marL="625475" lvl="1" indent="-228600"/>
            <a:r>
              <a:rPr lang="en-US" smtClean="0">
                <a:solidFill>
                  <a:srgbClr val="003366"/>
                </a:solidFill>
              </a:rPr>
              <a:t>‘</a:t>
            </a:r>
            <a:r>
              <a:rPr lang="en-US" smtClean="0">
                <a:solidFill>
                  <a:srgbClr val="003366"/>
                </a:solidFill>
                <a:latin typeface="Helvetica"/>
              </a:rPr>
              <a:t>No-scripts</a:t>
            </a:r>
            <a:r>
              <a:rPr lang="en-US" smtClean="0">
                <a:solidFill>
                  <a:srgbClr val="003366"/>
                </a:solidFill>
              </a:rPr>
              <a:t>’</a:t>
            </a:r>
            <a:r>
              <a:rPr lang="en-US" smtClean="0">
                <a:solidFill>
                  <a:srgbClr val="003366"/>
                </a:solidFill>
                <a:latin typeface="Helvetica"/>
              </a:rPr>
              <a:t> mode for less skilled users &amp; repeat changes</a:t>
            </a:r>
          </a:p>
          <a:p>
            <a:pPr>
              <a:buFont typeface="Wingdings" pitchFamily="2" charset="2"/>
              <a:buNone/>
            </a:pPr>
            <a:endParaRPr lang="en-US" sz="1600" smtClean="0">
              <a:solidFill>
                <a:srgbClr val="003366"/>
              </a:solidFill>
              <a:latin typeface="Helvetica"/>
            </a:endParaRPr>
          </a:p>
          <a:p>
            <a:endParaRPr lang="en-US" smtClean="0">
              <a:solidFill>
                <a:srgbClr val="003366"/>
              </a:solidFill>
              <a:latin typeface="Helvetica"/>
            </a:endParaRPr>
          </a:p>
          <a:p>
            <a:r>
              <a:rPr lang="en-US" smtClean="0">
                <a:solidFill>
                  <a:srgbClr val="003366"/>
                </a:solidFill>
                <a:latin typeface="Helvetica"/>
              </a:rPr>
              <a:t>Reusable policy framework for regulatory, security &amp; operational policies</a:t>
            </a:r>
          </a:p>
          <a:p>
            <a:r>
              <a:rPr lang="en-US" smtClean="0">
                <a:solidFill>
                  <a:srgbClr val="003366"/>
                </a:solidFill>
                <a:latin typeface="Helvetica"/>
              </a:rPr>
              <a:t>Intelligent remediation for </a:t>
            </a:r>
            <a:r>
              <a:rPr lang="en-US" smtClean="0">
                <a:solidFill>
                  <a:srgbClr val="003366"/>
                </a:solidFill>
              </a:rPr>
              <a:t>‘</a:t>
            </a:r>
            <a:r>
              <a:rPr lang="en-US" smtClean="0">
                <a:solidFill>
                  <a:srgbClr val="003366"/>
                </a:solidFill>
                <a:latin typeface="Helvetica"/>
              </a:rPr>
              <a:t>always-on</a:t>
            </a:r>
            <a:r>
              <a:rPr lang="en-US" smtClean="0">
                <a:solidFill>
                  <a:srgbClr val="003366"/>
                </a:solidFill>
              </a:rPr>
              <a:t>’</a:t>
            </a:r>
            <a:r>
              <a:rPr lang="en-US" smtClean="0">
                <a:solidFill>
                  <a:srgbClr val="003366"/>
                </a:solidFill>
                <a:latin typeface="Helvetica"/>
              </a:rPr>
              <a:t> compliance</a:t>
            </a:r>
          </a:p>
          <a:p>
            <a:r>
              <a:rPr lang="en-US" smtClean="0">
                <a:solidFill>
                  <a:srgbClr val="003366"/>
                </a:solidFill>
                <a:latin typeface="Helvetica"/>
              </a:rPr>
              <a:t>Compliance score and trend dashboards</a:t>
            </a:r>
          </a:p>
          <a:p>
            <a:endParaRPr lang="en-US" smtClean="0">
              <a:solidFill>
                <a:srgbClr val="003366"/>
              </a:solidFill>
              <a:latin typeface="Helvetica"/>
            </a:endParaRPr>
          </a:p>
          <a:p>
            <a:r>
              <a:rPr lang="en-US" smtClean="0">
                <a:solidFill>
                  <a:srgbClr val="003366"/>
                </a:solidFill>
                <a:latin typeface="Helvetica"/>
              </a:rPr>
              <a:t>Rapid integration with 3rd party apps</a:t>
            </a:r>
          </a:p>
          <a:p>
            <a:r>
              <a:rPr lang="en-US" smtClean="0">
                <a:solidFill>
                  <a:srgbClr val="003366"/>
                </a:solidFill>
                <a:latin typeface="Helvetica"/>
              </a:rPr>
              <a:t>Every configuration command available thru open APIs</a:t>
            </a:r>
          </a:p>
          <a:p>
            <a:r>
              <a:rPr lang="en-US" smtClean="0">
                <a:solidFill>
                  <a:srgbClr val="003366"/>
                </a:solidFill>
                <a:latin typeface="Helvetica"/>
              </a:rPr>
              <a:t>Support for industry standards</a:t>
            </a:r>
          </a:p>
          <a:p>
            <a:pPr>
              <a:buFont typeface="Wingdings" pitchFamily="2" charset="2"/>
              <a:buNone/>
            </a:pPr>
            <a:endParaRPr lang="en-US" smtClean="0">
              <a:solidFill>
                <a:srgbClr val="003366"/>
              </a:solidFill>
              <a:latin typeface="Helvetica"/>
            </a:endParaRPr>
          </a:p>
        </p:txBody>
      </p:sp>
      <p:sp>
        <p:nvSpPr>
          <p:cNvPr id="4" name="Rounded Rectangle 3"/>
          <p:cNvSpPr/>
          <p:nvPr/>
        </p:nvSpPr>
        <p:spPr>
          <a:xfrm>
            <a:off x="533400" y="1808162"/>
            <a:ext cx="1752600" cy="914400"/>
          </a:xfrm>
          <a:prstGeom prst="roundRect">
            <a:avLst/>
          </a:prstGeom>
          <a:solidFill>
            <a:srgbClr val="D04F00"/>
          </a:solidFill>
          <a:ln w="19050" algn="ctr">
            <a:solidFill>
              <a:schemeClr val="tx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cs typeface="Arial" pitchFamily="34" charset="0"/>
              </a:rPr>
              <a:t>Multiple Automation Modes</a:t>
            </a:r>
          </a:p>
        </p:txBody>
      </p:sp>
      <p:sp>
        <p:nvSpPr>
          <p:cNvPr id="8" name="Rounded Rectangle 7"/>
          <p:cNvSpPr/>
          <p:nvPr/>
        </p:nvSpPr>
        <p:spPr>
          <a:xfrm>
            <a:off x="533400" y="3636962"/>
            <a:ext cx="1752600" cy="914400"/>
          </a:xfrm>
          <a:prstGeom prst="roundRect">
            <a:avLst/>
          </a:prstGeom>
          <a:solidFill>
            <a:srgbClr val="D04F00"/>
          </a:solidFill>
          <a:ln w="19050" algn="ctr">
            <a:solidFill>
              <a:schemeClr val="tx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cs typeface="Arial" pitchFamily="34" charset="0"/>
              </a:rPr>
              <a:t>Always-on Compliance</a:t>
            </a:r>
          </a:p>
        </p:txBody>
      </p:sp>
      <p:sp>
        <p:nvSpPr>
          <p:cNvPr id="9" name="Rounded Rectangle 8"/>
          <p:cNvSpPr/>
          <p:nvPr/>
        </p:nvSpPr>
        <p:spPr>
          <a:xfrm>
            <a:off x="533400" y="5237162"/>
            <a:ext cx="1752600" cy="914400"/>
          </a:xfrm>
          <a:prstGeom prst="roundRect">
            <a:avLst/>
          </a:prstGeom>
          <a:solidFill>
            <a:srgbClr val="D04F00"/>
          </a:solidFill>
          <a:ln w="19050" algn="ctr">
            <a:solidFill>
              <a:schemeClr val="tx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cs typeface="Arial" pitchFamily="34" charset="0"/>
              </a:rPr>
              <a:t>Open Architecture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idx="4294967295"/>
          </p:nvPr>
        </p:nvSpPr>
        <p:spPr>
          <a:xfrm>
            <a:off x="576263" y="503238"/>
            <a:ext cx="8186737" cy="384175"/>
          </a:xfrm>
        </p:spPr>
        <p:txBody>
          <a:bodyPr lIns="0" tIns="0" rIns="0" bIns="0" anchor="ctr"/>
          <a:lstStyle/>
          <a:p>
            <a:r>
              <a:rPr lang="en-US" sz="2800" smtClean="0">
                <a:solidFill>
                  <a:srgbClr val="003366"/>
                </a:solidFill>
                <a:latin typeface="Helvetica"/>
              </a:rPr>
              <a:t>Configuration &amp; Compliance Management</a:t>
            </a:r>
          </a:p>
        </p:txBody>
      </p:sp>
      <p:sp>
        <p:nvSpPr>
          <p:cNvPr id="371714" name="Rectangle 3"/>
          <p:cNvSpPr>
            <a:spLocks noGrp="1" noChangeArrowheads="1"/>
          </p:cNvSpPr>
          <p:nvPr>
            <p:ph idx="4294967295"/>
          </p:nvPr>
        </p:nvSpPr>
        <p:spPr>
          <a:xfrm>
            <a:off x="2743200" y="1447800"/>
            <a:ext cx="6172200" cy="4419600"/>
          </a:xfrm>
        </p:spPr>
        <p:txBody>
          <a:bodyPr lIns="0" tIns="0" rIns="0" bIns="0"/>
          <a:lstStyle/>
          <a:p>
            <a:pPr>
              <a:lnSpc>
                <a:spcPct val="80000"/>
              </a:lnSpc>
              <a:buFont typeface="Wingdings" pitchFamily="2" charset="2"/>
              <a:buNone/>
            </a:pPr>
            <a:r>
              <a:rPr lang="en-US" b="1" smtClean="0">
                <a:solidFill>
                  <a:srgbClr val="003366"/>
                </a:solidFill>
                <a:latin typeface="Helvetica"/>
              </a:rPr>
              <a:t>Intelliden Solution</a:t>
            </a:r>
          </a:p>
          <a:p>
            <a:pPr>
              <a:lnSpc>
                <a:spcPct val="80000"/>
              </a:lnSpc>
            </a:pPr>
            <a:r>
              <a:rPr lang="en-US" sz="1600" smtClean="0">
                <a:solidFill>
                  <a:srgbClr val="003366"/>
                </a:solidFill>
                <a:latin typeface="Helvetica"/>
              </a:rPr>
              <a:t>Supports over 300 enterprise customers and 80K devices through a single instance</a:t>
            </a:r>
          </a:p>
          <a:p>
            <a:pPr>
              <a:lnSpc>
                <a:spcPct val="80000"/>
              </a:lnSpc>
            </a:pPr>
            <a:r>
              <a:rPr lang="en-US" sz="1600" smtClean="0">
                <a:solidFill>
                  <a:srgbClr val="003366"/>
                </a:solidFill>
                <a:latin typeface="Helvetica"/>
              </a:rPr>
              <a:t>Service assurance - part of BT</a:t>
            </a:r>
            <a:r>
              <a:rPr lang="en-US" sz="1600" smtClean="0">
                <a:solidFill>
                  <a:srgbClr val="003366"/>
                </a:solidFill>
              </a:rPr>
              <a:t>’</a:t>
            </a:r>
            <a:r>
              <a:rPr lang="en-US" sz="1600" smtClean="0">
                <a:solidFill>
                  <a:srgbClr val="003366"/>
                </a:solidFill>
                <a:latin typeface="Helvetica"/>
              </a:rPr>
              <a:t>s </a:t>
            </a:r>
            <a:r>
              <a:rPr lang="en-US" sz="1600" smtClean="0">
                <a:solidFill>
                  <a:srgbClr val="003366"/>
                </a:solidFill>
              </a:rPr>
              <a:t>“</a:t>
            </a:r>
            <a:r>
              <a:rPr lang="en-US" sz="1600" smtClean="0">
                <a:solidFill>
                  <a:srgbClr val="003366"/>
                </a:solidFill>
                <a:latin typeface="Helvetica"/>
              </a:rPr>
              <a:t>trouble-to-resolve</a:t>
            </a:r>
            <a:r>
              <a:rPr lang="en-US" sz="1600" smtClean="0">
                <a:solidFill>
                  <a:srgbClr val="003366"/>
                </a:solidFill>
              </a:rPr>
              <a:t>”</a:t>
            </a:r>
            <a:r>
              <a:rPr lang="en-US" sz="1600" smtClean="0">
                <a:solidFill>
                  <a:srgbClr val="003366"/>
                </a:solidFill>
                <a:latin typeface="Helvetica"/>
              </a:rPr>
              <a:t> process</a:t>
            </a:r>
          </a:p>
          <a:p>
            <a:pPr>
              <a:lnSpc>
                <a:spcPct val="80000"/>
              </a:lnSpc>
            </a:pPr>
            <a:r>
              <a:rPr lang="en-US" sz="1600" smtClean="0">
                <a:solidFill>
                  <a:srgbClr val="003366"/>
                </a:solidFill>
                <a:latin typeface="Helvetica"/>
              </a:rPr>
              <a:t>Getting things done right the first time</a:t>
            </a:r>
          </a:p>
          <a:p>
            <a:pPr>
              <a:lnSpc>
                <a:spcPct val="80000"/>
              </a:lnSpc>
            </a:pPr>
            <a:r>
              <a:rPr lang="en-US" sz="1600" smtClean="0">
                <a:solidFill>
                  <a:srgbClr val="003366"/>
                </a:solidFill>
                <a:latin typeface="Helvetica"/>
              </a:rPr>
              <a:t>Single and consistent way of operating globally</a:t>
            </a:r>
          </a:p>
          <a:p>
            <a:pPr>
              <a:lnSpc>
                <a:spcPct val="80000"/>
              </a:lnSpc>
            </a:pPr>
            <a:r>
              <a:rPr lang="en-US" sz="1600" smtClean="0">
                <a:solidFill>
                  <a:srgbClr val="003366"/>
                </a:solidFill>
                <a:latin typeface="Helvetica"/>
              </a:rPr>
              <a:t>System of record for all network changes</a:t>
            </a:r>
          </a:p>
          <a:p>
            <a:pPr>
              <a:lnSpc>
                <a:spcPct val="80000"/>
              </a:lnSpc>
            </a:pPr>
            <a:r>
              <a:rPr lang="en-US" sz="1600" smtClean="0">
                <a:solidFill>
                  <a:srgbClr val="003366"/>
                </a:solidFill>
                <a:latin typeface="Helvetica"/>
              </a:rPr>
              <a:t>Meet customer</a:t>
            </a:r>
            <a:r>
              <a:rPr lang="en-US" sz="1600" smtClean="0">
                <a:solidFill>
                  <a:srgbClr val="003366"/>
                </a:solidFill>
              </a:rPr>
              <a:t>’</a:t>
            </a:r>
            <a:r>
              <a:rPr lang="en-US" sz="1600" smtClean="0">
                <a:solidFill>
                  <a:srgbClr val="003366"/>
                </a:solidFill>
                <a:latin typeface="Helvetica"/>
              </a:rPr>
              <a:t>s network security &amp; compliance obligations</a:t>
            </a:r>
          </a:p>
          <a:p>
            <a:pPr>
              <a:lnSpc>
                <a:spcPct val="80000"/>
              </a:lnSpc>
            </a:pPr>
            <a:r>
              <a:rPr lang="en-US" sz="1600" smtClean="0">
                <a:solidFill>
                  <a:srgbClr val="003366"/>
                </a:solidFill>
                <a:latin typeface="Helvetica"/>
              </a:rPr>
              <a:t>Eliminate security threats by ensuring that devices OS are up to date</a:t>
            </a:r>
          </a:p>
          <a:p>
            <a:pPr>
              <a:lnSpc>
                <a:spcPct val="80000"/>
              </a:lnSpc>
            </a:pPr>
            <a:endParaRPr lang="en-US" sz="1600" i="1" smtClean="0">
              <a:solidFill>
                <a:srgbClr val="003366"/>
              </a:solidFill>
              <a:latin typeface="Helvetica"/>
            </a:endParaRPr>
          </a:p>
          <a:p>
            <a:pPr>
              <a:lnSpc>
                <a:spcPct val="80000"/>
              </a:lnSpc>
              <a:buFont typeface="Wingdings" pitchFamily="2" charset="2"/>
              <a:buNone/>
            </a:pPr>
            <a:r>
              <a:rPr lang="en-US" b="1" smtClean="0">
                <a:solidFill>
                  <a:srgbClr val="003366"/>
                </a:solidFill>
                <a:latin typeface="Helvetica"/>
              </a:rPr>
              <a:t>Results</a:t>
            </a:r>
          </a:p>
          <a:p>
            <a:pPr>
              <a:lnSpc>
                <a:spcPct val="80000"/>
              </a:lnSpc>
            </a:pPr>
            <a:r>
              <a:rPr lang="en-US" sz="1600" smtClean="0">
                <a:solidFill>
                  <a:srgbClr val="003366"/>
                </a:solidFill>
                <a:latin typeface="Helvetica"/>
              </a:rPr>
              <a:t>OPEX reduction</a:t>
            </a:r>
          </a:p>
          <a:p>
            <a:pPr>
              <a:lnSpc>
                <a:spcPct val="80000"/>
              </a:lnSpc>
            </a:pPr>
            <a:r>
              <a:rPr lang="en-US" sz="1600" smtClean="0">
                <a:solidFill>
                  <a:srgbClr val="003366"/>
                </a:solidFill>
                <a:latin typeface="Helvetica"/>
              </a:rPr>
              <a:t>Prevention of SLA violations and related financial penalties</a:t>
            </a:r>
          </a:p>
          <a:p>
            <a:pPr>
              <a:lnSpc>
                <a:spcPct val="80000"/>
              </a:lnSpc>
            </a:pPr>
            <a:r>
              <a:rPr lang="en-US" sz="1600" smtClean="0">
                <a:solidFill>
                  <a:srgbClr val="003366"/>
                </a:solidFill>
                <a:latin typeface="Helvetica"/>
              </a:rPr>
              <a:t>Prevention of customer down time</a:t>
            </a:r>
          </a:p>
          <a:p>
            <a:pPr>
              <a:lnSpc>
                <a:spcPct val="80000"/>
              </a:lnSpc>
            </a:pPr>
            <a:r>
              <a:rPr lang="en-US" sz="1600" smtClean="0">
                <a:solidFill>
                  <a:srgbClr val="003366"/>
                </a:solidFill>
                <a:latin typeface="Helvetica"/>
              </a:rPr>
              <a:t>Compliance remediation resulted in 10Ks of network changes to meet policy mandates</a:t>
            </a:r>
          </a:p>
        </p:txBody>
      </p:sp>
      <p:sp>
        <p:nvSpPr>
          <p:cNvPr id="371715" name="TextBox 8"/>
          <p:cNvSpPr txBox="1">
            <a:spLocks noChangeArrowheads="1"/>
          </p:cNvSpPr>
          <p:nvPr/>
        </p:nvSpPr>
        <p:spPr bwMode="auto">
          <a:xfrm>
            <a:off x="466725" y="1447800"/>
            <a:ext cx="1992313" cy="246063"/>
          </a:xfrm>
          <a:prstGeom prst="rect">
            <a:avLst/>
          </a:prstGeom>
          <a:solidFill>
            <a:srgbClr val="8E4700"/>
          </a:solidFill>
          <a:ln w="3175">
            <a:solidFill>
              <a:schemeClr val="bg1"/>
            </a:solidFill>
            <a:miter lim="800000"/>
            <a:headEnd/>
            <a:tailEnd/>
          </a:ln>
        </p:spPr>
        <p:txBody>
          <a:bodyPr>
            <a:spAutoFit/>
          </a:bodyPr>
          <a:lstStyle/>
          <a:p>
            <a:r>
              <a:rPr lang="en-US" sz="1000">
                <a:latin typeface="Helvetica"/>
              </a:rPr>
              <a:t>BACKGROUND</a:t>
            </a:r>
            <a:endParaRPr lang="en-US" sz="1400">
              <a:latin typeface="Helvetica"/>
            </a:endParaRPr>
          </a:p>
        </p:txBody>
      </p:sp>
      <p:sp>
        <p:nvSpPr>
          <p:cNvPr id="371716" name="TextBox 15"/>
          <p:cNvSpPr txBox="1">
            <a:spLocks noChangeArrowheads="1"/>
          </p:cNvSpPr>
          <p:nvPr/>
        </p:nvSpPr>
        <p:spPr bwMode="auto">
          <a:xfrm>
            <a:off x="446088" y="2971800"/>
            <a:ext cx="1992312" cy="246063"/>
          </a:xfrm>
          <a:prstGeom prst="rect">
            <a:avLst/>
          </a:prstGeom>
          <a:solidFill>
            <a:schemeClr val="bg1"/>
          </a:solidFill>
          <a:ln w="9525">
            <a:noFill/>
            <a:miter lim="800000"/>
            <a:headEnd/>
            <a:tailEnd/>
          </a:ln>
        </p:spPr>
        <p:txBody>
          <a:bodyPr>
            <a:spAutoFit/>
          </a:bodyPr>
          <a:lstStyle/>
          <a:p>
            <a:r>
              <a:rPr lang="en-US" sz="1000">
                <a:latin typeface="Helvetica"/>
              </a:rPr>
              <a:t>CHALLENGES</a:t>
            </a:r>
            <a:endParaRPr lang="en-US" sz="1400">
              <a:latin typeface="Helvetica"/>
            </a:endParaRPr>
          </a:p>
        </p:txBody>
      </p:sp>
      <p:sp>
        <p:nvSpPr>
          <p:cNvPr id="371717" name="Rectangle 302"/>
          <p:cNvSpPr>
            <a:spLocks noChangeArrowheads="1"/>
          </p:cNvSpPr>
          <p:nvPr/>
        </p:nvSpPr>
        <p:spPr bwMode="auto">
          <a:xfrm>
            <a:off x="457200" y="3251200"/>
            <a:ext cx="1993900" cy="3225800"/>
          </a:xfrm>
          <a:prstGeom prst="rect">
            <a:avLst/>
          </a:prstGeom>
          <a:gradFill rotWithShape="0">
            <a:gsLst>
              <a:gs pos="0">
                <a:srgbClr val="297FD4">
                  <a:alpha val="42998"/>
                </a:srgbClr>
              </a:gs>
              <a:gs pos="100000">
                <a:srgbClr val="133B62">
                  <a:alpha val="42998"/>
                </a:srgbClr>
              </a:gs>
            </a:gsLst>
            <a:lin ang="5400000" scaled="1"/>
          </a:gradFill>
          <a:ln w="9525" algn="ctr">
            <a:noFill/>
            <a:miter lim="800000"/>
            <a:headEnd/>
            <a:tailEnd/>
          </a:ln>
        </p:spPr>
        <p:txBody>
          <a:bodyPr/>
          <a:lstStyle/>
          <a:p>
            <a:pPr marL="119063" indent="-119063">
              <a:lnSpc>
                <a:spcPct val="93000"/>
              </a:lnSpc>
              <a:spcBef>
                <a:spcPct val="15000"/>
              </a:spcBef>
              <a:buFont typeface="Arial" charset="0"/>
              <a:buChar char="•"/>
            </a:pPr>
            <a:r>
              <a:rPr lang="en-US" sz="1200" b="0">
                <a:solidFill>
                  <a:schemeClr val="bg1"/>
                </a:solidFill>
              </a:rPr>
              <a:t>Provide an IP network with scale, resilience and security</a:t>
            </a:r>
          </a:p>
          <a:p>
            <a:pPr marL="119063" indent="-119063">
              <a:lnSpc>
                <a:spcPct val="93000"/>
              </a:lnSpc>
              <a:spcBef>
                <a:spcPct val="15000"/>
              </a:spcBef>
              <a:buFont typeface="Arial" charset="0"/>
              <a:buChar char="•"/>
            </a:pPr>
            <a:r>
              <a:rPr lang="en-US" sz="1200" b="0">
                <a:solidFill>
                  <a:schemeClr val="bg1"/>
                </a:solidFill>
              </a:rPr>
              <a:t>Accurately bid for new outsourcing contracts </a:t>
            </a:r>
          </a:p>
          <a:p>
            <a:pPr marL="119063" indent="-119063">
              <a:lnSpc>
                <a:spcPct val="93000"/>
              </a:lnSpc>
              <a:spcBef>
                <a:spcPct val="15000"/>
              </a:spcBef>
              <a:buFont typeface="Arial" charset="0"/>
              <a:buChar char="•"/>
            </a:pPr>
            <a:r>
              <a:rPr lang="en-US" sz="1200" b="0">
                <a:solidFill>
                  <a:schemeClr val="bg1"/>
                </a:solidFill>
              </a:rPr>
              <a:t>Meet stringent network availability &amp; performance SLAs</a:t>
            </a:r>
          </a:p>
          <a:p>
            <a:pPr marL="119063" indent="-119063">
              <a:lnSpc>
                <a:spcPct val="93000"/>
              </a:lnSpc>
              <a:spcBef>
                <a:spcPct val="15000"/>
              </a:spcBef>
              <a:buFont typeface="Arial" charset="0"/>
              <a:buChar char="•"/>
            </a:pPr>
            <a:r>
              <a:rPr lang="en-US" sz="1200" b="0">
                <a:solidFill>
                  <a:schemeClr val="bg1"/>
                </a:solidFill>
              </a:rPr>
              <a:t>Ensure customer’s network compliance obligations</a:t>
            </a:r>
          </a:p>
          <a:p>
            <a:pPr marL="119063" indent="-119063">
              <a:lnSpc>
                <a:spcPct val="93000"/>
              </a:lnSpc>
              <a:spcBef>
                <a:spcPct val="15000"/>
              </a:spcBef>
              <a:buFont typeface="Arial" charset="0"/>
              <a:buChar char="•"/>
            </a:pPr>
            <a:r>
              <a:rPr lang="en-US" sz="1200" b="0">
                <a:solidFill>
                  <a:schemeClr val="bg1"/>
                </a:solidFill>
              </a:rPr>
              <a:t>Reduce headcount to maintain multiple customer networks</a:t>
            </a:r>
          </a:p>
          <a:p>
            <a:pPr marL="119063" indent="-119063">
              <a:lnSpc>
                <a:spcPct val="93000"/>
              </a:lnSpc>
              <a:spcBef>
                <a:spcPct val="15000"/>
              </a:spcBef>
              <a:buFont typeface="Arial" charset="0"/>
              <a:buChar char="•"/>
            </a:pPr>
            <a:r>
              <a:rPr lang="en-US" sz="1200" b="0">
                <a:solidFill>
                  <a:schemeClr val="bg1"/>
                </a:solidFill>
              </a:rPr>
              <a:t>Reduce OPEX</a:t>
            </a:r>
          </a:p>
          <a:p>
            <a:pPr marL="119063" indent="-119063">
              <a:lnSpc>
                <a:spcPct val="93000"/>
              </a:lnSpc>
              <a:spcBef>
                <a:spcPct val="15000"/>
              </a:spcBef>
              <a:buFont typeface="Arial" charset="0"/>
              <a:buChar char="•"/>
            </a:pPr>
            <a:endParaRPr lang="en-US" sz="1200" b="0">
              <a:solidFill>
                <a:schemeClr val="bg1"/>
              </a:solidFill>
            </a:endParaRPr>
          </a:p>
        </p:txBody>
      </p:sp>
      <p:sp>
        <p:nvSpPr>
          <p:cNvPr id="371718" name="Rectangle 281"/>
          <p:cNvSpPr>
            <a:spLocks noChangeArrowheads="1"/>
          </p:cNvSpPr>
          <p:nvPr/>
        </p:nvSpPr>
        <p:spPr bwMode="auto">
          <a:xfrm>
            <a:off x="465138" y="1714500"/>
            <a:ext cx="1982787" cy="1181100"/>
          </a:xfrm>
          <a:prstGeom prst="rect">
            <a:avLst/>
          </a:prstGeom>
          <a:solidFill>
            <a:srgbClr val="E28700"/>
          </a:solidFill>
          <a:ln w="9525" algn="ctr">
            <a:solidFill>
              <a:srgbClr val="B86E00"/>
            </a:solidFill>
            <a:miter lim="800000"/>
            <a:headEnd/>
            <a:tailEnd/>
          </a:ln>
        </p:spPr>
        <p:txBody>
          <a:bodyPr anchor="ctr"/>
          <a:lstStyle/>
          <a:p>
            <a:r>
              <a:rPr lang="en-US" sz="1200"/>
              <a:t>Managed Services Provider to enterprises - </a:t>
            </a:r>
          </a:p>
          <a:p>
            <a:r>
              <a:rPr lang="en-US" sz="1200"/>
              <a:t>One of the world’s most advanced MPLS networks with 28,000 ports in 170 countries</a:t>
            </a:r>
          </a:p>
        </p:txBody>
      </p:sp>
      <p:sp>
        <p:nvSpPr>
          <p:cNvPr id="371719" name="Rectangle 14"/>
          <p:cNvSpPr>
            <a:spLocks noChangeArrowheads="1"/>
          </p:cNvSpPr>
          <p:nvPr/>
        </p:nvSpPr>
        <p:spPr bwMode="auto">
          <a:xfrm>
            <a:off x="4884738" y="5842000"/>
            <a:ext cx="4487862" cy="558800"/>
          </a:xfrm>
          <a:prstGeom prst="rect">
            <a:avLst/>
          </a:prstGeom>
          <a:noFill/>
          <a:ln w="9525">
            <a:noFill/>
            <a:miter lim="800000"/>
            <a:headEnd/>
            <a:tailEnd/>
          </a:ln>
        </p:spPr>
        <p:txBody>
          <a:bodyPr>
            <a:spAutoFit/>
          </a:bodyPr>
          <a:lstStyle/>
          <a:p>
            <a:pPr>
              <a:lnSpc>
                <a:spcPct val="85000"/>
              </a:lnSpc>
              <a:spcBef>
                <a:spcPct val="15000"/>
              </a:spcBef>
              <a:spcAft>
                <a:spcPct val="15000"/>
              </a:spcAft>
            </a:pPr>
            <a:r>
              <a:rPr lang="en-US">
                <a:solidFill>
                  <a:srgbClr val="00B050"/>
                </a:solidFill>
              </a:rPr>
              <a:t>300 Enterprises &amp; 80K devices operational in 6 months</a:t>
            </a:r>
          </a:p>
        </p:txBody>
      </p:sp>
      <p:pic>
        <p:nvPicPr>
          <p:cNvPr id="371720" name="Picture 36" descr="http://www.primarymedical.co.uk/assets/images/magnifying_glass_-_solution.jpg"/>
          <p:cNvPicPr>
            <a:picLocks noChangeAspect="1" noChangeArrowheads="1"/>
          </p:cNvPicPr>
          <p:nvPr/>
        </p:nvPicPr>
        <p:blipFill>
          <a:blip r:embed="rId3"/>
          <a:srcRect/>
          <a:stretch>
            <a:fillRect/>
          </a:stretch>
        </p:blipFill>
        <p:spPr bwMode="auto">
          <a:xfrm>
            <a:off x="4191000" y="5867400"/>
            <a:ext cx="762000" cy="762000"/>
          </a:xfrm>
          <a:prstGeom prst="rect">
            <a:avLst/>
          </a:prstGeom>
          <a:noFill/>
          <a:ln w="9525">
            <a:noFill/>
            <a:miter lim="800000"/>
            <a:headEnd/>
            <a:tailEnd/>
          </a:ln>
        </p:spPr>
      </p:pic>
      <p:pic>
        <p:nvPicPr>
          <p:cNvPr id="371721" name="Picture 7" descr="Logo -- British Telecom.jpg"/>
          <p:cNvPicPr>
            <a:picLocks noChangeAspect="1"/>
          </p:cNvPicPr>
          <p:nvPr/>
        </p:nvPicPr>
        <p:blipFill>
          <a:blip r:embed="rId4"/>
          <a:srcRect/>
          <a:stretch>
            <a:fillRect/>
          </a:stretch>
        </p:blipFill>
        <p:spPr bwMode="auto">
          <a:xfrm>
            <a:off x="7543800" y="914400"/>
            <a:ext cx="12192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3761" name="Picture 5" descr="Telus">
            <a:hlinkClick r:id="rId2"/>
          </p:cNvPr>
          <p:cNvPicPr>
            <a:picLocks noChangeAspect="1" noChangeArrowheads="1"/>
          </p:cNvPicPr>
          <p:nvPr/>
        </p:nvPicPr>
        <p:blipFill>
          <a:blip r:embed="rId3"/>
          <a:srcRect/>
          <a:stretch>
            <a:fillRect/>
          </a:stretch>
        </p:blipFill>
        <p:spPr bwMode="auto">
          <a:xfrm>
            <a:off x="6858000" y="838200"/>
            <a:ext cx="2057400" cy="841375"/>
          </a:xfrm>
          <a:prstGeom prst="rect">
            <a:avLst/>
          </a:prstGeom>
          <a:noFill/>
          <a:ln w="9525">
            <a:noFill/>
            <a:miter lim="800000"/>
            <a:headEnd/>
            <a:tailEnd/>
          </a:ln>
        </p:spPr>
      </p:pic>
      <p:sp>
        <p:nvSpPr>
          <p:cNvPr id="373762" name="Rectangle 2"/>
          <p:cNvSpPr>
            <a:spLocks noGrp="1" noChangeArrowheads="1"/>
          </p:cNvSpPr>
          <p:nvPr>
            <p:ph type="title" idx="4294967295"/>
          </p:nvPr>
        </p:nvSpPr>
        <p:spPr>
          <a:xfrm>
            <a:off x="304800" y="503238"/>
            <a:ext cx="8245475" cy="384175"/>
          </a:xfrm>
        </p:spPr>
        <p:txBody>
          <a:bodyPr lIns="0" tIns="0" rIns="0" bIns="0" anchor="ctr"/>
          <a:lstStyle/>
          <a:p>
            <a:r>
              <a:rPr lang="en-US" sz="2800" smtClean="0">
                <a:solidFill>
                  <a:srgbClr val="003366"/>
                </a:solidFill>
                <a:latin typeface="Helvetica"/>
              </a:rPr>
              <a:t>Greater Network Control and Accuracy</a:t>
            </a:r>
          </a:p>
        </p:txBody>
      </p:sp>
      <p:sp>
        <p:nvSpPr>
          <p:cNvPr id="373763" name="TextBox 15"/>
          <p:cNvSpPr txBox="1">
            <a:spLocks noChangeArrowheads="1"/>
          </p:cNvSpPr>
          <p:nvPr/>
        </p:nvSpPr>
        <p:spPr bwMode="auto">
          <a:xfrm>
            <a:off x="465138" y="2859088"/>
            <a:ext cx="1992312" cy="246062"/>
          </a:xfrm>
          <a:prstGeom prst="rect">
            <a:avLst/>
          </a:prstGeom>
          <a:solidFill>
            <a:schemeClr val="bg1"/>
          </a:solidFill>
          <a:ln w="9525">
            <a:noFill/>
            <a:miter lim="800000"/>
            <a:headEnd/>
            <a:tailEnd/>
          </a:ln>
        </p:spPr>
        <p:txBody>
          <a:bodyPr>
            <a:spAutoFit/>
          </a:bodyPr>
          <a:lstStyle/>
          <a:p>
            <a:r>
              <a:rPr lang="en-US" sz="1000">
                <a:latin typeface="Helvetica"/>
              </a:rPr>
              <a:t>CHALLENGES</a:t>
            </a:r>
          </a:p>
        </p:txBody>
      </p:sp>
      <p:sp>
        <p:nvSpPr>
          <p:cNvPr id="373764" name="Rectangle 302"/>
          <p:cNvSpPr>
            <a:spLocks noChangeArrowheads="1"/>
          </p:cNvSpPr>
          <p:nvPr/>
        </p:nvSpPr>
        <p:spPr bwMode="auto">
          <a:xfrm>
            <a:off x="457200" y="3121025"/>
            <a:ext cx="1993900" cy="3365500"/>
          </a:xfrm>
          <a:prstGeom prst="rect">
            <a:avLst/>
          </a:prstGeom>
          <a:gradFill rotWithShape="0">
            <a:gsLst>
              <a:gs pos="0">
                <a:srgbClr val="297FD4">
                  <a:alpha val="42998"/>
                </a:srgbClr>
              </a:gs>
              <a:gs pos="100000">
                <a:srgbClr val="133B62">
                  <a:alpha val="42998"/>
                </a:srgbClr>
              </a:gs>
            </a:gsLst>
            <a:lin ang="5400000" scaled="1"/>
          </a:gradFill>
          <a:ln w="9525" algn="ctr">
            <a:noFill/>
            <a:miter lim="800000"/>
            <a:headEnd/>
            <a:tailEnd/>
          </a:ln>
        </p:spPr>
        <p:txBody>
          <a:bodyPr/>
          <a:lstStyle/>
          <a:p>
            <a:pPr marL="119063" indent="-119063">
              <a:lnSpc>
                <a:spcPct val="93000"/>
              </a:lnSpc>
              <a:spcBef>
                <a:spcPct val="15000"/>
              </a:spcBef>
              <a:buFont typeface="Arial" charset="0"/>
              <a:buChar char="•"/>
            </a:pPr>
            <a:r>
              <a:rPr lang="en-US" sz="1200" b="0">
                <a:solidFill>
                  <a:schemeClr val="bg1"/>
                </a:solidFill>
              </a:rPr>
              <a:t>Aggressively roll out new IPTV and Metro Gigabit Ethernet services </a:t>
            </a:r>
          </a:p>
          <a:p>
            <a:pPr marL="119063" indent="-119063">
              <a:lnSpc>
                <a:spcPct val="93000"/>
              </a:lnSpc>
              <a:spcBef>
                <a:spcPct val="15000"/>
              </a:spcBef>
              <a:buFont typeface="Arial" charset="0"/>
              <a:buChar char="•"/>
            </a:pPr>
            <a:r>
              <a:rPr lang="en-US" sz="1200" b="0">
                <a:solidFill>
                  <a:schemeClr val="bg1"/>
                </a:solidFill>
              </a:rPr>
              <a:t>Error-prone configurations, inconsistent activations, no automation, poor coordination of operational changes, device and configuration conflicts</a:t>
            </a:r>
          </a:p>
          <a:p>
            <a:pPr marL="119063" indent="-119063">
              <a:lnSpc>
                <a:spcPct val="93000"/>
              </a:lnSpc>
              <a:spcBef>
                <a:spcPct val="15000"/>
              </a:spcBef>
              <a:buFont typeface="Arial" charset="0"/>
              <a:buChar char="•"/>
            </a:pPr>
            <a:r>
              <a:rPr lang="en-US" sz="1200" b="0">
                <a:solidFill>
                  <a:schemeClr val="bg1"/>
                </a:solidFill>
              </a:rPr>
              <a:t>Very large-scale deployments, limited time and ability to ensure conformance</a:t>
            </a:r>
          </a:p>
        </p:txBody>
      </p:sp>
      <p:sp>
        <p:nvSpPr>
          <p:cNvPr id="373765" name="Rectangle 281"/>
          <p:cNvSpPr>
            <a:spLocks noChangeArrowheads="1"/>
          </p:cNvSpPr>
          <p:nvPr/>
        </p:nvSpPr>
        <p:spPr bwMode="auto">
          <a:xfrm>
            <a:off x="465138" y="1724025"/>
            <a:ext cx="1982787" cy="1074738"/>
          </a:xfrm>
          <a:prstGeom prst="rect">
            <a:avLst/>
          </a:prstGeom>
          <a:solidFill>
            <a:srgbClr val="E28700"/>
          </a:solidFill>
          <a:ln w="9525" algn="ctr">
            <a:solidFill>
              <a:srgbClr val="B86E00"/>
            </a:solidFill>
            <a:miter lim="800000"/>
            <a:headEnd/>
            <a:tailEnd/>
          </a:ln>
        </p:spPr>
        <p:txBody>
          <a:bodyPr anchor="ctr"/>
          <a:lstStyle/>
          <a:p>
            <a:r>
              <a:rPr lang="en-US" sz="1200"/>
              <a:t>Leading Canadian provider of data, IP, voice and wireless communications services</a:t>
            </a:r>
          </a:p>
        </p:txBody>
      </p:sp>
      <p:sp>
        <p:nvSpPr>
          <p:cNvPr id="373766" name="Rectangle 12"/>
          <p:cNvSpPr>
            <a:spLocks noChangeArrowheads="1"/>
          </p:cNvSpPr>
          <p:nvPr/>
        </p:nvSpPr>
        <p:spPr bwMode="auto">
          <a:xfrm>
            <a:off x="4914900" y="5876925"/>
            <a:ext cx="3359150" cy="600075"/>
          </a:xfrm>
          <a:prstGeom prst="rect">
            <a:avLst/>
          </a:prstGeom>
          <a:noFill/>
          <a:ln w="9525">
            <a:noFill/>
            <a:miter lim="800000"/>
            <a:headEnd/>
            <a:tailEnd/>
          </a:ln>
        </p:spPr>
        <p:txBody>
          <a:bodyPr wrap="none">
            <a:spAutoFit/>
          </a:bodyPr>
          <a:lstStyle/>
          <a:p>
            <a:pPr>
              <a:lnSpc>
                <a:spcPct val="85000"/>
              </a:lnSpc>
              <a:spcBef>
                <a:spcPct val="15000"/>
              </a:spcBef>
            </a:pPr>
            <a:r>
              <a:rPr lang="en-US">
                <a:solidFill>
                  <a:srgbClr val="00B050"/>
                </a:solidFill>
              </a:rPr>
              <a:t>Implementation time reduced</a:t>
            </a:r>
          </a:p>
          <a:p>
            <a:pPr>
              <a:lnSpc>
                <a:spcPct val="85000"/>
              </a:lnSpc>
              <a:spcBef>
                <a:spcPct val="15000"/>
              </a:spcBef>
            </a:pPr>
            <a:r>
              <a:rPr lang="en-US">
                <a:solidFill>
                  <a:srgbClr val="00B050"/>
                </a:solidFill>
              </a:rPr>
              <a:t>from 21 days to 2 days</a:t>
            </a:r>
          </a:p>
        </p:txBody>
      </p:sp>
      <p:pic>
        <p:nvPicPr>
          <p:cNvPr id="373767" name="Picture 36" descr="http://www.primarymedical.co.uk/assets/images/magnifying_glass_-_solution.jpg"/>
          <p:cNvPicPr>
            <a:picLocks noChangeAspect="1" noChangeArrowheads="1"/>
          </p:cNvPicPr>
          <p:nvPr/>
        </p:nvPicPr>
        <p:blipFill>
          <a:blip r:embed="rId4"/>
          <a:srcRect/>
          <a:stretch>
            <a:fillRect/>
          </a:stretch>
        </p:blipFill>
        <p:spPr bwMode="auto">
          <a:xfrm>
            <a:off x="4178300" y="5791200"/>
            <a:ext cx="762000" cy="762000"/>
          </a:xfrm>
          <a:prstGeom prst="rect">
            <a:avLst/>
          </a:prstGeom>
          <a:noFill/>
          <a:ln w="9525">
            <a:noFill/>
            <a:miter lim="800000"/>
            <a:headEnd/>
            <a:tailEnd/>
          </a:ln>
        </p:spPr>
      </p:pic>
      <p:sp>
        <p:nvSpPr>
          <p:cNvPr id="373768" name="Rectangle 3"/>
          <p:cNvSpPr txBox="1">
            <a:spLocks noChangeArrowheads="1"/>
          </p:cNvSpPr>
          <p:nvPr/>
        </p:nvSpPr>
        <p:spPr bwMode="auto">
          <a:xfrm>
            <a:off x="2743200" y="1457325"/>
            <a:ext cx="5757863" cy="4495800"/>
          </a:xfrm>
          <a:prstGeom prst="rect">
            <a:avLst/>
          </a:prstGeom>
          <a:noFill/>
          <a:ln w="9525">
            <a:noFill/>
            <a:miter lim="800000"/>
            <a:headEnd/>
            <a:tailEnd/>
          </a:ln>
        </p:spPr>
        <p:txBody>
          <a:bodyPr lIns="0" tIns="0" rIns="0" bIns="0"/>
          <a:lstStyle/>
          <a:p>
            <a:pPr marL="228600" indent="-228600" eaLnBrk="0" hangingPunct="0">
              <a:lnSpc>
                <a:spcPct val="80000"/>
              </a:lnSpc>
              <a:spcBef>
                <a:spcPct val="20000"/>
              </a:spcBef>
              <a:buClr>
                <a:srgbClr val="FF9900"/>
              </a:buClr>
              <a:buSzPct val="60000"/>
              <a:buFont typeface="Wingdings" pitchFamily="2" charset="2"/>
              <a:buNone/>
            </a:pPr>
            <a:r>
              <a:rPr lang="en-US">
                <a:solidFill>
                  <a:srgbClr val="003366"/>
                </a:solidFill>
                <a:latin typeface="Helvetica"/>
              </a:rPr>
              <a:t>Intelliden Solution</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Intelliden is the key application for ensuring accurate device changes across the IP network</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Network configuration management and compliance </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All network access controlled through Intelliden including full history of who did what and when</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Full backup and recovery</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Over 40K (mostly Cisco and Juniper) devices</a:t>
            </a:r>
          </a:p>
          <a:p>
            <a:pPr marL="228600" indent="-228600" eaLnBrk="0" hangingPunct="0">
              <a:lnSpc>
                <a:spcPct val="80000"/>
              </a:lnSpc>
              <a:spcBef>
                <a:spcPct val="20000"/>
              </a:spcBef>
              <a:buClr>
                <a:srgbClr val="FF9900"/>
              </a:buClr>
              <a:buSzPct val="60000"/>
            </a:pPr>
            <a:endParaRPr lang="en-US" sz="1600" b="0">
              <a:solidFill>
                <a:srgbClr val="003366"/>
              </a:solidFill>
              <a:latin typeface="Helvetica"/>
            </a:endParaRPr>
          </a:p>
          <a:p>
            <a:pPr marL="228600" indent="-228600" eaLnBrk="0" hangingPunct="0">
              <a:lnSpc>
                <a:spcPct val="80000"/>
              </a:lnSpc>
              <a:spcBef>
                <a:spcPct val="20000"/>
              </a:spcBef>
              <a:buClr>
                <a:srgbClr val="FF9900"/>
              </a:buClr>
              <a:buSzPct val="60000"/>
              <a:buFont typeface="Wingdings" pitchFamily="2" charset="2"/>
              <a:buNone/>
            </a:pPr>
            <a:endParaRPr lang="en-US">
              <a:solidFill>
                <a:srgbClr val="003366"/>
              </a:solidFill>
              <a:latin typeface="Helvetica"/>
            </a:endParaRPr>
          </a:p>
          <a:p>
            <a:pPr marL="228600" indent="-228600" eaLnBrk="0" hangingPunct="0">
              <a:lnSpc>
                <a:spcPct val="80000"/>
              </a:lnSpc>
              <a:spcBef>
                <a:spcPct val="20000"/>
              </a:spcBef>
              <a:buClr>
                <a:srgbClr val="FF9900"/>
              </a:buClr>
              <a:buSzPct val="60000"/>
              <a:buFont typeface="Wingdings" pitchFamily="2" charset="2"/>
              <a:buNone/>
            </a:pPr>
            <a:r>
              <a:rPr lang="en-US">
                <a:solidFill>
                  <a:srgbClr val="003366"/>
                </a:solidFill>
                <a:latin typeface="Helvetica"/>
              </a:rPr>
              <a:t>Results</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Reduced conformance implementation timeframes from 3 weeks to 2 days</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Improved customer satisfaction, reduction of trouble-shooting timeframes</a:t>
            </a:r>
          </a:p>
        </p:txBody>
      </p:sp>
      <p:sp>
        <p:nvSpPr>
          <p:cNvPr id="373769" name="TextBox 8"/>
          <p:cNvSpPr txBox="1">
            <a:spLocks noChangeArrowheads="1"/>
          </p:cNvSpPr>
          <p:nvPr/>
        </p:nvSpPr>
        <p:spPr bwMode="auto">
          <a:xfrm>
            <a:off x="466725" y="1457325"/>
            <a:ext cx="1992313" cy="246063"/>
          </a:xfrm>
          <a:prstGeom prst="rect">
            <a:avLst/>
          </a:prstGeom>
          <a:solidFill>
            <a:srgbClr val="8E4700"/>
          </a:solidFill>
          <a:ln w="3175">
            <a:solidFill>
              <a:schemeClr val="bg1"/>
            </a:solidFill>
            <a:miter lim="800000"/>
            <a:headEnd/>
            <a:tailEnd/>
          </a:ln>
        </p:spPr>
        <p:txBody>
          <a:bodyPr>
            <a:spAutoFit/>
          </a:bodyPr>
          <a:lstStyle/>
          <a:p>
            <a:r>
              <a:rPr lang="en-US" sz="1000">
                <a:latin typeface="Helvetica"/>
              </a:rPr>
              <a:t>BACKGROUND</a:t>
            </a:r>
            <a:endParaRPr lang="en-US" sz="1400">
              <a:latin typeface="Helvetic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ChangeArrowheads="1"/>
          </p:cNvSpPr>
          <p:nvPr>
            <p:ph type="title" idx="4294967295"/>
          </p:nvPr>
        </p:nvSpPr>
        <p:spPr>
          <a:xfrm>
            <a:off x="354013" y="457200"/>
            <a:ext cx="8245475" cy="384175"/>
          </a:xfrm>
        </p:spPr>
        <p:txBody>
          <a:bodyPr lIns="0" tIns="0" rIns="0" bIns="0" anchor="ctr"/>
          <a:lstStyle/>
          <a:p>
            <a:r>
              <a:rPr lang="en-US" sz="2800" smtClean="0">
                <a:solidFill>
                  <a:srgbClr val="003366"/>
                </a:solidFill>
              </a:rPr>
              <a:t>Enhanced Automation, Accuracy and Audit</a:t>
            </a:r>
          </a:p>
        </p:txBody>
      </p:sp>
      <p:sp>
        <p:nvSpPr>
          <p:cNvPr id="374786" name="Rectangle 3"/>
          <p:cNvSpPr>
            <a:spLocks noGrp="1" noChangeArrowheads="1"/>
          </p:cNvSpPr>
          <p:nvPr>
            <p:ph idx="4294967295"/>
          </p:nvPr>
        </p:nvSpPr>
        <p:spPr>
          <a:xfrm>
            <a:off x="2713038" y="1447800"/>
            <a:ext cx="5897562" cy="3970338"/>
          </a:xfrm>
        </p:spPr>
        <p:txBody>
          <a:bodyPr lIns="0" tIns="0" rIns="0" bIns="0"/>
          <a:lstStyle/>
          <a:p>
            <a:pPr>
              <a:lnSpc>
                <a:spcPct val="80000"/>
              </a:lnSpc>
              <a:buFont typeface="Wingdings" pitchFamily="2" charset="2"/>
              <a:buNone/>
            </a:pPr>
            <a:r>
              <a:rPr lang="en-US" sz="1600" b="1" smtClean="0">
                <a:solidFill>
                  <a:srgbClr val="003366"/>
                </a:solidFill>
              </a:rPr>
              <a:t>Intelliden Solution</a:t>
            </a:r>
          </a:p>
          <a:p>
            <a:pPr>
              <a:lnSpc>
                <a:spcPct val="80000"/>
              </a:lnSpc>
            </a:pPr>
            <a:r>
              <a:rPr lang="en-US" sz="1600" smtClean="0">
                <a:solidFill>
                  <a:srgbClr val="003366"/>
                </a:solidFill>
                <a:latin typeface="Helvetica"/>
              </a:rPr>
              <a:t>Configuration &amp; Change Management and reporting for IT audit group</a:t>
            </a:r>
          </a:p>
          <a:p>
            <a:pPr marL="625475" lvl="1" indent="-228600">
              <a:lnSpc>
                <a:spcPct val="80000"/>
              </a:lnSpc>
            </a:pPr>
            <a:r>
              <a:rPr lang="en-US" sz="1400" smtClean="0">
                <a:solidFill>
                  <a:srgbClr val="003366"/>
                </a:solidFill>
                <a:latin typeface="Helvetica"/>
              </a:rPr>
              <a:t>Unified access and control</a:t>
            </a:r>
          </a:p>
          <a:p>
            <a:pPr marL="625475" lvl="1" indent="-228600">
              <a:lnSpc>
                <a:spcPct val="80000"/>
              </a:lnSpc>
            </a:pPr>
            <a:r>
              <a:rPr lang="en-US" sz="1400" smtClean="0">
                <a:solidFill>
                  <a:srgbClr val="003366"/>
                </a:solidFill>
                <a:latin typeface="Helvetica"/>
              </a:rPr>
              <a:t>Automated procedures for repetitive changes</a:t>
            </a:r>
          </a:p>
          <a:p>
            <a:pPr marL="625475" lvl="1" indent="-228600">
              <a:lnSpc>
                <a:spcPct val="80000"/>
              </a:lnSpc>
            </a:pPr>
            <a:r>
              <a:rPr lang="en-US" sz="1400" smtClean="0">
                <a:solidFill>
                  <a:srgbClr val="003366"/>
                </a:solidFill>
                <a:latin typeface="Helvetica"/>
              </a:rPr>
              <a:t>Self-documenting workflow</a:t>
            </a:r>
          </a:p>
          <a:p>
            <a:pPr marL="625475" lvl="1" indent="-228600">
              <a:lnSpc>
                <a:spcPct val="80000"/>
              </a:lnSpc>
            </a:pPr>
            <a:r>
              <a:rPr lang="en-US" sz="1400" smtClean="0">
                <a:solidFill>
                  <a:srgbClr val="003366"/>
                </a:solidFill>
                <a:latin typeface="Helvetica"/>
              </a:rPr>
              <a:t>OS Upgrades</a:t>
            </a:r>
          </a:p>
          <a:p>
            <a:pPr>
              <a:lnSpc>
                <a:spcPct val="80000"/>
              </a:lnSpc>
            </a:pPr>
            <a:r>
              <a:rPr lang="en-US" sz="1600" smtClean="0">
                <a:solidFill>
                  <a:srgbClr val="003366"/>
                </a:solidFill>
                <a:latin typeface="Helvetica"/>
              </a:rPr>
              <a:t>Integration with internal management web portal and inventory</a:t>
            </a:r>
          </a:p>
          <a:p>
            <a:pPr>
              <a:lnSpc>
                <a:spcPct val="80000"/>
              </a:lnSpc>
            </a:pPr>
            <a:r>
              <a:rPr lang="en-US" sz="1600" smtClean="0">
                <a:solidFill>
                  <a:srgbClr val="003366"/>
                </a:solidFill>
                <a:latin typeface="Helvetica"/>
              </a:rPr>
              <a:t>4000 mostly Cisco devices across NA, SA and Asia</a:t>
            </a:r>
          </a:p>
          <a:p>
            <a:pPr>
              <a:lnSpc>
                <a:spcPct val="80000"/>
              </a:lnSpc>
              <a:buFont typeface="Wingdings" pitchFamily="2" charset="2"/>
              <a:buNone/>
            </a:pPr>
            <a:endParaRPr lang="en-US" sz="1600" b="1" smtClean="0">
              <a:solidFill>
                <a:srgbClr val="003366"/>
              </a:solidFill>
              <a:latin typeface="Helvetica"/>
            </a:endParaRPr>
          </a:p>
          <a:p>
            <a:pPr>
              <a:lnSpc>
                <a:spcPct val="80000"/>
              </a:lnSpc>
              <a:buFont typeface="Wingdings" pitchFamily="2" charset="2"/>
              <a:buNone/>
            </a:pPr>
            <a:endParaRPr lang="en-US" sz="1200" b="1" i="1" smtClean="0">
              <a:solidFill>
                <a:srgbClr val="003366"/>
              </a:solidFill>
            </a:endParaRPr>
          </a:p>
          <a:p>
            <a:pPr>
              <a:lnSpc>
                <a:spcPct val="80000"/>
              </a:lnSpc>
              <a:buFont typeface="Wingdings" pitchFamily="2" charset="2"/>
              <a:buNone/>
            </a:pPr>
            <a:r>
              <a:rPr lang="en-US" sz="1600" b="1" smtClean="0">
                <a:solidFill>
                  <a:srgbClr val="003366"/>
                </a:solidFill>
              </a:rPr>
              <a:t>Results</a:t>
            </a:r>
          </a:p>
          <a:p>
            <a:pPr>
              <a:lnSpc>
                <a:spcPct val="80000"/>
              </a:lnSpc>
            </a:pPr>
            <a:r>
              <a:rPr lang="en-US" sz="1600" smtClean="0">
                <a:solidFill>
                  <a:srgbClr val="003366"/>
                </a:solidFill>
              </a:rPr>
              <a:t>Improved network reliability, greater automation, accuracy and audit</a:t>
            </a:r>
          </a:p>
          <a:p>
            <a:pPr marL="625475" lvl="1" indent="-228600">
              <a:lnSpc>
                <a:spcPct val="80000"/>
              </a:lnSpc>
            </a:pPr>
            <a:r>
              <a:rPr lang="en-US" sz="1400" smtClean="0">
                <a:solidFill>
                  <a:srgbClr val="003366"/>
                </a:solidFill>
                <a:latin typeface="Helvetica"/>
              </a:rPr>
              <a:t>50-60% changes automated with 75% time savings</a:t>
            </a:r>
          </a:p>
          <a:p>
            <a:pPr marL="625475" lvl="1" indent="-228600">
              <a:lnSpc>
                <a:spcPct val="80000"/>
              </a:lnSpc>
            </a:pPr>
            <a:r>
              <a:rPr lang="en-US" sz="1400" smtClean="0">
                <a:solidFill>
                  <a:srgbClr val="003366"/>
                </a:solidFill>
                <a:latin typeface="Helvetica"/>
              </a:rPr>
              <a:t>300 </a:t>
            </a:r>
            <a:r>
              <a:rPr lang="en-US" sz="1400" smtClean="0">
                <a:solidFill>
                  <a:srgbClr val="003366"/>
                </a:solidFill>
              </a:rPr>
              <a:t>–</a:t>
            </a:r>
            <a:r>
              <a:rPr lang="en-US" sz="1400" smtClean="0">
                <a:solidFill>
                  <a:srgbClr val="003366"/>
                </a:solidFill>
                <a:latin typeface="Helvetica"/>
              </a:rPr>
              <a:t> 400 devices upgraded automatically saving two weeks</a:t>
            </a:r>
            <a:r>
              <a:rPr lang="en-US" sz="1400" smtClean="0">
                <a:solidFill>
                  <a:srgbClr val="003366"/>
                </a:solidFill>
              </a:rPr>
              <a:t>’</a:t>
            </a:r>
            <a:r>
              <a:rPr lang="en-US" sz="1400" smtClean="0">
                <a:solidFill>
                  <a:srgbClr val="003366"/>
                </a:solidFill>
                <a:latin typeface="Helvetica"/>
              </a:rPr>
              <a:t> effort</a:t>
            </a:r>
          </a:p>
          <a:p>
            <a:pPr>
              <a:lnSpc>
                <a:spcPct val="80000"/>
              </a:lnSpc>
            </a:pPr>
            <a:r>
              <a:rPr lang="en-US" sz="1600" smtClean="0">
                <a:solidFill>
                  <a:srgbClr val="003366"/>
                </a:solidFill>
              </a:rPr>
              <a:t>Lower TCO through reduced need for internal development and reduced hardware maintenance costs</a:t>
            </a:r>
          </a:p>
        </p:txBody>
      </p:sp>
      <p:pic>
        <p:nvPicPr>
          <p:cNvPr id="374787" name="Picture 6"/>
          <p:cNvPicPr>
            <a:picLocks noChangeAspect="1" noChangeArrowheads="1"/>
          </p:cNvPicPr>
          <p:nvPr/>
        </p:nvPicPr>
        <p:blipFill>
          <a:blip r:embed="rId3"/>
          <a:srcRect/>
          <a:stretch>
            <a:fillRect/>
          </a:stretch>
        </p:blipFill>
        <p:spPr bwMode="auto">
          <a:xfrm>
            <a:off x="7467600" y="914400"/>
            <a:ext cx="1371600" cy="461963"/>
          </a:xfrm>
          <a:prstGeom prst="rect">
            <a:avLst/>
          </a:prstGeom>
          <a:noFill/>
          <a:ln w="9525">
            <a:noFill/>
            <a:miter lim="800000"/>
            <a:headEnd/>
            <a:tailEnd/>
          </a:ln>
        </p:spPr>
      </p:pic>
      <p:sp>
        <p:nvSpPr>
          <p:cNvPr id="374788" name="TextBox 8"/>
          <p:cNvSpPr txBox="1">
            <a:spLocks noChangeArrowheads="1"/>
          </p:cNvSpPr>
          <p:nvPr/>
        </p:nvSpPr>
        <p:spPr bwMode="auto">
          <a:xfrm>
            <a:off x="466725" y="1447800"/>
            <a:ext cx="1992313" cy="246063"/>
          </a:xfrm>
          <a:prstGeom prst="rect">
            <a:avLst/>
          </a:prstGeom>
          <a:solidFill>
            <a:srgbClr val="8E4700"/>
          </a:solidFill>
          <a:ln w="3175">
            <a:solidFill>
              <a:schemeClr val="bg1"/>
            </a:solidFill>
            <a:miter lim="800000"/>
            <a:headEnd/>
            <a:tailEnd/>
          </a:ln>
        </p:spPr>
        <p:txBody>
          <a:bodyPr>
            <a:spAutoFit/>
          </a:bodyPr>
          <a:lstStyle/>
          <a:p>
            <a:r>
              <a:rPr lang="en-US" sz="1000">
                <a:latin typeface="Helvetica"/>
              </a:rPr>
              <a:t>BACKGROUND</a:t>
            </a:r>
            <a:endParaRPr lang="en-US" sz="1400">
              <a:latin typeface="Helvetica"/>
            </a:endParaRPr>
          </a:p>
        </p:txBody>
      </p:sp>
      <p:sp>
        <p:nvSpPr>
          <p:cNvPr id="374789" name="TextBox 15"/>
          <p:cNvSpPr txBox="1">
            <a:spLocks noChangeArrowheads="1"/>
          </p:cNvSpPr>
          <p:nvPr/>
        </p:nvSpPr>
        <p:spPr bwMode="auto">
          <a:xfrm>
            <a:off x="465138" y="2706688"/>
            <a:ext cx="1992312" cy="246062"/>
          </a:xfrm>
          <a:prstGeom prst="rect">
            <a:avLst/>
          </a:prstGeom>
          <a:solidFill>
            <a:schemeClr val="bg1"/>
          </a:solidFill>
          <a:ln w="9525">
            <a:noFill/>
            <a:miter lim="800000"/>
            <a:headEnd/>
            <a:tailEnd/>
          </a:ln>
        </p:spPr>
        <p:txBody>
          <a:bodyPr>
            <a:spAutoFit/>
          </a:bodyPr>
          <a:lstStyle/>
          <a:p>
            <a:r>
              <a:rPr lang="en-US" sz="1000">
                <a:latin typeface="Helvetica"/>
              </a:rPr>
              <a:t>CHALLENGES</a:t>
            </a:r>
            <a:endParaRPr lang="en-US" sz="1400">
              <a:latin typeface="Helvetica"/>
            </a:endParaRPr>
          </a:p>
        </p:txBody>
      </p:sp>
      <p:sp>
        <p:nvSpPr>
          <p:cNvPr id="374790" name="Rectangle 302"/>
          <p:cNvSpPr>
            <a:spLocks noChangeArrowheads="1"/>
          </p:cNvSpPr>
          <p:nvPr/>
        </p:nvSpPr>
        <p:spPr bwMode="auto">
          <a:xfrm>
            <a:off x="457200" y="2968625"/>
            <a:ext cx="1993900" cy="3508375"/>
          </a:xfrm>
          <a:prstGeom prst="rect">
            <a:avLst/>
          </a:prstGeom>
          <a:gradFill rotWithShape="0">
            <a:gsLst>
              <a:gs pos="0">
                <a:srgbClr val="297FD4">
                  <a:alpha val="42998"/>
                </a:srgbClr>
              </a:gs>
              <a:gs pos="100000">
                <a:srgbClr val="133B62">
                  <a:alpha val="42998"/>
                </a:srgbClr>
              </a:gs>
            </a:gsLst>
            <a:lin ang="5400000" scaled="1"/>
          </a:gradFill>
          <a:ln w="9525" algn="ctr">
            <a:noFill/>
            <a:miter lim="800000"/>
            <a:headEnd/>
            <a:tailEnd/>
          </a:ln>
        </p:spPr>
        <p:txBody>
          <a:bodyPr/>
          <a:lstStyle/>
          <a:p>
            <a:pPr marL="119063" indent="-119063">
              <a:lnSpc>
                <a:spcPct val="93000"/>
              </a:lnSpc>
              <a:spcBef>
                <a:spcPct val="15000"/>
              </a:spcBef>
              <a:buFont typeface="Arial" charset="0"/>
              <a:buChar char="•"/>
            </a:pPr>
            <a:r>
              <a:rPr lang="en-US" sz="1200" b="0">
                <a:solidFill>
                  <a:schemeClr val="bg1"/>
                </a:solidFill>
              </a:rPr>
              <a:t>Highly visible, rapidly growing mission-critical financial network with 4000 Devices (95% Cisco)</a:t>
            </a:r>
          </a:p>
          <a:p>
            <a:pPr marL="119063" indent="-119063">
              <a:lnSpc>
                <a:spcPct val="93000"/>
              </a:lnSpc>
              <a:spcBef>
                <a:spcPct val="15000"/>
              </a:spcBef>
              <a:buFont typeface="Arial" charset="0"/>
              <a:buChar char="•"/>
            </a:pPr>
            <a:r>
              <a:rPr lang="en-US" sz="1200" b="0">
                <a:solidFill>
                  <a:schemeClr val="bg1"/>
                </a:solidFill>
              </a:rPr>
              <a:t>Prevent outages due to manual errors</a:t>
            </a:r>
          </a:p>
          <a:p>
            <a:pPr marL="119063" indent="-119063">
              <a:lnSpc>
                <a:spcPct val="93000"/>
              </a:lnSpc>
              <a:spcBef>
                <a:spcPct val="15000"/>
              </a:spcBef>
              <a:buFont typeface="Arial" charset="0"/>
              <a:buChar char="•"/>
            </a:pPr>
            <a:r>
              <a:rPr lang="en-US" sz="1200" b="0">
                <a:solidFill>
                  <a:schemeClr val="bg1"/>
                </a:solidFill>
              </a:rPr>
              <a:t>Reduce network OPEX growing linearly</a:t>
            </a:r>
          </a:p>
          <a:p>
            <a:pPr marL="119063" indent="-119063">
              <a:lnSpc>
                <a:spcPct val="93000"/>
              </a:lnSpc>
              <a:spcBef>
                <a:spcPct val="15000"/>
              </a:spcBef>
              <a:buFont typeface="Arial" charset="0"/>
              <a:buChar char="•"/>
            </a:pPr>
            <a:r>
              <a:rPr lang="en-US" sz="1200" b="0">
                <a:solidFill>
                  <a:schemeClr val="bg1"/>
                </a:solidFill>
              </a:rPr>
              <a:t>Scale the network engineering expertise (“tribal knowledge” syndrome)</a:t>
            </a:r>
          </a:p>
          <a:p>
            <a:pPr marL="119063" indent="-119063">
              <a:lnSpc>
                <a:spcPct val="93000"/>
              </a:lnSpc>
              <a:spcBef>
                <a:spcPct val="15000"/>
              </a:spcBef>
              <a:buFont typeface="Arial" charset="0"/>
              <a:buChar char="•"/>
            </a:pPr>
            <a:r>
              <a:rPr lang="en-US" sz="1200" b="0">
                <a:solidFill>
                  <a:schemeClr val="bg1"/>
                </a:solidFill>
              </a:rPr>
              <a:t>Consolidation of historically separate networks and management systems</a:t>
            </a:r>
          </a:p>
        </p:txBody>
      </p:sp>
      <p:sp>
        <p:nvSpPr>
          <p:cNvPr id="374791" name="Rectangle 281"/>
          <p:cNvSpPr>
            <a:spLocks noChangeArrowheads="1"/>
          </p:cNvSpPr>
          <p:nvPr/>
        </p:nvSpPr>
        <p:spPr bwMode="auto">
          <a:xfrm>
            <a:off x="465138" y="1714500"/>
            <a:ext cx="1982787" cy="922338"/>
          </a:xfrm>
          <a:prstGeom prst="rect">
            <a:avLst/>
          </a:prstGeom>
          <a:solidFill>
            <a:srgbClr val="E28700"/>
          </a:solidFill>
          <a:ln w="9525" algn="ctr">
            <a:solidFill>
              <a:srgbClr val="B86E00"/>
            </a:solidFill>
            <a:miter lim="800000"/>
            <a:headEnd/>
            <a:tailEnd/>
          </a:ln>
        </p:spPr>
        <p:txBody>
          <a:bodyPr anchor="ctr"/>
          <a:lstStyle/>
          <a:p>
            <a:r>
              <a:rPr lang="en-US" sz="1200"/>
              <a:t>Leading International Credit Card Services Provider</a:t>
            </a:r>
          </a:p>
          <a:p>
            <a:endParaRPr lang="en-US" sz="1200"/>
          </a:p>
        </p:txBody>
      </p:sp>
      <p:sp>
        <p:nvSpPr>
          <p:cNvPr id="374792" name="Rectangle 14"/>
          <p:cNvSpPr>
            <a:spLocks noChangeArrowheads="1"/>
          </p:cNvSpPr>
          <p:nvPr/>
        </p:nvSpPr>
        <p:spPr bwMode="auto">
          <a:xfrm>
            <a:off x="4932363" y="5867400"/>
            <a:ext cx="2343150" cy="600075"/>
          </a:xfrm>
          <a:prstGeom prst="rect">
            <a:avLst/>
          </a:prstGeom>
          <a:noFill/>
          <a:ln w="9525">
            <a:noFill/>
            <a:miter lim="800000"/>
            <a:headEnd/>
            <a:tailEnd/>
          </a:ln>
        </p:spPr>
        <p:txBody>
          <a:bodyPr wrap="none">
            <a:spAutoFit/>
          </a:bodyPr>
          <a:lstStyle/>
          <a:p>
            <a:pPr>
              <a:lnSpc>
                <a:spcPct val="85000"/>
              </a:lnSpc>
              <a:spcBef>
                <a:spcPct val="15000"/>
              </a:spcBef>
            </a:pPr>
            <a:r>
              <a:rPr lang="en-US">
                <a:solidFill>
                  <a:srgbClr val="00B050"/>
                </a:solidFill>
              </a:rPr>
              <a:t>75% time savings</a:t>
            </a:r>
          </a:p>
          <a:p>
            <a:pPr>
              <a:lnSpc>
                <a:spcPct val="85000"/>
              </a:lnSpc>
              <a:spcBef>
                <a:spcPct val="15000"/>
              </a:spcBef>
            </a:pPr>
            <a:r>
              <a:rPr lang="en-US">
                <a:solidFill>
                  <a:srgbClr val="00B050"/>
                </a:solidFill>
              </a:rPr>
              <a:t>through automation</a:t>
            </a:r>
          </a:p>
        </p:txBody>
      </p:sp>
      <p:pic>
        <p:nvPicPr>
          <p:cNvPr id="374793" name="Picture 36" descr="http://www.primarymedical.co.uk/assets/images/magnifying_glass_-_solution.jpg"/>
          <p:cNvPicPr>
            <a:picLocks noChangeAspect="1" noChangeArrowheads="1"/>
          </p:cNvPicPr>
          <p:nvPr/>
        </p:nvPicPr>
        <p:blipFill>
          <a:blip r:embed="rId4"/>
          <a:srcRect/>
          <a:stretch>
            <a:fillRect/>
          </a:stretch>
        </p:blipFill>
        <p:spPr bwMode="auto">
          <a:xfrm>
            <a:off x="4191000" y="5791200"/>
            <a:ext cx="762000"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idx="4294967295"/>
          </p:nvPr>
        </p:nvSpPr>
        <p:spPr>
          <a:xfrm>
            <a:off x="457200" y="609600"/>
            <a:ext cx="8534400" cy="384175"/>
          </a:xfrm>
        </p:spPr>
        <p:txBody>
          <a:bodyPr lIns="0" tIns="0" rIns="0" bIns="0" anchor="ctr"/>
          <a:lstStyle/>
          <a:p>
            <a:r>
              <a:rPr lang="en-US" sz="2800" smtClean="0">
                <a:solidFill>
                  <a:srgbClr val="003366"/>
                </a:solidFill>
                <a:latin typeface="Helvetica"/>
              </a:rPr>
              <a:t>Zero Touch Provisioning</a:t>
            </a:r>
          </a:p>
        </p:txBody>
      </p:sp>
      <p:sp>
        <p:nvSpPr>
          <p:cNvPr id="376834" name="Rectangle 3"/>
          <p:cNvSpPr>
            <a:spLocks noGrp="1" noChangeArrowheads="1"/>
          </p:cNvSpPr>
          <p:nvPr>
            <p:ph type="body" idx="4294967295"/>
          </p:nvPr>
        </p:nvSpPr>
        <p:spPr>
          <a:xfrm>
            <a:off x="2789238" y="1571625"/>
            <a:ext cx="5897562" cy="3686175"/>
          </a:xfrm>
        </p:spPr>
        <p:txBody>
          <a:bodyPr lIns="0" tIns="0" rIns="0" bIns="0"/>
          <a:lstStyle/>
          <a:p>
            <a:pPr>
              <a:lnSpc>
                <a:spcPct val="80000"/>
              </a:lnSpc>
              <a:buFont typeface="Wingdings" pitchFamily="2" charset="2"/>
              <a:buNone/>
            </a:pPr>
            <a:r>
              <a:rPr lang="en-US" sz="1600" b="1" smtClean="0">
                <a:solidFill>
                  <a:srgbClr val="003366"/>
                </a:solidFill>
                <a:latin typeface="Helvetica"/>
              </a:rPr>
              <a:t>Intelliden Solution</a:t>
            </a:r>
          </a:p>
          <a:p>
            <a:pPr>
              <a:lnSpc>
                <a:spcPct val="80000"/>
              </a:lnSpc>
            </a:pPr>
            <a:r>
              <a:rPr lang="en-US" sz="1400" smtClean="0">
                <a:solidFill>
                  <a:srgbClr val="003366"/>
                </a:solidFill>
                <a:latin typeface="Helvetica"/>
              </a:rPr>
              <a:t>Network Provisioning, Configuration and Policy Management </a:t>
            </a:r>
          </a:p>
          <a:p>
            <a:pPr>
              <a:lnSpc>
                <a:spcPct val="80000"/>
              </a:lnSpc>
            </a:pPr>
            <a:r>
              <a:rPr lang="en-US" sz="1400" smtClean="0">
                <a:solidFill>
                  <a:srgbClr val="003366"/>
                </a:solidFill>
                <a:latin typeface="Helvetica"/>
              </a:rPr>
              <a:t>Unified solution for network engineering, operations and services teams</a:t>
            </a:r>
          </a:p>
          <a:p>
            <a:pPr>
              <a:lnSpc>
                <a:spcPct val="80000"/>
              </a:lnSpc>
            </a:pPr>
            <a:r>
              <a:rPr lang="en-US" sz="1400" smtClean="0">
                <a:solidFill>
                  <a:srgbClr val="003366"/>
                </a:solidFill>
                <a:latin typeface="Helvetica"/>
              </a:rPr>
              <a:t>50K Cisco CPE and aggregation devices </a:t>
            </a:r>
          </a:p>
          <a:p>
            <a:pPr>
              <a:lnSpc>
                <a:spcPct val="80000"/>
              </a:lnSpc>
              <a:buFont typeface="Wingdings" pitchFamily="2" charset="2"/>
              <a:buNone/>
            </a:pPr>
            <a:endParaRPr lang="en-US" sz="1400" smtClean="0">
              <a:solidFill>
                <a:srgbClr val="003366"/>
              </a:solidFill>
              <a:latin typeface="Helvetica"/>
            </a:endParaRPr>
          </a:p>
          <a:p>
            <a:pPr>
              <a:lnSpc>
                <a:spcPct val="80000"/>
              </a:lnSpc>
              <a:buFont typeface="Wingdings" pitchFamily="2" charset="2"/>
              <a:buNone/>
            </a:pPr>
            <a:endParaRPr lang="en-US" sz="1400" b="1" i="1" smtClean="0">
              <a:solidFill>
                <a:srgbClr val="003366"/>
              </a:solidFill>
              <a:latin typeface="Helvetica"/>
            </a:endParaRPr>
          </a:p>
          <a:p>
            <a:pPr>
              <a:lnSpc>
                <a:spcPct val="80000"/>
              </a:lnSpc>
              <a:buFont typeface="Wingdings" pitchFamily="2" charset="2"/>
              <a:buNone/>
            </a:pPr>
            <a:r>
              <a:rPr lang="en-US" sz="1600" b="1" smtClean="0">
                <a:solidFill>
                  <a:srgbClr val="003366"/>
                </a:solidFill>
                <a:latin typeface="Helvetica"/>
              </a:rPr>
              <a:t>Expected Results</a:t>
            </a:r>
          </a:p>
          <a:p>
            <a:pPr>
              <a:lnSpc>
                <a:spcPct val="80000"/>
              </a:lnSpc>
            </a:pPr>
            <a:r>
              <a:rPr lang="en-US" sz="1400" smtClean="0">
                <a:solidFill>
                  <a:srgbClr val="003366"/>
                </a:solidFill>
                <a:latin typeface="Helvetica"/>
              </a:rPr>
              <a:t>Minimize need to send installation technicians for CPE provisioning</a:t>
            </a:r>
          </a:p>
          <a:p>
            <a:pPr>
              <a:lnSpc>
                <a:spcPct val="80000"/>
              </a:lnSpc>
            </a:pPr>
            <a:r>
              <a:rPr lang="en-US" sz="1400" smtClean="0">
                <a:solidFill>
                  <a:srgbClr val="003366"/>
                </a:solidFill>
                <a:latin typeface="Helvetica"/>
              </a:rPr>
              <a:t>Shield CLI complexities from services / OSS teams</a:t>
            </a:r>
          </a:p>
          <a:p>
            <a:pPr>
              <a:lnSpc>
                <a:spcPct val="80000"/>
              </a:lnSpc>
            </a:pPr>
            <a:r>
              <a:rPr lang="en-US" sz="1400" smtClean="0">
                <a:solidFill>
                  <a:srgbClr val="003366"/>
                </a:solidFill>
                <a:latin typeface="Helvetica"/>
              </a:rPr>
              <a:t>Reduce </a:t>
            </a:r>
            <a:r>
              <a:rPr lang="en-US" sz="1400" smtClean="0">
                <a:solidFill>
                  <a:srgbClr val="003366"/>
                </a:solidFill>
              </a:rPr>
              <a:t>‘</a:t>
            </a:r>
            <a:r>
              <a:rPr lang="en-US" sz="1400" smtClean="0">
                <a:solidFill>
                  <a:srgbClr val="003366"/>
                </a:solidFill>
                <a:latin typeface="Helvetica"/>
              </a:rPr>
              <a:t>fat-finger</a:t>
            </a:r>
            <a:r>
              <a:rPr lang="en-US" sz="1400" smtClean="0">
                <a:solidFill>
                  <a:srgbClr val="003366"/>
                </a:solidFill>
              </a:rPr>
              <a:t>’</a:t>
            </a:r>
            <a:r>
              <a:rPr lang="en-US" sz="1400" smtClean="0">
                <a:solidFill>
                  <a:srgbClr val="003366"/>
                </a:solidFill>
                <a:latin typeface="Helvetica"/>
              </a:rPr>
              <a:t> configuration errors </a:t>
            </a:r>
          </a:p>
          <a:p>
            <a:pPr>
              <a:lnSpc>
                <a:spcPct val="80000"/>
              </a:lnSpc>
            </a:pPr>
            <a:r>
              <a:rPr lang="en-US" sz="1400" smtClean="0">
                <a:solidFill>
                  <a:srgbClr val="003366"/>
                </a:solidFill>
                <a:latin typeface="Helvetica"/>
              </a:rPr>
              <a:t>Control access i.e. who can do what and when</a:t>
            </a:r>
          </a:p>
          <a:p>
            <a:pPr>
              <a:lnSpc>
                <a:spcPct val="80000"/>
              </a:lnSpc>
            </a:pPr>
            <a:r>
              <a:rPr lang="en-US" sz="1400" smtClean="0">
                <a:solidFill>
                  <a:srgbClr val="003366"/>
                </a:solidFill>
                <a:latin typeface="Helvetica"/>
              </a:rPr>
              <a:t>Test provisioning changes before they are implemented</a:t>
            </a:r>
          </a:p>
          <a:p>
            <a:pPr>
              <a:lnSpc>
                <a:spcPct val="80000"/>
              </a:lnSpc>
            </a:pPr>
            <a:r>
              <a:rPr lang="en-US" sz="1400" smtClean="0">
                <a:solidFill>
                  <a:srgbClr val="003366"/>
                </a:solidFill>
                <a:latin typeface="Helvetica"/>
              </a:rPr>
              <a:t>Greater standardization</a:t>
            </a:r>
          </a:p>
          <a:p>
            <a:pPr>
              <a:lnSpc>
                <a:spcPct val="80000"/>
              </a:lnSpc>
            </a:pPr>
            <a:r>
              <a:rPr lang="en-US" sz="1400" smtClean="0">
                <a:solidFill>
                  <a:srgbClr val="003366"/>
                </a:solidFill>
                <a:latin typeface="Helvetica"/>
              </a:rPr>
              <a:t>Meet Customer SLAs</a:t>
            </a:r>
          </a:p>
          <a:p>
            <a:pPr>
              <a:lnSpc>
                <a:spcPct val="80000"/>
              </a:lnSpc>
            </a:pPr>
            <a:endParaRPr lang="en-US" sz="1400" smtClean="0">
              <a:solidFill>
                <a:srgbClr val="003366"/>
              </a:solidFill>
              <a:latin typeface="Helvetica"/>
            </a:endParaRPr>
          </a:p>
        </p:txBody>
      </p:sp>
      <p:sp>
        <p:nvSpPr>
          <p:cNvPr id="376835" name="TextBox 15"/>
          <p:cNvSpPr txBox="1">
            <a:spLocks noChangeArrowheads="1"/>
          </p:cNvSpPr>
          <p:nvPr/>
        </p:nvSpPr>
        <p:spPr bwMode="auto">
          <a:xfrm>
            <a:off x="465138" y="3048000"/>
            <a:ext cx="1992312" cy="246063"/>
          </a:xfrm>
          <a:prstGeom prst="rect">
            <a:avLst/>
          </a:prstGeom>
          <a:solidFill>
            <a:schemeClr val="bg1"/>
          </a:solidFill>
          <a:ln w="9525">
            <a:noFill/>
            <a:miter lim="800000"/>
            <a:headEnd/>
            <a:tailEnd/>
          </a:ln>
        </p:spPr>
        <p:txBody>
          <a:bodyPr>
            <a:spAutoFit/>
          </a:bodyPr>
          <a:lstStyle/>
          <a:p>
            <a:r>
              <a:rPr lang="en-US" sz="1000">
                <a:latin typeface="Helvetica"/>
              </a:rPr>
              <a:t>CHALLENGES</a:t>
            </a:r>
            <a:endParaRPr lang="en-US" sz="1400">
              <a:latin typeface="Helvetica"/>
            </a:endParaRPr>
          </a:p>
        </p:txBody>
      </p:sp>
      <p:sp>
        <p:nvSpPr>
          <p:cNvPr id="376836" name="Rectangle 302"/>
          <p:cNvSpPr>
            <a:spLocks noChangeArrowheads="1"/>
          </p:cNvSpPr>
          <p:nvPr/>
        </p:nvSpPr>
        <p:spPr bwMode="auto">
          <a:xfrm>
            <a:off x="457200" y="3309938"/>
            <a:ext cx="1993900" cy="3243262"/>
          </a:xfrm>
          <a:prstGeom prst="rect">
            <a:avLst/>
          </a:prstGeom>
          <a:gradFill rotWithShape="0">
            <a:gsLst>
              <a:gs pos="0">
                <a:srgbClr val="297FD4">
                  <a:alpha val="42998"/>
                </a:srgbClr>
              </a:gs>
              <a:gs pos="100000">
                <a:srgbClr val="133B62">
                  <a:alpha val="42998"/>
                </a:srgbClr>
              </a:gs>
            </a:gsLst>
            <a:lin ang="5400000" scaled="1"/>
          </a:gradFill>
          <a:ln w="9525" algn="ctr">
            <a:noFill/>
            <a:miter lim="800000"/>
            <a:headEnd/>
            <a:tailEnd/>
          </a:ln>
        </p:spPr>
        <p:txBody>
          <a:bodyPr/>
          <a:lstStyle/>
          <a:p>
            <a:pPr marL="119063" indent="-119063">
              <a:lnSpc>
                <a:spcPct val="93000"/>
              </a:lnSpc>
              <a:spcBef>
                <a:spcPct val="15000"/>
              </a:spcBef>
              <a:buFont typeface="Arial" charset="0"/>
              <a:buChar char="•"/>
            </a:pPr>
            <a:r>
              <a:rPr lang="en-US" sz="1200" b="0">
                <a:solidFill>
                  <a:schemeClr val="bg1"/>
                </a:solidFill>
              </a:rPr>
              <a:t>Support aggressive growth plans – 3 new markets and 12K new customers per year</a:t>
            </a:r>
          </a:p>
          <a:p>
            <a:pPr marL="119063" indent="-119063">
              <a:lnSpc>
                <a:spcPct val="93000"/>
              </a:lnSpc>
              <a:spcBef>
                <a:spcPct val="15000"/>
              </a:spcBef>
              <a:buFont typeface="Arial" charset="0"/>
              <a:buChar char="•"/>
            </a:pPr>
            <a:r>
              <a:rPr lang="en-US" sz="1200" b="0">
                <a:solidFill>
                  <a:schemeClr val="bg1"/>
                </a:solidFill>
              </a:rPr>
              <a:t>Eliminate need for manual provisioning</a:t>
            </a:r>
          </a:p>
          <a:p>
            <a:pPr marL="119063" indent="-119063">
              <a:lnSpc>
                <a:spcPct val="93000"/>
              </a:lnSpc>
              <a:spcBef>
                <a:spcPct val="15000"/>
              </a:spcBef>
              <a:buFont typeface="Arial" charset="0"/>
              <a:buChar char="•"/>
            </a:pPr>
            <a:r>
              <a:rPr lang="en-US" sz="1200" b="0">
                <a:solidFill>
                  <a:schemeClr val="bg1"/>
                </a:solidFill>
              </a:rPr>
              <a:t>All-IP Cisco network </a:t>
            </a:r>
          </a:p>
          <a:p>
            <a:pPr marL="119063" indent="-119063">
              <a:lnSpc>
                <a:spcPct val="93000"/>
              </a:lnSpc>
              <a:spcBef>
                <a:spcPct val="15000"/>
              </a:spcBef>
              <a:buFont typeface="Arial" charset="0"/>
              <a:buChar char="•"/>
            </a:pPr>
            <a:r>
              <a:rPr lang="en-US" sz="1200" b="0">
                <a:solidFill>
                  <a:schemeClr val="bg1"/>
                </a:solidFill>
              </a:rPr>
              <a:t>Unlimited, carrier-class scalability not possible with existing internal solution</a:t>
            </a:r>
          </a:p>
          <a:p>
            <a:pPr marL="119063" indent="-119063">
              <a:lnSpc>
                <a:spcPct val="93000"/>
              </a:lnSpc>
              <a:spcBef>
                <a:spcPct val="15000"/>
              </a:spcBef>
              <a:buFont typeface="Arial" charset="0"/>
              <a:buChar char="•"/>
            </a:pPr>
            <a:r>
              <a:rPr lang="en-US" sz="1200" b="0">
                <a:solidFill>
                  <a:schemeClr val="bg1"/>
                </a:solidFill>
              </a:rPr>
              <a:t>‘No-touch’ new service turn-up needed</a:t>
            </a:r>
          </a:p>
          <a:p>
            <a:pPr marL="119063" indent="-119063">
              <a:lnSpc>
                <a:spcPct val="93000"/>
              </a:lnSpc>
              <a:spcBef>
                <a:spcPct val="15000"/>
              </a:spcBef>
            </a:pPr>
            <a:endParaRPr lang="en-US" sz="1200" b="0">
              <a:solidFill>
                <a:schemeClr val="bg1"/>
              </a:solidFill>
            </a:endParaRPr>
          </a:p>
        </p:txBody>
      </p:sp>
      <p:sp>
        <p:nvSpPr>
          <p:cNvPr id="376837" name="Rectangle 281"/>
          <p:cNvSpPr>
            <a:spLocks noChangeArrowheads="1"/>
          </p:cNvSpPr>
          <p:nvPr/>
        </p:nvSpPr>
        <p:spPr bwMode="auto">
          <a:xfrm>
            <a:off x="457200" y="1790700"/>
            <a:ext cx="1982788" cy="1181100"/>
          </a:xfrm>
          <a:prstGeom prst="rect">
            <a:avLst/>
          </a:prstGeom>
          <a:solidFill>
            <a:srgbClr val="E28700"/>
          </a:solidFill>
          <a:ln w="9525" algn="ctr">
            <a:solidFill>
              <a:srgbClr val="B86E00"/>
            </a:solidFill>
            <a:miter lim="800000"/>
            <a:headEnd/>
            <a:tailEnd/>
          </a:ln>
        </p:spPr>
        <p:txBody>
          <a:bodyPr anchor="ctr"/>
          <a:lstStyle/>
          <a:p>
            <a:r>
              <a:rPr lang="en-US" sz="1200"/>
              <a:t>Leading US-based Managed Services Provider with ~42K SMB Customers</a:t>
            </a:r>
          </a:p>
          <a:p>
            <a:endParaRPr lang="en-US" sz="1200"/>
          </a:p>
          <a:p>
            <a:endParaRPr lang="en-US" sz="1200">
              <a:solidFill>
                <a:schemeClr val="bg1"/>
              </a:solidFill>
            </a:endParaRPr>
          </a:p>
        </p:txBody>
      </p:sp>
      <p:pic>
        <p:nvPicPr>
          <p:cNvPr id="376838" name="Picture 13" descr="Cbeyond"/>
          <p:cNvPicPr>
            <a:picLocks noChangeAspect="1" noChangeArrowheads="1"/>
          </p:cNvPicPr>
          <p:nvPr/>
        </p:nvPicPr>
        <p:blipFill>
          <a:blip r:embed="rId3"/>
          <a:srcRect/>
          <a:stretch>
            <a:fillRect/>
          </a:stretch>
        </p:blipFill>
        <p:spPr bwMode="auto">
          <a:xfrm>
            <a:off x="7162800" y="1150938"/>
            <a:ext cx="1752600" cy="296862"/>
          </a:xfrm>
          <a:prstGeom prst="rect">
            <a:avLst/>
          </a:prstGeom>
          <a:noFill/>
          <a:ln w="9525">
            <a:noFill/>
            <a:miter lim="800000"/>
            <a:headEnd/>
            <a:tailEnd/>
          </a:ln>
        </p:spPr>
      </p:pic>
      <p:sp>
        <p:nvSpPr>
          <p:cNvPr id="376839" name="Rectangle 14"/>
          <p:cNvSpPr>
            <a:spLocks noChangeArrowheads="1"/>
          </p:cNvSpPr>
          <p:nvPr/>
        </p:nvSpPr>
        <p:spPr bwMode="auto">
          <a:xfrm>
            <a:off x="4960938" y="5765800"/>
            <a:ext cx="3421062" cy="558800"/>
          </a:xfrm>
          <a:prstGeom prst="rect">
            <a:avLst/>
          </a:prstGeom>
          <a:noFill/>
          <a:ln w="9525">
            <a:noFill/>
            <a:miter lim="800000"/>
            <a:headEnd/>
            <a:tailEnd/>
          </a:ln>
        </p:spPr>
        <p:txBody>
          <a:bodyPr>
            <a:spAutoFit/>
          </a:bodyPr>
          <a:lstStyle/>
          <a:p>
            <a:pPr>
              <a:lnSpc>
                <a:spcPct val="85000"/>
              </a:lnSpc>
              <a:spcBef>
                <a:spcPct val="15000"/>
              </a:spcBef>
              <a:spcAft>
                <a:spcPct val="15000"/>
              </a:spcAft>
            </a:pPr>
            <a:r>
              <a:rPr lang="en-US">
                <a:solidFill>
                  <a:srgbClr val="00B050"/>
                </a:solidFill>
              </a:rPr>
              <a:t>First-time ‘right’ provisioning and minimized truck-roll</a:t>
            </a:r>
          </a:p>
        </p:txBody>
      </p:sp>
      <p:pic>
        <p:nvPicPr>
          <p:cNvPr id="376840" name="Picture 36" descr="http://www.primarymedical.co.uk/assets/images/magnifying_glass_-_solution.jpg"/>
          <p:cNvPicPr>
            <a:picLocks noChangeAspect="1" noChangeArrowheads="1"/>
          </p:cNvPicPr>
          <p:nvPr/>
        </p:nvPicPr>
        <p:blipFill>
          <a:blip r:embed="rId4"/>
          <a:srcRect/>
          <a:stretch>
            <a:fillRect/>
          </a:stretch>
        </p:blipFill>
        <p:spPr bwMode="auto">
          <a:xfrm>
            <a:off x="4191000" y="5638800"/>
            <a:ext cx="762000" cy="762000"/>
          </a:xfrm>
          <a:prstGeom prst="rect">
            <a:avLst/>
          </a:prstGeom>
          <a:noFill/>
          <a:ln w="9525">
            <a:noFill/>
            <a:miter lim="800000"/>
            <a:headEnd/>
            <a:tailEnd/>
          </a:ln>
        </p:spPr>
      </p:pic>
      <p:sp>
        <p:nvSpPr>
          <p:cNvPr id="376841" name="TextBox 8"/>
          <p:cNvSpPr txBox="1">
            <a:spLocks noChangeArrowheads="1"/>
          </p:cNvSpPr>
          <p:nvPr/>
        </p:nvSpPr>
        <p:spPr bwMode="auto">
          <a:xfrm>
            <a:off x="466725" y="1524000"/>
            <a:ext cx="1992313" cy="246063"/>
          </a:xfrm>
          <a:prstGeom prst="rect">
            <a:avLst/>
          </a:prstGeom>
          <a:solidFill>
            <a:srgbClr val="8E4700"/>
          </a:solidFill>
          <a:ln w="3175">
            <a:solidFill>
              <a:schemeClr val="bg1"/>
            </a:solidFill>
            <a:miter lim="800000"/>
            <a:headEnd/>
            <a:tailEnd/>
          </a:ln>
        </p:spPr>
        <p:txBody>
          <a:bodyPr>
            <a:spAutoFit/>
          </a:bodyPr>
          <a:lstStyle/>
          <a:p>
            <a:r>
              <a:rPr lang="en-US" sz="1000">
                <a:latin typeface="Helvetica"/>
              </a:rPr>
              <a:t>BACKGROUND</a:t>
            </a:r>
            <a:endParaRPr lang="en-US" sz="1400">
              <a:latin typeface="Helvetica"/>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Title 1"/>
          <p:cNvSpPr>
            <a:spLocks noGrp="1"/>
          </p:cNvSpPr>
          <p:nvPr>
            <p:ph type="title"/>
          </p:nvPr>
        </p:nvSpPr>
        <p:spPr>
          <a:xfrm>
            <a:off x="354013" y="631825"/>
            <a:ext cx="8245475" cy="479425"/>
          </a:xfrm>
        </p:spPr>
        <p:txBody>
          <a:bodyPr/>
          <a:lstStyle/>
          <a:p>
            <a:r>
              <a:rPr lang="en-US" sz="2800" smtClean="0">
                <a:solidFill>
                  <a:srgbClr val="003366"/>
                </a:solidFill>
              </a:rPr>
              <a:t>Intelliden Software Opportunity</a:t>
            </a:r>
          </a:p>
        </p:txBody>
      </p:sp>
      <p:graphicFrame>
        <p:nvGraphicFramePr>
          <p:cNvPr id="3" name="Group 3"/>
          <p:cNvGraphicFramePr>
            <a:graphicFrameLocks/>
          </p:cNvGraphicFramePr>
          <p:nvPr/>
        </p:nvGraphicFramePr>
        <p:xfrm>
          <a:off x="457200" y="1720850"/>
          <a:ext cx="8186738" cy="2622550"/>
        </p:xfrm>
        <a:graphic>
          <a:graphicData uri="http://schemas.openxmlformats.org/drawingml/2006/table">
            <a:tbl>
              <a:tblPr/>
              <a:tblGrid>
                <a:gridCol w="1100137"/>
                <a:gridCol w="1219200"/>
                <a:gridCol w="1447800"/>
                <a:gridCol w="1524000"/>
                <a:gridCol w="1524000"/>
                <a:gridCol w="1371600"/>
              </a:tblGrid>
              <a:tr h="838200">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endParaRPr kumimoji="0" lang="en-US" sz="1600" b="1" i="0" u="none" strike="noStrike" cap="none" normalizeH="0" baseline="0" dirty="0" smtClean="0">
                        <a:ln>
                          <a:noFill/>
                        </a:ln>
                        <a:solidFill>
                          <a:schemeClr val="bg1"/>
                        </a:solidFill>
                        <a:effectLst/>
                        <a:latin typeface="Helvetica" pitchFamily="34" charset="0"/>
                        <a:ea typeface="ＭＳ Ｐゴシック" pitchFamily="34" charset="-128"/>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3366"/>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600" b="1" i="0" u="none" strike="noStrike" cap="none" normalizeH="0" baseline="0" dirty="0" smtClean="0">
                          <a:ln>
                            <a:noFill/>
                          </a:ln>
                          <a:solidFill>
                            <a:schemeClr val="tx1"/>
                          </a:solidFill>
                          <a:effectLst/>
                          <a:latin typeface="Helvetica" pitchFamily="34" charset="0"/>
                          <a:ea typeface="ＭＳ Ｐゴシック" pitchFamily="34" charset="-128"/>
                        </a:rPr>
                        <a:t>Small Enterprise</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3366"/>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600" b="1" i="0" u="none" strike="noStrike" cap="none" normalizeH="0" baseline="0" dirty="0" smtClean="0">
                          <a:ln>
                            <a:noFill/>
                          </a:ln>
                          <a:solidFill>
                            <a:schemeClr val="tx1"/>
                          </a:solidFill>
                          <a:effectLst/>
                          <a:latin typeface="Helvetica" pitchFamily="34" charset="0"/>
                          <a:ea typeface="ＭＳ Ｐゴシック" pitchFamily="34" charset="-128"/>
                        </a:rPr>
                        <a:t>Medium Enterprise</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3366"/>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600" b="1" i="0" u="none" strike="noStrike" cap="none" normalizeH="0" baseline="0" dirty="0" smtClean="0">
                          <a:ln>
                            <a:noFill/>
                          </a:ln>
                          <a:solidFill>
                            <a:schemeClr val="tx1"/>
                          </a:solidFill>
                          <a:effectLst/>
                          <a:latin typeface="Helvetica" pitchFamily="34" charset="0"/>
                          <a:ea typeface="ＭＳ Ｐゴシック" pitchFamily="34" charset="-128"/>
                        </a:rPr>
                        <a:t>Large Enterprise / Government</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3366"/>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600" b="1" i="0" u="none" strike="noStrike" cap="none" normalizeH="0" baseline="0" dirty="0" smtClean="0">
                          <a:ln>
                            <a:noFill/>
                          </a:ln>
                          <a:solidFill>
                            <a:schemeClr val="tx1"/>
                          </a:solidFill>
                          <a:effectLst/>
                          <a:latin typeface="Helvetica" pitchFamily="34" charset="0"/>
                          <a:ea typeface="ＭＳ Ｐゴシック" pitchFamily="34" charset="-128"/>
                        </a:rPr>
                        <a:t>Tier 2/3 Service Provider</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3366"/>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600" b="1" i="0" u="none" strike="noStrike" cap="none" normalizeH="0" baseline="0" dirty="0" smtClean="0">
                          <a:ln>
                            <a:noFill/>
                          </a:ln>
                          <a:solidFill>
                            <a:schemeClr val="tx1"/>
                          </a:solidFill>
                          <a:effectLst/>
                          <a:latin typeface="Helvetica" pitchFamily="34" charset="0"/>
                          <a:ea typeface="ＭＳ Ｐゴシック" pitchFamily="34" charset="-128"/>
                        </a:rPr>
                        <a:t>Tier 1 Service Provider</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3366"/>
                    </a:solidFill>
                  </a:tcPr>
                </a:tc>
              </a:tr>
              <a:tr h="609600">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200" b="1" i="0" u="none" strike="noStrike" cap="none" normalizeH="0" baseline="0" dirty="0" smtClean="0">
                          <a:ln>
                            <a:noFill/>
                          </a:ln>
                          <a:solidFill>
                            <a:schemeClr val="bg1"/>
                          </a:solidFill>
                          <a:effectLst/>
                          <a:latin typeface="Helvetica" pitchFamily="34" charset="0"/>
                          <a:ea typeface="ＭＳ Ｐゴシック" pitchFamily="34" charset="-128"/>
                        </a:rPr>
                        <a:t>3 year contract value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400" b="0" i="0" u="none" strike="noStrike" cap="none" normalizeH="0" baseline="0" dirty="0" smtClean="0">
                          <a:ln>
                            <a:noFill/>
                          </a:ln>
                          <a:solidFill>
                            <a:schemeClr val="bg1"/>
                          </a:solidFill>
                          <a:effectLst/>
                          <a:latin typeface="Helvetica" pitchFamily="34" charset="0"/>
                          <a:ea typeface="ＭＳ Ｐゴシック" pitchFamily="34" charset="-128"/>
                        </a:rPr>
                        <a:t>$100-300K</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400" b="0" i="0" u="none" strike="noStrike" cap="none" normalizeH="0" baseline="0" dirty="0" smtClean="0">
                          <a:ln>
                            <a:noFill/>
                          </a:ln>
                          <a:solidFill>
                            <a:schemeClr val="bg1"/>
                          </a:solidFill>
                          <a:effectLst/>
                          <a:latin typeface="Helvetica" pitchFamily="34" charset="0"/>
                          <a:ea typeface="ＭＳ Ｐゴシック" pitchFamily="34" charset="-128"/>
                        </a:rPr>
                        <a:t>$300K-1M</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400" b="0" i="0" u="none" strike="noStrike" cap="none" normalizeH="0" baseline="0" smtClean="0">
                          <a:ln>
                            <a:noFill/>
                          </a:ln>
                          <a:solidFill>
                            <a:schemeClr val="bg1"/>
                          </a:solidFill>
                          <a:effectLst/>
                          <a:latin typeface="Helvetica" pitchFamily="34" charset="0"/>
                          <a:ea typeface="ＭＳ Ｐゴシック" pitchFamily="34" charset="-128"/>
                        </a:rPr>
                        <a:t>$1-5M</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400" b="0" i="0" u="none" strike="noStrike" cap="none" normalizeH="0" baseline="0" smtClean="0">
                          <a:ln>
                            <a:noFill/>
                          </a:ln>
                          <a:solidFill>
                            <a:schemeClr val="bg1"/>
                          </a:solidFill>
                          <a:effectLst/>
                          <a:latin typeface="Helvetica" pitchFamily="34" charset="0"/>
                          <a:ea typeface="ＭＳ Ｐゴシック" pitchFamily="34" charset="-128"/>
                        </a:rPr>
                        <a:t>$2-6M</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400" b="0" i="0" u="none" strike="noStrike" cap="none" normalizeH="0" baseline="0" smtClean="0">
                          <a:ln>
                            <a:noFill/>
                          </a:ln>
                          <a:solidFill>
                            <a:schemeClr val="bg1"/>
                          </a:solidFill>
                          <a:effectLst/>
                          <a:latin typeface="Helvetica" pitchFamily="34" charset="0"/>
                          <a:ea typeface="ＭＳ Ｐゴシック" pitchFamily="34" charset="-128"/>
                        </a:rPr>
                        <a:t>$5-25M</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04825">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200" b="1" i="0" u="none" strike="noStrike" cap="none" normalizeH="0" baseline="0" dirty="0" smtClean="0">
                          <a:ln>
                            <a:noFill/>
                          </a:ln>
                          <a:solidFill>
                            <a:schemeClr val="bg1"/>
                          </a:solidFill>
                          <a:effectLst/>
                          <a:latin typeface="Helvetica" pitchFamily="34" charset="0"/>
                          <a:ea typeface="ＭＳ Ｐゴシック" pitchFamily="34" charset="-128"/>
                        </a:rPr>
                        <a:t>Device Count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400" b="0" i="0" u="none" strike="noStrike" cap="none" normalizeH="0" baseline="0" dirty="0" smtClean="0">
                          <a:ln>
                            <a:noFill/>
                          </a:ln>
                          <a:solidFill>
                            <a:schemeClr val="bg1"/>
                          </a:solidFill>
                          <a:effectLst/>
                          <a:latin typeface="Helvetica" pitchFamily="34" charset="0"/>
                          <a:ea typeface="ＭＳ Ｐゴシック" pitchFamily="34" charset="-128"/>
                        </a:rPr>
                        <a:t>&lt;1K</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400" b="0" i="0" u="none" strike="noStrike" cap="none" normalizeH="0" baseline="0" dirty="0" smtClean="0">
                          <a:ln>
                            <a:noFill/>
                          </a:ln>
                          <a:solidFill>
                            <a:schemeClr val="bg1"/>
                          </a:solidFill>
                          <a:effectLst/>
                          <a:latin typeface="Helvetica" pitchFamily="34" charset="0"/>
                          <a:ea typeface="ＭＳ Ｐゴシック" pitchFamily="34" charset="-128"/>
                        </a:rPr>
                        <a:t>1-5K</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400" b="0" i="0" u="none" strike="noStrike" cap="none" normalizeH="0" baseline="0" dirty="0" smtClean="0">
                          <a:ln>
                            <a:noFill/>
                          </a:ln>
                          <a:solidFill>
                            <a:schemeClr val="bg1"/>
                          </a:solidFill>
                          <a:effectLst/>
                          <a:latin typeface="Helvetica" pitchFamily="34" charset="0"/>
                          <a:ea typeface="ＭＳ Ｐゴシック" pitchFamily="34" charset="-128"/>
                        </a:rPr>
                        <a:t>5-10K</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400" b="0" i="0" u="none" strike="noStrike" cap="none" normalizeH="0" baseline="0" dirty="0" smtClean="0">
                          <a:ln>
                            <a:noFill/>
                          </a:ln>
                          <a:solidFill>
                            <a:schemeClr val="bg1"/>
                          </a:solidFill>
                          <a:effectLst/>
                          <a:latin typeface="Helvetica" pitchFamily="34" charset="0"/>
                          <a:ea typeface="ＭＳ Ｐゴシック" pitchFamily="34" charset="-128"/>
                        </a:rPr>
                        <a:t>10K-100K</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400" b="0" i="0" u="none" strike="noStrike" cap="none" normalizeH="0" baseline="0" dirty="0" smtClean="0">
                          <a:ln>
                            <a:noFill/>
                          </a:ln>
                          <a:solidFill>
                            <a:schemeClr val="bg1"/>
                          </a:solidFill>
                          <a:effectLst/>
                          <a:latin typeface="Helvetica" pitchFamily="34" charset="0"/>
                          <a:ea typeface="ＭＳ Ｐゴシック" pitchFamily="34" charset="-128"/>
                        </a:rPr>
                        <a:t>100K+</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200" b="1" i="0" u="none" strike="noStrike" cap="none" normalizeH="0" baseline="0" smtClean="0">
                          <a:ln>
                            <a:noFill/>
                          </a:ln>
                          <a:solidFill>
                            <a:schemeClr val="bg1"/>
                          </a:solidFill>
                          <a:effectLst/>
                          <a:latin typeface="Helvetica" pitchFamily="34" charset="0"/>
                          <a:ea typeface="ＭＳ Ｐゴシック" pitchFamily="34" charset="-128"/>
                        </a:rPr>
                        <a:t>Network Type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200" b="0" i="0" u="none" strike="noStrike" cap="none" normalizeH="0" baseline="0" dirty="0" smtClean="0">
                          <a:ln>
                            <a:noFill/>
                          </a:ln>
                          <a:solidFill>
                            <a:schemeClr val="bg1"/>
                          </a:solidFill>
                          <a:effectLst/>
                          <a:latin typeface="Helvetica" pitchFamily="34" charset="0"/>
                          <a:ea typeface="ＭＳ Ｐゴシック" pitchFamily="34" charset="-128"/>
                        </a:rPr>
                        <a:t>Mostly CPE </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200" b="0" i="0" u="none" strike="noStrike" cap="none" normalizeH="0" baseline="0" dirty="0" smtClean="0">
                          <a:ln>
                            <a:noFill/>
                          </a:ln>
                          <a:solidFill>
                            <a:schemeClr val="bg1"/>
                          </a:solidFill>
                          <a:effectLst/>
                          <a:latin typeface="Helvetica" pitchFamily="34" charset="0"/>
                          <a:ea typeface="ＭＳ Ｐゴシック" pitchFamily="34" charset="-128"/>
                        </a:rPr>
                        <a:t>CPE; Some Access</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200" b="0" i="0" u="none" strike="noStrike" cap="none" normalizeH="0" baseline="0" dirty="0" smtClean="0">
                          <a:ln>
                            <a:noFill/>
                          </a:ln>
                          <a:solidFill>
                            <a:schemeClr val="bg1"/>
                          </a:solidFill>
                          <a:effectLst/>
                          <a:latin typeface="Helvetica" pitchFamily="34" charset="0"/>
                          <a:ea typeface="ＭＳ Ｐゴシック" pitchFamily="34" charset="-128"/>
                        </a:rPr>
                        <a:t>CPE; Some Access &amp; Aggregation</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200" b="0" i="0" u="none" strike="noStrike" cap="none" normalizeH="0" baseline="0" dirty="0" smtClean="0">
                          <a:ln>
                            <a:noFill/>
                          </a:ln>
                          <a:solidFill>
                            <a:schemeClr val="bg1"/>
                          </a:solidFill>
                          <a:effectLst/>
                          <a:latin typeface="Helvetica" pitchFamily="34" charset="0"/>
                          <a:ea typeface="ＭＳ Ｐゴシック" pitchFamily="34" charset="-128"/>
                        </a:rPr>
                        <a:t>Core, Edge, Aggregation, Access and CPE</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Pct val="60000"/>
                        <a:buFont typeface="Wingdings" pitchFamily="2" charset="2"/>
                        <a:buNone/>
                        <a:tabLst/>
                      </a:pPr>
                      <a:r>
                        <a:rPr kumimoji="0" lang="en-US" sz="1200" b="0" i="0" u="none" strike="noStrike" cap="none" normalizeH="0" baseline="0" dirty="0" smtClean="0">
                          <a:ln>
                            <a:noFill/>
                          </a:ln>
                          <a:solidFill>
                            <a:schemeClr val="bg1"/>
                          </a:solidFill>
                          <a:effectLst/>
                          <a:latin typeface="Helvetica" pitchFamily="34" charset="0"/>
                          <a:ea typeface="ＭＳ Ｐゴシック" pitchFamily="34" charset="-128"/>
                        </a:rPr>
                        <a:t>Core, Edge, Aggregation, Access and CPE</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Title 1"/>
          <p:cNvSpPr>
            <a:spLocks noGrp="1"/>
          </p:cNvSpPr>
          <p:nvPr>
            <p:ph type="title" idx="4294967295"/>
          </p:nvPr>
        </p:nvSpPr>
        <p:spPr>
          <a:xfrm>
            <a:off x="354013" y="457200"/>
            <a:ext cx="8245475" cy="438150"/>
          </a:xfrm>
        </p:spPr>
        <p:txBody>
          <a:bodyPr lIns="0" tIns="0" rIns="0" bIns="0" anchor="ctr"/>
          <a:lstStyle/>
          <a:p>
            <a:r>
              <a:rPr lang="en-US" sz="2800" smtClean="0">
                <a:solidFill>
                  <a:srgbClr val="003366"/>
                </a:solidFill>
              </a:rPr>
              <a:t>So where is the opportunity?</a:t>
            </a:r>
            <a:r>
              <a:rPr lang="en-US" smtClean="0"/>
              <a:t> </a:t>
            </a:r>
            <a:endParaRPr lang="en-US" i="1" smtClean="0"/>
          </a:p>
        </p:txBody>
      </p:sp>
      <p:graphicFrame>
        <p:nvGraphicFramePr>
          <p:cNvPr id="281708" name="Group 108"/>
          <p:cNvGraphicFramePr>
            <a:graphicFrameLocks noGrp="1"/>
          </p:cNvGraphicFramePr>
          <p:nvPr/>
        </p:nvGraphicFramePr>
        <p:xfrm>
          <a:off x="609600" y="914400"/>
          <a:ext cx="8153400" cy="5399088"/>
        </p:xfrm>
        <a:graphic>
          <a:graphicData uri="http://schemas.openxmlformats.org/drawingml/2006/table">
            <a:tbl>
              <a:tblPr/>
              <a:tblGrid>
                <a:gridCol w="2613025"/>
                <a:gridCol w="2987675"/>
                <a:gridCol w="2552700"/>
              </a:tblGrid>
              <a:tr h="304800">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smtClean="0">
                          <a:ln>
                            <a:noFill/>
                          </a:ln>
                          <a:solidFill>
                            <a:srgbClr val="FFFFFF"/>
                          </a:solidFill>
                          <a:effectLst/>
                          <a:latin typeface="Arial" pitchFamily="34" charset="0"/>
                          <a:cs typeface="Arial" pitchFamily="34" charset="0"/>
                        </a:rPr>
                        <a:t>Solution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4572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smtClean="0">
                          <a:ln>
                            <a:noFill/>
                          </a:ln>
                          <a:solidFill>
                            <a:srgbClr val="FFFFFF"/>
                          </a:solidFill>
                          <a:effectLst/>
                          <a:latin typeface="Arial" pitchFamily="34" charset="0"/>
                          <a:cs typeface="Arial" pitchFamily="34" charset="0"/>
                        </a:rPr>
                        <a:t>Value Proposition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smtClean="0">
                          <a:ln>
                            <a:noFill/>
                          </a:ln>
                          <a:solidFill>
                            <a:srgbClr val="FFFFFF"/>
                          </a:solidFill>
                          <a:effectLst/>
                          <a:latin typeface="Arial" pitchFamily="34" charset="0"/>
                          <a:cs typeface="Arial" pitchFamily="34" charset="0"/>
                        </a:rPr>
                        <a:t>Products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Arial" pitchFamily="34" charset="0"/>
                        </a:rPr>
                        <a:t>Comprehensive Network &amp; Service Assurance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Complete network lifecycle management for CSPs and Enterprises - installation, configuration, security, provisioning, fault management, performance management upgrade and decommissioning</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Top Netcool CSP Customers</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Existing ITNM and OMNIbus customers with &gt;1000 devices. </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Upsell Opportunity – NCCM, PBCM  OS Manager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Arial" pitchFamily="34" charset="0"/>
                        </a:rPr>
                        <a:t>Data Center Automation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Comprehensive management of end to end IT infrastructure for CSPs and Enterprises – applications, servers, storage and network devices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Existing TPM, TSM and TSAM customers</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Upsell Opportunity – NCCM, PBCM, OS Manager and DRP</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Arial" pitchFamily="34" charset="0"/>
                        </a:rPr>
                        <a:t>IT / Network Security and Compliance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Unified IT and Network Security, Risk and Compliance Management for Enterprises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Existing Tivoli Security Solutions e.g. Identity Manager</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Upsell Opportunity – PBCM (and perhaps NCCM and OS Manager)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idx="4294967295"/>
          </p:nvPr>
        </p:nvSpPr>
        <p:spPr>
          <a:xfrm>
            <a:off x="354013" y="704850"/>
            <a:ext cx="8245475" cy="384175"/>
          </a:xfrm>
        </p:spPr>
        <p:txBody>
          <a:bodyPr lIns="0" tIns="0" rIns="0" bIns="0" anchor="ctr"/>
          <a:lstStyle/>
          <a:p>
            <a:r>
              <a:rPr lang="en-US" sz="2800" smtClean="0">
                <a:solidFill>
                  <a:srgbClr val="003366"/>
                </a:solidFill>
              </a:rPr>
              <a:t>So where is the opportunity? </a:t>
            </a:r>
            <a:r>
              <a:rPr lang="en-US" sz="2800" i="1" smtClean="0">
                <a:solidFill>
                  <a:srgbClr val="003366"/>
                </a:solidFill>
              </a:rPr>
              <a:t>(cont…)</a:t>
            </a:r>
            <a:endParaRPr lang="en-US" sz="2800" smtClean="0">
              <a:solidFill>
                <a:srgbClr val="003366"/>
              </a:solidFill>
            </a:endParaRPr>
          </a:p>
        </p:txBody>
      </p:sp>
      <p:graphicFrame>
        <p:nvGraphicFramePr>
          <p:cNvPr id="282681" name="Group 57"/>
          <p:cNvGraphicFramePr>
            <a:graphicFrameLocks noGrp="1"/>
          </p:cNvGraphicFramePr>
          <p:nvPr/>
        </p:nvGraphicFramePr>
        <p:xfrm>
          <a:off x="609600" y="1398588"/>
          <a:ext cx="7848600" cy="4133850"/>
        </p:xfrm>
        <a:graphic>
          <a:graphicData uri="http://schemas.openxmlformats.org/drawingml/2006/table">
            <a:tbl>
              <a:tblPr/>
              <a:tblGrid>
                <a:gridCol w="2514600"/>
                <a:gridCol w="2876550"/>
                <a:gridCol w="2457450"/>
              </a:tblGrid>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smtClean="0">
                          <a:ln>
                            <a:noFill/>
                          </a:ln>
                          <a:solidFill>
                            <a:srgbClr val="FFFFFF"/>
                          </a:solidFill>
                          <a:effectLst/>
                          <a:latin typeface="Arial" pitchFamily="34" charset="0"/>
                          <a:cs typeface="Arial" pitchFamily="34" charset="0"/>
                        </a:rPr>
                        <a:t>Solution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4572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smtClean="0">
                          <a:ln>
                            <a:noFill/>
                          </a:ln>
                          <a:solidFill>
                            <a:srgbClr val="FFFFFF"/>
                          </a:solidFill>
                          <a:effectLst/>
                          <a:latin typeface="Arial" pitchFamily="34" charset="0"/>
                          <a:cs typeface="Arial" pitchFamily="34" charset="0"/>
                        </a:rPr>
                        <a:t>Value Proposition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smtClean="0">
                          <a:ln>
                            <a:noFill/>
                          </a:ln>
                          <a:solidFill>
                            <a:srgbClr val="FFFFFF"/>
                          </a:solidFill>
                          <a:effectLst/>
                          <a:latin typeface="Arial" pitchFamily="34" charset="0"/>
                          <a:cs typeface="Arial" pitchFamily="34" charset="0"/>
                        </a:rPr>
                        <a:t>Products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Arial" pitchFamily="34" charset="0"/>
                        </a:rPr>
                        <a:t>Storage Management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Complete storage management solution including configuration, provisioning and upgrade</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Existing TSM customers</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Upsell Opportunity – NCCM, OS Manager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Arial" pitchFamily="34" charset="0"/>
                        </a:rPr>
                        <a:t>CMDB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Unified Enterprise CMDB and implementation of ITIL processes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Existing CCMDB and TPM customers</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Upsell Opportunity – NCCM, OS Manager, Discovery and Resource Reconciliation</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Arial" pitchFamily="34" charset="0"/>
                        </a:rPr>
                        <a:t>OSS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Network resource reconciliation with inventory application to find missing / stranded assets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Maximo Network Inventory </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Upsell Opportunity – Discovery and Resource Reconciliation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Title 1"/>
          <p:cNvSpPr>
            <a:spLocks noGrp="1"/>
          </p:cNvSpPr>
          <p:nvPr>
            <p:ph type="title" idx="4294967295"/>
          </p:nvPr>
        </p:nvSpPr>
        <p:spPr>
          <a:xfrm>
            <a:off x="576263" y="549275"/>
            <a:ext cx="8001000" cy="768350"/>
          </a:xfrm>
        </p:spPr>
        <p:txBody>
          <a:bodyPr lIns="0" tIns="0" rIns="0" bIns="0" anchor="ctr"/>
          <a:lstStyle/>
          <a:p>
            <a:r>
              <a:rPr lang="en-US" sz="2800" smtClean="0">
                <a:solidFill>
                  <a:srgbClr val="003366"/>
                </a:solidFill>
              </a:rPr>
              <a:t>IT and Network problems are not that different…</a:t>
            </a:r>
          </a:p>
        </p:txBody>
      </p:sp>
      <p:graphicFrame>
        <p:nvGraphicFramePr>
          <p:cNvPr id="283733" name="Group 85"/>
          <p:cNvGraphicFramePr>
            <a:graphicFrameLocks noGrp="1"/>
          </p:cNvGraphicFramePr>
          <p:nvPr/>
        </p:nvGraphicFramePr>
        <p:xfrm>
          <a:off x="838200" y="1524000"/>
          <a:ext cx="7543800" cy="4602163"/>
        </p:xfrm>
        <a:graphic>
          <a:graphicData uri="http://schemas.openxmlformats.org/drawingml/2006/table">
            <a:tbl>
              <a:tblPr/>
              <a:tblGrid>
                <a:gridCol w="3051175"/>
                <a:gridCol w="2282825"/>
                <a:gridCol w="2209800"/>
              </a:tblGrid>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FFFFFF"/>
                          </a:solidFill>
                          <a:effectLst/>
                          <a:latin typeface="Arial" pitchFamily="34" charset="0"/>
                          <a:cs typeface="Arial" pitchFamily="34" charset="0"/>
                        </a:rPr>
                        <a:t>Business Problem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FFFFFF"/>
                          </a:solidFill>
                          <a:effectLst/>
                          <a:latin typeface="Arial" pitchFamily="34" charset="0"/>
                          <a:cs typeface="Arial" pitchFamily="34" charset="0"/>
                        </a:rPr>
                        <a:t>Network (Intelliden)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FFFFFF"/>
                          </a:solidFill>
                          <a:effectLst/>
                          <a:latin typeface="Arial" pitchFamily="34" charset="0"/>
                          <a:cs typeface="Arial" pitchFamily="34" charset="0"/>
                        </a:rPr>
                        <a:t>IT (Tivoli)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Real time discovery and synchronization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Discovery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TADDM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Security and Access Control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Security &amp; Control (thru R-Series)</a:t>
                      </a:r>
                      <a:endParaRPr kumimoji="0" lang="en-US" sz="1600" b="0" i="1"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TIM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Configuration &amp; Change Management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NCCM (thru R-Series) and OS Manager</a:t>
                      </a:r>
                      <a:endParaRPr kumimoji="0" lang="en-US" sz="1600" b="0" i="1"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TADDM &amp; TSM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Compliance and Audit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Policy Based Compliance Management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ITM &amp; TCIM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Resource Reconciliation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Resource Reconciliation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CCMDB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Provisioning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Dynamic Resource Provisioning (thru R-Series)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dirty="0" smtClean="0">
                          <a:ln>
                            <a:noFill/>
                          </a:ln>
                          <a:solidFill>
                            <a:srgbClr val="000000"/>
                          </a:solidFill>
                          <a:effectLst/>
                          <a:latin typeface="Arial" pitchFamily="34" charset="0"/>
                          <a:cs typeface="Arial" pitchFamily="34" charset="0"/>
                        </a:rPr>
                        <a:t>TPM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type="title" idx="4294967295"/>
          </p:nvPr>
        </p:nvSpPr>
        <p:spPr>
          <a:xfrm>
            <a:off x="354013" y="631825"/>
            <a:ext cx="8245475" cy="479425"/>
          </a:xfrm>
        </p:spPr>
        <p:txBody>
          <a:bodyPr/>
          <a:lstStyle/>
          <a:p>
            <a:r>
              <a:rPr lang="en-US" sz="2800" smtClean="0">
                <a:solidFill>
                  <a:srgbClr val="003366"/>
                </a:solidFill>
              </a:rPr>
              <a:t>Key Competitive Differentiators – HP Opsware</a:t>
            </a:r>
          </a:p>
        </p:txBody>
      </p:sp>
      <p:sp>
        <p:nvSpPr>
          <p:cNvPr id="382978" name="Slide Number Placeholder 1"/>
          <p:cNvSpPr txBox="1">
            <a:spLocks noGrp="1"/>
          </p:cNvSpPr>
          <p:nvPr/>
        </p:nvSpPr>
        <p:spPr bwMode="black">
          <a:xfrm>
            <a:off x="182563" y="6537325"/>
            <a:ext cx="366712" cy="184150"/>
          </a:xfrm>
          <a:prstGeom prst="rect">
            <a:avLst/>
          </a:prstGeom>
          <a:noFill/>
          <a:ln w="9525">
            <a:noFill/>
            <a:miter lim="800000"/>
            <a:headEnd/>
            <a:tailEnd/>
          </a:ln>
        </p:spPr>
        <p:txBody>
          <a:bodyPr lIns="92075" tIns="46038" rIns="92075" bIns="46038"/>
          <a:lstStyle/>
          <a:p>
            <a:fld id="{B7DE9128-1DCD-4E81-A0CA-4307AE82C1D6}" type="slidenum">
              <a:rPr lang="en-US" sz="800" b="0"/>
              <a:pPr/>
              <a:t>23</a:t>
            </a:fld>
            <a:endParaRPr lang="en-US" sz="800" b="0"/>
          </a:p>
        </p:txBody>
      </p:sp>
      <p:sp>
        <p:nvSpPr>
          <p:cNvPr id="382979" name="Footer Placeholder 2"/>
          <p:cNvSpPr txBox="1">
            <a:spLocks noGrp="1"/>
          </p:cNvSpPr>
          <p:nvPr/>
        </p:nvSpPr>
        <p:spPr bwMode="auto">
          <a:xfrm>
            <a:off x="1554163" y="6537325"/>
            <a:ext cx="1189037" cy="168275"/>
          </a:xfrm>
          <a:prstGeom prst="rect">
            <a:avLst/>
          </a:prstGeom>
          <a:noFill/>
          <a:ln w="9525">
            <a:noFill/>
            <a:miter lim="800000"/>
            <a:headEnd/>
            <a:tailEnd/>
          </a:ln>
        </p:spPr>
        <p:txBody>
          <a:bodyPr lIns="92075" tIns="46038" rIns="92075" bIns="46038"/>
          <a:lstStyle/>
          <a:p>
            <a:r>
              <a:rPr lang="en-US" sz="800" b="0"/>
              <a:t>IBM Confidential</a:t>
            </a:r>
          </a:p>
        </p:txBody>
      </p:sp>
      <p:graphicFrame>
        <p:nvGraphicFramePr>
          <p:cNvPr id="15" name="Group 85"/>
          <p:cNvGraphicFramePr>
            <a:graphicFrameLocks noGrp="1"/>
          </p:cNvGraphicFramePr>
          <p:nvPr/>
        </p:nvGraphicFramePr>
        <p:xfrm>
          <a:off x="838200" y="1524000"/>
          <a:ext cx="7620000" cy="4059238"/>
        </p:xfrm>
        <a:graphic>
          <a:graphicData uri="http://schemas.openxmlformats.org/drawingml/2006/table">
            <a:tbl>
              <a:tblPr/>
              <a:tblGrid>
                <a:gridCol w="4038600"/>
                <a:gridCol w="3581400"/>
              </a:tblGrid>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dirty="0" smtClean="0">
                          <a:ln>
                            <a:noFill/>
                          </a:ln>
                          <a:solidFill>
                            <a:srgbClr val="FFFFFF"/>
                          </a:solidFill>
                          <a:effectLst/>
                          <a:latin typeface="Arial" pitchFamily="34" charset="0"/>
                          <a:cs typeface="Arial" pitchFamily="34" charset="0"/>
                        </a:rPr>
                        <a:t>Intelliden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dirty="0" smtClean="0">
                          <a:ln>
                            <a:noFill/>
                          </a:ln>
                          <a:solidFill>
                            <a:srgbClr val="FFFFFF"/>
                          </a:solidFill>
                          <a:effectLst/>
                          <a:latin typeface="Arial" pitchFamily="34" charset="0"/>
                          <a:cs typeface="Arial" pitchFamily="34" charset="0"/>
                        </a:rPr>
                        <a:t>HP Opsware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dirty="0" smtClean="0">
                          <a:ln>
                            <a:noFill/>
                          </a:ln>
                          <a:solidFill>
                            <a:srgbClr val="000000"/>
                          </a:solidFill>
                          <a:effectLst/>
                          <a:latin typeface="Arial" pitchFamily="34" charset="0"/>
                          <a:cs typeface="Arial" pitchFamily="34" charset="0"/>
                        </a:rPr>
                        <a:t>Scalability </a:t>
                      </a:r>
                      <a:r>
                        <a:rPr kumimoji="0" lang="en-US" sz="1600" b="0" i="0" u="none" strike="noStrike" cap="none" normalizeH="0" baseline="0" dirty="0" smtClean="0">
                          <a:ln>
                            <a:noFill/>
                          </a:ln>
                          <a:solidFill>
                            <a:srgbClr val="000000"/>
                          </a:solidFill>
                          <a:effectLst/>
                          <a:latin typeface="Arial" pitchFamily="34" charset="0"/>
                          <a:cs typeface="Arial" pitchFamily="34" charset="0"/>
                        </a:rPr>
                        <a:t>- Small to Large, Mission Critical Networks (100 – 100K devices)</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600" b="1" i="0" u="none" strike="noStrike" cap="none" normalizeH="0" baseline="0" dirty="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dirty="0" smtClean="0">
                          <a:ln>
                            <a:noFill/>
                          </a:ln>
                          <a:solidFill>
                            <a:srgbClr val="000000"/>
                          </a:solidFill>
                          <a:effectLst/>
                          <a:latin typeface="Arial" pitchFamily="34" charset="0"/>
                          <a:cs typeface="Arial" pitchFamily="34" charset="0"/>
                        </a:rPr>
                        <a:t>Smaller, Enterprise Networks</a:t>
                      </a: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dirty="0" smtClean="0">
                          <a:ln>
                            <a:noFill/>
                          </a:ln>
                          <a:solidFill>
                            <a:srgbClr val="000000"/>
                          </a:solidFill>
                          <a:effectLst/>
                          <a:latin typeface="Arial" pitchFamily="34" charset="0"/>
                          <a:cs typeface="Arial" pitchFamily="34" charset="0"/>
                        </a:rPr>
                        <a:t>(100 – 10K devices)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defRPr/>
                      </a:pPr>
                      <a:r>
                        <a:rPr kumimoji="0" lang="en-US" sz="1600" b="1" i="0" u="none" strike="noStrike" cap="none" normalizeH="0" baseline="0" dirty="0" smtClean="0">
                          <a:ln>
                            <a:noFill/>
                          </a:ln>
                          <a:solidFill>
                            <a:srgbClr val="000000"/>
                          </a:solidFill>
                          <a:effectLst/>
                          <a:latin typeface="Arial" pitchFamily="34" charset="0"/>
                          <a:cs typeface="Arial" pitchFamily="34" charset="0"/>
                        </a:rPr>
                        <a:t>SmartModel Mode </a:t>
                      </a:r>
                      <a:r>
                        <a:rPr kumimoji="0" lang="en-US" sz="1600" b="0" i="0" u="none" strike="noStrike" cap="none" normalizeH="0" baseline="0" dirty="0" smtClean="0">
                          <a:ln>
                            <a:noFill/>
                          </a:ln>
                          <a:solidFill>
                            <a:srgbClr val="000000"/>
                          </a:solidFill>
                          <a:effectLst/>
                          <a:latin typeface="Arial" pitchFamily="34" charset="0"/>
                          <a:cs typeface="Arial" pitchFamily="34" charset="0"/>
                        </a:rPr>
                        <a:t>– Ensures highest levels of accuracy &amp; control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dirty="0" smtClean="0">
                          <a:ln>
                            <a:noFill/>
                          </a:ln>
                          <a:solidFill>
                            <a:srgbClr val="000000"/>
                          </a:solidFill>
                          <a:effectLst/>
                          <a:latin typeface="Arial" pitchFamily="34" charset="0"/>
                          <a:cs typeface="Arial" pitchFamily="34" charset="0"/>
                        </a:rPr>
                        <a:t>Script Based </a:t>
                      </a:r>
                      <a:r>
                        <a:rPr kumimoji="0" lang="en-US" sz="1600" b="0" i="0" u="none" strike="noStrike" cap="none" normalizeH="0" baseline="0" dirty="0" smtClean="0">
                          <a:ln>
                            <a:noFill/>
                          </a:ln>
                          <a:solidFill>
                            <a:srgbClr val="000000"/>
                          </a:solidFill>
                          <a:effectLst/>
                          <a:latin typeface="Arial" pitchFamily="34" charset="0"/>
                          <a:cs typeface="Arial" pitchFamily="34" charset="0"/>
                        </a:rPr>
                        <a:t>– cannot ensure accuracy; limited control</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600" b="0" i="0" u="none" strike="noStrike" cap="none" normalizeH="0" baseline="0" dirty="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dirty="0" smtClean="0">
                          <a:ln>
                            <a:noFill/>
                          </a:ln>
                          <a:solidFill>
                            <a:srgbClr val="000000"/>
                          </a:solidFill>
                          <a:effectLst/>
                          <a:latin typeface="Arial" pitchFamily="34" charset="0"/>
                          <a:cs typeface="Arial" pitchFamily="34" charset="0"/>
                        </a:rPr>
                        <a:t>State-aware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dirty="0" smtClean="0">
                          <a:ln>
                            <a:noFill/>
                          </a:ln>
                          <a:solidFill>
                            <a:srgbClr val="000000"/>
                          </a:solidFill>
                          <a:effectLst/>
                          <a:latin typeface="Arial" pitchFamily="34" charset="0"/>
                          <a:cs typeface="Arial" pitchFamily="34" charset="0"/>
                        </a:rPr>
                        <a:t>Fire and forget</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600" b="1" i="0" u="none" strike="noStrike" cap="none" normalizeH="0" baseline="0" dirty="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dirty="0" smtClean="0">
                          <a:ln>
                            <a:noFill/>
                          </a:ln>
                          <a:solidFill>
                            <a:srgbClr val="000000"/>
                          </a:solidFill>
                          <a:effectLst/>
                          <a:latin typeface="Arial" pitchFamily="34" charset="0"/>
                          <a:cs typeface="Arial" pitchFamily="34" charset="0"/>
                        </a:rPr>
                        <a:t>Non-disruptive Rollback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dirty="0" smtClean="0">
                          <a:ln>
                            <a:noFill/>
                          </a:ln>
                          <a:solidFill>
                            <a:srgbClr val="000000"/>
                          </a:solidFill>
                          <a:effectLst/>
                          <a:latin typeface="Arial" pitchFamily="34" charset="0"/>
                          <a:cs typeface="Arial" pitchFamily="34" charset="0"/>
                        </a:rPr>
                        <a:t>Rollback can cause disruption</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600" b="1" i="0" u="none" strike="noStrike" cap="none" normalizeH="0" baseline="0" dirty="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dirty="0" smtClean="0">
                          <a:ln>
                            <a:noFill/>
                          </a:ln>
                          <a:solidFill>
                            <a:srgbClr val="000000"/>
                          </a:solidFill>
                          <a:effectLst/>
                          <a:latin typeface="Arial" pitchFamily="34" charset="0"/>
                          <a:cs typeface="Arial" pitchFamily="34" charset="0"/>
                        </a:rPr>
                        <a:t>Comprehensive, Flexible Network Policy Compliance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dirty="0" smtClean="0">
                          <a:ln>
                            <a:noFill/>
                          </a:ln>
                          <a:solidFill>
                            <a:srgbClr val="000000"/>
                          </a:solidFill>
                          <a:effectLst/>
                          <a:latin typeface="Arial" pitchFamily="34" charset="0"/>
                          <a:cs typeface="Arial" pitchFamily="34" charset="0"/>
                        </a:rPr>
                        <a:t>Script Based Network Policy Compliance, limited policy re-use </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600" b="1" i="0" u="none" strike="noStrike" cap="none" normalizeH="0" baseline="0" dirty="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idx="4294967295"/>
          </p:nvPr>
        </p:nvSpPr>
        <p:spPr>
          <a:xfrm>
            <a:off x="354013" y="533400"/>
            <a:ext cx="8245475" cy="438150"/>
          </a:xfrm>
        </p:spPr>
        <p:txBody>
          <a:bodyPr lIns="0" tIns="0" rIns="0" bIns="0" anchor="ctr"/>
          <a:lstStyle/>
          <a:p>
            <a:r>
              <a:rPr lang="en-US" smtClean="0">
                <a:solidFill>
                  <a:srgbClr val="003366"/>
                </a:solidFill>
              </a:rPr>
              <a:t>Key Contacts</a:t>
            </a:r>
          </a:p>
        </p:txBody>
      </p:sp>
      <p:graphicFrame>
        <p:nvGraphicFramePr>
          <p:cNvPr id="383037" name="Group 61"/>
          <p:cNvGraphicFramePr>
            <a:graphicFrameLocks noGrp="1"/>
          </p:cNvGraphicFramePr>
          <p:nvPr>
            <p:ph idx="4294967295"/>
          </p:nvPr>
        </p:nvGraphicFramePr>
        <p:xfrm>
          <a:off x="381000" y="990600"/>
          <a:ext cx="8534400" cy="5461000"/>
        </p:xfrm>
        <a:graphic>
          <a:graphicData uri="http://schemas.openxmlformats.org/drawingml/2006/table">
            <a:tbl>
              <a:tblPr/>
              <a:tblGrid>
                <a:gridCol w="3395663"/>
                <a:gridCol w="5138737"/>
              </a:tblGrid>
              <a:tr h="2047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1" i="0" u="none" strike="noStrike" cap="none" normalizeH="0" baseline="0" dirty="0" smtClean="0">
                          <a:ln>
                            <a:noFill/>
                          </a:ln>
                          <a:solidFill>
                            <a:srgbClr val="FFFFFF"/>
                          </a:solidFill>
                          <a:effectLst/>
                          <a:latin typeface="Arial" charset="0"/>
                          <a:ea typeface="ＭＳ Ｐゴシック" pitchFamily="34" charset="-128"/>
                          <a:cs typeface="Arial" charset="0"/>
                        </a:rPr>
                        <a:t>Contact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1" i="0" u="none" strike="noStrike" cap="none" normalizeH="0" baseline="0" smtClean="0">
                          <a:ln>
                            <a:noFill/>
                          </a:ln>
                          <a:solidFill>
                            <a:srgbClr val="FFFFFF"/>
                          </a:solidFill>
                          <a:effectLst/>
                          <a:latin typeface="Arial" charset="0"/>
                          <a:ea typeface="ＭＳ Ｐゴシック" pitchFamily="34" charset="-128"/>
                          <a:cs typeface="Arial" charset="0"/>
                        </a:rPr>
                        <a:t>Role / Region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r>
              <a:tr h="277813">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Larry Keryc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dirty="0" smtClean="0">
                          <a:ln>
                            <a:noFill/>
                          </a:ln>
                          <a:solidFill>
                            <a:srgbClr val="000000"/>
                          </a:solidFill>
                          <a:effectLst/>
                          <a:latin typeface="Arial" charset="0"/>
                          <a:ea typeface="ＭＳ Ｐゴシック" pitchFamily="34" charset="-128"/>
                          <a:cs typeface="Arial" charset="0"/>
                        </a:rPr>
                        <a:t>WW Sales Integration Leader – </a:t>
                      </a:r>
                      <a:r>
                        <a:rPr kumimoji="0" lang="en-US" sz="1400" b="0" i="0" u="none" strike="noStrike" cap="none" normalizeH="0" baseline="0" dirty="0" smtClean="0">
                          <a:ln>
                            <a:noFill/>
                          </a:ln>
                          <a:solidFill>
                            <a:srgbClr val="000000"/>
                          </a:solidFill>
                          <a:effectLst/>
                          <a:latin typeface="Arial" charset="0"/>
                          <a:ea typeface="ＭＳ Ｐゴシック" pitchFamily="34" charset="-128"/>
                          <a:cs typeface="Arial" charset="0"/>
                          <a:hlinkClick r:id="rId2"/>
                        </a:rPr>
                        <a:t>lkeryc@us.ibm.com</a:t>
                      </a:r>
                      <a:r>
                        <a:rPr kumimoji="0" lang="en-US" sz="1400" b="0" i="0" u="none" strike="noStrike" cap="none" normalizeH="0" baseline="0" dirty="0" smtClean="0">
                          <a:ln>
                            <a:noFill/>
                          </a:ln>
                          <a:solidFill>
                            <a:srgbClr val="000000"/>
                          </a:solidFill>
                          <a:effectLst/>
                          <a:latin typeface="Arial" charset="0"/>
                          <a:ea typeface="ＭＳ Ｐゴシック" pitchFamily="34" charset="-128"/>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1" i="0" u="none" strike="noStrike" cap="none" normalizeH="0" baseline="0" smtClean="0">
                          <a:ln>
                            <a:noFill/>
                          </a:ln>
                          <a:solidFill>
                            <a:srgbClr val="000000"/>
                          </a:solidFill>
                          <a:effectLst/>
                          <a:latin typeface="Arial" charset="0"/>
                          <a:ea typeface="ＭＳ Ｐゴシック" pitchFamily="34" charset="-128"/>
                          <a:cs typeface="Arial" charset="0"/>
                        </a:rPr>
                        <a:t>CSP Tivoli Tiger Team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79400">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Pete Conelias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Worldwide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Gary Budnick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Americas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Chip Chambers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Americas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Carlos Varela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LATAM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79400">
                <a:tc>
                  <a:txBody>
                    <a:bodyPr/>
                    <a:lstStyle/>
                    <a:p>
                      <a:pPr marL="0" marR="0" lvl="1"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Bob Gowers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Peter Irving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77813">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Mark Spijkers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SW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Jonathan Seyerle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CEEMEA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2825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Amr Ismail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CEEMEA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Joe Yap Abidin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AP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2825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John Gotsch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CSP Sales Enablement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George Hunter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Enterprise Sales Enablement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Gary Testa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Intelliden WW VP of Sales - </a:t>
                      </a:r>
                      <a:r>
                        <a:rPr kumimoji="0" lang="en-US" sz="1400" b="0" i="0" u="none" strike="noStrike" cap="none" normalizeH="0" baseline="0" smtClean="0">
                          <a:ln>
                            <a:noFill/>
                          </a:ln>
                          <a:solidFill>
                            <a:srgbClr val="00CC99"/>
                          </a:solidFill>
                          <a:effectLst/>
                          <a:latin typeface="Arial" charset="0"/>
                          <a:ea typeface="ＭＳ Ｐゴシック" pitchFamily="34" charset="-128"/>
                          <a:cs typeface="Arial" charset="0"/>
                          <a:hlinkClick r:id="rId3"/>
                        </a:rPr>
                        <a:t>gary.testa@intelliden.com</a:t>
                      </a:r>
                      <a:r>
                        <a:rPr kumimoji="0" lang="en-US" sz="1400" b="0" i="0" u="none" strike="noStrike" cap="none" normalizeH="0" baseline="0" smtClean="0">
                          <a:ln>
                            <a:noFill/>
                          </a:ln>
                          <a:solidFill>
                            <a:srgbClr val="00CC99"/>
                          </a:solidFill>
                          <a:effectLst/>
                          <a:latin typeface="Arial" charset="0"/>
                          <a:ea typeface="ＭＳ Ｐゴシック" pitchFamily="34" charset="-128"/>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Rahul Sachdev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charset="0"/>
                          <a:ea typeface="ＭＳ Ｐゴシック" pitchFamily="34" charset="-128"/>
                          <a:cs typeface="Arial" charset="0"/>
                        </a:rPr>
                        <a:t>Intelliden VP of Marketing &amp; Business Dev </a:t>
                      </a:r>
                      <a:r>
                        <a:rPr kumimoji="0" lang="en-US" sz="1400" b="0" i="0" u="none" strike="noStrike" cap="none" normalizeH="0" baseline="0" smtClean="0">
                          <a:ln>
                            <a:noFill/>
                          </a:ln>
                          <a:solidFill>
                            <a:srgbClr val="00CC99"/>
                          </a:solidFill>
                          <a:effectLst/>
                          <a:latin typeface="Arial" charset="0"/>
                          <a:ea typeface="ＭＳ Ｐゴシック" pitchFamily="34" charset="-128"/>
                          <a:cs typeface="Arial" charset="0"/>
                          <a:hlinkClick r:id="rId4"/>
                        </a:rPr>
                        <a:t>rahul.sachdev@intelliden.com</a:t>
                      </a:r>
                      <a:r>
                        <a:rPr kumimoji="0" lang="en-US" sz="1400" b="0" i="0" u="none" strike="noStrike" cap="none" normalizeH="0" baseline="0" smtClean="0">
                          <a:ln>
                            <a:noFill/>
                          </a:ln>
                          <a:solidFill>
                            <a:srgbClr val="00CC99"/>
                          </a:solidFill>
                          <a:effectLst/>
                          <a:latin typeface="Arial" charset="0"/>
                          <a:ea typeface="ＭＳ Ｐゴシック" pitchFamily="34" charset="-128"/>
                          <a:cs typeface="Arial" charset="0"/>
                        </a:rPr>
                        <a:t>  </a:t>
                      </a:r>
                      <a:endParaRPr kumimoji="0" lang="en-US" sz="1400" b="0" i="1" u="none" strike="noStrike" cap="none" normalizeH="0" baseline="0" smtClean="0">
                        <a:ln>
                          <a:noFill/>
                        </a:ln>
                        <a:solidFill>
                          <a:srgbClr val="00CC99"/>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p:cNvSpPr>
            <a:spLocks noGrp="1" noChangeArrowheads="1"/>
          </p:cNvSpPr>
          <p:nvPr>
            <p:ph type="title" idx="4294967295"/>
          </p:nvPr>
        </p:nvSpPr>
        <p:spPr>
          <a:xfrm>
            <a:off x="354013" y="631825"/>
            <a:ext cx="8245475" cy="544513"/>
          </a:xfrm>
        </p:spPr>
        <p:txBody>
          <a:bodyPr/>
          <a:lstStyle/>
          <a:p>
            <a:r>
              <a:rPr lang="en-US" sz="3300" smtClean="0">
                <a:solidFill>
                  <a:srgbClr val="003366"/>
                </a:solidFill>
              </a:rPr>
              <a:t>Sales Call to Action…</a:t>
            </a:r>
          </a:p>
        </p:txBody>
      </p:sp>
      <p:sp>
        <p:nvSpPr>
          <p:cNvPr id="386050" name="Rectangle 3"/>
          <p:cNvSpPr>
            <a:spLocks noGrp="1" noChangeArrowheads="1"/>
          </p:cNvSpPr>
          <p:nvPr>
            <p:ph type="body" idx="4294967295"/>
          </p:nvPr>
        </p:nvSpPr>
        <p:spPr>
          <a:xfrm>
            <a:off x="304800" y="1143000"/>
            <a:ext cx="8839200" cy="3886200"/>
          </a:xfrm>
        </p:spPr>
        <p:txBody>
          <a:bodyPr/>
          <a:lstStyle/>
          <a:p>
            <a:pPr marL="342900" indent="-342900"/>
            <a:r>
              <a:rPr lang="en-IE" b="1" smtClean="0"/>
              <a:t>Communicate Acquisition to your Customers and Prospects</a:t>
            </a:r>
          </a:p>
          <a:p>
            <a:pPr marL="534988" lvl="1" indent="-304800"/>
            <a:r>
              <a:rPr lang="en-IE" smtClean="0"/>
              <a:t>Setup onsite meeting ASAP and deliver Intelliden message</a:t>
            </a:r>
          </a:p>
          <a:p>
            <a:pPr marL="534988" lvl="1" indent="-304800"/>
            <a:r>
              <a:rPr lang="en-IE" smtClean="0"/>
              <a:t>Leverage our existing base as a natural adjacency – OMNIbus, ITNM, TPM, TSAM, TSM</a:t>
            </a:r>
          </a:p>
          <a:p>
            <a:pPr marL="534988" lvl="1" indent="-304800"/>
            <a:r>
              <a:rPr lang="en-IE" smtClean="0"/>
              <a:t>Focus on the Sales Opportunity Scenarios driving the value of NAM &amp; NCCM</a:t>
            </a:r>
          </a:p>
          <a:p>
            <a:pPr marL="534988" lvl="1" indent="-304800"/>
            <a:endParaRPr lang="en-IE" smtClean="0"/>
          </a:p>
          <a:p>
            <a:pPr marL="342900" indent="-342900"/>
            <a:r>
              <a:rPr lang="en-IE" b="1" smtClean="0"/>
              <a:t>Listen, Communicate, Sell</a:t>
            </a:r>
          </a:p>
          <a:p>
            <a:pPr marL="534988" lvl="1" indent="-304800"/>
            <a:r>
              <a:rPr lang="en-IE" smtClean="0"/>
              <a:t>Listen and begin to understand the Intelliden strategy, methodologies and teams</a:t>
            </a:r>
          </a:p>
          <a:p>
            <a:pPr marL="534988" lvl="1" indent="-304800"/>
            <a:r>
              <a:rPr lang="en-IE" smtClean="0"/>
              <a:t>Communicate to Larry Keryc &amp; Tivoli Tiger Team your questions and needs</a:t>
            </a:r>
          </a:p>
          <a:p>
            <a:pPr marL="534988" lvl="1" indent="-304800"/>
            <a:r>
              <a:rPr lang="en-IE" smtClean="0"/>
              <a:t>Sell as much as you can, as often as you can!!!</a:t>
            </a:r>
          </a:p>
          <a:p>
            <a:pPr marL="534988" lvl="1" indent="-304800"/>
            <a:endParaRPr lang="en-IE" smtClean="0"/>
          </a:p>
          <a:p>
            <a:pPr marL="342900" indent="-342900"/>
            <a:r>
              <a:rPr lang="en-IE" b="1" smtClean="0"/>
              <a:t>Leverage IBM Sales Fast Start</a:t>
            </a:r>
          </a:p>
          <a:p>
            <a:pPr marL="534988" lvl="1" indent="-304800"/>
            <a:endParaRPr lang="en-IE" b="1" smtClean="0"/>
          </a:p>
          <a:p>
            <a:pPr marL="342900" indent="-342900"/>
            <a:endParaRPr lang="en-US" smtClean="0"/>
          </a:p>
          <a:p>
            <a:pPr marL="342900" indent="-342900"/>
            <a:endParaRPr lang="en-US" smtClean="0"/>
          </a:p>
          <a:p>
            <a:pPr marL="342900" indent="-342900"/>
            <a:endParaRPr lang="en-US" smtClean="0"/>
          </a:p>
          <a:p>
            <a:pPr marL="342900" indent="-342900"/>
            <a:endParaRPr lang="en-US" smtClean="0"/>
          </a:p>
        </p:txBody>
      </p:sp>
      <p:sp>
        <p:nvSpPr>
          <p:cNvPr id="386051" name="Slide Number Placeholder 1"/>
          <p:cNvSpPr txBox="1">
            <a:spLocks noGrp="1"/>
          </p:cNvSpPr>
          <p:nvPr/>
        </p:nvSpPr>
        <p:spPr bwMode="black">
          <a:xfrm>
            <a:off x="182563" y="6537325"/>
            <a:ext cx="366712" cy="184150"/>
          </a:xfrm>
          <a:prstGeom prst="rect">
            <a:avLst/>
          </a:prstGeom>
          <a:noFill/>
          <a:ln w="9525">
            <a:noFill/>
            <a:miter lim="800000"/>
            <a:headEnd/>
            <a:tailEnd/>
          </a:ln>
        </p:spPr>
        <p:txBody>
          <a:bodyPr lIns="92075" tIns="46038" rIns="92075" bIns="46038"/>
          <a:lstStyle/>
          <a:p>
            <a:fld id="{CBE62DE2-89CA-4C7F-B8ED-9DA4BD40EC63}" type="slidenum">
              <a:rPr lang="en-US" sz="800" b="0"/>
              <a:pPr/>
              <a:t>25</a:t>
            </a:fld>
            <a:endParaRPr lang="en-US" sz="800" b="0"/>
          </a:p>
        </p:txBody>
      </p:sp>
      <p:sp>
        <p:nvSpPr>
          <p:cNvPr id="386052" name="Footer Placeholder 2"/>
          <p:cNvSpPr txBox="1">
            <a:spLocks noGrp="1"/>
          </p:cNvSpPr>
          <p:nvPr/>
        </p:nvSpPr>
        <p:spPr bwMode="auto">
          <a:xfrm>
            <a:off x="1554163" y="6537325"/>
            <a:ext cx="1189037" cy="168275"/>
          </a:xfrm>
          <a:prstGeom prst="rect">
            <a:avLst/>
          </a:prstGeom>
          <a:noFill/>
          <a:ln w="9525">
            <a:noFill/>
            <a:miter lim="800000"/>
            <a:headEnd/>
            <a:tailEnd/>
          </a:ln>
        </p:spPr>
        <p:txBody>
          <a:bodyPr lIns="92075" tIns="46038" rIns="92075" bIns="46038"/>
          <a:lstStyle/>
          <a:p>
            <a:r>
              <a:rPr lang="en-US" sz="800" b="0"/>
              <a:t>IBM Confidential</a:t>
            </a:r>
          </a:p>
        </p:txBody>
      </p:sp>
      <p:grpSp>
        <p:nvGrpSpPr>
          <p:cNvPr id="386053" name="Group 6"/>
          <p:cNvGrpSpPr>
            <a:grpSpLocks/>
          </p:cNvGrpSpPr>
          <p:nvPr/>
        </p:nvGrpSpPr>
        <p:grpSpPr bwMode="auto">
          <a:xfrm>
            <a:off x="914400" y="5330825"/>
            <a:ext cx="6718300" cy="612775"/>
            <a:chOff x="672" y="2448"/>
            <a:chExt cx="4232" cy="386"/>
          </a:xfrm>
        </p:grpSpPr>
        <p:pic>
          <p:nvPicPr>
            <p:cNvPr id="386054" name="Picture 7"/>
            <p:cNvPicPr>
              <a:picLocks noChangeAspect="1" noChangeArrowheads="1"/>
            </p:cNvPicPr>
            <p:nvPr/>
          </p:nvPicPr>
          <p:blipFill>
            <a:blip r:embed="rId3"/>
            <a:srcRect/>
            <a:stretch>
              <a:fillRect/>
            </a:stretch>
          </p:blipFill>
          <p:spPr bwMode="auto">
            <a:xfrm>
              <a:off x="4230" y="2461"/>
              <a:ext cx="674" cy="373"/>
            </a:xfrm>
            <a:prstGeom prst="rect">
              <a:avLst/>
            </a:prstGeom>
            <a:noFill/>
            <a:ln w="9525" algn="ctr">
              <a:noFill/>
              <a:miter lim="800000"/>
              <a:headEnd/>
              <a:tailEnd/>
            </a:ln>
          </p:spPr>
        </p:pic>
        <p:sp>
          <p:nvSpPr>
            <p:cNvPr id="386055" name="Rectangle 8"/>
            <p:cNvSpPr>
              <a:spLocks noChangeAspect="1" noChangeArrowheads="1"/>
            </p:cNvSpPr>
            <p:nvPr/>
          </p:nvSpPr>
          <p:spPr bwMode="auto">
            <a:xfrm>
              <a:off x="3936" y="2489"/>
              <a:ext cx="296" cy="263"/>
            </a:xfrm>
            <a:prstGeom prst="rect">
              <a:avLst/>
            </a:prstGeom>
            <a:noFill/>
            <a:ln w="9525" algn="ctr">
              <a:noFill/>
              <a:miter lim="800000"/>
              <a:headEnd/>
              <a:tailEnd/>
            </a:ln>
          </p:spPr>
          <p:txBody>
            <a:bodyPr wrap="none" lIns="82287" tIns="41143" rIns="82287" bIns="41143">
              <a:spAutoFit/>
            </a:bodyPr>
            <a:lstStyle/>
            <a:p>
              <a:pPr algn="ctr" defTabSz="822325"/>
              <a:r>
                <a:rPr lang="en-US" sz="2200">
                  <a:solidFill>
                    <a:schemeClr val="bg1"/>
                  </a:solidFill>
                </a:rPr>
                <a:t> =</a:t>
              </a:r>
              <a:r>
                <a:rPr lang="en-US" b="0">
                  <a:solidFill>
                    <a:schemeClr val="bg1"/>
                  </a:solidFill>
                </a:rPr>
                <a:t> </a:t>
              </a:r>
            </a:p>
          </p:txBody>
        </p:sp>
        <p:pic>
          <p:nvPicPr>
            <p:cNvPr id="386056" name="Picture 9"/>
            <p:cNvPicPr>
              <a:picLocks noChangeAspect="1" noChangeArrowheads="1"/>
            </p:cNvPicPr>
            <p:nvPr/>
          </p:nvPicPr>
          <p:blipFill>
            <a:blip r:embed="rId4"/>
            <a:srcRect/>
            <a:stretch>
              <a:fillRect/>
            </a:stretch>
          </p:blipFill>
          <p:spPr bwMode="auto">
            <a:xfrm flipV="1">
              <a:off x="2571" y="2489"/>
              <a:ext cx="567" cy="263"/>
            </a:xfrm>
            <a:prstGeom prst="rect">
              <a:avLst/>
            </a:prstGeom>
            <a:noFill/>
            <a:ln w="9525">
              <a:noFill/>
              <a:miter lim="800000"/>
              <a:headEnd/>
              <a:tailEnd/>
            </a:ln>
          </p:spPr>
        </p:pic>
        <p:sp>
          <p:nvSpPr>
            <p:cNvPr id="386057" name="Rectangle 10"/>
            <p:cNvSpPr>
              <a:spLocks noChangeAspect="1" noChangeArrowheads="1"/>
            </p:cNvSpPr>
            <p:nvPr/>
          </p:nvSpPr>
          <p:spPr bwMode="auto">
            <a:xfrm>
              <a:off x="2283" y="2489"/>
              <a:ext cx="296" cy="263"/>
            </a:xfrm>
            <a:prstGeom prst="rect">
              <a:avLst/>
            </a:prstGeom>
            <a:noFill/>
            <a:ln w="9525" algn="ctr">
              <a:noFill/>
              <a:miter lim="800000"/>
              <a:headEnd/>
              <a:tailEnd/>
            </a:ln>
          </p:spPr>
          <p:txBody>
            <a:bodyPr wrap="none" lIns="82287" tIns="41143" rIns="82287" bIns="41143">
              <a:spAutoFit/>
            </a:bodyPr>
            <a:lstStyle/>
            <a:p>
              <a:pPr algn="ctr" defTabSz="822325"/>
              <a:r>
                <a:rPr lang="en-US" sz="2200">
                  <a:solidFill>
                    <a:schemeClr val="bg1"/>
                  </a:solidFill>
                </a:rPr>
                <a:t> +</a:t>
              </a:r>
              <a:r>
                <a:rPr lang="en-US" b="0">
                  <a:solidFill>
                    <a:schemeClr val="bg1"/>
                  </a:solidFill>
                </a:rPr>
                <a:t> </a:t>
              </a:r>
            </a:p>
          </p:txBody>
        </p:sp>
        <p:pic>
          <p:nvPicPr>
            <p:cNvPr id="386058" name="Picture 11" descr="ibm_logo"/>
            <p:cNvPicPr>
              <a:picLocks noChangeAspect="1" noChangeArrowheads="1"/>
            </p:cNvPicPr>
            <p:nvPr/>
          </p:nvPicPr>
          <p:blipFill>
            <a:blip r:embed="rId5"/>
            <a:srcRect/>
            <a:stretch>
              <a:fillRect/>
            </a:stretch>
          </p:blipFill>
          <p:spPr bwMode="auto">
            <a:xfrm>
              <a:off x="3360" y="2448"/>
              <a:ext cx="672" cy="349"/>
            </a:xfrm>
            <a:prstGeom prst="rect">
              <a:avLst/>
            </a:prstGeom>
            <a:noFill/>
            <a:ln w="9525">
              <a:noFill/>
              <a:miter lim="800000"/>
              <a:headEnd/>
              <a:tailEnd/>
            </a:ln>
          </p:spPr>
        </p:pic>
        <p:sp>
          <p:nvSpPr>
            <p:cNvPr id="386059" name="Rectangle 12"/>
            <p:cNvSpPr>
              <a:spLocks noChangeAspect="1" noChangeArrowheads="1"/>
            </p:cNvSpPr>
            <p:nvPr/>
          </p:nvSpPr>
          <p:spPr bwMode="auto">
            <a:xfrm>
              <a:off x="3120" y="2486"/>
              <a:ext cx="296" cy="263"/>
            </a:xfrm>
            <a:prstGeom prst="rect">
              <a:avLst/>
            </a:prstGeom>
            <a:noFill/>
            <a:ln w="9525" algn="ctr">
              <a:noFill/>
              <a:miter lim="800000"/>
              <a:headEnd/>
              <a:tailEnd/>
            </a:ln>
          </p:spPr>
          <p:txBody>
            <a:bodyPr wrap="none" lIns="82287" tIns="41143" rIns="82287" bIns="41143">
              <a:spAutoFit/>
            </a:bodyPr>
            <a:lstStyle/>
            <a:p>
              <a:pPr algn="ctr" defTabSz="822325"/>
              <a:r>
                <a:rPr lang="en-US" sz="2200">
                  <a:solidFill>
                    <a:schemeClr val="bg1"/>
                  </a:solidFill>
                </a:rPr>
                <a:t> +</a:t>
              </a:r>
              <a:r>
                <a:rPr lang="en-US" b="0">
                  <a:solidFill>
                    <a:schemeClr val="bg1"/>
                  </a:solidFill>
                </a:rPr>
                <a:t> </a:t>
              </a:r>
            </a:p>
          </p:txBody>
        </p:sp>
        <p:pic>
          <p:nvPicPr>
            <p:cNvPr id="386060" name="Picture 13"/>
            <p:cNvPicPr>
              <a:picLocks noChangeAspect="1" noChangeArrowheads="1"/>
            </p:cNvPicPr>
            <p:nvPr/>
          </p:nvPicPr>
          <p:blipFill>
            <a:blip r:embed="rId6"/>
            <a:srcRect/>
            <a:stretch>
              <a:fillRect/>
            </a:stretch>
          </p:blipFill>
          <p:spPr bwMode="auto">
            <a:xfrm>
              <a:off x="672" y="2504"/>
              <a:ext cx="1584" cy="232"/>
            </a:xfrm>
            <a:prstGeom prst="rect">
              <a:avLst/>
            </a:prstGeom>
            <a:noFill/>
            <a:ln w="12700" algn="ctr">
              <a:noFill/>
              <a:miter lim="800000"/>
              <a:headEnd/>
              <a:tailEnd/>
            </a:ln>
          </p:spPr>
        </p:pic>
      </p:grpSp>
    </p:spTree>
  </p:cSld>
  <p:clrMapOvr>
    <a:masterClrMapping/>
  </p:clrMapOvr>
  <p:timing>
    <p:tnLst>
      <p:par>
        <p:cTn id="1" dur="indefinite" restart="never" nodeType="tmRoot"/>
      </p:par>
    </p:tnLst>
  </p:timing>
</p:sld>
</file>

<file path=ppt/theme/theme1.xml><?xml version="1.0" encoding="utf-8"?>
<a:theme xmlns:a="http://schemas.openxmlformats.org/drawingml/2006/main" name="Intelliden_PPT_Template_04270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Main Pages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Alt Ver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Alt Bulle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Main Pages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EBU technical template">
  <a:themeElements>
    <a:clrScheme name="2_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fontScheme name="2_EBU technical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EBU technical template 1">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C0C0C0"/>
        </a:hlink>
        <a:folHlink>
          <a:srgbClr val="D18213"/>
        </a:folHlink>
      </a:clrScheme>
      <a:clrMap bg1="dk2" tx1="lt1" bg2="dk1" tx2="lt2" accent1="accent1" accent2="accent2" accent3="accent3" accent4="accent4" accent5="accent5" accent6="accent6" hlink="hlink" folHlink="folHlink"/>
    </a:extraClrScheme>
    <a:extraClrScheme>
      <a:clrScheme name="2_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EBU technical template">
  <a:themeElements>
    <a:clrScheme name="1_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fontScheme name="1_EBU technical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EBU technical template 1">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C0C0C0"/>
        </a:hlink>
        <a:folHlink>
          <a:srgbClr val="D18213"/>
        </a:folHlink>
      </a:clrScheme>
      <a:clrMap bg1="dk2" tx1="lt1" bg2="dk1" tx2="lt2" accent1="accent1" accent2="accent2" accent3="accent3" accent4="accent4" accent5="accent5" accent6="accent6" hlink="hlink" folHlink="folHlink"/>
    </a:extraClrScheme>
    <a:extraClrScheme>
      <a:clrScheme name="1_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EBU technical template">
  <a:themeElements>
    <a:clrScheme name="3_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fontScheme name="3_EBU technical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EBU technical template 1">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C0C0C0"/>
        </a:hlink>
        <a:folHlink>
          <a:srgbClr val="D18213"/>
        </a:folHlink>
      </a:clrScheme>
      <a:clrMap bg1="dk2" tx1="lt1" bg2="dk1" tx2="lt2" accent1="accent1" accent2="accent2" accent3="accent3" accent4="accent4" accent5="accent5" accent6="accent6" hlink="hlink" folHlink="folHlink"/>
    </a:extraClrScheme>
    <a:extraClrScheme>
      <a:clrScheme name="3_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EBU technical template">
  <a:themeElements>
    <a:clrScheme name="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fontScheme name="EBU technical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BU technical template 1">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C0C0C0"/>
        </a:hlink>
        <a:folHlink>
          <a:srgbClr val="D18213"/>
        </a:folHlink>
      </a:clrScheme>
      <a:clrMap bg1="dk2" tx1="lt1" bg2="dk1" tx2="lt2" accent1="accent1" accent2="accent2" accent3="accent3" accent4="accent4" accent5="accent5" accent6="accent6" hlink="hlink" folHlink="folHlink"/>
    </a:extraClrScheme>
    <a:extraClrScheme>
      <a:clrScheme name="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Intelliden_PPT_Template_042709</Template>
  <TotalTime>7548</TotalTime>
  <Words>2226</Words>
  <Application>Microsoft Office PowerPoint</Application>
  <PresentationFormat>On-screen Show (4:3)</PresentationFormat>
  <Paragraphs>474</Paragraphs>
  <Slides>25</Slides>
  <Notes>10</Notes>
  <HiddenSlides>0</HiddenSlides>
  <MMClips>0</MMClips>
  <ScaleCrop>false</ScaleCrop>
  <HeadingPairs>
    <vt:vector size="8" baseType="variant">
      <vt:variant>
        <vt:lpstr>Fonts Used</vt:lpstr>
      </vt:variant>
      <vt:variant>
        <vt:i4>10</vt:i4>
      </vt:variant>
      <vt:variant>
        <vt:lpstr>Design Template</vt:lpstr>
      </vt:variant>
      <vt:variant>
        <vt:i4>23</vt:i4>
      </vt:variant>
      <vt:variant>
        <vt:lpstr>Embedded OLE Servers</vt:lpstr>
      </vt:variant>
      <vt:variant>
        <vt:i4>3</vt:i4>
      </vt:variant>
      <vt:variant>
        <vt:lpstr>Slide Titles</vt:lpstr>
      </vt:variant>
      <vt:variant>
        <vt:i4>25</vt:i4>
      </vt:variant>
    </vt:vector>
  </HeadingPairs>
  <TitlesOfParts>
    <vt:vector size="61" baseType="lpstr">
      <vt:lpstr>Arial</vt:lpstr>
      <vt:lpstr>ＭＳ Ｐゴシック</vt:lpstr>
      <vt:lpstr>Calibri</vt:lpstr>
      <vt:lpstr>Helvetica</vt:lpstr>
      <vt:lpstr>Wingdings</vt:lpstr>
      <vt:lpstr>Lucida Grande CE</vt:lpstr>
      <vt:lpstr>Arial Unicode MS</vt:lpstr>
      <vt:lpstr>Times New Roman</vt:lpstr>
      <vt:lpstr>New MingLiu</vt:lpstr>
      <vt:lpstr>+mj-lt</vt:lpstr>
      <vt:lpstr>Intelliden_PPT_Template_042709</vt:lpstr>
      <vt:lpstr>Main Pages Template</vt:lpstr>
      <vt:lpstr>Alt Version</vt:lpstr>
      <vt:lpstr>Alt Bullets</vt:lpstr>
      <vt:lpstr>2_Main Pages Template</vt:lpstr>
      <vt:lpstr>2_EBU technical template</vt:lpstr>
      <vt:lpstr>1_EBU technical template</vt:lpstr>
      <vt:lpstr>3_EBU technical template</vt:lpstr>
      <vt:lpstr>EBU technical template</vt:lpstr>
      <vt:lpstr>Main Pages Template</vt:lpstr>
      <vt:lpstr>Main Pages Template</vt:lpstr>
      <vt:lpstr>Main Pages Template</vt:lpstr>
      <vt:lpstr>Main Pages Template</vt:lpstr>
      <vt:lpstr>Main Pages Template</vt:lpstr>
      <vt:lpstr>Alt Version</vt:lpstr>
      <vt:lpstr>Alt Version</vt:lpstr>
      <vt:lpstr>Alt Version</vt:lpstr>
      <vt:lpstr>2_Main Pages Template</vt:lpstr>
      <vt:lpstr>2_Main Pages Template</vt:lpstr>
      <vt:lpstr>2_Main Pages Template</vt:lpstr>
      <vt:lpstr>2_Main Pages Template</vt:lpstr>
      <vt:lpstr>2_EBU technical template</vt:lpstr>
      <vt:lpstr>3_EBU technical template</vt:lpstr>
      <vt:lpstr>Microsoft Excel Worksheet</vt:lpstr>
      <vt:lpstr>Bitmap Image</vt:lpstr>
      <vt:lpstr>Image</vt:lpstr>
      <vt:lpstr>Intelliden Network Automation Solutions</vt:lpstr>
      <vt:lpstr>Agenda</vt:lpstr>
      <vt:lpstr>Who is Intelliden?</vt:lpstr>
      <vt:lpstr>Intelliden – Key Sales Facts</vt:lpstr>
      <vt:lpstr>The Business Problem - Increasing Network Complexity</vt:lpstr>
      <vt:lpstr>Slide 6</vt:lpstr>
      <vt:lpstr>Growing Importance of NCCM</vt:lpstr>
      <vt:lpstr>Intelliden Network Automation Solutions: Manage the Change Lifecycle of Multivendor Networks</vt:lpstr>
      <vt:lpstr>Slide 9</vt:lpstr>
      <vt:lpstr>Broad Device Support</vt:lpstr>
      <vt:lpstr>Intelliden Advantages</vt:lpstr>
      <vt:lpstr>What the customers say about Intelliden</vt:lpstr>
      <vt:lpstr>Why do Customers Buy Intelliden?</vt:lpstr>
      <vt:lpstr>Why do Customers Buy Intelliden? (cont…)</vt:lpstr>
      <vt:lpstr>Configuration &amp; Compliance Management</vt:lpstr>
      <vt:lpstr>Greater Network Control and Accuracy</vt:lpstr>
      <vt:lpstr>Enhanced Automation, Accuracy and Audit</vt:lpstr>
      <vt:lpstr>Zero Touch Provisioning</vt:lpstr>
      <vt:lpstr>Intelliden Software Opportunity</vt:lpstr>
      <vt:lpstr>So where is the opportunity? </vt:lpstr>
      <vt:lpstr>So where is the opportunity? (cont…)</vt:lpstr>
      <vt:lpstr>IT and Network problems are not that different…</vt:lpstr>
      <vt:lpstr>Key Competitive Differentiators – HP Opsware</vt:lpstr>
      <vt:lpstr>Key Contacts</vt:lpstr>
      <vt:lpstr>Sales Call to Action…</vt:lpstr>
    </vt:vector>
  </TitlesOfParts>
  <Company>Intelliden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Intelliden Company and Solution Overview</dc:title>
  <dc:creator>Heather Seynhaeve</dc:creator>
  <cp:lastModifiedBy>smolnar</cp:lastModifiedBy>
  <cp:revision>510</cp:revision>
  <dcterms:created xsi:type="dcterms:W3CDTF">2009-05-28T05:44:52Z</dcterms:created>
  <dcterms:modified xsi:type="dcterms:W3CDTF">2010-02-26T15:31:38Z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0x0101001EDB7E9FE5EDC347B0CD97F447BF4C2D</vt:lpwstr>
  </property>
</Properties>
</file>