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26"/>
  </p:notesMasterIdLst>
  <p:sldIdLst>
    <p:sldId id="256" r:id="rId2"/>
    <p:sldId id="258" r:id="rId3"/>
    <p:sldId id="259" r:id="rId4"/>
    <p:sldId id="260" r:id="rId5"/>
    <p:sldId id="261" r:id="rId6"/>
    <p:sldId id="262" r:id="rId7"/>
    <p:sldId id="263" r:id="rId8"/>
    <p:sldId id="266" r:id="rId9"/>
    <p:sldId id="267" r:id="rId10"/>
    <p:sldId id="268" r:id="rId11"/>
    <p:sldId id="269" r:id="rId12"/>
    <p:sldId id="270" r:id="rId13"/>
    <p:sldId id="271" r:id="rId14"/>
    <p:sldId id="272" r:id="rId15"/>
    <p:sldId id="273" r:id="rId16"/>
    <p:sldId id="275" r:id="rId17"/>
    <p:sldId id="276" r:id="rId18"/>
    <p:sldId id="278" r:id="rId19"/>
    <p:sldId id="279" r:id="rId20"/>
    <p:sldId id="280" r:id="rId21"/>
    <p:sldId id="282" r:id="rId22"/>
    <p:sldId id="287" r:id="rId23"/>
    <p:sldId id="285" r:id="rId24"/>
    <p:sldId id="286" r:id="rId25"/>
  </p:sldIdLst>
  <p:sldSz cx="9144000" cy="6858000" type="screen4x3"/>
  <p:notesSz cx="6858000" cy="9144000"/>
  <p:defaultTextStyle>
    <a:defPPr>
      <a:defRPr lang="en-US"/>
    </a:defPPr>
    <a:lvl1pPr algn="ctr" rtl="0" fontAlgn="base">
      <a:spcBef>
        <a:spcPct val="0"/>
      </a:spcBef>
      <a:spcAft>
        <a:spcPct val="0"/>
      </a:spcAft>
      <a:defRPr sz="1200" kern="1200">
        <a:solidFill>
          <a:schemeClr val="tx1"/>
        </a:solidFill>
        <a:latin typeface="Arial" charset="0"/>
        <a:ea typeface="ＭＳ Ｐゴシック" pitchFamily="34" charset="-128"/>
        <a:cs typeface="Arial" charset="0"/>
      </a:defRPr>
    </a:lvl1pPr>
    <a:lvl2pPr marL="457200" algn="ctr" rtl="0" fontAlgn="base">
      <a:spcBef>
        <a:spcPct val="0"/>
      </a:spcBef>
      <a:spcAft>
        <a:spcPct val="0"/>
      </a:spcAft>
      <a:defRPr sz="1200" kern="1200">
        <a:solidFill>
          <a:schemeClr val="tx1"/>
        </a:solidFill>
        <a:latin typeface="Arial" charset="0"/>
        <a:ea typeface="ＭＳ Ｐゴシック" pitchFamily="34" charset="-128"/>
        <a:cs typeface="Arial" charset="0"/>
      </a:defRPr>
    </a:lvl2pPr>
    <a:lvl3pPr marL="914400" algn="ctr" rtl="0" fontAlgn="base">
      <a:spcBef>
        <a:spcPct val="0"/>
      </a:spcBef>
      <a:spcAft>
        <a:spcPct val="0"/>
      </a:spcAft>
      <a:defRPr sz="1200" kern="1200">
        <a:solidFill>
          <a:schemeClr val="tx1"/>
        </a:solidFill>
        <a:latin typeface="Arial" charset="0"/>
        <a:ea typeface="ＭＳ Ｐゴシック" pitchFamily="34" charset="-128"/>
        <a:cs typeface="Arial" charset="0"/>
      </a:defRPr>
    </a:lvl3pPr>
    <a:lvl4pPr marL="1371600" algn="ctr" rtl="0" fontAlgn="base">
      <a:spcBef>
        <a:spcPct val="0"/>
      </a:spcBef>
      <a:spcAft>
        <a:spcPct val="0"/>
      </a:spcAft>
      <a:defRPr sz="1200" kern="1200">
        <a:solidFill>
          <a:schemeClr val="tx1"/>
        </a:solidFill>
        <a:latin typeface="Arial" charset="0"/>
        <a:ea typeface="ＭＳ Ｐゴシック" pitchFamily="34" charset="-128"/>
        <a:cs typeface="Arial" charset="0"/>
      </a:defRPr>
    </a:lvl4pPr>
    <a:lvl5pPr marL="1828800" algn="ctr" rtl="0" fontAlgn="base">
      <a:spcBef>
        <a:spcPct val="0"/>
      </a:spcBef>
      <a:spcAft>
        <a:spcPct val="0"/>
      </a:spcAft>
      <a:defRPr sz="1200" kern="1200">
        <a:solidFill>
          <a:schemeClr val="tx1"/>
        </a:solidFill>
        <a:latin typeface="Arial" charset="0"/>
        <a:ea typeface="ＭＳ Ｐゴシック" pitchFamily="34" charset="-128"/>
        <a:cs typeface="Arial" charset="0"/>
      </a:defRPr>
    </a:lvl5pPr>
    <a:lvl6pPr marL="2286000" algn="l" defTabSz="914400" rtl="0" eaLnBrk="1" latinLnBrk="0" hangingPunct="1">
      <a:defRPr sz="1200" kern="1200">
        <a:solidFill>
          <a:schemeClr val="tx1"/>
        </a:solidFill>
        <a:latin typeface="Arial" charset="0"/>
        <a:ea typeface="ＭＳ Ｐゴシック" pitchFamily="34" charset="-128"/>
        <a:cs typeface="Arial" charset="0"/>
      </a:defRPr>
    </a:lvl6pPr>
    <a:lvl7pPr marL="2743200" algn="l" defTabSz="914400" rtl="0" eaLnBrk="1" latinLnBrk="0" hangingPunct="1">
      <a:defRPr sz="1200" kern="1200">
        <a:solidFill>
          <a:schemeClr val="tx1"/>
        </a:solidFill>
        <a:latin typeface="Arial" charset="0"/>
        <a:ea typeface="ＭＳ Ｐゴシック" pitchFamily="34" charset="-128"/>
        <a:cs typeface="Arial" charset="0"/>
      </a:defRPr>
    </a:lvl7pPr>
    <a:lvl8pPr marL="3200400" algn="l" defTabSz="914400" rtl="0" eaLnBrk="1" latinLnBrk="0" hangingPunct="1">
      <a:defRPr sz="1200" kern="1200">
        <a:solidFill>
          <a:schemeClr val="tx1"/>
        </a:solidFill>
        <a:latin typeface="Arial" charset="0"/>
        <a:ea typeface="ＭＳ Ｐゴシック" pitchFamily="34" charset="-128"/>
        <a:cs typeface="Arial" charset="0"/>
      </a:defRPr>
    </a:lvl8pPr>
    <a:lvl9pPr marL="3657600" algn="l" defTabSz="914400" rtl="0" eaLnBrk="1" latinLnBrk="0" hangingPunct="1">
      <a:defRPr sz="1200" kern="1200">
        <a:solidFill>
          <a:schemeClr val="tx1"/>
        </a:solidFill>
        <a:latin typeface="Arial" charset="0"/>
        <a:ea typeface="ＭＳ Ｐゴシック" pitchFamily="34" charset="-128"/>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968" autoAdjust="0"/>
    <p:restoredTop sz="61273" autoAdjust="0"/>
  </p:normalViewPr>
  <p:slideViewPr>
    <p:cSldViewPr>
      <p:cViewPr varScale="1">
        <p:scale>
          <a:sx n="68" d="100"/>
          <a:sy n="68" d="100"/>
        </p:scale>
        <p:origin x="-2472"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5895" cy="75895"/>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endParaRPr lang="en-US"/>
          </a:p>
        </p:txBody>
      </p:sp>
      <p:sp>
        <p:nvSpPr>
          <p:cNvPr id="501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Calibri" pitchFamily="34" charset="0"/>
              </a:defRPr>
            </a:lvl1pPr>
          </a:lstStyle>
          <a:p>
            <a:fld id="{82441C49-813B-4687-893F-EDD94ECA38FF}" type="datetimeFigureOut">
              <a:rPr lang="en-US"/>
              <a:pPr/>
              <a:t>2/17/15</a:t>
            </a:fld>
            <a:endParaRPr lang="en-US"/>
          </a:p>
        </p:txBody>
      </p:sp>
      <p:sp>
        <p:nvSpPr>
          <p:cNvPr id="501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01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01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a:latin typeface="Calibri" pitchFamily="34" charset="0"/>
              </a:defRPr>
            </a:lvl1pPr>
          </a:lstStyle>
          <a:p>
            <a:endParaRPr lang="en-US"/>
          </a:p>
        </p:txBody>
      </p:sp>
      <p:sp>
        <p:nvSpPr>
          <p:cNvPr id="501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a:latin typeface="Calibri" pitchFamily="34" charset="0"/>
              </a:defRPr>
            </a:lvl1pPr>
          </a:lstStyle>
          <a:p>
            <a:fld id="{036B315E-AB69-4C65-8AA4-04C966C0753A}" type="slidenum">
              <a:rPr lang="en-US"/>
              <a:pPr/>
              <a:t>‹#›</a:t>
            </a:fld>
            <a:endParaRPr lang="en-US"/>
          </a:p>
        </p:txBody>
      </p:sp>
    </p:spTree>
    <p:extLst>
      <p:ext uri="{BB962C8B-B14F-4D97-AF65-F5344CB8AC3E}">
        <p14:creationId xmlns:p14="http://schemas.microsoft.com/office/powerpoint/2010/main" val="1894773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400" dirty="0" smtClean="0"/>
              <a:t>IBM Security:</a:t>
            </a:r>
            <a:r>
              <a:rPr lang="en-US" sz="4400" baseline="0" dirty="0" smtClean="0"/>
              <a:t> </a:t>
            </a:r>
            <a:r>
              <a:rPr lang="en-US" sz="2800" b="0" i="1" dirty="0" smtClean="0">
                <a:solidFill>
                  <a:schemeClr val="tx1">
                    <a:lumMod val="75000"/>
                    <a:lumOff val="25000"/>
                  </a:schemeClr>
                </a:solidFill>
              </a:rPr>
              <a:t>A New Era of Security</a:t>
            </a:r>
            <a:r>
              <a:rPr lang="en-US" sz="2800" b="0" i="1" baseline="0" dirty="0" smtClean="0">
                <a:solidFill>
                  <a:schemeClr val="tx1">
                    <a:lumMod val="75000"/>
                    <a:lumOff val="25000"/>
                  </a:schemeClr>
                </a:solidFill>
              </a:rPr>
              <a:t> </a:t>
            </a:r>
            <a:r>
              <a:rPr lang="en-US" sz="2800" b="0" i="1" dirty="0" smtClean="0">
                <a:solidFill>
                  <a:schemeClr val="tx1">
                    <a:lumMod val="75000"/>
                    <a:lumOff val="25000"/>
                  </a:schemeClr>
                </a:solidFill>
              </a:rPr>
              <a:t>for a New Era of Computing</a:t>
            </a:r>
          </a:p>
          <a:p>
            <a:pPr lvl="1"/>
            <a:endParaRPr lang="en-US" dirty="0" smtClean="0"/>
          </a:p>
          <a:p>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1</a:t>
            </a:fld>
            <a:endParaRPr lang="en-US"/>
          </a:p>
        </p:txBody>
      </p:sp>
    </p:spTree>
    <p:extLst>
      <p:ext uri="{BB962C8B-B14F-4D97-AF65-F5344CB8AC3E}">
        <p14:creationId xmlns:p14="http://schemas.microsoft.com/office/powerpoint/2010/main" val="3204588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r>
              <a:rPr lang="en-US"/>
              <a:t>New technologies introduce new risks, in fact, businesses are adopting cloud and mobile technologies at unprecedented rates. This influx of new innovation, technologies, and end-points push more and more business transactions outside company walls and completely transform enterprise security as we know it. As the traditional network perimeter around the data center permanently dissolves, it is more difficult to defend company data from the increasing gaps in security, and to verify that users accessing data are protected. </a:t>
            </a:r>
          </a:p>
          <a:p>
            <a:r>
              <a:rPr lang="en-US"/>
              <a:t>In one study, 70% of security executives expressed concern about cloud and mobile security. (</a:t>
            </a:r>
            <a:r>
              <a:rPr lang="en-US" i="1"/>
              <a:t>2013 CISO Survey</a:t>
            </a:r>
            <a:r>
              <a:rPr lang="en-US"/>
              <a:t>, IBM) Theft or loss of mobile devices, privacy concerns associated with cloud, and accidental sharing of sensitive data are some of the key fears. (</a:t>
            </a:r>
            <a:r>
              <a:rPr lang="en-US" i="1"/>
              <a:t>2013 Juniper Mobile Threat Report</a:t>
            </a:r>
            <a:r>
              <a:rPr lang="en-US"/>
              <a:t>) Without dynamic protection, an organization may spend more time recovering from attacks than it does preventing them. And those who do not prepare for change are leaving their companies dangerously exposed.</a:t>
            </a:r>
            <a:endParaRPr lang="en-US" i="1"/>
          </a:p>
          <a:p>
            <a:r>
              <a:rPr lang="en-US" i="1"/>
              <a:t>…and traditional security practices are unsustainable</a:t>
            </a:r>
            <a:br>
              <a:rPr lang="en-US" i="1"/>
            </a:br>
            <a:endParaRPr lang="en-US"/>
          </a:p>
          <a:p>
            <a:r>
              <a:rPr lang="en-US"/>
              <a:t>Until recently, organizations have responded to security concerns by deploying a new tool to address each new risk. We’ve observed one company was using 85 tools from 45 different software vendors!  Now they have to install, configure, manage, patch, upgrade, and pay for dozens of non-integrated solutions with limited views of the landscape.  Costly and complex, these fragmented security capabilities do not provide the visibility and coordination needed to stop today’s sophisticated attacks.</a:t>
            </a:r>
          </a:p>
          <a:p>
            <a:r>
              <a:rPr lang="en-US"/>
              <a:t>Moreover, the skills and expertise needed to keep up with a constant stream of new threats is not always available.  In fact, 83% of enterprises report having difficulty finding the security skills they need (2012  ESG Research). </a:t>
            </a:r>
          </a:p>
          <a:p>
            <a:r>
              <a:rPr lang="en-US"/>
              <a:t>As new risks emerge, the environment will grow more complex and the skills gap will grow even wider. </a:t>
            </a:r>
          </a:p>
        </p:txBody>
      </p:sp>
    </p:spTree>
    <p:extLst>
      <p:ext uri="{BB962C8B-B14F-4D97-AF65-F5344CB8AC3E}">
        <p14:creationId xmlns:p14="http://schemas.microsoft.com/office/powerpoint/2010/main" val="3727875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r>
              <a:rPr lang="en-US" dirty="0"/>
              <a:t>We know security has long been a top priority for CISOs and CIOs.  Increasingly sophisticated and costly advanced attacks, along with deteriorating security perimeters have raised the issue to the view of CEOs and Boards. The adoption of cloud, mobile and big data technologies has increased the potential attack surface. These trends combine to create an acute, growing need for comprehensive, integrated security solutions</a:t>
            </a:r>
            <a:r>
              <a:rPr lang="en-US" dirty="0" smtClean="0"/>
              <a:t>.</a:t>
            </a:r>
          </a:p>
          <a:p>
            <a:endParaRPr lang="en-US" dirty="0"/>
          </a:p>
          <a:p>
            <a:r>
              <a:rPr lang="en-US" dirty="0"/>
              <a:t>13,000 C-Suite executive were included in the IBM study.</a:t>
            </a:r>
          </a:p>
        </p:txBody>
      </p:sp>
    </p:spTree>
    <p:extLst>
      <p:ext uri="{BB962C8B-B14F-4D97-AF65-F5344CB8AC3E}">
        <p14:creationId xmlns:p14="http://schemas.microsoft.com/office/powerpoint/2010/main" val="2998041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pPr fontAlgn="ctr">
              <a:spcBef>
                <a:spcPct val="0"/>
              </a:spcBef>
            </a:pPr>
            <a:r>
              <a:rPr lang="en-US" dirty="0"/>
              <a:t>For over 50 years, since the introduction of the mainframe, in 1970s, IBM has been committed to providing comprehensive security that meets evolving technological needs. We have invested substantially in inorganic growth to supplement and enhance our organically developed security solutions to build a comprehensive portfolio that can help clients move up the maturity model from basic to proficient to advanced.</a:t>
            </a:r>
          </a:p>
          <a:p>
            <a:pPr fontAlgn="ctr">
              <a:spcBef>
                <a:spcPct val="0"/>
              </a:spcBef>
            </a:pPr>
            <a:endParaRPr lang="en-US" dirty="0"/>
          </a:p>
          <a:p>
            <a:pPr fontAlgn="ctr">
              <a:spcBef>
                <a:spcPct val="0"/>
              </a:spcBef>
            </a:pPr>
            <a:r>
              <a:rPr lang="en-US" dirty="0"/>
              <a:t>This progression was formalized in 2012 with the creation of the IBM Security Systems Division that brought the multiple solutions together to increase the focus and help drive long term strategy for the organization</a:t>
            </a:r>
            <a:r>
              <a:rPr lang="en-US" dirty="0" smtClean="0"/>
              <a:t>.  In 2015, IBM Security</a:t>
            </a:r>
            <a:r>
              <a:rPr lang="en-US" baseline="0" dirty="0" smtClean="0"/>
              <a:t> Systems Division became a primary Business Unit of IBM, called “IBM Security”.</a:t>
            </a:r>
            <a:endParaRPr lang="en-US" dirty="0"/>
          </a:p>
          <a:p>
            <a:pPr fontAlgn="ctr">
              <a:spcBef>
                <a:spcPct val="0"/>
              </a:spcBef>
            </a:pPr>
            <a:endParaRPr lang="en-US" dirty="0"/>
          </a:p>
          <a:p>
            <a:pPr>
              <a:lnSpc>
                <a:spcPct val="85000"/>
              </a:lnSpc>
              <a:spcBef>
                <a:spcPts val="400"/>
              </a:spcBef>
            </a:pPr>
            <a:r>
              <a:rPr lang="en-US" dirty="0"/>
              <a:t>2013 continued to be an active year for acquisitions with the announcement that IBM acquired Trusteer and Fiberlink Maas360.</a:t>
            </a:r>
          </a:p>
          <a:p>
            <a:pPr>
              <a:lnSpc>
                <a:spcPct val="85000"/>
              </a:lnSpc>
              <a:spcBef>
                <a:spcPts val="400"/>
              </a:spcBef>
            </a:pPr>
            <a:endParaRPr lang="en-US" dirty="0"/>
          </a:p>
          <a:p>
            <a:pPr>
              <a:lnSpc>
                <a:spcPct val="85000"/>
              </a:lnSpc>
              <a:spcBef>
                <a:spcPts val="400"/>
              </a:spcBef>
            </a:pPr>
            <a:r>
              <a:rPr lang="en-US" dirty="0"/>
              <a:t>And </a:t>
            </a:r>
            <a:r>
              <a:rPr lang="en-US" dirty="0" smtClean="0"/>
              <a:t>in</a:t>
            </a:r>
            <a:r>
              <a:rPr lang="en-US" baseline="0" dirty="0" smtClean="0"/>
              <a:t> 2014</a:t>
            </a:r>
            <a:r>
              <a:rPr lang="en-US" dirty="0" smtClean="0"/>
              <a:t>, </a:t>
            </a:r>
            <a:r>
              <a:rPr lang="en-US" dirty="0"/>
              <a:t>IBM announced its intent to acquire CrossIdeas for its </a:t>
            </a:r>
            <a:r>
              <a:rPr lang="en-GB" altLang="en-US" dirty="0">
                <a:ea typeface="SimSun" pitchFamily="2" charset="-122"/>
              </a:rPr>
              <a:t>identity governance capabilities and also Lighthouse Security Group for </a:t>
            </a:r>
            <a:r>
              <a:rPr lang="en-US" dirty="0"/>
              <a:t>their c</a:t>
            </a:r>
            <a:r>
              <a:rPr lang="en-US" altLang="en-US" dirty="0">
                <a:ea typeface="SimSun" pitchFamily="2" charset="-122"/>
              </a:rPr>
              <a:t>loud-enabled  identity management services.</a:t>
            </a:r>
            <a:endParaRPr lang="en-US" dirty="0"/>
          </a:p>
          <a:p>
            <a:pPr fontAlgn="ctr">
              <a:spcBef>
                <a:spcPct val="0"/>
              </a:spcBef>
            </a:pPr>
            <a:endParaRPr lang="en-US" dirty="0"/>
          </a:p>
          <a:p>
            <a:pPr fontAlgn="ctr">
              <a:spcBef>
                <a:spcPct val="0"/>
              </a:spcBef>
            </a:pPr>
            <a:r>
              <a:rPr lang="en-US" i="1" dirty="0"/>
              <a:t>&lt;PRESENTER: See below for a more detailed background…&gt;</a:t>
            </a:r>
            <a:r>
              <a:rPr lang="en-US" dirty="0"/>
              <a:t/>
            </a:r>
            <a:br>
              <a:rPr lang="en-US" dirty="0"/>
            </a:br>
            <a:endParaRPr lang="en-US" dirty="0"/>
          </a:p>
          <a:p>
            <a:pPr fontAlgn="ctr">
              <a:spcBef>
                <a:spcPct val="0"/>
              </a:spcBef>
            </a:pPr>
            <a:r>
              <a:rPr lang="en-US" b="1" dirty="0">
                <a:ea typeface="ＭＳ Ｐゴシック" pitchFamily="34" charset="-128"/>
              </a:rPr>
              <a:t>1976</a:t>
            </a:r>
            <a:endParaRPr lang="en-US" dirty="0">
              <a:ea typeface="ＭＳ Ｐゴシック" pitchFamily="34" charset="-128"/>
            </a:endParaRPr>
          </a:p>
          <a:p>
            <a:pPr fontAlgn="ctr">
              <a:spcBef>
                <a:spcPct val="0"/>
              </a:spcBef>
              <a:buFontTx/>
              <a:buChar char="•"/>
            </a:pPr>
            <a:r>
              <a:rPr lang="en-US" dirty="0">
                <a:ea typeface="ＭＳ Ｐゴシック" pitchFamily="34" charset="-128"/>
              </a:rPr>
              <a:t>IBM introduces Resource Access Control Facility (RACF), to provides access control and auditing functionality for applications on the mainframe eliminating the need for each application to imbed security </a:t>
            </a:r>
            <a:endParaRPr lang="en-US" b="1" dirty="0">
              <a:ea typeface="ＭＳ Ｐゴシック" pitchFamily="34" charset="-128"/>
            </a:endParaRPr>
          </a:p>
          <a:p>
            <a:pPr fontAlgn="ctr">
              <a:spcBef>
                <a:spcPct val="0"/>
              </a:spcBef>
            </a:pPr>
            <a:endParaRPr lang="en-US" b="1" dirty="0">
              <a:ea typeface="ＭＳ Ｐゴシック" pitchFamily="34" charset="-128"/>
            </a:endParaRPr>
          </a:p>
          <a:p>
            <a:pPr fontAlgn="ctr">
              <a:spcBef>
                <a:spcPct val="0"/>
              </a:spcBef>
            </a:pPr>
            <a:r>
              <a:rPr lang="en-US" b="1" dirty="0">
                <a:ea typeface="ＭＳ Ｐゴシック" pitchFamily="34" charset="-128"/>
              </a:rPr>
              <a:t>1977</a:t>
            </a:r>
            <a:endParaRPr lang="en-US" dirty="0">
              <a:ea typeface="ＭＳ Ｐゴシック" pitchFamily="34" charset="-128"/>
            </a:endParaRPr>
          </a:p>
          <a:p>
            <a:pPr fontAlgn="ctr">
              <a:spcBef>
                <a:spcPct val="0"/>
              </a:spcBef>
              <a:buFontTx/>
              <a:buChar char="•"/>
            </a:pPr>
            <a:r>
              <a:rPr lang="en-US" dirty="0">
                <a:ea typeface="ＭＳ Ｐゴシック" pitchFamily="34" charset="-128"/>
              </a:rPr>
              <a:t>The IBM develops Data Encryption Standard (DES), a cryptographic algorithm, adopted as the national standard by the US National Bureau of Standards</a:t>
            </a:r>
            <a:endParaRPr lang="en-US" b="1" dirty="0">
              <a:ea typeface="ＭＳ Ｐゴシック" pitchFamily="34" charset="-128"/>
            </a:endParaRPr>
          </a:p>
          <a:p>
            <a:pPr fontAlgn="ctr">
              <a:spcBef>
                <a:spcPct val="0"/>
              </a:spcBef>
            </a:pPr>
            <a:endParaRPr lang="en-US" b="1" dirty="0">
              <a:ea typeface="ＭＳ Ｐゴシック" pitchFamily="34" charset="-128"/>
            </a:endParaRPr>
          </a:p>
          <a:p>
            <a:pPr fontAlgn="ctr">
              <a:spcBef>
                <a:spcPct val="0"/>
              </a:spcBef>
            </a:pPr>
            <a:r>
              <a:rPr lang="en-US" b="1" dirty="0">
                <a:ea typeface="ＭＳ Ｐゴシック" pitchFamily="34" charset="-128"/>
              </a:rPr>
              <a:t>1978</a:t>
            </a:r>
            <a:endParaRPr lang="en-US" dirty="0">
              <a:ea typeface="ＭＳ Ｐゴシック" pitchFamily="34" charset="-128"/>
            </a:endParaRPr>
          </a:p>
          <a:p>
            <a:pPr>
              <a:spcBef>
                <a:spcPct val="0"/>
              </a:spcBef>
              <a:buFontTx/>
              <a:buChar char="•"/>
            </a:pPr>
            <a:r>
              <a:rPr lang="en-US" dirty="0">
                <a:ea typeface="ＭＳ Ｐゴシック" pitchFamily="34" charset="-128"/>
              </a:rPr>
              <a:t>IBM announces the 3624 automatic teller machine, utilizing DES</a:t>
            </a:r>
          </a:p>
          <a:p>
            <a:pPr fontAlgn="ctr">
              <a:spcBef>
                <a:spcPct val="0"/>
              </a:spcBef>
            </a:pPr>
            <a:endParaRPr lang="en-US" b="1" dirty="0">
              <a:ea typeface="ＭＳ Ｐゴシック" pitchFamily="34" charset="-128"/>
            </a:endParaRPr>
          </a:p>
          <a:p>
            <a:pPr fontAlgn="ctr">
              <a:spcBef>
                <a:spcPct val="0"/>
              </a:spcBef>
            </a:pPr>
            <a:r>
              <a:rPr lang="en-US" b="1" dirty="0">
                <a:ea typeface="ＭＳ Ｐゴシック" pitchFamily="34" charset="-128"/>
              </a:rPr>
              <a:t>1995</a:t>
            </a:r>
            <a:endParaRPr lang="en-US" dirty="0">
              <a:ea typeface="ＭＳ Ｐゴシック" pitchFamily="34" charset="-128"/>
            </a:endParaRPr>
          </a:p>
          <a:p>
            <a:pPr>
              <a:spcBef>
                <a:spcPct val="0"/>
              </a:spcBef>
              <a:buFontTx/>
              <a:buChar char="•"/>
            </a:pPr>
            <a:r>
              <a:rPr lang="en-US" dirty="0">
                <a:ea typeface="ＭＳ Ｐゴシック" pitchFamily="34" charset="-128"/>
              </a:rPr>
              <a:t>IBM starts contributing to Java Security technologies</a:t>
            </a:r>
          </a:p>
          <a:p>
            <a:pPr>
              <a:spcBef>
                <a:spcPct val="0"/>
              </a:spcBef>
              <a:buFontTx/>
              <a:buChar char="•"/>
            </a:pPr>
            <a:endParaRPr lang="en-US" dirty="0">
              <a:ea typeface="ＭＳ Ｐゴシック" pitchFamily="34" charset="-128"/>
            </a:endParaRPr>
          </a:p>
          <a:p>
            <a:pPr fontAlgn="ctr">
              <a:spcBef>
                <a:spcPct val="0"/>
              </a:spcBef>
            </a:pPr>
            <a:r>
              <a:rPr lang="en-US" b="1" dirty="0">
                <a:ea typeface="ＭＳ Ｐゴシック" pitchFamily="34" charset="-128"/>
              </a:rPr>
              <a:t>1996</a:t>
            </a:r>
          </a:p>
          <a:p>
            <a:pPr fontAlgn="ctr">
              <a:spcBef>
                <a:spcPct val="0"/>
              </a:spcBef>
              <a:buFontTx/>
              <a:buChar char="•"/>
            </a:pPr>
            <a:r>
              <a:rPr lang="en-US" dirty="0">
                <a:ea typeface="ＭＳ Ｐゴシック" pitchFamily="34" charset="-128"/>
              </a:rPr>
              <a:t>IBM launches </a:t>
            </a:r>
            <a:r>
              <a:rPr lang="en-US" dirty="0" err="1">
                <a:ea typeface="ＭＳ Ｐゴシック" pitchFamily="34" charset="-128"/>
              </a:rPr>
              <a:t>Cryptolope</a:t>
            </a:r>
            <a:r>
              <a:rPr lang="en-US" dirty="0">
                <a:ea typeface="ＭＳ Ｐゴシック" pitchFamily="34" charset="-128"/>
              </a:rPr>
              <a:t> containers to seal intellectual property in a digital package so that content transactions are secured over the Internet</a:t>
            </a:r>
          </a:p>
          <a:p>
            <a:pPr fontAlgn="ctr">
              <a:spcBef>
                <a:spcPct val="0"/>
              </a:spcBef>
              <a:buFontTx/>
              <a:buChar char="•"/>
            </a:pPr>
            <a:r>
              <a:rPr lang="en-US" dirty="0">
                <a:ea typeface="ＭＳ Ｐゴシック" pitchFamily="34" charset="-128"/>
              </a:rPr>
              <a:t>IBM launches the SecureWay Key Management Framework, a collection of applications, services and cryptographic engines that help make the Internet safe for e-commerce </a:t>
            </a:r>
          </a:p>
          <a:p>
            <a:pPr fontAlgn="t">
              <a:spcBef>
                <a:spcPct val="0"/>
              </a:spcBef>
              <a:buFontTx/>
              <a:buChar char="•"/>
            </a:pPr>
            <a:r>
              <a:rPr lang="en-US" dirty="0">
                <a:ea typeface="ＭＳ Ｐゴシック" pitchFamily="34" charset="-128"/>
              </a:rPr>
              <a:t>IBM begins pilot program with MasterCard using Secure Electronic Transaction (SET) technology which secures credit card transactions over the Internet </a:t>
            </a:r>
          </a:p>
          <a:p>
            <a:pPr>
              <a:spcBef>
                <a:spcPct val="0"/>
              </a:spcBef>
              <a:buFontTx/>
              <a:buChar char="•"/>
            </a:pPr>
            <a:r>
              <a:rPr lang="en-US" dirty="0">
                <a:ea typeface="ＭＳ Ｐゴシック" pitchFamily="34" charset="-128"/>
              </a:rPr>
              <a:t>IBM develops and certifies the IBM Secure Crypto Co-processor (4758) at FIPS 104-1 Level 4, the highest level of FIPS</a:t>
            </a:r>
          </a:p>
          <a:p>
            <a:pPr>
              <a:spcBef>
                <a:spcPct val="0"/>
              </a:spcBef>
              <a:buFontTx/>
              <a:buChar char="•"/>
            </a:pPr>
            <a:r>
              <a:rPr lang="en-US" dirty="0">
                <a:latin typeface="Arial Narrow" pitchFamily="34" charset="0"/>
                <a:ea typeface="ＭＳ Ｐゴシック" pitchFamily="34" charset="-128"/>
              </a:rPr>
              <a:t>IBM releases its first enterprise-grade LDAP Directory Server (now known as Directory Server)</a:t>
            </a:r>
          </a:p>
          <a:p>
            <a:pPr>
              <a:spcBef>
                <a:spcPct val="0"/>
              </a:spcBef>
              <a:buFontTx/>
              <a:buChar char="•"/>
            </a:pPr>
            <a:endParaRPr lang="en-US" b="1" dirty="0">
              <a:ea typeface="ＭＳ Ｐゴシック" pitchFamily="34" charset="-128"/>
            </a:endParaRPr>
          </a:p>
          <a:p>
            <a:pPr fontAlgn="ctr">
              <a:spcBef>
                <a:spcPct val="0"/>
              </a:spcBef>
            </a:pPr>
            <a:endParaRPr lang="en-US" dirty="0">
              <a:ea typeface="ＭＳ Ｐゴシック" pitchFamily="34" charset="-128"/>
            </a:endParaRPr>
          </a:p>
          <a:p>
            <a:pPr fontAlgn="ctr">
              <a:spcBef>
                <a:spcPct val="0"/>
              </a:spcBef>
            </a:pPr>
            <a:r>
              <a:rPr lang="en-US" b="1" dirty="0">
                <a:ea typeface="ＭＳ Ｐゴシック" pitchFamily="34" charset="-128"/>
              </a:rPr>
              <a:t>1998</a:t>
            </a:r>
          </a:p>
          <a:p>
            <a:pPr fontAlgn="ctr">
              <a:spcBef>
                <a:spcPct val="0"/>
              </a:spcBef>
              <a:buFontTx/>
              <a:buChar char="•"/>
            </a:pPr>
            <a:r>
              <a:rPr lang="en-US" dirty="0">
                <a:ea typeface="ＭＳ Ｐゴシック" pitchFamily="34" charset="-128"/>
              </a:rPr>
              <a:t>IBM extends Secure Electronic Transaction (SET) standard support which secures payments over the Internet and is largely based on technology developed at IBM Research and adopted by major credit card companies</a:t>
            </a:r>
            <a:endParaRPr lang="en-US" b="1" dirty="0">
              <a:ea typeface="ＭＳ Ｐゴシック" pitchFamily="34" charset="-128"/>
            </a:endParaRPr>
          </a:p>
          <a:p>
            <a:pPr fontAlgn="ctr">
              <a:spcBef>
                <a:spcPct val="0"/>
              </a:spcBef>
            </a:pPr>
            <a:endParaRPr lang="en-US" dirty="0">
              <a:ea typeface="ＭＳ Ｐゴシック" pitchFamily="34" charset="-128"/>
            </a:endParaRPr>
          </a:p>
          <a:p>
            <a:pPr fontAlgn="ctr">
              <a:spcBef>
                <a:spcPct val="0"/>
              </a:spcBef>
            </a:pPr>
            <a:r>
              <a:rPr lang="en-US" b="1" dirty="0">
                <a:ea typeface="ＭＳ Ｐゴシック" pitchFamily="34" charset="-128"/>
              </a:rPr>
              <a:t>1999</a:t>
            </a:r>
          </a:p>
          <a:p>
            <a:pPr lvl="1">
              <a:spcBef>
                <a:spcPts val="300"/>
              </a:spcBef>
            </a:pPr>
            <a:r>
              <a:rPr lang="en-US" dirty="0">
                <a:latin typeface="Arial Narrow" pitchFamily="34" charset="0"/>
              </a:rPr>
              <a:t>IBM acquires Dascom, the basis for IBM's </a:t>
            </a:r>
            <a:r>
              <a:rPr lang="en-US" b="1" dirty="0">
                <a:latin typeface="Arial Narrow" pitchFamily="34" charset="0"/>
              </a:rPr>
              <a:t>Access Manager portfolio</a:t>
            </a:r>
          </a:p>
          <a:p>
            <a:pPr lvl="1">
              <a:spcBef>
                <a:spcPts val="300"/>
              </a:spcBef>
            </a:pPr>
            <a:r>
              <a:rPr lang="en-US" dirty="0">
                <a:latin typeface="Arial Narrow" pitchFamily="34" charset="0"/>
              </a:rPr>
              <a:t>IBM Research's breakthrough paper on Side Channel Cryptanalysis Attacks and Countermeasures (1999 – 2004)</a:t>
            </a:r>
          </a:p>
          <a:p>
            <a:pPr fontAlgn="ctr">
              <a:spcBef>
                <a:spcPct val="0"/>
              </a:spcBef>
            </a:pPr>
            <a:endParaRPr lang="en-US" b="1" dirty="0">
              <a:ea typeface="ＭＳ Ｐゴシック" pitchFamily="34" charset="-128"/>
            </a:endParaRPr>
          </a:p>
          <a:p>
            <a:pPr fontAlgn="ctr">
              <a:spcBef>
                <a:spcPct val="0"/>
              </a:spcBef>
            </a:pPr>
            <a:r>
              <a:rPr lang="en-US" b="1" dirty="0">
                <a:ea typeface="ＭＳ Ｐゴシック" pitchFamily="34" charset="-128"/>
              </a:rPr>
              <a:t>2000</a:t>
            </a:r>
          </a:p>
          <a:p>
            <a:pPr lvl="1">
              <a:spcBef>
                <a:spcPts val="300"/>
              </a:spcBef>
            </a:pPr>
            <a:r>
              <a:rPr lang="en-US" dirty="0">
                <a:latin typeface="Arial Narrow" pitchFamily="34" charset="0"/>
              </a:rPr>
              <a:t>IBM patents a system and method for alerting computer users to digital security intrusions</a:t>
            </a:r>
          </a:p>
          <a:p>
            <a:pPr lvl="1">
              <a:spcBef>
                <a:spcPts val="300"/>
              </a:spcBef>
            </a:pPr>
            <a:r>
              <a:rPr lang="en-US" dirty="0">
                <a:latin typeface="Arial Narrow" pitchFamily="34" charset="0"/>
              </a:rPr>
              <a:t>IBM appoints Harriet Pearson its first Chief Privacy Officer</a:t>
            </a:r>
            <a:endParaRPr lang="en-US" b="1" dirty="0"/>
          </a:p>
          <a:p>
            <a:pPr fontAlgn="ctr">
              <a:spcBef>
                <a:spcPct val="0"/>
              </a:spcBef>
            </a:pPr>
            <a:endParaRPr lang="en-US" dirty="0">
              <a:ea typeface="ＭＳ Ｐゴシック" pitchFamily="34" charset="-128"/>
            </a:endParaRPr>
          </a:p>
          <a:p>
            <a:pPr fontAlgn="ctr">
              <a:spcBef>
                <a:spcPct val="0"/>
              </a:spcBef>
            </a:pPr>
            <a:r>
              <a:rPr lang="en-US" b="1" dirty="0">
                <a:ea typeface="ＭＳ Ｐゴシック" pitchFamily="34" charset="-128"/>
              </a:rPr>
              <a:t>2002</a:t>
            </a:r>
          </a:p>
          <a:p>
            <a:pPr fontAlgn="ctr">
              <a:spcBef>
                <a:spcPct val="0"/>
              </a:spcBef>
              <a:buFontTx/>
              <a:buChar char="•"/>
            </a:pPr>
            <a:r>
              <a:rPr lang="en-US" dirty="0">
                <a:latin typeface="Arial Narrow" pitchFamily="34" charset="0"/>
                <a:ea typeface="ＭＳ Ｐゴシック" pitchFamily="34" charset="-128"/>
              </a:rPr>
              <a:t>IBM acquires Access 360, the basis for IBM's </a:t>
            </a:r>
            <a:r>
              <a:rPr lang="en-US" b="1" dirty="0">
                <a:latin typeface="Arial Narrow" pitchFamily="34" charset="0"/>
                <a:ea typeface="ＭＳ Ｐゴシック" pitchFamily="34" charset="-128"/>
              </a:rPr>
              <a:t>Identity Manager portfolio</a:t>
            </a:r>
          </a:p>
          <a:p>
            <a:pPr fontAlgn="ctr">
              <a:spcBef>
                <a:spcPct val="0"/>
              </a:spcBef>
              <a:buFontTx/>
              <a:buChar char="•"/>
            </a:pPr>
            <a:r>
              <a:rPr lang="en-US" dirty="0">
                <a:solidFill>
                  <a:srgbClr val="000000"/>
                </a:solidFill>
                <a:latin typeface="Arial Narrow" pitchFamily="34" charset="0"/>
                <a:ea typeface="ＭＳ Ｐゴシック" pitchFamily="34" charset="-128"/>
              </a:rPr>
              <a:t>IBM acquires MetaMerge  for meta-directory and directory synch capability (now known as Directory Integrator)</a:t>
            </a:r>
            <a:endParaRPr lang="en-US" b="1" dirty="0">
              <a:latin typeface="Arial Narrow" pitchFamily="34" charset="0"/>
              <a:ea typeface="ＭＳ Ｐゴシック" pitchFamily="34" charset="-128"/>
            </a:endParaRPr>
          </a:p>
          <a:p>
            <a:pPr fontAlgn="ctr">
              <a:spcBef>
                <a:spcPct val="0"/>
              </a:spcBef>
            </a:pPr>
            <a:endParaRPr lang="en-US" b="1" dirty="0">
              <a:ea typeface="ＭＳ Ｐゴシック" pitchFamily="34" charset="-128"/>
            </a:endParaRPr>
          </a:p>
          <a:p>
            <a:pPr fontAlgn="ctr">
              <a:spcBef>
                <a:spcPct val="0"/>
              </a:spcBef>
            </a:pPr>
            <a:r>
              <a:rPr lang="en-US" b="1" dirty="0">
                <a:ea typeface="ＭＳ Ｐゴシック" pitchFamily="34" charset="-128"/>
              </a:rPr>
              <a:t>2005</a:t>
            </a:r>
          </a:p>
          <a:p>
            <a:pPr fontAlgn="ctr">
              <a:spcBef>
                <a:spcPct val="0"/>
              </a:spcBef>
              <a:buFontTx/>
              <a:buChar char="•"/>
            </a:pPr>
            <a:r>
              <a:rPr lang="en-US" dirty="0">
                <a:latin typeface="Arial Narrow" pitchFamily="34" charset="0"/>
                <a:ea typeface="ＭＳ Ｐゴシック" pitchFamily="34" charset="-128"/>
              </a:rPr>
              <a:t>IBM debuts the first ThinkPad with an integrated fingerprint reader, at the time offering an unmatched level of data protection through a new biometric capability and embedded security subsystem</a:t>
            </a:r>
            <a:endParaRPr lang="en-US" b="1" dirty="0">
              <a:ea typeface="ＭＳ Ｐゴシック" pitchFamily="34" charset="-128"/>
            </a:endParaRPr>
          </a:p>
          <a:p>
            <a:pPr fontAlgn="ctr">
              <a:spcBef>
                <a:spcPct val="0"/>
              </a:spcBef>
            </a:pPr>
            <a:endParaRPr lang="en-US" dirty="0">
              <a:ea typeface="ＭＳ Ｐゴシック" pitchFamily="34" charset="-128"/>
            </a:endParaRPr>
          </a:p>
          <a:p>
            <a:pPr fontAlgn="ctr">
              <a:spcBef>
                <a:spcPct val="0"/>
              </a:spcBef>
            </a:pPr>
            <a:r>
              <a:rPr lang="en-US" b="1" dirty="0">
                <a:ea typeface="ＭＳ Ｐゴシック" pitchFamily="34" charset="-128"/>
              </a:rPr>
              <a:t>2006</a:t>
            </a:r>
            <a:endParaRPr lang="en-US" dirty="0">
              <a:ea typeface="ＭＳ Ｐゴシック" pitchFamily="34" charset="-128"/>
            </a:endParaRPr>
          </a:p>
          <a:p>
            <a:pPr lvl="1">
              <a:spcBef>
                <a:spcPts val="300"/>
              </a:spcBef>
            </a:pPr>
            <a:r>
              <a:rPr lang="en-US" dirty="0">
                <a:latin typeface="Arial Narrow" pitchFamily="34" charset="0"/>
              </a:rPr>
              <a:t>IBM acquires Internet Security Systems, </a:t>
            </a:r>
            <a:r>
              <a:rPr lang="en-US" dirty="0" err="1">
                <a:latin typeface="Arial Narrow" pitchFamily="34" charset="0"/>
              </a:rPr>
              <a:t>Inc</a:t>
            </a:r>
            <a:r>
              <a:rPr lang="en-US" dirty="0">
                <a:latin typeface="Arial Narrow" pitchFamily="34" charset="0"/>
              </a:rPr>
              <a:t>, the basis for today</a:t>
            </a:r>
            <a:r>
              <a:rPr lang="ja-JP" altLang="en-US" dirty="0">
                <a:latin typeface="Arial Narrow" pitchFamily="34" charset="0"/>
              </a:rPr>
              <a:t>’</a:t>
            </a:r>
            <a:r>
              <a:rPr lang="en-US" altLang="ja-JP" dirty="0">
                <a:latin typeface="Arial Narrow" pitchFamily="34" charset="0"/>
              </a:rPr>
              <a:t>s</a:t>
            </a:r>
            <a:r>
              <a:rPr lang="en-US" altLang="ja-JP" b="1" dirty="0">
                <a:latin typeface="Arial Narrow" pitchFamily="34" charset="0"/>
              </a:rPr>
              <a:t> IBM X-Force® </a:t>
            </a:r>
            <a:r>
              <a:rPr lang="en-US" altLang="ja-JP" dirty="0">
                <a:latin typeface="Arial Narrow" pitchFamily="34" charset="0"/>
              </a:rPr>
              <a:t>IT security research team and the </a:t>
            </a:r>
            <a:r>
              <a:rPr lang="en-US" altLang="ja-JP" b="1" dirty="0">
                <a:latin typeface="Arial Narrow" pitchFamily="34" charset="0"/>
              </a:rPr>
              <a:t>IBM</a:t>
            </a:r>
            <a:r>
              <a:rPr lang="en-US" altLang="ja-JP" dirty="0">
                <a:latin typeface="Arial Narrow" pitchFamily="34" charset="0"/>
              </a:rPr>
              <a:t> </a:t>
            </a:r>
            <a:r>
              <a:rPr lang="en-US" altLang="ja-JP" b="1" dirty="0">
                <a:latin typeface="Arial Narrow" pitchFamily="34" charset="0"/>
              </a:rPr>
              <a:t>network protection product family</a:t>
            </a:r>
          </a:p>
          <a:p>
            <a:pPr lvl="1">
              <a:spcBef>
                <a:spcPts val="300"/>
              </a:spcBef>
            </a:pPr>
            <a:r>
              <a:rPr lang="en-US" dirty="0">
                <a:latin typeface="Arial Narrow" pitchFamily="34" charset="0"/>
              </a:rPr>
              <a:t>Smart cards, highly efficient </a:t>
            </a:r>
            <a:r>
              <a:rPr lang="en-US" dirty="0" err="1">
                <a:latin typeface="Arial Narrow" pitchFamily="34" charset="0"/>
              </a:rPr>
              <a:t>JavaCard</a:t>
            </a:r>
            <a:r>
              <a:rPr lang="en-US" dirty="0">
                <a:latin typeface="Arial Narrow" pitchFamily="34" charset="0"/>
              </a:rPr>
              <a:t>™ technology developed at IBM Research – Zurich, is licensed by a leading smart card manufacturer for secure multi-application smart cards and is used in many </a:t>
            </a:r>
            <a:r>
              <a:rPr lang="en-US" dirty="0" err="1">
                <a:latin typeface="Arial Narrow" pitchFamily="34" charset="0"/>
              </a:rPr>
              <a:t>JavaCard</a:t>
            </a:r>
            <a:r>
              <a:rPr lang="en-US" dirty="0">
                <a:latin typeface="Arial Narrow" pitchFamily="34" charset="0"/>
              </a:rPr>
              <a:t>™ projects The technology is used today in 10s of millions of VISA credit cards</a:t>
            </a:r>
          </a:p>
          <a:p>
            <a:pPr lvl="1">
              <a:spcBef>
                <a:spcPts val="300"/>
              </a:spcBef>
            </a:pPr>
            <a:endParaRPr lang="en-US" dirty="0">
              <a:latin typeface="Arial Narrow" pitchFamily="34" charset="0"/>
            </a:endParaRPr>
          </a:p>
          <a:p>
            <a:pPr fontAlgn="ctr">
              <a:spcBef>
                <a:spcPct val="0"/>
              </a:spcBef>
            </a:pPr>
            <a:r>
              <a:rPr lang="en-US" b="1" dirty="0">
                <a:ea typeface="ＭＳ Ｐゴシック" pitchFamily="34" charset="-128"/>
              </a:rPr>
              <a:t>2007</a:t>
            </a:r>
            <a:endParaRPr lang="en-US" dirty="0">
              <a:ea typeface="ＭＳ Ｐゴシック" pitchFamily="34" charset="-128"/>
            </a:endParaRPr>
          </a:p>
          <a:p>
            <a:pPr>
              <a:spcBef>
                <a:spcPct val="0"/>
              </a:spcBef>
              <a:buFontTx/>
              <a:buChar char="•"/>
            </a:pPr>
            <a:r>
              <a:rPr lang="en-US" dirty="0">
                <a:ea typeface="ＭＳ Ｐゴシック" pitchFamily="34" charset="-128"/>
              </a:rPr>
              <a:t>IBM acquires Consul, to help accelerate </a:t>
            </a:r>
            <a:r>
              <a:rPr lang="en-US" b="1" dirty="0">
                <a:ea typeface="ＭＳ Ｐゴシック" pitchFamily="34" charset="-128"/>
              </a:rPr>
              <a:t>data and governance strategy</a:t>
            </a:r>
          </a:p>
          <a:p>
            <a:pPr>
              <a:spcBef>
                <a:spcPct val="0"/>
              </a:spcBef>
              <a:buFontTx/>
              <a:buChar char="•"/>
            </a:pPr>
            <a:endParaRPr lang="en-US" b="1" dirty="0">
              <a:ea typeface="ＭＳ Ｐゴシック" pitchFamily="34" charset="-128"/>
            </a:endParaRPr>
          </a:p>
          <a:p>
            <a:pPr fontAlgn="ctr">
              <a:spcBef>
                <a:spcPct val="0"/>
              </a:spcBef>
            </a:pPr>
            <a:r>
              <a:rPr lang="en-US" b="1" dirty="0">
                <a:ea typeface="ＭＳ Ｐゴシック" pitchFamily="34" charset="-128"/>
              </a:rPr>
              <a:t>2008</a:t>
            </a:r>
            <a:endParaRPr lang="en-US" dirty="0">
              <a:ea typeface="ＭＳ Ｐゴシック" pitchFamily="34" charset="-128"/>
            </a:endParaRPr>
          </a:p>
          <a:p>
            <a:pPr fontAlgn="t">
              <a:spcBef>
                <a:spcPct val="0"/>
              </a:spcBef>
              <a:buFontTx/>
              <a:buChar char="•"/>
            </a:pPr>
            <a:r>
              <a:rPr lang="en-US" dirty="0">
                <a:ea typeface="ＭＳ Ｐゴシック" pitchFamily="34" charset="-128"/>
              </a:rPr>
              <a:t>IBM patents a secure system and method for enforcement of privacy policy and protection of confidentiality</a:t>
            </a:r>
          </a:p>
          <a:p>
            <a:pPr fontAlgn="t">
              <a:spcBef>
                <a:spcPct val="0"/>
              </a:spcBef>
              <a:buFontTx/>
              <a:buChar char="•"/>
            </a:pPr>
            <a:r>
              <a:rPr lang="en-US" dirty="0">
                <a:ea typeface="ＭＳ Ｐゴシック" pitchFamily="34" charset="-128"/>
              </a:rPr>
              <a:t>IBM acquires Encentuate, the basis for </a:t>
            </a:r>
            <a:r>
              <a:rPr lang="en-US" b="1" dirty="0">
                <a:ea typeface="ＭＳ Ｐゴシック" pitchFamily="34" charset="-128"/>
              </a:rPr>
              <a:t>'IBMs Enterprise Single-sign-on (ESSO) </a:t>
            </a:r>
            <a:r>
              <a:rPr lang="en-US" dirty="0">
                <a:ea typeface="ＭＳ Ｐゴシック" pitchFamily="34" charset="-128"/>
              </a:rPr>
              <a:t>product</a:t>
            </a:r>
          </a:p>
          <a:p>
            <a:pPr fontAlgn="t">
              <a:spcBef>
                <a:spcPct val="0"/>
              </a:spcBef>
              <a:buFontTx/>
              <a:buChar char="•"/>
            </a:pPr>
            <a:r>
              <a:rPr lang="en-US" dirty="0">
                <a:ea typeface="ＭＳ Ｐゴシック" pitchFamily="34" charset="-128"/>
              </a:rPr>
              <a:t>Zone Trusted Information Channel: Plugs into the USB port of any computer and creates a direct, secure channel to a bank</a:t>
            </a:r>
            <a:r>
              <a:rPr lang="ja-JP" altLang="en-US" dirty="0"/>
              <a:t>’</a:t>
            </a:r>
            <a:r>
              <a:rPr lang="en-US" altLang="ja-JP" dirty="0"/>
              <a:t>s online transaction server, bypassing the PC which could be infected by malicious software (malware) or susceptible to hacker attacks</a:t>
            </a:r>
          </a:p>
          <a:p>
            <a:pPr fontAlgn="t">
              <a:spcBef>
                <a:spcPct val="0"/>
              </a:spcBef>
              <a:buFontTx/>
              <a:buChar char="•"/>
            </a:pPr>
            <a:endParaRPr lang="en-US" dirty="0">
              <a:ea typeface="ＭＳ Ｐゴシック" pitchFamily="34" charset="-128"/>
            </a:endParaRPr>
          </a:p>
          <a:p>
            <a:pPr fontAlgn="ctr">
              <a:spcBef>
                <a:spcPct val="0"/>
              </a:spcBef>
            </a:pPr>
            <a:r>
              <a:rPr lang="en-US" b="1" dirty="0">
                <a:ea typeface="ＭＳ Ｐゴシック" pitchFamily="34" charset="-128"/>
              </a:rPr>
              <a:t>2009</a:t>
            </a:r>
            <a:endParaRPr lang="en-US" dirty="0">
              <a:ea typeface="ＭＳ Ｐゴシック" pitchFamily="34" charset="-128"/>
            </a:endParaRPr>
          </a:p>
          <a:p>
            <a:pPr fontAlgn="t">
              <a:spcBef>
                <a:spcPct val="0"/>
              </a:spcBef>
              <a:buFontTx/>
              <a:buChar char="•"/>
            </a:pPr>
            <a:r>
              <a:rPr lang="en-US" dirty="0">
                <a:ea typeface="ＭＳ Ｐゴシック" pitchFamily="34" charset="-128"/>
              </a:rPr>
              <a:t>IBM acquires Ounce Labs, a provider of software that analyzes software code for security vulnerabilities, today</a:t>
            </a:r>
            <a:r>
              <a:rPr lang="ja-JP" altLang="en-US" dirty="0"/>
              <a:t>’</a:t>
            </a:r>
            <a:r>
              <a:rPr lang="en-US" altLang="ja-JP" dirty="0"/>
              <a:t>s </a:t>
            </a:r>
            <a:r>
              <a:rPr lang="en-US" altLang="ja-JP" b="1" dirty="0"/>
              <a:t>AppScan family</a:t>
            </a:r>
            <a:endParaRPr lang="en-US" altLang="ja-JP" dirty="0"/>
          </a:p>
          <a:p>
            <a:pPr fontAlgn="t">
              <a:spcBef>
                <a:spcPct val="0"/>
              </a:spcBef>
              <a:buFontTx/>
              <a:buChar char="•"/>
            </a:pPr>
            <a:r>
              <a:rPr lang="en-US" dirty="0">
                <a:ea typeface="ＭＳ Ｐゴシック" pitchFamily="34" charset="-128"/>
              </a:rPr>
              <a:t>IBM acquires </a:t>
            </a:r>
            <a:r>
              <a:rPr lang="en-US" b="1" dirty="0">
                <a:ea typeface="ＭＳ Ｐゴシック" pitchFamily="34" charset="-128"/>
              </a:rPr>
              <a:t>Guardium</a:t>
            </a:r>
            <a:r>
              <a:rPr lang="en-US" dirty="0">
                <a:ea typeface="ＭＳ Ｐゴシック" pitchFamily="34" charset="-128"/>
              </a:rPr>
              <a:t>, a market leader in real-time enterprise database monitoring and protection </a:t>
            </a:r>
          </a:p>
          <a:p>
            <a:pPr fontAlgn="t">
              <a:spcBef>
                <a:spcPct val="0"/>
              </a:spcBef>
              <a:buFontTx/>
              <a:buChar char="•"/>
            </a:pPr>
            <a:r>
              <a:rPr lang="en-US" dirty="0">
                <a:ea typeface="ＭＳ Ｐゴシック" pitchFamily="34" charset="-128"/>
              </a:rPr>
              <a:t>Pioneers the use of Big Data analytics to cybersecurity problems (FAA, USAF)</a:t>
            </a:r>
          </a:p>
          <a:p>
            <a:pPr fontAlgn="t">
              <a:spcBef>
                <a:spcPct val="0"/>
              </a:spcBef>
              <a:buFontTx/>
              <a:buChar char="•"/>
            </a:pPr>
            <a:endParaRPr lang="en-US" dirty="0">
              <a:ea typeface="ＭＳ Ｐゴシック" pitchFamily="34" charset="-128"/>
            </a:endParaRPr>
          </a:p>
          <a:p>
            <a:pPr fontAlgn="ctr">
              <a:spcBef>
                <a:spcPct val="0"/>
              </a:spcBef>
            </a:pPr>
            <a:r>
              <a:rPr lang="en-US" b="1" dirty="0">
                <a:ea typeface="ＭＳ Ｐゴシック" pitchFamily="34" charset="-128"/>
              </a:rPr>
              <a:t>2010</a:t>
            </a:r>
            <a:endParaRPr lang="en-US" dirty="0">
              <a:ea typeface="ＭＳ Ｐゴシック" pitchFamily="34" charset="-128"/>
            </a:endParaRPr>
          </a:p>
          <a:p>
            <a:pPr fontAlgn="t">
              <a:spcBef>
                <a:spcPct val="0"/>
              </a:spcBef>
              <a:buFontTx/>
              <a:buChar char="•"/>
            </a:pPr>
            <a:r>
              <a:rPr lang="en-US" dirty="0">
                <a:ea typeface="ＭＳ Ｐゴシック" pitchFamily="34" charset="-128"/>
              </a:rPr>
              <a:t>IBM acquires Big Fix, helping organizations extend security and compliance to endpoints, today </a:t>
            </a:r>
            <a:r>
              <a:rPr lang="en-US" b="1" dirty="0">
                <a:ea typeface="ＭＳ Ｐゴシック" pitchFamily="34" charset="-128"/>
              </a:rPr>
              <a:t>Endpoint Manager</a:t>
            </a:r>
            <a:endParaRPr lang="en-US" dirty="0">
              <a:ea typeface="ＭＳ Ｐゴシック" pitchFamily="34" charset="-128"/>
            </a:endParaRPr>
          </a:p>
          <a:p>
            <a:pPr>
              <a:spcBef>
                <a:spcPct val="0"/>
              </a:spcBef>
              <a:buFontTx/>
              <a:buChar char="•"/>
            </a:pPr>
            <a:r>
              <a:rPr lang="en-US" dirty="0">
                <a:ea typeface="ＭＳ Ｐゴシック" pitchFamily="34" charset="-128"/>
              </a:rPr>
              <a:t>IBM Research</a:t>
            </a:r>
            <a:r>
              <a:rPr lang="ja-JP" altLang="en-US" dirty="0"/>
              <a:t>’</a:t>
            </a:r>
            <a:r>
              <a:rPr lang="en-US" altLang="ja-JP" dirty="0"/>
              <a:t>s breakthrough on Fully Homomorphic Encryption</a:t>
            </a:r>
          </a:p>
          <a:p>
            <a:pPr>
              <a:spcBef>
                <a:spcPct val="0"/>
              </a:spcBef>
              <a:buFontTx/>
              <a:buChar char="•"/>
            </a:pPr>
            <a:endParaRPr lang="en-US" dirty="0">
              <a:ea typeface="ＭＳ Ｐゴシック" pitchFamily="34" charset="-128"/>
            </a:endParaRPr>
          </a:p>
          <a:p>
            <a:pPr fontAlgn="ctr">
              <a:spcBef>
                <a:spcPct val="0"/>
              </a:spcBef>
            </a:pPr>
            <a:r>
              <a:rPr lang="en-US" b="1" dirty="0">
                <a:ea typeface="ＭＳ Ｐゴシック" pitchFamily="34" charset="-128"/>
              </a:rPr>
              <a:t>2011</a:t>
            </a:r>
            <a:endParaRPr lang="en-US" dirty="0">
              <a:ea typeface="ＭＳ Ｐゴシック" pitchFamily="34" charset="-128"/>
            </a:endParaRPr>
          </a:p>
          <a:p>
            <a:pPr fontAlgn="t">
              <a:spcBef>
                <a:spcPct val="0"/>
              </a:spcBef>
              <a:buFontTx/>
              <a:buChar char="•"/>
            </a:pPr>
            <a:r>
              <a:rPr lang="en-US" dirty="0">
                <a:ea typeface="ＭＳ Ｐゴシック" pitchFamily="34" charset="-128"/>
              </a:rPr>
              <a:t>IBM Security Systems division is created</a:t>
            </a:r>
          </a:p>
          <a:p>
            <a:pPr>
              <a:spcBef>
                <a:spcPct val="0"/>
              </a:spcBef>
              <a:buFontTx/>
              <a:buChar char="•"/>
            </a:pPr>
            <a:r>
              <a:rPr lang="en-US" dirty="0">
                <a:ea typeface="ＭＳ Ｐゴシック" pitchFamily="34" charset="-128"/>
              </a:rPr>
              <a:t>IBM acquires Q1 Labs, with its </a:t>
            </a:r>
            <a:r>
              <a:rPr lang="en-US" b="1" dirty="0">
                <a:ea typeface="ＭＳ Ｐゴシック" pitchFamily="34" charset="-128"/>
              </a:rPr>
              <a:t>QRadar security intelligence portfolio,</a:t>
            </a:r>
            <a:r>
              <a:rPr lang="en-US" dirty="0">
                <a:ea typeface="ＭＳ Ｐゴシック" pitchFamily="34" charset="-128"/>
              </a:rPr>
              <a:t> to strengthen its offerings around advanced security analytics</a:t>
            </a:r>
          </a:p>
          <a:p>
            <a:pPr fontAlgn="t">
              <a:spcBef>
                <a:spcPct val="0"/>
              </a:spcBef>
              <a:buFontTx/>
              <a:buChar char="•"/>
            </a:pPr>
            <a:r>
              <a:rPr lang="en-US" dirty="0">
                <a:ea typeface="ＭＳ Ｐゴシック" pitchFamily="34" charset="-128"/>
              </a:rPr>
              <a:t>IBM launches Cloud-based Mobile Security Services, IBM Hosted Mobile Device Security Management</a:t>
            </a:r>
          </a:p>
          <a:p>
            <a:pPr fontAlgn="t">
              <a:spcBef>
                <a:spcPct val="0"/>
              </a:spcBef>
              <a:buFontTx/>
              <a:buChar char="•"/>
            </a:pPr>
            <a:endParaRPr lang="en-US" dirty="0">
              <a:ea typeface="ＭＳ Ｐゴシック" pitchFamily="34" charset="-128"/>
            </a:endParaRPr>
          </a:p>
          <a:p>
            <a:pPr fontAlgn="ctr">
              <a:spcBef>
                <a:spcPct val="0"/>
              </a:spcBef>
            </a:pPr>
            <a:r>
              <a:rPr lang="en-US" b="1" dirty="0">
                <a:ea typeface="ＭＳ Ｐゴシック" pitchFamily="34" charset="-128"/>
              </a:rPr>
              <a:t>2012</a:t>
            </a:r>
            <a:endParaRPr lang="en-US" dirty="0">
              <a:ea typeface="ＭＳ Ｐゴシック" pitchFamily="34" charset="-128"/>
            </a:endParaRPr>
          </a:p>
          <a:p>
            <a:pPr fontAlgn="t">
              <a:spcBef>
                <a:spcPct val="0"/>
              </a:spcBef>
              <a:buFontTx/>
              <a:buChar char="•"/>
            </a:pPr>
            <a:r>
              <a:rPr lang="en-US" dirty="0">
                <a:ea typeface="ＭＳ Ｐゴシック" pitchFamily="34" charset="-128"/>
              </a:rPr>
              <a:t>IBM delivers next-gen Intrusion system, new access appliance and privileged identity technology</a:t>
            </a:r>
          </a:p>
          <a:p>
            <a:pPr fontAlgn="t">
              <a:spcBef>
                <a:spcPct val="0"/>
              </a:spcBef>
              <a:buFontTx/>
              <a:buChar char="•"/>
            </a:pPr>
            <a:r>
              <a:rPr lang="en-US" dirty="0">
                <a:ea typeface="ＭＳ Ｐゴシック" pitchFamily="34" charset="-128"/>
              </a:rPr>
              <a:t>IBM announces 25 new product releases in security, a record year of innovation</a:t>
            </a:r>
          </a:p>
          <a:p>
            <a:pPr fontAlgn="t">
              <a:spcBef>
                <a:spcPct val="0"/>
              </a:spcBef>
              <a:buFontTx/>
              <a:buChar char="•"/>
            </a:pPr>
            <a:r>
              <a:rPr lang="en-US" dirty="0">
                <a:ea typeface="ＭＳ Ｐゴシック" pitchFamily="34" charset="-128"/>
              </a:rPr>
              <a:t>IBM extends its market leading static application security testing (IBM Security AppScan) to native Android applications, which allows clients to conduct their own testing for mobile applications</a:t>
            </a:r>
          </a:p>
          <a:p>
            <a:pPr fontAlgn="t">
              <a:spcBef>
                <a:spcPct val="0"/>
              </a:spcBef>
              <a:buFontTx/>
              <a:buChar char="•"/>
            </a:pPr>
            <a:endParaRPr lang="en-US" dirty="0">
              <a:ea typeface="ＭＳ Ｐゴシック" pitchFamily="34" charset="-128"/>
            </a:endParaRPr>
          </a:p>
          <a:p>
            <a:pPr fontAlgn="ctr">
              <a:spcBef>
                <a:spcPct val="0"/>
              </a:spcBef>
            </a:pPr>
            <a:r>
              <a:rPr lang="en-US" b="1" dirty="0">
                <a:ea typeface="ＭＳ Ｐゴシック" pitchFamily="34" charset="-128"/>
              </a:rPr>
              <a:t>2013</a:t>
            </a:r>
            <a:endParaRPr lang="en-US" dirty="0">
              <a:ea typeface="ＭＳ Ｐゴシック" pitchFamily="34" charset="-128"/>
            </a:endParaRPr>
          </a:p>
          <a:p>
            <a:pPr>
              <a:spcBef>
                <a:spcPct val="0"/>
              </a:spcBef>
              <a:buFontTx/>
              <a:buChar char="•"/>
            </a:pPr>
            <a:r>
              <a:rPr lang="en-US" dirty="0">
                <a:ea typeface="ＭＳ Ｐゴシック" pitchFamily="34" charset="-128"/>
              </a:rPr>
              <a:t>IBM announces breakthrough with combination of Security Intelligence and Big Data</a:t>
            </a:r>
          </a:p>
          <a:p>
            <a:pPr>
              <a:spcBef>
                <a:spcPct val="0"/>
              </a:spcBef>
              <a:buFontTx/>
              <a:buChar char="•"/>
            </a:pPr>
            <a:r>
              <a:rPr lang="en-US" dirty="0">
                <a:ea typeface="ＭＳ Ｐゴシック" pitchFamily="34" charset="-128"/>
              </a:rPr>
              <a:t>IBM acquired Cybertap for their incident forensics technology.  </a:t>
            </a:r>
          </a:p>
          <a:p>
            <a:pPr>
              <a:spcBef>
                <a:spcPct val="0"/>
              </a:spcBef>
              <a:buFontTx/>
              <a:buChar char="•"/>
            </a:pPr>
            <a:r>
              <a:rPr lang="en-US" dirty="0">
                <a:ea typeface="ＭＳ Ｐゴシック" pitchFamily="34" charset="-128"/>
              </a:rPr>
              <a:t>IBM announces new QRadar Vulnerability Manager software to help organizations identify and predict security risk</a:t>
            </a:r>
          </a:p>
          <a:p>
            <a:pPr>
              <a:spcBef>
                <a:spcPct val="0"/>
              </a:spcBef>
              <a:buFontTx/>
              <a:buChar char="•"/>
            </a:pPr>
            <a:r>
              <a:rPr lang="en-US" dirty="0">
                <a:ea typeface="ＭＳ Ｐゴシック" pitchFamily="34" charset="-128"/>
              </a:rPr>
              <a:t>IBM announces MobileFirst security software (IBM AppScan Source 87 for iOS) to improve security quality without sacrificing time-to-market of mobile app projects</a:t>
            </a:r>
          </a:p>
          <a:p>
            <a:pPr>
              <a:spcBef>
                <a:spcPct val="0"/>
              </a:spcBef>
              <a:buFontTx/>
              <a:buChar char="•"/>
            </a:pPr>
            <a:r>
              <a:rPr lang="en-US" dirty="0">
                <a:ea typeface="ＭＳ Ｐゴシック" pitchFamily="34" charset="-128"/>
              </a:rPr>
              <a:t>IBM announces acquiring Trusteer </a:t>
            </a:r>
            <a:r>
              <a:rPr lang="en-US" dirty="0">
                <a:solidFill>
                  <a:srgbClr val="000000"/>
                </a:solidFill>
                <a:latin typeface="Arial Narrow" pitchFamily="34" charset="0"/>
              </a:rPr>
              <a:t>for mobile and application security, counter-fraud and malware detection </a:t>
            </a:r>
            <a:endParaRPr lang="en-US" dirty="0">
              <a:ea typeface="ＭＳ Ｐゴシック" pitchFamily="34" charset="-128"/>
            </a:endParaRPr>
          </a:p>
          <a:p>
            <a:pPr>
              <a:spcBef>
                <a:spcPct val="0"/>
              </a:spcBef>
              <a:buFontTx/>
              <a:buChar char="•"/>
            </a:pPr>
            <a:r>
              <a:rPr lang="en-US" dirty="0">
                <a:ea typeface="ＭＳ Ｐゴシック" pitchFamily="34" charset="-128"/>
              </a:rPr>
              <a:t>IBM announced acquiring Fiberlink.  </a:t>
            </a:r>
            <a:r>
              <a:rPr lang="en-US" dirty="0" err="1">
                <a:ea typeface="ＭＳ Ｐゴシック" pitchFamily="34" charset="-128"/>
              </a:rPr>
              <a:t>Fiberlink’s</a:t>
            </a:r>
            <a:r>
              <a:rPr lang="en-US" dirty="0">
                <a:ea typeface="ＭＳ Ｐゴシック" pitchFamily="34" charset="-128"/>
              </a:rPr>
              <a:t> MaaS360 offering expands IBM MobileFirst solutions with new cloud-based capabilities to deliver a comprehensive mobile management and security solution for global organizations of all sizes.  This acquisition supports IBM’s expanding vision for enterprise mobility management, which encompasses secure transactions between businesses, partners and customers. </a:t>
            </a:r>
            <a:endParaRPr lang="en-US" dirty="0" smtClean="0">
              <a:ea typeface="ＭＳ Ｐゴシック" pitchFamily="34" charset="-128"/>
            </a:endParaRPr>
          </a:p>
          <a:p>
            <a:pPr>
              <a:spcBef>
                <a:spcPct val="0"/>
              </a:spcBef>
              <a:buFontTx/>
              <a:buNone/>
            </a:pPr>
            <a:endParaRPr lang="en-US" dirty="0" smtClean="0">
              <a:ea typeface="ＭＳ Ｐゴシック" pitchFamily="34" charset="-128"/>
            </a:endParaRPr>
          </a:p>
          <a:p>
            <a:pPr fontAlgn="ctr">
              <a:spcBef>
                <a:spcPct val="0"/>
              </a:spcBef>
            </a:pPr>
            <a:r>
              <a:rPr lang="en-US" b="1" dirty="0" smtClean="0">
                <a:ea typeface="ＭＳ Ｐゴシック" pitchFamily="34" charset="-128"/>
              </a:rPr>
              <a:t>2014</a:t>
            </a:r>
            <a:endParaRPr lang="en-US" dirty="0" smtClean="0">
              <a:ea typeface="ＭＳ Ｐゴシック" pitchFamily="34" charset="-128"/>
            </a:endParaRPr>
          </a:p>
          <a:p>
            <a:pPr>
              <a:spcBef>
                <a:spcPct val="0"/>
              </a:spcBef>
              <a:buFontTx/>
              <a:buChar char="•"/>
            </a:pPr>
            <a:r>
              <a:rPr lang="en-US" dirty="0" smtClean="0">
                <a:ea typeface="ＭＳ Ｐゴシック" pitchFamily="34" charset="-128"/>
              </a:rPr>
              <a:t>IBM announces the acquisition of Lighthouse Security Group and CrossIdeas</a:t>
            </a:r>
          </a:p>
          <a:p>
            <a:pPr>
              <a:spcBef>
                <a:spcPct val="0"/>
              </a:spcBef>
              <a:buFontTx/>
              <a:buNone/>
            </a:pPr>
            <a:endParaRPr lang="en-US" dirty="0" smtClean="0">
              <a:ea typeface="ＭＳ Ｐゴシック" pitchFamily="34" charset="-128"/>
            </a:endParaRPr>
          </a:p>
          <a:p>
            <a:pPr fontAlgn="ctr">
              <a:spcBef>
                <a:spcPct val="0"/>
              </a:spcBef>
            </a:pPr>
            <a:r>
              <a:rPr lang="en-US" b="1" dirty="0" smtClean="0">
                <a:ea typeface="ＭＳ Ｐゴシック" pitchFamily="34" charset="-128"/>
              </a:rPr>
              <a:t>2015</a:t>
            </a:r>
            <a:endParaRPr lang="en-US" dirty="0" smtClean="0">
              <a:ea typeface="ＭＳ Ｐゴシック" pitchFamily="34" charset="-128"/>
            </a:endParaRPr>
          </a:p>
          <a:p>
            <a:pPr>
              <a:spcBef>
                <a:spcPct val="0"/>
              </a:spcBef>
              <a:buFontTx/>
              <a:buChar char="•"/>
            </a:pPr>
            <a:r>
              <a:rPr lang="en-US" dirty="0" smtClean="0">
                <a:ea typeface="ＭＳ Ｐゴシック" pitchFamily="34" charset="-128"/>
              </a:rPr>
              <a:t>In an IBM reorganization, IBM</a:t>
            </a:r>
            <a:r>
              <a:rPr lang="en-US" baseline="0" dirty="0" smtClean="0">
                <a:ea typeface="ＭＳ Ｐゴシック" pitchFamily="34" charset="-128"/>
              </a:rPr>
              <a:t> Security Systems Division advances to become an IBM business unit called IBM Security.</a:t>
            </a:r>
            <a:endParaRPr lang="en-US" dirty="0">
              <a:ea typeface="ＭＳ Ｐゴシック" pitchFamily="34" charset="-128"/>
            </a:endParaRPr>
          </a:p>
          <a:p>
            <a:pPr>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4208605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US" dirty="0"/>
              <a:t>In support of the critical role of the CISO, IBM offers integrated security intelligence and industry-leading experience enabled by the IBM Security </a:t>
            </a:r>
            <a:r>
              <a:rPr lang="en-US" dirty="0" err="1"/>
              <a:t>Porfolio</a:t>
            </a:r>
            <a:r>
              <a:rPr lang="en-US" dirty="0"/>
              <a:t>. All of the IBM Security offerings are backed by an extensive business partner ecosystem which consists of industry-leading technology, sales and service partners.</a:t>
            </a:r>
          </a:p>
        </p:txBody>
      </p:sp>
    </p:spTree>
    <p:extLst>
      <p:ext uri="{BB962C8B-B14F-4D97-AF65-F5344CB8AC3E}">
        <p14:creationId xmlns:p14="http://schemas.microsoft.com/office/powerpoint/2010/main" val="3256958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IBM helps protect against new, complex security challenges… </a:t>
            </a:r>
          </a:p>
          <a:p>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6</a:t>
            </a:fld>
            <a:endParaRPr lang="en-US"/>
          </a:p>
        </p:txBody>
      </p:sp>
    </p:spTree>
    <p:extLst>
      <p:ext uri="{BB962C8B-B14F-4D97-AF65-F5344CB8AC3E}">
        <p14:creationId xmlns:p14="http://schemas.microsoft.com/office/powerpoint/2010/main" val="2791055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r>
              <a:rPr lang="en-US" dirty="0"/>
              <a:t>As a security professional, as a CISO, you may be asked to meet with senior execs and / or the Board to discuss, especially if a breach occurs in your industry or with a competitor. The Board isn’t looking for architecture, they want a strategy. They want to understand the current posture of your organization</a:t>
            </a:r>
            <a:r>
              <a:rPr lang="en-US" dirty="0" smtClean="0"/>
              <a:t>.</a:t>
            </a:r>
          </a:p>
          <a:p>
            <a:endParaRPr lang="en-US" dirty="0"/>
          </a:p>
          <a:p>
            <a:r>
              <a:rPr lang="en-US" dirty="0"/>
              <a:t>Assessing your current state of maturity is the first step to building a roadmap for the future. That path is very much a journey. </a:t>
            </a:r>
            <a:endParaRPr lang="en-US" dirty="0" smtClean="0"/>
          </a:p>
          <a:p>
            <a:endParaRPr lang="en-US" dirty="0"/>
          </a:p>
          <a:p>
            <a:r>
              <a:rPr lang="en-US" dirty="0"/>
              <a:t>Some of the challenge relates to people and building a risk aware culture in your organization. Help employees, contractors, partners, and customers understand how important security is and what role they play. </a:t>
            </a:r>
            <a:endParaRPr lang="en-US" dirty="0" smtClean="0"/>
          </a:p>
          <a:p>
            <a:endParaRPr lang="en-US" dirty="0"/>
          </a:p>
          <a:p>
            <a:r>
              <a:rPr lang="en-US" dirty="0"/>
              <a:t>Realities of budgets and resources will play into your plan. Working with a trusted partner that has thousands of security clients and manages billions of security events per day for those clients, is a clear way forward for many organizations. Augment your own resources with security experts and threat research that you don’t have in house.</a:t>
            </a:r>
          </a:p>
        </p:txBody>
      </p:sp>
    </p:spTree>
    <p:extLst>
      <p:ext uri="{BB962C8B-B14F-4D97-AF65-F5344CB8AC3E}">
        <p14:creationId xmlns:p14="http://schemas.microsoft.com/office/powerpoint/2010/main" val="1591335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r>
              <a:rPr lang="en-US" dirty="0"/>
              <a:t>How can advanced attacks be prevented? An integrated platform of capabilities can help detect threats by providing network and endpoint protection that identifies unusual activity. </a:t>
            </a:r>
            <a:endParaRPr lang="en-US" dirty="0" smtClean="0"/>
          </a:p>
          <a:p>
            <a:endParaRPr lang="en-US" dirty="0"/>
          </a:p>
          <a:p>
            <a:r>
              <a:rPr lang="en-US" dirty="0"/>
              <a:t>Behavior based analysis can understand what the user and application should be doing and compare that to what is happening on the network and endpoint and then alert the security team to unusual activity. </a:t>
            </a:r>
            <a:endParaRPr lang="en-US" dirty="0" smtClean="0"/>
          </a:p>
          <a:p>
            <a:endParaRPr lang="en-US" dirty="0"/>
          </a:p>
          <a:p>
            <a:r>
              <a:rPr lang="en-US" dirty="0"/>
              <a:t>Passing this information on to an advanced security intelligence platform provides correlation and analytics to help detect and understand the threat. Advanced threat research from IBM’s global database helps stay ahead of the threat. </a:t>
            </a:r>
            <a:endParaRPr lang="en-US" dirty="0" smtClean="0"/>
          </a:p>
          <a:p>
            <a:endParaRPr lang="en-US" dirty="0"/>
          </a:p>
          <a:p>
            <a:r>
              <a:rPr lang="en-US" dirty="0"/>
              <a:t>And deploying forensic capabilities and emergency response services when an attack happens can help remediate the situation more quickly.  Integration of all of these capabilities and expertise provides value beyond what is gained from individual point products.</a:t>
            </a:r>
          </a:p>
        </p:txBody>
      </p:sp>
    </p:spTree>
    <p:extLst>
      <p:ext uri="{BB962C8B-B14F-4D97-AF65-F5344CB8AC3E}">
        <p14:creationId xmlns:p14="http://schemas.microsoft.com/office/powerpoint/2010/main" val="1119044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spc="-40" dirty="0" smtClean="0">
                <a:ea typeface="ＭＳ Ｐゴシック" pitchFamily="34" charset="-128"/>
              </a:rPr>
              <a:t>IBM delivers a dynamic, integrated system to disrupt the lifecycle of advanced threats</a:t>
            </a:r>
            <a:r>
              <a:rPr lang="en-US" altLang="en-US" spc="-40" baseline="0" dirty="0" smtClean="0">
                <a:ea typeface="ＭＳ Ｐゴシック" pitchFamily="34" charset="-128"/>
              </a:rPr>
              <a:t> through the </a:t>
            </a:r>
            <a:r>
              <a:rPr lang="en-US" dirty="0" smtClean="0">
                <a:ea typeface="ＭＳ Ｐゴシック" pitchFamily="34" charset="-128"/>
              </a:rPr>
              <a:t>IBM Threat Protection System…</a:t>
            </a:r>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9</a:t>
            </a:fld>
            <a:endParaRPr lang="en-US"/>
          </a:p>
        </p:txBody>
      </p:sp>
    </p:spTree>
    <p:extLst>
      <p:ext uri="{BB962C8B-B14F-4D97-AF65-F5344CB8AC3E}">
        <p14:creationId xmlns:p14="http://schemas.microsoft.com/office/powerpoint/2010/main" val="308401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2"/>
                </a:solidFill>
                <a:ea typeface="MS PGothic" pitchFamily="34" charset="-128"/>
              </a:rPr>
              <a:t>Focus on critical points in the attack chain with preemptive defenses on both the endpoint and network…</a:t>
            </a:r>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10</a:t>
            </a:fld>
            <a:endParaRPr lang="en-US"/>
          </a:p>
        </p:txBody>
      </p:sp>
    </p:spTree>
    <p:extLst>
      <p:ext uri="{BB962C8B-B14F-4D97-AF65-F5344CB8AC3E}">
        <p14:creationId xmlns:p14="http://schemas.microsoft.com/office/powerpoint/2010/main" val="3811196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2"/>
                </a:solidFill>
                <a:ea typeface="MS PGothic" pitchFamily="34" charset="-128"/>
              </a:rPr>
              <a:t>Continuously monitor security-relevant activity from across the entire organization…</a:t>
            </a:r>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11</a:t>
            </a:fld>
            <a:endParaRPr lang="en-US"/>
          </a:p>
        </p:txBody>
      </p:sp>
    </p:spTree>
    <p:extLst>
      <p:ext uri="{BB962C8B-B14F-4D97-AF65-F5344CB8AC3E}">
        <p14:creationId xmlns:p14="http://schemas.microsoft.com/office/powerpoint/2010/main" val="3229078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Intelligent, integrated and automated vulnerability management with</a:t>
            </a:r>
            <a:r>
              <a:rPr lang="en-US" baseline="0" dirty="0" smtClean="0"/>
              <a:t> QRadar Vulnerability Manager…</a:t>
            </a:r>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12</a:t>
            </a:fld>
            <a:endParaRPr lang="en-US"/>
          </a:p>
        </p:txBody>
      </p:sp>
    </p:spTree>
    <p:extLst>
      <p:ext uri="{BB962C8B-B14F-4D97-AF65-F5344CB8AC3E}">
        <p14:creationId xmlns:p14="http://schemas.microsoft.com/office/powerpoint/2010/main" val="3302914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b="1" dirty="0"/>
              <a:t>Traditional SIEM</a:t>
            </a:r>
            <a:br>
              <a:rPr lang="en-US" b="1" dirty="0"/>
            </a:br>
            <a:r>
              <a:rPr lang="en-US" i="1" dirty="0"/>
              <a:t>As many as 6 products from 6 different vendors are </a:t>
            </a:r>
            <a:r>
              <a:rPr lang="en-US" i="1" dirty="0" smtClean="0"/>
              <a:t>needed</a:t>
            </a:r>
          </a:p>
          <a:p>
            <a:endParaRPr lang="en-US" b="1" dirty="0"/>
          </a:p>
          <a:p>
            <a:r>
              <a:rPr lang="en-US" b="1" dirty="0"/>
              <a:t>IBM Security Intelligence and Analytics</a:t>
            </a:r>
            <a:endParaRPr lang="en-US" dirty="0"/>
          </a:p>
          <a:p>
            <a:r>
              <a:rPr lang="en-US" dirty="0"/>
              <a:t>An integrated, unified architecture in a single web-based console</a:t>
            </a:r>
          </a:p>
        </p:txBody>
      </p:sp>
    </p:spTree>
    <p:extLst>
      <p:ext uri="{BB962C8B-B14F-4D97-AF65-F5344CB8AC3E}">
        <p14:creationId xmlns:p14="http://schemas.microsoft.com/office/powerpoint/2010/main" val="4255803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solidFill>
                  <a:schemeClr val="bg2"/>
                </a:solidFill>
                <a:ea typeface="MS PGothic" pitchFamily="34" charset="-128"/>
              </a:rPr>
              <a:t>Rapidly investigate breaches, retrace activity, and learn from findings to remediate weaknesses…</a:t>
            </a:r>
            <a:endParaRPr lang="en-US" dirty="0" smtClean="0"/>
          </a:p>
          <a:p>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14</a:t>
            </a:fld>
            <a:endParaRPr lang="en-US"/>
          </a:p>
        </p:txBody>
      </p:sp>
    </p:spTree>
    <p:extLst>
      <p:ext uri="{BB962C8B-B14F-4D97-AF65-F5344CB8AC3E}">
        <p14:creationId xmlns:p14="http://schemas.microsoft.com/office/powerpoint/2010/main" val="170036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r>
              <a:rPr lang="en-US" i="1"/>
              <a:t>IBM works with a broad set of technology vendors  who provide complementary solutions and are  integrated with our security products</a:t>
            </a:r>
          </a:p>
        </p:txBody>
      </p:sp>
    </p:spTree>
    <p:extLst>
      <p:ext uri="{BB962C8B-B14F-4D97-AF65-F5344CB8AC3E}">
        <p14:creationId xmlns:p14="http://schemas.microsoft.com/office/powerpoint/2010/main" val="614622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US" dirty="0"/>
              <a:t>Not so long ago, an organization need only worry about employees accessing a few, highly controlled and contained applications on the mainframe. Fast forward a few years and now you have potentially millions of users coming into your systems to access their records, users who are not employees, but customers, partners, contractors, and so on. </a:t>
            </a:r>
            <a:endParaRPr lang="en-US" dirty="0" smtClean="0"/>
          </a:p>
          <a:p>
            <a:endParaRPr lang="en-US" dirty="0"/>
          </a:p>
          <a:p>
            <a:r>
              <a:rPr lang="en-US" dirty="0"/>
              <a:t>The data they are using has increased exponentially, and the rate of new applications being developed in the world of mobile apps, is astonishing compared to the 2-year development cycle of just a few years ago. </a:t>
            </a:r>
            <a:endParaRPr lang="en-US" dirty="0" smtClean="0"/>
          </a:p>
          <a:p>
            <a:endParaRPr lang="en-US" dirty="0"/>
          </a:p>
          <a:p>
            <a:r>
              <a:rPr lang="en-US" dirty="0"/>
              <a:t>This velocity and volume requires a different approach to security, a risk-based approach. You need automated and role-based access controls that are smart enough to know where the user is located, what they want to do, and what normal behavior is before letting them in the door. </a:t>
            </a:r>
            <a:endParaRPr lang="en-US" dirty="0" smtClean="0"/>
          </a:p>
          <a:p>
            <a:endParaRPr lang="en-US" dirty="0"/>
          </a:p>
          <a:p>
            <a:r>
              <a:rPr lang="en-US" dirty="0"/>
              <a:t>You need to discover your most critical data and monitor who accesses it, what they do, and who controls the encryption keys and privileged user rights. </a:t>
            </a:r>
            <a:endParaRPr lang="en-US" dirty="0" smtClean="0"/>
          </a:p>
          <a:p>
            <a:endParaRPr lang="en-US" dirty="0"/>
          </a:p>
          <a:p>
            <a:r>
              <a:rPr lang="en-US" dirty="0"/>
              <a:t>And, finally, applications need to be checked for vulnerabilities before they go into production to avoid the costs of fixing them later and the potential damages from remediating victims’ losses. Heartbleed and the recent Bash bug are evidence that security flaws can be around and exploited for years before they are discovered.</a:t>
            </a:r>
          </a:p>
        </p:txBody>
      </p:sp>
    </p:spTree>
    <p:extLst>
      <p:ext uri="{BB962C8B-B14F-4D97-AF65-F5344CB8AC3E}">
        <p14:creationId xmlns:p14="http://schemas.microsoft.com/office/powerpoint/2010/main" val="2111693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End-to-end products and services to protect your critical assets…</a:t>
            </a:r>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17</a:t>
            </a:fld>
            <a:endParaRPr lang="en-US"/>
          </a:p>
        </p:txBody>
      </p:sp>
    </p:spTree>
    <p:extLst>
      <p:ext uri="{BB962C8B-B14F-4D97-AF65-F5344CB8AC3E}">
        <p14:creationId xmlns:p14="http://schemas.microsoft.com/office/powerpoint/2010/main" val="1197137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US" dirty="0"/>
              <a:t>IBM is one of the largest cloud providers in the industry, with thousands of customers using cloud products. We offer managed cloud security services for organizations that want to take advantage of the flexibility and scalability of cloud but that do not have the skills in house to manage the security for their clouds</a:t>
            </a:r>
            <a:r>
              <a:rPr lang="en-US" dirty="0" smtClean="0"/>
              <a:t>.</a:t>
            </a:r>
          </a:p>
          <a:p>
            <a:endParaRPr lang="en-US" dirty="0"/>
          </a:p>
          <a:p>
            <a:r>
              <a:rPr lang="en-US" dirty="0"/>
              <a:t>IBM’s portfolio of security products is “cloud ready”, meaning that we help protect clients’ people, data, applications and infrastructure as they build their private clouds. </a:t>
            </a:r>
            <a:endParaRPr lang="en-US" dirty="0" smtClean="0"/>
          </a:p>
          <a:p>
            <a:endParaRPr lang="en-US" dirty="0"/>
          </a:p>
          <a:p>
            <a:r>
              <a:rPr lang="en-US" dirty="0"/>
              <a:t>We also work with many of the largest cloud service providers and telecommunications companies in the world to help them build security into their cloud offerings. </a:t>
            </a:r>
            <a:endParaRPr lang="en-US" dirty="0" smtClean="0"/>
          </a:p>
          <a:p>
            <a:endParaRPr lang="en-US" dirty="0"/>
          </a:p>
          <a:p>
            <a:r>
              <a:rPr lang="en-US" dirty="0"/>
              <a:t>Customers are looking at Bring Your Own Device and other mobile initiatives to engage with their employees and customers in new ways. </a:t>
            </a:r>
            <a:endParaRPr lang="en-US" dirty="0" smtClean="0"/>
          </a:p>
          <a:p>
            <a:endParaRPr lang="en-US" dirty="0"/>
          </a:p>
          <a:p>
            <a:r>
              <a:rPr lang="en-US" dirty="0"/>
              <a:t>IBM can help make the mobile environment more secure than the traditional environment by addressing from day one the security of the device, the content, the applications and the transactions. </a:t>
            </a:r>
            <a:endParaRPr lang="en-US" dirty="0" smtClean="0"/>
          </a:p>
          <a:p>
            <a:endParaRPr lang="en-US" dirty="0"/>
          </a:p>
          <a:p>
            <a:r>
              <a:rPr lang="en-US" dirty="0"/>
              <a:t>IBM solutions provide a layered approach to strong authentication, device management, anti-fraud and other mobile security concerns</a:t>
            </a:r>
            <a:r>
              <a:rPr lang="en-US" dirty="0" smtClean="0"/>
              <a:t>.</a:t>
            </a:r>
          </a:p>
          <a:p>
            <a:endParaRPr lang="en-US" dirty="0"/>
          </a:p>
          <a:p>
            <a:r>
              <a:rPr lang="en-US" dirty="0"/>
              <a:t>IBM also offers cloud-based security and services that can help fight fraud, manage user access fight advanced threats.</a:t>
            </a:r>
          </a:p>
        </p:txBody>
      </p:sp>
    </p:spTree>
    <p:extLst>
      <p:ext uri="{BB962C8B-B14F-4D97-AF65-F5344CB8AC3E}">
        <p14:creationId xmlns:p14="http://schemas.microsoft.com/office/powerpoint/2010/main" val="482437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Cloud is rapidly transforming the enterprise…</a:t>
            </a:r>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19</a:t>
            </a:fld>
            <a:endParaRPr lang="en-US"/>
          </a:p>
        </p:txBody>
      </p:sp>
    </p:spTree>
    <p:extLst>
      <p:ext uri="{BB962C8B-B14F-4D97-AF65-F5344CB8AC3E}">
        <p14:creationId xmlns:p14="http://schemas.microsoft.com/office/powerpoint/2010/main" val="3790789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IBM Cloud Security Portfolio…</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20</a:t>
            </a:fld>
            <a:endParaRPr lang="en-US"/>
          </a:p>
        </p:txBody>
      </p:sp>
    </p:spTree>
    <p:extLst>
      <p:ext uri="{BB962C8B-B14F-4D97-AF65-F5344CB8AC3E}">
        <p14:creationId xmlns:p14="http://schemas.microsoft.com/office/powerpoint/2010/main" val="932430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r>
              <a:rPr lang="en-US" b="1"/>
              <a:t>IBM Managed Security Services</a:t>
            </a:r>
            <a:endParaRPr lang="en-US"/>
          </a:p>
          <a:p>
            <a:r>
              <a:rPr lang="en-US"/>
              <a:t>IBM Smart and Embedded Device Security</a:t>
            </a:r>
          </a:p>
          <a:p>
            <a:r>
              <a:rPr lang="en-US"/>
              <a:t>Mobile Application Dynamic Assessment</a:t>
            </a:r>
          </a:p>
          <a:p>
            <a:r>
              <a:rPr lang="en-US"/>
              <a:t>Mobile Application Source Code Review</a:t>
            </a:r>
          </a:p>
          <a:p>
            <a:r>
              <a:rPr lang="en-US"/>
              <a:t>IBM Hosted Application Security Management</a:t>
            </a:r>
          </a:p>
          <a:p>
            <a:r>
              <a:rPr lang="en-US"/>
              <a:t>Secure SDLC </a:t>
            </a:r>
            <a:r>
              <a:rPr lang="en-US" i="1"/>
              <a:t>with Threat Modeling</a:t>
            </a:r>
            <a:endParaRPr lang="en-US"/>
          </a:p>
          <a:p>
            <a:r>
              <a:rPr lang="en-US"/>
              <a:t>Identity and  Access Management Assessment  and  Strategy</a:t>
            </a:r>
          </a:p>
          <a:p>
            <a:r>
              <a:rPr lang="en-US"/>
              <a:t>IBM Secure Web Gateway Management</a:t>
            </a:r>
          </a:p>
          <a:p>
            <a:r>
              <a:rPr lang="en-US"/>
              <a:t>IBM Penetration Testing</a:t>
            </a:r>
          </a:p>
          <a:p>
            <a:r>
              <a:rPr lang="en-US"/>
              <a:t>IBM Application Security Assessment </a:t>
            </a:r>
            <a:r>
              <a:rPr lang="en-US" i="1"/>
              <a:t>for Web Apps</a:t>
            </a:r>
            <a:endParaRPr lang="en-US"/>
          </a:p>
          <a:p>
            <a:endParaRPr lang="en-US"/>
          </a:p>
        </p:txBody>
      </p:sp>
    </p:spTree>
    <p:extLst>
      <p:ext uri="{BB962C8B-B14F-4D97-AF65-F5344CB8AC3E}">
        <p14:creationId xmlns:p14="http://schemas.microsoft.com/office/powerpoint/2010/main" val="1318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036B315E-AB69-4C65-8AA4-04C966C0753A}" type="slidenum">
              <a:rPr lang="en-US" smtClean="0"/>
              <a:pPr/>
              <a:t>22</a:t>
            </a:fld>
            <a:endParaRPr lang="en-US"/>
          </a:p>
        </p:txBody>
      </p:sp>
    </p:spTree>
    <p:extLst>
      <p:ext uri="{BB962C8B-B14F-4D97-AF65-F5344CB8AC3E}">
        <p14:creationId xmlns:p14="http://schemas.microsoft.com/office/powerpoint/2010/main" val="673419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6094" name="Picture 14"/>
          <p:cNvPicPr>
            <a:picLocks noChangeAspect="1" noChangeArrowheads="1"/>
          </p:cNvPicPr>
          <p:nvPr userDrawn="1"/>
        </p:nvPicPr>
        <p:blipFill>
          <a:blip r:embed="rId2"/>
          <a:srcRect/>
          <a:stretch>
            <a:fillRect/>
          </a:stretch>
        </p:blipFill>
        <p:spPr bwMode="auto">
          <a:xfrm>
            <a:off x="261938" y="620713"/>
            <a:ext cx="8882062" cy="6237287"/>
          </a:xfrm>
          <a:prstGeom prst="rect">
            <a:avLst/>
          </a:prstGeom>
          <a:noFill/>
          <a:ln w="19050" algn="ctr">
            <a:noFill/>
            <a:miter lim="800000"/>
            <a:headEnd/>
            <a:tailEnd/>
          </a:ln>
          <a:effectLst/>
        </p:spPr>
      </p:pic>
      <p:sp>
        <p:nvSpPr>
          <p:cNvPr id="46096" name="Line 25"/>
          <p:cNvSpPr>
            <a:spLocks noChangeShapeType="1"/>
          </p:cNvSpPr>
          <p:nvPr userDrawn="1"/>
        </p:nvSpPr>
        <p:spPr bwMode="auto">
          <a:xfrm flipV="1">
            <a:off x="274638" y="549275"/>
            <a:ext cx="8594725" cy="0"/>
          </a:xfrm>
          <a:prstGeom prst="line">
            <a:avLst/>
          </a:prstGeom>
          <a:noFill/>
          <a:ln w="9525">
            <a:solidFill>
              <a:schemeClr val="tx1"/>
            </a:solidFill>
            <a:round/>
            <a:headEnd/>
            <a:tailEnd/>
          </a:ln>
        </p:spPr>
        <p:txBody>
          <a:bodyPr/>
          <a:lstStyle/>
          <a:p>
            <a:endParaRPr lang="en-US"/>
          </a:p>
        </p:txBody>
      </p:sp>
      <p:pic>
        <p:nvPicPr>
          <p:cNvPr id="46099" name="Picture 7"/>
          <p:cNvPicPr>
            <a:picLocks noChangeAspect="1" noChangeArrowheads="1"/>
          </p:cNvPicPr>
          <p:nvPr userDrawn="1"/>
        </p:nvPicPr>
        <p:blipFill>
          <a:blip r:embed="rId3"/>
          <a:srcRect/>
          <a:stretch>
            <a:fillRect/>
          </a:stretch>
        </p:blipFill>
        <p:spPr bwMode="auto">
          <a:xfrm>
            <a:off x="8275638" y="217488"/>
            <a:ext cx="585787" cy="238125"/>
          </a:xfrm>
          <a:prstGeom prst="rect">
            <a:avLst/>
          </a:prstGeom>
          <a:noFill/>
          <a:ln w="9525">
            <a:noFill/>
            <a:miter lim="800000"/>
            <a:headEnd/>
            <a:tailEnd/>
          </a:ln>
        </p:spPr>
      </p:pic>
      <p:pic>
        <p:nvPicPr>
          <p:cNvPr id="1034" name="Picture 7"/>
          <p:cNvPicPr>
            <a:picLocks noChangeAspect="1" noChangeArrowheads="1"/>
          </p:cNvPicPr>
          <p:nvPr userDrawn="1"/>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8275638" y="217488"/>
            <a:ext cx="5857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2" name="Rectangle 22"/>
          <p:cNvSpPr>
            <a:spLocks noGrp="1" noChangeArrowheads="1"/>
          </p:cNvSpPr>
          <p:nvPr>
            <p:ph type="ctrTitle" sz="quarter"/>
          </p:nvPr>
        </p:nvSpPr>
        <p:spPr>
          <a:xfrm>
            <a:off x="246063" y="2130425"/>
            <a:ext cx="7772400" cy="1470025"/>
          </a:xfrm>
        </p:spPr>
        <p:txBody>
          <a:bodyPr anchor="ctr"/>
          <a:lstStyle>
            <a:lvl1pPr>
              <a:defRPr sz="3200">
                <a:solidFill>
                  <a:schemeClr val="tx1"/>
                </a:solidFill>
              </a:defRPr>
            </a:lvl1pPr>
          </a:lstStyle>
          <a:p>
            <a:r>
              <a:rPr lang="en-US"/>
              <a:t>Click to edit Master title style</a:t>
            </a:r>
          </a:p>
        </p:txBody>
      </p:sp>
      <p:sp>
        <p:nvSpPr>
          <p:cNvPr id="46103" name="Rectangle 23"/>
          <p:cNvSpPr>
            <a:spLocks noGrp="1" noChangeArrowheads="1"/>
          </p:cNvSpPr>
          <p:nvPr>
            <p:ph type="subTitle" sz="quarter" idx="1"/>
          </p:nvPr>
        </p:nvSpPr>
        <p:spPr>
          <a:xfrm>
            <a:off x="246063" y="3886200"/>
            <a:ext cx="6400800" cy="1752600"/>
          </a:xfrm>
        </p:spPr>
        <p:txBody>
          <a:bodyPr/>
          <a:lstStyle>
            <a:lvl1pPr marL="0" indent="0">
              <a:buFont typeface="Wingdings" pitchFamily="2" charset="2"/>
              <a:buNone/>
              <a:defRPr/>
            </a:lvl1pPr>
          </a:lstStyle>
          <a:p>
            <a:r>
              <a:rPr lang="en-US"/>
              <a:t>Click to edit Master subtitle style</a:t>
            </a:r>
          </a:p>
        </p:txBody>
      </p:sp>
      <p:sp>
        <p:nvSpPr>
          <p:cNvPr id="46104" name="Rectangle 24"/>
          <p:cNvSpPr>
            <a:spLocks noGrp="1" noChangeArrowheads="1"/>
          </p:cNvSpPr>
          <p:nvPr>
            <p:ph type="sldNum" sz="quarter" idx="4"/>
          </p:nvPr>
        </p:nvSpPr>
        <p:spPr bwMode="auto">
          <a:xfrm>
            <a:off x="6553200" y="6245225"/>
            <a:ext cx="2133600" cy="4762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400">
                <a:latin typeface="Calibri" pitchFamily="34" charset="0"/>
              </a:defRPr>
            </a:lvl1pPr>
          </a:lstStyle>
          <a:p>
            <a:fld id="{A93246DC-7EF2-46C5-93B3-E68F2D571F18}"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563" y="1763713"/>
            <a:ext cx="4267200" cy="3798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02163" y="1763713"/>
            <a:ext cx="4267200" cy="3798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593725"/>
            <a:ext cx="2171700" cy="49688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563" y="593725"/>
            <a:ext cx="6362700" cy="4968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39939"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39940" name="Line 25"/>
          <p:cNvSpPr>
            <a:spLocks noChangeShapeType="1"/>
          </p:cNvSpPr>
          <p:nvPr/>
        </p:nvSpPr>
        <p:spPr bwMode="auto">
          <a:xfrm flipV="1">
            <a:off x="274638" y="549275"/>
            <a:ext cx="8594725" cy="0"/>
          </a:xfrm>
          <a:prstGeom prst="line">
            <a:avLst/>
          </a:prstGeom>
          <a:noFill/>
          <a:ln w="9525">
            <a:solidFill>
              <a:schemeClr val="tx1"/>
            </a:solidFill>
            <a:round/>
            <a:headEnd/>
            <a:tailEnd/>
          </a:ln>
        </p:spPr>
        <p:txBody>
          <a:bodyPr/>
          <a:lstStyle/>
          <a:p>
            <a:endParaRPr lang="en-US"/>
          </a:p>
        </p:txBody>
      </p:sp>
      <p:sp>
        <p:nvSpPr>
          <p:cNvPr id="39941" name="Rectangle 6"/>
          <p:cNvSpPr>
            <a:spLocks noChangeArrowheads="1"/>
          </p:cNvSpPr>
          <p:nvPr/>
        </p:nvSpPr>
        <p:spPr bwMode="black">
          <a:xfrm>
            <a:off x="7589838" y="6537325"/>
            <a:ext cx="1371600" cy="184150"/>
          </a:xfrm>
          <a:prstGeom prst="rect">
            <a:avLst/>
          </a:prstGeom>
          <a:noFill/>
          <a:ln w="9525">
            <a:noFill/>
            <a:miter lim="800000"/>
            <a:headEnd/>
            <a:tailEnd/>
          </a:ln>
        </p:spPr>
        <p:txBody>
          <a:bodyPr lIns="92075" tIns="46038" rIns="92075" bIns="46038"/>
          <a:lstStyle/>
          <a:p>
            <a:pPr algn="r"/>
            <a:r>
              <a:rPr lang="en-US" sz="800">
                <a:solidFill>
                  <a:srgbClr val="000000"/>
                </a:solidFill>
              </a:rPr>
              <a:t>© 2015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algn="l">
              <a:defRPr sz="1200">
                <a:solidFill>
                  <a:schemeClr val="tx1"/>
                </a:solidFill>
                <a:latin typeface="Arial" pitchFamily="34" charset="0"/>
                <a:ea typeface="MS PGothic" pitchFamily="34" charset="-128"/>
              </a:defRPr>
            </a:lvl1pPr>
            <a:lvl2pPr marL="742950" indent="-285750" algn="l">
              <a:defRPr sz="1200">
                <a:solidFill>
                  <a:schemeClr val="tx1"/>
                </a:solidFill>
                <a:latin typeface="Arial" pitchFamily="34" charset="0"/>
                <a:ea typeface="MS PGothic" pitchFamily="34" charset="-128"/>
              </a:defRPr>
            </a:lvl2pPr>
            <a:lvl3pPr marL="1143000" indent="-228600" algn="l">
              <a:defRPr sz="1200">
                <a:solidFill>
                  <a:schemeClr val="tx1"/>
                </a:solidFill>
                <a:latin typeface="Arial" pitchFamily="34" charset="0"/>
                <a:ea typeface="MS PGothic" pitchFamily="34" charset="-128"/>
              </a:defRPr>
            </a:lvl3pPr>
            <a:lvl4pPr marL="1600200" indent="-228600" algn="l">
              <a:defRPr sz="1200">
                <a:solidFill>
                  <a:schemeClr val="tx1"/>
                </a:solidFill>
                <a:latin typeface="Arial" pitchFamily="34" charset="0"/>
                <a:ea typeface="MS PGothic" pitchFamily="34" charset="-128"/>
              </a:defRPr>
            </a:lvl4pPr>
            <a:lvl5pPr marL="2057400" indent="-228600" algn="l">
              <a:defRPr sz="1200">
                <a:solidFill>
                  <a:schemeClr val="tx1"/>
                </a:solidFill>
                <a:latin typeface="Arial" pitchFamily="34" charset="0"/>
                <a:ea typeface="MS PGothic" pitchFamily="34" charset="-128"/>
              </a:defRPr>
            </a:lvl5pPr>
            <a:lvl6pPr marL="2514600" indent="-228600" fontAlgn="base">
              <a:spcBef>
                <a:spcPct val="0"/>
              </a:spcBef>
              <a:spcAft>
                <a:spcPct val="0"/>
              </a:spcAft>
              <a:defRPr sz="1200">
                <a:solidFill>
                  <a:schemeClr val="tx1"/>
                </a:solidFill>
                <a:latin typeface="Arial" pitchFamily="34" charset="0"/>
                <a:ea typeface="MS PGothic" pitchFamily="34" charset="-128"/>
              </a:defRPr>
            </a:lvl6pPr>
            <a:lvl7pPr marL="2971800" indent="-228600" fontAlgn="base">
              <a:spcBef>
                <a:spcPct val="0"/>
              </a:spcBef>
              <a:spcAft>
                <a:spcPct val="0"/>
              </a:spcAft>
              <a:defRPr sz="1200">
                <a:solidFill>
                  <a:schemeClr val="tx1"/>
                </a:solidFill>
                <a:latin typeface="Arial" pitchFamily="34" charset="0"/>
                <a:ea typeface="MS PGothic" pitchFamily="34" charset="-128"/>
              </a:defRPr>
            </a:lvl7pPr>
            <a:lvl8pPr marL="3429000" indent="-228600" fontAlgn="base">
              <a:spcBef>
                <a:spcPct val="0"/>
              </a:spcBef>
              <a:spcAft>
                <a:spcPct val="0"/>
              </a:spcAft>
              <a:defRPr sz="1200">
                <a:solidFill>
                  <a:schemeClr val="tx1"/>
                </a:solidFill>
                <a:latin typeface="Arial" pitchFamily="34" charset="0"/>
                <a:ea typeface="MS PGothic" pitchFamily="34" charset="-128"/>
              </a:defRPr>
            </a:lvl8pPr>
            <a:lvl9pPr marL="3886200" indent="-228600" fontAlgn="base">
              <a:spcBef>
                <a:spcPct val="0"/>
              </a:spcBef>
              <a:spcAft>
                <a:spcPct val="0"/>
              </a:spcAft>
              <a:defRPr sz="1200">
                <a:solidFill>
                  <a:schemeClr val="tx1"/>
                </a:solidFill>
                <a:latin typeface="Arial" pitchFamily="34" charset="0"/>
                <a:ea typeface="MS PGothic" pitchFamily="34" charset="-128"/>
              </a:defRPr>
            </a:lvl9pPr>
          </a:lstStyle>
          <a:p>
            <a:pPr>
              <a:spcAft>
                <a:spcPts val="900"/>
              </a:spcAft>
              <a:defRPr/>
            </a:pPr>
            <a:r>
              <a:rPr lang="en-US" sz="1000" smtClean="0">
                <a:solidFill>
                  <a:srgbClr val="000000"/>
                </a:solidFill>
                <a:cs typeface="+mn-cs"/>
              </a:rPr>
              <a:t>IBM Security</a:t>
            </a:r>
            <a:endParaRPr lang="en-US" sz="1800" smtClean="0">
              <a:solidFill>
                <a:srgbClr val="000000"/>
              </a:solidFill>
              <a:cs typeface="+mn-cs"/>
            </a:endParaRPr>
          </a:p>
        </p:txBody>
      </p:sp>
      <p:pic>
        <p:nvPicPr>
          <p:cNvPr id="39943" name="Picture 6"/>
          <p:cNvPicPr>
            <a:picLocks noChangeAspect="1" noChangeArrowheads="1"/>
          </p:cNvPicPr>
          <p:nvPr/>
        </p:nvPicPr>
        <p:blipFill>
          <a:blip r:embed="rId13"/>
          <a:srcRect/>
          <a:stretch>
            <a:fillRect/>
          </a:stretch>
        </p:blipFill>
        <p:spPr bwMode="auto">
          <a:xfrm>
            <a:off x="247650" y="201613"/>
            <a:ext cx="304800" cy="303212"/>
          </a:xfrm>
          <a:prstGeom prst="rect">
            <a:avLst/>
          </a:prstGeom>
          <a:noFill/>
          <a:ln w="9525">
            <a:noFill/>
            <a:miter lim="800000"/>
            <a:headEnd/>
            <a:tailEnd/>
          </a:ln>
        </p:spPr>
      </p:pic>
      <p:pic>
        <p:nvPicPr>
          <p:cNvPr id="39944" name="Picture 7"/>
          <p:cNvPicPr>
            <a:picLocks noChangeAspect="1" noChangeArrowheads="1"/>
          </p:cNvPicPr>
          <p:nvPr/>
        </p:nvPicPr>
        <p:blipFill>
          <a:blip r:embed="rId14"/>
          <a:srcRect/>
          <a:stretch>
            <a:fillRect/>
          </a:stretch>
        </p:blipFill>
        <p:spPr bwMode="auto">
          <a:xfrm>
            <a:off x="8275638" y="217488"/>
            <a:ext cx="585787" cy="238125"/>
          </a:xfrm>
          <a:prstGeom prst="rect">
            <a:avLst/>
          </a:prstGeom>
          <a:noFill/>
          <a:ln w="9525">
            <a:noFill/>
            <a:miter lim="800000"/>
            <a:headEnd/>
            <a:tailEnd/>
          </a:ln>
        </p:spPr>
      </p:pic>
      <p:sp>
        <p:nvSpPr>
          <p:cNvPr id="10" name="Rectangle 10"/>
          <p:cNvSpPr>
            <a:spLocks noChangeArrowheads="1"/>
          </p:cNvSpPr>
          <p:nvPr/>
        </p:nvSpPr>
        <p:spPr bwMode="auto">
          <a:xfrm>
            <a:off x="76200" y="6538913"/>
            <a:ext cx="379413" cy="182562"/>
          </a:xfrm>
          <a:prstGeom prst="rect">
            <a:avLst/>
          </a:prstGeom>
          <a:noFill/>
          <a:ln>
            <a:noFill/>
          </a:ln>
          <a:effectLst>
            <a:prstShdw prst="shdw17" dist="17961" dir="2700000">
              <a:schemeClr val="accent1">
                <a:gamma/>
                <a:shade val="60000"/>
                <a:invGamma/>
                <a:alpha val="74998"/>
              </a:schemeClr>
            </a:prstShdw>
          </a:effectLst>
          <a:extLst/>
        </p:spPr>
        <p:txBody>
          <a:bodyPr/>
          <a:lstStyle/>
          <a:p>
            <a:pPr algn="r">
              <a:defRPr/>
            </a:pPr>
            <a:fld id="{8D30D9D2-2D87-4758-A765-111E8AA300AF}" type="slidenum">
              <a:rPr lang="en-US" sz="800">
                <a:solidFill>
                  <a:srgbClr val="000000"/>
                </a:solidFill>
                <a:latin typeface="Arial"/>
                <a:ea typeface="ＭＳ Ｐゴシック"/>
              </a:rPr>
              <a:pPr algn="r">
                <a:defRPr/>
              </a:pPr>
              <a:t>‹#›</a:t>
            </a:fld>
            <a:r>
              <a:rPr lang="en-US" sz="800" dirty="0">
                <a:solidFill>
                  <a:srgbClr val="000000"/>
                </a:solidFill>
                <a:latin typeface="Arial"/>
                <a:ea typeface="ＭＳ Ｐゴシック"/>
              </a:rPr>
              <a:t>  </a:t>
            </a:r>
          </a:p>
        </p:txBody>
      </p:sp>
      <p:pic>
        <p:nvPicPr>
          <p:cNvPr id="1034" name="Picture 7"/>
          <p:cNvPicPr>
            <a:picLocks noChangeAspect="1" noChangeArrowheads="1"/>
          </p:cNvPicPr>
          <p:nvPr/>
        </p:nvPicPr>
        <p:blipFill>
          <a:blip r:embed="rId14">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8275638" y="217488"/>
            <a:ext cx="5857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Picture 6"/>
          <p:cNvPicPr>
            <a:picLocks noChangeAspect="1" noChangeArrowheads="1"/>
          </p:cNvPicPr>
          <p:nvPr/>
        </p:nvPicPr>
        <p:blipFill>
          <a:blip r:embed="rId13"/>
          <a:srcRect/>
          <a:stretch>
            <a:fillRect/>
          </a:stretch>
        </p:blipFill>
        <p:spPr bwMode="auto">
          <a:xfrm>
            <a:off x="247650" y="201613"/>
            <a:ext cx="304800" cy="303212"/>
          </a:xfrm>
          <a:prstGeom prst="rect">
            <a:avLst/>
          </a:prstGeom>
          <a:noFill/>
          <a:ln w="9525">
            <a:noFill/>
            <a:miter lim="800000"/>
            <a:headEnd/>
            <a:tailEnd/>
          </a:ln>
        </p:spPr>
      </p:pic>
      <p:sp>
        <p:nvSpPr>
          <p:cNvPr id="2" name="Footer Placeholder 1"/>
          <p:cNvSpPr>
            <a:spLocks noGrp="1"/>
          </p:cNvSpPr>
          <p:nvPr>
            <p:ph type="ftr" sz="quarter" idx="3"/>
          </p:nvPr>
        </p:nvSpPr>
        <p:spPr>
          <a:xfrm>
            <a:off x="792163" y="6537325"/>
            <a:ext cx="6904037" cy="184150"/>
          </a:xfrm>
          <a:prstGeom prst="rect">
            <a:avLst/>
          </a:prstGeom>
          <a:noFill/>
          <a:ln>
            <a:noFill/>
          </a:ln>
        </p:spPr>
        <p:txBody>
          <a:bodyPr vert="horz" wrap="square" lIns="92075" tIns="46038" rIns="92075" bIns="46038" numCol="1" anchor="t" anchorCtr="0" compatLnSpc="1">
            <a:prstTxWarp prst="textNoShape">
              <a:avLst/>
            </a:prstTxWarp>
          </a:bodyPr>
          <a:lstStyle>
            <a:lvl1pPr algn="l">
              <a:defRPr sz="800">
                <a:solidFill>
                  <a:srgbClr val="000000"/>
                </a:solidFill>
                <a:latin typeface="+mn-lt"/>
                <a:ea typeface="MS PGothic" pitchFamily="34" charset="-128"/>
                <a:cs typeface="+mn-cs"/>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xmlns:p14="http://schemas.microsoft.com/office/powerpoint/2010/main" id="1" dur="indefinite" restart="never" nodeType="tmRoot"/>
      </p:par>
    </p:tnLst>
  </p:timing>
  <p:hf sldNum="0" hdr="0" dt="0"/>
  <p:txStyles>
    <p:titleStyle>
      <a:lvl1pPr algn="l" rtl="0" eaLnBrk="0" fontAlgn="base" hangingPunct="0">
        <a:lnSpc>
          <a:spcPct val="90000"/>
        </a:lnSpc>
        <a:spcBef>
          <a:spcPct val="0"/>
        </a:spcBef>
        <a:spcAft>
          <a:spcPct val="0"/>
        </a:spcAft>
        <a:defRPr sz="2200">
          <a:solidFill>
            <a:srgbClr val="00649D"/>
          </a:solidFill>
          <a:latin typeface="+mj-lt"/>
          <a:ea typeface="+mj-ea"/>
          <a:cs typeface="+mj-cs"/>
        </a:defRPr>
      </a:lvl1pPr>
      <a:lvl2pPr algn="l" rtl="0" eaLnBrk="0" fontAlgn="base" hangingPunct="0">
        <a:lnSpc>
          <a:spcPct val="90000"/>
        </a:lnSpc>
        <a:spcBef>
          <a:spcPct val="0"/>
        </a:spcBef>
        <a:spcAft>
          <a:spcPct val="0"/>
        </a:spcAft>
        <a:defRPr sz="2200">
          <a:solidFill>
            <a:srgbClr val="00649D"/>
          </a:solidFill>
          <a:latin typeface="Arial" charset="0"/>
          <a:ea typeface="ＭＳ Ｐゴシック" pitchFamily="34" charset="-128"/>
        </a:defRPr>
      </a:lvl2pPr>
      <a:lvl3pPr algn="l" rtl="0" eaLnBrk="0" fontAlgn="base" hangingPunct="0">
        <a:lnSpc>
          <a:spcPct val="90000"/>
        </a:lnSpc>
        <a:spcBef>
          <a:spcPct val="0"/>
        </a:spcBef>
        <a:spcAft>
          <a:spcPct val="0"/>
        </a:spcAft>
        <a:defRPr sz="2200">
          <a:solidFill>
            <a:srgbClr val="00649D"/>
          </a:solidFill>
          <a:latin typeface="Arial" charset="0"/>
          <a:ea typeface="ＭＳ Ｐゴシック" pitchFamily="34" charset="-128"/>
        </a:defRPr>
      </a:lvl3pPr>
      <a:lvl4pPr algn="l" rtl="0" eaLnBrk="0" fontAlgn="base" hangingPunct="0">
        <a:lnSpc>
          <a:spcPct val="90000"/>
        </a:lnSpc>
        <a:spcBef>
          <a:spcPct val="0"/>
        </a:spcBef>
        <a:spcAft>
          <a:spcPct val="0"/>
        </a:spcAft>
        <a:defRPr sz="2200">
          <a:solidFill>
            <a:srgbClr val="00649D"/>
          </a:solidFill>
          <a:latin typeface="Arial" charset="0"/>
          <a:ea typeface="ＭＳ Ｐゴシック" pitchFamily="34" charset="-128"/>
        </a:defRPr>
      </a:lvl4pPr>
      <a:lvl5pPr algn="l" rtl="0" eaLnBrk="0" fontAlgn="base" hangingPunct="0">
        <a:lnSpc>
          <a:spcPct val="90000"/>
        </a:lnSpc>
        <a:spcBef>
          <a:spcPct val="0"/>
        </a:spcBef>
        <a:spcAft>
          <a:spcPct val="0"/>
        </a:spcAft>
        <a:defRPr sz="2200">
          <a:solidFill>
            <a:srgbClr val="00649D"/>
          </a:solidFill>
          <a:latin typeface="Arial" charset="0"/>
          <a:ea typeface="ＭＳ Ｐゴシック" pitchFamily="34" charset="-128"/>
        </a:defRPr>
      </a:lvl5pPr>
      <a:lvl6pPr marL="457200" algn="l" rtl="0" eaLnBrk="0" fontAlgn="base" hangingPunct="0">
        <a:lnSpc>
          <a:spcPct val="90000"/>
        </a:lnSpc>
        <a:spcBef>
          <a:spcPct val="0"/>
        </a:spcBef>
        <a:spcAft>
          <a:spcPct val="0"/>
        </a:spcAft>
        <a:defRPr sz="2200">
          <a:solidFill>
            <a:srgbClr val="00649D"/>
          </a:solidFill>
          <a:latin typeface="Arial" charset="0"/>
          <a:ea typeface="ＭＳ Ｐゴシック" pitchFamily="34" charset="-128"/>
        </a:defRPr>
      </a:lvl6pPr>
      <a:lvl7pPr marL="914400" algn="l" rtl="0" eaLnBrk="0" fontAlgn="base" hangingPunct="0">
        <a:lnSpc>
          <a:spcPct val="90000"/>
        </a:lnSpc>
        <a:spcBef>
          <a:spcPct val="0"/>
        </a:spcBef>
        <a:spcAft>
          <a:spcPct val="0"/>
        </a:spcAft>
        <a:defRPr sz="2200">
          <a:solidFill>
            <a:srgbClr val="00649D"/>
          </a:solidFill>
          <a:latin typeface="Arial" charset="0"/>
          <a:ea typeface="ＭＳ Ｐゴシック" pitchFamily="34" charset="-128"/>
        </a:defRPr>
      </a:lvl7pPr>
      <a:lvl8pPr marL="1371600" algn="l" rtl="0" eaLnBrk="0" fontAlgn="base" hangingPunct="0">
        <a:lnSpc>
          <a:spcPct val="90000"/>
        </a:lnSpc>
        <a:spcBef>
          <a:spcPct val="0"/>
        </a:spcBef>
        <a:spcAft>
          <a:spcPct val="0"/>
        </a:spcAft>
        <a:defRPr sz="2200">
          <a:solidFill>
            <a:srgbClr val="00649D"/>
          </a:solidFill>
          <a:latin typeface="Arial" charset="0"/>
          <a:ea typeface="ＭＳ Ｐゴシック" pitchFamily="34" charset="-128"/>
        </a:defRPr>
      </a:lvl8pPr>
      <a:lvl9pPr marL="1828800" algn="l" rtl="0" eaLnBrk="0" fontAlgn="base" hangingPunct="0">
        <a:lnSpc>
          <a:spcPct val="90000"/>
        </a:lnSpc>
        <a:spcBef>
          <a:spcPct val="0"/>
        </a:spcBef>
        <a:spcAft>
          <a:spcPct val="0"/>
        </a:spcAft>
        <a:defRPr sz="2200">
          <a:solidFill>
            <a:srgbClr val="00649D"/>
          </a:solidFill>
          <a:latin typeface="Arial" charset="0"/>
          <a:ea typeface="ＭＳ Ｐゴシック" pitchFamily="34" charset="-128"/>
        </a:defRPr>
      </a:lvl9pPr>
    </p:titleStyle>
    <p:bodyStyle>
      <a:lvl1pPr marL="238125" indent="-238125" algn="l" rtl="0" eaLnBrk="0" fontAlgn="base" hangingPunct="0">
        <a:spcBef>
          <a:spcPct val="20000"/>
        </a:spcBef>
        <a:spcAft>
          <a:spcPct val="0"/>
        </a:spcAft>
        <a:buClr>
          <a:schemeClr val="tx1"/>
        </a:buClr>
        <a:buFont typeface="Wingdings" pitchFamily="2" charset="2"/>
        <a:buChar char="§"/>
        <a:defRPr sz="1600">
          <a:solidFill>
            <a:schemeClr val="tx1"/>
          </a:solidFill>
          <a:latin typeface="+mn-lt"/>
          <a:ea typeface="+mn-ea"/>
          <a:cs typeface="+mn-cs"/>
        </a:defRPr>
      </a:lvl1pPr>
      <a:lvl2pPr marL="495300" indent="-219075" algn="l" rtl="0" eaLnBrk="0" fontAlgn="base" hangingPunct="0">
        <a:spcBef>
          <a:spcPct val="20000"/>
        </a:spcBef>
        <a:spcAft>
          <a:spcPct val="0"/>
        </a:spcAft>
        <a:buClr>
          <a:schemeClr val="tx1"/>
        </a:buClr>
        <a:buFont typeface="Arial" charset="0"/>
        <a:buChar char="–"/>
        <a:defRPr sz="1400">
          <a:solidFill>
            <a:schemeClr val="tx1"/>
          </a:solidFill>
          <a:latin typeface="+mn-lt"/>
          <a:ea typeface="+mn-ea"/>
        </a:defRPr>
      </a:lvl2pPr>
      <a:lvl3pPr marL="665163" indent="-173038" algn="l" rtl="0" eaLnBrk="0" fontAlgn="base" hangingPunct="0">
        <a:spcBef>
          <a:spcPct val="20000"/>
        </a:spcBef>
        <a:spcAft>
          <a:spcPct val="0"/>
        </a:spcAft>
        <a:buClr>
          <a:schemeClr val="tx1"/>
        </a:buClr>
        <a:buChar char="•"/>
        <a:defRPr sz="1400">
          <a:solidFill>
            <a:schemeClr val="tx1"/>
          </a:solidFill>
          <a:latin typeface="+mn-lt"/>
          <a:ea typeface="+mn-ea"/>
        </a:defRPr>
      </a:lvl3pPr>
      <a:lvl4pPr marL="1203325" indent="-173038" algn="l" rtl="0" eaLnBrk="0" fontAlgn="base" hangingPunct="0">
        <a:spcBef>
          <a:spcPct val="20000"/>
        </a:spcBef>
        <a:spcAft>
          <a:spcPct val="0"/>
        </a:spcAft>
        <a:buClr>
          <a:schemeClr val="bg1"/>
        </a:buClr>
        <a:buChar char="–"/>
        <a:defRPr sz="1600">
          <a:solidFill>
            <a:schemeClr val="bg1"/>
          </a:solidFill>
          <a:latin typeface="+mn-lt"/>
          <a:ea typeface="+mn-ea"/>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mn-ea"/>
        </a:defRPr>
      </a:lvl5pPr>
      <a:lvl6pPr marL="1997075" indent="-163513" algn="l" rtl="0" eaLnBrk="0" fontAlgn="base" hangingPunct="0">
        <a:spcBef>
          <a:spcPct val="20000"/>
        </a:spcBef>
        <a:spcAft>
          <a:spcPct val="0"/>
        </a:spcAft>
        <a:buClr>
          <a:schemeClr val="bg1"/>
        </a:buClr>
        <a:buChar char="»"/>
        <a:defRPr sz="1600">
          <a:solidFill>
            <a:schemeClr val="bg1"/>
          </a:solidFill>
          <a:latin typeface="+mn-lt"/>
          <a:ea typeface="+mn-ea"/>
        </a:defRPr>
      </a:lvl6pPr>
      <a:lvl7pPr marL="2454275" indent="-163513" algn="l" rtl="0" eaLnBrk="0" fontAlgn="base" hangingPunct="0">
        <a:spcBef>
          <a:spcPct val="20000"/>
        </a:spcBef>
        <a:spcAft>
          <a:spcPct val="0"/>
        </a:spcAft>
        <a:buClr>
          <a:schemeClr val="bg1"/>
        </a:buClr>
        <a:buChar char="»"/>
        <a:defRPr sz="1600">
          <a:solidFill>
            <a:schemeClr val="bg1"/>
          </a:solidFill>
          <a:latin typeface="+mn-lt"/>
          <a:ea typeface="+mn-ea"/>
        </a:defRPr>
      </a:lvl7pPr>
      <a:lvl8pPr marL="2911475" indent="-163513" algn="l" rtl="0" eaLnBrk="0" fontAlgn="base" hangingPunct="0">
        <a:spcBef>
          <a:spcPct val="20000"/>
        </a:spcBef>
        <a:spcAft>
          <a:spcPct val="0"/>
        </a:spcAft>
        <a:buClr>
          <a:schemeClr val="bg1"/>
        </a:buClr>
        <a:buChar char="»"/>
        <a:defRPr sz="1600">
          <a:solidFill>
            <a:schemeClr val="bg1"/>
          </a:solidFill>
          <a:latin typeface="+mn-lt"/>
          <a:ea typeface="+mn-ea"/>
        </a:defRPr>
      </a:lvl8pPr>
      <a:lvl9pPr marL="3368675" indent="-163513" algn="l" rtl="0" eaLnBrk="0" fontAlgn="base" hangingPunct="0">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7" name="Rectangle 15"/>
          <p:cNvSpPr>
            <a:spLocks noGrp="1" noChangeArrowheads="1"/>
          </p:cNvSpPr>
          <p:nvPr>
            <p:ph type="ctrTitle"/>
          </p:nvPr>
        </p:nvSpPr>
        <p:spPr/>
        <p:txBody>
          <a:bodyPr/>
          <a:lstStyle/>
          <a:p>
            <a:r>
              <a:rPr lang="en-US" sz="2400" b="1"/>
              <a:t>IBM Security </a:t>
            </a:r>
            <a:br>
              <a:rPr lang="en-US" sz="2400" b="1"/>
            </a:br>
            <a:r>
              <a:rPr lang="en-US" b="1"/>
              <a:t>A New Era of Security</a:t>
            </a:r>
            <a:br>
              <a:rPr lang="en-US" b="1"/>
            </a:br>
            <a:r>
              <a:rPr lang="en-US" b="1"/>
              <a:t>for a New Era of Computing</a:t>
            </a:r>
          </a:p>
        </p:txBody>
      </p:sp>
      <p:sp>
        <p:nvSpPr>
          <p:cNvPr id="3088" name="Rectangle 16"/>
          <p:cNvSpPr>
            <a:spLocks noGrp="1" noChangeArrowheads="1"/>
          </p:cNvSpPr>
          <p:nvPr>
            <p:ph type="subTitle" idx="1"/>
          </p:nvPr>
        </p:nvSpPr>
        <p:spPr/>
        <p:txBody>
          <a:bodyPr/>
          <a:lstStyle/>
          <a:p>
            <a:r>
              <a:rPr lang="en-US" dirty="0" err="1" smtClean="0"/>
              <a:t>Pelin</a:t>
            </a:r>
            <a:r>
              <a:rPr lang="en-US" dirty="0" smtClean="0"/>
              <a:t> </a:t>
            </a:r>
            <a:r>
              <a:rPr lang="en-US" dirty="0" err="1" smtClean="0"/>
              <a:t>Konakcı</a:t>
            </a:r>
            <a:endParaRPr lang="en-US" dirty="0"/>
          </a:p>
          <a:p>
            <a:r>
              <a:rPr lang="en-US" dirty="0" smtClean="0"/>
              <a:t>IBM Security Software Sales Leader</a:t>
            </a:r>
            <a:endParaRPr lang="en-US" dirty="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1" hidden="1"/>
          <p:cNvSpPr>
            <a:spLocks noGrp="1"/>
          </p:cNvSpPr>
          <p:nvPr>
            <p:ph type="title" idx="4294967295"/>
          </p:nvPr>
        </p:nvSpPr>
        <p:spPr/>
        <p:txBody>
          <a:bodyPr anchor="ctr"/>
          <a:lstStyle/>
          <a:p>
            <a:r>
              <a:rPr lang="en-US"/>
              <a:t>New technologies introduce new risks…</a:t>
            </a:r>
          </a:p>
        </p:txBody>
      </p:sp>
      <p:pic>
        <p:nvPicPr>
          <p:cNvPr id="5123"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1" hidden="1"/>
          <p:cNvSpPr>
            <a:spLocks noGrp="1"/>
          </p:cNvSpPr>
          <p:nvPr>
            <p:ph type="title" idx="4294967295"/>
          </p:nvPr>
        </p:nvSpPr>
        <p:spPr/>
        <p:txBody>
          <a:bodyPr anchor="ctr"/>
          <a:lstStyle/>
          <a:p>
            <a:r>
              <a:rPr lang="en-US"/>
              <a:t>Security leaders are more accountable than ever before </a:t>
            </a:r>
          </a:p>
        </p:txBody>
      </p:sp>
      <p:pic>
        <p:nvPicPr>
          <p:cNvPr id="6147"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xmlns:p14="http://schemas.microsoft.com/office/powerpoint/2010/main" spd="slow"/>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1" hidden="1"/>
          <p:cNvSpPr>
            <a:spLocks noGrp="1"/>
          </p:cNvSpPr>
          <p:nvPr>
            <p:ph type="title" idx="4294967295"/>
          </p:nvPr>
        </p:nvSpPr>
        <p:spPr/>
        <p:txBody>
          <a:bodyPr anchor="ctr"/>
          <a:lstStyle/>
          <a:p>
            <a:r>
              <a:rPr lang="en-US"/>
              <a:t>IBM Security invests in best-of-breed technologies</a:t>
            </a:r>
          </a:p>
        </p:txBody>
      </p:sp>
      <p:pic>
        <p:nvPicPr>
          <p:cNvPr id="7171"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Title 1" hidden="1"/>
          <p:cNvSpPr>
            <a:spLocks noGrp="1"/>
          </p:cNvSpPr>
          <p:nvPr>
            <p:ph type="title" idx="4294967295"/>
          </p:nvPr>
        </p:nvSpPr>
        <p:spPr/>
        <p:txBody>
          <a:bodyPr anchor="ctr"/>
          <a:lstStyle/>
          <a:p>
            <a:r>
              <a:rPr lang="en-US"/>
              <a:t>IBM Security Strategy</a:t>
            </a:r>
          </a:p>
        </p:txBody>
      </p:sp>
      <p:pic>
        <p:nvPicPr>
          <p:cNvPr id="8195"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xmlns:p14="http://schemas.microsoft.com/office/powerpoint/2010/mai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itle 1" hidden="1"/>
          <p:cNvSpPr>
            <a:spLocks noGrp="1"/>
          </p:cNvSpPr>
          <p:nvPr>
            <p:ph type="title" idx="4294967295"/>
          </p:nvPr>
        </p:nvSpPr>
        <p:spPr/>
        <p:txBody>
          <a:bodyPr anchor="ctr"/>
          <a:lstStyle/>
          <a:p>
            <a:r>
              <a:rPr lang="en-US"/>
              <a:t>IBM helps protect against new, complex security challenges</a:t>
            </a:r>
          </a:p>
        </p:txBody>
      </p:sp>
      <p:pic>
        <p:nvPicPr>
          <p:cNvPr id="9219"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Title 1" hidden="1"/>
          <p:cNvSpPr>
            <a:spLocks noGrp="1"/>
          </p:cNvSpPr>
          <p:nvPr>
            <p:ph type="title" idx="4294967295"/>
          </p:nvPr>
        </p:nvSpPr>
        <p:spPr/>
        <p:txBody>
          <a:bodyPr anchor="ctr"/>
          <a:lstStyle/>
          <a:p>
            <a:r>
              <a:rPr lang="en-US"/>
              <a:t>Optimize your security program</a:t>
            </a:r>
            <a:br>
              <a:rPr lang="en-US"/>
            </a:br>
            <a:r>
              <a:rPr lang="en-US" sz="900"/>
              <a:t>Integrate security silos, reduce complexity, and lower costs</a:t>
            </a:r>
            <a:br>
              <a:rPr lang="en-US" sz="900"/>
            </a:br>
            <a:endParaRPr lang="en-US" sz="900"/>
          </a:p>
        </p:txBody>
      </p:sp>
      <p:pic>
        <p:nvPicPr>
          <p:cNvPr id="10243"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hidden="1"/>
          <p:cNvSpPr>
            <a:spLocks noGrp="1"/>
          </p:cNvSpPr>
          <p:nvPr>
            <p:ph type="title" idx="4294967295"/>
          </p:nvPr>
        </p:nvSpPr>
        <p:spPr/>
        <p:txBody>
          <a:bodyPr anchor="ctr">
            <a:normAutofit fontScale="90000"/>
          </a:bodyPr>
          <a:lstStyle/>
          <a:p>
            <a:r>
              <a:rPr lang="en-US"/>
              <a:t>Stop advanced threats</a:t>
            </a:r>
            <a:br>
              <a:rPr lang="en-US"/>
            </a:br>
            <a:r>
              <a:rPr lang="en-US" sz="900"/>
              <a:t>Use analytics and insights for smarter integrated defense </a:t>
            </a:r>
            <a:br>
              <a:rPr lang="en-US" sz="900"/>
            </a:br>
            <a:endParaRPr lang="en-US" sz="900"/>
          </a:p>
        </p:txBody>
      </p:sp>
      <p:pic>
        <p:nvPicPr>
          <p:cNvPr id="13315"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le 1" hidden="1"/>
          <p:cNvSpPr>
            <a:spLocks noGrp="1"/>
          </p:cNvSpPr>
          <p:nvPr>
            <p:ph type="title" idx="4294967295"/>
          </p:nvPr>
        </p:nvSpPr>
        <p:spPr/>
        <p:txBody>
          <a:bodyPr anchor="ctr"/>
          <a:lstStyle/>
          <a:p>
            <a:r>
              <a:rPr lang="en-US"/>
              <a:t>Introducing the IBM Threat Protection System</a:t>
            </a:r>
          </a:p>
        </p:txBody>
      </p:sp>
      <p:pic>
        <p:nvPicPr>
          <p:cNvPr id="14339"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Title 1" hidden="1"/>
          <p:cNvSpPr>
            <a:spLocks noGrp="1"/>
          </p:cNvSpPr>
          <p:nvPr>
            <p:ph type="title" idx="4294967295"/>
          </p:nvPr>
        </p:nvSpPr>
        <p:spPr/>
        <p:txBody>
          <a:bodyPr anchor="ctr"/>
          <a:lstStyle/>
          <a:p>
            <a:r>
              <a:rPr lang="en-US">
                <a:solidFill>
                  <a:schemeClr val="bg2"/>
                </a:solidFill>
              </a:rPr>
              <a:t>Focus on critical points in the attack chain with preemptive defenses on both the endpoint and network</a:t>
            </a:r>
          </a:p>
        </p:txBody>
      </p:sp>
      <p:pic>
        <p:nvPicPr>
          <p:cNvPr id="15363"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Title 1" hidden="1"/>
          <p:cNvSpPr>
            <a:spLocks noGrp="1"/>
          </p:cNvSpPr>
          <p:nvPr>
            <p:ph type="title" idx="4294967295"/>
          </p:nvPr>
        </p:nvSpPr>
        <p:spPr/>
        <p:txBody>
          <a:bodyPr anchor="ctr"/>
          <a:lstStyle/>
          <a:p>
            <a:r>
              <a:rPr lang="en-US">
                <a:solidFill>
                  <a:schemeClr val="bg2"/>
                </a:solidFill>
              </a:rPr>
              <a:t>Continuously monitor security-relevant activity from across </a:t>
            </a:r>
            <a:br>
              <a:rPr lang="en-US">
                <a:solidFill>
                  <a:schemeClr val="bg2"/>
                </a:solidFill>
              </a:rPr>
            </a:br>
            <a:r>
              <a:rPr lang="en-US">
                <a:solidFill>
                  <a:schemeClr val="bg2"/>
                </a:solidFill>
              </a:rPr>
              <a:t>the entire organization</a:t>
            </a:r>
          </a:p>
        </p:txBody>
      </p:sp>
      <p:pic>
        <p:nvPicPr>
          <p:cNvPr id="16387"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Title 1" hidden="1"/>
          <p:cNvSpPr>
            <a:spLocks noGrp="1"/>
          </p:cNvSpPr>
          <p:nvPr>
            <p:ph type="title" idx="4294967295"/>
          </p:nvPr>
        </p:nvSpPr>
        <p:spPr/>
        <p:txBody>
          <a:bodyPr anchor="ctr"/>
          <a:lstStyle/>
          <a:p>
            <a:r>
              <a:rPr lang="en-US"/>
              <a:t>Intelligent, integrated and automated vulnerability management</a:t>
            </a:r>
          </a:p>
        </p:txBody>
      </p:sp>
      <p:pic>
        <p:nvPicPr>
          <p:cNvPr id="17411"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8434" name="Title 1" hidden="1"/>
          <p:cNvSpPr>
            <a:spLocks noGrp="1"/>
          </p:cNvSpPr>
          <p:nvPr>
            <p:ph type="title" idx="4294967295"/>
          </p:nvPr>
        </p:nvSpPr>
        <p:spPr/>
        <p:txBody>
          <a:bodyPr anchor="ctr"/>
          <a:lstStyle/>
          <a:p>
            <a:endParaRPr lang="en-US"/>
          </a:p>
        </p:txBody>
      </p:sp>
      <p:pic>
        <p:nvPicPr>
          <p:cNvPr id="18435"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Title 1" hidden="1"/>
          <p:cNvSpPr>
            <a:spLocks noGrp="1"/>
          </p:cNvSpPr>
          <p:nvPr>
            <p:ph type="title" idx="4294967295"/>
          </p:nvPr>
        </p:nvSpPr>
        <p:spPr/>
        <p:txBody>
          <a:bodyPr anchor="ctr"/>
          <a:lstStyle/>
          <a:p>
            <a:r>
              <a:rPr lang="en-US">
                <a:solidFill>
                  <a:schemeClr val="bg2"/>
                </a:solidFill>
              </a:rPr>
              <a:t>Rapidly investigate breaches, retrace activity, </a:t>
            </a:r>
            <a:r>
              <a:rPr lang="en-US"/>
              <a:t/>
            </a:r>
            <a:br>
              <a:rPr lang="en-US"/>
            </a:br>
            <a:r>
              <a:rPr lang="en-US">
                <a:solidFill>
                  <a:schemeClr val="bg2"/>
                </a:solidFill>
              </a:rPr>
              <a:t>and learn from findings to remediate weaknesses </a:t>
            </a:r>
          </a:p>
        </p:txBody>
      </p:sp>
      <p:pic>
        <p:nvPicPr>
          <p:cNvPr id="19459"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xmlns:p14="http://schemas.microsoft.com/office/powerpoint/2010/mai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Title 1" hidden="1"/>
          <p:cNvSpPr>
            <a:spLocks noGrp="1"/>
          </p:cNvSpPr>
          <p:nvPr>
            <p:ph type="title" idx="4294967295"/>
          </p:nvPr>
        </p:nvSpPr>
        <p:spPr/>
        <p:txBody>
          <a:bodyPr anchor="ctr"/>
          <a:lstStyle/>
          <a:p>
            <a:r>
              <a:rPr lang="en-US">
                <a:solidFill>
                  <a:schemeClr val="bg2"/>
                </a:solidFill>
              </a:rPr>
              <a:t>Share, analyze, and act upon information gathered </a:t>
            </a:r>
            <a:br>
              <a:rPr lang="en-US">
                <a:solidFill>
                  <a:schemeClr val="bg2"/>
                </a:solidFill>
              </a:rPr>
            </a:br>
            <a:r>
              <a:rPr lang="en-US">
                <a:solidFill>
                  <a:schemeClr val="bg2"/>
                </a:solidFill>
              </a:rPr>
              <a:t>from an ecosystem of third-party products</a:t>
            </a:r>
          </a:p>
        </p:txBody>
      </p:sp>
      <p:pic>
        <p:nvPicPr>
          <p:cNvPr id="20483"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xmlns:p14="http://schemas.microsoft.com/office/powerpoint/2010/mai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Title 1" hidden="1"/>
          <p:cNvSpPr>
            <a:spLocks noGrp="1"/>
          </p:cNvSpPr>
          <p:nvPr>
            <p:ph type="title" idx="4294967295"/>
          </p:nvPr>
        </p:nvSpPr>
        <p:spPr/>
        <p:txBody>
          <a:bodyPr anchor="ctr"/>
          <a:lstStyle/>
          <a:p>
            <a:r>
              <a:rPr lang="en-US"/>
              <a:t>Protect critical assets</a:t>
            </a:r>
            <a:br>
              <a:rPr lang="en-US"/>
            </a:br>
            <a:r>
              <a:rPr lang="en-US" sz="900"/>
              <a:t>Use context-aware, role-based controls to help prevent unauthorized access</a:t>
            </a:r>
            <a:r>
              <a:rPr lang="en-US"/>
              <a:t/>
            </a:r>
            <a:br>
              <a:rPr lang="en-US"/>
            </a:br>
            <a:endParaRPr lang="en-US"/>
          </a:p>
        </p:txBody>
      </p:sp>
      <p:pic>
        <p:nvPicPr>
          <p:cNvPr id="22531"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Title 1" hidden="1"/>
          <p:cNvSpPr>
            <a:spLocks noGrp="1"/>
          </p:cNvSpPr>
          <p:nvPr>
            <p:ph type="title" idx="4294967295"/>
          </p:nvPr>
        </p:nvSpPr>
        <p:spPr/>
        <p:txBody>
          <a:bodyPr anchor="ctr"/>
          <a:lstStyle/>
          <a:p>
            <a:r>
              <a:rPr lang="en-US"/>
              <a:t>End-to-end products and services to protect your critical assets</a:t>
            </a:r>
          </a:p>
        </p:txBody>
      </p:sp>
      <p:pic>
        <p:nvPicPr>
          <p:cNvPr id="23555"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Title 1" hidden="1"/>
          <p:cNvSpPr>
            <a:spLocks noGrp="1"/>
          </p:cNvSpPr>
          <p:nvPr>
            <p:ph type="title" idx="4294967295"/>
          </p:nvPr>
        </p:nvSpPr>
        <p:spPr/>
        <p:txBody>
          <a:bodyPr anchor="ctr"/>
          <a:lstStyle/>
          <a:p>
            <a:endParaRPr lang="en-US"/>
          </a:p>
        </p:txBody>
      </p:sp>
      <p:pic>
        <p:nvPicPr>
          <p:cNvPr id="25603"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Title 1" hidden="1"/>
          <p:cNvSpPr>
            <a:spLocks noGrp="1"/>
          </p:cNvSpPr>
          <p:nvPr>
            <p:ph type="title" idx="4294967295"/>
          </p:nvPr>
        </p:nvSpPr>
        <p:spPr/>
        <p:txBody>
          <a:bodyPr anchor="ctr"/>
          <a:lstStyle/>
          <a:p>
            <a:r>
              <a:rPr lang="en-US" altLang="en-US"/>
              <a:t>Cloud is rapidly transforming the enterprise</a:t>
            </a:r>
            <a:endParaRPr lang="en-US"/>
          </a:p>
        </p:txBody>
      </p:sp>
      <p:pic>
        <p:nvPicPr>
          <p:cNvPr id="26627"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Title 1" hidden="1"/>
          <p:cNvSpPr>
            <a:spLocks noGrp="1"/>
          </p:cNvSpPr>
          <p:nvPr>
            <p:ph type="title" idx="4294967295"/>
          </p:nvPr>
        </p:nvSpPr>
        <p:spPr/>
        <p:txBody>
          <a:bodyPr anchor="ctr"/>
          <a:lstStyle/>
          <a:p>
            <a:r>
              <a:rPr lang="en-US"/>
              <a:t>IBM Cloud Security Portfolio</a:t>
            </a:r>
          </a:p>
        </p:txBody>
      </p:sp>
      <p:pic>
        <p:nvPicPr>
          <p:cNvPr id="27651"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xmlns:p14="http://schemas.microsoft.com/office/powerpoint/2010/main" spd="slow"/>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Title 1" hidden="1"/>
          <p:cNvSpPr>
            <a:spLocks noGrp="1"/>
          </p:cNvSpPr>
          <p:nvPr>
            <p:ph type="title" idx="4294967295"/>
          </p:nvPr>
        </p:nvSpPr>
        <p:spPr/>
        <p:txBody>
          <a:bodyPr anchor="ctr"/>
          <a:lstStyle/>
          <a:p>
            <a:r>
              <a:rPr lang="en-US">
                <a:ea typeface="ヒラギノ角ゴ Pro W3"/>
                <a:cs typeface="ヒラギノ角ゴ Pro W3"/>
              </a:rPr>
              <a:t>IBM Security solutions for the mobile enterprise </a:t>
            </a:r>
          </a:p>
        </p:txBody>
      </p:sp>
      <p:pic>
        <p:nvPicPr>
          <p:cNvPr id="29699"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tr-TR" dirty="0" smtClean="0"/>
              <a:t>-</a:t>
            </a:r>
            <a:endParaRPr lang="en-US" dirty="0"/>
          </a:p>
        </p:txBody>
      </p:sp>
      <p:sp>
        <p:nvSpPr>
          <p:cNvPr id="20" name="Rectangle 19"/>
          <p:cNvSpPr/>
          <p:nvPr/>
        </p:nvSpPr>
        <p:spPr>
          <a:xfrm>
            <a:off x="236803" y="641847"/>
            <a:ext cx="8686800" cy="6025654"/>
          </a:xfrm>
          <a:prstGeom prst="rect">
            <a:avLst/>
          </a:prstGeom>
          <a:solidFill>
            <a:sysClr val="window" lastClr="FFFFFF">
              <a:lumMod val="95000"/>
            </a:sys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entury Gothic" panose="020B0502020202020204" pitchFamily="34" charset="0"/>
              <a:ea typeface="+mn-ea"/>
              <a:cs typeface="+mn-cs"/>
            </a:endParaRPr>
          </a:p>
        </p:txBody>
      </p:sp>
      <p:graphicFrame>
        <p:nvGraphicFramePr>
          <p:cNvPr id="21" name="Group 101"/>
          <p:cNvGraphicFramePr>
            <a:graphicFrameLocks noGrp="1"/>
          </p:cNvGraphicFramePr>
          <p:nvPr>
            <p:extLst>
              <p:ext uri="{D42A27DB-BD31-4B8C-83A1-F6EECF244321}">
                <p14:modId xmlns:p14="http://schemas.microsoft.com/office/powerpoint/2010/main" val="680514477"/>
              </p:ext>
            </p:extLst>
          </p:nvPr>
        </p:nvGraphicFramePr>
        <p:xfrm>
          <a:off x="309956" y="5048046"/>
          <a:ext cx="8540495" cy="1303260"/>
        </p:xfrm>
        <a:graphic>
          <a:graphicData uri="http://schemas.openxmlformats.org/drawingml/2006/table">
            <a:tbl>
              <a:tblPr/>
              <a:tblGrid>
                <a:gridCol w="1708099"/>
                <a:gridCol w="1708099"/>
                <a:gridCol w="1708099"/>
                <a:gridCol w="1708099"/>
                <a:gridCol w="1708099"/>
              </a:tblGrid>
              <a:tr h="308932">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Identity and Access Governance</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6" marB="25746" anchor="ctr" horzOverflow="overflow">
                    <a:lnL w="381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Guardium </a:t>
                      </a: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Data Security</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0" marR="0" marT="25744" marB="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AppScan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Source</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Network </a:t>
                      </a:r>
                      <a:b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Intrusion </a:t>
                      </a: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Prevention</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ts val="300"/>
                        </a:spcAft>
                        <a:buClrTx/>
                        <a:buSzTx/>
                        <a:buFontTx/>
                        <a:buNone/>
                        <a:tabLst/>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Trusteer</a:t>
                      </a: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 </a:t>
                      </a: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Apex</a:t>
                      </a:r>
                      <a:endParaRPr kumimoji="0" lang="en-US" sz="900" b="0" i="0" u="none" strike="noStrike" kern="1200"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r>
              <a:tr h="308932">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Identity and Access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Management</a:t>
                      </a:r>
                    </a:p>
                  </a:txBody>
                  <a:tcPr marL="91527" marR="45764" marT="25746" marB="25746" anchor="ctr" horzOverflow="overflow">
                    <a:lnL w="381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Guardium Database Vulnerability Mgmt</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9" marB="25749"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AppScan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Dynamic</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Next Generation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Network Protection</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Mobile &amp; Endpoint Management</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r>
              <a:tr h="308932">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Privileged Identity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Management</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381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Guardium / Optim Data Masking</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DataPower </a:t>
                      </a:r>
                      <a:endPar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SOA</a:t>
                      </a: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 </a:t>
                      </a: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Security</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SiteProtector</a:t>
                      </a:r>
                      <a:b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Threat Management</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Virtualization and Server Security</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r>
              <a:tr h="308932">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Federated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Access and SSO</a:t>
                      </a:r>
                    </a:p>
                  </a:txBody>
                  <a:tcPr marL="91527" marR="45764" marT="25747" marB="25747" anchor="ctr" horzOverflow="overflow">
                    <a:lnL w="381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Key Lifecycle </a:t>
                      </a:r>
                      <a:b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Manager</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Security </a:t>
                      </a: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Policy </a:t>
                      </a: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Manager</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Network</a:t>
                      </a:r>
                      <a:b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rPr>
                        <a:t>Anomaly Detection</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Mainframe</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Security</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4F81BD">
                        <a:lumMod val="40000"/>
                        <a:lumOff val="60000"/>
                      </a:srgbClr>
                    </a:solidFill>
                  </a:tcPr>
                </a:tc>
              </a:tr>
            </a:tbl>
          </a:graphicData>
        </a:graphic>
      </p:graphicFrame>
      <p:sp>
        <p:nvSpPr>
          <p:cNvPr id="22" name="Rectangle 3"/>
          <p:cNvSpPr>
            <a:spLocks noChangeArrowheads="1"/>
          </p:cNvSpPr>
          <p:nvPr/>
        </p:nvSpPr>
        <p:spPr bwMode="auto">
          <a:xfrm>
            <a:off x="309956" y="6363347"/>
            <a:ext cx="8540496" cy="257443"/>
          </a:xfrm>
          <a:prstGeom prst="rect">
            <a:avLst/>
          </a:prstGeom>
          <a:solidFill>
            <a:sysClr val="windowText" lastClr="000000"/>
          </a:solidFill>
          <a:ln>
            <a:noFill/>
          </a:ln>
          <a:extLst/>
        </p:spPr>
        <p:txBody>
          <a:bodyPr anchor="ctr"/>
          <a:lstStyle/>
          <a:p>
            <a:pPr marL="0" marR="0" lvl="0" indent="0" defTabSz="914400" eaLnBrk="1" fontAlgn="auto" latinLnBrk="0" hangingPunct="1">
              <a:lnSpc>
                <a:spcPct val="100000"/>
              </a:lnSpc>
              <a:spcBef>
                <a:spcPts val="0"/>
              </a:spcBef>
              <a:spcAft>
                <a:spcPts val="300"/>
              </a:spcAft>
              <a:buClrTx/>
              <a:buSzTx/>
              <a:buFontTx/>
              <a:buNone/>
              <a:tabLst/>
              <a:defRPr/>
            </a:pPr>
            <a:r>
              <a:rPr kumimoji="0" lang="en-US" sz="1050" b="1" i="0" u="none" strike="noStrike" kern="0" cap="none" spc="0" normalizeH="0" baseline="0" noProof="0" dirty="0">
                <a:ln>
                  <a:noFill/>
                </a:ln>
                <a:solidFill>
                  <a:srgbClr val="FFFFFF"/>
                </a:solidFill>
                <a:effectLst/>
                <a:uLnTx/>
                <a:uFillTx/>
                <a:latin typeface="Century Gothic" panose="020B0502020202020204" pitchFamily="34" charset="0"/>
                <a:cs typeface="Arial" pitchFamily="34" charset="0"/>
              </a:rPr>
              <a:t>IBM </a:t>
            </a:r>
            <a:r>
              <a:rPr kumimoji="0" lang="en-US" sz="1050" b="1" i="0" u="none" strike="noStrike" kern="0" cap="none" spc="0" normalizeH="0" baseline="0" noProof="0" dirty="0" smtClean="0">
                <a:ln>
                  <a:noFill/>
                </a:ln>
                <a:solidFill>
                  <a:srgbClr val="FFFFFF"/>
                </a:solidFill>
                <a:effectLst/>
                <a:uLnTx/>
                <a:uFillTx/>
                <a:latin typeface="Century Gothic" panose="020B0502020202020204" pitchFamily="34" charset="0"/>
                <a:cs typeface="Arial" pitchFamily="34" charset="0"/>
              </a:rPr>
              <a:t>X-Force and Trusteer Threat Intelligence</a:t>
            </a:r>
            <a:endParaRPr kumimoji="0" lang="en-US" sz="1050" b="1" i="0" u="none" strike="noStrike" kern="0" cap="none" spc="0" normalizeH="0" baseline="0" noProof="0" dirty="0">
              <a:ln>
                <a:noFill/>
              </a:ln>
              <a:solidFill>
                <a:srgbClr val="FFFFFF"/>
              </a:solidFill>
              <a:effectLst/>
              <a:uLnTx/>
              <a:uFillTx/>
              <a:latin typeface="Century Gothic" panose="020B0502020202020204" pitchFamily="34" charset="0"/>
              <a:cs typeface="Arial" pitchFamily="34" charset="0"/>
            </a:endParaRPr>
          </a:p>
        </p:txBody>
      </p:sp>
      <p:graphicFrame>
        <p:nvGraphicFramePr>
          <p:cNvPr id="23" name="Group 87"/>
          <p:cNvGraphicFramePr>
            <a:graphicFrameLocks noGrp="1"/>
          </p:cNvGraphicFramePr>
          <p:nvPr>
            <p:extLst>
              <p:ext uri="{D42A27DB-BD31-4B8C-83A1-F6EECF244321}">
                <p14:modId xmlns:p14="http://schemas.microsoft.com/office/powerpoint/2010/main" val="4045416575"/>
              </p:ext>
            </p:extLst>
          </p:nvPr>
        </p:nvGraphicFramePr>
        <p:xfrm>
          <a:off x="308553" y="2764996"/>
          <a:ext cx="8543300" cy="583243"/>
        </p:xfrm>
        <a:graphic>
          <a:graphicData uri="http://schemas.openxmlformats.org/drawingml/2006/table">
            <a:tbl>
              <a:tblPr/>
              <a:tblGrid>
                <a:gridCol w="2135825"/>
                <a:gridCol w="2135825"/>
                <a:gridCol w="2135825"/>
                <a:gridCol w="2135825"/>
              </a:tblGrid>
              <a:tr h="257443">
                <a:tc gridSpan="4">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smtClean="0">
                          <a:ln>
                            <a:noFill/>
                          </a:ln>
                          <a:solidFill>
                            <a:srgbClr val="FFFFFF"/>
                          </a:solidFill>
                          <a:effectLst/>
                          <a:uLnTx/>
                          <a:uFillTx/>
                          <a:latin typeface="Century Gothic" panose="020B0502020202020204" pitchFamily="34" charset="0"/>
                          <a:ea typeface="ＭＳ Ｐゴシック" charset="0"/>
                          <a:cs typeface="ＭＳ Ｐゴシック" charset="0"/>
                        </a:rPr>
                        <a:t>Advanced Fraud Protection</a:t>
                      </a:r>
                    </a:p>
                  </a:txBody>
                  <a:tcPr marL="91516" marR="91516" marT="25740" marB="25740"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0099CC"/>
                    </a:solidFill>
                  </a:tcPr>
                </a:tc>
                <a:tc hMerge="1">
                  <a:txBody>
                    <a:bodyPr/>
                    <a:lstStyle/>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sz="1200" b="0" i="0" u="none" strike="noStrike" kern="1200" cap="none" normalizeH="0" baseline="0" dirty="0" smtClean="0">
                        <a:ln>
                          <a:noFill/>
                        </a:ln>
                        <a:solidFill>
                          <a:srgbClr val="404040"/>
                        </a:solidFill>
                        <a:effectLst/>
                        <a:latin typeface="HelveticaNeueLT Std Lt" pitchFamily="34" charset="0"/>
                        <a:ea typeface="ＭＳ Ｐゴシック" charset="0"/>
                        <a:cs typeface="ＭＳ Ｐゴシック" charset="0"/>
                      </a:endParaRPr>
                    </a:p>
                  </a:txBody>
                  <a:tcPr marL="91421" marR="91421" marT="45702" marB="4570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sz="1200" b="0" i="0" u="none" strike="noStrike" kern="1200" cap="none" normalizeH="0" baseline="0" dirty="0" smtClean="0">
                        <a:ln>
                          <a:noFill/>
                        </a:ln>
                        <a:solidFill>
                          <a:srgbClr val="404040"/>
                        </a:solidFill>
                        <a:effectLst/>
                        <a:latin typeface="HelveticaNeueLT Std Lt" pitchFamily="34" charset="0"/>
                        <a:ea typeface="ＭＳ Ｐゴシック" charset="0"/>
                        <a:cs typeface="ＭＳ Ｐゴシック" charset="0"/>
                      </a:endParaRPr>
                    </a:p>
                  </a:txBody>
                  <a:tcPr marL="91421" marR="91421" marT="45702" marB="4570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sz="1200" b="0" i="0" u="none" strike="noStrike" kern="1200" cap="none" normalizeH="0" baseline="0" dirty="0" smtClean="0">
                        <a:ln>
                          <a:noFill/>
                        </a:ln>
                        <a:solidFill>
                          <a:srgbClr val="404040"/>
                        </a:solidFill>
                        <a:effectLst/>
                        <a:latin typeface="HelveticaNeueLT Std Lt" pitchFamily="34" charset="0"/>
                        <a:ea typeface="ＭＳ Ｐゴシック" charset="0"/>
                        <a:cs typeface="ＭＳ Ｐゴシック" charset="0"/>
                      </a:endParaRPr>
                    </a:p>
                  </a:txBody>
                  <a:tcPr marL="91421" marR="91421" marT="45702" marB="4570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chemeClr val="bg1"/>
                    </a:solidFill>
                  </a:tcPr>
                </a:tc>
              </a:tr>
              <a:tr h="228600">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Trusteer Rapport</a:t>
                      </a:r>
                    </a:p>
                  </a:txBody>
                  <a:tcPr marL="91516" marR="91516" marT="25740" marB="25740" anchor="ctr" horzOverflow="overflow">
                    <a:lnL w="12700" cap="flat" cmpd="sng" algn="ctr">
                      <a:solidFill>
                        <a:srgbClr val="D9D9D9"/>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Trusteer Pinpoint </a:t>
                      </a:r>
                      <a:b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Malware Detection</a:t>
                      </a:r>
                    </a:p>
                  </a:txBody>
                  <a:tcPr marL="91516" marR="91516" marT="25740" marB="2574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Trusteer Pinpoint </a:t>
                      </a:r>
                      <a:b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ATO Detection</a:t>
                      </a:r>
                    </a:p>
                  </a:txBody>
                  <a:tcPr marL="91516" marR="91516" marT="25740" marB="2574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Trusteer Mobile Risk Engine</a:t>
                      </a:r>
                    </a:p>
                  </a:txBody>
                  <a:tcPr marL="91516" marR="91516" marT="25740" marB="2574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4F81BD">
                        <a:lumMod val="40000"/>
                        <a:lumOff val="60000"/>
                      </a:srgbClr>
                    </a:solidFill>
                  </a:tcPr>
                </a:tc>
              </a:tr>
            </a:tbl>
          </a:graphicData>
        </a:graphic>
      </p:graphicFrame>
      <p:graphicFrame>
        <p:nvGraphicFramePr>
          <p:cNvPr id="24" name="Group 87"/>
          <p:cNvGraphicFramePr>
            <a:graphicFrameLocks noGrp="1"/>
          </p:cNvGraphicFramePr>
          <p:nvPr>
            <p:extLst>
              <p:ext uri="{D42A27DB-BD31-4B8C-83A1-F6EECF244321}">
                <p14:modId xmlns:p14="http://schemas.microsoft.com/office/powerpoint/2010/main" val="2999393964"/>
              </p:ext>
            </p:extLst>
          </p:nvPr>
        </p:nvGraphicFramePr>
        <p:xfrm>
          <a:off x="308554" y="1785633"/>
          <a:ext cx="8543299" cy="257443"/>
        </p:xfrm>
        <a:graphic>
          <a:graphicData uri="http://schemas.openxmlformats.org/drawingml/2006/table">
            <a:tbl>
              <a:tblPr/>
              <a:tblGrid>
                <a:gridCol w="8543299"/>
              </a:tblGrid>
              <a:tr h="257443">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smtClean="0">
                          <a:ln>
                            <a:noFill/>
                          </a:ln>
                          <a:solidFill>
                            <a:srgbClr val="FFFFFF"/>
                          </a:solidFill>
                          <a:effectLst/>
                          <a:uLnTx/>
                          <a:uFillTx/>
                          <a:latin typeface="Century Gothic" panose="020B0502020202020204" pitchFamily="34" charset="0"/>
                          <a:ea typeface="ＭＳ Ｐゴシック" charset="0"/>
                          <a:cs typeface="ＭＳ Ｐゴシック" charset="0"/>
                        </a:rPr>
                        <a:t>Security Intelligence and Analytics</a:t>
                      </a:r>
                    </a:p>
                  </a:txBody>
                  <a:tcPr marL="91516" marR="91516" marT="25740" marB="25740"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003366"/>
                    </a:solidFill>
                  </a:tcPr>
                </a:tc>
              </a:tr>
            </a:tbl>
          </a:graphicData>
        </a:graphic>
      </p:graphicFrame>
      <p:graphicFrame>
        <p:nvGraphicFramePr>
          <p:cNvPr id="25" name="Group 87"/>
          <p:cNvGraphicFramePr>
            <a:graphicFrameLocks noGrp="1"/>
          </p:cNvGraphicFramePr>
          <p:nvPr>
            <p:extLst>
              <p:ext uri="{D42A27DB-BD31-4B8C-83A1-F6EECF244321}">
                <p14:modId xmlns:p14="http://schemas.microsoft.com/office/powerpoint/2010/main" val="2400554956"/>
              </p:ext>
            </p:extLst>
          </p:nvPr>
        </p:nvGraphicFramePr>
        <p:xfrm>
          <a:off x="308553" y="1155737"/>
          <a:ext cx="8543300" cy="617856"/>
        </p:xfrm>
        <a:graphic>
          <a:graphicData uri="http://schemas.openxmlformats.org/drawingml/2006/table">
            <a:tbl>
              <a:tblPr/>
              <a:tblGrid>
                <a:gridCol w="1708660"/>
                <a:gridCol w="1708660"/>
                <a:gridCol w="1708660"/>
                <a:gridCol w="1708660"/>
                <a:gridCol w="1708660"/>
              </a:tblGrid>
              <a:tr h="257443">
                <a:tc gridSpan="5">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smtClean="0">
                          <a:ln>
                            <a:noFill/>
                          </a:ln>
                          <a:solidFill>
                            <a:srgbClr val="FFFFFF"/>
                          </a:solidFill>
                          <a:effectLst/>
                          <a:uLnTx/>
                          <a:uFillTx/>
                          <a:latin typeface="Century Gothic" panose="020B0502020202020204" pitchFamily="34" charset="0"/>
                          <a:ea typeface="ＭＳ Ｐゴシック" charset="0"/>
                          <a:cs typeface="ＭＳ Ｐゴシック" charset="0"/>
                        </a:rPr>
                        <a:t>Strategy, Risk and Compliance</a:t>
                      </a:r>
                    </a:p>
                  </a:txBody>
                  <a:tcPr marL="91516" marR="91516" marT="25740" marB="25740"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ysClr val="windowText" lastClr="000000">
                        <a:lumMod val="75000"/>
                        <a:lumOff val="25000"/>
                      </a:sysClr>
                    </a:solidFill>
                  </a:tcPr>
                </a:tc>
                <a:tc hMerge="1">
                  <a:txBody>
                    <a:bodyPr/>
                    <a:lstStyle/>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sz="1200" b="0" i="0" u="none" strike="noStrike" kern="1200" cap="none" normalizeH="0" baseline="0" dirty="0" smtClean="0">
                        <a:ln>
                          <a:noFill/>
                        </a:ln>
                        <a:solidFill>
                          <a:srgbClr val="404040"/>
                        </a:solidFill>
                        <a:effectLst/>
                        <a:latin typeface="HelveticaNeueLT Std Lt" pitchFamily="34" charset="0"/>
                        <a:ea typeface="ＭＳ Ｐゴシック" charset="0"/>
                        <a:cs typeface="ＭＳ Ｐゴシック" charset="0"/>
                      </a:endParaRPr>
                    </a:p>
                  </a:txBody>
                  <a:tcPr marL="91421" marR="91421" marT="45702" marB="4570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sz="1200" b="0" i="0" u="none" strike="noStrike" kern="1200" cap="none" normalizeH="0" baseline="0" dirty="0" smtClean="0">
                        <a:ln>
                          <a:noFill/>
                        </a:ln>
                        <a:solidFill>
                          <a:srgbClr val="404040"/>
                        </a:solidFill>
                        <a:effectLst/>
                        <a:latin typeface="HelveticaNeueLT Std Lt" pitchFamily="34" charset="0"/>
                        <a:ea typeface="ＭＳ Ｐゴシック" charset="0"/>
                        <a:cs typeface="ＭＳ Ｐゴシック" charset="0"/>
                      </a:endParaRPr>
                    </a:p>
                  </a:txBody>
                  <a:tcPr marL="91421" marR="91421" marT="45702" marB="4570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sz="1200" b="0" i="0" u="none" strike="noStrike" kern="1200" cap="none" normalizeH="0" baseline="0" dirty="0" smtClean="0">
                        <a:ln>
                          <a:noFill/>
                        </a:ln>
                        <a:solidFill>
                          <a:srgbClr val="404040"/>
                        </a:solidFill>
                        <a:effectLst/>
                        <a:latin typeface="HelveticaNeueLT Std Lt" pitchFamily="34" charset="0"/>
                        <a:ea typeface="ＭＳ Ｐゴシック" charset="0"/>
                        <a:cs typeface="ＭＳ Ｐゴシック" charset="0"/>
                      </a:endParaRPr>
                    </a:p>
                  </a:txBody>
                  <a:tcPr marL="91421" marR="91421" marT="45702" marB="4570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dirty="0" smtClean="0">
                        <a:ln>
                          <a:noFill/>
                        </a:ln>
                        <a:solidFill>
                          <a:srgbClr val="FFFFFF"/>
                        </a:solidFill>
                        <a:effectLst/>
                        <a:uLnTx/>
                        <a:uFillTx/>
                        <a:latin typeface="+mn-lt"/>
                        <a:ea typeface="ＭＳ Ｐゴシック" charset="0"/>
                        <a:cs typeface="ＭＳ Ｐゴシック" charset="0"/>
                      </a:endParaRPr>
                    </a:p>
                  </a:txBody>
                  <a:tcPr marL="91421" marR="91421" marT="45713" marB="45713"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gradFill flip="none" rotWithShape="1">
                      <a:gsLst>
                        <a:gs pos="0">
                          <a:srgbClr val="004D74">
                            <a:shade val="30000"/>
                            <a:satMod val="115000"/>
                          </a:srgbClr>
                        </a:gs>
                        <a:gs pos="50000">
                          <a:srgbClr val="004D74">
                            <a:shade val="67500"/>
                            <a:satMod val="115000"/>
                          </a:srgbClr>
                        </a:gs>
                        <a:gs pos="100000">
                          <a:srgbClr val="004D74">
                            <a:shade val="100000"/>
                            <a:satMod val="115000"/>
                          </a:srgbClr>
                        </a:gs>
                      </a:gsLst>
                      <a:lin ang="5400000" scaled="1"/>
                      <a:tileRect/>
                    </a:gradFill>
                  </a:tcPr>
                </a:tc>
              </a:tr>
              <a:tr h="360413">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Security Maturity Benchmarking</a:t>
                      </a:r>
                    </a:p>
                  </a:txBody>
                  <a:tcPr marL="91516" marR="91516" marT="25740" marB="25740" anchor="ctr" horzOverflow="overflow">
                    <a:lnL w="28575"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a:ln>
                            <a:noFill/>
                          </a:ln>
                          <a:solidFill>
                            <a:srgbClr val="404040"/>
                          </a:solidFill>
                          <a:effectLst/>
                          <a:latin typeface="Century Gothic" panose="020B0502020202020204" pitchFamily="34" charset="0"/>
                          <a:ea typeface="ＭＳ Ｐゴシック" charset="0"/>
                          <a:cs typeface="ＭＳ Ｐゴシック" charset="0"/>
                        </a:rPr>
                        <a:t>Security </a:t>
                      </a:r>
                      <a: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t>Strategy and</a:t>
                      </a:r>
                      <a:b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t>Roadmap </a:t>
                      </a:r>
                      <a:r>
                        <a:rPr kumimoji="0" lang="en-US" sz="900" b="0" i="0" u="none" strike="noStrike" cap="none" normalizeH="0" baseline="0" dirty="0">
                          <a:ln>
                            <a:noFill/>
                          </a:ln>
                          <a:solidFill>
                            <a:srgbClr val="404040"/>
                          </a:solidFill>
                          <a:effectLst/>
                          <a:latin typeface="Century Gothic" panose="020B0502020202020204" pitchFamily="34" charset="0"/>
                          <a:ea typeface="ＭＳ Ｐゴシック" charset="0"/>
                          <a:cs typeface="ＭＳ Ｐゴシック" charset="0"/>
                        </a:rPr>
                        <a:t>Development</a:t>
                      </a:r>
                    </a:p>
                  </a:txBody>
                  <a:tcPr marL="0" marR="0" marT="0" marB="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a:ln>
                            <a:noFill/>
                          </a:ln>
                          <a:solidFill>
                            <a:srgbClr val="404040"/>
                          </a:solidFill>
                          <a:effectLst/>
                          <a:latin typeface="Century Gothic" panose="020B0502020202020204" pitchFamily="34" charset="0"/>
                          <a:ea typeface="ＭＳ Ｐゴシック" charset="0"/>
                          <a:cs typeface="ＭＳ Ｐゴシック" charset="0"/>
                        </a:rPr>
                        <a:t>Security Risk Assessment </a:t>
                      </a:r>
                      <a: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t/>
                      </a:r>
                      <a:b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t>and </a:t>
                      </a:r>
                      <a:r>
                        <a:rPr kumimoji="0" lang="en-US" sz="900" b="0" i="0" u="none" strike="noStrike" cap="none" normalizeH="0" baseline="0" dirty="0">
                          <a:ln>
                            <a:noFill/>
                          </a:ln>
                          <a:solidFill>
                            <a:srgbClr val="404040"/>
                          </a:solidFill>
                          <a:effectLst/>
                          <a:latin typeface="Century Gothic" panose="020B0502020202020204" pitchFamily="34" charset="0"/>
                          <a:ea typeface="ＭＳ Ｐゴシック" charset="0"/>
                          <a:cs typeface="ＭＳ Ｐゴシック" charset="0"/>
                        </a:rPr>
                        <a:t>Program Design</a:t>
                      </a:r>
                    </a:p>
                  </a:txBody>
                  <a:tcPr marL="0" marR="0" marT="0" marB="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Industrial Controls</a:t>
                      </a:r>
                      <a:b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(NIST, SCADA)</a:t>
                      </a:r>
                    </a:p>
                  </a:txBody>
                  <a:tcPr marL="91516" marR="91516" marT="25740" marB="2574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Payment Card Advisory</a:t>
                      </a:r>
                      <a:b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(PCI)</a:t>
                      </a:r>
                    </a:p>
                  </a:txBody>
                  <a:tcPr marL="91516" marR="91516" marT="25740" marB="25740" anchor="ctr" horzOverflow="overflow">
                    <a:lnL w="12700" cap="flat" cmpd="sng" algn="ctr">
                      <a:solidFill>
                        <a:sysClr val="window" lastClr="FFFFFF">
                          <a:lumMod val="9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ECE1">
                        <a:lumMod val="90000"/>
                      </a:srgbClr>
                    </a:solidFill>
                  </a:tcPr>
                </a:tc>
              </a:tr>
            </a:tbl>
          </a:graphicData>
        </a:graphic>
      </p:graphicFrame>
      <p:graphicFrame>
        <p:nvGraphicFramePr>
          <p:cNvPr id="26" name="Table 25"/>
          <p:cNvGraphicFramePr>
            <a:graphicFrameLocks noGrp="1"/>
          </p:cNvGraphicFramePr>
          <p:nvPr>
            <p:extLst>
              <p:ext uri="{D42A27DB-BD31-4B8C-83A1-F6EECF244321}">
                <p14:modId xmlns:p14="http://schemas.microsoft.com/office/powerpoint/2010/main" val="836360676"/>
              </p:ext>
            </p:extLst>
          </p:nvPr>
        </p:nvGraphicFramePr>
        <p:xfrm>
          <a:off x="309955" y="3629762"/>
          <a:ext cx="8540497" cy="1406244"/>
        </p:xfrm>
        <a:graphic>
          <a:graphicData uri="http://schemas.openxmlformats.org/drawingml/2006/table">
            <a:tbl>
              <a:tblPr/>
              <a:tblGrid>
                <a:gridCol w="1709567"/>
                <a:gridCol w="1705898"/>
                <a:gridCol w="1709567"/>
                <a:gridCol w="3415465"/>
              </a:tblGrid>
              <a:tr h="158174">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Identity Strategy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and Assessment</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381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Data Security and Assessment</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0" marR="0" marT="25745" marB="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Embedded Device Testing</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Firewall / IDPS / UTM Management</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r>
              <a:tr h="15817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Web Protection and Managed DDoS</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r>
              <a:tr h="158174">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User Provisioning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and Access  Mgmt</a:t>
                      </a:r>
                    </a:p>
                  </a:txBody>
                  <a:tcPr marL="91527" marR="45764" marT="25747" marB="25747" anchor="ctr" horzOverflow="overflow">
                    <a:lnL w="381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Encryption</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9" marB="25749"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Penetration Testing</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Hosted Web, E-mail and Vulnerability Management</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r>
              <a:tr h="15817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Deployment and Migration</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r>
              <a:tr h="308932">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Total Authentication Solution</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381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Data Loss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Prevention</a:t>
                      </a:r>
                    </a:p>
                  </a:txBody>
                  <a:tcPr marL="91527" marR="45764" marT="25749" marB="25749"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Application Security Assessment</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solidFill>
                        <a:sysClr val="window" lastClr="FFFFFF">
                          <a:lumMod val="95000"/>
                        </a:sysClr>
                      </a:solidFill>
                      <a:prstDash val="solid"/>
                      <a:round/>
                      <a:headEnd type="none" w="med" len="med"/>
                      <a:tailEnd type="none" w="med" len="med"/>
                    </a:lnB>
                    <a:lnTlToBr>
                      <a:noFill/>
                    </a:lnTlToBr>
                    <a:lnBlToTr>
                      <a:noFill/>
                    </a:lnBlToTr>
                    <a:solidFill>
                      <a:srgbClr val="EEECE1">
                        <a:lumMod val="9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Staff Augmentation</a:t>
                      </a: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DD9C3"/>
                    </a:solidFill>
                  </a:tcPr>
                </a:tc>
              </a:tr>
              <a:tr h="308932">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Managed and </a:t>
                      </a:r>
                      <a:b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b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Cloud Identity</a:t>
                      </a:r>
                    </a:p>
                  </a:txBody>
                  <a:tcPr marL="91527" marR="45764" marT="25747" marB="25747" anchor="ctr" horzOverflow="overflow">
                    <a:lnL w="381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EEECE1">
                        <a:lumMod val="90000"/>
                      </a:srgbClr>
                    </a:solidFill>
                  </a:tcPr>
                </a:tc>
                <a:tc vMerge="1">
                  <a:txBody>
                    <a:bodyPr/>
                    <a:lstStyle/>
                    <a:p>
                      <a:pPr marL="0" marR="0" lvl="0" indent="0" algn="ctr" defTabSz="914400" rtl="0" eaLnBrk="1" fontAlgn="base" latinLnBrk="0" hangingPunct="1">
                        <a:lnSpc>
                          <a:spcPct val="100000"/>
                        </a:lnSpc>
                        <a:spcBef>
                          <a:spcPct val="0"/>
                        </a:spcBef>
                        <a:spcAft>
                          <a:spcPts val="300"/>
                        </a:spcAft>
                        <a:buClrTx/>
                        <a:buSzTx/>
                        <a:buFontTx/>
                        <a:buNone/>
                        <a:tabLst/>
                      </a:pPr>
                      <a:endParaRPr kumimoji="0" lang="en-US" sz="1200" b="0" i="0" u="none" strike="noStrike" cap="none" normalizeH="0" baseline="0" dirty="0">
                        <a:ln>
                          <a:noFill/>
                        </a:ln>
                        <a:solidFill>
                          <a:schemeClr val="tx1">
                            <a:lumMod val="75000"/>
                            <a:lumOff val="25000"/>
                          </a:schemeClr>
                        </a:solidFill>
                        <a:effectLst/>
                        <a:latin typeface="HelveticaNeueLT Com 65 Md" pitchFamily="34" charset="0"/>
                        <a:ea typeface="ＭＳ Ｐゴシック" charset="0"/>
                        <a:cs typeface="ＭＳ Ｐゴシック" charset="0"/>
                      </a:endParaRPr>
                    </a:p>
                  </a:txBody>
                  <a:tcPr marL="91432" marR="45716" marT="45729" marB="45729"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Mobile Application Testing</a:t>
                      </a:r>
                      <a:endParaRPr kumimoji="0" lang="en-US" sz="900" b="0"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91527" marR="45764" marT="25747" marB="25747"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ysClr val="window" lastClr="FFFFFF">
                          <a:lumMod val="95000"/>
                        </a:sysClr>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EEECE1">
                        <a:lumMod val="90000"/>
                      </a:srgbClr>
                    </a:solidFill>
                  </a:tcPr>
                </a:tc>
                <a:tc vMerge="1">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cap="none" normalizeH="0" baseline="0" dirty="0" smtClean="0">
                        <a:ln>
                          <a:noFill/>
                        </a:ln>
                        <a:solidFill>
                          <a:schemeClr val="tx1">
                            <a:lumMod val="75000"/>
                            <a:lumOff val="25000"/>
                          </a:schemeClr>
                        </a:solidFill>
                        <a:effectLst/>
                        <a:latin typeface="HelveticaNeueLT Com 65 Md" pitchFamily="34" charset="0"/>
                        <a:ea typeface="ＭＳ Ｐゴシック" charset="0"/>
                        <a:cs typeface="ＭＳ Ｐゴシック" charset="0"/>
                      </a:endParaRPr>
                    </a:p>
                  </a:txBody>
                  <a:tcPr marL="91432" marR="45716" marT="45724" marB="45724" anchor="ctr" horzOverflow="overflow">
                    <a:lnL w="12700" cap="flat" cmpd="sng" algn="ctr">
                      <a:solidFill>
                        <a:srgbClr val="D9D9D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522987562"/>
              </p:ext>
            </p:extLst>
          </p:nvPr>
        </p:nvGraphicFramePr>
        <p:xfrm>
          <a:off x="309955" y="3360279"/>
          <a:ext cx="8540496" cy="257443"/>
        </p:xfrm>
        <a:graphic>
          <a:graphicData uri="http://schemas.openxmlformats.org/drawingml/2006/table">
            <a:tbl>
              <a:tblPr/>
              <a:tblGrid>
                <a:gridCol w="1709567"/>
                <a:gridCol w="1705898"/>
                <a:gridCol w="1709567"/>
                <a:gridCol w="853866"/>
                <a:gridCol w="853866"/>
                <a:gridCol w="853866"/>
                <a:gridCol w="853866"/>
              </a:tblGrid>
              <a:tr h="257443">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Century Gothic" panose="020B0502020202020204" pitchFamily="34" charset="0"/>
                          <a:ea typeface="ＭＳ Ｐゴシック" charset="0"/>
                          <a:cs typeface="ＭＳ Ｐゴシック" charset="0"/>
                        </a:rPr>
                        <a:t>People</a:t>
                      </a:r>
                      <a:endParaRPr kumimoji="0" lang="en-US" sz="1000" b="1"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45768" marR="45768" marT="25752" marB="25752" anchor="ctr" horzOverflow="overflow">
                    <a:lnL w="38100" cap="flat" cmpd="sng" algn="ctr">
                      <a:noFill/>
                      <a:prstDash val="solid"/>
                      <a:round/>
                      <a:headEnd type="none" w="med" len="med"/>
                      <a:tailEnd type="none" w="med" len="med"/>
                    </a:lnL>
                    <a:lnR w="12700" cap="flat" cmpd="sng" algn="ctr">
                      <a:solidFill>
                        <a:srgbClr val="D9D9D9"/>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0073AC">
                        <a:shade val="30000"/>
                        <a:satMod val="115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Century Gothic" panose="020B0502020202020204" pitchFamily="34" charset="0"/>
                          <a:ea typeface="ＭＳ Ｐゴシック" charset="0"/>
                          <a:cs typeface="ＭＳ Ｐゴシック" charset="0"/>
                        </a:rPr>
                        <a:t>Data</a:t>
                      </a:r>
                      <a:endParaRPr kumimoji="0" lang="en-US" sz="1000" b="1"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45768" marR="45768" marT="25752" marB="2575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0099CC">
                        <a:shade val="30000"/>
                        <a:satMod val="115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Century Gothic" panose="020B0502020202020204" pitchFamily="34" charset="0"/>
                          <a:ea typeface="ＭＳ Ｐゴシック" charset="0"/>
                          <a:cs typeface="ＭＳ Ｐゴシック" charset="0"/>
                        </a:rPr>
                        <a:t>Applications</a:t>
                      </a:r>
                      <a:endParaRPr kumimoji="0" lang="en-US" sz="1000" b="1"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45768" marR="45768" marT="25752" marB="2575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00CCFF">
                        <a:shade val="30000"/>
                        <a:satMod val="115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Century Gothic" panose="020B0502020202020204" pitchFamily="34" charset="0"/>
                          <a:ea typeface="ＭＳ Ｐゴシック" charset="0"/>
                          <a:cs typeface="ＭＳ Ｐゴシック" charset="0"/>
                        </a:rPr>
                        <a:t>Network</a:t>
                      </a:r>
                    </a:p>
                  </a:txBody>
                  <a:tcPr marL="183071" marR="45768" marT="25743" marB="25743" anchor="ctr" horzOverflow="overflow">
                    <a:lnL w="12700" cap="flat" cmpd="sng" algn="ctr">
                      <a:solidFill>
                        <a:srgbClr val="D9D9D9"/>
                      </a:solid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99CCFF">
                        <a:shade val="30000"/>
                        <a:satMod val="115000"/>
                      </a:srgbClr>
                    </a:solidFill>
                  </a:tcPr>
                </a:tc>
                <a:tc gridSpan="2">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Century Gothic" panose="020B0502020202020204" pitchFamily="34" charset="0"/>
                          <a:ea typeface="ＭＳ Ｐゴシック" charset="0"/>
                          <a:cs typeface="ＭＳ Ｐゴシック" charset="0"/>
                        </a:rPr>
                        <a:t>Infrastructure</a:t>
                      </a:r>
                      <a:endParaRPr kumimoji="0" lang="en-US" sz="1000" b="1" i="0" u="none" strike="noStrike" cap="none" normalizeH="0" baseline="0" dirty="0">
                        <a:ln>
                          <a:noFill/>
                        </a:ln>
                        <a:solidFill>
                          <a:schemeClr val="tx1"/>
                        </a:solidFill>
                        <a:effectLst/>
                        <a:latin typeface="Century Gothic" panose="020B0502020202020204" pitchFamily="34" charset="0"/>
                        <a:ea typeface="ＭＳ Ｐゴシック" charset="0"/>
                        <a:cs typeface="ＭＳ Ｐゴシック" charset="0"/>
                      </a:endParaRPr>
                    </a:p>
                  </a:txBody>
                  <a:tcPr marL="45768" marR="45768" marT="25752" marB="2575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99CCFF">
                        <a:shade val="30000"/>
                        <a:satMod val="115000"/>
                      </a:srgbClr>
                    </a:solidFill>
                  </a:tcPr>
                </a:tc>
                <a:tc hMerge="1">
                  <a:txBody>
                    <a:bodyPr/>
                    <a:lstStyle/>
                    <a:p>
                      <a:endParaRPr lang="en-US"/>
                    </a:p>
                  </a:txBody>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Century Gothic" panose="020B0502020202020204" pitchFamily="34" charset="0"/>
                          <a:ea typeface="ＭＳ Ｐゴシック" charset="0"/>
                          <a:cs typeface="ＭＳ Ｐゴシック" charset="0"/>
                        </a:rPr>
                        <a:t>Endpoint</a:t>
                      </a:r>
                    </a:p>
                  </a:txBody>
                  <a:tcPr marL="45768" marR="183071" marT="25743" marB="25743"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99CCFF">
                        <a:shade val="30000"/>
                        <a:satMod val="115000"/>
                      </a:srgbClr>
                    </a:solidFill>
                  </a:tcPr>
                </a:tc>
              </a:tr>
            </a:tbl>
          </a:graphicData>
        </a:graphic>
      </p:graphicFrame>
      <p:graphicFrame>
        <p:nvGraphicFramePr>
          <p:cNvPr id="28" name="Table 27"/>
          <p:cNvGraphicFramePr>
            <a:graphicFrameLocks noGrp="1"/>
          </p:cNvGraphicFramePr>
          <p:nvPr>
            <p:extLst>
              <p:ext uri="{D42A27DB-BD31-4B8C-83A1-F6EECF244321}">
                <p14:modId xmlns:p14="http://schemas.microsoft.com/office/powerpoint/2010/main" val="510630890"/>
              </p:ext>
            </p:extLst>
          </p:nvPr>
        </p:nvGraphicFramePr>
        <p:xfrm>
          <a:off x="308554" y="2055116"/>
          <a:ext cx="8543298" cy="228600"/>
        </p:xfrm>
        <a:graphic>
          <a:graphicData uri="http://schemas.openxmlformats.org/drawingml/2006/table">
            <a:tbl>
              <a:tblPr/>
              <a:tblGrid>
                <a:gridCol w="1423883"/>
                <a:gridCol w="1423883"/>
                <a:gridCol w="1423883"/>
                <a:gridCol w="1423883"/>
                <a:gridCol w="2847766"/>
              </a:tblGrid>
              <a:tr h="2286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Emergency Response</a:t>
                      </a:r>
                    </a:p>
                  </a:txBody>
                  <a:tcPr marL="91516" marR="91516" marT="25740" marB="25740" anchor="ctr" horzOverflow="overflow">
                    <a:lnL w="12700" cap="flat" cmpd="sng" algn="ctr">
                      <a:no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Managed SIEM</a:t>
                      </a:r>
                    </a:p>
                  </a:txBody>
                  <a:tcPr marL="91516" marR="91516" marT="25740" marB="2574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Incident Planning</a:t>
                      </a:r>
                    </a:p>
                  </a:txBody>
                  <a:tcPr marL="91516" marR="91516" marT="25740" marB="2574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Cyber Threat Intel</a:t>
                      </a:r>
                    </a:p>
                  </a:txBody>
                  <a:tcPr marL="91516" marR="91516" marT="25740" marB="2574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Security Operations Center  Design Services</a:t>
                      </a:r>
                    </a:p>
                  </a:txBody>
                  <a:tcPr marL="91516" marR="91516" marT="25740" marB="25740" anchor="ctr" horzOverflow="overflow">
                    <a:lnL w="9525" cap="flat" cmpd="sng" algn="ctr">
                      <a:solidFill>
                        <a:sysClr val="window" lastClr="FFFFFF"/>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EEECE1">
                        <a:lumMod val="90000"/>
                      </a:srgbClr>
                    </a:solidFill>
                  </a:tcPr>
                </a:tc>
              </a:tr>
            </a:tbl>
          </a:graphicData>
        </a:graphic>
      </p:graphicFrame>
      <p:graphicFrame>
        <p:nvGraphicFramePr>
          <p:cNvPr id="29" name="Table 28"/>
          <p:cNvGraphicFramePr>
            <a:graphicFrameLocks noGrp="1"/>
          </p:cNvGraphicFramePr>
          <p:nvPr>
            <p:extLst>
              <p:ext uri="{D42A27DB-BD31-4B8C-83A1-F6EECF244321}">
                <p14:modId xmlns:p14="http://schemas.microsoft.com/office/powerpoint/2010/main" val="1506954814"/>
              </p:ext>
            </p:extLst>
          </p:nvPr>
        </p:nvGraphicFramePr>
        <p:xfrm>
          <a:off x="308553" y="2381481"/>
          <a:ext cx="8543300" cy="228600"/>
        </p:xfrm>
        <a:graphic>
          <a:graphicData uri="http://schemas.openxmlformats.org/drawingml/2006/table">
            <a:tbl>
              <a:tblPr/>
              <a:tblGrid>
                <a:gridCol w="1708660"/>
                <a:gridCol w="1708660"/>
                <a:gridCol w="1708660"/>
                <a:gridCol w="1708660"/>
                <a:gridCol w="1708660"/>
              </a:tblGrid>
              <a:tr h="228600">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QRadar SIEM</a:t>
                      </a:r>
                    </a:p>
                  </a:txBody>
                  <a:tcPr marL="91516" marR="91516" marT="25740" marB="25740" anchor="ctr" horzOverflow="overflow">
                    <a:lnL w="12700" cap="flat" cmpd="sng" algn="ctr">
                      <a:solidFill>
                        <a:srgbClr val="D9D9D9"/>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QRadar Log Manager</a:t>
                      </a:r>
                    </a:p>
                  </a:txBody>
                  <a:tcPr marL="91516" marR="91516" marT="25740" marB="2574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QRadar Risk Mgr</a:t>
                      </a:r>
                    </a:p>
                  </a:txBody>
                  <a:tcPr marL="91516" marR="91516" marT="25740" marB="2574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QRadar Vulnerability Mgr</a:t>
                      </a:r>
                    </a:p>
                  </a:txBody>
                  <a:tcPr marL="91516" marR="91516" marT="25740" marB="2574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4F81BD">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kern="1200" cap="none" normalizeH="0" baseline="0" dirty="0" smtClean="0">
                          <a:ln>
                            <a:noFill/>
                          </a:ln>
                          <a:solidFill>
                            <a:schemeClr val="tx1"/>
                          </a:solidFill>
                          <a:effectLst/>
                          <a:latin typeface="Century Gothic" panose="020B0502020202020204" pitchFamily="34" charset="0"/>
                          <a:ea typeface="ＭＳ Ｐゴシック" charset="0"/>
                          <a:cs typeface="ＭＳ Ｐゴシック" charset="0"/>
                        </a:rPr>
                        <a:t>QRadar Incident Forensics</a:t>
                      </a:r>
                    </a:p>
                  </a:txBody>
                  <a:tcPr marL="91516" marR="91516" marT="25740" marB="2574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rgbClr val="4F81BD">
                        <a:lumMod val="40000"/>
                        <a:lumOff val="60000"/>
                      </a:srgbClr>
                    </a:solidFill>
                  </a:tcPr>
                </a:tc>
              </a:tr>
            </a:tbl>
          </a:graphicData>
        </a:graphic>
      </p:graphicFrame>
      <p:sp>
        <p:nvSpPr>
          <p:cNvPr id="30" name="TextBox 29"/>
          <p:cNvSpPr txBox="1"/>
          <p:nvPr/>
        </p:nvSpPr>
        <p:spPr>
          <a:xfrm>
            <a:off x="2674625" y="146454"/>
            <a:ext cx="3560590" cy="430887"/>
          </a:xfrm>
          <a:prstGeom prst="rect">
            <a:avLst/>
          </a:prstGeom>
          <a:noFill/>
        </p:spPr>
        <p:txBody>
          <a:bodyPr wrap="none" rtlCol="0">
            <a:spAutoFit/>
          </a:bodyPr>
          <a:lstStyle/>
          <a:p>
            <a:pPr algn="l" fontAlgn="auto">
              <a:spcBef>
                <a:spcPts val="0"/>
              </a:spcBef>
              <a:spcAft>
                <a:spcPts val="0"/>
              </a:spcAft>
            </a:pPr>
            <a:r>
              <a:rPr lang="en-US" sz="2200" b="1" dirty="0" smtClean="0">
                <a:solidFill>
                  <a:prstClr val="black">
                    <a:lumMod val="85000"/>
                    <a:lumOff val="15000"/>
                  </a:prstClr>
                </a:solidFill>
                <a:latin typeface="Century Gothic" panose="020B0502020202020204" pitchFamily="34" charset="0"/>
              </a:rPr>
              <a:t>The IBM Security Portfolio</a:t>
            </a:r>
            <a:endParaRPr lang="en-US" sz="2200" b="1" dirty="0">
              <a:solidFill>
                <a:prstClr val="black">
                  <a:lumMod val="85000"/>
                  <a:lumOff val="15000"/>
                </a:prstClr>
              </a:solidFill>
              <a:latin typeface="Century Gothic" panose="020B0502020202020204" pitchFamily="34" charset="0"/>
            </a:endParaRPr>
          </a:p>
        </p:txBody>
      </p:sp>
      <p:grpSp>
        <p:nvGrpSpPr>
          <p:cNvPr id="31" name="Group 30"/>
          <p:cNvGrpSpPr/>
          <p:nvPr/>
        </p:nvGrpSpPr>
        <p:grpSpPr>
          <a:xfrm>
            <a:off x="6697060" y="92902"/>
            <a:ext cx="1830707" cy="461956"/>
            <a:chOff x="7039491" y="169665"/>
            <a:chExt cx="1828800" cy="820400"/>
          </a:xfrm>
        </p:grpSpPr>
        <p:sp>
          <p:nvSpPr>
            <p:cNvPr id="32" name="Rectangle 31"/>
            <p:cNvSpPr/>
            <p:nvPr/>
          </p:nvSpPr>
          <p:spPr>
            <a:xfrm>
              <a:off x="7039491" y="260335"/>
              <a:ext cx="685800" cy="228601"/>
            </a:xfrm>
            <a:prstGeom prst="rect">
              <a:avLst/>
            </a:prstGeom>
            <a:solidFill>
              <a:srgbClr val="EEECE1">
                <a:lumMod val="90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lumMod val="85000"/>
                    <a:lumOff val="15000"/>
                  </a:prstClr>
                </a:solidFill>
                <a:effectLst/>
                <a:uLnTx/>
                <a:uFillTx/>
                <a:latin typeface="Century Gothic" panose="020B0502020202020204" pitchFamily="34" charset="0"/>
                <a:ea typeface="+mn-ea"/>
                <a:cs typeface="+mn-cs"/>
              </a:endParaRPr>
            </a:p>
          </p:txBody>
        </p:sp>
        <p:sp>
          <p:nvSpPr>
            <p:cNvPr id="33" name="Rectangle 32"/>
            <p:cNvSpPr/>
            <p:nvPr/>
          </p:nvSpPr>
          <p:spPr>
            <a:xfrm>
              <a:off x="7039491" y="670795"/>
              <a:ext cx="685800" cy="228601"/>
            </a:xfrm>
            <a:prstGeom prst="rect">
              <a:avLst/>
            </a:prstGeom>
            <a:solidFill>
              <a:srgbClr val="1F497D">
                <a:lumMod val="20000"/>
                <a:lumOff val="80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lumMod val="85000"/>
                    <a:lumOff val="15000"/>
                  </a:prstClr>
                </a:solidFill>
                <a:effectLst/>
                <a:uLnTx/>
                <a:uFillTx/>
                <a:latin typeface="Century Gothic" panose="020B0502020202020204" pitchFamily="34" charset="0"/>
                <a:ea typeface="+mn-ea"/>
                <a:cs typeface="+mn-cs"/>
              </a:endParaRPr>
            </a:p>
          </p:txBody>
        </p:sp>
        <p:sp>
          <p:nvSpPr>
            <p:cNvPr id="34" name="TextBox 33"/>
            <p:cNvSpPr txBox="1"/>
            <p:nvPr/>
          </p:nvSpPr>
          <p:spPr>
            <a:xfrm>
              <a:off x="7725291" y="169665"/>
              <a:ext cx="1143000" cy="4099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prstClr val="black">
                      <a:lumMod val="85000"/>
                      <a:lumOff val="15000"/>
                    </a:prstClr>
                  </a:solidFill>
                  <a:effectLst/>
                  <a:uLnTx/>
                  <a:uFillTx/>
                  <a:latin typeface="Century Gothic" panose="020B0502020202020204" pitchFamily="34" charset="0"/>
                </a:rPr>
                <a:t>Services</a:t>
              </a:r>
            </a:p>
          </p:txBody>
        </p:sp>
        <p:sp>
          <p:nvSpPr>
            <p:cNvPr id="35" name="TextBox 34"/>
            <p:cNvSpPr txBox="1"/>
            <p:nvPr/>
          </p:nvSpPr>
          <p:spPr>
            <a:xfrm>
              <a:off x="7725291" y="580125"/>
              <a:ext cx="1143000" cy="409940"/>
            </a:xfrm>
            <a:prstGeom prst="rect">
              <a:avLst/>
            </a:prstGeom>
            <a:noFill/>
          </p:spPr>
          <p:txBody>
            <a:bodyPr wrap="square" rtlCol="0">
              <a:spAutoFit/>
            </a:bodyPr>
            <a:lstStyle>
              <a:defPPr>
                <a:defRPr lang="en-US"/>
              </a:defPPr>
              <a:lvl1pPr>
                <a:defRPr sz="1400">
                  <a:solidFill>
                    <a:schemeClr val="bg1"/>
                  </a:solidFill>
                  <a:latin typeface="HelveticaNeueLT Std Med" pitchFamily="34" charset="0"/>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lumMod val="85000"/>
                      <a:lumOff val="15000"/>
                    </a:prstClr>
                  </a:solidFill>
                  <a:effectLst/>
                  <a:uLnTx/>
                  <a:uFillTx/>
                  <a:latin typeface="Century Gothic" panose="020B0502020202020204" pitchFamily="34" charset="0"/>
                </a:rPr>
                <a:t>Products</a:t>
              </a:r>
            </a:p>
          </p:txBody>
        </p:sp>
      </p:grpSp>
      <p:graphicFrame>
        <p:nvGraphicFramePr>
          <p:cNvPr id="36" name="Group 87"/>
          <p:cNvGraphicFramePr>
            <a:graphicFrameLocks noGrp="1"/>
          </p:cNvGraphicFramePr>
          <p:nvPr>
            <p:extLst>
              <p:ext uri="{D42A27DB-BD31-4B8C-83A1-F6EECF244321}">
                <p14:modId xmlns:p14="http://schemas.microsoft.com/office/powerpoint/2010/main" val="1723740791"/>
              </p:ext>
            </p:extLst>
          </p:nvPr>
        </p:nvGraphicFramePr>
        <p:xfrm>
          <a:off x="300350" y="686497"/>
          <a:ext cx="8543300" cy="457200"/>
        </p:xfrm>
        <a:graphic>
          <a:graphicData uri="http://schemas.openxmlformats.org/drawingml/2006/table">
            <a:tbl>
              <a:tblPr/>
              <a:tblGrid>
                <a:gridCol w="1708660"/>
                <a:gridCol w="1708660"/>
                <a:gridCol w="1708660"/>
                <a:gridCol w="1708660"/>
                <a:gridCol w="1708660"/>
              </a:tblGrid>
              <a:tr h="237975">
                <a:tc gridSpan="5">
                  <a:txBody>
                    <a:bodyPr/>
                    <a:lstStyle>
                      <a:lvl1pPr marL="0" algn="l" defTabSz="914400" rtl="0" eaLnBrk="1" latinLnBrk="0" hangingPunct="1">
                        <a:defRPr sz="1800" kern="1200">
                          <a:solidFill>
                            <a:schemeClr val="tx1"/>
                          </a:solidFill>
                          <a:latin typeface="Arial"/>
                          <a:ea typeface="ＭＳ Ｐゴシック"/>
                        </a:defRPr>
                      </a:lvl1pPr>
                      <a:lvl2pPr marL="457200" algn="l" defTabSz="914400" rtl="0" eaLnBrk="1" latinLnBrk="0" hangingPunct="1">
                        <a:defRPr sz="1800" kern="1200">
                          <a:solidFill>
                            <a:schemeClr val="tx1"/>
                          </a:solidFill>
                          <a:latin typeface="Arial"/>
                          <a:ea typeface="ＭＳ Ｐゴシック"/>
                        </a:defRPr>
                      </a:lvl2pPr>
                      <a:lvl3pPr marL="914400" algn="l" defTabSz="914400" rtl="0" eaLnBrk="1" latinLnBrk="0" hangingPunct="1">
                        <a:defRPr sz="1800" kern="1200">
                          <a:solidFill>
                            <a:schemeClr val="tx1"/>
                          </a:solidFill>
                          <a:latin typeface="Arial"/>
                          <a:ea typeface="ＭＳ Ｐゴシック"/>
                        </a:defRPr>
                      </a:lvl3pPr>
                      <a:lvl4pPr marL="1371600" algn="l" defTabSz="914400" rtl="0" eaLnBrk="1" latinLnBrk="0" hangingPunct="1">
                        <a:defRPr sz="1800" kern="1200">
                          <a:solidFill>
                            <a:schemeClr val="tx1"/>
                          </a:solidFill>
                          <a:latin typeface="Arial"/>
                          <a:ea typeface="ＭＳ Ｐゴシック"/>
                        </a:defRPr>
                      </a:lvl4pPr>
                      <a:lvl5pPr marL="1828800" algn="l" defTabSz="914400" rtl="0" eaLnBrk="1" latinLnBrk="0" hangingPunct="1">
                        <a:defRPr sz="1800" kern="1200">
                          <a:solidFill>
                            <a:schemeClr val="tx1"/>
                          </a:solidFill>
                          <a:latin typeface="Arial"/>
                          <a:ea typeface="ＭＳ Ｐゴシック"/>
                        </a:defRPr>
                      </a:lvl5pPr>
                      <a:lvl6pPr marL="2286000" algn="l" defTabSz="914400" rtl="0" eaLnBrk="1" latinLnBrk="0" hangingPunct="1">
                        <a:defRPr sz="1800" kern="1200">
                          <a:solidFill>
                            <a:schemeClr val="tx1"/>
                          </a:solidFill>
                          <a:latin typeface="Arial"/>
                          <a:ea typeface="ＭＳ Ｐゴシック"/>
                        </a:defRPr>
                      </a:lvl6pPr>
                      <a:lvl7pPr marL="2743200" algn="l" defTabSz="914400" rtl="0" eaLnBrk="1" latinLnBrk="0" hangingPunct="1">
                        <a:defRPr sz="1800" kern="1200">
                          <a:solidFill>
                            <a:schemeClr val="tx1"/>
                          </a:solidFill>
                          <a:latin typeface="Arial"/>
                          <a:ea typeface="ＭＳ Ｐゴシック"/>
                        </a:defRPr>
                      </a:lvl7pPr>
                      <a:lvl8pPr marL="3200400" algn="l" defTabSz="914400" rtl="0" eaLnBrk="1" latinLnBrk="0" hangingPunct="1">
                        <a:defRPr sz="1800" kern="1200">
                          <a:solidFill>
                            <a:schemeClr val="tx1"/>
                          </a:solidFill>
                          <a:latin typeface="Arial"/>
                          <a:ea typeface="ＭＳ Ｐゴシック"/>
                        </a:defRPr>
                      </a:lvl8pPr>
                      <a:lvl9pPr marL="3657600" algn="l" defTabSz="914400" rtl="0" eaLnBrk="1" latinLnBrk="0" hangingPunct="1">
                        <a:defRPr sz="1800" kern="1200">
                          <a:solidFill>
                            <a:schemeClr val="tx1"/>
                          </a:solidFill>
                          <a:latin typeface="Arial"/>
                          <a:ea typeface="ＭＳ Ｐゴシック"/>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FFFFF"/>
                          </a:solidFill>
                          <a:effectLst/>
                          <a:latin typeface="Century Gothic" panose="020B0502020202020204" pitchFamily="34" charset="0"/>
                          <a:ea typeface="ＭＳ Ｐゴシック" charset="0"/>
                          <a:cs typeface="ＭＳ Ｐゴシック" charset="0"/>
                        </a:rPr>
                        <a:t>Cybersecurity Assessment and Response</a:t>
                      </a:r>
                      <a:endParaRPr kumimoji="0" lang="en-US" sz="1000" b="1" i="0" u="none" strike="noStrike" cap="none" normalizeH="0" baseline="0" dirty="0">
                        <a:ln>
                          <a:noFill/>
                        </a:ln>
                        <a:solidFill>
                          <a:srgbClr val="FFFFFF"/>
                        </a:solidFill>
                        <a:effectLst/>
                        <a:latin typeface="Century Gothic" panose="020B0502020202020204" pitchFamily="34" charset="0"/>
                        <a:ea typeface="ＭＳ Ｐゴシック" charset="0"/>
                        <a:cs typeface="ＭＳ Ｐゴシック" charset="0"/>
                      </a:endParaRPr>
                    </a:p>
                  </a:txBody>
                  <a:tcPr marL="91516" marR="91516" marT="25740" marB="25740"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ysClr val="windowText" lastClr="000000">
                        <a:lumMod val="75000"/>
                        <a:lumOff val="25000"/>
                      </a:sysClr>
                    </a:solidFill>
                  </a:tcPr>
                </a:tc>
                <a:tc hMerge="1">
                  <a:txBody>
                    <a:bodyPr/>
                    <a:lstStyle/>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sz="1200" b="0" i="0" u="none" strike="noStrike" kern="1200" cap="none" normalizeH="0" baseline="0" dirty="0" smtClean="0">
                        <a:ln>
                          <a:noFill/>
                        </a:ln>
                        <a:solidFill>
                          <a:srgbClr val="404040"/>
                        </a:solidFill>
                        <a:effectLst/>
                        <a:latin typeface="HelveticaNeueLT Std Lt" pitchFamily="34" charset="0"/>
                        <a:ea typeface="ＭＳ Ｐゴシック" charset="0"/>
                        <a:cs typeface="ＭＳ Ｐゴシック" charset="0"/>
                      </a:endParaRPr>
                    </a:p>
                  </a:txBody>
                  <a:tcPr marL="91421" marR="91421" marT="45702" marB="4570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sz="1200" b="0" i="0" u="none" strike="noStrike" kern="1200" cap="none" normalizeH="0" baseline="0" dirty="0" smtClean="0">
                        <a:ln>
                          <a:noFill/>
                        </a:ln>
                        <a:solidFill>
                          <a:srgbClr val="404040"/>
                        </a:solidFill>
                        <a:effectLst/>
                        <a:latin typeface="HelveticaNeueLT Std Lt" pitchFamily="34" charset="0"/>
                        <a:ea typeface="ＭＳ Ｐゴシック" charset="0"/>
                        <a:cs typeface="ＭＳ Ｐゴシック" charset="0"/>
                      </a:endParaRPr>
                    </a:p>
                  </a:txBody>
                  <a:tcPr marL="91421" marR="91421" marT="45702" marB="4570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sz="1200" b="0" i="0" u="none" strike="noStrike" kern="1200" cap="none" normalizeH="0" baseline="0" dirty="0" smtClean="0">
                        <a:ln>
                          <a:noFill/>
                        </a:ln>
                        <a:solidFill>
                          <a:srgbClr val="404040"/>
                        </a:solidFill>
                        <a:effectLst/>
                        <a:latin typeface="HelveticaNeueLT Std Lt" pitchFamily="34" charset="0"/>
                        <a:ea typeface="ＭＳ Ｐゴシック" charset="0"/>
                        <a:cs typeface="ＭＳ Ｐゴシック" charset="0"/>
                      </a:endParaRPr>
                    </a:p>
                  </a:txBody>
                  <a:tcPr marL="91421" marR="91421" marT="45702" marB="4570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dirty="0" smtClean="0">
                        <a:ln>
                          <a:noFill/>
                        </a:ln>
                        <a:solidFill>
                          <a:srgbClr val="FFFFFF"/>
                        </a:solidFill>
                        <a:effectLst/>
                        <a:uLnTx/>
                        <a:uFillTx/>
                        <a:latin typeface="+mn-lt"/>
                        <a:ea typeface="ＭＳ Ｐゴシック" charset="0"/>
                        <a:cs typeface="ＭＳ Ｐゴシック" charset="0"/>
                      </a:endParaRPr>
                    </a:p>
                  </a:txBody>
                  <a:tcPr marL="91421" marR="91421" marT="45713" marB="45713"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a:noFill/>
                    </a:lnTlToBr>
                    <a:lnBlToTr>
                      <a:noFill/>
                    </a:lnBlToTr>
                    <a:gradFill flip="none" rotWithShape="1">
                      <a:gsLst>
                        <a:gs pos="0">
                          <a:srgbClr val="004D74">
                            <a:shade val="30000"/>
                            <a:satMod val="115000"/>
                          </a:srgbClr>
                        </a:gs>
                        <a:gs pos="50000">
                          <a:srgbClr val="004D74">
                            <a:shade val="67500"/>
                            <a:satMod val="115000"/>
                          </a:srgbClr>
                        </a:gs>
                        <a:gs pos="100000">
                          <a:srgbClr val="004D74">
                            <a:shade val="100000"/>
                            <a:satMod val="115000"/>
                          </a:srgbClr>
                        </a:gs>
                      </a:gsLst>
                      <a:lin ang="5400000" scaled="1"/>
                      <a:tileRect/>
                    </a:gradFill>
                  </a:tcPr>
                </a:tc>
              </a:tr>
              <a:tr h="2192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a:ln>
                            <a:noFill/>
                          </a:ln>
                          <a:solidFill>
                            <a:srgbClr val="404040"/>
                          </a:solidFill>
                          <a:effectLst/>
                          <a:latin typeface="Century Gothic" panose="020B0502020202020204" pitchFamily="34" charset="0"/>
                          <a:ea typeface="ＭＳ Ｐゴシック" charset="0"/>
                          <a:cs typeface="ＭＳ Ｐゴシック" charset="0"/>
                        </a:rPr>
                        <a:t>Threat </a:t>
                      </a:r>
                      <a: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t>Intelligence Advisory</a:t>
                      </a:r>
                      <a:endParaRPr kumimoji="0" lang="en-US" sz="900" b="0" i="0" u="none" strike="noStrike" cap="none" normalizeH="0" baseline="0" dirty="0">
                        <a:ln>
                          <a:noFill/>
                        </a:ln>
                        <a:solidFill>
                          <a:srgbClr val="404040"/>
                        </a:solidFill>
                        <a:effectLst/>
                        <a:latin typeface="Century Gothic" panose="020B0502020202020204" pitchFamily="34" charset="0"/>
                        <a:ea typeface="ＭＳ Ｐゴシック" charset="0"/>
                        <a:cs typeface="ＭＳ Ｐゴシック" charset="0"/>
                      </a:endParaRPr>
                    </a:p>
                  </a:txBody>
                  <a:tcPr marL="0" marR="0" marT="0" marB="0" anchor="ctr" horzOverflow="overflow">
                    <a:lnL w="28575"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t>X-Force Threat Analysis</a:t>
                      </a:r>
                    </a:p>
                  </a:txBody>
                  <a:tcPr marL="0" marR="0" marT="0" marB="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t>Penetration Testing</a:t>
                      </a:r>
                      <a:endParaRPr kumimoji="0" lang="en-US" sz="900" b="0" i="0" u="none" strike="noStrike" cap="none" normalizeH="0" baseline="0" dirty="0">
                        <a:ln>
                          <a:noFill/>
                        </a:ln>
                        <a:solidFill>
                          <a:srgbClr val="404040"/>
                        </a:solidFill>
                        <a:effectLst/>
                        <a:latin typeface="Century Gothic" panose="020B0502020202020204" pitchFamily="34" charset="0"/>
                        <a:ea typeface="ＭＳ Ｐゴシック" charset="0"/>
                        <a:cs typeface="ＭＳ Ｐゴシック" charset="0"/>
                      </a:endParaRPr>
                    </a:p>
                  </a:txBody>
                  <a:tcPr marL="0" marR="0" marT="0" marB="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t>Incident Preparation</a:t>
                      </a:r>
                    </a:p>
                  </a:txBody>
                  <a:tcPr marL="0" marR="0" marT="0" marB="0" anchor="ctr" horzOverflow="overflow">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ECE1">
                        <a:lumMod val="9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900" b="0" i="0" u="none" strike="noStrike" cap="none" normalizeH="0" baseline="0" dirty="0" smtClean="0">
                          <a:ln>
                            <a:noFill/>
                          </a:ln>
                          <a:solidFill>
                            <a:srgbClr val="404040"/>
                          </a:solidFill>
                          <a:effectLst/>
                          <a:latin typeface="Century Gothic" panose="020B0502020202020204" pitchFamily="34" charset="0"/>
                          <a:ea typeface="ＭＳ Ｐゴシック" charset="0"/>
                          <a:cs typeface="ＭＳ Ｐゴシック" charset="0"/>
                        </a:rPr>
                        <a:t>Emergency Response</a:t>
                      </a:r>
                    </a:p>
                  </a:txBody>
                  <a:tcPr marL="0" marR="0" marT="0" marB="0" anchor="ctr" horzOverflow="overflow">
                    <a:lnL w="12700" cap="flat" cmpd="sng" algn="ctr">
                      <a:solidFill>
                        <a:sysClr val="window" lastClr="FFFFFF">
                          <a:lumMod val="9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ECE1">
                        <a:lumMod val="90000"/>
                      </a:srgbClr>
                    </a:solidFill>
                  </a:tcPr>
                </a:tc>
              </a:tr>
            </a:tbl>
          </a:graphicData>
        </a:graphic>
      </p:graphicFrame>
    </p:spTree>
    <p:extLst>
      <p:ext uri="{BB962C8B-B14F-4D97-AF65-F5344CB8AC3E}">
        <p14:creationId xmlns:p14="http://schemas.microsoft.com/office/powerpoint/2010/main" val="3808341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Title 1" hidden="1"/>
          <p:cNvSpPr>
            <a:spLocks noGrp="1"/>
          </p:cNvSpPr>
          <p:nvPr>
            <p:ph type="title" idx="4294967295"/>
          </p:nvPr>
        </p:nvSpPr>
        <p:spPr/>
        <p:txBody>
          <a:bodyPr anchor="ctr"/>
          <a:lstStyle/>
          <a:p>
            <a:r>
              <a:rPr lang="en-US"/>
              <a:t>Learn more about IBM Security</a:t>
            </a:r>
          </a:p>
        </p:txBody>
      </p:sp>
      <p:pic>
        <p:nvPicPr>
          <p:cNvPr id="32771"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Title 1" hidden="1"/>
          <p:cNvSpPr>
            <a:spLocks noGrp="1"/>
          </p:cNvSpPr>
          <p:nvPr>
            <p:ph type="title" idx="4294967295"/>
          </p:nvPr>
        </p:nvSpPr>
        <p:spPr/>
        <p:txBody>
          <a:bodyPr anchor="ctr"/>
          <a:lstStyle/>
          <a:p>
            <a:endParaRPr lang="en-US"/>
          </a:p>
        </p:txBody>
      </p:sp>
      <p:pic>
        <p:nvPicPr>
          <p:cNvPr id="33795"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IBMSecurityTemplate_2013-08-09">
  <a:themeElements>
    <a:clrScheme name="IBMSecurityTemplate_2013-08-09 1">
      <a:dk1>
        <a:srgbClr val="000000"/>
      </a:dk1>
      <a:lt1>
        <a:srgbClr val="FFFFFF"/>
      </a:lt1>
      <a:dk2>
        <a:srgbClr val="7889FB"/>
      </a:dk2>
      <a:lt2>
        <a:srgbClr val="000000"/>
      </a:lt2>
      <a:accent1>
        <a:srgbClr val="83D1F5"/>
      </a:accent1>
      <a:accent2>
        <a:srgbClr val="68A400"/>
      </a:accent2>
      <a:accent3>
        <a:srgbClr val="FFFFFF"/>
      </a:accent3>
      <a:accent4>
        <a:srgbClr val="000000"/>
      </a:accent4>
      <a:accent5>
        <a:srgbClr val="C1E5F9"/>
      </a:accent5>
      <a:accent6>
        <a:srgbClr val="5E9400"/>
      </a:accent6>
      <a:hlink>
        <a:srgbClr val="00B0DA"/>
      </a:hlink>
      <a:folHlink>
        <a:srgbClr val="7F1C7D"/>
      </a:folHlink>
    </a:clrScheme>
    <a:fontScheme name="IBMSecurityTemplate_2013-08-09">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rgbClr val="00649D"/>
          </a:solidFill>
          <a:prstDash val="solid"/>
          <a:round/>
          <a:headEnd type="none" w="med" len="med"/>
          <a:tailEnd type="none" w="med" len="med"/>
        </a:ln>
        <a:effectLst>
          <a:prstShdw prst="shdw17" dist="17961" dir="2700000">
            <a:srgbClr val="00649D">
              <a:gamma/>
              <a:shade val="60000"/>
              <a:invGamma/>
              <a:alpha val="75000"/>
            </a:srgbClr>
          </a:prstShdw>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defRPr>
        </a:defPPr>
      </a:lstStyle>
    </a:spDef>
    <a:lnDef>
      <a:spPr bwMode="auto">
        <a:xfrm>
          <a:off x="0" y="0"/>
          <a:ext cx="1" cy="1"/>
        </a:xfrm>
        <a:custGeom>
          <a:avLst/>
          <a:gdLst/>
          <a:ahLst/>
          <a:cxnLst/>
          <a:rect l="0" t="0" r="0" b="0"/>
          <a:pathLst/>
        </a:custGeom>
        <a:solidFill>
          <a:schemeClr val="accent1"/>
        </a:solidFill>
        <a:ln w="19050" cap="flat" cmpd="sng" algn="ctr">
          <a:solidFill>
            <a:srgbClr val="00649D"/>
          </a:solidFill>
          <a:prstDash val="solid"/>
          <a:round/>
          <a:headEnd type="none" w="med" len="med"/>
          <a:tailEnd type="none" w="med" len="med"/>
        </a:ln>
        <a:effectLst>
          <a:prstShdw prst="shdw17" dist="17961" dir="2700000">
            <a:srgbClr val="00649D">
              <a:gamma/>
              <a:shade val="60000"/>
              <a:invGamma/>
              <a:alpha val="75000"/>
            </a:srgbClr>
          </a:prstShdw>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defRPr>
        </a:defPPr>
      </a:lstStyle>
    </a:lnDef>
  </a:objectDefaults>
  <a:extraClrSchemeLst>
    <a:extraClrScheme>
      <a:clrScheme name="IBMSecurityTemplate_2013-08-09 1">
        <a:dk1>
          <a:srgbClr val="000000"/>
        </a:dk1>
        <a:lt1>
          <a:srgbClr val="FFFFFF"/>
        </a:lt1>
        <a:dk2>
          <a:srgbClr val="7889FB"/>
        </a:dk2>
        <a:lt2>
          <a:srgbClr val="000000"/>
        </a:lt2>
        <a:accent1>
          <a:srgbClr val="83D1F5"/>
        </a:accent1>
        <a:accent2>
          <a:srgbClr val="68A400"/>
        </a:accent2>
        <a:accent3>
          <a:srgbClr val="FFFFFF"/>
        </a:accent3>
        <a:accent4>
          <a:srgbClr val="000000"/>
        </a:accent4>
        <a:accent5>
          <a:srgbClr val="C1E5F9"/>
        </a:accent5>
        <a:accent6>
          <a:srgbClr val="5E9400"/>
        </a:accent6>
        <a:hlink>
          <a:srgbClr val="00B0DA"/>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IBMSecurityTemplate_2015-01-05</Template>
  <TotalTime>33463</TotalTime>
  <Words>1850</Words>
  <Application>Microsoft Macintosh PowerPoint</Application>
  <PresentationFormat>On-screen Show (4:3)</PresentationFormat>
  <Paragraphs>271</Paragraphs>
  <Slides>24</Slides>
  <Notes>22</Notes>
  <HiddenSlides>1</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IBMSecurityTemplate_2013-08-09</vt:lpstr>
      <vt:lpstr>IBM Security  A New Era of Security for a New Era of Computing</vt:lpstr>
      <vt:lpstr>New technologies introduce new risks…</vt:lpstr>
      <vt:lpstr>Security leaders are more accountable than ever before </vt:lpstr>
      <vt:lpstr>IBM Security invests in best-of-breed technologies</vt:lpstr>
      <vt:lpstr>IBM Security Strategy</vt:lpstr>
      <vt:lpstr>IBM helps protect against new, complex security challenges</vt:lpstr>
      <vt:lpstr>Optimize your security program Integrate security silos, reduce complexity, and lower costs </vt:lpstr>
      <vt:lpstr>Stop advanced threats Use analytics and insights for smarter integrated defense  </vt:lpstr>
      <vt:lpstr>Introducing the IBM Threat Protection System</vt:lpstr>
      <vt:lpstr>Focus on critical points in the attack chain with preemptive defenses on both the endpoint and network</vt:lpstr>
      <vt:lpstr>Continuously monitor security-relevant activity from across  the entire organization</vt:lpstr>
      <vt:lpstr>Intelligent, integrated and automated vulnerability management</vt:lpstr>
      <vt:lpstr>PowerPoint Presentation</vt:lpstr>
      <vt:lpstr>Rapidly investigate breaches, retrace activity,  and learn from findings to remediate weaknesses </vt:lpstr>
      <vt:lpstr>Share, analyze, and act upon information gathered  from an ecosystem of third-party products</vt:lpstr>
      <vt:lpstr>Protect critical assets Use context-aware, role-based controls to help prevent unauthorized access </vt:lpstr>
      <vt:lpstr>End-to-end products and services to protect your critical assets</vt:lpstr>
      <vt:lpstr>PowerPoint Presentation</vt:lpstr>
      <vt:lpstr>Cloud is rapidly transforming the enterprise</vt:lpstr>
      <vt:lpstr>IBM Cloud Security Portfolio</vt:lpstr>
      <vt:lpstr>IBM Security solutions for the mobile enterprise </vt:lpstr>
      <vt:lpstr>PowerPoint Presentation</vt:lpstr>
      <vt:lpstr>Learn more about IBM Security</vt:lpstr>
      <vt:lpstr>PowerPoint Presentation</vt:lpstr>
    </vt:vector>
  </TitlesOfParts>
  <Company>IBM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KBenz</dc:creator>
  <cp:lastModifiedBy>MacBookAir</cp:lastModifiedBy>
  <cp:revision>11</cp:revision>
  <dcterms:created xsi:type="dcterms:W3CDTF">2015-01-26T21:06:45Z</dcterms:created>
  <dcterms:modified xsi:type="dcterms:W3CDTF">2015-03-04T09:06:19Z</dcterms:modified>
</cp:coreProperties>
</file>