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7"/>
  </p:notesMasterIdLst>
  <p:handoutMasterIdLst>
    <p:handoutMasterId r:id="rId38"/>
  </p:handoutMasterIdLst>
  <p:sldIdLst>
    <p:sldId id="258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70" r:id="rId10"/>
    <p:sldId id="266" r:id="rId11"/>
    <p:sldId id="267" r:id="rId12"/>
    <p:sldId id="268" r:id="rId13"/>
    <p:sldId id="269" r:id="rId14"/>
    <p:sldId id="295" r:id="rId15"/>
    <p:sldId id="293" r:id="rId16"/>
    <p:sldId id="271" r:id="rId17"/>
    <p:sldId id="290" r:id="rId18"/>
    <p:sldId id="29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96" r:id="rId30"/>
    <p:sldId id="283" r:id="rId31"/>
    <p:sldId id="285" r:id="rId32"/>
    <p:sldId id="288" r:id="rId33"/>
    <p:sldId id="289" r:id="rId34"/>
    <p:sldId id="287" r:id="rId35"/>
    <p:sldId id="259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2">
          <p15:clr>
            <a:srgbClr val="A4A3A4"/>
          </p15:clr>
        </p15:guide>
        <p15:guide id="2" orient="horz" pos="3792">
          <p15:clr>
            <a:srgbClr val="A4A3A4"/>
          </p15:clr>
        </p15:guide>
        <p15:guide id="3" pos="576">
          <p15:clr>
            <a:srgbClr val="A4A3A4"/>
          </p15:clr>
        </p15:guide>
        <p15:guide id="4" pos="561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75C"/>
    <a:srgbClr val="BFDF95"/>
    <a:srgbClr val="8CC63F"/>
    <a:srgbClr val="FFFFFF"/>
    <a:srgbClr val="00263E"/>
    <a:srgbClr val="003F69"/>
    <a:srgbClr val="83D1F5"/>
    <a:srgbClr val="BA006E"/>
    <a:srgbClr val="0096D6"/>
    <a:srgbClr val="AB1A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1" autoAdjust="0"/>
    <p:restoredTop sz="88936" autoAdjust="0"/>
  </p:normalViewPr>
  <p:slideViewPr>
    <p:cSldViewPr showGuides="1">
      <p:cViewPr varScale="1">
        <p:scale>
          <a:sx n="83" d="100"/>
          <a:sy n="83" d="100"/>
        </p:scale>
        <p:origin x="1530" y="90"/>
      </p:cViewPr>
      <p:guideLst>
        <p:guide orient="horz" pos="912"/>
        <p:guide orient="horz" pos="3792"/>
        <p:guide pos="576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252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644BCB-F03D-402E-96F8-C5F792D90B47}" type="datetimeFigureOut">
              <a:rPr lang="en-US" smtClean="0"/>
              <a:pPr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27D29E-891C-407B-B640-CF827916DA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507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17BD76-BCC3-45E4-9E85-97DF8C4AA6EC}" type="datetimeFigureOut">
              <a:rPr lang="en-US" smtClean="0"/>
              <a:pPr/>
              <a:t>8/24/2015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43DB2D-5C9C-408B-8EBA-AC4240A04A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858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3DB2D-5C9C-408B-8EBA-AC4240A04A8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395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72DEB4-B1E8-4404-BCFA-905B724C6F1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95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3DB2D-5C9C-408B-8EBA-AC4240A04A8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966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72DEB4-B1E8-4404-BCFA-905B724C6F1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5333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8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72DEB4-B1E8-4404-BCFA-905B724C6F1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4148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72DEB4-B1E8-4404-BCFA-905B724C6F1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617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72DEB4-B1E8-4404-BCFA-905B724C6F1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1926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72DEB4-B1E8-4404-BCFA-905B724C6F1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801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72DEB4-B1E8-4404-BCFA-905B724C6F1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143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838200" y="2133600"/>
            <a:ext cx="5105400" cy="2152651"/>
          </a:xfrm>
        </p:spPr>
        <p:txBody>
          <a:bodyPr anchor="b" anchorCtr="0">
            <a:noAutofit/>
          </a:bodyPr>
          <a:lstStyle>
            <a:lvl1pPr>
              <a:lnSpc>
                <a:spcPts val="4400"/>
              </a:lnSpc>
              <a:defRPr sz="4000" b="1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 smtClean="0"/>
              <a:t>Click to edit Master </a:t>
            </a:r>
            <a:br>
              <a:rPr lang="en-US" dirty="0" smtClean="0"/>
            </a:br>
            <a:r>
              <a:rPr lang="en-US" dirty="0" smtClean="0"/>
              <a:t>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4267200"/>
            <a:ext cx="5105400" cy="990601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2400" b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3400"/>
              </a:lnSpc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D81-7772-4D16-A46A-DACAA8D1BFC0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8ED436E-5D99-4818-805F-8D31FCAA02DD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F7DDCC4-01E7-47EA-AF1A-B80225BF6E7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© 2015 IBM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533400" y="2819400"/>
            <a:ext cx="4648200" cy="2350008"/>
          </a:xfrm>
          <a:effectLst/>
        </p:spPr>
        <p:txBody>
          <a:bodyPr/>
          <a:lstStyle>
            <a:lvl1pPr marL="0" algn="l" defTabSz="914400" rtl="0" eaLnBrk="1" latinLnBrk="0" hangingPunct="1">
              <a:lnSpc>
                <a:spcPts val="4400"/>
              </a:lnSpc>
              <a:spcBef>
                <a:spcPct val="0"/>
              </a:spcBef>
              <a:buNone/>
              <a:defRPr lang="en-US" sz="3600" b="1" kern="1200" cap="none" dirty="0" smtClean="0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section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9086B-62EE-433B-8DA2-BC246019A1BB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609600" y="1597025"/>
            <a:ext cx="3782568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4675632" y="1597025"/>
            <a:ext cx="3782568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586024"/>
            <a:ext cx="3886200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448" y="2295647"/>
            <a:ext cx="3889818" cy="3571753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586024"/>
            <a:ext cx="3886200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295647"/>
            <a:ext cx="3886200" cy="3571753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7BFA0-D435-4563-8F39-B10E1697341C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D3068-CAC0-44C0-A233-B373F0170A9A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FA18-458A-46EA-B61B-6A606082507A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1972"/>
            <a:ext cx="4648200" cy="4113028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62600" y="1601972"/>
            <a:ext cx="2895600" cy="4113028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A8250-B426-4BEA-AD14-2C0B4C6616FE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7450" y="1620524"/>
            <a:ext cx="7940749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4460796"/>
            <a:ext cx="7463613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243A6-825F-47AF-850B-198AD9AB7BB9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1676401"/>
            <a:ext cx="7924800" cy="34289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2E24-933E-43E5-A4CC-C1E0D3F274E3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1676399"/>
            <a:ext cx="7924800" cy="4343401"/>
          </a:xfrm>
        </p:spPr>
        <p:txBody>
          <a:bodyPr vert="eaVert" anchor="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C06C-3C0D-4CC6-9ECB-4649C52AAB03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70866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4"/>
          <p:cNvSpPr txBox="1">
            <a:spLocks/>
          </p:cNvSpPr>
          <p:nvPr userDrawn="1"/>
        </p:nvSpPr>
        <p:spPr bwMode="auto">
          <a:xfrm>
            <a:off x="6619485" y="6397625"/>
            <a:ext cx="23236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5" tIns="45708" rIns="91415" bIns="45708" numCol="1" anchor="ctr" anchorCtr="0" compatLnSpc="1">
            <a:prstTxWarp prst="textNoShape">
              <a:avLst/>
            </a:prstTxWarp>
          </a:bodyPr>
          <a:lstStyle>
            <a:lvl1pPr>
              <a:defRPr sz="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r">
              <a:lnSpc>
                <a:spcPct val="100000"/>
              </a:lnSpc>
              <a:buFontTx/>
              <a:buNone/>
            </a:pPr>
            <a:r>
              <a:rPr lang="en-US" sz="900" dirty="0" smtClean="0"/>
              <a:t>© 2014 IBM Corporation</a:t>
            </a:r>
            <a:endParaRPr lang="en-US" sz="900" dirty="0"/>
          </a:p>
        </p:txBody>
      </p:sp>
      <p:pic>
        <p:nvPicPr>
          <p:cNvPr id="16" name="Picture 3" descr="E:\new sc template_not for summit\Smarter_Commerce_wordmark_black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43845" y="396135"/>
            <a:ext cx="1595080" cy="127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4" descr="blue-logo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243386" y="285340"/>
            <a:ext cx="586918" cy="237940"/>
          </a:xfrm>
          <a:prstGeom prst="rect">
            <a:avLst/>
          </a:prstGeom>
          <a:noFill/>
        </p:spPr>
      </p:pic>
      <p:sp>
        <p:nvSpPr>
          <p:cNvPr id="18" name="Line 4"/>
          <p:cNvSpPr>
            <a:spLocks noChangeShapeType="1"/>
          </p:cNvSpPr>
          <p:nvPr userDrawn="1"/>
        </p:nvSpPr>
        <p:spPr bwMode="auto">
          <a:xfrm flipV="1">
            <a:off x="243844" y="607350"/>
            <a:ext cx="8588048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lIns="228600" tIns="114300" rIns="228600" bIns="114300"/>
          <a:lstStyle/>
          <a:p>
            <a:endParaRPr lang="en-US"/>
          </a:p>
        </p:txBody>
      </p:sp>
      <p:sp>
        <p:nvSpPr>
          <p:cNvPr id="22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397625"/>
            <a:ext cx="916780" cy="460375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A74F5FA7-0330-4E48-83B0-E4D4F93AD0A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Date Placeholder 5"/>
          <p:cNvSpPr>
            <a:spLocks noGrp="1"/>
          </p:cNvSpPr>
          <p:nvPr>
            <p:ph type="dt" sz="half" idx="2"/>
          </p:nvPr>
        </p:nvSpPr>
        <p:spPr>
          <a:xfrm>
            <a:off x="916781" y="6397625"/>
            <a:ext cx="1612383" cy="460375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403CD236-EE68-41D0-A59C-0523382906C7}" type="datetime1">
              <a:rPr lang="en-US" smtClean="0"/>
              <a:pPr/>
              <a:t>8/24/2015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4075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799" y="457200"/>
            <a:ext cx="8491027" cy="82296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371600"/>
            <a:ext cx="8477249" cy="4724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6626" y="6373873"/>
            <a:ext cx="1219200" cy="29927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FDDD9FAB-F5A0-42AC-8ECD-FD2D0BFF3495}" type="datetime1">
              <a:rPr lang="en-US" smtClean="0"/>
              <a:pPr/>
              <a:t>8/24/2015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43200" y="6373873"/>
            <a:ext cx="3657600" cy="29927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ctr">
              <a:defRPr sz="1000" b="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r>
              <a:rPr lang="en-US" dirty="0" smtClean="0"/>
              <a:t>© 2015 IBM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4799" y="6385817"/>
            <a:ext cx="914400" cy="249830"/>
          </a:xfrm>
          <a:prstGeom prst="rect">
            <a:avLst/>
          </a:prstGeom>
        </p:spPr>
        <p:txBody>
          <a:bodyPr vert="horz" lIns="91440" tIns="45720" rIns="91440" bIns="9144" rtlCol="0" anchor="ctr" anchorCtr="0"/>
          <a:lstStyle>
            <a:lvl1pPr algn="l">
              <a:defRPr sz="1000" b="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8F7DDCC4-01E7-47EA-AF1A-B80225BF6E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78" y="128016"/>
            <a:ext cx="1324422" cy="2133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970" y="128016"/>
            <a:ext cx="457200" cy="183548"/>
          </a:xfrm>
          <a:prstGeom prst="rect">
            <a:avLst/>
          </a:prstGeom>
        </p:spPr>
      </p:pic>
      <p:pic>
        <p:nvPicPr>
          <p:cNvPr id="10" name="Picture 9"/>
          <p:cNvPicPr preferRelativeResize="0">
            <a:picLocks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" y="6766560"/>
            <a:ext cx="9143971" cy="9144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2341"/>
            <a:ext cx="8491027" cy="54859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7" r:id="rId12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33363" indent="-215900" algn="l" defTabSz="914400" rtl="0" eaLnBrk="1" latinLnBrk="0" hangingPunct="1">
        <a:lnSpc>
          <a:spcPct val="100000"/>
        </a:lnSpc>
        <a:spcBef>
          <a:spcPts val="1200"/>
        </a:spcBef>
        <a:spcAft>
          <a:spcPts val="0"/>
        </a:spcAft>
        <a:buClr>
          <a:srgbClr val="00B0DA"/>
        </a:buClr>
        <a:buSzPct val="90000"/>
        <a:buFont typeface="Wingdings" pitchFamily="2" charset="2"/>
        <a:buChar char="§"/>
        <a:defRPr sz="2000" b="1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74675" indent="-190500" algn="l" defTabSz="914400" rtl="0" eaLnBrk="1" latinLnBrk="0" hangingPunct="1">
        <a:lnSpc>
          <a:spcPct val="100000"/>
        </a:lnSpc>
        <a:spcBef>
          <a:spcPct val="20000"/>
        </a:spcBef>
        <a:buClr>
          <a:srgbClr val="00B0DA"/>
        </a:buClr>
        <a:buSzPct val="90000"/>
        <a:buFont typeface="Wingdings" pitchFamily="2" charset="2"/>
        <a:buChar char="§"/>
        <a:defRPr sz="1800" b="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66788" indent="-217488" algn="l" defTabSz="914400" rtl="0" eaLnBrk="1" latinLnBrk="0" hangingPunct="1">
        <a:lnSpc>
          <a:spcPct val="100000"/>
        </a:lnSpc>
        <a:spcBef>
          <a:spcPct val="20000"/>
        </a:spcBef>
        <a:buClr>
          <a:srgbClr val="00B0DA"/>
        </a:buClr>
        <a:buSzPct val="90000"/>
        <a:buFont typeface="Wingdings" pitchFamily="2" charset="2"/>
        <a:buChar char="§"/>
        <a:defRPr sz="1600" b="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319213" indent="-203200" algn="l" defTabSz="914400" rtl="0" eaLnBrk="1" latinLnBrk="0" hangingPunct="1">
        <a:lnSpc>
          <a:spcPct val="100000"/>
        </a:lnSpc>
        <a:spcBef>
          <a:spcPct val="20000"/>
        </a:spcBef>
        <a:buClr>
          <a:srgbClr val="00B0DA"/>
        </a:buClr>
        <a:buSzPct val="90000"/>
        <a:buFont typeface="Wingdings" pitchFamily="2" charset="2"/>
        <a:buChar char="§"/>
        <a:defRPr sz="1400" b="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1463" indent="-152400" algn="l" defTabSz="914400" rtl="0" eaLnBrk="1" latinLnBrk="0" hangingPunct="1">
        <a:lnSpc>
          <a:spcPct val="100000"/>
        </a:lnSpc>
        <a:spcBef>
          <a:spcPct val="20000"/>
        </a:spcBef>
        <a:buClr>
          <a:srgbClr val="00B0DA"/>
        </a:buClr>
        <a:buSzPct val="90000"/>
        <a:buFont typeface="Wingdings" pitchFamily="2" charset="2"/>
        <a:buChar char="§"/>
        <a:defRPr sz="1400" b="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mailto:cm_support@us.ibm.com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upport.coremetric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838200" y="1905000"/>
            <a:ext cx="7924800" cy="2152651"/>
          </a:xfrm>
        </p:spPr>
        <p:txBody>
          <a:bodyPr/>
          <a:lstStyle/>
          <a:p>
            <a:r>
              <a:rPr lang="en-US" sz="3200" dirty="0" smtClean="0"/>
              <a:t>Building the Right Path: </a:t>
            </a:r>
            <a:r>
              <a:rPr lang="en-US" sz="2400" b="0" dirty="0" smtClean="0"/>
              <a:t>A look into how studying your customers journey can improve your overall business</a:t>
            </a:r>
            <a:endParaRPr lang="en-US" sz="2400" b="0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838200" y="4419600"/>
            <a:ext cx="5105400" cy="990601"/>
          </a:xfrm>
        </p:spPr>
        <p:txBody>
          <a:bodyPr/>
          <a:lstStyle/>
          <a:p>
            <a:r>
              <a:rPr lang="en-US" dirty="0" smtClean="0"/>
              <a:t>Zachary </a:t>
            </a:r>
            <a:r>
              <a:rPr lang="en-US" dirty="0" err="1" smtClean="0"/>
              <a:t>Betack</a:t>
            </a:r>
            <a:endParaRPr lang="en-US" dirty="0" smtClean="0"/>
          </a:p>
          <a:p>
            <a:r>
              <a:rPr lang="en-US" dirty="0" smtClean="0"/>
              <a:t>08/26/2015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04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88903-DEC4-4C5C-BC33-6C191E5599B9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304800" y="1143000"/>
            <a:ext cx="8477249" cy="47244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sz="1800" dirty="0"/>
              <a:t>Clickstream Reporting Deep Dive</a:t>
            </a:r>
          </a:p>
          <a:p>
            <a:pPr>
              <a:lnSpc>
                <a:spcPct val="80000"/>
              </a:lnSpc>
            </a:pPr>
            <a:r>
              <a:rPr lang="en-US" sz="1400" dirty="0"/>
              <a:t>Overview</a:t>
            </a:r>
          </a:p>
          <a:p>
            <a:pPr>
              <a:lnSpc>
                <a:spcPct val="80000"/>
              </a:lnSpc>
            </a:pPr>
            <a:r>
              <a:rPr lang="en-US" sz="1400" dirty="0"/>
              <a:t>Benefits of Clickstream </a:t>
            </a:r>
          </a:p>
          <a:p>
            <a:pPr>
              <a:lnSpc>
                <a:spcPct val="80000"/>
              </a:lnSpc>
            </a:pPr>
            <a:r>
              <a:rPr lang="en-US" sz="1400" dirty="0"/>
              <a:t>Creating Clickstreams</a:t>
            </a:r>
          </a:p>
          <a:p>
            <a:pPr>
              <a:lnSpc>
                <a:spcPct val="80000"/>
              </a:lnSpc>
            </a:pPr>
            <a:r>
              <a:rPr lang="en-US" sz="1400" dirty="0"/>
              <a:t>Analyzing Clickstream Data</a:t>
            </a:r>
          </a:p>
          <a:p>
            <a:pPr>
              <a:lnSpc>
                <a:spcPct val="80000"/>
              </a:lnSpc>
            </a:pPr>
            <a:r>
              <a:rPr lang="en-US" sz="1400" dirty="0"/>
              <a:t>Report Features</a:t>
            </a:r>
          </a:p>
          <a:p>
            <a:pPr>
              <a:lnSpc>
                <a:spcPct val="80000"/>
              </a:lnSpc>
            </a:pPr>
            <a:r>
              <a:rPr lang="en-US" sz="1400" dirty="0"/>
              <a:t>KPIs</a:t>
            </a:r>
          </a:p>
          <a:p>
            <a:pPr>
              <a:lnSpc>
                <a:spcPct val="80000"/>
              </a:lnSpc>
            </a:pPr>
            <a:r>
              <a:rPr lang="en-US" sz="1400" dirty="0"/>
              <a:t>Use </a:t>
            </a:r>
            <a:r>
              <a:rPr lang="en-US" sz="1400" dirty="0" smtClean="0"/>
              <a:t>Cases</a:t>
            </a:r>
            <a:endParaRPr lang="en-US" sz="1400" dirty="0"/>
          </a:p>
          <a:p>
            <a:pPr>
              <a:lnSpc>
                <a:spcPct val="80000"/>
              </a:lnSpc>
              <a:buNone/>
            </a:pPr>
            <a:r>
              <a:rPr lang="en-US" sz="1800" dirty="0"/>
              <a:t>TruePath Reporting Deep Dive</a:t>
            </a:r>
          </a:p>
          <a:p>
            <a:pPr>
              <a:lnSpc>
                <a:spcPct val="80000"/>
              </a:lnSpc>
            </a:pPr>
            <a:r>
              <a:rPr lang="en-US" sz="1400" dirty="0"/>
              <a:t>Overview</a:t>
            </a:r>
          </a:p>
          <a:p>
            <a:pPr>
              <a:lnSpc>
                <a:spcPct val="80000"/>
              </a:lnSpc>
            </a:pPr>
            <a:r>
              <a:rPr lang="en-US" sz="1400" dirty="0"/>
              <a:t>Benefits of TruePath</a:t>
            </a:r>
          </a:p>
          <a:p>
            <a:pPr>
              <a:lnSpc>
                <a:spcPct val="80000"/>
              </a:lnSpc>
            </a:pPr>
            <a:r>
              <a:rPr lang="en-US" sz="1400" dirty="0"/>
              <a:t>Getting Started</a:t>
            </a:r>
          </a:p>
          <a:p>
            <a:pPr>
              <a:lnSpc>
                <a:spcPct val="80000"/>
              </a:lnSpc>
            </a:pPr>
            <a:r>
              <a:rPr lang="en-US" sz="1400" dirty="0"/>
              <a:t>Analyzing TruePath Data</a:t>
            </a:r>
          </a:p>
          <a:p>
            <a:pPr>
              <a:lnSpc>
                <a:spcPct val="80000"/>
              </a:lnSpc>
            </a:pPr>
            <a:r>
              <a:rPr lang="en-US" sz="1400" dirty="0"/>
              <a:t>KPIs</a:t>
            </a:r>
          </a:p>
          <a:p>
            <a:pPr>
              <a:lnSpc>
                <a:spcPct val="80000"/>
              </a:lnSpc>
            </a:pPr>
            <a:r>
              <a:rPr lang="en-US" sz="1400" dirty="0"/>
              <a:t>Report Features</a:t>
            </a:r>
          </a:p>
          <a:p>
            <a:pPr>
              <a:lnSpc>
                <a:spcPct val="80000"/>
              </a:lnSpc>
            </a:pPr>
            <a:r>
              <a:rPr lang="en-US" sz="1400" dirty="0"/>
              <a:t>Use Cases</a:t>
            </a:r>
          </a:p>
          <a:p>
            <a:pPr>
              <a:lnSpc>
                <a:spcPct val="80000"/>
              </a:lnSpc>
              <a:buNone/>
            </a:pPr>
            <a:r>
              <a:rPr lang="en-US" sz="1600" dirty="0"/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190491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Clickstream Reporting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D81-7772-4D16-A46A-DACAA8D1BFC0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1800" dirty="0" smtClean="0"/>
              <a:t>Clickstream reports are open ended pathing reports that help analyze popular paths your visitors are taking</a:t>
            </a:r>
          </a:p>
          <a:p>
            <a:r>
              <a:rPr lang="en-US" sz="1800" dirty="0"/>
              <a:t>These reports can reveal trends in visitor behavior and help you to determine which paths are most successful in leading to conversions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To locate Clickstream Reporting, log into Digital Analytics&lt;&lt;Reports&lt;&lt;Paths&lt;&lt;Clickstream</a:t>
            </a:r>
            <a:endParaRPr lang="en-US" sz="1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790463"/>
            <a:ext cx="2162175" cy="3959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752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Clickstream Reporting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D81-7772-4D16-A46A-DACAA8D1BFC0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Clickstream reports allow you to analyze paths your customers take through your website either before or after they visit a specific page</a:t>
            </a:r>
          </a:p>
          <a:p>
            <a:r>
              <a:rPr lang="en-US" dirty="0" smtClean="0"/>
              <a:t>Clickstream reports allow you to compare up to three different paths</a:t>
            </a:r>
          </a:p>
          <a:p>
            <a:r>
              <a:rPr lang="en-US" dirty="0" smtClean="0"/>
              <a:t>Additionally you are able to view the top five most popular paths </a:t>
            </a:r>
          </a:p>
          <a:p>
            <a:r>
              <a:rPr lang="en-US" dirty="0" smtClean="0"/>
              <a:t>You can further refine your results by using a profile segment/product segmentation</a:t>
            </a:r>
          </a:p>
          <a:p>
            <a:pPr lvl="1"/>
            <a:r>
              <a:rPr lang="en-US" dirty="0" smtClean="0"/>
              <a:t>Narrows in on a specific clientele's behavior</a:t>
            </a:r>
          </a:p>
          <a:p>
            <a:pPr lvl="1"/>
            <a:r>
              <a:rPr lang="en-US" dirty="0" smtClean="0"/>
              <a:t>Narrow in on customers that have purchased a specific product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4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a New Clickstream Report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D81-7772-4D16-A46A-DACAA8D1BFC0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4294967295"/>
          </p:nvPr>
        </p:nvSpPr>
        <p:spPr>
          <a:xfrm>
            <a:off x="304800" y="1371601"/>
            <a:ext cx="8382000" cy="1371600"/>
          </a:xfrm>
          <a:prstGeom prst="rect">
            <a:avLst/>
          </a:prstGeom>
        </p:spPr>
        <p:txBody>
          <a:bodyPr/>
          <a:lstStyle/>
          <a:p>
            <a:r>
              <a:rPr lang="en-US" sz="2500" dirty="0" smtClean="0"/>
              <a:t>Click ‘Create New Report’ in the Clickstream list page</a:t>
            </a:r>
          </a:p>
          <a:p>
            <a:pPr>
              <a:buFont typeface="Wingdings" pitchFamily="2" charset="2"/>
              <a:buNone/>
            </a:pPr>
            <a:endParaRPr lang="en-US" sz="2600" dirty="0" smtClean="0"/>
          </a:p>
          <a:p>
            <a:endParaRPr lang="en-US" sz="2600" dirty="0" smtClean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3962400"/>
            <a:ext cx="3733800" cy="23257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209800"/>
            <a:ext cx="8153400" cy="5895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Content Placeholder 2"/>
          <p:cNvSpPr>
            <a:spLocks noGrp="1"/>
          </p:cNvSpPr>
          <p:nvPr>
            <p:ph sz="half" idx="4294967295"/>
          </p:nvPr>
        </p:nvSpPr>
        <p:spPr>
          <a:xfrm>
            <a:off x="304800" y="3352800"/>
            <a:ext cx="8610600" cy="1371600"/>
          </a:xfrm>
          <a:prstGeom prst="rect">
            <a:avLst/>
          </a:prstGeom>
        </p:spPr>
        <p:txBody>
          <a:bodyPr/>
          <a:lstStyle/>
          <a:p>
            <a:r>
              <a:rPr lang="en-US" sz="2500" dirty="0" smtClean="0"/>
              <a:t>Click ‘Create a Clickstream Report’ in the drop-down menu under Pages</a:t>
            </a:r>
          </a:p>
          <a:p>
            <a:pPr>
              <a:buFont typeface="Wingdings" pitchFamily="2" charset="2"/>
              <a:buNone/>
            </a:pPr>
            <a:endParaRPr lang="en-US" sz="2600" dirty="0" smtClean="0"/>
          </a:p>
          <a:p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28887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Clickstream Report: Step 1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D81-7772-4D16-A46A-DACAA8D1BFC0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4294967295"/>
          </p:nvPr>
        </p:nvSpPr>
        <p:spPr>
          <a:xfrm>
            <a:off x="32795" y="1447800"/>
            <a:ext cx="4114800" cy="4068762"/>
          </a:xfrm>
          <a:prstGeom prst="rect">
            <a:avLst/>
          </a:prstGeom>
        </p:spPr>
        <p:txBody>
          <a:bodyPr/>
          <a:lstStyle/>
          <a:p>
            <a:r>
              <a:rPr lang="en-US" sz="2300" dirty="0" smtClean="0"/>
              <a:t>Select the page you want use</a:t>
            </a:r>
          </a:p>
          <a:p>
            <a:r>
              <a:rPr lang="en-US" sz="2300" dirty="0" smtClean="0"/>
              <a:t>You can enter a search string and click the </a:t>
            </a:r>
            <a:r>
              <a:rPr lang="en-US" sz="2300" b="1" dirty="0" smtClean="0"/>
              <a:t>search</a:t>
            </a:r>
            <a:r>
              <a:rPr lang="en-US" sz="2300" dirty="0" smtClean="0"/>
              <a:t> icon</a:t>
            </a:r>
          </a:p>
          <a:p>
            <a:pPr>
              <a:buNone/>
            </a:pPr>
            <a:r>
              <a:rPr lang="en-US" sz="2300" dirty="0" smtClean="0"/>
              <a:t> </a:t>
            </a:r>
          </a:p>
          <a:p>
            <a:r>
              <a:rPr lang="en-US" sz="2300" dirty="0" smtClean="0"/>
              <a:t>Select the radio button next to the page name </a:t>
            </a:r>
          </a:p>
          <a:p>
            <a:r>
              <a:rPr lang="en-US" sz="2300" dirty="0" smtClean="0"/>
              <a:t>Click </a:t>
            </a:r>
            <a:r>
              <a:rPr lang="en-US" sz="2300" b="1" dirty="0" smtClean="0"/>
              <a:t>Next</a:t>
            </a:r>
            <a:r>
              <a:rPr lang="en-US" sz="2300" dirty="0" smtClean="0"/>
              <a:t> to reach Step 2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87975" y="27432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524000"/>
            <a:ext cx="4752975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660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Clickstream Report: Step 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D81-7772-4D16-A46A-DACAA8D1BFC0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58" y="1295400"/>
            <a:ext cx="4752975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/>
          <p:cNvSpPr>
            <a:spLocks noGrp="1"/>
          </p:cNvSpPr>
          <p:nvPr>
            <p:ph sz="half" idx="4294967295"/>
          </p:nvPr>
        </p:nvSpPr>
        <p:spPr>
          <a:xfrm>
            <a:off x="152400" y="1524000"/>
            <a:ext cx="4267200" cy="4572000"/>
          </a:xfrm>
          <a:prstGeom prst="rect">
            <a:avLst/>
          </a:prstGeom>
        </p:spPr>
        <p:txBody>
          <a:bodyPr/>
          <a:lstStyle/>
          <a:p>
            <a:r>
              <a:rPr lang="en-US" sz="2300" dirty="0" smtClean="0"/>
              <a:t>Choose Clickstream direction </a:t>
            </a:r>
          </a:p>
          <a:p>
            <a:r>
              <a:rPr lang="en-US" sz="2300" dirty="0" smtClean="0"/>
              <a:t>Name the Clickstream</a:t>
            </a:r>
          </a:p>
          <a:p>
            <a:r>
              <a:rPr lang="en-US" sz="2300" dirty="0" smtClean="0"/>
              <a:t>Input a date range </a:t>
            </a:r>
          </a:p>
          <a:p>
            <a:r>
              <a:rPr lang="en-US" sz="2300" dirty="0" smtClean="0"/>
              <a:t>Optionally, apply a Profile Segment/Specify a specific product</a:t>
            </a:r>
          </a:p>
          <a:p>
            <a:r>
              <a:rPr lang="en-US" sz="2300" dirty="0" smtClean="0"/>
              <a:t>Click Run Report</a:t>
            </a:r>
          </a:p>
        </p:txBody>
      </p:sp>
    </p:spTree>
    <p:extLst>
      <p:ext uri="{BB962C8B-B14F-4D97-AF65-F5344CB8AC3E}">
        <p14:creationId xmlns:p14="http://schemas.microsoft.com/office/powerpoint/2010/main" val="12906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Backward vs Forward Clickstreams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D81-7772-4D16-A46A-DACAA8D1BFC0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Text Placeholder 6"/>
          <p:cNvSpPr txBox="1">
            <a:spLocks/>
          </p:cNvSpPr>
          <p:nvPr/>
        </p:nvSpPr>
        <p:spPr>
          <a:xfrm>
            <a:off x="381000" y="1524000"/>
            <a:ext cx="8229600" cy="715963"/>
          </a:xfrm>
          <a:prstGeom prst="rect">
            <a:avLst/>
          </a:prstGeom>
        </p:spPr>
        <p:txBody>
          <a:bodyPr/>
          <a:lstStyle>
            <a:lvl1pPr marL="233363" indent="-2159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DA"/>
              </a:buClr>
              <a:buSzPct val="90000"/>
              <a:buFont typeface="Wingdings" pitchFamily="2" charset="2"/>
              <a:buChar char="§"/>
              <a:defRPr sz="20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74675" indent="-1905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rgbClr val="00B0DA"/>
              </a:buClr>
              <a:buSzPct val="90000"/>
              <a:buFont typeface="Wingdings" pitchFamily="2" charset="2"/>
              <a:buChar char="§"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66788" indent="-217488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rgbClr val="00B0DA"/>
              </a:buClr>
              <a:buSzPct val="90000"/>
              <a:buFont typeface="Wingdings" pitchFamily="2" charset="2"/>
              <a:buChar char="§"/>
              <a:defRPr sz="16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19213" indent="-2032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rgbClr val="00B0DA"/>
              </a:buClr>
              <a:buSzPct val="90000"/>
              <a:buFont typeface="Wingdings" pitchFamily="2" charset="2"/>
              <a:buChar char="§"/>
              <a:defRPr sz="14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541463" indent="-1524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rgbClr val="00B0DA"/>
              </a:buClr>
              <a:buSzPct val="90000"/>
              <a:buFont typeface="Wingdings" pitchFamily="2" charset="2"/>
              <a:buChar char="§"/>
              <a:defRPr sz="14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i="1" dirty="0" smtClean="0">
                <a:solidFill>
                  <a:schemeClr val="accent2"/>
                </a:solidFill>
              </a:rPr>
              <a:t>When creating a Clickstream report, you can choose to create a Backward or Forward looking report </a:t>
            </a:r>
            <a:endParaRPr lang="en-US" sz="1800" dirty="0" smtClean="0"/>
          </a:p>
        </p:txBody>
      </p:sp>
      <p:sp>
        <p:nvSpPr>
          <p:cNvPr id="8" name="Content Placeholder 7"/>
          <p:cNvSpPr>
            <a:spLocks noGrp="1"/>
          </p:cNvSpPr>
          <p:nvPr>
            <p:ph sz="half" idx="4294967295"/>
          </p:nvPr>
        </p:nvSpPr>
        <p:spPr>
          <a:xfrm>
            <a:off x="457200" y="2403475"/>
            <a:ext cx="4040188" cy="1482725"/>
          </a:xfrm>
          <a:prstGeom prst="rect">
            <a:avLst/>
          </a:prstGeom>
        </p:spPr>
        <p:txBody>
          <a:bodyPr/>
          <a:lstStyle/>
          <a:p>
            <a:r>
              <a:rPr lang="en-US" sz="1800" dirty="0" smtClean="0"/>
              <a:t>A backward looking Clickstream report will show you the most popular paths that customers use to </a:t>
            </a:r>
            <a:r>
              <a:rPr lang="en-US" sz="1800" b="1" dirty="0" smtClean="0"/>
              <a:t>arrive</a:t>
            </a:r>
            <a:r>
              <a:rPr lang="en-US" sz="1800" dirty="0" smtClean="0"/>
              <a:t> on the page.</a:t>
            </a:r>
          </a:p>
          <a:p>
            <a:endParaRPr lang="en-US" dirty="0" smtClean="0"/>
          </a:p>
        </p:txBody>
      </p:sp>
      <p:sp>
        <p:nvSpPr>
          <p:cNvPr id="9" name="Content Placeholder 9"/>
          <p:cNvSpPr>
            <a:spLocks noGrp="1"/>
          </p:cNvSpPr>
          <p:nvPr>
            <p:ph sz="quarter" idx="4294967295"/>
          </p:nvPr>
        </p:nvSpPr>
        <p:spPr>
          <a:xfrm>
            <a:off x="4645025" y="2403475"/>
            <a:ext cx="4041775" cy="1482725"/>
          </a:xfrm>
          <a:prstGeom prst="rect">
            <a:avLst/>
          </a:prstGeom>
        </p:spPr>
        <p:txBody>
          <a:bodyPr/>
          <a:lstStyle/>
          <a:p>
            <a:r>
              <a:rPr lang="en-US" sz="1800" dirty="0" smtClean="0"/>
              <a:t>A forward looking Clickstream report will show you the most popular paths that customers use to </a:t>
            </a:r>
            <a:r>
              <a:rPr lang="en-US" sz="1800" b="1" dirty="0" smtClean="0"/>
              <a:t>depart</a:t>
            </a:r>
            <a:r>
              <a:rPr lang="en-US" sz="1800" dirty="0" smtClean="0"/>
              <a:t> from the page.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114800"/>
            <a:ext cx="4170734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494" y="4114799"/>
            <a:ext cx="4227884" cy="1654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205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in Clickstream Reporting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D81-7772-4D16-A46A-DACAA8D1BFC0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Digital Analytics uses sampling to generate Clickstream reports for web pages that have page views from more than 20,000 </a:t>
            </a:r>
            <a:r>
              <a:rPr lang="en-US" dirty="0" smtClean="0"/>
              <a:t>sessions</a:t>
            </a:r>
          </a:p>
          <a:p>
            <a:r>
              <a:rPr lang="en-US" dirty="0"/>
              <a:t>IE</a:t>
            </a:r>
            <a:r>
              <a:rPr lang="en-US" dirty="0" smtClean="0"/>
              <a:t>: For </a:t>
            </a:r>
            <a:r>
              <a:rPr lang="en-US" dirty="0"/>
              <a:t>a page that had </a:t>
            </a:r>
            <a:r>
              <a:rPr lang="en-US" dirty="0" smtClean="0"/>
              <a:t>40,000 </a:t>
            </a:r>
            <a:r>
              <a:rPr lang="en-US" dirty="0"/>
              <a:t>unique sessions during the specified time period, a random sample of </a:t>
            </a:r>
            <a:r>
              <a:rPr lang="en-US" dirty="0" smtClean="0"/>
              <a:t>50% </a:t>
            </a:r>
            <a:r>
              <a:rPr lang="en-US" dirty="0"/>
              <a:t>(</a:t>
            </a:r>
            <a:r>
              <a:rPr lang="en-US" dirty="0" smtClean="0"/>
              <a:t>20,000/40,000</a:t>
            </a:r>
            <a:r>
              <a:rPr lang="en-US" dirty="0"/>
              <a:t>) of the total sessions </a:t>
            </a:r>
            <a:r>
              <a:rPr lang="en-US" dirty="0" smtClean="0"/>
              <a:t>are used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068871"/>
            <a:ext cx="4851400" cy="3169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470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 Expansion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D81-7772-4D16-A46A-DACAA8D1BFC0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Content Placeholder 10"/>
          <p:cNvSpPr>
            <a:spLocks noGrp="1"/>
          </p:cNvSpPr>
          <p:nvPr>
            <p:ph idx="4294967295"/>
          </p:nvPr>
        </p:nvSpPr>
        <p:spPr>
          <a:xfrm>
            <a:off x="304800" y="1219200"/>
            <a:ext cx="8229600" cy="1752600"/>
          </a:xfrm>
          <a:prstGeom prst="rect">
            <a:avLst/>
          </a:prstGeom>
        </p:spPr>
        <p:txBody>
          <a:bodyPr/>
          <a:lstStyle/>
          <a:p>
            <a:r>
              <a:rPr lang="en-US" sz="2000" dirty="0" smtClean="0"/>
              <a:t>To expand the paths, click the plus sign (+) at the end of each box. </a:t>
            </a:r>
          </a:p>
          <a:p>
            <a:r>
              <a:rPr lang="en-US" sz="2000" dirty="0" smtClean="0"/>
              <a:t>Each expansion will reveal the top eight next pages viewed,  how many visitors exited the path or went to pages beyond the top eight.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438401"/>
            <a:ext cx="3886200" cy="3800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063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Pathing Illumination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D81-7772-4D16-A46A-DACAA8D1BFC0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95400"/>
            <a:ext cx="6096000" cy="4525962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By clicking on one of the boxes, the path will illuminate and you will see an associated funnel. </a:t>
            </a:r>
          </a:p>
          <a:p>
            <a:r>
              <a:rPr lang="en-US" dirty="0" smtClean="0"/>
              <a:t>Use the zoom controls on the left to zoom in or out. Click the Fit to Page icon (        ) to resize the Clickstream to your screen. </a:t>
            </a:r>
          </a:p>
          <a:p>
            <a:r>
              <a:rPr lang="en-US" dirty="0" smtClean="0"/>
              <a:t>Click the five icon (        ) to view the top five click paths. </a:t>
            </a:r>
          </a:p>
          <a:p>
            <a:r>
              <a:rPr lang="en-US" dirty="0" smtClean="0"/>
              <a:t>Click the restore icon (        ) to collapse the tree.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1066800"/>
            <a:ext cx="895350" cy="487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4250" y="2362200"/>
            <a:ext cx="3429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3179581"/>
            <a:ext cx="3429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90875" y="3886200"/>
            <a:ext cx="3333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</p:spTree>
    <p:extLst>
      <p:ext uri="{BB962C8B-B14F-4D97-AF65-F5344CB8AC3E}">
        <p14:creationId xmlns:p14="http://schemas.microsoft.com/office/powerpoint/2010/main" val="26326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5 Paths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D81-7772-4D16-A46A-DACAA8D1BFC0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76400"/>
            <a:ext cx="8644499" cy="453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620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Clickstream KPIS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D81-7772-4D16-A46A-DACAA8D1BFC0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4294967295"/>
          </p:nvPr>
        </p:nvSpPr>
        <p:spPr>
          <a:xfrm>
            <a:off x="228600" y="1447800"/>
            <a:ext cx="8534400" cy="2819400"/>
          </a:xfrm>
          <a:prstGeom prst="rect">
            <a:avLst/>
          </a:prstGeom>
        </p:spPr>
        <p:txBody>
          <a:bodyPr/>
          <a:lstStyle/>
          <a:p>
            <a:r>
              <a:rPr lang="en-US" sz="1600" b="1" dirty="0" smtClean="0"/>
              <a:t>Sessions: </a:t>
            </a:r>
            <a:r>
              <a:rPr lang="en-US" sz="1600" dirty="0" smtClean="0"/>
              <a:t>The number of sessions that match the path criteria during the specified time period.</a:t>
            </a:r>
          </a:p>
          <a:p>
            <a:r>
              <a:rPr lang="en-US" sz="1600" b="1" dirty="0" smtClean="0"/>
              <a:t>Buying sessions: </a:t>
            </a:r>
            <a:r>
              <a:rPr lang="en-US" sz="1600" dirty="0" smtClean="0"/>
              <a:t>The number of sessions following each path that resulted in a purchase, which occurred during the session.</a:t>
            </a:r>
          </a:p>
          <a:p>
            <a:r>
              <a:rPr lang="en-US" sz="1600" b="1" dirty="0" smtClean="0"/>
              <a:t>Sales: </a:t>
            </a:r>
            <a:r>
              <a:rPr lang="en-US" sz="1600" dirty="0" smtClean="0"/>
              <a:t>Revenue from the buying sessions during the specified time period.</a:t>
            </a:r>
          </a:p>
          <a:p>
            <a:r>
              <a:rPr lang="en-US" sz="1600" b="1" dirty="0" smtClean="0"/>
              <a:t>Exit: </a:t>
            </a:r>
            <a:r>
              <a:rPr lang="en-US" sz="1600" dirty="0" smtClean="0"/>
              <a:t>Sessions that leave the website immediately after viewing the specified page.</a:t>
            </a:r>
          </a:p>
          <a:p>
            <a:r>
              <a:rPr lang="en-US" sz="1600" b="1" dirty="0" smtClean="0"/>
              <a:t>Enter: </a:t>
            </a:r>
            <a:r>
              <a:rPr lang="en-US" sz="1600" dirty="0" smtClean="0"/>
              <a:t>Sessions that arrive to the website on the specified </a:t>
            </a:r>
            <a:r>
              <a:rPr lang="en-US" sz="1800" dirty="0" smtClean="0"/>
              <a:t>page.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048" y="3733800"/>
            <a:ext cx="5599113" cy="2899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801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Page Detail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D81-7772-4D16-A46A-DACAA8D1BFC0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half" idx="4294967295"/>
          </p:nvPr>
        </p:nvSpPr>
        <p:spPr>
          <a:xfrm>
            <a:off x="457200" y="1336675"/>
            <a:ext cx="8382000" cy="1254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To view Page Details in a Table format, click on View Page Details from the top menu bar.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To view all data, click the downward arrow icon to Download the data. You will be able to see all pages grouped under “Other Pages”. </a:t>
            </a:r>
          </a:p>
          <a:p>
            <a:pPr>
              <a:buFont typeface="Wingdings" pitchFamily="2" charset="2"/>
              <a:buNone/>
            </a:pPr>
            <a:endParaRPr lang="en-US" dirty="0" smtClean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4648200"/>
            <a:ext cx="1885950" cy="73342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2386012"/>
            <a:ext cx="7904163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038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Content Placeholder 7"/>
          <p:cNvSpPr>
            <a:spLocks noGrp="1"/>
          </p:cNvSpPr>
          <p:nvPr>
            <p:ph idx="4294967295"/>
          </p:nvPr>
        </p:nvSpPr>
        <p:spPr>
          <a:xfrm>
            <a:off x="304800" y="1524000"/>
            <a:ext cx="8534400" cy="4525963"/>
          </a:xfrm>
          <a:prstGeom prst="rect">
            <a:avLst/>
          </a:prstGeom>
        </p:spPr>
        <p:txBody>
          <a:bodyPr/>
          <a:lstStyle/>
          <a:p>
            <a:r>
              <a:rPr lang="en-US" sz="1800" dirty="0" smtClean="0"/>
              <a:t>Analyzing top paths for a website</a:t>
            </a:r>
          </a:p>
          <a:p>
            <a:r>
              <a:rPr lang="en-US" sz="1800" dirty="0" smtClean="0"/>
              <a:t>Track landing page performance</a:t>
            </a:r>
          </a:p>
          <a:p>
            <a:r>
              <a:rPr lang="en-US" sz="1800" dirty="0" smtClean="0"/>
              <a:t>Improving onsite search design</a:t>
            </a:r>
          </a:p>
          <a:p>
            <a:r>
              <a:rPr lang="en-US" sz="1800" dirty="0" smtClean="0"/>
              <a:t>Investigate path and site abandonment for specific pages</a:t>
            </a:r>
          </a:p>
          <a:p>
            <a:r>
              <a:rPr lang="en-US" sz="1800" dirty="0" smtClean="0"/>
              <a:t>Tracking activity of visitors to personalize your homepage</a:t>
            </a:r>
          </a:p>
          <a:p>
            <a:pPr>
              <a:buNone/>
            </a:pPr>
            <a:endParaRPr lang="en-US" sz="1800" dirty="0" smtClean="0"/>
          </a:p>
          <a:p>
            <a:endParaRPr lang="en-US" sz="1800" b="1" dirty="0" smtClean="0"/>
          </a:p>
          <a:p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2011 IBM Corporation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2B091B-3E93-484B-A97E-CE4819F42F7E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Clickstream Use Cases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69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TruePath Reporting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D81-7772-4D16-A46A-DACAA8D1BFC0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1800" dirty="0" smtClean="0"/>
              <a:t>TruePath reporting </a:t>
            </a:r>
            <a:r>
              <a:rPr lang="en-US" sz="1800" dirty="0"/>
              <a:t>is a closed-ended pathing report that is used to analyze visitor behavior over user defined paths within a web site. </a:t>
            </a:r>
          </a:p>
          <a:p>
            <a:r>
              <a:rPr lang="en-US" sz="1800" dirty="0" smtClean="0"/>
              <a:t>To locate Clickstream Reporting, log into Digital Analytics&lt;&lt;Reports&lt;&lt;Paths&lt;&lt;TruePath Funnels</a:t>
            </a:r>
            <a:endParaRPr lang="en-US" sz="1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362200"/>
            <a:ext cx="2257425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741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</a:t>
            </a:r>
            <a:r>
              <a:rPr lang="en-US" dirty="0" err="1" smtClean="0"/>
              <a:t>TruePath</a:t>
            </a:r>
            <a:r>
              <a:rPr lang="en-US" dirty="0" smtClean="0"/>
              <a:t> Reporting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D81-7772-4D16-A46A-DACAA8D1BFC0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52400" y="1066800"/>
            <a:ext cx="8991600" cy="3048000"/>
          </a:xfrm>
          <a:prstGeom prst="rect">
            <a:avLst/>
          </a:prstGeom>
        </p:spPr>
        <p:txBody>
          <a:bodyPr/>
          <a:lstStyle>
            <a:lvl1pPr marL="233363" indent="-2159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DA"/>
              </a:buClr>
              <a:buSzPct val="90000"/>
              <a:buFont typeface="Wingdings" pitchFamily="2" charset="2"/>
              <a:buChar char="§"/>
              <a:defRPr sz="20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74675" indent="-1905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rgbClr val="00B0DA"/>
              </a:buClr>
              <a:buSzPct val="90000"/>
              <a:buFont typeface="Wingdings" pitchFamily="2" charset="2"/>
              <a:buChar char="§"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66788" indent="-217488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rgbClr val="00B0DA"/>
              </a:buClr>
              <a:buSzPct val="90000"/>
              <a:buFont typeface="Wingdings" pitchFamily="2" charset="2"/>
              <a:buChar char="§"/>
              <a:defRPr sz="16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19213" indent="-2032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rgbClr val="00B0DA"/>
              </a:buClr>
              <a:buSzPct val="90000"/>
              <a:buFont typeface="Wingdings" pitchFamily="2" charset="2"/>
              <a:buChar char="§"/>
              <a:defRPr sz="14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541463" indent="-1524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rgbClr val="00B0DA"/>
              </a:buClr>
              <a:buSzPct val="90000"/>
              <a:buFont typeface="Wingdings" pitchFamily="2" charset="2"/>
              <a:buChar char="§"/>
              <a:defRPr sz="14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 smtClean="0"/>
          </a:p>
          <a:p>
            <a:r>
              <a:rPr lang="en-US" sz="1800" dirty="0" smtClean="0"/>
              <a:t>Flexibility in required and optional steps </a:t>
            </a:r>
          </a:p>
          <a:p>
            <a:r>
              <a:rPr lang="en-US" sz="1800" dirty="0" smtClean="0"/>
              <a:t>Ability to back-process data 90 days historically</a:t>
            </a:r>
          </a:p>
          <a:p>
            <a:r>
              <a:rPr lang="en-US" sz="1800" dirty="0" smtClean="0"/>
              <a:t>Report processes every day moving forward</a:t>
            </a:r>
          </a:p>
          <a:p>
            <a:r>
              <a:rPr lang="en-US" sz="1800" dirty="0" smtClean="0"/>
              <a:t>Multiple criteria for a step </a:t>
            </a:r>
          </a:p>
          <a:p>
            <a:r>
              <a:rPr lang="en-US" sz="1800" dirty="0" smtClean="0"/>
              <a:t>Ability to easily analyze path completion and departure rate</a:t>
            </a:r>
          </a:p>
          <a:p>
            <a:r>
              <a:rPr lang="en-US" sz="1800" dirty="0" smtClean="0"/>
              <a:t>Flexibility in specification of pages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6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6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6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600" dirty="0" smtClean="0"/>
          </a:p>
          <a:p>
            <a:pPr>
              <a:lnSpc>
                <a:spcPct val="80000"/>
              </a:lnSpc>
            </a:pPr>
            <a:endParaRPr lang="en-US" sz="2600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140" y="4143737"/>
            <a:ext cx="490612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821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TruePath</a:t>
            </a:r>
            <a:r>
              <a:rPr lang="en-US" dirty="0" smtClean="0"/>
              <a:t> Report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D81-7772-4D16-A46A-DACAA8D1BFC0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0199"/>
            <a:ext cx="8553658" cy="337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182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Started with TruePath Reporting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D81-7772-4D16-A46A-DACAA8D1BFC0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1800" dirty="0"/>
              <a:t>Install the Digital Analytics Tools Plug-in</a:t>
            </a:r>
          </a:p>
          <a:p>
            <a:r>
              <a:rPr lang="en-US" sz="1800" dirty="0"/>
              <a:t>Go to a page on your site that has a Digital Analytics tags and click on the Digital Analytics Tools Plug-in icon that is located in the top of your browser window </a:t>
            </a:r>
          </a:p>
          <a:p>
            <a:r>
              <a:rPr lang="en-US" sz="1800" dirty="0"/>
              <a:t>Enter in the Client ID and the log in information that is used to access Analytics</a:t>
            </a:r>
          </a:p>
          <a:p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048000"/>
            <a:ext cx="3414713" cy="3390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0407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Analytics Tool Plug In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D81-7772-4D16-A46A-DACAA8D1BFC0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00200"/>
            <a:ext cx="8736777" cy="4141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461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Analytics Tool Plug In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D81-7772-4D16-A46A-DACAA8D1BFC0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399"/>
            <a:ext cx="6781800" cy="3547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5221432"/>
            <a:ext cx="1143000" cy="98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257800"/>
            <a:ext cx="3766782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53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Started with TruePath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D81-7772-4D16-A46A-DACAA8D1BFC0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899140"/>
            <a:ext cx="6705600" cy="450166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52400" y="990600"/>
            <a:ext cx="8991600" cy="5410200"/>
          </a:xfrm>
          <a:prstGeom prst="rect">
            <a:avLst/>
          </a:prstGeom>
        </p:spPr>
        <p:txBody>
          <a:bodyPr/>
          <a:lstStyle>
            <a:lvl1pPr marL="233363" indent="-2159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DA"/>
              </a:buClr>
              <a:buSzPct val="90000"/>
              <a:buFont typeface="Wingdings" pitchFamily="2" charset="2"/>
              <a:buChar char="§"/>
              <a:defRPr sz="20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74675" indent="-1905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rgbClr val="00B0DA"/>
              </a:buClr>
              <a:buSzPct val="90000"/>
              <a:buFont typeface="Wingdings" pitchFamily="2" charset="2"/>
              <a:buChar char="§"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66788" indent="-217488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rgbClr val="00B0DA"/>
              </a:buClr>
              <a:buSzPct val="90000"/>
              <a:buFont typeface="Wingdings" pitchFamily="2" charset="2"/>
              <a:buChar char="§"/>
              <a:defRPr sz="16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19213" indent="-2032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rgbClr val="00B0DA"/>
              </a:buClr>
              <a:buSzPct val="90000"/>
              <a:buFont typeface="Wingdings" pitchFamily="2" charset="2"/>
              <a:buChar char="§"/>
              <a:defRPr sz="14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541463" indent="-1524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rgbClr val="00B0DA"/>
              </a:buClr>
              <a:buSzPct val="90000"/>
              <a:buFont typeface="Wingdings" pitchFamily="2" charset="2"/>
              <a:buChar char="§"/>
              <a:defRPr sz="14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7463" indent="0">
              <a:buNone/>
            </a:pPr>
            <a:endParaRPr lang="en-US" sz="1600" dirty="0" smtClean="0"/>
          </a:p>
          <a:p>
            <a:r>
              <a:rPr lang="en-US" sz="1600" dirty="0" smtClean="0"/>
              <a:t>After you log in click on the TruePath Builder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6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600" dirty="0" smtClean="0"/>
          </a:p>
          <a:p>
            <a:pPr>
              <a:lnSpc>
                <a:spcPct val="80000"/>
              </a:lnSpc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81631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Started with TruePath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D81-7772-4D16-A46A-DACAA8D1BFC0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233613"/>
            <a:ext cx="4114800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52400" y="990600"/>
            <a:ext cx="8991600" cy="5410200"/>
          </a:xfrm>
          <a:prstGeom prst="rect">
            <a:avLst/>
          </a:prstGeom>
        </p:spPr>
        <p:txBody>
          <a:bodyPr/>
          <a:lstStyle>
            <a:lvl1pPr marL="233363" indent="-2159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DA"/>
              </a:buClr>
              <a:buSzPct val="90000"/>
              <a:buFont typeface="Wingdings" pitchFamily="2" charset="2"/>
              <a:buChar char="§"/>
              <a:defRPr sz="20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74675" indent="-1905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rgbClr val="00B0DA"/>
              </a:buClr>
              <a:buSzPct val="90000"/>
              <a:buFont typeface="Wingdings" pitchFamily="2" charset="2"/>
              <a:buChar char="§"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66788" indent="-217488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rgbClr val="00B0DA"/>
              </a:buClr>
              <a:buSzPct val="90000"/>
              <a:buFont typeface="Wingdings" pitchFamily="2" charset="2"/>
              <a:buChar char="§"/>
              <a:defRPr sz="16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19213" indent="-2032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rgbClr val="00B0DA"/>
              </a:buClr>
              <a:buSzPct val="90000"/>
              <a:buFont typeface="Wingdings" pitchFamily="2" charset="2"/>
              <a:buChar char="§"/>
              <a:defRPr sz="14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541463" indent="-1524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rgbClr val="00B0DA"/>
              </a:buClr>
              <a:buSzPct val="90000"/>
              <a:buFont typeface="Wingdings" pitchFamily="2" charset="2"/>
              <a:buChar char="§"/>
              <a:defRPr sz="14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 smtClean="0"/>
          </a:p>
          <a:p>
            <a:r>
              <a:rPr lang="en-US" sz="1600" dirty="0" smtClean="0"/>
              <a:t>Select “Create New TruePath”</a:t>
            </a:r>
          </a:p>
          <a:p>
            <a:r>
              <a:rPr lang="en-US" sz="1600" dirty="0" smtClean="0"/>
              <a:t>Use the Page Picker to select the page you want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6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600" dirty="0" smtClean="0"/>
          </a:p>
          <a:p>
            <a:pPr>
              <a:lnSpc>
                <a:spcPct val="80000"/>
              </a:lnSpc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50960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TruePath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D81-7772-4D16-A46A-DACAA8D1BFC0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170" y="1295400"/>
            <a:ext cx="2935443" cy="509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648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Submitting a TruePath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D81-7772-4D16-A46A-DACAA8D1BFC0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90486" y="1509401"/>
            <a:ext cx="4572000" cy="4753598"/>
          </a:xfrm>
          <a:prstGeom prst="rect">
            <a:avLst/>
          </a:prstGeom>
          <a:noFill/>
          <a:ln w="9525">
            <a:solidFill>
              <a:schemeClr val="accent1">
                <a:shade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ight Arrow Callout 8"/>
          <p:cNvSpPr/>
          <p:nvPr/>
        </p:nvSpPr>
        <p:spPr>
          <a:xfrm>
            <a:off x="282616" y="3411156"/>
            <a:ext cx="2133600" cy="1600200"/>
          </a:xfrm>
          <a:prstGeom prst="rightArrowCallout">
            <a:avLst>
              <a:gd name="adj1" fmla="val 25000"/>
              <a:gd name="adj2" fmla="val 26316"/>
              <a:gd name="adj3" fmla="val 25000"/>
              <a:gd name="adj4" fmla="val 64413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58816" y="3467100"/>
            <a:ext cx="1371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1400" b="1" kern="0" baseline="0" dirty="0" smtClean="0">
                <a:latin typeface="+mn-lt"/>
                <a:cs typeface="+mn-cs"/>
              </a:rPr>
              <a:t>Options </a:t>
            </a: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 days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1400" kern="0" dirty="0" smtClean="0">
                <a:latin typeface="+mn-lt"/>
                <a:cs typeface="+mn-cs"/>
              </a:rPr>
              <a:t>14 days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21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days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1400" kern="0" baseline="0" dirty="0" smtClean="0">
                <a:latin typeface="+mn-lt"/>
                <a:cs typeface="+mn-cs"/>
              </a:rPr>
              <a:t>30</a:t>
            </a:r>
            <a:r>
              <a:rPr lang="en-US" sz="1400" kern="0" dirty="0" smtClean="0">
                <a:latin typeface="+mn-lt"/>
                <a:cs typeface="+mn-cs"/>
              </a:rPr>
              <a:t> days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60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days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1400" kern="0" baseline="0" dirty="0" smtClean="0">
                <a:latin typeface="+mn-lt"/>
                <a:cs typeface="+mn-cs"/>
              </a:rPr>
              <a:t>90</a:t>
            </a:r>
            <a:r>
              <a:rPr lang="en-US" sz="1400" kern="0" dirty="0" smtClean="0">
                <a:latin typeface="+mn-lt"/>
                <a:cs typeface="+mn-cs"/>
              </a:rPr>
              <a:t> days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611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Submitting a TruePath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D81-7772-4D16-A46A-DACAA8D1BFC0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940" y="1524000"/>
            <a:ext cx="4095750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963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TruePath Optional Steps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D81-7772-4D16-A46A-DACAA8D1BFC0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00175"/>
            <a:ext cx="470872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679" y="1438275"/>
            <a:ext cx="3854824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202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TruePath Optional Steps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D81-7772-4D16-A46A-DACAA8D1BFC0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495800" y="1447800"/>
            <a:ext cx="4648200" cy="5410200"/>
          </a:xfrm>
          <a:prstGeom prst="rect">
            <a:avLst/>
          </a:prstGeom>
        </p:spPr>
        <p:txBody>
          <a:bodyPr/>
          <a:lstStyle>
            <a:lvl1pPr marL="233363" indent="-2159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DA"/>
              </a:buClr>
              <a:buSzPct val="90000"/>
              <a:buFont typeface="Wingdings" pitchFamily="2" charset="2"/>
              <a:buChar char="§"/>
              <a:defRPr sz="20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74675" indent="-1905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rgbClr val="00B0DA"/>
              </a:buClr>
              <a:buSzPct val="90000"/>
              <a:buFont typeface="Wingdings" pitchFamily="2" charset="2"/>
              <a:buChar char="§"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66788" indent="-217488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rgbClr val="00B0DA"/>
              </a:buClr>
              <a:buSzPct val="90000"/>
              <a:buFont typeface="Wingdings" pitchFamily="2" charset="2"/>
              <a:buChar char="§"/>
              <a:defRPr sz="16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19213" indent="-2032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rgbClr val="00B0DA"/>
              </a:buClr>
              <a:buSzPct val="90000"/>
              <a:buFont typeface="Wingdings" pitchFamily="2" charset="2"/>
              <a:buChar char="§"/>
              <a:defRPr sz="14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541463" indent="-1524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rgbClr val="00B0DA"/>
              </a:buClr>
              <a:buSzPct val="90000"/>
              <a:buFont typeface="Wingdings" pitchFamily="2" charset="2"/>
              <a:buChar char="§"/>
              <a:defRPr sz="14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You can incorporate optional steps in your TruePath</a:t>
            </a:r>
          </a:p>
          <a:p>
            <a:r>
              <a:rPr lang="en-US" sz="1800" dirty="0" smtClean="0"/>
              <a:t>Optional steps are still required to be linear.</a:t>
            </a:r>
          </a:p>
          <a:p>
            <a:r>
              <a:rPr lang="en-US" sz="1800" dirty="0" smtClean="0"/>
              <a:t>Example</a:t>
            </a:r>
          </a:p>
          <a:p>
            <a:pPr lvl="1"/>
            <a:r>
              <a:rPr lang="en-US" dirty="0" smtClean="0"/>
              <a:t>Path Completing: 1-2-6</a:t>
            </a:r>
          </a:p>
          <a:p>
            <a:pPr lvl="1"/>
            <a:r>
              <a:rPr lang="en-US" dirty="0" smtClean="0"/>
              <a:t>Path Not Completing: 1-2-4-6 (cannot skip 3)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8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dirty="0" smtClean="0"/>
          </a:p>
          <a:p>
            <a:pPr>
              <a:lnSpc>
                <a:spcPct val="80000"/>
              </a:lnSpc>
            </a:pPr>
            <a:endParaRPr lang="en-US" dirty="0"/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447800"/>
            <a:ext cx="4343400" cy="3759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1576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C:\Users\IBM_AD~1\AppData\Local\Temp\SNAGHTML7445aa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524000"/>
            <a:ext cx="6324600" cy="4441134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TruePath Page Options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75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143000"/>
            <a:ext cx="8991600" cy="5410200"/>
          </a:xfrm>
          <a:prstGeom prst="rect">
            <a:avLst/>
          </a:prstGeom>
        </p:spPr>
        <p:txBody>
          <a:bodyPr/>
          <a:lstStyle/>
          <a:p>
            <a:endParaRPr lang="en-US" sz="2000" b="1" dirty="0" smtClean="0"/>
          </a:p>
          <a:p>
            <a:r>
              <a:rPr lang="en-US" sz="1600" b="1" dirty="0" smtClean="0"/>
              <a:t>Is</a:t>
            </a:r>
            <a:r>
              <a:rPr lang="en-US" sz="1600" dirty="0" smtClean="0"/>
              <a:t> : This means Page ID value is an exact match</a:t>
            </a:r>
          </a:p>
          <a:p>
            <a:pPr lvl="1"/>
            <a:r>
              <a:rPr lang="en-US" sz="1600" dirty="0" smtClean="0"/>
              <a:t>Example: Page ID </a:t>
            </a:r>
            <a:r>
              <a:rPr lang="en-US" sz="1600" b="1" dirty="0" smtClean="0"/>
              <a:t>Is</a:t>
            </a:r>
            <a:r>
              <a:rPr lang="en-US" sz="1600" dirty="0" smtClean="0"/>
              <a:t> homepage</a:t>
            </a:r>
          </a:p>
          <a:p>
            <a:r>
              <a:rPr lang="en-US" sz="1600" b="1" dirty="0" smtClean="0"/>
              <a:t>Starts With</a:t>
            </a:r>
            <a:r>
              <a:rPr lang="en-US" sz="1600" dirty="0" smtClean="0"/>
              <a:t>: This means grab all Page IDs that begin with X. </a:t>
            </a:r>
          </a:p>
          <a:p>
            <a:pPr lvl="1"/>
            <a:r>
              <a:rPr lang="en-US" sz="1600" dirty="0" smtClean="0"/>
              <a:t>Example: Page ID </a:t>
            </a:r>
            <a:r>
              <a:rPr lang="en-US" sz="1600" b="1" dirty="0" smtClean="0"/>
              <a:t>Starts With </a:t>
            </a:r>
            <a:r>
              <a:rPr lang="en-US" sz="1600" dirty="0" smtClean="0"/>
              <a:t>“Product” would likely grab all product view page ids.</a:t>
            </a:r>
          </a:p>
          <a:p>
            <a:r>
              <a:rPr lang="en-US" sz="1600" b="1" dirty="0" smtClean="0"/>
              <a:t>Ends With</a:t>
            </a:r>
            <a:r>
              <a:rPr lang="en-US" sz="1600" dirty="0" smtClean="0"/>
              <a:t>: This means grab all Page IDs that end with X.</a:t>
            </a:r>
          </a:p>
          <a:p>
            <a:pPr lvl="1"/>
            <a:r>
              <a:rPr lang="en-US" sz="1600" dirty="0" smtClean="0"/>
              <a:t>Example: Page ID </a:t>
            </a:r>
            <a:r>
              <a:rPr lang="en-US" sz="1600" b="1" dirty="0" smtClean="0"/>
              <a:t>Ends With </a:t>
            </a:r>
            <a:r>
              <a:rPr lang="en-US" sz="1600" dirty="0" smtClean="0"/>
              <a:t>“Landing Page’ would likely grab all landing page ids</a:t>
            </a:r>
          </a:p>
          <a:p>
            <a:r>
              <a:rPr lang="en-US" sz="1600" b="1" dirty="0" smtClean="0"/>
              <a:t>Contains</a:t>
            </a:r>
            <a:r>
              <a:rPr lang="en-US" sz="1600" dirty="0" smtClean="0"/>
              <a:t>: This means grab all Page IDs that contain X.</a:t>
            </a:r>
          </a:p>
          <a:p>
            <a:pPr lvl="1"/>
            <a:r>
              <a:rPr lang="en-US" sz="1600" dirty="0" smtClean="0"/>
              <a:t>Example: Page ID </a:t>
            </a:r>
            <a:r>
              <a:rPr lang="en-US" sz="1600" b="1" dirty="0" smtClean="0"/>
              <a:t>Contains</a:t>
            </a:r>
            <a:r>
              <a:rPr lang="en-US" sz="1600" dirty="0" smtClean="0"/>
              <a:t> “Product” meaning it would grab all page ids with “Product” in it.</a:t>
            </a:r>
          </a:p>
          <a:p>
            <a:r>
              <a:rPr lang="en-US" sz="1600" b="1" dirty="0" smtClean="0"/>
              <a:t>Wildcard</a:t>
            </a:r>
            <a:r>
              <a:rPr lang="en-US" sz="1600" dirty="0" smtClean="0"/>
              <a:t>: This means it could be one word then anything and then another word in the Page ID. </a:t>
            </a:r>
          </a:p>
          <a:p>
            <a:pPr lvl="1"/>
            <a:r>
              <a:rPr lang="en-US" sz="1600" dirty="0" smtClean="0"/>
              <a:t>Example: Use *Product</a:t>
            </a:r>
            <a:r>
              <a:rPr lang="en-US" sz="1600" b="1" dirty="0" smtClean="0"/>
              <a:t>*</a:t>
            </a:r>
            <a:r>
              <a:rPr lang="en-US" sz="1600" dirty="0" smtClean="0"/>
              <a:t> to mean any page id that has “Anything” Product ”Anything” in a Page ID.</a:t>
            </a:r>
          </a:p>
          <a:p>
            <a:pPr>
              <a:lnSpc>
                <a:spcPct val="80000"/>
              </a:lnSpc>
              <a:buNone/>
            </a:pPr>
            <a:endParaRPr lang="en-US" sz="1600" dirty="0" smtClean="0"/>
          </a:p>
          <a:p>
            <a:pPr>
              <a:lnSpc>
                <a:spcPct val="80000"/>
              </a:lnSpc>
              <a:buNone/>
            </a:pPr>
            <a:endParaRPr lang="en-US" sz="2000" dirty="0" smtClean="0"/>
          </a:p>
          <a:p>
            <a:pPr>
              <a:lnSpc>
                <a:spcPct val="80000"/>
              </a:lnSpc>
              <a:buNone/>
            </a:pPr>
            <a:endParaRPr lang="en-US" sz="2000" dirty="0"/>
          </a:p>
          <a:p>
            <a:pPr>
              <a:lnSpc>
                <a:spcPct val="80000"/>
              </a:lnSpc>
            </a:pP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TruePath Page Options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16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TruePath</a:t>
            </a:r>
            <a:r>
              <a:rPr lang="en-US" dirty="0" smtClean="0"/>
              <a:t> KPIs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D81-7772-4D16-A46A-DACAA8D1BFC0}" type="datetime1">
              <a:rPr lang="en-US" smtClean="0"/>
              <a:pPr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IBM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DDCC4-01E7-47EA-AF1A-B80225BF6E78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4000"/>
            <a:ext cx="8086271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818" y="3581400"/>
            <a:ext cx="5515521" cy="1586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179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066800"/>
            <a:ext cx="8991600" cy="541020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en-US" sz="1500" b="1" dirty="0" smtClean="0">
                <a:solidFill>
                  <a:srgbClr val="333399"/>
                </a:solidFill>
              </a:rPr>
              <a:t>For steps with a higher percentage of sessions completing the path than comparable steps</a:t>
            </a:r>
          </a:p>
          <a:p>
            <a:r>
              <a:rPr lang="en-US" sz="1500" dirty="0" smtClean="0"/>
              <a:t>Represent the patterns that are likely to convert a customer</a:t>
            </a:r>
          </a:p>
          <a:p>
            <a:r>
              <a:rPr lang="en-US" sz="1500" dirty="0" smtClean="0"/>
              <a:t>Implement methods to funnel visitors to these paths, so you can capitalize on the high</a:t>
            </a:r>
          </a:p>
          <a:p>
            <a:pPr>
              <a:buNone/>
            </a:pPr>
            <a:r>
              <a:rPr lang="en-US" sz="1500" dirty="0" smtClean="0"/>
              <a:t>	conversion rate</a:t>
            </a:r>
          </a:p>
          <a:p>
            <a:pPr>
              <a:buNone/>
            </a:pPr>
            <a:endParaRPr lang="en-US" sz="1500" dirty="0" smtClean="0"/>
          </a:p>
          <a:p>
            <a:pPr>
              <a:buNone/>
            </a:pPr>
            <a:r>
              <a:rPr lang="en-US" sz="1500" b="1" dirty="0" smtClean="0">
                <a:solidFill>
                  <a:srgbClr val="333399"/>
                </a:solidFill>
              </a:rPr>
              <a:t>For steps with a high number of sessions departing the path</a:t>
            </a:r>
          </a:p>
          <a:p>
            <a:r>
              <a:rPr lang="en-US" sz="1500" dirty="0" smtClean="0"/>
              <a:t>Review these pages to identify flaws with page design that deter movement</a:t>
            </a:r>
          </a:p>
          <a:p>
            <a:pPr>
              <a:buNone/>
            </a:pPr>
            <a:r>
              <a:rPr lang="en-US" sz="1500" dirty="0" smtClean="0"/>
              <a:t>       through the process</a:t>
            </a:r>
          </a:p>
          <a:p>
            <a:r>
              <a:rPr lang="en-US" sz="1500" dirty="0" smtClean="0"/>
              <a:t>Use Clickstream reporting to determine where visitors are trafficking and pinpoint opportunities to limit access to these areas or implement a process that leads them back to the path.</a:t>
            </a:r>
          </a:p>
          <a:p>
            <a:pPr>
              <a:buNone/>
            </a:pPr>
            <a:endParaRPr lang="en-US" sz="1500" dirty="0" smtClean="0"/>
          </a:p>
          <a:p>
            <a:pPr>
              <a:buNone/>
            </a:pPr>
            <a:r>
              <a:rPr lang="en-US" sz="1500" b="1" dirty="0" smtClean="0">
                <a:solidFill>
                  <a:srgbClr val="333399"/>
                </a:solidFill>
              </a:rPr>
              <a:t>For steps with a high number of sessions departing the site</a:t>
            </a:r>
          </a:p>
          <a:p>
            <a:r>
              <a:rPr lang="en-US" sz="1500" dirty="0" smtClean="0"/>
              <a:t>Indication of visitor frustration at a certain point of the process</a:t>
            </a:r>
          </a:p>
          <a:p>
            <a:r>
              <a:rPr lang="en-US" sz="1500" dirty="0" smtClean="0"/>
              <a:t>Use Form Analysis to identify the problem fields within the pages that might be contributing to the page abandonment.</a:t>
            </a:r>
          </a:p>
          <a:p>
            <a:pPr>
              <a:lnSpc>
                <a:spcPct val="80000"/>
              </a:lnSpc>
              <a:buNone/>
            </a:pPr>
            <a:endParaRPr lang="en-US" sz="1600" dirty="0" smtClean="0"/>
          </a:p>
          <a:p>
            <a:pPr>
              <a:lnSpc>
                <a:spcPct val="80000"/>
              </a:lnSpc>
              <a:buNone/>
            </a:pPr>
            <a:endParaRPr lang="en-US" sz="1600" dirty="0" smtClean="0"/>
          </a:p>
          <a:p>
            <a:pPr>
              <a:lnSpc>
                <a:spcPct val="80000"/>
              </a:lnSpc>
              <a:buNone/>
            </a:pPr>
            <a:endParaRPr lang="en-US" sz="1600" b="1" dirty="0" smtClean="0"/>
          </a:p>
          <a:p>
            <a:pPr>
              <a:lnSpc>
                <a:spcPct val="80000"/>
              </a:lnSpc>
              <a:buNone/>
            </a:pPr>
            <a:endParaRPr lang="en-US" sz="1600" b="1" dirty="0"/>
          </a:p>
          <a:p>
            <a:pPr>
              <a:lnSpc>
                <a:spcPct val="80000"/>
              </a:lnSpc>
            </a:pPr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TruePath</a:t>
            </a:r>
            <a:r>
              <a:rPr lang="en-US" dirty="0" smtClean="0"/>
              <a:t> Actions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88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295400"/>
            <a:ext cx="8991600" cy="54102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Page Zoom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 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 smtClean="0"/>
              <a:t>TruePath Sample Rate</a:t>
            </a:r>
          </a:p>
          <a:p>
            <a:pPr>
              <a:lnSpc>
                <a:spcPct val="80000"/>
              </a:lnSpc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828800"/>
            <a:ext cx="5115401" cy="17526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3124200"/>
            <a:ext cx="5010150" cy="14478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TruePath</a:t>
            </a:r>
            <a:r>
              <a:rPr lang="en-US" dirty="0" smtClean="0"/>
              <a:t> Features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410200"/>
            <a:ext cx="575807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526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295400"/>
            <a:ext cx="8991600" cy="54102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Checkout Processes</a:t>
            </a:r>
          </a:p>
          <a:p>
            <a:r>
              <a:rPr lang="en-US" dirty="0" smtClean="0"/>
              <a:t>Application Processes (ex-credit card application)</a:t>
            </a:r>
          </a:p>
          <a:p>
            <a:r>
              <a:rPr lang="en-US" dirty="0" smtClean="0"/>
              <a:t>Booking Process (ex - Travel)</a:t>
            </a:r>
          </a:p>
          <a:p>
            <a:r>
              <a:rPr lang="en-US" dirty="0" smtClean="0"/>
              <a:t>Registration Process (ex-creating account)</a:t>
            </a:r>
          </a:p>
          <a:p>
            <a:r>
              <a:rPr lang="en-US" dirty="0" smtClean="0"/>
              <a:t>Newsletter or Email Sign Up Process</a:t>
            </a:r>
          </a:p>
          <a:p>
            <a:r>
              <a:rPr lang="en-US" dirty="0" smtClean="0"/>
              <a:t>Landing Page to Order Confirmation Path</a:t>
            </a:r>
          </a:p>
          <a:p>
            <a:r>
              <a:rPr lang="en-US" dirty="0" smtClean="0"/>
              <a:t>Onsite Search Results Path</a:t>
            </a:r>
          </a:p>
          <a:p>
            <a:r>
              <a:rPr lang="en-US" dirty="0" smtClean="0"/>
              <a:t>AB Testing Comparisons Path</a:t>
            </a:r>
          </a:p>
          <a:p>
            <a:pPr>
              <a:lnSpc>
                <a:spcPct val="80000"/>
              </a:lnSpc>
              <a:buNone/>
            </a:pPr>
            <a:endParaRPr lang="en-US" dirty="0" smtClean="0"/>
          </a:p>
          <a:p>
            <a:pPr>
              <a:lnSpc>
                <a:spcPct val="80000"/>
              </a:lnSpc>
              <a:buNone/>
            </a:pPr>
            <a:endParaRPr lang="en-US" dirty="0" smtClean="0"/>
          </a:p>
          <a:p>
            <a:pPr>
              <a:lnSpc>
                <a:spcPct val="80000"/>
              </a:lnSpc>
              <a:buNone/>
            </a:pPr>
            <a:endParaRPr lang="en-US" b="1" dirty="0" smtClean="0"/>
          </a:p>
          <a:p>
            <a:pPr>
              <a:lnSpc>
                <a:spcPct val="80000"/>
              </a:lnSpc>
              <a:buNone/>
            </a:pPr>
            <a:endParaRPr lang="en-US" b="1" dirty="0"/>
          </a:p>
          <a:p>
            <a:pPr>
              <a:lnSpc>
                <a:spcPct val="80000"/>
              </a:lnSpc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TruePath</a:t>
            </a:r>
            <a:r>
              <a:rPr lang="en-US" dirty="0" smtClean="0"/>
              <a:t> Use Cases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44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Q&amp;A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381000" y="1143000"/>
            <a:ext cx="8229600" cy="48768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The Customer Support team is available to provide support via the following channels:</a:t>
            </a:r>
          </a:p>
          <a:p>
            <a:pPr lvl="1"/>
            <a:r>
              <a:rPr lang="en-US" dirty="0" smtClean="0"/>
              <a:t>E -mail: Sunday 8:00pm - Friday, 7:00 PM U.S. Central</a:t>
            </a:r>
          </a:p>
          <a:p>
            <a:pPr lvl="1"/>
            <a:r>
              <a:rPr lang="en-US" dirty="0" smtClean="0"/>
              <a:t>Phone: Sunday 8:00pm - Friday, 7:00 PM U.S. Central</a:t>
            </a:r>
          </a:p>
          <a:p>
            <a:pPr lvl="1"/>
            <a:r>
              <a:rPr lang="en-US" dirty="0" smtClean="0"/>
              <a:t>US: 1-866-493-2673</a:t>
            </a:r>
          </a:p>
          <a:p>
            <a:pPr lvl="1"/>
            <a:r>
              <a:rPr lang="en-US" u="sng" dirty="0" smtClean="0">
                <a:hlinkClick r:id="rId3" tooltip="mailto:cm_support@us.ibm.com"/>
              </a:rPr>
              <a:t>cm_support@us.ibm.com</a:t>
            </a:r>
            <a:endParaRPr lang="en-US" u="sng" dirty="0" smtClean="0"/>
          </a:p>
          <a:p>
            <a:r>
              <a:rPr lang="en-US" dirty="0" smtClean="0"/>
              <a:t>Live Chat (for Business Support only): Sunday-Friday, 8:00 PM – 6:00 PM U.S. Central</a:t>
            </a:r>
          </a:p>
          <a:p>
            <a:pPr lvl="1"/>
            <a:r>
              <a:rPr lang="en-US" dirty="0" smtClean="0"/>
              <a:t>Live Chat is available from the home page of the IBM Client Success Portal</a:t>
            </a:r>
          </a:p>
          <a:p>
            <a:pPr lvl="1"/>
            <a:r>
              <a:rPr lang="en-US" dirty="0" smtClean="0">
                <a:hlinkClick r:id="rId4"/>
              </a:rPr>
              <a:t>https://support.coremetrics.com</a:t>
            </a:r>
            <a:endParaRPr lang="en-US" dirty="0" smtClean="0"/>
          </a:p>
          <a:p>
            <a:r>
              <a:rPr lang="en-US" dirty="0" smtClean="0"/>
              <a:t>IBM Client Success Portal: 24 x 7</a:t>
            </a:r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b="1" dirty="0" smtClean="0"/>
              <a:t>Next Webinar: </a:t>
            </a:r>
            <a:r>
              <a:rPr lang="en-US" sz="1800" b="1" dirty="0" smtClean="0">
                <a:solidFill>
                  <a:srgbClr val="FF0000"/>
                </a:solidFill>
              </a:rPr>
              <a:t>September 30</a:t>
            </a:r>
            <a:r>
              <a:rPr lang="en-US" sz="1800" b="1" baseline="30000" dirty="0" smtClean="0">
                <a:solidFill>
                  <a:srgbClr val="FF0000"/>
                </a:solidFill>
              </a:rPr>
              <a:t>th</a:t>
            </a:r>
            <a:r>
              <a:rPr lang="en-US" sz="1800" dirty="0" smtClean="0">
                <a:solidFill>
                  <a:srgbClr val="FF0000"/>
                </a:solidFill>
              </a:rPr>
              <a:t>, </a:t>
            </a:r>
            <a:r>
              <a:rPr lang="en-US" sz="1800" b="1" dirty="0" smtClean="0">
                <a:solidFill>
                  <a:srgbClr val="FF0000"/>
                </a:solidFill>
              </a:rPr>
              <a:t>2015 OnSite Search Best Practices Suzanne Azulay</a:t>
            </a:r>
            <a:endParaRPr lang="en-US" sz="18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en-US" dirty="0" smtClean="0"/>
          </a:p>
          <a:p>
            <a:pPr>
              <a:buNone/>
            </a:pPr>
            <a:endParaRPr lang="en-US" u="sng" dirty="0" smtClean="0"/>
          </a:p>
          <a:p>
            <a:pPr lvl="1">
              <a:buNone/>
            </a:pPr>
            <a:endParaRPr lang="en-US" u="sng" dirty="0" smtClean="0"/>
          </a:p>
          <a:p>
            <a:endParaRPr lang="en-US" u="sng" dirty="0" smtClean="0"/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2012 IBM Corporation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4EA24C-8CFC-4A6F-8CE1-3300B23F5451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SSG-Template">
      <a:dk1>
        <a:srgbClr val="FFFFFF"/>
      </a:dk1>
      <a:lt1>
        <a:srgbClr val="003F69"/>
      </a:lt1>
      <a:dk2>
        <a:srgbClr val="00649D"/>
      </a:dk2>
      <a:lt2>
        <a:srgbClr val="B2B2B2"/>
      </a:lt2>
      <a:accent1>
        <a:srgbClr val="00B2EF"/>
      </a:accent1>
      <a:accent2>
        <a:srgbClr val="F04E27"/>
      </a:accent2>
      <a:accent3>
        <a:srgbClr val="FFFFFF"/>
      </a:accent3>
      <a:accent4>
        <a:srgbClr val="AB1A86"/>
      </a:accent4>
      <a:accent5>
        <a:srgbClr val="00A6A0"/>
      </a:accent5>
      <a:accent6>
        <a:srgbClr val="F19027"/>
      </a:accent6>
      <a:hlink>
        <a:srgbClr val="0096D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bg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14760</TotalTime>
  <Words>1462</Words>
  <Application>Microsoft Office PowerPoint</Application>
  <PresentationFormat>On-screen Show (4:3)</PresentationFormat>
  <Paragraphs>303</Paragraphs>
  <Slides>35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Wingdings</vt:lpstr>
      <vt:lpstr>Elemental</vt:lpstr>
      <vt:lpstr>Building the Right Path: A look into how studying your customers journey can improve your overall business</vt:lpstr>
      <vt:lpstr>Agenda</vt:lpstr>
      <vt:lpstr>Clickstream Reporting</vt:lpstr>
      <vt:lpstr>Benefits of Clickstream Reporting</vt:lpstr>
      <vt:lpstr>Building a New Clickstream Report</vt:lpstr>
      <vt:lpstr>Creating a Clickstream Report: Step 1</vt:lpstr>
      <vt:lpstr>Creating a Clickstream Report: Step 2</vt:lpstr>
      <vt:lpstr>Backward vs Forward Clickstreams</vt:lpstr>
      <vt:lpstr>Sampling in Clickstream Reporting</vt:lpstr>
      <vt:lpstr>Path Expansion</vt:lpstr>
      <vt:lpstr>Pathing Illumination</vt:lpstr>
      <vt:lpstr>Top 5 Paths</vt:lpstr>
      <vt:lpstr>Clickstream KPIS</vt:lpstr>
      <vt:lpstr>Page Detail</vt:lpstr>
      <vt:lpstr>Clickstream Use Cases</vt:lpstr>
      <vt:lpstr>TruePath Reporting</vt:lpstr>
      <vt:lpstr>Benefits of TruePath Reporting</vt:lpstr>
      <vt:lpstr>TruePath Report</vt:lpstr>
      <vt:lpstr>Getting Started with TruePath Reporting</vt:lpstr>
      <vt:lpstr>Digital Analytics Tool Plug In</vt:lpstr>
      <vt:lpstr>Digital Analytics Tool Plug In</vt:lpstr>
      <vt:lpstr>Getting Started with TruePath</vt:lpstr>
      <vt:lpstr>Getting Started with TruePath</vt:lpstr>
      <vt:lpstr>Creating a TruePath</vt:lpstr>
      <vt:lpstr>Submitting a TruePath</vt:lpstr>
      <vt:lpstr>Submitting a TruePath</vt:lpstr>
      <vt:lpstr>TruePath Optional Steps</vt:lpstr>
      <vt:lpstr>TruePath Optional Steps</vt:lpstr>
      <vt:lpstr>TruePath Page Options </vt:lpstr>
      <vt:lpstr>TruePath Page Options</vt:lpstr>
      <vt:lpstr>TruePath KPIs</vt:lpstr>
      <vt:lpstr>TruePath Actions</vt:lpstr>
      <vt:lpstr>TruePath Features</vt:lpstr>
      <vt:lpstr>TruePath Use Cases</vt:lpstr>
      <vt:lpstr>Q&amp;A</vt:lpstr>
    </vt:vector>
  </TitlesOfParts>
  <Company>IBM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IBM_ADMIN</dc:creator>
  <cp:lastModifiedBy>ADMINIBM</cp:lastModifiedBy>
  <cp:revision>164</cp:revision>
  <dcterms:created xsi:type="dcterms:W3CDTF">2013-10-08T18:47:41Z</dcterms:created>
  <dcterms:modified xsi:type="dcterms:W3CDTF">2015-08-24T14:46:56Z</dcterms:modified>
</cp:coreProperties>
</file>