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3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4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5F118FA-42C9-492E-8420-B3D98770829B}" type="datetimeFigureOut">
              <a:rPr lang="hu-HU" smtClean="0"/>
              <a:pPr/>
              <a:t>2009. 03. 05.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D5DB7A-CD61-4B96-A7A3-A890A744DF0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85720" y="1500174"/>
            <a:ext cx="8572560" cy="1829761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Adatvagyon</a:t>
            </a:r>
            <a:r>
              <a:rPr lang="en-US" dirty="0" smtClean="0"/>
              <a:t> </a:t>
            </a:r>
            <a:r>
              <a:rPr lang="hu-HU" dirty="0" smtClean="0"/>
              <a:t>kiaknázása</a:t>
            </a:r>
            <a:br>
              <a:rPr lang="hu-HU" dirty="0" smtClean="0"/>
            </a:br>
            <a:r>
              <a:rPr lang="hu-HU" i="1" dirty="0" smtClean="0"/>
              <a:t>Adatbányászat</a:t>
            </a:r>
            <a:endParaRPr lang="hu-HU" i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3286124"/>
            <a:ext cx="7772400" cy="2000263"/>
          </a:xfrm>
        </p:spPr>
        <p:txBody>
          <a:bodyPr>
            <a:normAutofit fontScale="62500" lnSpcReduction="20000"/>
          </a:bodyPr>
          <a:lstStyle/>
          <a:p>
            <a:r>
              <a:rPr lang="hu-HU" dirty="0" smtClean="0"/>
              <a:t>Budapesti Műszaki és Gazdaságtudományi Egyet</a:t>
            </a:r>
            <a:r>
              <a:rPr lang="en-US" dirty="0" smtClean="0"/>
              <a:t>e</a:t>
            </a:r>
            <a:r>
              <a:rPr lang="hu-HU" dirty="0" smtClean="0"/>
              <a:t>m</a:t>
            </a:r>
          </a:p>
          <a:p>
            <a:r>
              <a:rPr lang="hu-HU" dirty="0" smtClean="0"/>
              <a:t>Távközlési </a:t>
            </a:r>
            <a:r>
              <a:rPr lang="hu-HU" dirty="0" smtClean="0"/>
              <a:t>és Médiainformatikai </a:t>
            </a:r>
            <a:r>
              <a:rPr lang="hu-HU" dirty="0" smtClean="0"/>
              <a:t>Tanszék</a:t>
            </a:r>
          </a:p>
          <a:p>
            <a:endParaRPr lang="hu-HU" dirty="0" smtClean="0"/>
          </a:p>
          <a:p>
            <a:r>
              <a:rPr lang="hu-HU" dirty="0" smtClean="0"/>
              <a:t>Gáspár-Papanek </a:t>
            </a:r>
            <a:r>
              <a:rPr lang="hu-HU" dirty="0" smtClean="0"/>
              <a:t>Csaba</a:t>
            </a:r>
          </a:p>
          <a:p>
            <a:r>
              <a:rPr lang="hu-HU" dirty="0" smtClean="0"/>
              <a:t>Ügyvivő szakértő</a:t>
            </a:r>
            <a:endParaRPr lang="hu-HU" dirty="0" smtClean="0"/>
          </a:p>
          <a:p>
            <a:r>
              <a:rPr lang="hu-HU" dirty="0" err="1" smtClean="0"/>
              <a:t>gaspar</a:t>
            </a:r>
            <a:r>
              <a:rPr lang="en-US" dirty="0" smtClean="0"/>
              <a:t>@</a:t>
            </a:r>
            <a:r>
              <a:rPr lang="en-US" dirty="0" err="1" smtClean="0"/>
              <a:t>tmit.bme.hu</a:t>
            </a:r>
            <a:endParaRPr lang="hu-HU" dirty="0" smtClean="0"/>
          </a:p>
          <a:p>
            <a:r>
              <a:rPr lang="hu-HU" dirty="0" smtClean="0"/>
              <a:t>2009.03.10.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447869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Felhalmozott adatokból történő rejtett összefüggések kiemelése</a:t>
            </a:r>
          </a:p>
          <a:p>
            <a:pPr lvl="1"/>
            <a:r>
              <a:rPr lang="hu-HU" dirty="0" smtClean="0"/>
              <a:t>Ügyféladatok</a:t>
            </a:r>
          </a:p>
          <a:p>
            <a:pPr lvl="2"/>
            <a:r>
              <a:rPr lang="hu-HU" dirty="0" smtClean="0"/>
              <a:t>Szokások, várható viselkedésük</a:t>
            </a:r>
          </a:p>
          <a:p>
            <a:pPr lvl="2"/>
            <a:r>
              <a:rPr lang="hu-HU" dirty="0" smtClean="0"/>
              <a:t>Árérzékenység</a:t>
            </a:r>
          </a:p>
          <a:p>
            <a:pPr lvl="2"/>
            <a:r>
              <a:rPr lang="hu-HU" dirty="0" smtClean="0"/>
              <a:t>Ügyfélérték</a:t>
            </a:r>
          </a:p>
          <a:p>
            <a:pPr lvl="2"/>
            <a:r>
              <a:rPr lang="hu-HU" dirty="0" smtClean="0"/>
              <a:t>Lemorzsolódás – </a:t>
            </a:r>
            <a:r>
              <a:rPr lang="hu-HU" dirty="0" err="1" smtClean="0"/>
              <a:t>churn</a:t>
            </a:r>
            <a:endParaRPr lang="hu-HU" dirty="0" smtClean="0"/>
          </a:p>
          <a:p>
            <a:pPr lvl="2"/>
            <a:r>
              <a:rPr lang="hu-HU" dirty="0" smtClean="0"/>
              <a:t>Ügyfélszegmensek</a:t>
            </a:r>
          </a:p>
          <a:p>
            <a:pPr lvl="1"/>
            <a:r>
              <a:rPr lang="hu-HU" dirty="0" smtClean="0"/>
              <a:t>Partnerek, beszállítók értékelése</a:t>
            </a:r>
          </a:p>
          <a:p>
            <a:pPr lvl="2"/>
            <a:r>
              <a:rPr lang="hu-HU" dirty="0" smtClean="0"/>
              <a:t>Magbízhatóságuk</a:t>
            </a:r>
          </a:p>
          <a:p>
            <a:pPr lvl="1"/>
            <a:r>
              <a:rPr lang="hu-HU" b="1" dirty="0" smtClean="0"/>
              <a:t>Mi történt tegnap? Mi történik ma? Mi lesz holnap?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</a:t>
            </a:r>
            <a:r>
              <a:rPr lang="hu-HU" dirty="0" err="1" smtClean="0"/>
              <a:t>ény</a:t>
            </a:r>
            <a:r>
              <a:rPr lang="hu-HU" dirty="0" smtClean="0"/>
              <a:t> alapú döntésekhez</a:t>
            </a:r>
            <a:br>
              <a:rPr lang="hu-HU" dirty="0" smtClean="0"/>
            </a:br>
            <a:r>
              <a:rPr lang="hu-HU" dirty="0" smtClean="0"/>
              <a:t>Adatbányászat</a:t>
            </a:r>
            <a:endParaRPr lang="hu-HU" dirty="0"/>
          </a:p>
        </p:txBody>
      </p:sp>
      <p:sp>
        <p:nvSpPr>
          <p:cNvPr id="13" name="Felfelé nyíl 12"/>
          <p:cNvSpPr/>
          <p:nvPr/>
        </p:nvSpPr>
        <p:spPr>
          <a:xfrm>
            <a:off x="2071670" y="4714884"/>
            <a:ext cx="285752" cy="285752"/>
          </a:xfrm>
          <a:prstGeom prst="upArrow">
            <a:avLst>
              <a:gd name="adj1" fmla="val 54085"/>
              <a:gd name="adj2" fmla="val 39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/>
          <p:cNvSpPr txBox="1"/>
          <p:nvPr/>
        </p:nvSpPr>
        <p:spPr>
          <a:xfrm>
            <a:off x="357158" y="5072074"/>
            <a:ext cx="3674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Tegnapelőtt már nem releváns,</a:t>
            </a:r>
          </a:p>
          <a:p>
            <a:pPr algn="ctr"/>
            <a:r>
              <a:rPr lang="hu-HU" dirty="0" smtClean="0"/>
              <a:t>máshogy működik a </a:t>
            </a:r>
            <a:r>
              <a:rPr lang="hu-HU" dirty="0" err="1" smtClean="0"/>
              <a:t>vilgág</a:t>
            </a:r>
            <a:endParaRPr lang="hu-HU" dirty="0"/>
          </a:p>
        </p:txBody>
      </p:sp>
      <p:sp>
        <p:nvSpPr>
          <p:cNvPr id="15" name="Szalagnyíl felfelé 14"/>
          <p:cNvSpPr/>
          <p:nvPr/>
        </p:nvSpPr>
        <p:spPr>
          <a:xfrm>
            <a:off x="4929190" y="4786322"/>
            <a:ext cx="1785950" cy="6429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4120810" y="5572140"/>
            <a:ext cx="3451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Előny, aki jobban képes erre?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Tipikus eset – </a:t>
            </a:r>
            <a:r>
              <a:rPr lang="hu-HU" dirty="0" err="1" smtClean="0"/>
              <a:t>ügyfélel</a:t>
            </a:r>
            <a:r>
              <a:rPr lang="hu-HU" dirty="0" smtClean="0"/>
              <a:t> mi fog történni</a:t>
            </a:r>
          </a:p>
          <a:p>
            <a:pPr lvl="1"/>
            <a:r>
              <a:rPr lang="hu-HU" dirty="0" smtClean="0"/>
              <a:t>(pl. bedőlő hitel, </a:t>
            </a:r>
            <a:r>
              <a:rPr lang="hu-HU" dirty="0" err="1" smtClean="0"/>
              <a:t>X-selling</a:t>
            </a:r>
            <a:r>
              <a:rPr lang="hu-HU" dirty="0" smtClean="0"/>
              <a:t>, lemorzsolódás)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Példa: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Score-card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1285850" y="2948960"/>
          <a:ext cx="342902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7"/>
                <a:gridCol w="857257"/>
                <a:gridCol w="857257"/>
                <a:gridCol w="857257"/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infra\ikonok\PNG\Ad Awa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000372"/>
            <a:ext cx="261926" cy="261926"/>
          </a:xfrm>
          <a:prstGeom prst="rect">
            <a:avLst/>
          </a:prstGeom>
          <a:noFill/>
        </p:spPr>
      </p:pic>
      <p:pic>
        <p:nvPicPr>
          <p:cNvPr id="1027" name="Picture 3" descr="C:\infra\ikonok2\PNG\Ad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357562"/>
            <a:ext cx="261926" cy="261926"/>
          </a:xfrm>
          <a:prstGeom prst="rect">
            <a:avLst/>
          </a:prstGeom>
          <a:noFill/>
        </p:spPr>
      </p:pic>
      <p:pic>
        <p:nvPicPr>
          <p:cNvPr id="30" name="Picture 3" descr="C:\infra\ikonok2\PNG\Ad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738578"/>
            <a:ext cx="261926" cy="261926"/>
          </a:xfrm>
          <a:prstGeom prst="rect">
            <a:avLst/>
          </a:prstGeom>
          <a:noFill/>
        </p:spPr>
      </p:pic>
      <p:pic>
        <p:nvPicPr>
          <p:cNvPr id="32" name="Picture 2" descr="C:\infra\ikonok\PNG\Ad Awa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143380"/>
            <a:ext cx="261926" cy="261926"/>
          </a:xfrm>
          <a:prstGeom prst="rect">
            <a:avLst/>
          </a:prstGeom>
          <a:noFill/>
        </p:spPr>
      </p:pic>
      <p:pic>
        <p:nvPicPr>
          <p:cNvPr id="33" name="Picture 2" descr="C:\infra\ikonok\PNG\Ad Awa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500570"/>
            <a:ext cx="261926" cy="261926"/>
          </a:xfrm>
          <a:prstGeom prst="rect">
            <a:avLst/>
          </a:prstGeom>
          <a:noFill/>
        </p:spPr>
      </p:pic>
      <p:pic>
        <p:nvPicPr>
          <p:cNvPr id="1028" name="Picture 4" descr="C:\infra\ikonok\PNG\Adobe Dreamweaver CS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000372"/>
            <a:ext cx="261926" cy="261926"/>
          </a:xfrm>
          <a:prstGeom prst="rect">
            <a:avLst/>
          </a:prstGeom>
          <a:noFill/>
        </p:spPr>
      </p:pic>
      <p:pic>
        <p:nvPicPr>
          <p:cNvPr id="35" name="Picture 4" descr="C:\infra\ikonok\PNG\Adobe Dreamweaver CS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4167206"/>
            <a:ext cx="261926" cy="261926"/>
          </a:xfrm>
          <a:prstGeom prst="rect">
            <a:avLst/>
          </a:prstGeom>
          <a:noFill/>
        </p:spPr>
      </p:pic>
      <p:pic>
        <p:nvPicPr>
          <p:cNvPr id="36" name="Picture 4" descr="C:\infra\ikonok\PNG\Adobe Dreamweaver CS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4857760"/>
            <a:ext cx="261926" cy="261926"/>
          </a:xfrm>
          <a:prstGeom prst="rect">
            <a:avLst/>
          </a:prstGeom>
          <a:noFill/>
        </p:spPr>
      </p:pic>
      <p:pic>
        <p:nvPicPr>
          <p:cNvPr id="37" name="Picture 4" descr="C:\infra\ikonok\PNG\Adobe Dreamweaver CS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5643578"/>
            <a:ext cx="261926" cy="261926"/>
          </a:xfrm>
          <a:prstGeom prst="rect">
            <a:avLst/>
          </a:prstGeom>
          <a:noFill/>
        </p:spPr>
      </p:pic>
      <p:pic>
        <p:nvPicPr>
          <p:cNvPr id="1029" name="Picture 5" descr="C:\infra\ikonok\PNG\Adobe Illustrator CS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3786190"/>
            <a:ext cx="261926" cy="261926"/>
          </a:xfrm>
          <a:prstGeom prst="rect">
            <a:avLst/>
          </a:prstGeom>
          <a:noFill/>
        </p:spPr>
      </p:pic>
      <p:pic>
        <p:nvPicPr>
          <p:cNvPr id="40" name="Picture 5" descr="C:\infra\ikonok\PNG\Adobe Illustrator CS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4500570"/>
            <a:ext cx="261926" cy="261926"/>
          </a:xfrm>
          <a:prstGeom prst="rect">
            <a:avLst/>
          </a:prstGeom>
          <a:noFill/>
        </p:spPr>
      </p:pic>
      <p:pic>
        <p:nvPicPr>
          <p:cNvPr id="41" name="Picture 5" descr="C:\infra\ikonok\PNG\Adobe Illustrator CS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3429000"/>
            <a:ext cx="261926" cy="261926"/>
          </a:xfrm>
          <a:prstGeom prst="rect">
            <a:avLst/>
          </a:prstGeom>
          <a:noFill/>
        </p:spPr>
      </p:pic>
      <p:pic>
        <p:nvPicPr>
          <p:cNvPr id="42" name="Picture 5" descr="C:\infra\ikonok\PNG\Adobe Illustrator CS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5286388"/>
            <a:ext cx="261926" cy="261926"/>
          </a:xfrm>
          <a:prstGeom prst="rect">
            <a:avLst/>
          </a:prstGeom>
          <a:noFill/>
        </p:spPr>
      </p:pic>
      <p:pic>
        <p:nvPicPr>
          <p:cNvPr id="1030" name="Picture 6" descr="C:\infra\ikonok\PNG\Camin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3000372"/>
            <a:ext cx="261926" cy="261926"/>
          </a:xfrm>
          <a:prstGeom prst="rect">
            <a:avLst/>
          </a:prstGeom>
          <a:noFill/>
        </p:spPr>
      </p:pic>
      <p:pic>
        <p:nvPicPr>
          <p:cNvPr id="44" name="Picture 6" descr="C:\infra\ikonok\PNG\Camin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4143380"/>
            <a:ext cx="261926" cy="261926"/>
          </a:xfrm>
          <a:prstGeom prst="rect">
            <a:avLst/>
          </a:prstGeom>
          <a:noFill/>
        </p:spPr>
      </p:pic>
      <p:pic>
        <p:nvPicPr>
          <p:cNvPr id="45" name="Picture 6" descr="C:\infra\ikonok\PNG\Camin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5214950"/>
            <a:ext cx="261926" cy="261926"/>
          </a:xfrm>
          <a:prstGeom prst="rect">
            <a:avLst/>
          </a:prstGeom>
          <a:noFill/>
        </p:spPr>
      </p:pic>
      <p:pic>
        <p:nvPicPr>
          <p:cNvPr id="1031" name="Picture 7" descr="C:\infra\ikonok\PNG\Governor Of Poke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3429000"/>
            <a:ext cx="261926" cy="261926"/>
          </a:xfrm>
          <a:prstGeom prst="rect">
            <a:avLst/>
          </a:prstGeom>
          <a:noFill/>
        </p:spPr>
      </p:pic>
      <p:pic>
        <p:nvPicPr>
          <p:cNvPr id="47" name="Picture 7" descr="C:\infra\ikonok\PNG\Governor Of Poke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3738578"/>
            <a:ext cx="261926" cy="261926"/>
          </a:xfrm>
          <a:prstGeom prst="rect">
            <a:avLst/>
          </a:prstGeom>
          <a:noFill/>
        </p:spPr>
      </p:pic>
      <p:pic>
        <p:nvPicPr>
          <p:cNvPr id="48" name="Picture 7" descr="C:\infra\ikonok\PNG\Governor Of Poke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4857760"/>
            <a:ext cx="261926" cy="261926"/>
          </a:xfrm>
          <a:prstGeom prst="rect">
            <a:avLst/>
          </a:prstGeom>
          <a:noFill/>
        </p:spPr>
      </p:pic>
      <p:pic>
        <p:nvPicPr>
          <p:cNvPr id="49" name="Picture 7" descr="C:\infra\ikonok\PNG\Governor Of Poke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5643578"/>
            <a:ext cx="261926" cy="261926"/>
          </a:xfrm>
          <a:prstGeom prst="rect">
            <a:avLst/>
          </a:prstGeom>
          <a:noFill/>
        </p:spPr>
      </p:pic>
      <p:pic>
        <p:nvPicPr>
          <p:cNvPr id="1032" name="Picture 8" descr="C:\infra\ikonok\PNG\File Zill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4500570"/>
            <a:ext cx="261926" cy="261926"/>
          </a:xfrm>
          <a:prstGeom prst="rect">
            <a:avLst/>
          </a:prstGeom>
          <a:noFill/>
        </p:spPr>
      </p:pic>
      <p:pic>
        <p:nvPicPr>
          <p:cNvPr id="1033" name="Picture 9" descr="C:\infra\ikonok\PNG\Miranda Instant Messeng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3000372"/>
            <a:ext cx="261926" cy="261926"/>
          </a:xfrm>
          <a:prstGeom prst="rect">
            <a:avLst/>
          </a:prstGeom>
          <a:noFill/>
        </p:spPr>
      </p:pic>
      <p:pic>
        <p:nvPicPr>
          <p:cNvPr id="52" name="Picture 9" descr="C:\infra\ikonok\PNG\Miranda Instant Messeng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3786190"/>
            <a:ext cx="261926" cy="261926"/>
          </a:xfrm>
          <a:prstGeom prst="rect">
            <a:avLst/>
          </a:prstGeom>
          <a:noFill/>
        </p:spPr>
      </p:pic>
      <p:pic>
        <p:nvPicPr>
          <p:cNvPr id="53" name="Picture 9" descr="C:\infra\ikonok\PNG\Miranda Instant Messeng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5214950"/>
            <a:ext cx="261926" cy="261926"/>
          </a:xfrm>
          <a:prstGeom prst="rect">
            <a:avLst/>
          </a:prstGeom>
          <a:noFill/>
        </p:spPr>
      </p:pic>
      <p:pic>
        <p:nvPicPr>
          <p:cNvPr id="54" name="Picture 9" descr="C:\infra\ikonok\PNG\Miranda Instant Messeng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4500570"/>
            <a:ext cx="261926" cy="261926"/>
          </a:xfrm>
          <a:prstGeom prst="rect">
            <a:avLst/>
          </a:prstGeom>
          <a:noFill/>
        </p:spPr>
      </p:pic>
      <p:pic>
        <p:nvPicPr>
          <p:cNvPr id="1034" name="Picture 10" descr="C:\infra\ikonok\PNG\Notepad++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3357562"/>
            <a:ext cx="261926" cy="261926"/>
          </a:xfrm>
          <a:prstGeom prst="rect">
            <a:avLst/>
          </a:prstGeom>
          <a:noFill/>
        </p:spPr>
      </p:pic>
      <p:pic>
        <p:nvPicPr>
          <p:cNvPr id="56" name="Picture 10" descr="C:\infra\ikonok\PNG\Notepad++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4857760"/>
            <a:ext cx="261926" cy="261926"/>
          </a:xfrm>
          <a:prstGeom prst="rect">
            <a:avLst/>
          </a:prstGeom>
          <a:noFill/>
        </p:spPr>
      </p:pic>
      <p:pic>
        <p:nvPicPr>
          <p:cNvPr id="57" name="Picture 10" descr="C:\infra\ikonok\PNG\Notepad++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4143380"/>
            <a:ext cx="261926" cy="261926"/>
          </a:xfrm>
          <a:prstGeom prst="rect">
            <a:avLst/>
          </a:prstGeom>
          <a:noFill/>
        </p:spPr>
      </p:pic>
      <p:pic>
        <p:nvPicPr>
          <p:cNvPr id="58" name="Picture 10" descr="C:\infra\ikonok\PNG\Notepad++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5643578"/>
            <a:ext cx="261926" cy="261926"/>
          </a:xfrm>
          <a:prstGeom prst="rect">
            <a:avLst/>
          </a:prstGeom>
          <a:noFill/>
        </p:spPr>
      </p:pic>
      <p:sp>
        <p:nvSpPr>
          <p:cNvPr id="59" name="Szövegdoboz 58"/>
          <p:cNvSpPr txBox="1"/>
          <p:nvPr/>
        </p:nvSpPr>
        <p:spPr>
          <a:xfrm>
            <a:off x="1500166" y="2631040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Ismert információk</a:t>
            </a:r>
            <a:endParaRPr lang="hu-HU" dirty="0"/>
          </a:p>
        </p:txBody>
      </p:sp>
      <p:sp>
        <p:nvSpPr>
          <p:cNvPr id="60" name="Téglalap 59"/>
          <p:cNvSpPr/>
          <p:nvPr/>
        </p:nvSpPr>
        <p:spPr>
          <a:xfrm>
            <a:off x="1285852" y="2571744"/>
            <a:ext cx="2571768" cy="3357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Téglalap 60"/>
          <p:cNvSpPr/>
          <p:nvPr/>
        </p:nvSpPr>
        <p:spPr>
          <a:xfrm>
            <a:off x="3857620" y="2571744"/>
            <a:ext cx="857256" cy="3357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Szövegdoboz 61"/>
          <p:cNvSpPr txBox="1"/>
          <p:nvPr/>
        </p:nvSpPr>
        <p:spPr>
          <a:xfrm>
            <a:off x="4031467" y="263104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Cél</a:t>
            </a:r>
            <a:endParaRPr lang="hu-HU" dirty="0"/>
          </a:p>
        </p:txBody>
      </p:sp>
      <p:sp>
        <p:nvSpPr>
          <p:cNvPr id="63" name="Téglalap 62"/>
          <p:cNvSpPr/>
          <p:nvPr/>
        </p:nvSpPr>
        <p:spPr>
          <a:xfrm>
            <a:off x="3857620" y="4857760"/>
            <a:ext cx="857256" cy="10715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Téglalap 63"/>
          <p:cNvSpPr/>
          <p:nvPr/>
        </p:nvSpPr>
        <p:spPr>
          <a:xfrm>
            <a:off x="4071934" y="4857760"/>
            <a:ext cx="372009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hu-HU" sz="2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5" name="Téglalap 64"/>
          <p:cNvSpPr/>
          <p:nvPr/>
        </p:nvSpPr>
        <p:spPr>
          <a:xfrm>
            <a:off x="4071934" y="5214950"/>
            <a:ext cx="372009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hu-HU" sz="2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6" name="Téglalap 65"/>
          <p:cNvSpPr/>
          <p:nvPr/>
        </p:nvSpPr>
        <p:spPr>
          <a:xfrm>
            <a:off x="4071934" y="5572140"/>
            <a:ext cx="372009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hu-HU" sz="2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68" name="Egyenes összekötő 67"/>
          <p:cNvCxnSpPr/>
          <p:nvPr/>
        </p:nvCxnSpPr>
        <p:spPr>
          <a:xfrm>
            <a:off x="785786" y="4786322"/>
            <a:ext cx="4429156" cy="1588"/>
          </a:xfrm>
          <a:prstGeom prst="line">
            <a:avLst/>
          </a:prstGeom>
          <a:ln w="2540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zövegdoboz 69"/>
          <p:cNvSpPr txBox="1"/>
          <p:nvPr/>
        </p:nvSpPr>
        <p:spPr>
          <a:xfrm rot="16200000">
            <a:off x="123908" y="3487700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Mai tudásunk</a:t>
            </a:r>
            <a:endParaRPr lang="hu-HU" dirty="0"/>
          </a:p>
        </p:txBody>
      </p:sp>
      <p:sp>
        <p:nvSpPr>
          <p:cNvPr id="71" name="Szövegdoboz 70"/>
          <p:cNvSpPr txBox="1"/>
          <p:nvPr/>
        </p:nvSpPr>
        <p:spPr>
          <a:xfrm rot="16200000">
            <a:off x="4641403" y="521698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Jövő</a:t>
            </a:r>
            <a:endParaRPr lang="hu-HU" dirty="0"/>
          </a:p>
        </p:txBody>
      </p:sp>
      <p:sp>
        <p:nvSpPr>
          <p:cNvPr id="77" name="Szalagnyíl balra 76"/>
          <p:cNvSpPr/>
          <p:nvPr/>
        </p:nvSpPr>
        <p:spPr>
          <a:xfrm>
            <a:off x="5357818" y="3571876"/>
            <a:ext cx="1000132" cy="1928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6500826" y="2643182"/>
            <a:ext cx="2214578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rgbClr val="7030A0"/>
                </a:solidFill>
              </a:rPr>
              <a:t>Adatbányászati</a:t>
            </a:r>
          </a:p>
          <a:p>
            <a:pPr algn="ctr"/>
            <a:r>
              <a:rPr lang="hu-HU" dirty="0" smtClean="0">
                <a:solidFill>
                  <a:srgbClr val="7030A0"/>
                </a:solidFill>
              </a:rPr>
              <a:t>Eljárások</a:t>
            </a:r>
            <a:endParaRPr lang="hu-HU" dirty="0">
              <a:solidFill>
                <a:srgbClr val="7030A0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6500826" y="3429000"/>
            <a:ext cx="2214578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srgbClr val="7030A0"/>
                </a:solidFill>
              </a:rPr>
              <a:t>Scoring</a:t>
            </a:r>
            <a:r>
              <a:rPr lang="hu-HU" dirty="0" smtClean="0">
                <a:solidFill>
                  <a:srgbClr val="7030A0"/>
                </a:solidFill>
              </a:rPr>
              <a:t> </a:t>
            </a:r>
            <a:r>
              <a:rPr lang="hu-HU" dirty="0" err="1" smtClean="0">
                <a:solidFill>
                  <a:srgbClr val="7030A0"/>
                </a:solidFill>
              </a:rPr>
              <a:t>card</a:t>
            </a:r>
            <a:endParaRPr lang="hu-HU" dirty="0" smtClean="0">
              <a:solidFill>
                <a:srgbClr val="7030A0"/>
              </a:solidFill>
            </a:endParaRPr>
          </a:p>
          <a:p>
            <a:pPr algn="r"/>
            <a:r>
              <a:rPr lang="hu-HU" dirty="0" smtClean="0">
                <a:solidFill>
                  <a:srgbClr val="7030A0"/>
                </a:solidFill>
              </a:rPr>
              <a:t>3pont</a:t>
            </a:r>
          </a:p>
          <a:p>
            <a:pPr algn="r"/>
            <a:r>
              <a:rPr lang="hu-HU" dirty="0" smtClean="0">
                <a:solidFill>
                  <a:srgbClr val="7030A0"/>
                </a:solidFill>
              </a:rPr>
              <a:t>4pont</a:t>
            </a:r>
          </a:p>
          <a:p>
            <a:pPr algn="r"/>
            <a:r>
              <a:rPr lang="hu-HU" dirty="0" smtClean="0">
                <a:solidFill>
                  <a:srgbClr val="7030A0"/>
                </a:solidFill>
              </a:rPr>
              <a:t>-3 pont</a:t>
            </a:r>
            <a:endParaRPr lang="hu-HU" dirty="0" smtClean="0">
              <a:solidFill>
                <a:srgbClr val="7030A0"/>
              </a:solidFill>
            </a:endParaRPr>
          </a:p>
          <a:p>
            <a:pPr algn="r"/>
            <a:endParaRPr lang="hu-HU" dirty="0" smtClean="0">
              <a:solidFill>
                <a:srgbClr val="7030A0"/>
              </a:solidFill>
            </a:endParaRPr>
          </a:p>
          <a:p>
            <a:pPr algn="r"/>
            <a:r>
              <a:rPr lang="hu-HU" dirty="0" smtClean="0">
                <a:solidFill>
                  <a:srgbClr val="7030A0"/>
                </a:solidFill>
              </a:rPr>
              <a:t>pontszám</a:t>
            </a:r>
            <a:r>
              <a:rPr lang="en-US" dirty="0" smtClean="0">
                <a:solidFill>
                  <a:srgbClr val="7030A0"/>
                </a:solidFill>
              </a:rPr>
              <a:t> &gt; 2</a:t>
            </a:r>
            <a:endParaRPr lang="hu-HU" dirty="0" smtClean="0">
              <a:solidFill>
                <a:srgbClr val="7030A0"/>
              </a:solidFill>
            </a:endParaRPr>
          </a:p>
          <a:p>
            <a:pPr algn="r"/>
            <a:r>
              <a:rPr lang="en-US" dirty="0" err="1" smtClean="0">
                <a:solidFill>
                  <a:srgbClr val="7030A0"/>
                </a:solidFill>
              </a:rPr>
              <a:t>p</a:t>
            </a:r>
            <a:r>
              <a:rPr lang="en-US" dirty="0" err="1" smtClean="0">
                <a:solidFill>
                  <a:srgbClr val="7030A0"/>
                </a:solidFill>
              </a:rPr>
              <a:t>ontsz</a:t>
            </a:r>
            <a:r>
              <a:rPr lang="hu-HU" dirty="0" smtClean="0">
                <a:solidFill>
                  <a:srgbClr val="7030A0"/>
                </a:solidFill>
              </a:rPr>
              <a:t>ám </a:t>
            </a:r>
            <a:r>
              <a:rPr lang="en-US" dirty="0" smtClean="0">
                <a:solidFill>
                  <a:srgbClr val="7030A0"/>
                </a:solidFill>
              </a:rPr>
              <a:t>&lt; 2</a:t>
            </a:r>
            <a:endParaRPr lang="hu-HU" dirty="0" smtClean="0">
              <a:solidFill>
                <a:srgbClr val="7030A0"/>
              </a:solidFill>
            </a:endParaRPr>
          </a:p>
          <a:p>
            <a:pPr algn="ctr"/>
            <a:endParaRPr lang="hu-HU" dirty="0">
              <a:solidFill>
                <a:srgbClr val="7030A0"/>
              </a:solidFill>
            </a:endParaRPr>
          </a:p>
        </p:txBody>
      </p:sp>
      <p:pic>
        <p:nvPicPr>
          <p:cNvPr id="80" name="Picture 4" descr="C:\infra\ikonok\PNG\Adobe Dreamweaver CS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3786190"/>
            <a:ext cx="261926" cy="261926"/>
          </a:xfrm>
          <a:prstGeom prst="rect">
            <a:avLst/>
          </a:prstGeom>
          <a:noFill/>
        </p:spPr>
      </p:pic>
      <p:pic>
        <p:nvPicPr>
          <p:cNvPr id="81" name="Picture 7" descr="C:\infra\ikonok\PNG\Governor Of Poke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4071942"/>
            <a:ext cx="261926" cy="261926"/>
          </a:xfrm>
          <a:prstGeom prst="rect">
            <a:avLst/>
          </a:prstGeom>
          <a:noFill/>
        </p:spPr>
      </p:pic>
      <p:pic>
        <p:nvPicPr>
          <p:cNvPr id="82" name="Picture 10" descr="C:\infra\ikonok\PNG\Notepad++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3768" y="4357694"/>
            <a:ext cx="261926" cy="261926"/>
          </a:xfrm>
          <a:prstGeom prst="rect">
            <a:avLst/>
          </a:prstGeom>
          <a:noFill/>
        </p:spPr>
      </p:pic>
      <p:cxnSp>
        <p:nvCxnSpPr>
          <p:cNvPr id="84" name="Egyenes összekötő 83"/>
          <p:cNvCxnSpPr/>
          <p:nvPr/>
        </p:nvCxnSpPr>
        <p:spPr>
          <a:xfrm rot="10800000">
            <a:off x="6500826" y="4786322"/>
            <a:ext cx="221457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3" descr="C:\infra\ikonok2\PNG\Ad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857760"/>
            <a:ext cx="261926" cy="261926"/>
          </a:xfrm>
          <a:prstGeom prst="rect">
            <a:avLst/>
          </a:prstGeom>
          <a:noFill/>
        </p:spPr>
      </p:pic>
      <p:pic>
        <p:nvPicPr>
          <p:cNvPr id="88" name="Picture 2" descr="C:\infra\ikonok\PNG\Ad Awa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5143512"/>
            <a:ext cx="261926" cy="261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429156"/>
          </a:xfrm>
        </p:spPr>
        <p:txBody>
          <a:bodyPr>
            <a:normAutofit fontScale="85000" lnSpcReduction="20000"/>
          </a:bodyPr>
          <a:lstStyle/>
          <a:p>
            <a:r>
              <a:rPr lang="hu-HU" dirty="0" smtClean="0"/>
              <a:t>Adattárházak, adat- és szövegbányászat, médiabányászat</a:t>
            </a:r>
          </a:p>
          <a:p>
            <a:pPr lvl="1"/>
            <a:r>
              <a:rPr lang="hu-HU" dirty="0" smtClean="0"/>
              <a:t>Oktatás – </a:t>
            </a:r>
            <a:r>
              <a:rPr lang="hu-HU" dirty="0" err="1" smtClean="0"/>
              <a:t>Cognos</a:t>
            </a:r>
            <a:r>
              <a:rPr lang="hu-HU" dirty="0" smtClean="0"/>
              <a:t> termékek bevezetése</a:t>
            </a:r>
            <a:endParaRPr lang="hu-HU" dirty="0" smtClean="0"/>
          </a:p>
          <a:p>
            <a:pPr lvl="1"/>
            <a:r>
              <a:rPr lang="hu-HU" dirty="0" smtClean="0"/>
              <a:t>Adatbányászati versenyek</a:t>
            </a:r>
          </a:p>
          <a:p>
            <a:pPr lvl="2"/>
            <a:r>
              <a:rPr lang="hu-HU" dirty="0" smtClean="0"/>
              <a:t>Nemzetközi eredmények (1,3,5,9 helyezés)</a:t>
            </a:r>
          </a:p>
          <a:p>
            <a:r>
              <a:rPr lang="en-US" dirty="0" err="1" smtClean="0"/>
              <a:t>Adatb</a:t>
            </a:r>
            <a:r>
              <a:rPr lang="hu-HU" dirty="0" err="1" smtClean="0"/>
              <a:t>ányászati</a:t>
            </a:r>
            <a:r>
              <a:rPr lang="hu-HU" dirty="0" smtClean="0"/>
              <a:t> kompetencia</a:t>
            </a:r>
          </a:p>
          <a:p>
            <a:pPr lvl="1"/>
            <a:r>
              <a:rPr lang="hu-HU" dirty="0" smtClean="0"/>
              <a:t>Ügyfél megbízhatósága – Érdemes benne megbízni?</a:t>
            </a:r>
          </a:p>
          <a:p>
            <a:pPr lvl="1"/>
            <a:r>
              <a:rPr lang="hu-HU" dirty="0" smtClean="0"/>
              <a:t>K</a:t>
            </a:r>
            <a:r>
              <a:rPr lang="hu-HU" dirty="0" smtClean="0"/>
              <a:t>eresztértékesítés – Kinek kellene </a:t>
            </a:r>
            <a:r>
              <a:rPr lang="hu-HU" dirty="0" err="1" smtClean="0"/>
              <a:t>direct</a:t>
            </a:r>
            <a:r>
              <a:rPr lang="hu-HU" dirty="0" smtClean="0"/>
              <a:t> mailt küldeni?</a:t>
            </a:r>
          </a:p>
          <a:p>
            <a:pPr lvl="1"/>
            <a:r>
              <a:rPr lang="hu-HU" dirty="0" err="1" smtClean="0"/>
              <a:t>Webhasználat</a:t>
            </a:r>
            <a:r>
              <a:rPr lang="hu-HU" dirty="0" smtClean="0"/>
              <a:t> – Mi után érdeklődne ma az weboldalamon?</a:t>
            </a:r>
          </a:p>
          <a:p>
            <a:pPr lvl="1"/>
            <a:r>
              <a:rPr lang="hu-HU" dirty="0" smtClean="0"/>
              <a:t>Ajánlórendszerek – Kinek mit ajánljuk?</a:t>
            </a:r>
          </a:p>
          <a:p>
            <a:pPr lvl="1"/>
            <a:r>
              <a:rPr lang="hu-HU" dirty="0" smtClean="0"/>
              <a:t>Ügyfélkövetés (</a:t>
            </a:r>
            <a:r>
              <a:rPr lang="hu-HU" dirty="0" err="1" smtClean="0"/>
              <a:t>Wifi</a:t>
            </a:r>
            <a:r>
              <a:rPr lang="hu-HU" dirty="0" smtClean="0"/>
              <a:t>, RFID, kamera alapú) – Ki merre jár?</a:t>
            </a:r>
          </a:p>
          <a:p>
            <a:pPr lvl="1"/>
            <a:r>
              <a:rPr lang="hu-HU" dirty="0" smtClean="0"/>
              <a:t>Kapcsolati hálózatok elemzése – Munkahelyi viszonyok?</a:t>
            </a:r>
          </a:p>
          <a:p>
            <a:pPr lvl="1"/>
            <a:r>
              <a:rPr lang="hu-HU" dirty="0" err="1" smtClean="0"/>
              <a:t>Ügyfélanalitika</a:t>
            </a:r>
            <a:r>
              <a:rPr lang="hu-HU" dirty="0" smtClean="0"/>
              <a:t> – Miért választanak minket?</a:t>
            </a:r>
            <a:endParaRPr lang="hu-HU" dirty="0" smtClean="0"/>
          </a:p>
          <a:p>
            <a:r>
              <a:rPr lang="hu-HU" dirty="0" smtClean="0"/>
              <a:t>Partnereink: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Kompetenciáink</a:t>
            </a:r>
            <a:endParaRPr lang="hu-HU" dirty="0"/>
          </a:p>
        </p:txBody>
      </p:sp>
      <p:sp>
        <p:nvSpPr>
          <p:cNvPr id="4" name="Lekerekített téglalap 3"/>
          <p:cNvSpPr/>
          <p:nvPr/>
        </p:nvSpPr>
        <p:spPr>
          <a:xfrm>
            <a:off x="1500166" y="571501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/>
              <a:t>Magyar Telekom</a:t>
            </a:r>
            <a:endParaRPr lang="hu-HU" sz="1200" dirty="0"/>
          </a:p>
        </p:txBody>
      </p:sp>
      <p:sp>
        <p:nvSpPr>
          <p:cNvPr id="5" name="Lekerekített téglalap 4"/>
          <p:cNvSpPr/>
          <p:nvPr/>
        </p:nvSpPr>
        <p:spPr>
          <a:xfrm>
            <a:off x="214282" y="571501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/>
              <a:t>Answare</a:t>
            </a:r>
            <a:endParaRPr lang="hu-HU" sz="1200" dirty="0"/>
          </a:p>
        </p:txBody>
      </p:sp>
      <p:sp>
        <p:nvSpPr>
          <p:cNvPr id="6" name="Lekerekített téglalap 5"/>
          <p:cNvSpPr/>
          <p:nvPr/>
        </p:nvSpPr>
        <p:spPr>
          <a:xfrm>
            <a:off x="214282" y="628649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/>
              <a:t>Artklikk</a:t>
            </a:r>
            <a:endParaRPr lang="hu-HU" sz="1200" dirty="0"/>
          </a:p>
        </p:txBody>
      </p:sp>
      <p:sp>
        <p:nvSpPr>
          <p:cNvPr id="7" name="Lekerekített téglalap 6"/>
          <p:cNvSpPr/>
          <p:nvPr/>
        </p:nvSpPr>
        <p:spPr>
          <a:xfrm>
            <a:off x="1500166" y="628649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/>
              <a:t>Malév</a:t>
            </a:r>
            <a:endParaRPr lang="hu-HU" sz="1200" dirty="0"/>
          </a:p>
        </p:txBody>
      </p:sp>
      <p:sp>
        <p:nvSpPr>
          <p:cNvPr id="8" name="Lekerekített téglalap 7"/>
          <p:cNvSpPr/>
          <p:nvPr/>
        </p:nvSpPr>
        <p:spPr>
          <a:xfrm>
            <a:off x="2786050" y="571501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/>
              <a:t>Startutazás</a:t>
            </a:r>
            <a:endParaRPr lang="hu-HU" sz="1200" dirty="0"/>
          </a:p>
        </p:txBody>
      </p:sp>
      <p:sp>
        <p:nvSpPr>
          <p:cNvPr id="9" name="Lekerekített téglalap 8"/>
          <p:cNvSpPr/>
          <p:nvPr/>
        </p:nvSpPr>
        <p:spPr>
          <a:xfrm>
            <a:off x="2786050" y="628649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/>
              <a:t>CitiBank</a:t>
            </a:r>
            <a:endParaRPr lang="hu-HU" sz="1200" dirty="0"/>
          </a:p>
        </p:txBody>
      </p:sp>
      <p:sp>
        <p:nvSpPr>
          <p:cNvPr id="10" name="Lekerekített téglalap 9"/>
          <p:cNvSpPr/>
          <p:nvPr/>
        </p:nvSpPr>
        <p:spPr>
          <a:xfrm>
            <a:off x="4071934" y="571501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/>
              <a:t>CitiBank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Adatvagyon felmérés – mit lehet ezze</a:t>
            </a:r>
            <a:r>
              <a:rPr lang="hu-HU" dirty="0" smtClean="0"/>
              <a:t>l kezdeni?</a:t>
            </a:r>
          </a:p>
          <a:p>
            <a:r>
              <a:rPr lang="hu-HU" dirty="0" smtClean="0"/>
              <a:t>Innovatív megoldások</a:t>
            </a:r>
          </a:p>
          <a:p>
            <a:r>
              <a:rPr lang="hu-HU" dirty="0" smtClean="0"/>
              <a:t>Gyakornokok, közös fejlesztési irányok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Kapcsolat</a:t>
            </a:r>
            <a:endParaRPr lang="hu-HU" dirty="0"/>
          </a:p>
        </p:txBody>
      </p:sp>
      <p:sp>
        <p:nvSpPr>
          <p:cNvPr id="4" name="Lekerekített téglalap 3"/>
          <p:cNvSpPr/>
          <p:nvPr/>
        </p:nvSpPr>
        <p:spPr>
          <a:xfrm>
            <a:off x="1500166" y="3643314"/>
            <a:ext cx="6072230" cy="3143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G</a:t>
            </a:r>
            <a:r>
              <a:rPr lang="hu-HU" dirty="0" err="1" smtClean="0"/>
              <a:t>áspár-Papanek</a:t>
            </a:r>
            <a:r>
              <a:rPr lang="hu-HU" dirty="0" smtClean="0"/>
              <a:t> Csaba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hu-HU" dirty="0" smtClean="0"/>
              <a:t>Budapesti Műszaki és </a:t>
            </a:r>
          </a:p>
          <a:p>
            <a:pPr algn="ctr"/>
            <a:r>
              <a:rPr lang="hu-HU" dirty="0" smtClean="0"/>
              <a:t>Gazdaságtudományi Egyetem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Távközlési és Médiainformatikai Tanszék</a:t>
            </a:r>
          </a:p>
          <a:p>
            <a:pPr algn="ctr"/>
            <a:endParaRPr lang="hu-HU" dirty="0" smtClean="0"/>
          </a:p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gaspar</a:t>
            </a:r>
            <a:r>
              <a:rPr lang="hu-HU" dirty="0" smtClean="0">
                <a:solidFill>
                  <a:schemeClr val="bg1"/>
                </a:solidFill>
              </a:rPr>
              <a:t>@</a:t>
            </a:r>
            <a:r>
              <a:rPr lang="hu-HU" dirty="0" err="1" smtClean="0">
                <a:solidFill>
                  <a:schemeClr val="bg1"/>
                </a:solidFill>
              </a:rPr>
              <a:t>tmit.bme.hu</a:t>
            </a:r>
            <a:endParaRPr lang="hu-HU" dirty="0" smtClean="0">
              <a:solidFill>
                <a:schemeClr val="bg1"/>
              </a:solidFill>
            </a:endParaRPr>
          </a:p>
          <a:p>
            <a:pPr algn="ctr"/>
            <a:r>
              <a:rPr lang="hu-HU" dirty="0" smtClean="0"/>
              <a:t>http:</a:t>
            </a:r>
            <a:r>
              <a:rPr lang="en-US" dirty="0" smtClean="0"/>
              <a:t>//</a:t>
            </a:r>
            <a:r>
              <a:rPr lang="hu-HU" dirty="0" err="1" smtClean="0"/>
              <a:t>adatbanyaszat.tmit.bme.hu</a:t>
            </a:r>
            <a:endParaRPr lang="hu-HU" dirty="0" smtClean="0"/>
          </a:p>
          <a:p>
            <a:pPr algn="ctr"/>
            <a:r>
              <a:rPr lang="en-US" dirty="0" smtClean="0"/>
              <a:t>+20 8234 154</a:t>
            </a:r>
            <a:endParaRPr lang="hu-HU" dirty="0" smtClean="0"/>
          </a:p>
          <a:p>
            <a:pPr algn="ctr"/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1110</TotalTime>
  <Words>248</Words>
  <Application>Microsoft Office PowerPoint</Application>
  <PresentationFormat>Diavetítés a képernyőre (4:3 oldalarány)</PresentationFormat>
  <Paragraphs>77</Paragraphs>
  <Slides>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Sétatér</vt:lpstr>
      <vt:lpstr>Adatvagyon kiaknázása Adatbányászat</vt:lpstr>
      <vt:lpstr>Tény alapú döntésekhez Adatbányászat</vt:lpstr>
      <vt:lpstr>Példa: Score-card</vt:lpstr>
      <vt:lpstr>Kompetenciáink</vt:lpstr>
      <vt:lpstr>Kapcsolat</vt:lpstr>
    </vt:vector>
  </TitlesOfParts>
  <Company>BME TMIT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Adatbányászati megoldások RFID alapú megfigylési rendszerekben</dc:title>
  <dc:creator>Gáspár-Papanek Csaba</dc:creator>
  <cp:lastModifiedBy>Gáspár-Papanek Csaba</cp:lastModifiedBy>
  <cp:revision>87</cp:revision>
  <dcterms:created xsi:type="dcterms:W3CDTF">2009-01-22T23:38:55Z</dcterms:created>
  <dcterms:modified xsi:type="dcterms:W3CDTF">2009-03-05T12:53:50Z</dcterms:modified>
</cp:coreProperties>
</file>