
<file path=[Content_Types].xml><?xml version="1.0" encoding="utf-8"?>
<Types xmlns="http://schemas.openxmlformats.org/package/2006/content-types">
  <Default Extension="xml" ContentType="application/xml"/>
  <Default Extension="jpeg" ContentType="image/jpeg"/>
  <Default Extension="tiff" ContentType="image/tiff"/>
  <Default Extension="emf" ContentType="image/x-emf"/>
  <Default Extension="rels" ContentType="application/vnd.openxmlformats-package.relationships+xml"/>
  <Default Extension="wdp" ContentType="image/vnd.ms-photo"/>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2" r:id="rId1"/>
  </p:sldMasterIdLst>
  <p:notesMasterIdLst>
    <p:notesMasterId r:id="rId72"/>
  </p:notesMasterIdLst>
  <p:sldIdLst>
    <p:sldId id="1004" r:id="rId2"/>
    <p:sldId id="899" r:id="rId3"/>
    <p:sldId id="900" r:id="rId4"/>
    <p:sldId id="902" r:id="rId5"/>
    <p:sldId id="957" r:id="rId6"/>
    <p:sldId id="1005" r:id="rId7"/>
    <p:sldId id="1006" r:id="rId8"/>
    <p:sldId id="1007" r:id="rId9"/>
    <p:sldId id="1008" r:id="rId10"/>
    <p:sldId id="1022" r:id="rId11"/>
    <p:sldId id="958" r:id="rId12"/>
    <p:sldId id="959" r:id="rId13"/>
    <p:sldId id="945" r:id="rId14"/>
    <p:sldId id="954" r:id="rId15"/>
    <p:sldId id="915" r:id="rId16"/>
    <p:sldId id="1011" r:id="rId17"/>
    <p:sldId id="916" r:id="rId18"/>
    <p:sldId id="1024" r:id="rId19"/>
    <p:sldId id="948" r:id="rId20"/>
    <p:sldId id="963" r:id="rId21"/>
    <p:sldId id="969" r:id="rId22"/>
    <p:sldId id="999" r:id="rId23"/>
    <p:sldId id="1013" r:id="rId24"/>
    <p:sldId id="920" r:id="rId25"/>
    <p:sldId id="921" r:id="rId26"/>
    <p:sldId id="1002" r:id="rId27"/>
    <p:sldId id="1019" r:id="rId28"/>
    <p:sldId id="1020" r:id="rId29"/>
    <p:sldId id="1021" r:id="rId30"/>
    <p:sldId id="1010" r:id="rId31"/>
    <p:sldId id="1025" r:id="rId32"/>
    <p:sldId id="970" r:id="rId33"/>
    <p:sldId id="971" r:id="rId34"/>
    <p:sldId id="924" r:id="rId35"/>
    <p:sldId id="925" r:id="rId36"/>
    <p:sldId id="926" r:id="rId37"/>
    <p:sldId id="927" r:id="rId38"/>
    <p:sldId id="972" r:id="rId39"/>
    <p:sldId id="973" r:id="rId40"/>
    <p:sldId id="975" r:id="rId41"/>
    <p:sldId id="1012" r:id="rId42"/>
    <p:sldId id="1014" r:id="rId43"/>
    <p:sldId id="1015" r:id="rId44"/>
    <p:sldId id="1016" r:id="rId45"/>
    <p:sldId id="1017" r:id="rId46"/>
    <p:sldId id="1018" r:id="rId47"/>
    <p:sldId id="772" r:id="rId48"/>
    <p:sldId id="976" r:id="rId49"/>
    <p:sldId id="977" r:id="rId50"/>
    <p:sldId id="978" r:id="rId51"/>
    <p:sldId id="979" r:id="rId52"/>
    <p:sldId id="991" r:id="rId53"/>
    <p:sldId id="992" r:id="rId54"/>
    <p:sldId id="993" r:id="rId55"/>
    <p:sldId id="980" r:id="rId56"/>
    <p:sldId id="981" r:id="rId57"/>
    <p:sldId id="982" r:id="rId58"/>
    <p:sldId id="983" r:id="rId59"/>
    <p:sldId id="984" r:id="rId60"/>
    <p:sldId id="985" r:id="rId61"/>
    <p:sldId id="986" r:id="rId62"/>
    <p:sldId id="994" r:id="rId63"/>
    <p:sldId id="995" r:id="rId64"/>
    <p:sldId id="996" r:id="rId65"/>
    <p:sldId id="998" r:id="rId66"/>
    <p:sldId id="997" r:id="rId67"/>
    <p:sldId id="987" r:id="rId68"/>
    <p:sldId id="988" r:id="rId69"/>
    <p:sldId id="989" r:id="rId70"/>
    <p:sldId id="990" r:id="rId71"/>
  </p:sldIdLst>
  <p:sldSz cx="9144000" cy="6858000" type="screen4x3"/>
  <p:notesSz cx="6858000" cy="9144000"/>
  <p:custDataLst>
    <p:tags r:id="rId74"/>
  </p:custDataLst>
  <p:defaultTextStyle>
    <a:defPPr>
      <a:defRPr lang="en-US"/>
    </a:defPPr>
    <a:lvl1pPr algn="l" rtl="0" eaLnBrk="0" fontAlgn="base" hangingPunct="0">
      <a:spcBef>
        <a:spcPct val="0"/>
      </a:spcBef>
      <a:spcAft>
        <a:spcPct val="0"/>
      </a:spcAft>
      <a:defRPr sz="1400" kern="1200">
        <a:solidFill>
          <a:schemeClr val="tx1"/>
        </a:solidFill>
        <a:latin typeface="Arial" charset="0"/>
        <a:ea typeface="MS PGothic" charset="0"/>
        <a:cs typeface="MS PGothic" charset="0"/>
      </a:defRPr>
    </a:lvl1pPr>
    <a:lvl2pPr marL="457200" algn="l" rtl="0" eaLnBrk="0" fontAlgn="base" hangingPunct="0">
      <a:spcBef>
        <a:spcPct val="0"/>
      </a:spcBef>
      <a:spcAft>
        <a:spcPct val="0"/>
      </a:spcAft>
      <a:defRPr sz="1400" kern="1200">
        <a:solidFill>
          <a:schemeClr val="tx1"/>
        </a:solidFill>
        <a:latin typeface="Arial" charset="0"/>
        <a:ea typeface="MS PGothic" charset="0"/>
        <a:cs typeface="MS PGothic" charset="0"/>
      </a:defRPr>
    </a:lvl2pPr>
    <a:lvl3pPr marL="914400" algn="l" rtl="0" eaLnBrk="0" fontAlgn="base" hangingPunct="0">
      <a:spcBef>
        <a:spcPct val="0"/>
      </a:spcBef>
      <a:spcAft>
        <a:spcPct val="0"/>
      </a:spcAft>
      <a:defRPr sz="1400" kern="1200">
        <a:solidFill>
          <a:schemeClr val="tx1"/>
        </a:solidFill>
        <a:latin typeface="Arial" charset="0"/>
        <a:ea typeface="MS PGothic" charset="0"/>
        <a:cs typeface="MS PGothic" charset="0"/>
      </a:defRPr>
    </a:lvl3pPr>
    <a:lvl4pPr marL="1371600" algn="l" rtl="0" eaLnBrk="0" fontAlgn="base" hangingPunct="0">
      <a:spcBef>
        <a:spcPct val="0"/>
      </a:spcBef>
      <a:spcAft>
        <a:spcPct val="0"/>
      </a:spcAft>
      <a:defRPr sz="1400" kern="1200">
        <a:solidFill>
          <a:schemeClr val="tx1"/>
        </a:solidFill>
        <a:latin typeface="Arial" charset="0"/>
        <a:ea typeface="MS PGothic" charset="0"/>
        <a:cs typeface="MS PGothic" charset="0"/>
      </a:defRPr>
    </a:lvl4pPr>
    <a:lvl5pPr marL="1828800" algn="l" rtl="0" eaLnBrk="0" fontAlgn="base" hangingPunct="0">
      <a:spcBef>
        <a:spcPct val="0"/>
      </a:spcBef>
      <a:spcAft>
        <a:spcPct val="0"/>
      </a:spcAft>
      <a:defRPr sz="1400" kern="1200">
        <a:solidFill>
          <a:schemeClr val="tx1"/>
        </a:solidFill>
        <a:latin typeface="Arial" charset="0"/>
        <a:ea typeface="MS PGothic" charset="0"/>
        <a:cs typeface="MS PGothic" charset="0"/>
      </a:defRPr>
    </a:lvl5pPr>
    <a:lvl6pPr marL="2286000" algn="l" defTabSz="457200" rtl="0" eaLnBrk="1" latinLnBrk="0" hangingPunct="1">
      <a:defRPr sz="1400" kern="1200">
        <a:solidFill>
          <a:schemeClr val="tx1"/>
        </a:solidFill>
        <a:latin typeface="Arial" charset="0"/>
        <a:ea typeface="MS PGothic" charset="0"/>
        <a:cs typeface="MS PGothic" charset="0"/>
      </a:defRPr>
    </a:lvl6pPr>
    <a:lvl7pPr marL="2743200" algn="l" defTabSz="457200" rtl="0" eaLnBrk="1" latinLnBrk="0" hangingPunct="1">
      <a:defRPr sz="1400" kern="1200">
        <a:solidFill>
          <a:schemeClr val="tx1"/>
        </a:solidFill>
        <a:latin typeface="Arial" charset="0"/>
        <a:ea typeface="MS PGothic" charset="0"/>
        <a:cs typeface="MS PGothic" charset="0"/>
      </a:defRPr>
    </a:lvl7pPr>
    <a:lvl8pPr marL="3200400" algn="l" defTabSz="457200" rtl="0" eaLnBrk="1" latinLnBrk="0" hangingPunct="1">
      <a:defRPr sz="1400" kern="1200">
        <a:solidFill>
          <a:schemeClr val="tx1"/>
        </a:solidFill>
        <a:latin typeface="Arial" charset="0"/>
        <a:ea typeface="MS PGothic" charset="0"/>
        <a:cs typeface="MS PGothic" charset="0"/>
      </a:defRPr>
    </a:lvl8pPr>
    <a:lvl9pPr marL="3657600" algn="l" defTabSz="457200" rtl="0" eaLnBrk="1" latinLnBrk="0" hangingPunct="1">
      <a:defRPr sz="1400" kern="1200">
        <a:solidFill>
          <a:schemeClr val="tx1"/>
        </a:solidFill>
        <a:latin typeface="Arial" charset="0"/>
        <a:ea typeface="MS PGothic" charset="0"/>
        <a:cs typeface="MS PGothic" charset="0"/>
      </a:defRPr>
    </a:lvl9pPr>
  </p:defaultTextStyle>
  <p:extLst>
    <p:ext uri="{EFAFB233-063F-42B5-8137-9DF3F51BA10A}">
      <p15:sldGuideLst xmlns:p15="http://schemas.microsoft.com/office/powerpoint/2012/main" xmlns="">
        <p15:guide id="1" orient="horz" pos="4096">
          <p15:clr>
            <a:srgbClr val="A4A3A4"/>
          </p15:clr>
        </p15:guide>
        <p15:guide id="2" orient="horz" pos="1670">
          <p15:clr>
            <a:srgbClr val="A4A3A4"/>
          </p15:clr>
        </p15:guide>
        <p15:guide id="3" orient="horz" pos="1152">
          <p15:clr>
            <a:srgbClr val="A4A3A4"/>
          </p15:clr>
        </p15:guide>
        <p15:guide id="4" orient="horz" pos="461">
          <p15:clr>
            <a:srgbClr val="A4A3A4"/>
          </p15:clr>
        </p15:guide>
        <p15:guide id="5" pos="895">
          <p15:clr>
            <a:srgbClr val="A4A3A4"/>
          </p15:clr>
        </p15:guide>
        <p15:guide id="6" pos="95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hiddenSlides="1"/>
  <p:clrMru>
    <a:srgbClr val="0000FF"/>
    <a:srgbClr val="64839B"/>
    <a:srgbClr val="BCFDBC"/>
    <a:srgbClr val="A0CC39"/>
    <a:srgbClr val="AC1D85"/>
    <a:srgbClr val="FF00FF"/>
    <a:srgbClr val="FF9300"/>
    <a:srgbClr val="1FA9E1"/>
    <a:srgbClr val="128BC2"/>
    <a:srgbClr val="0C406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458"/>
    <p:restoredTop sz="68744" autoAdjust="0"/>
  </p:normalViewPr>
  <p:slideViewPr>
    <p:cSldViewPr>
      <p:cViewPr>
        <p:scale>
          <a:sx n="110" d="100"/>
          <a:sy n="110" d="100"/>
        </p:scale>
        <p:origin x="-1920" y="184"/>
      </p:cViewPr>
      <p:guideLst>
        <p:guide orient="horz" pos="4096"/>
        <p:guide orient="horz" pos="1670"/>
        <p:guide orient="horz" pos="1152"/>
        <p:guide orient="horz" pos="461"/>
        <p:guide pos="895"/>
        <p:guide pos="95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72" d="100"/>
          <a:sy n="72" d="100"/>
        </p:scale>
        <p:origin x="-2304" y="-12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notesMaster" Target="notesMasters/notesMaster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printerSettings" Target="printerSettings/printerSettings1.bin"/><Relationship Id="rId74" Type="http://schemas.openxmlformats.org/officeDocument/2006/relationships/tags" Target="tags/tag1.xml"/><Relationship Id="rId75" Type="http://schemas.openxmlformats.org/officeDocument/2006/relationships/presProps" Target="presProps.xml"/><Relationship Id="rId76" Type="http://schemas.openxmlformats.org/officeDocument/2006/relationships/viewProps" Target="viewProps.xml"/><Relationship Id="rId77" Type="http://schemas.openxmlformats.org/officeDocument/2006/relationships/theme" Target="theme/theme1.xml"/><Relationship Id="rId78" Type="http://schemas.openxmlformats.org/officeDocument/2006/relationships/tableStyles" Target="tableStyles.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lnSpc>
                <a:spcPct val="100000"/>
              </a:lnSpc>
              <a:spcBef>
                <a:spcPct val="0"/>
              </a:spcBef>
              <a:buFontTx/>
              <a:buNone/>
              <a:defRPr sz="1200">
                <a:latin typeface="Arial" pitchFamily="34" charset="0"/>
                <a:ea typeface="+mn-ea"/>
                <a:cs typeface="+mn-cs"/>
              </a:defRPr>
            </a:lvl1pPr>
          </a:lstStyle>
          <a:p>
            <a:pPr>
              <a:defRPr/>
            </a:pPr>
            <a:endParaRPr lang="en-US"/>
          </a:p>
        </p:txBody>
      </p:sp>
      <p:sp>
        <p:nvSpPr>
          <p:cNvPr id="819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lnSpc>
                <a:spcPct val="100000"/>
              </a:lnSpc>
              <a:spcBef>
                <a:spcPct val="0"/>
              </a:spcBef>
              <a:buFontTx/>
              <a:buNone/>
              <a:defRPr sz="1200">
                <a:latin typeface="Arial" pitchFamily="34" charset="0"/>
                <a:ea typeface="+mn-ea"/>
                <a:cs typeface="+mn-cs"/>
              </a:defRPr>
            </a:lvl1pPr>
          </a:lstStyle>
          <a:p>
            <a:pPr>
              <a:defRPr/>
            </a:pPr>
            <a:endParaRPr lang="en-US"/>
          </a:p>
        </p:txBody>
      </p:sp>
      <p:sp>
        <p:nvSpPr>
          <p:cNvPr id="1638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819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819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lnSpc>
                <a:spcPct val="100000"/>
              </a:lnSpc>
              <a:spcBef>
                <a:spcPct val="0"/>
              </a:spcBef>
              <a:buFontTx/>
              <a:buNone/>
              <a:defRPr sz="1200">
                <a:latin typeface="Arial" pitchFamily="34" charset="0"/>
                <a:ea typeface="+mn-ea"/>
                <a:cs typeface="+mn-cs"/>
              </a:defRPr>
            </a:lvl1pPr>
          </a:lstStyle>
          <a:p>
            <a:pPr>
              <a:defRPr/>
            </a:pPr>
            <a:endParaRPr lang="en-US"/>
          </a:p>
        </p:txBody>
      </p:sp>
      <p:sp>
        <p:nvSpPr>
          <p:cNvPr id="819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CBA62BF9-C6FA-F44E-8553-F9BD87375B47}" type="slidenum">
              <a:rPr lang="en-US"/>
              <a:pPr>
                <a:defRPr/>
              </a:pPr>
              <a:t>‹#›</a:t>
            </a:fld>
            <a:endParaRPr lang="en-US"/>
          </a:p>
        </p:txBody>
      </p:sp>
    </p:spTree>
    <p:extLst>
      <p:ext uri="{BB962C8B-B14F-4D97-AF65-F5344CB8AC3E}">
        <p14:creationId xmlns:p14="http://schemas.microsoft.com/office/powerpoint/2010/main" val="215445577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Arial" pitchFamily="34" charset="0"/>
      </a:defRPr>
    </a:lvl1pPr>
    <a:lvl2pPr marL="457200" algn="l" rtl="0" eaLnBrk="0" fontAlgn="base" hangingPunct="0">
      <a:spcBef>
        <a:spcPct val="30000"/>
      </a:spcBef>
      <a:spcAft>
        <a:spcPct val="0"/>
      </a:spcAft>
      <a:defRPr sz="1200" kern="1200">
        <a:solidFill>
          <a:schemeClr val="tx1"/>
        </a:solidFill>
        <a:latin typeface="Arial" pitchFamily="34" charset="0"/>
        <a:ea typeface="Arial" charset="0"/>
        <a:cs typeface="Arial" pitchFamily="34" charset="0"/>
      </a:defRPr>
    </a:lvl2pPr>
    <a:lvl3pPr marL="914400" algn="l" rtl="0" eaLnBrk="0" fontAlgn="base" hangingPunct="0">
      <a:spcBef>
        <a:spcPct val="30000"/>
      </a:spcBef>
      <a:spcAft>
        <a:spcPct val="0"/>
      </a:spcAft>
      <a:defRPr sz="1200" kern="1200">
        <a:solidFill>
          <a:schemeClr val="tx1"/>
        </a:solidFill>
        <a:latin typeface="Arial" pitchFamily="34" charset="0"/>
        <a:ea typeface="Arial" charset="0"/>
        <a:cs typeface="Arial" pitchFamily="34" charset="0"/>
      </a:defRPr>
    </a:lvl3pPr>
    <a:lvl4pPr marL="1371600" algn="l" rtl="0" eaLnBrk="0" fontAlgn="base" hangingPunct="0">
      <a:spcBef>
        <a:spcPct val="30000"/>
      </a:spcBef>
      <a:spcAft>
        <a:spcPct val="0"/>
      </a:spcAft>
      <a:defRPr sz="1200" kern="1200">
        <a:solidFill>
          <a:schemeClr val="tx1"/>
        </a:solidFill>
        <a:latin typeface="Arial" pitchFamily="34" charset="0"/>
        <a:ea typeface="Arial" charset="0"/>
        <a:cs typeface="Arial" pitchFamily="34" charset="0"/>
      </a:defRPr>
    </a:lvl4pPr>
    <a:lvl5pPr marL="1828800" algn="l" rtl="0" eaLnBrk="0" fontAlgn="base" hangingPunct="0">
      <a:spcBef>
        <a:spcPct val="30000"/>
      </a:spcBef>
      <a:spcAft>
        <a:spcPct val="0"/>
      </a:spcAft>
      <a:defRPr sz="1200" kern="1200">
        <a:solidFill>
          <a:schemeClr val="tx1"/>
        </a:solidFill>
        <a:latin typeface="Arial" pitchFamily="34" charset="0"/>
        <a:ea typeface="Arial" charset="0"/>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 Id="rId3" Type="http://schemas.openxmlformats.org/officeDocument/2006/relationships/hyperlink" Target="http://www.sciencedaily.com/releases/2013/05/130522085217.htm" TargetMode="Externa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www-03.ibm.com/software/businesscasestudies/us/en/corp?synkey=M278645K18447V94" TargetMode="External"/><Relationship Id="rId4" Type="http://schemas.openxmlformats.org/officeDocument/2006/relationships/hyperlink" Target="http://www-03.ibm.com/software/businesscasestudies/us/en/corp?synkey=S738435K33267U14" TargetMode="External"/><Relationship Id="rId5" Type="http://schemas.openxmlformats.org/officeDocument/2006/relationships/hyperlink" Target="http://www-03.ibm.com/software/businesscasestudies/us/en/corp?synkey=O424851K51442P03" TargetMode="External"/><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www.ibm.com/software/products/us/en/raa" TargetMode="External"/><Relationship Id="rId4" Type="http://schemas.openxmlformats.org/officeDocument/2006/relationships/hyperlink" Target="http://www.ibm.com/software/products/us/en/rrc" TargetMode="External"/><Relationship Id="rId5" Type="http://schemas.openxmlformats.org/officeDocument/2006/relationships/hyperlink" Target="http://www.ibm.com/software/products/us/en/ratideveandtestenviforsystz" TargetMode="External"/><Relationship Id="rId6" Type="http://schemas.openxmlformats.org/officeDocument/2006/relationships/hyperlink" Target="http://www.ibm.com/software/rational/products/rtc/" TargetMode="External"/><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www.ibm.com/software/products/us/en/raa" TargetMode="External"/><Relationship Id="rId4" Type="http://schemas.openxmlformats.org/officeDocument/2006/relationships/hyperlink" Target="http://www.ibm.com/software/products/us/en/rrc" TargetMode="External"/><Relationship Id="rId5" Type="http://schemas.openxmlformats.org/officeDocument/2006/relationships/hyperlink" Target="http://www.ibm.com/software/products/us/en/ratideveandtestenviforsystz" TargetMode="External"/><Relationship Id="rId6" Type="http://schemas.openxmlformats.org/officeDocument/2006/relationships/hyperlink" Target="http://www.ibm.com/software/rational/products/rtc/" TargetMode="External"/><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a:ln/>
        </p:spPr>
      </p:sp>
      <p:sp>
        <p:nvSpPr>
          <p:cNvPr id="18435" name="Notes Placeholder 2"/>
          <p:cNvSpPr>
            <a:spLocks noGrp="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a:lstStyle/>
          <a:p>
            <a:pPr>
              <a:defRPr/>
            </a:pPr>
            <a:endParaRPr lang="en-US" dirty="0">
              <a:latin typeface="Arial" charset="0"/>
              <a:ea typeface="MS PGothic" charset="0"/>
              <a:cs typeface="Arial" charset="0"/>
            </a:endParaRPr>
          </a:p>
        </p:txBody>
      </p:sp>
      <p:sp>
        <p:nvSpPr>
          <p:cNvPr id="18436" name="Slide Number Placeholder 3"/>
          <p:cNvSpPr>
            <a:spLocks noGrp="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sz="1400">
                <a:solidFill>
                  <a:schemeClr val="tx1"/>
                </a:solidFill>
                <a:latin typeface="Arial" charset="0"/>
                <a:ea typeface="MS PGothic" charset="0"/>
                <a:cs typeface="MS PGothic" charset="0"/>
              </a:defRPr>
            </a:lvl1pPr>
            <a:lvl2pPr marL="742950" indent="-285750">
              <a:defRPr sz="1400">
                <a:solidFill>
                  <a:schemeClr val="tx1"/>
                </a:solidFill>
                <a:latin typeface="Arial" charset="0"/>
                <a:ea typeface="MS PGothic" charset="0"/>
                <a:cs typeface="MS PGothic" charset="0"/>
              </a:defRPr>
            </a:lvl2pPr>
            <a:lvl3pPr marL="1143000" indent="-228600">
              <a:defRPr sz="1400">
                <a:solidFill>
                  <a:schemeClr val="tx1"/>
                </a:solidFill>
                <a:latin typeface="Arial" charset="0"/>
                <a:ea typeface="MS PGothic" charset="0"/>
                <a:cs typeface="MS PGothic" charset="0"/>
              </a:defRPr>
            </a:lvl3pPr>
            <a:lvl4pPr marL="1600200" indent="-228600">
              <a:defRPr sz="1400">
                <a:solidFill>
                  <a:schemeClr val="tx1"/>
                </a:solidFill>
                <a:latin typeface="Arial" charset="0"/>
                <a:ea typeface="MS PGothic" charset="0"/>
                <a:cs typeface="MS PGothic" charset="0"/>
              </a:defRPr>
            </a:lvl4pPr>
            <a:lvl5pPr marL="2057400" indent="-228600">
              <a:defRPr sz="1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1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1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1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1400">
                <a:solidFill>
                  <a:schemeClr val="tx1"/>
                </a:solidFill>
                <a:latin typeface="Arial" charset="0"/>
                <a:ea typeface="MS PGothic" charset="0"/>
                <a:cs typeface="MS PGothic" charset="0"/>
              </a:defRPr>
            </a:lvl9pPr>
          </a:lstStyle>
          <a:p>
            <a:pPr>
              <a:defRPr/>
            </a:pPr>
            <a:fld id="{FD5F1522-1A99-3547-AA4C-D854095DD8CE}" type="slidenum">
              <a:rPr lang="en-US" sz="1200" smtClean="0"/>
              <a:pPr>
                <a:defRPr/>
              </a:pPr>
              <a:t>1</a:t>
            </a:fld>
            <a:endParaRPr lang="en-US" sz="1200" dirty="0" smtClean="0"/>
          </a:p>
        </p:txBody>
      </p:sp>
    </p:spTree>
    <p:extLst>
      <p:ext uri="{BB962C8B-B14F-4D97-AF65-F5344CB8AC3E}">
        <p14:creationId xmlns:p14="http://schemas.microsoft.com/office/powerpoint/2010/main" val="11251435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Rot="1" noChangeAspect="1" noChangeArrowheads="1" noTextEdit="1"/>
          </p:cNvSpPr>
          <p:nvPr>
            <p:ph type="sldImg"/>
          </p:nvPr>
        </p:nvSpPr>
        <p:spPr>
          <a:ln/>
        </p:spPr>
      </p:sp>
      <p:sp>
        <p:nvSpPr>
          <p:cNvPr id="148483" name="Rectangle 3"/>
          <p:cNvSpPr>
            <a:spLocks noGrp="1" noChangeArrowheads="1"/>
          </p:cNvSpPr>
          <p:nvPr>
            <p:ph type="body" idx="1"/>
          </p:nvPr>
        </p:nvSpPr>
        <p:spPr>
          <a:noFill/>
        </p:spPr>
        <p:txBody>
          <a:bodyPr/>
          <a:lstStyle/>
          <a:p>
            <a:pPr>
              <a:lnSpc>
                <a:spcPct val="70000"/>
              </a:lnSpc>
              <a:spcBef>
                <a:spcPts val="438"/>
              </a:spcBef>
            </a:pPr>
            <a:r>
              <a:rPr lang="en-US" sz="300" b="1" dirty="0" smtClean="0">
                <a:ea typeface="Arial Unicode MS" pitchFamily="34" charset="-128"/>
                <a:cs typeface="Arial Unicode MS" pitchFamily="34" charset="-128"/>
              </a:rPr>
              <a:t>Speaker notes:</a:t>
            </a:r>
            <a:r>
              <a:rPr lang="en-US" sz="300" dirty="0" smtClean="0">
                <a:ea typeface="Arial Unicode MS" pitchFamily="34" charset="-128"/>
                <a:cs typeface="Arial Unicode MS" pitchFamily="34" charset="-128"/>
              </a:rPr>
              <a:t> </a:t>
            </a:r>
          </a:p>
          <a:p>
            <a:pPr>
              <a:lnSpc>
                <a:spcPct val="70000"/>
              </a:lnSpc>
              <a:spcBef>
                <a:spcPts val="438"/>
              </a:spcBef>
            </a:pPr>
            <a:r>
              <a:rPr lang="en-US" sz="300" b="1" dirty="0" smtClean="0">
                <a:ea typeface="Arial Unicode MS" pitchFamily="34" charset="-128"/>
                <a:cs typeface="Arial Unicode MS" pitchFamily="34" charset="-128"/>
              </a:rPr>
              <a:t>Client Name: Nationwide</a:t>
            </a:r>
          </a:p>
          <a:p>
            <a:pPr>
              <a:lnSpc>
                <a:spcPct val="70000"/>
              </a:lnSpc>
              <a:spcBef>
                <a:spcPts val="438"/>
              </a:spcBef>
            </a:pPr>
            <a:r>
              <a:rPr lang="en-US" sz="300" b="1" dirty="0" smtClean="0">
                <a:ea typeface="Arial Unicode MS" pitchFamily="34" charset="-128"/>
                <a:cs typeface="Arial Unicode MS" pitchFamily="34" charset="-128"/>
              </a:rPr>
              <a:t>Case study Link: </a:t>
            </a:r>
          </a:p>
          <a:p>
            <a:pPr>
              <a:lnSpc>
                <a:spcPct val="70000"/>
              </a:lnSpc>
              <a:spcBef>
                <a:spcPts val="438"/>
              </a:spcBef>
            </a:pPr>
            <a:r>
              <a:rPr lang="en-US" sz="300" b="1" dirty="0" smtClean="0">
                <a:ea typeface="Arial Unicode MS" pitchFamily="34" charset="-128"/>
                <a:cs typeface="Arial Unicode MS" pitchFamily="34" charset="-128"/>
              </a:rPr>
              <a:t>http://</a:t>
            </a:r>
            <a:r>
              <a:rPr lang="en-US" sz="300" b="1" dirty="0" err="1" smtClean="0">
                <a:ea typeface="Arial Unicode MS" pitchFamily="34" charset="-128"/>
                <a:cs typeface="Arial Unicode MS" pitchFamily="34" charset="-128"/>
              </a:rPr>
              <a:t>www.ibm.com</a:t>
            </a:r>
            <a:r>
              <a:rPr lang="en-US" sz="300" b="1" dirty="0" smtClean="0">
                <a:ea typeface="Arial Unicode MS" pitchFamily="34" charset="-128"/>
                <a:cs typeface="Arial Unicode MS" pitchFamily="34" charset="-128"/>
              </a:rPr>
              <a:t>/</a:t>
            </a:r>
            <a:r>
              <a:rPr lang="en-US" sz="300" b="1" dirty="0" err="1" smtClean="0">
                <a:ea typeface="Arial Unicode MS" pitchFamily="34" charset="-128"/>
                <a:cs typeface="Arial Unicode MS" pitchFamily="34" charset="-128"/>
              </a:rPr>
              <a:t>ibm</a:t>
            </a:r>
            <a:r>
              <a:rPr lang="en-US" sz="300" b="1" dirty="0" smtClean="0">
                <a:ea typeface="Arial Unicode MS" pitchFamily="34" charset="-128"/>
                <a:cs typeface="Arial Unicode MS" pitchFamily="34" charset="-128"/>
              </a:rPr>
              <a:t>/</a:t>
            </a:r>
            <a:r>
              <a:rPr lang="en-US" sz="300" b="1" dirty="0" err="1" smtClean="0">
                <a:ea typeface="Arial Unicode MS" pitchFamily="34" charset="-128"/>
                <a:cs typeface="Arial Unicode MS" pitchFamily="34" charset="-128"/>
              </a:rPr>
              <a:t>devops</a:t>
            </a:r>
            <a:r>
              <a:rPr lang="en-US" sz="300" b="1" dirty="0" smtClean="0">
                <a:ea typeface="Arial Unicode MS" pitchFamily="34" charset="-128"/>
                <a:cs typeface="Arial Unicode MS" pitchFamily="34" charset="-128"/>
              </a:rPr>
              <a:t>/us/</a:t>
            </a:r>
            <a:r>
              <a:rPr lang="en-US" sz="300" b="1" dirty="0" err="1" smtClean="0">
                <a:ea typeface="Arial Unicode MS" pitchFamily="34" charset="-128"/>
                <a:cs typeface="Arial Unicode MS" pitchFamily="34" charset="-128"/>
              </a:rPr>
              <a:t>en</a:t>
            </a:r>
            <a:r>
              <a:rPr lang="en-US" sz="300" b="1" dirty="0" smtClean="0">
                <a:ea typeface="Arial Unicode MS" pitchFamily="34" charset="-128"/>
                <a:cs typeface="Arial Unicode MS" pitchFamily="34" charset="-128"/>
              </a:rPr>
              <a:t>/</a:t>
            </a:r>
            <a:r>
              <a:rPr lang="en-US" sz="300" b="1" dirty="0" err="1" smtClean="0">
                <a:ea typeface="Arial Unicode MS" pitchFamily="34" charset="-128"/>
                <a:cs typeface="Arial Unicode MS" pitchFamily="34" charset="-128"/>
              </a:rPr>
              <a:t>casestudies</a:t>
            </a:r>
            <a:r>
              <a:rPr lang="en-US" sz="300" b="1" dirty="0" smtClean="0">
                <a:ea typeface="Arial Unicode MS" pitchFamily="34" charset="-128"/>
                <a:cs typeface="Arial Unicode MS" pitchFamily="34" charset="-128"/>
              </a:rPr>
              <a:t>/</a:t>
            </a:r>
            <a:r>
              <a:rPr lang="en-US" sz="300" b="1" dirty="0" err="1" smtClean="0">
                <a:ea typeface="Arial Unicode MS" pitchFamily="34" charset="-128"/>
                <a:cs typeface="Arial Unicode MS" pitchFamily="34" charset="-128"/>
              </a:rPr>
              <a:t>nationwide.html</a:t>
            </a:r>
            <a:endParaRPr lang="en-US" sz="300" b="1" dirty="0" smtClean="0">
              <a:ea typeface="Arial Unicode MS" pitchFamily="34" charset="-128"/>
              <a:cs typeface="Arial Unicode MS" pitchFamily="34" charset="-128"/>
            </a:endParaRPr>
          </a:p>
          <a:p>
            <a:pPr>
              <a:lnSpc>
                <a:spcPct val="70000"/>
              </a:lnSpc>
              <a:spcBef>
                <a:spcPts val="438"/>
              </a:spcBef>
              <a:buSzPct val="45000"/>
            </a:pPr>
            <a:r>
              <a:rPr lang="en-US" sz="300" b="1" dirty="0" smtClean="0"/>
              <a:t>Pull Quote:</a:t>
            </a:r>
            <a:r>
              <a:rPr lang="en-US" sz="300" i="1" dirty="0" smtClean="0"/>
              <a:t> "This [solution] allows us to be more agile as a business and more responsive to our customers. This has led to improved quality by 50 percent and reduced system downtime by 70 percent over the last three years." - Steve Farley, vice president, application development center, Nationwide </a:t>
            </a:r>
          </a:p>
          <a:p>
            <a:pPr>
              <a:lnSpc>
                <a:spcPct val="70000"/>
              </a:lnSpc>
              <a:spcBef>
                <a:spcPts val="438"/>
              </a:spcBef>
              <a:buSzPct val="45000"/>
            </a:pPr>
            <a:r>
              <a:rPr lang="en-US" sz="300" b="1" dirty="0" smtClean="0">
                <a:ea typeface="Arial Unicode MS" pitchFamily="34" charset="-128"/>
                <a:cs typeface="Arial Unicode MS" pitchFamily="34" charset="-128"/>
              </a:rPr>
              <a:t>Company Background: </a:t>
            </a:r>
            <a:r>
              <a:rPr lang="en-US" sz="300" dirty="0" smtClean="0"/>
              <a:t>Over the past 80 years, Nationwide Mutual Insurance Co. has grown from a small mutual auto insurer owned by policyholders into one of the world’s largest insurance and financial services companies, with more than USD135 billion in statutory assets. Headquartered in Columbus, Ohio, Nationwide has an IT staff of more than 5,000 employees working in various locations across the country. </a:t>
            </a:r>
          </a:p>
          <a:p>
            <a:r>
              <a:rPr lang="en-US" sz="300" b="1" dirty="0" smtClean="0">
                <a:ea typeface="Arial Unicode MS" pitchFamily="34" charset="-128"/>
                <a:cs typeface="Arial Unicode MS" pitchFamily="34" charset="-128"/>
              </a:rPr>
              <a:t>Solution Components:</a:t>
            </a:r>
            <a:r>
              <a:rPr lang="en-US" sz="300" dirty="0" smtClean="0">
                <a:ea typeface="Arial Unicode MS" pitchFamily="34" charset="-128"/>
                <a:cs typeface="Arial Unicode MS" pitchFamily="34" charset="-128"/>
              </a:rPr>
              <a:t> </a:t>
            </a:r>
            <a:r>
              <a:rPr lang="en-US" sz="300" b="1" dirty="0" smtClean="0"/>
              <a:t>Software:</a:t>
            </a:r>
            <a:r>
              <a:rPr lang="en-US" sz="300" dirty="0" smtClean="0"/>
              <a:t> Rational Asset Analyzer, Rational Requirements Composer, Rational Development and Test Environment for System z, Rational Application Developer, Rational Team Concert </a:t>
            </a:r>
            <a:r>
              <a:rPr lang="en-US" sz="300" b="1" dirty="0" smtClean="0"/>
              <a:t>Service:</a:t>
            </a:r>
            <a:r>
              <a:rPr lang="en-US" sz="300" dirty="0" smtClean="0"/>
              <a:t> Software Services for Rational</a:t>
            </a:r>
            <a:endParaRPr lang="en-US" sz="300" dirty="0" smtClean="0">
              <a:ea typeface="Arial Unicode MS" pitchFamily="34" charset="-128"/>
              <a:cs typeface="Arial Unicode MS" pitchFamily="34" charset="-128"/>
            </a:endParaRPr>
          </a:p>
          <a:p>
            <a:pPr>
              <a:lnSpc>
                <a:spcPct val="70000"/>
              </a:lnSpc>
              <a:spcBef>
                <a:spcPts val="438"/>
              </a:spcBef>
              <a:buSzPct val="45000"/>
            </a:pPr>
            <a:r>
              <a:rPr lang="en-US" sz="300" b="1" dirty="0" smtClean="0">
                <a:ea typeface="Arial Unicode MS" pitchFamily="34" charset="-128"/>
                <a:cs typeface="Arial Unicode MS" pitchFamily="34" charset="-128"/>
              </a:rPr>
              <a:t>The need:</a:t>
            </a:r>
            <a:r>
              <a:rPr lang="en-US" sz="300" dirty="0" smtClean="0"/>
              <a:t> Nationwide needed to improve its market responsiveness. “Our business is highly dependent on technology,” says Steve Farley, vice president of the application development center at Nationwide. “We’re a highly regulated industry with changes coming at a very fast pace. We have new products and services that need to hit the street, so our software delivery lifecycle is pertinent to the success of our business.” Ten years ago, Nationwide used primarily waterfall development methodologies to create the software products that its members, customers and agents use online. However, the gap between software requirements and product delivery with the waterfall method had caused a rift between IT and the business. “Before the agile transformation at Nationwide, I believe our [internal] customers felt like IT was the black hole. Basically they would put in their business request, and then we would go into the back office and do our software delivery,” says Farley. Recognizing the value it could achieve by embracing lean and agile practices at scale for its enterprise, Nationwide began shifting from waterfall to agile development. In 2010, the company created a development center that centralized six development teams, representing about 50 people. At the center, the business demonstrated early success with agile methods by improving from eight defects per release and 60 percent on-time delivery to one defect per release and 90 percent on-time delivery. The development center has since expanded to 32 teams across two cities, and it expects to double in the next two years.</a:t>
            </a:r>
          </a:p>
          <a:p>
            <a:pPr>
              <a:lnSpc>
                <a:spcPct val="70000"/>
              </a:lnSpc>
              <a:spcBef>
                <a:spcPts val="438"/>
              </a:spcBef>
              <a:buSzPct val="45000"/>
            </a:pPr>
            <a:r>
              <a:rPr lang="en-US" sz="300" b="1" dirty="0" smtClean="0"/>
              <a:t>The transformation:</a:t>
            </a:r>
            <a:r>
              <a:rPr lang="en-US" sz="300" dirty="0" smtClean="0"/>
              <a:t> Nationwide has operationalized agile practices across IT, lines of business and the entire delivery lifecycle, as well as across technology domains that include the existing mainframe, distributed systems and business intelligence data solutions. Using a DevOps approach, Nationwide can now perform continuous integration of its code and continuous deployment into its development environment several times a day. Teams can also perform acceptance testing of customer requirements in the same iteration with development. And they can show the customer, in near-real time, what developers are producing. This almost immediate feedback helps ensure that what’s being produced is going to meet the customer’s needs. To support collaboration, Nationwide organically forms cross-functional teams that sit together physically at pods, comprising members from the business and multiple IT disciplines, including development and infrastructure. “We’re more agile as a business and more responsive to our customers. Collaboration has become an expected part of our culture and is built into our office space and practices,” says Farley. “We embrace change and we know that we will not know all the answers at the beginning of the software delivery lifecycle.”</a:t>
            </a:r>
          </a:p>
          <a:p>
            <a:pPr>
              <a:lnSpc>
                <a:spcPct val="70000"/>
              </a:lnSpc>
              <a:spcBef>
                <a:spcPts val="438"/>
              </a:spcBef>
              <a:buSzPct val="45000"/>
            </a:pPr>
            <a:r>
              <a:rPr lang="en-US" sz="300" dirty="0" smtClean="0"/>
              <a:t>“The more agile we can be, from an IT perspective, the more agile I think the business can be, in terms of going from idea development to actually being able to deploy a product that’s in use by our customers,” says Carmen </a:t>
            </a:r>
            <a:r>
              <a:rPr lang="en-US" sz="300" dirty="0" err="1" smtClean="0"/>
              <a:t>DeArdo</a:t>
            </a:r>
            <a:r>
              <a:rPr lang="en-US" sz="300" dirty="0" smtClean="0"/>
              <a:t>, a director and application development leader at Nationwide. Using the DevOps approach, Nationwide has achieved increases in productivity, along with improved software quality. According to Farley, careful measurement is the key to the DevOps approach at Nationwide. “We commit to build targets and then we measure against them. And we do it transparently,” he says. Nationwide has embraced several software development practices and tools from IBM in its DevOps approach. For example, the business uses IBM Rational® Requirements Composer, IBM Rational Team Concert™ and IBM Rational Asset Analyzer software to manage application workloads and provide collaboration capabilities. It also uses a suite of modernization products, including IBM Rational Developer for System z® and IBM Rational Development and Test Environment for System z software. “Our ability to work with IBM across that heterogeneous set of tools, across the lifecycle, allows us to look holistically at the tools together, what’s the best architecture, what’s the best approach, in order to meet our goals of high quality, high productivity and delivery for our customers,” says </a:t>
            </a:r>
            <a:r>
              <a:rPr lang="en-US" sz="300" dirty="0" err="1" smtClean="0"/>
              <a:t>DeArdo</a:t>
            </a:r>
            <a:r>
              <a:rPr lang="en-US" sz="300" dirty="0" smtClean="0"/>
              <a:t>. Using the Rational Requirements Composer software, the company can clearly establish its requirements. Teams can define a high-level requirement and then break it down into smaller software requirements, which staff members then load into the Rational Team Concert software. Using these applications, Nationwide can build traceability from its test cases back to its requirements, helping ensure that the software they’re going to build meets the needs of those who are going to use it. Applying these concepts to the mainframe team required a cultural change. By allowing the mainframe developers to build momentum and provide feedback, they embraced agile principles and incorporated them into their everyday tasks. Rational Development and Test Environment for System z software gives developers their own independent environment and supports repeatable testing. The application has helped developers become more productive and produce higher-quality code.</a:t>
            </a:r>
          </a:p>
          <a:p>
            <a:pPr>
              <a:lnSpc>
                <a:spcPct val="70000"/>
              </a:lnSpc>
              <a:spcBef>
                <a:spcPts val="438"/>
              </a:spcBef>
              <a:buSzPct val="45000"/>
            </a:pPr>
            <a:r>
              <a:rPr lang="en-US" sz="300" b="1" dirty="0" smtClean="0">
                <a:ea typeface="Arial Unicode MS" pitchFamily="34" charset="-128"/>
                <a:cs typeface="Arial Unicode MS" pitchFamily="34" charset="-128"/>
              </a:rPr>
              <a:t>The benefit:</a:t>
            </a:r>
            <a:r>
              <a:rPr lang="en-US" sz="300" dirty="0" smtClean="0">
                <a:ea typeface="Arial Unicode MS" pitchFamily="34" charset="-128"/>
                <a:cs typeface="Arial Unicode MS" pitchFamily="34" charset="-128"/>
              </a:rPr>
              <a:t> The DevOps approach has transformed software development at Nationwide. “Some of the specific outcomes that we’ve seen are higher productivity and higher quality. It’s not uncommon to develop code that, when we deliver it to system test, has zero defects,” says </a:t>
            </a:r>
            <a:r>
              <a:rPr lang="en-US" sz="300" dirty="0" err="1" smtClean="0">
                <a:ea typeface="Arial Unicode MS" pitchFamily="34" charset="-128"/>
                <a:cs typeface="Arial Unicode MS" pitchFamily="34" charset="-128"/>
              </a:rPr>
              <a:t>DeArdo</a:t>
            </a:r>
            <a:r>
              <a:rPr lang="en-US" sz="300" dirty="0" smtClean="0">
                <a:ea typeface="Arial Unicode MS" pitchFamily="34" charset="-128"/>
                <a:cs typeface="Arial Unicode MS" pitchFamily="34" charset="-128"/>
              </a:rPr>
              <a:t>. Fifty-eight percent of the Nationwide teams are in the top quartile of the industry based on lines of code produced. The company has improved software quality by 50 percent over the last three years, and it has reduced user downtime by 70 percent. Outside organizations have recognized Nationwide’s achievements. Nationwide is one of the first agile at scale organizations to achieve a Capability Maturity Model Integration (CMMI) Level 3 rating. Further, the company’s Des Moines, Iowa, development center won a 2013 Iowa technology award for best use of technology. “We know that as we move forward, things are going to happen more frequently, more rapidly,” says </a:t>
            </a:r>
            <a:r>
              <a:rPr lang="en-US" sz="300" dirty="0" err="1" smtClean="0">
                <a:ea typeface="Arial Unicode MS" pitchFamily="34" charset="-128"/>
                <a:cs typeface="Arial Unicode MS" pitchFamily="34" charset="-128"/>
              </a:rPr>
              <a:t>DeArdo</a:t>
            </a:r>
            <a:r>
              <a:rPr lang="en-US" sz="300" dirty="0" smtClean="0">
                <a:ea typeface="Arial Unicode MS" pitchFamily="34" charset="-128"/>
                <a:cs typeface="Arial Unicode MS" pitchFamily="34" charset="-128"/>
              </a:rPr>
              <a:t>. “The need for change is going to become more, not less, and that IT component, which is an essential element of delivering value to our customers, has to be able to keep up. It has to drive that ability to be agile for us to be successful, and do what we want to do, which is protect the things that are most important to our customers.” Nationwide plans to continue to expand its DevOps approach, use of agile methods and adoption of IBM products and know-how. The company intends to operationalize lean functions in other IT practices that include call center support for IT, software maintenance, and incident and problem management. “At Nationwide, we use IBM as a partner to show us the way, to teach us where industry practices are evolving and going, but also help us at the grass-roots level to implement the services that we acquire from IBM,” says Farley.</a:t>
            </a:r>
            <a:endParaRPr lang="en-US" sz="300" dirty="0" smtClean="0"/>
          </a:p>
          <a:p>
            <a:endParaRPr lang="en-US" sz="300" dirty="0" smtClean="0"/>
          </a:p>
          <a:p>
            <a:endParaRPr lang="en-US" sz="300" dirty="0" smtClean="0"/>
          </a:p>
          <a:p>
            <a:r>
              <a:rPr lang="en-US" sz="300" b="1" dirty="0" smtClean="0"/>
              <a:t>Client name:</a:t>
            </a:r>
            <a:endParaRPr lang="en-US" sz="300" dirty="0" smtClean="0"/>
          </a:p>
          <a:p>
            <a:r>
              <a:rPr lang="en-US" sz="300" dirty="0" smtClean="0"/>
              <a:t>Canada Mortgage and Housing Corp. </a:t>
            </a:r>
          </a:p>
          <a:p>
            <a:endParaRPr lang="en-US" sz="300" dirty="0" smtClean="0"/>
          </a:p>
          <a:p>
            <a:r>
              <a:rPr lang="en-US" sz="300" b="1" dirty="0" smtClean="0"/>
              <a:t>Case study link:</a:t>
            </a:r>
            <a:endParaRPr lang="en-US" sz="300" dirty="0" smtClean="0"/>
          </a:p>
          <a:p>
            <a:r>
              <a:rPr lang="en-US" sz="300" dirty="0" smtClean="0"/>
              <a:t>http://</a:t>
            </a:r>
            <a:r>
              <a:rPr lang="en-US" sz="300" dirty="0" err="1" smtClean="0"/>
              <a:t>www.ibm.com</a:t>
            </a:r>
            <a:r>
              <a:rPr lang="en-US" sz="300" dirty="0" smtClean="0"/>
              <a:t>/common/</a:t>
            </a:r>
            <a:r>
              <a:rPr lang="en-US" sz="300" dirty="0" err="1" smtClean="0"/>
              <a:t>ssi</a:t>
            </a:r>
            <a:r>
              <a:rPr lang="en-US" sz="300" dirty="0" smtClean="0"/>
              <a:t>/</a:t>
            </a:r>
            <a:r>
              <a:rPr lang="en-US" sz="300" dirty="0" err="1" smtClean="0"/>
              <a:t>cgi</a:t>
            </a:r>
            <a:r>
              <a:rPr lang="en-US" sz="300" dirty="0" smtClean="0"/>
              <a:t>-bin/</a:t>
            </a:r>
            <a:r>
              <a:rPr lang="en-US" sz="300" dirty="0" err="1" smtClean="0"/>
              <a:t>ssialias?subtype</a:t>
            </a:r>
            <a:r>
              <a:rPr lang="en-US" sz="300" dirty="0" smtClean="0"/>
              <a:t>=</a:t>
            </a:r>
            <a:r>
              <a:rPr lang="en-US" sz="300" dirty="0" err="1" smtClean="0"/>
              <a:t>AB&amp;infotype</a:t>
            </a:r>
            <a:r>
              <a:rPr lang="en-US" sz="300" dirty="0" smtClean="0"/>
              <a:t>=</a:t>
            </a:r>
            <a:r>
              <a:rPr lang="en-US" sz="300" dirty="0" err="1" smtClean="0"/>
              <a:t>PM&amp;htmlfid</a:t>
            </a:r>
            <a:r>
              <a:rPr lang="en-US" sz="300" dirty="0" smtClean="0"/>
              <a:t>=RAC14380USEN&amp;attachment=RAC14380USEN.PDF</a:t>
            </a:r>
          </a:p>
          <a:p>
            <a:endParaRPr lang="en-US" sz="300" dirty="0" smtClean="0"/>
          </a:p>
          <a:p>
            <a:r>
              <a:rPr lang="en-US" sz="300" b="1" dirty="0" smtClean="0"/>
              <a:t>Quote:</a:t>
            </a:r>
            <a:endParaRPr lang="en-US" sz="300" dirty="0" smtClean="0"/>
          </a:p>
          <a:p>
            <a:r>
              <a:rPr lang="en-US" sz="300" i="1" dirty="0" smtClean="0"/>
              <a:t>Using IBM</a:t>
            </a:r>
            <a:r>
              <a:rPr lang="en-US" sz="300" i="1" baseline="30000" dirty="0" smtClean="0"/>
              <a:t>®</a:t>
            </a:r>
            <a:r>
              <a:rPr lang="en-US" sz="300" i="1" dirty="0" smtClean="0"/>
              <a:t> Rational</a:t>
            </a:r>
            <a:r>
              <a:rPr lang="en-US" sz="300" i="1" baseline="30000" dirty="0" smtClean="0"/>
              <a:t>®</a:t>
            </a:r>
            <a:r>
              <a:rPr lang="en-US" sz="300" i="1" dirty="0" smtClean="0"/>
              <a:t> Developer for System z</a:t>
            </a:r>
            <a:r>
              <a:rPr lang="en-US" sz="300" i="1" baseline="30000" dirty="0" smtClean="0"/>
              <a:t>®</a:t>
            </a:r>
            <a:r>
              <a:rPr lang="en-US" sz="300" i="1" dirty="0" smtClean="0"/>
              <a:t> software, Canada Mortgage and Housing Corp. (CMHC) can keep up with business demands. </a:t>
            </a:r>
            <a:r>
              <a:rPr lang="ja-JP" altLang="en-US" sz="300" i="1" dirty="0" smtClean="0"/>
              <a:t>“</a:t>
            </a:r>
            <a:r>
              <a:rPr lang="en-US" sz="300" i="1" dirty="0" smtClean="0"/>
              <a:t>We</a:t>
            </a:r>
            <a:r>
              <a:rPr lang="ja-JP" altLang="en-US" sz="300" i="1" dirty="0" smtClean="0"/>
              <a:t>’</a:t>
            </a:r>
            <a:r>
              <a:rPr lang="en-US" sz="300" i="1" dirty="0" smtClean="0"/>
              <a:t>re able to be much more agile, so work items are getting done faster. We can be more responsive to the business, and we</a:t>
            </a:r>
            <a:r>
              <a:rPr lang="ja-JP" altLang="en-US" sz="300" i="1" dirty="0" smtClean="0"/>
              <a:t>’</a:t>
            </a:r>
            <a:r>
              <a:rPr lang="en-US" sz="300" i="1" dirty="0" err="1" smtClean="0"/>
              <a:t>ve</a:t>
            </a:r>
            <a:r>
              <a:rPr lang="en-US" sz="300" i="1" dirty="0" smtClean="0"/>
              <a:t> gained that agility we need to keep up with changing regulations,</a:t>
            </a:r>
            <a:r>
              <a:rPr lang="ja-JP" altLang="en-US" sz="300" i="1" dirty="0" smtClean="0"/>
              <a:t>”</a:t>
            </a:r>
            <a:r>
              <a:rPr lang="en-US" sz="300" i="1" dirty="0" smtClean="0"/>
              <a:t> says Jeff </a:t>
            </a:r>
            <a:r>
              <a:rPr lang="en-US" sz="300" i="1" dirty="0" err="1" smtClean="0"/>
              <a:t>Blackadar</a:t>
            </a:r>
            <a:r>
              <a:rPr lang="en-US" sz="300" i="1" dirty="0" smtClean="0"/>
              <a:t>, application development manager at CMHC.</a:t>
            </a:r>
            <a:endParaRPr lang="en-US" sz="300" dirty="0" smtClean="0"/>
          </a:p>
          <a:p>
            <a:endParaRPr lang="en-US" sz="300" dirty="0" smtClean="0"/>
          </a:p>
          <a:p>
            <a:r>
              <a:rPr lang="en-US" sz="300" b="1" dirty="0" smtClean="0"/>
              <a:t>Company background:</a:t>
            </a:r>
            <a:endParaRPr lang="en-US" sz="300" dirty="0" smtClean="0"/>
          </a:p>
          <a:p>
            <a:r>
              <a:rPr lang="en-US" sz="300" dirty="0" smtClean="0"/>
              <a:t>CMHC has been the authority on housing in Canada for more than 65 years. A government-owned entity, the organization contributes to the stability of the housing market and financial system; provides support for Canadians in housing need; and offers objective housing research and advice to Canadian governments, consumers and the housing industry. CMHC</a:t>
            </a:r>
            <a:r>
              <a:rPr lang="ja-JP" altLang="en-US" sz="300" dirty="0" smtClean="0"/>
              <a:t>’</a:t>
            </a:r>
            <a:r>
              <a:rPr lang="en-US" sz="300" dirty="0" smtClean="0"/>
              <a:t>s lines of business (LOBs) include mortgage insurance and housing market data.</a:t>
            </a:r>
          </a:p>
          <a:p>
            <a:endParaRPr lang="en-US" sz="300" dirty="0" smtClean="0"/>
          </a:p>
          <a:p>
            <a:r>
              <a:rPr lang="en-US" sz="300" b="1" dirty="0" smtClean="0"/>
              <a:t>Solution component:</a:t>
            </a:r>
            <a:endParaRPr lang="en-US" sz="300" dirty="0" smtClean="0"/>
          </a:p>
          <a:p>
            <a:r>
              <a:rPr lang="en-US" sz="300" b="1" dirty="0" smtClean="0"/>
              <a:t>Software</a:t>
            </a:r>
            <a:endParaRPr lang="en-US" sz="300" dirty="0" smtClean="0"/>
          </a:p>
          <a:p>
            <a:pPr>
              <a:buFontTx/>
              <a:buChar char="•"/>
            </a:pPr>
            <a:r>
              <a:rPr lang="en-US" sz="300" dirty="0" smtClean="0"/>
              <a:t>IBM</a:t>
            </a:r>
            <a:r>
              <a:rPr lang="en-US" sz="300" baseline="30000" dirty="0" smtClean="0"/>
              <a:t>®</a:t>
            </a:r>
            <a:r>
              <a:rPr lang="en-US" sz="300" dirty="0" smtClean="0"/>
              <a:t> Rational</a:t>
            </a:r>
            <a:r>
              <a:rPr lang="en-US" sz="300" baseline="30000" dirty="0" smtClean="0"/>
              <a:t>®</a:t>
            </a:r>
            <a:r>
              <a:rPr lang="en-US" sz="300" dirty="0" smtClean="0"/>
              <a:t> Developer for System z</a:t>
            </a:r>
            <a:r>
              <a:rPr lang="en-US" sz="300" baseline="30000" dirty="0" smtClean="0"/>
              <a:t>®</a:t>
            </a:r>
            <a:endParaRPr lang="en-US" sz="300" dirty="0" smtClean="0"/>
          </a:p>
          <a:p>
            <a:endParaRPr lang="en-US" sz="300" dirty="0" smtClean="0"/>
          </a:p>
          <a:p>
            <a:r>
              <a:rPr lang="en-US" sz="300" b="1" dirty="0" smtClean="0"/>
              <a:t>Business challenge:</a:t>
            </a:r>
            <a:endParaRPr lang="en-US" sz="300" dirty="0" smtClean="0"/>
          </a:p>
          <a:p>
            <a:r>
              <a:rPr lang="en-US" sz="300" dirty="0" err="1" smtClean="0"/>
              <a:t>Blackadar</a:t>
            </a:r>
            <a:r>
              <a:rPr lang="en-US" sz="300" dirty="0" smtClean="0"/>
              <a:t> leads a team of COBOL, Java and Microsoft .NET developers for CMHC</a:t>
            </a:r>
            <a:r>
              <a:rPr lang="ja-JP" altLang="en-US" sz="300" dirty="0" smtClean="0"/>
              <a:t>’</a:t>
            </a:r>
            <a:r>
              <a:rPr lang="en-US" sz="300" dirty="0" smtClean="0"/>
              <a:t>s assisted housing and market analysis efforts. As a government-owned organization, CMHC faces unique challenges. The business must be extremely agile so it can respond to changing government and financial regulations. In 2010, the auditor general of Canada released a report highlighting the risks inherent in older technologies, including mainframes. Because CMHC relies on applications that run on a mainframe platform, </a:t>
            </a:r>
            <a:r>
              <a:rPr lang="en-US" sz="300" dirty="0" err="1" smtClean="0"/>
              <a:t>Blackadar</a:t>
            </a:r>
            <a:r>
              <a:rPr lang="en-US" sz="300" dirty="0" smtClean="0"/>
              <a:t> took the report extremely seriously. </a:t>
            </a:r>
            <a:r>
              <a:rPr lang="en-US" sz="300" dirty="0" smtClean="0">
                <a:latin typeface="Calibri" pitchFamily="34" charset="0"/>
              </a:rPr>
              <a:t>A group of programmers who were approaching retirement age maintained this application and others, so CMHC was at risk of losing a lot of talent. The organization had to modernize its environment so it could attract the development resources it needed to continue maintaining its flagship applications. </a:t>
            </a:r>
            <a:endParaRPr lang="en-US" sz="300" dirty="0" smtClean="0"/>
          </a:p>
          <a:p>
            <a:endParaRPr lang="en-US" sz="300" dirty="0" smtClean="0"/>
          </a:p>
          <a:p>
            <a:r>
              <a:rPr lang="en-US" sz="300" b="1" dirty="0" smtClean="0"/>
              <a:t>Benefits:</a:t>
            </a:r>
            <a:endParaRPr lang="en-US" sz="300" dirty="0" smtClean="0"/>
          </a:p>
          <a:p>
            <a:r>
              <a:rPr lang="en-US" sz="300" dirty="0" smtClean="0"/>
              <a:t>CMHC began the project in February 2014. By December, all of its developers were trained and using the solution. With the Rational software, </a:t>
            </a:r>
            <a:r>
              <a:rPr lang="en-US" sz="300" dirty="0" err="1" smtClean="0"/>
              <a:t>Blackadar</a:t>
            </a:r>
            <a:r>
              <a:rPr lang="ja-JP" altLang="en-US" sz="300" dirty="0" smtClean="0"/>
              <a:t>’</a:t>
            </a:r>
            <a:r>
              <a:rPr lang="en-US" sz="300" dirty="0" smtClean="0"/>
              <a:t>s team has been able to cultivate hybrid developers who can work across different application platforms. The team began the year with a massive work backlog that actually stretched back several years. </a:t>
            </a:r>
            <a:r>
              <a:rPr lang="ja-JP" altLang="en-US" sz="300" dirty="0" smtClean="0"/>
              <a:t>“</a:t>
            </a:r>
            <a:r>
              <a:rPr lang="en-US" sz="300" dirty="0" smtClean="0"/>
              <a:t>We </a:t>
            </a:r>
            <a:r>
              <a:rPr lang="en-US" sz="300" dirty="0" err="1" smtClean="0"/>
              <a:t>weren</a:t>
            </a:r>
            <a:r>
              <a:rPr lang="ja-JP" altLang="en-US" sz="300" dirty="0" smtClean="0"/>
              <a:t>’</a:t>
            </a:r>
            <a:r>
              <a:rPr lang="en-US" sz="300" dirty="0" smtClean="0"/>
              <a:t>t meeting business needs,</a:t>
            </a:r>
            <a:r>
              <a:rPr lang="ja-JP" altLang="en-US" sz="300" dirty="0" smtClean="0"/>
              <a:t>”</a:t>
            </a:r>
            <a:r>
              <a:rPr lang="en-US" sz="300" dirty="0" smtClean="0"/>
              <a:t> says </a:t>
            </a:r>
            <a:r>
              <a:rPr lang="en-US" sz="300" dirty="0" err="1" smtClean="0"/>
              <a:t>Blackadar</a:t>
            </a:r>
            <a:r>
              <a:rPr lang="en-US" sz="300" dirty="0" smtClean="0"/>
              <a:t>. </a:t>
            </a:r>
            <a:r>
              <a:rPr lang="ja-JP" altLang="en-US" sz="300" dirty="0" smtClean="0"/>
              <a:t>“</a:t>
            </a:r>
            <a:r>
              <a:rPr lang="en-US" sz="300" dirty="0" smtClean="0"/>
              <a:t>Our business had lost patience with us.</a:t>
            </a:r>
            <a:r>
              <a:rPr lang="ja-JP" altLang="en-US" sz="300" dirty="0" smtClean="0"/>
              <a:t>”</a:t>
            </a:r>
            <a:r>
              <a:rPr lang="en-US" sz="300" dirty="0" smtClean="0"/>
              <a:t> But with the Rational Developer for System z software, the group has shrunk a years-long backlog of development work down to less than six months.</a:t>
            </a:r>
          </a:p>
          <a:p>
            <a:endParaRPr lang="en-US" sz="300" dirty="0" smtClean="0"/>
          </a:p>
          <a:p>
            <a:endParaRPr lang="en-US" sz="300" b="1" dirty="0" smtClean="0"/>
          </a:p>
          <a:p>
            <a:r>
              <a:rPr lang="en-US" sz="300" b="1" dirty="0" smtClean="0"/>
              <a:t>Danske Bank Group </a:t>
            </a:r>
          </a:p>
          <a:p>
            <a:r>
              <a:rPr lang="en-US" sz="300" dirty="0" smtClean="0"/>
              <a:t>With its 21,000 employees in 15 countries around the world, Danske Bank Group is not only the largest financial company in Denmark, but also one of the largest in the Nordic countries.</a:t>
            </a:r>
          </a:p>
          <a:p>
            <a:endParaRPr lang="en-US" sz="300" dirty="0" smtClean="0"/>
          </a:p>
          <a:p>
            <a:r>
              <a:rPr lang="en-US" sz="300" dirty="0" smtClean="0"/>
              <a:t>Targeted acquisitions have always been a central element of the growth strategy of Danske Bank Group, and that is why it has previously carried out a number of IT integrations based on the principle of one group, one system. However, this method is very time-consuming, and to shorten the duration of its IT projects, Danske Bank Group now supplements the waterfall method with agile methods in its development work.</a:t>
            </a:r>
          </a:p>
          <a:p>
            <a:endParaRPr lang="en-US" sz="300" dirty="0" smtClean="0"/>
          </a:p>
          <a:p>
            <a:r>
              <a:rPr lang="en-US" sz="300" dirty="0" smtClean="0"/>
              <a:t>In support of agile development processes, the IT department of Danske Bank chose IBM Rational Team Concert™ software. The company currently has 300 licenses for Rational Team Concert software, and expects to add another 1,000 in 2011. Ultimately, the bank wants to give all of the 2,000 IT developers in locations in Denmark and India access to Rational Team Concert software.</a:t>
            </a:r>
          </a:p>
          <a:p>
            <a:endParaRPr lang="en-US" sz="300" dirty="0" smtClean="0"/>
          </a:p>
          <a:p>
            <a:r>
              <a:rPr lang="en-US" sz="300" dirty="0" smtClean="0"/>
              <a:t>Not only does Rational Team Concert software integrate well with the company’s other Rational products, including IBM Rational Developer for System z® and IBM Rational Application Developer software, among others, Rational Team Concert software is the backbone of the bank’s agile development process and is adjusted to the special needs of the bank.</a:t>
            </a:r>
          </a:p>
          <a:p>
            <a:endParaRPr lang="en-US" sz="300" dirty="0" smtClean="0"/>
          </a:p>
          <a:p>
            <a:endParaRPr lang="en-US" sz="1000" dirty="0" smtClean="0"/>
          </a:p>
        </p:txBody>
      </p:sp>
    </p:spTree>
    <p:extLst>
      <p:ext uri="{BB962C8B-B14F-4D97-AF65-F5344CB8AC3E}">
        <p14:creationId xmlns:p14="http://schemas.microsoft.com/office/powerpoint/2010/main" val="42496519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APIs, or “application programming interfaces” are the way that software</a:t>
            </a:r>
            <a:r>
              <a:rPr lang="en-US" baseline="0" dirty="0" smtClean="0"/>
              <a:t> developers can invoke functions outside the code they are developing and introduce new functionality that they didn’t write but wish to use.  This is a key part of hybrid cloud: the ability to build “hybrid applications” out of services. And these services are exposed via APIs.  All of the new, emerging capabilities (think: CAMSS) either use APIs or can be exposed via APIs.  Big Data and analytics results can be shared – and monetized – through APIs. Social tools, such as Twitter, Facebook, etc., are exposed and leveraged in hybrid apps via APIs.  Mobile applications are key USERS of APIs, where those Systems of Engagement applications consist of many APIs linked together via application code.  And APIs are generally hosted either on public or private cloud platforms</a:t>
            </a:r>
          </a:p>
          <a:p>
            <a:endParaRPr lang="en-US" baseline="0" dirty="0" smtClean="0"/>
          </a:p>
          <a:p>
            <a:r>
              <a:rPr lang="en-US" baseline="0" dirty="0" smtClean="0"/>
              <a:t>The business model that is emerging is the “API Economy”, where businesses are now exposing some of their key application assets as services and selling them to other users/application developers.  OR, they are exposing their APIs to bring additional business to their company.  Facebook, Amazon, and most of the “born on the web” companies have done this. Twitter gets more activity through their APIs than through their web site.  Other, more traditional companies are now leveraging APIs to generate new business.  Banks like PNC and Citi are looking at APIs to monetize the code they use to run their business.</a:t>
            </a:r>
            <a:endParaRPr lang="en-US" dirty="0"/>
          </a:p>
        </p:txBody>
      </p:sp>
      <p:sp>
        <p:nvSpPr>
          <p:cNvPr id="4" name="Slide Number Placeholder 3"/>
          <p:cNvSpPr>
            <a:spLocks noGrp="1"/>
          </p:cNvSpPr>
          <p:nvPr>
            <p:ph type="sldNum" sz="quarter" idx="10"/>
          </p:nvPr>
        </p:nvSpPr>
        <p:spPr/>
        <p:txBody>
          <a:bodyPr/>
          <a:lstStyle/>
          <a:p>
            <a:pPr>
              <a:defRPr/>
            </a:pPr>
            <a:fld id="{CBA62BF9-C6FA-F44E-8553-F9BD87375B47}" type="slidenum">
              <a:rPr lang="en-US" smtClean="0"/>
              <a:pPr>
                <a:defRPr/>
              </a:pPr>
              <a:t>13</a:t>
            </a:fld>
            <a:endParaRPr lang="en-US"/>
          </a:p>
        </p:txBody>
      </p:sp>
    </p:spTree>
    <p:extLst>
      <p:ext uri="{BB962C8B-B14F-4D97-AF65-F5344CB8AC3E}">
        <p14:creationId xmlns:p14="http://schemas.microsoft.com/office/powerpoint/2010/main" val="19386851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p:cNvSpPr>
          <p:nvPr>
            <p:ph type="sldImg"/>
          </p:nvPr>
        </p:nvSpPr>
        <p:spPr bwMode="auto">
          <a:noFill/>
          <a:ln>
            <a:solidFill>
              <a:srgbClr val="000000"/>
            </a:solidFill>
            <a:miter lim="800000"/>
            <a:headEnd/>
            <a:tailEnd/>
          </a:ln>
        </p:spPr>
      </p:sp>
      <p:sp>
        <p:nvSpPr>
          <p:cNvPr id="2355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So, APIs are a key part of hybrid</a:t>
            </a:r>
            <a:r>
              <a:rPr lang="en-US" baseline="0" dirty="0" smtClean="0"/>
              <a:t> cloud.  But what IS hybrid cloud?  Simply put, it’s an architecture construct where a client leverages system components across both public and private cloud, AND components that may even be in a traditional IT environment.  Hybrid cloud involves the use of hybrid applications that call services either from public cloud providers or private cloud APIs.  Those resources may live on infrastructure that was provisioned by a public OR private Infrastructure as a Service provider, and/or the applications may have been built on Platform as a Service-provided middleware (e.g. IBM’s </a:t>
            </a:r>
            <a:r>
              <a:rPr lang="en-US" baseline="0" dirty="0" err="1" smtClean="0"/>
              <a:t>Bluemix</a:t>
            </a:r>
            <a:r>
              <a:rPr lang="en-US" baseline="0" dirty="0" smtClean="0"/>
              <a:t>). </a:t>
            </a:r>
          </a:p>
          <a:p>
            <a:pPr eaLnBrk="1" hangingPunct="1">
              <a:spcBef>
                <a:spcPct val="0"/>
              </a:spcBef>
            </a:pPr>
            <a:endParaRPr lang="en-US" baseline="0" dirty="0" smtClean="0"/>
          </a:p>
          <a:p>
            <a:pPr eaLnBrk="1" hangingPunct="1">
              <a:spcBef>
                <a:spcPct val="0"/>
              </a:spcBef>
            </a:pPr>
            <a:r>
              <a:rPr lang="en-US" baseline="0" dirty="0" smtClean="0"/>
              <a:t>But the important part is that the CUSTOMER can call the shots on where the components of the application live.  They can, as appropriate, leverage the benefits of each deployment model – they can place privacy/security-sensitive data and apps on premise in a private cloud infrastructure, they can leverage public cloud-provided services and data and get the “pay-by-the-drink” model, and combine these to get the most flexible implementation that matches their needs.</a:t>
            </a:r>
          </a:p>
          <a:p>
            <a:pPr eaLnBrk="1" hangingPunct="1">
              <a:spcBef>
                <a:spcPct val="0"/>
              </a:spcBef>
            </a:pPr>
            <a:endParaRPr lang="en-US" baseline="0" dirty="0" smtClean="0"/>
          </a:p>
          <a:p>
            <a:pPr eaLnBrk="1" hangingPunct="1">
              <a:spcBef>
                <a:spcPct val="0"/>
              </a:spcBef>
            </a:pPr>
            <a:r>
              <a:rPr lang="en-US" baseline="0" dirty="0" smtClean="0"/>
              <a:t>Remember “Right Fit” for servers?  Now “Right Fit” also includes “Right Cloud” – is a public or private cloud infrastructure the right fit, and if so, what cloud model is right?</a:t>
            </a:r>
            <a:endParaRPr lang="en-US" dirty="0" smtClean="0"/>
          </a:p>
        </p:txBody>
      </p:sp>
      <p:sp>
        <p:nvSpPr>
          <p:cNvPr id="2150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8DADBA1-5716-4D0A-8CE0-CBF95E6D82A8}" type="slidenum">
              <a:rPr lang="en-US">
                <a:ea typeface="ＭＳ Ｐゴシック" pitchFamily="34" charset="-128"/>
              </a:rPr>
              <a:pPr fontAlgn="base">
                <a:spcBef>
                  <a:spcPct val="0"/>
                </a:spcBef>
                <a:spcAft>
                  <a:spcPct val="0"/>
                </a:spcAft>
                <a:defRPr/>
              </a:pPr>
              <a:t>14</a:t>
            </a:fld>
            <a:endParaRPr lang="en-US">
              <a:ea typeface="ＭＳ Ｐゴシック" pitchFamily="34" charset="-128"/>
            </a:endParaRPr>
          </a:p>
        </p:txBody>
      </p:sp>
    </p:spTree>
    <p:extLst>
      <p:ext uri="{BB962C8B-B14F-4D97-AF65-F5344CB8AC3E}">
        <p14:creationId xmlns:p14="http://schemas.microsoft.com/office/powerpoint/2010/main" val="20295529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that you can’t just go “buy” a Hybrid</a:t>
            </a:r>
            <a:r>
              <a:rPr lang="en-US" baseline="0" dirty="0" smtClean="0"/>
              <a:t> cloud.  It’s the way you use the various cloud-based resources.  When you think of Hybrid Cloud, you should think of “Hybrid applications”, because in the end, the applications are using and consuming resources that may be ANYWHERE.   You may choose to use 100% public cloud resources, where everything you do in IT is hosted outside your corporation.  But 70% of our customers are telling us that they’ll keep some of their functionality in-house, so most of our customers WILL be doing Hybrid Cloud.  The question is: “how hybrid will it be?  How much is inside the firewall and how much is public?</a:t>
            </a:r>
          </a:p>
          <a:p>
            <a:endParaRPr lang="en-US" baseline="0" dirty="0" smtClean="0"/>
          </a:p>
          <a:p>
            <a:r>
              <a:rPr lang="en-US" baseline="0" dirty="0" smtClean="0"/>
              <a:t>And most of this will be driven by HYBRID APPLICATIONS.  This is a developer-driven world.  Developers are building code “somewhere” – whether it be on infrastructure inside their company and calling services on public or private cloud-deployed server software, and they’ll be calling services from public or private cloud sources.  </a:t>
            </a:r>
          </a:p>
          <a:p>
            <a:endParaRPr lang="en-US" baseline="0" dirty="0" smtClean="0"/>
          </a:p>
          <a:p>
            <a:r>
              <a:rPr lang="en-US" baseline="0" dirty="0" smtClean="0"/>
              <a:t>So, Hybrid Cloud is that “engine” that enables a company to leverage and be a part of the API Economy</a:t>
            </a:r>
          </a:p>
        </p:txBody>
      </p:sp>
      <p:sp>
        <p:nvSpPr>
          <p:cNvPr id="4" name="Slide Number Placeholder 3"/>
          <p:cNvSpPr>
            <a:spLocks noGrp="1"/>
          </p:cNvSpPr>
          <p:nvPr>
            <p:ph type="sldNum" sz="quarter" idx="10"/>
          </p:nvPr>
        </p:nvSpPr>
        <p:spPr/>
        <p:txBody>
          <a:bodyPr/>
          <a:lstStyle/>
          <a:p>
            <a:fld id="{728AAE4E-BBF8-4E10-94B5-0A2DDBA58B33}" type="slidenum">
              <a:rPr lang="en-US" altLang="en-US" smtClean="0"/>
              <a:pPr/>
              <a:t>15</a:t>
            </a:fld>
            <a:endParaRPr lang="en-US" altLang="en-US"/>
          </a:p>
        </p:txBody>
      </p:sp>
    </p:spTree>
    <p:extLst>
      <p:ext uri="{BB962C8B-B14F-4D97-AF65-F5344CB8AC3E}">
        <p14:creationId xmlns:p14="http://schemas.microsoft.com/office/powerpoint/2010/main" val="14541776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Are</a:t>
            </a:r>
            <a:r>
              <a:rPr lang="en-US" baseline="0" dirty="0" smtClean="0"/>
              <a:t> companies seeing benefit from this?  In an IBM survey done recently, 500 IT decision makers told us how they view their experiences with Hybrid Cloud.   70% of companies have said that they will ALWAYS have a blend of IT that includes traditional IT infrastructure and cloud.  So “hybrid” is almost baked in.  In the cases where they have started leveraging this world, 9 in 10 say that Hybrid cloud gives better ROI than either all cloud or all traditional.  85% say that they are reducing cost, and 85% say that hybrid cloud is accelerating digital transformation.</a:t>
            </a:r>
          </a:p>
          <a:p>
            <a:endParaRPr lang="en-US" baseline="0" dirty="0" smtClean="0"/>
          </a:p>
          <a:p>
            <a:r>
              <a:rPr lang="en-US" baseline="0" dirty="0" smtClean="0"/>
              <a:t>In other words, Hybrid Cloud is the engine not only for the API economy, but for transformation overall.</a:t>
            </a:r>
            <a:endParaRPr lang="en-US" dirty="0"/>
          </a:p>
        </p:txBody>
      </p:sp>
      <p:sp>
        <p:nvSpPr>
          <p:cNvPr id="4" name="Slide Number Placeholder 3"/>
          <p:cNvSpPr>
            <a:spLocks noGrp="1"/>
          </p:cNvSpPr>
          <p:nvPr>
            <p:ph type="sldNum" sz="quarter" idx="10"/>
          </p:nvPr>
        </p:nvSpPr>
        <p:spPr/>
        <p:txBody>
          <a:bodyPr/>
          <a:lstStyle/>
          <a:p>
            <a:pPr>
              <a:defRPr/>
            </a:pPr>
            <a:fld id="{CBA62BF9-C6FA-F44E-8553-F9BD87375B47}" type="slidenum">
              <a:rPr lang="en-US" smtClean="0"/>
              <a:pPr>
                <a:defRPr/>
              </a:pPr>
              <a:t>16</a:t>
            </a:fld>
            <a:endParaRPr lang="en-US"/>
          </a:p>
        </p:txBody>
      </p:sp>
    </p:spTree>
    <p:extLst>
      <p:ext uri="{BB962C8B-B14F-4D97-AF65-F5344CB8AC3E}">
        <p14:creationId xmlns:p14="http://schemas.microsoft.com/office/powerpoint/2010/main" val="11243793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given that hybrid cloud is the engine for transformation, we should</a:t>
            </a:r>
            <a:r>
              <a:rPr lang="en-US" baseline="0" dirty="0" smtClean="0"/>
              <a:t> be leveraging it on z Systems, right?  </a:t>
            </a:r>
            <a:r>
              <a:rPr lang="en-US" dirty="0" smtClean="0"/>
              <a:t>And we are.  </a:t>
            </a:r>
            <a:r>
              <a:rPr lang="en-US" baseline="0" dirty="0" smtClean="0"/>
              <a:t>The IBM z Systems platform can be a key participant in enabling your company to provide cloud-based resources to your business and IT organizations.  Linux on z is an ideal place to build an Infrastructure as a Service resource deployment model, where a potential user can request a server – </a:t>
            </a:r>
            <a:r>
              <a:rPr lang="en-US" baseline="0" dirty="0" err="1" smtClean="0"/>
              <a:t>IaaS</a:t>
            </a:r>
            <a:r>
              <a:rPr lang="en-US" baseline="0" dirty="0" smtClean="0"/>
              <a:t>.  It’s backed by abstraction of Software-defined resources and can leverage open technologies like </a:t>
            </a:r>
            <a:r>
              <a:rPr lang="en-US" baseline="0" dirty="0" err="1" smtClean="0"/>
              <a:t>Openstack</a:t>
            </a:r>
            <a:r>
              <a:rPr lang="en-US" baseline="0" dirty="0" smtClean="0"/>
              <a:t> to support the resource provisioning.  Further up the stack, both zOS and Linux on z give the developer the ability to leverage a cloud model for acquiring a development platform such as WebSphere or CICS to build their applications and services…the </a:t>
            </a:r>
            <a:r>
              <a:rPr lang="en-US" baseline="0" dirty="0" err="1" smtClean="0"/>
              <a:t>PaaS</a:t>
            </a:r>
            <a:r>
              <a:rPr lang="en-US" baseline="0" dirty="0" smtClean="0"/>
              <a:t> model can be employed with both operating systems to simplify getting those tools to build code.  And at the highest level, z/OS and Linux become service providers OR consumers….making z a key participant in the API Economy.</a:t>
            </a:r>
          </a:p>
          <a:p>
            <a:endParaRPr lang="en-US" baseline="0" dirty="0" smtClean="0"/>
          </a:p>
          <a:p>
            <a:r>
              <a:rPr lang="en-US" baseline="0" dirty="0" smtClean="0"/>
              <a:t>From bottom to top, z Systems provides the underpinnings to build a cloud infrastructure that can ease the job of system administrators who must provision server resources, for developers and admins that provide and use development platforms, and for providing services and data to the consumers of software and services.  Z is a key participant in that API economy.</a:t>
            </a:r>
            <a:endParaRPr lang="en-US" dirty="0"/>
          </a:p>
        </p:txBody>
      </p:sp>
      <p:sp>
        <p:nvSpPr>
          <p:cNvPr id="4" name="Slide Number Placeholder 3"/>
          <p:cNvSpPr>
            <a:spLocks noGrp="1"/>
          </p:cNvSpPr>
          <p:nvPr>
            <p:ph type="sldNum" sz="quarter" idx="10"/>
          </p:nvPr>
        </p:nvSpPr>
        <p:spPr/>
        <p:txBody>
          <a:bodyPr/>
          <a:lstStyle/>
          <a:p>
            <a:pPr>
              <a:defRPr/>
            </a:pPr>
            <a:fld id="{CBA62BF9-C6FA-F44E-8553-F9BD87375B47}" type="slidenum">
              <a:rPr lang="en-US" smtClean="0"/>
              <a:pPr>
                <a:defRPr/>
              </a:pPr>
              <a:t>17</a:t>
            </a:fld>
            <a:endParaRPr lang="en-US"/>
          </a:p>
        </p:txBody>
      </p:sp>
    </p:spTree>
    <p:extLst>
      <p:ext uri="{BB962C8B-B14F-4D97-AF65-F5344CB8AC3E}">
        <p14:creationId xmlns:p14="http://schemas.microsoft.com/office/powerpoint/2010/main" val="13886988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Here’s an end-to-end picture that fits it all together.</a:t>
            </a:r>
            <a:r>
              <a:rPr lang="en-GB" baseline="0" dirty="0" smtClean="0"/>
              <a:t>  On the left are those mobile applications that are built using a collection of services both from public and private cloud sources.  In this picture, we’re showing how public cloud PaaS providers like </a:t>
            </a:r>
            <a:r>
              <a:rPr lang="en-GB" baseline="0" dirty="0" err="1" smtClean="0"/>
              <a:t>Bluemix</a:t>
            </a:r>
            <a:r>
              <a:rPr lang="en-GB" baseline="0" dirty="0" smtClean="0"/>
              <a:t> or other non-IBM providers can host those </a:t>
            </a:r>
            <a:r>
              <a:rPr lang="en-GB" baseline="0" dirty="0" err="1" smtClean="0"/>
              <a:t>SoE</a:t>
            </a:r>
            <a:r>
              <a:rPr lang="en-GB" baseline="0" dirty="0" smtClean="0"/>
              <a:t> applications and leverage integration services and APIs that invoke mainframe services on the right.  Those services are accessed through a secure gateway hosted on </a:t>
            </a:r>
            <a:r>
              <a:rPr lang="en-GB" baseline="0" dirty="0" err="1" smtClean="0"/>
              <a:t>Datapower</a:t>
            </a:r>
            <a:r>
              <a:rPr lang="en-GB" baseline="0" dirty="0" smtClean="0"/>
              <a:t> appliances, and leverage the API management functions provided in IBM’s </a:t>
            </a:r>
            <a:r>
              <a:rPr lang="en-GB" baseline="0" dirty="0" err="1" smtClean="0"/>
              <a:t>apiconnect</a:t>
            </a:r>
            <a:r>
              <a:rPr lang="en-GB" baseline="0" dirty="0" smtClean="0"/>
              <a:t>.  zOS and Linux on z are serving up services that were either developed new or re-used from assets contained in CICS, IMS </a:t>
            </a:r>
            <a:r>
              <a:rPr lang="en-GB" baseline="0" dirty="0" err="1" smtClean="0"/>
              <a:t>Websphere</a:t>
            </a:r>
            <a:r>
              <a:rPr lang="en-GB" baseline="0" dirty="0" smtClean="0"/>
              <a:t> and/or DB2.  Those services are exposed via interfaces such as z/OS Connect Enterprise Edition using the REST protocol and data that is represented outbound in the JSON format.  </a:t>
            </a:r>
          </a:p>
          <a:p>
            <a:endParaRPr lang="en-GB" baseline="0" dirty="0" smtClean="0"/>
          </a:p>
          <a:p>
            <a:r>
              <a:rPr lang="en-GB" baseline="0" dirty="0" smtClean="0"/>
              <a:t>So our customers can build and expose services to their service consumers, whether they be on public or private cloud using IBM’s middleware, and those services can be consumed by applications running either on public OR private cloud OR traditional IT infrastructure.  It all works together.</a:t>
            </a:r>
            <a:endParaRPr lang="en-GB" dirty="0"/>
          </a:p>
        </p:txBody>
      </p:sp>
      <p:sp>
        <p:nvSpPr>
          <p:cNvPr id="4" name="Slide Number Placeholder 3"/>
          <p:cNvSpPr>
            <a:spLocks noGrp="1"/>
          </p:cNvSpPr>
          <p:nvPr>
            <p:ph type="sldNum" sz="quarter" idx="10"/>
          </p:nvPr>
        </p:nvSpPr>
        <p:spPr/>
        <p:txBody>
          <a:bodyPr/>
          <a:lstStyle/>
          <a:p>
            <a:pPr>
              <a:defRPr/>
            </a:pPr>
            <a:fld id="{5C65D699-FD40-4292-B52C-A2A7DA7D831F}" type="slidenum">
              <a:rPr lang="en-US" altLang="en-US" smtClean="0"/>
              <a:pPr>
                <a:defRPr/>
              </a:pPr>
              <a:t>18</a:t>
            </a:fld>
            <a:endParaRPr lang="en-US" altLang="en-US"/>
          </a:p>
        </p:txBody>
      </p:sp>
    </p:spTree>
    <p:extLst>
      <p:ext uri="{BB962C8B-B14F-4D97-AF65-F5344CB8AC3E}">
        <p14:creationId xmlns:p14="http://schemas.microsoft.com/office/powerpoint/2010/main" val="19174727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What</a:t>
            </a:r>
            <a:r>
              <a:rPr lang="en-US" sz="1200" kern="1200" baseline="0" dirty="0" smtClean="0">
                <a:solidFill>
                  <a:schemeClr val="tx1"/>
                </a:solidFill>
                <a:effectLst/>
                <a:latin typeface="+mn-lt"/>
                <a:ea typeface="+mn-ea"/>
                <a:cs typeface="+mn-cs"/>
              </a:rPr>
              <a:t> should a customer be doing to enable a hybrid cloud architecture that includes z Systems?  Well, first off – the key application assets are already on z.  Reuse them.  Harvest the existing business logic using tools like the Rational Asset Analyzer to identify services, </a:t>
            </a:r>
            <a:r>
              <a:rPr lang="en-US" sz="1200" kern="1200" baseline="0" dirty="0" err="1" smtClean="0">
                <a:solidFill>
                  <a:schemeClr val="tx1"/>
                </a:solidFill>
                <a:effectLst/>
                <a:latin typeface="+mn-lt"/>
                <a:ea typeface="+mn-ea"/>
                <a:cs typeface="+mn-cs"/>
              </a:rPr>
              <a:t>RDz</a:t>
            </a:r>
            <a:r>
              <a:rPr lang="en-US" sz="1200" kern="1200" baseline="0" dirty="0" smtClean="0">
                <a:solidFill>
                  <a:schemeClr val="tx1"/>
                </a:solidFill>
                <a:effectLst/>
                <a:latin typeface="+mn-lt"/>
                <a:ea typeface="+mn-ea"/>
                <a:cs typeface="+mn-cs"/>
              </a:rPr>
              <a:t> to build new services, and RD&amp;T to test those services.  And don’t just stop with existing assets.  Build NEW services on the most secure and scalable platform in the world. </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Remember that everyone thinks mainframes are hard to use.  But APIs make it seamless to invoke mainframe functions.  So, you should also start looking at how to leverage public cloud providers like </a:t>
            </a:r>
            <a:r>
              <a:rPr lang="en-US" sz="1200" kern="1200" baseline="0" dirty="0" err="1" smtClean="0">
                <a:solidFill>
                  <a:schemeClr val="tx1"/>
                </a:solidFill>
                <a:effectLst/>
                <a:latin typeface="+mn-lt"/>
                <a:ea typeface="+mn-ea"/>
                <a:cs typeface="+mn-cs"/>
              </a:rPr>
              <a:t>Bluemix</a:t>
            </a:r>
            <a:r>
              <a:rPr lang="en-US" sz="1200" kern="1200" baseline="0" dirty="0" smtClean="0">
                <a:solidFill>
                  <a:schemeClr val="tx1"/>
                </a:solidFill>
                <a:effectLst/>
                <a:latin typeface="+mn-lt"/>
                <a:ea typeface="+mn-ea"/>
                <a:cs typeface="+mn-cs"/>
              </a:rPr>
              <a:t> to build new applications that leverage mainframe resources.  </a:t>
            </a:r>
            <a:r>
              <a:rPr lang="en-US" sz="1200" kern="1200" baseline="0" dirty="0" err="1" smtClean="0">
                <a:solidFill>
                  <a:schemeClr val="tx1"/>
                </a:solidFill>
                <a:effectLst/>
                <a:latin typeface="+mn-lt"/>
                <a:ea typeface="+mn-ea"/>
                <a:cs typeface="+mn-cs"/>
              </a:rPr>
              <a:t>Bluemix</a:t>
            </a:r>
            <a:r>
              <a:rPr lang="en-US" sz="1200" kern="1200" baseline="0" dirty="0" smtClean="0">
                <a:solidFill>
                  <a:schemeClr val="tx1"/>
                </a:solidFill>
                <a:effectLst/>
                <a:latin typeface="+mn-lt"/>
                <a:ea typeface="+mn-ea"/>
                <a:cs typeface="+mn-cs"/>
              </a:rPr>
              <a:t> and other tools like </a:t>
            </a:r>
            <a:r>
              <a:rPr lang="en-US" sz="1200" kern="1200" baseline="0" dirty="0" err="1" smtClean="0">
                <a:solidFill>
                  <a:schemeClr val="tx1"/>
                </a:solidFill>
                <a:effectLst/>
                <a:latin typeface="+mn-lt"/>
                <a:ea typeface="+mn-ea"/>
                <a:cs typeface="+mn-cs"/>
              </a:rPr>
              <a:t>RDz</a:t>
            </a:r>
            <a:r>
              <a:rPr lang="en-US" sz="1200" kern="1200" baseline="0" dirty="0" smtClean="0">
                <a:solidFill>
                  <a:schemeClr val="tx1"/>
                </a:solidFill>
                <a:effectLst/>
                <a:latin typeface="+mn-lt"/>
                <a:ea typeface="+mn-ea"/>
                <a:cs typeface="+mn-cs"/>
              </a:rPr>
              <a:t> provide a modern development interface that allows a developer to call a service the same way whether it’s on z or not.  It doesn’t matter any more if a developer knows how to drive ISPF or write COBOL.  Python developers can use z also!</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Build a cloud infrastructure on z.  Make it easier for your developers and others to use the z resources by exposing infrastructure either with IaaS tooling for Linux, or use features like CICS Cloud support to make it easier for developers to get a platform to build applications and easier for administrators to provide it TO them.  </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And get that infrastructure in place to support all of this.  I already mentioned z OS Connect EE and </a:t>
            </a:r>
            <a:r>
              <a:rPr lang="en-US" sz="1200" kern="1200" baseline="0" dirty="0" err="1" smtClean="0">
                <a:solidFill>
                  <a:schemeClr val="tx1"/>
                </a:solidFill>
                <a:effectLst/>
                <a:latin typeface="+mn-lt"/>
                <a:ea typeface="+mn-ea"/>
                <a:cs typeface="+mn-cs"/>
              </a:rPr>
              <a:t>apiconnect</a:t>
            </a:r>
            <a:r>
              <a:rPr lang="en-US" sz="1200" kern="1200" baseline="0" dirty="0" smtClean="0">
                <a:solidFill>
                  <a:schemeClr val="tx1"/>
                </a:solidFill>
                <a:effectLst/>
                <a:latin typeface="+mn-lt"/>
                <a:ea typeface="+mn-ea"/>
                <a:cs typeface="+mn-cs"/>
              </a:rPr>
              <a:t>.  But also remember that when you start exposing services, it introduces new challenges for things like service versioning, security, and end-to-end performance.  Be sure you have the monitoring and management in place to make it all work smoothly.</a:t>
            </a:r>
          </a:p>
          <a:p>
            <a:endParaRPr lang="en-US" sz="1200" kern="1200" baseline="0" dirty="0" smtClean="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3C999AD-79EC-4F02-84A9-EEA7F0527E47}"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2258214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Rot="1" noChangeAspect="1" noChangeArrowheads="1" noTextEdit="1"/>
          </p:cNvSpPr>
          <p:nvPr>
            <p:ph type="sldImg"/>
          </p:nvPr>
        </p:nvSpPr>
        <p:spPr>
          <a:ln/>
        </p:spPr>
      </p:sp>
      <p:sp>
        <p:nvSpPr>
          <p:cNvPr id="163843" name="Rectangle 3"/>
          <p:cNvSpPr>
            <a:spLocks noGrp="1" noChangeArrowheads="1"/>
          </p:cNvSpPr>
          <p:nvPr>
            <p:ph type="body" idx="1"/>
          </p:nvPr>
        </p:nvSpPr>
        <p:spPr>
          <a:noFill/>
        </p:spPr>
        <p:txBody>
          <a:bodyPr/>
          <a:lstStyle/>
          <a:p>
            <a:r>
              <a:rPr lang="en-US" dirty="0" smtClean="0"/>
              <a:t>Walmart:  https://</a:t>
            </a:r>
            <a:r>
              <a:rPr lang="en-US" dirty="0" err="1" smtClean="0"/>
              <a:t>www.youtube.com</a:t>
            </a:r>
            <a:r>
              <a:rPr lang="en-US" dirty="0" smtClean="0"/>
              <a:t>/</a:t>
            </a:r>
            <a:r>
              <a:rPr lang="en-US" dirty="0" err="1" smtClean="0"/>
              <a:t>watch?v</a:t>
            </a:r>
            <a:r>
              <a:rPr lang="en-US" dirty="0" smtClean="0"/>
              <a:t>=wCrtogKwP90</a:t>
            </a:r>
          </a:p>
        </p:txBody>
      </p:sp>
    </p:spTree>
    <p:extLst>
      <p:ext uri="{BB962C8B-B14F-4D97-AF65-F5344CB8AC3E}">
        <p14:creationId xmlns:p14="http://schemas.microsoft.com/office/powerpoint/2010/main" val="7535664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Narrative</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In every industry we find that customer experience is a key factor in being able to outpace your competition. Starting the transformation into a cognitive business will put you on the path of knowing your customers intimately, of being able to truly cater to “the demographic of one”.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Success is all about making your customers feel that they are unique and that they matter to you; it’s all about grabbing and holding their attention instead of leaving them feeling forgotten or ignored.</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But to get to this level, you’re going to have to re-think traditional views of analytics.</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Prompter Bullet Points</a:t>
            </a:r>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In every industry, customer experience is key to success</a:t>
            </a:r>
          </a:p>
          <a:p>
            <a:pPr lvl="0"/>
            <a:r>
              <a:rPr lang="en-US" sz="1200" kern="1200" dirty="0" smtClean="0">
                <a:solidFill>
                  <a:schemeClr val="tx1"/>
                </a:solidFill>
                <a:effectLst/>
                <a:latin typeface="+mn-lt"/>
                <a:ea typeface="+mn-ea"/>
                <a:cs typeface="+mn-cs"/>
              </a:rPr>
              <a:t>Transforming to be a cognitive business is the right path</a:t>
            </a:r>
          </a:p>
          <a:p>
            <a:pPr lvl="0"/>
            <a:r>
              <a:rPr lang="en-US" sz="1200" kern="1200" dirty="0" smtClean="0">
                <a:solidFill>
                  <a:schemeClr val="tx1"/>
                </a:solidFill>
                <a:effectLst/>
                <a:latin typeface="+mn-lt"/>
                <a:ea typeface="+mn-ea"/>
                <a:cs typeface="+mn-cs"/>
              </a:rPr>
              <a:t>Know customers intimately, cater to demographic of one</a:t>
            </a:r>
          </a:p>
          <a:p>
            <a:pPr lvl="0"/>
            <a:r>
              <a:rPr lang="en-US" sz="1200" kern="1200" dirty="0" smtClean="0">
                <a:solidFill>
                  <a:schemeClr val="tx1"/>
                </a:solidFill>
                <a:effectLst/>
                <a:latin typeface="+mn-lt"/>
                <a:ea typeface="+mn-ea"/>
                <a:cs typeface="+mn-cs"/>
              </a:rPr>
              <a:t>True personalization requires a re-think on analytics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4AE4C52-6413-5142-95CD-1A25B12E0A8F}" type="slidenum">
              <a:t>22</a:t>
            </a:fld>
            <a:endParaRPr lang="en-US"/>
          </a:p>
        </p:txBody>
      </p:sp>
    </p:spTree>
    <p:extLst>
      <p:ext uri="{BB962C8B-B14F-4D97-AF65-F5344CB8AC3E}">
        <p14:creationId xmlns:p14="http://schemas.microsoft.com/office/powerpoint/2010/main" val="7751267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p:cNvSpPr>
            <a:spLocks noGrp="1" noRot="1" noChangeAspect="1" noTextEdit="1"/>
          </p:cNvSpPr>
          <p:nvPr>
            <p:ph type="sldImg"/>
          </p:nvPr>
        </p:nvSpPr>
        <p:spPr bwMode="auto">
          <a:noFill/>
          <a:ln>
            <a:solidFill>
              <a:srgbClr val="000000"/>
            </a:solidFill>
            <a:miter lim="800000"/>
            <a:headEnd/>
            <a:tailEnd/>
          </a:ln>
        </p:spPr>
      </p:sp>
      <p:sp>
        <p:nvSpPr>
          <p:cNvPr id="61442"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err="1" smtClean="0"/>
              <a:t>Uber</a:t>
            </a:r>
            <a:r>
              <a:rPr lang="en-US" dirty="0" smtClean="0"/>
              <a:t> Notes:</a:t>
            </a:r>
            <a:br>
              <a:rPr lang="en-US" dirty="0" smtClean="0"/>
            </a:br>
            <a:r>
              <a:rPr lang="en-US" dirty="0" smtClean="0"/>
              <a:t/>
            </a:r>
            <a:br>
              <a:rPr lang="en-US" dirty="0" smtClean="0"/>
            </a:br>
            <a:r>
              <a:rPr lang="en-US" dirty="0" err="1" smtClean="0"/>
              <a:t>Uber</a:t>
            </a:r>
            <a:r>
              <a:rPr lang="en-US" dirty="0" smtClean="0"/>
              <a:t> launched in 2010 with innovative business model. Marc Andreessen said “</a:t>
            </a:r>
            <a:r>
              <a:rPr lang="en-US" dirty="0" err="1" smtClean="0"/>
              <a:t>Uber</a:t>
            </a:r>
            <a:r>
              <a:rPr lang="en-US" dirty="0" smtClean="0"/>
              <a:t> is software eats taxis. It’s a killer experience. You watch the car on the map on your phone as it makes its way to you”</a:t>
            </a:r>
            <a:br>
              <a:rPr lang="en-US" dirty="0" smtClean="0"/>
            </a:br>
            <a:r>
              <a:rPr lang="en-US" dirty="0" smtClean="0"/>
              <a:t/>
            </a:r>
            <a:br>
              <a:rPr lang="en-US" dirty="0" smtClean="0"/>
            </a:br>
            <a:r>
              <a:rPr lang="en-US" dirty="0" smtClean="0"/>
              <a:t>Recognizing need to innovate to keep ahead of market entrant competitors such as </a:t>
            </a:r>
            <a:r>
              <a:rPr lang="en-US" dirty="0" err="1" smtClean="0"/>
              <a:t>Lyft</a:t>
            </a:r>
            <a:r>
              <a:rPr lang="en-US" dirty="0" smtClean="0"/>
              <a:t> - in 2014 began leveraging API Economy </a:t>
            </a:r>
            <a:br>
              <a:rPr lang="en-US" dirty="0" smtClean="0"/>
            </a:br>
            <a:r>
              <a:rPr lang="en-US" dirty="0" smtClean="0"/>
              <a:t/>
            </a:r>
            <a:br>
              <a:rPr lang="en-US" dirty="0" smtClean="0"/>
            </a:br>
            <a:r>
              <a:rPr lang="en-US" dirty="0" smtClean="0"/>
              <a:t>Business Problem:</a:t>
            </a:r>
            <a:br>
              <a:rPr lang="en-US" dirty="0" smtClean="0"/>
            </a:br>
            <a:r>
              <a:rPr lang="en-US" dirty="0" smtClean="0"/>
              <a:t>• Maintaining growth - how to reach new customers who don’t have </a:t>
            </a:r>
            <a:r>
              <a:rPr lang="en-US" dirty="0" err="1" smtClean="0"/>
              <a:t>Uber</a:t>
            </a:r>
            <a:r>
              <a:rPr lang="en-US" dirty="0" smtClean="0"/>
              <a:t> app installed yet could benefit from </a:t>
            </a:r>
            <a:r>
              <a:rPr lang="en-US" dirty="0" err="1" smtClean="0"/>
              <a:t>Uber</a:t>
            </a:r>
            <a:r>
              <a:rPr lang="en-US" dirty="0" smtClean="0"/>
              <a:t> services</a:t>
            </a:r>
            <a:br>
              <a:rPr lang="en-US" dirty="0" smtClean="0"/>
            </a:br>
            <a:r>
              <a:rPr lang="en-US" dirty="0" smtClean="0"/>
              <a:t>Solution:</a:t>
            </a:r>
            <a:br>
              <a:rPr lang="en-US" dirty="0" smtClean="0"/>
            </a:br>
            <a:r>
              <a:rPr lang="en-US" dirty="0" smtClean="0"/>
              <a:t>• Released an API that enabled its on demand taxi ride-hailing service to be integrated with a number of third party apps</a:t>
            </a:r>
            <a:br>
              <a:rPr lang="en-US" dirty="0" smtClean="0"/>
            </a:br>
            <a:r>
              <a:rPr lang="en-US" dirty="0" smtClean="0"/>
              <a:t>• Announced in 2014 with 11 partners: Hyatt Hotels, Open Table, Starbucks, United Airlines, Trip Advisors, </a:t>
            </a:r>
            <a:r>
              <a:rPr lang="en-US" dirty="0" err="1" smtClean="0"/>
              <a:t>TripCase</a:t>
            </a:r>
            <a:r>
              <a:rPr lang="en-US" dirty="0" smtClean="0"/>
              <a:t>, Tempo, Time Out, </a:t>
            </a:r>
            <a:r>
              <a:rPr lang="en-US" dirty="0" err="1" smtClean="0"/>
              <a:t>Momento</a:t>
            </a:r>
            <a:r>
              <a:rPr lang="en-US" dirty="0" smtClean="0"/>
              <a:t>, </a:t>
            </a:r>
            <a:r>
              <a:rPr lang="en-US" dirty="0" err="1" smtClean="0"/>
              <a:t>Expensify</a:t>
            </a:r>
            <a:r>
              <a:rPr lang="en-US" dirty="0" smtClean="0"/>
              <a:t>, Hinge</a:t>
            </a:r>
            <a:br>
              <a:rPr lang="en-US" dirty="0" smtClean="0"/>
            </a:br>
            <a:r>
              <a:rPr lang="en-US" dirty="0" smtClean="0"/>
              <a:t>• Also making API generally available to any developers who want to find interesting ways to embed the service into their apps</a:t>
            </a:r>
            <a:br>
              <a:rPr lang="en-US" dirty="0" smtClean="0"/>
            </a:br>
            <a:r>
              <a:rPr lang="en-US" dirty="0" smtClean="0"/>
              <a:t>• Launched affiliate program in conjunction</a:t>
            </a:r>
            <a:br>
              <a:rPr lang="en-US" dirty="0" smtClean="0"/>
            </a:br>
            <a:r>
              <a:rPr lang="en-US" dirty="0" smtClean="0"/>
              <a:t>• Additionally, API integration with Google Maps, so users of that app can instantly request one of its drivers</a:t>
            </a:r>
            <a:br>
              <a:rPr lang="en-US" dirty="0" smtClean="0"/>
            </a:br>
            <a:r>
              <a:rPr lang="en-US" dirty="0" smtClean="0"/>
              <a:t>Benefits:</a:t>
            </a:r>
            <a:br>
              <a:rPr lang="en-US" dirty="0" smtClean="0"/>
            </a:br>
            <a:r>
              <a:rPr lang="en-US" dirty="0" smtClean="0"/>
              <a:t>• Increases reach and get in front of new customers - free marketing and awareness via new partner channels</a:t>
            </a:r>
            <a:br>
              <a:rPr lang="en-US" dirty="0" smtClean="0"/>
            </a:br>
            <a:r>
              <a:rPr lang="en-US" dirty="0" smtClean="0"/>
              <a:t>• Remove friction from new customer acquisition (reach them in apps they have already installed versus downloading the app) </a:t>
            </a:r>
          </a:p>
          <a:p>
            <a:pPr eaLnBrk="1" hangingPunct="1">
              <a:spcBef>
                <a:spcPct val="0"/>
              </a:spcBef>
            </a:pPr>
            <a:endParaRPr lang="en-US" dirty="0" smtClean="0"/>
          </a:p>
          <a:p>
            <a:pPr eaLnBrk="1" hangingPunct="1">
              <a:spcBef>
                <a:spcPct val="0"/>
              </a:spcBef>
            </a:pPr>
            <a:r>
              <a:rPr lang="en-US" dirty="0" err="1" smtClean="0"/>
              <a:t>Uber</a:t>
            </a:r>
            <a:r>
              <a:rPr lang="en-US" dirty="0" smtClean="0"/>
              <a:t> is a</a:t>
            </a:r>
            <a:r>
              <a:rPr lang="en-US" baseline="0" dirty="0" smtClean="0"/>
              <a:t> great example of how a new upstart business can threaten companies that have been dominant for decades .    It is all about the experience of the end user (customer) and total customization for the individual.    </a:t>
            </a:r>
            <a:r>
              <a:rPr lang="en-US" baseline="0" dirty="0" err="1" smtClean="0"/>
              <a:t>Uber</a:t>
            </a:r>
            <a:r>
              <a:rPr lang="en-US" baseline="0" dirty="0" smtClean="0"/>
              <a:t> customized the passenger experience through the digital experience and leap frogged ahead of everyone in the Car and limousine industry.  They were able to tap into the mobile form factor to find out things like location and preferences that were sore points for passengers of the traditional industry.   </a:t>
            </a:r>
          </a:p>
          <a:p>
            <a:pPr eaLnBrk="1" hangingPunct="1">
              <a:spcBef>
                <a:spcPct val="0"/>
              </a:spcBef>
            </a:pPr>
            <a:endParaRPr lang="en-US" baseline="0" dirty="0" smtClean="0"/>
          </a:p>
          <a:p>
            <a:pPr eaLnBrk="1" hangingPunct="1">
              <a:spcBef>
                <a:spcPct val="0"/>
              </a:spcBef>
            </a:pPr>
            <a:r>
              <a:rPr lang="en-US" baseline="0" dirty="0" smtClean="0"/>
              <a:t>How they’ve gone to the next level by providing their core application services to other businesses such as </a:t>
            </a:r>
            <a:r>
              <a:rPr lang="en-US" baseline="0" dirty="0" err="1" smtClean="0"/>
              <a:t>TripAdvisor</a:t>
            </a:r>
            <a:r>
              <a:rPr lang="en-US" baseline="0" dirty="0" smtClean="0"/>
              <a:t> to plug into  as </a:t>
            </a:r>
            <a:r>
              <a:rPr lang="en-US" baseline="0" dirty="0" err="1" smtClean="0"/>
              <a:t>SaaS</a:t>
            </a:r>
            <a:r>
              <a:rPr lang="en-US" baseline="0" dirty="0" smtClean="0"/>
              <a:t>.    </a:t>
            </a:r>
            <a:endParaRPr lang="en-US" dirty="0" smtClean="0"/>
          </a:p>
        </p:txBody>
      </p:sp>
    </p:spTree>
    <p:extLst>
      <p:ext uri="{BB962C8B-B14F-4D97-AF65-F5344CB8AC3E}">
        <p14:creationId xmlns:p14="http://schemas.microsoft.com/office/powerpoint/2010/main" val="13098788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sz="1900" dirty="0" smtClean="0"/>
              <a:t>There are a number of trends today that are driving unprecedented use of analytics within organizations.  For example . . .</a:t>
            </a:r>
          </a:p>
          <a:p>
            <a:endParaRPr lang="en-US" sz="1900" dirty="0" smtClean="0"/>
          </a:p>
          <a:p>
            <a:endParaRPr lang="en-US" sz="1900" dirty="0" smtClean="0"/>
          </a:p>
          <a:p>
            <a:r>
              <a:rPr lang="en-US" sz="2000" dirty="0" smtClean="0"/>
              <a:t>	Gartner study</a:t>
            </a:r>
            <a:r>
              <a:rPr lang="en-US" sz="2000" baseline="0" dirty="0" smtClean="0"/>
              <a:t> on top 10 priorities for CIO’s Analytics is at the top, followed by </a:t>
            </a:r>
            <a:r>
              <a:rPr lang="en-US" sz="1200" kern="1200" dirty="0" smtClean="0">
                <a:solidFill>
                  <a:schemeClr val="tx1"/>
                </a:solidFill>
                <a:effectLst/>
                <a:latin typeface="+mn-lt"/>
                <a:ea typeface="+mn-ea"/>
                <a:cs typeface="+mn-cs"/>
              </a:rPr>
              <a:t>Infrastructure and Data Center, Cloud, ERP, Digitalization/Digital Marketing</a:t>
            </a:r>
          </a:p>
          <a:p>
            <a:r>
              <a:rPr lang="en-US" sz="2000" baseline="0" dirty="0" smtClean="0"/>
              <a:t>  	</a:t>
            </a:r>
            <a:r>
              <a:rPr lang="en-US" sz="2000" dirty="0" smtClean="0"/>
              <a:t>Source: “Building the Digital Platform: The 2016 CIO Agenda”, G00292133, 2-Oct-2015 - ≈ 3000 respondents – 84 Countries</a:t>
            </a:r>
          </a:p>
          <a:p>
            <a:endParaRPr lang="en-US" sz="200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2000" dirty="0" smtClean="0"/>
              <a:t>	</a:t>
            </a:r>
            <a:r>
              <a:rPr lang="en-US" sz="1200" dirty="0" smtClean="0"/>
              <a:t>Over 90% of the data created in our history has been generated in the past two years</a:t>
            </a:r>
          </a:p>
          <a:p>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Petter</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Bae</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Brandtzæg</a:t>
            </a:r>
            <a:r>
              <a:rPr lang="en-US" sz="1200" kern="1200" dirty="0" smtClean="0">
                <a:solidFill>
                  <a:schemeClr val="tx1"/>
                </a:solidFill>
                <a:latin typeface="+mn-lt"/>
                <a:ea typeface="+mn-ea"/>
                <a:cs typeface="+mn-cs"/>
              </a:rPr>
              <a:t> of SINTEF ICT, according to this Science Daily article:  </a:t>
            </a:r>
            <a:r>
              <a:rPr lang="en-US" sz="1200" kern="1200" dirty="0" smtClean="0">
                <a:solidFill>
                  <a:schemeClr val="tx1"/>
                </a:solidFill>
                <a:latin typeface="+mn-lt"/>
                <a:ea typeface="+mn-ea"/>
                <a:cs typeface="+mn-cs"/>
                <a:hlinkClick r:id="rId3"/>
              </a:rPr>
              <a:t>Big Data, for better or worse: 90% of world's data generated over last two years</a:t>
            </a:r>
            <a:endParaRPr lang="en-US" sz="1900" dirty="0" smtClean="0"/>
          </a:p>
          <a:p>
            <a:endParaRPr lang="en-US" sz="1900" dirty="0" smtClean="0"/>
          </a:p>
          <a:p>
            <a:pPr lvl="1">
              <a:buFont typeface="Arial" pitchFamily="34" charset="0"/>
              <a:buChar char="•"/>
            </a:pPr>
            <a:r>
              <a:rPr lang="en-US" sz="1900" dirty="0" smtClean="0"/>
              <a:t>Overall, 44% of CIOs reported they will spend on business analytics today.</a:t>
            </a:r>
          </a:p>
          <a:p>
            <a:pPr lvl="1">
              <a:buFont typeface="Arial" pitchFamily="34" charset="0"/>
              <a:buChar char="•"/>
            </a:pPr>
            <a:endParaRPr lang="en-US" sz="2300" dirty="0" smtClean="0"/>
          </a:p>
          <a:p>
            <a:pPr lvl="1">
              <a:buFont typeface="Arial" pitchFamily="34" charset="0"/>
              <a:buChar char="•"/>
            </a:pPr>
            <a:r>
              <a:rPr lang="en-US" sz="2300" dirty="0" smtClean="0"/>
              <a:t>80% to 90% of companies indicate that big data analytics is either their top priority or in the top three</a:t>
            </a:r>
          </a:p>
          <a:p>
            <a:pPr lvl="1">
              <a:buFont typeface="Arial" pitchFamily="34" charset="0"/>
              <a:buChar char="•"/>
            </a:pPr>
            <a:endParaRPr lang="en-US" sz="1900" dirty="0" smtClean="0"/>
          </a:p>
          <a:p>
            <a:pPr lvl="1">
              <a:buFont typeface="Arial" pitchFamily="34" charset="0"/>
              <a:buChar char="•"/>
            </a:pPr>
            <a:r>
              <a:rPr lang="en-US" sz="1900" dirty="0" smtClean="0"/>
              <a:t>Nearly 9 out of 10 leading companies are gaining major competitive advantage from Big Data &amp; Analytics, compared to 4 in 10 lagging companies</a:t>
            </a:r>
          </a:p>
          <a:p>
            <a:pPr lvl="1">
              <a:buFont typeface="Arial" pitchFamily="34" charset="0"/>
              <a:buChar char="•"/>
            </a:pPr>
            <a:endParaRPr lang="en-US" sz="1900" dirty="0" smtClean="0"/>
          </a:p>
          <a:p>
            <a:pPr lvl="1">
              <a:buFont typeface="Arial" pitchFamily="34" charset="0"/>
              <a:buChar char="•"/>
            </a:pPr>
            <a:r>
              <a:rPr lang="en-US" sz="1900" dirty="0" smtClean="0"/>
              <a:t>Over the next two years, 75% of enterprises plan to increase investments in Big Data &amp; Analytics, up from 55% in 2012</a:t>
            </a:r>
          </a:p>
          <a:p>
            <a:pPr lvl="1">
              <a:buFont typeface="Arial" pitchFamily="34" charset="0"/>
              <a:buChar char="•"/>
            </a:pPr>
            <a:endParaRPr lang="en-US" sz="1900" dirty="0" smtClean="0"/>
          </a:p>
          <a:p>
            <a:pPr lvl="1">
              <a:buFont typeface="Arial" pitchFamily="34" charset="0"/>
              <a:buChar char="•"/>
            </a:pPr>
            <a:r>
              <a:rPr lang="en-US" sz="1900" dirty="0" smtClean="0"/>
              <a:t>Spending on marketing analytics expected to increase 83% in 3 years</a:t>
            </a:r>
          </a:p>
          <a:p>
            <a:endParaRPr lang="en-US" sz="1900" dirty="0" smtClean="0"/>
          </a:p>
          <a:p>
            <a:endParaRPr lang="en-US" sz="1900" dirty="0" smtClean="0"/>
          </a:p>
          <a:p>
            <a:endParaRPr lang="en-US" sz="1900" dirty="0" smtClean="0"/>
          </a:p>
          <a:p>
            <a:endParaRPr lang="en-US" sz="2300" dirty="0" smtClean="0"/>
          </a:p>
          <a:p>
            <a:endParaRPr lang="en-US" sz="1900" dirty="0" smtClean="0"/>
          </a:p>
          <a:p>
            <a:endParaRPr lang="en-US" dirty="0"/>
          </a:p>
        </p:txBody>
      </p:sp>
      <p:sp>
        <p:nvSpPr>
          <p:cNvPr id="4" name="Slide Number Placeholder 3"/>
          <p:cNvSpPr>
            <a:spLocks noGrp="1"/>
          </p:cNvSpPr>
          <p:nvPr>
            <p:ph type="sldNum" sz="quarter" idx="10"/>
          </p:nvPr>
        </p:nvSpPr>
        <p:spPr/>
        <p:txBody>
          <a:bodyPr/>
          <a:lstStyle/>
          <a:p>
            <a:fld id="{42F46A74-4895-40C6-8F31-20CA44CDEF38}" type="slidenum">
              <a:rPr lang="en-US" smtClean="0"/>
              <a:pPr/>
              <a:t>23</a:t>
            </a:fld>
            <a:endParaRPr lang="en-US"/>
          </a:p>
        </p:txBody>
      </p:sp>
    </p:spTree>
    <p:extLst>
      <p:ext uri="{BB962C8B-B14F-4D97-AF65-F5344CB8AC3E}">
        <p14:creationId xmlns:p14="http://schemas.microsoft.com/office/powerpoint/2010/main" val="245687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Narrative</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In the cognitive era it will no longer be sufficient to study the day’s events after they have occurred; it will be necessary to look ahead, using analytics to predict the most likely outcome and take action before an event completes.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And being able to take action while an opportunity is in flight will also require that analysis to be embedded into the operational systems that are the foundation of every customer interaction – separated, </a:t>
            </a:r>
            <a:r>
              <a:rPr lang="en-US" sz="1200" kern="1200" dirty="0" err="1" smtClean="0">
                <a:solidFill>
                  <a:schemeClr val="tx1"/>
                </a:solidFill>
                <a:effectLst/>
                <a:latin typeface="+mn-lt"/>
                <a:ea typeface="+mn-ea"/>
                <a:cs typeface="+mn-cs"/>
              </a:rPr>
              <a:t>siloed</a:t>
            </a:r>
            <a:r>
              <a:rPr lang="en-US" sz="1200" kern="1200" dirty="0" smtClean="0">
                <a:solidFill>
                  <a:schemeClr val="tx1"/>
                </a:solidFill>
                <a:effectLst/>
                <a:latin typeface="+mn-lt"/>
                <a:ea typeface="+mn-ea"/>
                <a:cs typeface="+mn-cs"/>
              </a:rPr>
              <a:t>, disconnected analytics simply cannot drive actionable insights fast enough.</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Prompter Bullet Points</a:t>
            </a:r>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In the cognitive era emphasis is on looking ahead</a:t>
            </a:r>
          </a:p>
          <a:p>
            <a:pPr lvl="0"/>
            <a:r>
              <a:rPr lang="en-US" sz="1200" kern="1200" dirty="0" smtClean="0">
                <a:solidFill>
                  <a:schemeClr val="tx1"/>
                </a:solidFill>
                <a:effectLst/>
                <a:latin typeface="+mn-lt"/>
                <a:ea typeface="+mn-ea"/>
                <a:cs typeface="+mn-cs"/>
              </a:rPr>
              <a:t>Predicting outcomes before an event happens</a:t>
            </a:r>
          </a:p>
          <a:p>
            <a:pPr lvl="0"/>
            <a:r>
              <a:rPr lang="en-US" sz="1200" kern="1200" dirty="0" smtClean="0">
                <a:solidFill>
                  <a:schemeClr val="tx1"/>
                </a:solidFill>
                <a:effectLst/>
                <a:latin typeface="+mn-lt"/>
                <a:ea typeface="+mn-ea"/>
                <a:cs typeface="+mn-cs"/>
              </a:rPr>
              <a:t>Taking action in real time requires embedded analytics not </a:t>
            </a:r>
            <a:r>
              <a:rPr lang="en-US" sz="1200" kern="1200" dirty="0" err="1" smtClean="0">
                <a:solidFill>
                  <a:schemeClr val="tx1"/>
                </a:solidFill>
                <a:effectLst/>
                <a:latin typeface="+mn-lt"/>
                <a:ea typeface="+mn-ea"/>
                <a:cs typeface="+mn-cs"/>
              </a:rPr>
              <a:t>siloed</a:t>
            </a:r>
            <a:r>
              <a:rPr lang="en-US" sz="1200" kern="1200" dirty="0" smtClean="0">
                <a:solidFill>
                  <a:schemeClr val="tx1"/>
                </a:solidFill>
                <a:effectLst/>
                <a:latin typeface="+mn-lt"/>
                <a:ea typeface="+mn-ea"/>
                <a:cs typeface="+mn-cs"/>
              </a:rPr>
              <a:t> analytics</a:t>
            </a:r>
          </a:p>
          <a:p>
            <a:pPr lvl="0"/>
            <a:r>
              <a:rPr lang="en-US" sz="1200" kern="1200" dirty="0" smtClean="0">
                <a:solidFill>
                  <a:schemeClr val="tx1"/>
                </a:solidFill>
                <a:effectLst/>
                <a:latin typeface="+mn-lt"/>
                <a:ea typeface="+mn-ea"/>
                <a:cs typeface="+mn-cs"/>
              </a:rPr>
              <a:t>Identify, adapt and act in real time</a:t>
            </a:r>
          </a:p>
        </p:txBody>
      </p:sp>
      <p:sp>
        <p:nvSpPr>
          <p:cNvPr id="4" name="Slide Number Placeholder 3"/>
          <p:cNvSpPr>
            <a:spLocks noGrp="1"/>
          </p:cNvSpPr>
          <p:nvPr>
            <p:ph type="sldNum" sz="quarter" idx="10"/>
          </p:nvPr>
        </p:nvSpPr>
        <p:spPr/>
        <p:txBody>
          <a:bodyPr/>
          <a:lstStyle/>
          <a:p>
            <a:fld id="{F4AE4C52-6413-5142-95CD-1A25B12E0A8F}" type="slidenum">
              <a:rPr/>
              <a:pPr/>
              <a:t>24</a:t>
            </a:fld>
            <a:endParaRPr lang="en-US"/>
          </a:p>
        </p:txBody>
      </p:sp>
    </p:spTree>
    <p:extLst>
      <p:ext uri="{BB962C8B-B14F-4D97-AF65-F5344CB8AC3E}">
        <p14:creationId xmlns:p14="http://schemas.microsoft.com/office/powerpoint/2010/main" val="19460376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Elaborate on the functionality on z that can make this happen – IDAA, SPSS, etc.</a:t>
            </a:r>
          </a:p>
          <a:p>
            <a:endParaRPr lang="en-US" sz="1200" b="1"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Narrative</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We’re at the beginning of a watershed moment, as businesses begin to add intelligence to systems and transform themselves into cognitive businesses.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To capitalize on in-the-moment advantages, real-time analytics must become part of your cognitive strategy. Where real-time means analyzing live data, not copied data, without latency.</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only architecture capable of analyzing live data is the architecture that owns that data. And most of the time, that is IBM z Systems.</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Prompter Bullet Points</a:t>
            </a:r>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We are at the start of a new era of cognitive business</a:t>
            </a:r>
          </a:p>
          <a:p>
            <a:pPr lvl="0"/>
            <a:r>
              <a:rPr lang="en-US" sz="1200" kern="1200" dirty="0" smtClean="0">
                <a:solidFill>
                  <a:schemeClr val="tx1"/>
                </a:solidFill>
                <a:effectLst/>
                <a:latin typeface="+mn-lt"/>
                <a:ea typeface="+mn-ea"/>
                <a:cs typeface="+mn-cs"/>
              </a:rPr>
              <a:t>Real time analytics needs to be a key part of your strategy</a:t>
            </a:r>
          </a:p>
          <a:p>
            <a:pPr lvl="0"/>
            <a:r>
              <a:rPr lang="en-US" sz="1200" kern="1200" dirty="0" smtClean="0">
                <a:solidFill>
                  <a:schemeClr val="tx1"/>
                </a:solidFill>
                <a:effectLst/>
                <a:latin typeface="+mn-lt"/>
                <a:ea typeface="+mn-ea"/>
                <a:cs typeface="+mn-cs"/>
              </a:rPr>
              <a:t>Bring analytics to the data at the point of transaction, that’s the z advantage </a:t>
            </a:r>
          </a:p>
        </p:txBody>
      </p:sp>
      <p:sp>
        <p:nvSpPr>
          <p:cNvPr id="4" name="Slide Number Placeholder 3"/>
          <p:cNvSpPr>
            <a:spLocks noGrp="1"/>
          </p:cNvSpPr>
          <p:nvPr>
            <p:ph type="sldNum" sz="quarter" idx="10"/>
          </p:nvPr>
        </p:nvSpPr>
        <p:spPr/>
        <p:txBody>
          <a:bodyPr/>
          <a:lstStyle/>
          <a:p>
            <a:fld id="{F4AE4C52-6413-5142-95CD-1A25B12E0A8F}" type="slidenum">
              <a:rPr lang="en-US" smtClean="0"/>
              <a:pPr/>
              <a:t>25</a:t>
            </a:fld>
            <a:endParaRPr lang="en-US"/>
          </a:p>
        </p:txBody>
      </p:sp>
    </p:spTree>
    <p:extLst>
      <p:ext uri="{BB962C8B-B14F-4D97-AF65-F5344CB8AC3E}">
        <p14:creationId xmlns:p14="http://schemas.microsoft.com/office/powerpoint/2010/main" val="8319366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S PGothic" panose="020B0600070205080204" pitchFamily="34" charset="-128"/>
                <a:cs typeface="Arial" pitchFamily="34" charset="0"/>
              </a:rPr>
              <a:t>The problem revolves around how most organizations view data.  To effectively serve the individual enterprise will typically require a holistic joining of multiple views of data – the real-time view that serves the transactions, what is happening right now; the historical view that serves an understanding of what went on in the past; and the predictive view that serves a projection of what is likely to happen in the future based on patterns from the past coupled with knowledge about the present.</a:t>
            </a:r>
          </a:p>
          <a:p>
            <a:endParaRPr lang="en-US" sz="1200" kern="1200" dirty="0" smtClean="0">
              <a:solidFill>
                <a:schemeClr val="tx1"/>
              </a:solidFill>
              <a:effectLst/>
              <a:latin typeface="Arial" pitchFamily="34" charset="0"/>
              <a:ea typeface="MS PGothic" panose="020B0600070205080204" pitchFamily="34" charset="-128"/>
              <a:cs typeface="Arial" pitchFamily="34" charset="0"/>
            </a:endParaRPr>
          </a:p>
          <a:p>
            <a:r>
              <a:rPr lang="en-US" sz="1200" kern="1200" dirty="0" smtClean="0">
                <a:solidFill>
                  <a:schemeClr val="tx1"/>
                </a:solidFill>
                <a:effectLst/>
                <a:latin typeface="Arial" pitchFamily="34" charset="0"/>
                <a:ea typeface="MS PGothic" panose="020B0600070205080204" pitchFamily="34" charset="-128"/>
                <a:cs typeface="Arial" pitchFamily="34" charset="0"/>
              </a:rPr>
              <a:t>The issue is that the topology you find on most IT floors does not hold to this holistic view – you find a highly fragmented infrastructure.  System z mainframes are thought to hold 70-80% or more of the world’s transactional data – the real-time view – but that data is then copied off-platform, usually multiple times, to create those historical and predictive views.  It’s this fragmentation that prevents most clients from moving forward with their growth and optimization objectives.</a:t>
            </a:r>
          </a:p>
          <a:p>
            <a:endParaRPr lang="en-US" sz="1200" kern="1200" dirty="0" smtClean="0">
              <a:solidFill>
                <a:schemeClr val="tx1"/>
              </a:solidFill>
              <a:effectLst/>
              <a:latin typeface="Arial" pitchFamily="34" charset="0"/>
              <a:ea typeface="MS PGothic" panose="020B0600070205080204" pitchFamily="34" charset="-128"/>
              <a:cs typeface="Arial" pitchFamily="34" charset="0"/>
            </a:endParaRPr>
          </a:p>
          <a:p>
            <a:r>
              <a:rPr lang="en-US" sz="1200" kern="1200" dirty="0" smtClean="0">
                <a:solidFill>
                  <a:schemeClr val="tx1"/>
                </a:solidFill>
                <a:effectLst/>
                <a:latin typeface="Arial" pitchFamily="34" charset="0"/>
                <a:ea typeface="MS PGothic" panose="020B0600070205080204" pitchFamily="34" charset="-128"/>
                <a:cs typeface="Arial" pitchFamily="34" charset="0"/>
              </a:rPr>
              <a:t>For example, the picture on this slide is a photo of a whiteboard representing a portion of a data lifecycle review that we did for a client.  They wanted to incorporate real-time scoring – shown here by the red circle – into a card processing system.  It was just impossible with the distributed approach that they had taken for their systems.</a:t>
            </a:r>
          </a:p>
          <a:p>
            <a:endParaRPr lang="en-US" sz="1200" kern="1200" dirty="0" smtClean="0">
              <a:solidFill>
                <a:schemeClr val="tx1"/>
              </a:solidFill>
              <a:effectLst/>
              <a:latin typeface="Arial" pitchFamily="34" charset="0"/>
              <a:ea typeface="MS PGothic" panose="020B0600070205080204" pitchFamily="34" charset="-128"/>
              <a:cs typeface="Arial" pitchFamily="34" charset="0"/>
            </a:endParaRPr>
          </a:p>
          <a:p>
            <a:r>
              <a:rPr lang="en-US" sz="1200" kern="1200" dirty="0" smtClean="0">
                <a:solidFill>
                  <a:schemeClr val="tx1"/>
                </a:solidFill>
                <a:effectLst/>
                <a:latin typeface="Arial" pitchFamily="34" charset="0"/>
                <a:ea typeface="MS PGothic" panose="020B0600070205080204" pitchFamily="34" charset="-128"/>
                <a:cs typeface="Arial" pitchFamily="34" charset="0"/>
              </a:rPr>
              <a:t>Latency, complexity, lack of data controls – these are the things that cause the </a:t>
            </a:r>
            <a:r>
              <a:rPr lang="en-US" sz="1200" kern="1200" dirty="0" err="1" smtClean="0">
                <a:solidFill>
                  <a:schemeClr val="tx1"/>
                </a:solidFill>
                <a:effectLst/>
                <a:latin typeface="Arial" pitchFamily="34" charset="0"/>
                <a:ea typeface="MS PGothic" panose="020B0600070205080204" pitchFamily="34" charset="-128"/>
                <a:cs typeface="Arial" pitchFamily="34" charset="0"/>
              </a:rPr>
              <a:t>mis</a:t>
            </a:r>
            <a:r>
              <a:rPr lang="en-US" sz="1200" kern="1200" dirty="0" smtClean="0">
                <a:solidFill>
                  <a:schemeClr val="tx1"/>
                </a:solidFill>
                <a:effectLst/>
                <a:latin typeface="Arial" pitchFamily="34" charset="0"/>
                <a:ea typeface="MS PGothic" panose="020B0600070205080204" pitchFamily="34" charset="-128"/>
                <a:cs typeface="Arial" pitchFamily="34" charset="0"/>
              </a:rPr>
              <a:t>-alignment between business objectives and IT reality.  Not to mention the extreme cost involved in pushing all that data around.  This sort of topology served the old world well, but to push forward into the fully connected world requires a different way of thinking.</a:t>
            </a:r>
          </a:p>
          <a:p>
            <a:pPr>
              <a:lnSpc>
                <a:spcPct val="120000"/>
              </a:lnSpc>
              <a:spcAft>
                <a:spcPts val="600"/>
              </a:spcAft>
              <a:defRPr/>
            </a:pPr>
            <a:endParaRPr lang="en-US" dirty="0"/>
          </a:p>
        </p:txBody>
      </p:sp>
      <p:sp>
        <p:nvSpPr>
          <p:cNvPr id="4" name="Slide Number Placeholder 3"/>
          <p:cNvSpPr>
            <a:spLocks noGrp="1"/>
          </p:cNvSpPr>
          <p:nvPr>
            <p:ph type="sldNum" sz="quarter" idx="10"/>
          </p:nvPr>
        </p:nvSpPr>
        <p:spPr/>
        <p:txBody>
          <a:bodyPr/>
          <a:lstStyle/>
          <a:p>
            <a:pPr>
              <a:defRPr/>
            </a:pPr>
            <a:fld id="{CBA62BF9-C6FA-F44E-8553-F9BD87375B47}" type="slidenum">
              <a:rPr lang="en-US" smtClean="0"/>
              <a:pPr>
                <a:defRPr/>
              </a:pPr>
              <a:t>26</a:t>
            </a:fld>
            <a:endParaRPr lang="en-US"/>
          </a:p>
        </p:txBody>
      </p:sp>
    </p:spTree>
    <p:extLst>
      <p:ext uri="{BB962C8B-B14F-4D97-AF65-F5344CB8AC3E}">
        <p14:creationId xmlns:p14="http://schemas.microsoft.com/office/powerpoint/2010/main" val="13573041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”Data Lake” approach to analytics is a new way of using data sources for queries and analysis.  Rather than building complex data warehouses that are the result of ETL and other processes, how about using data in-place in the repositories where it originates, when appropriate?  Those repositories are optimized depending on the kind of processing that is to be done.  It may be transactional data like DB2, or </a:t>
            </a:r>
            <a:r>
              <a:rPr lang="en-US" baseline="0" dirty="0" err="1" smtClean="0"/>
              <a:t>realtime</a:t>
            </a:r>
            <a:r>
              <a:rPr lang="en-US" baseline="0" dirty="0" smtClean="0"/>
              <a:t> analytics, or OLAP-optimized data warehouses.  The data lives in the various repositories, and federated queries are formulated to hit those data sources as appropriate, and the data is brought together via metadata that lives in a data/information catalog.</a:t>
            </a:r>
            <a:endParaRPr lang="en-US" dirty="0"/>
          </a:p>
        </p:txBody>
      </p:sp>
      <p:sp>
        <p:nvSpPr>
          <p:cNvPr id="4" name="Slide Number Placeholder 3"/>
          <p:cNvSpPr>
            <a:spLocks noGrp="1"/>
          </p:cNvSpPr>
          <p:nvPr>
            <p:ph type="sldNum" sz="quarter" idx="10"/>
          </p:nvPr>
        </p:nvSpPr>
        <p:spPr/>
        <p:txBody>
          <a:bodyPr/>
          <a:lstStyle/>
          <a:p>
            <a:pPr>
              <a:defRPr/>
            </a:pPr>
            <a:fld id="{99B61BA6-0511-4262-B1F2-182147A4E6A5}" type="slidenum">
              <a:rPr lang="en-US" smtClean="0"/>
              <a:pPr>
                <a:defRPr/>
              </a:pPr>
              <a:t>27</a:t>
            </a:fld>
            <a:endParaRPr lang="en-US"/>
          </a:p>
        </p:txBody>
      </p:sp>
    </p:spTree>
    <p:extLst>
      <p:ext uri="{BB962C8B-B14F-4D97-AF65-F5344CB8AC3E}">
        <p14:creationId xmlns:p14="http://schemas.microsoft.com/office/powerpoint/2010/main" val="19604539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Why would we want z to be involved with this?</a:t>
            </a:r>
            <a:endParaRPr lang="en-US" dirty="0"/>
          </a:p>
        </p:txBody>
      </p:sp>
      <p:sp>
        <p:nvSpPr>
          <p:cNvPr id="4" name="Slide Number Placeholder 3"/>
          <p:cNvSpPr>
            <a:spLocks noGrp="1"/>
          </p:cNvSpPr>
          <p:nvPr>
            <p:ph type="sldNum" sz="quarter" idx="10"/>
          </p:nvPr>
        </p:nvSpPr>
        <p:spPr/>
        <p:txBody>
          <a:bodyPr/>
          <a:lstStyle/>
          <a:p>
            <a:pPr>
              <a:defRPr/>
            </a:pPr>
            <a:fld id="{CBA62BF9-C6FA-F44E-8553-F9BD87375B47}" type="slidenum">
              <a:rPr lang="en-US" smtClean="0"/>
              <a:pPr>
                <a:defRPr/>
              </a:pPr>
              <a:t>28</a:t>
            </a:fld>
            <a:endParaRPr lang="en-US"/>
          </a:p>
        </p:txBody>
      </p:sp>
    </p:spTree>
    <p:extLst>
      <p:ext uri="{BB962C8B-B14F-4D97-AF65-F5344CB8AC3E}">
        <p14:creationId xmlns:p14="http://schemas.microsoft.com/office/powerpoint/2010/main" val="85918233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Arial" pitchFamily="34" charset="0"/>
                <a:ea typeface="MS PGothic" panose="020B0600070205080204" pitchFamily="34" charset="-128"/>
                <a:cs typeface="Arial" pitchFamily="34" charset="0"/>
              </a:rPr>
              <a:t>One</a:t>
            </a:r>
            <a:r>
              <a:rPr lang="en-US" sz="1200" b="1" kern="1200" baseline="0" dirty="0" smtClean="0">
                <a:solidFill>
                  <a:schemeClr val="tx1"/>
                </a:solidFill>
                <a:effectLst/>
                <a:latin typeface="Arial" pitchFamily="34" charset="0"/>
                <a:ea typeface="MS PGothic" panose="020B0600070205080204" pitchFamily="34" charset="-128"/>
                <a:cs typeface="Arial" pitchFamily="34" charset="0"/>
              </a:rPr>
              <a:t> Platform</a:t>
            </a:r>
            <a:endParaRPr lang="en-US" sz="1200" b="1" kern="1200" dirty="0" smtClean="0">
              <a:solidFill>
                <a:schemeClr val="tx1"/>
              </a:solidFill>
              <a:effectLst/>
              <a:latin typeface="Arial" pitchFamily="34" charset="0"/>
              <a:ea typeface="MS PGothic" panose="020B0600070205080204" pitchFamily="34" charset="-128"/>
              <a:cs typeface="Arial" pitchFamily="34" charset="0"/>
            </a:endParaRPr>
          </a:p>
          <a:p>
            <a:r>
              <a:rPr lang="en-US" sz="1200" kern="1200" dirty="0" smtClean="0">
                <a:solidFill>
                  <a:schemeClr val="tx1"/>
                </a:solidFill>
                <a:effectLst/>
                <a:latin typeface="Arial" pitchFamily="34" charset="0"/>
                <a:ea typeface="MS PGothic" panose="020B0600070205080204" pitchFamily="34" charset="-128"/>
                <a:cs typeface="Arial" pitchFamily="34" charset="0"/>
              </a:rPr>
              <a:t>In order to serve the individual enterprise – the demographic of one – business leaders require real-time, accurate insights in the context of operational business processes – at the moment of engagement with the customer, not after the fact.  This requires a different way of thinking about transactions, analytics and data: they must be fully integrated both on the IT floor as well as within the context of the business process.  This is the only way to eliminate the latency, complexity – and cost – of pushing data around to align with an outdated view of the world.</a:t>
            </a:r>
          </a:p>
          <a:p>
            <a:endParaRPr lang="en-US" sz="1200" kern="1200" dirty="0" smtClean="0">
              <a:solidFill>
                <a:schemeClr val="tx1"/>
              </a:solidFill>
              <a:effectLst/>
              <a:latin typeface="Arial" pitchFamily="34" charset="0"/>
              <a:ea typeface="MS PGothic" panose="020B0600070205080204" pitchFamily="34" charset="-128"/>
              <a:cs typeface="Arial" pitchFamily="34" charset="0"/>
            </a:endParaRPr>
          </a:p>
          <a:p>
            <a:r>
              <a:rPr lang="en-US" sz="1200" kern="1200" dirty="0" smtClean="0">
                <a:solidFill>
                  <a:schemeClr val="tx1"/>
                </a:solidFill>
                <a:effectLst/>
                <a:latin typeface="Arial" pitchFamily="34" charset="0"/>
                <a:ea typeface="MS PGothic" panose="020B0600070205080204" pitchFamily="34" charset="-128"/>
                <a:cs typeface="Arial" pitchFamily="34" charset="0"/>
              </a:rPr>
              <a:t>In addition to holding 70-80% of the world’s corporate data as I mentioned earlier, 55% of enterprise apps touch z and 91% of new client facing apps will require z to complete transactions.  Given that the mainframe is the data and transaction hub for the global economy today, it must be front and center in the design of true-real time analytics systems because that’s the only way you can truly execute analytics where the transactions are taking place.</a:t>
            </a:r>
          </a:p>
          <a:p>
            <a:endParaRPr lang="en-US" sz="1200" kern="1200" dirty="0" smtClean="0">
              <a:solidFill>
                <a:schemeClr val="tx1"/>
              </a:solidFill>
              <a:effectLst/>
              <a:latin typeface="Arial" pitchFamily="34" charset="0"/>
              <a:ea typeface="MS PGothic" panose="020B0600070205080204" pitchFamily="34" charset="-128"/>
              <a:cs typeface="Arial" pitchFamily="34" charset="0"/>
            </a:endParaRPr>
          </a:p>
          <a:p>
            <a:r>
              <a:rPr lang="en-US" sz="1200" kern="1200" dirty="0" smtClean="0">
                <a:solidFill>
                  <a:schemeClr val="tx1"/>
                </a:solidFill>
                <a:effectLst/>
                <a:latin typeface="Arial" pitchFamily="34" charset="0"/>
                <a:ea typeface="MS PGothic" panose="020B0600070205080204" pitchFamily="34" charset="-128"/>
                <a:cs typeface="Arial" pitchFamily="34" charset="0"/>
              </a:rPr>
              <a:t>The System z team has been driving our technology roadmap to deliver products that enable insights on every transaction that we process, enabling our clients to truly begin to integrate analytics into the flow of business.  Let’s take a look at what’s new.</a:t>
            </a:r>
          </a:p>
          <a:p>
            <a:endParaRPr lang="en-US" dirty="0" smtClean="0"/>
          </a:p>
          <a:p>
            <a:r>
              <a:rPr lang="en-US" b="1" dirty="0" smtClean="0"/>
              <a:t>IDAA</a:t>
            </a:r>
          </a:p>
          <a:p>
            <a:r>
              <a:rPr lang="en-US" sz="1200" kern="1200" dirty="0" smtClean="0">
                <a:solidFill>
                  <a:schemeClr val="tx1"/>
                </a:solidFill>
                <a:effectLst/>
                <a:latin typeface="Arial" pitchFamily="34" charset="0"/>
                <a:ea typeface="MS PGothic" panose="020B0600070205080204" pitchFamily="34" charset="-128"/>
                <a:cs typeface="Arial" pitchFamily="34" charset="0"/>
              </a:rPr>
              <a:t>The IBM DB2 Analytics Accelerator is an integral part of our System z strategy, enabling our clients to realize significant improvement in their ability to perform queries against near-real time data directly on the z.  Remember – the Accelerator is deeply integrated with DB2 for z/OS, effectively presenting a single system that handles live transactions, short queries, long queries, queries against years worth of historical data as well as live data, and more without any effort on the end user’s part and very little effort from IT.  It’s about as plug and play as it gets.</a:t>
            </a:r>
          </a:p>
          <a:p>
            <a:endParaRPr lang="en-US" sz="1200" kern="1200" dirty="0" smtClean="0">
              <a:solidFill>
                <a:schemeClr val="tx1"/>
              </a:solidFill>
              <a:effectLst/>
              <a:latin typeface="Arial" pitchFamily="34" charset="0"/>
              <a:ea typeface="MS PGothic" panose="020B0600070205080204" pitchFamily="34" charset="-128"/>
              <a:cs typeface="Arial" pitchFamily="34" charset="0"/>
            </a:endParaRPr>
          </a:p>
          <a:p>
            <a:r>
              <a:rPr lang="en-US" sz="1200" kern="1200" dirty="0" smtClean="0">
                <a:solidFill>
                  <a:schemeClr val="tx1"/>
                </a:solidFill>
                <a:effectLst/>
                <a:latin typeface="Arial" pitchFamily="34" charset="0"/>
                <a:ea typeface="MS PGothic" panose="020B0600070205080204" pitchFamily="34" charset="-128"/>
                <a:cs typeface="Arial" pitchFamily="34" charset="0"/>
              </a:rPr>
              <a:t>I know of clients who have reports that used to take hours now getting results back in seconds, and one client who is able to run ad-hoc analysis on 10 years worth of data – including last-committed transactions – without having any adverse effect on operations. Just about every client that has the Accelerator is now comfortably running transactions that were previously “on the shelf” – analysis that used to be too complex to run at all.  There’s real business benefit to adding this appliance to any DB2 z/OS environment, and we’re continuing to drive advanced analytics into it.  Watch this space.</a:t>
            </a:r>
          </a:p>
          <a:p>
            <a:endParaRPr lang="en-US" sz="1200" kern="1200" dirty="0" smtClean="0">
              <a:solidFill>
                <a:schemeClr val="tx1"/>
              </a:solidFill>
              <a:effectLst/>
              <a:latin typeface="Arial" pitchFamily="34" charset="0"/>
              <a:ea typeface="MS PGothic" panose="020B0600070205080204" pitchFamily="34" charset="-128"/>
              <a:cs typeface="Arial" pitchFamily="34" charset="0"/>
            </a:endParaRPr>
          </a:p>
          <a:p>
            <a:r>
              <a:rPr lang="en-US" sz="1200" b="1" kern="1200" dirty="0" smtClean="0">
                <a:solidFill>
                  <a:schemeClr val="tx1"/>
                </a:solidFill>
                <a:effectLst/>
                <a:latin typeface="Arial" pitchFamily="34" charset="0"/>
                <a:ea typeface="MS PGothic" panose="020B0600070205080204" pitchFamily="34" charset="-128"/>
                <a:cs typeface="Arial" pitchFamily="34" charset="0"/>
              </a:rPr>
              <a:t>Spark</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i="0" kern="1200" dirty="0" smtClean="0">
                <a:solidFill>
                  <a:schemeClr val="tx1"/>
                </a:solidFill>
                <a:effectLst/>
                <a:latin typeface="Arial" pitchFamily="34" charset="0"/>
                <a:ea typeface="MS PGothic" panose="020B0600070205080204" pitchFamily="34" charset="-128"/>
                <a:cs typeface="Arial" pitchFamily="34" charset="0"/>
              </a:rPr>
              <a:t>Though the demand for more agile analytics is increasing, if you look around the industry as a whole as it stands today you find a scenario that is anything but agile: many solutions are still aligned to specific platforms, tied to inflexible programming models, involve vast data movements, and result in pockets of analytics that require ongoing manual intervention to integrate into coherent analytics solutions. What’s needed is the democratization of analytics interfaces; abstractions over underlying data access and implementation specifics; and support for a wide variety of programming models to suit business needs. This is Apache Spark.</a:t>
            </a:r>
          </a:p>
          <a:p>
            <a:endParaRPr lang="en-US" sz="1200" b="1" kern="1200" dirty="0" smtClean="0">
              <a:solidFill>
                <a:schemeClr val="tx1"/>
              </a:solidFill>
              <a:effectLst/>
              <a:latin typeface="Arial" pitchFamily="34" charset="0"/>
              <a:ea typeface="MS PGothic" panose="020B0600070205080204" pitchFamily="34" charset="-128"/>
              <a:cs typeface="Arial" pitchFamily="34" charset="0"/>
            </a:endParaRPr>
          </a:p>
        </p:txBody>
      </p:sp>
      <p:sp>
        <p:nvSpPr>
          <p:cNvPr id="4" name="Slide Number Placeholder 3"/>
          <p:cNvSpPr>
            <a:spLocks noGrp="1"/>
          </p:cNvSpPr>
          <p:nvPr>
            <p:ph type="sldNum" sz="quarter" idx="10"/>
          </p:nvPr>
        </p:nvSpPr>
        <p:spPr/>
        <p:txBody>
          <a:bodyPr/>
          <a:lstStyle/>
          <a:p>
            <a:pPr>
              <a:defRPr/>
            </a:pPr>
            <a:fld id="{CBA62BF9-C6FA-F44E-8553-F9BD87375B47}" type="slidenum">
              <a:rPr lang="en-US" smtClean="0"/>
              <a:pPr>
                <a:defRPr/>
              </a:pPr>
              <a:t>30</a:t>
            </a:fld>
            <a:endParaRPr lang="en-US"/>
          </a:p>
        </p:txBody>
      </p:sp>
    </p:spTree>
    <p:extLst>
      <p:ext uri="{BB962C8B-B14F-4D97-AF65-F5344CB8AC3E}">
        <p14:creationId xmlns:p14="http://schemas.microsoft.com/office/powerpoint/2010/main" val="41877800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Arial" pitchFamily="34" charset="0"/>
                <a:ea typeface="MS PGothic" panose="020B0600070205080204" pitchFamily="34" charset="-128"/>
                <a:cs typeface="Arial" pitchFamily="34" charset="0"/>
              </a:rPr>
              <a:t>One</a:t>
            </a:r>
            <a:r>
              <a:rPr lang="en-US" sz="1200" b="1" kern="1200" baseline="0" dirty="0" smtClean="0">
                <a:solidFill>
                  <a:schemeClr val="tx1"/>
                </a:solidFill>
                <a:effectLst/>
                <a:latin typeface="Arial" pitchFamily="34" charset="0"/>
                <a:ea typeface="MS PGothic" panose="020B0600070205080204" pitchFamily="34" charset="-128"/>
                <a:cs typeface="Arial" pitchFamily="34" charset="0"/>
              </a:rPr>
              <a:t> Platform</a:t>
            </a:r>
            <a:endParaRPr lang="en-US" sz="1200" b="1" kern="1200" dirty="0" smtClean="0">
              <a:solidFill>
                <a:schemeClr val="tx1"/>
              </a:solidFill>
              <a:effectLst/>
              <a:latin typeface="Arial" pitchFamily="34" charset="0"/>
              <a:ea typeface="MS PGothic" panose="020B0600070205080204" pitchFamily="34" charset="-128"/>
              <a:cs typeface="Arial" pitchFamily="34" charset="0"/>
            </a:endParaRPr>
          </a:p>
          <a:p>
            <a:r>
              <a:rPr lang="en-US" sz="1200" kern="1200" dirty="0" smtClean="0">
                <a:solidFill>
                  <a:schemeClr val="tx1"/>
                </a:solidFill>
                <a:effectLst/>
                <a:latin typeface="Arial" pitchFamily="34" charset="0"/>
                <a:ea typeface="MS PGothic" panose="020B0600070205080204" pitchFamily="34" charset="-128"/>
                <a:cs typeface="Arial" pitchFamily="34" charset="0"/>
              </a:rPr>
              <a:t>In order to serve the individual enterprise – the demographic of one – business leaders require real-time, accurate insights in the context of operational business processes – at the moment of engagement with the customer, not after the fact.  This requires a different way of thinking about transactions, analytics and data: they must be fully integrated both on the IT floor as well as within the context of the business process.  This is the only way to eliminate the latency, complexity – and cost – of pushing data around to align with an outdated view of the world.</a:t>
            </a:r>
          </a:p>
          <a:p>
            <a:endParaRPr lang="en-US" sz="1200" kern="1200" dirty="0" smtClean="0">
              <a:solidFill>
                <a:schemeClr val="tx1"/>
              </a:solidFill>
              <a:effectLst/>
              <a:latin typeface="Arial" pitchFamily="34" charset="0"/>
              <a:ea typeface="MS PGothic" panose="020B0600070205080204" pitchFamily="34" charset="-128"/>
              <a:cs typeface="Arial" pitchFamily="34" charset="0"/>
            </a:endParaRPr>
          </a:p>
          <a:p>
            <a:r>
              <a:rPr lang="en-US" sz="1200" kern="1200" dirty="0" smtClean="0">
                <a:solidFill>
                  <a:schemeClr val="tx1"/>
                </a:solidFill>
                <a:effectLst/>
                <a:latin typeface="Arial" pitchFamily="34" charset="0"/>
                <a:ea typeface="MS PGothic" panose="020B0600070205080204" pitchFamily="34" charset="-128"/>
                <a:cs typeface="Arial" pitchFamily="34" charset="0"/>
              </a:rPr>
              <a:t>In addition to holding 70-80% of the world’s corporate data as I mentioned earlier, 55% of enterprise apps touch z and 91% of new client facing apps will require z to complete transactions.  Given that the mainframe is the data and transaction hub for the global economy today, it must be front and center in the design of true-real time analytics systems because that’s the only way you can truly execute analytics where the transactions are taking place.</a:t>
            </a:r>
          </a:p>
          <a:p>
            <a:endParaRPr lang="en-US" sz="1200" kern="1200" dirty="0" smtClean="0">
              <a:solidFill>
                <a:schemeClr val="tx1"/>
              </a:solidFill>
              <a:effectLst/>
              <a:latin typeface="Arial" pitchFamily="34" charset="0"/>
              <a:ea typeface="MS PGothic" panose="020B0600070205080204" pitchFamily="34" charset="-128"/>
              <a:cs typeface="Arial" pitchFamily="34" charset="0"/>
            </a:endParaRPr>
          </a:p>
          <a:p>
            <a:r>
              <a:rPr lang="en-US" sz="1200" kern="1200" dirty="0" smtClean="0">
                <a:solidFill>
                  <a:schemeClr val="tx1"/>
                </a:solidFill>
                <a:effectLst/>
                <a:latin typeface="Arial" pitchFamily="34" charset="0"/>
                <a:ea typeface="MS PGothic" panose="020B0600070205080204" pitchFamily="34" charset="-128"/>
                <a:cs typeface="Arial" pitchFamily="34" charset="0"/>
              </a:rPr>
              <a:t>The System z team has been driving our technology roadmap to deliver products that enable insights on every transaction that we process, enabling our clients to truly begin to integrate analytics into the flow of business.  Let’s take a look at what’s new.</a:t>
            </a:r>
          </a:p>
          <a:p>
            <a:endParaRPr lang="en-US" dirty="0" smtClean="0"/>
          </a:p>
          <a:p>
            <a:r>
              <a:rPr lang="en-US" b="1" dirty="0" smtClean="0"/>
              <a:t>IDAA</a:t>
            </a:r>
          </a:p>
          <a:p>
            <a:r>
              <a:rPr lang="en-US" sz="1200" kern="1200" dirty="0" smtClean="0">
                <a:solidFill>
                  <a:schemeClr val="tx1"/>
                </a:solidFill>
                <a:effectLst/>
                <a:latin typeface="Arial" pitchFamily="34" charset="0"/>
                <a:ea typeface="MS PGothic" panose="020B0600070205080204" pitchFamily="34" charset="-128"/>
                <a:cs typeface="Arial" pitchFamily="34" charset="0"/>
              </a:rPr>
              <a:t>The IBM DB2 Analytics Accelerator is an integral part of our System z strategy, enabling our clients to realize significant improvement in their ability to perform queries against near-real time data directly on the z.  Remember – the Accelerator is deeply integrated with DB2 for z/OS, effectively presenting a single system that handles live transactions, short queries, long queries, queries against years worth of historical data as well as live data, and more without any effort on the end user’s part and very little effort from IT.  It’s about as plug and play as it gets.</a:t>
            </a:r>
          </a:p>
          <a:p>
            <a:endParaRPr lang="en-US" sz="1200" kern="1200" dirty="0" smtClean="0">
              <a:solidFill>
                <a:schemeClr val="tx1"/>
              </a:solidFill>
              <a:effectLst/>
              <a:latin typeface="Arial" pitchFamily="34" charset="0"/>
              <a:ea typeface="MS PGothic" panose="020B0600070205080204" pitchFamily="34" charset="-128"/>
              <a:cs typeface="Arial" pitchFamily="34" charset="0"/>
            </a:endParaRPr>
          </a:p>
          <a:p>
            <a:r>
              <a:rPr lang="en-US" sz="1200" kern="1200" dirty="0" smtClean="0">
                <a:solidFill>
                  <a:schemeClr val="tx1"/>
                </a:solidFill>
                <a:effectLst/>
                <a:latin typeface="Arial" pitchFamily="34" charset="0"/>
                <a:ea typeface="MS PGothic" panose="020B0600070205080204" pitchFamily="34" charset="-128"/>
                <a:cs typeface="Arial" pitchFamily="34" charset="0"/>
              </a:rPr>
              <a:t>I know of clients who have reports that used to take hours now getting results back in seconds, and one client who is able to run ad-hoc analysis on 10 years worth of data – including last-committed transactions – without having any adverse effect on operations. Just about every client that has the Accelerator is now comfortably running transactions that were previously “on the shelf” – analysis that used to be too complex to run at all.  There’s real business benefit to adding this appliance to any DB2 z/OS environment, and we’re continuing to drive advanced analytics into it.  Watch this space.</a:t>
            </a:r>
          </a:p>
          <a:p>
            <a:endParaRPr lang="en-US" sz="1200" kern="1200" dirty="0" smtClean="0">
              <a:solidFill>
                <a:schemeClr val="tx1"/>
              </a:solidFill>
              <a:effectLst/>
              <a:latin typeface="Arial" pitchFamily="34" charset="0"/>
              <a:ea typeface="MS PGothic" panose="020B0600070205080204" pitchFamily="34" charset="-128"/>
              <a:cs typeface="Arial" pitchFamily="34" charset="0"/>
            </a:endParaRPr>
          </a:p>
          <a:p>
            <a:r>
              <a:rPr lang="en-US" sz="1200" b="1" kern="1200" dirty="0" smtClean="0">
                <a:solidFill>
                  <a:schemeClr val="tx1"/>
                </a:solidFill>
                <a:effectLst/>
                <a:latin typeface="Arial" pitchFamily="34" charset="0"/>
                <a:ea typeface="MS PGothic" panose="020B0600070205080204" pitchFamily="34" charset="-128"/>
                <a:cs typeface="Arial" pitchFamily="34" charset="0"/>
              </a:rPr>
              <a:t>Spark</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i="0" kern="1200" dirty="0" smtClean="0">
                <a:solidFill>
                  <a:schemeClr val="tx1"/>
                </a:solidFill>
                <a:effectLst/>
                <a:latin typeface="Arial" pitchFamily="34" charset="0"/>
                <a:ea typeface="MS PGothic" panose="020B0600070205080204" pitchFamily="34" charset="-128"/>
                <a:cs typeface="Arial" pitchFamily="34" charset="0"/>
              </a:rPr>
              <a:t>Though the demand for more agile analytics is increasing, if you look around the industry as a whole as it stands today you find a scenario that is anything but agile: many solutions are still aligned to specific platforms, tied to inflexible programming models, involve vast data movements, and result in pockets of analytics that require ongoing manual intervention to integrate into coherent analytics solutions. What’s needed is the democratization of analytics interfaces; abstractions over underlying data access and implementation specifics; and support for a wide variety of programming models to suit business needs. This is Apache Spark.</a:t>
            </a:r>
          </a:p>
          <a:p>
            <a:endParaRPr lang="en-US" sz="1200" b="1" kern="1200" dirty="0" smtClean="0">
              <a:solidFill>
                <a:schemeClr val="tx1"/>
              </a:solidFill>
              <a:effectLst/>
              <a:latin typeface="Arial" pitchFamily="34" charset="0"/>
              <a:ea typeface="MS PGothic" panose="020B0600070205080204" pitchFamily="34" charset="-128"/>
              <a:cs typeface="Arial" pitchFamily="34" charset="0"/>
            </a:endParaRPr>
          </a:p>
        </p:txBody>
      </p:sp>
      <p:sp>
        <p:nvSpPr>
          <p:cNvPr id="4" name="Slide Number Placeholder 3"/>
          <p:cNvSpPr>
            <a:spLocks noGrp="1"/>
          </p:cNvSpPr>
          <p:nvPr>
            <p:ph type="sldNum" sz="quarter" idx="10"/>
          </p:nvPr>
        </p:nvSpPr>
        <p:spPr/>
        <p:txBody>
          <a:bodyPr/>
          <a:lstStyle/>
          <a:p>
            <a:pPr>
              <a:defRPr/>
            </a:pPr>
            <a:fld id="{CBA62BF9-C6FA-F44E-8553-F9BD87375B47}" type="slidenum">
              <a:rPr lang="en-US" smtClean="0"/>
              <a:pPr>
                <a:defRPr/>
              </a:pPr>
              <a:t>31</a:t>
            </a:fld>
            <a:endParaRPr lang="en-US"/>
          </a:p>
        </p:txBody>
      </p:sp>
    </p:spTree>
    <p:extLst>
      <p:ext uri="{BB962C8B-B14F-4D97-AF65-F5344CB8AC3E}">
        <p14:creationId xmlns:p14="http://schemas.microsoft.com/office/powerpoint/2010/main" val="195863592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Slide Image Placeholder 1"/>
          <p:cNvSpPr>
            <a:spLocks noGrp="1" noRot="1" noChangeAspect="1"/>
          </p:cNvSpPr>
          <p:nvPr>
            <p:ph type="sldImg"/>
          </p:nvPr>
        </p:nvSpPr>
        <p:spPr>
          <a:ln/>
        </p:spPr>
      </p:sp>
      <p:sp>
        <p:nvSpPr>
          <p:cNvPr id="119810" name="Notes Placeholder 2"/>
          <p:cNvSpPr>
            <a:spLocks noGrp="1"/>
          </p:cNvSpPr>
          <p:nvPr>
            <p:ph type="body" idx="1"/>
          </p:nvPr>
        </p:nvSpPr>
        <p:spPr/>
        <p:txBody>
          <a:bodyPr>
            <a:normAutofit fontScale="47500" lnSpcReduction="20000"/>
          </a:bodyPr>
          <a:lstStyle/>
          <a:p>
            <a:pPr>
              <a:spcBef>
                <a:spcPct val="0"/>
              </a:spcBef>
              <a:defRPr/>
            </a:pPr>
            <a:r>
              <a:rPr lang="en-US" dirty="0" smtClean="0"/>
              <a:t>The issue is that the topology you find on most IT floors reveals a highly fragmented infrastructure. With z Systems estimated to hold 70-80% or more of the world’s transactional data – the real-time data – but that data is then copied off-platform for reporting and analysis, usually multiple times because every department wants its own copy. It’s this fragmentation that prevents most clients from moving forward with their growth and optimization objectives.  </a:t>
            </a:r>
            <a:br>
              <a:rPr lang="en-US" dirty="0" smtClean="0"/>
            </a:br>
            <a:endParaRPr lang="en-US" dirty="0" smtClean="0"/>
          </a:p>
          <a:p>
            <a:pPr>
              <a:spcBef>
                <a:spcPct val="0"/>
              </a:spcBef>
              <a:defRPr/>
            </a:pPr>
            <a:r>
              <a:rPr lang="en-US" dirty="0" smtClean="0"/>
              <a:t>z Systems clients who caught this disconnect between business needs and IT architecture early on are showing tremendous business results from the integration of analytics directly into their mainframe systems.</a:t>
            </a:r>
            <a:br>
              <a:rPr lang="en-US" dirty="0" smtClean="0"/>
            </a:br>
            <a:r>
              <a:rPr lang="en-US" dirty="0" smtClean="0"/>
              <a:t>For example,  </a:t>
            </a:r>
          </a:p>
          <a:p>
            <a:pPr>
              <a:spcBef>
                <a:spcPct val="0"/>
              </a:spcBef>
              <a:defRPr/>
            </a:pPr>
            <a:endParaRPr lang="en-US" dirty="0" smtClean="0"/>
          </a:p>
          <a:p>
            <a:pPr>
              <a:spcBef>
                <a:spcPct val="0"/>
              </a:spcBef>
              <a:defRPr/>
            </a:pPr>
            <a:r>
              <a:rPr lang="en-US" b="1" u="sng" dirty="0" smtClean="0">
                <a:hlinkClick r:id="rId3"/>
              </a:rPr>
              <a:t>Petrol </a:t>
            </a:r>
            <a:endParaRPr lang="en-US" b="1" dirty="0" smtClean="0"/>
          </a:p>
          <a:p>
            <a:pPr>
              <a:spcBef>
                <a:spcPct val="0"/>
              </a:spcBef>
              <a:defRPr/>
            </a:pPr>
            <a:r>
              <a:rPr lang="en-US" dirty="0" smtClean="0"/>
              <a:t>Petrol is a current client that has also been doing early testing of new Analytics functionality that is in the works related to in-database transformation and in-transaction modeling. They are very excited with the possibilities on the horizon that will drive even more benefits around analytics  </a:t>
            </a:r>
          </a:p>
          <a:p>
            <a:pPr>
              <a:spcBef>
                <a:spcPct val="0"/>
              </a:spcBef>
              <a:defRPr/>
            </a:pPr>
            <a:endParaRPr lang="en-US" b="1" dirty="0" smtClean="0"/>
          </a:p>
          <a:p>
            <a:pPr>
              <a:spcBef>
                <a:spcPct val="0"/>
              </a:spcBef>
              <a:defRPr/>
            </a:pPr>
            <a:r>
              <a:rPr lang="en-US" dirty="0" smtClean="0"/>
              <a:t>Business Challenge: </a:t>
            </a:r>
            <a:br>
              <a:rPr lang="en-US" dirty="0" smtClean="0"/>
            </a:br>
            <a:r>
              <a:rPr lang="en-US" dirty="0" smtClean="0"/>
              <a:t>How to improve customer service and satisfaction in order to drive greater revenue</a:t>
            </a:r>
            <a:br>
              <a:rPr lang="en-US" dirty="0" smtClean="0"/>
            </a:br>
            <a:r>
              <a:rPr lang="en-US" dirty="0" smtClean="0"/>
              <a:t/>
            </a:r>
            <a:br>
              <a:rPr lang="en-US" dirty="0" smtClean="0"/>
            </a:br>
            <a:r>
              <a:rPr lang="en-US" dirty="0" smtClean="0"/>
              <a:t>Technical Challenge: </a:t>
            </a:r>
            <a:br>
              <a:rPr lang="en-US" dirty="0" smtClean="0"/>
            </a:br>
            <a:r>
              <a:rPr lang="en-US" dirty="0" smtClean="0"/>
              <a:t>Existing analytic processes were unable to manage the analysis of historic and transaction data from Petrol’s retail stores, service stations and home oil/gas businesses</a:t>
            </a:r>
          </a:p>
          <a:p>
            <a:pPr>
              <a:spcBef>
                <a:spcPct val="0"/>
              </a:spcBef>
              <a:defRPr/>
            </a:pPr>
            <a:endParaRPr lang="en-US" dirty="0" smtClean="0"/>
          </a:p>
          <a:p>
            <a:pPr>
              <a:spcBef>
                <a:spcPct val="0"/>
              </a:spcBef>
              <a:defRPr/>
            </a:pPr>
            <a:r>
              <a:rPr lang="en-US" dirty="0" smtClean="0"/>
              <a:t>Solution: </a:t>
            </a:r>
            <a:br>
              <a:rPr lang="en-US" dirty="0" smtClean="0"/>
            </a:br>
            <a:r>
              <a:rPr lang="en-US" dirty="0" smtClean="0"/>
              <a:t>Implemented IBM DB2 Analytics Accelerator to support high performance queries and IBM SPSS to make real time, point of sale product recommendations</a:t>
            </a:r>
          </a:p>
          <a:p>
            <a:pPr>
              <a:spcBef>
                <a:spcPct val="0"/>
              </a:spcBef>
              <a:defRPr/>
            </a:pPr>
            <a:endParaRPr lang="en-US" dirty="0" smtClean="0"/>
          </a:p>
          <a:p>
            <a:pPr>
              <a:spcBef>
                <a:spcPct val="0"/>
              </a:spcBef>
              <a:defRPr/>
            </a:pPr>
            <a:r>
              <a:rPr lang="en-US" b="1" u="sng" dirty="0" smtClean="0">
                <a:hlinkClick r:id="rId4"/>
              </a:rPr>
              <a:t>Swiss </a:t>
            </a:r>
            <a:r>
              <a:rPr lang="en-US" b="1" u="sng" dirty="0" err="1" smtClean="0">
                <a:hlinkClick r:id="rId4"/>
              </a:rPr>
              <a:t>Mobiliar</a:t>
            </a:r>
            <a:r>
              <a:rPr lang="en-US" b="1" u="sng" dirty="0" smtClean="0">
                <a:hlinkClick r:id="rId4"/>
              </a:rPr>
              <a:t> </a:t>
            </a:r>
            <a:r>
              <a:rPr lang="en-US" dirty="0" smtClean="0"/>
              <a:t> </a:t>
            </a:r>
            <a:br>
              <a:rPr lang="en-US" dirty="0" smtClean="0"/>
            </a:br>
            <a:endParaRPr lang="en-US" dirty="0" smtClean="0"/>
          </a:p>
          <a:p>
            <a:pPr>
              <a:spcBef>
                <a:spcPct val="0"/>
              </a:spcBef>
              <a:defRPr/>
            </a:pPr>
            <a:r>
              <a:rPr lang="en-US" dirty="0" smtClean="0"/>
              <a:t>Business Challenge</a:t>
            </a:r>
            <a:br>
              <a:rPr lang="en-US" dirty="0" smtClean="0"/>
            </a:br>
            <a:r>
              <a:rPr lang="en-US" dirty="0" smtClean="0"/>
              <a:t>How to maximize profitability as its business grows</a:t>
            </a:r>
            <a:br>
              <a:rPr lang="en-US" dirty="0" smtClean="0"/>
            </a:br>
            <a:r>
              <a:rPr lang="en-US" dirty="0" smtClean="0"/>
              <a:t/>
            </a:r>
            <a:br>
              <a:rPr lang="en-US" dirty="0" smtClean="0"/>
            </a:br>
            <a:r>
              <a:rPr lang="en-US" dirty="0" smtClean="0"/>
              <a:t>Technical Challenge</a:t>
            </a:r>
            <a:br>
              <a:rPr lang="en-US" dirty="0" smtClean="0"/>
            </a:br>
            <a:r>
              <a:rPr lang="en-US" dirty="0" smtClean="0"/>
              <a:t>Running its growing transaction processing and analytics workloads side by side without increasing compute requirements</a:t>
            </a:r>
            <a:br>
              <a:rPr lang="en-US" dirty="0" smtClean="0"/>
            </a:br>
            <a:r>
              <a:rPr lang="en-US" dirty="0" smtClean="0"/>
              <a:t/>
            </a:r>
            <a:br>
              <a:rPr lang="en-US" dirty="0" smtClean="0"/>
            </a:br>
            <a:r>
              <a:rPr lang="en-US" dirty="0" smtClean="0"/>
              <a:t>Solution</a:t>
            </a:r>
            <a:br>
              <a:rPr lang="en-US" dirty="0" smtClean="0"/>
            </a:br>
            <a:r>
              <a:rPr lang="en-US" dirty="0" smtClean="0"/>
              <a:t>Deploy IBM DB2 Analytics Accelerator for z/OS bringing together transactional processing and analytics workloads in a cost-effective solution</a:t>
            </a:r>
            <a:br>
              <a:rPr lang="en-US" dirty="0" smtClean="0"/>
            </a:br>
            <a:r>
              <a:rPr lang="en-US" dirty="0" smtClean="0"/>
              <a:t> </a:t>
            </a:r>
          </a:p>
          <a:p>
            <a:pPr>
              <a:spcBef>
                <a:spcPct val="0"/>
              </a:spcBef>
              <a:defRPr/>
            </a:pPr>
            <a:r>
              <a:rPr lang="en-US" b="1" u="sng" dirty="0" smtClean="0">
                <a:hlinkClick r:id="rId5"/>
              </a:rPr>
              <a:t>Banca </a:t>
            </a:r>
            <a:r>
              <a:rPr lang="en-US" b="1" u="sng" dirty="0" err="1" smtClean="0">
                <a:hlinkClick r:id="rId5"/>
              </a:rPr>
              <a:t>Carige</a:t>
            </a:r>
            <a:r>
              <a:rPr lang="en-US" b="1" dirty="0" smtClean="0"/>
              <a:t> </a:t>
            </a:r>
          </a:p>
          <a:p>
            <a:pPr>
              <a:spcBef>
                <a:spcPct val="0"/>
              </a:spcBef>
              <a:defRPr/>
            </a:pPr>
            <a:endParaRPr lang="en-US" dirty="0" smtClean="0"/>
          </a:p>
          <a:p>
            <a:pPr>
              <a:spcBef>
                <a:spcPct val="0"/>
              </a:spcBef>
              <a:defRPr/>
            </a:pPr>
            <a:r>
              <a:rPr lang="en-US" dirty="0" smtClean="0"/>
              <a:t>Business Challenge </a:t>
            </a:r>
            <a:br>
              <a:rPr lang="en-US" dirty="0" smtClean="0"/>
            </a:br>
            <a:r>
              <a:rPr lang="en-US" dirty="0" smtClean="0"/>
              <a:t>How to maximize value from big data in order to improve product development and customer relationships</a:t>
            </a:r>
            <a:br>
              <a:rPr lang="en-US" dirty="0" smtClean="0"/>
            </a:br>
            <a:r>
              <a:rPr lang="en-US" dirty="0" smtClean="0"/>
              <a:t/>
            </a:r>
            <a:br>
              <a:rPr lang="en-US" dirty="0" smtClean="0"/>
            </a:br>
            <a:r>
              <a:rPr lang="en-US" dirty="0" smtClean="0"/>
              <a:t>Technical Challenge</a:t>
            </a:r>
            <a:br>
              <a:rPr lang="en-US" dirty="0" smtClean="0"/>
            </a:br>
            <a:r>
              <a:rPr lang="en-US" dirty="0" smtClean="0"/>
              <a:t>Unable to quickly extract actionable insights from big data and identify market opportunities in order to adapt or expand its offering to meet customer demand</a:t>
            </a:r>
            <a:br>
              <a:rPr lang="en-US" dirty="0" smtClean="0"/>
            </a:br>
            <a:r>
              <a:rPr lang="en-US" dirty="0" smtClean="0"/>
              <a:t/>
            </a:r>
            <a:br>
              <a:rPr lang="en-US" dirty="0" smtClean="0"/>
            </a:br>
            <a:r>
              <a:rPr lang="en-US" dirty="0" smtClean="0"/>
              <a:t>Solution</a:t>
            </a:r>
            <a:br>
              <a:rPr lang="en-US" dirty="0" smtClean="0"/>
            </a:br>
            <a:r>
              <a:rPr lang="en-US" dirty="0" smtClean="0"/>
              <a:t>Created a secure analytics platform, to extract true business value from their big data for better business decisions about everything from product development to special offers to promotions</a:t>
            </a:r>
          </a:p>
          <a:p>
            <a:pPr>
              <a:spcBef>
                <a:spcPct val="0"/>
              </a:spcBef>
              <a:defRPr/>
            </a:pPr>
            <a:endParaRPr lang="en-US" dirty="0" smtClean="0"/>
          </a:p>
        </p:txBody>
      </p:sp>
      <p:sp>
        <p:nvSpPr>
          <p:cNvPr id="73731" name="Slide Number Placeholder 3"/>
          <p:cNvSpPr>
            <a:spLocks noGrp="1"/>
          </p:cNvSpPr>
          <p:nvPr>
            <p:ph type="sldNum" sz="quarter" idx="5"/>
          </p:nvPr>
        </p:nvSpPr>
        <p:spPr>
          <a:noFill/>
          <a:ln>
            <a:miter lim="800000"/>
            <a:headEnd/>
            <a:tailEnd/>
          </a:ln>
        </p:spPr>
        <p:txBody>
          <a:bodyPr/>
          <a:lstStyle/>
          <a:p>
            <a:fld id="{0E25802F-E90C-48D8-AEBE-592E68CFA710}" type="slidenum">
              <a:rPr lang="en-US" smtClean="0">
                <a:latin typeface="Arial" pitchFamily="34" charset="0"/>
                <a:ea typeface="MS PGothic" pitchFamily="34" charset="-128"/>
                <a:cs typeface="Arial" pitchFamily="34" charset="0"/>
              </a:rPr>
              <a:pPr/>
              <a:t>32</a:t>
            </a:fld>
            <a:endParaRPr lang="en-US" smtClean="0">
              <a:latin typeface="Arial" pitchFamily="34" charset="0"/>
              <a:ea typeface="MS PGothic" pitchFamily="34" charset="-128"/>
              <a:cs typeface="Arial" pitchFamily="34" charset="0"/>
            </a:endParaRPr>
          </a:p>
        </p:txBody>
      </p:sp>
    </p:spTree>
    <p:extLst>
      <p:ext uri="{BB962C8B-B14F-4D97-AF65-F5344CB8AC3E}">
        <p14:creationId xmlns:p14="http://schemas.microsoft.com/office/powerpoint/2010/main" val="23005537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81200" y="661988"/>
            <a:ext cx="2895600" cy="2171700"/>
          </a:xfrm>
        </p:spPr>
      </p:sp>
      <p:sp>
        <p:nvSpPr>
          <p:cNvPr id="3" name="Notes Placeholder 2"/>
          <p:cNvSpPr>
            <a:spLocks noGrp="1"/>
          </p:cNvSpPr>
          <p:nvPr>
            <p:ph type="body" idx="1"/>
          </p:nvPr>
        </p:nvSpPr>
        <p:spPr/>
        <p:txBody>
          <a:bodyPr/>
          <a:lstStyle/>
          <a:p>
            <a:pPr>
              <a:defRPr/>
            </a:pPr>
            <a:r>
              <a:rPr lang="en-US" dirty="0" smtClean="0">
                <a:latin typeface="Arial" pitchFamily="34" charset="0"/>
                <a:cs typeface="Arial" pitchFamily="34" charset="0"/>
              </a:rPr>
              <a:t>The influx of new innovation, technologies, and end-points push more and more business transactions outside company walls and completely transform enterprise security as we know it. As the traditional network perimeter around the data center permanently dissolves, it is more difficult to defend company data from the increasing gaps in security, and to verify that users accessing data are protected.   As one opens up to digital innovation and enablement,</a:t>
            </a:r>
            <a:r>
              <a:rPr lang="en-US" baseline="0" dirty="0" smtClean="0">
                <a:latin typeface="Arial" pitchFamily="34" charset="0"/>
                <a:cs typeface="Arial" pitchFamily="34" charset="0"/>
              </a:rPr>
              <a:t> it opens up the surface area of attack from any given direction.   From insider espionage which still accounts for 30+ percent of data breaches to organizations and individuals that are looking for vulnerabilities </a:t>
            </a:r>
            <a:endParaRPr lang="en-US" dirty="0" smtClean="0">
              <a:latin typeface="Arial" pitchFamily="34" charset="0"/>
              <a:cs typeface="Arial" pitchFamily="34" charset="0"/>
            </a:endParaRPr>
          </a:p>
          <a:p>
            <a:pPr>
              <a:defRPr/>
            </a:pPr>
            <a:endParaRPr lang="en-US" dirty="0" smtClean="0">
              <a:latin typeface="Arial" pitchFamily="34" charset="0"/>
              <a:cs typeface="Arial" pitchFamily="34" charset="0"/>
            </a:endParaRPr>
          </a:p>
          <a:p>
            <a:pPr>
              <a:defRPr/>
            </a:pPr>
            <a:r>
              <a:rPr lang="en-US" dirty="0" smtClean="0">
                <a:latin typeface="Arial" pitchFamily="34" charset="0"/>
                <a:cs typeface="Arial" pitchFamily="34" charset="0"/>
              </a:rPr>
              <a:t>Traditional security practices are no longer</a:t>
            </a:r>
            <a:r>
              <a:rPr lang="en-US" baseline="0" dirty="0" smtClean="0">
                <a:latin typeface="Arial" pitchFamily="34" charset="0"/>
                <a:cs typeface="Arial" pitchFamily="34" charset="0"/>
              </a:rPr>
              <a:t> effective:</a:t>
            </a:r>
          </a:p>
          <a:p>
            <a:pPr>
              <a:defRPr/>
            </a:pPr>
            <a:endParaRPr lang="en-US" baseline="0" dirty="0" smtClean="0">
              <a:latin typeface="Arial" pitchFamily="34" charset="0"/>
              <a:cs typeface="Arial" pitchFamily="34" charset="0"/>
            </a:endParaRPr>
          </a:p>
          <a:p>
            <a:pPr marL="171450" indent="-171450">
              <a:buFont typeface="Arial" pitchFamily="34" charset="0"/>
              <a:buChar char="•"/>
              <a:defRPr/>
            </a:pPr>
            <a:r>
              <a:rPr lang="en-US" baseline="0" dirty="0" smtClean="0">
                <a:latin typeface="Arial" pitchFamily="34" charset="0"/>
                <a:cs typeface="Arial" pitchFamily="34" charset="0"/>
              </a:rPr>
              <a:t>A typical organization of 15K employees can expect to see 1,764,121 security events in a week.</a:t>
            </a:r>
          </a:p>
          <a:p>
            <a:pPr marL="171450" indent="-171450">
              <a:buFont typeface="Arial" pitchFamily="34" charset="0"/>
              <a:buChar char="•"/>
              <a:defRPr/>
            </a:pPr>
            <a:r>
              <a:rPr lang="en-US" baseline="0" dirty="0" smtClean="0">
                <a:latin typeface="Arial" pitchFamily="34" charset="0"/>
                <a:cs typeface="Arial" pitchFamily="34" charset="0"/>
              </a:rPr>
              <a:t>324 of these events could evolve into an actual attack</a:t>
            </a:r>
          </a:p>
          <a:p>
            <a:pPr marL="171450" indent="-171450">
              <a:buFont typeface="Arial" pitchFamily="34" charset="0"/>
              <a:buChar char="•"/>
              <a:defRPr/>
            </a:pPr>
            <a:r>
              <a:rPr lang="en-US" baseline="0" dirty="0" smtClean="0">
                <a:latin typeface="Arial" pitchFamily="34" charset="0"/>
                <a:cs typeface="Arial" pitchFamily="34" charset="0"/>
              </a:rPr>
              <a:t>2.1 of these attacks will result in an incident that could leak critical, confidential data or financial information.  That’s a 22% increase from the previous year.</a:t>
            </a:r>
          </a:p>
          <a:p>
            <a:pPr marL="171450" indent="-171450">
              <a:buFont typeface="Arial" pitchFamily="34" charset="0"/>
              <a:buChar char="•"/>
              <a:defRPr/>
            </a:pPr>
            <a:r>
              <a:rPr lang="en-US" baseline="0" dirty="0" smtClean="0">
                <a:latin typeface="Arial" pitchFamily="34" charset="0"/>
                <a:cs typeface="Arial" pitchFamily="34" charset="0"/>
              </a:rPr>
              <a:t>Typically only 1 out of every 100 security compromises are actually detected.</a:t>
            </a:r>
          </a:p>
          <a:p>
            <a:pPr marL="171450" indent="-171450">
              <a:buFont typeface="Arial" pitchFamily="34" charset="0"/>
              <a:buChar char="•"/>
              <a:defRPr/>
            </a:pPr>
            <a:r>
              <a:rPr lang="en-US" baseline="0" dirty="0" smtClean="0">
                <a:latin typeface="Arial" pitchFamily="34" charset="0"/>
                <a:cs typeface="Arial" pitchFamily="34" charset="0"/>
              </a:rPr>
              <a:t>3% of all incidents analyzed by the IBM Response Services team are considered “noteworthy” – meaning they are potentially significant.  </a:t>
            </a:r>
          </a:p>
          <a:p>
            <a:pPr marL="0" indent="0">
              <a:buFont typeface="Arial" pitchFamily="34" charset="0"/>
              <a:buNone/>
              <a:defRPr/>
            </a:pPr>
            <a:endParaRPr lang="en-US" baseline="0" dirty="0" smtClean="0">
              <a:latin typeface="Arial" pitchFamily="34" charset="0"/>
              <a:cs typeface="Arial" pitchFamily="34" charset="0"/>
            </a:endParaRPr>
          </a:p>
          <a:p>
            <a:pPr marL="0" indent="0">
              <a:buFontTx/>
              <a:buNone/>
              <a:defRPr/>
            </a:pPr>
            <a:r>
              <a:rPr lang="en-US" baseline="0" dirty="0" smtClean="0">
                <a:latin typeface="Arial" pitchFamily="34" charset="0"/>
                <a:cs typeface="Arial" pitchFamily="34" charset="0"/>
              </a:rPr>
              <a:t>Given all of the volume and speed of evolution of these events…how can an average company prepare to defend itself?</a:t>
            </a:r>
          </a:p>
          <a:p>
            <a:pPr marL="0" indent="0">
              <a:buFontTx/>
              <a:buNone/>
              <a:defRPr/>
            </a:pPr>
            <a:endParaRPr lang="en-US" baseline="0" dirty="0" smtClean="0">
              <a:latin typeface="Arial" pitchFamily="34" charset="0"/>
              <a:cs typeface="Arial" pitchFamily="34" charset="0"/>
            </a:endParaRPr>
          </a:p>
          <a:p>
            <a:r>
              <a:rPr lang="en-US" sz="1200" kern="1200" dirty="0" smtClean="0">
                <a:solidFill>
                  <a:schemeClr val="tx1"/>
                </a:solidFill>
                <a:effectLst/>
                <a:latin typeface="Arial" charset="0"/>
                <a:ea typeface="MS PGothic" panose="020B0600070205080204" pitchFamily="34" charset="-128"/>
                <a:cs typeface="Arial" charset="0"/>
              </a:rPr>
              <a:t>Data breaches are among the most common and costly security failures in organizations of any size. And with today's data moving freely between corporate networks, mobile devices, and the cloud, the rapidly evolving threat landscape demands a more comprehensive approach to protecting data.</a:t>
            </a:r>
          </a:p>
          <a:p>
            <a:endParaRPr lang="en-US" dirty="0" smtClean="0">
              <a:effectLst/>
            </a:endParaRPr>
          </a:p>
          <a:p>
            <a:r>
              <a:rPr lang="en-US" sz="1200" kern="1200" dirty="0" smtClean="0">
                <a:solidFill>
                  <a:schemeClr val="tx1"/>
                </a:solidFill>
                <a:effectLst/>
                <a:latin typeface="Arial" charset="0"/>
                <a:ea typeface="MS PGothic" panose="020B0600070205080204" pitchFamily="34" charset="-128"/>
                <a:cs typeface="Arial" charset="0"/>
              </a:rPr>
              <a:t>As the information security boundary of organizations expands, blends and disappears, our clients will increasingly need to secure entire ecosystems instead of just their own organizations. Protection through isolation is no longer an option. </a:t>
            </a:r>
          </a:p>
          <a:p>
            <a:endParaRPr lang="en-US" dirty="0" smtClean="0">
              <a:effectLst/>
            </a:endParaRPr>
          </a:p>
          <a:p>
            <a:pPr marL="0" marR="0" indent="0" algn="l" defTabSz="914400" rtl="0" eaLnBrk="0" fontAlgn="base" latinLnBrk="0" hangingPunct="0">
              <a:lnSpc>
                <a:spcPct val="100000"/>
              </a:lnSpc>
              <a:spcBef>
                <a:spcPct val="20000"/>
              </a:spcBef>
              <a:spcAft>
                <a:spcPct val="0"/>
              </a:spcAft>
              <a:buClrTx/>
              <a:buSzTx/>
              <a:buFontTx/>
              <a:buNone/>
              <a:tabLst/>
              <a:defRPr/>
            </a:pPr>
            <a:r>
              <a:rPr lang="en-US" sz="1200" kern="1200" dirty="0" smtClean="0">
                <a:solidFill>
                  <a:schemeClr val="tx1"/>
                </a:solidFill>
                <a:effectLst/>
                <a:latin typeface="Arial" charset="0"/>
                <a:ea typeface="MS PGothic" panose="020B0600070205080204" pitchFamily="34" charset="-128"/>
                <a:cs typeface="Arial" charset="0"/>
              </a:rPr>
              <a:t>The </a:t>
            </a:r>
            <a:r>
              <a:rPr lang="en-US" sz="1200" kern="1200" dirty="0" err="1" smtClean="0">
                <a:solidFill>
                  <a:schemeClr val="tx1"/>
                </a:solidFill>
                <a:effectLst/>
                <a:latin typeface="Arial" charset="0"/>
                <a:ea typeface="MS PGothic" panose="020B0600070205080204" pitchFamily="34" charset="-128"/>
                <a:cs typeface="Arial" charset="0"/>
              </a:rPr>
              <a:t>Ponemon</a:t>
            </a:r>
            <a:r>
              <a:rPr lang="en-US" sz="1200" kern="1200" dirty="0" smtClean="0">
                <a:solidFill>
                  <a:schemeClr val="tx1"/>
                </a:solidFill>
                <a:effectLst/>
                <a:latin typeface="Arial" charset="0"/>
                <a:ea typeface="MS PGothic" panose="020B0600070205080204" pitchFamily="34" charset="-128"/>
                <a:cs typeface="Arial" charset="0"/>
              </a:rPr>
              <a:t> Institute released its annual </a:t>
            </a:r>
            <a:r>
              <a:rPr lang="en-US" sz="1200" i="1" kern="1200" dirty="0" smtClean="0">
                <a:solidFill>
                  <a:schemeClr val="tx1"/>
                </a:solidFill>
                <a:effectLst/>
                <a:latin typeface="Arial" charset="0"/>
                <a:ea typeface="MS PGothic" panose="020B0600070205080204" pitchFamily="34" charset="-128"/>
                <a:cs typeface="Arial" charset="0"/>
              </a:rPr>
              <a:t>Cost of Data Breach Study: Global Analysis,</a:t>
            </a:r>
            <a:r>
              <a:rPr lang="en-US" sz="1200" kern="1200" dirty="0" smtClean="0">
                <a:solidFill>
                  <a:schemeClr val="tx1"/>
                </a:solidFill>
                <a:effectLst/>
                <a:latin typeface="Arial" charset="0"/>
                <a:ea typeface="MS PGothic" panose="020B0600070205080204" pitchFamily="34" charset="-128"/>
                <a:cs typeface="Arial" charset="0"/>
              </a:rPr>
              <a:t> sponsored by IBM</a:t>
            </a:r>
            <a:r>
              <a:rPr lang="en-US" sz="1200" i="1" kern="1200" dirty="0" smtClean="0">
                <a:solidFill>
                  <a:schemeClr val="tx1"/>
                </a:solidFill>
                <a:effectLst/>
                <a:latin typeface="Arial" charset="0"/>
                <a:ea typeface="MS PGothic" panose="020B0600070205080204" pitchFamily="34" charset="-128"/>
                <a:cs typeface="Arial" charset="0"/>
              </a:rPr>
              <a:t>. </a:t>
            </a:r>
            <a:r>
              <a:rPr lang="en-US" sz="1200" kern="1200" dirty="0" smtClean="0">
                <a:solidFill>
                  <a:schemeClr val="tx1"/>
                </a:solidFill>
                <a:effectLst/>
                <a:latin typeface="Arial" charset="0"/>
                <a:ea typeface="MS PGothic" panose="020B0600070205080204" pitchFamily="34" charset="-128"/>
                <a:cs typeface="Arial" charset="0"/>
              </a:rPr>
              <a:t>According to the benchmark study of 350 companies spanning 11 countries (including Canada for the first time in its 10 year history), the average consolidated total cost of a data breach is </a:t>
            </a:r>
            <a:r>
              <a:rPr lang="en-US" sz="1200" b="1" kern="1200" dirty="0" smtClean="0">
                <a:solidFill>
                  <a:schemeClr val="tx1"/>
                </a:solidFill>
                <a:effectLst/>
                <a:latin typeface="Arial" charset="0"/>
                <a:ea typeface="MS PGothic" panose="020B0600070205080204" pitchFamily="34" charset="-128"/>
                <a:cs typeface="Arial" charset="0"/>
              </a:rPr>
              <a:t>$3.8 million,</a:t>
            </a:r>
            <a:r>
              <a:rPr lang="en-US" sz="1200" b="1" kern="1200" baseline="0" dirty="0" smtClean="0">
                <a:solidFill>
                  <a:schemeClr val="tx1"/>
                </a:solidFill>
                <a:effectLst/>
                <a:latin typeface="Arial" charset="0"/>
                <a:ea typeface="MS PGothic" panose="020B0600070205080204" pitchFamily="34" charset="-128"/>
                <a:cs typeface="Arial" charset="0"/>
              </a:rPr>
              <a:t> representing a 23% increase since 2013. </a:t>
            </a:r>
            <a:r>
              <a:rPr lang="en-US" sz="1200" kern="1200" dirty="0" smtClean="0">
                <a:solidFill>
                  <a:schemeClr val="tx1"/>
                </a:solidFill>
                <a:effectLst/>
                <a:latin typeface="Arial" charset="0"/>
                <a:ea typeface="MS PGothic" panose="020B0600070205080204" pitchFamily="34" charset="-128"/>
                <a:cs typeface="Arial" charset="0"/>
              </a:rPr>
              <a:t>The cost incurred for each lost or stolen record increased </a:t>
            </a:r>
            <a:r>
              <a:rPr lang="en-US" sz="1200" b="1" kern="1200" dirty="0" smtClean="0">
                <a:solidFill>
                  <a:schemeClr val="tx1"/>
                </a:solidFill>
                <a:effectLst/>
                <a:latin typeface="Arial" charset="0"/>
                <a:ea typeface="MS PGothic" panose="020B0600070205080204" pitchFamily="34" charset="-128"/>
                <a:cs typeface="Arial" charset="0"/>
              </a:rPr>
              <a:t>six percent</a:t>
            </a:r>
            <a:r>
              <a:rPr lang="en-US" sz="1200" kern="1200" dirty="0" smtClean="0">
                <a:solidFill>
                  <a:schemeClr val="tx1"/>
                </a:solidFill>
                <a:effectLst/>
                <a:latin typeface="Arial" charset="0"/>
                <a:ea typeface="MS PGothic" panose="020B0600070205080204" pitchFamily="34" charset="-128"/>
                <a:cs typeface="Arial" charset="0"/>
              </a:rPr>
              <a:t> from an average of </a:t>
            </a:r>
            <a:r>
              <a:rPr lang="en-US" sz="1200" b="1" kern="1200" dirty="0" smtClean="0">
                <a:solidFill>
                  <a:schemeClr val="tx1"/>
                </a:solidFill>
                <a:effectLst/>
                <a:latin typeface="Arial" charset="0"/>
                <a:ea typeface="MS PGothic" panose="020B0600070205080204" pitchFamily="34" charset="-128"/>
                <a:cs typeface="Arial" charset="0"/>
              </a:rPr>
              <a:t>$145 to</a:t>
            </a:r>
            <a:r>
              <a:rPr lang="en-US" sz="1200" kern="1200" dirty="0" smtClean="0">
                <a:solidFill>
                  <a:schemeClr val="tx1"/>
                </a:solidFill>
                <a:effectLst/>
                <a:latin typeface="Arial" charset="0"/>
                <a:ea typeface="MS PGothic" panose="020B0600070205080204" pitchFamily="34" charset="-128"/>
                <a:cs typeface="Arial" charset="0"/>
              </a:rPr>
              <a:t> </a:t>
            </a:r>
            <a:r>
              <a:rPr lang="en-US" sz="1200" b="1" kern="1200" dirty="0" smtClean="0">
                <a:solidFill>
                  <a:schemeClr val="tx1"/>
                </a:solidFill>
                <a:effectLst/>
                <a:latin typeface="Arial" charset="0"/>
                <a:ea typeface="MS PGothic" panose="020B0600070205080204" pitchFamily="34" charset="-128"/>
                <a:cs typeface="Arial" charset="0"/>
              </a:rPr>
              <a:t>$154</a:t>
            </a:r>
            <a:r>
              <a:rPr lang="en-US" sz="1200" kern="1200" dirty="0" smtClean="0">
                <a:solidFill>
                  <a:schemeClr val="tx1"/>
                </a:solidFill>
                <a:effectLst/>
                <a:latin typeface="Arial" charset="0"/>
                <a:ea typeface="MS PGothic" panose="020B0600070205080204" pitchFamily="34" charset="-128"/>
                <a:cs typeface="Arial" charset="0"/>
              </a:rPr>
              <a:t>.</a:t>
            </a:r>
            <a:r>
              <a:rPr lang="en-US" sz="1200" kern="1200" baseline="0" dirty="0" smtClean="0">
                <a:solidFill>
                  <a:schemeClr val="tx1"/>
                </a:solidFill>
                <a:effectLst/>
                <a:latin typeface="Arial" charset="0"/>
                <a:ea typeface="MS PGothic" panose="020B0600070205080204" pitchFamily="34" charset="-128"/>
                <a:cs typeface="Arial" charset="0"/>
              </a:rPr>
              <a:t> </a:t>
            </a:r>
          </a:p>
          <a:p>
            <a:pPr marL="0" marR="0" indent="0" algn="l" defTabSz="914400" rtl="0" eaLnBrk="0" fontAlgn="base" latinLnBrk="0" hangingPunct="0">
              <a:lnSpc>
                <a:spcPct val="100000"/>
              </a:lnSpc>
              <a:spcBef>
                <a:spcPct val="20000"/>
              </a:spcBef>
              <a:spcAft>
                <a:spcPct val="0"/>
              </a:spcAft>
              <a:buClrTx/>
              <a:buSzTx/>
              <a:buFontTx/>
              <a:buNone/>
              <a:tabLst/>
              <a:defRPr/>
            </a:pPr>
            <a:endParaRPr lang="en-US" sz="1200" kern="1200" baseline="0" dirty="0" smtClean="0">
              <a:solidFill>
                <a:schemeClr val="tx1"/>
              </a:solidFill>
              <a:effectLst/>
              <a:latin typeface="Arial" charset="0"/>
              <a:ea typeface="MS PGothic" panose="020B0600070205080204" pitchFamily="34" charset="-128"/>
              <a:cs typeface="Arial" charset="0"/>
            </a:endParaRPr>
          </a:p>
          <a:p>
            <a:pPr marL="0" marR="0" indent="0" algn="l" defTabSz="914400" rtl="0" eaLnBrk="0" fontAlgn="base" latinLnBrk="0" hangingPunct="0">
              <a:lnSpc>
                <a:spcPct val="100000"/>
              </a:lnSpc>
              <a:spcBef>
                <a:spcPct val="20000"/>
              </a:spcBef>
              <a:spcAft>
                <a:spcPct val="0"/>
              </a:spcAft>
              <a:buClrTx/>
              <a:buSzTx/>
              <a:buFontTx/>
              <a:buNone/>
              <a:tabLst/>
              <a:defRPr/>
            </a:pPr>
            <a:r>
              <a:rPr lang="en-US" sz="1200" kern="1200" baseline="0" dirty="0" smtClean="0">
                <a:solidFill>
                  <a:schemeClr val="tx1"/>
                </a:solidFill>
                <a:effectLst/>
                <a:latin typeface="Arial" charset="0"/>
                <a:ea typeface="MS PGothic" panose="020B0600070205080204" pitchFamily="34" charset="-128"/>
                <a:cs typeface="Arial" charset="0"/>
              </a:rPr>
              <a:t>*</a:t>
            </a:r>
            <a:r>
              <a:rPr lang="en-US" b="1" dirty="0" smtClean="0"/>
              <a:t>Board-level involvement reduces the cost of a data breach by $5.50</a:t>
            </a:r>
            <a:r>
              <a:rPr lang="en-US" b="1" baseline="0" dirty="0" smtClean="0"/>
              <a:t> per record.</a:t>
            </a:r>
            <a:endParaRPr lang="en-US" b="1" dirty="0" smtClean="0"/>
          </a:p>
          <a:p>
            <a:endParaRPr lang="en-US" altLang="en-US" dirty="0" smtClean="0"/>
          </a:p>
          <a:p>
            <a:r>
              <a:rPr lang="en-US" altLang="en-US" dirty="0" smtClean="0"/>
              <a:t>NOTE TO PRESENTER: PONEMON REPORTS FOR OTHER COUNTRIES ARE AVAILABLE AT http://www-03.ibm.com/security/data-breach/. Use the appropriate report to customize for your IOT/IMT.</a:t>
            </a:r>
          </a:p>
          <a:p>
            <a:endParaRPr lang="en-US" dirty="0" smtClean="0"/>
          </a:p>
          <a:p>
            <a:pPr marL="0" indent="0">
              <a:buFontTx/>
              <a:buNone/>
              <a:defRPr/>
            </a:pPr>
            <a:endParaRPr lang="en-US" dirty="0" smtClean="0"/>
          </a:p>
        </p:txBody>
      </p:sp>
      <p:sp>
        <p:nvSpPr>
          <p:cNvPr id="4" name="Slide Number Placeholder 3"/>
          <p:cNvSpPr>
            <a:spLocks noGrp="1"/>
          </p:cNvSpPr>
          <p:nvPr>
            <p:ph type="sldNum" sz="quarter" idx="10"/>
          </p:nvPr>
        </p:nvSpPr>
        <p:spPr/>
        <p:txBody>
          <a:bodyPr/>
          <a:lstStyle/>
          <a:p>
            <a:pPr>
              <a:defRPr/>
            </a:pPr>
            <a:fld id="{DD817518-FB06-4843-9B46-F72D174830EE}" type="slidenum">
              <a:rPr lang="en-US" smtClean="0"/>
              <a:pPr>
                <a:defRPr/>
              </a:pPr>
              <a:t>34</a:t>
            </a:fld>
            <a:endParaRPr lang="en-US"/>
          </a:p>
        </p:txBody>
      </p:sp>
    </p:spTree>
    <p:extLst>
      <p:ext uri="{BB962C8B-B14F-4D97-AF65-F5344CB8AC3E}">
        <p14:creationId xmlns:p14="http://schemas.microsoft.com/office/powerpoint/2010/main" val="10249503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Slide Image Placeholder 1"/>
          <p:cNvSpPr>
            <a:spLocks noGrp="1" noRot="1" noChangeAspect="1"/>
          </p:cNvSpPr>
          <p:nvPr>
            <p:ph type="sldImg"/>
          </p:nvPr>
        </p:nvSpPr>
        <p:spPr bwMode="auto">
          <a:xfrm>
            <a:off x="1141413" y="685800"/>
            <a:ext cx="4575175" cy="3430588"/>
          </a:xfrm>
          <a:noFill/>
          <a:ln>
            <a:solidFill>
              <a:srgbClr val="000000"/>
            </a:solidFill>
            <a:miter lim="800000"/>
            <a:headEnd/>
            <a:tailEnd/>
          </a:ln>
        </p:spPr>
      </p:sp>
      <p:sp>
        <p:nvSpPr>
          <p:cNvPr id="3" name="Notes Placeholder 2"/>
          <p:cNvSpPr>
            <a:spLocks noGrp="1"/>
          </p:cNvSpPr>
          <p:nvPr>
            <p:ph type="body" idx="1"/>
          </p:nvPr>
        </p:nvSpPr>
        <p:spPr/>
        <p:txBody>
          <a:bodyPr>
            <a:normAutofit fontScale="47500" lnSpcReduction="20000"/>
          </a:bodyPr>
          <a:lstStyle/>
          <a:p>
            <a:pPr defTabSz="615362" eaLnBrk="0" hangingPunct="0">
              <a:defRPr/>
            </a:pPr>
            <a:r>
              <a:rPr lang="en-US" altLang="en-US" b="1" dirty="0" smtClean="0">
                <a:latin typeface="Arial" charset="0"/>
              </a:rPr>
              <a:t>Example stories</a:t>
            </a:r>
            <a:endParaRPr lang="en-US" altLang="en-US" b="0" dirty="0" smtClean="0">
              <a:latin typeface="Arial" charset="0"/>
            </a:endParaRPr>
          </a:p>
          <a:p>
            <a:pPr defTabSz="615362" eaLnBrk="0" hangingPunct="0">
              <a:defRPr/>
            </a:pPr>
            <a:endParaRPr lang="en-US" altLang="en-US" b="0" dirty="0" smtClean="0">
              <a:latin typeface="Arial" charset="0"/>
            </a:endParaRPr>
          </a:p>
          <a:p>
            <a:pPr marL="0" marR="0" lvl="2" indent="0" algn="l" defTabSz="615362" rtl="0" eaLnBrk="0" fontAlgn="base" latinLnBrk="0" hangingPunct="0">
              <a:lnSpc>
                <a:spcPct val="100000"/>
              </a:lnSpc>
              <a:spcBef>
                <a:spcPct val="30000"/>
              </a:spcBef>
              <a:spcAft>
                <a:spcPct val="0"/>
              </a:spcAft>
              <a:buClrTx/>
              <a:buSzTx/>
              <a:buFontTx/>
              <a:buNone/>
              <a:tabLst/>
              <a:defRPr/>
            </a:pPr>
            <a:r>
              <a:rPr lang="en-US" altLang="en-US" b="0" baseline="0" dirty="0" smtClean="0">
                <a:latin typeface="Arial" charset="0"/>
              </a:rPr>
              <a:t>Banking: Tesco credit cards (Richard)</a:t>
            </a:r>
          </a:p>
          <a:p>
            <a:pPr lvl="3"/>
            <a:r>
              <a:rPr lang="en-US" sz="1200" kern="1200" dirty="0" smtClean="0">
                <a:solidFill>
                  <a:schemeClr val="tx1"/>
                </a:solidFill>
                <a:effectLst/>
                <a:latin typeface="Arial" pitchFamily="34" charset="0"/>
                <a:ea typeface="MS PGothic" panose="020B0600070205080204" pitchFamily="34" charset="-128"/>
                <a:cs typeface="Arial" pitchFamily="34" charset="0"/>
              </a:rPr>
              <a:t>At the same time, non-traditional competitors continue to enter banking, offering an ever- expanding range of products and services. Successful entrants in the payments space, such as M-</a:t>
            </a:r>
            <a:r>
              <a:rPr lang="en-US" sz="1200" kern="1200" dirty="0" err="1" smtClean="0">
                <a:solidFill>
                  <a:schemeClr val="tx1"/>
                </a:solidFill>
                <a:effectLst/>
                <a:latin typeface="Arial" pitchFamily="34" charset="0"/>
                <a:ea typeface="MS PGothic" panose="020B0600070205080204" pitchFamily="34" charset="-128"/>
                <a:cs typeface="Arial" pitchFamily="34" charset="0"/>
              </a:rPr>
              <a:t>Pesa</a:t>
            </a:r>
            <a:r>
              <a:rPr lang="en-US" sz="1200" kern="1200" dirty="0" smtClean="0">
                <a:solidFill>
                  <a:schemeClr val="tx1"/>
                </a:solidFill>
                <a:effectLst/>
                <a:latin typeface="Arial" pitchFamily="34" charset="0"/>
                <a:ea typeface="MS PGothic" panose="020B0600070205080204" pitchFamily="34" charset="-128"/>
                <a:cs typeface="Arial" pitchFamily="34" charset="0"/>
              </a:rPr>
              <a:t> and </a:t>
            </a:r>
            <a:r>
              <a:rPr lang="en-US" sz="1200" kern="1200" dirty="0" err="1" smtClean="0">
                <a:solidFill>
                  <a:schemeClr val="tx1"/>
                </a:solidFill>
                <a:effectLst/>
                <a:latin typeface="Arial" pitchFamily="34" charset="0"/>
                <a:ea typeface="MS PGothic" panose="020B0600070205080204" pitchFamily="34" charset="-128"/>
                <a:cs typeface="Arial" pitchFamily="34" charset="0"/>
              </a:rPr>
              <a:t>Paypal</a:t>
            </a:r>
            <a:r>
              <a:rPr lang="en-US" sz="1200" kern="1200" dirty="0" smtClean="0">
                <a:solidFill>
                  <a:schemeClr val="tx1"/>
                </a:solidFill>
                <a:effectLst/>
                <a:latin typeface="Arial" pitchFamily="34" charset="0"/>
                <a:ea typeface="MS PGothic" panose="020B0600070205080204" pitchFamily="34" charset="-128"/>
                <a:cs typeface="Arial" pitchFamily="34" charset="0"/>
              </a:rPr>
              <a:t>, are being joined by a cast of virtual banking providers and financial technology (</a:t>
            </a:r>
            <a:r>
              <a:rPr lang="en-US" sz="1200" kern="1200" dirty="0" err="1" smtClean="0">
                <a:solidFill>
                  <a:schemeClr val="tx1"/>
                </a:solidFill>
                <a:effectLst/>
                <a:latin typeface="Arial" pitchFamily="34" charset="0"/>
                <a:ea typeface="MS PGothic" panose="020B0600070205080204" pitchFamily="34" charset="-128"/>
                <a:cs typeface="Arial" pitchFamily="34" charset="0"/>
              </a:rPr>
              <a:t>fintech</a:t>
            </a:r>
            <a:r>
              <a:rPr lang="en-US" sz="1200" kern="1200" dirty="0" smtClean="0">
                <a:solidFill>
                  <a:schemeClr val="tx1"/>
                </a:solidFill>
                <a:effectLst/>
                <a:latin typeface="Arial" pitchFamily="34" charset="0"/>
                <a:ea typeface="MS PGothic" panose="020B0600070205080204" pitchFamily="34" charset="-128"/>
                <a:cs typeface="Arial" pitchFamily="34" charset="0"/>
              </a:rPr>
              <a:t>) businesses.6 New, virtual banks, such as Simple, </a:t>
            </a:r>
            <a:r>
              <a:rPr lang="en-US" sz="1200" kern="1200" dirty="0" err="1" smtClean="0">
                <a:solidFill>
                  <a:schemeClr val="tx1"/>
                </a:solidFill>
                <a:effectLst/>
                <a:latin typeface="Arial" pitchFamily="34" charset="0"/>
                <a:ea typeface="MS PGothic" panose="020B0600070205080204" pitchFamily="34" charset="-128"/>
                <a:cs typeface="Arial" pitchFamily="34" charset="0"/>
              </a:rPr>
              <a:t>Fidor</a:t>
            </a:r>
            <a:r>
              <a:rPr lang="en-US" sz="1200" kern="1200" dirty="0" smtClean="0">
                <a:solidFill>
                  <a:schemeClr val="tx1"/>
                </a:solidFill>
                <a:effectLst/>
                <a:latin typeface="Arial" pitchFamily="34" charset="0"/>
                <a:ea typeface="MS PGothic" panose="020B0600070205080204" pitchFamily="34" charset="-128"/>
                <a:cs typeface="Arial" pitchFamily="34" charset="0"/>
              </a:rPr>
              <a:t> and Smarty Pig, offer retail customers engaging, fun, socially-enabled experiences.7 Other </a:t>
            </a:r>
            <a:r>
              <a:rPr lang="en-US" sz="1200" kern="1200" dirty="0" err="1" smtClean="0">
                <a:solidFill>
                  <a:schemeClr val="tx1"/>
                </a:solidFill>
                <a:effectLst/>
                <a:latin typeface="Arial" pitchFamily="34" charset="0"/>
                <a:ea typeface="MS PGothic" panose="020B0600070205080204" pitchFamily="34" charset="-128"/>
                <a:cs typeface="Arial" pitchFamily="34" charset="0"/>
              </a:rPr>
              <a:t>fintechs</a:t>
            </a:r>
            <a:r>
              <a:rPr lang="en-US" sz="1200" kern="1200" dirty="0" smtClean="0">
                <a:solidFill>
                  <a:schemeClr val="tx1"/>
                </a:solidFill>
                <a:effectLst/>
                <a:latin typeface="Arial" pitchFamily="34" charset="0"/>
                <a:ea typeface="MS PGothic" panose="020B0600070205080204" pitchFamily="34" charset="-128"/>
                <a:cs typeface="Arial" pitchFamily="34" charset="0"/>
              </a:rPr>
              <a:t>, such as Lending Club and Currency Cloud, offer less expensive, easy-to-use lending and currency- trading capabilities.8 </a:t>
            </a:r>
            <a:endParaRPr lang="en-US" dirty="0" smtClean="0"/>
          </a:p>
          <a:p>
            <a:pPr lvl="3"/>
            <a:r>
              <a:rPr lang="en-US" sz="1200" kern="1200" dirty="0" smtClean="0">
                <a:solidFill>
                  <a:schemeClr val="tx1"/>
                </a:solidFill>
                <a:effectLst/>
                <a:latin typeface="Arial" pitchFamily="34" charset="0"/>
                <a:ea typeface="MS PGothic" panose="020B0600070205080204" pitchFamily="34" charset="-128"/>
                <a:cs typeface="Arial" pitchFamily="34" charset="0"/>
              </a:rPr>
              <a:t>Benefiting from strong investment, </a:t>
            </a:r>
            <a:r>
              <a:rPr lang="en-US" sz="1200" kern="1200" dirty="0" err="1" smtClean="0">
                <a:solidFill>
                  <a:schemeClr val="tx1"/>
                </a:solidFill>
                <a:effectLst/>
                <a:latin typeface="Arial" pitchFamily="34" charset="0"/>
                <a:ea typeface="MS PGothic" panose="020B0600070205080204" pitchFamily="34" charset="-128"/>
                <a:cs typeface="Arial" pitchFamily="34" charset="0"/>
              </a:rPr>
              <a:t>fintechs</a:t>
            </a:r>
            <a:r>
              <a:rPr lang="en-US" sz="1200" kern="1200" dirty="0" smtClean="0">
                <a:solidFill>
                  <a:schemeClr val="tx1"/>
                </a:solidFill>
                <a:effectLst/>
                <a:latin typeface="Arial" pitchFamily="34" charset="0"/>
                <a:ea typeface="MS PGothic" panose="020B0600070205080204" pitchFamily="34" charset="-128"/>
                <a:cs typeface="Arial" pitchFamily="34" charset="0"/>
              </a:rPr>
              <a:t> are unbundling traditional banking value chains.9 By redressing historical inefficiencies (</a:t>
            </a:r>
            <a:r>
              <a:rPr lang="en-US" sz="1200" kern="1200" dirty="0" err="1" smtClean="0">
                <a:solidFill>
                  <a:schemeClr val="tx1"/>
                </a:solidFill>
                <a:effectLst/>
                <a:latin typeface="Arial" pitchFamily="34" charset="0"/>
                <a:ea typeface="MS PGothic" panose="020B0600070205080204" pitchFamily="34" charset="-128"/>
                <a:cs typeface="Arial" pitchFamily="34" charset="0"/>
              </a:rPr>
              <a:t>Kabbage</a:t>
            </a:r>
            <a:r>
              <a:rPr lang="en-US" sz="1200" kern="1200" dirty="0" smtClean="0">
                <a:solidFill>
                  <a:schemeClr val="tx1"/>
                </a:solidFill>
                <a:effectLst/>
                <a:latin typeface="Arial" pitchFamily="34" charset="0"/>
                <a:ea typeface="MS PGothic" panose="020B0600070205080204" pitchFamily="34" charset="-128"/>
                <a:cs typeface="Arial" pitchFamily="34" charset="0"/>
              </a:rPr>
              <a:t> can approve a small business loan in minutes), or improving and expanding service quality (</a:t>
            </a:r>
            <a:r>
              <a:rPr lang="en-US" sz="1200" kern="1200" dirty="0" err="1" smtClean="0">
                <a:solidFill>
                  <a:schemeClr val="tx1"/>
                </a:solidFill>
                <a:effectLst/>
                <a:latin typeface="Arial" pitchFamily="34" charset="0"/>
                <a:ea typeface="MS PGothic" panose="020B0600070205080204" pitchFamily="34" charset="-128"/>
                <a:cs typeface="Arial" pitchFamily="34" charset="0"/>
              </a:rPr>
              <a:t>Wealthfront</a:t>
            </a:r>
            <a:r>
              <a:rPr lang="en-US" sz="1200" kern="1200" dirty="0" smtClean="0">
                <a:solidFill>
                  <a:schemeClr val="tx1"/>
                </a:solidFill>
                <a:effectLst/>
                <a:latin typeface="Arial" pitchFamily="34" charset="0"/>
                <a:ea typeface="MS PGothic" panose="020B0600070205080204" pitchFamily="34" charset="-128"/>
                <a:cs typeface="Arial" pitchFamily="34" charset="0"/>
              </a:rPr>
              <a:t> offers significantly lower investment advisory fees, and Square has extended low-interest loans to its merchant network), </a:t>
            </a:r>
            <a:r>
              <a:rPr lang="en-US" sz="1200" kern="1200" dirty="0" err="1" smtClean="0">
                <a:solidFill>
                  <a:schemeClr val="tx1"/>
                </a:solidFill>
                <a:effectLst/>
                <a:latin typeface="Arial" pitchFamily="34" charset="0"/>
                <a:ea typeface="MS PGothic" panose="020B0600070205080204" pitchFamily="34" charset="-128"/>
                <a:cs typeface="Arial" pitchFamily="34" charset="0"/>
              </a:rPr>
              <a:t>fintechs</a:t>
            </a:r>
            <a:r>
              <a:rPr lang="en-US" sz="1200" kern="1200" dirty="0" smtClean="0">
                <a:solidFill>
                  <a:schemeClr val="tx1"/>
                </a:solidFill>
                <a:effectLst/>
                <a:latin typeface="Arial" pitchFamily="34" charset="0"/>
                <a:ea typeface="MS PGothic" panose="020B0600070205080204" pitchFamily="34" charset="-128"/>
                <a:cs typeface="Arial" pitchFamily="34" charset="0"/>
              </a:rPr>
              <a:t> are progressively shutting down traditional sources of banking fees and other income.10 </a:t>
            </a:r>
            <a:endParaRPr lang="en-US" dirty="0" smtClean="0"/>
          </a:p>
          <a:p>
            <a:pPr lvl="3"/>
            <a:r>
              <a:rPr lang="en-US" sz="1200" kern="1200" dirty="0" smtClean="0">
                <a:solidFill>
                  <a:schemeClr val="tx1"/>
                </a:solidFill>
                <a:effectLst/>
                <a:latin typeface="Arial" pitchFamily="34" charset="0"/>
                <a:ea typeface="MS PGothic" panose="020B0600070205080204" pitchFamily="34" charset="-128"/>
                <a:cs typeface="Arial" pitchFamily="34" charset="0"/>
              </a:rPr>
              <a:t>By so doing, </a:t>
            </a:r>
            <a:r>
              <a:rPr lang="en-US" sz="1200" kern="1200" dirty="0" err="1" smtClean="0">
                <a:solidFill>
                  <a:schemeClr val="tx1"/>
                </a:solidFill>
                <a:effectLst/>
                <a:latin typeface="Arial" pitchFamily="34" charset="0"/>
                <a:ea typeface="MS PGothic" panose="020B0600070205080204" pitchFamily="34" charset="-128"/>
                <a:cs typeface="Arial" pitchFamily="34" charset="0"/>
              </a:rPr>
              <a:t>fintechs</a:t>
            </a:r>
            <a:r>
              <a:rPr lang="en-US" sz="1200" kern="1200" dirty="0" smtClean="0">
                <a:solidFill>
                  <a:schemeClr val="tx1"/>
                </a:solidFill>
                <a:effectLst/>
                <a:latin typeface="Arial" pitchFamily="34" charset="0"/>
                <a:ea typeface="MS PGothic" panose="020B0600070205080204" pitchFamily="34" charset="-128"/>
                <a:cs typeface="Arial" pitchFamily="34" charset="0"/>
              </a:rPr>
              <a:t> and other digital-only or non-bank competitors undermine traditional banking business models, especially for those banks that are relying on infrastructure- intensive legacy systems. For example, born-in-the-cloud digital competitors are able to achieve significant benefits over incumbents – more than 40 percent increase in net profits by the successful use of digital technologies in process automation, creation of new products, improved regulatory compliance, transformed customer experiences and disruption of key components of the value chain.11 </a:t>
            </a:r>
            <a:endParaRPr lang="en-US" dirty="0" smtClean="0"/>
          </a:p>
          <a:p>
            <a:pPr lvl="3" defTabSz="615362" eaLnBrk="0" hangingPunct="0">
              <a:defRPr/>
            </a:pPr>
            <a:endParaRPr lang="en-US" altLang="en-US" b="0" baseline="0" dirty="0" smtClean="0">
              <a:latin typeface="Arial" charset="0"/>
            </a:endParaRPr>
          </a:p>
          <a:p>
            <a:pPr lvl="3" defTabSz="615362" eaLnBrk="0" hangingPunct="0">
              <a:defRPr/>
            </a:pPr>
            <a:endParaRPr lang="en-US" altLang="en-US" b="0" baseline="0" dirty="0" smtClean="0">
              <a:latin typeface="Arial" charset="0"/>
            </a:endParaRPr>
          </a:p>
          <a:p>
            <a:pPr lvl="3"/>
            <a:r>
              <a:rPr lang="en-US" sz="1200" kern="1200" dirty="0" smtClean="0">
                <a:solidFill>
                  <a:schemeClr val="tx1"/>
                </a:solidFill>
                <a:effectLst/>
                <a:latin typeface="Arial" pitchFamily="34" charset="0"/>
                <a:ea typeface="MS PGothic" panose="020B0600070205080204" pitchFamily="34" charset="-128"/>
                <a:cs typeface="Arial" pitchFamily="34" charset="0"/>
              </a:rPr>
              <a:t>Banks that pursue a defensive strategy will face a perilous journey. They will need to improve their service capabilities constantly to redress </a:t>
            </a:r>
            <a:r>
              <a:rPr lang="en-US" sz="1200" kern="1200" dirty="0" err="1" smtClean="0">
                <a:solidFill>
                  <a:schemeClr val="tx1"/>
                </a:solidFill>
                <a:effectLst/>
                <a:latin typeface="Arial" pitchFamily="34" charset="0"/>
                <a:ea typeface="MS PGothic" panose="020B0600070205080204" pitchFamily="34" charset="-128"/>
                <a:cs typeface="Arial" pitchFamily="34" charset="0"/>
              </a:rPr>
              <a:t>fintech</a:t>
            </a:r>
            <a:r>
              <a:rPr lang="en-US" sz="1200" kern="1200" dirty="0" smtClean="0">
                <a:solidFill>
                  <a:schemeClr val="tx1"/>
                </a:solidFill>
                <a:effectLst/>
                <a:latin typeface="Arial" pitchFamily="34" charset="0"/>
                <a:ea typeface="MS PGothic" panose="020B0600070205080204" pitchFamily="34" charset="-128"/>
                <a:cs typeface="Arial" pitchFamily="34" charset="0"/>
              </a:rPr>
              <a:t> innovation across broad and rapidly changing dimensions. And they will need to do it at ever-lower cost and greater speed. They will need to dissuade customers from embracing new services from new entrants. For those unable to maintain customer loyalty, the implications will be dramatic. Income sources will diminish incrementally as customers shift more and more of their business to innovators. Profitability will decline, along with market share, as previously strong incumbents shrink into marginal participants or acquisition targets. </a:t>
            </a:r>
            <a:endParaRPr lang="en-US" dirty="0" smtClean="0"/>
          </a:p>
          <a:p>
            <a:pPr lvl="3"/>
            <a:r>
              <a:rPr lang="en-US" sz="1200" kern="1200" dirty="0" smtClean="0">
                <a:solidFill>
                  <a:schemeClr val="tx1"/>
                </a:solidFill>
                <a:effectLst/>
                <a:latin typeface="Arial" pitchFamily="34" charset="0"/>
                <a:ea typeface="MS PGothic" panose="020B0600070205080204" pitchFamily="34" charset="-128"/>
                <a:cs typeface="Arial" pitchFamily="34" charset="0"/>
              </a:rPr>
              <a:t>Alternatively, bankers can work to position their organizations at the center of rapidly evolving banking ecosystems. While </a:t>
            </a:r>
            <a:r>
              <a:rPr lang="en-US" sz="1200" kern="1200" dirty="0" err="1" smtClean="0">
                <a:solidFill>
                  <a:schemeClr val="tx1"/>
                </a:solidFill>
                <a:effectLst/>
                <a:latin typeface="Arial" pitchFamily="34" charset="0"/>
                <a:ea typeface="MS PGothic" panose="020B0600070205080204" pitchFamily="34" charset="-128"/>
                <a:cs typeface="Arial" pitchFamily="34" charset="0"/>
              </a:rPr>
              <a:t>fintechs</a:t>
            </a:r>
            <a:r>
              <a:rPr lang="en-US" sz="1200" kern="1200" dirty="0" smtClean="0">
                <a:solidFill>
                  <a:schemeClr val="tx1"/>
                </a:solidFill>
                <a:effectLst/>
                <a:latin typeface="Arial" pitchFamily="34" charset="0"/>
                <a:ea typeface="MS PGothic" panose="020B0600070205080204" pitchFamily="34" charset="-128"/>
                <a:cs typeface="Arial" pitchFamily="34" charset="0"/>
              </a:rPr>
              <a:t> are able to leverage new technologies to compete against banks in specific functional activities, they do not yet have the benefit of banks’ customer relationships. Bankers have historically created value through the specific banking functions or services they provide. But in a future where these are readily replicable, banks’ value will be centered on the quality of the customer relationships they maintain (see Figure 2). </a:t>
            </a:r>
            <a:endParaRPr lang="en-US" dirty="0" smtClean="0"/>
          </a:p>
          <a:p>
            <a:pPr defTabSz="615362" eaLnBrk="0" hangingPunct="0">
              <a:defRPr/>
            </a:pPr>
            <a:endParaRPr lang="en-US" altLang="en-US" b="0" dirty="0" smtClean="0">
              <a:latin typeface="Arial" charset="0"/>
            </a:endParaRPr>
          </a:p>
          <a:p>
            <a:pPr defTabSz="615362" eaLnBrk="0" hangingPunct="0">
              <a:defRPr/>
            </a:pPr>
            <a:endParaRPr lang="en-US" altLang="en-US" b="0" dirty="0" smtClean="0">
              <a:latin typeface="Arial" charset="0"/>
            </a:endParaRPr>
          </a:p>
          <a:p>
            <a:pPr defTabSz="615362" eaLnBrk="0" hangingPunct="0">
              <a:defRPr/>
            </a:pPr>
            <a:r>
              <a:rPr lang="en-US" altLang="en-US" b="0" dirty="0" smtClean="0">
                <a:latin typeface="Arial" charset="0"/>
              </a:rPr>
              <a:t>Insurance:</a:t>
            </a:r>
            <a:r>
              <a:rPr lang="en-US" altLang="en-US" b="0" baseline="0" dirty="0" smtClean="0">
                <a:latin typeface="Arial" charset="0"/>
              </a:rPr>
              <a:t> </a:t>
            </a:r>
            <a:r>
              <a:rPr lang="en-US" altLang="en-US" b="0" baseline="0" dirty="0" err="1" smtClean="0">
                <a:latin typeface="Arial" charset="0"/>
              </a:rPr>
              <a:t>Uber</a:t>
            </a:r>
            <a:r>
              <a:rPr lang="en-US" altLang="en-US" b="0" baseline="0" dirty="0" smtClean="0">
                <a:latin typeface="Arial" charset="0"/>
              </a:rPr>
              <a:t> + commercial insurance (Jose)</a:t>
            </a:r>
          </a:p>
          <a:p>
            <a:pPr lvl="2" defTabSz="615362" eaLnBrk="0" hangingPunct="0">
              <a:defRPr/>
            </a:pPr>
            <a:r>
              <a:rPr lang="en-US" altLang="en-US" b="0" baseline="0" dirty="0" smtClean="0">
                <a:latin typeface="Arial" charset="0"/>
              </a:rPr>
              <a:t>On demand insurance with today’s digital capabilities is a real possibility and being used today.  </a:t>
            </a:r>
            <a:r>
              <a:rPr lang="en-US" altLang="en-US" b="0" baseline="0" dirty="0" err="1" smtClean="0">
                <a:latin typeface="Arial" charset="0"/>
              </a:rPr>
              <a:t>Uber</a:t>
            </a:r>
            <a:r>
              <a:rPr lang="en-US" altLang="en-US" b="0" baseline="0" dirty="0" smtClean="0">
                <a:latin typeface="Arial" charset="0"/>
              </a:rPr>
              <a:t> is a great example of this.  Because of the application platform, they can track and audit exactly when a driver picks up a passenger and when the drop them off.   With this auditable capability, insurance companies can now turn on/off COMMERCIAL insurance on demand and significantly drive the cost of insurance and risk down.  Additionally, complementary to this are in vehicle cameras and sensors that track a drivers </a:t>
            </a:r>
            <a:r>
              <a:rPr lang="en-US" altLang="en-US" b="0" baseline="0" dirty="0" err="1" smtClean="0">
                <a:latin typeface="Arial" charset="0"/>
              </a:rPr>
              <a:t>behaviour</a:t>
            </a:r>
            <a:r>
              <a:rPr lang="en-US" altLang="en-US" b="0" baseline="0" dirty="0" smtClean="0">
                <a:latin typeface="Arial" charset="0"/>
              </a:rPr>
              <a:t> and can be then factored into insurance costs as well.</a:t>
            </a:r>
          </a:p>
          <a:p>
            <a:pPr defTabSz="615362" eaLnBrk="0" hangingPunct="0">
              <a:defRPr/>
            </a:pPr>
            <a:endParaRPr lang="en-US" altLang="en-US" b="0" baseline="0" dirty="0" smtClean="0">
              <a:latin typeface="Arial" charset="0"/>
            </a:endParaRPr>
          </a:p>
          <a:p>
            <a:pPr lvl="2" defTabSz="615362" eaLnBrk="0" hangingPunct="0">
              <a:defRPr/>
            </a:pPr>
            <a:endParaRPr lang="en-US" altLang="en-US" b="0" baseline="0" dirty="0" smtClean="0">
              <a:latin typeface="Arial" charset="0"/>
            </a:endParaRPr>
          </a:p>
          <a:p>
            <a:pPr defTabSz="615362" eaLnBrk="0" hangingPunct="0">
              <a:defRPr/>
            </a:pPr>
            <a:endParaRPr lang="en-US" altLang="en-US" b="0" baseline="0" dirty="0" smtClean="0">
              <a:latin typeface="Arial" charset="0"/>
            </a:endParaRPr>
          </a:p>
          <a:p>
            <a:pPr defTabSz="615362" eaLnBrk="0" hangingPunct="0">
              <a:defRPr/>
            </a:pPr>
            <a:r>
              <a:rPr lang="en-US" altLang="en-US" b="0" baseline="0" dirty="0" smtClean="0">
                <a:latin typeface="Arial" charset="0"/>
              </a:rPr>
              <a:t>Automotive: Google cars + Peugeot roving weather stations</a:t>
            </a:r>
          </a:p>
          <a:p>
            <a:pPr defTabSz="615362" eaLnBrk="0" hangingPunct="0">
              <a:defRPr/>
            </a:pPr>
            <a:r>
              <a:rPr lang="en-US" altLang="en-US" b="0" baseline="0" dirty="0" smtClean="0">
                <a:latin typeface="Arial" charset="0"/>
              </a:rPr>
              <a:t>IBM study for banking </a:t>
            </a:r>
          </a:p>
          <a:p>
            <a:pPr defTabSz="615362" eaLnBrk="0" hangingPunct="0">
              <a:defRPr/>
            </a:pPr>
            <a:endParaRPr lang="en-US" altLang="en-US" b="1" dirty="0" smtClean="0">
              <a:latin typeface="Arial" charset="0"/>
            </a:endParaRPr>
          </a:p>
        </p:txBody>
      </p:sp>
      <p:sp>
        <p:nvSpPr>
          <p:cNvPr id="778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4650A94-AD64-4708-AE10-D3B9E36FBB1E}" type="slidenum">
              <a:rPr lang="en-US">
                <a:cs typeface="Arial" pitchFamily="34" charset="0"/>
              </a:rPr>
              <a:pPr fontAlgn="base">
                <a:spcBef>
                  <a:spcPct val="0"/>
                </a:spcBef>
                <a:spcAft>
                  <a:spcPct val="0"/>
                </a:spcAft>
              </a:pPr>
              <a:t>3</a:t>
            </a:fld>
            <a:endParaRPr lang="en-US">
              <a:cs typeface="Arial" pitchFamily="34" charset="0"/>
            </a:endParaRPr>
          </a:p>
        </p:txBody>
      </p:sp>
    </p:spTree>
    <p:extLst>
      <p:ext uri="{BB962C8B-B14F-4D97-AF65-F5344CB8AC3E}">
        <p14:creationId xmlns:p14="http://schemas.microsoft.com/office/powerpoint/2010/main" val="100564148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noTextEdit="1"/>
          </p:cNvSpPr>
          <p:nvPr>
            <p:ph type="sldImg"/>
          </p:nvPr>
        </p:nvSpPr>
        <p:spPr bwMode="auto">
          <a:xfrm>
            <a:off x="2058988" y="677863"/>
            <a:ext cx="2968625" cy="222726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latin typeface="Calibri" charset="0"/>
                <a:ea typeface="MS PGothic" charset="0"/>
                <a:cs typeface="Arial" charset="0"/>
              </a:rPr>
              <a:t>https://w3-03.sso.ibm.com/marketing/mi/</a:t>
            </a:r>
            <a:r>
              <a:rPr lang="en-US" dirty="0" err="1" smtClean="0">
                <a:latin typeface="Calibri" charset="0"/>
                <a:ea typeface="MS PGothic" charset="0"/>
                <a:cs typeface="Arial" charset="0"/>
              </a:rPr>
              <a:t>mihome.nsf</a:t>
            </a:r>
            <a:r>
              <a:rPr lang="en-US" dirty="0" smtClean="0">
                <a:latin typeface="Calibri" charset="0"/>
                <a:ea typeface="MS PGothic" charset="0"/>
                <a:cs typeface="Arial" charset="0"/>
              </a:rPr>
              <a:t>/pages/</a:t>
            </a:r>
            <a:r>
              <a:rPr lang="en-US" dirty="0" err="1" smtClean="0">
                <a:latin typeface="Calibri" charset="0"/>
                <a:ea typeface="MS PGothic" charset="0"/>
                <a:cs typeface="Arial" charset="0"/>
              </a:rPr>
              <a:t>market+imperative+security</a:t>
            </a:r>
            <a:endParaRPr lang="en-US" dirty="0" smtClean="0">
              <a:latin typeface="Calibri" charset="0"/>
              <a:ea typeface="MS PGothic" charset="0"/>
              <a:cs typeface="Arial" charset="0"/>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latin typeface="Calibri" charset="0"/>
              <a:ea typeface="MS PGothic" charset="0"/>
              <a:cs typeface="Arial" charset="0"/>
            </a:endParaRPr>
          </a:p>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30" normalizeH="0" baseline="0" noProof="0" dirty="0" smtClean="0">
                <a:ln>
                  <a:noFill/>
                </a:ln>
                <a:solidFill>
                  <a:schemeClr val="accent2"/>
                </a:solidFill>
                <a:effectLst/>
                <a:uLnTx/>
                <a:uFillTx/>
                <a:latin typeface="Arial" charset="0"/>
                <a:ea typeface="MS PGothic" panose="020B0600070205080204" pitchFamily="34" charset="-128"/>
                <a:cs typeface="Arial" charset="0"/>
              </a:rPr>
              <a:t>Gain cloud visibility and control </a:t>
            </a:r>
          </a:p>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200" b="0" i="1" u="none" strike="noStrike" kern="1200" cap="none" spc="-30" normalizeH="0" baseline="0" noProof="0" dirty="0" smtClean="0">
                <a:ln>
                  <a:noFill/>
                </a:ln>
                <a:solidFill>
                  <a:srgbClr val="595959"/>
                </a:solidFill>
                <a:effectLst/>
                <a:uLnTx/>
                <a:uFillTx/>
                <a:latin typeface="Arial" charset="0"/>
                <a:ea typeface="MS PGothic" panose="020B0600070205080204" pitchFamily="34" charset="-128"/>
                <a:cs typeface="Arial" charset="0"/>
              </a:rPr>
              <a:t>Manage users, protect data and gain visibility while supporting compliance in the cloud</a:t>
            </a:r>
          </a:p>
          <a:p>
            <a:pPr marL="0" marR="0" lvl="0" indent="0" algn="l" defTabSz="457200" rtl="0" eaLnBrk="1" fontAlgn="auto" latinLnBrk="0" hangingPunct="1">
              <a:lnSpc>
                <a:spcPct val="90000"/>
              </a:lnSpc>
              <a:spcBef>
                <a:spcPts val="0"/>
              </a:spcBef>
              <a:spcAft>
                <a:spcPts val="0"/>
              </a:spcAft>
              <a:buClrTx/>
              <a:buSzTx/>
              <a:buFontTx/>
              <a:buNone/>
              <a:tabLst/>
              <a:defRPr/>
            </a:pPr>
            <a:endParaRPr kumimoji="0" lang="en-US" sz="1200" b="0" i="1" u="none" strike="noStrike" kern="1200" cap="none" spc="-30" normalizeH="0" baseline="0" noProof="0" dirty="0" smtClean="0">
              <a:ln>
                <a:noFill/>
              </a:ln>
              <a:solidFill>
                <a:srgbClr val="595959"/>
              </a:solidFill>
              <a:effectLst/>
              <a:uLnTx/>
              <a:uFillTx/>
              <a:latin typeface="Arial" charset="0"/>
              <a:ea typeface="MS PGothic" panose="020B0600070205080204" pitchFamily="34" charset="-128"/>
              <a:cs typeface="Arial" charset="0"/>
            </a:endParaRPr>
          </a:p>
          <a:p>
            <a:pPr lvl="2"/>
            <a:r>
              <a:rPr lang="en-US" b="1" dirty="0" smtClean="0"/>
              <a:t>Manage access:</a:t>
            </a:r>
          </a:p>
          <a:p>
            <a:pPr lvl="2"/>
            <a:r>
              <a:rPr lang="en-US" dirty="0" smtClean="0"/>
              <a:t>IBM helps you securely connect people, applications and devices to the cloud. Our enterprise-grade access capabilities help authenticate and manage cloud identities so only authorized users may cross in and out of the cloud and internal IT infrastructure.</a:t>
            </a:r>
          </a:p>
          <a:p>
            <a:pPr lvl="2"/>
            <a:endParaRPr lang="en-US" dirty="0" smtClean="0"/>
          </a:p>
          <a:p>
            <a:pPr lvl="2"/>
            <a:r>
              <a:rPr lang="en-US" b="1" dirty="0" smtClean="0"/>
              <a:t>Protect</a:t>
            </a:r>
            <a:r>
              <a:rPr lang="en-US" b="1" baseline="0" dirty="0" smtClean="0"/>
              <a:t> data:</a:t>
            </a:r>
          </a:p>
          <a:p>
            <a:pPr lvl="2"/>
            <a:r>
              <a:rPr lang="en-US" dirty="0" smtClean="0"/>
              <a:t>We help defend your applications and infrastructure from attacks aimed at stealing sensitive information. IBM's cloud-optimized controls help identify vulnerabilities in cloud applications, monitor data access to cloud repositories and block threats on cloud networks.</a:t>
            </a:r>
          </a:p>
          <a:p>
            <a:pPr lvl="2"/>
            <a:endParaRPr lang="en-US" b="1" dirty="0" smtClean="0"/>
          </a:p>
          <a:p>
            <a:pPr lvl="2"/>
            <a:r>
              <a:rPr lang="en-US" b="1" dirty="0" smtClean="0"/>
              <a:t>Gain</a:t>
            </a:r>
            <a:r>
              <a:rPr lang="en-US" b="1" baseline="0" dirty="0" smtClean="0"/>
              <a:t> visibility:</a:t>
            </a:r>
          </a:p>
          <a:p>
            <a:pPr lvl="2"/>
            <a:r>
              <a:rPr lang="en-US" dirty="0" smtClean="0"/>
              <a:t>IBM helps you monitor the cloud for security breaches and compliance violations using advanced security analytics. Using a flexible deployment architecture and connectors to popular cloud services, IBM </a:t>
            </a:r>
            <a:r>
              <a:rPr lang="en-US" dirty="0" err="1" smtClean="0"/>
              <a:t>QRadar</a:t>
            </a:r>
            <a:r>
              <a:rPr lang="en-US" dirty="0" smtClean="0"/>
              <a:t> Security Intelligence provides deep visibility of threats across both on-premise IT and hybrid cloud deployments.</a:t>
            </a:r>
          </a:p>
          <a:p>
            <a:pPr lvl="2"/>
            <a:endParaRPr lang="en-US" b="1" dirty="0" smtClean="0"/>
          </a:p>
          <a:p>
            <a:pPr lvl="2"/>
            <a:r>
              <a:rPr lang="en-US" b="1" dirty="0" smtClean="0"/>
              <a:t>Optimize</a:t>
            </a:r>
            <a:r>
              <a:rPr lang="en-US" b="1" baseline="0" dirty="0" smtClean="0"/>
              <a:t> security operations:</a:t>
            </a:r>
          </a:p>
          <a:p>
            <a:pPr lvl="2"/>
            <a:r>
              <a:rPr lang="en-US" dirty="0" smtClean="0"/>
              <a:t>IBM helps you adopt the cloud with confidence, using expert security services to assess your maturity and optimize existing practices. Our approach is proactive</a:t>
            </a:r>
            <a:r>
              <a:rPr lang="en-US" baseline="0" dirty="0" smtClean="0"/>
              <a:t> – </a:t>
            </a:r>
            <a:r>
              <a:rPr lang="en-US" dirty="0" smtClean="0"/>
              <a:t>with</a:t>
            </a:r>
            <a:r>
              <a:rPr lang="en-US" baseline="0" dirty="0" smtClean="0"/>
              <a:t> </a:t>
            </a:r>
            <a:r>
              <a:rPr lang="en-US" dirty="0" smtClean="0"/>
              <a:t>highly skilled analysts to keep you ahead of the latest threats and monitor your cloud infrastructure to detect and act upon intrusions with speed.</a:t>
            </a:r>
            <a:endParaRPr lang="en-US" b="1" dirty="0" smtClean="0"/>
          </a:p>
          <a:p>
            <a:pPr marL="914400" marR="0" lvl="2" indent="0" algn="l" defTabSz="457200" rtl="0" eaLnBrk="1" fontAlgn="auto" latinLnBrk="0" hangingPunct="1">
              <a:lnSpc>
                <a:spcPct val="90000"/>
              </a:lnSpc>
              <a:spcBef>
                <a:spcPts val="0"/>
              </a:spcBef>
              <a:spcAft>
                <a:spcPts val="0"/>
              </a:spcAft>
              <a:buClrTx/>
              <a:buSzTx/>
              <a:buFontTx/>
              <a:buNone/>
              <a:tabLst/>
              <a:defRPr/>
            </a:pPr>
            <a:endParaRPr kumimoji="0" lang="en-US" sz="1200" b="0" i="1" u="none" strike="noStrike" kern="1200" cap="none" spc="-30" normalizeH="0" baseline="0" noProof="0" dirty="0" smtClean="0">
              <a:ln>
                <a:noFill/>
              </a:ln>
              <a:solidFill>
                <a:srgbClr val="595959"/>
              </a:solidFill>
              <a:effectLst/>
              <a:uLnTx/>
              <a:uFillTx/>
              <a:latin typeface="Arial" charset="0"/>
              <a:ea typeface="MS PGothic" panose="020B0600070205080204" pitchFamily="34" charset="-128"/>
              <a:cs typeface="Arial" charset="0"/>
            </a:endParaRPr>
          </a:p>
          <a:p>
            <a:pPr marL="0" marR="0" lvl="0" indent="0" algn="l" defTabSz="457200" rtl="0" eaLnBrk="1" fontAlgn="auto" latinLnBrk="0" hangingPunct="1">
              <a:lnSpc>
                <a:spcPct val="90000"/>
              </a:lnSpc>
              <a:spcBef>
                <a:spcPts val="0"/>
              </a:spcBef>
              <a:spcAft>
                <a:spcPts val="0"/>
              </a:spcAft>
              <a:buClrTx/>
              <a:buSzTx/>
              <a:buFontTx/>
              <a:buNone/>
              <a:tabLst/>
              <a:defRPr/>
            </a:pPr>
            <a:endParaRPr kumimoji="0" lang="en-US" sz="1200" b="1" i="0" u="none" strike="noStrike" kern="1200" cap="none" spc="-30" normalizeH="0" baseline="0" noProof="0" dirty="0" smtClean="0">
              <a:ln>
                <a:noFill/>
              </a:ln>
              <a:solidFill>
                <a:srgbClr val="00649D"/>
              </a:solidFill>
              <a:effectLst/>
              <a:uLnTx/>
              <a:uFillTx/>
              <a:latin typeface="Arial" charset="0"/>
              <a:ea typeface="MS PGothic" panose="020B0600070205080204" pitchFamily="34" charset="-128"/>
              <a:cs typeface="Arial" charset="0"/>
            </a:endParaRPr>
          </a:p>
          <a:p>
            <a:pPr marL="0" marR="0" lvl="0" indent="0" algn="l" defTabSz="457200" rtl="0" eaLnBrk="1" fontAlgn="auto" latinLnBrk="0" hangingPunct="1">
              <a:lnSpc>
                <a:spcPct val="90000"/>
              </a:lnSpc>
              <a:spcBef>
                <a:spcPts val="800"/>
              </a:spcBef>
              <a:spcAft>
                <a:spcPts val="0"/>
              </a:spcAft>
              <a:buClrTx/>
              <a:buSzTx/>
              <a:buFontTx/>
              <a:buNone/>
              <a:tabLst/>
              <a:defRPr/>
            </a:pPr>
            <a:r>
              <a:rPr kumimoji="0" lang="en-US" sz="1200" b="1" i="0" u="none" strike="noStrike" kern="1200" cap="none" spc="-30" normalizeH="0" baseline="0" noProof="0" dirty="0" smtClean="0">
                <a:ln>
                  <a:noFill/>
                </a:ln>
                <a:solidFill>
                  <a:srgbClr val="00649D"/>
                </a:solidFill>
                <a:effectLst/>
                <a:uLnTx/>
                <a:uFillTx/>
                <a:latin typeface="Arial" charset="0"/>
                <a:ea typeface="MS PGothic" panose="020B0600070205080204" pitchFamily="34" charset="-128"/>
                <a:cs typeface="Arial" charset="0"/>
              </a:rPr>
              <a:t>Protect the mobile enterprise</a:t>
            </a:r>
          </a:p>
          <a:p>
            <a:pPr marL="0" marR="0" lvl="0" indent="0" algn="l" defTabSz="457200" rtl="0" eaLnBrk="1" fontAlgn="auto" latinLnBrk="0" hangingPunct="1">
              <a:lnSpc>
                <a:spcPct val="90000"/>
              </a:lnSpc>
              <a:spcBef>
                <a:spcPts val="800"/>
              </a:spcBef>
              <a:spcAft>
                <a:spcPts val="0"/>
              </a:spcAft>
              <a:buClrTx/>
              <a:buSzTx/>
              <a:buFontTx/>
              <a:buNone/>
              <a:tabLst/>
              <a:defRPr/>
            </a:pPr>
            <a:r>
              <a:rPr kumimoji="0" lang="en-US" sz="1200" b="0" i="1" u="none" strike="noStrike" kern="1200" cap="none" spc="-30" normalizeH="0" baseline="0" noProof="0" dirty="0" smtClean="0">
                <a:ln>
                  <a:noFill/>
                </a:ln>
                <a:solidFill>
                  <a:srgbClr val="000000">
                    <a:lumMod val="65000"/>
                    <a:lumOff val="35000"/>
                  </a:srgbClr>
                </a:solidFill>
                <a:effectLst/>
                <a:uLnTx/>
                <a:uFillTx/>
                <a:latin typeface="Arial" charset="0"/>
                <a:ea typeface="MS PGothic" panose="020B0600070205080204" pitchFamily="34" charset="-128"/>
                <a:cs typeface="Arial" charset="0"/>
              </a:rPr>
              <a:t>Protect devices, content and applications from misuse, attacks and fraud</a:t>
            </a:r>
          </a:p>
          <a:p>
            <a:pPr marL="0" marR="0" lvl="0" indent="0" algn="l" defTabSz="457200" rtl="0" eaLnBrk="1" fontAlgn="auto" latinLnBrk="0" hangingPunct="1">
              <a:lnSpc>
                <a:spcPct val="90000"/>
              </a:lnSpc>
              <a:spcBef>
                <a:spcPts val="800"/>
              </a:spcBef>
              <a:spcAft>
                <a:spcPts val="0"/>
              </a:spcAft>
              <a:buClrTx/>
              <a:buSzTx/>
              <a:buFontTx/>
              <a:buNone/>
              <a:tabLst/>
              <a:defRPr/>
            </a:pPr>
            <a:endParaRPr kumimoji="0" lang="en-US" sz="1200" b="0" i="1" u="none" strike="noStrike" kern="1200" cap="none" spc="-30" normalizeH="0" baseline="0" noProof="0" dirty="0" smtClean="0">
              <a:ln>
                <a:noFill/>
              </a:ln>
              <a:solidFill>
                <a:srgbClr val="000000">
                  <a:lumMod val="65000"/>
                  <a:lumOff val="35000"/>
                </a:srgbClr>
              </a:solidFill>
              <a:effectLst/>
              <a:uLnTx/>
              <a:uFillTx/>
              <a:latin typeface="Arial" charset="0"/>
              <a:ea typeface="MS PGothic" panose="020B0600070205080204" pitchFamily="34" charset="-128"/>
              <a:cs typeface="Arial" charset="0"/>
            </a:endParaRPr>
          </a:p>
          <a:p>
            <a:pPr lvl="2"/>
            <a:r>
              <a:rPr lang="en-US" b="1" dirty="0" smtClean="0"/>
              <a:t>Protect devices:</a:t>
            </a:r>
          </a:p>
          <a:p>
            <a:pPr marL="914400" marR="0" lvl="2" indent="0" algn="l" defTabSz="914400" rtl="0" eaLnBrk="0" fontAlgn="base" latinLnBrk="0" hangingPunct="0">
              <a:lnSpc>
                <a:spcPct val="100000"/>
              </a:lnSpc>
              <a:spcBef>
                <a:spcPct val="20000"/>
              </a:spcBef>
              <a:spcAft>
                <a:spcPct val="0"/>
              </a:spcAft>
              <a:buClrTx/>
              <a:buSzTx/>
              <a:buFontTx/>
              <a:buNone/>
              <a:tabLst/>
              <a:defRPr/>
            </a:pPr>
            <a:r>
              <a:rPr lang="en-US" altLang="en-US" i="0" dirty="0" smtClean="0"/>
              <a:t>Deploy, manage and secure devices while mitigating the risks of lost and compromised devices</a:t>
            </a:r>
            <a:endParaRPr lang="en-US" i="0" dirty="0" smtClean="0"/>
          </a:p>
          <a:p>
            <a:pPr lvl="2"/>
            <a:endParaRPr lang="en-US" dirty="0" smtClean="0"/>
          </a:p>
          <a:p>
            <a:pPr lvl="2"/>
            <a:r>
              <a:rPr lang="en-US" b="1" dirty="0" smtClean="0"/>
              <a:t>Secure content</a:t>
            </a:r>
            <a:r>
              <a:rPr lang="en-US" b="1" baseline="0" dirty="0" smtClean="0"/>
              <a:t> and collaboration:</a:t>
            </a:r>
          </a:p>
          <a:p>
            <a:pPr marL="914400" marR="0" lvl="2" indent="0" algn="l" defTabSz="914400" rtl="0" eaLnBrk="0" fontAlgn="base" latinLnBrk="0" hangingPunct="0">
              <a:lnSpc>
                <a:spcPct val="100000"/>
              </a:lnSpc>
              <a:spcBef>
                <a:spcPct val="20000"/>
              </a:spcBef>
              <a:spcAft>
                <a:spcPct val="0"/>
              </a:spcAft>
              <a:buClrTx/>
              <a:buSzTx/>
              <a:buFontTx/>
              <a:buNone/>
              <a:tabLst/>
              <a:defRPr/>
            </a:pPr>
            <a:r>
              <a:rPr lang="en-US" i="0" dirty="0" smtClean="0"/>
              <a:t>Separate enterprise and personal data enforcing compliance with security policies</a:t>
            </a:r>
            <a:endParaRPr lang="en-US" i="0" baseline="0" dirty="0" smtClean="0"/>
          </a:p>
          <a:p>
            <a:pPr lvl="2"/>
            <a:endParaRPr lang="en-US" baseline="0" dirty="0" smtClean="0"/>
          </a:p>
          <a:p>
            <a:pPr lvl="2"/>
            <a:r>
              <a:rPr lang="en-US" b="1" baseline="0" dirty="0" smtClean="0"/>
              <a:t>Safeguard applications and data:</a:t>
            </a:r>
          </a:p>
          <a:p>
            <a:pPr marL="914400" marR="0" lvl="2" indent="0" algn="l" defTabSz="914400" rtl="0" eaLnBrk="0" fontAlgn="base" latinLnBrk="0" hangingPunct="0">
              <a:lnSpc>
                <a:spcPct val="100000"/>
              </a:lnSpc>
              <a:spcBef>
                <a:spcPct val="20000"/>
              </a:spcBef>
              <a:spcAft>
                <a:spcPct val="0"/>
              </a:spcAft>
              <a:buClrTx/>
              <a:buSzTx/>
              <a:buFontTx/>
              <a:buNone/>
              <a:tabLst/>
              <a:defRPr/>
            </a:pPr>
            <a:r>
              <a:rPr lang="en-US" i="0" dirty="0" smtClean="0"/>
              <a:t>Build, test and secure mobile apps before distributing to end users</a:t>
            </a:r>
            <a:endParaRPr lang="en-US" b="1" i="0" baseline="0" dirty="0" smtClean="0"/>
          </a:p>
          <a:p>
            <a:pPr lvl="2"/>
            <a:endParaRPr lang="en-US" b="1" baseline="0" dirty="0" smtClean="0"/>
          </a:p>
          <a:p>
            <a:pPr lvl="2"/>
            <a:r>
              <a:rPr lang="en-US" b="1" baseline="0" dirty="0" smtClean="0"/>
              <a:t>Manage access and fraud:</a:t>
            </a:r>
          </a:p>
          <a:p>
            <a:pPr marL="914400" marR="0" lvl="2" indent="0" algn="l" defTabSz="914400" rtl="0" eaLnBrk="0" fontAlgn="base" latinLnBrk="0" hangingPunct="0">
              <a:lnSpc>
                <a:spcPct val="100000"/>
              </a:lnSpc>
              <a:spcBef>
                <a:spcPct val="20000"/>
              </a:spcBef>
              <a:spcAft>
                <a:spcPct val="0"/>
              </a:spcAft>
              <a:buClrTx/>
              <a:buSzTx/>
              <a:buFontTx/>
              <a:buNone/>
              <a:tabLst/>
              <a:defRPr/>
            </a:pPr>
            <a:r>
              <a:rPr lang="en-US" i="0" dirty="0" smtClean="0"/>
              <a:t>Provide secure web, mobile and API access control, and meet authentication </a:t>
            </a:r>
            <a:br>
              <a:rPr lang="en-US" i="0" dirty="0" smtClean="0"/>
            </a:br>
            <a:r>
              <a:rPr lang="en-US" i="0" dirty="0" smtClean="0"/>
              <a:t>ease-of-use expectation</a:t>
            </a:r>
            <a:endParaRPr lang="en-US" b="1" i="0" baseline="0" dirty="0" smtClean="0"/>
          </a:p>
          <a:p>
            <a:pPr lvl="2"/>
            <a:endParaRPr lang="en-US" b="1" baseline="0" dirty="0" smtClean="0"/>
          </a:p>
          <a:p>
            <a:pPr lvl="2"/>
            <a:r>
              <a:rPr lang="en-US" b="1" baseline="0" dirty="0" smtClean="0"/>
              <a:t>Extend security intelligence:</a:t>
            </a:r>
          </a:p>
          <a:p>
            <a:pPr marL="914400" marR="0" lvl="2" indent="0" algn="l" defTabSz="914400" rtl="0" eaLnBrk="0" fontAlgn="base" latinLnBrk="0" hangingPunct="0">
              <a:lnSpc>
                <a:spcPct val="100000"/>
              </a:lnSpc>
              <a:spcBef>
                <a:spcPct val="20000"/>
              </a:spcBef>
              <a:spcAft>
                <a:spcPct val="0"/>
              </a:spcAft>
              <a:buClrTx/>
              <a:buSzTx/>
              <a:buFontTx/>
              <a:buNone/>
              <a:tabLst/>
              <a:defRPr/>
            </a:pPr>
            <a:r>
              <a:rPr lang="en-US" sz="1200" kern="0" dirty="0" smtClean="0"/>
              <a:t>Gain insights across the entire security event timeline</a:t>
            </a:r>
            <a:endParaRPr lang="en-CA" sz="1200" dirty="0" smtClean="0"/>
          </a:p>
          <a:p>
            <a:pPr lvl="2"/>
            <a:endParaRPr lang="en-US" dirty="0" smtClean="0"/>
          </a:p>
          <a:p>
            <a:pPr marL="914400" marR="0" lvl="2" indent="0" algn="l" defTabSz="457200" rtl="0" eaLnBrk="1" fontAlgn="auto" latinLnBrk="0" hangingPunct="1">
              <a:lnSpc>
                <a:spcPct val="90000"/>
              </a:lnSpc>
              <a:spcBef>
                <a:spcPts val="800"/>
              </a:spcBef>
              <a:spcAft>
                <a:spcPts val="0"/>
              </a:spcAft>
              <a:buClrTx/>
              <a:buSzTx/>
              <a:buFontTx/>
              <a:buNone/>
              <a:tabLst/>
              <a:defRPr/>
            </a:pPr>
            <a:endParaRPr kumimoji="0" lang="en-US" sz="1200" b="0" i="1" u="none" strike="noStrike" kern="1200" cap="none" spc="-30" normalizeH="0" baseline="0" noProof="0" dirty="0" smtClean="0">
              <a:ln>
                <a:noFill/>
              </a:ln>
              <a:solidFill>
                <a:srgbClr val="000000">
                  <a:lumMod val="65000"/>
                  <a:lumOff val="35000"/>
                </a:srgbClr>
              </a:solidFill>
              <a:effectLst/>
              <a:uLnTx/>
              <a:uFillTx/>
              <a:latin typeface="Arial" charset="0"/>
              <a:ea typeface="MS PGothic" panose="020B0600070205080204" pitchFamily="34" charset="-128"/>
              <a:cs typeface="Arial" charset="0"/>
            </a:endParaRPr>
          </a:p>
          <a:p>
            <a:pPr marL="914400" marR="0" lvl="2" indent="0" algn="l" defTabSz="914400" rtl="0" eaLnBrk="0" fontAlgn="base" latinLnBrk="0" hangingPunct="0">
              <a:lnSpc>
                <a:spcPct val="100000"/>
              </a:lnSpc>
              <a:spcBef>
                <a:spcPct val="30000"/>
              </a:spcBef>
              <a:spcAft>
                <a:spcPct val="0"/>
              </a:spcAft>
              <a:buClrTx/>
              <a:buSzTx/>
              <a:buFontTx/>
              <a:buNone/>
              <a:tabLst/>
              <a:defRPr/>
            </a:pPr>
            <a:endParaRPr lang="en-US" dirty="0" smtClean="0">
              <a:latin typeface="Calibri" charset="0"/>
              <a:ea typeface="MS PGothic" charset="0"/>
              <a:cs typeface="Arial" charset="0"/>
            </a:endParaRPr>
          </a:p>
        </p:txBody>
      </p:sp>
      <p:sp>
        <p:nvSpPr>
          <p:cNvPr id="36867"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a:defRPr sz="2400">
                <a:solidFill>
                  <a:schemeClr val="tx1"/>
                </a:solidFill>
                <a:latin typeface="Arial" panose="020B0604020202020204" pitchFamily="34" charset="0"/>
                <a:ea typeface="ＭＳ Ｐゴシック" panose="020B0600070205080204" pitchFamily="34" charset="-128"/>
              </a:defRPr>
            </a:lvl1pPr>
            <a:lvl2pPr marL="742950" indent="-285750" defTabSz="939800">
              <a:defRPr sz="2400">
                <a:solidFill>
                  <a:schemeClr val="tx1"/>
                </a:solidFill>
                <a:latin typeface="Arial" panose="020B0604020202020204" pitchFamily="34" charset="0"/>
                <a:ea typeface="ＭＳ Ｐゴシック" panose="020B0600070205080204" pitchFamily="34" charset="-128"/>
              </a:defRPr>
            </a:lvl2pPr>
            <a:lvl3pPr marL="1143000" indent="-228600" defTabSz="939800">
              <a:defRPr sz="2400">
                <a:solidFill>
                  <a:schemeClr val="tx1"/>
                </a:solidFill>
                <a:latin typeface="Arial" panose="020B0604020202020204" pitchFamily="34" charset="0"/>
                <a:ea typeface="ＭＳ Ｐゴシック" panose="020B0600070205080204" pitchFamily="34" charset="-128"/>
              </a:defRPr>
            </a:lvl3pPr>
            <a:lvl4pPr marL="1600200" indent="-228600" defTabSz="939800">
              <a:defRPr sz="2400">
                <a:solidFill>
                  <a:schemeClr val="tx1"/>
                </a:solidFill>
                <a:latin typeface="Arial" panose="020B0604020202020204" pitchFamily="34" charset="0"/>
                <a:ea typeface="ＭＳ Ｐゴシック" panose="020B0600070205080204" pitchFamily="34" charset="-128"/>
              </a:defRPr>
            </a:lvl4pPr>
            <a:lvl5pPr marL="2057400" indent="-228600" defTabSz="939800">
              <a:defRPr sz="24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F3926C6B-B5F4-4CCA-B910-B615D266E23A}" type="slidenum">
              <a:rPr lang="en-US" altLang="en-US" sz="1000"/>
              <a:pPr/>
              <a:t>35</a:t>
            </a:fld>
            <a:endParaRPr lang="en-US" altLang="en-US" sz="1000" dirty="0"/>
          </a:p>
        </p:txBody>
      </p:sp>
    </p:spTree>
    <p:extLst>
      <p:ext uri="{BB962C8B-B14F-4D97-AF65-F5344CB8AC3E}">
        <p14:creationId xmlns:p14="http://schemas.microsoft.com/office/powerpoint/2010/main" val="13450116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81200" y="661988"/>
            <a:ext cx="2895600" cy="2171700"/>
          </a:xfrm>
        </p:spPr>
      </p:sp>
      <p:sp>
        <p:nvSpPr>
          <p:cNvPr id="3" name="Notes Placeholder 2"/>
          <p:cNvSpPr>
            <a:spLocks noGrp="1"/>
          </p:cNvSpPr>
          <p:nvPr>
            <p:ph type="body" idx="1"/>
          </p:nvPr>
        </p:nvSpPr>
        <p:spPr/>
        <p:txBody>
          <a:bodyPr/>
          <a:lstStyle/>
          <a:p>
            <a:r>
              <a:rPr lang="en-US" b="1" dirty="0" smtClean="0"/>
              <a:t>Optimize your security program</a:t>
            </a:r>
          </a:p>
          <a:p>
            <a:pPr lvl="2"/>
            <a:r>
              <a:rPr lang="en-US" sz="1200" dirty="0" smtClean="0">
                <a:latin typeface="Arial" pitchFamily="34" charset="0"/>
                <a:cs typeface="Arial" pitchFamily="34" charset="0"/>
              </a:rPr>
              <a:t>How can you optimize</a:t>
            </a:r>
            <a:r>
              <a:rPr lang="en-US" sz="1200" baseline="0" dirty="0" smtClean="0">
                <a:latin typeface="Arial" pitchFamily="34" charset="0"/>
                <a:cs typeface="Arial" pitchFamily="34" charset="0"/>
              </a:rPr>
              <a:t> your security program</a:t>
            </a:r>
            <a:r>
              <a:rPr lang="en-US" sz="1200" dirty="0" smtClean="0">
                <a:latin typeface="Arial" pitchFamily="34" charset="0"/>
                <a:cs typeface="Arial" pitchFamily="34" charset="0"/>
              </a:rPr>
              <a:t>? </a:t>
            </a:r>
            <a:r>
              <a:rPr lang="en-US" altLang="en-US" dirty="0" smtClean="0">
                <a:latin typeface="Arial" panose="020B0604020202020204" pitchFamily="34" charset="0"/>
                <a:cs typeface="Arial" panose="020B0604020202020204" pitchFamily="34" charset="0"/>
              </a:rPr>
              <a:t>As a security professional, as a CISO, you may be asked to meet with senior execs and / or the Board to discuss, especially if a breach occurs in your industry or with a competitor. The Board isn’t looking for architecture;</a:t>
            </a:r>
            <a:r>
              <a:rPr lang="en-US" altLang="en-US" baseline="0" dirty="0" smtClean="0">
                <a:latin typeface="Arial" panose="020B0604020202020204" pitchFamily="34" charset="0"/>
                <a:cs typeface="Arial" panose="020B0604020202020204" pitchFamily="34" charset="0"/>
              </a:rPr>
              <a:t> </a:t>
            </a:r>
            <a:r>
              <a:rPr lang="en-US" altLang="en-US" dirty="0" smtClean="0">
                <a:latin typeface="Arial" panose="020B0604020202020204" pitchFamily="34" charset="0"/>
                <a:cs typeface="Arial" panose="020B0604020202020204" pitchFamily="34" charset="0"/>
              </a:rPr>
              <a:t>the</a:t>
            </a:r>
            <a:r>
              <a:rPr lang="en-US" altLang="en-US" baseline="0" dirty="0" smtClean="0">
                <a:latin typeface="Arial" panose="020B0604020202020204" pitchFamily="34" charset="0"/>
                <a:cs typeface="Arial" panose="020B0604020202020204" pitchFamily="34" charset="0"/>
              </a:rPr>
              <a:t> Board</a:t>
            </a:r>
            <a:r>
              <a:rPr lang="en-US" altLang="en-US" dirty="0" smtClean="0">
                <a:latin typeface="Arial" panose="020B0604020202020204" pitchFamily="34" charset="0"/>
                <a:cs typeface="Arial" panose="020B0604020202020204" pitchFamily="34" charset="0"/>
              </a:rPr>
              <a:t> wants a strategy. They want to understand the current posture of your organization.</a:t>
            </a:r>
          </a:p>
          <a:p>
            <a:pPr lvl="2"/>
            <a:endParaRPr lang="en-US" altLang="en-US" dirty="0" smtClean="0">
              <a:latin typeface="Arial" panose="020B0604020202020204" pitchFamily="34" charset="0"/>
              <a:cs typeface="Arial" panose="020B0604020202020204" pitchFamily="34" charset="0"/>
            </a:endParaRPr>
          </a:p>
          <a:p>
            <a:pPr lvl="2"/>
            <a:r>
              <a:rPr lang="en-US" altLang="en-US" dirty="0" smtClean="0">
                <a:latin typeface="Arial" panose="020B0604020202020204" pitchFamily="34" charset="0"/>
                <a:cs typeface="Arial" panose="020B0604020202020204" pitchFamily="34" charset="0"/>
              </a:rPr>
              <a:t>Assessing your current state of maturity is the first step to building a roadmap for the future. That path is very much a journey. </a:t>
            </a:r>
          </a:p>
          <a:p>
            <a:pPr lvl="2"/>
            <a:endParaRPr lang="en-US" altLang="en-US" dirty="0" smtClean="0">
              <a:latin typeface="Arial" panose="020B0604020202020204" pitchFamily="34" charset="0"/>
              <a:cs typeface="Arial" panose="020B0604020202020204" pitchFamily="34" charset="0"/>
            </a:endParaRPr>
          </a:p>
          <a:p>
            <a:pPr lvl="2"/>
            <a:r>
              <a:rPr lang="en-US" altLang="en-US" dirty="0" smtClean="0">
                <a:latin typeface="Arial" panose="020B0604020202020204" pitchFamily="34" charset="0"/>
                <a:cs typeface="Arial" panose="020B0604020202020204" pitchFamily="34" charset="0"/>
              </a:rPr>
              <a:t>Some of the challenge relates to people and building a risk aware culture in your organization. Help employees, contractors, partners, and customers understand how important security is and what role they play. </a:t>
            </a:r>
          </a:p>
          <a:p>
            <a:pPr lvl="2"/>
            <a:endParaRPr lang="en-US" altLang="en-US" dirty="0" smtClean="0">
              <a:latin typeface="Arial" panose="020B0604020202020204" pitchFamily="34" charset="0"/>
              <a:cs typeface="Arial" panose="020B0604020202020204" pitchFamily="34" charset="0"/>
            </a:endParaRPr>
          </a:p>
          <a:p>
            <a:pPr lvl="2"/>
            <a:r>
              <a:rPr lang="en-US" altLang="en-US" dirty="0" smtClean="0">
                <a:latin typeface="Arial" panose="020B0604020202020204" pitchFamily="34" charset="0"/>
                <a:cs typeface="Arial" panose="020B0604020202020204" pitchFamily="34" charset="0"/>
              </a:rPr>
              <a:t>Realities of budgets and resources will play into your plan. Working with a trusted partner that has thousands of security clients and manages billions of security events per day for those clients, is a clear way forward for many organizations. Augment your own resources with security experts and threat research that you don’t have in house.</a:t>
            </a:r>
          </a:p>
          <a:p>
            <a:pPr lvl="2"/>
            <a:endParaRPr lang="en-US" altLang="en-US" dirty="0" smtClean="0">
              <a:latin typeface="Arial" panose="020B0604020202020204" pitchFamily="34" charset="0"/>
              <a:cs typeface="Arial" panose="020B0604020202020204" pitchFamily="34" charset="0"/>
            </a:endParaRPr>
          </a:p>
          <a:p>
            <a:pPr marL="914400" marR="0" lvl="2" indent="0" algn="l" defTabSz="914400" rtl="0" eaLnBrk="0" fontAlgn="base" latinLnBrk="0" hangingPunct="0">
              <a:lnSpc>
                <a:spcPct val="100000"/>
              </a:lnSpc>
              <a:spcBef>
                <a:spcPct val="20000"/>
              </a:spcBef>
              <a:spcAft>
                <a:spcPct val="0"/>
              </a:spcAft>
              <a:buClrTx/>
              <a:buSzTx/>
              <a:buFontTx/>
              <a:buNone/>
              <a:tabLst/>
              <a:defRPr/>
            </a:pPr>
            <a:r>
              <a:rPr lang="en-US" sz="1200" i="1" dirty="0" smtClean="0">
                <a:solidFill>
                  <a:schemeClr val="bg2"/>
                </a:solidFill>
                <a:latin typeface="Arial" pitchFamily="34" charset="0"/>
              </a:rPr>
              <a:t>IBM can help…</a:t>
            </a:r>
            <a:endParaRPr kumimoji="0" lang="en-US" sz="1200" b="0" i="1" u="none" strike="noStrike" kern="1200" cap="none" spc="-30" normalizeH="0" baseline="0" noProof="0" dirty="0" smtClean="0">
              <a:ln>
                <a:noFill/>
              </a:ln>
              <a:solidFill>
                <a:schemeClr val="bg1"/>
              </a:solidFill>
              <a:effectLst/>
              <a:uLnTx/>
              <a:uFillTx/>
              <a:latin typeface="Arial" charset="0"/>
              <a:ea typeface="MS PGothic" panose="020B0600070205080204" pitchFamily="34" charset="-128"/>
              <a:cs typeface="Arial" charset="0"/>
            </a:endParaRPr>
          </a:p>
          <a:p>
            <a:pPr marL="914400" marR="0" lvl="2" indent="0" algn="l" defTabSz="457200" rtl="0" eaLnBrk="1" fontAlgn="auto" latinLnBrk="0" hangingPunct="1">
              <a:lnSpc>
                <a:spcPct val="90000"/>
              </a:lnSpc>
              <a:spcBef>
                <a:spcPts val="0"/>
              </a:spcBef>
              <a:spcAft>
                <a:spcPts val="0"/>
              </a:spcAft>
              <a:buClrTx/>
              <a:buSzTx/>
              <a:buFontTx/>
              <a:buNone/>
              <a:tabLst/>
              <a:defRPr/>
            </a:pPr>
            <a:r>
              <a:rPr kumimoji="0" lang="en-US" sz="1200" b="1" i="0" u="none" strike="noStrike" kern="1200" cap="none" spc="-30" normalizeH="0" baseline="0" noProof="0" dirty="0" smtClean="0">
                <a:ln>
                  <a:noFill/>
                </a:ln>
                <a:solidFill>
                  <a:srgbClr val="00649D"/>
                </a:solidFill>
                <a:effectLst/>
                <a:uLnTx/>
                <a:uFillTx/>
                <a:latin typeface="Arial" charset="0"/>
                <a:ea typeface="MS PGothic" panose="020B0600070205080204" pitchFamily="34" charset="-128"/>
                <a:cs typeface="Arial" charset="0"/>
              </a:rPr>
              <a:t>Assess and transform your security posture</a:t>
            </a:r>
          </a:p>
          <a:p>
            <a:pPr marL="914400" marR="0" lvl="2" indent="0" algn="l" defTabSz="457200" rtl="0" eaLnBrk="1" fontAlgn="auto" latinLnBrk="0" hangingPunct="1">
              <a:lnSpc>
                <a:spcPct val="95000"/>
              </a:lnSpc>
              <a:spcBef>
                <a:spcPts val="300"/>
              </a:spcBef>
              <a:spcAft>
                <a:spcPts val="0"/>
              </a:spcAft>
              <a:buClrTx/>
              <a:buSzTx/>
              <a:buFontTx/>
              <a:buNone/>
              <a:tabLst/>
              <a:defRPr/>
            </a:pPr>
            <a:r>
              <a:rPr kumimoji="0" lang="en-US" sz="1200" b="0" i="1" u="none" strike="noStrike" kern="1200" cap="none" spc="-30" normalizeH="0" baseline="0" noProof="0" dirty="0" smtClean="0">
                <a:ln>
                  <a:noFill/>
                </a:ln>
                <a:solidFill>
                  <a:srgbClr val="595959"/>
                </a:solidFill>
                <a:effectLst/>
                <a:uLnTx/>
                <a:uFillTx/>
                <a:latin typeface="Arial" charset="0"/>
                <a:ea typeface="MS PGothic" panose="020B0600070205080204" pitchFamily="34" charset="-128"/>
                <a:cs typeface="Arial" charset="0"/>
              </a:rPr>
              <a:t>Benchmark</a:t>
            </a:r>
            <a:r>
              <a:rPr kumimoji="0" lang="en-US" sz="1200" b="0" i="1" u="none" strike="noStrike" kern="1200" cap="none" spc="-30" normalizeH="0" baseline="0" noProof="0" dirty="0" smtClean="0">
                <a:ln>
                  <a:noFill/>
                </a:ln>
                <a:solidFill>
                  <a:srgbClr val="000000">
                    <a:lumMod val="65000"/>
                    <a:lumOff val="35000"/>
                  </a:srgbClr>
                </a:solidFill>
                <a:effectLst/>
                <a:uLnTx/>
                <a:uFillTx/>
                <a:latin typeface="Arial" charset="0"/>
                <a:ea typeface="MS PGothic" panose="020B0600070205080204" pitchFamily="34" charset="-128"/>
                <a:cs typeface="Arial" charset="0"/>
              </a:rPr>
              <a:t> your security maturity versus peers and define a roadmap for the future</a:t>
            </a:r>
          </a:p>
          <a:p>
            <a:pPr marL="914400" marR="0" lvl="2" indent="0" algn="l" defTabSz="457200" rtl="0" eaLnBrk="1" fontAlgn="auto" latinLnBrk="0" hangingPunct="1">
              <a:lnSpc>
                <a:spcPct val="90000"/>
              </a:lnSpc>
              <a:spcBef>
                <a:spcPts val="800"/>
              </a:spcBef>
              <a:spcAft>
                <a:spcPts val="0"/>
              </a:spcAft>
              <a:buClrTx/>
              <a:buSzTx/>
              <a:buFontTx/>
              <a:buNone/>
              <a:tabLst/>
              <a:defRPr/>
            </a:pPr>
            <a:endParaRPr kumimoji="0" lang="en-US" sz="1200" b="1" i="0" u="none" strike="noStrike" kern="1200" cap="none" spc="-30" normalizeH="0" baseline="0" noProof="0" dirty="0" smtClean="0">
              <a:ln>
                <a:noFill/>
              </a:ln>
              <a:solidFill>
                <a:srgbClr val="00649D"/>
              </a:solidFill>
              <a:effectLst/>
              <a:uLnTx/>
              <a:uFillTx/>
              <a:latin typeface="Arial" charset="0"/>
              <a:ea typeface="MS PGothic" panose="020B0600070205080204" pitchFamily="34" charset="-128"/>
              <a:cs typeface="Arial" charset="0"/>
            </a:endParaRPr>
          </a:p>
          <a:p>
            <a:pPr marL="914400" marR="0" lvl="2" indent="0" algn="l" defTabSz="457200" rtl="0" eaLnBrk="1" fontAlgn="auto" latinLnBrk="0" hangingPunct="1">
              <a:lnSpc>
                <a:spcPct val="90000"/>
              </a:lnSpc>
              <a:spcBef>
                <a:spcPts val="800"/>
              </a:spcBef>
              <a:spcAft>
                <a:spcPts val="0"/>
              </a:spcAft>
              <a:buClrTx/>
              <a:buSzTx/>
              <a:buFontTx/>
              <a:buNone/>
              <a:tabLst/>
              <a:defRPr/>
            </a:pPr>
            <a:r>
              <a:rPr kumimoji="0" lang="en-US" sz="1200" b="1" i="0" u="none" strike="noStrike" kern="1200" cap="none" spc="-30" normalizeH="0" baseline="0" noProof="0" dirty="0" smtClean="0">
                <a:ln>
                  <a:noFill/>
                </a:ln>
                <a:solidFill>
                  <a:srgbClr val="00649D"/>
                </a:solidFill>
                <a:effectLst/>
                <a:uLnTx/>
                <a:uFillTx/>
                <a:latin typeface="Arial" charset="0"/>
                <a:ea typeface="MS PGothic" panose="020B0600070205080204" pitchFamily="34" charset="-128"/>
                <a:cs typeface="Arial" charset="0"/>
              </a:rPr>
              <a:t>Build next generation security operations</a:t>
            </a:r>
          </a:p>
          <a:p>
            <a:pPr marL="914400" marR="0" lvl="2" indent="0" algn="l" defTabSz="457200" rtl="0" eaLnBrk="1" fontAlgn="auto" latinLnBrk="0" hangingPunct="1">
              <a:lnSpc>
                <a:spcPct val="95000"/>
              </a:lnSpc>
              <a:spcBef>
                <a:spcPts val="300"/>
              </a:spcBef>
              <a:spcAft>
                <a:spcPts val="0"/>
              </a:spcAft>
              <a:buClrTx/>
              <a:buSzTx/>
              <a:buFontTx/>
              <a:buNone/>
              <a:tabLst/>
              <a:defRPr/>
            </a:pPr>
            <a:r>
              <a:rPr kumimoji="0" lang="en-US" sz="1200" b="0" i="1" u="none" strike="noStrike" kern="1200" cap="none" spc="-30" normalizeH="0" baseline="0" noProof="0" dirty="0" smtClean="0">
                <a:ln>
                  <a:noFill/>
                </a:ln>
                <a:solidFill>
                  <a:srgbClr val="000000">
                    <a:lumMod val="65000"/>
                    <a:lumOff val="35000"/>
                  </a:srgbClr>
                </a:solidFill>
                <a:effectLst/>
                <a:uLnTx/>
                <a:uFillTx/>
                <a:latin typeface="Arial" charset="0"/>
                <a:ea typeface="MS PGothic" panose="020B0600070205080204" pitchFamily="34" charset="-128"/>
                <a:cs typeface="Arial" charset="0"/>
              </a:rPr>
              <a:t>Use integrated solutions to stop unknown attacks and detect malicious activity</a:t>
            </a:r>
          </a:p>
          <a:p>
            <a:pPr marL="914400" marR="0" lvl="2" indent="0" algn="l" defTabSz="457200" rtl="0" eaLnBrk="1" fontAlgn="auto" latinLnBrk="0" hangingPunct="1">
              <a:lnSpc>
                <a:spcPct val="90000"/>
              </a:lnSpc>
              <a:spcBef>
                <a:spcPts val="800"/>
              </a:spcBef>
              <a:spcAft>
                <a:spcPts val="0"/>
              </a:spcAft>
              <a:buClrTx/>
              <a:buSzTx/>
              <a:buFontTx/>
              <a:buNone/>
              <a:tabLst/>
              <a:defRPr/>
            </a:pPr>
            <a:endParaRPr kumimoji="0" lang="en-US" sz="1200" b="1" i="0" u="none" strike="noStrike" kern="1200" cap="none" spc="-30" normalizeH="0" baseline="0" noProof="0" dirty="0" smtClean="0">
              <a:ln>
                <a:noFill/>
              </a:ln>
              <a:solidFill>
                <a:srgbClr val="00649D"/>
              </a:solidFill>
              <a:effectLst/>
              <a:uLnTx/>
              <a:uFillTx/>
              <a:latin typeface="Arial" charset="0"/>
              <a:ea typeface="MS PGothic" panose="020B0600070205080204" pitchFamily="34" charset="-128"/>
              <a:cs typeface="Arial" charset="0"/>
            </a:endParaRPr>
          </a:p>
          <a:p>
            <a:pPr marL="914400" marR="0" lvl="2" indent="0" algn="l" defTabSz="457200" rtl="0" eaLnBrk="1" fontAlgn="auto" latinLnBrk="0" hangingPunct="1">
              <a:lnSpc>
                <a:spcPct val="90000"/>
              </a:lnSpc>
              <a:spcBef>
                <a:spcPts val="800"/>
              </a:spcBef>
              <a:spcAft>
                <a:spcPts val="0"/>
              </a:spcAft>
              <a:buClrTx/>
              <a:buSzTx/>
              <a:buFontTx/>
              <a:buNone/>
              <a:tabLst/>
              <a:defRPr/>
            </a:pPr>
            <a:r>
              <a:rPr kumimoji="0" lang="en-US" sz="1200" b="1" i="0" u="none" strike="noStrike" kern="1200" cap="none" spc="-30" normalizeH="0" baseline="0" noProof="0" dirty="0" smtClean="0">
                <a:ln>
                  <a:noFill/>
                </a:ln>
                <a:solidFill>
                  <a:srgbClr val="00649D"/>
                </a:solidFill>
                <a:effectLst/>
                <a:uLnTx/>
                <a:uFillTx/>
                <a:latin typeface="Arial" charset="0"/>
                <a:ea typeface="MS PGothic" panose="020B0600070205080204" pitchFamily="34" charset="-128"/>
                <a:cs typeface="Arial" charset="0"/>
              </a:rPr>
              <a:t>Get help from worldwide experts</a:t>
            </a:r>
          </a:p>
          <a:p>
            <a:pPr marL="914400" marR="0" lvl="2" indent="0" algn="l" defTabSz="457200" rtl="0" eaLnBrk="1" fontAlgn="auto" latinLnBrk="0" hangingPunct="1">
              <a:lnSpc>
                <a:spcPct val="95000"/>
              </a:lnSpc>
              <a:spcBef>
                <a:spcPts val="300"/>
              </a:spcBef>
              <a:spcAft>
                <a:spcPts val="0"/>
              </a:spcAft>
              <a:buClrTx/>
              <a:buSzTx/>
              <a:buFontTx/>
              <a:buNone/>
              <a:tabLst/>
              <a:defRPr/>
            </a:pPr>
            <a:r>
              <a:rPr kumimoji="0" lang="en-US" sz="1200" b="0" i="1" u="none" strike="noStrike" kern="1200" cap="none" spc="-30" normalizeH="0" baseline="0" noProof="0" dirty="0" smtClean="0">
                <a:ln>
                  <a:noFill/>
                </a:ln>
                <a:solidFill>
                  <a:srgbClr val="000000">
                    <a:lumMod val="65000"/>
                    <a:lumOff val="35000"/>
                  </a:srgbClr>
                </a:solidFill>
                <a:effectLst/>
                <a:uLnTx/>
                <a:uFillTx/>
                <a:latin typeface="Arial" charset="0"/>
                <a:ea typeface="MS PGothic" panose="020B0600070205080204" pitchFamily="34" charset="-128"/>
                <a:cs typeface="Arial" charset="0"/>
              </a:rPr>
              <a:t>Engage professionals to hunt the attackers, deploy solutions or help run operations=</a:t>
            </a:r>
          </a:p>
          <a:p>
            <a:endParaRPr lang="en-US" b="1" dirty="0" smtClean="0"/>
          </a:p>
          <a:p>
            <a:r>
              <a:rPr lang="en-US" b="1" dirty="0" smtClean="0"/>
              <a:t>Stop</a:t>
            </a:r>
            <a:r>
              <a:rPr lang="en-US" b="1" baseline="0" dirty="0" smtClean="0"/>
              <a:t> Advanced Threats</a:t>
            </a:r>
          </a:p>
          <a:p>
            <a:r>
              <a:rPr lang="en-US" b="1" baseline="0" dirty="0" smtClean="0"/>
              <a:t>	</a:t>
            </a:r>
            <a:r>
              <a:rPr lang="en-US" dirty="0" smtClean="0"/>
              <a:t>The IBM Threat Protection System is designed to disrupt the lifecycle of advanced attacks with a three-pronged approach that helps you prevent, detect and respond to threats.</a:t>
            </a:r>
          </a:p>
          <a:p>
            <a:endParaRPr lang="en-US" dirty="0" smtClean="0"/>
          </a:p>
          <a:p>
            <a:pPr lvl="2"/>
            <a:r>
              <a:rPr lang="en-US" b="1" dirty="0" smtClean="0"/>
              <a:t>Prevent</a:t>
            </a:r>
          </a:p>
          <a:p>
            <a:pPr lvl="2"/>
            <a:r>
              <a:rPr lang="en-US" dirty="0" smtClean="0"/>
              <a:t>IBM Threat Protection System breaks critical points in the attack chain with preemptive defenses on both the endpoint and the network. Through its unique behavioral-based approach, IBM Threat Protection System is capable of both detecting and preventing even unknown attacks and data exfiltration, including those utilizing advanced malware.</a:t>
            </a:r>
          </a:p>
          <a:p>
            <a:pPr lvl="2"/>
            <a:endParaRPr lang="en-US" dirty="0" smtClean="0"/>
          </a:p>
          <a:p>
            <a:pPr lvl="2"/>
            <a:r>
              <a:rPr lang="en-US" b="1" dirty="0" smtClean="0"/>
              <a:t>Detect</a:t>
            </a:r>
          </a:p>
          <a:p>
            <a:pPr lvl="2"/>
            <a:r>
              <a:rPr lang="en-US" dirty="0" smtClean="0"/>
              <a:t>Leveraging the IBM </a:t>
            </a:r>
            <a:r>
              <a:rPr lang="en-US" dirty="0" err="1" smtClean="0"/>
              <a:t>QRadar</a:t>
            </a:r>
            <a:r>
              <a:rPr lang="en-US" dirty="0" smtClean="0"/>
              <a:t> Security Intelligence platform, the IBM Threat Protection System is able to detect threats other technologies miss by performing advanced analytics and anomaly detection such as traffic spikes on off hours or repeated login attempts, all across a wide range of data and network traffic.</a:t>
            </a:r>
          </a:p>
          <a:p>
            <a:pPr lvl="2"/>
            <a:endParaRPr lang="en-US" dirty="0" smtClean="0"/>
          </a:p>
          <a:p>
            <a:pPr lvl="2"/>
            <a:r>
              <a:rPr lang="en-US" b="1" dirty="0" smtClean="0"/>
              <a:t>Respond</a:t>
            </a:r>
          </a:p>
          <a:p>
            <a:pPr lvl="2"/>
            <a:r>
              <a:rPr lang="en-US" dirty="0" smtClean="0"/>
              <a:t>The IBM Threat Protection System provides the ability to quickly investigate breaches, and retrace attack activity to learn from findings and remediate weaknesses. Understanding the magnitude and nature of a security breach can be challenging, especially with limited resources or a lack of in-house forensics expertise. For further assistance, IBM Emergency Response Services provide immediate guidance and support in the event of a security incident. </a:t>
            </a:r>
          </a:p>
          <a:p>
            <a:endParaRPr lang="en-US" b="1" baseline="0" dirty="0" smtClean="0"/>
          </a:p>
          <a:p>
            <a:endParaRPr lang="en-US" b="1" baseline="0" dirty="0" smtClean="0"/>
          </a:p>
          <a:p>
            <a:r>
              <a:rPr lang="en-US" b="1" baseline="0" dirty="0" smtClean="0"/>
              <a:t>Protect Critical Assets</a:t>
            </a:r>
          </a:p>
          <a:p>
            <a:pPr lvl="2"/>
            <a:r>
              <a:rPr lang="en-US" dirty="0" smtClean="0"/>
              <a:t>Attackers are going after your most valuable data (PII, Health Records, Intellectual Property)</a:t>
            </a:r>
            <a:br>
              <a:rPr lang="en-US" dirty="0" smtClean="0"/>
            </a:br>
            <a:r>
              <a:rPr lang="en-US" dirty="0" smtClean="0"/>
              <a:t/>
            </a:r>
            <a:br>
              <a:rPr lang="en-US" dirty="0" smtClean="0"/>
            </a:br>
            <a:r>
              <a:rPr lang="en-US" dirty="0" smtClean="0"/>
              <a:t>IBM Security offers end-to-end products and services to protect your critical assets…</a:t>
            </a:r>
          </a:p>
          <a:p>
            <a:pPr lvl="2"/>
            <a:endParaRPr lang="en-US" dirty="0" smtClean="0"/>
          </a:p>
          <a:p>
            <a:pPr lvl="2"/>
            <a:r>
              <a:rPr lang="en-US" dirty="0" smtClean="0"/>
              <a:t>Identify Risk</a:t>
            </a:r>
          </a:p>
          <a:p>
            <a:pPr lvl="3"/>
            <a:r>
              <a:rPr lang="en-US" dirty="0" smtClean="0"/>
              <a:t>Discover and classify sensitive data</a:t>
            </a:r>
          </a:p>
          <a:p>
            <a:pPr lvl="3"/>
            <a:r>
              <a:rPr lang="en-US" dirty="0" smtClean="0"/>
              <a:t>Assess database vulnerabilities</a:t>
            </a:r>
          </a:p>
          <a:p>
            <a:pPr lvl="2"/>
            <a:endParaRPr lang="en-US" dirty="0" smtClean="0"/>
          </a:p>
          <a:p>
            <a:pPr lvl="2"/>
            <a:r>
              <a:rPr lang="en-US" dirty="0" smtClean="0"/>
              <a:t>Harden Repositories</a:t>
            </a:r>
          </a:p>
          <a:p>
            <a:pPr lvl="3"/>
            <a:r>
              <a:rPr lang="en-US" dirty="0" smtClean="0"/>
              <a:t>Encrypt and mask sensitive data</a:t>
            </a:r>
          </a:p>
          <a:p>
            <a:pPr lvl="3"/>
            <a:r>
              <a:rPr lang="en-US" dirty="0" smtClean="0"/>
              <a:t>Archive / purge dormant data</a:t>
            </a:r>
          </a:p>
          <a:p>
            <a:pPr lvl="3"/>
            <a:r>
              <a:rPr lang="en-US" dirty="0" smtClean="0"/>
              <a:t>Revoke dormant entitlements</a:t>
            </a:r>
          </a:p>
          <a:p>
            <a:pPr lvl="2"/>
            <a:r>
              <a:rPr lang="en-US" dirty="0" smtClean="0"/>
              <a:t/>
            </a:r>
            <a:br>
              <a:rPr lang="en-US" dirty="0" smtClean="0"/>
            </a:br>
            <a:r>
              <a:rPr lang="en-US" dirty="0" smtClean="0"/>
              <a:t>Monitor Access</a:t>
            </a:r>
          </a:p>
          <a:p>
            <a:pPr lvl="3"/>
            <a:r>
              <a:rPr lang="en-US" dirty="0" smtClean="0"/>
              <a:t>Monitor and alert on attacks in real-time</a:t>
            </a:r>
          </a:p>
          <a:p>
            <a:pPr lvl="3"/>
            <a:r>
              <a:rPr lang="en-US" dirty="0" smtClean="0"/>
              <a:t>Identify suspicious activity, including privileged users</a:t>
            </a:r>
          </a:p>
          <a:p>
            <a:pPr lvl="3"/>
            <a:r>
              <a:rPr lang="en-US" dirty="0" smtClean="0"/>
              <a:t>Produce detailed activity reports for compliance</a:t>
            </a:r>
          </a:p>
          <a:p>
            <a:pPr lvl="2"/>
            <a:endParaRPr lang="en-US" dirty="0" smtClean="0"/>
          </a:p>
          <a:p>
            <a:pPr lvl="2"/>
            <a:r>
              <a:rPr lang="en-US" dirty="0" smtClean="0"/>
              <a:t>Protect Data</a:t>
            </a:r>
          </a:p>
          <a:p>
            <a:pPr lvl="3"/>
            <a:r>
              <a:rPr lang="en-US" dirty="0" smtClean="0"/>
              <a:t>Prevent unauthorized access to sensitive data in applications and databases</a:t>
            </a:r>
          </a:p>
          <a:p>
            <a:pPr lvl="3"/>
            <a:r>
              <a:rPr lang="en-US" dirty="0" smtClean="0"/>
              <a:t>Enforce change control </a:t>
            </a:r>
          </a:p>
          <a:p>
            <a:endParaRPr lang="en-US" dirty="0" smtClean="0"/>
          </a:p>
          <a:p>
            <a:endParaRPr lang="en-US" b="1" baseline="0" dirty="0" smtClean="0"/>
          </a:p>
          <a:p>
            <a:r>
              <a:rPr lang="en-US" b="1" baseline="0" dirty="0" smtClean="0"/>
              <a:t>Safeguard Cloud and Mobile</a:t>
            </a:r>
          </a:p>
          <a:p>
            <a:endParaRPr lang="en-US" b="1" baseline="0" dirty="0" smtClean="0"/>
          </a:p>
          <a:p>
            <a:pPr lvl="2"/>
            <a:r>
              <a:rPr lang="en-US" dirty="0" smtClean="0"/>
              <a:t>Challenge:  No one knows where all of their sensitive data is (if you include unstructured forms of it), and most organizations struggle in the relationship between </a:t>
            </a:r>
            <a:r>
              <a:rPr lang="en-US" dirty="0" err="1" smtClean="0"/>
              <a:t>infosec</a:t>
            </a:r>
            <a:r>
              <a:rPr lang="en-US" dirty="0" smtClean="0"/>
              <a:t> and app </a:t>
            </a:r>
            <a:r>
              <a:rPr lang="en-US" dirty="0" err="1" smtClean="0"/>
              <a:t>dev</a:t>
            </a:r>
            <a:r>
              <a:rPr lang="en-US" dirty="0" smtClean="0"/>
              <a:t>, e.g. with a litmus test of whether there is a secure SDLC with static analysis </a:t>
            </a:r>
          </a:p>
          <a:p>
            <a:pPr lvl="2"/>
            <a:r>
              <a:rPr lang="en-US" dirty="0" smtClean="0"/>
              <a:t>Not so long ago, an organization need only worry about employees accessing a few, highly controlled and contained applications on the mainframe. Fast forward a few years and now you have potentially millions of users coming into your systems to access their records, users who are not employees, but customers, partners, contractors, and so on. </a:t>
            </a:r>
          </a:p>
          <a:p>
            <a:pPr lvl="2"/>
            <a:r>
              <a:rPr lang="en-US" dirty="0" smtClean="0"/>
              <a:t>The data they are using has increased exponentially, and the rate of new applications being developed in the world of mobile apps, is astonishing compared to the 2-year development cycle of just a few years ago. </a:t>
            </a:r>
          </a:p>
          <a:p>
            <a:pPr lvl="2"/>
            <a:r>
              <a:rPr lang="en-US" dirty="0" smtClean="0"/>
              <a:t>This velocity and volume requires a different approach to security, a risk-based approach. You need automated and role-based access controls that are smart enough to know where the user is located, what they want to do, and what normal behavior is before letting them in the door. </a:t>
            </a:r>
          </a:p>
          <a:p>
            <a:pPr lvl="2"/>
            <a:r>
              <a:rPr lang="en-US" dirty="0" smtClean="0"/>
              <a:t>You need to discover your most critical data and monitor who accesses it, what they do, and who controls the encryption keys and privileged user rights. </a:t>
            </a:r>
          </a:p>
          <a:p>
            <a:pPr lvl="2"/>
            <a:r>
              <a:rPr lang="en-US" dirty="0" smtClean="0"/>
              <a:t>And, finally, applications need to be checked for vulnerabilities before they go into production to avoid the costs of fixing them later and the potential damages from remediating victims’ losses. </a:t>
            </a:r>
            <a:r>
              <a:rPr lang="en-US" dirty="0" err="1" smtClean="0"/>
              <a:t>Heartbleed</a:t>
            </a:r>
            <a:r>
              <a:rPr lang="en-US" dirty="0" smtClean="0"/>
              <a:t> and the recent Bash bug are evidence that security flaws can be around and exploited for years before they are discovered.</a:t>
            </a:r>
          </a:p>
          <a:p>
            <a:endParaRPr lang="en-US" b="1" dirty="0" smtClean="0"/>
          </a:p>
          <a:p>
            <a:endParaRPr lang="en-US" b="1" dirty="0" smtClean="0"/>
          </a:p>
        </p:txBody>
      </p:sp>
      <p:sp>
        <p:nvSpPr>
          <p:cNvPr id="4" name="Slide Number Placeholder 3"/>
          <p:cNvSpPr>
            <a:spLocks noGrp="1"/>
          </p:cNvSpPr>
          <p:nvPr>
            <p:ph type="sldNum" sz="quarter" idx="10"/>
          </p:nvPr>
        </p:nvSpPr>
        <p:spPr/>
        <p:txBody>
          <a:bodyPr/>
          <a:lstStyle/>
          <a:p>
            <a:pPr>
              <a:defRPr/>
            </a:pPr>
            <a:fld id="{DD817518-FB06-4843-9B46-F72D174830EE}" type="slidenum">
              <a:rPr lang="en-US" smtClean="0">
                <a:solidFill>
                  <a:prstClr val="black"/>
                </a:solidFill>
              </a:rPr>
              <a:pPr>
                <a:defRPr/>
              </a:pPr>
              <a:t>36</a:t>
            </a:fld>
            <a:endParaRPr lang="en-US">
              <a:solidFill>
                <a:prstClr val="black"/>
              </a:solidFill>
            </a:endParaRPr>
          </a:p>
        </p:txBody>
      </p:sp>
    </p:spTree>
    <p:extLst>
      <p:ext uri="{BB962C8B-B14F-4D97-AF65-F5344CB8AC3E}">
        <p14:creationId xmlns:p14="http://schemas.microsoft.com/office/powerpoint/2010/main" val="89225402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471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6213" indent="-176213">
              <a:buFontTx/>
              <a:buChar char="•"/>
            </a:pPr>
            <a:r>
              <a:rPr lang="en-US" sz="1400" dirty="0">
                <a:latin typeface="Arial" charset="0"/>
              </a:rPr>
              <a:t>Without a doubt, the mainframe is the most securable stand-alone computing platform available.  </a:t>
            </a:r>
          </a:p>
          <a:p>
            <a:pPr marL="176213" indent="-176213">
              <a:buFontTx/>
              <a:buChar char="•"/>
            </a:pPr>
            <a:r>
              <a:rPr lang="en-US" sz="1400" dirty="0">
                <a:latin typeface="Arial" charset="0"/>
              </a:rPr>
              <a:t>From top to bottom it was designed for security.  Security was designed into:  </a:t>
            </a:r>
          </a:p>
          <a:p>
            <a:pPr marL="693738" lvl="3" indent="-285750">
              <a:buFont typeface="Wingdings" charset="0"/>
              <a:buChar char="ü"/>
            </a:pPr>
            <a:r>
              <a:rPr lang="en-US" sz="1400" dirty="0">
                <a:latin typeface="Arial" charset="0"/>
              </a:rPr>
              <a:t>Processor</a:t>
            </a:r>
          </a:p>
          <a:p>
            <a:pPr marL="693738" lvl="3" indent="-285750">
              <a:buFont typeface="Wingdings" charset="0"/>
              <a:buChar char="ü"/>
            </a:pPr>
            <a:r>
              <a:rPr lang="en-US" sz="1400" dirty="0">
                <a:latin typeface="Arial" charset="0"/>
              </a:rPr>
              <a:t>Hypervisor </a:t>
            </a:r>
          </a:p>
          <a:p>
            <a:pPr marL="693738" lvl="3" indent="-285750">
              <a:buFont typeface="Wingdings" charset="0"/>
              <a:buChar char="ü"/>
            </a:pPr>
            <a:r>
              <a:rPr lang="en-US" sz="1400" dirty="0">
                <a:latin typeface="Arial" charset="0"/>
              </a:rPr>
              <a:t>Operating system </a:t>
            </a:r>
          </a:p>
          <a:p>
            <a:pPr marL="693738" lvl="3" indent="-285750">
              <a:buFont typeface="Wingdings" charset="0"/>
              <a:buChar char="ü"/>
            </a:pPr>
            <a:r>
              <a:rPr lang="en-US" sz="1400" dirty="0">
                <a:latin typeface="Arial" charset="0"/>
              </a:rPr>
              <a:t>Communications </a:t>
            </a:r>
          </a:p>
          <a:p>
            <a:pPr marL="693738" lvl="3" indent="-285750">
              <a:buFont typeface="Wingdings" charset="0"/>
              <a:buChar char="ü"/>
            </a:pPr>
            <a:r>
              <a:rPr lang="en-US" sz="1400" dirty="0">
                <a:latin typeface="Arial" charset="0"/>
              </a:rPr>
              <a:t>Storage </a:t>
            </a:r>
          </a:p>
          <a:p>
            <a:pPr marL="693738" lvl="3" indent="-285750">
              <a:buFont typeface="Wingdings" charset="0"/>
              <a:buChar char="ü"/>
            </a:pPr>
            <a:r>
              <a:rPr lang="en-US" sz="1400" dirty="0">
                <a:latin typeface="Arial" charset="0"/>
              </a:rPr>
              <a:t>Applications</a:t>
            </a:r>
          </a:p>
          <a:p>
            <a:pPr marL="176213" indent="-176213">
              <a:buFontTx/>
              <a:buChar char="•"/>
            </a:pPr>
            <a:r>
              <a:rPr lang="en-US" sz="1400" dirty="0">
                <a:latin typeface="Arial" charset="0"/>
              </a:rPr>
              <a:t>Security features designed specifically to help users comply with security related regulatory requirements, including identity and access management; hardware and software encryption, communication security capabilities; and extensive logging and reporting of security events</a:t>
            </a:r>
          </a:p>
          <a:p>
            <a:pPr marL="176213" indent="-176213">
              <a:buFontTx/>
              <a:buChar char="•"/>
            </a:pPr>
            <a:r>
              <a:rPr lang="en-US" sz="1400" dirty="0">
                <a:latin typeface="Arial" charset="0"/>
              </a:rPr>
              <a:t>But there are two very big “</a:t>
            </a:r>
            <a:r>
              <a:rPr lang="en-US" sz="1400" dirty="0" err="1">
                <a:latin typeface="Arial" charset="0"/>
              </a:rPr>
              <a:t>howevers</a:t>
            </a:r>
            <a:r>
              <a:rPr lang="en-US" sz="1400" dirty="0">
                <a:latin typeface="Arial" charset="0"/>
              </a:rPr>
              <a:t>” attached to these statements.  </a:t>
            </a:r>
          </a:p>
          <a:p>
            <a:pPr marL="693738" lvl="3" indent="-285750">
              <a:spcBef>
                <a:spcPct val="20000"/>
              </a:spcBef>
              <a:buFont typeface="Wingdings" charset="0"/>
              <a:buChar char="ü"/>
            </a:pPr>
            <a:r>
              <a:rPr lang="en-US" sz="1400" dirty="0">
                <a:latin typeface="Arial" charset="0"/>
              </a:rPr>
              <a:t>Into day’s world, the mainframe seldom operates in a stand-alone environment.  The mainframe must be viewed in the context of the enterprise security.  It is this broader context that the mainframe take on a whole new set of vulnerabilities.  </a:t>
            </a:r>
          </a:p>
          <a:p>
            <a:pPr marL="693738" lvl="3" indent="-285750">
              <a:buFont typeface="Wingdings" charset="0"/>
              <a:buChar char="ü"/>
            </a:pPr>
            <a:r>
              <a:rPr lang="en-US" sz="1400" dirty="0">
                <a:latin typeface="Arial" charset="0"/>
              </a:rPr>
              <a:t>The mainframe is a complex platform.  As a result, the built in security features are not always implemented as designed. </a:t>
            </a:r>
          </a:p>
          <a:p>
            <a:pPr marL="176213" indent="-176213">
              <a:spcBef>
                <a:spcPct val="0"/>
              </a:spcBef>
            </a:pPr>
            <a:endParaRPr lang="en-US" dirty="0">
              <a:latin typeface="Arial" charset="0"/>
            </a:endParaRPr>
          </a:p>
          <a:p>
            <a:pPr marL="176213" indent="-176213">
              <a:spcBef>
                <a:spcPts val="600"/>
              </a:spcBef>
            </a:pPr>
            <a:r>
              <a:rPr lang="en-US" b="1" dirty="0">
                <a:latin typeface="Arial" charset="0"/>
              </a:rPr>
              <a:t>Source(s):</a:t>
            </a:r>
            <a:endParaRPr lang="en-US" dirty="0">
              <a:latin typeface="Arial" charset="0"/>
            </a:endParaRPr>
          </a:p>
          <a:p>
            <a:pPr marL="176213" indent="-176213">
              <a:spcBef>
                <a:spcPct val="0"/>
              </a:spcBef>
            </a:pPr>
            <a:r>
              <a:rPr lang="en-US" dirty="0">
                <a:latin typeface="Arial" charset="0"/>
              </a:rPr>
              <a:t>Verizon 2014 Data Breach Investigations Report</a:t>
            </a:r>
          </a:p>
          <a:p>
            <a:pPr marL="176213" indent="-176213">
              <a:spcBef>
                <a:spcPct val="0"/>
              </a:spcBef>
            </a:pPr>
            <a:r>
              <a:rPr lang="en-US" dirty="0">
                <a:latin typeface="Arial" charset="0"/>
              </a:rPr>
              <a:t>http://</a:t>
            </a:r>
            <a:r>
              <a:rPr lang="en-US" dirty="0" err="1">
                <a:latin typeface="Arial" charset="0"/>
              </a:rPr>
              <a:t>www.verizonenterprise.com</a:t>
            </a:r>
            <a:r>
              <a:rPr lang="en-US" dirty="0">
                <a:latin typeface="Arial" charset="0"/>
              </a:rPr>
              <a:t>/DBIR</a:t>
            </a:r>
            <a:r>
              <a:rPr lang="en-US" dirty="0" smtClean="0">
                <a:latin typeface="Arial" charset="0"/>
              </a:rPr>
              <a:t>/</a:t>
            </a:r>
          </a:p>
          <a:p>
            <a:pPr marL="176213" indent="-176213">
              <a:spcBef>
                <a:spcPct val="0"/>
              </a:spcBef>
            </a:pPr>
            <a:endParaRPr lang="en-US" dirty="0" smtClean="0">
              <a:latin typeface="Arial" charset="0"/>
            </a:endParaRPr>
          </a:p>
          <a:p>
            <a:pPr marL="176213" indent="-176213">
              <a:spcBef>
                <a:spcPct val="0"/>
              </a:spcBef>
            </a:pPr>
            <a:r>
              <a:rPr lang="en-US" dirty="0" smtClean="0">
                <a:latin typeface="Arial" charset="0"/>
              </a:rPr>
              <a:t>Main</a:t>
            </a:r>
            <a:r>
              <a:rPr lang="en-US" baseline="0" dirty="0" smtClean="0">
                <a:latin typeface="Arial" charset="0"/>
              </a:rPr>
              <a:t> messages on this chart</a:t>
            </a:r>
          </a:p>
          <a:p>
            <a:pPr marL="228600" indent="-228600">
              <a:spcBef>
                <a:spcPct val="0"/>
              </a:spcBef>
              <a:buFont typeface="+mj-lt"/>
              <a:buAutoNum type="arabicPeriod"/>
            </a:pPr>
            <a:r>
              <a:rPr lang="en-US" baseline="0" dirty="0" smtClean="0">
                <a:latin typeface="Arial" charset="0"/>
              </a:rPr>
              <a:t>Mainframe is built bottoms up to provide best security in the industry with a level of integration across the various layers that provides seamless and end to end security once in the </a:t>
            </a:r>
            <a:r>
              <a:rPr lang="en-US" baseline="0" dirty="0" err="1" smtClean="0">
                <a:latin typeface="Arial" charset="0"/>
              </a:rPr>
              <a:t>mfainframe</a:t>
            </a:r>
            <a:endParaRPr lang="en-US" baseline="0" dirty="0" smtClean="0">
              <a:latin typeface="Arial" charset="0"/>
            </a:endParaRPr>
          </a:p>
          <a:p>
            <a:pPr marL="228600" indent="-228600">
              <a:spcBef>
                <a:spcPct val="0"/>
              </a:spcBef>
              <a:buFont typeface="+mj-lt"/>
              <a:buAutoNum type="arabicPeriod"/>
            </a:pPr>
            <a:r>
              <a:rPr lang="en-US" baseline="0" dirty="0" smtClean="0">
                <a:latin typeface="Arial" charset="0"/>
              </a:rPr>
              <a:t>Although the mainframe is the most securable platform, there is room for abuse and as we open up the </a:t>
            </a:r>
            <a:r>
              <a:rPr lang="en-US" baseline="0" dirty="0" err="1" smtClean="0">
                <a:latin typeface="Arial" charset="0"/>
              </a:rPr>
              <a:t>mainframem</a:t>
            </a:r>
            <a:r>
              <a:rPr lang="en-US" baseline="0" dirty="0" smtClean="0">
                <a:latin typeface="Arial" charset="0"/>
              </a:rPr>
              <a:t> to various channels as digital transformation is asking us to do -  we need to bring in new practices</a:t>
            </a:r>
          </a:p>
          <a:p>
            <a:pPr marL="228600" indent="-228600">
              <a:spcBef>
                <a:spcPct val="0"/>
              </a:spcBef>
              <a:buFont typeface="+mj-lt"/>
              <a:buAutoNum type="arabicPeriod"/>
            </a:pPr>
            <a:r>
              <a:rPr lang="en-US" baseline="0" dirty="0" smtClean="0">
                <a:latin typeface="Arial" charset="0"/>
              </a:rPr>
              <a:t>Security Program:  First start with the decades of security that has been build around mainframe applications and data.  There is inherent strength that is leveraging the integrated security program that the mainframe offers.  BUT – that’s just the start.  Now one must view the mainframe in the context of the WHOLE end to end picture and understand the the point of attach will usually be </a:t>
            </a:r>
            <a:r>
              <a:rPr lang="en-US" baseline="0" dirty="0" err="1" smtClean="0">
                <a:latin typeface="Arial" charset="0"/>
              </a:rPr>
              <a:t>targetted</a:t>
            </a:r>
            <a:r>
              <a:rPr lang="en-US" baseline="0" dirty="0" smtClean="0">
                <a:latin typeface="Arial" charset="0"/>
              </a:rPr>
              <a:t> at the weakest link.  Look at the mainframe security program in the context of the enterprise security program and understand the mainframes role in that and that the mainframe must participate as an equal partner.  Is the security program up to date to allow access from digital channels?  Does the mainframe participate in the e2e security event and information management of the enterprise?  The function and feature is there to ensure a security program that meets today’s digital enablement – but it must be reviewed and </a:t>
            </a:r>
            <a:r>
              <a:rPr lang="en-US" baseline="0" dirty="0" err="1" smtClean="0">
                <a:latin typeface="Arial" charset="0"/>
              </a:rPr>
              <a:t>udpated</a:t>
            </a:r>
            <a:r>
              <a:rPr lang="en-US" baseline="0" dirty="0" smtClean="0">
                <a:latin typeface="Arial" charset="0"/>
              </a:rPr>
              <a:t>. </a:t>
            </a:r>
          </a:p>
          <a:p>
            <a:pPr marL="228600" indent="-228600">
              <a:spcBef>
                <a:spcPct val="0"/>
              </a:spcBef>
              <a:buFont typeface="+mj-lt"/>
              <a:buAutoNum type="arabicPeriod"/>
            </a:pPr>
            <a:r>
              <a:rPr lang="en-US" baseline="0" dirty="0" smtClean="0">
                <a:latin typeface="Arial" charset="0"/>
              </a:rPr>
              <a:t>Protect Critical Assets – Data and transactions are the lifeline of the enterprise and much of that rests on the mainframe.  Are there adequate measures in place to detect data breaches or abuse from </a:t>
            </a:r>
            <a:r>
              <a:rPr lang="en-US" baseline="0" dirty="0" err="1" smtClean="0">
                <a:latin typeface="Arial" charset="0"/>
              </a:rPr>
              <a:t>SuperUsers</a:t>
            </a:r>
            <a:r>
              <a:rPr lang="en-US" baseline="0" dirty="0" smtClean="0">
                <a:latin typeface="Arial" charset="0"/>
              </a:rPr>
              <a:t> or an application breach off platform that allows an unauthorized user to access critical assets?  </a:t>
            </a:r>
          </a:p>
          <a:p>
            <a:pPr marL="228600" indent="-228600">
              <a:spcBef>
                <a:spcPct val="0"/>
              </a:spcBef>
              <a:buFont typeface="+mj-lt"/>
              <a:buAutoNum type="arabicPeriod"/>
            </a:pPr>
            <a:r>
              <a:rPr lang="en-US" baseline="0" dirty="0" smtClean="0">
                <a:latin typeface="Arial" charset="0"/>
              </a:rPr>
              <a:t>Stop Advanced Threats – it’s about bringing analytics to the security world.  Millions to billions of security events occur in an enterprise in any given day.  How can we expect to wade through those with any success.  It’s about mining and looking for patterns and </a:t>
            </a:r>
            <a:r>
              <a:rPr lang="en-US" baseline="0" dirty="0" err="1" smtClean="0">
                <a:latin typeface="Arial" charset="0"/>
              </a:rPr>
              <a:t>anomolies</a:t>
            </a:r>
            <a:r>
              <a:rPr lang="en-US" baseline="0" dirty="0" smtClean="0">
                <a:latin typeface="Arial" charset="0"/>
              </a:rPr>
              <a:t>.  The mainframe has millions of data and application accesses a day.  Are they all valid?  Is there abuse?  Is the access in the context of the end to end flow authorized?  How does one know?   The </a:t>
            </a:r>
            <a:r>
              <a:rPr lang="en-US" baseline="0" dirty="0" err="1" smtClean="0">
                <a:latin typeface="Arial" charset="0"/>
              </a:rPr>
              <a:t>mainfame</a:t>
            </a:r>
            <a:r>
              <a:rPr lang="en-US" baseline="0" dirty="0" smtClean="0">
                <a:latin typeface="Arial" charset="0"/>
              </a:rPr>
              <a:t> must participate in an enterprise’s Security Information and Event management strategy. </a:t>
            </a:r>
          </a:p>
          <a:p>
            <a:pPr marL="228600" indent="-228600">
              <a:spcBef>
                <a:spcPct val="0"/>
              </a:spcBef>
              <a:buFont typeface="+mj-lt"/>
              <a:buAutoNum type="arabicPeriod"/>
            </a:pPr>
            <a:r>
              <a:rPr lang="en-US" baseline="0" dirty="0" smtClean="0">
                <a:latin typeface="Arial" charset="0"/>
              </a:rPr>
              <a:t>Mobile and cloud – accessing </a:t>
            </a:r>
            <a:r>
              <a:rPr lang="en-US" baseline="0" dirty="0" err="1" smtClean="0">
                <a:latin typeface="Arial" charset="0"/>
              </a:rPr>
              <a:t>SoR</a:t>
            </a:r>
            <a:r>
              <a:rPr lang="en-US" baseline="0" dirty="0" smtClean="0">
                <a:latin typeface="Arial" charset="0"/>
              </a:rPr>
              <a:t> data and applications from the cloud and Mobile is the simple use case for mainframes and hence the requirement for participation in the enterprise’s security program and framework.   </a:t>
            </a:r>
          </a:p>
        </p:txBody>
      </p:sp>
      <p:sp>
        <p:nvSpPr>
          <p:cNvPr id="471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D15DA3FE-A4DC-9A44-8B77-D750FD599771}" type="slidenum">
              <a:rPr lang="en-US" sz="1200">
                <a:latin typeface="Calibri" charset="0"/>
                <a:cs typeface="Arial" charset="0"/>
              </a:rPr>
              <a:pPr/>
              <a:t>37</a:t>
            </a:fld>
            <a:endParaRPr lang="en-US" sz="1200">
              <a:latin typeface="Calibri" charset="0"/>
              <a:cs typeface="Arial" charset="0"/>
            </a:endParaRPr>
          </a:p>
        </p:txBody>
      </p:sp>
    </p:spTree>
    <p:extLst>
      <p:ext uri="{BB962C8B-B14F-4D97-AF65-F5344CB8AC3E}">
        <p14:creationId xmlns:p14="http://schemas.microsoft.com/office/powerpoint/2010/main" val="899261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Rot="1" noChangeAspect="1" noChangeArrowheads="1" noTextEdit="1"/>
          </p:cNvSpPr>
          <p:nvPr>
            <p:ph type="sldImg"/>
          </p:nvPr>
        </p:nvSpPr>
        <p:spPr>
          <a:ln/>
        </p:spPr>
      </p:sp>
      <p:sp>
        <p:nvSpPr>
          <p:cNvPr id="161795" name="Rectangle 3"/>
          <p:cNvSpPr>
            <a:spLocks noGrp="1" noChangeArrowheads="1"/>
          </p:cNvSpPr>
          <p:nvPr>
            <p:ph type="body" idx="1"/>
          </p:nvPr>
        </p:nvSpPr>
        <p:spPr>
          <a:noFill/>
        </p:spPr>
        <p:txBody>
          <a:bodyPr/>
          <a:lstStyle/>
          <a:p>
            <a:pPr>
              <a:lnSpc>
                <a:spcPct val="80000"/>
              </a:lnSpc>
              <a:spcBef>
                <a:spcPts val="1413"/>
              </a:spcBef>
            </a:pPr>
            <a:r>
              <a:rPr lang="en-US" sz="200" b="1" dirty="0" smtClean="0">
                <a:ea typeface="Arial Unicode MS" pitchFamily="34" charset="-128"/>
                <a:cs typeface="Tahoma" pitchFamily="34" charset="0"/>
              </a:rPr>
              <a:t>Client Name:</a:t>
            </a:r>
            <a:endParaRPr lang="en-US" sz="200" dirty="0" smtClean="0">
              <a:ea typeface="Arial Unicode MS" pitchFamily="34" charset="-128"/>
              <a:cs typeface="Tahoma" pitchFamily="34" charset="0"/>
            </a:endParaRPr>
          </a:p>
          <a:p>
            <a:pPr>
              <a:lnSpc>
                <a:spcPct val="80000"/>
              </a:lnSpc>
              <a:spcBef>
                <a:spcPts val="1413"/>
              </a:spcBef>
            </a:pPr>
            <a:r>
              <a:rPr lang="en-US" sz="200" dirty="0" smtClean="0">
                <a:solidFill>
                  <a:srgbClr val="808080"/>
                </a:solidFill>
                <a:ea typeface="Arial Unicode MS" pitchFamily="34" charset="-128"/>
                <a:cs typeface="Tahoma" pitchFamily="34" charset="0"/>
              </a:rPr>
              <a:t>Nationwide</a:t>
            </a:r>
          </a:p>
          <a:p>
            <a:pPr>
              <a:lnSpc>
                <a:spcPct val="80000"/>
              </a:lnSpc>
              <a:spcBef>
                <a:spcPts val="1413"/>
              </a:spcBef>
            </a:pPr>
            <a:endParaRPr lang="en-US" sz="200" dirty="0" smtClean="0">
              <a:solidFill>
                <a:srgbClr val="808080"/>
              </a:solidFill>
              <a:ea typeface="Arial Unicode MS" pitchFamily="34" charset="-128"/>
              <a:cs typeface="Tahoma" pitchFamily="34" charset="0"/>
            </a:endParaRPr>
          </a:p>
          <a:p>
            <a:pPr>
              <a:lnSpc>
                <a:spcPct val="80000"/>
              </a:lnSpc>
              <a:spcBef>
                <a:spcPts val="1413"/>
              </a:spcBef>
            </a:pPr>
            <a:r>
              <a:rPr lang="en-US" sz="200" b="1" dirty="0" smtClean="0">
                <a:ea typeface="Arial Unicode MS" pitchFamily="34" charset="-128"/>
                <a:cs typeface="Tahoma" pitchFamily="34" charset="0"/>
              </a:rPr>
              <a:t>Case study Link:</a:t>
            </a:r>
            <a:endParaRPr lang="en-US" sz="200" dirty="0" smtClean="0">
              <a:ea typeface="Arial Unicode MS" pitchFamily="34" charset="-128"/>
              <a:cs typeface="Tahoma" pitchFamily="34" charset="0"/>
            </a:endParaRPr>
          </a:p>
          <a:p>
            <a:pPr>
              <a:lnSpc>
                <a:spcPct val="80000"/>
              </a:lnSpc>
              <a:spcBef>
                <a:spcPts val="1413"/>
              </a:spcBef>
            </a:pPr>
            <a:r>
              <a:rPr lang="en-US" sz="200" dirty="0" smtClean="0">
                <a:ea typeface="Arial Unicode MS" pitchFamily="34" charset="-128"/>
                <a:cs typeface="Tahoma" pitchFamily="34" charset="0"/>
              </a:rPr>
              <a:t>http://</a:t>
            </a:r>
            <a:r>
              <a:rPr lang="en-US" sz="200" dirty="0" err="1" smtClean="0">
                <a:ea typeface="Arial Unicode MS" pitchFamily="34" charset="-128"/>
                <a:cs typeface="Tahoma" pitchFamily="34" charset="0"/>
              </a:rPr>
              <a:t>www.ibm.com</a:t>
            </a:r>
            <a:r>
              <a:rPr lang="en-US" sz="200" dirty="0" smtClean="0">
                <a:ea typeface="Arial Unicode MS" pitchFamily="34" charset="-128"/>
                <a:cs typeface="Tahoma" pitchFamily="34" charset="0"/>
              </a:rPr>
              <a:t>/common/</a:t>
            </a:r>
            <a:r>
              <a:rPr lang="en-US" sz="200" dirty="0" err="1" smtClean="0">
                <a:ea typeface="Arial Unicode MS" pitchFamily="34" charset="-128"/>
                <a:cs typeface="Tahoma" pitchFamily="34" charset="0"/>
              </a:rPr>
              <a:t>ssi</a:t>
            </a:r>
            <a:r>
              <a:rPr lang="en-US" sz="200" dirty="0" smtClean="0">
                <a:ea typeface="Arial Unicode MS" pitchFamily="34" charset="-128"/>
                <a:cs typeface="Tahoma" pitchFamily="34" charset="0"/>
              </a:rPr>
              <a:t>/</a:t>
            </a:r>
            <a:r>
              <a:rPr lang="en-US" sz="200" dirty="0" err="1" smtClean="0">
                <a:ea typeface="Arial Unicode MS" pitchFamily="34" charset="-128"/>
                <a:cs typeface="Tahoma" pitchFamily="34" charset="0"/>
              </a:rPr>
              <a:t>cgi</a:t>
            </a:r>
            <a:r>
              <a:rPr lang="en-US" sz="200" dirty="0" smtClean="0">
                <a:ea typeface="Arial Unicode MS" pitchFamily="34" charset="-128"/>
                <a:cs typeface="Tahoma" pitchFamily="34" charset="0"/>
              </a:rPr>
              <a:t>-bin/</a:t>
            </a:r>
            <a:r>
              <a:rPr lang="en-US" sz="200" dirty="0" err="1" smtClean="0">
                <a:ea typeface="Arial Unicode MS" pitchFamily="34" charset="-128"/>
                <a:cs typeface="Tahoma" pitchFamily="34" charset="0"/>
              </a:rPr>
              <a:t>ssialias?subtype</a:t>
            </a:r>
            <a:r>
              <a:rPr lang="en-US" sz="200" dirty="0" smtClean="0">
                <a:ea typeface="Arial Unicode MS" pitchFamily="34" charset="-128"/>
                <a:cs typeface="Tahoma" pitchFamily="34" charset="0"/>
              </a:rPr>
              <a:t>=</a:t>
            </a:r>
            <a:r>
              <a:rPr lang="en-US" sz="200" dirty="0" err="1" smtClean="0">
                <a:ea typeface="Arial Unicode MS" pitchFamily="34" charset="-128"/>
                <a:cs typeface="Tahoma" pitchFamily="34" charset="0"/>
              </a:rPr>
              <a:t>AB&amp;infotype</a:t>
            </a:r>
            <a:r>
              <a:rPr lang="en-US" sz="200" dirty="0" smtClean="0">
                <a:ea typeface="Arial Unicode MS" pitchFamily="34" charset="-128"/>
                <a:cs typeface="Tahoma" pitchFamily="34" charset="0"/>
              </a:rPr>
              <a:t>=</a:t>
            </a:r>
            <a:r>
              <a:rPr lang="en-US" sz="200" dirty="0" err="1" smtClean="0">
                <a:ea typeface="Arial Unicode MS" pitchFamily="34" charset="-128"/>
                <a:cs typeface="Tahoma" pitchFamily="34" charset="0"/>
              </a:rPr>
              <a:t>PM&amp;appname</a:t>
            </a:r>
            <a:r>
              <a:rPr lang="en-US" sz="200" dirty="0" smtClean="0">
                <a:ea typeface="Arial Unicode MS" pitchFamily="34" charset="-128"/>
                <a:cs typeface="Tahoma" pitchFamily="34" charset="0"/>
              </a:rPr>
              <a:t>=</a:t>
            </a:r>
            <a:r>
              <a:rPr lang="en-US" sz="200" dirty="0" err="1" smtClean="0">
                <a:ea typeface="Arial Unicode MS" pitchFamily="34" charset="-128"/>
                <a:cs typeface="Tahoma" pitchFamily="34" charset="0"/>
              </a:rPr>
              <a:t>SWGE_SW_SW_USEN&amp;htmlfid</a:t>
            </a:r>
            <a:r>
              <a:rPr lang="en-US" sz="200" dirty="0" smtClean="0">
                <a:ea typeface="Arial Unicode MS" pitchFamily="34" charset="-128"/>
                <a:cs typeface="Tahoma" pitchFamily="34" charset="0"/>
              </a:rPr>
              <a:t>=SWC14074USEN&amp;attachment=SWC14074USEN.PDF</a:t>
            </a:r>
          </a:p>
          <a:p>
            <a:pPr>
              <a:lnSpc>
                <a:spcPct val="80000"/>
              </a:lnSpc>
              <a:spcBef>
                <a:spcPts val="1413"/>
              </a:spcBef>
            </a:pPr>
            <a:endParaRPr lang="en-US" sz="200" dirty="0" smtClean="0">
              <a:ea typeface="Arial Unicode MS" pitchFamily="34" charset="-128"/>
              <a:cs typeface="Tahoma" pitchFamily="34" charset="0"/>
            </a:endParaRPr>
          </a:p>
          <a:p>
            <a:pPr>
              <a:lnSpc>
                <a:spcPct val="80000"/>
              </a:lnSpc>
              <a:spcBef>
                <a:spcPts val="1413"/>
              </a:spcBef>
            </a:pPr>
            <a:r>
              <a:rPr lang="en-US" sz="200" b="1" dirty="0" smtClean="0">
                <a:ea typeface="Arial Unicode MS" pitchFamily="34" charset="-128"/>
                <a:cs typeface="Tahoma" pitchFamily="34" charset="0"/>
              </a:rPr>
              <a:t>Pull Quote:</a:t>
            </a:r>
            <a:endParaRPr lang="en-US" sz="200" dirty="0" smtClean="0">
              <a:ea typeface="Arial Unicode MS" pitchFamily="34" charset="-128"/>
              <a:cs typeface="Tahoma" pitchFamily="34" charset="0"/>
            </a:endParaRPr>
          </a:p>
          <a:p>
            <a:pPr>
              <a:lnSpc>
                <a:spcPct val="80000"/>
              </a:lnSpc>
              <a:spcBef>
                <a:spcPts val="1413"/>
              </a:spcBef>
            </a:pPr>
            <a:r>
              <a:rPr lang="en-GB" sz="200" i="1" dirty="0" smtClean="0">
                <a:ea typeface="Arial Unicode MS" pitchFamily="34" charset="-128"/>
                <a:cs typeface="Tahoma" pitchFamily="34" charset="0"/>
              </a:rPr>
              <a:t>“With DB2 for z/OS at the heart of our new real-time banking capabilities, we can offer better quality of service and facilities to our customers.</a:t>
            </a:r>
            <a:r>
              <a:rPr lang="en-US" sz="200" i="1" dirty="0" smtClean="0">
                <a:ea typeface="Arial Unicode MS" pitchFamily="34" charset="-128"/>
                <a:cs typeface="Tahoma" pitchFamily="34" charset="0"/>
              </a:rPr>
              <a:t>” </a:t>
            </a:r>
            <a:br>
              <a:rPr lang="en-US" sz="200" i="1" dirty="0" smtClean="0">
                <a:ea typeface="Arial Unicode MS" pitchFamily="34" charset="-128"/>
                <a:cs typeface="Tahoma" pitchFamily="34" charset="0"/>
              </a:rPr>
            </a:br>
            <a:r>
              <a:rPr lang="en-US" sz="200" i="1" dirty="0" smtClean="0">
                <a:ea typeface="Arial Unicode MS" pitchFamily="34" charset="-128"/>
                <a:cs typeface="Tahoma" pitchFamily="34" charset="0"/>
              </a:rPr>
              <a:t>– </a:t>
            </a:r>
            <a:r>
              <a:rPr lang="en-GB" sz="200" i="1" dirty="0" smtClean="0">
                <a:ea typeface="Arial Unicode MS" pitchFamily="34" charset="-128"/>
                <a:cs typeface="Tahoma" pitchFamily="34" charset="0"/>
              </a:rPr>
              <a:t>Mike </a:t>
            </a:r>
            <a:r>
              <a:rPr lang="en-GB" sz="200" i="1" dirty="0" err="1" smtClean="0">
                <a:ea typeface="Arial Unicode MS" pitchFamily="34" charset="-128"/>
                <a:cs typeface="Tahoma" pitchFamily="34" charset="0"/>
              </a:rPr>
              <a:t>Pighills</a:t>
            </a:r>
            <a:r>
              <a:rPr lang="en-GB" sz="200" i="1" dirty="0" smtClean="0">
                <a:ea typeface="Arial Unicode MS" pitchFamily="34" charset="-128"/>
                <a:cs typeface="Tahoma" pitchFamily="34" charset="0"/>
              </a:rPr>
              <a:t>, Head of IT Services, Nationwide</a:t>
            </a:r>
          </a:p>
          <a:p>
            <a:pPr>
              <a:lnSpc>
                <a:spcPct val="80000"/>
              </a:lnSpc>
              <a:spcBef>
                <a:spcPts val="1413"/>
              </a:spcBef>
            </a:pPr>
            <a:endParaRPr lang="en-US" sz="200" i="1" dirty="0" smtClean="0">
              <a:solidFill>
                <a:srgbClr val="808080"/>
              </a:solidFill>
              <a:ea typeface="Arial Unicode MS" pitchFamily="34" charset="-128"/>
              <a:cs typeface="Tahoma" pitchFamily="34" charset="0"/>
            </a:endParaRPr>
          </a:p>
          <a:p>
            <a:pPr>
              <a:lnSpc>
                <a:spcPct val="80000"/>
              </a:lnSpc>
              <a:spcBef>
                <a:spcPts val="1413"/>
              </a:spcBef>
            </a:pPr>
            <a:r>
              <a:rPr lang="en-US" sz="200" b="1" dirty="0" smtClean="0">
                <a:ea typeface="Arial Unicode MS" pitchFamily="34" charset="-128"/>
                <a:cs typeface="Tahoma" pitchFamily="34" charset="0"/>
              </a:rPr>
              <a:t>Company Background:</a:t>
            </a:r>
            <a:endParaRPr lang="en-US" sz="200" dirty="0" smtClean="0">
              <a:ea typeface="Arial Unicode MS" pitchFamily="34" charset="-128"/>
              <a:cs typeface="Tahoma" pitchFamily="34" charset="0"/>
            </a:endParaRPr>
          </a:p>
          <a:p>
            <a:pPr>
              <a:lnSpc>
                <a:spcPct val="80000"/>
              </a:lnSpc>
            </a:pPr>
            <a:r>
              <a:rPr lang="en-GB" sz="200" dirty="0" smtClean="0">
                <a:solidFill>
                  <a:srgbClr val="808080"/>
                </a:solidFill>
                <a:ea typeface="Arial Unicode MS" pitchFamily="34" charset="-128"/>
                <a:cs typeface="Tahoma" pitchFamily="34" charset="0"/>
              </a:rPr>
              <a:t>Nationwide is the world’s largest building society, </a:t>
            </a:r>
            <a:r>
              <a:rPr lang="en-GB" sz="200" dirty="0" smtClean="0">
                <a:cs typeface="Tahoma" pitchFamily="34" charset="0"/>
              </a:rPr>
              <a:t>and is one of the UK’s top three savings and mortgage providers</a:t>
            </a:r>
            <a:r>
              <a:rPr lang="en-GB" sz="200" dirty="0" smtClean="0">
                <a:solidFill>
                  <a:srgbClr val="808080"/>
                </a:solidFill>
                <a:ea typeface="Arial Unicode MS" pitchFamily="34" charset="-128"/>
                <a:cs typeface="Arial Unicode MS" pitchFamily="34" charset="-128"/>
              </a:rPr>
              <a:t>. Its ambition is to be just as strong in the banking market, with a stated aim of achieving a 10 percent share of the UK market for primary personal checking accounts. </a:t>
            </a:r>
          </a:p>
          <a:p>
            <a:pPr>
              <a:lnSpc>
                <a:spcPct val="80000"/>
              </a:lnSpc>
              <a:spcBef>
                <a:spcPts val="1413"/>
              </a:spcBef>
            </a:pPr>
            <a:endParaRPr lang="en-US" sz="200" dirty="0" smtClean="0">
              <a:solidFill>
                <a:srgbClr val="808080"/>
              </a:solidFill>
              <a:ea typeface="Arial Unicode MS" pitchFamily="34" charset="-128"/>
              <a:cs typeface="Arial Unicode MS" pitchFamily="34" charset="-128"/>
            </a:endParaRPr>
          </a:p>
          <a:p>
            <a:pPr>
              <a:lnSpc>
                <a:spcPct val="80000"/>
              </a:lnSpc>
              <a:spcBef>
                <a:spcPts val="1413"/>
              </a:spcBef>
            </a:pPr>
            <a:r>
              <a:rPr lang="en-US" sz="200" b="1" dirty="0" smtClean="0">
                <a:ea typeface="Arial Unicode MS" pitchFamily="34" charset="-128"/>
                <a:cs typeface="Arial Unicode MS" pitchFamily="34" charset="-128"/>
              </a:rPr>
              <a:t>Solution components:</a:t>
            </a:r>
            <a:endParaRPr lang="en-US" sz="200" dirty="0" smtClean="0">
              <a:ea typeface="Arial Unicode MS" pitchFamily="34" charset="-128"/>
              <a:cs typeface="Arial Unicode MS" pitchFamily="34" charset="-128"/>
            </a:endParaRPr>
          </a:p>
          <a:p>
            <a:pPr>
              <a:lnSpc>
                <a:spcPct val="80000"/>
              </a:lnSpc>
              <a:spcBef>
                <a:spcPct val="0"/>
              </a:spcBef>
            </a:pPr>
            <a:r>
              <a:rPr lang="en-US" sz="200" b="1" dirty="0" smtClean="0">
                <a:solidFill>
                  <a:srgbClr val="808080"/>
                </a:solidFill>
                <a:ea typeface="Arial Unicode MS" pitchFamily="34" charset="-128"/>
                <a:cs typeface="Arial Unicode MS" pitchFamily="34" charset="-128"/>
              </a:rPr>
              <a:t>Software</a:t>
            </a:r>
          </a:p>
          <a:p>
            <a:pPr>
              <a:lnSpc>
                <a:spcPct val="80000"/>
              </a:lnSpc>
              <a:spcBef>
                <a:spcPct val="0"/>
              </a:spcBef>
              <a:buFont typeface="Arial" pitchFamily="34" charset="0"/>
              <a:buChar char="●"/>
            </a:pPr>
            <a:r>
              <a:rPr lang="en-US" sz="200" dirty="0" smtClean="0">
                <a:solidFill>
                  <a:srgbClr val="808080"/>
                </a:solidFill>
                <a:ea typeface="Arial Unicode MS" pitchFamily="34" charset="-128"/>
                <a:cs typeface="Arial Unicode MS" pitchFamily="34" charset="-128"/>
              </a:rPr>
              <a:t>IBM® DB2® for z/OS®</a:t>
            </a:r>
          </a:p>
          <a:p>
            <a:pPr>
              <a:lnSpc>
                <a:spcPct val="80000"/>
              </a:lnSpc>
              <a:spcBef>
                <a:spcPct val="0"/>
              </a:spcBef>
              <a:buFont typeface="Arial" pitchFamily="34" charset="0"/>
              <a:buChar char="●"/>
            </a:pPr>
            <a:r>
              <a:rPr lang="en-US" sz="200" dirty="0" smtClean="0">
                <a:solidFill>
                  <a:srgbClr val="808080"/>
                </a:solidFill>
                <a:ea typeface="Arial Unicode MS" pitchFamily="34" charset="-128"/>
                <a:cs typeface="Arial Unicode MS" pitchFamily="34" charset="-128"/>
              </a:rPr>
              <a:t>IBM </a:t>
            </a:r>
            <a:r>
              <a:rPr lang="en-US" sz="200" dirty="0" err="1" smtClean="0">
                <a:solidFill>
                  <a:srgbClr val="808080"/>
                </a:solidFill>
                <a:ea typeface="Arial Unicode MS" pitchFamily="34" charset="-128"/>
                <a:cs typeface="Arial Unicode MS" pitchFamily="34" charset="-128"/>
              </a:rPr>
              <a:t>InfoSphere</a:t>
            </a:r>
            <a:r>
              <a:rPr lang="en-US" sz="200" dirty="0" smtClean="0">
                <a:solidFill>
                  <a:srgbClr val="808080"/>
                </a:solidFill>
                <a:ea typeface="Arial Unicode MS" pitchFamily="34" charset="-128"/>
                <a:cs typeface="Arial Unicode MS" pitchFamily="34" charset="-128"/>
              </a:rPr>
              <a:t>® </a:t>
            </a:r>
            <a:r>
              <a:rPr lang="en-US" sz="200" dirty="0" err="1" smtClean="0">
                <a:solidFill>
                  <a:srgbClr val="808080"/>
                </a:solidFill>
                <a:ea typeface="Arial Unicode MS" pitchFamily="34" charset="-128"/>
                <a:cs typeface="Arial Unicode MS" pitchFamily="34" charset="-128"/>
              </a:rPr>
              <a:t>Guardium</a:t>
            </a:r>
            <a:r>
              <a:rPr lang="en-US" sz="200" dirty="0" smtClean="0">
                <a:solidFill>
                  <a:srgbClr val="808080"/>
                </a:solidFill>
                <a:ea typeface="Arial Unicode MS" pitchFamily="34" charset="-128"/>
                <a:cs typeface="Arial Unicode MS" pitchFamily="34" charset="-128"/>
              </a:rPr>
              <a:t>® S-TAP® for DB2 on z/OS</a:t>
            </a:r>
          </a:p>
          <a:p>
            <a:pPr>
              <a:lnSpc>
                <a:spcPct val="80000"/>
              </a:lnSpc>
              <a:spcBef>
                <a:spcPct val="0"/>
              </a:spcBef>
              <a:buFont typeface="Arial" pitchFamily="34" charset="0"/>
              <a:buChar char="●"/>
            </a:pPr>
            <a:r>
              <a:rPr lang="en-US" sz="200" dirty="0" smtClean="0">
                <a:solidFill>
                  <a:srgbClr val="808080"/>
                </a:solidFill>
                <a:ea typeface="Arial Unicode MS" pitchFamily="34" charset="-128"/>
                <a:cs typeface="Arial Unicode MS" pitchFamily="34" charset="-128"/>
              </a:rPr>
              <a:t>IBM Security </a:t>
            </a:r>
            <a:r>
              <a:rPr lang="en-US" sz="200" dirty="0" err="1" smtClean="0">
                <a:solidFill>
                  <a:srgbClr val="808080"/>
                </a:solidFill>
                <a:ea typeface="Arial Unicode MS" pitchFamily="34" charset="-128"/>
                <a:cs typeface="Arial Unicode MS" pitchFamily="34" charset="-128"/>
              </a:rPr>
              <a:t>zSecure</a:t>
            </a:r>
            <a:r>
              <a:rPr lang="en-US" sz="200" dirty="0" smtClean="0">
                <a:solidFill>
                  <a:srgbClr val="808080"/>
                </a:solidFill>
                <a:ea typeface="Arial Unicode MS" pitchFamily="34" charset="-128"/>
                <a:cs typeface="Arial Unicode MS" pitchFamily="34" charset="-128"/>
              </a:rPr>
              <a:t>™</a:t>
            </a:r>
          </a:p>
          <a:p>
            <a:pPr>
              <a:lnSpc>
                <a:spcPct val="80000"/>
              </a:lnSpc>
              <a:spcBef>
                <a:spcPct val="0"/>
              </a:spcBef>
              <a:buFont typeface="Arial" pitchFamily="34" charset="0"/>
              <a:buChar char="●"/>
            </a:pPr>
            <a:r>
              <a:rPr lang="en-US" sz="200" dirty="0" smtClean="0">
                <a:solidFill>
                  <a:srgbClr val="808080"/>
                </a:solidFill>
                <a:ea typeface="Arial Unicode MS" pitchFamily="34" charset="-128"/>
                <a:cs typeface="Arial Unicode MS" pitchFamily="34" charset="-128"/>
              </a:rPr>
              <a:t>IBM z/OS</a:t>
            </a:r>
          </a:p>
          <a:p>
            <a:pPr>
              <a:lnSpc>
                <a:spcPct val="80000"/>
              </a:lnSpc>
              <a:spcBef>
                <a:spcPct val="0"/>
              </a:spcBef>
              <a:buFont typeface="Arial" pitchFamily="34" charset="0"/>
              <a:buChar char="●"/>
            </a:pPr>
            <a:r>
              <a:rPr lang="en-US" sz="200" dirty="0" smtClean="0">
                <a:solidFill>
                  <a:srgbClr val="808080"/>
                </a:solidFill>
                <a:ea typeface="Arial Unicode MS" pitchFamily="34" charset="-128"/>
                <a:cs typeface="Arial Unicode MS" pitchFamily="34" charset="-128"/>
              </a:rPr>
              <a:t>SAP for Banking</a:t>
            </a:r>
          </a:p>
          <a:p>
            <a:pPr>
              <a:lnSpc>
                <a:spcPct val="80000"/>
              </a:lnSpc>
              <a:spcBef>
                <a:spcPct val="0"/>
              </a:spcBef>
            </a:pPr>
            <a:r>
              <a:rPr lang="en-US" sz="200" b="1" dirty="0" smtClean="0">
                <a:solidFill>
                  <a:srgbClr val="808080"/>
                </a:solidFill>
                <a:ea typeface="Arial Unicode MS" pitchFamily="34" charset="-128"/>
                <a:cs typeface="Arial Unicode MS" pitchFamily="34" charset="-128"/>
              </a:rPr>
              <a:t>Hardware</a:t>
            </a:r>
          </a:p>
          <a:p>
            <a:pPr>
              <a:lnSpc>
                <a:spcPct val="80000"/>
              </a:lnSpc>
              <a:spcBef>
                <a:spcPct val="0"/>
              </a:spcBef>
              <a:buFont typeface="Arial" pitchFamily="34" charset="0"/>
              <a:buChar char="●"/>
            </a:pPr>
            <a:r>
              <a:rPr lang="en-GB" sz="200" dirty="0" smtClean="0">
                <a:solidFill>
                  <a:srgbClr val="808080"/>
                </a:solidFill>
                <a:ea typeface="Arial Unicode MS" pitchFamily="34" charset="-128"/>
                <a:cs typeface="Arial Unicode MS" pitchFamily="34" charset="-128"/>
              </a:rPr>
              <a:t>IBM </a:t>
            </a:r>
            <a:r>
              <a:rPr lang="en-GB" sz="200" dirty="0" err="1" smtClean="0">
                <a:solidFill>
                  <a:srgbClr val="808080"/>
                </a:solidFill>
                <a:ea typeface="Arial Unicode MS" pitchFamily="34" charset="-128"/>
                <a:cs typeface="Arial Unicode MS" pitchFamily="34" charset="-128"/>
              </a:rPr>
              <a:t>zEnterprise</a:t>
            </a:r>
            <a:r>
              <a:rPr lang="en-GB" sz="200" dirty="0" smtClean="0">
                <a:solidFill>
                  <a:srgbClr val="808080"/>
                </a:solidFill>
                <a:ea typeface="Arial Unicode MS" pitchFamily="34" charset="-128"/>
                <a:cs typeface="Arial Unicode MS" pitchFamily="34" charset="-128"/>
              </a:rPr>
              <a:t>® 196</a:t>
            </a:r>
          </a:p>
          <a:p>
            <a:pPr>
              <a:lnSpc>
                <a:spcPct val="80000"/>
              </a:lnSpc>
              <a:spcBef>
                <a:spcPct val="0"/>
              </a:spcBef>
              <a:buFont typeface="Arial" pitchFamily="34" charset="0"/>
              <a:buChar char="●"/>
            </a:pPr>
            <a:r>
              <a:rPr lang="en-GB" sz="200" dirty="0" smtClean="0">
                <a:solidFill>
                  <a:srgbClr val="808080"/>
                </a:solidFill>
                <a:ea typeface="Arial Unicode MS" pitchFamily="34" charset="-128"/>
                <a:cs typeface="Arial Unicode MS" pitchFamily="34" charset="-128"/>
              </a:rPr>
              <a:t>IBM Power® 595</a:t>
            </a:r>
          </a:p>
          <a:p>
            <a:pPr>
              <a:lnSpc>
                <a:spcPct val="80000"/>
              </a:lnSpc>
              <a:spcBef>
                <a:spcPts val="1413"/>
              </a:spcBef>
            </a:pPr>
            <a:endParaRPr lang="en-US" sz="200" b="1" dirty="0" smtClean="0">
              <a:ea typeface="Arial Unicode MS" pitchFamily="34" charset="-128"/>
              <a:cs typeface="Arial Unicode MS" pitchFamily="34" charset="-128"/>
            </a:endParaRPr>
          </a:p>
          <a:p>
            <a:pPr>
              <a:lnSpc>
                <a:spcPct val="80000"/>
              </a:lnSpc>
              <a:spcBef>
                <a:spcPts val="1413"/>
              </a:spcBef>
            </a:pPr>
            <a:r>
              <a:rPr lang="en-US" sz="200" b="1" dirty="0" smtClean="0">
                <a:ea typeface="Arial Unicode MS" pitchFamily="34" charset="-128"/>
                <a:cs typeface="Arial Unicode MS" pitchFamily="34" charset="-128"/>
              </a:rPr>
              <a:t>Business challenge:</a:t>
            </a:r>
            <a:endParaRPr lang="en-US" sz="200" dirty="0" smtClean="0">
              <a:ea typeface="Arial Unicode MS" pitchFamily="34" charset="-128"/>
              <a:cs typeface="Arial Unicode MS" pitchFamily="34" charset="-128"/>
            </a:endParaRPr>
          </a:p>
          <a:p>
            <a:pPr>
              <a:lnSpc>
                <a:spcPct val="80000"/>
              </a:lnSpc>
              <a:spcBef>
                <a:spcPts val="1413"/>
              </a:spcBef>
            </a:pPr>
            <a:r>
              <a:rPr lang="en-GB" sz="200" dirty="0" smtClean="0">
                <a:ea typeface="Arial Unicode MS" pitchFamily="34" charset="-128"/>
                <a:cs typeface="Arial Unicode MS" pitchFamily="34" charset="-128"/>
              </a:rPr>
              <a:t>Customer demand for always-on, multi-channel banking threatened to derail Nationwide’s growth objectives. How could the bank create and support attractive new accounts faster than the competition?</a:t>
            </a:r>
          </a:p>
          <a:p>
            <a:pPr>
              <a:lnSpc>
                <a:spcPct val="80000"/>
              </a:lnSpc>
              <a:spcBef>
                <a:spcPts val="1413"/>
              </a:spcBef>
            </a:pPr>
            <a:endParaRPr lang="en-US" sz="200" b="1" dirty="0" smtClean="0">
              <a:ea typeface="Arial Unicode MS" pitchFamily="34" charset="-128"/>
              <a:cs typeface="Arial Unicode MS" pitchFamily="34" charset="-128"/>
            </a:endParaRPr>
          </a:p>
          <a:p>
            <a:pPr>
              <a:lnSpc>
                <a:spcPct val="80000"/>
              </a:lnSpc>
              <a:spcBef>
                <a:spcPts val="1413"/>
              </a:spcBef>
            </a:pPr>
            <a:r>
              <a:rPr lang="en-US" sz="200" b="1" dirty="0" smtClean="0">
                <a:ea typeface="Arial Unicode MS" pitchFamily="34" charset="-128"/>
                <a:cs typeface="Arial Unicode MS" pitchFamily="34" charset="-128"/>
              </a:rPr>
              <a:t>The benefit:</a:t>
            </a:r>
          </a:p>
          <a:p>
            <a:pPr>
              <a:lnSpc>
                <a:spcPct val="80000"/>
              </a:lnSpc>
              <a:spcBef>
                <a:spcPts val="1413"/>
              </a:spcBef>
            </a:pPr>
            <a:r>
              <a:rPr lang="en-GB" sz="200" dirty="0" smtClean="0">
                <a:ea typeface="Arial Unicode MS" pitchFamily="34" charset="-128"/>
                <a:cs typeface="Arial Unicode MS" pitchFamily="34" charset="-128"/>
              </a:rPr>
              <a:t>24/7 availability to support anytime, anywhere banking services. Shorter time-to-market for new accounts. Provides ample scalability to support Nationwide’s ambitious growth plans.</a:t>
            </a:r>
            <a:endParaRPr lang="en-US" sz="200" dirty="0" smtClean="0">
              <a:ea typeface="Arial Unicode MS" pitchFamily="34" charset="-128"/>
              <a:cs typeface="Arial Unicode MS" pitchFamily="34" charset="-128"/>
            </a:endParaRPr>
          </a:p>
          <a:p>
            <a:pPr>
              <a:lnSpc>
                <a:spcPct val="80000"/>
              </a:lnSpc>
            </a:pPr>
            <a:endParaRPr lang="en-US" sz="200" dirty="0" smtClean="0"/>
          </a:p>
          <a:p>
            <a:pPr>
              <a:lnSpc>
                <a:spcPct val="80000"/>
              </a:lnSpc>
            </a:pPr>
            <a:endParaRPr lang="en-US" sz="200" dirty="0" smtClean="0"/>
          </a:p>
          <a:p>
            <a:pPr>
              <a:lnSpc>
                <a:spcPct val="80000"/>
              </a:lnSpc>
              <a:spcBef>
                <a:spcPts val="1413"/>
              </a:spcBef>
            </a:pPr>
            <a:r>
              <a:rPr lang="en-US" sz="200" b="1" dirty="0" smtClean="0">
                <a:ea typeface="Arial Unicode MS" pitchFamily="34" charset="-128"/>
                <a:cs typeface="Arial Unicode MS" pitchFamily="34" charset="-128"/>
              </a:rPr>
              <a:t>Client Name:</a:t>
            </a:r>
            <a:endParaRPr lang="en-US" sz="200" dirty="0" smtClean="0">
              <a:ea typeface="Arial Unicode MS" pitchFamily="34" charset="-128"/>
              <a:cs typeface="Arial Unicode MS" pitchFamily="34" charset="-128"/>
            </a:endParaRPr>
          </a:p>
          <a:p>
            <a:pPr>
              <a:lnSpc>
                <a:spcPct val="80000"/>
              </a:lnSpc>
              <a:spcBef>
                <a:spcPts val="1413"/>
              </a:spcBef>
            </a:pPr>
            <a:r>
              <a:rPr lang="en-US" sz="200" dirty="0" smtClean="0">
                <a:solidFill>
                  <a:srgbClr val="808080"/>
                </a:solidFill>
                <a:ea typeface="Arial Unicode MS" pitchFamily="34" charset="-128"/>
                <a:cs typeface="Arial Unicode MS" pitchFamily="34" charset="-128"/>
              </a:rPr>
              <a:t>Nationwide</a:t>
            </a:r>
          </a:p>
          <a:p>
            <a:pPr>
              <a:lnSpc>
                <a:spcPct val="80000"/>
              </a:lnSpc>
              <a:spcBef>
                <a:spcPts val="1413"/>
              </a:spcBef>
            </a:pPr>
            <a:endParaRPr lang="en-US" sz="200" dirty="0" smtClean="0">
              <a:solidFill>
                <a:srgbClr val="808080"/>
              </a:solidFill>
              <a:ea typeface="Arial Unicode MS" pitchFamily="34" charset="-128"/>
              <a:cs typeface="Arial Unicode MS" pitchFamily="34" charset="-128"/>
            </a:endParaRPr>
          </a:p>
          <a:p>
            <a:pPr>
              <a:lnSpc>
                <a:spcPct val="80000"/>
              </a:lnSpc>
              <a:spcBef>
                <a:spcPts val="1413"/>
              </a:spcBef>
            </a:pPr>
            <a:r>
              <a:rPr lang="en-US" sz="200" b="1" dirty="0" smtClean="0">
                <a:ea typeface="Arial Unicode MS" pitchFamily="34" charset="-128"/>
                <a:cs typeface="Arial Unicode MS" pitchFamily="34" charset="-128"/>
              </a:rPr>
              <a:t>Case study Link:</a:t>
            </a:r>
            <a:endParaRPr lang="en-US" sz="200" dirty="0" smtClean="0">
              <a:ea typeface="Arial Unicode MS" pitchFamily="34" charset="-128"/>
              <a:cs typeface="Arial Unicode MS" pitchFamily="34" charset="-128"/>
            </a:endParaRPr>
          </a:p>
          <a:p>
            <a:pPr>
              <a:lnSpc>
                <a:spcPct val="80000"/>
              </a:lnSpc>
              <a:spcBef>
                <a:spcPts val="1413"/>
              </a:spcBef>
            </a:pPr>
            <a:r>
              <a:rPr lang="en-US" sz="200" dirty="0" smtClean="0">
                <a:ea typeface="Arial Unicode MS" pitchFamily="34" charset="-128"/>
                <a:cs typeface="Arial Unicode MS" pitchFamily="34" charset="-128"/>
              </a:rPr>
              <a:t>http://</a:t>
            </a:r>
            <a:r>
              <a:rPr lang="en-US" sz="200" dirty="0" err="1" smtClean="0">
                <a:ea typeface="Arial Unicode MS" pitchFamily="34" charset="-128"/>
                <a:cs typeface="Arial Unicode MS" pitchFamily="34" charset="-128"/>
              </a:rPr>
              <a:t>www.ibm.com</a:t>
            </a:r>
            <a:r>
              <a:rPr lang="en-US" sz="200" dirty="0" smtClean="0">
                <a:ea typeface="Arial Unicode MS" pitchFamily="34" charset="-128"/>
                <a:cs typeface="Arial Unicode MS" pitchFamily="34" charset="-128"/>
              </a:rPr>
              <a:t>/common/</a:t>
            </a:r>
            <a:r>
              <a:rPr lang="en-US" sz="200" dirty="0" err="1" smtClean="0">
                <a:ea typeface="Arial Unicode MS" pitchFamily="34" charset="-128"/>
                <a:cs typeface="Arial Unicode MS" pitchFamily="34" charset="-128"/>
              </a:rPr>
              <a:t>ssi</a:t>
            </a:r>
            <a:r>
              <a:rPr lang="en-US" sz="200" dirty="0" smtClean="0">
                <a:ea typeface="Arial Unicode MS" pitchFamily="34" charset="-128"/>
                <a:cs typeface="Arial Unicode MS" pitchFamily="34" charset="-128"/>
              </a:rPr>
              <a:t>/</a:t>
            </a:r>
            <a:r>
              <a:rPr lang="en-US" sz="200" dirty="0" err="1" smtClean="0">
                <a:ea typeface="Arial Unicode MS" pitchFamily="34" charset="-128"/>
                <a:cs typeface="Arial Unicode MS" pitchFamily="34" charset="-128"/>
              </a:rPr>
              <a:t>cgi</a:t>
            </a:r>
            <a:r>
              <a:rPr lang="en-US" sz="200" dirty="0" smtClean="0">
                <a:ea typeface="Arial Unicode MS" pitchFamily="34" charset="-128"/>
                <a:cs typeface="Arial Unicode MS" pitchFamily="34" charset="-128"/>
              </a:rPr>
              <a:t>-bin/</a:t>
            </a:r>
            <a:r>
              <a:rPr lang="en-US" sz="200" dirty="0" err="1" smtClean="0">
                <a:ea typeface="Arial Unicode MS" pitchFamily="34" charset="-128"/>
                <a:cs typeface="Arial Unicode MS" pitchFamily="34" charset="-128"/>
              </a:rPr>
              <a:t>ssialias?subtype</a:t>
            </a:r>
            <a:r>
              <a:rPr lang="en-US" sz="200" dirty="0" smtClean="0">
                <a:ea typeface="Arial Unicode MS" pitchFamily="34" charset="-128"/>
                <a:cs typeface="Arial Unicode MS" pitchFamily="34" charset="-128"/>
              </a:rPr>
              <a:t>=</a:t>
            </a:r>
            <a:r>
              <a:rPr lang="en-US" sz="200" dirty="0" err="1" smtClean="0">
                <a:ea typeface="Arial Unicode MS" pitchFamily="34" charset="-128"/>
                <a:cs typeface="Arial Unicode MS" pitchFamily="34" charset="-128"/>
              </a:rPr>
              <a:t>AB&amp;infotype</a:t>
            </a:r>
            <a:r>
              <a:rPr lang="en-US" sz="200" dirty="0" smtClean="0">
                <a:ea typeface="Arial Unicode MS" pitchFamily="34" charset="-128"/>
                <a:cs typeface="Arial Unicode MS" pitchFamily="34" charset="-128"/>
              </a:rPr>
              <a:t>=</a:t>
            </a:r>
            <a:r>
              <a:rPr lang="en-US" sz="200" dirty="0" err="1" smtClean="0">
                <a:ea typeface="Arial Unicode MS" pitchFamily="34" charset="-128"/>
                <a:cs typeface="Arial Unicode MS" pitchFamily="34" charset="-128"/>
              </a:rPr>
              <a:t>PM&amp;appname</a:t>
            </a:r>
            <a:r>
              <a:rPr lang="en-US" sz="200" dirty="0" smtClean="0">
                <a:ea typeface="Arial Unicode MS" pitchFamily="34" charset="-128"/>
                <a:cs typeface="Arial Unicode MS" pitchFamily="34" charset="-128"/>
              </a:rPr>
              <a:t>=</a:t>
            </a:r>
            <a:r>
              <a:rPr lang="en-US" sz="200" dirty="0" err="1" smtClean="0">
                <a:ea typeface="Arial Unicode MS" pitchFamily="34" charset="-128"/>
                <a:cs typeface="Arial Unicode MS" pitchFamily="34" charset="-128"/>
              </a:rPr>
              <a:t>SWGE_SW_SW_USEN&amp;htmlfid</a:t>
            </a:r>
            <a:r>
              <a:rPr lang="en-US" sz="200" dirty="0" smtClean="0">
                <a:ea typeface="Arial Unicode MS" pitchFamily="34" charset="-128"/>
                <a:cs typeface="Arial Unicode MS" pitchFamily="34" charset="-128"/>
              </a:rPr>
              <a:t>=SWC14074USEN&amp;attachment=SWC14074USEN.PDF</a:t>
            </a:r>
          </a:p>
          <a:p>
            <a:pPr>
              <a:lnSpc>
                <a:spcPct val="80000"/>
              </a:lnSpc>
              <a:spcBef>
                <a:spcPts val="1413"/>
              </a:spcBef>
            </a:pPr>
            <a:endParaRPr lang="en-US" sz="200" dirty="0" smtClean="0">
              <a:ea typeface="Arial Unicode MS" pitchFamily="34" charset="-128"/>
              <a:cs typeface="Arial Unicode MS" pitchFamily="34" charset="-128"/>
            </a:endParaRPr>
          </a:p>
          <a:p>
            <a:pPr>
              <a:lnSpc>
                <a:spcPct val="80000"/>
              </a:lnSpc>
              <a:spcBef>
                <a:spcPts val="1413"/>
              </a:spcBef>
            </a:pPr>
            <a:r>
              <a:rPr lang="en-US" sz="200" b="1" dirty="0" smtClean="0">
                <a:ea typeface="Arial Unicode MS" pitchFamily="34" charset="-128"/>
                <a:cs typeface="Arial Unicode MS" pitchFamily="34" charset="-128"/>
              </a:rPr>
              <a:t>Pull Quote:</a:t>
            </a:r>
            <a:endParaRPr lang="en-US" sz="200" dirty="0" smtClean="0">
              <a:ea typeface="Arial Unicode MS" pitchFamily="34" charset="-128"/>
              <a:cs typeface="Arial Unicode MS" pitchFamily="34" charset="-128"/>
            </a:endParaRPr>
          </a:p>
          <a:p>
            <a:pPr>
              <a:lnSpc>
                <a:spcPct val="80000"/>
              </a:lnSpc>
              <a:spcBef>
                <a:spcPts val="1413"/>
              </a:spcBef>
            </a:pPr>
            <a:r>
              <a:rPr lang="en-GB" sz="200" i="1" dirty="0" smtClean="0"/>
              <a:t>“With DB2 for z/OS at the heart of our new real-time banking capabilities, we can offer better quality of service and facilities to our customers.</a:t>
            </a:r>
            <a:r>
              <a:rPr lang="en-US" sz="200" i="1" dirty="0" smtClean="0"/>
              <a:t>” </a:t>
            </a:r>
            <a:br>
              <a:rPr lang="en-US" sz="200" i="1" dirty="0" smtClean="0"/>
            </a:br>
            <a:r>
              <a:rPr lang="en-US" sz="200" i="1" dirty="0" smtClean="0"/>
              <a:t>– </a:t>
            </a:r>
            <a:r>
              <a:rPr lang="en-GB" sz="200" i="1" dirty="0" smtClean="0"/>
              <a:t>Mike </a:t>
            </a:r>
            <a:r>
              <a:rPr lang="en-GB" sz="200" i="1" dirty="0" err="1" smtClean="0"/>
              <a:t>Pighills</a:t>
            </a:r>
            <a:r>
              <a:rPr lang="en-GB" sz="200" i="1" dirty="0" smtClean="0"/>
              <a:t>, Head of IT Services, Nationwide</a:t>
            </a:r>
          </a:p>
          <a:p>
            <a:pPr>
              <a:lnSpc>
                <a:spcPct val="80000"/>
              </a:lnSpc>
              <a:spcBef>
                <a:spcPts val="1413"/>
              </a:spcBef>
            </a:pPr>
            <a:endParaRPr lang="en-US" sz="200" i="1" dirty="0" smtClean="0">
              <a:solidFill>
                <a:srgbClr val="808080"/>
              </a:solidFill>
              <a:ea typeface="Arial Unicode MS" pitchFamily="34" charset="-128"/>
              <a:cs typeface="Arial Unicode MS" pitchFamily="34" charset="-128"/>
            </a:endParaRPr>
          </a:p>
          <a:p>
            <a:pPr>
              <a:lnSpc>
                <a:spcPct val="80000"/>
              </a:lnSpc>
              <a:spcBef>
                <a:spcPts val="1413"/>
              </a:spcBef>
            </a:pPr>
            <a:r>
              <a:rPr lang="en-US" sz="200" b="1" dirty="0" smtClean="0">
                <a:ea typeface="Arial Unicode MS" pitchFamily="34" charset="-128"/>
                <a:cs typeface="Arial Unicode MS" pitchFamily="34" charset="-128"/>
              </a:rPr>
              <a:t>Company Background:</a:t>
            </a:r>
            <a:endParaRPr lang="en-US" sz="200" dirty="0" smtClean="0">
              <a:ea typeface="Arial Unicode MS" pitchFamily="34" charset="-128"/>
              <a:cs typeface="Arial Unicode MS" pitchFamily="34" charset="-128"/>
            </a:endParaRPr>
          </a:p>
          <a:p>
            <a:pPr>
              <a:lnSpc>
                <a:spcPct val="80000"/>
              </a:lnSpc>
            </a:pPr>
            <a:r>
              <a:rPr lang="en-GB" sz="200" dirty="0" smtClean="0">
                <a:solidFill>
                  <a:srgbClr val="808080"/>
                </a:solidFill>
                <a:ea typeface="Arial Unicode MS" pitchFamily="34" charset="-128"/>
                <a:cs typeface="Arial Unicode MS" pitchFamily="34" charset="-128"/>
              </a:rPr>
              <a:t>Nationwide is the world’s largest building society, </a:t>
            </a:r>
            <a:r>
              <a:rPr lang="en-GB" sz="200" dirty="0" smtClean="0"/>
              <a:t>and is one of the UK’s top three savings and mortgage providers</a:t>
            </a:r>
            <a:r>
              <a:rPr lang="en-GB" sz="200" dirty="0" smtClean="0">
                <a:solidFill>
                  <a:srgbClr val="808080"/>
                </a:solidFill>
                <a:ea typeface="Arial Unicode MS" pitchFamily="34" charset="-128"/>
                <a:cs typeface="Arial Unicode MS" pitchFamily="34" charset="-128"/>
              </a:rPr>
              <a:t>. Its ambition is to be just as strong in the banking market, with a stated aim of achieving a 10 percent share of the UK market for primary personal checking accounts. </a:t>
            </a:r>
          </a:p>
          <a:p>
            <a:pPr>
              <a:lnSpc>
                <a:spcPct val="80000"/>
              </a:lnSpc>
              <a:spcBef>
                <a:spcPts val="1413"/>
              </a:spcBef>
            </a:pPr>
            <a:endParaRPr lang="en-US" sz="200" dirty="0" smtClean="0">
              <a:solidFill>
                <a:srgbClr val="808080"/>
              </a:solidFill>
              <a:ea typeface="Arial Unicode MS" pitchFamily="34" charset="-128"/>
              <a:cs typeface="Arial Unicode MS" pitchFamily="34" charset="-128"/>
            </a:endParaRPr>
          </a:p>
          <a:p>
            <a:pPr>
              <a:lnSpc>
                <a:spcPct val="80000"/>
              </a:lnSpc>
              <a:spcBef>
                <a:spcPts val="1413"/>
              </a:spcBef>
            </a:pPr>
            <a:r>
              <a:rPr lang="en-US" sz="200" b="1" dirty="0" smtClean="0">
                <a:ea typeface="Arial Unicode MS" pitchFamily="34" charset="-128"/>
                <a:cs typeface="Arial Unicode MS" pitchFamily="34" charset="-128"/>
              </a:rPr>
              <a:t>Solution components:</a:t>
            </a:r>
            <a:endParaRPr lang="en-US" sz="200" dirty="0" smtClean="0">
              <a:ea typeface="Arial Unicode MS" pitchFamily="34" charset="-128"/>
              <a:cs typeface="Arial Unicode MS" pitchFamily="34" charset="-128"/>
            </a:endParaRPr>
          </a:p>
          <a:p>
            <a:pPr>
              <a:lnSpc>
                <a:spcPct val="80000"/>
              </a:lnSpc>
              <a:spcBef>
                <a:spcPct val="0"/>
              </a:spcBef>
            </a:pPr>
            <a:r>
              <a:rPr lang="en-US" sz="200" b="1" dirty="0" smtClean="0">
                <a:solidFill>
                  <a:srgbClr val="808080"/>
                </a:solidFill>
                <a:ea typeface="Arial Unicode MS" pitchFamily="34" charset="-128"/>
                <a:cs typeface="Arial Unicode MS" pitchFamily="34" charset="-128"/>
              </a:rPr>
              <a:t>Software</a:t>
            </a:r>
          </a:p>
          <a:p>
            <a:pPr>
              <a:lnSpc>
                <a:spcPct val="80000"/>
              </a:lnSpc>
              <a:spcBef>
                <a:spcPct val="0"/>
              </a:spcBef>
              <a:buFont typeface="Arial" pitchFamily="34" charset="0"/>
              <a:buChar char="●"/>
            </a:pPr>
            <a:r>
              <a:rPr lang="en-US" sz="200" dirty="0" smtClean="0">
                <a:solidFill>
                  <a:srgbClr val="808080"/>
                </a:solidFill>
                <a:ea typeface="Arial Unicode MS" pitchFamily="34" charset="-128"/>
                <a:cs typeface="Arial Unicode MS" pitchFamily="34" charset="-128"/>
              </a:rPr>
              <a:t>IBM® DB2® for z/OS®</a:t>
            </a:r>
          </a:p>
          <a:p>
            <a:pPr>
              <a:lnSpc>
                <a:spcPct val="80000"/>
              </a:lnSpc>
              <a:spcBef>
                <a:spcPct val="0"/>
              </a:spcBef>
              <a:buFont typeface="Arial" pitchFamily="34" charset="0"/>
              <a:buChar char="●"/>
            </a:pPr>
            <a:r>
              <a:rPr lang="en-US" sz="200" dirty="0" smtClean="0">
                <a:solidFill>
                  <a:srgbClr val="808080"/>
                </a:solidFill>
                <a:ea typeface="Arial Unicode MS" pitchFamily="34" charset="-128"/>
                <a:cs typeface="Arial Unicode MS" pitchFamily="34" charset="-128"/>
              </a:rPr>
              <a:t>IBM </a:t>
            </a:r>
            <a:r>
              <a:rPr lang="en-US" sz="200" dirty="0" err="1" smtClean="0">
                <a:solidFill>
                  <a:srgbClr val="808080"/>
                </a:solidFill>
                <a:ea typeface="Arial Unicode MS" pitchFamily="34" charset="-128"/>
                <a:cs typeface="Arial Unicode MS" pitchFamily="34" charset="-128"/>
              </a:rPr>
              <a:t>InfoSphere</a:t>
            </a:r>
            <a:r>
              <a:rPr lang="en-US" sz="200" dirty="0" smtClean="0">
                <a:solidFill>
                  <a:srgbClr val="808080"/>
                </a:solidFill>
                <a:ea typeface="Arial Unicode MS" pitchFamily="34" charset="-128"/>
                <a:cs typeface="Arial Unicode MS" pitchFamily="34" charset="-128"/>
              </a:rPr>
              <a:t>® </a:t>
            </a:r>
            <a:r>
              <a:rPr lang="en-US" sz="200" dirty="0" err="1" smtClean="0">
                <a:solidFill>
                  <a:srgbClr val="808080"/>
                </a:solidFill>
                <a:ea typeface="Arial Unicode MS" pitchFamily="34" charset="-128"/>
                <a:cs typeface="Arial Unicode MS" pitchFamily="34" charset="-128"/>
              </a:rPr>
              <a:t>Guardium</a:t>
            </a:r>
            <a:r>
              <a:rPr lang="en-US" sz="200" dirty="0" smtClean="0">
                <a:solidFill>
                  <a:srgbClr val="808080"/>
                </a:solidFill>
                <a:ea typeface="Arial Unicode MS" pitchFamily="34" charset="-128"/>
                <a:cs typeface="Arial Unicode MS" pitchFamily="34" charset="-128"/>
              </a:rPr>
              <a:t>® S-TAP® for DB2 on z/OS</a:t>
            </a:r>
          </a:p>
          <a:p>
            <a:pPr>
              <a:lnSpc>
                <a:spcPct val="80000"/>
              </a:lnSpc>
              <a:spcBef>
                <a:spcPct val="0"/>
              </a:spcBef>
              <a:buFont typeface="Arial" pitchFamily="34" charset="0"/>
              <a:buChar char="●"/>
            </a:pPr>
            <a:r>
              <a:rPr lang="en-US" sz="200" dirty="0" smtClean="0">
                <a:solidFill>
                  <a:srgbClr val="808080"/>
                </a:solidFill>
                <a:ea typeface="Arial Unicode MS" pitchFamily="34" charset="-128"/>
                <a:cs typeface="Arial Unicode MS" pitchFamily="34" charset="-128"/>
              </a:rPr>
              <a:t>IBM Security </a:t>
            </a:r>
            <a:r>
              <a:rPr lang="en-US" sz="200" dirty="0" err="1" smtClean="0">
                <a:solidFill>
                  <a:srgbClr val="808080"/>
                </a:solidFill>
                <a:ea typeface="Arial Unicode MS" pitchFamily="34" charset="-128"/>
                <a:cs typeface="Arial Unicode MS" pitchFamily="34" charset="-128"/>
              </a:rPr>
              <a:t>zSecure</a:t>
            </a:r>
            <a:r>
              <a:rPr lang="en-US" sz="200" dirty="0" smtClean="0">
                <a:solidFill>
                  <a:srgbClr val="808080"/>
                </a:solidFill>
                <a:ea typeface="Arial Unicode MS" pitchFamily="34" charset="-128"/>
                <a:cs typeface="Arial Unicode MS" pitchFamily="34" charset="-128"/>
              </a:rPr>
              <a:t>™</a:t>
            </a:r>
          </a:p>
          <a:p>
            <a:pPr>
              <a:lnSpc>
                <a:spcPct val="80000"/>
              </a:lnSpc>
              <a:spcBef>
                <a:spcPct val="0"/>
              </a:spcBef>
              <a:buFont typeface="Arial" pitchFamily="34" charset="0"/>
              <a:buChar char="●"/>
            </a:pPr>
            <a:r>
              <a:rPr lang="en-US" sz="200" dirty="0" smtClean="0">
                <a:solidFill>
                  <a:srgbClr val="808080"/>
                </a:solidFill>
                <a:ea typeface="Arial Unicode MS" pitchFamily="34" charset="-128"/>
                <a:cs typeface="Arial Unicode MS" pitchFamily="34" charset="-128"/>
              </a:rPr>
              <a:t>IBM z/OS</a:t>
            </a:r>
          </a:p>
          <a:p>
            <a:pPr>
              <a:lnSpc>
                <a:spcPct val="80000"/>
              </a:lnSpc>
              <a:spcBef>
                <a:spcPct val="0"/>
              </a:spcBef>
              <a:buFont typeface="Arial" pitchFamily="34" charset="0"/>
              <a:buChar char="●"/>
            </a:pPr>
            <a:r>
              <a:rPr lang="en-US" sz="200" dirty="0" smtClean="0">
                <a:solidFill>
                  <a:srgbClr val="808080"/>
                </a:solidFill>
                <a:ea typeface="Arial Unicode MS" pitchFamily="34" charset="-128"/>
                <a:cs typeface="Arial Unicode MS" pitchFamily="34" charset="-128"/>
              </a:rPr>
              <a:t>SAP for Banking</a:t>
            </a:r>
          </a:p>
          <a:p>
            <a:pPr>
              <a:lnSpc>
                <a:spcPct val="80000"/>
              </a:lnSpc>
              <a:spcBef>
                <a:spcPct val="0"/>
              </a:spcBef>
            </a:pPr>
            <a:r>
              <a:rPr lang="en-US" sz="200" b="1" dirty="0" smtClean="0">
                <a:solidFill>
                  <a:srgbClr val="808080"/>
                </a:solidFill>
                <a:ea typeface="Arial Unicode MS" pitchFamily="34" charset="-128"/>
                <a:cs typeface="Arial Unicode MS" pitchFamily="34" charset="-128"/>
              </a:rPr>
              <a:t>Hardware</a:t>
            </a:r>
          </a:p>
          <a:p>
            <a:pPr>
              <a:lnSpc>
                <a:spcPct val="80000"/>
              </a:lnSpc>
              <a:spcBef>
                <a:spcPct val="0"/>
              </a:spcBef>
              <a:buFont typeface="Arial" pitchFamily="34" charset="0"/>
              <a:buChar char="●"/>
            </a:pPr>
            <a:r>
              <a:rPr lang="en-GB" sz="200" dirty="0" smtClean="0">
                <a:solidFill>
                  <a:srgbClr val="808080"/>
                </a:solidFill>
                <a:ea typeface="Arial Unicode MS" pitchFamily="34" charset="-128"/>
                <a:cs typeface="Arial Unicode MS" pitchFamily="34" charset="-128"/>
              </a:rPr>
              <a:t>IBM </a:t>
            </a:r>
            <a:r>
              <a:rPr lang="en-GB" sz="200" dirty="0" err="1" smtClean="0">
                <a:solidFill>
                  <a:srgbClr val="808080"/>
                </a:solidFill>
                <a:ea typeface="Arial Unicode MS" pitchFamily="34" charset="-128"/>
                <a:cs typeface="Arial Unicode MS" pitchFamily="34" charset="-128"/>
              </a:rPr>
              <a:t>zEnterprise</a:t>
            </a:r>
            <a:r>
              <a:rPr lang="en-GB" sz="200" dirty="0" smtClean="0">
                <a:solidFill>
                  <a:srgbClr val="808080"/>
                </a:solidFill>
                <a:ea typeface="Arial Unicode MS" pitchFamily="34" charset="-128"/>
                <a:cs typeface="Arial Unicode MS" pitchFamily="34" charset="-128"/>
              </a:rPr>
              <a:t>® 196</a:t>
            </a:r>
          </a:p>
          <a:p>
            <a:pPr>
              <a:lnSpc>
                <a:spcPct val="80000"/>
              </a:lnSpc>
              <a:spcBef>
                <a:spcPct val="0"/>
              </a:spcBef>
              <a:buFont typeface="Arial" pitchFamily="34" charset="0"/>
              <a:buChar char="●"/>
            </a:pPr>
            <a:r>
              <a:rPr lang="en-GB" sz="200" dirty="0" smtClean="0">
                <a:solidFill>
                  <a:srgbClr val="808080"/>
                </a:solidFill>
                <a:ea typeface="Arial Unicode MS" pitchFamily="34" charset="-128"/>
                <a:cs typeface="Arial Unicode MS" pitchFamily="34" charset="-128"/>
              </a:rPr>
              <a:t>IBM Power® 595</a:t>
            </a:r>
          </a:p>
          <a:p>
            <a:pPr>
              <a:lnSpc>
                <a:spcPct val="80000"/>
              </a:lnSpc>
              <a:spcBef>
                <a:spcPts val="1413"/>
              </a:spcBef>
            </a:pPr>
            <a:endParaRPr lang="en-US" sz="200" b="1" dirty="0" smtClean="0">
              <a:ea typeface="Arial Unicode MS" pitchFamily="34" charset="-128"/>
              <a:cs typeface="Arial Unicode MS" pitchFamily="34" charset="-128"/>
            </a:endParaRPr>
          </a:p>
          <a:p>
            <a:pPr>
              <a:lnSpc>
                <a:spcPct val="80000"/>
              </a:lnSpc>
              <a:spcBef>
                <a:spcPts val="1413"/>
              </a:spcBef>
            </a:pPr>
            <a:r>
              <a:rPr lang="en-US" sz="200" b="1" dirty="0" smtClean="0">
                <a:ea typeface="Arial Unicode MS" pitchFamily="34" charset="-128"/>
                <a:cs typeface="Arial Unicode MS" pitchFamily="34" charset="-128"/>
              </a:rPr>
              <a:t>Business challenge:</a:t>
            </a:r>
            <a:endParaRPr lang="en-US" sz="200" dirty="0" smtClean="0">
              <a:ea typeface="Arial Unicode MS" pitchFamily="34" charset="-128"/>
              <a:cs typeface="Arial Unicode MS" pitchFamily="34" charset="-128"/>
            </a:endParaRPr>
          </a:p>
          <a:p>
            <a:pPr>
              <a:lnSpc>
                <a:spcPct val="80000"/>
              </a:lnSpc>
              <a:spcBef>
                <a:spcPts val="1413"/>
              </a:spcBef>
            </a:pPr>
            <a:r>
              <a:rPr lang="en-GB" sz="200" dirty="0" smtClean="0">
                <a:ea typeface="Arial Unicode MS" pitchFamily="34" charset="-128"/>
                <a:cs typeface="Arial Unicode MS" pitchFamily="34" charset="-128"/>
              </a:rPr>
              <a:t>Customer demand for always-on, multi-channel banking threatened to derail Nationwide’s growth objectives. How could the bank create and support attractive new accounts faster than the competition?</a:t>
            </a:r>
          </a:p>
          <a:p>
            <a:pPr>
              <a:lnSpc>
                <a:spcPct val="80000"/>
              </a:lnSpc>
              <a:spcBef>
                <a:spcPts val="1413"/>
              </a:spcBef>
            </a:pPr>
            <a:endParaRPr lang="en-US" sz="200" b="1" dirty="0" smtClean="0">
              <a:ea typeface="Arial Unicode MS" pitchFamily="34" charset="-128"/>
              <a:cs typeface="Arial Unicode MS" pitchFamily="34" charset="-128"/>
            </a:endParaRPr>
          </a:p>
          <a:p>
            <a:pPr>
              <a:lnSpc>
                <a:spcPct val="80000"/>
              </a:lnSpc>
              <a:spcBef>
                <a:spcPts val="1413"/>
              </a:spcBef>
            </a:pPr>
            <a:r>
              <a:rPr lang="en-US" sz="200" b="1" dirty="0" smtClean="0">
                <a:ea typeface="Arial Unicode MS" pitchFamily="34" charset="-128"/>
                <a:cs typeface="Arial Unicode MS" pitchFamily="34" charset="-128"/>
              </a:rPr>
              <a:t>The benefit:</a:t>
            </a:r>
          </a:p>
          <a:p>
            <a:pPr>
              <a:lnSpc>
                <a:spcPct val="80000"/>
              </a:lnSpc>
              <a:spcBef>
                <a:spcPts val="1413"/>
              </a:spcBef>
            </a:pPr>
            <a:r>
              <a:rPr lang="en-GB" sz="200" dirty="0" smtClean="0">
                <a:ea typeface="Arial Unicode MS" pitchFamily="34" charset="-128"/>
                <a:cs typeface="Arial Unicode MS" pitchFamily="34" charset="-128"/>
              </a:rPr>
              <a:t>24/7 availability to support anytime, anywhere banking services. Shorter time-to-market for new accounts. Provides ample scalability to support Nationwide’s ambitious growth plans.</a:t>
            </a:r>
            <a:endParaRPr lang="en-US" sz="200" dirty="0" smtClean="0">
              <a:ea typeface="Arial Unicode MS" pitchFamily="34" charset="-128"/>
              <a:cs typeface="Arial Unicode MS" pitchFamily="34" charset="-128"/>
            </a:endParaRPr>
          </a:p>
          <a:p>
            <a:pPr>
              <a:lnSpc>
                <a:spcPct val="80000"/>
              </a:lnSpc>
            </a:pPr>
            <a:endParaRPr lang="en-US" sz="200" dirty="0" smtClean="0"/>
          </a:p>
          <a:p>
            <a:pPr>
              <a:lnSpc>
                <a:spcPct val="80000"/>
              </a:lnSpc>
            </a:pPr>
            <a:endParaRPr lang="en-US" sz="800" dirty="0" smtClean="0"/>
          </a:p>
        </p:txBody>
      </p:sp>
    </p:spTree>
    <p:extLst>
      <p:ext uri="{BB962C8B-B14F-4D97-AF65-F5344CB8AC3E}">
        <p14:creationId xmlns:p14="http://schemas.microsoft.com/office/powerpoint/2010/main" val="393803343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2"/>
          <p:cNvSpPr>
            <a:spLocks noGrp="1" noRot="1" noChangeAspect="1" noChangeArrowheads="1" noTextEdit="1"/>
          </p:cNvSpPr>
          <p:nvPr>
            <p:ph type="sldImg"/>
          </p:nvPr>
        </p:nvSpPr>
        <p:spPr bwMode="auto">
          <a:xfrm>
            <a:off x="1143000" y="685800"/>
            <a:ext cx="4572000" cy="3429000"/>
          </a:xfrm>
          <a:noFill/>
          <a:ln>
            <a:solidFill>
              <a:srgbClr val="000000"/>
            </a:solidFill>
            <a:miter lim="800000"/>
            <a:headEnd/>
            <a:tailEnd/>
          </a:ln>
        </p:spPr>
      </p:sp>
      <p:sp>
        <p:nvSpPr>
          <p:cNvPr id="7577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ts val="1440"/>
              </a:spcBef>
              <a:spcAft>
                <a:spcPts val="0"/>
              </a:spcAft>
              <a:buFont typeface="Times New Roman" pitchFamily="16" charset="0"/>
              <a:buNone/>
              <a:defRPr/>
            </a:pPr>
            <a:r>
              <a:rPr lang="en-US" sz="1200" kern="50" dirty="0" smtClean="0">
                <a:solidFill>
                  <a:srgbClr val="808080"/>
                </a:solidFill>
                <a:latin typeface="Arial"/>
                <a:ea typeface="Arial Unicode MS"/>
                <a:cs typeface="Tahoma"/>
              </a:rPr>
              <a:t>Nationwide</a:t>
            </a:r>
          </a:p>
          <a:p>
            <a:pPr>
              <a:spcBef>
                <a:spcPts val="1440"/>
              </a:spcBef>
              <a:spcAft>
                <a:spcPts val="0"/>
              </a:spcAft>
              <a:buFont typeface="Times New Roman" pitchFamily="16" charset="0"/>
              <a:buNone/>
              <a:defRPr/>
            </a:pPr>
            <a:endParaRPr lang="en-US" sz="1200" kern="50" dirty="0" smtClean="0">
              <a:solidFill>
                <a:srgbClr val="808080"/>
              </a:solidFill>
              <a:latin typeface="Arial"/>
              <a:ea typeface="Arial Unicode MS"/>
              <a:cs typeface="Tahoma"/>
            </a:endParaRPr>
          </a:p>
          <a:p>
            <a:pPr>
              <a:spcBef>
                <a:spcPts val="1440"/>
              </a:spcBef>
              <a:spcAft>
                <a:spcPts val="0"/>
              </a:spcAft>
              <a:buFont typeface="Times New Roman" pitchFamily="16" charset="0"/>
              <a:buNone/>
              <a:defRPr/>
            </a:pPr>
            <a:r>
              <a:rPr lang="en-US" sz="1200" b="1" kern="50" dirty="0" smtClean="0">
                <a:latin typeface="Arial"/>
                <a:ea typeface="Arial Unicode MS"/>
                <a:cs typeface="Tahoma"/>
              </a:rPr>
              <a:t>Case study Link:</a:t>
            </a:r>
            <a:endParaRPr lang="en-US" sz="1200" kern="50" dirty="0" smtClean="0">
              <a:latin typeface="Arial"/>
              <a:ea typeface="Arial Unicode MS"/>
              <a:cs typeface="Tahoma"/>
            </a:endParaRPr>
          </a:p>
          <a:p>
            <a:pPr>
              <a:spcBef>
                <a:spcPts val="1440"/>
              </a:spcBef>
              <a:spcAft>
                <a:spcPts val="0"/>
              </a:spcAft>
              <a:buFont typeface="Times New Roman" pitchFamily="16" charset="0"/>
              <a:buNone/>
              <a:defRPr/>
            </a:pPr>
            <a:r>
              <a:rPr lang="en-US" sz="1200" kern="50" dirty="0" smtClean="0">
                <a:latin typeface="Arial"/>
                <a:ea typeface="Arial Unicode MS"/>
                <a:cs typeface="Tahoma"/>
              </a:rPr>
              <a:t>http://</a:t>
            </a:r>
            <a:r>
              <a:rPr lang="en-US" sz="1200" kern="50" dirty="0" err="1" smtClean="0">
                <a:latin typeface="Arial"/>
                <a:ea typeface="Arial Unicode MS"/>
                <a:cs typeface="Tahoma"/>
              </a:rPr>
              <a:t>www.ibm.com</a:t>
            </a:r>
            <a:r>
              <a:rPr lang="en-US" sz="1200" kern="50" dirty="0" smtClean="0">
                <a:latin typeface="Arial"/>
                <a:ea typeface="Arial Unicode MS"/>
                <a:cs typeface="Tahoma"/>
              </a:rPr>
              <a:t>/common/</a:t>
            </a:r>
            <a:r>
              <a:rPr lang="en-US" sz="1200" kern="50" dirty="0" err="1" smtClean="0">
                <a:latin typeface="Arial"/>
                <a:ea typeface="Arial Unicode MS"/>
                <a:cs typeface="Tahoma"/>
              </a:rPr>
              <a:t>ssi</a:t>
            </a:r>
            <a:r>
              <a:rPr lang="en-US" sz="1200" kern="50" dirty="0" smtClean="0">
                <a:latin typeface="Arial"/>
                <a:ea typeface="Arial Unicode MS"/>
                <a:cs typeface="Tahoma"/>
              </a:rPr>
              <a:t>/</a:t>
            </a:r>
            <a:r>
              <a:rPr lang="en-US" sz="1200" kern="50" dirty="0" err="1" smtClean="0">
                <a:latin typeface="Arial"/>
                <a:ea typeface="Arial Unicode MS"/>
                <a:cs typeface="Tahoma"/>
              </a:rPr>
              <a:t>cgi</a:t>
            </a:r>
            <a:r>
              <a:rPr lang="en-US" sz="1200" kern="50" dirty="0" smtClean="0">
                <a:latin typeface="Arial"/>
                <a:ea typeface="Arial Unicode MS"/>
                <a:cs typeface="Tahoma"/>
              </a:rPr>
              <a:t>-bin/</a:t>
            </a:r>
            <a:r>
              <a:rPr lang="en-US" sz="1200" kern="50" dirty="0" err="1" smtClean="0">
                <a:latin typeface="Arial"/>
                <a:ea typeface="Arial Unicode MS"/>
                <a:cs typeface="Tahoma"/>
              </a:rPr>
              <a:t>ssialias?subtype</a:t>
            </a:r>
            <a:r>
              <a:rPr lang="en-US" sz="1200" kern="50" dirty="0" smtClean="0">
                <a:latin typeface="Arial"/>
                <a:ea typeface="Arial Unicode MS"/>
                <a:cs typeface="Tahoma"/>
              </a:rPr>
              <a:t>=</a:t>
            </a:r>
            <a:r>
              <a:rPr lang="en-US" sz="1200" kern="50" dirty="0" err="1" smtClean="0">
                <a:latin typeface="Arial"/>
                <a:ea typeface="Arial Unicode MS"/>
                <a:cs typeface="Tahoma"/>
              </a:rPr>
              <a:t>AB&amp;infotype</a:t>
            </a:r>
            <a:r>
              <a:rPr lang="en-US" sz="1200" kern="50" dirty="0" smtClean="0">
                <a:latin typeface="Arial"/>
                <a:ea typeface="Arial Unicode MS"/>
                <a:cs typeface="Tahoma"/>
              </a:rPr>
              <a:t>=</a:t>
            </a:r>
            <a:r>
              <a:rPr lang="en-US" sz="1200" kern="50" dirty="0" err="1" smtClean="0">
                <a:latin typeface="Arial"/>
                <a:ea typeface="Arial Unicode MS"/>
                <a:cs typeface="Tahoma"/>
              </a:rPr>
              <a:t>PM&amp;appname</a:t>
            </a:r>
            <a:r>
              <a:rPr lang="en-US" sz="1200" kern="50" dirty="0" smtClean="0">
                <a:latin typeface="Arial"/>
                <a:ea typeface="Arial Unicode MS"/>
                <a:cs typeface="Tahoma"/>
              </a:rPr>
              <a:t>=</a:t>
            </a:r>
            <a:r>
              <a:rPr lang="en-US" sz="1200" kern="50" dirty="0" err="1" smtClean="0">
                <a:latin typeface="Arial"/>
                <a:ea typeface="Arial Unicode MS"/>
                <a:cs typeface="Tahoma"/>
              </a:rPr>
              <a:t>SWGE_SW_SW_USEN&amp;htmlfid</a:t>
            </a:r>
            <a:r>
              <a:rPr lang="en-US" sz="1200" kern="50" dirty="0" smtClean="0">
                <a:latin typeface="Arial"/>
                <a:ea typeface="Arial Unicode MS"/>
                <a:cs typeface="Tahoma"/>
              </a:rPr>
              <a:t>=SWC14074USEN&amp;attachment=SWC14074USEN.PDF</a:t>
            </a:r>
          </a:p>
          <a:p>
            <a:pPr>
              <a:spcBef>
                <a:spcPts val="1440"/>
              </a:spcBef>
              <a:spcAft>
                <a:spcPts val="0"/>
              </a:spcAft>
              <a:buFont typeface="Times New Roman" pitchFamily="16" charset="0"/>
              <a:buNone/>
              <a:defRPr/>
            </a:pPr>
            <a:endParaRPr lang="en-US" sz="1200" kern="50" dirty="0" smtClean="0">
              <a:latin typeface="Arial"/>
              <a:ea typeface="Arial Unicode MS"/>
              <a:cs typeface="Tahoma"/>
            </a:endParaRPr>
          </a:p>
          <a:p>
            <a:pPr>
              <a:spcBef>
                <a:spcPts val="1440"/>
              </a:spcBef>
              <a:spcAft>
                <a:spcPts val="0"/>
              </a:spcAft>
              <a:buFont typeface="Times New Roman" pitchFamily="16" charset="0"/>
              <a:buNone/>
              <a:defRPr/>
            </a:pPr>
            <a:r>
              <a:rPr lang="en-US" sz="1200" b="1" kern="50" dirty="0" smtClean="0">
                <a:latin typeface="Arial"/>
                <a:ea typeface="Arial Unicode MS"/>
                <a:cs typeface="Tahoma"/>
              </a:rPr>
              <a:t>Pull Quote:</a:t>
            </a:r>
            <a:endParaRPr lang="en-US" sz="1200" kern="50" dirty="0" smtClean="0">
              <a:latin typeface="Arial"/>
              <a:ea typeface="Arial Unicode MS"/>
              <a:cs typeface="Tahoma"/>
            </a:endParaRPr>
          </a:p>
          <a:p>
            <a:pPr>
              <a:spcBef>
                <a:spcPts val="1440"/>
              </a:spcBef>
              <a:spcAft>
                <a:spcPts val="0"/>
              </a:spcAft>
              <a:buFont typeface="Times New Roman" pitchFamily="16" charset="0"/>
              <a:buNone/>
              <a:defRPr/>
            </a:pPr>
            <a:r>
              <a:rPr lang="en-GB" i="1" dirty="0" smtClean="0"/>
              <a:t>“With DB2 for z/OS at the heart of our new real-time banking capabilities, we can offer better quality of service and facilities to our customers.</a:t>
            </a:r>
            <a:r>
              <a:rPr lang="en-US" i="1" dirty="0" smtClean="0"/>
              <a:t>” </a:t>
            </a:r>
            <a:br>
              <a:rPr lang="en-US" i="1" dirty="0" smtClean="0"/>
            </a:br>
            <a:r>
              <a:rPr lang="en-US" i="1" dirty="0" smtClean="0"/>
              <a:t>– </a:t>
            </a:r>
            <a:r>
              <a:rPr lang="en-GB" i="1" dirty="0" smtClean="0"/>
              <a:t>Mike </a:t>
            </a:r>
            <a:r>
              <a:rPr lang="en-GB" i="1" dirty="0" err="1" smtClean="0"/>
              <a:t>Pighills</a:t>
            </a:r>
            <a:r>
              <a:rPr lang="en-GB" i="1" dirty="0" smtClean="0"/>
              <a:t>, Head of IT Services, Nationwide</a:t>
            </a:r>
          </a:p>
          <a:p>
            <a:pPr>
              <a:spcBef>
                <a:spcPts val="1440"/>
              </a:spcBef>
              <a:spcAft>
                <a:spcPts val="0"/>
              </a:spcAft>
              <a:buFont typeface="Times New Roman" pitchFamily="16" charset="0"/>
              <a:buNone/>
              <a:defRPr/>
            </a:pPr>
            <a:endParaRPr lang="en-US" sz="1200" i="1" kern="50" dirty="0" smtClean="0">
              <a:solidFill>
                <a:srgbClr val="808080"/>
              </a:solidFill>
              <a:latin typeface="Arial"/>
              <a:ea typeface="Arial Unicode MS"/>
              <a:cs typeface="Tahoma"/>
            </a:endParaRPr>
          </a:p>
          <a:p>
            <a:pPr>
              <a:spcBef>
                <a:spcPts val="1440"/>
              </a:spcBef>
              <a:spcAft>
                <a:spcPts val="0"/>
              </a:spcAft>
              <a:buFont typeface="Times New Roman" pitchFamily="16" charset="0"/>
              <a:buNone/>
              <a:defRPr/>
            </a:pPr>
            <a:r>
              <a:rPr lang="en-US" sz="1200" b="1" kern="50" dirty="0" smtClean="0">
                <a:latin typeface="Arial"/>
                <a:ea typeface="Arial Unicode MS"/>
                <a:cs typeface="Tahoma"/>
              </a:rPr>
              <a:t>Company Background:</a:t>
            </a:r>
            <a:endParaRPr lang="en-US" sz="1200" kern="50" dirty="0" smtClean="0">
              <a:latin typeface="Arial"/>
              <a:ea typeface="Arial Unicode MS"/>
              <a:cs typeface="Tahoma"/>
            </a:endParaRPr>
          </a:p>
          <a:p>
            <a:pPr>
              <a:defRPr/>
            </a:pPr>
            <a:r>
              <a:rPr lang="en-GB" sz="1200" kern="50" dirty="0" smtClean="0">
                <a:solidFill>
                  <a:srgbClr val="808080"/>
                </a:solidFill>
                <a:latin typeface="Arial"/>
                <a:ea typeface="Arial Unicode MS"/>
                <a:cs typeface="Tahoma"/>
              </a:rPr>
              <a:t>Nationwide is the world’s largest building society, </a:t>
            </a:r>
            <a:r>
              <a:rPr lang="en-GB" dirty="0" smtClean="0"/>
              <a:t>and is one of the UK’s top three savings and mortgage providers</a:t>
            </a:r>
            <a:r>
              <a:rPr lang="en-GB" sz="1200" kern="50" dirty="0" smtClean="0">
                <a:solidFill>
                  <a:srgbClr val="808080"/>
                </a:solidFill>
                <a:latin typeface="Arial"/>
                <a:ea typeface="Arial Unicode MS"/>
                <a:cs typeface="Tahoma"/>
              </a:rPr>
              <a:t>. Its ambition is to be just as strong in the banking market, with a stated aim of achieving a 10 percent share of the UK market for primary personal checking accounts. </a:t>
            </a:r>
          </a:p>
          <a:p>
            <a:pPr>
              <a:spcBef>
                <a:spcPts val="1440"/>
              </a:spcBef>
              <a:spcAft>
                <a:spcPts val="0"/>
              </a:spcAft>
              <a:buFont typeface="Times New Roman" pitchFamily="16" charset="0"/>
              <a:buNone/>
              <a:defRPr/>
            </a:pPr>
            <a:endParaRPr lang="en-US" sz="1200" kern="50" dirty="0" smtClean="0">
              <a:solidFill>
                <a:srgbClr val="808080"/>
              </a:solidFill>
              <a:latin typeface="Arial"/>
              <a:ea typeface="Arial Unicode MS"/>
              <a:cs typeface="Tahoma"/>
            </a:endParaRPr>
          </a:p>
          <a:p>
            <a:pPr>
              <a:spcBef>
                <a:spcPts val="1440"/>
              </a:spcBef>
              <a:spcAft>
                <a:spcPts val="0"/>
              </a:spcAft>
              <a:buFont typeface="Times New Roman" pitchFamily="16" charset="0"/>
              <a:buNone/>
              <a:defRPr/>
            </a:pPr>
            <a:r>
              <a:rPr lang="en-US" sz="1200" b="1" kern="50" dirty="0" smtClean="0">
                <a:latin typeface="Arial"/>
                <a:ea typeface="Arial Unicode MS"/>
                <a:cs typeface="Tahoma"/>
              </a:rPr>
              <a:t>Solution components:</a:t>
            </a:r>
            <a:endParaRPr lang="en-US" sz="1200" kern="50" dirty="0" smtClean="0">
              <a:latin typeface="Arial"/>
              <a:ea typeface="Arial Unicode MS"/>
              <a:cs typeface="Tahoma"/>
            </a:endParaRPr>
          </a:p>
          <a:p>
            <a:pPr>
              <a:spcBef>
                <a:spcPts val="0"/>
              </a:spcBef>
              <a:spcAft>
                <a:spcPts val="0"/>
              </a:spcAft>
              <a:buFont typeface="Times New Roman" pitchFamily="16" charset="0"/>
              <a:buNone/>
              <a:defRPr/>
            </a:pPr>
            <a:r>
              <a:rPr lang="en-US" b="1" kern="50" dirty="0" smtClean="0">
                <a:solidFill>
                  <a:srgbClr val="808080"/>
                </a:solidFill>
                <a:latin typeface="Arial"/>
                <a:ea typeface="Arial Unicode MS"/>
                <a:cs typeface="Tahoma"/>
              </a:rPr>
              <a:t>Software</a:t>
            </a:r>
          </a:p>
          <a:p>
            <a:pPr marL="342900" indent="-342900">
              <a:spcBef>
                <a:spcPts val="0"/>
              </a:spcBef>
              <a:spcAft>
                <a:spcPts val="0"/>
              </a:spcAft>
              <a:buFont typeface="Arial"/>
              <a:buChar char="●"/>
              <a:tabLst>
                <a:tab pos="182880" algn="l"/>
              </a:tabLst>
              <a:defRPr/>
            </a:pPr>
            <a:r>
              <a:rPr lang="en-US" sz="1200" kern="50" dirty="0" smtClean="0">
                <a:solidFill>
                  <a:srgbClr val="808080"/>
                </a:solidFill>
                <a:latin typeface="Arial"/>
                <a:ea typeface="Arial Unicode MS"/>
                <a:cs typeface="OpenSymbol"/>
              </a:rPr>
              <a:t>IBM® DB2® for z/OS®</a:t>
            </a:r>
          </a:p>
          <a:p>
            <a:pPr marL="342900" indent="-342900">
              <a:spcBef>
                <a:spcPts val="0"/>
              </a:spcBef>
              <a:spcAft>
                <a:spcPts val="0"/>
              </a:spcAft>
              <a:buFont typeface="Arial"/>
              <a:buChar char="●"/>
              <a:tabLst>
                <a:tab pos="182880" algn="l"/>
              </a:tabLst>
              <a:defRPr/>
            </a:pPr>
            <a:r>
              <a:rPr lang="en-US" sz="1200" kern="50" dirty="0" smtClean="0">
                <a:solidFill>
                  <a:srgbClr val="808080"/>
                </a:solidFill>
                <a:latin typeface="Arial"/>
                <a:ea typeface="Arial Unicode MS"/>
                <a:cs typeface="OpenSymbol"/>
              </a:rPr>
              <a:t>IBM </a:t>
            </a:r>
            <a:r>
              <a:rPr lang="en-US" sz="1200" kern="50" dirty="0" err="1" smtClean="0">
                <a:solidFill>
                  <a:srgbClr val="808080"/>
                </a:solidFill>
                <a:latin typeface="Arial"/>
                <a:ea typeface="Arial Unicode MS"/>
                <a:cs typeface="OpenSymbol"/>
              </a:rPr>
              <a:t>InfoSphere</a:t>
            </a:r>
            <a:r>
              <a:rPr lang="en-US" sz="1200" kern="50" dirty="0" smtClean="0">
                <a:solidFill>
                  <a:srgbClr val="808080"/>
                </a:solidFill>
                <a:latin typeface="Arial"/>
                <a:ea typeface="Arial Unicode MS"/>
                <a:cs typeface="OpenSymbol"/>
              </a:rPr>
              <a:t>® </a:t>
            </a:r>
            <a:r>
              <a:rPr lang="en-US" sz="1200" kern="50" dirty="0" err="1" smtClean="0">
                <a:solidFill>
                  <a:srgbClr val="808080"/>
                </a:solidFill>
                <a:latin typeface="Arial"/>
                <a:ea typeface="Arial Unicode MS"/>
                <a:cs typeface="OpenSymbol"/>
              </a:rPr>
              <a:t>Guardium</a:t>
            </a:r>
            <a:r>
              <a:rPr lang="en-US" sz="1200" kern="50" dirty="0" smtClean="0">
                <a:solidFill>
                  <a:srgbClr val="808080"/>
                </a:solidFill>
                <a:latin typeface="Arial"/>
                <a:ea typeface="Arial Unicode MS"/>
                <a:cs typeface="OpenSymbol"/>
              </a:rPr>
              <a:t>® S-TAP® for DB2 on z/OS</a:t>
            </a:r>
          </a:p>
          <a:p>
            <a:pPr marL="342900" indent="-342900">
              <a:spcBef>
                <a:spcPts val="0"/>
              </a:spcBef>
              <a:spcAft>
                <a:spcPts val="0"/>
              </a:spcAft>
              <a:buFont typeface="Arial"/>
              <a:buChar char="●"/>
              <a:tabLst>
                <a:tab pos="182880" algn="l"/>
              </a:tabLst>
              <a:defRPr/>
            </a:pPr>
            <a:r>
              <a:rPr lang="en-US" sz="1200" kern="50" dirty="0" smtClean="0">
                <a:solidFill>
                  <a:srgbClr val="808080"/>
                </a:solidFill>
                <a:latin typeface="Arial"/>
                <a:ea typeface="Arial Unicode MS"/>
                <a:cs typeface="OpenSymbol"/>
              </a:rPr>
              <a:t>IBM Security </a:t>
            </a:r>
            <a:r>
              <a:rPr lang="en-US" sz="1200" kern="50" dirty="0" err="1" smtClean="0">
                <a:solidFill>
                  <a:srgbClr val="808080"/>
                </a:solidFill>
                <a:latin typeface="Arial"/>
                <a:ea typeface="Arial Unicode MS"/>
                <a:cs typeface="OpenSymbol"/>
              </a:rPr>
              <a:t>zSecure</a:t>
            </a:r>
            <a:r>
              <a:rPr lang="en-US" sz="1200" kern="50" dirty="0" smtClean="0">
                <a:solidFill>
                  <a:srgbClr val="808080"/>
                </a:solidFill>
                <a:latin typeface="Arial"/>
                <a:ea typeface="Arial Unicode MS"/>
                <a:cs typeface="OpenSymbol"/>
              </a:rPr>
              <a:t>™</a:t>
            </a:r>
          </a:p>
          <a:p>
            <a:pPr marL="342900" indent="-342900">
              <a:spcBef>
                <a:spcPts val="0"/>
              </a:spcBef>
              <a:spcAft>
                <a:spcPts val="0"/>
              </a:spcAft>
              <a:buFont typeface="Arial"/>
              <a:buChar char="●"/>
              <a:tabLst>
                <a:tab pos="182880" algn="l"/>
              </a:tabLst>
              <a:defRPr/>
            </a:pPr>
            <a:r>
              <a:rPr lang="en-US" sz="1200" kern="50" dirty="0" smtClean="0">
                <a:solidFill>
                  <a:srgbClr val="808080"/>
                </a:solidFill>
                <a:latin typeface="Arial"/>
                <a:ea typeface="Arial Unicode MS"/>
                <a:cs typeface="OpenSymbol"/>
              </a:rPr>
              <a:t>IBM z/OS</a:t>
            </a:r>
          </a:p>
          <a:p>
            <a:pPr marL="342900" indent="-342900">
              <a:spcBef>
                <a:spcPts val="0"/>
              </a:spcBef>
              <a:spcAft>
                <a:spcPts val="0"/>
              </a:spcAft>
              <a:buFont typeface="Arial"/>
              <a:buChar char="●"/>
              <a:tabLst>
                <a:tab pos="182880" algn="l"/>
              </a:tabLst>
              <a:defRPr/>
            </a:pPr>
            <a:r>
              <a:rPr lang="en-US" sz="1200" kern="50" dirty="0" smtClean="0">
                <a:solidFill>
                  <a:srgbClr val="808080"/>
                </a:solidFill>
                <a:latin typeface="Arial"/>
                <a:ea typeface="Arial Unicode MS"/>
                <a:cs typeface="OpenSymbol"/>
              </a:rPr>
              <a:t>SAP for Banking</a:t>
            </a:r>
          </a:p>
          <a:p>
            <a:pPr>
              <a:spcBef>
                <a:spcPts val="0"/>
              </a:spcBef>
              <a:spcAft>
                <a:spcPts val="0"/>
              </a:spcAft>
              <a:buFont typeface="Times New Roman" pitchFamily="16" charset="0"/>
              <a:buNone/>
              <a:defRPr/>
            </a:pPr>
            <a:r>
              <a:rPr lang="en-US" b="1" kern="50" dirty="0" smtClean="0">
                <a:solidFill>
                  <a:srgbClr val="808080"/>
                </a:solidFill>
                <a:latin typeface="Arial"/>
                <a:ea typeface="Arial Unicode MS"/>
                <a:cs typeface="Tahoma"/>
              </a:rPr>
              <a:t>Hardware</a:t>
            </a:r>
          </a:p>
          <a:p>
            <a:pPr marL="342900" indent="-342900">
              <a:spcBef>
                <a:spcPts val="0"/>
              </a:spcBef>
              <a:spcAft>
                <a:spcPts val="0"/>
              </a:spcAft>
              <a:buFont typeface="Arial"/>
              <a:buChar char="●"/>
              <a:tabLst>
                <a:tab pos="182880" algn="l"/>
              </a:tabLst>
              <a:defRPr/>
            </a:pPr>
            <a:r>
              <a:rPr lang="en-GB" sz="1200" kern="50" dirty="0" smtClean="0">
                <a:solidFill>
                  <a:srgbClr val="808080"/>
                </a:solidFill>
                <a:latin typeface="Arial"/>
                <a:ea typeface="Arial Unicode MS"/>
                <a:cs typeface="OpenSymbol"/>
              </a:rPr>
              <a:t>IBM </a:t>
            </a:r>
            <a:r>
              <a:rPr lang="en-GB" sz="1200" kern="50" dirty="0" err="1" smtClean="0">
                <a:solidFill>
                  <a:srgbClr val="808080"/>
                </a:solidFill>
                <a:latin typeface="Arial"/>
                <a:ea typeface="Arial Unicode MS"/>
                <a:cs typeface="OpenSymbol"/>
              </a:rPr>
              <a:t>zEnterprise</a:t>
            </a:r>
            <a:r>
              <a:rPr lang="en-GB" sz="1200" kern="50" dirty="0" smtClean="0">
                <a:solidFill>
                  <a:srgbClr val="808080"/>
                </a:solidFill>
                <a:latin typeface="Arial"/>
                <a:ea typeface="Arial Unicode MS"/>
                <a:cs typeface="OpenSymbol"/>
              </a:rPr>
              <a:t>® 196</a:t>
            </a:r>
          </a:p>
          <a:p>
            <a:pPr marL="342900" indent="-342900">
              <a:spcBef>
                <a:spcPts val="0"/>
              </a:spcBef>
              <a:spcAft>
                <a:spcPts val="0"/>
              </a:spcAft>
              <a:buFont typeface="Arial"/>
              <a:buChar char="●"/>
              <a:tabLst>
                <a:tab pos="182880" algn="l"/>
              </a:tabLst>
              <a:defRPr/>
            </a:pPr>
            <a:r>
              <a:rPr lang="en-GB" sz="1200" kern="50" dirty="0" smtClean="0">
                <a:solidFill>
                  <a:srgbClr val="808080"/>
                </a:solidFill>
                <a:latin typeface="Arial"/>
                <a:ea typeface="Arial Unicode MS"/>
                <a:cs typeface="OpenSymbol"/>
              </a:rPr>
              <a:t>IBM Power® 595</a:t>
            </a:r>
          </a:p>
          <a:p>
            <a:pPr>
              <a:spcBef>
                <a:spcPts val="1440"/>
              </a:spcBef>
              <a:spcAft>
                <a:spcPts val="0"/>
              </a:spcAft>
              <a:buFont typeface="Times New Roman" pitchFamily="16" charset="0"/>
              <a:buNone/>
              <a:defRPr/>
            </a:pPr>
            <a:endParaRPr lang="en-US" sz="1200" b="1" kern="50" dirty="0" smtClean="0">
              <a:latin typeface="Arial"/>
              <a:ea typeface="Arial Unicode MS"/>
              <a:cs typeface="Tahoma"/>
            </a:endParaRPr>
          </a:p>
          <a:p>
            <a:pPr>
              <a:spcBef>
                <a:spcPts val="1440"/>
              </a:spcBef>
              <a:spcAft>
                <a:spcPts val="0"/>
              </a:spcAft>
              <a:buFont typeface="Times New Roman" pitchFamily="16" charset="0"/>
              <a:buNone/>
              <a:defRPr/>
            </a:pPr>
            <a:r>
              <a:rPr lang="en-US" sz="1200" b="1" kern="50" dirty="0" smtClean="0">
                <a:latin typeface="Arial"/>
                <a:ea typeface="Arial Unicode MS"/>
                <a:cs typeface="Tahoma"/>
              </a:rPr>
              <a:t>Business challenge:</a:t>
            </a:r>
            <a:endParaRPr lang="en-US" sz="1200" kern="50" dirty="0" smtClean="0">
              <a:latin typeface="Arial"/>
              <a:ea typeface="Arial Unicode MS"/>
              <a:cs typeface="Tahoma"/>
            </a:endParaRPr>
          </a:p>
          <a:p>
            <a:pPr>
              <a:spcBef>
                <a:spcPts val="1440"/>
              </a:spcBef>
              <a:spcAft>
                <a:spcPts val="0"/>
              </a:spcAft>
              <a:buFont typeface="Times New Roman" pitchFamily="16" charset="0"/>
              <a:buNone/>
              <a:defRPr/>
            </a:pPr>
            <a:r>
              <a:rPr lang="en-GB" sz="1200" kern="50" dirty="0" smtClean="0">
                <a:latin typeface="Arial"/>
                <a:ea typeface="Arial Unicode MS"/>
                <a:cs typeface="Tahoma"/>
              </a:rPr>
              <a:t>Customer demand for always-on, multi-channel banking threatened to derail Nationwide’s growth objectives. How could the bank create and support attractive new accounts faster than the competition?</a:t>
            </a:r>
          </a:p>
          <a:p>
            <a:pPr>
              <a:spcBef>
                <a:spcPts val="1440"/>
              </a:spcBef>
              <a:spcAft>
                <a:spcPts val="0"/>
              </a:spcAft>
              <a:buFont typeface="Times New Roman" pitchFamily="16" charset="0"/>
              <a:buNone/>
              <a:defRPr/>
            </a:pPr>
            <a:endParaRPr lang="en-US" sz="1200" b="1" kern="50" dirty="0" smtClean="0">
              <a:latin typeface="Arial"/>
              <a:ea typeface="Arial Unicode MS"/>
              <a:cs typeface="Tahoma"/>
            </a:endParaRPr>
          </a:p>
          <a:p>
            <a:pPr>
              <a:spcBef>
                <a:spcPts val="1440"/>
              </a:spcBef>
              <a:spcAft>
                <a:spcPts val="0"/>
              </a:spcAft>
              <a:buFont typeface="Times New Roman" pitchFamily="16" charset="0"/>
              <a:buNone/>
              <a:defRPr/>
            </a:pPr>
            <a:r>
              <a:rPr lang="en-US" sz="1200" b="1" kern="50" dirty="0" smtClean="0">
                <a:latin typeface="Arial"/>
                <a:ea typeface="Arial Unicode MS"/>
                <a:cs typeface="Tahoma"/>
              </a:rPr>
              <a:t>The benefit:</a:t>
            </a:r>
          </a:p>
          <a:p>
            <a:pPr>
              <a:spcBef>
                <a:spcPts val="1440"/>
              </a:spcBef>
              <a:spcAft>
                <a:spcPts val="0"/>
              </a:spcAft>
              <a:buFont typeface="Times New Roman" pitchFamily="16" charset="0"/>
              <a:buNone/>
              <a:defRPr/>
            </a:pPr>
            <a:r>
              <a:rPr lang="en-GB" sz="1200" kern="50" dirty="0" smtClean="0">
                <a:latin typeface="Arial"/>
                <a:ea typeface="Arial Unicode MS"/>
                <a:cs typeface="Tahoma"/>
              </a:rPr>
              <a:t>24/7 availability to support anytime, anywhere banking services. Shorter time-to-market for new accounts. Provides ample scalability to support Nationwide’s ambitious growth plans.</a:t>
            </a:r>
            <a:endParaRPr lang="en-US" sz="1200" kern="50" dirty="0" smtClean="0">
              <a:latin typeface="Arial"/>
              <a:ea typeface="Arial Unicode MS"/>
              <a:cs typeface="Tahoma"/>
            </a:endParaRPr>
          </a:p>
          <a:p>
            <a:pPr>
              <a:spcBef>
                <a:spcPct val="0"/>
              </a:spcBef>
            </a:pPr>
            <a:endParaRPr lang="en-US" dirty="0" smtClean="0">
              <a:latin typeface="Arial" pitchFamily="34" charset="0"/>
            </a:endParaRPr>
          </a:p>
          <a:p>
            <a:pPr>
              <a:spcBef>
                <a:spcPct val="0"/>
              </a:spcBef>
            </a:pPr>
            <a:endParaRPr lang="en-US" dirty="0" smtClean="0">
              <a:latin typeface="Arial" pitchFamily="34" charset="0"/>
            </a:endParaRPr>
          </a:p>
          <a:p>
            <a:pPr>
              <a:spcBef>
                <a:spcPts val="1416"/>
              </a:spcBef>
            </a:pPr>
            <a:r>
              <a:rPr lang="en-US" sz="1000" b="1" dirty="0" smtClean="0">
                <a:latin typeface="Arial" charset="0"/>
                <a:ea typeface="Arial Unicode MS" charset="0"/>
                <a:cs typeface="Tahoma" charset="0"/>
              </a:rPr>
              <a:t>Client Name:</a:t>
            </a:r>
            <a:endParaRPr lang="en-US" sz="1000" dirty="0" smtClean="0">
              <a:latin typeface="Arial" charset="0"/>
              <a:ea typeface="Arial Unicode MS" charset="0"/>
              <a:cs typeface="Tahoma" charset="0"/>
            </a:endParaRPr>
          </a:p>
          <a:p>
            <a:pPr>
              <a:spcBef>
                <a:spcPts val="1416"/>
              </a:spcBef>
            </a:pPr>
            <a:r>
              <a:rPr lang="en-US" dirty="0" smtClean="0">
                <a:latin typeface="Times New Roman" charset="0"/>
                <a:ea typeface="Arial Unicode MS" charset="0"/>
                <a:cs typeface="Tahoma" charset="0"/>
              </a:rPr>
              <a:t>Fidelity Worldwide Investment</a:t>
            </a:r>
          </a:p>
          <a:p>
            <a:pPr>
              <a:spcBef>
                <a:spcPts val="1416"/>
              </a:spcBef>
            </a:pPr>
            <a:r>
              <a:rPr lang="en-US" sz="1000" b="1" dirty="0" smtClean="0">
                <a:latin typeface="Arial" charset="0"/>
                <a:ea typeface="Arial Unicode MS" charset="0"/>
                <a:cs typeface="Tahoma" charset="0"/>
              </a:rPr>
              <a:t>Case study Link:</a:t>
            </a:r>
            <a:endParaRPr lang="en-US" sz="1000" dirty="0" smtClean="0">
              <a:latin typeface="Arial" charset="0"/>
              <a:ea typeface="Arial Unicode MS" charset="0"/>
              <a:cs typeface="Tahoma" charset="0"/>
            </a:endParaRPr>
          </a:p>
          <a:p>
            <a:r>
              <a:rPr lang="en-US" dirty="0" smtClean="0">
                <a:latin typeface="Times New Roman" charset="0"/>
                <a:ea typeface="Arial Unicode MS" charset="0"/>
                <a:cs typeface="Tahoma" charset="0"/>
              </a:rPr>
              <a:t>http://</a:t>
            </a:r>
            <a:r>
              <a:rPr lang="en-US" dirty="0" err="1" smtClean="0">
                <a:latin typeface="Times New Roman" charset="0"/>
                <a:ea typeface="Arial Unicode MS" charset="0"/>
                <a:cs typeface="Tahoma" charset="0"/>
              </a:rPr>
              <a:t>www.ibm.com</a:t>
            </a:r>
            <a:r>
              <a:rPr lang="en-US" dirty="0" smtClean="0">
                <a:latin typeface="Times New Roman" charset="0"/>
                <a:ea typeface="Arial Unicode MS" charset="0"/>
                <a:cs typeface="Tahoma" charset="0"/>
              </a:rPr>
              <a:t>/common/</a:t>
            </a:r>
            <a:r>
              <a:rPr lang="en-US" dirty="0" err="1" smtClean="0">
                <a:latin typeface="Times New Roman" charset="0"/>
                <a:ea typeface="Arial Unicode MS" charset="0"/>
                <a:cs typeface="Tahoma" charset="0"/>
              </a:rPr>
              <a:t>ssi</a:t>
            </a:r>
            <a:r>
              <a:rPr lang="en-US" dirty="0" smtClean="0">
                <a:latin typeface="Times New Roman" charset="0"/>
                <a:ea typeface="Arial Unicode MS" charset="0"/>
                <a:cs typeface="Tahoma" charset="0"/>
              </a:rPr>
              <a:t>/</a:t>
            </a:r>
            <a:r>
              <a:rPr lang="en-US" dirty="0" err="1" smtClean="0">
                <a:latin typeface="Times New Roman" charset="0"/>
                <a:ea typeface="Arial Unicode MS" charset="0"/>
                <a:cs typeface="Tahoma" charset="0"/>
              </a:rPr>
              <a:t>cgi</a:t>
            </a:r>
            <a:r>
              <a:rPr lang="en-US" dirty="0" smtClean="0">
                <a:latin typeface="Times New Roman" charset="0"/>
                <a:ea typeface="Arial Unicode MS" charset="0"/>
                <a:cs typeface="Tahoma" charset="0"/>
              </a:rPr>
              <a:t>-bin/</a:t>
            </a:r>
            <a:r>
              <a:rPr lang="en-US" dirty="0" err="1" smtClean="0">
                <a:latin typeface="Times New Roman" charset="0"/>
                <a:ea typeface="Arial Unicode MS" charset="0"/>
                <a:cs typeface="Tahoma" charset="0"/>
              </a:rPr>
              <a:t>ssialias?subtype</a:t>
            </a:r>
            <a:r>
              <a:rPr lang="en-US" dirty="0" smtClean="0">
                <a:latin typeface="Times New Roman" charset="0"/>
                <a:ea typeface="Arial Unicode MS" charset="0"/>
                <a:cs typeface="Tahoma" charset="0"/>
              </a:rPr>
              <a:t>=</a:t>
            </a:r>
            <a:r>
              <a:rPr lang="en-US" dirty="0" err="1" smtClean="0">
                <a:latin typeface="Times New Roman" charset="0"/>
                <a:ea typeface="Arial Unicode MS" charset="0"/>
                <a:cs typeface="Tahoma" charset="0"/>
              </a:rPr>
              <a:t>AB&amp;infotype</a:t>
            </a:r>
            <a:r>
              <a:rPr lang="en-US" dirty="0" smtClean="0">
                <a:latin typeface="Times New Roman" charset="0"/>
                <a:ea typeface="Arial Unicode MS" charset="0"/>
                <a:cs typeface="Tahoma" charset="0"/>
              </a:rPr>
              <a:t>=</a:t>
            </a:r>
            <a:r>
              <a:rPr lang="en-US" dirty="0" err="1" smtClean="0">
                <a:latin typeface="Times New Roman" charset="0"/>
                <a:ea typeface="Arial Unicode MS" charset="0"/>
                <a:cs typeface="Tahoma" charset="0"/>
              </a:rPr>
              <a:t>PM&amp;appname</a:t>
            </a:r>
            <a:r>
              <a:rPr lang="en-US" dirty="0" smtClean="0">
                <a:latin typeface="Times New Roman" charset="0"/>
                <a:ea typeface="Arial Unicode MS" charset="0"/>
                <a:cs typeface="Tahoma" charset="0"/>
              </a:rPr>
              <a:t>=</a:t>
            </a:r>
            <a:r>
              <a:rPr lang="en-US" dirty="0" err="1" smtClean="0">
                <a:latin typeface="Times New Roman" charset="0"/>
                <a:ea typeface="Arial Unicode MS" charset="0"/>
                <a:cs typeface="Tahoma" charset="0"/>
              </a:rPr>
              <a:t>SWGE_RA_RA_USEN&amp;htmlfid</a:t>
            </a:r>
            <a:r>
              <a:rPr lang="en-US" dirty="0" smtClean="0">
                <a:latin typeface="Times New Roman" charset="0"/>
                <a:ea typeface="Arial Unicode MS" charset="0"/>
                <a:cs typeface="Tahoma" charset="0"/>
              </a:rPr>
              <a:t>=RAC14317USEN&amp;attachment=RAC14317USEN.PDF</a:t>
            </a:r>
          </a:p>
          <a:p>
            <a:pPr>
              <a:spcBef>
                <a:spcPts val="1416"/>
              </a:spcBef>
            </a:pPr>
            <a:r>
              <a:rPr lang="en-US" sz="1000" b="1" dirty="0" smtClean="0">
                <a:latin typeface="Arial" charset="0"/>
                <a:ea typeface="Arial Unicode MS" charset="0"/>
                <a:cs typeface="Tahoma" charset="0"/>
              </a:rPr>
              <a:t>Pull Quote:</a:t>
            </a:r>
          </a:p>
          <a:p>
            <a:pPr>
              <a:spcBef>
                <a:spcPts val="1416"/>
              </a:spcBef>
            </a:pPr>
            <a:r>
              <a:rPr lang="en-US" i="1" dirty="0" smtClean="0">
                <a:latin typeface="Times New Roman" charset="0"/>
                <a:ea typeface="Arial Unicode MS" charset="0"/>
                <a:cs typeface="Tahoma" charset="0"/>
              </a:rPr>
              <a:t>“Applications that took days to release now take just an hour.”</a:t>
            </a:r>
            <a:br>
              <a:rPr lang="en-US" i="1" dirty="0" smtClean="0">
                <a:latin typeface="Times New Roman" charset="0"/>
                <a:ea typeface="Arial Unicode MS" charset="0"/>
                <a:cs typeface="Tahoma" charset="0"/>
              </a:rPr>
            </a:br>
            <a:r>
              <a:rPr lang="en-US" sz="1100" i="1" dirty="0" smtClean="0">
                <a:latin typeface="Times New Roman" charset="0"/>
                <a:ea typeface="Arial Unicode MS" charset="0"/>
                <a:cs typeface="Tahoma" charset="0"/>
              </a:rPr>
              <a:t>—Tony Green, Technology, Architecture and Engineering, Fidelity Worldwide Investment</a:t>
            </a:r>
          </a:p>
          <a:p>
            <a:pPr>
              <a:buClrTx/>
              <a:buFontTx/>
              <a:buNone/>
            </a:pPr>
            <a:r>
              <a:rPr lang="en-US" sz="1000" b="1" dirty="0" smtClean="0">
                <a:latin typeface="Arial" charset="0"/>
                <a:ea typeface="Arial Unicode MS" charset="0"/>
                <a:cs typeface="Tahoma" charset="0"/>
              </a:rPr>
              <a:t>Company Background:</a:t>
            </a:r>
            <a:endParaRPr lang="en-US" sz="1000" dirty="0" smtClean="0">
              <a:latin typeface="Arial" charset="0"/>
              <a:ea typeface="Arial Unicode MS" charset="0"/>
              <a:cs typeface="Tahoma" charset="0"/>
            </a:endParaRPr>
          </a:p>
          <a:p>
            <a:pPr>
              <a:spcBef>
                <a:spcPts val="1416"/>
              </a:spcBef>
            </a:pPr>
            <a:r>
              <a:rPr lang="en-US" sz="1000" dirty="0" smtClean="0">
                <a:latin typeface="Arial" charset="0"/>
                <a:ea typeface="Arial Unicode MS" charset="0"/>
                <a:cs typeface="Tahoma" charset="0"/>
              </a:rPr>
              <a:t>Fidelity Worldwide Investment is a leading international provider of investment products and services. In addition to its well-known fund supermarket, </a:t>
            </a:r>
            <a:r>
              <a:rPr lang="en-US" sz="1000" dirty="0" err="1" smtClean="0">
                <a:latin typeface="Arial" charset="0"/>
                <a:ea typeface="Arial Unicode MS" charset="0"/>
                <a:cs typeface="Tahoma" charset="0"/>
              </a:rPr>
              <a:t>FundsNetwork</a:t>
            </a:r>
            <a:r>
              <a:rPr lang="en-US" sz="1000" dirty="0" smtClean="0">
                <a:latin typeface="Arial" charset="0"/>
                <a:ea typeface="Arial Unicode MS" charset="0"/>
                <a:cs typeface="Tahoma" charset="0"/>
              </a:rPr>
              <a:t>, Fidelity Worldwide Investment also provides retirement products, including Direct Contribution pensions, and employee workplace savings.</a:t>
            </a:r>
          </a:p>
          <a:p>
            <a:pPr>
              <a:spcBef>
                <a:spcPts val="1416"/>
              </a:spcBef>
            </a:pPr>
            <a:r>
              <a:rPr lang="en-US" sz="1000" b="1" dirty="0" smtClean="0">
                <a:latin typeface="Arial" charset="0"/>
                <a:ea typeface="Arial Unicode MS" charset="0"/>
                <a:cs typeface="Tahoma" charset="0"/>
              </a:rPr>
              <a:t>Solution components:</a:t>
            </a:r>
            <a:endParaRPr lang="en-US" sz="1000" dirty="0" smtClean="0">
              <a:latin typeface="Arial" charset="0"/>
              <a:ea typeface="Arial Unicode MS" charset="0"/>
              <a:cs typeface="Tahoma" charset="0"/>
            </a:endParaRPr>
          </a:p>
          <a:p>
            <a:pPr>
              <a:spcBef>
                <a:spcPct val="0"/>
              </a:spcBef>
            </a:pPr>
            <a:r>
              <a:rPr lang="en-US" b="1" dirty="0" smtClean="0">
                <a:solidFill>
                  <a:schemeClr val="tx1"/>
                </a:solidFill>
                <a:latin typeface="Arial" charset="0"/>
                <a:ea typeface="Arial Unicode MS" charset="0"/>
                <a:cs typeface="Tahoma" charset="0"/>
              </a:rPr>
              <a:t>Software</a:t>
            </a:r>
          </a:p>
          <a:p>
            <a:pPr>
              <a:spcBef>
                <a:spcPct val="0"/>
              </a:spcBef>
              <a:buFont typeface="Arial" charset="0"/>
              <a:buChar char="●"/>
            </a:pPr>
            <a:r>
              <a:rPr lang="en-US" sz="1000" dirty="0" smtClean="0">
                <a:latin typeface="Arial" charset="0"/>
                <a:ea typeface="Arial Unicode MS" charset="0"/>
                <a:cs typeface="Tahoma" charset="0"/>
              </a:rPr>
              <a:t>IBM® </a:t>
            </a:r>
            <a:r>
              <a:rPr lang="en-US" sz="1000" dirty="0" err="1" smtClean="0">
                <a:latin typeface="Arial" charset="0"/>
                <a:ea typeface="Arial Unicode MS" charset="0"/>
                <a:cs typeface="Tahoma" charset="0"/>
              </a:rPr>
              <a:t>UrbanCode</a:t>
            </a:r>
            <a:r>
              <a:rPr lang="en-US" sz="1000" dirty="0" smtClean="0">
                <a:latin typeface="Arial" charset="0"/>
                <a:ea typeface="Arial Unicode MS" charset="0"/>
                <a:cs typeface="Tahoma" charset="0"/>
              </a:rPr>
              <a:t>™ Deploy</a:t>
            </a:r>
          </a:p>
          <a:p>
            <a:pPr>
              <a:spcBef>
                <a:spcPct val="0"/>
              </a:spcBef>
              <a:buFont typeface="Arial" charset="0"/>
              <a:buNone/>
            </a:pPr>
            <a:r>
              <a:rPr lang="en-US" sz="1000" b="1" dirty="0" smtClean="0">
                <a:latin typeface="Arial" charset="0"/>
                <a:ea typeface="Arial Unicode MS" charset="0"/>
                <a:cs typeface="Tahoma" charset="0"/>
              </a:rPr>
              <a:t>Business challenge:</a:t>
            </a:r>
            <a:endParaRPr lang="en-US" sz="1000" dirty="0" smtClean="0">
              <a:latin typeface="Arial" charset="0"/>
              <a:ea typeface="Arial Unicode MS" charset="0"/>
              <a:cs typeface="Tahoma" charset="0"/>
            </a:endParaRPr>
          </a:p>
          <a:p>
            <a:pPr>
              <a:spcBef>
                <a:spcPts val="1416"/>
              </a:spcBef>
            </a:pPr>
            <a:r>
              <a:rPr lang="en-US" sz="1000" dirty="0" smtClean="0">
                <a:latin typeface="Arial" charset="0"/>
                <a:ea typeface="Arial Unicode MS" charset="0"/>
                <a:cs typeface="Tahoma" charset="0"/>
              </a:rPr>
              <a:t>As it prepared to launch a critical new application, Fidelity Worldwide Investment wanted to replace its manual release processes with an automated release solution.</a:t>
            </a:r>
          </a:p>
          <a:p>
            <a:pPr>
              <a:spcBef>
                <a:spcPts val="1416"/>
              </a:spcBef>
            </a:pPr>
            <a:r>
              <a:rPr lang="en-US" sz="1000" b="1" dirty="0" smtClean="0">
                <a:latin typeface="Arial" charset="0"/>
                <a:ea typeface="Arial Unicode MS" charset="0"/>
                <a:cs typeface="Tahoma" charset="0"/>
              </a:rPr>
              <a:t>The benefit:</a:t>
            </a:r>
            <a:endParaRPr lang="en-US" sz="1000" dirty="0" smtClean="0">
              <a:latin typeface="Arial" charset="0"/>
              <a:ea typeface="Arial Unicode MS" charset="0"/>
              <a:cs typeface="Tahoma" charset="0"/>
            </a:endParaRPr>
          </a:p>
          <a:p>
            <a:pPr>
              <a:spcBef>
                <a:spcPts val="1416"/>
              </a:spcBef>
            </a:pPr>
            <a:r>
              <a:rPr lang="en-US" sz="1000" dirty="0" smtClean="0">
                <a:latin typeface="Arial" charset="0"/>
                <a:ea typeface="Arial Unicode MS" charset="0"/>
                <a:cs typeface="Tahoma" charset="0"/>
              </a:rPr>
              <a:t>The solution helped reduce the time required for software releases by 99 percent, from 2 - 3 days to just 1 - 2 hours. The company also achieved cost avoidance of more than USD2.3 million per year.</a:t>
            </a:r>
          </a:p>
          <a:p>
            <a:pPr>
              <a:spcBef>
                <a:spcPct val="0"/>
              </a:spcBef>
            </a:pPr>
            <a:endParaRPr lang="en-US" dirty="0" smtClean="0">
              <a:latin typeface="Arial" pitchFamily="34" charset="0"/>
            </a:endParaRPr>
          </a:p>
        </p:txBody>
      </p:sp>
    </p:spTree>
    <p:extLst>
      <p:ext uri="{BB962C8B-B14F-4D97-AF65-F5344CB8AC3E}">
        <p14:creationId xmlns:p14="http://schemas.microsoft.com/office/powerpoint/2010/main" val="191890880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a:ln/>
        </p:spPr>
      </p:sp>
      <p:sp>
        <p:nvSpPr>
          <p:cNvPr id="18435" name="Notes Placeholder 2"/>
          <p:cNvSpPr>
            <a:spLocks noGrp="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a:lstStyle/>
          <a:p>
            <a:pPr>
              <a:defRPr/>
            </a:pPr>
            <a:endParaRPr lang="en-US" dirty="0">
              <a:latin typeface="Arial" charset="0"/>
              <a:ea typeface="MS PGothic" charset="0"/>
              <a:cs typeface="Arial" charset="0"/>
            </a:endParaRPr>
          </a:p>
        </p:txBody>
      </p:sp>
      <p:sp>
        <p:nvSpPr>
          <p:cNvPr id="18436" name="Slide Number Placeholder 3"/>
          <p:cNvSpPr>
            <a:spLocks noGrp="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sz="1400">
                <a:solidFill>
                  <a:schemeClr val="tx1"/>
                </a:solidFill>
                <a:latin typeface="Arial" charset="0"/>
                <a:ea typeface="MS PGothic" charset="0"/>
                <a:cs typeface="MS PGothic" charset="0"/>
              </a:defRPr>
            </a:lvl1pPr>
            <a:lvl2pPr marL="742950" indent="-285750">
              <a:defRPr sz="1400">
                <a:solidFill>
                  <a:schemeClr val="tx1"/>
                </a:solidFill>
                <a:latin typeface="Arial" charset="0"/>
                <a:ea typeface="MS PGothic" charset="0"/>
                <a:cs typeface="MS PGothic" charset="0"/>
              </a:defRPr>
            </a:lvl2pPr>
            <a:lvl3pPr marL="1143000" indent="-228600">
              <a:defRPr sz="1400">
                <a:solidFill>
                  <a:schemeClr val="tx1"/>
                </a:solidFill>
                <a:latin typeface="Arial" charset="0"/>
                <a:ea typeface="MS PGothic" charset="0"/>
                <a:cs typeface="MS PGothic" charset="0"/>
              </a:defRPr>
            </a:lvl3pPr>
            <a:lvl4pPr marL="1600200" indent="-228600">
              <a:defRPr sz="1400">
                <a:solidFill>
                  <a:schemeClr val="tx1"/>
                </a:solidFill>
                <a:latin typeface="Arial" charset="0"/>
                <a:ea typeface="MS PGothic" charset="0"/>
                <a:cs typeface="MS PGothic" charset="0"/>
              </a:defRPr>
            </a:lvl4pPr>
            <a:lvl5pPr marL="2057400" indent="-228600">
              <a:defRPr sz="1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1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1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1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1400">
                <a:solidFill>
                  <a:schemeClr val="tx1"/>
                </a:solidFill>
                <a:latin typeface="Arial" charset="0"/>
                <a:ea typeface="MS PGothic" charset="0"/>
                <a:cs typeface="MS PGothic" charset="0"/>
              </a:defRPr>
            </a:lvl9pPr>
          </a:lstStyle>
          <a:p>
            <a:pPr>
              <a:defRPr/>
            </a:pPr>
            <a:fld id="{FD5F1522-1A99-3547-AA4C-D854095DD8CE}" type="slidenum">
              <a:rPr lang="en-US" sz="1200" smtClean="0"/>
              <a:pPr>
                <a:defRPr/>
              </a:pPr>
              <a:t>42</a:t>
            </a:fld>
            <a:endParaRPr lang="en-US" sz="1200" dirty="0" smtClean="0"/>
          </a:p>
        </p:txBody>
      </p:sp>
    </p:spTree>
    <p:extLst>
      <p:ext uri="{BB962C8B-B14F-4D97-AF65-F5344CB8AC3E}">
        <p14:creationId xmlns:p14="http://schemas.microsoft.com/office/powerpoint/2010/main" val="176879415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12163" indent="-112163"/>
            <a:r>
              <a:rPr lang="en-US" baseline="30000" dirty="0">
                <a:solidFill>
                  <a:srgbClr val="C0C0C0"/>
                </a:solidFill>
              </a:rPr>
              <a:t>1</a:t>
            </a:r>
            <a:r>
              <a:rPr lang="en-US" dirty="0">
                <a:solidFill>
                  <a:srgbClr val="C0C0C0"/>
                </a:solidFill>
              </a:rPr>
              <a:t>    Based on ‘The Banker’, System z install base and financial records </a:t>
            </a:r>
          </a:p>
          <a:p>
            <a:pPr marL="224325" indent="-224325">
              <a:buAutoNum type="arabicPlain" startAt="2"/>
            </a:pPr>
            <a:r>
              <a:rPr lang="en-US" dirty="0">
                <a:solidFill>
                  <a:srgbClr val="C0C0C0"/>
                </a:solidFill>
              </a:rPr>
              <a:t>Based on IBM market development and insights documentation on top 25 ranked by Fortune 500 listing. </a:t>
            </a:r>
          </a:p>
          <a:p>
            <a:pPr marL="224325" indent="-224325" defTabSz="897301">
              <a:buFontTx/>
              <a:buAutoNum type="arabicPlain" startAt="2"/>
              <a:defRPr/>
            </a:pPr>
            <a:r>
              <a:rPr lang="en-US" dirty="0">
                <a:solidFill>
                  <a:srgbClr val="C0C0C0"/>
                </a:solidFill>
              </a:rPr>
              <a:t>Based on IBM market development and insights documentation on top 10 insurance companies, ranked by non-banking assets.</a:t>
            </a:r>
          </a:p>
        </p:txBody>
      </p:sp>
      <p:sp>
        <p:nvSpPr>
          <p:cNvPr id="4" name="Slide Number Placeholder 3"/>
          <p:cNvSpPr>
            <a:spLocks noGrp="1"/>
          </p:cNvSpPr>
          <p:nvPr>
            <p:ph type="sldNum" sz="quarter" idx="10"/>
          </p:nvPr>
        </p:nvSpPr>
        <p:spPr/>
        <p:txBody>
          <a:bodyPr/>
          <a:lstStyle/>
          <a:p>
            <a:fld id="{4A387D4E-BBEA-4795-B0A4-BFF171F80999}" type="slidenum">
              <a:rPr lang="en-US" smtClean="0"/>
              <a:pPr/>
              <a:t>43</a:t>
            </a:fld>
            <a:endParaRPr lang="en-US" dirty="0"/>
          </a:p>
        </p:txBody>
      </p:sp>
    </p:spTree>
    <p:extLst>
      <p:ext uri="{BB962C8B-B14F-4D97-AF65-F5344CB8AC3E}">
        <p14:creationId xmlns:p14="http://schemas.microsoft.com/office/powerpoint/2010/main" val="41517986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p:cNvSpPr>
          <p:nvPr>
            <p:ph type="sldImg"/>
          </p:nvPr>
        </p:nvSpPr>
        <p:spPr>
          <a:xfrm>
            <a:off x="1143000" y="685800"/>
            <a:ext cx="4572000" cy="3429000"/>
          </a:xfrm>
          <a:ln/>
        </p:spPr>
      </p:sp>
      <p:sp>
        <p:nvSpPr>
          <p:cNvPr id="19458" name="Notes Placeholder 2"/>
          <p:cNvSpPr>
            <a:spLocks noGrp="1"/>
          </p:cNvSpPr>
          <p:nvPr>
            <p:ph type="body" idx="1"/>
          </p:nvPr>
        </p:nvSpPr>
        <p:spPr/>
        <p:txBody>
          <a:bodyPr/>
          <a:lstStyle/>
          <a:p>
            <a:r>
              <a:rPr lang="en-US" dirty="0">
                <a:latin typeface="Arial" pitchFamily="-109" charset="0"/>
              </a:rPr>
              <a:t>Despite the predominance of mainframes in the business world, these machines are largely invisible to the general public, the academic community, and indeed many experienced IT professionals. Instead, other forms of computing attract more attention, at least in terms of visibility and public awareness. That this is so is perhaps not surprising. After all, who among us needs direct access to a mainframe? And, if we did, where would we find one to access? The truth, however, is that we are </a:t>
            </a:r>
            <a:r>
              <a:rPr lang="en-US" b="1" dirty="0">
                <a:latin typeface="Arial" pitchFamily="-109" charset="0"/>
              </a:rPr>
              <a:t>all</a:t>
            </a:r>
            <a:r>
              <a:rPr lang="en-US" dirty="0">
                <a:latin typeface="Arial" pitchFamily="-109" charset="0"/>
              </a:rPr>
              <a:t> mainframe users, whether we realize it or not.</a:t>
            </a:r>
          </a:p>
          <a:p>
            <a:endParaRPr lang="en-US" dirty="0">
              <a:latin typeface="Arial" pitchFamily="-109" charset="0"/>
            </a:endParaRPr>
          </a:p>
          <a:p>
            <a:r>
              <a:rPr lang="en-US" dirty="0">
                <a:latin typeface="Arial" pitchFamily="-109" charset="0"/>
              </a:rPr>
              <a:t>Mainframes, however, tend to be hidden from the public eye. They do their jobs dependably— indeed, with almost total reliability— and are highly resistant to most forms of insidious abuse that afflict PCs, such as e-mail-borne viruses and Trojan Horses. By performing stably, quietly, and with negligible downtime, mainframes are the example by which all other computers are judged. But at the same time, this lack of attention tends to allow them to fade into the background.</a:t>
            </a:r>
          </a:p>
          <a:p>
            <a:endParaRPr lang="en-US" dirty="0">
              <a:latin typeface="Arial" pitchFamily="-109" charset="0"/>
            </a:endParaRPr>
          </a:p>
          <a:p>
            <a:endParaRPr lang="en-US" dirty="0">
              <a:latin typeface="Arial" pitchFamily="-109" charset="0"/>
            </a:endParaRPr>
          </a:p>
        </p:txBody>
      </p:sp>
      <p:sp>
        <p:nvSpPr>
          <p:cNvPr id="19459" name="Slide Number Placeholder 3"/>
          <p:cNvSpPr txBox="1">
            <a:spLocks noGrp="1"/>
          </p:cNvSpPr>
          <p:nvPr/>
        </p:nvSpPr>
        <p:spPr bwMode="auto">
          <a:xfrm>
            <a:off x="3884561" y="8686387"/>
            <a:ext cx="2972268" cy="455543"/>
          </a:xfrm>
          <a:prstGeom prst="rect">
            <a:avLst/>
          </a:prstGeom>
          <a:noFill/>
          <a:ln w="9525">
            <a:noFill/>
            <a:miter lim="800000"/>
            <a:headEnd/>
            <a:tailEnd/>
          </a:ln>
        </p:spPr>
        <p:txBody>
          <a:bodyPr lIns="93308" tIns="46654" rIns="93308" bIns="46654" anchor="b">
            <a:prstTxWarp prst="textNoShape">
              <a:avLst/>
            </a:prstTxWarp>
          </a:bodyPr>
          <a:lstStyle/>
          <a:p>
            <a:pPr algn="r" defTabSz="933450" fontAlgn="base">
              <a:spcBef>
                <a:spcPct val="0"/>
              </a:spcBef>
              <a:spcAft>
                <a:spcPct val="0"/>
              </a:spcAft>
            </a:pPr>
            <a:fld id="{4C3E9A4F-9D3A-564A-A77C-883E712589DA}" type="slidenum">
              <a:rPr lang="en-US" sz="1200">
                <a:solidFill>
                  <a:prstClr val="black"/>
                </a:solidFill>
                <a:latin typeface="Arial" pitchFamily="-109" charset="0"/>
                <a:ea typeface="MS PGothic" pitchFamily="34" charset="-128"/>
                <a:cs typeface="MS PGothic" pitchFamily="34" charset="-128"/>
              </a:rPr>
              <a:pPr algn="r" defTabSz="933450" fontAlgn="base">
                <a:spcBef>
                  <a:spcPct val="0"/>
                </a:spcBef>
                <a:spcAft>
                  <a:spcPct val="0"/>
                </a:spcAft>
              </a:pPr>
              <a:t>44</a:t>
            </a:fld>
            <a:endParaRPr lang="en-US" sz="1200" dirty="0">
              <a:solidFill>
                <a:prstClr val="black"/>
              </a:solidFill>
              <a:latin typeface="Arial" pitchFamily="-109" charset="0"/>
              <a:ea typeface="MS PGothic" pitchFamily="34" charset="-128"/>
              <a:cs typeface="MS PGothic" pitchFamily="34" charset="-128"/>
            </a:endParaRPr>
          </a:p>
        </p:txBody>
      </p:sp>
    </p:spTree>
    <p:extLst>
      <p:ext uri="{BB962C8B-B14F-4D97-AF65-F5344CB8AC3E}">
        <p14:creationId xmlns:p14="http://schemas.microsoft.com/office/powerpoint/2010/main" val="14702460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3" name="Rectangle 2"/>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238594" name="Rectangle 3"/>
          <p:cNvSpPr>
            <a:spLocks noGrp="1"/>
          </p:cNvSpPr>
          <p:nvPr>
            <p:ph type="body" idx="1"/>
          </p:nvPr>
        </p:nvSpPr>
        <p:spPr bwMode="auto">
          <a:xfrm>
            <a:off x="136065" y="4237560"/>
            <a:ext cx="6576422" cy="4114800"/>
          </a:xfrm>
          <a:noFill/>
        </p:spPr>
        <p:txBody>
          <a:bodyPr wrap="square" numCol="1" anchor="t" anchorCtr="0" compatLnSpc="1">
            <a:prstTxWarp prst="textNoShape">
              <a:avLst/>
            </a:prstTxWarp>
            <a:normAutofit fontScale="70000" lnSpcReduction="20000"/>
          </a:bodyPr>
          <a:lstStyle/>
          <a:p>
            <a:r>
              <a:rPr lang="en-US" altLang="en-US" sz="900" b="1" dirty="0" smtClean="0"/>
              <a:t>What Defines a Mainframe</a:t>
            </a:r>
            <a:endParaRPr lang="en-US" altLang="en-US" sz="900" dirty="0" smtClean="0"/>
          </a:p>
          <a:p>
            <a:r>
              <a:rPr lang="en-US" altLang="en-US" sz="900" dirty="0" smtClean="0"/>
              <a:t>When we hear “Mainframe” there are some fundamental truths and beliefs that immediately come to all of our minds</a:t>
            </a:r>
          </a:p>
          <a:p>
            <a:r>
              <a:rPr lang="en-US" altLang="en-US" sz="900" dirty="0" smtClean="0"/>
              <a:t>Transactions – It’s estimated that 55% of the world’s commercial transactions run through the mainframe today. </a:t>
            </a:r>
          </a:p>
          <a:p>
            <a:r>
              <a:rPr lang="en-US" altLang="en-US" sz="900" dirty="0" smtClean="0"/>
              <a:t>Data  Serving -  I’ve seen numbers that upwards of 70%+ of all commercial data is originated on and managed by the mainframe</a:t>
            </a:r>
          </a:p>
          <a:p>
            <a:r>
              <a:rPr lang="en-US" altLang="en-US" sz="900" dirty="0" smtClean="0"/>
              <a:t>Trusted and Secure Computing – Transaction integrity, Always Available, Highest levels of security</a:t>
            </a:r>
          </a:p>
          <a:p>
            <a:r>
              <a:rPr lang="en-US" altLang="en-US" sz="900" dirty="0" smtClean="0"/>
              <a:t>Almost limitless Scale</a:t>
            </a:r>
          </a:p>
          <a:p>
            <a:r>
              <a:rPr lang="en-US" altLang="en-US" sz="900" dirty="0" smtClean="0"/>
              <a:t>Superior Economics and Efficiency at Scale – the same energy footprint for past 4 generations of z while </a:t>
            </a:r>
            <a:r>
              <a:rPr lang="en-US" altLang="en-US" sz="900" i="1" dirty="0" smtClean="0"/>
              <a:t>quadrupling (fact check this one) MIPs capacity. Lowest cost per transaction and per virtual machine</a:t>
            </a:r>
            <a:endParaRPr lang="en-US" altLang="en-US" sz="900" dirty="0" smtClean="0"/>
          </a:p>
          <a:p>
            <a:r>
              <a:rPr lang="en-US" altLang="en-US" sz="900" dirty="0" smtClean="0"/>
              <a:t>These are indisputable values of a mainframe and they are the reason the mainframe is the data and transaction hub for the global economy</a:t>
            </a:r>
          </a:p>
          <a:p>
            <a:r>
              <a:rPr lang="en-US" altLang="en-US" sz="900" b="1" dirty="0" smtClean="0"/>
              <a:t> </a:t>
            </a:r>
            <a:endParaRPr lang="en-US" altLang="en-US" sz="900" dirty="0" smtClean="0"/>
          </a:p>
          <a:p>
            <a:r>
              <a:rPr lang="en-US" altLang="en-US" sz="900" b="1" dirty="0" smtClean="0"/>
              <a:t>Transition: </a:t>
            </a:r>
            <a:r>
              <a:rPr lang="en-US" altLang="en-US" sz="900" dirty="0" smtClean="0"/>
              <a:t>So now what is z13 all about. Let me set the scene for you of the global economy and the IT industry and the requirements for the coming generation of computing.</a:t>
            </a:r>
          </a:p>
          <a:p>
            <a:r>
              <a:rPr lang="en-US" altLang="en-US" sz="900" dirty="0" smtClean="0"/>
              <a:t> </a:t>
            </a:r>
          </a:p>
          <a:p>
            <a:r>
              <a:rPr lang="en-US" altLang="en-US" sz="900" b="1" dirty="0" smtClean="0"/>
              <a:t>Transactions – driven by Mobility and the Internet of Things</a:t>
            </a:r>
            <a:endParaRPr lang="en-US" altLang="en-US" sz="900" dirty="0" smtClean="0"/>
          </a:p>
          <a:p>
            <a:r>
              <a:rPr lang="en-US" altLang="en-US" sz="900" dirty="0" smtClean="0"/>
              <a:t>By 2016 there will be 2.5 billion smartphones in the world, and according to Juniper Research, annual smartphone sales will surpass one billion per year. Not to mentions billions of sensors monitoring machines and infrastructure all driving transaction growth.</a:t>
            </a:r>
          </a:p>
          <a:p>
            <a:r>
              <a:rPr lang="en-US" altLang="en-US" sz="900" dirty="0" smtClean="0"/>
              <a:t>And that Mobile growth is unlikely to subside. By 2015 there will be 20 times more content, 20 times more cloud subscribers, 15 times more apps and quadruple the mobile transactions compared to four years earlier. </a:t>
            </a:r>
          </a:p>
          <a:p>
            <a:r>
              <a:rPr lang="en-US" altLang="en-US" sz="900" dirty="0" smtClean="0"/>
              <a:t>We are seeing some banking Apps that re driving 24-30 transactions every time a user logs on and refreshes – where a traditional retail transaction would have been two transactions (account lookup and withdrawal).  All of these transactions hit the backend Systems of Record. And must be served fast, accurately and securely. And this is true in banking, insurance, transport, healthcare, government and many of other industries</a:t>
            </a:r>
          </a:p>
          <a:p>
            <a:r>
              <a:rPr lang="en-US" altLang="en-US" sz="900" dirty="0" smtClean="0"/>
              <a:t>This is fuelling exponential Transactional Growth </a:t>
            </a:r>
          </a:p>
          <a:p>
            <a:r>
              <a:rPr lang="en-US" altLang="en-US" sz="900" dirty="0" smtClean="0"/>
              <a:t>z13 is designed  for Transaction growth</a:t>
            </a:r>
          </a:p>
          <a:p>
            <a:r>
              <a:rPr lang="en-US" altLang="en-US" sz="900" dirty="0" smtClean="0"/>
              <a:t> </a:t>
            </a:r>
          </a:p>
          <a:p>
            <a:r>
              <a:rPr lang="en-US" altLang="en-US" sz="900" b="1" dirty="0" smtClean="0"/>
              <a:t>Real Time Analytics and Insight</a:t>
            </a:r>
            <a:endParaRPr lang="en-US" altLang="en-US" sz="900" dirty="0" smtClean="0"/>
          </a:p>
          <a:p>
            <a:r>
              <a:rPr lang="en-US" altLang="en-US" sz="900" dirty="0" smtClean="0"/>
              <a:t>Whether it be push notifications while you are shopping based on your loyalty status and buying history, or upselling to you while you are transacting in line, or your credit card company noticing that you are buying things you wouldn't normally buy from locations you are not normally at while your identity is being misused, or a machine in a canning manufacturer that is about to fail. We have reached a tipping point where latency is no longer acceptable for insight to have value. One could begin to see the day where data warehouse and non-real time transactional analytics is declared dead.  The ETL process is expensive, labor intensive and unnecessary in today’s environments, and speed demands timely contextually relevant insight.</a:t>
            </a:r>
          </a:p>
          <a:p>
            <a:r>
              <a:rPr lang="en-US" altLang="en-US" sz="900" dirty="0" smtClean="0"/>
              <a:t>It’s time to declare that you should not move the transactional data off the transactional platform. That real time analytics is the only acceptable approach.</a:t>
            </a:r>
          </a:p>
          <a:p>
            <a:r>
              <a:rPr lang="en-US" altLang="en-US" sz="900" dirty="0" smtClean="0"/>
              <a:t> </a:t>
            </a:r>
          </a:p>
          <a:p>
            <a:r>
              <a:rPr lang="en-US" altLang="en-US" sz="900" dirty="0" smtClean="0"/>
              <a:t>z13 is designed for the Real Time Transactional Analytics reality</a:t>
            </a:r>
          </a:p>
          <a:p>
            <a:r>
              <a:rPr lang="en-US" altLang="en-US" sz="900" dirty="0" smtClean="0"/>
              <a:t> </a:t>
            </a:r>
          </a:p>
          <a:p>
            <a:r>
              <a:rPr lang="en-US" altLang="en-US" sz="900" b="1" dirty="0" smtClean="0"/>
              <a:t>Cloud</a:t>
            </a:r>
            <a:endParaRPr lang="en-US" altLang="en-US" sz="900" dirty="0" smtClean="0"/>
          </a:p>
          <a:p>
            <a:r>
              <a:rPr lang="en-US" altLang="en-US" sz="900" dirty="0" smtClean="0"/>
              <a:t>Public, Private, Hybrid, and flavors in between. We all understand the requirement. Every day we hear about cyber-attacks, fraud attacks, Denial of Service Attacks and critical workloads move to the cloud I’m starting to hear about complexity and cost. </a:t>
            </a:r>
          </a:p>
          <a:p>
            <a:r>
              <a:rPr lang="en-US" altLang="en-US" sz="900" dirty="0" smtClean="0"/>
              <a:t>Mission critical workloads mandate mission critical qualities of service in the cloud.</a:t>
            </a:r>
          </a:p>
          <a:p>
            <a:r>
              <a:rPr lang="en-US" altLang="en-US" sz="900" dirty="0" smtClean="0"/>
              <a:t>What clients need is the combination of Efficiency and Trusted Computing (security, availability (always on) and reliability). Always. </a:t>
            </a:r>
          </a:p>
          <a:p>
            <a:r>
              <a:rPr lang="en-US" altLang="en-US" sz="900" dirty="0" smtClean="0"/>
              <a:t> </a:t>
            </a:r>
          </a:p>
          <a:p>
            <a:r>
              <a:rPr lang="en-US" altLang="en-US" sz="900" dirty="0" smtClean="0"/>
              <a:t>z13 is designed  for Efficiency and Trust Cloud Services.</a:t>
            </a:r>
          </a:p>
          <a:p>
            <a:r>
              <a:rPr lang="en-US" altLang="en-US" sz="900" dirty="0" smtClean="0"/>
              <a:t> </a:t>
            </a:r>
          </a:p>
          <a:p>
            <a:r>
              <a:rPr lang="en-US" altLang="en-US" sz="900" dirty="0" smtClean="0"/>
              <a:t>z13 has been designed from the casters up with more than 250 new innovations as the trusted enterprise platform for integrating Data, Transactions and Insight!</a:t>
            </a:r>
          </a:p>
          <a:p>
            <a:endParaRPr lang="en-US" sz="900" dirty="0" smtClean="0"/>
          </a:p>
          <a:p>
            <a:pPr eaLnBrk="1" hangingPunct="1">
              <a:lnSpc>
                <a:spcPct val="80000"/>
              </a:lnSpc>
            </a:pPr>
            <a:endParaRPr lang="en-US" sz="900" dirty="0" smtClean="0"/>
          </a:p>
        </p:txBody>
      </p:sp>
    </p:spTree>
    <p:extLst>
      <p:ext uri="{BB962C8B-B14F-4D97-AF65-F5344CB8AC3E}">
        <p14:creationId xmlns:p14="http://schemas.microsoft.com/office/powerpoint/2010/main" val="179588971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p:cNvSpPr>
          <p:nvPr>
            <p:ph type="sldImg"/>
          </p:nvPr>
        </p:nvSpPr>
        <p:spPr>
          <a:ln/>
        </p:spPr>
      </p:sp>
      <p:sp>
        <p:nvSpPr>
          <p:cNvPr id="55298" name="Notes Placeholder 2"/>
          <p:cNvSpPr>
            <a:spLocks noGrp="1"/>
          </p:cNvSpPr>
          <p:nvPr>
            <p:ph type="body" idx="1"/>
          </p:nvPr>
        </p:nvSpPr>
        <p:spPr>
          <a:noFill/>
          <a:ln/>
        </p:spPr>
        <p:txBody>
          <a:bodyPr/>
          <a:lstStyle/>
          <a:p>
            <a:endParaRPr lang="en-GB" dirty="0" smtClean="0">
              <a:latin typeface="Arial" charset="0"/>
            </a:endParaRPr>
          </a:p>
        </p:txBody>
      </p:sp>
      <p:sp>
        <p:nvSpPr>
          <p:cNvPr id="4" name="Slide Number Placeholder 3"/>
          <p:cNvSpPr>
            <a:spLocks noGrp="1"/>
          </p:cNvSpPr>
          <p:nvPr>
            <p:ph type="sldNum" sz="quarter" idx="5"/>
          </p:nvPr>
        </p:nvSpPr>
        <p:spPr/>
        <p:txBody>
          <a:bodyPr/>
          <a:lstStyle/>
          <a:p>
            <a:pPr>
              <a:defRPr/>
            </a:pPr>
            <a:fld id="{49BFF7A8-A532-4A53-BF9E-DF1C1CEBF4C6}" type="slidenum">
              <a:rPr lang="en-US" smtClean="0"/>
              <a:pPr>
                <a:defRPr/>
              </a:pPr>
              <a:t>46</a:t>
            </a:fld>
            <a:endParaRPr lang="en-US" dirty="0"/>
          </a:p>
        </p:txBody>
      </p:sp>
    </p:spTree>
    <p:extLst>
      <p:ext uri="{BB962C8B-B14F-4D97-AF65-F5344CB8AC3E}">
        <p14:creationId xmlns:p14="http://schemas.microsoft.com/office/powerpoint/2010/main" val="12822316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2"/>
          <p:cNvSpPr>
            <a:spLocks noGrp="1" noRot="1" noChangeAspect="1" noChangeArrowheads="1" noTextEdit="1"/>
          </p:cNvSpPr>
          <p:nvPr>
            <p:ph type="sldImg"/>
          </p:nvPr>
        </p:nvSpPr>
        <p:spPr bwMode="auto">
          <a:xfrm>
            <a:off x="1143000" y="685800"/>
            <a:ext cx="4572000" cy="3429000"/>
          </a:xfrm>
          <a:noFill/>
          <a:ln>
            <a:solidFill>
              <a:srgbClr val="000000"/>
            </a:solidFill>
            <a:miter lim="800000"/>
            <a:headEnd/>
            <a:tailEnd/>
          </a:ln>
        </p:spPr>
      </p:sp>
      <p:sp>
        <p:nvSpPr>
          <p:cNvPr id="7577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altLang="en-US" b="1" dirty="0" smtClean="0">
                <a:solidFill>
                  <a:srgbClr val="FF0000"/>
                </a:solidFill>
              </a:rPr>
              <a:t>Comments: </a:t>
            </a:r>
            <a:r>
              <a:rPr lang="en-US" altLang="en-US" b="0" dirty="0" smtClean="0">
                <a:solidFill>
                  <a:srgbClr val="FF0000"/>
                </a:solidFill>
              </a:rPr>
              <a:t>weaker</a:t>
            </a:r>
            <a:r>
              <a:rPr lang="en-US" altLang="en-US" b="0" baseline="0" dirty="0" smtClean="0">
                <a:solidFill>
                  <a:srgbClr val="FF0000"/>
                </a:solidFill>
              </a:rPr>
              <a:t> chart? Hide</a:t>
            </a:r>
            <a:endParaRPr lang="en-US" altLang="en-US" b="1" dirty="0" smtClean="0">
              <a:solidFill>
                <a:srgbClr val="FF0000"/>
              </a:solidFill>
            </a:endParaRPr>
          </a:p>
          <a:p>
            <a:pPr>
              <a:lnSpc>
                <a:spcPct val="90000"/>
              </a:lnSpc>
              <a:spcBef>
                <a:spcPct val="0"/>
              </a:spcBef>
            </a:pPr>
            <a:endParaRPr lang="en-US" altLang="en-US" dirty="0" smtClean="0"/>
          </a:p>
          <a:p>
            <a:pPr>
              <a:lnSpc>
                <a:spcPct val="90000"/>
              </a:lnSpc>
              <a:spcBef>
                <a:spcPct val="0"/>
              </a:spcBef>
            </a:pPr>
            <a:r>
              <a:rPr lang="en-US" altLang="en-US" dirty="0" smtClean="0"/>
              <a:t>Needs: 2-3 points</a:t>
            </a:r>
            <a:r>
              <a:rPr lang="en-US" altLang="en-US" baseline="0" dirty="0" smtClean="0"/>
              <a:t> about each of these and why they are topic</a:t>
            </a:r>
          </a:p>
          <a:p>
            <a:pPr>
              <a:lnSpc>
                <a:spcPct val="90000"/>
              </a:lnSpc>
              <a:spcBef>
                <a:spcPct val="0"/>
              </a:spcBef>
            </a:pPr>
            <a:r>
              <a:rPr lang="en-US" altLang="en-US" baseline="0" dirty="0" smtClean="0"/>
              <a:t>Include:</a:t>
            </a:r>
          </a:p>
          <a:p>
            <a:pPr>
              <a:lnSpc>
                <a:spcPct val="90000"/>
              </a:lnSpc>
              <a:spcBef>
                <a:spcPct val="0"/>
              </a:spcBef>
            </a:pPr>
            <a:r>
              <a:rPr lang="en-US" altLang="en-US" baseline="0" dirty="0" smtClean="0"/>
              <a:t>+ Mobile use-case</a:t>
            </a:r>
          </a:p>
          <a:p>
            <a:pPr>
              <a:lnSpc>
                <a:spcPct val="90000"/>
              </a:lnSpc>
              <a:spcBef>
                <a:spcPct val="0"/>
              </a:spcBef>
            </a:pPr>
            <a:r>
              <a:rPr lang="en-US" altLang="en-US" baseline="0" dirty="0" smtClean="0"/>
              <a:t>+ Need for agility (</a:t>
            </a:r>
            <a:r>
              <a:rPr lang="en-US" altLang="en-US" baseline="0" dirty="0" err="1" smtClean="0"/>
              <a:t>DevOps</a:t>
            </a:r>
            <a:r>
              <a:rPr lang="en-US" altLang="en-US" baseline="0" dirty="0" smtClean="0"/>
              <a:t> + Hybrid Cloud)</a:t>
            </a:r>
          </a:p>
          <a:p>
            <a:pPr>
              <a:lnSpc>
                <a:spcPct val="90000"/>
              </a:lnSpc>
              <a:spcBef>
                <a:spcPct val="0"/>
              </a:spcBef>
            </a:pPr>
            <a:r>
              <a:rPr lang="en-US" altLang="en-US" baseline="0" dirty="0" smtClean="0"/>
              <a:t>+ Leverage your assets (data and business logic) Cognitive</a:t>
            </a:r>
          </a:p>
          <a:p>
            <a:pPr>
              <a:lnSpc>
                <a:spcPct val="90000"/>
              </a:lnSpc>
              <a:spcBef>
                <a:spcPct val="0"/>
              </a:spcBef>
            </a:pPr>
            <a:r>
              <a:rPr lang="en-US" altLang="en-US" baseline="0" dirty="0" smtClean="0"/>
              <a:t>+ Protect and secure</a:t>
            </a:r>
          </a:p>
          <a:p>
            <a:pPr>
              <a:lnSpc>
                <a:spcPct val="90000"/>
              </a:lnSpc>
              <a:spcBef>
                <a:spcPct val="0"/>
              </a:spcBef>
            </a:pPr>
            <a:endParaRPr lang="en-US" altLang="en-US" baseline="0" dirty="0" smtClean="0"/>
          </a:p>
          <a:p>
            <a:pPr>
              <a:lnSpc>
                <a:spcPct val="90000"/>
              </a:lnSpc>
              <a:spcBef>
                <a:spcPct val="0"/>
              </a:spcBef>
            </a:pPr>
            <a:r>
              <a:rPr lang="en-US" altLang="en-US" baseline="0" dirty="0" smtClean="0"/>
              <a:t>Digital Reinvention:  http://</a:t>
            </a:r>
            <a:r>
              <a:rPr lang="en-US" altLang="en-US" baseline="0" dirty="0" err="1" smtClean="0"/>
              <a:t>public.dhe.ibm.com</a:t>
            </a:r>
            <a:r>
              <a:rPr lang="en-US" altLang="en-US" baseline="0" dirty="0" smtClean="0"/>
              <a:t>/common/</a:t>
            </a:r>
            <a:r>
              <a:rPr lang="en-US" altLang="en-US" baseline="0" dirty="0" err="1" smtClean="0"/>
              <a:t>ssi</a:t>
            </a:r>
            <a:r>
              <a:rPr lang="en-US" altLang="en-US" baseline="0" dirty="0" smtClean="0"/>
              <a:t>/</a:t>
            </a:r>
            <a:r>
              <a:rPr lang="en-US" altLang="en-US" baseline="0" dirty="0" err="1" smtClean="0"/>
              <a:t>ecm</a:t>
            </a:r>
            <a:r>
              <a:rPr lang="en-US" altLang="en-US" baseline="0" dirty="0" smtClean="0"/>
              <a:t>/</a:t>
            </a:r>
            <a:r>
              <a:rPr lang="en-US" altLang="en-US" baseline="0" dirty="0" err="1" smtClean="0"/>
              <a:t>gb</a:t>
            </a:r>
            <a:r>
              <a:rPr lang="en-US" altLang="en-US" baseline="0" dirty="0" smtClean="0"/>
              <a:t>/</a:t>
            </a:r>
            <a:r>
              <a:rPr lang="en-US" altLang="en-US" baseline="0" dirty="0" err="1" smtClean="0"/>
              <a:t>en</a:t>
            </a:r>
            <a:r>
              <a:rPr lang="en-US" altLang="en-US" baseline="0" dirty="0" smtClean="0"/>
              <a:t>/gbe03583usen/GBE03583USEN.PDF</a:t>
            </a:r>
          </a:p>
          <a:p>
            <a:pPr>
              <a:lnSpc>
                <a:spcPct val="90000"/>
              </a:lnSpc>
              <a:spcBef>
                <a:spcPct val="0"/>
              </a:spcBef>
            </a:pPr>
            <a:endParaRPr lang="en-US" altLang="en-US" baseline="0" dirty="0" smtClean="0"/>
          </a:p>
          <a:p>
            <a:pPr>
              <a:lnSpc>
                <a:spcPct val="90000"/>
              </a:lnSpc>
              <a:spcBef>
                <a:spcPct val="0"/>
              </a:spcBef>
            </a:pPr>
            <a:r>
              <a:rPr lang="en-US" altLang="en-US" baseline="0" dirty="0" smtClean="0"/>
              <a:t>Generation D:</a:t>
            </a:r>
          </a:p>
          <a:p>
            <a:pPr>
              <a:lnSpc>
                <a:spcPct val="90000"/>
              </a:lnSpc>
              <a:spcBef>
                <a:spcPct val="0"/>
              </a:spcBef>
            </a:pPr>
            <a:endParaRPr lang="en-US" altLang="en-US" baseline="0" dirty="0" smtClean="0"/>
          </a:p>
          <a:p>
            <a:r>
              <a:rPr lang="en-US" sz="1200" kern="1200" dirty="0" smtClean="0">
                <a:solidFill>
                  <a:schemeClr val="tx1"/>
                </a:solidFill>
                <a:effectLst/>
                <a:latin typeface="Arial" pitchFamily="34" charset="0"/>
                <a:ea typeface="MS PGothic" panose="020B0600070205080204" pitchFamily="34" charset="-128"/>
                <a:cs typeface="Arial" pitchFamily="34" charset="0"/>
              </a:rPr>
              <a:t>Generation D enterprises are taking advantage of sophisticated data and analytics and report greater benefits than enterprises that don’t. These leading enterprises are three times as likely to excel at developing a deep understanding of their customers and the markets they compete in, and two times as likely to automate processes and decisions based on insights they gain from analytics. </a:t>
            </a:r>
            <a:endParaRPr lang="en-US" dirty="0" smtClean="0"/>
          </a:p>
          <a:p>
            <a:endParaRPr lang="en-US" sz="1200" kern="1200" dirty="0" smtClean="0">
              <a:solidFill>
                <a:schemeClr val="tx1"/>
              </a:solidFill>
              <a:effectLst/>
              <a:latin typeface="Arial" pitchFamily="34" charset="0"/>
              <a:ea typeface="MS PGothic" panose="020B0600070205080204" pitchFamily="34" charset="-128"/>
              <a:cs typeface="Arial" pitchFamily="34" charset="0"/>
            </a:endParaRPr>
          </a:p>
          <a:p>
            <a:r>
              <a:rPr lang="en-US" sz="1200" kern="1200" dirty="0" smtClean="0">
                <a:solidFill>
                  <a:schemeClr val="tx1"/>
                </a:solidFill>
                <a:effectLst/>
                <a:latin typeface="Arial" pitchFamily="34" charset="0"/>
                <a:ea typeface="MS PGothic" panose="020B0600070205080204" pitchFamily="34" charset="-128"/>
                <a:cs typeface="Arial" pitchFamily="34" charset="0"/>
              </a:rPr>
              <a:t>Generation D’s innovative thinking extends to how these enterprises view and take advantage of other enabling tech- </a:t>
            </a:r>
            <a:r>
              <a:rPr lang="en-US" sz="1200" kern="1200" dirty="0" err="1" smtClean="0">
                <a:solidFill>
                  <a:schemeClr val="tx1"/>
                </a:solidFill>
                <a:effectLst/>
                <a:latin typeface="Arial" pitchFamily="34" charset="0"/>
                <a:ea typeface="MS PGothic" panose="020B0600070205080204" pitchFamily="34" charset="-128"/>
                <a:cs typeface="Arial" pitchFamily="34" charset="0"/>
              </a:rPr>
              <a:t>nologies</a:t>
            </a:r>
            <a:r>
              <a:rPr lang="en-US" sz="1200" kern="1200" dirty="0" smtClean="0">
                <a:solidFill>
                  <a:schemeClr val="tx1"/>
                </a:solidFill>
                <a:effectLst/>
                <a:latin typeface="Arial" pitchFamily="34" charset="0"/>
                <a:ea typeface="MS PGothic" panose="020B0600070205080204" pitchFamily="34" charset="-128"/>
                <a:cs typeface="Arial" pitchFamily="34" charset="0"/>
              </a:rPr>
              <a:t>, such as cloud computing, mobile devices and social platforms. These enterprises are twice as likely to believe</a:t>
            </a:r>
            <a:r>
              <a:rPr lang="en-US" sz="1200" kern="1200" baseline="0" dirty="0" smtClean="0">
                <a:solidFill>
                  <a:schemeClr val="tx1"/>
                </a:solidFill>
                <a:effectLst/>
                <a:latin typeface="Arial" pitchFamily="34" charset="0"/>
                <a:ea typeface="MS PGothic" panose="020B0600070205080204" pitchFamily="34" charset="-128"/>
                <a:cs typeface="Arial" pitchFamily="34" charset="0"/>
              </a:rPr>
              <a:t> </a:t>
            </a:r>
            <a:r>
              <a:rPr lang="en-US" sz="1200" kern="1200" dirty="0" smtClean="0">
                <a:solidFill>
                  <a:schemeClr val="tx1"/>
                </a:solidFill>
                <a:effectLst/>
                <a:latin typeface="Arial" pitchFamily="34" charset="0"/>
                <a:ea typeface="MS PGothic" panose="020B0600070205080204" pitchFamily="34" charset="-128"/>
                <a:cs typeface="Arial" pitchFamily="34" charset="0"/>
              </a:rPr>
              <a:t>that cloud is transforming their business models, and twice</a:t>
            </a:r>
            <a:r>
              <a:rPr lang="en-US" sz="1200" kern="1200" baseline="0" dirty="0" smtClean="0">
                <a:solidFill>
                  <a:schemeClr val="tx1"/>
                </a:solidFill>
                <a:effectLst/>
                <a:latin typeface="Arial" pitchFamily="34" charset="0"/>
                <a:ea typeface="MS PGothic" panose="020B0600070205080204" pitchFamily="34" charset="-128"/>
                <a:cs typeface="Arial" pitchFamily="34" charset="0"/>
              </a:rPr>
              <a:t> </a:t>
            </a:r>
            <a:r>
              <a:rPr lang="en-US" sz="1200" kern="1200" dirty="0" smtClean="0">
                <a:solidFill>
                  <a:schemeClr val="tx1"/>
                </a:solidFill>
                <a:effectLst/>
                <a:latin typeface="Arial" pitchFamily="34" charset="0"/>
                <a:ea typeface="MS PGothic" panose="020B0600070205080204" pitchFamily="34" charset="-128"/>
                <a:cs typeface="Arial" pitchFamily="34" charset="0"/>
              </a:rPr>
              <a:t>as likely to engage with customers via mobile and social. Instead of viewing these technologies as discrete, Generation D enterprises orchestrate them to deliver more value, using cloud as a platform for analytics and applying the insight gained to improve interaction with customers. </a:t>
            </a:r>
            <a:endParaRPr lang="en-US" dirty="0" smtClean="0"/>
          </a:p>
          <a:p>
            <a:endParaRPr lang="en-US" sz="1200" kern="1200" dirty="0" smtClean="0">
              <a:solidFill>
                <a:schemeClr val="tx1"/>
              </a:solidFill>
              <a:effectLst/>
              <a:latin typeface="Arial" pitchFamily="34" charset="0"/>
              <a:ea typeface="MS PGothic" panose="020B0600070205080204" pitchFamily="34" charset="-128"/>
              <a:cs typeface="Arial" pitchFamily="34" charset="0"/>
            </a:endParaRPr>
          </a:p>
          <a:p>
            <a:r>
              <a:rPr lang="en-US" sz="1200" kern="1200" dirty="0" smtClean="0">
                <a:solidFill>
                  <a:schemeClr val="tx1"/>
                </a:solidFill>
                <a:effectLst/>
                <a:latin typeface="Arial" pitchFamily="34" charset="0"/>
                <a:ea typeface="MS PGothic" panose="020B0600070205080204" pitchFamily="34" charset="-128"/>
                <a:cs typeface="Arial" pitchFamily="34" charset="0"/>
              </a:rPr>
              <a:t>Most importantly, Generation D reports excelling in areas that are strategically important to their business (see Figure 2). These enterprises report better results than other respondents on key performance indicators (KPIs), such as: </a:t>
            </a:r>
            <a:endParaRPr lang="en-US" dirty="0" smtClean="0"/>
          </a:p>
          <a:p>
            <a:r>
              <a:rPr lang="en-US" sz="1200" kern="1200" dirty="0" smtClean="0">
                <a:solidFill>
                  <a:schemeClr val="tx1"/>
                </a:solidFill>
                <a:effectLst/>
                <a:latin typeface="Arial" pitchFamily="34" charset="0"/>
                <a:ea typeface="MS PGothic" panose="020B0600070205080204" pitchFamily="34" charset="-128"/>
                <a:cs typeface="Arial" pitchFamily="34" charset="0"/>
              </a:rPr>
              <a:t>• Share of wallet</a:t>
            </a:r>
            <a:br>
              <a:rPr lang="en-US" sz="1200" kern="1200" dirty="0" smtClean="0">
                <a:solidFill>
                  <a:schemeClr val="tx1"/>
                </a:solidFill>
                <a:effectLst/>
                <a:latin typeface="Arial" pitchFamily="34" charset="0"/>
                <a:ea typeface="MS PGothic" panose="020B0600070205080204" pitchFamily="34" charset="-128"/>
                <a:cs typeface="Arial" pitchFamily="34" charset="0"/>
              </a:rPr>
            </a:br>
            <a:r>
              <a:rPr lang="en-US" sz="1200" kern="1200" dirty="0" smtClean="0">
                <a:solidFill>
                  <a:schemeClr val="tx1"/>
                </a:solidFill>
                <a:effectLst/>
                <a:latin typeface="Arial" pitchFamily="34" charset="0"/>
                <a:ea typeface="MS PGothic" panose="020B0600070205080204" pitchFamily="34" charset="-128"/>
                <a:cs typeface="Arial" pitchFamily="34" charset="0"/>
              </a:rPr>
              <a:t>• Promoter/advocate scoring</a:t>
            </a:r>
            <a:br>
              <a:rPr lang="en-US" sz="1200" kern="1200" dirty="0" smtClean="0">
                <a:solidFill>
                  <a:schemeClr val="tx1"/>
                </a:solidFill>
                <a:effectLst/>
                <a:latin typeface="Arial" pitchFamily="34" charset="0"/>
                <a:ea typeface="MS PGothic" panose="020B0600070205080204" pitchFamily="34" charset="-128"/>
                <a:cs typeface="Arial" pitchFamily="34" charset="0"/>
              </a:rPr>
            </a:br>
            <a:r>
              <a:rPr lang="en-US" sz="1200" kern="1200" dirty="0" smtClean="0">
                <a:solidFill>
                  <a:schemeClr val="tx1"/>
                </a:solidFill>
                <a:effectLst/>
                <a:latin typeface="Arial" pitchFamily="34" charset="0"/>
                <a:ea typeface="MS PGothic" panose="020B0600070205080204" pitchFamily="34" charset="-128"/>
                <a:cs typeface="Arial" pitchFamily="34" charset="0"/>
              </a:rPr>
              <a:t>• Annual revenue generated through digital channels</a:t>
            </a:r>
            <a:br>
              <a:rPr lang="en-US" sz="1200" kern="1200" dirty="0" smtClean="0">
                <a:solidFill>
                  <a:schemeClr val="tx1"/>
                </a:solidFill>
                <a:effectLst/>
                <a:latin typeface="Arial" pitchFamily="34" charset="0"/>
                <a:ea typeface="MS PGothic" panose="020B0600070205080204" pitchFamily="34" charset="-128"/>
                <a:cs typeface="Arial" pitchFamily="34" charset="0"/>
              </a:rPr>
            </a:br>
            <a:r>
              <a:rPr lang="en-US" sz="1200" kern="1200" dirty="0" smtClean="0">
                <a:solidFill>
                  <a:schemeClr val="tx1"/>
                </a:solidFill>
                <a:effectLst/>
                <a:latin typeface="Arial" pitchFamily="34" charset="0"/>
                <a:ea typeface="MS PGothic" panose="020B0600070205080204" pitchFamily="34" charset="-128"/>
                <a:cs typeface="Arial" pitchFamily="34" charset="0"/>
              </a:rPr>
              <a:t>• New product or service development initiatives released to the marketplace </a:t>
            </a:r>
            <a:endParaRPr lang="en-US" dirty="0" smtClean="0"/>
          </a:p>
          <a:p>
            <a:endParaRPr lang="en-US" sz="1200" kern="1200" dirty="0" smtClean="0">
              <a:solidFill>
                <a:schemeClr val="tx1"/>
              </a:solidFill>
              <a:effectLst/>
              <a:latin typeface="Arial" pitchFamily="34" charset="0"/>
              <a:ea typeface="MS PGothic" panose="020B0600070205080204" pitchFamily="34" charset="-128"/>
              <a:cs typeface="Arial" pitchFamily="34" charset="0"/>
            </a:endParaRPr>
          </a:p>
          <a:p>
            <a:r>
              <a:rPr lang="en-US" sz="1200" kern="1200" dirty="0" smtClean="0">
                <a:solidFill>
                  <a:schemeClr val="tx1"/>
                </a:solidFill>
                <a:effectLst/>
                <a:latin typeface="Arial" pitchFamily="34" charset="0"/>
                <a:ea typeface="MS PGothic" panose="020B0600070205080204" pitchFamily="34" charset="-128"/>
                <a:cs typeface="Arial" pitchFamily="34" charset="0"/>
              </a:rPr>
              <a:t>These enterprises also rate themselves more effective than others at developing new revenue streams, penetrating new markets and improving interaction with customers. And they report a stronger ability to operate efficiently, manage risk, respond to security threats, and quickly release new products and services</a:t>
            </a:r>
          </a:p>
          <a:p>
            <a:endParaRPr lang="en-US" sz="1200" kern="1200" dirty="0" smtClean="0">
              <a:solidFill>
                <a:schemeClr val="tx1"/>
              </a:solidFill>
              <a:effectLst/>
              <a:latin typeface="Arial" pitchFamily="34" charset="0"/>
              <a:ea typeface="MS PGothic" panose="020B0600070205080204" pitchFamily="34" charset="-128"/>
              <a:cs typeface="Arial" pitchFamily="34" charset="0"/>
            </a:endParaRPr>
          </a:p>
          <a:p>
            <a:r>
              <a:rPr lang="en-US" sz="1200" kern="1200" dirty="0" smtClean="0">
                <a:solidFill>
                  <a:schemeClr val="tx1"/>
                </a:solidFill>
                <a:effectLst/>
                <a:latin typeface="Arial" pitchFamily="34" charset="0"/>
                <a:ea typeface="MS PGothic" panose="020B0600070205080204" pitchFamily="34" charset="-128"/>
                <a:cs typeface="Arial" pitchFamily="34" charset="0"/>
              </a:rPr>
              <a:t>Generation D:  </a:t>
            </a:r>
            <a:r>
              <a:rPr lang="en-US" dirty="0" smtClean="0"/>
              <a:t>http://www-01.ibm.com/common/</a:t>
            </a:r>
            <a:r>
              <a:rPr lang="en-US" dirty="0" err="1" smtClean="0"/>
              <a:t>ssi</a:t>
            </a:r>
            <a:r>
              <a:rPr lang="en-US" dirty="0" smtClean="0"/>
              <a:t>/</a:t>
            </a:r>
            <a:r>
              <a:rPr lang="en-US" dirty="0" err="1" smtClean="0"/>
              <a:t>cgi</a:t>
            </a:r>
            <a:r>
              <a:rPr lang="en-US" dirty="0" smtClean="0"/>
              <a:t>-bin/</a:t>
            </a:r>
            <a:r>
              <a:rPr lang="en-US" dirty="0" err="1" smtClean="0"/>
              <a:t>ssialias?subtype</a:t>
            </a:r>
            <a:r>
              <a:rPr lang="en-US" dirty="0" smtClean="0"/>
              <a:t>=</a:t>
            </a:r>
            <a:r>
              <a:rPr lang="en-US" dirty="0" err="1" smtClean="0"/>
              <a:t>XB&amp;infotype</a:t>
            </a:r>
            <a:r>
              <a:rPr lang="en-US" dirty="0" smtClean="0"/>
              <a:t>=</a:t>
            </a:r>
            <a:r>
              <a:rPr lang="en-US" dirty="0" err="1" smtClean="0"/>
              <a:t>PM&amp;appname</a:t>
            </a:r>
            <a:r>
              <a:rPr lang="en-US" dirty="0" smtClean="0"/>
              <a:t>=</a:t>
            </a:r>
            <a:r>
              <a:rPr lang="en-US" dirty="0" err="1" smtClean="0"/>
              <a:t>CHQE_GB_GN_USEN&amp;htmlfid</a:t>
            </a:r>
            <a:r>
              <a:rPr lang="en-US" dirty="0" smtClean="0"/>
              <a:t>=GBE03628USEN&amp;attachment=GBE03628USEN.PDF</a:t>
            </a:r>
          </a:p>
          <a:p>
            <a:pPr>
              <a:lnSpc>
                <a:spcPct val="90000"/>
              </a:lnSpc>
              <a:spcBef>
                <a:spcPct val="0"/>
              </a:spcBef>
            </a:pPr>
            <a:endParaRPr lang="en-US" altLang="en-US" baseline="0" dirty="0" smtClean="0"/>
          </a:p>
        </p:txBody>
      </p:sp>
    </p:spTree>
    <p:extLst>
      <p:ext uri="{BB962C8B-B14F-4D97-AF65-F5344CB8AC3E}">
        <p14:creationId xmlns:p14="http://schemas.microsoft.com/office/powerpoint/2010/main" val="128321591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a:ln/>
        </p:spPr>
      </p:sp>
      <p:sp>
        <p:nvSpPr>
          <p:cNvPr id="18435" name="Notes Placeholder 2"/>
          <p:cNvSpPr>
            <a:spLocks noGrp="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a:lstStyle/>
          <a:p>
            <a:pPr>
              <a:defRPr/>
            </a:pPr>
            <a:endParaRPr lang="en-US" dirty="0">
              <a:latin typeface="Arial" charset="0"/>
              <a:ea typeface="MS PGothic" charset="0"/>
              <a:cs typeface="Arial" charset="0"/>
            </a:endParaRPr>
          </a:p>
        </p:txBody>
      </p:sp>
      <p:sp>
        <p:nvSpPr>
          <p:cNvPr id="18436" name="Slide Number Placeholder 3"/>
          <p:cNvSpPr>
            <a:spLocks noGrp="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sz="1400">
                <a:solidFill>
                  <a:schemeClr val="tx1"/>
                </a:solidFill>
                <a:latin typeface="Arial" charset="0"/>
                <a:ea typeface="MS PGothic" charset="0"/>
                <a:cs typeface="MS PGothic" charset="0"/>
              </a:defRPr>
            </a:lvl1pPr>
            <a:lvl2pPr marL="742950" indent="-285750">
              <a:defRPr sz="1400">
                <a:solidFill>
                  <a:schemeClr val="tx1"/>
                </a:solidFill>
                <a:latin typeface="Arial" charset="0"/>
                <a:ea typeface="MS PGothic" charset="0"/>
                <a:cs typeface="MS PGothic" charset="0"/>
              </a:defRPr>
            </a:lvl2pPr>
            <a:lvl3pPr marL="1143000" indent="-228600">
              <a:defRPr sz="1400">
                <a:solidFill>
                  <a:schemeClr val="tx1"/>
                </a:solidFill>
                <a:latin typeface="Arial" charset="0"/>
                <a:ea typeface="MS PGothic" charset="0"/>
                <a:cs typeface="MS PGothic" charset="0"/>
              </a:defRPr>
            </a:lvl3pPr>
            <a:lvl4pPr marL="1600200" indent="-228600">
              <a:defRPr sz="1400">
                <a:solidFill>
                  <a:schemeClr val="tx1"/>
                </a:solidFill>
                <a:latin typeface="Arial" charset="0"/>
                <a:ea typeface="MS PGothic" charset="0"/>
                <a:cs typeface="MS PGothic" charset="0"/>
              </a:defRPr>
            </a:lvl4pPr>
            <a:lvl5pPr marL="2057400" indent="-228600">
              <a:defRPr sz="1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1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1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1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1400">
                <a:solidFill>
                  <a:schemeClr val="tx1"/>
                </a:solidFill>
                <a:latin typeface="Arial" charset="0"/>
                <a:ea typeface="MS PGothic" charset="0"/>
                <a:cs typeface="MS PGothic" charset="0"/>
              </a:defRPr>
            </a:lvl9pPr>
          </a:lstStyle>
          <a:p>
            <a:pPr>
              <a:defRPr/>
            </a:pPr>
            <a:fld id="{FD5F1522-1A99-3547-AA4C-D854095DD8CE}" type="slidenum">
              <a:rPr lang="en-US" sz="1200" smtClean="0"/>
              <a:pPr>
                <a:defRPr/>
              </a:pPr>
              <a:t>47</a:t>
            </a:fld>
            <a:endParaRPr lang="en-US" sz="1200" dirty="0" smtClean="0"/>
          </a:p>
        </p:txBody>
      </p:sp>
    </p:spTree>
    <p:extLst>
      <p:ext uri="{BB962C8B-B14F-4D97-AF65-F5344CB8AC3E}">
        <p14:creationId xmlns:p14="http://schemas.microsoft.com/office/powerpoint/2010/main" val="176130878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170" name="Rectangle 6"/>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1200">
                <a:solidFill>
                  <a:schemeClr val="tx1"/>
                </a:solidFill>
                <a:latin typeface="Arial" charset="0"/>
                <a:ea typeface="ＭＳ Ｐゴシック" charset="0"/>
                <a:cs typeface="Arial" charset="0"/>
              </a:defRPr>
            </a:lvl1pPr>
            <a:lvl2pPr marL="742950" indent="-285750">
              <a:defRPr sz="1200">
                <a:solidFill>
                  <a:schemeClr val="tx1"/>
                </a:solidFill>
                <a:latin typeface="Arial" charset="0"/>
                <a:ea typeface="Arial" charset="0"/>
                <a:cs typeface="Arial" charset="0"/>
              </a:defRPr>
            </a:lvl2pPr>
            <a:lvl3pPr marL="1143000" indent="-228600">
              <a:defRPr sz="1200">
                <a:solidFill>
                  <a:schemeClr val="tx1"/>
                </a:solidFill>
                <a:latin typeface="Arial" charset="0"/>
                <a:ea typeface="Arial" charset="0"/>
                <a:cs typeface="Arial" charset="0"/>
              </a:defRPr>
            </a:lvl3pPr>
            <a:lvl4pPr marL="1600200" indent="-228600">
              <a:defRPr sz="1200">
                <a:solidFill>
                  <a:schemeClr val="tx1"/>
                </a:solidFill>
                <a:latin typeface="Arial" charset="0"/>
                <a:ea typeface="Arial" charset="0"/>
                <a:cs typeface="Arial" charset="0"/>
              </a:defRPr>
            </a:lvl4pPr>
            <a:lvl5pPr marL="2057400" indent="-228600">
              <a:defRPr sz="1200">
                <a:solidFill>
                  <a:schemeClr val="tx1"/>
                </a:solidFill>
                <a:latin typeface="Arial" charset="0"/>
                <a:ea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ea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ea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ea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ea typeface="Arial" charset="0"/>
                <a:cs typeface="Arial" charset="0"/>
              </a:defRPr>
            </a:lvl9pPr>
          </a:lstStyle>
          <a:p>
            <a:pPr algn="r">
              <a:lnSpc>
                <a:spcPct val="100000"/>
              </a:lnSpc>
            </a:pPr>
            <a:fld id="{8B7687FA-0348-7F41-BA5A-790BF876C040}" type="slidenum">
              <a:rPr lang="en-US">
                <a:solidFill>
                  <a:srgbClr val="000000"/>
                </a:solidFill>
              </a:rPr>
              <a:pPr algn="r">
                <a:lnSpc>
                  <a:spcPct val="100000"/>
                </a:lnSpc>
              </a:pPr>
              <a:t>49</a:t>
            </a:fld>
            <a:endParaRPr lang="en-US">
              <a:solidFill>
                <a:srgbClr val="000000"/>
              </a:solidFill>
            </a:endParaRPr>
          </a:p>
        </p:txBody>
      </p:sp>
      <p:sp>
        <p:nvSpPr>
          <p:cNvPr id="7171" name="Rectangle 1"/>
          <p:cNvSpPr>
            <a:spLocks noGrp="1" noRot="1" noChangeAspect="1" noChangeArrowheads="1" noTextEdit="1"/>
          </p:cNvSpPr>
          <p:nvPr>
            <p:ph type="sldImg"/>
          </p:nvPr>
        </p:nvSpPr>
        <p:spPr>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172" name="Text Box 2"/>
          <p:cNvSpPr txBox="1">
            <a:spLocks noChangeArrowheads="1"/>
          </p:cNvSpPr>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8605" tIns="46075" rIns="88605" bIns="46075" anchor="b"/>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charset="0"/>
                <a:ea typeface="ＭＳ Ｐゴシック" charset="0"/>
                <a:cs typeface="Arial" charset="0"/>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charset="0"/>
                <a:ea typeface="Arial" charset="0"/>
                <a:cs typeface="Arial" charset="0"/>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charset="0"/>
                <a:ea typeface="Arial" charset="0"/>
                <a:cs typeface="Arial" charset="0"/>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charset="0"/>
                <a:ea typeface="Arial" charset="0"/>
                <a:cs typeface="Arial" charset="0"/>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charset="0"/>
                <a:ea typeface="Arial" charset="0"/>
                <a:cs typeface="Arial" charset="0"/>
              </a:defRPr>
            </a:lvl5pPr>
            <a:lvl6pPr marL="2514600" indent="-228600" eaLnBrk="0" fontAlgn="base" hangingPunct="0">
              <a:spcBef>
                <a:spcPct val="3000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charset="0"/>
                <a:ea typeface="Arial" charset="0"/>
                <a:cs typeface="Arial" charset="0"/>
              </a:defRPr>
            </a:lvl6pPr>
            <a:lvl7pPr marL="2971800" indent="-228600" eaLnBrk="0" fontAlgn="base" hangingPunct="0">
              <a:spcBef>
                <a:spcPct val="3000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charset="0"/>
                <a:ea typeface="Arial" charset="0"/>
                <a:cs typeface="Arial" charset="0"/>
              </a:defRPr>
            </a:lvl7pPr>
            <a:lvl8pPr marL="3429000" indent="-228600" eaLnBrk="0" fontAlgn="base" hangingPunct="0">
              <a:spcBef>
                <a:spcPct val="3000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charset="0"/>
                <a:ea typeface="Arial" charset="0"/>
                <a:cs typeface="Arial" charset="0"/>
              </a:defRPr>
            </a:lvl8pPr>
            <a:lvl9pPr marL="3886200" indent="-228600" eaLnBrk="0" fontAlgn="base" hangingPunct="0">
              <a:spcBef>
                <a:spcPct val="3000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charset="0"/>
                <a:ea typeface="Arial" charset="0"/>
                <a:cs typeface="Arial" charset="0"/>
              </a:defRPr>
            </a:lvl9pPr>
          </a:lstStyle>
          <a:p>
            <a:pPr algn="r"/>
            <a:fld id="{B5A7AF4D-7DD8-8D42-82D5-E45134840562}" type="slidenum">
              <a:rPr lang="en-US">
                <a:solidFill>
                  <a:srgbClr val="000000"/>
                </a:solidFill>
              </a:rPr>
              <a:pPr algn="r"/>
              <a:t>49</a:t>
            </a:fld>
            <a:endParaRPr lang="en-US">
              <a:solidFill>
                <a:srgbClr val="000000"/>
              </a:solidFill>
            </a:endParaRPr>
          </a:p>
        </p:txBody>
      </p:sp>
      <p:sp>
        <p:nvSpPr>
          <p:cNvPr id="7173" name="Text Box 3"/>
          <p:cNvSpPr>
            <a:spLocks noGrp="1" noChangeArrowheads="1"/>
          </p:cNvSpPr>
          <p:nvPr>
            <p:ph type="body" idx="1"/>
          </p:nvPr>
        </p:nvSpPr>
        <p:spPr>
          <a:xfrm>
            <a:off x="808038" y="4330700"/>
            <a:ext cx="5029200" cy="60420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nSpc>
                <a:spcPct val="90000"/>
              </a:lnSpc>
              <a:spcBef>
                <a:spcPts val="438"/>
              </a:spcBef>
              <a:tabLst>
                <a:tab pos="0" algn="l"/>
                <a:tab pos="449263" algn="l"/>
                <a:tab pos="900113" algn="l"/>
                <a:tab pos="1349375" algn="l"/>
                <a:tab pos="1800225" algn="l"/>
                <a:tab pos="2249488" algn="l"/>
                <a:tab pos="2700338" algn="l"/>
                <a:tab pos="3149600" algn="l"/>
                <a:tab pos="3600450" algn="l"/>
                <a:tab pos="4049713" algn="l"/>
                <a:tab pos="4500563" algn="l"/>
                <a:tab pos="4949825" algn="l"/>
                <a:tab pos="5400675" algn="l"/>
                <a:tab pos="5849938" algn="l"/>
                <a:tab pos="6300788" algn="l"/>
                <a:tab pos="6751638" algn="l"/>
                <a:tab pos="7200900" algn="l"/>
                <a:tab pos="7651750" algn="l"/>
                <a:tab pos="8101013" algn="l"/>
                <a:tab pos="8551863" algn="l"/>
                <a:tab pos="9001125" algn="l"/>
              </a:tabLst>
            </a:pPr>
            <a:r>
              <a:rPr lang="en-US" sz="1000" b="1">
                <a:latin typeface="Arial" charset="0"/>
                <a:cs typeface="Arial Unicode MS" charset="0"/>
              </a:rPr>
              <a:t>Speaker notes:</a:t>
            </a:r>
            <a:r>
              <a:rPr lang="en-US" sz="1000">
                <a:latin typeface="Arial" charset="0"/>
                <a:cs typeface="Arial Unicode MS" charset="0"/>
              </a:rPr>
              <a:t> </a:t>
            </a:r>
          </a:p>
          <a:p>
            <a:pPr>
              <a:lnSpc>
                <a:spcPct val="90000"/>
              </a:lnSpc>
              <a:spcBef>
                <a:spcPts val="438"/>
              </a:spcBef>
              <a:tabLst>
                <a:tab pos="0" algn="l"/>
                <a:tab pos="449263" algn="l"/>
                <a:tab pos="900113" algn="l"/>
                <a:tab pos="1349375" algn="l"/>
                <a:tab pos="1800225" algn="l"/>
                <a:tab pos="2249488" algn="l"/>
                <a:tab pos="2700338" algn="l"/>
                <a:tab pos="3149600" algn="l"/>
                <a:tab pos="3600450" algn="l"/>
                <a:tab pos="4049713" algn="l"/>
                <a:tab pos="4500563" algn="l"/>
                <a:tab pos="4949825" algn="l"/>
                <a:tab pos="5400675" algn="l"/>
                <a:tab pos="5849938" algn="l"/>
                <a:tab pos="6300788" algn="l"/>
                <a:tab pos="6751638" algn="l"/>
                <a:tab pos="7200900" algn="l"/>
                <a:tab pos="7651750" algn="l"/>
                <a:tab pos="8101013" algn="l"/>
                <a:tab pos="8551863" algn="l"/>
                <a:tab pos="9001125" algn="l"/>
              </a:tabLst>
            </a:pPr>
            <a:r>
              <a:rPr lang="en-US" sz="1000" b="1">
                <a:latin typeface="Arial" charset="0"/>
                <a:cs typeface="Arial Unicode MS" charset="0"/>
              </a:rPr>
              <a:t>Client Name: Nationwide</a:t>
            </a:r>
          </a:p>
          <a:p>
            <a:pPr>
              <a:lnSpc>
                <a:spcPct val="90000"/>
              </a:lnSpc>
              <a:spcBef>
                <a:spcPts val="438"/>
              </a:spcBef>
              <a:tabLst>
                <a:tab pos="0" algn="l"/>
                <a:tab pos="449263" algn="l"/>
                <a:tab pos="900113" algn="l"/>
                <a:tab pos="1349375" algn="l"/>
                <a:tab pos="1800225" algn="l"/>
                <a:tab pos="2249488" algn="l"/>
                <a:tab pos="2700338" algn="l"/>
                <a:tab pos="3149600" algn="l"/>
                <a:tab pos="3600450" algn="l"/>
                <a:tab pos="4049713" algn="l"/>
                <a:tab pos="4500563" algn="l"/>
                <a:tab pos="4949825" algn="l"/>
                <a:tab pos="5400675" algn="l"/>
                <a:tab pos="5849938" algn="l"/>
                <a:tab pos="6300788" algn="l"/>
                <a:tab pos="6751638" algn="l"/>
                <a:tab pos="7200900" algn="l"/>
                <a:tab pos="7651750" algn="l"/>
                <a:tab pos="8101013" algn="l"/>
                <a:tab pos="8551863" algn="l"/>
                <a:tab pos="9001125" algn="l"/>
              </a:tabLst>
            </a:pPr>
            <a:r>
              <a:rPr lang="en-US" sz="1000" b="1">
                <a:latin typeface="Arial" charset="0"/>
                <a:cs typeface="Arial Unicode MS" charset="0"/>
              </a:rPr>
              <a:t>Case study Link: http://www-01.ibm.com/software/success/cssdb.nsf/cs/CPAR-9C4JKA?OpenDocument&amp;Site=corp&amp;ref=crdb</a:t>
            </a:r>
          </a:p>
          <a:p>
            <a:pPr>
              <a:lnSpc>
                <a:spcPct val="90000"/>
              </a:lnSpc>
              <a:spcBef>
                <a:spcPts val="438"/>
              </a:spcBef>
              <a:buSzPct val="45000"/>
              <a:tabLst>
                <a:tab pos="0" algn="l"/>
                <a:tab pos="449263" algn="l"/>
                <a:tab pos="900113" algn="l"/>
                <a:tab pos="1349375" algn="l"/>
                <a:tab pos="1800225" algn="l"/>
                <a:tab pos="2249488" algn="l"/>
                <a:tab pos="2700338" algn="l"/>
                <a:tab pos="3149600" algn="l"/>
                <a:tab pos="3600450" algn="l"/>
                <a:tab pos="4049713" algn="l"/>
                <a:tab pos="4500563" algn="l"/>
                <a:tab pos="4949825" algn="l"/>
                <a:tab pos="5400675" algn="l"/>
                <a:tab pos="5849938" algn="l"/>
                <a:tab pos="6300788" algn="l"/>
                <a:tab pos="6751638" algn="l"/>
                <a:tab pos="7200900" algn="l"/>
                <a:tab pos="7651750" algn="l"/>
                <a:tab pos="8101013" algn="l"/>
                <a:tab pos="8551863" algn="l"/>
                <a:tab pos="9001125" algn="l"/>
              </a:tabLst>
            </a:pPr>
            <a:r>
              <a:rPr lang="en-US" sz="1000" b="1">
                <a:latin typeface="Arial" charset="0"/>
                <a:cs typeface="Arial" charset="0"/>
              </a:rPr>
              <a:t>Pull Quote:</a:t>
            </a:r>
            <a:r>
              <a:rPr lang="en-US" sz="1000" i="1">
                <a:latin typeface="Arial" charset="0"/>
                <a:cs typeface="Arial" charset="0"/>
              </a:rPr>
              <a:t> "This [solution] allows us to be more agile as a business and more responsive to our customers. This has led to improved quality by 50 percent and reduced system downtime by 70 percent over the last three years." - Steve Farley, vice president, application development center, Nationwide </a:t>
            </a:r>
          </a:p>
          <a:p>
            <a:pPr>
              <a:lnSpc>
                <a:spcPct val="90000"/>
              </a:lnSpc>
              <a:spcBef>
                <a:spcPts val="438"/>
              </a:spcBef>
              <a:buSzPct val="45000"/>
              <a:tabLst>
                <a:tab pos="0" algn="l"/>
                <a:tab pos="449263" algn="l"/>
                <a:tab pos="900113" algn="l"/>
                <a:tab pos="1349375" algn="l"/>
                <a:tab pos="1800225" algn="l"/>
                <a:tab pos="2249488" algn="l"/>
                <a:tab pos="2700338" algn="l"/>
                <a:tab pos="3149600" algn="l"/>
                <a:tab pos="3600450" algn="l"/>
                <a:tab pos="4049713" algn="l"/>
                <a:tab pos="4500563" algn="l"/>
                <a:tab pos="4949825" algn="l"/>
                <a:tab pos="5400675" algn="l"/>
                <a:tab pos="5849938" algn="l"/>
                <a:tab pos="6300788" algn="l"/>
                <a:tab pos="6751638" algn="l"/>
                <a:tab pos="7200900" algn="l"/>
                <a:tab pos="7651750" algn="l"/>
                <a:tab pos="8101013" algn="l"/>
                <a:tab pos="8551863" algn="l"/>
                <a:tab pos="9001125" algn="l"/>
              </a:tabLst>
            </a:pPr>
            <a:r>
              <a:rPr lang="en-US" sz="1000" b="1">
                <a:latin typeface="Arial" charset="0"/>
                <a:cs typeface="Arial Unicode MS" charset="0"/>
              </a:rPr>
              <a:t>Company Background: </a:t>
            </a:r>
            <a:r>
              <a:rPr lang="en-US" sz="1000">
                <a:latin typeface="Arial" charset="0"/>
                <a:cs typeface="Arial" charset="0"/>
              </a:rPr>
              <a:t>Over the past 80 years, Nationwide Mutual Insurance Co. has grown from a small mutual auto insurer owned by policyholders into one of the world’s largest insurance and financial services companies, with more than USD135 billion in statutory assets. Headquartered in Columbus, Ohio, Nationwide has an IT staff of more than 5,000 employees working in various locations across the country. </a:t>
            </a:r>
          </a:p>
          <a:p>
            <a:pPr>
              <a:tabLst>
                <a:tab pos="0" algn="l"/>
                <a:tab pos="449263" algn="l"/>
                <a:tab pos="900113" algn="l"/>
                <a:tab pos="1349375" algn="l"/>
                <a:tab pos="1800225" algn="l"/>
                <a:tab pos="2249488" algn="l"/>
                <a:tab pos="2700338" algn="l"/>
                <a:tab pos="3149600" algn="l"/>
                <a:tab pos="3600450" algn="l"/>
                <a:tab pos="4049713" algn="l"/>
                <a:tab pos="4500563" algn="l"/>
                <a:tab pos="4949825" algn="l"/>
                <a:tab pos="5400675" algn="l"/>
                <a:tab pos="5849938" algn="l"/>
                <a:tab pos="6300788" algn="l"/>
                <a:tab pos="6751638" algn="l"/>
                <a:tab pos="7200900" algn="l"/>
                <a:tab pos="7651750" algn="l"/>
                <a:tab pos="8101013" algn="l"/>
                <a:tab pos="8551863" algn="l"/>
                <a:tab pos="9001125" algn="l"/>
              </a:tabLst>
            </a:pPr>
            <a:r>
              <a:rPr lang="en-US" sz="1000" b="1">
                <a:latin typeface="Arial" charset="0"/>
                <a:cs typeface="Arial Unicode MS" charset="0"/>
              </a:rPr>
              <a:t>Solution Components:</a:t>
            </a:r>
            <a:r>
              <a:rPr lang="en-US" sz="1000">
                <a:latin typeface="Arial" charset="0"/>
                <a:cs typeface="Arial Unicode MS" charset="0"/>
              </a:rPr>
              <a:t> </a:t>
            </a:r>
            <a:r>
              <a:rPr lang="en-US" sz="1000" b="1">
                <a:latin typeface="Arial" charset="0"/>
                <a:cs typeface="Arial" charset="0"/>
              </a:rPr>
              <a:t>Software:</a:t>
            </a:r>
            <a:r>
              <a:rPr lang="en-US" sz="1000">
                <a:latin typeface="Arial" charset="0"/>
                <a:cs typeface="Arial" charset="0"/>
              </a:rPr>
              <a:t> </a:t>
            </a:r>
            <a:r>
              <a:rPr lang="en-US" sz="1000">
                <a:latin typeface="Arial" charset="0"/>
                <a:cs typeface="Arial" charset="0"/>
                <a:hlinkClick r:id="rId3"/>
              </a:rPr>
              <a:t>Rational Asset Analyzer</a:t>
            </a:r>
            <a:r>
              <a:rPr lang="en-US" sz="1000">
                <a:latin typeface="Arial" charset="0"/>
                <a:cs typeface="Arial" charset="0"/>
              </a:rPr>
              <a:t>, </a:t>
            </a:r>
            <a:r>
              <a:rPr lang="en-US" sz="1000">
                <a:latin typeface="Arial" charset="0"/>
                <a:cs typeface="Arial" charset="0"/>
                <a:hlinkClick r:id="rId4"/>
              </a:rPr>
              <a:t>Rational Requirements Composer</a:t>
            </a:r>
            <a:r>
              <a:rPr lang="en-US" sz="1000">
                <a:latin typeface="Arial" charset="0"/>
                <a:cs typeface="Arial" charset="0"/>
              </a:rPr>
              <a:t>, </a:t>
            </a:r>
            <a:r>
              <a:rPr lang="en-US" sz="1000">
                <a:latin typeface="Arial" charset="0"/>
                <a:cs typeface="Arial" charset="0"/>
                <a:hlinkClick r:id="rId5"/>
              </a:rPr>
              <a:t>Rational Development and Test Environment for System z</a:t>
            </a:r>
            <a:r>
              <a:rPr lang="en-US" sz="1000">
                <a:latin typeface="Arial" charset="0"/>
                <a:cs typeface="Arial" charset="0"/>
              </a:rPr>
              <a:t>, Rational Application Developer, </a:t>
            </a:r>
            <a:r>
              <a:rPr lang="en-US" sz="1000">
                <a:latin typeface="Arial" charset="0"/>
                <a:cs typeface="Arial" charset="0"/>
                <a:hlinkClick r:id="rId6"/>
              </a:rPr>
              <a:t>Rational Team Concert</a:t>
            </a:r>
            <a:r>
              <a:rPr lang="en-US" sz="1000">
                <a:latin typeface="Arial" charset="0"/>
                <a:cs typeface="Arial" charset="0"/>
              </a:rPr>
              <a:t> </a:t>
            </a:r>
            <a:r>
              <a:rPr lang="en-US" sz="1000" b="1">
                <a:latin typeface="Arial" charset="0"/>
                <a:cs typeface="Arial" charset="0"/>
              </a:rPr>
              <a:t>Service:</a:t>
            </a:r>
            <a:r>
              <a:rPr lang="en-US" sz="1000">
                <a:latin typeface="Arial" charset="0"/>
                <a:cs typeface="Arial" charset="0"/>
              </a:rPr>
              <a:t> Software Services for Rational</a:t>
            </a:r>
            <a:endParaRPr lang="en-US" sz="1000">
              <a:latin typeface="Arial" charset="0"/>
              <a:cs typeface="Arial Unicode MS" charset="0"/>
            </a:endParaRPr>
          </a:p>
          <a:p>
            <a:pPr>
              <a:lnSpc>
                <a:spcPct val="90000"/>
              </a:lnSpc>
              <a:spcBef>
                <a:spcPts val="438"/>
              </a:spcBef>
              <a:buSzPct val="45000"/>
              <a:tabLst>
                <a:tab pos="0" algn="l"/>
                <a:tab pos="449263" algn="l"/>
                <a:tab pos="900113" algn="l"/>
                <a:tab pos="1349375" algn="l"/>
                <a:tab pos="1800225" algn="l"/>
                <a:tab pos="2249488" algn="l"/>
                <a:tab pos="2700338" algn="l"/>
                <a:tab pos="3149600" algn="l"/>
                <a:tab pos="3600450" algn="l"/>
                <a:tab pos="4049713" algn="l"/>
                <a:tab pos="4500563" algn="l"/>
                <a:tab pos="4949825" algn="l"/>
                <a:tab pos="5400675" algn="l"/>
                <a:tab pos="5849938" algn="l"/>
                <a:tab pos="6300788" algn="l"/>
                <a:tab pos="6751638" algn="l"/>
                <a:tab pos="7200900" algn="l"/>
                <a:tab pos="7651750" algn="l"/>
                <a:tab pos="8101013" algn="l"/>
                <a:tab pos="8551863" algn="l"/>
                <a:tab pos="9001125" algn="l"/>
              </a:tabLst>
            </a:pPr>
            <a:r>
              <a:rPr lang="en-US" sz="1000" b="1">
                <a:latin typeface="Arial" charset="0"/>
                <a:cs typeface="Arial Unicode MS" charset="0"/>
              </a:rPr>
              <a:t>The need:</a:t>
            </a:r>
            <a:r>
              <a:rPr lang="en-US" sz="1000">
                <a:latin typeface="Arial" charset="0"/>
                <a:cs typeface="Arial" charset="0"/>
              </a:rPr>
              <a:t> Nationwide needed to improve its market responsiveness. “Our business is highly dependent on technology,” says Steve Farley, vice president of the application development center at Nationwide. “We’re a highly regulated industry with changes coming at a very fast pace. We have new products and services that need to hit the street, so our software delivery lifecycle is pertinent to the success of our business.” Ten years ago, Nationwide used primarily waterfall development methodologies to create the software products that its members, customers and agents use online. However, the gap between software requirements and product delivery with the waterfall method had caused a rift between IT and the business. “Before the agile transformation at Nationwide, I believe our [internal] customers felt like IT was the black hole. Basically they would put in their business request, and then we would go into the back office and do our software delivery,” says Farley. Recognizing the value it could achieve by embracing lean and agile practices at scale for its enterprise, Nationwide began shifting from waterfall to agile development. In 2010, the company created a development center that centralized six development teams, representing about 50 people. At the center, the business demonstrated early success with agile methods by improving from eight defects per release and 60 percent on-time delivery to one defect per release and 90 percent on-time delivery. The development center has since expanded to 32 teams across two cities, and it expects to double in the next two years.</a:t>
            </a:r>
          </a:p>
          <a:p>
            <a:pPr>
              <a:lnSpc>
                <a:spcPct val="90000"/>
              </a:lnSpc>
              <a:spcBef>
                <a:spcPts val="438"/>
              </a:spcBef>
              <a:buSzPct val="45000"/>
              <a:tabLst>
                <a:tab pos="0" algn="l"/>
                <a:tab pos="449263" algn="l"/>
                <a:tab pos="900113" algn="l"/>
                <a:tab pos="1349375" algn="l"/>
                <a:tab pos="1800225" algn="l"/>
                <a:tab pos="2249488" algn="l"/>
                <a:tab pos="2700338" algn="l"/>
                <a:tab pos="3149600" algn="l"/>
                <a:tab pos="3600450" algn="l"/>
                <a:tab pos="4049713" algn="l"/>
                <a:tab pos="4500563" algn="l"/>
                <a:tab pos="4949825" algn="l"/>
                <a:tab pos="5400675" algn="l"/>
                <a:tab pos="5849938" algn="l"/>
                <a:tab pos="6300788" algn="l"/>
                <a:tab pos="6751638" algn="l"/>
                <a:tab pos="7200900" algn="l"/>
                <a:tab pos="7651750" algn="l"/>
                <a:tab pos="8101013" algn="l"/>
                <a:tab pos="8551863" algn="l"/>
                <a:tab pos="9001125" algn="l"/>
              </a:tabLst>
            </a:pPr>
            <a:r>
              <a:rPr lang="en-US" sz="1000" b="1">
                <a:latin typeface="Arial" charset="0"/>
                <a:ea typeface="MS PGothic" charset="0"/>
                <a:cs typeface="MS PGothic" charset="0"/>
              </a:rPr>
              <a:t>The transformation:</a:t>
            </a:r>
            <a:r>
              <a:rPr lang="en-US" sz="1000">
                <a:latin typeface="Arial" charset="0"/>
                <a:ea typeface="MS PGothic" charset="0"/>
                <a:cs typeface="MS PGothic" charset="0"/>
              </a:rPr>
              <a:t> Nationwide has operationalized agile practices across IT, lines of business and the entire delivery lifecycle, as well as across technology domains that include the existing mainframe, distributed systems and business intelligence data solutions. Using a DevOps approach, Nationwide can now perform continuous integration of its code and continuous deployment into its development environment several times a day. Teams can also perform acceptance testing of customer requirements in the same iteration with development. And they can show the customer, in near-real time, what developers are producing. This almost immediate feedback helps ensure that what’s being produced is going to meet the customer’s needs. To support collaboration, Nationwide organically forms cross-functional teams that sit together physically at pods, comprising members from the business and multiple IT disciplines, including development and infrastructure. “We’re more agile as a business and more responsive to our customers. Collaboration has become an expected part of our culture and is built into our office space and practices,” says Farley. “We embrace change and we know that we will not know all the answers at the beginning of the software delivery lifecycle.”</a:t>
            </a:r>
          </a:p>
          <a:p>
            <a:pPr>
              <a:lnSpc>
                <a:spcPct val="90000"/>
              </a:lnSpc>
              <a:spcBef>
                <a:spcPts val="438"/>
              </a:spcBef>
              <a:buSzPct val="45000"/>
              <a:tabLst>
                <a:tab pos="0" algn="l"/>
                <a:tab pos="449263" algn="l"/>
                <a:tab pos="900113" algn="l"/>
                <a:tab pos="1349375" algn="l"/>
                <a:tab pos="1800225" algn="l"/>
                <a:tab pos="2249488" algn="l"/>
                <a:tab pos="2700338" algn="l"/>
                <a:tab pos="3149600" algn="l"/>
                <a:tab pos="3600450" algn="l"/>
                <a:tab pos="4049713" algn="l"/>
                <a:tab pos="4500563" algn="l"/>
                <a:tab pos="4949825" algn="l"/>
                <a:tab pos="5400675" algn="l"/>
                <a:tab pos="5849938" algn="l"/>
                <a:tab pos="6300788" algn="l"/>
                <a:tab pos="6751638" algn="l"/>
                <a:tab pos="7200900" algn="l"/>
                <a:tab pos="7651750" algn="l"/>
                <a:tab pos="8101013" algn="l"/>
                <a:tab pos="8551863" algn="l"/>
                <a:tab pos="9001125" algn="l"/>
              </a:tabLst>
            </a:pPr>
            <a:r>
              <a:rPr lang="en-US" sz="1000">
                <a:latin typeface="Arial" charset="0"/>
                <a:ea typeface="MS PGothic" charset="0"/>
                <a:cs typeface="MS PGothic" charset="0"/>
              </a:rPr>
              <a:t>“The more agile we can be, from an IT perspective, the more agile I think the business can be, in terms of going from idea development to actually being able to deploy a product that’s in use by our customers,” says Carmen DeArdo, a director and application development leader at Nationwide. Using the DevOps approach, Nationwide has achieved increases in productivity, along with improved software quality. According to Farley, careful measurement is the key to the DevOps approach at Nationwide. “We commit to build targets and then we measure against them. And we do it transparently,” he says. </a:t>
            </a:r>
            <a:r>
              <a:rPr lang="en-US" sz="1000">
                <a:latin typeface="Arial" charset="0"/>
                <a:cs typeface="Arial" charset="0"/>
              </a:rPr>
              <a:t>Nationwide has embraced several software development practices and tools from IBM in its DevOps approach. For example, the business uses IBM Rational® Requirements Composer, IBM Rational Team Concert™ and IBM Rational Asset Analyzer software to manage application workloads and provide collaboration capabilities. It also uses a suite of modernization products, including IBM Rational Developer for System z® and IBM Rational Development and Test Environment for System z software. “Our ability to work with IBM across that heterogeneous set of tools, across the lifecycle, allows us to look holistically at the tools together, what’s the best architecture, what’s the best approach, in order to meet our goals of high quality, high productivity and delivery for our customers,” says DeArdo. Using the Rational Requirements Composer software, the company can clearly establish its requirements. Teams can define a high-level requirement and then break it down into smaller software requirements, which staff members then load into the Rational Team Concert software. Using these applications, Nationwide can build traceability from its test cases back to its requirements, helping ensure that the software they’re going to build meets the needs of those who are going to use it. Applying these concepts to the mainframe team required a cultural change. By allowing the mainframe developers to build momentum and provide feedback, they embraced agile principles and incorporated them into their everyday tasks. Rational Development and Test Environment for System z software gives developers their own independent environment and supports repeatable testing. The application has helped developers become more productive and produce higher-quality code.</a:t>
            </a:r>
            <a:endParaRPr lang="en-US" sz="1000">
              <a:latin typeface="Arial" charset="0"/>
              <a:ea typeface="MS PGothic" charset="0"/>
              <a:cs typeface="MS PGothic" charset="0"/>
            </a:endParaRPr>
          </a:p>
          <a:p>
            <a:pPr>
              <a:lnSpc>
                <a:spcPct val="90000"/>
              </a:lnSpc>
              <a:spcBef>
                <a:spcPts val="438"/>
              </a:spcBef>
              <a:buSzPct val="45000"/>
              <a:tabLst>
                <a:tab pos="0" algn="l"/>
                <a:tab pos="449263" algn="l"/>
                <a:tab pos="900113" algn="l"/>
                <a:tab pos="1349375" algn="l"/>
                <a:tab pos="1800225" algn="l"/>
                <a:tab pos="2249488" algn="l"/>
                <a:tab pos="2700338" algn="l"/>
                <a:tab pos="3149600" algn="l"/>
                <a:tab pos="3600450" algn="l"/>
                <a:tab pos="4049713" algn="l"/>
                <a:tab pos="4500563" algn="l"/>
                <a:tab pos="4949825" algn="l"/>
                <a:tab pos="5400675" algn="l"/>
                <a:tab pos="5849938" algn="l"/>
                <a:tab pos="6300788" algn="l"/>
                <a:tab pos="6751638" algn="l"/>
                <a:tab pos="7200900" algn="l"/>
                <a:tab pos="7651750" algn="l"/>
                <a:tab pos="8101013" algn="l"/>
                <a:tab pos="8551863" algn="l"/>
                <a:tab pos="9001125" algn="l"/>
              </a:tabLst>
            </a:pPr>
            <a:r>
              <a:rPr lang="en-US" sz="1000" b="1">
                <a:latin typeface="Arial" charset="0"/>
                <a:cs typeface="Arial Unicode MS" charset="0"/>
              </a:rPr>
              <a:t>The benefit:</a:t>
            </a:r>
            <a:r>
              <a:rPr lang="en-US" sz="1000">
                <a:latin typeface="Arial" charset="0"/>
                <a:cs typeface="Arial Unicode MS" charset="0"/>
              </a:rPr>
              <a:t> The DevOps approach has transformed software development at Nationwide. “Some of the specific outcomes that we’ve seen are higher productivity and higher quality. It’s not uncommon to develop code that, when we deliver it to system test, has zero defects,” says DeArdo. Fifty-eight percent of the Nationwide teams are in the top quartile of the industry based on lines of code produced. The company has improved software quality by 50 percent over the last three years, and it has reduced user downtime by 70 percent. Outside organizations have recognized Nationwide’s achievements. Nationwide is one of the first agile at scale organizations to achieve a Capability Maturity Model Integration (CMMI) Level 3 rating. Further, the company’s Des Moines, Iowa, development center won a 2013 Iowa technology award for best use of technology. “We know that as we move forward, things are going to happen more frequently, more rapidly,” says DeArdo. “The need for change is going to become more, not less, and that IT component, which is an essential element of delivering value to our customers, has to be able to keep up. It has to drive that ability to be agile for us to be successful, and do what we want to do, which is protect the things that are most important to our customers.” Nationwide plans to continue to expand its DevOps approach, use of agile methods and adoption of IBM products and know-how. The company intends to operationalize lean functions in other IT practices that include call center support for IT, software maintenance, and incident and problem management. “At Nationwide, we use IBM as a partner to show us the way, to teach us where industry practices are evolving and going, but also help us at the grass-roots level to implement the services that we acquire from IBM,” says Farley.</a:t>
            </a:r>
            <a:endParaRPr lang="en-US" sz="1000">
              <a:latin typeface="Arial" charset="0"/>
              <a:cs typeface="Arial" charset="0"/>
            </a:endParaRPr>
          </a:p>
        </p:txBody>
      </p:sp>
      <p:sp>
        <p:nvSpPr>
          <p:cNvPr id="7174" name="Slide Number Placeholder 1"/>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Arial" charset="0"/>
                <a:ea typeface="ＭＳ Ｐゴシック" charset="0"/>
                <a:cs typeface="Arial" charset="0"/>
              </a:defRPr>
            </a:lvl1pPr>
            <a:lvl2pPr marL="742950" indent="-285750">
              <a:defRPr sz="1200">
                <a:solidFill>
                  <a:schemeClr val="tx1"/>
                </a:solidFill>
                <a:latin typeface="Arial" charset="0"/>
                <a:ea typeface="Arial" charset="0"/>
                <a:cs typeface="Arial" charset="0"/>
              </a:defRPr>
            </a:lvl2pPr>
            <a:lvl3pPr marL="1143000" indent="-228600">
              <a:defRPr sz="1200">
                <a:solidFill>
                  <a:schemeClr val="tx1"/>
                </a:solidFill>
                <a:latin typeface="Arial" charset="0"/>
                <a:ea typeface="Arial" charset="0"/>
                <a:cs typeface="Arial" charset="0"/>
              </a:defRPr>
            </a:lvl3pPr>
            <a:lvl4pPr marL="1600200" indent="-228600">
              <a:defRPr sz="1200">
                <a:solidFill>
                  <a:schemeClr val="tx1"/>
                </a:solidFill>
                <a:latin typeface="Arial" charset="0"/>
                <a:ea typeface="Arial" charset="0"/>
                <a:cs typeface="Arial" charset="0"/>
              </a:defRPr>
            </a:lvl4pPr>
            <a:lvl5pPr marL="2057400" indent="-228600">
              <a:defRPr sz="1200">
                <a:solidFill>
                  <a:schemeClr val="tx1"/>
                </a:solidFill>
                <a:latin typeface="Arial" charset="0"/>
                <a:ea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ea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ea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ea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ea typeface="Arial" charset="0"/>
                <a:cs typeface="Arial" charset="0"/>
              </a:defRPr>
            </a:lvl9pPr>
          </a:lstStyle>
          <a:p>
            <a:fld id="{8EA861CA-0EC0-2E4A-9389-297073E1ADFA}" type="slidenum">
              <a:rPr lang="en-US"/>
              <a:pPr/>
              <a:t>49</a:t>
            </a:fld>
            <a:endParaRPr lang="en-US"/>
          </a:p>
        </p:txBody>
      </p:sp>
    </p:spTree>
    <p:extLst>
      <p:ext uri="{BB962C8B-B14F-4D97-AF65-F5344CB8AC3E}">
        <p14:creationId xmlns:p14="http://schemas.microsoft.com/office/powerpoint/2010/main" val="7885996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5474" name="Rectangle 6"/>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000000"/>
                </a:solidFill>
                <a:round/>
                <a:headEnd/>
                <a:tailEnd/>
              </a14:hiddenLine>
            </a:ext>
          </a:extLst>
        </p:spPr>
        <p:txBody>
          <a:bodyPr/>
          <a:lstStyle>
            <a:lvl1pPr marL="352425" indent="-341313">
              <a:tabLst>
                <a:tab pos="711200" algn="l"/>
                <a:tab pos="1423988" algn="l"/>
                <a:tab pos="2136775" algn="l"/>
                <a:tab pos="2849563" algn="l"/>
              </a:tabLst>
              <a:defRPr sz="1200">
                <a:solidFill>
                  <a:schemeClr val="tx1"/>
                </a:solidFill>
                <a:latin typeface="Calibri" charset="0"/>
                <a:ea typeface="ＭＳ Ｐゴシック" charset="0"/>
              </a:defRPr>
            </a:lvl1pPr>
            <a:lvl2pPr marL="742950" indent="-285750">
              <a:tabLst>
                <a:tab pos="711200" algn="l"/>
                <a:tab pos="1423988" algn="l"/>
                <a:tab pos="2136775" algn="l"/>
                <a:tab pos="2849563" algn="l"/>
              </a:tabLst>
              <a:defRPr sz="1200">
                <a:solidFill>
                  <a:schemeClr val="tx1"/>
                </a:solidFill>
                <a:latin typeface="Calibri" charset="0"/>
                <a:ea typeface="ＭＳ Ｐゴシック" charset="0"/>
              </a:defRPr>
            </a:lvl2pPr>
            <a:lvl3pPr marL="1143000" indent="-228600">
              <a:tabLst>
                <a:tab pos="711200" algn="l"/>
                <a:tab pos="1423988" algn="l"/>
                <a:tab pos="2136775" algn="l"/>
                <a:tab pos="2849563" algn="l"/>
              </a:tabLst>
              <a:defRPr sz="1200">
                <a:solidFill>
                  <a:schemeClr val="tx1"/>
                </a:solidFill>
                <a:latin typeface="Calibri" charset="0"/>
                <a:ea typeface="ＭＳ Ｐゴシック" charset="0"/>
              </a:defRPr>
            </a:lvl3pPr>
            <a:lvl4pPr marL="1600200" indent="-228600">
              <a:tabLst>
                <a:tab pos="711200" algn="l"/>
                <a:tab pos="1423988" algn="l"/>
                <a:tab pos="2136775" algn="l"/>
                <a:tab pos="2849563" algn="l"/>
              </a:tabLst>
              <a:defRPr sz="1200">
                <a:solidFill>
                  <a:schemeClr val="tx1"/>
                </a:solidFill>
                <a:latin typeface="Calibri" charset="0"/>
                <a:ea typeface="ＭＳ Ｐゴシック" charset="0"/>
              </a:defRPr>
            </a:lvl4pPr>
            <a:lvl5pPr marL="2057400" indent="-228600">
              <a:tabLst>
                <a:tab pos="711200" algn="l"/>
                <a:tab pos="1423988" algn="l"/>
                <a:tab pos="2136775" algn="l"/>
                <a:tab pos="2849563" algn="l"/>
              </a:tabLst>
              <a:defRPr sz="1200">
                <a:solidFill>
                  <a:schemeClr val="tx1"/>
                </a:solidFill>
                <a:latin typeface="Calibri" charset="0"/>
                <a:ea typeface="ＭＳ Ｐゴシック" charset="0"/>
              </a:defRPr>
            </a:lvl5pPr>
            <a:lvl6pPr marL="2514600" indent="-228600" eaLnBrk="0" fontAlgn="base" hangingPunct="0">
              <a:spcBef>
                <a:spcPct val="30000"/>
              </a:spcBef>
              <a:spcAft>
                <a:spcPct val="0"/>
              </a:spcAft>
              <a:tabLst>
                <a:tab pos="711200" algn="l"/>
                <a:tab pos="1423988" algn="l"/>
                <a:tab pos="2136775" algn="l"/>
                <a:tab pos="2849563" algn="l"/>
              </a:tabLst>
              <a:defRPr sz="1200">
                <a:solidFill>
                  <a:schemeClr val="tx1"/>
                </a:solidFill>
                <a:latin typeface="Calibri" charset="0"/>
                <a:ea typeface="ＭＳ Ｐゴシック" charset="0"/>
              </a:defRPr>
            </a:lvl6pPr>
            <a:lvl7pPr marL="2971800" indent="-228600" eaLnBrk="0" fontAlgn="base" hangingPunct="0">
              <a:spcBef>
                <a:spcPct val="30000"/>
              </a:spcBef>
              <a:spcAft>
                <a:spcPct val="0"/>
              </a:spcAft>
              <a:tabLst>
                <a:tab pos="711200" algn="l"/>
                <a:tab pos="1423988" algn="l"/>
                <a:tab pos="2136775" algn="l"/>
                <a:tab pos="2849563" algn="l"/>
              </a:tabLst>
              <a:defRPr sz="1200">
                <a:solidFill>
                  <a:schemeClr val="tx1"/>
                </a:solidFill>
                <a:latin typeface="Calibri" charset="0"/>
                <a:ea typeface="ＭＳ Ｐゴシック" charset="0"/>
              </a:defRPr>
            </a:lvl7pPr>
            <a:lvl8pPr marL="3429000" indent="-228600" eaLnBrk="0" fontAlgn="base" hangingPunct="0">
              <a:spcBef>
                <a:spcPct val="30000"/>
              </a:spcBef>
              <a:spcAft>
                <a:spcPct val="0"/>
              </a:spcAft>
              <a:tabLst>
                <a:tab pos="711200" algn="l"/>
                <a:tab pos="1423988" algn="l"/>
                <a:tab pos="2136775" algn="l"/>
                <a:tab pos="2849563" algn="l"/>
              </a:tabLst>
              <a:defRPr sz="1200">
                <a:solidFill>
                  <a:schemeClr val="tx1"/>
                </a:solidFill>
                <a:latin typeface="Calibri" charset="0"/>
                <a:ea typeface="ＭＳ Ｐゴシック" charset="0"/>
              </a:defRPr>
            </a:lvl8pPr>
            <a:lvl9pPr marL="3886200" indent="-228600" eaLnBrk="0" fontAlgn="base" hangingPunct="0">
              <a:spcBef>
                <a:spcPct val="30000"/>
              </a:spcBef>
              <a:spcAft>
                <a:spcPct val="0"/>
              </a:spcAft>
              <a:tabLst>
                <a:tab pos="711200" algn="l"/>
                <a:tab pos="1423988" algn="l"/>
                <a:tab pos="2136775" algn="l"/>
                <a:tab pos="2849563" algn="l"/>
              </a:tabLst>
              <a:defRPr sz="1200">
                <a:solidFill>
                  <a:schemeClr val="tx1"/>
                </a:solidFill>
                <a:latin typeface="Calibri" charset="0"/>
                <a:ea typeface="ＭＳ Ｐゴシック" charset="0"/>
              </a:defRPr>
            </a:lvl9pPr>
          </a:lstStyle>
          <a:p>
            <a:pPr>
              <a:buSzPct val="45000"/>
            </a:pPr>
            <a:fld id="{EE5F4A0A-F376-8041-8BD2-5D0EE9D72763}" type="slidenum">
              <a:rPr lang="en-US">
                <a:solidFill>
                  <a:srgbClr val="000000"/>
                </a:solidFill>
                <a:latin typeface="Times New Roman" charset="0"/>
                <a:ea typeface="MS PGothic" charset="0"/>
                <a:cs typeface="Arial" charset="0"/>
              </a:rPr>
              <a:pPr>
                <a:buSzPct val="45000"/>
              </a:pPr>
              <a:t>50</a:t>
            </a:fld>
            <a:endParaRPr lang="en-US">
              <a:solidFill>
                <a:srgbClr val="000000"/>
              </a:solidFill>
              <a:latin typeface="Times New Roman" charset="0"/>
              <a:ea typeface="MS PGothic" charset="0"/>
              <a:cs typeface="Arial" charset="0"/>
            </a:endParaRPr>
          </a:p>
        </p:txBody>
      </p:sp>
      <p:sp>
        <p:nvSpPr>
          <p:cNvPr id="105475" name="Rectangle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05476" name="Text Box 2"/>
          <p:cNvSpPr txBox="1">
            <a:spLocks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000000"/>
                </a:solidFill>
                <a:round/>
                <a:headEnd/>
                <a:tailEnd/>
              </a14:hiddenLine>
            </a:ext>
          </a:extLst>
        </p:spPr>
        <p:txBody>
          <a:bodyPr lIns="88605" tIns="46075" rIns="88605" bIns="46075" anchor="b"/>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Calibri" charset="0"/>
                <a:ea typeface="ＭＳ Ｐゴシック" charset="0"/>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Calibri" charset="0"/>
                <a:ea typeface="ＭＳ Ｐゴシック" charset="0"/>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Calibri" charset="0"/>
                <a:ea typeface="ＭＳ Ｐゴシック" charset="0"/>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Calibri" charset="0"/>
                <a:ea typeface="ＭＳ Ｐゴシック" charset="0"/>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Calibri" charset="0"/>
                <a:ea typeface="ＭＳ Ｐゴシック" charset="0"/>
              </a:defRPr>
            </a:lvl5pPr>
            <a:lvl6pPr marL="2514600" indent="-228600" eaLnBrk="0" fontAlgn="base" hangingPunct="0">
              <a:spcBef>
                <a:spcPct val="3000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Calibri" charset="0"/>
                <a:ea typeface="ＭＳ Ｐゴシック" charset="0"/>
              </a:defRPr>
            </a:lvl6pPr>
            <a:lvl7pPr marL="2971800" indent="-228600" eaLnBrk="0" fontAlgn="base" hangingPunct="0">
              <a:spcBef>
                <a:spcPct val="3000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Calibri" charset="0"/>
                <a:ea typeface="ＭＳ Ｐゴシック" charset="0"/>
              </a:defRPr>
            </a:lvl7pPr>
            <a:lvl8pPr marL="3429000" indent="-228600" eaLnBrk="0" fontAlgn="base" hangingPunct="0">
              <a:spcBef>
                <a:spcPct val="3000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Calibri" charset="0"/>
                <a:ea typeface="ＭＳ Ｐゴシック" charset="0"/>
              </a:defRPr>
            </a:lvl8pPr>
            <a:lvl9pPr marL="3886200" indent="-228600" eaLnBrk="0" fontAlgn="base" hangingPunct="0">
              <a:spcBef>
                <a:spcPct val="3000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Calibri" charset="0"/>
                <a:ea typeface="ＭＳ Ｐゴシック" charset="0"/>
              </a:defRPr>
            </a:lvl9pPr>
          </a:lstStyle>
          <a:p>
            <a:pPr algn="r"/>
            <a:fld id="{97D736A4-9DD2-2147-A365-B771A38751D6}" type="slidenum">
              <a:rPr lang="en-US">
                <a:solidFill>
                  <a:srgbClr val="000000"/>
                </a:solidFill>
                <a:latin typeface="Arial" charset="0"/>
                <a:ea typeface="MS PGothic" charset="0"/>
                <a:cs typeface="Arial" charset="0"/>
              </a:rPr>
              <a:pPr algn="r"/>
              <a:t>50</a:t>
            </a:fld>
            <a:endParaRPr lang="en-US">
              <a:solidFill>
                <a:srgbClr val="000000"/>
              </a:solidFill>
              <a:latin typeface="Arial" charset="0"/>
              <a:ea typeface="MS PGothic" charset="0"/>
              <a:cs typeface="Arial" charset="0"/>
            </a:endParaRPr>
          </a:p>
        </p:txBody>
      </p:sp>
      <p:sp>
        <p:nvSpPr>
          <p:cNvPr id="9221" name="Text Box 3"/>
          <p:cNvSpPr txBox="1">
            <a:spLocks noGrp="1" noChangeArrowheads="1"/>
          </p:cNvSpPr>
          <p:nvPr>
            <p:ph type="body" idx="1"/>
          </p:nvPr>
        </p:nvSpPr>
        <p:spPr>
          <a:xfrm>
            <a:off x="808038" y="4330700"/>
            <a:ext cx="5029200" cy="6042025"/>
          </a:xfrm>
          <a:ln/>
        </p:spPr>
        <p:txBody>
          <a:bodyPr wrap="square" numCol="1" anchor="t" anchorCtr="0" compatLnSpc="1">
            <a:prstTxWarp prst="textNoShape">
              <a:avLst/>
            </a:prstTxWarp>
          </a:bodyPr>
          <a:lstStyle/>
          <a:p>
            <a:r>
              <a:rPr lang="en-US" sz="1000" b="1">
                <a:latin typeface="Arial" charset="0"/>
                <a:cs typeface="Arial" charset="0"/>
              </a:rPr>
              <a:t>Client name:</a:t>
            </a:r>
            <a:endParaRPr lang="en-US" sz="1000">
              <a:latin typeface="Arial" charset="0"/>
              <a:cs typeface="Arial" charset="0"/>
            </a:endParaRPr>
          </a:p>
          <a:p>
            <a:r>
              <a:rPr lang="en-US" sz="1000">
                <a:latin typeface="Arial" charset="0"/>
                <a:cs typeface="Arial" charset="0"/>
              </a:rPr>
              <a:t>Canada Mortgage and Housing Corp. </a:t>
            </a:r>
          </a:p>
          <a:p>
            <a:endParaRPr lang="en-US" sz="1000">
              <a:latin typeface="Arial" charset="0"/>
              <a:cs typeface="Arial" charset="0"/>
            </a:endParaRPr>
          </a:p>
          <a:p>
            <a:r>
              <a:rPr lang="en-US" sz="1000" b="1">
                <a:latin typeface="Arial" charset="0"/>
                <a:cs typeface="Arial" charset="0"/>
              </a:rPr>
              <a:t>Case study link:</a:t>
            </a:r>
            <a:endParaRPr lang="en-US" sz="1000">
              <a:latin typeface="Arial" charset="0"/>
              <a:cs typeface="Arial" charset="0"/>
            </a:endParaRPr>
          </a:p>
          <a:p>
            <a:r>
              <a:rPr lang="en-US" sz="1000">
                <a:latin typeface="Arial" charset="0"/>
                <a:cs typeface="Arial" charset="0"/>
              </a:rPr>
              <a:t>http://www.ibm.com/common/ssi/cgi-bin/ssialias?subtype=AB&amp;infotype=PM&amp;htmlfid=RAC14380USEN&amp;attachment=RAC14380USEN.PDF</a:t>
            </a:r>
          </a:p>
          <a:p>
            <a:endParaRPr lang="en-US" sz="1000">
              <a:latin typeface="Arial" charset="0"/>
              <a:cs typeface="Arial" charset="0"/>
            </a:endParaRPr>
          </a:p>
          <a:p>
            <a:r>
              <a:rPr lang="en-US" sz="1000" b="1">
                <a:latin typeface="Arial" charset="0"/>
                <a:cs typeface="Arial" charset="0"/>
              </a:rPr>
              <a:t>Quote:</a:t>
            </a:r>
            <a:endParaRPr lang="en-US" sz="1000">
              <a:latin typeface="Arial" charset="0"/>
              <a:cs typeface="Arial" charset="0"/>
            </a:endParaRPr>
          </a:p>
          <a:p>
            <a:r>
              <a:rPr lang="en-US" sz="1000" i="1">
                <a:latin typeface="Arial" charset="0"/>
                <a:cs typeface="Arial" charset="0"/>
              </a:rPr>
              <a:t>Using IBM</a:t>
            </a:r>
            <a:r>
              <a:rPr lang="en-US" sz="1000" i="1" baseline="30000">
                <a:latin typeface="Arial" charset="0"/>
                <a:cs typeface="Arial" charset="0"/>
              </a:rPr>
              <a:t>®</a:t>
            </a:r>
            <a:r>
              <a:rPr lang="en-US" sz="1000" i="1">
                <a:latin typeface="Arial" charset="0"/>
                <a:cs typeface="Arial" charset="0"/>
              </a:rPr>
              <a:t> Rational</a:t>
            </a:r>
            <a:r>
              <a:rPr lang="en-US" sz="1000" i="1" baseline="30000">
                <a:latin typeface="Arial" charset="0"/>
                <a:cs typeface="Arial" charset="0"/>
              </a:rPr>
              <a:t>®</a:t>
            </a:r>
            <a:r>
              <a:rPr lang="en-US" sz="1000" i="1">
                <a:latin typeface="Arial" charset="0"/>
                <a:cs typeface="Arial" charset="0"/>
              </a:rPr>
              <a:t> Developer for System z</a:t>
            </a:r>
            <a:r>
              <a:rPr lang="en-US" sz="1000" i="1" baseline="30000">
                <a:latin typeface="Arial" charset="0"/>
                <a:cs typeface="Arial" charset="0"/>
              </a:rPr>
              <a:t>®</a:t>
            </a:r>
            <a:r>
              <a:rPr lang="en-US" sz="1000" i="1">
                <a:latin typeface="Arial" charset="0"/>
                <a:cs typeface="Arial" charset="0"/>
              </a:rPr>
              <a:t> software, Canada Mortgage and Housing Corp. (CMHC) can keep up with business demands. </a:t>
            </a:r>
            <a:r>
              <a:rPr lang="ja-JP" altLang="en-US" sz="1000" i="1">
                <a:latin typeface="Arial" charset="0"/>
                <a:cs typeface="Arial" charset="0"/>
              </a:rPr>
              <a:t>“</a:t>
            </a:r>
            <a:r>
              <a:rPr lang="en-US" sz="1000" i="1">
                <a:latin typeface="Arial" charset="0"/>
                <a:cs typeface="Arial" charset="0"/>
              </a:rPr>
              <a:t>We</a:t>
            </a:r>
            <a:r>
              <a:rPr lang="ja-JP" altLang="en-US" sz="1000" i="1">
                <a:latin typeface="Arial" charset="0"/>
                <a:cs typeface="Arial" charset="0"/>
              </a:rPr>
              <a:t>’</a:t>
            </a:r>
            <a:r>
              <a:rPr lang="en-US" sz="1000" i="1">
                <a:latin typeface="Arial" charset="0"/>
                <a:cs typeface="Arial" charset="0"/>
              </a:rPr>
              <a:t>re able to be much more agile, so work items are getting done faster. We can be more responsive to the business, and we</a:t>
            </a:r>
            <a:r>
              <a:rPr lang="ja-JP" altLang="en-US" sz="1000" i="1">
                <a:latin typeface="Arial" charset="0"/>
                <a:cs typeface="Arial" charset="0"/>
              </a:rPr>
              <a:t>’</a:t>
            </a:r>
            <a:r>
              <a:rPr lang="en-US" sz="1000" i="1">
                <a:latin typeface="Arial" charset="0"/>
                <a:cs typeface="Arial" charset="0"/>
              </a:rPr>
              <a:t>ve gained that agility we need to keep up with changing regulations,</a:t>
            </a:r>
            <a:r>
              <a:rPr lang="ja-JP" altLang="en-US" sz="1000" i="1">
                <a:latin typeface="Arial" charset="0"/>
                <a:cs typeface="Arial" charset="0"/>
              </a:rPr>
              <a:t>”</a:t>
            </a:r>
            <a:r>
              <a:rPr lang="en-US" sz="1000" i="1">
                <a:latin typeface="Arial" charset="0"/>
                <a:cs typeface="Arial" charset="0"/>
              </a:rPr>
              <a:t> says Jeff Blackadar, application development manager at CMHC.</a:t>
            </a:r>
            <a:endParaRPr lang="en-US" sz="1000">
              <a:latin typeface="Arial" charset="0"/>
              <a:cs typeface="Arial" charset="0"/>
            </a:endParaRPr>
          </a:p>
          <a:p>
            <a:endParaRPr lang="en-US" sz="1000">
              <a:latin typeface="Arial" charset="0"/>
              <a:cs typeface="Arial" charset="0"/>
            </a:endParaRPr>
          </a:p>
          <a:p>
            <a:r>
              <a:rPr lang="en-US" sz="1000" b="1">
                <a:latin typeface="Arial" charset="0"/>
                <a:cs typeface="Arial" charset="0"/>
              </a:rPr>
              <a:t>Company background:</a:t>
            </a:r>
            <a:endParaRPr lang="en-US" sz="1000">
              <a:latin typeface="Arial" charset="0"/>
              <a:cs typeface="Arial" charset="0"/>
            </a:endParaRPr>
          </a:p>
          <a:p>
            <a:r>
              <a:rPr lang="en-US" sz="1000">
                <a:latin typeface="Arial" charset="0"/>
                <a:cs typeface="Arial" charset="0"/>
              </a:rPr>
              <a:t>CMHC has been the authority on housing in Canada for more than 65 years. A government-owned entity, the organization contributes to the stability of the housing market and financial system; provides support for Canadians in housing need; and offers objective housing research and advice to Canadian governments, consumers and the housing industry. CMHC</a:t>
            </a:r>
            <a:r>
              <a:rPr lang="ja-JP" altLang="en-US" sz="1000">
                <a:latin typeface="Arial" charset="0"/>
                <a:cs typeface="Arial" charset="0"/>
              </a:rPr>
              <a:t>’</a:t>
            </a:r>
            <a:r>
              <a:rPr lang="en-US" sz="1000">
                <a:latin typeface="Arial" charset="0"/>
                <a:cs typeface="Arial" charset="0"/>
              </a:rPr>
              <a:t>s lines of business (LOBs) include mortgage insurance and housing market data.</a:t>
            </a:r>
          </a:p>
          <a:p>
            <a:endParaRPr lang="en-US" sz="1000">
              <a:latin typeface="Arial" charset="0"/>
              <a:cs typeface="Arial" charset="0"/>
            </a:endParaRPr>
          </a:p>
          <a:p>
            <a:r>
              <a:rPr lang="en-US" sz="1000" b="1">
                <a:latin typeface="Arial" charset="0"/>
                <a:cs typeface="Arial" charset="0"/>
              </a:rPr>
              <a:t>Solution component:</a:t>
            </a:r>
            <a:endParaRPr lang="en-US" sz="1000">
              <a:latin typeface="Arial" charset="0"/>
              <a:cs typeface="Arial" charset="0"/>
            </a:endParaRPr>
          </a:p>
          <a:p>
            <a:r>
              <a:rPr lang="en-US" sz="1000" b="1">
                <a:latin typeface="Arial" charset="0"/>
                <a:cs typeface="Arial" charset="0"/>
              </a:rPr>
              <a:t>Software</a:t>
            </a:r>
            <a:endParaRPr lang="en-US" sz="1000">
              <a:latin typeface="Arial" charset="0"/>
              <a:cs typeface="Arial" charset="0"/>
            </a:endParaRPr>
          </a:p>
          <a:p>
            <a:pPr>
              <a:buFontTx/>
              <a:buChar char="•"/>
            </a:pPr>
            <a:r>
              <a:rPr lang="en-US" sz="1000">
                <a:latin typeface="Arial" charset="0"/>
                <a:cs typeface="Arial" charset="0"/>
              </a:rPr>
              <a:t>IBM</a:t>
            </a:r>
            <a:r>
              <a:rPr lang="en-US" sz="1000" baseline="30000">
                <a:latin typeface="Arial" charset="0"/>
                <a:cs typeface="Arial" charset="0"/>
              </a:rPr>
              <a:t>®</a:t>
            </a:r>
            <a:r>
              <a:rPr lang="en-US" sz="1000">
                <a:latin typeface="Arial" charset="0"/>
                <a:cs typeface="Arial" charset="0"/>
              </a:rPr>
              <a:t> Rational</a:t>
            </a:r>
            <a:r>
              <a:rPr lang="en-US" sz="1000" baseline="30000">
                <a:latin typeface="Arial" charset="0"/>
                <a:cs typeface="Arial" charset="0"/>
              </a:rPr>
              <a:t>®</a:t>
            </a:r>
            <a:r>
              <a:rPr lang="en-US" sz="1000">
                <a:latin typeface="Arial" charset="0"/>
                <a:cs typeface="Arial" charset="0"/>
              </a:rPr>
              <a:t> Developer for System z</a:t>
            </a:r>
            <a:r>
              <a:rPr lang="en-US" sz="1000" baseline="30000">
                <a:latin typeface="Arial" charset="0"/>
                <a:cs typeface="Arial" charset="0"/>
              </a:rPr>
              <a:t>®</a:t>
            </a:r>
            <a:endParaRPr lang="en-US" sz="1000">
              <a:latin typeface="Arial" charset="0"/>
              <a:cs typeface="Arial" charset="0"/>
            </a:endParaRPr>
          </a:p>
          <a:p>
            <a:endParaRPr lang="en-US" sz="1000">
              <a:latin typeface="Arial" charset="0"/>
              <a:cs typeface="Arial" charset="0"/>
            </a:endParaRPr>
          </a:p>
          <a:p>
            <a:r>
              <a:rPr lang="en-US" sz="1000" b="1">
                <a:latin typeface="Arial" charset="0"/>
                <a:cs typeface="Arial" charset="0"/>
              </a:rPr>
              <a:t>Business challenge:</a:t>
            </a:r>
            <a:endParaRPr lang="en-US" sz="1000">
              <a:latin typeface="Arial" charset="0"/>
              <a:cs typeface="Arial" charset="0"/>
            </a:endParaRPr>
          </a:p>
          <a:p>
            <a:r>
              <a:rPr lang="en-US" sz="1000">
                <a:latin typeface="Arial" charset="0"/>
                <a:cs typeface="Arial" charset="0"/>
              </a:rPr>
              <a:t>Blackadar leads a team of COBOL, Java and Microsoft .NET developers for CMHC</a:t>
            </a:r>
            <a:r>
              <a:rPr lang="ja-JP" altLang="en-US" sz="1000">
                <a:latin typeface="Arial" charset="0"/>
                <a:cs typeface="Arial" charset="0"/>
              </a:rPr>
              <a:t>’</a:t>
            </a:r>
            <a:r>
              <a:rPr lang="en-US" sz="1000">
                <a:latin typeface="Arial" charset="0"/>
                <a:cs typeface="Arial" charset="0"/>
              </a:rPr>
              <a:t>s assisted housing and market analysis efforts. As a government-owned organization, CMHC faces unique challenges. The business must be extremely agile so it can respond to changing government and financial regulations. In 2010, the auditor general of Canada released a report highlighting the risks inherent in older technologies, including mainframes. Because CMHC relies on applications that run on a mainframe platform, Blackadar took the report extremely seriously. </a:t>
            </a:r>
            <a:r>
              <a:rPr lang="en-US">
                <a:latin typeface="Calibri" charset="0"/>
              </a:rPr>
              <a:t>A group of programmers who were approaching retirement age maintained this application and others, so CMHC was at risk of losing a lot of talent. The organization had to modernize its environment so it could attract the development resources it needed to continue maintaining its flagship applications. </a:t>
            </a:r>
            <a:endParaRPr lang="en-US" sz="1000">
              <a:latin typeface="Arial" charset="0"/>
              <a:cs typeface="Arial" charset="0"/>
            </a:endParaRPr>
          </a:p>
          <a:p>
            <a:endParaRPr lang="en-US" sz="1000">
              <a:latin typeface="Arial" charset="0"/>
              <a:cs typeface="Arial" charset="0"/>
            </a:endParaRPr>
          </a:p>
          <a:p>
            <a:r>
              <a:rPr lang="en-US" sz="1000" b="1">
                <a:latin typeface="Arial" charset="0"/>
                <a:cs typeface="Arial" charset="0"/>
              </a:rPr>
              <a:t>Benefits:</a:t>
            </a:r>
            <a:endParaRPr lang="en-US" sz="1000">
              <a:latin typeface="Arial" charset="0"/>
              <a:cs typeface="Arial" charset="0"/>
            </a:endParaRPr>
          </a:p>
          <a:p>
            <a:r>
              <a:rPr lang="en-US" sz="1000">
                <a:latin typeface="Arial" charset="0"/>
                <a:cs typeface="Arial" charset="0"/>
              </a:rPr>
              <a:t>CMHC began the project in February 2014. By December, all of its developers were trained and using the solution. With the Rational software, Blackadar</a:t>
            </a:r>
            <a:r>
              <a:rPr lang="ja-JP" altLang="en-US" sz="1000">
                <a:latin typeface="Arial" charset="0"/>
                <a:cs typeface="Arial" charset="0"/>
              </a:rPr>
              <a:t>’</a:t>
            </a:r>
            <a:r>
              <a:rPr lang="en-US" sz="1000">
                <a:latin typeface="Arial" charset="0"/>
                <a:cs typeface="Arial" charset="0"/>
              </a:rPr>
              <a:t>s team has been able to cultivate hybrid developers who can work across different application platforms. The team began the year with a massive work backlog that actually stretched back several years. </a:t>
            </a:r>
            <a:r>
              <a:rPr lang="ja-JP" altLang="en-US" sz="1000">
                <a:latin typeface="Arial" charset="0"/>
                <a:cs typeface="Arial" charset="0"/>
              </a:rPr>
              <a:t>“</a:t>
            </a:r>
            <a:r>
              <a:rPr lang="en-US" sz="1000">
                <a:latin typeface="Arial" charset="0"/>
                <a:cs typeface="Arial" charset="0"/>
              </a:rPr>
              <a:t>We weren</a:t>
            </a:r>
            <a:r>
              <a:rPr lang="ja-JP" altLang="en-US" sz="1000">
                <a:latin typeface="Arial" charset="0"/>
                <a:cs typeface="Arial" charset="0"/>
              </a:rPr>
              <a:t>’</a:t>
            </a:r>
            <a:r>
              <a:rPr lang="en-US" sz="1000">
                <a:latin typeface="Arial" charset="0"/>
                <a:cs typeface="Arial" charset="0"/>
              </a:rPr>
              <a:t>t meeting business needs,</a:t>
            </a:r>
            <a:r>
              <a:rPr lang="ja-JP" altLang="en-US" sz="1000">
                <a:latin typeface="Arial" charset="0"/>
                <a:cs typeface="Arial" charset="0"/>
              </a:rPr>
              <a:t>”</a:t>
            </a:r>
            <a:r>
              <a:rPr lang="en-US" sz="1000">
                <a:latin typeface="Arial" charset="0"/>
                <a:cs typeface="Arial" charset="0"/>
              </a:rPr>
              <a:t> says Blackadar. </a:t>
            </a:r>
            <a:r>
              <a:rPr lang="ja-JP" altLang="en-US" sz="1000">
                <a:latin typeface="Arial" charset="0"/>
                <a:cs typeface="Arial" charset="0"/>
              </a:rPr>
              <a:t>“</a:t>
            </a:r>
            <a:r>
              <a:rPr lang="en-US" sz="1000">
                <a:latin typeface="Arial" charset="0"/>
                <a:cs typeface="Arial" charset="0"/>
              </a:rPr>
              <a:t>Our business had lost patience with us.</a:t>
            </a:r>
            <a:r>
              <a:rPr lang="ja-JP" altLang="en-US" sz="1000">
                <a:latin typeface="Arial" charset="0"/>
                <a:cs typeface="Arial" charset="0"/>
              </a:rPr>
              <a:t>”</a:t>
            </a:r>
            <a:r>
              <a:rPr lang="en-US" sz="1000">
                <a:latin typeface="Arial" charset="0"/>
                <a:cs typeface="Arial" charset="0"/>
              </a:rPr>
              <a:t> But with the Rational Developer for System z software, the group has shrunk a years-long backlog of development work down to less than six months.</a:t>
            </a:r>
          </a:p>
        </p:txBody>
      </p:sp>
    </p:spTree>
    <p:extLst>
      <p:ext uri="{BB962C8B-B14F-4D97-AF65-F5344CB8AC3E}">
        <p14:creationId xmlns:p14="http://schemas.microsoft.com/office/powerpoint/2010/main" val="410890507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0989">
              <a:defRPr sz="1200">
                <a:solidFill>
                  <a:schemeClr val="tx1"/>
                </a:solidFill>
                <a:latin typeface="Arial" charset="0"/>
                <a:ea typeface="ＭＳ Ｐゴシック" charset="0"/>
                <a:cs typeface="Arial" charset="0"/>
              </a:defRPr>
            </a:lvl1pPr>
            <a:lvl2pPr marL="726308" indent="-279349" defTabSz="910989">
              <a:defRPr sz="1200">
                <a:solidFill>
                  <a:schemeClr val="tx1"/>
                </a:solidFill>
                <a:latin typeface="Arial" charset="0"/>
                <a:ea typeface="Arial" charset="0"/>
                <a:cs typeface="Arial" charset="0"/>
              </a:defRPr>
            </a:lvl2pPr>
            <a:lvl3pPr marL="1117397" indent="-223479" defTabSz="910989">
              <a:defRPr sz="1200">
                <a:solidFill>
                  <a:schemeClr val="tx1"/>
                </a:solidFill>
                <a:latin typeface="Arial" charset="0"/>
                <a:ea typeface="Arial" charset="0"/>
                <a:cs typeface="Arial" charset="0"/>
              </a:defRPr>
            </a:lvl3pPr>
            <a:lvl4pPr marL="1564356" indent="-223479" defTabSz="910989">
              <a:defRPr sz="1200">
                <a:solidFill>
                  <a:schemeClr val="tx1"/>
                </a:solidFill>
                <a:latin typeface="Arial" charset="0"/>
                <a:ea typeface="Arial" charset="0"/>
                <a:cs typeface="Arial" charset="0"/>
              </a:defRPr>
            </a:lvl4pPr>
            <a:lvl5pPr marL="2011314" indent="-223479" defTabSz="910989">
              <a:defRPr sz="1200">
                <a:solidFill>
                  <a:schemeClr val="tx1"/>
                </a:solidFill>
                <a:latin typeface="Arial" charset="0"/>
                <a:ea typeface="Arial" charset="0"/>
                <a:cs typeface="Arial" charset="0"/>
              </a:defRPr>
            </a:lvl5pPr>
            <a:lvl6pPr marL="2458273" indent="-223479" defTabSz="910989" eaLnBrk="0" fontAlgn="base" hangingPunct="0">
              <a:spcBef>
                <a:spcPct val="30000"/>
              </a:spcBef>
              <a:spcAft>
                <a:spcPct val="0"/>
              </a:spcAft>
              <a:defRPr sz="1200">
                <a:solidFill>
                  <a:schemeClr val="tx1"/>
                </a:solidFill>
                <a:latin typeface="Arial" charset="0"/>
                <a:ea typeface="Arial" charset="0"/>
                <a:cs typeface="Arial" charset="0"/>
              </a:defRPr>
            </a:lvl6pPr>
            <a:lvl7pPr marL="2905232" indent="-223479" defTabSz="910989" eaLnBrk="0" fontAlgn="base" hangingPunct="0">
              <a:spcBef>
                <a:spcPct val="30000"/>
              </a:spcBef>
              <a:spcAft>
                <a:spcPct val="0"/>
              </a:spcAft>
              <a:defRPr sz="1200">
                <a:solidFill>
                  <a:schemeClr val="tx1"/>
                </a:solidFill>
                <a:latin typeface="Arial" charset="0"/>
                <a:ea typeface="Arial" charset="0"/>
                <a:cs typeface="Arial" charset="0"/>
              </a:defRPr>
            </a:lvl7pPr>
            <a:lvl8pPr marL="3352190" indent="-223479" defTabSz="910989" eaLnBrk="0" fontAlgn="base" hangingPunct="0">
              <a:spcBef>
                <a:spcPct val="30000"/>
              </a:spcBef>
              <a:spcAft>
                <a:spcPct val="0"/>
              </a:spcAft>
              <a:defRPr sz="1200">
                <a:solidFill>
                  <a:schemeClr val="tx1"/>
                </a:solidFill>
                <a:latin typeface="Arial" charset="0"/>
                <a:ea typeface="Arial" charset="0"/>
                <a:cs typeface="Arial" charset="0"/>
              </a:defRPr>
            </a:lvl8pPr>
            <a:lvl9pPr marL="3799149" indent="-223479" defTabSz="910989" eaLnBrk="0" fontAlgn="base" hangingPunct="0">
              <a:spcBef>
                <a:spcPct val="30000"/>
              </a:spcBef>
              <a:spcAft>
                <a:spcPct val="0"/>
              </a:spcAft>
              <a:defRPr sz="1200">
                <a:solidFill>
                  <a:schemeClr val="tx1"/>
                </a:solidFill>
                <a:latin typeface="Arial" charset="0"/>
                <a:ea typeface="Arial" charset="0"/>
                <a:cs typeface="Arial" charset="0"/>
              </a:defRPr>
            </a:lvl9pPr>
          </a:lstStyle>
          <a:p>
            <a:fld id="{A4E8F272-DEA3-F846-BFA6-A76EA9468A42}" type="slidenum">
              <a:rPr lang="en-US"/>
              <a:pPr/>
              <a:t>51</a:t>
            </a:fld>
            <a:endParaRPr lang="en-US"/>
          </a:p>
        </p:txBody>
      </p:sp>
      <p:sp>
        <p:nvSpPr>
          <p:cNvPr id="5123" name="Rectangle 2"/>
          <p:cNvSpPr>
            <a:spLocks noGrp="1" noRot="1" noChangeAspect="1" noChangeArrowheads="1" noTextEdit="1"/>
          </p:cNvSpPr>
          <p:nvPr>
            <p:ph type="sldImg"/>
          </p:nvPr>
        </p:nvSpPr>
        <p:spPr>
          <a:xfrm>
            <a:off x="1903413" y="293688"/>
            <a:ext cx="2701925" cy="2027237"/>
          </a:xfrm>
          <a:ln/>
        </p:spPr>
      </p:sp>
      <p:sp>
        <p:nvSpPr>
          <p:cNvPr id="5124" name="Rectangle 3"/>
          <p:cNvSpPr>
            <a:spLocks noGrp="1" noChangeArrowheads="1"/>
          </p:cNvSpPr>
          <p:nvPr>
            <p:ph type="body" idx="1"/>
          </p:nvPr>
        </p:nvSpPr>
        <p:spPr>
          <a:xfrm>
            <a:off x="368060" y="2470255"/>
            <a:ext cx="5974349" cy="608038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412" tIns="44706" rIns="89412" bIns="44706"/>
          <a:lstStyle/>
          <a:p>
            <a:r>
              <a:rPr lang="en-US"/>
              <a:t>With its 21,000 employees in 15 countries around the world, Danske Bank Group is not only the largest financial company in Denmark, but also one of the largest in the Nordic countries.</a:t>
            </a:r>
          </a:p>
          <a:p>
            <a:endParaRPr lang="en-US"/>
          </a:p>
          <a:p>
            <a:r>
              <a:rPr lang="en-US"/>
              <a:t>Targeted acquisitions have always been a central element of the growth strategy of Danske Bank Group, and that is why it has previously carried out a number of IT integrations based on the principle of one group, one system. However, this method is very time-consuming, and to shorten the duration of its IT projects, Danske Bank Group now supplements the waterfall method with agile methods in its development work.</a:t>
            </a:r>
          </a:p>
          <a:p>
            <a:endParaRPr lang="en-US"/>
          </a:p>
          <a:p>
            <a:r>
              <a:rPr lang="en-US"/>
              <a:t>In support of agile development processes, the IT department of Danske Bank chose IBM Rational Team Concert™ software. The company currently has 300 licenses for Rational Team Concert software, and expects to add another 1,000 in 2011. Ultimately, the bank wants to give all of the 2,000 IT developers in locations in Denmark and India access to Rational Team Concert software.</a:t>
            </a:r>
          </a:p>
          <a:p>
            <a:endParaRPr lang="en-US"/>
          </a:p>
          <a:p>
            <a:r>
              <a:rPr lang="en-US"/>
              <a:t>Not only does Rational Team Concert software integrate well with the company’s other Rational products, including IBM Rational Developer for System z® and IBM Rational Application Developer software, among others, Rational Team Concert software is the backbone of the bank’s agile development process and is adjusted to the special needs of the bank.</a:t>
            </a:r>
          </a:p>
        </p:txBody>
      </p:sp>
    </p:spTree>
    <p:extLst>
      <p:ext uri="{BB962C8B-B14F-4D97-AF65-F5344CB8AC3E}">
        <p14:creationId xmlns:p14="http://schemas.microsoft.com/office/powerpoint/2010/main" val="127944668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170" name="Rectangle 6"/>
          <p:cNvSpPr txBox="1">
            <a:spLocks noGrp="1" noChangeArrowheads="1"/>
          </p:cNvSpPr>
          <p:nvPr/>
        </p:nvSpPr>
        <p:spPr bwMode="auto">
          <a:xfrm>
            <a:off x="3884613" y="8627915"/>
            <a:ext cx="2971800" cy="454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1200">
                <a:solidFill>
                  <a:schemeClr val="tx1"/>
                </a:solidFill>
                <a:latin typeface="Arial" charset="0"/>
                <a:ea typeface="ＭＳ Ｐゴシック" charset="0"/>
                <a:cs typeface="Arial" charset="0"/>
              </a:defRPr>
            </a:lvl1pPr>
            <a:lvl2pPr marL="742950" indent="-285750">
              <a:defRPr sz="1200">
                <a:solidFill>
                  <a:schemeClr val="tx1"/>
                </a:solidFill>
                <a:latin typeface="Arial" charset="0"/>
                <a:ea typeface="Arial" charset="0"/>
                <a:cs typeface="Arial" charset="0"/>
              </a:defRPr>
            </a:lvl2pPr>
            <a:lvl3pPr marL="1143000" indent="-228600">
              <a:defRPr sz="1200">
                <a:solidFill>
                  <a:schemeClr val="tx1"/>
                </a:solidFill>
                <a:latin typeface="Arial" charset="0"/>
                <a:ea typeface="Arial" charset="0"/>
                <a:cs typeface="Arial" charset="0"/>
              </a:defRPr>
            </a:lvl3pPr>
            <a:lvl4pPr marL="1600200" indent="-228600">
              <a:defRPr sz="1200">
                <a:solidFill>
                  <a:schemeClr val="tx1"/>
                </a:solidFill>
                <a:latin typeface="Arial" charset="0"/>
                <a:ea typeface="Arial" charset="0"/>
                <a:cs typeface="Arial" charset="0"/>
              </a:defRPr>
            </a:lvl4pPr>
            <a:lvl5pPr marL="2057400" indent="-228600">
              <a:defRPr sz="1200">
                <a:solidFill>
                  <a:schemeClr val="tx1"/>
                </a:solidFill>
                <a:latin typeface="Arial" charset="0"/>
                <a:ea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ea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ea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ea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ea typeface="Arial" charset="0"/>
                <a:cs typeface="Arial" charset="0"/>
              </a:defRPr>
            </a:lvl9pPr>
          </a:lstStyle>
          <a:p>
            <a:pPr algn="r">
              <a:lnSpc>
                <a:spcPct val="100000"/>
              </a:lnSpc>
            </a:pPr>
            <a:fld id="{8B7687FA-0348-7F41-BA5A-790BF876C040}" type="slidenum">
              <a:rPr lang="en-US">
                <a:solidFill>
                  <a:srgbClr val="000000"/>
                </a:solidFill>
              </a:rPr>
              <a:pPr algn="r">
                <a:lnSpc>
                  <a:spcPct val="100000"/>
                </a:lnSpc>
              </a:pPr>
              <a:t>52</a:t>
            </a:fld>
            <a:endParaRPr lang="en-US">
              <a:solidFill>
                <a:srgbClr val="000000"/>
              </a:solidFill>
            </a:endParaRPr>
          </a:p>
        </p:txBody>
      </p:sp>
      <p:sp>
        <p:nvSpPr>
          <p:cNvPr id="7171" name="Rectangle 1"/>
          <p:cNvSpPr>
            <a:spLocks noGrp="1" noRot="1" noChangeAspect="1" noChangeArrowheads="1" noTextEdit="1"/>
          </p:cNvSpPr>
          <p:nvPr>
            <p:ph type="sldImg"/>
          </p:nvPr>
        </p:nvSpPr>
        <p:spPr>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172" name="Text Box 2"/>
          <p:cNvSpPr txBox="1">
            <a:spLocks noChangeArrowheads="1"/>
          </p:cNvSpPr>
          <p:nvPr/>
        </p:nvSpPr>
        <p:spPr bwMode="auto">
          <a:xfrm>
            <a:off x="3886200" y="8629491"/>
            <a:ext cx="2971800" cy="4541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8605" tIns="46075" rIns="88605" bIns="46075" anchor="b"/>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charset="0"/>
                <a:ea typeface="ＭＳ Ｐゴシック" charset="0"/>
                <a:cs typeface="Arial" charset="0"/>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charset="0"/>
                <a:ea typeface="Arial" charset="0"/>
                <a:cs typeface="Arial" charset="0"/>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charset="0"/>
                <a:ea typeface="Arial" charset="0"/>
                <a:cs typeface="Arial" charset="0"/>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charset="0"/>
                <a:ea typeface="Arial" charset="0"/>
                <a:cs typeface="Arial" charset="0"/>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charset="0"/>
                <a:ea typeface="Arial" charset="0"/>
                <a:cs typeface="Arial" charset="0"/>
              </a:defRPr>
            </a:lvl5pPr>
            <a:lvl6pPr marL="2514600" indent="-228600" eaLnBrk="0" fontAlgn="base" hangingPunct="0">
              <a:spcBef>
                <a:spcPct val="3000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charset="0"/>
                <a:ea typeface="Arial" charset="0"/>
                <a:cs typeface="Arial" charset="0"/>
              </a:defRPr>
            </a:lvl6pPr>
            <a:lvl7pPr marL="2971800" indent="-228600" eaLnBrk="0" fontAlgn="base" hangingPunct="0">
              <a:spcBef>
                <a:spcPct val="3000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charset="0"/>
                <a:ea typeface="Arial" charset="0"/>
                <a:cs typeface="Arial" charset="0"/>
              </a:defRPr>
            </a:lvl7pPr>
            <a:lvl8pPr marL="3429000" indent="-228600" eaLnBrk="0" fontAlgn="base" hangingPunct="0">
              <a:spcBef>
                <a:spcPct val="3000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charset="0"/>
                <a:ea typeface="Arial" charset="0"/>
                <a:cs typeface="Arial" charset="0"/>
              </a:defRPr>
            </a:lvl8pPr>
            <a:lvl9pPr marL="3886200" indent="-228600" eaLnBrk="0" fontAlgn="base" hangingPunct="0">
              <a:spcBef>
                <a:spcPct val="3000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charset="0"/>
                <a:ea typeface="Arial" charset="0"/>
                <a:cs typeface="Arial" charset="0"/>
              </a:defRPr>
            </a:lvl9pPr>
          </a:lstStyle>
          <a:p>
            <a:pPr algn="r"/>
            <a:fld id="{B5A7AF4D-7DD8-8D42-82D5-E45134840562}" type="slidenum">
              <a:rPr lang="en-US">
                <a:solidFill>
                  <a:srgbClr val="000000"/>
                </a:solidFill>
              </a:rPr>
              <a:pPr algn="r"/>
              <a:t>52</a:t>
            </a:fld>
            <a:endParaRPr lang="en-US">
              <a:solidFill>
                <a:srgbClr val="000000"/>
              </a:solidFill>
            </a:endParaRPr>
          </a:p>
        </p:txBody>
      </p:sp>
      <p:sp>
        <p:nvSpPr>
          <p:cNvPr id="7173" name="Text Box 3"/>
          <p:cNvSpPr>
            <a:spLocks noGrp="1" noChangeArrowheads="1"/>
          </p:cNvSpPr>
          <p:nvPr>
            <p:ph type="body" idx="1"/>
          </p:nvPr>
        </p:nvSpPr>
        <p:spPr>
          <a:xfrm>
            <a:off x="808038" y="4302130"/>
            <a:ext cx="5029200" cy="600216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nSpc>
                <a:spcPct val="90000"/>
              </a:lnSpc>
              <a:spcBef>
                <a:spcPts val="438"/>
              </a:spcBef>
              <a:tabLst>
                <a:tab pos="0" algn="l"/>
                <a:tab pos="449263" algn="l"/>
                <a:tab pos="900113" algn="l"/>
                <a:tab pos="1349375" algn="l"/>
                <a:tab pos="1800225" algn="l"/>
                <a:tab pos="2249488" algn="l"/>
                <a:tab pos="2700338" algn="l"/>
                <a:tab pos="3149600" algn="l"/>
                <a:tab pos="3600450" algn="l"/>
                <a:tab pos="4049713" algn="l"/>
                <a:tab pos="4500563" algn="l"/>
                <a:tab pos="4949825" algn="l"/>
                <a:tab pos="5400675" algn="l"/>
                <a:tab pos="5849938" algn="l"/>
                <a:tab pos="6300788" algn="l"/>
                <a:tab pos="6751638" algn="l"/>
                <a:tab pos="7200900" algn="l"/>
                <a:tab pos="7651750" algn="l"/>
                <a:tab pos="8101013" algn="l"/>
                <a:tab pos="8551863" algn="l"/>
                <a:tab pos="9001125" algn="l"/>
              </a:tabLst>
            </a:pPr>
            <a:r>
              <a:rPr lang="en-US" sz="1000" b="1">
                <a:latin typeface="Arial" charset="0"/>
                <a:cs typeface="Arial Unicode MS" charset="0"/>
              </a:rPr>
              <a:t>Speaker notes:</a:t>
            </a:r>
            <a:r>
              <a:rPr lang="en-US" sz="1000">
                <a:latin typeface="Arial" charset="0"/>
                <a:cs typeface="Arial Unicode MS" charset="0"/>
              </a:rPr>
              <a:t> </a:t>
            </a:r>
          </a:p>
          <a:p>
            <a:pPr>
              <a:lnSpc>
                <a:spcPct val="90000"/>
              </a:lnSpc>
              <a:spcBef>
                <a:spcPts val="438"/>
              </a:spcBef>
              <a:tabLst>
                <a:tab pos="0" algn="l"/>
                <a:tab pos="449263" algn="l"/>
                <a:tab pos="900113" algn="l"/>
                <a:tab pos="1349375" algn="l"/>
                <a:tab pos="1800225" algn="l"/>
                <a:tab pos="2249488" algn="l"/>
                <a:tab pos="2700338" algn="l"/>
                <a:tab pos="3149600" algn="l"/>
                <a:tab pos="3600450" algn="l"/>
                <a:tab pos="4049713" algn="l"/>
                <a:tab pos="4500563" algn="l"/>
                <a:tab pos="4949825" algn="l"/>
                <a:tab pos="5400675" algn="l"/>
                <a:tab pos="5849938" algn="l"/>
                <a:tab pos="6300788" algn="l"/>
                <a:tab pos="6751638" algn="l"/>
                <a:tab pos="7200900" algn="l"/>
                <a:tab pos="7651750" algn="l"/>
                <a:tab pos="8101013" algn="l"/>
                <a:tab pos="8551863" algn="l"/>
                <a:tab pos="9001125" algn="l"/>
              </a:tabLst>
            </a:pPr>
            <a:r>
              <a:rPr lang="en-US" sz="1000" b="1">
                <a:latin typeface="Arial" charset="0"/>
                <a:cs typeface="Arial Unicode MS" charset="0"/>
              </a:rPr>
              <a:t>Client Name: Nationwide</a:t>
            </a:r>
          </a:p>
          <a:p>
            <a:pPr>
              <a:lnSpc>
                <a:spcPct val="90000"/>
              </a:lnSpc>
              <a:spcBef>
                <a:spcPts val="438"/>
              </a:spcBef>
              <a:tabLst>
                <a:tab pos="0" algn="l"/>
                <a:tab pos="449263" algn="l"/>
                <a:tab pos="900113" algn="l"/>
                <a:tab pos="1349375" algn="l"/>
                <a:tab pos="1800225" algn="l"/>
                <a:tab pos="2249488" algn="l"/>
                <a:tab pos="2700338" algn="l"/>
                <a:tab pos="3149600" algn="l"/>
                <a:tab pos="3600450" algn="l"/>
                <a:tab pos="4049713" algn="l"/>
                <a:tab pos="4500563" algn="l"/>
                <a:tab pos="4949825" algn="l"/>
                <a:tab pos="5400675" algn="l"/>
                <a:tab pos="5849938" algn="l"/>
                <a:tab pos="6300788" algn="l"/>
                <a:tab pos="6751638" algn="l"/>
                <a:tab pos="7200900" algn="l"/>
                <a:tab pos="7651750" algn="l"/>
                <a:tab pos="8101013" algn="l"/>
                <a:tab pos="8551863" algn="l"/>
                <a:tab pos="9001125" algn="l"/>
              </a:tabLst>
            </a:pPr>
            <a:r>
              <a:rPr lang="en-US" sz="1000" b="1">
                <a:latin typeface="Arial" charset="0"/>
                <a:cs typeface="Arial Unicode MS" charset="0"/>
              </a:rPr>
              <a:t>Case study Link: http://www-01.ibm.com/software/success/cssdb.nsf/cs/CPAR-9C4JKA?OpenDocument&amp;Site=corp&amp;ref=crdb</a:t>
            </a:r>
          </a:p>
          <a:p>
            <a:pPr>
              <a:lnSpc>
                <a:spcPct val="90000"/>
              </a:lnSpc>
              <a:spcBef>
                <a:spcPts val="438"/>
              </a:spcBef>
              <a:buSzPct val="45000"/>
              <a:tabLst>
                <a:tab pos="0" algn="l"/>
                <a:tab pos="449263" algn="l"/>
                <a:tab pos="900113" algn="l"/>
                <a:tab pos="1349375" algn="l"/>
                <a:tab pos="1800225" algn="l"/>
                <a:tab pos="2249488" algn="l"/>
                <a:tab pos="2700338" algn="l"/>
                <a:tab pos="3149600" algn="l"/>
                <a:tab pos="3600450" algn="l"/>
                <a:tab pos="4049713" algn="l"/>
                <a:tab pos="4500563" algn="l"/>
                <a:tab pos="4949825" algn="l"/>
                <a:tab pos="5400675" algn="l"/>
                <a:tab pos="5849938" algn="l"/>
                <a:tab pos="6300788" algn="l"/>
                <a:tab pos="6751638" algn="l"/>
                <a:tab pos="7200900" algn="l"/>
                <a:tab pos="7651750" algn="l"/>
                <a:tab pos="8101013" algn="l"/>
                <a:tab pos="8551863" algn="l"/>
                <a:tab pos="9001125" algn="l"/>
              </a:tabLst>
            </a:pPr>
            <a:r>
              <a:rPr lang="en-US" sz="1000" b="1">
                <a:latin typeface="Arial" charset="0"/>
                <a:cs typeface="Arial" charset="0"/>
              </a:rPr>
              <a:t>Pull Quote:</a:t>
            </a:r>
            <a:r>
              <a:rPr lang="en-US" sz="1000" i="1">
                <a:latin typeface="Arial" charset="0"/>
                <a:cs typeface="Arial" charset="0"/>
              </a:rPr>
              <a:t> "This [solution] allows us to be more agile as a business and more responsive to our customers. This has led to improved quality by 50 percent and reduced system downtime by 70 percent over the last three years." - Steve Farley, vice president, application development center, Nationwide </a:t>
            </a:r>
          </a:p>
          <a:p>
            <a:pPr>
              <a:lnSpc>
                <a:spcPct val="90000"/>
              </a:lnSpc>
              <a:spcBef>
                <a:spcPts val="438"/>
              </a:spcBef>
              <a:buSzPct val="45000"/>
              <a:tabLst>
                <a:tab pos="0" algn="l"/>
                <a:tab pos="449263" algn="l"/>
                <a:tab pos="900113" algn="l"/>
                <a:tab pos="1349375" algn="l"/>
                <a:tab pos="1800225" algn="l"/>
                <a:tab pos="2249488" algn="l"/>
                <a:tab pos="2700338" algn="l"/>
                <a:tab pos="3149600" algn="l"/>
                <a:tab pos="3600450" algn="l"/>
                <a:tab pos="4049713" algn="l"/>
                <a:tab pos="4500563" algn="l"/>
                <a:tab pos="4949825" algn="l"/>
                <a:tab pos="5400675" algn="l"/>
                <a:tab pos="5849938" algn="l"/>
                <a:tab pos="6300788" algn="l"/>
                <a:tab pos="6751638" algn="l"/>
                <a:tab pos="7200900" algn="l"/>
                <a:tab pos="7651750" algn="l"/>
                <a:tab pos="8101013" algn="l"/>
                <a:tab pos="8551863" algn="l"/>
                <a:tab pos="9001125" algn="l"/>
              </a:tabLst>
            </a:pPr>
            <a:r>
              <a:rPr lang="en-US" sz="1000" b="1">
                <a:latin typeface="Arial" charset="0"/>
                <a:cs typeface="Arial Unicode MS" charset="0"/>
              </a:rPr>
              <a:t>Company Background: </a:t>
            </a:r>
            <a:r>
              <a:rPr lang="en-US" sz="1000">
                <a:latin typeface="Arial" charset="0"/>
                <a:cs typeface="Arial" charset="0"/>
              </a:rPr>
              <a:t>Over the past 80 years, Nationwide Mutual Insurance Co. has grown from a small mutual auto insurer owned by policyholders into one of the world’s largest insurance and financial services companies, with more than USD135 billion in statutory assets. Headquartered in Columbus, Ohio, Nationwide has an IT staff of more than 5,000 employees working in various locations across the country. </a:t>
            </a:r>
          </a:p>
          <a:p>
            <a:pPr>
              <a:tabLst>
                <a:tab pos="0" algn="l"/>
                <a:tab pos="449263" algn="l"/>
                <a:tab pos="900113" algn="l"/>
                <a:tab pos="1349375" algn="l"/>
                <a:tab pos="1800225" algn="l"/>
                <a:tab pos="2249488" algn="l"/>
                <a:tab pos="2700338" algn="l"/>
                <a:tab pos="3149600" algn="l"/>
                <a:tab pos="3600450" algn="l"/>
                <a:tab pos="4049713" algn="l"/>
                <a:tab pos="4500563" algn="l"/>
                <a:tab pos="4949825" algn="l"/>
                <a:tab pos="5400675" algn="l"/>
                <a:tab pos="5849938" algn="l"/>
                <a:tab pos="6300788" algn="l"/>
                <a:tab pos="6751638" algn="l"/>
                <a:tab pos="7200900" algn="l"/>
                <a:tab pos="7651750" algn="l"/>
                <a:tab pos="8101013" algn="l"/>
                <a:tab pos="8551863" algn="l"/>
                <a:tab pos="9001125" algn="l"/>
              </a:tabLst>
            </a:pPr>
            <a:r>
              <a:rPr lang="en-US" sz="1000" b="1">
                <a:latin typeface="Arial" charset="0"/>
                <a:cs typeface="Arial Unicode MS" charset="0"/>
              </a:rPr>
              <a:t>Solution Components:</a:t>
            </a:r>
            <a:r>
              <a:rPr lang="en-US" sz="1000">
                <a:latin typeface="Arial" charset="0"/>
                <a:cs typeface="Arial Unicode MS" charset="0"/>
              </a:rPr>
              <a:t> </a:t>
            </a:r>
            <a:r>
              <a:rPr lang="en-US" sz="1000" b="1">
                <a:latin typeface="Arial" charset="0"/>
                <a:cs typeface="Arial" charset="0"/>
              </a:rPr>
              <a:t>Software:</a:t>
            </a:r>
            <a:r>
              <a:rPr lang="en-US" sz="1000">
                <a:latin typeface="Arial" charset="0"/>
                <a:cs typeface="Arial" charset="0"/>
              </a:rPr>
              <a:t> </a:t>
            </a:r>
            <a:r>
              <a:rPr lang="en-US" sz="1000">
                <a:latin typeface="Arial" charset="0"/>
                <a:cs typeface="Arial" charset="0"/>
                <a:hlinkClick r:id="rId3"/>
              </a:rPr>
              <a:t>Rational Asset Analyzer</a:t>
            </a:r>
            <a:r>
              <a:rPr lang="en-US" sz="1000">
                <a:latin typeface="Arial" charset="0"/>
                <a:cs typeface="Arial" charset="0"/>
              </a:rPr>
              <a:t>, </a:t>
            </a:r>
            <a:r>
              <a:rPr lang="en-US" sz="1000">
                <a:latin typeface="Arial" charset="0"/>
                <a:cs typeface="Arial" charset="0"/>
                <a:hlinkClick r:id="rId4"/>
              </a:rPr>
              <a:t>Rational Requirements Composer</a:t>
            </a:r>
            <a:r>
              <a:rPr lang="en-US" sz="1000">
                <a:latin typeface="Arial" charset="0"/>
                <a:cs typeface="Arial" charset="0"/>
              </a:rPr>
              <a:t>, </a:t>
            </a:r>
            <a:r>
              <a:rPr lang="en-US" sz="1000">
                <a:latin typeface="Arial" charset="0"/>
                <a:cs typeface="Arial" charset="0"/>
                <a:hlinkClick r:id="rId5"/>
              </a:rPr>
              <a:t>Rational Development and Test Environment for System z</a:t>
            </a:r>
            <a:r>
              <a:rPr lang="en-US" sz="1000">
                <a:latin typeface="Arial" charset="0"/>
                <a:cs typeface="Arial" charset="0"/>
              </a:rPr>
              <a:t>, Rational Application Developer, </a:t>
            </a:r>
            <a:r>
              <a:rPr lang="en-US" sz="1000">
                <a:latin typeface="Arial" charset="0"/>
                <a:cs typeface="Arial" charset="0"/>
                <a:hlinkClick r:id="rId6"/>
              </a:rPr>
              <a:t>Rational Team Concert</a:t>
            </a:r>
            <a:r>
              <a:rPr lang="en-US" sz="1000">
                <a:latin typeface="Arial" charset="0"/>
                <a:cs typeface="Arial" charset="0"/>
              </a:rPr>
              <a:t> </a:t>
            </a:r>
            <a:r>
              <a:rPr lang="en-US" sz="1000" b="1">
                <a:latin typeface="Arial" charset="0"/>
                <a:cs typeface="Arial" charset="0"/>
              </a:rPr>
              <a:t>Service:</a:t>
            </a:r>
            <a:r>
              <a:rPr lang="en-US" sz="1000">
                <a:latin typeface="Arial" charset="0"/>
                <a:cs typeface="Arial" charset="0"/>
              </a:rPr>
              <a:t> Software Services for Rational</a:t>
            </a:r>
            <a:endParaRPr lang="en-US" sz="1000">
              <a:latin typeface="Arial" charset="0"/>
              <a:cs typeface="Arial Unicode MS" charset="0"/>
            </a:endParaRPr>
          </a:p>
          <a:p>
            <a:pPr>
              <a:lnSpc>
                <a:spcPct val="90000"/>
              </a:lnSpc>
              <a:spcBef>
                <a:spcPts val="438"/>
              </a:spcBef>
              <a:buSzPct val="45000"/>
              <a:tabLst>
                <a:tab pos="0" algn="l"/>
                <a:tab pos="449263" algn="l"/>
                <a:tab pos="900113" algn="l"/>
                <a:tab pos="1349375" algn="l"/>
                <a:tab pos="1800225" algn="l"/>
                <a:tab pos="2249488" algn="l"/>
                <a:tab pos="2700338" algn="l"/>
                <a:tab pos="3149600" algn="l"/>
                <a:tab pos="3600450" algn="l"/>
                <a:tab pos="4049713" algn="l"/>
                <a:tab pos="4500563" algn="l"/>
                <a:tab pos="4949825" algn="l"/>
                <a:tab pos="5400675" algn="l"/>
                <a:tab pos="5849938" algn="l"/>
                <a:tab pos="6300788" algn="l"/>
                <a:tab pos="6751638" algn="l"/>
                <a:tab pos="7200900" algn="l"/>
                <a:tab pos="7651750" algn="l"/>
                <a:tab pos="8101013" algn="l"/>
                <a:tab pos="8551863" algn="l"/>
                <a:tab pos="9001125" algn="l"/>
              </a:tabLst>
            </a:pPr>
            <a:r>
              <a:rPr lang="en-US" sz="1000" b="1">
                <a:latin typeface="Arial" charset="0"/>
                <a:cs typeface="Arial Unicode MS" charset="0"/>
              </a:rPr>
              <a:t>The need:</a:t>
            </a:r>
            <a:r>
              <a:rPr lang="en-US" sz="1000">
                <a:latin typeface="Arial" charset="0"/>
                <a:cs typeface="Arial" charset="0"/>
              </a:rPr>
              <a:t> Nationwide needed to improve its market responsiveness. “Our business is highly dependent on technology,” says Steve Farley, vice president of the application development center at Nationwide. “We’re a highly regulated industry with changes coming at a very fast pace. We have new products and services that need to hit the street, so our software delivery lifecycle is pertinent to the success of our business.” Ten years ago, Nationwide used primarily waterfall development methodologies to create the software products that its members, customers and agents use online. However, the gap between software requirements and product delivery with the waterfall method had caused a rift between IT and the business. “Before the agile transformation at Nationwide, I believe our [internal] customers felt like IT was the black hole. Basically they would put in their business request, and then we would go into the back office and do our software delivery,” says Farley. Recognizing the value it could achieve by embracing lean and agile practices at scale for its enterprise, Nationwide began shifting from waterfall to agile development. In 2010, the company created a development center that centralized six development teams, representing about 50 people. At the center, the business demonstrated early success with agile methods by improving from eight defects per release and 60 percent on-time delivery to one defect per release and 90 percent on-time delivery. The development center has since expanded to 32 teams across two cities, and it expects to double in the next two years.</a:t>
            </a:r>
          </a:p>
          <a:p>
            <a:pPr>
              <a:lnSpc>
                <a:spcPct val="90000"/>
              </a:lnSpc>
              <a:spcBef>
                <a:spcPts val="438"/>
              </a:spcBef>
              <a:buSzPct val="45000"/>
              <a:tabLst>
                <a:tab pos="0" algn="l"/>
                <a:tab pos="449263" algn="l"/>
                <a:tab pos="900113" algn="l"/>
                <a:tab pos="1349375" algn="l"/>
                <a:tab pos="1800225" algn="l"/>
                <a:tab pos="2249488" algn="l"/>
                <a:tab pos="2700338" algn="l"/>
                <a:tab pos="3149600" algn="l"/>
                <a:tab pos="3600450" algn="l"/>
                <a:tab pos="4049713" algn="l"/>
                <a:tab pos="4500563" algn="l"/>
                <a:tab pos="4949825" algn="l"/>
                <a:tab pos="5400675" algn="l"/>
                <a:tab pos="5849938" algn="l"/>
                <a:tab pos="6300788" algn="l"/>
                <a:tab pos="6751638" algn="l"/>
                <a:tab pos="7200900" algn="l"/>
                <a:tab pos="7651750" algn="l"/>
                <a:tab pos="8101013" algn="l"/>
                <a:tab pos="8551863" algn="l"/>
                <a:tab pos="9001125" algn="l"/>
              </a:tabLst>
            </a:pPr>
            <a:r>
              <a:rPr lang="en-US" sz="1000" b="1">
                <a:latin typeface="Arial" charset="0"/>
                <a:ea typeface="MS PGothic" charset="0"/>
                <a:cs typeface="MS PGothic" charset="0"/>
              </a:rPr>
              <a:t>The transformation:</a:t>
            </a:r>
            <a:r>
              <a:rPr lang="en-US" sz="1000">
                <a:latin typeface="Arial" charset="0"/>
                <a:ea typeface="MS PGothic" charset="0"/>
                <a:cs typeface="MS PGothic" charset="0"/>
              </a:rPr>
              <a:t> Nationwide has operationalized agile practices across IT, lines of business and the entire delivery lifecycle, as well as across technology domains that include the existing mainframe, distributed systems and business intelligence data solutions. Using a DevOps approach, Nationwide can now perform continuous integration of its code and continuous deployment into its development environment several times a day. Teams can also perform acceptance testing of customer requirements in the same iteration with development. And they can show the customer, in near-real time, what developers are producing. This almost immediate feedback helps ensure that what’s being produced is going to meet the customer’s needs. To support collaboration, Nationwide organically forms cross-functional teams that sit together physically at pods, comprising members from the business and multiple IT disciplines, including development and infrastructure. “We’re more agile as a business and more responsive to our customers. Collaboration has become an expected part of our culture and is built into our office space and practices,” says Farley. “We embrace change and we know that we will not know all the answers at the beginning of the software delivery lifecycle.”</a:t>
            </a:r>
          </a:p>
          <a:p>
            <a:pPr>
              <a:lnSpc>
                <a:spcPct val="90000"/>
              </a:lnSpc>
              <a:spcBef>
                <a:spcPts val="438"/>
              </a:spcBef>
              <a:buSzPct val="45000"/>
              <a:tabLst>
                <a:tab pos="0" algn="l"/>
                <a:tab pos="449263" algn="l"/>
                <a:tab pos="900113" algn="l"/>
                <a:tab pos="1349375" algn="l"/>
                <a:tab pos="1800225" algn="l"/>
                <a:tab pos="2249488" algn="l"/>
                <a:tab pos="2700338" algn="l"/>
                <a:tab pos="3149600" algn="l"/>
                <a:tab pos="3600450" algn="l"/>
                <a:tab pos="4049713" algn="l"/>
                <a:tab pos="4500563" algn="l"/>
                <a:tab pos="4949825" algn="l"/>
                <a:tab pos="5400675" algn="l"/>
                <a:tab pos="5849938" algn="l"/>
                <a:tab pos="6300788" algn="l"/>
                <a:tab pos="6751638" algn="l"/>
                <a:tab pos="7200900" algn="l"/>
                <a:tab pos="7651750" algn="l"/>
                <a:tab pos="8101013" algn="l"/>
                <a:tab pos="8551863" algn="l"/>
                <a:tab pos="9001125" algn="l"/>
              </a:tabLst>
            </a:pPr>
            <a:r>
              <a:rPr lang="en-US" sz="1000">
                <a:latin typeface="Arial" charset="0"/>
                <a:ea typeface="MS PGothic" charset="0"/>
                <a:cs typeface="MS PGothic" charset="0"/>
              </a:rPr>
              <a:t>“The more agile we can be, from an IT perspective, the more agile I think the business can be, in terms of going from idea development to actually being able to deploy a product that’s in use by our customers,” says Carmen DeArdo, a director and application development leader at Nationwide. Using the DevOps approach, Nationwide has achieved increases in productivity, along with improved software quality. According to Farley, careful measurement is the key to the DevOps approach at Nationwide. “We commit to build targets and then we measure against them. And we do it transparently,” he says. </a:t>
            </a:r>
            <a:r>
              <a:rPr lang="en-US" sz="1000">
                <a:latin typeface="Arial" charset="0"/>
                <a:cs typeface="Arial" charset="0"/>
              </a:rPr>
              <a:t>Nationwide has embraced several software development practices and tools from IBM in its DevOps approach. For example, the business uses IBM Rational® Requirements Composer, IBM Rational Team Concert™ and IBM Rational Asset Analyzer software to manage application workloads and provide collaboration capabilities. It also uses a suite of modernization products, including IBM Rational Developer for System z® and IBM Rational Development and Test Environment for System z software. “Our ability to work with IBM across that heterogeneous set of tools, across the lifecycle, allows us to look holistically at the tools together, what’s the best architecture, what’s the best approach, in order to meet our goals of high quality, high productivity and delivery for our customers,” says DeArdo. Using the Rational Requirements Composer software, the company can clearly establish its requirements. Teams can define a high-level requirement and then break it down into smaller software requirements, which staff members then load into the Rational Team Concert software. Using these applications, Nationwide can build traceability from its test cases back to its requirements, helping ensure that the software they’re going to build meets the needs of those who are going to use it. Applying these concepts to the mainframe team required a cultural change. By allowing the mainframe developers to build momentum and provide feedback, they embraced agile principles and incorporated them into their everyday tasks. Rational Development and Test Environment for System z software gives developers their own independent environment and supports repeatable testing. The application has helped developers become more productive and produce higher-quality code.</a:t>
            </a:r>
            <a:endParaRPr lang="en-US" sz="1000">
              <a:latin typeface="Arial" charset="0"/>
              <a:ea typeface="MS PGothic" charset="0"/>
              <a:cs typeface="MS PGothic" charset="0"/>
            </a:endParaRPr>
          </a:p>
          <a:p>
            <a:pPr>
              <a:lnSpc>
                <a:spcPct val="90000"/>
              </a:lnSpc>
              <a:spcBef>
                <a:spcPts val="438"/>
              </a:spcBef>
              <a:buSzPct val="45000"/>
              <a:tabLst>
                <a:tab pos="0" algn="l"/>
                <a:tab pos="449263" algn="l"/>
                <a:tab pos="900113" algn="l"/>
                <a:tab pos="1349375" algn="l"/>
                <a:tab pos="1800225" algn="l"/>
                <a:tab pos="2249488" algn="l"/>
                <a:tab pos="2700338" algn="l"/>
                <a:tab pos="3149600" algn="l"/>
                <a:tab pos="3600450" algn="l"/>
                <a:tab pos="4049713" algn="l"/>
                <a:tab pos="4500563" algn="l"/>
                <a:tab pos="4949825" algn="l"/>
                <a:tab pos="5400675" algn="l"/>
                <a:tab pos="5849938" algn="l"/>
                <a:tab pos="6300788" algn="l"/>
                <a:tab pos="6751638" algn="l"/>
                <a:tab pos="7200900" algn="l"/>
                <a:tab pos="7651750" algn="l"/>
                <a:tab pos="8101013" algn="l"/>
                <a:tab pos="8551863" algn="l"/>
                <a:tab pos="9001125" algn="l"/>
              </a:tabLst>
            </a:pPr>
            <a:r>
              <a:rPr lang="en-US" sz="1000" b="1">
                <a:latin typeface="Arial" charset="0"/>
                <a:cs typeface="Arial Unicode MS" charset="0"/>
              </a:rPr>
              <a:t>The benefit:</a:t>
            </a:r>
            <a:r>
              <a:rPr lang="en-US" sz="1000">
                <a:latin typeface="Arial" charset="0"/>
                <a:cs typeface="Arial Unicode MS" charset="0"/>
              </a:rPr>
              <a:t> The DevOps approach has transformed software development at Nationwide. “Some of the specific outcomes that we’ve seen are higher productivity and higher quality. It’s not uncommon to develop code that, when we deliver it to system test, has zero defects,” says DeArdo. Fifty-eight percent of the Nationwide teams are in the top quartile of the industry based on lines of code produced. The company has improved software quality by 50 percent over the last three years, and it has reduced user downtime by 70 percent. Outside organizations have recognized Nationwide’s achievements. Nationwide is one of the first agile at scale organizations to achieve a Capability Maturity Model Integration (CMMI) Level 3 rating. Further, the company’s Des Moines, Iowa, development center won a 2013 Iowa technology award for best use of technology. “We know that as we move forward, things are going to happen more frequently, more rapidly,” says DeArdo. “The need for change is going to become more, not less, and that IT component, which is an essential element of delivering value to our customers, has to be able to keep up. It has to drive that ability to be agile for us to be successful, and do what we want to do, which is protect the things that are most important to our customers.” Nationwide plans to continue to expand its DevOps approach, use of agile methods and adoption of IBM products and know-how. The company intends to operationalize lean functions in other IT practices that include call center support for IT, software maintenance, and incident and problem management. “At Nationwide, we use IBM as a partner to show us the way, to teach us where industry practices are evolving and going, but also help us at the grass-roots level to implement the services that we acquire from IBM,” says Farley.</a:t>
            </a:r>
            <a:endParaRPr lang="en-US" sz="1000">
              <a:latin typeface="Arial" charset="0"/>
              <a:cs typeface="Arial" charset="0"/>
            </a:endParaRPr>
          </a:p>
        </p:txBody>
      </p:sp>
      <p:sp>
        <p:nvSpPr>
          <p:cNvPr id="7174" name="Slide Number Placeholder 1"/>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Arial" charset="0"/>
                <a:ea typeface="ＭＳ Ｐゴシック" charset="0"/>
                <a:cs typeface="Arial" charset="0"/>
              </a:defRPr>
            </a:lvl1pPr>
            <a:lvl2pPr marL="742950" indent="-285750">
              <a:defRPr sz="1200">
                <a:solidFill>
                  <a:schemeClr val="tx1"/>
                </a:solidFill>
                <a:latin typeface="Arial" charset="0"/>
                <a:ea typeface="Arial" charset="0"/>
                <a:cs typeface="Arial" charset="0"/>
              </a:defRPr>
            </a:lvl2pPr>
            <a:lvl3pPr marL="1143000" indent="-228600">
              <a:defRPr sz="1200">
                <a:solidFill>
                  <a:schemeClr val="tx1"/>
                </a:solidFill>
                <a:latin typeface="Arial" charset="0"/>
                <a:ea typeface="Arial" charset="0"/>
                <a:cs typeface="Arial" charset="0"/>
              </a:defRPr>
            </a:lvl3pPr>
            <a:lvl4pPr marL="1600200" indent="-228600">
              <a:defRPr sz="1200">
                <a:solidFill>
                  <a:schemeClr val="tx1"/>
                </a:solidFill>
                <a:latin typeface="Arial" charset="0"/>
                <a:ea typeface="Arial" charset="0"/>
                <a:cs typeface="Arial" charset="0"/>
              </a:defRPr>
            </a:lvl4pPr>
            <a:lvl5pPr marL="2057400" indent="-228600">
              <a:defRPr sz="1200">
                <a:solidFill>
                  <a:schemeClr val="tx1"/>
                </a:solidFill>
                <a:latin typeface="Arial" charset="0"/>
                <a:ea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ea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ea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ea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ea typeface="Arial" charset="0"/>
                <a:cs typeface="Arial" charset="0"/>
              </a:defRPr>
            </a:lvl9pPr>
          </a:lstStyle>
          <a:p>
            <a:fld id="{8EA861CA-0EC0-2E4A-9389-297073E1ADFA}" type="slidenum">
              <a:rPr lang="en-US"/>
              <a:pPr/>
              <a:t>52</a:t>
            </a:fld>
            <a:endParaRPr lang="en-US"/>
          </a:p>
        </p:txBody>
      </p:sp>
    </p:spTree>
    <p:extLst>
      <p:ext uri="{BB962C8B-B14F-4D97-AF65-F5344CB8AC3E}">
        <p14:creationId xmlns:p14="http://schemas.microsoft.com/office/powerpoint/2010/main" val="58946478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2226" name="Rectangle 6"/>
          <p:cNvSpPr>
            <a:spLocks noGrp="1" noChangeArrowheads="1"/>
          </p:cNvSpPr>
          <p:nvPr>
            <p:ph type="sldNum" sz="quarter"/>
          </p:nvPr>
        </p:nvSpPr>
        <p:spPr>
          <a:noFill/>
        </p:spPr>
        <p:txBody>
          <a:bodyPr/>
          <a:lstStyle/>
          <a:p>
            <a:fld id="{063FEAEC-1AAA-405F-B235-75F8F92AD8CF}" type="slidenum">
              <a:rPr lang="en-US" smtClean="0">
                <a:cs typeface="Arial" charset="0"/>
              </a:rPr>
              <a:pPr/>
              <a:t>53</a:t>
            </a:fld>
            <a:endParaRPr lang="en-US" smtClean="0">
              <a:cs typeface="Arial" charset="0"/>
            </a:endParaRPr>
          </a:p>
        </p:txBody>
      </p:sp>
      <p:sp>
        <p:nvSpPr>
          <p:cNvPr id="52227" name="Rectangle 1"/>
          <p:cNvSpPr>
            <a:spLocks noGrp="1" noRot="1" noChangeAspect="1" noChangeArrowheads="1" noTextEdit="1"/>
          </p:cNvSpPr>
          <p:nvPr>
            <p:ph type="sldImg"/>
          </p:nvPr>
        </p:nvSpPr>
        <p:spPr>
          <a:xfrm>
            <a:off x="1157288" y="681038"/>
            <a:ext cx="4543425" cy="3406775"/>
          </a:xfrm>
          <a:ln/>
        </p:spPr>
      </p:sp>
      <p:sp>
        <p:nvSpPr>
          <p:cNvPr id="52228" name="Text Box 2"/>
          <p:cNvSpPr txBox="1">
            <a:spLocks noChangeArrowheads="1"/>
          </p:cNvSpPr>
          <p:nvPr/>
        </p:nvSpPr>
        <p:spPr bwMode="auto">
          <a:xfrm>
            <a:off x="3886564" y="8629413"/>
            <a:ext cx="2971436" cy="454262"/>
          </a:xfrm>
          <a:prstGeom prst="rect">
            <a:avLst/>
          </a:prstGeom>
          <a:noFill/>
          <a:ln w="21600">
            <a:noFill/>
            <a:round/>
            <a:headEnd/>
            <a:tailEnd/>
          </a:ln>
        </p:spPr>
        <p:txBody>
          <a:bodyPr lIns="88272" tIns="45901" rIns="88272" bIns="45901" anchor="b"/>
          <a:lstStyle/>
          <a:p>
            <a:pPr algn="r">
              <a:buSzPct val="100000"/>
              <a:tabLst>
                <a:tab pos="0" algn="l"/>
                <a:tab pos="448422" algn="l"/>
                <a:tab pos="896844" algn="l"/>
                <a:tab pos="1345265" algn="l"/>
                <a:tab pos="1793687" algn="l"/>
                <a:tab pos="2242109" algn="l"/>
                <a:tab pos="2690531" algn="l"/>
                <a:tab pos="3138952" algn="l"/>
                <a:tab pos="3587374" algn="l"/>
                <a:tab pos="4035796" algn="l"/>
                <a:tab pos="4484218" algn="l"/>
                <a:tab pos="4932639" algn="l"/>
                <a:tab pos="5381061" algn="l"/>
                <a:tab pos="5829483" algn="l"/>
                <a:tab pos="6277905" algn="l"/>
                <a:tab pos="6726326" algn="l"/>
                <a:tab pos="7174748" algn="l"/>
                <a:tab pos="7623170" algn="l"/>
                <a:tab pos="8071592" algn="l"/>
                <a:tab pos="8520013" algn="l"/>
                <a:tab pos="8968435" algn="l"/>
              </a:tabLst>
            </a:pPr>
            <a:fld id="{5EEE691E-F961-444B-853E-B6308CB84774}" type="slidenum">
              <a:rPr lang="en-US" sz="1200"/>
              <a:pPr algn="r">
                <a:buSzPct val="100000"/>
                <a:tabLst>
                  <a:tab pos="0" algn="l"/>
                  <a:tab pos="448422" algn="l"/>
                  <a:tab pos="896844" algn="l"/>
                  <a:tab pos="1345265" algn="l"/>
                  <a:tab pos="1793687" algn="l"/>
                  <a:tab pos="2242109" algn="l"/>
                  <a:tab pos="2690531" algn="l"/>
                  <a:tab pos="3138952" algn="l"/>
                  <a:tab pos="3587374" algn="l"/>
                  <a:tab pos="4035796" algn="l"/>
                  <a:tab pos="4484218" algn="l"/>
                  <a:tab pos="4932639" algn="l"/>
                  <a:tab pos="5381061" algn="l"/>
                  <a:tab pos="5829483" algn="l"/>
                  <a:tab pos="6277905" algn="l"/>
                  <a:tab pos="6726326" algn="l"/>
                  <a:tab pos="7174748" algn="l"/>
                  <a:tab pos="7623170" algn="l"/>
                  <a:tab pos="8071592" algn="l"/>
                  <a:tab pos="8520013" algn="l"/>
                  <a:tab pos="8968435" algn="l"/>
                </a:tabLst>
              </a:pPr>
              <a:t>53</a:t>
            </a:fld>
            <a:endParaRPr lang="en-US" sz="1200"/>
          </a:p>
        </p:txBody>
      </p:sp>
      <p:sp>
        <p:nvSpPr>
          <p:cNvPr id="9221" name="Text Box 3"/>
          <p:cNvSpPr txBox="1">
            <a:spLocks noGrp="1" noChangeArrowheads="1"/>
          </p:cNvSpPr>
          <p:nvPr>
            <p:ph type="body" idx="1"/>
          </p:nvPr>
        </p:nvSpPr>
        <p:spPr>
          <a:xfrm>
            <a:off x="807557" y="4301483"/>
            <a:ext cx="5029304" cy="6003408"/>
          </a:xfrm>
          <a:ln/>
        </p:spPr>
        <p:txBody>
          <a:bodyPr/>
          <a:lstStyle/>
          <a:p>
            <a:pPr>
              <a:tabLst>
                <a:tab pos="0" algn="l"/>
                <a:tab pos="448422" algn="l"/>
                <a:tab pos="896844" algn="l"/>
                <a:tab pos="1345265" algn="l"/>
                <a:tab pos="1793687" algn="l"/>
                <a:tab pos="2242109" algn="l"/>
                <a:tab pos="2690531" algn="l"/>
                <a:tab pos="3138952" algn="l"/>
                <a:tab pos="3587374" algn="l"/>
                <a:tab pos="4035796" algn="l"/>
                <a:tab pos="4484218" algn="l"/>
                <a:tab pos="4932639" algn="l"/>
                <a:tab pos="5381061" algn="l"/>
                <a:tab pos="5829483" algn="l"/>
                <a:tab pos="6277905" algn="l"/>
                <a:tab pos="6726326" algn="l"/>
                <a:tab pos="7174748" algn="l"/>
                <a:tab pos="7623170" algn="l"/>
                <a:tab pos="8071592" algn="l"/>
                <a:tab pos="8520013" algn="l"/>
                <a:tab pos="8968435" algn="l"/>
              </a:tabLst>
              <a:defRPr/>
            </a:pPr>
            <a:r>
              <a:rPr lang="en-US" sz="1000" b="1" dirty="0">
                <a:latin typeface="Arial" pitchFamily="34" charset="0"/>
              </a:rPr>
              <a:t>Client name:</a:t>
            </a:r>
          </a:p>
          <a:p>
            <a:pPr>
              <a:tabLst>
                <a:tab pos="0" algn="l"/>
                <a:tab pos="448422" algn="l"/>
                <a:tab pos="896844" algn="l"/>
                <a:tab pos="1345265" algn="l"/>
                <a:tab pos="1793687" algn="l"/>
                <a:tab pos="2242109" algn="l"/>
                <a:tab pos="2690531" algn="l"/>
                <a:tab pos="3138952" algn="l"/>
                <a:tab pos="3587374" algn="l"/>
                <a:tab pos="4035796" algn="l"/>
                <a:tab pos="4484218" algn="l"/>
                <a:tab pos="4932639" algn="l"/>
                <a:tab pos="5381061" algn="l"/>
                <a:tab pos="5829483" algn="l"/>
                <a:tab pos="6277905" algn="l"/>
                <a:tab pos="6726326" algn="l"/>
                <a:tab pos="7174748" algn="l"/>
                <a:tab pos="7623170" algn="l"/>
                <a:tab pos="8071592" algn="l"/>
                <a:tab pos="8520013" algn="l"/>
                <a:tab pos="8968435" algn="l"/>
              </a:tabLst>
              <a:defRPr/>
            </a:pPr>
            <a:r>
              <a:rPr lang="en-US" sz="1000" dirty="0" err="1">
                <a:latin typeface="Arial" pitchFamily="34" charset="0"/>
              </a:rPr>
              <a:t>Fiducia</a:t>
            </a:r>
            <a:r>
              <a:rPr lang="en-US" sz="1000" dirty="0">
                <a:latin typeface="Arial" pitchFamily="34" charset="0"/>
              </a:rPr>
              <a:t> IT AG</a:t>
            </a:r>
          </a:p>
          <a:p>
            <a:pPr>
              <a:tabLst>
                <a:tab pos="0" algn="l"/>
                <a:tab pos="448422" algn="l"/>
                <a:tab pos="896844" algn="l"/>
                <a:tab pos="1345265" algn="l"/>
                <a:tab pos="1793687" algn="l"/>
                <a:tab pos="2242109" algn="l"/>
                <a:tab pos="2690531" algn="l"/>
                <a:tab pos="3138952" algn="l"/>
                <a:tab pos="3587374" algn="l"/>
                <a:tab pos="4035796" algn="l"/>
                <a:tab pos="4484218" algn="l"/>
                <a:tab pos="4932639" algn="l"/>
                <a:tab pos="5381061" algn="l"/>
                <a:tab pos="5829483" algn="l"/>
                <a:tab pos="6277905" algn="l"/>
                <a:tab pos="6726326" algn="l"/>
                <a:tab pos="7174748" algn="l"/>
                <a:tab pos="7623170" algn="l"/>
                <a:tab pos="8071592" algn="l"/>
                <a:tab pos="8520013" algn="l"/>
                <a:tab pos="8968435" algn="l"/>
              </a:tabLst>
              <a:defRPr/>
            </a:pPr>
            <a:endParaRPr lang="en-US" sz="1000" b="1" dirty="0">
              <a:latin typeface="Arial" pitchFamily="34" charset="0"/>
            </a:endParaRPr>
          </a:p>
          <a:p>
            <a:pPr>
              <a:tabLst>
                <a:tab pos="0" algn="l"/>
                <a:tab pos="448422" algn="l"/>
                <a:tab pos="896844" algn="l"/>
                <a:tab pos="1345265" algn="l"/>
                <a:tab pos="1793687" algn="l"/>
                <a:tab pos="2242109" algn="l"/>
                <a:tab pos="2690531" algn="l"/>
                <a:tab pos="3138952" algn="l"/>
                <a:tab pos="3587374" algn="l"/>
                <a:tab pos="4035796" algn="l"/>
                <a:tab pos="4484218" algn="l"/>
                <a:tab pos="4932639" algn="l"/>
                <a:tab pos="5381061" algn="l"/>
                <a:tab pos="5829483" algn="l"/>
                <a:tab pos="6277905" algn="l"/>
                <a:tab pos="6726326" algn="l"/>
                <a:tab pos="7174748" algn="l"/>
                <a:tab pos="7623170" algn="l"/>
                <a:tab pos="8071592" algn="l"/>
                <a:tab pos="8520013" algn="l"/>
                <a:tab pos="8968435" algn="l"/>
              </a:tabLst>
              <a:defRPr/>
            </a:pPr>
            <a:r>
              <a:rPr lang="en-US" sz="1000" b="1" dirty="0">
                <a:latin typeface="Arial" pitchFamily="34" charset="0"/>
              </a:rPr>
              <a:t>Case study link:</a:t>
            </a:r>
          </a:p>
          <a:p>
            <a:pPr>
              <a:tabLst>
                <a:tab pos="0" algn="l"/>
                <a:tab pos="448422" algn="l"/>
                <a:tab pos="896844" algn="l"/>
                <a:tab pos="1345265" algn="l"/>
                <a:tab pos="1793687" algn="l"/>
                <a:tab pos="2242109" algn="l"/>
                <a:tab pos="2690531" algn="l"/>
                <a:tab pos="3138952" algn="l"/>
                <a:tab pos="3587374" algn="l"/>
                <a:tab pos="4035796" algn="l"/>
                <a:tab pos="4484218" algn="l"/>
                <a:tab pos="4932639" algn="l"/>
                <a:tab pos="5381061" algn="l"/>
                <a:tab pos="5829483" algn="l"/>
                <a:tab pos="6277905" algn="l"/>
                <a:tab pos="6726326" algn="l"/>
                <a:tab pos="7174748" algn="l"/>
                <a:tab pos="7623170" algn="l"/>
                <a:tab pos="8071592" algn="l"/>
                <a:tab pos="8520013" algn="l"/>
                <a:tab pos="8968435" algn="l"/>
              </a:tabLst>
              <a:defRPr/>
            </a:pPr>
            <a:r>
              <a:rPr lang="en-US" sz="1000" dirty="0">
                <a:latin typeface="Arial" pitchFamily="34" charset="0"/>
              </a:rPr>
              <a:t>[TBD]</a:t>
            </a:r>
          </a:p>
          <a:p>
            <a:pPr>
              <a:tabLst>
                <a:tab pos="0" algn="l"/>
                <a:tab pos="448422" algn="l"/>
                <a:tab pos="896844" algn="l"/>
                <a:tab pos="1345265" algn="l"/>
                <a:tab pos="1793687" algn="l"/>
                <a:tab pos="2242109" algn="l"/>
                <a:tab pos="2690531" algn="l"/>
                <a:tab pos="3138952" algn="l"/>
                <a:tab pos="3587374" algn="l"/>
                <a:tab pos="4035796" algn="l"/>
                <a:tab pos="4484218" algn="l"/>
                <a:tab pos="4932639" algn="l"/>
                <a:tab pos="5381061" algn="l"/>
                <a:tab pos="5829483" algn="l"/>
                <a:tab pos="6277905" algn="l"/>
                <a:tab pos="6726326" algn="l"/>
                <a:tab pos="7174748" algn="l"/>
                <a:tab pos="7623170" algn="l"/>
                <a:tab pos="8071592" algn="l"/>
                <a:tab pos="8520013" algn="l"/>
                <a:tab pos="8968435" algn="l"/>
              </a:tabLst>
              <a:defRPr/>
            </a:pPr>
            <a:endParaRPr lang="en-US" sz="1000" b="1" dirty="0">
              <a:latin typeface="Arial" pitchFamily="34" charset="0"/>
            </a:endParaRPr>
          </a:p>
          <a:p>
            <a:pPr>
              <a:tabLst>
                <a:tab pos="0" algn="l"/>
                <a:tab pos="448422" algn="l"/>
                <a:tab pos="896844" algn="l"/>
                <a:tab pos="1345265" algn="l"/>
                <a:tab pos="1793687" algn="l"/>
                <a:tab pos="2242109" algn="l"/>
                <a:tab pos="2690531" algn="l"/>
                <a:tab pos="3138952" algn="l"/>
                <a:tab pos="3587374" algn="l"/>
                <a:tab pos="4035796" algn="l"/>
                <a:tab pos="4484218" algn="l"/>
                <a:tab pos="4932639" algn="l"/>
                <a:tab pos="5381061" algn="l"/>
                <a:tab pos="5829483" algn="l"/>
                <a:tab pos="6277905" algn="l"/>
                <a:tab pos="6726326" algn="l"/>
                <a:tab pos="7174748" algn="l"/>
                <a:tab pos="7623170" algn="l"/>
                <a:tab pos="8071592" algn="l"/>
                <a:tab pos="8520013" algn="l"/>
                <a:tab pos="8968435" algn="l"/>
              </a:tabLst>
              <a:defRPr/>
            </a:pPr>
            <a:r>
              <a:rPr lang="en-US" sz="1000" b="1" dirty="0">
                <a:latin typeface="Arial" pitchFamily="34" charset="0"/>
              </a:rPr>
              <a:t>Quote:</a:t>
            </a:r>
          </a:p>
          <a:p>
            <a:pPr>
              <a:tabLst>
                <a:tab pos="0" algn="l"/>
                <a:tab pos="448422" algn="l"/>
                <a:tab pos="896844" algn="l"/>
                <a:tab pos="1345265" algn="l"/>
                <a:tab pos="1793687" algn="l"/>
                <a:tab pos="2242109" algn="l"/>
                <a:tab pos="2690531" algn="l"/>
                <a:tab pos="3138952" algn="l"/>
                <a:tab pos="3587374" algn="l"/>
                <a:tab pos="4035796" algn="l"/>
                <a:tab pos="4484218" algn="l"/>
                <a:tab pos="4932639" algn="l"/>
                <a:tab pos="5381061" algn="l"/>
                <a:tab pos="5829483" algn="l"/>
                <a:tab pos="6277905" algn="l"/>
                <a:tab pos="6726326" algn="l"/>
                <a:tab pos="7174748" algn="l"/>
                <a:tab pos="7623170" algn="l"/>
                <a:tab pos="8071592" algn="l"/>
                <a:tab pos="8520013" algn="l"/>
                <a:tab pos="8968435" algn="l"/>
              </a:tabLst>
              <a:defRPr/>
            </a:pPr>
            <a:r>
              <a:rPr lang="en-US" sz="1000" i="1" dirty="0">
                <a:latin typeface="Arial" pitchFamily="34" charset="0"/>
              </a:rPr>
              <a:t>With its new training program based on the IBM Rational software, </a:t>
            </a:r>
            <a:r>
              <a:rPr lang="en-US" sz="1000" i="1" dirty="0" err="1">
                <a:latin typeface="Arial" pitchFamily="34" charset="0"/>
              </a:rPr>
              <a:t>Fiducia</a:t>
            </a:r>
            <a:r>
              <a:rPr lang="en-US" sz="1000" i="1" dirty="0">
                <a:latin typeface="Arial" pitchFamily="34" charset="0"/>
              </a:rPr>
              <a:t> has dramatically increased the pool of available mainframe developers. “Since we started the new training program, 40 percent of our trainees have chosen to pursue mainframe development,” says Jens Zimmermann, assistant to the chief information officer (CIO) at </a:t>
            </a:r>
            <a:r>
              <a:rPr lang="en-US" sz="1000" i="1" dirty="0" err="1">
                <a:latin typeface="Arial" pitchFamily="34" charset="0"/>
              </a:rPr>
              <a:t>Fiducia</a:t>
            </a:r>
            <a:r>
              <a:rPr lang="en-US" sz="1000" i="1" dirty="0">
                <a:latin typeface="Arial" pitchFamily="34" charset="0"/>
              </a:rPr>
              <a:t> IT AG. </a:t>
            </a:r>
          </a:p>
          <a:p>
            <a:pPr>
              <a:tabLst>
                <a:tab pos="0" algn="l"/>
                <a:tab pos="448422" algn="l"/>
                <a:tab pos="896844" algn="l"/>
                <a:tab pos="1345265" algn="l"/>
                <a:tab pos="1793687" algn="l"/>
                <a:tab pos="2242109" algn="l"/>
                <a:tab pos="2690531" algn="l"/>
                <a:tab pos="3138952" algn="l"/>
                <a:tab pos="3587374" algn="l"/>
                <a:tab pos="4035796" algn="l"/>
                <a:tab pos="4484218" algn="l"/>
                <a:tab pos="4932639" algn="l"/>
                <a:tab pos="5381061" algn="l"/>
                <a:tab pos="5829483" algn="l"/>
                <a:tab pos="6277905" algn="l"/>
                <a:tab pos="6726326" algn="l"/>
                <a:tab pos="7174748" algn="l"/>
                <a:tab pos="7623170" algn="l"/>
                <a:tab pos="8071592" algn="l"/>
                <a:tab pos="8520013" algn="l"/>
                <a:tab pos="8968435" algn="l"/>
              </a:tabLst>
              <a:defRPr/>
            </a:pPr>
            <a:endParaRPr lang="en-US" sz="1000" dirty="0">
              <a:latin typeface="Arial" pitchFamily="34" charset="0"/>
            </a:endParaRPr>
          </a:p>
          <a:p>
            <a:pPr>
              <a:tabLst>
                <a:tab pos="0" algn="l"/>
                <a:tab pos="448422" algn="l"/>
                <a:tab pos="896844" algn="l"/>
                <a:tab pos="1345265" algn="l"/>
                <a:tab pos="1793687" algn="l"/>
                <a:tab pos="2242109" algn="l"/>
                <a:tab pos="2690531" algn="l"/>
                <a:tab pos="3138952" algn="l"/>
                <a:tab pos="3587374" algn="l"/>
                <a:tab pos="4035796" algn="l"/>
                <a:tab pos="4484218" algn="l"/>
                <a:tab pos="4932639" algn="l"/>
                <a:tab pos="5381061" algn="l"/>
                <a:tab pos="5829483" algn="l"/>
                <a:tab pos="6277905" algn="l"/>
                <a:tab pos="6726326" algn="l"/>
                <a:tab pos="7174748" algn="l"/>
                <a:tab pos="7623170" algn="l"/>
                <a:tab pos="8071592" algn="l"/>
                <a:tab pos="8520013" algn="l"/>
                <a:tab pos="8968435" algn="l"/>
              </a:tabLst>
              <a:defRPr/>
            </a:pPr>
            <a:r>
              <a:rPr lang="en-US" sz="1000" b="1" dirty="0">
                <a:latin typeface="Arial" pitchFamily="34" charset="0"/>
              </a:rPr>
              <a:t>Company background:</a:t>
            </a:r>
          </a:p>
          <a:p>
            <a:pPr>
              <a:defRPr/>
            </a:pPr>
            <a:r>
              <a:rPr lang="en-US" dirty="0" err="1" smtClean="0"/>
              <a:t>Fiducia</a:t>
            </a:r>
            <a:r>
              <a:rPr lang="en-US" dirty="0" smtClean="0"/>
              <a:t>, which is headquartered in Karlsruhe, Germany, is an IT service provider for the German credit-union group </a:t>
            </a:r>
            <a:r>
              <a:rPr lang="en-US" dirty="0" err="1" smtClean="0"/>
              <a:t>FinanzGruppe</a:t>
            </a:r>
            <a:r>
              <a:rPr lang="en-US" dirty="0" smtClean="0"/>
              <a:t>. </a:t>
            </a:r>
            <a:r>
              <a:rPr lang="en-US" dirty="0" err="1" smtClean="0"/>
              <a:t>Fiducia</a:t>
            </a:r>
            <a:r>
              <a:rPr lang="en-US" dirty="0" smtClean="0"/>
              <a:t> provides IT services for more than 700 credit unions and 60 private banks, managing more than 67 million user accounts and processing 19.3 billion transactions per year. </a:t>
            </a:r>
          </a:p>
          <a:p>
            <a:pPr>
              <a:defRPr/>
            </a:pPr>
            <a:endParaRPr lang="en-US" altLang="en-US" dirty="0" smtClean="0"/>
          </a:p>
          <a:p>
            <a:pPr>
              <a:defRPr/>
            </a:pPr>
            <a:r>
              <a:rPr lang="en-US" altLang="en-US" sz="1000" b="1" dirty="0">
                <a:latin typeface="Arial" pitchFamily="34" charset="0"/>
                <a:ea typeface="Arial Unicode MS" pitchFamily="34" charset="-128"/>
              </a:rPr>
              <a:t>Solution components:</a:t>
            </a:r>
          </a:p>
          <a:p>
            <a:pPr>
              <a:spcBef>
                <a:spcPts val="0"/>
              </a:spcBef>
              <a:spcAft>
                <a:spcPts val="0"/>
              </a:spcAft>
              <a:defRPr/>
            </a:pPr>
            <a:r>
              <a:rPr lang="en-US" sz="1000" b="1" kern="50" dirty="0">
                <a:solidFill>
                  <a:srgbClr val="808080"/>
                </a:solidFill>
                <a:latin typeface="Arial" pitchFamily="34" charset="0"/>
                <a:ea typeface="Arial Unicode MS"/>
              </a:rPr>
              <a:t>Software</a:t>
            </a:r>
          </a:p>
          <a:p>
            <a:pPr marL="336316" indent="-336316">
              <a:spcBef>
                <a:spcPts val="0"/>
              </a:spcBef>
              <a:spcAft>
                <a:spcPts val="0"/>
              </a:spcAft>
              <a:buFont typeface="Arial"/>
              <a:buChar char="●"/>
              <a:tabLst>
                <a:tab pos="179369" algn="l"/>
              </a:tabLst>
              <a:defRPr/>
            </a:pPr>
            <a:r>
              <a:rPr lang="en-US" dirty="0" smtClean="0"/>
              <a:t>IBM® Rational® Development and Test Environment for System z®</a:t>
            </a:r>
            <a:endParaRPr lang="en-US" sz="1000" kern="50" dirty="0">
              <a:solidFill>
                <a:srgbClr val="808080"/>
              </a:solidFill>
              <a:latin typeface="Arial" pitchFamily="34" charset="0"/>
              <a:ea typeface="Arial Unicode MS"/>
            </a:endParaRPr>
          </a:p>
          <a:p>
            <a:pPr>
              <a:spcBef>
                <a:spcPts val="0"/>
              </a:spcBef>
              <a:spcAft>
                <a:spcPts val="0"/>
              </a:spcAft>
              <a:defRPr/>
            </a:pPr>
            <a:r>
              <a:rPr lang="en-US" sz="1000" b="1" kern="50" dirty="0">
                <a:solidFill>
                  <a:srgbClr val="808080"/>
                </a:solidFill>
                <a:latin typeface="Arial" pitchFamily="34" charset="0"/>
                <a:ea typeface="Arial Unicode MS"/>
              </a:rPr>
              <a:t>Servers</a:t>
            </a:r>
          </a:p>
          <a:p>
            <a:pPr marL="336316" indent="-336316">
              <a:spcBef>
                <a:spcPts val="0"/>
              </a:spcBef>
              <a:spcAft>
                <a:spcPts val="0"/>
              </a:spcAft>
              <a:buFont typeface="Arial"/>
              <a:buChar char="●"/>
              <a:tabLst>
                <a:tab pos="179369" algn="l"/>
              </a:tabLst>
              <a:defRPr/>
            </a:pPr>
            <a:r>
              <a:rPr lang="en-US" sz="1000" kern="50" dirty="0">
                <a:solidFill>
                  <a:srgbClr val="808080"/>
                </a:solidFill>
                <a:latin typeface="Arial" pitchFamily="34" charset="0"/>
                <a:ea typeface="Arial Unicode MS"/>
              </a:rPr>
              <a:t>IBM System z</a:t>
            </a:r>
          </a:p>
          <a:p>
            <a:pPr>
              <a:tabLst>
                <a:tab pos="0" algn="l"/>
                <a:tab pos="448422" algn="l"/>
                <a:tab pos="896844" algn="l"/>
                <a:tab pos="1345265" algn="l"/>
                <a:tab pos="1793687" algn="l"/>
                <a:tab pos="2242109" algn="l"/>
                <a:tab pos="2690531" algn="l"/>
                <a:tab pos="3138952" algn="l"/>
                <a:tab pos="3587374" algn="l"/>
                <a:tab pos="4035796" algn="l"/>
                <a:tab pos="4484218" algn="l"/>
                <a:tab pos="4932639" algn="l"/>
                <a:tab pos="5381061" algn="l"/>
                <a:tab pos="5829483" algn="l"/>
                <a:tab pos="6277905" algn="l"/>
                <a:tab pos="6726326" algn="l"/>
                <a:tab pos="7174748" algn="l"/>
                <a:tab pos="7623170" algn="l"/>
                <a:tab pos="8071592" algn="l"/>
                <a:tab pos="8520013" algn="l"/>
                <a:tab pos="8968435" algn="l"/>
              </a:tabLst>
              <a:defRPr/>
            </a:pPr>
            <a:endParaRPr lang="en-US" sz="1000" b="1" dirty="0">
              <a:latin typeface="Arial" pitchFamily="34" charset="0"/>
            </a:endParaRPr>
          </a:p>
          <a:p>
            <a:pPr>
              <a:tabLst>
                <a:tab pos="0" algn="l"/>
                <a:tab pos="448422" algn="l"/>
                <a:tab pos="896844" algn="l"/>
                <a:tab pos="1345265" algn="l"/>
                <a:tab pos="1793687" algn="l"/>
                <a:tab pos="2242109" algn="l"/>
                <a:tab pos="2690531" algn="l"/>
                <a:tab pos="3138952" algn="l"/>
                <a:tab pos="3587374" algn="l"/>
                <a:tab pos="4035796" algn="l"/>
                <a:tab pos="4484218" algn="l"/>
                <a:tab pos="4932639" algn="l"/>
                <a:tab pos="5381061" algn="l"/>
                <a:tab pos="5829483" algn="l"/>
                <a:tab pos="6277905" algn="l"/>
                <a:tab pos="6726326" algn="l"/>
                <a:tab pos="7174748" algn="l"/>
                <a:tab pos="7623170" algn="l"/>
                <a:tab pos="8071592" algn="l"/>
                <a:tab pos="8520013" algn="l"/>
                <a:tab pos="8968435" algn="l"/>
              </a:tabLst>
              <a:defRPr/>
            </a:pPr>
            <a:r>
              <a:rPr lang="en-US" sz="1000" b="1" dirty="0">
                <a:latin typeface="Arial" pitchFamily="34" charset="0"/>
              </a:rPr>
              <a:t>Business challenge:</a:t>
            </a:r>
          </a:p>
          <a:p>
            <a:pPr>
              <a:defRPr/>
            </a:pPr>
            <a:r>
              <a:rPr lang="en-US" dirty="0" smtClean="0"/>
              <a:t>The company relies on an application that is written in a mix of COBOL and Java languages. In the past, the company trained new developers on the production mainframe environment, which was risky and used up valuable mainframe resources that the company needed for production workloads. Zimmermann needed to find a better way to train new mainframe developers.</a:t>
            </a:r>
          </a:p>
          <a:p>
            <a:pPr>
              <a:defRPr/>
            </a:pPr>
            <a:endParaRPr lang="en-US" sz="1000" dirty="0">
              <a:latin typeface="Arial" pitchFamily="34" charset="0"/>
            </a:endParaRPr>
          </a:p>
          <a:p>
            <a:pPr>
              <a:tabLst>
                <a:tab pos="0" algn="l"/>
                <a:tab pos="448422" algn="l"/>
                <a:tab pos="896844" algn="l"/>
                <a:tab pos="1345265" algn="l"/>
                <a:tab pos="1793687" algn="l"/>
                <a:tab pos="2242109" algn="l"/>
                <a:tab pos="2690531" algn="l"/>
                <a:tab pos="3138952" algn="l"/>
                <a:tab pos="3587374" algn="l"/>
                <a:tab pos="4035796" algn="l"/>
                <a:tab pos="4484218" algn="l"/>
                <a:tab pos="4932639" algn="l"/>
                <a:tab pos="5381061" algn="l"/>
                <a:tab pos="5829483" algn="l"/>
                <a:tab pos="6277905" algn="l"/>
                <a:tab pos="6726326" algn="l"/>
                <a:tab pos="7174748" algn="l"/>
                <a:tab pos="7623170" algn="l"/>
                <a:tab pos="8071592" algn="l"/>
                <a:tab pos="8520013" algn="l"/>
                <a:tab pos="8968435" algn="l"/>
              </a:tabLst>
              <a:defRPr/>
            </a:pPr>
            <a:r>
              <a:rPr lang="en-US" sz="1000" b="1" dirty="0">
                <a:latin typeface="Arial" pitchFamily="34" charset="0"/>
              </a:rPr>
              <a:t>Benefits:</a:t>
            </a:r>
          </a:p>
          <a:p>
            <a:pPr>
              <a:defRPr/>
            </a:pPr>
            <a:r>
              <a:rPr lang="en-US" dirty="0" smtClean="0"/>
              <a:t>Using the Rational Development and Test Environment for System z software, developers are able to effectively work in the mainframe environment 50 percent faster than Zimmermann initially forecast, which translates to significant cost savings. Additionally, Zimmermann is able to onboard new students to the training program much more quickly. In the past, it took about 7 days to create all the necessary accounts before programmers could begin working in the mainframe environment. With the Rational Development and Test Environment for System z software, it takes just one day, a decrease of 85 percent.</a:t>
            </a:r>
            <a:endParaRPr lang="en-US" sz="1000" dirty="0">
              <a:latin typeface="Arial" pitchFamily="34" charset="0"/>
              <a:ea typeface="Arial Unicode MS" pitchFamily="34" charset="-128"/>
            </a:endParaRPr>
          </a:p>
        </p:txBody>
      </p:sp>
    </p:spTree>
    <p:extLst>
      <p:ext uri="{BB962C8B-B14F-4D97-AF65-F5344CB8AC3E}">
        <p14:creationId xmlns:p14="http://schemas.microsoft.com/office/powerpoint/2010/main" val="58038454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0989">
              <a:defRPr sz="1200">
                <a:solidFill>
                  <a:schemeClr val="tx1"/>
                </a:solidFill>
                <a:latin typeface="Arial" charset="0"/>
                <a:ea typeface="ＭＳ Ｐゴシック" charset="0"/>
                <a:cs typeface="Arial" charset="0"/>
              </a:defRPr>
            </a:lvl1pPr>
            <a:lvl2pPr marL="726308" indent="-279349" defTabSz="910989">
              <a:defRPr sz="1200">
                <a:solidFill>
                  <a:schemeClr val="tx1"/>
                </a:solidFill>
                <a:latin typeface="Arial" charset="0"/>
                <a:ea typeface="Arial" charset="0"/>
                <a:cs typeface="Arial" charset="0"/>
              </a:defRPr>
            </a:lvl2pPr>
            <a:lvl3pPr marL="1117397" indent="-223479" defTabSz="910989">
              <a:defRPr sz="1200">
                <a:solidFill>
                  <a:schemeClr val="tx1"/>
                </a:solidFill>
                <a:latin typeface="Arial" charset="0"/>
                <a:ea typeface="Arial" charset="0"/>
                <a:cs typeface="Arial" charset="0"/>
              </a:defRPr>
            </a:lvl3pPr>
            <a:lvl4pPr marL="1564356" indent="-223479" defTabSz="910989">
              <a:defRPr sz="1200">
                <a:solidFill>
                  <a:schemeClr val="tx1"/>
                </a:solidFill>
                <a:latin typeface="Arial" charset="0"/>
                <a:ea typeface="Arial" charset="0"/>
                <a:cs typeface="Arial" charset="0"/>
              </a:defRPr>
            </a:lvl4pPr>
            <a:lvl5pPr marL="2011314" indent="-223479" defTabSz="910989">
              <a:defRPr sz="1200">
                <a:solidFill>
                  <a:schemeClr val="tx1"/>
                </a:solidFill>
                <a:latin typeface="Arial" charset="0"/>
                <a:ea typeface="Arial" charset="0"/>
                <a:cs typeface="Arial" charset="0"/>
              </a:defRPr>
            </a:lvl5pPr>
            <a:lvl6pPr marL="2458273" indent="-223479" defTabSz="910989" eaLnBrk="0" fontAlgn="base" hangingPunct="0">
              <a:spcBef>
                <a:spcPct val="30000"/>
              </a:spcBef>
              <a:spcAft>
                <a:spcPct val="0"/>
              </a:spcAft>
              <a:defRPr sz="1200">
                <a:solidFill>
                  <a:schemeClr val="tx1"/>
                </a:solidFill>
                <a:latin typeface="Arial" charset="0"/>
                <a:ea typeface="Arial" charset="0"/>
                <a:cs typeface="Arial" charset="0"/>
              </a:defRPr>
            </a:lvl6pPr>
            <a:lvl7pPr marL="2905232" indent="-223479" defTabSz="910989" eaLnBrk="0" fontAlgn="base" hangingPunct="0">
              <a:spcBef>
                <a:spcPct val="30000"/>
              </a:spcBef>
              <a:spcAft>
                <a:spcPct val="0"/>
              </a:spcAft>
              <a:defRPr sz="1200">
                <a:solidFill>
                  <a:schemeClr val="tx1"/>
                </a:solidFill>
                <a:latin typeface="Arial" charset="0"/>
                <a:ea typeface="Arial" charset="0"/>
                <a:cs typeface="Arial" charset="0"/>
              </a:defRPr>
            </a:lvl7pPr>
            <a:lvl8pPr marL="3352190" indent="-223479" defTabSz="910989" eaLnBrk="0" fontAlgn="base" hangingPunct="0">
              <a:spcBef>
                <a:spcPct val="30000"/>
              </a:spcBef>
              <a:spcAft>
                <a:spcPct val="0"/>
              </a:spcAft>
              <a:defRPr sz="1200">
                <a:solidFill>
                  <a:schemeClr val="tx1"/>
                </a:solidFill>
                <a:latin typeface="Arial" charset="0"/>
                <a:ea typeface="Arial" charset="0"/>
                <a:cs typeface="Arial" charset="0"/>
              </a:defRPr>
            </a:lvl8pPr>
            <a:lvl9pPr marL="3799149" indent="-223479" defTabSz="910989" eaLnBrk="0" fontAlgn="base" hangingPunct="0">
              <a:spcBef>
                <a:spcPct val="30000"/>
              </a:spcBef>
              <a:spcAft>
                <a:spcPct val="0"/>
              </a:spcAft>
              <a:defRPr sz="1200">
                <a:solidFill>
                  <a:schemeClr val="tx1"/>
                </a:solidFill>
                <a:latin typeface="Arial" charset="0"/>
                <a:ea typeface="Arial" charset="0"/>
                <a:cs typeface="Arial" charset="0"/>
              </a:defRPr>
            </a:lvl9pPr>
          </a:lstStyle>
          <a:p>
            <a:fld id="{A4E8F272-DEA3-F846-BFA6-A76EA9468A42}" type="slidenum">
              <a:rPr lang="en-US"/>
              <a:pPr/>
              <a:t>54</a:t>
            </a:fld>
            <a:endParaRPr lang="en-US"/>
          </a:p>
        </p:txBody>
      </p:sp>
      <p:sp>
        <p:nvSpPr>
          <p:cNvPr id="5123" name="Rectangle 2"/>
          <p:cNvSpPr>
            <a:spLocks noGrp="1" noRot="1" noChangeAspect="1" noChangeArrowheads="1" noTextEdit="1"/>
          </p:cNvSpPr>
          <p:nvPr>
            <p:ph type="sldImg"/>
          </p:nvPr>
        </p:nvSpPr>
        <p:spPr>
          <a:xfrm>
            <a:off x="1912938" y="292100"/>
            <a:ext cx="2682875" cy="2012950"/>
          </a:xfrm>
          <a:ln/>
        </p:spPr>
      </p:sp>
      <p:sp>
        <p:nvSpPr>
          <p:cNvPr id="5124" name="Rectangle 3"/>
          <p:cNvSpPr>
            <a:spLocks noGrp="1" noChangeArrowheads="1"/>
          </p:cNvSpPr>
          <p:nvPr>
            <p:ph type="body" idx="1"/>
          </p:nvPr>
        </p:nvSpPr>
        <p:spPr>
          <a:xfrm>
            <a:off x="368059" y="2453958"/>
            <a:ext cx="5974349" cy="604027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412" tIns="44706" rIns="89412" bIns="44706"/>
          <a:lstStyle/>
          <a:p>
            <a:r>
              <a:rPr lang="en-US"/>
              <a:t>With its 21,000 employees in 15 countries around the world, Danske Bank Group is not only the largest financial company in Denmark, but also one of the largest in the Nordic countries.</a:t>
            </a:r>
          </a:p>
          <a:p>
            <a:endParaRPr lang="en-US"/>
          </a:p>
          <a:p>
            <a:r>
              <a:rPr lang="en-US"/>
              <a:t>Targeted acquisitions have always been a central element of the growth strategy of Danske Bank Group, and that is why it has previously carried out a number of IT integrations based on the principle of one group, one system. However, this method is very time-consuming, and to shorten the duration of its IT projects, Danske Bank Group now supplements the waterfall method with agile methods in its development work.</a:t>
            </a:r>
          </a:p>
          <a:p>
            <a:endParaRPr lang="en-US"/>
          </a:p>
          <a:p>
            <a:r>
              <a:rPr lang="en-US"/>
              <a:t>In support of agile development processes, the IT department of Danske Bank chose IBM Rational Team Concert™ software. The company currently has 300 licenses for Rational Team Concert software, and expects to add another 1,000 in 2011. Ultimately, the bank wants to give all of the 2,000 IT developers in locations in Denmark and India access to Rational Team Concert software.</a:t>
            </a:r>
          </a:p>
          <a:p>
            <a:endParaRPr lang="en-US"/>
          </a:p>
          <a:p>
            <a:r>
              <a:rPr lang="en-US"/>
              <a:t>Not only does Rational Team Concert software integrate well with the company’s other Rational products, including IBM Rational Developer for System z® and IBM Rational Application Developer software, among others, Rational Team Concert software is the backbone of the bank’s agile development process and is adjusted to the special needs of the bank.</a:t>
            </a:r>
          </a:p>
        </p:txBody>
      </p:sp>
    </p:spTree>
    <p:extLst>
      <p:ext uri="{BB962C8B-B14F-4D97-AF65-F5344CB8AC3E}">
        <p14:creationId xmlns:p14="http://schemas.microsoft.com/office/powerpoint/2010/main" val="69101285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a:ln/>
        </p:spPr>
      </p:sp>
      <p:sp>
        <p:nvSpPr>
          <p:cNvPr id="409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Arial Unicode MS" pitchFamily="34" charset="-128"/>
                <a:cs typeface="Arial Unicode MS" pitchFamily="34" charset="-128"/>
              </a:defRPr>
            </a:lvl1pPr>
            <a:lvl2pPr marL="742950" indent="-285750" eaLnBrk="0" hangingPunct="0">
              <a:defRPr sz="2400">
                <a:solidFill>
                  <a:schemeClr val="tx1"/>
                </a:solidFill>
                <a:latin typeface="Arial" pitchFamily="34" charset="0"/>
                <a:ea typeface="Arial Unicode MS" pitchFamily="34" charset="-128"/>
                <a:cs typeface="Arial Unicode MS" pitchFamily="34" charset="-128"/>
              </a:defRPr>
            </a:lvl2pPr>
            <a:lvl3pPr marL="1143000" indent="-228600" eaLnBrk="0" hangingPunct="0">
              <a:defRPr sz="2400">
                <a:solidFill>
                  <a:schemeClr val="tx1"/>
                </a:solidFill>
                <a:latin typeface="Arial" pitchFamily="34" charset="0"/>
                <a:ea typeface="Arial Unicode MS" pitchFamily="34" charset="-128"/>
                <a:cs typeface="Arial Unicode MS" pitchFamily="34" charset="-128"/>
              </a:defRPr>
            </a:lvl3pPr>
            <a:lvl4pPr marL="1600200" indent="-228600" eaLnBrk="0" hangingPunct="0">
              <a:defRPr sz="2400">
                <a:solidFill>
                  <a:schemeClr val="tx1"/>
                </a:solidFill>
                <a:latin typeface="Arial" pitchFamily="34" charset="0"/>
                <a:ea typeface="Arial Unicode MS" pitchFamily="34" charset="-128"/>
                <a:cs typeface="Arial Unicode MS" pitchFamily="34" charset="-128"/>
              </a:defRPr>
            </a:lvl4pPr>
            <a:lvl5pPr marL="2057400" indent="-228600" eaLnBrk="0" hangingPunct="0">
              <a:defRPr sz="2400">
                <a:solidFill>
                  <a:schemeClr val="tx1"/>
                </a:solidFill>
                <a:latin typeface="Arial"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Arial Unicode MS" pitchFamily="34" charset="-128"/>
                <a:cs typeface="Arial Unicode MS" pitchFamily="34" charset="-128"/>
              </a:defRPr>
            </a:lvl9pPr>
          </a:lstStyle>
          <a:p>
            <a:fld id="{3F04FC89-D209-4903-84F6-4DE9199B672D}" type="slidenum">
              <a:rPr lang="en-US" altLang="en-US" sz="1200" smtClean="0">
                <a:solidFill>
                  <a:srgbClr val="000000"/>
                </a:solidFill>
              </a:rPr>
              <a:pPr/>
              <a:t>56</a:t>
            </a:fld>
            <a:endParaRPr lang="en-US" altLang="en-US" sz="1200" dirty="0" smtClean="0">
              <a:solidFill>
                <a:srgbClr val="000000"/>
              </a:solidFill>
            </a:endParaRPr>
          </a:p>
        </p:txBody>
      </p:sp>
      <p:sp>
        <p:nvSpPr>
          <p:cNvPr id="4100" name="Rectangle 7"/>
          <p:cNvSpPr>
            <a:spLocks noGrp="1" noChangeArrowheads="1"/>
          </p:cNvSpPr>
          <p:nvPr>
            <p:ph type="body" idx="1"/>
          </p:nvPr>
        </p:nvSpPr>
        <p:spPr>
          <a:xfrm>
            <a:off x="914400" y="4372244"/>
            <a:ext cx="5099050" cy="414212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1000" dirty="0" smtClean="0"/>
              <a:t>Link to Reference Profile:</a:t>
            </a:r>
            <a:r>
              <a:rPr lang="en-US" altLang="en-US" sz="1000" b="1" dirty="0" smtClean="0"/>
              <a:t> </a:t>
            </a:r>
            <a:r>
              <a:rPr lang="en-US" altLang="en-US" sz="1000" dirty="0" smtClean="0"/>
              <a:t>http://w3-01.ibm.com/sales/ssi/cgi-bin/ssialias?infotype=CR&amp;subtype=NA&amp;htmlfid=</a:t>
            </a:r>
            <a:r>
              <a:rPr lang="en-US" sz="1000" dirty="0" smtClean="0"/>
              <a:t>0CRDD-9VUQT8</a:t>
            </a:r>
            <a:r>
              <a:rPr lang="en-US" altLang="en-US" sz="1000" dirty="0" smtClean="0"/>
              <a:t>&amp;appname=crmd</a:t>
            </a:r>
          </a:p>
          <a:p>
            <a:endParaRPr lang="en-US" altLang="en-US" sz="1000" dirty="0" smtClean="0"/>
          </a:p>
          <a:p>
            <a:r>
              <a:rPr lang="en-US" sz="1000" b="1" kern="1200" dirty="0" smtClean="0">
                <a:solidFill>
                  <a:schemeClr val="tx1"/>
                </a:solidFill>
                <a:effectLst/>
                <a:latin typeface="Arial" pitchFamily="34" charset="0"/>
                <a:ea typeface="Arial Unicode MS" pitchFamily="34" charset="-128"/>
                <a:cs typeface="Arial Unicode MS" pitchFamily="34" charset="-128"/>
              </a:rPr>
              <a:t>About the client</a:t>
            </a:r>
            <a:endParaRPr lang="en-US" sz="1000" kern="1200" dirty="0" smtClean="0">
              <a:solidFill>
                <a:schemeClr val="tx1"/>
              </a:solidFill>
              <a:effectLst/>
              <a:latin typeface="Arial" pitchFamily="34" charset="0"/>
              <a:ea typeface="Arial Unicode MS" pitchFamily="34" charset="-128"/>
              <a:cs typeface="Arial Unicode MS" pitchFamily="34" charset="-128"/>
            </a:endParaRPr>
          </a:p>
          <a:p>
            <a:r>
              <a:rPr lang="en-US" sz="1000" kern="1200" dirty="0" smtClean="0">
                <a:solidFill>
                  <a:schemeClr val="tx1"/>
                </a:solidFill>
                <a:effectLst/>
                <a:latin typeface="Arial" pitchFamily="34" charset="0"/>
                <a:ea typeface="Arial Unicode MS" pitchFamily="34" charset="-128"/>
                <a:cs typeface="Arial Unicode MS" pitchFamily="34" charset="-128"/>
              </a:rPr>
              <a:t>Based in Madrid, Spain, Vodafone </a:t>
            </a:r>
            <a:r>
              <a:rPr lang="en-US" sz="1000" kern="1200" dirty="0" err="1" smtClean="0">
                <a:solidFill>
                  <a:schemeClr val="tx1"/>
                </a:solidFill>
                <a:effectLst/>
                <a:latin typeface="Arial" pitchFamily="34" charset="0"/>
                <a:ea typeface="Arial Unicode MS" pitchFamily="34" charset="-128"/>
                <a:cs typeface="Arial Unicode MS" pitchFamily="34" charset="-128"/>
              </a:rPr>
              <a:t>España</a:t>
            </a:r>
            <a:r>
              <a:rPr lang="en-US" sz="1000" kern="1200" dirty="0" smtClean="0">
                <a:solidFill>
                  <a:schemeClr val="tx1"/>
                </a:solidFill>
                <a:effectLst/>
                <a:latin typeface="Arial" pitchFamily="34" charset="0"/>
                <a:ea typeface="Arial Unicode MS" pitchFamily="34" charset="-128"/>
                <a:cs typeface="Arial Unicode MS" pitchFamily="34" charset="-128"/>
              </a:rPr>
              <a:t> </a:t>
            </a:r>
            <a:r>
              <a:rPr lang="en-US" sz="1000" kern="1200" dirty="0" err="1" smtClean="0">
                <a:solidFill>
                  <a:schemeClr val="tx1"/>
                </a:solidFill>
                <a:effectLst/>
                <a:latin typeface="Arial" pitchFamily="34" charset="0"/>
                <a:ea typeface="Arial Unicode MS" pitchFamily="34" charset="-128"/>
                <a:cs typeface="Arial Unicode MS" pitchFamily="34" charset="-128"/>
              </a:rPr>
              <a:t>S.A.U</a:t>
            </a:r>
            <a:r>
              <a:rPr lang="en-US" sz="1000" kern="1200" dirty="0" smtClean="0">
                <a:solidFill>
                  <a:schemeClr val="tx1"/>
                </a:solidFill>
                <a:effectLst/>
                <a:latin typeface="Arial" pitchFamily="34" charset="0"/>
                <a:ea typeface="Arial Unicode MS" pitchFamily="34" charset="-128"/>
                <a:cs typeface="Arial Unicode MS" pitchFamily="34" charset="-128"/>
              </a:rPr>
              <a:t>. (Vodafone Spain) offers mobile communications services in 26 countries. The company, a unit of UK-based Vodafone Group plc, has 206 million customers.</a:t>
            </a:r>
          </a:p>
          <a:p>
            <a:endParaRPr lang="en-US" sz="1000" kern="1200" dirty="0" smtClean="0">
              <a:solidFill>
                <a:schemeClr val="tx1"/>
              </a:solidFill>
              <a:effectLst/>
              <a:latin typeface="Arial" pitchFamily="34" charset="0"/>
              <a:ea typeface="Arial Unicode MS" pitchFamily="34" charset="-128"/>
              <a:cs typeface="Arial Unicode MS" pitchFamily="34" charset="-128"/>
            </a:endParaRPr>
          </a:p>
          <a:p>
            <a:r>
              <a:rPr lang="en-US" sz="1000" b="1" kern="1200" dirty="0" smtClean="0">
                <a:solidFill>
                  <a:schemeClr val="tx1"/>
                </a:solidFill>
                <a:effectLst/>
                <a:latin typeface="Arial" pitchFamily="34" charset="0"/>
                <a:ea typeface="Arial Unicode MS" pitchFamily="34" charset="-128"/>
                <a:cs typeface="Arial Unicode MS" pitchFamily="34" charset="-128"/>
              </a:rPr>
              <a:t>Business challenge</a:t>
            </a:r>
            <a:endParaRPr lang="en-US" sz="1000" kern="1200" dirty="0" smtClean="0">
              <a:solidFill>
                <a:schemeClr val="tx1"/>
              </a:solidFill>
              <a:effectLst/>
              <a:latin typeface="Arial" pitchFamily="34" charset="0"/>
              <a:ea typeface="Arial Unicode MS" pitchFamily="34" charset="-128"/>
              <a:cs typeface="Arial Unicode MS" pitchFamily="34" charset="-128"/>
            </a:endParaRPr>
          </a:p>
          <a:p>
            <a:r>
              <a:rPr lang="en-US" sz="1000" kern="1200" dirty="0" smtClean="0">
                <a:solidFill>
                  <a:schemeClr val="tx1"/>
                </a:solidFill>
                <a:effectLst/>
                <a:latin typeface="Arial" pitchFamily="34" charset="0"/>
                <a:ea typeface="Arial Unicode MS" pitchFamily="34" charset="-128"/>
                <a:cs typeface="Arial Unicode MS" pitchFamily="34" charset="-128"/>
              </a:rPr>
              <a:t>Vodafone Spain saw the opportunity to extend its mobile capabilities into the realm of smarter, connected cities. The significant up-front infrastructure costs associated with smarter cities implementations had long been prohibitive for budget-constrained small and midsize cities. Vodafone Spain needed to develop a new line of business, focused on bringing smarter city capabilities to small cities and their surrounding regions, based on a repeatable service offering. For the business case to be viable for smaller cities and profitable for Vodafone Spain, the offering needed to be low-cost and geographically scalable. This would require a cloud‑based infrastructure that combined mobile app development, sophisticated data integration, analytics and management dashboard capabilities.</a:t>
            </a:r>
          </a:p>
          <a:p>
            <a:endParaRPr lang="en-US" sz="1000" kern="1200" dirty="0" smtClean="0">
              <a:solidFill>
                <a:schemeClr val="tx1"/>
              </a:solidFill>
              <a:effectLst/>
              <a:latin typeface="Arial" pitchFamily="34" charset="0"/>
              <a:ea typeface="Arial Unicode MS" pitchFamily="34" charset="-128"/>
              <a:cs typeface="Arial Unicode MS" pitchFamily="34" charset="-128"/>
            </a:endParaRPr>
          </a:p>
          <a:p>
            <a:r>
              <a:rPr lang="en-US" sz="1000" b="1" kern="1200" dirty="0" smtClean="0">
                <a:solidFill>
                  <a:schemeClr val="tx1"/>
                </a:solidFill>
                <a:effectLst/>
                <a:latin typeface="Arial" pitchFamily="34" charset="0"/>
                <a:ea typeface="Arial Unicode MS" pitchFamily="34" charset="-128"/>
                <a:cs typeface="Arial Unicode MS" pitchFamily="34" charset="-128"/>
              </a:rPr>
              <a:t>Solution</a:t>
            </a:r>
            <a:endParaRPr lang="en-US" sz="1000" kern="1200" dirty="0" smtClean="0">
              <a:solidFill>
                <a:schemeClr val="tx1"/>
              </a:solidFill>
              <a:effectLst/>
              <a:latin typeface="Arial" pitchFamily="34" charset="0"/>
              <a:ea typeface="Arial Unicode MS" pitchFamily="34" charset="-128"/>
              <a:cs typeface="Arial Unicode MS" pitchFamily="34" charset="-128"/>
            </a:endParaRPr>
          </a:p>
          <a:p>
            <a:r>
              <a:rPr lang="en-US" sz="1000" kern="1200" dirty="0" smtClean="0">
                <a:solidFill>
                  <a:schemeClr val="tx1"/>
                </a:solidFill>
                <a:effectLst/>
                <a:latin typeface="Arial" pitchFamily="34" charset="0"/>
                <a:ea typeface="Arial Unicode MS" pitchFamily="34" charset="-128"/>
                <a:cs typeface="Arial Unicode MS" pitchFamily="34" charset="-128"/>
              </a:rPr>
              <a:t>Vodafone Spain engaged a team from the IBM Systems Lab Services and Training and IBM Software Services groups to implement a comprehensive cloud-based infrastructure, beginning in cities in Spain’s Andalusia province. The broad function of the solution will be to capture and analyze data from sensors located throughout the cities where it’s implemented, which will provide the basis for optimizing municipal processes, improving decision making and advancing citizen-facing services. The solution’s mobile app development component provides a platform for developing citizen-based communications services, while its asset management technology can optimize public transportation scheduling.</a:t>
            </a:r>
          </a:p>
          <a:p>
            <a:endParaRPr lang="en-US" sz="1000" kern="1200" dirty="0" smtClean="0">
              <a:solidFill>
                <a:schemeClr val="tx1"/>
              </a:solidFill>
              <a:effectLst/>
              <a:latin typeface="Arial" pitchFamily="34" charset="0"/>
              <a:ea typeface="Arial Unicode MS" pitchFamily="34" charset="-128"/>
              <a:cs typeface="Arial Unicode MS" pitchFamily="34" charset="-128"/>
            </a:endParaRPr>
          </a:p>
          <a:p>
            <a:r>
              <a:rPr lang="en-US" sz="1000" b="1" kern="1200" dirty="0" smtClean="0">
                <a:solidFill>
                  <a:schemeClr val="tx1"/>
                </a:solidFill>
                <a:effectLst/>
                <a:latin typeface="Arial" pitchFamily="34" charset="0"/>
                <a:ea typeface="Arial Unicode MS" pitchFamily="34" charset="-128"/>
                <a:cs typeface="Arial Unicode MS" pitchFamily="34" charset="-128"/>
              </a:rPr>
              <a:t>Quantifiable benefits</a:t>
            </a:r>
            <a:endParaRPr lang="en-US" sz="1000" kern="1200" dirty="0" smtClean="0">
              <a:solidFill>
                <a:schemeClr val="tx1"/>
              </a:solidFill>
              <a:effectLst/>
              <a:latin typeface="Arial" pitchFamily="34" charset="0"/>
              <a:ea typeface="Arial Unicode MS" pitchFamily="34" charset="-128"/>
              <a:cs typeface="Arial Unicode MS" pitchFamily="34" charset="-128"/>
            </a:endParaRPr>
          </a:p>
          <a:p>
            <a:r>
              <a:rPr lang="en-US" sz="1000" kern="1200" dirty="0" smtClean="0">
                <a:solidFill>
                  <a:schemeClr val="tx1"/>
                </a:solidFill>
                <a:effectLst/>
                <a:latin typeface="Arial" pitchFamily="34" charset="0"/>
                <a:ea typeface="Arial Unicode MS" pitchFamily="34" charset="-128"/>
                <a:cs typeface="Arial Unicode MS" pitchFamily="34" charset="-128"/>
              </a:rPr>
              <a:t>As a cloud-based infrastructure, the solution reduces the cost for small cities to implement connected-city programs by more than 90 percent as compared to traditional smarter cities programs. The fact that it’s configured as a repeatable managed service creates a new revenue stream for Vodafone Spain. More broadly, the solution promotes intensified digital innovation activity, leading to accelerated economic development and more efficient municipal services.</a:t>
            </a:r>
          </a:p>
          <a:p>
            <a:endParaRPr lang="en-US" sz="1000" kern="1200" dirty="0" smtClean="0">
              <a:solidFill>
                <a:schemeClr val="tx1"/>
              </a:solidFill>
              <a:effectLst/>
              <a:latin typeface="Arial" pitchFamily="34" charset="0"/>
              <a:ea typeface="Arial Unicode MS" pitchFamily="34" charset="-128"/>
              <a:cs typeface="Arial Unicode MS" pitchFamily="34" charset="-128"/>
            </a:endParaRPr>
          </a:p>
          <a:p>
            <a:r>
              <a:rPr lang="en-US" sz="1000" b="1" kern="1200" dirty="0" smtClean="0">
                <a:solidFill>
                  <a:schemeClr val="tx1"/>
                </a:solidFill>
                <a:effectLst/>
                <a:latin typeface="Arial" pitchFamily="34" charset="0"/>
                <a:ea typeface="Arial Unicode MS" pitchFamily="34" charset="-128"/>
                <a:cs typeface="Arial Unicode MS" pitchFamily="34" charset="-128"/>
              </a:rPr>
              <a:t>What makes the solution transformative</a:t>
            </a:r>
            <a:endParaRPr lang="en-US" sz="1000" kern="1200" dirty="0" smtClean="0">
              <a:solidFill>
                <a:schemeClr val="tx1"/>
              </a:solidFill>
              <a:effectLst/>
              <a:latin typeface="Arial" pitchFamily="34" charset="0"/>
              <a:ea typeface="Arial Unicode MS" pitchFamily="34" charset="-128"/>
              <a:cs typeface="Arial Unicode MS" pitchFamily="34" charset="-128"/>
            </a:endParaRPr>
          </a:p>
          <a:p>
            <a:pPr lvl="0"/>
            <a:r>
              <a:rPr lang="en-GB" sz="1000" b="1" kern="1200" dirty="0" smtClean="0">
                <a:solidFill>
                  <a:schemeClr val="tx1"/>
                </a:solidFill>
                <a:effectLst/>
                <a:latin typeface="Arial" pitchFamily="34" charset="0"/>
                <a:ea typeface="Arial Unicode MS" pitchFamily="34" charset="-128"/>
                <a:cs typeface="Arial Unicode MS" pitchFamily="34" charset="-128"/>
              </a:rPr>
              <a:t>Game-changing outcome</a:t>
            </a:r>
            <a:r>
              <a:rPr lang="en-GB" sz="1000" kern="1200" dirty="0" smtClean="0">
                <a:solidFill>
                  <a:schemeClr val="tx1"/>
                </a:solidFill>
                <a:effectLst/>
                <a:latin typeface="Arial" pitchFamily="34" charset="0"/>
                <a:ea typeface="Arial Unicode MS" pitchFamily="34" charset="-128"/>
                <a:cs typeface="Arial Unicode MS" pitchFamily="34" charset="-128"/>
              </a:rPr>
              <a:t> - </a:t>
            </a:r>
            <a:r>
              <a:rPr lang="en-US" sz="1000" kern="1200" dirty="0" smtClean="0">
                <a:solidFill>
                  <a:schemeClr val="tx1"/>
                </a:solidFill>
                <a:effectLst/>
                <a:latin typeface="Arial" pitchFamily="34" charset="0"/>
                <a:ea typeface="Arial Unicode MS" pitchFamily="34" charset="-128"/>
                <a:cs typeface="Arial Unicode MS" pitchFamily="34" charset="-128"/>
              </a:rPr>
              <a:t>Under the traditional smarter cities model, regions or municipalities needed to make up-front investment in infrastructure, which created both risk and a longer time frame for ROI. By delivering smarter cities capabilities through a cloud-based managed service provider model, Vodafone Spain has not only created a new sustainable revenue stream, but also fundamentally changed the economics of connected-city programs for smaller cities, thus lowering an important barrier to adoption.</a:t>
            </a:r>
          </a:p>
          <a:p>
            <a:pPr lvl="0"/>
            <a:r>
              <a:rPr lang="en-GB" sz="1000" b="1" kern="1200" dirty="0" smtClean="0">
                <a:solidFill>
                  <a:schemeClr val="tx1"/>
                </a:solidFill>
                <a:effectLst/>
                <a:latin typeface="Arial" pitchFamily="34" charset="0"/>
                <a:ea typeface="Arial Unicode MS" pitchFamily="34" charset="-128"/>
                <a:cs typeface="Arial Unicode MS" pitchFamily="34" charset="-128"/>
              </a:rPr>
              <a:t>Before-after impact</a:t>
            </a:r>
            <a:r>
              <a:rPr lang="en-GB" sz="1000" kern="1200" dirty="0" smtClean="0">
                <a:solidFill>
                  <a:schemeClr val="tx1"/>
                </a:solidFill>
                <a:effectLst/>
                <a:latin typeface="Arial" pitchFamily="34" charset="0"/>
                <a:ea typeface="Arial Unicode MS" pitchFamily="34" charset="-128"/>
                <a:cs typeface="Arial Unicode MS" pitchFamily="34" charset="-128"/>
              </a:rPr>
              <a:t> - Before Vodafone Spain developed a low-cost smarter cities service offering, small cities could not afford to make the infrastructure investments necessary to improve their digital competitiveness. By developing the infrastructure for a metered service model, Vodafone Spain has instantly created for small cities a viable business case that didn’t previously exist.</a:t>
            </a:r>
            <a:endParaRPr lang="en-US" sz="1000" kern="1200" dirty="0" smtClean="0">
              <a:solidFill>
                <a:schemeClr val="tx1"/>
              </a:solidFill>
              <a:effectLst/>
              <a:latin typeface="Arial" pitchFamily="34" charset="0"/>
              <a:ea typeface="Arial Unicode MS" pitchFamily="34" charset="-128"/>
              <a:cs typeface="Arial Unicode MS" pitchFamily="34" charset="-128"/>
            </a:endParaRPr>
          </a:p>
          <a:p>
            <a:pPr lvl="0"/>
            <a:r>
              <a:rPr lang="en-GB" sz="1000" b="1" kern="1200" dirty="0" smtClean="0">
                <a:solidFill>
                  <a:schemeClr val="tx1"/>
                </a:solidFill>
                <a:effectLst/>
                <a:latin typeface="Arial" pitchFamily="34" charset="0"/>
                <a:ea typeface="Arial Unicode MS" pitchFamily="34" charset="-128"/>
                <a:cs typeface="Arial Unicode MS" pitchFamily="34" charset="-128"/>
              </a:rPr>
              <a:t>Systems of record, insight or engagement</a:t>
            </a:r>
            <a:r>
              <a:rPr lang="en-GB" sz="1000" kern="1200" dirty="0" smtClean="0">
                <a:solidFill>
                  <a:schemeClr val="tx1"/>
                </a:solidFill>
                <a:effectLst/>
                <a:latin typeface="Arial" pitchFamily="34" charset="0"/>
                <a:ea typeface="Arial Unicode MS" pitchFamily="34" charset="-128"/>
                <a:cs typeface="Arial Unicode MS" pitchFamily="34" charset="-128"/>
              </a:rPr>
              <a:t> - The solution led to the development of a new system of engagement, whereby municipalities can communicate more directly and intelligently with citizens through self-developed mobile apps that provide access to relevant local information.</a:t>
            </a:r>
            <a:endParaRPr lang="en-US" altLang="en-US" sz="1000" b="1" dirty="0" smtClean="0"/>
          </a:p>
        </p:txBody>
      </p:sp>
    </p:spTree>
    <p:extLst>
      <p:ext uri="{BB962C8B-B14F-4D97-AF65-F5344CB8AC3E}">
        <p14:creationId xmlns:p14="http://schemas.microsoft.com/office/powerpoint/2010/main" val="51065522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u="sng" kern="1200" dirty="0" smtClean="0">
                <a:solidFill>
                  <a:schemeClr val="tx1"/>
                </a:solidFill>
                <a:effectLst/>
                <a:latin typeface="+mn-lt"/>
                <a:ea typeface="+mn-ea"/>
                <a:cs typeface="+mn-cs"/>
              </a:rPr>
              <a:t>Kevin:</a:t>
            </a:r>
            <a:endParaRPr lang="en-US" sz="1200" b="1"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-Talks about history of the business and his role at the company</a:t>
            </a:r>
            <a:endParaRPr lang="en-US"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 Share the business problem you were trying to solve that could not be solved by the Mac server</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b="1" u="sng" kern="1200" dirty="0" smtClean="0">
                <a:solidFill>
                  <a:schemeClr val="tx1"/>
                </a:solidFill>
                <a:effectLst/>
                <a:latin typeface="+mn-lt"/>
                <a:ea typeface="+mn-ea"/>
                <a:cs typeface="+mn-cs"/>
              </a:rPr>
              <a:t>Rick:</a:t>
            </a:r>
          </a:p>
          <a:p>
            <a:r>
              <a:rPr lang="en-US" sz="1200" kern="1200" dirty="0" smtClean="0">
                <a:solidFill>
                  <a:schemeClr val="tx1"/>
                </a:solidFill>
                <a:effectLst/>
                <a:latin typeface="+mn-lt"/>
                <a:ea typeface="+mn-ea"/>
                <a:cs typeface="+mn-cs"/>
              </a:rPr>
              <a:t>Kevin,  would you share with us why your situation led you to the mainframe in particular, to unlock </a:t>
            </a:r>
            <a:r>
              <a:rPr lang="en-US" sz="1200" kern="1200" dirty="0" err="1" smtClean="0">
                <a:solidFill>
                  <a:schemeClr val="tx1"/>
                </a:solidFill>
                <a:effectLst/>
                <a:latin typeface="+mn-lt"/>
                <a:ea typeface="+mn-ea"/>
                <a:cs typeface="+mn-cs"/>
              </a:rPr>
              <a:t>Sinfonia’s</a:t>
            </a:r>
            <a:r>
              <a:rPr lang="en-US" sz="1200" kern="1200" dirty="0" smtClean="0">
                <a:solidFill>
                  <a:schemeClr val="tx1"/>
                </a:solidFill>
                <a:effectLst/>
                <a:latin typeface="+mn-lt"/>
                <a:ea typeface="+mn-ea"/>
                <a:cs typeface="+mn-cs"/>
              </a:rPr>
              <a:t> valuable business assets?</a:t>
            </a:r>
          </a:p>
          <a:p>
            <a:endParaRPr lang="en-US" dirty="0"/>
          </a:p>
        </p:txBody>
      </p:sp>
      <p:sp>
        <p:nvSpPr>
          <p:cNvPr id="4" name="Slide Number Placeholder 3"/>
          <p:cNvSpPr>
            <a:spLocks noGrp="1"/>
          </p:cNvSpPr>
          <p:nvPr>
            <p:ph type="sldNum" sz="quarter" idx="10"/>
          </p:nvPr>
        </p:nvSpPr>
        <p:spPr/>
        <p:txBody>
          <a:bodyPr/>
          <a:lstStyle/>
          <a:p>
            <a:fld id="{AE95F57E-9285-444C-BE9B-57EDAF3DF0C9}" type="slidenum">
              <a:rPr lang="en-US" smtClean="0"/>
              <a:t>57</a:t>
            </a:fld>
            <a:endParaRPr lang="en-US"/>
          </a:p>
        </p:txBody>
      </p:sp>
    </p:spTree>
    <p:extLst>
      <p:ext uri="{BB962C8B-B14F-4D97-AF65-F5344CB8AC3E}">
        <p14:creationId xmlns:p14="http://schemas.microsoft.com/office/powerpoint/2010/main" val="209529981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u="sng" kern="1200" dirty="0" smtClean="0">
                <a:solidFill>
                  <a:schemeClr val="tx1"/>
                </a:solidFill>
                <a:effectLst/>
                <a:latin typeface="+mn-lt"/>
                <a:ea typeface="+mn-ea"/>
                <a:cs typeface="+mn-cs"/>
              </a:rPr>
              <a:t>Kevin:</a:t>
            </a:r>
          </a:p>
          <a:p>
            <a:r>
              <a:rPr lang="en-US" sz="1200" kern="1200" dirty="0" smtClean="0">
                <a:solidFill>
                  <a:schemeClr val="tx1"/>
                </a:solidFill>
                <a:effectLst/>
                <a:latin typeface="+mn-lt"/>
                <a:ea typeface="+mn-ea"/>
                <a:cs typeface="+mn-cs"/>
              </a:rPr>
              <a:t>… Talks about what led to their decision to use the mainframe and implementation decisions e.g. operating system, apps, </a:t>
            </a:r>
            <a:r>
              <a:rPr lang="en-US" sz="1200" kern="1200" dirty="0" err="1" smtClean="0">
                <a:solidFill>
                  <a:schemeClr val="tx1"/>
                </a:solidFill>
                <a:effectLst/>
                <a:latin typeface="+mn-lt"/>
                <a:ea typeface="+mn-ea"/>
                <a:cs typeface="+mn-cs"/>
              </a:rPr>
              <a:t>etc</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….How the apps are addressing the need for prescription info</a:t>
            </a:r>
          </a:p>
          <a:p>
            <a:r>
              <a:rPr lang="en-US" sz="1200" kern="1200" dirty="0" smtClean="0">
                <a:solidFill>
                  <a:schemeClr val="tx1"/>
                </a:solidFill>
                <a:effectLst/>
                <a:latin typeface="+mn-lt"/>
                <a:ea typeface="+mn-ea"/>
                <a:cs typeface="+mn-cs"/>
              </a:rPr>
              <a:t>….What growth or ROI you have seen as a result</a:t>
            </a:r>
          </a:p>
          <a:p>
            <a:r>
              <a:rPr lang="en-US" sz="1200" kern="1200" dirty="0" smtClean="0">
                <a:solidFill>
                  <a:schemeClr val="tx1"/>
                </a:solidFill>
                <a:effectLst/>
                <a:latin typeface="+mn-lt"/>
                <a:ea typeface="+mn-ea"/>
                <a:cs typeface="+mn-cs"/>
              </a:rPr>
              <a:t>….The future – talk about using the z13s and what you’ve been seeing as a result of the early ship program.</a:t>
            </a:r>
          </a:p>
          <a:p>
            <a:r>
              <a:rPr lang="en-US" sz="1200" kern="1200" dirty="0" smtClean="0">
                <a:solidFill>
                  <a:schemeClr val="tx1"/>
                </a:solidFill>
                <a:effectLst/>
                <a:latin typeface="+mn-lt"/>
                <a:ea typeface="+mn-ea"/>
                <a:cs typeface="+mn-cs"/>
              </a:rPr>
              <a:t> </a:t>
            </a:r>
          </a:p>
          <a:p>
            <a:r>
              <a:rPr lang="en-US" sz="1200" b="1" u="sng" kern="1200" dirty="0" smtClean="0">
                <a:solidFill>
                  <a:schemeClr val="tx1"/>
                </a:solidFill>
                <a:effectLst/>
                <a:latin typeface="+mn-lt"/>
                <a:ea typeface="+mn-ea"/>
                <a:cs typeface="+mn-cs"/>
              </a:rPr>
              <a:t>Rick:</a:t>
            </a:r>
          </a:p>
          <a:p>
            <a:r>
              <a:rPr lang="en-US" sz="1200" kern="1200" dirty="0" smtClean="0">
                <a:solidFill>
                  <a:schemeClr val="tx1"/>
                </a:solidFill>
                <a:effectLst/>
                <a:latin typeface="+mn-lt"/>
                <a:ea typeface="+mn-ea"/>
                <a:cs typeface="+mn-cs"/>
              </a:rPr>
              <a:t>Thanks for sharing your story with us Kevin and I know I am looking forward to helping you grow this new workload, so that you can drive innovative new solutions for your users. Mike…back to you.</a:t>
            </a:r>
          </a:p>
          <a:p>
            <a:r>
              <a:rPr lang="en-US" sz="1200" kern="1200" dirty="0" smtClean="0">
                <a:solidFill>
                  <a:schemeClr val="tx1"/>
                </a:solidFill>
                <a:effectLst/>
                <a:latin typeface="+mn-lt"/>
                <a:ea typeface="+mn-ea"/>
                <a:cs typeface="+mn-cs"/>
              </a:rPr>
              <a:t> </a:t>
            </a:r>
          </a:p>
          <a:p>
            <a:r>
              <a:rPr lang="en-US" sz="1200" b="1" u="sng" kern="1200" dirty="0" smtClean="0">
                <a:solidFill>
                  <a:schemeClr val="tx1"/>
                </a:solidFill>
                <a:effectLst/>
                <a:latin typeface="+mn-lt"/>
                <a:ea typeface="+mn-ea"/>
                <a:cs typeface="+mn-cs"/>
              </a:rPr>
              <a:t>Mike:</a:t>
            </a:r>
          </a:p>
          <a:p>
            <a:r>
              <a:rPr lang="en-US" sz="1200" kern="1200" dirty="0" smtClean="0">
                <a:solidFill>
                  <a:schemeClr val="tx1"/>
                </a:solidFill>
                <a:effectLst/>
                <a:latin typeface="+mn-lt"/>
                <a:ea typeface="+mn-ea"/>
                <a:cs typeface="+mn-cs"/>
              </a:rPr>
              <a:t>Well, that about does it for time for this part of the forum. Those are great stories and demonstrative of the value that clients get out of the IBM/Sirius partnership in terms of expertise and choice.  Thank you Rick, for your partnership and sharing your insights with all of us. And thank you Kevin for joining us for today, I’m hopeful that your story helps to motivate our business partners to go forward and make all our mainframe customers’ digital disruptors in their fields like you’re doing with </a:t>
            </a:r>
            <a:r>
              <a:rPr lang="en-US" sz="1200" kern="1200" dirty="0" err="1" smtClean="0">
                <a:solidFill>
                  <a:schemeClr val="tx1"/>
                </a:solidFill>
                <a:effectLst/>
                <a:latin typeface="+mn-lt"/>
                <a:ea typeface="+mn-ea"/>
                <a:cs typeface="+mn-cs"/>
              </a:rPr>
              <a:t>SinfoniaRx</a:t>
            </a:r>
            <a:r>
              <a:rPr lang="en-US" sz="1200" kern="1200" dirty="0" smtClean="0">
                <a:solidFill>
                  <a:schemeClr val="tx1"/>
                </a:solidFill>
                <a:effectLst/>
                <a:latin typeface="+mn-lt"/>
                <a:ea typeface="+mn-ea"/>
                <a:cs typeface="+mn-cs"/>
              </a:rPr>
              <a:t>.  </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AE95F57E-9285-444C-BE9B-57EDAF3DF0C9}" type="slidenum">
              <a:rPr lang="en-US" smtClean="0"/>
              <a:t>58</a:t>
            </a:fld>
            <a:endParaRPr lang="en-US"/>
          </a:p>
        </p:txBody>
      </p:sp>
    </p:spTree>
    <p:extLst>
      <p:ext uri="{BB962C8B-B14F-4D97-AF65-F5344CB8AC3E}">
        <p14:creationId xmlns:p14="http://schemas.microsoft.com/office/powerpoint/2010/main" val="36419294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Everyone</a:t>
            </a:r>
            <a:r>
              <a:rPr lang="en-US" baseline="0" dirty="0" smtClean="0"/>
              <a:t> agrees that delivering new services is a great idea, so why don’t we just do it?</a:t>
            </a:r>
          </a:p>
          <a:p>
            <a:endParaRPr lang="en-US" baseline="0" dirty="0" smtClean="0"/>
          </a:p>
          <a:p>
            <a:r>
              <a:rPr lang="en-US" baseline="0" dirty="0" smtClean="0"/>
              <a:t>The reality is that enterprise applications are incredibly complex</a:t>
            </a:r>
            <a:r>
              <a:rPr lang="is-IS" baseline="0" dirty="0" smtClean="0"/>
              <a:t>… you can see that 70% of IT budgets just keep things running smoothly as they are. We are talking about services that span multiple environemts today: not just different servers, but mobile app stores. Add to that the developers are no longer in the same teams; or even in the same geography. In fact, with outsourcing of development efforts and digital consulting, the developer may not event be in the same company!</a:t>
            </a:r>
          </a:p>
          <a:p>
            <a:endParaRPr lang="is-IS" baseline="0" dirty="0" smtClean="0"/>
          </a:p>
          <a:p>
            <a:r>
              <a:rPr lang="is-IS" baseline="0" dirty="0" smtClean="0"/>
              <a:t>It all adds to the challenge!</a:t>
            </a:r>
            <a:endParaRPr lang="en-US" dirty="0"/>
          </a:p>
        </p:txBody>
      </p:sp>
      <p:sp>
        <p:nvSpPr>
          <p:cNvPr id="4" name="Slide Number Placeholder 3"/>
          <p:cNvSpPr>
            <a:spLocks noGrp="1"/>
          </p:cNvSpPr>
          <p:nvPr>
            <p:ph type="sldNum" sz="quarter" idx="10"/>
          </p:nvPr>
        </p:nvSpPr>
        <p:spPr/>
        <p:txBody>
          <a:bodyPr/>
          <a:lstStyle/>
          <a:p>
            <a:pPr>
              <a:defRPr/>
            </a:pPr>
            <a:fld id="{E06733AC-03BB-4241-BDC5-98CE4181EEF0}" type="slidenum">
              <a:rPr lang="en-US" smtClean="0"/>
              <a:pPr>
                <a:defRPr/>
              </a:pPr>
              <a:t>6</a:t>
            </a:fld>
            <a:endParaRPr lang="en-US"/>
          </a:p>
        </p:txBody>
      </p:sp>
    </p:spTree>
    <p:extLst>
      <p:ext uri="{BB962C8B-B14F-4D97-AF65-F5344CB8AC3E}">
        <p14:creationId xmlns:p14="http://schemas.microsoft.com/office/powerpoint/2010/main" val="208512131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u="sng" kern="1200" dirty="0" smtClean="0">
                <a:solidFill>
                  <a:schemeClr val="tx1"/>
                </a:solidFill>
                <a:effectLst/>
                <a:latin typeface="+mn-lt"/>
                <a:ea typeface="+mn-ea"/>
                <a:cs typeface="+mn-cs"/>
              </a:rPr>
              <a:t>Kevin:</a:t>
            </a:r>
          </a:p>
          <a:p>
            <a:r>
              <a:rPr lang="en-US" sz="1200" kern="1200" dirty="0" smtClean="0">
                <a:solidFill>
                  <a:schemeClr val="tx1"/>
                </a:solidFill>
                <a:effectLst/>
                <a:latin typeface="+mn-lt"/>
                <a:ea typeface="+mn-ea"/>
                <a:cs typeface="+mn-cs"/>
              </a:rPr>
              <a:t>… Talks about what led to their decision to use the mainframe and implementation decisions e.g. operating system, apps, </a:t>
            </a:r>
            <a:r>
              <a:rPr lang="en-US" sz="1200" kern="1200" dirty="0" err="1" smtClean="0">
                <a:solidFill>
                  <a:schemeClr val="tx1"/>
                </a:solidFill>
                <a:effectLst/>
                <a:latin typeface="+mn-lt"/>
                <a:ea typeface="+mn-ea"/>
                <a:cs typeface="+mn-cs"/>
              </a:rPr>
              <a:t>etc</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….How the apps are addressing the need for prescription info</a:t>
            </a:r>
          </a:p>
          <a:p>
            <a:r>
              <a:rPr lang="en-US" sz="1200" kern="1200" dirty="0" smtClean="0">
                <a:solidFill>
                  <a:schemeClr val="tx1"/>
                </a:solidFill>
                <a:effectLst/>
                <a:latin typeface="+mn-lt"/>
                <a:ea typeface="+mn-ea"/>
                <a:cs typeface="+mn-cs"/>
              </a:rPr>
              <a:t>….What growth or ROI you have seen as a result</a:t>
            </a:r>
          </a:p>
          <a:p>
            <a:r>
              <a:rPr lang="en-US" sz="1200" kern="1200" dirty="0" smtClean="0">
                <a:solidFill>
                  <a:schemeClr val="tx1"/>
                </a:solidFill>
                <a:effectLst/>
                <a:latin typeface="+mn-lt"/>
                <a:ea typeface="+mn-ea"/>
                <a:cs typeface="+mn-cs"/>
              </a:rPr>
              <a:t>….The future – talk about using the z13s and what you’ve been seeing as a result of the early ship program.</a:t>
            </a:r>
          </a:p>
          <a:p>
            <a:r>
              <a:rPr lang="en-US" sz="1200" kern="1200" dirty="0" smtClean="0">
                <a:solidFill>
                  <a:schemeClr val="tx1"/>
                </a:solidFill>
                <a:effectLst/>
                <a:latin typeface="+mn-lt"/>
                <a:ea typeface="+mn-ea"/>
                <a:cs typeface="+mn-cs"/>
              </a:rPr>
              <a:t> </a:t>
            </a:r>
          </a:p>
          <a:p>
            <a:r>
              <a:rPr lang="en-US" sz="1200" b="1" u="sng" kern="1200" dirty="0" smtClean="0">
                <a:solidFill>
                  <a:schemeClr val="tx1"/>
                </a:solidFill>
                <a:effectLst/>
                <a:latin typeface="+mn-lt"/>
                <a:ea typeface="+mn-ea"/>
                <a:cs typeface="+mn-cs"/>
              </a:rPr>
              <a:t>Rick:</a:t>
            </a:r>
          </a:p>
          <a:p>
            <a:r>
              <a:rPr lang="en-US" sz="1200" kern="1200" dirty="0" smtClean="0">
                <a:solidFill>
                  <a:schemeClr val="tx1"/>
                </a:solidFill>
                <a:effectLst/>
                <a:latin typeface="+mn-lt"/>
                <a:ea typeface="+mn-ea"/>
                <a:cs typeface="+mn-cs"/>
              </a:rPr>
              <a:t>Thanks for sharing your story with us Kevin and I know I am looking forward to helping you grow this new workload, so that you can drive innovative new solutions for your users. Mike…back to you.</a:t>
            </a:r>
          </a:p>
          <a:p>
            <a:r>
              <a:rPr lang="en-US" sz="1200" kern="1200" dirty="0" smtClean="0">
                <a:solidFill>
                  <a:schemeClr val="tx1"/>
                </a:solidFill>
                <a:effectLst/>
                <a:latin typeface="+mn-lt"/>
                <a:ea typeface="+mn-ea"/>
                <a:cs typeface="+mn-cs"/>
              </a:rPr>
              <a:t> </a:t>
            </a:r>
          </a:p>
          <a:p>
            <a:r>
              <a:rPr lang="en-US" sz="1200" b="1" u="sng" kern="1200" dirty="0" smtClean="0">
                <a:solidFill>
                  <a:schemeClr val="tx1"/>
                </a:solidFill>
                <a:effectLst/>
                <a:latin typeface="+mn-lt"/>
                <a:ea typeface="+mn-ea"/>
                <a:cs typeface="+mn-cs"/>
              </a:rPr>
              <a:t>Mike:</a:t>
            </a:r>
          </a:p>
          <a:p>
            <a:r>
              <a:rPr lang="en-US" sz="1200" kern="1200" dirty="0" smtClean="0">
                <a:solidFill>
                  <a:schemeClr val="tx1"/>
                </a:solidFill>
                <a:effectLst/>
                <a:latin typeface="+mn-lt"/>
                <a:ea typeface="+mn-ea"/>
                <a:cs typeface="+mn-cs"/>
              </a:rPr>
              <a:t>Well, that about does it for time for this part of the forum. Those are great stories and demonstrative of the value that clients get out of the IBM/Sirius partnership in terms of expertise and choice.  Thank you Rick, for your partnership and sharing your insights with all of us. And thank you Kevin for joining us for today, I’m hopeful that your story helps to motivate our business partners to go forward and make all our mainframe customers’ digital disruptors in their fields like you’re doing with </a:t>
            </a:r>
            <a:r>
              <a:rPr lang="en-US" sz="1200" kern="1200" dirty="0" err="1" smtClean="0">
                <a:solidFill>
                  <a:schemeClr val="tx1"/>
                </a:solidFill>
                <a:effectLst/>
                <a:latin typeface="+mn-lt"/>
                <a:ea typeface="+mn-ea"/>
                <a:cs typeface="+mn-cs"/>
              </a:rPr>
              <a:t>SinfoniaRx</a:t>
            </a:r>
            <a:r>
              <a:rPr lang="en-US" sz="1200" kern="1200" dirty="0" smtClean="0">
                <a:solidFill>
                  <a:schemeClr val="tx1"/>
                </a:solidFill>
                <a:effectLst/>
                <a:latin typeface="+mn-lt"/>
                <a:ea typeface="+mn-ea"/>
                <a:cs typeface="+mn-cs"/>
              </a:rPr>
              <a:t>.  </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AE95F57E-9285-444C-BE9B-57EDAF3DF0C9}" type="slidenum">
              <a:rPr lang="en-US" smtClean="0"/>
              <a:t>59</a:t>
            </a:fld>
            <a:endParaRPr lang="en-US"/>
          </a:p>
        </p:txBody>
      </p:sp>
    </p:spTree>
    <p:extLst>
      <p:ext uri="{BB962C8B-B14F-4D97-AF65-F5344CB8AC3E}">
        <p14:creationId xmlns:p14="http://schemas.microsoft.com/office/powerpoint/2010/main" val="90916550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37" eaLnBrk="0" hangingPunct="0">
              <a:defRPr sz="2400">
                <a:solidFill>
                  <a:schemeClr val="tx1"/>
                </a:solidFill>
                <a:latin typeface="Arial" charset="0"/>
                <a:ea typeface="ＭＳ Ｐゴシック" charset="0"/>
                <a:cs typeface="ＭＳ Ｐゴシック" charset="0"/>
              </a:defRPr>
            </a:lvl1pPr>
            <a:lvl2pPr marL="729057" indent="-280406" defTabSz="914437" eaLnBrk="0" hangingPunct="0">
              <a:defRPr sz="2400">
                <a:solidFill>
                  <a:schemeClr val="tx1"/>
                </a:solidFill>
                <a:latin typeface="Arial" charset="0"/>
                <a:ea typeface="ＭＳ Ｐゴシック" charset="0"/>
              </a:defRPr>
            </a:lvl2pPr>
            <a:lvl3pPr marL="1121626" indent="-224325" defTabSz="914437" eaLnBrk="0" hangingPunct="0">
              <a:defRPr sz="2400">
                <a:solidFill>
                  <a:schemeClr val="tx1"/>
                </a:solidFill>
                <a:latin typeface="Arial" charset="0"/>
                <a:ea typeface="ＭＳ Ｐゴシック" charset="0"/>
              </a:defRPr>
            </a:lvl3pPr>
            <a:lvl4pPr marL="1570276" indent="-224325" defTabSz="914437" eaLnBrk="0" hangingPunct="0">
              <a:defRPr sz="2400">
                <a:solidFill>
                  <a:schemeClr val="tx1"/>
                </a:solidFill>
                <a:latin typeface="Arial" charset="0"/>
                <a:ea typeface="ＭＳ Ｐゴシック" charset="0"/>
              </a:defRPr>
            </a:lvl4pPr>
            <a:lvl5pPr marL="2018927" indent="-224325" defTabSz="914437" eaLnBrk="0" hangingPunct="0">
              <a:defRPr sz="2400">
                <a:solidFill>
                  <a:schemeClr val="tx1"/>
                </a:solidFill>
                <a:latin typeface="Arial" charset="0"/>
                <a:ea typeface="ＭＳ Ｐゴシック" charset="0"/>
              </a:defRPr>
            </a:lvl5pPr>
            <a:lvl6pPr marL="2467577" indent="-224325" defTabSz="914437" eaLnBrk="0" fontAlgn="base" hangingPunct="0">
              <a:spcBef>
                <a:spcPct val="0"/>
              </a:spcBef>
              <a:spcAft>
                <a:spcPct val="0"/>
              </a:spcAft>
              <a:defRPr sz="2400">
                <a:solidFill>
                  <a:schemeClr val="tx1"/>
                </a:solidFill>
                <a:latin typeface="Arial" charset="0"/>
                <a:ea typeface="ＭＳ Ｐゴシック" charset="0"/>
              </a:defRPr>
            </a:lvl6pPr>
            <a:lvl7pPr marL="2916227" indent="-224325" defTabSz="914437" eaLnBrk="0" fontAlgn="base" hangingPunct="0">
              <a:spcBef>
                <a:spcPct val="0"/>
              </a:spcBef>
              <a:spcAft>
                <a:spcPct val="0"/>
              </a:spcAft>
              <a:defRPr sz="2400">
                <a:solidFill>
                  <a:schemeClr val="tx1"/>
                </a:solidFill>
                <a:latin typeface="Arial" charset="0"/>
                <a:ea typeface="ＭＳ Ｐゴシック" charset="0"/>
              </a:defRPr>
            </a:lvl7pPr>
            <a:lvl8pPr marL="3364878" indent="-224325" defTabSz="914437" eaLnBrk="0" fontAlgn="base" hangingPunct="0">
              <a:spcBef>
                <a:spcPct val="0"/>
              </a:spcBef>
              <a:spcAft>
                <a:spcPct val="0"/>
              </a:spcAft>
              <a:defRPr sz="2400">
                <a:solidFill>
                  <a:schemeClr val="tx1"/>
                </a:solidFill>
                <a:latin typeface="Arial" charset="0"/>
                <a:ea typeface="ＭＳ Ｐゴシック" charset="0"/>
              </a:defRPr>
            </a:lvl8pPr>
            <a:lvl9pPr marL="3813528" indent="-224325" defTabSz="914437"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defRPr/>
            </a:pPr>
            <a:fld id="{7B59CFBA-6B6E-BA40-ABDF-757D340F68BF}" type="slidenum">
              <a:rPr lang="en-US" sz="1200"/>
              <a:pPr eaLnBrk="1" hangingPunct="1">
                <a:defRPr/>
              </a:pPr>
              <a:t>60</a:t>
            </a:fld>
            <a:endParaRPr lang="en-US" sz="1200"/>
          </a:p>
        </p:txBody>
      </p:sp>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1" u="sng" kern="1200" dirty="0" smtClean="0">
                <a:solidFill>
                  <a:schemeClr val="tx1"/>
                </a:solidFill>
                <a:effectLst/>
                <a:latin typeface="+mn-lt"/>
                <a:ea typeface="+mn-ea"/>
                <a:cs typeface="+mn-cs"/>
              </a:rPr>
              <a:t>Kevin:</a:t>
            </a:r>
          </a:p>
          <a:p>
            <a:r>
              <a:rPr lang="en-US" sz="1200" kern="1200" dirty="0" smtClean="0">
                <a:solidFill>
                  <a:schemeClr val="tx1"/>
                </a:solidFill>
                <a:effectLst/>
                <a:latin typeface="+mn-lt"/>
                <a:ea typeface="+mn-ea"/>
                <a:cs typeface="+mn-cs"/>
              </a:rPr>
              <a:t>… Talks about what led to their decision to use the mainframe and implementation decisions e.g. operating system, apps, </a:t>
            </a:r>
            <a:r>
              <a:rPr lang="en-US" sz="1200" kern="1200" dirty="0" err="1" smtClean="0">
                <a:solidFill>
                  <a:schemeClr val="tx1"/>
                </a:solidFill>
                <a:effectLst/>
                <a:latin typeface="+mn-lt"/>
                <a:ea typeface="+mn-ea"/>
                <a:cs typeface="+mn-cs"/>
              </a:rPr>
              <a:t>etc</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….How the apps are addressing the need for prescription info</a:t>
            </a:r>
          </a:p>
          <a:p>
            <a:r>
              <a:rPr lang="en-US" sz="1200" kern="1200" dirty="0" smtClean="0">
                <a:solidFill>
                  <a:schemeClr val="tx1"/>
                </a:solidFill>
                <a:effectLst/>
                <a:latin typeface="+mn-lt"/>
                <a:ea typeface="+mn-ea"/>
                <a:cs typeface="+mn-cs"/>
              </a:rPr>
              <a:t>….What growth or ROI you have seen as a result</a:t>
            </a:r>
          </a:p>
          <a:p>
            <a:r>
              <a:rPr lang="en-US" sz="1200" kern="1200" dirty="0" smtClean="0">
                <a:solidFill>
                  <a:schemeClr val="tx1"/>
                </a:solidFill>
                <a:effectLst/>
                <a:latin typeface="+mn-lt"/>
                <a:ea typeface="+mn-ea"/>
                <a:cs typeface="+mn-cs"/>
              </a:rPr>
              <a:t>….The future – talk about using the z13s and what you’ve been seeing as a result of the early ship program.</a:t>
            </a:r>
          </a:p>
          <a:p>
            <a:r>
              <a:rPr lang="en-US" sz="1200" kern="1200" dirty="0" smtClean="0">
                <a:solidFill>
                  <a:schemeClr val="tx1"/>
                </a:solidFill>
                <a:effectLst/>
                <a:latin typeface="+mn-lt"/>
                <a:ea typeface="+mn-ea"/>
                <a:cs typeface="+mn-cs"/>
              </a:rPr>
              <a:t> </a:t>
            </a:r>
          </a:p>
          <a:p>
            <a:r>
              <a:rPr lang="en-US" sz="1200" b="1" u="sng" kern="1200" dirty="0" smtClean="0">
                <a:solidFill>
                  <a:schemeClr val="tx1"/>
                </a:solidFill>
                <a:effectLst/>
                <a:latin typeface="+mn-lt"/>
                <a:ea typeface="+mn-ea"/>
                <a:cs typeface="+mn-cs"/>
              </a:rPr>
              <a:t>Rick:</a:t>
            </a:r>
          </a:p>
          <a:p>
            <a:r>
              <a:rPr lang="en-US" sz="1200" kern="1200" dirty="0" smtClean="0">
                <a:solidFill>
                  <a:schemeClr val="tx1"/>
                </a:solidFill>
                <a:effectLst/>
                <a:latin typeface="+mn-lt"/>
                <a:ea typeface="+mn-ea"/>
                <a:cs typeface="+mn-cs"/>
              </a:rPr>
              <a:t>Thanks for sharing your story with us Kevin and I know I am looking forward to helping you grow this new workload, so that you can drive innovative new solutions for your users. Mike…back to you.</a:t>
            </a:r>
          </a:p>
          <a:p>
            <a:r>
              <a:rPr lang="en-US" sz="1200" kern="1200" dirty="0" smtClean="0">
                <a:solidFill>
                  <a:schemeClr val="tx1"/>
                </a:solidFill>
                <a:effectLst/>
                <a:latin typeface="+mn-lt"/>
                <a:ea typeface="+mn-ea"/>
                <a:cs typeface="+mn-cs"/>
              </a:rPr>
              <a:t> </a:t>
            </a:r>
          </a:p>
          <a:p>
            <a:r>
              <a:rPr lang="en-US" sz="1200" b="1" u="sng" kern="1200" dirty="0" smtClean="0">
                <a:solidFill>
                  <a:schemeClr val="tx1"/>
                </a:solidFill>
                <a:effectLst/>
                <a:latin typeface="+mn-lt"/>
                <a:ea typeface="+mn-ea"/>
                <a:cs typeface="+mn-cs"/>
              </a:rPr>
              <a:t>Mike:</a:t>
            </a:r>
          </a:p>
          <a:p>
            <a:r>
              <a:rPr lang="en-US" sz="1200" kern="1200" dirty="0" smtClean="0">
                <a:solidFill>
                  <a:schemeClr val="tx1"/>
                </a:solidFill>
                <a:effectLst/>
                <a:latin typeface="+mn-lt"/>
                <a:ea typeface="+mn-ea"/>
                <a:cs typeface="+mn-cs"/>
              </a:rPr>
              <a:t>Well, that about does it for time for this part of the forum. Those are great stories and demonstrative of the value that clients get out of the IBM/Sirius partnership in terms of expertise and choice.  Thank you Rick, for your partnership and sharing your insights with all of us. And thank you Kevin for joining us for today, I’m hopeful that your story helps to motivate our business partners to go forward and make all our mainframe customers’ digital disruptors in their fields like you’re doing with </a:t>
            </a:r>
            <a:r>
              <a:rPr lang="en-US" sz="1200" kern="1200" dirty="0" err="1" smtClean="0">
                <a:solidFill>
                  <a:schemeClr val="tx1"/>
                </a:solidFill>
                <a:effectLst/>
                <a:latin typeface="+mn-lt"/>
                <a:ea typeface="+mn-ea"/>
                <a:cs typeface="+mn-cs"/>
              </a:rPr>
              <a:t>SinfoniaRx</a:t>
            </a:r>
            <a:r>
              <a:rPr lang="en-US" sz="1200" kern="1200" dirty="0" smtClean="0">
                <a:solidFill>
                  <a:schemeClr val="tx1"/>
                </a:solidFill>
                <a:effectLst/>
                <a:latin typeface="+mn-lt"/>
                <a:ea typeface="+mn-ea"/>
                <a:cs typeface="+mn-cs"/>
              </a:rPr>
              <a:t>.  </a:t>
            </a:r>
          </a:p>
          <a:p>
            <a:endParaRPr lang="en-US" dirty="0"/>
          </a:p>
        </p:txBody>
      </p:sp>
    </p:spTree>
    <p:extLst>
      <p:ext uri="{BB962C8B-B14F-4D97-AF65-F5344CB8AC3E}">
        <p14:creationId xmlns:p14="http://schemas.microsoft.com/office/powerpoint/2010/main" val="367340511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u="sng" kern="1200" dirty="0" smtClean="0">
                <a:solidFill>
                  <a:schemeClr val="tx1"/>
                </a:solidFill>
                <a:effectLst/>
                <a:latin typeface="+mn-lt"/>
                <a:ea typeface="+mn-ea"/>
                <a:cs typeface="+mn-cs"/>
              </a:rPr>
              <a:t>Kevin:</a:t>
            </a:r>
          </a:p>
          <a:p>
            <a:r>
              <a:rPr lang="en-US" sz="1200" kern="1200" dirty="0" smtClean="0">
                <a:solidFill>
                  <a:schemeClr val="tx1"/>
                </a:solidFill>
                <a:effectLst/>
                <a:latin typeface="+mn-lt"/>
                <a:ea typeface="+mn-ea"/>
                <a:cs typeface="+mn-cs"/>
              </a:rPr>
              <a:t>… Talks about what led to their decision to use the mainframe and implementation decisions e.g. operating system, apps, </a:t>
            </a:r>
            <a:r>
              <a:rPr lang="en-US" sz="1200" kern="1200" dirty="0" err="1" smtClean="0">
                <a:solidFill>
                  <a:schemeClr val="tx1"/>
                </a:solidFill>
                <a:effectLst/>
                <a:latin typeface="+mn-lt"/>
                <a:ea typeface="+mn-ea"/>
                <a:cs typeface="+mn-cs"/>
              </a:rPr>
              <a:t>etc</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….How the apps are addressing the need for prescription info</a:t>
            </a:r>
          </a:p>
          <a:p>
            <a:r>
              <a:rPr lang="en-US" sz="1200" kern="1200" dirty="0" smtClean="0">
                <a:solidFill>
                  <a:schemeClr val="tx1"/>
                </a:solidFill>
                <a:effectLst/>
                <a:latin typeface="+mn-lt"/>
                <a:ea typeface="+mn-ea"/>
                <a:cs typeface="+mn-cs"/>
              </a:rPr>
              <a:t>….What growth or ROI you have seen as a result</a:t>
            </a:r>
          </a:p>
          <a:p>
            <a:r>
              <a:rPr lang="en-US" sz="1200" kern="1200" dirty="0" smtClean="0">
                <a:solidFill>
                  <a:schemeClr val="tx1"/>
                </a:solidFill>
                <a:effectLst/>
                <a:latin typeface="+mn-lt"/>
                <a:ea typeface="+mn-ea"/>
                <a:cs typeface="+mn-cs"/>
              </a:rPr>
              <a:t>….The future – talk about using the z13s and what you’ve been seeing as a result of the early ship program.</a:t>
            </a:r>
          </a:p>
          <a:p>
            <a:r>
              <a:rPr lang="en-US" sz="1200" kern="1200" dirty="0" smtClean="0">
                <a:solidFill>
                  <a:schemeClr val="tx1"/>
                </a:solidFill>
                <a:effectLst/>
                <a:latin typeface="+mn-lt"/>
                <a:ea typeface="+mn-ea"/>
                <a:cs typeface="+mn-cs"/>
              </a:rPr>
              <a:t> </a:t>
            </a:r>
          </a:p>
          <a:p>
            <a:r>
              <a:rPr lang="en-US" sz="1200" b="1" u="sng" kern="1200" dirty="0" smtClean="0">
                <a:solidFill>
                  <a:schemeClr val="tx1"/>
                </a:solidFill>
                <a:effectLst/>
                <a:latin typeface="+mn-lt"/>
                <a:ea typeface="+mn-ea"/>
                <a:cs typeface="+mn-cs"/>
              </a:rPr>
              <a:t>Rick:</a:t>
            </a:r>
          </a:p>
          <a:p>
            <a:r>
              <a:rPr lang="en-US" sz="1200" kern="1200" dirty="0" smtClean="0">
                <a:solidFill>
                  <a:schemeClr val="tx1"/>
                </a:solidFill>
                <a:effectLst/>
                <a:latin typeface="+mn-lt"/>
                <a:ea typeface="+mn-ea"/>
                <a:cs typeface="+mn-cs"/>
              </a:rPr>
              <a:t>Thanks for sharing your story with us Kevin and I know I am looking forward to helping you grow this new workload, so that you can drive innovative new solutions for your users. Mike…back to you.</a:t>
            </a:r>
          </a:p>
          <a:p>
            <a:r>
              <a:rPr lang="en-US" sz="1200" kern="1200" dirty="0" smtClean="0">
                <a:solidFill>
                  <a:schemeClr val="tx1"/>
                </a:solidFill>
                <a:effectLst/>
                <a:latin typeface="+mn-lt"/>
                <a:ea typeface="+mn-ea"/>
                <a:cs typeface="+mn-cs"/>
              </a:rPr>
              <a:t> </a:t>
            </a:r>
          </a:p>
          <a:p>
            <a:r>
              <a:rPr lang="en-US" sz="1200" b="1" u="sng" kern="1200" dirty="0" smtClean="0">
                <a:solidFill>
                  <a:schemeClr val="tx1"/>
                </a:solidFill>
                <a:effectLst/>
                <a:latin typeface="+mn-lt"/>
                <a:ea typeface="+mn-ea"/>
                <a:cs typeface="+mn-cs"/>
              </a:rPr>
              <a:t>Mike:</a:t>
            </a:r>
          </a:p>
          <a:p>
            <a:r>
              <a:rPr lang="en-US" sz="1200" kern="1200" dirty="0" smtClean="0">
                <a:solidFill>
                  <a:schemeClr val="tx1"/>
                </a:solidFill>
                <a:effectLst/>
                <a:latin typeface="+mn-lt"/>
                <a:ea typeface="+mn-ea"/>
                <a:cs typeface="+mn-cs"/>
              </a:rPr>
              <a:t>Well, that about does it for time for this part of the forum. Those are great stories and demonstrative of the value that clients get out of the IBM/Sirius partnership in terms of expertise and choice.  Thank you Rick, for your partnership and sharing your insights with all of us. And thank you Kevin for joining us for today, I’m hopeful that your story helps to motivate our business partners to go forward and make all our mainframe customers’ digital disruptors in their fields like you’re doing with </a:t>
            </a:r>
            <a:r>
              <a:rPr lang="en-US" sz="1200" kern="1200" dirty="0" err="1" smtClean="0">
                <a:solidFill>
                  <a:schemeClr val="tx1"/>
                </a:solidFill>
                <a:effectLst/>
                <a:latin typeface="+mn-lt"/>
                <a:ea typeface="+mn-ea"/>
                <a:cs typeface="+mn-cs"/>
              </a:rPr>
              <a:t>SinfoniaRx</a:t>
            </a:r>
            <a:r>
              <a:rPr lang="en-US" sz="1200"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AE95F57E-9285-444C-BE9B-57EDAF3DF0C9}" type="slidenum">
              <a:rPr lang="en-US" smtClean="0"/>
              <a:t>61</a:t>
            </a:fld>
            <a:endParaRPr lang="en-US"/>
          </a:p>
        </p:txBody>
      </p:sp>
    </p:spTree>
    <p:extLst>
      <p:ext uri="{BB962C8B-B14F-4D97-AF65-F5344CB8AC3E}">
        <p14:creationId xmlns:p14="http://schemas.microsoft.com/office/powerpoint/2010/main" val="202617042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Add</a:t>
            </a:r>
            <a:r>
              <a:rPr lang="en-US" baseline="0" dirty="0" smtClean="0"/>
              <a:t> JPMC</a:t>
            </a:r>
            <a:endParaRPr lang="en-US" dirty="0"/>
          </a:p>
        </p:txBody>
      </p:sp>
      <p:sp>
        <p:nvSpPr>
          <p:cNvPr id="4" name="Slide Number Placeholder 3"/>
          <p:cNvSpPr>
            <a:spLocks noGrp="1"/>
          </p:cNvSpPr>
          <p:nvPr>
            <p:ph type="sldNum" sz="quarter" idx="10"/>
          </p:nvPr>
        </p:nvSpPr>
        <p:spPr/>
        <p:txBody>
          <a:bodyPr/>
          <a:lstStyle/>
          <a:p>
            <a:fld id="{CD0BB7FB-5A79-1B4D-A955-471C29F813E4}" type="slidenum">
              <a:rPr lang="en-US" smtClean="0"/>
              <a:t>66</a:t>
            </a:fld>
            <a:endParaRPr lang="en-US"/>
          </a:p>
        </p:txBody>
      </p:sp>
    </p:spTree>
    <p:extLst>
      <p:ext uri="{BB962C8B-B14F-4D97-AF65-F5344CB8AC3E}">
        <p14:creationId xmlns:p14="http://schemas.microsoft.com/office/powerpoint/2010/main" val="9217479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2642" name="Rectangle 6"/>
          <p:cNvSpPr>
            <a:spLocks noGrp="1" noChangeArrowheads="1"/>
          </p:cNvSpPr>
          <p:nvPr>
            <p:ph type="sldNum" sz="quarter"/>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000000"/>
                </a:solidFill>
                <a:round/>
                <a:headEnd/>
                <a:tailEnd/>
              </a14:hiddenLine>
            </a:ext>
          </a:extLst>
        </p:spPr>
        <p:txBody>
          <a:bodyPr/>
          <a:lstStyle>
            <a:lvl1pPr marL="350838" indent="-346075" eaLnBrk="0" hangingPunct="0">
              <a:spcBef>
                <a:spcPct val="30000"/>
              </a:spcBef>
              <a:tabLst>
                <a:tab pos="709613" algn="l"/>
                <a:tab pos="1422400" algn="l"/>
                <a:tab pos="2135188" algn="l"/>
                <a:tab pos="2847975" algn="l"/>
              </a:tabLst>
              <a:defRPr sz="1200">
                <a:solidFill>
                  <a:srgbClr val="000000"/>
                </a:solidFill>
                <a:latin typeface="Times New Roman" pitchFamily="18" charset="0"/>
              </a:defRPr>
            </a:lvl1pPr>
            <a:lvl2pPr marL="727075" indent="-279400" eaLnBrk="0" hangingPunct="0">
              <a:spcBef>
                <a:spcPct val="30000"/>
              </a:spcBef>
              <a:tabLst>
                <a:tab pos="709613" algn="l"/>
                <a:tab pos="1422400" algn="l"/>
                <a:tab pos="2135188" algn="l"/>
                <a:tab pos="2847975" algn="l"/>
              </a:tabLst>
              <a:defRPr sz="1200">
                <a:solidFill>
                  <a:srgbClr val="000000"/>
                </a:solidFill>
                <a:latin typeface="Times New Roman" pitchFamily="18" charset="0"/>
              </a:defRPr>
            </a:lvl2pPr>
            <a:lvl3pPr marL="1119188" indent="-222250" eaLnBrk="0" hangingPunct="0">
              <a:spcBef>
                <a:spcPct val="30000"/>
              </a:spcBef>
              <a:tabLst>
                <a:tab pos="709613" algn="l"/>
                <a:tab pos="1422400" algn="l"/>
                <a:tab pos="2135188" algn="l"/>
                <a:tab pos="2847975" algn="l"/>
              </a:tabLst>
              <a:defRPr sz="1200">
                <a:solidFill>
                  <a:srgbClr val="000000"/>
                </a:solidFill>
                <a:latin typeface="Times New Roman" pitchFamily="18" charset="0"/>
              </a:defRPr>
            </a:lvl3pPr>
            <a:lvl4pPr marL="1568450" indent="-222250" eaLnBrk="0" hangingPunct="0">
              <a:spcBef>
                <a:spcPct val="30000"/>
              </a:spcBef>
              <a:tabLst>
                <a:tab pos="709613" algn="l"/>
                <a:tab pos="1422400" algn="l"/>
                <a:tab pos="2135188" algn="l"/>
                <a:tab pos="2847975" algn="l"/>
              </a:tabLst>
              <a:defRPr sz="1200">
                <a:solidFill>
                  <a:srgbClr val="000000"/>
                </a:solidFill>
                <a:latin typeface="Times New Roman" pitchFamily="18" charset="0"/>
              </a:defRPr>
            </a:lvl4pPr>
            <a:lvl5pPr marL="2016125" indent="-222250" eaLnBrk="0" hangingPunct="0">
              <a:spcBef>
                <a:spcPct val="30000"/>
              </a:spcBef>
              <a:tabLst>
                <a:tab pos="709613" algn="l"/>
                <a:tab pos="1422400" algn="l"/>
                <a:tab pos="2135188" algn="l"/>
                <a:tab pos="2847975" algn="l"/>
              </a:tabLst>
              <a:defRPr sz="1200">
                <a:solidFill>
                  <a:srgbClr val="000000"/>
                </a:solidFill>
                <a:latin typeface="Times New Roman" pitchFamily="18" charset="0"/>
              </a:defRPr>
            </a:lvl5pPr>
            <a:lvl6pPr marL="2473325" indent="-222250" defTabSz="457200" eaLnBrk="0" fontAlgn="base" hangingPunct="0">
              <a:spcBef>
                <a:spcPct val="30000"/>
              </a:spcBef>
              <a:spcAft>
                <a:spcPct val="0"/>
              </a:spcAft>
              <a:buClr>
                <a:srgbClr val="000000"/>
              </a:buClr>
              <a:buSzPct val="100000"/>
              <a:buFont typeface="Times New Roman" pitchFamily="18" charset="0"/>
              <a:tabLst>
                <a:tab pos="709613" algn="l"/>
                <a:tab pos="1422400" algn="l"/>
                <a:tab pos="2135188" algn="l"/>
                <a:tab pos="2847975" algn="l"/>
              </a:tabLst>
              <a:defRPr sz="1200">
                <a:solidFill>
                  <a:srgbClr val="000000"/>
                </a:solidFill>
                <a:latin typeface="Times New Roman" pitchFamily="18" charset="0"/>
              </a:defRPr>
            </a:lvl6pPr>
            <a:lvl7pPr marL="2930525" indent="-222250" defTabSz="457200" eaLnBrk="0" fontAlgn="base" hangingPunct="0">
              <a:spcBef>
                <a:spcPct val="30000"/>
              </a:spcBef>
              <a:spcAft>
                <a:spcPct val="0"/>
              </a:spcAft>
              <a:buClr>
                <a:srgbClr val="000000"/>
              </a:buClr>
              <a:buSzPct val="100000"/>
              <a:buFont typeface="Times New Roman" pitchFamily="18" charset="0"/>
              <a:tabLst>
                <a:tab pos="709613" algn="l"/>
                <a:tab pos="1422400" algn="l"/>
                <a:tab pos="2135188" algn="l"/>
                <a:tab pos="2847975" algn="l"/>
              </a:tabLst>
              <a:defRPr sz="1200">
                <a:solidFill>
                  <a:srgbClr val="000000"/>
                </a:solidFill>
                <a:latin typeface="Times New Roman" pitchFamily="18" charset="0"/>
              </a:defRPr>
            </a:lvl7pPr>
            <a:lvl8pPr marL="3387725" indent="-222250" defTabSz="457200" eaLnBrk="0" fontAlgn="base" hangingPunct="0">
              <a:spcBef>
                <a:spcPct val="30000"/>
              </a:spcBef>
              <a:spcAft>
                <a:spcPct val="0"/>
              </a:spcAft>
              <a:buClr>
                <a:srgbClr val="000000"/>
              </a:buClr>
              <a:buSzPct val="100000"/>
              <a:buFont typeface="Times New Roman" pitchFamily="18" charset="0"/>
              <a:tabLst>
                <a:tab pos="709613" algn="l"/>
                <a:tab pos="1422400" algn="l"/>
                <a:tab pos="2135188" algn="l"/>
                <a:tab pos="2847975" algn="l"/>
              </a:tabLst>
              <a:defRPr sz="1200">
                <a:solidFill>
                  <a:srgbClr val="000000"/>
                </a:solidFill>
                <a:latin typeface="Times New Roman" pitchFamily="18" charset="0"/>
              </a:defRPr>
            </a:lvl8pPr>
            <a:lvl9pPr marL="3844925" indent="-222250" defTabSz="457200" eaLnBrk="0" fontAlgn="base" hangingPunct="0">
              <a:spcBef>
                <a:spcPct val="30000"/>
              </a:spcBef>
              <a:spcAft>
                <a:spcPct val="0"/>
              </a:spcAft>
              <a:buClr>
                <a:srgbClr val="000000"/>
              </a:buClr>
              <a:buSzPct val="100000"/>
              <a:buFont typeface="Times New Roman" pitchFamily="18" charset="0"/>
              <a:tabLst>
                <a:tab pos="709613" algn="l"/>
                <a:tab pos="1422400" algn="l"/>
                <a:tab pos="2135188" algn="l"/>
                <a:tab pos="2847975" algn="l"/>
              </a:tabLst>
              <a:defRPr sz="1200">
                <a:solidFill>
                  <a:srgbClr val="000000"/>
                </a:solidFill>
                <a:latin typeface="Times New Roman" pitchFamily="18" charset="0"/>
              </a:defRPr>
            </a:lvl9pPr>
          </a:lstStyle>
          <a:p>
            <a:pPr eaLnBrk="1" hangingPunct="1">
              <a:spcBef>
                <a:spcPct val="0"/>
              </a:spcBef>
            </a:pPr>
            <a:fld id="{9EB6A8FE-D005-48C8-8CF2-E13A3D0E11E5}" type="slidenum">
              <a:rPr lang="en-US" altLang="en-US" smtClean="0">
                <a:ea typeface="MS PGothic" pitchFamily="34" charset="-128"/>
                <a:cs typeface="Arial" pitchFamily="34" charset="0"/>
              </a:rPr>
              <a:pPr eaLnBrk="1" hangingPunct="1">
                <a:spcBef>
                  <a:spcPct val="0"/>
                </a:spcBef>
              </a:pPr>
              <a:t>68</a:t>
            </a:fld>
            <a:endParaRPr lang="en-US" altLang="en-US" smtClean="0">
              <a:ea typeface="MS PGothic" pitchFamily="34" charset="-128"/>
              <a:cs typeface="Arial" pitchFamily="34" charset="0"/>
            </a:endParaRPr>
          </a:p>
        </p:txBody>
      </p:sp>
      <p:sp>
        <p:nvSpPr>
          <p:cNvPr id="112643" name="Rectangle 1"/>
          <p:cNvSpPr>
            <a:spLocks noGrp="1" noRot="1" noChangeAspect="1" noChangeArrowheads="1" noTextEdit="1"/>
          </p:cNvSpPr>
          <p:nvPr>
            <p:ph type="sldImg"/>
          </p:nvPr>
        </p:nvSpPr>
        <p:spPr>
          <a:xfrm>
            <a:off x="382589" y="690354"/>
            <a:ext cx="6092825" cy="3451772"/>
          </a:xfrm>
          <a:ln/>
        </p:spPr>
      </p:sp>
      <p:sp>
        <p:nvSpPr>
          <p:cNvPr id="112644" name="Text Box 2"/>
          <p:cNvSpPr txBox="1">
            <a:spLocks noChangeArrowheads="1"/>
          </p:cNvSpPr>
          <p:nvPr/>
        </p:nvSpPr>
        <p:spPr bwMode="auto">
          <a:xfrm>
            <a:off x="3886200" y="8744489"/>
            <a:ext cx="2971800" cy="460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000000"/>
                </a:solidFill>
                <a:round/>
                <a:headEnd/>
                <a:tailEnd/>
              </a14:hiddenLine>
            </a:ext>
          </a:extLst>
        </p:spPr>
        <p:txBody>
          <a:bodyPr lIns="88595" tIns="46069" rIns="88595" bIns="46069" anchor="b"/>
          <a:lstStyle>
            <a:lvl1pPr eaLnBrk="0" hangingPunct="0">
              <a:spcBef>
                <a:spcPct val="3000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eaLnBrk="0" hangingPunct="0">
              <a:spcBef>
                <a:spcPct val="3000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eaLnBrk="0" hangingPunct="0">
              <a:spcBef>
                <a:spcPct val="3000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eaLnBrk="0" hangingPunct="0">
              <a:spcBef>
                <a:spcPct val="3000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eaLnBrk="0" hangingPunct="0">
              <a:spcBef>
                <a:spcPct val="3000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defTabSz="457200" eaLnBrk="1" hangingPunct="1">
              <a:spcBef>
                <a:spcPct val="0"/>
              </a:spcBef>
              <a:buClr>
                <a:srgbClr val="000000"/>
              </a:buClr>
              <a:buSzPct val="100000"/>
              <a:buFont typeface="Times New Roman" pitchFamily="18" charset="0"/>
              <a:buNone/>
            </a:pPr>
            <a:fld id="{957D859A-7197-47D4-A7A0-0878D082E47A}" type="slidenum">
              <a:rPr lang="en-US" altLang="en-US">
                <a:latin typeface="Arial" pitchFamily="34" charset="0"/>
                <a:ea typeface="MS PGothic" pitchFamily="34" charset="-128"/>
                <a:cs typeface="+mn-cs"/>
              </a:rPr>
              <a:pPr algn="r" defTabSz="457200" eaLnBrk="1" hangingPunct="1">
                <a:spcBef>
                  <a:spcPct val="0"/>
                </a:spcBef>
                <a:buClr>
                  <a:srgbClr val="000000"/>
                </a:buClr>
                <a:buSzPct val="100000"/>
                <a:buFont typeface="Times New Roman" pitchFamily="18" charset="0"/>
                <a:buNone/>
              </a:pPr>
              <a:t>68</a:t>
            </a:fld>
            <a:endParaRPr lang="en-US" altLang="en-US">
              <a:latin typeface="Arial" pitchFamily="34" charset="0"/>
              <a:ea typeface="MS PGothic" pitchFamily="34" charset="-128"/>
              <a:cs typeface="+mn-cs"/>
            </a:endParaRPr>
          </a:p>
        </p:txBody>
      </p:sp>
      <p:sp>
        <p:nvSpPr>
          <p:cNvPr id="8197" name="Text Box 3"/>
          <p:cNvSpPr>
            <a:spLocks noGrp="1" noChangeArrowheads="1"/>
          </p:cNvSpPr>
          <p:nvPr>
            <p:ph type="body" idx="1"/>
          </p:nvPr>
        </p:nvSpPr>
        <p:spPr>
          <a:xfrm>
            <a:off x="808038" y="4313118"/>
            <a:ext cx="5029200" cy="6083748"/>
          </a:xfrm>
        </p:spPr>
        <p:txBody>
          <a:bodyPr/>
          <a:lstStyle/>
          <a:p>
            <a:pPr>
              <a:spcBef>
                <a:spcPts val="1418"/>
              </a:spcBef>
              <a:spcAft>
                <a:spcPts val="0"/>
              </a:spcAft>
              <a:defRPr/>
            </a:pPr>
            <a:r>
              <a:rPr lang="en-US" sz="1000" b="1" kern="50" dirty="0">
                <a:latin typeface="Arial"/>
                <a:ea typeface="Arial Unicode MS"/>
                <a:cs typeface="Tahoma"/>
              </a:rPr>
              <a:t>Client Name:</a:t>
            </a:r>
            <a:endParaRPr lang="en-US" sz="1000" kern="50" dirty="0">
              <a:latin typeface="Arial"/>
              <a:ea typeface="Arial Unicode MS"/>
              <a:cs typeface="Tahoma"/>
            </a:endParaRPr>
          </a:p>
          <a:p>
            <a:pPr>
              <a:spcBef>
                <a:spcPts val="1418"/>
              </a:spcBef>
              <a:spcAft>
                <a:spcPts val="0"/>
              </a:spcAft>
              <a:defRPr/>
            </a:pPr>
            <a:r>
              <a:rPr lang="en-US" sz="1000" kern="50" dirty="0">
                <a:solidFill>
                  <a:srgbClr val="808080"/>
                </a:solidFill>
                <a:latin typeface="Arial"/>
                <a:ea typeface="Arial Unicode MS"/>
                <a:cs typeface="Tahoma"/>
              </a:rPr>
              <a:t>Nationwide</a:t>
            </a:r>
          </a:p>
          <a:p>
            <a:pPr>
              <a:spcBef>
                <a:spcPts val="1418"/>
              </a:spcBef>
              <a:spcAft>
                <a:spcPts val="0"/>
              </a:spcAft>
              <a:defRPr/>
            </a:pPr>
            <a:endParaRPr lang="en-US" sz="1000" kern="50" dirty="0">
              <a:solidFill>
                <a:srgbClr val="808080"/>
              </a:solidFill>
              <a:latin typeface="Arial"/>
              <a:ea typeface="Arial Unicode MS"/>
              <a:cs typeface="Tahoma"/>
            </a:endParaRPr>
          </a:p>
          <a:p>
            <a:pPr>
              <a:spcBef>
                <a:spcPts val="1418"/>
              </a:spcBef>
              <a:spcAft>
                <a:spcPts val="0"/>
              </a:spcAft>
              <a:defRPr/>
            </a:pPr>
            <a:r>
              <a:rPr lang="en-US" sz="1000" b="1" kern="50" dirty="0">
                <a:latin typeface="Arial"/>
                <a:ea typeface="Arial Unicode MS"/>
                <a:cs typeface="Tahoma"/>
              </a:rPr>
              <a:t>Case study Link:</a:t>
            </a:r>
            <a:endParaRPr lang="en-US" sz="1000" kern="50" dirty="0">
              <a:latin typeface="Arial"/>
              <a:ea typeface="Arial Unicode MS"/>
              <a:cs typeface="Tahoma"/>
            </a:endParaRPr>
          </a:p>
          <a:p>
            <a:pPr>
              <a:spcBef>
                <a:spcPts val="1418"/>
              </a:spcBef>
              <a:spcAft>
                <a:spcPts val="0"/>
              </a:spcAft>
              <a:defRPr/>
            </a:pPr>
            <a:r>
              <a:rPr lang="en-US" sz="1000" kern="50" dirty="0">
                <a:latin typeface="Arial"/>
                <a:ea typeface="Arial Unicode MS"/>
                <a:cs typeface="Tahoma"/>
              </a:rPr>
              <a:t>http://www.ibm.com/common/ssi/cgi-bin/ssialias?subtype=AB&amp;infotype=PM&amp;appname=SWGE_SW_SW_USEN&amp;htmlfid=SWC14074USEN&amp;attachment=SWC14074USEN.PDF</a:t>
            </a:r>
          </a:p>
          <a:p>
            <a:pPr>
              <a:spcBef>
                <a:spcPts val="1418"/>
              </a:spcBef>
              <a:spcAft>
                <a:spcPts val="0"/>
              </a:spcAft>
              <a:defRPr/>
            </a:pPr>
            <a:endParaRPr lang="en-US" sz="1000" kern="50" dirty="0">
              <a:latin typeface="Arial"/>
              <a:ea typeface="Arial Unicode MS"/>
              <a:cs typeface="Tahoma"/>
            </a:endParaRPr>
          </a:p>
          <a:p>
            <a:pPr>
              <a:spcBef>
                <a:spcPts val="1418"/>
              </a:spcBef>
              <a:spcAft>
                <a:spcPts val="0"/>
              </a:spcAft>
              <a:defRPr/>
            </a:pPr>
            <a:r>
              <a:rPr lang="en-US" sz="1000" b="1" kern="50" dirty="0">
                <a:latin typeface="Arial"/>
                <a:ea typeface="Arial Unicode MS"/>
                <a:cs typeface="Tahoma"/>
              </a:rPr>
              <a:t>Pull Quote:</a:t>
            </a:r>
            <a:endParaRPr lang="en-US" sz="1000" kern="50" dirty="0">
              <a:latin typeface="Arial"/>
              <a:ea typeface="Arial Unicode MS"/>
              <a:cs typeface="Tahoma"/>
            </a:endParaRPr>
          </a:p>
          <a:p>
            <a:pPr>
              <a:spcBef>
                <a:spcPts val="1418"/>
              </a:spcBef>
              <a:spcAft>
                <a:spcPts val="0"/>
              </a:spcAft>
              <a:defRPr/>
            </a:pPr>
            <a:r>
              <a:rPr lang="en-GB" i="1" dirty="0" smtClean="0"/>
              <a:t>“With DB2 for z/OS at the heart of our new real-time banking capabilities, we can offer better quality of service and facilities to our customers.</a:t>
            </a:r>
            <a:r>
              <a:rPr lang="en-US" i="1" dirty="0" smtClean="0"/>
              <a:t>” </a:t>
            </a:r>
            <a:br>
              <a:rPr lang="en-US" i="1" dirty="0" smtClean="0"/>
            </a:br>
            <a:r>
              <a:rPr lang="en-US" i="1" dirty="0" smtClean="0"/>
              <a:t>– </a:t>
            </a:r>
            <a:r>
              <a:rPr lang="en-GB" i="1" dirty="0" smtClean="0"/>
              <a:t>Mike </a:t>
            </a:r>
            <a:r>
              <a:rPr lang="en-GB" i="1" dirty="0" err="1" smtClean="0"/>
              <a:t>Pighills</a:t>
            </a:r>
            <a:r>
              <a:rPr lang="en-GB" i="1" dirty="0" smtClean="0"/>
              <a:t>, Head of IT Services, Nationwide</a:t>
            </a:r>
          </a:p>
          <a:p>
            <a:pPr>
              <a:spcBef>
                <a:spcPts val="1418"/>
              </a:spcBef>
              <a:spcAft>
                <a:spcPts val="0"/>
              </a:spcAft>
              <a:defRPr/>
            </a:pPr>
            <a:endParaRPr lang="en-US" sz="1000" i="1" kern="50" dirty="0">
              <a:solidFill>
                <a:srgbClr val="808080"/>
              </a:solidFill>
              <a:latin typeface="Arial"/>
              <a:ea typeface="Arial Unicode MS"/>
              <a:cs typeface="Tahoma"/>
            </a:endParaRPr>
          </a:p>
          <a:p>
            <a:pPr>
              <a:spcBef>
                <a:spcPts val="1418"/>
              </a:spcBef>
              <a:spcAft>
                <a:spcPts val="0"/>
              </a:spcAft>
              <a:defRPr/>
            </a:pPr>
            <a:r>
              <a:rPr lang="en-US" sz="1000" b="1" kern="50" dirty="0">
                <a:latin typeface="Arial"/>
                <a:ea typeface="Arial Unicode MS"/>
                <a:cs typeface="Tahoma"/>
              </a:rPr>
              <a:t>Company Background:</a:t>
            </a:r>
            <a:endParaRPr lang="en-US" sz="1000" kern="50" dirty="0">
              <a:latin typeface="Arial"/>
              <a:ea typeface="Arial Unicode MS"/>
              <a:cs typeface="Tahoma"/>
            </a:endParaRPr>
          </a:p>
          <a:p>
            <a:pPr>
              <a:defRPr/>
            </a:pPr>
            <a:r>
              <a:rPr lang="en-GB" sz="1000" kern="50" dirty="0">
                <a:solidFill>
                  <a:srgbClr val="808080"/>
                </a:solidFill>
                <a:latin typeface="Arial"/>
                <a:ea typeface="Arial Unicode MS"/>
                <a:cs typeface="Tahoma"/>
              </a:rPr>
              <a:t>Nationwide is the world’s largest building society, </a:t>
            </a:r>
            <a:r>
              <a:rPr lang="en-GB" dirty="0" smtClean="0"/>
              <a:t>and is one of the UK’s top three savings and mortgage providers</a:t>
            </a:r>
            <a:r>
              <a:rPr lang="en-GB" sz="1000" kern="50" dirty="0">
                <a:solidFill>
                  <a:srgbClr val="808080"/>
                </a:solidFill>
                <a:latin typeface="Arial"/>
                <a:ea typeface="Arial Unicode MS"/>
                <a:cs typeface="Tahoma"/>
              </a:rPr>
              <a:t>. Its ambition is to be just as strong in the banking market, with a stated aim of achieving a 10 percent share of the UK market for primary personal checking accounts. </a:t>
            </a:r>
          </a:p>
          <a:p>
            <a:pPr>
              <a:spcBef>
                <a:spcPts val="1418"/>
              </a:spcBef>
              <a:spcAft>
                <a:spcPts val="0"/>
              </a:spcAft>
              <a:defRPr/>
            </a:pPr>
            <a:endParaRPr lang="en-US" sz="1000" kern="50" dirty="0">
              <a:solidFill>
                <a:srgbClr val="808080"/>
              </a:solidFill>
              <a:latin typeface="Arial"/>
              <a:ea typeface="Arial Unicode MS"/>
              <a:cs typeface="Tahoma"/>
            </a:endParaRPr>
          </a:p>
          <a:p>
            <a:pPr>
              <a:spcBef>
                <a:spcPts val="1418"/>
              </a:spcBef>
              <a:spcAft>
                <a:spcPts val="0"/>
              </a:spcAft>
              <a:defRPr/>
            </a:pPr>
            <a:r>
              <a:rPr lang="en-US" sz="1000" b="1" kern="50" dirty="0">
                <a:latin typeface="Arial"/>
                <a:ea typeface="Arial Unicode MS"/>
                <a:cs typeface="Tahoma"/>
              </a:rPr>
              <a:t>Solution components:</a:t>
            </a:r>
            <a:endParaRPr lang="en-US" sz="1000" kern="50" dirty="0">
              <a:latin typeface="Arial"/>
              <a:ea typeface="Arial Unicode MS"/>
              <a:cs typeface="Tahoma"/>
            </a:endParaRPr>
          </a:p>
          <a:p>
            <a:pPr>
              <a:spcBef>
                <a:spcPts val="0"/>
              </a:spcBef>
              <a:spcAft>
                <a:spcPts val="0"/>
              </a:spcAft>
              <a:defRPr/>
            </a:pPr>
            <a:r>
              <a:rPr lang="en-US" b="1" kern="50" dirty="0" smtClean="0">
                <a:solidFill>
                  <a:srgbClr val="808080"/>
                </a:solidFill>
                <a:latin typeface="Arial"/>
                <a:ea typeface="Arial Unicode MS"/>
                <a:cs typeface="Tahoma"/>
              </a:rPr>
              <a:t>Software</a:t>
            </a:r>
          </a:p>
          <a:p>
            <a:pPr marL="337548" indent="-337548">
              <a:spcBef>
                <a:spcPts val="0"/>
              </a:spcBef>
              <a:spcAft>
                <a:spcPts val="0"/>
              </a:spcAft>
              <a:buFont typeface="Arial"/>
              <a:buChar char="●"/>
              <a:tabLst>
                <a:tab pos="180026" algn="l"/>
              </a:tabLst>
              <a:defRPr/>
            </a:pPr>
            <a:r>
              <a:rPr lang="en-US" sz="1000" kern="50" dirty="0">
                <a:solidFill>
                  <a:srgbClr val="808080"/>
                </a:solidFill>
                <a:latin typeface="Arial"/>
                <a:ea typeface="Arial Unicode MS"/>
                <a:cs typeface="OpenSymbol"/>
              </a:rPr>
              <a:t>IBM® DB2® for z/OS®</a:t>
            </a:r>
          </a:p>
          <a:p>
            <a:pPr marL="337548" indent="-337548">
              <a:spcBef>
                <a:spcPts val="0"/>
              </a:spcBef>
              <a:spcAft>
                <a:spcPts val="0"/>
              </a:spcAft>
              <a:buFont typeface="Arial"/>
              <a:buChar char="●"/>
              <a:tabLst>
                <a:tab pos="180026" algn="l"/>
              </a:tabLst>
              <a:defRPr/>
            </a:pPr>
            <a:r>
              <a:rPr lang="en-US" sz="1000" kern="50" dirty="0">
                <a:solidFill>
                  <a:srgbClr val="808080"/>
                </a:solidFill>
                <a:latin typeface="Arial"/>
                <a:ea typeface="Arial Unicode MS"/>
                <a:cs typeface="OpenSymbol"/>
              </a:rPr>
              <a:t>IBM </a:t>
            </a:r>
            <a:r>
              <a:rPr lang="en-US" sz="1000" kern="50" dirty="0" err="1">
                <a:solidFill>
                  <a:srgbClr val="808080"/>
                </a:solidFill>
                <a:latin typeface="Arial"/>
                <a:ea typeface="Arial Unicode MS"/>
                <a:cs typeface="OpenSymbol"/>
              </a:rPr>
              <a:t>InfoSphere</a:t>
            </a:r>
            <a:r>
              <a:rPr lang="en-US" sz="1000" kern="50" dirty="0">
                <a:solidFill>
                  <a:srgbClr val="808080"/>
                </a:solidFill>
                <a:latin typeface="Arial"/>
                <a:ea typeface="Arial Unicode MS"/>
                <a:cs typeface="OpenSymbol"/>
              </a:rPr>
              <a:t>® </a:t>
            </a:r>
            <a:r>
              <a:rPr lang="en-US" sz="1000" kern="50" dirty="0" err="1">
                <a:solidFill>
                  <a:srgbClr val="808080"/>
                </a:solidFill>
                <a:latin typeface="Arial"/>
                <a:ea typeface="Arial Unicode MS"/>
                <a:cs typeface="OpenSymbol"/>
              </a:rPr>
              <a:t>Guardium</a:t>
            </a:r>
            <a:r>
              <a:rPr lang="en-US" sz="1000" kern="50" dirty="0">
                <a:solidFill>
                  <a:srgbClr val="808080"/>
                </a:solidFill>
                <a:latin typeface="Arial"/>
                <a:ea typeface="Arial Unicode MS"/>
                <a:cs typeface="OpenSymbol"/>
              </a:rPr>
              <a:t>® S-TAP® for DB2 on z/OS</a:t>
            </a:r>
          </a:p>
          <a:p>
            <a:pPr marL="337548" indent="-337548">
              <a:spcBef>
                <a:spcPts val="0"/>
              </a:spcBef>
              <a:spcAft>
                <a:spcPts val="0"/>
              </a:spcAft>
              <a:buFont typeface="Arial"/>
              <a:buChar char="●"/>
              <a:tabLst>
                <a:tab pos="180026" algn="l"/>
              </a:tabLst>
              <a:defRPr/>
            </a:pPr>
            <a:r>
              <a:rPr lang="en-US" sz="1000" kern="50" dirty="0">
                <a:solidFill>
                  <a:srgbClr val="808080"/>
                </a:solidFill>
                <a:latin typeface="Arial"/>
                <a:ea typeface="Arial Unicode MS"/>
                <a:cs typeface="OpenSymbol"/>
              </a:rPr>
              <a:t>IBM Security </a:t>
            </a:r>
            <a:r>
              <a:rPr lang="en-US" sz="1000" kern="50" dirty="0" err="1">
                <a:solidFill>
                  <a:srgbClr val="808080"/>
                </a:solidFill>
                <a:latin typeface="Arial"/>
                <a:ea typeface="Arial Unicode MS"/>
                <a:cs typeface="OpenSymbol"/>
              </a:rPr>
              <a:t>zSecure</a:t>
            </a:r>
            <a:r>
              <a:rPr lang="en-US" sz="1000" kern="50" dirty="0">
                <a:solidFill>
                  <a:srgbClr val="808080"/>
                </a:solidFill>
                <a:latin typeface="Arial"/>
                <a:ea typeface="Arial Unicode MS"/>
                <a:cs typeface="OpenSymbol"/>
              </a:rPr>
              <a:t>™</a:t>
            </a:r>
          </a:p>
          <a:p>
            <a:pPr marL="337548" indent="-337548">
              <a:spcBef>
                <a:spcPts val="0"/>
              </a:spcBef>
              <a:spcAft>
                <a:spcPts val="0"/>
              </a:spcAft>
              <a:buFont typeface="Arial"/>
              <a:buChar char="●"/>
              <a:tabLst>
                <a:tab pos="180026" algn="l"/>
              </a:tabLst>
              <a:defRPr/>
            </a:pPr>
            <a:r>
              <a:rPr lang="en-US" sz="1000" kern="50" dirty="0">
                <a:solidFill>
                  <a:srgbClr val="808080"/>
                </a:solidFill>
                <a:latin typeface="Arial"/>
                <a:ea typeface="Arial Unicode MS"/>
                <a:cs typeface="OpenSymbol"/>
              </a:rPr>
              <a:t>IBM z/OS</a:t>
            </a:r>
          </a:p>
          <a:p>
            <a:pPr marL="337548" indent="-337548">
              <a:spcBef>
                <a:spcPts val="0"/>
              </a:spcBef>
              <a:spcAft>
                <a:spcPts val="0"/>
              </a:spcAft>
              <a:buFont typeface="Arial"/>
              <a:buChar char="●"/>
              <a:tabLst>
                <a:tab pos="180026" algn="l"/>
              </a:tabLst>
              <a:defRPr/>
            </a:pPr>
            <a:r>
              <a:rPr lang="en-US" sz="1000" kern="50" dirty="0">
                <a:solidFill>
                  <a:srgbClr val="808080"/>
                </a:solidFill>
                <a:latin typeface="Arial"/>
                <a:ea typeface="Arial Unicode MS"/>
                <a:cs typeface="OpenSymbol"/>
              </a:rPr>
              <a:t>SAP for Banking</a:t>
            </a:r>
          </a:p>
          <a:p>
            <a:pPr>
              <a:spcBef>
                <a:spcPts val="0"/>
              </a:spcBef>
              <a:spcAft>
                <a:spcPts val="0"/>
              </a:spcAft>
              <a:defRPr/>
            </a:pPr>
            <a:r>
              <a:rPr lang="en-US" b="1" kern="50" dirty="0" smtClean="0">
                <a:solidFill>
                  <a:srgbClr val="808080"/>
                </a:solidFill>
                <a:latin typeface="Arial"/>
                <a:ea typeface="Arial Unicode MS"/>
                <a:cs typeface="Tahoma"/>
              </a:rPr>
              <a:t>Hardware</a:t>
            </a:r>
          </a:p>
          <a:p>
            <a:pPr marL="337548" indent="-337548">
              <a:spcBef>
                <a:spcPts val="0"/>
              </a:spcBef>
              <a:spcAft>
                <a:spcPts val="0"/>
              </a:spcAft>
              <a:buFont typeface="Arial"/>
              <a:buChar char="●"/>
              <a:tabLst>
                <a:tab pos="180026" algn="l"/>
              </a:tabLst>
              <a:defRPr/>
            </a:pPr>
            <a:r>
              <a:rPr lang="en-GB" sz="1000" kern="50" dirty="0">
                <a:solidFill>
                  <a:srgbClr val="808080"/>
                </a:solidFill>
                <a:latin typeface="Arial"/>
                <a:ea typeface="Arial Unicode MS"/>
                <a:cs typeface="OpenSymbol"/>
              </a:rPr>
              <a:t>IBM </a:t>
            </a:r>
            <a:r>
              <a:rPr lang="en-GB" sz="1000" kern="50" dirty="0" err="1">
                <a:solidFill>
                  <a:srgbClr val="808080"/>
                </a:solidFill>
                <a:latin typeface="Arial"/>
                <a:ea typeface="Arial Unicode MS"/>
                <a:cs typeface="OpenSymbol"/>
              </a:rPr>
              <a:t>zEnterprise</a:t>
            </a:r>
            <a:r>
              <a:rPr lang="en-GB" sz="1000" kern="50" dirty="0">
                <a:solidFill>
                  <a:srgbClr val="808080"/>
                </a:solidFill>
                <a:latin typeface="Arial"/>
                <a:ea typeface="Arial Unicode MS"/>
                <a:cs typeface="OpenSymbol"/>
              </a:rPr>
              <a:t>® 196</a:t>
            </a:r>
          </a:p>
          <a:p>
            <a:pPr marL="337548" indent="-337548">
              <a:spcBef>
                <a:spcPts val="0"/>
              </a:spcBef>
              <a:spcAft>
                <a:spcPts val="0"/>
              </a:spcAft>
              <a:buFont typeface="Arial"/>
              <a:buChar char="●"/>
              <a:tabLst>
                <a:tab pos="180026" algn="l"/>
              </a:tabLst>
              <a:defRPr/>
            </a:pPr>
            <a:r>
              <a:rPr lang="en-GB" sz="1000" kern="50" dirty="0">
                <a:solidFill>
                  <a:srgbClr val="808080"/>
                </a:solidFill>
                <a:latin typeface="Arial"/>
                <a:ea typeface="Arial Unicode MS"/>
                <a:cs typeface="OpenSymbol"/>
              </a:rPr>
              <a:t>IBM Power® 595</a:t>
            </a:r>
          </a:p>
          <a:p>
            <a:pPr>
              <a:spcBef>
                <a:spcPts val="1418"/>
              </a:spcBef>
              <a:spcAft>
                <a:spcPts val="0"/>
              </a:spcAft>
              <a:defRPr/>
            </a:pPr>
            <a:endParaRPr lang="en-US" sz="1000" b="1" kern="50" dirty="0">
              <a:latin typeface="Arial"/>
              <a:ea typeface="Arial Unicode MS"/>
              <a:cs typeface="Tahoma"/>
            </a:endParaRPr>
          </a:p>
          <a:p>
            <a:pPr>
              <a:spcBef>
                <a:spcPts val="1418"/>
              </a:spcBef>
              <a:spcAft>
                <a:spcPts val="0"/>
              </a:spcAft>
              <a:defRPr/>
            </a:pPr>
            <a:r>
              <a:rPr lang="en-US" sz="1000" b="1" kern="50" dirty="0">
                <a:latin typeface="Arial"/>
                <a:ea typeface="Arial Unicode MS"/>
                <a:cs typeface="Tahoma"/>
              </a:rPr>
              <a:t>Business challenge:</a:t>
            </a:r>
            <a:endParaRPr lang="en-US" sz="1000" kern="50" dirty="0">
              <a:latin typeface="Arial"/>
              <a:ea typeface="Arial Unicode MS"/>
              <a:cs typeface="Tahoma"/>
            </a:endParaRPr>
          </a:p>
          <a:p>
            <a:pPr>
              <a:spcBef>
                <a:spcPts val="1418"/>
              </a:spcBef>
              <a:spcAft>
                <a:spcPts val="0"/>
              </a:spcAft>
              <a:defRPr/>
            </a:pPr>
            <a:r>
              <a:rPr lang="en-GB" sz="1000" kern="50" dirty="0">
                <a:latin typeface="Arial"/>
                <a:ea typeface="Arial Unicode MS"/>
                <a:cs typeface="Tahoma"/>
              </a:rPr>
              <a:t>Customer demand for always-on, multi-channel banking threatened to derail Nationwide’s growth objectives. How could the bank create and support attractive new accounts faster than the competition?</a:t>
            </a:r>
          </a:p>
          <a:p>
            <a:pPr>
              <a:spcBef>
                <a:spcPts val="1418"/>
              </a:spcBef>
              <a:spcAft>
                <a:spcPts val="0"/>
              </a:spcAft>
              <a:defRPr/>
            </a:pPr>
            <a:endParaRPr lang="en-US" sz="1000" b="1" kern="50" dirty="0">
              <a:latin typeface="Arial"/>
              <a:ea typeface="Arial Unicode MS"/>
              <a:cs typeface="Tahoma"/>
            </a:endParaRPr>
          </a:p>
          <a:p>
            <a:pPr>
              <a:spcBef>
                <a:spcPts val="1418"/>
              </a:spcBef>
              <a:spcAft>
                <a:spcPts val="0"/>
              </a:spcAft>
              <a:defRPr/>
            </a:pPr>
            <a:r>
              <a:rPr lang="en-US" sz="1000" b="1" kern="50" dirty="0">
                <a:latin typeface="Arial"/>
                <a:ea typeface="Arial Unicode MS"/>
                <a:cs typeface="Tahoma"/>
              </a:rPr>
              <a:t>The benefit:</a:t>
            </a:r>
          </a:p>
          <a:p>
            <a:pPr>
              <a:spcBef>
                <a:spcPts val="1418"/>
              </a:spcBef>
              <a:spcAft>
                <a:spcPts val="0"/>
              </a:spcAft>
              <a:defRPr/>
            </a:pPr>
            <a:r>
              <a:rPr lang="en-GB" sz="1000" kern="50" dirty="0">
                <a:latin typeface="Arial"/>
                <a:ea typeface="Arial Unicode MS"/>
                <a:cs typeface="Tahoma"/>
              </a:rPr>
              <a:t>24/7 availability to support anytime, anywhere banking services. Shorter time-to-market for new accounts. Provides ample scalability to support Nationwide’s ambitious growth plans.</a:t>
            </a:r>
            <a:endParaRPr lang="en-US" sz="1000" kern="50" dirty="0">
              <a:latin typeface="Arial"/>
              <a:ea typeface="Arial Unicode MS"/>
              <a:cs typeface="Tahoma"/>
            </a:endParaRPr>
          </a:p>
        </p:txBody>
      </p:sp>
    </p:spTree>
    <p:extLst>
      <p:ext uri="{BB962C8B-B14F-4D97-AF65-F5344CB8AC3E}">
        <p14:creationId xmlns:p14="http://schemas.microsoft.com/office/powerpoint/2010/main" val="189841003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3666" name="Rectangle 6"/>
          <p:cNvSpPr>
            <a:spLocks noGrp="1" noChangeArrowheads="1"/>
          </p:cNvSpPr>
          <p:nvPr>
            <p:ph type="sldNum" sz="quarter"/>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000000"/>
                </a:solidFill>
                <a:round/>
                <a:headEnd/>
                <a:tailEnd/>
              </a14:hiddenLine>
            </a:ext>
          </a:extLst>
        </p:spPr>
        <p:txBody>
          <a:bodyPr/>
          <a:lstStyle>
            <a:lvl1pPr marL="350838" indent="-346075" eaLnBrk="0" hangingPunct="0">
              <a:spcBef>
                <a:spcPct val="30000"/>
              </a:spcBef>
              <a:tabLst>
                <a:tab pos="709613" algn="l"/>
                <a:tab pos="1422400" algn="l"/>
                <a:tab pos="2135188" algn="l"/>
                <a:tab pos="2847975" algn="l"/>
              </a:tabLst>
              <a:defRPr sz="1200">
                <a:solidFill>
                  <a:srgbClr val="000000"/>
                </a:solidFill>
                <a:latin typeface="Times New Roman" pitchFamily="18" charset="0"/>
              </a:defRPr>
            </a:lvl1pPr>
            <a:lvl2pPr marL="727075" indent="-279400" eaLnBrk="0" hangingPunct="0">
              <a:spcBef>
                <a:spcPct val="30000"/>
              </a:spcBef>
              <a:tabLst>
                <a:tab pos="709613" algn="l"/>
                <a:tab pos="1422400" algn="l"/>
                <a:tab pos="2135188" algn="l"/>
                <a:tab pos="2847975" algn="l"/>
              </a:tabLst>
              <a:defRPr sz="1200">
                <a:solidFill>
                  <a:srgbClr val="000000"/>
                </a:solidFill>
                <a:latin typeface="Times New Roman" pitchFamily="18" charset="0"/>
              </a:defRPr>
            </a:lvl2pPr>
            <a:lvl3pPr marL="1119188" indent="-222250" eaLnBrk="0" hangingPunct="0">
              <a:spcBef>
                <a:spcPct val="30000"/>
              </a:spcBef>
              <a:tabLst>
                <a:tab pos="709613" algn="l"/>
                <a:tab pos="1422400" algn="l"/>
                <a:tab pos="2135188" algn="l"/>
                <a:tab pos="2847975" algn="l"/>
              </a:tabLst>
              <a:defRPr sz="1200">
                <a:solidFill>
                  <a:srgbClr val="000000"/>
                </a:solidFill>
                <a:latin typeface="Times New Roman" pitchFamily="18" charset="0"/>
              </a:defRPr>
            </a:lvl3pPr>
            <a:lvl4pPr marL="1568450" indent="-222250" eaLnBrk="0" hangingPunct="0">
              <a:spcBef>
                <a:spcPct val="30000"/>
              </a:spcBef>
              <a:tabLst>
                <a:tab pos="709613" algn="l"/>
                <a:tab pos="1422400" algn="l"/>
                <a:tab pos="2135188" algn="l"/>
                <a:tab pos="2847975" algn="l"/>
              </a:tabLst>
              <a:defRPr sz="1200">
                <a:solidFill>
                  <a:srgbClr val="000000"/>
                </a:solidFill>
                <a:latin typeface="Times New Roman" pitchFamily="18" charset="0"/>
              </a:defRPr>
            </a:lvl4pPr>
            <a:lvl5pPr marL="2016125" indent="-222250" eaLnBrk="0" hangingPunct="0">
              <a:spcBef>
                <a:spcPct val="30000"/>
              </a:spcBef>
              <a:tabLst>
                <a:tab pos="709613" algn="l"/>
                <a:tab pos="1422400" algn="l"/>
                <a:tab pos="2135188" algn="l"/>
                <a:tab pos="2847975" algn="l"/>
              </a:tabLst>
              <a:defRPr sz="1200">
                <a:solidFill>
                  <a:srgbClr val="000000"/>
                </a:solidFill>
                <a:latin typeface="Times New Roman" pitchFamily="18" charset="0"/>
              </a:defRPr>
            </a:lvl5pPr>
            <a:lvl6pPr marL="2473325" indent="-222250" defTabSz="457200" eaLnBrk="0" fontAlgn="base" hangingPunct="0">
              <a:spcBef>
                <a:spcPct val="30000"/>
              </a:spcBef>
              <a:spcAft>
                <a:spcPct val="0"/>
              </a:spcAft>
              <a:buClr>
                <a:srgbClr val="000000"/>
              </a:buClr>
              <a:buSzPct val="100000"/>
              <a:buFont typeface="Times New Roman" pitchFamily="18" charset="0"/>
              <a:tabLst>
                <a:tab pos="709613" algn="l"/>
                <a:tab pos="1422400" algn="l"/>
                <a:tab pos="2135188" algn="l"/>
                <a:tab pos="2847975" algn="l"/>
              </a:tabLst>
              <a:defRPr sz="1200">
                <a:solidFill>
                  <a:srgbClr val="000000"/>
                </a:solidFill>
                <a:latin typeface="Times New Roman" pitchFamily="18" charset="0"/>
              </a:defRPr>
            </a:lvl6pPr>
            <a:lvl7pPr marL="2930525" indent="-222250" defTabSz="457200" eaLnBrk="0" fontAlgn="base" hangingPunct="0">
              <a:spcBef>
                <a:spcPct val="30000"/>
              </a:spcBef>
              <a:spcAft>
                <a:spcPct val="0"/>
              </a:spcAft>
              <a:buClr>
                <a:srgbClr val="000000"/>
              </a:buClr>
              <a:buSzPct val="100000"/>
              <a:buFont typeface="Times New Roman" pitchFamily="18" charset="0"/>
              <a:tabLst>
                <a:tab pos="709613" algn="l"/>
                <a:tab pos="1422400" algn="l"/>
                <a:tab pos="2135188" algn="l"/>
                <a:tab pos="2847975" algn="l"/>
              </a:tabLst>
              <a:defRPr sz="1200">
                <a:solidFill>
                  <a:srgbClr val="000000"/>
                </a:solidFill>
                <a:latin typeface="Times New Roman" pitchFamily="18" charset="0"/>
              </a:defRPr>
            </a:lvl7pPr>
            <a:lvl8pPr marL="3387725" indent="-222250" defTabSz="457200" eaLnBrk="0" fontAlgn="base" hangingPunct="0">
              <a:spcBef>
                <a:spcPct val="30000"/>
              </a:spcBef>
              <a:spcAft>
                <a:spcPct val="0"/>
              </a:spcAft>
              <a:buClr>
                <a:srgbClr val="000000"/>
              </a:buClr>
              <a:buSzPct val="100000"/>
              <a:buFont typeface="Times New Roman" pitchFamily="18" charset="0"/>
              <a:tabLst>
                <a:tab pos="709613" algn="l"/>
                <a:tab pos="1422400" algn="l"/>
                <a:tab pos="2135188" algn="l"/>
                <a:tab pos="2847975" algn="l"/>
              </a:tabLst>
              <a:defRPr sz="1200">
                <a:solidFill>
                  <a:srgbClr val="000000"/>
                </a:solidFill>
                <a:latin typeface="Times New Roman" pitchFamily="18" charset="0"/>
              </a:defRPr>
            </a:lvl8pPr>
            <a:lvl9pPr marL="3844925" indent="-222250" defTabSz="457200" eaLnBrk="0" fontAlgn="base" hangingPunct="0">
              <a:spcBef>
                <a:spcPct val="30000"/>
              </a:spcBef>
              <a:spcAft>
                <a:spcPct val="0"/>
              </a:spcAft>
              <a:buClr>
                <a:srgbClr val="000000"/>
              </a:buClr>
              <a:buSzPct val="100000"/>
              <a:buFont typeface="Times New Roman" pitchFamily="18" charset="0"/>
              <a:tabLst>
                <a:tab pos="709613" algn="l"/>
                <a:tab pos="1422400" algn="l"/>
                <a:tab pos="2135188" algn="l"/>
                <a:tab pos="2847975" algn="l"/>
              </a:tabLst>
              <a:defRPr sz="1200">
                <a:solidFill>
                  <a:srgbClr val="000000"/>
                </a:solidFill>
                <a:latin typeface="Times New Roman" pitchFamily="18" charset="0"/>
              </a:defRPr>
            </a:lvl9pPr>
          </a:lstStyle>
          <a:p>
            <a:pPr eaLnBrk="1" hangingPunct="1">
              <a:spcBef>
                <a:spcPct val="0"/>
              </a:spcBef>
            </a:pPr>
            <a:fld id="{46FC619B-3225-4F38-9F30-842A68F25476}" type="slidenum">
              <a:rPr lang="en-US" altLang="en-US" smtClean="0">
                <a:ea typeface="Arial Unicode MS" pitchFamily="34" charset="-128"/>
                <a:cs typeface="Arial Unicode MS" pitchFamily="34" charset="-128"/>
              </a:rPr>
              <a:pPr eaLnBrk="1" hangingPunct="1">
                <a:spcBef>
                  <a:spcPct val="0"/>
                </a:spcBef>
              </a:pPr>
              <a:t>69</a:t>
            </a:fld>
            <a:endParaRPr lang="en-US" altLang="en-US" smtClean="0">
              <a:ea typeface="Arial Unicode MS" pitchFamily="34" charset="-128"/>
              <a:cs typeface="Arial Unicode MS" pitchFamily="34" charset="-128"/>
            </a:endParaRPr>
          </a:p>
        </p:txBody>
      </p:sp>
      <p:sp>
        <p:nvSpPr>
          <p:cNvPr id="113667" name="Rectangle 1"/>
          <p:cNvSpPr>
            <a:spLocks noGrp="1" noRot="1" noChangeAspect="1" noChangeArrowheads="1" noTextEdit="1"/>
          </p:cNvSpPr>
          <p:nvPr>
            <p:ph type="sldImg"/>
          </p:nvPr>
        </p:nvSpPr>
        <p:spPr>
          <a:xfrm>
            <a:off x="382589" y="690354"/>
            <a:ext cx="6092825" cy="3451772"/>
          </a:xfrm>
          <a:ln/>
        </p:spPr>
      </p:sp>
      <p:sp>
        <p:nvSpPr>
          <p:cNvPr id="113668" name="Text Box 2"/>
          <p:cNvSpPr txBox="1">
            <a:spLocks noChangeArrowheads="1"/>
          </p:cNvSpPr>
          <p:nvPr/>
        </p:nvSpPr>
        <p:spPr bwMode="auto">
          <a:xfrm>
            <a:off x="3886200" y="8744489"/>
            <a:ext cx="2971800" cy="460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000000"/>
                </a:solidFill>
                <a:round/>
                <a:headEnd/>
                <a:tailEnd/>
              </a14:hiddenLine>
            </a:ext>
          </a:extLst>
        </p:spPr>
        <p:txBody>
          <a:bodyPr lIns="88595" tIns="46069" rIns="88595" bIns="46069" anchor="b"/>
          <a:lstStyle>
            <a:lvl1pPr eaLnBrk="0" hangingPunct="0">
              <a:spcBef>
                <a:spcPct val="3000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eaLnBrk="0" hangingPunct="0">
              <a:spcBef>
                <a:spcPct val="3000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eaLnBrk="0" hangingPunct="0">
              <a:spcBef>
                <a:spcPct val="3000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eaLnBrk="0" hangingPunct="0">
              <a:spcBef>
                <a:spcPct val="3000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eaLnBrk="0" hangingPunct="0">
              <a:spcBef>
                <a:spcPct val="3000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defTabSz="457200" eaLnBrk="1" hangingPunct="1">
              <a:spcBef>
                <a:spcPct val="0"/>
              </a:spcBef>
              <a:buClr>
                <a:srgbClr val="000000"/>
              </a:buClr>
              <a:buSzPct val="100000"/>
              <a:buFont typeface="Times New Roman" pitchFamily="18" charset="0"/>
              <a:buNone/>
            </a:pPr>
            <a:fld id="{006561F7-85CD-4554-A969-8AFD0CB701C8}" type="slidenum">
              <a:rPr lang="en-US" altLang="en-US">
                <a:latin typeface="Arial" pitchFamily="34" charset="0"/>
                <a:ea typeface="MS PGothic" pitchFamily="34" charset="-128"/>
              </a:rPr>
              <a:pPr algn="r" defTabSz="457200" eaLnBrk="1" hangingPunct="1">
                <a:spcBef>
                  <a:spcPct val="0"/>
                </a:spcBef>
                <a:buClr>
                  <a:srgbClr val="000000"/>
                </a:buClr>
                <a:buSzPct val="100000"/>
                <a:buFont typeface="Times New Roman" pitchFamily="18" charset="0"/>
                <a:buNone/>
              </a:pPr>
              <a:t>69</a:t>
            </a:fld>
            <a:endParaRPr lang="en-US" altLang="en-US">
              <a:latin typeface="Arial" pitchFamily="34" charset="0"/>
              <a:ea typeface="MS PGothic" pitchFamily="34" charset="-128"/>
            </a:endParaRPr>
          </a:p>
        </p:txBody>
      </p:sp>
      <p:sp>
        <p:nvSpPr>
          <p:cNvPr id="8197" name="Text Box 3"/>
          <p:cNvSpPr>
            <a:spLocks noGrp="1" noChangeArrowheads="1"/>
          </p:cNvSpPr>
          <p:nvPr>
            <p:ph type="body" idx="1"/>
          </p:nvPr>
        </p:nvSpPr>
        <p:spPr>
          <a:xfrm>
            <a:off x="808038" y="4313118"/>
            <a:ext cx="5029200" cy="6083748"/>
          </a:xfrm>
        </p:spPr>
        <p:txBody>
          <a:bodyPr/>
          <a:lstStyle/>
          <a:p>
            <a:pPr>
              <a:spcBef>
                <a:spcPts val="1418"/>
              </a:spcBef>
              <a:spcAft>
                <a:spcPts val="0"/>
              </a:spcAft>
              <a:defRPr/>
            </a:pPr>
            <a:r>
              <a:rPr lang="en-US" sz="1000" b="1" kern="50" dirty="0">
                <a:latin typeface="Arial"/>
                <a:ea typeface="Arial Unicode MS"/>
                <a:cs typeface="Tahoma"/>
              </a:rPr>
              <a:t>Client Name:</a:t>
            </a:r>
            <a:endParaRPr lang="en-US" sz="1000" kern="50" dirty="0">
              <a:latin typeface="Arial"/>
              <a:ea typeface="Arial Unicode MS"/>
              <a:cs typeface="Tahoma"/>
            </a:endParaRPr>
          </a:p>
          <a:p>
            <a:pPr>
              <a:spcBef>
                <a:spcPts val="1418"/>
              </a:spcBef>
              <a:spcAft>
                <a:spcPts val="0"/>
              </a:spcAft>
              <a:defRPr/>
            </a:pPr>
            <a:r>
              <a:rPr lang="en-US" sz="1000" kern="50" dirty="0">
                <a:solidFill>
                  <a:srgbClr val="808080"/>
                </a:solidFill>
                <a:latin typeface="Arial"/>
                <a:ea typeface="Arial Unicode MS"/>
                <a:cs typeface="Tahoma"/>
              </a:rPr>
              <a:t>Nationwide</a:t>
            </a:r>
          </a:p>
          <a:p>
            <a:pPr>
              <a:spcBef>
                <a:spcPts val="1418"/>
              </a:spcBef>
              <a:spcAft>
                <a:spcPts val="0"/>
              </a:spcAft>
              <a:defRPr/>
            </a:pPr>
            <a:endParaRPr lang="en-US" sz="1000" kern="50" dirty="0">
              <a:solidFill>
                <a:srgbClr val="808080"/>
              </a:solidFill>
              <a:latin typeface="Arial"/>
              <a:ea typeface="Arial Unicode MS"/>
              <a:cs typeface="Tahoma"/>
            </a:endParaRPr>
          </a:p>
          <a:p>
            <a:pPr>
              <a:spcBef>
                <a:spcPts val="1418"/>
              </a:spcBef>
              <a:spcAft>
                <a:spcPts val="0"/>
              </a:spcAft>
              <a:defRPr/>
            </a:pPr>
            <a:r>
              <a:rPr lang="en-US" sz="1000" b="1" kern="50" dirty="0">
                <a:latin typeface="Arial"/>
                <a:ea typeface="Arial Unicode MS"/>
                <a:cs typeface="Tahoma"/>
              </a:rPr>
              <a:t>Case study Link:</a:t>
            </a:r>
            <a:endParaRPr lang="en-US" sz="1000" kern="50" dirty="0">
              <a:latin typeface="Arial"/>
              <a:ea typeface="Arial Unicode MS"/>
              <a:cs typeface="Tahoma"/>
            </a:endParaRPr>
          </a:p>
          <a:p>
            <a:pPr>
              <a:spcBef>
                <a:spcPts val="1418"/>
              </a:spcBef>
              <a:spcAft>
                <a:spcPts val="0"/>
              </a:spcAft>
              <a:defRPr/>
            </a:pPr>
            <a:r>
              <a:rPr lang="en-US" sz="1000" kern="50" dirty="0">
                <a:latin typeface="Arial"/>
                <a:ea typeface="Arial Unicode MS"/>
                <a:cs typeface="Tahoma"/>
              </a:rPr>
              <a:t>http://www.ibm.com/common/ssi/cgi-bin/ssialias?subtype=AB&amp;infotype=PM&amp;appname=SWGE_SW_SW_USEN&amp;htmlfid=SWC14074USEN&amp;attachment=SWC14074USEN.PDF</a:t>
            </a:r>
          </a:p>
          <a:p>
            <a:pPr>
              <a:spcBef>
                <a:spcPts val="1418"/>
              </a:spcBef>
              <a:spcAft>
                <a:spcPts val="0"/>
              </a:spcAft>
              <a:defRPr/>
            </a:pPr>
            <a:endParaRPr lang="en-US" sz="1000" kern="50" dirty="0">
              <a:latin typeface="Arial"/>
              <a:ea typeface="Arial Unicode MS"/>
              <a:cs typeface="Tahoma"/>
            </a:endParaRPr>
          </a:p>
          <a:p>
            <a:pPr>
              <a:spcBef>
                <a:spcPts val="1418"/>
              </a:spcBef>
              <a:spcAft>
                <a:spcPts val="0"/>
              </a:spcAft>
              <a:defRPr/>
            </a:pPr>
            <a:r>
              <a:rPr lang="en-US" sz="1000" b="1" kern="50" dirty="0">
                <a:latin typeface="Arial"/>
                <a:ea typeface="Arial Unicode MS"/>
                <a:cs typeface="Tahoma"/>
              </a:rPr>
              <a:t>Pull Quote:</a:t>
            </a:r>
            <a:endParaRPr lang="en-US" sz="1000" kern="50" dirty="0">
              <a:latin typeface="Arial"/>
              <a:ea typeface="Arial Unicode MS"/>
              <a:cs typeface="Tahoma"/>
            </a:endParaRPr>
          </a:p>
          <a:p>
            <a:pPr>
              <a:spcBef>
                <a:spcPts val="1418"/>
              </a:spcBef>
              <a:spcAft>
                <a:spcPts val="0"/>
              </a:spcAft>
              <a:defRPr/>
            </a:pPr>
            <a:r>
              <a:rPr lang="en-GB" i="1" dirty="0" smtClean="0"/>
              <a:t>“With DB2 for z/OS at the heart of our new real-time banking capabilities, we can offer better quality of service and facilities to our customers.</a:t>
            </a:r>
            <a:r>
              <a:rPr lang="en-US" i="1" dirty="0" smtClean="0"/>
              <a:t>” </a:t>
            </a:r>
            <a:br>
              <a:rPr lang="en-US" i="1" dirty="0" smtClean="0"/>
            </a:br>
            <a:r>
              <a:rPr lang="en-US" i="1" dirty="0" smtClean="0"/>
              <a:t>– </a:t>
            </a:r>
            <a:r>
              <a:rPr lang="en-GB" i="1" dirty="0" smtClean="0"/>
              <a:t>Mike </a:t>
            </a:r>
            <a:r>
              <a:rPr lang="en-GB" i="1" dirty="0" err="1" smtClean="0"/>
              <a:t>Pighills</a:t>
            </a:r>
            <a:r>
              <a:rPr lang="en-GB" i="1" dirty="0" smtClean="0"/>
              <a:t>, Head of IT Services, Nationwide</a:t>
            </a:r>
          </a:p>
          <a:p>
            <a:pPr>
              <a:spcBef>
                <a:spcPts val="1418"/>
              </a:spcBef>
              <a:spcAft>
                <a:spcPts val="0"/>
              </a:spcAft>
              <a:defRPr/>
            </a:pPr>
            <a:endParaRPr lang="en-US" sz="1000" i="1" kern="50" dirty="0">
              <a:solidFill>
                <a:srgbClr val="808080"/>
              </a:solidFill>
              <a:latin typeface="Arial"/>
              <a:ea typeface="Arial Unicode MS"/>
              <a:cs typeface="Tahoma"/>
            </a:endParaRPr>
          </a:p>
          <a:p>
            <a:pPr>
              <a:spcBef>
                <a:spcPts val="1418"/>
              </a:spcBef>
              <a:spcAft>
                <a:spcPts val="0"/>
              </a:spcAft>
              <a:defRPr/>
            </a:pPr>
            <a:r>
              <a:rPr lang="en-US" sz="1000" b="1" kern="50" dirty="0">
                <a:latin typeface="Arial"/>
                <a:ea typeface="Arial Unicode MS"/>
                <a:cs typeface="Tahoma"/>
              </a:rPr>
              <a:t>Company Background:</a:t>
            </a:r>
            <a:endParaRPr lang="en-US" sz="1000" kern="50" dirty="0">
              <a:latin typeface="Arial"/>
              <a:ea typeface="Arial Unicode MS"/>
              <a:cs typeface="Tahoma"/>
            </a:endParaRPr>
          </a:p>
          <a:p>
            <a:pPr>
              <a:defRPr/>
            </a:pPr>
            <a:r>
              <a:rPr lang="en-GB" sz="1000" kern="50" dirty="0">
                <a:solidFill>
                  <a:srgbClr val="808080"/>
                </a:solidFill>
                <a:latin typeface="Arial"/>
                <a:ea typeface="Arial Unicode MS"/>
                <a:cs typeface="Tahoma"/>
              </a:rPr>
              <a:t>Nationwide is the world’s largest building society, </a:t>
            </a:r>
            <a:r>
              <a:rPr lang="en-GB" dirty="0" smtClean="0"/>
              <a:t>and is one of the UK’s top three savings and mortgage providers</a:t>
            </a:r>
            <a:r>
              <a:rPr lang="en-GB" sz="1000" kern="50" dirty="0">
                <a:solidFill>
                  <a:srgbClr val="808080"/>
                </a:solidFill>
                <a:latin typeface="Arial"/>
                <a:ea typeface="Arial Unicode MS"/>
                <a:cs typeface="Tahoma"/>
              </a:rPr>
              <a:t>. Its ambition is to be just as strong in the banking market, with a stated aim of achieving a 10 percent share of the UK market for primary personal checking accounts. </a:t>
            </a:r>
          </a:p>
          <a:p>
            <a:pPr>
              <a:spcBef>
                <a:spcPts val="1418"/>
              </a:spcBef>
              <a:spcAft>
                <a:spcPts val="0"/>
              </a:spcAft>
              <a:defRPr/>
            </a:pPr>
            <a:endParaRPr lang="en-US" sz="1000" kern="50" dirty="0">
              <a:solidFill>
                <a:srgbClr val="808080"/>
              </a:solidFill>
              <a:latin typeface="Arial"/>
              <a:ea typeface="Arial Unicode MS"/>
              <a:cs typeface="Tahoma"/>
            </a:endParaRPr>
          </a:p>
          <a:p>
            <a:pPr>
              <a:spcBef>
                <a:spcPts val="1418"/>
              </a:spcBef>
              <a:spcAft>
                <a:spcPts val="0"/>
              </a:spcAft>
              <a:defRPr/>
            </a:pPr>
            <a:r>
              <a:rPr lang="en-US" sz="1000" b="1" kern="50" dirty="0">
                <a:latin typeface="Arial"/>
                <a:ea typeface="Arial Unicode MS"/>
                <a:cs typeface="Tahoma"/>
              </a:rPr>
              <a:t>Solution components:</a:t>
            </a:r>
            <a:endParaRPr lang="en-US" sz="1000" kern="50" dirty="0">
              <a:latin typeface="Arial"/>
              <a:ea typeface="Arial Unicode MS"/>
              <a:cs typeface="Tahoma"/>
            </a:endParaRPr>
          </a:p>
          <a:p>
            <a:pPr>
              <a:spcBef>
                <a:spcPts val="0"/>
              </a:spcBef>
              <a:spcAft>
                <a:spcPts val="0"/>
              </a:spcAft>
              <a:defRPr/>
            </a:pPr>
            <a:r>
              <a:rPr lang="en-US" b="1" kern="50" dirty="0" smtClean="0">
                <a:solidFill>
                  <a:srgbClr val="808080"/>
                </a:solidFill>
                <a:latin typeface="Arial"/>
                <a:ea typeface="Arial Unicode MS"/>
                <a:cs typeface="Tahoma"/>
              </a:rPr>
              <a:t>Software</a:t>
            </a:r>
          </a:p>
          <a:p>
            <a:pPr marL="337548" indent="-337548">
              <a:spcBef>
                <a:spcPts val="0"/>
              </a:spcBef>
              <a:spcAft>
                <a:spcPts val="0"/>
              </a:spcAft>
              <a:buFont typeface="Arial"/>
              <a:buChar char="●"/>
              <a:tabLst>
                <a:tab pos="180026" algn="l"/>
              </a:tabLst>
              <a:defRPr/>
            </a:pPr>
            <a:r>
              <a:rPr lang="en-US" sz="1000" kern="50" dirty="0">
                <a:solidFill>
                  <a:srgbClr val="808080"/>
                </a:solidFill>
                <a:latin typeface="Arial"/>
                <a:ea typeface="Arial Unicode MS"/>
                <a:cs typeface="OpenSymbol"/>
              </a:rPr>
              <a:t>IBM® DB2® for z/OS®</a:t>
            </a:r>
          </a:p>
          <a:p>
            <a:pPr marL="337548" indent="-337548">
              <a:spcBef>
                <a:spcPts val="0"/>
              </a:spcBef>
              <a:spcAft>
                <a:spcPts val="0"/>
              </a:spcAft>
              <a:buFont typeface="Arial"/>
              <a:buChar char="●"/>
              <a:tabLst>
                <a:tab pos="180026" algn="l"/>
              </a:tabLst>
              <a:defRPr/>
            </a:pPr>
            <a:r>
              <a:rPr lang="en-US" sz="1000" kern="50" dirty="0">
                <a:solidFill>
                  <a:srgbClr val="808080"/>
                </a:solidFill>
                <a:latin typeface="Arial"/>
                <a:ea typeface="Arial Unicode MS"/>
                <a:cs typeface="OpenSymbol"/>
              </a:rPr>
              <a:t>IBM </a:t>
            </a:r>
            <a:r>
              <a:rPr lang="en-US" sz="1000" kern="50" dirty="0" err="1">
                <a:solidFill>
                  <a:srgbClr val="808080"/>
                </a:solidFill>
                <a:latin typeface="Arial"/>
                <a:ea typeface="Arial Unicode MS"/>
                <a:cs typeface="OpenSymbol"/>
              </a:rPr>
              <a:t>InfoSphere</a:t>
            </a:r>
            <a:r>
              <a:rPr lang="en-US" sz="1000" kern="50" dirty="0">
                <a:solidFill>
                  <a:srgbClr val="808080"/>
                </a:solidFill>
                <a:latin typeface="Arial"/>
                <a:ea typeface="Arial Unicode MS"/>
                <a:cs typeface="OpenSymbol"/>
              </a:rPr>
              <a:t>® </a:t>
            </a:r>
            <a:r>
              <a:rPr lang="en-US" sz="1000" kern="50" dirty="0" err="1">
                <a:solidFill>
                  <a:srgbClr val="808080"/>
                </a:solidFill>
                <a:latin typeface="Arial"/>
                <a:ea typeface="Arial Unicode MS"/>
                <a:cs typeface="OpenSymbol"/>
              </a:rPr>
              <a:t>Guardium</a:t>
            </a:r>
            <a:r>
              <a:rPr lang="en-US" sz="1000" kern="50" dirty="0">
                <a:solidFill>
                  <a:srgbClr val="808080"/>
                </a:solidFill>
                <a:latin typeface="Arial"/>
                <a:ea typeface="Arial Unicode MS"/>
                <a:cs typeface="OpenSymbol"/>
              </a:rPr>
              <a:t>® S-TAP® for DB2 on z/OS</a:t>
            </a:r>
          </a:p>
          <a:p>
            <a:pPr marL="337548" indent="-337548">
              <a:spcBef>
                <a:spcPts val="0"/>
              </a:spcBef>
              <a:spcAft>
                <a:spcPts val="0"/>
              </a:spcAft>
              <a:buFont typeface="Arial"/>
              <a:buChar char="●"/>
              <a:tabLst>
                <a:tab pos="180026" algn="l"/>
              </a:tabLst>
              <a:defRPr/>
            </a:pPr>
            <a:r>
              <a:rPr lang="en-US" sz="1000" kern="50" dirty="0">
                <a:solidFill>
                  <a:srgbClr val="808080"/>
                </a:solidFill>
                <a:latin typeface="Arial"/>
                <a:ea typeface="Arial Unicode MS"/>
                <a:cs typeface="OpenSymbol"/>
              </a:rPr>
              <a:t>IBM Security </a:t>
            </a:r>
            <a:r>
              <a:rPr lang="en-US" sz="1000" kern="50" dirty="0" err="1">
                <a:solidFill>
                  <a:srgbClr val="808080"/>
                </a:solidFill>
                <a:latin typeface="Arial"/>
                <a:ea typeface="Arial Unicode MS"/>
                <a:cs typeface="OpenSymbol"/>
              </a:rPr>
              <a:t>zSecure</a:t>
            </a:r>
            <a:r>
              <a:rPr lang="en-US" sz="1000" kern="50" dirty="0">
                <a:solidFill>
                  <a:srgbClr val="808080"/>
                </a:solidFill>
                <a:latin typeface="Arial"/>
                <a:ea typeface="Arial Unicode MS"/>
                <a:cs typeface="OpenSymbol"/>
              </a:rPr>
              <a:t>™</a:t>
            </a:r>
          </a:p>
          <a:p>
            <a:pPr marL="337548" indent="-337548">
              <a:spcBef>
                <a:spcPts val="0"/>
              </a:spcBef>
              <a:spcAft>
                <a:spcPts val="0"/>
              </a:spcAft>
              <a:buFont typeface="Arial"/>
              <a:buChar char="●"/>
              <a:tabLst>
                <a:tab pos="180026" algn="l"/>
              </a:tabLst>
              <a:defRPr/>
            </a:pPr>
            <a:r>
              <a:rPr lang="en-US" sz="1000" kern="50" dirty="0">
                <a:solidFill>
                  <a:srgbClr val="808080"/>
                </a:solidFill>
                <a:latin typeface="Arial"/>
                <a:ea typeface="Arial Unicode MS"/>
                <a:cs typeface="OpenSymbol"/>
              </a:rPr>
              <a:t>IBM z/OS</a:t>
            </a:r>
          </a:p>
          <a:p>
            <a:pPr marL="337548" indent="-337548">
              <a:spcBef>
                <a:spcPts val="0"/>
              </a:spcBef>
              <a:spcAft>
                <a:spcPts val="0"/>
              </a:spcAft>
              <a:buFont typeface="Arial"/>
              <a:buChar char="●"/>
              <a:tabLst>
                <a:tab pos="180026" algn="l"/>
              </a:tabLst>
              <a:defRPr/>
            </a:pPr>
            <a:r>
              <a:rPr lang="en-US" sz="1000" kern="50" dirty="0">
                <a:solidFill>
                  <a:srgbClr val="808080"/>
                </a:solidFill>
                <a:latin typeface="Arial"/>
                <a:ea typeface="Arial Unicode MS"/>
                <a:cs typeface="OpenSymbol"/>
              </a:rPr>
              <a:t>SAP for Banking</a:t>
            </a:r>
          </a:p>
          <a:p>
            <a:pPr>
              <a:spcBef>
                <a:spcPts val="0"/>
              </a:spcBef>
              <a:spcAft>
                <a:spcPts val="0"/>
              </a:spcAft>
              <a:defRPr/>
            </a:pPr>
            <a:r>
              <a:rPr lang="en-US" b="1" kern="50" dirty="0" smtClean="0">
                <a:solidFill>
                  <a:srgbClr val="808080"/>
                </a:solidFill>
                <a:latin typeface="Arial"/>
                <a:ea typeface="Arial Unicode MS"/>
                <a:cs typeface="Tahoma"/>
              </a:rPr>
              <a:t>Hardware</a:t>
            </a:r>
          </a:p>
          <a:p>
            <a:pPr marL="337548" indent="-337548">
              <a:spcBef>
                <a:spcPts val="0"/>
              </a:spcBef>
              <a:spcAft>
                <a:spcPts val="0"/>
              </a:spcAft>
              <a:buFont typeface="Arial"/>
              <a:buChar char="●"/>
              <a:tabLst>
                <a:tab pos="180026" algn="l"/>
              </a:tabLst>
              <a:defRPr/>
            </a:pPr>
            <a:r>
              <a:rPr lang="en-GB" sz="1000" kern="50" dirty="0">
                <a:solidFill>
                  <a:srgbClr val="808080"/>
                </a:solidFill>
                <a:latin typeface="Arial"/>
                <a:ea typeface="Arial Unicode MS"/>
                <a:cs typeface="OpenSymbol"/>
              </a:rPr>
              <a:t>IBM </a:t>
            </a:r>
            <a:r>
              <a:rPr lang="en-GB" sz="1000" kern="50" dirty="0" err="1">
                <a:solidFill>
                  <a:srgbClr val="808080"/>
                </a:solidFill>
                <a:latin typeface="Arial"/>
                <a:ea typeface="Arial Unicode MS"/>
                <a:cs typeface="OpenSymbol"/>
              </a:rPr>
              <a:t>zEnterprise</a:t>
            </a:r>
            <a:r>
              <a:rPr lang="en-GB" sz="1000" kern="50" dirty="0">
                <a:solidFill>
                  <a:srgbClr val="808080"/>
                </a:solidFill>
                <a:latin typeface="Arial"/>
                <a:ea typeface="Arial Unicode MS"/>
                <a:cs typeface="OpenSymbol"/>
              </a:rPr>
              <a:t>® 196</a:t>
            </a:r>
          </a:p>
          <a:p>
            <a:pPr marL="337548" indent="-337548">
              <a:spcBef>
                <a:spcPts val="0"/>
              </a:spcBef>
              <a:spcAft>
                <a:spcPts val="0"/>
              </a:spcAft>
              <a:buFont typeface="Arial"/>
              <a:buChar char="●"/>
              <a:tabLst>
                <a:tab pos="180026" algn="l"/>
              </a:tabLst>
              <a:defRPr/>
            </a:pPr>
            <a:r>
              <a:rPr lang="en-GB" sz="1000" kern="50" dirty="0">
                <a:solidFill>
                  <a:srgbClr val="808080"/>
                </a:solidFill>
                <a:latin typeface="Arial"/>
                <a:ea typeface="Arial Unicode MS"/>
                <a:cs typeface="OpenSymbol"/>
              </a:rPr>
              <a:t>IBM Power® 595</a:t>
            </a:r>
          </a:p>
          <a:p>
            <a:pPr>
              <a:spcBef>
                <a:spcPts val="1418"/>
              </a:spcBef>
              <a:spcAft>
                <a:spcPts val="0"/>
              </a:spcAft>
              <a:defRPr/>
            </a:pPr>
            <a:endParaRPr lang="en-US" sz="1000" b="1" kern="50" dirty="0">
              <a:latin typeface="Arial"/>
              <a:ea typeface="Arial Unicode MS"/>
              <a:cs typeface="Tahoma"/>
            </a:endParaRPr>
          </a:p>
          <a:p>
            <a:pPr>
              <a:spcBef>
                <a:spcPts val="1418"/>
              </a:spcBef>
              <a:spcAft>
                <a:spcPts val="0"/>
              </a:spcAft>
              <a:defRPr/>
            </a:pPr>
            <a:r>
              <a:rPr lang="en-US" sz="1000" b="1" kern="50" dirty="0">
                <a:latin typeface="Arial"/>
                <a:ea typeface="Arial Unicode MS"/>
                <a:cs typeface="Tahoma"/>
              </a:rPr>
              <a:t>Business challenge:</a:t>
            </a:r>
            <a:endParaRPr lang="en-US" sz="1000" kern="50" dirty="0">
              <a:latin typeface="Arial"/>
              <a:ea typeface="Arial Unicode MS"/>
              <a:cs typeface="Tahoma"/>
            </a:endParaRPr>
          </a:p>
          <a:p>
            <a:pPr>
              <a:spcBef>
                <a:spcPts val="1418"/>
              </a:spcBef>
              <a:spcAft>
                <a:spcPts val="0"/>
              </a:spcAft>
              <a:defRPr/>
            </a:pPr>
            <a:r>
              <a:rPr lang="en-GB" sz="1000" kern="50" dirty="0">
                <a:latin typeface="Arial"/>
                <a:ea typeface="Arial Unicode MS"/>
                <a:cs typeface="Tahoma"/>
              </a:rPr>
              <a:t>Customer demand for always-on, multi-channel banking threatened to derail Nationwide’s growth objectives. How could the bank create and support attractive new accounts faster than the competition?</a:t>
            </a:r>
          </a:p>
          <a:p>
            <a:pPr>
              <a:spcBef>
                <a:spcPts val="1418"/>
              </a:spcBef>
              <a:spcAft>
                <a:spcPts val="0"/>
              </a:spcAft>
              <a:defRPr/>
            </a:pPr>
            <a:endParaRPr lang="en-US" sz="1000" b="1" kern="50" dirty="0">
              <a:latin typeface="Arial"/>
              <a:ea typeface="Arial Unicode MS"/>
              <a:cs typeface="Tahoma"/>
            </a:endParaRPr>
          </a:p>
          <a:p>
            <a:pPr>
              <a:spcBef>
                <a:spcPts val="1418"/>
              </a:spcBef>
              <a:spcAft>
                <a:spcPts val="0"/>
              </a:spcAft>
              <a:defRPr/>
            </a:pPr>
            <a:r>
              <a:rPr lang="en-US" sz="1000" b="1" kern="50" dirty="0">
                <a:latin typeface="Arial"/>
                <a:ea typeface="Arial Unicode MS"/>
                <a:cs typeface="Tahoma"/>
              </a:rPr>
              <a:t>The benefit:</a:t>
            </a:r>
          </a:p>
          <a:p>
            <a:pPr>
              <a:spcBef>
                <a:spcPts val="1418"/>
              </a:spcBef>
              <a:spcAft>
                <a:spcPts val="0"/>
              </a:spcAft>
              <a:defRPr/>
            </a:pPr>
            <a:r>
              <a:rPr lang="en-GB" sz="1000" kern="50" dirty="0">
                <a:latin typeface="Arial"/>
                <a:ea typeface="Arial Unicode MS"/>
                <a:cs typeface="Tahoma"/>
              </a:rPr>
              <a:t>24/7 availability to support anytime, anywhere banking services. Shorter time-to-market for new accounts. Provides ample scalability to support Nationwide’s ambitious growth plans.</a:t>
            </a:r>
            <a:endParaRPr lang="en-US" sz="1000" kern="50" dirty="0">
              <a:latin typeface="Arial"/>
              <a:ea typeface="Arial Unicode MS"/>
              <a:cs typeface="Tahoma"/>
            </a:endParaRPr>
          </a:p>
        </p:txBody>
      </p:sp>
    </p:spTree>
    <p:extLst>
      <p:ext uri="{BB962C8B-B14F-4D97-AF65-F5344CB8AC3E}">
        <p14:creationId xmlns:p14="http://schemas.microsoft.com/office/powerpoint/2010/main" val="33972225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Like any transformational exercise, a transformation to a continuous delivery model support by DevOps involves three key things: </a:t>
            </a:r>
          </a:p>
          <a:p>
            <a:r>
              <a:rPr lang="en-US" sz="1200" kern="1200" dirty="0" smtClean="0">
                <a:solidFill>
                  <a:schemeClr val="tx1"/>
                </a:solidFill>
                <a:effectLst/>
                <a:latin typeface="+mn-lt"/>
                <a:ea typeface="+mn-ea"/>
                <a:cs typeface="+mn-cs"/>
              </a:rPr>
              <a:t>People: Organizational culture, behaviors</a:t>
            </a:r>
          </a:p>
          <a:p>
            <a:r>
              <a:rPr lang="en-US" sz="1200" kern="1200" dirty="0" smtClean="0">
                <a:solidFill>
                  <a:schemeClr val="tx1"/>
                </a:solidFill>
                <a:effectLst/>
                <a:latin typeface="+mn-lt"/>
                <a:ea typeface="+mn-ea"/>
                <a:cs typeface="+mn-cs"/>
              </a:rPr>
              <a:t>Process</a:t>
            </a:r>
          </a:p>
          <a:p>
            <a:r>
              <a:rPr lang="en-US" sz="1200" kern="1200" dirty="0" smtClean="0">
                <a:solidFill>
                  <a:schemeClr val="tx1"/>
                </a:solidFill>
                <a:effectLst/>
                <a:latin typeface="+mn-lt"/>
                <a:ea typeface="+mn-ea"/>
                <a:cs typeface="+mn-cs"/>
              </a:rPr>
              <a:t>Tools</a:t>
            </a:r>
          </a:p>
          <a:p>
            <a:r>
              <a:rPr lang="en-US" sz="1200" kern="1200" dirty="0" smtClean="0">
                <a:solidFill>
                  <a:schemeClr val="tx1"/>
                </a:solidFill>
                <a:effectLst/>
                <a:latin typeface="+mn-lt"/>
                <a:ea typeface="+mn-ea"/>
                <a:cs typeface="+mn-cs"/>
              </a:rPr>
              <a:t>Tools simply enable the transformation and help reinforce the process. </a:t>
            </a:r>
          </a:p>
          <a:p>
            <a:r>
              <a:rPr lang="en-US" sz="1200" kern="1200" dirty="0" smtClean="0">
                <a:solidFill>
                  <a:schemeClr val="tx1"/>
                </a:solidFill>
                <a:effectLst/>
                <a:latin typeface="+mn-lt"/>
                <a:ea typeface="+mn-ea"/>
                <a:cs typeface="+mn-cs"/>
              </a:rPr>
              <a:t>Process provides a framework, a set of guidelines and best practices to help you adopt lean and agile principles in a continuous delivery model. </a:t>
            </a:r>
          </a:p>
          <a:p>
            <a:r>
              <a:rPr lang="en-US" sz="1200" kern="1200" dirty="0" smtClean="0">
                <a:solidFill>
                  <a:schemeClr val="tx1"/>
                </a:solidFill>
                <a:effectLst/>
                <a:latin typeface="+mn-lt"/>
                <a:ea typeface="+mn-ea"/>
                <a:cs typeface="+mn-cs"/>
              </a:rPr>
              <a:t>Now, people – that’s the tough part! Change is hard and transformational change is even harder. Don’t underestimate the need to focus on the people, which includes organizational structure, roles, ownership, behaviors and cultural differences that exist in your environment.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(Optional, if you want to mention this) In </a:t>
            </a:r>
            <a:r>
              <a:rPr lang="en-US" sz="1200" kern="1200" dirty="0" err="1" smtClean="0">
                <a:solidFill>
                  <a:schemeClr val="tx1"/>
                </a:solidFill>
                <a:effectLst/>
                <a:latin typeface="+mn-lt"/>
                <a:ea typeface="+mn-ea"/>
                <a:cs typeface="+mn-cs"/>
              </a:rPr>
              <a:t>VersionOne</a:t>
            </a:r>
            <a:r>
              <a:rPr lang="ja-JP" altLang="en-US" sz="1200" kern="1200" dirty="0" smtClean="0">
                <a:solidFill>
                  <a:schemeClr val="tx1"/>
                </a:solidFill>
                <a:effectLst/>
                <a:latin typeface="+mn-lt"/>
                <a:ea typeface="+mn-ea"/>
                <a:cs typeface="+mn-cs"/>
              </a:rPr>
              <a:t>’</a:t>
            </a:r>
            <a:r>
              <a:rPr lang="en-US" altLang="ja-JP" sz="1200" kern="1200" dirty="0" smtClean="0">
                <a:solidFill>
                  <a:schemeClr val="tx1"/>
                </a:solidFill>
                <a:effectLst/>
                <a:latin typeface="+mn-lt"/>
                <a:ea typeface="+mn-ea"/>
                <a:cs typeface="+mn-cs"/>
              </a:rPr>
              <a:t>s state of agile survey, 3 of the top 4 </a:t>
            </a:r>
            <a:r>
              <a:rPr lang="en-US" sz="1200" kern="1200" dirty="0" smtClean="0">
                <a:solidFill>
                  <a:schemeClr val="tx1"/>
                </a:solidFill>
                <a:effectLst/>
                <a:latin typeface="+mn-lt"/>
                <a:ea typeface="+mn-ea"/>
                <a:cs typeface="+mn-cs"/>
              </a:rPr>
              <a:t>barriers to adoption were related to the people aspect: </a:t>
            </a:r>
          </a:p>
          <a:p>
            <a:r>
              <a:rPr lang="en-US" sz="1200" kern="1200" dirty="0" smtClean="0">
                <a:solidFill>
                  <a:schemeClr val="tx1"/>
                </a:solidFill>
                <a:effectLst/>
                <a:latin typeface="+mn-lt"/>
                <a:ea typeface="+mn-ea"/>
                <a:cs typeface="+mn-cs"/>
              </a:rPr>
              <a:t>1. Inability to change organizational culture (53%) and </a:t>
            </a:r>
          </a:p>
          <a:p>
            <a:r>
              <a:rPr lang="en-US" sz="1200" kern="1200" dirty="0" smtClean="0">
                <a:solidFill>
                  <a:schemeClr val="tx1"/>
                </a:solidFill>
                <a:effectLst/>
                <a:latin typeface="+mn-lt"/>
                <a:ea typeface="+mn-ea"/>
                <a:cs typeface="+mn-cs"/>
              </a:rPr>
              <a:t>2. General resistance to change (42%)</a:t>
            </a:r>
          </a:p>
          <a:p>
            <a:r>
              <a:rPr lang="en-US" sz="1200" kern="1200" dirty="0" smtClean="0">
                <a:solidFill>
                  <a:schemeClr val="tx1"/>
                </a:solidFill>
                <a:effectLst/>
                <a:latin typeface="+mn-lt"/>
                <a:ea typeface="+mn-ea"/>
                <a:cs typeface="+mn-cs"/>
              </a:rPr>
              <a:t>4. Availability of personnel with the right skills</a:t>
            </a:r>
          </a:p>
          <a:p>
            <a:endParaRPr lang="en-US" sz="1200" kern="1200" dirty="0" smtClean="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3C999AD-79EC-4F02-84A9-EEA7F0527E47}"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2739786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dirty="0" smtClean="0"/>
              <a:t>But even with optimized DevOps solutions to cater for these differences, the reality of a multi-speed IT makes the delivery of these integrated systems complicated multi-team projects. </a:t>
            </a:r>
          </a:p>
          <a:p>
            <a:pPr eaLnBrk="1" hangingPunct="1"/>
            <a:endParaRPr lang="en-US" altLang="en-US" dirty="0" smtClean="0"/>
          </a:p>
          <a:p>
            <a:pPr eaLnBrk="1" hangingPunct="1"/>
            <a:r>
              <a:rPr lang="en-US" altLang="en-US" dirty="0" smtClean="0"/>
              <a:t>Why do we talk about multi-speed?</a:t>
            </a:r>
          </a:p>
          <a:p>
            <a:pPr eaLnBrk="1" hangingPunct="1"/>
            <a:r>
              <a:rPr lang="en-US" altLang="en-US" dirty="0" smtClean="0"/>
              <a:t>- </a:t>
            </a:r>
            <a:r>
              <a:rPr lang="en-US" altLang="en-US" dirty="0" err="1" smtClean="0"/>
              <a:t>SoR</a:t>
            </a:r>
            <a:r>
              <a:rPr lang="en-US" altLang="en-US" dirty="0" smtClean="0"/>
              <a:t> teams typically release software in cycles measured in months, commonly 3-6 months with very distinct phases, dedicated teams (e.g. testing). </a:t>
            </a:r>
          </a:p>
          <a:p>
            <a:pPr eaLnBrk="1" hangingPunct="1"/>
            <a:r>
              <a:rPr lang="en-US" altLang="en-US" dirty="0" smtClean="0"/>
              <a:t>- </a:t>
            </a:r>
            <a:r>
              <a:rPr lang="en-US" altLang="en-US" dirty="0" err="1" smtClean="0"/>
              <a:t>SoE</a:t>
            </a:r>
            <a:r>
              <a:rPr lang="en-US" altLang="en-US" dirty="0" smtClean="0"/>
              <a:t> teams typically deliver new versions of their software in days or weeks.</a:t>
            </a:r>
          </a:p>
          <a:p>
            <a:pPr eaLnBrk="1" hangingPunct="1"/>
            <a:endParaRPr lang="en-US" altLang="en-US" dirty="0" smtClean="0"/>
          </a:p>
          <a:p>
            <a:pPr eaLnBrk="1" hangingPunct="1"/>
            <a:r>
              <a:rPr lang="en-US" altLang="en-US" dirty="0" smtClean="0"/>
              <a:t>These differences in speed, culture, and priorities create lots of challenges to manage dependencies. Typical issues include:</a:t>
            </a:r>
          </a:p>
          <a:p>
            <a:pPr eaLnBrk="1" hangingPunct="1">
              <a:buFontTx/>
              <a:buChar char="-"/>
            </a:pPr>
            <a:r>
              <a:rPr lang="en-US" altLang="en-US" dirty="0" smtClean="0"/>
              <a:t>Lack of clarity on Services requirements</a:t>
            </a:r>
          </a:p>
          <a:p>
            <a:pPr eaLnBrk="1" hangingPunct="1">
              <a:buFontTx/>
              <a:buChar char="-"/>
            </a:pPr>
            <a:r>
              <a:rPr lang="en-US" altLang="en-US" dirty="0" err="1" smtClean="0"/>
              <a:t>Mis</a:t>
            </a:r>
            <a:r>
              <a:rPr lang="en-US" altLang="en-US" dirty="0" smtClean="0"/>
              <a:t>-alignment of schedules and priorities</a:t>
            </a:r>
          </a:p>
          <a:p>
            <a:pPr eaLnBrk="1" hangingPunct="1">
              <a:buFontTx/>
              <a:buChar char="-"/>
            </a:pPr>
            <a:r>
              <a:rPr lang="en-US" altLang="en-US" dirty="0" smtClean="0"/>
              <a:t>Different tools and infrastructures render rollout of entire stack complex</a:t>
            </a:r>
          </a:p>
          <a:p>
            <a:pPr eaLnBrk="1" hangingPunct="1"/>
            <a:endParaRPr lang="en-US" altLang="en-US" dirty="0" smtClean="0"/>
          </a:p>
          <a:p>
            <a:pPr eaLnBrk="1" hangingPunct="1"/>
            <a:r>
              <a:rPr lang="en-US" altLang="en-US" dirty="0" smtClean="0"/>
              <a:t>How do we solve this?</a:t>
            </a:r>
          </a:p>
        </p:txBody>
      </p:sp>
    </p:spTree>
    <p:extLst>
      <p:ext uri="{BB962C8B-B14F-4D97-AF65-F5344CB8AC3E}">
        <p14:creationId xmlns:p14="http://schemas.microsoft.com/office/powerpoint/2010/main" val="19496905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IBM z System</a:t>
            </a:r>
            <a:r>
              <a:rPr lang="en-US" sz="1200" kern="1200" baseline="0" dirty="0" smtClean="0">
                <a:solidFill>
                  <a:schemeClr val="tx1"/>
                </a:solidFill>
                <a:effectLst/>
                <a:latin typeface="+mn-lt"/>
                <a:ea typeface="+mn-ea"/>
                <a:cs typeface="+mn-cs"/>
              </a:rPr>
              <a:t>s is an equal partner in the end-to-end delivery cycle. It </a:t>
            </a:r>
            <a:r>
              <a:rPr lang="en-US" sz="1200" b="1" kern="1200" baseline="0" dirty="0" smtClean="0">
                <a:solidFill>
                  <a:schemeClr val="tx1"/>
                </a:solidFill>
                <a:effectLst/>
                <a:latin typeface="+mn-lt"/>
                <a:ea typeface="+mn-ea"/>
                <a:cs typeface="+mn-cs"/>
              </a:rPr>
              <a:t>does</a:t>
            </a:r>
            <a:r>
              <a:rPr lang="en-US" sz="1200" b="0" kern="1200" baseline="0" dirty="0" smtClean="0">
                <a:solidFill>
                  <a:schemeClr val="tx1"/>
                </a:solidFill>
                <a:effectLst/>
                <a:latin typeface="+mn-lt"/>
                <a:ea typeface="+mn-ea"/>
                <a:cs typeface="+mn-cs"/>
              </a:rPr>
              <a:t> participate o equal terms in all of the DevOps capabilities that extend throughout the application delivery lifecycle. It’s not different – and this chart illustrates an example of this</a:t>
            </a:r>
            <a:r>
              <a:rPr lang="is-IS" sz="1200" b="0" kern="1200" baseline="0" dirty="0" smtClean="0">
                <a:solidFill>
                  <a:schemeClr val="tx1"/>
                </a:solidFill>
                <a:effectLst/>
                <a:latin typeface="+mn-lt"/>
                <a:ea typeface="+mn-ea"/>
                <a:cs typeface="+mn-cs"/>
              </a:rPr>
              <a:t>…</a:t>
            </a:r>
          </a:p>
          <a:p>
            <a:endParaRPr lang="is-IS" sz="1200" b="0" kern="1200" baseline="0" dirty="0" smtClean="0">
              <a:solidFill>
                <a:schemeClr val="tx1"/>
              </a:solidFill>
              <a:effectLst/>
              <a:latin typeface="+mn-lt"/>
              <a:ea typeface="+mn-ea"/>
              <a:cs typeface="+mn-cs"/>
            </a:endParaRPr>
          </a:p>
          <a:p>
            <a:r>
              <a:rPr lang="is-IS" sz="1200" b="0" kern="1200" baseline="0" dirty="0" smtClean="0">
                <a:solidFill>
                  <a:schemeClr val="tx1"/>
                </a:solidFill>
                <a:effectLst/>
                <a:latin typeface="+mn-lt"/>
                <a:ea typeface="+mn-ea"/>
                <a:cs typeface="+mn-cs"/>
              </a:rPr>
              <a:t>In a **single step**, we are deploying a new digital service/ application that spans mobile, mid-tier, and z Systems target environments. The UrbanCode Deploy (UCD) technology is keeping all parts of the service in perfect sync to ensure that the service is deployed end-to-end in a controlled and measured way. This may include everything from a MobileFirst application, to a Java mid-tier application, to a CICS Cobol application. </a:t>
            </a:r>
          </a:p>
          <a:p>
            <a:endParaRPr lang="is-IS" sz="1200" b="0" kern="1200" baseline="0" dirty="0" smtClean="0">
              <a:solidFill>
                <a:schemeClr val="tx1"/>
              </a:solidFill>
              <a:effectLst/>
              <a:latin typeface="+mn-lt"/>
              <a:ea typeface="+mn-ea"/>
              <a:cs typeface="+mn-cs"/>
            </a:endParaRPr>
          </a:p>
          <a:p>
            <a:r>
              <a:rPr lang="is-IS" sz="1200" b="0" kern="1200" baseline="0" dirty="0" smtClean="0">
                <a:solidFill>
                  <a:schemeClr val="tx1"/>
                </a:solidFill>
                <a:effectLst/>
                <a:latin typeface="+mn-lt"/>
                <a:ea typeface="+mn-ea"/>
                <a:cs typeface="+mn-cs"/>
              </a:rPr>
              <a:t>In. One. Step. Powerful stuff!</a:t>
            </a:r>
          </a:p>
          <a:p>
            <a:endParaRPr lang="is-IS" sz="1200" b="0" kern="1200" baseline="0" dirty="0" smtClean="0">
              <a:solidFill>
                <a:schemeClr val="tx1"/>
              </a:solidFill>
              <a:effectLst/>
              <a:latin typeface="+mn-lt"/>
              <a:ea typeface="+mn-ea"/>
              <a:cs typeface="+mn-cs"/>
            </a:endParaRPr>
          </a:p>
          <a:p>
            <a:r>
              <a:rPr lang="is-IS" sz="1200" b="0" kern="1200" baseline="0" dirty="0" smtClean="0">
                <a:solidFill>
                  <a:schemeClr val="tx1"/>
                </a:solidFill>
                <a:effectLst/>
                <a:latin typeface="+mn-lt"/>
                <a:ea typeface="+mn-ea"/>
                <a:cs typeface="+mn-cs"/>
              </a:rPr>
              <a:t>The numbers in the lower part of the chart show the effect of UCD on reducing deployment costs, improving time to market for new services and improving the use of middleware and systems needed to bring an application from development all the way through to production.</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3C999AD-79EC-4F02-84A9-EEA7F0527E47}"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9297784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If the last chart was about z</a:t>
            </a:r>
            <a:r>
              <a:rPr lang="en-US" sz="1200" kern="1200" baseline="0" dirty="0" smtClean="0">
                <a:solidFill>
                  <a:schemeClr val="tx1"/>
                </a:solidFill>
                <a:effectLst/>
                <a:latin typeface="+mn-lt"/>
                <a:ea typeface="+mn-ea"/>
                <a:cs typeface="+mn-cs"/>
              </a:rPr>
              <a:t> being an equal partner in DevOps, this chart is about the </a:t>
            </a:r>
            <a:r>
              <a:rPr lang="en-US" sz="1200" b="1" kern="1200" baseline="0" dirty="0" smtClean="0">
                <a:solidFill>
                  <a:schemeClr val="tx1"/>
                </a:solidFill>
                <a:effectLst/>
                <a:latin typeface="+mn-lt"/>
                <a:ea typeface="+mn-ea"/>
                <a:cs typeface="+mn-cs"/>
              </a:rPr>
              <a:t>unique value of z Systems in enterprise agility</a:t>
            </a:r>
            <a:r>
              <a:rPr lang="en-US" sz="1200" b="0" kern="1200" baseline="0" dirty="0" smtClean="0">
                <a:solidFill>
                  <a:schemeClr val="tx1"/>
                </a:solidFill>
                <a:effectLst/>
                <a:latin typeface="+mn-lt"/>
                <a:ea typeface="+mn-ea"/>
                <a:cs typeface="+mn-cs"/>
              </a:rPr>
              <a:t>.</a:t>
            </a:r>
          </a:p>
          <a:p>
            <a:endParaRPr lang="en-US" sz="1200" b="0" kern="1200" baseline="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Today, a</a:t>
            </a:r>
            <a:r>
              <a:rPr lang="en-US" sz="1200" kern="1200" baseline="0" dirty="0" smtClean="0">
                <a:solidFill>
                  <a:schemeClr val="tx1"/>
                </a:solidFill>
                <a:effectLst/>
                <a:latin typeface="+mn-lt"/>
                <a:ea typeface="+mn-ea"/>
                <a:cs typeface="+mn-cs"/>
              </a:rPr>
              <a:t> huge amount of the business logic is embedded within the applications that reside on z/OS: whether that’s batch, CICS, IMS or WAS. Leverage and exploit this.</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The common perception that z is only about Cobol is wrong! Yes, a huge amount is Cobol, but the top programming languages are there on z/OS or z/Linux: Java, Ruby, JavaScript, </a:t>
            </a:r>
            <a:r>
              <a:rPr lang="en-US" sz="1200" kern="1200" baseline="0" dirty="0" err="1" smtClean="0">
                <a:solidFill>
                  <a:schemeClr val="tx1"/>
                </a:solidFill>
                <a:effectLst/>
                <a:latin typeface="+mn-lt"/>
                <a:ea typeface="+mn-ea"/>
                <a:cs typeface="+mn-cs"/>
              </a:rPr>
              <a:t>GoLang</a:t>
            </a:r>
            <a:r>
              <a:rPr lang="en-US" sz="1200" kern="1200" baseline="0" dirty="0" smtClean="0">
                <a:solidFill>
                  <a:schemeClr val="tx1"/>
                </a:solidFill>
                <a:effectLst/>
                <a:latin typeface="+mn-lt"/>
                <a:ea typeface="+mn-ea"/>
                <a:cs typeface="+mn-cs"/>
              </a:rPr>
              <a:t> and more are coming.</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Development agility is not just about churning out code faster; increasingly the adoption of business rules means that application logic can be changed, tested and released far faster. Often, this can be done more efficiently than the years of organic growth in the original application code.</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Tooling: we’re no more a green screen system– all of the tooling that contemporary developers are looking for is right here on the platform, whether that’s an Eclipse framework for development, the Jazz platform for collaboration. It’s all supported for z applications – Java to Ruby to Cobol.</a:t>
            </a:r>
          </a:p>
          <a:p>
            <a:endParaRPr lang="en-US" sz="1200" kern="1200" baseline="0" dirty="0" smtClean="0">
              <a:solidFill>
                <a:schemeClr val="tx1"/>
              </a:solidFill>
              <a:effectLst/>
              <a:latin typeface="+mn-lt"/>
              <a:ea typeface="+mn-ea"/>
              <a:cs typeface="+mn-cs"/>
            </a:endParaRPr>
          </a:p>
          <a:p>
            <a:r>
              <a:rPr lang="is-IS" sz="1200" kern="1200" baseline="0" dirty="0" smtClean="0">
                <a:solidFill>
                  <a:schemeClr val="tx1"/>
                </a:solidFill>
                <a:effectLst/>
                <a:latin typeface="+mn-lt"/>
                <a:ea typeface="+mn-ea"/>
                <a:cs typeface="+mn-cs"/>
              </a:rPr>
              <a:t>…and speaking of Cobol, yes there’s a huge amount out there still. There have been some huge enhancements to the compiler technologies to give Cobol apps greater bang for their buck. But it’s not all about compilers any more... We have new optimizer technologies now that can hugely improve Cobol performance – on the same version of the compilers.</a:t>
            </a:r>
          </a:p>
          <a:p>
            <a:endParaRPr lang="is-IS" sz="1200" kern="1200" baseline="0" dirty="0" smtClean="0">
              <a:solidFill>
                <a:schemeClr val="tx1"/>
              </a:solidFill>
              <a:effectLst/>
              <a:latin typeface="+mn-lt"/>
              <a:ea typeface="+mn-ea"/>
              <a:cs typeface="+mn-cs"/>
            </a:endParaRPr>
          </a:p>
          <a:p>
            <a:r>
              <a:rPr lang="is-IS" sz="1200" b="1" kern="1200" baseline="0" dirty="0" smtClean="0">
                <a:solidFill>
                  <a:schemeClr val="tx1"/>
                </a:solidFill>
                <a:effectLst/>
                <a:latin typeface="+mn-lt"/>
                <a:ea typeface="+mn-ea"/>
                <a:cs typeface="+mn-cs"/>
              </a:rPr>
              <a:t>Take home:</a:t>
            </a:r>
          </a:p>
          <a:p>
            <a:r>
              <a:rPr lang="is-IS" sz="1200" kern="1200" baseline="0" dirty="0" smtClean="0">
                <a:solidFill>
                  <a:schemeClr val="tx1"/>
                </a:solidFill>
                <a:effectLst/>
                <a:latin typeface="+mn-lt"/>
                <a:ea typeface="+mn-ea"/>
                <a:cs typeface="+mn-cs"/>
              </a:rPr>
              <a:t>All in all, z Systems plays a massive role in enterprise agility, whether as an equal partner in DevOps practices, or the uniqueness of the platform in application hosting.</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3C999AD-79EC-4F02-84A9-EEA7F0527E47}"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3878520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Master" Target="../slideMasters/slideMaster1.xml"/><Relationship Id="rId2" Type="http://schemas.openxmlformats.org/officeDocument/2006/relationships/image" Target="../media/image8.jpe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eg"/><Relationship Id="rId3" Type="http://schemas.openxmlformats.org/officeDocument/2006/relationships/image" Target="../media/image12.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4"/>
          <p:cNvSpPr>
            <a:spLocks noChangeShapeType="1"/>
          </p:cNvSpPr>
          <p:nvPr/>
        </p:nvSpPr>
        <p:spPr bwMode="auto">
          <a:xfrm flipV="1">
            <a:off x="274638" y="1050925"/>
            <a:ext cx="85947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5" name="Picture 87" descr="blue-logo"/>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8281988" y="685800"/>
            <a:ext cx="587375"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6"/>
          <p:cNvSpPr>
            <a:spLocks noChangeArrowheads="1"/>
          </p:cNvSpPr>
          <p:nvPr userDrawn="1"/>
        </p:nvSpPr>
        <p:spPr bwMode="black">
          <a:xfrm>
            <a:off x="7589838" y="6537325"/>
            <a:ext cx="13716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algn="r" eaLnBrk="1" hangingPunct="1"/>
            <a:r>
              <a:rPr lang="en-US" sz="800">
                <a:cs typeface="Arial" charset="0"/>
              </a:rPr>
              <a:t>© 2015 IBM Corporation</a:t>
            </a:r>
            <a:endParaRPr lang="en-US" sz="1800">
              <a:cs typeface="Arial" charset="0"/>
            </a:endParaRPr>
          </a:p>
        </p:txBody>
      </p:sp>
      <p:sp>
        <p:nvSpPr>
          <p:cNvPr id="68750" name="Rectangle 142"/>
          <p:cNvSpPr>
            <a:spLocks noGrp="1" noChangeArrowheads="1"/>
          </p:cNvSpPr>
          <p:nvPr>
            <p:ph type="ctrTitle"/>
          </p:nvPr>
        </p:nvSpPr>
        <p:spPr>
          <a:xfrm>
            <a:off x="139700" y="1417638"/>
            <a:ext cx="8729663" cy="2011362"/>
          </a:xfrm>
          <a:extLst/>
        </p:spPr>
        <p:txBody>
          <a:bodyPr anchor="b"/>
          <a:lstStyle>
            <a:lvl1pPr>
              <a:lnSpc>
                <a:spcPct val="100000"/>
              </a:lnSpc>
              <a:defRPr sz="3600">
                <a:solidFill>
                  <a:srgbClr val="000000"/>
                </a:solidFill>
              </a:defRPr>
            </a:lvl1pPr>
          </a:lstStyle>
          <a:p>
            <a:pPr lvl="0"/>
            <a:r>
              <a:rPr lang="en-US" noProof="0" smtClean="0"/>
              <a:t>Click to edit Master title style</a:t>
            </a:r>
          </a:p>
        </p:txBody>
      </p:sp>
      <p:sp>
        <p:nvSpPr>
          <p:cNvPr id="68751" name="Rectangle 143"/>
          <p:cNvSpPr>
            <a:spLocks noGrp="1" noChangeArrowheads="1"/>
          </p:cNvSpPr>
          <p:nvPr>
            <p:ph type="subTitle" idx="1"/>
          </p:nvPr>
        </p:nvSpPr>
        <p:spPr>
          <a:xfrm>
            <a:off x="182563" y="528638"/>
            <a:ext cx="7769225" cy="530225"/>
          </a:xfrm>
          <a:extLst/>
        </p:spPr>
        <p:txBody>
          <a:bodyPr anchor="b"/>
          <a:lstStyle>
            <a:lvl1pPr marL="0" indent="0">
              <a:buFont typeface="Wingdings" pitchFamily="2" charset="2"/>
              <a:buNone/>
              <a:defRPr sz="1100">
                <a:solidFill>
                  <a:srgbClr val="000000"/>
                </a:solidFill>
              </a:defRPr>
            </a:lvl1pPr>
          </a:lstStyle>
          <a:p>
            <a:pPr lvl="0"/>
            <a:r>
              <a:rPr lang="en-US" noProof="0" smtClean="0"/>
              <a:t>Click to edit Master subtitle style</a:t>
            </a:r>
          </a:p>
        </p:txBody>
      </p:sp>
    </p:spTree>
    <p:extLst>
      <p:ext uri="{BB962C8B-B14F-4D97-AF65-F5344CB8AC3E}">
        <p14:creationId xmlns:p14="http://schemas.microsoft.com/office/powerpoint/2010/main" val="25612513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Rectangle 45"/>
          <p:cNvSpPr>
            <a:spLocks noChangeArrowheads="1"/>
          </p:cNvSpPr>
          <p:nvPr userDrawn="1"/>
        </p:nvSpPr>
        <p:spPr bwMode="auto">
          <a:xfrm>
            <a:off x="6765925" y="6524625"/>
            <a:ext cx="2105025" cy="152400"/>
          </a:xfrm>
          <a:prstGeom prst="rect">
            <a:avLst/>
          </a:prstGeom>
          <a:noFill/>
          <a:ln w="3175">
            <a:solidFill>
              <a:schemeClr val="bg1"/>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pPr>
              <a:lnSpc>
                <a:spcPct val="90000"/>
              </a:lnSpc>
            </a:pPr>
            <a:r>
              <a:rPr lang="en-US" sz="900">
                <a:solidFill>
                  <a:srgbClr val="191919"/>
                </a:solidFill>
                <a:latin typeface="Helv Neue Light" charset="0"/>
              </a:rPr>
              <a:t>IBM Institute for Business Value</a:t>
            </a:r>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sldNum" sz="quarter" idx="10"/>
          </p:nvPr>
        </p:nvSpPr>
        <p:spPr/>
        <p:txBody>
          <a:bodyPr/>
          <a:lstStyle>
            <a:lvl1pPr>
              <a:defRPr smtClean="0"/>
            </a:lvl1pPr>
          </a:lstStyle>
          <a:p>
            <a:pPr>
              <a:defRPr/>
            </a:pPr>
            <a:fld id="{31F5F6A6-A544-C048-8B90-9D13C0606195}" type="slidenum">
              <a:rPr lang="en-US"/>
              <a:pPr>
                <a:defRPr/>
              </a:pPr>
              <a:t>‹#›</a:t>
            </a:fld>
            <a:endParaRPr lang="en-US"/>
          </a:p>
        </p:txBody>
      </p:sp>
      <p:sp>
        <p:nvSpPr>
          <p:cNvPr id="6" name="Rectangle 55"/>
          <p:cNvSpPr>
            <a:spLocks noGrp="1" noChangeArrowheads="1"/>
          </p:cNvSpPr>
          <p:nvPr>
            <p:ph type="dt" sz="half" idx="11"/>
          </p:nvPr>
        </p:nvSpPr>
        <p:spPr>
          <a:xfrm>
            <a:off x="2239963" y="6534150"/>
            <a:ext cx="1006475" cy="184150"/>
          </a:xfrm>
          <a:prstGeom prst="rect">
            <a:avLst/>
          </a:prstGeom>
        </p:spPr>
        <p:txBody>
          <a:bodyPr/>
          <a:lstStyle>
            <a:lvl1pPr>
              <a:defRPr smtClean="0"/>
            </a:lvl1pPr>
          </a:lstStyle>
          <a:p>
            <a:pPr>
              <a:defRPr/>
            </a:pPr>
            <a:fld id="{75268684-2575-9A4A-B3DD-4A4D3A96844D}" type="datetime3">
              <a:rPr lang="en-US"/>
              <a:pPr>
                <a:defRPr/>
              </a:pPr>
              <a:t>20 June 2016</a:t>
            </a:fld>
            <a:endParaRPr lang="en-US"/>
          </a:p>
        </p:txBody>
      </p:sp>
    </p:spTree>
    <p:extLst>
      <p:ext uri="{BB962C8B-B14F-4D97-AF65-F5344CB8AC3E}">
        <p14:creationId xmlns:p14="http://schemas.microsoft.com/office/powerpoint/2010/main" val="37752368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Rectangle 45"/>
          <p:cNvSpPr>
            <a:spLocks noChangeArrowheads="1"/>
          </p:cNvSpPr>
          <p:nvPr userDrawn="1"/>
        </p:nvSpPr>
        <p:spPr bwMode="auto">
          <a:xfrm>
            <a:off x="6765925" y="6524625"/>
            <a:ext cx="2105025" cy="152400"/>
          </a:xfrm>
          <a:prstGeom prst="rect">
            <a:avLst/>
          </a:prstGeom>
          <a:noFill/>
          <a:ln w="3175">
            <a:solidFill>
              <a:schemeClr val="bg1"/>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pPr>
              <a:lnSpc>
                <a:spcPct val="90000"/>
              </a:lnSpc>
            </a:pPr>
            <a:r>
              <a:rPr lang="en-US" sz="900">
                <a:solidFill>
                  <a:srgbClr val="191919"/>
                </a:solidFill>
                <a:latin typeface="Helv Neue Light" charset="0"/>
              </a:rPr>
              <a:t>IBM Institute for Business Value</a:t>
            </a:r>
          </a:p>
        </p:txBody>
      </p:sp>
      <p:sp>
        <p:nvSpPr>
          <p:cNvPr id="2" name="Vertical Title 1"/>
          <p:cNvSpPr>
            <a:spLocks noGrp="1"/>
          </p:cNvSpPr>
          <p:nvPr>
            <p:ph type="title" orient="vert"/>
          </p:nvPr>
        </p:nvSpPr>
        <p:spPr>
          <a:xfrm>
            <a:off x="6802438" y="593725"/>
            <a:ext cx="2205037" cy="57515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82563" y="593725"/>
            <a:ext cx="6467475" cy="57515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sldNum" sz="quarter" idx="10"/>
          </p:nvPr>
        </p:nvSpPr>
        <p:spPr/>
        <p:txBody>
          <a:bodyPr/>
          <a:lstStyle>
            <a:lvl1pPr>
              <a:defRPr smtClean="0"/>
            </a:lvl1pPr>
          </a:lstStyle>
          <a:p>
            <a:pPr>
              <a:defRPr/>
            </a:pPr>
            <a:fld id="{65FCEB9A-DDEF-5E42-B3A6-D9C948A9652A}" type="slidenum">
              <a:rPr lang="en-US"/>
              <a:pPr>
                <a:defRPr/>
              </a:pPr>
              <a:t>‹#›</a:t>
            </a:fld>
            <a:endParaRPr lang="en-US"/>
          </a:p>
        </p:txBody>
      </p:sp>
      <p:sp>
        <p:nvSpPr>
          <p:cNvPr id="6" name="Rectangle 55"/>
          <p:cNvSpPr>
            <a:spLocks noGrp="1" noChangeArrowheads="1"/>
          </p:cNvSpPr>
          <p:nvPr>
            <p:ph type="dt" sz="half" idx="11"/>
          </p:nvPr>
        </p:nvSpPr>
        <p:spPr>
          <a:xfrm>
            <a:off x="2239963" y="6534150"/>
            <a:ext cx="1006475" cy="184150"/>
          </a:xfrm>
          <a:prstGeom prst="rect">
            <a:avLst/>
          </a:prstGeom>
        </p:spPr>
        <p:txBody>
          <a:bodyPr/>
          <a:lstStyle>
            <a:lvl1pPr>
              <a:defRPr smtClean="0"/>
            </a:lvl1pPr>
          </a:lstStyle>
          <a:p>
            <a:pPr>
              <a:defRPr/>
            </a:pPr>
            <a:fld id="{F5EAD357-EF0A-714F-8739-34BCA2DAB8C4}" type="datetime3">
              <a:rPr lang="en-US"/>
              <a:pPr>
                <a:defRPr/>
              </a:pPr>
              <a:t>20 June 2016</a:t>
            </a:fld>
            <a:endParaRPr lang="en-US"/>
          </a:p>
        </p:txBody>
      </p:sp>
    </p:spTree>
    <p:extLst>
      <p:ext uri="{BB962C8B-B14F-4D97-AF65-F5344CB8AC3E}">
        <p14:creationId xmlns:p14="http://schemas.microsoft.com/office/powerpoint/2010/main" val="2921680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5" name="Rectangle 45"/>
          <p:cNvSpPr>
            <a:spLocks noChangeArrowheads="1"/>
          </p:cNvSpPr>
          <p:nvPr userDrawn="1"/>
        </p:nvSpPr>
        <p:spPr bwMode="auto">
          <a:xfrm>
            <a:off x="6765925" y="6524625"/>
            <a:ext cx="2105025" cy="152400"/>
          </a:xfrm>
          <a:prstGeom prst="rect">
            <a:avLst/>
          </a:prstGeom>
          <a:noFill/>
          <a:ln w="3175">
            <a:solidFill>
              <a:schemeClr val="bg1"/>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pPr>
              <a:lnSpc>
                <a:spcPct val="90000"/>
              </a:lnSpc>
            </a:pPr>
            <a:r>
              <a:rPr lang="en-US" sz="900">
                <a:solidFill>
                  <a:srgbClr val="191919"/>
                </a:solidFill>
                <a:latin typeface="Helv Neue Light" charset="0"/>
              </a:rPr>
              <a:t>IBM Institute for Business Value</a:t>
            </a:r>
          </a:p>
        </p:txBody>
      </p:sp>
      <p:sp>
        <p:nvSpPr>
          <p:cNvPr id="2" name="Title 1"/>
          <p:cNvSpPr>
            <a:spLocks noGrp="1"/>
          </p:cNvSpPr>
          <p:nvPr>
            <p:ph type="title"/>
          </p:nvPr>
        </p:nvSpPr>
        <p:spPr>
          <a:xfrm>
            <a:off x="182563" y="593725"/>
            <a:ext cx="8824912" cy="744538"/>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82563" y="1874838"/>
            <a:ext cx="4335462" cy="4470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70425" y="1874838"/>
            <a:ext cx="4337050" cy="4470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4"/>
          <p:cNvSpPr>
            <a:spLocks noGrp="1"/>
          </p:cNvSpPr>
          <p:nvPr>
            <p:ph type="sldNum" sz="quarter" idx="10"/>
          </p:nvPr>
        </p:nvSpPr>
        <p:spPr/>
        <p:txBody>
          <a:bodyPr/>
          <a:lstStyle>
            <a:lvl1pPr>
              <a:defRPr smtClean="0"/>
            </a:lvl1pPr>
          </a:lstStyle>
          <a:p>
            <a:pPr>
              <a:defRPr/>
            </a:pPr>
            <a:fld id="{DC7EFD60-A8C1-0440-9520-77E8AAFDACEE}" type="slidenum">
              <a:rPr lang="en-US"/>
              <a:pPr>
                <a:defRPr/>
              </a:pPr>
              <a:t>‹#›</a:t>
            </a:fld>
            <a:endParaRPr lang="en-US"/>
          </a:p>
        </p:txBody>
      </p:sp>
      <p:sp>
        <p:nvSpPr>
          <p:cNvPr id="7" name="Rectangle 55"/>
          <p:cNvSpPr>
            <a:spLocks noGrp="1" noChangeArrowheads="1"/>
          </p:cNvSpPr>
          <p:nvPr>
            <p:ph type="dt" sz="half" idx="11"/>
          </p:nvPr>
        </p:nvSpPr>
        <p:spPr>
          <a:xfrm>
            <a:off x="2239963" y="6534150"/>
            <a:ext cx="1006475" cy="184150"/>
          </a:xfrm>
          <a:prstGeom prst="rect">
            <a:avLst/>
          </a:prstGeom>
        </p:spPr>
        <p:txBody>
          <a:bodyPr/>
          <a:lstStyle>
            <a:lvl1pPr>
              <a:defRPr smtClean="0"/>
            </a:lvl1pPr>
          </a:lstStyle>
          <a:p>
            <a:pPr>
              <a:defRPr/>
            </a:pPr>
            <a:fld id="{2462599E-0BC6-E64B-837F-267F5175AB41}" type="datetime3">
              <a:rPr lang="en-US"/>
              <a:pPr>
                <a:defRPr/>
              </a:pPr>
              <a:t>20 June 2016</a:t>
            </a:fld>
            <a:endParaRPr lang="en-US"/>
          </a:p>
        </p:txBody>
      </p:sp>
    </p:spTree>
    <p:extLst>
      <p:ext uri="{BB962C8B-B14F-4D97-AF65-F5344CB8AC3E}">
        <p14:creationId xmlns:p14="http://schemas.microsoft.com/office/powerpoint/2010/main" val="42402267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bullets with graphics">
    <p:spTree>
      <p:nvGrpSpPr>
        <p:cNvPr id="1" name=""/>
        <p:cNvGrpSpPr/>
        <p:nvPr/>
      </p:nvGrpSpPr>
      <p:grpSpPr>
        <a:xfrm>
          <a:off x="0" y="0"/>
          <a:ext cx="0" cy="0"/>
          <a:chOff x="0" y="0"/>
          <a:chExt cx="0" cy="0"/>
        </a:xfrm>
      </p:grpSpPr>
      <p:sp>
        <p:nvSpPr>
          <p:cNvPr id="4" name="Rectangle 45"/>
          <p:cNvSpPr>
            <a:spLocks noChangeArrowheads="1"/>
          </p:cNvSpPr>
          <p:nvPr userDrawn="1"/>
        </p:nvSpPr>
        <p:spPr bwMode="auto">
          <a:xfrm>
            <a:off x="6765925" y="6524625"/>
            <a:ext cx="2105025" cy="152400"/>
          </a:xfrm>
          <a:prstGeom prst="rect">
            <a:avLst/>
          </a:prstGeom>
          <a:noFill/>
          <a:ln w="3175">
            <a:solidFill>
              <a:schemeClr val="bg1"/>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pPr>
              <a:lnSpc>
                <a:spcPct val="90000"/>
              </a:lnSpc>
            </a:pPr>
            <a:r>
              <a:rPr lang="en-US" sz="900">
                <a:solidFill>
                  <a:srgbClr val="191919"/>
                </a:solidFill>
                <a:latin typeface="Helv Neue Light" charset="0"/>
              </a:rPr>
              <a:t>IBM Institute for Business Value</a:t>
            </a:r>
          </a:p>
        </p:txBody>
      </p:sp>
      <p:sp>
        <p:nvSpPr>
          <p:cNvPr id="7" name="Title Placeholder 1"/>
          <p:cNvSpPr>
            <a:spLocks noGrp="1"/>
          </p:cNvSpPr>
          <p:nvPr>
            <p:ph type="title"/>
          </p:nvPr>
        </p:nvSpPr>
        <p:spPr bwMode="auto">
          <a:xfrm>
            <a:off x="212725" y="103188"/>
            <a:ext cx="8558742" cy="769937"/>
          </a:xfrm>
          <a:prstGeom prst="rect">
            <a:avLst/>
          </a:prstGeom>
          <a:noFill/>
          <a:ln>
            <a:noFill/>
          </a:ln>
          <a:extLst/>
        </p:spPr>
        <p:txBody>
          <a:bodyPr/>
          <a:lstStyle>
            <a:lvl1pPr>
              <a:defRPr/>
            </a:lvl1pPr>
          </a:lstStyle>
          <a:p>
            <a:pPr lvl="0"/>
            <a:r>
              <a:rPr lang="en-US" smtClean="0"/>
              <a:t>Click to edit Master title style</a:t>
            </a:r>
            <a:endParaRPr lang="en-US" dirty="0" smtClean="0"/>
          </a:p>
        </p:txBody>
      </p:sp>
      <p:sp>
        <p:nvSpPr>
          <p:cNvPr id="3" name="Text Placeholder 2"/>
          <p:cNvSpPr>
            <a:spLocks noGrp="1"/>
          </p:cNvSpPr>
          <p:nvPr>
            <p:ph type="body" sz="quarter" idx="11"/>
          </p:nvPr>
        </p:nvSpPr>
        <p:spPr>
          <a:xfrm>
            <a:off x="228599" y="981075"/>
            <a:ext cx="8286751" cy="5391944"/>
          </a:xfrm>
        </p:spPr>
        <p:txBody>
          <a:bodyPr/>
          <a:lstStyle>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4"/>
          <p:cNvSpPr>
            <a:spLocks noGrp="1" noChangeArrowheads="1"/>
          </p:cNvSpPr>
          <p:nvPr>
            <p:ph type="sldNum" sz="quarter" idx="12"/>
          </p:nvPr>
        </p:nvSpPr>
        <p:spPr/>
        <p:txBody>
          <a:bodyPr/>
          <a:lstStyle>
            <a:lvl1pPr>
              <a:defRPr smtClean="0"/>
            </a:lvl1pPr>
          </a:lstStyle>
          <a:p>
            <a:pPr>
              <a:defRPr/>
            </a:pPr>
            <a:fld id="{2A7DD79F-0EAB-8A4A-B9D6-E6805B0302EA}" type="slidenum">
              <a:rPr lang="en-US"/>
              <a:pPr>
                <a:defRPr/>
              </a:pPr>
              <a:t>‹#›</a:t>
            </a:fld>
            <a:endParaRPr lang="en-US"/>
          </a:p>
        </p:txBody>
      </p:sp>
      <p:sp>
        <p:nvSpPr>
          <p:cNvPr id="6" name="Rectangle 55"/>
          <p:cNvSpPr>
            <a:spLocks noGrp="1" noChangeArrowheads="1"/>
          </p:cNvSpPr>
          <p:nvPr>
            <p:ph type="dt" sz="half" idx="13"/>
          </p:nvPr>
        </p:nvSpPr>
        <p:spPr>
          <a:xfrm>
            <a:off x="2239963" y="6534150"/>
            <a:ext cx="1006475" cy="184150"/>
          </a:xfrm>
          <a:prstGeom prst="rect">
            <a:avLst/>
          </a:prstGeom>
        </p:spPr>
        <p:txBody>
          <a:bodyPr/>
          <a:lstStyle>
            <a:lvl1pPr>
              <a:defRPr smtClean="0"/>
            </a:lvl1pPr>
          </a:lstStyle>
          <a:p>
            <a:pPr>
              <a:defRPr/>
            </a:pPr>
            <a:fld id="{74457F0D-4FCE-0245-B772-B5EEBC854398}" type="datetime3">
              <a:rPr lang="en-US"/>
              <a:pPr>
                <a:defRPr/>
              </a:pPr>
              <a:t>20 June 2016</a:t>
            </a:fld>
            <a:endParaRPr lang="en-US"/>
          </a:p>
        </p:txBody>
      </p:sp>
    </p:spTree>
    <p:extLst>
      <p:ext uri="{BB962C8B-B14F-4D97-AF65-F5344CB8AC3E}">
        <p14:creationId xmlns:p14="http://schemas.microsoft.com/office/powerpoint/2010/main" val="3988400194"/>
      </p:ext>
    </p:extLst>
  </p:cSld>
  <p:clrMapOvr>
    <a:masterClrMapping/>
  </p:clrMapOvr>
  <p:transition xmlns:p14="http://schemas.microsoft.com/office/powerpoint/2010/mai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IBV Presentation Cover">
    <p:spTree>
      <p:nvGrpSpPr>
        <p:cNvPr id="1" name=""/>
        <p:cNvGrpSpPr/>
        <p:nvPr/>
      </p:nvGrpSpPr>
      <p:grpSpPr>
        <a:xfrm>
          <a:off x="0" y="0"/>
          <a:ext cx="0" cy="0"/>
          <a:chOff x="0" y="0"/>
          <a:chExt cx="0" cy="0"/>
        </a:xfrm>
      </p:grpSpPr>
      <p:sp>
        <p:nvSpPr>
          <p:cNvPr id="5" name="Rectangle 4"/>
          <p:cNvSpPr/>
          <p:nvPr userDrawn="1"/>
        </p:nvSpPr>
        <p:spPr>
          <a:xfrm>
            <a:off x="265113" y="6251575"/>
            <a:ext cx="8208962" cy="511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Picture Placeholder 5"/>
          <p:cNvSpPr>
            <a:spLocks noGrp="1"/>
          </p:cNvSpPr>
          <p:nvPr>
            <p:ph type="pic" sz="quarter" idx="12"/>
          </p:nvPr>
        </p:nvSpPr>
        <p:spPr>
          <a:xfrm>
            <a:off x="0" y="0"/>
            <a:ext cx="9144000" cy="4572000"/>
          </a:xfrm>
        </p:spPr>
        <p:txBody>
          <a:bodyPr tIns="914400" rtlCol="0" anchor="ctr">
            <a:normAutofit/>
          </a:bodyPr>
          <a:lstStyle>
            <a:lvl1pPr algn="ctr">
              <a:buNone/>
              <a:defRPr/>
            </a:lvl1pPr>
          </a:lstStyle>
          <a:p>
            <a:pPr lvl="0"/>
            <a:endParaRPr lang="en-US" noProof="0"/>
          </a:p>
        </p:txBody>
      </p:sp>
      <p:sp>
        <p:nvSpPr>
          <p:cNvPr id="23" name="Text Placeholder 22"/>
          <p:cNvSpPr>
            <a:spLocks noGrp="1"/>
          </p:cNvSpPr>
          <p:nvPr>
            <p:ph type="body" sz="quarter" idx="11"/>
          </p:nvPr>
        </p:nvSpPr>
        <p:spPr>
          <a:xfrm>
            <a:off x="343703" y="5412654"/>
            <a:ext cx="6619875" cy="304800"/>
          </a:xfrm>
        </p:spPr>
        <p:txBody>
          <a:bodyPr>
            <a:noAutofit/>
          </a:bodyPr>
          <a:lstStyle>
            <a:lvl1pPr marL="0" indent="0">
              <a:buFontTx/>
              <a:buNone/>
              <a:defRPr sz="1800" i="1"/>
            </a:lvl1pPr>
            <a:lvl2pPr marL="228600" indent="0">
              <a:buFontTx/>
              <a:buNone/>
              <a:defRPr sz="1800" i="1"/>
            </a:lvl2pPr>
            <a:lvl3pPr marL="457200" indent="0">
              <a:buFontTx/>
              <a:buNone/>
              <a:defRPr sz="1800" i="1"/>
            </a:lvl3pPr>
            <a:lvl4pPr marL="1371600" indent="0">
              <a:buFontTx/>
              <a:buNone/>
              <a:defRPr sz="1800" i="1"/>
            </a:lvl4pPr>
            <a:lvl5pPr marL="1828800" indent="0">
              <a:buFontTx/>
              <a:buNone/>
              <a:defRPr sz="1800" i="1"/>
            </a:lvl5pPr>
          </a:lstStyle>
          <a:p>
            <a:pPr lvl="0"/>
            <a:r>
              <a:rPr lang="en-US" dirty="0" smtClean="0"/>
              <a:t>Click to edit Master text styles</a:t>
            </a:r>
          </a:p>
        </p:txBody>
      </p:sp>
      <p:sp>
        <p:nvSpPr>
          <p:cNvPr id="21" name="Text Placeholder 20"/>
          <p:cNvSpPr>
            <a:spLocks noGrp="1"/>
          </p:cNvSpPr>
          <p:nvPr>
            <p:ph type="body" sz="quarter" idx="10"/>
          </p:nvPr>
        </p:nvSpPr>
        <p:spPr>
          <a:xfrm>
            <a:off x="340249" y="4649132"/>
            <a:ext cx="6637337" cy="731520"/>
          </a:xfrm>
        </p:spPr>
        <p:txBody>
          <a:bodyPr anchor="b">
            <a:noAutofit/>
          </a:bodyPr>
          <a:lstStyle>
            <a:lvl1pPr marL="0" indent="0">
              <a:lnSpc>
                <a:spcPts val="2600"/>
              </a:lnSpc>
              <a:spcBef>
                <a:spcPts val="0"/>
              </a:spcBef>
              <a:buFontTx/>
              <a:buNone/>
              <a:defRPr sz="2600">
                <a:solidFill>
                  <a:schemeClr val="accent1"/>
                </a:solidFill>
              </a:defRPr>
            </a:lvl1pPr>
            <a:lvl2pPr marL="0" indent="0">
              <a:lnSpc>
                <a:spcPts val="2600"/>
              </a:lnSpc>
              <a:spcBef>
                <a:spcPts val="0"/>
              </a:spcBef>
              <a:buFontTx/>
              <a:buNone/>
              <a:defRPr sz="2600">
                <a:solidFill>
                  <a:schemeClr val="accent1"/>
                </a:solidFill>
              </a:defRPr>
            </a:lvl2pPr>
            <a:lvl3pPr marL="457200" indent="0">
              <a:buFontTx/>
              <a:buNone/>
              <a:defRPr sz="2600">
                <a:solidFill>
                  <a:schemeClr val="accent1"/>
                </a:solidFill>
              </a:defRPr>
            </a:lvl3pPr>
            <a:lvl4pPr marL="1371600" indent="0">
              <a:buFontTx/>
              <a:buNone/>
              <a:defRPr sz="2600">
                <a:solidFill>
                  <a:schemeClr val="accent1"/>
                </a:solidFill>
              </a:defRPr>
            </a:lvl4pPr>
            <a:lvl5pPr marL="1828800" indent="0">
              <a:buFontTx/>
              <a:buNone/>
              <a:defRPr sz="2600">
                <a:solidFill>
                  <a:schemeClr val="accent1"/>
                </a:solidFill>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12814107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One-line Title and Subtitle">
    <p:spTree>
      <p:nvGrpSpPr>
        <p:cNvPr id="1" name=""/>
        <p:cNvGrpSpPr/>
        <p:nvPr/>
      </p:nvGrpSpPr>
      <p:grpSpPr>
        <a:xfrm>
          <a:off x="0" y="0"/>
          <a:ext cx="0" cy="0"/>
          <a:chOff x="0" y="0"/>
          <a:chExt cx="0" cy="0"/>
        </a:xfrm>
      </p:grpSpPr>
      <p:sp>
        <p:nvSpPr>
          <p:cNvPr id="2" name="Title 1"/>
          <p:cNvSpPr>
            <a:spLocks noGrp="1"/>
          </p:cNvSpPr>
          <p:nvPr>
            <p:ph type="title"/>
          </p:nvPr>
        </p:nvSpPr>
        <p:spPr>
          <a:xfrm>
            <a:off x="182886" y="594360"/>
            <a:ext cx="8732519" cy="397032"/>
          </a:xfrm>
        </p:spPr>
        <p:txBody>
          <a:bodyPr/>
          <a:lstStyle>
            <a:lvl1pPr>
              <a:defRPr/>
            </a:lvl1pPr>
          </a:lstStyle>
          <a:p>
            <a:r>
              <a:rPr lang="en-US" smtClean="0"/>
              <a:t>Click to edit Master title style</a:t>
            </a:r>
            <a:endParaRPr lang="en-US" dirty="0"/>
          </a:p>
        </p:txBody>
      </p:sp>
      <p:sp>
        <p:nvSpPr>
          <p:cNvPr id="8" name="Text Placeholder 7"/>
          <p:cNvSpPr>
            <a:spLocks noGrp="1"/>
          </p:cNvSpPr>
          <p:nvPr>
            <p:ph type="body" sz="quarter" idx="13"/>
          </p:nvPr>
        </p:nvSpPr>
        <p:spPr>
          <a:xfrm>
            <a:off x="182886" y="942975"/>
            <a:ext cx="8751817" cy="369332"/>
          </a:xfrm>
        </p:spPr>
        <p:txBody>
          <a:bodyPr/>
          <a:lstStyle>
            <a:lvl1pPr marL="0" indent="0">
              <a:spcBef>
                <a:spcPts val="0"/>
              </a:spcBef>
              <a:buFontTx/>
              <a:buNone/>
              <a:defRPr sz="1800" i="1">
                <a:solidFill>
                  <a:schemeClr val="tx1"/>
                </a:solidFill>
              </a:defRPr>
            </a:lvl1pPr>
            <a:lvl2pPr marL="174625" indent="0">
              <a:buFontTx/>
              <a:buNone/>
              <a:defRPr sz="1800" i="1">
                <a:solidFill>
                  <a:schemeClr val="tx1"/>
                </a:solidFill>
              </a:defRPr>
            </a:lvl2pPr>
            <a:lvl3pPr marL="339725" indent="0">
              <a:buFontTx/>
              <a:buNone/>
              <a:defRPr sz="1800" i="1">
                <a:solidFill>
                  <a:schemeClr val="tx1"/>
                </a:solidFill>
              </a:defRPr>
            </a:lvl3pPr>
            <a:lvl4pPr marL="1030287" indent="0">
              <a:buFontTx/>
              <a:buNone/>
              <a:defRPr sz="1800" i="1">
                <a:solidFill>
                  <a:schemeClr val="tx1"/>
                </a:solidFill>
              </a:defRPr>
            </a:lvl4pPr>
            <a:lvl5pPr marL="1376362" indent="0">
              <a:buFontTx/>
              <a:buNone/>
              <a:defRPr sz="1800" i="1">
                <a:solidFill>
                  <a:schemeClr val="tx1"/>
                </a:solidFill>
              </a:defRPr>
            </a:lvl5pPr>
          </a:lstStyle>
          <a:p>
            <a:pPr lvl="0"/>
            <a:r>
              <a:rPr lang="en-US" smtClean="0"/>
              <a:t>Click to edit Master text styles</a:t>
            </a:r>
          </a:p>
        </p:txBody>
      </p:sp>
      <p:sp>
        <p:nvSpPr>
          <p:cNvPr id="5" name="Footer Placeholder 3"/>
          <p:cNvSpPr>
            <a:spLocks noGrp="1"/>
          </p:cNvSpPr>
          <p:nvPr>
            <p:ph type="ftr" sz="quarter" idx="10"/>
          </p:nvPr>
        </p:nvSpPr>
        <p:spPr>
          <a:xfrm>
            <a:off x="825384" y="6514580"/>
            <a:ext cx="6677829" cy="215444"/>
          </a:xfrm>
          <a:prstGeom prst="rect">
            <a:avLst/>
          </a:prstGeom>
        </p:spPr>
        <p:txBody>
          <a:bodyPr/>
          <a:lstStyle>
            <a:lvl1pPr algn="ctr">
              <a:defRPr sz="1000"/>
            </a:lvl1pPr>
          </a:lstStyle>
          <a:p>
            <a:r>
              <a:rPr lang="en-US" dirty="0" smtClean="0">
                <a:solidFill>
                  <a:srgbClr val="FF0000"/>
                </a:solidFill>
              </a:rPr>
              <a:t>FOR INTERNAL USE ONLY</a:t>
            </a:r>
          </a:p>
        </p:txBody>
      </p:sp>
    </p:spTree>
    <p:extLst>
      <p:ext uri="{BB962C8B-B14F-4D97-AF65-F5344CB8AC3E}">
        <p14:creationId xmlns:p14="http://schemas.microsoft.com/office/powerpoint/2010/main" val="25096387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2" name="Title 1"/>
          <p:cNvSpPr>
            <a:spLocks noGrp="1"/>
          </p:cNvSpPr>
          <p:nvPr>
            <p:ph type="title"/>
          </p:nvPr>
        </p:nvSpPr>
        <p:spPr>
          <a:xfrm>
            <a:off x="182880" y="219456"/>
            <a:ext cx="8770620" cy="397032"/>
          </a:xfrm>
        </p:spPr>
        <p:txBody>
          <a:bodyPr/>
          <a:lstStyle>
            <a:lvl1pPr>
              <a:defRPr baseline="0"/>
            </a:lvl1pPr>
          </a:lstStyle>
          <a:p>
            <a:r>
              <a:rPr lang="en-US" smtClean="0"/>
              <a:t>Click to edit Master title style</a:t>
            </a:r>
            <a:endParaRPr lang="en-US" dirty="0"/>
          </a:p>
        </p:txBody>
      </p:sp>
    </p:spTree>
    <p:extLst>
      <p:ext uri="{BB962C8B-B14F-4D97-AF65-F5344CB8AC3E}">
        <p14:creationId xmlns:p14="http://schemas.microsoft.com/office/powerpoint/2010/main" val="11099472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Title and Subtitle Only">
    <p:spTree>
      <p:nvGrpSpPr>
        <p:cNvPr id="1" name=""/>
        <p:cNvGrpSpPr/>
        <p:nvPr/>
      </p:nvGrpSpPr>
      <p:grpSpPr>
        <a:xfrm>
          <a:off x="0" y="0"/>
          <a:ext cx="0" cy="0"/>
          <a:chOff x="0" y="0"/>
          <a:chExt cx="0" cy="0"/>
        </a:xfrm>
      </p:grpSpPr>
      <p:sp>
        <p:nvSpPr>
          <p:cNvPr id="10" name="Content Placeholder 7"/>
          <p:cNvSpPr>
            <a:spLocks noGrp="1"/>
          </p:cNvSpPr>
          <p:nvPr>
            <p:ph sz="quarter" idx="13"/>
          </p:nvPr>
        </p:nvSpPr>
        <p:spPr>
          <a:xfrm>
            <a:off x="246888" y="859509"/>
            <a:ext cx="8900550" cy="444500"/>
          </a:xfrm>
        </p:spPr>
        <p:txBody>
          <a:bodyPr/>
          <a:lstStyle>
            <a:lvl1pPr marL="0" indent="0">
              <a:lnSpc>
                <a:spcPct val="90000"/>
              </a:lnSpc>
              <a:spcAft>
                <a:spcPts val="0"/>
              </a:spcAft>
              <a:buFontTx/>
              <a:buNone/>
              <a:defRPr sz="2200" b="1" i="1">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smtClean="0"/>
              <a:t>Click to edit Master text styles</a:t>
            </a:r>
          </a:p>
        </p:txBody>
      </p:sp>
      <p:sp>
        <p:nvSpPr>
          <p:cNvPr id="5" name="Rectangle 9"/>
          <p:cNvSpPr>
            <a:spLocks noGrp="1" noChangeArrowheads="1"/>
          </p:cNvSpPr>
          <p:nvPr>
            <p:ph type="sldNum" sz="quarter" idx="14"/>
          </p:nvPr>
        </p:nvSpPr>
        <p:spPr/>
        <p:txBody>
          <a:bodyPr/>
          <a:lstStyle>
            <a:lvl1pPr>
              <a:defRPr/>
            </a:lvl1pPr>
          </a:lstStyle>
          <a:p>
            <a:pPr>
              <a:defRPr/>
            </a:pPr>
            <a:fld id="{F09C0858-0EC4-49F3-BA87-7E17ABC8BC2E}" type="slidenum">
              <a:rPr lang="en-US">
                <a:solidFill>
                  <a:srgbClr val="FFFFFF">
                    <a:lumMod val="75000"/>
                  </a:srgbClr>
                </a:solidFill>
              </a:rPr>
              <a:pPr>
                <a:defRPr/>
              </a:pPr>
              <a:t>‹#›</a:t>
            </a:fld>
            <a:endParaRPr lang="en-US" dirty="0">
              <a:solidFill>
                <a:srgbClr val="FFFFFF">
                  <a:lumMod val="75000"/>
                </a:srgbClr>
              </a:solidFill>
            </a:endParaRPr>
          </a:p>
        </p:txBody>
      </p:sp>
      <p:sp>
        <p:nvSpPr>
          <p:cNvPr id="6" name="Title Placeholder 1"/>
          <p:cNvSpPr>
            <a:spLocks noGrp="1"/>
          </p:cNvSpPr>
          <p:nvPr>
            <p:ph type="title"/>
          </p:nvPr>
        </p:nvSpPr>
        <p:spPr bwMode="auto">
          <a:xfrm>
            <a:off x="246888" y="207265"/>
            <a:ext cx="8897113"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nSpc>
                <a:spcPct val="90000"/>
              </a:lnSpc>
              <a:spcAft>
                <a:spcPts val="0"/>
              </a:spcAft>
              <a:defRPr/>
            </a:lvl1pPr>
          </a:lstStyle>
          <a:p>
            <a:pPr lvl="0"/>
            <a:r>
              <a:rPr lang="en-US" dirty="0" smtClean="0"/>
              <a:t>Click to edit Master title style</a:t>
            </a:r>
          </a:p>
        </p:txBody>
      </p:sp>
    </p:spTree>
    <p:extLst>
      <p:ext uri="{BB962C8B-B14F-4D97-AF65-F5344CB8AC3E}">
        <p14:creationId xmlns:p14="http://schemas.microsoft.com/office/powerpoint/2010/main" val="4275735954"/>
      </p:ext>
    </p:extLst>
  </p:cSld>
  <p:clrMapOvr>
    <a:masterClrMapping/>
  </p:clrMapOvr>
  <p:transition xmlns:p14="http://schemas.microsoft.com/office/powerpoint/2010/main" spd="slow">
    <p:wipe dir="d"/>
  </p:transition>
  <p:timing>
    <p:tnLst>
      <p:par>
        <p:cTn xmlns:p14="http://schemas.microsoft.com/office/powerpoint/2010/mai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pic>
        <p:nvPicPr>
          <p:cNvPr id="3" name="Picture 7"/>
          <p:cNvPicPr>
            <a:picLocks noChangeAspect="1"/>
          </p:cNvPicPr>
          <p:nvPr/>
        </p:nvPicPr>
        <p:blipFill>
          <a:blip r:embed="rId2"/>
          <a:srcRect/>
          <a:stretch>
            <a:fillRect/>
          </a:stretch>
        </p:blipFill>
        <p:spPr bwMode="auto">
          <a:xfrm>
            <a:off x="8112125" y="6563787"/>
            <a:ext cx="801688" cy="165100"/>
          </a:xfrm>
          <a:prstGeom prst="rect">
            <a:avLst/>
          </a:prstGeom>
          <a:noFill/>
          <a:ln w="9525">
            <a:noFill/>
            <a:miter lim="800000"/>
            <a:headEnd/>
            <a:tailEnd/>
          </a:ln>
        </p:spPr>
      </p:pic>
      <p:sp>
        <p:nvSpPr>
          <p:cNvPr id="9" name="Title 8"/>
          <p:cNvSpPr>
            <a:spLocks noGrp="1"/>
          </p:cNvSpPr>
          <p:nvPr>
            <p:ph type="title"/>
          </p:nvPr>
        </p:nvSpPr>
        <p:spPr>
          <a:xfrm>
            <a:off x="231775" y="275167"/>
            <a:ext cx="8229600" cy="560692"/>
          </a:xfrm>
          <a:prstGeom prst="rect">
            <a:avLst/>
          </a:prstGeom>
        </p:spPr>
        <p:txBody>
          <a:bodyPr vert="horz" lIns="0" tIns="0"/>
          <a:lstStyle>
            <a:lvl1pPr algn="l">
              <a:defRPr sz="2600" b="1" baseline="0">
                <a:solidFill>
                  <a:srgbClr val="FFFFFF"/>
                </a:solidFill>
                <a:latin typeface="Arial"/>
                <a:cs typeface="Arial"/>
              </a:defRPr>
            </a:lvl1pPr>
          </a:lstStyle>
          <a:p>
            <a:r>
              <a:rPr lang="en-US"/>
              <a:t>Click to edit Master title style</a:t>
            </a:r>
          </a:p>
        </p:txBody>
      </p:sp>
    </p:spTree>
    <p:extLst>
      <p:ext uri="{BB962C8B-B14F-4D97-AF65-F5344CB8AC3E}">
        <p14:creationId xmlns:p14="http://schemas.microsoft.com/office/powerpoint/2010/main" val="38332739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pic>
        <p:nvPicPr>
          <p:cNvPr id="3" name="Picture 7"/>
          <p:cNvPicPr>
            <a:picLocks noChangeAspect="1"/>
          </p:cNvPicPr>
          <p:nvPr/>
        </p:nvPicPr>
        <p:blipFill>
          <a:blip r:embed="rId2"/>
          <a:srcRect/>
          <a:stretch>
            <a:fillRect/>
          </a:stretch>
        </p:blipFill>
        <p:spPr bwMode="auto">
          <a:xfrm>
            <a:off x="8112125" y="6563787"/>
            <a:ext cx="801688" cy="165100"/>
          </a:xfrm>
          <a:prstGeom prst="rect">
            <a:avLst/>
          </a:prstGeom>
          <a:noFill/>
          <a:ln w="9525">
            <a:noFill/>
            <a:miter lim="800000"/>
            <a:headEnd/>
            <a:tailEnd/>
          </a:ln>
        </p:spPr>
      </p:pic>
      <p:sp>
        <p:nvSpPr>
          <p:cNvPr id="9" name="Title 8"/>
          <p:cNvSpPr>
            <a:spLocks noGrp="1"/>
          </p:cNvSpPr>
          <p:nvPr>
            <p:ph type="title"/>
          </p:nvPr>
        </p:nvSpPr>
        <p:spPr>
          <a:xfrm>
            <a:off x="231775" y="275167"/>
            <a:ext cx="8229600" cy="560692"/>
          </a:xfrm>
          <a:prstGeom prst="rect">
            <a:avLst/>
          </a:prstGeom>
        </p:spPr>
        <p:txBody>
          <a:bodyPr vert="horz" lIns="0" tIns="0"/>
          <a:lstStyle>
            <a:lvl1pPr algn="l">
              <a:defRPr sz="2600" b="1" baseline="0">
                <a:solidFill>
                  <a:srgbClr val="FFFFFF"/>
                </a:solidFill>
                <a:latin typeface="Arial"/>
                <a:cs typeface="Arial"/>
              </a:defRPr>
            </a:lvl1pPr>
          </a:lstStyle>
          <a:p>
            <a:r>
              <a:rPr lang="en-US"/>
              <a:t>Click to edit Master title style</a:t>
            </a:r>
          </a:p>
        </p:txBody>
      </p:sp>
    </p:spTree>
    <p:extLst>
      <p:ext uri="{BB962C8B-B14F-4D97-AF65-F5344CB8AC3E}">
        <p14:creationId xmlns:p14="http://schemas.microsoft.com/office/powerpoint/2010/main" val="5046907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5" name="Rectangle 45"/>
          <p:cNvSpPr>
            <a:spLocks noChangeArrowheads="1"/>
          </p:cNvSpPr>
          <p:nvPr userDrawn="1"/>
        </p:nvSpPr>
        <p:spPr bwMode="auto">
          <a:xfrm>
            <a:off x="365125" y="6392863"/>
            <a:ext cx="6035675" cy="92075"/>
          </a:xfrm>
          <a:prstGeom prst="rect">
            <a:avLst/>
          </a:prstGeom>
          <a:noFill/>
          <a:ln w="3175">
            <a:solidFill>
              <a:schemeClr val="bg1"/>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pPr>
              <a:lnSpc>
                <a:spcPct val="90000"/>
              </a:lnSpc>
            </a:pPr>
            <a:endParaRPr lang="en-US" sz="2000">
              <a:solidFill>
                <a:srgbClr val="191919"/>
              </a:solidFill>
              <a:latin typeface="HelvNeue Light for IBM" charset="0"/>
            </a:endParaRPr>
          </a:p>
        </p:txBody>
      </p:sp>
      <p:sp>
        <p:nvSpPr>
          <p:cNvPr id="2" name="Title 1"/>
          <p:cNvSpPr>
            <a:spLocks noGrp="1"/>
          </p:cNvSpPr>
          <p:nvPr>
            <p:ph type="title"/>
          </p:nvPr>
        </p:nvSpPr>
        <p:spPr>
          <a:xfrm>
            <a:off x="182563" y="381001"/>
            <a:ext cx="8824912" cy="457200"/>
          </a:xfrm>
        </p:spPr>
        <p:txBody>
          <a:bodyPr/>
          <a:lstStyle/>
          <a:p>
            <a:r>
              <a:rPr lang="en-US" smtClean="0"/>
              <a:t>Click to edit Master title style</a:t>
            </a:r>
            <a:endParaRPr lang="en-US"/>
          </a:p>
        </p:txBody>
      </p:sp>
      <p:sp>
        <p:nvSpPr>
          <p:cNvPr id="3" name="Content Placeholder 2"/>
          <p:cNvSpPr>
            <a:spLocks noGrp="1"/>
          </p:cNvSpPr>
          <p:nvPr>
            <p:ph idx="1"/>
          </p:nvPr>
        </p:nvSpPr>
        <p:spPr>
          <a:xfrm>
            <a:off x="182563" y="1874838"/>
            <a:ext cx="8824912" cy="425164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7"/>
          <p:cNvSpPr>
            <a:spLocks noGrp="1" noChangeArrowheads="1"/>
          </p:cNvSpPr>
          <p:nvPr>
            <p:ph type="sldNum" sz="quarter" idx="10"/>
          </p:nvPr>
        </p:nvSpPr>
        <p:spPr>
          <a:xfrm>
            <a:off x="312738" y="6524625"/>
            <a:ext cx="366712" cy="184150"/>
          </a:xfrm>
        </p:spPr>
        <p:txBody>
          <a:bodyPr/>
          <a:lstStyle>
            <a:lvl1pPr>
              <a:defRPr smtClean="0"/>
            </a:lvl1pPr>
          </a:lstStyle>
          <a:p>
            <a:pPr>
              <a:defRPr/>
            </a:pPr>
            <a:fld id="{EB0AA821-8C0E-5145-9E21-3EEE24787867}" type="slidenum">
              <a:rPr lang="en-US"/>
              <a:pPr>
                <a:defRPr/>
              </a:pPr>
              <a:t>‹#›</a:t>
            </a:fld>
            <a:endParaRPr lang="en-US"/>
          </a:p>
        </p:txBody>
      </p:sp>
      <p:sp>
        <p:nvSpPr>
          <p:cNvPr id="7" name="Rectangle 55"/>
          <p:cNvSpPr>
            <a:spLocks noGrp="1" noChangeArrowheads="1"/>
          </p:cNvSpPr>
          <p:nvPr>
            <p:ph type="dt" sz="half" idx="11"/>
          </p:nvPr>
        </p:nvSpPr>
        <p:spPr>
          <a:xfrm>
            <a:off x="4114800" y="6503352"/>
            <a:ext cx="1878012" cy="226696"/>
          </a:xfrm>
          <a:prstGeom prst="rect">
            <a:avLst/>
          </a:prstGeom>
        </p:spPr>
        <p:txBody>
          <a:bodyPr/>
          <a:lstStyle>
            <a:lvl1pPr>
              <a:defRPr sz="900" smtClean="0"/>
            </a:lvl1pPr>
          </a:lstStyle>
          <a:p>
            <a:pPr>
              <a:defRPr/>
            </a:pPr>
            <a:fld id="{C00186F4-59AD-994F-88FA-079DC406A340}" type="datetime3">
              <a:rPr lang="en-US" smtClean="0"/>
              <a:pPr>
                <a:defRPr/>
              </a:pPr>
              <a:t>20 June 2016</a:t>
            </a:fld>
            <a:endParaRPr lang="en-US"/>
          </a:p>
        </p:txBody>
      </p:sp>
    </p:spTree>
    <p:extLst>
      <p:ext uri="{BB962C8B-B14F-4D97-AF65-F5344CB8AC3E}">
        <p14:creationId xmlns:p14="http://schemas.microsoft.com/office/powerpoint/2010/main" val="32518786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pic>
        <p:nvPicPr>
          <p:cNvPr id="3" name="Picture 7"/>
          <p:cNvPicPr>
            <a:picLocks noChangeAspect="1"/>
          </p:cNvPicPr>
          <p:nvPr/>
        </p:nvPicPr>
        <p:blipFill>
          <a:blip r:embed="rId2"/>
          <a:srcRect/>
          <a:stretch>
            <a:fillRect/>
          </a:stretch>
        </p:blipFill>
        <p:spPr bwMode="auto">
          <a:xfrm>
            <a:off x="8112125" y="6563787"/>
            <a:ext cx="801688" cy="165100"/>
          </a:xfrm>
          <a:prstGeom prst="rect">
            <a:avLst/>
          </a:prstGeom>
          <a:noFill/>
          <a:ln w="9525">
            <a:noFill/>
            <a:miter lim="800000"/>
            <a:headEnd/>
            <a:tailEnd/>
          </a:ln>
        </p:spPr>
      </p:pic>
      <p:sp>
        <p:nvSpPr>
          <p:cNvPr id="9" name="Title 8"/>
          <p:cNvSpPr>
            <a:spLocks noGrp="1"/>
          </p:cNvSpPr>
          <p:nvPr>
            <p:ph type="title"/>
          </p:nvPr>
        </p:nvSpPr>
        <p:spPr>
          <a:xfrm>
            <a:off x="231775" y="275167"/>
            <a:ext cx="8229600" cy="560692"/>
          </a:xfrm>
          <a:prstGeom prst="rect">
            <a:avLst/>
          </a:prstGeom>
        </p:spPr>
        <p:txBody>
          <a:bodyPr vert="horz" lIns="0" tIns="0"/>
          <a:lstStyle>
            <a:lvl1pPr algn="l">
              <a:defRPr sz="2600" b="1" baseline="0">
                <a:solidFill>
                  <a:srgbClr val="FFFFFF"/>
                </a:solidFill>
                <a:latin typeface="Arial"/>
                <a:cs typeface="Arial"/>
              </a:defRPr>
            </a:lvl1pPr>
          </a:lstStyle>
          <a:p>
            <a:r>
              <a:rPr lang="en-US"/>
              <a:t>Click to edit Master title style</a:t>
            </a:r>
          </a:p>
        </p:txBody>
      </p:sp>
    </p:spTree>
    <p:extLst>
      <p:ext uri="{BB962C8B-B14F-4D97-AF65-F5344CB8AC3E}">
        <p14:creationId xmlns:p14="http://schemas.microsoft.com/office/powerpoint/2010/main" val="5046907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2_Title Slide">
    <p:spTree>
      <p:nvGrpSpPr>
        <p:cNvPr id="1" name=""/>
        <p:cNvGrpSpPr/>
        <p:nvPr/>
      </p:nvGrpSpPr>
      <p:grpSpPr>
        <a:xfrm>
          <a:off x="0" y="0"/>
          <a:ext cx="0" cy="0"/>
          <a:chOff x="0" y="0"/>
          <a:chExt cx="0" cy="0"/>
        </a:xfrm>
      </p:grpSpPr>
      <p:sp>
        <p:nvSpPr>
          <p:cNvPr id="6" name="TextBox 4"/>
          <p:cNvSpPr txBox="1"/>
          <p:nvPr userDrawn="1"/>
        </p:nvSpPr>
        <p:spPr>
          <a:xfrm>
            <a:off x="4460875" y="6603504"/>
            <a:ext cx="331788" cy="169277"/>
          </a:xfrm>
          <a:prstGeom prst="rect">
            <a:avLst/>
          </a:prstGeom>
          <a:noFill/>
        </p:spPr>
        <p:txBody>
          <a:bodyPr lIns="0" tIns="0" rIns="0" bIns="0" anchor="ctr">
            <a:spAutoFit/>
          </a:bodyPr>
          <a:lstStyle/>
          <a:p>
            <a:pPr defTabSz="609493" fontAlgn="auto">
              <a:spcBef>
                <a:spcPts val="0"/>
              </a:spcBef>
              <a:spcAft>
                <a:spcPts val="0"/>
              </a:spcAft>
              <a:defRPr/>
            </a:pPr>
            <a:fld id="{103ADD1F-A4C6-4DB4-AB61-D0061D286B5B}" type="slidenum">
              <a:rPr lang="en-US" sz="1100" b="0" kern="0" spc="-40">
                <a:latin typeface="+mn-lt"/>
                <a:cs typeface="Arial"/>
              </a:rPr>
              <a:pPr defTabSz="609493" fontAlgn="auto">
                <a:spcBef>
                  <a:spcPts val="0"/>
                </a:spcBef>
                <a:spcAft>
                  <a:spcPts val="0"/>
                </a:spcAft>
                <a:defRPr/>
              </a:pPr>
              <a:t>‹#›</a:t>
            </a:fld>
            <a:endParaRPr lang="en-US" sz="1100" b="0" kern="0" spc="-40" dirty="0">
              <a:latin typeface="+mn-lt"/>
              <a:cs typeface="Arial"/>
            </a:endParaRPr>
          </a:p>
        </p:txBody>
      </p:sp>
      <p:sp>
        <p:nvSpPr>
          <p:cNvPr id="8" name="Rectangle 6"/>
          <p:cNvSpPr/>
          <p:nvPr userDrawn="1"/>
        </p:nvSpPr>
        <p:spPr>
          <a:xfrm>
            <a:off x="0" y="0"/>
            <a:ext cx="9144000" cy="6858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anchor="ctr"/>
          <a:lstStyle/>
          <a:p>
            <a:pPr algn="ctr" fontAlgn="auto">
              <a:spcBef>
                <a:spcPts val="0"/>
              </a:spcBef>
              <a:spcAft>
                <a:spcPts val="0"/>
              </a:spcAft>
              <a:defRPr/>
            </a:pPr>
            <a:endParaRPr lang="en-US" b="0"/>
          </a:p>
        </p:txBody>
      </p:sp>
      <p:sp>
        <p:nvSpPr>
          <p:cNvPr id="9" name="Rectangle 7"/>
          <p:cNvSpPr/>
          <p:nvPr userDrawn="1"/>
        </p:nvSpPr>
        <p:spPr>
          <a:xfrm>
            <a:off x="6400800" y="0"/>
            <a:ext cx="2743200" cy="6858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anchor="ctr"/>
          <a:lstStyle/>
          <a:p>
            <a:pPr algn="ctr" fontAlgn="auto">
              <a:spcBef>
                <a:spcPts val="0"/>
              </a:spcBef>
              <a:spcAft>
                <a:spcPts val="0"/>
              </a:spcAft>
              <a:defRPr/>
            </a:pPr>
            <a:endParaRPr lang="en-US" b="0"/>
          </a:p>
        </p:txBody>
      </p:sp>
      <p:pic>
        <p:nvPicPr>
          <p:cNvPr id="11" name="Picture 9"/>
          <p:cNvPicPr>
            <a:picLocks noChangeAspect="1"/>
          </p:cNvPicPr>
          <p:nvPr userDrawn="1"/>
        </p:nvPicPr>
        <p:blipFill>
          <a:blip r:embed="rId2"/>
          <a:srcRect/>
          <a:stretch>
            <a:fillRect/>
          </a:stretch>
        </p:blipFill>
        <p:spPr bwMode="auto">
          <a:xfrm>
            <a:off x="633422" y="1433514"/>
            <a:ext cx="2917825" cy="2468563"/>
          </a:xfrm>
          <a:prstGeom prst="rect">
            <a:avLst/>
          </a:prstGeom>
          <a:noFill/>
          <a:ln w="9525">
            <a:noFill/>
            <a:miter lim="800000"/>
            <a:headEnd/>
            <a:tailEnd/>
          </a:ln>
        </p:spPr>
      </p:pic>
      <p:sp>
        <p:nvSpPr>
          <p:cNvPr id="12" name="TextBox 10"/>
          <p:cNvSpPr txBox="1"/>
          <p:nvPr userDrawn="1"/>
        </p:nvSpPr>
        <p:spPr>
          <a:xfrm>
            <a:off x="6629410" y="4937132"/>
            <a:ext cx="1736725" cy="274639"/>
          </a:xfrm>
          <a:prstGeom prst="rect">
            <a:avLst/>
          </a:prstGeom>
          <a:noFill/>
        </p:spPr>
        <p:txBody>
          <a:bodyPr lIns="0" tIns="0" rIns="0" bIns="0" anchor="ctr"/>
          <a:lstStyle/>
          <a:p>
            <a:pPr fontAlgn="auto">
              <a:spcBef>
                <a:spcPts val="0"/>
              </a:spcBef>
              <a:spcAft>
                <a:spcPts val="0"/>
              </a:spcAft>
              <a:defRPr/>
            </a:pPr>
            <a:r>
              <a:rPr lang="en-US" sz="2100" kern="0" spc="-40" dirty="0">
                <a:solidFill>
                  <a:srgbClr val="FFFFFF"/>
                </a:solidFill>
                <a:latin typeface="Arial"/>
                <a:cs typeface="Arial"/>
              </a:rPr>
              <a:t>Presented by:</a:t>
            </a:r>
          </a:p>
        </p:txBody>
      </p:sp>
      <p:sp>
        <p:nvSpPr>
          <p:cNvPr id="15" name="TextBox 11"/>
          <p:cNvSpPr txBox="1"/>
          <p:nvPr userDrawn="1"/>
        </p:nvSpPr>
        <p:spPr>
          <a:xfrm>
            <a:off x="7894640" y="6506958"/>
            <a:ext cx="974725" cy="338554"/>
          </a:xfrm>
          <a:prstGeom prst="rect">
            <a:avLst/>
          </a:prstGeom>
          <a:noFill/>
        </p:spPr>
        <p:txBody>
          <a:bodyPr lIns="0" tIns="0" rIns="0" bIns="0" anchor="ctr">
            <a:spAutoFit/>
          </a:bodyPr>
          <a:lstStyle/>
          <a:p>
            <a:pPr defTabSz="609493" fontAlgn="auto">
              <a:spcBef>
                <a:spcPts val="0"/>
              </a:spcBef>
              <a:spcAft>
                <a:spcPts val="0"/>
              </a:spcAft>
              <a:defRPr/>
            </a:pPr>
            <a:r>
              <a:rPr lang="en-US" sz="1100" b="0" kern="0" spc="-40" dirty="0">
                <a:solidFill>
                  <a:schemeClr val="bg1"/>
                </a:solidFill>
                <a:latin typeface="+mn-lt"/>
                <a:cs typeface="Arial"/>
              </a:rPr>
              <a:t>© IBM Corporation </a:t>
            </a:r>
          </a:p>
        </p:txBody>
      </p:sp>
      <p:sp>
        <p:nvSpPr>
          <p:cNvPr id="2" name="Title 1"/>
          <p:cNvSpPr>
            <a:spLocks noGrp="1"/>
          </p:cNvSpPr>
          <p:nvPr>
            <p:ph type="ctrTitle"/>
          </p:nvPr>
        </p:nvSpPr>
        <p:spPr>
          <a:xfrm>
            <a:off x="1311101" y="3886200"/>
            <a:ext cx="5029200" cy="457200"/>
          </a:xfrm>
        </p:spPr>
        <p:txBody>
          <a:bodyPr lIns="0" tIns="0" rIns="0" bIns="0">
            <a:noAutofit/>
          </a:bodyPr>
          <a:lstStyle>
            <a:lvl1pPr algn="l">
              <a:defRPr sz="3700" b="1">
                <a:solidFill>
                  <a:srgbClr val="FFFFFF"/>
                </a:solidFill>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1311102" y="4366051"/>
            <a:ext cx="3851540" cy="365760"/>
          </a:xfrm>
        </p:spPr>
        <p:txBody>
          <a:bodyPr lIns="0" tIns="0" rIns="0" bIns="0" anchor="ctr" anchorCtr="0">
            <a:noAutofit/>
          </a:bodyPr>
          <a:lstStyle>
            <a:lvl1pPr marL="0" indent="0">
              <a:spcBef>
                <a:spcPts val="0"/>
              </a:spcBef>
              <a:buNone/>
              <a:defRPr sz="24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p:txBody>
      </p:sp>
      <p:sp>
        <p:nvSpPr>
          <p:cNvPr id="13" name="Text Placeholder 6"/>
          <p:cNvSpPr>
            <a:spLocks noGrp="1"/>
          </p:cNvSpPr>
          <p:nvPr>
            <p:ph type="body" sz="quarter" idx="11"/>
          </p:nvPr>
        </p:nvSpPr>
        <p:spPr>
          <a:xfrm>
            <a:off x="6629400" y="5212080"/>
            <a:ext cx="2377440" cy="274320"/>
          </a:xfrm>
        </p:spPr>
        <p:txBody>
          <a:bodyPr lIns="0" tIns="0" rIns="0" bIns="0" anchor="ctr" anchorCtr="0">
            <a:noAutofit/>
          </a:bodyPr>
          <a:lstStyle>
            <a:lvl1pPr marL="0" indent="0">
              <a:spcBef>
                <a:spcPts val="0"/>
              </a:spcBef>
              <a:buNone/>
              <a:defRPr sz="2100"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smtClean="0"/>
              <a:t>Click to edit Master text styles</a:t>
            </a:r>
          </a:p>
        </p:txBody>
      </p:sp>
      <p:sp>
        <p:nvSpPr>
          <p:cNvPr id="14" name="Text Placeholder 6"/>
          <p:cNvSpPr>
            <a:spLocks noGrp="1"/>
          </p:cNvSpPr>
          <p:nvPr>
            <p:ph type="body" sz="quarter" idx="12"/>
          </p:nvPr>
        </p:nvSpPr>
        <p:spPr>
          <a:xfrm>
            <a:off x="6629400" y="5486400"/>
            <a:ext cx="2377440" cy="274320"/>
          </a:xfrm>
        </p:spPr>
        <p:txBody>
          <a:bodyPr lIns="0" tIns="0" rIns="0" bIns="0" anchor="ctr" anchorCtr="0">
            <a:noAutofit/>
          </a:bodyPr>
          <a:lstStyle>
            <a:lvl1pPr marL="0" indent="0">
              <a:spcBef>
                <a:spcPts val="0"/>
              </a:spcBef>
              <a:buNone/>
              <a:defRPr sz="2100"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smtClean="0"/>
              <a:t>Click to edit Master text styles</a:t>
            </a:r>
          </a:p>
        </p:txBody>
      </p:sp>
    </p:spTree>
    <p:extLst>
      <p:ext uri="{BB962C8B-B14F-4D97-AF65-F5344CB8AC3E}">
        <p14:creationId xmlns:p14="http://schemas.microsoft.com/office/powerpoint/2010/main" val="3578247124"/>
      </p:ext>
    </p:extLst>
  </p:cSld>
  <p:clrMapOvr>
    <a:masterClrMapping/>
  </p:clrMapOvr>
  <p:transition xmlns:p14="http://schemas.microsoft.com/office/powerpoint/2010/main" spd="med">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TwoUpText_CloudEyebrow">
    <p:spTree>
      <p:nvGrpSpPr>
        <p:cNvPr id="1" name=""/>
        <p:cNvGrpSpPr/>
        <p:nvPr/>
      </p:nvGrpSpPr>
      <p:grpSpPr>
        <a:xfrm>
          <a:off x="0" y="0"/>
          <a:ext cx="0" cy="0"/>
          <a:chOff x="0" y="0"/>
          <a:chExt cx="0" cy="0"/>
        </a:xfrm>
      </p:grpSpPr>
      <p:pic>
        <p:nvPicPr>
          <p:cNvPr id="5" name="Picture 8"/>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4538" y="6034089"/>
            <a:ext cx="653823"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10"/>
          <p:cNvGrpSpPr/>
          <p:nvPr/>
        </p:nvGrpSpPr>
        <p:grpSpPr>
          <a:xfrm>
            <a:off x="365681" y="268817"/>
            <a:ext cx="380132" cy="172508"/>
            <a:chOff x="360699" y="268817"/>
            <a:chExt cx="506711" cy="172508"/>
          </a:xfrm>
          <a:solidFill>
            <a:schemeClr val="accent1"/>
          </a:solidFill>
        </p:grpSpPr>
        <p:sp>
          <p:nvSpPr>
            <p:cNvPr id="7" name="Rectangle 11"/>
            <p:cNvSpPr/>
            <p:nvPr/>
          </p:nvSpPr>
          <p:spPr>
            <a:xfrm>
              <a:off x="501650" y="268817"/>
              <a:ext cx="365760" cy="5926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a:solidFill>
                  <a:prstClr val="white"/>
                </a:solidFill>
              </a:endParaRPr>
            </a:p>
          </p:txBody>
        </p:sp>
        <p:sp>
          <p:nvSpPr>
            <p:cNvPr id="9" name="Rectangle 12"/>
            <p:cNvSpPr/>
            <p:nvPr/>
          </p:nvSpPr>
          <p:spPr>
            <a:xfrm>
              <a:off x="360699" y="382059"/>
              <a:ext cx="365760" cy="5926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a:solidFill>
                  <a:prstClr val="white"/>
                </a:solidFill>
              </a:endParaRPr>
            </a:p>
          </p:txBody>
        </p:sp>
      </p:grpSp>
      <p:sp>
        <p:nvSpPr>
          <p:cNvPr id="2" name="Title 1"/>
          <p:cNvSpPr>
            <a:spLocks noGrp="1"/>
          </p:cNvSpPr>
          <p:nvPr>
            <p:ph type="title"/>
          </p:nvPr>
        </p:nvSpPr>
        <p:spPr/>
        <p:txBody>
          <a:bodyPr/>
          <a:lstStyle/>
          <a:p>
            <a:r>
              <a:rPr lang="en-US" dirty="0" smtClean="0"/>
              <a:t>Click to edit Master title style</a:t>
            </a:r>
            <a:endParaRPr lang="en-US" dirty="0"/>
          </a:p>
        </p:txBody>
      </p:sp>
      <p:sp>
        <p:nvSpPr>
          <p:cNvPr id="8" name="Text Placeholder 7"/>
          <p:cNvSpPr>
            <a:spLocks noGrp="1"/>
          </p:cNvSpPr>
          <p:nvPr>
            <p:ph type="body" sz="quarter" idx="10"/>
          </p:nvPr>
        </p:nvSpPr>
        <p:spPr>
          <a:xfrm>
            <a:off x="363537" y="1701800"/>
            <a:ext cx="4056063" cy="146809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ext Placeholder 9"/>
          <p:cNvSpPr>
            <a:spLocks noGrp="1"/>
          </p:cNvSpPr>
          <p:nvPr>
            <p:ph type="body" sz="quarter" idx="11"/>
          </p:nvPr>
        </p:nvSpPr>
        <p:spPr>
          <a:xfrm>
            <a:off x="4690533" y="1693863"/>
            <a:ext cx="4056064" cy="146809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70875249"/>
      </p:ext>
    </p:extLst>
  </p:cSld>
  <p:clrMapOvr>
    <a:masterClrMapping/>
  </p:clrMapOvr>
  <p:transition xmlns:p14="http://schemas.microsoft.com/office/powerpoint/2010/main" spd="med">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SaaS">
    <p:spTree>
      <p:nvGrpSpPr>
        <p:cNvPr id="1" name=""/>
        <p:cNvGrpSpPr/>
        <p:nvPr/>
      </p:nvGrpSpPr>
      <p:grpSpPr>
        <a:xfrm>
          <a:off x="0" y="0"/>
          <a:ext cx="0" cy="0"/>
          <a:chOff x="0" y="0"/>
          <a:chExt cx="0" cy="0"/>
        </a:xfrm>
      </p:grpSpPr>
      <p:sp>
        <p:nvSpPr>
          <p:cNvPr id="4" name="Rectangle 3"/>
          <p:cNvSpPr/>
          <p:nvPr userDrawn="1"/>
        </p:nvSpPr>
        <p:spPr>
          <a:xfrm>
            <a:off x="0" y="0"/>
            <a:ext cx="2743200" cy="6858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3" name="Group 2"/>
          <p:cNvGrpSpPr/>
          <p:nvPr userDrawn="1"/>
        </p:nvGrpSpPr>
        <p:grpSpPr>
          <a:xfrm>
            <a:off x="360703" y="840321"/>
            <a:ext cx="506711" cy="172508"/>
            <a:chOff x="360699" y="268817"/>
            <a:chExt cx="506711" cy="172508"/>
          </a:xfrm>
          <a:solidFill>
            <a:schemeClr val="bg1"/>
          </a:solidFill>
        </p:grpSpPr>
        <p:sp>
          <p:nvSpPr>
            <p:cNvPr id="6" name="Rectangle 5"/>
            <p:cNvSpPr/>
            <p:nvPr userDrawn="1"/>
          </p:nvSpPr>
          <p:spPr>
            <a:xfrm>
              <a:off x="501650" y="268817"/>
              <a:ext cx="365760" cy="5926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endParaRPr>
            </a:p>
          </p:txBody>
        </p:sp>
        <p:sp>
          <p:nvSpPr>
            <p:cNvPr id="7" name="Rectangle 6"/>
            <p:cNvSpPr/>
            <p:nvPr userDrawn="1"/>
          </p:nvSpPr>
          <p:spPr>
            <a:xfrm>
              <a:off x="360699" y="382059"/>
              <a:ext cx="365760" cy="5926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endParaRPr>
            </a:p>
          </p:txBody>
        </p:sp>
      </p:grpSp>
      <p:sp>
        <p:nvSpPr>
          <p:cNvPr id="17" name="Text Placeholder 6"/>
          <p:cNvSpPr>
            <a:spLocks noGrp="1"/>
          </p:cNvSpPr>
          <p:nvPr>
            <p:ph type="body" sz="quarter" idx="12" hasCustomPrompt="1"/>
          </p:nvPr>
        </p:nvSpPr>
        <p:spPr>
          <a:xfrm>
            <a:off x="342900" y="1166070"/>
            <a:ext cx="2103120" cy="4114800"/>
          </a:xfrm>
        </p:spPr>
        <p:txBody>
          <a:bodyPr lIns="0" tIns="0" rIns="0" bIns="0" anchor="t" anchorCtr="0">
            <a:noAutofit/>
          </a:bodyPr>
          <a:lstStyle>
            <a:lvl1pPr marL="0" indent="0">
              <a:lnSpc>
                <a:spcPts val="2600"/>
              </a:lnSpc>
              <a:spcBef>
                <a:spcPts val="600"/>
              </a:spcBef>
              <a:buNone/>
              <a:defRPr sz="2400" b="1" baseline="0">
                <a:solidFill>
                  <a:schemeClr val="bg1"/>
                </a:solidFill>
                <a:latin typeface="+mj-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Enter Heading</a:t>
            </a:r>
            <a:endParaRPr lang="en-US" dirty="0"/>
          </a:p>
        </p:txBody>
      </p:sp>
      <p:pic>
        <p:nvPicPr>
          <p:cNvPr id="5" name="Picture 4" descr="cloud_only copy.png"/>
          <p:cNvPicPr>
            <a:picLocks noChangeAspect="1"/>
          </p:cNvPicPr>
          <p:nvPr userDrawn="1"/>
        </p:nvPicPr>
        <p:blipFill rotWithShape="1">
          <a:blip r:embed="rId2" cstate="screen">
            <a:alphaModFix/>
            <a:extLst>
              <a:ext uri="{28A0092B-C50C-407E-A947-70E740481C1C}">
                <a14:useLocalDpi xmlns:a14="http://schemas.microsoft.com/office/drawing/2010/main"/>
              </a:ext>
            </a:extLst>
          </a:blip>
          <a:srcRect l="-2" r="-749"/>
          <a:stretch/>
        </p:blipFill>
        <p:spPr>
          <a:xfrm>
            <a:off x="236896" y="6205574"/>
            <a:ext cx="597936" cy="448242"/>
          </a:xfrm>
          <a:prstGeom prst="rect">
            <a:avLst/>
          </a:prstGeom>
        </p:spPr>
      </p:pic>
      <p:sp>
        <p:nvSpPr>
          <p:cNvPr id="18" name="Text Placeholder 6"/>
          <p:cNvSpPr>
            <a:spLocks noGrp="1"/>
          </p:cNvSpPr>
          <p:nvPr>
            <p:ph type="body" sz="quarter" idx="15" hasCustomPrompt="1"/>
          </p:nvPr>
        </p:nvSpPr>
        <p:spPr>
          <a:xfrm>
            <a:off x="3103899" y="840321"/>
            <a:ext cx="1737360" cy="1554480"/>
          </a:xfrm>
        </p:spPr>
        <p:txBody>
          <a:bodyPr lIns="0" tIns="0" rIns="0" bIns="0" anchor="t" anchorCtr="0">
            <a:noAutofit/>
          </a:bodyPr>
          <a:lstStyle>
            <a:lvl1pPr marL="0" indent="0">
              <a:spcBef>
                <a:spcPts val="600"/>
              </a:spcBef>
              <a:buNone/>
              <a:defRPr sz="2000" b="1" baseline="0">
                <a:solidFill>
                  <a:schemeClr val="tx2"/>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Enter Heading</a:t>
            </a:r>
            <a:endParaRPr lang="en-US" dirty="0"/>
          </a:p>
        </p:txBody>
      </p:sp>
      <p:sp>
        <p:nvSpPr>
          <p:cNvPr id="19" name="Text Placeholder 6"/>
          <p:cNvSpPr>
            <a:spLocks noGrp="1"/>
          </p:cNvSpPr>
          <p:nvPr>
            <p:ph type="body" sz="quarter" idx="16" hasCustomPrompt="1"/>
          </p:nvPr>
        </p:nvSpPr>
        <p:spPr>
          <a:xfrm>
            <a:off x="4937760" y="840321"/>
            <a:ext cx="3840480" cy="1554480"/>
          </a:xfrm>
        </p:spPr>
        <p:txBody>
          <a:bodyPr lIns="0" tIns="0" rIns="0" bIns="0" anchor="t" anchorCtr="0">
            <a:noAutofit/>
          </a:bodyPr>
          <a:lstStyle>
            <a:lvl1pPr marL="171450" indent="-171450">
              <a:spcBef>
                <a:spcPts val="300"/>
              </a:spcBef>
              <a:buClr>
                <a:schemeClr val="accent1"/>
              </a:buClr>
              <a:buFont typeface="Arial" panose="020B0604020202020204" pitchFamily="34" charset="0"/>
              <a:buChar char="–"/>
              <a:defRPr sz="1800" b="0">
                <a:solidFill>
                  <a:schemeClr val="accent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Enter Text</a:t>
            </a:r>
            <a:endParaRPr lang="en-US" dirty="0"/>
          </a:p>
        </p:txBody>
      </p:sp>
      <p:sp>
        <p:nvSpPr>
          <p:cNvPr id="13" name="Text Placeholder 6"/>
          <p:cNvSpPr>
            <a:spLocks noGrp="1"/>
          </p:cNvSpPr>
          <p:nvPr>
            <p:ph type="body" sz="quarter" idx="17" hasCustomPrompt="1"/>
          </p:nvPr>
        </p:nvSpPr>
        <p:spPr>
          <a:xfrm>
            <a:off x="4389121" y="5561096"/>
            <a:ext cx="4310231" cy="640080"/>
          </a:xfrm>
        </p:spPr>
        <p:txBody>
          <a:bodyPr lIns="0" tIns="0" rIns="0" bIns="0" anchor="ctr" anchorCtr="0">
            <a:noAutofit/>
          </a:bodyPr>
          <a:lstStyle>
            <a:lvl1pPr marL="0" indent="0">
              <a:spcBef>
                <a:spcPts val="300"/>
              </a:spcBef>
              <a:buClr>
                <a:schemeClr val="accent2"/>
              </a:buClr>
              <a:buFont typeface="Arial" panose="020B0604020202020204" pitchFamily="34" charset="0"/>
              <a:buNone/>
              <a:defRPr sz="1800" b="1">
                <a:solidFill>
                  <a:schemeClr val="accent3"/>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Enter Text</a:t>
            </a:r>
            <a:endParaRPr lang="en-US" dirty="0"/>
          </a:p>
        </p:txBody>
      </p:sp>
      <p:sp>
        <p:nvSpPr>
          <p:cNvPr id="2" name="Footer Placeholder 1"/>
          <p:cNvSpPr>
            <a:spLocks noGrp="1"/>
          </p:cNvSpPr>
          <p:nvPr>
            <p:ph type="ftr" sz="quarter" idx="18"/>
          </p:nvPr>
        </p:nvSpPr>
        <p:spPr>
          <a:xfrm>
            <a:off x="3124200" y="6446528"/>
            <a:ext cx="4114800" cy="365125"/>
          </a:xfrm>
          <a:prstGeom prst="rect">
            <a:avLst/>
          </a:prstGeom>
        </p:spPr>
        <p:txBody>
          <a:bodyPr anchor="b"/>
          <a:lstStyle>
            <a:lvl1pPr algn="l">
              <a:defRPr/>
            </a:lvl1pPr>
          </a:lstStyle>
          <a:p>
            <a:endParaRPr lang="en-US" dirty="0"/>
          </a:p>
        </p:txBody>
      </p:sp>
    </p:spTree>
    <p:extLst>
      <p:ext uri="{BB962C8B-B14F-4D97-AF65-F5344CB8AC3E}">
        <p14:creationId xmlns:p14="http://schemas.microsoft.com/office/powerpoint/2010/main" val="162241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pic>
        <p:nvPicPr>
          <p:cNvPr id="3" name="Picture 7"/>
          <p:cNvPicPr>
            <a:picLocks noChangeAspect="1"/>
          </p:cNvPicPr>
          <p:nvPr/>
        </p:nvPicPr>
        <p:blipFill>
          <a:blip r:embed="rId2"/>
          <a:srcRect/>
          <a:stretch>
            <a:fillRect/>
          </a:stretch>
        </p:blipFill>
        <p:spPr bwMode="auto">
          <a:xfrm>
            <a:off x="8112125" y="6563787"/>
            <a:ext cx="801688" cy="165100"/>
          </a:xfrm>
          <a:prstGeom prst="rect">
            <a:avLst/>
          </a:prstGeom>
          <a:noFill/>
          <a:ln w="9525">
            <a:noFill/>
            <a:miter lim="800000"/>
            <a:headEnd/>
            <a:tailEnd/>
          </a:ln>
        </p:spPr>
      </p:pic>
      <p:sp>
        <p:nvSpPr>
          <p:cNvPr id="9" name="Title 8"/>
          <p:cNvSpPr>
            <a:spLocks noGrp="1"/>
          </p:cNvSpPr>
          <p:nvPr>
            <p:ph type="title"/>
          </p:nvPr>
        </p:nvSpPr>
        <p:spPr>
          <a:xfrm>
            <a:off x="231775" y="275167"/>
            <a:ext cx="8229600" cy="560692"/>
          </a:xfrm>
          <a:prstGeom prst="rect">
            <a:avLst/>
          </a:prstGeom>
        </p:spPr>
        <p:txBody>
          <a:bodyPr vert="horz" lIns="0" tIns="0"/>
          <a:lstStyle>
            <a:lvl1pPr algn="l">
              <a:defRPr sz="2600" b="1" baseline="0">
                <a:solidFill>
                  <a:srgbClr val="FFFFFF"/>
                </a:solidFill>
                <a:latin typeface="Arial"/>
                <a:cs typeface="Arial"/>
              </a:defRPr>
            </a:lvl1pPr>
          </a:lstStyle>
          <a:p>
            <a:r>
              <a:rPr lang="en-US"/>
              <a:t>Click to edit Master title style</a:t>
            </a:r>
          </a:p>
        </p:txBody>
      </p:sp>
    </p:spTree>
    <p:extLst>
      <p:ext uri="{BB962C8B-B14F-4D97-AF65-F5344CB8AC3E}">
        <p14:creationId xmlns:p14="http://schemas.microsoft.com/office/powerpoint/2010/main" val="6346881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pic>
        <p:nvPicPr>
          <p:cNvPr id="3" name="Picture 7"/>
          <p:cNvPicPr>
            <a:picLocks noChangeAspect="1"/>
          </p:cNvPicPr>
          <p:nvPr/>
        </p:nvPicPr>
        <p:blipFill>
          <a:blip r:embed="rId2"/>
          <a:srcRect/>
          <a:stretch>
            <a:fillRect/>
          </a:stretch>
        </p:blipFill>
        <p:spPr bwMode="auto">
          <a:xfrm>
            <a:off x="8112125" y="6563787"/>
            <a:ext cx="801688" cy="165100"/>
          </a:xfrm>
          <a:prstGeom prst="rect">
            <a:avLst/>
          </a:prstGeom>
          <a:noFill/>
          <a:ln w="9525">
            <a:noFill/>
            <a:miter lim="800000"/>
            <a:headEnd/>
            <a:tailEnd/>
          </a:ln>
        </p:spPr>
      </p:pic>
      <p:sp>
        <p:nvSpPr>
          <p:cNvPr id="9" name="Title 8"/>
          <p:cNvSpPr>
            <a:spLocks noGrp="1"/>
          </p:cNvSpPr>
          <p:nvPr>
            <p:ph type="title"/>
          </p:nvPr>
        </p:nvSpPr>
        <p:spPr>
          <a:xfrm>
            <a:off x="231775" y="275167"/>
            <a:ext cx="8229600" cy="560692"/>
          </a:xfrm>
          <a:prstGeom prst="rect">
            <a:avLst/>
          </a:prstGeom>
        </p:spPr>
        <p:txBody>
          <a:bodyPr vert="horz" lIns="0" tIns="0"/>
          <a:lstStyle>
            <a:lvl1pPr algn="l">
              <a:defRPr sz="2600" b="1" baseline="0">
                <a:solidFill>
                  <a:srgbClr val="FFFFFF"/>
                </a:solidFill>
                <a:latin typeface="Arial"/>
                <a:cs typeface="Arial"/>
              </a:defRPr>
            </a:lvl1pPr>
          </a:lstStyle>
          <a:p>
            <a:r>
              <a:rPr lang="en-US"/>
              <a:t>Click to edit Master title style</a:t>
            </a:r>
          </a:p>
        </p:txBody>
      </p:sp>
    </p:spTree>
    <p:extLst>
      <p:ext uri="{BB962C8B-B14F-4D97-AF65-F5344CB8AC3E}">
        <p14:creationId xmlns:p14="http://schemas.microsoft.com/office/powerpoint/2010/main" val="323847699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pic>
        <p:nvPicPr>
          <p:cNvPr id="3" name="Picture 7"/>
          <p:cNvPicPr>
            <a:picLocks noChangeAspect="1"/>
          </p:cNvPicPr>
          <p:nvPr/>
        </p:nvPicPr>
        <p:blipFill>
          <a:blip r:embed="rId2"/>
          <a:srcRect/>
          <a:stretch>
            <a:fillRect/>
          </a:stretch>
        </p:blipFill>
        <p:spPr bwMode="auto">
          <a:xfrm>
            <a:off x="8112125" y="6563787"/>
            <a:ext cx="801688" cy="165100"/>
          </a:xfrm>
          <a:prstGeom prst="rect">
            <a:avLst/>
          </a:prstGeom>
          <a:noFill/>
          <a:ln w="9525">
            <a:noFill/>
            <a:miter lim="800000"/>
            <a:headEnd/>
            <a:tailEnd/>
          </a:ln>
        </p:spPr>
      </p:pic>
      <p:sp>
        <p:nvSpPr>
          <p:cNvPr id="9" name="Title 8"/>
          <p:cNvSpPr>
            <a:spLocks noGrp="1"/>
          </p:cNvSpPr>
          <p:nvPr>
            <p:ph type="title"/>
          </p:nvPr>
        </p:nvSpPr>
        <p:spPr>
          <a:xfrm>
            <a:off x="231775" y="275167"/>
            <a:ext cx="8229600" cy="560692"/>
          </a:xfrm>
          <a:prstGeom prst="rect">
            <a:avLst/>
          </a:prstGeom>
        </p:spPr>
        <p:txBody>
          <a:bodyPr vert="horz" lIns="0" tIns="0"/>
          <a:lstStyle>
            <a:lvl1pPr algn="l">
              <a:defRPr sz="2600" b="1" baseline="0">
                <a:solidFill>
                  <a:srgbClr val="FFFFFF"/>
                </a:solidFill>
                <a:latin typeface="Arial"/>
                <a:cs typeface="Arial"/>
              </a:defRPr>
            </a:lvl1pPr>
          </a:lstStyle>
          <a:p>
            <a:r>
              <a:rPr lang="en-US"/>
              <a:t>Click to edit Master title style</a:t>
            </a:r>
          </a:p>
        </p:txBody>
      </p:sp>
    </p:spTree>
    <p:extLst>
      <p:ext uri="{BB962C8B-B14F-4D97-AF65-F5344CB8AC3E}">
        <p14:creationId xmlns:p14="http://schemas.microsoft.com/office/powerpoint/2010/main" val="209751733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pic>
        <p:nvPicPr>
          <p:cNvPr id="3" name="Picture 7"/>
          <p:cNvPicPr>
            <a:picLocks noChangeAspect="1"/>
          </p:cNvPicPr>
          <p:nvPr/>
        </p:nvPicPr>
        <p:blipFill>
          <a:blip r:embed="rId2"/>
          <a:srcRect/>
          <a:stretch>
            <a:fillRect/>
          </a:stretch>
        </p:blipFill>
        <p:spPr bwMode="auto">
          <a:xfrm>
            <a:off x="8112125" y="6563787"/>
            <a:ext cx="801688" cy="165100"/>
          </a:xfrm>
          <a:prstGeom prst="rect">
            <a:avLst/>
          </a:prstGeom>
          <a:noFill/>
          <a:ln w="9525">
            <a:noFill/>
            <a:miter lim="800000"/>
            <a:headEnd/>
            <a:tailEnd/>
          </a:ln>
        </p:spPr>
      </p:pic>
      <p:sp>
        <p:nvSpPr>
          <p:cNvPr id="9" name="Title 8"/>
          <p:cNvSpPr>
            <a:spLocks noGrp="1"/>
          </p:cNvSpPr>
          <p:nvPr>
            <p:ph type="title"/>
          </p:nvPr>
        </p:nvSpPr>
        <p:spPr>
          <a:xfrm>
            <a:off x="231775" y="275167"/>
            <a:ext cx="8229600" cy="560692"/>
          </a:xfrm>
          <a:prstGeom prst="rect">
            <a:avLst/>
          </a:prstGeom>
        </p:spPr>
        <p:txBody>
          <a:bodyPr vert="horz" lIns="0" tIns="0"/>
          <a:lstStyle>
            <a:lvl1pPr algn="l">
              <a:defRPr sz="2600" b="1" baseline="0">
                <a:solidFill>
                  <a:srgbClr val="FFFFFF"/>
                </a:solidFill>
                <a:latin typeface="Arial"/>
                <a:cs typeface="Arial"/>
              </a:defRPr>
            </a:lvl1pPr>
          </a:lstStyle>
          <a:p>
            <a:r>
              <a:rPr lang="en-US"/>
              <a:t>Click to edit Master title style</a:t>
            </a:r>
          </a:p>
        </p:txBody>
      </p:sp>
    </p:spTree>
    <p:extLst>
      <p:ext uri="{BB962C8B-B14F-4D97-AF65-F5344CB8AC3E}">
        <p14:creationId xmlns:p14="http://schemas.microsoft.com/office/powerpoint/2010/main" val="390752087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pic>
        <p:nvPicPr>
          <p:cNvPr id="3" name="Picture 7"/>
          <p:cNvPicPr>
            <a:picLocks noChangeAspect="1"/>
          </p:cNvPicPr>
          <p:nvPr/>
        </p:nvPicPr>
        <p:blipFill>
          <a:blip r:embed="rId2"/>
          <a:srcRect/>
          <a:stretch>
            <a:fillRect/>
          </a:stretch>
        </p:blipFill>
        <p:spPr bwMode="auto">
          <a:xfrm>
            <a:off x="8112125" y="6563787"/>
            <a:ext cx="801688" cy="165100"/>
          </a:xfrm>
          <a:prstGeom prst="rect">
            <a:avLst/>
          </a:prstGeom>
          <a:noFill/>
          <a:ln w="9525">
            <a:noFill/>
            <a:miter lim="800000"/>
            <a:headEnd/>
            <a:tailEnd/>
          </a:ln>
        </p:spPr>
      </p:pic>
      <p:sp>
        <p:nvSpPr>
          <p:cNvPr id="9" name="Title 8"/>
          <p:cNvSpPr>
            <a:spLocks noGrp="1"/>
          </p:cNvSpPr>
          <p:nvPr>
            <p:ph type="title"/>
          </p:nvPr>
        </p:nvSpPr>
        <p:spPr>
          <a:xfrm>
            <a:off x="231775" y="275167"/>
            <a:ext cx="8229600" cy="560692"/>
          </a:xfrm>
          <a:prstGeom prst="rect">
            <a:avLst/>
          </a:prstGeom>
        </p:spPr>
        <p:txBody>
          <a:bodyPr vert="horz" lIns="0" tIns="0"/>
          <a:lstStyle>
            <a:lvl1pPr algn="l">
              <a:defRPr sz="2600" b="1" baseline="0">
                <a:solidFill>
                  <a:srgbClr val="FFFFFF"/>
                </a:solidFill>
                <a:latin typeface="Arial"/>
                <a:cs typeface="Arial"/>
              </a:defRPr>
            </a:lvl1pPr>
          </a:lstStyle>
          <a:p>
            <a:r>
              <a:rPr lang="en-US"/>
              <a:t>Click to edit Master title style</a:t>
            </a:r>
          </a:p>
        </p:txBody>
      </p:sp>
    </p:spTree>
    <p:extLst>
      <p:ext uri="{BB962C8B-B14F-4D97-AF65-F5344CB8AC3E}">
        <p14:creationId xmlns:p14="http://schemas.microsoft.com/office/powerpoint/2010/main" val="1278899325"/>
      </p:ext>
    </p:extLst>
  </p:cSld>
  <p:clrMapOvr>
    <a:masterClrMapping/>
  </p:clrMapOvr>
  <p:timing>
    <p:tnLst>
      <p:par>
        <p:cTn xmlns:p14="http://schemas.microsoft.com/office/powerpoint/2010/mai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1_Seller Academy slide">
    <p:spTree>
      <p:nvGrpSpPr>
        <p:cNvPr id="1" name=""/>
        <p:cNvGrpSpPr/>
        <p:nvPr/>
      </p:nvGrpSpPr>
      <p:grpSpPr>
        <a:xfrm>
          <a:off x="0" y="0"/>
          <a:ext cx="0" cy="0"/>
          <a:chOff x="0" y="0"/>
          <a:chExt cx="0" cy="0"/>
        </a:xfrm>
      </p:grpSpPr>
      <p:pic>
        <p:nvPicPr>
          <p:cNvPr id="2" name="Picture 1" descr="Blue 6 Header Bar.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914400"/>
          </a:xfrm>
          <a:prstGeom prst="rect">
            <a:avLst/>
          </a:prstGeom>
        </p:spPr>
      </p:pic>
      <p:sp>
        <p:nvSpPr>
          <p:cNvPr id="11" name="Title 10"/>
          <p:cNvSpPr>
            <a:spLocks noGrp="1"/>
          </p:cNvSpPr>
          <p:nvPr>
            <p:ph type="title"/>
          </p:nvPr>
        </p:nvSpPr>
        <p:spPr>
          <a:xfrm>
            <a:off x="342489" y="300858"/>
            <a:ext cx="7567071" cy="914400"/>
          </a:xfrm>
          <a:prstGeom prst="rect">
            <a:avLst/>
          </a:prstGeom>
        </p:spPr>
        <p:txBody>
          <a:bodyPr lIns="0" tIns="0" rIns="0" bIns="0"/>
          <a:lstStyle>
            <a:lvl1pPr>
              <a:defRPr>
                <a:solidFill>
                  <a:schemeClr val="bg1"/>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966607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Rectangle 45"/>
          <p:cNvSpPr>
            <a:spLocks noChangeArrowheads="1"/>
          </p:cNvSpPr>
          <p:nvPr userDrawn="1"/>
        </p:nvSpPr>
        <p:spPr bwMode="auto">
          <a:xfrm>
            <a:off x="6765925" y="6524625"/>
            <a:ext cx="2105025" cy="152400"/>
          </a:xfrm>
          <a:prstGeom prst="rect">
            <a:avLst/>
          </a:prstGeom>
          <a:noFill/>
          <a:ln w="3175">
            <a:solidFill>
              <a:schemeClr val="bg1"/>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pPr>
              <a:lnSpc>
                <a:spcPct val="90000"/>
              </a:lnSpc>
            </a:pPr>
            <a:r>
              <a:rPr lang="en-US" sz="900">
                <a:solidFill>
                  <a:srgbClr val="191919"/>
                </a:solidFill>
                <a:latin typeface="Helv Neue Light" charset="0"/>
              </a:rPr>
              <a:t>IBM Institute for Business Value</a:t>
            </a:r>
          </a:p>
        </p:txBody>
      </p:sp>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5" name="Rectangle 7"/>
          <p:cNvSpPr>
            <a:spLocks noGrp="1" noChangeArrowheads="1"/>
          </p:cNvSpPr>
          <p:nvPr>
            <p:ph type="sldNum" sz="quarter" idx="10"/>
          </p:nvPr>
        </p:nvSpPr>
        <p:spPr/>
        <p:txBody>
          <a:bodyPr/>
          <a:lstStyle>
            <a:lvl1pPr>
              <a:defRPr smtClean="0"/>
            </a:lvl1pPr>
          </a:lstStyle>
          <a:p>
            <a:pPr>
              <a:defRPr/>
            </a:pPr>
            <a:fld id="{ACFAD3F8-4108-5448-A34A-CD33D45D0B2E}" type="slidenum">
              <a:rPr lang="en-US"/>
              <a:pPr>
                <a:defRPr/>
              </a:pPr>
              <a:t>‹#›</a:t>
            </a:fld>
            <a:endParaRPr lang="en-US"/>
          </a:p>
        </p:txBody>
      </p:sp>
      <p:sp>
        <p:nvSpPr>
          <p:cNvPr id="6" name="Rectangle 55"/>
          <p:cNvSpPr>
            <a:spLocks noGrp="1" noChangeArrowheads="1"/>
          </p:cNvSpPr>
          <p:nvPr>
            <p:ph type="dt" sz="half" idx="11"/>
          </p:nvPr>
        </p:nvSpPr>
        <p:spPr>
          <a:xfrm>
            <a:off x="2239963" y="6534150"/>
            <a:ext cx="1006475" cy="184150"/>
          </a:xfrm>
          <a:prstGeom prst="rect">
            <a:avLst/>
          </a:prstGeom>
        </p:spPr>
        <p:txBody>
          <a:bodyPr/>
          <a:lstStyle>
            <a:lvl1pPr>
              <a:defRPr smtClean="0"/>
            </a:lvl1pPr>
          </a:lstStyle>
          <a:p>
            <a:pPr>
              <a:defRPr/>
            </a:pPr>
            <a:fld id="{AA3F0F0E-C954-6440-8E5B-8A16B64C7FEC}" type="datetime3">
              <a:rPr lang="en-US"/>
              <a:pPr>
                <a:defRPr/>
              </a:pPr>
              <a:t>20 June 2016</a:t>
            </a:fld>
            <a:endParaRPr lang="en-US"/>
          </a:p>
        </p:txBody>
      </p:sp>
    </p:spTree>
    <p:extLst>
      <p:ext uri="{BB962C8B-B14F-4D97-AF65-F5344CB8AC3E}">
        <p14:creationId xmlns:p14="http://schemas.microsoft.com/office/powerpoint/2010/main" val="390063898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pic>
        <p:nvPicPr>
          <p:cNvPr id="3" name="Picture 7"/>
          <p:cNvPicPr>
            <a:picLocks noChangeAspect="1"/>
          </p:cNvPicPr>
          <p:nvPr/>
        </p:nvPicPr>
        <p:blipFill>
          <a:blip r:embed="rId2"/>
          <a:srcRect/>
          <a:stretch>
            <a:fillRect/>
          </a:stretch>
        </p:blipFill>
        <p:spPr bwMode="auto">
          <a:xfrm>
            <a:off x="8112125" y="6564313"/>
            <a:ext cx="801688" cy="165100"/>
          </a:xfrm>
          <a:prstGeom prst="rect">
            <a:avLst/>
          </a:prstGeom>
          <a:noFill/>
          <a:ln w="9525">
            <a:noFill/>
            <a:miter lim="800000"/>
            <a:headEnd/>
            <a:tailEnd/>
          </a:ln>
        </p:spPr>
      </p:pic>
      <p:sp>
        <p:nvSpPr>
          <p:cNvPr id="9" name="Title 8"/>
          <p:cNvSpPr>
            <a:spLocks noGrp="1"/>
          </p:cNvSpPr>
          <p:nvPr>
            <p:ph type="title"/>
          </p:nvPr>
        </p:nvSpPr>
        <p:spPr>
          <a:xfrm>
            <a:off x="231775" y="275167"/>
            <a:ext cx="8229600" cy="560692"/>
          </a:xfrm>
          <a:prstGeom prst="rect">
            <a:avLst/>
          </a:prstGeom>
        </p:spPr>
        <p:txBody>
          <a:bodyPr lIns="0" tIns="0"/>
          <a:lstStyle>
            <a:lvl1pPr algn="l">
              <a:defRPr sz="2600" b="1" baseline="0">
                <a:solidFill>
                  <a:srgbClr val="FFFFFF"/>
                </a:solidFill>
                <a:latin typeface="Arial"/>
                <a:cs typeface="Arial"/>
              </a:defRPr>
            </a:lvl1pPr>
          </a:lstStyle>
          <a:p>
            <a:r>
              <a:rPr lang="en-US"/>
              <a:t>Click to edit Master title style</a:t>
            </a:r>
          </a:p>
        </p:txBody>
      </p:sp>
    </p:spTree>
    <p:extLst>
      <p:ext uri="{BB962C8B-B14F-4D97-AF65-F5344CB8AC3E}">
        <p14:creationId xmlns:p14="http://schemas.microsoft.com/office/powerpoint/2010/main" val="259175728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15" name="Text Placeholder 14"/>
          <p:cNvSpPr>
            <a:spLocks noGrp="1"/>
          </p:cNvSpPr>
          <p:nvPr>
            <p:ph type="body" sz="quarter" idx="11"/>
          </p:nvPr>
        </p:nvSpPr>
        <p:spPr>
          <a:xfrm>
            <a:off x="272603" y="1306146"/>
            <a:ext cx="8429625" cy="665162"/>
          </a:xfrm>
        </p:spPr>
        <p:txBody>
          <a:bodyPr/>
          <a:lstStyle>
            <a:lvl1pPr marL="0" indent="0" algn="l" rtl="0" fontAlgn="base">
              <a:spcBef>
                <a:spcPct val="0"/>
              </a:spcBef>
              <a:spcAft>
                <a:spcPct val="0"/>
              </a:spcAft>
              <a:buNone/>
              <a:defRPr lang="en-US" sz="1100" b="1" kern="1200" dirty="0" smtClean="0">
                <a:solidFill>
                  <a:schemeClr val="bg2"/>
                </a:solidFill>
                <a:latin typeface="Helvetica" pitchFamily="-110" charset="0"/>
                <a:ea typeface="Arial Unicode MS" pitchFamily="-110" charset="0"/>
                <a:cs typeface="Arial Unicode MS" pitchFamily="-110" charset="0"/>
              </a:defRPr>
            </a:lvl1pPr>
            <a:lvl2pPr algn="l" rtl="0" fontAlgn="base">
              <a:spcBef>
                <a:spcPct val="0"/>
              </a:spcBef>
              <a:spcAft>
                <a:spcPct val="0"/>
              </a:spcAft>
              <a:buNone/>
              <a:defRPr lang="en-US" sz="1100" kern="1200" dirty="0" smtClean="0">
                <a:solidFill>
                  <a:schemeClr val="bg2"/>
                </a:solidFill>
                <a:latin typeface="Helvetica" pitchFamily="-110" charset="0"/>
                <a:ea typeface="Arial Unicode MS" pitchFamily="-110" charset="0"/>
                <a:cs typeface="Arial Unicode MS" pitchFamily="-110" charset="0"/>
              </a:defRPr>
            </a:lvl2pPr>
            <a:lvl3pPr algn="l" rtl="0" fontAlgn="base">
              <a:spcBef>
                <a:spcPct val="0"/>
              </a:spcBef>
              <a:spcAft>
                <a:spcPct val="0"/>
              </a:spcAft>
              <a:buNone/>
              <a:defRPr lang="en-US" sz="1100" kern="1200" dirty="0" smtClean="0">
                <a:solidFill>
                  <a:schemeClr val="bg2"/>
                </a:solidFill>
                <a:latin typeface="Helvetica" pitchFamily="-110" charset="0"/>
                <a:ea typeface="Arial Unicode MS" pitchFamily="-110" charset="0"/>
                <a:cs typeface="Arial Unicode MS" pitchFamily="-110" charset="0"/>
              </a:defRPr>
            </a:lvl3pPr>
            <a:lvl4pPr algn="l" rtl="0" fontAlgn="base">
              <a:spcBef>
                <a:spcPct val="0"/>
              </a:spcBef>
              <a:spcAft>
                <a:spcPct val="0"/>
              </a:spcAft>
              <a:buNone/>
              <a:defRPr lang="en-US" sz="1100" kern="1200" dirty="0" smtClean="0">
                <a:solidFill>
                  <a:schemeClr val="bg2"/>
                </a:solidFill>
                <a:latin typeface="Helvetica" pitchFamily="-110" charset="0"/>
                <a:ea typeface="Arial Unicode MS" pitchFamily="-110" charset="0"/>
                <a:cs typeface="Arial Unicode MS" pitchFamily="-110" charset="0"/>
              </a:defRPr>
            </a:lvl4pPr>
            <a:lvl5pPr algn="l" rtl="0" fontAlgn="base">
              <a:spcBef>
                <a:spcPct val="0"/>
              </a:spcBef>
              <a:spcAft>
                <a:spcPct val="0"/>
              </a:spcAft>
              <a:buNone/>
              <a:defRPr lang="en-US" sz="1100" kern="1200" dirty="0">
                <a:solidFill>
                  <a:schemeClr val="bg2"/>
                </a:solidFill>
                <a:latin typeface="Helvetica" pitchFamily="-110" charset="0"/>
                <a:ea typeface="Arial Unicode MS" pitchFamily="-110" charset="0"/>
                <a:cs typeface="Arial Unicode MS" pitchFamily="-110" charset="0"/>
              </a:defRPr>
            </a:lvl5pPr>
          </a:lstStyle>
          <a:p>
            <a:pPr lvl="0"/>
            <a:r>
              <a:rPr lang="en-US" dirty="0" smtClean="0"/>
              <a:t>Click to edit Master text styles</a:t>
            </a:r>
            <a:endParaRPr lang="en-US" dirty="0"/>
          </a:p>
        </p:txBody>
      </p:sp>
      <p:sp>
        <p:nvSpPr>
          <p:cNvPr id="24" name="Text Placeholder 14"/>
          <p:cNvSpPr>
            <a:spLocks noGrp="1"/>
          </p:cNvSpPr>
          <p:nvPr>
            <p:ph type="body" sz="quarter" idx="19"/>
          </p:nvPr>
        </p:nvSpPr>
        <p:spPr>
          <a:xfrm>
            <a:off x="290244" y="5732236"/>
            <a:ext cx="2986534" cy="938780"/>
          </a:xfrm>
        </p:spPr>
        <p:txBody>
          <a:bodyPr/>
          <a:lstStyle>
            <a:lvl1pPr marL="114300" indent="-114300" algn="l" rtl="0" eaLnBrk="0" fontAlgn="base" hangingPunct="0">
              <a:spcBef>
                <a:spcPct val="0"/>
              </a:spcBef>
              <a:spcAft>
                <a:spcPct val="0"/>
              </a:spcAft>
              <a:buClr>
                <a:srgbClr val="1260B0"/>
              </a:buClr>
              <a:buSzPct val="125000"/>
              <a:buFont typeface="Arial" pitchFamily="-110" charset="0"/>
              <a:buChar char="•"/>
              <a:tabLst>
                <a:tab pos="457200" algn="l"/>
              </a:tabLst>
              <a:defRPr lang="en-US" sz="1000" kern="1200" dirty="0" smtClean="0">
                <a:solidFill>
                  <a:schemeClr val="bg2"/>
                </a:solidFill>
                <a:latin typeface="Helvetica" pitchFamily="-110" charset="0"/>
                <a:ea typeface="Arial Unicode MS" pitchFamily="-110" charset="0"/>
                <a:cs typeface="Arial Unicode MS" pitchFamily="-110" charset="0"/>
              </a:defRPr>
            </a:lvl1pPr>
            <a:lvl2pPr algn="l" rtl="0" fontAlgn="base">
              <a:spcBef>
                <a:spcPct val="0"/>
              </a:spcBef>
              <a:spcAft>
                <a:spcPct val="0"/>
              </a:spcAft>
              <a:buNone/>
              <a:defRPr lang="en-US" sz="1100" kern="1200" dirty="0" smtClean="0">
                <a:solidFill>
                  <a:schemeClr val="bg2"/>
                </a:solidFill>
                <a:latin typeface="Helvetica" pitchFamily="-110" charset="0"/>
                <a:ea typeface="Arial Unicode MS" pitchFamily="-110" charset="0"/>
                <a:cs typeface="Arial Unicode MS" pitchFamily="-110" charset="0"/>
              </a:defRPr>
            </a:lvl2pPr>
            <a:lvl3pPr algn="l" rtl="0" fontAlgn="base">
              <a:spcBef>
                <a:spcPct val="0"/>
              </a:spcBef>
              <a:spcAft>
                <a:spcPct val="0"/>
              </a:spcAft>
              <a:buNone/>
              <a:defRPr lang="en-US" sz="1100" kern="1200" dirty="0" smtClean="0">
                <a:solidFill>
                  <a:schemeClr val="bg2"/>
                </a:solidFill>
                <a:latin typeface="Helvetica" pitchFamily="-110" charset="0"/>
                <a:ea typeface="Arial Unicode MS" pitchFamily="-110" charset="0"/>
                <a:cs typeface="Arial Unicode MS" pitchFamily="-110" charset="0"/>
              </a:defRPr>
            </a:lvl3pPr>
            <a:lvl4pPr algn="l" rtl="0" fontAlgn="base">
              <a:spcBef>
                <a:spcPct val="0"/>
              </a:spcBef>
              <a:spcAft>
                <a:spcPct val="0"/>
              </a:spcAft>
              <a:buNone/>
              <a:defRPr lang="en-US" sz="1100" kern="1200" dirty="0" smtClean="0">
                <a:solidFill>
                  <a:schemeClr val="bg2"/>
                </a:solidFill>
                <a:latin typeface="Helvetica" pitchFamily="-110" charset="0"/>
                <a:ea typeface="Arial Unicode MS" pitchFamily="-110" charset="0"/>
                <a:cs typeface="Arial Unicode MS" pitchFamily="-110" charset="0"/>
              </a:defRPr>
            </a:lvl4pPr>
            <a:lvl5pPr algn="l" rtl="0" fontAlgn="base">
              <a:spcBef>
                <a:spcPct val="0"/>
              </a:spcBef>
              <a:spcAft>
                <a:spcPct val="0"/>
              </a:spcAft>
              <a:buNone/>
              <a:defRPr lang="en-US" sz="1100" kern="1200" dirty="0">
                <a:solidFill>
                  <a:schemeClr val="bg2"/>
                </a:solidFill>
                <a:latin typeface="Helvetica" pitchFamily="-110" charset="0"/>
                <a:ea typeface="Arial Unicode MS" pitchFamily="-110" charset="0"/>
                <a:cs typeface="Arial Unicode MS" pitchFamily="-110" charset="0"/>
              </a:defRPr>
            </a:lvl5pPr>
          </a:lstStyle>
          <a:p>
            <a:pPr lvl="0"/>
            <a:r>
              <a:rPr lang="en-US" dirty="0" smtClean="0"/>
              <a:t>Click to edit Master text styles</a:t>
            </a:r>
          </a:p>
        </p:txBody>
      </p:sp>
      <p:sp>
        <p:nvSpPr>
          <p:cNvPr id="22" name="Text Placeholder 14"/>
          <p:cNvSpPr>
            <a:spLocks noGrp="1"/>
          </p:cNvSpPr>
          <p:nvPr>
            <p:ph type="body" sz="quarter" idx="17"/>
          </p:nvPr>
        </p:nvSpPr>
        <p:spPr>
          <a:xfrm>
            <a:off x="5102225" y="5514977"/>
            <a:ext cx="3687763" cy="1224213"/>
          </a:xfrm>
        </p:spPr>
        <p:txBody>
          <a:bodyPr/>
          <a:lstStyle>
            <a:lvl1pPr marL="0" indent="0" algn="l" rtl="0" fontAlgn="base">
              <a:spcBef>
                <a:spcPct val="0"/>
              </a:spcBef>
              <a:spcAft>
                <a:spcPct val="0"/>
              </a:spcAft>
              <a:buNone/>
              <a:defRPr lang="en-US" sz="1000" b="1" kern="1200" dirty="0" smtClean="0">
                <a:solidFill>
                  <a:srgbClr val="1562AE"/>
                </a:solidFill>
                <a:latin typeface="Helvetica" pitchFamily="-110" charset="0"/>
                <a:ea typeface="Arial Unicode MS" pitchFamily="-110" charset="0"/>
                <a:cs typeface="Arial Unicode MS" pitchFamily="-110" charset="0"/>
              </a:defRPr>
            </a:lvl1pPr>
            <a:lvl2pPr algn="l" rtl="0" fontAlgn="base">
              <a:spcBef>
                <a:spcPct val="0"/>
              </a:spcBef>
              <a:spcAft>
                <a:spcPct val="0"/>
              </a:spcAft>
              <a:buNone/>
              <a:defRPr lang="en-US" sz="1100" kern="1200" dirty="0" smtClean="0">
                <a:solidFill>
                  <a:schemeClr val="bg2"/>
                </a:solidFill>
                <a:latin typeface="Helvetica" pitchFamily="-110" charset="0"/>
                <a:ea typeface="Arial Unicode MS" pitchFamily="-110" charset="0"/>
                <a:cs typeface="Arial Unicode MS" pitchFamily="-110" charset="0"/>
              </a:defRPr>
            </a:lvl2pPr>
            <a:lvl3pPr algn="l" rtl="0" fontAlgn="base">
              <a:spcBef>
                <a:spcPct val="0"/>
              </a:spcBef>
              <a:spcAft>
                <a:spcPct val="0"/>
              </a:spcAft>
              <a:buNone/>
              <a:defRPr lang="en-US" sz="1100" kern="1200" dirty="0" smtClean="0">
                <a:solidFill>
                  <a:schemeClr val="bg2"/>
                </a:solidFill>
                <a:latin typeface="Helvetica" pitchFamily="-110" charset="0"/>
                <a:ea typeface="Arial Unicode MS" pitchFamily="-110" charset="0"/>
                <a:cs typeface="Arial Unicode MS" pitchFamily="-110" charset="0"/>
              </a:defRPr>
            </a:lvl3pPr>
            <a:lvl4pPr algn="l" rtl="0" fontAlgn="base">
              <a:spcBef>
                <a:spcPct val="0"/>
              </a:spcBef>
              <a:spcAft>
                <a:spcPct val="0"/>
              </a:spcAft>
              <a:buNone/>
              <a:defRPr lang="en-US" sz="1100" kern="1200" dirty="0" smtClean="0">
                <a:solidFill>
                  <a:schemeClr val="bg2"/>
                </a:solidFill>
                <a:latin typeface="Helvetica" pitchFamily="-110" charset="0"/>
                <a:ea typeface="Arial Unicode MS" pitchFamily="-110" charset="0"/>
                <a:cs typeface="Arial Unicode MS" pitchFamily="-110" charset="0"/>
              </a:defRPr>
            </a:lvl4pPr>
            <a:lvl5pPr algn="l" rtl="0" fontAlgn="base">
              <a:spcBef>
                <a:spcPct val="0"/>
              </a:spcBef>
              <a:spcAft>
                <a:spcPct val="0"/>
              </a:spcAft>
              <a:buNone/>
              <a:defRPr lang="en-US" sz="1100" kern="1200" dirty="0">
                <a:solidFill>
                  <a:schemeClr val="bg2"/>
                </a:solidFill>
                <a:latin typeface="Helvetica" pitchFamily="-110" charset="0"/>
                <a:ea typeface="Arial Unicode MS" pitchFamily="-110" charset="0"/>
                <a:cs typeface="Arial Unicode MS" pitchFamily="-110" charset="0"/>
              </a:defRPr>
            </a:lvl5pPr>
          </a:lstStyle>
          <a:p>
            <a:pPr lvl="0"/>
            <a:r>
              <a:rPr lang="en-US" dirty="0" smtClean="0"/>
              <a:t>Click to edit Master text styles</a:t>
            </a:r>
          </a:p>
        </p:txBody>
      </p:sp>
      <p:sp>
        <p:nvSpPr>
          <p:cNvPr id="18" name="Text Placeholder 14"/>
          <p:cNvSpPr>
            <a:spLocks noGrp="1"/>
          </p:cNvSpPr>
          <p:nvPr>
            <p:ph type="body" sz="quarter" idx="14"/>
          </p:nvPr>
        </p:nvSpPr>
        <p:spPr>
          <a:xfrm>
            <a:off x="278954" y="2307208"/>
            <a:ext cx="2986534" cy="1633164"/>
          </a:xfrm>
        </p:spPr>
        <p:txBody>
          <a:bodyPr/>
          <a:lstStyle>
            <a:lvl1pPr marL="0" indent="0" algn="l" rtl="0" fontAlgn="base">
              <a:spcBef>
                <a:spcPct val="0"/>
              </a:spcBef>
              <a:spcAft>
                <a:spcPct val="0"/>
              </a:spcAft>
              <a:buNone/>
              <a:defRPr lang="en-US" sz="1000" kern="1200" dirty="0" smtClean="0">
                <a:solidFill>
                  <a:schemeClr val="bg2"/>
                </a:solidFill>
                <a:latin typeface="Helvetica" pitchFamily="-110" charset="0"/>
                <a:ea typeface="Arial Unicode MS" pitchFamily="-110" charset="0"/>
                <a:cs typeface="Arial Unicode MS" pitchFamily="-110" charset="0"/>
              </a:defRPr>
            </a:lvl1pPr>
            <a:lvl2pPr algn="l" rtl="0" fontAlgn="base">
              <a:spcBef>
                <a:spcPct val="0"/>
              </a:spcBef>
              <a:spcAft>
                <a:spcPct val="0"/>
              </a:spcAft>
              <a:buNone/>
              <a:defRPr lang="en-US" sz="1100" kern="1200" dirty="0" smtClean="0">
                <a:solidFill>
                  <a:schemeClr val="bg2"/>
                </a:solidFill>
                <a:latin typeface="Helvetica" pitchFamily="-110" charset="0"/>
                <a:ea typeface="Arial Unicode MS" pitchFamily="-110" charset="0"/>
                <a:cs typeface="Arial Unicode MS" pitchFamily="-110" charset="0"/>
              </a:defRPr>
            </a:lvl2pPr>
            <a:lvl3pPr algn="l" rtl="0" fontAlgn="base">
              <a:spcBef>
                <a:spcPct val="0"/>
              </a:spcBef>
              <a:spcAft>
                <a:spcPct val="0"/>
              </a:spcAft>
              <a:buNone/>
              <a:defRPr lang="en-US" sz="1100" kern="1200" dirty="0" smtClean="0">
                <a:solidFill>
                  <a:schemeClr val="bg2"/>
                </a:solidFill>
                <a:latin typeface="Helvetica" pitchFamily="-110" charset="0"/>
                <a:ea typeface="Arial Unicode MS" pitchFamily="-110" charset="0"/>
                <a:cs typeface="Arial Unicode MS" pitchFamily="-110" charset="0"/>
              </a:defRPr>
            </a:lvl3pPr>
            <a:lvl4pPr algn="l" rtl="0" fontAlgn="base">
              <a:spcBef>
                <a:spcPct val="0"/>
              </a:spcBef>
              <a:spcAft>
                <a:spcPct val="0"/>
              </a:spcAft>
              <a:buNone/>
              <a:defRPr lang="en-US" sz="1100" kern="1200" dirty="0" smtClean="0">
                <a:solidFill>
                  <a:schemeClr val="bg2"/>
                </a:solidFill>
                <a:latin typeface="Helvetica" pitchFamily="-110" charset="0"/>
                <a:ea typeface="Arial Unicode MS" pitchFamily="-110" charset="0"/>
                <a:cs typeface="Arial Unicode MS" pitchFamily="-110" charset="0"/>
              </a:defRPr>
            </a:lvl4pPr>
            <a:lvl5pPr algn="l" rtl="0" fontAlgn="base">
              <a:spcBef>
                <a:spcPct val="0"/>
              </a:spcBef>
              <a:spcAft>
                <a:spcPct val="0"/>
              </a:spcAft>
              <a:buNone/>
              <a:defRPr lang="en-US" sz="1100" kern="1200" dirty="0">
                <a:solidFill>
                  <a:schemeClr val="bg2"/>
                </a:solidFill>
                <a:latin typeface="Helvetica" pitchFamily="-110" charset="0"/>
                <a:ea typeface="Arial Unicode MS" pitchFamily="-110" charset="0"/>
                <a:cs typeface="Arial Unicode MS" pitchFamily="-110" charset="0"/>
              </a:defRPr>
            </a:lvl5pPr>
          </a:lstStyle>
          <a:p>
            <a:pPr lvl="0"/>
            <a:r>
              <a:rPr lang="en-US" dirty="0" smtClean="0"/>
              <a:t>Click to edit Master text styles</a:t>
            </a:r>
          </a:p>
        </p:txBody>
      </p:sp>
      <p:sp>
        <p:nvSpPr>
          <p:cNvPr id="16" name="Text Placeholder 12"/>
          <p:cNvSpPr>
            <a:spLocks noGrp="1"/>
          </p:cNvSpPr>
          <p:nvPr>
            <p:ph type="body" sz="quarter" idx="12"/>
          </p:nvPr>
        </p:nvSpPr>
        <p:spPr>
          <a:xfrm>
            <a:off x="270813" y="2060442"/>
            <a:ext cx="2993594" cy="325437"/>
          </a:xfrm>
        </p:spPr>
        <p:txBody>
          <a:bodyPr/>
          <a:lstStyle>
            <a:lvl1pPr marL="0" indent="0" algn="l" rtl="0" eaLnBrk="0" fontAlgn="base" hangingPunct="0">
              <a:spcBef>
                <a:spcPct val="0"/>
              </a:spcBef>
              <a:spcAft>
                <a:spcPct val="0"/>
              </a:spcAft>
              <a:buNone/>
              <a:defRPr lang="en-US" sz="1400" b="1" dirty="0" smtClean="0">
                <a:solidFill>
                  <a:srgbClr val="1562AE"/>
                </a:solidFill>
                <a:latin typeface="Helvetica" pitchFamily="-110" charset="0"/>
                <a:ea typeface="+mj-ea"/>
                <a:cs typeface="+mj-cs"/>
              </a:defRPr>
            </a:lvl1pPr>
            <a:lvl2pPr algn="l" rtl="0" eaLnBrk="0" fontAlgn="base" hangingPunct="0">
              <a:spcBef>
                <a:spcPct val="0"/>
              </a:spcBef>
              <a:spcAft>
                <a:spcPct val="0"/>
              </a:spcAft>
              <a:buNone/>
              <a:defRPr lang="en-US" sz="1400" b="1" dirty="0" smtClean="0">
                <a:solidFill>
                  <a:srgbClr val="1562AE"/>
                </a:solidFill>
                <a:latin typeface="Helvetica" pitchFamily="-110" charset="0"/>
                <a:ea typeface="+mj-ea"/>
                <a:cs typeface="+mj-cs"/>
              </a:defRPr>
            </a:lvl2pPr>
            <a:lvl3pPr algn="l" rtl="0" eaLnBrk="0" fontAlgn="base" hangingPunct="0">
              <a:spcBef>
                <a:spcPct val="0"/>
              </a:spcBef>
              <a:spcAft>
                <a:spcPct val="0"/>
              </a:spcAft>
              <a:buNone/>
              <a:defRPr lang="en-US" sz="1400" b="1" dirty="0" smtClean="0">
                <a:solidFill>
                  <a:srgbClr val="1562AE"/>
                </a:solidFill>
                <a:latin typeface="Helvetica" pitchFamily="-110" charset="0"/>
                <a:ea typeface="+mj-ea"/>
                <a:cs typeface="+mj-cs"/>
              </a:defRPr>
            </a:lvl3pPr>
            <a:lvl4pPr algn="l" rtl="0" eaLnBrk="0" fontAlgn="base" hangingPunct="0">
              <a:spcBef>
                <a:spcPct val="0"/>
              </a:spcBef>
              <a:spcAft>
                <a:spcPct val="0"/>
              </a:spcAft>
              <a:buNone/>
              <a:defRPr lang="en-US" sz="1400" b="1" dirty="0" smtClean="0">
                <a:solidFill>
                  <a:srgbClr val="1562AE"/>
                </a:solidFill>
                <a:latin typeface="Helvetica" pitchFamily="-110" charset="0"/>
                <a:ea typeface="+mj-ea"/>
                <a:cs typeface="+mj-cs"/>
              </a:defRPr>
            </a:lvl4pPr>
            <a:lvl5pPr algn="l" rtl="0" eaLnBrk="0" fontAlgn="base" hangingPunct="0">
              <a:spcBef>
                <a:spcPct val="0"/>
              </a:spcBef>
              <a:spcAft>
                <a:spcPct val="0"/>
              </a:spcAft>
              <a:buNone/>
              <a:defRPr lang="en-US" sz="1400" b="1" dirty="0">
                <a:solidFill>
                  <a:srgbClr val="1562AE"/>
                </a:solidFill>
                <a:latin typeface="Helvetica" pitchFamily="-110" charset="0"/>
                <a:ea typeface="+mj-ea"/>
                <a:cs typeface="+mj-cs"/>
              </a:defRPr>
            </a:lvl5pPr>
          </a:lstStyle>
          <a:p>
            <a:pPr lvl="0"/>
            <a:r>
              <a:rPr lang="en-US" smtClean="0"/>
              <a:t>Click to edit Master text styles</a:t>
            </a:r>
          </a:p>
        </p:txBody>
      </p:sp>
      <p:sp>
        <p:nvSpPr>
          <p:cNvPr id="13" name="Text Placeholder 12"/>
          <p:cNvSpPr>
            <a:spLocks noGrp="1"/>
          </p:cNvSpPr>
          <p:nvPr>
            <p:ph type="body" sz="quarter" idx="10"/>
          </p:nvPr>
        </p:nvSpPr>
        <p:spPr>
          <a:xfrm>
            <a:off x="282427" y="906668"/>
            <a:ext cx="8247063" cy="325437"/>
          </a:xfrm>
        </p:spPr>
        <p:txBody>
          <a:bodyPr/>
          <a:lstStyle>
            <a:lvl1pPr marL="0" indent="0" algn="l" rtl="0" eaLnBrk="0" fontAlgn="base" hangingPunct="0">
              <a:spcBef>
                <a:spcPct val="0"/>
              </a:spcBef>
              <a:spcAft>
                <a:spcPct val="0"/>
              </a:spcAft>
              <a:buNone/>
              <a:defRPr lang="en-US" sz="1800" b="1" dirty="0" smtClean="0">
                <a:solidFill>
                  <a:srgbClr val="1562AE"/>
                </a:solidFill>
                <a:latin typeface="Helvetica" pitchFamily="-110" charset="0"/>
                <a:ea typeface="+mj-ea"/>
                <a:cs typeface="+mj-cs"/>
              </a:defRPr>
            </a:lvl1pPr>
            <a:lvl2pPr algn="l" rtl="0" eaLnBrk="0" fontAlgn="base" hangingPunct="0">
              <a:spcBef>
                <a:spcPct val="0"/>
              </a:spcBef>
              <a:spcAft>
                <a:spcPct val="0"/>
              </a:spcAft>
              <a:buNone/>
              <a:defRPr lang="en-US" sz="1400" b="1" dirty="0" smtClean="0">
                <a:solidFill>
                  <a:srgbClr val="1562AE"/>
                </a:solidFill>
                <a:latin typeface="Helvetica" pitchFamily="-110" charset="0"/>
                <a:ea typeface="+mj-ea"/>
                <a:cs typeface="+mj-cs"/>
              </a:defRPr>
            </a:lvl2pPr>
            <a:lvl3pPr algn="l" rtl="0" eaLnBrk="0" fontAlgn="base" hangingPunct="0">
              <a:spcBef>
                <a:spcPct val="0"/>
              </a:spcBef>
              <a:spcAft>
                <a:spcPct val="0"/>
              </a:spcAft>
              <a:buNone/>
              <a:defRPr lang="en-US" sz="1400" b="1" dirty="0" smtClean="0">
                <a:solidFill>
                  <a:srgbClr val="1562AE"/>
                </a:solidFill>
                <a:latin typeface="Helvetica" pitchFamily="-110" charset="0"/>
                <a:ea typeface="+mj-ea"/>
                <a:cs typeface="+mj-cs"/>
              </a:defRPr>
            </a:lvl3pPr>
            <a:lvl4pPr algn="l" rtl="0" eaLnBrk="0" fontAlgn="base" hangingPunct="0">
              <a:spcBef>
                <a:spcPct val="0"/>
              </a:spcBef>
              <a:spcAft>
                <a:spcPct val="0"/>
              </a:spcAft>
              <a:buNone/>
              <a:defRPr lang="en-US" sz="1400" b="1" dirty="0" smtClean="0">
                <a:solidFill>
                  <a:srgbClr val="1562AE"/>
                </a:solidFill>
                <a:latin typeface="Helvetica" pitchFamily="-110" charset="0"/>
                <a:ea typeface="+mj-ea"/>
                <a:cs typeface="+mj-cs"/>
              </a:defRPr>
            </a:lvl4pPr>
            <a:lvl5pPr algn="l" rtl="0" eaLnBrk="0" fontAlgn="base" hangingPunct="0">
              <a:spcBef>
                <a:spcPct val="0"/>
              </a:spcBef>
              <a:spcAft>
                <a:spcPct val="0"/>
              </a:spcAft>
              <a:buNone/>
              <a:defRPr lang="en-US" sz="1400" b="1" dirty="0">
                <a:solidFill>
                  <a:srgbClr val="1562AE"/>
                </a:solidFill>
                <a:latin typeface="Helvetica" pitchFamily="-110" charset="0"/>
                <a:ea typeface="+mj-ea"/>
                <a:cs typeface="+mj-cs"/>
              </a:defRPr>
            </a:lvl5pPr>
          </a:lstStyle>
          <a:p>
            <a:pPr lvl="0"/>
            <a:r>
              <a:rPr lang="en-US" dirty="0" smtClean="0"/>
              <a:t>Click to edit Master text styles</a:t>
            </a:r>
            <a:endParaRPr lang="en-US" dirty="0"/>
          </a:p>
        </p:txBody>
      </p:sp>
      <p:sp>
        <p:nvSpPr>
          <p:cNvPr id="17" name="Text Placeholder 12"/>
          <p:cNvSpPr>
            <a:spLocks noGrp="1"/>
          </p:cNvSpPr>
          <p:nvPr>
            <p:ph type="body" sz="quarter" idx="13"/>
          </p:nvPr>
        </p:nvSpPr>
        <p:spPr>
          <a:xfrm>
            <a:off x="3338514" y="2063183"/>
            <a:ext cx="2993594" cy="325437"/>
          </a:xfrm>
        </p:spPr>
        <p:txBody>
          <a:bodyPr/>
          <a:lstStyle>
            <a:lvl1pPr marL="0" indent="0" algn="l" rtl="0" eaLnBrk="0" fontAlgn="base" hangingPunct="0">
              <a:spcBef>
                <a:spcPct val="0"/>
              </a:spcBef>
              <a:spcAft>
                <a:spcPct val="0"/>
              </a:spcAft>
              <a:buNone/>
              <a:defRPr lang="en-US" sz="1400" b="1" dirty="0" smtClean="0">
                <a:solidFill>
                  <a:srgbClr val="1562AE"/>
                </a:solidFill>
                <a:latin typeface="Helvetica" pitchFamily="-110" charset="0"/>
                <a:ea typeface="+mj-ea"/>
                <a:cs typeface="+mj-cs"/>
              </a:defRPr>
            </a:lvl1pPr>
            <a:lvl2pPr algn="l" rtl="0" eaLnBrk="0" fontAlgn="base" hangingPunct="0">
              <a:spcBef>
                <a:spcPct val="0"/>
              </a:spcBef>
              <a:spcAft>
                <a:spcPct val="0"/>
              </a:spcAft>
              <a:buNone/>
              <a:defRPr lang="en-US" sz="1400" b="1" dirty="0" smtClean="0">
                <a:solidFill>
                  <a:srgbClr val="1562AE"/>
                </a:solidFill>
                <a:latin typeface="Helvetica" pitchFamily="-110" charset="0"/>
                <a:ea typeface="+mj-ea"/>
                <a:cs typeface="+mj-cs"/>
              </a:defRPr>
            </a:lvl2pPr>
            <a:lvl3pPr algn="l" rtl="0" eaLnBrk="0" fontAlgn="base" hangingPunct="0">
              <a:spcBef>
                <a:spcPct val="0"/>
              </a:spcBef>
              <a:spcAft>
                <a:spcPct val="0"/>
              </a:spcAft>
              <a:buNone/>
              <a:defRPr lang="en-US" sz="1400" b="1" dirty="0" smtClean="0">
                <a:solidFill>
                  <a:srgbClr val="1562AE"/>
                </a:solidFill>
                <a:latin typeface="Helvetica" pitchFamily="-110" charset="0"/>
                <a:ea typeface="+mj-ea"/>
                <a:cs typeface="+mj-cs"/>
              </a:defRPr>
            </a:lvl3pPr>
            <a:lvl4pPr algn="l" rtl="0" eaLnBrk="0" fontAlgn="base" hangingPunct="0">
              <a:spcBef>
                <a:spcPct val="0"/>
              </a:spcBef>
              <a:spcAft>
                <a:spcPct val="0"/>
              </a:spcAft>
              <a:buNone/>
              <a:defRPr lang="en-US" sz="1400" b="1" dirty="0" smtClean="0">
                <a:solidFill>
                  <a:srgbClr val="1562AE"/>
                </a:solidFill>
                <a:latin typeface="Helvetica" pitchFamily="-110" charset="0"/>
                <a:ea typeface="+mj-ea"/>
                <a:cs typeface="+mj-cs"/>
              </a:defRPr>
            </a:lvl4pPr>
            <a:lvl5pPr algn="l" rtl="0" eaLnBrk="0" fontAlgn="base" hangingPunct="0">
              <a:spcBef>
                <a:spcPct val="0"/>
              </a:spcBef>
              <a:spcAft>
                <a:spcPct val="0"/>
              </a:spcAft>
              <a:buNone/>
              <a:defRPr lang="en-US" sz="1400" b="1" dirty="0">
                <a:solidFill>
                  <a:srgbClr val="1562AE"/>
                </a:solidFill>
                <a:latin typeface="Helvetica" pitchFamily="-110" charset="0"/>
                <a:ea typeface="+mj-ea"/>
                <a:cs typeface="+mj-cs"/>
              </a:defRPr>
            </a:lvl5pPr>
          </a:lstStyle>
          <a:p>
            <a:pPr lvl="0"/>
            <a:r>
              <a:rPr lang="en-US" smtClean="0"/>
              <a:t>Click to edit Master text styles</a:t>
            </a:r>
          </a:p>
        </p:txBody>
      </p:sp>
      <p:sp>
        <p:nvSpPr>
          <p:cNvPr id="19" name="Text Placeholder 14"/>
          <p:cNvSpPr>
            <a:spLocks noGrp="1"/>
          </p:cNvSpPr>
          <p:nvPr>
            <p:ph type="body" sz="quarter" idx="15"/>
          </p:nvPr>
        </p:nvSpPr>
        <p:spPr>
          <a:xfrm>
            <a:off x="3338716" y="2307208"/>
            <a:ext cx="2986534" cy="1633164"/>
          </a:xfrm>
        </p:spPr>
        <p:txBody>
          <a:bodyPr/>
          <a:lstStyle>
            <a:lvl1pPr marL="0" indent="0" algn="l" rtl="0" fontAlgn="base">
              <a:spcBef>
                <a:spcPct val="0"/>
              </a:spcBef>
              <a:spcAft>
                <a:spcPct val="0"/>
              </a:spcAft>
              <a:buNone/>
              <a:defRPr lang="en-US" sz="1000" kern="1200" dirty="0" smtClean="0">
                <a:solidFill>
                  <a:schemeClr val="bg2"/>
                </a:solidFill>
                <a:latin typeface="Helvetica" pitchFamily="-110" charset="0"/>
                <a:ea typeface="Arial Unicode MS" pitchFamily="-110" charset="0"/>
                <a:cs typeface="Arial Unicode MS" pitchFamily="-110" charset="0"/>
              </a:defRPr>
            </a:lvl1pPr>
            <a:lvl2pPr algn="l" rtl="0" fontAlgn="base">
              <a:spcBef>
                <a:spcPct val="0"/>
              </a:spcBef>
              <a:spcAft>
                <a:spcPct val="0"/>
              </a:spcAft>
              <a:buNone/>
              <a:defRPr lang="en-US" sz="1100" kern="1200" dirty="0" smtClean="0">
                <a:solidFill>
                  <a:schemeClr val="bg2"/>
                </a:solidFill>
                <a:latin typeface="Helvetica" pitchFamily="-110" charset="0"/>
                <a:ea typeface="Arial Unicode MS" pitchFamily="-110" charset="0"/>
                <a:cs typeface="Arial Unicode MS" pitchFamily="-110" charset="0"/>
              </a:defRPr>
            </a:lvl2pPr>
            <a:lvl3pPr algn="l" rtl="0" fontAlgn="base">
              <a:spcBef>
                <a:spcPct val="0"/>
              </a:spcBef>
              <a:spcAft>
                <a:spcPct val="0"/>
              </a:spcAft>
              <a:buNone/>
              <a:defRPr lang="en-US" sz="1100" kern="1200" dirty="0" smtClean="0">
                <a:solidFill>
                  <a:schemeClr val="bg2"/>
                </a:solidFill>
                <a:latin typeface="Helvetica" pitchFamily="-110" charset="0"/>
                <a:ea typeface="Arial Unicode MS" pitchFamily="-110" charset="0"/>
                <a:cs typeface="Arial Unicode MS" pitchFamily="-110" charset="0"/>
              </a:defRPr>
            </a:lvl3pPr>
            <a:lvl4pPr algn="l" rtl="0" fontAlgn="base">
              <a:spcBef>
                <a:spcPct val="0"/>
              </a:spcBef>
              <a:spcAft>
                <a:spcPct val="0"/>
              </a:spcAft>
              <a:buNone/>
              <a:defRPr lang="en-US" sz="1100" kern="1200" dirty="0" smtClean="0">
                <a:solidFill>
                  <a:schemeClr val="bg2"/>
                </a:solidFill>
                <a:latin typeface="Helvetica" pitchFamily="-110" charset="0"/>
                <a:ea typeface="Arial Unicode MS" pitchFamily="-110" charset="0"/>
                <a:cs typeface="Arial Unicode MS" pitchFamily="-110" charset="0"/>
              </a:defRPr>
            </a:lvl4pPr>
            <a:lvl5pPr algn="l" rtl="0" fontAlgn="base">
              <a:spcBef>
                <a:spcPct val="0"/>
              </a:spcBef>
              <a:spcAft>
                <a:spcPct val="0"/>
              </a:spcAft>
              <a:buNone/>
              <a:defRPr lang="en-US" sz="1100" kern="1200" dirty="0">
                <a:solidFill>
                  <a:schemeClr val="bg2"/>
                </a:solidFill>
                <a:latin typeface="Helvetica" pitchFamily="-110" charset="0"/>
                <a:ea typeface="Arial Unicode MS" pitchFamily="-110" charset="0"/>
                <a:cs typeface="Arial Unicode MS" pitchFamily="-110" charset="0"/>
              </a:defRPr>
            </a:lvl5pPr>
          </a:lstStyle>
          <a:p>
            <a:pPr lvl="0"/>
            <a:r>
              <a:rPr lang="en-US" dirty="0" smtClean="0"/>
              <a:t>Click to edit Master text styles</a:t>
            </a:r>
          </a:p>
        </p:txBody>
      </p:sp>
      <p:sp>
        <p:nvSpPr>
          <p:cNvPr id="21" name="Text Placeholder 20"/>
          <p:cNvSpPr>
            <a:spLocks noGrp="1"/>
          </p:cNvSpPr>
          <p:nvPr>
            <p:ph type="body" sz="quarter" idx="16"/>
          </p:nvPr>
        </p:nvSpPr>
        <p:spPr>
          <a:xfrm>
            <a:off x="5543644" y="4111830"/>
            <a:ext cx="2823012" cy="1246697"/>
          </a:xfrm>
          <a:ln w="25400" cap="flat" cmpd="sng" algn="ctr">
            <a:solidFill>
              <a:srgbClr val="1562AE"/>
            </a:solidFill>
            <a:prstDash val="solid"/>
            <a:miter lim="800000"/>
            <a:headEnd type="none" w="med" len="med"/>
            <a:tailEnd type="none" w="med" len="med"/>
          </a:ln>
        </p:spPr>
        <p:txBody>
          <a:bodyPr>
            <a:noAutofit/>
          </a:bodyPr>
          <a:lstStyle>
            <a:lvl1pPr marL="0" indent="0" algn="l" rtl="0" eaLnBrk="0" fontAlgn="base" hangingPunct="0">
              <a:spcBef>
                <a:spcPct val="0"/>
              </a:spcBef>
              <a:spcAft>
                <a:spcPct val="0"/>
              </a:spcAft>
              <a:buNone/>
              <a:defRPr lang="en-US" sz="1100" b="1" kern="1200" dirty="0" smtClean="0">
                <a:solidFill>
                  <a:schemeClr val="accent3"/>
                </a:solidFill>
                <a:latin typeface="Helvetica" pitchFamily="34" charset="0"/>
                <a:ea typeface="Arial Unicode MS" pitchFamily="34" charset="-128"/>
                <a:cs typeface="Arial Unicode MS" pitchFamily="34" charset="-128"/>
              </a:defRPr>
            </a:lvl1pPr>
            <a:lvl2pPr>
              <a:buSzPct val="120000"/>
              <a:defRPr lang="en-US" sz="1000" kern="1200" dirty="0" smtClean="0">
                <a:solidFill>
                  <a:schemeClr val="bg2"/>
                </a:solidFill>
                <a:latin typeface="Helvetica" pitchFamily="34" charset="0"/>
                <a:ea typeface="Arial Unicode MS" pitchFamily="34" charset="-128"/>
                <a:cs typeface="Arial Unicode MS" pitchFamily="34" charset="-128"/>
              </a:defRPr>
            </a:lvl2pPr>
          </a:lstStyle>
          <a:p>
            <a:pPr lvl="0"/>
            <a:r>
              <a:rPr lang="en-US" dirty="0" smtClean="0"/>
              <a:t>Click to edit Master text styles</a:t>
            </a:r>
          </a:p>
          <a:p>
            <a:pPr lvl="1"/>
            <a:r>
              <a:rPr lang="en-US" dirty="0" smtClean="0"/>
              <a:t>Second level</a:t>
            </a:r>
            <a:endParaRPr lang="en-US" dirty="0"/>
          </a:p>
        </p:txBody>
      </p:sp>
      <p:sp>
        <p:nvSpPr>
          <p:cNvPr id="23" name="Text Placeholder 12"/>
          <p:cNvSpPr>
            <a:spLocks noGrp="1"/>
          </p:cNvSpPr>
          <p:nvPr>
            <p:ph type="body" sz="quarter" idx="18"/>
          </p:nvPr>
        </p:nvSpPr>
        <p:spPr>
          <a:xfrm>
            <a:off x="274663" y="5468231"/>
            <a:ext cx="2993594" cy="325437"/>
          </a:xfrm>
        </p:spPr>
        <p:txBody>
          <a:bodyPr/>
          <a:lstStyle>
            <a:lvl1pPr marL="0" indent="0" algn="l" rtl="0" eaLnBrk="0" fontAlgn="base" hangingPunct="0">
              <a:spcBef>
                <a:spcPct val="0"/>
              </a:spcBef>
              <a:spcAft>
                <a:spcPct val="0"/>
              </a:spcAft>
              <a:buNone/>
              <a:defRPr lang="en-US" sz="1400" b="1" dirty="0" smtClean="0">
                <a:solidFill>
                  <a:srgbClr val="1562AE"/>
                </a:solidFill>
                <a:latin typeface="Helvetica" pitchFamily="-110" charset="0"/>
                <a:ea typeface="+mj-ea"/>
                <a:cs typeface="+mj-cs"/>
              </a:defRPr>
            </a:lvl1pPr>
            <a:lvl2pPr algn="l" rtl="0" eaLnBrk="0" fontAlgn="base" hangingPunct="0">
              <a:spcBef>
                <a:spcPct val="0"/>
              </a:spcBef>
              <a:spcAft>
                <a:spcPct val="0"/>
              </a:spcAft>
              <a:buNone/>
              <a:defRPr lang="en-US" sz="1400" b="1" dirty="0" smtClean="0">
                <a:solidFill>
                  <a:srgbClr val="1562AE"/>
                </a:solidFill>
                <a:latin typeface="Helvetica" pitchFamily="-110" charset="0"/>
                <a:ea typeface="+mj-ea"/>
                <a:cs typeface="+mj-cs"/>
              </a:defRPr>
            </a:lvl2pPr>
            <a:lvl3pPr algn="l" rtl="0" eaLnBrk="0" fontAlgn="base" hangingPunct="0">
              <a:spcBef>
                <a:spcPct val="0"/>
              </a:spcBef>
              <a:spcAft>
                <a:spcPct val="0"/>
              </a:spcAft>
              <a:buNone/>
              <a:defRPr lang="en-US" sz="1400" b="1" dirty="0" smtClean="0">
                <a:solidFill>
                  <a:srgbClr val="1562AE"/>
                </a:solidFill>
                <a:latin typeface="Helvetica" pitchFamily="-110" charset="0"/>
                <a:ea typeface="+mj-ea"/>
                <a:cs typeface="+mj-cs"/>
              </a:defRPr>
            </a:lvl3pPr>
            <a:lvl4pPr algn="l" rtl="0" eaLnBrk="0" fontAlgn="base" hangingPunct="0">
              <a:spcBef>
                <a:spcPct val="0"/>
              </a:spcBef>
              <a:spcAft>
                <a:spcPct val="0"/>
              </a:spcAft>
              <a:buNone/>
              <a:defRPr lang="en-US" sz="1400" b="1" dirty="0" smtClean="0">
                <a:solidFill>
                  <a:srgbClr val="1562AE"/>
                </a:solidFill>
                <a:latin typeface="Helvetica" pitchFamily="-110" charset="0"/>
                <a:ea typeface="+mj-ea"/>
                <a:cs typeface="+mj-cs"/>
              </a:defRPr>
            </a:lvl4pPr>
            <a:lvl5pPr algn="l" rtl="0" eaLnBrk="0" fontAlgn="base" hangingPunct="0">
              <a:spcBef>
                <a:spcPct val="0"/>
              </a:spcBef>
              <a:spcAft>
                <a:spcPct val="0"/>
              </a:spcAft>
              <a:buNone/>
              <a:defRPr lang="en-US" sz="1400" b="1" dirty="0">
                <a:solidFill>
                  <a:srgbClr val="1562AE"/>
                </a:solidFill>
                <a:latin typeface="Helvetica" pitchFamily="-110" charset="0"/>
                <a:ea typeface="+mj-ea"/>
                <a:cs typeface="+mj-cs"/>
              </a:defRPr>
            </a:lvl5pPr>
          </a:lstStyle>
          <a:p>
            <a:pPr lvl="0"/>
            <a:r>
              <a:rPr lang="en-US" dirty="0" smtClean="0"/>
              <a:t>Click to edit Master text styles</a:t>
            </a:r>
            <a:endParaRPr lang="en-US" dirty="0"/>
          </a:p>
        </p:txBody>
      </p:sp>
      <p:sp>
        <p:nvSpPr>
          <p:cNvPr id="29" name="Text Placeholder 14"/>
          <p:cNvSpPr>
            <a:spLocks noGrp="1"/>
          </p:cNvSpPr>
          <p:nvPr>
            <p:ph type="body" sz="quarter" idx="20"/>
          </p:nvPr>
        </p:nvSpPr>
        <p:spPr>
          <a:xfrm>
            <a:off x="278954" y="1471614"/>
            <a:ext cx="8427961" cy="504825"/>
          </a:xfrm>
        </p:spPr>
        <p:txBody>
          <a:bodyPr/>
          <a:lstStyle>
            <a:lvl1pPr marL="0" indent="0" algn="l" rtl="0" fontAlgn="base">
              <a:spcBef>
                <a:spcPct val="0"/>
              </a:spcBef>
              <a:spcAft>
                <a:spcPct val="0"/>
              </a:spcAft>
              <a:buNone/>
              <a:defRPr lang="en-US" sz="1100" kern="1200" dirty="0" smtClean="0">
                <a:solidFill>
                  <a:schemeClr val="bg2"/>
                </a:solidFill>
                <a:latin typeface="Helvetica" pitchFamily="-110" charset="0"/>
                <a:ea typeface="Arial Unicode MS" pitchFamily="-110" charset="0"/>
                <a:cs typeface="Arial Unicode MS" pitchFamily="-110" charset="0"/>
              </a:defRPr>
            </a:lvl1pPr>
            <a:lvl2pPr algn="l" rtl="0" fontAlgn="base">
              <a:spcBef>
                <a:spcPct val="0"/>
              </a:spcBef>
              <a:spcAft>
                <a:spcPct val="0"/>
              </a:spcAft>
              <a:buNone/>
              <a:defRPr lang="en-US" sz="1100" kern="1200" dirty="0" smtClean="0">
                <a:solidFill>
                  <a:schemeClr val="bg2"/>
                </a:solidFill>
                <a:latin typeface="Helvetica" pitchFamily="-110" charset="0"/>
                <a:ea typeface="Arial Unicode MS" pitchFamily="-110" charset="0"/>
                <a:cs typeface="Arial Unicode MS" pitchFamily="-110" charset="0"/>
              </a:defRPr>
            </a:lvl2pPr>
            <a:lvl3pPr algn="l" rtl="0" fontAlgn="base">
              <a:spcBef>
                <a:spcPct val="0"/>
              </a:spcBef>
              <a:spcAft>
                <a:spcPct val="0"/>
              </a:spcAft>
              <a:buNone/>
              <a:defRPr lang="en-US" sz="1100" kern="1200" dirty="0" smtClean="0">
                <a:solidFill>
                  <a:schemeClr val="bg2"/>
                </a:solidFill>
                <a:latin typeface="Helvetica" pitchFamily="-110" charset="0"/>
                <a:ea typeface="Arial Unicode MS" pitchFamily="-110" charset="0"/>
                <a:cs typeface="Arial Unicode MS" pitchFamily="-110" charset="0"/>
              </a:defRPr>
            </a:lvl3pPr>
            <a:lvl4pPr algn="l" rtl="0" fontAlgn="base">
              <a:spcBef>
                <a:spcPct val="0"/>
              </a:spcBef>
              <a:spcAft>
                <a:spcPct val="0"/>
              </a:spcAft>
              <a:buNone/>
              <a:defRPr lang="en-US" sz="1100" kern="1200" dirty="0" smtClean="0">
                <a:solidFill>
                  <a:schemeClr val="bg2"/>
                </a:solidFill>
                <a:latin typeface="Helvetica" pitchFamily="-110" charset="0"/>
                <a:ea typeface="Arial Unicode MS" pitchFamily="-110" charset="0"/>
                <a:cs typeface="Arial Unicode MS" pitchFamily="-110" charset="0"/>
              </a:defRPr>
            </a:lvl4pPr>
            <a:lvl5pPr algn="l" rtl="0" fontAlgn="base">
              <a:spcBef>
                <a:spcPct val="0"/>
              </a:spcBef>
              <a:spcAft>
                <a:spcPct val="0"/>
              </a:spcAft>
              <a:buNone/>
              <a:defRPr lang="en-US" sz="1100" kern="1200" dirty="0">
                <a:solidFill>
                  <a:schemeClr val="bg2"/>
                </a:solidFill>
                <a:latin typeface="Helvetica" pitchFamily="-110" charset="0"/>
                <a:ea typeface="Arial Unicode MS" pitchFamily="-110" charset="0"/>
                <a:cs typeface="Arial Unicode MS" pitchFamily="-110" charset="0"/>
              </a:defRPr>
            </a:lvl5pPr>
          </a:lstStyle>
          <a:p>
            <a:pPr lvl="0"/>
            <a:r>
              <a:rPr lang="en-US" dirty="0" smtClean="0"/>
              <a:t>Click to edit Master text styles</a:t>
            </a:r>
          </a:p>
        </p:txBody>
      </p:sp>
      <p:sp>
        <p:nvSpPr>
          <p:cNvPr id="25" name="Text Placeholder 24"/>
          <p:cNvSpPr>
            <a:spLocks noGrp="1"/>
          </p:cNvSpPr>
          <p:nvPr>
            <p:ph type="body" sz="quarter" idx="21"/>
          </p:nvPr>
        </p:nvSpPr>
        <p:spPr>
          <a:xfrm>
            <a:off x="3314294" y="505453"/>
            <a:ext cx="5184775" cy="276225"/>
          </a:xfrm>
        </p:spPr>
        <p:txBody>
          <a:bodyPr/>
          <a:lstStyle>
            <a:lvl1pPr algn="r" rtl="0" eaLnBrk="0" fontAlgn="base" hangingPunct="0">
              <a:spcBef>
                <a:spcPct val="0"/>
              </a:spcBef>
              <a:spcAft>
                <a:spcPct val="0"/>
              </a:spcAft>
              <a:buNone/>
              <a:defRPr lang="en-US" sz="1100" kern="1200" dirty="0" smtClean="0">
                <a:solidFill>
                  <a:srgbClr val="1562AE"/>
                </a:solidFill>
                <a:latin typeface="Helvetica" pitchFamily="-110" charset="0"/>
                <a:ea typeface="Arial Unicode MS" pitchFamily="-110" charset="0"/>
                <a:cs typeface="Arial Unicode MS" pitchFamily="-110" charset="0"/>
              </a:defRPr>
            </a:lvl1pPr>
            <a:lvl2pPr algn="r" rtl="0" eaLnBrk="0" fontAlgn="base" hangingPunct="0">
              <a:spcBef>
                <a:spcPct val="0"/>
              </a:spcBef>
              <a:spcAft>
                <a:spcPct val="0"/>
              </a:spcAft>
              <a:buNone/>
              <a:defRPr lang="en-US" sz="1100" kern="1200" dirty="0" smtClean="0">
                <a:solidFill>
                  <a:srgbClr val="1562AE"/>
                </a:solidFill>
                <a:latin typeface="Helvetica" pitchFamily="-110" charset="0"/>
                <a:ea typeface="Arial Unicode MS" pitchFamily="-110" charset="0"/>
                <a:cs typeface="Arial Unicode MS" pitchFamily="-110" charset="0"/>
              </a:defRPr>
            </a:lvl2pPr>
            <a:lvl3pPr algn="r" rtl="0" eaLnBrk="0" fontAlgn="base" hangingPunct="0">
              <a:spcBef>
                <a:spcPct val="0"/>
              </a:spcBef>
              <a:spcAft>
                <a:spcPct val="0"/>
              </a:spcAft>
              <a:buNone/>
              <a:defRPr lang="en-US" sz="1100" kern="1200" dirty="0" smtClean="0">
                <a:solidFill>
                  <a:srgbClr val="1562AE"/>
                </a:solidFill>
                <a:latin typeface="Helvetica" pitchFamily="-110" charset="0"/>
                <a:ea typeface="Arial Unicode MS" pitchFamily="-110" charset="0"/>
                <a:cs typeface="Arial Unicode MS" pitchFamily="-110" charset="0"/>
              </a:defRPr>
            </a:lvl3pPr>
            <a:lvl4pPr algn="r" rtl="0" eaLnBrk="0" fontAlgn="base" hangingPunct="0">
              <a:spcBef>
                <a:spcPct val="0"/>
              </a:spcBef>
              <a:spcAft>
                <a:spcPct val="0"/>
              </a:spcAft>
              <a:buNone/>
              <a:defRPr lang="en-US" sz="1100" kern="1200" dirty="0" smtClean="0">
                <a:solidFill>
                  <a:srgbClr val="1562AE"/>
                </a:solidFill>
                <a:latin typeface="Helvetica" pitchFamily="-110" charset="0"/>
                <a:ea typeface="Arial Unicode MS" pitchFamily="-110" charset="0"/>
                <a:cs typeface="Arial Unicode MS" pitchFamily="-110" charset="0"/>
              </a:defRPr>
            </a:lvl4pPr>
            <a:lvl5pPr algn="r" rtl="0" eaLnBrk="0" fontAlgn="base" hangingPunct="0">
              <a:spcBef>
                <a:spcPct val="0"/>
              </a:spcBef>
              <a:spcAft>
                <a:spcPct val="0"/>
              </a:spcAft>
              <a:buNone/>
              <a:defRPr lang="en-US" sz="1100" kern="1200" dirty="0">
                <a:solidFill>
                  <a:srgbClr val="1562AE"/>
                </a:solidFill>
                <a:latin typeface="Helvetica" pitchFamily="-110" charset="0"/>
                <a:ea typeface="Arial Unicode MS" pitchFamily="-110" charset="0"/>
                <a:cs typeface="Arial Unicode MS" pitchFamily="-110" charset="0"/>
              </a:defRPr>
            </a:lvl5pPr>
          </a:lstStyle>
          <a:p>
            <a:pPr lvl="0"/>
            <a:r>
              <a:rPr lang="en-US" dirty="0" smtClean="0"/>
              <a:t>Click to edit Master text styles</a:t>
            </a:r>
            <a:endParaRPr lang="en-US" dirty="0"/>
          </a:p>
        </p:txBody>
      </p:sp>
    </p:spTree>
    <p:extLst>
      <p:ext uri="{BB962C8B-B14F-4D97-AF65-F5344CB8AC3E}">
        <p14:creationId xmlns:p14="http://schemas.microsoft.com/office/powerpoint/2010/main" val="269727201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Body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ext Placeholder 14"/>
          <p:cNvSpPr>
            <a:spLocks noGrp="1"/>
          </p:cNvSpPr>
          <p:nvPr>
            <p:ph type="body" sz="quarter" idx="12" hasCustomPrompt="1"/>
          </p:nvPr>
        </p:nvSpPr>
        <p:spPr>
          <a:xfrm>
            <a:off x="355600" y="1336202"/>
            <a:ext cx="8451850" cy="4912199"/>
          </a:xfrm>
          <a:prstGeom prst="rect">
            <a:avLst/>
          </a:prstGeom>
        </p:spPr>
        <p:txBody>
          <a:bodyPr>
            <a:normAutofit/>
          </a:bodyPr>
          <a:lstStyle>
            <a:lvl1pPr marL="0" indent="0">
              <a:lnSpc>
                <a:spcPct val="100000"/>
              </a:lnSpc>
              <a:spcBef>
                <a:spcPts val="600"/>
              </a:spcBef>
              <a:buNone/>
              <a:tabLst/>
              <a:defRPr sz="2400">
                <a:solidFill>
                  <a:srgbClr val="014894"/>
                </a:solidFill>
              </a:defRPr>
            </a:lvl1pPr>
            <a:lvl2pPr marL="288925" indent="-233363">
              <a:lnSpc>
                <a:spcPct val="100000"/>
              </a:lnSpc>
              <a:spcBef>
                <a:spcPts val="600"/>
              </a:spcBef>
              <a:defRPr sz="2000">
                <a:solidFill>
                  <a:schemeClr val="tx1">
                    <a:lumMod val="75000"/>
                    <a:lumOff val="25000"/>
                  </a:schemeClr>
                </a:solidFill>
              </a:defRPr>
            </a:lvl2pPr>
            <a:lvl3pPr marL="403225" indent="-174625">
              <a:lnSpc>
                <a:spcPct val="100000"/>
              </a:lnSpc>
              <a:spcBef>
                <a:spcPts val="600"/>
              </a:spcBef>
              <a:defRPr sz="2000">
                <a:solidFill>
                  <a:srgbClr val="014894"/>
                </a:solidFill>
              </a:defRPr>
            </a:lvl3pPr>
            <a:lvl4pPr marL="631825" indent="-174625">
              <a:lnSpc>
                <a:spcPct val="85000"/>
              </a:lnSpc>
              <a:spcBef>
                <a:spcPts val="600"/>
              </a:spcBef>
              <a:defRPr sz="1800">
                <a:solidFill>
                  <a:schemeClr val="tx1">
                    <a:lumMod val="75000"/>
                    <a:lumOff val="25000"/>
                  </a:schemeClr>
                </a:solidFill>
              </a:defRPr>
            </a:lvl4pPr>
            <a:lvl5pPr marL="1089025" indent="-174625">
              <a:lnSpc>
                <a:spcPct val="85000"/>
              </a:lnSpc>
              <a:spcBef>
                <a:spcPts val="600"/>
              </a:spcBef>
              <a:buFont typeface="Arial" panose="020B0604020202020204" pitchFamily="34" charset="0"/>
              <a:buChar char="•"/>
              <a:tabLst/>
              <a:defRPr sz="2400">
                <a:solidFill>
                  <a:schemeClr val="tx1">
                    <a:lumMod val="75000"/>
                    <a:lumOff val="25000"/>
                  </a:schemeClr>
                </a:solidFill>
              </a:defRPr>
            </a:lvl5pPr>
          </a:lstStyle>
          <a:p>
            <a:pPr lvl="0"/>
            <a:r>
              <a:rPr lang="en-US" dirty="0" smtClean="0"/>
              <a:t>First level paragraph</a:t>
            </a:r>
          </a:p>
          <a:p>
            <a:pPr lvl="1"/>
            <a:r>
              <a:rPr lang="en-US" dirty="0" smtClean="0"/>
              <a:t>Second level dash</a:t>
            </a:r>
          </a:p>
          <a:p>
            <a:pPr lvl="2"/>
            <a:r>
              <a:rPr lang="en-US" dirty="0" smtClean="0"/>
              <a:t>Third level bullet</a:t>
            </a:r>
          </a:p>
        </p:txBody>
      </p:sp>
      <p:sp>
        <p:nvSpPr>
          <p:cNvPr id="13" name="Title 1"/>
          <p:cNvSpPr>
            <a:spLocks noGrp="1"/>
          </p:cNvSpPr>
          <p:nvPr>
            <p:ph type="title" hasCustomPrompt="1"/>
          </p:nvPr>
        </p:nvSpPr>
        <p:spPr>
          <a:xfrm>
            <a:off x="674951" y="309977"/>
            <a:ext cx="6610000" cy="1008008"/>
          </a:xfrm>
          <a:prstGeom prst="rect">
            <a:avLst/>
          </a:prstGeom>
        </p:spPr>
        <p:txBody>
          <a:bodyPr/>
          <a:lstStyle>
            <a:lvl1pPr>
              <a:lnSpc>
                <a:spcPct val="85000"/>
              </a:lnSpc>
              <a:defRPr sz="2800" b="0"/>
            </a:lvl1pPr>
          </a:lstStyle>
          <a:p>
            <a:r>
              <a:rPr lang="en-US" dirty="0" smtClean="0"/>
              <a:t>Slide Title </a:t>
            </a:r>
            <a:endParaRPr lang="en-US" dirty="0"/>
          </a:p>
        </p:txBody>
      </p:sp>
      <p:sp>
        <p:nvSpPr>
          <p:cNvPr id="8" name="TextBox 7"/>
          <p:cNvSpPr txBox="1"/>
          <p:nvPr userDrawn="1"/>
        </p:nvSpPr>
        <p:spPr>
          <a:xfrm>
            <a:off x="-1" y="6508052"/>
            <a:ext cx="2235201" cy="261610"/>
          </a:xfrm>
          <a:prstGeom prst="rect">
            <a:avLst/>
          </a:prstGeom>
          <a:noFill/>
        </p:spPr>
        <p:txBody>
          <a:bodyPr wrap="square" rtlCol="0">
            <a:spAutoFit/>
          </a:bodyPr>
          <a:lstStyle/>
          <a:p>
            <a:pPr algn="ctr"/>
            <a:r>
              <a:rPr lang="en-US" sz="1100" dirty="0" err="1" smtClean="0">
                <a:solidFill>
                  <a:schemeClr val="bg1"/>
                </a:solidFill>
                <a:latin typeface="Trebuchet MS"/>
                <a:cs typeface="Trebuchet MS"/>
              </a:rPr>
              <a:t>www.siriuscom.com</a:t>
            </a:r>
            <a:r>
              <a:rPr lang="en-US" sz="1100" dirty="0" smtClean="0">
                <a:solidFill>
                  <a:schemeClr val="bg1"/>
                </a:solidFill>
                <a:latin typeface="Trebuchet MS"/>
                <a:cs typeface="Trebuchet MS"/>
              </a:rPr>
              <a:t> </a:t>
            </a:r>
            <a:endParaRPr lang="en-US" sz="1100" dirty="0">
              <a:solidFill>
                <a:schemeClr val="bg1"/>
              </a:solidFill>
              <a:latin typeface="Trebuchet MS"/>
              <a:cs typeface="Trebuchet MS"/>
            </a:endParaRPr>
          </a:p>
        </p:txBody>
      </p:sp>
      <p:sp>
        <p:nvSpPr>
          <p:cNvPr id="12" name="Date Placeholder 3"/>
          <p:cNvSpPr txBox="1">
            <a:spLocks/>
          </p:cNvSpPr>
          <p:nvPr userDrawn="1"/>
        </p:nvSpPr>
        <p:spPr>
          <a:xfrm>
            <a:off x="3590949" y="6595533"/>
            <a:ext cx="2133600" cy="272783"/>
          </a:xfrm>
          <a:prstGeom prst="rect">
            <a:avLst/>
          </a:prstGeom>
        </p:spPr>
        <p:txBody>
          <a:bodyPr vert="horz" lIns="91440" tIns="45720" rIns="91440" bIns="45720" rtlCol="0" anchor="ctr"/>
          <a:lstStyle>
            <a:defPPr>
              <a:defRPr lang="en-US"/>
            </a:defPPr>
            <a:lvl1pPr marL="0" algn="ctr" defTabSz="457200" rtl="0" eaLnBrk="1" latinLnBrk="0" hangingPunct="1">
              <a:defRPr sz="1050" kern="1200">
                <a:solidFill>
                  <a:schemeClr val="bg1"/>
                </a:solidFill>
                <a:latin typeface="Trebuchet MS"/>
                <a:ea typeface="+mn-ea"/>
                <a:cs typeface="Trebuchet M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58D67777-928B-284C-B20E-9DACFDCB1205}" type="datetime1">
              <a:rPr lang="en-US" smtClean="0"/>
              <a:pPr/>
              <a:t>6/20/16</a:t>
            </a:fld>
            <a:endParaRPr lang="en-US" dirty="0"/>
          </a:p>
        </p:txBody>
      </p:sp>
      <p:sp>
        <p:nvSpPr>
          <p:cNvPr id="14" name="Slide Number Placeholder 5"/>
          <p:cNvSpPr txBox="1">
            <a:spLocks/>
          </p:cNvSpPr>
          <p:nvPr userDrawn="1"/>
        </p:nvSpPr>
        <p:spPr>
          <a:xfrm>
            <a:off x="6786646" y="6595533"/>
            <a:ext cx="2133600" cy="272783"/>
          </a:xfrm>
          <a:prstGeom prst="rect">
            <a:avLst/>
          </a:prstGeom>
        </p:spPr>
        <p:txBody>
          <a:bodyPr vert="horz" lIns="91440" tIns="45720" rIns="91440" bIns="45720" rtlCol="0" anchor="ctr"/>
          <a:lstStyle>
            <a:defPPr>
              <a:defRPr lang="en-US"/>
            </a:defPPr>
            <a:lvl1pPr marL="0" algn="r" defTabSz="457200" rtl="0" eaLnBrk="1" latinLnBrk="0" hangingPunct="1">
              <a:defRPr sz="1050" kern="1200">
                <a:solidFill>
                  <a:schemeClr val="bg1"/>
                </a:solidFill>
                <a:latin typeface="Trebuchet MS"/>
                <a:ea typeface="+mn-ea"/>
                <a:cs typeface="Trebuchet M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5C751140-EC00-C54D-B2B5-441582FE90E5}" type="slidenum">
              <a:rPr lang="en-US" smtClean="0"/>
              <a:pPr/>
              <a:t>‹#›</a:t>
            </a:fld>
            <a:endParaRPr lang="en-US" dirty="0"/>
          </a:p>
        </p:txBody>
      </p:sp>
      <p:pic>
        <p:nvPicPr>
          <p:cNvPr id="10" name="Picture 9" descr="Sirius-Powerpoint-LogoSlide-01-00 copy.png"/>
          <p:cNvPicPr>
            <a:picLocks noChangeAspect="1"/>
          </p:cNvPicPr>
          <p:nvPr userDrawn="1"/>
        </p:nvPicPr>
        <p:blipFill rotWithShape="1">
          <a:blip r:embed="rId3" cstate="screen">
            <a:extLst>
              <a:ext uri="{28A0092B-C50C-407E-A947-70E740481C1C}">
                <a14:useLocalDpi xmlns:a14="http://schemas.microsoft.com/office/drawing/2010/main"/>
              </a:ext>
            </a:extLst>
          </a:blip>
          <a:srcRect t="22351" b="27856"/>
          <a:stretch/>
        </p:blipFill>
        <p:spPr>
          <a:xfrm>
            <a:off x="7284950" y="83346"/>
            <a:ext cx="1859050" cy="694268"/>
          </a:xfrm>
          <a:prstGeom prst="rect">
            <a:avLst/>
          </a:prstGeom>
        </p:spPr>
      </p:pic>
      <p:pic>
        <p:nvPicPr>
          <p:cNvPr id="11" name="Picture 4" descr="http://www.siriuskickoff.com/wp-content/uploads/2015/12/Kickoff2016-logo2.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7923296" y="787363"/>
            <a:ext cx="819408" cy="369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01420708"/>
      </p:ext>
    </p:extLst>
  </p:cSld>
  <p:clrMapOvr>
    <a:masterClrMapping/>
  </p:clrMapOvr>
  <p:timing>
    <p:tnLst>
      <p:par>
        <p:cTn xmlns:p14="http://schemas.microsoft.com/office/powerpoint/2010/mai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Title &amp; Content">
    <p:spTree>
      <p:nvGrpSpPr>
        <p:cNvPr id="1" name=""/>
        <p:cNvGrpSpPr/>
        <p:nvPr/>
      </p:nvGrpSpPr>
      <p:grpSpPr>
        <a:xfrm>
          <a:off x="0" y="0"/>
          <a:ext cx="0" cy="0"/>
          <a:chOff x="0" y="0"/>
          <a:chExt cx="0" cy="0"/>
        </a:xfrm>
      </p:grpSpPr>
      <p:pic>
        <p:nvPicPr>
          <p:cNvPr id="4" name="Picture 11"/>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w="9525">
            <a:noFill/>
            <a:miter lim="800000"/>
            <a:headEnd/>
            <a:tailEnd/>
          </a:ln>
        </p:spPr>
      </p:pic>
      <p:sp>
        <p:nvSpPr>
          <p:cNvPr id="5" name="Rectangle 7"/>
          <p:cNvSpPr txBox="1">
            <a:spLocks noChangeArrowheads="1"/>
          </p:cNvSpPr>
          <p:nvPr/>
        </p:nvSpPr>
        <p:spPr bwMode="black">
          <a:xfrm>
            <a:off x="8543926" y="6409267"/>
            <a:ext cx="366713" cy="266700"/>
          </a:xfrm>
          <a:prstGeom prst="rect">
            <a:avLst/>
          </a:prstGeom>
          <a:noFill/>
          <a:ln>
            <a:noFill/>
          </a:ln>
          <a:effectLst/>
          <a:extLst/>
        </p:spPr>
        <p:txBody>
          <a:bodyPr lIns="92075" tIns="46038" rIns="92075" bIns="46038"/>
          <a:lstStyle>
            <a:lvl1pPr defTabSz="457200" eaLnBrk="0" hangingPunct="0">
              <a:defRPr sz="2200">
                <a:solidFill>
                  <a:srgbClr val="000000"/>
                </a:solidFill>
                <a:latin typeface="Gill Sans" pitchFamily="-84" charset="0"/>
                <a:ea typeface="ヒラギノ角ゴ ProN W3" pitchFamily="-84" charset="-128"/>
                <a:sym typeface="Gill Sans" pitchFamily="-84" charset="0"/>
              </a:defRPr>
            </a:lvl1pPr>
            <a:lvl2pPr marL="742950" indent="-285750" defTabSz="457200" eaLnBrk="0" hangingPunct="0">
              <a:defRPr sz="2200">
                <a:solidFill>
                  <a:srgbClr val="000000"/>
                </a:solidFill>
                <a:latin typeface="Gill Sans" pitchFamily="-84" charset="0"/>
                <a:ea typeface="ヒラギノ角ゴ ProN W3" pitchFamily="-84" charset="-128"/>
                <a:sym typeface="Gill Sans" pitchFamily="-84" charset="0"/>
              </a:defRPr>
            </a:lvl2pPr>
            <a:lvl3pPr marL="1143000" indent="-228600" defTabSz="457200" eaLnBrk="0" hangingPunct="0">
              <a:defRPr sz="2200">
                <a:solidFill>
                  <a:srgbClr val="000000"/>
                </a:solidFill>
                <a:latin typeface="Gill Sans" pitchFamily="-84" charset="0"/>
                <a:ea typeface="ヒラギノ角ゴ ProN W3" pitchFamily="-84" charset="-128"/>
                <a:sym typeface="Gill Sans" pitchFamily="-84" charset="0"/>
              </a:defRPr>
            </a:lvl3pPr>
            <a:lvl4pPr marL="1600200" indent="-228600" defTabSz="457200" eaLnBrk="0" hangingPunct="0">
              <a:defRPr sz="2200">
                <a:solidFill>
                  <a:srgbClr val="000000"/>
                </a:solidFill>
                <a:latin typeface="Gill Sans" pitchFamily="-84" charset="0"/>
                <a:ea typeface="ヒラギノ角ゴ ProN W3" pitchFamily="-84" charset="-128"/>
                <a:sym typeface="Gill Sans" pitchFamily="-84" charset="0"/>
              </a:defRPr>
            </a:lvl4pPr>
            <a:lvl5pPr marL="2057400" indent="-228600" defTabSz="457200" eaLnBrk="0" hangingPunct="0">
              <a:defRPr sz="2200">
                <a:solidFill>
                  <a:srgbClr val="000000"/>
                </a:solidFill>
                <a:latin typeface="Gill Sans" pitchFamily="-84" charset="0"/>
                <a:ea typeface="ヒラギノ角ゴ ProN W3" pitchFamily="-84" charset="-128"/>
                <a:sym typeface="Gill Sans" pitchFamily="-84" charset="0"/>
              </a:defRPr>
            </a:lvl5pPr>
            <a:lvl6pPr marL="2514600" indent="-228600" algn="ctr" defTabSz="457200" eaLnBrk="0" fontAlgn="base" hangingPunct="0">
              <a:spcBef>
                <a:spcPct val="0"/>
              </a:spcBef>
              <a:spcAft>
                <a:spcPct val="0"/>
              </a:spcAft>
              <a:defRPr sz="2200">
                <a:solidFill>
                  <a:srgbClr val="000000"/>
                </a:solidFill>
                <a:latin typeface="Gill Sans" pitchFamily="-84" charset="0"/>
                <a:ea typeface="ヒラギノ角ゴ ProN W3" pitchFamily="-84" charset="-128"/>
                <a:sym typeface="Gill Sans" pitchFamily="-84" charset="0"/>
              </a:defRPr>
            </a:lvl6pPr>
            <a:lvl7pPr marL="2971800" indent="-228600" algn="ctr" defTabSz="457200" eaLnBrk="0" fontAlgn="base" hangingPunct="0">
              <a:spcBef>
                <a:spcPct val="0"/>
              </a:spcBef>
              <a:spcAft>
                <a:spcPct val="0"/>
              </a:spcAft>
              <a:defRPr sz="2200">
                <a:solidFill>
                  <a:srgbClr val="000000"/>
                </a:solidFill>
                <a:latin typeface="Gill Sans" pitchFamily="-84" charset="0"/>
                <a:ea typeface="ヒラギノ角ゴ ProN W3" pitchFamily="-84" charset="-128"/>
                <a:sym typeface="Gill Sans" pitchFamily="-84" charset="0"/>
              </a:defRPr>
            </a:lvl7pPr>
            <a:lvl8pPr marL="3429000" indent="-228600" algn="ctr" defTabSz="457200" eaLnBrk="0" fontAlgn="base" hangingPunct="0">
              <a:spcBef>
                <a:spcPct val="0"/>
              </a:spcBef>
              <a:spcAft>
                <a:spcPct val="0"/>
              </a:spcAft>
              <a:defRPr sz="2200">
                <a:solidFill>
                  <a:srgbClr val="000000"/>
                </a:solidFill>
                <a:latin typeface="Gill Sans" pitchFamily="-84" charset="0"/>
                <a:ea typeface="ヒラギノ角ゴ ProN W3" pitchFamily="-84" charset="-128"/>
                <a:sym typeface="Gill Sans" pitchFamily="-84" charset="0"/>
              </a:defRPr>
            </a:lvl8pPr>
            <a:lvl9pPr marL="3886200" indent="-228600" algn="ctr" defTabSz="457200" eaLnBrk="0" fontAlgn="base" hangingPunct="0">
              <a:spcBef>
                <a:spcPct val="0"/>
              </a:spcBef>
              <a:spcAft>
                <a:spcPct val="0"/>
              </a:spcAft>
              <a:defRPr sz="2200">
                <a:solidFill>
                  <a:srgbClr val="000000"/>
                </a:solidFill>
                <a:latin typeface="Gill Sans" pitchFamily="-84" charset="0"/>
                <a:ea typeface="ヒラギノ角ゴ ProN W3" pitchFamily="-84" charset="-128"/>
                <a:sym typeface="Gill Sans" pitchFamily="-84" charset="0"/>
              </a:defRPr>
            </a:lvl9pPr>
          </a:lstStyle>
          <a:p>
            <a:pPr eaLnBrk="1" fontAlgn="auto" hangingPunct="1">
              <a:spcBef>
                <a:spcPts val="0"/>
              </a:spcBef>
              <a:spcAft>
                <a:spcPts val="0"/>
              </a:spcAft>
              <a:defRPr/>
            </a:pPr>
            <a:fld id="{9CA6E65E-2B28-4688-8B77-044D14E3886C}" type="slidenum">
              <a:rPr lang="en-US" altLang="en-US" sz="800">
                <a:solidFill>
                  <a:prstClr val="black"/>
                </a:solidFill>
                <a:latin typeface="Arial" panose="020B0604020202020204" pitchFamily="34" charset="0"/>
                <a:ea typeface="HelvNeue Light for IBM" panose="020B0403020202020204" pitchFamily="34" charset="0"/>
              </a:rPr>
              <a:pPr eaLnBrk="1" fontAlgn="auto" hangingPunct="1">
                <a:spcBef>
                  <a:spcPts val="0"/>
                </a:spcBef>
                <a:spcAft>
                  <a:spcPts val="0"/>
                </a:spcAft>
                <a:defRPr/>
              </a:pPr>
              <a:t>‹#›</a:t>
            </a:fld>
            <a:endParaRPr lang="en-US" altLang="en-US" sz="800" dirty="0">
              <a:solidFill>
                <a:prstClr val="black"/>
              </a:solidFill>
              <a:latin typeface="Arial" panose="020B0604020202020204" pitchFamily="34" charset="0"/>
              <a:ea typeface="HelvNeue Light for IBM" panose="020B0403020202020204" pitchFamily="34" charset="0"/>
            </a:endParaRPr>
          </a:p>
        </p:txBody>
      </p:sp>
      <p:sp>
        <p:nvSpPr>
          <p:cNvPr id="6" name="Rectangle 7"/>
          <p:cNvSpPr>
            <a:spLocks noChangeArrowheads="1"/>
          </p:cNvSpPr>
          <p:nvPr userDrawn="1"/>
        </p:nvSpPr>
        <p:spPr bwMode="auto">
          <a:xfrm>
            <a:off x="400051" y="6263218"/>
            <a:ext cx="765175" cy="366183"/>
          </a:xfrm>
          <a:prstGeom prst="rect">
            <a:avLst/>
          </a:prstGeom>
          <a:solidFill>
            <a:schemeClr val="bg1"/>
          </a:solidFill>
          <a:ln w="9525">
            <a:noFill/>
            <a:miter lim="800000"/>
            <a:headEnd/>
            <a:tailEnd/>
          </a:ln>
          <a:effectLst/>
        </p:spPr>
        <p:txBody>
          <a:bodyPr wrap="none" anchor="ctr"/>
          <a:lstStyle/>
          <a:p>
            <a:endParaRPr lang="en-US"/>
          </a:p>
        </p:txBody>
      </p:sp>
      <p:pic>
        <p:nvPicPr>
          <p:cNvPr id="7" name="Picture 8" descr="IBM6p6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369888" y="6286501"/>
            <a:ext cx="627062" cy="311151"/>
          </a:xfrm>
          <a:prstGeom prst="rect">
            <a:avLst/>
          </a:prstGeom>
          <a:noFill/>
        </p:spPr>
      </p:pic>
      <p:sp>
        <p:nvSpPr>
          <p:cNvPr id="19" name="Title 1"/>
          <p:cNvSpPr>
            <a:spLocks noGrp="1"/>
          </p:cNvSpPr>
          <p:nvPr>
            <p:ph type="title"/>
          </p:nvPr>
        </p:nvSpPr>
        <p:spPr>
          <a:xfrm>
            <a:off x="410767" y="388450"/>
            <a:ext cx="8300403" cy="442525"/>
          </a:xfrm>
          <a:prstGeom prst="rect">
            <a:avLst/>
          </a:prstGeom>
        </p:spPr>
        <p:txBody>
          <a:bodyPr/>
          <a:lstStyle>
            <a:lvl1pPr>
              <a:defRPr sz="2400" b="0">
                <a:solidFill>
                  <a:schemeClr val="tx1"/>
                </a:solidFill>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8" name="Content Placeholder 2"/>
          <p:cNvSpPr>
            <a:spLocks noGrp="1"/>
          </p:cNvSpPr>
          <p:nvPr>
            <p:ph idx="10"/>
          </p:nvPr>
        </p:nvSpPr>
        <p:spPr>
          <a:xfrm>
            <a:off x="410768" y="1463164"/>
            <a:ext cx="8302411" cy="4313384"/>
          </a:xfrm>
          <a:prstGeom prst="rect">
            <a:avLst/>
          </a:prstGeom>
        </p:spPr>
        <p:txBody>
          <a:bodyPr/>
          <a:lstStyle>
            <a:lvl1pPr marL="228600" indent="-228600">
              <a:lnSpc>
                <a:spcPct val="100000"/>
              </a:lnSpc>
              <a:spcBef>
                <a:spcPts val="0"/>
              </a:spcBef>
              <a:spcAft>
                <a:spcPts val="600"/>
              </a:spcAft>
              <a:buClr>
                <a:schemeClr val="accent2"/>
              </a:buClr>
              <a:buSzPct val="85000"/>
              <a:buFont typeface="Arial" panose="020B0604020202020204" pitchFamily="34" charset="0"/>
              <a:buChar char="•"/>
              <a:tabLst>
                <a:tab pos="571500" algn="l"/>
              </a:tabLst>
              <a:defRPr sz="1600">
                <a:solidFill>
                  <a:schemeClr val="tx1"/>
                </a:solidFill>
                <a:latin typeface="Arial" panose="020B0604020202020204" pitchFamily="34" charset="0"/>
                <a:cs typeface="Arial" panose="020B0604020202020204" pitchFamily="34" charset="0"/>
              </a:defRPr>
            </a:lvl1pPr>
            <a:lvl2pPr marL="457200" indent="-228600">
              <a:lnSpc>
                <a:spcPct val="100000"/>
              </a:lnSpc>
              <a:spcBef>
                <a:spcPts val="0"/>
              </a:spcBef>
              <a:spcAft>
                <a:spcPts val="500"/>
              </a:spcAft>
              <a:buClr>
                <a:schemeClr val="accent2"/>
              </a:buClr>
              <a:buSzPct val="85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2pPr>
            <a:lvl3pPr marL="914400" indent="-228600">
              <a:lnSpc>
                <a:spcPct val="100000"/>
              </a:lnSpc>
              <a:spcBef>
                <a:spcPts val="0"/>
              </a:spcBef>
              <a:spcAft>
                <a:spcPts val="500"/>
              </a:spcAft>
              <a:buClr>
                <a:schemeClr val="accent2"/>
              </a:buClr>
              <a:buSzPct val="85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3pPr>
            <a:lvl4pPr marL="1600200" indent="-228600">
              <a:buSzPct val="75000"/>
              <a:buFont typeface="Wingdings" panose="05000000000000000000" pitchFamily="2" charset="2"/>
              <a:buChar char="§"/>
              <a:defRPr sz="1200">
                <a:solidFill>
                  <a:schemeClr val="tx1"/>
                </a:solidFill>
                <a:latin typeface="Arial" panose="020B0604020202020204" pitchFamily="34" charset="0"/>
                <a:cs typeface="Arial" panose="020B0604020202020204" pitchFamily="34" charset="0"/>
              </a:defRPr>
            </a:lvl4pPr>
            <a:lvl5pPr marL="2057400" indent="-228600">
              <a:buSzPct val="75000"/>
              <a:buFont typeface="Wingdings" panose="05000000000000000000" pitchFamily="2" charset="2"/>
              <a:buChar char="§"/>
              <a:defRPr sz="1200">
                <a:solidFill>
                  <a:schemeClr val="tx1"/>
                </a:solidFill>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146470784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1_Comparison">
    <p:spTree>
      <p:nvGrpSpPr>
        <p:cNvPr id="1" name=""/>
        <p:cNvGrpSpPr/>
        <p:nvPr/>
      </p:nvGrpSpPr>
      <p:grpSpPr>
        <a:xfrm>
          <a:off x="0" y="0"/>
          <a:ext cx="0" cy="0"/>
          <a:chOff x="0" y="0"/>
          <a:chExt cx="0" cy="0"/>
        </a:xfrm>
      </p:grpSpPr>
      <p:sp>
        <p:nvSpPr>
          <p:cNvPr id="14" name="Title 8"/>
          <p:cNvSpPr>
            <a:spLocks noGrp="1"/>
          </p:cNvSpPr>
          <p:nvPr>
            <p:ph type="title" hasCustomPrompt="1"/>
          </p:nvPr>
        </p:nvSpPr>
        <p:spPr>
          <a:xfrm>
            <a:off x="231775" y="275167"/>
            <a:ext cx="8229600" cy="560692"/>
          </a:xfrm>
          <a:prstGeom prst="rect">
            <a:avLst/>
          </a:prstGeom>
        </p:spPr>
        <p:txBody>
          <a:bodyPr vert="horz" lIns="0" tIns="0"/>
          <a:lstStyle>
            <a:lvl1pPr algn="l">
              <a:defRPr sz="2600" b="1" baseline="0">
                <a:solidFill>
                  <a:srgbClr val="FFFFFF"/>
                </a:solidFill>
                <a:latin typeface="Arial"/>
                <a:cs typeface="Arial"/>
              </a:defRPr>
            </a:lvl1pPr>
          </a:lstStyle>
          <a:p>
            <a:r>
              <a:rPr lang="en-US"/>
              <a:t>Insert title here</a:t>
            </a:r>
          </a:p>
        </p:txBody>
      </p:sp>
    </p:spTree>
    <p:extLst>
      <p:ext uri="{BB962C8B-B14F-4D97-AF65-F5344CB8AC3E}">
        <p14:creationId xmlns:p14="http://schemas.microsoft.com/office/powerpoint/2010/main" val="1821050244"/>
      </p:ext>
    </p:extLst>
  </p:cSld>
  <p:clrMapOvr>
    <a:masterClrMapping/>
  </p:clrMapOvr>
  <p:timing>
    <p:tnLst>
      <p:par>
        <p:cTn xmlns:p14="http://schemas.microsoft.com/office/powerpoint/2010/mai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4_Title and Content">
    <p:spTree>
      <p:nvGrpSpPr>
        <p:cNvPr id="1" name=""/>
        <p:cNvGrpSpPr/>
        <p:nvPr/>
      </p:nvGrpSpPr>
      <p:grpSpPr>
        <a:xfrm>
          <a:off x="0" y="0"/>
          <a:ext cx="0" cy="0"/>
          <a:chOff x="0" y="0"/>
          <a:chExt cx="0" cy="0"/>
        </a:xfrm>
      </p:grpSpPr>
      <p:sp>
        <p:nvSpPr>
          <p:cNvPr id="9" name="Title 8"/>
          <p:cNvSpPr>
            <a:spLocks noGrp="1"/>
          </p:cNvSpPr>
          <p:nvPr>
            <p:ph type="title" hasCustomPrompt="1"/>
          </p:nvPr>
        </p:nvSpPr>
        <p:spPr>
          <a:xfrm>
            <a:off x="231775" y="275167"/>
            <a:ext cx="8229600" cy="560692"/>
          </a:xfrm>
          <a:prstGeom prst="rect">
            <a:avLst/>
          </a:prstGeom>
        </p:spPr>
        <p:txBody>
          <a:bodyPr vert="horz" lIns="0" tIns="0"/>
          <a:lstStyle>
            <a:lvl1pPr algn="l">
              <a:defRPr sz="2600" b="1" baseline="0">
                <a:solidFill>
                  <a:srgbClr val="FFFFFF"/>
                </a:solidFill>
                <a:latin typeface="Arial"/>
                <a:cs typeface="Arial"/>
              </a:defRPr>
            </a:lvl1pPr>
          </a:lstStyle>
          <a:p>
            <a:r>
              <a:rPr lang="en-US"/>
              <a:t>Insert title here</a:t>
            </a:r>
          </a:p>
        </p:txBody>
      </p:sp>
    </p:spTree>
    <p:extLst>
      <p:ext uri="{BB962C8B-B14F-4D97-AF65-F5344CB8AC3E}">
        <p14:creationId xmlns:p14="http://schemas.microsoft.com/office/powerpoint/2010/main" val="753689180"/>
      </p:ext>
    </p:extLst>
  </p:cSld>
  <p:clrMapOvr>
    <a:masterClrMapping/>
  </p:clrMapOvr>
  <p:timing>
    <p:tnLst>
      <p:par>
        <p:cTn xmlns:p14="http://schemas.microsoft.com/office/powerpoint/2010/mai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Rectangle 45"/>
          <p:cNvSpPr>
            <a:spLocks noChangeArrowheads="1"/>
          </p:cNvSpPr>
          <p:nvPr userDrawn="1"/>
        </p:nvSpPr>
        <p:spPr bwMode="auto">
          <a:xfrm>
            <a:off x="6765925" y="6524625"/>
            <a:ext cx="2105025" cy="152400"/>
          </a:xfrm>
          <a:prstGeom prst="rect">
            <a:avLst/>
          </a:prstGeom>
          <a:noFill/>
          <a:ln w="3175">
            <a:solidFill>
              <a:schemeClr val="bg1"/>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pPr>
              <a:lnSpc>
                <a:spcPct val="90000"/>
              </a:lnSpc>
            </a:pPr>
            <a:r>
              <a:rPr lang="en-US" sz="900">
                <a:solidFill>
                  <a:srgbClr val="191919"/>
                </a:solidFill>
                <a:latin typeface="Helv Neue Light" charset="0"/>
              </a:rPr>
              <a:t>IBM Institute for Business Value</a:t>
            </a:r>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82563" y="1874838"/>
            <a:ext cx="4335462" cy="4470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70425" y="1874838"/>
            <a:ext cx="4337050" cy="4470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7"/>
          <p:cNvSpPr>
            <a:spLocks noGrp="1" noChangeArrowheads="1"/>
          </p:cNvSpPr>
          <p:nvPr>
            <p:ph type="sldNum" sz="quarter" idx="10"/>
          </p:nvPr>
        </p:nvSpPr>
        <p:spPr/>
        <p:txBody>
          <a:bodyPr/>
          <a:lstStyle>
            <a:lvl1pPr>
              <a:defRPr smtClean="0"/>
            </a:lvl1pPr>
          </a:lstStyle>
          <a:p>
            <a:pPr>
              <a:defRPr/>
            </a:pPr>
            <a:fld id="{A2012036-4093-DF47-93B7-9EE77B3E72F3}" type="slidenum">
              <a:rPr lang="en-US"/>
              <a:pPr>
                <a:defRPr/>
              </a:pPr>
              <a:t>‹#›</a:t>
            </a:fld>
            <a:endParaRPr lang="en-US"/>
          </a:p>
        </p:txBody>
      </p:sp>
      <p:sp>
        <p:nvSpPr>
          <p:cNvPr id="7" name="Rectangle 55"/>
          <p:cNvSpPr>
            <a:spLocks noGrp="1" noChangeArrowheads="1"/>
          </p:cNvSpPr>
          <p:nvPr>
            <p:ph type="dt" sz="half" idx="11"/>
          </p:nvPr>
        </p:nvSpPr>
        <p:spPr>
          <a:xfrm>
            <a:off x="2239963" y="6534150"/>
            <a:ext cx="1006475" cy="184150"/>
          </a:xfrm>
          <a:prstGeom prst="rect">
            <a:avLst/>
          </a:prstGeom>
        </p:spPr>
        <p:txBody>
          <a:bodyPr/>
          <a:lstStyle>
            <a:lvl1pPr>
              <a:defRPr smtClean="0"/>
            </a:lvl1pPr>
          </a:lstStyle>
          <a:p>
            <a:pPr>
              <a:defRPr/>
            </a:pPr>
            <a:fld id="{B7BEF711-E369-CB46-B7EC-485452D5643E}" type="datetime3">
              <a:rPr lang="en-US"/>
              <a:pPr>
                <a:defRPr/>
              </a:pPr>
              <a:t>20 June 2016</a:t>
            </a:fld>
            <a:endParaRPr lang="en-US"/>
          </a:p>
        </p:txBody>
      </p:sp>
    </p:spTree>
    <p:extLst>
      <p:ext uri="{BB962C8B-B14F-4D97-AF65-F5344CB8AC3E}">
        <p14:creationId xmlns:p14="http://schemas.microsoft.com/office/powerpoint/2010/main" val="1107626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Rectangle 45"/>
          <p:cNvSpPr>
            <a:spLocks noChangeArrowheads="1"/>
          </p:cNvSpPr>
          <p:nvPr userDrawn="1"/>
        </p:nvSpPr>
        <p:spPr bwMode="auto">
          <a:xfrm>
            <a:off x="6765925" y="6524625"/>
            <a:ext cx="2105025" cy="152400"/>
          </a:xfrm>
          <a:prstGeom prst="rect">
            <a:avLst/>
          </a:prstGeom>
          <a:noFill/>
          <a:ln w="3175">
            <a:solidFill>
              <a:schemeClr val="bg1"/>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pPr>
              <a:lnSpc>
                <a:spcPct val="90000"/>
              </a:lnSpc>
            </a:pPr>
            <a:r>
              <a:rPr lang="en-US" sz="900">
                <a:solidFill>
                  <a:srgbClr val="191919"/>
                </a:solidFill>
                <a:latin typeface="Helv Neue Light" charset="0"/>
              </a:rPr>
              <a:t>IBM Institute for Business Value</a:t>
            </a:r>
          </a:p>
        </p:txBody>
      </p:sp>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Rectangle 7"/>
          <p:cNvSpPr>
            <a:spLocks noGrp="1" noChangeArrowheads="1"/>
          </p:cNvSpPr>
          <p:nvPr>
            <p:ph type="sldNum" sz="quarter" idx="10"/>
          </p:nvPr>
        </p:nvSpPr>
        <p:spPr/>
        <p:txBody>
          <a:bodyPr/>
          <a:lstStyle>
            <a:lvl1pPr>
              <a:defRPr smtClean="0"/>
            </a:lvl1pPr>
          </a:lstStyle>
          <a:p>
            <a:pPr>
              <a:defRPr/>
            </a:pPr>
            <a:fld id="{9F6B8C4E-6C89-AC4F-BDAD-4A6366591C71}" type="slidenum">
              <a:rPr lang="en-US"/>
              <a:pPr>
                <a:defRPr/>
              </a:pPr>
              <a:t>‹#›</a:t>
            </a:fld>
            <a:endParaRPr lang="en-US"/>
          </a:p>
        </p:txBody>
      </p:sp>
      <p:sp>
        <p:nvSpPr>
          <p:cNvPr id="9" name="Rectangle 55"/>
          <p:cNvSpPr>
            <a:spLocks noGrp="1" noChangeArrowheads="1"/>
          </p:cNvSpPr>
          <p:nvPr>
            <p:ph type="dt" sz="half" idx="11"/>
          </p:nvPr>
        </p:nvSpPr>
        <p:spPr>
          <a:xfrm>
            <a:off x="2239963" y="6534150"/>
            <a:ext cx="1006475" cy="184150"/>
          </a:xfrm>
          <a:prstGeom prst="rect">
            <a:avLst/>
          </a:prstGeom>
        </p:spPr>
        <p:txBody>
          <a:bodyPr/>
          <a:lstStyle>
            <a:lvl1pPr>
              <a:defRPr smtClean="0"/>
            </a:lvl1pPr>
          </a:lstStyle>
          <a:p>
            <a:pPr>
              <a:defRPr/>
            </a:pPr>
            <a:fld id="{0B2E263A-293C-5544-A459-1FAB21224E79}" type="datetime3">
              <a:rPr lang="en-US"/>
              <a:pPr>
                <a:defRPr/>
              </a:pPr>
              <a:t>20 June 2016</a:t>
            </a:fld>
            <a:endParaRPr lang="en-US"/>
          </a:p>
        </p:txBody>
      </p:sp>
    </p:spTree>
    <p:extLst>
      <p:ext uri="{BB962C8B-B14F-4D97-AF65-F5344CB8AC3E}">
        <p14:creationId xmlns:p14="http://schemas.microsoft.com/office/powerpoint/2010/main" val="17611489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Rectangle 7"/>
          <p:cNvSpPr>
            <a:spLocks noGrp="1" noChangeArrowheads="1"/>
          </p:cNvSpPr>
          <p:nvPr>
            <p:ph type="sldNum" sz="quarter" idx="10"/>
          </p:nvPr>
        </p:nvSpPr>
        <p:spPr/>
        <p:txBody>
          <a:bodyPr/>
          <a:lstStyle>
            <a:lvl1pPr>
              <a:defRPr smtClean="0"/>
            </a:lvl1pPr>
          </a:lstStyle>
          <a:p>
            <a:pPr>
              <a:defRPr/>
            </a:pPr>
            <a:fld id="{AA9006E0-E0D3-5B45-948B-DC1078F9E905}" type="slidenum">
              <a:rPr lang="en-US"/>
              <a:pPr>
                <a:defRPr/>
              </a:pPr>
              <a:t>‹#›</a:t>
            </a:fld>
            <a:endParaRPr lang="en-US"/>
          </a:p>
        </p:txBody>
      </p:sp>
      <p:sp>
        <p:nvSpPr>
          <p:cNvPr id="5" name="Rectangle 55"/>
          <p:cNvSpPr>
            <a:spLocks noGrp="1" noChangeArrowheads="1"/>
          </p:cNvSpPr>
          <p:nvPr>
            <p:ph type="dt" sz="half" idx="11"/>
          </p:nvPr>
        </p:nvSpPr>
        <p:spPr>
          <a:xfrm>
            <a:off x="2239963" y="6534150"/>
            <a:ext cx="1006475" cy="184150"/>
          </a:xfrm>
          <a:prstGeom prst="rect">
            <a:avLst/>
          </a:prstGeom>
        </p:spPr>
        <p:txBody>
          <a:bodyPr/>
          <a:lstStyle>
            <a:lvl1pPr>
              <a:defRPr smtClean="0"/>
            </a:lvl1pPr>
          </a:lstStyle>
          <a:p>
            <a:pPr>
              <a:defRPr/>
            </a:pPr>
            <a:fld id="{E0C867F7-8368-E741-BCBC-6A5618AF8911}" type="datetime3">
              <a:rPr lang="en-US"/>
              <a:pPr>
                <a:defRPr/>
              </a:pPr>
              <a:t>20 June 2016</a:t>
            </a:fld>
            <a:endParaRPr lang="en-US"/>
          </a:p>
        </p:txBody>
      </p:sp>
    </p:spTree>
    <p:extLst>
      <p:ext uri="{BB962C8B-B14F-4D97-AF65-F5344CB8AC3E}">
        <p14:creationId xmlns:p14="http://schemas.microsoft.com/office/powerpoint/2010/main" val="45826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7"/>
          <p:cNvSpPr>
            <a:spLocks noGrp="1" noChangeArrowheads="1"/>
          </p:cNvSpPr>
          <p:nvPr>
            <p:ph type="sldNum" sz="quarter" idx="10"/>
          </p:nvPr>
        </p:nvSpPr>
        <p:spPr/>
        <p:txBody>
          <a:bodyPr/>
          <a:lstStyle>
            <a:lvl1pPr>
              <a:defRPr smtClean="0"/>
            </a:lvl1pPr>
          </a:lstStyle>
          <a:p>
            <a:pPr>
              <a:defRPr/>
            </a:pPr>
            <a:fld id="{4626FEF2-F3E2-AA46-AFF2-D80231894A93}" type="slidenum">
              <a:rPr lang="en-US"/>
              <a:pPr>
                <a:defRPr/>
              </a:pPr>
              <a:t>‹#›</a:t>
            </a:fld>
            <a:endParaRPr lang="en-US"/>
          </a:p>
        </p:txBody>
      </p:sp>
      <p:sp>
        <p:nvSpPr>
          <p:cNvPr id="4" name="Rectangle 55"/>
          <p:cNvSpPr>
            <a:spLocks noGrp="1" noChangeArrowheads="1"/>
          </p:cNvSpPr>
          <p:nvPr>
            <p:ph type="dt" sz="half" idx="11"/>
          </p:nvPr>
        </p:nvSpPr>
        <p:spPr>
          <a:xfrm>
            <a:off x="2239963" y="6534150"/>
            <a:ext cx="1006475" cy="184150"/>
          </a:xfrm>
          <a:prstGeom prst="rect">
            <a:avLst/>
          </a:prstGeom>
        </p:spPr>
        <p:txBody>
          <a:bodyPr/>
          <a:lstStyle>
            <a:lvl1pPr>
              <a:defRPr smtClean="0"/>
            </a:lvl1pPr>
          </a:lstStyle>
          <a:p>
            <a:pPr>
              <a:defRPr/>
            </a:pPr>
            <a:fld id="{F25106E5-5D8A-0041-ABCF-5B6C1712C5A9}" type="datetime3">
              <a:rPr lang="en-US"/>
              <a:pPr>
                <a:defRPr/>
              </a:pPr>
              <a:t>20 June 2016</a:t>
            </a:fld>
            <a:endParaRPr lang="en-US"/>
          </a:p>
        </p:txBody>
      </p:sp>
    </p:spTree>
    <p:extLst>
      <p:ext uri="{BB962C8B-B14F-4D97-AF65-F5344CB8AC3E}">
        <p14:creationId xmlns:p14="http://schemas.microsoft.com/office/powerpoint/2010/main" val="15208442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5"/>
          <p:cNvSpPr>
            <a:spLocks noChangeArrowheads="1"/>
          </p:cNvSpPr>
          <p:nvPr userDrawn="1"/>
        </p:nvSpPr>
        <p:spPr bwMode="auto">
          <a:xfrm>
            <a:off x="6765925" y="6524625"/>
            <a:ext cx="2105025" cy="152400"/>
          </a:xfrm>
          <a:prstGeom prst="rect">
            <a:avLst/>
          </a:prstGeom>
          <a:noFill/>
          <a:ln w="3175">
            <a:solidFill>
              <a:schemeClr val="bg1"/>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pPr>
              <a:lnSpc>
                <a:spcPct val="90000"/>
              </a:lnSpc>
            </a:pPr>
            <a:r>
              <a:rPr lang="en-US" sz="900">
                <a:solidFill>
                  <a:srgbClr val="191919"/>
                </a:solidFill>
                <a:latin typeface="Helv Neue Light" charset="0"/>
              </a:rPr>
              <a:t>IBM Institute for Business Value</a:t>
            </a:r>
          </a:p>
        </p:txBody>
      </p:sp>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Rectangle 7"/>
          <p:cNvSpPr>
            <a:spLocks noGrp="1" noChangeArrowheads="1"/>
          </p:cNvSpPr>
          <p:nvPr>
            <p:ph type="sldNum" sz="quarter" idx="10"/>
          </p:nvPr>
        </p:nvSpPr>
        <p:spPr/>
        <p:txBody>
          <a:bodyPr/>
          <a:lstStyle>
            <a:lvl1pPr>
              <a:defRPr smtClean="0"/>
            </a:lvl1pPr>
          </a:lstStyle>
          <a:p>
            <a:pPr>
              <a:defRPr/>
            </a:pPr>
            <a:fld id="{2A173389-84F4-5F45-AA84-7AD5BEC69FF3}" type="slidenum">
              <a:rPr lang="en-US"/>
              <a:pPr>
                <a:defRPr/>
              </a:pPr>
              <a:t>‹#›</a:t>
            </a:fld>
            <a:endParaRPr lang="en-US"/>
          </a:p>
        </p:txBody>
      </p:sp>
      <p:sp>
        <p:nvSpPr>
          <p:cNvPr id="7" name="Rectangle 55"/>
          <p:cNvSpPr>
            <a:spLocks noGrp="1" noChangeArrowheads="1"/>
          </p:cNvSpPr>
          <p:nvPr>
            <p:ph type="dt" sz="half" idx="11"/>
          </p:nvPr>
        </p:nvSpPr>
        <p:spPr>
          <a:xfrm>
            <a:off x="2239963" y="6534150"/>
            <a:ext cx="1006475" cy="184150"/>
          </a:xfrm>
          <a:prstGeom prst="rect">
            <a:avLst/>
          </a:prstGeom>
        </p:spPr>
        <p:txBody>
          <a:bodyPr/>
          <a:lstStyle>
            <a:lvl1pPr>
              <a:defRPr smtClean="0"/>
            </a:lvl1pPr>
          </a:lstStyle>
          <a:p>
            <a:pPr>
              <a:defRPr/>
            </a:pPr>
            <a:fld id="{DBA29E2D-48B8-F145-9B42-D217BE6EADEE}" type="datetime3">
              <a:rPr lang="en-US"/>
              <a:pPr>
                <a:defRPr/>
              </a:pPr>
              <a:t>20 June 2016</a:t>
            </a:fld>
            <a:endParaRPr lang="en-US"/>
          </a:p>
        </p:txBody>
      </p:sp>
    </p:spTree>
    <p:extLst>
      <p:ext uri="{BB962C8B-B14F-4D97-AF65-F5344CB8AC3E}">
        <p14:creationId xmlns:p14="http://schemas.microsoft.com/office/powerpoint/2010/main" val="1382559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45"/>
          <p:cNvSpPr>
            <a:spLocks noChangeArrowheads="1"/>
          </p:cNvSpPr>
          <p:nvPr userDrawn="1"/>
        </p:nvSpPr>
        <p:spPr bwMode="auto">
          <a:xfrm>
            <a:off x="6765925" y="6524625"/>
            <a:ext cx="2105025" cy="152400"/>
          </a:xfrm>
          <a:prstGeom prst="rect">
            <a:avLst/>
          </a:prstGeom>
          <a:noFill/>
          <a:ln w="3175">
            <a:solidFill>
              <a:schemeClr val="bg1"/>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pPr>
              <a:lnSpc>
                <a:spcPct val="90000"/>
              </a:lnSpc>
            </a:pPr>
            <a:r>
              <a:rPr lang="en-US" sz="900">
                <a:solidFill>
                  <a:srgbClr val="191919"/>
                </a:solidFill>
                <a:latin typeface="Helv Neue Light" charset="0"/>
              </a:rPr>
              <a:t>IBM Institute for Business Value</a:t>
            </a:r>
          </a:p>
        </p:txBody>
      </p:sp>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Rectangle 7"/>
          <p:cNvSpPr>
            <a:spLocks noGrp="1" noChangeArrowheads="1"/>
          </p:cNvSpPr>
          <p:nvPr>
            <p:ph type="sldNum" sz="quarter" idx="10"/>
          </p:nvPr>
        </p:nvSpPr>
        <p:spPr/>
        <p:txBody>
          <a:bodyPr/>
          <a:lstStyle>
            <a:lvl1pPr>
              <a:defRPr smtClean="0"/>
            </a:lvl1pPr>
          </a:lstStyle>
          <a:p>
            <a:pPr>
              <a:defRPr/>
            </a:pPr>
            <a:fld id="{4B00380B-1886-2047-9AF5-C0F714429934}" type="slidenum">
              <a:rPr lang="en-US"/>
              <a:pPr>
                <a:defRPr/>
              </a:pPr>
              <a:t>‹#›</a:t>
            </a:fld>
            <a:endParaRPr lang="en-US"/>
          </a:p>
        </p:txBody>
      </p:sp>
      <p:sp>
        <p:nvSpPr>
          <p:cNvPr id="7" name="Rectangle 55"/>
          <p:cNvSpPr>
            <a:spLocks noGrp="1" noChangeArrowheads="1"/>
          </p:cNvSpPr>
          <p:nvPr>
            <p:ph type="dt" sz="half" idx="11"/>
          </p:nvPr>
        </p:nvSpPr>
        <p:spPr>
          <a:xfrm>
            <a:off x="2239963" y="6534150"/>
            <a:ext cx="1006475" cy="184150"/>
          </a:xfrm>
          <a:prstGeom prst="rect">
            <a:avLst/>
          </a:prstGeom>
        </p:spPr>
        <p:txBody>
          <a:bodyPr/>
          <a:lstStyle>
            <a:lvl1pPr>
              <a:defRPr smtClean="0"/>
            </a:lvl1pPr>
          </a:lstStyle>
          <a:p>
            <a:pPr>
              <a:defRPr/>
            </a:pPr>
            <a:fld id="{2DBF5A26-3683-5345-8396-C8DF8FC927E6}" type="datetime3">
              <a:rPr lang="en-US"/>
              <a:pPr>
                <a:defRPr/>
              </a:pPr>
              <a:t>20 June 2016</a:t>
            </a:fld>
            <a:endParaRPr lang="en-US"/>
          </a:p>
        </p:txBody>
      </p:sp>
    </p:spTree>
    <p:extLst>
      <p:ext uri="{BB962C8B-B14F-4D97-AF65-F5344CB8AC3E}">
        <p14:creationId xmlns:p14="http://schemas.microsoft.com/office/powerpoint/2010/main" val="1456883301"/>
      </p:ext>
    </p:extLst>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slideLayout" Target="../slideLayouts/slideLayout24.xml"/><Relationship Id="rId25" Type="http://schemas.openxmlformats.org/officeDocument/2006/relationships/slideLayout" Target="../slideLayouts/slideLayout25.xml"/><Relationship Id="rId26" Type="http://schemas.openxmlformats.org/officeDocument/2006/relationships/slideLayout" Target="../slideLayouts/slideLayout26.xml"/><Relationship Id="rId27" Type="http://schemas.openxmlformats.org/officeDocument/2006/relationships/slideLayout" Target="../slideLayouts/slideLayout27.xml"/><Relationship Id="rId28" Type="http://schemas.openxmlformats.org/officeDocument/2006/relationships/slideLayout" Target="../slideLayouts/slideLayout28.xml"/><Relationship Id="rId29" Type="http://schemas.openxmlformats.org/officeDocument/2006/relationships/slideLayout" Target="../slideLayouts/slideLayout2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30" Type="http://schemas.openxmlformats.org/officeDocument/2006/relationships/slideLayout" Target="../slideLayouts/slideLayout30.xml"/><Relationship Id="rId31" Type="http://schemas.openxmlformats.org/officeDocument/2006/relationships/slideLayout" Target="../slideLayouts/slideLayout31.xml"/><Relationship Id="rId32" Type="http://schemas.openxmlformats.org/officeDocument/2006/relationships/slideLayout" Target="../slideLayouts/slideLayout32.xml"/><Relationship Id="rId9" Type="http://schemas.openxmlformats.org/officeDocument/2006/relationships/slideLayout" Target="../slideLayouts/slideLayout9.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33" Type="http://schemas.openxmlformats.org/officeDocument/2006/relationships/slideLayout" Target="../slideLayouts/slideLayout33.xml"/><Relationship Id="rId34" Type="http://schemas.openxmlformats.org/officeDocument/2006/relationships/slideLayout" Target="../slideLayouts/slideLayout34.xml"/><Relationship Id="rId35" Type="http://schemas.openxmlformats.org/officeDocument/2006/relationships/slideLayout" Target="../slideLayouts/slideLayout35.xml"/><Relationship Id="rId36" Type="http://schemas.openxmlformats.org/officeDocument/2006/relationships/theme" Target="../theme/theme1.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37"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13"/>
          <p:cNvSpPr>
            <a:spLocks noGrp="1" noChangeArrowheads="1"/>
          </p:cNvSpPr>
          <p:nvPr>
            <p:ph type="title"/>
          </p:nvPr>
        </p:nvSpPr>
        <p:spPr bwMode="auto">
          <a:xfrm>
            <a:off x="182563" y="381000"/>
            <a:ext cx="8824912" cy="74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dirty="0"/>
              <a:t>Click to edit Master slide style</a:t>
            </a:r>
          </a:p>
        </p:txBody>
      </p:sp>
      <p:sp>
        <p:nvSpPr>
          <p:cNvPr id="1027" name="Rectangle 3"/>
          <p:cNvSpPr>
            <a:spLocks noGrp="1" noChangeArrowheads="1"/>
          </p:cNvSpPr>
          <p:nvPr>
            <p:ph type="body" idx="1"/>
          </p:nvPr>
        </p:nvSpPr>
        <p:spPr bwMode="auto">
          <a:xfrm>
            <a:off x="182563" y="1874838"/>
            <a:ext cx="8824912" cy="429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p:txBody>
      </p:sp>
      <p:sp>
        <p:nvSpPr>
          <p:cNvPr id="67591" name="Rectangle 7"/>
          <p:cNvSpPr>
            <a:spLocks noGrp="1" noChangeArrowheads="1"/>
          </p:cNvSpPr>
          <p:nvPr>
            <p:ph type="sldNum" sz="quarter" idx="4"/>
          </p:nvPr>
        </p:nvSpPr>
        <p:spPr bwMode="black">
          <a:xfrm>
            <a:off x="182563" y="6537325"/>
            <a:ext cx="366712"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eaLnBrk="1" hangingPunct="1">
              <a:defRPr sz="800" smtClean="0">
                <a:solidFill>
                  <a:schemeClr val="tx1"/>
                </a:solidFill>
                <a:cs typeface="Arial" charset="0"/>
              </a:defRPr>
            </a:lvl1pPr>
          </a:lstStyle>
          <a:p>
            <a:pPr>
              <a:defRPr/>
            </a:pPr>
            <a:fld id="{DC6F839E-3616-FB47-921E-C68435BFACEB}" type="slidenum">
              <a:rPr lang="en-US" smtClean="0"/>
              <a:pPr>
                <a:defRPr/>
              </a:pPr>
              <a:t>‹#›</a:t>
            </a:fld>
            <a:endParaRPr lang="en-US" dirty="0"/>
          </a:p>
        </p:txBody>
      </p:sp>
      <p:pic>
        <p:nvPicPr>
          <p:cNvPr id="1030" name="Picture 26"/>
          <p:cNvPicPr>
            <a:picLocks noChangeAspect="1"/>
          </p:cNvPicPr>
          <p:nvPr userDrawn="1"/>
        </p:nvPicPr>
        <p:blipFill>
          <a:blip r:embed="rId37" cstate="screen">
            <a:extLst>
              <a:ext uri="{28A0092B-C50C-407E-A947-70E740481C1C}">
                <a14:useLocalDpi xmlns:a14="http://schemas.microsoft.com/office/drawing/2010/main"/>
              </a:ext>
            </a:extLst>
          </a:blip>
          <a:srcRect/>
          <a:stretch>
            <a:fillRect/>
          </a:stretch>
        </p:blipFill>
        <p:spPr bwMode="auto">
          <a:xfrm>
            <a:off x="8778875" y="6172200"/>
            <a:ext cx="204788"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Date Placeholder 5"/>
          <p:cNvSpPr txBox="1">
            <a:spLocks/>
          </p:cNvSpPr>
          <p:nvPr userDrawn="1"/>
        </p:nvSpPr>
        <p:spPr>
          <a:xfrm>
            <a:off x="731838" y="6570663"/>
            <a:ext cx="1130300" cy="109537"/>
          </a:xfrm>
          <a:prstGeom prst="rect">
            <a:avLst/>
          </a:prstGeom>
          <a:noFill/>
        </p:spPr>
        <p:txBody>
          <a:bodyPr lIns="0" tIns="0" rIns="0" bIns="0"/>
          <a:lstStyle>
            <a:lvl1pPr>
              <a:defRPr sz="1400">
                <a:solidFill>
                  <a:schemeClr val="tx1"/>
                </a:solidFill>
                <a:latin typeface="Arial" charset="0"/>
                <a:ea typeface="MS PGothic" charset="0"/>
                <a:cs typeface="MS PGothic" charset="0"/>
              </a:defRPr>
            </a:lvl1pPr>
            <a:lvl2pPr marL="742950" indent="-285750">
              <a:defRPr sz="1400">
                <a:solidFill>
                  <a:schemeClr val="tx1"/>
                </a:solidFill>
                <a:latin typeface="Arial" charset="0"/>
                <a:ea typeface="MS PGothic" charset="0"/>
                <a:cs typeface="MS PGothic" charset="0"/>
              </a:defRPr>
            </a:lvl2pPr>
            <a:lvl3pPr marL="1143000" indent="-228600">
              <a:defRPr sz="1400">
                <a:solidFill>
                  <a:schemeClr val="tx1"/>
                </a:solidFill>
                <a:latin typeface="Arial" charset="0"/>
                <a:ea typeface="MS PGothic" charset="0"/>
                <a:cs typeface="MS PGothic" charset="0"/>
              </a:defRPr>
            </a:lvl3pPr>
            <a:lvl4pPr marL="1600200" indent="-228600">
              <a:defRPr sz="1400">
                <a:solidFill>
                  <a:schemeClr val="tx1"/>
                </a:solidFill>
                <a:latin typeface="Arial" charset="0"/>
                <a:ea typeface="MS PGothic" charset="0"/>
                <a:cs typeface="MS PGothic" charset="0"/>
              </a:defRPr>
            </a:lvl4pPr>
            <a:lvl5pPr marL="2057400" indent="-228600">
              <a:defRPr sz="1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1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1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1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1400">
                <a:solidFill>
                  <a:schemeClr val="tx1"/>
                </a:solidFill>
                <a:latin typeface="Arial" charset="0"/>
                <a:ea typeface="MS PGothic" charset="0"/>
                <a:cs typeface="MS PGothic" charset="0"/>
              </a:defRPr>
            </a:lvl9pPr>
          </a:lstStyle>
          <a:p>
            <a:pPr>
              <a:defRPr/>
            </a:pPr>
            <a:r>
              <a:rPr lang="en-US" sz="800" dirty="0" smtClean="0">
                <a:solidFill>
                  <a:schemeClr val="tx2"/>
                </a:solidFill>
              </a:rPr>
              <a:t>©2016 IBM Corporation</a:t>
            </a:r>
          </a:p>
        </p:txBody>
      </p:sp>
    </p:spTree>
  </p:cSld>
  <p:clrMap bg1="lt1" tx1="dk1" bg2="lt2" tx2="dk2" accent1="accent1" accent2="accent2" accent3="accent3" accent4="accent4" accent5="accent5" accent6="accent6" hlink="hlink" folHlink="folHlink"/>
  <p:sldLayoutIdLst>
    <p:sldLayoutId id="2147483833" r:id="rId1"/>
    <p:sldLayoutId id="2147483834" r:id="rId2"/>
    <p:sldLayoutId id="2147483835" r:id="rId3"/>
    <p:sldLayoutId id="2147483836" r:id="rId4"/>
    <p:sldLayoutId id="2147483837" r:id="rId5"/>
    <p:sldLayoutId id="2147483838" r:id="rId6"/>
    <p:sldLayoutId id="2147483839" r:id="rId7"/>
    <p:sldLayoutId id="2147483840" r:id="rId8"/>
    <p:sldLayoutId id="2147483841" r:id="rId9"/>
    <p:sldLayoutId id="2147483842" r:id="rId10"/>
    <p:sldLayoutId id="2147483843" r:id="rId11"/>
    <p:sldLayoutId id="2147483844" r:id="rId12"/>
    <p:sldLayoutId id="2147483845" r:id="rId13"/>
    <p:sldLayoutId id="2147483846" r:id="rId14"/>
    <p:sldLayoutId id="2147483847" r:id="rId15"/>
    <p:sldLayoutId id="2147483851" r:id="rId16"/>
    <p:sldLayoutId id="2147483852" r:id="rId17"/>
    <p:sldLayoutId id="2147483853" r:id="rId18"/>
    <p:sldLayoutId id="2147483854" r:id="rId19"/>
    <p:sldLayoutId id="2147483855" r:id="rId20"/>
    <p:sldLayoutId id="2147483864" r:id="rId21"/>
    <p:sldLayoutId id="2147483866" r:id="rId22"/>
    <p:sldLayoutId id="2147483867" r:id="rId23"/>
    <p:sldLayoutId id="2147483868" r:id="rId24"/>
    <p:sldLayoutId id="2147483869" r:id="rId25"/>
    <p:sldLayoutId id="2147483870" r:id="rId26"/>
    <p:sldLayoutId id="2147483871" r:id="rId27"/>
    <p:sldLayoutId id="2147483872" r:id="rId28"/>
    <p:sldLayoutId id="2147483873" r:id="rId29"/>
    <p:sldLayoutId id="2147483874" r:id="rId30"/>
    <p:sldLayoutId id="2147483875" r:id="rId31"/>
    <p:sldLayoutId id="2147483876" r:id="rId32"/>
    <p:sldLayoutId id="2147483877" r:id="rId33"/>
    <p:sldLayoutId id="2147483878" r:id="rId34"/>
    <p:sldLayoutId id="2147483879" r:id="rId35"/>
  </p:sldLayoutIdLst>
  <p:timing>
    <p:tnLst>
      <p:par>
        <p:cTn xmlns:p14="http://schemas.microsoft.com/office/powerpoint/2010/main" id="1" dur="indefinite" restart="never" nodeType="tmRoot"/>
      </p:par>
    </p:tnLst>
  </p:timing>
  <p:hf hdr="0"/>
  <p:txStyles>
    <p:titleStyle>
      <a:lvl1pPr algn="l" rtl="0" eaLnBrk="0" fontAlgn="base" hangingPunct="0">
        <a:lnSpc>
          <a:spcPct val="90000"/>
        </a:lnSpc>
        <a:spcBef>
          <a:spcPct val="0"/>
        </a:spcBef>
        <a:spcAft>
          <a:spcPct val="0"/>
        </a:spcAft>
        <a:defRPr sz="2800">
          <a:solidFill>
            <a:schemeClr val="tx2"/>
          </a:solidFill>
          <a:latin typeface="+mj-lt"/>
          <a:ea typeface="MS PGothic" panose="020B0600070205080204" pitchFamily="34" charset="-128"/>
          <a:cs typeface="MS PGothic" charset="0"/>
        </a:defRPr>
      </a:lvl1pPr>
      <a:lvl2pPr algn="l" rtl="0" eaLnBrk="0" fontAlgn="base" hangingPunct="0">
        <a:lnSpc>
          <a:spcPct val="90000"/>
        </a:lnSpc>
        <a:spcBef>
          <a:spcPct val="0"/>
        </a:spcBef>
        <a:spcAft>
          <a:spcPct val="0"/>
        </a:spcAft>
        <a:defRPr sz="2800">
          <a:solidFill>
            <a:schemeClr val="tx2"/>
          </a:solidFill>
          <a:latin typeface="Arial" pitchFamily="34" charset="0"/>
          <a:ea typeface="MS PGothic" panose="020B0600070205080204" pitchFamily="34" charset="-128"/>
          <a:cs typeface="MS PGothic" charset="0"/>
        </a:defRPr>
      </a:lvl2pPr>
      <a:lvl3pPr algn="l" rtl="0" eaLnBrk="0" fontAlgn="base" hangingPunct="0">
        <a:lnSpc>
          <a:spcPct val="90000"/>
        </a:lnSpc>
        <a:spcBef>
          <a:spcPct val="0"/>
        </a:spcBef>
        <a:spcAft>
          <a:spcPct val="0"/>
        </a:spcAft>
        <a:defRPr sz="2800">
          <a:solidFill>
            <a:schemeClr val="tx2"/>
          </a:solidFill>
          <a:latin typeface="Arial" pitchFamily="34" charset="0"/>
          <a:ea typeface="MS PGothic" panose="020B0600070205080204" pitchFamily="34" charset="-128"/>
          <a:cs typeface="MS PGothic" charset="0"/>
        </a:defRPr>
      </a:lvl3pPr>
      <a:lvl4pPr algn="l" rtl="0" eaLnBrk="0" fontAlgn="base" hangingPunct="0">
        <a:lnSpc>
          <a:spcPct val="90000"/>
        </a:lnSpc>
        <a:spcBef>
          <a:spcPct val="0"/>
        </a:spcBef>
        <a:spcAft>
          <a:spcPct val="0"/>
        </a:spcAft>
        <a:defRPr sz="2800">
          <a:solidFill>
            <a:schemeClr val="tx2"/>
          </a:solidFill>
          <a:latin typeface="Arial" pitchFamily="34" charset="0"/>
          <a:ea typeface="MS PGothic" panose="020B0600070205080204" pitchFamily="34" charset="-128"/>
          <a:cs typeface="MS PGothic" charset="0"/>
        </a:defRPr>
      </a:lvl4pPr>
      <a:lvl5pPr algn="l" rtl="0" eaLnBrk="0" fontAlgn="base" hangingPunct="0">
        <a:lnSpc>
          <a:spcPct val="90000"/>
        </a:lnSpc>
        <a:spcBef>
          <a:spcPct val="0"/>
        </a:spcBef>
        <a:spcAft>
          <a:spcPct val="0"/>
        </a:spcAft>
        <a:defRPr sz="2800">
          <a:solidFill>
            <a:schemeClr val="tx2"/>
          </a:solidFill>
          <a:latin typeface="Arial" pitchFamily="34" charset="0"/>
          <a:ea typeface="MS PGothic" panose="020B0600070205080204" pitchFamily="34" charset="-128"/>
          <a:cs typeface="MS PGothic" charset="0"/>
        </a:defRPr>
      </a:lvl5pPr>
      <a:lvl6pPr marL="457200" algn="l" rtl="0" fontAlgn="base">
        <a:lnSpc>
          <a:spcPct val="90000"/>
        </a:lnSpc>
        <a:spcBef>
          <a:spcPct val="0"/>
        </a:spcBef>
        <a:spcAft>
          <a:spcPct val="0"/>
        </a:spcAft>
        <a:defRPr sz="2200">
          <a:solidFill>
            <a:schemeClr val="tx2"/>
          </a:solidFill>
          <a:latin typeface="Arial" pitchFamily="34" charset="0"/>
        </a:defRPr>
      </a:lvl6pPr>
      <a:lvl7pPr marL="914400" algn="l" rtl="0" fontAlgn="base">
        <a:lnSpc>
          <a:spcPct val="90000"/>
        </a:lnSpc>
        <a:spcBef>
          <a:spcPct val="0"/>
        </a:spcBef>
        <a:spcAft>
          <a:spcPct val="0"/>
        </a:spcAft>
        <a:defRPr sz="2200">
          <a:solidFill>
            <a:schemeClr val="tx2"/>
          </a:solidFill>
          <a:latin typeface="Arial" pitchFamily="34" charset="0"/>
        </a:defRPr>
      </a:lvl7pPr>
      <a:lvl8pPr marL="1371600" algn="l" rtl="0" fontAlgn="base">
        <a:lnSpc>
          <a:spcPct val="90000"/>
        </a:lnSpc>
        <a:spcBef>
          <a:spcPct val="0"/>
        </a:spcBef>
        <a:spcAft>
          <a:spcPct val="0"/>
        </a:spcAft>
        <a:defRPr sz="2200">
          <a:solidFill>
            <a:schemeClr val="tx2"/>
          </a:solidFill>
          <a:latin typeface="Arial" pitchFamily="34" charset="0"/>
        </a:defRPr>
      </a:lvl8pPr>
      <a:lvl9pPr marL="1828800" algn="l" rtl="0" fontAlgn="base">
        <a:lnSpc>
          <a:spcPct val="90000"/>
        </a:lnSpc>
        <a:spcBef>
          <a:spcPct val="0"/>
        </a:spcBef>
        <a:spcAft>
          <a:spcPct val="0"/>
        </a:spcAft>
        <a:defRPr sz="2200">
          <a:solidFill>
            <a:schemeClr val="tx2"/>
          </a:solidFill>
          <a:latin typeface="Arial" pitchFamily="34" charset="0"/>
        </a:defRPr>
      </a:lvl9pPr>
    </p:titleStyle>
    <p:bodyStyle>
      <a:lvl1pPr marL="173038" indent="-173038" algn="l" rtl="0" eaLnBrk="0" fontAlgn="base" hangingPunct="0">
        <a:spcBef>
          <a:spcPct val="50000"/>
        </a:spcBef>
        <a:spcAft>
          <a:spcPct val="0"/>
        </a:spcAft>
        <a:buClr>
          <a:schemeClr val="tx1"/>
        </a:buClr>
        <a:buFont typeface="Wingdings" charset="0"/>
        <a:buChar char="§"/>
        <a:defRPr sz="1600">
          <a:solidFill>
            <a:schemeClr val="tx1"/>
          </a:solidFill>
          <a:latin typeface="+mn-lt"/>
          <a:ea typeface="MS PGothic" panose="020B0600070205080204" pitchFamily="34" charset="-128"/>
          <a:cs typeface="MS PGothic" charset="0"/>
        </a:defRPr>
      </a:lvl1pPr>
      <a:lvl2pPr marL="509588" indent="-163513" algn="l" rtl="0" eaLnBrk="0" fontAlgn="base" hangingPunct="0">
        <a:spcBef>
          <a:spcPct val="0"/>
        </a:spcBef>
        <a:spcAft>
          <a:spcPct val="0"/>
        </a:spcAft>
        <a:buClr>
          <a:schemeClr val="tx1"/>
        </a:buClr>
        <a:buFont typeface="Arial" charset="0"/>
        <a:buChar char="–"/>
        <a:defRPr sz="1600">
          <a:solidFill>
            <a:schemeClr val="tx1"/>
          </a:solidFill>
          <a:latin typeface="+mn-lt"/>
          <a:ea typeface="MS PGothic" panose="020B0600070205080204" pitchFamily="34" charset="-128"/>
          <a:cs typeface="MS PGothic" charset="0"/>
        </a:defRPr>
      </a:lvl2pPr>
      <a:lvl3pPr marL="855663" indent="-173038" algn="l" rtl="0" eaLnBrk="0" fontAlgn="base" hangingPunct="0">
        <a:spcBef>
          <a:spcPct val="0"/>
        </a:spcBef>
        <a:spcAft>
          <a:spcPct val="0"/>
        </a:spcAft>
        <a:buClr>
          <a:schemeClr val="tx1"/>
        </a:buClr>
        <a:buChar char="•"/>
        <a:defRPr sz="1600">
          <a:solidFill>
            <a:schemeClr val="tx1"/>
          </a:solidFill>
          <a:latin typeface="+mn-lt"/>
          <a:ea typeface="MS PGothic" panose="020B0600070205080204" pitchFamily="34" charset="-128"/>
          <a:cs typeface="MS PGothic" charset="0"/>
        </a:defRPr>
      </a:lvl3pPr>
      <a:lvl4pPr marL="1203325" indent="-173038" algn="l" rtl="0" eaLnBrk="0" fontAlgn="base" hangingPunct="0">
        <a:spcBef>
          <a:spcPct val="20000"/>
        </a:spcBef>
        <a:spcAft>
          <a:spcPct val="0"/>
        </a:spcAft>
        <a:buClr>
          <a:schemeClr val="bg1"/>
        </a:buClr>
        <a:defRPr sz="1600">
          <a:solidFill>
            <a:schemeClr val="bg1"/>
          </a:solidFill>
          <a:latin typeface="+mn-lt"/>
          <a:ea typeface="MS PGothic" panose="020B0600070205080204" pitchFamily="34" charset="-128"/>
          <a:cs typeface="MS PGothic" charset="0"/>
        </a:defRPr>
      </a:lvl4pPr>
      <a:lvl5pPr marL="1539875" indent="-163513" algn="l" rtl="0" eaLnBrk="0" fontAlgn="base" hangingPunct="0">
        <a:spcBef>
          <a:spcPct val="20000"/>
        </a:spcBef>
        <a:spcAft>
          <a:spcPct val="0"/>
        </a:spcAft>
        <a:buClr>
          <a:schemeClr val="bg1"/>
        </a:buClr>
        <a:buChar char="»"/>
        <a:defRPr sz="1600">
          <a:solidFill>
            <a:schemeClr val="bg1"/>
          </a:solidFill>
          <a:latin typeface="+mn-lt"/>
          <a:ea typeface="MS PGothic" panose="020B0600070205080204" pitchFamily="34" charset="-128"/>
          <a:cs typeface="MS PGothic" charset="0"/>
        </a:defRPr>
      </a:lvl5pPr>
      <a:lvl6pPr marL="1997075" indent="-163513" algn="l" rtl="0" fontAlgn="base">
        <a:spcBef>
          <a:spcPct val="20000"/>
        </a:spcBef>
        <a:spcAft>
          <a:spcPct val="0"/>
        </a:spcAft>
        <a:buClr>
          <a:schemeClr val="bg1"/>
        </a:buClr>
        <a:buChar char="»"/>
        <a:defRPr sz="1600">
          <a:solidFill>
            <a:schemeClr val="bg1"/>
          </a:solidFill>
          <a:latin typeface="+mn-lt"/>
        </a:defRPr>
      </a:lvl6pPr>
      <a:lvl7pPr marL="2454275" indent="-163513" algn="l" rtl="0" fontAlgn="base">
        <a:spcBef>
          <a:spcPct val="20000"/>
        </a:spcBef>
        <a:spcAft>
          <a:spcPct val="0"/>
        </a:spcAft>
        <a:buClr>
          <a:schemeClr val="bg1"/>
        </a:buClr>
        <a:buChar char="»"/>
        <a:defRPr sz="1600">
          <a:solidFill>
            <a:schemeClr val="bg1"/>
          </a:solidFill>
          <a:latin typeface="+mn-lt"/>
        </a:defRPr>
      </a:lvl7pPr>
      <a:lvl8pPr marL="2911475" indent="-163513" algn="l" rtl="0" fontAlgn="base">
        <a:spcBef>
          <a:spcPct val="20000"/>
        </a:spcBef>
        <a:spcAft>
          <a:spcPct val="0"/>
        </a:spcAft>
        <a:buClr>
          <a:schemeClr val="bg1"/>
        </a:buClr>
        <a:buChar char="»"/>
        <a:defRPr sz="1600">
          <a:solidFill>
            <a:schemeClr val="bg1"/>
          </a:solidFill>
          <a:latin typeface="+mn-lt"/>
        </a:defRPr>
      </a:lvl8pPr>
      <a:lvl9pPr marL="3368675" indent="-163513" algn="l" rtl="0" fontAlgn="base">
        <a:spcBef>
          <a:spcPct val="20000"/>
        </a:spcBef>
        <a:spcAft>
          <a:spcPct val="0"/>
        </a:spcAft>
        <a:buClr>
          <a:schemeClr val="bg1"/>
        </a:buClr>
        <a:buChar char="»"/>
        <a:defRPr sz="16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xml"/><Relationship Id="rId3" Type="http://schemas.openxmlformats.org/officeDocument/2006/relationships/image" Target="../media/image13.jpeg"/></Relationships>
</file>

<file path=ppt/slides/_rels/slide10.xml.rels><?xml version="1.0" encoding="UTF-8" standalone="yes"?>
<Relationships xmlns="http://schemas.openxmlformats.org/package/2006/relationships"><Relationship Id="rId3" Type="http://schemas.openxmlformats.org/officeDocument/2006/relationships/image" Target="../media/image50.png"/><Relationship Id="rId4" Type="http://schemas.openxmlformats.org/officeDocument/2006/relationships/image" Target="../media/image51.png"/><Relationship Id="rId5" Type="http://schemas.openxmlformats.org/officeDocument/2006/relationships/hyperlink" Target="http://spectrum.ieee.org/computing/software/the-2015-top-ten-programming-languages" TargetMode="External"/><Relationship Id="rId6" Type="http://schemas.openxmlformats.org/officeDocument/2006/relationships/image" Target="../media/image52.tiff"/><Relationship Id="rId7" Type="http://schemas.openxmlformats.org/officeDocument/2006/relationships/image" Target="../media/image53.tiff"/><Relationship Id="rId8" Type="http://schemas.openxmlformats.org/officeDocument/2006/relationships/image" Target="../media/image54.tiff"/><Relationship Id="rId9" Type="http://schemas.openxmlformats.org/officeDocument/2006/relationships/image" Target="../media/image55.png"/><Relationship Id="rId10" Type="http://schemas.openxmlformats.org/officeDocument/2006/relationships/image" Target="../media/image56.tiff"/><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3" Type="http://schemas.openxmlformats.org/officeDocument/2006/relationships/image" Target="../media/image57.jpeg"/><Relationship Id="rId4" Type="http://schemas.openxmlformats.org/officeDocument/2006/relationships/image" Target="../media/image58.jpeg"/><Relationship Id="rId5" Type="http://schemas.openxmlformats.org/officeDocument/2006/relationships/image" Target="../media/image59.png"/><Relationship Id="rId6" Type="http://schemas.openxmlformats.org/officeDocument/2006/relationships/image" Target="../media/image60.jpe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1.jpeg"/></Relationships>
</file>

<file path=ppt/slides/_rels/slide13.xml.rels><?xml version="1.0" encoding="UTF-8" standalone="yes"?>
<Relationships xmlns="http://schemas.openxmlformats.org/package/2006/relationships"><Relationship Id="rId11" Type="http://schemas.openxmlformats.org/officeDocument/2006/relationships/image" Target="../media/image70.png"/><Relationship Id="rId12" Type="http://schemas.openxmlformats.org/officeDocument/2006/relationships/image" Target="../media/image71.png"/><Relationship Id="rId13" Type="http://schemas.openxmlformats.org/officeDocument/2006/relationships/image" Target="../media/image72.png"/><Relationship Id="rId14" Type="http://schemas.openxmlformats.org/officeDocument/2006/relationships/image" Target="../media/image73.png"/><Relationship Id="rId15" Type="http://schemas.openxmlformats.org/officeDocument/2006/relationships/image" Target="../media/image74.png"/><Relationship Id="rId1" Type="http://schemas.openxmlformats.org/officeDocument/2006/relationships/slideLayout" Target="../slideLayouts/slideLayout6.xml"/><Relationship Id="rId2" Type="http://schemas.openxmlformats.org/officeDocument/2006/relationships/notesSlide" Target="../notesSlides/notesSlide11.xml"/><Relationship Id="rId3" Type="http://schemas.openxmlformats.org/officeDocument/2006/relationships/image" Target="../media/image62.png"/><Relationship Id="rId4" Type="http://schemas.openxmlformats.org/officeDocument/2006/relationships/image" Target="../media/image63.png"/><Relationship Id="rId5" Type="http://schemas.openxmlformats.org/officeDocument/2006/relationships/image" Target="../media/image64.png"/><Relationship Id="rId6" Type="http://schemas.openxmlformats.org/officeDocument/2006/relationships/image" Target="../media/image65.png"/><Relationship Id="rId7" Type="http://schemas.openxmlformats.org/officeDocument/2006/relationships/image" Target="../media/image66.png"/><Relationship Id="rId8" Type="http://schemas.openxmlformats.org/officeDocument/2006/relationships/image" Target="../media/image67.png"/><Relationship Id="rId9" Type="http://schemas.openxmlformats.org/officeDocument/2006/relationships/image" Target="../media/image68.png"/><Relationship Id="rId10" Type="http://schemas.openxmlformats.org/officeDocument/2006/relationships/image" Target="../media/image69.png"/></Relationships>
</file>

<file path=ppt/slides/_rels/slide14.xml.rels><?xml version="1.0" encoding="UTF-8" standalone="yes"?>
<Relationships xmlns="http://schemas.openxmlformats.org/package/2006/relationships"><Relationship Id="rId3" Type="http://schemas.openxmlformats.org/officeDocument/2006/relationships/image" Target="../media/image75.png"/><Relationship Id="rId4" Type="http://schemas.openxmlformats.org/officeDocument/2006/relationships/image" Target="../media/image76.png"/><Relationship Id="rId5" Type="http://schemas.openxmlformats.org/officeDocument/2006/relationships/image" Target="../media/image77.png"/><Relationship Id="rId6" Type="http://schemas.openxmlformats.org/officeDocument/2006/relationships/image" Target="../media/image78.png"/><Relationship Id="rId7" Type="http://schemas.openxmlformats.org/officeDocument/2006/relationships/image" Target="../media/image79.png"/><Relationship Id="rId8" Type="http://schemas.openxmlformats.org/officeDocument/2006/relationships/image" Target="../media/image80.png"/><Relationship Id="rId1" Type="http://schemas.openxmlformats.org/officeDocument/2006/relationships/slideLayout" Target="../slideLayouts/slideLayout6.xml"/><Relationship Id="rId2" Type="http://schemas.openxmlformats.org/officeDocument/2006/relationships/notesSlide" Target="../notesSlides/notesSlide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81.jpeg"/></Relationships>
</file>

<file path=ppt/slides/_rels/slide16.xml.rels><?xml version="1.0" encoding="UTF-8" standalone="yes"?>
<Relationships xmlns="http://schemas.openxmlformats.org/package/2006/relationships"><Relationship Id="rId3" Type="http://schemas.openxmlformats.org/officeDocument/2006/relationships/image" Target="../media/image82.png"/><Relationship Id="rId4" Type="http://schemas.openxmlformats.org/officeDocument/2006/relationships/image" Target="../media/image83.png"/><Relationship Id="rId5" Type="http://schemas.openxmlformats.org/officeDocument/2006/relationships/image" Target="../media/image84.png"/><Relationship Id="rId6" Type="http://schemas.openxmlformats.org/officeDocument/2006/relationships/image" Target="../media/image85.png"/><Relationship Id="rId1" Type="http://schemas.openxmlformats.org/officeDocument/2006/relationships/slideLayout" Target="../slideLayouts/slideLayout6.xml"/><Relationship Id="rId2" Type="http://schemas.openxmlformats.org/officeDocument/2006/relationships/notesSlide" Target="../notesSlides/notesSlide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86.png"/></Relationships>
</file>

<file path=ppt/slides/_rels/slide18.xml.rels><?xml version="1.0" encoding="UTF-8" standalone="yes"?>
<Relationships xmlns="http://schemas.openxmlformats.org/package/2006/relationships"><Relationship Id="rId9" Type="http://schemas.openxmlformats.org/officeDocument/2006/relationships/image" Target="../media/image93.jpeg"/><Relationship Id="rId20" Type="http://schemas.openxmlformats.org/officeDocument/2006/relationships/image" Target="../media/image104.png"/><Relationship Id="rId21" Type="http://schemas.openxmlformats.org/officeDocument/2006/relationships/image" Target="../media/image105.png"/><Relationship Id="rId10" Type="http://schemas.openxmlformats.org/officeDocument/2006/relationships/image" Target="../media/image94.jpeg"/><Relationship Id="rId11" Type="http://schemas.openxmlformats.org/officeDocument/2006/relationships/image" Target="../media/image95.jpeg"/><Relationship Id="rId12" Type="http://schemas.openxmlformats.org/officeDocument/2006/relationships/image" Target="../media/image96.png"/><Relationship Id="rId13" Type="http://schemas.openxmlformats.org/officeDocument/2006/relationships/image" Target="../media/image97.png"/><Relationship Id="rId14" Type="http://schemas.openxmlformats.org/officeDocument/2006/relationships/image" Target="../media/image98.png"/><Relationship Id="rId15" Type="http://schemas.openxmlformats.org/officeDocument/2006/relationships/image" Target="../media/image99.png"/><Relationship Id="rId16" Type="http://schemas.openxmlformats.org/officeDocument/2006/relationships/image" Target="../media/image100.png"/><Relationship Id="rId17" Type="http://schemas.openxmlformats.org/officeDocument/2006/relationships/image" Target="../media/image101.png"/><Relationship Id="rId18" Type="http://schemas.openxmlformats.org/officeDocument/2006/relationships/image" Target="../media/image102.jpeg"/><Relationship Id="rId19" Type="http://schemas.openxmlformats.org/officeDocument/2006/relationships/image" Target="../media/image103.png"/><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87.tiff"/><Relationship Id="rId4" Type="http://schemas.openxmlformats.org/officeDocument/2006/relationships/image" Target="../media/image88.png"/><Relationship Id="rId5" Type="http://schemas.openxmlformats.org/officeDocument/2006/relationships/image" Target="../media/image89.png"/><Relationship Id="rId6" Type="http://schemas.openxmlformats.org/officeDocument/2006/relationships/image" Target="../media/image90.png"/><Relationship Id="rId7" Type="http://schemas.openxmlformats.org/officeDocument/2006/relationships/image" Target="../media/image91.jpeg"/><Relationship Id="rId8" Type="http://schemas.openxmlformats.org/officeDocument/2006/relationships/image" Target="../media/image92.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4.jpeg"/></Relationships>
</file>

<file path=ppt/slides/_rels/slide20.xml.rels><?xml version="1.0" encoding="UTF-8" standalone="yes"?>
<Relationships xmlns="http://schemas.openxmlformats.org/package/2006/relationships"><Relationship Id="rId3" Type="http://schemas.openxmlformats.org/officeDocument/2006/relationships/image" Target="../media/image106.jpeg"/><Relationship Id="rId4" Type="http://schemas.openxmlformats.org/officeDocument/2006/relationships/image" Target="../media/image107.jpeg"/><Relationship Id="rId5" Type="http://schemas.openxmlformats.org/officeDocument/2006/relationships/image" Target="../media/image108.jpeg"/><Relationship Id="rId6" Type="http://schemas.openxmlformats.org/officeDocument/2006/relationships/image" Target="../media/image109.jpe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0.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9.xml"/><Relationship Id="rId3" Type="http://schemas.openxmlformats.org/officeDocument/2006/relationships/image" Target="../media/image111.jpeg"/></Relationships>
</file>

<file path=ppt/slides/_rels/slide23.xml.rels><?xml version="1.0" encoding="UTF-8" standalone="yes"?>
<Relationships xmlns="http://schemas.openxmlformats.org/package/2006/relationships"><Relationship Id="rId3" Type="http://schemas.openxmlformats.org/officeDocument/2006/relationships/image" Target="../media/image112.jpeg"/><Relationship Id="rId4" Type="http://schemas.openxmlformats.org/officeDocument/2006/relationships/image" Target="../media/image113.jpeg"/><Relationship Id="rId5" Type="http://schemas.openxmlformats.org/officeDocument/2006/relationships/image" Target="../media/image114.jpeg"/><Relationship Id="rId6" Type="http://schemas.openxmlformats.org/officeDocument/2006/relationships/image" Target="../media/image115.gif"/><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4.xml.rels><?xml version="1.0" encoding="UTF-8" standalone="yes"?>
<Relationships xmlns="http://schemas.openxmlformats.org/package/2006/relationships"><Relationship Id="rId3" Type="http://schemas.openxmlformats.org/officeDocument/2006/relationships/image" Target="../media/image116.emf"/><Relationship Id="rId4" Type="http://schemas.openxmlformats.org/officeDocument/2006/relationships/image" Target="../media/image117.emf"/><Relationship Id="rId5" Type="http://schemas.openxmlformats.org/officeDocument/2006/relationships/image" Target="../media/image118.emf"/><Relationship Id="rId6" Type="http://schemas.openxmlformats.org/officeDocument/2006/relationships/image" Target="../media/image119.emf"/><Relationship Id="rId7" Type="http://schemas.openxmlformats.org/officeDocument/2006/relationships/image" Target="../media/image120.emf"/><Relationship Id="rId8" Type="http://schemas.openxmlformats.org/officeDocument/2006/relationships/image" Target="../media/image121.emf"/><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2.xml"/><Relationship Id="rId3" Type="http://schemas.openxmlformats.org/officeDocument/2006/relationships/image" Target="../media/image122.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12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4.xml"/><Relationship Id="rId3" Type="http://schemas.openxmlformats.org/officeDocument/2006/relationships/image" Target="../media/image124.jpeg"/></Relationships>
</file>

<file path=ppt/slides/_rels/slide28.xml.rels><?xml version="1.0" encoding="UTF-8" standalone="yes"?>
<Relationships xmlns="http://schemas.openxmlformats.org/package/2006/relationships"><Relationship Id="rId3" Type="http://schemas.openxmlformats.org/officeDocument/2006/relationships/image" Target="../media/image125.png"/><Relationship Id="rId4" Type="http://schemas.openxmlformats.org/officeDocument/2006/relationships/image" Target="../media/image126.emf"/><Relationship Id="rId5" Type="http://schemas.openxmlformats.org/officeDocument/2006/relationships/image" Target="../media/image127.png"/><Relationship Id="rId1" Type="http://schemas.openxmlformats.org/officeDocument/2006/relationships/slideLayout" Target="../slideLayouts/slideLayout6.xml"/><Relationship Id="rId2" Type="http://schemas.openxmlformats.org/officeDocument/2006/relationships/notesSlide" Target="../notesSlides/notesSlide2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1" Type="http://schemas.openxmlformats.org/officeDocument/2006/relationships/image" Target="../media/image23.png"/><Relationship Id="rId12" Type="http://schemas.openxmlformats.org/officeDocument/2006/relationships/image" Target="../media/image24.png"/><Relationship Id="rId13" Type="http://schemas.openxmlformats.org/officeDocument/2006/relationships/image" Target="../media/image25.png"/><Relationship Id="rId14" Type="http://schemas.microsoft.com/office/2007/relationships/hdphoto" Target="../media/hdphoto1.wdp"/><Relationship Id="rId15" Type="http://schemas.openxmlformats.org/officeDocument/2006/relationships/image" Target="../media/image26.png"/><Relationship Id="rId16" Type="http://schemas.openxmlformats.org/officeDocument/2006/relationships/image" Target="../media/image27.png"/><Relationship Id="rId1" Type="http://schemas.openxmlformats.org/officeDocument/2006/relationships/slideLayout" Target="../slideLayouts/slideLayout28.xml"/><Relationship Id="rId2" Type="http://schemas.openxmlformats.org/officeDocument/2006/relationships/notesSlide" Target="../notesSlides/notesSlide3.xml"/><Relationship Id="rId3" Type="http://schemas.openxmlformats.org/officeDocument/2006/relationships/image" Target="../media/image15.emf"/><Relationship Id="rId4" Type="http://schemas.openxmlformats.org/officeDocument/2006/relationships/image" Target="../media/image16.emf"/><Relationship Id="rId5" Type="http://schemas.openxmlformats.org/officeDocument/2006/relationships/image" Target="../media/image17.emf"/><Relationship Id="rId6" Type="http://schemas.openxmlformats.org/officeDocument/2006/relationships/image" Target="../media/image18.emf"/><Relationship Id="rId7" Type="http://schemas.openxmlformats.org/officeDocument/2006/relationships/image" Target="../media/image19.emf"/><Relationship Id="rId8" Type="http://schemas.openxmlformats.org/officeDocument/2006/relationships/image" Target="../media/image20.png"/><Relationship Id="rId9" Type="http://schemas.openxmlformats.org/officeDocument/2006/relationships/image" Target="../media/image21.png"/><Relationship Id="rId10" Type="http://schemas.openxmlformats.org/officeDocument/2006/relationships/image" Target="../media/image2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128.png"/></Relationships>
</file>

<file path=ppt/slides/_rels/slide31.xml.rels><?xml version="1.0" encoding="UTF-8" standalone="yes"?>
<Relationships xmlns="http://schemas.openxmlformats.org/package/2006/relationships"><Relationship Id="rId11" Type="http://schemas.openxmlformats.org/officeDocument/2006/relationships/image" Target="../media/image137.png"/><Relationship Id="rId12" Type="http://schemas.openxmlformats.org/officeDocument/2006/relationships/image" Target="../media/image138.png"/><Relationship Id="rId1" Type="http://schemas.openxmlformats.org/officeDocument/2006/relationships/slideLayout" Target="../slideLayouts/slideLayout6.xml"/><Relationship Id="rId2" Type="http://schemas.openxmlformats.org/officeDocument/2006/relationships/notesSlide" Target="../notesSlides/notesSlide27.xml"/><Relationship Id="rId3" Type="http://schemas.openxmlformats.org/officeDocument/2006/relationships/image" Target="../media/image129.png"/><Relationship Id="rId4" Type="http://schemas.openxmlformats.org/officeDocument/2006/relationships/image" Target="../media/image130.png"/><Relationship Id="rId5" Type="http://schemas.openxmlformats.org/officeDocument/2006/relationships/image" Target="../media/image131.png"/><Relationship Id="rId6" Type="http://schemas.openxmlformats.org/officeDocument/2006/relationships/image" Target="../media/image132.png"/><Relationship Id="rId7" Type="http://schemas.openxmlformats.org/officeDocument/2006/relationships/image" Target="../media/image133.png"/><Relationship Id="rId8" Type="http://schemas.openxmlformats.org/officeDocument/2006/relationships/image" Target="../media/image134.png"/><Relationship Id="rId9" Type="http://schemas.openxmlformats.org/officeDocument/2006/relationships/image" Target="../media/image135.png"/><Relationship Id="rId10" Type="http://schemas.openxmlformats.org/officeDocument/2006/relationships/image" Target="../media/image136.png"/></Relationships>
</file>

<file path=ppt/slides/_rels/slide32.xml.rels><?xml version="1.0" encoding="UTF-8" standalone="yes"?>
<Relationships xmlns="http://schemas.openxmlformats.org/package/2006/relationships"><Relationship Id="rId3" Type="http://schemas.openxmlformats.org/officeDocument/2006/relationships/image" Target="../media/image139.png"/><Relationship Id="rId4" Type="http://schemas.openxmlformats.org/officeDocument/2006/relationships/image" Target="../media/image140.png"/><Relationship Id="rId5" Type="http://schemas.openxmlformats.org/officeDocument/2006/relationships/image" Target="../media/image141.jpeg"/><Relationship Id="rId6" Type="http://schemas.openxmlformats.org/officeDocument/2006/relationships/image" Target="../media/image142.png"/><Relationship Id="rId7" Type="http://schemas.openxmlformats.org/officeDocument/2006/relationships/image" Target="../media/image3.png"/><Relationship Id="rId1" Type="http://schemas.openxmlformats.org/officeDocument/2006/relationships/slideLayout" Target="../slideLayouts/slideLayout30.xml"/><Relationship Id="rId2" Type="http://schemas.openxmlformats.org/officeDocument/2006/relationships/notesSlide" Target="../notesSlides/notesSlide2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image" Target="../media/image143.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144.png"/></Relationships>
</file>

<file path=ppt/slides/_rels/slide35.xml.rels><?xml version="1.0" encoding="UTF-8" standalone="yes"?>
<Relationships xmlns="http://schemas.openxmlformats.org/package/2006/relationships"><Relationship Id="rId3" Type="http://schemas.openxmlformats.org/officeDocument/2006/relationships/image" Target="../media/image145.tiff"/><Relationship Id="rId4" Type="http://schemas.openxmlformats.org/officeDocument/2006/relationships/image" Target="../media/image146.tiff"/><Relationship Id="rId5" Type="http://schemas.openxmlformats.org/officeDocument/2006/relationships/image" Target="../media/image147.tiff"/><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6.xml.rels><?xml version="1.0" encoding="UTF-8" standalone="yes"?>
<Relationships xmlns="http://schemas.openxmlformats.org/package/2006/relationships"><Relationship Id="rId3" Type="http://schemas.openxmlformats.org/officeDocument/2006/relationships/image" Target="../media/image148.png"/><Relationship Id="rId4" Type="http://schemas.openxmlformats.org/officeDocument/2006/relationships/image" Target="../media/image149.png"/><Relationship Id="rId5" Type="http://schemas.openxmlformats.org/officeDocument/2006/relationships/image" Target="../media/image150.png"/><Relationship Id="rId6" Type="http://schemas.openxmlformats.org/officeDocument/2006/relationships/image" Target="../media/image151.png"/><Relationship Id="rId7" Type="http://schemas.openxmlformats.org/officeDocument/2006/relationships/image" Target="../media/image152.png"/><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7.xml.rels><?xml version="1.0" encoding="UTF-8" standalone="yes"?>
<Relationships xmlns="http://schemas.openxmlformats.org/package/2006/relationships"><Relationship Id="rId3" Type="http://schemas.openxmlformats.org/officeDocument/2006/relationships/image" Target="../media/image153.png"/><Relationship Id="rId4" Type="http://schemas.openxmlformats.org/officeDocument/2006/relationships/image" Target="../media/image154.png"/><Relationship Id="rId5" Type="http://schemas.openxmlformats.org/officeDocument/2006/relationships/image" Target="../media/image155.png"/><Relationship Id="rId6" Type="http://schemas.openxmlformats.org/officeDocument/2006/relationships/image" Target="../media/image156.png"/><Relationship Id="rId7" Type="http://schemas.openxmlformats.org/officeDocument/2006/relationships/image" Target="../media/image157.png"/><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8.xml.rels><?xml version="1.0" encoding="UTF-8" standalone="yes"?>
<Relationships xmlns="http://schemas.openxmlformats.org/package/2006/relationships"><Relationship Id="rId3" Type="http://schemas.openxmlformats.org/officeDocument/2006/relationships/image" Target="../media/image158.jpeg"/><Relationship Id="rId4" Type="http://schemas.openxmlformats.org/officeDocument/2006/relationships/image" Target="../media/image159.png"/><Relationship Id="rId5" Type="http://schemas.openxmlformats.org/officeDocument/2006/relationships/image" Target="../media/image160.png"/><Relationship Id="rId6" Type="http://schemas.openxmlformats.org/officeDocument/2006/relationships/image" Target="../media/image161.png"/><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62.jpeg"/></Relationships>
</file>

<file path=ppt/slides/_rels/slide4.xml.rels><?xml version="1.0" encoding="UTF-8" standalone="yes"?>
<Relationships xmlns="http://schemas.openxmlformats.org/package/2006/relationships"><Relationship Id="rId3" Type="http://schemas.openxmlformats.org/officeDocument/2006/relationships/image" Target="../media/image28.tiff"/><Relationship Id="rId4" Type="http://schemas.openxmlformats.org/officeDocument/2006/relationships/image" Target="../media/image29.tiff"/><Relationship Id="rId5" Type="http://schemas.openxmlformats.org/officeDocument/2006/relationships/image" Target="../media/image30.tiff"/><Relationship Id="rId6" Type="http://schemas.openxmlformats.org/officeDocument/2006/relationships/image" Target="../media/image31.tiff"/><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3" Type="http://schemas.openxmlformats.org/officeDocument/2006/relationships/image" Target="../media/image28.tiff"/><Relationship Id="rId4" Type="http://schemas.openxmlformats.org/officeDocument/2006/relationships/image" Target="../media/image29.tiff"/><Relationship Id="rId5" Type="http://schemas.openxmlformats.org/officeDocument/2006/relationships/image" Target="../media/image30.tiff"/><Relationship Id="rId6" Type="http://schemas.openxmlformats.org/officeDocument/2006/relationships/image" Target="../media/image31.tiff"/><Relationship Id="rId7" Type="http://schemas.openxmlformats.org/officeDocument/2006/relationships/image" Target="../media/image163.jpeg"/><Relationship Id="rId8" Type="http://schemas.openxmlformats.org/officeDocument/2006/relationships/image" Target="../media/image164.png"/><Relationship Id="rId9" Type="http://schemas.openxmlformats.org/officeDocument/2006/relationships/image" Target="../media/image165.tiff"/><Relationship Id="rId10" Type="http://schemas.openxmlformats.org/officeDocument/2006/relationships/image" Target="../media/image166.tiff"/><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5.xml"/><Relationship Id="rId3" Type="http://schemas.openxmlformats.org/officeDocument/2006/relationships/image" Target="../media/image13.jpeg"/></Relationships>
</file>

<file path=ppt/slides/_rels/slide43.xml.rels><?xml version="1.0" encoding="UTF-8" standalone="yes"?>
<Relationships xmlns="http://schemas.openxmlformats.org/package/2006/relationships"><Relationship Id="rId3" Type="http://schemas.openxmlformats.org/officeDocument/2006/relationships/image" Target="../media/image167.jpeg"/><Relationship Id="rId4" Type="http://schemas.openxmlformats.org/officeDocument/2006/relationships/image" Target="../media/image168.png"/><Relationship Id="rId5" Type="http://schemas.openxmlformats.org/officeDocument/2006/relationships/image" Target="../media/image169.png"/><Relationship Id="rId6" Type="http://schemas.openxmlformats.org/officeDocument/2006/relationships/image" Target="../media/image170.png"/><Relationship Id="rId7" Type="http://schemas.openxmlformats.org/officeDocument/2006/relationships/image" Target="../media/image171.png"/><Relationship Id="rId1" Type="http://schemas.openxmlformats.org/officeDocument/2006/relationships/slideLayout" Target="../slideLayouts/slideLayout34.xml"/><Relationship Id="rId2" Type="http://schemas.openxmlformats.org/officeDocument/2006/relationships/notesSlide" Target="../notesSlides/notesSlide3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7.xml"/><Relationship Id="rId3" Type="http://schemas.openxmlformats.org/officeDocument/2006/relationships/image" Target="../media/image167.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8.xml"/><Relationship Id="rId3" Type="http://schemas.openxmlformats.org/officeDocument/2006/relationships/image" Target="../media/image167.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9.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0.xml"/><Relationship Id="rId3" Type="http://schemas.openxmlformats.org/officeDocument/2006/relationships/image" Target="../media/image13.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172.png"/><Relationship Id="rId4" Type="http://schemas.openxmlformats.org/officeDocument/2006/relationships/image" Target="../media/image173.png"/><Relationship Id="rId1" Type="http://schemas.openxmlformats.org/officeDocument/2006/relationships/slideLayout" Target="../slideLayouts/slideLayout7.xml"/><Relationship Id="rId2" Type="http://schemas.openxmlformats.org/officeDocument/2006/relationships/notesSlide" Target="../notesSlides/notesSlide4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jpeg"/></Relationships>
</file>

<file path=ppt/slides/_rels/slide50.xml.rels><?xml version="1.0" encoding="UTF-8" standalone="yes"?>
<Relationships xmlns="http://schemas.openxmlformats.org/package/2006/relationships"><Relationship Id="rId3" Type="http://schemas.openxmlformats.org/officeDocument/2006/relationships/image" Target="../media/image174.jpeg"/><Relationship Id="rId4" Type="http://schemas.openxmlformats.org/officeDocument/2006/relationships/image" Target="../media/image175.jpeg"/><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3.xml"/><Relationship Id="rId3" Type="http://schemas.openxmlformats.org/officeDocument/2006/relationships/image" Target="../media/image176.png"/></Relationships>
</file>

<file path=ppt/slides/_rels/slide52.xml.rels><?xml version="1.0" encoding="UTF-8" standalone="yes"?>
<Relationships xmlns="http://schemas.openxmlformats.org/package/2006/relationships"><Relationship Id="rId3" Type="http://schemas.openxmlformats.org/officeDocument/2006/relationships/image" Target="../media/image177.png"/><Relationship Id="rId4" Type="http://schemas.openxmlformats.org/officeDocument/2006/relationships/image" Target="../media/image178.png"/><Relationship Id="rId1" Type="http://schemas.openxmlformats.org/officeDocument/2006/relationships/slideLayout" Target="../slideLayouts/slideLayout7.xml"/><Relationship Id="rId2" Type="http://schemas.openxmlformats.org/officeDocument/2006/relationships/notesSlide" Target="../notesSlides/notesSlide44.xml"/></Relationships>
</file>

<file path=ppt/slides/_rels/slide53.xml.rels><?xml version="1.0" encoding="UTF-8" standalone="yes"?>
<Relationships xmlns="http://schemas.openxmlformats.org/package/2006/relationships"><Relationship Id="rId3" Type="http://schemas.openxmlformats.org/officeDocument/2006/relationships/image" Target="../media/image179.jpeg"/><Relationship Id="rId4" Type="http://schemas.openxmlformats.org/officeDocument/2006/relationships/image" Target="../media/image180.png"/><Relationship Id="rId1" Type="http://schemas.openxmlformats.org/officeDocument/2006/relationships/slideLayout" Target="../slideLayouts/slideLayout7.xml"/><Relationship Id="rId2" Type="http://schemas.openxmlformats.org/officeDocument/2006/relationships/notesSlide" Target="../notesSlides/notesSlide4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6.xml"/><Relationship Id="rId3" Type="http://schemas.openxmlformats.org/officeDocument/2006/relationships/image" Target="../media/image181.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image" Target="../media/image182.png"/><Relationship Id="rId4" Type="http://schemas.openxmlformats.org/officeDocument/2006/relationships/image" Target="../media/image183.jpeg"/><Relationship Id="rId1" Type="http://schemas.openxmlformats.org/officeDocument/2006/relationships/slideLayout" Target="../slideLayouts/slideLayout31.xml"/><Relationship Id="rId2" Type="http://schemas.openxmlformats.org/officeDocument/2006/relationships/notesSlide" Target="../notesSlides/notesSlide47.xml"/></Relationships>
</file>

<file path=ppt/slides/_rels/slide57.xml.rels><?xml version="1.0" encoding="UTF-8" standalone="yes"?>
<Relationships xmlns="http://schemas.openxmlformats.org/package/2006/relationships"><Relationship Id="rId3" Type="http://schemas.openxmlformats.org/officeDocument/2006/relationships/image" Target="../media/image184.jpeg"/><Relationship Id="rId4" Type="http://schemas.openxmlformats.org/officeDocument/2006/relationships/image" Target="../media/image185.png"/><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58.xml.rels><?xml version="1.0" encoding="UTF-8" standalone="yes"?>
<Relationships xmlns="http://schemas.openxmlformats.org/package/2006/relationships"><Relationship Id="rId3" Type="http://schemas.openxmlformats.org/officeDocument/2006/relationships/image" Target="../media/image186.jpeg"/><Relationship Id="rId4" Type="http://schemas.openxmlformats.org/officeDocument/2006/relationships/image" Target="../media/image187.jpeg"/><Relationship Id="rId5" Type="http://schemas.openxmlformats.org/officeDocument/2006/relationships/image" Target="../media/image188.jpeg"/><Relationship Id="rId6" Type="http://schemas.openxmlformats.org/officeDocument/2006/relationships/image" Target="../media/image189.emf"/><Relationship Id="rId7" Type="http://schemas.openxmlformats.org/officeDocument/2006/relationships/image" Target="../media/image190.png"/><Relationship Id="rId8" Type="http://schemas.openxmlformats.org/officeDocument/2006/relationships/image" Target="../media/image185.png"/><Relationship Id="rId1" Type="http://schemas.openxmlformats.org/officeDocument/2006/relationships/slideLayout" Target="../slideLayouts/slideLayout6.xml"/><Relationship Id="rId2" Type="http://schemas.openxmlformats.org/officeDocument/2006/relationships/notesSlide" Target="../notesSlides/notesSlide49.xml"/></Relationships>
</file>

<file path=ppt/slides/_rels/slide59.xml.rels><?xml version="1.0" encoding="UTF-8" standalone="yes"?>
<Relationships xmlns="http://schemas.openxmlformats.org/package/2006/relationships"><Relationship Id="rId3" Type="http://schemas.openxmlformats.org/officeDocument/2006/relationships/image" Target="../media/image190.png"/><Relationship Id="rId4" Type="http://schemas.openxmlformats.org/officeDocument/2006/relationships/image" Target="../media/image186.jpeg"/><Relationship Id="rId5" Type="http://schemas.openxmlformats.org/officeDocument/2006/relationships/image" Target="../media/image187.jpeg"/><Relationship Id="rId6" Type="http://schemas.openxmlformats.org/officeDocument/2006/relationships/image" Target="../media/image188.jpeg"/><Relationship Id="rId7" Type="http://schemas.openxmlformats.org/officeDocument/2006/relationships/image" Target="../media/image189.emf"/><Relationship Id="rId8" Type="http://schemas.openxmlformats.org/officeDocument/2006/relationships/image" Target="../media/image185.png"/><Relationship Id="rId1" Type="http://schemas.openxmlformats.org/officeDocument/2006/relationships/slideLayout" Target="../slideLayouts/slideLayout6.xml"/><Relationship Id="rId2" Type="http://schemas.openxmlformats.org/officeDocument/2006/relationships/notesSlide" Target="../notesSlides/notesSlide50.xml"/></Relationships>
</file>

<file path=ppt/slides/_rels/slide6.x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image" Target="../media/image34.png"/><Relationship Id="rId5" Type="http://schemas.openxmlformats.org/officeDocument/2006/relationships/image" Target="../media/image35.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1.xml"/><Relationship Id="rId3" Type="http://schemas.openxmlformats.org/officeDocument/2006/relationships/image" Target="../media/image191.jpe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 Id="rId3" Type="http://schemas.openxmlformats.org/officeDocument/2006/relationships/image" Target="../media/image167.jpe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2.jpe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3.jpe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4.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5.jpeg"/><Relationship Id="rId3" Type="http://schemas.openxmlformats.org/officeDocument/2006/relationships/hyperlink" Target="http://www.redbooks.ibm.com/abstracts/sg248324.html?Open" TargetMode="External"/></Relationships>
</file>

<file path=ppt/slides/_rels/slide66.xml.rels><?xml version="1.0" encoding="UTF-8" standalone="yes"?>
<Relationships xmlns="http://schemas.openxmlformats.org/package/2006/relationships"><Relationship Id="rId3" Type="http://schemas.openxmlformats.org/officeDocument/2006/relationships/image" Target="../media/image196.jpeg"/><Relationship Id="rId4" Type="http://schemas.openxmlformats.org/officeDocument/2006/relationships/image" Target="../media/image197.jpeg"/><Relationship Id="rId5" Type="http://schemas.openxmlformats.org/officeDocument/2006/relationships/image" Target="../media/image198.jpeg"/><Relationship Id="rId6" Type="http://schemas.openxmlformats.org/officeDocument/2006/relationships/image" Target="../media/image194.png"/><Relationship Id="rId1" Type="http://schemas.openxmlformats.org/officeDocument/2006/relationships/slideLayout" Target="../slideLayouts/slideLayout6.xml"/><Relationship Id="rId2" Type="http://schemas.openxmlformats.org/officeDocument/2006/relationships/notesSlide" Target="../notesSlides/notesSlide5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3" Type="http://schemas.openxmlformats.org/officeDocument/2006/relationships/image" Target="../media/image199.jpeg"/><Relationship Id="rId4" Type="http://schemas.openxmlformats.org/officeDocument/2006/relationships/image" Target="../media/image200.png"/><Relationship Id="rId5" Type="http://schemas.openxmlformats.org/officeDocument/2006/relationships/hyperlink" Target="http://www-03.ibm.com/software/businesscasestudies/us/en/corp?synkey=A233897O62419C18" TargetMode="External"/><Relationship Id="rId1" Type="http://schemas.openxmlformats.org/officeDocument/2006/relationships/slideLayout" Target="../slideLayouts/slideLayout16.xml"/><Relationship Id="rId2" Type="http://schemas.openxmlformats.org/officeDocument/2006/relationships/notesSlide" Target="../notesSlides/notesSlide54.xml"/></Relationships>
</file>

<file path=ppt/slides/_rels/slide69.xml.rels><?xml version="1.0" encoding="UTF-8" standalone="yes"?>
<Relationships xmlns="http://schemas.openxmlformats.org/package/2006/relationships"><Relationship Id="rId3" Type="http://schemas.openxmlformats.org/officeDocument/2006/relationships/image" Target="../media/image201.png"/><Relationship Id="rId4" Type="http://schemas.openxmlformats.org/officeDocument/2006/relationships/hyperlink" Target="http://www-03.ibm.com/software/businesscasestudies?synkey=E944346V10306Q58" TargetMode="External"/><Relationship Id="rId1" Type="http://schemas.openxmlformats.org/officeDocument/2006/relationships/slideLayout" Target="../slideLayouts/slideLayout16.xml"/><Relationship Id="rId2" Type="http://schemas.openxmlformats.org/officeDocument/2006/relationships/notesSlide" Target="../notesSlides/notesSlide5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36.emf"/></Relationships>
</file>

<file path=ppt/slides/_rels/slide70.xml.rels><?xml version="1.0" encoding="UTF-8" standalone="yes"?>
<Relationships xmlns="http://schemas.openxmlformats.org/package/2006/relationships"><Relationship Id="rId3" Type="http://schemas.openxmlformats.org/officeDocument/2006/relationships/hyperlink" Target="https://www.youtube.com/watch?v=AUvTKqh9kyY&amp;" TargetMode="External"/><Relationship Id="rId4" Type="http://schemas.openxmlformats.org/officeDocument/2006/relationships/image" Target="../media/image202.png"/><Relationship Id="rId1" Type="http://schemas.openxmlformats.org/officeDocument/2006/relationships/slideLayout" Target="../slideLayouts/slideLayout16.xml"/><Relationship Id="rId2" Type="http://schemas.openxmlformats.org/officeDocument/2006/relationships/hyperlink" Target="https://www.youtube.com/watch?v=RR_-NaHaO_8"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37.png"/><Relationship Id="rId4" Type="http://schemas.openxmlformats.org/officeDocument/2006/relationships/image" Target="../media/image38.png"/><Relationship Id="rId5" Type="http://schemas.openxmlformats.org/officeDocument/2006/relationships/image" Target="../media/image39.png"/><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11" Type="http://schemas.openxmlformats.org/officeDocument/2006/relationships/image" Target="../media/image48.png"/><Relationship Id="rId12" Type="http://schemas.openxmlformats.org/officeDocument/2006/relationships/image" Target="../media/image49.emf"/><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40.emf"/><Relationship Id="rId4" Type="http://schemas.openxmlformats.org/officeDocument/2006/relationships/image" Target="../media/image41.emf"/><Relationship Id="rId5" Type="http://schemas.openxmlformats.org/officeDocument/2006/relationships/image" Target="../media/image42.png"/><Relationship Id="rId6" Type="http://schemas.openxmlformats.org/officeDocument/2006/relationships/image" Target="../media/image43.png"/><Relationship Id="rId7" Type="http://schemas.openxmlformats.org/officeDocument/2006/relationships/image" Target="../media/image44.emf"/><Relationship Id="rId8" Type="http://schemas.openxmlformats.org/officeDocument/2006/relationships/image" Target="../media/image45.png"/><Relationship Id="rId9" Type="http://schemas.openxmlformats.org/officeDocument/2006/relationships/image" Target="../media/image46.png"/><Relationship Id="rId10" Type="http://schemas.openxmlformats.org/officeDocument/2006/relationships/image" Target="../media/image47.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ext Placeholder 1"/>
          <p:cNvSpPr>
            <a:spLocks noGrp="1"/>
          </p:cNvSpPr>
          <p:nvPr>
            <p:ph type="body" sz="quarter" idx="11"/>
          </p:nvPr>
        </p:nvSpPr>
        <p:spPr>
          <a:xfrm>
            <a:off x="344488" y="5413375"/>
            <a:ext cx="6619875" cy="304800"/>
          </a:xfrm>
        </p:spPr>
        <p:txBody>
          <a:bodyPr/>
          <a:lstStyle/>
          <a:p>
            <a:r>
              <a:rPr lang="en-US" dirty="0" smtClean="0">
                <a:latin typeface="Arial" charset="0"/>
                <a:ea typeface="MS PGothic" charset="0"/>
              </a:rPr>
              <a:t>How Digital Transformation can </a:t>
            </a:r>
            <a:r>
              <a:rPr lang="en-US" dirty="0">
                <a:latin typeface="Arial" charset="0"/>
                <a:ea typeface="MS PGothic" charset="0"/>
              </a:rPr>
              <a:t>revolutionize value chains</a:t>
            </a:r>
          </a:p>
        </p:txBody>
      </p:sp>
      <p:sp>
        <p:nvSpPr>
          <p:cNvPr id="17410" name="Text Placeholder 3"/>
          <p:cNvSpPr>
            <a:spLocks noGrp="1"/>
          </p:cNvSpPr>
          <p:nvPr>
            <p:ph type="body" sz="quarter" idx="10"/>
          </p:nvPr>
        </p:nvSpPr>
        <p:spPr>
          <a:xfrm>
            <a:off x="339724" y="4800600"/>
            <a:ext cx="8255635" cy="579438"/>
          </a:xfrm>
        </p:spPr>
        <p:txBody>
          <a:bodyPr/>
          <a:lstStyle/>
          <a:p>
            <a:pPr eaLnBrk="1" hangingPunct="1">
              <a:spcBef>
                <a:spcPct val="0"/>
              </a:spcBef>
            </a:pPr>
            <a:r>
              <a:rPr lang="en-US" sz="3200" dirty="0" smtClean="0">
                <a:solidFill>
                  <a:schemeClr val="tx1"/>
                </a:solidFill>
                <a:latin typeface="Arial" charset="0"/>
                <a:ea typeface="MS PGothic" charset="0"/>
              </a:rPr>
              <a:t>z Systems in a digital world</a:t>
            </a:r>
            <a:endParaRPr lang="en-US" sz="3200" dirty="0">
              <a:solidFill>
                <a:schemeClr val="tx1"/>
              </a:solidFill>
              <a:latin typeface="Arial" charset="0"/>
              <a:ea typeface="MS PGothic" charset="0"/>
            </a:endParaRPr>
          </a:p>
        </p:txBody>
      </p:sp>
      <p:pic>
        <p:nvPicPr>
          <p:cNvPr id="17411" name="Picture Placeholder 3"/>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a:stretch>
            <a:fillRect/>
          </a:stretch>
        </p:blipFill>
        <p:spPr/>
      </p:pic>
      <p:sp>
        <p:nvSpPr>
          <p:cNvPr id="17412" name="Text Placeholder 8"/>
          <p:cNvSpPr txBox="1">
            <a:spLocks/>
          </p:cNvSpPr>
          <p:nvPr/>
        </p:nvSpPr>
        <p:spPr bwMode="auto">
          <a:xfrm>
            <a:off x="352425" y="6096000"/>
            <a:ext cx="8413750" cy="62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sz="1400">
                <a:solidFill>
                  <a:schemeClr val="tx1"/>
                </a:solidFill>
                <a:latin typeface="Arial" charset="0"/>
                <a:ea typeface="MS PGothic" charset="0"/>
                <a:cs typeface="MS PGothic" charset="0"/>
              </a:defRPr>
            </a:lvl1pPr>
            <a:lvl2pPr marL="742950" indent="-285750">
              <a:defRPr sz="1400">
                <a:solidFill>
                  <a:schemeClr val="tx1"/>
                </a:solidFill>
                <a:latin typeface="Arial" charset="0"/>
                <a:ea typeface="MS PGothic" charset="0"/>
                <a:cs typeface="MS PGothic" charset="0"/>
              </a:defRPr>
            </a:lvl2pPr>
            <a:lvl3pPr marL="1143000" indent="-228600">
              <a:defRPr sz="1400">
                <a:solidFill>
                  <a:schemeClr val="tx1"/>
                </a:solidFill>
                <a:latin typeface="Arial" charset="0"/>
                <a:ea typeface="MS PGothic" charset="0"/>
                <a:cs typeface="MS PGothic" charset="0"/>
              </a:defRPr>
            </a:lvl3pPr>
            <a:lvl4pPr marL="1600200" indent="-228600">
              <a:defRPr sz="1400">
                <a:solidFill>
                  <a:schemeClr val="tx1"/>
                </a:solidFill>
                <a:latin typeface="Arial" charset="0"/>
                <a:ea typeface="MS PGothic" charset="0"/>
                <a:cs typeface="MS PGothic" charset="0"/>
              </a:defRPr>
            </a:lvl4pPr>
            <a:lvl5pPr marL="2057400" indent="-228600">
              <a:defRPr sz="1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1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1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1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1400">
                <a:solidFill>
                  <a:schemeClr val="tx1"/>
                </a:solidFill>
                <a:latin typeface="Arial" charset="0"/>
                <a:ea typeface="MS PGothic" charset="0"/>
                <a:cs typeface="MS PGothic" charset="0"/>
              </a:defRPr>
            </a:lvl9pPr>
          </a:lstStyle>
          <a:p>
            <a:pPr eaLnBrk="1" hangingPunct="1"/>
            <a:r>
              <a:rPr lang="en-US" b="1" dirty="0" smtClean="0">
                <a:solidFill>
                  <a:srgbClr val="0D0D0D"/>
                </a:solidFill>
              </a:rPr>
              <a:t>Bill Seubert </a:t>
            </a:r>
            <a:r>
              <a:rPr lang="en-US" altLang="ja-JP" dirty="0" smtClean="0">
                <a:solidFill>
                  <a:srgbClr val="7F7F7F"/>
                </a:solidFill>
              </a:rPr>
              <a:t>| </a:t>
            </a:r>
            <a:r>
              <a:rPr lang="en-US" altLang="ja-JP" b="1" dirty="0" smtClean="0">
                <a:solidFill>
                  <a:srgbClr val="7F7F7F"/>
                </a:solidFill>
              </a:rPr>
              <a:t>NA z Client Architect Leader </a:t>
            </a:r>
            <a:r>
              <a:rPr lang="en-US" altLang="ja-JP" dirty="0" smtClean="0">
                <a:solidFill>
                  <a:srgbClr val="7F7F7F"/>
                </a:solidFill>
              </a:rPr>
              <a:t>/  </a:t>
            </a:r>
            <a:r>
              <a:rPr lang="en-US" altLang="ja-JP" b="1" dirty="0" err="1" smtClean="0">
                <a:solidFill>
                  <a:srgbClr val="7F7F7F"/>
                </a:solidFill>
              </a:rPr>
              <a:t>wfseube@us.ibm.com</a:t>
            </a:r>
            <a:endParaRPr lang="en-US" b="1" dirty="0">
              <a:solidFill>
                <a:srgbClr val="7F7F7F"/>
              </a:solidFill>
            </a:endParaRPr>
          </a:p>
        </p:txBody>
      </p:sp>
    </p:spTree>
    <p:extLst>
      <p:ext uri="{BB962C8B-B14F-4D97-AF65-F5344CB8AC3E}">
        <p14:creationId xmlns:p14="http://schemas.microsoft.com/office/powerpoint/2010/main" val="1987067492"/>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Rectangle 91"/>
          <p:cNvSpPr/>
          <p:nvPr/>
        </p:nvSpPr>
        <p:spPr>
          <a:xfrm>
            <a:off x="185508" y="1219200"/>
            <a:ext cx="3134965" cy="1975926"/>
          </a:xfrm>
          <a:prstGeom prst="rect">
            <a:avLst/>
          </a:prstGeom>
        </p:spPr>
        <p:txBody>
          <a:bodyPr wrap="square">
            <a:spAutoFit/>
          </a:bodyPr>
          <a:lstStyle/>
          <a:p>
            <a:pPr>
              <a:lnSpc>
                <a:spcPct val="120000"/>
              </a:lnSpc>
            </a:pPr>
            <a:r>
              <a:rPr lang="en-US" sz="1800" b="1" dirty="0" smtClean="0">
                <a:solidFill>
                  <a:srgbClr val="1F8ABF"/>
                </a:solidFill>
              </a:rPr>
              <a:t>Languages</a:t>
            </a:r>
            <a:endParaRPr lang="en-US" dirty="0" smtClean="0"/>
          </a:p>
          <a:p>
            <a:pPr>
              <a:lnSpc>
                <a:spcPct val="120000"/>
              </a:lnSpc>
            </a:pPr>
            <a:r>
              <a:rPr lang="en-US" dirty="0" smtClean="0"/>
              <a:t>The </a:t>
            </a:r>
            <a:r>
              <a:rPr lang="en-US" dirty="0"/>
              <a:t>Top 3 most popular languages of 2015* are supported on z/OS </a:t>
            </a:r>
            <a:r>
              <a:rPr lang="en-US" dirty="0" smtClean="0"/>
              <a:t>       and </a:t>
            </a:r>
            <a:r>
              <a:rPr lang="en-US" dirty="0"/>
              <a:t>Linux on </a:t>
            </a:r>
            <a:r>
              <a:rPr lang="en-US" dirty="0" smtClean="0"/>
              <a:t>z</a:t>
            </a:r>
          </a:p>
          <a:p>
            <a:pPr>
              <a:lnSpc>
                <a:spcPct val="120000"/>
              </a:lnSpc>
            </a:pPr>
            <a:r>
              <a:rPr lang="en-US" b="1" dirty="0" smtClean="0">
                <a:solidFill>
                  <a:srgbClr val="1F8ABF"/>
                </a:solidFill>
              </a:rPr>
              <a:t>Exploit </a:t>
            </a:r>
            <a:r>
              <a:rPr lang="en-US" b="1" dirty="0">
                <a:solidFill>
                  <a:srgbClr val="1F8ABF"/>
                </a:solidFill>
              </a:rPr>
              <a:t>modern </a:t>
            </a:r>
            <a:r>
              <a:rPr lang="en-US" b="1" dirty="0" smtClean="0">
                <a:solidFill>
                  <a:srgbClr val="1F8ABF"/>
                </a:solidFill>
              </a:rPr>
              <a:t>languages            </a:t>
            </a:r>
            <a:r>
              <a:rPr lang="en-US" dirty="0" smtClean="0"/>
              <a:t>for skills vitality, specialty          engine exploitation &amp; more!</a:t>
            </a:r>
            <a:endParaRPr lang="en-US" b="1" dirty="0" smtClean="0"/>
          </a:p>
        </p:txBody>
      </p:sp>
      <p:sp>
        <p:nvSpPr>
          <p:cNvPr id="9" name="Rectangle 7"/>
          <p:cNvSpPr txBox="1">
            <a:spLocks noChangeArrowheads="1"/>
          </p:cNvSpPr>
          <p:nvPr/>
        </p:nvSpPr>
        <p:spPr bwMode="black">
          <a:xfrm>
            <a:off x="182563" y="6521450"/>
            <a:ext cx="366712"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eaLnBrk="1" hangingPunct="1">
              <a:defRPr sz="800" smtClean="0">
                <a:solidFill>
                  <a:schemeClr val="tx1"/>
                </a:solidFill>
                <a:cs typeface="Arial" charset="0"/>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fld id="{DC6F839E-3616-FB47-921E-C68435BFACEB}" type="slidenum">
              <a:rPr kumimoji="0" lang="en-US" sz="800" b="0" i="0" u="none" strike="noStrike" kern="1200" cap="none" spc="0" normalizeH="0" baseline="0" noProof="0" smtClean="0">
                <a:ln>
                  <a:noFill/>
                </a:ln>
                <a:solidFill>
                  <a:schemeClr val="tx1"/>
                </a:solidFill>
                <a:effectLst/>
                <a:uLnTx/>
                <a:uFillTx/>
                <a:latin typeface="Arial" charset="0"/>
                <a:ea typeface="MS PGothic" charset="0"/>
                <a:cs typeface="Arial" charset="0"/>
              </a:rPr>
              <a:pPr marL="0" marR="0" lvl="0" indent="0" algn="l" defTabSz="914400" rtl="0" eaLnBrk="1" fontAlgn="base" latinLnBrk="0" hangingPunct="1">
                <a:lnSpc>
                  <a:spcPct val="100000"/>
                </a:lnSpc>
                <a:spcBef>
                  <a:spcPct val="0"/>
                </a:spcBef>
                <a:spcAft>
                  <a:spcPct val="0"/>
                </a:spcAft>
                <a:buClrTx/>
                <a:buSzTx/>
                <a:buFontTx/>
                <a:buNone/>
                <a:tabLst/>
                <a:defRPr/>
              </a:pPr>
              <a:t>10</a:t>
            </a:fld>
            <a:endParaRPr kumimoji="0" lang="en-US" sz="800" b="0" i="0" u="none" strike="noStrike" kern="1200" cap="none" spc="0" normalizeH="0" baseline="0" noProof="0" dirty="0">
              <a:ln>
                <a:noFill/>
              </a:ln>
              <a:solidFill>
                <a:schemeClr val="tx1"/>
              </a:solidFill>
              <a:effectLst/>
              <a:uLnTx/>
              <a:uFillTx/>
              <a:latin typeface="Arial" charset="0"/>
              <a:ea typeface="MS PGothic" charset="0"/>
              <a:cs typeface="Arial" charset="0"/>
            </a:endParaRPr>
          </a:p>
        </p:txBody>
      </p:sp>
      <p:sp>
        <p:nvSpPr>
          <p:cNvPr id="47" name="Title 108"/>
          <p:cNvSpPr txBox="1">
            <a:spLocks/>
          </p:cNvSpPr>
          <p:nvPr/>
        </p:nvSpPr>
        <p:spPr bwMode="auto">
          <a:xfrm>
            <a:off x="182563" y="381001"/>
            <a:ext cx="88249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lgn="l" rtl="0" eaLnBrk="0" fontAlgn="base" hangingPunct="0">
              <a:lnSpc>
                <a:spcPct val="90000"/>
              </a:lnSpc>
              <a:spcBef>
                <a:spcPct val="0"/>
              </a:spcBef>
              <a:spcAft>
                <a:spcPct val="0"/>
              </a:spcAft>
              <a:defRPr sz="2800">
                <a:solidFill>
                  <a:schemeClr val="tx2"/>
                </a:solidFill>
                <a:latin typeface="+mj-lt"/>
                <a:ea typeface="MS PGothic" panose="020B0600070205080204" pitchFamily="34" charset="-128"/>
                <a:cs typeface="MS PGothic" charset="0"/>
              </a:defRPr>
            </a:lvl1pPr>
            <a:lvl2pPr algn="l" rtl="0" eaLnBrk="0" fontAlgn="base" hangingPunct="0">
              <a:lnSpc>
                <a:spcPct val="90000"/>
              </a:lnSpc>
              <a:spcBef>
                <a:spcPct val="0"/>
              </a:spcBef>
              <a:spcAft>
                <a:spcPct val="0"/>
              </a:spcAft>
              <a:defRPr sz="2800">
                <a:solidFill>
                  <a:schemeClr val="tx2"/>
                </a:solidFill>
                <a:latin typeface="Arial" pitchFamily="34" charset="0"/>
                <a:ea typeface="MS PGothic" panose="020B0600070205080204" pitchFamily="34" charset="-128"/>
                <a:cs typeface="MS PGothic" charset="0"/>
              </a:defRPr>
            </a:lvl2pPr>
            <a:lvl3pPr algn="l" rtl="0" eaLnBrk="0" fontAlgn="base" hangingPunct="0">
              <a:lnSpc>
                <a:spcPct val="90000"/>
              </a:lnSpc>
              <a:spcBef>
                <a:spcPct val="0"/>
              </a:spcBef>
              <a:spcAft>
                <a:spcPct val="0"/>
              </a:spcAft>
              <a:defRPr sz="2800">
                <a:solidFill>
                  <a:schemeClr val="tx2"/>
                </a:solidFill>
                <a:latin typeface="Arial" pitchFamily="34" charset="0"/>
                <a:ea typeface="MS PGothic" panose="020B0600070205080204" pitchFamily="34" charset="-128"/>
                <a:cs typeface="MS PGothic" charset="0"/>
              </a:defRPr>
            </a:lvl3pPr>
            <a:lvl4pPr algn="l" rtl="0" eaLnBrk="0" fontAlgn="base" hangingPunct="0">
              <a:lnSpc>
                <a:spcPct val="90000"/>
              </a:lnSpc>
              <a:spcBef>
                <a:spcPct val="0"/>
              </a:spcBef>
              <a:spcAft>
                <a:spcPct val="0"/>
              </a:spcAft>
              <a:defRPr sz="2800">
                <a:solidFill>
                  <a:schemeClr val="tx2"/>
                </a:solidFill>
                <a:latin typeface="Arial" pitchFamily="34" charset="0"/>
                <a:ea typeface="MS PGothic" panose="020B0600070205080204" pitchFamily="34" charset="-128"/>
                <a:cs typeface="MS PGothic" charset="0"/>
              </a:defRPr>
            </a:lvl4pPr>
            <a:lvl5pPr algn="l" rtl="0" eaLnBrk="0" fontAlgn="base" hangingPunct="0">
              <a:lnSpc>
                <a:spcPct val="90000"/>
              </a:lnSpc>
              <a:spcBef>
                <a:spcPct val="0"/>
              </a:spcBef>
              <a:spcAft>
                <a:spcPct val="0"/>
              </a:spcAft>
              <a:defRPr sz="2800">
                <a:solidFill>
                  <a:schemeClr val="tx2"/>
                </a:solidFill>
                <a:latin typeface="Arial" pitchFamily="34" charset="0"/>
                <a:ea typeface="MS PGothic" panose="020B0600070205080204" pitchFamily="34" charset="-128"/>
                <a:cs typeface="MS PGothic" charset="0"/>
              </a:defRPr>
            </a:lvl5pPr>
            <a:lvl6pPr marL="457200" algn="l" rtl="0" fontAlgn="base">
              <a:lnSpc>
                <a:spcPct val="90000"/>
              </a:lnSpc>
              <a:spcBef>
                <a:spcPct val="0"/>
              </a:spcBef>
              <a:spcAft>
                <a:spcPct val="0"/>
              </a:spcAft>
              <a:defRPr sz="2200">
                <a:solidFill>
                  <a:schemeClr val="tx2"/>
                </a:solidFill>
                <a:latin typeface="Arial" pitchFamily="34" charset="0"/>
              </a:defRPr>
            </a:lvl6pPr>
            <a:lvl7pPr marL="914400" algn="l" rtl="0" fontAlgn="base">
              <a:lnSpc>
                <a:spcPct val="90000"/>
              </a:lnSpc>
              <a:spcBef>
                <a:spcPct val="0"/>
              </a:spcBef>
              <a:spcAft>
                <a:spcPct val="0"/>
              </a:spcAft>
              <a:defRPr sz="2200">
                <a:solidFill>
                  <a:schemeClr val="tx2"/>
                </a:solidFill>
                <a:latin typeface="Arial" pitchFamily="34" charset="0"/>
              </a:defRPr>
            </a:lvl7pPr>
            <a:lvl8pPr marL="1371600" algn="l" rtl="0" fontAlgn="base">
              <a:lnSpc>
                <a:spcPct val="90000"/>
              </a:lnSpc>
              <a:spcBef>
                <a:spcPct val="0"/>
              </a:spcBef>
              <a:spcAft>
                <a:spcPct val="0"/>
              </a:spcAft>
              <a:defRPr sz="2200">
                <a:solidFill>
                  <a:schemeClr val="tx2"/>
                </a:solidFill>
                <a:latin typeface="Arial" pitchFamily="34" charset="0"/>
              </a:defRPr>
            </a:lvl8pPr>
            <a:lvl9pPr marL="1828800" algn="l" rtl="0" fontAlgn="base">
              <a:lnSpc>
                <a:spcPct val="90000"/>
              </a:lnSpc>
              <a:spcBef>
                <a:spcPct val="0"/>
              </a:spcBef>
              <a:spcAft>
                <a:spcPct val="0"/>
              </a:spcAft>
              <a:defRPr sz="2200">
                <a:solidFill>
                  <a:schemeClr val="tx2"/>
                </a:solidFill>
                <a:latin typeface="Arial" pitchFamily="34" charset="0"/>
              </a:defRPr>
            </a:lvl9pPr>
          </a:lstStyle>
          <a:p>
            <a:r>
              <a:rPr lang="en-US" sz="2400" kern="0" dirty="0">
                <a:solidFill>
                  <a:schemeClr val="tx1"/>
                </a:solidFill>
                <a:cs typeface="Arial"/>
              </a:rPr>
              <a:t>IBM z Systems: Your choice for enterprise agility</a:t>
            </a:r>
            <a:br>
              <a:rPr lang="en-US" sz="2400" kern="0" dirty="0">
                <a:solidFill>
                  <a:schemeClr val="tx1"/>
                </a:solidFill>
                <a:cs typeface="Arial"/>
              </a:rPr>
            </a:br>
            <a:endParaRPr lang="en-US" sz="2400" kern="0" dirty="0"/>
          </a:p>
        </p:txBody>
      </p:sp>
      <p:cxnSp>
        <p:nvCxnSpPr>
          <p:cNvPr id="48" name="Straight Connector 47"/>
          <p:cNvCxnSpPr/>
          <p:nvPr/>
        </p:nvCxnSpPr>
        <p:spPr>
          <a:xfrm>
            <a:off x="228600" y="896937"/>
            <a:ext cx="7942263" cy="4233"/>
          </a:xfrm>
          <a:prstGeom prst="line">
            <a:avLst/>
          </a:prstGeom>
          <a:ln w="38100" cmpd="sng">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49" name="object 4"/>
          <p:cNvSpPr/>
          <p:nvPr/>
        </p:nvSpPr>
        <p:spPr>
          <a:xfrm>
            <a:off x="2659000" y="1731681"/>
            <a:ext cx="3806825" cy="3838575"/>
          </a:xfrm>
          <a:custGeom>
            <a:avLst/>
            <a:gdLst/>
            <a:ahLst/>
            <a:cxnLst/>
            <a:rect l="l" t="t" r="r" b="b"/>
            <a:pathLst>
              <a:path w="3806825" h="3838575">
                <a:moveTo>
                  <a:pt x="2213610" y="0"/>
                </a:moveTo>
                <a:lnTo>
                  <a:pt x="2033270" y="65150"/>
                </a:lnTo>
                <a:lnTo>
                  <a:pt x="2193671" y="170306"/>
                </a:lnTo>
                <a:lnTo>
                  <a:pt x="2200280" y="113856"/>
                </a:lnTo>
                <a:lnTo>
                  <a:pt x="2171572" y="110108"/>
                </a:lnTo>
                <a:lnTo>
                  <a:pt x="2178938" y="53466"/>
                </a:lnTo>
                <a:lnTo>
                  <a:pt x="2207350" y="53466"/>
                </a:lnTo>
                <a:lnTo>
                  <a:pt x="2213610" y="0"/>
                </a:lnTo>
                <a:close/>
              </a:path>
              <a:path w="3806825" h="3838575">
                <a:moveTo>
                  <a:pt x="2206930" y="57048"/>
                </a:moveTo>
                <a:lnTo>
                  <a:pt x="2200280" y="113856"/>
                </a:lnTo>
                <a:lnTo>
                  <a:pt x="2220213" y="116458"/>
                </a:lnTo>
                <a:lnTo>
                  <a:pt x="2311146" y="134492"/>
                </a:lnTo>
                <a:lnTo>
                  <a:pt x="2336672" y="140969"/>
                </a:lnTo>
                <a:lnTo>
                  <a:pt x="2350643" y="85470"/>
                </a:lnTo>
                <a:lnTo>
                  <a:pt x="2322195" y="78486"/>
                </a:lnTo>
                <a:lnTo>
                  <a:pt x="2227580" y="59689"/>
                </a:lnTo>
                <a:lnTo>
                  <a:pt x="2206930" y="57048"/>
                </a:lnTo>
                <a:close/>
              </a:path>
              <a:path w="3806825" h="3838575">
                <a:moveTo>
                  <a:pt x="2178938" y="53466"/>
                </a:moveTo>
                <a:lnTo>
                  <a:pt x="2171572" y="110108"/>
                </a:lnTo>
                <a:lnTo>
                  <a:pt x="2200280" y="113856"/>
                </a:lnTo>
                <a:lnTo>
                  <a:pt x="2206930" y="57048"/>
                </a:lnTo>
                <a:lnTo>
                  <a:pt x="2178938" y="53466"/>
                </a:lnTo>
                <a:close/>
              </a:path>
              <a:path w="3806825" h="3838575">
                <a:moveTo>
                  <a:pt x="2207350" y="53466"/>
                </a:moveTo>
                <a:lnTo>
                  <a:pt x="2178938" y="53466"/>
                </a:lnTo>
                <a:lnTo>
                  <a:pt x="2206930" y="57048"/>
                </a:lnTo>
                <a:lnTo>
                  <a:pt x="2207350" y="53466"/>
                </a:lnTo>
                <a:close/>
              </a:path>
              <a:path w="3806825" h="3838575">
                <a:moveTo>
                  <a:pt x="2406015" y="99440"/>
                </a:moveTo>
                <a:lnTo>
                  <a:pt x="2392045" y="154812"/>
                </a:lnTo>
                <a:lnTo>
                  <a:pt x="2400681" y="156972"/>
                </a:lnTo>
                <a:lnTo>
                  <a:pt x="2488310" y="183768"/>
                </a:lnTo>
                <a:lnTo>
                  <a:pt x="2552319" y="207010"/>
                </a:lnTo>
                <a:lnTo>
                  <a:pt x="2571749" y="153162"/>
                </a:lnTo>
                <a:lnTo>
                  <a:pt x="2504947" y="129158"/>
                </a:lnTo>
                <a:lnTo>
                  <a:pt x="2414650" y="101600"/>
                </a:lnTo>
                <a:lnTo>
                  <a:pt x="2406015" y="99440"/>
                </a:lnTo>
                <a:close/>
              </a:path>
              <a:path w="3806825" h="3838575">
                <a:moveTo>
                  <a:pt x="2626233" y="174625"/>
                </a:moveTo>
                <a:lnTo>
                  <a:pt x="2604135" y="227456"/>
                </a:lnTo>
                <a:lnTo>
                  <a:pt x="2657601" y="249681"/>
                </a:lnTo>
                <a:lnTo>
                  <a:pt x="2738882" y="288543"/>
                </a:lnTo>
                <a:lnTo>
                  <a:pt x="2757043" y="298450"/>
                </a:lnTo>
                <a:lnTo>
                  <a:pt x="2784221" y="248030"/>
                </a:lnTo>
                <a:lnTo>
                  <a:pt x="2763393" y="236981"/>
                </a:lnTo>
                <a:lnTo>
                  <a:pt x="2679572" y="196976"/>
                </a:lnTo>
                <a:lnTo>
                  <a:pt x="2626233" y="174625"/>
                </a:lnTo>
                <a:close/>
              </a:path>
              <a:path w="3806825" h="3838575">
                <a:moveTo>
                  <a:pt x="2834512" y="275208"/>
                </a:moveTo>
                <a:lnTo>
                  <a:pt x="2807461" y="325500"/>
                </a:lnTo>
                <a:lnTo>
                  <a:pt x="2817748" y="331088"/>
                </a:lnTo>
                <a:lnTo>
                  <a:pt x="2894330" y="377316"/>
                </a:lnTo>
                <a:lnTo>
                  <a:pt x="2950336" y="414908"/>
                </a:lnTo>
                <a:lnTo>
                  <a:pt x="2982213" y="367538"/>
                </a:lnTo>
                <a:lnTo>
                  <a:pt x="2923921" y="328422"/>
                </a:lnTo>
                <a:lnTo>
                  <a:pt x="2844926" y="280797"/>
                </a:lnTo>
                <a:lnTo>
                  <a:pt x="2834512" y="275208"/>
                </a:lnTo>
                <a:close/>
              </a:path>
              <a:path w="3806825" h="3838575">
                <a:moveTo>
                  <a:pt x="3029711" y="401574"/>
                </a:moveTo>
                <a:lnTo>
                  <a:pt x="2995675" y="447420"/>
                </a:lnTo>
                <a:lnTo>
                  <a:pt x="3039745" y="480187"/>
                </a:lnTo>
                <a:lnTo>
                  <a:pt x="3108324" y="536575"/>
                </a:lnTo>
                <a:lnTo>
                  <a:pt x="3126867" y="553338"/>
                </a:lnTo>
                <a:lnTo>
                  <a:pt x="3165221" y="510920"/>
                </a:lnTo>
                <a:lnTo>
                  <a:pt x="3144647" y="492378"/>
                </a:lnTo>
                <a:lnTo>
                  <a:pt x="3073908" y="434339"/>
                </a:lnTo>
                <a:lnTo>
                  <a:pt x="3029711" y="401574"/>
                </a:lnTo>
                <a:close/>
              </a:path>
              <a:path w="3806825" h="3838575">
                <a:moveTo>
                  <a:pt x="3207511" y="549401"/>
                </a:moveTo>
                <a:lnTo>
                  <a:pt x="3169158" y="591692"/>
                </a:lnTo>
                <a:lnTo>
                  <a:pt x="3174110" y="596138"/>
                </a:lnTo>
                <a:lnTo>
                  <a:pt x="3236975" y="658749"/>
                </a:lnTo>
                <a:lnTo>
                  <a:pt x="3286379" y="712977"/>
                </a:lnTo>
                <a:lnTo>
                  <a:pt x="3328670" y="674369"/>
                </a:lnTo>
                <a:lnTo>
                  <a:pt x="3277234" y="618108"/>
                </a:lnTo>
                <a:lnTo>
                  <a:pt x="3212465" y="553847"/>
                </a:lnTo>
                <a:lnTo>
                  <a:pt x="3207511" y="549401"/>
                </a:lnTo>
                <a:close/>
              </a:path>
              <a:path w="3806825" h="3838575">
                <a:moveTo>
                  <a:pt x="3366516" y="718947"/>
                </a:moveTo>
                <a:lnTo>
                  <a:pt x="3322574" y="755395"/>
                </a:lnTo>
                <a:lnTo>
                  <a:pt x="3353054" y="792352"/>
                </a:lnTo>
                <a:lnTo>
                  <a:pt x="3406394" y="863218"/>
                </a:lnTo>
                <a:lnTo>
                  <a:pt x="3424428" y="889888"/>
                </a:lnTo>
                <a:lnTo>
                  <a:pt x="3471672" y="857757"/>
                </a:lnTo>
                <a:lnTo>
                  <a:pt x="3452113" y="828928"/>
                </a:lnTo>
                <a:lnTo>
                  <a:pt x="3397123" y="755903"/>
                </a:lnTo>
                <a:lnTo>
                  <a:pt x="3366516" y="718947"/>
                </a:lnTo>
                <a:close/>
              </a:path>
              <a:path w="3806825" h="3838575">
                <a:moveTo>
                  <a:pt x="3504437" y="906272"/>
                </a:moveTo>
                <a:lnTo>
                  <a:pt x="3455670" y="935989"/>
                </a:lnTo>
                <a:lnTo>
                  <a:pt x="3502532" y="1012570"/>
                </a:lnTo>
                <a:lnTo>
                  <a:pt x="3541013" y="1083055"/>
                </a:lnTo>
                <a:lnTo>
                  <a:pt x="3591179" y="1055624"/>
                </a:lnTo>
                <a:lnTo>
                  <a:pt x="3551174" y="982726"/>
                </a:lnTo>
                <a:lnTo>
                  <a:pt x="3504437" y="906272"/>
                </a:lnTo>
                <a:close/>
              </a:path>
              <a:path w="3806825" h="3838575">
                <a:moveTo>
                  <a:pt x="3617213" y="1108075"/>
                </a:moveTo>
                <a:lnTo>
                  <a:pt x="3565779" y="1133093"/>
                </a:lnTo>
                <a:lnTo>
                  <a:pt x="3584067" y="1170813"/>
                </a:lnTo>
                <a:lnTo>
                  <a:pt x="3619246" y="1253108"/>
                </a:lnTo>
                <a:lnTo>
                  <a:pt x="3632200" y="1288033"/>
                </a:lnTo>
                <a:lnTo>
                  <a:pt x="3685794" y="1268094"/>
                </a:lnTo>
                <a:lnTo>
                  <a:pt x="3671824" y="1230629"/>
                </a:lnTo>
                <a:lnTo>
                  <a:pt x="3635502" y="1145793"/>
                </a:lnTo>
                <a:lnTo>
                  <a:pt x="3617213" y="1108075"/>
                </a:lnTo>
                <a:close/>
              </a:path>
              <a:path w="3806825" h="3838575">
                <a:moveTo>
                  <a:pt x="3705859" y="1323086"/>
                </a:moveTo>
                <a:lnTo>
                  <a:pt x="3651377" y="1340357"/>
                </a:lnTo>
                <a:lnTo>
                  <a:pt x="3677538" y="1423162"/>
                </a:lnTo>
                <a:lnTo>
                  <a:pt x="3698621" y="1503679"/>
                </a:lnTo>
                <a:lnTo>
                  <a:pt x="3753866" y="1489075"/>
                </a:lnTo>
                <a:lnTo>
                  <a:pt x="3732022" y="1405889"/>
                </a:lnTo>
                <a:lnTo>
                  <a:pt x="3705859" y="1323086"/>
                </a:lnTo>
                <a:close/>
              </a:path>
              <a:path w="3806825" h="3838575">
                <a:moveTo>
                  <a:pt x="3766311" y="1546352"/>
                </a:moveTo>
                <a:lnTo>
                  <a:pt x="3710431" y="1558163"/>
                </a:lnTo>
                <a:lnTo>
                  <a:pt x="3719195" y="1599945"/>
                </a:lnTo>
                <a:lnTo>
                  <a:pt x="3733546" y="1690497"/>
                </a:lnTo>
                <a:lnTo>
                  <a:pt x="3737102" y="1724532"/>
                </a:lnTo>
                <a:lnTo>
                  <a:pt x="3793998" y="1718310"/>
                </a:lnTo>
                <a:lnTo>
                  <a:pt x="3789933" y="1681479"/>
                </a:lnTo>
                <a:lnTo>
                  <a:pt x="3775075" y="1588135"/>
                </a:lnTo>
                <a:lnTo>
                  <a:pt x="3766311" y="1546352"/>
                </a:lnTo>
                <a:close/>
              </a:path>
              <a:path w="3806825" h="3838575">
                <a:moveTo>
                  <a:pt x="3800094" y="1775078"/>
                </a:moveTo>
                <a:lnTo>
                  <a:pt x="3743325" y="1781302"/>
                </a:lnTo>
                <a:lnTo>
                  <a:pt x="3743452" y="1782317"/>
                </a:lnTo>
                <a:lnTo>
                  <a:pt x="3748658" y="1875282"/>
                </a:lnTo>
                <a:lnTo>
                  <a:pt x="3749167" y="1949703"/>
                </a:lnTo>
                <a:lnTo>
                  <a:pt x="3806317" y="1949322"/>
                </a:lnTo>
                <a:lnTo>
                  <a:pt x="3805681" y="1871979"/>
                </a:lnTo>
                <a:lnTo>
                  <a:pt x="3800221" y="1776094"/>
                </a:lnTo>
                <a:lnTo>
                  <a:pt x="3800094" y="1775078"/>
                </a:lnTo>
                <a:close/>
              </a:path>
              <a:path w="3806825" h="3838575">
                <a:moveTo>
                  <a:pt x="3747643" y="2005329"/>
                </a:moveTo>
                <a:lnTo>
                  <a:pt x="3744976" y="2064258"/>
                </a:lnTo>
                <a:lnTo>
                  <a:pt x="3735958" y="2159000"/>
                </a:lnTo>
                <a:lnTo>
                  <a:pt x="3733800" y="2173223"/>
                </a:lnTo>
                <a:lnTo>
                  <a:pt x="3790315" y="2181605"/>
                </a:lnTo>
                <a:lnTo>
                  <a:pt x="3792854" y="2164334"/>
                </a:lnTo>
                <a:lnTo>
                  <a:pt x="3802126" y="2066797"/>
                </a:lnTo>
                <a:lnTo>
                  <a:pt x="3804666" y="2007870"/>
                </a:lnTo>
                <a:lnTo>
                  <a:pt x="3747643" y="2005329"/>
                </a:lnTo>
                <a:close/>
              </a:path>
              <a:path w="3806825" h="3838575">
                <a:moveTo>
                  <a:pt x="3725545" y="2229866"/>
                </a:moveTo>
                <a:lnTo>
                  <a:pt x="3722370" y="2251964"/>
                </a:lnTo>
                <a:lnTo>
                  <a:pt x="3704208" y="2343277"/>
                </a:lnTo>
                <a:lnTo>
                  <a:pt x="3691254" y="2394711"/>
                </a:lnTo>
                <a:lnTo>
                  <a:pt x="3746627" y="2408682"/>
                </a:lnTo>
                <a:lnTo>
                  <a:pt x="3760216" y="2354453"/>
                </a:lnTo>
                <a:lnTo>
                  <a:pt x="3778884" y="2260346"/>
                </a:lnTo>
                <a:lnTo>
                  <a:pt x="3782059" y="2238121"/>
                </a:lnTo>
                <a:lnTo>
                  <a:pt x="3725545" y="2229866"/>
                </a:lnTo>
                <a:close/>
              </a:path>
              <a:path w="3806825" h="3838575">
                <a:moveTo>
                  <a:pt x="3676777" y="2448560"/>
                </a:moveTo>
                <a:lnTo>
                  <a:pt x="3654805" y="2520441"/>
                </a:lnTo>
                <a:lnTo>
                  <a:pt x="3623945" y="2606166"/>
                </a:lnTo>
                <a:lnTo>
                  <a:pt x="3622929" y="2608326"/>
                </a:lnTo>
                <a:lnTo>
                  <a:pt x="3675633" y="2630297"/>
                </a:lnTo>
                <a:lnTo>
                  <a:pt x="3677666" y="2625471"/>
                </a:lnTo>
                <a:lnTo>
                  <a:pt x="3709416" y="2537205"/>
                </a:lnTo>
                <a:lnTo>
                  <a:pt x="3731386" y="2465323"/>
                </a:lnTo>
                <a:lnTo>
                  <a:pt x="3676777" y="2448560"/>
                </a:lnTo>
                <a:close/>
              </a:path>
              <a:path w="3806825" h="3838575">
                <a:moveTo>
                  <a:pt x="3600957" y="2661030"/>
                </a:moveTo>
                <a:lnTo>
                  <a:pt x="3589020" y="2689733"/>
                </a:lnTo>
                <a:lnTo>
                  <a:pt x="3550157" y="2771013"/>
                </a:lnTo>
                <a:lnTo>
                  <a:pt x="3527552" y="2812796"/>
                </a:lnTo>
                <a:lnTo>
                  <a:pt x="3577844" y="2839847"/>
                </a:lnTo>
                <a:lnTo>
                  <a:pt x="3601720" y="2795651"/>
                </a:lnTo>
                <a:lnTo>
                  <a:pt x="3641725" y="2711704"/>
                </a:lnTo>
                <a:lnTo>
                  <a:pt x="3653662" y="2683002"/>
                </a:lnTo>
                <a:lnTo>
                  <a:pt x="3600957" y="2661030"/>
                </a:lnTo>
                <a:close/>
              </a:path>
              <a:path w="3806825" h="3838575">
                <a:moveTo>
                  <a:pt x="3500501" y="2861564"/>
                </a:moveTo>
                <a:lnTo>
                  <a:pt x="3461384" y="2926588"/>
                </a:lnTo>
                <a:lnTo>
                  <a:pt x="3411474" y="3000629"/>
                </a:lnTo>
                <a:lnTo>
                  <a:pt x="3409442" y="3003422"/>
                </a:lnTo>
                <a:lnTo>
                  <a:pt x="3455288" y="3037459"/>
                </a:lnTo>
                <a:lnTo>
                  <a:pt x="3458972" y="3032505"/>
                </a:lnTo>
                <a:lnTo>
                  <a:pt x="3510279" y="2956052"/>
                </a:lnTo>
                <a:lnTo>
                  <a:pt x="3549523" y="2891028"/>
                </a:lnTo>
                <a:lnTo>
                  <a:pt x="3500501" y="2861564"/>
                </a:lnTo>
                <a:close/>
              </a:path>
              <a:path w="3806825" h="3838575">
                <a:moveTo>
                  <a:pt x="3375279" y="3049270"/>
                </a:moveTo>
                <a:lnTo>
                  <a:pt x="3358387" y="3072003"/>
                </a:lnTo>
                <a:lnTo>
                  <a:pt x="3302000" y="3140583"/>
                </a:lnTo>
                <a:lnTo>
                  <a:pt x="3267329" y="3178810"/>
                </a:lnTo>
                <a:lnTo>
                  <a:pt x="3309747" y="3217164"/>
                </a:lnTo>
                <a:lnTo>
                  <a:pt x="3346196" y="3176904"/>
                </a:lnTo>
                <a:lnTo>
                  <a:pt x="3404234" y="3106039"/>
                </a:lnTo>
                <a:lnTo>
                  <a:pt x="3421126" y="3083305"/>
                </a:lnTo>
                <a:lnTo>
                  <a:pt x="3375279" y="3049270"/>
                </a:lnTo>
                <a:close/>
              </a:path>
              <a:path w="3806825" h="3838575">
                <a:moveTo>
                  <a:pt x="3229229" y="3219577"/>
                </a:moveTo>
                <a:lnTo>
                  <a:pt x="3179953" y="3269106"/>
                </a:lnTo>
                <a:lnTo>
                  <a:pt x="3114421" y="3328797"/>
                </a:lnTo>
                <a:lnTo>
                  <a:pt x="3106547" y="3335274"/>
                </a:lnTo>
                <a:lnTo>
                  <a:pt x="3142996" y="3379216"/>
                </a:lnTo>
                <a:lnTo>
                  <a:pt x="3152901" y="3370960"/>
                </a:lnTo>
                <a:lnTo>
                  <a:pt x="3220338" y="3309366"/>
                </a:lnTo>
                <a:lnTo>
                  <a:pt x="3269742" y="3259835"/>
                </a:lnTo>
                <a:lnTo>
                  <a:pt x="3229229" y="3219577"/>
                </a:lnTo>
                <a:close/>
              </a:path>
              <a:path w="3806825" h="3838575">
                <a:moveTo>
                  <a:pt x="3062605" y="3371723"/>
                </a:moveTo>
                <a:lnTo>
                  <a:pt x="3046222" y="3385311"/>
                </a:lnTo>
                <a:lnTo>
                  <a:pt x="2975356" y="3438525"/>
                </a:lnTo>
                <a:lnTo>
                  <a:pt x="2926587" y="3471545"/>
                </a:lnTo>
                <a:lnTo>
                  <a:pt x="2958719" y="3518789"/>
                </a:lnTo>
                <a:lnTo>
                  <a:pt x="3009646" y="3484244"/>
                </a:lnTo>
                <a:lnTo>
                  <a:pt x="3082671" y="3429380"/>
                </a:lnTo>
                <a:lnTo>
                  <a:pt x="3099054" y="3415791"/>
                </a:lnTo>
                <a:lnTo>
                  <a:pt x="3062605" y="3371723"/>
                </a:lnTo>
                <a:close/>
              </a:path>
              <a:path w="3806825" h="3838575">
                <a:moveTo>
                  <a:pt x="2879851" y="3501898"/>
                </a:moveTo>
                <a:lnTo>
                  <a:pt x="2826131" y="3534664"/>
                </a:lnTo>
                <a:lnTo>
                  <a:pt x="2748025" y="3577336"/>
                </a:lnTo>
                <a:lnTo>
                  <a:pt x="2732912" y="3584702"/>
                </a:lnTo>
                <a:lnTo>
                  <a:pt x="2757932" y="3636009"/>
                </a:lnTo>
                <a:lnTo>
                  <a:pt x="2775458" y="3627501"/>
                </a:lnTo>
                <a:lnTo>
                  <a:pt x="2855975" y="3583431"/>
                </a:lnTo>
                <a:lnTo>
                  <a:pt x="2909697" y="3550539"/>
                </a:lnTo>
                <a:lnTo>
                  <a:pt x="2879851" y="3501898"/>
                </a:lnTo>
                <a:close/>
              </a:path>
              <a:path w="3806825" h="3838575">
                <a:moveTo>
                  <a:pt x="2681478" y="3609593"/>
                </a:moveTo>
                <a:lnTo>
                  <a:pt x="2667761" y="3616325"/>
                </a:lnTo>
                <a:lnTo>
                  <a:pt x="2585466" y="3651377"/>
                </a:lnTo>
                <a:lnTo>
                  <a:pt x="2525522" y="3673602"/>
                </a:lnTo>
                <a:lnTo>
                  <a:pt x="2545460" y="3727196"/>
                </a:lnTo>
                <a:lnTo>
                  <a:pt x="2607945" y="3703954"/>
                </a:lnTo>
                <a:lnTo>
                  <a:pt x="2692781" y="3667759"/>
                </a:lnTo>
                <a:lnTo>
                  <a:pt x="2706497" y="3661029"/>
                </a:lnTo>
                <a:lnTo>
                  <a:pt x="2681478" y="3609593"/>
                </a:lnTo>
                <a:close/>
              </a:path>
              <a:path w="3806825" h="3838575">
                <a:moveTo>
                  <a:pt x="2472817" y="3691508"/>
                </a:moveTo>
                <a:lnTo>
                  <a:pt x="2415412" y="3709669"/>
                </a:lnTo>
                <a:lnTo>
                  <a:pt x="2327783" y="3732656"/>
                </a:lnTo>
                <a:lnTo>
                  <a:pt x="2310384" y="3736340"/>
                </a:lnTo>
                <a:lnTo>
                  <a:pt x="2322068" y="3792219"/>
                </a:lnTo>
                <a:lnTo>
                  <a:pt x="2342387" y="3788029"/>
                </a:lnTo>
                <a:lnTo>
                  <a:pt x="2432685" y="3764153"/>
                </a:lnTo>
                <a:lnTo>
                  <a:pt x="2489961" y="3746118"/>
                </a:lnTo>
                <a:lnTo>
                  <a:pt x="2472817" y="3691508"/>
                </a:lnTo>
                <a:close/>
              </a:path>
              <a:path w="3806825" h="3838575">
                <a:moveTo>
                  <a:pt x="2254376" y="3748024"/>
                </a:moveTo>
                <a:lnTo>
                  <a:pt x="2238756" y="3751326"/>
                </a:lnTo>
                <a:lnTo>
                  <a:pt x="2148205" y="3765804"/>
                </a:lnTo>
                <a:lnTo>
                  <a:pt x="2087625" y="3772154"/>
                </a:lnTo>
                <a:lnTo>
                  <a:pt x="2093721" y="3829050"/>
                </a:lnTo>
                <a:lnTo>
                  <a:pt x="2157222" y="3822191"/>
                </a:lnTo>
                <a:lnTo>
                  <a:pt x="2250440" y="3807205"/>
                </a:lnTo>
                <a:lnTo>
                  <a:pt x="2266060" y="3804030"/>
                </a:lnTo>
                <a:lnTo>
                  <a:pt x="2254376" y="3748024"/>
                </a:lnTo>
                <a:close/>
              </a:path>
              <a:path w="3806825" h="3838575">
                <a:moveTo>
                  <a:pt x="2032126" y="3776853"/>
                </a:moveTo>
                <a:lnTo>
                  <a:pt x="1963420" y="3780790"/>
                </a:lnTo>
                <a:lnTo>
                  <a:pt x="1869312" y="3781425"/>
                </a:lnTo>
                <a:lnTo>
                  <a:pt x="1863708" y="3781425"/>
                </a:lnTo>
                <a:lnTo>
                  <a:pt x="1861184" y="3838193"/>
                </a:lnTo>
                <a:lnTo>
                  <a:pt x="1869694" y="3838536"/>
                </a:lnTo>
                <a:lnTo>
                  <a:pt x="1966595" y="3837825"/>
                </a:lnTo>
                <a:lnTo>
                  <a:pt x="2035301" y="3834003"/>
                </a:lnTo>
                <a:lnTo>
                  <a:pt x="2032380" y="3781425"/>
                </a:lnTo>
                <a:lnTo>
                  <a:pt x="1869312" y="3781425"/>
                </a:lnTo>
                <a:lnTo>
                  <a:pt x="1863724" y="3781043"/>
                </a:lnTo>
                <a:lnTo>
                  <a:pt x="2032359" y="3781043"/>
                </a:lnTo>
                <a:lnTo>
                  <a:pt x="2032126" y="3776853"/>
                </a:lnTo>
                <a:close/>
              </a:path>
              <a:path w="3806825" h="3838575">
                <a:moveTo>
                  <a:pt x="1638934" y="3762121"/>
                </a:moveTo>
                <a:lnTo>
                  <a:pt x="1630680" y="3818636"/>
                </a:lnTo>
                <a:lnTo>
                  <a:pt x="1674241" y="3824986"/>
                </a:lnTo>
                <a:lnTo>
                  <a:pt x="1771776" y="3834256"/>
                </a:lnTo>
                <a:lnTo>
                  <a:pt x="1804034" y="3835654"/>
                </a:lnTo>
                <a:lnTo>
                  <a:pt x="1806574" y="3778504"/>
                </a:lnTo>
                <a:lnTo>
                  <a:pt x="1774317" y="3777106"/>
                </a:lnTo>
                <a:lnTo>
                  <a:pt x="1679701" y="3768090"/>
                </a:lnTo>
                <a:lnTo>
                  <a:pt x="1638934" y="3762121"/>
                </a:lnTo>
                <a:close/>
              </a:path>
              <a:path w="3806825" h="3838575">
                <a:moveTo>
                  <a:pt x="1417955" y="3716781"/>
                </a:moveTo>
                <a:lnTo>
                  <a:pt x="1403984" y="3772280"/>
                </a:lnTo>
                <a:lnTo>
                  <a:pt x="1484248" y="3792347"/>
                </a:lnTo>
                <a:lnTo>
                  <a:pt x="1572768" y="3809873"/>
                </a:lnTo>
                <a:lnTo>
                  <a:pt x="1583817" y="3753866"/>
                </a:lnTo>
                <a:lnTo>
                  <a:pt x="1495297" y="3736340"/>
                </a:lnTo>
                <a:lnTo>
                  <a:pt x="1417955" y="3716781"/>
                </a:lnTo>
                <a:close/>
              </a:path>
              <a:path w="3806825" h="3838575">
                <a:moveTo>
                  <a:pt x="1205610" y="3644773"/>
                </a:moveTo>
                <a:lnTo>
                  <a:pt x="1183640" y="3697604"/>
                </a:lnTo>
                <a:lnTo>
                  <a:pt x="1213104" y="3709797"/>
                </a:lnTo>
                <a:lnTo>
                  <a:pt x="1301495" y="3741674"/>
                </a:lnTo>
                <a:lnTo>
                  <a:pt x="1347850" y="3755771"/>
                </a:lnTo>
                <a:lnTo>
                  <a:pt x="1364487" y="3701161"/>
                </a:lnTo>
                <a:lnTo>
                  <a:pt x="1318133" y="3687064"/>
                </a:lnTo>
                <a:lnTo>
                  <a:pt x="1232408" y="3656076"/>
                </a:lnTo>
                <a:lnTo>
                  <a:pt x="1205610" y="3644773"/>
                </a:lnTo>
                <a:close/>
              </a:path>
              <a:path w="3806825" h="3838575">
                <a:moveTo>
                  <a:pt x="1002283" y="3547109"/>
                </a:moveTo>
                <a:lnTo>
                  <a:pt x="975232" y="3597402"/>
                </a:lnTo>
                <a:lnTo>
                  <a:pt x="1043050" y="3633851"/>
                </a:lnTo>
                <a:lnTo>
                  <a:pt x="1126870" y="3673855"/>
                </a:lnTo>
                <a:lnTo>
                  <a:pt x="1130934" y="3675506"/>
                </a:lnTo>
                <a:lnTo>
                  <a:pt x="1152906" y="3622802"/>
                </a:lnTo>
                <a:lnTo>
                  <a:pt x="1148842" y="3621151"/>
                </a:lnTo>
                <a:lnTo>
                  <a:pt x="1067561" y="3582289"/>
                </a:lnTo>
                <a:lnTo>
                  <a:pt x="1002283" y="3547109"/>
                </a:lnTo>
                <a:close/>
              </a:path>
              <a:path w="3806825" h="3838575">
                <a:moveTo>
                  <a:pt x="813688" y="3425698"/>
                </a:moveTo>
                <a:lnTo>
                  <a:pt x="779653" y="3471545"/>
                </a:lnTo>
                <a:lnTo>
                  <a:pt x="806069" y="3491229"/>
                </a:lnTo>
                <a:lnTo>
                  <a:pt x="882522" y="3542411"/>
                </a:lnTo>
                <a:lnTo>
                  <a:pt x="924686" y="3567811"/>
                </a:lnTo>
                <a:lnTo>
                  <a:pt x="954278" y="3518916"/>
                </a:lnTo>
                <a:lnTo>
                  <a:pt x="912113" y="3493516"/>
                </a:lnTo>
                <a:lnTo>
                  <a:pt x="837945" y="3443731"/>
                </a:lnTo>
                <a:lnTo>
                  <a:pt x="813688" y="3425698"/>
                </a:lnTo>
                <a:close/>
              </a:path>
              <a:path w="3806825" h="3838575">
                <a:moveTo>
                  <a:pt x="639952" y="3281679"/>
                </a:moveTo>
                <a:lnTo>
                  <a:pt x="601598" y="3323971"/>
                </a:lnTo>
                <a:lnTo>
                  <a:pt x="661796" y="3378327"/>
                </a:lnTo>
                <a:lnTo>
                  <a:pt x="732535" y="3436492"/>
                </a:lnTo>
                <a:lnTo>
                  <a:pt x="733806" y="3437381"/>
                </a:lnTo>
                <a:lnTo>
                  <a:pt x="767842" y="3391534"/>
                </a:lnTo>
                <a:lnTo>
                  <a:pt x="766571" y="3390646"/>
                </a:lnTo>
                <a:lnTo>
                  <a:pt x="698119" y="3334257"/>
                </a:lnTo>
                <a:lnTo>
                  <a:pt x="639952" y="3281679"/>
                </a:lnTo>
                <a:close/>
              </a:path>
              <a:path w="3806825" h="3838575">
                <a:moveTo>
                  <a:pt x="486282" y="3118230"/>
                </a:moveTo>
                <a:lnTo>
                  <a:pt x="442213" y="3154679"/>
                </a:lnTo>
                <a:lnTo>
                  <a:pt x="467613" y="3185160"/>
                </a:lnTo>
                <a:lnTo>
                  <a:pt x="529208" y="3252597"/>
                </a:lnTo>
                <a:lnTo>
                  <a:pt x="559815" y="3283077"/>
                </a:lnTo>
                <a:lnTo>
                  <a:pt x="600075" y="3242564"/>
                </a:lnTo>
                <a:lnTo>
                  <a:pt x="569468" y="3212084"/>
                </a:lnTo>
                <a:lnTo>
                  <a:pt x="509777" y="3146679"/>
                </a:lnTo>
                <a:lnTo>
                  <a:pt x="486282" y="3118230"/>
                </a:lnTo>
                <a:close/>
              </a:path>
              <a:path w="3806825" h="3838575">
                <a:moveTo>
                  <a:pt x="352044" y="2936747"/>
                </a:moveTo>
                <a:lnTo>
                  <a:pt x="304672" y="2968879"/>
                </a:lnTo>
                <a:lnTo>
                  <a:pt x="354329" y="3041904"/>
                </a:lnTo>
                <a:lnTo>
                  <a:pt x="405129" y="3109467"/>
                </a:lnTo>
                <a:lnTo>
                  <a:pt x="450850" y="3075178"/>
                </a:lnTo>
                <a:lnTo>
                  <a:pt x="400050" y="3007614"/>
                </a:lnTo>
                <a:lnTo>
                  <a:pt x="352044" y="2936747"/>
                </a:lnTo>
                <a:close/>
              </a:path>
              <a:path w="3806825" h="3838575">
                <a:moveTo>
                  <a:pt x="242315" y="2741167"/>
                </a:moveTo>
                <a:lnTo>
                  <a:pt x="190881" y="2766060"/>
                </a:lnTo>
                <a:lnTo>
                  <a:pt x="211073" y="2807589"/>
                </a:lnTo>
                <a:lnTo>
                  <a:pt x="255143" y="2888107"/>
                </a:lnTo>
                <a:lnTo>
                  <a:pt x="274065" y="2919095"/>
                </a:lnTo>
                <a:lnTo>
                  <a:pt x="322833" y="2889250"/>
                </a:lnTo>
                <a:lnTo>
                  <a:pt x="303910" y="2858261"/>
                </a:lnTo>
                <a:lnTo>
                  <a:pt x="261238" y="2780284"/>
                </a:lnTo>
                <a:lnTo>
                  <a:pt x="242315" y="2741167"/>
                </a:lnTo>
                <a:close/>
              </a:path>
              <a:path w="3806825" h="3838575">
                <a:moveTo>
                  <a:pt x="155956" y="2533522"/>
                </a:moveTo>
                <a:lnTo>
                  <a:pt x="101726" y="2551303"/>
                </a:lnTo>
                <a:lnTo>
                  <a:pt x="102362" y="2553461"/>
                </a:lnTo>
                <a:lnTo>
                  <a:pt x="134619" y="2640203"/>
                </a:lnTo>
                <a:lnTo>
                  <a:pt x="165862" y="2713228"/>
                </a:lnTo>
                <a:lnTo>
                  <a:pt x="218439" y="2690748"/>
                </a:lnTo>
                <a:lnTo>
                  <a:pt x="187197" y="2617723"/>
                </a:lnTo>
                <a:lnTo>
                  <a:pt x="155956" y="2533522"/>
                </a:lnTo>
                <a:close/>
              </a:path>
              <a:path w="3806825" h="3838575">
                <a:moveTo>
                  <a:pt x="96773" y="2316353"/>
                </a:moveTo>
                <a:lnTo>
                  <a:pt x="40893" y="2328164"/>
                </a:lnTo>
                <a:lnTo>
                  <a:pt x="50545" y="2374646"/>
                </a:lnTo>
                <a:lnTo>
                  <a:pt x="74421" y="2464816"/>
                </a:lnTo>
                <a:lnTo>
                  <a:pt x="84454" y="2496692"/>
                </a:lnTo>
                <a:lnTo>
                  <a:pt x="138937" y="2479547"/>
                </a:lnTo>
                <a:lnTo>
                  <a:pt x="128904" y="2447671"/>
                </a:lnTo>
                <a:lnTo>
                  <a:pt x="105918" y="2360041"/>
                </a:lnTo>
                <a:lnTo>
                  <a:pt x="96773" y="2316353"/>
                </a:lnTo>
                <a:close/>
              </a:path>
              <a:path w="3806825" h="3838575">
                <a:moveTo>
                  <a:pt x="63500" y="2093214"/>
                </a:moveTo>
                <a:lnTo>
                  <a:pt x="6731" y="2099310"/>
                </a:lnTo>
                <a:lnTo>
                  <a:pt x="16382" y="2189353"/>
                </a:lnTo>
                <a:lnTo>
                  <a:pt x="29337" y="2270760"/>
                </a:lnTo>
                <a:lnTo>
                  <a:pt x="85851" y="2261742"/>
                </a:lnTo>
                <a:lnTo>
                  <a:pt x="72770" y="2180335"/>
                </a:lnTo>
                <a:lnTo>
                  <a:pt x="63500" y="2093214"/>
                </a:lnTo>
                <a:close/>
              </a:path>
              <a:path w="3806825" h="3838575">
                <a:moveTo>
                  <a:pt x="1523" y="1866645"/>
                </a:moveTo>
                <a:lnTo>
                  <a:pt x="0" y="1901825"/>
                </a:lnTo>
                <a:lnTo>
                  <a:pt x="762" y="1998726"/>
                </a:lnTo>
                <a:lnTo>
                  <a:pt x="3175" y="2040889"/>
                </a:lnTo>
                <a:lnTo>
                  <a:pt x="60197" y="2037714"/>
                </a:lnTo>
                <a:lnTo>
                  <a:pt x="57784" y="1995551"/>
                </a:lnTo>
                <a:lnTo>
                  <a:pt x="57150" y="1901444"/>
                </a:lnTo>
                <a:lnTo>
                  <a:pt x="58673" y="1869185"/>
                </a:lnTo>
                <a:lnTo>
                  <a:pt x="1523" y="1866645"/>
                </a:lnTo>
                <a:close/>
              </a:path>
              <a:path w="3806825" h="3838575">
                <a:moveTo>
                  <a:pt x="23368" y="1636649"/>
                </a:moveTo>
                <a:lnTo>
                  <a:pt x="12191" y="1718564"/>
                </a:lnTo>
                <a:lnTo>
                  <a:pt x="4318" y="1803907"/>
                </a:lnTo>
                <a:lnTo>
                  <a:pt x="4063" y="1809623"/>
                </a:lnTo>
                <a:lnTo>
                  <a:pt x="61213" y="1812163"/>
                </a:lnTo>
                <a:lnTo>
                  <a:pt x="61468" y="1806448"/>
                </a:lnTo>
                <a:lnTo>
                  <a:pt x="69087" y="1723770"/>
                </a:lnTo>
                <a:lnTo>
                  <a:pt x="80009" y="1644395"/>
                </a:lnTo>
                <a:lnTo>
                  <a:pt x="23368" y="1636649"/>
                </a:lnTo>
                <a:close/>
              </a:path>
              <a:path w="3806825" h="3838575">
                <a:moveTo>
                  <a:pt x="73913" y="1409953"/>
                </a:moveTo>
                <a:lnTo>
                  <a:pt x="57531" y="1469516"/>
                </a:lnTo>
                <a:lnTo>
                  <a:pt x="38734" y="1551304"/>
                </a:lnTo>
                <a:lnTo>
                  <a:pt x="33781" y="1579117"/>
                </a:lnTo>
                <a:lnTo>
                  <a:pt x="89915" y="1589404"/>
                </a:lnTo>
                <a:lnTo>
                  <a:pt x="94995" y="1561591"/>
                </a:lnTo>
                <a:lnTo>
                  <a:pt x="113283" y="1482216"/>
                </a:lnTo>
                <a:lnTo>
                  <a:pt x="129031" y="1425066"/>
                </a:lnTo>
                <a:lnTo>
                  <a:pt x="73913" y="1409953"/>
                </a:lnTo>
                <a:close/>
              </a:path>
              <a:path w="3806825" h="3838575">
                <a:moveTo>
                  <a:pt x="151510" y="1191132"/>
                </a:moveTo>
                <a:lnTo>
                  <a:pt x="133984" y="1232789"/>
                </a:lnTo>
                <a:lnTo>
                  <a:pt x="105156" y="1310131"/>
                </a:lnTo>
                <a:lnTo>
                  <a:pt x="90931" y="1354074"/>
                </a:lnTo>
                <a:lnTo>
                  <a:pt x="145287" y="1371727"/>
                </a:lnTo>
                <a:lnTo>
                  <a:pt x="159512" y="1327785"/>
                </a:lnTo>
                <a:lnTo>
                  <a:pt x="187451" y="1252727"/>
                </a:lnTo>
                <a:lnTo>
                  <a:pt x="204215" y="1213357"/>
                </a:lnTo>
                <a:lnTo>
                  <a:pt x="151510" y="1191132"/>
                </a:lnTo>
                <a:close/>
              </a:path>
              <a:path w="3806825" h="3838575">
                <a:moveTo>
                  <a:pt x="255143" y="983488"/>
                </a:moveTo>
                <a:lnTo>
                  <a:pt x="239268" y="1010665"/>
                </a:lnTo>
                <a:lnTo>
                  <a:pt x="201168" y="1082928"/>
                </a:lnTo>
                <a:lnTo>
                  <a:pt x="175006" y="1137665"/>
                </a:lnTo>
                <a:lnTo>
                  <a:pt x="226694" y="1162177"/>
                </a:lnTo>
                <a:lnTo>
                  <a:pt x="252729" y="1107439"/>
                </a:lnTo>
                <a:lnTo>
                  <a:pt x="289813" y="1037336"/>
                </a:lnTo>
                <a:lnTo>
                  <a:pt x="304545" y="1012316"/>
                </a:lnTo>
                <a:lnTo>
                  <a:pt x="255143" y="983488"/>
                </a:lnTo>
                <a:close/>
              </a:path>
              <a:path w="3806825" h="3838575">
                <a:moveTo>
                  <a:pt x="383285" y="789939"/>
                </a:moveTo>
                <a:lnTo>
                  <a:pt x="371475" y="805433"/>
                </a:lnTo>
                <a:lnTo>
                  <a:pt x="324484" y="871727"/>
                </a:lnTo>
                <a:lnTo>
                  <a:pt x="284988" y="933195"/>
                </a:lnTo>
                <a:lnTo>
                  <a:pt x="332994" y="964183"/>
                </a:lnTo>
                <a:lnTo>
                  <a:pt x="372618" y="902715"/>
                </a:lnTo>
                <a:lnTo>
                  <a:pt x="418083" y="838326"/>
                </a:lnTo>
                <a:lnTo>
                  <a:pt x="428497" y="824864"/>
                </a:lnTo>
                <a:lnTo>
                  <a:pt x="383285" y="789939"/>
                </a:lnTo>
                <a:close/>
              </a:path>
              <a:path w="3806825" h="3838575">
                <a:moveTo>
                  <a:pt x="533907" y="613410"/>
                </a:moveTo>
                <a:lnTo>
                  <a:pt x="528065" y="619251"/>
                </a:lnTo>
                <a:lnTo>
                  <a:pt x="473328" y="679068"/>
                </a:lnTo>
                <a:lnTo>
                  <a:pt x="421004" y="741044"/>
                </a:lnTo>
                <a:lnTo>
                  <a:pt x="418210" y="744727"/>
                </a:lnTo>
                <a:lnTo>
                  <a:pt x="463422" y="779652"/>
                </a:lnTo>
                <a:lnTo>
                  <a:pt x="466216" y="775969"/>
                </a:lnTo>
                <a:lnTo>
                  <a:pt x="517016" y="715899"/>
                </a:lnTo>
                <a:lnTo>
                  <a:pt x="570229" y="657987"/>
                </a:lnTo>
                <a:lnTo>
                  <a:pt x="574420" y="653795"/>
                </a:lnTo>
                <a:lnTo>
                  <a:pt x="533907" y="613410"/>
                </a:lnTo>
                <a:close/>
              </a:path>
              <a:path w="3806825" h="3838575">
                <a:moveTo>
                  <a:pt x="703960" y="457200"/>
                </a:moveTo>
                <a:lnTo>
                  <a:pt x="645159" y="506983"/>
                </a:lnTo>
                <a:lnTo>
                  <a:pt x="585469" y="561848"/>
                </a:lnTo>
                <a:lnTo>
                  <a:pt x="574294" y="572897"/>
                </a:lnTo>
                <a:lnTo>
                  <a:pt x="614807" y="613282"/>
                </a:lnTo>
                <a:lnTo>
                  <a:pt x="625856" y="602233"/>
                </a:lnTo>
                <a:lnTo>
                  <a:pt x="683768" y="549148"/>
                </a:lnTo>
                <a:lnTo>
                  <a:pt x="740918" y="500888"/>
                </a:lnTo>
                <a:lnTo>
                  <a:pt x="703960" y="457200"/>
                </a:lnTo>
                <a:close/>
              </a:path>
              <a:path w="3806825" h="3838575">
                <a:moveTo>
                  <a:pt x="892936" y="322325"/>
                </a:moveTo>
                <a:lnTo>
                  <a:pt x="837945" y="357758"/>
                </a:lnTo>
                <a:lnTo>
                  <a:pt x="771397" y="404875"/>
                </a:lnTo>
                <a:lnTo>
                  <a:pt x="750061" y="421386"/>
                </a:lnTo>
                <a:lnTo>
                  <a:pt x="784986" y="466598"/>
                </a:lnTo>
                <a:lnTo>
                  <a:pt x="806322" y="450088"/>
                </a:lnTo>
                <a:lnTo>
                  <a:pt x="870966" y="404494"/>
                </a:lnTo>
                <a:lnTo>
                  <a:pt x="923924" y="370331"/>
                </a:lnTo>
                <a:lnTo>
                  <a:pt x="892936" y="322325"/>
                </a:lnTo>
                <a:close/>
              </a:path>
              <a:path w="3806825" h="3838575">
                <a:moveTo>
                  <a:pt x="1096898" y="211454"/>
                </a:moveTo>
                <a:lnTo>
                  <a:pt x="1049528" y="233933"/>
                </a:lnTo>
                <a:lnTo>
                  <a:pt x="977010" y="272288"/>
                </a:lnTo>
                <a:lnTo>
                  <a:pt x="942974" y="292226"/>
                </a:lnTo>
                <a:lnTo>
                  <a:pt x="971804" y="341502"/>
                </a:lnTo>
                <a:lnTo>
                  <a:pt x="1005840" y="321563"/>
                </a:lnTo>
                <a:lnTo>
                  <a:pt x="1076197" y="284479"/>
                </a:lnTo>
                <a:lnTo>
                  <a:pt x="1121409" y="263016"/>
                </a:lnTo>
                <a:lnTo>
                  <a:pt x="1096898" y="211454"/>
                </a:lnTo>
                <a:close/>
              </a:path>
              <a:path w="3806825" h="3838575">
                <a:moveTo>
                  <a:pt x="1312798" y="126111"/>
                </a:moveTo>
                <a:lnTo>
                  <a:pt x="1277620" y="137540"/>
                </a:lnTo>
                <a:lnTo>
                  <a:pt x="1199769" y="166497"/>
                </a:lnTo>
                <a:lnTo>
                  <a:pt x="1150111" y="187451"/>
                </a:lnTo>
                <a:lnTo>
                  <a:pt x="1172336" y="240156"/>
                </a:lnTo>
                <a:lnTo>
                  <a:pt x="1222120" y="219075"/>
                </a:lnTo>
                <a:lnTo>
                  <a:pt x="1297432" y="191007"/>
                </a:lnTo>
                <a:lnTo>
                  <a:pt x="1330324" y="180466"/>
                </a:lnTo>
                <a:lnTo>
                  <a:pt x="1312798" y="126111"/>
                </a:lnTo>
                <a:close/>
              </a:path>
              <a:path w="3806825" h="3838575">
                <a:moveTo>
                  <a:pt x="1537461" y="67690"/>
                </a:moveTo>
                <a:lnTo>
                  <a:pt x="1520062" y="70865"/>
                </a:lnTo>
                <a:lnTo>
                  <a:pt x="1437767" y="89662"/>
                </a:lnTo>
                <a:lnTo>
                  <a:pt x="1368551" y="108585"/>
                </a:lnTo>
                <a:lnTo>
                  <a:pt x="1383665" y="163702"/>
                </a:lnTo>
                <a:lnTo>
                  <a:pt x="1452753" y="144779"/>
                </a:lnTo>
                <a:lnTo>
                  <a:pt x="1532762" y="126618"/>
                </a:lnTo>
                <a:lnTo>
                  <a:pt x="1547748" y="123951"/>
                </a:lnTo>
                <a:lnTo>
                  <a:pt x="1537461" y="67690"/>
                </a:lnTo>
                <a:close/>
              </a:path>
              <a:path w="3806825" h="3838575">
                <a:moveTo>
                  <a:pt x="1688592" y="44195"/>
                </a:moveTo>
                <a:lnTo>
                  <a:pt x="1603756" y="55625"/>
                </a:lnTo>
                <a:lnTo>
                  <a:pt x="1593722" y="57530"/>
                </a:lnTo>
                <a:lnTo>
                  <a:pt x="1604009" y="113664"/>
                </a:lnTo>
                <a:lnTo>
                  <a:pt x="1613916" y="111887"/>
                </a:lnTo>
                <a:lnTo>
                  <a:pt x="1696211" y="100711"/>
                </a:lnTo>
                <a:lnTo>
                  <a:pt x="1688592" y="44195"/>
                </a:lnTo>
                <a:close/>
              </a:path>
            </a:pathLst>
          </a:custGeom>
          <a:solidFill>
            <a:schemeClr val="accent1"/>
          </a:solidFill>
        </p:spPr>
        <p:txBody>
          <a:bodyPr wrap="square" lIns="0" tIns="0" rIns="0" bIns="0" rtlCol="0"/>
          <a:lstStyle/>
          <a:p>
            <a:endParaRPr/>
          </a:p>
        </p:txBody>
      </p:sp>
      <p:grpSp>
        <p:nvGrpSpPr>
          <p:cNvPr id="59" name="Group 5"/>
          <p:cNvGrpSpPr>
            <a:grpSpLocks noChangeAspect="1"/>
          </p:cNvGrpSpPr>
          <p:nvPr/>
        </p:nvGrpSpPr>
        <p:grpSpPr bwMode="auto">
          <a:xfrm>
            <a:off x="4267758" y="2932688"/>
            <a:ext cx="584351" cy="738466"/>
            <a:chOff x="-1655" y="1786"/>
            <a:chExt cx="910" cy="1150"/>
          </a:xfrm>
          <a:solidFill>
            <a:schemeClr val="bg1">
              <a:lumMod val="50000"/>
            </a:schemeClr>
          </a:solidFill>
        </p:grpSpPr>
        <p:sp>
          <p:nvSpPr>
            <p:cNvPr id="60" name="Freeform 6"/>
            <p:cNvSpPr>
              <a:spLocks/>
            </p:cNvSpPr>
            <p:nvPr/>
          </p:nvSpPr>
          <p:spPr bwMode="auto">
            <a:xfrm>
              <a:off x="-1012" y="2386"/>
              <a:ext cx="191" cy="120"/>
            </a:xfrm>
            <a:custGeom>
              <a:avLst/>
              <a:gdLst>
                <a:gd name="T0" fmla="*/ 191 w 191"/>
                <a:gd name="T1" fmla="*/ 120 h 120"/>
                <a:gd name="T2" fmla="*/ 191 w 191"/>
                <a:gd name="T3" fmla="*/ 0 h 120"/>
                <a:gd name="T4" fmla="*/ 0 w 191"/>
                <a:gd name="T5" fmla="*/ 68 h 120"/>
                <a:gd name="T6" fmla="*/ 191 w 191"/>
                <a:gd name="T7" fmla="*/ 120 h 120"/>
              </a:gdLst>
              <a:ahLst/>
              <a:cxnLst>
                <a:cxn ang="0">
                  <a:pos x="T0" y="T1"/>
                </a:cxn>
                <a:cxn ang="0">
                  <a:pos x="T2" y="T3"/>
                </a:cxn>
                <a:cxn ang="0">
                  <a:pos x="T4" y="T5"/>
                </a:cxn>
                <a:cxn ang="0">
                  <a:pos x="T6" y="T7"/>
                </a:cxn>
              </a:cxnLst>
              <a:rect l="0" t="0" r="r" b="b"/>
              <a:pathLst>
                <a:path w="191" h="120">
                  <a:moveTo>
                    <a:pt x="191" y="120"/>
                  </a:moveTo>
                  <a:lnTo>
                    <a:pt x="191" y="0"/>
                  </a:lnTo>
                  <a:lnTo>
                    <a:pt x="0" y="68"/>
                  </a:lnTo>
                  <a:lnTo>
                    <a:pt x="191"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7"/>
            <p:cNvSpPr>
              <a:spLocks/>
            </p:cNvSpPr>
            <p:nvPr/>
          </p:nvSpPr>
          <p:spPr bwMode="auto">
            <a:xfrm>
              <a:off x="-1088" y="2462"/>
              <a:ext cx="255" cy="219"/>
            </a:xfrm>
            <a:custGeom>
              <a:avLst/>
              <a:gdLst>
                <a:gd name="T0" fmla="*/ 255 w 255"/>
                <a:gd name="T1" fmla="*/ 49 h 219"/>
                <a:gd name="T2" fmla="*/ 62 w 255"/>
                <a:gd name="T3" fmla="*/ 0 h 219"/>
                <a:gd name="T4" fmla="*/ 0 w 255"/>
                <a:gd name="T5" fmla="*/ 219 h 219"/>
                <a:gd name="T6" fmla="*/ 139 w 255"/>
                <a:gd name="T7" fmla="*/ 127 h 219"/>
                <a:gd name="T8" fmla="*/ 255 w 255"/>
                <a:gd name="T9" fmla="*/ 49 h 219"/>
              </a:gdLst>
              <a:ahLst/>
              <a:cxnLst>
                <a:cxn ang="0">
                  <a:pos x="T0" y="T1"/>
                </a:cxn>
                <a:cxn ang="0">
                  <a:pos x="T2" y="T3"/>
                </a:cxn>
                <a:cxn ang="0">
                  <a:pos x="T4" y="T5"/>
                </a:cxn>
                <a:cxn ang="0">
                  <a:pos x="T6" y="T7"/>
                </a:cxn>
                <a:cxn ang="0">
                  <a:pos x="T8" y="T9"/>
                </a:cxn>
              </a:cxnLst>
              <a:rect l="0" t="0" r="r" b="b"/>
              <a:pathLst>
                <a:path w="255" h="219">
                  <a:moveTo>
                    <a:pt x="255" y="49"/>
                  </a:moveTo>
                  <a:lnTo>
                    <a:pt x="62" y="0"/>
                  </a:lnTo>
                  <a:lnTo>
                    <a:pt x="0" y="219"/>
                  </a:lnTo>
                  <a:lnTo>
                    <a:pt x="139" y="127"/>
                  </a:lnTo>
                  <a:lnTo>
                    <a:pt x="255"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8"/>
            <p:cNvSpPr>
              <a:spLocks/>
            </p:cNvSpPr>
            <p:nvPr/>
          </p:nvSpPr>
          <p:spPr bwMode="auto">
            <a:xfrm>
              <a:off x="-1088" y="2079"/>
              <a:ext cx="260" cy="371"/>
            </a:xfrm>
            <a:custGeom>
              <a:avLst/>
              <a:gdLst>
                <a:gd name="T0" fmla="*/ 260 w 260"/>
                <a:gd name="T1" fmla="*/ 300 h 371"/>
                <a:gd name="T2" fmla="*/ 0 w 260"/>
                <a:gd name="T3" fmla="*/ 0 h 371"/>
                <a:gd name="T4" fmla="*/ 62 w 260"/>
                <a:gd name="T5" fmla="*/ 371 h 371"/>
                <a:gd name="T6" fmla="*/ 260 w 260"/>
                <a:gd name="T7" fmla="*/ 300 h 371"/>
              </a:gdLst>
              <a:ahLst/>
              <a:cxnLst>
                <a:cxn ang="0">
                  <a:pos x="T0" y="T1"/>
                </a:cxn>
                <a:cxn ang="0">
                  <a:pos x="T2" y="T3"/>
                </a:cxn>
                <a:cxn ang="0">
                  <a:pos x="T4" y="T5"/>
                </a:cxn>
                <a:cxn ang="0">
                  <a:pos x="T6" y="T7"/>
                </a:cxn>
              </a:cxnLst>
              <a:rect l="0" t="0" r="r" b="b"/>
              <a:pathLst>
                <a:path w="260" h="371">
                  <a:moveTo>
                    <a:pt x="260" y="300"/>
                  </a:moveTo>
                  <a:lnTo>
                    <a:pt x="0" y="0"/>
                  </a:lnTo>
                  <a:lnTo>
                    <a:pt x="62" y="371"/>
                  </a:lnTo>
                  <a:lnTo>
                    <a:pt x="260" y="3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9"/>
            <p:cNvSpPr>
              <a:spLocks/>
            </p:cNvSpPr>
            <p:nvPr/>
          </p:nvSpPr>
          <p:spPr bwMode="auto">
            <a:xfrm>
              <a:off x="-1086" y="2032"/>
              <a:ext cx="251" cy="326"/>
            </a:xfrm>
            <a:custGeom>
              <a:avLst/>
              <a:gdLst>
                <a:gd name="T0" fmla="*/ 251 w 251"/>
                <a:gd name="T1" fmla="*/ 326 h 326"/>
                <a:gd name="T2" fmla="*/ 126 w 251"/>
                <a:gd name="T3" fmla="*/ 0 h 326"/>
                <a:gd name="T4" fmla="*/ 0 w 251"/>
                <a:gd name="T5" fmla="*/ 33 h 326"/>
                <a:gd name="T6" fmla="*/ 251 w 251"/>
                <a:gd name="T7" fmla="*/ 326 h 326"/>
              </a:gdLst>
              <a:ahLst/>
              <a:cxnLst>
                <a:cxn ang="0">
                  <a:pos x="T0" y="T1"/>
                </a:cxn>
                <a:cxn ang="0">
                  <a:pos x="T2" y="T3"/>
                </a:cxn>
                <a:cxn ang="0">
                  <a:pos x="T4" y="T5"/>
                </a:cxn>
                <a:cxn ang="0">
                  <a:pos x="T6" y="T7"/>
                </a:cxn>
              </a:cxnLst>
              <a:rect l="0" t="0" r="r" b="b"/>
              <a:pathLst>
                <a:path w="251" h="326">
                  <a:moveTo>
                    <a:pt x="251" y="326"/>
                  </a:moveTo>
                  <a:lnTo>
                    <a:pt x="126" y="0"/>
                  </a:lnTo>
                  <a:lnTo>
                    <a:pt x="0" y="33"/>
                  </a:lnTo>
                  <a:lnTo>
                    <a:pt x="251" y="3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10"/>
            <p:cNvSpPr>
              <a:spLocks/>
            </p:cNvSpPr>
            <p:nvPr/>
          </p:nvSpPr>
          <p:spPr bwMode="auto">
            <a:xfrm>
              <a:off x="-1076" y="2528"/>
              <a:ext cx="236" cy="158"/>
            </a:xfrm>
            <a:custGeom>
              <a:avLst/>
              <a:gdLst>
                <a:gd name="T0" fmla="*/ 14 w 236"/>
                <a:gd name="T1" fmla="*/ 148 h 158"/>
                <a:gd name="T2" fmla="*/ 0 w 236"/>
                <a:gd name="T3" fmla="*/ 158 h 158"/>
                <a:gd name="T4" fmla="*/ 137 w 236"/>
                <a:gd name="T5" fmla="*/ 139 h 158"/>
                <a:gd name="T6" fmla="*/ 236 w 236"/>
                <a:gd name="T7" fmla="*/ 0 h 158"/>
                <a:gd name="T8" fmla="*/ 14 w 236"/>
                <a:gd name="T9" fmla="*/ 148 h 158"/>
              </a:gdLst>
              <a:ahLst/>
              <a:cxnLst>
                <a:cxn ang="0">
                  <a:pos x="T0" y="T1"/>
                </a:cxn>
                <a:cxn ang="0">
                  <a:pos x="T2" y="T3"/>
                </a:cxn>
                <a:cxn ang="0">
                  <a:pos x="T4" y="T5"/>
                </a:cxn>
                <a:cxn ang="0">
                  <a:pos x="T6" y="T7"/>
                </a:cxn>
                <a:cxn ang="0">
                  <a:pos x="T8" y="T9"/>
                </a:cxn>
              </a:cxnLst>
              <a:rect l="0" t="0" r="r" b="b"/>
              <a:pathLst>
                <a:path w="236" h="158">
                  <a:moveTo>
                    <a:pt x="14" y="148"/>
                  </a:moveTo>
                  <a:lnTo>
                    <a:pt x="0" y="158"/>
                  </a:lnTo>
                  <a:lnTo>
                    <a:pt x="137" y="139"/>
                  </a:lnTo>
                  <a:lnTo>
                    <a:pt x="236" y="0"/>
                  </a:lnTo>
                  <a:lnTo>
                    <a:pt x="14" y="1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11"/>
            <p:cNvSpPr>
              <a:spLocks/>
            </p:cNvSpPr>
            <p:nvPr/>
          </p:nvSpPr>
          <p:spPr bwMode="auto">
            <a:xfrm>
              <a:off x="-1095" y="2091"/>
              <a:ext cx="61" cy="585"/>
            </a:xfrm>
            <a:custGeom>
              <a:avLst/>
              <a:gdLst>
                <a:gd name="T0" fmla="*/ 0 w 61"/>
                <a:gd name="T1" fmla="*/ 0 h 585"/>
                <a:gd name="T2" fmla="*/ 0 w 61"/>
                <a:gd name="T3" fmla="*/ 585 h 585"/>
                <a:gd name="T4" fmla="*/ 61 w 61"/>
                <a:gd name="T5" fmla="*/ 363 h 585"/>
                <a:gd name="T6" fmla="*/ 0 w 61"/>
                <a:gd name="T7" fmla="*/ 0 h 585"/>
              </a:gdLst>
              <a:ahLst/>
              <a:cxnLst>
                <a:cxn ang="0">
                  <a:pos x="T0" y="T1"/>
                </a:cxn>
                <a:cxn ang="0">
                  <a:pos x="T2" y="T3"/>
                </a:cxn>
                <a:cxn ang="0">
                  <a:pos x="T4" y="T5"/>
                </a:cxn>
                <a:cxn ang="0">
                  <a:pos x="T6" y="T7"/>
                </a:cxn>
              </a:cxnLst>
              <a:rect l="0" t="0" r="r" b="b"/>
              <a:pathLst>
                <a:path w="61" h="585">
                  <a:moveTo>
                    <a:pt x="0" y="0"/>
                  </a:moveTo>
                  <a:lnTo>
                    <a:pt x="0" y="585"/>
                  </a:lnTo>
                  <a:lnTo>
                    <a:pt x="61" y="36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12"/>
            <p:cNvSpPr>
              <a:spLocks/>
            </p:cNvSpPr>
            <p:nvPr/>
          </p:nvSpPr>
          <p:spPr bwMode="auto">
            <a:xfrm>
              <a:off x="-1090" y="2681"/>
              <a:ext cx="264" cy="255"/>
            </a:xfrm>
            <a:custGeom>
              <a:avLst/>
              <a:gdLst>
                <a:gd name="T0" fmla="*/ 264 w 264"/>
                <a:gd name="T1" fmla="*/ 255 h 255"/>
                <a:gd name="T2" fmla="*/ 153 w 264"/>
                <a:gd name="T3" fmla="*/ 0 h 255"/>
                <a:gd name="T4" fmla="*/ 0 w 264"/>
                <a:gd name="T5" fmla="*/ 255 h 255"/>
                <a:gd name="T6" fmla="*/ 264 w 264"/>
                <a:gd name="T7" fmla="*/ 255 h 255"/>
              </a:gdLst>
              <a:ahLst/>
              <a:cxnLst>
                <a:cxn ang="0">
                  <a:pos x="T0" y="T1"/>
                </a:cxn>
                <a:cxn ang="0">
                  <a:pos x="T2" y="T3"/>
                </a:cxn>
                <a:cxn ang="0">
                  <a:pos x="T4" y="T5"/>
                </a:cxn>
                <a:cxn ang="0">
                  <a:pos x="T6" y="T7"/>
                </a:cxn>
              </a:cxnLst>
              <a:rect l="0" t="0" r="r" b="b"/>
              <a:pathLst>
                <a:path w="264" h="255">
                  <a:moveTo>
                    <a:pt x="264" y="255"/>
                  </a:moveTo>
                  <a:lnTo>
                    <a:pt x="153" y="0"/>
                  </a:lnTo>
                  <a:lnTo>
                    <a:pt x="0" y="255"/>
                  </a:lnTo>
                  <a:lnTo>
                    <a:pt x="264" y="2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13"/>
            <p:cNvSpPr>
              <a:spLocks/>
            </p:cNvSpPr>
            <p:nvPr/>
          </p:nvSpPr>
          <p:spPr bwMode="auto">
            <a:xfrm>
              <a:off x="-1095" y="2676"/>
              <a:ext cx="149" cy="251"/>
            </a:xfrm>
            <a:custGeom>
              <a:avLst/>
              <a:gdLst>
                <a:gd name="T0" fmla="*/ 0 w 63"/>
                <a:gd name="T1" fmla="*/ 9 h 106"/>
                <a:gd name="T2" fmla="*/ 0 w 63"/>
                <a:gd name="T3" fmla="*/ 9 h 106"/>
                <a:gd name="T4" fmla="*/ 0 w 63"/>
                <a:gd name="T5" fmla="*/ 9 h 106"/>
                <a:gd name="T6" fmla="*/ 0 w 63"/>
                <a:gd name="T7" fmla="*/ 106 h 106"/>
                <a:gd name="T8" fmla="*/ 63 w 63"/>
                <a:gd name="T9" fmla="*/ 0 h 106"/>
                <a:gd name="T10" fmla="*/ 0 w 63"/>
                <a:gd name="T11" fmla="*/ 9 h 106"/>
              </a:gdLst>
              <a:ahLst/>
              <a:cxnLst>
                <a:cxn ang="0">
                  <a:pos x="T0" y="T1"/>
                </a:cxn>
                <a:cxn ang="0">
                  <a:pos x="T2" y="T3"/>
                </a:cxn>
                <a:cxn ang="0">
                  <a:pos x="T4" y="T5"/>
                </a:cxn>
                <a:cxn ang="0">
                  <a:pos x="T6" y="T7"/>
                </a:cxn>
                <a:cxn ang="0">
                  <a:pos x="T8" y="T9"/>
                </a:cxn>
                <a:cxn ang="0">
                  <a:pos x="T10" y="T11"/>
                </a:cxn>
              </a:cxnLst>
              <a:rect l="0" t="0" r="r" b="b"/>
              <a:pathLst>
                <a:path w="63" h="106">
                  <a:moveTo>
                    <a:pt x="0" y="9"/>
                  </a:moveTo>
                  <a:cubicBezTo>
                    <a:pt x="0" y="9"/>
                    <a:pt x="0" y="9"/>
                    <a:pt x="0" y="9"/>
                  </a:cubicBezTo>
                  <a:cubicBezTo>
                    <a:pt x="0" y="9"/>
                    <a:pt x="0" y="9"/>
                    <a:pt x="0" y="9"/>
                  </a:cubicBezTo>
                  <a:cubicBezTo>
                    <a:pt x="0" y="106"/>
                    <a:pt x="0" y="106"/>
                    <a:pt x="0" y="106"/>
                  </a:cubicBezTo>
                  <a:cubicBezTo>
                    <a:pt x="63" y="0"/>
                    <a:pt x="63" y="0"/>
                    <a:pt x="63" y="0"/>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14"/>
            <p:cNvSpPr>
              <a:spLocks/>
            </p:cNvSpPr>
            <p:nvPr/>
          </p:nvSpPr>
          <p:spPr bwMode="auto">
            <a:xfrm>
              <a:off x="-932" y="2518"/>
              <a:ext cx="111" cy="406"/>
            </a:xfrm>
            <a:custGeom>
              <a:avLst/>
              <a:gdLst>
                <a:gd name="T0" fmla="*/ 111 w 111"/>
                <a:gd name="T1" fmla="*/ 0 h 406"/>
                <a:gd name="T2" fmla="*/ 0 w 111"/>
                <a:gd name="T3" fmla="*/ 154 h 406"/>
                <a:gd name="T4" fmla="*/ 111 w 111"/>
                <a:gd name="T5" fmla="*/ 406 h 406"/>
                <a:gd name="T6" fmla="*/ 111 w 111"/>
                <a:gd name="T7" fmla="*/ 0 h 406"/>
              </a:gdLst>
              <a:ahLst/>
              <a:cxnLst>
                <a:cxn ang="0">
                  <a:pos x="T0" y="T1"/>
                </a:cxn>
                <a:cxn ang="0">
                  <a:pos x="T2" y="T3"/>
                </a:cxn>
                <a:cxn ang="0">
                  <a:pos x="T4" y="T5"/>
                </a:cxn>
                <a:cxn ang="0">
                  <a:pos x="T6" y="T7"/>
                </a:cxn>
              </a:cxnLst>
              <a:rect l="0" t="0" r="r" b="b"/>
              <a:pathLst>
                <a:path w="111" h="406">
                  <a:moveTo>
                    <a:pt x="111" y="0"/>
                  </a:moveTo>
                  <a:lnTo>
                    <a:pt x="0" y="154"/>
                  </a:lnTo>
                  <a:lnTo>
                    <a:pt x="111" y="406"/>
                  </a:lnTo>
                  <a:lnTo>
                    <a:pt x="1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15"/>
            <p:cNvSpPr>
              <a:spLocks/>
            </p:cNvSpPr>
            <p:nvPr/>
          </p:nvSpPr>
          <p:spPr bwMode="auto">
            <a:xfrm>
              <a:off x="-1095" y="1798"/>
              <a:ext cx="130" cy="260"/>
            </a:xfrm>
            <a:custGeom>
              <a:avLst/>
              <a:gdLst>
                <a:gd name="T0" fmla="*/ 0 w 130"/>
                <a:gd name="T1" fmla="*/ 260 h 260"/>
                <a:gd name="T2" fmla="*/ 130 w 130"/>
                <a:gd name="T3" fmla="*/ 224 h 260"/>
                <a:gd name="T4" fmla="*/ 0 w 130"/>
                <a:gd name="T5" fmla="*/ 0 h 260"/>
                <a:gd name="T6" fmla="*/ 0 w 130"/>
                <a:gd name="T7" fmla="*/ 260 h 260"/>
              </a:gdLst>
              <a:ahLst/>
              <a:cxnLst>
                <a:cxn ang="0">
                  <a:pos x="T0" y="T1"/>
                </a:cxn>
                <a:cxn ang="0">
                  <a:pos x="T2" y="T3"/>
                </a:cxn>
                <a:cxn ang="0">
                  <a:pos x="T4" y="T5"/>
                </a:cxn>
                <a:cxn ang="0">
                  <a:pos x="T6" y="T7"/>
                </a:cxn>
              </a:cxnLst>
              <a:rect l="0" t="0" r="r" b="b"/>
              <a:pathLst>
                <a:path w="130" h="260">
                  <a:moveTo>
                    <a:pt x="0" y="260"/>
                  </a:moveTo>
                  <a:lnTo>
                    <a:pt x="130" y="224"/>
                  </a:lnTo>
                  <a:lnTo>
                    <a:pt x="0" y="0"/>
                  </a:lnTo>
                  <a:lnTo>
                    <a:pt x="0"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16"/>
            <p:cNvSpPr>
              <a:spLocks/>
            </p:cNvSpPr>
            <p:nvPr/>
          </p:nvSpPr>
          <p:spPr bwMode="auto">
            <a:xfrm>
              <a:off x="-953" y="1798"/>
              <a:ext cx="132" cy="569"/>
            </a:xfrm>
            <a:custGeom>
              <a:avLst/>
              <a:gdLst>
                <a:gd name="T0" fmla="*/ 0 w 132"/>
                <a:gd name="T1" fmla="*/ 229 h 569"/>
                <a:gd name="T2" fmla="*/ 132 w 132"/>
                <a:gd name="T3" fmla="*/ 569 h 569"/>
                <a:gd name="T4" fmla="*/ 132 w 132"/>
                <a:gd name="T5" fmla="*/ 0 h 569"/>
                <a:gd name="T6" fmla="*/ 0 w 132"/>
                <a:gd name="T7" fmla="*/ 229 h 569"/>
              </a:gdLst>
              <a:ahLst/>
              <a:cxnLst>
                <a:cxn ang="0">
                  <a:pos x="T0" y="T1"/>
                </a:cxn>
                <a:cxn ang="0">
                  <a:pos x="T2" y="T3"/>
                </a:cxn>
                <a:cxn ang="0">
                  <a:pos x="T4" y="T5"/>
                </a:cxn>
                <a:cxn ang="0">
                  <a:pos x="T6" y="T7"/>
                </a:cxn>
              </a:cxnLst>
              <a:rect l="0" t="0" r="r" b="b"/>
              <a:pathLst>
                <a:path w="132" h="569">
                  <a:moveTo>
                    <a:pt x="0" y="229"/>
                  </a:moveTo>
                  <a:lnTo>
                    <a:pt x="132" y="569"/>
                  </a:lnTo>
                  <a:lnTo>
                    <a:pt x="132" y="0"/>
                  </a:lnTo>
                  <a:lnTo>
                    <a:pt x="0" y="2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17"/>
            <p:cNvSpPr>
              <a:spLocks/>
            </p:cNvSpPr>
            <p:nvPr/>
          </p:nvSpPr>
          <p:spPr bwMode="auto">
            <a:xfrm>
              <a:off x="-1090" y="1788"/>
              <a:ext cx="264" cy="227"/>
            </a:xfrm>
            <a:custGeom>
              <a:avLst/>
              <a:gdLst>
                <a:gd name="T0" fmla="*/ 0 w 264"/>
                <a:gd name="T1" fmla="*/ 0 h 227"/>
                <a:gd name="T2" fmla="*/ 132 w 264"/>
                <a:gd name="T3" fmla="*/ 227 h 227"/>
                <a:gd name="T4" fmla="*/ 264 w 264"/>
                <a:gd name="T5" fmla="*/ 0 h 227"/>
                <a:gd name="T6" fmla="*/ 0 w 264"/>
                <a:gd name="T7" fmla="*/ 0 h 227"/>
              </a:gdLst>
              <a:ahLst/>
              <a:cxnLst>
                <a:cxn ang="0">
                  <a:pos x="T0" y="T1"/>
                </a:cxn>
                <a:cxn ang="0">
                  <a:pos x="T2" y="T3"/>
                </a:cxn>
                <a:cxn ang="0">
                  <a:pos x="T4" y="T5"/>
                </a:cxn>
                <a:cxn ang="0">
                  <a:pos x="T6" y="T7"/>
                </a:cxn>
              </a:cxnLst>
              <a:rect l="0" t="0" r="r" b="b"/>
              <a:pathLst>
                <a:path w="264" h="227">
                  <a:moveTo>
                    <a:pt x="0" y="0"/>
                  </a:moveTo>
                  <a:lnTo>
                    <a:pt x="132" y="227"/>
                  </a:lnTo>
                  <a:lnTo>
                    <a:pt x="264"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18"/>
            <p:cNvSpPr>
              <a:spLocks/>
            </p:cNvSpPr>
            <p:nvPr/>
          </p:nvSpPr>
          <p:spPr bwMode="auto">
            <a:xfrm>
              <a:off x="-795" y="1819"/>
              <a:ext cx="50" cy="1075"/>
            </a:xfrm>
            <a:custGeom>
              <a:avLst/>
              <a:gdLst>
                <a:gd name="T0" fmla="*/ 21 w 21"/>
                <a:gd name="T1" fmla="*/ 448 h 455"/>
                <a:gd name="T2" fmla="*/ 19 w 21"/>
                <a:gd name="T3" fmla="*/ 451 h 455"/>
                <a:gd name="T4" fmla="*/ 3 w 21"/>
                <a:gd name="T5" fmla="*/ 454 h 455"/>
                <a:gd name="T6" fmla="*/ 0 w 21"/>
                <a:gd name="T7" fmla="*/ 452 h 455"/>
                <a:gd name="T8" fmla="*/ 0 w 21"/>
                <a:gd name="T9" fmla="*/ 2 h 455"/>
                <a:gd name="T10" fmla="*/ 3 w 21"/>
                <a:gd name="T11" fmla="*/ 0 h 455"/>
                <a:gd name="T12" fmla="*/ 19 w 21"/>
                <a:gd name="T13" fmla="*/ 3 h 455"/>
                <a:gd name="T14" fmla="*/ 21 w 21"/>
                <a:gd name="T15" fmla="*/ 6 h 455"/>
                <a:gd name="T16" fmla="*/ 21 w 21"/>
                <a:gd name="T17" fmla="*/ 448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455">
                  <a:moveTo>
                    <a:pt x="21" y="448"/>
                  </a:moveTo>
                  <a:cubicBezTo>
                    <a:pt x="21" y="450"/>
                    <a:pt x="20" y="451"/>
                    <a:pt x="19" y="451"/>
                  </a:cubicBezTo>
                  <a:cubicBezTo>
                    <a:pt x="3" y="454"/>
                    <a:pt x="3" y="454"/>
                    <a:pt x="3" y="454"/>
                  </a:cubicBezTo>
                  <a:cubicBezTo>
                    <a:pt x="2" y="455"/>
                    <a:pt x="0" y="454"/>
                    <a:pt x="0" y="452"/>
                  </a:cubicBezTo>
                  <a:cubicBezTo>
                    <a:pt x="0" y="2"/>
                    <a:pt x="0" y="2"/>
                    <a:pt x="0" y="2"/>
                  </a:cubicBezTo>
                  <a:cubicBezTo>
                    <a:pt x="0" y="1"/>
                    <a:pt x="2" y="0"/>
                    <a:pt x="3" y="0"/>
                  </a:cubicBezTo>
                  <a:cubicBezTo>
                    <a:pt x="19" y="3"/>
                    <a:pt x="19" y="3"/>
                    <a:pt x="19" y="3"/>
                  </a:cubicBezTo>
                  <a:cubicBezTo>
                    <a:pt x="20" y="3"/>
                    <a:pt x="21" y="5"/>
                    <a:pt x="21" y="6"/>
                  </a:cubicBezTo>
                  <a:lnTo>
                    <a:pt x="21" y="4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19"/>
            <p:cNvSpPr>
              <a:spLocks/>
            </p:cNvSpPr>
            <p:nvPr/>
          </p:nvSpPr>
          <p:spPr bwMode="auto">
            <a:xfrm>
              <a:off x="-1579" y="2384"/>
              <a:ext cx="194" cy="120"/>
            </a:xfrm>
            <a:custGeom>
              <a:avLst/>
              <a:gdLst>
                <a:gd name="T0" fmla="*/ 0 w 194"/>
                <a:gd name="T1" fmla="*/ 120 h 120"/>
                <a:gd name="T2" fmla="*/ 0 w 194"/>
                <a:gd name="T3" fmla="*/ 0 h 120"/>
                <a:gd name="T4" fmla="*/ 194 w 194"/>
                <a:gd name="T5" fmla="*/ 68 h 120"/>
                <a:gd name="T6" fmla="*/ 0 w 194"/>
                <a:gd name="T7" fmla="*/ 120 h 120"/>
              </a:gdLst>
              <a:ahLst/>
              <a:cxnLst>
                <a:cxn ang="0">
                  <a:pos x="T0" y="T1"/>
                </a:cxn>
                <a:cxn ang="0">
                  <a:pos x="T2" y="T3"/>
                </a:cxn>
                <a:cxn ang="0">
                  <a:pos x="T4" y="T5"/>
                </a:cxn>
                <a:cxn ang="0">
                  <a:pos x="T6" y="T7"/>
                </a:cxn>
              </a:cxnLst>
              <a:rect l="0" t="0" r="r" b="b"/>
              <a:pathLst>
                <a:path w="194" h="120">
                  <a:moveTo>
                    <a:pt x="0" y="120"/>
                  </a:moveTo>
                  <a:lnTo>
                    <a:pt x="0" y="0"/>
                  </a:lnTo>
                  <a:lnTo>
                    <a:pt x="194" y="68"/>
                  </a:lnTo>
                  <a:lnTo>
                    <a:pt x="0"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20"/>
            <p:cNvSpPr>
              <a:spLocks/>
            </p:cNvSpPr>
            <p:nvPr/>
          </p:nvSpPr>
          <p:spPr bwMode="auto">
            <a:xfrm>
              <a:off x="-1567" y="2459"/>
              <a:ext cx="255" cy="220"/>
            </a:xfrm>
            <a:custGeom>
              <a:avLst/>
              <a:gdLst>
                <a:gd name="T0" fmla="*/ 0 w 255"/>
                <a:gd name="T1" fmla="*/ 50 h 220"/>
                <a:gd name="T2" fmla="*/ 193 w 255"/>
                <a:gd name="T3" fmla="*/ 0 h 220"/>
                <a:gd name="T4" fmla="*/ 255 w 255"/>
                <a:gd name="T5" fmla="*/ 220 h 220"/>
                <a:gd name="T6" fmla="*/ 115 w 255"/>
                <a:gd name="T7" fmla="*/ 128 h 220"/>
                <a:gd name="T8" fmla="*/ 0 w 255"/>
                <a:gd name="T9" fmla="*/ 50 h 220"/>
              </a:gdLst>
              <a:ahLst/>
              <a:cxnLst>
                <a:cxn ang="0">
                  <a:pos x="T0" y="T1"/>
                </a:cxn>
                <a:cxn ang="0">
                  <a:pos x="T2" y="T3"/>
                </a:cxn>
                <a:cxn ang="0">
                  <a:pos x="T4" y="T5"/>
                </a:cxn>
                <a:cxn ang="0">
                  <a:pos x="T6" y="T7"/>
                </a:cxn>
                <a:cxn ang="0">
                  <a:pos x="T8" y="T9"/>
                </a:cxn>
              </a:cxnLst>
              <a:rect l="0" t="0" r="r" b="b"/>
              <a:pathLst>
                <a:path w="255" h="220">
                  <a:moveTo>
                    <a:pt x="0" y="50"/>
                  </a:moveTo>
                  <a:lnTo>
                    <a:pt x="193" y="0"/>
                  </a:lnTo>
                  <a:lnTo>
                    <a:pt x="255" y="220"/>
                  </a:lnTo>
                  <a:lnTo>
                    <a:pt x="115" y="128"/>
                  </a:lnTo>
                  <a:lnTo>
                    <a:pt x="0"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21"/>
            <p:cNvSpPr>
              <a:spLocks/>
            </p:cNvSpPr>
            <p:nvPr/>
          </p:nvSpPr>
          <p:spPr bwMode="auto">
            <a:xfrm>
              <a:off x="-1570" y="2077"/>
              <a:ext cx="258" cy="370"/>
            </a:xfrm>
            <a:custGeom>
              <a:avLst/>
              <a:gdLst>
                <a:gd name="T0" fmla="*/ 0 w 258"/>
                <a:gd name="T1" fmla="*/ 300 h 370"/>
                <a:gd name="T2" fmla="*/ 258 w 258"/>
                <a:gd name="T3" fmla="*/ 0 h 370"/>
                <a:gd name="T4" fmla="*/ 196 w 258"/>
                <a:gd name="T5" fmla="*/ 370 h 370"/>
                <a:gd name="T6" fmla="*/ 0 w 258"/>
                <a:gd name="T7" fmla="*/ 300 h 370"/>
              </a:gdLst>
              <a:ahLst/>
              <a:cxnLst>
                <a:cxn ang="0">
                  <a:pos x="T0" y="T1"/>
                </a:cxn>
                <a:cxn ang="0">
                  <a:pos x="T2" y="T3"/>
                </a:cxn>
                <a:cxn ang="0">
                  <a:pos x="T4" y="T5"/>
                </a:cxn>
                <a:cxn ang="0">
                  <a:pos x="T6" y="T7"/>
                </a:cxn>
              </a:cxnLst>
              <a:rect l="0" t="0" r="r" b="b"/>
              <a:pathLst>
                <a:path w="258" h="370">
                  <a:moveTo>
                    <a:pt x="0" y="300"/>
                  </a:moveTo>
                  <a:lnTo>
                    <a:pt x="258" y="0"/>
                  </a:lnTo>
                  <a:lnTo>
                    <a:pt x="196" y="370"/>
                  </a:lnTo>
                  <a:lnTo>
                    <a:pt x="0" y="3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22"/>
            <p:cNvSpPr>
              <a:spLocks/>
            </p:cNvSpPr>
            <p:nvPr/>
          </p:nvSpPr>
          <p:spPr bwMode="auto">
            <a:xfrm>
              <a:off x="-1565" y="2029"/>
              <a:ext cx="253" cy="326"/>
            </a:xfrm>
            <a:custGeom>
              <a:avLst/>
              <a:gdLst>
                <a:gd name="T0" fmla="*/ 0 w 253"/>
                <a:gd name="T1" fmla="*/ 326 h 326"/>
                <a:gd name="T2" fmla="*/ 125 w 253"/>
                <a:gd name="T3" fmla="*/ 0 h 326"/>
                <a:gd name="T4" fmla="*/ 253 w 253"/>
                <a:gd name="T5" fmla="*/ 33 h 326"/>
                <a:gd name="T6" fmla="*/ 0 w 253"/>
                <a:gd name="T7" fmla="*/ 326 h 326"/>
              </a:gdLst>
              <a:ahLst/>
              <a:cxnLst>
                <a:cxn ang="0">
                  <a:pos x="T0" y="T1"/>
                </a:cxn>
                <a:cxn ang="0">
                  <a:pos x="T2" y="T3"/>
                </a:cxn>
                <a:cxn ang="0">
                  <a:pos x="T4" y="T5"/>
                </a:cxn>
                <a:cxn ang="0">
                  <a:pos x="T6" y="T7"/>
                </a:cxn>
              </a:cxnLst>
              <a:rect l="0" t="0" r="r" b="b"/>
              <a:pathLst>
                <a:path w="253" h="326">
                  <a:moveTo>
                    <a:pt x="0" y="326"/>
                  </a:moveTo>
                  <a:lnTo>
                    <a:pt x="125" y="0"/>
                  </a:lnTo>
                  <a:lnTo>
                    <a:pt x="253" y="33"/>
                  </a:lnTo>
                  <a:lnTo>
                    <a:pt x="0" y="3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23"/>
            <p:cNvSpPr>
              <a:spLocks/>
            </p:cNvSpPr>
            <p:nvPr/>
          </p:nvSpPr>
          <p:spPr bwMode="auto">
            <a:xfrm>
              <a:off x="-1560" y="2525"/>
              <a:ext cx="236" cy="159"/>
            </a:xfrm>
            <a:custGeom>
              <a:avLst/>
              <a:gdLst>
                <a:gd name="T0" fmla="*/ 222 w 236"/>
                <a:gd name="T1" fmla="*/ 149 h 159"/>
                <a:gd name="T2" fmla="*/ 236 w 236"/>
                <a:gd name="T3" fmla="*/ 159 h 159"/>
                <a:gd name="T4" fmla="*/ 99 w 236"/>
                <a:gd name="T5" fmla="*/ 140 h 159"/>
                <a:gd name="T6" fmla="*/ 0 w 236"/>
                <a:gd name="T7" fmla="*/ 0 h 159"/>
                <a:gd name="T8" fmla="*/ 222 w 236"/>
                <a:gd name="T9" fmla="*/ 149 h 159"/>
              </a:gdLst>
              <a:ahLst/>
              <a:cxnLst>
                <a:cxn ang="0">
                  <a:pos x="T0" y="T1"/>
                </a:cxn>
                <a:cxn ang="0">
                  <a:pos x="T2" y="T3"/>
                </a:cxn>
                <a:cxn ang="0">
                  <a:pos x="T4" y="T5"/>
                </a:cxn>
                <a:cxn ang="0">
                  <a:pos x="T6" y="T7"/>
                </a:cxn>
                <a:cxn ang="0">
                  <a:pos x="T8" y="T9"/>
                </a:cxn>
              </a:cxnLst>
              <a:rect l="0" t="0" r="r" b="b"/>
              <a:pathLst>
                <a:path w="236" h="159">
                  <a:moveTo>
                    <a:pt x="222" y="149"/>
                  </a:moveTo>
                  <a:lnTo>
                    <a:pt x="236" y="159"/>
                  </a:lnTo>
                  <a:lnTo>
                    <a:pt x="99" y="140"/>
                  </a:lnTo>
                  <a:lnTo>
                    <a:pt x="0" y="0"/>
                  </a:lnTo>
                  <a:lnTo>
                    <a:pt x="222"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24"/>
            <p:cNvSpPr>
              <a:spLocks/>
            </p:cNvSpPr>
            <p:nvPr/>
          </p:nvSpPr>
          <p:spPr bwMode="auto">
            <a:xfrm>
              <a:off x="-1367" y="2088"/>
              <a:ext cx="62" cy="584"/>
            </a:xfrm>
            <a:custGeom>
              <a:avLst/>
              <a:gdLst>
                <a:gd name="T0" fmla="*/ 62 w 62"/>
                <a:gd name="T1" fmla="*/ 0 h 584"/>
                <a:gd name="T2" fmla="*/ 62 w 62"/>
                <a:gd name="T3" fmla="*/ 584 h 584"/>
                <a:gd name="T4" fmla="*/ 0 w 62"/>
                <a:gd name="T5" fmla="*/ 364 h 584"/>
                <a:gd name="T6" fmla="*/ 62 w 62"/>
                <a:gd name="T7" fmla="*/ 0 h 584"/>
              </a:gdLst>
              <a:ahLst/>
              <a:cxnLst>
                <a:cxn ang="0">
                  <a:pos x="T0" y="T1"/>
                </a:cxn>
                <a:cxn ang="0">
                  <a:pos x="T2" y="T3"/>
                </a:cxn>
                <a:cxn ang="0">
                  <a:pos x="T4" y="T5"/>
                </a:cxn>
                <a:cxn ang="0">
                  <a:pos x="T6" y="T7"/>
                </a:cxn>
              </a:cxnLst>
              <a:rect l="0" t="0" r="r" b="b"/>
              <a:pathLst>
                <a:path w="62" h="584">
                  <a:moveTo>
                    <a:pt x="62" y="0"/>
                  </a:moveTo>
                  <a:lnTo>
                    <a:pt x="62" y="584"/>
                  </a:lnTo>
                  <a:lnTo>
                    <a:pt x="0" y="364"/>
                  </a:lnTo>
                  <a:lnTo>
                    <a:pt x="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25"/>
            <p:cNvSpPr>
              <a:spLocks/>
            </p:cNvSpPr>
            <p:nvPr/>
          </p:nvSpPr>
          <p:spPr bwMode="auto">
            <a:xfrm>
              <a:off x="-1574" y="2679"/>
              <a:ext cx="264" cy="255"/>
            </a:xfrm>
            <a:custGeom>
              <a:avLst/>
              <a:gdLst>
                <a:gd name="T0" fmla="*/ 0 w 264"/>
                <a:gd name="T1" fmla="*/ 255 h 255"/>
                <a:gd name="T2" fmla="*/ 111 w 264"/>
                <a:gd name="T3" fmla="*/ 0 h 255"/>
                <a:gd name="T4" fmla="*/ 264 w 264"/>
                <a:gd name="T5" fmla="*/ 255 h 255"/>
                <a:gd name="T6" fmla="*/ 0 w 264"/>
                <a:gd name="T7" fmla="*/ 255 h 255"/>
              </a:gdLst>
              <a:ahLst/>
              <a:cxnLst>
                <a:cxn ang="0">
                  <a:pos x="T0" y="T1"/>
                </a:cxn>
                <a:cxn ang="0">
                  <a:pos x="T2" y="T3"/>
                </a:cxn>
                <a:cxn ang="0">
                  <a:pos x="T4" y="T5"/>
                </a:cxn>
                <a:cxn ang="0">
                  <a:pos x="T6" y="T7"/>
                </a:cxn>
              </a:cxnLst>
              <a:rect l="0" t="0" r="r" b="b"/>
              <a:pathLst>
                <a:path w="264" h="255">
                  <a:moveTo>
                    <a:pt x="0" y="255"/>
                  </a:moveTo>
                  <a:lnTo>
                    <a:pt x="111" y="0"/>
                  </a:lnTo>
                  <a:lnTo>
                    <a:pt x="264" y="255"/>
                  </a:lnTo>
                  <a:lnTo>
                    <a:pt x="0" y="2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26"/>
            <p:cNvSpPr>
              <a:spLocks/>
            </p:cNvSpPr>
            <p:nvPr/>
          </p:nvSpPr>
          <p:spPr bwMode="auto">
            <a:xfrm>
              <a:off x="-1454" y="2674"/>
              <a:ext cx="149" cy="250"/>
            </a:xfrm>
            <a:custGeom>
              <a:avLst/>
              <a:gdLst>
                <a:gd name="T0" fmla="*/ 63 w 63"/>
                <a:gd name="T1" fmla="*/ 9 h 106"/>
                <a:gd name="T2" fmla="*/ 63 w 63"/>
                <a:gd name="T3" fmla="*/ 9 h 106"/>
                <a:gd name="T4" fmla="*/ 63 w 63"/>
                <a:gd name="T5" fmla="*/ 9 h 106"/>
                <a:gd name="T6" fmla="*/ 63 w 63"/>
                <a:gd name="T7" fmla="*/ 106 h 106"/>
                <a:gd name="T8" fmla="*/ 0 w 63"/>
                <a:gd name="T9" fmla="*/ 0 h 106"/>
                <a:gd name="T10" fmla="*/ 63 w 63"/>
                <a:gd name="T11" fmla="*/ 9 h 106"/>
              </a:gdLst>
              <a:ahLst/>
              <a:cxnLst>
                <a:cxn ang="0">
                  <a:pos x="T0" y="T1"/>
                </a:cxn>
                <a:cxn ang="0">
                  <a:pos x="T2" y="T3"/>
                </a:cxn>
                <a:cxn ang="0">
                  <a:pos x="T4" y="T5"/>
                </a:cxn>
                <a:cxn ang="0">
                  <a:pos x="T6" y="T7"/>
                </a:cxn>
                <a:cxn ang="0">
                  <a:pos x="T8" y="T9"/>
                </a:cxn>
                <a:cxn ang="0">
                  <a:pos x="T10" y="T11"/>
                </a:cxn>
              </a:cxnLst>
              <a:rect l="0" t="0" r="r" b="b"/>
              <a:pathLst>
                <a:path w="63" h="106">
                  <a:moveTo>
                    <a:pt x="63" y="9"/>
                  </a:moveTo>
                  <a:cubicBezTo>
                    <a:pt x="63" y="9"/>
                    <a:pt x="63" y="9"/>
                    <a:pt x="63" y="9"/>
                  </a:cubicBezTo>
                  <a:cubicBezTo>
                    <a:pt x="63" y="9"/>
                    <a:pt x="63" y="9"/>
                    <a:pt x="63" y="9"/>
                  </a:cubicBezTo>
                  <a:cubicBezTo>
                    <a:pt x="63" y="106"/>
                    <a:pt x="63" y="106"/>
                    <a:pt x="63" y="106"/>
                  </a:cubicBezTo>
                  <a:cubicBezTo>
                    <a:pt x="0" y="0"/>
                    <a:pt x="0" y="0"/>
                    <a:pt x="0" y="0"/>
                  </a:cubicBezTo>
                  <a:lnTo>
                    <a:pt x="6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27"/>
            <p:cNvSpPr>
              <a:spLocks/>
            </p:cNvSpPr>
            <p:nvPr/>
          </p:nvSpPr>
          <p:spPr bwMode="auto">
            <a:xfrm>
              <a:off x="-1579" y="2516"/>
              <a:ext cx="111" cy="406"/>
            </a:xfrm>
            <a:custGeom>
              <a:avLst/>
              <a:gdLst>
                <a:gd name="T0" fmla="*/ 0 w 111"/>
                <a:gd name="T1" fmla="*/ 0 h 406"/>
                <a:gd name="T2" fmla="*/ 111 w 111"/>
                <a:gd name="T3" fmla="*/ 153 h 406"/>
                <a:gd name="T4" fmla="*/ 0 w 111"/>
                <a:gd name="T5" fmla="*/ 406 h 406"/>
                <a:gd name="T6" fmla="*/ 0 w 111"/>
                <a:gd name="T7" fmla="*/ 0 h 406"/>
              </a:gdLst>
              <a:ahLst/>
              <a:cxnLst>
                <a:cxn ang="0">
                  <a:pos x="T0" y="T1"/>
                </a:cxn>
                <a:cxn ang="0">
                  <a:pos x="T2" y="T3"/>
                </a:cxn>
                <a:cxn ang="0">
                  <a:pos x="T4" y="T5"/>
                </a:cxn>
                <a:cxn ang="0">
                  <a:pos x="T6" y="T7"/>
                </a:cxn>
              </a:cxnLst>
              <a:rect l="0" t="0" r="r" b="b"/>
              <a:pathLst>
                <a:path w="111" h="406">
                  <a:moveTo>
                    <a:pt x="0" y="0"/>
                  </a:moveTo>
                  <a:lnTo>
                    <a:pt x="111" y="153"/>
                  </a:lnTo>
                  <a:lnTo>
                    <a:pt x="0" y="40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28"/>
            <p:cNvSpPr>
              <a:spLocks/>
            </p:cNvSpPr>
            <p:nvPr/>
          </p:nvSpPr>
          <p:spPr bwMode="auto">
            <a:xfrm>
              <a:off x="-1435" y="1795"/>
              <a:ext cx="130" cy="260"/>
            </a:xfrm>
            <a:custGeom>
              <a:avLst/>
              <a:gdLst>
                <a:gd name="T0" fmla="*/ 130 w 130"/>
                <a:gd name="T1" fmla="*/ 260 h 260"/>
                <a:gd name="T2" fmla="*/ 0 w 130"/>
                <a:gd name="T3" fmla="*/ 225 h 260"/>
                <a:gd name="T4" fmla="*/ 130 w 130"/>
                <a:gd name="T5" fmla="*/ 0 h 260"/>
                <a:gd name="T6" fmla="*/ 130 w 130"/>
                <a:gd name="T7" fmla="*/ 260 h 260"/>
              </a:gdLst>
              <a:ahLst/>
              <a:cxnLst>
                <a:cxn ang="0">
                  <a:pos x="T0" y="T1"/>
                </a:cxn>
                <a:cxn ang="0">
                  <a:pos x="T2" y="T3"/>
                </a:cxn>
                <a:cxn ang="0">
                  <a:pos x="T4" y="T5"/>
                </a:cxn>
                <a:cxn ang="0">
                  <a:pos x="T6" y="T7"/>
                </a:cxn>
              </a:cxnLst>
              <a:rect l="0" t="0" r="r" b="b"/>
              <a:pathLst>
                <a:path w="130" h="260">
                  <a:moveTo>
                    <a:pt x="130" y="260"/>
                  </a:moveTo>
                  <a:lnTo>
                    <a:pt x="0" y="225"/>
                  </a:lnTo>
                  <a:lnTo>
                    <a:pt x="130" y="0"/>
                  </a:lnTo>
                  <a:lnTo>
                    <a:pt x="130"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29"/>
            <p:cNvSpPr>
              <a:spLocks/>
            </p:cNvSpPr>
            <p:nvPr/>
          </p:nvSpPr>
          <p:spPr bwMode="auto">
            <a:xfrm>
              <a:off x="-1579" y="1795"/>
              <a:ext cx="132" cy="570"/>
            </a:xfrm>
            <a:custGeom>
              <a:avLst/>
              <a:gdLst>
                <a:gd name="T0" fmla="*/ 132 w 132"/>
                <a:gd name="T1" fmla="*/ 230 h 570"/>
                <a:gd name="T2" fmla="*/ 0 w 132"/>
                <a:gd name="T3" fmla="*/ 570 h 570"/>
                <a:gd name="T4" fmla="*/ 0 w 132"/>
                <a:gd name="T5" fmla="*/ 0 h 570"/>
                <a:gd name="T6" fmla="*/ 132 w 132"/>
                <a:gd name="T7" fmla="*/ 230 h 570"/>
              </a:gdLst>
              <a:ahLst/>
              <a:cxnLst>
                <a:cxn ang="0">
                  <a:pos x="T0" y="T1"/>
                </a:cxn>
                <a:cxn ang="0">
                  <a:pos x="T2" y="T3"/>
                </a:cxn>
                <a:cxn ang="0">
                  <a:pos x="T4" y="T5"/>
                </a:cxn>
                <a:cxn ang="0">
                  <a:pos x="T6" y="T7"/>
                </a:cxn>
              </a:cxnLst>
              <a:rect l="0" t="0" r="r" b="b"/>
              <a:pathLst>
                <a:path w="132" h="570">
                  <a:moveTo>
                    <a:pt x="132" y="230"/>
                  </a:moveTo>
                  <a:lnTo>
                    <a:pt x="0" y="570"/>
                  </a:lnTo>
                  <a:lnTo>
                    <a:pt x="0" y="0"/>
                  </a:lnTo>
                  <a:lnTo>
                    <a:pt x="132" y="2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30"/>
            <p:cNvSpPr>
              <a:spLocks/>
            </p:cNvSpPr>
            <p:nvPr/>
          </p:nvSpPr>
          <p:spPr bwMode="auto">
            <a:xfrm>
              <a:off x="-1574" y="1786"/>
              <a:ext cx="264" cy="227"/>
            </a:xfrm>
            <a:custGeom>
              <a:avLst/>
              <a:gdLst>
                <a:gd name="T0" fmla="*/ 264 w 264"/>
                <a:gd name="T1" fmla="*/ 0 h 227"/>
                <a:gd name="T2" fmla="*/ 132 w 264"/>
                <a:gd name="T3" fmla="*/ 227 h 227"/>
                <a:gd name="T4" fmla="*/ 0 w 264"/>
                <a:gd name="T5" fmla="*/ 0 h 227"/>
                <a:gd name="T6" fmla="*/ 264 w 264"/>
                <a:gd name="T7" fmla="*/ 0 h 227"/>
              </a:gdLst>
              <a:ahLst/>
              <a:cxnLst>
                <a:cxn ang="0">
                  <a:pos x="T0" y="T1"/>
                </a:cxn>
                <a:cxn ang="0">
                  <a:pos x="T2" y="T3"/>
                </a:cxn>
                <a:cxn ang="0">
                  <a:pos x="T4" y="T5"/>
                </a:cxn>
                <a:cxn ang="0">
                  <a:pos x="T6" y="T7"/>
                </a:cxn>
              </a:cxnLst>
              <a:rect l="0" t="0" r="r" b="b"/>
              <a:pathLst>
                <a:path w="264" h="227">
                  <a:moveTo>
                    <a:pt x="264" y="0"/>
                  </a:moveTo>
                  <a:lnTo>
                    <a:pt x="132" y="227"/>
                  </a:lnTo>
                  <a:lnTo>
                    <a:pt x="0" y="0"/>
                  </a:lnTo>
                  <a:lnTo>
                    <a:pt x="26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Freeform 31"/>
            <p:cNvSpPr>
              <a:spLocks/>
            </p:cNvSpPr>
            <p:nvPr/>
          </p:nvSpPr>
          <p:spPr bwMode="auto">
            <a:xfrm>
              <a:off x="-1655" y="1819"/>
              <a:ext cx="50" cy="1075"/>
            </a:xfrm>
            <a:custGeom>
              <a:avLst/>
              <a:gdLst>
                <a:gd name="T0" fmla="*/ 0 w 21"/>
                <a:gd name="T1" fmla="*/ 448 h 455"/>
                <a:gd name="T2" fmla="*/ 2 w 21"/>
                <a:gd name="T3" fmla="*/ 451 h 455"/>
                <a:gd name="T4" fmla="*/ 18 w 21"/>
                <a:gd name="T5" fmla="*/ 454 h 455"/>
                <a:gd name="T6" fmla="*/ 21 w 21"/>
                <a:gd name="T7" fmla="*/ 452 h 455"/>
                <a:gd name="T8" fmla="*/ 21 w 21"/>
                <a:gd name="T9" fmla="*/ 2 h 455"/>
                <a:gd name="T10" fmla="*/ 18 w 21"/>
                <a:gd name="T11" fmla="*/ 0 h 455"/>
                <a:gd name="T12" fmla="*/ 2 w 21"/>
                <a:gd name="T13" fmla="*/ 3 h 455"/>
                <a:gd name="T14" fmla="*/ 0 w 21"/>
                <a:gd name="T15" fmla="*/ 6 h 455"/>
                <a:gd name="T16" fmla="*/ 0 w 21"/>
                <a:gd name="T17" fmla="*/ 448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455">
                  <a:moveTo>
                    <a:pt x="0" y="448"/>
                  </a:moveTo>
                  <a:cubicBezTo>
                    <a:pt x="0" y="450"/>
                    <a:pt x="1" y="451"/>
                    <a:pt x="2" y="451"/>
                  </a:cubicBezTo>
                  <a:cubicBezTo>
                    <a:pt x="18" y="454"/>
                    <a:pt x="18" y="454"/>
                    <a:pt x="18" y="454"/>
                  </a:cubicBezTo>
                  <a:cubicBezTo>
                    <a:pt x="19" y="455"/>
                    <a:pt x="21" y="454"/>
                    <a:pt x="21" y="452"/>
                  </a:cubicBezTo>
                  <a:cubicBezTo>
                    <a:pt x="21" y="2"/>
                    <a:pt x="21" y="2"/>
                    <a:pt x="21" y="2"/>
                  </a:cubicBezTo>
                  <a:cubicBezTo>
                    <a:pt x="21" y="1"/>
                    <a:pt x="19" y="0"/>
                    <a:pt x="18" y="0"/>
                  </a:cubicBezTo>
                  <a:cubicBezTo>
                    <a:pt x="2" y="3"/>
                    <a:pt x="2" y="3"/>
                    <a:pt x="2" y="3"/>
                  </a:cubicBezTo>
                  <a:cubicBezTo>
                    <a:pt x="1" y="3"/>
                    <a:pt x="0" y="5"/>
                    <a:pt x="0" y="6"/>
                  </a:cubicBezTo>
                  <a:lnTo>
                    <a:pt x="0" y="4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Rectangle 32"/>
            <p:cNvSpPr>
              <a:spLocks noChangeArrowheads="1"/>
            </p:cNvSpPr>
            <p:nvPr/>
          </p:nvSpPr>
          <p:spPr bwMode="auto">
            <a:xfrm>
              <a:off x="-1286" y="1824"/>
              <a:ext cx="172" cy="107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 name="Rectangle 1"/>
          <p:cNvSpPr/>
          <p:nvPr/>
        </p:nvSpPr>
        <p:spPr>
          <a:xfrm>
            <a:off x="3320473" y="3680936"/>
            <a:ext cx="2478920" cy="738664"/>
          </a:xfrm>
          <a:prstGeom prst="rect">
            <a:avLst/>
          </a:prstGeom>
        </p:spPr>
        <p:txBody>
          <a:bodyPr wrap="square">
            <a:spAutoFit/>
          </a:bodyPr>
          <a:lstStyle/>
          <a:p>
            <a:pPr algn="ctr"/>
            <a:r>
              <a:rPr lang="en-US" dirty="0" smtClean="0"/>
              <a:t>Home </a:t>
            </a:r>
            <a:r>
              <a:rPr lang="en-US" dirty="0"/>
              <a:t>of the core </a:t>
            </a:r>
            <a:r>
              <a:rPr lang="en-US" dirty="0" smtClean="0"/>
              <a:t>       business </a:t>
            </a:r>
            <a:r>
              <a:rPr lang="en-US" dirty="0"/>
              <a:t>logic </a:t>
            </a:r>
            <a:r>
              <a:rPr lang="en-US" dirty="0" smtClean="0"/>
              <a:t>today</a:t>
            </a:r>
          </a:p>
          <a:p>
            <a:pPr algn="ctr"/>
            <a:r>
              <a:rPr lang="en-US" b="1" dirty="0" smtClean="0">
                <a:solidFill>
                  <a:schemeClr val="bg2"/>
                </a:solidFill>
              </a:rPr>
              <a:t>Re-use</a:t>
            </a:r>
            <a:r>
              <a:rPr lang="en-US" dirty="0" smtClean="0"/>
              <a:t> | </a:t>
            </a:r>
            <a:r>
              <a:rPr lang="en-US" b="1" dirty="0" smtClean="0">
                <a:solidFill>
                  <a:schemeClr val="bg2"/>
                </a:solidFill>
              </a:rPr>
              <a:t>Manage</a:t>
            </a:r>
            <a:r>
              <a:rPr lang="en-US" dirty="0" smtClean="0">
                <a:solidFill>
                  <a:schemeClr val="bg2"/>
                </a:solidFill>
              </a:rPr>
              <a:t> </a:t>
            </a:r>
            <a:r>
              <a:rPr lang="en-US" dirty="0" smtClean="0"/>
              <a:t>| </a:t>
            </a:r>
            <a:r>
              <a:rPr lang="en-US" b="1" dirty="0" smtClean="0">
                <a:solidFill>
                  <a:schemeClr val="bg2"/>
                </a:solidFill>
              </a:rPr>
              <a:t>Enhance</a:t>
            </a:r>
            <a:endParaRPr lang="en-GB" b="1" dirty="0">
              <a:solidFill>
                <a:schemeClr val="bg2"/>
              </a:solidFill>
            </a:endParaRPr>
          </a:p>
        </p:txBody>
      </p:sp>
      <p:pic>
        <p:nvPicPr>
          <p:cNvPr id="87" name="Picture 8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801962" y="2476165"/>
            <a:ext cx="425074" cy="425074"/>
          </a:xfrm>
          <a:prstGeom prst="rect">
            <a:avLst/>
          </a:prstGeom>
        </p:spPr>
      </p:pic>
      <p:pic>
        <p:nvPicPr>
          <p:cNvPr id="89" name="Picture 8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64513" y="2978356"/>
            <a:ext cx="832236" cy="467420"/>
          </a:xfrm>
          <a:prstGeom prst="rect">
            <a:avLst/>
          </a:prstGeom>
        </p:spPr>
      </p:pic>
      <p:sp>
        <p:nvSpPr>
          <p:cNvPr id="93" name="TextBox 92"/>
          <p:cNvSpPr txBox="1"/>
          <p:nvPr/>
        </p:nvSpPr>
        <p:spPr>
          <a:xfrm>
            <a:off x="2819400" y="6477000"/>
            <a:ext cx="6267058" cy="307754"/>
          </a:xfrm>
          <a:prstGeom prst="rect">
            <a:avLst/>
          </a:prstGeom>
          <a:solidFill>
            <a:schemeClr val="bg1"/>
          </a:solidFill>
        </p:spPr>
        <p:txBody>
          <a:bodyPr wrap="none" lIns="121899" tIns="60949" rIns="121899" bIns="60949" rtlCol="0">
            <a:spAutoFit/>
          </a:bodyPr>
          <a:lstStyle/>
          <a:p>
            <a:r>
              <a:rPr lang="en-US" sz="1200" dirty="0"/>
              <a:t>* </a:t>
            </a:r>
            <a:r>
              <a:rPr lang="en-US" sz="1200" dirty="0" smtClean="0">
                <a:hlinkClick r:id="rId5"/>
              </a:rPr>
              <a:t>http://spectrum.ieee.org/computing/software/the-2015-top-ten-programming-languages</a:t>
            </a:r>
            <a:r>
              <a:rPr lang="en-US" sz="1200" dirty="0" smtClean="0"/>
              <a:t> </a:t>
            </a:r>
            <a:endParaRPr lang="en-US" sz="1200" dirty="0"/>
          </a:p>
        </p:txBody>
      </p:sp>
      <p:sp>
        <p:nvSpPr>
          <p:cNvPr id="94" name="Rectangle 93"/>
          <p:cNvSpPr/>
          <p:nvPr/>
        </p:nvSpPr>
        <p:spPr>
          <a:xfrm>
            <a:off x="228599" y="4560939"/>
            <a:ext cx="4159239" cy="1458861"/>
          </a:xfrm>
          <a:prstGeom prst="rect">
            <a:avLst/>
          </a:prstGeom>
        </p:spPr>
        <p:txBody>
          <a:bodyPr wrap="square">
            <a:spAutoFit/>
          </a:bodyPr>
          <a:lstStyle/>
          <a:p>
            <a:pPr>
              <a:lnSpc>
                <a:spcPct val="120000"/>
              </a:lnSpc>
            </a:pPr>
            <a:r>
              <a:rPr lang="en-US" sz="1800" b="1" dirty="0">
                <a:solidFill>
                  <a:srgbClr val="1F8ABF"/>
                </a:solidFill>
              </a:rPr>
              <a:t>Business Rules </a:t>
            </a:r>
            <a:endParaRPr lang="en-US" sz="1800" b="1" dirty="0" smtClean="0">
              <a:solidFill>
                <a:srgbClr val="1F8ABF"/>
              </a:solidFill>
            </a:endParaRPr>
          </a:p>
          <a:p>
            <a:pPr>
              <a:lnSpc>
                <a:spcPct val="120000"/>
              </a:lnSpc>
            </a:pPr>
            <a:r>
              <a:rPr lang="en-US" dirty="0" smtClean="0"/>
              <a:t>Externalize </a:t>
            </a:r>
            <a:r>
              <a:rPr lang="en-US" dirty="0"/>
              <a:t>business rules </a:t>
            </a:r>
            <a:r>
              <a:rPr lang="en-US" dirty="0" smtClean="0"/>
              <a:t>to                        reduce </a:t>
            </a:r>
            <a:r>
              <a:rPr lang="en-US" dirty="0"/>
              <a:t>change effort, </a:t>
            </a:r>
            <a:r>
              <a:rPr lang="en-US" dirty="0" smtClean="0"/>
              <a:t>enabling </a:t>
            </a:r>
            <a:r>
              <a:rPr lang="en-US" dirty="0"/>
              <a:t>business </a:t>
            </a:r>
            <a:r>
              <a:rPr lang="en-US" dirty="0" smtClean="0"/>
              <a:t>          user </a:t>
            </a:r>
            <a:r>
              <a:rPr lang="en-US" dirty="0"/>
              <a:t>participation and improve speed to </a:t>
            </a:r>
            <a:r>
              <a:rPr lang="en-US" dirty="0" smtClean="0"/>
              <a:t>        market with </a:t>
            </a:r>
            <a:r>
              <a:rPr lang="en-US" b="1" dirty="0" smtClean="0"/>
              <a:t>IBM Operational Decision Manager</a:t>
            </a:r>
          </a:p>
        </p:txBody>
      </p:sp>
      <p:pic>
        <p:nvPicPr>
          <p:cNvPr id="4" name="Picture 3"/>
          <p:cNvPicPr>
            <a:picLocks noChangeAspect="1"/>
          </p:cNvPicPr>
          <p:nvPr/>
        </p:nvPicPr>
        <p:blipFill>
          <a:blip r:embed="rId6"/>
          <a:stretch>
            <a:fillRect/>
          </a:stretch>
        </p:blipFill>
        <p:spPr>
          <a:xfrm>
            <a:off x="2564513" y="4260889"/>
            <a:ext cx="934347" cy="934347"/>
          </a:xfrm>
          <a:prstGeom prst="rect">
            <a:avLst/>
          </a:prstGeom>
        </p:spPr>
      </p:pic>
      <p:pic>
        <p:nvPicPr>
          <p:cNvPr id="5" name="Picture 4"/>
          <p:cNvPicPr>
            <a:picLocks noChangeAspect="1"/>
          </p:cNvPicPr>
          <p:nvPr/>
        </p:nvPicPr>
        <p:blipFill>
          <a:blip r:embed="rId7"/>
          <a:stretch>
            <a:fillRect/>
          </a:stretch>
        </p:blipFill>
        <p:spPr>
          <a:xfrm>
            <a:off x="5481222" y="2117706"/>
            <a:ext cx="1027947" cy="939837"/>
          </a:xfrm>
          <a:prstGeom prst="rect">
            <a:avLst/>
          </a:prstGeom>
        </p:spPr>
      </p:pic>
      <p:sp>
        <p:nvSpPr>
          <p:cNvPr id="95" name="Rectangle 94"/>
          <p:cNvSpPr/>
          <p:nvPr/>
        </p:nvSpPr>
        <p:spPr>
          <a:xfrm>
            <a:off x="5791200" y="1263212"/>
            <a:ext cx="3134965" cy="1975926"/>
          </a:xfrm>
          <a:prstGeom prst="rect">
            <a:avLst/>
          </a:prstGeom>
        </p:spPr>
        <p:txBody>
          <a:bodyPr wrap="square">
            <a:spAutoFit/>
          </a:bodyPr>
          <a:lstStyle/>
          <a:p>
            <a:pPr algn="r">
              <a:lnSpc>
                <a:spcPct val="120000"/>
              </a:lnSpc>
            </a:pPr>
            <a:r>
              <a:rPr lang="en-US" sz="1800" b="1" dirty="0" smtClean="0">
                <a:solidFill>
                  <a:srgbClr val="1F8ABF"/>
                </a:solidFill>
              </a:rPr>
              <a:t>Tooling</a:t>
            </a:r>
            <a:endParaRPr lang="en-US" dirty="0" smtClean="0"/>
          </a:p>
          <a:p>
            <a:pPr algn="r">
              <a:lnSpc>
                <a:spcPct val="120000"/>
              </a:lnSpc>
            </a:pPr>
            <a:r>
              <a:rPr lang="en-US" dirty="0"/>
              <a:t>Exploit current-generation tooling to enable millennial developers </a:t>
            </a:r>
          </a:p>
          <a:p>
            <a:pPr algn="r">
              <a:lnSpc>
                <a:spcPct val="120000"/>
              </a:lnSpc>
            </a:pPr>
            <a:r>
              <a:rPr lang="en-US" dirty="0" smtClean="0"/>
              <a:t>to collaborate and build </a:t>
            </a:r>
          </a:p>
          <a:p>
            <a:pPr algn="r">
              <a:lnSpc>
                <a:spcPct val="120000"/>
              </a:lnSpc>
            </a:pPr>
            <a:r>
              <a:rPr lang="en-US" dirty="0"/>
              <a:t>c</a:t>
            </a:r>
            <a:r>
              <a:rPr lang="en-US" dirty="0" smtClean="0"/>
              <a:t>ontemporary digital </a:t>
            </a:r>
          </a:p>
          <a:p>
            <a:pPr algn="r">
              <a:lnSpc>
                <a:spcPct val="120000"/>
              </a:lnSpc>
            </a:pPr>
            <a:r>
              <a:rPr lang="en-US" dirty="0" smtClean="0"/>
              <a:t>apps across all </a:t>
            </a:r>
          </a:p>
          <a:p>
            <a:pPr algn="r">
              <a:lnSpc>
                <a:spcPct val="120000"/>
              </a:lnSpc>
            </a:pPr>
            <a:r>
              <a:rPr lang="en-US" dirty="0" smtClean="0"/>
              <a:t>platforms</a:t>
            </a:r>
            <a:endParaRPr lang="en-US" b="1" dirty="0" smtClean="0"/>
          </a:p>
        </p:txBody>
      </p:sp>
      <p:pic>
        <p:nvPicPr>
          <p:cNvPr id="6" name="Picture 5"/>
          <p:cNvPicPr>
            <a:picLocks noChangeAspect="1"/>
          </p:cNvPicPr>
          <p:nvPr/>
        </p:nvPicPr>
        <p:blipFill>
          <a:blip r:embed="rId8"/>
          <a:stretch>
            <a:fillRect/>
          </a:stretch>
        </p:blipFill>
        <p:spPr>
          <a:xfrm>
            <a:off x="5529521" y="4271774"/>
            <a:ext cx="923462" cy="923462"/>
          </a:xfrm>
          <a:prstGeom prst="rect">
            <a:avLst/>
          </a:prstGeom>
        </p:spPr>
      </p:pic>
      <p:sp>
        <p:nvSpPr>
          <p:cNvPr id="124" name="Rectangle 123"/>
          <p:cNvSpPr/>
          <p:nvPr/>
        </p:nvSpPr>
        <p:spPr>
          <a:xfrm>
            <a:off x="3351808" y="2583464"/>
            <a:ext cx="2478920" cy="338554"/>
          </a:xfrm>
          <a:prstGeom prst="rect">
            <a:avLst/>
          </a:prstGeom>
        </p:spPr>
        <p:txBody>
          <a:bodyPr wrap="square">
            <a:spAutoFit/>
          </a:bodyPr>
          <a:lstStyle/>
          <a:p>
            <a:pPr algn="ctr"/>
            <a:r>
              <a:rPr lang="en-US" sz="1600" b="1" dirty="0">
                <a:solidFill>
                  <a:srgbClr val="1F8ABF"/>
                </a:solidFill>
              </a:rPr>
              <a:t>IBM z </a:t>
            </a:r>
            <a:r>
              <a:rPr lang="en-US" sz="1600" b="1" dirty="0" smtClean="0">
                <a:solidFill>
                  <a:srgbClr val="1F8ABF"/>
                </a:solidFill>
              </a:rPr>
              <a:t>Systems</a:t>
            </a:r>
          </a:p>
        </p:txBody>
      </p:sp>
      <p:sp>
        <p:nvSpPr>
          <p:cNvPr id="7" name="Rectangle 6"/>
          <p:cNvSpPr/>
          <p:nvPr/>
        </p:nvSpPr>
        <p:spPr bwMode="auto">
          <a:xfrm>
            <a:off x="3168927" y="1828800"/>
            <a:ext cx="748698" cy="504000"/>
          </a:xfrm>
          <a:prstGeom prst="rect">
            <a:avLst/>
          </a:prstGeom>
          <a:solidFill>
            <a:schemeClr val="bg1"/>
          </a:solidFill>
          <a:ln>
            <a:noFill/>
          </a:ln>
          <a:effectLst/>
          <a:extLst>
            <a:ext uri="{91240B29-F687-4f45-9708-019B960494DF}">
              <a14:hiddenLine xmlns:a14="http://schemas.microsoft.com/office/drawing/2010/main" w="9525" cap="flat" cmpd="sng" algn="ctr">
                <a:solidFill>
                  <a:schemeClr val="bg2"/>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166688" marR="0" indent="-166688" algn="l" defTabSz="914400" rtl="0" eaLnBrk="1" fontAlgn="base" latinLnBrk="0" hangingPunct="1">
              <a:lnSpc>
                <a:spcPct val="90000"/>
              </a:lnSpc>
              <a:spcBef>
                <a:spcPct val="50000"/>
              </a:spcBef>
              <a:spcAft>
                <a:spcPct val="0"/>
              </a:spcAft>
              <a:buClrTx/>
              <a:buSzTx/>
              <a:buFont typeface="Wingdings" pitchFamily="2" charset="2"/>
              <a:buNone/>
              <a:tabLst/>
            </a:pPr>
            <a:endParaRPr kumimoji="0" lang="en-GB" sz="1400" b="0" i="0" u="none" strike="noStrike" cap="none" normalizeH="0" baseline="0" smtClean="0">
              <a:ln>
                <a:noFill/>
              </a:ln>
              <a:solidFill>
                <a:schemeClr val="tx1"/>
              </a:solidFill>
              <a:effectLst/>
              <a:latin typeface="Arial" pitchFamily="34" charset="0"/>
            </a:endParaRPr>
          </a:p>
        </p:txBody>
      </p:sp>
      <p:pic>
        <p:nvPicPr>
          <p:cNvPr id="88" name="Picture 87"/>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2636384" y="1859964"/>
            <a:ext cx="1186754" cy="623046"/>
          </a:xfrm>
          <a:prstGeom prst="rect">
            <a:avLst/>
          </a:prstGeom>
        </p:spPr>
      </p:pic>
      <p:sp>
        <p:nvSpPr>
          <p:cNvPr id="125" name="Rectangle 124"/>
          <p:cNvSpPr/>
          <p:nvPr/>
        </p:nvSpPr>
        <p:spPr>
          <a:xfrm>
            <a:off x="5410201" y="4302407"/>
            <a:ext cx="3592020" cy="1717393"/>
          </a:xfrm>
          <a:prstGeom prst="rect">
            <a:avLst/>
          </a:prstGeom>
        </p:spPr>
        <p:txBody>
          <a:bodyPr wrap="square">
            <a:spAutoFit/>
          </a:bodyPr>
          <a:lstStyle/>
          <a:p>
            <a:pPr algn="r">
              <a:lnSpc>
                <a:spcPct val="120000"/>
              </a:lnSpc>
            </a:pPr>
            <a:r>
              <a:rPr lang="en-US" sz="1800" b="1" dirty="0" smtClean="0">
                <a:solidFill>
                  <a:srgbClr val="1F8ABF"/>
                </a:solidFill>
              </a:rPr>
              <a:t>COBOL </a:t>
            </a:r>
            <a:r>
              <a:rPr lang="en-US" dirty="0" smtClean="0"/>
              <a:t>still </a:t>
            </a:r>
            <a:r>
              <a:rPr lang="en-US" dirty="0"/>
              <a:t>reigns. </a:t>
            </a:r>
            <a:endParaRPr lang="en-US" dirty="0" smtClean="0"/>
          </a:p>
          <a:p>
            <a:pPr algn="r">
              <a:lnSpc>
                <a:spcPct val="120000"/>
              </a:lnSpc>
            </a:pPr>
            <a:r>
              <a:rPr lang="en-US" dirty="0" smtClean="0"/>
              <a:t>Is </a:t>
            </a:r>
            <a:r>
              <a:rPr lang="en-US" dirty="0"/>
              <a:t>yours up-to-date? </a:t>
            </a:r>
            <a:endParaRPr lang="en-US" dirty="0" smtClean="0"/>
          </a:p>
          <a:p>
            <a:pPr algn="r">
              <a:lnSpc>
                <a:spcPct val="120000"/>
              </a:lnSpc>
            </a:pPr>
            <a:r>
              <a:rPr lang="en-US" dirty="0" smtClean="0"/>
              <a:t>Applications </a:t>
            </a:r>
            <a:r>
              <a:rPr lang="en-US" dirty="0"/>
              <a:t>recompiled? </a:t>
            </a:r>
            <a:endParaRPr lang="en-US" dirty="0" smtClean="0"/>
          </a:p>
          <a:p>
            <a:pPr algn="r">
              <a:lnSpc>
                <a:spcPct val="120000"/>
              </a:lnSpc>
            </a:pPr>
            <a:r>
              <a:rPr lang="en-US" dirty="0" smtClean="0"/>
              <a:t>Exploiting </a:t>
            </a:r>
            <a:r>
              <a:rPr lang="en-US" dirty="0"/>
              <a:t>current hardware</a:t>
            </a:r>
            <a:r>
              <a:rPr lang="en-US" dirty="0" smtClean="0"/>
              <a:t>?</a:t>
            </a:r>
          </a:p>
          <a:p>
            <a:pPr algn="r">
              <a:lnSpc>
                <a:spcPct val="120000"/>
              </a:lnSpc>
            </a:pPr>
            <a:r>
              <a:rPr lang="en-US" dirty="0" smtClean="0"/>
              <a:t>Or even taking advantage of all-new</a:t>
            </a:r>
          </a:p>
          <a:p>
            <a:pPr algn="r">
              <a:lnSpc>
                <a:spcPct val="120000"/>
              </a:lnSpc>
            </a:pPr>
            <a:r>
              <a:rPr lang="en-US" b="1" dirty="0" smtClean="0"/>
              <a:t>Automatic Binary Optimizer </a:t>
            </a:r>
            <a:r>
              <a:rPr lang="en-US" dirty="0" smtClean="0"/>
              <a:t>technologies</a:t>
            </a:r>
          </a:p>
        </p:txBody>
      </p:sp>
      <p:pic>
        <p:nvPicPr>
          <p:cNvPr id="90" name="Picture 89"/>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3287857" y="1283096"/>
            <a:ext cx="805426" cy="805426"/>
          </a:xfrm>
          <a:prstGeom prst="rect">
            <a:avLst/>
          </a:prstGeom>
        </p:spPr>
      </p:pic>
    </p:spTree>
    <p:extLst>
      <p:ext uri="{BB962C8B-B14F-4D97-AF65-F5344CB8AC3E}">
        <p14:creationId xmlns:p14="http://schemas.microsoft.com/office/powerpoint/2010/main" val="20764648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5437" name="Picture 29" descr="12 copy"/>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p:spPr>
      </p:pic>
      <p:sp>
        <p:nvSpPr>
          <p:cNvPr id="145438" name="Rectangle 30"/>
          <p:cNvSpPr>
            <a:spLocks noChangeArrowheads="1"/>
          </p:cNvSpPr>
          <p:nvPr/>
        </p:nvSpPr>
        <p:spPr bwMode="auto">
          <a:xfrm>
            <a:off x="0" y="0"/>
            <a:ext cx="9144000" cy="6858000"/>
          </a:xfrm>
          <a:prstGeom prst="rect">
            <a:avLst/>
          </a:prstGeom>
          <a:solidFill>
            <a:srgbClr val="3E003E">
              <a:alpha val="20000"/>
            </a:srgbClr>
          </a:solidFill>
          <a:ln w="9525">
            <a:noFill/>
            <a:miter lim="800000"/>
            <a:headEnd/>
            <a:tailEnd/>
          </a:ln>
          <a:effectLst/>
        </p:spPr>
        <p:txBody>
          <a:bodyPr wrap="none" anchor="ctr"/>
          <a:lstStyle/>
          <a:p>
            <a:endParaRPr lang="en-US"/>
          </a:p>
        </p:txBody>
      </p:sp>
      <p:sp>
        <p:nvSpPr>
          <p:cNvPr id="11" name="Date Placeholder 5"/>
          <p:cNvSpPr txBox="1">
            <a:spLocks/>
          </p:cNvSpPr>
          <p:nvPr/>
        </p:nvSpPr>
        <p:spPr bwMode="auto">
          <a:xfrm>
            <a:off x="731838" y="6570663"/>
            <a:ext cx="1130300" cy="109537"/>
          </a:xfrm>
          <a:prstGeom prst="rect">
            <a:avLst/>
          </a:prstGeom>
          <a:noFill/>
          <a:ln w="9525">
            <a:noFill/>
            <a:miter lim="800000"/>
            <a:headEnd/>
            <a:tailEnd/>
          </a:ln>
        </p:spPr>
        <p:txBody>
          <a:bodyPr lIns="0" tIns="0" rIns="0" bIns="0"/>
          <a:lstStyle/>
          <a:p>
            <a:pPr eaLnBrk="0" hangingPunct="0"/>
            <a:r>
              <a:rPr lang="en-US" sz="800">
                <a:solidFill>
                  <a:srgbClr val="EEE8D0"/>
                </a:solidFill>
              </a:rPr>
              <a:t>©2016 IBM Corporation</a:t>
            </a:r>
          </a:p>
        </p:txBody>
      </p:sp>
      <p:sp>
        <p:nvSpPr>
          <p:cNvPr id="8" name="Rectangle 7"/>
          <p:cNvSpPr>
            <a:spLocks noChangeArrowheads="1"/>
          </p:cNvSpPr>
          <p:nvPr/>
        </p:nvSpPr>
        <p:spPr bwMode="black">
          <a:xfrm>
            <a:off x="182563" y="6537325"/>
            <a:ext cx="366712" cy="184150"/>
          </a:xfrm>
          <a:prstGeom prst="rect">
            <a:avLst/>
          </a:prstGeom>
          <a:noFill/>
          <a:ln w="9525">
            <a:noFill/>
            <a:miter lim="800000"/>
            <a:headEnd/>
            <a:tailEnd/>
          </a:ln>
        </p:spPr>
        <p:txBody>
          <a:bodyPr lIns="92075" tIns="46038" rIns="92075" bIns="46038"/>
          <a:lstStyle/>
          <a:p>
            <a:fld id="{D3243162-FDA6-476B-B367-13764EF22D64}" type="slidenum">
              <a:rPr lang="en-US" sz="800">
                <a:solidFill>
                  <a:srgbClr val="EEE8D0"/>
                </a:solidFill>
                <a:cs typeface="Arial" pitchFamily="34" charset="0"/>
              </a:rPr>
              <a:pPr/>
              <a:t>11</a:t>
            </a:fld>
            <a:endParaRPr lang="en-US" sz="800">
              <a:solidFill>
                <a:srgbClr val="EEE8D0"/>
              </a:solidFill>
              <a:cs typeface="Arial" pitchFamily="34" charset="0"/>
            </a:endParaRPr>
          </a:p>
        </p:txBody>
      </p:sp>
      <p:sp>
        <p:nvSpPr>
          <p:cNvPr id="145417" name="Title 1"/>
          <p:cNvSpPr txBox="1">
            <a:spLocks/>
          </p:cNvSpPr>
          <p:nvPr/>
        </p:nvSpPr>
        <p:spPr bwMode="auto">
          <a:xfrm>
            <a:off x="6427788" y="3827463"/>
            <a:ext cx="2568575" cy="715962"/>
          </a:xfrm>
          <a:prstGeom prst="rect">
            <a:avLst/>
          </a:prstGeom>
          <a:noFill/>
          <a:ln w="9525">
            <a:noFill/>
            <a:miter lim="800000"/>
            <a:headEnd/>
            <a:tailEnd/>
          </a:ln>
        </p:spPr>
        <p:txBody>
          <a:bodyPr/>
          <a:lstStyle/>
          <a:p>
            <a:pPr eaLnBrk="0" hangingPunct="0">
              <a:tabLst>
                <a:tab pos="120650" algn="l"/>
                <a:tab pos="223838" algn="l"/>
              </a:tabLst>
            </a:pPr>
            <a:r>
              <a:rPr lang="en-US" dirty="0">
                <a:solidFill>
                  <a:schemeClr val="bg1"/>
                </a:solidFill>
              </a:rPr>
              <a:t>Adopting agile development practices and reducing </a:t>
            </a:r>
            <a:r>
              <a:rPr lang="en-US" dirty="0" smtClean="0">
                <a:solidFill>
                  <a:schemeClr val="bg1"/>
                </a:solidFill>
              </a:rPr>
              <a:t/>
            </a:r>
            <a:br>
              <a:rPr lang="en-US" dirty="0" smtClean="0">
                <a:solidFill>
                  <a:schemeClr val="bg1"/>
                </a:solidFill>
              </a:rPr>
            </a:br>
            <a:r>
              <a:rPr lang="en-US" dirty="0" smtClean="0">
                <a:solidFill>
                  <a:schemeClr val="bg1"/>
                </a:solidFill>
              </a:rPr>
              <a:t>time to </a:t>
            </a:r>
            <a:r>
              <a:rPr lang="en-US" dirty="0">
                <a:solidFill>
                  <a:schemeClr val="bg1"/>
                </a:solidFill>
              </a:rPr>
              <a:t>market</a:t>
            </a:r>
          </a:p>
        </p:txBody>
      </p:sp>
      <p:sp>
        <p:nvSpPr>
          <p:cNvPr id="145418" name="Title 1"/>
          <p:cNvSpPr txBox="1">
            <a:spLocks/>
          </p:cNvSpPr>
          <p:nvPr/>
        </p:nvSpPr>
        <p:spPr bwMode="auto">
          <a:xfrm>
            <a:off x="187901" y="3827463"/>
            <a:ext cx="2484046" cy="819150"/>
          </a:xfrm>
          <a:prstGeom prst="rect">
            <a:avLst/>
          </a:prstGeom>
          <a:noFill/>
          <a:ln w="9525">
            <a:noFill/>
            <a:miter lim="800000"/>
            <a:headEnd/>
            <a:tailEnd/>
          </a:ln>
        </p:spPr>
        <p:txBody>
          <a:bodyPr/>
          <a:lstStyle/>
          <a:p>
            <a:pPr eaLnBrk="0" hangingPunct="0"/>
            <a:r>
              <a:rPr lang="en-US" dirty="0">
                <a:solidFill>
                  <a:schemeClr val="bg1"/>
                </a:solidFill>
              </a:rPr>
              <a:t>Driving continuous delivery across platforms and improve speed to market</a:t>
            </a:r>
          </a:p>
        </p:txBody>
      </p:sp>
      <p:sp>
        <p:nvSpPr>
          <p:cNvPr id="145419" name="Title 1"/>
          <p:cNvSpPr txBox="1">
            <a:spLocks/>
          </p:cNvSpPr>
          <p:nvPr/>
        </p:nvSpPr>
        <p:spPr bwMode="auto">
          <a:xfrm>
            <a:off x="3326200" y="3827463"/>
            <a:ext cx="2338326" cy="801687"/>
          </a:xfrm>
          <a:prstGeom prst="rect">
            <a:avLst/>
          </a:prstGeom>
          <a:noFill/>
          <a:ln w="9525">
            <a:noFill/>
            <a:miter lim="800000"/>
            <a:headEnd/>
            <a:tailEnd/>
          </a:ln>
        </p:spPr>
        <p:txBody>
          <a:bodyPr/>
          <a:lstStyle/>
          <a:p>
            <a:pPr eaLnBrk="0" hangingPunct="0"/>
            <a:r>
              <a:rPr lang="en-US" dirty="0">
                <a:solidFill>
                  <a:schemeClr val="bg1"/>
                </a:solidFill>
                <a:ea typeface="ヒラギノ角ゴ Pro W3"/>
                <a:cs typeface="ヒラギノ角ゴ Pro W3"/>
              </a:rPr>
              <a:t> </a:t>
            </a:r>
            <a:r>
              <a:rPr lang="en-US" dirty="0">
                <a:solidFill>
                  <a:schemeClr val="bg1"/>
                </a:solidFill>
              </a:rPr>
              <a:t>Improving efficiency and responsiveness</a:t>
            </a:r>
          </a:p>
        </p:txBody>
      </p:sp>
      <p:grpSp>
        <p:nvGrpSpPr>
          <p:cNvPr id="145420" name="Group 12"/>
          <p:cNvGrpSpPr>
            <a:grpSpLocks/>
          </p:cNvGrpSpPr>
          <p:nvPr/>
        </p:nvGrpSpPr>
        <p:grpSpPr bwMode="auto">
          <a:xfrm>
            <a:off x="1614488" y="0"/>
            <a:ext cx="3190875" cy="6872288"/>
            <a:chOff x="896" y="0"/>
            <a:chExt cx="2010" cy="4329"/>
          </a:xfrm>
        </p:grpSpPr>
        <p:sp>
          <p:nvSpPr>
            <p:cNvPr id="145421" name="Line 13"/>
            <p:cNvSpPr>
              <a:spLocks noChangeShapeType="1"/>
            </p:cNvSpPr>
            <p:nvPr/>
          </p:nvSpPr>
          <p:spPr bwMode="auto">
            <a:xfrm flipV="1">
              <a:off x="896" y="0"/>
              <a:ext cx="1875" cy="4320"/>
            </a:xfrm>
            <a:prstGeom prst="line">
              <a:avLst/>
            </a:prstGeom>
            <a:noFill/>
            <a:ln w="12700">
              <a:solidFill>
                <a:srgbClr val="8E507F"/>
              </a:solidFill>
              <a:round/>
              <a:headEnd/>
              <a:tailEnd/>
            </a:ln>
            <a:effectLst/>
          </p:spPr>
          <p:txBody>
            <a:bodyPr/>
            <a:lstStyle/>
            <a:p>
              <a:endParaRPr lang="en-US"/>
            </a:p>
          </p:txBody>
        </p:sp>
        <p:sp>
          <p:nvSpPr>
            <p:cNvPr id="145422" name="Line 14"/>
            <p:cNvSpPr>
              <a:spLocks noChangeShapeType="1"/>
            </p:cNvSpPr>
            <p:nvPr/>
          </p:nvSpPr>
          <p:spPr bwMode="auto">
            <a:xfrm flipV="1">
              <a:off x="1028" y="0"/>
              <a:ext cx="1878" cy="4329"/>
            </a:xfrm>
            <a:prstGeom prst="line">
              <a:avLst/>
            </a:prstGeom>
            <a:noFill/>
            <a:ln w="12700">
              <a:solidFill>
                <a:srgbClr val="8E507F"/>
              </a:solidFill>
              <a:round/>
              <a:headEnd/>
              <a:tailEnd/>
            </a:ln>
            <a:effectLst/>
          </p:spPr>
          <p:txBody>
            <a:bodyPr/>
            <a:lstStyle/>
            <a:p>
              <a:endParaRPr lang="en-US"/>
            </a:p>
          </p:txBody>
        </p:sp>
      </p:grpSp>
      <p:grpSp>
        <p:nvGrpSpPr>
          <p:cNvPr id="145423" name="Group 15"/>
          <p:cNvGrpSpPr>
            <a:grpSpLocks/>
          </p:cNvGrpSpPr>
          <p:nvPr/>
        </p:nvGrpSpPr>
        <p:grpSpPr bwMode="auto">
          <a:xfrm>
            <a:off x="4770438" y="12700"/>
            <a:ext cx="3190875" cy="6872288"/>
            <a:chOff x="896" y="0"/>
            <a:chExt cx="2010" cy="4329"/>
          </a:xfrm>
        </p:grpSpPr>
        <p:sp>
          <p:nvSpPr>
            <p:cNvPr id="145424" name="Line 16"/>
            <p:cNvSpPr>
              <a:spLocks noChangeShapeType="1"/>
            </p:cNvSpPr>
            <p:nvPr/>
          </p:nvSpPr>
          <p:spPr bwMode="auto">
            <a:xfrm flipV="1">
              <a:off x="896" y="0"/>
              <a:ext cx="1875" cy="4320"/>
            </a:xfrm>
            <a:prstGeom prst="line">
              <a:avLst/>
            </a:prstGeom>
            <a:noFill/>
            <a:ln w="12700">
              <a:solidFill>
                <a:srgbClr val="8E507F"/>
              </a:solidFill>
              <a:round/>
              <a:headEnd/>
              <a:tailEnd/>
            </a:ln>
            <a:effectLst/>
          </p:spPr>
          <p:txBody>
            <a:bodyPr/>
            <a:lstStyle/>
            <a:p>
              <a:endParaRPr lang="en-US"/>
            </a:p>
          </p:txBody>
        </p:sp>
        <p:sp>
          <p:nvSpPr>
            <p:cNvPr id="145425" name="Line 17"/>
            <p:cNvSpPr>
              <a:spLocks noChangeShapeType="1"/>
            </p:cNvSpPr>
            <p:nvPr/>
          </p:nvSpPr>
          <p:spPr bwMode="auto">
            <a:xfrm flipV="1">
              <a:off x="1028" y="0"/>
              <a:ext cx="1878" cy="4329"/>
            </a:xfrm>
            <a:prstGeom prst="line">
              <a:avLst/>
            </a:prstGeom>
            <a:noFill/>
            <a:ln w="12700">
              <a:solidFill>
                <a:srgbClr val="8E507F"/>
              </a:solidFill>
              <a:round/>
              <a:headEnd/>
              <a:tailEnd/>
            </a:ln>
            <a:effectLst/>
          </p:spPr>
          <p:txBody>
            <a:bodyPr/>
            <a:lstStyle/>
            <a:p>
              <a:endParaRPr lang="en-US"/>
            </a:p>
          </p:txBody>
        </p:sp>
      </p:grpSp>
      <p:grpSp>
        <p:nvGrpSpPr>
          <p:cNvPr id="4" name="Group 3"/>
          <p:cNvGrpSpPr/>
          <p:nvPr/>
        </p:nvGrpSpPr>
        <p:grpSpPr>
          <a:xfrm>
            <a:off x="6501926" y="2088516"/>
            <a:ext cx="2109787" cy="996950"/>
            <a:chOff x="6999288" y="2090738"/>
            <a:chExt cx="2109787" cy="996950"/>
          </a:xfrm>
        </p:grpSpPr>
        <p:sp>
          <p:nvSpPr>
            <p:cNvPr id="145431" name="Rectangle 23"/>
            <p:cNvSpPr>
              <a:spLocks noChangeArrowheads="1"/>
            </p:cNvSpPr>
            <p:nvPr/>
          </p:nvSpPr>
          <p:spPr bwMode="auto">
            <a:xfrm>
              <a:off x="7018338" y="2090738"/>
              <a:ext cx="2090737" cy="996950"/>
            </a:xfrm>
            <a:prstGeom prst="rect">
              <a:avLst/>
            </a:prstGeom>
            <a:solidFill>
              <a:schemeClr val="bg1"/>
            </a:solidFill>
            <a:ln w="9525">
              <a:noFill/>
              <a:miter lim="800000"/>
              <a:headEnd/>
              <a:tailEnd/>
            </a:ln>
            <a:effectLst/>
          </p:spPr>
          <p:txBody>
            <a:bodyPr wrap="none" anchor="ctr"/>
            <a:lstStyle/>
            <a:p>
              <a:endParaRPr lang="en-US"/>
            </a:p>
          </p:txBody>
        </p:sp>
        <p:pic>
          <p:nvPicPr>
            <p:cNvPr id="145432" name="Picture 24" descr="Danske_Bank"/>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999288" y="2451100"/>
              <a:ext cx="2078037" cy="317500"/>
            </a:xfrm>
            <a:prstGeom prst="rect">
              <a:avLst/>
            </a:prstGeom>
            <a:noFill/>
          </p:spPr>
        </p:pic>
      </p:grpSp>
      <p:grpSp>
        <p:nvGrpSpPr>
          <p:cNvPr id="3" name="Group 2"/>
          <p:cNvGrpSpPr/>
          <p:nvPr/>
        </p:nvGrpSpPr>
        <p:grpSpPr>
          <a:xfrm>
            <a:off x="3408719" y="2067878"/>
            <a:ext cx="2173288" cy="1017588"/>
            <a:chOff x="3879850" y="2070100"/>
            <a:chExt cx="2173288" cy="1017588"/>
          </a:xfrm>
        </p:grpSpPr>
        <p:sp>
          <p:nvSpPr>
            <p:cNvPr id="145433" name="Rectangle 25"/>
            <p:cNvSpPr>
              <a:spLocks noChangeArrowheads="1"/>
            </p:cNvSpPr>
            <p:nvPr/>
          </p:nvSpPr>
          <p:spPr bwMode="auto">
            <a:xfrm>
              <a:off x="3924300" y="2090738"/>
              <a:ext cx="2090738" cy="996950"/>
            </a:xfrm>
            <a:prstGeom prst="rect">
              <a:avLst/>
            </a:prstGeom>
            <a:solidFill>
              <a:schemeClr val="bg1"/>
            </a:solidFill>
            <a:ln w="9525">
              <a:noFill/>
              <a:miter lim="800000"/>
              <a:headEnd/>
              <a:tailEnd/>
            </a:ln>
            <a:effectLst/>
          </p:spPr>
          <p:txBody>
            <a:bodyPr wrap="none" anchor="ctr"/>
            <a:lstStyle/>
            <a:p>
              <a:endParaRPr lang="en-US"/>
            </a:p>
          </p:txBody>
        </p:sp>
        <p:pic>
          <p:nvPicPr>
            <p:cNvPr id="145426" name="Picture 18" descr="250px-Canada_Mortgage_and_Housing_Corporation"/>
            <p:cNvPicPr>
              <a:picLocks noChangeAspect="1" noChangeArrowheads="1"/>
            </p:cNvPicPr>
            <p:nvPr/>
          </p:nvPicPr>
          <p:blipFill>
            <a:blip r:embed="rId5"/>
            <a:srcRect/>
            <a:stretch>
              <a:fillRect/>
            </a:stretch>
          </p:blipFill>
          <p:spPr bwMode="auto">
            <a:xfrm>
              <a:off x="3879850" y="2070100"/>
              <a:ext cx="2173288" cy="992188"/>
            </a:xfrm>
            <a:prstGeom prst="rect">
              <a:avLst/>
            </a:prstGeom>
            <a:noFill/>
          </p:spPr>
        </p:pic>
      </p:grpSp>
      <p:grpSp>
        <p:nvGrpSpPr>
          <p:cNvPr id="2" name="Group 1"/>
          <p:cNvGrpSpPr/>
          <p:nvPr/>
        </p:nvGrpSpPr>
        <p:grpSpPr>
          <a:xfrm>
            <a:off x="385513" y="2090738"/>
            <a:ext cx="2090738" cy="996950"/>
            <a:chOff x="581025" y="2095500"/>
            <a:chExt cx="2090738" cy="996950"/>
          </a:xfrm>
        </p:grpSpPr>
        <p:sp>
          <p:nvSpPr>
            <p:cNvPr id="145435" name="Rectangle 27"/>
            <p:cNvSpPr>
              <a:spLocks noChangeArrowheads="1"/>
            </p:cNvSpPr>
            <p:nvPr/>
          </p:nvSpPr>
          <p:spPr bwMode="auto">
            <a:xfrm>
              <a:off x="581025" y="2095500"/>
              <a:ext cx="2090738" cy="996950"/>
            </a:xfrm>
            <a:prstGeom prst="rect">
              <a:avLst/>
            </a:prstGeom>
            <a:solidFill>
              <a:schemeClr val="bg1"/>
            </a:solidFill>
            <a:ln w="9525">
              <a:noFill/>
              <a:miter lim="800000"/>
              <a:headEnd/>
              <a:tailEnd/>
            </a:ln>
            <a:effectLst/>
          </p:spPr>
          <p:txBody>
            <a:bodyPr wrap="none" anchor="ctr"/>
            <a:lstStyle/>
            <a:p>
              <a:endParaRPr lang="en-US"/>
            </a:p>
          </p:txBody>
        </p:sp>
        <p:pic>
          <p:nvPicPr>
            <p:cNvPr id="145427" name="Picture 19" descr="nationwide"/>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23888" y="2197100"/>
              <a:ext cx="2011362" cy="788988"/>
            </a:xfrm>
            <a:prstGeom prst="rect">
              <a:avLst/>
            </a:prstGeom>
            <a:noFill/>
          </p:spPr>
        </p:pic>
      </p:grpSp>
    </p:spTree>
    <p:extLst>
      <p:ext uri="{BB962C8B-B14F-4D97-AF65-F5344CB8AC3E}">
        <p14:creationId xmlns:p14="http://schemas.microsoft.com/office/powerpoint/2010/main" val="59771017"/>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9515" name="Picture 11" descr="12 copy"/>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p:spPr>
      </p:pic>
      <p:sp>
        <p:nvSpPr>
          <p:cNvPr id="149507" name="Oval 5"/>
          <p:cNvSpPr>
            <a:spLocks noChangeArrowheads="1"/>
          </p:cNvSpPr>
          <p:nvPr/>
        </p:nvSpPr>
        <p:spPr bwMode="auto">
          <a:xfrm>
            <a:off x="4267200" y="1676400"/>
            <a:ext cx="3200400" cy="1143000"/>
          </a:xfrm>
          <a:prstGeom prst="ellipse">
            <a:avLst/>
          </a:prstGeom>
          <a:noFill/>
          <a:ln w="9525">
            <a:noFill/>
            <a:round/>
            <a:headEnd/>
            <a:tailEnd/>
          </a:ln>
        </p:spPr>
        <p:txBody>
          <a:bodyPr/>
          <a:lstStyle/>
          <a:p>
            <a:pPr eaLnBrk="0" hangingPunct="0">
              <a:lnSpc>
                <a:spcPct val="90000"/>
              </a:lnSpc>
            </a:pPr>
            <a:endParaRPr lang="en-GB" sz="2200">
              <a:solidFill>
                <a:schemeClr val="hlink"/>
              </a:solidFill>
            </a:endParaRPr>
          </a:p>
        </p:txBody>
      </p:sp>
      <p:sp>
        <p:nvSpPr>
          <p:cNvPr id="149508" name="Rectangle 14"/>
          <p:cNvSpPr>
            <a:spLocks noChangeArrowheads="1"/>
          </p:cNvSpPr>
          <p:nvPr/>
        </p:nvSpPr>
        <p:spPr bwMode="auto">
          <a:xfrm>
            <a:off x="0" y="0"/>
            <a:ext cx="9144000" cy="6858000"/>
          </a:xfrm>
          <a:prstGeom prst="rect">
            <a:avLst/>
          </a:prstGeom>
          <a:solidFill>
            <a:srgbClr val="003D6A">
              <a:alpha val="60001"/>
            </a:srgbClr>
          </a:solidFill>
          <a:ln w="9525">
            <a:noFill/>
            <a:miter lim="800000"/>
            <a:headEnd/>
            <a:tailEnd/>
          </a:ln>
        </p:spPr>
        <p:txBody>
          <a:bodyPr wrap="none" anchor="ctr"/>
          <a:lstStyle/>
          <a:p>
            <a:pPr eaLnBrk="0" hangingPunct="0"/>
            <a:endParaRPr lang="en-US">
              <a:solidFill>
                <a:srgbClr val="000000"/>
              </a:solidFill>
            </a:endParaRPr>
          </a:p>
        </p:txBody>
      </p:sp>
      <p:sp>
        <p:nvSpPr>
          <p:cNvPr id="11" name="Date Placeholder 5"/>
          <p:cNvSpPr txBox="1">
            <a:spLocks/>
          </p:cNvSpPr>
          <p:nvPr/>
        </p:nvSpPr>
        <p:spPr bwMode="auto">
          <a:xfrm>
            <a:off x="731838" y="6570663"/>
            <a:ext cx="1130300" cy="109537"/>
          </a:xfrm>
          <a:prstGeom prst="rect">
            <a:avLst/>
          </a:prstGeom>
          <a:noFill/>
          <a:ln w="9525">
            <a:noFill/>
            <a:miter lim="800000"/>
            <a:headEnd/>
            <a:tailEnd/>
          </a:ln>
        </p:spPr>
        <p:txBody>
          <a:bodyPr lIns="0" tIns="0" rIns="0" bIns="0"/>
          <a:lstStyle/>
          <a:p>
            <a:pPr eaLnBrk="0" hangingPunct="0"/>
            <a:r>
              <a:rPr lang="en-US" sz="800">
                <a:solidFill>
                  <a:srgbClr val="EEE8D0"/>
                </a:solidFill>
              </a:rPr>
              <a:t>©2016 IBM Corporation</a:t>
            </a:r>
          </a:p>
        </p:txBody>
      </p:sp>
      <p:sp>
        <p:nvSpPr>
          <p:cNvPr id="8" name="Rectangle 7"/>
          <p:cNvSpPr>
            <a:spLocks noChangeArrowheads="1"/>
          </p:cNvSpPr>
          <p:nvPr/>
        </p:nvSpPr>
        <p:spPr bwMode="black">
          <a:xfrm>
            <a:off x="182563" y="6537325"/>
            <a:ext cx="366712" cy="184150"/>
          </a:xfrm>
          <a:prstGeom prst="rect">
            <a:avLst/>
          </a:prstGeom>
          <a:noFill/>
          <a:ln w="9525">
            <a:noFill/>
            <a:miter lim="800000"/>
            <a:headEnd/>
            <a:tailEnd/>
          </a:ln>
        </p:spPr>
        <p:txBody>
          <a:bodyPr lIns="92075" tIns="46038" rIns="92075" bIns="46038"/>
          <a:lstStyle/>
          <a:p>
            <a:fld id="{32FF9EB2-25BB-4BEE-ABCA-93F2395EF620}" type="slidenum">
              <a:rPr lang="en-US" sz="800">
                <a:solidFill>
                  <a:srgbClr val="EEE8D0"/>
                </a:solidFill>
                <a:cs typeface="Arial" pitchFamily="34" charset="0"/>
              </a:rPr>
              <a:pPr/>
              <a:t>12</a:t>
            </a:fld>
            <a:endParaRPr lang="en-US" sz="800">
              <a:solidFill>
                <a:srgbClr val="EEE8D0"/>
              </a:solidFill>
              <a:cs typeface="Arial" pitchFamily="34" charset="0"/>
            </a:endParaRPr>
          </a:p>
        </p:txBody>
      </p:sp>
      <p:sp>
        <p:nvSpPr>
          <p:cNvPr id="149512" name="TextBox 1"/>
          <p:cNvSpPr txBox="1">
            <a:spLocks noChangeArrowheads="1"/>
          </p:cNvSpPr>
          <p:nvPr/>
        </p:nvSpPr>
        <p:spPr bwMode="auto">
          <a:xfrm>
            <a:off x="11113" y="2136775"/>
            <a:ext cx="9156700" cy="1066800"/>
          </a:xfrm>
          <a:prstGeom prst="rect">
            <a:avLst/>
          </a:prstGeom>
          <a:noFill/>
          <a:ln w="9525">
            <a:noFill/>
            <a:miter lim="800000"/>
            <a:headEnd/>
            <a:tailEnd/>
          </a:ln>
        </p:spPr>
        <p:txBody>
          <a:bodyPr>
            <a:spAutoFit/>
          </a:bodyPr>
          <a:lstStyle/>
          <a:p>
            <a:pPr algn="ctr" eaLnBrk="0" hangingPunct="0"/>
            <a:r>
              <a:rPr lang="en-US" sz="3200" b="1">
                <a:solidFill>
                  <a:schemeClr val="bg1"/>
                </a:solidFill>
              </a:rPr>
              <a:t>Digital Transformation</a:t>
            </a:r>
            <a:r>
              <a:rPr lang="en-US" sz="3200">
                <a:solidFill>
                  <a:schemeClr val="bg1"/>
                </a:solidFill>
              </a:rPr>
              <a:t/>
            </a:r>
            <a:br>
              <a:rPr lang="en-US" sz="3200">
                <a:solidFill>
                  <a:schemeClr val="bg1"/>
                </a:solidFill>
              </a:rPr>
            </a:br>
            <a:r>
              <a:rPr lang="en-US" sz="3200">
                <a:solidFill>
                  <a:schemeClr val="bg1"/>
                </a:solidFill>
              </a:rPr>
              <a:t>Unleash your assets with Hybrid Cloud</a:t>
            </a:r>
          </a:p>
        </p:txBody>
      </p:sp>
      <p:cxnSp>
        <p:nvCxnSpPr>
          <p:cNvPr id="5" name="Straight Connector 4"/>
          <p:cNvCxnSpPr/>
          <p:nvPr/>
        </p:nvCxnSpPr>
        <p:spPr>
          <a:xfrm>
            <a:off x="1106488" y="3390900"/>
            <a:ext cx="7008812" cy="4763"/>
          </a:xfrm>
          <a:prstGeom prst="line">
            <a:avLst/>
          </a:prstGeom>
          <a:ln w="38100" cmpd="sng">
            <a:solidFill>
              <a:schemeClr val="accent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9504493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82563" y="224093"/>
            <a:ext cx="8824912" cy="744537"/>
          </a:xfrm>
        </p:spPr>
        <p:txBody>
          <a:bodyPr/>
          <a:lstStyle/>
          <a:p>
            <a:r>
              <a:rPr lang="en-US" b="1" dirty="0" smtClean="0"/>
              <a:t>APIs</a:t>
            </a:r>
            <a:r>
              <a:rPr lang="en-US" dirty="0" smtClean="0"/>
              <a:t> are giving rise to a new value chain</a:t>
            </a:r>
            <a:endParaRPr lang="en-US" dirty="0"/>
          </a:p>
        </p:txBody>
      </p:sp>
      <p:sp>
        <p:nvSpPr>
          <p:cNvPr id="4" name="Slide Number Placeholder 3"/>
          <p:cNvSpPr>
            <a:spLocks noGrp="1"/>
          </p:cNvSpPr>
          <p:nvPr>
            <p:ph type="sldNum" sz="quarter" idx="10"/>
          </p:nvPr>
        </p:nvSpPr>
        <p:spPr/>
        <p:txBody>
          <a:bodyPr/>
          <a:lstStyle/>
          <a:p>
            <a:pPr>
              <a:defRPr/>
            </a:pPr>
            <a:fld id="{EB0AA821-8C0E-5145-9E21-3EEE24787867}" type="slidenum">
              <a:rPr lang="en-US" smtClean="0"/>
              <a:pPr>
                <a:defRPr/>
              </a:pPr>
              <a:t>13</a:t>
            </a:fld>
            <a:endParaRPr lang="en-US"/>
          </a:p>
        </p:txBody>
      </p:sp>
      <p:sp>
        <p:nvSpPr>
          <p:cNvPr id="5" name="Date Placeholder 4"/>
          <p:cNvSpPr>
            <a:spLocks noGrp="1"/>
          </p:cNvSpPr>
          <p:nvPr>
            <p:ph type="dt" sz="half" idx="11"/>
          </p:nvPr>
        </p:nvSpPr>
        <p:spPr>
          <a:xfrm>
            <a:off x="2239963" y="6537324"/>
            <a:ext cx="1874837" cy="180975"/>
          </a:xfrm>
        </p:spPr>
        <p:txBody>
          <a:bodyPr/>
          <a:lstStyle/>
          <a:p>
            <a:pPr>
              <a:defRPr/>
            </a:pPr>
            <a:fld id="{C00186F4-59AD-994F-88FA-079DC406A340}" type="datetime3">
              <a:rPr lang="en-US" smtClean="0"/>
              <a:pPr>
                <a:defRPr/>
              </a:pPr>
              <a:t>20 June 2016</a:t>
            </a:fld>
            <a:endParaRPr lang="en-US" dirty="0"/>
          </a:p>
        </p:txBody>
      </p:sp>
      <p:sp>
        <p:nvSpPr>
          <p:cNvPr id="7" name="object 3"/>
          <p:cNvSpPr/>
          <p:nvPr/>
        </p:nvSpPr>
        <p:spPr>
          <a:xfrm>
            <a:off x="6633972" y="1008698"/>
            <a:ext cx="812800" cy="811212"/>
          </a:xfrm>
          <a:prstGeom prst="rect">
            <a:avLst/>
          </a:prstGeom>
          <a:blipFill>
            <a:blip r:embed="rId3"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8" name="object 4"/>
          <p:cNvSpPr/>
          <p:nvPr/>
        </p:nvSpPr>
        <p:spPr>
          <a:xfrm>
            <a:off x="2514600" y="1259333"/>
            <a:ext cx="3806825" cy="3838575"/>
          </a:xfrm>
          <a:custGeom>
            <a:avLst/>
            <a:gdLst/>
            <a:ahLst/>
            <a:cxnLst/>
            <a:rect l="l" t="t" r="r" b="b"/>
            <a:pathLst>
              <a:path w="3806825" h="3838575">
                <a:moveTo>
                  <a:pt x="2213610" y="0"/>
                </a:moveTo>
                <a:lnTo>
                  <a:pt x="2033270" y="65150"/>
                </a:lnTo>
                <a:lnTo>
                  <a:pt x="2193671" y="170306"/>
                </a:lnTo>
                <a:lnTo>
                  <a:pt x="2200280" y="113856"/>
                </a:lnTo>
                <a:lnTo>
                  <a:pt x="2171572" y="110108"/>
                </a:lnTo>
                <a:lnTo>
                  <a:pt x="2178938" y="53466"/>
                </a:lnTo>
                <a:lnTo>
                  <a:pt x="2207350" y="53466"/>
                </a:lnTo>
                <a:lnTo>
                  <a:pt x="2213610" y="0"/>
                </a:lnTo>
                <a:close/>
              </a:path>
              <a:path w="3806825" h="3838575">
                <a:moveTo>
                  <a:pt x="2206930" y="57048"/>
                </a:moveTo>
                <a:lnTo>
                  <a:pt x="2200280" y="113856"/>
                </a:lnTo>
                <a:lnTo>
                  <a:pt x="2220213" y="116458"/>
                </a:lnTo>
                <a:lnTo>
                  <a:pt x="2311146" y="134492"/>
                </a:lnTo>
                <a:lnTo>
                  <a:pt x="2336672" y="140969"/>
                </a:lnTo>
                <a:lnTo>
                  <a:pt x="2350643" y="85470"/>
                </a:lnTo>
                <a:lnTo>
                  <a:pt x="2322195" y="78486"/>
                </a:lnTo>
                <a:lnTo>
                  <a:pt x="2227580" y="59689"/>
                </a:lnTo>
                <a:lnTo>
                  <a:pt x="2206930" y="57048"/>
                </a:lnTo>
                <a:close/>
              </a:path>
              <a:path w="3806825" h="3838575">
                <a:moveTo>
                  <a:pt x="2178938" y="53466"/>
                </a:moveTo>
                <a:lnTo>
                  <a:pt x="2171572" y="110108"/>
                </a:lnTo>
                <a:lnTo>
                  <a:pt x="2200280" y="113856"/>
                </a:lnTo>
                <a:lnTo>
                  <a:pt x="2206930" y="57048"/>
                </a:lnTo>
                <a:lnTo>
                  <a:pt x="2178938" y="53466"/>
                </a:lnTo>
                <a:close/>
              </a:path>
              <a:path w="3806825" h="3838575">
                <a:moveTo>
                  <a:pt x="2207350" y="53466"/>
                </a:moveTo>
                <a:lnTo>
                  <a:pt x="2178938" y="53466"/>
                </a:lnTo>
                <a:lnTo>
                  <a:pt x="2206930" y="57048"/>
                </a:lnTo>
                <a:lnTo>
                  <a:pt x="2207350" y="53466"/>
                </a:lnTo>
                <a:close/>
              </a:path>
              <a:path w="3806825" h="3838575">
                <a:moveTo>
                  <a:pt x="2406015" y="99440"/>
                </a:moveTo>
                <a:lnTo>
                  <a:pt x="2392045" y="154812"/>
                </a:lnTo>
                <a:lnTo>
                  <a:pt x="2400681" y="156972"/>
                </a:lnTo>
                <a:lnTo>
                  <a:pt x="2488310" y="183768"/>
                </a:lnTo>
                <a:lnTo>
                  <a:pt x="2552319" y="207010"/>
                </a:lnTo>
                <a:lnTo>
                  <a:pt x="2571749" y="153162"/>
                </a:lnTo>
                <a:lnTo>
                  <a:pt x="2504947" y="129158"/>
                </a:lnTo>
                <a:lnTo>
                  <a:pt x="2414650" y="101600"/>
                </a:lnTo>
                <a:lnTo>
                  <a:pt x="2406015" y="99440"/>
                </a:lnTo>
                <a:close/>
              </a:path>
              <a:path w="3806825" h="3838575">
                <a:moveTo>
                  <a:pt x="2626233" y="174625"/>
                </a:moveTo>
                <a:lnTo>
                  <a:pt x="2604135" y="227456"/>
                </a:lnTo>
                <a:lnTo>
                  <a:pt x="2657601" y="249681"/>
                </a:lnTo>
                <a:lnTo>
                  <a:pt x="2738882" y="288543"/>
                </a:lnTo>
                <a:lnTo>
                  <a:pt x="2757043" y="298450"/>
                </a:lnTo>
                <a:lnTo>
                  <a:pt x="2784221" y="248030"/>
                </a:lnTo>
                <a:lnTo>
                  <a:pt x="2763393" y="236981"/>
                </a:lnTo>
                <a:lnTo>
                  <a:pt x="2679572" y="196976"/>
                </a:lnTo>
                <a:lnTo>
                  <a:pt x="2626233" y="174625"/>
                </a:lnTo>
                <a:close/>
              </a:path>
              <a:path w="3806825" h="3838575">
                <a:moveTo>
                  <a:pt x="2834512" y="275208"/>
                </a:moveTo>
                <a:lnTo>
                  <a:pt x="2807461" y="325500"/>
                </a:lnTo>
                <a:lnTo>
                  <a:pt x="2817748" y="331088"/>
                </a:lnTo>
                <a:lnTo>
                  <a:pt x="2894330" y="377316"/>
                </a:lnTo>
                <a:lnTo>
                  <a:pt x="2950336" y="414908"/>
                </a:lnTo>
                <a:lnTo>
                  <a:pt x="2982213" y="367538"/>
                </a:lnTo>
                <a:lnTo>
                  <a:pt x="2923921" y="328422"/>
                </a:lnTo>
                <a:lnTo>
                  <a:pt x="2844926" y="280797"/>
                </a:lnTo>
                <a:lnTo>
                  <a:pt x="2834512" y="275208"/>
                </a:lnTo>
                <a:close/>
              </a:path>
              <a:path w="3806825" h="3838575">
                <a:moveTo>
                  <a:pt x="3029711" y="401574"/>
                </a:moveTo>
                <a:lnTo>
                  <a:pt x="2995675" y="447420"/>
                </a:lnTo>
                <a:lnTo>
                  <a:pt x="3039745" y="480187"/>
                </a:lnTo>
                <a:lnTo>
                  <a:pt x="3108324" y="536575"/>
                </a:lnTo>
                <a:lnTo>
                  <a:pt x="3126867" y="553338"/>
                </a:lnTo>
                <a:lnTo>
                  <a:pt x="3165221" y="510920"/>
                </a:lnTo>
                <a:lnTo>
                  <a:pt x="3144647" y="492378"/>
                </a:lnTo>
                <a:lnTo>
                  <a:pt x="3073908" y="434339"/>
                </a:lnTo>
                <a:lnTo>
                  <a:pt x="3029711" y="401574"/>
                </a:lnTo>
                <a:close/>
              </a:path>
              <a:path w="3806825" h="3838575">
                <a:moveTo>
                  <a:pt x="3207511" y="549401"/>
                </a:moveTo>
                <a:lnTo>
                  <a:pt x="3169158" y="591692"/>
                </a:lnTo>
                <a:lnTo>
                  <a:pt x="3174110" y="596138"/>
                </a:lnTo>
                <a:lnTo>
                  <a:pt x="3236975" y="658749"/>
                </a:lnTo>
                <a:lnTo>
                  <a:pt x="3286379" y="712977"/>
                </a:lnTo>
                <a:lnTo>
                  <a:pt x="3328670" y="674369"/>
                </a:lnTo>
                <a:lnTo>
                  <a:pt x="3277234" y="618108"/>
                </a:lnTo>
                <a:lnTo>
                  <a:pt x="3212465" y="553847"/>
                </a:lnTo>
                <a:lnTo>
                  <a:pt x="3207511" y="549401"/>
                </a:lnTo>
                <a:close/>
              </a:path>
              <a:path w="3806825" h="3838575">
                <a:moveTo>
                  <a:pt x="3366516" y="718947"/>
                </a:moveTo>
                <a:lnTo>
                  <a:pt x="3322574" y="755395"/>
                </a:lnTo>
                <a:lnTo>
                  <a:pt x="3353054" y="792352"/>
                </a:lnTo>
                <a:lnTo>
                  <a:pt x="3406394" y="863218"/>
                </a:lnTo>
                <a:lnTo>
                  <a:pt x="3424428" y="889888"/>
                </a:lnTo>
                <a:lnTo>
                  <a:pt x="3471672" y="857757"/>
                </a:lnTo>
                <a:lnTo>
                  <a:pt x="3452113" y="828928"/>
                </a:lnTo>
                <a:lnTo>
                  <a:pt x="3397123" y="755903"/>
                </a:lnTo>
                <a:lnTo>
                  <a:pt x="3366516" y="718947"/>
                </a:lnTo>
                <a:close/>
              </a:path>
              <a:path w="3806825" h="3838575">
                <a:moveTo>
                  <a:pt x="3504437" y="906272"/>
                </a:moveTo>
                <a:lnTo>
                  <a:pt x="3455670" y="935989"/>
                </a:lnTo>
                <a:lnTo>
                  <a:pt x="3502532" y="1012570"/>
                </a:lnTo>
                <a:lnTo>
                  <a:pt x="3541013" y="1083055"/>
                </a:lnTo>
                <a:lnTo>
                  <a:pt x="3591179" y="1055624"/>
                </a:lnTo>
                <a:lnTo>
                  <a:pt x="3551174" y="982726"/>
                </a:lnTo>
                <a:lnTo>
                  <a:pt x="3504437" y="906272"/>
                </a:lnTo>
                <a:close/>
              </a:path>
              <a:path w="3806825" h="3838575">
                <a:moveTo>
                  <a:pt x="3617213" y="1108075"/>
                </a:moveTo>
                <a:lnTo>
                  <a:pt x="3565779" y="1133093"/>
                </a:lnTo>
                <a:lnTo>
                  <a:pt x="3584067" y="1170813"/>
                </a:lnTo>
                <a:lnTo>
                  <a:pt x="3619246" y="1253108"/>
                </a:lnTo>
                <a:lnTo>
                  <a:pt x="3632200" y="1288033"/>
                </a:lnTo>
                <a:lnTo>
                  <a:pt x="3685794" y="1268094"/>
                </a:lnTo>
                <a:lnTo>
                  <a:pt x="3671824" y="1230629"/>
                </a:lnTo>
                <a:lnTo>
                  <a:pt x="3635502" y="1145793"/>
                </a:lnTo>
                <a:lnTo>
                  <a:pt x="3617213" y="1108075"/>
                </a:lnTo>
                <a:close/>
              </a:path>
              <a:path w="3806825" h="3838575">
                <a:moveTo>
                  <a:pt x="3705859" y="1323086"/>
                </a:moveTo>
                <a:lnTo>
                  <a:pt x="3651377" y="1340357"/>
                </a:lnTo>
                <a:lnTo>
                  <a:pt x="3677538" y="1423162"/>
                </a:lnTo>
                <a:lnTo>
                  <a:pt x="3698621" y="1503679"/>
                </a:lnTo>
                <a:lnTo>
                  <a:pt x="3753866" y="1489075"/>
                </a:lnTo>
                <a:lnTo>
                  <a:pt x="3732022" y="1405889"/>
                </a:lnTo>
                <a:lnTo>
                  <a:pt x="3705859" y="1323086"/>
                </a:lnTo>
                <a:close/>
              </a:path>
              <a:path w="3806825" h="3838575">
                <a:moveTo>
                  <a:pt x="3766311" y="1546352"/>
                </a:moveTo>
                <a:lnTo>
                  <a:pt x="3710431" y="1558163"/>
                </a:lnTo>
                <a:lnTo>
                  <a:pt x="3719195" y="1599945"/>
                </a:lnTo>
                <a:lnTo>
                  <a:pt x="3733546" y="1690497"/>
                </a:lnTo>
                <a:lnTo>
                  <a:pt x="3737102" y="1724532"/>
                </a:lnTo>
                <a:lnTo>
                  <a:pt x="3793998" y="1718310"/>
                </a:lnTo>
                <a:lnTo>
                  <a:pt x="3789933" y="1681479"/>
                </a:lnTo>
                <a:lnTo>
                  <a:pt x="3775075" y="1588135"/>
                </a:lnTo>
                <a:lnTo>
                  <a:pt x="3766311" y="1546352"/>
                </a:lnTo>
                <a:close/>
              </a:path>
              <a:path w="3806825" h="3838575">
                <a:moveTo>
                  <a:pt x="3800094" y="1775078"/>
                </a:moveTo>
                <a:lnTo>
                  <a:pt x="3743325" y="1781302"/>
                </a:lnTo>
                <a:lnTo>
                  <a:pt x="3743452" y="1782317"/>
                </a:lnTo>
                <a:lnTo>
                  <a:pt x="3748658" y="1875282"/>
                </a:lnTo>
                <a:lnTo>
                  <a:pt x="3749167" y="1949703"/>
                </a:lnTo>
                <a:lnTo>
                  <a:pt x="3806317" y="1949322"/>
                </a:lnTo>
                <a:lnTo>
                  <a:pt x="3805681" y="1871979"/>
                </a:lnTo>
                <a:lnTo>
                  <a:pt x="3800221" y="1776094"/>
                </a:lnTo>
                <a:lnTo>
                  <a:pt x="3800094" y="1775078"/>
                </a:lnTo>
                <a:close/>
              </a:path>
              <a:path w="3806825" h="3838575">
                <a:moveTo>
                  <a:pt x="3747643" y="2005329"/>
                </a:moveTo>
                <a:lnTo>
                  <a:pt x="3744976" y="2064258"/>
                </a:lnTo>
                <a:lnTo>
                  <a:pt x="3735958" y="2159000"/>
                </a:lnTo>
                <a:lnTo>
                  <a:pt x="3733800" y="2173223"/>
                </a:lnTo>
                <a:lnTo>
                  <a:pt x="3790315" y="2181605"/>
                </a:lnTo>
                <a:lnTo>
                  <a:pt x="3792854" y="2164334"/>
                </a:lnTo>
                <a:lnTo>
                  <a:pt x="3802126" y="2066797"/>
                </a:lnTo>
                <a:lnTo>
                  <a:pt x="3804666" y="2007870"/>
                </a:lnTo>
                <a:lnTo>
                  <a:pt x="3747643" y="2005329"/>
                </a:lnTo>
                <a:close/>
              </a:path>
              <a:path w="3806825" h="3838575">
                <a:moveTo>
                  <a:pt x="3725545" y="2229866"/>
                </a:moveTo>
                <a:lnTo>
                  <a:pt x="3722370" y="2251964"/>
                </a:lnTo>
                <a:lnTo>
                  <a:pt x="3704208" y="2343277"/>
                </a:lnTo>
                <a:lnTo>
                  <a:pt x="3691254" y="2394711"/>
                </a:lnTo>
                <a:lnTo>
                  <a:pt x="3746627" y="2408682"/>
                </a:lnTo>
                <a:lnTo>
                  <a:pt x="3760216" y="2354453"/>
                </a:lnTo>
                <a:lnTo>
                  <a:pt x="3778884" y="2260346"/>
                </a:lnTo>
                <a:lnTo>
                  <a:pt x="3782059" y="2238121"/>
                </a:lnTo>
                <a:lnTo>
                  <a:pt x="3725545" y="2229866"/>
                </a:lnTo>
                <a:close/>
              </a:path>
              <a:path w="3806825" h="3838575">
                <a:moveTo>
                  <a:pt x="3676777" y="2448560"/>
                </a:moveTo>
                <a:lnTo>
                  <a:pt x="3654805" y="2520441"/>
                </a:lnTo>
                <a:lnTo>
                  <a:pt x="3623945" y="2606166"/>
                </a:lnTo>
                <a:lnTo>
                  <a:pt x="3622929" y="2608326"/>
                </a:lnTo>
                <a:lnTo>
                  <a:pt x="3675633" y="2630297"/>
                </a:lnTo>
                <a:lnTo>
                  <a:pt x="3677666" y="2625471"/>
                </a:lnTo>
                <a:lnTo>
                  <a:pt x="3709416" y="2537205"/>
                </a:lnTo>
                <a:lnTo>
                  <a:pt x="3731386" y="2465323"/>
                </a:lnTo>
                <a:lnTo>
                  <a:pt x="3676777" y="2448560"/>
                </a:lnTo>
                <a:close/>
              </a:path>
              <a:path w="3806825" h="3838575">
                <a:moveTo>
                  <a:pt x="3600957" y="2661030"/>
                </a:moveTo>
                <a:lnTo>
                  <a:pt x="3589020" y="2689733"/>
                </a:lnTo>
                <a:lnTo>
                  <a:pt x="3550157" y="2771013"/>
                </a:lnTo>
                <a:lnTo>
                  <a:pt x="3527552" y="2812796"/>
                </a:lnTo>
                <a:lnTo>
                  <a:pt x="3577844" y="2839847"/>
                </a:lnTo>
                <a:lnTo>
                  <a:pt x="3601720" y="2795651"/>
                </a:lnTo>
                <a:lnTo>
                  <a:pt x="3641725" y="2711704"/>
                </a:lnTo>
                <a:lnTo>
                  <a:pt x="3653662" y="2683002"/>
                </a:lnTo>
                <a:lnTo>
                  <a:pt x="3600957" y="2661030"/>
                </a:lnTo>
                <a:close/>
              </a:path>
              <a:path w="3806825" h="3838575">
                <a:moveTo>
                  <a:pt x="3500501" y="2861564"/>
                </a:moveTo>
                <a:lnTo>
                  <a:pt x="3461384" y="2926588"/>
                </a:lnTo>
                <a:lnTo>
                  <a:pt x="3411474" y="3000629"/>
                </a:lnTo>
                <a:lnTo>
                  <a:pt x="3409442" y="3003422"/>
                </a:lnTo>
                <a:lnTo>
                  <a:pt x="3455288" y="3037459"/>
                </a:lnTo>
                <a:lnTo>
                  <a:pt x="3458972" y="3032505"/>
                </a:lnTo>
                <a:lnTo>
                  <a:pt x="3510279" y="2956052"/>
                </a:lnTo>
                <a:lnTo>
                  <a:pt x="3549523" y="2891028"/>
                </a:lnTo>
                <a:lnTo>
                  <a:pt x="3500501" y="2861564"/>
                </a:lnTo>
                <a:close/>
              </a:path>
              <a:path w="3806825" h="3838575">
                <a:moveTo>
                  <a:pt x="3375279" y="3049270"/>
                </a:moveTo>
                <a:lnTo>
                  <a:pt x="3358387" y="3072003"/>
                </a:lnTo>
                <a:lnTo>
                  <a:pt x="3302000" y="3140583"/>
                </a:lnTo>
                <a:lnTo>
                  <a:pt x="3267329" y="3178810"/>
                </a:lnTo>
                <a:lnTo>
                  <a:pt x="3309747" y="3217164"/>
                </a:lnTo>
                <a:lnTo>
                  <a:pt x="3346196" y="3176904"/>
                </a:lnTo>
                <a:lnTo>
                  <a:pt x="3404234" y="3106039"/>
                </a:lnTo>
                <a:lnTo>
                  <a:pt x="3421126" y="3083305"/>
                </a:lnTo>
                <a:lnTo>
                  <a:pt x="3375279" y="3049270"/>
                </a:lnTo>
                <a:close/>
              </a:path>
              <a:path w="3806825" h="3838575">
                <a:moveTo>
                  <a:pt x="3229229" y="3219577"/>
                </a:moveTo>
                <a:lnTo>
                  <a:pt x="3179953" y="3269106"/>
                </a:lnTo>
                <a:lnTo>
                  <a:pt x="3114421" y="3328797"/>
                </a:lnTo>
                <a:lnTo>
                  <a:pt x="3106547" y="3335274"/>
                </a:lnTo>
                <a:lnTo>
                  <a:pt x="3142996" y="3379216"/>
                </a:lnTo>
                <a:lnTo>
                  <a:pt x="3152901" y="3370960"/>
                </a:lnTo>
                <a:lnTo>
                  <a:pt x="3220338" y="3309366"/>
                </a:lnTo>
                <a:lnTo>
                  <a:pt x="3269742" y="3259835"/>
                </a:lnTo>
                <a:lnTo>
                  <a:pt x="3229229" y="3219577"/>
                </a:lnTo>
                <a:close/>
              </a:path>
              <a:path w="3806825" h="3838575">
                <a:moveTo>
                  <a:pt x="3062605" y="3371723"/>
                </a:moveTo>
                <a:lnTo>
                  <a:pt x="3046222" y="3385311"/>
                </a:lnTo>
                <a:lnTo>
                  <a:pt x="2975356" y="3438525"/>
                </a:lnTo>
                <a:lnTo>
                  <a:pt x="2926587" y="3471545"/>
                </a:lnTo>
                <a:lnTo>
                  <a:pt x="2958719" y="3518789"/>
                </a:lnTo>
                <a:lnTo>
                  <a:pt x="3009646" y="3484244"/>
                </a:lnTo>
                <a:lnTo>
                  <a:pt x="3082671" y="3429380"/>
                </a:lnTo>
                <a:lnTo>
                  <a:pt x="3099054" y="3415791"/>
                </a:lnTo>
                <a:lnTo>
                  <a:pt x="3062605" y="3371723"/>
                </a:lnTo>
                <a:close/>
              </a:path>
              <a:path w="3806825" h="3838575">
                <a:moveTo>
                  <a:pt x="2879851" y="3501898"/>
                </a:moveTo>
                <a:lnTo>
                  <a:pt x="2826131" y="3534664"/>
                </a:lnTo>
                <a:lnTo>
                  <a:pt x="2748025" y="3577336"/>
                </a:lnTo>
                <a:lnTo>
                  <a:pt x="2732912" y="3584702"/>
                </a:lnTo>
                <a:lnTo>
                  <a:pt x="2757932" y="3636009"/>
                </a:lnTo>
                <a:lnTo>
                  <a:pt x="2775458" y="3627501"/>
                </a:lnTo>
                <a:lnTo>
                  <a:pt x="2855975" y="3583431"/>
                </a:lnTo>
                <a:lnTo>
                  <a:pt x="2909697" y="3550539"/>
                </a:lnTo>
                <a:lnTo>
                  <a:pt x="2879851" y="3501898"/>
                </a:lnTo>
                <a:close/>
              </a:path>
              <a:path w="3806825" h="3838575">
                <a:moveTo>
                  <a:pt x="2681478" y="3609593"/>
                </a:moveTo>
                <a:lnTo>
                  <a:pt x="2667761" y="3616325"/>
                </a:lnTo>
                <a:lnTo>
                  <a:pt x="2585466" y="3651377"/>
                </a:lnTo>
                <a:lnTo>
                  <a:pt x="2525522" y="3673602"/>
                </a:lnTo>
                <a:lnTo>
                  <a:pt x="2545460" y="3727196"/>
                </a:lnTo>
                <a:lnTo>
                  <a:pt x="2607945" y="3703954"/>
                </a:lnTo>
                <a:lnTo>
                  <a:pt x="2692781" y="3667759"/>
                </a:lnTo>
                <a:lnTo>
                  <a:pt x="2706497" y="3661029"/>
                </a:lnTo>
                <a:lnTo>
                  <a:pt x="2681478" y="3609593"/>
                </a:lnTo>
                <a:close/>
              </a:path>
              <a:path w="3806825" h="3838575">
                <a:moveTo>
                  <a:pt x="2472817" y="3691508"/>
                </a:moveTo>
                <a:lnTo>
                  <a:pt x="2415412" y="3709669"/>
                </a:lnTo>
                <a:lnTo>
                  <a:pt x="2327783" y="3732656"/>
                </a:lnTo>
                <a:lnTo>
                  <a:pt x="2310384" y="3736340"/>
                </a:lnTo>
                <a:lnTo>
                  <a:pt x="2322068" y="3792219"/>
                </a:lnTo>
                <a:lnTo>
                  <a:pt x="2342387" y="3788029"/>
                </a:lnTo>
                <a:lnTo>
                  <a:pt x="2432685" y="3764153"/>
                </a:lnTo>
                <a:lnTo>
                  <a:pt x="2489961" y="3746118"/>
                </a:lnTo>
                <a:lnTo>
                  <a:pt x="2472817" y="3691508"/>
                </a:lnTo>
                <a:close/>
              </a:path>
              <a:path w="3806825" h="3838575">
                <a:moveTo>
                  <a:pt x="2254376" y="3748024"/>
                </a:moveTo>
                <a:lnTo>
                  <a:pt x="2238756" y="3751326"/>
                </a:lnTo>
                <a:lnTo>
                  <a:pt x="2148205" y="3765804"/>
                </a:lnTo>
                <a:lnTo>
                  <a:pt x="2087625" y="3772154"/>
                </a:lnTo>
                <a:lnTo>
                  <a:pt x="2093721" y="3829050"/>
                </a:lnTo>
                <a:lnTo>
                  <a:pt x="2157222" y="3822191"/>
                </a:lnTo>
                <a:lnTo>
                  <a:pt x="2250440" y="3807205"/>
                </a:lnTo>
                <a:lnTo>
                  <a:pt x="2266060" y="3804030"/>
                </a:lnTo>
                <a:lnTo>
                  <a:pt x="2254376" y="3748024"/>
                </a:lnTo>
                <a:close/>
              </a:path>
              <a:path w="3806825" h="3838575">
                <a:moveTo>
                  <a:pt x="2032126" y="3776853"/>
                </a:moveTo>
                <a:lnTo>
                  <a:pt x="1963420" y="3780790"/>
                </a:lnTo>
                <a:lnTo>
                  <a:pt x="1869312" y="3781425"/>
                </a:lnTo>
                <a:lnTo>
                  <a:pt x="1863708" y="3781425"/>
                </a:lnTo>
                <a:lnTo>
                  <a:pt x="1861184" y="3838193"/>
                </a:lnTo>
                <a:lnTo>
                  <a:pt x="1869694" y="3838536"/>
                </a:lnTo>
                <a:lnTo>
                  <a:pt x="1966595" y="3837825"/>
                </a:lnTo>
                <a:lnTo>
                  <a:pt x="2035301" y="3834003"/>
                </a:lnTo>
                <a:lnTo>
                  <a:pt x="2032380" y="3781425"/>
                </a:lnTo>
                <a:lnTo>
                  <a:pt x="1869312" y="3781425"/>
                </a:lnTo>
                <a:lnTo>
                  <a:pt x="1863724" y="3781043"/>
                </a:lnTo>
                <a:lnTo>
                  <a:pt x="2032359" y="3781043"/>
                </a:lnTo>
                <a:lnTo>
                  <a:pt x="2032126" y="3776853"/>
                </a:lnTo>
                <a:close/>
              </a:path>
              <a:path w="3806825" h="3838575">
                <a:moveTo>
                  <a:pt x="1638934" y="3762121"/>
                </a:moveTo>
                <a:lnTo>
                  <a:pt x="1630680" y="3818636"/>
                </a:lnTo>
                <a:lnTo>
                  <a:pt x="1674241" y="3824986"/>
                </a:lnTo>
                <a:lnTo>
                  <a:pt x="1771776" y="3834256"/>
                </a:lnTo>
                <a:lnTo>
                  <a:pt x="1804034" y="3835654"/>
                </a:lnTo>
                <a:lnTo>
                  <a:pt x="1806574" y="3778504"/>
                </a:lnTo>
                <a:lnTo>
                  <a:pt x="1774317" y="3777106"/>
                </a:lnTo>
                <a:lnTo>
                  <a:pt x="1679701" y="3768090"/>
                </a:lnTo>
                <a:lnTo>
                  <a:pt x="1638934" y="3762121"/>
                </a:lnTo>
                <a:close/>
              </a:path>
              <a:path w="3806825" h="3838575">
                <a:moveTo>
                  <a:pt x="1417955" y="3716781"/>
                </a:moveTo>
                <a:lnTo>
                  <a:pt x="1403984" y="3772280"/>
                </a:lnTo>
                <a:lnTo>
                  <a:pt x="1484248" y="3792347"/>
                </a:lnTo>
                <a:lnTo>
                  <a:pt x="1572768" y="3809873"/>
                </a:lnTo>
                <a:lnTo>
                  <a:pt x="1583817" y="3753866"/>
                </a:lnTo>
                <a:lnTo>
                  <a:pt x="1495297" y="3736340"/>
                </a:lnTo>
                <a:lnTo>
                  <a:pt x="1417955" y="3716781"/>
                </a:lnTo>
                <a:close/>
              </a:path>
              <a:path w="3806825" h="3838575">
                <a:moveTo>
                  <a:pt x="1205610" y="3644773"/>
                </a:moveTo>
                <a:lnTo>
                  <a:pt x="1183640" y="3697604"/>
                </a:lnTo>
                <a:lnTo>
                  <a:pt x="1213104" y="3709797"/>
                </a:lnTo>
                <a:lnTo>
                  <a:pt x="1301495" y="3741674"/>
                </a:lnTo>
                <a:lnTo>
                  <a:pt x="1347850" y="3755771"/>
                </a:lnTo>
                <a:lnTo>
                  <a:pt x="1364487" y="3701161"/>
                </a:lnTo>
                <a:lnTo>
                  <a:pt x="1318133" y="3687064"/>
                </a:lnTo>
                <a:lnTo>
                  <a:pt x="1232408" y="3656076"/>
                </a:lnTo>
                <a:lnTo>
                  <a:pt x="1205610" y="3644773"/>
                </a:lnTo>
                <a:close/>
              </a:path>
              <a:path w="3806825" h="3838575">
                <a:moveTo>
                  <a:pt x="1002283" y="3547109"/>
                </a:moveTo>
                <a:lnTo>
                  <a:pt x="975232" y="3597402"/>
                </a:lnTo>
                <a:lnTo>
                  <a:pt x="1043050" y="3633851"/>
                </a:lnTo>
                <a:lnTo>
                  <a:pt x="1126870" y="3673855"/>
                </a:lnTo>
                <a:lnTo>
                  <a:pt x="1130934" y="3675506"/>
                </a:lnTo>
                <a:lnTo>
                  <a:pt x="1152906" y="3622802"/>
                </a:lnTo>
                <a:lnTo>
                  <a:pt x="1148842" y="3621151"/>
                </a:lnTo>
                <a:lnTo>
                  <a:pt x="1067561" y="3582289"/>
                </a:lnTo>
                <a:lnTo>
                  <a:pt x="1002283" y="3547109"/>
                </a:lnTo>
                <a:close/>
              </a:path>
              <a:path w="3806825" h="3838575">
                <a:moveTo>
                  <a:pt x="813688" y="3425698"/>
                </a:moveTo>
                <a:lnTo>
                  <a:pt x="779653" y="3471545"/>
                </a:lnTo>
                <a:lnTo>
                  <a:pt x="806069" y="3491229"/>
                </a:lnTo>
                <a:lnTo>
                  <a:pt x="882522" y="3542411"/>
                </a:lnTo>
                <a:lnTo>
                  <a:pt x="924686" y="3567811"/>
                </a:lnTo>
                <a:lnTo>
                  <a:pt x="954278" y="3518916"/>
                </a:lnTo>
                <a:lnTo>
                  <a:pt x="912113" y="3493516"/>
                </a:lnTo>
                <a:lnTo>
                  <a:pt x="837945" y="3443731"/>
                </a:lnTo>
                <a:lnTo>
                  <a:pt x="813688" y="3425698"/>
                </a:lnTo>
                <a:close/>
              </a:path>
              <a:path w="3806825" h="3838575">
                <a:moveTo>
                  <a:pt x="639952" y="3281679"/>
                </a:moveTo>
                <a:lnTo>
                  <a:pt x="601598" y="3323971"/>
                </a:lnTo>
                <a:lnTo>
                  <a:pt x="661796" y="3378327"/>
                </a:lnTo>
                <a:lnTo>
                  <a:pt x="732535" y="3436492"/>
                </a:lnTo>
                <a:lnTo>
                  <a:pt x="733806" y="3437381"/>
                </a:lnTo>
                <a:lnTo>
                  <a:pt x="767842" y="3391534"/>
                </a:lnTo>
                <a:lnTo>
                  <a:pt x="766571" y="3390646"/>
                </a:lnTo>
                <a:lnTo>
                  <a:pt x="698119" y="3334257"/>
                </a:lnTo>
                <a:lnTo>
                  <a:pt x="639952" y="3281679"/>
                </a:lnTo>
                <a:close/>
              </a:path>
              <a:path w="3806825" h="3838575">
                <a:moveTo>
                  <a:pt x="486282" y="3118230"/>
                </a:moveTo>
                <a:lnTo>
                  <a:pt x="442213" y="3154679"/>
                </a:lnTo>
                <a:lnTo>
                  <a:pt x="467613" y="3185160"/>
                </a:lnTo>
                <a:lnTo>
                  <a:pt x="529208" y="3252597"/>
                </a:lnTo>
                <a:lnTo>
                  <a:pt x="559815" y="3283077"/>
                </a:lnTo>
                <a:lnTo>
                  <a:pt x="600075" y="3242564"/>
                </a:lnTo>
                <a:lnTo>
                  <a:pt x="569468" y="3212084"/>
                </a:lnTo>
                <a:lnTo>
                  <a:pt x="509777" y="3146679"/>
                </a:lnTo>
                <a:lnTo>
                  <a:pt x="486282" y="3118230"/>
                </a:lnTo>
                <a:close/>
              </a:path>
              <a:path w="3806825" h="3838575">
                <a:moveTo>
                  <a:pt x="352044" y="2936747"/>
                </a:moveTo>
                <a:lnTo>
                  <a:pt x="304672" y="2968879"/>
                </a:lnTo>
                <a:lnTo>
                  <a:pt x="354329" y="3041904"/>
                </a:lnTo>
                <a:lnTo>
                  <a:pt x="405129" y="3109467"/>
                </a:lnTo>
                <a:lnTo>
                  <a:pt x="450850" y="3075178"/>
                </a:lnTo>
                <a:lnTo>
                  <a:pt x="400050" y="3007614"/>
                </a:lnTo>
                <a:lnTo>
                  <a:pt x="352044" y="2936747"/>
                </a:lnTo>
                <a:close/>
              </a:path>
              <a:path w="3806825" h="3838575">
                <a:moveTo>
                  <a:pt x="242315" y="2741167"/>
                </a:moveTo>
                <a:lnTo>
                  <a:pt x="190881" y="2766060"/>
                </a:lnTo>
                <a:lnTo>
                  <a:pt x="211073" y="2807589"/>
                </a:lnTo>
                <a:lnTo>
                  <a:pt x="255143" y="2888107"/>
                </a:lnTo>
                <a:lnTo>
                  <a:pt x="274065" y="2919095"/>
                </a:lnTo>
                <a:lnTo>
                  <a:pt x="322833" y="2889250"/>
                </a:lnTo>
                <a:lnTo>
                  <a:pt x="303910" y="2858261"/>
                </a:lnTo>
                <a:lnTo>
                  <a:pt x="261238" y="2780284"/>
                </a:lnTo>
                <a:lnTo>
                  <a:pt x="242315" y="2741167"/>
                </a:lnTo>
                <a:close/>
              </a:path>
              <a:path w="3806825" h="3838575">
                <a:moveTo>
                  <a:pt x="155956" y="2533522"/>
                </a:moveTo>
                <a:lnTo>
                  <a:pt x="101726" y="2551303"/>
                </a:lnTo>
                <a:lnTo>
                  <a:pt x="102362" y="2553461"/>
                </a:lnTo>
                <a:lnTo>
                  <a:pt x="134619" y="2640203"/>
                </a:lnTo>
                <a:lnTo>
                  <a:pt x="165862" y="2713228"/>
                </a:lnTo>
                <a:lnTo>
                  <a:pt x="218439" y="2690748"/>
                </a:lnTo>
                <a:lnTo>
                  <a:pt x="187197" y="2617723"/>
                </a:lnTo>
                <a:lnTo>
                  <a:pt x="155956" y="2533522"/>
                </a:lnTo>
                <a:close/>
              </a:path>
              <a:path w="3806825" h="3838575">
                <a:moveTo>
                  <a:pt x="96773" y="2316353"/>
                </a:moveTo>
                <a:lnTo>
                  <a:pt x="40893" y="2328164"/>
                </a:lnTo>
                <a:lnTo>
                  <a:pt x="50545" y="2374646"/>
                </a:lnTo>
                <a:lnTo>
                  <a:pt x="74421" y="2464816"/>
                </a:lnTo>
                <a:lnTo>
                  <a:pt x="84454" y="2496692"/>
                </a:lnTo>
                <a:lnTo>
                  <a:pt x="138937" y="2479547"/>
                </a:lnTo>
                <a:lnTo>
                  <a:pt x="128904" y="2447671"/>
                </a:lnTo>
                <a:lnTo>
                  <a:pt x="105918" y="2360041"/>
                </a:lnTo>
                <a:lnTo>
                  <a:pt x="96773" y="2316353"/>
                </a:lnTo>
                <a:close/>
              </a:path>
              <a:path w="3806825" h="3838575">
                <a:moveTo>
                  <a:pt x="63500" y="2093214"/>
                </a:moveTo>
                <a:lnTo>
                  <a:pt x="6731" y="2099310"/>
                </a:lnTo>
                <a:lnTo>
                  <a:pt x="16382" y="2189353"/>
                </a:lnTo>
                <a:lnTo>
                  <a:pt x="29337" y="2270760"/>
                </a:lnTo>
                <a:lnTo>
                  <a:pt x="85851" y="2261742"/>
                </a:lnTo>
                <a:lnTo>
                  <a:pt x="72770" y="2180335"/>
                </a:lnTo>
                <a:lnTo>
                  <a:pt x="63500" y="2093214"/>
                </a:lnTo>
                <a:close/>
              </a:path>
              <a:path w="3806825" h="3838575">
                <a:moveTo>
                  <a:pt x="1523" y="1866645"/>
                </a:moveTo>
                <a:lnTo>
                  <a:pt x="0" y="1901825"/>
                </a:lnTo>
                <a:lnTo>
                  <a:pt x="762" y="1998726"/>
                </a:lnTo>
                <a:lnTo>
                  <a:pt x="3175" y="2040889"/>
                </a:lnTo>
                <a:lnTo>
                  <a:pt x="60197" y="2037714"/>
                </a:lnTo>
                <a:lnTo>
                  <a:pt x="57784" y="1995551"/>
                </a:lnTo>
                <a:lnTo>
                  <a:pt x="57150" y="1901444"/>
                </a:lnTo>
                <a:lnTo>
                  <a:pt x="58673" y="1869185"/>
                </a:lnTo>
                <a:lnTo>
                  <a:pt x="1523" y="1866645"/>
                </a:lnTo>
                <a:close/>
              </a:path>
              <a:path w="3806825" h="3838575">
                <a:moveTo>
                  <a:pt x="23368" y="1636649"/>
                </a:moveTo>
                <a:lnTo>
                  <a:pt x="12191" y="1718564"/>
                </a:lnTo>
                <a:lnTo>
                  <a:pt x="4318" y="1803907"/>
                </a:lnTo>
                <a:lnTo>
                  <a:pt x="4063" y="1809623"/>
                </a:lnTo>
                <a:lnTo>
                  <a:pt x="61213" y="1812163"/>
                </a:lnTo>
                <a:lnTo>
                  <a:pt x="61468" y="1806448"/>
                </a:lnTo>
                <a:lnTo>
                  <a:pt x="69087" y="1723770"/>
                </a:lnTo>
                <a:lnTo>
                  <a:pt x="80009" y="1644395"/>
                </a:lnTo>
                <a:lnTo>
                  <a:pt x="23368" y="1636649"/>
                </a:lnTo>
                <a:close/>
              </a:path>
              <a:path w="3806825" h="3838575">
                <a:moveTo>
                  <a:pt x="73913" y="1409953"/>
                </a:moveTo>
                <a:lnTo>
                  <a:pt x="57531" y="1469516"/>
                </a:lnTo>
                <a:lnTo>
                  <a:pt x="38734" y="1551304"/>
                </a:lnTo>
                <a:lnTo>
                  <a:pt x="33781" y="1579117"/>
                </a:lnTo>
                <a:lnTo>
                  <a:pt x="89915" y="1589404"/>
                </a:lnTo>
                <a:lnTo>
                  <a:pt x="94995" y="1561591"/>
                </a:lnTo>
                <a:lnTo>
                  <a:pt x="113283" y="1482216"/>
                </a:lnTo>
                <a:lnTo>
                  <a:pt x="129031" y="1425066"/>
                </a:lnTo>
                <a:lnTo>
                  <a:pt x="73913" y="1409953"/>
                </a:lnTo>
                <a:close/>
              </a:path>
              <a:path w="3806825" h="3838575">
                <a:moveTo>
                  <a:pt x="151510" y="1191132"/>
                </a:moveTo>
                <a:lnTo>
                  <a:pt x="133984" y="1232789"/>
                </a:lnTo>
                <a:lnTo>
                  <a:pt x="105156" y="1310131"/>
                </a:lnTo>
                <a:lnTo>
                  <a:pt x="90931" y="1354074"/>
                </a:lnTo>
                <a:lnTo>
                  <a:pt x="145287" y="1371727"/>
                </a:lnTo>
                <a:lnTo>
                  <a:pt x="159512" y="1327785"/>
                </a:lnTo>
                <a:lnTo>
                  <a:pt x="187451" y="1252727"/>
                </a:lnTo>
                <a:lnTo>
                  <a:pt x="204215" y="1213357"/>
                </a:lnTo>
                <a:lnTo>
                  <a:pt x="151510" y="1191132"/>
                </a:lnTo>
                <a:close/>
              </a:path>
              <a:path w="3806825" h="3838575">
                <a:moveTo>
                  <a:pt x="255143" y="983488"/>
                </a:moveTo>
                <a:lnTo>
                  <a:pt x="239268" y="1010665"/>
                </a:lnTo>
                <a:lnTo>
                  <a:pt x="201168" y="1082928"/>
                </a:lnTo>
                <a:lnTo>
                  <a:pt x="175006" y="1137665"/>
                </a:lnTo>
                <a:lnTo>
                  <a:pt x="226694" y="1162177"/>
                </a:lnTo>
                <a:lnTo>
                  <a:pt x="252729" y="1107439"/>
                </a:lnTo>
                <a:lnTo>
                  <a:pt x="289813" y="1037336"/>
                </a:lnTo>
                <a:lnTo>
                  <a:pt x="304545" y="1012316"/>
                </a:lnTo>
                <a:lnTo>
                  <a:pt x="255143" y="983488"/>
                </a:lnTo>
                <a:close/>
              </a:path>
              <a:path w="3806825" h="3838575">
                <a:moveTo>
                  <a:pt x="383285" y="789939"/>
                </a:moveTo>
                <a:lnTo>
                  <a:pt x="371475" y="805433"/>
                </a:lnTo>
                <a:lnTo>
                  <a:pt x="324484" y="871727"/>
                </a:lnTo>
                <a:lnTo>
                  <a:pt x="284988" y="933195"/>
                </a:lnTo>
                <a:lnTo>
                  <a:pt x="332994" y="964183"/>
                </a:lnTo>
                <a:lnTo>
                  <a:pt x="372618" y="902715"/>
                </a:lnTo>
                <a:lnTo>
                  <a:pt x="418083" y="838326"/>
                </a:lnTo>
                <a:lnTo>
                  <a:pt x="428497" y="824864"/>
                </a:lnTo>
                <a:lnTo>
                  <a:pt x="383285" y="789939"/>
                </a:lnTo>
                <a:close/>
              </a:path>
              <a:path w="3806825" h="3838575">
                <a:moveTo>
                  <a:pt x="533907" y="613410"/>
                </a:moveTo>
                <a:lnTo>
                  <a:pt x="528065" y="619251"/>
                </a:lnTo>
                <a:lnTo>
                  <a:pt x="473328" y="679068"/>
                </a:lnTo>
                <a:lnTo>
                  <a:pt x="421004" y="741044"/>
                </a:lnTo>
                <a:lnTo>
                  <a:pt x="418210" y="744727"/>
                </a:lnTo>
                <a:lnTo>
                  <a:pt x="463422" y="779652"/>
                </a:lnTo>
                <a:lnTo>
                  <a:pt x="466216" y="775969"/>
                </a:lnTo>
                <a:lnTo>
                  <a:pt x="517016" y="715899"/>
                </a:lnTo>
                <a:lnTo>
                  <a:pt x="570229" y="657987"/>
                </a:lnTo>
                <a:lnTo>
                  <a:pt x="574420" y="653795"/>
                </a:lnTo>
                <a:lnTo>
                  <a:pt x="533907" y="613410"/>
                </a:lnTo>
                <a:close/>
              </a:path>
              <a:path w="3806825" h="3838575">
                <a:moveTo>
                  <a:pt x="703960" y="457200"/>
                </a:moveTo>
                <a:lnTo>
                  <a:pt x="645159" y="506983"/>
                </a:lnTo>
                <a:lnTo>
                  <a:pt x="585469" y="561848"/>
                </a:lnTo>
                <a:lnTo>
                  <a:pt x="574294" y="572897"/>
                </a:lnTo>
                <a:lnTo>
                  <a:pt x="614807" y="613282"/>
                </a:lnTo>
                <a:lnTo>
                  <a:pt x="625856" y="602233"/>
                </a:lnTo>
                <a:lnTo>
                  <a:pt x="683768" y="549148"/>
                </a:lnTo>
                <a:lnTo>
                  <a:pt x="740918" y="500888"/>
                </a:lnTo>
                <a:lnTo>
                  <a:pt x="703960" y="457200"/>
                </a:lnTo>
                <a:close/>
              </a:path>
              <a:path w="3806825" h="3838575">
                <a:moveTo>
                  <a:pt x="892936" y="322325"/>
                </a:moveTo>
                <a:lnTo>
                  <a:pt x="837945" y="357758"/>
                </a:lnTo>
                <a:lnTo>
                  <a:pt x="771397" y="404875"/>
                </a:lnTo>
                <a:lnTo>
                  <a:pt x="750061" y="421386"/>
                </a:lnTo>
                <a:lnTo>
                  <a:pt x="784986" y="466598"/>
                </a:lnTo>
                <a:lnTo>
                  <a:pt x="806322" y="450088"/>
                </a:lnTo>
                <a:lnTo>
                  <a:pt x="870966" y="404494"/>
                </a:lnTo>
                <a:lnTo>
                  <a:pt x="923924" y="370331"/>
                </a:lnTo>
                <a:lnTo>
                  <a:pt x="892936" y="322325"/>
                </a:lnTo>
                <a:close/>
              </a:path>
              <a:path w="3806825" h="3838575">
                <a:moveTo>
                  <a:pt x="1096898" y="211454"/>
                </a:moveTo>
                <a:lnTo>
                  <a:pt x="1049528" y="233933"/>
                </a:lnTo>
                <a:lnTo>
                  <a:pt x="977010" y="272288"/>
                </a:lnTo>
                <a:lnTo>
                  <a:pt x="942974" y="292226"/>
                </a:lnTo>
                <a:lnTo>
                  <a:pt x="971804" y="341502"/>
                </a:lnTo>
                <a:lnTo>
                  <a:pt x="1005840" y="321563"/>
                </a:lnTo>
                <a:lnTo>
                  <a:pt x="1076197" y="284479"/>
                </a:lnTo>
                <a:lnTo>
                  <a:pt x="1121409" y="263016"/>
                </a:lnTo>
                <a:lnTo>
                  <a:pt x="1096898" y="211454"/>
                </a:lnTo>
                <a:close/>
              </a:path>
              <a:path w="3806825" h="3838575">
                <a:moveTo>
                  <a:pt x="1312798" y="126111"/>
                </a:moveTo>
                <a:lnTo>
                  <a:pt x="1277620" y="137540"/>
                </a:lnTo>
                <a:lnTo>
                  <a:pt x="1199769" y="166497"/>
                </a:lnTo>
                <a:lnTo>
                  <a:pt x="1150111" y="187451"/>
                </a:lnTo>
                <a:lnTo>
                  <a:pt x="1172336" y="240156"/>
                </a:lnTo>
                <a:lnTo>
                  <a:pt x="1222120" y="219075"/>
                </a:lnTo>
                <a:lnTo>
                  <a:pt x="1297432" y="191007"/>
                </a:lnTo>
                <a:lnTo>
                  <a:pt x="1330324" y="180466"/>
                </a:lnTo>
                <a:lnTo>
                  <a:pt x="1312798" y="126111"/>
                </a:lnTo>
                <a:close/>
              </a:path>
              <a:path w="3806825" h="3838575">
                <a:moveTo>
                  <a:pt x="1537461" y="67690"/>
                </a:moveTo>
                <a:lnTo>
                  <a:pt x="1520062" y="70865"/>
                </a:lnTo>
                <a:lnTo>
                  <a:pt x="1437767" y="89662"/>
                </a:lnTo>
                <a:lnTo>
                  <a:pt x="1368551" y="108585"/>
                </a:lnTo>
                <a:lnTo>
                  <a:pt x="1383665" y="163702"/>
                </a:lnTo>
                <a:lnTo>
                  <a:pt x="1452753" y="144779"/>
                </a:lnTo>
                <a:lnTo>
                  <a:pt x="1532762" y="126618"/>
                </a:lnTo>
                <a:lnTo>
                  <a:pt x="1547748" y="123951"/>
                </a:lnTo>
                <a:lnTo>
                  <a:pt x="1537461" y="67690"/>
                </a:lnTo>
                <a:close/>
              </a:path>
              <a:path w="3806825" h="3838575">
                <a:moveTo>
                  <a:pt x="1688592" y="44195"/>
                </a:moveTo>
                <a:lnTo>
                  <a:pt x="1603756" y="55625"/>
                </a:lnTo>
                <a:lnTo>
                  <a:pt x="1593722" y="57530"/>
                </a:lnTo>
                <a:lnTo>
                  <a:pt x="1604009" y="113664"/>
                </a:lnTo>
                <a:lnTo>
                  <a:pt x="1613916" y="111887"/>
                </a:lnTo>
                <a:lnTo>
                  <a:pt x="1696211" y="100711"/>
                </a:lnTo>
                <a:lnTo>
                  <a:pt x="1688592" y="44195"/>
                </a:lnTo>
                <a:close/>
              </a:path>
            </a:pathLst>
          </a:custGeom>
          <a:solidFill>
            <a:srgbClr val="808080"/>
          </a:solidFill>
        </p:spPr>
        <p:txBody>
          <a:bodyPr wrap="square" lIns="0" tIns="0" rIns="0" bIns="0" rtlCol="0"/>
          <a:lstStyle/>
          <a:p>
            <a:endParaRPr/>
          </a:p>
        </p:txBody>
      </p:sp>
      <p:sp>
        <p:nvSpPr>
          <p:cNvPr id="9" name="object 5"/>
          <p:cNvSpPr/>
          <p:nvPr/>
        </p:nvSpPr>
        <p:spPr>
          <a:xfrm>
            <a:off x="7876921" y="1150049"/>
            <a:ext cx="639762" cy="639762"/>
          </a:xfrm>
          <a:prstGeom prst="rect">
            <a:avLst/>
          </a:prstGeom>
          <a:blipFill>
            <a:blip r:embed="rId4"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0" name="object 7"/>
          <p:cNvSpPr/>
          <p:nvPr/>
        </p:nvSpPr>
        <p:spPr>
          <a:xfrm>
            <a:off x="291846" y="956374"/>
            <a:ext cx="879475" cy="881062"/>
          </a:xfrm>
          <a:prstGeom prst="rect">
            <a:avLst/>
          </a:prstGeom>
          <a:blipFill>
            <a:blip r:embed="rId5"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1" name="object 8"/>
          <p:cNvSpPr/>
          <p:nvPr/>
        </p:nvSpPr>
        <p:spPr>
          <a:xfrm>
            <a:off x="1323721" y="1242061"/>
            <a:ext cx="0" cy="716280"/>
          </a:xfrm>
          <a:custGeom>
            <a:avLst/>
            <a:gdLst/>
            <a:ahLst/>
            <a:cxnLst/>
            <a:rect l="l" t="t" r="r" b="b"/>
            <a:pathLst>
              <a:path h="716280">
                <a:moveTo>
                  <a:pt x="0" y="0"/>
                </a:moveTo>
                <a:lnTo>
                  <a:pt x="0" y="716026"/>
                </a:lnTo>
              </a:path>
            </a:pathLst>
          </a:custGeom>
          <a:ln w="9525">
            <a:solidFill>
              <a:srgbClr val="808080"/>
            </a:solidFill>
            <a:prstDash val="dash"/>
          </a:ln>
        </p:spPr>
        <p:txBody>
          <a:bodyPr wrap="square" lIns="0" tIns="0" rIns="0" bIns="0" rtlCol="0"/>
          <a:lstStyle/>
          <a:p>
            <a:endParaRPr/>
          </a:p>
        </p:txBody>
      </p:sp>
      <p:sp>
        <p:nvSpPr>
          <p:cNvPr id="12" name="object 9"/>
          <p:cNvSpPr txBox="1"/>
          <p:nvPr/>
        </p:nvSpPr>
        <p:spPr>
          <a:xfrm>
            <a:off x="377113" y="1824990"/>
            <a:ext cx="1908810" cy="932180"/>
          </a:xfrm>
          <a:prstGeom prst="rect">
            <a:avLst/>
          </a:prstGeom>
        </p:spPr>
        <p:txBody>
          <a:bodyPr vert="horz" wrap="square" lIns="0" tIns="0" rIns="0" bIns="0" rtlCol="0">
            <a:spAutoFit/>
          </a:bodyPr>
          <a:lstStyle/>
          <a:p>
            <a:pPr marL="12700">
              <a:lnSpc>
                <a:spcPct val="100000"/>
              </a:lnSpc>
              <a:tabLst>
                <a:tab pos="1229360" algn="l"/>
              </a:tabLst>
            </a:pPr>
            <a:r>
              <a:rPr sz="1550" spc="10" dirty="0">
                <a:solidFill>
                  <a:srgbClr val="808080"/>
                </a:solidFill>
                <a:latin typeface="Arial"/>
                <a:cs typeface="Arial"/>
              </a:rPr>
              <a:t>Big</a:t>
            </a:r>
            <a:r>
              <a:rPr sz="1550" spc="20" dirty="0">
                <a:solidFill>
                  <a:srgbClr val="808080"/>
                </a:solidFill>
                <a:latin typeface="Arial"/>
                <a:cs typeface="Arial"/>
              </a:rPr>
              <a:t> </a:t>
            </a:r>
            <a:r>
              <a:rPr sz="1550" spc="10" dirty="0">
                <a:solidFill>
                  <a:srgbClr val="808080"/>
                </a:solidFill>
                <a:latin typeface="Arial"/>
                <a:cs typeface="Arial"/>
              </a:rPr>
              <a:t>Data	</a:t>
            </a:r>
            <a:r>
              <a:rPr sz="1550" spc="5" dirty="0">
                <a:solidFill>
                  <a:srgbClr val="808080"/>
                </a:solidFill>
                <a:latin typeface="Arial"/>
                <a:cs typeface="Arial"/>
              </a:rPr>
              <a:t>Assets</a:t>
            </a:r>
            <a:endParaRPr sz="1550" dirty="0">
              <a:latin typeface="Arial"/>
              <a:cs typeface="Arial"/>
            </a:endParaRPr>
          </a:p>
          <a:p>
            <a:pPr>
              <a:lnSpc>
                <a:spcPct val="100000"/>
              </a:lnSpc>
              <a:spcBef>
                <a:spcPts val="50"/>
              </a:spcBef>
            </a:pPr>
            <a:endParaRPr sz="1250" dirty="0">
              <a:latin typeface="Times New Roman"/>
              <a:cs typeface="Times New Roman"/>
            </a:endParaRPr>
          </a:p>
          <a:p>
            <a:pPr marL="29845" marR="5080">
              <a:lnSpc>
                <a:spcPct val="94000"/>
              </a:lnSpc>
            </a:pPr>
            <a:r>
              <a:rPr sz="1150" b="1" spc="5" dirty="0">
                <a:solidFill>
                  <a:srgbClr val="808080"/>
                </a:solidFill>
                <a:latin typeface="Arial"/>
                <a:cs typeface="Arial"/>
              </a:rPr>
              <a:t>Big </a:t>
            </a:r>
            <a:r>
              <a:rPr sz="1150" b="1" spc="10" dirty="0">
                <a:solidFill>
                  <a:srgbClr val="808080"/>
                </a:solidFill>
                <a:latin typeface="Arial"/>
                <a:cs typeface="Arial"/>
              </a:rPr>
              <a:t>data </a:t>
            </a:r>
            <a:r>
              <a:rPr sz="1150" spc="5" dirty="0">
                <a:latin typeface="Arial"/>
                <a:cs typeface="Arial"/>
              </a:rPr>
              <a:t>sources </a:t>
            </a:r>
            <a:r>
              <a:rPr sz="1150" spc="-5" dirty="0">
                <a:latin typeface="Arial"/>
                <a:cs typeface="Arial"/>
              </a:rPr>
              <a:t>provide  </a:t>
            </a:r>
            <a:r>
              <a:rPr sz="1150" spc="5" dirty="0">
                <a:latin typeface="Arial"/>
                <a:cs typeface="Arial"/>
              </a:rPr>
              <a:t>insights </a:t>
            </a:r>
            <a:r>
              <a:rPr sz="1150" spc="-5" dirty="0">
                <a:latin typeface="Arial"/>
                <a:cs typeface="Arial"/>
              </a:rPr>
              <a:t>that </a:t>
            </a:r>
            <a:r>
              <a:rPr sz="1150" dirty="0">
                <a:latin typeface="Arial"/>
                <a:cs typeface="Arial"/>
              </a:rPr>
              <a:t>are shared </a:t>
            </a:r>
            <a:r>
              <a:rPr sz="1150" spc="-5" dirty="0">
                <a:latin typeface="Arial"/>
                <a:cs typeface="Arial"/>
              </a:rPr>
              <a:t>and  </a:t>
            </a:r>
            <a:r>
              <a:rPr sz="1150" dirty="0">
                <a:latin typeface="Arial"/>
                <a:cs typeface="Arial"/>
              </a:rPr>
              <a:t>monetized through</a:t>
            </a:r>
            <a:r>
              <a:rPr sz="1150" spc="245" dirty="0">
                <a:latin typeface="Arial"/>
                <a:cs typeface="Arial"/>
              </a:rPr>
              <a:t> </a:t>
            </a:r>
            <a:r>
              <a:rPr sz="1150" spc="15" dirty="0">
                <a:latin typeface="Arial"/>
                <a:cs typeface="Arial"/>
              </a:rPr>
              <a:t>APIs</a:t>
            </a:r>
            <a:endParaRPr sz="1150" dirty="0">
              <a:latin typeface="Arial"/>
              <a:cs typeface="Arial"/>
            </a:endParaRPr>
          </a:p>
        </p:txBody>
      </p:sp>
      <p:sp>
        <p:nvSpPr>
          <p:cNvPr id="13" name="object 10"/>
          <p:cNvSpPr/>
          <p:nvPr/>
        </p:nvSpPr>
        <p:spPr>
          <a:xfrm>
            <a:off x="7637272" y="1240537"/>
            <a:ext cx="0" cy="714375"/>
          </a:xfrm>
          <a:custGeom>
            <a:avLst/>
            <a:gdLst/>
            <a:ahLst/>
            <a:cxnLst/>
            <a:rect l="l" t="t" r="r" b="b"/>
            <a:pathLst>
              <a:path h="714375">
                <a:moveTo>
                  <a:pt x="0" y="0"/>
                </a:moveTo>
                <a:lnTo>
                  <a:pt x="0" y="714375"/>
                </a:lnTo>
              </a:path>
            </a:pathLst>
          </a:custGeom>
          <a:ln w="9525">
            <a:solidFill>
              <a:srgbClr val="808080"/>
            </a:solidFill>
            <a:prstDash val="dash"/>
          </a:ln>
        </p:spPr>
        <p:txBody>
          <a:bodyPr wrap="square" lIns="0" tIns="0" rIns="0" bIns="0" rtlCol="0"/>
          <a:lstStyle/>
          <a:p>
            <a:endParaRPr/>
          </a:p>
        </p:txBody>
      </p:sp>
      <p:sp>
        <p:nvSpPr>
          <p:cNvPr id="14" name="object 11"/>
          <p:cNvSpPr txBox="1"/>
          <p:nvPr/>
        </p:nvSpPr>
        <p:spPr>
          <a:xfrm>
            <a:off x="6711441" y="1821943"/>
            <a:ext cx="2024380" cy="944880"/>
          </a:xfrm>
          <a:prstGeom prst="rect">
            <a:avLst/>
          </a:prstGeom>
        </p:spPr>
        <p:txBody>
          <a:bodyPr vert="horz" wrap="square" lIns="0" tIns="0" rIns="0" bIns="0" rtlCol="0">
            <a:spAutoFit/>
          </a:bodyPr>
          <a:lstStyle/>
          <a:p>
            <a:pPr marL="57150">
              <a:lnSpc>
                <a:spcPct val="100000"/>
              </a:lnSpc>
              <a:tabLst>
                <a:tab pos="1233805" algn="l"/>
              </a:tabLst>
            </a:pPr>
            <a:r>
              <a:rPr sz="1550" spc="5" dirty="0">
                <a:solidFill>
                  <a:srgbClr val="808080"/>
                </a:solidFill>
                <a:latin typeface="Arial"/>
                <a:cs typeface="Arial"/>
              </a:rPr>
              <a:t>Social	</a:t>
            </a:r>
            <a:r>
              <a:rPr sz="1550" spc="15" dirty="0">
                <a:solidFill>
                  <a:srgbClr val="808080"/>
                </a:solidFill>
                <a:latin typeface="Arial"/>
                <a:cs typeface="Arial"/>
              </a:rPr>
              <a:t>Users</a:t>
            </a:r>
            <a:endParaRPr sz="1550">
              <a:latin typeface="Arial"/>
              <a:cs typeface="Arial"/>
            </a:endParaRPr>
          </a:p>
          <a:p>
            <a:pPr>
              <a:lnSpc>
                <a:spcPct val="100000"/>
              </a:lnSpc>
              <a:spcBef>
                <a:spcPts val="5"/>
              </a:spcBef>
            </a:pPr>
            <a:endParaRPr sz="1400">
              <a:latin typeface="Times New Roman"/>
              <a:cs typeface="Times New Roman"/>
            </a:endParaRPr>
          </a:p>
          <a:p>
            <a:pPr marL="12700" marR="5080">
              <a:lnSpc>
                <a:spcPct val="92000"/>
              </a:lnSpc>
            </a:pPr>
            <a:r>
              <a:rPr sz="1150" b="1" spc="10" dirty="0">
                <a:solidFill>
                  <a:srgbClr val="808080"/>
                </a:solidFill>
                <a:latin typeface="Arial"/>
                <a:cs typeface="Arial"/>
              </a:rPr>
              <a:t>Social </a:t>
            </a:r>
            <a:r>
              <a:rPr sz="1150" b="1" dirty="0">
                <a:solidFill>
                  <a:srgbClr val="808080"/>
                </a:solidFill>
                <a:latin typeface="Arial"/>
                <a:cs typeface="Arial"/>
              </a:rPr>
              <a:t>APIs </a:t>
            </a:r>
            <a:r>
              <a:rPr sz="1150" spc="5" dirty="0">
                <a:latin typeface="Arial"/>
                <a:cs typeface="Arial"/>
              </a:rPr>
              <a:t>fuel </a:t>
            </a:r>
            <a:r>
              <a:rPr sz="1150" dirty="0">
                <a:latin typeface="Arial"/>
                <a:cs typeface="Arial"/>
              </a:rPr>
              <a:t>personalized  </a:t>
            </a:r>
            <a:r>
              <a:rPr sz="1200" spc="-25" dirty="0">
                <a:latin typeface="Arial"/>
                <a:cs typeface="Arial"/>
              </a:rPr>
              <a:t>experiences </a:t>
            </a:r>
            <a:r>
              <a:rPr sz="1200" spc="-15" dirty="0">
                <a:latin typeface="Arial"/>
                <a:cs typeface="Arial"/>
              </a:rPr>
              <a:t>for users </a:t>
            </a:r>
            <a:r>
              <a:rPr sz="1200" spc="-30" dirty="0">
                <a:latin typeface="Arial"/>
                <a:cs typeface="Arial"/>
              </a:rPr>
              <a:t>and  </a:t>
            </a:r>
            <a:r>
              <a:rPr sz="1150" dirty="0">
                <a:latin typeface="Arial"/>
                <a:cs typeface="Arial"/>
              </a:rPr>
              <a:t>new </a:t>
            </a:r>
            <a:r>
              <a:rPr sz="1150" spc="5" dirty="0">
                <a:latin typeface="Arial"/>
                <a:cs typeface="Arial"/>
              </a:rPr>
              <a:t>business</a:t>
            </a:r>
            <a:r>
              <a:rPr sz="1150" spc="105" dirty="0">
                <a:latin typeface="Arial"/>
                <a:cs typeface="Arial"/>
              </a:rPr>
              <a:t> </a:t>
            </a:r>
            <a:r>
              <a:rPr sz="1150" spc="-5" dirty="0">
                <a:latin typeface="Arial"/>
                <a:cs typeface="Arial"/>
              </a:rPr>
              <a:t>models</a:t>
            </a:r>
            <a:endParaRPr sz="1150">
              <a:latin typeface="Arial"/>
              <a:cs typeface="Arial"/>
            </a:endParaRPr>
          </a:p>
        </p:txBody>
      </p:sp>
      <p:sp>
        <p:nvSpPr>
          <p:cNvPr id="15" name="object 12"/>
          <p:cNvSpPr/>
          <p:nvPr/>
        </p:nvSpPr>
        <p:spPr>
          <a:xfrm>
            <a:off x="1545971" y="1143636"/>
            <a:ext cx="639762" cy="641350"/>
          </a:xfrm>
          <a:prstGeom prst="rect">
            <a:avLst/>
          </a:prstGeom>
          <a:blipFill>
            <a:blip r:embed="rId6"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6" name="object 13"/>
          <p:cNvSpPr/>
          <p:nvPr/>
        </p:nvSpPr>
        <p:spPr>
          <a:xfrm>
            <a:off x="1536446" y="3729609"/>
            <a:ext cx="639762" cy="641350"/>
          </a:xfrm>
          <a:prstGeom prst="rect">
            <a:avLst/>
          </a:prstGeom>
          <a:blipFill>
            <a:blip r:embed="rId7"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7" name="object 14"/>
          <p:cNvSpPr/>
          <p:nvPr/>
        </p:nvSpPr>
        <p:spPr>
          <a:xfrm>
            <a:off x="1312671" y="3816986"/>
            <a:ext cx="0" cy="716280"/>
          </a:xfrm>
          <a:custGeom>
            <a:avLst/>
            <a:gdLst/>
            <a:ahLst/>
            <a:cxnLst/>
            <a:rect l="l" t="t" r="r" b="b"/>
            <a:pathLst>
              <a:path h="716279">
                <a:moveTo>
                  <a:pt x="0" y="0"/>
                </a:moveTo>
                <a:lnTo>
                  <a:pt x="0" y="716026"/>
                </a:lnTo>
              </a:path>
            </a:pathLst>
          </a:custGeom>
          <a:ln w="9525">
            <a:solidFill>
              <a:srgbClr val="808080"/>
            </a:solidFill>
            <a:prstDash val="dash"/>
          </a:ln>
        </p:spPr>
        <p:txBody>
          <a:bodyPr wrap="square" lIns="0" tIns="0" rIns="0" bIns="0" rtlCol="0"/>
          <a:lstStyle/>
          <a:p>
            <a:endParaRPr/>
          </a:p>
        </p:txBody>
      </p:sp>
      <p:sp>
        <p:nvSpPr>
          <p:cNvPr id="18" name="object 15"/>
          <p:cNvSpPr txBox="1"/>
          <p:nvPr/>
        </p:nvSpPr>
        <p:spPr>
          <a:xfrm>
            <a:off x="383514" y="4401820"/>
            <a:ext cx="2242820" cy="932180"/>
          </a:xfrm>
          <a:prstGeom prst="rect">
            <a:avLst/>
          </a:prstGeom>
        </p:spPr>
        <p:txBody>
          <a:bodyPr vert="horz" wrap="square" lIns="0" tIns="0" rIns="0" bIns="0" rtlCol="0">
            <a:spAutoFit/>
          </a:bodyPr>
          <a:lstStyle/>
          <a:p>
            <a:pPr marL="73025">
              <a:lnSpc>
                <a:spcPct val="100000"/>
              </a:lnSpc>
              <a:tabLst>
                <a:tab pos="1006475" algn="l"/>
              </a:tabLst>
            </a:pPr>
            <a:r>
              <a:rPr sz="1550" spc="10" dirty="0">
                <a:solidFill>
                  <a:srgbClr val="808080"/>
                </a:solidFill>
                <a:latin typeface="Arial"/>
                <a:cs typeface="Arial"/>
              </a:rPr>
              <a:t>Cloud	</a:t>
            </a:r>
            <a:r>
              <a:rPr sz="1550" spc="30" dirty="0">
                <a:solidFill>
                  <a:srgbClr val="808080"/>
                </a:solidFill>
                <a:latin typeface="Arial"/>
                <a:cs typeface="Arial"/>
              </a:rPr>
              <a:t>Web</a:t>
            </a:r>
            <a:r>
              <a:rPr sz="1550" spc="-170" dirty="0">
                <a:solidFill>
                  <a:srgbClr val="808080"/>
                </a:solidFill>
                <a:latin typeface="Arial"/>
                <a:cs typeface="Arial"/>
              </a:rPr>
              <a:t> </a:t>
            </a:r>
            <a:r>
              <a:rPr sz="1550" spc="20" dirty="0">
                <a:solidFill>
                  <a:srgbClr val="808080"/>
                </a:solidFill>
                <a:latin typeface="Arial"/>
                <a:cs typeface="Arial"/>
              </a:rPr>
              <a:t>Apps</a:t>
            </a:r>
            <a:endParaRPr sz="1550" dirty="0">
              <a:latin typeface="Arial"/>
              <a:cs typeface="Arial"/>
            </a:endParaRPr>
          </a:p>
          <a:p>
            <a:pPr>
              <a:lnSpc>
                <a:spcPct val="100000"/>
              </a:lnSpc>
              <a:spcBef>
                <a:spcPts val="20"/>
              </a:spcBef>
            </a:pPr>
            <a:endParaRPr sz="1300" dirty="0">
              <a:latin typeface="Times New Roman"/>
              <a:cs typeface="Times New Roman"/>
            </a:endParaRPr>
          </a:p>
          <a:p>
            <a:pPr marL="12700" marR="5080">
              <a:lnSpc>
                <a:spcPts val="1300"/>
              </a:lnSpc>
            </a:pPr>
            <a:r>
              <a:rPr sz="1200" b="1" spc="-15" dirty="0">
                <a:solidFill>
                  <a:srgbClr val="808080"/>
                </a:solidFill>
                <a:latin typeface="Arial"/>
                <a:cs typeface="Arial"/>
              </a:rPr>
              <a:t>Cloud services </a:t>
            </a:r>
            <a:r>
              <a:rPr sz="1200" spc="-25" dirty="0">
                <a:latin typeface="Arial"/>
                <a:cs typeface="Arial"/>
              </a:rPr>
              <a:t>are exposed  </a:t>
            </a:r>
            <a:r>
              <a:rPr sz="1150" dirty="0">
                <a:latin typeface="Arial"/>
                <a:cs typeface="Arial"/>
              </a:rPr>
              <a:t>through </a:t>
            </a:r>
            <a:r>
              <a:rPr sz="1150" spc="40" dirty="0">
                <a:latin typeface="Arial"/>
                <a:cs typeface="Arial"/>
              </a:rPr>
              <a:t>Web </a:t>
            </a:r>
            <a:r>
              <a:rPr sz="1150" spc="15" dirty="0">
                <a:latin typeface="Arial"/>
                <a:cs typeface="Arial"/>
              </a:rPr>
              <a:t>APIs </a:t>
            </a:r>
            <a:r>
              <a:rPr sz="1150" spc="-5" dirty="0">
                <a:latin typeface="Arial"/>
                <a:cs typeface="Arial"/>
              </a:rPr>
              <a:t>enabling </a:t>
            </a:r>
            <a:r>
              <a:rPr sz="1150" dirty="0">
                <a:latin typeface="Arial"/>
                <a:cs typeface="Arial"/>
              </a:rPr>
              <a:t>rapid  </a:t>
            </a:r>
            <a:r>
              <a:rPr sz="1200" spc="-20" dirty="0">
                <a:latin typeface="Arial"/>
                <a:cs typeface="Arial"/>
              </a:rPr>
              <a:t>composition</a:t>
            </a:r>
            <a:r>
              <a:rPr sz="1200" spc="75" dirty="0">
                <a:latin typeface="Arial"/>
                <a:cs typeface="Arial"/>
              </a:rPr>
              <a:t> </a:t>
            </a:r>
            <a:r>
              <a:rPr sz="1200" spc="-20" dirty="0">
                <a:latin typeface="Arial"/>
                <a:cs typeface="Arial"/>
              </a:rPr>
              <a:t>environments</a:t>
            </a:r>
            <a:endParaRPr sz="1200" dirty="0">
              <a:latin typeface="Arial"/>
              <a:cs typeface="Arial"/>
            </a:endParaRPr>
          </a:p>
        </p:txBody>
      </p:sp>
      <p:sp>
        <p:nvSpPr>
          <p:cNvPr id="19" name="object 16"/>
          <p:cNvSpPr/>
          <p:nvPr/>
        </p:nvSpPr>
        <p:spPr>
          <a:xfrm>
            <a:off x="6641846" y="3588449"/>
            <a:ext cx="806450" cy="776287"/>
          </a:xfrm>
          <a:prstGeom prst="rect">
            <a:avLst/>
          </a:prstGeom>
          <a:blipFill>
            <a:blip r:embed="rId8"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0" name="object 17"/>
          <p:cNvSpPr/>
          <p:nvPr/>
        </p:nvSpPr>
        <p:spPr>
          <a:xfrm>
            <a:off x="7637272" y="3818637"/>
            <a:ext cx="0" cy="716280"/>
          </a:xfrm>
          <a:custGeom>
            <a:avLst/>
            <a:gdLst/>
            <a:ahLst/>
            <a:cxnLst/>
            <a:rect l="l" t="t" r="r" b="b"/>
            <a:pathLst>
              <a:path h="716279">
                <a:moveTo>
                  <a:pt x="0" y="0"/>
                </a:moveTo>
                <a:lnTo>
                  <a:pt x="0" y="715899"/>
                </a:lnTo>
              </a:path>
            </a:pathLst>
          </a:custGeom>
          <a:ln w="9525">
            <a:solidFill>
              <a:srgbClr val="808080"/>
            </a:solidFill>
            <a:prstDash val="dash"/>
          </a:ln>
        </p:spPr>
        <p:txBody>
          <a:bodyPr wrap="square" lIns="0" tIns="0" rIns="0" bIns="0" rtlCol="0"/>
          <a:lstStyle/>
          <a:p>
            <a:endParaRPr/>
          </a:p>
        </p:txBody>
      </p:sp>
      <p:sp>
        <p:nvSpPr>
          <p:cNvPr id="21" name="object 18"/>
          <p:cNvSpPr txBox="1"/>
          <p:nvPr/>
        </p:nvSpPr>
        <p:spPr>
          <a:xfrm>
            <a:off x="6711441" y="4403344"/>
            <a:ext cx="1843405" cy="922655"/>
          </a:xfrm>
          <a:prstGeom prst="rect">
            <a:avLst/>
          </a:prstGeom>
        </p:spPr>
        <p:txBody>
          <a:bodyPr vert="horz" wrap="square" lIns="0" tIns="0" rIns="0" bIns="0" rtlCol="0">
            <a:spAutoFit/>
          </a:bodyPr>
          <a:lstStyle/>
          <a:p>
            <a:pPr marL="57150">
              <a:lnSpc>
                <a:spcPct val="100000"/>
              </a:lnSpc>
              <a:tabLst>
                <a:tab pos="1233805" algn="l"/>
              </a:tabLst>
            </a:pPr>
            <a:r>
              <a:rPr sz="1550" spc="15" dirty="0">
                <a:solidFill>
                  <a:srgbClr val="808080"/>
                </a:solidFill>
                <a:latin typeface="Arial"/>
                <a:cs typeface="Arial"/>
              </a:rPr>
              <a:t>Mobile	</a:t>
            </a:r>
            <a:r>
              <a:rPr sz="1550" spc="20" dirty="0">
                <a:solidFill>
                  <a:srgbClr val="808080"/>
                </a:solidFill>
                <a:latin typeface="Arial"/>
                <a:cs typeface="Arial"/>
              </a:rPr>
              <a:t>Apps</a:t>
            </a:r>
            <a:endParaRPr sz="1550">
              <a:latin typeface="Arial"/>
              <a:cs typeface="Arial"/>
            </a:endParaRPr>
          </a:p>
          <a:p>
            <a:pPr>
              <a:lnSpc>
                <a:spcPct val="100000"/>
              </a:lnSpc>
              <a:spcBef>
                <a:spcPts val="5"/>
              </a:spcBef>
            </a:pPr>
            <a:endParaRPr sz="1250">
              <a:latin typeface="Times New Roman"/>
              <a:cs typeface="Times New Roman"/>
            </a:endParaRPr>
          </a:p>
          <a:p>
            <a:pPr marL="12700" marR="5080">
              <a:lnSpc>
                <a:spcPts val="1300"/>
              </a:lnSpc>
            </a:pPr>
            <a:r>
              <a:rPr sz="1200" b="1" spc="-5" dirty="0">
                <a:solidFill>
                  <a:srgbClr val="808080"/>
                </a:solidFill>
                <a:latin typeface="Arial"/>
                <a:cs typeface="Arial"/>
              </a:rPr>
              <a:t>Mobile </a:t>
            </a:r>
            <a:r>
              <a:rPr sz="1200" b="1" spc="-15" dirty="0">
                <a:solidFill>
                  <a:srgbClr val="808080"/>
                </a:solidFill>
                <a:latin typeface="Arial"/>
                <a:cs typeface="Arial"/>
              </a:rPr>
              <a:t>applications </a:t>
            </a:r>
            <a:r>
              <a:rPr sz="1200" spc="-30" dirty="0">
                <a:latin typeface="Arial"/>
                <a:cs typeface="Arial"/>
              </a:rPr>
              <a:t>make  </a:t>
            </a:r>
            <a:r>
              <a:rPr sz="1150" dirty="0">
                <a:latin typeface="Arial"/>
                <a:cs typeface="Arial"/>
              </a:rPr>
              <a:t>calls </a:t>
            </a:r>
            <a:r>
              <a:rPr sz="1150" spc="10" dirty="0">
                <a:latin typeface="Arial"/>
                <a:cs typeface="Arial"/>
              </a:rPr>
              <a:t>to </a:t>
            </a:r>
            <a:r>
              <a:rPr sz="1150" spc="5" dirty="0">
                <a:latin typeface="Arial"/>
                <a:cs typeface="Arial"/>
              </a:rPr>
              <a:t>back </a:t>
            </a:r>
            <a:r>
              <a:rPr sz="1150" spc="-5" dirty="0">
                <a:latin typeface="Arial"/>
                <a:cs typeface="Arial"/>
              </a:rPr>
              <a:t>end services  </a:t>
            </a:r>
            <a:r>
              <a:rPr sz="1150" dirty="0">
                <a:latin typeface="Arial"/>
                <a:cs typeface="Arial"/>
              </a:rPr>
              <a:t>through </a:t>
            </a:r>
            <a:r>
              <a:rPr sz="1150" spc="40" dirty="0">
                <a:latin typeface="Arial"/>
                <a:cs typeface="Arial"/>
              </a:rPr>
              <a:t>Web</a:t>
            </a:r>
            <a:r>
              <a:rPr sz="1150" spc="60" dirty="0">
                <a:latin typeface="Arial"/>
                <a:cs typeface="Arial"/>
              </a:rPr>
              <a:t> </a:t>
            </a:r>
            <a:r>
              <a:rPr sz="1150" spc="15" dirty="0">
                <a:latin typeface="Arial"/>
                <a:cs typeface="Arial"/>
              </a:rPr>
              <a:t>APIs</a:t>
            </a:r>
            <a:endParaRPr sz="1150">
              <a:latin typeface="Arial"/>
              <a:cs typeface="Arial"/>
            </a:endParaRPr>
          </a:p>
        </p:txBody>
      </p:sp>
      <p:sp>
        <p:nvSpPr>
          <p:cNvPr id="22" name="object 19"/>
          <p:cNvSpPr/>
          <p:nvPr/>
        </p:nvSpPr>
        <p:spPr>
          <a:xfrm>
            <a:off x="7862697" y="3724974"/>
            <a:ext cx="639762" cy="639762"/>
          </a:xfrm>
          <a:prstGeom prst="rect">
            <a:avLst/>
          </a:prstGeom>
          <a:blipFill>
            <a:blip r:embed="rId9"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3" name="object 20"/>
          <p:cNvSpPr/>
          <p:nvPr/>
        </p:nvSpPr>
        <p:spPr>
          <a:xfrm>
            <a:off x="333121" y="3693224"/>
            <a:ext cx="755650" cy="757237"/>
          </a:xfrm>
          <a:prstGeom prst="rect">
            <a:avLst/>
          </a:prstGeom>
          <a:blipFill>
            <a:blip r:embed="rId10"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4" name="object 21"/>
          <p:cNvSpPr/>
          <p:nvPr/>
        </p:nvSpPr>
        <p:spPr>
          <a:xfrm>
            <a:off x="2714371" y="1694562"/>
            <a:ext cx="685800" cy="685800"/>
          </a:xfrm>
          <a:prstGeom prst="rect">
            <a:avLst/>
          </a:prstGeom>
          <a:blipFill>
            <a:blip r:embed="rId11" cstate="print"/>
            <a:stretch>
              <a:fillRect/>
            </a:stretch>
          </a:blipFill>
        </p:spPr>
        <p:txBody>
          <a:bodyPr wrap="square" lIns="0" tIns="0" rIns="0" bIns="0" rtlCol="0"/>
          <a:lstStyle/>
          <a:p>
            <a:endParaRPr/>
          </a:p>
        </p:txBody>
      </p:sp>
      <p:sp>
        <p:nvSpPr>
          <p:cNvPr id="25" name="object 22"/>
          <p:cNvSpPr/>
          <p:nvPr/>
        </p:nvSpPr>
        <p:spPr>
          <a:xfrm>
            <a:off x="2808097" y="1808798"/>
            <a:ext cx="490537" cy="430212"/>
          </a:xfrm>
          <a:prstGeom prst="rect">
            <a:avLst/>
          </a:prstGeom>
          <a:blipFill>
            <a:blip r:embed="rId12"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6" name="object 23"/>
          <p:cNvSpPr/>
          <p:nvPr/>
        </p:nvSpPr>
        <p:spPr>
          <a:xfrm>
            <a:off x="5416296" y="1594486"/>
            <a:ext cx="685800" cy="685800"/>
          </a:xfrm>
          <a:prstGeom prst="rect">
            <a:avLst/>
          </a:prstGeom>
          <a:blipFill>
            <a:blip r:embed="rId11" cstate="print"/>
            <a:stretch>
              <a:fillRect/>
            </a:stretch>
          </a:blipFill>
        </p:spPr>
        <p:txBody>
          <a:bodyPr wrap="square" lIns="0" tIns="0" rIns="0" bIns="0" rtlCol="0"/>
          <a:lstStyle/>
          <a:p>
            <a:endParaRPr/>
          </a:p>
        </p:txBody>
      </p:sp>
      <p:sp>
        <p:nvSpPr>
          <p:cNvPr id="27" name="object 24"/>
          <p:cNvSpPr/>
          <p:nvPr/>
        </p:nvSpPr>
        <p:spPr>
          <a:xfrm>
            <a:off x="5510022" y="1708849"/>
            <a:ext cx="492125" cy="430212"/>
          </a:xfrm>
          <a:prstGeom prst="rect">
            <a:avLst/>
          </a:prstGeom>
          <a:blipFill>
            <a:blip r:embed="rId13"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8" name="object 25"/>
          <p:cNvSpPr/>
          <p:nvPr/>
        </p:nvSpPr>
        <p:spPr>
          <a:xfrm>
            <a:off x="2695321" y="4074161"/>
            <a:ext cx="685800" cy="685800"/>
          </a:xfrm>
          <a:prstGeom prst="rect">
            <a:avLst/>
          </a:prstGeom>
          <a:blipFill>
            <a:blip r:embed="rId11" cstate="print"/>
            <a:stretch>
              <a:fillRect/>
            </a:stretch>
          </a:blipFill>
        </p:spPr>
        <p:txBody>
          <a:bodyPr wrap="square" lIns="0" tIns="0" rIns="0" bIns="0" rtlCol="0"/>
          <a:lstStyle/>
          <a:p>
            <a:endParaRPr/>
          </a:p>
        </p:txBody>
      </p:sp>
      <p:sp>
        <p:nvSpPr>
          <p:cNvPr id="29" name="object 26"/>
          <p:cNvSpPr/>
          <p:nvPr/>
        </p:nvSpPr>
        <p:spPr>
          <a:xfrm>
            <a:off x="2789047" y="4188461"/>
            <a:ext cx="490537" cy="428625"/>
          </a:xfrm>
          <a:prstGeom prst="rect">
            <a:avLst/>
          </a:prstGeom>
          <a:blipFill>
            <a:blip r:embed="rId14"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30" name="object 27"/>
          <p:cNvSpPr/>
          <p:nvPr/>
        </p:nvSpPr>
        <p:spPr>
          <a:xfrm>
            <a:off x="5440172" y="4080511"/>
            <a:ext cx="685800" cy="685800"/>
          </a:xfrm>
          <a:prstGeom prst="rect">
            <a:avLst/>
          </a:prstGeom>
          <a:blipFill>
            <a:blip r:embed="rId11" cstate="print"/>
            <a:stretch>
              <a:fillRect/>
            </a:stretch>
          </a:blipFill>
        </p:spPr>
        <p:txBody>
          <a:bodyPr wrap="square" lIns="0" tIns="0" rIns="0" bIns="0" rtlCol="0"/>
          <a:lstStyle/>
          <a:p>
            <a:endParaRPr/>
          </a:p>
        </p:txBody>
      </p:sp>
      <p:sp>
        <p:nvSpPr>
          <p:cNvPr id="31" name="object 28"/>
          <p:cNvSpPr/>
          <p:nvPr/>
        </p:nvSpPr>
        <p:spPr>
          <a:xfrm>
            <a:off x="5533771" y="4194874"/>
            <a:ext cx="492125" cy="430212"/>
          </a:xfrm>
          <a:prstGeom prst="rect">
            <a:avLst/>
          </a:prstGeom>
          <a:blipFill>
            <a:blip r:embed="rId13"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32" name="object 29"/>
          <p:cNvSpPr txBox="1"/>
          <p:nvPr/>
        </p:nvSpPr>
        <p:spPr>
          <a:xfrm>
            <a:off x="2751200" y="2641727"/>
            <a:ext cx="3328670" cy="1102360"/>
          </a:xfrm>
          <a:prstGeom prst="rect">
            <a:avLst/>
          </a:prstGeom>
        </p:spPr>
        <p:txBody>
          <a:bodyPr vert="horz" wrap="square" lIns="0" tIns="0" rIns="0" bIns="0" rtlCol="0">
            <a:spAutoFit/>
          </a:bodyPr>
          <a:lstStyle/>
          <a:p>
            <a:pPr algn="ctr">
              <a:lnSpc>
                <a:spcPts val="2280"/>
              </a:lnSpc>
            </a:pPr>
            <a:r>
              <a:rPr sz="2000" dirty="0">
                <a:latin typeface="Arial"/>
                <a:cs typeface="Arial"/>
              </a:rPr>
              <a:t>Integrated and </a:t>
            </a:r>
            <a:r>
              <a:rPr sz="2000" spc="-10" dirty="0">
                <a:latin typeface="Arial"/>
                <a:cs typeface="Arial"/>
              </a:rPr>
              <a:t>enabled </a:t>
            </a:r>
            <a:r>
              <a:rPr sz="2000" dirty="0">
                <a:latin typeface="Arial"/>
                <a:cs typeface="Arial"/>
              </a:rPr>
              <a:t>by</a:t>
            </a:r>
            <a:r>
              <a:rPr sz="2000" spc="-140" dirty="0">
                <a:latin typeface="Arial"/>
                <a:cs typeface="Arial"/>
              </a:rPr>
              <a:t> </a:t>
            </a:r>
            <a:r>
              <a:rPr sz="2000" spc="5" dirty="0">
                <a:latin typeface="Arial"/>
                <a:cs typeface="Arial"/>
              </a:rPr>
              <a:t>an</a:t>
            </a:r>
            <a:endParaRPr sz="2000" dirty="0">
              <a:latin typeface="Arial"/>
              <a:cs typeface="Arial"/>
            </a:endParaRPr>
          </a:p>
          <a:p>
            <a:pPr marL="2540" algn="ctr">
              <a:lnSpc>
                <a:spcPts val="2280"/>
              </a:lnSpc>
            </a:pPr>
            <a:r>
              <a:rPr sz="2000" b="1" spc="-15" dirty="0">
                <a:solidFill>
                  <a:srgbClr val="808080"/>
                </a:solidFill>
                <a:latin typeface="Arial"/>
                <a:cs typeface="Arial"/>
              </a:rPr>
              <a:t>API</a:t>
            </a:r>
            <a:r>
              <a:rPr sz="2000" b="1" spc="-45" dirty="0">
                <a:solidFill>
                  <a:srgbClr val="808080"/>
                </a:solidFill>
                <a:latin typeface="Arial"/>
                <a:cs typeface="Arial"/>
              </a:rPr>
              <a:t> </a:t>
            </a:r>
            <a:r>
              <a:rPr sz="2000" b="1" dirty="0">
                <a:solidFill>
                  <a:srgbClr val="808080"/>
                </a:solidFill>
                <a:latin typeface="Arial"/>
                <a:cs typeface="Arial"/>
              </a:rPr>
              <a:t>Economy</a:t>
            </a:r>
            <a:endParaRPr sz="2000" dirty="0">
              <a:latin typeface="Arial"/>
              <a:cs typeface="Arial"/>
            </a:endParaRPr>
          </a:p>
          <a:p>
            <a:pPr>
              <a:lnSpc>
                <a:spcPct val="100000"/>
              </a:lnSpc>
              <a:spcBef>
                <a:spcPts val="40"/>
              </a:spcBef>
            </a:pPr>
            <a:endParaRPr sz="1850" dirty="0">
              <a:latin typeface="Times New Roman"/>
              <a:cs typeface="Times New Roman"/>
            </a:endParaRPr>
          </a:p>
          <a:p>
            <a:pPr marL="37465" algn="ctr">
              <a:lnSpc>
                <a:spcPct val="100000"/>
              </a:lnSpc>
              <a:tabLst>
                <a:tab pos="2117725" algn="l"/>
              </a:tabLst>
            </a:pPr>
            <a:r>
              <a:rPr sz="1550" spc="5" dirty="0">
                <a:solidFill>
                  <a:srgbClr val="808080"/>
                </a:solidFill>
                <a:latin typeface="Arial"/>
                <a:cs typeface="Arial"/>
              </a:rPr>
              <a:t>E</a:t>
            </a:r>
            <a:r>
              <a:rPr sz="1550" spc="15" dirty="0">
                <a:solidFill>
                  <a:srgbClr val="808080"/>
                </a:solidFill>
                <a:latin typeface="Arial"/>
                <a:cs typeface="Arial"/>
              </a:rPr>
              <a:t>x</a:t>
            </a:r>
            <a:r>
              <a:rPr sz="1550" spc="-5" dirty="0">
                <a:solidFill>
                  <a:srgbClr val="808080"/>
                </a:solidFill>
                <a:latin typeface="Arial"/>
                <a:cs typeface="Arial"/>
              </a:rPr>
              <a:t>te</a:t>
            </a:r>
            <a:r>
              <a:rPr sz="1550" spc="20" dirty="0">
                <a:solidFill>
                  <a:srgbClr val="808080"/>
                </a:solidFill>
                <a:latin typeface="Arial"/>
                <a:cs typeface="Arial"/>
              </a:rPr>
              <a:t>r</a:t>
            </a:r>
            <a:r>
              <a:rPr sz="1550" spc="-5" dirty="0">
                <a:solidFill>
                  <a:srgbClr val="808080"/>
                </a:solidFill>
                <a:latin typeface="Arial"/>
                <a:cs typeface="Arial"/>
              </a:rPr>
              <a:t>na</a:t>
            </a:r>
            <a:r>
              <a:rPr sz="1550" spc="10" dirty="0">
                <a:solidFill>
                  <a:srgbClr val="808080"/>
                </a:solidFill>
                <a:latin typeface="Arial"/>
                <a:cs typeface="Arial"/>
              </a:rPr>
              <a:t>li</a:t>
            </a:r>
            <a:r>
              <a:rPr sz="1550" spc="15" dirty="0">
                <a:solidFill>
                  <a:srgbClr val="808080"/>
                </a:solidFill>
                <a:latin typeface="Arial"/>
                <a:cs typeface="Arial"/>
              </a:rPr>
              <a:t>z</a:t>
            </a:r>
            <a:r>
              <a:rPr sz="1550" spc="-5" dirty="0">
                <a:solidFill>
                  <a:srgbClr val="808080"/>
                </a:solidFill>
                <a:latin typeface="Arial"/>
                <a:cs typeface="Arial"/>
              </a:rPr>
              <a:t>at</a:t>
            </a:r>
            <a:r>
              <a:rPr sz="1550" spc="10" dirty="0">
                <a:solidFill>
                  <a:srgbClr val="808080"/>
                </a:solidFill>
                <a:latin typeface="Arial"/>
                <a:cs typeface="Arial"/>
              </a:rPr>
              <a:t>i</a:t>
            </a:r>
            <a:r>
              <a:rPr sz="1550" spc="-5" dirty="0">
                <a:solidFill>
                  <a:srgbClr val="808080"/>
                </a:solidFill>
                <a:latin typeface="Arial"/>
                <a:cs typeface="Arial"/>
              </a:rPr>
              <a:t>o</a:t>
            </a:r>
            <a:r>
              <a:rPr sz="1550" spc="15" dirty="0">
                <a:solidFill>
                  <a:srgbClr val="808080"/>
                </a:solidFill>
                <a:latin typeface="Arial"/>
                <a:cs typeface="Arial"/>
              </a:rPr>
              <a:t>n</a:t>
            </a:r>
            <a:r>
              <a:rPr sz="1550" dirty="0">
                <a:solidFill>
                  <a:srgbClr val="808080"/>
                </a:solidFill>
                <a:latin typeface="Arial"/>
                <a:cs typeface="Arial"/>
              </a:rPr>
              <a:t>	</a:t>
            </a:r>
            <a:r>
              <a:rPr sz="1550" spc="25" dirty="0">
                <a:solidFill>
                  <a:srgbClr val="808080"/>
                </a:solidFill>
                <a:latin typeface="Arial"/>
                <a:cs typeface="Arial"/>
              </a:rPr>
              <a:t>C</a:t>
            </a:r>
            <a:r>
              <a:rPr sz="1550" spc="-5" dirty="0">
                <a:solidFill>
                  <a:srgbClr val="808080"/>
                </a:solidFill>
                <a:latin typeface="Arial"/>
                <a:cs typeface="Arial"/>
              </a:rPr>
              <a:t>on</a:t>
            </a:r>
            <a:r>
              <a:rPr sz="1550" spc="15" dirty="0">
                <a:solidFill>
                  <a:srgbClr val="808080"/>
                </a:solidFill>
                <a:latin typeface="Arial"/>
                <a:cs typeface="Arial"/>
              </a:rPr>
              <a:t>s</a:t>
            </a:r>
            <a:r>
              <a:rPr sz="1550" spc="-5" dirty="0">
                <a:solidFill>
                  <a:srgbClr val="808080"/>
                </a:solidFill>
                <a:latin typeface="Arial"/>
                <a:cs typeface="Arial"/>
              </a:rPr>
              <a:t>u</a:t>
            </a:r>
            <a:r>
              <a:rPr sz="1550" spc="70" dirty="0">
                <a:solidFill>
                  <a:srgbClr val="808080"/>
                </a:solidFill>
                <a:latin typeface="Arial"/>
                <a:cs typeface="Arial"/>
              </a:rPr>
              <a:t>m</a:t>
            </a:r>
            <a:r>
              <a:rPr sz="1550" spc="25" dirty="0">
                <a:solidFill>
                  <a:srgbClr val="808080"/>
                </a:solidFill>
                <a:latin typeface="Arial"/>
                <a:cs typeface="Arial"/>
              </a:rPr>
              <a:t>p</a:t>
            </a:r>
            <a:r>
              <a:rPr sz="1550" spc="-5" dirty="0">
                <a:solidFill>
                  <a:srgbClr val="808080"/>
                </a:solidFill>
                <a:latin typeface="Arial"/>
                <a:cs typeface="Arial"/>
              </a:rPr>
              <a:t>t</a:t>
            </a:r>
            <a:r>
              <a:rPr sz="1550" spc="10" dirty="0">
                <a:solidFill>
                  <a:srgbClr val="808080"/>
                </a:solidFill>
                <a:latin typeface="Arial"/>
                <a:cs typeface="Arial"/>
              </a:rPr>
              <a:t>i</a:t>
            </a:r>
            <a:r>
              <a:rPr sz="1550" spc="-5" dirty="0">
                <a:solidFill>
                  <a:srgbClr val="808080"/>
                </a:solidFill>
                <a:latin typeface="Arial"/>
                <a:cs typeface="Arial"/>
              </a:rPr>
              <a:t>o</a:t>
            </a:r>
            <a:r>
              <a:rPr sz="1550" spc="15" dirty="0">
                <a:solidFill>
                  <a:srgbClr val="808080"/>
                </a:solidFill>
                <a:latin typeface="Arial"/>
                <a:cs typeface="Arial"/>
              </a:rPr>
              <a:t>n</a:t>
            </a:r>
            <a:endParaRPr sz="1550" dirty="0">
              <a:latin typeface="Arial"/>
              <a:cs typeface="Arial"/>
            </a:endParaRPr>
          </a:p>
        </p:txBody>
      </p:sp>
      <p:pic>
        <p:nvPicPr>
          <p:cNvPr id="34" name="Picture 33"/>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0" y="5384101"/>
            <a:ext cx="9144000" cy="1469180"/>
          </a:xfrm>
          <a:prstGeom prst="rect">
            <a:avLst/>
          </a:prstGeom>
        </p:spPr>
      </p:pic>
      <p:cxnSp>
        <p:nvCxnSpPr>
          <p:cNvPr id="35" name="Straight Connector 34"/>
          <p:cNvCxnSpPr/>
          <p:nvPr/>
        </p:nvCxnSpPr>
        <p:spPr>
          <a:xfrm>
            <a:off x="228600" y="744536"/>
            <a:ext cx="7942263" cy="4233"/>
          </a:xfrm>
          <a:prstGeom prst="line">
            <a:avLst/>
          </a:prstGeom>
          <a:ln w="38100" cmpd="sng">
            <a:solidFill>
              <a:schemeClr val="accent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16889226"/>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0657" y="218264"/>
            <a:ext cx="8824912" cy="429828"/>
          </a:xfrm>
        </p:spPr>
        <p:txBody>
          <a:bodyPr/>
          <a:lstStyle/>
          <a:p>
            <a:r>
              <a:rPr lang="en-US" sz="2400" dirty="0"/>
              <a:t>Cloud Accelerates Your Path to a </a:t>
            </a:r>
            <a:r>
              <a:rPr lang="en-US" sz="2400" dirty="0" err="1"/>
              <a:t>Composable</a:t>
            </a:r>
            <a:r>
              <a:rPr lang="en-US" sz="2400" dirty="0"/>
              <a:t> Business</a:t>
            </a:r>
            <a:br>
              <a:rPr lang="en-US" sz="2400" dirty="0"/>
            </a:br>
            <a:endParaRPr lang="en-US" sz="2400" dirty="0"/>
          </a:p>
        </p:txBody>
      </p:sp>
      <p:pic>
        <p:nvPicPr>
          <p:cNvPr id="22530" name="Rectangle 16"/>
          <p:cNvPicPr>
            <a:picLocks noChangeArrowheads="1"/>
          </p:cNvPicPr>
          <p:nvPr/>
        </p:nvPicPr>
        <p:blipFill>
          <a:blip r:embed="rId3"/>
          <a:srcRect/>
          <a:stretch>
            <a:fillRect/>
          </a:stretch>
        </p:blipFill>
        <p:spPr bwMode="auto">
          <a:xfrm>
            <a:off x="4419600" y="990600"/>
            <a:ext cx="4005515" cy="5176838"/>
          </a:xfrm>
          <a:prstGeom prst="rect">
            <a:avLst/>
          </a:prstGeom>
          <a:noFill/>
          <a:ln w="9525">
            <a:noFill/>
            <a:miter lim="800000"/>
            <a:headEnd/>
            <a:tailEnd/>
          </a:ln>
        </p:spPr>
      </p:pic>
      <p:sp>
        <p:nvSpPr>
          <p:cNvPr id="9" name="Freeform 8"/>
          <p:cNvSpPr/>
          <p:nvPr/>
        </p:nvSpPr>
        <p:spPr>
          <a:xfrm>
            <a:off x="3345446" y="1150991"/>
            <a:ext cx="1185755" cy="4859091"/>
          </a:xfrm>
          <a:custGeom>
            <a:avLst/>
            <a:gdLst>
              <a:gd name="connsiteX0" fmla="*/ 9525 w 1524000"/>
              <a:gd name="connsiteY0" fmla="*/ 552450 h 4429125"/>
              <a:gd name="connsiteX1" fmla="*/ 571500 w 1524000"/>
              <a:gd name="connsiteY1" fmla="*/ 552450 h 4429125"/>
              <a:gd name="connsiteX2" fmla="*/ 571500 w 1524000"/>
              <a:gd name="connsiteY2" fmla="*/ 0 h 4429125"/>
              <a:gd name="connsiteX3" fmla="*/ 1524000 w 1524000"/>
              <a:gd name="connsiteY3" fmla="*/ 2228850 h 4429125"/>
              <a:gd name="connsiteX4" fmla="*/ 561975 w 1524000"/>
              <a:gd name="connsiteY4" fmla="*/ 4429125 h 4429125"/>
              <a:gd name="connsiteX5" fmla="*/ 561975 w 1524000"/>
              <a:gd name="connsiteY5" fmla="*/ 3905250 h 4429125"/>
              <a:gd name="connsiteX6" fmla="*/ 0 w 1524000"/>
              <a:gd name="connsiteY6" fmla="*/ 3905250 h 4429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0" h="4429125">
                <a:moveTo>
                  <a:pt x="9525" y="552450"/>
                </a:moveTo>
                <a:lnTo>
                  <a:pt x="571500" y="552450"/>
                </a:lnTo>
                <a:lnTo>
                  <a:pt x="571500" y="0"/>
                </a:lnTo>
                <a:lnTo>
                  <a:pt x="1524000" y="2228850"/>
                </a:lnTo>
                <a:lnTo>
                  <a:pt x="561975" y="4429125"/>
                </a:lnTo>
                <a:lnTo>
                  <a:pt x="561975" y="3905250"/>
                </a:lnTo>
                <a:lnTo>
                  <a:pt x="0" y="3905250"/>
                </a:lnTo>
              </a:path>
            </a:pathLst>
          </a:custGeom>
          <a:gradFill flip="none" rotWithShape="1">
            <a:gsLst>
              <a:gs pos="100000">
                <a:srgbClr val="CBDDE6"/>
              </a:gs>
              <a:gs pos="0">
                <a:schemeClr val="bg1">
                  <a:shade val="100000"/>
                  <a:satMod val="115000"/>
                  <a:alpha val="0"/>
                </a:schemeClr>
              </a:gs>
            </a:gsLst>
            <a:lin ang="0" scaled="1"/>
            <a:tileRect/>
          </a:gradFill>
          <a:ln w="19050">
            <a:gradFill>
              <a:gsLst>
                <a:gs pos="0">
                  <a:schemeClr val="accent1">
                    <a:lumMod val="5000"/>
                    <a:lumOff val="95000"/>
                  </a:schemeClr>
                </a:gs>
                <a:gs pos="51000">
                  <a:schemeClr val="accent1">
                    <a:lumMod val="45000"/>
                    <a:lumOff val="55000"/>
                  </a:schemeClr>
                </a:gs>
                <a:gs pos="62000">
                  <a:schemeClr val="accent1">
                    <a:lumMod val="45000"/>
                    <a:lumOff val="55000"/>
                  </a:schemeClr>
                </a:gs>
                <a:gs pos="100000">
                  <a:schemeClr val="accent1">
                    <a:lumMod val="100000"/>
                  </a:schemeClr>
                </a:gs>
              </a:gsLst>
              <a:lin ang="0" scaled="0"/>
            </a:gradFill>
          </a:ln>
          <a:effectLst/>
        </p:spPr>
        <p:style>
          <a:lnRef idx="1">
            <a:schemeClr val="accent1"/>
          </a:lnRef>
          <a:fillRef idx="3">
            <a:schemeClr val="accent1"/>
          </a:fillRef>
          <a:effectRef idx="2">
            <a:schemeClr val="accent1"/>
          </a:effectRef>
          <a:fontRef idx="minor">
            <a:schemeClr val="lt1"/>
          </a:fontRef>
        </p:style>
        <p:txBody>
          <a:bodyPr lIns="64008" tIns="32004" rIns="64008" bIns="32004" anchor="ctr"/>
          <a:lstStyle/>
          <a:p>
            <a:pPr defTabSz="768096" fontAlgn="auto">
              <a:spcBef>
                <a:spcPts val="0"/>
              </a:spcBef>
              <a:spcAft>
                <a:spcPts val="0"/>
              </a:spcAft>
              <a:defRPr/>
            </a:pPr>
            <a:endParaRPr lang="en-US" sz="2200" dirty="0">
              <a:solidFill>
                <a:schemeClr val="tx1"/>
              </a:solidFill>
            </a:endParaRPr>
          </a:p>
        </p:txBody>
      </p:sp>
      <p:sp>
        <p:nvSpPr>
          <p:cNvPr id="10" name="Text Box 132"/>
          <p:cNvSpPr txBox="1">
            <a:spLocks noChangeArrowheads="1"/>
          </p:cNvSpPr>
          <p:nvPr/>
        </p:nvSpPr>
        <p:spPr bwMode="auto">
          <a:xfrm>
            <a:off x="606425" y="1728788"/>
            <a:ext cx="2566988" cy="347662"/>
          </a:xfrm>
          <a:prstGeom prst="rect">
            <a:avLst/>
          </a:prstGeom>
          <a:noFill/>
          <a:ln>
            <a:noFill/>
          </a:ln>
          <a:effectLst>
            <a:prstShdw prst="shdw17" dist="17961" dir="2700000">
              <a:schemeClr val="accent1">
                <a:gamma/>
                <a:shade val="60000"/>
                <a:invGamma/>
                <a:alpha val="74998"/>
              </a:schemeClr>
            </a:prstShdw>
          </a:effectLst>
          <a:extLst/>
        </p:spPr>
        <p:txBody>
          <a:bodyPr wrap="none" lIns="64008" tIns="32004" rIns="64008" bIns="32004">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768096" fontAlgn="auto">
              <a:lnSpc>
                <a:spcPct val="80000"/>
              </a:lnSpc>
              <a:spcBef>
                <a:spcPct val="50000"/>
              </a:spcBef>
              <a:spcAft>
                <a:spcPts val="0"/>
              </a:spcAft>
              <a:defRPr/>
            </a:pPr>
            <a:r>
              <a:rPr lang="en-US" sz="2200" b="1" dirty="0">
                <a:solidFill>
                  <a:schemeClr val="tx2"/>
                </a:solidFill>
                <a:ea typeface="ＭＳ Ｐゴシック" pitchFamily="34" charset="-128"/>
              </a:rPr>
              <a:t>Private Cloud &amp; IT</a:t>
            </a:r>
          </a:p>
        </p:txBody>
      </p:sp>
      <p:sp>
        <p:nvSpPr>
          <p:cNvPr id="11" name="Text Box 75"/>
          <p:cNvSpPr txBox="1">
            <a:spLocks noChangeArrowheads="1"/>
          </p:cNvSpPr>
          <p:nvPr/>
        </p:nvSpPr>
        <p:spPr bwMode="auto">
          <a:xfrm>
            <a:off x="1838325" y="2435225"/>
            <a:ext cx="1905393" cy="1077218"/>
          </a:xfrm>
          <a:prstGeom prst="rect">
            <a:avLst/>
          </a:prstGeom>
          <a:noFill/>
          <a:ln>
            <a:noFill/>
          </a:ln>
          <a:effectLst>
            <a:prstShdw prst="shdw17" dist="17961" dir="2700000">
              <a:schemeClr val="accent1">
                <a:gamma/>
                <a:shade val="60000"/>
                <a:invGamma/>
                <a:alpha val="74998"/>
              </a:schemeClr>
            </a:prstShdw>
          </a:effectLst>
          <a:extLst/>
        </p:spPr>
        <p:txBody>
          <a:bodyPr wrap="none" lIns="64008" tIns="32004" rIns="64008" bIns="32004">
            <a:spAutoFit/>
          </a:bodyPr>
          <a:lstStyle>
            <a:lvl1pPr marL="114300" indent="-114300">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768096" fontAlgn="auto">
              <a:lnSpc>
                <a:spcPct val="80000"/>
              </a:lnSpc>
              <a:spcBef>
                <a:spcPct val="50000"/>
              </a:spcBef>
              <a:spcAft>
                <a:spcPts val="0"/>
              </a:spcAft>
              <a:defRPr/>
            </a:pPr>
            <a:r>
              <a:rPr lang="en-US" b="1" dirty="0">
                <a:solidFill>
                  <a:schemeClr val="tx2"/>
                </a:solidFill>
                <a:ea typeface="ＭＳ Ｐゴシック" pitchFamily="34" charset="-128"/>
              </a:rPr>
              <a:t>Benefits:</a:t>
            </a:r>
          </a:p>
          <a:p>
            <a:pPr defTabSz="768096" fontAlgn="auto">
              <a:lnSpc>
                <a:spcPct val="80000"/>
              </a:lnSpc>
              <a:spcBef>
                <a:spcPct val="50000"/>
              </a:spcBef>
              <a:spcAft>
                <a:spcPts val="0"/>
              </a:spcAft>
              <a:buFontTx/>
              <a:buChar char="•"/>
              <a:defRPr/>
            </a:pPr>
            <a:r>
              <a:rPr lang="en-US" dirty="0">
                <a:solidFill>
                  <a:schemeClr val="tx2"/>
                </a:solidFill>
                <a:ea typeface="ＭＳ Ｐゴシック" pitchFamily="34" charset="-128"/>
              </a:rPr>
              <a:t>Fully customizable</a:t>
            </a:r>
          </a:p>
          <a:p>
            <a:pPr defTabSz="768096" fontAlgn="auto">
              <a:lnSpc>
                <a:spcPct val="80000"/>
              </a:lnSpc>
              <a:spcBef>
                <a:spcPct val="50000"/>
              </a:spcBef>
              <a:spcAft>
                <a:spcPts val="0"/>
              </a:spcAft>
              <a:buFontTx/>
              <a:buChar char="•"/>
              <a:defRPr/>
            </a:pPr>
            <a:r>
              <a:rPr lang="en-US" dirty="0">
                <a:solidFill>
                  <a:schemeClr val="tx2"/>
                </a:solidFill>
                <a:ea typeface="ＭＳ Ｐゴシック" pitchFamily="34" charset="-128"/>
              </a:rPr>
              <a:t>Robust management</a:t>
            </a:r>
          </a:p>
          <a:p>
            <a:pPr defTabSz="768096" fontAlgn="auto">
              <a:lnSpc>
                <a:spcPct val="80000"/>
              </a:lnSpc>
              <a:spcBef>
                <a:spcPct val="50000"/>
              </a:spcBef>
              <a:spcAft>
                <a:spcPts val="0"/>
              </a:spcAft>
              <a:buFontTx/>
              <a:buChar char="•"/>
              <a:defRPr/>
            </a:pPr>
            <a:r>
              <a:rPr lang="en-US" dirty="0">
                <a:solidFill>
                  <a:schemeClr val="tx2"/>
                </a:solidFill>
                <a:ea typeface="ＭＳ Ｐゴシック" pitchFamily="34" charset="-128"/>
              </a:rPr>
              <a:t>Secure by design</a:t>
            </a:r>
          </a:p>
        </p:txBody>
      </p:sp>
      <p:sp>
        <p:nvSpPr>
          <p:cNvPr id="12" name="Title 1"/>
          <p:cNvSpPr txBox="1">
            <a:spLocks/>
          </p:cNvSpPr>
          <p:nvPr/>
        </p:nvSpPr>
        <p:spPr bwMode="auto">
          <a:xfrm>
            <a:off x="5121275" y="2208213"/>
            <a:ext cx="2224088" cy="587375"/>
          </a:xfrm>
          <a:prstGeom prst="rect">
            <a:avLst/>
          </a:prstGeom>
        </p:spPr>
        <p:txBody>
          <a:bodyPr wrap="none" lIns="64008" tIns="32004" rIns="64008" bIns="32004">
            <a:spAutoFit/>
          </a:bodyPr>
          <a:lstStyle>
            <a:lvl1pPr algn="l" rtl="0" eaLnBrk="0" fontAlgn="base" hangingPunct="0">
              <a:spcBef>
                <a:spcPct val="0"/>
              </a:spcBef>
              <a:spcAft>
                <a:spcPct val="0"/>
              </a:spcAft>
              <a:defRPr sz="2200">
                <a:solidFill>
                  <a:schemeClr val="tx1"/>
                </a:solidFill>
                <a:latin typeface="Lubalin Demi for IBM" pitchFamily="18" charset="0"/>
                <a:ea typeface="MS PGothic" pitchFamily="34" charset="-128"/>
                <a:cs typeface="Lubalin Demi for IBM" pitchFamily="18" charset="0"/>
              </a:defRPr>
            </a:lvl1pPr>
            <a:lvl2pPr algn="l" rtl="0" eaLnBrk="0" fontAlgn="base" hangingPunct="0">
              <a:spcBef>
                <a:spcPct val="0"/>
              </a:spcBef>
              <a:spcAft>
                <a:spcPct val="0"/>
              </a:spcAft>
              <a:defRPr sz="2200">
                <a:solidFill>
                  <a:schemeClr val="tx1"/>
                </a:solidFill>
                <a:latin typeface="Arial" charset="0"/>
                <a:ea typeface="MS PGothic" pitchFamily="34" charset="-128"/>
                <a:cs typeface="MS PGothic" charset="0"/>
              </a:defRPr>
            </a:lvl2pPr>
            <a:lvl3pPr algn="l" rtl="0" eaLnBrk="0" fontAlgn="base" hangingPunct="0">
              <a:spcBef>
                <a:spcPct val="0"/>
              </a:spcBef>
              <a:spcAft>
                <a:spcPct val="0"/>
              </a:spcAft>
              <a:defRPr sz="2200">
                <a:solidFill>
                  <a:schemeClr val="tx1"/>
                </a:solidFill>
                <a:latin typeface="Arial" charset="0"/>
                <a:ea typeface="MS PGothic" pitchFamily="34" charset="-128"/>
                <a:cs typeface="MS PGothic" charset="0"/>
              </a:defRPr>
            </a:lvl3pPr>
            <a:lvl4pPr algn="l" rtl="0" eaLnBrk="0" fontAlgn="base" hangingPunct="0">
              <a:spcBef>
                <a:spcPct val="0"/>
              </a:spcBef>
              <a:spcAft>
                <a:spcPct val="0"/>
              </a:spcAft>
              <a:defRPr sz="2200">
                <a:solidFill>
                  <a:schemeClr val="tx1"/>
                </a:solidFill>
                <a:latin typeface="Arial" charset="0"/>
                <a:ea typeface="MS PGothic" pitchFamily="34" charset="-128"/>
                <a:cs typeface="MS PGothic" charset="0"/>
              </a:defRPr>
            </a:lvl4pPr>
            <a:lvl5pPr algn="l" rtl="0" eaLnBrk="0" fontAlgn="base" hangingPunct="0">
              <a:spcBef>
                <a:spcPct val="0"/>
              </a:spcBef>
              <a:spcAft>
                <a:spcPct val="0"/>
              </a:spcAft>
              <a:defRPr sz="2200">
                <a:solidFill>
                  <a:schemeClr val="tx1"/>
                </a:solidFill>
                <a:latin typeface="Arial" charset="0"/>
                <a:ea typeface="MS PGothic" pitchFamily="34" charset="-128"/>
                <a:cs typeface="MS PGothic" charset="0"/>
              </a:defRPr>
            </a:lvl5pPr>
            <a:lvl6pPr marL="457200" algn="l" rtl="0" eaLnBrk="1" fontAlgn="base" hangingPunct="1">
              <a:spcBef>
                <a:spcPct val="0"/>
              </a:spcBef>
              <a:spcAft>
                <a:spcPct val="0"/>
              </a:spcAft>
              <a:defRPr sz="2200">
                <a:solidFill>
                  <a:schemeClr val="tx1"/>
                </a:solidFill>
                <a:latin typeface="Arial" charset="0"/>
              </a:defRPr>
            </a:lvl6pPr>
            <a:lvl7pPr marL="914400" algn="l" rtl="0" eaLnBrk="1" fontAlgn="base" hangingPunct="1">
              <a:spcBef>
                <a:spcPct val="0"/>
              </a:spcBef>
              <a:spcAft>
                <a:spcPct val="0"/>
              </a:spcAft>
              <a:defRPr sz="2200">
                <a:solidFill>
                  <a:schemeClr val="tx1"/>
                </a:solidFill>
                <a:latin typeface="Arial" charset="0"/>
              </a:defRPr>
            </a:lvl7pPr>
            <a:lvl8pPr marL="1371600" algn="l" rtl="0" eaLnBrk="1" fontAlgn="base" hangingPunct="1">
              <a:spcBef>
                <a:spcPct val="0"/>
              </a:spcBef>
              <a:spcAft>
                <a:spcPct val="0"/>
              </a:spcAft>
              <a:defRPr sz="2200">
                <a:solidFill>
                  <a:schemeClr val="tx1"/>
                </a:solidFill>
                <a:latin typeface="Arial" charset="0"/>
              </a:defRPr>
            </a:lvl8pPr>
            <a:lvl9pPr marL="1828800" algn="l" rtl="0" eaLnBrk="1" fontAlgn="base" hangingPunct="1">
              <a:spcBef>
                <a:spcPct val="0"/>
              </a:spcBef>
              <a:spcAft>
                <a:spcPct val="0"/>
              </a:spcAft>
              <a:defRPr sz="2200">
                <a:solidFill>
                  <a:schemeClr val="tx1"/>
                </a:solidFill>
                <a:latin typeface="Arial" charset="0"/>
              </a:defRPr>
            </a:lvl9pPr>
          </a:lstStyle>
          <a:p>
            <a:pPr defTabSz="768096">
              <a:defRPr/>
            </a:pPr>
            <a:r>
              <a:rPr lang="en-US" sz="1700" b="1" kern="0" dirty="0">
                <a:latin typeface="Arial" panose="020B0604020202020204" pitchFamily="34" charset="0"/>
                <a:cs typeface="Arial" panose="020B0604020202020204" pitchFamily="34" charset="0"/>
              </a:rPr>
              <a:t>Best of both worlds. </a:t>
            </a:r>
            <a:br>
              <a:rPr lang="en-US" sz="1700" b="1" kern="0" dirty="0">
                <a:latin typeface="Arial" panose="020B0604020202020204" pitchFamily="34" charset="0"/>
                <a:cs typeface="Arial" panose="020B0604020202020204" pitchFamily="34" charset="0"/>
              </a:rPr>
            </a:br>
            <a:r>
              <a:rPr lang="en-US" sz="1700" b="1" kern="0" dirty="0">
                <a:latin typeface="Arial" panose="020B0604020202020204" pitchFamily="34" charset="0"/>
                <a:cs typeface="Arial" panose="020B0604020202020204" pitchFamily="34" charset="0"/>
              </a:rPr>
              <a:t>Better outcomes. </a:t>
            </a:r>
            <a:endParaRPr lang="en-US" sz="900" b="1" kern="0" dirty="0">
              <a:latin typeface="Arial" panose="020B0604020202020204" pitchFamily="34" charset="0"/>
              <a:cs typeface="Arial" panose="020B0604020202020204" pitchFamily="34" charset="0"/>
            </a:endParaRPr>
          </a:p>
        </p:txBody>
      </p:sp>
      <p:sp>
        <p:nvSpPr>
          <p:cNvPr id="13" name="Text Box 75"/>
          <p:cNvSpPr txBox="1">
            <a:spLocks noChangeArrowheads="1"/>
          </p:cNvSpPr>
          <p:nvPr/>
        </p:nvSpPr>
        <p:spPr bwMode="auto">
          <a:xfrm>
            <a:off x="1865313" y="4308475"/>
            <a:ext cx="1398844" cy="1077218"/>
          </a:xfrm>
          <a:prstGeom prst="rect">
            <a:avLst/>
          </a:prstGeom>
          <a:noFill/>
          <a:ln>
            <a:noFill/>
          </a:ln>
          <a:effectLst>
            <a:prstShdw prst="shdw17" dist="17961" dir="2700000">
              <a:schemeClr val="accent1">
                <a:gamma/>
                <a:shade val="60000"/>
                <a:invGamma/>
                <a:alpha val="74998"/>
              </a:schemeClr>
            </a:prstShdw>
          </a:effectLst>
          <a:extLst/>
        </p:spPr>
        <p:txBody>
          <a:bodyPr wrap="none" lIns="64008" tIns="32004" rIns="64008" bIns="32004">
            <a:spAutoFit/>
          </a:bodyPr>
          <a:lstStyle>
            <a:lvl1pPr marL="114300" indent="-114300">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768096" fontAlgn="auto">
              <a:lnSpc>
                <a:spcPct val="80000"/>
              </a:lnSpc>
              <a:spcBef>
                <a:spcPct val="50000"/>
              </a:spcBef>
              <a:spcAft>
                <a:spcPts val="0"/>
              </a:spcAft>
              <a:defRPr/>
            </a:pPr>
            <a:r>
              <a:rPr lang="en-US" b="1" dirty="0">
                <a:solidFill>
                  <a:schemeClr val="tx2"/>
                </a:solidFill>
                <a:ea typeface="ＭＳ Ｐゴシック" pitchFamily="34" charset="-128"/>
              </a:rPr>
              <a:t>Benefits:</a:t>
            </a:r>
          </a:p>
          <a:p>
            <a:pPr defTabSz="768096" fontAlgn="auto">
              <a:lnSpc>
                <a:spcPct val="80000"/>
              </a:lnSpc>
              <a:spcBef>
                <a:spcPct val="50000"/>
              </a:spcBef>
              <a:spcAft>
                <a:spcPts val="0"/>
              </a:spcAft>
              <a:buFontTx/>
              <a:buChar char="•"/>
              <a:defRPr/>
            </a:pPr>
            <a:r>
              <a:rPr lang="en-US" dirty="0">
                <a:solidFill>
                  <a:schemeClr val="tx2"/>
                </a:solidFill>
                <a:ea typeface="ＭＳ Ｐゴシック" pitchFamily="34" charset="-128"/>
              </a:rPr>
              <a:t>Low entry cost</a:t>
            </a:r>
          </a:p>
          <a:p>
            <a:pPr defTabSz="768096" fontAlgn="auto">
              <a:lnSpc>
                <a:spcPct val="80000"/>
              </a:lnSpc>
              <a:spcBef>
                <a:spcPct val="50000"/>
              </a:spcBef>
              <a:spcAft>
                <a:spcPts val="0"/>
              </a:spcAft>
              <a:buFontTx/>
              <a:buChar char="•"/>
              <a:defRPr/>
            </a:pPr>
            <a:r>
              <a:rPr lang="en-US" dirty="0">
                <a:solidFill>
                  <a:schemeClr val="tx2"/>
                </a:solidFill>
                <a:ea typeface="ＭＳ Ｐゴシック" pitchFamily="34" charset="-128"/>
              </a:rPr>
              <a:t>Pay-per-use</a:t>
            </a:r>
          </a:p>
          <a:p>
            <a:pPr defTabSz="768096" fontAlgn="auto">
              <a:lnSpc>
                <a:spcPct val="80000"/>
              </a:lnSpc>
              <a:spcBef>
                <a:spcPct val="50000"/>
              </a:spcBef>
              <a:spcAft>
                <a:spcPts val="0"/>
              </a:spcAft>
              <a:buFontTx/>
              <a:buChar char="•"/>
              <a:defRPr/>
            </a:pPr>
            <a:r>
              <a:rPr lang="en-US" dirty="0">
                <a:solidFill>
                  <a:schemeClr val="tx2"/>
                </a:solidFill>
                <a:ea typeface="ＭＳ Ｐゴシック" pitchFamily="34" charset="-128"/>
              </a:rPr>
              <a:t>Highly elastic</a:t>
            </a:r>
          </a:p>
        </p:txBody>
      </p:sp>
      <p:sp>
        <p:nvSpPr>
          <p:cNvPr id="15" name="Text Box 132"/>
          <p:cNvSpPr txBox="1">
            <a:spLocks noChangeArrowheads="1"/>
          </p:cNvSpPr>
          <p:nvPr/>
        </p:nvSpPr>
        <p:spPr bwMode="auto">
          <a:xfrm>
            <a:off x="849313" y="3798888"/>
            <a:ext cx="1854200" cy="347662"/>
          </a:xfrm>
          <a:prstGeom prst="rect">
            <a:avLst/>
          </a:prstGeom>
          <a:noFill/>
          <a:ln>
            <a:noFill/>
          </a:ln>
          <a:effectLst>
            <a:prstShdw prst="shdw17" dist="17961" dir="2700000">
              <a:schemeClr val="accent1">
                <a:gamma/>
                <a:shade val="60000"/>
                <a:invGamma/>
                <a:alpha val="74998"/>
              </a:schemeClr>
            </a:prstShdw>
          </a:effectLst>
          <a:extLst/>
        </p:spPr>
        <p:txBody>
          <a:bodyPr wrap="none" lIns="64008" tIns="32004" rIns="64008" bIns="32004">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768096" fontAlgn="auto">
              <a:lnSpc>
                <a:spcPct val="80000"/>
              </a:lnSpc>
              <a:spcBef>
                <a:spcPct val="50000"/>
              </a:spcBef>
              <a:spcAft>
                <a:spcPts val="0"/>
              </a:spcAft>
              <a:defRPr/>
            </a:pPr>
            <a:r>
              <a:rPr lang="en-US" sz="2200" b="1" dirty="0">
                <a:solidFill>
                  <a:schemeClr val="tx2"/>
                </a:solidFill>
                <a:ea typeface="ＭＳ Ｐゴシック" pitchFamily="34" charset="-128"/>
              </a:rPr>
              <a:t>Public Cloud</a:t>
            </a:r>
          </a:p>
        </p:txBody>
      </p:sp>
      <p:pic>
        <p:nvPicPr>
          <p:cNvPr id="22540" name="Picture 2"/>
          <p:cNvPicPr>
            <a:picLocks noChangeAspect="1"/>
          </p:cNvPicPr>
          <p:nvPr/>
        </p:nvPicPr>
        <p:blipFill>
          <a:blip r:embed="rId4"/>
          <a:srcRect/>
          <a:stretch>
            <a:fillRect/>
          </a:stretch>
        </p:blipFill>
        <p:spPr bwMode="auto">
          <a:xfrm>
            <a:off x="747712" y="2523650"/>
            <a:ext cx="968375" cy="848739"/>
          </a:xfrm>
          <a:prstGeom prst="rect">
            <a:avLst/>
          </a:prstGeom>
          <a:noFill/>
          <a:ln w="9525">
            <a:noFill/>
            <a:miter lim="800000"/>
            <a:headEnd/>
            <a:tailEnd/>
          </a:ln>
        </p:spPr>
      </p:pic>
      <p:pic>
        <p:nvPicPr>
          <p:cNvPr id="17" name="Picture 4"/>
          <p:cNvPicPr>
            <a:picLocks noChangeAspect="1"/>
          </p:cNvPicPr>
          <p:nvPr/>
        </p:nvPicPr>
        <p:blipFill>
          <a:blip r:embed="rId5">
            <a:duotone>
              <a:schemeClr val="accent5">
                <a:shade val="45000"/>
                <a:satMod val="135000"/>
              </a:schemeClr>
              <a:prstClr val="white"/>
            </a:duotone>
            <a:extLst/>
          </a:blip>
          <a:srcRect/>
          <a:stretch>
            <a:fillRect/>
          </a:stretch>
        </p:blipFill>
        <p:spPr bwMode="auto">
          <a:xfrm>
            <a:off x="746641" y="4341801"/>
            <a:ext cx="995486" cy="870165"/>
          </a:xfrm>
          <a:prstGeom prst="rect">
            <a:avLst/>
          </a:prstGeom>
          <a:noFill/>
          <a:ln>
            <a:noFill/>
          </a:ln>
          <a:extLst/>
        </p:spPr>
      </p:pic>
      <p:grpSp>
        <p:nvGrpSpPr>
          <p:cNvPr id="22542" name="Group 29"/>
          <p:cNvGrpSpPr>
            <a:grpSpLocks/>
          </p:cNvGrpSpPr>
          <p:nvPr/>
        </p:nvGrpSpPr>
        <p:grpSpPr bwMode="auto">
          <a:xfrm>
            <a:off x="2976562" y="1963736"/>
            <a:ext cx="528638" cy="656762"/>
            <a:chOff x="609600" y="2066414"/>
            <a:chExt cx="883635" cy="775211"/>
          </a:xfrm>
        </p:grpSpPr>
        <p:pic>
          <p:nvPicPr>
            <p:cNvPr id="19" name="Picture 18"/>
            <p:cNvPicPr>
              <a:picLocks noChangeAspect="1"/>
            </p:cNvPicPr>
            <p:nvPr/>
          </p:nvPicPr>
          <p:blipFill>
            <a:blip r:embed="rId6" cstate="email">
              <a:duotone>
                <a:schemeClr val="accent1">
                  <a:shade val="45000"/>
                  <a:satMod val="135000"/>
                </a:schemeClr>
                <a:prstClr val="white"/>
              </a:duotone>
              <a:extLst/>
            </a:blip>
            <a:stretch>
              <a:fillRect/>
            </a:stretch>
          </p:blipFill>
          <p:spPr bwMode="auto">
            <a:xfrm>
              <a:off x="609600" y="2066414"/>
              <a:ext cx="567440" cy="775211"/>
            </a:xfrm>
            <a:prstGeom prst="rect">
              <a:avLst/>
            </a:prstGeom>
          </p:spPr>
        </p:pic>
        <p:pic>
          <p:nvPicPr>
            <p:cNvPr id="20" name="Picture 19"/>
            <p:cNvPicPr>
              <a:picLocks noChangeAspect="1"/>
            </p:cNvPicPr>
            <p:nvPr/>
          </p:nvPicPr>
          <p:blipFill>
            <a:blip r:embed="rId6" cstate="email">
              <a:duotone>
                <a:schemeClr val="accent1">
                  <a:shade val="45000"/>
                  <a:satMod val="135000"/>
                </a:schemeClr>
                <a:prstClr val="white"/>
              </a:duotone>
              <a:extLst/>
            </a:blip>
            <a:stretch>
              <a:fillRect/>
            </a:stretch>
          </p:blipFill>
          <p:spPr bwMode="auto">
            <a:xfrm>
              <a:off x="925795" y="2066414"/>
              <a:ext cx="567440" cy="775211"/>
            </a:xfrm>
            <a:prstGeom prst="rect">
              <a:avLst/>
            </a:prstGeom>
          </p:spPr>
        </p:pic>
      </p:grpSp>
      <p:grpSp>
        <p:nvGrpSpPr>
          <p:cNvPr id="22543" name="Group 43"/>
          <p:cNvGrpSpPr>
            <a:grpSpLocks/>
          </p:cNvGrpSpPr>
          <p:nvPr/>
        </p:nvGrpSpPr>
        <p:grpSpPr bwMode="auto">
          <a:xfrm>
            <a:off x="5011737" y="3214427"/>
            <a:ext cx="2116137" cy="658026"/>
            <a:chOff x="5485223" y="3153524"/>
            <a:chExt cx="2650404" cy="775229"/>
          </a:xfrm>
        </p:grpSpPr>
        <p:grpSp>
          <p:nvGrpSpPr>
            <p:cNvPr id="22553" name="Group 1"/>
            <p:cNvGrpSpPr>
              <a:grpSpLocks/>
            </p:cNvGrpSpPr>
            <p:nvPr/>
          </p:nvGrpSpPr>
          <p:grpSpPr bwMode="auto">
            <a:xfrm>
              <a:off x="5485223" y="3153524"/>
              <a:ext cx="662781" cy="775229"/>
              <a:chOff x="609600" y="2066414"/>
              <a:chExt cx="883635" cy="775211"/>
            </a:xfrm>
          </p:grpSpPr>
          <p:pic>
            <p:nvPicPr>
              <p:cNvPr id="34" name="Picture 33"/>
              <p:cNvPicPr>
                <a:picLocks noChangeAspect="1"/>
              </p:cNvPicPr>
              <p:nvPr/>
            </p:nvPicPr>
            <p:blipFill>
              <a:blip r:embed="rId6" cstate="email">
                <a:duotone>
                  <a:schemeClr val="accent1">
                    <a:shade val="45000"/>
                    <a:satMod val="135000"/>
                  </a:schemeClr>
                  <a:prstClr val="white"/>
                </a:duotone>
                <a:extLst/>
              </a:blip>
              <a:stretch>
                <a:fillRect/>
              </a:stretch>
            </p:blipFill>
            <p:spPr bwMode="auto">
              <a:xfrm>
                <a:off x="609600" y="2066414"/>
                <a:ext cx="567440" cy="775211"/>
              </a:xfrm>
              <a:prstGeom prst="rect">
                <a:avLst/>
              </a:prstGeom>
            </p:spPr>
          </p:pic>
          <p:pic>
            <p:nvPicPr>
              <p:cNvPr id="35" name="Picture 34"/>
              <p:cNvPicPr>
                <a:picLocks noChangeAspect="1"/>
              </p:cNvPicPr>
              <p:nvPr/>
            </p:nvPicPr>
            <p:blipFill>
              <a:blip r:embed="rId6" cstate="email">
                <a:duotone>
                  <a:schemeClr val="accent1">
                    <a:shade val="45000"/>
                    <a:satMod val="135000"/>
                  </a:schemeClr>
                  <a:prstClr val="white"/>
                </a:duotone>
                <a:extLst/>
              </a:blip>
              <a:stretch>
                <a:fillRect/>
              </a:stretch>
            </p:blipFill>
            <p:spPr bwMode="auto">
              <a:xfrm>
                <a:off x="925795" y="2066414"/>
                <a:ext cx="567440" cy="775211"/>
              </a:xfrm>
              <a:prstGeom prst="rect">
                <a:avLst/>
              </a:prstGeom>
            </p:spPr>
          </p:pic>
        </p:grpSp>
        <p:sp>
          <p:nvSpPr>
            <p:cNvPr id="30" name="Text Box 29"/>
            <p:cNvSpPr txBox="1">
              <a:spLocks noChangeArrowheads="1"/>
            </p:cNvSpPr>
            <p:nvPr/>
          </p:nvSpPr>
          <p:spPr bwMode="auto">
            <a:xfrm>
              <a:off x="6022064" y="3342496"/>
              <a:ext cx="226666" cy="306520"/>
            </a:xfrm>
            <a:prstGeom prst="rect">
              <a:avLst/>
            </a:prstGeom>
            <a:noFill/>
            <a:ln>
              <a:noFill/>
            </a:ln>
            <a:effectLst>
              <a:prstShdw prst="shdw17" dist="17961" dir="2700000">
                <a:schemeClr val="accent1">
                  <a:gamma/>
                  <a:shade val="60000"/>
                  <a:invGamma/>
                  <a:alpha val="74998"/>
                </a:schemeClr>
              </a:prstShdw>
            </a:effectLst>
            <a:extLst/>
          </p:spPr>
          <p:txBody>
            <a:bodyPr lIns="64008" tIns="32004" rIns="64008" bIns="32004">
              <a:spAutoFit/>
            </a:bodyPr>
            <a:lstStyle/>
            <a:p>
              <a:pPr defTabSz="768096" fontAlgn="auto">
                <a:spcBef>
                  <a:spcPct val="50000"/>
                </a:spcBef>
                <a:spcAft>
                  <a:spcPts val="0"/>
                </a:spcAft>
                <a:defRPr/>
              </a:pPr>
              <a:r>
                <a:rPr lang="en-US" sz="1700" b="1" dirty="0">
                  <a:solidFill>
                    <a:schemeClr val="tx1"/>
                  </a:solidFill>
                  <a:latin typeface="+mn-lt"/>
                  <a:ea typeface="+mn-ea"/>
                  <a:cs typeface="+mn-cs"/>
                </a:rPr>
                <a:t>+</a:t>
              </a:r>
            </a:p>
          </p:txBody>
        </p:sp>
        <p:pic>
          <p:nvPicPr>
            <p:cNvPr id="22555" name="Picture 2"/>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326062" y="3254528"/>
              <a:ext cx="708048" cy="646133"/>
            </a:xfrm>
            <a:prstGeom prst="rect">
              <a:avLst/>
            </a:prstGeom>
            <a:noFill/>
            <a:ln w="9525">
              <a:noFill/>
              <a:miter lim="800000"/>
              <a:headEnd/>
              <a:tailEnd/>
            </a:ln>
          </p:spPr>
        </p:pic>
        <p:pic>
          <p:nvPicPr>
            <p:cNvPr id="32" name="Picture 4"/>
            <p:cNvPicPr>
              <a:picLocks noChangeAspect="1"/>
            </p:cNvPicPr>
            <p:nvPr/>
          </p:nvPicPr>
          <p:blipFill>
            <a:blip r:embed="rId5" cstate="screen">
              <a:duotone>
                <a:schemeClr val="accent5">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7355067" y="3178009"/>
              <a:ext cx="780560" cy="712672"/>
            </a:xfrm>
            <a:prstGeom prst="rect">
              <a:avLst/>
            </a:prstGeom>
            <a:noFill/>
            <a:ln>
              <a:noFill/>
            </a:ln>
            <a:extLst/>
          </p:spPr>
        </p:pic>
        <p:sp>
          <p:nvSpPr>
            <p:cNvPr id="33" name="Text Box 29"/>
            <p:cNvSpPr txBox="1">
              <a:spLocks noChangeArrowheads="1"/>
            </p:cNvSpPr>
            <p:nvPr/>
          </p:nvSpPr>
          <p:spPr bwMode="auto">
            <a:xfrm>
              <a:off x="7008261" y="3342496"/>
              <a:ext cx="226666" cy="306520"/>
            </a:xfrm>
            <a:prstGeom prst="rect">
              <a:avLst/>
            </a:prstGeom>
            <a:noFill/>
            <a:ln>
              <a:noFill/>
            </a:ln>
            <a:effectLst>
              <a:prstShdw prst="shdw17" dist="17961" dir="2700000">
                <a:schemeClr val="accent1">
                  <a:gamma/>
                  <a:shade val="60000"/>
                  <a:invGamma/>
                  <a:alpha val="74998"/>
                </a:schemeClr>
              </a:prstShdw>
            </a:effectLst>
            <a:extLst/>
          </p:spPr>
          <p:txBody>
            <a:bodyPr lIns="64008" tIns="32004" rIns="64008" bIns="32004">
              <a:spAutoFit/>
            </a:bodyPr>
            <a:lstStyle/>
            <a:p>
              <a:pPr defTabSz="768096" fontAlgn="auto">
                <a:spcBef>
                  <a:spcPct val="50000"/>
                </a:spcBef>
                <a:spcAft>
                  <a:spcPts val="0"/>
                </a:spcAft>
                <a:defRPr/>
              </a:pPr>
              <a:r>
                <a:rPr lang="en-US" sz="1700" b="1" dirty="0">
                  <a:solidFill>
                    <a:schemeClr val="tx1"/>
                  </a:solidFill>
                  <a:latin typeface="+mn-lt"/>
                  <a:ea typeface="+mn-ea"/>
                  <a:cs typeface="+mn-cs"/>
                </a:rPr>
                <a:t>+</a:t>
              </a:r>
            </a:p>
          </p:txBody>
        </p:sp>
      </p:grpSp>
      <p:pic>
        <p:nvPicPr>
          <p:cNvPr id="22544" name="Picture 33"/>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457949" y="1207388"/>
            <a:ext cx="814388" cy="693390"/>
          </a:xfrm>
          <a:prstGeom prst="rect">
            <a:avLst/>
          </a:prstGeom>
          <a:noFill/>
          <a:ln w="9525">
            <a:noFill/>
            <a:miter lim="800000"/>
            <a:headEnd/>
            <a:tailEnd/>
          </a:ln>
        </p:spPr>
      </p:pic>
      <p:grpSp>
        <p:nvGrpSpPr>
          <p:cNvPr id="22545" name="Group 37"/>
          <p:cNvGrpSpPr>
            <a:grpSpLocks/>
          </p:cNvGrpSpPr>
          <p:nvPr/>
        </p:nvGrpSpPr>
        <p:grpSpPr bwMode="auto">
          <a:xfrm>
            <a:off x="4604334" y="4183018"/>
            <a:ext cx="4158666" cy="1743118"/>
            <a:chOff x="4875096" y="3235774"/>
            <a:chExt cx="3306319" cy="1570618"/>
          </a:xfrm>
        </p:grpSpPr>
        <p:sp>
          <p:nvSpPr>
            <p:cNvPr id="22547" name="Content Placeholder 2"/>
            <p:cNvSpPr txBox="1">
              <a:spLocks/>
            </p:cNvSpPr>
            <p:nvPr/>
          </p:nvSpPr>
          <p:spPr bwMode="auto">
            <a:xfrm>
              <a:off x="5098903" y="3235774"/>
              <a:ext cx="3082512" cy="1570618"/>
            </a:xfrm>
            <a:prstGeom prst="rect">
              <a:avLst/>
            </a:prstGeom>
            <a:noFill/>
            <a:ln w="9525">
              <a:noFill/>
              <a:miter lim="800000"/>
              <a:headEnd/>
              <a:tailEnd/>
            </a:ln>
          </p:spPr>
          <p:txBody>
            <a:bodyPr lIns="0" tIns="32004" rIns="0" bIns="32004">
              <a:spAutoFit/>
            </a:bodyPr>
            <a:lstStyle/>
            <a:p>
              <a:pPr defTabSz="766763">
                <a:spcBef>
                  <a:spcPct val="20000"/>
                </a:spcBef>
                <a:spcAft>
                  <a:spcPts val="500"/>
                </a:spcAft>
                <a:buClr>
                  <a:schemeClr val="tx1"/>
                </a:buClr>
              </a:pPr>
              <a:r>
                <a:rPr lang="en-US" dirty="0">
                  <a:solidFill>
                    <a:srgbClr val="000000"/>
                  </a:solidFill>
                </a:rPr>
                <a:t>Maximize return on existing IT investments</a:t>
              </a:r>
            </a:p>
            <a:p>
              <a:pPr defTabSz="766763">
                <a:spcBef>
                  <a:spcPct val="20000"/>
                </a:spcBef>
                <a:spcAft>
                  <a:spcPts val="500"/>
                </a:spcAft>
                <a:buClr>
                  <a:schemeClr val="tx1"/>
                </a:buClr>
              </a:pPr>
              <a:r>
                <a:rPr lang="en-US" dirty="0">
                  <a:solidFill>
                    <a:srgbClr val="000000"/>
                  </a:solidFill>
                </a:rPr>
                <a:t>Match workloads to best-fit infrastructure</a:t>
              </a:r>
            </a:p>
            <a:p>
              <a:pPr defTabSz="766763">
                <a:spcBef>
                  <a:spcPct val="20000"/>
                </a:spcBef>
                <a:spcAft>
                  <a:spcPts val="500"/>
                </a:spcAft>
                <a:buClr>
                  <a:schemeClr val="tx1"/>
                </a:buClr>
              </a:pPr>
              <a:r>
                <a:rPr lang="en-US" dirty="0">
                  <a:solidFill>
                    <a:srgbClr val="000000"/>
                  </a:solidFill>
                </a:rPr>
                <a:t>Hit the right balance of risk to speed</a:t>
              </a:r>
            </a:p>
            <a:p>
              <a:pPr defTabSz="766763">
                <a:spcBef>
                  <a:spcPct val="20000"/>
                </a:spcBef>
                <a:spcAft>
                  <a:spcPts val="500"/>
                </a:spcAft>
                <a:buClr>
                  <a:schemeClr val="tx1"/>
                </a:buClr>
              </a:pPr>
              <a:r>
                <a:rPr lang="en-US" dirty="0">
                  <a:solidFill>
                    <a:srgbClr val="000000"/>
                  </a:solidFill>
                </a:rPr>
                <a:t>Meet seasonal capacity without </a:t>
              </a:r>
              <a:r>
                <a:rPr lang="en-US" dirty="0" err="1">
                  <a:solidFill>
                    <a:srgbClr val="000000"/>
                  </a:solidFill>
                </a:rPr>
                <a:t>CapEx</a:t>
              </a:r>
              <a:endParaRPr lang="en-US" dirty="0">
                <a:solidFill>
                  <a:srgbClr val="000000"/>
                </a:solidFill>
              </a:endParaRPr>
            </a:p>
            <a:p>
              <a:pPr defTabSz="766763">
                <a:spcBef>
                  <a:spcPct val="20000"/>
                </a:spcBef>
                <a:spcAft>
                  <a:spcPts val="500"/>
                </a:spcAft>
                <a:buClr>
                  <a:schemeClr val="tx1"/>
                </a:buClr>
              </a:pPr>
              <a:r>
                <a:rPr lang="en-US" dirty="0">
                  <a:solidFill>
                    <a:srgbClr val="000000"/>
                  </a:solidFill>
                </a:rPr>
                <a:t>Add new capabilities quickly </a:t>
              </a:r>
            </a:p>
          </p:txBody>
        </p:sp>
        <p:pic>
          <p:nvPicPr>
            <p:cNvPr id="22548" name="Picture 47"/>
            <p:cNvPicPr>
              <a:picLocks noChangeAspect="1"/>
            </p:cNvPicPr>
            <p:nvPr/>
          </p:nvPicPr>
          <p:blipFill>
            <a:blip r:embed="rId8"/>
            <a:srcRect/>
            <a:stretch>
              <a:fillRect/>
            </a:stretch>
          </p:blipFill>
          <p:spPr bwMode="auto">
            <a:xfrm>
              <a:off x="4875096" y="3295319"/>
              <a:ext cx="140622" cy="168494"/>
            </a:xfrm>
            <a:prstGeom prst="rect">
              <a:avLst/>
            </a:prstGeom>
            <a:noFill/>
            <a:ln w="9525">
              <a:noFill/>
              <a:miter lim="800000"/>
              <a:headEnd/>
              <a:tailEnd/>
            </a:ln>
          </p:spPr>
        </p:pic>
        <p:pic>
          <p:nvPicPr>
            <p:cNvPr id="22549" name="Picture 48"/>
            <p:cNvPicPr>
              <a:picLocks noChangeAspect="1"/>
            </p:cNvPicPr>
            <p:nvPr/>
          </p:nvPicPr>
          <p:blipFill>
            <a:blip r:embed="rId8"/>
            <a:srcRect/>
            <a:stretch>
              <a:fillRect/>
            </a:stretch>
          </p:blipFill>
          <p:spPr bwMode="auto">
            <a:xfrm>
              <a:off x="4875096" y="3571908"/>
              <a:ext cx="140622" cy="168493"/>
            </a:xfrm>
            <a:prstGeom prst="rect">
              <a:avLst/>
            </a:prstGeom>
            <a:noFill/>
            <a:ln w="9525">
              <a:noFill/>
              <a:miter lim="800000"/>
              <a:headEnd/>
              <a:tailEnd/>
            </a:ln>
          </p:spPr>
        </p:pic>
        <p:pic>
          <p:nvPicPr>
            <p:cNvPr id="22550" name="Picture 49"/>
            <p:cNvPicPr>
              <a:picLocks noChangeAspect="1"/>
            </p:cNvPicPr>
            <p:nvPr/>
          </p:nvPicPr>
          <p:blipFill>
            <a:blip r:embed="rId8"/>
            <a:srcRect/>
            <a:stretch>
              <a:fillRect/>
            </a:stretch>
          </p:blipFill>
          <p:spPr bwMode="auto">
            <a:xfrm>
              <a:off x="4875096" y="4125085"/>
              <a:ext cx="140622" cy="168493"/>
            </a:xfrm>
            <a:prstGeom prst="rect">
              <a:avLst/>
            </a:prstGeom>
            <a:noFill/>
            <a:ln w="9525">
              <a:noFill/>
              <a:miter lim="800000"/>
              <a:headEnd/>
              <a:tailEnd/>
            </a:ln>
          </p:spPr>
        </p:pic>
        <p:pic>
          <p:nvPicPr>
            <p:cNvPr id="22551" name="Picture 48"/>
            <p:cNvPicPr>
              <a:picLocks noChangeAspect="1"/>
            </p:cNvPicPr>
            <p:nvPr/>
          </p:nvPicPr>
          <p:blipFill>
            <a:blip r:embed="rId8"/>
            <a:srcRect/>
            <a:stretch>
              <a:fillRect/>
            </a:stretch>
          </p:blipFill>
          <p:spPr bwMode="auto">
            <a:xfrm>
              <a:off x="4875096" y="3848496"/>
              <a:ext cx="140622" cy="168494"/>
            </a:xfrm>
            <a:prstGeom prst="rect">
              <a:avLst/>
            </a:prstGeom>
            <a:noFill/>
            <a:ln w="9525">
              <a:noFill/>
              <a:miter lim="800000"/>
              <a:headEnd/>
              <a:tailEnd/>
            </a:ln>
          </p:spPr>
        </p:pic>
        <p:pic>
          <p:nvPicPr>
            <p:cNvPr id="22552" name="Picture 48"/>
            <p:cNvPicPr>
              <a:picLocks noChangeAspect="1"/>
            </p:cNvPicPr>
            <p:nvPr/>
          </p:nvPicPr>
          <p:blipFill>
            <a:blip r:embed="rId8"/>
            <a:srcRect/>
            <a:stretch>
              <a:fillRect/>
            </a:stretch>
          </p:blipFill>
          <p:spPr bwMode="auto">
            <a:xfrm>
              <a:off x="4875096" y="4401673"/>
              <a:ext cx="140622" cy="168493"/>
            </a:xfrm>
            <a:prstGeom prst="rect">
              <a:avLst/>
            </a:prstGeom>
            <a:noFill/>
            <a:ln w="9525">
              <a:noFill/>
              <a:miter lim="800000"/>
              <a:headEnd/>
              <a:tailEnd/>
            </a:ln>
          </p:spPr>
        </p:pic>
      </p:grpSp>
      <p:sp>
        <p:nvSpPr>
          <p:cNvPr id="21539" name="Text Box 35"/>
          <p:cNvSpPr txBox="1">
            <a:spLocks noChangeArrowheads="1"/>
          </p:cNvSpPr>
          <p:nvPr/>
        </p:nvSpPr>
        <p:spPr bwMode="auto">
          <a:xfrm>
            <a:off x="4548188" y="1435100"/>
            <a:ext cx="1941512" cy="396875"/>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defTabSz="914400">
              <a:defRPr/>
            </a:pPr>
            <a:r>
              <a:rPr lang="en-US" sz="2000" b="1" i="1">
                <a:ea typeface="ＭＳ Ｐゴシック" pitchFamily="34" charset="-128"/>
              </a:rPr>
              <a:t>Hybrid Cloud</a:t>
            </a:r>
          </a:p>
        </p:txBody>
      </p:sp>
      <p:cxnSp>
        <p:nvCxnSpPr>
          <p:cNvPr id="36" name="Straight Connector 35"/>
          <p:cNvCxnSpPr/>
          <p:nvPr/>
        </p:nvCxnSpPr>
        <p:spPr>
          <a:xfrm>
            <a:off x="228600" y="842962"/>
            <a:ext cx="7942263" cy="4233"/>
          </a:xfrm>
          <a:prstGeom prst="line">
            <a:avLst/>
          </a:prstGeom>
          <a:ln w="38100" cmpd="sng">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1133141" y="6170226"/>
            <a:ext cx="7119257" cy="307777"/>
          </a:xfrm>
          <a:prstGeom prst="rect">
            <a:avLst/>
          </a:prstGeom>
          <a:noFill/>
        </p:spPr>
        <p:txBody>
          <a:bodyPr wrap="none" rtlCol="0">
            <a:spAutoFit/>
          </a:bodyPr>
          <a:lstStyle/>
          <a:p>
            <a:r>
              <a:rPr lang="en-US" i="1" smtClean="0"/>
              <a:t>70% of customers say they will continue to use a combination of cloud and traditional IT</a:t>
            </a:r>
            <a:endParaRPr lang="en-US" i="1"/>
          </a:p>
        </p:txBody>
      </p:sp>
    </p:spTree>
    <p:extLst>
      <p:ext uri="{BB962C8B-B14F-4D97-AF65-F5344CB8AC3E}">
        <p14:creationId xmlns:p14="http://schemas.microsoft.com/office/powerpoint/2010/main" val="26314256"/>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82563" y="228600"/>
            <a:ext cx="8824912" cy="457200"/>
          </a:xfrm>
        </p:spPr>
        <p:txBody>
          <a:bodyPr/>
          <a:lstStyle/>
          <a:p>
            <a:r>
              <a:rPr lang="en-US" b="1" dirty="0">
                <a:solidFill>
                  <a:srgbClr val="15659F"/>
                </a:solidFill>
              </a:rPr>
              <a:t>Hybrid</a:t>
            </a:r>
            <a:r>
              <a:rPr lang="en-US" b="1" dirty="0"/>
              <a:t> </a:t>
            </a:r>
            <a:r>
              <a:rPr lang="en-US" b="1" dirty="0">
                <a:solidFill>
                  <a:srgbClr val="18A8A0"/>
                </a:solidFill>
              </a:rPr>
              <a:t>Cloud</a:t>
            </a:r>
            <a:r>
              <a:rPr lang="en-US" b="1" dirty="0"/>
              <a:t> </a:t>
            </a:r>
            <a:r>
              <a:rPr lang="en-US" dirty="0" smtClean="0"/>
              <a:t>is the engine for the API Economy</a:t>
            </a:r>
            <a:endParaRPr lang="en-US" dirty="0"/>
          </a:p>
        </p:txBody>
      </p:sp>
      <p:sp>
        <p:nvSpPr>
          <p:cNvPr id="6" name="Content Placeholder 5"/>
          <p:cNvSpPr>
            <a:spLocks noGrp="1"/>
          </p:cNvSpPr>
          <p:nvPr>
            <p:ph idx="1"/>
          </p:nvPr>
        </p:nvSpPr>
        <p:spPr>
          <a:xfrm>
            <a:off x="228600" y="1143000"/>
            <a:ext cx="4160837" cy="4251642"/>
          </a:xfrm>
        </p:spPr>
        <p:txBody>
          <a:bodyPr>
            <a:noAutofit/>
          </a:bodyPr>
          <a:lstStyle/>
          <a:p>
            <a:pPr>
              <a:lnSpc>
                <a:spcPct val="110000"/>
              </a:lnSpc>
            </a:pPr>
            <a:r>
              <a:rPr lang="en-US" sz="1800" dirty="0"/>
              <a:t>The key is </a:t>
            </a:r>
            <a:r>
              <a:rPr lang="en-US" sz="1800" b="1" dirty="0"/>
              <a:t>hybrid applications </a:t>
            </a:r>
            <a:r>
              <a:rPr lang="en-US" sz="1800" dirty="0"/>
              <a:t>that span Private and Public cloud </a:t>
            </a:r>
            <a:r>
              <a:rPr lang="en-US" sz="1800" dirty="0" smtClean="0"/>
              <a:t>resources: a </a:t>
            </a:r>
            <a:r>
              <a:rPr lang="en-US" sz="1800" dirty="0" smtClean="0">
                <a:solidFill>
                  <a:srgbClr val="15659F"/>
                </a:solidFill>
              </a:rPr>
              <a:t>Hybrid</a:t>
            </a:r>
            <a:r>
              <a:rPr lang="en-US" sz="1800" dirty="0" smtClean="0"/>
              <a:t> </a:t>
            </a:r>
            <a:r>
              <a:rPr lang="en-US" sz="1800" dirty="0" smtClean="0">
                <a:solidFill>
                  <a:srgbClr val="18A8A0"/>
                </a:solidFill>
              </a:rPr>
              <a:t>Cloud</a:t>
            </a:r>
          </a:p>
          <a:p>
            <a:pPr>
              <a:lnSpc>
                <a:spcPct val="110000"/>
              </a:lnSpc>
            </a:pPr>
            <a:r>
              <a:rPr lang="en-US" sz="1800" dirty="0" smtClean="0"/>
              <a:t>Hybrid Cloud is not something you </a:t>
            </a:r>
            <a:r>
              <a:rPr lang="en-US" sz="1800" b="1" dirty="0" smtClean="0"/>
              <a:t>build</a:t>
            </a:r>
            <a:r>
              <a:rPr lang="en-US" sz="1800" dirty="0" smtClean="0"/>
              <a:t>, it’s something you </a:t>
            </a:r>
            <a:r>
              <a:rPr lang="en-US" sz="1800" b="1" dirty="0" smtClean="0"/>
              <a:t>use </a:t>
            </a:r>
            <a:r>
              <a:rPr lang="en-US" sz="1800" dirty="0" smtClean="0"/>
              <a:t>to build and deploy software</a:t>
            </a:r>
            <a:endParaRPr lang="en-US" sz="1800" b="1" dirty="0" smtClean="0"/>
          </a:p>
          <a:p>
            <a:pPr>
              <a:lnSpc>
                <a:spcPct val="110000"/>
              </a:lnSpc>
            </a:pPr>
            <a:r>
              <a:rPr lang="en-US" sz="1800" dirty="0" smtClean="0"/>
              <a:t>You </a:t>
            </a:r>
            <a:r>
              <a:rPr lang="en-US" sz="1800" i="1" dirty="0" smtClean="0"/>
              <a:t>buy and build</a:t>
            </a:r>
            <a:r>
              <a:rPr lang="en-US" sz="1800" dirty="0" smtClean="0"/>
              <a:t> a </a:t>
            </a:r>
            <a:r>
              <a:rPr lang="en-US" sz="1800" b="1" dirty="0" smtClean="0"/>
              <a:t>Private</a:t>
            </a:r>
            <a:r>
              <a:rPr lang="en-US" sz="1800" dirty="0" smtClean="0"/>
              <a:t> cloud infrastructure that is used in conjunction with </a:t>
            </a:r>
            <a:r>
              <a:rPr lang="en-US" sz="1800" b="1" dirty="0" smtClean="0"/>
              <a:t>Public</a:t>
            </a:r>
            <a:r>
              <a:rPr lang="en-US" sz="1800" dirty="0" smtClean="0"/>
              <a:t> cloud services to enable </a:t>
            </a:r>
            <a:r>
              <a:rPr lang="en-US" sz="1800" b="1" dirty="0" smtClean="0"/>
              <a:t>Hybrid</a:t>
            </a:r>
            <a:r>
              <a:rPr lang="en-US" sz="1800" dirty="0" smtClean="0"/>
              <a:t> </a:t>
            </a:r>
            <a:r>
              <a:rPr lang="en-US" sz="1800" b="1" dirty="0" smtClean="0"/>
              <a:t>applications</a:t>
            </a:r>
            <a:r>
              <a:rPr lang="en-US" sz="1800" b="1" dirty="0"/>
              <a:t> </a:t>
            </a:r>
            <a:r>
              <a:rPr lang="en-US" sz="1800" dirty="0" smtClean="0"/>
              <a:t>constructed from services</a:t>
            </a:r>
          </a:p>
        </p:txBody>
      </p:sp>
      <p:sp>
        <p:nvSpPr>
          <p:cNvPr id="4" name="Slide Number Placeholder 3"/>
          <p:cNvSpPr>
            <a:spLocks noGrp="1"/>
          </p:cNvSpPr>
          <p:nvPr>
            <p:ph type="sldNum" sz="quarter" idx="10"/>
          </p:nvPr>
        </p:nvSpPr>
        <p:spPr>
          <a:prstGeom prst="rect">
            <a:avLst/>
          </a:prstGeom>
        </p:spPr>
        <p:txBody>
          <a:bodyPr/>
          <a:lstStyle/>
          <a:p>
            <a:fld id="{1FC8E188-7C66-438E-9DF8-67FAF6099EB6}" type="slidenum">
              <a:rPr lang="en-US" altLang="en-US" smtClean="0"/>
              <a:pPr/>
              <a:t>15</a:t>
            </a:fld>
            <a:endParaRPr lang="en-US" altLang="en-US"/>
          </a:p>
        </p:txBody>
      </p:sp>
      <p:pic>
        <p:nvPicPr>
          <p:cNvPr id="1026" name="Picture 2" descr="ne Does Not Simply Meme | ONE DOES NOT SIMPLY CREATE A HYBRID CLOUD | image ta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625058" y="1293321"/>
            <a:ext cx="4382417" cy="27432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029200" y="4355812"/>
            <a:ext cx="3770471" cy="584775"/>
          </a:xfrm>
          <a:prstGeom prst="rect">
            <a:avLst/>
          </a:prstGeom>
          <a:noFill/>
        </p:spPr>
        <p:txBody>
          <a:bodyPr wrap="square" rtlCol="0">
            <a:spAutoFit/>
          </a:bodyPr>
          <a:lstStyle/>
          <a:p>
            <a:r>
              <a:rPr lang="en-US" sz="1600" b="1" dirty="0" smtClean="0">
                <a:latin typeface="Helvetica Neue Light" charset="0"/>
                <a:ea typeface="Helvetica Neue Light" charset="0"/>
                <a:cs typeface="Helvetica Neue Light" charset="0"/>
              </a:rPr>
              <a:t>Key question: How much is public and how much is private?</a:t>
            </a:r>
            <a:endParaRPr lang="en-US" sz="1600" b="1" dirty="0">
              <a:latin typeface="Helvetica Neue Light" charset="0"/>
              <a:ea typeface="Helvetica Neue Light" charset="0"/>
              <a:cs typeface="Helvetica Neue Light" charset="0"/>
            </a:endParaRPr>
          </a:p>
        </p:txBody>
      </p:sp>
      <p:sp>
        <p:nvSpPr>
          <p:cNvPr id="3" name="TextBox 2"/>
          <p:cNvSpPr txBox="1"/>
          <p:nvPr/>
        </p:nvSpPr>
        <p:spPr>
          <a:xfrm>
            <a:off x="496094" y="5432110"/>
            <a:ext cx="8203832" cy="830997"/>
          </a:xfrm>
          <a:prstGeom prst="rect">
            <a:avLst/>
          </a:prstGeom>
          <a:noFill/>
        </p:spPr>
        <p:txBody>
          <a:bodyPr wrap="square" rtlCol="0">
            <a:spAutoFit/>
          </a:bodyPr>
          <a:lstStyle/>
          <a:p>
            <a:pPr algn="ctr"/>
            <a:r>
              <a:rPr lang="en-US" sz="2400" b="1" dirty="0" smtClean="0">
                <a:solidFill>
                  <a:schemeClr val="accent5">
                    <a:lumMod val="50000"/>
                  </a:schemeClr>
                </a:solidFill>
              </a:rPr>
              <a:t>The result?  An architecture that enables your services and applications to become a part of the API Economy</a:t>
            </a:r>
            <a:endParaRPr lang="en-US" sz="2400" b="1" dirty="0">
              <a:solidFill>
                <a:schemeClr val="accent5">
                  <a:lumMod val="50000"/>
                </a:schemeClr>
              </a:solidFill>
            </a:endParaRPr>
          </a:p>
        </p:txBody>
      </p:sp>
      <p:cxnSp>
        <p:nvCxnSpPr>
          <p:cNvPr id="9" name="Straight Connector 8"/>
          <p:cNvCxnSpPr/>
          <p:nvPr/>
        </p:nvCxnSpPr>
        <p:spPr>
          <a:xfrm>
            <a:off x="228600" y="744536"/>
            <a:ext cx="7942263" cy="4233"/>
          </a:xfrm>
          <a:prstGeom prst="line">
            <a:avLst/>
          </a:prstGeom>
          <a:ln w="38100" cmpd="sng">
            <a:solidFill>
              <a:schemeClr val="accent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494875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a:defRPr/>
            </a:pPr>
            <a:fld id="{366A6A73-67AC-2744-A6AD-7B16B82BC407}" type="slidenum">
              <a:rPr lang="en-US" smtClean="0"/>
              <a:pPr>
                <a:defRPr/>
              </a:pPr>
              <a:t>16</a:t>
            </a:fld>
            <a:endParaRPr lang="en-US"/>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19600" y="1488119"/>
            <a:ext cx="4707039" cy="4495702"/>
          </a:xfrm>
          <a:prstGeom prst="rect">
            <a:avLst/>
          </a:prstGeom>
        </p:spPr>
      </p:pic>
      <p:sp>
        <p:nvSpPr>
          <p:cNvPr id="5" name="TextBox 4"/>
          <p:cNvSpPr txBox="1"/>
          <p:nvPr/>
        </p:nvSpPr>
        <p:spPr>
          <a:xfrm>
            <a:off x="207918" y="1488119"/>
            <a:ext cx="4356994" cy="1077218"/>
          </a:xfrm>
          <a:prstGeom prst="rect">
            <a:avLst/>
          </a:prstGeom>
          <a:noFill/>
        </p:spPr>
        <p:txBody>
          <a:bodyPr wrap="square" rtlCol="0">
            <a:spAutoFit/>
          </a:bodyPr>
          <a:lstStyle/>
          <a:p>
            <a:r>
              <a:rPr lang="en-US" sz="1600" dirty="0">
                <a:latin typeface="+mn-lt"/>
                <a:ea typeface="Helvetica Neue Light" charset="0"/>
                <a:cs typeface="Helvetica Neue Light" charset="0"/>
              </a:rPr>
              <a:t>IBM surveyed 500 IT decision makers at organizations worldwide that have implemented hybrid environments. </a:t>
            </a:r>
          </a:p>
          <a:p>
            <a:endParaRPr lang="en-US" sz="1600" dirty="0">
              <a:latin typeface="+mn-lt"/>
              <a:ea typeface="Helvetica Neue Light" charset="0"/>
              <a:cs typeface="Helvetica Neue Light" charset="0"/>
            </a:endParaRPr>
          </a:p>
        </p:txBody>
      </p:sp>
      <p:cxnSp>
        <p:nvCxnSpPr>
          <p:cNvPr id="8" name="Straight Connector 7"/>
          <p:cNvCxnSpPr/>
          <p:nvPr/>
        </p:nvCxnSpPr>
        <p:spPr>
          <a:xfrm>
            <a:off x="207918" y="1141994"/>
            <a:ext cx="7942263" cy="4233"/>
          </a:xfrm>
          <a:prstGeom prst="line">
            <a:avLst/>
          </a:prstGeom>
          <a:ln w="38100" cmpd="sng">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6" name="Title 5"/>
          <p:cNvSpPr>
            <a:spLocks noGrp="1"/>
          </p:cNvSpPr>
          <p:nvPr>
            <p:ph type="title"/>
          </p:nvPr>
        </p:nvSpPr>
        <p:spPr>
          <a:xfrm>
            <a:off x="182563" y="230472"/>
            <a:ext cx="8824912" cy="744537"/>
          </a:xfrm>
        </p:spPr>
        <p:txBody>
          <a:bodyPr/>
          <a:lstStyle/>
          <a:p>
            <a:r>
              <a:rPr lang="en-US"/>
              <a:t>How are organizations viewing their hybrid cloud experiences?</a:t>
            </a:r>
          </a:p>
        </p:txBody>
      </p:sp>
      <p:pic>
        <p:nvPicPr>
          <p:cNvPr id="2" name="Picture 1"/>
          <p:cNvPicPr>
            <a:picLocks noChangeAspect="1"/>
          </p:cNvPicPr>
          <p:nvPr/>
        </p:nvPicPr>
        <p:blipFill>
          <a:blip r:embed="rId4"/>
          <a:stretch>
            <a:fillRect/>
          </a:stretch>
        </p:blipFill>
        <p:spPr>
          <a:xfrm>
            <a:off x="218707" y="2844500"/>
            <a:ext cx="4267200" cy="1087609"/>
          </a:xfrm>
          <a:prstGeom prst="rect">
            <a:avLst/>
          </a:prstGeom>
        </p:spPr>
      </p:pic>
      <p:pic>
        <p:nvPicPr>
          <p:cNvPr id="9" name="Picture 8"/>
          <p:cNvPicPr>
            <a:picLocks noChangeAspect="1"/>
          </p:cNvPicPr>
          <p:nvPr/>
        </p:nvPicPr>
        <p:blipFill>
          <a:blip r:embed="rId5"/>
          <a:stretch>
            <a:fillRect/>
          </a:stretch>
        </p:blipFill>
        <p:spPr>
          <a:xfrm>
            <a:off x="228600" y="3992905"/>
            <a:ext cx="4419600" cy="904628"/>
          </a:xfrm>
          <a:prstGeom prst="rect">
            <a:avLst/>
          </a:prstGeom>
        </p:spPr>
      </p:pic>
      <p:pic>
        <p:nvPicPr>
          <p:cNvPr id="10" name="Picture 9"/>
          <p:cNvPicPr>
            <a:picLocks noChangeAspect="1"/>
          </p:cNvPicPr>
          <p:nvPr/>
        </p:nvPicPr>
        <p:blipFill>
          <a:blip r:embed="rId6"/>
          <a:stretch>
            <a:fillRect/>
          </a:stretch>
        </p:blipFill>
        <p:spPr>
          <a:xfrm>
            <a:off x="228600" y="4897533"/>
            <a:ext cx="4267200" cy="1168866"/>
          </a:xfrm>
          <a:prstGeom prst="rect">
            <a:avLst/>
          </a:prstGeom>
        </p:spPr>
      </p:pic>
    </p:spTree>
    <p:extLst>
      <p:ext uri="{BB962C8B-B14F-4D97-AF65-F5344CB8AC3E}">
        <p14:creationId xmlns:p14="http://schemas.microsoft.com/office/powerpoint/2010/main" val="1892770848"/>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563" y="152400"/>
            <a:ext cx="8374856" cy="699140"/>
          </a:xfrm>
        </p:spPr>
        <p:txBody>
          <a:bodyPr/>
          <a:lstStyle/>
          <a:p>
            <a:r>
              <a:rPr lang="en-US" sz="2400" dirty="0"/>
              <a:t>IBM z Systems: Providing an industrial-strength base for Hybrid Cloud and the API Economy</a:t>
            </a:r>
          </a:p>
        </p:txBody>
      </p:sp>
      <p:sp>
        <p:nvSpPr>
          <p:cNvPr id="4" name="Slide Number Placeholder 3"/>
          <p:cNvSpPr>
            <a:spLocks noGrp="1"/>
          </p:cNvSpPr>
          <p:nvPr>
            <p:ph type="sldNum" sz="quarter" idx="10"/>
          </p:nvPr>
        </p:nvSpPr>
        <p:spPr>
          <a:prstGeom prst="rect">
            <a:avLst/>
          </a:prstGeom>
        </p:spPr>
        <p:txBody>
          <a:bodyPr/>
          <a:lstStyle/>
          <a:p>
            <a:fld id="{1FC8E188-7C66-438E-9DF8-67FAF6099EB6}" type="slidenum">
              <a:rPr lang="en-US" altLang="en-US" smtClean="0"/>
              <a:pPr/>
              <a:t>17</a:t>
            </a:fld>
            <a:endParaRPr lang="en-US" altLang="en-US"/>
          </a:p>
        </p:txBody>
      </p:sp>
      <p:pic>
        <p:nvPicPr>
          <p:cNvPr id="9" name="Picture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3400" y="1277827"/>
            <a:ext cx="8024019" cy="5188171"/>
          </a:xfrm>
          <a:prstGeom prst="rect">
            <a:avLst/>
          </a:prstGeom>
        </p:spPr>
      </p:pic>
      <p:cxnSp>
        <p:nvCxnSpPr>
          <p:cNvPr id="6" name="Straight Connector 5"/>
          <p:cNvCxnSpPr/>
          <p:nvPr/>
        </p:nvCxnSpPr>
        <p:spPr>
          <a:xfrm>
            <a:off x="228600" y="1062567"/>
            <a:ext cx="7942263" cy="4233"/>
          </a:xfrm>
          <a:prstGeom prst="line">
            <a:avLst/>
          </a:prstGeom>
          <a:ln w="38100" cmpd="sng">
            <a:solidFill>
              <a:schemeClr val="accent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004993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6956827" y="3324119"/>
            <a:ext cx="1722442" cy="1232832"/>
          </a:xfrm>
          <a:prstGeom prst="rect">
            <a:avLst/>
          </a:prstGeom>
        </p:spPr>
      </p:pic>
      <p:grpSp>
        <p:nvGrpSpPr>
          <p:cNvPr id="50208" name="Group 62"/>
          <p:cNvGrpSpPr>
            <a:grpSpLocks/>
          </p:cNvGrpSpPr>
          <p:nvPr/>
        </p:nvGrpSpPr>
        <p:grpSpPr bwMode="auto">
          <a:xfrm>
            <a:off x="76200" y="5380038"/>
            <a:ext cx="8991600" cy="513322"/>
            <a:chOff x="685800" y="4318001"/>
            <a:chExt cx="8203311" cy="513322"/>
          </a:xfrm>
        </p:grpSpPr>
        <p:sp>
          <p:nvSpPr>
            <p:cNvPr id="50225" name="TextBox 27"/>
            <p:cNvSpPr txBox="1">
              <a:spLocks noChangeArrowheads="1"/>
            </p:cNvSpPr>
            <p:nvPr/>
          </p:nvSpPr>
          <p:spPr bwMode="auto">
            <a:xfrm>
              <a:off x="6477000" y="4318001"/>
              <a:ext cx="1295400"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200">
                  <a:solidFill>
                    <a:schemeClr val="tx1"/>
                  </a:solidFill>
                  <a:latin typeface="Arial" charset="0"/>
                  <a:ea typeface="MS PGothic" charset="0"/>
                  <a:cs typeface="MS PGothic" charset="0"/>
                </a:defRPr>
              </a:lvl1pPr>
              <a:lvl2pPr>
                <a:defRPr sz="2000">
                  <a:solidFill>
                    <a:schemeClr val="tx1"/>
                  </a:solidFill>
                  <a:latin typeface="Arial" charset="0"/>
                  <a:ea typeface="MS PGothic" charset="0"/>
                  <a:cs typeface="MS PGothic" charset="0"/>
                </a:defRPr>
              </a:lvl2pPr>
              <a:lvl3pPr>
                <a:defRPr sz="2400">
                  <a:solidFill>
                    <a:schemeClr val="tx1"/>
                  </a:solidFill>
                  <a:latin typeface="Arial" charset="0"/>
                  <a:ea typeface="MS PGothic" charset="0"/>
                  <a:cs typeface="MS PGothic" charset="0"/>
                </a:defRPr>
              </a:lvl3pPr>
              <a:lvl4pPr>
                <a:defRPr sz="1600">
                  <a:solidFill>
                    <a:schemeClr val="tx1"/>
                  </a:solidFill>
                  <a:latin typeface="Arial" charset="0"/>
                  <a:ea typeface="MS PGothic" charset="0"/>
                  <a:cs typeface="MS PGothic" charset="0"/>
                </a:defRPr>
              </a:lvl4pPr>
              <a:lvl5pPr>
                <a:defRPr sz="1600">
                  <a:solidFill>
                    <a:schemeClr val="tx1"/>
                  </a:solidFill>
                  <a:latin typeface="Arial" charset="0"/>
                  <a:ea typeface="MS PGothic" charset="0"/>
                  <a:cs typeface="MS PGothic" charset="0"/>
                </a:defRPr>
              </a:lvl5pPr>
              <a:lvl6pPr eaLnBrk="0" hangingPunct="0">
                <a:lnSpc>
                  <a:spcPct val="85000"/>
                </a:lnSpc>
                <a:spcAft>
                  <a:spcPts val="1200"/>
                </a:spcAft>
                <a:defRPr sz="1600">
                  <a:solidFill>
                    <a:schemeClr val="tx1"/>
                  </a:solidFill>
                  <a:latin typeface="Arial" charset="0"/>
                  <a:ea typeface="MS PGothic" charset="0"/>
                  <a:cs typeface="MS PGothic" charset="0"/>
                </a:defRPr>
              </a:lvl6pPr>
              <a:lvl7pPr eaLnBrk="0" hangingPunct="0">
                <a:lnSpc>
                  <a:spcPct val="85000"/>
                </a:lnSpc>
                <a:spcAft>
                  <a:spcPts val="1200"/>
                </a:spcAft>
                <a:defRPr sz="1600">
                  <a:solidFill>
                    <a:schemeClr val="tx1"/>
                  </a:solidFill>
                  <a:latin typeface="Arial" charset="0"/>
                  <a:ea typeface="MS PGothic" charset="0"/>
                  <a:cs typeface="MS PGothic" charset="0"/>
                </a:defRPr>
              </a:lvl7pPr>
              <a:lvl8pPr eaLnBrk="0" hangingPunct="0">
                <a:lnSpc>
                  <a:spcPct val="85000"/>
                </a:lnSpc>
                <a:spcAft>
                  <a:spcPts val="1200"/>
                </a:spcAft>
                <a:defRPr sz="1600">
                  <a:solidFill>
                    <a:schemeClr val="tx1"/>
                  </a:solidFill>
                  <a:latin typeface="Arial" charset="0"/>
                  <a:ea typeface="MS PGothic" charset="0"/>
                  <a:cs typeface="MS PGothic" charset="0"/>
                </a:defRPr>
              </a:lvl8pPr>
              <a:lvl9pPr eaLnBrk="0" hangingPunct="0">
                <a:lnSpc>
                  <a:spcPct val="85000"/>
                </a:lnSpc>
                <a:spcAft>
                  <a:spcPts val="1200"/>
                </a:spcAft>
                <a:defRPr sz="1600">
                  <a:solidFill>
                    <a:schemeClr val="tx1"/>
                  </a:solidFill>
                  <a:latin typeface="Arial" charset="0"/>
                  <a:ea typeface="MS PGothic" charset="0"/>
                  <a:cs typeface="MS PGothic" charset="0"/>
                </a:defRPr>
              </a:lvl9pPr>
            </a:lstStyle>
            <a:p>
              <a:pPr algn="ctr" eaLnBrk="1" hangingPunct="1">
                <a:lnSpc>
                  <a:spcPct val="85000"/>
                </a:lnSpc>
              </a:pPr>
              <a:r>
                <a:rPr lang="en-US" sz="1000" b="1" i="1" dirty="0">
                  <a:solidFill>
                    <a:srgbClr val="0033CC"/>
                  </a:solidFill>
                </a:rPr>
                <a:t>Web Services or REST based services </a:t>
              </a:r>
            </a:p>
          </p:txBody>
        </p:sp>
        <p:sp>
          <p:nvSpPr>
            <p:cNvPr id="50226" name="TextBox 38"/>
            <p:cNvSpPr txBox="1">
              <a:spLocks noChangeArrowheads="1"/>
            </p:cNvSpPr>
            <p:nvPr/>
          </p:nvSpPr>
          <p:spPr bwMode="auto">
            <a:xfrm>
              <a:off x="7949502" y="4346575"/>
              <a:ext cx="939609"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200">
                  <a:solidFill>
                    <a:schemeClr val="tx1"/>
                  </a:solidFill>
                  <a:latin typeface="Arial" charset="0"/>
                  <a:ea typeface="MS PGothic" charset="0"/>
                  <a:cs typeface="MS PGothic" charset="0"/>
                </a:defRPr>
              </a:lvl1pPr>
              <a:lvl2pPr>
                <a:defRPr sz="2000">
                  <a:solidFill>
                    <a:schemeClr val="tx1"/>
                  </a:solidFill>
                  <a:latin typeface="Arial" charset="0"/>
                  <a:ea typeface="MS PGothic" charset="0"/>
                  <a:cs typeface="MS PGothic" charset="0"/>
                </a:defRPr>
              </a:lvl2pPr>
              <a:lvl3pPr>
                <a:defRPr sz="2400">
                  <a:solidFill>
                    <a:schemeClr val="tx1"/>
                  </a:solidFill>
                  <a:latin typeface="Arial" charset="0"/>
                  <a:ea typeface="MS PGothic" charset="0"/>
                  <a:cs typeface="MS PGothic" charset="0"/>
                </a:defRPr>
              </a:lvl3pPr>
              <a:lvl4pPr>
                <a:defRPr sz="1600">
                  <a:solidFill>
                    <a:schemeClr val="tx1"/>
                  </a:solidFill>
                  <a:latin typeface="Arial" charset="0"/>
                  <a:ea typeface="MS PGothic" charset="0"/>
                  <a:cs typeface="MS PGothic" charset="0"/>
                </a:defRPr>
              </a:lvl4pPr>
              <a:lvl5pPr>
                <a:defRPr sz="1600">
                  <a:solidFill>
                    <a:schemeClr val="tx1"/>
                  </a:solidFill>
                  <a:latin typeface="Arial" charset="0"/>
                  <a:ea typeface="MS PGothic" charset="0"/>
                  <a:cs typeface="MS PGothic" charset="0"/>
                </a:defRPr>
              </a:lvl5pPr>
              <a:lvl6pPr eaLnBrk="0" hangingPunct="0">
                <a:lnSpc>
                  <a:spcPct val="85000"/>
                </a:lnSpc>
                <a:spcAft>
                  <a:spcPts val="1200"/>
                </a:spcAft>
                <a:defRPr sz="1600">
                  <a:solidFill>
                    <a:schemeClr val="tx1"/>
                  </a:solidFill>
                  <a:latin typeface="Arial" charset="0"/>
                  <a:ea typeface="MS PGothic" charset="0"/>
                  <a:cs typeface="MS PGothic" charset="0"/>
                </a:defRPr>
              </a:lvl6pPr>
              <a:lvl7pPr eaLnBrk="0" hangingPunct="0">
                <a:lnSpc>
                  <a:spcPct val="85000"/>
                </a:lnSpc>
                <a:spcAft>
                  <a:spcPts val="1200"/>
                </a:spcAft>
                <a:defRPr sz="1600">
                  <a:solidFill>
                    <a:schemeClr val="tx1"/>
                  </a:solidFill>
                  <a:latin typeface="Arial" charset="0"/>
                  <a:ea typeface="MS PGothic" charset="0"/>
                  <a:cs typeface="MS PGothic" charset="0"/>
                </a:defRPr>
              </a:lvl7pPr>
              <a:lvl8pPr eaLnBrk="0" hangingPunct="0">
                <a:lnSpc>
                  <a:spcPct val="85000"/>
                </a:lnSpc>
                <a:spcAft>
                  <a:spcPts val="1200"/>
                </a:spcAft>
                <a:defRPr sz="1600">
                  <a:solidFill>
                    <a:schemeClr val="tx1"/>
                  </a:solidFill>
                  <a:latin typeface="Arial" charset="0"/>
                  <a:ea typeface="MS PGothic" charset="0"/>
                  <a:cs typeface="MS PGothic" charset="0"/>
                </a:defRPr>
              </a:lvl8pPr>
              <a:lvl9pPr eaLnBrk="0" hangingPunct="0">
                <a:lnSpc>
                  <a:spcPct val="85000"/>
                </a:lnSpc>
                <a:spcAft>
                  <a:spcPts val="1200"/>
                </a:spcAft>
                <a:defRPr sz="1600">
                  <a:solidFill>
                    <a:schemeClr val="tx1"/>
                  </a:solidFill>
                  <a:latin typeface="Arial" charset="0"/>
                  <a:ea typeface="MS PGothic" charset="0"/>
                  <a:cs typeface="MS PGothic" charset="0"/>
                </a:defRPr>
              </a:lvl9pPr>
            </a:lstStyle>
            <a:p>
              <a:pPr algn="ctr" eaLnBrk="1" hangingPunct="1">
                <a:lnSpc>
                  <a:spcPct val="85000"/>
                </a:lnSpc>
              </a:pPr>
              <a:r>
                <a:rPr lang="en-US" sz="1000" b="1" i="1" dirty="0">
                  <a:solidFill>
                    <a:srgbClr val="0033CC"/>
                  </a:solidFill>
                </a:rPr>
                <a:t>Enterprise </a:t>
              </a:r>
            </a:p>
            <a:p>
              <a:pPr algn="ctr" eaLnBrk="1" hangingPunct="1">
                <a:lnSpc>
                  <a:spcPct val="85000"/>
                </a:lnSpc>
              </a:pPr>
              <a:r>
                <a:rPr lang="en-US" sz="1000" b="1" i="1" dirty="0">
                  <a:solidFill>
                    <a:srgbClr val="0033CC"/>
                  </a:solidFill>
                </a:rPr>
                <a:t>Transaction </a:t>
              </a:r>
            </a:p>
            <a:p>
              <a:pPr algn="ctr" eaLnBrk="1" hangingPunct="1">
                <a:lnSpc>
                  <a:spcPct val="85000"/>
                </a:lnSpc>
              </a:pPr>
              <a:r>
                <a:rPr lang="en-US" sz="1000" b="1" i="1" dirty="0">
                  <a:solidFill>
                    <a:srgbClr val="0033CC"/>
                  </a:solidFill>
                </a:rPr>
                <a:t>Processing </a:t>
              </a:r>
            </a:p>
          </p:txBody>
        </p:sp>
        <p:sp>
          <p:nvSpPr>
            <p:cNvPr id="240718" name="Line 78"/>
            <p:cNvSpPr>
              <a:spLocks noChangeShapeType="1"/>
            </p:cNvSpPr>
            <p:nvPr/>
          </p:nvSpPr>
          <p:spPr bwMode="auto">
            <a:xfrm flipH="1">
              <a:off x="685800" y="4572000"/>
              <a:ext cx="457200" cy="0"/>
            </a:xfrm>
            <a:prstGeom prst="line">
              <a:avLst/>
            </a:prstGeom>
            <a:noFill/>
            <a:ln w="9525">
              <a:solidFill>
                <a:schemeClr val="tx1"/>
              </a:solidFill>
              <a:round/>
              <a:headEnd/>
              <a:tailEnd type="triangle" w="med" len="med"/>
            </a:ln>
            <a:effectLst>
              <a:prstShdw prst="shdw17" dist="17961" dir="13500000">
                <a:srgbClr val="000000">
                  <a:alpha val="74997"/>
                </a:srgbClr>
              </a:prstShdw>
            </a:effectLst>
            <a:extLst>
              <a:ext uri="{909E8E84-426E-40dd-AFC4-6F175D3DCCD1}">
                <a14:hiddenFill xmlns:a14="http://schemas.microsoft.com/office/drawing/2010/main">
                  <a:noFill/>
                </a14:hiddenFill>
              </a:ext>
            </a:extLst>
          </p:spPr>
          <p:txBody>
            <a:bodyPr/>
            <a:lstStyle/>
            <a:p>
              <a:endParaRPr lang="en-GB" sz="1600"/>
            </a:p>
          </p:txBody>
        </p:sp>
        <p:sp>
          <p:nvSpPr>
            <p:cNvPr id="240719" name="Line 79"/>
            <p:cNvSpPr>
              <a:spLocks noChangeShapeType="1"/>
            </p:cNvSpPr>
            <p:nvPr/>
          </p:nvSpPr>
          <p:spPr bwMode="auto">
            <a:xfrm>
              <a:off x="2121801" y="4572000"/>
              <a:ext cx="304800" cy="0"/>
            </a:xfrm>
            <a:prstGeom prst="line">
              <a:avLst/>
            </a:prstGeom>
            <a:noFill/>
            <a:ln w="9525">
              <a:solidFill>
                <a:schemeClr val="tx1"/>
              </a:solidFill>
              <a:round/>
              <a:headEnd/>
              <a:tailEnd type="triangle" w="med" len="med"/>
            </a:ln>
            <a:effectLst>
              <a:prstShdw prst="shdw17" dist="17961" dir="13500000">
                <a:srgbClr val="000000">
                  <a:alpha val="74997"/>
                </a:srgbClr>
              </a:prstShdw>
            </a:effectLst>
            <a:extLst>
              <a:ext uri="{909E8E84-426E-40dd-AFC4-6F175D3DCCD1}">
                <a14:hiddenFill xmlns:a14="http://schemas.microsoft.com/office/drawing/2010/main">
                  <a:noFill/>
                </a14:hiddenFill>
              </a:ext>
            </a:extLst>
          </p:spPr>
          <p:txBody>
            <a:bodyPr/>
            <a:lstStyle/>
            <a:p>
              <a:endParaRPr lang="en-GB" sz="1600"/>
            </a:p>
          </p:txBody>
        </p:sp>
        <p:sp>
          <p:nvSpPr>
            <p:cNvPr id="240721" name="Line 81"/>
            <p:cNvSpPr>
              <a:spLocks noChangeShapeType="1"/>
            </p:cNvSpPr>
            <p:nvPr/>
          </p:nvSpPr>
          <p:spPr bwMode="auto">
            <a:xfrm flipH="1">
              <a:off x="4191000" y="4572000"/>
              <a:ext cx="457200" cy="0"/>
            </a:xfrm>
            <a:prstGeom prst="line">
              <a:avLst/>
            </a:prstGeom>
            <a:noFill/>
            <a:ln w="9525">
              <a:solidFill>
                <a:schemeClr val="tx1"/>
              </a:solidFill>
              <a:round/>
              <a:headEnd/>
              <a:tailEnd type="triangle" w="med" len="med"/>
            </a:ln>
            <a:effectLst>
              <a:prstShdw prst="shdw17" dist="17961" dir="13500000">
                <a:srgbClr val="000000">
                  <a:alpha val="74997"/>
                </a:srgbClr>
              </a:prstShdw>
            </a:effectLst>
            <a:extLst>
              <a:ext uri="{909E8E84-426E-40dd-AFC4-6F175D3DCCD1}">
                <a14:hiddenFill xmlns:a14="http://schemas.microsoft.com/office/drawing/2010/main">
                  <a:noFill/>
                </a14:hiddenFill>
              </a:ext>
            </a:extLst>
          </p:spPr>
          <p:txBody>
            <a:bodyPr/>
            <a:lstStyle/>
            <a:p>
              <a:endParaRPr lang="en-GB" sz="1600"/>
            </a:p>
          </p:txBody>
        </p:sp>
        <p:sp>
          <p:nvSpPr>
            <p:cNvPr id="240726" name="Line 86"/>
            <p:cNvSpPr>
              <a:spLocks noChangeShapeType="1"/>
            </p:cNvSpPr>
            <p:nvPr/>
          </p:nvSpPr>
          <p:spPr bwMode="auto">
            <a:xfrm>
              <a:off x="5596514" y="4572000"/>
              <a:ext cx="347087" cy="0"/>
            </a:xfrm>
            <a:prstGeom prst="line">
              <a:avLst/>
            </a:prstGeom>
            <a:noFill/>
            <a:ln w="9525">
              <a:solidFill>
                <a:schemeClr val="tx1"/>
              </a:solidFill>
              <a:round/>
              <a:headEnd/>
              <a:tailEnd type="triangle" w="med" len="med"/>
            </a:ln>
            <a:effectLst>
              <a:prstShdw prst="shdw17" dist="17961" dir="13500000">
                <a:srgbClr val="000000">
                  <a:alpha val="74997"/>
                </a:srgbClr>
              </a:prstShdw>
            </a:effectLst>
            <a:extLst>
              <a:ext uri="{909E8E84-426E-40dd-AFC4-6F175D3DCCD1}">
                <a14:hiddenFill xmlns:a14="http://schemas.microsoft.com/office/drawing/2010/main">
                  <a:noFill/>
                </a14:hiddenFill>
              </a:ext>
            </a:extLst>
          </p:spPr>
          <p:txBody>
            <a:bodyPr/>
            <a:lstStyle/>
            <a:p>
              <a:endParaRPr lang="en-GB" sz="1600"/>
            </a:p>
          </p:txBody>
        </p:sp>
        <p:sp>
          <p:nvSpPr>
            <p:cNvPr id="240733" name="Line 93"/>
            <p:cNvSpPr>
              <a:spLocks noChangeShapeType="1"/>
            </p:cNvSpPr>
            <p:nvPr/>
          </p:nvSpPr>
          <p:spPr bwMode="auto">
            <a:xfrm flipH="1">
              <a:off x="2482953" y="4572000"/>
              <a:ext cx="381000" cy="0"/>
            </a:xfrm>
            <a:prstGeom prst="line">
              <a:avLst/>
            </a:prstGeom>
            <a:noFill/>
            <a:ln w="9525">
              <a:solidFill>
                <a:schemeClr val="tx1"/>
              </a:solidFill>
              <a:round/>
              <a:headEnd/>
              <a:tailEnd type="triangle" w="med" len="med"/>
            </a:ln>
            <a:effectLst>
              <a:prstShdw prst="shdw17" dist="17961" dir="13500000">
                <a:srgbClr val="000000">
                  <a:alpha val="74997"/>
                </a:srgbClr>
              </a:prstShdw>
            </a:effectLst>
            <a:extLst>
              <a:ext uri="{909E8E84-426E-40dd-AFC4-6F175D3DCCD1}">
                <a14:hiddenFill xmlns:a14="http://schemas.microsoft.com/office/drawing/2010/main">
                  <a:noFill/>
                </a14:hiddenFill>
              </a:ext>
            </a:extLst>
          </p:spPr>
          <p:txBody>
            <a:bodyPr/>
            <a:lstStyle/>
            <a:p>
              <a:endParaRPr lang="en-GB" sz="1600"/>
            </a:p>
          </p:txBody>
        </p:sp>
        <p:sp>
          <p:nvSpPr>
            <p:cNvPr id="240734" name="Line 94"/>
            <p:cNvSpPr>
              <a:spLocks noChangeShapeType="1"/>
            </p:cNvSpPr>
            <p:nvPr/>
          </p:nvSpPr>
          <p:spPr bwMode="auto">
            <a:xfrm>
              <a:off x="3778353" y="4572000"/>
              <a:ext cx="304800" cy="0"/>
            </a:xfrm>
            <a:prstGeom prst="line">
              <a:avLst/>
            </a:prstGeom>
            <a:noFill/>
            <a:ln w="9525">
              <a:solidFill>
                <a:schemeClr val="tx1"/>
              </a:solidFill>
              <a:round/>
              <a:headEnd/>
              <a:tailEnd type="triangle" w="med" len="med"/>
            </a:ln>
            <a:effectLst>
              <a:prstShdw prst="shdw17" dist="17961" dir="13500000">
                <a:srgbClr val="000000">
                  <a:alpha val="74997"/>
                </a:srgbClr>
              </a:prstShdw>
            </a:effectLst>
            <a:extLst>
              <a:ext uri="{909E8E84-426E-40dd-AFC4-6F175D3DCCD1}">
                <a14:hiddenFill xmlns:a14="http://schemas.microsoft.com/office/drawing/2010/main">
                  <a:noFill/>
                </a14:hiddenFill>
              </a:ext>
            </a:extLst>
          </p:spPr>
          <p:txBody>
            <a:bodyPr/>
            <a:lstStyle/>
            <a:p>
              <a:endParaRPr lang="en-GB" sz="1600"/>
            </a:p>
          </p:txBody>
        </p:sp>
        <p:sp>
          <p:nvSpPr>
            <p:cNvPr id="50233" name="TextBox 27"/>
            <p:cNvSpPr txBox="1">
              <a:spLocks noChangeArrowheads="1"/>
            </p:cNvSpPr>
            <p:nvPr/>
          </p:nvSpPr>
          <p:spPr bwMode="auto">
            <a:xfrm>
              <a:off x="4591850" y="4318001"/>
              <a:ext cx="1066799"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200">
                  <a:solidFill>
                    <a:schemeClr val="tx1"/>
                  </a:solidFill>
                  <a:latin typeface="Arial" charset="0"/>
                  <a:ea typeface="MS PGothic" charset="0"/>
                  <a:cs typeface="MS PGothic" charset="0"/>
                </a:defRPr>
              </a:lvl1pPr>
              <a:lvl2pPr>
                <a:defRPr sz="2000">
                  <a:solidFill>
                    <a:schemeClr val="tx1"/>
                  </a:solidFill>
                  <a:latin typeface="Arial" charset="0"/>
                  <a:ea typeface="MS PGothic" charset="0"/>
                  <a:cs typeface="MS PGothic" charset="0"/>
                </a:defRPr>
              </a:lvl2pPr>
              <a:lvl3pPr>
                <a:defRPr sz="2400">
                  <a:solidFill>
                    <a:schemeClr val="tx1"/>
                  </a:solidFill>
                  <a:latin typeface="Arial" charset="0"/>
                  <a:ea typeface="MS PGothic" charset="0"/>
                  <a:cs typeface="MS PGothic" charset="0"/>
                </a:defRPr>
              </a:lvl3pPr>
              <a:lvl4pPr>
                <a:defRPr sz="1600">
                  <a:solidFill>
                    <a:schemeClr val="tx1"/>
                  </a:solidFill>
                  <a:latin typeface="Arial" charset="0"/>
                  <a:ea typeface="MS PGothic" charset="0"/>
                  <a:cs typeface="MS PGothic" charset="0"/>
                </a:defRPr>
              </a:lvl4pPr>
              <a:lvl5pPr>
                <a:defRPr sz="1600">
                  <a:solidFill>
                    <a:schemeClr val="tx1"/>
                  </a:solidFill>
                  <a:latin typeface="Arial" charset="0"/>
                  <a:ea typeface="MS PGothic" charset="0"/>
                  <a:cs typeface="MS PGothic" charset="0"/>
                </a:defRPr>
              </a:lvl5pPr>
              <a:lvl6pPr eaLnBrk="0" hangingPunct="0">
                <a:lnSpc>
                  <a:spcPct val="85000"/>
                </a:lnSpc>
                <a:spcAft>
                  <a:spcPts val="1200"/>
                </a:spcAft>
                <a:defRPr sz="1600">
                  <a:solidFill>
                    <a:schemeClr val="tx1"/>
                  </a:solidFill>
                  <a:latin typeface="Arial" charset="0"/>
                  <a:ea typeface="MS PGothic" charset="0"/>
                  <a:cs typeface="MS PGothic" charset="0"/>
                </a:defRPr>
              </a:lvl6pPr>
              <a:lvl7pPr eaLnBrk="0" hangingPunct="0">
                <a:lnSpc>
                  <a:spcPct val="85000"/>
                </a:lnSpc>
                <a:spcAft>
                  <a:spcPts val="1200"/>
                </a:spcAft>
                <a:defRPr sz="1600">
                  <a:solidFill>
                    <a:schemeClr val="tx1"/>
                  </a:solidFill>
                  <a:latin typeface="Arial" charset="0"/>
                  <a:ea typeface="MS PGothic" charset="0"/>
                  <a:cs typeface="MS PGothic" charset="0"/>
                </a:defRPr>
              </a:lvl7pPr>
              <a:lvl8pPr eaLnBrk="0" hangingPunct="0">
                <a:lnSpc>
                  <a:spcPct val="85000"/>
                </a:lnSpc>
                <a:spcAft>
                  <a:spcPts val="1200"/>
                </a:spcAft>
                <a:defRPr sz="1600">
                  <a:solidFill>
                    <a:schemeClr val="tx1"/>
                  </a:solidFill>
                  <a:latin typeface="Arial" charset="0"/>
                  <a:ea typeface="MS PGothic" charset="0"/>
                  <a:cs typeface="MS PGothic" charset="0"/>
                </a:defRPr>
              </a:lvl8pPr>
              <a:lvl9pPr eaLnBrk="0" hangingPunct="0">
                <a:lnSpc>
                  <a:spcPct val="85000"/>
                </a:lnSpc>
                <a:spcAft>
                  <a:spcPts val="1200"/>
                </a:spcAft>
                <a:defRPr sz="1600">
                  <a:solidFill>
                    <a:schemeClr val="tx1"/>
                  </a:solidFill>
                  <a:latin typeface="Arial" charset="0"/>
                  <a:ea typeface="MS PGothic" charset="0"/>
                  <a:cs typeface="MS PGothic" charset="0"/>
                </a:defRPr>
              </a:lvl9pPr>
            </a:lstStyle>
            <a:p>
              <a:pPr algn="ctr" eaLnBrk="1" hangingPunct="1">
                <a:lnSpc>
                  <a:spcPct val="85000"/>
                </a:lnSpc>
              </a:pPr>
              <a:r>
                <a:rPr lang="en-US" sz="1000" b="1" i="1" dirty="0">
                  <a:solidFill>
                    <a:srgbClr val="0033CC"/>
                  </a:solidFill>
                </a:rPr>
                <a:t>Enterprise </a:t>
              </a:r>
              <a:r>
                <a:rPr lang="en-US" sz="1000" b="1" i="1" dirty="0" smtClean="0">
                  <a:solidFill>
                    <a:srgbClr val="0033CC"/>
                  </a:solidFill>
                </a:rPr>
                <a:t>REST-based APIs</a:t>
              </a:r>
              <a:endParaRPr lang="en-US" sz="1000" b="1" i="1" dirty="0">
                <a:solidFill>
                  <a:srgbClr val="0033CC"/>
                </a:solidFill>
              </a:endParaRPr>
            </a:p>
          </p:txBody>
        </p:sp>
        <p:sp>
          <p:nvSpPr>
            <p:cNvPr id="50234" name="TextBox 27"/>
            <p:cNvSpPr txBox="1">
              <a:spLocks noChangeArrowheads="1"/>
            </p:cNvSpPr>
            <p:nvPr/>
          </p:nvSpPr>
          <p:spPr bwMode="auto">
            <a:xfrm>
              <a:off x="2711553" y="4331936"/>
              <a:ext cx="1219200"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200">
                  <a:solidFill>
                    <a:schemeClr val="tx1"/>
                  </a:solidFill>
                  <a:latin typeface="Arial" charset="0"/>
                  <a:ea typeface="MS PGothic" charset="0"/>
                  <a:cs typeface="MS PGothic" charset="0"/>
                </a:defRPr>
              </a:lvl1pPr>
              <a:lvl2pPr>
                <a:defRPr sz="2000">
                  <a:solidFill>
                    <a:schemeClr val="tx1"/>
                  </a:solidFill>
                  <a:latin typeface="Arial" charset="0"/>
                  <a:ea typeface="MS PGothic" charset="0"/>
                  <a:cs typeface="MS PGothic" charset="0"/>
                </a:defRPr>
              </a:lvl2pPr>
              <a:lvl3pPr>
                <a:defRPr sz="2400">
                  <a:solidFill>
                    <a:schemeClr val="tx1"/>
                  </a:solidFill>
                  <a:latin typeface="Arial" charset="0"/>
                  <a:ea typeface="MS PGothic" charset="0"/>
                  <a:cs typeface="MS PGothic" charset="0"/>
                </a:defRPr>
              </a:lvl3pPr>
              <a:lvl4pPr>
                <a:defRPr sz="1600">
                  <a:solidFill>
                    <a:schemeClr val="tx1"/>
                  </a:solidFill>
                  <a:latin typeface="Arial" charset="0"/>
                  <a:ea typeface="MS PGothic" charset="0"/>
                  <a:cs typeface="MS PGothic" charset="0"/>
                </a:defRPr>
              </a:lvl4pPr>
              <a:lvl5pPr>
                <a:defRPr sz="1600">
                  <a:solidFill>
                    <a:schemeClr val="tx1"/>
                  </a:solidFill>
                  <a:latin typeface="Arial" charset="0"/>
                  <a:ea typeface="MS PGothic" charset="0"/>
                  <a:cs typeface="MS PGothic" charset="0"/>
                </a:defRPr>
              </a:lvl5pPr>
              <a:lvl6pPr eaLnBrk="0" hangingPunct="0">
                <a:lnSpc>
                  <a:spcPct val="85000"/>
                </a:lnSpc>
                <a:spcAft>
                  <a:spcPts val="1200"/>
                </a:spcAft>
                <a:defRPr sz="1600">
                  <a:solidFill>
                    <a:schemeClr val="tx1"/>
                  </a:solidFill>
                  <a:latin typeface="Arial" charset="0"/>
                  <a:ea typeface="MS PGothic" charset="0"/>
                  <a:cs typeface="MS PGothic" charset="0"/>
                </a:defRPr>
              </a:lvl6pPr>
              <a:lvl7pPr eaLnBrk="0" hangingPunct="0">
                <a:lnSpc>
                  <a:spcPct val="85000"/>
                </a:lnSpc>
                <a:spcAft>
                  <a:spcPts val="1200"/>
                </a:spcAft>
                <a:defRPr sz="1600">
                  <a:solidFill>
                    <a:schemeClr val="tx1"/>
                  </a:solidFill>
                  <a:latin typeface="Arial" charset="0"/>
                  <a:ea typeface="MS PGothic" charset="0"/>
                  <a:cs typeface="MS PGothic" charset="0"/>
                </a:defRPr>
              </a:lvl7pPr>
              <a:lvl8pPr eaLnBrk="0" hangingPunct="0">
                <a:lnSpc>
                  <a:spcPct val="85000"/>
                </a:lnSpc>
                <a:spcAft>
                  <a:spcPts val="1200"/>
                </a:spcAft>
                <a:defRPr sz="1600">
                  <a:solidFill>
                    <a:schemeClr val="tx1"/>
                  </a:solidFill>
                  <a:latin typeface="Arial" charset="0"/>
                  <a:ea typeface="MS PGothic" charset="0"/>
                  <a:cs typeface="MS PGothic" charset="0"/>
                </a:defRPr>
              </a:lvl8pPr>
              <a:lvl9pPr eaLnBrk="0" hangingPunct="0">
                <a:lnSpc>
                  <a:spcPct val="85000"/>
                </a:lnSpc>
                <a:spcAft>
                  <a:spcPts val="1200"/>
                </a:spcAft>
                <a:defRPr sz="1600">
                  <a:solidFill>
                    <a:schemeClr val="tx1"/>
                  </a:solidFill>
                  <a:latin typeface="Arial" charset="0"/>
                  <a:ea typeface="MS PGothic" charset="0"/>
                  <a:cs typeface="MS PGothic" charset="0"/>
                </a:defRPr>
              </a:lvl9pPr>
            </a:lstStyle>
            <a:p>
              <a:pPr algn="ctr" eaLnBrk="1" hangingPunct="1">
                <a:lnSpc>
                  <a:spcPct val="85000"/>
                </a:lnSpc>
              </a:pPr>
              <a:r>
                <a:rPr lang="en-US" sz="1000" b="1" i="1" dirty="0">
                  <a:solidFill>
                    <a:srgbClr val="0033CC"/>
                  </a:solidFill>
                </a:rPr>
                <a:t>Cloud - Integration Services</a:t>
              </a:r>
            </a:p>
          </p:txBody>
        </p:sp>
        <p:sp>
          <p:nvSpPr>
            <p:cNvPr id="50235" name="TextBox 27"/>
            <p:cNvSpPr txBox="1">
              <a:spLocks noChangeArrowheads="1"/>
            </p:cNvSpPr>
            <p:nvPr/>
          </p:nvSpPr>
          <p:spPr bwMode="auto">
            <a:xfrm>
              <a:off x="1022801" y="4318001"/>
              <a:ext cx="1219200"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200">
                  <a:solidFill>
                    <a:schemeClr val="tx1"/>
                  </a:solidFill>
                  <a:latin typeface="Arial" charset="0"/>
                  <a:ea typeface="MS PGothic" charset="0"/>
                  <a:cs typeface="MS PGothic" charset="0"/>
                </a:defRPr>
              </a:lvl1pPr>
              <a:lvl2pPr>
                <a:defRPr sz="2000">
                  <a:solidFill>
                    <a:schemeClr val="tx1"/>
                  </a:solidFill>
                  <a:latin typeface="Arial" charset="0"/>
                  <a:ea typeface="MS PGothic" charset="0"/>
                  <a:cs typeface="MS PGothic" charset="0"/>
                </a:defRPr>
              </a:lvl2pPr>
              <a:lvl3pPr>
                <a:defRPr sz="2400">
                  <a:solidFill>
                    <a:schemeClr val="tx1"/>
                  </a:solidFill>
                  <a:latin typeface="Arial" charset="0"/>
                  <a:ea typeface="MS PGothic" charset="0"/>
                  <a:cs typeface="MS PGothic" charset="0"/>
                </a:defRPr>
              </a:lvl3pPr>
              <a:lvl4pPr>
                <a:defRPr sz="1600">
                  <a:solidFill>
                    <a:schemeClr val="tx1"/>
                  </a:solidFill>
                  <a:latin typeface="Arial" charset="0"/>
                  <a:ea typeface="MS PGothic" charset="0"/>
                  <a:cs typeface="MS PGothic" charset="0"/>
                </a:defRPr>
              </a:lvl4pPr>
              <a:lvl5pPr>
                <a:defRPr sz="1600">
                  <a:solidFill>
                    <a:schemeClr val="tx1"/>
                  </a:solidFill>
                  <a:latin typeface="Arial" charset="0"/>
                  <a:ea typeface="MS PGothic" charset="0"/>
                  <a:cs typeface="MS PGothic" charset="0"/>
                </a:defRPr>
              </a:lvl5pPr>
              <a:lvl6pPr eaLnBrk="0" hangingPunct="0">
                <a:lnSpc>
                  <a:spcPct val="85000"/>
                </a:lnSpc>
                <a:spcAft>
                  <a:spcPts val="1200"/>
                </a:spcAft>
                <a:defRPr sz="1600">
                  <a:solidFill>
                    <a:schemeClr val="tx1"/>
                  </a:solidFill>
                  <a:latin typeface="Arial" charset="0"/>
                  <a:ea typeface="MS PGothic" charset="0"/>
                  <a:cs typeface="MS PGothic" charset="0"/>
                </a:defRPr>
              </a:lvl6pPr>
              <a:lvl7pPr eaLnBrk="0" hangingPunct="0">
                <a:lnSpc>
                  <a:spcPct val="85000"/>
                </a:lnSpc>
                <a:spcAft>
                  <a:spcPts val="1200"/>
                </a:spcAft>
                <a:defRPr sz="1600">
                  <a:solidFill>
                    <a:schemeClr val="tx1"/>
                  </a:solidFill>
                  <a:latin typeface="Arial" charset="0"/>
                  <a:ea typeface="MS PGothic" charset="0"/>
                  <a:cs typeface="MS PGothic" charset="0"/>
                </a:defRPr>
              </a:lvl7pPr>
              <a:lvl8pPr eaLnBrk="0" hangingPunct="0">
                <a:lnSpc>
                  <a:spcPct val="85000"/>
                </a:lnSpc>
                <a:spcAft>
                  <a:spcPts val="1200"/>
                </a:spcAft>
                <a:defRPr sz="1600">
                  <a:solidFill>
                    <a:schemeClr val="tx1"/>
                  </a:solidFill>
                  <a:latin typeface="Arial" charset="0"/>
                  <a:ea typeface="MS PGothic" charset="0"/>
                  <a:cs typeface="MS PGothic" charset="0"/>
                </a:defRPr>
              </a:lvl8pPr>
              <a:lvl9pPr eaLnBrk="0" hangingPunct="0">
                <a:lnSpc>
                  <a:spcPct val="85000"/>
                </a:lnSpc>
                <a:spcAft>
                  <a:spcPts val="1200"/>
                </a:spcAft>
                <a:defRPr sz="1600">
                  <a:solidFill>
                    <a:schemeClr val="tx1"/>
                  </a:solidFill>
                  <a:latin typeface="Arial" charset="0"/>
                  <a:ea typeface="MS PGothic" charset="0"/>
                  <a:cs typeface="MS PGothic" charset="0"/>
                </a:defRPr>
              </a:lvl9pPr>
            </a:lstStyle>
            <a:p>
              <a:pPr algn="ctr" eaLnBrk="1" hangingPunct="1">
                <a:lnSpc>
                  <a:spcPct val="85000"/>
                </a:lnSpc>
              </a:pPr>
              <a:r>
                <a:rPr lang="en-US" sz="1000" b="1" i="1" dirty="0">
                  <a:solidFill>
                    <a:srgbClr val="0033CC"/>
                  </a:solidFill>
                </a:rPr>
                <a:t>Cloud – Mobile </a:t>
              </a:r>
              <a:r>
                <a:rPr lang="en-US" sz="1000" b="1" i="1">
                  <a:solidFill>
                    <a:srgbClr val="0033CC"/>
                  </a:solidFill>
                </a:rPr>
                <a:t>App </a:t>
              </a:r>
              <a:r>
                <a:rPr lang="en-US" sz="1000" b="1" i="1" smtClean="0">
                  <a:solidFill>
                    <a:srgbClr val="0033CC"/>
                  </a:solidFill>
                </a:rPr>
                <a:t>Enablement</a:t>
              </a:r>
              <a:endParaRPr lang="en-US" sz="1000" b="1" i="1" dirty="0">
                <a:solidFill>
                  <a:srgbClr val="0033CC"/>
                </a:solidFill>
              </a:endParaRPr>
            </a:p>
          </p:txBody>
        </p:sp>
        <p:sp>
          <p:nvSpPr>
            <p:cNvPr id="240743" name="Line 103"/>
            <p:cNvSpPr>
              <a:spLocks noChangeShapeType="1"/>
            </p:cNvSpPr>
            <p:nvPr/>
          </p:nvSpPr>
          <p:spPr bwMode="auto">
            <a:xfrm flipH="1">
              <a:off x="6019800" y="4572000"/>
              <a:ext cx="457200" cy="0"/>
            </a:xfrm>
            <a:prstGeom prst="line">
              <a:avLst/>
            </a:prstGeom>
            <a:noFill/>
            <a:ln w="9525">
              <a:solidFill>
                <a:schemeClr val="tx1"/>
              </a:solidFill>
              <a:round/>
              <a:headEnd/>
              <a:tailEnd type="triangle" w="med" len="med"/>
            </a:ln>
            <a:effectLst>
              <a:prstShdw prst="shdw17" dist="17961" dir="13500000">
                <a:srgbClr val="000000">
                  <a:alpha val="74997"/>
                </a:srgbClr>
              </a:prstShdw>
            </a:effectLst>
            <a:extLst>
              <a:ext uri="{909E8E84-426E-40dd-AFC4-6F175D3DCCD1}">
                <a14:hiddenFill xmlns:a14="http://schemas.microsoft.com/office/drawing/2010/main">
                  <a:noFill/>
                </a14:hiddenFill>
              </a:ext>
            </a:extLst>
          </p:spPr>
          <p:txBody>
            <a:bodyPr/>
            <a:lstStyle/>
            <a:p>
              <a:endParaRPr lang="en-GB" sz="1600"/>
            </a:p>
          </p:txBody>
        </p:sp>
        <p:sp>
          <p:nvSpPr>
            <p:cNvPr id="240744" name="Line 104"/>
            <p:cNvSpPr>
              <a:spLocks noChangeShapeType="1"/>
            </p:cNvSpPr>
            <p:nvPr/>
          </p:nvSpPr>
          <p:spPr bwMode="auto">
            <a:xfrm>
              <a:off x="7696200" y="4572000"/>
              <a:ext cx="288401" cy="0"/>
            </a:xfrm>
            <a:prstGeom prst="line">
              <a:avLst/>
            </a:prstGeom>
            <a:noFill/>
            <a:ln w="9525">
              <a:solidFill>
                <a:schemeClr val="tx1"/>
              </a:solidFill>
              <a:round/>
              <a:headEnd/>
              <a:tailEnd type="triangle" w="med" len="med"/>
            </a:ln>
            <a:effectLst>
              <a:prstShdw prst="shdw17" dist="17961" dir="13500000">
                <a:srgbClr val="000000">
                  <a:alpha val="74997"/>
                </a:srgbClr>
              </a:prstShdw>
            </a:effectLst>
            <a:extLst>
              <a:ext uri="{909E8E84-426E-40dd-AFC4-6F175D3DCCD1}">
                <a14:hiddenFill xmlns:a14="http://schemas.microsoft.com/office/drawing/2010/main">
                  <a:noFill/>
                </a14:hiddenFill>
              </a:ext>
            </a:extLst>
          </p:spPr>
          <p:txBody>
            <a:bodyPr/>
            <a:lstStyle/>
            <a:p>
              <a:endParaRPr lang="en-GB" sz="1600"/>
            </a:p>
          </p:txBody>
        </p:sp>
      </p:grpSp>
      <p:sp>
        <p:nvSpPr>
          <p:cNvPr id="7" name="Title 6"/>
          <p:cNvSpPr>
            <a:spLocks noGrp="1"/>
          </p:cNvSpPr>
          <p:nvPr>
            <p:ph type="title"/>
          </p:nvPr>
        </p:nvSpPr>
        <p:spPr>
          <a:xfrm>
            <a:off x="182563" y="152400"/>
            <a:ext cx="7998279" cy="457200"/>
          </a:xfrm>
        </p:spPr>
        <p:txBody>
          <a:bodyPr/>
          <a:lstStyle/>
          <a:p>
            <a:r>
              <a:rPr lang="en-US" sz="2400" dirty="0" smtClean="0"/>
              <a:t>Putting it all together – an end-to-end Hybrid Cloud leveraging z Systems using APIs</a:t>
            </a:r>
            <a:endParaRPr lang="en-US" sz="2400" dirty="0"/>
          </a:p>
        </p:txBody>
      </p:sp>
      <p:cxnSp>
        <p:nvCxnSpPr>
          <p:cNvPr id="19" name="Straight Connector 18"/>
          <p:cNvCxnSpPr/>
          <p:nvPr/>
        </p:nvCxnSpPr>
        <p:spPr>
          <a:xfrm>
            <a:off x="228600" y="1062567"/>
            <a:ext cx="7942263" cy="4233"/>
          </a:xfrm>
          <a:prstGeom prst="line">
            <a:avLst/>
          </a:prstGeom>
          <a:ln w="38100" cmpd="sng">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20" name="Rectangle 7"/>
          <p:cNvSpPr txBox="1">
            <a:spLocks noChangeArrowheads="1"/>
          </p:cNvSpPr>
          <p:nvPr/>
        </p:nvSpPr>
        <p:spPr bwMode="black">
          <a:xfrm>
            <a:off x="182563" y="6208420"/>
            <a:ext cx="366712"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eaLnBrk="1" hangingPunct="1">
              <a:defRPr sz="800" smtClean="0">
                <a:solidFill>
                  <a:schemeClr val="tx1"/>
                </a:solidFill>
                <a:cs typeface="Arial" charset="0"/>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fld id="{DC6F839E-3616-FB47-921E-C68435BFACEB}" type="slidenum">
              <a:rPr kumimoji="0" lang="en-US" sz="800" b="0" i="0" u="none" strike="noStrike" kern="1200" cap="none" spc="0" normalizeH="0" baseline="0" noProof="0" smtClean="0">
                <a:ln>
                  <a:noFill/>
                </a:ln>
                <a:solidFill>
                  <a:schemeClr val="tx1"/>
                </a:solidFill>
                <a:effectLst/>
                <a:uLnTx/>
                <a:uFillTx/>
                <a:latin typeface="Arial" charset="0"/>
                <a:ea typeface="MS PGothic" charset="0"/>
                <a:cs typeface="Arial" charset="0"/>
              </a:rPr>
              <a:pPr marL="0" marR="0" lvl="0" indent="0" algn="l" defTabSz="914400" rtl="0" eaLnBrk="1" fontAlgn="base" latinLnBrk="0" hangingPunct="1">
                <a:lnSpc>
                  <a:spcPct val="100000"/>
                </a:lnSpc>
                <a:spcBef>
                  <a:spcPct val="0"/>
                </a:spcBef>
                <a:spcAft>
                  <a:spcPct val="0"/>
                </a:spcAft>
                <a:buClrTx/>
                <a:buSzTx/>
                <a:buFontTx/>
                <a:buNone/>
                <a:tabLst/>
                <a:defRPr/>
              </a:pPr>
              <a:t>18</a:t>
            </a:fld>
            <a:endParaRPr kumimoji="0" lang="en-US" sz="800" b="0" i="0" u="none" strike="noStrike" kern="1200" cap="none" spc="0" normalizeH="0" baseline="0" noProof="0" dirty="0">
              <a:ln>
                <a:noFill/>
              </a:ln>
              <a:solidFill>
                <a:schemeClr val="tx1"/>
              </a:solidFill>
              <a:effectLst/>
              <a:uLnTx/>
              <a:uFillTx/>
              <a:latin typeface="Arial" charset="0"/>
              <a:ea typeface="MS PGothic" charset="0"/>
              <a:cs typeface="Arial" charset="0"/>
            </a:endParaRPr>
          </a:p>
        </p:txBody>
      </p:sp>
      <p:pic>
        <p:nvPicPr>
          <p:cNvPr id="21" name="Picture 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079278" y="3993130"/>
            <a:ext cx="903581" cy="266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 name="Group 44"/>
          <p:cNvGrpSpPr>
            <a:grpSpLocks/>
          </p:cNvGrpSpPr>
          <p:nvPr/>
        </p:nvGrpSpPr>
        <p:grpSpPr bwMode="auto">
          <a:xfrm>
            <a:off x="8282311" y="3348460"/>
            <a:ext cx="597799" cy="529240"/>
            <a:chOff x="3271" y="2477"/>
            <a:chExt cx="528" cy="432"/>
          </a:xfrm>
        </p:grpSpPr>
        <p:sp>
          <p:nvSpPr>
            <p:cNvPr id="23" name="Rectangle 45"/>
            <p:cNvSpPr>
              <a:spLocks noChangeArrowheads="1"/>
            </p:cNvSpPr>
            <p:nvPr/>
          </p:nvSpPr>
          <p:spPr bwMode="auto">
            <a:xfrm>
              <a:off x="3271" y="2477"/>
              <a:ext cx="528" cy="43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62202" tIns="31102" rIns="62202" bIns="31102" anchor="ctr"/>
            <a:lstStyle>
              <a:lvl1pPr defTabSz="414338">
                <a:spcBef>
                  <a:spcPct val="50000"/>
                </a:spcBef>
                <a:buClr>
                  <a:schemeClr val="tx1"/>
                </a:buClr>
                <a:buFont typeface="Wingdings" panose="05000000000000000000" pitchFamily="2" charset="2"/>
                <a:buChar char="§"/>
                <a:defRPr sz="1600">
                  <a:solidFill>
                    <a:schemeClr val="tx1"/>
                  </a:solidFill>
                  <a:latin typeface="Arial" panose="020B0604020202020204" pitchFamily="34" charset="0"/>
                  <a:ea typeface="MS PGothic" panose="020B0600070205080204" pitchFamily="34" charset="-128"/>
                </a:defRPr>
              </a:lvl1pPr>
              <a:lvl2pPr marL="414338" indent="-230188" defTabSz="414338">
                <a:buClr>
                  <a:schemeClr val="tx1"/>
                </a:buClr>
                <a:buFont typeface="Arial" panose="020B0604020202020204" pitchFamily="34" charset="0"/>
                <a:buChar char="–"/>
                <a:defRPr sz="1600">
                  <a:solidFill>
                    <a:schemeClr val="tx1"/>
                  </a:solidFill>
                  <a:latin typeface="Arial" panose="020B0604020202020204" pitchFamily="34" charset="0"/>
                  <a:ea typeface="MS PGothic" panose="020B0600070205080204" pitchFamily="34" charset="-128"/>
                </a:defRPr>
              </a:lvl2pPr>
              <a:lvl3pPr marL="828675" indent="-228600" defTabSz="414338">
                <a:buClr>
                  <a:schemeClr val="tx1"/>
                </a:buClr>
                <a:buChar char="•"/>
                <a:defRPr sz="1600">
                  <a:solidFill>
                    <a:schemeClr val="tx1"/>
                  </a:solidFill>
                  <a:latin typeface="Arial" panose="020B0604020202020204" pitchFamily="34" charset="0"/>
                  <a:ea typeface="MS PGothic" panose="020B0600070205080204" pitchFamily="34" charset="-128"/>
                </a:defRPr>
              </a:lvl3pPr>
              <a:lvl4pPr marL="1244600" indent="-173038" defTabSz="414338">
                <a:spcBef>
                  <a:spcPct val="20000"/>
                </a:spcBef>
                <a:buClr>
                  <a:schemeClr val="bg1"/>
                </a:buClr>
                <a:defRPr sz="1600">
                  <a:solidFill>
                    <a:schemeClr val="bg1"/>
                  </a:solidFill>
                  <a:latin typeface="Arial" panose="020B0604020202020204" pitchFamily="34" charset="0"/>
                  <a:ea typeface="MS PGothic" panose="020B0600070205080204" pitchFamily="34" charset="-128"/>
                </a:defRPr>
              </a:lvl4pPr>
              <a:lvl5pPr marL="1658938" indent="-163513" defTabSz="414338">
                <a:spcBef>
                  <a:spcPct val="20000"/>
                </a:spcBef>
                <a:buClr>
                  <a:schemeClr val="bg1"/>
                </a:buClr>
                <a:buChar char="»"/>
                <a:defRPr sz="1600">
                  <a:solidFill>
                    <a:schemeClr val="bg1"/>
                  </a:solidFill>
                  <a:latin typeface="Arial" panose="020B0604020202020204" pitchFamily="34" charset="0"/>
                  <a:ea typeface="MS PGothic" panose="020B0600070205080204" pitchFamily="34" charset="-128"/>
                </a:defRPr>
              </a:lvl5pPr>
              <a:lvl6pPr marL="2116138" indent="-163513" defTabSz="414338" eaLnBrk="0" fontAlgn="base" hangingPunct="0">
                <a:spcBef>
                  <a:spcPct val="20000"/>
                </a:spcBef>
                <a:spcAft>
                  <a:spcPct val="0"/>
                </a:spcAft>
                <a:buClr>
                  <a:schemeClr val="bg1"/>
                </a:buClr>
                <a:buChar char="»"/>
                <a:defRPr sz="1600">
                  <a:solidFill>
                    <a:schemeClr val="bg1"/>
                  </a:solidFill>
                  <a:latin typeface="Arial" panose="020B0604020202020204" pitchFamily="34" charset="0"/>
                  <a:ea typeface="MS PGothic" panose="020B0600070205080204" pitchFamily="34" charset="-128"/>
                </a:defRPr>
              </a:lvl6pPr>
              <a:lvl7pPr marL="2573338" indent="-163513" defTabSz="414338" eaLnBrk="0" fontAlgn="base" hangingPunct="0">
                <a:spcBef>
                  <a:spcPct val="20000"/>
                </a:spcBef>
                <a:spcAft>
                  <a:spcPct val="0"/>
                </a:spcAft>
                <a:buClr>
                  <a:schemeClr val="bg1"/>
                </a:buClr>
                <a:buChar char="»"/>
                <a:defRPr sz="1600">
                  <a:solidFill>
                    <a:schemeClr val="bg1"/>
                  </a:solidFill>
                  <a:latin typeface="Arial" panose="020B0604020202020204" pitchFamily="34" charset="0"/>
                  <a:ea typeface="MS PGothic" panose="020B0600070205080204" pitchFamily="34" charset="-128"/>
                </a:defRPr>
              </a:lvl7pPr>
              <a:lvl8pPr marL="3030538" indent="-163513" defTabSz="414338" eaLnBrk="0" fontAlgn="base" hangingPunct="0">
                <a:spcBef>
                  <a:spcPct val="20000"/>
                </a:spcBef>
                <a:spcAft>
                  <a:spcPct val="0"/>
                </a:spcAft>
                <a:buClr>
                  <a:schemeClr val="bg1"/>
                </a:buClr>
                <a:buChar char="»"/>
                <a:defRPr sz="1600">
                  <a:solidFill>
                    <a:schemeClr val="bg1"/>
                  </a:solidFill>
                  <a:latin typeface="Arial" panose="020B0604020202020204" pitchFamily="34" charset="0"/>
                  <a:ea typeface="MS PGothic" panose="020B0600070205080204" pitchFamily="34" charset="-128"/>
                </a:defRPr>
              </a:lvl8pPr>
              <a:lvl9pPr marL="3487738" indent="-163513" defTabSz="414338" eaLnBrk="0" fontAlgn="base" hangingPunct="0">
                <a:spcBef>
                  <a:spcPct val="20000"/>
                </a:spcBef>
                <a:spcAft>
                  <a:spcPct val="0"/>
                </a:spcAft>
                <a:buClr>
                  <a:schemeClr val="bg1"/>
                </a:buClr>
                <a:buChar char="»"/>
                <a:defRPr sz="1600">
                  <a:solidFill>
                    <a:schemeClr val="bg1"/>
                  </a:solidFill>
                  <a:latin typeface="Arial" panose="020B0604020202020204" pitchFamily="34" charset="0"/>
                  <a:ea typeface="MS PGothic" panose="020B0600070205080204" pitchFamily="34" charset="-128"/>
                </a:defRPr>
              </a:lvl9pPr>
            </a:lstStyle>
            <a:p>
              <a:pPr eaLnBrk="1">
                <a:lnSpc>
                  <a:spcPct val="93000"/>
                </a:lnSpc>
                <a:spcBef>
                  <a:spcPct val="0"/>
                </a:spcBef>
                <a:buClr>
                  <a:srgbClr val="000000"/>
                </a:buClr>
                <a:buFont typeface="Times New Roman" panose="02020603050405020304" pitchFamily="18" charset="0"/>
                <a:buNone/>
              </a:pPr>
              <a:endParaRPr lang="en-US" altLang="en-US" sz="1200"/>
            </a:p>
          </p:txBody>
        </p:sp>
        <p:pic>
          <p:nvPicPr>
            <p:cNvPr id="24" name="Picture 131" descr="cloudfoundry1.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353" y="2511"/>
              <a:ext cx="398" cy="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6" name="Picture 25" descr="https://www.docker.com/sites/all/themes/docker/assets/images/logo.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8181979" y="4459454"/>
            <a:ext cx="763672" cy="183702"/>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descr="http://3.bp.blogspot.com/-8IEJ8iNheT8/VLVXdpMQ9kI/AAAAAAAAAxk/dm-I5IWigew/s1600/01-z13-Front.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7348152" y="1696096"/>
            <a:ext cx="1120470" cy="1380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4" descr="http://www.itgeneration.nl/wp-content/uploads/2014/08/the-cloud.jp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276735" y="2269581"/>
            <a:ext cx="2287924" cy="1626968"/>
          </a:xfrm>
          <a:prstGeom prst="rect">
            <a:avLst/>
          </a:prstGeom>
          <a:noFill/>
          <a:extLst>
            <a:ext uri="{909E8E84-426E-40dd-AFC4-6F175D3DCCD1}">
              <a14:hiddenFill xmlns:a14="http://schemas.microsoft.com/office/drawing/2010/main">
                <a:solidFill>
                  <a:srgbClr val="FFFFFF"/>
                </a:solidFill>
              </a14:hiddenFill>
            </a:ext>
          </a:extLst>
        </p:spPr>
      </p:pic>
      <p:cxnSp>
        <p:nvCxnSpPr>
          <p:cNvPr id="29" name="Straight Arrow Connector 28"/>
          <p:cNvCxnSpPr>
            <a:cxnSpLocks noChangeShapeType="1"/>
            <a:endCxn id="73" idx="2"/>
          </p:cNvCxnSpPr>
          <p:nvPr/>
        </p:nvCxnSpPr>
        <p:spPr bwMode="auto">
          <a:xfrm flipV="1">
            <a:off x="6013401" y="2378082"/>
            <a:ext cx="1140836" cy="612983"/>
          </a:xfrm>
          <a:prstGeom prst="straightConnector1">
            <a:avLst/>
          </a:prstGeom>
          <a:noFill/>
          <a:ln w="28575">
            <a:solidFill>
              <a:schemeClr val="accent1"/>
            </a:solidFill>
            <a:round/>
            <a:headEnd type="arrow" w="med" len="med"/>
            <a:tailEnd type="arrow" w="med" len="med"/>
          </a:ln>
          <a:effectLst>
            <a:outerShdw blurRad="50800" dist="38100" dir="2700000" algn="tl" rotWithShape="0">
              <a:srgbClr val="000000">
                <a:alpha val="43000"/>
              </a:srgbClr>
            </a:outerShdw>
          </a:effectLst>
          <a:extLst/>
        </p:spPr>
      </p:cxnSp>
      <p:pic>
        <p:nvPicPr>
          <p:cNvPr id="30" name="Picture 57" descr="iStock_000016626405Small"/>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338306" y="2742033"/>
            <a:ext cx="328613" cy="314325"/>
          </a:xfrm>
          <a:prstGeom prst="rect">
            <a:avLst/>
          </a:prstGeom>
          <a:noFill/>
          <a:ln w="9525">
            <a:noFill/>
            <a:miter lim="800000"/>
            <a:headEnd/>
            <a:tailEnd/>
          </a:ln>
        </p:spPr>
      </p:pic>
      <p:grpSp>
        <p:nvGrpSpPr>
          <p:cNvPr id="31" name="Group 62"/>
          <p:cNvGrpSpPr>
            <a:grpSpLocks/>
          </p:cNvGrpSpPr>
          <p:nvPr/>
        </p:nvGrpSpPr>
        <p:grpSpPr bwMode="auto">
          <a:xfrm>
            <a:off x="490704" y="2370558"/>
            <a:ext cx="455613" cy="305991"/>
            <a:chOff x="348" y="1986"/>
            <a:chExt cx="405" cy="372"/>
          </a:xfrm>
        </p:grpSpPr>
        <p:pic>
          <p:nvPicPr>
            <p:cNvPr id="32" name="Picture 60" descr="300x300_4c7936e082814ab465b301b21957e2e3"/>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348" y="1986"/>
              <a:ext cx="197" cy="372"/>
            </a:xfrm>
            <a:prstGeom prst="rect">
              <a:avLst/>
            </a:prstGeom>
            <a:noFill/>
            <a:ln w="9525">
              <a:noFill/>
              <a:miter lim="800000"/>
              <a:headEnd/>
              <a:tailEnd/>
            </a:ln>
          </p:spPr>
        </p:pic>
        <p:pic>
          <p:nvPicPr>
            <p:cNvPr id="33" name="Picture 61" descr="iStock_000016073084Small"/>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565" y="1992"/>
              <a:ext cx="188" cy="366"/>
            </a:xfrm>
            <a:prstGeom prst="rect">
              <a:avLst/>
            </a:prstGeom>
            <a:noFill/>
            <a:ln w="9525">
              <a:noFill/>
              <a:miter lim="800000"/>
              <a:headEnd/>
              <a:tailEnd/>
            </a:ln>
          </p:spPr>
        </p:pic>
      </p:grpSp>
      <p:cxnSp>
        <p:nvCxnSpPr>
          <p:cNvPr id="34" name="Straight Arrow Connector 137"/>
          <p:cNvCxnSpPr>
            <a:cxnSpLocks noChangeShapeType="1"/>
          </p:cNvCxnSpPr>
          <p:nvPr/>
        </p:nvCxnSpPr>
        <p:spPr bwMode="auto">
          <a:xfrm>
            <a:off x="947896" y="2530100"/>
            <a:ext cx="457200" cy="285750"/>
          </a:xfrm>
          <a:prstGeom prst="straightConnector1">
            <a:avLst/>
          </a:prstGeom>
          <a:noFill/>
          <a:ln w="38100">
            <a:solidFill>
              <a:srgbClr val="E46C0A"/>
            </a:solidFill>
            <a:round/>
            <a:headEnd type="triangle" w="med" len="med"/>
            <a:tailEnd type="triangle" w="med" len="med"/>
          </a:ln>
        </p:spPr>
      </p:cxnSp>
      <p:sp>
        <p:nvSpPr>
          <p:cNvPr id="35" name="TextBox 56"/>
          <p:cNvSpPr txBox="1">
            <a:spLocks noChangeArrowheads="1"/>
          </p:cNvSpPr>
          <p:nvPr/>
        </p:nvSpPr>
        <p:spPr bwMode="auto">
          <a:xfrm>
            <a:off x="540711" y="3012306"/>
            <a:ext cx="990600" cy="276995"/>
          </a:xfrm>
          <a:prstGeom prst="rect">
            <a:avLst/>
          </a:prstGeom>
          <a:noFill/>
          <a:ln w="9525">
            <a:noFill/>
            <a:miter lim="800000"/>
            <a:headEnd/>
            <a:tailEnd/>
          </a:ln>
        </p:spPr>
        <p:txBody>
          <a:bodyPr lIns="91436" tIns="45718" rIns="91436" bIns="45718">
            <a:spAutoFit/>
          </a:bodyPr>
          <a:lstStyle/>
          <a:p>
            <a:pPr defTabSz="914355"/>
            <a:r>
              <a:rPr lang="en-US" sz="1200" dirty="0">
                <a:solidFill>
                  <a:srgbClr val="000000"/>
                </a:solidFill>
                <a:ea typeface="MS PGothic" pitchFamily="34" charset="-128"/>
                <a:cs typeface="Arial" charset="0"/>
              </a:rPr>
              <a:t>Cloud </a:t>
            </a:r>
            <a:r>
              <a:rPr lang="en-US" sz="1200" dirty="0">
                <a:solidFill>
                  <a:srgbClr val="FF6600"/>
                </a:solidFill>
                <a:ea typeface="MS PGothic" pitchFamily="34" charset="-128"/>
                <a:cs typeface="Arial" charset="0"/>
              </a:rPr>
              <a:t>APIs</a:t>
            </a:r>
          </a:p>
        </p:txBody>
      </p:sp>
      <p:sp>
        <p:nvSpPr>
          <p:cNvPr id="36" name="TextBox 72"/>
          <p:cNvSpPr txBox="1">
            <a:spLocks noChangeArrowheads="1"/>
          </p:cNvSpPr>
          <p:nvPr/>
        </p:nvSpPr>
        <p:spPr bwMode="auto">
          <a:xfrm>
            <a:off x="338297" y="2015754"/>
            <a:ext cx="1004888" cy="400105"/>
          </a:xfrm>
          <a:prstGeom prst="rect">
            <a:avLst/>
          </a:prstGeom>
          <a:noFill/>
          <a:ln w="9525">
            <a:noFill/>
            <a:miter lim="800000"/>
            <a:headEnd/>
            <a:tailEnd/>
          </a:ln>
        </p:spPr>
        <p:txBody>
          <a:bodyPr lIns="91436" tIns="45718" rIns="91436" bIns="45718">
            <a:spAutoFit/>
          </a:bodyPr>
          <a:lstStyle/>
          <a:p>
            <a:pPr algn="ctr" defTabSz="914355"/>
            <a:r>
              <a:rPr lang="en-US" sz="1000" b="1">
                <a:solidFill>
                  <a:srgbClr val="000000"/>
                </a:solidFill>
                <a:ea typeface="MS PGothic" pitchFamily="34" charset="-128"/>
                <a:cs typeface="Arial" charset="0"/>
              </a:rPr>
              <a:t>Mobile Applications</a:t>
            </a:r>
          </a:p>
        </p:txBody>
      </p:sp>
      <p:sp>
        <p:nvSpPr>
          <p:cNvPr id="37" name="TextBox 3"/>
          <p:cNvSpPr txBox="1">
            <a:spLocks noChangeArrowheads="1"/>
          </p:cNvSpPr>
          <p:nvPr/>
        </p:nvSpPr>
        <p:spPr bwMode="auto">
          <a:xfrm>
            <a:off x="1851348" y="1874796"/>
            <a:ext cx="1024552" cy="400105"/>
          </a:xfrm>
          <a:prstGeom prst="rect">
            <a:avLst/>
          </a:prstGeom>
          <a:noFill/>
          <a:ln w="9525">
            <a:noFill/>
            <a:miter lim="800000"/>
            <a:headEnd/>
            <a:tailEnd/>
          </a:ln>
        </p:spPr>
        <p:txBody>
          <a:bodyPr wrap="square" lIns="91436" tIns="45718" rIns="91436" bIns="45718">
            <a:spAutoFit/>
          </a:bodyPr>
          <a:lstStyle/>
          <a:p>
            <a:pPr algn="ctr" defTabSz="914355"/>
            <a:r>
              <a:rPr lang="en-US" sz="1000" dirty="0">
                <a:solidFill>
                  <a:srgbClr val="000000"/>
                </a:solidFill>
                <a:ea typeface="MS PGothic" pitchFamily="34" charset="-128"/>
                <a:cs typeface="Arial" charset="0"/>
              </a:rPr>
              <a:t>Cloud-based </a:t>
            </a:r>
          </a:p>
          <a:p>
            <a:pPr algn="ctr" defTabSz="914355"/>
            <a:r>
              <a:rPr lang="en-US" sz="1000" dirty="0">
                <a:solidFill>
                  <a:srgbClr val="000000"/>
                </a:solidFill>
                <a:ea typeface="MS PGothic" pitchFamily="34" charset="-128"/>
                <a:cs typeface="Arial" charset="0"/>
              </a:rPr>
              <a:t>Services</a:t>
            </a:r>
          </a:p>
        </p:txBody>
      </p:sp>
      <p:sp>
        <p:nvSpPr>
          <p:cNvPr id="38" name="Text Box 35"/>
          <p:cNvSpPr txBox="1">
            <a:spLocks noChangeArrowheads="1"/>
          </p:cNvSpPr>
          <p:nvPr/>
        </p:nvSpPr>
        <p:spPr bwMode="auto">
          <a:xfrm>
            <a:off x="4891174" y="3273031"/>
            <a:ext cx="234351" cy="307773"/>
          </a:xfrm>
          <a:prstGeom prst="rect">
            <a:avLst/>
          </a:prstGeom>
          <a:noFill/>
          <a:ln>
            <a:noFill/>
          </a:ln>
          <a:effectLst>
            <a:prstShdw prst="shdw18" dist="17961" dir="13500000">
              <a:schemeClr val="accent1">
                <a:gamma/>
                <a:shade val="60000"/>
                <a:invGamma/>
                <a:alpha val="74998"/>
              </a:schemeClr>
            </a:prstShdw>
          </a:effectLst>
          <a:extLst/>
        </p:spPr>
        <p:txBody>
          <a:bodyPr wrap="none" lIns="91436" tIns="45718" rIns="91436" bIns="45718">
            <a:spAutoFit/>
          </a:bodyPr>
          <a:lstStyle/>
          <a:p>
            <a:pPr defTabSz="914355" fontAlgn="auto">
              <a:spcBef>
                <a:spcPts val="0"/>
              </a:spcBef>
              <a:spcAft>
                <a:spcPts val="0"/>
              </a:spcAft>
              <a:defRPr/>
            </a:pPr>
            <a:r>
              <a:rPr lang="en-US" dirty="0">
                <a:solidFill>
                  <a:srgbClr val="000000"/>
                </a:solidFill>
                <a:latin typeface="Arial"/>
                <a:ea typeface="MS PGothic" pitchFamily="34" charset="-128"/>
                <a:cs typeface="Arial" charset="0"/>
              </a:rPr>
              <a:t> </a:t>
            </a:r>
          </a:p>
        </p:txBody>
      </p:sp>
      <p:sp>
        <p:nvSpPr>
          <p:cNvPr id="39" name="Rectangle 11"/>
          <p:cNvSpPr>
            <a:spLocks noChangeArrowheads="1"/>
          </p:cNvSpPr>
          <p:nvPr/>
        </p:nvSpPr>
        <p:spPr bwMode="auto">
          <a:xfrm flipH="1">
            <a:off x="5857325" y="2438400"/>
            <a:ext cx="76200" cy="1200150"/>
          </a:xfrm>
          <a:prstGeom prst="rect">
            <a:avLst/>
          </a:prstGeom>
          <a:solidFill>
            <a:srgbClr val="FF3300"/>
          </a:solidFill>
          <a:ln>
            <a:noFill/>
          </a:ln>
          <a:effectLst>
            <a:outerShdw blurRad="63500" dist="17819" dir="2700000" algn="ctr" rotWithShape="0">
              <a:srgbClr val="991F00">
                <a:alpha val="75014"/>
              </a:srgbClr>
            </a:outerShdw>
          </a:effectLst>
          <a:extLst/>
        </p:spPr>
        <p:txBody>
          <a:bodyPr wrap="none" lIns="91436" tIns="45718" rIns="91436" bIns="45718" anchor="ctr"/>
          <a:lstStyle/>
          <a:p>
            <a:pPr defTabSz="914355" fontAlgn="auto">
              <a:spcBef>
                <a:spcPts val="0"/>
              </a:spcBef>
              <a:spcAft>
                <a:spcPts val="0"/>
              </a:spcAft>
              <a:defRPr/>
            </a:pPr>
            <a:endParaRPr lang="en-US" dirty="0">
              <a:solidFill>
                <a:srgbClr val="000000"/>
              </a:solidFill>
              <a:latin typeface="Arial"/>
              <a:ea typeface="MS PGothic" pitchFamily="34" charset="-128"/>
              <a:cs typeface="Arial Unicode MS" charset="0"/>
            </a:endParaRPr>
          </a:p>
        </p:txBody>
      </p:sp>
      <p:sp>
        <p:nvSpPr>
          <p:cNvPr id="40" name="Rectangle 11"/>
          <p:cNvSpPr>
            <a:spLocks noChangeArrowheads="1"/>
          </p:cNvSpPr>
          <p:nvPr/>
        </p:nvSpPr>
        <p:spPr bwMode="auto">
          <a:xfrm flipH="1">
            <a:off x="4733625" y="2438400"/>
            <a:ext cx="76200" cy="1200150"/>
          </a:xfrm>
          <a:prstGeom prst="rect">
            <a:avLst/>
          </a:prstGeom>
          <a:solidFill>
            <a:srgbClr val="FF3300"/>
          </a:solidFill>
          <a:ln>
            <a:noFill/>
          </a:ln>
          <a:effectLst>
            <a:outerShdw blurRad="63500" dist="17819" dir="2700000" algn="ctr" rotWithShape="0">
              <a:srgbClr val="991F00">
                <a:alpha val="75014"/>
              </a:srgbClr>
            </a:outerShdw>
          </a:effectLst>
          <a:extLst/>
        </p:spPr>
        <p:txBody>
          <a:bodyPr wrap="none" lIns="91436" tIns="45718" rIns="91436" bIns="45718" anchor="ctr"/>
          <a:lstStyle/>
          <a:p>
            <a:pPr defTabSz="914355" fontAlgn="auto">
              <a:spcBef>
                <a:spcPts val="0"/>
              </a:spcBef>
              <a:spcAft>
                <a:spcPts val="0"/>
              </a:spcAft>
              <a:defRPr/>
            </a:pPr>
            <a:endParaRPr lang="en-US" dirty="0">
              <a:solidFill>
                <a:srgbClr val="000000"/>
              </a:solidFill>
              <a:latin typeface="Arial"/>
              <a:ea typeface="MS PGothic" pitchFamily="34" charset="-128"/>
              <a:cs typeface="Arial Unicode MS" charset="0"/>
            </a:endParaRPr>
          </a:p>
        </p:txBody>
      </p:sp>
      <p:sp>
        <p:nvSpPr>
          <p:cNvPr id="44" name="Text Box 61"/>
          <p:cNvSpPr txBox="1">
            <a:spLocks noChangeArrowheads="1"/>
          </p:cNvSpPr>
          <p:nvPr/>
        </p:nvSpPr>
        <p:spPr bwMode="auto">
          <a:xfrm>
            <a:off x="5072469" y="3486150"/>
            <a:ext cx="482600" cy="171450"/>
          </a:xfrm>
          <a:prstGeom prst="rect">
            <a:avLst/>
          </a:prstGeom>
          <a:noFill/>
          <a:ln w="9525">
            <a:noFill/>
            <a:miter lim="800000"/>
            <a:headEnd/>
            <a:tailEnd/>
          </a:ln>
        </p:spPr>
        <p:txBody>
          <a:bodyPr lIns="0" tIns="0" rIns="0" bIns="0"/>
          <a:lstStyle/>
          <a:p>
            <a:pPr algn="ctr" defTabSz="914355">
              <a:lnSpc>
                <a:spcPct val="101000"/>
              </a:lnSpc>
              <a:tabLst>
                <a:tab pos="723864" algn="l"/>
              </a:tabLst>
            </a:pPr>
            <a:r>
              <a:rPr lang="en-US" sz="1200" b="1">
                <a:solidFill>
                  <a:srgbClr val="000000"/>
                </a:solidFill>
                <a:latin typeface="Verdana" pitchFamily="34" charset="0"/>
                <a:ea typeface="MS PGothic" pitchFamily="34" charset="-128"/>
                <a:cs typeface="Arial" charset="0"/>
              </a:rPr>
              <a:t>DMZ</a:t>
            </a:r>
          </a:p>
        </p:txBody>
      </p:sp>
      <p:pic>
        <p:nvPicPr>
          <p:cNvPr id="45" name="Picture 44"/>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801779" y="3982919"/>
            <a:ext cx="568652" cy="428062"/>
          </a:xfrm>
          <a:prstGeom prst="rect">
            <a:avLst/>
          </a:prstGeom>
          <a:noFill/>
          <a:ln w="9525">
            <a:noFill/>
            <a:miter lim="800000"/>
            <a:headEnd/>
            <a:tailEnd/>
          </a:ln>
        </p:spPr>
      </p:pic>
      <p:cxnSp>
        <p:nvCxnSpPr>
          <p:cNvPr id="46" name="Straight Arrow Connector 137"/>
          <p:cNvCxnSpPr>
            <a:cxnSpLocks noChangeShapeType="1"/>
          </p:cNvCxnSpPr>
          <p:nvPr/>
        </p:nvCxnSpPr>
        <p:spPr bwMode="auto">
          <a:xfrm flipV="1">
            <a:off x="1851348" y="3411049"/>
            <a:ext cx="2739090" cy="703751"/>
          </a:xfrm>
          <a:prstGeom prst="curvedConnector3">
            <a:avLst>
              <a:gd name="adj1" fmla="val 50000"/>
            </a:avLst>
          </a:prstGeom>
          <a:noFill/>
          <a:ln w="38100">
            <a:solidFill>
              <a:srgbClr val="E46C0A"/>
            </a:solidFill>
            <a:round/>
            <a:headEnd type="triangle" w="med" len="med"/>
            <a:tailEnd type="triangle" w="med" len="med"/>
          </a:ln>
        </p:spPr>
      </p:cxnSp>
      <p:pic>
        <p:nvPicPr>
          <p:cNvPr id="47" name="Picture 5"/>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3167469" y="1809756"/>
            <a:ext cx="1642356" cy="434579"/>
          </a:xfrm>
          <a:prstGeom prst="rect">
            <a:avLst/>
          </a:prstGeom>
          <a:noFill/>
          <a:ln w="9525">
            <a:noFill/>
            <a:miter lim="800000"/>
            <a:headEnd/>
            <a:tailEnd/>
          </a:ln>
        </p:spPr>
      </p:pic>
      <p:sp>
        <p:nvSpPr>
          <p:cNvPr id="48" name="Text Box 9"/>
          <p:cNvSpPr txBox="1">
            <a:spLocks noChangeArrowheads="1"/>
          </p:cNvSpPr>
          <p:nvPr/>
        </p:nvSpPr>
        <p:spPr bwMode="auto">
          <a:xfrm>
            <a:off x="3141050" y="2053079"/>
            <a:ext cx="1449388" cy="514926"/>
          </a:xfrm>
          <a:prstGeom prst="rect">
            <a:avLst/>
          </a:prstGeom>
          <a:noFill/>
          <a:ln w="9525">
            <a:noFill/>
            <a:miter lim="800000"/>
            <a:headEnd/>
            <a:tailEnd/>
          </a:ln>
          <a:effectLst>
            <a:prstShdw prst="shdw17" dist="17961" dir="2700000">
              <a:srgbClr val="902F21">
                <a:alpha val="74997"/>
              </a:srgbClr>
            </a:prstShdw>
          </a:effectLst>
        </p:spPr>
        <p:txBody>
          <a:bodyPr lIns="98465" tIns="49233" rIns="98465" bIns="49233">
            <a:spAutoFit/>
          </a:bodyPr>
          <a:lstStyle/>
          <a:p>
            <a:pPr defTabSz="984202">
              <a:spcBef>
                <a:spcPts val="325"/>
              </a:spcBef>
            </a:pPr>
            <a:r>
              <a:rPr lang="en-US" sz="900" dirty="0">
                <a:solidFill>
                  <a:srgbClr val="000000"/>
                </a:solidFill>
                <a:ea typeface="MS PGothic" pitchFamily="34" charset="-128"/>
                <a:cs typeface="Arial" charset="0"/>
              </a:rPr>
              <a:t>Access to systems of records and enterprise data via </a:t>
            </a:r>
            <a:r>
              <a:rPr lang="en-US" sz="900" dirty="0">
                <a:solidFill>
                  <a:srgbClr val="FF6600"/>
                </a:solidFill>
                <a:ea typeface="MS PGothic" pitchFamily="34" charset="-128"/>
                <a:cs typeface="Arial" charset="0"/>
              </a:rPr>
              <a:t>APIs </a:t>
            </a:r>
          </a:p>
        </p:txBody>
      </p:sp>
      <p:cxnSp>
        <p:nvCxnSpPr>
          <p:cNvPr id="49" name="Straight Arrow Connector 137"/>
          <p:cNvCxnSpPr>
            <a:cxnSpLocks noChangeShapeType="1"/>
          </p:cNvCxnSpPr>
          <p:nvPr/>
        </p:nvCxnSpPr>
        <p:spPr bwMode="auto">
          <a:xfrm flipV="1">
            <a:off x="3355681" y="2684320"/>
            <a:ext cx="1377944" cy="281214"/>
          </a:xfrm>
          <a:prstGeom prst="curvedConnector3">
            <a:avLst>
              <a:gd name="adj1" fmla="val 50000"/>
            </a:avLst>
          </a:prstGeom>
          <a:noFill/>
          <a:ln w="38100">
            <a:solidFill>
              <a:srgbClr val="E46C0A"/>
            </a:solidFill>
            <a:round/>
            <a:headEnd type="triangle" w="med" len="med"/>
            <a:tailEnd type="triangle" w="med" len="med"/>
          </a:ln>
        </p:spPr>
      </p:cxnSp>
      <p:sp>
        <p:nvSpPr>
          <p:cNvPr id="50" name="TextBox 56"/>
          <p:cNvSpPr txBox="1">
            <a:spLocks noChangeArrowheads="1"/>
          </p:cNvSpPr>
          <p:nvPr/>
        </p:nvSpPr>
        <p:spPr bwMode="auto">
          <a:xfrm>
            <a:off x="3887873" y="2971804"/>
            <a:ext cx="946150" cy="400105"/>
          </a:xfrm>
          <a:prstGeom prst="rect">
            <a:avLst/>
          </a:prstGeom>
          <a:noFill/>
          <a:ln w="9525">
            <a:noFill/>
            <a:miter lim="800000"/>
            <a:headEnd/>
            <a:tailEnd/>
          </a:ln>
        </p:spPr>
        <p:txBody>
          <a:bodyPr lIns="91436" tIns="45718" rIns="91436" bIns="45718">
            <a:spAutoFit/>
          </a:bodyPr>
          <a:lstStyle/>
          <a:p>
            <a:pPr algn="ctr" defTabSz="914355"/>
            <a:r>
              <a:rPr lang="en-US" sz="1000" dirty="0">
                <a:solidFill>
                  <a:srgbClr val="000000"/>
                </a:solidFill>
                <a:ea typeface="MS PGothic" pitchFamily="34" charset="-128"/>
                <a:cs typeface="Arial" charset="0"/>
              </a:rPr>
              <a:t> Enterprise </a:t>
            </a:r>
            <a:r>
              <a:rPr lang="en-US" sz="1000" dirty="0">
                <a:solidFill>
                  <a:srgbClr val="FF6600"/>
                </a:solidFill>
                <a:ea typeface="MS PGothic" pitchFamily="34" charset="-128"/>
                <a:cs typeface="Arial" charset="0"/>
              </a:rPr>
              <a:t>APIs</a:t>
            </a:r>
          </a:p>
        </p:txBody>
      </p:sp>
      <p:cxnSp>
        <p:nvCxnSpPr>
          <p:cNvPr id="51" name="Straight Arrow Connector 137"/>
          <p:cNvCxnSpPr>
            <a:cxnSpLocks noChangeShapeType="1"/>
          </p:cNvCxnSpPr>
          <p:nvPr/>
        </p:nvCxnSpPr>
        <p:spPr bwMode="auto">
          <a:xfrm>
            <a:off x="666919" y="2899198"/>
            <a:ext cx="845101" cy="54297"/>
          </a:xfrm>
          <a:prstGeom prst="straightConnector1">
            <a:avLst/>
          </a:prstGeom>
          <a:noFill/>
          <a:ln w="38100">
            <a:solidFill>
              <a:srgbClr val="E46C0A"/>
            </a:solidFill>
            <a:round/>
            <a:headEnd type="triangle" w="med" len="med"/>
            <a:tailEnd type="triangle" w="med" len="med"/>
          </a:ln>
        </p:spPr>
      </p:cxnSp>
      <p:pic>
        <p:nvPicPr>
          <p:cNvPr id="66" name="Picture 8" descr="logo_front.png"/>
          <p:cNvPicPr>
            <a:picLocks noChangeAspect="1"/>
          </p:cNvPicPr>
          <p:nvPr/>
        </p:nvPicPr>
        <p:blipFill>
          <a:blip r:embed="rId14" cstate="screen">
            <a:extLst>
              <a:ext uri="{28A0092B-C50C-407E-A947-70E740481C1C}">
                <a14:useLocalDpi xmlns:a14="http://schemas.microsoft.com/office/drawing/2010/main"/>
              </a:ext>
            </a:extLst>
          </a:blip>
          <a:srcRect/>
          <a:stretch>
            <a:fillRect/>
          </a:stretch>
        </p:blipFill>
        <p:spPr bwMode="auto">
          <a:xfrm>
            <a:off x="4767504" y="1678566"/>
            <a:ext cx="1160579" cy="967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 name="Picture 2" descr="http://topcoder.mybluemix.net/images/logo-bluemix.png"/>
          <p:cNvPicPr>
            <a:picLocks noChangeAspect="1" noChangeArrowheads="1"/>
          </p:cNvPicPr>
          <p:nvPr/>
        </p:nvPicPr>
        <p:blipFill>
          <a:blip r:embed="rId15" cstate="screen">
            <a:extLst>
              <a:ext uri="{28A0092B-C50C-407E-A947-70E740481C1C}">
                <a14:useLocalDpi xmlns:a14="http://schemas.microsoft.com/office/drawing/2010/main"/>
              </a:ext>
            </a:extLst>
          </a:blip>
          <a:srcRect/>
          <a:stretch>
            <a:fillRect/>
          </a:stretch>
        </p:blipFill>
        <p:spPr bwMode="auto">
          <a:xfrm>
            <a:off x="1776254" y="2741269"/>
            <a:ext cx="1148137" cy="263189"/>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6" descr="https://mesosphere.com/wp-content/themes/mesosphere/library/images/views/modals/modal-prompt-product-cloud/modal-prompt-product-cloud-platform-azure.png"/>
          <p:cNvPicPr>
            <a:picLocks noChangeAspect="1" noChangeArrowheads="1"/>
          </p:cNvPicPr>
          <p:nvPr/>
        </p:nvPicPr>
        <p:blipFill>
          <a:blip r:embed="rId16" cstate="screen">
            <a:extLst>
              <a:ext uri="{28A0092B-C50C-407E-A947-70E740481C1C}">
                <a14:useLocalDpi xmlns:a14="http://schemas.microsoft.com/office/drawing/2010/main"/>
              </a:ext>
            </a:extLst>
          </a:blip>
          <a:srcRect/>
          <a:stretch>
            <a:fillRect/>
          </a:stretch>
        </p:blipFill>
        <p:spPr bwMode="auto">
          <a:xfrm>
            <a:off x="1588220" y="2863771"/>
            <a:ext cx="826849" cy="620137"/>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8" descr="https://d185ox70mr1pkc.cloudfront.net/post_image_teaser/amazon_web_services.png"/>
          <p:cNvPicPr>
            <a:picLocks noChangeAspect="1" noChangeArrowheads="1"/>
          </p:cNvPicPr>
          <p:nvPr/>
        </p:nvPicPr>
        <p:blipFill>
          <a:blip r:embed="rId17" cstate="screen">
            <a:extLst>
              <a:ext uri="{28A0092B-C50C-407E-A947-70E740481C1C}">
                <a14:useLocalDpi xmlns:a14="http://schemas.microsoft.com/office/drawing/2010/main"/>
              </a:ext>
            </a:extLst>
          </a:blip>
          <a:srcRect/>
          <a:stretch>
            <a:fillRect/>
          </a:stretch>
        </p:blipFill>
        <p:spPr bwMode="auto">
          <a:xfrm>
            <a:off x="2428398" y="2936627"/>
            <a:ext cx="762464" cy="474422"/>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10" descr="http://www.economistinsights.com/sites/default/files/ES0354-Internet-of-things-ARM-listing900x1024.jpg"/>
          <p:cNvPicPr>
            <a:picLocks noChangeAspect="1" noChangeArrowheads="1"/>
          </p:cNvPicPr>
          <p:nvPr/>
        </p:nvPicPr>
        <p:blipFill>
          <a:blip r:embed="rId18" cstate="screen">
            <a:extLst>
              <a:ext uri="{28A0092B-C50C-407E-A947-70E740481C1C}">
                <a14:useLocalDpi xmlns:a14="http://schemas.microsoft.com/office/drawing/2010/main"/>
              </a:ext>
            </a:extLst>
          </a:blip>
          <a:srcRect/>
          <a:stretch>
            <a:fillRect/>
          </a:stretch>
        </p:blipFill>
        <p:spPr bwMode="auto">
          <a:xfrm>
            <a:off x="304800" y="3403366"/>
            <a:ext cx="413120" cy="470369"/>
          </a:xfrm>
          <a:prstGeom prst="rect">
            <a:avLst/>
          </a:prstGeom>
          <a:noFill/>
          <a:extLst>
            <a:ext uri="{909E8E84-426E-40dd-AFC4-6F175D3DCCD1}">
              <a14:hiddenFill xmlns:a14="http://schemas.microsoft.com/office/drawing/2010/main">
                <a:solidFill>
                  <a:srgbClr val="FFFFFF"/>
                </a:solidFill>
              </a14:hiddenFill>
            </a:ext>
          </a:extLst>
        </p:spPr>
      </p:pic>
      <p:cxnSp>
        <p:nvCxnSpPr>
          <p:cNvPr id="71" name="Straight Arrow Connector 137"/>
          <p:cNvCxnSpPr>
            <a:cxnSpLocks noChangeShapeType="1"/>
          </p:cNvCxnSpPr>
          <p:nvPr/>
        </p:nvCxnSpPr>
        <p:spPr bwMode="auto">
          <a:xfrm flipV="1">
            <a:off x="717921" y="3314548"/>
            <a:ext cx="813391" cy="324002"/>
          </a:xfrm>
          <a:prstGeom prst="straightConnector1">
            <a:avLst/>
          </a:prstGeom>
          <a:noFill/>
          <a:ln w="38100">
            <a:solidFill>
              <a:srgbClr val="E46C0A"/>
            </a:solidFill>
            <a:round/>
            <a:headEnd type="triangle" w="med" len="med"/>
            <a:tailEnd type="triangle" w="med" len="med"/>
          </a:ln>
        </p:spPr>
      </p:cxnSp>
      <p:sp>
        <p:nvSpPr>
          <p:cNvPr id="72" name="TextBox 56"/>
          <p:cNvSpPr txBox="1">
            <a:spLocks noChangeArrowheads="1"/>
          </p:cNvSpPr>
          <p:nvPr/>
        </p:nvSpPr>
        <p:spPr bwMode="auto">
          <a:xfrm>
            <a:off x="861332" y="3539498"/>
            <a:ext cx="990600" cy="438578"/>
          </a:xfrm>
          <a:prstGeom prst="rect">
            <a:avLst/>
          </a:prstGeom>
          <a:noFill/>
          <a:ln w="9525">
            <a:noFill/>
            <a:miter lim="800000"/>
            <a:headEnd/>
            <a:tailEnd/>
          </a:ln>
        </p:spPr>
        <p:txBody>
          <a:bodyPr lIns="91436" tIns="45718" rIns="91436" bIns="45718">
            <a:spAutoFit/>
          </a:bodyPr>
          <a:lstStyle/>
          <a:p>
            <a:pPr defTabSz="914355"/>
            <a:r>
              <a:rPr lang="en-US" sz="1200" dirty="0" err="1">
                <a:solidFill>
                  <a:srgbClr val="000000"/>
                </a:solidFill>
                <a:ea typeface="MS PGothic" pitchFamily="34" charset="-128"/>
                <a:cs typeface="Arial" charset="0"/>
              </a:rPr>
              <a:t>IoT</a:t>
            </a:r>
            <a:r>
              <a:rPr lang="en-US" sz="1200" dirty="0">
                <a:solidFill>
                  <a:srgbClr val="000000"/>
                </a:solidFill>
                <a:ea typeface="MS PGothic" pitchFamily="34" charset="-128"/>
                <a:cs typeface="Arial" charset="0"/>
              </a:rPr>
              <a:t> </a:t>
            </a:r>
            <a:r>
              <a:rPr lang="en-US" sz="1200" dirty="0">
                <a:solidFill>
                  <a:srgbClr val="FF6600"/>
                </a:solidFill>
                <a:ea typeface="MS PGothic" pitchFamily="34" charset="-128"/>
                <a:cs typeface="Arial" charset="0"/>
              </a:rPr>
              <a:t>APIs</a:t>
            </a:r>
          </a:p>
          <a:p>
            <a:pPr defTabSz="914355"/>
            <a:r>
              <a:rPr lang="en-US" sz="1050" dirty="0">
                <a:solidFill>
                  <a:srgbClr val="FF6600"/>
                </a:solidFill>
                <a:ea typeface="MS PGothic" pitchFamily="34" charset="-128"/>
                <a:cs typeface="Arial" charset="0"/>
              </a:rPr>
              <a:t>(MQTT)</a:t>
            </a:r>
          </a:p>
        </p:txBody>
      </p:sp>
      <p:sp>
        <p:nvSpPr>
          <p:cNvPr id="73" name="Oval 72"/>
          <p:cNvSpPr/>
          <p:nvPr/>
        </p:nvSpPr>
        <p:spPr>
          <a:xfrm>
            <a:off x="7154237" y="2139147"/>
            <a:ext cx="471674" cy="477870"/>
          </a:xfrm>
          <a:prstGeom prst="ellipse">
            <a:avLst/>
          </a:prstGeom>
          <a:blipFill rotWithShape="1">
            <a:blip r:embed="rId19" cstate="screen">
              <a:extLst>
                <a:ext uri="{28A0092B-C50C-407E-A947-70E740481C1C}">
                  <a14:useLocalDpi xmlns:a14="http://schemas.microsoft.com/office/drawing/2010/main"/>
                </a:ext>
              </a:extLst>
            </a:blip>
            <a:stretch>
              <a:fillRect/>
            </a:stretch>
          </a:blipFill>
          <a:ln w="12700" cap="flat" cmpd="sng" algn="ctr">
            <a:solidFill>
              <a:sysClr val="window" lastClr="FFFFFF">
                <a:hueOff val="0"/>
                <a:satOff val="0"/>
                <a:lumOff val="0"/>
                <a:alphaOff val="0"/>
              </a:sysClr>
            </a:solidFill>
            <a:prstDash val="solid"/>
            <a:miter lim="800000"/>
          </a:ln>
          <a:effectLst/>
        </p:spPr>
        <p:style>
          <a:lnRef idx="2">
            <a:scrgbClr r="0" g="0" b="0"/>
          </a:lnRef>
          <a:fillRef idx="1">
            <a:scrgbClr r="0" g="0" b="0"/>
          </a:fillRef>
          <a:effectRef idx="0">
            <a:scrgbClr r="0" g="0" b="0"/>
          </a:effectRef>
          <a:fontRef idx="minor">
            <a:schemeClr val="lt1"/>
          </a:fontRef>
        </p:style>
      </p:sp>
      <p:sp>
        <p:nvSpPr>
          <p:cNvPr id="74" name="Text Box 64"/>
          <p:cNvSpPr txBox="1">
            <a:spLocks noChangeArrowheads="1"/>
          </p:cNvSpPr>
          <p:nvPr/>
        </p:nvSpPr>
        <p:spPr bwMode="auto">
          <a:xfrm>
            <a:off x="6035979" y="2357022"/>
            <a:ext cx="863600" cy="246217"/>
          </a:xfrm>
          <a:prstGeom prst="rect">
            <a:avLst/>
          </a:prstGeom>
          <a:noFill/>
          <a:ln w="9525">
            <a:noFill/>
            <a:miter lim="800000"/>
            <a:headEnd/>
            <a:tailEnd/>
          </a:ln>
        </p:spPr>
        <p:txBody>
          <a:bodyPr lIns="91436" tIns="45718" rIns="91436" bIns="45718">
            <a:spAutoFit/>
          </a:bodyPr>
          <a:lstStyle/>
          <a:p>
            <a:pPr algn="ctr" defTabSz="914355">
              <a:spcBef>
                <a:spcPct val="50000"/>
              </a:spcBef>
            </a:pPr>
            <a:r>
              <a:rPr lang="en-US" sz="1000" b="1" dirty="0">
                <a:solidFill>
                  <a:srgbClr val="C00000"/>
                </a:solidFill>
                <a:ea typeface="MS PGothic" pitchFamily="34" charset="-128"/>
                <a:cs typeface="Arial" charset="0"/>
              </a:rPr>
              <a:t>Discovery</a:t>
            </a:r>
          </a:p>
        </p:txBody>
      </p:sp>
      <p:sp>
        <p:nvSpPr>
          <p:cNvPr id="75" name="Text Box 64"/>
          <p:cNvSpPr txBox="1">
            <a:spLocks noChangeArrowheads="1"/>
          </p:cNvSpPr>
          <p:nvPr/>
        </p:nvSpPr>
        <p:spPr bwMode="auto">
          <a:xfrm>
            <a:off x="6417318" y="2758941"/>
            <a:ext cx="863600" cy="246217"/>
          </a:xfrm>
          <a:prstGeom prst="rect">
            <a:avLst/>
          </a:prstGeom>
          <a:noFill/>
          <a:ln w="9525">
            <a:noFill/>
            <a:miter lim="800000"/>
            <a:headEnd/>
            <a:tailEnd/>
          </a:ln>
        </p:spPr>
        <p:txBody>
          <a:bodyPr lIns="91436" tIns="45718" rIns="91436" bIns="45718">
            <a:spAutoFit/>
          </a:bodyPr>
          <a:lstStyle/>
          <a:p>
            <a:pPr algn="ctr" defTabSz="914355">
              <a:spcBef>
                <a:spcPct val="50000"/>
              </a:spcBef>
            </a:pPr>
            <a:r>
              <a:rPr lang="en-US" sz="1000" b="1" dirty="0">
                <a:solidFill>
                  <a:srgbClr val="C00000"/>
                </a:solidFill>
                <a:ea typeface="MS PGothic" pitchFamily="34" charset="-128"/>
                <a:cs typeface="Arial" charset="0"/>
              </a:rPr>
              <a:t>Invocation</a:t>
            </a:r>
          </a:p>
        </p:txBody>
      </p:sp>
      <p:sp>
        <p:nvSpPr>
          <p:cNvPr id="76" name="Text Box 64"/>
          <p:cNvSpPr txBox="1">
            <a:spLocks noChangeArrowheads="1"/>
          </p:cNvSpPr>
          <p:nvPr/>
        </p:nvSpPr>
        <p:spPr bwMode="auto">
          <a:xfrm>
            <a:off x="8181979" y="1820934"/>
            <a:ext cx="863600" cy="646327"/>
          </a:xfrm>
          <a:prstGeom prst="rect">
            <a:avLst/>
          </a:prstGeom>
          <a:noFill/>
          <a:ln w="9525">
            <a:noFill/>
            <a:miter lim="800000"/>
            <a:headEnd/>
            <a:tailEnd/>
          </a:ln>
        </p:spPr>
        <p:txBody>
          <a:bodyPr lIns="91436" tIns="45718" rIns="91436" bIns="45718">
            <a:spAutoFit/>
          </a:bodyPr>
          <a:lstStyle/>
          <a:p>
            <a:pPr algn="ctr" defTabSz="914355">
              <a:spcBef>
                <a:spcPts val="0"/>
              </a:spcBef>
            </a:pPr>
            <a:r>
              <a:rPr lang="en-US" sz="900" dirty="0">
                <a:solidFill>
                  <a:srgbClr val="000000"/>
                </a:solidFill>
                <a:ea typeface="MS PGothic" pitchFamily="34" charset="-128"/>
                <a:cs typeface="Arial" charset="0"/>
              </a:rPr>
              <a:t>IMS</a:t>
            </a:r>
          </a:p>
          <a:p>
            <a:pPr algn="ctr" defTabSz="914355">
              <a:spcBef>
                <a:spcPts val="0"/>
              </a:spcBef>
            </a:pPr>
            <a:r>
              <a:rPr lang="en-US" sz="900" dirty="0">
                <a:solidFill>
                  <a:srgbClr val="000000"/>
                </a:solidFill>
                <a:ea typeface="MS PGothic" pitchFamily="34" charset="-128"/>
                <a:cs typeface="Arial" charset="0"/>
              </a:rPr>
              <a:t>CICS</a:t>
            </a:r>
          </a:p>
          <a:p>
            <a:pPr algn="ctr" defTabSz="914355">
              <a:spcBef>
                <a:spcPts val="0"/>
              </a:spcBef>
            </a:pPr>
            <a:r>
              <a:rPr lang="en-US" sz="900" dirty="0" smtClean="0">
                <a:solidFill>
                  <a:srgbClr val="000000"/>
                </a:solidFill>
                <a:ea typeface="MS PGothic" pitchFamily="34" charset="-128"/>
                <a:cs typeface="Arial" charset="0"/>
              </a:rPr>
              <a:t>WAS</a:t>
            </a:r>
          </a:p>
          <a:p>
            <a:pPr algn="ctr" defTabSz="914355">
              <a:spcBef>
                <a:spcPts val="0"/>
              </a:spcBef>
            </a:pPr>
            <a:r>
              <a:rPr lang="en-US" sz="900" dirty="0" smtClean="0">
                <a:solidFill>
                  <a:srgbClr val="000000"/>
                </a:solidFill>
                <a:ea typeface="MS PGothic" pitchFamily="34" charset="-128"/>
                <a:cs typeface="Arial" charset="0"/>
              </a:rPr>
              <a:t>DB2</a:t>
            </a:r>
            <a:endParaRPr lang="en-US" sz="900" dirty="0">
              <a:solidFill>
                <a:srgbClr val="000000"/>
              </a:solidFill>
              <a:ea typeface="MS PGothic" pitchFamily="34" charset="-128"/>
              <a:cs typeface="Arial" charset="0"/>
            </a:endParaRPr>
          </a:p>
        </p:txBody>
      </p:sp>
      <p:grpSp>
        <p:nvGrpSpPr>
          <p:cNvPr id="77" name="Group 76"/>
          <p:cNvGrpSpPr/>
          <p:nvPr/>
        </p:nvGrpSpPr>
        <p:grpSpPr>
          <a:xfrm>
            <a:off x="4797285" y="2817980"/>
            <a:ext cx="1098140" cy="441373"/>
            <a:chOff x="3737808" y="5390145"/>
            <a:chExt cx="2547697" cy="890962"/>
          </a:xfrm>
        </p:grpSpPr>
        <p:pic>
          <p:nvPicPr>
            <p:cNvPr id="78" name="Picture 24"/>
            <p:cNvPicPr>
              <a:picLocks noChangeAspect="1"/>
            </p:cNvPicPr>
            <p:nvPr/>
          </p:nvPicPr>
          <p:blipFill>
            <a:blip r:embed="rId20" cstate="email">
              <a:extLst>
                <a:ext uri="{28A0092B-C50C-407E-A947-70E740481C1C}">
                  <a14:useLocalDpi xmlns:a14="http://schemas.microsoft.com/office/drawing/2010/main"/>
                </a:ext>
              </a:extLst>
            </a:blip>
            <a:srcRect/>
            <a:stretch>
              <a:fillRect/>
            </a:stretch>
          </p:blipFill>
          <p:spPr bwMode="auto">
            <a:xfrm>
              <a:off x="3910274" y="5687210"/>
              <a:ext cx="2036054" cy="593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 name="Picture 78"/>
            <p:cNvPicPr>
              <a:picLocks noChangeAspect="1"/>
            </p:cNvPicPr>
            <p:nvPr/>
          </p:nvPicPr>
          <p:blipFill>
            <a:blip r:embed="rId21" cstate="email">
              <a:extLst>
                <a:ext uri="{28A0092B-C50C-407E-A947-70E740481C1C}">
                  <a14:useLocalDpi xmlns:a14="http://schemas.microsoft.com/office/drawing/2010/main"/>
                </a:ext>
              </a:extLst>
            </a:blip>
            <a:stretch>
              <a:fillRect/>
            </a:stretch>
          </p:blipFill>
          <p:spPr>
            <a:xfrm>
              <a:off x="3737808" y="5390145"/>
              <a:ext cx="2547697" cy="338148"/>
            </a:xfrm>
            <a:prstGeom prst="rect">
              <a:avLst/>
            </a:prstGeom>
          </p:spPr>
        </p:pic>
      </p:grpSp>
      <p:cxnSp>
        <p:nvCxnSpPr>
          <p:cNvPr id="86" name="Straight Arrow Connector 85"/>
          <p:cNvCxnSpPr>
            <a:cxnSpLocks noChangeShapeType="1"/>
          </p:cNvCxnSpPr>
          <p:nvPr/>
        </p:nvCxnSpPr>
        <p:spPr bwMode="auto">
          <a:xfrm>
            <a:off x="6035979" y="3076637"/>
            <a:ext cx="1244939" cy="797098"/>
          </a:xfrm>
          <a:prstGeom prst="straightConnector1">
            <a:avLst/>
          </a:prstGeom>
          <a:noFill/>
          <a:ln w="28575">
            <a:solidFill>
              <a:schemeClr val="accent1"/>
            </a:solidFill>
            <a:round/>
            <a:headEnd type="arrow" w="med" len="med"/>
            <a:tailEnd type="arrow" w="med" len="med"/>
          </a:ln>
          <a:effectLst>
            <a:outerShdw blurRad="50800" dist="38100" dir="2700000" algn="tl" rotWithShape="0">
              <a:srgbClr val="000000">
                <a:alpha val="43000"/>
              </a:srgbClr>
            </a:outerShdw>
          </a:effectLst>
          <a:extLst/>
        </p:spPr>
      </p:cxnSp>
      <p:sp>
        <p:nvSpPr>
          <p:cNvPr id="90" name="Text Box 64"/>
          <p:cNvSpPr txBox="1">
            <a:spLocks noChangeArrowheads="1"/>
          </p:cNvSpPr>
          <p:nvPr/>
        </p:nvSpPr>
        <p:spPr bwMode="auto">
          <a:xfrm>
            <a:off x="6522737" y="3227310"/>
            <a:ext cx="863600" cy="246217"/>
          </a:xfrm>
          <a:prstGeom prst="rect">
            <a:avLst/>
          </a:prstGeom>
          <a:noFill/>
          <a:ln w="9525">
            <a:noFill/>
            <a:miter lim="800000"/>
            <a:headEnd/>
            <a:tailEnd/>
          </a:ln>
        </p:spPr>
        <p:txBody>
          <a:bodyPr lIns="91436" tIns="45718" rIns="91436" bIns="45718">
            <a:spAutoFit/>
          </a:bodyPr>
          <a:lstStyle/>
          <a:p>
            <a:pPr algn="ctr" defTabSz="914355">
              <a:spcBef>
                <a:spcPct val="50000"/>
              </a:spcBef>
            </a:pPr>
            <a:r>
              <a:rPr lang="en-US" sz="1000" b="1" dirty="0">
                <a:solidFill>
                  <a:srgbClr val="C00000"/>
                </a:solidFill>
                <a:ea typeface="MS PGothic" pitchFamily="34" charset="-128"/>
                <a:cs typeface="Arial" charset="0"/>
              </a:rPr>
              <a:t>Invocation</a:t>
            </a:r>
          </a:p>
        </p:txBody>
      </p:sp>
      <p:sp>
        <p:nvSpPr>
          <p:cNvPr id="91" name="Text Box 64"/>
          <p:cNvSpPr txBox="1">
            <a:spLocks noChangeArrowheads="1"/>
          </p:cNvSpPr>
          <p:nvPr/>
        </p:nvSpPr>
        <p:spPr bwMode="auto">
          <a:xfrm>
            <a:off x="6204240" y="3580998"/>
            <a:ext cx="863600" cy="246217"/>
          </a:xfrm>
          <a:prstGeom prst="rect">
            <a:avLst/>
          </a:prstGeom>
          <a:noFill/>
          <a:ln w="9525">
            <a:noFill/>
            <a:miter lim="800000"/>
            <a:headEnd/>
            <a:tailEnd/>
          </a:ln>
        </p:spPr>
        <p:txBody>
          <a:bodyPr lIns="91436" tIns="45718" rIns="91436" bIns="45718">
            <a:spAutoFit/>
          </a:bodyPr>
          <a:lstStyle/>
          <a:p>
            <a:pPr algn="ctr" defTabSz="914355">
              <a:spcBef>
                <a:spcPct val="50000"/>
              </a:spcBef>
            </a:pPr>
            <a:r>
              <a:rPr lang="en-US" sz="1000" b="1" dirty="0">
                <a:solidFill>
                  <a:srgbClr val="C00000"/>
                </a:solidFill>
                <a:ea typeface="MS PGothic" pitchFamily="34" charset="-128"/>
                <a:cs typeface="Arial" charset="0"/>
              </a:rPr>
              <a:t>Discovery</a:t>
            </a:r>
          </a:p>
        </p:txBody>
      </p:sp>
      <p:sp>
        <p:nvSpPr>
          <p:cNvPr id="15" name="Rectangle 14"/>
          <p:cNvSpPr/>
          <p:nvPr/>
        </p:nvSpPr>
        <p:spPr>
          <a:xfrm>
            <a:off x="7426838" y="1332657"/>
            <a:ext cx="1188146" cy="338554"/>
          </a:xfrm>
          <a:prstGeom prst="rect">
            <a:avLst/>
          </a:prstGeom>
        </p:spPr>
        <p:txBody>
          <a:bodyPr wrap="none">
            <a:spAutoFit/>
          </a:bodyPr>
          <a:lstStyle/>
          <a:p>
            <a:r>
              <a:rPr lang="en-US" sz="1600" b="1" dirty="0"/>
              <a:t>z</a:t>
            </a:r>
            <a:r>
              <a:rPr lang="en-US" sz="1600" b="1" dirty="0" smtClean="0"/>
              <a:t> Systems</a:t>
            </a:r>
            <a:endParaRPr lang="en-GB" sz="1600" b="1" dirty="0"/>
          </a:p>
        </p:txBody>
      </p:sp>
      <p:sp>
        <p:nvSpPr>
          <p:cNvPr id="93" name="Rectangle 92"/>
          <p:cNvSpPr/>
          <p:nvPr/>
        </p:nvSpPr>
        <p:spPr>
          <a:xfrm>
            <a:off x="6658652" y="4497368"/>
            <a:ext cx="1175322" cy="338554"/>
          </a:xfrm>
          <a:prstGeom prst="rect">
            <a:avLst/>
          </a:prstGeom>
        </p:spPr>
        <p:txBody>
          <a:bodyPr wrap="none">
            <a:spAutoFit/>
          </a:bodyPr>
          <a:lstStyle/>
          <a:p>
            <a:r>
              <a:rPr lang="en-US" sz="1600" b="1" dirty="0" err="1" smtClean="0"/>
              <a:t>LinuxONE</a:t>
            </a:r>
            <a:endParaRPr lang="en-GB" sz="1600" b="1" dirty="0"/>
          </a:p>
        </p:txBody>
      </p:sp>
    </p:spTree>
    <p:extLst>
      <p:ext uri="{BB962C8B-B14F-4D97-AF65-F5344CB8AC3E}">
        <p14:creationId xmlns:p14="http://schemas.microsoft.com/office/powerpoint/2010/main" val="141328533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 name="Content Placeholder 3"/>
          <p:cNvSpPr txBox="1">
            <a:spLocks/>
          </p:cNvSpPr>
          <p:nvPr/>
        </p:nvSpPr>
        <p:spPr>
          <a:xfrm>
            <a:off x="304801" y="1066800"/>
            <a:ext cx="8229599" cy="5193336"/>
          </a:xfrm>
          <a:prstGeom prst="rect">
            <a:avLst/>
          </a:prstGeom>
        </p:spPr>
        <p:txBody>
          <a:bodyPr>
            <a:normAutofit fontScale="92500"/>
          </a:bodyPr>
          <a:lstStyle>
            <a:lvl1pPr marL="227013" indent="-227013" algn="l" defTabSz="457200" rtl="0" eaLnBrk="0" fontAlgn="base" hangingPunct="0">
              <a:spcBef>
                <a:spcPct val="20000"/>
              </a:spcBef>
              <a:spcAft>
                <a:spcPct val="0"/>
              </a:spcAft>
              <a:buFont typeface="Arial" pitchFamily="34" charset="0"/>
              <a:buChar char="–"/>
              <a:defRPr sz="2100" spc="-30">
                <a:solidFill>
                  <a:schemeClr val="tx1"/>
                </a:solidFill>
                <a:latin typeface="Arial"/>
                <a:ea typeface="+mn-ea"/>
                <a:cs typeface="+mn-cs"/>
              </a:defRPr>
            </a:lvl1pPr>
            <a:lvl2pPr marL="515938" indent="-171450" algn="l" defTabSz="457200" rtl="0" eaLnBrk="0" fontAlgn="base" hangingPunct="0">
              <a:spcBef>
                <a:spcPct val="20000"/>
              </a:spcBef>
              <a:spcAft>
                <a:spcPct val="0"/>
              </a:spcAft>
              <a:buFont typeface="Arial" pitchFamily="34" charset="0"/>
              <a:buChar char="•"/>
              <a:defRPr spc="-30">
                <a:solidFill>
                  <a:schemeClr val="tx1"/>
                </a:solidFill>
                <a:latin typeface="Arial"/>
                <a:ea typeface="+mn-ea"/>
                <a:cs typeface="+mn-cs"/>
              </a:defRPr>
            </a:lvl2pPr>
            <a:lvl3pPr marL="860425" indent="-173038" algn="l" defTabSz="457200" rtl="0" eaLnBrk="0" fontAlgn="base" hangingPunct="0">
              <a:spcBef>
                <a:spcPct val="20000"/>
              </a:spcBef>
              <a:spcAft>
                <a:spcPct val="0"/>
              </a:spcAft>
              <a:buFont typeface="Arial" pitchFamily="34" charset="0"/>
              <a:buChar char="–"/>
              <a:defRPr sz="1600" spc="-30">
                <a:solidFill>
                  <a:schemeClr val="tx1"/>
                </a:solidFill>
                <a:latin typeface="Arial"/>
                <a:ea typeface="+mn-ea"/>
                <a:cs typeface="+mn-cs"/>
              </a:defRPr>
            </a:lvl3pPr>
            <a:lvl4pPr marL="1085850" indent="-117475" algn="l" defTabSz="457200" rtl="0" eaLnBrk="0" fontAlgn="base" hangingPunct="0">
              <a:spcBef>
                <a:spcPct val="20000"/>
              </a:spcBef>
              <a:spcAft>
                <a:spcPct val="0"/>
              </a:spcAft>
              <a:buFont typeface="Arial" pitchFamily="34" charset="0"/>
              <a:buChar char="•"/>
              <a:defRPr sz="1400" spc="-30">
                <a:solidFill>
                  <a:schemeClr val="tx1"/>
                </a:solidFill>
                <a:latin typeface="Arial"/>
                <a:ea typeface="+mn-ea"/>
                <a:cs typeface="+mn-cs"/>
              </a:defRPr>
            </a:lvl4pPr>
            <a:lvl5pPr marL="1484313" indent="-171450" algn="l" defTabSz="457200" rtl="0" eaLnBrk="0" fontAlgn="base" hangingPunct="0">
              <a:spcBef>
                <a:spcPct val="20000"/>
              </a:spcBef>
              <a:spcAft>
                <a:spcPct val="0"/>
              </a:spcAft>
              <a:buFont typeface="Arial" pitchFamily="34" charset="0"/>
              <a:buChar char="–"/>
              <a:defRPr sz="1400" spc="-30">
                <a:solidFill>
                  <a:schemeClr val="tx1"/>
                </a:solidFill>
                <a:latin typeface="Arial"/>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buFont typeface="Wingdings" charset="2"/>
              <a:buChar char="§"/>
            </a:pPr>
            <a:r>
              <a:rPr lang="en-US" b="1" dirty="0">
                <a:solidFill>
                  <a:srgbClr val="1F8ABF"/>
                </a:solidFill>
              </a:rPr>
              <a:t>IBM z Systems: </a:t>
            </a:r>
            <a:r>
              <a:rPr lang="en-US" dirty="0" smtClean="0"/>
              <a:t>Your key application assets are already there</a:t>
            </a:r>
            <a:endParaRPr lang="en-US" dirty="0"/>
          </a:p>
          <a:p>
            <a:pPr lvl="1">
              <a:lnSpc>
                <a:spcPct val="120000"/>
              </a:lnSpc>
              <a:buFont typeface="Arial" charset="0"/>
              <a:buChar char="•"/>
            </a:pPr>
            <a:r>
              <a:rPr lang="en-US" sz="1600" dirty="0"/>
              <a:t>Re-use the </a:t>
            </a:r>
            <a:r>
              <a:rPr lang="en-US" sz="1600" dirty="0" smtClean="0"/>
              <a:t>business logic</a:t>
            </a:r>
          </a:p>
          <a:p>
            <a:pPr lvl="1">
              <a:lnSpc>
                <a:spcPct val="120000"/>
              </a:lnSpc>
              <a:buFont typeface="Arial" charset="0"/>
              <a:buChar char="•"/>
            </a:pPr>
            <a:r>
              <a:rPr lang="en-US" sz="1600" dirty="0" smtClean="0">
                <a:solidFill>
                  <a:schemeClr val="accent2">
                    <a:lumMod val="50000"/>
                  </a:schemeClr>
                </a:solidFill>
              </a:rPr>
              <a:t>Leverage the strength of z for </a:t>
            </a:r>
            <a:r>
              <a:rPr lang="en-US" sz="1600" b="1" dirty="0" smtClean="0">
                <a:solidFill>
                  <a:schemeClr val="accent2">
                    <a:lumMod val="50000"/>
                  </a:schemeClr>
                </a:solidFill>
              </a:rPr>
              <a:t>new</a:t>
            </a:r>
            <a:r>
              <a:rPr lang="en-US" sz="1600" dirty="0" smtClean="0">
                <a:solidFill>
                  <a:schemeClr val="accent2">
                    <a:lumMod val="50000"/>
                  </a:schemeClr>
                </a:solidFill>
              </a:rPr>
              <a:t> service development</a:t>
            </a:r>
          </a:p>
          <a:p>
            <a:pPr>
              <a:lnSpc>
                <a:spcPct val="120000"/>
              </a:lnSpc>
              <a:buFont typeface="Wingdings" charset="2"/>
              <a:buChar char="§"/>
            </a:pPr>
            <a:r>
              <a:rPr lang="en-US" b="1" dirty="0" smtClean="0">
                <a:solidFill>
                  <a:srgbClr val="1F8ABF"/>
                </a:solidFill>
              </a:rPr>
              <a:t>Build a Private Cloud infrastructure on z</a:t>
            </a:r>
          </a:p>
          <a:p>
            <a:pPr lvl="1">
              <a:lnSpc>
                <a:spcPct val="120000"/>
              </a:lnSpc>
              <a:buFont typeface="Wingdings" charset="2"/>
              <a:buChar char="§"/>
            </a:pPr>
            <a:r>
              <a:rPr lang="en-US" sz="1600" dirty="0" smtClean="0"/>
              <a:t>Use Linux and z/OS to host private cloud services/APIs</a:t>
            </a:r>
          </a:p>
          <a:p>
            <a:pPr lvl="1">
              <a:lnSpc>
                <a:spcPct val="120000"/>
              </a:lnSpc>
              <a:buFont typeface="Wingdings" charset="2"/>
              <a:buChar char="§"/>
            </a:pPr>
            <a:r>
              <a:rPr lang="en-US" sz="1600" dirty="0" smtClean="0"/>
              <a:t>Enable PaaS where appropriate – CICS Cloud features, Docker on Linux</a:t>
            </a:r>
          </a:p>
          <a:p>
            <a:pPr>
              <a:lnSpc>
                <a:spcPct val="120000"/>
              </a:lnSpc>
              <a:buFont typeface="Wingdings" charset="2"/>
              <a:buChar char="§"/>
            </a:pPr>
            <a:r>
              <a:rPr lang="en-US" b="1" dirty="0" smtClean="0">
                <a:solidFill>
                  <a:srgbClr val="1F8ABF"/>
                </a:solidFill>
              </a:rPr>
              <a:t>Integrate z Private Cloud with Public Cloud services for development</a:t>
            </a:r>
          </a:p>
          <a:p>
            <a:pPr lvl="1">
              <a:lnSpc>
                <a:spcPct val="120000"/>
              </a:lnSpc>
              <a:buFont typeface="Wingdings" charset="2"/>
              <a:buChar char="§"/>
            </a:pPr>
            <a:r>
              <a:rPr lang="en-US" sz="1600" dirty="0" smtClean="0"/>
              <a:t>Build apps on-</a:t>
            </a:r>
            <a:r>
              <a:rPr lang="en-US" sz="1600" dirty="0" err="1" smtClean="0"/>
              <a:t>prem</a:t>
            </a:r>
            <a:r>
              <a:rPr lang="en-US" sz="1600" dirty="0" smtClean="0"/>
              <a:t> with Rational Developer for z and other DevOps tools, or</a:t>
            </a:r>
          </a:p>
          <a:p>
            <a:pPr lvl="1">
              <a:lnSpc>
                <a:spcPct val="120000"/>
              </a:lnSpc>
              <a:buFont typeface="Wingdings" charset="2"/>
              <a:buChar char="§"/>
            </a:pPr>
            <a:r>
              <a:rPr lang="en-US" sz="1600" dirty="0" smtClean="0"/>
              <a:t>Build apps in the public cloud using IBM </a:t>
            </a:r>
            <a:r>
              <a:rPr lang="en-US" sz="1600" dirty="0" err="1" smtClean="0"/>
              <a:t>Bluemix</a:t>
            </a:r>
            <a:r>
              <a:rPr lang="en-US" sz="1600" dirty="0" smtClean="0"/>
              <a:t> </a:t>
            </a:r>
          </a:p>
          <a:p>
            <a:pPr>
              <a:lnSpc>
                <a:spcPct val="120000"/>
              </a:lnSpc>
              <a:buFont typeface="Wingdings" charset="2"/>
              <a:buChar char="§"/>
            </a:pPr>
            <a:r>
              <a:rPr lang="en-US" b="1" dirty="0" smtClean="0">
                <a:solidFill>
                  <a:srgbClr val="1F8ABF"/>
                </a:solidFill>
              </a:rPr>
              <a:t>Implement infrastructure to help manage APIs and services on z Systems</a:t>
            </a:r>
          </a:p>
          <a:p>
            <a:pPr lvl="1">
              <a:lnSpc>
                <a:spcPct val="120000"/>
              </a:lnSpc>
              <a:buFont typeface="Wingdings" charset="2"/>
              <a:buChar char="§"/>
            </a:pPr>
            <a:r>
              <a:rPr lang="en-US" sz="1600" dirty="0" smtClean="0"/>
              <a:t>z/OS Connect Enterprise Edition </a:t>
            </a:r>
          </a:p>
          <a:p>
            <a:pPr lvl="1">
              <a:lnSpc>
                <a:spcPct val="120000"/>
              </a:lnSpc>
              <a:buFont typeface="Wingdings" charset="2"/>
              <a:buChar char="§"/>
            </a:pPr>
            <a:r>
              <a:rPr lang="en-US" sz="1600" dirty="0" smtClean="0"/>
              <a:t>IBM </a:t>
            </a:r>
            <a:r>
              <a:rPr lang="en-US" sz="1600" dirty="0" err="1" smtClean="0"/>
              <a:t>apiconnect</a:t>
            </a:r>
            <a:endParaRPr lang="en-US" sz="1600" dirty="0" smtClean="0"/>
          </a:p>
          <a:p>
            <a:pPr lvl="1">
              <a:lnSpc>
                <a:spcPct val="120000"/>
              </a:lnSpc>
              <a:buFont typeface="Wingdings" charset="2"/>
              <a:buChar char="§"/>
            </a:pPr>
            <a:r>
              <a:rPr lang="en-US" sz="1600" dirty="0" smtClean="0"/>
              <a:t>Secure and monitor services using IBM z Systems tools such as the </a:t>
            </a:r>
            <a:r>
              <a:rPr lang="en-US" sz="1600" dirty="0" err="1" smtClean="0"/>
              <a:t>zSecure</a:t>
            </a:r>
            <a:r>
              <a:rPr lang="en-US" sz="1600" dirty="0" smtClean="0"/>
              <a:t> and Omegamon portfolios</a:t>
            </a:r>
          </a:p>
        </p:txBody>
      </p:sp>
      <p:sp>
        <p:nvSpPr>
          <p:cNvPr id="9" name="Rectangle 7"/>
          <p:cNvSpPr txBox="1">
            <a:spLocks noChangeArrowheads="1"/>
          </p:cNvSpPr>
          <p:nvPr/>
        </p:nvSpPr>
        <p:spPr bwMode="black">
          <a:xfrm>
            <a:off x="182563" y="6521450"/>
            <a:ext cx="366712"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eaLnBrk="1" hangingPunct="1">
              <a:defRPr sz="800" smtClean="0">
                <a:solidFill>
                  <a:schemeClr val="tx1"/>
                </a:solidFill>
                <a:cs typeface="Arial" charset="0"/>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fld id="{DC6F839E-3616-FB47-921E-C68435BFACEB}" type="slidenum">
              <a:rPr kumimoji="0" lang="en-US" sz="800" b="0" i="0" u="none" strike="noStrike" kern="1200" cap="none" spc="0" normalizeH="0" baseline="0" noProof="0" smtClean="0">
                <a:ln>
                  <a:noFill/>
                </a:ln>
                <a:solidFill>
                  <a:schemeClr val="tx1"/>
                </a:solidFill>
                <a:effectLst/>
                <a:uLnTx/>
                <a:uFillTx/>
                <a:latin typeface="Arial" charset="0"/>
                <a:ea typeface="MS PGothic" charset="0"/>
                <a:cs typeface="Arial" charset="0"/>
              </a:rPr>
              <a:pPr marL="0" marR="0" lvl="0" indent="0" algn="l" defTabSz="914400" rtl="0" eaLnBrk="1" fontAlgn="base" latinLnBrk="0" hangingPunct="1">
                <a:lnSpc>
                  <a:spcPct val="100000"/>
                </a:lnSpc>
                <a:spcBef>
                  <a:spcPct val="0"/>
                </a:spcBef>
                <a:spcAft>
                  <a:spcPct val="0"/>
                </a:spcAft>
                <a:buClrTx/>
                <a:buSzTx/>
                <a:buFontTx/>
                <a:buNone/>
                <a:tabLst/>
                <a:defRPr/>
              </a:pPr>
              <a:t>19</a:t>
            </a:fld>
            <a:endParaRPr kumimoji="0" lang="en-US" sz="800" b="0" i="0" u="none" strike="noStrike" kern="1200" cap="none" spc="0" normalizeH="0" baseline="0" noProof="0" dirty="0">
              <a:ln>
                <a:noFill/>
              </a:ln>
              <a:solidFill>
                <a:schemeClr val="tx1"/>
              </a:solidFill>
              <a:effectLst/>
              <a:uLnTx/>
              <a:uFillTx/>
              <a:latin typeface="Arial" charset="0"/>
              <a:ea typeface="MS PGothic" charset="0"/>
              <a:cs typeface="Arial" charset="0"/>
            </a:endParaRPr>
          </a:p>
        </p:txBody>
      </p:sp>
      <p:sp>
        <p:nvSpPr>
          <p:cNvPr id="47" name="Title 108"/>
          <p:cNvSpPr txBox="1">
            <a:spLocks/>
          </p:cNvSpPr>
          <p:nvPr/>
        </p:nvSpPr>
        <p:spPr bwMode="auto">
          <a:xfrm>
            <a:off x="182563" y="335056"/>
            <a:ext cx="88249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lgn="l" rtl="0" eaLnBrk="0" fontAlgn="base" hangingPunct="0">
              <a:lnSpc>
                <a:spcPct val="90000"/>
              </a:lnSpc>
              <a:spcBef>
                <a:spcPct val="0"/>
              </a:spcBef>
              <a:spcAft>
                <a:spcPct val="0"/>
              </a:spcAft>
              <a:defRPr sz="2800">
                <a:solidFill>
                  <a:schemeClr val="tx2"/>
                </a:solidFill>
                <a:latin typeface="+mj-lt"/>
                <a:ea typeface="MS PGothic" panose="020B0600070205080204" pitchFamily="34" charset="-128"/>
                <a:cs typeface="MS PGothic" charset="0"/>
              </a:defRPr>
            </a:lvl1pPr>
            <a:lvl2pPr algn="l" rtl="0" eaLnBrk="0" fontAlgn="base" hangingPunct="0">
              <a:lnSpc>
                <a:spcPct val="90000"/>
              </a:lnSpc>
              <a:spcBef>
                <a:spcPct val="0"/>
              </a:spcBef>
              <a:spcAft>
                <a:spcPct val="0"/>
              </a:spcAft>
              <a:defRPr sz="2800">
                <a:solidFill>
                  <a:schemeClr val="tx2"/>
                </a:solidFill>
                <a:latin typeface="Arial" pitchFamily="34" charset="0"/>
                <a:ea typeface="MS PGothic" panose="020B0600070205080204" pitchFamily="34" charset="-128"/>
                <a:cs typeface="MS PGothic" charset="0"/>
              </a:defRPr>
            </a:lvl2pPr>
            <a:lvl3pPr algn="l" rtl="0" eaLnBrk="0" fontAlgn="base" hangingPunct="0">
              <a:lnSpc>
                <a:spcPct val="90000"/>
              </a:lnSpc>
              <a:spcBef>
                <a:spcPct val="0"/>
              </a:spcBef>
              <a:spcAft>
                <a:spcPct val="0"/>
              </a:spcAft>
              <a:defRPr sz="2800">
                <a:solidFill>
                  <a:schemeClr val="tx2"/>
                </a:solidFill>
                <a:latin typeface="Arial" pitchFamily="34" charset="0"/>
                <a:ea typeface="MS PGothic" panose="020B0600070205080204" pitchFamily="34" charset="-128"/>
                <a:cs typeface="MS PGothic" charset="0"/>
              </a:defRPr>
            </a:lvl3pPr>
            <a:lvl4pPr algn="l" rtl="0" eaLnBrk="0" fontAlgn="base" hangingPunct="0">
              <a:lnSpc>
                <a:spcPct val="90000"/>
              </a:lnSpc>
              <a:spcBef>
                <a:spcPct val="0"/>
              </a:spcBef>
              <a:spcAft>
                <a:spcPct val="0"/>
              </a:spcAft>
              <a:defRPr sz="2800">
                <a:solidFill>
                  <a:schemeClr val="tx2"/>
                </a:solidFill>
                <a:latin typeface="Arial" pitchFamily="34" charset="0"/>
                <a:ea typeface="MS PGothic" panose="020B0600070205080204" pitchFamily="34" charset="-128"/>
                <a:cs typeface="MS PGothic" charset="0"/>
              </a:defRPr>
            </a:lvl4pPr>
            <a:lvl5pPr algn="l" rtl="0" eaLnBrk="0" fontAlgn="base" hangingPunct="0">
              <a:lnSpc>
                <a:spcPct val="90000"/>
              </a:lnSpc>
              <a:spcBef>
                <a:spcPct val="0"/>
              </a:spcBef>
              <a:spcAft>
                <a:spcPct val="0"/>
              </a:spcAft>
              <a:defRPr sz="2800">
                <a:solidFill>
                  <a:schemeClr val="tx2"/>
                </a:solidFill>
                <a:latin typeface="Arial" pitchFamily="34" charset="0"/>
                <a:ea typeface="MS PGothic" panose="020B0600070205080204" pitchFamily="34" charset="-128"/>
                <a:cs typeface="MS PGothic" charset="0"/>
              </a:defRPr>
            </a:lvl5pPr>
            <a:lvl6pPr marL="457200" algn="l" rtl="0" fontAlgn="base">
              <a:lnSpc>
                <a:spcPct val="90000"/>
              </a:lnSpc>
              <a:spcBef>
                <a:spcPct val="0"/>
              </a:spcBef>
              <a:spcAft>
                <a:spcPct val="0"/>
              </a:spcAft>
              <a:defRPr sz="2200">
                <a:solidFill>
                  <a:schemeClr val="tx2"/>
                </a:solidFill>
                <a:latin typeface="Arial" pitchFamily="34" charset="0"/>
              </a:defRPr>
            </a:lvl6pPr>
            <a:lvl7pPr marL="914400" algn="l" rtl="0" fontAlgn="base">
              <a:lnSpc>
                <a:spcPct val="90000"/>
              </a:lnSpc>
              <a:spcBef>
                <a:spcPct val="0"/>
              </a:spcBef>
              <a:spcAft>
                <a:spcPct val="0"/>
              </a:spcAft>
              <a:defRPr sz="2200">
                <a:solidFill>
                  <a:schemeClr val="tx2"/>
                </a:solidFill>
                <a:latin typeface="Arial" pitchFamily="34" charset="0"/>
              </a:defRPr>
            </a:lvl7pPr>
            <a:lvl8pPr marL="1371600" algn="l" rtl="0" fontAlgn="base">
              <a:lnSpc>
                <a:spcPct val="90000"/>
              </a:lnSpc>
              <a:spcBef>
                <a:spcPct val="0"/>
              </a:spcBef>
              <a:spcAft>
                <a:spcPct val="0"/>
              </a:spcAft>
              <a:defRPr sz="2200">
                <a:solidFill>
                  <a:schemeClr val="tx2"/>
                </a:solidFill>
                <a:latin typeface="Arial" pitchFamily="34" charset="0"/>
              </a:defRPr>
            </a:lvl8pPr>
            <a:lvl9pPr marL="1828800" algn="l" rtl="0" fontAlgn="base">
              <a:lnSpc>
                <a:spcPct val="90000"/>
              </a:lnSpc>
              <a:spcBef>
                <a:spcPct val="0"/>
              </a:spcBef>
              <a:spcAft>
                <a:spcPct val="0"/>
              </a:spcAft>
              <a:defRPr sz="2200">
                <a:solidFill>
                  <a:schemeClr val="tx2"/>
                </a:solidFill>
                <a:latin typeface="Arial" pitchFamily="34" charset="0"/>
              </a:defRPr>
            </a:lvl9pPr>
          </a:lstStyle>
          <a:p>
            <a:r>
              <a:rPr lang="en-US" sz="2400" kern="0" dirty="0">
                <a:solidFill>
                  <a:schemeClr val="tx1"/>
                </a:solidFill>
                <a:cs typeface="Arial"/>
              </a:rPr>
              <a:t>IBM z Systems: Your choice for </a:t>
            </a:r>
            <a:r>
              <a:rPr lang="en-US" sz="2400" kern="0" dirty="0" smtClean="0">
                <a:solidFill>
                  <a:schemeClr val="tx1"/>
                </a:solidFill>
                <a:cs typeface="Arial"/>
              </a:rPr>
              <a:t>Hybrid Cloud </a:t>
            </a:r>
            <a:r>
              <a:rPr lang="en-US" sz="2400" kern="0" dirty="0">
                <a:solidFill>
                  <a:schemeClr val="tx1"/>
                </a:solidFill>
                <a:cs typeface="Arial"/>
              </a:rPr>
              <a:t/>
            </a:r>
            <a:br>
              <a:rPr lang="en-US" sz="2400" kern="0" dirty="0">
                <a:solidFill>
                  <a:schemeClr val="tx1"/>
                </a:solidFill>
                <a:cs typeface="Arial"/>
              </a:rPr>
            </a:br>
            <a:endParaRPr lang="en-US" sz="2400" kern="0" dirty="0"/>
          </a:p>
        </p:txBody>
      </p:sp>
      <p:cxnSp>
        <p:nvCxnSpPr>
          <p:cNvPr id="48" name="Straight Connector 47"/>
          <p:cNvCxnSpPr/>
          <p:nvPr/>
        </p:nvCxnSpPr>
        <p:spPr>
          <a:xfrm>
            <a:off x="228600" y="896937"/>
            <a:ext cx="7942263" cy="4233"/>
          </a:xfrm>
          <a:prstGeom prst="line">
            <a:avLst/>
          </a:prstGeom>
          <a:ln w="38100" cmpd="sng">
            <a:solidFill>
              <a:schemeClr val="accent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311892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7" name="Picture 13" descr="04 copy"/>
          <p:cNvPicPr>
            <a:picLocks noChangeAspect="1" noChangeArrowheads="1"/>
          </p:cNvPicPr>
          <p:nvPr/>
        </p:nvPicPr>
        <p:blipFill>
          <a:blip r:embed="rId3"/>
          <a:srcRect/>
          <a:stretch>
            <a:fillRect/>
          </a:stretch>
        </p:blipFill>
        <p:spPr bwMode="auto">
          <a:xfrm>
            <a:off x="0" y="-1588"/>
            <a:ext cx="9144000" cy="6864351"/>
          </a:xfrm>
          <a:prstGeom prst="rect">
            <a:avLst/>
          </a:prstGeom>
          <a:noFill/>
          <a:ln w="9525">
            <a:noFill/>
            <a:miter lim="800000"/>
            <a:headEnd/>
            <a:tailEnd/>
          </a:ln>
        </p:spPr>
      </p:pic>
      <p:sp>
        <p:nvSpPr>
          <p:cNvPr id="60418" name="Rectangle 14"/>
          <p:cNvSpPr>
            <a:spLocks noChangeArrowheads="1"/>
          </p:cNvSpPr>
          <p:nvPr/>
        </p:nvSpPr>
        <p:spPr bwMode="auto">
          <a:xfrm>
            <a:off x="0" y="0"/>
            <a:ext cx="9144000" cy="6858000"/>
          </a:xfrm>
          <a:prstGeom prst="rect">
            <a:avLst/>
          </a:prstGeom>
          <a:solidFill>
            <a:srgbClr val="FFFFFF">
              <a:alpha val="34117"/>
            </a:srgbClr>
          </a:solidFill>
          <a:ln w="9525">
            <a:noFill/>
            <a:miter lim="800000"/>
            <a:headEnd/>
            <a:tailEnd/>
          </a:ln>
        </p:spPr>
        <p:txBody>
          <a:bodyPr wrap="none" anchor="ctr"/>
          <a:lstStyle/>
          <a:p>
            <a:pPr eaLnBrk="0" hangingPunct="0"/>
            <a:endParaRPr lang="en-US">
              <a:solidFill>
                <a:srgbClr val="000000"/>
              </a:solidFill>
            </a:endParaRPr>
          </a:p>
        </p:txBody>
      </p:sp>
      <p:sp>
        <p:nvSpPr>
          <p:cNvPr id="60419" name="TextBox 3"/>
          <p:cNvSpPr txBox="1">
            <a:spLocks noChangeArrowheads="1"/>
          </p:cNvSpPr>
          <p:nvPr/>
        </p:nvSpPr>
        <p:spPr bwMode="auto">
          <a:xfrm>
            <a:off x="960120" y="1325880"/>
            <a:ext cx="6984206" cy="3323985"/>
          </a:xfrm>
          <a:prstGeom prst="rect">
            <a:avLst/>
          </a:prstGeom>
          <a:noFill/>
          <a:ln w="9525">
            <a:noFill/>
            <a:miter lim="800000"/>
            <a:headEnd/>
            <a:tailEnd/>
          </a:ln>
        </p:spPr>
        <p:txBody>
          <a:bodyPr lIns="121917" tIns="60959" rIns="121917" bIns="60959">
            <a:spAutoFit/>
          </a:bodyPr>
          <a:lstStyle/>
          <a:p>
            <a:pPr algn="ctr" eaLnBrk="0" hangingPunct="0"/>
            <a:r>
              <a:rPr lang="en-US" sz="3200" b="1" dirty="0">
                <a:solidFill>
                  <a:srgbClr val="000000"/>
                </a:solidFill>
              </a:rPr>
              <a:t>“The ‘</a:t>
            </a:r>
            <a:r>
              <a:rPr lang="en-US" sz="3200" b="1" dirty="0" err="1">
                <a:solidFill>
                  <a:srgbClr val="000000"/>
                </a:solidFill>
              </a:rPr>
              <a:t>Uber</a:t>
            </a:r>
            <a:r>
              <a:rPr lang="en-US" sz="3200" b="1" dirty="0">
                <a:solidFill>
                  <a:srgbClr val="000000"/>
                </a:solidFill>
              </a:rPr>
              <a:t> syndrome’ – where a competitor with a completely different business model enters your industry and flattens you”</a:t>
            </a:r>
          </a:p>
          <a:p>
            <a:pPr algn="ctr" eaLnBrk="0" hangingPunct="0"/>
            <a:endParaRPr lang="en-US" altLang="ja-JP" sz="2000" b="1" dirty="0">
              <a:solidFill>
                <a:srgbClr val="000000"/>
              </a:solidFill>
            </a:endParaRPr>
          </a:p>
          <a:p>
            <a:pPr algn="ctr" eaLnBrk="0" hangingPunct="0"/>
            <a:r>
              <a:rPr lang="en-US" altLang="ja-JP" sz="2000" i="1" dirty="0">
                <a:solidFill>
                  <a:srgbClr val="000000"/>
                </a:solidFill>
              </a:rPr>
              <a:t>Redefining Boundaries Insights, Global C-Suite Study, IBM IBV Study, Nov 2015</a:t>
            </a:r>
          </a:p>
          <a:p>
            <a:pPr algn="ctr" eaLnBrk="0" hangingPunct="0"/>
            <a:endParaRPr lang="en-US" sz="2000" b="1" dirty="0">
              <a:solidFill>
                <a:srgbClr val="000000"/>
              </a:solidFill>
            </a:endParaRPr>
          </a:p>
        </p:txBody>
      </p:sp>
      <p:sp>
        <p:nvSpPr>
          <p:cNvPr id="60420" name="Slide Number Placeholder 5"/>
          <p:cNvSpPr>
            <a:spLocks/>
          </p:cNvSpPr>
          <p:nvPr/>
        </p:nvSpPr>
        <p:spPr bwMode="auto">
          <a:xfrm>
            <a:off x="155973" y="6553200"/>
            <a:ext cx="777478" cy="128585"/>
          </a:xfrm>
          <a:prstGeom prst="rect">
            <a:avLst/>
          </a:prstGeom>
          <a:noFill/>
          <a:ln w="9525">
            <a:noFill/>
            <a:miter lim="800000"/>
            <a:headEnd/>
            <a:tailEnd/>
          </a:ln>
        </p:spPr>
        <p:txBody>
          <a:bodyPr/>
          <a:lstStyle/>
          <a:p>
            <a:pPr eaLnBrk="0" hangingPunct="0"/>
            <a:fld id="{3A34ACA5-CD96-4842-ABD6-AC459425E2BA}" type="slidenum">
              <a:rPr lang="en-US" sz="800">
                <a:solidFill>
                  <a:srgbClr val="000000"/>
                </a:solidFill>
              </a:rPr>
              <a:pPr eaLnBrk="0" hangingPunct="0"/>
              <a:t>2</a:t>
            </a:fld>
            <a:endParaRPr lang="en-US" sz="800" dirty="0">
              <a:solidFill>
                <a:srgbClr val="000000"/>
              </a:solidFill>
            </a:endParaRPr>
          </a:p>
        </p:txBody>
      </p:sp>
    </p:spTree>
    <p:extLst>
      <p:ext uri="{BB962C8B-B14F-4D97-AF65-F5344CB8AC3E}">
        <p14:creationId xmlns:p14="http://schemas.microsoft.com/office/powerpoint/2010/main" val="1767053087"/>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2839" name="Picture 23" descr="19b copy"/>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p:spPr>
      </p:pic>
      <p:sp>
        <p:nvSpPr>
          <p:cNvPr id="162819" name="Rectangle 3"/>
          <p:cNvSpPr>
            <a:spLocks noChangeArrowheads="1"/>
          </p:cNvSpPr>
          <p:nvPr/>
        </p:nvSpPr>
        <p:spPr bwMode="auto">
          <a:xfrm>
            <a:off x="0" y="0"/>
            <a:ext cx="9144000" cy="6858000"/>
          </a:xfrm>
          <a:prstGeom prst="rect">
            <a:avLst/>
          </a:prstGeom>
          <a:solidFill>
            <a:srgbClr val="3E003E">
              <a:alpha val="20000"/>
            </a:srgbClr>
          </a:solidFill>
          <a:ln w="9525">
            <a:noFill/>
            <a:miter lim="800000"/>
            <a:headEnd/>
            <a:tailEnd/>
          </a:ln>
          <a:effectLst/>
        </p:spPr>
        <p:txBody>
          <a:bodyPr wrap="none" anchor="ctr"/>
          <a:lstStyle/>
          <a:p>
            <a:endParaRPr lang="en-US"/>
          </a:p>
        </p:txBody>
      </p:sp>
      <p:sp>
        <p:nvSpPr>
          <p:cNvPr id="11" name="Date Placeholder 5"/>
          <p:cNvSpPr txBox="1">
            <a:spLocks/>
          </p:cNvSpPr>
          <p:nvPr/>
        </p:nvSpPr>
        <p:spPr bwMode="auto">
          <a:xfrm>
            <a:off x="731838" y="6570663"/>
            <a:ext cx="1130300" cy="109537"/>
          </a:xfrm>
          <a:prstGeom prst="rect">
            <a:avLst/>
          </a:prstGeom>
          <a:noFill/>
          <a:ln w="9525">
            <a:noFill/>
            <a:miter lim="800000"/>
            <a:headEnd/>
            <a:tailEnd/>
          </a:ln>
        </p:spPr>
        <p:txBody>
          <a:bodyPr lIns="0" tIns="0" rIns="0" bIns="0"/>
          <a:lstStyle/>
          <a:p>
            <a:pPr eaLnBrk="0" hangingPunct="0"/>
            <a:r>
              <a:rPr lang="en-US" sz="800">
                <a:solidFill>
                  <a:srgbClr val="EEE8D0"/>
                </a:solidFill>
              </a:rPr>
              <a:t>©2016 IBM Corporation</a:t>
            </a:r>
          </a:p>
        </p:txBody>
      </p:sp>
      <p:sp>
        <p:nvSpPr>
          <p:cNvPr id="8" name="Rectangle 7"/>
          <p:cNvSpPr>
            <a:spLocks noChangeArrowheads="1"/>
          </p:cNvSpPr>
          <p:nvPr/>
        </p:nvSpPr>
        <p:spPr bwMode="black">
          <a:xfrm>
            <a:off x="182563" y="6537325"/>
            <a:ext cx="366712" cy="184150"/>
          </a:xfrm>
          <a:prstGeom prst="rect">
            <a:avLst/>
          </a:prstGeom>
          <a:noFill/>
          <a:ln w="9525">
            <a:noFill/>
            <a:miter lim="800000"/>
            <a:headEnd/>
            <a:tailEnd/>
          </a:ln>
        </p:spPr>
        <p:txBody>
          <a:bodyPr lIns="92075" tIns="46038" rIns="92075" bIns="46038"/>
          <a:lstStyle/>
          <a:p>
            <a:fld id="{1AB4FEB0-5C8B-4CF9-8BD6-21CF59B33E04}" type="slidenum">
              <a:rPr lang="en-US" sz="800">
                <a:solidFill>
                  <a:srgbClr val="EEE8D0"/>
                </a:solidFill>
                <a:cs typeface="Arial" pitchFamily="34" charset="0"/>
              </a:rPr>
              <a:pPr/>
              <a:t>20</a:t>
            </a:fld>
            <a:endParaRPr lang="en-US" sz="800">
              <a:solidFill>
                <a:srgbClr val="EEE8D0"/>
              </a:solidFill>
              <a:cs typeface="Arial" pitchFamily="34" charset="0"/>
            </a:endParaRPr>
          </a:p>
        </p:txBody>
      </p:sp>
      <p:sp>
        <p:nvSpPr>
          <p:cNvPr id="162823" name="Title 1"/>
          <p:cNvSpPr txBox="1">
            <a:spLocks/>
          </p:cNvSpPr>
          <p:nvPr/>
        </p:nvSpPr>
        <p:spPr bwMode="auto">
          <a:xfrm>
            <a:off x="6375980" y="3827463"/>
            <a:ext cx="2615620" cy="939800"/>
          </a:xfrm>
          <a:prstGeom prst="rect">
            <a:avLst/>
          </a:prstGeom>
          <a:noFill/>
          <a:ln w="9525">
            <a:noFill/>
            <a:miter lim="800000"/>
            <a:headEnd/>
            <a:tailEnd/>
          </a:ln>
        </p:spPr>
        <p:txBody>
          <a:bodyPr/>
          <a:lstStyle/>
          <a:p>
            <a:pPr eaLnBrk="0" hangingPunct="0">
              <a:tabLst>
                <a:tab pos="120650" algn="l"/>
                <a:tab pos="223838" algn="l"/>
              </a:tabLst>
            </a:pPr>
            <a:r>
              <a:rPr lang="en-US" dirty="0">
                <a:solidFill>
                  <a:schemeClr val="bg1"/>
                </a:solidFill>
              </a:rPr>
              <a:t>Created mainframe cloud service </a:t>
            </a:r>
            <a:r>
              <a:rPr lang="en-US" dirty="0" smtClean="0">
                <a:solidFill>
                  <a:schemeClr val="bg1"/>
                </a:solidFill>
              </a:rPr>
              <a:t>available to requestors </a:t>
            </a:r>
            <a:r>
              <a:rPr lang="en-US" dirty="0">
                <a:solidFill>
                  <a:schemeClr val="bg1"/>
                </a:solidFill>
              </a:rPr>
              <a:t>within </a:t>
            </a:r>
            <a:r>
              <a:rPr lang="en-US" dirty="0" smtClean="0">
                <a:solidFill>
                  <a:schemeClr val="bg1"/>
                </a:solidFill>
              </a:rPr>
              <a:t>10-15 </a:t>
            </a:r>
            <a:r>
              <a:rPr lang="en-US" dirty="0">
                <a:solidFill>
                  <a:schemeClr val="bg1"/>
                </a:solidFill>
              </a:rPr>
              <a:t>seconds</a:t>
            </a:r>
          </a:p>
        </p:txBody>
      </p:sp>
      <p:sp>
        <p:nvSpPr>
          <p:cNvPr id="162824" name="Title 1"/>
          <p:cNvSpPr txBox="1">
            <a:spLocks/>
          </p:cNvSpPr>
          <p:nvPr/>
        </p:nvSpPr>
        <p:spPr bwMode="auto">
          <a:xfrm>
            <a:off x="192088" y="3827463"/>
            <a:ext cx="2505075" cy="819150"/>
          </a:xfrm>
          <a:prstGeom prst="rect">
            <a:avLst/>
          </a:prstGeom>
          <a:noFill/>
          <a:ln w="9525">
            <a:noFill/>
            <a:miter lim="800000"/>
            <a:headEnd/>
            <a:tailEnd/>
          </a:ln>
        </p:spPr>
        <p:txBody>
          <a:bodyPr/>
          <a:lstStyle/>
          <a:p>
            <a:pPr eaLnBrk="0" hangingPunct="0"/>
            <a:r>
              <a:rPr lang="en-US">
                <a:solidFill>
                  <a:schemeClr val="bg1"/>
                </a:solidFill>
              </a:rPr>
              <a:t>Connecting city and citizen for improved quality of life</a:t>
            </a:r>
          </a:p>
        </p:txBody>
      </p:sp>
      <p:sp>
        <p:nvSpPr>
          <p:cNvPr id="162825" name="Title 1"/>
          <p:cNvSpPr txBox="1">
            <a:spLocks/>
          </p:cNvSpPr>
          <p:nvPr/>
        </p:nvSpPr>
        <p:spPr bwMode="auto">
          <a:xfrm>
            <a:off x="3249612" y="3827463"/>
            <a:ext cx="2617788" cy="801687"/>
          </a:xfrm>
          <a:prstGeom prst="rect">
            <a:avLst/>
          </a:prstGeom>
          <a:noFill/>
          <a:ln w="9525">
            <a:noFill/>
            <a:miter lim="800000"/>
            <a:headEnd/>
            <a:tailEnd/>
          </a:ln>
        </p:spPr>
        <p:txBody>
          <a:bodyPr/>
          <a:lstStyle/>
          <a:p>
            <a:pPr eaLnBrk="0" hangingPunct="0"/>
            <a:r>
              <a:rPr lang="en-US" dirty="0" smtClean="0">
                <a:solidFill>
                  <a:schemeClr val="bg1"/>
                </a:solidFill>
              </a:rPr>
              <a:t>Working to reduce the risk of adverse events and drug interactions to grow its business in a hybrid cloud environment while keeping customer data secure</a:t>
            </a:r>
            <a:endParaRPr lang="en-US" dirty="0">
              <a:solidFill>
                <a:schemeClr val="bg1"/>
              </a:solidFill>
            </a:endParaRPr>
          </a:p>
        </p:txBody>
      </p:sp>
      <p:grpSp>
        <p:nvGrpSpPr>
          <p:cNvPr id="162826" name="Group 10"/>
          <p:cNvGrpSpPr>
            <a:grpSpLocks/>
          </p:cNvGrpSpPr>
          <p:nvPr/>
        </p:nvGrpSpPr>
        <p:grpSpPr bwMode="auto">
          <a:xfrm>
            <a:off x="1614488" y="0"/>
            <a:ext cx="3190875" cy="6872288"/>
            <a:chOff x="896" y="0"/>
            <a:chExt cx="2010" cy="4329"/>
          </a:xfrm>
        </p:grpSpPr>
        <p:sp>
          <p:nvSpPr>
            <p:cNvPr id="162827" name="Line 11"/>
            <p:cNvSpPr>
              <a:spLocks noChangeShapeType="1"/>
            </p:cNvSpPr>
            <p:nvPr/>
          </p:nvSpPr>
          <p:spPr bwMode="auto">
            <a:xfrm flipV="1">
              <a:off x="896" y="0"/>
              <a:ext cx="1875" cy="4320"/>
            </a:xfrm>
            <a:prstGeom prst="line">
              <a:avLst/>
            </a:prstGeom>
            <a:noFill/>
            <a:ln w="12700">
              <a:solidFill>
                <a:srgbClr val="8E507F"/>
              </a:solidFill>
              <a:round/>
              <a:headEnd/>
              <a:tailEnd/>
            </a:ln>
            <a:effectLst/>
          </p:spPr>
          <p:txBody>
            <a:bodyPr/>
            <a:lstStyle/>
            <a:p>
              <a:endParaRPr lang="en-US"/>
            </a:p>
          </p:txBody>
        </p:sp>
        <p:sp>
          <p:nvSpPr>
            <p:cNvPr id="162828" name="Line 12"/>
            <p:cNvSpPr>
              <a:spLocks noChangeShapeType="1"/>
            </p:cNvSpPr>
            <p:nvPr/>
          </p:nvSpPr>
          <p:spPr bwMode="auto">
            <a:xfrm flipV="1">
              <a:off x="1028" y="0"/>
              <a:ext cx="1878" cy="4329"/>
            </a:xfrm>
            <a:prstGeom prst="line">
              <a:avLst/>
            </a:prstGeom>
            <a:noFill/>
            <a:ln w="12700">
              <a:solidFill>
                <a:srgbClr val="8E507F"/>
              </a:solidFill>
              <a:round/>
              <a:headEnd/>
              <a:tailEnd/>
            </a:ln>
            <a:effectLst/>
          </p:spPr>
          <p:txBody>
            <a:bodyPr/>
            <a:lstStyle/>
            <a:p>
              <a:endParaRPr lang="en-US"/>
            </a:p>
          </p:txBody>
        </p:sp>
      </p:grpSp>
      <p:grpSp>
        <p:nvGrpSpPr>
          <p:cNvPr id="162829" name="Group 13"/>
          <p:cNvGrpSpPr>
            <a:grpSpLocks/>
          </p:cNvGrpSpPr>
          <p:nvPr/>
        </p:nvGrpSpPr>
        <p:grpSpPr bwMode="auto">
          <a:xfrm>
            <a:off x="4770438" y="12700"/>
            <a:ext cx="3190875" cy="6872288"/>
            <a:chOff x="896" y="0"/>
            <a:chExt cx="2010" cy="4329"/>
          </a:xfrm>
        </p:grpSpPr>
        <p:sp>
          <p:nvSpPr>
            <p:cNvPr id="162830" name="Line 14"/>
            <p:cNvSpPr>
              <a:spLocks noChangeShapeType="1"/>
            </p:cNvSpPr>
            <p:nvPr/>
          </p:nvSpPr>
          <p:spPr bwMode="auto">
            <a:xfrm flipV="1">
              <a:off x="896" y="0"/>
              <a:ext cx="1875" cy="4320"/>
            </a:xfrm>
            <a:prstGeom prst="line">
              <a:avLst/>
            </a:prstGeom>
            <a:noFill/>
            <a:ln w="12700">
              <a:solidFill>
                <a:srgbClr val="8E507F"/>
              </a:solidFill>
              <a:round/>
              <a:headEnd/>
              <a:tailEnd/>
            </a:ln>
            <a:effectLst/>
          </p:spPr>
          <p:txBody>
            <a:bodyPr/>
            <a:lstStyle/>
            <a:p>
              <a:endParaRPr lang="en-US"/>
            </a:p>
          </p:txBody>
        </p:sp>
        <p:sp>
          <p:nvSpPr>
            <p:cNvPr id="162831" name="Line 15"/>
            <p:cNvSpPr>
              <a:spLocks noChangeShapeType="1"/>
            </p:cNvSpPr>
            <p:nvPr/>
          </p:nvSpPr>
          <p:spPr bwMode="auto">
            <a:xfrm flipV="1">
              <a:off x="1028" y="0"/>
              <a:ext cx="1878" cy="4329"/>
            </a:xfrm>
            <a:prstGeom prst="line">
              <a:avLst/>
            </a:prstGeom>
            <a:noFill/>
            <a:ln w="12700">
              <a:solidFill>
                <a:srgbClr val="8E507F"/>
              </a:solidFill>
              <a:round/>
              <a:headEnd/>
              <a:tailEnd/>
            </a:ln>
            <a:effectLst/>
          </p:spPr>
          <p:txBody>
            <a:bodyPr/>
            <a:lstStyle/>
            <a:p>
              <a:endParaRPr lang="en-US"/>
            </a:p>
          </p:txBody>
        </p:sp>
      </p:grpSp>
      <p:grpSp>
        <p:nvGrpSpPr>
          <p:cNvPr id="3" name="Group 2"/>
          <p:cNvGrpSpPr/>
          <p:nvPr/>
        </p:nvGrpSpPr>
        <p:grpSpPr>
          <a:xfrm>
            <a:off x="3440480" y="2298700"/>
            <a:ext cx="2090738" cy="790575"/>
            <a:chOff x="3924300" y="2265363"/>
            <a:chExt cx="2090738" cy="790575"/>
          </a:xfrm>
        </p:grpSpPr>
        <p:sp>
          <p:nvSpPr>
            <p:cNvPr id="162833" name="Rectangle 17"/>
            <p:cNvSpPr>
              <a:spLocks noChangeArrowheads="1"/>
            </p:cNvSpPr>
            <p:nvPr/>
          </p:nvSpPr>
          <p:spPr bwMode="auto">
            <a:xfrm>
              <a:off x="3924300" y="2265363"/>
              <a:ext cx="2090738" cy="790575"/>
            </a:xfrm>
            <a:prstGeom prst="rect">
              <a:avLst/>
            </a:prstGeom>
            <a:solidFill>
              <a:schemeClr val="bg1"/>
            </a:solidFill>
            <a:ln w="9525">
              <a:noFill/>
              <a:miter lim="800000"/>
              <a:headEnd/>
              <a:tailEnd/>
            </a:ln>
            <a:effectLst/>
          </p:spPr>
          <p:txBody>
            <a:bodyPr wrap="none" anchor="ctr"/>
            <a:lstStyle/>
            <a:p>
              <a:endParaRPr lang="en-US"/>
            </a:p>
          </p:txBody>
        </p:sp>
        <p:pic>
          <p:nvPicPr>
            <p:cNvPr id="162835" name="Picture 19" descr="sinfoniaRx-logo_530px"/>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056063" y="2411413"/>
              <a:ext cx="1828800" cy="552450"/>
            </a:xfrm>
            <a:prstGeom prst="rect">
              <a:avLst/>
            </a:prstGeom>
            <a:noFill/>
          </p:spPr>
        </p:pic>
      </p:grpSp>
      <p:grpSp>
        <p:nvGrpSpPr>
          <p:cNvPr id="4" name="Group 3"/>
          <p:cNvGrpSpPr/>
          <p:nvPr/>
        </p:nvGrpSpPr>
        <p:grpSpPr>
          <a:xfrm>
            <a:off x="6537185" y="2351881"/>
            <a:ext cx="2090737" cy="738188"/>
            <a:chOff x="7018338" y="2298700"/>
            <a:chExt cx="2090737" cy="738188"/>
          </a:xfrm>
        </p:grpSpPr>
        <p:sp>
          <p:nvSpPr>
            <p:cNvPr id="162832" name="Rectangle 16"/>
            <p:cNvSpPr>
              <a:spLocks noChangeArrowheads="1"/>
            </p:cNvSpPr>
            <p:nvPr/>
          </p:nvSpPr>
          <p:spPr bwMode="auto">
            <a:xfrm>
              <a:off x="7018338" y="2298700"/>
              <a:ext cx="2090737" cy="738188"/>
            </a:xfrm>
            <a:prstGeom prst="rect">
              <a:avLst/>
            </a:prstGeom>
            <a:solidFill>
              <a:schemeClr val="bg1"/>
            </a:solidFill>
            <a:ln w="9525">
              <a:noFill/>
              <a:miter lim="800000"/>
              <a:headEnd/>
              <a:tailEnd/>
            </a:ln>
            <a:effectLst/>
          </p:spPr>
          <p:txBody>
            <a:bodyPr wrap="none" anchor="ctr"/>
            <a:lstStyle/>
            <a:p>
              <a:endParaRPr lang="en-US"/>
            </a:p>
          </p:txBody>
        </p:sp>
        <p:pic>
          <p:nvPicPr>
            <p:cNvPr id="162836" name="Picture 20" descr="LOGO_WALMART copy"/>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091363" y="2428875"/>
              <a:ext cx="1947862" cy="515938"/>
            </a:xfrm>
            <a:prstGeom prst="rect">
              <a:avLst/>
            </a:prstGeom>
            <a:noFill/>
          </p:spPr>
        </p:pic>
      </p:grpSp>
      <p:pic>
        <p:nvPicPr>
          <p:cNvPr id="162837" name="Picture 21" descr="azerfon-vodafone copy"/>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533400" y="2159000"/>
            <a:ext cx="1565275" cy="1069975"/>
          </a:xfrm>
          <a:prstGeom prst="rect">
            <a:avLst/>
          </a:prstGeom>
          <a:noFill/>
        </p:spPr>
      </p:pic>
    </p:spTree>
    <p:extLst>
      <p:ext uri="{BB962C8B-B14F-4D97-AF65-F5344CB8AC3E}">
        <p14:creationId xmlns:p14="http://schemas.microsoft.com/office/powerpoint/2010/main" val="803338354"/>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4635" name="Picture 11" descr="19 copy"/>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p:spPr>
      </p:pic>
      <p:sp>
        <p:nvSpPr>
          <p:cNvPr id="154627" name="Oval 5"/>
          <p:cNvSpPr>
            <a:spLocks noChangeArrowheads="1"/>
          </p:cNvSpPr>
          <p:nvPr/>
        </p:nvSpPr>
        <p:spPr bwMode="auto">
          <a:xfrm>
            <a:off x="4267200" y="1676400"/>
            <a:ext cx="3200400" cy="1143000"/>
          </a:xfrm>
          <a:prstGeom prst="ellipse">
            <a:avLst/>
          </a:prstGeom>
          <a:noFill/>
          <a:ln w="9525">
            <a:noFill/>
            <a:round/>
            <a:headEnd/>
            <a:tailEnd/>
          </a:ln>
        </p:spPr>
        <p:txBody>
          <a:bodyPr/>
          <a:lstStyle/>
          <a:p>
            <a:pPr eaLnBrk="0" hangingPunct="0">
              <a:lnSpc>
                <a:spcPct val="90000"/>
              </a:lnSpc>
            </a:pPr>
            <a:endParaRPr lang="en-GB" sz="2200">
              <a:solidFill>
                <a:schemeClr val="hlink"/>
              </a:solidFill>
            </a:endParaRPr>
          </a:p>
        </p:txBody>
      </p:sp>
      <p:sp>
        <p:nvSpPr>
          <p:cNvPr id="154628" name="Rectangle 14"/>
          <p:cNvSpPr>
            <a:spLocks noChangeArrowheads="1"/>
          </p:cNvSpPr>
          <p:nvPr/>
        </p:nvSpPr>
        <p:spPr bwMode="auto">
          <a:xfrm>
            <a:off x="0" y="0"/>
            <a:ext cx="9144000" cy="6858000"/>
          </a:xfrm>
          <a:prstGeom prst="rect">
            <a:avLst/>
          </a:prstGeom>
          <a:solidFill>
            <a:srgbClr val="003D6A">
              <a:alpha val="64999"/>
            </a:srgbClr>
          </a:solidFill>
          <a:ln w="9525">
            <a:noFill/>
            <a:miter lim="800000"/>
            <a:headEnd/>
            <a:tailEnd/>
          </a:ln>
        </p:spPr>
        <p:txBody>
          <a:bodyPr wrap="none" anchor="ctr"/>
          <a:lstStyle/>
          <a:p>
            <a:pPr eaLnBrk="0" hangingPunct="0"/>
            <a:endParaRPr lang="en-US">
              <a:solidFill>
                <a:srgbClr val="000000"/>
              </a:solidFill>
            </a:endParaRPr>
          </a:p>
        </p:txBody>
      </p:sp>
      <p:sp>
        <p:nvSpPr>
          <p:cNvPr id="11" name="Date Placeholder 5"/>
          <p:cNvSpPr txBox="1">
            <a:spLocks/>
          </p:cNvSpPr>
          <p:nvPr/>
        </p:nvSpPr>
        <p:spPr bwMode="auto">
          <a:xfrm>
            <a:off x="731838" y="6570663"/>
            <a:ext cx="1130300" cy="109537"/>
          </a:xfrm>
          <a:prstGeom prst="rect">
            <a:avLst/>
          </a:prstGeom>
          <a:noFill/>
          <a:ln w="9525">
            <a:noFill/>
            <a:miter lim="800000"/>
            <a:headEnd/>
            <a:tailEnd/>
          </a:ln>
        </p:spPr>
        <p:txBody>
          <a:bodyPr lIns="0" tIns="0" rIns="0" bIns="0"/>
          <a:lstStyle/>
          <a:p>
            <a:pPr eaLnBrk="0" hangingPunct="0"/>
            <a:r>
              <a:rPr lang="en-US" sz="800">
                <a:solidFill>
                  <a:srgbClr val="EEE8D0"/>
                </a:solidFill>
              </a:rPr>
              <a:t>©2016 IBM Corporation</a:t>
            </a:r>
          </a:p>
        </p:txBody>
      </p:sp>
      <p:sp>
        <p:nvSpPr>
          <p:cNvPr id="8" name="Rectangle 7"/>
          <p:cNvSpPr>
            <a:spLocks noChangeArrowheads="1"/>
          </p:cNvSpPr>
          <p:nvPr/>
        </p:nvSpPr>
        <p:spPr bwMode="black">
          <a:xfrm>
            <a:off x="182563" y="6537325"/>
            <a:ext cx="366712" cy="184150"/>
          </a:xfrm>
          <a:prstGeom prst="rect">
            <a:avLst/>
          </a:prstGeom>
          <a:noFill/>
          <a:ln w="9525">
            <a:noFill/>
            <a:miter lim="800000"/>
            <a:headEnd/>
            <a:tailEnd/>
          </a:ln>
        </p:spPr>
        <p:txBody>
          <a:bodyPr lIns="92075" tIns="46038" rIns="92075" bIns="46038"/>
          <a:lstStyle/>
          <a:p>
            <a:fld id="{D7F01C8D-274E-4AE4-8D10-5C6AAAA1AE16}" type="slidenum">
              <a:rPr lang="en-US" sz="800">
                <a:solidFill>
                  <a:srgbClr val="EEE8D0"/>
                </a:solidFill>
                <a:cs typeface="Arial" pitchFamily="34" charset="0"/>
              </a:rPr>
              <a:pPr/>
              <a:t>21</a:t>
            </a:fld>
            <a:endParaRPr lang="en-US" sz="800">
              <a:solidFill>
                <a:srgbClr val="EEE8D0"/>
              </a:solidFill>
              <a:cs typeface="Arial" pitchFamily="34" charset="0"/>
            </a:endParaRPr>
          </a:p>
        </p:txBody>
      </p:sp>
      <p:sp>
        <p:nvSpPr>
          <p:cNvPr id="154632" name="TextBox 1"/>
          <p:cNvSpPr txBox="1">
            <a:spLocks noChangeArrowheads="1"/>
          </p:cNvSpPr>
          <p:nvPr/>
        </p:nvSpPr>
        <p:spPr bwMode="auto">
          <a:xfrm>
            <a:off x="11113" y="2136775"/>
            <a:ext cx="9156700" cy="1066800"/>
          </a:xfrm>
          <a:prstGeom prst="rect">
            <a:avLst/>
          </a:prstGeom>
          <a:noFill/>
          <a:ln w="9525">
            <a:noFill/>
            <a:miter lim="800000"/>
            <a:headEnd/>
            <a:tailEnd/>
          </a:ln>
        </p:spPr>
        <p:txBody>
          <a:bodyPr>
            <a:spAutoFit/>
          </a:bodyPr>
          <a:lstStyle/>
          <a:p>
            <a:pPr algn="ctr" eaLnBrk="0" hangingPunct="0"/>
            <a:r>
              <a:rPr lang="en-US" sz="3200" b="1">
                <a:solidFill>
                  <a:schemeClr val="bg1"/>
                </a:solidFill>
              </a:rPr>
              <a:t>Digital Transformation</a:t>
            </a:r>
            <a:r>
              <a:rPr lang="en-US" sz="3200">
                <a:solidFill>
                  <a:schemeClr val="bg1"/>
                </a:solidFill>
              </a:rPr>
              <a:t/>
            </a:r>
            <a:br>
              <a:rPr lang="en-US" sz="3200">
                <a:solidFill>
                  <a:schemeClr val="bg1"/>
                </a:solidFill>
              </a:rPr>
            </a:br>
            <a:r>
              <a:rPr lang="en-US" sz="3200">
                <a:solidFill>
                  <a:schemeClr val="bg1"/>
                </a:solidFill>
              </a:rPr>
              <a:t> Unleash your Data to Respond</a:t>
            </a:r>
          </a:p>
        </p:txBody>
      </p:sp>
      <p:cxnSp>
        <p:nvCxnSpPr>
          <p:cNvPr id="5" name="Straight Connector 4"/>
          <p:cNvCxnSpPr/>
          <p:nvPr/>
        </p:nvCxnSpPr>
        <p:spPr>
          <a:xfrm>
            <a:off x="1908175" y="3390900"/>
            <a:ext cx="5527675" cy="3175"/>
          </a:xfrm>
          <a:prstGeom prst="line">
            <a:avLst/>
          </a:prstGeom>
          <a:ln w="38100" cmpd="sng">
            <a:solidFill>
              <a:schemeClr val="accent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4421818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4" name="TextBox 3"/>
          <p:cNvSpPr txBox="1"/>
          <p:nvPr/>
        </p:nvSpPr>
        <p:spPr>
          <a:xfrm>
            <a:off x="714932" y="382250"/>
            <a:ext cx="5140325" cy="1600438"/>
          </a:xfrm>
          <a:prstGeom prst="rect">
            <a:avLst/>
          </a:prstGeom>
          <a:noFill/>
        </p:spPr>
        <p:txBody>
          <a:bodyPr wrap="square" rtlCol="0">
            <a:spAutoFit/>
          </a:bodyPr>
          <a:lstStyle/>
          <a:p>
            <a:r>
              <a:rPr lang="en-US" sz="4400" b="1" dirty="0" smtClean="0">
                <a:solidFill>
                  <a:srgbClr val="003A69"/>
                </a:solidFill>
                <a:effectLst>
                  <a:outerShdw blurRad="136525" dir="2700000" algn="tl" rotWithShape="0">
                    <a:schemeClr val="bg1">
                      <a:alpha val="50000"/>
                    </a:schemeClr>
                  </a:outerShdw>
                </a:effectLst>
              </a:rPr>
              <a:t>In any industry: </a:t>
            </a:r>
            <a:r>
              <a:rPr lang="en-US" sz="3200" b="1" dirty="0">
                <a:solidFill>
                  <a:srgbClr val="003A69"/>
                </a:solidFill>
                <a:effectLst>
                  <a:outerShdw blurRad="136525" dir="2700000" algn="tl" rotWithShape="0">
                    <a:schemeClr val="bg1">
                      <a:alpha val="50000"/>
                    </a:schemeClr>
                  </a:outerShdw>
                </a:effectLst>
              </a:rPr>
              <a:t/>
            </a:r>
            <a:br>
              <a:rPr lang="en-US" sz="3200" b="1" dirty="0">
                <a:solidFill>
                  <a:srgbClr val="003A69"/>
                </a:solidFill>
                <a:effectLst>
                  <a:outerShdw blurRad="136525" dir="2700000" algn="tl" rotWithShape="0">
                    <a:schemeClr val="bg1">
                      <a:alpha val="50000"/>
                    </a:schemeClr>
                  </a:outerShdw>
                </a:effectLst>
              </a:rPr>
            </a:br>
            <a:r>
              <a:rPr lang="en-US" sz="1800" b="1" dirty="0">
                <a:solidFill>
                  <a:srgbClr val="003A69"/>
                </a:solidFill>
                <a:effectLst>
                  <a:outerShdw blurRad="136525" dir="2700000" algn="tl" rotWithShape="0">
                    <a:schemeClr val="bg1">
                      <a:alpha val="50000"/>
                    </a:schemeClr>
                  </a:outerShdw>
                </a:effectLst>
              </a:rPr>
              <a:t>O</a:t>
            </a:r>
            <a:r>
              <a:rPr lang="en-US" sz="1800" b="1" dirty="0" smtClean="0">
                <a:solidFill>
                  <a:srgbClr val="003A69"/>
                </a:solidFill>
                <a:effectLst>
                  <a:outerShdw blurRad="136525" dir="2700000" algn="tl" rotWithShape="0">
                    <a:schemeClr val="bg1">
                      <a:alpha val="50000"/>
                    </a:schemeClr>
                  </a:outerShdw>
                </a:effectLst>
              </a:rPr>
              <a:t>utpace your competition by using cognitive capabilities to deliver an exceptional customer experience</a:t>
            </a:r>
            <a:endParaRPr lang="en-US" sz="1800" b="1" dirty="0">
              <a:solidFill>
                <a:srgbClr val="003A69"/>
              </a:solidFill>
              <a:effectLst>
                <a:outerShdw blurRad="136525" dir="2700000" algn="tl" rotWithShape="0">
                  <a:schemeClr val="bg1">
                    <a:alpha val="50000"/>
                  </a:schemeClr>
                </a:outerShdw>
              </a:effectLst>
            </a:endParaRPr>
          </a:p>
        </p:txBody>
      </p:sp>
      <p:sp>
        <p:nvSpPr>
          <p:cNvPr id="8" name="Rectangle 7"/>
          <p:cNvSpPr/>
          <p:nvPr/>
        </p:nvSpPr>
        <p:spPr>
          <a:xfrm>
            <a:off x="921564" y="3464759"/>
            <a:ext cx="3602355" cy="680445"/>
          </a:xfrm>
          <a:prstGeom prst="rect">
            <a:avLst/>
          </a:prstGeom>
          <a:solidFill>
            <a:srgbClr val="288DBD">
              <a:alpha val="9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b="1"/>
              <a:t>Grab their attention and keep it</a:t>
            </a:r>
          </a:p>
        </p:txBody>
      </p:sp>
      <p:sp>
        <p:nvSpPr>
          <p:cNvPr id="6" name="Rectangle 5"/>
          <p:cNvSpPr/>
          <p:nvPr/>
        </p:nvSpPr>
        <p:spPr>
          <a:xfrm>
            <a:off x="347646" y="2286000"/>
            <a:ext cx="3602736" cy="680445"/>
          </a:xfrm>
          <a:prstGeom prst="rect">
            <a:avLst/>
          </a:prstGeom>
          <a:solidFill>
            <a:srgbClr val="288DBD">
              <a:alpha val="9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b="1" dirty="0" smtClean="0"/>
              <a:t>Cater to the </a:t>
            </a:r>
            <a:r>
              <a:rPr lang="en-US" sz="1600" b="1" dirty="0"/>
              <a:t>demographic of one</a:t>
            </a:r>
          </a:p>
        </p:txBody>
      </p:sp>
      <p:sp>
        <p:nvSpPr>
          <p:cNvPr id="7" name="Rectangle 6"/>
          <p:cNvSpPr/>
          <p:nvPr/>
        </p:nvSpPr>
        <p:spPr>
          <a:xfrm>
            <a:off x="1495100" y="4643516"/>
            <a:ext cx="3602355" cy="680445"/>
          </a:xfrm>
          <a:prstGeom prst="rect">
            <a:avLst/>
          </a:prstGeom>
          <a:solidFill>
            <a:srgbClr val="288DBD">
              <a:alpha val="9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b="1" dirty="0" smtClean="0"/>
              <a:t>Protect them</a:t>
            </a:r>
            <a:endParaRPr lang="en-US" sz="1600" b="1" dirty="0"/>
          </a:p>
        </p:txBody>
      </p:sp>
      <p:sp>
        <p:nvSpPr>
          <p:cNvPr id="10" name="TextBox 9"/>
          <p:cNvSpPr txBox="1"/>
          <p:nvPr/>
        </p:nvSpPr>
        <p:spPr>
          <a:xfrm>
            <a:off x="0" y="5715000"/>
            <a:ext cx="6092355" cy="1015663"/>
          </a:xfrm>
          <a:prstGeom prst="rect">
            <a:avLst/>
          </a:prstGeom>
          <a:solidFill>
            <a:schemeClr val="accent1"/>
          </a:solidFill>
        </p:spPr>
        <p:txBody>
          <a:bodyPr wrap="square" rtlCol="0">
            <a:spAutoFit/>
          </a:bodyPr>
          <a:lstStyle/>
          <a:p>
            <a:r>
              <a:rPr lang="en-US" sz="3000" dirty="0" smtClean="0">
                <a:solidFill>
                  <a:srgbClr val="003A69"/>
                </a:solidFill>
              </a:rPr>
              <a:t>Cognitive business starts with </a:t>
            </a:r>
            <a:r>
              <a:rPr lang="en-US" sz="3000" b="1" dirty="0" smtClean="0">
                <a:solidFill>
                  <a:srgbClr val="003A69"/>
                </a:solidFill>
              </a:rPr>
              <a:t>foundational</a:t>
            </a:r>
            <a:r>
              <a:rPr lang="en-US" sz="3000" dirty="0" smtClean="0">
                <a:solidFill>
                  <a:srgbClr val="003A69"/>
                </a:solidFill>
              </a:rPr>
              <a:t> </a:t>
            </a:r>
            <a:r>
              <a:rPr lang="en-US" sz="3000" b="1" dirty="0" smtClean="0">
                <a:solidFill>
                  <a:srgbClr val="003A69"/>
                </a:solidFill>
              </a:rPr>
              <a:t>real-time analytics.</a:t>
            </a:r>
            <a:endParaRPr lang="en-US" sz="3000" dirty="0">
              <a:solidFill>
                <a:srgbClr val="003A69"/>
              </a:solidFill>
            </a:endParaRPr>
          </a:p>
        </p:txBody>
      </p:sp>
    </p:spTree>
    <p:extLst>
      <p:ext uri="{BB962C8B-B14F-4D97-AF65-F5344CB8AC3E}">
        <p14:creationId xmlns:p14="http://schemas.microsoft.com/office/powerpoint/2010/main" val="318002384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Innovative Analytics Are Now A Requirement</a:t>
            </a:r>
            <a:endParaRPr lang="en-US" dirty="0">
              <a:solidFill>
                <a:schemeClr val="tx1"/>
              </a:solidFill>
            </a:endParaRPr>
          </a:p>
        </p:txBody>
      </p:sp>
      <p:pic>
        <p:nvPicPr>
          <p:cNvPr id="4" name="Picture 6" descr="Cloud image of compliance"/>
          <p:cNvPicPr>
            <a:picLocks noChangeAspect="1" noChangeArrowheads="1"/>
          </p:cNvPicPr>
          <p:nvPr/>
        </p:nvPicPr>
        <p:blipFill>
          <a:blip r:embed="rId3" cstate="email"/>
          <a:srcRect/>
          <a:stretch>
            <a:fillRect/>
          </a:stretch>
        </p:blipFill>
        <p:spPr bwMode="auto">
          <a:xfrm>
            <a:off x="6172200" y="2242154"/>
            <a:ext cx="2040872" cy="1970313"/>
          </a:xfrm>
          <a:prstGeom prst="ellipse">
            <a:avLst/>
          </a:prstGeom>
          <a:ln>
            <a:noFill/>
          </a:ln>
          <a:effectLst>
            <a:softEdge rad="112500"/>
          </a:effectLst>
        </p:spPr>
      </p:pic>
      <p:sp>
        <p:nvSpPr>
          <p:cNvPr id="5" name="Oval 4"/>
          <p:cNvSpPr/>
          <p:nvPr/>
        </p:nvSpPr>
        <p:spPr bwMode="auto">
          <a:xfrm>
            <a:off x="3657600" y="2339343"/>
            <a:ext cx="1828800" cy="1828800"/>
          </a:xfrm>
          <a:prstGeom prst="ellipse">
            <a:avLst/>
          </a:prstGeom>
          <a:solidFill>
            <a:schemeClr val="bg1"/>
          </a:solidFill>
          <a:ln>
            <a:noFill/>
          </a:ln>
          <a:effectLst/>
          <a:scene3d>
            <a:camera prst="orthographicFront"/>
            <a:lightRig rig="threePt" dir="t"/>
          </a:scene3d>
          <a:sp3d extrusionH="57150" contourW="12700" prstMaterial="softEdge">
            <a:bevelT w="114300" prst="artDeco"/>
            <a:extrusionClr>
              <a:schemeClr val="bg2">
                <a:lumMod val="75000"/>
              </a:schemeClr>
            </a:extrusionClr>
            <a:contourClr>
              <a:schemeClr val="tx2">
                <a:lumMod val="65000"/>
                <a:lumOff val="35000"/>
              </a:schemeClr>
            </a:contourClr>
          </a:sp3d>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a typeface="ＭＳ Ｐゴシック" charset="0"/>
            </a:endParaRPr>
          </a:p>
        </p:txBody>
      </p:sp>
      <p:pic>
        <p:nvPicPr>
          <p:cNvPr id="6" name="Picture 2" descr="IT Infrastructure ,Network and Enterprise Computing services"/>
          <p:cNvPicPr>
            <a:picLocks noChangeAspect="1" noChangeArrowheads="1"/>
          </p:cNvPicPr>
          <p:nvPr/>
        </p:nvPicPr>
        <p:blipFill>
          <a:blip r:embed="rId4" cstate="email"/>
          <a:srcRect/>
          <a:stretch>
            <a:fillRect/>
          </a:stretch>
        </p:blipFill>
        <p:spPr bwMode="auto">
          <a:xfrm>
            <a:off x="3562347" y="2579612"/>
            <a:ext cx="1834719" cy="1524001"/>
          </a:xfrm>
          <a:prstGeom prst="ellipse">
            <a:avLst/>
          </a:prstGeom>
          <a:solidFill>
            <a:schemeClr val="bg1"/>
          </a:solidFill>
          <a:ln>
            <a:noFill/>
          </a:ln>
          <a:effectLst>
            <a:softEdge rad="112500"/>
          </a:effectLst>
        </p:spPr>
      </p:pic>
      <p:sp>
        <p:nvSpPr>
          <p:cNvPr id="7" name="Rectangle 2"/>
          <p:cNvSpPr/>
          <p:nvPr/>
        </p:nvSpPr>
        <p:spPr bwMode="auto">
          <a:xfrm>
            <a:off x="3702047" y="2808213"/>
            <a:ext cx="1676401" cy="773113"/>
          </a:xfrm>
          <a:custGeom>
            <a:avLst/>
            <a:gdLst>
              <a:gd name="connsiteX0" fmla="*/ 0 w 1865376"/>
              <a:gd name="connsiteY0" fmla="*/ 0 h 774700"/>
              <a:gd name="connsiteX1" fmla="*/ 1865376 w 1865376"/>
              <a:gd name="connsiteY1" fmla="*/ 0 h 774700"/>
              <a:gd name="connsiteX2" fmla="*/ 1865376 w 1865376"/>
              <a:gd name="connsiteY2" fmla="*/ 774700 h 774700"/>
              <a:gd name="connsiteX3" fmla="*/ 0 w 1865376"/>
              <a:gd name="connsiteY3" fmla="*/ 774700 h 774700"/>
              <a:gd name="connsiteX4" fmla="*/ 0 w 1865376"/>
              <a:gd name="connsiteY4" fmla="*/ 0 h 774700"/>
              <a:gd name="connsiteX0" fmla="*/ 62088 w 1927464"/>
              <a:gd name="connsiteY0" fmla="*/ 0 h 774700"/>
              <a:gd name="connsiteX1" fmla="*/ 1927464 w 1927464"/>
              <a:gd name="connsiteY1" fmla="*/ 0 h 774700"/>
              <a:gd name="connsiteX2" fmla="*/ 1927464 w 1927464"/>
              <a:gd name="connsiteY2" fmla="*/ 774700 h 774700"/>
              <a:gd name="connsiteX3" fmla="*/ 62088 w 1927464"/>
              <a:gd name="connsiteY3" fmla="*/ 774700 h 774700"/>
              <a:gd name="connsiteX4" fmla="*/ 62088 w 1927464"/>
              <a:gd name="connsiteY4" fmla="*/ 0 h 774700"/>
              <a:gd name="connsiteX0" fmla="*/ 75896 w 1941272"/>
              <a:gd name="connsiteY0" fmla="*/ 0 h 774700"/>
              <a:gd name="connsiteX1" fmla="*/ 1941272 w 1941272"/>
              <a:gd name="connsiteY1" fmla="*/ 0 h 774700"/>
              <a:gd name="connsiteX2" fmla="*/ 1941272 w 1941272"/>
              <a:gd name="connsiteY2" fmla="*/ 774700 h 774700"/>
              <a:gd name="connsiteX3" fmla="*/ 75896 w 1941272"/>
              <a:gd name="connsiteY3" fmla="*/ 774700 h 774700"/>
              <a:gd name="connsiteX4" fmla="*/ 75896 w 1941272"/>
              <a:gd name="connsiteY4" fmla="*/ 0 h 774700"/>
              <a:gd name="connsiteX0" fmla="*/ 73192 w 1938568"/>
              <a:gd name="connsiteY0" fmla="*/ 0 h 774700"/>
              <a:gd name="connsiteX1" fmla="*/ 1938568 w 1938568"/>
              <a:gd name="connsiteY1" fmla="*/ 0 h 774700"/>
              <a:gd name="connsiteX2" fmla="*/ 1938568 w 1938568"/>
              <a:gd name="connsiteY2" fmla="*/ 774700 h 774700"/>
              <a:gd name="connsiteX3" fmla="*/ 73192 w 1938568"/>
              <a:gd name="connsiteY3" fmla="*/ 774700 h 774700"/>
              <a:gd name="connsiteX4" fmla="*/ 73192 w 1938568"/>
              <a:gd name="connsiteY4" fmla="*/ 0 h 774700"/>
              <a:gd name="connsiteX0" fmla="*/ 59449 w 1924825"/>
              <a:gd name="connsiteY0" fmla="*/ 0 h 774700"/>
              <a:gd name="connsiteX1" fmla="*/ 1924825 w 1924825"/>
              <a:gd name="connsiteY1" fmla="*/ 0 h 774700"/>
              <a:gd name="connsiteX2" fmla="*/ 1924825 w 1924825"/>
              <a:gd name="connsiteY2" fmla="*/ 774700 h 774700"/>
              <a:gd name="connsiteX3" fmla="*/ 59449 w 1924825"/>
              <a:gd name="connsiteY3" fmla="*/ 774700 h 774700"/>
              <a:gd name="connsiteX4" fmla="*/ 59449 w 1924825"/>
              <a:gd name="connsiteY4" fmla="*/ 0 h 774700"/>
              <a:gd name="connsiteX0" fmla="*/ 69562 w 1934938"/>
              <a:gd name="connsiteY0" fmla="*/ 0 h 774700"/>
              <a:gd name="connsiteX1" fmla="*/ 1934938 w 1934938"/>
              <a:gd name="connsiteY1" fmla="*/ 0 h 774700"/>
              <a:gd name="connsiteX2" fmla="*/ 1934938 w 1934938"/>
              <a:gd name="connsiteY2" fmla="*/ 774700 h 774700"/>
              <a:gd name="connsiteX3" fmla="*/ 69562 w 1934938"/>
              <a:gd name="connsiteY3" fmla="*/ 774700 h 774700"/>
              <a:gd name="connsiteX4" fmla="*/ 69562 w 1934938"/>
              <a:gd name="connsiteY4" fmla="*/ 0 h 774700"/>
              <a:gd name="connsiteX0" fmla="*/ 72865 w 1938241"/>
              <a:gd name="connsiteY0" fmla="*/ 0 h 774700"/>
              <a:gd name="connsiteX1" fmla="*/ 1938241 w 1938241"/>
              <a:gd name="connsiteY1" fmla="*/ 0 h 774700"/>
              <a:gd name="connsiteX2" fmla="*/ 1938241 w 1938241"/>
              <a:gd name="connsiteY2" fmla="*/ 774700 h 774700"/>
              <a:gd name="connsiteX3" fmla="*/ 72865 w 1938241"/>
              <a:gd name="connsiteY3" fmla="*/ 774700 h 774700"/>
              <a:gd name="connsiteX4" fmla="*/ 72865 w 1938241"/>
              <a:gd name="connsiteY4" fmla="*/ 0 h 774700"/>
              <a:gd name="connsiteX0" fmla="*/ 72865 w 1983396"/>
              <a:gd name="connsiteY0" fmla="*/ 0 h 774700"/>
              <a:gd name="connsiteX1" fmla="*/ 1938241 w 1983396"/>
              <a:gd name="connsiteY1" fmla="*/ 0 h 774700"/>
              <a:gd name="connsiteX2" fmla="*/ 1938241 w 1983396"/>
              <a:gd name="connsiteY2" fmla="*/ 774700 h 774700"/>
              <a:gd name="connsiteX3" fmla="*/ 72865 w 1983396"/>
              <a:gd name="connsiteY3" fmla="*/ 774700 h 774700"/>
              <a:gd name="connsiteX4" fmla="*/ 72865 w 1983396"/>
              <a:gd name="connsiteY4" fmla="*/ 0 h 774700"/>
              <a:gd name="connsiteX0" fmla="*/ 72865 w 2010912"/>
              <a:gd name="connsiteY0" fmla="*/ 0 h 774700"/>
              <a:gd name="connsiteX1" fmla="*/ 1938241 w 2010912"/>
              <a:gd name="connsiteY1" fmla="*/ 0 h 774700"/>
              <a:gd name="connsiteX2" fmla="*/ 1938241 w 2010912"/>
              <a:gd name="connsiteY2" fmla="*/ 774700 h 774700"/>
              <a:gd name="connsiteX3" fmla="*/ 72865 w 2010912"/>
              <a:gd name="connsiteY3" fmla="*/ 774700 h 774700"/>
              <a:gd name="connsiteX4" fmla="*/ 72865 w 2010912"/>
              <a:gd name="connsiteY4" fmla="*/ 0 h 774700"/>
              <a:gd name="connsiteX0" fmla="*/ 72865 w 2008492"/>
              <a:gd name="connsiteY0" fmla="*/ 0 h 774700"/>
              <a:gd name="connsiteX1" fmla="*/ 1938241 w 2008492"/>
              <a:gd name="connsiteY1" fmla="*/ 0 h 774700"/>
              <a:gd name="connsiteX2" fmla="*/ 1938241 w 2008492"/>
              <a:gd name="connsiteY2" fmla="*/ 774700 h 774700"/>
              <a:gd name="connsiteX3" fmla="*/ 72865 w 2008492"/>
              <a:gd name="connsiteY3" fmla="*/ 774700 h 774700"/>
              <a:gd name="connsiteX4" fmla="*/ 72865 w 2008492"/>
              <a:gd name="connsiteY4" fmla="*/ 0 h 774700"/>
              <a:gd name="connsiteX0" fmla="*/ 72865 w 2007317"/>
              <a:gd name="connsiteY0" fmla="*/ 0 h 774700"/>
              <a:gd name="connsiteX1" fmla="*/ 1938241 w 2007317"/>
              <a:gd name="connsiteY1" fmla="*/ 0 h 774700"/>
              <a:gd name="connsiteX2" fmla="*/ 1938241 w 2007317"/>
              <a:gd name="connsiteY2" fmla="*/ 774700 h 774700"/>
              <a:gd name="connsiteX3" fmla="*/ 72865 w 2007317"/>
              <a:gd name="connsiteY3" fmla="*/ 774700 h 774700"/>
              <a:gd name="connsiteX4" fmla="*/ 72865 w 2007317"/>
              <a:gd name="connsiteY4" fmla="*/ 0 h 774700"/>
              <a:gd name="connsiteX0" fmla="*/ 73808 w 2008260"/>
              <a:gd name="connsiteY0" fmla="*/ 0 h 774700"/>
              <a:gd name="connsiteX1" fmla="*/ 1939184 w 2008260"/>
              <a:gd name="connsiteY1" fmla="*/ 0 h 774700"/>
              <a:gd name="connsiteX2" fmla="*/ 1939184 w 2008260"/>
              <a:gd name="connsiteY2" fmla="*/ 774700 h 774700"/>
              <a:gd name="connsiteX3" fmla="*/ 73808 w 2008260"/>
              <a:gd name="connsiteY3" fmla="*/ 774700 h 774700"/>
              <a:gd name="connsiteX4" fmla="*/ 73808 w 2008260"/>
              <a:gd name="connsiteY4" fmla="*/ 0 h 774700"/>
              <a:gd name="connsiteX0" fmla="*/ 73808 w 2011933"/>
              <a:gd name="connsiteY0" fmla="*/ 0 h 774700"/>
              <a:gd name="connsiteX1" fmla="*/ 1939184 w 2011933"/>
              <a:gd name="connsiteY1" fmla="*/ 0 h 774700"/>
              <a:gd name="connsiteX2" fmla="*/ 1939184 w 2011933"/>
              <a:gd name="connsiteY2" fmla="*/ 774700 h 774700"/>
              <a:gd name="connsiteX3" fmla="*/ 73808 w 2011933"/>
              <a:gd name="connsiteY3" fmla="*/ 774700 h 774700"/>
              <a:gd name="connsiteX4" fmla="*/ 73808 w 2011933"/>
              <a:gd name="connsiteY4" fmla="*/ 0 h 774700"/>
              <a:gd name="connsiteX0" fmla="*/ 73808 w 2011933"/>
              <a:gd name="connsiteY0" fmla="*/ 0 h 774700"/>
              <a:gd name="connsiteX1" fmla="*/ 1939184 w 2011933"/>
              <a:gd name="connsiteY1" fmla="*/ 0 h 774700"/>
              <a:gd name="connsiteX2" fmla="*/ 1939184 w 2011933"/>
              <a:gd name="connsiteY2" fmla="*/ 774700 h 774700"/>
              <a:gd name="connsiteX3" fmla="*/ 73808 w 2011933"/>
              <a:gd name="connsiteY3" fmla="*/ 774700 h 774700"/>
              <a:gd name="connsiteX4" fmla="*/ 73808 w 2011933"/>
              <a:gd name="connsiteY4" fmla="*/ 0 h 774700"/>
              <a:gd name="connsiteX0" fmla="*/ 73808 w 2013656"/>
              <a:gd name="connsiteY0" fmla="*/ 0 h 774700"/>
              <a:gd name="connsiteX1" fmla="*/ 1939184 w 2013656"/>
              <a:gd name="connsiteY1" fmla="*/ 0 h 774700"/>
              <a:gd name="connsiteX2" fmla="*/ 1939184 w 2013656"/>
              <a:gd name="connsiteY2" fmla="*/ 774700 h 774700"/>
              <a:gd name="connsiteX3" fmla="*/ 73808 w 2013656"/>
              <a:gd name="connsiteY3" fmla="*/ 774700 h 774700"/>
              <a:gd name="connsiteX4" fmla="*/ 73808 w 2013656"/>
              <a:gd name="connsiteY4" fmla="*/ 0 h 774700"/>
              <a:gd name="connsiteX0" fmla="*/ 73808 w 2016284"/>
              <a:gd name="connsiteY0" fmla="*/ 0 h 774700"/>
              <a:gd name="connsiteX1" fmla="*/ 1939184 w 2016284"/>
              <a:gd name="connsiteY1" fmla="*/ 0 h 774700"/>
              <a:gd name="connsiteX2" fmla="*/ 1939184 w 2016284"/>
              <a:gd name="connsiteY2" fmla="*/ 774700 h 774700"/>
              <a:gd name="connsiteX3" fmla="*/ 73808 w 2016284"/>
              <a:gd name="connsiteY3" fmla="*/ 774700 h 774700"/>
              <a:gd name="connsiteX4" fmla="*/ 73808 w 2016284"/>
              <a:gd name="connsiteY4" fmla="*/ 0 h 774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6284" h="774700">
                <a:moveTo>
                  <a:pt x="73808" y="0"/>
                </a:moveTo>
                <a:lnTo>
                  <a:pt x="1939184" y="0"/>
                </a:lnTo>
                <a:cubicBezTo>
                  <a:pt x="2043959" y="225689"/>
                  <a:pt x="2039990" y="540279"/>
                  <a:pt x="1939184" y="774700"/>
                </a:cubicBezTo>
                <a:lnTo>
                  <a:pt x="73808" y="774700"/>
                </a:lnTo>
                <a:cubicBezTo>
                  <a:pt x="-11917" y="586317"/>
                  <a:pt x="-36523" y="232833"/>
                  <a:pt x="73808" y="0"/>
                </a:cubicBezTo>
                <a:close/>
              </a:path>
            </a:pathLst>
          </a:custGeom>
          <a:solidFill>
            <a:srgbClr val="FFFFFF">
              <a:alpha val="51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srgbClr val="FFFFFF"/>
              </a:solidFill>
            </a:endParaRPr>
          </a:p>
        </p:txBody>
      </p:sp>
      <p:sp>
        <p:nvSpPr>
          <p:cNvPr id="8" name="TextBox 7"/>
          <p:cNvSpPr txBox="1"/>
          <p:nvPr/>
        </p:nvSpPr>
        <p:spPr>
          <a:xfrm>
            <a:off x="3727448" y="2811582"/>
            <a:ext cx="1592418" cy="830997"/>
          </a:xfrm>
          <a:prstGeom prst="rect">
            <a:avLst/>
          </a:prstGeom>
          <a:noFill/>
        </p:spPr>
        <p:txBody>
          <a:bodyPr wrap="square" rtlCol="0">
            <a:spAutoFit/>
          </a:bodyPr>
          <a:lstStyle/>
          <a:p>
            <a:pPr algn="ctr"/>
            <a:r>
              <a:rPr lang="en-US" sz="4800" b="1" dirty="0" smtClean="0">
                <a:solidFill>
                  <a:srgbClr val="002060"/>
                </a:solidFill>
              </a:rPr>
              <a:t>#1</a:t>
            </a:r>
            <a:endParaRPr lang="en-US" sz="4800" b="1" dirty="0">
              <a:solidFill>
                <a:srgbClr val="002060"/>
              </a:solidFill>
            </a:endParaRPr>
          </a:p>
        </p:txBody>
      </p:sp>
      <p:sp>
        <p:nvSpPr>
          <p:cNvPr id="9" name="TextBox 8"/>
          <p:cNvSpPr txBox="1"/>
          <p:nvPr/>
        </p:nvSpPr>
        <p:spPr>
          <a:xfrm>
            <a:off x="3676648" y="4253805"/>
            <a:ext cx="1897218" cy="1384995"/>
          </a:xfrm>
          <a:prstGeom prst="rect">
            <a:avLst/>
          </a:prstGeom>
          <a:noFill/>
        </p:spPr>
        <p:txBody>
          <a:bodyPr wrap="square" rtlCol="0">
            <a:spAutoFit/>
          </a:bodyPr>
          <a:lstStyle/>
          <a:p>
            <a:pPr algn="ctr"/>
            <a:r>
              <a:rPr lang="en-US" sz="2000" b="1" dirty="0" smtClean="0">
                <a:solidFill>
                  <a:schemeClr val="accent2"/>
                </a:solidFill>
              </a:rPr>
              <a:t>CIOs</a:t>
            </a:r>
          </a:p>
          <a:p>
            <a:pPr algn="ctr"/>
            <a:r>
              <a:rPr lang="en-US" sz="1400" dirty="0" smtClean="0">
                <a:solidFill>
                  <a:srgbClr val="000000"/>
                </a:solidFill>
              </a:rPr>
              <a:t>Rank Analytics as their number #1 priority in global industry study</a:t>
            </a:r>
            <a:endParaRPr lang="en-US" sz="1200" baseline="30000" dirty="0" smtClean="0">
              <a:solidFill>
                <a:srgbClr val="000000"/>
              </a:solidFill>
            </a:endParaRPr>
          </a:p>
          <a:p>
            <a:endParaRPr lang="en-US" sz="1200" b="1" i="1" baseline="30000" dirty="0">
              <a:solidFill>
                <a:schemeClr val="bg1">
                  <a:lumMod val="50000"/>
                </a:schemeClr>
              </a:solidFill>
            </a:endParaRPr>
          </a:p>
        </p:txBody>
      </p:sp>
      <p:sp>
        <p:nvSpPr>
          <p:cNvPr id="10" name="Rectangle 2"/>
          <p:cNvSpPr/>
          <p:nvPr/>
        </p:nvSpPr>
        <p:spPr bwMode="auto">
          <a:xfrm>
            <a:off x="5093526" y="2884413"/>
            <a:ext cx="1676401" cy="773113"/>
          </a:xfrm>
          <a:custGeom>
            <a:avLst/>
            <a:gdLst>
              <a:gd name="connsiteX0" fmla="*/ 0 w 1865376"/>
              <a:gd name="connsiteY0" fmla="*/ 0 h 774700"/>
              <a:gd name="connsiteX1" fmla="*/ 1865376 w 1865376"/>
              <a:gd name="connsiteY1" fmla="*/ 0 h 774700"/>
              <a:gd name="connsiteX2" fmla="*/ 1865376 w 1865376"/>
              <a:gd name="connsiteY2" fmla="*/ 774700 h 774700"/>
              <a:gd name="connsiteX3" fmla="*/ 0 w 1865376"/>
              <a:gd name="connsiteY3" fmla="*/ 774700 h 774700"/>
              <a:gd name="connsiteX4" fmla="*/ 0 w 1865376"/>
              <a:gd name="connsiteY4" fmla="*/ 0 h 774700"/>
              <a:gd name="connsiteX0" fmla="*/ 62088 w 1927464"/>
              <a:gd name="connsiteY0" fmla="*/ 0 h 774700"/>
              <a:gd name="connsiteX1" fmla="*/ 1927464 w 1927464"/>
              <a:gd name="connsiteY1" fmla="*/ 0 h 774700"/>
              <a:gd name="connsiteX2" fmla="*/ 1927464 w 1927464"/>
              <a:gd name="connsiteY2" fmla="*/ 774700 h 774700"/>
              <a:gd name="connsiteX3" fmla="*/ 62088 w 1927464"/>
              <a:gd name="connsiteY3" fmla="*/ 774700 h 774700"/>
              <a:gd name="connsiteX4" fmla="*/ 62088 w 1927464"/>
              <a:gd name="connsiteY4" fmla="*/ 0 h 774700"/>
              <a:gd name="connsiteX0" fmla="*/ 75896 w 1941272"/>
              <a:gd name="connsiteY0" fmla="*/ 0 h 774700"/>
              <a:gd name="connsiteX1" fmla="*/ 1941272 w 1941272"/>
              <a:gd name="connsiteY1" fmla="*/ 0 h 774700"/>
              <a:gd name="connsiteX2" fmla="*/ 1941272 w 1941272"/>
              <a:gd name="connsiteY2" fmla="*/ 774700 h 774700"/>
              <a:gd name="connsiteX3" fmla="*/ 75896 w 1941272"/>
              <a:gd name="connsiteY3" fmla="*/ 774700 h 774700"/>
              <a:gd name="connsiteX4" fmla="*/ 75896 w 1941272"/>
              <a:gd name="connsiteY4" fmla="*/ 0 h 774700"/>
              <a:gd name="connsiteX0" fmla="*/ 73192 w 1938568"/>
              <a:gd name="connsiteY0" fmla="*/ 0 h 774700"/>
              <a:gd name="connsiteX1" fmla="*/ 1938568 w 1938568"/>
              <a:gd name="connsiteY1" fmla="*/ 0 h 774700"/>
              <a:gd name="connsiteX2" fmla="*/ 1938568 w 1938568"/>
              <a:gd name="connsiteY2" fmla="*/ 774700 h 774700"/>
              <a:gd name="connsiteX3" fmla="*/ 73192 w 1938568"/>
              <a:gd name="connsiteY3" fmla="*/ 774700 h 774700"/>
              <a:gd name="connsiteX4" fmla="*/ 73192 w 1938568"/>
              <a:gd name="connsiteY4" fmla="*/ 0 h 774700"/>
              <a:gd name="connsiteX0" fmla="*/ 59449 w 1924825"/>
              <a:gd name="connsiteY0" fmla="*/ 0 h 774700"/>
              <a:gd name="connsiteX1" fmla="*/ 1924825 w 1924825"/>
              <a:gd name="connsiteY1" fmla="*/ 0 h 774700"/>
              <a:gd name="connsiteX2" fmla="*/ 1924825 w 1924825"/>
              <a:gd name="connsiteY2" fmla="*/ 774700 h 774700"/>
              <a:gd name="connsiteX3" fmla="*/ 59449 w 1924825"/>
              <a:gd name="connsiteY3" fmla="*/ 774700 h 774700"/>
              <a:gd name="connsiteX4" fmla="*/ 59449 w 1924825"/>
              <a:gd name="connsiteY4" fmla="*/ 0 h 774700"/>
              <a:gd name="connsiteX0" fmla="*/ 69562 w 1934938"/>
              <a:gd name="connsiteY0" fmla="*/ 0 h 774700"/>
              <a:gd name="connsiteX1" fmla="*/ 1934938 w 1934938"/>
              <a:gd name="connsiteY1" fmla="*/ 0 h 774700"/>
              <a:gd name="connsiteX2" fmla="*/ 1934938 w 1934938"/>
              <a:gd name="connsiteY2" fmla="*/ 774700 h 774700"/>
              <a:gd name="connsiteX3" fmla="*/ 69562 w 1934938"/>
              <a:gd name="connsiteY3" fmla="*/ 774700 h 774700"/>
              <a:gd name="connsiteX4" fmla="*/ 69562 w 1934938"/>
              <a:gd name="connsiteY4" fmla="*/ 0 h 774700"/>
              <a:gd name="connsiteX0" fmla="*/ 72865 w 1938241"/>
              <a:gd name="connsiteY0" fmla="*/ 0 h 774700"/>
              <a:gd name="connsiteX1" fmla="*/ 1938241 w 1938241"/>
              <a:gd name="connsiteY1" fmla="*/ 0 h 774700"/>
              <a:gd name="connsiteX2" fmla="*/ 1938241 w 1938241"/>
              <a:gd name="connsiteY2" fmla="*/ 774700 h 774700"/>
              <a:gd name="connsiteX3" fmla="*/ 72865 w 1938241"/>
              <a:gd name="connsiteY3" fmla="*/ 774700 h 774700"/>
              <a:gd name="connsiteX4" fmla="*/ 72865 w 1938241"/>
              <a:gd name="connsiteY4" fmla="*/ 0 h 774700"/>
              <a:gd name="connsiteX0" fmla="*/ 72865 w 1983396"/>
              <a:gd name="connsiteY0" fmla="*/ 0 h 774700"/>
              <a:gd name="connsiteX1" fmla="*/ 1938241 w 1983396"/>
              <a:gd name="connsiteY1" fmla="*/ 0 h 774700"/>
              <a:gd name="connsiteX2" fmla="*/ 1938241 w 1983396"/>
              <a:gd name="connsiteY2" fmla="*/ 774700 h 774700"/>
              <a:gd name="connsiteX3" fmla="*/ 72865 w 1983396"/>
              <a:gd name="connsiteY3" fmla="*/ 774700 h 774700"/>
              <a:gd name="connsiteX4" fmla="*/ 72865 w 1983396"/>
              <a:gd name="connsiteY4" fmla="*/ 0 h 774700"/>
              <a:gd name="connsiteX0" fmla="*/ 72865 w 2010912"/>
              <a:gd name="connsiteY0" fmla="*/ 0 h 774700"/>
              <a:gd name="connsiteX1" fmla="*/ 1938241 w 2010912"/>
              <a:gd name="connsiteY1" fmla="*/ 0 h 774700"/>
              <a:gd name="connsiteX2" fmla="*/ 1938241 w 2010912"/>
              <a:gd name="connsiteY2" fmla="*/ 774700 h 774700"/>
              <a:gd name="connsiteX3" fmla="*/ 72865 w 2010912"/>
              <a:gd name="connsiteY3" fmla="*/ 774700 h 774700"/>
              <a:gd name="connsiteX4" fmla="*/ 72865 w 2010912"/>
              <a:gd name="connsiteY4" fmla="*/ 0 h 774700"/>
              <a:gd name="connsiteX0" fmla="*/ 72865 w 2008492"/>
              <a:gd name="connsiteY0" fmla="*/ 0 h 774700"/>
              <a:gd name="connsiteX1" fmla="*/ 1938241 w 2008492"/>
              <a:gd name="connsiteY1" fmla="*/ 0 h 774700"/>
              <a:gd name="connsiteX2" fmla="*/ 1938241 w 2008492"/>
              <a:gd name="connsiteY2" fmla="*/ 774700 h 774700"/>
              <a:gd name="connsiteX3" fmla="*/ 72865 w 2008492"/>
              <a:gd name="connsiteY3" fmla="*/ 774700 h 774700"/>
              <a:gd name="connsiteX4" fmla="*/ 72865 w 2008492"/>
              <a:gd name="connsiteY4" fmla="*/ 0 h 774700"/>
              <a:gd name="connsiteX0" fmla="*/ 72865 w 2007317"/>
              <a:gd name="connsiteY0" fmla="*/ 0 h 774700"/>
              <a:gd name="connsiteX1" fmla="*/ 1938241 w 2007317"/>
              <a:gd name="connsiteY1" fmla="*/ 0 h 774700"/>
              <a:gd name="connsiteX2" fmla="*/ 1938241 w 2007317"/>
              <a:gd name="connsiteY2" fmla="*/ 774700 h 774700"/>
              <a:gd name="connsiteX3" fmla="*/ 72865 w 2007317"/>
              <a:gd name="connsiteY3" fmla="*/ 774700 h 774700"/>
              <a:gd name="connsiteX4" fmla="*/ 72865 w 2007317"/>
              <a:gd name="connsiteY4" fmla="*/ 0 h 774700"/>
              <a:gd name="connsiteX0" fmla="*/ 73808 w 2008260"/>
              <a:gd name="connsiteY0" fmla="*/ 0 h 774700"/>
              <a:gd name="connsiteX1" fmla="*/ 1939184 w 2008260"/>
              <a:gd name="connsiteY1" fmla="*/ 0 h 774700"/>
              <a:gd name="connsiteX2" fmla="*/ 1939184 w 2008260"/>
              <a:gd name="connsiteY2" fmla="*/ 774700 h 774700"/>
              <a:gd name="connsiteX3" fmla="*/ 73808 w 2008260"/>
              <a:gd name="connsiteY3" fmla="*/ 774700 h 774700"/>
              <a:gd name="connsiteX4" fmla="*/ 73808 w 2008260"/>
              <a:gd name="connsiteY4" fmla="*/ 0 h 774700"/>
              <a:gd name="connsiteX0" fmla="*/ 73808 w 2011933"/>
              <a:gd name="connsiteY0" fmla="*/ 0 h 774700"/>
              <a:gd name="connsiteX1" fmla="*/ 1939184 w 2011933"/>
              <a:gd name="connsiteY1" fmla="*/ 0 h 774700"/>
              <a:gd name="connsiteX2" fmla="*/ 1939184 w 2011933"/>
              <a:gd name="connsiteY2" fmla="*/ 774700 h 774700"/>
              <a:gd name="connsiteX3" fmla="*/ 73808 w 2011933"/>
              <a:gd name="connsiteY3" fmla="*/ 774700 h 774700"/>
              <a:gd name="connsiteX4" fmla="*/ 73808 w 2011933"/>
              <a:gd name="connsiteY4" fmla="*/ 0 h 774700"/>
              <a:gd name="connsiteX0" fmla="*/ 73808 w 2011933"/>
              <a:gd name="connsiteY0" fmla="*/ 0 h 774700"/>
              <a:gd name="connsiteX1" fmla="*/ 1939184 w 2011933"/>
              <a:gd name="connsiteY1" fmla="*/ 0 h 774700"/>
              <a:gd name="connsiteX2" fmla="*/ 1939184 w 2011933"/>
              <a:gd name="connsiteY2" fmla="*/ 774700 h 774700"/>
              <a:gd name="connsiteX3" fmla="*/ 73808 w 2011933"/>
              <a:gd name="connsiteY3" fmla="*/ 774700 h 774700"/>
              <a:gd name="connsiteX4" fmla="*/ 73808 w 2011933"/>
              <a:gd name="connsiteY4" fmla="*/ 0 h 774700"/>
              <a:gd name="connsiteX0" fmla="*/ 73808 w 2013656"/>
              <a:gd name="connsiteY0" fmla="*/ 0 h 774700"/>
              <a:gd name="connsiteX1" fmla="*/ 1939184 w 2013656"/>
              <a:gd name="connsiteY1" fmla="*/ 0 h 774700"/>
              <a:gd name="connsiteX2" fmla="*/ 1939184 w 2013656"/>
              <a:gd name="connsiteY2" fmla="*/ 774700 h 774700"/>
              <a:gd name="connsiteX3" fmla="*/ 73808 w 2013656"/>
              <a:gd name="connsiteY3" fmla="*/ 774700 h 774700"/>
              <a:gd name="connsiteX4" fmla="*/ 73808 w 2013656"/>
              <a:gd name="connsiteY4" fmla="*/ 0 h 774700"/>
              <a:gd name="connsiteX0" fmla="*/ 73808 w 2016284"/>
              <a:gd name="connsiteY0" fmla="*/ 0 h 774700"/>
              <a:gd name="connsiteX1" fmla="*/ 1939184 w 2016284"/>
              <a:gd name="connsiteY1" fmla="*/ 0 h 774700"/>
              <a:gd name="connsiteX2" fmla="*/ 1939184 w 2016284"/>
              <a:gd name="connsiteY2" fmla="*/ 774700 h 774700"/>
              <a:gd name="connsiteX3" fmla="*/ 73808 w 2016284"/>
              <a:gd name="connsiteY3" fmla="*/ 774700 h 774700"/>
              <a:gd name="connsiteX4" fmla="*/ 73808 w 2016284"/>
              <a:gd name="connsiteY4" fmla="*/ 0 h 774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6284" h="774700">
                <a:moveTo>
                  <a:pt x="73808" y="0"/>
                </a:moveTo>
                <a:lnTo>
                  <a:pt x="1939184" y="0"/>
                </a:lnTo>
                <a:cubicBezTo>
                  <a:pt x="2043959" y="225689"/>
                  <a:pt x="2039990" y="540279"/>
                  <a:pt x="1939184" y="774700"/>
                </a:cubicBezTo>
                <a:lnTo>
                  <a:pt x="73808" y="774700"/>
                </a:lnTo>
                <a:cubicBezTo>
                  <a:pt x="-11917" y="586317"/>
                  <a:pt x="-36523" y="232833"/>
                  <a:pt x="73808" y="0"/>
                </a:cubicBezTo>
                <a:close/>
              </a:path>
            </a:pathLst>
          </a:custGeom>
          <a:solidFill>
            <a:srgbClr val="FFFFFF">
              <a:alpha val="51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srgbClr val="FFFFFF"/>
              </a:solidFill>
            </a:endParaRPr>
          </a:p>
        </p:txBody>
      </p:sp>
      <p:sp>
        <p:nvSpPr>
          <p:cNvPr id="11" name="Oval 10"/>
          <p:cNvSpPr/>
          <p:nvPr/>
        </p:nvSpPr>
        <p:spPr bwMode="auto">
          <a:xfrm>
            <a:off x="6287252" y="2351009"/>
            <a:ext cx="1828800" cy="1828800"/>
          </a:xfrm>
          <a:prstGeom prst="ellipse">
            <a:avLst/>
          </a:prstGeom>
          <a:solidFill>
            <a:schemeClr val="bg1"/>
          </a:solidFill>
          <a:ln>
            <a:noFill/>
          </a:ln>
          <a:effectLst/>
          <a:scene3d>
            <a:camera prst="orthographicFront"/>
            <a:lightRig rig="threePt" dir="t"/>
          </a:scene3d>
          <a:sp3d extrusionH="57150" contourW="12700" prstMaterial="softEdge">
            <a:bevelT w="114300" prst="artDeco"/>
            <a:extrusionClr>
              <a:schemeClr val="bg2">
                <a:lumMod val="75000"/>
              </a:schemeClr>
            </a:extrusionClr>
            <a:contourClr>
              <a:schemeClr val="tx2">
                <a:lumMod val="65000"/>
                <a:lumOff val="35000"/>
              </a:schemeClr>
            </a:contourClr>
          </a:sp3d>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a typeface="ＭＳ Ｐゴシック" charset="0"/>
            </a:endParaRPr>
          </a:p>
        </p:txBody>
      </p:sp>
      <p:sp>
        <p:nvSpPr>
          <p:cNvPr id="12" name="TextBox 11"/>
          <p:cNvSpPr txBox="1"/>
          <p:nvPr/>
        </p:nvSpPr>
        <p:spPr>
          <a:xfrm>
            <a:off x="6312877" y="4253805"/>
            <a:ext cx="1837923" cy="1261884"/>
          </a:xfrm>
          <a:prstGeom prst="rect">
            <a:avLst/>
          </a:prstGeom>
          <a:noFill/>
        </p:spPr>
        <p:txBody>
          <a:bodyPr wrap="square" rtlCol="0">
            <a:spAutoFit/>
          </a:bodyPr>
          <a:lstStyle/>
          <a:p>
            <a:pPr algn="ctr"/>
            <a:r>
              <a:rPr lang="en-US" sz="2000" b="1" dirty="0" smtClean="0">
                <a:solidFill>
                  <a:schemeClr val="accent2"/>
                </a:solidFill>
              </a:rPr>
              <a:t>Companies</a:t>
            </a:r>
            <a:r>
              <a:rPr lang="en-US" sz="2000" b="1" dirty="0" smtClean="0">
                <a:solidFill>
                  <a:schemeClr val="tx1">
                    <a:lumMod val="60000"/>
                    <a:lumOff val="40000"/>
                  </a:schemeClr>
                </a:solidFill>
              </a:rPr>
              <a:t> </a:t>
            </a:r>
            <a:r>
              <a:rPr lang="en-US" sz="1400" dirty="0" smtClean="0">
                <a:solidFill>
                  <a:srgbClr val="000000"/>
                </a:solidFill>
              </a:rPr>
              <a:t>are gaining major competitive advantage from Big Data &amp; Analytics</a:t>
            </a:r>
            <a:r>
              <a:rPr lang="en-US" sz="1400" baseline="30000" dirty="0" smtClean="0">
                <a:solidFill>
                  <a:srgbClr val="000000"/>
                </a:solidFill>
              </a:rPr>
              <a:t>3</a:t>
            </a:r>
            <a:r>
              <a:rPr lang="en-US" sz="1400" dirty="0" smtClean="0">
                <a:solidFill>
                  <a:srgbClr val="000000"/>
                </a:solidFill>
              </a:rPr>
              <a:t> </a:t>
            </a:r>
            <a:endParaRPr lang="en-US" sz="1100" dirty="0" smtClean="0">
              <a:solidFill>
                <a:srgbClr val="000000"/>
              </a:solidFill>
            </a:endParaRPr>
          </a:p>
        </p:txBody>
      </p:sp>
      <p:sp>
        <p:nvSpPr>
          <p:cNvPr id="19" name="Oval 18"/>
          <p:cNvSpPr/>
          <p:nvPr/>
        </p:nvSpPr>
        <p:spPr bwMode="auto">
          <a:xfrm>
            <a:off x="990600" y="2351013"/>
            <a:ext cx="1828800" cy="1828800"/>
          </a:xfrm>
          <a:prstGeom prst="ellipse">
            <a:avLst/>
          </a:prstGeom>
          <a:solidFill>
            <a:schemeClr val="bg1"/>
          </a:solidFill>
          <a:ln>
            <a:noFill/>
          </a:ln>
          <a:effectLst/>
          <a:scene3d>
            <a:camera prst="orthographicFront"/>
            <a:lightRig rig="threePt" dir="t"/>
          </a:scene3d>
          <a:sp3d extrusionH="57150" contourW="12700" prstMaterial="softEdge">
            <a:bevelT w="114300" prst="artDeco"/>
            <a:extrusionClr>
              <a:schemeClr val="bg2">
                <a:lumMod val="75000"/>
              </a:schemeClr>
            </a:extrusionClr>
            <a:contourClr>
              <a:schemeClr val="tx2">
                <a:lumMod val="65000"/>
                <a:lumOff val="35000"/>
              </a:schemeClr>
            </a:contourClr>
          </a:sp3d>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spAutoFit/>
          </a:bodyPr>
          <a:lstStyle/>
          <a:p>
            <a:pPr defTabSz="914400"/>
            <a:endParaRPr lang="en-US" baseline="0">
              <a:solidFill>
                <a:srgbClr val="000000"/>
              </a:solidFill>
              <a:ea typeface="ＭＳ Ｐゴシック" charset="0"/>
              <a:cs typeface="Arial"/>
            </a:endParaRPr>
          </a:p>
        </p:txBody>
      </p:sp>
      <p:sp>
        <p:nvSpPr>
          <p:cNvPr id="20" name="TextBox 19"/>
          <p:cNvSpPr txBox="1"/>
          <p:nvPr/>
        </p:nvSpPr>
        <p:spPr>
          <a:xfrm>
            <a:off x="1041400" y="4253805"/>
            <a:ext cx="1776495" cy="1046440"/>
          </a:xfrm>
          <a:prstGeom prst="rect">
            <a:avLst/>
          </a:prstGeom>
          <a:noFill/>
        </p:spPr>
        <p:txBody>
          <a:bodyPr wrap="square" rtlCol="0">
            <a:spAutoFit/>
          </a:bodyPr>
          <a:lstStyle/>
          <a:p>
            <a:pPr algn="ctr"/>
            <a:r>
              <a:rPr lang="en-US" sz="2000" b="1" dirty="0" smtClean="0">
                <a:solidFill>
                  <a:schemeClr val="accent2"/>
                </a:solidFill>
              </a:rPr>
              <a:t>Manage</a:t>
            </a:r>
            <a:endParaRPr lang="en-US" sz="2000" dirty="0" smtClean="0">
              <a:solidFill>
                <a:schemeClr val="accent2"/>
              </a:solidFill>
            </a:endParaRPr>
          </a:p>
          <a:p>
            <a:pPr algn="ctr"/>
            <a:r>
              <a:rPr lang="en-US" sz="1400" dirty="0"/>
              <a:t>Move Beyond Too Much Data &amp; Not Enough Information</a:t>
            </a:r>
          </a:p>
        </p:txBody>
      </p:sp>
      <p:pic>
        <p:nvPicPr>
          <p:cNvPr id="21" name="Picture 4" descr="Big Data Explained – Part 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990599" y="2330904"/>
            <a:ext cx="1817918" cy="1796531"/>
          </a:xfrm>
          <a:prstGeom prst="ellipse">
            <a:avLst/>
          </a:prstGeom>
          <a:ln>
            <a:noFill/>
          </a:ln>
          <a:effectLst>
            <a:softEdge rad="112500"/>
          </a:effectLst>
          <a:scene3d>
            <a:camera prst="orthographicFront"/>
            <a:lightRig rig="threePt" dir="t"/>
          </a:scene3d>
          <a:sp3d prstMaterial="matte"/>
        </p:spPr>
      </p:pic>
      <p:sp>
        <p:nvSpPr>
          <p:cNvPr id="22" name="TextBox 21"/>
          <p:cNvSpPr txBox="1"/>
          <p:nvPr/>
        </p:nvSpPr>
        <p:spPr>
          <a:xfrm>
            <a:off x="1172050" y="1609621"/>
            <a:ext cx="1410212" cy="707886"/>
          </a:xfrm>
          <a:prstGeom prst="rect">
            <a:avLst/>
          </a:prstGeom>
          <a:noFill/>
        </p:spPr>
        <p:txBody>
          <a:bodyPr wrap="none" rtlCol="0">
            <a:spAutoFit/>
          </a:bodyPr>
          <a:lstStyle/>
          <a:p>
            <a:pPr algn="ctr"/>
            <a:r>
              <a:rPr lang="en-US" sz="2000" b="1" dirty="0" smtClean="0">
                <a:solidFill>
                  <a:srgbClr val="37578B"/>
                </a:solidFill>
              </a:rPr>
              <a:t>Data</a:t>
            </a:r>
          </a:p>
          <a:p>
            <a:pPr algn="ctr"/>
            <a:r>
              <a:rPr lang="en-US" sz="2000" b="1" dirty="0" smtClean="0">
                <a:solidFill>
                  <a:srgbClr val="37578B"/>
                </a:solidFill>
              </a:rPr>
              <a:t>Explosion</a:t>
            </a:r>
            <a:endParaRPr lang="en-US" sz="2000" b="1" dirty="0">
              <a:solidFill>
                <a:srgbClr val="37578B"/>
              </a:solidFill>
            </a:endParaRPr>
          </a:p>
        </p:txBody>
      </p:sp>
      <p:sp>
        <p:nvSpPr>
          <p:cNvPr id="23" name="TextBox 22"/>
          <p:cNvSpPr txBox="1"/>
          <p:nvPr/>
        </p:nvSpPr>
        <p:spPr>
          <a:xfrm>
            <a:off x="3516464" y="1634038"/>
            <a:ext cx="2111071" cy="707886"/>
          </a:xfrm>
          <a:prstGeom prst="rect">
            <a:avLst/>
          </a:prstGeom>
          <a:noFill/>
        </p:spPr>
        <p:txBody>
          <a:bodyPr wrap="square" rtlCol="0">
            <a:spAutoFit/>
          </a:bodyPr>
          <a:lstStyle/>
          <a:p>
            <a:pPr algn="ctr"/>
            <a:r>
              <a:rPr lang="en-US" sz="2000" b="1" dirty="0" smtClean="0">
                <a:solidFill>
                  <a:srgbClr val="37578B"/>
                </a:solidFill>
              </a:rPr>
              <a:t>Analytics a</a:t>
            </a:r>
          </a:p>
          <a:p>
            <a:pPr algn="ctr"/>
            <a:r>
              <a:rPr lang="en-US" sz="2000" b="1" dirty="0" smtClean="0">
                <a:solidFill>
                  <a:srgbClr val="37578B"/>
                </a:solidFill>
              </a:rPr>
              <a:t>Priority</a:t>
            </a:r>
            <a:endParaRPr lang="en-US" sz="2000" b="1" dirty="0">
              <a:solidFill>
                <a:srgbClr val="37578B"/>
              </a:solidFill>
            </a:endParaRPr>
          </a:p>
        </p:txBody>
      </p:sp>
      <p:sp>
        <p:nvSpPr>
          <p:cNvPr id="24" name="TextBox 23"/>
          <p:cNvSpPr txBox="1"/>
          <p:nvPr/>
        </p:nvSpPr>
        <p:spPr>
          <a:xfrm>
            <a:off x="6259537" y="1622321"/>
            <a:ext cx="1790700" cy="707886"/>
          </a:xfrm>
          <a:prstGeom prst="rect">
            <a:avLst/>
          </a:prstGeom>
          <a:noFill/>
        </p:spPr>
        <p:txBody>
          <a:bodyPr wrap="square" rtlCol="0">
            <a:spAutoFit/>
          </a:bodyPr>
          <a:lstStyle/>
          <a:p>
            <a:pPr algn="ctr"/>
            <a:r>
              <a:rPr lang="en-US" sz="2000" b="1" dirty="0" smtClean="0">
                <a:solidFill>
                  <a:srgbClr val="37578B"/>
                </a:solidFill>
              </a:rPr>
              <a:t>Competitive Advantage</a:t>
            </a:r>
            <a:endParaRPr lang="en-US" sz="2000" b="1" dirty="0">
              <a:solidFill>
                <a:srgbClr val="37578B"/>
              </a:solidFill>
            </a:endParaRPr>
          </a:p>
        </p:txBody>
      </p:sp>
      <p:pic>
        <p:nvPicPr>
          <p:cNvPr id="25" name="Picture 2" descr="C:\Users\IBM_ADMIN\My Documents\SametimeFileTransfers\win.gif"/>
          <p:cNvPicPr>
            <a:picLocks noChangeAspect="1" noChangeArrowheads="1"/>
          </p:cNvPicPr>
          <p:nvPr/>
        </p:nvPicPr>
        <p:blipFill>
          <a:blip r:embed="rId6"/>
          <a:srcRect/>
          <a:stretch>
            <a:fillRect/>
          </a:stretch>
        </p:blipFill>
        <p:spPr bwMode="auto">
          <a:xfrm>
            <a:off x="6297638" y="2309283"/>
            <a:ext cx="1873250" cy="1873250"/>
          </a:xfrm>
          <a:prstGeom prst="rect">
            <a:avLst/>
          </a:prstGeom>
          <a:noFill/>
        </p:spPr>
      </p:pic>
      <p:sp>
        <p:nvSpPr>
          <p:cNvPr id="26" name="Rectangle 2"/>
          <p:cNvSpPr/>
          <p:nvPr/>
        </p:nvSpPr>
        <p:spPr bwMode="auto">
          <a:xfrm>
            <a:off x="1066799" y="2833613"/>
            <a:ext cx="1676401" cy="773113"/>
          </a:xfrm>
          <a:custGeom>
            <a:avLst/>
            <a:gdLst>
              <a:gd name="connsiteX0" fmla="*/ 0 w 1865376"/>
              <a:gd name="connsiteY0" fmla="*/ 0 h 774700"/>
              <a:gd name="connsiteX1" fmla="*/ 1865376 w 1865376"/>
              <a:gd name="connsiteY1" fmla="*/ 0 h 774700"/>
              <a:gd name="connsiteX2" fmla="*/ 1865376 w 1865376"/>
              <a:gd name="connsiteY2" fmla="*/ 774700 h 774700"/>
              <a:gd name="connsiteX3" fmla="*/ 0 w 1865376"/>
              <a:gd name="connsiteY3" fmla="*/ 774700 h 774700"/>
              <a:gd name="connsiteX4" fmla="*/ 0 w 1865376"/>
              <a:gd name="connsiteY4" fmla="*/ 0 h 774700"/>
              <a:gd name="connsiteX0" fmla="*/ 62088 w 1927464"/>
              <a:gd name="connsiteY0" fmla="*/ 0 h 774700"/>
              <a:gd name="connsiteX1" fmla="*/ 1927464 w 1927464"/>
              <a:gd name="connsiteY1" fmla="*/ 0 h 774700"/>
              <a:gd name="connsiteX2" fmla="*/ 1927464 w 1927464"/>
              <a:gd name="connsiteY2" fmla="*/ 774700 h 774700"/>
              <a:gd name="connsiteX3" fmla="*/ 62088 w 1927464"/>
              <a:gd name="connsiteY3" fmla="*/ 774700 h 774700"/>
              <a:gd name="connsiteX4" fmla="*/ 62088 w 1927464"/>
              <a:gd name="connsiteY4" fmla="*/ 0 h 774700"/>
              <a:gd name="connsiteX0" fmla="*/ 75896 w 1941272"/>
              <a:gd name="connsiteY0" fmla="*/ 0 h 774700"/>
              <a:gd name="connsiteX1" fmla="*/ 1941272 w 1941272"/>
              <a:gd name="connsiteY1" fmla="*/ 0 h 774700"/>
              <a:gd name="connsiteX2" fmla="*/ 1941272 w 1941272"/>
              <a:gd name="connsiteY2" fmla="*/ 774700 h 774700"/>
              <a:gd name="connsiteX3" fmla="*/ 75896 w 1941272"/>
              <a:gd name="connsiteY3" fmla="*/ 774700 h 774700"/>
              <a:gd name="connsiteX4" fmla="*/ 75896 w 1941272"/>
              <a:gd name="connsiteY4" fmla="*/ 0 h 774700"/>
              <a:gd name="connsiteX0" fmla="*/ 73192 w 1938568"/>
              <a:gd name="connsiteY0" fmla="*/ 0 h 774700"/>
              <a:gd name="connsiteX1" fmla="*/ 1938568 w 1938568"/>
              <a:gd name="connsiteY1" fmla="*/ 0 h 774700"/>
              <a:gd name="connsiteX2" fmla="*/ 1938568 w 1938568"/>
              <a:gd name="connsiteY2" fmla="*/ 774700 h 774700"/>
              <a:gd name="connsiteX3" fmla="*/ 73192 w 1938568"/>
              <a:gd name="connsiteY3" fmla="*/ 774700 h 774700"/>
              <a:gd name="connsiteX4" fmla="*/ 73192 w 1938568"/>
              <a:gd name="connsiteY4" fmla="*/ 0 h 774700"/>
              <a:gd name="connsiteX0" fmla="*/ 59449 w 1924825"/>
              <a:gd name="connsiteY0" fmla="*/ 0 h 774700"/>
              <a:gd name="connsiteX1" fmla="*/ 1924825 w 1924825"/>
              <a:gd name="connsiteY1" fmla="*/ 0 h 774700"/>
              <a:gd name="connsiteX2" fmla="*/ 1924825 w 1924825"/>
              <a:gd name="connsiteY2" fmla="*/ 774700 h 774700"/>
              <a:gd name="connsiteX3" fmla="*/ 59449 w 1924825"/>
              <a:gd name="connsiteY3" fmla="*/ 774700 h 774700"/>
              <a:gd name="connsiteX4" fmla="*/ 59449 w 1924825"/>
              <a:gd name="connsiteY4" fmla="*/ 0 h 774700"/>
              <a:gd name="connsiteX0" fmla="*/ 69562 w 1934938"/>
              <a:gd name="connsiteY0" fmla="*/ 0 h 774700"/>
              <a:gd name="connsiteX1" fmla="*/ 1934938 w 1934938"/>
              <a:gd name="connsiteY1" fmla="*/ 0 h 774700"/>
              <a:gd name="connsiteX2" fmla="*/ 1934938 w 1934938"/>
              <a:gd name="connsiteY2" fmla="*/ 774700 h 774700"/>
              <a:gd name="connsiteX3" fmla="*/ 69562 w 1934938"/>
              <a:gd name="connsiteY3" fmla="*/ 774700 h 774700"/>
              <a:gd name="connsiteX4" fmla="*/ 69562 w 1934938"/>
              <a:gd name="connsiteY4" fmla="*/ 0 h 774700"/>
              <a:gd name="connsiteX0" fmla="*/ 72865 w 1938241"/>
              <a:gd name="connsiteY0" fmla="*/ 0 h 774700"/>
              <a:gd name="connsiteX1" fmla="*/ 1938241 w 1938241"/>
              <a:gd name="connsiteY1" fmla="*/ 0 h 774700"/>
              <a:gd name="connsiteX2" fmla="*/ 1938241 w 1938241"/>
              <a:gd name="connsiteY2" fmla="*/ 774700 h 774700"/>
              <a:gd name="connsiteX3" fmla="*/ 72865 w 1938241"/>
              <a:gd name="connsiteY3" fmla="*/ 774700 h 774700"/>
              <a:gd name="connsiteX4" fmla="*/ 72865 w 1938241"/>
              <a:gd name="connsiteY4" fmla="*/ 0 h 774700"/>
              <a:gd name="connsiteX0" fmla="*/ 72865 w 1983396"/>
              <a:gd name="connsiteY0" fmla="*/ 0 h 774700"/>
              <a:gd name="connsiteX1" fmla="*/ 1938241 w 1983396"/>
              <a:gd name="connsiteY1" fmla="*/ 0 h 774700"/>
              <a:gd name="connsiteX2" fmla="*/ 1938241 w 1983396"/>
              <a:gd name="connsiteY2" fmla="*/ 774700 h 774700"/>
              <a:gd name="connsiteX3" fmla="*/ 72865 w 1983396"/>
              <a:gd name="connsiteY3" fmla="*/ 774700 h 774700"/>
              <a:gd name="connsiteX4" fmla="*/ 72865 w 1983396"/>
              <a:gd name="connsiteY4" fmla="*/ 0 h 774700"/>
              <a:gd name="connsiteX0" fmla="*/ 72865 w 2010912"/>
              <a:gd name="connsiteY0" fmla="*/ 0 h 774700"/>
              <a:gd name="connsiteX1" fmla="*/ 1938241 w 2010912"/>
              <a:gd name="connsiteY1" fmla="*/ 0 h 774700"/>
              <a:gd name="connsiteX2" fmla="*/ 1938241 w 2010912"/>
              <a:gd name="connsiteY2" fmla="*/ 774700 h 774700"/>
              <a:gd name="connsiteX3" fmla="*/ 72865 w 2010912"/>
              <a:gd name="connsiteY3" fmla="*/ 774700 h 774700"/>
              <a:gd name="connsiteX4" fmla="*/ 72865 w 2010912"/>
              <a:gd name="connsiteY4" fmla="*/ 0 h 774700"/>
              <a:gd name="connsiteX0" fmla="*/ 72865 w 2008492"/>
              <a:gd name="connsiteY0" fmla="*/ 0 h 774700"/>
              <a:gd name="connsiteX1" fmla="*/ 1938241 w 2008492"/>
              <a:gd name="connsiteY1" fmla="*/ 0 h 774700"/>
              <a:gd name="connsiteX2" fmla="*/ 1938241 w 2008492"/>
              <a:gd name="connsiteY2" fmla="*/ 774700 h 774700"/>
              <a:gd name="connsiteX3" fmla="*/ 72865 w 2008492"/>
              <a:gd name="connsiteY3" fmla="*/ 774700 h 774700"/>
              <a:gd name="connsiteX4" fmla="*/ 72865 w 2008492"/>
              <a:gd name="connsiteY4" fmla="*/ 0 h 774700"/>
              <a:gd name="connsiteX0" fmla="*/ 72865 w 2007317"/>
              <a:gd name="connsiteY0" fmla="*/ 0 h 774700"/>
              <a:gd name="connsiteX1" fmla="*/ 1938241 w 2007317"/>
              <a:gd name="connsiteY1" fmla="*/ 0 h 774700"/>
              <a:gd name="connsiteX2" fmla="*/ 1938241 w 2007317"/>
              <a:gd name="connsiteY2" fmla="*/ 774700 h 774700"/>
              <a:gd name="connsiteX3" fmla="*/ 72865 w 2007317"/>
              <a:gd name="connsiteY3" fmla="*/ 774700 h 774700"/>
              <a:gd name="connsiteX4" fmla="*/ 72865 w 2007317"/>
              <a:gd name="connsiteY4" fmla="*/ 0 h 774700"/>
              <a:gd name="connsiteX0" fmla="*/ 73808 w 2008260"/>
              <a:gd name="connsiteY0" fmla="*/ 0 h 774700"/>
              <a:gd name="connsiteX1" fmla="*/ 1939184 w 2008260"/>
              <a:gd name="connsiteY1" fmla="*/ 0 h 774700"/>
              <a:gd name="connsiteX2" fmla="*/ 1939184 w 2008260"/>
              <a:gd name="connsiteY2" fmla="*/ 774700 h 774700"/>
              <a:gd name="connsiteX3" fmla="*/ 73808 w 2008260"/>
              <a:gd name="connsiteY3" fmla="*/ 774700 h 774700"/>
              <a:gd name="connsiteX4" fmla="*/ 73808 w 2008260"/>
              <a:gd name="connsiteY4" fmla="*/ 0 h 774700"/>
              <a:gd name="connsiteX0" fmla="*/ 73808 w 2011933"/>
              <a:gd name="connsiteY0" fmla="*/ 0 h 774700"/>
              <a:gd name="connsiteX1" fmla="*/ 1939184 w 2011933"/>
              <a:gd name="connsiteY1" fmla="*/ 0 h 774700"/>
              <a:gd name="connsiteX2" fmla="*/ 1939184 w 2011933"/>
              <a:gd name="connsiteY2" fmla="*/ 774700 h 774700"/>
              <a:gd name="connsiteX3" fmla="*/ 73808 w 2011933"/>
              <a:gd name="connsiteY3" fmla="*/ 774700 h 774700"/>
              <a:gd name="connsiteX4" fmla="*/ 73808 w 2011933"/>
              <a:gd name="connsiteY4" fmla="*/ 0 h 774700"/>
              <a:gd name="connsiteX0" fmla="*/ 73808 w 2011933"/>
              <a:gd name="connsiteY0" fmla="*/ 0 h 774700"/>
              <a:gd name="connsiteX1" fmla="*/ 1939184 w 2011933"/>
              <a:gd name="connsiteY1" fmla="*/ 0 h 774700"/>
              <a:gd name="connsiteX2" fmla="*/ 1939184 w 2011933"/>
              <a:gd name="connsiteY2" fmla="*/ 774700 h 774700"/>
              <a:gd name="connsiteX3" fmla="*/ 73808 w 2011933"/>
              <a:gd name="connsiteY3" fmla="*/ 774700 h 774700"/>
              <a:gd name="connsiteX4" fmla="*/ 73808 w 2011933"/>
              <a:gd name="connsiteY4" fmla="*/ 0 h 774700"/>
              <a:gd name="connsiteX0" fmla="*/ 73808 w 2013656"/>
              <a:gd name="connsiteY0" fmla="*/ 0 h 774700"/>
              <a:gd name="connsiteX1" fmla="*/ 1939184 w 2013656"/>
              <a:gd name="connsiteY1" fmla="*/ 0 h 774700"/>
              <a:gd name="connsiteX2" fmla="*/ 1939184 w 2013656"/>
              <a:gd name="connsiteY2" fmla="*/ 774700 h 774700"/>
              <a:gd name="connsiteX3" fmla="*/ 73808 w 2013656"/>
              <a:gd name="connsiteY3" fmla="*/ 774700 h 774700"/>
              <a:gd name="connsiteX4" fmla="*/ 73808 w 2013656"/>
              <a:gd name="connsiteY4" fmla="*/ 0 h 774700"/>
              <a:gd name="connsiteX0" fmla="*/ 73808 w 2016284"/>
              <a:gd name="connsiteY0" fmla="*/ 0 h 774700"/>
              <a:gd name="connsiteX1" fmla="*/ 1939184 w 2016284"/>
              <a:gd name="connsiteY1" fmla="*/ 0 h 774700"/>
              <a:gd name="connsiteX2" fmla="*/ 1939184 w 2016284"/>
              <a:gd name="connsiteY2" fmla="*/ 774700 h 774700"/>
              <a:gd name="connsiteX3" fmla="*/ 73808 w 2016284"/>
              <a:gd name="connsiteY3" fmla="*/ 774700 h 774700"/>
              <a:gd name="connsiteX4" fmla="*/ 73808 w 2016284"/>
              <a:gd name="connsiteY4" fmla="*/ 0 h 774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6284" h="774700">
                <a:moveTo>
                  <a:pt x="73808" y="0"/>
                </a:moveTo>
                <a:lnTo>
                  <a:pt x="1939184" y="0"/>
                </a:lnTo>
                <a:cubicBezTo>
                  <a:pt x="2043959" y="225689"/>
                  <a:pt x="2039990" y="540279"/>
                  <a:pt x="1939184" y="774700"/>
                </a:cubicBezTo>
                <a:lnTo>
                  <a:pt x="73808" y="774700"/>
                </a:lnTo>
                <a:cubicBezTo>
                  <a:pt x="-11917" y="586317"/>
                  <a:pt x="-36523" y="232833"/>
                  <a:pt x="73808" y="0"/>
                </a:cubicBezTo>
                <a:close/>
              </a:path>
            </a:pathLst>
          </a:custGeom>
          <a:solidFill>
            <a:srgbClr val="FFFFFF">
              <a:alpha val="51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aseline="0">
              <a:solidFill>
                <a:srgbClr val="FFFFFF"/>
              </a:solidFill>
              <a:latin typeface="Arial"/>
              <a:ea typeface="ＭＳ Ｐゴシック"/>
              <a:cs typeface="Arial"/>
            </a:endParaRPr>
          </a:p>
        </p:txBody>
      </p:sp>
      <p:sp>
        <p:nvSpPr>
          <p:cNvPr id="27" name="TextBox 26"/>
          <p:cNvSpPr txBox="1"/>
          <p:nvPr/>
        </p:nvSpPr>
        <p:spPr>
          <a:xfrm>
            <a:off x="1116096" y="2849682"/>
            <a:ext cx="1667800" cy="830997"/>
          </a:xfrm>
          <a:prstGeom prst="rect">
            <a:avLst/>
          </a:prstGeom>
          <a:noFill/>
        </p:spPr>
        <p:txBody>
          <a:bodyPr wrap="square" rtlCol="0">
            <a:spAutoFit/>
          </a:bodyPr>
          <a:lstStyle/>
          <a:p>
            <a:pPr algn="ctr" defTabSz="914400" fontAlgn="auto">
              <a:spcBef>
                <a:spcPts val="0"/>
              </a:spcBef>
              <a:spcAft>
                <a:spcPts val="0"/>
              </a:spcAft>
            </a:pPr>
            <a:r>
              <a:rPr lang="en-US" sz="4800" b="1" dirty="0" smtClean="0">
                <a:solidFill>
                  <a:srgbClr val="002060"/>
                </a:solidFill>
                <a:latin typeface="Arial"/>
                <a:ea typeface="ＭＳ Ｐゴシック"/>
                <a:cs typeface="Arial"/>
              </a:rPr>
              <a:t>90%</a:t>
            </a:r>
            <a:endParaRPr lang="en-US" sz="4800" b="1" baseline="0" dirty="0">
              <a:solidFill>
                <a:srgbClr val="002060"/>
              </a:solidFill>
              <a:latin typeface="Arial"/>
              <a:ea typeface="ＭＳ Ｐゴシック"/>
              <a:cs typeface="Arial"/>
            </a:endParaRPr>
          </a:p>
        </p:txBody>
      </p:sp>
      <p:sp>
        <p:nvSpPr>
          <p:cNvPr id="28" name="Rectangle 2"/>
          <p:cNvSpPr/>
          <p:nvPr/>
        </p:nvSpPr>
        <p:spPr bwMode="auto">
          <a:xfrm>
            <a:off x="6337241" y="2859013"/>
            <a:ext cx="1789196" cy="773113"/>
          </a:xfrm>
          <a:custGeom>
            <a:avLst/>
            <a:gdLst>
              <a:gd name="connsiteX0" fmla="*/ 0 w 1865376"/>
              <a:gd name="connsiteY0" fmla="*/ 0 h 774700"/>
              <a:gd name="connsiteX1" fmla="*/ 1865376 w 1865376"/>
              <a:gd name="connsiteY1" fmla="*/ 0 h 774700"/>
              <a:gd name="connsiteX2" fmla="*/ 1865376 w 1865376"/>
              <a:gd name="connsiteY2" fmla="*/ 774700 h 774700"/>
              <a:gd name="connsiteX3" fmla="*/ 0 w 1865376"/>
              <a:gd name="connsiteY3" fmla="*/ 774700 h 774700"/>
              <a:gd name="connsiteX4" fmla="*/ 0 w 1865376"/>
              <a:gd name="connsiteY4" fmla="*/ 0 h 774700"/>
              <a:gd name="connsiteX0" fmla="*/ 62088 w 1927464"/>
              <a:gd name="connsiteY0" fmla="*/ 0 h 774700"/>
              <a:gd name="connsiteX1" fmla="*/ 1927464 w 1927464"/>
              <a:gd name="connsiteY1" fmla="*/ 0 h 774700"/>
              <a:gd name="connsiteX2" fmla="*/ 1927464 w 1927464"/>
              <a:gd name="connsiteY2" fmla="*/ 774700 h 774700"/>
              <a:gd name="connsiteX3" fmla="*/ 62088 w 1927464"/>
              <a:gd name="connsiteY3" fmla="*/ 774700 h 774700"/>
              <a:gd name="connsiteX4" fmla="*/ 62088 w 1927464"/>
              <a:gd name="connsiteY4" fmla="*/ 0 h 774700"/>
              <a:gd name="connsiteX0" fmla="*/ 75896 w 1941272"/>
              <a:gd name="connsiteY0" fmla="*/ 0 h 774700"/>
              <a:gd name="connsiteX1" fmla="*/ 1941272 w 1941272"/>
              <a:gd name="connsiteY1" fmla="*/ 0 h 774700"/>
              <a:gd name="connsiteX2" fmla="*/ 1941272 w 1941272"/>
              <a:gd name="connsiteY2" fmla="*/ 774700 h 774700"/>
              <a:gd name="connsiteX3" fmla="*/ 75896 w 1941272"/>
              <a:gd name="connsiteY3" fmla="*/ 774700 h 774700"/>
              <a:gd name="connsiteX4" fmla="*/ 75896 w 1941272"/>
              <a:gd name="connsiteY4" fmla="*/ 0 h 774700"/>
              <a:gd name="connsiteX0" fmla="*/ 73192 w 1938568"/>
              <a:gd name="connsiteY0" fmla="*/ 0 h 774700"/>
              <a:gd name="connsiteX1" fmla="*/ 1938568 w 1938568"/>
              <a:gd name="connsiteY1" fmla="*/ 0 h 774700"/>
              <a:gd name="connsiteX2" fmla="*/ 1938568 w 1938568"/>
              <a:gd name="connsiteY2" fmla="*/ 774700 h 774700"/>
              <a:gd name="connsiteX3" fmla="*/ 73192 w 1938568"/>
              <a:gd name="connsiteY3" fmla="*/ 774700 h 774700"/>
              <a:gd name="connsiteX4" fmla="*/ 73192 w 1938568"/>
              <a:gd name="connsiteY4" fmla="*/ 0 h 774700"/>
              <a:gd name="connsiteX0" fmla="*/ 59449 w 1924825"/>
              <a:gd name="connsiteY0" fmla="*/ 0 h 774700"/>
              <a:gd name="connsiteX1" fmla="*/ 1924825 w 1924825"/>
              <a:gd name="connsiteY1" fmla="*/ 0 h 774700"/>
              <a:gd name="connsiteX2" fmla="*/ 1924825 w 1924825"/>
              <a:gd name="connsiteY2" fmla="*/ 774700 h 774700"/>
              <a:gd name="connsiteX3" fmla="*/ 59449 w 1924825"/>
              <a:gd name="connsiteY3" fmla="*/ 774700 h 774700"/>
              <a:gd name="connsiteX4" fmla="*/ 59449 w 1924825"/>
              <a:gd name="connsiteY4" fmla="*/ 0 h 774700"/>
              <a:gd name="connsiteX0" fmla="*/ 69562 w 1934938"/>
              <a:gd name="connsiteY0" fmla="*/ 0 h 774700"/>
              <a:gd name="connsiteX1" fmla="*/ 1934938 w 1934938"/>
              <a:gd name="connsiteY1" fmla="*/ 0 h 774700"/>
              <a:gd name="connsiteX2" fmla="*/ 1934938 w 1934938"/>
              <a:gd name="connsiteY2" fmla="*/ 774700 h 774700"/>
              <a:gd name="connsiteX3" fmla="*/ 69562 w 1934938"/>
              <a:gd name="connsiteY3" fmla="*/ 774700 h 774700"/>
              <a:gd name="connsiteX4" fmla="*/ 69562 w 1934938"/>
              <a:gd name="connsiteY4" fmla="*/ 0 h 774700"/>
              <a:gd name="connsiteX0" fmla="*/ 72865 w 1938241"/>
              <a:gd name="connsiteY0" fmla="*/ 0 h 774700"/>
              <a:gd name="connsiteX1" fmla="*/ 1938241 w 1938241"/>
              <a:gd name="connsiteY1" fmla="*/ 0 h 774700"/>
              <a:gd name="connsiteX2" fmla="*/ 1938241 w 1938241"/>
              <a:gd name="connsiteY2" fmla="*/ 774700 h 774700"/>
              <a:gd name="connsiteX3" fmla="*/ 72865 w 1938241"/>
              <a:gd name="connsiteY3" fmla="*/ 774700 h 774700"/>
              <a:gd name="connsiteX4" fmla="*/ 72865 w 1938241"/>
              <a:gd name="connsiteY4" fmla="*/ 0 h 774700"/>
              <a:gd name="connsiteX0" fmla="*/ 72865 w 1983396"/>
              <a:gd name="connsiteY0" fmla="*/ 0 h 774700"/>
              <a:gd name="connsiteX1" fmla="*/ 1938241 w 1983396"/>
              <a:gd name="connsiteY1" fmla="*/ 0 h 774700"/>
              <a:gd name="connsiteX2" fmla="*/ 1938241 w 1983396"/>
              <a:gd name="connsiteY2" fmla="*/ 774700 h 774700"/>
              <a:gd name="connsiteX3" fmla="*/ 72865 w 1983396"/>
              <a:gd name="connsiteY3" fmla="*/ 774700 h 774700"/>
              <a:gd name="connsiteX4" fmla="*/ 72865 w 1983396"/>
              <a:gd name="connsiteY4" fmla="*/ 0 h 774700"/>
              <a:gd name="connsiteX0" fmla="*/ 72865 w 2010912"/>
              <a:gd name="connsiteY0" fmla="*/ 0 h 774700"/>
              <a:gd name="connsiteX1" fmla="*/ 1938241 w 2010912"/>
              <a:gd name="connsiteY1" fmla="*/ 0 h 774700"/>
              <a:gd name="connsiteX2" fmla="*/ 1938241 w 2010912"/>
              <a:gd name="connsiteY2" fmla="*/ 774700 h 774700"/>
              <a:gd name="connsiteX3" fmla="*/ 72865 w 2010912"/>
              <a:gd name="connsiteY3" fmla="*/ 774700 h 774700"/>
              <a:gd name="connsiteX4" fmla="*/ 72865 w 2010912"/>
              <a:gd name="connsiteY4" fmla="*/ 0 h 774700"/>
              <a:gd name="connsiteX0" fmla="*/ 72865 w 2008492"/>
              <a:gd name="connsiteY0" fmla="*/ 0 h 774700"/>
              <a:gd name="connsiteX1" fmla="*/ 1938241 w 2008492"/>
              <a:gd name="connsiteY1" fmla="*/ 0 h 774700"/>
              <a:gd name="connsiteX2" fmla="*/ 1938241 w 2008492"/>
              <a:gd name="connsiteY2" fmla="*/ 774700 h 774700"/>
              <a:gd name="connsiteX3" fmla="*/ 72865 w 2008492"/>
              <a:gd name="connsiteY3" fmla="*/ 774700 h 774700"/>
              <a:gd name="connsiteX4" fmla="*/ 72865 w 2008492"/>
              <a:gd name="connsiteY4" fmla="*/ 0 h 774700"/>
              <a:gd name="connsiteX0" fmla="*/ 72865 w 2007317"/>
              <a:gd name="connsiteY0" fmla="*/ 0 h 774700"/>
              <a:gd name="connsiteX1" fmla="*/ 1938241 w 2007317"/>
              <a:gd name="connsiteY1" fmla="*/ 0 h 774700"/>
              <a:gd name="connsiteX2" fmla="*/ 1938241 w 2007317"/>
              <a:gd name="connsiteY2" fmla="*/ 774700 h 774700"/>
              <a:gd name="connsiteX3" fmla="*/ 72865 w 2007317"/>
              <a:gd name="connsiteY3" fmla="*/ 774700 h 774700"/>
              <a:gd name="connsiteX4" fmla="*/ 72865 w 2007317"/>
              <a:gd name="connsiteY4" fmla="*/ 0 h 774700"/>
              <a:gd name="connsiteX0" fmla="*/ 73808 w 2008260"/>
              <a:gd name="connsiteY0" fmla="*/ 0 h 774700"/>
              <a:gd name="connsiteX1" fmla="*/ 1939184 w 2008260"/>
              <a:gd name="connsiteY1" fmla="*/ 0 h 774700"/>
              <a:gd name="connsiteX2" fmla="*/ 1939184 w 2008260"/>
              <a:gd name="connsiteY2" fmla="*/ 774700 h 774700"/>
              <a:gd name="connsiteX3" fmla="*/ 73808 w 2008260"/>
              <a:gd name="connsiteY3" fmla="*/ 774700 h 774700"/>
              <a:gd name="connsiteX4" fmla="*/ 73808 w 2008260"/>
              <a:gd name="connsiteY4" fmla="*/ 0 h 774700"/>
              <a:gd name="connsiteX0" fmla="*/ 73808 w 2011933"/>
              <a:gd name="connsiteY0" fmla="*/ 0 h 774700"/>
              <a:gd name="connsiteX1" fmla="*/ 1939184 w 2011933"/>
              <a:gd name="connsiteY1" fmla="*/ 0 h 774700"/>
              <a:gd name="connsiteX2" fmla="*/ 1939184 w 2011933"/>
              <a:gd name="connsiteY2" fmla="*/ 774700 h 774700"/>
              <a:gd name="connsiteX3" fmla="*/ 73808 w 2011933"/>
              <a:gd name="connsiteY3" fmla="*/ 774700 h 774700"/>
              <a:gd name="connsiteX4" fmla="*/ 73808 w 2011933"/>
              <a:gd name="connsiteY4" fmla="*/ 0 h 774700"/>
              <a:gd name="connsiteX0" fmla="*/ 73808 w 2011933"/>
              <a:gd name="connsiteY0" fmla="*/ 0 h 774700"/>
              <a:gd name="connsiteX1" fmla="*/ 1939184 w 2011933"/>
              <a:gd name="connsiteY1" fmla="*/ 0 h 774700"/>
              <a:gd name="connsiteX2" fmla="*/ 1939184 w 2011933"/>
              <a:gd name="connsiteY2" fmla="*/ 774700 h 774700"/>
              <a:gd name="connsiteX3" fmla="*/ 73808 w 2011933"/>
              <a:gd name="connsiteY3" fmla="*/ 774700 h 774700"/>
              <a:gd name="connsiteX4" fmla="*/ 73808 w 2011933"/>
              <a:gd name="connsiteY4" fmla="*/ 0 h 774700"/>
              <a:gd name="connsiteX0" fmla="*/ 73808 w 2013656"/>
              <a:gd name="connsiteY0" fmla="*/ 0 h 774700"/>
              <a:gd name="connsiteX1" fmla="*/ 1939184 w 2013656"/>
              <a:gd name="connsiteY1" fmla="*/ 0 h 774700"/>
              <a:gd name="connsiteX2" fmla="*/ 1939184 w 2013656"/>
              <a:gd name="connsiteY2" fmla="*/ 774700 h 774700"/>
              <a:gd name="connsiteX3" fmla="*/ 73808 w 2013656"/>
              <a:gd name="connsiteY3" fmla="*/ 774700 h 774700"/>
              <a:gd name="connsiteX4" fmla="*/ 73808 w 2013656"/>
              <a:gd name="connsiteY4" fmla="*/ 0 h 774700"/>
              <a:gd name="connsiteX0" fmla="*/ 73808 w 2016284"/>
              <a:gd name="connsiteY0" fmla="*/ 0 h 774700"/>
              <a:gd name="connsiteX1" fmla="*/ 1939184 w 2016284"/>
              <a:gd name="connsiteY1" fmla="*/ 0 h 774700"/>
              <a:gd name="connsiteX2" fmla="*/ 1939184 w 2016284"/>
              <a:gd name="connsiteY2" fmla="*/ 774700 h 774700"/>
              <a:gd name="connsiteX3" fmla="*/ 73808 w 2016284"/>
              <a:gd name="connsiteY3" fmla="*/ 774700 h 774700"/>
              <a:gd name="connsiteX4" fmla="*/ 73808 w 2016284"/>
              <a:gd name="connsiteY4" fmla="*/ 0 h 774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6284" h="774700">
                <a:moveTo>
                  <a:pt x="73808" y="0"/>
                </a:moveTo>
                <a:lnTo>
                  <a:pt x="1939184" y="0"/>
                </a:lnTo>
                <a:cubicBezTo>
                  <a:pt x="2043959" y="225689"/>
                  <a:pt x="2039990" y="540279"/>
                  <a:pt x="1939184" y="774700"/>
                </a:cubicBezTo>
                <a:lnTo>
                  <a:pt x="73808" y="774700"/>
                </a:lnTo>
                <a:cubicBezTo>
                  <a:pt x="-11917" y="586317"/>
                  <a:pt x="-36523" y="232833"/>
                  <a:pt x="73808" y="0"/>
                </a:cubicBezTo>
                <a:close/>
              </a:path>
            </a:pathLst>
          </a:custGeom>
          <a:solidFill>
            <a:srgbClr val="FFFFFF">
              <a:alpha val="51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aseline="0">
              <a:solidFill>
                <a:srgbClr val="FFFFFF"/>
              </a:solidFill>
              <a:latin typeface="Arial"/>
              <a:ea typeface="ＭＳ Ｐゴシック"/>
              <a:cs typeface="Arial"/>
            </a:endParaRPr>
          </a:p>
        </p:txBody>
      </p:sp>
      <p:sp>
        <p:nvSpPr>
          <p:cNvPr id="29" name="TextBox 28"/>
          <p:cNvSpPr txBox="1"/>
          <p:nvPr/>
        </p:nvSpPr>
        <p:spPr>
          <a:xfrm>
            <a:off x="6361137" y="2811578"/>
            <a:ext cx="1663699" cy="830997"/>
          </a:xfrm>
          <a:prstGeom prst="rect">
            <a:avLst/>
          </a:prstGeom>
          <a:noFill/>
        </p:spPr>
        <p:txBody>
          <a:bodyPr wrap="square" rtlCol="0">
            <a:spAutoFit/>
          </a:bodyPr>
          <a:lstStyle/>
          <a:p>
            <a:pPr algn="ctr"/>
            <a:r>
              <a:rPr lang="en-US" sz="4800" b="1" dirty="0" smtClean="0">
                <a:solidFill>
                  <a:srgbClr val="002060"/>
                </a:solidFill>
              </a:rPr>
              <a:t>9/10</a:t>
            </a:r>
            <a:endParaRPr lang="en-US" sz="4800" b="1" dirty="0">
              <a:solidFill>
                <a:srgbClr val="002060"/>
              </a:solidFill>
            </a:endParaRPr>
          </a:p>
        </p:txBody>
      </p:sp>
      <p:cxnSp>
        <p:nvCxnSpPr>
          <p:cNvPr id="31" name="Straight Connector 30"/>
          <p:cNvCxnSpPr/>
          <p:nvPr/>
        </p:nvCxnSpPr>
        <p:spPr>
          <a:xfrm>
            <a:off x="228600" y="896937"/>
            <a:ext cx="7942263" cy="4233"/>
          </a:xfrm>
          <a:prstGeom prst="line">
            <a:avLst/>
          </a:prstGeom>
          <a:ln w="38100" cmpd="sng">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30" name="Rectangle 7"/>
          <p:cNvSpPr txBox="1">
            <a:spLocks noChangeArrowheads="1"/>
          </p:cNvSpPr>
          <p:nvPr/>
        </p:nvSpPr>
        <p:spPr bwMode="black">
          <a:xfrm>
            <a:off x="182563" y="6521450"/>
            <a:ext cx="366712"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eaLnBrk="1" hangingPunct="1">
              <a:defRPr sz="800" smtClean="0">
                <a:solidFill>
                  <a:schemeClr val="tx1"/>
                </a:solidFill>
                <a:cs typeface="Arial" charset="0"/>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fld id="{DC6F839E-3616-FB47-921E-C68435BFACEB}" type="slidenum">
              <a:rPr kumimoji="0" lang="en-US" sz="800" b="0" i="0" u="none" strike="noStrike" kern="1200" cap="none" spc="0" normalizeH="0" baseline="0" noProof="0" smtClean="0">
                <a:ln>
                  <a:noFill/>
                </a:ln>
                <a:solidFill>
                  <a:schemeClr val="tx1"/>
                </a:solidFill>
                <a:effectLst/>
                <a:uLnTx/>
                <a:uFillTx/>
                <a:latin typeface="Arial" charset="0"/>
                <a:ea typeface="MS PGothic" charset="0"/>
                <a:cs typeface="Arial" charset="0"/>
              </a:rPr>
              <a:pPr marL="0" marR="0" lvl="0" indent="0" algn="l" defTabSz="914400" rtl="0" eaLnBrk="1" fontAlgn="base" latinLnBrk="0" hangingPunct="1">
                <a:lnSpc>
                  <a:spcPct val="100000"/>
                </a:lnSpc>
                <a:spcBef>
                  <a:spcPct val="0"/>
                </a:spcBef>
                <a:spcAft>
                  <a:spcPct val="0"/>
                </a:spcAft>
                <a:buClrTx/>
                <a:buSzTx/>
                <a:buFontTx/>
                <a:buNone/>
                <a:tabLst/>
                <a:defRPr/>
              </a:pPr>
              <a:t>23</a:t>
            </a:fld>
            <a:endParaRPr kumimoji="0" lang="en-US" sz="800" b="0" i="0" u="none" strike="noStrike" kern="1200" cap="none" spc="0" normalizeH="0" baseline="0" noProof="0" dirty="0">
              <a:ln>
                <a:noFill/>
              </a:ln>
              <a:solidFill>
                <a:schemeClr val="tx1"/>
              </a:solidFill>
              <a:effectLst/>
              <a:uLnTx/>
              <a:uFillTx/>
              <a:latin typeface="Arial" charset="0"/>
              <a:ea typeface="MS PGothic" charset="0"/>
              <a:cs typeface="Arial" charset="0"/>
            </a:endParaRPr>
          </a:p>
        </p:txBody>
      </p:sp>
    </p:spTree>
    <p:extLst>
      <p:ext uri="{BB962C8B-B14F-4D97-AF65-F5344CB8AC3E}">
        <p14:creationId xmlns:p14="http://schemas.microsoft.com/office/powerpoint/2010/main" val="19973535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304800" y="1317519"/>
            <a:ext cx="8534400" cy="5083281"/>
            <a:chOff x="-696379" y="-323403"/>
            <a:chExt cx="10551225" cy="5869861"/>
          </a:xfrm>
        </p:grpSpPr>
        <p:sp>
          <p:nvSpPr>
            <p:cNvPr id="9" name="Rectangle 8"/>
            <p:cNvSpPr/>
            <p:nvPr/>
          </p:nvSpPr>
          <p:spPr>
            <a:xfrm rot="2700000">
              <a:off x="347638" y="-299587"/>
              <a:ext cx="630107" cy="630107"/>
            </a:xfrm>
            <a:prstGeom prst="rect">
              <a:avLst/>
            </a:prstGeom>
            <a:solidFill>
              <a:schemeClr val="bg1">
                <a:lumMod val="50000"/>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rot="2700000">
              <a:off x="8762604" y="760763"/>
              <a:ext cx="630107" cy="630107"/>
            </a:xfrm>
            <a:prstGeom prst="rect">
              <a:avLst/>
            </a:prstGeom>
            <a:solidFill>
              <a:schemeClr val="bg1">
                <a:lumMod val="50000"/>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rot="2700000">
              <a:off x="8669453" y="639406"/>
              <a:ext cx="440593" cy="440593"/>
            </a:xfrm>
            <a:prstGeom prst="rect">
              <a:avLst/>
            </a:prstGeom>
            <a:solidFill>
              <a:srgbClr val="003A69">
                <a:alpha val="3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rot="2700000">
              <a:off x="786483" y="348935"/>
              <a:ext cx="266556" cy="266556"/>
            </a:xfrm>
            <a:prstGeom prst="rect">
              <a:avLst/>
            </a:prstGeom>
            <a:solidFill>
              <a:schemeClr val="bg1">
                <a:lumMod val="50000"/>
                <a:alpha val="1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rot="2700000">
              <a:off x="-696379" y="1611105"/>
              <a:ext cx="1083612" cy="1083612"/>
            </a:xfrm>
            <a:prstGeom prst="rect">
              <a:avLst/>
            </a:prstGeom>
            <a:solidFill>
              <a:srgbClr val="003A69">
                <a:alpha val="3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p:nvSpPr>
          <p:spPr>
            <a:xfrm rot="2700000">
              <a:off x="8736867" y="2640261"/>
              <a:ext cx="559223" cy="559223"/>
            </a:xfrm>
            <a:prstGeom prst="rect">
              <a:avLst/>
            </a:prstGeom>
            <a:solidFill>
              <a:srgbClr val="2AA3D0">
                <a:alpha val="3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rot="2700000">
              <a:off x="8906933" y="2840309"/>
              <a:ext cx="947913" cy="947913"/>
            </a:xfrm>
            <a:prstGeom prst="rect">
              <a:avLst/>
            </a:prstGeom>
            <a:solidFill>
              <a:schemeClr val="bg1">
                <a:lumMod val="50000"/>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p:cNvSpPr/>
            <p:nvPr/>
          </p:nvSpPr>
          <p:spPr>
            <a:xfrm rot="2700000">
              <a:off x="5806930" y="2199572"/>
              <a:ext cx="225297" cy="225297"/>
            </a:xfrm>
            <a:prstGeom prst="rect">
              <a:avLst/>
            </a:prstGeom>
            <a:solidFill>
              <a:srgbClr val="2AA3D0">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p:cNvSpPr/>
            <p:nvPr/>
          </p:nvSpPr>
          <p:spPr>
            <a:xfrm rot="2700000">
              <a:off x="161430" y="3702796"/>
              <a:ext cx="225297" cy="225297"/>
            </a:xfrm>
            <a:prstGeom prst="rect">
              <a:avLst/>
            </a:prstGeom>
            <a:solidFill>
              <a:srgbClr val="2AA3D0">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p:cNvSpPr/>
            <p:nvPr/>
          </p:nvSpPr>
          <p:spPr>
            <a:xfrm rot="2700000">
              <a:off x="3176092" y="2518191"/>
              <a:ext cx="225297" cy="225297"/>
            </a:xfrm>
            <a:prstGeom prst="rect">
              <a:avLst/>
            </a:prstGeom>
            <a:solidFill>
              <a:schemeClr val="bg1">
                <a:lumMod val="50000"/>
                <a:alpha val="1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p:cNvSpPr/>
            <p:nvPr/>
          </p:nvSpPr>
          <p:spPr>
            <a:xfrm rot="2700000">
              <a:off x="3150940" y="2506188"/>
              <a:ext cx="114158" cy="114158"/>
            </a:xfrm>
            <a:prstGeom prst="rect">
              <a:avLst/>
            </a:prstGeom>
            <a:solidFill>
              <a:schemeClr val="bg1">
                <a:lumMod val="50000"/>
                <a:alpha val="1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p:cNvSpPr/>
            <p:nvPr/>
          </p:nvSpPr>
          <p:spPr>
            <a:xfrm rot="2700000">
              <a:off x="195590" y="3739314"/>
              <a:ext cx="320711" cy="320711"/>
            </a:xfrm>
            <a:prstGeom prst="rect">
              <a:avLst/>
            </a:prstGeom>
            <a:solidFill>
              <a:srgbClr val="2AA3D0">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p:cNvSpPr/>
            <p:nvPr/>
          </p:nvSpPr>
          <p:spPr>
            <a:xfrm rot="2700000">
              <a:off x="1024035" y="2746189"/>
              <a:ext cx="225297" cy="225297"/>
            </a:xfrm>
            <a:prstGeom prst="rect">
              <a:avLst/>
            </a:prstGeom>
            <a:solidFill>
              <a:schemeClr val="bg1">
                <a:lumMod val="50000"/>
                <a:alpha val="1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p:cNvSpPr/>
            <p:nvPr/>
          </p:nvSpPr>
          <p:spPr>
            <a:xfrm rot="2700000">
              <a:off x="1183345" y="2677501"/>
              <a:ext cx="225297" cy="225297"/>
            </a:xfrm>
            <a:prstGeom prst="rect">
              <a:avLst/>
            </a:prstGeom>
            <a:solidFill>
              <a:srgbClr val="2AA3D0">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p:cNvSpPr/>
            <p:nvPr/>
          </p:nvSpPr>
          <p:spPr>
            <a:xfrm rot="2700000">
              <a:off x="54503" y="-323403"/>
              <a:ext cx="515113" cy="515113"/>
            </a:xfrm>
            <a:prstGeom prst="rect">
              <a:avLst/>
            </a:prstGeom>
            <a:solidFill>
              <a:srgbClr val="003A69">
                <a:alpha val="3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p:cNvSpPr/>
            <p:nvPr/>
          </p:nvSpPr>
          <p:spPr>
            <a:xfrm rot="2700000">
              <a:off x="7726750" y="-232851"/>
              <a:ext cx="278329" cy="278329"/>
            </a:xfrm>
            <a:prstGeom prst="rect">
              <a:avLst/>
            </a:prstGeom>
            <a:solidFill>
              <a:srgbClr val="2AA3D0">
                <a:alpha val="3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p:cNvSpPr/>
            <p:nvPr/>
          </p:nvSpPr>
          <p:spPr>
            <a:xfrm rot="2700000">
              <a:off x="7240339" y="759674"/>
              <a:ext cx="114158" cy="114158"/>
            </a:xfrm>
            <a:prstGeom prst="rect">
              <a:avLst/>
            </a:prstGeom>
            <a:solidFill>
              <a:schemeClr val="bg1">
                <a:lumMod val="50000"/>
                <a:alpha val="1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p:cNvSpPr/>
            <p:nvPr/>
          </p:nvSpPr>
          <p:spPr>
            <a:xfrm rot="2700000">
              <a:off x="5626171" y="4595185"/>
              <a:ext cx="114158" cy="114158"/>
            </a:xfrm>
            <a:prstGeom prst="rect">
              <a:avLst/>
            </a:prstGeom>
            <a:solidFill>
              <a:schemeClr val="bg1">
                <a:lumMod val="50000"/>
                <a:alpha val="1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p:cNvSpPr/>
            <p:nvPr/>
          </p:nvSpPr>
          <p:spPr>
            <a:xfrm rot="2700000">
              <a:off x="5703190" y="4571484"/>
              <a:ext cx="114158" cy="114158"/>
            </a:xfrm>
            <a:prstGeom prst="rect">
              <a:avLst/>
            </a:prstGeom>
            <a:solidFill>
              <a:srgbClr val="2AA3D0">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p:cNvSpPr/>
            <p:nvPr/>
          </p:nvSpPr>
          <p:spPr>
            <a:xfrm rot="2700000">
              <a:off x="8244971" y="283564"/>
              <a:ext cx="320711" cy="320711"/>
            </a:xfrm>
            <a:prstGeom prst="rect">
              <a:avLst/>
            </a:prstGeom>
            <a:solidFill>
              <a:srgbClr val="003A69">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p:cNvSpPr/>
            <p:nvPr/>
          </p:nvSpPr>
          <p:spPr>
            <a:xfrm rot="2700000">
              <a:off x="8155051" y="189064"/>
              <a:ext cx="225297" cy="225297"/>
            </a:xfrm>
            <a:prstGeom prst="rect">
              <a:avLst/>
            </a:prstGeom>
            <a:solidFill>
              <a:srgbClr val="2AA3D0">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p:cNvSpPr/>
            <p:nvPr/>
          </p:nvSpPr>
          <p:spPr>
            <a:xfrm rot="2700000">
              <a:off x="8065900" y="1532785"/>
              <a:ext cx="225297" cy="225297"/>
            </a:xfrm>
            <a:prstGeom prst="rect">
              <a:avLst/>
            </a:prstGeom>
            <a:solidFill>
              <a:srgbClr val="003A69">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Rectangle 33"/>
            <p:cNvSpPr/>
            <p:nvPr/>
          </p:nvSpPr>
          <p:spPr>
            <a:xfrm rot="2700000">
              <a:off x="-59904" y="2799782"/>
              <a:ext cx="229509" cy="229509"/>
            </a:xfrm>
            <a:prstGeom prst="rect">
              <a:avLst/>
            </a:prstGeom>
            <a:solidFill>
              <a:schemeClr val="bg1">
                <a:lumMod val="50000"/>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Rectangle 34"/>
            <p:cNvSpPr/>
            <p:nvPr/>
          </p:nvSpPr>
          <p:spPr>
            <a:xfrm rot="2700000">
              <a:off x="8108785" y="3717689"/>
              <a:ext cx="320711" cy="320711"/>
            </a:xfrm>
            <a:prstGeom prst="rect">
              <a:avLst/>
            </a:prstGeom>
            <a:solidFill>
              <a:srgbClr val="003A69">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Rectangle 35"/>
            <p:cNvSpPr/>
            <p:nvPr/>
          </p:nvSpPr>
          <p:spPr>
            <a:xfrm rot="2700000">
              <a:off x="8992778" y="3954877"/>
              <a:ext cx="266556" cy="266556"/>
            </a:xfrm>
            <a:prstGeom prst="rect">
              <a:avLst/>
            </a:prstGeom>
            <a:solidFill>
              <a:schemeClr val="bg1">
                <a:lumMod val="50000"/>
                <a:alpha val="1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p:cNvSpPr/>
            <p:nvPr/>
          </p:nvSpPr>
          <p:spPr>
            <a:xfrm rot="2700000">
              <a:off x="5657568" y="2943516"/>
              <a:ext cx="114158" cy="114158"/>
            </a:xfrm>
            <a:prstGeom prst="rect">
              <a:avLst/>
            </a:prstGeom>
            <a:solidFill>
              <a:schemeClr val="bg1">
                <a:lumMod val="50000"/>
                <a:alpha val="1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ectangle 37"/>
            <p:cNvSpPr/>
            <p:nvPr/>
          </p:nvSpPr>
          <p:spPr>
            <a:xfrm rot="2700000">
              <a:off x="-92319" y="2149654"/>
              <a:ext cx="559223" cy="559223"/>
            </a:xfrm>
            <a:prstGeom prst="rect">
              <a:avLst/>
            </a:prstGeom>
            <a:solidFill>
              <a:srgbClr val="2AA3D0">
                <a:alpha val="3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ectangle 38"/>
            <p:cNvSpPr/>
            <p:nvPr/>
          </p:nvSpPr>
          <p:spPr>
            <a:xfrm rot="2700000">
              <a:off x="753667" y="493406"/>
              <a:ext cx="156364" cy="156364"/>
            </a:xfrm>
            <a:prstGeom prst="rect">
              <a:avLst/>
            </a:prstGeom>
            <a:solidFill>
              <a:schemeClr val="bg1">
                <a:lumMod val="50000"/>
                <a:alpha val="1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Rectangle 39"/>
            <p:cNvSpPr/>
            <p:nvPr/>
          </p:nvSpPr>
          <p:spPr>
            <a:xfrm rot="2700000">
              <a:off x="8040748" y="1666942"/>
              <a:ext cx="114158" cy="114158"/>
            </a:xfrm>
            <a:prstGeom prst="rect">
              <a:avLst/>
            </a:prstGeom>
            <a:solidFill>
              <a:schemeClr val="bg1">
                <a:lumMod val="50000"/>
                <a:alpha val="1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Rectangle 40"/>
            <p:cNvSpPr/>
            <p:nvPr/>
          </p:nvSpPr>
          <p:spPr>
            <a:xfrm rot="2700000">
              <a:off x="1325839" y="1404671"/>
              <a:ext cx="266556" cy="266556"/>
            </a:xfrm>
            <a:prstGeom prst="rect">
              <a:avLst/>
            </a:prstGeom>
            <a:solidFill>
              <a:schemeClr val="bg1">
                <a:lumMod val="50000"/>
                <a:alpha val="1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Rectangle 41"/>
            <p:cNvSpPr/>
            <p:nvPr/>
          </p:nvSpPr>
          <p:spPr>
            <a:xfrm rot="2700000">
              <a:off x="-543468" y="369668"/>
              <a:ext cx="630107" cy="630107"/>
            </a:xfrm>
            <a:prstGeom prst="rect">
              <a:avLst/>
            </a:prstGeom>
            <a:solidFill>
              <a:schemeClr val="bg1">
                <a:lumMod val="50000"/>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7" name="Rectangle 66"/>
            <p:cNvSpPr/>
            <p:nvPr/>
          </p:nvSpPr>
          <p:spPr>
            <a:xfrm rot="2700000">
              <a:off x="7508465" y="4852921"/>
              <a:ext cx="693537" cy="693537"/>
            </a:xfrm>
            <a:prstGeom prst="rect">
              <a:avLst/>
            </a:prstGeom>
            <a:solidFill>
              <a:schemeClr val="bg1">
                <a:lumMod val="50000"/>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8" name="Rectangle 67"/>
            <p:cNvSpPr/>
            <p:nvPr/>
          </p:nvSpPr>
          <p:spPr>
            <a:xfrm rot="2700000">
              <a:off x="7166464" y="4662437"/>
              <a:ext cx="350522" cy="350522"/>
            </a:xfrm>
            <a:prstGeom prst="rect">
              <a:avLst/>
            </a:prstGeom>
            <a:solidFill>
              <a:srgbClr val="003A69">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0" name="Rectangle 69"/>
            <p:cNvSpPr/>
            <p:nvPr/>
          </p:nvSpPr>
          <p:spPr>
            <a:xfrm rot="2700000">
              <a:off x="186124" y="4617711"/>
              <a:ext cx="498994" cy="498994"/>
            </a:xfrm>
            <a:prstGeom prst="rect">
              <a:avLst/>
            </a:prstGeom>
            <a:solidFill>
              <a:srgbClr val="2AA3D0">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2" name="Rectangle 71"/>
            <p:cNvSpPr/>
            <p:nvPr/>
          </p:nvSpPr>
          <p:spPr>
            <a:xfrm rot="2700000">
              <a:off x="482647" y="4933455"/>
              <a:ext cx="348490" cy="348490"/>
            </a:xfrm>
            <a:prstGeom prst="rect">
              <a:avLst/>
            </a:prstGeom>
            <a:solidFill>
              <a:schemeClr val="bg1">
                <a:lumMod val="50000"/>
                <a:alpha val="1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4" name="Rectangle 73"/>
            <p:cNvSpPr/>
            <p:nvPr/>
          </p:nvSpPr>
          <p:spPr>
            <a:xfrm rot="2700000">
              <a:off x="3891208" y="4491839"/>
              <a:ext cx="229509" cy="229509"/>
            </a:xfrm>
            <a:prstGeom prst="rect">
              <a:avLst/>
            </a:prstGeom>
            <a:solidFill>
              <a:schemeClr val="bg1">
                <a:lumMod val="50000"/>
                <a:alpha val="1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6" name="Rectangle 75"/>
            <p:cNvSpPr/>
            <p:nvPr/>
          </p:nvSpPr>
          <p:spPr>
            <a:xfrm rot="2700000">
              <a:off x="2129271" y="4720799"/>
              <a:ext cx="183250" cy="183250"/>
            </a:xfrm>
            <a:prstGeom prst="rect">
              <a:avLst/>
            </a:prstGeom>
            <a:solidFill>
              <a:srgbClr val="2AA3D0">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9" name="Rectangle 78"/>
            <p:cNvSpPr/>
            <p:nvPr/>
          </p:nvSpPr>
          <p:spPr>
            <a:xfrm rot="2700000">
              <a:off x="2293395" y="4884923"/>
              <a:ext cx="114158" cy="114158"/>
            </a:xfrm>
            <a:prstGeom prst="rect">
              <a:avLst/>
            </a:prstGeom>
            <a:solidFill>
              <a:schemeClr val="bg1">
                <a:lumMod val="50000"/>
                <a:alpha val="1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51" name="Rectangle 50"/>
          <p:cNvSpPr/>
          <p:nvPr/>
        </p:nvSpPr>
        <p:spPr>
          <a:xfrm>
            <a:off x="776530" y="6248400"/>
            <a:ext cx="8098011" cy="246221"/>
          </a:xfrm>
          <a:prstGeom prst="rect">
            <a:avLst/>
          </a:prstGeom>
        </p:spPr>
        <p:txBody>
          <a:bodyPr wrap="square">
            <a:spAutoFit/>
          </a:bodyPr>
          <a:lstStyle/>
          <a:p>
            <a:r>
              <a:rPr lang="en-US" sz="1000" baseline="30000" dirty="0"/>
              <a:t>New technology, new mindset.</a:t>
            </a:r>
            <a:r>
              <a:rPr lang="en-US" sz="1000" dirty="0"/>
              <a:t> </a:t>
            </a:r>
            <a:r>
              <a:rPr lang="en-US" sz="1000" baseline="30000" dirty="0"/>
              <a:t>Strategic IT infrastructure to compete in the digital </a:t>
            </a:r>
            <a:r>
              <a:rPr lang="en-US" sz="1000" baseline="30000" dirty="0" smtClean="0"/>
              <a:t>economy.</a:t>
            </a:r>
            <a:r>
              <a:rPr lang="en-US" sz="1000" dirty="0" smtClean="0"/>
              <a:t> </a:t>
            </a:r>
            <a:r>
              <a:rPr lang="en-US" sz="1000" baseline="30000" dirty="0" smtClean="0"/>
              <a:t>IBM Institute for Business Value,</a:t>
            </a:r>
            <a:r>
              <a:rPr lang="en-US" sz="1000" dirty="0" smtClean="0"/>
              <a:t> </a:t>
            </a:r>
            <a:r>
              <a:rPr lang="en-US" sz="1000" baseline="30000" dirty="0" smtClean="0"/>
              <a:t>Oct 2015</a:t>
            </a:r>
            <a:endParaRPr lang="en-US" sz="1000" dirty="0"/>
          </a:p>
        </p:txBody>
      </p:sp>
      <p:sp>
        <p:nvSpPr>
          <p:cNvPr id="54" name="TextBox 53"/>
          <p:cNvSpPr txBox="1"/>
          <p:nvPr/>
        </p:nvSpPr>
        <p:spPr>
          <a:xfrm>
            <a:off x="1806963" y="3268423"/>
            <a:ext cx="2124171" cy="338554"/>
          </a:xfrm>
          <a:prstGeom prst="rect">
            <a:avLst/>
          </a:prstGeom>
          <a:noFill/>
        </p:spPr>
        <p:txBody>
          <a:bodyPr wrap="square" rtlCol="0">
            <a:spAutoFit/>
          </a:bodyPr>
          <a:lstStyle/>
          <a:p>
            <a:pPr algn="ctr"/>
            <a:r>
              <a:rPr lang="en-US" sz="1600" dirty="0" smtClean="0">
                <a:solidFill>
                  <a:srgbClr val="269DCE"/>
                </a:solidFill>
              </a:rPr>
              <a:t>YOU ARE </a:t>
            </a:r>
            <a:r>
              <a:rPr lang="en-US" sz="1600" b="1" dirty="0" smtClean="0">
                <a:solidFill>
                  <a:srgbClr val="269DCE"/>
                </a:solidFill>
              </a:rPr>
              <a:t>HERE</a:t>
            </a:r>
            <a:endParaRPr lang="en-US" sz="1600" b="1" dirty="0">
              <a:solidFill>
                <a:srgbClr val="269DCE"/>
              </a:solidFill>
            </a:endParaRPr>
          </a:p>
        </p:txBody>
      </p:sp>
      <p:sp>
        <p:nvSpPr>
          <p:cNvPr id="60" name="TextBox 59"/>
          <p:cNvSpPr txBox="1"/>
          <p:nvPr/>
        </p:nvSpPr>
        <p:spPr>
          <a:xfrm>
            <a:off x="4678908" y="3268423"/>
            <a:ext cx="3062977" cy="338554"/>
          </a:xfrm>
          <a:prstGeom prst="rect">
            <a:avLst/>
          </a:prstGeom>
          <a:noFill/>
        </p:spPr>
        <p:txBody>
          <a:bodyPr wrap="square" rtlCol="0">
            <a:spAutoFit/>
          </a:bodyPr>
          <a:lstStyle/>
          <a:p>
            <a:pPr algn="ctr"/>
            <a:r>
              <a:rPr lang="en-US" sz="1600" dirty="0" smtClean="0">
                <a:solidFill>
                  <a:srgbClr val="003A69"/>
                </a:solidFill>
              </a:rPr>
              <a:t>YOU SHOULD BE </a:t>
            </a:r>
            <a:r>
              <a:rPr lang="en-US" sz="1600" b="1" dirty="0" smtClean="0">
                <a:solidFill>
                  <a:srgbClr val="003A69"/>
                </a:solidFill>
              </a:rPr>
              <a:t>HERE</a:t>
            </a:r>
            <a:endParaRPr lang="en-US" sz="1600" b="1" dirty="0">
              <a:solidFill>
                <a:srgbClr val="003A69"/>
              </a:solidFill>
            </a:endParaRPr>
          </a:p>
        </p:txBody>
      </p:sp>
      <p:pic>
        <p:nvPicPr>
          <p:cNvPr id="61" name="Picture 6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18216" y="1889736"/>
            <a:ext cx="1211580" cy="1211580"/>
          </a:xfrm>
          <a:prstGeom prst="rect">
            <a:avLst/>
          </a:prstGeom>
        </p:spPr>
      </p:pic>
      <p:sp>
        <p:nvSpPr>
          <p:cNvPr id="2" name="TextBox 1"/>
          <p:cNvSpPr txBox="1"/>
          <p:nvPr/>
        </p:nvSpPr>
        <p:spPr>
          <a:xfrm>
            <a:off x="2311350" y="4030705"/>
            <a:ext cx="2184450" cy="307777"/>
          </a:xfrm>
          <a:prstGeom prst="rect">
            <a:avLst/>
          </a:prstGeom>
          <a:noFill/>
        </p:spPr>
        <p:txBody>
          <a:bodyPr wrap="square" rtlCol="0">
            <a:spAutoFit/>
          </a:bodyPr>
          <a:lstStyle/>
          <a:p>
            <a:r>
              <a:rPr lang="en-US" sz="1400" dirty="0" smtClean="0">
                <a:solidFill>
                  <a:srgbClr val="269DCE"/>
                </a:solidFill>
              </a:rPr>
              <a:t>What happened?</a:t>
            </a:r>
            <a:endParaRPr lang="en-US" sz="1400" dirty="0">
              <a:solidFill>
                <a:srgbClr val="269DCE"/>
              </a:solidFill>
            </a:endParaRPr>
          </a:p>
        </p:txBody>
      </p:sp>
      <p:sp>
        <p:nvSpPr>
          <p:cNvPr id="62" name="TextBox 61"/>
          <p:cNvSpPr txBox="1"/>
          <p:nvPr/>
        </p:nvSpPr>
        <p:spPr>
          <a:xfrm>
            <a:off x="2173692" y="4808533"/>
            <a:ext cx="2184450" cy="307777"/>
          </a:xfrm>
          <a:prstGeom prst="rect">
            <a:avLst/>
          </a:prstGeom>
          <a:noFill/>
        </p:spPr>
        <p:txBody>
          <a:bodyPr wrap="square" rtlCol="0">
            <a:spAutoFit/>
          </a:bodyPr>
          <a:lstStyle/>
          <a:p>
            <a:r>
              <a:rPr lang="en-US" sz="1400" dirty="0">
                <a:solidFill>
                  <a:srgbClr val="269DCE"/>
                </a:solidFill>
              </a:rPr>
              <a:t>D</a:t>
            </a:r>
            <a:r>
              <a:rPr lang="en-US" sz="1400" dirty="0" smtClean="0">
                <a:solidFill>
                  <a:srgbClr val="269DCE"/>
                </a:solidFill>
              </a:rPr>
              <a:t>isconnected analytics</a:t>
            </a:r>
            <a:endParaRPr lang="en-US" sz="1400" dirty="0">
              <a:solidFill>
                <a:srgbClr val="269DCE"/>
              </a:solidFill>
            </a:endParaRPr>
          </a:p>
        </p:txBody>
      </p:sp>
      <p:pic>
        <p:nvPicPr>
          <p:cNvPr id="8" name="Picture 7" descr="icons-20.eps"/>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522016" y="3867914"/>
            <a:ext cx="812800" cy="628650"/>
          </a:xfrm>
          <a:prstGeom prst="rect">
            <a:avLst/>
          </a:prstGeom>
        </p:spPr>
      </p:pic>
      <p:pic>
        <p:nvPicPr>
          <p:cNvPr id="15" name="Picture 14" descr="icons-22.eps"/>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371600" y="4651462"/>
            <a:ext cx="812800" cy="628650"/>
          </a:xfrm>
          <a:prstGeom prst="rect">
            <a:avLst/>
          </a:prstGeom>
        </p:spPr>
      </p:pic>
      <p:sp>
        <p:nvSpPr>
          <p:cNvPr id="63" name="TextBox 62"/>
          <p:cNvSpPr txBox="1"/>
          <p:nvPr/>
        </p:nvSpPr>
        <p:spPr>
          <a:xfrm>
            <a:off x="5542653" y="4030705"/>
            <a:ext cx="2458347" cy="307777"/>
          </a:xfrm>
          <a:prstGeom prst="rect">
            <a:avLst/>
          </a:prstGeom>
          <a:noFill/>
        </p:spPr>
        <p:txBody>
          <a:bodyPr wrap="square" rtlCol="0">
            <a:spAutoFit/>
          </a:bodyPr>
          <a:lstStyle/>
          <a:p>
            <a:r>
              <a:rPr lang="en-US" sz="1400" dirty="0" smtClean="0">
                <a:solidFill>
                  <a:srgbClr val="003A69"/>
                </a:solidFill>
              </a:rPr>
              <a:t>What is going to happen?</a:t>
            </a:r>
            <a:endParaRPr lang="en-US" sz="1400" dirty="0">
              <a:solidFill>
                <a:srgbClr val="003A69"/>
              </a:solidFill>
            </a:endParaRPr>
          </a:p>
        </p:txBody>
      </p:sp>
      <p:sp>
        <p:nvSpPr>
          <p:cNvPr id="64" name="TextBox 63"/>
          <p:cNvSpPr txBox="1"/>
          <p:nvPr/>
        </p:nvSpPr>
        <p:spPr>
          <a:xfrm>
            <a:off x="5542653" y="4808533"/>
            <a:ext cx="2458347" cy="307777"/>
          </a:xfrm>
          <a:prstGeom prst="rect">
            <a:avLst/>
          </a:prstGeom>
          <a:noFill/>
        </p:spPr>
        <p:txBody>
          <a:bodyPr wrap="square" rtlCol="0">
            <a:spAutoFit/>
          </a:bodyPr>
          <a:lstStyle/>
          <a:p>
            <a:r>
              <a:rPr lang="en-US" sz="1400" dirty="0" smtClean="0">
                <a:solidFill>
                  <a:srgbClr val="003A69"/>
                </a:solidFill>
              </a:rPr>
              <a:t>Embedded analytics</a:t>
            </a:r>
            <a:endParaRPr lang="en-US" sz="1400" dirty="0">
              <a:solidFill>
                <a:srgbClr val="003A69"/>
              </a:solidFill>
            </a:endParaRPr>
          </a:p>
        </p:txBody>
      </p:sp>
      <p:pic>
        <p:nvPicPr>
          <p:cNvPr id="11" name="Picture 10" descr="icons-21.eps"/>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4751806" y="3864745"/>
            <a:ext cx="812800" cy="628650"/>
          </a:xfrm>
          <a:prstGeom prst="rect">
            <a:avLst/>
          </a:prstGeom>
        </p:spPr>
      </p:pic>
      <p:pic>
        <p:nvPicPr>
          <p:cNvPr id="27" name="Picture 26" descr="icons-23.eps"/>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4908733" y="4640065"/>
            <a:ext cx="635000" cy="628650"/>
          </a:xfrm>
          <a:prstGeom prst="rect">
            <a:avLst/>
          </a:prstGeom>
        </p:spPr>
      </p:pic>
      <p:pic>
        <p:nvPicPr>
          <p:cNvPr id="43" name="Picture 42" descr="graphic_assets-29.eps"/>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2203061" y="1952628"/>
            <a:ext cx="1325118" cy="1080770"/>
          </a:xfrm>
          <a:prstGeom prst="rect">
            <a:avLst/>
          </a:prstGeom>
        </p:spPr>
      </p:pic>
      <p:sp>
        <p:nvSpPr>
          <p:cNvPr id="55" name="Title 54"/>
          <p:cNvSpPr>
            <a:spLocks noGrp="1"/>
          </p:cNvSpPr>
          <p:nvPr>
            <p:ph type="title"/>
          </p:nvPr>
        </p:nvSpPr>
        <p:spPr>
          <a:xfrm>
            <a:off x="182563" y="226290"/>
            <a:ext cx="8824912" cy="457200"/>
          </a:xfrm>
        </p:spPr>
        <p:txBody>
          <a:bodyPr/>
          <a:lstStyle/>
          <a:p>
            <a:r>
              <a:rPr lang="en-US" dirty="0" smtClean="0">
                <a:solidFill>
                  <a:schemeClr val="tx1"/>
                </a:solidFill>
              </a:rPr>
              <a:t>How can you make customer service</a:t>
            </a:r>
            <a:br>
              <a:rPr lang="en-US" dirty="0" smtClean="0">
                <a:solidFill>
                  <a:schemeClr val="tx1"/>
                </a:solidFill>
              </a:rPr>
            </a:br>
            <a:r>
              <a:rPr lang="en-US" b="1" dirty="0" smtClean="0">
                <a:solidFill>
                  <a:schemeClr val="tx1"/>
                </a:solidFill>
              </a:rPr>
              <a:t>stand out </a:t>
            </a:r>
            <a:r>
              <a:rPr lang="en-US" dirty="0" smtClean="0">
                <a:solidFill>
                  <a:schemeClr val="tx1"/>
                </a:solidFill>
              </a:rPr>
              <a:t>in the Cognitive Era?</a:t>
            </a:r>
            <a:endParaRPr lang="en-US" dirty="0">
              <a:solidFill>
                <a:schemeClr val="tx1"/>
              </a:solidFill>
            </a:endParaRPr>
          </a:p>
        </p:txBody>
      </p:sp>
      <p:cxnSp>
        <p:nvCxnSpPr>
          <p:cNvPr id="57" name="Straight Connector 56"/>
          <p:cNvCxnSpPr/>
          <p:nvPr/>
        </p:nvCxnSpPr>
        <p:spPr>
          <a:xfrm>
            <a:off x="228600" y="1214967"/>
            <a:ext cx="7942263" cy="4233"/>
          </a:xfrm>
          <a:prstGeom prst="line">
            <a:avLst/>
          </a:prstGeom>
          <a:ln w="38100" cmpd="sng">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56" name="Rectangle 7"/>
          <p:cNvSpPr txBox="1">
            <a:spLocks noChangeArrowheads="1"/>
          </p:cNvSpPr>
          <p:nvPr/>
        </p:nvSpPr>
        <p:spPr bwMode="black">
          <a:xfrm>
            <a:off x="182563" y="6521450"/>
            <a:ext cx="366712"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eaLnBrk="1" hangingPunct="1">
              <a:defRPr sz="800" smtClean="0">
                <a:solidFill>
                  <a:schemeClr val="tx1"/>
                </a:solidFill>
                <a:cs typeface="Arial" charset="0"/>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fld id="{DC6F839E-3616-FB47-921E-C68435BFACEB}" type="slidenum">
              <a:rPr kumimoji="0" lang="en-US" sz="800" b="0" i="0" u="none" strike="noStrike" kern="1200" cap="none" spc="0" normalizeH="0" baseline="0" noProof="0" smtClean="0">
                <a:ln>
                  <a:noFill/>
                </a:ln>
                <a:solidFill>
                  <a:schemeClr val="tx1"/>
                </a:solidFill>
                <a:effectLst/>
                <a:uLnTx/>
                <a:uFillTx/>
                <a:latin typeface="Arial" charset="0"/>
                <a:ea typeface="MS PGothic" charset="0"/>
                <a:cs typeface="Arial" charset="0"/>
              </a:rPr>
              <a:pPr marL="0" marR="0" lvl="0" indent="0" algn="l" defTabSz="914400" rtl="0" eaLnBrk="1" fontAlgn="base" latinLnBrk="0" hangingPunct="1">
                <a:lnSpc>
                  <a:spcPct val="100000"/>
                </a:lnSpc>
                <a:spcBef>
                  <a:spcPct val="0"/>
                </a:spcBef>
                <a:spcAft>
                  <a:spcPct val="0"/>
                </a:spcAft>
                <a:buClrTx/>
                <a:buSzTx/>
                <a:buFontTx/>
                <a:buNone/>
                <a:tabLst/>
                <a:defRPr/>
              </a:pPr>
              <a:t>24</a:t>
            </a:fld>
            <a:endParaRPr kumimoji="0" lang="en-US" sz="800" b="0" i="0" u="none" strike="noStrike" kern="1200" cap="none" spc="0" normalizeH="0" baseline="0" noProof="0" dirty="0">
              <a:ln>
                <a:noFill/>
              </a:ln>
              <a:solidFill>
                <a:schemeClr val="tx1"/>
              </a:solidFill>
              <a:effectLst/>
              <a:uLnTx/>
              <a:uFillTx/>
              <a:latin typeface="Arial" charset="0"/>
              <a:ea typeface="MS PGothic" charset="0"/>
              <a:cs typeface="Arial" charset="0"/>
            </a:endParaRPr>
          </a:p>
        </p:txBody>
      </p:sp>
    </p:spTree>
    <p:extLst>
      <p:ext uri="{BB962C8B-B14F-4D97-AF65-F5344CB8AC3E}">
        <p14:creationId xmlns:p14="http://schemas.microsoft.com/office/powerpoint/2010/main" val="9456372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girl flipped 2.jpg"/>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3" name="TextBox 2"/>
          <p:cNvSpPr txBox="1"/>
          <p:nvPr/>
        </p:nvSpPr>
        <p:spPr>
          <a:xfrm>
            <a:off x="311526" y="533400"/>
            <a:ext cx="6092355" cy="1015663"/>
          </a:xfrm>
          <a:prstGeom prst="rect">
            <a:avLst/>
          </a:prstGeom>
          <a:noFill/>
        </p:spPr>
        <p:txBody>
          <a:bodyPr wrap="square" rtlCol="0">
            <a:spAutoFit/>
          </a:bodyPr>
          <a:lstStyle/>
          <a:p>
            <a:r>
              <a:rPr lang="en-US" sz="3000" dirty="0" smtClean="0">
                <a:solidFill>
                  <a:srgbClr val="003A69"/>
                </a:solidFill>
              </a:rPr>
              <a:t>Cognitive business starts with </a:t>
            </a:r>
            <a:r>
              <a:rPr lang="en-US" sz="3000" b="1" dirty="0" smtClean="0">
                <a:solidFill>
                  <a:srgbClr val="003A69"/>
                </a:solidFill>
              </a:rPr>
              <a:t>foundational</a:t>
            </a:r>
            <a:r>
              <a:rPr lang="en-US" sz="3000" dirty="0" smtClean="0">
                <a:solidFill>
                  <a:srgbClr val="003A69"/>
                </a:solidFill>
              </a:rPr>
              <a:t> </a:t>
            </a:r>
            <a:r>
              <a:rPr lang="en-US" sz="3000" b="1" dirty="0" smtClean="0">
                <a:solidFill>
                  <a:srgbClr val="003A69"/>
                </a:solidFill>
              </a:rPr>
              <a:t>real-time analytics.</a:t>
            </a:r>
            <a:endParaRPr lang="en-US" sz="3000" dirty="0">
              <a:solidFill>
                <a:srgbClr val="003A69"/>
              </a:solidFill>
            </a:endParaRPr>
          </a:p>
        </p:txBody>
      </p:sp>
      <p:sp>
        <p:nvSpPr>
          <p:cNvPr id="7" name="Rectangle 6"/>
          <p:cNvSpPr/>
          <p:nvPr/>
        </p:nvSpPr>
        <p:spPr>
          <a:xfrm>
            <a:off x="407939" y="2286000"/>
            <a:ext cx="4125576" cy="543923"/>
          </a:xfrm>
          <a:prstGeom prst="rect">
            <a:avLst/>
          </a:prstGeom>
          <a:solidFill>
            <a:srgbClr val="15A6E6">
              <a:alpha val="6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700" dirty="0">
                <a:solidFill>
                  <a:schemeClr val="bg1"/>
                </a:solidFill>
              </a:rPr>
              <a:t>Where real-time truly means “</a:t>
            </a:r>
            <a:r>
              <a:rPr lang="en-US" sz="1700" b="1" dirty="0">
                <a:solidFill>
                  <a:schemeClr val="bg1"/>
                </a:solidFill>
              </a:rPr>
              <a:t>live</a:t>
            </a:r>
            <a:r>
              <a:rPr lang="en-US" sz="1700" dirty="0">
                <a:solidFill>
                  <a:schemeClr val="bg1"/>
                </a:solidFill>
              </a:rPr>
              <a:t>” data</a:t>
            </a:r>
            <a:r>
              <a:rPr lang="en-US" sz="1700" dirty="0" smtClean="0">
                <a:solidFill>
                  <a:schemeClr val="bg1"/>
                </a:solidFill>
              </a:rPr>
              <a:t>.</a:t>
            </a:r>
            <a:endParaRPr lang="en-US" sz="1700" dirty="0">
              <a:solidFill>
                <a:schemeClr val="bg1"/>
              </a:solidFill>
            </a:endParaRPr>
          </a:p>
        </p:txBody>
      </p:sp>
      <p:sp>
        <p:nvSpPr>
          <p:cNvPr id="8" name="Rectangle 7"/>
          <p:cNvSpPr/>
          <p:nvPr/>
        </p:nvSpPr>
        <p:spPr>
          <a:xfrm>
            <a:off x="407939" y="3008487"/>
            <a:ext cx="4125576" cy="543923"/>
          </a:xfrm>
          <a:prstGeom prst="rect">
            <a:avLst/>
          </a:prstGeom>
          <a:solidFill>
            <a:srgbClr val="15A6E6">
              <a:alpha val="6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700" dirty="0" smtClean="0">
                <a:solidFill>
                  <a:schemeClr val="bg1"/>
                </a:solidFill>
              </a:rPr>
              <a:t>Data not copied, not latent.</a:t>
            </a:r>
            <a:endParaRPr lang="en-US" sz="1700" dirty="0">
              <a:solidFill>
                <a:schemeClr val="bg1"/>
              </a:solidFill>
            </a:endParaRPr>
          </a:p>
        </p:txBody>
      </p:sp>
      <p:sp>
        <p:nvSpPr>
          <p:cNvPr id="9" name="Rectangle 8"/>
          <p:cNvSpPr/>
          <p:nvPr/>
        </p:nvSpPr>
        <p:spPr>
          <a:xfrm>
            <a:off x="407942" y="3714301"/>
            <a:ext cx="4125575" cy="933899"/>
          </a:xfrm>
          <a:prstGeom prst="rect">
            <a:avLst/>
          </a:prstGeom>
          <a:solidFill>
            <a:srgbClr val="15A6E6">
              <a:alpha val="6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700" dirty="0" smtClean="0">
                <a:solidFill>
                  <a:schemeClr val="bg1"/>
                </a:solidFill>
              </a:rPr>
              <a:t>Only one architecture capable of operating on live data.</a:t>
            </a:r>
            <a:endParaRPr lang="en-US" sz="1700" dirty="0">
              <a:solidFill>
                <a:schemeClr val="bg1"/>
              </a:solidFill>
            </a:endParaRPr>
          </a:p>
        </p:txBody>
      </p:sp>
      <p:sp>
        <p:nvSpPr>
          <p:cNvPr id="10" name="TextBox 9"/>
          <p:cNvSpPr txBox="1"/>
          <p:nvPr/>
        </p:nvSpPr>
        <p:spPr>
          <a:xfrm>
            <a:off x="1456144" y="4876800"/>
            <a:ext cx="2029166" cy="861774"/>
          </a:xfrm>
          <a:prstGeom prst="rect">
            <a:avLst/>
          </a:prstGeom>
          <a:noFill/>
        </p:spPr>
        <p:txBody>
          <a:bodyPr wrap="square" rtlCol="0">
            <a:spAutoFit/>
          </a:bodyPr>
          <a:lstStyle/>
          <a:p>
            <a:pPr algn="ctr"/>
            <a:r>
              <a:rPr lang="en-US" sz="5000" b="1" dirty="0" smtClean="0">
                <a:solidFill>
                  <a:srgbClr val="003A69"/>
                </a:solidFill>
              </a:rPr>
              <a:t>IBM z</a:t>
            </a:r>
            <a:endParaRPr lang="en-US" sz="5000" b="1" dirty="0">
              <a:solidFill>
                <a:srgbClr val="003A69"/>
              </a:solidFill>
            </a:endParaRPr>
          </a:p>
        </p:txBody>
      </p:sp>
    </p:spTree>
    <p:extLst>
      <p:ext uri="{BB962C8B-B14F-4D97-AF65-F5344CB8AC3E}">
        <p14:creationId xmlns:p14="http://schemas.microsoft.com/office/powerpoint/2010/main" val="8788733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defRPr/>
            </a:pPr>
            <a:r>
              <a:rPr lang="en-US" sz="2400" dirty="0" smtClean="0"/>
              <a:t>Outdated views </a:t>
            </a:r>
            <a:r>
              <a:rPr lang="en-US" sz="2400" dirty="0"/>
              <a:t>of infrastructure </a:t>
            </a:r>
            <a:r>
              <a:rPr lang="en-US" sz="2400" dirty="0" smtClean="0"/>
              <a:t>can </a:t>
            </a:r>
            <a:r>
              <a:rPr lang="en-US" sz="2400" dirty="0"/>
              <a:t>impede </a:t>
            </a:r>
            <a:r>
              <a:rPr lang="en-US" sz="2400" dirty="0" smtClean="0"/>
              <a:t>progress</a:t>
            </a:r>
            <a:endParaRPr lang="en-US" sz="2400" dirty="0"/>
          </a:p>
        </p:txBody>
      </p:sp>
      <p:sp>
        <p:nvSpPr>
          <p:cNvPr id="45058" name="Content Placeholder 15"/>
          <p:cNvSpPr>
            <a:spLocks/>
          </p:cNvSpPr>
          <p:nvPr/>
        </p:nvSpPr>
        <p:spPr bwMode="auto">
          <a:xfrm>
            <a:off x="5130778" y="1387845"/>
            <a:ext cx="3897992" cy="3903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3974" tIns="31988" rIns="63974" bIns="31988"/>
          <a:lstStyle/>
          <a:p>
            <a:pPr defTabSz="396850">
              <a:lnSpc>
                <a:spcPct val="95000"/>
              </a:lnSpc>
              <a:spcAft>
                <a:spcPts val="1116"/>
              </a:spcAft>
              <a:buClr>
                <a:srgbClr val="000000"/>
              </a:buClr>
            </a:pPr>
            <a:r>
              <a:rPr lang="en-US" sz="1600" b="1" dirty="0">
                <a:solidFill>
                  <a:srgbClr val="EF8E26"/>
                </a:solidFill>
                <a:cs typeface="Arial" charset="0"/>
              </a:rPr>
              <a:t>Significant complexity</a:t>
            </a:r>
            <a:r>
              <a:rPr lang="en-US" sz="1600" b="1" dirty="0">
                <a:solidFill>
                  <a:srgbClr val="EE4F38"/>
                </a:solidFill>
                <a:cs typeface="Arial" charset="0"/>
              </a:rPr>
              <a:t>  </a:t>
            </a:r>
            <a:br>
              <a:rPr lang="en-US" sz="1600" b="1" dirty="0">
                <a:solidFill>
                  <a:srgbClr val="EE4F38"/>
                </a:solidFill>
                <a:cs typeface="Arial" charset="0"/>
              </a:rPr>
            </a:br>
            <a:r>
              <a:rPr lang="en-US" sz="1600" dirty="0">
                <a:cs typeface="Arial" charset="0"/>
              </a:rPr>
              <a:t>Separated data warehouses</a:t>
            </a:r>
            <a:br>
              <a:rPr lang="en-US" sz="1600" dirty="0">
                <a:cs typeface="Arial" charset="0"/>
              </a:rPr>
            </a:br>
            <a:endParaRPr lang="en-US" sz="1600" dirty="0">
              <a:cs typeface="Arial" charset="0"/>
            </a:endParaRPr>
          </a:p>
          <a:p>
            <a:pPr defTabSz="396850">
              <a:lnSpc>
                <a:spcPct val="95000"/>
              </a:lnSpc>
              <a:spcAft>
                <a:spcPts val="1116"/>
              </a:spcAft>
              <a:buClr>
                <a:srgbClr val="000000"/>
              </a:buClr>
            </a:pPr>
            <a:r>
              <a:rPr lang="en-US" sz="1600" b="1" dirty="0">
                <a:solidFill>
                  <a:srgbClr val="EF8E26"/>
                </a:solidFill>
                <a:cs typeface="Arial" charset="0"/>
              </a:rPr>
              <a:t>Analytics latency</a:t>
            </a:r>
            <a:br>
              <a:rPr lang="en-US" sz="1600" b="1" dirty="0">
                <a:solidFill>
                  <a:srgbClr val="EF8E26"/>
                </a:solidFill>
                <a:cs typeface="Arial" charset="0"/>
              </a:rPr>
            </a:br>
            <a:r>
              <a:rPr lang="en-US" sz="1600" dirty="0">
                <a:solidFill>
                  <a:srgbClr val="000000"/>
                </a:solidFill>
                <a:cs typeface="Arial" charset="0"/>
              </a:rPr>
              <a:t>Transactional data is not readily available </a:t>
            </a:r>
            <a:r>
              <a:rPr lang="en-US" sz="1600" dirty="0">
                <a:solidFill>
                  <a:srgbClr val="FFFFFF"/>
                </a:solidFill>
                <a:cs typeface="Arial" charset="0"/>
              </a:rPr>
              <a:t/>
            </a:r>
            <a:br>
              <a:rPr lang="en-US" sz="1600" dirty="0">
                <a:solidFill>
                  <a:srgbClr val="FFFFFF"/>
                </a:solidFill>
                <a:cs typeface="Arial" charset="0"/>
              </a:rPr>
            </a:br>
            <a:endParaRPr lang="en-US" sz="1600" dirty="0">
              <a:solidFill>
                <a:srgbClr val="FFFFFF"/>
              </a:solidFill>
              <a:cs typeface="Arial" charset="0"/>
            </a:endParaRPr>
          </a:p>
          <a:p>
            <a:pPr defTabSz="396850">
              <a:lnSpc>
                <a:spcPct val="95000"/>
              </a:lnSpc>
              <a:spcAft>
                <a:spcPts val="1116"/>
              </a:spcAft>
              <a:buClr>
                <a:srgbClr val="000000"/>
              </a:buClr>
            </a:pPr>
            <a:r>
              <a:rPr lang="en-US" sz="1600" b="1" dirty="0">
                <a:solidFill>
                  <a:srgbClr val="EF8E26"/>
                </a:solidFill>
                <a:cs typeface="Arial" charset="0"/>
              </a:rPr>
              <a:t>Lack of synchronization</a:t>
            </a:r>
            <a:br>
              <a:rPr lang="en-US" sz="1600" b="1" dirty="0">
                <a:solidFill>
                  <a:srgbClr val="EF8E26"/>
                </a:solidFill>
                <a:cs typeface="Arial" charset="0"/>
              </a:rPr>
            </a:br>
            <a:r>
              <a:rPr lang="en-US" sz="1600" dirty="0">
                <a:solidFill>
                  <a:srgbClr val="000000"/>
                </a:solidFill>
                <a:cs typeface="Arial" charset="0"/>
              </a:rPr>
              <a:t>Data is not easily aggregated and fresh</a:t>
            </a:r>
            <a:br>
              <a:rPr lang="en-US" sz="1600" dirty="0">
                <a:solidFill>
                  <a:srgbClr val="000000"/>
                </a:solidFill>
                <a:cs typeface="Arial" charset="0"/>
              </a:rPr>
            </a:br>
            <a:endParaRPr lang="en-US" sz="1600" dirty="0">
              <a:solidFill>
                <a:srgbClr val="000000"/>
              </a:solidFill>
              <a:cs typeface="Arial" charset="0"/>
            </a:endParaRPr>
          </a:p>
          <a:p>
            <a:pPr defTabSz="396850">
              <a:lnSpc>
                <a:spcPct val="95000"/>
              </a:lnSpc>
              <a:spcAft>
                <a:spcPts val="1116"/>
              </a:spcAft>
              <a:buClr>
                <a:srgbClr val="000000"/>
              </a:buClr>
            </a:pPr>
            <a:r>
              <a:rPr lang="en-US" sz="1600" b="1" dirty="0">
                <a:solidFill>
                  <a:srgbClr val="EF8E26"/>
                </a:solidFill>
                <a:cs typeface="Arial" charset="0"/>
              </a:rPr>
              <a:t>Data duplication</a:t>
            </a:r>
            <a:br>
              <a:rPr lang="en-US" sz="1600" b="1" dirty="0">
                <a:solidFill>
                  <a:srgbClr val="EF8E26"/>
                </a:solidFill>
                <a:cs typeface="Arial" charset="0"/>
              </a:rPr>
            </a:br>
            <a:r>
              <a:rPr lang="en-US" sz="1600" dirty="0">
                <a:solidFill>
                  <a:srgbClr val="000000"/>
                </a:solidFill>
                <a:cs typeface="Arial" charset="0"/>
              </a:rPr>
              <a:t>Multiple copies of the same data </a:t>
            </a:r>
            <a:br>
              <a:rPr lang="en-US" sz="1600" dirty="0">
                <a:solidFill>
                  <a:srgbClr val="000000"/>
                </a:solidFill>
                <a:cs typeface="Arial" charset="0"/>
              </a:rPr>
            </a:br>
            <a:endParaRPr lang="en-US" sz="1600" dirty="0">
              <a:solidFill>
                <a:srgbClr val="000000"/>
              </a:solidFill>
              <a:cs typeface="Arial" charset="0"/>
            </a:endParaRPr>
          </a:p>
          <a:p>
            <a:pPr defTabSz="396850">
              <a:lnSpc>
                <a:spcPct val="95000"/>
              </a:lnSpc>
              <a:spcAft>
                <a:spcPts val="1116"/>
              </a:spcAft>
              <a:buClr>
                <a:srgbClr val="000000"/>
              </a:buClr>
            </a:pPr>
            <a:r>
              <a:rPr lang="en-US" sz="1600" b="1" dirty="0">
                <a:solidFill>
                  <a:srgbClr val="EF8E26"/>
                </a:solidFill>
                <a:cs typeface="Arial" charset="0"/>
              </a:rPr>
              <a:t>Excessive costs</a:t>
            </a:r>
            <a:br>
              <a:rPr lang="en-US" sz="1600" b="1" dirty="0">
                <a:solidFill>
                  <a:srgbClr val="EF8E26"/>
                </a:solidFill>
                <a:cs typeface="Arial" charset="0"/>
              </a:rPr>
            </a:br>
            <a:r>
              <a:rPr lang="en-US" sz="1600" dirty="0">
                <a:solidFill>
                  <a:srgbClr val="000000"/>
                </a:solidFill>
                <a:cs typeface="Arial" charset="0"/>
              </a:rPr>
              <a:t>Of moving data around</a:t>
            </a:r>
          </a:p>
        </p:txBody>
      </p:sp>
      <p:pic>
        <p:nvPicPr>
          <p:cNvPr id="45059" name="Picture 21"/>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001974" y="1371600"/>
            <a:ext cx="3543629" cy="3919851"/>
          </a:xfrm>
          <a:prstGeom prst="rect">
            <a:avLst/>
          </a:prstGeom>
          <a:noFill/>
          <a:ln>
            <a:noFill/>
          </a:ln>
          <a:effectLst>
            <a:outerShdw dist="89803" dir="2700000" algn="ctr" rotWithShape="0">
              <a:srgbClr val="000000">
                <a:alpha val="37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5060" name="Group 5"/>
          <p:cNvGrpSpPr>
            <a:grpSpLocks/>
          </p:cNvGrpSpPr>
          <p:nvPr/>
        </p:nvGrpSpPr>
        <p:grpSpPr bwMode="auto">
          <a:xfrm>
            <a:off x="4485724" y="2463012"/>
            <a:ext cx="621825" cy="78908"/>
            <a:chOff x="9872024" y="3104985"/>
            <a:chExt cx="1373908" cy="125827"/>
          </a:xfrm>
        </p:grpSpPr>
        <p:cxnSp>
          <p:nvCxnSpPr>
            <p:cNvPr id="45084" name="Straight Connector 2"/>
            <p:cNvCxnSpPr>
              <a:cxnSpLocks noChangeShapeType="1"/>
            </p:cNvCxnSpPr>
            <p:nvPr/>
          </p:nvCxnSpPr>
          <p:spPr bwMode="auto">
            <a:xfrm>
              <a:off x="9872024" y="3167898"/>
              <a:ext cx="1295181" cy="0"/>
            </a:xfrm>
            <a:prstGeom prst="line">
              <a:avLst/>
            </a:prstGeom>
            <a:noFill/>
            <a:ln w="25400">
              <a:solidFill>
                <a:srgbClr val="EF8E26"/>
              </a:solidFill>
              <a:round/>
              <a:headEnd/>
              <a:tailEnd/>
            </a:ln>
            <a:effectLst>
              <a:outerShdw dist="20000" dir="5400000" rotWithShape="0">
                <a:srgbClr val="000000">
                  <a:alpha val="37999"/>
                </a:srgbClr>
              </a:outerShdw>
            </a:effectLst>
            <a:extLst>
              <a:ext uri="{909E8E84-426E-40dd-AFC4-6F175D3DCCD1}">
                <a14:hiddenFill xmlns:a14="http://schemas.microsoft.com/office/drawing/2010/main">
                  <a:noFill/>
                </a14:hiddenFill>
              </a:ext>
            </a:extLst>
          </p:spPr>
        </p:cxnSp>
        <p:sp>
          <p:nvSpPr>
            <p:cNvPr id="25" name="Oval 24"/>
            <p:cNvSpPr>
              <a:spLocks noChangeArrowheads="1"/>
            </p:cNvSpPr>
            <p:nvPr/>
          </p:nvSpPr>
          <p:spPr bwMode="auto">
            <a:xfrm>
              <a:off x="11119641" y="3104985"/>
              <a:ext cx="126291" cy="125827"/>
            </a:xfrm>
            <a:prstGeom prst="ellipse">
              <a:avLst/>
            </a:prstGeom>
            <a:solidFill>
              <a:srgbClr val="EF8E26"/>
            </a:solidFill>
            <a:ln w="9525" algn="ctr">
              <a:solidFill>
                <a:srgbClr val="EF8E26"/>
              </a:solidFill>
              <a:round/>
              <a:headEnd/>
              <a:tailEnd/>
            </a:ln>
            <a:effectLst>
              <a:outerShdw dist="23000" dir="5400000" rotWithShape="0">
                <a:srgbClr val="000000">
                  <a:alpha val="34999"/>
                </a:srgbClr>
              </a:outerShdw>
            </a:effectLst>
          </p:spPr>
          <p:txBody>
            <a:bodyPr anchor="ctr"/>
            <a:lstStyle/>
            <a:p>
              <a:pPr defTabSz="571463">
                <a:defRPr/>
              </a:pPr>
              <a:endParaRPr lang="en-US" sz="1200" kern="0">
                <a:solidFill>
                  <a:srgbClr val="FFFFFF"/>
                </a:solidFill>
                <a:latin typeface="Arial"/>
                <a:ea typeface="ＭＳ Ｐゴシック"/>
              </a:endParaRPr>
            </a:p>
          </p:txBody>
        </p:sp>
      </p:grpSp>
      <p:grpSp>
        <p:nvGrpSpPr>
          <p:cNvPr id="45061" name="Group 9"/>
          <p:cNvGrpSpPr>
            <a:grpSpLocks/>
          </p:cNvGrpSpPr>
          <p:nvPr/>
        </p:nvGrpSpPr>
        <p:grpSpPr bwMode="auto">
          <a:xfrm>
            <a:off x="4485724" y="3303773"/>
            <a:ext cx="621825" cy="78908"/>
            <a:chOff x="9872024" y="3104985"/>
            <a:chExt cx="1373908" cy="125827"/>
          </a:xfrm>
        </p:grpSpPr>
        <p:cxnSp>
          <p:nvCxnSpPr>
            <p:cNvPr id="45082" name="Straight Connector 26"/>
            <p:cNvCxnSpPr>
              <a:cxnSpLocks noChangeShapeType="1"/>
            </p:cNvCxnSpPr>
            <p:nvPr/>
          </p:nvCxnSpPr>
          <p:spPr bwMode="auto">
            <a:xfrm>
              <a:off x="9872024" y="3166614"/>
              <a:ext cx="1295181" cy="0"/>
            </a:xfrm>
            <a:prstGeom prst="line">
              <a:avLst/>
            </a:prstGeom>
            <a:noFill/>
            <a:ln w="25400">
              <a:solidFill>
                <a:srgbClr val="EF8E26"/>
              </a:solidFill>
              <a:round/>
              <a:headEnd/>
              <a:tailEnd/>
            </a:ln>
            <a:effectLst>
              <a:outerShdw dist="20000" dir="5400000" rotWithShape="0">
                <a:srgbClr val="000000">
                  <a:alpha val="37999"/>
                </a:srgbClr>
              </a:outerShdw>
            </a:effectLst>
            <a:extLst>
              <a:ext uri="{909E8E84-426E-40dd-AFC4-6F175D3DCCD1}">
                <a14:hiddenFill xmlns:a14="http://schemas.microsoft.com/office/drawing/2010/main">
                  <a:noFill/>
                </a14:hiddenFill>
              </a:ext>
            </a:extLst>
          </p:spPr>
        </p:cxnSp>
        <p:sp>
          <p:nvSpPr>
            <p:cNvPr id="28" name="Oval 27"/>
            <p:cNvSpPr>
              <a:spLocks noChangeArrowheads="1"/>
            </p:cNvSpPr>
            <p:nvPr/>
          </p:nvSpPr>
          <p:spPr bwMode="auto">
            <a:xfrm>
              <a:off x="11119641" y="3104985"/>
              <a:ext cx="126291" cy="125827"/>
            </a:xfrm>
            <a:prstGeom prst="ellipse">
              <a:avLst/>
            </a:prstGeom>
            <a:solidFill>
              <a:srgbClr val="EF8E26"/>
            </a:solidFill>
            <a:ln w="9525" algn="ctr">
              <a:solidFill>
                <a:srgbClr val="EF8E26"/>
              </a:solidFill>
              <a:round/>
              <a:headEnd/>
              <a:tailEnd/>
            </a:ln>
            <a:effectLst>
              <a:outerShdw dist="23000" dir="5400000" rotWithShape="0">
                <a:srgbClr val="000000">
                  <a:alpha val="34999"/>
                </a:srgbClr>
              </a:outerShdw>
            </a:effectLst>
          </p:spPr>
          <p:txBody>
            <a:bodyPr anchor="ctr"/>
            <a:lstStyle/>
            <a:p>
              <a:pPr defTabSz="571463">
                <a:defRPr/>
              </a:pPr>
              <a:endParaRPr lang="en-US" sz="1200" kern="0">
                <a:solidFill>
                  <a:srgbClr val="FFFFFF"/>
                </a:solidFill>
                <a:latin typeface="Arial"/>
                <a:ea typeface="ＭＳ Ｐゴシック"/>
              </a:endParaRPr>
            </a:p>
          </p:txBody>
        </p:sp>
      </p:grpSp>
      <p:grpSp>
        <p:nvGrpSpPr>
          <p:cNvPr id="45062" name="Group 12"/>
          <p:cNvGrpSpPr>
            <a:grpSpLocks/>
          </p:cNvGrpSpPr>
          <p:nvPr/>
        </p:nvGrpSpPr>
        <p:grpSpPr bwMode="auto">
          <a:xfrm>
            <a:off x="4485724" y="4987614"/>
            <a:ext cx="621825" cy="78908"/>
            <a:chOff x="9872024" y="3104985"/>
            <a:chExt cx="1373908" cy="125827"/>
          </a:xfrm>
        </p:grpSpPr>
        <p:cxnSp>
          <p:nvCxnSpPr>
            <p:cNvPr id="45080" name="Straight Connector 29"/>
            <p:cNvCxnSpPr>
              <a:cxnSpLocks noChangeShapeType="1"/>
            </p:cNvCxnSpPr>
            <p:nvPr/>
          </p:nvCxnSpPr>
          <p:spPr bwMode="auto">
            <a:xfrm>
              <a:off x="9872024" y="3167898"/>
              <a:ext cx="1295181" cy="0"/>
            </a:xfrm>
            <a:prstGeom prst="line">
              <a:avLst/>
            </a:prstGeom>
            <a:noFill/>
            <a:ln w="25400">
              <a:solidFill>
                <a:srgbClr val="EF8E26"/>
              </a:solidFill>
              <a:round/>
              <a:headEnd/>
              <a:tailEnd/>
            </a:ln>
            <a:effectLst>
              <a:outerShdw dist="20000" dir="5400000" rotWithShape="0">
                <a:srgbClr val="000000">
                  <a:alpha val="37999"/>
                </a:srgbClr>
              </a:outerShdw>
            </a:effectLst>
            <a:extLst>
              <a:ext uri="{909E8E84-426E-40dd-AFC4-6F175D3DCCD1}">
                <a14:hiddenFill xmlns:a14="http://schemas.microsoft.com/office/drawing/2010/main">
                  <a:noFill/>
                </a14:hiddenFill>
              </a:ext>
            </a:extLst>
          </p:spPr>
        </p:cxnSp>
        <p:sp>
          <p:nvSpPr>
            <p:cNvPr id="31" name="Oval 30"/>
            <p:cNvSpPr>
              <a:spLocks noChangeArrowheads="1"/>
            </p:cNvSpPr>
            <p:nvPr/>
          </p:nvSpPr>
          <p:spPr bwMode="auto">
            <a:xfrm>
              <a:off x="11119641" y="3104985"/>
              <a:ext cx="126291" cy="125827"/>
            </a:xfrm>
            <a:prstGeom prst="ellipse">
              <a:avLst/>
            </a:prstGeom>
            <a:solidFill>
              <a:srgbClr val="EF8E26"/>
            </a:solidFill>
            <a:ln w="9525" algn="ctr">
              <a:solidFill>
                <a:srgbClr val="EF8E26"/>
              </a:solidFill>
              <a:round/>
              <a:headEnd/>
              <a:tailEnd/>
            </a:ln>
            <a:effectLst>
              <a:outerShdw dist="23000" dir="5400000" rotWithShape="0">
                <a:srgbClr val="000000">
                  <a:alpha val="34999"/>
                </a:srgbClr>
              </a:outerShdw>
            </a:effectLst>
          </p:spPr>
          <p:txBody>
            <a:bodyPr anchor="ctr"/>
            <a:lstStyle/>
            <a:p>
              <a:pPr defTabSz="571463">
                <a:defRPr/>
              </a:pPr>
              <a:endParaRPr lang="en-US" sz="1200" kern="0">
                <a:solidFill>
                  <a:srgbClr val="FFFFFF"/>
                </a:solidFill>
                <a:latin typeface="Arial"/>
                <a:ea typeface="ＭＳ Ｐゴシック"/>
              </a:endParaRPr>
            </a:p>
          </p:txBody>
        </p:sp>
      </p:grpSp>
      <p:grpSp>
        <p:nvGrpSpPr>
          <p:cNvPr id="45063" name="Group 15"/>
          <p:cNvGrpSpPr>
            <a:grpSpLocks/>
          </p:cNvGrpSpPr>
          <p:nvPr/>
        </p:nvGrpSpPr>
        <p:grpSpPr bwMode="auto">
          <a:xfrm>
            <a:off x="4485724" y="1624573"/>
            <a:ext cx="621825" cy="76586"/>
            <a:chOff x="9872024" y="3104985"/>
            <a:chExt cx="1373908" cy="125827"/>
          </a:xfrm>
        </p:grpSpPr>
        <p:cxnSp>
          <p:nvCxnSpPr>
            <p:cNvPr id="45078" name="Straight Connector 32"/>
            <p:cNvCxnSpPr>
              <a:cxnSpLocks noChangeShapeType="1"/>
            </p:cNvCxnSpPr>
            <p:nvPr/>
          </p:nvCxnSpPr>
          <p:spPr bwMode="auto">
            <a:xfrm>
              <a:off x="9872024" y="3166614"/>
              <a:ext cx="1295181" cy="0"/>
            </a:xfrm>
            <a:prstGeom prst="line">
              <a:avLst/>
            </a:prstGeom>
            <a:noFill/>
            <a:ln w="25400">
              <a:solidFill>
                <a:srgbClr val="EF8E26"/>
              </a:solidFill>
              <a:round/>
              <a:headEnd/>
              <a:tailEnd/>
            </a:ln>
            <a:effectLst>
              <a:outerShdw dist="20000" dir="5400000" rotWithShape="0">
                <a:srgbClr val="000000">
                  <a:alpha val="37999"/>
                </a:srgbClr>
              </a:outerShdw>
            </a:effectLst>
            <a:extLst>
              <a:ext uri="{909E8E84-426E-40dd-AFC4-6F175D3DCCD1}">
                <a14:hiddenFill xmlns:a14="http://schemas.microsoft.com/office/drawing/2010/main">
                  <a:noFill/>
                </a14:hiddenFill>
              </a:ext>
            </a:extLst>
          </p:spPr>
        </p:cxnSp>
        <p:sp>
          <p:nvSpPr>
            <p:cNvPr id="34" name="Oval 33"/>
            <p:cNvSpPr>
              <a:spLocks noChangeArrowheads="1"/>
            </p:cNvSpPr>
            <p:nvPr/>
          </p:nvSpPr>
          <p:spPr bwMode="auto">
            <a:xfrm>
              <a:off x="11119641" y="3104985"/>
              <a:ext cx="126291" cy="125827"/>
            </a:xfrm>
            <a:prstGeom prst="ellipse">
              <a:avLst/>
            </a:prstGeom>
            <a:solidFill>
              <a:srgbClr val="EF8E26"/>
            </a:solidFill>
            <a:ln w="9525" algn="ctr">
              <a:solidFill>
                <a:srgbClr val="EF8E26"/>
              </a:solidFill>
              <a:round/>
              <a:headEnd/>
              <a:tailEnd/>
            </a:ln>
            <a:effectLst>
              <a:outerShdw dist="23000" dir="5400000" rotWithShape="0">
                <a:srgbClr val="000000">
                  <a:alpha val="34999"/>
                </a:srgbClr>
              </a:outerShdw>
            </a:effectLst>
          </p:spPr>
          <p:txBody>
            <a:bodyPr anchor="ctr"/>
            <a:lstStyle/>
            <a:p>
              <a:pPr defTabSz="571463">
                <a:defRPr/>
              </a:pPr>
              <a:endParaRPr lang="en-US" sz="1200" kern="0">
                <a:solidFill>
                  <a:srgbClr val="FFFFFF"/>
                </a:solidFill>
                <a:latin typeface="Arial"/>
                <a:ea typeface="ＭＳ Ｐゴシック"/>
              </a:endParaRPr>
            </a:p>
          </p:txBody>
        </p:sp>
      </p:grpSp>
      <p:grpSp>
        <p:nvGrpSpPr>
          <p:cNvPr id="45064" name="Group 25"/>
          <p:cNvGrpSpPr>
            <a:grpSpLocks/>
          </p:cNvGrpSpPr>
          <p:nvPr/>
        </p:nvGrpSpPr>
        <p:grpSpPr bwMode="auto">
          <a:xfrm>
            <a:off x="4485724" y="4144534"/>
            <a:ext cx="621825" cy="81228"/>
            <a:chOff x="9872024" y="3891043"/>
            <a:chExt cx="1373908" cy="125827"/>
          </a:xfrm>
        </p:grpSpPr>
        <p:cxnSp>
          <p:nvCxnSpPr>
            <p:cNvPr id="45076" name="Straight Connector 35"/>
            <p:cNvCxnSpPr>
              <a:cxnSpLocks noChangeShapeType="1"/>
            </p:cNvCxnSpPr>
            <p:nvPr/>
          </p:nvCxnSpPr>
          <p:spPr bwMode="auto">
            <a:xfrm>
              <a:off x="9872024" y="3936341"/>
              <a:ext cx="1295181" cy="0"/>
            </a:xfrm>
            <a:prstGeom prst="line">
              <a:avLst/>
            </a:prstGeom>
            <a:noFill/>
            <a:ln w="25400">
              <a:solidFill>
                <a:srgbClr val="EF8E26"/>
              </a:solidFill>
              <a:round/>
              <a:headEnd/>
              <a:tailEnd/>
            </a:ln>
            <a:effectLst>
              <a:outerShdw dist="20000" dir="5400000" rotWithShape="0">
                <a:srgbClr val="000000">
                  <a:alpha val="37999"/>
                </a:srgbClr>
              </a:outerShdw>
            </a:effectLst>
            <a:extLst>
              <a:ext uri="{909E8E84-426E-40dd-AFC4-6F175D3DCCD1}">
                <a14:hiddenFill xmlns:a14="http://schemas.microsoft.com/office/drawing/2010/main">
                  <a:noFill/>
                </a14:hiddenFill>
              </a:ext>
            </a:extLst>
          </p:spPr>
        </p:cxnSp>
        <p:sp>
          <p:nvSpPr>
            <p:cNvPr id="37" name="Oval 36"/>
            <p:cNvSpPr>
              <a:spLocks noChangeArrowheads="1"/>
            </p:cNvSpPr>
            <p:nvPr/>
          </p:nvSpPr>
          <p:spPr bwMode="auto">
            <a:xfrm>
              <a:off x="11119641" y="3891043"/>
              <a:ext cx="126291" cy="125827"/>
            </a:xfrm>
            <a:prstGeom prst="ellipse">
              <a:avLst/>
            </a:prstGeom>
            <a:solidFill>
              <a:srgbClr val="EF8E26"/>
            </a:solidFill>
            <a:ln w="9525" algn="ctr">
              <a:solidFill>
                <a:srgbClr val="EF8E26"/>
              </a:solidFill>
              <a:round/>
              <a:headEnd/>
              <a:tailEnd/>
            </a:ln>
            <a:effectLst>
              <a:outerShdw dist="23000" dir="5400000" rotWithShape="0">
                <a:srgbClr val="000000">
                  <a:alpha val="34999"/>
                </a:srgbClr>
              </a:outerShdw>
            </a:effectLst>
          </p:spPr>
          <p:txBody>
            <a:bodyPr anchor="ctr"/>
            <a:lstStyle/>
            <a:p>
              <a:pPr defTabSz="571463">
                <a:defRPr/>
              </a:pPr>
              <a:endParaRPr lang="en-US" sz="1200" kern="0">
                <a:solidFill>
                  <a:srgbClr val="FFFFFF"/>
                </a:solidFill>
                <a:latin typeface="Arial"/>
                <a:ea typeface="ＭＳ Ｐゴシック"/>
              </a:endParaRPr>
            </a:p>
          </p:txBody>
        </p:sp>
      </p:grpSp>
      <p:sp>
        <p:nvSpPr>
          <p:cNvPr id="38" name="TextBox 37"/>
          <p:cNvSpPr txBox="1">
            <a:spLocks noChangeArrowheads="1"/>
          </p:cNvSpPr>
          <p:nvPr/>
        </p:nvSpPr>
        <p:spPr bwMode="auto">
          <a:xfrm>
            <a:off x="228601" y="1884499"/>
            <a:ext cx="706358" cy="461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eaLnBrk="0" hangingPunct="0">
              <a:defRPr sz="1200">
                <a:solidFill>
                  <a:schemeClr val="tx1"/>
                </a:solidFill>
                <a:latin typeface="Arial" charset="0"/>
                <a:ea typeface="ＭＳ Ｐゴシック" charset="0"/>
                <a:cs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algn="ctr" eaLnBrk="0" fontAlgn="base" hangingPunct="0">
              <a:spcBef>
                <a:spcPct val="0"/>
              </a:spcBef>
              <a:spcAft>
                <a:spcPct val="0"/>
              </a:spcAft>
              <a:buFont typeface="Arial" charset="0"/>
              <a:defRPr sz="1200">
                <a:solidFill>
                  <a:schemeClr val="tx1"/>
                </a:solidFill>
                <a:latin typeface="Arial" charset="0"/>
                <a:ea typeface="ＭＳ Ｐゴシック" charset="0"/>
              </a:defRPr>
            </a:lvl6pPr>
            <a:lvl7pPr marL="2971800" indent="-228600" algn="ctr" eaLnBrk="0" fontAlgn="base" hangingPunct="0">
              <a:spcBef>
                <a:spcPct val="0"/>
              </a:spcBef>
              <a:spcAft>
                <a:spcPct val="0"/>
              </a:spcAft>
              <a:buFont typeface="Arial" charset="0"/>
              <a:defRPr sz="1200">
                <a:solidFill>
                  <a:schemeClr val="tx1"/>
                </a:solidFill>
                <a:latin typeface="Arial" charset="0"/>
                <a:ea typeface="ＭＳ Ｐゴシック" charset="0"/>
              </a:defRPr>
            </a:lvl7pPr>
            <a:lvl8pPr marL="3429000" indent="-228600" algn="ctr" eaLnBrk="0" fontAlgn="base" hangingPunct="0">
              <a:spcBef>
                <a:spcPct val="0"/>
              </a:spcBef>
              <a:spcAft>
                <a:spcPct val="0"/>
              </a:spcAft>
              <a:buFont typeface="Arial" charset="0"/>
              <a:defRPr sz="1200">
                <a:solidFill>
                  <a:schemeClr val="tx1"/>
                </a:solidFill>
                <a:latin typeface="Arial" charset="0"/>
                <a:ea typeface="ＭＳ Ｐゴシック" charset="0"/>
              </a:defRPr>
            </a:lvl8pPr>
            <a:lvl9pPr marL="3886200" indent="-228600" algn="ctr" eaLnBrk="0" fontAlgn="base" hangingPunct="0">
              <a:spcBef>
                <a:spcPct val="0"/>
              </a:spcBef>
              <a:spcAft>
                <a:spcPct val="0"/>
              </a:spcAft>
              <a:buFont typeface="Arial" charset="0"/>
              <a:defRPr sz="1200">
                <a:solidFill>
                  <a:schemeClr val="tx1"/>
                </a:solidFill>
                <a:latin typeface="Arial" charset="0"/>
                <a:ea typeface="ＭＳ Ｐゴシック" charset="0"/>
              </a:defRPr>
            </a:lvl9pPr>
          </a:lstStyle>
          <a:p>
            <a:pPr eaLnBrk="1" hangingPunct="1"/>
            <a:r>
              <a:rPr lang="en-US" b="1"/>
              <a:t>Source</a:t>
            </a:r>
            <a:br>
              <a:rPr lang="en-US" b="1"/>
            </a:br>
            <a:r>
              <a:rPr lang="en-US" b="1"/>
              <a:t>Data</a:t>
            </a:r>
          </a:p>
        </p:txBody>
      </p:sp>
      <p:sp>
        <p:nvSpPr>
          <p:cNvPr id="39" name="TextBox 38"/>
          <p:cNvSpPr txBox="1">
            <a:spLocks noChangeArrowheads="1"/>
          </p:cNvSpPr>
          <p:nvPr/>
        </p:nvSpPr>
        <p:spPr bwMode="auto">
          <a:xfrm>
            <a:off x="228600" y="5012953"/>
            <a:ext cx="931401" cy="461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eaLnBrk="0" hangingPunct="0">
              <a:defRPr sz="1200">
                <a:solidFill>
                  <a:schemeClr val="tx1"/>
                </a:solidFill>
                <a:latin typeface="Arial" charset="0"/>
                <a:ea typeface="ＭＳ Ｐゴシック" charset="0"/>
                <a:cs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algn="ctr" eaLnBrk="0" fontAlgn="base" hangingPunct="0">
              <a:spcBef>
                <a:spcPct val="0"/>
              </a:spcBef>
              <a:spcAft>
                <a:spcPct val="0"/>
              </a:spcAft>
              <a:buFont typeface="Arial" charset="0"/>
              <a:defRPr sz="1200">
                <a:solidFill>
                  <a:schemeClr val="tx1"/>
                </a:solidFill>
                <a:latin typeface="Arial" charset="0"/>
                <a:ea typeface="ＭＳ Ｐゴシック" charset="0"/>
              </a:defRPr>
            </a:lvl6pPr>
            <a:lvl7pPr marL="2971800" indent="-228600" algn="ctr" eaLnBrk="0" fontAlgn="base" hangingPunct="0">
              <a:spcBef>
                <a:spcPct val="0"/>
              </a:spcBef>
              <a:spcAft>
                <a:spcPct val="0"/>
              </a:spcAft>
              <a:buFont typeface="Arial" charset="0"/>
              <a:defRPr sz="1200">
                <a:solidFill>
                  <a:schemeClr val="tx1"/>
                </a:solidFill>
                <a:latin typeface="Arial" charset="0"/>
                <a:ea typeface="ＭＳ Ｐゴシック" charset="0"/>
              </a:defRPr>
            </a:lvl7pPr>
            <a:lvl8pPr marL="3429000" indent="-228600" algn="ctr" eaLnBrk="0" fontAlgn="base" hangingPunct="0">
              <a:spcBef>
                <a:spcPct val="0"/>
              </a:spcBef>
              <a:spcAft>
                <a:spcPct val="0"/>
              </a:spcAft>
              <a:buFont typeface="Arial" charset="0"/>
              <a:defRPr sz="1200">
                <a:solidFill>
                  <a:schemeClr val="tx1"/>
                </a:solidFill>
                <a:latin typeface="Arial" charset="0"/>
                <a:ea typeface="ＭＳ Ｐゴシック" charset="0"/>
              </a:defRPr>
            </a:lvl8pPr>
            <a:lvl9pPr marL="3886200" indent="-228600" algn="ctr" eaLnBrk="0" fontAlgn="base" hangingPunct="0">
              <a:spcBef>
                <a:spcPct val="0"/>
              </a:spcBef>
              <a:spcAft>
                <a:spcPct val="0"/>
              </a:spcAft>
              <a:buFont typeface="Arial" charset="0"/>
              <a:defRPr sz="1200">
                <a:solidFill>
                  <a:schemeClr val="tx1"/>
                </a:solidFill>
                <a:latin typeface="Arial" charset="0"/>
                <a:ea typeface="ＭＳ Ｐゴシック" charset="0"/>
              </a:defRPr>
            </a:lvl9pPr>
          </a:lstStyle>
          <a:p>
            <a:pPr eaLnBrk="1" hangingPunct="1"/>
            <a:r>
              <a:rPr lang="en-US" b="1"/>
              <a:t>Predictive</a:t>
            </a:r>
            <a:br>
              <a:rPr lang="en-US" b="1"/>
            </a:br>
            <a:r>
              <a:rPr lang="en-US" b="1"/>
              <a:t>Scoring</a:t>
            </a:r>
          </a:p>
        </p:txBody>
      </p:sp>
      <p:sp>
        <p:nvSpPr>
          <p:cNvPr id="40" name="TextBox 39"/>
          <p:cNvSpPr txBox="1">
            <a:spLocks noChangeArrowheads="1"/>
          </p:cNvSpPr>
          <p:nvPr/>
        </p:nvSpPr>
        <p:spPr bwMode="auto">
          <a:xfrm>
            <a:off x="2630128" y="5388925"/>
            <a:ext cx="933794" cy="461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7" rIns="91435" bIns="45717">
            <a:spAutoFit/>
          </a:bodyPr>
          <a:lstStyle>
            <a:lvl1pPr eaLnBrk="0" hangingPunct="0">
              <a:defRPr sz="1200">
                <a:solidFill>
                  <a:schemeClr val="tx1"/>
                </a:solidFill>
                <a:latin typeface="Arial" charset="0"/>
                <a:ea typeface="ＭＳ Ｐゴシック" charset="0"/>
                <a:cs typeface="ＭＳ Ｐゴシック" charset="0"/>
              </a:defRPr>
            </a:lvl1pPr>
            <a:lvl2pPr marL="742950" indent="-285750" eaLnBrk="0" hangingPunct="0">
              <a:defRPr sz="1200">
                <a:solidFill>
                  <a:schemeClr val="tx1"/>
                </a:solidFill>
                <a:latin typeface="Arial" charset="0"/>
                <a:ea typeface="ＭＳ Ｐゴシック" charset="0"/>
              </a:defRPr>
            </a:lvl2pPr>
            <a:lvl3pPr marL="1143000" indent="-228600" eaLnBrk="0" hangingPunct="0">
              <a:defRPr sz="1200">
                <a:solidFill>
                  <a:schemeClr val="tx1"/>
                </a:solidFill>
                <a:latin typeface="Arial" charset="0"/>
                <a:ea typeface="ＭＳ Ｐゴシック" charset="0"/>
              </a:defRPr>
            </a:lvl3pPr>
            <a:lvl4pPr marL="1600200" indent="-228600" eaLnBrk="0" hangingPunct="0">
              <a:defRPr sz="1200">
                <a:solidFill>
                  <a:schemeClr val="tx1"/>
                </a:solidFill>
                <a:latin typeface="Arial" charset="0"/>
                <a:ea typeface="ＭＳ Ｐゴシック" charset="0"/>
              </a:defRPr>
            </a:lvl4pPr>
            <a:lvl5pPr marL="2057400" indent="-228600" eaLnBrk="0" hangingPunct="0">
              <a:defRPr sz="1200">
                <a:solidFill>
                  <a:schemeClr val="tx1"/>
                </a:solidFill>
                <a:latin typeface="Arial" charset="0"/>
                <a:ea typeface="ＭＳ Ｐゴシック" charset="0"/>
              </a:defRPr>
            </a:lvl5pPr>
            <a:lvl6pPr marL="2514600" indent="-228600" algn="ctr" eaLnBrk="0" fontAlgn="base" hangingPunct="0">
              <a:spcBef>
                <a:spcPct val="0"/>
              </a:spcBef>
              <a:spcAft>
                <a:spcPct val="0"/>
              </a:spcAft>
              <a:buFont typeface="Arial" charset="0"/>
              <a:defRPr sz="1200">
                <a:solidFill>
                  <a:schemeClr val="tx1"/>
                </a:solidFill>
                <a:latin typeface="Arial" charset="0"/>
                <a:ea typeface="ＭＳ Ｐゴシック" charset="0"/>
              </a:defRPr>
            </a:lvl6pPr>
            <a:lvl7pPr marL="2971800" indent="-228600" algn="ctr" eaLnBrk="0" fontAlgn="base" hangingPunct="0">
              <a:spcBef>
                <a:spcPct val="0"/>
              </a:spcBef>
              <a:spcAft>
                <a:spcPct val="0"/>
              </a:spcAft>
              <a:buFont typeface="Arial" charset="0"/>
              <a:defRPr sz="1200">
                <a:solidFill>
                  <a:schemeClr val="tx1"/>
                </a:solidFill>
                <a:latin typeface="Arial" charset="0"/>
                <a:ea typeface="ＭＳ Ｐゴシック" charset="0"/>
              </a:defRPr>
            </a:lvl7pPr>
            <a:lvl8pPr marL="3429000" indent="-228600" algn="ctr" eaLnBrk="0" fontAlgn="base" hangingPunct="0">
              <a:spcBef>
                <a:spcPct val="0"/>
              </a:spcBef>
              <a:spcAft>
                <a:spcPct val="0"/>
              </a:spcAft>
              <a:buFont typeface="Arial" charset="0"/>
              <a:defRPr sz="1200">
                <a:solidFill>
                  <a:schemeClr val="tx1"/>
                </a:solidFill>
                <a:latin typeface="Arial" charset="0"/>
                <a:ea typeface="ＭＳ Ｐゴシック" charset="0"/>
              </a:defRPr>
            </a:lvl8pPr>
            <a:lvl9pPr marL="3886200" indent="-228600" algn="ctr" eaLnBrk="0" fontAlgn="base" hangingPunct="0">
              <a:spcBef>
                <a:spcPct val="0"/>
              </a:spcBef>
              <a:spcAft>
                <a:spcPct val="0"/>
              </a:spcAft>
              <a:buFont typeface="Arial" charset="0"/>
              <a:defRPr sz="1200">
                <a:solidFill>
                  <a:schemeClr val="tx1"/>
                </a:solidFill>
                <a:latin typeface="Arial" charset="0"/>
                <a:ea typeface="ＭＳ Ｐゴシック" charset="0"/>
              </a:defRPr>
            </a:lvl9pPr>
          </a:lstStyle>
          <a:p>
            <a:pPr eaLnBrk="1" hangingPunct="1"/>
            <a:r>
              <a:rPr lang="en-US" b="1"/>
              <a:t>Predictive</a:t>
            </a:r>
            <a:br>
              <a:rPr lang="en-US" b="1"/>
            </a:br>
            <a:r>
              <a:rPr lang="en-US" b="1"/>
              <a:t>Modeling</a:t>
            </a:r>
          </a:p>
        </p:txBody>
      </p:sp>
      <p:sp>
        <p:nvSpPr>
          <p:cNvPr id="3" name="Oval 2"/>
          <p:cNvSpPr/>
          <p:nvPr/>
        </p:nvSpPr>
        <p:spPr>
          <a:xfrm>
            <a:off x="1107325" y="2130505"/>
            <a:ext cx="514785" cy="515220"/>
          </a:xfrm>
          <a:prstGeom prst="ellipse">
            <a:avLst/>
          </a:prstGeom>
          <a:gradFill flip="none" rotWithShape="1">
            <a:gsLst>
              <a:gs pos="0">
                <a:schemeClr val="accent4">
                  <a:satMod val="103000"/>
                  <a:lumMod val="102000"/>
                  <a:tint val="94000"/>
                  <a:alpha val="69000"/>
                </a:schemeClr>
              </a:gs>
              <a:gs pos="50000">
                <a:schemeClr val="accent4">
                  <a:satMod val="110000"/>
                  <a:lumMod val="100000"/>
                  <a:shade val="100000"/>
                  <a:alpha val="69000"/>
                </a:schemeClr>
              </a:gs>
              <a:gs pos="100000">
                <a:schemeClr val="accent4">
                  <a:lumMod val="99000"/>
                  <a:satMod val="120000"/>
                  <a:shade val="78000"/>
                  <a:alpha val="69000"/>
                </a:schemeClr>
              </a:gs>
            </a:gsLst>
            <a:lin ang="5400000" scaled="0"/>
            <a:tileRect/>
          </a:gradFill>
        </p:spPr>
        <p:style>
          <a:lnRef idx="1">
            <a:schemeClr val="accent4"/>
          </a:lnRef>
          <a:fillRef idx="3">
            <a:schemeClr val="accent4"/>
          </a:fillRef>
          <a:effectRef idx="2">
            <a:schemeClr val="accent4"/>
          </a:effectRef>
          <a:fontRef idx="minor">
            <a:schemeClr val="lt1"/>
          </a:fontRef>
        </p:style>
        <p:txBody>
          <a:bodyPr lIns="91435" tIns="45717" rIns="91435" bIns="45717" anchor="ctr"/>
          <a:lstStyle/>
          <a:p>
            <a:pPr>
              <a:defRPr/>
            </a:pPr>
            <a:endParaRPr lang="en-US"/>
          </a:p>
        </p:txBody>
      </p:sp>
      <p:sp>
        <p:nvSpPr>
          <p:cNvPr id="41" name="Oval 40"/>
          <p:cNvSpPr/>
          <p:nvPr/>
        </p:nvSpPr>
        <p:spPr>
          <a:xfrm>
            <a:off x="2182386" y="4493092"/>
            <a:ext cx="514783" cy="515220"/>
          </a:xfrm>
          <a:prstGeom prst="ellipse">
            <a:avLst/>
          </a:prstGeom>
          <a:gradFill flip="none" rotWithShape="1">
            <a:gsLst>
              <a:gs pos="0">
                <a:schemeClr val="accent4">
                  <a:satMod val="103000"/>
                  <a:lumMod val="102000"/>
                  <a:tint val="94000"/>
                  <a:alpha val="69000"/>
                </a:schemeClr>
              </a:gs>
              <a:gs pos="50000">
                <a:schemeClr val="accent4">
                  <a:satMod val="110000"/>
                  <a:lumMod val="100000"/>
                  <a:shade val="100000"/>
                  <a:alpha val="69000"/>
                </a:schemeClr>
              </a:gs>
              <a:gs pos="100000">
                <a:schemeClr val="accent4">
                  <a:lumMod val="99000"/>
                  <a:satMod val="120000"/>
                  <a:shade val="78000"/>
                  <a:alpha val="69000"/>
                </a:schemeClr>
              </a:gs>
            </a:gsLst>
            <a:lin ang="5400000" scaled="0"/>
            <a:tileRect/>
          </a:gradFill>
        </p:spPr>
        <p:style>
          <a:lnRef idx="1">
            <a:schemeClr val="accent4"/>
          </a:lnRef>
          <a:fillRef idx="3">
            <a:schemeClr val="accent4"/>
          </a:fillRef>
          <a:effectRef idx="2">
            <a:schemeClr val="accent4"/>
          </a:effectRef>
          <a:fontRef idx="minor">
            <a:schemeClr val="lt1"/>
          </a:fontRef>
        </p:style>
        <p:txBody>
          <a:bodyPr lIns="91435" tIns="45717" rIns="91435" bIns="45717" anchor="ctr"/>
          <a:lstStyle/>
          <a:p>
            <a:pPr>
              <a:defRPr/>
            </a:pPr>
            <a:endParaRPr lang="en-US"/>
          </a:p>
        </p:txBody>
      </p:sp>
      <p:sp>
        <p:nvSpPr>
          <p:cNvPr id="42" name="Oval 41"/>
          <p:cNvSpPr/>
          <p:nvPr/>
        </p:nvSpPr>
        <p:spPr>
          <a:xfrm>
            <a:off x="1145635" y="4486130"/>
            <a:ext cx="514785" cy="515220"/>
          </a:xfrm>
          <a:prstGeom prst="ellipse">
            <a:avLst/>
          </a:prstGeom>
          <a:gradFill flip="none" rotWithShape="1">
            <a:gsLst>
              <a:gs pos="0">
                <a:schemeClr val="accent4">
                  <a:satMod val="103000"/>
                  <a:lumMod val="102000"/>
                  <a:tint val="94000"/>
                  <a:alpha val="69000"/>
                </a:schemeClr>
              </a:gs>
              <a:gs pos="50000">
                <a:schemeClr val="accent4">
                  <a:satMod val="110000"/>
                  <a:lumMod val="100000"/>
                  <a:shade val="100000"/>
                  <a:alpha val="69000"/>
                </a:schemeClr>
              </a:gs>
              <a:gs pos="100000">
                <a:schemeClr val="accent4">
                  <a:lumMod val="99000"/>
                  <a:satMod val="120000"/>
                  <a:shade val="78000"/>
                  <a:alpha val="69000"/>
                </a:schemeClr>
              </a:gs>
            </a:gsLst>
            <a:lin ang="5400000" scaled="0"/>
            <a:tileRect/>
          </a:gradFill>
        </p:spPr>
        <p:style>
          <a:lnRef idx="1">
            <a:schemeClr val="accent4"/>
          </a:lnRef>
          <a:fillRef idx="3">
            <a:schemeClr val="accent4"/>
          </a:fillRef>
          <a:effectRef idx="2">
            <a:schemeClr val="accent4"/>
          </a:effectRef>
          <a:fontRef idx="minor">
            <a:schemeClr val="lt1"/>
          </a:fontRef>
        </p:style>
        <p:txBody>
          <a:bodyPr lIns="91435" tIns="45717" rIns="91435" bIns="45717" anchor="ctr"/>
          <a:lstStyle/>
          <a:p>
            <a:pPr>
              <a:defRPr/>
            </a:pPr>
            <a:endParaRPr lang="en-US"/>
          </a:p>
        </p:txBody>
      </p:sp>
      <p:cxnSp>
        <p:nvCxnSpPr>
          <p:cNvPr id="5" name="Straight Arrow Connector 4"/>
          <p:cNvCxnSpPr>
            <a:stCxn id="38" idx="2"/>
            <a:endCxn id="3" idx="2"/>
          </p:cNvCxnSpPr>
          <p:nvPr/>
        </p:nvCxnSpPr>
        <p:spPr>
          <a:xfrm>
            <a:off x="581780" y="2346158"/>
            <a:ext cx="525545" cy="4195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7" name="Straight Arrow Connector 6"/>
          <p:cNvCxnSpPr>
            <a:stCxn id="39" idx="0"/>
            <a:endCxn id="42" idx="2"/>
          </p:cNvCxnSpPr>
          <p:nvPr/>
        </p:nvCxnSpPr>
        <p:spPr>
          <a:xfrm flipV="1">
            <a:off x="693105" y="4743738"/>
            <a:ext cx="452530" cy="26921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a:stCxn id="40" idx="0"/>
            <a:endCxn id="41" idx="5"/>
          </p:cNvCxnSpPr>
          <p:nvPr/>
        </p:nvCxnSpPr>
        <p:spPr>
          <a:xfrm flipH="1" flipV="1">
            <a:off x="2622946" y="4931726"/>
            <a:ext cx="474080" cy="45719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9" name="Title 1"/>
          <p:cNvSpPr txBox="1">
            <a:spLocks/>
          </p:cNvSpPr>
          <p:nvPr/>
        </p:nvSpPr>
        <p:spPr bwMode="auto">
          <a:xfrm>
            <a:off x="457200" y="6019800"/>
            <a:ext cx="81232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normAutofit fontScale="97500" lnSpcReduction="10000"/>
          </a:bodyPr>
          <a:lstStyle>
            <a:lvl1pPr algn="l" rtl="0" eaLnBrk="0" fontAlgn="base" hangingPunct="0">
              <a:lnSpc>
                <a:spcPct val="90000"/>
              </a:lnSpc>
              <a:spcBef>
                <a:spcPct val="0"/>
              </a:spcBef>
              <a:spcAft>
                <a:spcPct val="0"/>
              </a:spcAft>
              <a:defRPr sz="2800">
                <a:solidFill>
                  <a:schemeClr val="tx2"/>
                </a:solidFill>
                <a:latin typeface="+mj-lt"/>
                <a:ea typeface="MS PGothic" panose="020B0600070205080204" pitchFamily="34" charset="-128"/>
                <a:cs typeface="MS PGothic" charset="0"/>
              </a:defRPr>
            </a:lvl1pPr>
            <a:lvl2pPr algn="l" rtl="0" eaLnBrk="0" fontAlgn="base" hangingPunct="0">
              <a:lnSpc>
                <a:spcPct val="90000"/>
              </a:lnSpc>
              <a:spcBef>
                <a:spcPct val="0"/>
              </a:spcBef>
              <a:spcAft>
                <a:spcPct val="0"/>
              </a:spcAft>
              <a:defRPr sz="2800">
                <a:solidFill>
                  <a:schemeClr val="tx2"/>
                </a:solidFill>
                <a:latin typeface="Arial" pitchFamily="34" charset="0"/>
                <a:ea typeface="MS PGothic" panose="020B0600070205080204" pitchFamily="34" charset="-128"/>
                <a:cs typeface="MS PGothic" charset="0"/>
              </a:defRPr>
            </a:lvl2pPr>
            <a:lvl3pPr algn="l" rtl="0" eaLnBrk="0" fontAlgn="base" hangingPunct="0">
              <a:lnSpc>
                <a:spcPct val="90000"/>
              </a:lnSpc>
              <a:spcBef>
                <a:spcPct val="0"/>
              </a:spcBef>
              <a:spcAft>
                <a:spcPct val="0"/>
              </a:spcAft>
              <a:defRPr sz="2800">
                <a:solidFill>
                  <a:schemeClr val="tx2"/>
                </a:solidFill>
                <a:latin typeface="Arial" pitchFamily="34" charset="0"/>
                <a:ea typeface="MS PGothic" panose="020B0600070205080204" pitchFamily="34" charset="-128"/>
                <a:cs typeface="MS PGothic" charset="0"/>
              </a:defRPr>
            </a:lvl3pPr>
            <a:lvl4pPr algn="l" rtl="0" eaLnBrk="0" fontAlgn="base" hangingPunct="0">
              <a:lnSpc>
                <a:spcPct val="90000"/>
              </a:lnSpc>
              <a:spcBef>
                <a:spcPct val="0"/>
              </a:spcBef>
              <a:spcAft>
                <a:spcPct val="0"/>
              </a:spcAft>
              <a:defRPr sz="2800">
                <a:solidFill>
                  <a:schemeClr val="tx2"/>
                </a:solidFill>
                <a:latin typeface="Arial" pitchFamily="34" charset="0"/>
                <a:ea typeface="MS PGothic" panose="020B0600070205080204" pitchFamily="34" charset="-128"/>
                <a:cs typeface="MS PGothic" charset="0"/>
              </a:defRPr>
            </a:lvl4pPr>
            <a:lvl5pPr algn="l" rtl="0" eaLnBrk="0" fontAlgn="base" hangingPunct="0">
              <a:lnSpc>
                <a:spcPct val="90000"/>
              </a:lnSpc>
              <a:spcBef>
                <a:spcPct val="0"/>
              </a:spcBef>
              <a:spcAft>
                <a:spcPct val="0"/>
              </a:spcAft>
              <a:defRPr sz="2800">
                <a:solidFill>
                  <a:schemeClr val="tx2"/>
                </a:solidFill>
                <a:latin typeface="Arial" pitchFamily="34" charset="0"/>
                <a:ea typeface="MS PGothic" panose="020B0600070205080204" pitchFamily="34" charset="-128"/>
                <a:cs typeface="MS PGothic" charset="0"/>
              </a:defRPr>
            </a:lvl5pPr>
            <a:lvl6pPr marL="457200" algn="l" rtl="0" fontAlgn="base">
              <a:lnSpc>
                <a:spcPct val="90000"/>
              </a:lnSpc>
              <a:spcBef>
                <a:spcPct val="0"/>
              </a:spcBef>
              <a:spcAft>
                <a:spcPct val="0"/>
              </a:spcAft>
              <a:defRPr sz="2200">
                <a:solidFill>
                  <a:schemeClr val="tx2"/>
                </a:solidFill>
                <a:latin typeface="Arial" pitchFamily="34" charset="0"/>
              </a:defRPr>
            </a:lvl6pPr>
            <a:lvl7pPr marL="914400" algn="l" rtl="0" fontAlgn="base">
              <a:lnSpc>
                <a:spcPct val="90000"/>
              </a:lnSpc>
              <a:spcBef>
                <a:spcPct val="0"/>
              </a:spcBef>
              <a:spcAft>
                <a:spcPct val="0"/>
              </a:spcAft>
              <a:defRPr sz="2200">
                <a:solidFill>
                  <a:schemeClr val="tx2"/>
                </a:solidFill>
                <a:latin typeface="Arial" pitchFamily="34" charset="0"/>
              </a:defRPr>
            </a:lvl7pPr>
            <a:lvl8pPr marL="1371600" algn="l" rtl="0" fontAlgn="base">
              <a:lnSpc>
                <a:spcPct val="90000"/>
              </a:lnSpc>
              <a:spcBef>
                <a:spcPct val="0"/>
              </a:spcBef>
              <a:spcAft>
                <a:spcPct val="0"/>
              </a:spcAft>
              <a:defRPr sz="2200">
                <a:solidFill>
                  <a:schemeClr val="tx2"/>
                </a:solidFill>
                <a:latin typeface="Arial" pitchFamily="34" charset="0"/>
              </a:defRPr>
            </a:lvl8pPr>
            <a:lvl9pPr marL="1828800" algn="l" rtl="0" fontAlgn="base">
              <a:lnSpc>
                <a:spcPct val="90000"/>
              </a:lnSpc>
              <a:spcBef>
                <a:spcPct val="0"/>
              </a:spcBef>
              <a:spcAft>
                <a:spcPct val="0"/>
              </a:spcAft>
              <a:defRPr sz="2200">
                <a:solidFill>
                  <a:schemeClr val="tx2"/>
                </a:solidFill>
                <a:latin typeface="Arial" pitchFamily="34" charset="0"/>
              </a:defRPr>
            </a:lvl9pPr>
          </a:lstStyle>
          <a:p>
            <a:pPr algn="r">
              <a:defRPr/>
            </a:pPr>
            <a:r>
              <a:rPr lang="en-US" dirty="0" smtClean="0"/>
              <a:t>. . . But we have a solution for this!</a:t>
            </a:r>
            <a:endParaRPr lang="en-US" dirty="0"/>
          </a:p>
        </p:txBody>
      </p:sp>
      <p:cxnSp>
        <p:nvCxnSpPr>
          <p:cNvPr id="30" name="Straight Connector 29"/>
          <p:cNvCxnSpPr/>
          <p:nvPr/>
        </p:nvCxnSpPr>
        <p:spPr>
          <a:xfrm>
            <a:off x="228600" y="914400"/>
            <a:ext cx="7942263" cy="4233"/>
          </a:xfrm>
          <a:prstGeom prst="line">
            <a:avLst/>
          </a:prstGeom>
          <a:ln w="38100" cmpd="sng">
            <a:solidFill>
              <a:schemeClr val="accent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491711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par>
                                <p:cTn id="8" presetID="9"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ssolve">
                                      <p:cBhvr>
                                        <p:cTn id="10" dur="500"/>
                                        <p:tgtEl>
                                          <p:spTgt spid="5"/>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dissolve">
                                      <p:cBhvr>
                                        <p:cTn id="13" dur="500"/>
                                        <p:tgtEl>
                                          <p:spTgt spid="38"/>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dissolve">
                                      <p:cBhvr>
                                        <p:cTn id="16" dur="500"/>
                                        <p:tgtEl>
                                          <p:spTgt spid="42"/>
                                        </p:tgtEl>
                                      </p:cBhvr>
                                    </p:animEffect>
                                  </p:childTnLst>
                                </p:cTn>
                              </p:par>
                              <p:par>
                                <p:cTn id="17" presetID="9"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dissolve">
                                      <p:cBhvr>
                                        <p:cTn id="19" dur="500"/>
                                        <p:tgtEl>
                                          <p:spTgt spid="7"/>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dissolve">
                                      <p:cBhvr>
                                        <p:cTn id="22" dur="500"/>
                                        <p:tgtEl>
                                          <p:spTgt spid="39"/>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dissolve">
                                      <p:cBhvr>
                                        <p:cTn id="25" dur="500"/>
                                        <p:tgtEl>
                                          <p:spTgt spid="41"/>
                                        </p:tgtEl>
                                      </p:cBhvr>
                                    </p:animEffect>
                                  </p:childTnLst>
                                </p:cTn>
                              </p:par>
                              <p:par>
                                <p:cTn id="26" presetID="9" presetClass="entr" presetSubtype="0"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dissolve">
                                      <p:cBhvr>
                                        <p:cTn id="28" dur="500"/>
                                        <p:tgtEl>
                                          <p:spTgt spid="9"/>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dissolve">
                                      <p:cBhvr>
                                        <p:cTn id="3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3" grpId="0" animBg="1"/>
      <p:bldP spid="41" grpId="0" animBg="1"/>
      <p:bldP spid="4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3"/>
          <p:cNvSpPr>
            <a:spLocks noGrp="1"/>
          </p:cNvSpPr>
          <p:nvPr>
            <p:ph type="title"/>
          </p:nvPr>
        </p:nvSpPr>
        <p:spPr/>
        <p:txBody>
          <a:bodyPr/>
          <a:lstStyle/>
          <a:p>
            <a:r>
              <a:rPr lang="en-US" altLang="en-US" sz="2400" dirty="0" smtClean="0"/>
              <a:t>Federating your data through Data Lakes</a:t>
            </a:r>
          </a:p>
        </p:txBody>
      </p:sp>
      <p:sp>
        <p:nvSpPr>
          <p:cNvPr id="10244" name="Content Placeholder 14"/>
          <p:cNvSpPr>
            <a:spLocks noGrp="1"/>
          </p:cNvSpPr>
          <p:nvPr>
            <p:ph sz="half" idx="4294967295"/>
          </p:nvPr>
        </p:nvSpPr>
        <p:spPr>
          <a:xfrm>
            <a:off x="4800600" y="3993598"/>
            <a:ext cx="4040402" cy="2455863"/>
          </a:xfrm>
        </p:spPr>
        <p:txBody>
          <a:bodyPr/>
          <a:lstStyle/>
          <a:p>
            <a:pPr>
              <a:buClr>
                <a:schemeClr val="accent2"/>
              </a:buClr>
            </a:pPr>
            <a:r>
              <a:rPr lang="en-US" altLang="en-US" sz="1600" dirty="0" smtClean="0">
                <a:cs typeface="Calibri" panose="020F0502020204030204" pitchFamily="34" charset="0"/>
              </a:rPr>
              <a:t>Information in the data lake can be accessed through different types of interfaces and provisioning mechanisms provided by the </a:t>
            </a:r>
            <a:r>
              <a:rPr lang="en-US" altLang="en-US" sz="1600" b="1" dirty="0" smtClean="0">
                <a:cs typeface="Calibri" panose="020F0502020204030204" pitchFamily="34" charset="0"/>
              </a:rPr>
              <a:t>Data Lake Services</a:t>
            </a:r>
          </a:p>
          <a:p>
            <a:pPr>
              <a:buClr>
                <a:schemeClr val="accent2"/>
              </a:buClr>
            </a:pPr>
            <a:endParaRPr lang="en-US" altLang="en-US" sz="1600" b="1" dirty="0">
              <a:cs typeface="Calibri" panose="020F0502020204030204" pitchFamily="34" charset="0"/>
            </a:endParaRPr>
          </a:p>
          <a:p>
            <a:pPr>
              <a:buClr>
                <a:schemeClr val="accent2"/>
              </a:buClr>
            </a:pPr>
            <a:r>
              <a:rPr lang="en-US" altLang="en-US" sz="1600" b="1" dirty="0" smtClean="0">
                <a:cs typeface="Calibri" panose="020F0502020204030204" pitchFamily="34" charset="0"/>
              </a:rPr>
              <a:t>z Systems data will be a part of a customer’s collection of data lake repositories</a:t>
            </a:r>
            <a:endParaRPr lang="en-US" altLang="en-US" sz="1600" dirty="0" smtClean="0">
              <a:cs typeface="Calibri" panose="020F0502020204030204" pitchFamily="34" charset="0"/>
            </a:endParaRPr>
          </a:p>
        </p:txBody>
      </p:sp>
      <p:sp>
        <p:nvSpPr>
          <p:cNvPr id="10243" name="Content Placeholder 4"/>
          <p:cNvSpPr>
            <a:spLocks noGrp="1"/>
          </p:cNvSpPr>
          <p:nvPr>
            <p:ph sz="half" idx="4294967295"/>
          </p:nvPr>
        </p:nvSpPr>
        <p:spPr>
          <a:xfrm>
            <a:off x="228600" y="1152456"/>
            <a:ext cx="4313238" cy="5310257"/>
          </a:xfrm>
        </p:spPr>
        <p:txBody>
          <a:bodyPr/>
          <a:lstStyle/>
          <a:p>
            <a:pPr>
              <a:lnSpc>
                <a:spcPct val="90000"/>
              </a:lnSpc>
              <a:buClr>
                <a:schemeClr val="accent2"/>
              </a:buClr>
            </a:pPr>
            <a:r>
              <a:rPr lang="en-US" altLang="en-US" sz="1600" dirty="0" smtClean="0">
                <a:cs typeface="Calibri" panose="020F0502020204030204" pitchFamily="34" charset="0"/>
              </a:rPr>
              <a:t>A </a:t>
            </a:r>
            <a:r>
              <a:rPr lang="en-US" altLang="en-US" sz="1600" b="1" dirty="0" smtClean="0">
                <a:cs typeface="Calibri" panose="020F0502020204030204" pitchFamily="34" charset="0"/>
              </a:rPr>
              <a:t>data lake </a:t>
            </a:r>
            <a:r>
              <a:rPr lang="en-US" altLang="en-US" sz="1600" dirty="0" smtClean="0">
                <a:cs typeface="Calibri" panose="020F0502020204030204" pitchFamily="34" charset="0"/>
              </a:rPr>
              <a:t>provides data to an organization for a variety of analytics processing including:</a:t>
            </a:r>
          </a:p>
          <a:p>
            <a:pPr lvl="1">
              <a:lnSpc>
                <a:spcPct val="90000"/>
              </a:lnSpc>
              <a:buClrTx/>
            </a:pPr>
            <a:r>
              <a:rPr lang="en-US" altLang="en-US" sz="1100" dirty="0" smtClean="0">
                <a:cs typeface="Calibri" panose="020F0502020204030204" pitchFamily="34" charset="0"/>
              </a:rPr>
              <a:t>Discovery and exploration of data</a:t>
            </a:r>
          </a:p>
          <a:p>
            <a:pPr lvl="1">
              <a:lnSpc>
                <a:spcPct val="90000"/>
              </a:lnSpc>
              <a:buClrTx/>
            </a:pPr>
            <a:r>
              <a:rPr lang="en-US" altLang="en-US" sz="1100" dirty="0" smtClean="0">
                <a:cs typeface="Calibri" panose="020F0502020204030204" pitchFamily="34" charset="0"/>
              </a:rPr>
              <a:t>Simple ad hoc analytics</a:t>
            </a:r>
          </a:p>
          <a:p>
            <a:pPr lvl="1">
              <a:lnSpc>
                <a:spcPct val="90000"/>
              </a:lnSpc>
              <a:buClrTx/>
            </a:pPr>
            <a:r>
              <a:rPr lang="en-US" altLang="en-US" sz="1100" dirty="0" smtClean="0">
                <a:cs typeface="Calibri" panose="020F0502020204030204" pitchFamily="34" charset="0"/>
              </a:rPr>
              <a:t>Complex analysis for business decisions</a:t>
            </a:r>
          </a:p>
          <a:p>
            <a:pPr lvl="1">
              <a:lnSpc>
                <a:spcPct val="90000"/>
              </a:lnSpc>
              <a:buClrTx/>
            </a:pPr>
            <a:r>
              <a:rPr lang="en-US" altLang="en-US" sz="1100" dirty="0" smtClean="0">
                <a:cs typeface="Calibri" panose="020F0502020204030204" pitchFamily="34" charset="0"/>
              </a:rPr>
              <a:t>Reporting</a:t>
            </a:r>
          </a:p>
          <a:p>
            <a:pPr lvl="1">
              <a:lnSpc>
                <a:spcPct val="90000"/>
              </a:lnSpc>
              <a:buClrTx/>
            </a:pPr>
            <a:r>
              <a:rPr lang="en-US" altLang="en-US" sz="1100" dirty="0" smtClean="0">
                <a:cs typeface="Calibri" panose="020F0502020204030204" pitchFamily="34" charset="0"/>
              </a:rPr>
              <a:t>Real-time analytics</a:t>
            </a:r>
          </a:p>
          <a:p>
            <a:pPr>
              <a:lnSpc>
                <a:spcPct val="90000"/>
              </a:lnSpc>
              <a:buClr>
                <a:schemeClr val="accent2"/>
              </a:buClr>
            </a:pPr>
            <a:r>
              <a:rPr lang="en-US" altLang="en-US" sz="1600" dirty="0" smtClean="0">
                <a:cs typeface="Calibri" panose="020F0502020204030204" pitchFamily="34" charset="0"/>
              </a:rPr>
              <a:t>It is possible to deploy analytics into the data lake to generate additional insight from the data in the data lake </a:t>
            </a:r>
          </a:p>
          <a:p>
            <a:pPr>
              <a:lnSpc>
                <a:spcPct val="90000"/>
              </a:lnSpc>
              <a:buClr>
                <a:schemeClr val="accent2"/>
              </a:buClr>
            </a:pPr>
            <a:r>
              <a:rPr lang="en-US" altLang="en-US" sz="1600" dirty="0" smtClean="0">
                <a:cs typeface="Calibri" panose="020F0502020204030204" pitchFamily="34" charset="0"/>
              </a:rPr>
              <a:t>A data lake manages shared repositories of information for analytical purposes</a:t>
            </a:r>
          </a:p>
          <a:p>
            <a:pPr>
              <a:lnSpc>
                <a:spcPct val="90000"/>
              </a:lnSpc>
              <a:buClr>
                <a:schemeClr val="accent2"/>
              </a:buClr>
            </a:pPr>
            <a:r>
              <a:rPr lang="en-US" altLang="en-US" sz="1600" dirty="0" smtClean="0">
                <a:cs typeface="Calibri" panose="020F0502020204030204" pitchFamily="34" charset="0"/>
              </a:rPr>
              <a:t>Each </a:t>
            </a:r>
            <a:r>
              <a:rPr lang="en-US" altLang="en-US" sz="1600" b="1" dirty="0" smtClean="0">
                <a:cs typeface="Calibri" panose="020F0502020204030204" pitchFamily="34" charset="0"/>
              </a:rPr>
              <a:t>Data Lake Repository </a:t>
            </a:r>
            <a:r>
              <a:rPr lang="en-US" altLang="en-US" sz="1600" dirty="0" smtClean="0">
                <a:cs typeface="Calibri" panose="020F0502020204030204" pitchFamily="34" charset="0"/>
              </a:rPr>
              <a:t>is optimized for a particular type of processing.</a:t>
            </a:r>
          </a:p>
          <a:p>
            <a:pPr lvl="1">
              <a:lnSpc>
                <a:spcPct val="90000"/>
              </a:lnSpc>
              <a:buClrTx/>
            </a:pPr>
            <a:r>
              <a:rPr lang="en-US" altLang="en-US" sz="1000" dirty="0" smtClean="0">
                <a:cs typeface="Calibri" panose="020F0502020204030204" pitchFamily="34" charset="0"/>
              </a:rPr>
              <a:t>Real-time analytics, deep analytics (such as data mining), exploratory analytics, OLAP, reporting, …</a:t>
            </a:r>
          </a:p>
          <a:p>
            <a:pPr>
              <a:lnSpc>
                <a:spcPct val="90000"/>
              </a:lnSpc>
              <a:buClrTx/>
            </a:pPr>
            <a:r>
              <a:rPr lang="en-US" altLang="en-US" sz="1600" dirty="0">
                <a:cs typeface="Calibri" panose="020F0502020204030204" pitchFamily="34" charset="0"/>
              </a:rPr>
              <a:t>Data values may be replicated in multiple repositories in the data lake</a:t>
            </a:r>
          </a:p>
          <a:p>
            <a:pPr lvl="1">
              <a:lnSpc>
                <a:spcPct val="90000"/>
              </a:lnSpc>
              <a:buClrTx/>
            </a:pPr>
            <a:endParaRPr lang="en-US" altLang="en-US" sz="1000" dirty="0" smtClean="0">
              <a:cs typeface="Calibri" panose="020F0502020204030204" pitchFamily="34" charset="0"/>
            </a:endParaRPr>
          </a:p>
        </p:txBody>
      </p:sp>
      <p:pic>
        <p:nvPicPr>
          <p:cNvPr id="12" name="Picture 5" descr="ennerdale-water-2.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1152456"/>
            <a:ext cx="4040402" cy="263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Connector 5"/>
          <p:cNvCxnSpPr/>
          <p:nvPr/>
        </p:nvCxnSpPr>
        <p:spPr>
          <a:xfrm>
            <a:off x="228600" y="914400"/>
            <a:ext cx="7942263" cy="4233"/>
          </a:xfrm>
          <a:prstGeom prst="line">
            <a:avLst/>
          </a:prstGeom>
          <a:ln w="38100" cmpd="sng">
            <a:solidFill>
              <a:schemeClr val="accent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49853818"/>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84943" y="138420"/>
            <a:ext cx="8824912" cy="744537"/>
          </a:xfrm>
        </p:spPr>
        <p:txBody>
          <a:bodyPr/>
          <a:lstStyle/>
          <a:p>
            <a:r>
              <a:rPr lang="de-DE" sz="2400" dirty="0"/>
              <a:t>Imperatives to implement </a:t>
            </a:r>
            <a:r>
              <a:rPr lang="de-DE" sz="2400" dirty="0" smtClean="0"/>
              <a:t>z System-centric Data </a:t>
            </a:r>
            <a:r>
              <a:rPr lang="de-DE" sz="2400" dirty="0"/>
              <a:t>Lake </a:t>
            </a:r>
            <a:r>
              <a:rPr lang="de-DE" sz="2400" dirty="0" smtClean="0"/>
              <a:t>Scenarios </a:t>
            </a:r>
            <a:endParaRPr lang="en-US" sz="2400" dirty="0"/>
          </a:p>
        </p:txBody>
      </p:sp>
      <p:sp>
        <p:nvSpPr>
          <p:cNvPr id="3" name="Rectangle 2"/>
          <p:cNvSpPr/>
          <p:nvPr/>
        </p:nvSpPr>
        <p:spPr>
          <a:xfrm>
            <a:off x="205844" y="1209526"/>
            <a:ext cx="4306887" cy="2743200"/>
          </a:xfrm>
          <a:prstGeom prst="rect">
            <a:avLst/>
          </a:prstGeom>
          <a:solidFill>
            <a:srgbClr val="F0FAFE"/>
          </a:solidFill>
          <a:ln w="2540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Arial"/>
              <a:ea typeface="+mn-ea"/>
              <a:cs typeface="+mn-cs"/>
            </a:endParaRPr>
          </a:p>
        </p:txBody>
      </p:sp>
      <p:sp>
        <p:nvSpPr>
          <p:cNvPr id="4" name="Rectangle 3"/>
          <p:cNvSpPr/>
          <p:nvPr/>
        </p:nvSpPr>
        <p:spPr>
          <a:xfrm>
            <a:off x="4597400" y="1209526"/>
            <a:ext cx="4306887" cy="2743200"/>
          </a:xfrm>
          <a:prstGeom prst="rect">
            <a:avLst/>
          </a:prstGeom>
          <a:solidFill>
            <a:srgbClr val="F0FAFE"/>
          </a:solidFill>
          <a:ln w="2540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Arial"/>
              <a:ea typeface="+mn-ea"/>
              <a:cs typeface="+mn-cs"/>
            </a:endParaRPr>
          </a:p>
        </p:txBody>
      </p:sp>
      <p:sp>
        <p:nvSpPr>
          <p:cNvPr id="5" name="Rectangle 4"/>
          <p:cNvSpPr/>
          <p:nvPr/>
        </p:nvSpPr>
        <p:spPr>
          <a:xfrm>
            <a:off x="205844" y="3997930"/>
            <a:ext cx="4306887" cy="2580468"/>
          </a:xfrm>
          <a:prstGeom prst="rect">
            <a:avLst/>
          </a:prstGeom>
          <a:solidFill>
            <a:srgbClr val="F0FAFE"/>
          </a:solidFill>
          <a:ln w="2540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Arial"/>
              <a:ea typeface="+mn-ea"/>
              <a:cs typeface="+mn-cs"/>
            </a:endParaRPr>
          </a:p>
        </p:txBody>
      </p:sp>
      <p:sp>
        <p:nvSpPr>
          <p:cNvPr id="6" name="Rectangle 5"/>
          <p:cNvSpPr/>
          <p:nvPr/>
        </p:nvSpPr>
        <p:spPr>
          <a:xfrm>
            <a:off x="4597399" y="3997930"/>
            <a:ext cx="4306887" cy="2580468"/>
          </a:xfrm>
          <a:prstGeom prst="rect">
            <a:avLst/>
          </a:prstGeom>
          <a:solidFill>
            <a:srgbClr val="F0FAFE"/>
          </a:solidFill>
          <a:ln w="2540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Arial"/>
              <a:ea typeface="+mn-ea"/>
              <a:cs typeface="+mn-cs"/>
            </a:endParaRPr>
          </a:p>
        </p:txBody>
      </p:sp>
      <p:sp>
        <p:nvSpPr>
          <p:cNvPr id="7" name="Rectangle 6"/>
          <p:cNvSpPr/>
          <p:nvPr/>
        </p:nvSpPr>
        <p:spPr>
          <a:xfrm>
            <a:off x="205844" y="1243394"/>
            <a:ext cx="4306887" cy="685800"/>
          </a:xfrm>
          <a:prstGeom prst="rect">
            <a:avLst/>
          </a:prstGeom>
          <a:solidFill>
            <a:srgbClr val="00B2EF"/>
          </a:solidFill>
          <a:ln w="2540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Arial"/>
              <a:ea typeface="+mn-ea"/>
              <a:cs typeface="+mn-cs"/>
            </a:endParaRPr>
          </a:p>
        </p:txBody>
      </p:sp>
      <p:sp>
        <p:nvSpPr>
          <p:cNvPr id="8" name="Rectangle 7"/>
          <p:cNvSpPr/>
          <p:nvPr/>
        </p:nvSpPr>
        <p:spPr>
          <a:xfrm>
            <a:off x="205844" y="3928535"/>
            <a:ext cx="4306887" cy="685800"/>
          </a:xfrm>
          <a:prstGeom prst="rect">
            <a:avLst/>
          </a:prstGeom>
          <a:solidFill>
            <a:srgbClr val="00B2EF"/>
          </a:solidFill>
          <a:ln w="2540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Arial"/>
              <a:ea typeface="+mn-ea"/>
              <a:cs typeface="+mn-cs"/>
            </a:endParaRPr>
          </a:p>
        </p:txBody>
      </p:sp>
      <p:sp>
        <p:nvSpPr>
          <p:cNvPr id="9" name="Rectangle 8"/>
          <p:cNvSpPr/>
          <p:nvPr/>
        </p:nvSpPr>
        <p:spPr>
          <a:xfrm>
            <a:off x="4597399" y="3928535"/>
            <a:ext cx="4306887" cy="685800"/>
          </a:xfrm>
          <a:prstGeom prst="rect">
            <a:avLst/>
          </a:prstGeom>
          <a:solidFill>
            <a:srgbClr val="00B2EF"/>
          </a:solidFill>
          <a:ln w="2540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Arial"/>
              <a:ea typeface="+mn-ea"/>
              <a:cs typeface="+mn-cs"/>
            </a:endParaRPr>
          </a:p>
        </p:txBody>
      </p:sp>
      <p:sp>
        <p:nvSpPr>
          <p:cNvPr id="10" name="Rectangle 9"/>
          <p:cNvSpPr/>
          <p:nvPr/>
        </p:nvSpPr>
        <p:spPr>
          <a:xfrm>
            <a:off x="4597400" y="1243394"/>
            <a:ext cx="4306887" cy="685800"/>
          </a:xfrm>
          <a:prstGeom prst="rect">
            <a:avLst/>
          </a:prstGeom>
          <a:solidFill>
            <a:srgbClr val="00B2EF"/>
          </a:solidFill>
          <a:ln w="2540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Arial"/>
              <a:ea typeface="+mn-ea"/>
              <a:cs typeface="+mn-cs"/>
            </a:endParaRPr>
          </a:p>
        </p:txBody>
      </p:sp>
      <p:sp>
        <p:nvSpPr>
          <p:cNvPr id="11" name="Text Placeholder 5"/>
          <p:cNvSpPr txBox="1">
            <a:spLocks/>
          </p:cNvSpPr>
          <p:nvPr/>
        </p:nvSpPr>
        <p:spPr bwMode="auto">
          <a:xfrm>
            <a:off x="228599" y="1313656"/>
            <a:ext cx="4234913" cy="5391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marL="228600" indent="-228600" algn="l" defTabSz="457200" rtl="0" eaLnBrk="1" fontAlgn="base" hangingPunct="1">
              <a:lnSpc>
                <a:spcPct val="85000"/>
              </a:lnSpc>
              <a:spcBef>
                <a:spcPct val="0"/>
              </a:spcBef>
              <a:spcAft>
                <a:spcPts val="1200"/>
              </a:spcAft>
              <a:buClr>
                <a:schemeClr val="accent1"/>
              </a:buClr>
              <a:buSzPct val="105000"/>
              <a:buFont typeface="Arial" charset="0"/>
              <a:buChar char="•"/>
              <a:defRPr sz="2200">
                <a:solidFill>
                  <a:schemeClr val="tx1"/>
                </a:solidFill>
                <a:latin typeface="Arial" charset="0"/>
                <a:ea typeface="MS PGothic" pitchFamily="34" charset="-128"/>
                <a:cs typeface="MS PGothic" charset="0"/>
              </a:defRPr>
            </a:lvl1pPr>
            <a:lvl2pPr marL="742950" indent="-285750" algn="l" defTabSz="457200" rtl="0" eaLnBrk="1" fontAlgn="base" hangingPunct="1">
              <a:lnSpc>
                <a:spcPct val="85000"/>
              </a:lnSpc>
              <a:spcBef>
                <a:spcPct val="0"/>
              </a:spcBef>
              <a:spcAft>
                <a:spcPts val="1200"/>
              </a:spcAft>
              <a:buClr>
                <a:srgbClr val="7F7F7F"/>
              </a:buClr>
              <a:buSzPct val="100000"/>
              <a:buFont typeface="Wingdings" charset="0"/>
              <a:buChar char="§"/>
              <a:defRPr sz="2000">
                <a:solidFill>
                  <a:schemeClr val="tx1"/>
                </a:solidFill>
                <a:latin typeface="Arial" charset="0"/>
                <a:ea typeface="MS PGothic" pitchFamily="34" charset="-128"/>
                <a:cs typeface="MS PGothic" charset="0"/>
              </a:defRPr>
            </a:lvl2pPr>
            <a:lvl3pPr marL="1143000" indent="-228600" algn="l" defTabSz="457200" rtl="0" eaLnBrk="1" fontAlgn="base" hangingPunct="1">
              <a:lnSpc>
                <a:spcPct val="85000"/>
              </a:lnSpc>
              <a:spcBef>
                <a:spcPct val="0"/>
              </a:spcBef>
              <a:spcAft>
                <a:spcPts val="1200"/>
              </a:spcAft>
              <a:buClr>
                <a:schemeClr val="accent4">
                  <a:lumMod val="75000"/>
                </a:schemeClr>
              </a:buClr>
              <a:buSzPct val="120000"/>
              <a:buFont typeface="Arial" charset="0"/>
              <a:buChar char="•"/>
              <a:defRPr sz="1800">
                <a:solidFill>
                  <a:schemeClr val="tx1"/>
                </a:solidFill>
                <a:latin typeface="Arial" charset="0"/>
                <a:ea typeface="MS PGothic" pitchFamily="34" charset="-128"/>
                <a:cs typeface="MS PGothic" charset="0"/>
              </a:defRPr>
            </a:lvl3pPr>
            <a:lvl4pPr marL="1600200" indent="-228600" algn="l" defTabSz="457200" rtl="0" eaLnBrk="1" fontAlgn="base" hangingPunct="1">
              <a:lnSpc>
                <a:spcPct val="85000"/>
              </a:lnSpc>
              <a:spcBef>
                <a:spcPct val="0"/>
              </a:spcBef>
              <a:spcAft>
                <a:spcPts val="1200"/>
              </a:spcAft>
              <a:buSzPct val="120000"/>
              <a:buFont typeface="Arial" charset="0"/>
              <a:buChar char="–"/>
              <a:defRPr sz="1600">
                <a:solidFill>
                  <a:schemeClr val="tx1"/>
                </a:solidFill>
                <a:latin typeface="Arial" charset="0"/>
                <a:ea typeface="MS PGothic" pitchFamily="34" charset="-128"/>
                <a:cs typeface="MS PGothic" charset="0"/>
              </a:defRPr>
            </a:lvl4pPr>
            <a:lvl5pPr marL="2057400" indent="-228600" algn="l" defTabSz="457200" rtl="0" eaLnBrk="1" fontAlgn="base" hangingPunct="1">
              <a:lnSpc>
                <a:spcPct val="85000"/>
              </a:lnSpc>
              <a:spcBef>
                <a:spcPct val="0"/>
              </a:spcBef>
              <a:spcAft>
                <a:spcPts val="1200"/>
              </a:spcAft>
              <a:buSzPct val="120000"/>
              <a:buFont typeface="Arial" charset="0"/>
              <a:buChar char="»"/>
              <a:defRPr sz="1600">
                <a:solidFill>
                  <a:schemeClr val="tx1"/>
                </a:solidFill>
                <a:latin typeface="Arial" charset="0"/>
                <a:ea typeface="MS PGothic" pitchFamily="34" charset="-128"/>
                <a:cs typeface="MS PGothic" charset="0"/>
              </a:defRPr>
            </a:lvl5pPr>
            <a:lvl6pPr marL="2514600" indent="-228600" algn="l" defTabSz="457200" rtl="0" eaLnBrk="1" fontAlgn="base" hangingPunct="1">
              <a:lnSpc>
                <a:spcPct val="110000"/>
              </a:lnSpc>
              <a:spcBef>
                <a:spcPct val="0"/>
              </a:spcBef>
              <a:spcAft>
                <a:spcPct val="30000"/>
              </a:spcAft>
              <a:buClr>
                <a:schemeClr val="hlink"/>
              </a:buClr>
              <a:buSzPct val="120000"/>
              <a:buFont typeface="Arial" charset="0"/>
              <a:buChar char="»"/>
              <a:defRPr sz="1600">
                <a:solidFill>
                  <a:schemeClr val="tx1"/>
                </a:solidFill>
                <a:latin typeface="+mn-lt"/>
                <a:ea typeface="+mn-ea"/>
                <a:cs typeface="+mn-cs"/>
              </a:defRPr>
            </a:lvl6pPr>
            <a:lvl7pPr marL="2971800" indent="-228600" algn="l" defTabSz="457200" rtl="0" eaLnBrk="1" fontAlgn="base" hangingPunct="1">
              <a:lnSpc>
                <a:spcPct val="110000"/>
              </a:lnSpc>
              <a:spcBef>
                <a:spcPct val="0"/>
              </a:spcBef>
              <a:spcAft>
                <a:spcPct val="30000"/>
              </a:spcAft>
              <a:buClr>
                <a:schemeClr val="hlink"/>
              </a:buClr>
              <a:buSzPct val="120000"/>
              <a:buFont typeface="Arial" charset="0"/>
              <a:buChar char="»"/>
              <a:defRPr sz="1600">
                <a:solidFill>
                  <a:schemeClr val="tx1"/>
                </a:solidFill>
                <a:latin typeface="+mn-lt"/>
                <a:ea typeface="+mn-ea"/>
                <a:cs typeface="+mn-cs"/>
              </a:defRPr>
            </a:lvl7pPr>
            <a:lvl8pPr marL="3429000" indent="-228600" algn="l" defTabSz="457200" rtl="0" eaLnBrk="1" fontAlgn="base" hangingPunct="1">
              <a:lnSpc>
                <a:spcPct val="110000"/>
              </a:lnSpc>
              <a:spcBef>
                <a:spcPct val="0"/>
              </a:spcBef>
              <a:spcAft>
                <a:spcPct val="30000"/>
              </a:spcAft>
              <a:buClr>
                <a:schemeClr val="hlink"/>
              </a:buClr>
              <a:buSzPct val="120000"/>
              <a:buFont typeface="Arial" charset="0"/>
              <a:buChar char="»"/>
              <a:defRPr sz="1600">
                <a:solidFill>
                  <a:schemeClr val="tx1"/>
                </a:solidFill>
                <a:latin typeface="+mn-lt"/>
                <a:ea typeface="+mn-ea"/>
                <a:cs typeface="+mn-cs"/>
              </a:defRPr>
            </a:lvl8pPr>
            <a:lvl9pPr marL="3886200" indent="-228600" algn="l" defTabSz="457200" rtl="0" eaLnBrk="1" fontAlgn="base" hangingPunct="1">
              <a:lnSpc>
                <a:spcPct val="110000"/>
              </a:lnSpc>
              <a:spcBef>
                <a:spcPct val="0"/>
              </a:spcBef>
              <a:spcAft>
                <a:spcPct val="30000"/>
              </a:spcAft>
              <a:buClr>
                <a:schemeClr val="hlink"/>
              </a:buClr>
              <a:buSzPct val="120000"/>
              <a:buFont typeface="Arial" charset="0"/>
              <a:buChar char="»"/>
              <a:defRPr sz="1600">
                <a:solidFill>
                  <a:schemeClr val="tx1"/>
                </a:solidFill>
                <a:latin typeface="+mn-lt"/>
                <a:ea typeface="+mn-ea"/>
                <a:cs typeface="+mn-cs"/>
              </a:defRPr>
            </a:lvl9pPr>
          </a:lstStyle>
          <a:p>
            <a:pPr lvl="0">
              <a:spcAft>
                <a:spcPts val="1800"/>
              </a:spcAft>
              <a:buClr>
                <a:srgbClr val="00B2EF"/>
              </a:buClr>
              <a:defRPr/>
            </a:pPr>
            <a:r>
              <a:rPr kumimoji="0" lang="en-US" sz="1800" i="0" u="none" strike="noStrike" kern="0" cap="none" spc="0" normalizeH="0" baseline="0" noProof="0" dirty="0" smtClean="0">
                <a:ln>
                  <a:noFill/>
                </a:ln>
                <a:solidFill>
                  <a:sysClr val="window" lastClr="FFFFFF"/>
                </a:solidFill>
                <a:effectLst/>
                <a:uLnTx/>
                <a:uFillTx/>
              </a:rPr>
              <a:t>  	</a:t>
            </a:r>
            <a:r>
              <a:rPr lang="en-US" sz="2000" b="1" i="1" kern="0" dirty="0" smtClean="0">
                <a:solidFill>
                  <a:sysClr val="window" lastClr="FFFFFF"/>
                </a:solidFill>
              </a:rPr>
              <a:t>Reduce </a:t>
            </a:r>
            <a:r>
              <a:rPr lang="en-US" sz="2000" b="1" i="1" kern="0" dirty="0">
                <a:solidFill>
                  <a:sysClr val="window" lastClr="FFFFFF"/>
                </a:solidFill>
              </a:rPr>
              <a:t>complexity of </a:t>
            </a:r>
            <a:r>
              <a:rPr lang="en-US" sz="2000" b="1" i="1" kern="0" dirty="0" smtClean="0">
                <a:solidFill>
                  <a:sysClr val="window" lastClr="FFFFFF"/>
                </a:solidFill>
              </a:rPr>
              <a:t>	information supply </a:t>
            </a:r>
            <a:r>
              <a:rPr lang="en-US" sz="2000" b="1" i="1" kern="0" dirty="0">
                <a:solidFill>
                  <a:sysClr val="window" lastClr="FFFFFF"/>
                </a:solidFill>
              </a:rPr>
              <a:t>chain, e.g</a:t>
            </a:r>
            <a:r>
              <a:rPr lang="en-US" sz="2000" b="1" i="1" kern="0" dirty="0" smtClean="0">
                <a:solidFill>
                  <a:sysClr val="window" lastClr="FFFFFF"/>
                </a:solidFill>
              </a:rPr>
              <a:t>.</a:t>
            </a:r>
            <a:endParaRPr kumimoji="0" lang="en-US" sz="2000" b="1" i="1" u="none" strike="noStrike" kern="0" cap="none" spc="0" normalizeH="0" baseline="0" noProof="0" dirty="0" smtClean="0">
              <a:ln>
                <a:noFill/>
              </a:ln>
              <a:solidFill>
                <a:sysClr val="window" lastClr="FFFFFF"/>
              </a:solidFill>
              <a:effectLst/>
              <a:uLnTx/>
              <a:uFillTx/>
            </a:endParaRPr>
          </a:p>
          <a:p>
            <a:pPr lvl="1">
              <a:spcAft>
                <a:spcPts val="600"/>
              </a:spcAft>
              <a:buClr>
                <a:schemeClr val="accent2"/>
              </a:buClr>
              <a:defRPr/>
            </a:pPr>
            <a:r>
              <a:rPr lang="en-US" sz="1600" kern="0" dirty="0">
                <a:solidFill>
                  <a:srgbClr val="000000"/>
                </a:solidFill>
              </a:rPr>
              <a:t>Avoid data movement</a:t>
            </a:r>
          </a:p>
          <a:p>
            <a:pPr lvl="1">
              <a:spcAft>
                <a:spcPts val="600"/>
              </a:spcAft>
              <a:buClr>
                <a:schemeClr val="accent2"/>
              </a:buClr>
              <a:defRPr/>
            </a:pPr>
            <a:r>
              <a:rPr lang="en-US" sz="1600" kern="0" dirty="0">
                <a:solidFill>
                  <a:srgbClr val="000000"/>
                </a:solidFill>
              </a:rPr>
              <a:t>Simplify data transformation</a:t>
            </a:r>
          </a:p>
          <a:p>
            <a:pPr lvl="1">
              <a:spcAft>
                <a:spcPts val="600"/>
              </a:spcAft>
              <a:buClr>
                <a:schemeClr val="accent2"/>
              </a:buClr>
              <a:defRPr/>
            </a:pPr>
            <a:r>
              <a:rPr lang="en-US" sz="1600" kern="0" dirty="0">
                <a:solidFill>
                  <a:srgbClr val="000000"/>
                </a:solidFill>
              </a:rPr>
              <a:t>Use in-DB </a:t>
            </a:r>
            <a:r>
              <a:rPr lang="en-US" sz="1600" kern="0" dirty="0" smtClean="0">
                <a:solidFill>
                  <a:srgbClr val="000000"/>
                </a:solidFill>
              </a:rPr>
              <a:t>transformation</a:t>
            </a:r>
          </a:p>
          <a:p>
            <a:pPr lvl="1">
              <a:spcAft>
                <a:spcPts val="600"/>
              </a:spcAft>
              <a:buClr>
                <a:schemeClr val="accent2"/>
              </a:buClr>
              <a:defRPr/>
            </a:pPr>
            <a:r>
              <a:rPr lang="de-DE" sz="1600" kern="0" dirty="0" smtClean="0">
                <a:solidFill>
                  <a:srgbClr val="000000"/>
                </a:solidFill>
              </a:rPr>
              <a:t>Use temporary </a:t>
            </a:r>
            <a:br>
              <a:rPr lang="de-DE" sz="1600" kern="0" dirty="0" smtClean="0">
                <a:solidFill>
                  <a:srgbClr val="000000"/>
                </a:solidFill>
              </a:rPr>
            </a:br>
            <a:r>
              <a:rPr lang="de-DE" sz="1600" kern="0" dirty="0" smtClean="0">
                <a:solidFill>
                  <a:srgbClr val="000000"/>
                </a:solidFill>
              </a:rPr>
              <a:t>tables structures</a:t>
            </a:r>
            <a:endParaRPr kumimoji="0" lang="de-DE" sz="1800" i="0" u="none" strike="noStrike" kern="0" cap="none" spc="0" normalizeH="0" baseline="0" noProof="0" dirty="0" smtClean="0">
              <a:ln>
                <a:noFill/>
              </a:ln>
              <a:solidFill>
                <a:srgbClr val="000000"/>
              </a:solidFill>
              <a:effectLst/>
              <a:uLnTx/>
              <a:uFillTx/>
            </a:endParaRPr>
          </a:p>
          <a:p>
            <a:pPr lvl="1">
              <a:buClr>
                <a:schemeClr val="accent2"/>
              </a:buClr>
              <a:defRPr/>
            </a:pPr>
            <a:endParaRPr kumimoji="0" lang="en-US" sz="3200" i="0" u="none" strike="noStrike" kern="0" cap="none" spc="0" normalizeH="0" baseline="0" noProof="0" dirty="0" smtClean="0">
              <a:ln>
                <a:noFill/>
              </a:ln>
              <a:solidFill>
                <a:srgbClr val="000000"/>
              </a:solidFill>
              <a:effectLst/>
              <a:uLnTx/>
              <a:uFillTx/>
            </a:endParaRPr>
          </a:p>
          <a:p>
            <a:pPr lvl="0">
              <a:spcAft>
                <a:spcPts val="1800"/>
              </a:spcAft>
              <a:buClr>
                <a:srgbClr val="00B2EF"/>
              </a:buClr>
              <a:defRPr/>
            </a:pPr>
            <a:r>
              <a:rPr kumimoji="0" lang="en-US" sz="1800" i="0" u="none" strike="noStrike" kern="0" cap="none" spc="0" normalizeH="0" baseline="0" noProof="0" dirty="0" smtClean="0">
                <a:ln>
                  <a:noFill/>
                </a:ln>
                <a:solidFill>
                  <a:sysClr val="window" lastClr="FFFFFF"/>
                </a:solidFill>
                <a:effectLst/>
                <a:uLnTx/>
                <a:uFillTx/>
              </a:rPr>
              <a:t>  	</a:t>
            </a:r>
            <a:r>
              <a:rPr lang="en-US" sz="2000" b="1" i="1" kern="0" dirty="0" smtClean="0">
                <a:solidFill>
                  <a:sysClr val="window" lastClr="FFFFFF"/>
                </a:solidFill>
              </a:rPr>
              <a:t>Leverage </a:t>
            </a:r>
            <a:r>
              <a:rPr lang="en-US" sz="2000" b="1" i="1" kern="0" dirty="0">
                <a:solidFill>
                  <a:sysClr val="window" lastClr="FFFFFF"/>
                </a:solidFill>
              </a:rPr>
              <a:t>state-of-the-art </a:t>
            </a:r>
            <a:r>
              <a:rPr lang="en-US" sz="2000" b="1" i="1" kern="0" dirty="0" smtClean="0">
                <a:solidFill>
                  <a:sysClr val="window" lastClr="FFFFFF"/>
                </a:solidFill>
              </a:rPr>
              <a:t>	technology</a:t>
            </a:r>
            <a:r>
              <a:rPr lang="en-US" sz="2000" b="1" i="1" kern="0" dirty="0">
                <a:solidFill>
                  <a:sysClr val="window" lastClr="FFFFFF"/>
                </a:solidFill>
              </a:rPr>
              <a:t>, e.g.</a:t>
            </a:r>
          </a:p>
          <a:p>
            <a:pPr lvl="1">
              <a:spcAft>
                <a:spcPts val="600"/>
              </a:spcAft>
              <a:buClr>
                <a:schemeClr val="accent2"/>
              </a:buClr>
              <a:defRPr/>
            </a:pPr>
            <a:r>
              <a:rPr lang="en-US" sz="1600" kern="0" dirty="0">
                <a:solidFill>
                  <a:srgbClr val="000000"/>
                </a:solidFill>
              </a:rPr>
              <a:t>HW accelerators </a:t>
            </a:r>
          </a:p>
          <a:p>
            <a:pPr lvl="1">
              <a:spcAft>
                <a:spcPts val="600"/>
              </a:spcAft>
              <a:buClr>
                <a:schemeClr val="accent2"/>
              </a:buClr>
              <a:defRPr/>
            </a:pPr>
            <a:r>
              <a:rPr lang="en-US" sz="1600" kern="0" dirty="0">
                <a:solidFill>
                  <a:srgbClr val="000000"/>
                </a:solidFill>
              </a:rPr>
              <a:t>Special-purpose appliances </a:t>
            </a:r>
          </a:p>
          <a:p>
            <a:pPr lvl="1">
              <a:spcAft>
                <a:spcPts val="600"/>
              </a:spcAft>
              <a:buClr>
                <a:schemeClr val="accent2"/>
              </a:buClr>
              <a:defRPr/>
            </a:pPr>
            <a:r>
              <a:rPr lang="en-US" sz="1600" kern="0" dirty="0">
                <a:solidFill>
                  <a:srgbClr val="000000"/>
                </a:solidFill>
              </a:rPr>
              <a:t>In-memory processing</a:t>
            </a:r>
          </a:p>
        </p:txBody>
      </p:sp>
      <p:sp>
        <p:nvSpPr>
          <p:cNvPr id="12" name="Text Placeholder 5"/>
          <p:cNvSpPr txBox="1">
            <a:spLocks/>
          </p:cNvSpPr>
          <p:nvPr/>
        </p:nvSpPr>
        <p:spPr bwMode="auto">
          <a:xfrm>
            <a:off x="4550043" y="1313656"/>
            <a:ext cx="4260582" cy="5391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marL="228600" indent="-228600" algn="l" defTabSz="457200" rtl="0" eaLnBrk="1" fontAlgn="base" hangingPunct="1">
              <a:lnSpc>
                <a:spcPct val="85000"/>
              </a:lnSpc>
              <a:spcBef>
                <a:spcPct val="0"/>
              </a:spcBef>
              <a:spcAft>
                <a:spcPts val="1200"/>
              </a:spcAft>
              <a:buClr>
                <a:schemeClr val="accent1"/>
              </a:buClr>
              <a:buSzPct val="105000"/>
              <a:buFont typeface="Arial" charset="0"/>
              <a:buChar char="•"/>
              <a:defRPr sz="2200">
                <a:solidFill>
                  <a:schemeClr val="tx1"/>
                </a:solidFill>
                <a:latin typeface="Arial" charset="0"/>
                <a:ea typeface="MS PGothic" pitchFamily="34" charset="-128"/>
                <a:cs typeface="MS PGothic" charset="0"/>
              </a:defRPr>
            </a:lvl1pPr>
            <a:lvl2pPr marL="742950" indent="-285750" algn="l" defTabSz="457200" rtl="0" eaLnBrk="1" fontAlgn="base" hangingPunct="1">
              <a:lnSpc>
                <a:spcPct val="85000"/>
              </a:lnSpc>
              <a:spcBef>
                <a:spcPct val="0"/>
              </a:spcBef>
              <a:spcAft>
                <a:spcPts val="1200"/>
              </a:spcAft>
              <a:buClr>
                <a:srgbClr val="7F7F7F"/>
              </a:buClr>
              <a:buSzPct val="100000"/>
              <a:buFont typeface="Wingdings" charset="0"/>
              <a:buChar char="§"/>
              <a:defRPr sz="2000">
                <a:solidFill>
                  <a:schemeClr val="tx1"/>
                </a:solidFill>
                <a:latin typeface="Arial" charset="0"/>
                <a:ea typeface="MS PGothic" pitchFamily="34" charset="-128"/>
                <a:cs typeface="MS PGothic" charset="0"/>
              </a:defRPr>
            </a:lvl2pPr>
            <a:lvl3pPr marL="1143000" indent="-228600" algn="l" defTabSz="457200" rtl="0" eaLnBrk="1" fontAlgn="base" hangingPunct="1">
              <a:lnSpc>
                <a:spcPct val="85000"/>
              </a:lnSpc>
              <a:spcBef>
                <a:spcPct val="0"/>
              </a:spcBef>
              <a:spcAft>
                <a:spcPts val="1200"/>
              </a:spcAft>
              <a:buClr>
                <a:schemeClr val="accent4">
                  <a:lumMod val="75000"/>
                </a:schemeClr>
              </a:buClr>
              <a:buSzPct val="120000"/>
              <a:buFont typeface="Arial" charset="0"/>
              <a:buChar char="•"/>
              <a:defRPr sz="1800">
                <a:solidFill>
                  <a:schemeClr val="tx1"/>
                </a:solidFill>
                <a:latin typeface="Arial" charset="0"/>
                <a:ea typeface="MS PGothic" pitchFamily="34" charset="-128"/>
                <a:cs typeface="MS PGothic" charset="0"/>
              </a:defRPr>
            </a:lvl3pPr>
            <a:lvl4pPr marL="1600200" indent="-228600" algn="l" defTabSz="457200" rtl="0" eaLnBrk="1" fontAlgn="base" hangingPunct="1">
              <a:lnSpc>
                <a:spcPct val="85000"/>
              </a:lnSpc>
              <a:spcBef>
                <a:spcPct val="0"/>
              </a:spcBef>
              <a:spcAft>
                <a:spcPts val="1200"/>
              </a:spcAft>
              <a:buSzPct val="120000"/>
              <a:buFont typeface="Arial" charset="0"/>
              <a:buChar char="–"/>
              <a:defRPr sz="1600">
                <a:solidFill>
                  <a:schemeClr val="tx1"/>
                </a:solidFill>
                <a:latin typeface="Arial" charset="0"/>
                <a:ea typeface="MS PGothic" pitchFamily="34" charset="-128"/>
                <a:cs typeface="MS PGothic" charset="0"/>
              </a:defRPr>
            </a:lvl4pPr>
            <a:lvl5pPr marL="2057400" indent="-228600" algn="l" defTabSz="457200" rtl="0" eaLnBrk="1" fontAlgn="base" hangingPunct="1">
              <a:lnSpc>
                <a:spcPct val="85000"/>
              </a:lnSpc>
              <a:spcBef>
                <a:spcPct val="0"/>
              </a:spcBef>
              <a:spcAft>
                <a:spcPts val="1200"/>
              </a:spcAft>
              <a:buSzPct val="120000"/>
              <a:buFont typeface="Arial" charset="0"/>
              <a:buChar char="»"/>
              <a:defRPr sz="1600">
                <a:solidFill>
                  <a:schemeClr val="tx1"/>
                </a:solidFill>
                <a:latin typeface="Arial" charset="0"/>
                <a:ea typeface="MS PGothic" pitchFamily="34" charset="-128"/>
                <a:cs typeface="MS PGothic" charset="0"/>
              </a:defRPr>
            </a:lvl5pPr>
            <a:lvl6pPr marL="2514600" indent="-228600" algn="l" defTabSz="457200" rtl="0" eaLnBrk="1" fontAlgn="base" hangingPunct="1">
              <a:lnSpc>
                <a:spcPct val="110000"/>
              </a:lnSpc>
              <a:spcBef>
                <a:spcPct val="0"/>
              </a:spcBef>
              <a:spcAft>
                <a:spcPct val="30000"/>
              </a:spcAft>
              <a:buClr>
                <a:schemeClr val="hlink"/>
              </a:buClr>
              <a:buSzPct val="120000"/>
              <a:buFont typeface="Arial" charset="0"/>
              <a:buChar char="»"/>
              <a:defRPr sz="1600">
                <a:solidFill>
                  <a:schemeClr val="tx1"/>
                </a:solidFill>
                <a:latin typeface="+mn-lt"/>
                <a:ea typeface="+mn-ea"/>
                <a:cs typeface="+mn-cs"/>
              </a:defRPr>
            </a:lvl6pPr>
            <a:lvl7pPr marL="2971800" indent="-228600" algn="l" defTabSz="457200" rtl="0" eaLnBrk="1" fontAlgn="base" hangingPunct="1">
              <a:lnSpc>
                <a:spcPct val="110000"/>
              </a:lnSpc>
              <a:spcBef>
                <a:spcPct val="0"/>
              </a:spcBef>
              <a:spcAft>
                <a:spcPct val="30000"/>
              </a:spcAft>
              <a:buClr>
                <a:schemeClr val="hlink"/>
              </a:buClr>
              <a:buSzPct val="120000"/>
              <a:buFont typeface="Arial" charset="0"/>
              <a:buChar char="»"/>
              <a:defRPr sz="1600">
                <a:solidFill>
                  <a:schemeClr val="tx1"/>
                </a:solidFill>
                <a:latin typeface="+mn-lt"/>
                <a:ea typeface="+mn-ea"/>
                <a:cs typeface="+mn-cs"/>
              </a:defRPr>
            </a:lvl7pPr>
            <a:lvl8pPr marL="3429000" indent="-228600" algn="l" defTabSz="457200" rtl="0" eaLnBrk="1" fontAlgn="base" hangingPunct="1">
              <a:lnSpc>
                <a:spcPct val="110000"/>
              </a:lnSpc>
              <a:spcBef>
                <a:spcPct val="0"/>
              </a:spcBef>
              <a:spcAft>
                <a:spcPct val="30000"/>
              </a:spcAft>
              <a:buClr>
                <a:schemeClr val="hlink"/>
              </a:buClr>
              <a:buSzPct val="120000"/>
              <a:buFont typeface="Arial" charset="0"/>
              <a:buChar char="»"/>
              <a:defRPr sz="1600">
                <a:solidFill>
                  <a:schemeClr val="tx1"/>
                </a:solidFill>
                <a:latin typeface="+mn-lt"/>
                <a:ea typeface="+mn-ea"/>
                <a:cs typeface="+mn-cs"/>
              </a:defRPr>
            </a:lvl8pPr>
            <a:lvl9pPr marL="3886200" indent="-228600" algn="l" defTabSz="457200" rtl="0" eaLnBrk="1" fontAlgn="base" hangingPunct="1">
              <a:lnSpc>
                <a:spcPct val="110000"/>
              </a:lnSpc>
              <a:spcBef>
                <a:spcPct val="0"/>
              </a:spcBef>
              <a:spcAft>
                <a:spcPct val="30000"/>
              </a:spcAft>
              <a:buClr>
                <a:schemeClr val="hlink"/>
              </a:buClr>
              <a:buSzPct val="120000"/>
              <a:buFont typeface="Arial" charset="0"/>
              <a:buChar char="»"/>
              <a:defRPr sz="1600">
                <a:solidFill>
                  <a:schemeClr val="tx1"/>
                </a:solidFill>
                <a:latin typeface="+mn-lt"/>
                <a:ea typeface="+mn-ea"/>
                <a:cs typeface="+mn-cs"/>
              </a:defRPr>
            </a:lvl9pPr>
          </a:lstStyle>
          <a:p>
            <a:pPr lvl="0">
              <a:spcAft>
                <a:spcPts val="1800"/>
              </a:spcAft>
              <a:buClr>
                <a:srgbClr val="00B2EF"/>
              </a:buClr>
              <a:defRPr/>
            </a:pPr>
            <a:r>
              <a:rPr kumimoji="0" lang="en-US" sz="1800" i="0" u="none" strike="noStrike" kern="0" cap="none" spc="0" normalizeH="0" baseline="0" noProof="0" dirty="0" smtClean="0">
                <a:ln>
                  <a:noFill/>
                </a:ln>
                <a:solidFill>
                  <a:prstClr val="white"/>
                </a:solidFill>
                <a:effectLst/>
                <a:uLnTx/>
                <a:uFillTx/>
              </a:rPr>
              <a:t>   	</a:t>
            </a:r>
            <a:r>
              <a:rPr lang="en-US" sz="2000" b="1" i="1" kern="0" dirty="0" smtClean="0">
                <a:solidFill>
                  <a:prstClr val="white"/>
                </a:solidFill>
              </a:rPr>
              <a:t>Use </a:t>
            </a:r>
            <a:r>
              <a:rPr lang="en-US" sz="2000" b="1" i="1" kern="0" dirty="0">
                <a:solidFill>
                  <a:prstClr val="white"/>
                </a:solidFill>
              </a:rPr>
              <a:t>federation </a:t>
            </a:r>
            <a:r>
              <a:rPr lang="en-US" sz="2000" b="1" i="1" kern="0" dirty="0" smtClean="0">
                <a:solidFill>
                  <a:prstClr val="white"/>
                </a:solidFill>
              </a:rPr>
              <a:t>technique 	whenever possible</a:t>
            </a:r>
            <a:r>
              <a:rPr lang="en-US" sz="2000" b="1" i="1" kern="0" dirty="0">
                <a:solidFill>
                  <a:prstClr val="white"/>
                </a:solidFill>
              </a:rPr>
              <a:t>, e.g.</a:t>
            </a:r>
          </a:p>
          <a:p>
            <a:pPr lvl="1">
              <a:spcAft>
                <a:spcPts val="600"/>
              </a:spcAft>
              <a:buClr>
                <a:schemeClr val="accent2"/>
              </a:buClr>
              <a:defRPr/>
            </a:pPr>
            <a:r>
              <a:rPr lang="en-US" sz="1600" kern="0" dirty="0">
                <a:solidFill>
                  <a:srgbClr val="000000"/>
                </a:solidFill>
              </a:rPr>
              <a:t>Federated SQL </a:t>
            </a:r>
            <a:r>
              <a:rPr lang="en-US" sz="1600" kern="0" dirty="0" smtClean="0">
                <a:solidFill>
                  <a:srgbClr val="000000"/>
                </a:solidFill>
              </a:rPr>
              <a:t>queries, leaving data in place </a:t>
            </a:r>
            <a:endParaRPr lang="en-US" sz="1600" kern="0" dirty="0">
              <a:solidFill>
                <a:srgbClr val="000000"/>
              </a:solidFill>
            </a:endParaRPr>
          </a:p>
          <a:p>
            <a:pPr lvl="1">
              <a:spcAft>
                <a:spcPts val="600"/>
              </a:spcAft>
              <a:buClr>
                <a:schemeClr val="accent2"/>
              </a:buClr>
              <a:defRPr/>
            </a:pPr>
            <a:r>
              <a:rPr lang="en-US" sz="1600" kern="0" dirty="0">
                <a:solidFill>
                  <a:srgbClr val="000000"/>
                </a:solidFill>
              </a:rPr>
              <a:t>Federated analytical </a:t>
            </a:r>
            <a:r>
              <a:rPr lang="en-US" sz="1600" kern="0" dirty="0" smtClean="0">
                <a:solidFill>
                  <a:srgbClr val="000000"/>
                </a:solidFill>
              </a:rPr>
              <a:t>processing, leaving data in place</a:t>
            </a:r>
            <a:endParaRPr lang="en-US" sz="1600" kern="0" dirty="0">
              <a:solidFill>
                <a:srgbClr val="000000"/>
              </a:solidFill>
            </a:endParaRPr>
          </a:p>
          <a:p>
            <a:pPr marL="742950" marR="0" lvl="1" indent="-285750" algn="l" defTabSz="457200" rtl="0" eaLnBrk="1" fontAlgn="base" latinLnBrk="0" hangingPunct="1">
              <a:lnSpc>
                <a:spcPct val="85000"/>
              </a:lnSpc>
              <a:spcBef>
                <a:spcPct val="0"/>
              </a:spcBef>
              <a:spcAft>
                <a:spcPts val="1200"/>
              </a:spcAft>
              <a:buClr>
                <a:srgbClr val="7F7F7F"/>
              </a:buClr>
              <a:buSzPct val="100000"/>
              <a:buFont typeface="Wingdings" charset="0"/>
              <a:buChar char="§"/>
              <a:tabLst/>
              <a:defRPr/>
            </a:pPr>
            <a:endParaRPr lang="de-DE" sz="1100" kern="0" dirty="0" smtClean="0">
              <a:solidFill>
                <a:srgbClr val="000000"/>
              </a:solidFill>
            </a:endParaRPr>
          </a:p>
          <a:p>
            <a:pPr marL="742950" marR="0" lvl="1" indent="-285750" algn="l" defTabSz="457200" rtl="0" eaLnBrk="1" fontAlgn="base" latinLnBrk="0" hangingPunct="1">
              <a:lnSpc>
                <a:spcPct val="85000"/>
              </a:lnSpc>
              <a:spcBef>
                <a:spcPct val="0"/>
              </a:spcBef>
              <a:spcAft>
                <a:spcPts val="1200"/>
              </a:spcAft>
              <a:buClr>
                <a:srgbClr val="7F7F7F"/>
              </a:buClr>
              <a:buSzPct val="100000"/>
              <a:buFont typeface="Wingdings" charset="0"/>
              <a:buChar char="§"/>
              <a:tabLst/>
              <a:defRPr/>
            </a:pPr>
            <a:endParaRPr lang="de-DE" sz="1100" kern="0" dirty="0">
              <a:solidFill>
                <a:srgbClr val="000000"/>
              </a:solidFill>
            </a:endParaRPr>
          </a:p>
          <a:p>
            <a:pPr marL="742950" marR="0" lvl="1" indent="-285750" algn="l" defTabSz="457200" rtl="0" eaLnBrk="1" fontAlgn="base" latinLnBrk="0" hangingPunct="1">
              <a:lnSpc>
                <a:spcPct val="85000"/>
              </a:lnSpc>
              <a:spcBef>
                <a:spcPct val="0"/>
              </a:spcBef>
              <a:spcAft>
                <a:spcPts val="1200"/>
              </a:spcAft>
              <a:buClr>
                <a:srgbClr val="7F7F7F"/>
              </a:buClr>
              <a:buSzPct val="100000"/>
              <a:buFont typeface="Wingdings" charset="0"/>
              <a:buChar char="§"/>
              <a:tabLst/>
              <a:defRPr/>
            </a:pPr>
            <a:endParaRPr kumimoji="0" lang="en-US" sz="1400" i="0" u="none" strike="noStrike" kern="0" cap="none" spc="0" normalizeH="0" baseline="0" noProof="0" dirty="0" smtClean="0">
              <a:ln>
                <a:noFill/>
              </a:ln>
              <a:solidFill>
                <a:srgbClr val="000000"/>
              </a:solidFill>
              <a:effectLst/>
              <a:uLnTx/>
              <a:uFillTx/>
            </a:endParaRPr>
          </a:p>
          <a:p>
            <a:pPr lvl="0">
              <a:spcAft>
                <a:spcPts val="1800"/>
              </a:spcAft>
              <a:buClr>
                <a:srgbClr val="00B2EF"/>
              </a:buClr>
              <a:defRPr/>
            </a:pPr>
            <a:r>
              <a:rPr kumimoji="0" lang="en-US" sz="1800" i="0" u="none" strike="noStrike" kern="0" cap="none" spc="0" normalizeH="0" baseline="0" noProof="0" dirty="0" smtClean="0">
                <a:ln>
                  <a:noFill/>
                </a:ln>
                <a:solidFill>
                  <a:prstClr val="white"/>
                </a:solidFill>
                <a:effectLst/>
                <a:uLnTx/>
                <a:uFillTx/>
              </a:rPr>
              <a:t>   	</a:t>
            </a:r>
            <a:r>
              <a:rPr lang="en-US" sz="2000" b="1" i="1" kern="0" dirty="0" smtClean="0">
                <a:solidFill>
                  <a:prstClr val="white"/>
                </a:solidFill>
              </a:rPr>
              <a:t>Adhere </a:t>
            </a:r>
            <a:r>
              <a:rPr lang="en-US" sz="2000" b="1" i="1" kern="0" dirty="0">
                <a:solidFill>
                  <a:prstClr val="white"/>
                </a:solidFill>
              </a:rPr>
              <a:t>to innovative and </a:t>
            </a:r>
            <a:r>
              <a:rPr lang="en-US" sz="2000" b="1" i="1" kern="0" dirty="0" smtClean="0">
                <a:solidFill>
                  <a:prstClr val="white"/>
                </a:solidFill>
              </a:rPr>
              <a:t>	novel BI/DWH </a:t>
            </a:r>
            <a:r>
              <a:rPr lang="en-US" sz="2000" b="1" i="1" kern="0" dirty="0">
                <a:solidFill>
                  <a:prstClr val="white"/>
                </a:solidFill>
              </a:rPr>
              <a:t>concepts, e.g</a:t>
            </a:r>
            <a:r>
              <a:rPr lang="en-US" sz="2000" b="1" i="1" kern="0" dirty="0" smtClean="0">
                <a:solidFill>
                  <a:prstClr val="white"/>
                </a:solidFill>
              </a:rPr>
              <a:t>.</a:t>
            </a:r>
          </a:p>
          <a:p>
            <a:pPr lvl="1">
              <a:spcAft>
                <a:spcPts val="600"/>
              </a:spcAft>
              <a:buClr>
                <a:srgbClr val="00B2EF"/>
              </a:buClr>
              <a:defRPr/>
            </a:pPr>
            <a:r>
              <a:rPr lang="en-US" sz="1600" kern="0" dirty="0">
                <a:solidFill>
                  <a:srgbClr val="000000"/>
                </a:solidFill>
              </a:rPr>
              <a:t>Limit </a:t>
            </a:r>
            <a:r>
              <a:rPr lang="en-US" sz="1600" kern="0" dirty="0" smtClean="0">
                <a:solidFill>
                  <a:srgbClr val="000000"/>
                </a:solidFill>
              </a:rPr>
              <a:t># of </a:t>
            </a:r>
            <a:r>
              <a:rPr lang="en-US" sz="1600" kern="0" dirty="0">
                <a:solidFill>
                  <a:srgbClr val="000000"/>
                </a:solidFill>
              </a:rPr>
              <a:t>data marts and </a:t>
            </a:r>
            <a:r>
              <a:rPr lang="en-US" sz="1600" kern="0" dirty="0" smtClean="0">
                <a:solidFill>
                  <a:srgbClr val="000000"/>
                </a:solidFill>
              </a:rPr>
              <a:t>data cubes</a:t>
            </a:r>
            <a:endParaRPr lang="en-US" sz="1600" kern="0" dirty="0">
              <a:solidFill>
                <a:srgbClr val="000000"/>
              </a:solidFill>
            </a:endParaRPr>
          </a:p>
          <a:p>
            <a:pPr lvl="1">
              <a:spcAft>
                <a:spcPts val="600"/>
              </a:spcAft>
              <a:buClr>
                <a:srgbClr val="00B2EF"/>
              </a:buClr>
              <a:defRPr/>
            </a:pPr>
            <a:r>
              <a:rPr lang="en-US" sz="1600" kern="0" dirty="0">
                <a:solidFill>
                  <a:srgbClr val="000000"/>
                </a:solidFill>
              </a:rPr>
              <a:t>Use aggregation on the fly</a:t>
            </a:r>
          </a:p>
          <a:p>
            <a:pPr lvl="1">
              <a:spcAft>
                <a:spcPts val="600"/>
              </a:spcAft>
              <a:buClr>
                <a:srgbClr val="00B2EF"/>
              </a:buClr>
              <a:defRPr/>
            </a:pPr>
            <a:r>
              <a:rPr lang="en-US" sz="1600" kern="0" dirty="0">
                <a:solidFill>
                  <a:srgbClr val="000000"/>
                </a:solidFill>
              </a:rPr>
              <a:t>Allow for agile </a:t>
            </a:r>
            <a:r>
              <a:rPr lang="en-US" sz="1600" kern="0" dirty="0" smtClean="0">
                <a:solidFill>
                  <a:srgbClr val="000000"/>
                </a:solidFill>
              </a:rPr>
              <a:t/>
            </a:r>
            <a:br>
              <a:rPr lang="en-US" sz="1600" kern="0" dirty="0" smtClean="0">
                <a:solidFill>
                  <a:srgbClr val="000000"/>
                </a:solidFill>
              </a:rPr>
            </a:br>
            <a:r>
              <a:rPr lang="en-US" sz="1600" kern="0" dirty="0" smtClean="0">
                <a:solidFill>
                  <a:srgbClr val="000000"/>
                </a:solidFill>
              </a:rPr>
              <a:t>usage </a:t>
            </a:r>
            <a:r>
              <a:rPr lang="en-US" sz="1600" kern="0" dirty="0">
                <a:solidFill>
                  <a:srgbClr val="000000"/>
                </a:solidFill>
              </a:rPr>
              <a:t>patterns </a:t>
            </a:r>
          </a:p>
          <a:p>
            <a:pPr marL="742950" marR="0" lvl="1" indent="-285750" algn="l" defTabSz="457200" rtl="0" eaLnBrk="1" fontAlgn="base" latinLnBrk="0" hangingPunct="1">
              <a:lnSpc>
                <a:spcPct val="85000"/>
              </a:lnSpc>
              <a:spcBef>
                <a:spcPct val="0"/>
              </a:spcBef>
              <a:spcAft>
                <a:spcPts val="1200"/>
              </a:spcAft>
              <a:buClr>
                <a:srgbClr val="7F7F7F"/>
              </a:buClr>
              <a:buSzPct val="100000"/>
              <a:buFont typeface="Wingdings" charset="0"/>
              <a:buChar char="§"/>
              <a:tabLst/>
              <a:defRPr/>
            </a:pPr>
            <a:endParaRPr kumimoji="0" lang="en-US" sz="1800" i="0" u="none" strike="noStrike" kern="0" cap="none" spc="0" normalizeH="0" baseline="0" noProof="0" dirty="0">
              <a:ln>
                <a:noFill/>
              </a:ln>
              <a:solidFill>
                <a:srgbClr val="000000"/>
              </a:solidFill>
              <a:effectLst/>
              <a:uLnTx/>
              <a:uFillTx/>
            </a:endParaRPr>
          </a:p>
        </p:txBody>
      </p:sp>
      <p:sp>
        <p:nvSpPr>
          <p:cNvPr id="13" name="8-Point Star 12"/>
          <p:cNvSpPr>
            <a:spLocks noChangeAspect="1"/>
          </p:cNvSpPr>
          <p:nvPr/>
        </p:nvSpPr>
        <p:spPr>
          <a:xfrm>
            <a:off x="304800" y="1353759"/>
            <a:ext cx="288000" cy="288000"/>
          </a:xfrm>
          <a:prstGeom prst="star8">
            <a:avLst>
              <a:gd name="adj" fmla="val 50000"/>
            </a:avLst>
          </a:prstGeom>
          <a:solidFill>
            <a:srgbClr val="00649D"/>
          </a:solidFill>
          <a:ln w="25400" cap="flat" cmpd="sng" algn="ctr">
            <a:solidFill>
              <a:srgbClr val="00B2EF">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de-DE" sz="1800" b="0" i="0" u="none" strike="noStrike" kern="0" cap="none" spc="0" normalizeH="0" baseline="0" noProof="0" dirty="0" smtClean="0">
                <a:ln>
                  <a:noFill/>
                </a:ln>
                <a:solidFill>
                  <a:prstClr val="white"/>
                </a:solidFill>
                <a:effectLst/>
                <a:uLnTx/>
                <a:uFillTx/>
                <a:latin typeface="Arial"/>
                <a:ea typeface="+mn-ea"/>
                <a:cs typeface="+mn-cs"/>
              </a:rPr>
              <a:t>1</a:t>
            </a:r>
            <a:endParaRPr kumimoji="0" lang="en-US" sz="1800" b="0" i="0" u="none" strike="noStrike" kern="0" cap="none" spc="0" normalizeH="0" baseline="0" noProof="0" dirty="0" smtClean="0">
              <a:ln>
                <a:noFill/>
              </a:ln>
              <a:solidFill>
                <a:prstClr val="white"/>
              </a:solidFill>
              <a:effectLst/>
              <a:uLnTx/>
              <a:uFillTx/>
              <a:latin typeface="Arial"/>
              <a:ea typeface="+mn-ea"/>
              <a:cs typeface="+mn-cs"/>
            </a:endParaRPr>
          </a:p>
        </p:txBody>
      </p:sp>
      <p:sp>
        <p:nvSpPr>
          <p:cNvPr id="14" name="8-Point Star 13"/>
          <p:cNvSpPr>
            <a:spLocks noChangeAspect="1"/>
          </p:cNvSpPr>
          <p:nvPr/>
        </p:nvSpPr>
        <p:spPr>
          <a:xfrm>
            <a:off x="304800" y="4041338"/>
            <a:ext cx="288000" cy="288000"/>
          </a:xfrm>
          <a:prstGeom prst="star8">
            <a:avLst>
              <a:gd name="adj" fmla="val 50000"/>
            </a:avLst>
          </a:prstGeom>
          <a:solidFill>
            <a:srgbClr val="00649D"/>
          </a:solidFill>
          <a:ln w="25400" cap="flat" cmpd="sng" algn="ctr">
            <a:solidFill>
              <a:srgbClr val="00B2EF">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de-DE" sz="1800" b="0" i="0" u="none" strike="noStrike" kern="0" cap="none" spc="0" normalizeH="0" baseline="0" noProof="0" dirty="0" smtClean="0">
                <a:ln>
                  <a:noFill/>
                </a:ln>
                <a:solidFill>
                  <a:prstClr val="white"/>
                </a:solidFill>
                <a:effectLst/>
                <a:uLnTx/>
                <a:uFillTx/>
                <a:latin typeface="Arial"/>
                <a:ea typeface="+mn-ea"/>
                <a:cs typeface="+mn-cs"/>
              </a:rPr>
              <a:t>3</a:t>
            </a:r>
            <a:endParaRPr kumimoji="0" lang="en-US" sz="1800" b="0" i="0" u="none" strike="noStrike" kern="0" cap="none" spc="0" normalizeH="0" baseline="0" noProof="0" dirty="0" smtClean="0">
              <a:ln>
                <a:noFill/>
              </a:ln>
              <a:solidFill>
                <a:prstClr val="white"/>
              </a:solidFill>
              <a:effectLst/>
              <a:uLnTx/>
              <a:uFillTx/>
              <a:latin typeface="Arial"/>
              <a:ea typeface="+mn-ea"/>
              <a:cs typeface="+mn-cs"/>
            </a:endParaRPr>
          </a:p>
        </p:txBody>
      </p:sp>
      <p:sp>
        <p:nvSpPr>
          <p:cNvPr id="15" name="8-Point Star 14"/>
          <p:cNvSpPr>
            <a:spLocks noChangeAspect="1"/>
          </p:cNvSpPr>
          <p:nvPr/>
        </p:nvSpPr>
        <p:spPr>
          <a:xfrm>
            <a:off x="4673732" y="4041338"/>
            <a:ext cx="288000" cy="288000"/>
          </a:xfrm>
          <a:prstGeom prst="star8">
            <a:avLst>
              <a:gd name="adj" fmla="val 50000"/>
            </a:avLst>
          </a:prstGeom>
          <a:solidFill>
            <a:srgbClr val="00649D"/>
          </a:solidFill>
          <a:ln w="25400" cap="flat" cmpd="sng" algn="ctr">
            <a:solidFill>
              <a:srgbClr val="00B2EF">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de-DE" sz="1800" b="0" i="0" u="none" strike="noStrike" kern="0" cap="none" spc="0" normalizeH="0" baseline="0" noProof="0" dirty="0" smtClean="0">
                <a:ln>
                  <a:noFill/>
                </a:ln>
                <a:solidFill>
                  <a:prstClr val="white"/>
                </a:solidFill>
                <a:effectLst/>
                <a:uLnTx/>
                <a:uFillTx/>
                <a:latin typeface="Arial"/>
                <a:ea typeface="+mn-ea"/>
                <a:cs typeface="+mn-cs"/>
              </a:rPr>
              <a:t>4</a:t>
            </a:r>
            <a:endParaRPr kumimoji="0" lang="en-US" sz="1800" b="0" i="0" u="none" strike="noStrike" kern="0" cap="none" spc="0" normalizeH="0" baseline="0" noProof="0" dirty="0" smtClean="0">
              <a:ln>
                <a:noFill/>
              </a:ln>
              <a:solidFill>
                <a:prstClr val="white"/>
              </a:solidFill>
              <a:effectLst/>
              <a:uLnTx/>
              <a:uFillTx/>
              <a:latin typeface="Arial"/>
              <a:ea typeface="+mn-ea"/>
              <a:cs typeface="+mn-cs"/>
            </a:endParaRPr>
          </a:p>
        </p:txBody>
      </p:sp>
      <p:sp>
        <p:nvSpPr>
          <p:cNvPr id="16" name="8-Point Star 15"/>
          <p:cNvSpPr>
            <a:spLocks noChangeAspect="1"/>
          </p:cNvSpPr>
          <p:nvPr/>
        </p:nvSpPr>
        <p:spPr>
          <a:xfrm>
            <a:off x="4673732" y="1353759"/>
            <a:ext cx="288000" cy="288000"/>
          </a:xfrm>
          <a:prstGeom prst="star8">
            <a:avLst>
              <a:gd name="adj" fmla="val 50000"/>
            </a:avLst>
          </a:prstGeom>
          <a:solidFill>
            <a:srgbClr val="00649D"/>
          </a:solidFill>
          <a:ln w="25400" cap="flat" cmpd="sng" algn="ctr">
            <a:solidFill>
              <a:srgbClr val="00B2EF">
                <a:shade val="50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de-DE" sz="1800" b="0" i="0" u="none" strike="noStrike" kern="0" cap="none" spc="0" normalizeH="0" baseline="0" noProof="0" dirty="0" smtClean="0">
                <a:ln>
                  <a:noFill/>
                </a:ln>
                <a:solidFill>
                  <a:prstClr val="white"/>
                </a:solidFill>
                <a:effectLst/>
                <a:uLnTx/>
                <a:uFillTx/>
                <a:latin typeface="Arial"/>
                <a:ea typeface="+mn-ea"/>
                <a:cs typeface="+mn-cs"/>
              </a:rPr>
              <a:t>2</a:t>
            </a:r>
            <a:endParaRPr kumimoji="0" lang="en-US" sz="1800" b="0" i="0" u="none" strike="noStrike" kern="0" cap="none" spc="0" normalizeH="0" baseline="0" noProof="0" dirty="0" smtClean="0">
              <a:ln>
                <a:noFill/>
              </a:ln>
              <a:solidFill>
                <a:prstClr val="white"/>
              </a:solidFill>
              <a:effectLst/>
              <a:uLnTx/>
              <a:uFillTx/>
              <a:latin typeface="Arial"/>
              <a:ea typeface="+mn-ea"/>
              <a:cs typeface="+mn-cs"/>
            </a:endParaRPr>
          </a:p>
        </p:txBody>
      </p:sp>
      <p:pic>
        <p:nvPicPr>
          <p:cNvPr id="17" name="Picture 2"/>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974611" y="2870798"/>
            <a:ext cx="1219200" cy="1012533"/>
          </a:xfrm>
          <a:prstGeom prst="rect">
            <a:avLst/>
          </a:prstGeom>
          <a:noFill/>
          <a:ln w="9525">
            <a:noFill/>
            <a:miter lim="800000"/>
            <a:headEnd/>
            <a:tailEnd/>
          </a:ln>
        </p:spPr>
      </p:pic>
      <p:pic>
        <p:nvPicPr>
          <p:cNvPr id="21" name="Picture 20"/>
          <p:cNvPicPr>
            <a:picLocks noChangeAspect="1"/>
          </p:cNvPicPr>
          <p:nvPr/>
        </p:nvPicPr>
        <p:blipFill>
          <a:blip r:embed="rId4"/>
          <a:stretch>
            <a:fillRect/>
          </a:stretch>
        </p:blipFill>
        <p:spPr>
          <a:xfrm>
            <a:off x="4780857" y="3219859"/>
            <a:ext cx="1672506" cy="491841"/>
          </a:xfrm>
          <a:prstGeom prst="rect">
            <a:avLst/>
          </a:prstGeom>
        </p:spPr>
      </p:pic>
      <p:pic>
        <p:nvPicPr>
          <p:cNvPr id="20" name="Picture 1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71600" y="5703278"/>
            <a:ext cx="1127163" cy="593773"/>
          </a:xfrm>
          <a:prstGeom prst="rect">
            <a:avLst/>
          </a:prstGeom>
        </p:spPr>
      </p:pic>
      <p:pic>
        <p:nvPicPr>
          <p:cNvPr id="23" name="Picture 2"/>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974611" y="5565865"/>
            <a:ext cx="1219200" cy="1012533"/>
          </a:xfrm>
          <a:prstGeom prst="rect">
            <a:avLst/>
          </a:prstGeom>
          <a:noFill/>
          <a:ln w="9525">
            <a:noFill/>
            <a:miter lim="800000"/>
            <a:headEnd/>
            <a:tailEnd/>
          </a:ln>
        </p:spPr>
      </p:pic>
      <p:pic>
        <p:nvPicPr>
          <p:cNvPr id="24" name="Picture 2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35607" y="3174655"/>
            <a:ext cx="937595" cy="493911"/>
          </a:xfrm>
          <a:prstGeom prst="rect">
            <a:avLst/>
          </a:prstGeom>
        </p:spPr>
      </p:pic>
      <p:pic>
        <p:nvPicPr>
          <p:cNvPr id="25" name="Picture 2"/>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7391400" y="5492343"/>
            <a:ext cx="1219200" cy="1012533"/>
          </a:xfrm>
          <a:prstGeom prst="rect">
            <a:avLst/>
          </a:prstGeom>
          <a:noFill/>
          <a:ln w="9525">
            <a:noFill/>
            <a:miter lim="800000"/>
            <a:headEnd/>
            <a:tailEnd/>
          </a:ln>
        </p:spPr>
      </p:pic>
      <p:pic>
        <p:nvPicPr>
          <p:cNvPr id="26" name="Picture 2"/>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7391400" y="2875130"/>
            <a:ext cx="1219200" cy="1012533"/>
          </a:xfrm>
          <a:prstGeom prst="rect">
            <a:avLst/>
          </a:prstGeom>
          <a:noFill/>
          <a:ln w="9525">
            <a:noFill/>
            <a:miter lim="800000"/>
            <a:headEnd/>
            <a:tailEnd/>
          </a:ln>
        </p:spPr>
      </p:pic>
      <p:cxnSp>
        <p:nvCxnSpPr>
          <p:cNvPr id="27" name="Straight Connector 26"/>
          <p:cNvCxnSpPr/>
          <p:nvPr/>
        </p:nvCxnSpPr>
        <p:spPr>
          <a:xfrm>
            <a:off x="228600" y="914400"/>
            <a:ext cx="7942263" cy="4233"/>
          </a:xfrm>
          <a:prstGeom prst="line">
            <a:avLst/>
          </a:prstGeom>
          <a:ln w="38100" cmpd="sng">
            <a:solidFill>
              <a:schemeClr val="accent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10019404"/>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Title 2"/>
          <p:cNvSpPr>
            <a:spLocks noGrp="1"/>
          </p:cNvSpPr>
          <p:nvPr>
            <p:ph type="title"/>
          </p:nvPr>
        </p:nvSpPr>
        <p:spPr>
          <a:xfrm>
            <a:off x="270669" y="248090"/>
            <a:ext cx="8878887" cy="394698"/>
          </a:xfrm>
        </p:spPr>
        <p:txBody>
          <a:bodyPr/>
          <a:lstStyle/>
          <a:p>
            <a:r>
              <a:rPr lang="en-US" altLang="en-US" sz="2400" dirty="0" smtClean="0"/>
              <a:t>A z System-inclusive Data Lake</a:t>
            </a:r>
          </a:p>
        </p:txBody>
      </p:sp>
      <p:grpSp>
        <p:nvGrpSpPr>
          <p:cNvPr id="8194" name="Group 13"/>
          <p:cNvGrpSpPr>
            <a:grpSpLocks/>
          </p:cNvGrpSpPr>
          <p:nvPr/>
        </p:nvGrpSpPr>
        <p:grpSpPr bwMode="auto">
          <a:xfrm>
            <a:off x="1506538" y="2001837"/>
            <a:ext cx="6088062" cy="4275138"/>
            <a:chOff x="2309813" y="2679700"/>
            <a:chExt cx="4970462" cy="3644900"/>
          </a:xfrm>
        </p:grpSpPr>
        <p:sp>
          <p:nvSpPr>
            <p:cNvPr id="8362" name="Rounded Rectangle 60"/>
            <p:cNvSpPr>
              <a:spLocks noChangeArrowheads="1"/>
            </p:cNvSpPr>
            <p:nvPr/>
          </p:nvSpPr>
          <p:spPr bwMode="auto">
            <a:xfrm>
              <a:off x="2309813" y="2679700"/>
              <a:ext cx="4970462" cy="3644900"/>
            </a:xfrm>
            <a:prstGeom prst="roundRect">
              <a:avLst>
                <a:gd name="adj" fmla="val 4431"/>
              </a:avLst>
            </a:prstGeom>
            <a:solidFill>
              <a:schemeClr val="tx2"/>
            </a:solidFill>
            <a:ln w="12700">
              <a:solidFill>
                <a:srgbClr val="1F497D"/>
              </a:solidFill>
              <a:round/>
              <a:headEnd/>
              <a:tailEnd/>
            </a:ln>
          </p:spPr>
          <p:txBody>
            <a:bodyPr lIns="36000" tIns="36000" rIns="36000" bIns="36000"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r>
                <a:rPr lang="en-GB" altLang="en-US" sz="1600" dirty="0">
                  <a:solidFill>
                    <a:schemeClr val="bg1"/>
                  </a:solidFill>
                </a:rPr>
                <a:t>Data </a:t>
              </a:r>
              <a:r>
                <a:rPr lang="en-GB" altLang="en-US" sz="1600" dirty="0" smtClean="0">
                  <a:solidFill>
                    <a:schemeClr val="bg1"/>
                  </a:solidFill>
                </a:rPr>
                <a:t>Lake (System </a:t>
              </a:r>
              <a:r>
                <a:rPr lang="en-GB" altLang="en-US" sz="1600" dirty="0">
                  <a:solidFill>
                    <a:schemeClr val="bg1"/>
                  </a:solidFill>
                </a:rPr>
                <a:t>of Insight)</a:t>
              </a:r>
            </a:p>
          </p:txBody>
        </p:sp>
        <p:sp>
          <p:nvSpPr>
            <p:cNvPr id="8363" name="Rounded Rectangle 60"/>
            <p:cNvSpPr>
              <a:spLocks noChangeArrowheads="1"/>
            </p:cNvSpPr>
            <p:nvPr/>
          </p:nvSpPr>
          <p:spPr bwMode="auto">
            <a:xfrm>
              <a:off x="2359026" y="2747962"/>
              <a:ext cx="4865688" cy="3143496"/>
            </a:xfrm>
            <a:prstGeom prst="roundRect">
              <a:avLst>
                <a:gd name="adj" fmla="val 4199"/>
              </a:avLst>
            </a:prstGeom>
            <a:solidFill>
              <a:schemeClr val="bg1"/>
            </a:solidFill>
            <a:ln w="12700">
              <a:solidFill>
                <a:srgbClr val="1F497D"/>
              </a:solidFill>
              <a:round/>
              <a:headEnd/>
              <a:tailEnd/>
            </a:ln>
          </p:spPr>
          <p:txBody>
            <a:bodyPr lIns="36000" tIns="36000" rIns="36000" bIns="36000"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r>
                <a:rPr lang="en-GB" altLang="en-US" sz="1600" dirty="0"/>
                <a:t>Information Management and Governance Fabric</a:t>
              </a:r>
            </a:p>
          </p:txBody>
        </p:sp>
        <p:sp>
          <p:nvSpPr>
            <p:cNvPr id="8364" name="Rounded Rectangle 197"/>
            <p:cNvSpPr>
              <a:spLocks noChangeArrowheads="1"/>
            </p:cNvSpPr>
            <p:nvPr/>
          </p:nvSpPr>
          <p:spPr bwMode="auto">
            <a:xfrm>
              <a:off x="2566580" y="2966102"/>
              <a:ext cx="4496383" cy="2482613"/>
            </a:xfrm>
            <a:prstGeom prst="roundRect">
              <a:avLst>
                <a:gd name="adj" fmla="val 4028"/>
              </a:avLst>
            </a:prstGeom>
            <a:solidFill>
              <a:schemeClr val="tx2">
                <a:alpha val="21960"/>
              </a:schemeClr>
            </a:solidFill>
            <a:ln w="9525">
              <a:solidFill>
                <a:srgbClr val="1F497D"/>
              </a:solidFill>
              <a:round/>
              <a:headEnd/>
              <a:tailEnd/>
            </a:ln>
          </p:spPr>
          <p:txBody>
            <a:bodyPr lIns="36000" tIns="36000" rIns="36000" bIns="36000"/>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endParaRPr lang="en-GB" altLang="en-US" sz="1600">
                <a:solidFill>
                  <a:schemeClr val="tx2"/>
                </a:solidFill>
              </a:endParaRPr>
            </a:p>
          </p:txBody>
        </p:sp>
      </p:grpSp>
      <p:sp>
        <p:nvSpPr>
          <p:cNvPr id="8195" name="Rounded Rectangle 197"/>
          <p:cNvSpPr>
            <a:spLocks noChangeArrowheads="1"/>
          </p:cNvSpPr>
          <p:nvPr/>
        </p:nvSpPr>
        <p:spPr bwMode="auto">
          <a:xfrm>
            <a:off x="4762500" y="2360612"/>
            <a:ext cx="2522538" cy="723900"/>
          </a:xfrm>
          <a:prstGeom prst="roundRect">
            <a:avLst>
              <a:gd name="adj" fmla="val 6778"/>
            </a:avLst>
          </a:prstGeom>
          <a:solidFill>
            <a:srgbClr val="CCFFCC"/>
          </a:solidFill>
          <a:ln w="9525">
            <a:solidFill>
              <a:srgbClr val="1F497D"/>
            </a:solidFill>
            <a:round/>
            <a:headEnd/>
            <a:tailEnd/>
          </a:ln>
        </p:spPr>
        <p:txBody>
          <a:bodyPr lIns="36000" tIns="36000" rIns="36000" bIns="36000"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r>
              <a:rPr lang="en-GB" altLang="en-US" sz="1400" b="1" dirty="0" err="1" smtClean="0"/>
              <a:t>Catalog</a:t>
            </a:r>
            <a:r>
              <a:rPr lang="en-GB" altLang="en-US" sz="1400" dirty="0" smtClean="0"/>
              <a:t>: Management,</a:t>
            </a:r>
          </a:p>
          <a:p>
            <a:pPr algn="ctr"/>
            <a:r>
              <a:rPr lang="en-GB" altLang="en-US" sz="1400" dirty="0" smtClean="0"/>
              <a:t>Governance, Protection</a:t>
            </a:r>
            <a:endParaRPr lang="en-GB" altLang="en-US" sz="1400" dirty="0"/>
          </a:p>
        </p:txBody>
      </p:sp>
      <p:sp>
        <p:nvSpPr>
          <p:cNvPr id="8196" name="Rounded Rectangle 197"/>
          <p:cNvSpPr>
            <a:spLocks noChangeArrowheads="1"/>
          </p:cNvSpPr>
          <p:nvPr/>
        </p:nvSpPr>
        <p:spPr bwMode="auto">
          <a:xfrm>
            <a:off x="6345238" y="3146425"/>
            <a:ext cx="939800" cy="2081212"/>
          </a:xfrm>
          <a:prstGeom prst="roundRect">
            <a:avLst>
              <a:gd name="adj" fmla="val 6778"/>
            </a:avLst>
          </a:prstGeom>
          <a:solidFill>
            <a:srgbClr val="CCFFCC"/>
          </a:solidFill>
          <a:ln w="9525">
            <a:solidFill>
              <a:srgbClr val="1F497D"/>
            </a:solidFill>
            <a:round/>
            <a:headEnd/>
            <a:tailEnd/>
          </a:ln>
        </p:spPr>
        <p:txBody>
          <a:bodyPr lIns="36000" tIns="36000" rIns="36000" bIns="36000"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r>
              <a:rPr lang="en-GB" altLang="en-US" sz="1400"/>
              <a:t>Self-Service</a:t>
            </a:r>
          </a:p>
          <a:p>
            <a:pPr algn="ctr"/>
            <a:r>
              <a:rPr lang="en-GB" altLang="en-US" sz="1400"/>
              <a:t>Access</a:t>
            </a:r>
          </a:p>
        </p:txBody>
      </p:sp>
      <p:sp>
        <p:nvSpPr>
          <p:cNvPr id="8197" name="Rounded Rectangle 197"/>
          <p:cNvSpPr>
            <a:spLocks noChangeArrowheads="1"/>
          </p:cNvSpPr>
          <p:nvPr/>
        </p:nvSpPr>
        <p:spPr bwMode="auto">
          <a:xfrm>
            <a:off x="1873250" y="2360612"/>
            <a:ext cx="993775" cy="2867025"/>
          </a:xfrm>
          <a:prstGeom prst="roundRect">
            <a:avLst>
              <a:gd name="adj" fmla="val 6778"/>
            </a:avLst>
          </a:prstGeom>
          <a:solidFill>
            <a:srgbClr val="CCFFCC"/>
          </a:solidFill>
          <a:ln w="9525">
            <a:solidFill>
              <a:srgbClr val="1F497D"/>
            </a:solidFill>
            <a:round/>
            <a:headEnd/>
            <a:tailEnd/>
          </a:ln>
        </p:spPr>
        <p:txBody>
          <a:bodyPr lIns="36000" tIns="36000" rIns="36000" bIns="36000"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r>
              <a:rPr lang="en-GB" altLang="en-US" sz="1400"/>
              <a:t>Enterprise</a:t>
            </a:r>
          </a:p>
          <a:p>
            <a:pPr algn="ctr"/>
            <a:r>
              <a:rPr lang="en-GB" altLang="en-US" sz="1400"/>
              <a:t>IT Data</a:t>
            </a:r>
          </a:p>
          <a:p>
            <a:pPr algn="ctr"/>
            <a:r>
              <a:rPr lang="en-GB" altLang="en-US" sz="1400"/>
              <a:t>Exchange</a:t>
            </a:r>
          </a:p>
        </p:txBody>
      </p:sp>
      <p:sp>
        <p:nvSpPr>
          <p:cNvPr id="8198" name="Rounded Rectangle 197"/>
          <p:cNvSpPr>
            <a:spLocks noChangeArrowheads="1"/>
          </p:cNvSpPr>
          <p:nvPr/>
        </p:nvSpPr>
        <p:spPr bwMode="auto">
          <a:xfrm>
            <a:off x="2916238" y="2363787"/>
            <a:ext cx="1793875" cy="720725"/>
          </a:xfrm>
          <a:prstGeom prst="roundRect">
            <a:avLst>
              <a:gd name="adj" fmla="val 6778"/>
            </a:avLst>
          </a:prstGeom>
          <a:solidFill>
            <a:srgbClr val="CCFFCC"/>
          </a:solidFill>
          <a:ln w="9525">
            <a:solidFill>
              <a:srgbClr val="1F497D"/>
            </a:solidFill>
            <a:round/>
            <a:headEnd/>
            <a:tailEnd/>
          </a:ln>
        </p:spPr>
        <p:txBody>
          <a:bodyPr lIns="36000" tIns="36000" rIns="36000" bIns="36000"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r>
              <a:rPr lang="en-GB" altLang="en-US" sz="1400"/>
              <a:t>Self-Service</a:t>
            </a:r>
          </a:p>
          <a:p>
            <a:pPr algn="ctr"/>
            <a:r>
              <a:rPr lang="en-GB" altLang="en-US" sz="1400"/>
              <a:t>Access</a:t>
            </a:r>
          </a:p>
        </p:txBody>
      </p:sp>
      <p:sp>
        <p:nvSpPr>
          <p:cNvPr id="8199" name="Rounded Rectangle 359"/>
          <p:cNvSpPr>
            <a:spLocks noChangeArrowheads="1"/>
          </p:cNvSpPr>
          <p:nvPr/>
        </p:nvSpPr>
        <p:spPr bwMode="auto">
          <a:xfrm>
            <a:off x="1905000" y="1217613"/>
            <a:ext cx="2928938" cy="577850"/>
          </a:xfrm>
          <a:prstGeom prst="roundRect">
            <a:avLst>
              <a:gd name="adj" fmla="val 6014"/>
            </a:avLst>
          </a:prstGeom>
          <a:solidFill>
            <a:srgbClr val="C6E9F2"/>
          </a:solidFill>
          <a:ln w="12700">
            <a:solidFill>
              <a:srgbClr val="1F497D"/>
            </a:solidFill>
            <a:round/>
            <a:headEnd/>
            <a:tailEnd/>
          </a:ln>
        </p:spPr>
        <p:txBody>
          <a:bodyPr wrap="none" tIns="0" bIns="0"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r>
              <a:rPr lang="en-GB" altLang="en-US" sz="1000" b="1" dirty="0" smtClean="0"/>
              <a:t>Analytics Teams</a:t>
            </a:r>
            <a:r>
              <a:rPr lang="en-GB" altLang="en-US" sz="1000" dirty="0" smtClean="0"/>
              <a:t>:</a:t>
            </a:r>
          </a:p>
          <a:p>
            <a:pPr algn="ctr"/>
            <a:r>
              <a:rPr lang="en-GB" altLang="en-US" sz="1000" dirty="0" smtClean="0"/>
              <a:t>Analytics, DWH, …</a:t>
            </a:r>
            <a:endParaRPr lang="en-GB" altLang="en-US" sz="1000" dirty="0"/>
          </a:p>
        </p:txBody>
      </p:sp>
      <p:sp>
        <p:nvSpPr>
          <p:cNvPr id="8200" name="Right Arrow 21"/>
          <p:cNvSpPr>
            <a:spLocks noChangeArrowheads="1"/>
          </p:cNvSpPr>
          <p:nvPr/>
        </p:nvSpPr>
        <p:spPr bwMode="auto">
          <a:xfrm>
            <a:off x="4295775" y="1444625"/>
            <a:ext cx="96838" cy="93663"/>
          </a:xfrm>
          <a:prstGeom prst="rightArrow">
            <a:avLst>
              <a:gd name="adj1" fmla="val 50000"/>
              <a:gd name="adj2" fmla="val 36761"/>
            </a:avLst>
          </a:prstGeom>
          <a:solidFill>
            <a:srgbClr val="FFFFFF"/>
          </a:solidFill>
          <a:ln w="12700">
            <a:solidFill>
              <a:srgbClr val="1F497D"/>
            </a:solidFill>
            <a:miter lim="800000"/>
            <a:headEnd/>
            <a:tailEnd/>
          </a:ln>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endParaRPr lang="en-GB" altLang="en-US" sz="1000">
              <a:solidFill>
                <a:srgbClr val="1F497D"/>
              </a:solidFill>
            </a:endParaRPr>
          </a:p>
        </p:txBody>
      </p:sp>
      <p:sp>
        <p:nvSpPr>
          <p:cNvPr id="8201" name="Rounded Rectangle 54"/>
          <p:cNvSpPr>
            <a:spLocks noChangeArrowheads="1"/>
          </p:cNvSpPr>
          <p:nvPr/>
        </p:nvSpPr>
        <p:spPr bwMode="auto">
          <a:xfrm>
            <a:off x="4460875" y="1328738"/>
            <a:ext cx="255588" cy="371475"/>
          </a:xfrm>
          <a:prstGeom prst="roundRect">
            <a:avLst>
              <a:gd name="adj" fmla="val 16667"/>
            </a:avLst>
          </a:prstGeom>
          <a:solidFill>
            <a:srgbClr val="FFFFFF"/>
          </a:solidFill>
          <a:ln w="12700">
            <a:solidFill>
              <a:srgbClr val="1F497D"/>
            </a:solidFill>
            <a:prstDash val="sysDash"/>
            <a:round/>
            <a:headEnd/>
            <a:tailEnd/>
          </a:ln>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endParaRPr lang="en-GB" altLang="en-US" sz="1400">
              <a:solidFill>
                <a:srgbClr val="FFFFFF"/>
              </a:solidFill>
            </a:endParaRPr>
          </a:p>
        </p:txBody>
      </p:sp>
      <p:sp>
        <p:nvSpPr>
          <p:cNvPr id="8202" name="Rounded Rectangle 111"/>
          <p:cNvSpPr>
            <a:spLocks noChangeArrowheads="1"/>
          </p:cNvSpPr>
          <p:nvPr/>
        </p:nvSpPr>
        <p:spPr bwMode="auto">
          <a:xfrm>
            <a:off x="4546600" y="1552575"/>
            <a:ext cx="95250" cy="95250"/>
          </a:xfrm>
          <a:prstGeom prst="roundRect">
            <a:avLst>
              <a:gd name="adj" fmla="val 16667"/>
            </a:avLst>
          </a:prstGeom>
          <a:solidFill>
            <a:srgbClr val="1F497D"/>
          </a:solidFill>
          <a:ln w="9525">
            <a:solidFill>
              <a:srgbClr val="1F497D"/>
            </a:solidFill>
            <a:round/>
            <a:headEnd/>
            <a:tailEnd/>
          </a:ln>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endParaRPr lang="en-GB" altLang="en-US">
              <a:solidFill>
                <a:srgbClr val="FFFFFF"/>
              </a:solidFill>
            </a:endParaRPr>
          </a:p>
        </p:txBody>
      </p:sp>
      <p:sp>
        <p:nvSpPr>
          <p:cNvPr id="8203" name="Diamond 102"/>
          <p:cNvSpPr>
            <a:spLocks noChangeArrowheads="1"/>
          </p:cNvSpPr>
          <p:nvPr/>
        </p:nvSpPr>
        <p:spPr bwMode="auto">
          <a:xfrm>
            <a:off x="4506913" y="1354138"/>
            <a:ext cx="158750" cy="158750"/>
          </a:xfrm>
          <a:prstGeom prst="diamond">
            <a:avLst/>
          </a:prstGeom>
          <a:solidFill>
            <a:srgbClr val="1F497D"/>
          </a:solidFill>
          <a:ln w="9525">
            <a:solidFill>
              <a:srgbClr val="1F497D"/>
            </a:solidFill>
            <a:miter lim="800000"/>
            <a:headEnd/>
            <a:tailEnd/>
          </a:ln>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endParaRPr lang="en-GB" altLang="en-US">
              <a:solidFill>
                <a:srgbClr val="FFFFFF"/>
              </a:solidFill>
            </a:endParaRPr>
          </a:p>
        </p:txBody>
      </p:sp>
      <p:sp>
        <p:nvSpPr>
          <p:cNvPr id="8204" name="Rounded Rectangle 17"/>
          <p:cNvSpPr>
            <a:spLocks noChangeArrowheads="1"/>
          </p:cNvSpPr>
          <p:nvPr/>
        </p:nvSpPr>
        <p:spPr bwMode="auto">
          <a:xfrm>
            <a:off x="4527550" y="1535113"/>
            <a:ext cx="36513" cy="33337"/>
          </a:xfrm>
          <a:prstGeom prst="roundRect">
            <a:avLst>
              <a:gd name="adj" fmla="val 16667"/>
            </a:avLst>
          </a:prstGeom>
          <a:solidFill>
            <a:srgbClr val="1F497D"/>
          </a:solidFill>
          <a:ln w="9525">
            <a:solidFill>
              <a:srgbClr val="1F497D"/>
            </a:solidFill>
            <a:round/>
            <a:headEnd/>
            <a:tailEnd/>
          </a:ln>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endParaRPr lang="en-GB" altLang="en-US">
              <a:solidFill>
                <a:srgbClr val="FFFFFF"/>
              </a:solidFill>
            </a:endParaRPr>
          </a:p>
        </p:txBody>
      </p:sp>
      <p:sp>
        <p:nvSpPr>
          <p:cNvPr id="8205" name="Rounded Rectangle 105"/>
          <p:cNvSpPr>
            <a:spLocks noChangeArrowheads="1"/>
          </p:cNvSpPr>
          <p:nvPr/>
        </p:nvSpPr>
        <p:spPr bwMode="auto">
          <a:xfrm>
            <a:off x="4603750" y="1535113"/>
            <a:ext cx="38100" cy="33337"/>
          </a:xfrm>
          <a:prstGeom prst="roundRect">
            <a:avLst>
              <a:gd name="adj" fmla="val 16667"/>
            </a:avLst>
          </a:prstGeom>
          <a:solidFill>
            <a:srgbClr val="1F497D"/>
          </a:solidFill>
          <a:ln w="9525">
            <a:solidFill>
              <a:srgbClr val="1F497D"/>
            </a:solidFill>
            <a:round/>
            <a:headEnd/>
            <a:tailEnd/>
          </a:ln>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endParaRPr lang="en-GB" altLang="en-US">
              <a:solidFill>
                <a:srgbClr val="FFFFFF"/>
              </a:solidFill>
            </a:endParaRPr>
          </a:p>
        </p:txBody>
      </p:sp>
      <p:sp>
        <p:nvSpPr>
          <p:cNvPr id="8206" name="Rounded Rectangle 106"/>
          <p:cNvSpPr>
            <a:spLocks noChangeArrowheads="1"/>
          </p:cNvSpPr>
          <p:nvPr/>
        </p:nvSpPr>
        <p:spPr bwMode="auto">
          <a:xfrm>
            <a:off x="4603750" y="1571625"/>
            <a:ext cx="38100" cy="34925"/>
          </a:xfrm>
          <a:prstGeom prst="roundRect">
            <a:avLst>
              <a:gd name="adj" fmla="val 16667"/>
            </a:avLst>
          </a:prstGeom>
          <a:solidFill>
            <a:srgbClr val="1F497D"/>
          </a:solidFill>
          <a:ln w="9525">
            <a:solidFill>
              <a:srgbClr val="1F497D"/>
            </a:solidFill>
            <a:round/>
            <a:headEnd/>
            <a:tailEnd/>
          </a:ln>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endParaRPr lang="en-GB" altLang="en-US">
              <a:solidFill>
                <a:srgbClr val="FFFFFF"/>
              </a:solidFill>
            </a:endParaRPr>
          </a:p>
        </p:txBody>
      </p:sp>
      <p:sp>
        <p:nvSpPr>
          <p:cNvPr id="8207" name="Rounded Rectangle 107"/>
          <p:cNvSpPr>
            <a:spLocks noChangeArrowheads="1"/>
          </p:cNvSpPr>
          <p:nvPr/>
        </p:nvSpPr>
        <p:spPr bwMode="auto">
          <a:xfrm>
            <a:off x="4598988" y="1574800"/>
            <a:ext cx="71437" cy="34925"/>
          </a:xfrm>
          <a:prstGeom prst="roundRect">
            <a:avLst>
              <a:gd name="adj" fmla="val 16667"/>
            </a:avLst>
          </a:prstGeom>
          <a:solidFill>
            <a:srgbClr val="1F497D"/>
          </a:solidFill>
          <a:ln w="9525">
            <a:solidFill>
              <a:srgbClr val="1F497D"/>
            </a:solidFill>
            <a:round/>
            <a:headEnd/>
            <a:tailEnd/>
          </a:ln>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endParaRPr lang="en-GB" altLang="en-US">
              <a:solidFill>
                <a:srgbClr val="FFFFFF"/>
              </a:solidFill>
            </a:endParaRPr>
          </a:p>
        </p:txBody>
      </p:sp>
      <p:sp>
        <p:nvSpPr>
          <p:cNvPr id="8208" name="Rounded Rectangle 108"/>
          <p:cNvSpPr>
            <a:spLocks noChangeArrowheads="1"/>
          </p:cNvSpPr>
          <p:nvPr/>
        </p:nvSpPr>
        <p:spPr bwMode="auto">
          <a:xfrm>
            <a:off x="4527550" y="1609725"/>
            <a:ext cx="36513" cy="34925"/>
          </a:xfrm>
          <a:prstGeom prst="roundRect">
            <a:avLst>
              <a:gd name="adj" fmla="val 16667"/>
            </a:avLst>
          </a:prstGeom>
          <a:solidFill>
            <a:srgbClr val="1F497D"/>
          </a:solidFill>
          <a:ln w="9525">
            <a:solidFill>
              <a:srgbClr val="1F497D"/>
            </a:solidFill>
            <a:round/>
            <a:headEnd/>
            <a:tailEnd/>
          </a:ln>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endParaRPr lang="en-GB" altLang="en-US">
              <a:solidFill>
                <a:srgbClr val="FFFFFF"/>
              </a:solidFill>
            </a:endParaRPr>
          </a:p>
        </p:txBody>
      </p:sp>
      <p:sp>
        <p:nvSpPr>
          <p:cNvPr id="8209" name="Rounded Rectangle 109"/>
          <p:cNvSpPr>
            <a:spLocks noChangeArrowheads="1"/>
          </p:cNvSpPr>
          <p:nvPr/>
        </p:nvSpPr>
        <p:spPr bwMode="auto">
          <a:xfrm>
            <a:off x="4565650" y="1609725"/>
            <a:ext cx="38100" cy="34925"/>
          </a:xfrm>
          <a:prstGeom prst="roundRect">
            <a:avLst>
              <a:gd name="adj" fmla="val 16667"/>
            </a:avLst>
          </a:prstGeom>
          <a:solidFill>
            <a:srgbClr val="1F497D"/>
          </a:solidFill>
          <a:ln w="9525">
            <a:solidFill>
              <a:srgbClr val="1F497D"/>
            </a:solidFill>
            <a:round/>
            <a:headEnd/>
            <a:tailEnd/>
          </a:ln>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endParaRPr lang="en-GB" altLang="en-US">
              <a:solidFill>
                <a:srgbClr val="FFFFFF"/>
              </a:solidFill>
            </a:endParaRPr>
          </a:p>
        </p:txBody>
      </p:sp>
      <p:sp>
        <p:nvSpPr>
          <p:cNvPr id="8210" name="Rounded Rectangle 110"/>
          <p:cNvSpPr>
            <a:spLocks noChangeArrowheads="1"/>
          </p:cNvSpPr>
          <p:nvPr/>
        </p:nvSpPr>
        <p:spPr bwMode="auto">
          <a:xfrm>
            <a:off x="4570413" y="1641475"/>
            <a:ext cx="36512" cy="33338"/>
          </a:xfrm>
          <a:prstGeom prst="roundRect">
            <a:avLst>
              <a:gd name="adj" fmla="val 16667"/>
            </a:avLst>
          </a:prstGeom>
          <a:solidFill>
            <a:srgbClr val="1F497D"/>
          </a:solidFill>
          <a:ln w="9525">
            <a:solidFill>
              <a:srgbClr val="1F497D"/>
            </a:solidFill>
            <a:round/>
            <a:headEnd/>
            <a:tailEnd/>
          </a:ln>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endParaRPr lang="en-GB" altLang="en-US">
              <a:solidFill>
                <a:srgbClr val="FFFFFF"/>
              </a:solidFill>
            </a:endParaRPr>
          </a:p>
        </p:txBody>
      </p:sp>
      <p:sp>
        <p:nvSpPr>
          <p:cNvPr id="8211" name="Rounded Rectangle 111"/>
          <p:cNvSpPr>
            <a:spLocks noChangeArrowheads="1"/>
          </p:cNvSpPr>
          <p:nvPr/>
        </p:nvSpPr>
        <p:spPr bwMode="auto">
          <a:xfrm>
            <a:off x="4541838" y="1552575"/>
            <a:ext cx="80962" cy="90488"/>
          </a:xfrm>
          <a:prstGeom prst="roundRect">
            <a:avLst>
              <a:gd name="adj" fmla="val 16667"/>
            </a:avLst>
          </a:prstGeom>
          <a:solidFill>
            <a:srgbClr val="1F497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endParaRPr lang="en-GB" altLang="en-US">
              <a:solidFill>
                <a:srgbClr val="FFFFFF"/>
              </a:solidFill>
            </a:endParaRPr>
          </a:p>
        </p:txBody>
      </p:sp>
      <p:grpSp>
        <p:nvGrpSpPr>
          <p:cNvPr id="8212" name="Group 88"/>
          <p:cNvGrpSpPr>
            <a:grpSpLocks/>
          </p:cNvGrpSpPr>
          <p:nvPr/>
        </p:nvGrpSpPr>
        <p:grpSpPr bwMode="auto">
          <a:xfrm>
            <a:off x="3992563" y="1319213"/>
            <a:ext cx="204787" cy="374650"/>
            <a:chOff x="7802563" y="3073400"/>
            <a:chExt cx="355600" cy="654050"/>
          </a:xfrm>
        </p:grpSpPr>
        <p:sp>
          <p:nvSpPr>
            <p:cNvPr id="27" name="Delay 26"/>
            <p:cNvSpPr>
              <a:spLocks noChangeArrowheads="1"/>
            </p:cNvSpPr>
            <p:nvPr/>
          </p:nvSpPr>
          <p:spPr bwMode="auto">
            <a:xfrm rot="-5400000">
              <a:off x="7744794" y="3314081"/>
              <a:ext cx="471138" cy="355600"/>
            </a:xfrm>
            <a:prstGeom prst="flowChartDelay">
              <a:avLst/>
            </a:prstGeom>
            <a:solidFill>
              <a:schemeClr val="tx2"/>
            </a:solidFill>
            <a:ln w="9525">
              <a:solidFill>
                <a:srgbClr val="1F497D"/>
              </a:solidFill>
              <a:miter lim="800000"/>
              <a:headEnd/>
              <a:tailEnd/>
            </a:ln>
            <a:effectLst>
              <a:outerShdw blurRad="40000" dist="23000" dir="5400000" rotWithShape="0">
                <a:srgbClr val="808080">
                  <a:alpha val="34999"/>
                </a:srgbClr>
              </a:outerShdw>
            </a:effectLst>
          </p:spPr>
          <p:txBody>
            <a:bodyPr anchor="ctr"/>
            <a:lstStyle/>
            <a:p>
              <a:pPr algn="ctr" fontAlgn="auto">
                <a:spcBef>
                  <a:spcPts val="0"/>
                </a:spcBef>
                <a:spcAft>
                  <a:spcPts val="0"/>
                </a:spcAft>
                <a:defRPr/>
              </a:pPr>
              <a:endParaRPr lang="en-GB">
                <a:solidFill>
                  <a:schemeClr val="lt1"/>
                </a:solidFill>
                <a:latin typeface="+mn-lt"/>
                <a:ea typeface="+mn-ea"/>
              </a:endParaRPr>
            </a:p>
          </p:txBody>
        </p:sp>
        <p:sp>
          <p:nvSpPr>
            <p:cNvPr id="28" name="Isosceles Triangle 27"/>
            <p:cNvSpPr>
              <a:spLocks noChangeArrowheads="1"/>
            </p:cNvSpPr>
            <p:nvPr/>
          </p:nvSpPr>
          <p:spPr bwMode="auto">
            <a:xfrm flipV="1">
              <a:off x="7893530" y="3328369"/>
              <a:ext cx="173666" cy="155198"/>
            </a:xfrm>
            <a:prstGeom prst="triangle">
              <a:avLst>
                <a:gd name="adj" fmla="val 50000"/>
              </a:avLst>
            </a:prstGeom>
            <a:solidFill>
              <a:srgbClr val="FFFFFF"/>
            </a:solidFill>
            <a:ln w="9525">
              <a:solidFill>
                <a:schemeClr val="tx2"/>
              </a:solidFill>
              <a:miter lim="800000"/>
              <a:headEnd/>
              <a:tailEnd/>
            </a:ln>
            <a:effectLst>
              <a:outerShdw blurRad="40000" dist="23000" dir="5400000" rotWithShape="0">
                <a:srgbClr val="808080">
                  <a:alpha val="34999"/>
                </a:srgbClr>
              </a:outerShdw>
            </a:effectLst>
          </p:spPr>
          <p:txBody>
            <a:bodyPr anchor="ctr"/>
            <a:lstStyle/>
            <a:p>
              <a:pPr algn="ctr" fontAlgn="auto">
                <a:spcBef>
                  <a:spcPts val="0"/>
                </a:spcBef>
                <a:spcAft>
                  <a:spcPts val="0"/>
                </a:spcAft>
                <a:defRPr/>
              </a:pPr>
              <a:endParaRPr lang="en-GB" dirty="0">
                <a:solidFill>
                  <a:srgbClr val="1F497D"/>
                </a:solidFill>
                <a:latin typeface="+mn-lt"/>
                <a:ea typeface="+mn-ea"/>
                <a:cs typeface="Calibri"/>
              </a:endParaRPr>
            </a:p>
          </p:txBody>
        </p:sp>
        <p:sp>
          <p:nvSpPr>
            <p:cNvPr id="29" name="Oval 28"/>
            <p:cNvSpPr/>
            <p:nvPr/>
          </p:nvSpPr>
          <p:spPr bwMode="auto">
            <a:xfrm>
              <a:off x="7827963" y="3073400"/>
              <a:ext cx="304800" cy="279400"/>
            </a:xfrm>
            <a:prstGeom prst="ellipse">
              <a:avLst/>
            </a:prstGeom>
            <a:solidFill>
              <a:schemeClr val="bg2"/>
            </a:solidFill>
            <a:ln>
              <a:solidFill>
                <a:schemeClr val="tx2"/>
              </a:solidFill>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GB"/>
            </a:p>
          </p:txBody>
        </p:sp>
      </p:grpSp>
      <p:sp>
        <p:nvSpPr>
          <p:cNvPr id="8213" name="Right Arrow 21"/>
          <p:cNvSpPr>
            <a:spLocks noChangeArrowheads="1"/>
          </p:cNvSpPr>
          <p:nvPr/>
        </p:nvSpPr>
        <p:spPr bwMode="auto">
          <a:xfrm flipH="1">
            <a:off x="2390775" y="1443038"/>
            <a:ext cx="96838" cy="93662"/>
          </a:xfrm>
          <a:prstGeom prst="rightArrow">
            <a:avLst>
              <a:gd name="adj1" fmla="val 50000"/>
              <a:gd name="adj2" fmla="val 36761"/>
            </a:avLst>
          </a:prstGeom>
          <a:solidFill>
            <a:srgbClr val="FFFFFF"/>
          </a:solidFill>
          <a:ln w="12700">
            <a:solidFill>
              <a:srgbClr val="1F497D"/>
            </a:solidFill>
            <a:miter lim="800000"/>
            <a:headEnd/>
            <a:tailEnd/>
          </a:ln>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endParaRPr lang="en-GB" altLang="en-US" sz="1000">
              <a:solidFill>
                <a:srgbClr val="1F497D"/>
              </a:solidFill>
            </a:endParaRPr>
          </a:p>
        </p:txBody>
      </p:sp>
      <p:grpSp>
        <p:nvGrpSpPr>
          <p:cNvPr id="8214" name="Group 23"/>
          <p:cNvGrpSpPr>
            <a:grpSpLocks/>
          </p:cNvGrpSpPr>
          <p:nvPr/>
        </p:nvGrpSpPr>
        <p:grpSpPr bwMode="auto">
          <a:xfrm>
            <a:off x="2555875" y="1311275"/>
            <a:ext cx="206375" cy="393700"/>
            <a:chOff x="603250" y="4737100"/>
            <a:chExt cx="355600" cy="654050"/>
          </a:xfrm>
        </p:grpSpPr>
        <p:sp>
          <p:nvSpPr>
            <p:cNvPr id="32" name="Delay 31"/>
            <p:cNvSpPr>
              <a:spLocks noChangeArrowheads="1"/>
            </p:cNvSpPr>
            <p:nvPr/>
          </p:nvSpPr>
          <p:spPr bwMode="auto">
            <a:xfrm rot="-5400000">
              <a:off x="546330" y="4978630"/>
              <a:ext cx="469439" cy="355600"/>
            </a:xfrm>
            <a:prstGeom prst="flowChartDelay">
              <a:avLst/>
            </a:prstGeom>
            <a:solidFill>
              <a:schemeClr val="tx2"/>
            </a:solidFill>
            <a:ln w="9525">
              <a:solidFill>
                <a:srgbClr val="1F497D"/>
              </a:solidFill>
              <a:miter lim="800000"/>
              <a:headEnd/>
              <a:tailEnd/>
            </a:ln>
            <a:effectLst>
              <a:outerShdw blurRad="40000" dist="23000" dir="5400000" rotWithShape="0">
                <a:srgbClr val="808080">
                  <a:alpha val="34999"/>
                </a:srgbClr>
              </a:outerShdw>
            </a:effectLst>
          </p:spPr>
          <p:txBody>
            <a:bodyPr wrap="none" anchor="ctr"/>
            <a:lstStyle/>
            <a:p>
              <a:pPr algn="ctr" fontAlgn="auto">
                <a:spcBef>
                  <a:spcPts val="0"/>
                </a:spcBef>
                <a:spcAft>
                  <a:spcPts val="0"/>
                </a:spcAft>
                <a:defRPr/>
              </a:pPr>
              <a:endParaRPr lang="en-GB" sz="300">
                <a:solidFill>
                  <a:schemeClr val="lt1"/>
                </a:solidFill>
                <a:latin typeface="+mn-lt"/>
                <a:ea typeface="+mn-ea"/>
              </a:endParaRPr>
            </a:p>
          </p:txBody>
        </p:sp>
        <p:sp>
          <p:nvSpPr>
            <p:cNvPr id="33" name="Oval 32"/>
            <p:cNvSpPr/>
            <p:nvPr/>
          </p:nvSpPr>
          <p:spPr>
            <a:xfrm>
              <a:off x="628650" y="4737100"/>
              <a:ext cx="304800" cy="279400"/>
            </a:xfrm>
            <a:prstGeom prst="ellipse">
              <a:avLst/>
            </a:prstGeom>
            <a:solidFill>
              <a:schemeClr val="bg2"/>
            </a:solidFill>
            <a:ln>
              <a:solidFill>
                <a:schemeClr val="tx2"/>
              </a:solidFill>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wrap="none" anchor="ctr"/>
            <a:lstStyle/>
            <a:p>
              <a:pPr algn="ctr" fontAlgn="auto">
                <a:spcBef>
                  <a:spcPts val="0"/>
                </a:spcBef>
                <a:spcAft>
                  <a:spcPts val="0"/>
                </a:spcAft>
                <a:defRPr/>
              </a:pPr>
              <a:endParaRPr lang="en-GB" sz="300"/>
            </a:p>
          </p:txBody>
        </p:sp>
      </p:grpSp>
      <p:grpSp>
        <p:nvGrpSpPr>
          <p:cNvPr id="34" name="Group 33"/>
          <p:cNvGrpSpPr/>
          <p:nvPr/>
        </p:nvGrpSpPr>
        <p:grpSpPr>
          <a:xfrm>
            <a:off x="2565704" y="1518707"/>
            <a:ext cx="180249" cy="172636"/>
            <a:chOff x="5291296" y="-516674"/>
            <a:chExt cx="292418" cy="280067"/>
          </a:xfrm>
          <a:noFill/>
        </p:grpSpPr>
        <p:grpSp>
          <p:nvGrpSpPr>
            <p:cNvPr id="35" name="Group 34"/>
            <p:cNvGrpSpPr/>
            <p:nvPr/>
          </p:nvGrpSpPr>
          <p:grpSpPr>
            <a:xfrm>
              <a:off x="5291296" y="-516674"/>
              <a:ext cx="292418" cy="82089"/>
              <a:chOff x="5283050" y="-516674"/>
              <a:chExt cx="292418" cy="82089"/>
            </a:xfrm>
            <a:grpFill/>
          </p:grpSpPr>
          <p:sp>
            <p:nvSpPr>
              <p:cNvPr id="48" name="Oval 47"/>
              <p:cNvSpPr/>
              <p:nvPr/>
            </p:nvSpPr>
            <p:spPr>
              <a:xfrm>
                <a:off x="5283050" y="-516674"/>
                <a:ext cx="67558" cy="67558"/>
              </a:xfrm>
              <a:prstGeom prst="ellipse">
                <a:avLst/>
              </a:prstGeom>
              <a:grpFill/>
              <a:ln>
                <a:solidFill>
                  <a:schemeClr val="bg1"/>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1F497D"/>
                  </a:solidFill>
                  <a:latin typeface="Calibri"/>
                  <a:cs typeface="Calibri"/>
                </a:endParaRPr>
              </a:p>
            </p:txBody>
          </p:sp>
          <p:cxnSp>
            <p:nvCxnSpPr>
              <p:cNvPr id="49" name="Straight Connector 48"/>
              <p:cNvCxnSpPr/>
              <p:nvPr/>
            </p:nvCxnSpPr>
            <p:spPr bwMode="auto">
              <a:xfrm>
                <a:off x="5373044" y="-516674"/>
                <a:ext cx="0" cy="82089"/>
              </a:xfrm>
              <a:prstGeom prst="line">
                <a:avLst/>
              </a:prstGeom>
              <a:grpFill/>
              <a:ln w="9525" cap="flat" cmpd="sng" algn="ctr">
                <a:solidFill>
                  <a:schemeClr val="bg1"/>
                </a:solidFill>
                <a:prstDash val="solid"/>
                <a:round/>
                <a:headEnd type="none" w="med" len="med"/>
                <a:tailEnd type="none"/>
              </a:ln>
              <a:effectLst/>
              <a:extLst>
                <a:ext uri="{AF507438-7753-43e0-B8FC-AC1667EBCBE1}">
                  <a14:hiddenEffects xmlns:a14="http://schemas.microsoft.com/office/drawing/2010/main">
                    <a:effectLst>
                      <a:outerShdw blurRad="63500" dist="35921" dir="2700000" algn="ctr" rotWithShape="0">
                        <a:schemeClr val="bg2"/>
                      </a:outerShdw>
                    </a:effectLst>
                  </a14:hiddenEffects>
                </a:ext>
              </a:extLst>
            </p:spPr>
          </p:cxnSp>
          <p:sp>
            <p:nvSpPr>
              <p:cNvPr id="50" name="Oval 49"/>
              <p:cNvSpPr/>
              <p:nvPr/>
            </p:nvSpPr>
            <p:spPr>
              <a:xfrm>
                <a:off x="5395480" y="-516674"/>
                <a:ext cx="67558" cy="67558"/>
              </a:xfrm>
              <a:prstGeom prst="ellipse">
                <a:avLst/>
              </a:prstGeom>
              <a:grpFill/>
              <a:ln>
                <a:solidFill>
                  <a:schemeClr val="bg1"/>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1F497D"/>
                  </a:solidFill>
                  <a:latin typeface="Calibri"/>
                  <a:cs typeface="Calibri"/>
                </a:endParaRPr>
              </a:p>
            </p:txBody>
          </p:sp>
          <p:cxnSp>
            <p:nvCxnSpPr>
              <p:cNvPr id="51" name="Straight Connector 50"/>
              <p:cNvCxnSpPr/>
              <p:nvPr/>
            </p:nvCxnSpPr>
            <p:spPr bwMode="auto">
              <a:xfrm>
                <a:off x="5485474" y="-516674"/>
                <a:ext cx="0" cy="82089"/>
              </a:xfrm>
              <a:prstGeom prst="line">
                <a:avLst/>
              </a:prstGeom>
              <a:grpFill/>
              <a:ln w="9525" cap="flat" cmpd="sng" algn="ctr">
                <a:solidFill>
                  <a:schemeClr val="bg1"/>
                </a:solidFill>
                <a:prstDash val="solid"/>
                <a:round/>
                <a:headEnd type="none" w="med" len="med"/>
                <a:tailEnd type="none"/>
              </a:ln>
              <a:effectLst/>
              <a:extLst>
                <a:ext uri="{AF507438-7753-43e0-B8FC-AC1667EBCBE1}">
                  <a14:hiddenEffects xmlns:a14="http://schemas.microsoft.com/office/drawing/2010/main">
                    <a:effectLst>
                      <a:outerShdw blurRad="63500" dist="35921" dir="2700000" algn="ctr" rotWithShape="0">
                        <a:schemeClr val="bg2"/>
                      </a:outerShdw>
                    </a:effectLst>
                  </a14:hiddenEffects>
                </a:ext>
              </a:extLst>
            </p:spPr>
          </p:cxnSp>
          <p:sp>
            <p:nvSpPr>
              <p:cNvPr id="52" name="Oval 51"/>
              <p:cNvSpPr/>
              <p:nvPr/>
            </p:nvSpPr>
            <p:spPr>
              <a:xfrm>
                <a:off x="5507910" y="-516674"/>
                <a:ext cx="67558" cy="67558"/>
              </a:xfrm>
              <a:prstGeom prst="ellipse">
                <a:avLst/>
              </a:prstGeom>
              <a:grpFill/>
              <a:ln>
                <a:solidFill>
                  <a:schemeClr val="bg1"/>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1F497D"/>
                  </a:solidFill>
                  <a:latin typeface="Calibri"/>
                  <a:cs typeface="Calibri"/>
                </a:endParaRPr>
              </a:p>
            </p:txBody>
          </p:sp>
        </p:grpSp>
        <p:grpSp>
          <p:nvGrpSpPr>
            <p:cNvPr id="36" name="Group 35"/>
            <p:cNvGrpSpPr/>
            <p:nvPr/>
          </p:nvGrpSpPr>
          <p:grpSpPr>
            <a:xfrm>
              <a:off x="5291296" y="-318696"/>
              <a:ext cx="292418" cy="82089"/>
              <a:chOff x="5845200" y="-516674"/>
              <a:chExt cx="292418" cy="82089"/>
            </a:xfrm>
            <a:grpFill/>
          </p:grpSpPr>
          <p:sp>
            <p:nvSpPr>
              <p:cNvPr id="43" name="Oval 42"/>
              <p:cNvSpPr/>
              <p:nvPr/>
            </p:nvSpPr>
            <p:spPr>
              <a:xfrm>
                <a:off x="5845200" y="-516674"/>
                <a:ext cx="67558" cy="67558"/>
              </a:xfrm>
              <a:prstGeom prst="ellipse">
                <a:avLst/>
              </a:prstGeom>
              <a:grpFill/>
              <a:ln>
                <a:solidFill>
                  <a:schemeClr val="bg1"/>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1F497D"/>
                  </a:solidFill>
                  <a:latin typeface="Calibri"/>
                  <a:cs typeface="Calibri"/>
                </a:endParaRPr>
              </a:p>
            </p:txBody>
          </p:sp>
          <p:cxnSp>
            <p:nvCxnSpPr>
              <p:cNvPr id="44" name="Straight Connector 43"/>
              <p:cNvCxnSpPr/>
              <p:nvPr/>
            </p:nvCxnSpPr>
            <p:spPr bwMode="auto">
              <a:xfrm>
                <a:off x="5935194" y="-516674"/>
                <a:ext cx="0" cy="82089"/>
              </a:xfrm>
              <a:prstGeom prst="line">
                <a:avLst/>
              </a:prstGeom>
              <a:grpFill/>
              <a:ln w="9525" cap="flat" cmpd="sng" algn="ctr">
                <a:solidFill>
                  <a:schemeClr val="bg1"/>
                </a:solidFill>
                <a:prstDash val="solid"/>
                <a:round/>
                <a:headEnd type="none" w="med" len="med"/>
                <a:tailEnd type="none"/>
              </a:ln>
              <a:effectLst/>
              <a:extLst>
                <a:ext uri="{AF507438-7753-43e0-B8FC-AC1667EBCBE1}">
                  <a14:hiddenEffects xmlns:a14="http://schemas.microsoft.com/office/drawing/2010/main">
                    <a:effectLst>
                      <a:outerShdw blurRad="63500" dist="35921" dir="2700000" algn="ctr" rotWithShape="0">
                        <a:schemeClr val="bg2"/>
                      </a:outerShdw>
                    </a:effectLst>
                  </a14:hiddenEffects>
                </a:ext>
              </a:extLst>
            </p:spPr>
          </p:cxnSp>
          <p:sp>
            <p:nvSpPr>
              <p:cNvPr id="45" name="Oval 44"/>
              <p:cNvSpPr/>
              <p:nvPr/>
            </p:nvSpPr>
            <p:spPr>
              <a:xfrm>
                <a:off x="5957630" y="-516674"/>
                <a:ext cx="67558" cy="67558"/>
              </a:xfrm>
              <a:prstGeom prst="ellipse">
                <a:avLst/>
              </a:prstGeom>
              <a:grpFill/>
              <a:ln>
                <a:solidFill>
                  <a:schemeClr val="bg1"/>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1F497D"/>
                  </a:solidFill>
                  <a:latin typeface="Calibri"/>
                  <a:cs typeface="Calibri"/>
                </a:endParaRPr>
              </a:p>
            </p:txBody>
          </p:sp>
          <p:cxnSp>
            <p:nvCxnSpPr>
              <p:cNvPr id="46" name="Straight Connector 45"/>
              <p:cNvCxnSpPr/>
              <p:nvPr/>
            </p:nvCxnSpPr>
            <p:spPr bwMode="auto">
              <a:xfrm>
                <a:off x="6047624" y="-516674"/>
                <a:ext cx="0" cy="82089"/>
              </a:xfrm>
              <a:prstGeom prst="line">
                <a:avLst/>
              </a:prstGeom>
              <a:grpFill/>
              <a:ln w="9525" cap="flat" cmpd="sng" algn="ctr">
                <a:solidFill>
                  <a:schemeClr val="bg1"/>
                </a:solidFill>
                <a:prstDash val="solid"/>
                <a:round/>
                <a:headEnd type="none" w="med" len="med"/>
                <a:tailEnd type="none"/>
              </a:ln>
              <a:effectLst/>
              <a:extLst>
                <a:ext uri="{AF507438-7753-43e0-B8FC-AC1667EBCBE1}">
                  <a14:hiddenEffects xmlns:a14="http://schemas.microsoft.com/office/drawing/2010/main">
                    <a:effectLst>
                      <a:outerShdw blurRad="63500" dist="35921" dir="2700000" algn="ctr" rotWithShape="0">
                        <a:schemeClr val="bg2"/>
                      </a:outerShdw>
                    </a:effectLst>
                  </a14:hiddenEffects>
                </a:ext>
              </a:extLst>
            </p:spPr>
          </p:cxnSp>
          <p:sp>
            <p:nvSpPr>
              <p:cNvPr id="47" name="Oval 46"/>
              <p:cNvSpPr/>
              <p:nvPr/>
            </p:nvSpPr>
            <p:spPr>
              <a:xfrm>
                <a:off x="6070060" y="-516674"/>
                <a:ext cx="67558" cy="67558"/>
              </a:xfrm>
              <a:prstGeom prst="ellipse">
                <a:avLst/>
              </a:prstGeom>
              <a:grpFill/>
              <a:ln>
                <a:solidFill>
                  <a:schemeClr val="bg1"/>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1F497D"/>
                  </a:solidFill>
                  <a:latin typeface="Calibri"/>
                  <a:cs typeface="Calibri"/>
                </a:endParaRPr>
              </a:p>
            </p:txBody>
          </p:sp>
        </p:grpSp>
        <p:grpSp>
          <p:nvGrpSpPr>
            <p:cNvPr id="37" name="Group 36"/>
            <p:cNvGrpSpPr/>
            <p:nvPr/>
          </p:nvGrpSpPr>
          <p:grpSpPr>
            <a:xfrm>
              <a:off x="5325075" y="-417685"/>
              <a:ext cx="224860" cy="82089"/>
              <a:chOff x="5597904" y="-516674"/>
              <a:chExt cx="224860" cy="82089"/>
            </a:xfrm>
            <a:grpFill/>
          </p:grpSpPr>
          <p:sp>
            <p:nvSpPr>
              <p:cNvPr id="38" name="Oval 37"/>
              <p:cNvSpPr/>
              <p:nvPr/>
            </p:nvSpPr>
            <p:spPr>
              <a:xfrm>
                <a:off x="5620340" y="-516674"/>
                <a:ext cx="67558" cy="67558"/>
              </a:xfrm>
              <a:prstGeom prst="ellipse">
                <a:avLst/>
              </a:prstGeom>
              <a:grpFill/>
              <a:ln>
                <a:solidFill>
                  <a:schemeClr val="bg1"/>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1F497D"/>
                  </a:solidFill>
                  <a:latin typeface="Calibri"/>
                  <a:cs typeface="Calibri"/>
                </a:endParaRPr>
              </a:p>
            </p:txBody>
          </p:sp>
          <p:cxnSp>
            <p:nvCxnSpPr>
              <p:cNvPr id="39" name="Straight Connector 38"/>
              <p:cNvCxnSpPr/>
              <p:nvPr/>
            </p:nvCxnSpPr>
            <p:spPr bwMode="auto">
              <a:xfrm>
                <a:off x="5710334" y="-516674"/>
                <a:ext cx="0" cy="82089"/>
              </a:xfrm>
              <a:prstGeom prst="line">
                <a:avLst/>
              </a:prstGeom>
              <a:grpFill/>
              <a:ln w="9525" cap="flat" cmpd="sng" algn="ctr">
                <a:solidFill>
                  <a:schemeClr val="bg1"/>
                </a:solidFill>
                <a:prstDash val="solid"/>
                <a:round/>
                <a:headEnd type="none" w="med" len="med"/>
                <a:tailEnd type="none"/>
              </a:ln>
              <a:effectLst/>
              <a:extLst>
                <a:ext uri="{AF507438-7753-43e0-B8FC-AC1667EBCBE1}">
                  <a14:hiddenEffects xmlns:a14="http://schemas.microsoft.com/office/drawing/2010/main">
                    <a:effectLst>
                      <a:outerShdw blurRad="63500" dist="35921" dir="2700000" algn="ctr" rotWithShape="0">
                        <a:schemeClr val="bg2"/>
                      </a:outerShdw>
                    </a:effectLst>
                  </a14:hiddenEffects>
                </a:ext>
              </a:extLst>
            </p:spPr>
          </p:cxnSp>
          <p:sp>
            <p:nvSpPr>
              <p:cNvPr id="40" name="Oval 39"/>
              <p:cNvSpPr/>
              <p:nvPr/>
            </p:nvSpPr>
            <p:spPr>
              <a:xfrm>
                <a:off x="5732770" y="-516674"/>
                <a:ext cx="67558" cy="67558"/>
              </a:xfrm>
              <a:prstGeom prst="ellipse">
                <a:avLst/>
              </a:prstGeom>
              <a:grpFill/>
              <a:ln>
                <a:solidFill>
                  <a:schemeClr val="bg1"/>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1F497D"/>
                  </a:solidFill>
                  <a:latin typeface="Calibri"/>
                  <a:cs typeface="Calibri"/>
                </a:endParaRPr>
              </a:p>
            </p:txBody>
          </p:sp>
          <p:cxnSp>
            <p:nvCxnSpPr>
              <p:cNvPr id="41" name="Straight Connector 40"/>
              <p:cNvCxnSpPr/>
              <p:nvPr/>
            </p:nvCxnSpPr>
            <p:spPr bwMode="auto">
              <a:xfrm>
                <a:off x="5822764" y="-516674"/>
                <a:ext cx="0" cy="82089"/>
              </a:xfrm>
              <a:prstGeom prst="line">
                <a:avLst/>
              </a:prstGeom>
              <a:grpFill/>
              <a:ln w="9525" cap="flat" cmpd="sng" algn="ctr">
                <a:solidFill>
                  <a:schemeClr val="bg1"/>
                </a:solidFill>
                <a:prstDash val="solid"/>
                <a:round/>
                <a:headEnd type="none" w="med" len="med"/>
                <a:tailEnd type="none"/>
              </a:ln>
              <a:effectLst/>
              <a:extLst>
                <a:ext uri="{AF507438-7753-43e0-B8FC-AC1667EBCBE1}">
                  <a14:hiddenEffects xmlns:a14="http://schemas.microsoft.com/office/drawing/2010/main">
                    <a:effectLst>
                      <a:outerShdw blurRad="63500" dist="35921" dir="2700000" algn="ctr" rotWithShape="0">
                        <a:schemeClr val="bg2"/>
                      </a:outerShdw>
                    </a:effectLst>
                  </a14:hiddenEffects>
                </a:ext>
              </a:extLst>
            </p:spPr>
          </p:cxnSp>
          <p:cxnSp>
            <p:nvCxnSpPr>
              <p:cNvPr id="42" name="Straight Connector 41"/>
              <p:cNvCxnSpPr/>
              <p:nvPr/>
            </p:nvCxnSpPr>
            <p:spPr bwMode="auto">
              <a:xfrm>
                <a:off x="5597904" y="-516674"/>
                <a:ext cx="0" cy="82089"/>
              </a:xfrm>
              <a:prstGeom prst="line">
                <a:avLst/>
              </a:prstGeom>
              <a:grpFill/>
              <a:ln w="9525" cap="flat" cmpd="sng" algn="ctr">
                <a:solidFill>
                  <a:schemeClr val="bg1"/>
                </a:solidFill>
                <a:prstDash val="solid"/>
                <a:round/>
                <a:headEnd type="none" w="med" len="med"/>
                <a:tailEnd type="none"/>
              </a:ln>
              <a:effectLst/>
              <a:extLst>
                <a:ext uri="{AF507438-7753-43e0-B8FC-AC1667EBCBE1}">
                  <a14:hiddenEffects xmlns:a14="http://schemas.microsoft.com/office/drawing/2010/main">
                    <a:effectLst>
                      <a:outerShdw blurRad="63500" dist="35921" dir="2700000" algn="ctr" rotWithShape="0">
                        <a:schemeClr val="bg2"/>
                      </a:outerShdw>
                    </a:effectLst>
                  </a14:hiddenEffects>
                </a:ext>
              </a:extLst>
            </p:spPr>
          </p:cxnSp>
        </p:grpSp>
      </p:grpSp>
      <p:sp>
        <p:nvSpPr>
          <p:cNvPr id="8216" name="Rounded Rectangle 359"/>
          <p:cNvSpPr>
            <a:spLocks noChangeArrowheads="1"/>
          </p:cNvSpPr>
          <p:nvPr/>
        </p:nvSpPr>
        <p:spPr bwMode="auto">
          <a:xfrm>
            <a:off x="6280150" y="1219200"/>
            <a:ext cx="2592387" cy="579438"/>
          </a:xfrm>
          <a:prstGeom prst="roundRect">
            <a:avLst>
              <a:gd name="adj" fmla="val 6014"/>
            </a:avLst>
          </a:prstGeom>
          <a:solidFill>
            <a:srgbClr val="C6E9F2"/>
          </a:solidFill>
          <a:ln w="12700">
            <a:solidFill>
              <a:srgbClr val="1F497D"/>
            </a:solidFill>
            <a:round/>
            <a:headEnd/>
            <a:tailEnd/>
          </a:ln>
        </p:spPr>
        <p:txBody>
          <a:bodyPr wrap="none" tIns="0" bIns="0"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r>
              <a:rPr lang="en-GB" altLang="en-US" sz="1000" dirty="0" smtClean="0"/>
              <a:t>Data Governance</a:t>
            </a:r>
            <a:r>
              <a:rPr lang="en-GB" altLang="en-US" sz="1000" dirty="0"/>
              <a:t>, </a:t>
            </a:r>
            <a:r>
              <a:rPr lang="en-GB" altLang="en-US" sz="1000" dirty="0" smtClean="0"/>
              <a:t>Risk</a:t>
            </a:r>
          </a:p>
          <a:p>
            <a:r>
              <a:rPr lang="en-GB" altLang="en-US" sz="1000" dirty="0" smtClean="0"/>
              <a:t>and Compliance </a:t>
            </a:r>
            <a:r>
              <a:rPr lang="en-GB" altLang="en-US" sz="1000" dirty="0"/>
              <a:t>Team</a:t>
            </a:r>
          </a:p>
        </p:txBody>
      </p:sp>
      <p:sp>
        <p:nvSpPr>
          <p:cNvPr id="8217" name="Rounded Rectangle 359"/>
          <p:cNvSpPr>
            <a:spLocks noChangeArrowheads="1"/>
          </p:cNvSpPr>
          <p:nvPr/>
        </p:nvSpPr>
        <p:spPr bwMode="auto">
          <a:xfrm>
            <a:off x="5029200" y="1220788"/>
            <a:ext cx="1047750" cy="577850"/>
          </a:xfrm>
          <a:prstGeom prst="roundRect">
            <a:avLst>
              <a:gd name="adj" fmla="val 6014"/>
            </a:avLst>
          </a:prstGeom>
          <a:solidFill>
            <a:srgbClr val="C6E9F2"/>
          </a:solidFill>
          <a:ln w="12700">
            <a:solidFill>
              <a:srgbClr val="1F497D"/>
            </a:solidFill>
            <a:round/>
            <a:headEnd/>
            <a:tailEnd/>
          </a:ln>
        </p:spPr>
        <p:txBody>
          <a:bodyPr wrap="none" lIns="36000" tIns="0" rIns="36000" bIns="0"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r>
              <a:rPr lang="en-GB" altLang="en-US" sz="1000"/>
              <a:t>Information</a:t>
            </a:r>
          </a:p>
          <a:p>
            <a:r>
              <a:rPr lang="en-GB" altLang="en-US" sz="1000"/>
              <a:t>Curator</a:t>
            </a:r>
          </a:p>
        </p:txBody>
      </p:sp>
      <p:grpSp>
        <p:nvGrpSpPr>
          <p:cNvPr id="8218" name="Group 52"/>
          <p:cNvGrpSpPr>
            <a:grpSpLocks/>
          </p:cNvGrpSpPr>
          <p:nvPr/>
        </p:nvGrpSpPr>
        <p:grpSpPr bwMode="auto">
          <a:xfrm>
            <a:off x="8070850" y="1335088"/>
            <a:ext cx="212725" cy="387350"/>
            <a:chOff x="4203700" y="3251200"/>
            <a:chExt cx="355600" cy="654050"/>
          </a:xfrm>
        </p:grpSpPr>
        <p:grpSp>
          <p:nvGrpSpPr>
            <p:cNvPr id="8345" name="Group 29"/>
            <p:cNvGrpSpPr>
              <a:grpSpLocks/>
            </p:cNvGrpSpPr>
            <p:nvPr/>
          </p:nvGrpSpPr>
          <p:grpSpPr bwMode="auto">
            <a:xfrm>
              <a:off x="4203700" y="3251200"/>
              <a:ext cx="355600" cy="654050"/>
              <a:chOff x="603250" y="4737100"/>
              <a:chExt cx="355600" cy="654050"/>
            </a:xfrm>
          </p:grpSpPr>
          <p:sp>
            <p:nvSpPr>
              <p:cNvPr id="60" name="Delay 59"/>
              <p:cNvSpPr>
                <a:spLocks noChangeArrowheads="1"/>
              </p:cNvSpPr>
              <p:nvPr/>
            </p:nvSpPr>
            <p:spPr bwMode="auto">
              <a:xfrm rot="-5400000">
                <a:off x="546503" y="4978803"/>
                <a:ext cx="469094" cy="355600"/>
              </a:xfrm>
              <a:prstGeom prst="flowChartDelay">
                <a:avLst/>
              </a:prstGeom>
              <a:solidFill>
                <a:schemeClr val="tx2"/>
              </a:solidFill>
              <a:ln w="6350">
                <a:solidFill>
                  <a:srgbClr val="1F497D"/>
                </a:solidFill>
                <a:miter lim="800000"/>
                <a:headEnd/>
                <a:tailEnd/>
              </a:ln>
              <a:effectLst>
                <a:outerShdw blurRad="40000" dist="23000" dir="5400000" rotWithShape="0">
                  <a:srgbClr val="808080">
                    <a:alpha val="34999"/>
                  </a:srgbClr>
                </a:outerShdw>
              </a:effectLst>
            </p:spPr>
            <p:txBody>
              <a:bodyPr anchor="ctr"/>
              <a:lstStyle/>
              <a:p>
                <a:pPr algn="ctr" fontAlgn="auto">
                  <a:spcBef>
                    <a:spcPts val="0"/>
                  </a:spcBef>
                  <a:spcAft>
                    <a:spcPts val="0"/>
                  </a:spcAft>
                  <a:defRPr/>
                </a:pPr>
                <a:endParaRPr lang="en-GB" sz="1600">
                  <a:solidFill>
                    <a:schemeClr val="lt1"/>
                  </a:solidFill>
                  <a:latin typeface="+mn-lt"/>
                  <a:ea typeface="+mn-ea"/>
                </a:endParaRPr>
              </a:p>
            </p:txBody>
          </p:sp>
          <p:sp>
            <p:nvSpPr>
              <p:cNvPr id="61" name="Oval 60"/>
              <p:cNvSpPr/>
              <p:nvPr/>
            </p:nvSpPr>
            <p:spPr>
              <a:xfrm>
                <a:off x="628650" y="4737100"/>
                <a:ext cx="304800" cy="279400"/>
              </a:xfrm>
              <a:prstGeom prst="ellipse">
                <a:avLst/>
              </a:prstGeom>
              <a:solidFill>
                <a:schemeClr val="bg2"/>
              </a:solidFill>
              <a:ln w="6350" cmpd="sng">
                <a:solidFill>
                  <a:schemeClr val="tx2"/>
                </a:solidFill>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GB" sz="1600"/>
              </a:p>
            </p:txBody>
          </p:sp>
        </p:grpSp>
        <p:grpSp>
          <p:nvGrpSpPr>
            <p:cNvPr id="8346" name="Group 134"/>
            <p:cNvGrpSpPr>
              <a:grpSpLocks/>
            </p:cNvGrpSpPr>
            <p:nvPr/>
          </p:nvGrpSpPr>
          <p:grpSpPr bwMode="auto">
            <a:xfrm>
              <a:off x="4241800" y="3594100"/>
              <a:ext cx="279400" cy="279400"/>
              <a:chOff x="5397122" y="5664363"/>
              <a:chExt cx="342811" cy="342838"/>
            </a:xfrm>
          </p:grpSpPr>
          <p:sp>
            <p:nvSpPr>
              <p:cNvPr id="58" name="Rectangle 57"/>
              <p:cNvSpPr>
                <a:spLocks noChangeArrowheads="1"/>
              </p:cNvSpPr>
              <p:nvPr/>
            </p:nvSpPr>
            <p:spPr bwMode="auto">
              <a:xfrm>
                <a:off x="5395959" y="5664618"/>
                <a:ext cx="345137" cy="342071"/>
              </a:xfrm>
              <a:prstGeom prst="rect">
                <a:avLst/>
              </a:prstGeom>
              <a:solidFill>
                <a:schemeClr val="bg1"/>
              </a:solidFill>
              <a:ln w="6350">
                <a:solidFill>
                  <a:srgbClr val="1F497D"/>
                </a:solidFill>
                <a:round/>
                <a:headEnd/>
                <a:tailEnd/>
              </a:ln>
              <a:effectLst>
                <a:outerShdw blurRad="40000" dist="23000" dir="5400000" rotWithShape="0">
                  <a:srgbClr val="808080">
                    <a:alpha val="34999"/>
                  </a:srgbClr>
                </a:outerShdw>
              </a:effectLst>
            </p:spPr>
            <p:txBody>
              <a:bodyPr anchor="ctr"/>
              <a:lstStyle/>
              <a:p>
                <a:pPr algn="ctr" fontAlgn="auto">
                  <a:spcBef>
                    <a:spcPts val="0"/>
                  </a:spcBef>
                  <a:spcAft>
                    <a:spcPts val="0"/>
                  </a:spcAft>
                  <a:defRPr/>
                </a:pPr>
                <a:endParaRPr lang="en-GB" sz="1600">
                  <a:solidFill>
                    <a:schemeClr val="lt1"/>
                  </a:solidFill>
                  <a:latin typeface="+mn-lt"/>
                  <a:ea typeface="+mn-ea"/>
                </a:endParaRPr>
              </a:p>
            </p:txBody>
          </p:sp>
          <p:sp>
            <p:nvSpPr>
              <p:cNvPr id="59" name="L-Shape 58"/>
              <p:cNvSpPr>
                <a:spLocks/>
              </p:cNvSpPr>
              <p:nvPr/>
            </p:nvSpPr>
            <p:spPr bwMode="auto">
              <a:xfrm rot="-2866495">
                <a:off x="5433623" y="5734403"/>
                <a:ext cx="279577" cy="140007"/>
              </a:xfrm>
              <a:custGeom>
                <a:avLst/>
                <a:gdLst>
                  <a:gd name="T0" fmla="*/ 0 w 279577"/>
                  <a:gd name="T1" fmla="*/ 0 h 140007"/>
                  <a:gd name="T2" fmla="*/ 70004 w 279577"/>
                  <a:gd name="T3" fmla="*/ 0 h 140007"/>
                  <a:gd name="T4" fmla="*/ 70004 w 279577"/>
                  <a:gd name="T5" fmla="*/ 70004 h 140007"/>
                  <a:gd name="T6" fmla="*/ 279577 w 279577"/>
                  <a:gd name="T7" fmla="*/ 70004 h 140007"/>
                  <a:gd name="T8" fmla="*/ 279577 w 279577"/>
                  <a:gd name="T9" fmla="*/ 140007 h 140007"/>
                  <a:gd name="T10" fmla="*/ 0 w 279577"/>
                  <a:gd name="T11" fmla="*/ 140007 h 140007"/>
                  <a:gd name="T12" fmla="*/ 0 w 279577"/>
                  <a:gd name="T13" fmla="*/ 0 h 14000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9577" h="140007">
                    <a:moveTo>
                      <a:pt x="0" y="0"/>
                    </a:moveTo>
                    <a:lnTo>
                      <a:pt x="70004" y="0"/>
                    </a:lnTo>
                    <a:lnTo>
                      <a:pt x="70004" y="70004"/>
                    </a:lnTo>
                    <a:lnTo>
                      <a:pt x="279577" y="70004"/>
                    </a:lnTo>
                    <a:lnTo>
                      <a:pt x="279577" y="140007"/>
                    </a:lnTo>
                    <a:lnTo>
                      <a:pt x="0" y="140007"/>
                    </a:lnTo>
                    <a:lnTo>
                      <a:pt x="0" y="0"/>
                    </a:lnTo>
                    <a:close/>
                  </a:path>
                </a:pathLst>
              </a:custGeom>
              <a:solidFill>
                <a:schemeClr val="tx2"/>
              </a:solidFill>
              <a:ln w="6350" cap="flat" cmpd="sng">
                <a:solidFill>
                  <a:srgbClr val="1F497D"/>
                </a:solidFill>
                <a:prstDash val="solid"/>
                <a:round/>
                <a:headEnd/>
                <a:tailEnd/>
              </a:ln>
              <a:effectLst>
                <a:outerShdw blurRad="40000" dist="23000" dir="5400000" rotWithShape="0">
                  <a:srgbClr val="000000">
                    <a:alpha val="34999"/>
                  </a:srgbClr>
                </a:outerShdw>
              </a:effectLst>
            </p:spPr>
            <p:txBody>
              <a:bodyPr anchor="ctr"/>
              <a:lstStyle/>
              <a:p>
                <a:endParaRPr lang="en-US"/>
              </a:p>
            </p:txBody>
          </p:sp>
        </p:grpSp>
      </p:grpSp>
      <p:grpSp>
        <p:nvGrpSpPr>
          <p:cNvPr id="8219" name="Group 540"/>
          <p:cNvGrpSpPr>
            <a:grpSpLocks/>
          </p:cNvGrpSpPr>
          <p:nvPr/>
        </p:nvGrpSpPr>
        <p:grpSpPr bwMode="auto">
          <a:xfrm>
            <a:off x="5767388" y="1336675"/>
            <a:ext cx="204787" cy="374650"/>
            <a:chOff x="2200940" y="6356874"/>
            <a:chExt cx="204788" cy="374651"/>
          </a:xfrm>
        </p:grpSpPr>
        <p:grpSp>
          <p:nvGrpSpPr>
            <p:cNvPr id="8337" name="Group 88"/>
            <p:cNvGrpSpPr>
              <a:grpSpLocks/>
            </p:cNvGrpSpPr>
            <p:nvPr/>
          </p:nvGrpSpPr>
          <p:grpSpPr bwMode="auto">
            <a:xfrm>
              <a:off x="2200940" y="6356874"/>
              <a:ext cx="204788" cy="374651"/>
              <a:chOff x="7802562" y="3073400"/>
              <a:chExt cx="355600" cy="654051"/>
            </a:xfrm>
          </p:grpSpPr>
          <p:sp>
            <p:nvSpPr>
              <p:cNvPr id="67" name="Delay 483"/>
              <p:cNvSpPr>
                <a:spLocks noChangeArrowheads="1"/>
              </p:cNvSpPr>
              <p:nvPr/>
            </p:nvSpPr>
            <p:spPr bwMode="auto">
              <a:xfrm rot="-5400000">
                <a:off x="7744793" y="3314082"/>
                <a:ext cx="471138" cy="355600"/>
              </a:xfrm>
              <a:prstGeom prst="flowChartDelay">
                <a:avLst/>
              </a:prstGeom>
              <a:solidFill>
                <a:schemeClr val="tx2"/>
              </a:solidFill>
              <a:ln w="9525">
                <a:solidFill>
                  <a:srgbClr val="1F497D"/>
                </a:solidFill>
                <a:miter lim="800000"/>
                <a:headEnd/>
                <a:tailEnd/>
              </a:ln>
              <a:effectLst>
                <a:outerShdw blurRad="40000" dist="23000" dir="5400000" rotWithShape="0">
                  <a:srgbClr val="808080">
                    <a:alpha val="34998"/>
                  </a:srgbClr>
                </a:outerShdw>
              </a:effectLst>
            </p:spPr>
            <p:txBody>
              <a:bodyPr anchor="ctr"/>
              <a:lstStyle/>
              <a:p>
                <a:pPr algn="ctr" fontAlgn="auto">
                  <a:spcBef>
                    <a:spcPts val="0"/>
                  </a:spcBef>
                  <a:spcAft>
                    <a:spcPts val="0"/>
                  </a:spcAft>
                  <a:defRPr/>
                </a:pPr>
                <a:endParaRPr lang="en-GB">
                  <a:solidFill>
                    <a:schemeClr val="lt1"/>
                  </a:solidFill>
                  <a:latin typeface="+mn-lt"/>
                  <a:ea typeface="+mn-ea"/>
                  <a:cs typeface="MS PGothic" charset="0"/>
                </a:endParaRPr>
              </a:p>
            </p:txBody>
          </p:sp>
          <p:sp>
            <p:nvSpPr>
              <p:cNvPr id="68" name="Oval 67"/>
              <p:cNvSpPr/>
              <p:nvPr/>
            </p:nvSpPr>
            <p:spPr bwMode="auto">
              <a:xfrm>
                <a:off x="7827963" y="3073400"/>
                <a:ext cx="304800" cy="279400"/>
              </a:xfrm>
              <a:prstGeom prst="ellipse">
                <a:avLst/>
              </a:prstGeom>
              <a:solidFill>
                <a:schemeClr val="bg2"/>
              </a:solidFill>
              <a:ln>
                <a:solidFill>
                  <a:schemeClr val="tx2"/>
                </a:solidFill>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GB"/>
              </a:p>
            </p:txBody>
          </p:sp>
        </p:grpSp>
        <p:grpSp>
          <p:nvGrpSpPr>
            <p:cNvPr id="8338" name="Group 542"/>
            <p:cNvGrpSpPr>
              <a:grpSpLocks/>
            </p:cNvGrpSpPr>
            <p:nvPr/>
          </p:nvGrpSpPr>
          <p:grpSpPr bwMode="auto">
            <a:xfrm>
              <a:off x="2222259" y="6539383"/>
              <a:ext cx="162139" cy="177439"/>
              <a:chOff x="2222259" y="6529858"/>
              <a:chExt cx="162139" cy="177439"/>
            </a:xfrm>
          </p:grpSpPr>
          <p:sp>
            <p:nvSpPr>
              <p:cNvPr id="65" name="Teardrop 64"/>
              <p:cNvSpPr>
                <a:spLocks noChangeAspect="1"/>
              </p:cNvSpPr>
              <p:nvPr/>
            </p:nvSpPr>
            <p:spPr bwMode="auto">
              <a:xfrm rot="8106214">
                <a:off x="2254915" y="6529912"/>
                <a:ext cx="101601" cy="101600"/>
              </a:xfrm>
              <a:custGeom>
                <a:avLst/>
                <a:gdLst>
                  <a:gd name="T0" fmla="*/ 0 w 101601"/>
                  <a:gd name="T1" fmla="*/ 50800 h 101600"/>
                  <a:gd name="T2" fmla="*/ 50801 w 101601"/>
                  <a:gd name="T3" fmla="*/ 0 h 101600"/>
                  <a:gd name="T4" fmla="*/ 144972 w 101601"/>
                  <a:gd name="T5" fmla="*/ -43371 h 101600"/>
                  <a:gd name="T6" fmla="*/ 101601 w 101601"/>
                  <a:gd name="T7" fmla="*/ 50800 h 101600"/>
                  <a:gd name="T8" fmla="*/ 50800 w 101601"/>
                  <a:gd name="T9" fmla="*/ 101600 h 101600"/>
                  <a:gd name="T10" fmla="*/ -1 w 101601"/>
                  <a:gd name="T11" fmla="*/ 50800 h 101600"/>
                  <a:gd name="T12" fmla="*/ 0 w 101601"/>
                  <a:gd name="T13" fmla="*/ 50800 h 10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1601" h="101600">
                    <a:moveTo>
                      <a:pt x="0" y="50800"/>
                    </a:moveTo>
                    <a:cubicBezTo>
                      <a:pt x="0" y="22744"/>
                      <a:pt x="22744" y="0"/>
                      <a:pt x="50801" y="0"/>
                    </a:cubicBezTo>
                    <a:cubicBezTo>
                      <a:pt x="82191" y="0"/>
                      <a:pt x="113581" y="-14457"/>
                      <a:pt x="144972" y="-43371"/>
                    </a:cubicBezTo>
                    <a:cubicBezTo>
                      <a:pt x="116058" y="-11980"/>
                      <a:pt x="101601" y="19410"/>
                      <a:pt x="101601" y="50800"/>
                    </a:cubicBezTo>
                    <a:cubicBezTo>
                      <a:pt x="101601" y="78856"/>
                      <a:pt x="78857" y="101600"/>
                      <a:pt x="50800" y="101600"/>
                    </a:cubicBezTo>
                    <a:cubicBezTo>
                      <a:pt x="22743" y="101600"/>
                      <a:pt x="-1" y="78856"/>
                      <a:pt x="-1" y="50800"/>
                    </a:cubicBezTo>
                    <a:lnTo>
                      <a:pt x="0" y="50800"/>
                    </a:lnTo>
                    <a:close/>
                  </a:path>
                </a:pathLst>
              </a:custGeom>
              <a:solidFill>
                <a:srgbClr val="FFFFFF"/>
              </a:solidFill>
              <a:ln w="9525" cap="flat" cmpd="sng">
                <a:solidFill>
                  <a:schemeClr val="tx2"/>
                </a:solidFill>
                <a:prstDash val="solid"/>
                <a:round/>
                <a:headEnd/>
                <a:tailEnd/>
              </a:ln>
              <a:effectLst>
                <a:outerShdw blurRad="40000" dist="23000" dir="5400000" rotWithShape="0">
                  <a:srgbClr val="000000">
                    <a:alpha val="34999"/>
                  </a:srgbClr>
                </a:outerShdw>
              </a:effectLst>
            </p:spPr>
            <p:txBody>
              <a:bodyPr/>
              <a:lstStyle/>
              <a:p>
                <a:endParaRPr lang="en-US"/>
              </a:p>
            </p:txBody>
          </p:sp>
          <p:sp>
            <p:nvSpPr>
              <p:cNvPr id="66" name="Rectangle 65"/>
              <p:cNvSpPr>
                <a:spLocks noChangeArrowheads="1"/>
              </p:cNvSpPr>
              <p:nvPr/>
            </p:nvSpPr>
            <p:spPr bwMode="auto">
              <a:xfrm>
                <a:off x="2221577" y="6653737"/>
                <a:ext cx="163514" cy="53975"/>
              </a:xfrm>
              <a:prstGeom prst="rect">
                <a:avLst/>
              </a:prstGeom>
              <a:solidFill>
                <a:srgbClr val="FFFFFF"/>
              </a:solidFill>
              <a:ln w="9525">
                <a:solidFill>
                  <a:schemeClr val="tx2"/>
                </a:solidFill>
                <a:miter lim="800000"/>
                <a:headEnd/>
                <a:tailEnd/>
              </a:ln>
              <a:effectLst>
                <a:outerShdw blurRad="40000" dist="23000" dir="5400000" rotWithShape="0">
                  <a:srgbClr val="808080">
                    <a:alpha val="34999"/>
                  </a:srgbClr>
                </a:outerShdw>
              </a:effectLst>
            </p:spPr>
            <p:txBody>
              <a:bodyPr anchor="ctr"/>
              <a:lstStyle/>
              <a:p>
                <a:pPr algn="ctr" fontAlgn="auto">
                  <a:spcBef>
                    <a:spcPts val="0"/>
                  </a:spcBef>
                  <a:spcAft>
                    <a:spcPts val="0"/>
                  </a:spcAft>
                  <a:defRPr/>
                </a:pPr>
                <a:endParaRPr lang="en-US" dirty="0">
                  <a:solidFill>
                    <a:srgbClr val="1F497D"/>
                  </a:solidFill>
                  <a:latin typeface="Calibri"/>
                  <a:ea typeface="+mn-ea"/>
                  <a:cs typeface="Calibri"/>
                </a:endParaRPr>
              </a:p>
            </p:txBody>
          </p:sp>
        </p:grpSp>
      </p:grpSp>
      <p:grpSp>
        <p:nvGrpSpPr>
          <p:cNvPr id="8220" name="Group 36"/>
          <p:cNvGrpSpPr>
            <a:grpSpLocks/>
          </p:cNvGrpSpPr>
          <p:nvPr/>
        </p:nvGrpSpPr>
        <p:grpSpPr bwMode="auto">
          <a:xfrm>
            <a:off x="8316913" y="1335088"/>
            <a:ext cx="209550" cy="385762"/>
            <a:chOff x="5422900" y="2476500"/>
            <a:chExt cx="355600" cy="654050"/>
          </a:xfrm>
        </p:grpSpPr>
        <p:grpSp>
          <p:nvGrpSpPr>
            <p:cNvPr id="8330" name="Group 29"/>
            <p:cNvGrpSpPr>
              <a:grpSpLocks/>
            </p:cNvGrpSpPr>
            <p:nvPr/>
          </p:nvGrpSpPr>
          <p:grpSpPr bwMode="auto">
            <a:xfrm>
              <a:off x="5422900" y="2476500"/>
              <a:ext cx="355600" cy="654050"/>
              <a:chOff x="603250" y="4737100"/>
              <a:chExt cx="355600" cy="654050"/>
            </a:xfrm>
          </p:grpSpPr>
          <p:sp>
            <p:nvSpPr>
              <p:cNvPr id="73" name="Delay 72"/>
              <p:cNvSpPr>
                <a:spLocks noChangeArrowheads="1"/>
              </p:cNvSpPr>
              <p:nvPr/>
            </p:nvSpPr>
            <p:spPr bwMode="auto">
              <a:xfrm rot="-5400000">
                <a:off x="545538" y="4977838"/>
                <a:ext cx="471023" cy="355600"/>
              </a:xfrm>
              <a:prstGeom prst="flowChartDelay">
                <a:avLst/>
              </a:prstGeom>
              <a:solidFill>
                <a:schemeClr val="tx2"/>
              </a:solidFill>
              <a:ln w="9525">
                <a:solidFill>
                  <a:srgbClr val="1F497D"/>
                </a:solidFill>
                <a:miter lim="800000"/>
                <a:headEnd/>
                <a:tailEnd/>
              </a:ln>
              <a:effectLst>
                <a:outerShdw blurRad="40000" dist="23000" dir="5400000" rotWithShape="0">
                  <a:srgbClr val="808080">
                    <a:alpha val="34999"/>
                  </a:srgbClr>
                </a:outerShdw>
              </a:effectLst>
            </p:spPr>
            <p:txBody>
              <a:bodyPr anchor="ctr"/>
              <a:lstStyle/>
              <a:p>
                <a:pPr algn="ctr" fontAlgn="auto">
                  <a:spcBef>
                    <a:spcPts val="0"/>
                  </a:spcBef>
                  <a:spcAft>
                    <a:spcPts val="0"/>
                  </a:spcAft>
                  <a:defRPr/>
                </a:pPr>
                <a:endParaRPr lang="en-GB">
                  <a:solidFill>
                    <a:schemeClr val="lt1"/>
                  </a:solidFill>
                  <a:latin typeface="+mn-lt"/>
                  <a:ea typeface="+mn-ea"/>
                </a:endParaRPr>
              </a:p>
            </p:txBody>
          </p:sp>
          <p:sp>
            <p:nvSpPr>
              <p:cNvPr id="74" name="Oval 73"/>
              <p:cNvSpPr/>
              <p:nvPr/>
            </p:nvSpPr>
            <p:spPr>
              <a:xfrm>
                <a:off x="628650" y="4737100"/>
                <a:ext cx="304800" cy="279400"/>
              </a:xfrm>
              <a:prstGeom prst="ellipse">
                <a:avLst/>
              </a:prstGeom>
              <a:solidFill>
                <a:schemeClr val="bg2"/>
              </a:solidFill>
              <a:ln>
                <a:solidFill>
                  <a:schemeClr val="tx2"/>
                </a:solidFill>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GB"/>
              </a:p>
            </p:txBody>
          </p:sp>
        </p:grpSp>
        <p:sp>
          <p:nvSpPr>
            <p:cNvPr id="71" name="Rectangle 70"/>
            <p:cNvSpPr>
              <a:spLocks noChangeArrowheads="1"/>
            </p:cNvSpPr>
            <p:nvPr/>
          </p:nvSpPr>
          <p:spPr bwMode="auto">
            <a:xfrm>
              <a:off x="5468696" y="2858703"/>
              <a:ext cx="266701" cy="201867"/>
            </a:xfrm>
            <a:prstGeom prst="rect">
              <a:avLst/>
            </a:prstGeom>
            <a:solidFill>
              <a:srgbClr val="FFFFFF"/>
            </a:solidFill>
            <a:ln w="9525">
              <a:solidFill>
                <a:srgbClr val="1F497D"/>
              </a:solidFill>
              <a:miter lim="800000"/>
              <a:headEnd/>
              <a:tailEnd/>
            </a:ln>
            <a:effectLst>
              <a:outerShdw blurRad="40000" dist="23000" dir="5400000" rotWithShape="0">
                <a:srgbClr val="808080">
                  <a:alpha val="34999"/>
                </a:srgbClr>
              </a:outerShdw>
            </a:effectLst>
          </p:spPr>
          <p:txBody>
            <a:bodyPr anchor="ctr"/>
            <a:lstStyle/>
            <a:p>
              <a:pPr algn="ctr" fontAlgn="auto">
                <a:spcBef>
                  <a:spcPts val="0"/>
                </a:spcBef>
                <a:spcAft>
                  <a:spcPts val="0"/>
                </a:spcAft>
                <a:defRPr/>
              </a:pPr>
              <a:endParaRPr lang="en-GB">
                <a:solidFill>
                  <a:schemeClr val="lt1"/>
                </a:solidFill>
                <a:latin typeface="+mn-lt"/>
                <a:ea typeface="+mn-ea"/>
              </a:endParaRPr>
            </a:p>
          </p:txBody>
        </p:sp>
        <p:sp>
          <p:nvSpPr>
            <p:cNvPr id="72" name="Freeform 71"/>
            <p:cNvSpPr>
              <a:spLocks/>
            </p:cNvSpPr>
            <p:nvPr/>
          </p:nvSpPr>
          <p:spPr bwMode="auto">
            <a:xfrm>
              <a:off x="5447145" y="2893692"/>
              <a:ext cx="307109" cy="118429"/>
            </a:xfrm>
            <a:custGeom>
              <a:avLst/>
              <a:gdLst>
                <a:gd name="T0" fmla="*/ 0 w 304800"/>
                <a:gd name="T1" fmla="*/ 90936 h 118534"/>
                <a:gd name="T2" fmla="*/ 140758 w 304800"/>
                <a:gd name="T3" fmla="*/ 52870 h 118534"/>
                <a:gd name="T4" fmla="*/ 191943 w 304800"/>
                <a:gd name="T5" fmla="*/ 103625 h 118534"/>
                <a:gd name="T6" fmla="*/ 204739 w 304800"/>
                <a:gd name="T7" fmla="*/ 103625 h 118534"/>
                <a:gd name="T8" fmla="*/ 243128 w 304800"/>
                <a:gd name="T9" fmla="*/ 14804 h 118534"/>
                <a:gd name="T10" fmla="*/ 307109 w 304800"/>
                <a:gd name="T11" fmla="*/ 14804 h 11853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4800" h="118534">
                  <a:moveTo>
                    <a:pt x="0" y="91017"/>
                  </a:moveTo>
                  <a:cubicBezTo>
                    <a:pt x="53975" y="70908"/>
                    <a:pt x="107950" y="50800"/>
                    <a:pt x="139700" y="52917"/>
                  </a:cubicBezTo>
                  <a:cubicBezTo>
                    <a:pt x="171450" y="55034"/>
                    <a:pt x="179917" y="95250"/>
                    <a:pt x="190500" y="103717"/>
                  </a:cubicBezTo>
                  <a:cubicBezTo>
                    <a:pt x="201083" y="112184"/>
                    <a:pt x="194733" y="118534"/>
                    <a:pt x="203200" y="103717"/>
                  </a:cubicBezTo>
                  <a:cubicBezTo>
                    <a:pt x="211667" y="88900"/>
                    <a:pt x="224367" y="29634"/>
                    <a:pt x="241300" y="14817"/>
                  </a:cubicBezTo>
                  <a:cubicBezTo>
                    <a:pt x="258233" y="0"/>
                    <a:pt x="304800" y="14817"/>
                    <a:pt x="304800" y="14817"/>
                  </a:cubicBezTo>
                </a:path>
              </a:pathLst>
            </a:custGeom>
            <a:noFill/>
            <a:ln w="25400" cap="flat" cmpd="sng">
              <a:solidFill>
                <a:srgbClr val="1F497D"/>
              </a:solidFill>
              <a:prstDash val="solid"/>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p>
              <a:endParaRPr lang="en-US"/>
            </a:p>
          </p:txBody>
        </p:sp>
      </p:grpSp>
      <p:grpSp>
        <p:nvGrpSpPr>
          <p:cNvPr id="8221" name="Group 58"/>
          <p:cNvGrpSpPr>
            <a:grpSpLocks/>
          </p:cNvGrpSpPr>
          <p:nvPr/>
        </p:nvGrpSpPr>
        <p:grpSpPr bwMode="auto">
          <a:xfrm>
            <a:off x="8553450" y="1335088"/>
            <a:ext cx="209550" cy="385762"/>
            <a:chOff x="4152900" y="4851400"/>
            <a:chExt cx="355600" cy="654050"/>
          </a:xfrm>
        </p:grpSpPr>
        <p:grpSp>
          <p:nvGrpSpPr>
            <p:cNvPr id="8324" name="Group 29"/>
            <p:cNvGrpSpPr>
              <a:grpSpLocks/>
            </p:cNvGrpSpPr>
            <p:nvPr/>
          </p:nvGrpSpPr>
          <p:grpSpPr bwMode="auto">
            <a:xfrm>
              <a:off x="4152900" y="4851400"/>
              <a:ext cx="355600" cy="654050"/>
              <a:chOff x="603250" y="4737100"/>
              <a:chExt cx="355600" cy="654050"/>
            </a:xfrm>
          </p:grpSpPr>
          <p:sp>
            <p:nvSpPr>
              <p:cNvPr id="78" name="Delay 77"/>
              <p:cNvSpPr>
                <a:spLocks noChangeArrowheads="1"/>
              </p:cNvSpPr>
              <p:nvPr/>
            </p:nvSpPr>
            <p:spPr bwMode="auto">
              <a:xfrm rot="-5400000">
                <a:off x="545538" y="4977838"/>
                <a:ext cx="471023" cy="355600"/>
              </a:xfrm>
              <a:prstGeom prst="flowChartDelay">
                <a:avLst/>
              </a:prstGeom>
              <a:solidFill>
                <a:schemeClr val="tx2"/>
              </a:solidFill>
              <a:ln w="9525">
                <a:solidFill>
                  <a:srgbClr val="1F497D"/>
                </a:solidFill>
                <a:miter lim="800000"/>
                <a:headEnd/>
                <a:tailEnd/>
              </a:ln>
              <a:effectLst>
                <a:outerShdw blurRad="40000" dist="23000" dir="5400000" rotWithShape="0">
                  <a:srgbClr val="808080">
                    <a:alpha val="34999"/>
                  </a:srgbClr>
                </a:outerShdw>
              </a:effectLst>
            </p:spPr>
            <p:txBody>
              <a:bodyPr anchor="ctr"/>
              <a:lstStyle/>
              <a:p>
                <a:pPr algn="ctr" fontAlgn="auto">
                  <a:spcBef>
                    <a:spcPts val="0"/>
                  </a:spcBef>
                  <a:spcAft>
                    <a:spcPts val="0"/>
                  </a:spcAft>
                  <a:defRPr/>
                </a:pPr>
                <a:endParaRPr lang="en-GB">
                  <a:solidFill>
                    <a:schemeClr val="lt1"/>
                  </a:solidFill>
                  <a:latin typeface="+mn-lt"/>
                  <a:ea typeface="+mn-ea"/>
                </a:endParaRPr>
              </a:p>
            </p:txBody>
          </p:sp>
          <p:sp>
            <p:nvSpPr>
              <p:cNvPr id="79" name="Oval 78"/>
              <p:cNvSpPr/>
              <p:nvPr/>
            </p:nvSpPr>
            <p:spPr>
              <a:xfrm>
                <a:off x="628650" y="4737100"/>
                <a:ext cx="304800" cy="279400"/>
              </a:xfrm>
              <a:prstGeom prst="ellipse">
                <a:avLst/>
              </a:prstGeom>
              <a:solidFill>
                <a:schemeClr val="bg2"/>
              </a:solidFill>
              <a:ln>
                <a:solidFill>
                  <a:schemeClr val="tx2"/>
                </a:solidFill>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GB"/>
              </a:p>
            </p:txBody>
          </p:sp>
        </p:grpSp>
        <p:sp>
          <p:nvSpPr>
            <p:cNvPr id="77" name="Diamond 76"/>
            <p:cNvSpPr>
              <a:spLocks noChangeArrowheads="1"/>
            </p:cNvSpPr>
            <p:nvPr/>
          </p:nvSpPr>
          <p:spPr bwMode="auto">
            <a:xfrm>
              <a:off x="4204086" y="5193228"/>
              <a:ext cx="253230" cy="255700"/>
            </a:xfrm>
            <a:prstGeom prst="diamond">
              <a:avLst/>
            </a:prstGeom>
            <a:solidFill>
              <a:schemeClr val="bg1"/>
            </a:solidFill>
            <a:ln w="9525">
              <a:solidFill>
                <a:schemeClr val="tx2"/>
              </a:solidFill>
              <a:miter lim="800000"/>
              <a:headEnd/>
              <a:tailEnd/>
            </a:ln>
            <a:effectLst>
              <a:outerShdw blurRad="40000" dist="23000" dir="5400000" rotWithShape="0">
                <a:srgbClr val="808080">
                  <a:alpha val="34999"/>
                </a:srgbClr>
              </a:outerShdw>
            </a:effectLst>
          </p:spPr>
          <p:txBody>
            <a:bodyPr anchor="ctr"/>
            <a:lstStyle/>
            <a:p>
              <a:pPr algn="ctr" fontAlgn="auto">
                <a:spcBef>
                  <a:spcPts val="0"/>
                </a:spcBef>
                <a:spcAft>
                  <a:spcPts val="0"/>
                </a:spcAft>
                <a:defRPr/>
              </a:pPr>
              <a:endParaRPr lang="en-GB">
                <a:solidFill>
                  <a:schemeClr val="lt1"/>
                </a:solidFill>
                <a:latin typeface="+mn-lt"/>
                <a:ea typeface="+mn-ea"/>
              </a:endParaRPr>
            </a:p>
          </p:txBody>
        </p:sp>
      </p:grpSp>
      <p:grpSp>
        <p:nvGrpSpPr>
          <p:cNvPr id="8222" name="Group 470"/>
          <p:cNvGrpSpPr>
            <a:grpSpLocks/>
          </p:cNvGrpSpPr>
          <p:nvPr/>
        </p:nvGrpSpPr>
        <p:grpSpPr bwMode="auto">
          <a:xfrm>
            <a:off x="2073275" y="1322388"/>
            <a:ext cx="255588" cy="371475"/>
            <a:chOff x="4884738" y="1239838"/>
            <a:chExt cx="255587" cy="371475"/>
          </a:xfrm>
        </p:grpSpPr>
        <p:sp>
          <p:nvSpPr>
            <p:cNvPr id="8313" name="Rounded Rectangle 54"/>
            <p:cNvSpPr>
              <a:spLocks noChangeArrowheads="1"/>
            </p:cNvSpPr>
            <p:nvPr/>
          </p:nvSpPr>
          <p:spPr bwMode="auto">
            <a:xfrm>
              <a:off x="4884738" y="1239838"/>
              <a:ext cx="255587" cy="371475"/>
            </a:xfrm>
            <a:prstGeom prst="roundRect">
              <a:avLst>
                <a:gd name="adj" fmla="val 16667"/>
              </a:avLst>
            </a:prstGeom>
            <a:solidFill>
              <a:srgbClr val="FFFFFF"/>
            </a:solidFill>
            <a:ln w="12700">
              <a:solidFill>
                <a:srgbClr val="1F497D"/>
              </a:solidFill>
              <a:prstDash val="sysDash"/>
              <a:round/>
              <a:headEnd/>
              <a:tailEnd/>
            </a:ln>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endParaRPr lang="en-GB" altLang="en-US" sz="1400">
                <a:solidFill>
                  <a:srgbClr val="FFFFFF"/>
                </a:solidFill>
              </a:endParaRPr>
            </a:p>
          </p:txBody>
        </p:sp>
        <p:sp>
          <p:nvSpPr>
            <p:cNvPr id="8314" name="Rounded Rectangle 111"/>
            <p:cNvSpPr>
              <a:spLocks noChangeArrowheads="1"/>
            </p:cNvSpPr>
            <p:nvPr/>
          </p:nvSpPr>
          <p:spPr bwMode="auto">
            <a:xfrm>
              <a:off x="4970463" y="1463675"/>
              <a:ext cx="95250" cy="95250"/>
            </a:xfrm>
            <a:prstGeom prst="roundRect">
              <a:avLst>
                <a:gd name="adj" fmla="val 16667"/>
              </a:avLst>
            </a:prstGeom>
            <a:solidFill>
              <a:srgbClr val="1F497D"/>
            </a:solidFill>
            <a:ln w="9525">
              <a:solidFill>
                <a:srgbClr val="1F497D"/>
              </a:solidFill>
              <a:round/>
              <a:headEnd/>
              <a:tailEnd/>
            </a:ln>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endParaRPr lang="en-GB" altLang="en-US">
                <a:solidFill>
                  <a:srgbClr val="FFFFFF"/>
                </a:solidFill>
              </a:endParaRPr>
            </a:p>
          </p:txBody>
        </p:sp>
        <p:sp>
          <p:nvSpPr>
            <p:cNvPr id="8315" name="Diamond 102"/>
            <p:cNvSpPr>
              <a:spLocks noChangeArrowheads="1"/>
            </p:cNvSpPr>
            <p:nvPr/>
          </p:nvSpPr>
          <p:spPr bwMode="auto">
            <a:xfrm>
              <a:off x="4930775" y="1265238"/>
              <a:ext cx="158750" cy="158750"/>
            </a:xfrm>
            <a:prstGeom prst="diamond">
              <a:avLst/>
            </a:prstGeom>
            <a:solidFill>
              <a:srgbClr val="1F497D"/>
            </a:solidFill>
            <a:ln w="9525">
              <a:solidFill>
                <a:srgbClr val="1F497D"/>
              </a:solidFill>
              <a:miter lim="800000"/>
              <a:headEnd/>
              <a:tailEnd/>
            </a:ln>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endParaRPr lang="en-GB" altLang="en-US">
                <a:solidFill>
                  <a:srgbClr val="FFFFFF"/>
                </a:solidFill>
              </a:endParaRPr>
            </a:p>
          </p:txBody>
        </p:sp>
        <p:sp>
          <p:nvSpPr>
            <p:cNvPr id="8316" name="Rounded Rectangle 84"/>
            <p:cNvSpPr>
              <a:spLocks noChangeArrowheads="1"/>
            </p:cNvSpPr>
            <p:nvPr/>
          </p:nvSpPr>
          <p:spPr bwMode="auto">
            <a:xfrm>
              <a:off x="4951413" y="1446213"/>
              <a:ext cx="36513" cy="33337"/>
            </a:xfrm>
            <a:prstGeom prst="roundRect">
              <a:avLst>
                <a:gd name="adj" fmla="val 16667"/>
              </a:avLst>
            </a:prstGeom>
            <a:solidFill>
              <a:srgbClr val="1F497D"/>
            </a:solidFill>
            <a:ln w="9525">
              <a:solidFill>
                <a:srgbClr val="1F497D"/>
              </a:solidFill>
              <a:round/>
              <a:headEnd/>
              <a:tailEnd/>
            </a:ln>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endParaRPr lang="en-GB" altLang="en-US">
                <a:solidFill>
                  <a:srgbClr val="FFFFFF"/>
                </a:solidFill>
              </a:endParaRPr>
            </a:p>
          </p:txBody>
        </p:sp>
        <p:sp>
          <p:nvSpPr>
            <p:cNvPr id="8317" name="Rounded Rectangle 105"/>
            <p:cNvSpPr>
              <a:spLocks noChangeArrowheads="1"/>
            </p:cNvSpPr>
            <p:nvPr/>
          </p:nvSpPr>
          <p:spPr bwMode="auto">
            <a:xfrm>
              <a:off x="5027612" y="1446213"/>
              <a:ext cx="38100" cy="33337"/>
            </a:xfrm>
            <a:prstGeom prst="roundRect">
              <a:avLst>
                <a:gd name="adj" fmla="val 16667"/>
              </a:avLst>
            </a:prstGeom>
            <a:solidFill>
              <a:srgbClr val="1F497D"/>
            </a:solidFill>
            <a:ln w="9525">
              <a:solidFill>
                <a:srgbClr val="1F497D"/>
              </a:solidFill>
              <a:round/>
              <a:headEnd/>
              <a:tailEnd/>
            </a:ln>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endParaRPr lang="en-GB" altLang="en-US">
                <a:solidFill>
                  <a:srgbClr val="FFFFFF"/>
                </a:solidFill>
              </a:endParaRPr>
            </a:p>
          </p:txBody>
        </p:sp>
        <p:sp>
          <p:nvSpPr>
            <p:cNvPr id="8318" name="Rounded Rectangle 106"/>
            <p:cNvSpPr>
              <a:spLocks noChangeArrowheads="1"/>
            </p:cNvSpPr>
            <p:nvPr/>
          </p:nvSpPr>
          <p:spPr bwMode="auto">
            <a:xfrm>
              <a:off x="5027612" y="1482725"/>
              <a:ext cx="38100" cy="34925"/>
            </a:xfrm>
            <a:prstGeom prst="roundRect">
              <a:avLst>
                <a:gd name="adj" fmla="val 16667"/>
              </a:avLst>
            </a:prstGeom>
            <a:solidFill>
              <a:srgbClr val="1F497D"/>
            </a:solidFill>
            <a:ln w="9525">
              <a:solidFill>
                <a:srgbClr val="1F497D"/>
              </a:solidFill>
              <a:round/>
              <a:headEnd/>
              <a:tailEnd/>
            </a:ln>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endParaRPr lang="en-GB" altLang="en-US">
                <a:solidFill>
                  <a:srgbClr val="FFFFFF"/>
                </a:solidFill>
              </a:endParaRPr>
            </a:p>
          </p:txBody>
        </p:sp>
        <p:sp>
          <p:nvSpPr>
            <p:cNvPr id="8319" name="Rounded Rectangle 107"/>
            <p:cNvSpPr>
              <a:spLocks noChangeArrowheads="1"/>
            </p:cNvSpPr>
            <p:nvPr/>
          </p:nvSpPr>
          <p:spPr bwMode="auto">
            <a:xfrm>
              <a:off x="5022850" y="1485900"/>
              <a:ext cx="71437" cy="34925"/>
            </a:xfrm>
            <a:prstGeom prst="roundRect">
              <a:avLst>
                <a:gd name="adj" fmla="val 16667"/>
              </a:avLst>
            </a:prstGeom>
            <a:solidFill>
              <a:srgbClr val="1F497D"/>
            </a:solidFill>
            <a:ln w="9525">
              <a:solidFill>
                <a:srgbClr val="1F497D"/>
              </a:solidFill>
              <a:round/>
              <a:headEnd/>
              <a:tailEnd/>
            </a:ln>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endParaRPr lang="en-GB" altLang="en-US">
                <a:solidFill>
                  <a:srgbClr val="FFFFFF"/>
                </a:solidFill>
              </a:endParaRPr>
            </a:p>
          </p:txBody>
        </p:sp>
        <p:sp>
          <p:nvSpPr>
            <p:cNvPr id="8320" name="Rounded Rectangle 108"/>
            <p:cNvSpPr>
              <a:spLocks noChangeArrowheads="1"/>
            </p:cNvSpPr>
            <p:nvPr/>
          </p:nvSpPr>
          <p:spPr bwMode="auto">
            <a:xfrm>
              <a:off x="4951413" y="1520825"/>
              <a:ext cx="36513" cy="34925"/>
            </a:xfrm>
            <a:prstGeom prst="roundRect">
              <a:avLst>
                <a:gd name="adj" fmla="val 16667"/>
              </a:avLst>
            </a:prstGeom>
            <a:solidFill>
              <a:srgbClr val="1F497D"/>
            </a:solidFill>
            <a:ln w="9525">
              <a:solidFill>
                <a:srgbClr val="1F497D"/>
              </a:solidFill>
              <a:round/>
              <a:headEnd/>
              <a:tailEnd/>
            </a:ln>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endParaRPr lang="en-GB" altLang="en-US">
                <a:solidFill>
                  <a:srgbClr val="FFFFFF"/>
                </a:solidFill>
              </a:endParaRPr>
            </a:p>
          </p:txBody>
        </p:sp>
        <p:sp>
          <p:nvSpPr>
            <p:cNvPr id="8321" name="Rounded Rectangle 109"/>
            <p:cNvSpPr>
              <a:spLocks noChangeArrowheads="1"/>
            </p:cNvSpPr>
            <p:nvPr/>
          </p:nvSpPr>
          <p:spPr bwMode="auto">
            <a:xfrm>
              <a:off x="4989513" y="1520825"/>
              <a:ext cx="38100" cy="34925"/>
            </a:xfrm>
            <a:prstGeom prst="roundRect">
              <a:avLst>
                <a:gd name="adj" fmla="val 16667"/>
              </a:avLst>
            </a:prstGeom>
            <a:solidFill>
              <a:srgbClr val="1F497D"/>
            </a:solidFill>
            <a:ln w="9525">
              <a:solidFill>
                <a:srgbClr val="1F497D"/>
              </a:solidFill>
              <a:round/>
              <a:headEnd/>
              <a:tailEnd/>
            </a:ln>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endParaRPr lang="en-GB" altLang="en-US">
                <a:solidFill>
                  <a:srgbClr val="FFFFFF"/>
                </a:solidFill>
              </a:endParaRPr>
            </a:p>
          </p:txBody>
        </p:sp>
        <p:sp>
          <p:nvSpPr>
            <p:cNvPr id="8322" name="Rounded Rectangle 110"/>
            <p:cNvSpPr>
              <a:spLocks noChangeArrowheads="1"/>
            </p:cNvSpPr>
            <p:nvPr/>
          </p:nvSpPr>
          <p:spPr bwMode="auto">
            <a:xfrm>
              <a:off x="4994276" y="1552575"/>
              <a:ext cx="36512" cy="33338"/>
            </a:xfrm>
            <a:prstGeom prst="roundRect">
              <a:avLst>
                <a:gd name="adj" fmla="val 16667"/>
              </a:avLst>
            </a:prstGeom>
            <a:solidFill>
              <a:srgbClr val="1F497D"/>
            </a:solidFill>
            <a:ln w="9525">
              <a:solidFill>
                <a:srgbClr val="1F497D"/>
              </a:solidFill>
              <a:round/>
              <a:headEnd/>
              <a:tailEnd/>
            </a:ln>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endParaRPr lang="en-GB" altLang="en-US">
                <a:solidFill>
                  <a:srgbClr val="FFFFFF"/>
                </a:solidFill>
              </a:endParaRPr>
            </a:p>
          </p:txBody>
        </p:sp>
        <p:sp>
          <p:nvSpPr>
            <p:cNvPr id="8323" name="Rounded Rectangle 111"/>
            <p:cNvSpPr>
              <a:spLocks noChangeArrowheads="1"/>
            </p:cNvSpPr>
            <p:nvPr/>
          </p:nvSpPr>
          <p:spPr bwMode="auto">
            <a:xfrm>
              <a:off x="4965701" y="1463675"/>
              <a:ext cx="80962" cy="90488"/>
            </a:xfrm>
            <a:prstGeom prst="roundRect">
              <a:avLst>
                <a:gd name="adj" fmla="val 16667"/>
              </a:avLst>
            </a:prstGeom>
            <a:solidFill>
              <a:srgbClr val="1F497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endParaRPr lang="en-GB" altLang="en-US">
                <a:solidFill>
                  <a:srgbClr val="FFFFFF"/>
                </a:solidFill>
              </a:endParaRPr>
            </a:p>
          </p:txBody>
        </p:sp>
      </p:grpSp>
      <p:sp>
        <p:nvSpPr>
          <p:cNvPr id="93" name="Left-Right Arrow 92"/>
          <p:cNvSpPr>
            <a:spLocks noChangeArrowheads="1"/>
          </p:cNvSpPr>
          <p:nvPr/>
        </p:nvSpPr>
        <p:spPr bwMode="auto">
          <a:xfrm rot="5400000">
            <a:off x="3602038" y="1992313"/>
            <a:ext cx="439737" cy="141287"/>
          </a:xfrm>
          <a:prstGeom prst="leftRightArrow">
            <a:avLst>
              <a:gd name="adj1" fmla="val 50000"/>
              <a:gd name="adj2" fmla="val 50000"/>
            </a:avLst>
          </a:prstGeom>
          <a:solidFill>
            <a:srgbClr val="1F497D"/>
          </a:solidFill>
          <a:ln w="9525">
            <a:solidFill>
              <a:schemeClr val="tx2"/>
            </a:solidFill>
            <a:miter lim="800000"/>
            <a:headEnd/>
            <a:tailEnd/>
          </a:ln>
          <a:effectLst>
            <a:outerShdw blurRad="40000" dist="23000" dir="5400000" rotWithShape="0">
              <a:srgbClr val="808080">
                <a:alpha val="34999"/>
              </a:srgbClr>
            </a:outerShdw>
          </a:effectLst>
        </p:spPr>
        <p:txBody>
          <a:bodyPr anchor="ctr"/>
          <a:lstStyle/>
          <a:p>
            <a:pPr algn="ctr" fontAlgn="auto">
              <a:spcBef>
                <a:spcPts val="0"/>
              </a:spcBef>
              <a:spcAft>
                <a:spcPts val="0"/>
              </a:spcAft>
              <a:defRPr/>
            </a:pPr>
            <a:endParaRPr lang="en-US" dirty="0">
              <a:solidFill>
                <a:srgbClr val="1F497D"/>
              </a:solidFill>
              <a:latin typeface="Calibri"/>
              <a:ea typeface="+mn-ea"/>
              <a:cs typeface="Calibri"/>
            </a:endParaRPr>
          </a:p>
        </p:txBody>
      </p:sp>
      <p:sp>
        <p:nvSpPr>
          <p:cNvPr id="94" name="Left-Right Arrow 93"/>
          <p:cNvSpPr>
            <a:spLocks noChangeArrowheads="1"/>
          </p:cNvSpPr>
          <p:nvPr/>
        </p:nvSpPr>
        <p:spPr bwMode="auto">
          <a:xfrm rot="5400000">
            <a:off x="5395913" y="2003425"/>
            <a:ext cx="439738" cy="141287"/>
          </a:xfrm>
          <a:prstGeom prst="leftRightArrow">
            <a:avLst>
              <a:gd name="adj1" fmla="val 50000"/>
              <a:gd name="adj2" fmla="val 50000"/>
            </a:avLst>
          </a:prstGeom>
          <a:solidFill>
            <a:srgbClr val="1F497D"/>
          </a:solidFill>
          <a:ln w="9525">
            <a:solidFill>
              <a:schemeClr val="tx2"/>
            </a:solidFill>
            <a:miter lim="800000"/>
            <a:headEnd/>
            <a:tailEnd/>
          </a:ln>
          <a:effectLst>
            <a:outerShdw blurRad="40000" dist="23000" dir="5400000" rotWithShape="0">
              <a:srgbClr val="808080">
                <a:alpha val="34999"/>
              </a:srgbClr>
            </a:outerShdw>
          </a:effectLst>
        </p:spPr>
        <p:txBody>
          <a:bodyPr anchor="ctr"/>
          <a:lstStyle/>
          <a:p>
            <a:pPr algn="ctr" fontAlgn="auto">
              <a:spcBef>
                <a:spcPts val="0"/>
              </a:spcBef>
              <a:spcAft>
                <a:spcPts val="0"/>
              </a:spcAft>
              <a:defRPr/>
            </a:pPr>
            <a:endParaRPr lang="en-US" dirty="0">
              <a:solidFill>
                <a:srgbClr val="1F497D"/>
              </a:solidFill>
              <a:latin typeface="Calibri"/>
              <a:ea typeface="+mn-ea"/>
              <a:cs typeface="Calibri"/>
            </a:endParaRPr>
          </a:p>
        </p:txBody>
      </p:sp>
      <p:sp>
        <p:nvSpPr>
          <p:cNvPr id="95" name="Left-Right Arrow 94"/>
          <p:cNvSpPr>
            <a:spLocks noChangeArrowheads="1"/>
          </p:cNvSpPr>
          <p:nvPr/>
        </p:nvSpPr>
        <p:spPr bwMode="auto">
          <a:xfrm rot="5400000">
            <a:off x="6818313" y="2014538"/>
            <a:ext cx="439737" cy="141287"/>
          </a:xfrm>
          <a:prstGeom prst="leftRightArrow">
            <a:avLst>
              <a:gd name="adj1" fmla="val 50000"/>
              <a:gd name="adj2" fmla="val 50000"/>
            </a:avLst>
          </a:prstGeom>
          <a:solidFill>
            <a:srgbClr val="1F497D"/>
          </a:solidFill>
          <a:ln w="9525">
            <a:solidFill>
              <a:schemeClr val="tx2"/>
            </a:solidFill>
            <a:miter lim="800000"/>
            <a:headEnd/>
            <a:tailEnd/>
          </a:ln>
          <a:effectLst>
            <a:outerShdw blurRad="40000" dist="23000" dir="5400000" rotWithShape="0">
              <a:srgbClr val="808080">
                <a:alpha val="34999"/>
              </a:srgbClr>
            </a:outerShdw>
          </a:effectLst>
        </p:spPr>
        <p:txBody>
          <a:bodyPr anchor="ctr"/>
          <a:lstStyle/>
          <a:p>
            <a:pPr algn="ctr" fontAlgn="auto">
              <a:spcBef>
                <a:spcPts val="0"/>
              </a:spcBef>
              <a:spcAft>
                <a:spcPts val="0"/>
              </a:spcAft>
              <a:defRPr/>
            </a:pPr>
            <a:endParaRPr lang="en-US" dirty="0">
              <a:solidFill>
                <a:srgbClr val="1F497D"/>
              </a:solidFill>
              <a:latin typeface="Calibri"/>
              <a:ea typeface="+mn-ea"/>
              <a:cs typeface="Calibri"/>
            </a:endParaRPr>
          </a:p>
        </p:txBody>
      </p:sp>
      <p:sp>
        <p:nvSpPr>
          <p:cNvPr id="8226" name="Rounded Rectangle 359"/>
          <p:cNvSpPr>
            <a:spLocks noChangeArrowheads="1"/>
          </p:cNvSpPr>
          <p:nvPr/>
        </p:nvSpPr>
        <p:spPr bwMode="auto">
          <a:xfrm>
            <a:off x="7818438" y="3248799"/>
            <a:ext cx="1054100" cy="1264463"/>
          </a:xfrm>
          <a:prstGeom prst="roundRect">
            <a:avLst>
              <a:gd name="adj" fmla="val 6412"/>
            </a:avLst>
          </a:prstGeom>
          <a:solidFill>
            <a:srgbClr val="C6E9F2"/>
          </a:solidFill>
          <a:ln w="12700">
            <a:solidFill>
              <a:srgbClr val="1F497D"/>
            </a:solidFill>
            <a:round/>
            <a:headEnd/>
            <a:tailEnd/>
          </a:ln>
        </p:spPr>
        <p:txBody>
          <a:bodyPr wrap="none" tIns="0" bIns="0"/>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r>
              <a:rPr lang="en-GB" altLang="en-US" sz="1000" b="1" dirty="0" err="1" smtClean="0"/>
              <a:t>LoB</a:t>
            </a:r>
            <a:r>
              <a:rPr lang="en-GB" altLang="en-US" sz="1000" b="1" dirty="0" smtClean="0"/>
              <a:t> Teams</a:t>
            </a:r>
            <a:r>
              <a:rPr lang="en-GB" altLang="en-US" sz="1000" dirty="0" smtClean="0"/>
              <a:t>:</a:t>
            </a:r>
          </a:p>
          <a:p>
            <a:pPr algn="ctr"/>
            <a:r>
              <a:rPr lang="en-GB" altLang="en-US" sz="1000" dirty="0" smtClean="0"/>
              <a:t>Risk </a:t>
            </a:r>
            <a:r>
              <a:rPr lang="en-GB" altLang="en-US" sz="1000" dirty="0" err="1" smtClean="0"/>
              <a:t>Modeling</a:t>
            </a:r>
            <a:r>
              <a:rPr lang="en-GB" altLang="en-US" sz="1000" dirty="0" smtClean="0"/>
              <a:t>, </a:t>
            </a:r>
          </a:p>
          <a:p>
            <a:pPr algn="ctr"/>
            <a:r>
              <a:rPr lang="en-GB" altLang="en-US" sz="1000" dirty="0" smtClean="0"/>
              <a:t>Fraud </a:t>
            </a:r>
            <a:r>
              <a:rPr lang="en-GB" altLang="en-US" sz="1000" dirty="0" err="1" smtClean="0"/>
              <a:t>Mgmt</a:t>
            </a:r>
            <a:r>
              <a:rPr lang="en-GB" altLang="en-US" sz="1000" dirty="0" smtClean="0"/>
              <a:t>, …</a:t>
            </a:r>
            <a:endParaRPr lang="en-GB" altLang="en-US" sz="1000" dirty="0"/>
          </a:p>
        </p:txBody>
      </p:sp>
      <p:sp>
        <p:nvSpPr>
          <p:cNvPr id="98" name="Left-Right Arrow 97"/>
          <p:cNvSpPr>
            <a:spLocks noChangeArrowheads="1"/>
          </p:cNvSpPr>
          <p:nvPr/>
        </p:nvSpPr>
        <p:spPr bwMode="auto">
          <a:xfrm>
            <a:off x="7381875" y="4065587"/>
            <a:ext cx="404813" cy="144463"/>
          </a:xfrm>
          <a:prstGeom prst="leftRightArrow">
            <a:avLst>
              <a:gd name="adj1" fmla="val 50000"/>
              <a:gd name="adj2" fmla="val 49998"/>
            </a:avLst>
          </a:prstGeom>
          <a:solidFill>
            <a:srgbClr val="1F497D"/>
          </a:solidFill>
          <a:ln w="9525">
            <a:solidFill>
              <a:schemeClr val="tx2"/>
            </a:solidFill>
            <a:miter lim="800000"/>
            <a:headEnd/>
            <a:tailEnd/>
          </a:ln>
          <a:effectLst>
            <a:outerShdw blurRad="40000" dist="23000" dir="5400000" rotWithShape="0">
              <a:srgbClr val="808080">
                <a:alpha val="34999"/>
              </a:srgbClr>
            </a:outerShdw>
          </a:effectLst>
        </p:spPr>
        <p:txBody>
          <a:bodyPr anchor="ctr"/>
          <a:lstStyle/>
          <a:p>
            <a:pPr algn="ctr" fontAlgn="auto">
              <a:spcBef>
                <a:spcPts val="0"/>
              </a:spcBef>
              <a:spcAft>
                <a:spcPts val="0"/>
              </a:spcAft>
              <a:defRPr/>
            </a:pPr>
            <a:endParaRPr lang="en-US" dirty="0">
              <a:solidFill>
                <a:srgbClr val="1F497D"/>
              </a:solidFill>
              <a:latin typeface="Calibri"/>
              <a:ea typeface="+mn-ea"/>
              <a:cs typeface="Calibri"/>
            </a:endParaRPr>
          </a:p>
        </p:txBody>
      </p:sp>
      <p:sp>
        <p:nvSpPr>
          <p:cNvPr id="8228" name="Rounded Rectangle 359"/>
          <p:cNvSpPr>
            <a:spLocks noChangeArrowheads="1"/>
          </p:cNvSpPr>
          <p:nvPr/>
        </p:nvSpPr>
        <p:spPr bwMode="auto">
          <a:xfrm>
            <a:off x="7031038" y="5487987"/>
            <a:ext cx="1498600" cy="901700"/>
          </a:xfrm>
          <a:prstGeom prst="roundRect">
            <a:avLst>
              <a:gd name="adj" fmla="val 6014"/>
            </a:avLst>
          </a:prstGeom>
          <a:solidFill>
            <a:srgbClr val="C6E9F2"/>
          </a:solidFill>
          <a:ln w="12700">
            <a:solidFill>
              <a:srgbClr val="1F497D"/>
            </a:solidFill>
            <a:round/>
            <a:headEnd/>
            <a:tailEnd/>
          </a:ln>
        </p:spPr>
        <p:txBody>
          <a:bodyPr wrap="none" tIns="0" bIns="0"/>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r>
              <a:rPr lang="en-GB" altLang="en-US" sz="1000" dirty="0"/>
              <a:t>Data </a:t>
            </a:r>
            <a:r>
              <a:rPr lang="en-GB" altLang="en-US" sz="1000" dirty="0" smtClean="0"/>
              <a:t>Lake</a:t>
            </a:r>
            <a:endParaRPr lang="en-GB" altLang="en-US" sz="1000" dirty="0"/>
          </a:p>
          <a:p>
            <a:pPr algn="ctr"/>
            <a:r>
              <a:rPr lang="en-GB" altLang="en-US" sz="1000" dirty="0"/>
              <a:t>Operations</a:t>
            </a:r>
          </a:p>
        </p:txBody>
      </p:sp>
      <p:grpSp>
        <p:nvGrpSpPr>
          <p:cNvPr id="8229" name="Group 35"/>
          <p:cNvGrpSpPr>
            <a:grpSpLocks/>
          </p:cNvGrpSpPr>
          <p:nvPr/>
        </p:nvGrpSpPr>
        <p:grpSpPr bwMode="auto">
          <a:xfrm>
            <a:off x="7920038" y="3908425"/>
            <a:ext cx="192087" cy="371475"/>
            <a:chOff x="7232650" y="800100"/>
            <a:chExt cx="355600" cy="654050"/>
          </a:xfrm>
        </p:grpSpPr>
        <p:grpSp>
          <p:nvGrpSpPr>
            <p:cNvPr id="8306" name="Group 17"/>
            <p:cNvGrpSpPr>
              <a:grpSpLocks/>
            </p:cNvGrpSpPr>
            <p:nvPr/>
          </p:nvGrpSpPr>
          <p:grpSpPr bwMode="auto">
            <a:xfrm>
              <a:off x="7232650" y="800100"/>
              <a:ext cx="355600" cy="654050"/>
              <a:chOff x="603250" y="4737100"/>
              <a:chExt cx="355600" cy="654050"/>
            </a:xfrm>
          </p:grpSpPr>
          <p:sp>
            <p:nvSpPr>
              <p:cNvPr id="108" name="Delay 107"/>
              <p:cNvSpPr>
                <a:spLocks noChangeArrowheads="1"/>
              </p:cNvSpPr>
              <p:nvPr/>
            </p:nvSpPr>
            <p:spPr bwMode="auto">
              <a:xfrm rot="-5400000">
                <a:off x="546264" y="4978562"/>
                <a:ext cx="469574" cy="355600"/>
              </a:xfrm>
              <a:prstGeom prst="flowChartDelay">
                <a:avLst/>
              </a:prstGeom>
              <a:solidFill>
                <a:schemeClr val="tx2"/>
              </a:solidFill>
              <a:ln w="9525">
                <a:solidFill>
                  <a:srgbClr val="1F497D"/>
                </a:solidFill>
                <a:miter lim="800000"/>
                <a:headEnd/>
                <a:tailEnd/>
              </a:ln>
              <a:effectLst>
                <a:outerShdw blurRad="40000" dist="23000" dir="5400000" rotWithShape="0">
                  <a:srgbClr val="808080">
                    <a:alpha val="34999"/>
                  </a:srgbClr>
                </a:outerShdw>
              </a:effectLst>
            </p:spPr>
            <p:txBody>
              <a:bodyPr anchor="ctr"/>
              <a:lstStyle/>
              <a:p>
                <a:pPr algn="ctr" fontAlgn="auto">
                  <a:spcBef>
                    <a:spcPts val="0"/>
                  </a:spcBef>
                  <a:spcAft>
                    <a:spcPts val="0"/>
                  </a:spcAft>
                  <a:defRPr/>
                </a:pPr>
                <a:endParaRPr lang="en-GB">
                  <a:solidFill>
                    <a:schemeClr val="lt1"/>
                  </a:solidFill>
                  <a:latin typeface="+mn-lt"/>
                  <a:ea typeface="+mn-ea"/>
                </a:endParaRPr>
              </a:p>
            </p:txBody>
          </p:sp>
          <p:sp>
            <p:nvSpPr>
              <p:cNvPr id="109" name="Oval 108"/>
              <p:cNvSpPr/>
              <p:nvPr/>
            </p:nvSpPr>
            <p:spPr>
              <a:xfrm>
                <a:off x="628650" y="4737100"/>
                <a:ext cx="304800" cy="279400"/>
              </a:xfrm>
              <a:prstGeom prst="ellipse">
                <a:avLst/>
              </a:prstGeom>
              <a:solidFill>
                <a:schemeClr val="bg2"/>
              </a:solidFill>
              <a:ln>
                <a:solidFill>
                  <a:schemeClr val="tx2"/>
                </a:solidFill>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GB"/>
              </a:p>
            </p:txBody>
          </p:sp>
        </p:grpSp>
        <p:sp>
          <p:nvSpPr>
            <p:cNvPr id="106" name="Rectangle 105"/>
            <p:cNvSpPr>
              <a:spLocks noChangeArrowheads="1"/>
            </p:cNvSpPr>
            <p:nvPr/>
          </p:nvSpPr>
          <p:spPr bwMode="auto">
            <a:xfrm>
              <a:off x="7238528" y="1269674"/>
              <a:ext cx="343845" cy="153729"/>
            </a:xfrm>
            <a:prstGeom prst="rect">
              <a:avLst/>
            </a:prstGeom>
            <a:solidFill>
              <a:schemeClr val="bg1"/>
            </a:solidFill>
            <a:ln w="9525">
              <a:solidFill>
                <a:schemeClr val="bg1"/>
              </a:solidFill>
              <a:miter lim="800000"/>
              <a:headEnd/>
              <a:tailEnd/>
            </a:ln>
            <a:effectLst>
              <a:outerShdw blurRad="40000" dist="23000" dir="5400000" rotWithShape="0">
                <a:srgbClr val="808080">
                  <a:alpha val="34999"/>
                </a:srgbClr>
              </a:outerShdw>
            </a:effectLst>
          </p:spPr>
          <p:txBody>
            <a:bodyPr anchor="ctr"/>
            <a:lstStyle/>
            <a:p>
              <a:pPr algn="ctr" fontAlgn="auto">
                <a:spcBef>
                  <a:spcPts val="0"/>
                </a:spcBef>
                <a:spcAft>
                  <a:spcPts val="0"/>
                </a:spcAft>
                <a:defRPr/>
              </a:pPr>
              <a:endParaRPr lang="en-GB">
                <a:solidFill>
                  <a:schemeClr val="lt1"/>
                </a:solidFill>
                <a:latin typeface="+mn-lt"/>
                <a:ea typeface="+mn-ea"/>
              </a:endParaRPr>
            </a:p>
          </p:txBody>
        </p:sp>
        <p:sp>
          <p:nvSpPr>
            <p:cNvPr id="107" name="Rectangle 106"/>
            <p:cNvSpPr/>
            <p:nvPr/>
          </p:nvSpPr>
          <p:spPr>
            <a:xfrm>
              <a:off x="7303182" y="1143895"/>
              <a:ext cx="214535" cy="150935"/>
            </a:xfrm>
            <a:prstGeom prst="rect">
              <a:avLst/>
            </a:prstGeom>
            <a:solidFill>
              <a:srgbClr val="FFFFFF"/>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GB"/>
            </a:p>
          </p:txBody>
        </p:sp>
      </p:grpSp>
      <p:grpSp>
        <p:nvGrpSpPr>
          <p:cNvPr id="8230" name="Group 35"/>
          <p:cNvGrpSpPr>
            <a:grpSpLocks/>
          </p:cNvGrpSpPr>
          <p:nvPr/>
        </p:nvGrpSpPr>
        <p:grpSpPr bwMode="auto">
          <a:xfrm>
            <a:off x="8243888" y="3913187"/>
            <a:ext cx="193675" cy="371475"/>
            <a:chOff x="7232650" y="800100"/>
            <a:chExt cx="355600" cy="654050"/>
          </a:xfrm>
        </p:grpSpPr>
        <p:grpSp>
          <p:nvGrpSpPr>
            <p:cNvPr id="8299" name="Group 17"/>
            <p:cNvGrpSpPr>
              <a:grpSpLocks/>
            </p:cNvGrpSpPr>
            <p:nvPr/>
          </p:nvGrpSpPr>
          <p:grpSpPr bwMode="auto">
            <a:xfrm>
              <a:off x="7232650" y="800100"/>
              <a:ext cx="355600" cy="654050"/>
              <a:chOff x="603250" y="4737100"/>
              <a:chExt cx="355600" cy="654050"/>
            </a:xfrm>
          </p:grpSpPr>
          <p:sp>
            <p:nvSpPr>
              <p:cNvPr id="114" name="Delay 113"/>
              <p:cNvSpPr>
                <a:spLocks noChangeArrowheads="1"/>
              </p:cNvSpPr>
              <p:nvPr/>
            </p:nvSpPr>
            <p:spPr bwMode="auto">
              <a:xfrm rot="-5400000">
                <a:off x="546264" y="4978562"/>
                <a:ext cx="469574" cy="355600"/>
              </a:xfrm>
              <a:prstGeom prst="flowChartDelay">
                <a:avLst/>
              </a:prstGeom>
              <a:solidFill>
                <a:schemeClr val="tx2"/>
              </a:solidFill>
              <a:ln w="9525">
                <a:solidFill>
                  <a:srgbClr val="1F497D"/>
                </a:solidFill>
                <a:miter lim="800000"/>
                <a:headEnd/>
                <a:tailEnd/>
              </a:ln>
              <a:effectLst>
                <a:outerShdw blurRad="40000" dist="23000" dir="5400000" rotWithShape="0">
                  <a:srgbClr val="808080">
                    <a:alpha val="34999"/>
                  </a:srgbClr>
                </a:outerShdw>
              </a:effectLst>
            </p:spPr>
            <p:txBody>
              <a:bodyPr anchor="ctr"/>
              <a:lstStyle/>
              <a:p>
                <a:pPr algn="ctr" fontAlgn="auto">
                  <a:spcBef>
                    <a:spcPts val="0"/>
                  </a:spcBef>
                  <a:spcAft>
                    <a:spcPts val="0"/>
                  </a:spcAft>
                  <a:defRPr/>
                </a:pPr>
                <a:endParaRPr lang="en-GB">
                  <a:solidFill>
                    <a:schemeClr val="lt1"/>
                  </a:solidFill>
                  <a:latin typeface="+mn-lt"/>
                  <a:ea typeface="+mn-ea"/>
                </a:endParaRPr>
              </a:p>
            </p:txBody>
          </p:sp>
          <p:sp>
            <p:nvSpPr>
              <p:cNvPr id="115" name="Oval 114"/>
              <p:cNvSpPr/>
              <p:nvPr/>
            </p:nvSpPr>
            <p:spPr>
              <a:xfrm>
                <a:off x="628650" y="4737100"/>
                <a:ext cx="304800" cy="279400"/>
              </a:xfrm>
              <a:prstGeom prst="ellipse">
                <a:avLst/>
              </a:prstGeom>
              <a:solidFill>
                <a:schemeClr val="bg2"/>
              </a:solidFill>
              <a:ln>
                <a:solidFill>
                  <a:schemeClr val="tx2"/>
                </a:solidFill>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GB"/>
              </a:p>
            </p:txBody>
          </p:sp>
        </p:grpSp>
        <p:sp>
          <p:nvSpPr>
            <p:cNvPr id="112" name="Rectangle 111"/>
            <p:cNvSpPr>
              <a:spLocks noChangeArrowheads="1"/>
            </p:cNvSpPr>
            <p:nvPr/>
          </p:nvSpPr>
          <p:spPr bwMode="auto">
            <a:xfrm>
              <a:off x="7238480" y="1269674"/>
              <a:ext cx="343941" cy="153731"/>
            </a:xfrm>
            <a:prstGeom prst="rect">
              <a:avLst/>
            </a:prstGeom>
            <a:solidFill>
              <a:schemeClr val="bg1"/>
            </a:solidFill>
            <a:ln w="9525">
              <a:solidFill>
                <a:schemeClr val="bg1"/>
              </a:solidFill>
              <a:miter lim="800000"/>
              <a:headEnd/>
              <a:tailEnd/>
            </a:ln>
            <a:effectLst>
              <a:outerShdw blurRad="40000" dist="23000" dir="5400000" rotWithShape="0">
                <a:srgbClr val="808080">
                  <a:alpha val="34999"/>
                </a:srgbClr>
              </a:outerShdw>
            </a:effectLst>
          </p:spPr>
          <p:txBody>
            <a:bodyPr anchor="ctr"/>
            <a:lstStyle/>
            <a:p>
              <a:pPr algn="ctr" fontAlgn="auto">
                <a:spcBef>
                  <a:spcPts val="0"/>
                </a:spcBef>
                <a:spcAft>
                  <a:spcPts val="0"/>
                </a:spcAft>
                <a:defRPr/>
              </a:pPr>
              <a:endParaRPr lang="en-GB">
                <a:solidFill>
                  <a:schemeClr val="lt1"/>
                </a:solidFill>
                <a:latin typeface="+mn-lt"/>
                <a:ea typeface="+mn-ea"/>
              </a:endParaRPr>
            </a:p>
          </p:txBody>
        </p:sp>
        <p:sp>
          <p:nvSpPr>
            <p:cNvPr id="113" name="Rectangle 112"/>
            <p:cNvSpPr/>
            <p:nvPr/>
          </p:nvSpPr>
          <p:spPr>
            <a:xfrm>
              <a:off x="7302604" y="1143896"/>
              <a:ext cx="215692" cy="150935"/>
            </a:xfrm>
            <a:prstGeom prst="rect">
              <a:avLst/>
            </a:prstGeom>
            <a:solidFill>
              <a:srgbClr val="FFFFFF"/>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GB"/>
            </a:p>
          </p:txBody>
        </p:sp>
      </p:grpSp>
      <p:grpSp>
        <p:nvGrpSpPr>
          <p:cNvPr id="8231" name="Group 35"/>
          <p:cNvGrpSpPr>
            <a:grpSpLocks/>
          </p:cNvGrpSpPr>
          <p:nvPr/>
        </p:nvGrpSpPr>
        <p:grpSpPr bwMode="auto">
          <a:xfrm>
            <a:off x="8569325" y="3905250"/>
            <a:ext cx="193675" cy="371475"/>
            <a:chOff x="7232650" y="800100"/>
            <a:chExt cx="355600" cy="654050"/>
          </a:xfrm>
        </p:grpSpPr>
        <p:grpSp>
          <p:nvGrpSpPr>
            <p:cNvPr id="8292" name="Group 17"/>
            <p:cNvGrpSpPr>
              <a:grpSpLocks/>
            </p:cNvGrpSpPr>
            <p:nvPr/>
          </p:nvGrpSpPr>
          <p:grpSpPr bwMode="auto">
            <a:xfrm>
              <a:off x="7232650" y="800100"/>
              <a:ext cx="355600" cy="654050"/>
              <a:chOff x="603250" y="4737100"/>
              <a:chExt cx="355600" cy="654050"/>
            </a:xfrm>
          </p:grpSpPr>
          <p:sp>
            <p:nvSpPr>
              <p:cNvPr id="120" name="Delay 119"/>
              <p:cNvSpPr>
                <a:spLocks noChangeArrowheads="1"/>
              </p:cNvSpPr>
              <p:nvPr/>
            </p:nvSpPr>
            <p:spPr bwMode="auto">
              <a:xfrm rot="-5400000">
                <a:off x="546264" y="4978562"/>
                <a:ext cx="469574" cy="355600"/>
              </a:xfrm>
              <a:prstGeom prst="flowChartDelay">
                <a:avLst/>
              </a:prstGeom>
              <a:solidFill>
                <a:schemeClr val="tx2"/>
              </a:solidFill>
              <a:ln w="9525">
                <a:solidFill>
                  <a:srgbClr val="1F497D"/>
                </a:solidFill>
                <a:miter lim="800000"/>
                <a:headEnd/>
                <a:tailEnd/>
              </a:ln>
              <a:effectLst>
                <a:outerShdw blurRad="40000" dist="23000" dir="5400000" rotWithShape="0">
                  <a:srgbClr val="808080">
                    <a:alpha val="34999"/>
                  </a:srgbClr>
                </a:outerShdw>
              </a:effectLst>
            </p:spPr>
            <p:txBody>
              <a:bodyPr anchor="ctr"/>
              <a:lstStyle/>
              <a:p>
                <a:pPr algn="ctr" fontAlgn="auto">
                  <a:spcBef>
                    <a:spcPts val="0"/>
                  </a:spcBef>
                  <a:spcAft>
                    <a:spcPts val="0"/>
                  </a:spcAft>
                  <a:defRPr/>
                </a:pPr>
                <a:endParaRPr lang="en-GB">
                  <a:solidFill>
                    <a:schemeClr val="lt1"/>
                  </a:solidFill>
                  <a:latin typeface="+mn-lt"/>
                  <a:ea typeface="+mn-ea"/>
                </a:endParaRPr>
              </a:p>
            </p:txBody>
          </p:sp>
          <p:sp>
            <p:nvSpPr>
              <p:cNvPr id="121" name="Oval 120"/>
              <p:cNvSpPr/>
              <p:nvPr/>
            </p:nvSpPr>
            <p:spPr>
              <a:xfrm>
                <a:off x="628650" y="4737100"/>
                <a:ext cx="304800" cy="279400"/>
              </a:xfrm>
              <a:prstGeom prst="ellipse">
                <a:avLst/>
              </a:prstGeom>
              <a:solidFill>
                <a:schemeClr val="bg2"/>
              </a:solidFill>
              <a:ln>
                <a:solidFill>
                  <a:schemeClr val="tx2"/>
                </a:solidFill>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GB"/>
              </a:p>
            </p:txBody>
          </p:sp>
        </p:grpSp>
        <p:sp>
          <p:nvSpPr>
            <p:cNvPr id="118" name="Rectangle 117"/>
            <p:cNvSpPr>
              <a:spLocks noChangeArrowheads="1"/>
            </p:cNvSpPr>
            <p:nvPr/>
          </p:nvSpPr>
          <p:spPr bwMode="auto">
            <a:xfrm>
              <a:off x="7238480" y="1269674"/>
              <a:ext cx="343941" cy="153729"/>
            </a:xfrm>
            <a:prstGeom prst="rect">
              <a:avLst/>
            </a:prstGeom>
            <a:solidFill>
              <a:schemeClr val="bg1"/>
            </a:solidFill>
            <a:ln w="9525">
              <a:solidFill>
                <a:schemeClr val="bg1"/>
              </a:solidFill>
              <a:miter lim="800000"/>
              <a:headEnd/>
              <a:tailEnd/>
            </a:ln>
            <a:effectLst>
              <a:outerShdw blurRad="40000" dist="23000" dir="5400000" rotWithShape="0">
                <a:srgbClr val="808080">
                  <a:alpha val="34999"/>
                </a:srgbClr>
              </a:outerShdw>
            </a:effectLst>
          </p:spPr>
          <p:txBody>
            <a:bodyPr anchor="ctr"/>
            <a:lstStyle/>
            <a:p>
              <a:pPr algn="ctr" fontAlgn="auto">
                <a:spcBef>
                  <a:spcPts val="0"/>
                </a:spcBef>
                <a:spcAft>
                  <a:spcPts val="0"/>
                </a:spcAft>
                <a:defRPr/>
              </a:pPr>
              <a:endParaRPr lang="en-GB">
                <a:solidFill>
                  <a:schemeClr val="lt1"/>
                </a:solidFill>
                <a:latin typeface="+mn-lt"/>
                <a:ea typeface="+mn-ea"/>
              </a:endParaRPr>
            </a:p>
          </p:txBody>
        </p:sp>
        <p:sp>
          <p:nvSpPr>
            <p:cNvPr id="119" name="Rectangle 118"/>
            <p:cNvSpPr/>
            <p:nvPr/>
          </p:nvSpPr>
          <p:spPr>
            <a:xfrm>
              <a:off x="7302604" y="1143895"/>
              <a:ext cx="215692" cy="150935"/>
            </a:xfrm>
            <a:prstGeom prst="rect">
              <a:avLst/>
            </a:prstGeom>
            <a:solidFill>
              <a:srgbClr val="FFFFFF"/>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GB"/>
            </a:p>
          </p:txBody>
        </p:sp>
      </p:grpSp>
      <p:grpSp>
        <p:nvGrpSpPr>
          <p:cNvPr id="8232" name="Group 490"/>
          <p:cNvGrpSpPr>
            <a:grpSpLocks/>
          </p:cNvGrpSpPr>
          <p:nvPr/>
        </p:nvGrpSpPr>
        <p:grpSpPr bwMode="auto">
          <a:xfrm>
            <a:off x="7131050" y="5899150"/>
            <a:ext cx="1316038" cy="417512"/>
            <a:chOff x="7696200" y="6007848"/>
            <a:chExt cx="1316038" cy="417513"/>
          </a:xfrm>
        </p:grpSpPr>
        <p:grpSp>
          <p:nvGrpSpPr>
            <p:cNvPr id="8246" name="Group 105"/>
            <p:cNvGrpSpPr>
              <a:grpSpLocks/>
            </p:cNvGrpSpPr>
            <p:nvPr/>
          </p:nvGrpSpPr>
          <p:grpSpPr bwMode="auto">
            <a:xfrm>
              <a:off x="8237657" y="6013391"/>
              <a:ext cx="221182" cy="401756"/>
              <a:chOff x="3003550" y="5378450"/>
              <a:chExt cx="355600" cy="654050"/>
            </a:xfrm>
          </p:grpSpPr>
          <p:grpSp>
            <p:nvGrpSpPr>
              <p:cNvPr id="8286" name="Group 17"/>
              <p:cNvGrpSpPr>
                <a:grpSpLocks/>
              </p:cNvGrpSpPr>
              <p:nvPr/>
            </p:nvGrpSpPr>
            <p:grpSpPr bwMode="auto">
              <a:xfrm>
                <a:off x="3003550" y="5378450"/>
                <a:ext cx="355600" cy="654050"/>
                <a:chOff x="603250" y="4737100"/>
                <a:chExt cx="355600" cy="654050"/>
              </a:xfrm>
            </p:grpSpPr>
            <p:sp>
              <p:nvSpPr>
                <p:cNvPr id="160" name="Delay 159"/>
                <p:cNvSpPr>
                  <a:spLocks noChangeArrowheads="1"/>
                </p:cNvSpPr>
                <p:nvPr/>
              </p:nvSpPr>
              <p:spPr bwMode="auto">
                <a:xfrm rot="-5400000">
                  <a:off x="543966" y="4978416"/>
                  <a:ext cx="472948" cy="354764"/>
                </a:xfrm>
                <a:prstGeom prst="flowChartDelay">
                  <a:avLst/>
                </a:prstGeom>
                <a:solidFill>
                  <a:schemeClr val="tx2"/>
                </a:solidFill>
                <a:ln w="9525">
                  <a:solidFill>
                    <a:srgbClr val="1F497D"/>
                  </a:solidFill>
                  <a:miter lim="800000"/>
                  <a:headEnd/>
                  <a:tailEnd/>
                </a:ln>
                <a:effectLst>
                  <a:outerShdw blurRad="40000" dist="23000" dir="5400000" rotWithShape="0">
                    <a:srgbClr val="808080">
                      <a:alpha val="34999"/>
                    </a:srgbClr>
                  </a:outerShdw>
                </a:effectLst>
              </p:spPr>
              <p:txBody>
                <a:bodyPr anchor="ctr"/>
                <a:lstStyle/>
                <a:p>
                  <a:pPr algn="ctr" fontAlgn="auto">
                    <a:spcBef>
                      <a:spcPts val="0"/>
                    </a:spcBef>
                    <a:spcAft>
                      <a:spcPts val="0"/>
                    </a:spcAft>
                    <a:defRPr/>
                  </a:pPr>
                  <a:endParaRPr lang="en-GB">
                    <a:solidFill>
                      <a:schemeClr val="lt1"/>
                    </a:solidFill>
                    <a:latin typeface="+mn-lt"/>
                    <a:ea typeface="+mn-ea"/>
                  </a:endParaRPr>
                </a:p>
              </p:txBody>
            </p:sp>
            <p:sp>
              <p:nvSpPr>
                <p:cNvPr id="161" name="Oval 160"/>
                <p:cNvSpPr/>
                <p:nvPr/>
              </p:nvSpPr>
              <p:spPr>
                <a:xfrm>
                  <a:off x="628650" y="4737100"/>
                  <a:ext cx="304800" cy="279400"/>
                </a:xfrm>
                <a:prstGeom prst="ellipse">
                  <a:avLst/>
                </a:prstGeom>
                <a:solidFill>
                  <a:schemeClr val="bg2"/>
                </a:solidFill>
                <a:ln w="9525" cmpd="sng">
                  <a:solidFill>
                    <a:schemeClr val="tx2"/>
                  </a:solidFill>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GB"/>
                </a:p>
              </p:txBody>
            </p:sp>
          </p:grpSp>
          <p:grpSp>
            <p:nvGrpSpPr>
              <p:cNvPr id="157" name="Group 72"/>
              <p:cNvGrpSpPr/>
              <p:nvPr/>
            </p:nvGrpSpPr>
            <p:grpSpPr>
              <a:xfrm rot="1819195">
                <a:off x="3081920" y="5692337"/>
                <a:ext cx="162527" cy="281297"/>
                <a:chOff x="2832100" y="4165600"/>
                <a:chExt cx="330200" cy="571500"/>
              </a:xfrm>
              <a:solidFill>
                <a:schemeClr val="bg1"/>
              </a:solidFill>
            </p:grpSpPr>
            <p:sp>
              <p:nvSpPr>
                <p:cNvPr id="158" name="Freeform 157"/>
                <p:cNvSpPr/>
                <p:nvPr/>
              </p:nvSpPr>
              <p:spPr>
                <a:xfrm>
                  <a:off x="2959100" y="4419600"/>
                  <a:ext cx="76200" cy="317500"/>
                </a:xfrm>
                <a:custGeom>
                  <a:avLst/>
                  <a:gdLst>
                    <a:gd name="connsiteX0" fmla="*/ 0 w 76200"/>
                    <a:gd name="connsiteY0" fmla="*/ 9525 h 317500"/>
                    <a:gd name="connsiteX1" fmla="*/ 38100 w 76200"/>
                    <a:gd name="connsiteY1" fmla="*/ 19050 h 317500"/>
                    <a:gd name="connsiteX2" fmla="*/ 76200 w 76200"/>
                    <a:gd name="connsiteY2" fmla="*/ 9525 h 317500"/>
                    <a:gd name="connsiteX3" fmla="*/ 76200 w 76200"/>
                    <a:gd name="connsiteY3" fmla="*/ 307975 h 317500"/>
                    <a:gd name="connsiteX4" fmla="*/ 38100 w 76200"/>
                    <a:gd name="connsiteY4" fmla="*/ 317500 h 317500"/>
                    <a:gd name="connsiteX5" fmla="*/ 0 w 76200"/>
                    <a:gd name="connsiteY5" fmla="*/ 307975 h 317500"/>
                    <a:gd name="connsiteX6" fmla="*/ 0 w 76200"/>
                    <a:gd name="connsiteY6" fmla="*/ 9525 h 317500"/>
                    <a:gd name="connsiteX0" fmla="*/ 0 w 76200"/>
                    <a:gd name="connsiteY0" fmla="*/ 9525 h 317500"/>
                    <a:gd name="connsiteX1" fmla="*/ 38100 w 76200"/>
                    <a:gd name="connsiteY1" fmla="*/ 0 h 317500"/>
                    <a:gd name="connsiteX2" fmla="*/ 76200 w 76200"/>
                    <a:gd name="connsiteY2" fmla="*/ 9525 h 317500"/>
                    <a:gd name="connsiteX3" fmla="*/ 38100 w 76200"/>
                    <a:gd name="connsiteY3" fmla="*/ 19050 h 317500"/>
                    <a:gd name="connsiteX4" fmla="*/ 0 w 76200"/>
                    <a:gd name="connsiteY4" fmla="*/ 9525 h 317500"/>
                    <a:gd name="connsiteX0" fmla="*/ 76200 w 76200"/>
                    <a:gd name="connsiteY0" fmla="*/ 9525 h 317500"/>
                    <a:gd name="connsiteX1" fmla="*/ 38100 w 76200"/>
                    <a:gd name="connsiteY1" fmla="*/ 19050 h 317500"/>
                    <a:gd name="connsiteX2" fmla="*/ 0 w 76200"/>
                    <a:gd name="connsiteY2" fmla="*/ 9525 h 317500"/>
                    <a:gd name="connsiteX3" fmla="*/ 38100 w 76200"/>
                    <a:gd name="connsiteY3" fmla="*/ 0 h 317500"/>
                    <a:gd name="connsiteX4" fmla="*/ 76200 w 76200"/>
                    <a:gd name="connsiteY4" fmla="*/ 9525 h 317500"/>
                    <a:gd name="connsiteX5" fmla="*/ 76200 w 76200"/>
                    <a:gd name="connsiteY5" fmla="*/ 307975 h 317500"/>
                    <a:gd name="connsiteX6" fmla="*/ 38100 w 76200"/>
                    <a:gd name="connsiteY6" fmla="*/ 317500 h 317500"/>
                    <a:gd name="connsiteX7" fmla="*/ 0 w 76200"/>
                    <a:gd name="connsiteY7" fmla="*/ 307975 h 317500"/>
                    <a:gd name="connsiteX8" fmla="*/ 0 w 76200"/>
                    <a:gd name="connsiteY8" fmla="*/ 9525 h 31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317500" stroke="0" extrusionOk="0">
                      <a:moveTo>
                        <a:pt x="0" y="9525"/>
                      </a:moveTo>
                      <a:cubicBezTo>
                        <a:pt x="0" y="14786"/>
                        <a:pt x="17058" y="19050"/>
                        <a:pt x="38100" y="19050"/>
                      </a:cubicBezTo>
                      <a:cubicBezTo>
                        <a:pt x="59142" y="19050"/>
                        <a:pt x="76200" y="14786"/>
                        <a:pt x="76200" y="9525"/>
                      </a:cubicBezTo>
                      <a:lnTo>
                        <a:pt x="76200" y="307975"/>
                      </a:lnTo>
                      <a:cubicBezTo>
                        <a:pt x="76200" y="313236"/>
                        <a:pt x="59142" y="317500"/>
                        <a:pt x="38100" y="317500"/>
                      </a:cubicBezTo>
                      <a:cubicBezTo>
                        <a:pt x="17058" y="317500"/>
                        <a:pt x="0" y="313236"/>
                        <a:pt x="0" y="307975"/>
                      </a:cubicBezTo>
                      <a:lnTo>
                        <a:pt x="0" y="9525"/>
                      </a:lnTo>
                      <a:close/>
                    </a:path>
                    <a:path w="76200" h="317500" fill="lighten" stroke="0" extrusionOk="0">
                      <a:moveTo>
                        <a:pt x="0" y="9525"/>
                      </a:moveTo>
                      <a:cubicBezTo>
                        <a:pt x="0" y="4264"/>
                        <a:pt x="17058" y="0"/>
                        <a:pt x="38100" y="0"/>
                      </a:cubicBezTo>
                      <a:cubicBezTo>
                        <a:pt x="59142" y="0"/>
                        <a:pt x="76200" y="4264"/>
                        <a:pt x="76200" y="9525"/>
                      </a:cubicBezTo>
                      <a:cubicBezTo>
                        <a:pt x="76200" y="14786"/>
                        <a:pt x="59142" y="19050"/>
                        <a:pt x="38100" y="19050"/>
                      </a:cubicBezTo>
                      <a:cubicBezTo>
                        <a:pt x="17058" y="19050"/>
                        <a:pt x="0" y="14786"/>
                        <a:pt x="0" y="9525"/>
                      </a:cubicBezTo>
                      <a:close/>
                    </a:path>
                    <a:path w="76200" h="317500" fill="none" extrusionOk="0">
                      <a:moveTo>
                        <a:pt x="76200" y="9525"/>
                      </a:moveTo>
                      <a:cubicBezTo>
                        <a:pt x="76200" y="14786"/>
                        <a:pt x="59142" y="19050"/>
                        <a:pt x="38100" y="19050"/>
                      </a:cubicBezTo>
                      <a:cubicBezTo>
                        <a:pt x="17058" y="19050"/>
                        <a:pt x="0" y="14786"/>
                        <a:pt x="0" y="9525"/>
                      </a:cubicBezTo>
                      <a:cubicBezTo>
                        <a:pt x="0" y="4264"/>
                        <a:pt x="17058" y="0"/>
                        <a:pt x="38100" y="0"/>
                      </a:cubicBezTo>
                      <a:cubicBezTo>
                        <a:pt x="59142" y="0"/>
                        <a:pt x="76200" y="4264"/>
                        <a:pt x="76200" y="9525"/>
                      </a:cubicBezTo>
                      <a:lnTo>
                        <a:pt x="76200" y="307975"/>
                      </a:lnTo>
                      <a:cubicBezTo>
                        <a:pt x="76200" y="313236"/>
                        <a:pt x="59142" y="317500"/>
                        <a:pt x="38100" y="317500"/>
                      </a:cubicBezTo>
                      <a:cubicBezTo>
                        <a:pt x="17058" y="317500"/>
                        <a:pt x="0" y="313236"/>
                        <a:pt x="0" y="307975"/>
                      </a:cubicBezTo>
                      <a:lnTo>
                        <a:pt x="0" y="9525"/>
                      </a:lnTo>
                    </a:path>
                  </a:pathLst>
                </a:custGeom>
                <a:grpFill/>
                <a:ln w="9525" cap="flat" cmpd="sng" algn="ctr">
                  <a:solidFill>
                    <a:srgbClr val="1F497D"/>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wrap="none" anchor="ctr"/>
                <a:lstStyle/>
                <a:p>
                  <a:pPr algn="ctr" fontAlgn="auto">
                    <a:spcBef>
                      <a:spcPts val="0"/>
                    </a:spcBef>
                    <a:spcAft>
                      <a:spcPts val="0"/>
                    </a:spcAft>
                    <a:defRPr/>
                  </a:pPr>
                  <a:endParaRPr lang="en-GB"/>
                </a:p>
              </p:txBody>
            </p:sp>
            <p:sp>
              <p:nvSpPr>
                <p:cNvPr id="159" name="Oval 158"/>
                <p:cNvSpPr/>
                <p:nvPr/>
              </p:nvSpPr>
              <p:spPr>
                <a:xfrm>
                  <a:off x="2832100" y="4165600"/>
                  <a:ext cx="330200" cy="330200"/>
                </a:xfrm>
                <a:prstGeom prst="ellipse">
                  <a:avLst/>
                </a:prstGeom>
                <a:grpFill/>
                <a:ln w="9525" cap="flat" cmpd="sng" algn="ctr">
                  <a:solidFill>
                    <a:srgbClr val="1F497D"/>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GB"/>
                </a:p>
              </p:txBody>
            </p:sp>
          </p:grpSp>
        </p:grpSp>
        <p:grpSp>
          <p:nvGrpSpPr>
            <p:cNvPr id="8247" name="Group 57"/>
            <p:cNvGrpSpPr>
              <a:grpSpLocks/>
            </p:cNvGrpSpPr>
            <p:nvPr/>
          </p:nvGrpSpPr>
          <p:grpSpPr bwMode="auto">
            <a:xfrm>
              <a:off x="7964756" y="6013391"/>
              <a:ext cx="221182" cy="401756"/>
              <a:chOff x="6026150" y="4826000"/>
              <a:chExt cx="355600" cy="654050"/>
            </a:xfrm>
          </p:grpSpPr>
          <p:grpSp>
            <p:nvGrpSpPr>
              <p:cNvPr id="8280" name="Group 23"/>
              <p:cNvGrpSpPr>
                <a:grpSpLocks/>
              </p:cNvGrpSpPr>
              <p:nvPr/>
            </p:nvGrpSpPr>
            <p:grpSpPr bwMode="auto">
              <a:xfrm>
                <a:off x="6026150" y="4826000"/>
                <a:ext cx="355600" cy="654050"/>
                <a:chOff x="603250" y="4737100"/>
                <a:chExt cx="355600" cy="654050"/>
              </a:xfrm>
            </p:grpSpPr>
            <p:sp>
              <p:nvSpPr>
                <p:cNvPr id="154" name="Delay 153"/>
                <p:cNvSpPr>
                  <a:spLocks noChangeArrowheads="1"/>
                </p:cNvSpPr>
                <p:nvPr/>
              </p:nvSpPr>
              <p:spPr bwMode="auto">
                <a:xfrm rot="-5400000">
                  <a:off x="534794" y="4987348"/>
                  <a:ext cx="472948" cy="336899"/>
                </a:xfrm>
                <a:prstGeom prst="flowChartDelay">
                  <a:avLst/>
                </a:prstGeom>
                <a:solidFill>
                  <a:schemeClr val="tx2"/>
                </a:solidFill>
                <a:ln w="9525">
                  <a:solidFill>
                    <a:srgbClr val="1F497D"/>
                  </a:solidFill>
                  <a:miter lim="800000"/>
                  <a:headEnd/>
                  <a:tailEnd/>
                </a:ln>
                <a:effectLst>
                  <a:outerShdw blurRad="40000" dist="23000" dir="5400000" rotWithShape="0">
                    <a:srgbClr val="808080">
                      <a:alpha val="34999"/>
                    </a:srgbClr>
                  </a:outerShdw>
                </a:effectLst>
              </p:spPr>
              <p:txBody>
                <a:bodyPr anchor="ctr"/>
                <a:lstStyle/>
                <a:p>
                  <a:pPr algn="ctr" fontAlgn="auto">
                    <a:spcBef>
                      <a:spcPts val="0"/>
                    </a:spcBef>
                    <a:spcAft>
                      <a:spcPts val="0"/>
                    </a:spcAft>
                    <a:defRPr/>
                  </a:pPr>
                  <a:endParaRPr lang="en-GB">
                    <a:solidFill>
                      <a:schemeClr val="lt1"/>
                    </a:solidFill>
                    <a:latin typeface="+mn-lt"/>
                    <a:ea typeface="+mn-ea"/>
                  </a:endParaRPr>
                </a:p>
              </p:txBody>
            </p:sp>
            <p:sp>
              <p:nvSpPr>
                <p:cNvPr id="155" name="Oval 154"/>
                <p:cNvSpPr/>
                <p:nvPr/>
              </p:nvSpPr>
              <p:spPr>
                <a:xfrm>
                  <a:off x="628650" y="4737100"/>
                  <a:ext cx="304800" cy="279400"/>
                </a:xfrm>
                <a:prstGeom prst="ellipse">
                  <a:avLst/>
                </a:prstGeom>
                <a:solidFill>
                  <a:schemeClr val="bg2"/>
                </a:solidFill>
                <a:ln w="9525" cmpd="sng">
                  <a:solidFill>
                    <a:schemeClr val="tx2"/>
                  </a:solidFill>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GB"/>
                </a:p>
              </p:txBody>
            </p:sp>
          </p:grpSp>
          <p:sp>
            <p:nvSpPr>
              <p:cNvPr id="153" name="Folded Corner 152"/>
              <p:cNvSpPr>
                <a:spLocks noChangeArrowheads="1"/>
              </p:cNvSpPr>
              <p:nvPr/>
            </p:nvSpPr>
            <p:spPr bwMode="auto">
              <a:xfrm>
                <a:off x="6094629" y="5171041"/>
                <a:ext cx="216943" cy="253273"/>
              </a:xfrm>
              <a:prstGeom prst="foldedCorner">
                <a:avLst>
                  <a:gd name="adj" fmla="val 16667"/>
                </a:avLst>
              </a:prstGeom>
              <a:solidFill>
                <a:schemeClr val="bg1"/>
              </a:solidFill>
              <a:ln w="9525">
                <a:solidFill>
                  <a:srgbClr val="1F497D"/>
                </a:solidFill>
                <a:round/>
                <a:headEnd/>
                <a:tailEnd/>
              </a:ln>
              <a:effectLst>
                <a:outerShdw blurRad="40000" dist="23000" dir="5400000" rotWithShape="0">
                  <a:srgbClr val="808080">
                    <a:alpha val="34999"/>
                  </a:srgbClr>
                </a:outerShdw>
              </a:effectLst>
            </p:spPr>
            <p:txBody>
              <a:bodyPr anchor="ctr"/>
              <a:lstStyle/>
              <a:p>
                <a:pPr algn="ctr" fontAlgn="auto">
                  <a:spcBef>
                    <a:spcPts val="0"/>
                  </a:spcBef>
                  <a:spcAft>
                    <a:spcPts val="0"/>
                  </a:spcAft>
                  <a:defRPr/>
                </a:pPr>
                <a:endParaRPr lang="en-GB">
                  <a:solidFill>
                    <a:schemeClr val="lt1"/>
                  </a:solidFill>
                  <a:latin typeface="+mn-lt"/>
                  <a:ea typeface="+mn-ea"/>
                </a:endParaRPr>
              </a:p>
            </p:txBody>
          </p:sp>
        </p:grpSp>
        <p:grpSp>
          <p:nvGrpSpPr>
            <p:cNvPr id="8248" name="Group 29"/>
            <p:cNvGrpSpPr>
              <a:grpSpLocks/>
            </p:cNvGrpSpPr>
            <p:nvPr/>
          </p:nvGrpSpPr>
          <p:grpSpPr bwMode="auto">
            <a:xfrm>
              <a:off x="7696200" y="6013391"/>
              <a:ext cx="221182" cy="401756"/>
              <a:chOff x="603250" y="4737100"/>
              <a:chExt cx="355600" cy="654050"/>
            </a:xfrm>
          </p:grpSpPr>
          <p:sp>
            <p:nvSpPr>
              <p:cNvPr id="150" name="Delay 149"/>
              <p:cNvSpPr>
                <a:spLocks noChangeArrowheads="1"/>
              </p:cNvSpPr>
              <p:nvPr/>
            </p:nvSpPr>
            <p:spPr bwMode="auto">
              <a:xfrm rot="-5400000">
                <a:off x="544159" y="4978414"/>
                <a:ext cx="472948" cy="354766"/>
              </a:xfrm>
              <a:prstGeom prst="flowChartDelay">
                <a:avLst/>
              </a:prstGeom>
              <a:solidFill>
                <a:schemeClr val="tx2"/>
              </a:solidFill>
              <a:ln w="9525">
                <a:solidFill>
                  <a:srgbClr val="1F497D"/>
                </a:solidFill>
                <a:miter lim="800000"/>
                <a:headEnd/>
                <a:tailEnd/>
              </a:ln>
              <a:effectLst>
                <a:outerShdw blurRad="40000" dist="23000" dir="5400000" rotWithShape="0">
                  <a:srgbClr val="808080">
                    <a:alpha val="34999"/>
                  </a:srgbClr>
                </a:outerShdw>
              </a:effectLst>
            </p:spPr>
            <p:txBody>
              <a:bodyPr anchor="ctr"/>
              <a:lstStyle/>
              <a:p>
                <a:pPr algn="ctr" fontAlgn="auto">
                  <a:spcBef>
                    <a:spcPts val="0"/>
                  </a:spcBef>
                  <a:spcAft>
                    <a:spcPts val="0"/>
                  </a:spcAft>
                  <a:defRPr/>
                </a:pPr>
                <a:endParaRPr lang="en-GB">
                  <a:solidFill>
                    <a:schemeClr val="lt1"/>
                  </a:solidFill>
                  <a:latin typeface="+mn-lt"/>
                  <a:ea typeface="+mn-ea"/>
                </a:endParaRPr>
              </a:p>
            </p:txBody>
          </p:sp>
          <p:sp>
            <p:nvSpPr>
              <p:cNvPr id="151" name="Oval 150"/>
              <p:cNvSpPr/>
              <p:nvPr/>
            </p:nvSpPr>
            <p:spPr>
              <a:xfrm>
                <a:off x="628650" y="4737100"/>
                <a:ext cx="304800" cy="279400"/>
              </a:xfrm>
              <a:prstGeom prst="ellipse">
                <a:avLst/>
              </a:prstGeom>
              <a:solidFill>
                <a:schemeClr val="bg2"/>
              </a:solidFill>
              <a:ln w="9525" cmpd="sng">
                <a:solidFill>
                  <a:schemeClr val="tx2"/>
                </a:solidFill>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GB"/>
              </a:p>
            </p:txBody>
          </p:sp>
        </p:grpSp>
        <p:grpSp>
          <p:nvGrpSpPr>
            <p:cNvPr id="8249" name="Group 51"/>
            <p:cNvGrpSpPr>
              <a:grpSpLocks/>
            </p:cNvGrpSpPr>
            <p:nvPr/>
          </p:nvGrpSpPr>
          <p:grpSpPr bwMode="auto">
            <a:xfrm>
              <a:off x="8798496" y="6011863"/>
              <a:ext cx="213742" cy="404812"/>
              <a:chOff x="2317750" y="3276600"/>
              <a:chExt cx="355600" cy="654050"/>
            </a:xfrm>
          </p:grpSpPr>
          <p:grpSp>
            <p:nvGrpSpPr>
              <p:cNvPr id="8268" name="Group 17"/>
              <p:cNvGrpSpPr>
                <a:grpSpLocks/>
              </p:cNvGrpSpPr>
              <p:nvPr/>
            </p:nvGrpSpPr>
            <p:grpSpPr bwMode="auto">
              <a:xfrm>
                <a:off x="2317750" y="3276600"/>
                <a:ext cx="355600" cy="654050"/>
                <a:chOff x="603250" y="4737100"/>
                <a:chExt cx="355600" cy="654050"/>
              </a:xfrm>
            </p:grpSpPr>
            <p:sp>
              <p:nvSpPr>
                <p:cNvPr id="148" name="Delay 147"/>
                <p:cNvSpPr>
                  <a:spLocks noChangeArrowheads="1"/>
                </p:cNvSpPr>
                <p:nvPr/>
              </p:nvSpPr>
              <p:spPr bwMode="auto">
                <a:xfrm rot="-5400000">
                  <a:off x="545885" y="4979395"/>
                  <a:ext cx="469380" cy="356550"/>
                </a:xfrm>
                <a:prstGeom prst="flowChartDelay">
                  <a:avLst/>
                </a:prstGeom>
                <a:solidFill>
                  <a:schemeClr val="tx2"/>
                </a:solidFill>
                <a:ln w="9525">
                  <a:solidFill>
                    <a:srgbClr val="1F497D"/>
                  </a:solidFill>
                  <a:round/>
                  <a:headEnd/>
                  <a:tailEnd/>
                </a:ln>
                <a:effectLst>
                  <a:outerShdw blurRad="40000" dist="23000" dir="5400000" rotWithShape="0">
                    <a:srgbClr val="808080">
                      <a:alpha val="34999"/>
                    </a:srgbClr>
                  </a:outerShdw>
                </a:effectLst>
              </p:spPr>
              <p:txBody>
                <a:bodyPr anchor="ctr"/>
                <a:lstStyle/>
                <a:p>
                  <a:pPr algn="ctr" fontAlgn="auto">
                    <a:spcBef>
                      <a:spcPts val="0"/>
                    </a:spcBef>
                    <a:spcAft>
                      <a:spcPts val="0"/>
                    </a:spcAft>
                    <a:defRPr/>
                  </a:pPr>
                  <a:endParaRPr lang="en-GB">
                    <a:solidFill>
                      <a:schemeClr val="lt1"/>
                    </a:solidFill>
                    <a:latin typeface="+mn-lt"/>
                    <a:ea typeface="+mn-ea"/>
                  </a:endParaRPr>
                </a:p>
              </p:txBody>
            </p:sp>
            <p:sp>
              <p:nvSpPr>
                <p:cNvPr id="149" name="Oval 148"/>
                <p:cNvSpPr/>
                <p:nvPr/>
              </p:nvSpPr>
              <p:spPr>
                <a:xfrm>
                  <a:off x="628650" y="4737100"/>
                  <a:ext cx="304800" cy="279400"/>
                </a:xfrm>
                <a:prstGeom prst="ellipse">
                  <a:avLst/>
                </a:prstGeom>
                <a:solidFill>
                  <a:schemeClr val="bg2"/>
                </a:solidFill>
                <a:ln w="9525" cap="flat" cmpd="sng" algn="ctr">
                  <a:solidFill>
                    <a:schemeClr val="tx2"/>
                  </a:solidFill>
                  <a:prstDash val="solid"/>
                  <a:round/>
                  <a:headEnd type="none" w="med" len="med"/>
                  <a:tailEnd type="none" w="med" len="med"/>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GB"/>
                </a:p>
              </p:txBody>
            </p:sp>
          </p:grpSp>
          <p:sp>
            <p:nvSpPr>
              <p:cNvPr id="145" name="Rectangle 144"/>
              <p:cNvSpPr>
                <a:spLocks noChangeArrowheads="1"/>
              </p:cNvSpPr>
              <p:nvPr/>
            </p:nvSpPr>
            <p:spPr bwMode="auto">
              <a:xfrm>
                <a:off x="2343211" y="3585596"/>
                <a:ext cx="184877" cy="200063"/>
              </a:xfrm>
              <a:prstGeom prst="rect">
                <a:avLst/>
              </a:prstGeom>
              <a:solidFill>
                <a:schemeClr val="bg1"/>
              </a:solidFill>
              <a:ln w="9525">
                <a:solidFill>
                  <a:srgbClr val="1F497D"/>
                </a:solidFill>
                <a:round/>
                <a:headEnd/>
                <a:tailEnd/>
              </a:ln>
              <a:effectLst>
                <a:outerShdw blurRad="40000" dist="23000" dir="5400000" rotWithShape="0">
                  <a:srgbClr val="808080">
                    <a:alpha val="34999"/>
                  </a:srgbClr>
                </a:outerShdw>
              </a:effectLst>
            </p:spPr>
            <p:txBody>
              <a:bodyPr anchor="ctr"/>
              <a:lstStyle/>
              <a:p>
                <a:pPr algn="ctr" fontAlgn="auto">
                  <a:spcBef>
                    <a:spcPts val="0"/>
                  </a:spcBef>
                  <a:spcAft>
                    <a:spcPts val="0"/>
                  </a:spcAft>
                  <a:defRPr/>
                </a:pPr>
                <a:endParaRPr lang="en-GB">
                  <a:solidFill>
                    <a:schemeClr val="lt1"/>
                  </a:solidFill>
                  <a:latin typeface="+mn-lt"/>
                  <a:ea typeface="+mn-ea"/>
                </a:endParaRPr>
              </a:p>
            </p:txBody>
          </p:sp>
          <p:sp>
            <p:nvSpPr>
              <p:cNvPr id="146" name="Rectangle 145"/>
              <p:cNvSpPr>
                <a:spLocks noChangeArrowheads="1"/>
              </p:cNvSpPr>
              <p:nvPr/>
            </p:nvSpPr>
            <p:spPr bwMode="auto">
              <a:xfrm>
                <a:off x="2393393" y="3649720"/>
                <a:ext cx="184877" cy="200063"/>
              </a:xfrm>
              <a:prstGeom prst="rect">
                <a:avLst/>
              </a:prstGeom>
              <a:solidFill>
                <a:schemeClr val="bg1"/>
              </a:solidFill>
              <a:ln w="9525">
                <a:solidFill>
                  <a:srgbClr val="1F497D"/>
                </a:solidFill>
                <a:round/>
                <a:headEnd/>
                <a:tailEnd/>
              </a:ln>
              <a:effectLst>
                <a:outerShdw blurRad="40000" dist="23000" dir="5400000" rotWithShape="0">
                  <a:srgbClr val="808080">
                    <a:alpha val="34999"/>
                  </a:srgbClr>
                </a:outerShdw>
              </a:effectLst>
            </p:spPr>
            <p:txBody>
              <a:bodyPr anchor="ctr"/>
              <a:lstStyle/>
              <a:p>
                <a:pPr algn="ctr" fontAlgn="auto">
                  <a:spcBef>
                    <a:spcPts val="0"/>
                  </a:spcBef>
                  <a:spcAft>
                    <a:spcPts val="0"/>
                  </a:spcAft>
                  <a:defRPr/>
                </a:pPr>
                <a:endParaRPr lang="en-GB">
                  <a:solidFill>
                    <a:schemeClr val="lt1"/>
                  </a:solidFill>
                  <a:latin typeface="+mn-lt"/>
                  <a:ea typeface="+mn-ea"/>
                </a:endParaRPr>
              </a:p>
            </p:txBody>
          </p:sp>
          <p:sp>
            <p:nvSpPr>
              <p:cNvPr id="147" name="Rectangle 146"/>
              <p:cNvSpPr>
                <a:spLocks noChangeArrowheads="1"/>
              </p:cNvSpPr>
              <p:nvPr/>
            </p:nvSpPr>
            <p:spPr bwMode="auto">
              <a:xfrm>
                <a:off x="2443573" y="3713842"/>
                <a:ext cx="187519" cy="197499"/>
              </a:xfrm>
              <a:prstGeom prst="rect">
                <a:avLst/>
              </a:prstGeom>
              <a:solidFill>
                <a:schemeClr val="bg1"/>
              </a:solidFill>
              <a:ln w="9525">
                <a:solidFill>
                  <a:srgbClr val="1F497D"/>
                </a:solidFill>
                <a:round/>
                <a:headEnd/>
                <a:tailEnd/>
              </a:ln>
              <a:effectLst>
                <a:outerShdw blurRad="40000" dist="23000" dir="5400000" rotWithShape="0">
                  <a:srgbClr val="808080">
                    <a:alpha val="34999"/>
                  </a:srgbClr>
                </a:outerShdw>
              </a:effectLst>
            </p:spPr>
            <p:txBody>
              <a:bodyPr anchor="ctr"/>
              <a:lstStyle/>
              <a:p>
                <a:pPr algn="ctr" fontAlgn="auto">
                  <a:spcBef>
                    <a:spcPts val="0"/>
                  </a:spcBef>
                  <a:spcAft>
                    <a:spcPts val="0"/>
                  </a:spcAft>
                  <a:defRPr/>
                </a:pPr>
                <a:endParaRPr lang="en-GB">
                  <a:solidFill>
                    <a:schemeClr val="lt1"/>
                  </a:solidFill>
                  <a:latin typeface="+mn-lt"/>
                  <a:ea typeface="+mn-ea"/>
                </a:endParaRPr>
              </a:p>
            </p:txBody>
          </p:sp>
        </p:grpSp>
        <p:grpSp>
          <p:nvGrpSpPr>
            <p:cNvPr id="8250" name="Group 109"/>
            <p:cNvGrpSpPr>
              <a:grpSpLocks/>
            </p:cNvGrpSpPr>
            <p:nvPr/>
          </p:nvGrpSpPr>
          <p:grpSpPr bwMode="auto">
            <a:xfrm>
              <a:off x="7701391" y="6229453"/>
              <a:ext cx="201691" cy="151602"/>
              <a:chOff x="8077200" y="3670300"/>
              <a:chExt cx="342900" cy="241300"/>
            </a:xfrm>
          </p:grpSpPr>
          <p:sp>
            <p:nvSpPr>
              <p:cNvPr id="138" name="Rectangle 137"/>
              <p:cNvSpPr>
                <a:spLocks noChangeArrowheads="1"/>
              </p:cNvSpPr>
              <p:nvPr/>
            </p:nvSpPr>
            <p:spPr bwMode="auto">
              <a:xfrm>
                <a:off x="8176333" y="3671328"/>
                <a:ext cx="143045" cy="88436"/>
              </a:xfrm>
              <a:prstGeom prst="rect">
                <a:avLst/>
              </a:prstGeom>
              <a:solidFill>
                <a:srgbClr val="FFFFFF"/>
              </a:solidFill>
              <a:ln w="9525">
                <a:solidFill>
                  <a:schemeClr val="accent1"/>
                </a:solidFill>
                <a:miter lim="800000"/>
                <a:headEnd/>
                <a:tailEnd/>
              </a:ln>
              <a:effectLst>
                <a:outerShdw blurRad="40000" dist="23000" dir="5400000" rotWithShape="0">
                  <a:srgbClr val="808080">
                    <a:alpha val="34999"/>
                  </a:srgbClr>
                </a:outerShdw>
              </a:effectLst>
            </p:spPr>
            <p:txBody>
              <a:bodyPr anchor="ctr"/>
              <a:lstStyle/>
              <a:p>
                <a:pPr algn="ctr" fontAlgn="auto">
                  <a:spcBef>
                    <a:spcPts val="0"/>
                  </a:spcBef>
                  <a:spcAft>
                    <a:spcPts val="0"/>
                  </a:spcAft>
                  <a:defRPr/>
                </a:pPr>
                <a:endParaRPr lang="en-GB">
                  <a:solidFill>
                    <a:schemeClr val="lt1"/>
                  </a:solidFill>
                  <a:latin typeface="+mn-lt"/>
                  <a:ea typeface="+mn-ea"/>
                </a:endParaRPr>
              </a:p>
            </p:txBody>
          </p:sp>
          <p:grpSp>
            <p:nvGrpSpPr>
              <p:cNvPr id="8263" name="Group 102"/>
              <p:cNvGrpSpPr>
                <a:grpSpLocks/>
              </p:cNvGrpSpPr>
              <p:nvPr/>
            </p:nvGrpSpPr>
            <p:grpSpPr bwMode="auto">
              <a:xfrm>
                <a:off x="8077200" y="3822700"/>
                <a:ext cx="342900" cy="88900"/>
                <a:chOff x="8293100" y="3771900"/>
                <a:chExt cx="342900" cy="88900"/>
              </a:xfrm>
            </p:grpSpPr>
            <p:sp>
              <p:nvSpPr>
                <p:cNvPr id="142" name="Rectangle 141"/>
                <p:cNvSpPr>
                  <a:spLocks noChangeArrowheads="1"/>
                </p:cNvSpPr>
                <p:nvPr/>
              </p:nvSpPr>
              <p:spPr bwMode="auto">
                <a:xfrm>
                  <a:off x="8292372" y="3830249"/>
                  <a:ext cx="137646" cy="73278"/>
                </a:xfrm>
                <a:prstGeom prst="rect">
                  <a:avLst/>
                </a:prstGeom>
                <a:solidFill>
                  <a:srgbClr val="FFFFFF"/>
                </a:solidFill>
                <a:ln w="9525">
                  <a:solidFill>
                    <a:schemeClr val="accent1"/>
                  </a:solidFill>
                  <a:miter lim="800000"/>
                  <a:headEnd/>
                  <a:tailEnd/>
                </a:ln>
                <a:effectLst>
                  <a:outerShdw blurRad="40000" dist="23000" dir="5400000" rotWithShape="0">
                    <a:srgbClr val="808080">
                      <a:alpha val="34999"/>
                    </a:srgbClr>
                  </a:outerShdw>
                </a:effectLst>
              </p:spPr>
              <p:txBody>
                <a:bodyPr anchor="ctr"/>
                <a:lstStyle/>
                <a:p>
                  <a:pPr algn="ctr" fontAlgn="auto">
                    <a:spcBef>
                      <a:spcPts val="0"/>
                    </a:spcBef>
                    <a:spcAft>
                      <a:spcPts val="0"/>
                    </a:spcAft>
                    <a:defRPr/>
                  </a:pPr>
                  <a:endParaRPr lang="en-GB">
                    <a:solidFill>
                      <a:schemeClr val="lt1"/>
                    </a:solidFill>
                    <a:latin typeface="+mn-lt"/>
                    <a:ea typeface="+mn-ea"/>
                  </a:endParaRPr>
                </a:p>
              </p:txBody>
            </p:sp>
            <p:sp>
              <p:nvSpPr>
                <p:cNvPr id="143" name="Rectangle 142"/>
                <p:cNvSpPr>
                  <a:spLocks noChangeArrowheads="1"/>
                </p:cNvSpPr>
                <p:nvPr/>
              </p:nvSpPr>
              <p:spPr bwMode="auto">
                <a:xfrm>
                  <a:off x="8497492" y="3830249"/>
                  <a:ext cx="137646" cy="73278"/>
                </a:xfrm>
                <a:prstGeom prst="rect">
                  <a:avLst/>
                </a:prstGeom>
                <a:solidFill>
                  <a:srgbClr val="FFFFFF"/>
                </a:solidFill>
                <a:ln w="9525">
                  <a:solidFill>
                    <a:schemeClr val="accent1"/>
                  </a:solidFill>
                  <a:miter lim="800000"/>
                  <a:headEnd/>
                  <a:tailEnd/>
                </a:ln>
                <a:effectLst>
                  <a:outerShdw blurRad="40000" dist="23000" dir="5400000" rotWithShape="0">
                    <a:srgbClr val="808080">
                      <a:alpha val="34999"/>
                    </a:srgbClr>
                  </a:outerShdw>
                </a:effectLst>
              </p:spPr>
              <p:txBody>
                <a:bodyPr anchor="ctr"/>
                <a:lstStyle/>
                <a:p>
                  <a:pPr algn="ctr" fontAlgn="auto">
                    <a:spcBef>
                      <a:spcPts val="0"/>
                    </a:spcBef>
                    <a:spcAft>
                      <a:spcPts val="0"/>
                    </a:spcAft>
                    <a:defRPr/>
                  </a:pPr>
                  <a:endParaRPr lang="en-GB">
                    <a:solidFill>
                      <a:schemeClr val="lt1"/>
                    </a:solidFill>
                    <a:latin typeface="+mn-lt"/>
                    <a:ea typeface="+mn-ea"/>
                  </a:endParaRPr>
                </a:p>
              </p:txBody>
            </p:sp>
          </p:grpSp>
          <p:cxnSp>
            <p:nvCxnSpPr>
              <p:cNvPr id="140" name="Straight Connector 139"/>
              <p:cNvCxnSpPr>
                <a:cxnSpLocks noChangeShapeType="1"/>
                <a:stCxn id="138" idx="2"/>
                <a:endCxn id="143" idx="0"/>
              </p:cNvCxnSpPr>
              <p:nvPr/>
            </p:nvCxnSpPr>
            <p:spPr bwMode="auto">
              <a:xfrm rot="16200000" flipH="1">
                <a:off x="8244809" y="3764160"/>
                <a:ext cx="108652" cy="99860"/>
              </a:xfrm>
              <a:prstGeom prst="line">
                <a:avLst/>
              </a:prstGeom>
              <a:noFill/>
              <a:ln w="25400">
                <a:solidFill>
                  <a:schemeClr val="accent1"/>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141" name="Elbow Connector 106"/>
              <p:cNvCxnSpPr>
                <a:cxnSpLocks noChangeShapeType="1"/>
                <a:stCxn id="138" idx="2"/>
                <a:endCxn id="142" idx="0"/>
              </p:cNvCxnSpPr>
              <p:nvPr/>
            </p:nvCxnSpPr>
            <p:spPr bwMode="auto">
              <a:xfrm rot="5400000">
                <a:off x="8143599" y="3762810"/>
                <a:ext cx="108652" cy="102560"/>
              </a:xfrm>
              <a:prstGeom prst="straightConnector1">
                <a:avLst/>
              </a:prstGeom>
              <a:noFill/>
              <a:ln w="25400">
                <a:solidFill>
                  <a:schemeClr val="accent1"/>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grpSp>
        <p:grpSp>
          <p:nvGrpSpPr>
            <p:cNvPr id="8251" name="Group 87"/>
            <p:cNvGrpSpPr>
              <a:grpSpLocks/>
            </p:cNvGrpSpPr>
            <p:nvPr/>
          </p:nvGrpSpPr>
          <p:grpSpPr bwMode="auto">
            <a:xfrm>
              <a:off x="8511614" y="6007848"/>
              <a:ext cx="230188" cy="417513"/>
              <a:chOff x="6438900" y="5651500"/>
              <a:chExt cx="355600" cy="654050"/>
            </a:xfrm>
          </p:grpSpPr>
          <p:grpSp>
            <p:nvGrpSpPr>
              <p:cNvPr id="8252" name="Group 29"/>
              <p:cNvGrpSpPr>
                <a:grpSpLocks/>
              </p:cNvGrpSpPr>
              <p:nvPr/>
            </p:nvGrpSpPr>
            <p:grpSpPr bwMode="auto">
              <a:xfrm>
                <a:off x="6438900" y="5651500"/>
                <a:ext cx="355600" cy="654050"/>
                <a:chOff x="603250" y="4737100"/>
                <a:chExt cx="355600" cy="654050"/>
              </a:xfrm>
            </p:grpSpPr>
            <p:sp>
              <p:nvSpPr>
                <p:cNvPr id="136" name="Delay 449"/>
                <p:cNvSpPr>
                  <a:spLocks noChangeArrowheads="1"/>
                </p:cNvSpPr>
                <p:nvPr/>
              </p:nvSpPr>
              <p:spPr bwMode="auto">
                <a:xfrm rot="-5400000">
                  <a:off x="546906" y="4978341"/>
                  <a:ext cx="470021" cy="355600"/>
                </a:xfrm>
                <a:prstGeom prst="flowChartDelay">
                  <a:avLst/>
                </a:prstGeom>
                <a:solidFill>
                  <a:schemeClr val="tx2"/>
                </a:solidFill>
                <a:ln w="9525">
                  <a:solidFill>
                    <a:srgbClr val="1F497D"/>
                  </a:solidFill>
                  <a:miter lim="800000"/>
                  <a:headEnd/>
                  <a:tailEnd/>
                </a:ln>
                <a:effectLst>
                  <a:outerShdw blurRad="40000" dist="23000" dir="5400000" rotWithShape="0">
                    <a:srgbClr val="808080">
                      <a:alpha val="34998"/>
                    </a:srgbClr>
                  </a:outerShdw>
                </a:effectLst>
              </p:spPr>
              <p:txBody>
                <a:bodyPr anchor="ctr"/>
                <a:lstStyle/>
                <a:p>
                  <a:pPr algn="ctr" fontAlgn="auto">
                    <a:spcBef>
                      <a:spcPts val="0"/>
                    </a:spcBef>
                    <a:spcAft>
                      <a:spcPts val="0"/>
                    </a:spcAft>
                    <a:defRPr/>
                  </a:pPr>
                  <a:endParaRPr lang="en-GB">
                    <a:solidFill>
                      <a:schemeClr val="lt1"/>
                    </a:solidFill>
                    <a:latin typeface="+mn-lt"/>
                    <a:ea typeface="+mn-ea"/>
                    <a:cs typeface="MS PGothic" charset="0"/>
                  </a:endParaRPr>
                </a:p>
              </p:txBody>
            </p:sp>
            <p:sp>
              <p:nvSpPr>
                <p:cNvPr id="137" name="Oval 136"/>
                <p:cNvSpPr/>
                <p:nvPr/>
              </p:nvSpPr>
              <p:spPr>
                <a:xfrm>
                  <a:off x="628650" y="4737100"/>
                  <a:ext cx="304800" cy="279400"/>
                </a:xfrm>
                <a:prstGeom prst="ellipse">
                  <a:avLst/>
                </a:prstGeom>
                <a:solidFill>
                  <a:schemeClr val="bg2"/>
                </a:solidFill>
                <a:ln w="9525" cmpd="sng">
                  <a:solidFill>
                    <a:schemeClr val="tx2"/>
                  </a:solidFill>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GB"/>
                </a:p>
              </p:txBody>
            </p:sp>
          </p:grpSp>
          <p:sp>
            <p:nvSpPr>
              <p:cNvPr id="131" name="Rectangle 130"/>
              <p:cNvSpPr>
                <a:spLocks noChangeArrowheads="1"/>
              </p:cNvSpPr>
              <p:nvPr/>
            </p:nvSpPr>
            <p:spPr bwMode="auto">
              <a:xfrm>
                <a:off x="6447125" y="6044428"/>
                <a:ext cx="340884" cy="228793"/>
              </a:xfrm>
              <a:prstGeom prst="rect">
                <a:avLst/>
              </a:prstGeom>
              <a:solidFill>
                <a:schemeClr val="bg1"/>
              </a:solidFill>
              <a:ln w="9525">
                <a:solidFill>
                  <a:srgbClr val="1F497D"/>
                </a:solidFill>
                <a:round/>
                <a:headEnd/>
                <a:tailEnd/>
              </a:ln>
              <a:effectLst>
                <a:outerShdw blurRad="40000" dist="23000" dir="5400000" rotWithShape="0">
                  <a:srgbClr val="808080">
                    <a:alpha val="34998"/>
                  </a:srgbClr>
                </a:outerShdw>
              </a:effectLst>
            </p:spPr>
            <p:txBody>
              <a:bodyPr anchor="ctr"/>
              <a:lstStyle/>
              <a:p>
                <a:pPr algn="ctr" fontAlgn="auto">
                  <a:spcBef>
                    <a:spcPts val="0"/>
                  </a:spcBef>
                  <a:spcAft>
                    <a:spcPts val="0"/>
                  </a:spcAft>
                  <a:defRPr/>
                </a:pPr>
                <a:endParaRPr lang="en-GB">
                  <a:solidFill>
                    <a:schemeClr val="lt1"/>
                  </a:solidFill>
                  <a:latin typeface="+mn-lt"/>
                  <a:ea typeface="+mn-ea"/>
                  <a:cs typeface="MS PGothic" charset="0"/>
                </a:endParaRPr>
              </a:p>
            </p:txBody>
          </p:sp>
          <p:grpSp>
            <p:nvGrpSpPr>
              <p:cNvPr id="8254" name="Group 85"/>
              <p:cNvGrpSpPr>
                <a:grpSpLocks/>
              </p:cNvGrpSpPr>
              <p:nvPr/>
            </p:nvGrpSpPr>
            <p:grpSpPr bwMode="auto">
              <a:xfrm>
                <a:off x="6496050" y="6121400"/>
                <a:ext cx="241300" cy="69850"/>
                <a:chOff x="6769100" y="4178300"/>
                <a:chExt cx="241300" cy="69850"/>
              </a:xfrm>
            </p:grpSpPr>
            <p:sp>
              <p:nvSpPr>
                <p:cNvPr id="133" name="Rectangle 132"/>
                <p:cNvSpPr>
                  <a:spLocks noChangeArrowheads="1"/>
                </p:cNvSpPr>
                <p:nvPr/>
              </p:nvSpPr>
              <p:spPr bwMode="auto">
                <a:xfrm flipV="1">
                  <a:off x="6769222" y="4178421"/>
                  <a:ext cx="88287" cy="69632"/>
                </a:xfrm>
                <a:prstGeom prst="rect">
                  <a:avLst/>
                </a:prstGeom>
                <a:solidFill>
                  <a:srgbClr val="FFFFFF"/>
                </a:solidFill>
                <a:ln w="9525">
                  <a:solidFill>
                    <a:schemeClr val="tx2"/>
                  </a:solidFill>
                  <a:miter lim="800000"/>
                  <a:headEnd/>
                  <a:tailEnd/>
                </a:ln>
                <a:effectLst>
                  <a:outerShdw blurRad="40000" dist="23000" dir="5400000" rotWithShape="0">
                    <a:srgbClr val="808080">
                      <a:alpha val="34998"/>
                    </a:srgbClr>
                  </a:outerShdw>
                </a:effectLst>
              </p:spPr>
              <p:txBody>
                <a:bodyPr anchor="ctr"/>
                <a:lstStyle/>
                <a:p>
                  <a:pPr algn="ctr" fontAlgn="auto">
                    <a:spcBef>
                      <a:spcPts val="0"/>
                    </a:spcBef>
                    <a:spcAft>
                      <a:spcPts val="0"/>
                    </a:spcAft>
                    <a:defRPr/>
                  </a:pPr>
                  <a:endParaRPr lang="en-GB">
                    <a:solidFill>
                      <a:schemeClr val="lt1"/>
                    </a:solidFill>
                    <a:latin typeface="+mn-lt"/>
                    <a:ea typeface="+mn-ea"/>
                    <a:cs typeface="MS PGothic" charset="0"/>
                  </a:endParaRPr>
                </a:p>
              </p:txBody>
            </p:sp>
            <p:sp>
              <p:nvSpPr>
                <p:cNvPr id="134" name="Rectangle 133"/>
                <p:cNvSpPr>
                  <a:spLocks noChangeArrowheads="1"/>
                </p:cNvSpPr>
                <p:nvPr/>
              </p:nvSpPr>
              <p:spPr bwMode="auto">
                <a:xfrm flipV="1">
                  <a:off x="6923723" y="4178421"/>
                  <a:ext cx="137335" cy="69632"/>
                </a:xfrm>
                <a:prstGeom prst="rect">
                  <a:avLst/>
                </a:prstGeom>
                <a:solidFill>
                  <a:srgbClr val="FFFFFF"/>
                </a:solidFill>
                <a:ln w="9525">
                  <a:solidFill>
                    <a:schemeClr val="tx2"/>
                  </a:solidFill>
                  <a:miter lim="800000"/>
                  <a:headEnd/>
                  <a:tailEnd/>
                </a:ln>
                <a:effectLst>
                  <a:outerShdw blurRad="40000" dist="23000" dir="5400000" rotWithShape="0">
                    <a:srgbClr val="808080">
                      <a:alpha val="34998"/>
                    </a:srgbClr>
                  </a:outerShdw>
                </a:effectLst>
              </p:spPr>
              <p:txBody>
                <a:bodyPr anchor="ctr"/>
                <a:lstStyle/>
                <a:p>
                  <a:pPr algn="ctr" fontAlgn="auto">
                    <a:spcBef>
                      <a:spcPts val="0"/>
                    </a:spcBef>
                    <a:spcAft>
                      <a:spcPts val="0"/>
                    </a:spcAft>
                    <a:defRPr/>
                  </a:pPr>
                  <a:endParaRPr lang="en-GB">
                    <a:solidFill>
                      <a:schemeClr val="lt1"/>
                    </a:solidFill>
                    <a:latin typeface="+mn-lt"/>
                    <a:ea typeface="+mn-ea"/>
                    <a:cs typeface="MS PGothic" charset="0"/>
                  </a:endParaRPr>
                </a:p>
              </p:txBody>
            </p:sp>
            <p:cxnSp>
              <p:nvCxnSpPr>
                <p:cNvPr id="135" name="Straight Connector 134"/>
                <p:cNvCxnSpPr>
                  <a:cxnSpLocks noChangeShapeType="1"/>
                  <a:stCxn id="133" idx="3"/>
                  <a:endCxn id="134" idx="1"/>
                </p:cNvCxnSpPr>
                <p:nvPr/>
              </p:nvCxnSpPr>
              <p:spPr bwMode="auto">
                <a:xfrm>
                  <a:off x="6857509" y="4213237"/>
                  <a:ext cx="66214" cy="2488"/>
                </a:xfrm>
                <a:prstGeom prst="line">
                  <a:avLst/>
                </a:prstGeom>
                <a:noFill/>
                <a:ln w="9525">
                  <a:solidFill>
                    <a:srgbClr val="1F497D"/>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grpSp>
        </p:grpSp>
      </p:grpSp>
      <p:sp>
        <p:nvSpPr>
          <p:cNvPr id="8233" name="Rounded Rectangle 359"/>
          <p:cNvSpPr>
            <a:spLocks noChangeArrowheads="1"/>
          </p:cNvSpPr>
          <p:nvPr/>
        </p:nvSpPr>
        <p:spPr bwMode="auto">
          <a:xfrm>
            <a:off x="163513" y="2001837"/>
            <a:ext cx="1123950" cy="3935413"/>
          </a:xfrm>
          <a:prstGeom prst="roundRect">
            <a:avLst>
              <a:gd name="adj" fmla="val 5343"/>
            </a:avLst>
          </a:prstGeom>
          <a:solidFill>
            <a:srgbClr val="C6E9F2"/>
          </a:solidFill>
          <a:ln w="12700">
            <a:solidFill>
              <a:srgbClr val="1F497D"/>
            </a:solidFill>
            <a:round/>
            <a:headEnd/>
            <a:tailEnd/>
          </a:ln>
        </p:spPr>
        <p:txBody>
          <a:bodyPr wrap="none" tIns="0" bIns="0"/>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r>
              <a:rPr lang="en-GB" altLang="en-US" sz="1000"/>
              <a:t>Enterprise IT</a:t>
            </a:r>
          </a:p>
        </p:txBody>
      </p:sp>
      <p:sp>
        <p:nvSpPr>
          <p:cNvPr id="8234" name="Rounded Rectangle 60"/>
          <p:cNvSpPr>
            <a:spLocks noChangeArrowheads="1"/>
          </p:cNvSpPr>
          <p:nvPr/>
        </p:nvSpPr>
        <p:spPr bwMode="auto">
          <a:xfrm>
            <a:off x="223838" y="5314950"/>
            <a:ext cx="984250" cy="536575"/>
          </a:xfrm>
          <a:prstGeom prst="roundRect">
            <a:avLst>
              <a:gd name="adj" fmla="val 13954"/>
            </a:avLst>
          </a:prstGeom>
          <a:solidFill>
            <a:schemeClr val="tx2"/>
          </a:solidFill>
          <a:ln w="12700">
            <a:solidFill>
              <a:schemeClr val="bg1"/>
            </a:solidFill>
            <a:round/>
            <a:headEnd/>
            <a:tailEnd/>
          </a:ln>
        </p:spPr>
        <p:txBody>
          <a:bodyPr lIns="36000" tIns="36000" rIns="36000" bIns="36000"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r>
              <a:rPr lang="en-GB" altLang="en-US" sz="1100" dirty="0">
                <a:solidFill>
                  <a:schemeClr val="bg1"/>
                </a:solidFill>
              </a:rPr>
              <a:t>Other Data </a:t>
            </a:r>
            <a:r>
              <a:rPr lang="en-GB" altLang="en-US" sz="1100" dirty="0" smtClean="0">
                <a:solidFill>
                  <a:schemeClr val="bg1"/>
                </a:solidFill>
              </a:rPr>
              <a:t>Lakes</a:t>
            </a:r>
            <a:endParaRPr lang="en-GB" altLang="en-US" sz="1100" dirty="0">
              <a:solidFill>
                <a:schemeClr val="bg1"/>
              </a:solidFill>
            </a:endParaRPr>
          </a:p>
        </p:txBody>
      </p:sp>
      <p:sp>
        <p:nvSpPr>
          <p:cNvPr id="173" name="Rounded Rectangle 60"/>
          <p:cNvSpPr>
            <a:spLocks noChangeArrowheads="1"/>
          </p:cNvSpPr>
          <p:nvPr/>
        </p:nvSpPr>
        <p:spPr bwMode="auto">
          <a:xfrm>
            <a:off x="212725" y="3057525"/>
            <a:ext cx="1004888" cy="922338"/>
          </a:xfrm>
          <a:prstGeom prst="roundRect">
            <a:avLst>
              <a:gd name="adj" fmla="val 13476"/>
            </a:avLst>
          </a:prstGeom>
          <a:solidFill>
            <a:schemeClr val="bg1"/>
          </a:solidFill>
          <a:ln w="12700">
            <a:solidFill>
              <a:srgbClr val="1F497D"/>
            </a:solidFill>
            <a:round/>
            <a:headEnd/>
            <a:tailEnd/>
          </a:ln>
        </p:spPr>
        <p:txBody>
          <a:bodyPr lIns="36000" tIns="36000" rIns="36000" bIns="36000" anchor="ctr"/>
          <a:lstStyle/>
          <a:p>
            <a:pPr algn="ctr" fontAlgn="auto">
              <a:spcBef>
                <a:spcPts val="0"/>
              </a:spcBef>
              <a:spcAft>
                <a:spcPts val="0"/>
              </a:spcAft>
              <a:defRPr/>
            </a:pPr>
            <a:r>
              <a:rPr lang="en-GB" sz="1050" dirty="0">
                <a:latin typeface="+mn-lt"/>
                <a:ea typeface="+mn-ea"/>
                <a:cs typeface="MS PGothic" charset="0"/>
              </a:rPr>
              <a:t>Systems of </a:t>
            </a:r>
            <a:r>
              <a:rPr lang="en-GB" sz="1050" dirty="0" smtClean="0">
                <a:latin typeface="+mn-lt"/>
                <a:ea typeface="+mn-ea"/>
                <a:cs typeface="MS PGothic" charset="0"/>
              </a:rPr>
              <a:t>Engagement:</a:t>
            </a:r>
          </a:p>
          <a:p>
            <a:pPr algn="ctr" fontAlgn="auto">
              <a:spcBef>
                <a:spcPts val="0"/>
              </a:spcBef>
              <a:spcAft>
                <a:spcPts val="0"/>
              </a:spcAft>
              <a:defRPr/>
            </a:pPr>
            <a:r>
              <a:rPr lang="en-GB" sz="1050" b="1" dirty="0" smtClean="0">
                <a:latin typeface="+mn-lt"/>
                <a:cs typeface="MS PGothic" charset="0"/>
              </a:rPr>
              <a:t>CC</a:t>
            </a:r>
            <a:r>
              <a:rPr lang="en-GB" sz="1050" dirty="0" smtClean="0">
                <a:latin typeface="+mn-lt"/>
                <a:cs typeface="MS PGothic" charset="0"/>
              </a:rPr>
              <a:t>,</a:t>
            </a:r>
            <a:r>
              <a:rPr lang="en-GB" sz="1050" b="1" dirty="0" smtClean="0">
                <a:latin typeface="+mn-lt"/>
                <a:cs typeface="MS PGothic" charset="0"/>
              </a:rPr>
              <a:t> e-Mail</a:t>
            </a:r>
            <a:r>
              <a:rPr lang="en-GB" sz="1050" dirty="0" smtClean="0">
                <a:latin typeface="+mn-lt"/>
                <a:cs typeface="MS PGothic" charset="0"/>
              </a:rPr>
              <a:t>,</a:t>
            </a:r>
          </a:p>
          <a:p>
            <a:pPr algn="ctr" fontAlgn="auto">
              <a:spcBef>
                <a:spcPts val="0"/>
              </a:spcBef>
              <a:spcAft>
                <a:spcPts val="0"/>
              </a:spcAft>
              <a:defRPr/>
            </a:pPr>
            <a:r>
              <a:rPr lang="en-GB" sz="1050" b="1" dirty="0" smtClean="0">
                <a:latin typeface="+mn-lt"/>
                <a:ea typeface="+mn-ea"/>
                <a:cs typeface="MS PGothic" charset="0"/>
              </a:rPr>
              <a:t>Touchpoints</a:t>
            </a:r>
            <a:r>
              <a:rPr lang="en-GB" sz="1050" dirty="0" smtClean="0">
                <a:latin typeface="+mn-lt"/>
                <a:ea typeface="+mn-ea"/>
                <a:cs typeface="MS PGothic" charset="0"/>
              </a:rPr>
              <a:t>, </a:t>
            </a:r>
            <a:r>
              <a:rPr lang="en-GB" sz="1050" b="1" dirty="0" smtClean="0">
                <a:latin typeface="+mn-lt"/>
                <a:ea typeface="+mn-ea"/>
                <a:cs typeface="MS PGothic" charset="0"/>
              </a:rPr>
              <a:t>Notes</a:t>
            </a:r>
            <a:r>
              <a:rPr lang="en-GB" sz="1050" dirty="0" smtClean="0">
                <a:latin typeface="+mn-lt"/>
                <a:ea typeface="+mn-ea"/>
                <a:cs typeface="MS PGothic" charset="0"/>
              </a:rPr>
              <a:t>, …</a:t>
            </a:r>
            <a:endParaRPr lang="en-GB" sz="1050" b="1" dirty="0">
              <a:latin typeface="+mn-lt"/>
              <a:ea typeface="+mn-ea"/>
              <a:cs typeface="MS PGothic" charset="0"/>
            </a:endParaRPr>
          </a:p>
        </p:txBody>
      </p:sp>
      <p:sp>
        <p:nvSpPr>
          <p:cNvPr id="174" name="Left-Right Arrow 173"/>
          <p:cNvSpPr>
            <a:spLocks noChangeArrowheads="1"/>
          </p:cNvSpPr>
          <p:nvPr/>
        </p:nvSpPr>
        <p:spPr bwMode="auto">
          <a:xfrm>
            <a:off x="1343025" y="3830637"/>
            <a:ext cx="404813" cy="144463"/>
          </a:xfrm>
          <a:prstGeom prst="leftRightArrow">
            <a:avLst>
              <a:gd name="adj1" fmla="val 50000"/>
              <a:gd name="adj2" fmla="val 49998"/>
            </a:avLst>
          </a:prstGeom>
          <a:solidFill>
            <a:srgbClr val="1F497D"/>
          </a:solidFill>
          <a:ln w="9525">
            <a:solidFill>
              <a:schemeClr val="tx2"/>
            </a:solidFill>
            <a:miter lim="800000"/>
            <a:headEnd/>
            <a:tailEnd/>
          </a:ln>
          <a:effectLst>
            <a:outerShdw blurRad="40000" dist="23000" dir="5400000" rotWithShape="0">
              <a:srgbClr val="808080">
                <a:alpha val="34999"/>
              </a:srgbClr>
            </a:outerShdw>
          </a:effectLst>
        </p:spPr>
        <p:txBody>
          <a:bodyPr anchor="ctr"/>
          <a:lstStyle/>
          <a:p>
            <a:pPr algn="ctr" fontAlgn="auto">
              <a:spcBef>
                <a:spcPts val="0"/>
              </a:spcBef>
              <a:spcAft>
                <a:spcPts val="0"/>
              </a:spcAft>
              <a:defRPr/>
            </a:pPr>
            <a:endParaRPr lang="en-US" dirty="0">
              <a:solidFill>
                <a:srgbClr val="1F497D"/>
              </a:solidFill>
              <a:latin typeface="Calibri"/>
              <a:ea typeface="+mn-ea"/>
              <a:cs typeface="Calibri"/>
            </a:endParaRPr>
          </a:p>
        </p:txBody>
      </p:sp>
      <p:sp>
        <p:nvSpPr>
          <p:cNvPr id="169" name="Rounded Rectangle 60"/>
          <p:cNvSpPr>
            <a:spLocks noChangeArrowheads="1"/>
          </p:cNvSpPr>
          <p:nvPr/>
        </p:nvSpPr>
        <p:spPr bwMode="auto">
          <a:xfrm>
            <a:off x="212725" y="4679950"/>
            <a:ext cx="1004888" cy="566737"/>
          </a:xfrm>
          <a:prstGeom prst="roundRect">
            <a:avLst>
              <a:gd name="adj" fmla="val 13476"/>
            </a:avLst>
          </a:prstGeom>
          <a:solidFill>
            <a:schemeClr val="bg1"/>
          </a:solidFill>
          <a:ln w="12700">
            <a:solidFill>
              <a:srgbClr val="1F497D"/>
            </a:solidFill>
            <a:round/>
            <a:headEnd/>
            <a:tailEnd/>
          </a:ln>
        </p:spPr>
        <p:txBody>
          <a:bodyPr lIns="36000" tIns="36000" rIns="36000" bIns="36000" anchor="ctr"/>
          <a:lstStyle/>
          <a:p>
            <a:pPr algn="ctr" fontAlgn="auto">
              <a:spcBef>
                <a:spcPts val="0"/>
              </a:spcBef>
              <a:spcAft>
                <a:spcPts val="0"/>
              </a:spcAft>
              <a:defRPr/>
            </a:pPr>
            <a:r>
              <a:rPr lang="en-GB" sz="1050" dirty="0">
                <a:latin typeface="+mn-lt"/>
                <a:ea typeface="+mn-ea"/>
                <a:cs typeface="MS PGothic" charset="0"/>
              </a:rPr>
              <a:t>Systems of Automation</a:t>
            </a:r>
          </a:p>
        </p:txBody>
      </p:sp>
      <p:sp>
        <p:nvSpPr>
          <p:cNvPr id="170" name="Rounded Rectangle 60"/>
          <p:cNvSpPr>
            <a:spLocks noChangeArrowheads="1"/>
          </p:cNvSpPr>
          <p:nvPr/>
        </p:nvSpPr>
        <p:spPr bwMode="auto">
          <a:xfrm>
            <a:off x="212725" y="2228851"/>
            <a:ext cx="1004888" cy="761999"/>
          </a:xfrm>
          <a:prstGeom prst="roundRect">
            <a:avLst>
              <a:gd name="adj" fmla="val 13476"/>
            </a:avLst>
          </a:prstGeom>
          <a:solidFill>
            <a:schemeClr val="bg1"/>
          </a:solidFill>
          <a:ln w="12700">
            <a:solidFill>
              <a:srgbClr val="1F497D"/>
            </a:solidFill>
            <a:round/>
            <a:headEnd/>
            <a:tailEnd/>
          </a:ln>
        </p:spPr>
        <p:txBody>
          <a:bodyPr lIns="36000" tIns="36000" rIns="36000" bIns="36000" anchor="ctr"/>
          <a:lstStyle/>
          <a:p>
            <a:pPr algn="ctr" fontAlgn="auto">
              <a:spcBef>
                <a:spcPts val="0"/>
              </a:spcBef>
              <a:spcAft>
                <a:spcPts val="0"/>
              </a:spcAft>
              <a:defRPr/>
            </a:pPr>
            <a:r>
              <a:rPr lang="en-GB" sz="1050" dirty="0" smtClean="0">
                <a:latin typeface="+mn-lt"/>
                <a:ea typeface="+mn-ea"/>
                <a:cs typeface="MS PGothic" charset="0"/>
              </a:rPr>
              <a:t>Systems </a:t>
            </a:r>
            <a:r>
              <a:rPr lang="en-GB" sz="1050" dirty="0">
                <a:latin typeface="+mn-lt"/>
                <a:ea typeface="+mn-ea"/>
                <a:cs typeface="MS PGothic" charset="0"/>
              </a:rPr>
              <a:t>of </a:t>
            </a:r>
            <a:r>
              <a:rPr lang="en-GB" sz="1050" dirty="0" smtClean="0">
                <a:latin typeface="+mn-lt"/>
                <a:ea typeface="+mn-ea"/>
                <a:cs typeface="MS PGothic" charset="0"/>
              </a:rPr>
              <a:t>Record:</a:t>
            </a:r>
          </a:p>
          <a:p>
            <a:pPr algn="ctr" fontAlgn="auto">
              <a:spcBef>
                <a:spcPts val="0"/>
              </a:spcBef>
              <a:spcAft>
                <a:spcPts val="0"/>
              </a:spcAft>
              <a:defRPr/>
            </a:pPr>
            <a:r>
              <a:rPr lang="en-GB" sz="1050" b="1" dirty="0" smtClean="0">
                <a:latin typeface="+mn-lt"/>
                <a:cs typeface="MS PGothic" charset="0"/>
              </a:rPr>
              <a:t>ATM</a:t>
            </a:r>
            <a:r>
              <a:rPr lang="en-GB" sz="1050" dirty="0" smtClean="0">
                <a:latin typeface="+mn-lt"/>
                <a:cs typeface="MS PGothic" charset="0"/>
              </a:rPr>
              <a:t>, </a:t>
            </a:r>
            <a:r>
              <a:rPr lang="en-GB" sz="1050" b="1" dirty="0" smtClean="0">
                <a:latin typeface="+mn-lt"/>
                <a:cs typeface="MS PGothic" charset="0"/>
              </a:rPr>
              <a:t>Loan</a:t>
            </a:r>
            <a:r>
              <a:rPr lang="en-GB" sz="1050" dirty="0" smtClean="0">
                <a:latin typeface="+mn-lt"/>
                <a:cs typeface="MS PGothic" charset="0"/>
              </a:rPr>
              <a:t>, </a:t>
            </a:r>
            <a:r>
              <a:rPr lang="en-GB" sz="1050" b="1" dirty="0" smtClean="0">
                <a:latin typeface="+mn-lt"/>
                <a:cs typeface="MS PGothic" charset="0"/>
              </a:rPr>
              <a:t>Deposit</a:t>
            </a:r>
            <a:r>
              <a:rPr lang="en-GB" sz="1050" dirty="0" smtClean="0">
                <a:latin typeface="+mn-lt"/>
                <a:cs typeface="MS PGothic" charset="0"/>
              </a:rPr>
              <a:t>, …</a:t>
            </a:r>
            <a:endParaRPr lang="en-GB" sz="1050" dirty="0">
              <a:latin typeface="+mn-lt"/>
              <a:ea typeface="+mn-ea"/>
              <a:cs typeface="MS PGothic" charset="0"/>
            </a:endParaRPr>
          </a:p>
        </p:txBody>
      </p:sp>
      <p:sp>
        <p:nvSpPr>
          <p:cNvPr id="172" name="Rounded Rectangle 60"/>
          <p:cNvSpPr>
            <a:spLocks noChangeArrowheads="1"/>
          </p:cNvSpPr>
          <p:nvPr/>
        </p:nvSpPr>
        <p:spPr bwMode="auto">
          <a:xfrm>
            <a:off x="212725" y="4046537"/>
            <a:ext cx="1004888" cy="566738"/>
          </a:xfrm>
          <a:prstGeom prst="roundRect">
            <a:avLst>
              <a:gd name="adj" fmla="val 13476"/>
            </a:avLst>
          </a:prstGeom>
          <a:solidFill>
            <a:schemeClr val="bg1"/>
          </a:solidFill>
          <a:ln w="12700">
            <a:solidFill>
              <a:srgbClr val="1F497D"/>
            </a:solidFill>
            <a:round/>
            <a:headEnd/>
            <a:tailEnd/>
          </a:ln>
        </p:spPr>
        <p:txBody>
          <a:bodyPr lIns="36000" tIns="36000" rIns="36000" bIns="36000" anchor="ctr"/>
          <a:lstStyle/>
          <a:p>
            <a:pPr algn="ctr" fontAlgn="auto">
              <a:spcBef>
                <a:spcPts val="0"/>
              </a:spcBef>
              <a:spcAft>
                <a:spcPts val="0"/>
              </a:spcAft>
              <a:defRPr/>
            </a:pPr>
            <a:r>
              <a:rPr lang="en-GB" sz="1050" dirty="0">
                <a:latin typeface="+mn-lt"/>
                <a:ea typeface="+mn-ea"/>
                <a:cs typeface="MS PGothic" charset="0"/>
              </a:rPr>
              <a:t>New </a:t>
            </a:r>
            <a:r>
              <a:rPr lang="en-GB" sz="1050" dirty="0" smtClean="0">
                <a:latin typeface="+mn-lt"/>
                <a:ea typeface="+mn-ea"/>
                <a:cs typeface="MS PGothic" charset="0"/>
              </a:rPr>
              <a:t>Sources:</a:t>
            </a:r>
          </a:p>
          <a:p>
            <a:pPr algn="ctr" fontAlgn="auto">
              <a:spcBef>
                <a:spcPts val="0"/>
              </a:spcBef>
              <a:spcAft>
                <a:spcPts val="0"/>
              </a:spcAft>
              <a:defRPr/>
            </a:pPr>
            <a:r>
              <a:rPr lang="en-GB" sz="1050" b="1" dirty="0" smtClean="0">
                <a:latin typeface="+mn-lt"/>
                <a:cs typeface="MS PGothic" charset="0"/>
              </a:rPr>
              <a:t>Social Media</a:t>
            </a:r>
            <a:r>
              <a:rPr lang="en-GB" sz="1050" dirty="0" smtClean="0">
                <a:latin typeface="+mn-lt"/>
                <a:cs typeface="MS PGothic" charset="0"/>
              </a:rPr>
              <a:t>,</a:t>
            </a:r>
          </a:p>
          <a:p>
            <a:pPr algn="ctr" fontAlgn="auto">
              <a:spcBef>
                <a:spcPts val="0"/>
              </a:spcBef>
              <a:spcAft>
                <a:spcPts val="0"/>
              </a:spcAft>
              <a:defRPr/>
            </a:pPr>
            <a:r>
              <a:rPr lang="en-GB" sz="1050" b="1" dirty="0" smtClean="0">
                <a:latin typeface="+mn-lt"/>
                <a:ea typeface="+mn-ea"/>
                <a:cs typeface="MS PGothic" charset="0"/>
              </a:rPr>
              <a:t>Twitter</a:t>
            </a:r>
            <a:r>
              <a:rPr lang="en-GB" sz="1050" dirty="0" smtClean="0">
                <a:latin typeface="+mn-lt"/>
                <a:ea typeface="+mn-ea"/>
                <a:cs typeface="MS PGothic" charset="0"/>
              </a:rPr>
              <a:t>, …</a:t>
            </a:r>
            <a:endParaRPr lang="en-GB" sz="1050" dirty="0">
              <a:latin typeface="+mn-lt"/>
              <a:ea typeface="+mn-ea"/>
              <a:cs typeface="MS PGothic" charset="0"/>
            </a:endParaRPr>
          </a:p>
        </p:txBody>
      </p:sp>
      <p:sp>
        <p:nvSpPr>
          <p:cNvPr id="3" name="TextBox 2"/>
          <p:cNvSpPr txBox="1"/>
          <p:nvPr/>
        </p:nvSpPr>
        <p:spPr>
          <a:xfrm>
            <a:off x="7845017" y="2838450"/>
            <a:ext cx="994183" cy="276999"/>
          </a:xfrm>
          <a:prstGeom prst="rect">
            <a:avLst/>
          </a:prstGeom>
          <a:noFill/>
        </p:spPr>
        <p:txBody>
          <a:bodyPr wrap="none" rtlCol="0">
            <a:spAutoFit/>
          </a:bodyPr>
          <a:lstStyle/>
          <a:p>
            <a:pPr algn="ctr"/>
            <a:r>
              <a:rPr lang="de-DE" sz="1200" dirty="0" smtClean="0"/>
              <a:t>Data Usage</a:t>
            </a:r>
            <a:endParaRPr lang="en-US" sz="1200" dirty="0" smtClean="0"/>
          </a:p>
        </p:txBody>
      </p:sp>
      <p:grpSp>
        <p:nvGrpSpPr>
          <p:cNvPr id="5" name="Group 4"/>
          <p:cNvGrpSpPr/>
          <p:nvPr/>
        </p:nvGrpSpPr>
        <p:grpSpPr>
          <a:xfrm>
            <a:off x="2919413" y="3128962"/>
            <a:ext cx="3371850" cy="2098675"/>
            <a:chOff x="2919413" y="3128962"/>
            <a:chExt cx="3371850" cy="2098675"/>
          </a:xfrm>
        </p:grpSpPr>
        <p:sp>
          <p:nvSpPr>
            <p:cNvPr id="8237" name="Rounded Rectangle 197"/>
            <p:cNvSpPr>
              <a:spLocks noChangeArrowheads="1"/>
            </p:cNvSpPr>
            <p:nvPr/>
          </p:nvSpPr>
          <p:spPr bwMode="auto">
            <a:xfrm>
              <a:off x="2919413" y="3128962"/>
              <a:ext cx="3371850" cy="2098675"/>
            </a:xfrm>
            <a:prstGeom prst="roundRect">
              <a:avLst>
                <a:gd name="adj" fmla="val 4028"/>
              </a:avLst>
            </a:prstGeom>
            <a:solidFill>
              <a:srgbClr val="FFFFFF"/>
            </a:solidFill>
            <a:ln w="9525">
              <a:solidFill>
                <a:srgbClr val="1F497D"/>
              </a:solidFill>
              <a:round/>
              <a:headEnd/>
              <a:tailEnd/>
            </a:ln>
          </p:spPr>
          <p:txBody>
            <a:bodyPr lIns="36000" tIns="36000" rIns="36000" bIns="36000"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r>
                <a:rPr lang="en-GB" altLang="en-US" sz="1600" dirty="0">
                  <a:solidFill>
                    <a:srgbClr val="1F497D"/>
                  </a:solidFill>
                </a:rPr>
                <a:t>Data </a:t>
              </a:r>
              <a:r>
                <a:rPr lang="en-GB" altLang="en-US" sz="1600" dirty="0" smtClean="0">
                  <a:solidFill>
                    <a:srgbClr val="1F497D"/>
                  </a:solidFill>
                </a:rPr>
                <a:t>Lake Repositories</a:t>
              </a:r>
              <a:endParaRPr lang="en-GB" altLang="en-US" sz="1600" dirty="0">
                <a:solidFill>
                  <a:srgbClr val="1F497D"/>
                </a:solidFill>
              </a:endParaRPr>
            </a:p>
            <a:p>
              <a:pPr algn="ctr"/>
              <a:endParaRPr lang="en-GB" altLang="en-US" sz="1600" dirty="0">
                <a:solidFill>
                  <a:srgbClr val="1F497D"/>
                </a:solidFill>
              </a:endParaRPr>
            </a:p>
            <a:p>
              <a:pPr algn="ctr"/>
              <a:endParaRPr lang="en-GB" altLang="en-US" sz="1600" dirty="0">
                <a:solidFill>
                  <a:srgbClr val="1F497D"/>
                </a:solidFill>
              </a:endParaRPr>
            </a:p>
            <a:p>
              <a:pPr algn="ctr"/>
              <a:endParaRPr lang="en-GB" altLang="en-US" sz="1600" dirty="0">
                <a:solidFill>
                  <a:srgbClr val="1F497D"/>
                </a:solidFill>
              </a:endParaRPr>
            </a:p>
            <a:p>
              <a:pPr algn="ctr"/>
              <a:endParaRPr lang="en-GB" altLang="en-US" sz="1600" dirty="0">
                <a:solidFill>
                  <a:srgbClr val="1F497D"/>
                </a:solidFill>
              </a:endParaRPr>
            </a:p>
            <a:p>
              <a:pPr algn="ctr"/>
              <a:endParaRPr lang="en-GB" altLang="en-US" sz="1600" dirty="0">
                <a:solidFill>
                  <a:srgbClr val="1F497D"/>
                </a:solidFill>
              </a:endParaRPr>
            </a:p>
            <a:p>
              <a:pPr algn="ctr"/>
              <a:endParaRPr lang="en-GB" altLang="en-US" sz="1600" dirty="0">
                <a:solidFill>
                  <a:srgbClr val="1F497D"/>
                </a:solidFill>
              </a:endParaRPr>
            </a:p>
          </p:txBody>
        </p:sp>
        <p:sp>
          <p:nvSpPr>
            <p:cNvPr id="163" name="Can 162"/>
            <p:cNvSpPr>
              <a:spLocks noChangeArrowheads="1"/>
            </p:cNvSpPr>
            <p:nvPr/>
          </p:nvSpPr>
          <p:spPr bwMode="auto">
            <a:xfrm>
              <a:off x="2998787" y="4170362"/>
              <a:ext cx="1376320" cy="709614"/>
            </a:xfrm>
            <a:prstGeom prst="can">
              <a:avLst>
                <a:gd name="adj" fmla="val 25000"/>
              </a:avLst>
            </a:prstGeom>
            <a:solidFill>
              <a:srgbClr val="FFFF00"/>
            </a:solidFill>
            <a:ln w="9525">
              <a:solidFill>
                <a:schemeClr val="tx2"/>
              </a:solidFill>
              <a:round/>
              <a:headEnd/>
              <a:tailEnd/>
            </a:ln>
            <a:effectLst>
              <a:outerShdw blurRad="40000" dist="23000" dir="5400000" rotWithShape="0">
                <a:srgbClr val="808080">
                  <a:alpha val="34999"/>
                </a:srgbClr>
              </a:outerShdw>
            </a:effectLst>
          </p:spPr>
          <p:txBody>
            <a:bodyPr anchor="ctr"/>
            <a:lstStyle/>
            <a:p>
              <a:pPr algn="ctr">
                <a:defRPr/>
              </a:pPr>
              <a:endParaRPr lang="en-US" dirty="0">
                <a:solidFill>
                  <a:srgbClr val="1F497D"/>
                </a:solidFill>
                <a:latin typeface="Calibri"/>
                <a:ea typeface="+mn-ea"/>
                <a:cs typeface="Calibri"/>
              </a:endParaRPr>
            </a:p>
          </p:txBody>
        </p:sp>
        <p:sp>
          <p:nvSpPr>
            <p:cNvPr id="164" name="Can 163"/>
            <p:cNvSpPr>
              <a:spLocks noChangeArrowheads="1"/>
            </p:cNvSpPr>
            <p:nvPr/>
          </p:nvSpPr>
          <p:spPr bwMode="auto">
            <a:xfrm>
              <a:off x="4554538" y="3817937"/>
              <a:ext cx="474662" cy="857250"/>
            </a:xfrm>
            <a:prstGeom prst="can">
              <a:avLst>
                <a:gd name="adj" fmla="val 25000"/>
              </a:avLst>
            </a:prstGeom>
            <a:solidFill>
              <a:srgbClr val="FFFFFF"/>
            </a:solidFill>
            <a:ln w="9525">
              <a:solidFill>
                <a:schemeClr val="tx2"/>
              </a:solidFill>
              <a:round/>
              <a:headEnd/>
              <a:tailEnd/>
            </a:ln>
            <a:effectLst>
              <a:outerShdw blurRad="40000" dist="23000" dir="5400000" rotWithShape="0">
                <a:srgbClr val="808080">
                  <a:alpha val="34999"/>
                </a:srgbClr>
              </a:outerShdw>
            </a:effectLst>
          </p:spPr>
          <p:txBody>
            <a:bodyPr anchor="ctr"/>
            <a:lstStyle/>
            <a:p>
              <a:pPr algn="ctr">
                <a:defRPr/>
              </a:pPr>
              <a:endParaRPr lang="en-US" dirty="0">
                <a:solidFill>
                  <a:srgbClr val="1F497D"/>
                </a:solidFill>
                <a:latin typeface="Calibri"/>
                <a:ea typeface="+mn-ea"/>
                <a:cs typeface="Calibri"/>
              </a:endParaRPr>
            </a:p>
          </p:txBody>
        </p:sp>
        <p:sp>
          <p:nvSpPr>
            <p:cNvPr id="167" name="Magnetic Disk 166"/>
            <p:cNvSpPr>
              <a:spLocks noChangeArrowheads="1"/>
            </p:cNvSpPr>
            <p:nvPr/>
          </p:nvSpPr>
          <p:spPr bwMode="auto">
            <a:xfrm>
              <a:off x="4468813" y="4533900"/>
              <a:ext cx="406400" cy="287337"/>
            </a:xfrm>
            <a:prstGeom prst="flowChartMagneticDisk">
              <a:avLst/>
            </a:prstGeom>
            <a:solidFill>
              <a:srgbClr val="FFFFFF"/>
            </a:solidFill>
            <a:ln w="9525">
              <a:solidFill>
                <a:schemeClr val="tx2"/>
              </a:solidFill>
              <a:round/>
              <a:headEnd/>
              <a:tailEnd/>
            </a:ln>
            <a:effectLst>
              <a:outerShdw blurRad="40000" dist="23000" dir="5400000" rotWithShape="0">
                <a:srgbClr val="808080">
                  <a:alpha val="34999"/>
                </a:srgbClr>
              </a:outerShdw>
            </a:effectLst>
          </p:spPr>
          <p:txBody>
            <a:bodyPr anchor="ctr"/>
            <a:lstStyle/>
            <a:p>
              <a:pPr algn="ctr">
                <a:defRPr/>
              </a:pPr>
              <a:endParaRPr lang="en-US" dirty="0">
                <a:solidFill>
                  <a:srgbClr val="1F497D"/>
                </a:solidFill>
                <a:latin typeface="Calibri"/>
                <a:ea typeface="+mn-ea"/>
                <a:cs typeface="Calibri"/>
              </a:endParaRPr>
            </a:p>
          </p:txBody>
        </p:sp>
        <p:sp>
          <p:nvSpPr>
            <p:cNvPr id="168" name="Magnetic Disk 167"/>
            <p:cNvSpPr>
              <a:spLocks noChangeArrowheads="1"/>
            </p:cNvSpPr>
            <p:nvPr/>
          </p:nvSpPr>
          <p:spPr bwMode="auto">
            <a:xfrm>
              <a:off x="4621213" y="4686300"/>
              <a:ext cx="406400" cy="287337"/>
            </a:xfrm>
            <a:prstGeom prst="flowChartMagneticDisk">
              <a:avLst/>
            </a:prstGeom>
            <a:solidFill>
              <a:srgbClr val="FFFFFF"/>
            </a:solidFill>
            <a:ln w="9525">
              <a:solidFill>
                <a:schemeClr val="tx2"/>
              </a:solidFill>
              <a:round/>
              <a:headEnd/>
              <a:tailEnd/>
            </a:ln>
            <a:effectLst>
              <a:outerShdw blurRad="40000" dist="23000" dir="5400000" rotWithShape="0">
                <a:srgbClr val="808080">
                  <a:alpha val="34999"/>
                </a:srgbClr>
              </a:outerShdw>
            </a:effectLst>
          </p:spPr>
          <p:txBody>
            <a:bodyPr anchor="ctr"/>
            <a:lstStyle/>
            <a:p>
              <a:pPr algn="ctr">
                <a:defRPr/>
              </a:pPr>
              <a:endParaRPr lang="en-US" dirty="0">
                <a:solidFill>
                  <a:srgbClr val="1F497D"/>
                </a:solidFill>
                <a:latin typeface="Calibri"/>
                <a:ea typeface="+mn-ea"/>
                <a:cs typeface="Calibri"/>
              </a:endParaRPr>
            </a:p>
          </p:txBody>
        </p:sp>
        <p:sp>
          <p:nvSpPr>
            <p:cNvPr id="2" name="TextBox 1"/>
            <p:cNvSpPr txBox="1"/>
            <p:nvPr/>
          </p:nvSpPr>
          <p:spPr>
            <a:xfrm>
              <a:off x="2952900" y="4300802"/>
              <a:ext cx="1455848" cy="523220"/>
            </a:xfrm>
            <a:prstGeom prst="rect">
              <a:avLst/>
            </a:prstGeom>
            <a:noFill/>
          </p:spPr>
          <p:txBody>
            <a:bodyPr wrap="none" rtlCol="0">
              <a:spAutoFit/>
            </a:bodyPr>
            <a:lstStyle/>
            <a:p>
              <a:pPr algn="ctr"/>
              <a:r>
                <a:rPr lang="de-DE" sz="1400" dirty="0" smtClean="0"/>
                <a:t>Hadoop</a:t>
              </a:r>
            </a:p>
            <a:p>
              <a:pPr algn="ctr"/>
              <a:r>
                <a:rPr lang="de-DE" sz="1400" dirty="0" smtClean="0"/>
                <a:t>(non-structured)</a:t>
              </a:r>
              <a:endParaRPr lang="en-US" sz="1400" dirty="0" smtClean="0"/>
            </a:p>
          </p:txBody>
        </p:sp>
        <p:sp>
          <p:nvSpPr>
            <p:cNvPr id="176" name="Can 175"/>
            <p:cNvSpPr>
              <a:spLocks noChangeArrowheads="1"/>
            </p:cNvSpPr>
            <p:nvPr/>
          </p:nvSpPr>
          <p:spPr bwMode="auto">
            <a:xfrm>
              <a:off x="5305647" y="3657600"/>
              <a:ext cx="882957" cy="709614"/>
            </a:xfrm>
            <a:prstGeom prst="can">
              <a:avLst>
                <a:gd name="adj" fmla="val 25000"/>
              </a:avLst>
            </a:prstGeom>
            <a:solidFill>
              <a:srgbClr val="FFFF99"/>
            </a:solidFill>
            <a:ln w="9525">
              <a:solidFill>
                <a:schemeClr val="tx2"/>
              </a:solidFill>
              <a:round/>
              <a:headEnd/>
              <a:tailEnd/>
            </a:ln>
            <a:effectLst>
              <a:outerShdw blurRad="40000" dist="23000" dir="5400000" rotWithShape="0">
                <a:srgbClr val="808080">
                  <a:alpha val="34999"/>
                </a:srgbClr>
              </a:outerShdw>
            </a:effectLst>
          </p:spPr>
          <p:txBody>
            <a:bodyPr anchor="ctr"/>
            <a:lstStyle/>
            <a:p>
              <a:pPr algn="ctr">
                <a:defRPr/>
              </a:pPr>
              <a:endParaRPr lang="en-US" dirty="0">
                <a:solidFill>
                  <a:srgbClr val="1F497D"/>
                </a:solidFill>
                <a:latin typeface="Calibri"/>
                <a:ea typeface="+mn-ea"/>
                <a:cs typeface="Calibri"/>
              </a:endParaRPr>
            </a:p>
          </p:txBody>
        </p:sp>
        <p:sp>
          <p:nvSpPr>
            <p:cNvPr id="171" name="Can 170"/>
            <p:cNvSpPr>
              <a:spLocks noChangeArrowheads="1"/>
            </p:cNvSpPr>
            <p:nvPr/>
          </p:nvSpPr>
          <p:spPr bwMode="auto">
            <a:xfrm>
              <a:off x="4771971" y="4175065"/>
              <a:ext cx="1398104" cy="1006535"/>
            </a:xfrm>
            <a:prstGeom prst="can">
              <a:avLst>
                <a:gd name="adj" fmla="val 25000"/>
              </a:avLst>
            </a:prstGeom>
            <a:solidFill>
              <a:srgbClr val="FFFF00"/>
            </a:solidFill>
            <a:ln w="9525">
              <a:solidFill>
                <a:schemeClr val="tx2"/>
              </a:solidFill>
              <a:round/>
              <a:headEnd/>
              <a:tailEnd/>
            </a:ln>
            <a:effectLst>
              <a:outerShdw blurRad="40000" dist="23000" dir="5400000" rotWithShape="0">
                <a:srgbClr val="808080">
                  <a:alpha val="34999"/>
                </a:srgbClr>
              </a:outerShdw>
            </a:effectLst>
          </p:spPr>
          <p:txBody>
            <a:bodyPr anchor="ctr"/>
            <a:lstStyle/>
            <a:p>
              <a:pPr algn="ctr">
                <a:defRPr/>
              </a:pPr>
              <a:endParaRPr lang="en-US" dirty="0">
                <a:solidFill>
                  <a:srgbClr val="1F497D"/>
                </a:solidFill>
                <a:latin typeface="Calibri"/>
                <a:ea typeface="+mn-ea"/>
                <a:cs typeface="Calibri"/>
              </a:endParaRPr>
            </a:p>
          </p:txBody>
        </p:sp>
        <p:sp>
          <p:nvSpPr>
            <p:cNvPr id="175" name="TextBox 174"/>
            <p:cNvSpPr txBox="1"/>
            <p:nvPr/>
          </p:nvSpPr>
          <p:spPr>
            <a:xfrm>
              <a:off x="4675790" y="4403992"/>
              <a:ext cx="1572610" cy="738664"/>
            </a:xfrm>
            <a:prstGeom prst="rect">
              <a:avLst/>
            </a:prstGeom>
            <a:noFill/>
          </p:spPr>
          <p:txBody>
            <a:bodyPr wrap="none" rtlCol="0">
              <a:spAutoFit/>
            </a:bodyPr>
            <a:lstStyle/>
            <a:p>
              <a:pPr algn="ctr"/>
              <a:r>
                <a:rPr lang="de-DE" sz="1400" b="1" dirty="0" smtClean="0"/>
                <a:t>DB2 for z/OS</a:t>
              </a:r>
              <a:r>
                <a:rPr lang="de-DE" sz="1400" dirty="0" smtClean="0"/>
                <a:t/>
              </a:r>
              <a:br>
                <a:rPr lang="de-DE" sz="1400" dirty="0" smtClean="0"/>
              </a:br>
              <a:r>
                <a:rPr lang="de-DE" sz="1400" b="1" dirty="0" smtClean="0"/>
                <a:t>DB2 Accelerator</a:t>
              </a:r>
            </a:p>
            <a:p>
              <a:pPr algn="ctr"/>
              <a:r>
                <a:rPr lang="de-DE" sz="1400" dirty="0" smtClean="0"/>
                <a:t>(VSAM, ...)</a:t>
              </a:r>
              <a:endParaRPr lang="en-US" sz="1400" dirty="0" smtClean="0"/>
            </a:p>
          </p:txBody>
        </p:sp>
        <p:sp>
          <p:nvSpPr>
            <p:cNvPr id="4" name="TextBox 3"/>
            <p:cNvSpPr txBox="1"/>
            <p:nvPr/>
          </p:nvSpPr>
          <p:spPr>
            <a:xfrm>
              <a:off x="5307747" y="3789363"/>
              <a:ext cx="879729" cy="307777"/>
            </a:xfrm>
            <a:prstGeom prst="rect">
              <a:avLst/>
            </a:prstGeom>
            <a:noFill/>
          </p:spPr>
          <p:txBody>
            <a:bodyPr wrap="none" rtlCol="0">
              <a:spAutoFit/>
            </a:bodyPr>
            <a:lstStyle/>
            <a:p>
              <a:pPr algn="ctr"/>
              <a:r>
                <a:rPr lang="de-DE" sz="1400" dirty="0" smtClean="0"/>
                <a:t>Teradata</a:t>
              </a:r>
              <a:endParaRPr lang="en-US" sz="1400" dirty="0" smtClean="0"/>
            </a:p>
          </p:txBody>
        </p:sp>
      </p:grpSp>
      <p:cxnSp>
        <p:nvCxnSpPr>
          <p:cNvPr id="177" name="Straight Connector 176"/>
          <p:cNvCxnSpPr/>
          <p:nvPr/>
        </p:nvCxnSpPr>
        <p:spPr>
          <a:xfrm>
            <a:off x="228600" y="914400"/>
            <a:ext cx="7942263" cy="4233"/>
          </a:xfrm>
          <a:prstGeom prst="line">
            <a:avLst/>
          </a:prstGeom>
          <a:ln w="38100" cmpd="sng">
            <a:solidFill>
              <a:schemeClr val="accent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0872071"/>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4419282" y="5766137"/>
            <a:ext cx="4345832" cy="1015663"/>
          </a:xfrm>
          <a:prstGeom prst="rect">
            <a:avLst/>
          </a:prstGeom>
        </p:spPr>
        <p:txBody>
          <a:bodyPr wrap="square">
            <a:spAutoFit/>
          </a:bodyPr>
          <a:lstStyle/>
          <a:p>
            <a:pPr marL="171450" indent="-171450" fontAlgn="auto">
              <a:spcBef>
                <a:spcPts val="0"/>
              </a:spcBef>
              <a:spcAft>
                <a:spcPts val="0"/>
              </a:spcAft>
              <a:buFont typeface="Arial" panose="020B0604020202020204" pitchFamily="34" charset="0"/>
              <a:buChar char="•"/>
              <a:defRPr/>
            </a:pPr>
            <a:r>
              <a:rPr lang="en-US" sz="1200" dirty="0" smtClean="0">
                <a:solidFill>
                  <a:schemeClr val="accent2"/>
                </a:solidFill>
                <a:latin typeface="+mn-lt"/>
                <a:cs typeface="+mn-cs"/>
              </a:rPr>
              <a:t>Change in Retail Store’s Role: Inspiration, purchase point, pickup point, return locations</a:t>
            </a:r>
          </a:p>
          <a:p>
            <a:pPr marL="171450" indent="-171450" fontAlgn="auto">
              <a:spcBef>
                <a:spcPts val="0"/>
              </a:spcBef>
              <a:spcAft>
                <a:spcPts val="0"/>
              </a:spcAft>
              <a:buFont typeface="Arial" panose="020B0604020202020204" pitchFamily="34" charset="0"/>
              <a:buChar char="•"/>
              <a:defRPr/>
            </a:pPr>
            <a:r>
              <a:rPr lang="en-US" sz="1200" dirty="0" smtClean="0">
                <a:solidFill>
                  <a:schemeClr val="accent2"/>
                </a:solidFill>
                <a:latin typeface="+mn-lt"/>
                <a:cs typeface="+mn-cs"/>
              </a:rPr>
              <a:t>20% of sales and shipments to be picked up at retail store</a:t>
            </a:r>
          </a:p>
          <a:p>
            <a:pPr marL="171450" indent="-171450" fontAlgn="auto">
              <a:spcBef>
                <a:spcPts val="0"/>
              </a:spcBef>
              <a:spcAft>
                <a:spcPts val="0"/>
              </a:spcAft>
              <a:buFont typeface="Arial" panose="020B0604020202020204" pitchFamily="34" charset="0"/>
              <a:buChar char="•"/>
              <a:defRPr/>
            </a:pPr>
            <a:r>
              <a:rPr lang="en-US" sz="1200" dirty="0" smtClean="0">
                <a:solidFill>
                  <a:schemeClr val="accent2"/>
                </a:solidFill>
                <a:latin typeface="+mn-lt"/>
                <a:cs typeface="+mn-cs"/>
              </a:rPr>
              <a:t>Stores within Stores</a:t>
            </a:r>
          </a:p>
          <a:p>
            <a:pPr marL="171450" indent="-171450" fontAlgn="auto">
              <a:spcBef>
                <a:spcPts val="0"/>
              </a:spcBef>
              <a:spcAft>
                <a:spcPts val="0"/>
              </a:spcAft>
              <a:buFont typeface="Arial" panose="020B0604020202020204" pitchFamily="34" charset="0"/>
              <a:buChar char="•"/>
              <a:defRPr/>
            </a:pPr>
            <a:r>
              <a:rPr lang="en-US" sz="1200" dirty="0" smtClean="0">
                <a:solidFill>
                  <a:schemeClr val="accent2"/>
                </a:solidFill>
                <a:latin typeface="+mn-lt"/>
                <a:cs typeface="+mn-cs"/>
              </a:rPr>
              <a:t>Seasonal Pop-Up Stores</a:t>
            </a:r>
            <a:endParaRPr lang="en-US" sz="1200" dirty="0">
              <a:solidFill>
                <a:schemeClr val="accent2"/>
              </a:solidFill>
              <a:latin typeface="+mn-lt"/>
              <a:cs typeface="+mn-cs"/>
            </a:endParaRPr>
          </a:p>
        </p:txBody>
      </p:sp>
      <p:pic>
        <p:nvPicPr>
          <p:cNvPr id="76810" name="Picture 26"/>
          <p:cNvPicPr>
            <a:picLocks/>
          </p:cNvPicPr>
          <p:nvPr/>
        </p:nvPicPr>
        <p:blipFill>
          <a:blip r:embed="rId3"/>
          <a:srcRect/>
          <a:stretch>
            <a:fillRect/>
          </a:stretch>
        </p:blipFill>
        <p:spPr bwMode="auto">
          <a:xfrm>
            <a:off x="5616342" y="4879885"/>
            <a:ext cx="359283" cy="560832"/>
          </a:xfrm>
          <a:prstGeom prst="rect">
            <a:avLst/>
          </a:prstGeom>
          <a:noFill/>
          <a:ln w="9525">
            <a:noFill/>
            <a:miter lim="800000"/>
            <a:headEnd/>
            <a:tailEnd/>
          </a:ln>
        </p:spPr>
      </p:pic>
      <p:pic>
        <p:nvPicPr>
          <p:cNvPr id="76811" name="Picture 27"/>
          <p:cNvPicPr>
            <a:picLocks/>
          </p:cNvPicPr>
          <p:nvPr/>
        </p:nvPicPr>
        <p:blipFill>
          <a:blip r:embed="rId4"/>
          <a:srcRect/>
          <a:stretch>
            <a:fillRect/>
          </a:stretch>
        </p:blipFill>
        <p:spPr bwMode="auto">
          <a:xfrm>
            <a:off x="2870203" y="4978853"/>
            <a:ext cx="484187" cy="487045"/>
          </a:xfrm>
          <a:prstGeom prst="rect">
            <a:avLst/>
          </a:prstGeom>
          <a:noFill/>
          <a:ln w="9525">
            <a:noFill/>
            <a:miter lim="800000"/>
            <a:headEnd/>
            <a:tailEnd/>
          </a:ln>
        </p:spPr>
      </p:pic>
      <p:sp>
        <p:nvSpPr>
          <p:cNvPr id="76802" name="Rectangle 4"/>
          <p:cNvSpPr>
            <a:spLocks noChangeArrowheads="1"/>
          </p:cNvSpPr>
          <p:nvPr/>
        </p:nvSpPr>
        <p:spPr bwMode="auto">
          <a:xfrm>
            <a:off x="3236976" y="1714500"/>
            <a:ext cx="2878675" cy="307777"/>
          </a:xfrm>
          <a:prstGeom prst="rect">
            <a:avLst/>
          </a:prstGeom>
          <a:noFill/>
          <a:ln w="9525">
            <a:noFill/>
            <a:miter lim="800000"/>
            <a:headEnd/>
            <a:tailEnd/>
          </a:ln>
        </p:spPr>
        <p:txBody>
          <a:bodyPr wrap="none">
            <a:spAutoFit/>
          </a:bodyPr>
          <a:lstStyle/>
          <a:p>
            <a:pPr algn="ctr"/>
            <a:r>
              <a:rPr lang="en-US" b="1" dirty="0"/>
              <a:t>Banking and Financial Services</a:t>
            </a:r>
          </a:p>
        </p:txBody>
      </p:sp>
      <p:sp>
        <p:nvSpPr>
          <p:cNvPr id="8" name="Rectangle 7"/>
          <p:cNvSpPr/>
          <p:nvPr/>
        </p:nvSpPr>
        <p:spPr>
          <a:xfrm>
            <a:off x="2870203" y="1981200"/>
            <a:ext cx="3522663" cy="646331"/>
          </a:xfrm>
          <a:prstGeom prst="rect">
            <a:avLst/>
          </a:prstGeom>
        </p:spPr>
        <p:txBody>
          <a:bodyPr>
            <a:spAutoFit/>
          </a:bodyPr>
          <a:lstStyle/>
          <a:p>
            <a:pPr algn="ctr" fontAlgn="auto">
              <a:spcBef>
                <a:spcPts val="0"/>
              </a:spcBef>
              <a:spcAft>
                <a:spcPts val="0"/>
              </a:spcAft>
              <a:defRPr/>
            </a:pPr>
            <a:r>
              <a:rPr lang="en-US" sz="1200" dirty="0" smtClean="0">
                <a:solidFill>
                  <a:schemeClr val="accent2"/>
                </a:solidFill>
                <a:latin typeface="+mn-lt"/>
                <a:cs typeface="+mn-cs"/>
              </a:rPr>
              <a:t>Expanding # of non-traditional competitor driving disruption: Non-Bank entrants, New Payment Models, New Lending Models, New Depositories</a:t>
            </a:r>
            <a:endParaRPr lang="en-US" sz="1200" dirty="0">
              <a:solidFill>
                <a:schemeClr val="accent2"/>
              </a:solidFill>
              <a:latin typeface="+mn-lt"/>
              <a:cs typeface="+mn-cs"/>
            </a:endParaRPr>
          </a:p>
        </p:txBody>
      </p:sp>
      <p:sp>
        <p:nvSpPr>
          <p:cNvPr id="76804" name="Rectangle 20"/>
          <p:cNvSpPr>
            <a:spLocks noChangeArrowheads="1"/>
          </p:cNvSpPr>
          <p:nvPr/>
        </p:nvSpPr>
        <p:spPr bwMode="auto">
          <a:xfrm>
            <a:off x="2086677" y="3234690"/>
            <a:ext cx="1239442" cy="307777"/>
          </a:xfrm>
          <a:prstGeom prst="rect">
            <a:avLst/>
          </a:prstGeom>
          <a:noFill/>
          <a:ln w="9525">
            <a:noFill/>
            <a:miter lim="800000"/>
            <a:headEnd/>
            <a:tailEnd/>
          </a:ln>
        </p:spPr>
        <p:txBody>
          <a:bodyPr wrap="none">
            <a:spAutoFit/>
          </a:bodyPr>
          <a:lstStyle/>
          <a:p>
            <a:pPr algn="r"/>
            <a:r>
              <a:rPr lang="en-US" b="1" dirty="0" smtClean="0"/>
              <a:t>Government</a:t>
            </a:r>
            <a:endParaRPr lang="en-US" b="1" dirty="0"/>
          </a:p>
        </p:txBody>
      </p:sp>
      <p:sp>
        <p:nvSpPr>
          <p:cNvPr id="76805" name="Rectangle 21"/>
          <p:cNvSpPr>
            <a:spLocks noChangeArrowheads="1"/>
          </p:cNvSpPr>
          <p:nvPr/>
        </p:nvSpPr>
        <p:spPr bwMode="auto">
          <a:xfrm>
            <a:off x="5632454" y="3405717"/>
            <a:ext cx="893168" cy="307777"/>
          </a:xfrm>
          <a:prstGeom prst="rect">
            <a:avLst/>
          </a:prstGeom>
          <a:noFill/>
          <a:ln w="9525">
            <a:noFill/>
            <a:miter lim="800000"/>
            <a:headEnd/>
            <a:tailEnd/>
          </a:ln>
        </p:spPr>
        <p:txBody>
          <a:bodyPr wrap="none">
            <a:spAutoFit/>
          </a:bodyPr>
          <a:lstStyle/>
          <a:p>
            <a:r>
              <a:rPr lang="en-US" b="1" dirty="0"/>
              <a:t>Insurers</a:t>
            </a:r>
          </a:p>
        </p:txBody>
      </p:sp>
      <p:sp>
        <p:nvSpPr>
          <p:cNvPr id="76806" name="Rectangle 22"/>
          <p:cNvSpPr>
            <a:spLocks noChangeArrowheads="1"/>
          </p:cNvSpPr>
          <p:nvPr/>
        </p:nvSpPr>
        <p:spPr bwMode="auto">
          <a:xfrm>
            <a:off x="5351780" y="5440717"/>
            <a:ext cx="943137" cy="307777"/>
          </a:xfrm>
          <a:prstGeom prst="rect">
            <a:avLst/>
          </a:prstGeom>
          <a:noFill/>
          <a:ln w="9525">
            <a:noFill/>
            <a:miter lim="800000"/>
            <a:headEnd/>
            <a:tailEnd/>
          </a:ln>
        </p:spPr>
        <p:txBody>
          <a:bodyPr wrap="none">
            <a:spAutoFit/>
          </a:bodyPr>
          <a:lstStyle/>
          <a:p>
            <a:r>
              <a:rPr lang="en-US" b="1" dirty="0"/>
              <a:t>Retailers</a:t>
            </a:r>
          </a:p>
        </p:txBody>
      </p:sp>
      <p:sp>
        <p:nvSpPr>
          <p:cNvPr id="76807" name="Rectangle 23"/>
          <p:cNvSpPr>
            <a:spLocks noChangeArrowheads="1"/>
          </p:cNvSpPr>
          <p:nvPr/>
        </p:nvSpPr>
        <p:spPr bwMode="auto">
          <a:xfrm>
            <a:off x="2526239" y="5410300"/>
            <a:ext cx="1172116" cy="307777"/>
          </a:xfrm>
          <a:prstGeom prst="rect">
            <a:avLst/>
          </a:prstGeom>
          <a:noFill/>
          <a:ln w="9525">
            <a:noFill/>
            <a:miter lim="800000"/>
            <a:headEnd/>
            <a:tailEnd/>
          </a:ln>
        </p:spPr>
        <p:txBody>
          <a:bodyPr wrap="none">
            <a:spAutoFit/>
          </a:bodyPr>
          <a:lstStyle/>
          <a:p>
            <a:pPr algn="r"/>
            <a:r>
              <a:rPr lang="en-US" b="1" dirty="0"/>
              <a:t>Automotive</a:t>
            </a:r>
          </a:p>
        </p:txBody>
      </p:sp>
      <p:pic>
        <p:nvPicPr>
          <p:cNvPr id="76808" name="Picture 24"/>
          <p:cNvPicPr>
            <a:picLocks noChangeAspect="1"/>
          </p:cNvPicPr>
          <p:nvPr/>
        </p:nvPicPr>
        <p:blipFill>
          <a:blip r:embed="rId5"/>
          <a:srcRect/>
          <a:stretch>
            <a:fillRect/>
          </a:stretch>
        </p:blipFill>
        <p:spPr bwMode="auto">
          <a:xfrm>
            <a:off x="4410078" y="1295400"/>
            <a:ext cx="442913" cy="378883"/>
          </a:xfrm>
          <a:prstGeom prst="rect">
            <a:avLst/>
          </a:prstGeom>
          <a:noFill/>
          <a:ln w="9525">
            <a:noFill/>
            <a:miter lim="800000"/>
            <a:headEnd/>
            <a:tailEnd/>
          </a:ln>
        </p:spPr>
      </p:pic>
      <p:pic>
        <p:nvPicPr>
          <p:cNvPr id="76809" name="Picture 25"/>
          <p:cNvPicPr>
            <a:picLocks/>
          </p:cNvPicPr>
          <p:nvPr/>
        </p:nvPicPr>
        <p:blipFill>
          <a:blip r:embed="rId6"/>
          <a:srcRect/>
          <a:stretch>
            <a:fillRect/>
          </a:stretch>
        </p:blipFill>
        <p:spPr bwMode="auto">
          <a:xfrm>
            <a:off x="5703060" y="3177023"/>
            <a:ext cx="648462" cy="236601"/>
          </a:xfrm>
          <a:prstGeom prst="rect">
            <a:avLst/>
          </a:prstGeom>
          <a:noFill/>
          <a:ln w="9525">
            <a:noFill/>
            <a:miter lim="800000"/>
            <a:headEnd/>
            <a:tailEnd/>
          </a:ln>
        </p:spPr>
      </p:pic>
      <p:pic>
        <p:nvPicPr>
          <p:cNvPr id="76813" name="Picture 29"/>
          <p:cNvPicPr>
            <a:picLocks/>
          </p:cNvPicPr>
          <p:nvPr/>
        </p:nvPicPr>
        <p:blipFill>
          <a:blip r:embed="rId7"/>
          <a:srcRect/>
          <a:stretch>
            <a:fillRect/>
          </a:stretch>
        </p:blipFill>
        <p:spPr bwMode="auto">
          <a:xfrm>
            <a:off x="3492187" y="2888455"/>
            <a:ext cx="2091944" cy="1922870"/>
          </a:xfrm>
          <a:prstGeom prst="rect">
            <a:avLst/>
          </a:prstGeom>
          <a:noFill/>
          <a:ln w="9525">
            <a:noFill/>
            <a:miter lim="800000"/>
            <a:headEnd/>
            <a:tailEnd/>
          </a:ln>
        </p:spPr>
      </p:pic>
      <p:sp>
        <p:nvSpPr>
          <p:cNvPr id="31" name="Rectangle 30"/>
          <p:cNvSpPr/>
          <p:nvPr/>
        </p:nvSpPr>
        <p:spPr>
          <a:xfrm>
            <a:off x="419886" y="3542467"/>
            <a:ext cx="2989267" cy="1015663"/>
          </a:xfrm>
          <a:prstGeom prst="rect">
            <a:avLst/>
          </a:prstGeom>
        </p:spPr>
        <p:txBody>
          <a:bodyPr wrap="square">
            <a:spAutoFit/>
          </a:bodyPr>
          <a:lstStyle/>
          <a:p>
            <a:pPr marL="171450" indent="-171450" fontAlgn="auto">
              <a:spcBef>
                <a:spcPts val="0"/>
              </a:spcBef>
              <a:spcAft>
                <a:spcPts val="0"/>
              </a:spcAft>
              <a:buFont typeface="Arial" panose="020B0604020202020204" pitchFamily="34" charset="0"/>
              <a:buChar char="•"/>
              <a:defRPr/>
            </a:pPr>
            <a:r>
              <a:rPr lang="en-US" sz="1200" dirty="0" smtClean="0">
                <a:solidFill>
                  <a:schemeClr val="accent2"/>
                </a:solidFill>
                <a:latin typeface="+mn-lt"/>
                <a:cs typeface="+mn-cs"/>
              </a:rPr>
              <a:t>Adoption of mobile devices</a:t>
            </a:r>
          </a:p>
          <a:p>
            <a:pPr marL="171450" indent="-171450" fontAlgn="auto">
              <a:spcBef>
                <a:spcPts val="0"/>
              </a:spcBef>
              <a:spcAft>
                <a:spcPts val="0"/>
              </a:spcAft>
              <a:buFont typeface="Arial" panose="020B0604020202020204" pitchFamily="34" charset="0"/>
              <a:buChar char="•"/>
              <a:defRPr/>
            </a:pPr>
            <a:r>
              <a:rPr lang="en-US" sz="1200" dirty="0" smtClean="0">
                <a:solidFill>
                  <a:schemeClr val="accent2"/>
                </a:solidFill>
                <a:latin typeface="+mn-lt"/>
                <a:cs typeface="+mn-cs"/>
              </a:rPr>
              <a:t>Geopolitical instability &amp; terrorism</a:t>
            </a:r>
          </a:p>
          <a:p>
            <a:pPr marL="171450" indent="-171450" fontAlgn="auto">
              <a:spcBef>
                <a:spcPts val="0"/>
              </a:spcBef>
              <a:spcAft>
                <a:spcPts val="0"/>
              </a:spcAft>
              <a:buFont typeface="Arial" panose="020B0604020202020204" pitchFamily="34" charset="0"/>
              <a:buChar char="•"/>
              <a:defRPr/>
            </a:pPr>
            <a:r>
              <a:rPr lang="en-US" sz="1200" dirty="0" smtClean="0">
                <a:solidFill>
                  <a:schemeClr val="accent2"/>
                </a:solidFill>
                <a:latin typeface="+mn-lt"/>
                <a:cs typeface="+mn-cs"/>
              </a:rPr>
              <a:t>Increased proliferation of social media platforms &amp; mobile devices</a:t>
            </a:r>
          </a:p>
          <a:p>
            <a:pPr marL="171450" indent="-171450" fontAlgn="auto">
              <a:spcBef>
                <a:spcPts val="0"/>
              </a:spcBef>
              <a:spcAft>
                <a:spcPts val="0"/>
              </a:spcAft>
              <a:buFont typeface="Arial" panose="020B0604020202020204" pitchFamily="34" charset="0"/>
              <a:buChar char="•"/>
              <a:defRPr/>
            </a:pPr>
            <a:r>
              <a:rPr lang="en-US" sz="1200" dirty="0" smtClean="0">
                <a:solidFill>
                  <a:schemeClr val="accent2"/>
                </a:solidFill>
                <a:latin typeface="+mn-lt"/>
                <a:cs typeface="+mn-cs"/>
              </a:rPr>
              <a:t>Government Transparency</a:t>
            </a:r>
            <a:endParaRPr lang="en-US" sz="1200" dirty="0">
              <a:solidFill>
                <a:schemeClr val="accent2"/>
              </a:solidFill>
              <a:latin typeface="+mn-lt"/>
              <a:cs typeface="+mn-cs"/>
            </a:endParaRPr>
          </a:p>
        </p:txBody>
      </p:sp>
      <p:sp>
        <p:nvSpPr>
          <p:cNvPr id="32" name="Rectangle 31"/>
          <p:cNvSpPr/>
          <p:nvPr/>
        </p:nvSpPr>
        <p:spPr>
          <a:xfrm>
            <a:off x="5632455" y="3776137"/>
            <a:ext cx="2797175" cy="830997"/>
          </a:xfrm>
          <a:prstGeom prst="rect">
            <a:avLst/>
          </a:prstGeom>
        </p:spPr>
        <p:txBody>
          <a:bodyPr wrap="square">
            <a:spAutoFit/>
          </a:bodyPr>
          <a:lstStyle/>
          <a:p>
            <a:pPr fontAlgn="auto">
              <a:spcBef>
                <a:spcPts val="0"/>
              </a:spcBef>
              <a:spcAft>
                <a:spcPts val="0"/>
              </a:spcAft>
              <a:defRPr/>
            </a:pPr>
            <a:r>
              <a:rPr lang="en-US" sz="1200" dirty="0" smtClean="0">
                <a:solidFill>
                  <a:schemeClr val="accent2"/>
                </a:solidFill>
                <a:latin typeface="+mn-lt"/>
                <a:cs typeface="+mn-cs"/>
              </a:rPr>
              <a:t>Usage-based Insurance:</a:t>
            </a:r>
          </a:p>
          <a:p>
            <a:pPr marL="171450" indent="-171450" fontAlgn="auto">
              <a:spcBef>
                <a:spcPts val="0"/>
              </a:spcBef>
              <a:spcAft>
                <a:spcPts val="0"/>
              </a:spcAft>
              <a:buFont typeface="Arial" panose="020B0604020202020204" pitchFamily="34" charset="0"/>
              <a:buChar char="•"/>
              <a:defRPr/>
            </a:pPr>
            <a:r>
              <a:rPr lang="en-US" sz="1200" dirty="0" smtClean="0">
                <a:solidFill>
                  <a:schemeClr val="accent2"/>
                </a:solidFill>
                <a:latin typeface="+mn-lt"/>
                <a:cs typeface="+mn-cs"/>
              </a:rPr>
              <a:t>Pay-</a:t>
            </a:r>
            <a:r>
              <a:rPr lang="en-US" sz="1200" i="1" dirty="0" smtClean="0">
                <a:solidFill>
                  <a:schemeClr val="accent2"/>
                </a:solidFill>
                <a:latin typeface="+mn-lt"/>
                <a:cs typeface="+mn-cs"/>
              </a:rPr>
              <a:t>as</a:t>
            </a:r>
            <a:r>
              <a:rPr lang="en-US" sz="1200" dirty="0" smtClean="0">
                <a:solidFill>
                  <a:schemeClr val="accent2"/>
                </a:solidFill>
                <a:latin typeface="+mn-lt"/>
                <a:cs typeface="+mn-cs"/>
              </a:rPr>
              <a:t>-you-drive</a:t>
            </a:r>
          </a:p>
          <a:p>
            <a:pPr marL="171450" indent="-171450" fontAlgn="auto">
              <a:spcBef>
                <a:spcPts val="0"/>
              </a:spcBef>
              <a:spcAft>
                <a:spcPts val="0"/>
              </a:spcAft>
              <a:buFont typeface="Arial" panose="020B0604020202020204" pitchFamily="34" charset="0"/>
              <a:buChar char="•"/>
              <a:defRPr/>
            </a:pPr>
            <a:r>
              <a:rPr lang="en-US" sz="1200" dirty="0" smtClean="0">
                <a:solidFill>
                  <a:schemeClr val="accent2"/>
                </a:solidFill>
                <a:latin typeface="+mn-lt"/>
                <a:cs typeface="+mn-cs"/>
              </a:rPr>
              <a:t>Pay-</a:t>
            </a:r>
            <a:r>
              <a:rPr lang="en-US" sz="1200" i="1" dirty="0" smtClean="0">
                <a:solidFill>
                  <a:schemeClr val="accent2"/>
                </a:solidFill>
                <a:latin typeface="+mn-lt"/>
                <a:cs typeface="+mn-cs"/>
              </a:rPr>
              <a:t>how</a:t>
            </a:r>
            <a:r>
              <a:rPr lang="en-US" sz="1200" dirty="0" smtClean="0">
                <a:solidFill>
                  <a:schemeClr val="accent2"/>
                </a:solidFill>
                <a:latin typeface="+mn-lt"/>
                <a:cs typeface="+mn-cs"/>
              </a:rPr>
              <a:t>-you-drive</a:t>
            </a:r>
          </a:p>
          <a:p>
            <a:pPr marL="171450" indent="-171450" fontAlgn="auto">
              <a:spcBef>
                <a:spcPts val="0"/>
              </a:spcBef>
              <a:spcAft>
                <a:spcPts val="0"/>
              </a:spcAft>
              <a:buFont typeface="Arial" panose="020B0604020202020204" pitchFamily="34" charset="0"/>
              <a:buChar char="•"/>
              <a:defRPr/>
            </a:pPr>
            <a:r>
              <a:rPr lang="en-US" sz="1200" i="1" dirty="0" smtClean="0">
                <a:solidFill>
                  <a:schemeClr val="accent2"/>
                </a:solidFill>
                <a:latin typeface="+mn-lt"/>
                <a:cs typeface="+mn-cs"/>
              </a:rPr>
              <a:t>Manage</a:t>
            </a:r>
            <a:r>
              <a:rPr lang="en-US" sz="1200" dirty="0" smtClean="0">
                <a:solidFill>
                  <a:schemeClr val="accent2"/>
                </a:solidFill>
                <a:latin typeface="+mn-lt"/>
                <a:cs typeface="+mn-cs"/>
              </a:rPr>
              <a:t>-how-you-drive</a:t>
            </a:r>
          </a:p>
        </p:txBody>
      </p:sp>
      <p:sp>
        <p:nvSpPr>
          <p:cNvPr id="33" name="Rectangle 32"/>
          <p:cNvSpPr/>
          <p:nvPr/>
        </p:nvSpPr>
        <p:spPr>
          <a:xfrm>
            <a:off x="1207404" y="5726261"/>
            <a:ext cx="3154680" cy="646331"/>
          </a:xfrm>
          <a:prstGeom prst="rect">
            <a:avLst/>
          </a:prstGeom>
        </p:spPr>
        <p:txBody>
          <a:bodyPr wrap="square">
            <a:spAutoFit/>
          </a:bodyPr>
          <a:lstStyle/>
          <a:p>
            <a:pPr fontAlgn="auto">
              <a:spcBef>
                <a:spcPts val="0"/>
              </a:spcBef>
              <a:spcAft>
                <a:spcPts val="0"/>
              </a:spcAft>
              <a:defRPr/>
            </a:pPr>
            <a:r>
              <a:rPr lang="en-US" sz="1200" dirty="0" smtClean="0">
                <a:solidFill>
                  <a:schemeClr val="accent2"/>
                </a:solidFill>
                <a:latin typeface="+mn-lt"/>
                <a:cs typeface="+mn-cs"/>
              </a:rPr>
              <a:t>Telematics is disrupting the Automotive Industry with Self-Driving Automobiles, Vehicle Data, Traffic/Accident/Weather data</a:t>
            </a:r>
            <a:endParaRPr lang="en-US" sz="1200" dirty="0">
              <a:solidFill>
                <a:schemeClr val="accent2"/>
              </a:solidFill>
              <a:latin typeface="+mn-lt"/>
              <a:cs typeface="+mn-cs"/>
            </a:endParaRPr>
          </a:p>
        </p:txBody>
      </p:sp>
      <p:sp>
        <p:nvSpPr>
          <p:cNvPr id="76819" name="Slide Number Placeholder 2"/>
          <p:cNvSpPr>
            <a:spLocks noGrp="1"/>
          </p:cNvSpPr>
          <p:nvPr>
            <p:ph type="sldNum" sz="quarter" idx="4294967295"/>
          </p:nvPr>
        </p:nvSpPr>
        <p:spPr bwMode="auto">
          <a:xfrm>
            <a:off x="8321039" y="6534229"/>
            <a:ext cx="320041" cy="186612"/>
          </a:xfrm>
          <a:prstGeom prst="rect">
            <a:avLst/>
          </a:prstGeom>
          <a:noFill/>
          <a:ln>
            <a:miter lim="800000"/>
            <a:headEnd/>
            <a:tailEnd/>
          </a:ln>
        </p:spPr>
        <p:txBody>
          <a:bodyPr/>
          <a:lstStyle/>
          <a:p>
            <a:fld id="{F369D493-D994-4F1B-B5B3-BFF124D1E955}" type="slidenum">
              <a:rPr lang="en-US"/>
              <a:pPr/>
              <a:t>3</a:t>
            </a:fld>
            <a:endParaRPr lang="en-US" dirty="0"/>
          </a:p>
        </p:txBody>
      </p:sp>
      <p:pic>
        <p:nvPicPr>
          <p:cNvPr id="23" name="Picture 22"/>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827728" y="1356115"/>
            <a:ext cx="399126" cy="398323"/>
          </a:xfrm>
          <a:prstGeom prst="rect">
            <a:avLst/>
          </a:prstGeom>
        </p:spPr>
      </p:pic>
      <p:pic>
        <p:nvPicPr>
          <p:cNvPr id="24" name="Picture 23"/>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2966067" y="1480765"/>
            <a:ext cx="548640" cy="146682"/>
          </a:xfrm>
          <a:prstGeom prst="rect">
            <a:avLst/>
          </a:prstGeom>
        </p:spPr>
      </p:pic>
      <p:pic>
        <p:nvPicPr>
          <p:cNvPr id="25" name="Picture 24"/>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3731637" y="1417961"/>
            <a:ext cx="548640" cy="274632"/>
          </a:xfrm>
          <a:prstGeom prst="rect">
            <a:avLst/>
          </a:prstGeom>
        </p:spPr>
      </p:pic>
      <p:pic>
        <p:nvPicPr>
          <p:cNvPr id="26" name="Picture 25"/>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4521281" y="1423247"/>
            <a:ext cx="548640" cy="264060"/>
          </a:xfrm>
          <a:prstGeom prst="rect">
            <a:avLst/>
          </a:prstGeom>
        </p:spPr>
      </p:pic>
      <p:pic>
        <p:nvPicPr>
          <p:cNvPr id="27" name="Picture 26"/>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5181124" y="1444844"/>
            <a:ext cx="548640" cy="238338"/>
          </a:xfrm>
          <a:prstGeom prst="rect">
            <a:avLst/>
          </a:prstGeom>
        </p:spPr>
      </p:pic>
      <p:pic>
        <p:nvPicPr>
          <p:cNvPr id="5" name="Picture 4" descr="File:Globe icon.svg"/>
          <p:cNvPicPr>
            <a:picLocks noChangeAspect="1"/>
          </p:cNvPicPr>
          <p:nvPr/>
        </p:nvPicPr>
        <p:blipFill>
          <a:blip r:embed="rId13" cstate="email">
            <a:extLst>
              <a:ext uri="{BEBA8EAE-BF5A-486C-A8C5-ECC9F3942E4B}">
                <a14:imgProps xmlns:a14="http://schemas.microsoft.com/office/drawing/2010/main">
                  <a14:imgLayer r:embed="rId14">
                    <a14:imgEffect>
                      <a14:artisticPhotocopy/>
                    </a14:imgEffect>
                  </a14:imgLayer>
                </a14:imgProps>
              </a:ext>
              <a:ext uri="{28A0092B-C50C-407E-A947-70E740481C1C}">
                <a14:useLocalDpi xmlns:a14="http://schemas.microsoft.com/office/drawing/2010/main"/>
              </a:ext>
            </a:extLst>
          </a:blip>
          <a:stretch>
            <a:fillRect/>
          </a:stretch>
        </p:blipFill>
        <p:spPr>
          <a:xfrm>
            <a:off x="2562777" y="2823639"/>
            <a:ext cx="443935" cy="443935"/>
          </a:xfrm>
          <a:prstGeom prst="rect">
            <a:avLst/>
          </a:prstGeom>
        </p:spPr>
      </p:pic>
      <p:pic>
        <p:nvPicPr>
          <p:cNvPr id="28" name="Picture 27"/>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7086600" y="1447800"/>
            <a:ext cx="1678514" cy="2209800"/>
          </a:xfrm>
          <a:prstGeom prst="rect">
            <a:avLst/>
          </a:prstGeom>
        </p:spPr>
      </p:pic>
      <p:pic>
        <p:nvPicPr>
          <p:cNvPr id="29" name="Picture 28"/>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228600" y="1752600"/>
            <a:ext cx="2161408" cy="723900"/>
          </a:xfrm>
          <a:prstGeom prst="rect">
            <a:avLst/>
          </a:prstGeom>
        </p:spPr>
      </p:pic>
      <p:cxnSp>
        <p:nvCxnSpPr>
          <p:cNvPr id="35" name="Straight Connector 34"/>
          <p:cNvCxnSpPr/>
          <p:nvPr/>
        </p:nvCxnSpPr>
        <p:spPr>
          <a:xfrm>
            <a:off x="228600" y="1138767"/>
            <a:ext cx="7942263" cy="4233"/>
          </a:xfrm>
          <a:prstGeom prst="line">
            <a:avLst/>
          </a:prstGeom>
          <a:ln w="38100" cmpd="sng">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36" name="Rectangle 35"/>
          <p:cNvSpPr/>
          <p:nvPr/>
        </p:nvSpPr>
        <p:spPr>
          <a:xfrm>
            <a:off x="192093" y="112693"/>
            <a:ext cx="8448987" cy="954107"/>
          </a:xfrm>
          <a:prstGeom prst="rect">
            <a:avLst/>
          </a:prstGeom>
        </p:spPr>
        <p:txBody>
          <a:bodyPr wrap="square">
            <a:spAutoFit/>
          </a:bodyPr>
          <a:lstStyle/>
          <a:p>
            <a:pPr fontAlgn="auto">
              <a:spcBef>
                <a:spcPts val="0"/>
              </a:spcBef>
              <a:spcAft>
                <a:spcPts val="0"/>
              </a:spcAft>
              <a:defRPr/>
            </a:pPr>
            <a:r>
              <a:rPr lang="en-US" sz="2800" dirty="0" smtClean="0">
                <a:latin typeface="+mj-lt"/>
                <a:cs typeface="+mn-cs"/>
              </a:rPr>
              <a:t>Digital Transformation is required to meet the </a:t>
            </a:r>
            <a:r>
              <a:rPr lang="en-US" sz="2800" b="1" dirty="0" smtClean="0">
                <a:latin typeface="+mj-lt"/>
                <a:cs typeface="+mn-cs"/>
              </a:rPr>
              <a:t>ongoing disruptions </a:t>
            </a:r>
            <a:r>
              <a:rPr lang="en-US" sz="2800" dirty="0" smtClean="0">
                <a:latin typeface="+mj-lt"/>
                <a:cs typeface="+mn-cs"/>
              </a:rPr>
              <a:t>facing industry markets</a:t>
            </a:r>
            <a:endParaRPr lang="en-US" sz="2800" dirty="0">
              <a:latin typeface="+mj-lt"/>
              <a:cs typeface="+mn-cs"/>
            </a:endParaRPr>
          </a:p>
        </p:txBody>
      </p:sp>
    </p:spTree>
    <p:extLst>
      <p:ext uri="{BB962C8B-B14F-4D97-AF65-F5344CB8AC3E}">
        <p14:creationId xmlns:p14="http://schemas.microsoft.com/office/powerpoint/2010/main" val="297132452"/>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Title 1"/>
          <p:cNvSpPr>
            <a:spLocks noGrp="1"/>
          </p:cNvSpPr>
          <p:nvPr>
            <p:ph type="title"/>
          </p:nvPr>
        </p:nvSpPr>
        <p:spPr>
          <a:xfrm>
            <a:off x="182563" y="228600"/>
            <a:ext cx="8824912" cy="457200"/>
          </a:xfrm>
        </p:spPr>
        <p:txBody>
          <a:bodyPr/>
          <a:lstStyle/>
          <a:p>
            <a:r>
              <a:rPr lang="en-US" sz="2400" dirty="0" smtClean="0">
                <a:cs typeface="Arial" charset="0"/>
              </a:rPr>
              <a:t>And now: Apache Spark is a key way to use that data </a:t>
            </a:r>
            <a:endParaRPr lang="en-US" sz="2400" dirty="0">
              <a:cs typeface="Arial" charset="0"/>
            </a:endParaRPr>
          </a:p>
        </p:txBody>
      </p:sp>
      <p:sp>
        <p:nvSpPr>
          <p:cNvPr id="3" name="Content Placeholder 2"/>
          <p:cNvSpPr>
            <a:spLocks noGrp="1"/>
          </p:cNvSpPr>
          <p:nvPr>
            <p:ph idx="1"/>
          </p:nvPr>
        </p:nvSpPr>
        <p:spPr>
          <a:xfrm>
            <a:off x="245962" y="4701614"/>
            <a:ext cx="8696721" cy="1318186"/>
          </a:xfrm>
        </p:spPr>
        <p:txBody>
          <a:bodyPr/>
          <a:lstStyle/>
          <a:p>
            <a:pPr>
              <a:spcBef>
                <a:spcPts val="360"/>
              </a:spcBef>
            </a:pPr>
            <a:r>
              <a:rPr lang="en-US" dirty="0"/>
              <a:t>Spark is ”Java for Big Data” – easy access to the data </a:t>
            </a:r>
            <a:r>
              <a:rPr lang="en-US" dirty="0" smtClean="0"/>
              <a:t>lake</a:t>
            </a:r>
          </a:p>
          <a:p>
            <a:pPr lvl="1">
              <a:spcBef>
                <a:spcPts val="360"/>
              </a:spcBef>
            </a:pPr>
            <a:r>
              <a:rPr lang="en-US" sz="1400" dirty="0" smtClean="0"/>
              <a:t>Faster analytics - in-memory</a:t>
            </a:r>
          </a:p>
          <a:p>
            <a:pPr lvl="1">
              <a:spcBef>
                <a:spcPts val="360"/>
              </a:spcBef>
            </a:pPr>
            <a:r>
              <a:rPr lang="en-US" sz="1400" dirty="0" smtClean="0"/>
              <a:t>Accessible by data scientists and others</a:t>
            </a:r>
          </a:p>
          <a:p>
            <a:pPr lvl="1">
              <a:spcBef>
                <a:spcPts val="360"/>
              </a:spcBef>
            </a:pPr>
            <a:r>
              <a:rPr lang="en-US" sz="1400" dirty="0" smtClean="0"/>
              <a:t>Open access</a:t>
            </a:r>
          </a:p>
          <a:p>
            <a:pPr>
              <a:spcBef>
                <a:spcPts val="360"/>
              </a:spcBef>
            </a:pPr>
            <a:r>
              <a:rPr lang="en-US" dirty="0" smtClean="0"/>
              <a:t>Data in place – no ETL needed</a:t>
            </a:r>
            <a:endParaRPr lang="en-US" dirty="0"/>
          </a:p>
          <a:p>
            <a:pPr>
              <a:spcBef>
                <a:spcPts val="360"/>
              </a:spcBef>
            </a:pPr>
            <a:r>
              <a:rPr lang="en-GB" dirty="0">
                <a:cs typeface="Arial" charset="0"/>
              </a:rPr>
              <a:t>Attract data scientists </a:t>
            </a:r>
            <a:r>
              <a:rPr lang="en-GB" dirty="0" smtClean="0">
                <a:cs typeface="Arial" charset="0"/>
              </a:rPr>
              <a:t>with </a:t>
            </a:r>
            <a:r>
              <a:rPr lang="en-GB" dirty="0">
                <a:cs typeface="Arial" charset="0"/>
              </a:rPr>
              <a:t>Spark access to all z Systems data </a:t>
            </a:r>
            <a:r>
              <a:rPr lang="en-GB" dirty="0" smtClean="0">
                <a:cs typeface="Arial" charset="0"/>
              </a:rPr>
              <a:t>sources AND non-z data</a:t>
            </a:r>
            <a:endParaRPr lang="en-GB" dirty="0">
              <a:cs typeface="Arial" charset="0"/>
            </a:endParaRPr>
          </a:p>
        </p:txBody>
      </p:sp>
      <p:cxnSp>
        <p:nvCxnSpPr>
          <p:cNvPr id="57" name="Straight Connector 56"/>
          <p:cNvCxnSpPr/>
          <p:nvPr/>
        </p:nvCxnSpPr>
        <p:spPr>
          <a:xfrm>
            <a:off x="228600" y="838200"/>
            <a:ext cx="7942263" cy="4233"/>
          </a:xfrm>
          <a:prstGeom prst="line">
            <a:avLst/>
          </a:prstGeom>
          <a:ln w="38100" cmpd="sng">
            <a:solidFill>
              <a:schemeClr val="accent1"/>
            </a:solidFill>
          </a:ln>
          <a:effectLst/>
        </p:spPr>
        <p:style>
          <a:lnRef idx="2">
            <a:schemeClr val="accent1"/>
          </a:lnRef>
          <a:fillRef idx="0">
            <a:schemeClr val="accent1"/>
          </a:fillRef>
          <a:effectRef idx="1">
            <a:schemeClr val="accent1"/>
          </a:effectRef>
          <a:fontRef idx="minor">
            <a:schemeClr val="tx1"/>
          </a:fontRef>
        </p:style>
      </p:cxnSp>
      <p:pic>
        <p:nvPicPr>
          <p:cNvPr id="4" name="Picture 3"/>
          <p:cNvPicPr>
            <a:picLocks noChangeAspect="1"/>
          </p:cNvPicPr>
          <p:nvPr/>
        </p:nvPicPr>
        <p:blipFill>
          <a:blip r:embed="rId3"/>
          <a:stretch>
            <a:fillRect/>
          </a:stretch>
        </p:blipFill>
        <p:spPr>
          <a:xfrm>
            <a:off x="92074" y="914400"/>
            <a:ext cx="8915400" cy="3676376"/>
          </a:xfrm>
          <a:prstGeom prst="rect">
            <a:avLst/>
          </a:prstGeom>
        </p:spPr>
      </p:pic>
    </p:spTree>
    <p:extLst>
      <p:ext uri="{BB962C8B-B14F-4D97-AF65-F5344CB8AC3E}">
        <p14:creationId xmlns:p14="http://schemas.microsoft.com/office/powerpoint/2010/main" val="10854375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4738" name="Title 1"/>
          <p:cNvSpPr>
            <a:spLocks noGrp="1"/>
          </p:cNvSpPr>
          <p:nvPr>
            <p:ph type="title"/>
          </p:nvPr>
        </p:nvSpPr>
        <p:spPr>
          <a:xfrm>
            <a:off x="194513" y="244118"/>
            <a:ext cx="8824912" cy="586807"/>
          </a:xfrm>
        </p:spPr>
        <p:txBody>
          <a:bodyPr/>
          <a:lstStyle/>
          <a:p>
            <a:r>
              <a:rPr lang="en-US" sz="2400" dirty="0" smtClean="0">
                <a:cs typeface="Arial" charset="0"/>
              </a:rPr>
              <a:t>And now Apache Spark is a key way to </a:t>
            </a:r>
            <a:r>
              <a:rPr lang="en-US" sz="2400" smtClean="0">
                <a:cs typeface="Arial" charset="0"/>
              </a:rPr>
              <a:t>use the lake</a:t>
            </a:r>
            <a:endParaRPr lang="en-US" sz="2400" dirty="0">
              <a:cs typeface="Arial" charset="0"/>
            </a:endParaRPr>
          </a:p>
        </p:txBody>
      </p:sp>
      <p:cxnSp>
        <p:nvCxnSpPr>
          <p:cNvPr id="57" name="Straight Connector 56"/>
          <p:cNvCxnSpPr/>
          <p:nvPr/>
        </p:nvCxnSpPr>
        <p:spPr>
          <a:xfrm>
            <a:off x="228600" y="838200"/>
            <a:ext cx="7942263" cy="4233"/>
          </a:xfrm>
          <a:prstGeom prst="line">
            <a:avLst/>
          </a:prstGeom>
          <a:ln w="38100" cmpd="sng">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154" name="Rectangle 37"/>
          <p:cNvSpPr>
            <a:spLocks noChangeArrowheads="1"/>
          </p:cNvSpPr>
          <p:nvPr/>
        </p:nvSpPr>
        <p:spPr bwMode="auto">
          <a:xfrm rot="10800000" flipV="1">
            <a:off x="6705599" y="1371600"/>
            <a:ext cx="2209803" cy="4572000"/>
          </a:xfrm>
          <a:prstGeom prst="rect">
            <a:avLst/>
          </a:prstGeom>
          <a:noFill/>
          <a:ln w="9525">
            <a:solidFill>
              <a:srgbClr val="F19027"/>
            </a:solidFill>
            <a:miter lim="800000"/>
            <a:headEnd/>
            <a:tailEnd/>
          </a:ln>
          <a:extLst>
            <a:ext uri="{909E8E84-426E-40dd-AFC4-6F175D3DCCD1}">
              <a14:hiddenFill xmlns:a14="http://schemas.microsoft.com/office/drawing/2010/main">
                <a:solidFill>
                  <a:srgbClr val="FFFFFF"/>
                </a:solidFill>
              </a14:hiddenFill>
            </a:ext>
          </a:extLst>
        </p:spPr>
        <p:txBody>
          <a:bodyPr lIns="91440" tIns="228600" rIns="91440" bIns="17144"/>
          <a:lstStyle/>
          <a:p>
            <a:pPr marL="171450" indent="-171450" defTabSz="639763">
              <a:spcBef>
                <a:spcPts val="225"/>
              </a:spcBef>
              <a:spcAft>
                <a:spcPts val="113"/>
              </a:spcAft>
              <a:buFont typeface="Wingdings" charset="2"/>
              <a:buChar char="§"/>
            </a:pPr>
            <a:r>
              <a:rPr lang="en-GB" dirty="0" smtClean="0">
                <a:latin typeface="+mn-lt"/>
                <a:cs typeface="Arial" charset="0"/>
              </a:rPr>
              <a:t>Leverage IDAA and DB2 BLU for  traditional BA/BI</a:t>
            </a:r>
            <a:endParaRPr lang="en-GB" dirty="0">
              <a:latin typeface="+mn-lt"/>
              <a:cs typeface="Arial" charset="0"/>
            </a:endParaRPr>
          </a:p>
          <a:p>
            <a:pPr marL="171450" indent="-171450" defTabSz="639763">
              <a:spcBef>
                <a:spcPts val="225"/>
              </a:spcBef>
              <a:spcAft>
                <a:spcPts val="113"/>
              </a:spcAft>
              <a:buFont typeface="Wingdings" charset="2"/>
              <a:buChar char="§"/>
            </a:pPr>
            <a:endParaRPr lang="en-GB" dirty="0" smtClean="0">
              <a:latin typeface="+mn-lt"/>
              <a:cs typeface="Arial" charset="0"/>
            </a:endParaRPr>
          </a:p>
          <a:p>
            <a:pPr marL="171450" indent="-171450" defTabSz="639763">
              <a:spcBef>
                <a:spcPts val="225"/>
              </a:spcBef>
              <a:spcAft>
                <a:spcPts val="113"/>
              </a:spcAft>
              <a:buFont typeface="Wingdings" charset="2"/>
              <a:buChar char="§"/>
            </a:pPr>
            <a:r>
              <a:rPr lang="en-GB" dirty="0" smtClean="0">
                <a:latin typeface="+mn-lt"/>
                <a:cs typeface="Arial" charset="0"/>
              </a:rPr>
              <a:t>Attract data scientists to the platform with Spark access to all z Systems data sources</a:t>
            </a:r>
          </a:p>
          <a:p>
            <a:pPr marL="171450" indent="-171450" defTabSz="639763">
              <a:spcBef>
                <a:spcPts val="225"/>
              </a:spcBef>
              <a:spcAft>
                <a:spcPts val="113"/>
              </a:spcAft>
              <a:buFont typeface="Wingdings" charset="2"/>
              <a:buChar char="§"/>
            </a:pPr>
            <a:endParaRPr lang="en-GB" dirty="0" smtClean="0">
              <a:latin typeface="+mn-lt"/>
              <a:cs typeface="Arial" charset="0"/>
            </a:endParaRPr>
          </a:p>
          <a:p>
            <a:pPr marL="171450" indent="-171450" defTabSz="639763">
              <a:spcBef>
                <a:spcPts val="225"/>
              </a:spcBef>
              <a:spcAft>
                <a:spcPts val="113"/>
              </a:spcAft>
              <a:buFont typeface="Wingdings" charset="2"/>
              <a:buChar char="§"/>
            </a:pPr>
            <a:r>
              <a:rPr lang="en-GB" dirty="0" smtClean="0">
                <a:latin typeface="+mn-lt"/>
                <a:cs typeface="Arial" charset="0"/>
              </a:rPr>
              <a:t>Data</a:t>
            </a:r>
            <a:r>
              <a:rPr lang="en-GB" dirty="0">
                <a:latin typeface="+mn-lt"/>
                <a:cs typeface="Arial" charset="0"/>
              </a:rPr>
              <a:t>-in place analytics, no need to </a:t>
            </a:r>
            <a:r>
              <a:rPr lang="en-GB" dirty="0" smtClean="0">
                <a:latin typeface="+mn-lt"/>
                <a:cs typeface="Arial" charset="0"/>
              </a:rPr>
              <a:t>ETL</a:t>
            </a:r>
            <a:endParaRPr lang="en-GB" dirty="0">
              <a:latin typeface="+mn-lt"/>
              <a:cs typeface="Arial" charset="0"/>
            </a:endParaRPr>
          </a:p>
          <a:p>
            <a:pPr marL="171450" indent="-171450" defTabSz="639763">
              <a:spcBef>
                <a:spcPts val="225"/>
              </a:spcBef>
              <a:spcAft>
                <a:spcPts val="113"/>
              </a:spcAft>
              <a:buFont typeface="Wingdings" charset="2"/>
              <a:buChar char="§"/>
            </a:pPr>
            <a:endParaRPr lang="en-GB" dirty="0" smtClean="0">
              <a:latin typeface="+mn-lt"/>
              <a:cs typeface="Arial" charset="0"/>
            </a:endParaRPr>
          </a:p>
          <a:p>
            <a:pPr marL="171450" indent="-171450" defTabSz="639763">
              <a:spcBef>
                <a:spcPts val="225"/>
              </a:spcBef>
              <a:spcAft>
                <a:spcPts val="113"/>
              </a:spcAft>
              <a:buFont typeface="Wingdings" charset="2"/>
              <a:buChar char="§"/>
            </a:pPr>
            <a:r>
              <a:rPr lang="en-GB" dirty="0" smtClean="0">
                <a:latin typeface="+mn-lt"/>
                <a:cs typeface="Arial" charset="0"/>
              </a:rPr>
              <a:t>Integration </a:t>
            </a:r>
            <a:r>
              <a:rPr lang="en-GB" dirty="0">
                <a:latin typeface="+mn-lt"/>
                <a:cs typeface="Arial" charset="0"/>
              </a:rPr>
              <a:t>of analytics across core systems, social data, website information, etc.</a:t>
            </a:r>
          </a:p>
          <a:p>
            <a:pPr marL="171450" indent="-171450" defTabSz="639763">
              <a:spcBef>
                <a:spcPts val="225"/>
              </a:spcBef>
              <a:spcAft>
                <a:spcPts val="113"/>
              </a:spcAft>
              <a:buFont typeface="Wingdings" charset="2"/>
              <a:buChar char="§"/>
            </a:pPr>
            <a:endParaRPr lang="en-GB" dirty="0">
              <a:latin typeface="+mn-lt"/>
              <a:cs typeface="Arial" charset="0"/>
            </a:endParaRPr>
          </a:p>
          <a:p>
            <a:pPr defTabSz="639763">
              <a:spcBef>
                <a:spcPts val="225"/>
              </a:spcBef>
              <a:spcAft>
                <a:spcPts val="113"/>
              </a:spcAft>
            </a:pPr>
            <a:r>
              <a:rPr lang="en-GB" b="1" i="1" dirty="0">
                <a:latin typeface="+mn-lt"/>
                <a:cs typeface="Arial" charset="0"/>
              </a:rPr>
              <a:t> </a:t>
            </a:r>
            <a:endParaRPr lang="en-GB" dirty="0">
              <a:latin typeface="+mn-lt"/>
              <a:cs typeface="Arial" charset="0"/>
            </a:endParaRPr>
          </a:p>
        </p:txBody>
      </p:sp>
      <p:sp>
        <p:nvSpPr>
          <p:cNvPr id="34" name="Rectangle 33"/>
          <p:cNvSpPr/>
          <p:nvPr/>
        </p:nvSpPr>
        <p:spPr>
          <a:xfrm>
            <a:off x="2499124" y="1615647"/>
            <a:ext cx="4060031" cy="3889375"/>
          </a:xfrm>
          <a:prstGeom prst="rect">
            <a:avLst/>
          </a:prstGeom>
          <a:solidFill>
            <a:srgbClr val="128BC2">
              <a:alpha val="15000"/>
            </a:srgbClr>
          </a:solidFill>
          <a:ln w="6350" cap="flat" cmpd="sng" algn="ctr">
            <a:solidFill>
              <a:schemeClr val="accent2">
                <a:lumMod val="50000"/>
              </a:schemeClr>
            </a:solidFill>
            <a:prstDash val="solid"/>
            <a:miter lim="800000"/>
          </a:ln>
          <a:effectLst/>
        </p:spPr>
        <p:txBody>
          <a:bodyPr lIns="57614" tIns="28807" rIns="57614" bIns="28807" anchor="ctr"/>
          <a:lstStyle/>
          <a:p>
            <a:pPr defTabSz="576118">
              <a:defRPr/>
            </a:pPr>
            <a:endParaRPr lang="en-US" sz="1100" kern="0">
              <a:solidFill>
                <a:srgbClr val="FFFFFF"/>
              </a:solidFill>
              <a:latin typeface="Calibri"/>
            </a:endParaRPr>
          </a:p>
        </p:txBody>
      </p:sp>
      <p:cxnSp>
        <p:nvCxnSpPr>
          <p:cNvPr id="35" name="Straight Connector 34"/>
          <p:cNvCxnSpPr/>
          <p:nvPr/>
        </p:nvCxnSpPr>
        <p:spPr>
          <a:xfrm>
            <a:off x="3457575" y="2134759"/>
            <a:ext cx="0" cy="633412"/>
          </a:xfrm>
          <a:prstGeom prst="line">
            <a:avLst/>
          </a:prstGeom>
          <a:noFill/>
          <a:ln w="12700" cap="flat" cmpd="sng" algn="ctr">
            <a:solidFill>
              <a:srgbClr val="B81229"/>
            </a:solidFill>
            <a:prstDash val="solid"/>
            <a:miter lim="800000"/>
          </a:ln>
          <a:effectLst/>
        </p:spPr>
      </p:cxnSp>
      <p:cxnSp>
        <p:nvCxnSpPr>
          <p:cNvPr id="36" name="Straight Connector 35"/>
          <p:cNvCxnSpPr/>
          <p:nvPr/>
        </p:nvCxnSpPr>
        <p:spPr>
          <a:xfrm>
            <a:off x="5686426" y="2252235"/>
            <a:ext cx="3572" cy="579437"/>
          </a:xfrm>
          <a:prstGeom prst="line">
            <a:avLst/>
          </a:prstGeom>
          <a:noFill/>
          <a:ln w="12700" cap="flat" cmpd="sng" algn="ctr">
            <a:solidFill>
              <a:srgbClr val="B81229"/>
            </a:solidFill>
            <a:prstDash val="solid"/>
            <a:miter lim="800000"/>
          </a:ln>
          <a:effectLst/>
        </p:spPr>
      </p:cxnSp>
      <p:sp>
        <p:nvSpPr>
          <p:cNvPr id="37" name="Rectangle 36"/>
          <p:cNvSpPr/>
          <p:nvPr/>
        </p:nvSpPr>
        <p:spPr>
          <a:xfrm>
            <a:off x="310754" y="1615647"/>
            <a:ext cx="1977628" cy="3889375"/>
          </a:xfrm>
          <a:prstGeom prst="rect">
            <a:avLst/>
          </a:prstGeom>
          <a:solidFill>
            <a:sysClr val="window" lastClr="FFFFFF"/>
          </a:solidFill>
          <a:ln w="6350" cap="flat" cmpd="sng" algn="ctr">
            <a:solidFill>
              <a:schemeClr val="accent2">
                <a:lumMod val="60000"/>
                <a:lumOff val="40000"/>
              </a:schemeClr>
            </a:solidFill>
            <a:prstDash val="solid"/>
            <a:miter lim="800000"/>
          </a:ln>
          <a:effectLst/>
        </p:spPr>
        <p:txBody>
          <a:bodyPr lIns="57614" tIns="28807" rIns="57614" bIns="28807" anchor="ctr"/>
          <a:lstStyle/>
          <a:p>
            <a:pPr defTabSz="576118">
              <a:defRPr/>
            </a:pPr>
            <a:endParaRPr lang="en-US" sz="1100" kern="0" dirty="0">
              <a:solidFill>
                <a:srgbClr val="000000"/>
              </a:solidFill>
              <a:latin typeface="Calibri"/>
            </a:endParaRPr>
          </a:p>
        </p:txBody>
      </p:sp>
      <p:cxnSp>
        <p:nvCxnSpPr>
          <p:cNvPr id="38" name="Straight Connector 37"/>
          <p:cNvCxnSpPr/>
          <p:nvPr/>
        </p:nvCxnSpPr>
        <p:spPr>
          <a:xfrm flipH="1" flipV="1">
            <a:off x="2108635" y="2813383"/>
            <a:ext cx="935347" cy="126240"/>
          </a:xfrm>
          <a:prstGeom prst="line">
            <a:avLst/>
          </a:prstGeom>
          <a:noFill/>
          <a:ln w="12700" cap="flat" cmpd="sng" algn="ctr">
            <a:solidFill>
              <a:srgbClr val="7E1321"/>
            </a:solidFill>
            <a:prstDash val="dash"/>
            <a:miter lim="800000"/>
          </a:ln>
          <a:effectLst/>
        </p:spPr>
      </p:cxnSp>
      <p:pic>
        <p:nvPicPr>
          <p:cNvPr id="39" name="Picture 2" descr="C:\Users\IBM_ADMIN\Desktop\OV Decks for TeamRoom\O_DiamondPartner_clr.gif"/>
          <p:cNvPicPr>
            <a:picLocks noChangeAspect="1" noChangeArrowheads="1"/>
          </p:cNvPicPr>
          <p:nvPr/>
        </p:nvPicPr>
        <p:blipFill>
          <a:blip r:embed="rId3" cstate="email">
            <a:extLst>
              <a:ext uri="{28A0092B-C50C-407E-A947-70E740481C1C}">
                <a14:useLocalDpi xmlns:a14="http://schemas.microsoft.com/office/drawing/2010/main" val="0"/>
              </a:ext>
            </a:extLst>
          </a:blip>
          <a:srcRect t="2" r="35683" b="7005"/>
          <a:stretch>
            <a:fillRect/>
          </a:stretch>
        </p:blipFill>
        <p:spPr bwMode="auto">
          <a:xfrm>
            <a:off x="1069182" y="3746541"/>
            <a:ext cx="727472" cy="265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Picture 28"/>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097757" y="3055979"/>
            <a:ext cx="1016794"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29"/>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1112045" y="4037053"/>
            <a:ext cx="1038225"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30"/>
          <p:cNvPicPr>
            <a:picLocks noChangeAspect="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1114425" y="3490953"/>
            <a:ext cx="1035844"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Picture 31"/>
          <p:cNvPicPr>
            <a:picLocks noChangeAspect="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475061" y="3625890"/>
            <a:ext cx="577453" cy="387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Picture 32"/>
          <p:cNvPicPr>
            <a:picLocks noChangeAspect="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475061" y="3046454"/>
            <a:ext cx="54411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Rectangle 45"/>
          <p:cNvSpPr/>
          <p:nvPr/>
        </p:nvSpPr>
        <p:spPr>
          <a:xfrm>
            <a:off x="2980136" y="1839486"/>
            <a:ext cx="887015" cy="485775"/>
          </a:xfrm>
          <a:prstGeom prst="rect">
            <a:avLst/>
          </a:prstGeom>
          <a:solidFill>
            <a:srgbClr val="B81229"/>
          </a:solidFill>
          <a:ln w="6350" cap="flat" cmpd="sng" algn="ctr">
            <a:noFill/>
            <a:prstDash val="solid"/>
            <a:miter lim="800000"/>
          </a:ln>
          <a:effectLst/>
        </p:spPr>
        <p:txBody>
          <a:bodyPr lIns="57614" tIns="28807" rIns="57614" bIns="28807" anchor="ctr"/>
          <a:lstStyle/>
          <a:p>
            <a:pPr algn="ctr" defTabSz="576118">
              <a:defRPr/>
            </a:pPr>
            <a:r>
              <a:rPr lang="en-US" sz="1100" kern="0" dirty="0">
                <a:solidFill>
                  <a:prstClr val="white"/>
                </a:solidFill>
                <a:latin typeface="Calibri"/>
              </a:rPr>
              <a:t>CICS</a:t>
            </a:r>
          </a:p>
        </p:txBody>
      </p:sp>
      <p:sp>
        <p:nvSpPr>
          <p:cNvPr id="47" name="Rectangle 46"/>
          <p:cNvSpPr/>
          <p:nvPr/>
        </p:nvSpPr>
        <p:spPr>
          <a:xfrm>
            <a:off x="5219700" y="1841071"/>
            <a:ext cx="887016" cy="482600"/>
          </a:xfrm>
          <a:prstGeom prst="rect">
            <a:avLst/>
          </a:prstGeom>
          <a:solidFill>
            <a:srgbClr val="B81229"/>
          </a:solidFill>
          <a:ln w="6350" cap="flat" cmpd="sng" algn="ctr">
            <a:noFill/>
            <a:prstDash val="solid"/>
            <a:miter lim="800000"/>
          </a:ln>
          <a:effectLst/>
        </p:spPr>
        <p:txBody>
          <a:bodyPr lIns="57614" tIns="28807" rIns="57614" bIns="28807" anchor="ctr"/>
          <a:lstStyle/>
          <a:p>
            <a:pPr algn="ctr" defTabSz="576118">
              <a:defRPr/>
            </a:pPr>
            <a:r>
              <a:rPr lang="en-US" sz="1100" kern="0" dirty="0">
                <a:solidFill>
                  <a:prstClr val="white"/>
                </a:solidFill>
                <a:latin typeface="Calibri"/>
              </a:rPr>
              <a:t>WAS</a:t>
            </a:r>
          </a:p>
        </p:txBody>
      </p:sp>
      <p:cxnSp>
        <p:nvCxnSpPr>
          <p:cNvPr id="48" name="Straight Connector 47"/>
          <p:cNvCxnSpPr/>
          <p:nvPr/>
        </p:nvCxnSpPr>
        <p:spPr>
          <a:xfrm>
            <a:off x="4574381" y="2249060"/>
            <a:ext cx="0" cy="534987"/>
          </a:xfrm>
          <a:prstGeom prst="line">
            <a:avLst/>
          </a:prstGeom>
          <a:noFill/>
          <a:ln w="12700" cap="flat" cmpd="sng" algn="ctr">
            <a:solidFill>
              <a:srgbClr val="B81229"/>
            </a:solidFill>
            <a:prstDash val="solid"/>
            <a:miter lim="800000"/>
          </a:ln>
          <a:effectLst/>
        </p:spPr>
      </p:cxnSp>
      <p:sp>
        <p:nvSpPr>
          <p:cNvPr id="49" name="Rectangle 48"/>
          <p:cNvSpPr/>
          <p:nvPr/>
        </p:nvSpPr>
        <p:spPr>
          <a:xfrm>
            <a:off x="4126706" y="1841071"/>
            <a:ext cx="882254" cy="482600"/>
          </a:xfrm>
          <a:prstGeom prst="rect">
            <a:avLst/>
          </a:prstGeom>
          <a:solidFill>
            <a:srgbClr val="B81229"/>
          </a:solidFill>
          <a:ln w="6350" cap="flat" cmpd="sng" algn="ctr">
            <a:noFill/>
            <a:prstDash val="solid"/>
            <a:miter lim="800000"/>
          </a:ln>
          <a:effectLst/>
        </p:spPr>
        <p:txBody>
          <a:bodyPr lIns="57614" tIns="28807" rIns="57614" bIns="28807" anchor="ctr"/>
          <a:lstStyle/>
          <a:p>
            <a:pPr algn="ctr" defTabSz="576118">
              <a:defRPr/>
            </a:pPr>
            <a:r>
              <a:rPr lang="en-US" sz="1100" kern="0" dirty="0">
                <a:solidFill>
                  <a:prstClr val="white"/>
                </a:solidFill>
                <a:latin typeface="Calibri"/>
              </a:rPr>
              <a:t>IMS</a:t>
            </a:r>
          </a:p>
        </p:txBody>
      </p:sp>
      <p:sp>
        <p:nvSpPr>
          <p:cNvPr id="50" name="Rectangle 49"/>
          <p:cNvSpPr/>
          <p:nvPr/>
        </p:nvSpPr>
        <p:spPr>
          <a:xfrm>
            <a:off x="475061" y="2549201"/>
            <a:ext cx="1628775" cy="417512"/>
          </a:xfrm>
          <a:prstGeom prst="rect">
            <a:avLst/>
          </a:prstGeom>
          <a:solidFill>
            <a:srgbClr val="7E1321"/>
          </a:solidFill>
          <a:ln w="6350" cap="flat" cmpd="sng" algn="ctr">
            <a:noFill/>
            <a:prstDash val="solid"/>
            <a:miter lim="800000"/>
          </a:ln>
          <a:effectLst/>
        </p:spPr>
        <p:txBody>
          <a:bodyPr lIns="57614" tIns="28807" rIns="57614" bIns="28807" anchor="ctr"/>
          <a:lstStyle/>
          <a:p>
            <a:pPr algn="ctr" defTabSz="576118">
              <a:defRPr/>
            </a:pPr>
            <a:r>
              <a:rPr lang="en-US" sz="1100" b="1" kern="0" dirty="0">
                <a:solidFill>
                  <a:srgbClr val="FFFFFF"/>
                </a:solidFill>
                <a:latin typeface="Calibri"/>
              </a:rPr>
              <a:t>Spark</a:t>
            </a:r>
          </a:p>
        </p:txBody>
      </p:sp>
      <p:sp>
        <p:nvSpPr>
          <p:cNvPr id="51" name="Can 50"/>
          <p:cNvSpPr/>
          <p:nvPr/>
        </p:nvSpPr>
        <p:spPr>
          <a:xfrm>
            <a:off x="2794839" y="3782021"/>
            <a:ext cx="771525" cy="298451"/>
          </a:xfrm>
          <a:prstGeom prst="can">
            <a:avLst/>
          </a:prstGeom>
          <a:solidFill>
            <a:sysClr val="window" lastClr="FFFFFF">
              <a:lumMod val="50000"/>
              <a:alpha val="75000"/>
            </a:sysClr>
          </a:solidFill>
          <a:ln w="6350" cap="flat" cmpd="sng" algn="ctr">
            <a:noFill/>
            <a:prstDash val="solid"/>
            <a:miter lim="800000"/>
          </a:ln>
          <a:effectLst/>
        </p:spPr>
        <p:txBody>
          <a:bodyPr lIns="68580" tIns="34290" rIns="68580" bIns="34290" anchor="ctr"/>
          <a:lstStyle/>
          <a:p>
            <a:pPr algn="ctr" defTabSz="914285">
              <a:defRPr/>
            </a:pPr>
            <a:r>
              <a:rPr lang="en-US" sz="700" kern="0" dirty="0">
                <a:solidFill>
                  <a:prstClr val="white"/>
                </a:solidFill>
                <a:latin typeface="Calibri"/>
              </a:rPr>
              <a:t>DB2 z/OS</a:t>
            </a:r>
          </a:p>
        </p:txBody>
      </p:sp>
      <p:sp>
        <p:nvSpPr>
          <p:cNvPr id="52" name="Can 51"/>
          <p:cNvSpPr/>
          <p:nvPr/>
        </p:nvSpPr>
        <p:spPr>
          <a:xfrm>
            <a:off x="3703285" y="3782021"/>
            <a:ext cx="770335" cy="298451"/>
          </a:xfrm>
          <a:prstGeom prst="can">
            <a:avLst/>
          </a:prstGeom>
          <a:solidFill>
            <a:sysClr val="window" lastClr="FFFFFF">
              <a:lumMod val="50000"/>
              <a:alpha val="75000"/>
            </a:sysClr>
          </a:solidFill>
          <a:ln w="6350" cap="flat" cmpd="sng" algn="ctr">
            <a:noFill/>
            <a:prstDash val="solid"/>
            <a:miter lim="800000"/>
          </a:ln>
          <a:effectLst/>
        </p:spPr>
        <p:txBody>
          <a:bodyPr lIns="68580" tIns="34290" rIns="68580" bIns="34290" anchor="ctr"/>
          <a:lstStyle/>
          <a:p>
            <a:pPr algn="ctr" defTabSz="914285">
              <a:defRPr/>
            </a:pPr>
            <a:r>
              <a:rPr lang="en-US" sz="700" kern="0" dirty="0">
                <a:solidFill>
                  <a:prstClr val="white"/>
                </a:solidFill>
                <a:latin typeface="Calibri"/>
              </a:rPr>
              <a:t>IMS</a:t>
            </a:r>
          </a:p>
        </p:txBody>
      </p:sp>
      <p:sp>
        <p:nvSpPr>
          <p:cNvPr id="53" name="Can 52"/>
          <p:cNvSpPr/>
          <p:nvPr/>
        </p:nvSpPr>
        <p:spPr>
          <a:xfrm>
            <a:off x="4606969" y="3782021"/>
            <a:ext cx="770334" cy="298451"/>
          </a:xfrm>
          <a:prstGeom prst="can">
            <a:avLst/>
          </a:prstGeom>
          <a:solidFill>
            <a:sysClr val="window" lastClr="FFFFFF">
              <a:lumMod val="50000"/>
              <a:alpha val="75000"/>
            </a:sysClr>
          </a:solidFill>
          <a:ln w="6350" cap="flat" cmpd="sng" algn="ctr">
            <a:noFill/>
            <a:prstDash val="solid"/>
            <a:miter lim="800000"/>
          </a:ln>
          <a:effectLst/>
        </p:spPr>
        <p:txBody>
          <a:bodyPr lIns="68580" tIns="34290" rIns="68580" bIns="34290" anchor="ctr"/>
          <a:lstStyle/>
          <a:p>
            <a:pPr algn="ctr" defTabSz="914285">
              <a:defRPr/>
            </a:pPr>
            <a:r>
              <a:rPr lang="en-US" sz="700" kern="0" dirty="0">
                <a:solidFill>
                  <a:prstClr val="white"/>
                </a:solidFill>
                <a:latin typeface="Calibri"/>
              </a:rPr>
              <a:t>VSAM</a:t>
            </a:r>
          </a:p>
        </p:txBody>
      </p:sp>
      <p:sp>
        <p:nvSpPr>
          <p:cNvPr id="54" name="Can 53"/>
          <p:cNvSpPr/>
          <p:nvPr/>
        </p:nvSpPr>
        <p:spPr>
          <a:xfrm>
            <a:off x="5532085" y="3782021"/>
            <a:ext cx="770335" cy="298451"/>
          </a:xfrm>
          <a:prstGeom prst="can">
            <a:avLst/>
          </a:prstGeom>
          <a:solidFill>
            <a:sysClr val="window" lastClr="FFFFFF">
              <a:lumMod val="50000"/>
              <a:alpha val="75000"/>
            </a:sysClr>
          </a:solidFill>
          <a:ln w="6350" cap="flat" cmpd="sng" algn="ctr">
            <a:noFill/>
            <a:prstDash val="solid"/>
            <a:miter lim="800000"/>
          </a:ln>
          <a:effectLst/>
        </p:spPr>
        <p:txBody>
          <a:bodyPr lIns="68580" tIns="34290" rIns="68580" bIns="34290" anchor="ctr"/>
          <a:lstStyle/>
          <a:p>
            <a:pPr algn="ctr" defTabSz="914285">
              <a:defRPr/>
            </a:pPr>
            <a:r>
              <a:rPr lang="en-US" sz="700" kern="0" dirty="0">
                <a:solidFill>
                  <a:prstClr val="white"/>
                </a:solidFill>
                <a:latin typeface="Calibri"/>
              </a:rPr>
              <a:t>SMF</a:t>
            </a:r>
          </a:p>
        </p:txBody>
      </p:sp>
      <p:sp>
        <p:nvSpPr>
          <p:cNvPr id="55" name="TextBox 146"/>
          <p:cNvSpPr txBox="1">
            <a:spLocks noChangeArrowheads="1"/>
          </p:cNvSpPr>
          <p:nvPr/>
        </p:nvSpPr>
        <p:spPr bwMode="auto">
          <a:xfrm>
            <a:off x="6036910" y="4107459"/>
            <a:ext cx="732235" cy="176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defTabSz="1217613">
              <a:defRPr sz="2400">
                <a:solidFill>
                  <a:schemeClr val="tx1"/>
                </a:solidFill>
                <a:latin typeface="Calibri" charset="0"/>
                <a:ea typeface="ＭＳ Ｐゴシック" charset="0"/>
                <a:cs typeface="ＭＳ Ｐゴシック" charset="0"/>
              </a:defRPr>
            </a:lvl1pPr>
            <a:lvl2pPr marL="742950" indent="-285750" defTabSz="1217613">
              <a:defRPr sz="2400">
                <a:solidFill>
                  <a:schemeClr val="tx1"/>
                </a:solidFill>
                <a:latin typeface="Calibri" charset="0"/>
                <a:ea typeface="ＭＳ Ｐゴシック" charset="0"/>
              </a:defRPr>
            </a:lvl2pPr>
            <a:lvl3pPr marL="1143000" indent="-228600" defTabSz="1217613">
              <a:defRPr sz="2400">
                <a:solidFill>
                  <a:schemeClr val="tx1"/>
                </a:solidFill>
                <a:latin typeface="Calibri" charset="0"/>
                <a:ea typeface="ＭＳ Ｐゴシック" charset="0"/>
              </a:defRPr>
            </a:lvl3pPr>
            <a:lvl4pPr marL="1600200" indent="-228600" defTabSz="1217613">
              <a:defRPr sz="2400">
                <a:solidFill>
                  <a:schemeClr val="tx1"/>
                </a:solidFill>
                <a:latin typeface="Calibri" charset="0"/>
                <a:ea typeface="ＭＳ Ｐゴシック" charset="0"/>
              </a:defRPr>
            </a:lvl4pPr>
            <a:lvl5pPr marL="2057400" indent="-228600" defTabSz="1217613">
              <a:defRPr sz="2400">
                <a:solidFill>
                  <a:schemeClr val="tx1"/>
                </a:solidFill>
                <a:latin typeface="Calibri" charset="0"/>
                <a:ea typeface="ＭＳ Ｐゴシック" charset="0"/>
              </a:defRPr>
            </a:lvl5pPr>
            <a:lvl6pPr marL="2514600" indent="-228600" defTabSz="1217613" eaLnBrk="0" fontAlgn="base" hangingPunct="0">
              <a:spcBef>
                <a:spcPct val="0"/>
              </a:spcBef>
              <a:spcAft>
                <a:spcPct val="0"/>
              </a:spcAft>
              <a:defRPr sz="2400">
                <a:solidFill>
                  <a:schemeClr val="tx1"/>
                </a:solidFill>
                <a:latin typeface="Calibri" charset="0"/>
                <a:ea typeface="ＭＳ Ｐゴシック" charset="0"/>
              </a:defRPr>
            </a:lvl6pPr>
            <a:lvl7pPr marL="2971800" indent="-228600" defTabSz="1217613" eaLnBrk="0" fontAlgn="base" hangingPunct="0">
              <a:spcBef>
                <a:spcPct val="0"/>
              </a:spcBef>
              <a:spcAft>
                <a:spcPct val="0"/>
              </a:spcAft>
              <a:defRPr sz="2400">
                <a:solidFill>
                  <a:schemeClr val="tx1"/>
                </a:solidFill>
                <a:latin typeface="Calibri" charset="0"/>
                <a:ea typeface="ＭＳ Ｐゴシック" charset="0"/>
              </a:defRPr>
            </a:lvl7pPr>
            <a:lvl8pPr marL="3429000" indent="-228600" defTabSz="1217613" eaLnBrk="0" fontAlgn="base" hangingPunct="0">
              <a:spcBef>
                <a:spcPct val="0"/>
              </a:spcBef>
              <a:spcAft>
                <a:spcPct val="0"/>
              </a:spcAft>
              <a:defRPr sz="2400">
                <a:solidFill>
                  <a:schemeClr val="tx1"/>
                </a:solidFill>
                <a:latin typeface="Calibri" charset="0"/>
                <a:ea typeface="ＭＳ Ｐゴシック" charset="0"/>
              </a:defRPr>
            </a:lvl8pPr>
            <a:lvl9pPr marL="3886200" indent="-228600" defTabSz="1217613"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US" sz="700" dirty="0">
                <a:solidFill>
                  <a:srgbClr val="7F7F7F"/>
                </a:solidFill>
                <a:cs typeface="Arial" charset="0"/>
              </a:rPr>
              <a:t>and more…</a:t>
            </a:r>
          </a:p>
        </p:txBody>
      </p:sp>
      <p:sp>
        <p:nvSpPr>
          <p:cNvPr id="56" name="Rectangle 55"/>
          <p:cNvSpPr/>
          <p:nvPr/>
        </p:nvSpPr>
        <p:spPr>
          <a:xfrm>
            <a:off x="3092055" y="2739035"/>
            <a:ext cx="3123009" cy="406400"/>
          </a:xfrm>
          <a:prstGeom prst="rect">
            <a:avLst/>
          </a:prstGeom>
          <a:solidFill>
            <a:srgbClr val="800000"/>
          </a:solidFill>
          <a:ln w="6350" cap="flat" cmpd="sng" algn="ctr">
            <a:noFill/>
            <a:prstDash val="solid"/>
            <a:miter lim="800000"/>
          </a:ln>
          <a:effectLst/>
        </p:spPr>
        <p:txBody>
          <a:bodyPr lIns="68580" tIns="34290" rIns="68580" bIns="34290" anchor="ctr"/>
          <a:lstStyle/>
          <a:p>
            <a:pPr algn="ctr" defTabSz="914285">
              <a:defRPr/>
            </a:pPr>
            <a:r>
              <a:rPr lang="en-US" sz="1600" b="1" kern="0" dirty="0">
                <a:solidFill>
                  <a:srgbClr val="FFFFFF"/>
                </a:solidFill>
                <a:latin typeface="Calibri"/>
              </a:rPr>
              <a:t>Spark</a:t>
            </a:r>
            <a:endParaRPr lang="en-US" sz="1600" kern="0" dirty="0">
              <a:solidFill>
                <a:prstClr val="white"/>
              </a:solidFill>
              <a:latin typeface="Calibri"/>
            </a:endParaRPr>
          </a:p>
        </p:txBody>
      </p:sp>
      <p:cxnSp>
        <p:nvCxnSpPr>
          <p:cNvPr id="58" name="Straight Arrow Connector 57"/>
          <p:cNvCxnSpPr/>
          <p:nvPr/>
        </p:nvCxnSpPr>
        <p:spPr>
          <a:xfrm>
            <a:off x="5905713" y="3142261"/>
            <a:ext cx="0" cy="587375"/>
          </a:xfrm>
          <a:prstGeom prst="straightConnector1">
            <a:avLst/>
          </a:prstGeom>
          <a:noFill/>
          <a:ln w="12700" cap="flat" cmpd="sng" algn="ctr">
            <a:solidFill>
              <a:srgbClr val="7E1321">
                <a:alpha val="50000"/>
              </a:srgbClr>
            </a:solidFill>
            <a:prstDash val="solid"/>
            <a:miter lim="800000"/>
            <a:tailEnd type="arrow"/>
          </a:ln>
          <a:effectLst/>
        </p:spPr>
      </p:cxnSp>
      <p:cxnSp>
        <p:nvCxnSpPr>
          <p:cNvPr id="59" name="Straight Arrow Connector 58"/>
          <p:cNvCxnSpPr/>
          <p:nvPr/>
        </p:nvCxnSpPr>
        <p:spPr>
          <a:xfrm>
            <a:off x="3181908" y="3142261"/>
            <a:ext cx="0" cy="587375"/>
          </a:xfrm>
          <a:prstGeom prst="straightConnector1">
            <a:avLst/>
          </a:prstGeom>
          <a:noFill/>
          <a:ln w="12700" cap="flat" cmpd="sng" algn="ctr">
            <a:solidFill>
              <a:srgbClr val="7E1321">
                <a:alpha val="50000"/>
              </a:srgbClr>
            </a:solidFill>
            <a:prstDash val="solid"/>
            <a:miter lim="800000"/>
            <a:tailEnd type="arrow"/>
          </a:ln>
          <a:effectLst/>
        </p:spPr>
      </p:cxnSp>
      <p:cxnSp>
        <p:nvCxnSpPr>
          <p:cNvPr id="60" name="Straight Arrow Connector 59"/>
          <p:cNvCxnSpPr/>
          <p:nvPr/>
        </p:nvCxnSpPr>
        <p:spPr>
          <a:xfrm>
            <a:off x="4984920" y="3142261"/>
            <a:ext cx="0" cy="587375"/>
          </a:xfrm>
          <a:prstGeom prst="straightConnector1">
            <a:avLst/>
          </a:prstGeom>
          <a:noFill/>
          <a:ln w="12700" cap="flat" cmpd="sng" algn="ctr">
            <a:solidFill>
              <a:srgbClr val="7E1321">
                <a:alpha val="50000"/>
              </a:srgbClr>
            </a:solidFill>
            <a:prstDash val="solid"/>
            <a:miter lim="800000"/>
            <a:tailEnd type="arrow"/>
          </a:ln>
          <a:effectLst/>
        </p:spPr>
      </p:cxnSp>
      <p:sp>
        <p:nvSpPr>
          <p:cNvPr id="61" name="TextBox 146"/>
          <p:cNvSpPr txBox="1">
            <a:spLocks noChangeArrowheads="1"/>
          </p:cNvSpPr>
          <p:nvPr/>
        </p:nvSpPr>
        <p:spPr bwMode="auto">
          <a:xfrm>
            <a:off x="5781676" y="2300366"/>
            <a:ext cx="732235" cy="176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defTabSz="1217613">
              <a:defRPr sz="2400">
                <a:solidFill>
                  <a:schemeClr val="tx1"/>
                </a:solidFill>
                <a:latin typeface="Calibri" charset="0"/>
                <a:ea typeface="ＭＳ Ｐゴシック" charset="0"/>
                <a:cs typeface="ＭＳ Ｐゴシック" charset="0"/>
              </a:defRPr>
            </a:lvl1pPr>
            <a:lvl2pPr marL="742950" indent="-285750" defTabSz="1217613">
              <a:defRPr sz="2400">
                <a:solidFill>
                  <a:schemeClr val="tx1"/>
                </a:solidFill>
                <a:latin typeface="Calibri" charset="0"/>
                <a:ea typeface="ＭＳ Ｐゴシック" charset="0"/>
              </a:defRPr>
            </a:lvl2pPr>
            <a:lvl3pPr marL="1143000" indent="-228600" defTabSz="1217613">
              <a:defRPr sz="2400">
                <a:solidFill>
                  <a:schemeClr val="tx1"/>
                </a:solidFill>
                <a:latin typeface="Calibri" charset="0"/>
                <a:ea typeface="ＭＳ Ｐゴシック" charset="0"/>
              </a:defRPr>
            </a:lvl3pPr>
            <a:lvl4pPr marL="1600200" indent="-228600" defTabSz="1217613">
              <a:defRPr sz="2400">
                <a:solidFill>
                  <a:schemeClr val="tx1"/>
                </a:solidFill>
                <a:latin typeface="Calibri" charset="0"/>
                <a:ea typeface="ＭＳ Ｐゴシック" charset="0"/>
              </a:defRPr>
            </a:lvl4pPr>
            <a:lvl5pPr marL="2057400" indent="-228600" defTabSz="1217613">
              <a:defRPr sz="2400">
                <a:solidFill>
                  <a:schemeClr val="tx1"/>
                </a:solidFill>
                <a:latin typeface="Calibri" charset="0"/>
                <a:ea typeface="ＭＳ Ｐゴシック" charset="0"/>
              </a:defRPr>
            </a:lvl5pPr>
            <a:lvl6pPr marL="2514600" indent="-228600" defTabSz="1217613" eaLnBrk="0" fontAlgn="base" hangingPunct="0">
              <a:spcBef>
                <a:spcPct val="0"/>
              </a:spcBef>
              <a:spcAft>
                <a:spcPct val="0"/>
              </a:spcAft>
              <a:defRPr sz="2400">
                <a:solidFill>
                  <a:schemeClr val="tx1"/>
                </a:solidFill>
                <a:latin typeface="Calibri" charset="0"/>
                <a:ea typeface="ＭＳ Ｐゴシック" charset="0"/>
              </a:defRPr>
            </a:lvl6pPr>
            <a:lvl7pPr marL="2971800" indent="-228600" defTabSz="1217613" eaLnBrk="0" fontAlgn="base" hangingPunct="0">
              <a:spcBef>
                <a:spcPct val="0"/>
              </a:spcBef>
              <a:spcAft>
                <a:spcPct val="0"/>
              </a:spcAft>
              <a:defRPr sz="2400">
                <a:solidFill>
                  <a:schemeClr val="tx1"/>
                </a:solidFill>
                <a:latin typeface="Calibri" charset="0"/>
                <a:ea typeface="ＭＳ Ｐゴシック" charset="0"/>
              </a:defRPr>
            </a:lvl7pPr>
            <a:lvl8pPr marL="3429000" indent="-228600" defTabSz="1217613" eaLnBrk="0" fontAlgn="base" hangingPunct="0">
              <a:spcBef>
                <a:spcPct val="0"/>
              </a:spcBef>
              <a:spcAft>
                <a:spcPct val="0"/>
              </a:spcAft>
              <a:defRPr sz="2400">
                <a:solidFill>
                  <a:schemeClr val="tx1"/>
                </a:solidFill>
                <a:latin typeface="Calibri" charset="0"/>
                <a:ea typeface="ＭＳ Ｐゴシック" charset="0"/>
              </a:defRPr>
            </a:lvl8pPr>
            <a:lvl9pPr marL="3886200" indent="-228600" defTabSz="1217613"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US" sz="700" dirty="0">
                <a:solidFill>
                  <a:srgbClr val="7F7F7F"/>
                </a:solidFill>
                <a:cs typeface="Arial" charset="0"/>
              </a:rPr>
              <a:t>and more…</a:t>
            </a:r>
          </a:p>
        </p:txBody>
      </p:sp>
      <p:cxnSp>
        <p:nvCxnSpPr>
          <p:cNvPr id="62" name="Straight Arrow Connector 61"/>
          <p:cNvCxnSpPr/>
          <p:nvPr/>
        </p:nvCxnSpPr>
        <p:spPr>
          <a:xfrm>
            <a:off x="4033155" y="3142261"/>
            <a:ext cx="0" cy="587375"/>
          </a:xfrm>
          <a:prstGeom prst="straightConnector1">
            <a:avLst/>
          </a:prstGeom>
          <a:noFill/>
          <a:ln w="12700" cap="flat" cmpd="sng" algn="ctr">
            <a:solidFill>
              <a:srgbClr val="7E1321">
                <a:alpha val="50000"/>
              </a:srgbClr>
            </a:solidFill>
            <a:prstDash val="solid"/>
            <a:miter lim="800000"/>
            <a:tailEnd type="arrow"/>
          </a:ln>
          <a:effectLst/>
        </p:spPr>
      </p:cxnSp>
      <p:pic>
        <p:nvPicPr>
          <p:cNvPr id="64" name="Picture 20"/>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837428" y="1700878"/>
            <a:ext cx="373063" cy="44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 name="Picture 21"/>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2536119" y="1731642"/>
            <a:ext cx="341312"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 name="Picture 26" descr="New Blue Door.png"/>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636140" y="4482427"/>
            <a:ext cx="1066800" cy="1303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 name="Picture 22"/>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1950340" y="4472068"/>
            <a:ext cx="861925" cy="1203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 name="Rectangle 67"/>
          <p:cNvSpPr/>
          <p:nvPr/>
        </p:nvSpPr>
        <p:spPr>
          <a:xfrm>
            <a:off x="3093340" y="4842431"/>
            <a:ext cx="1752600" cy="461665"/>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IDAA</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71" name="Rectangle 70"/>
          <p:cNvSpPr/>
          <p:nvPr/>
        </p:nvSpPr>
        <p:spPr>
          <a:xfrm>
            <a:off x="259952" y="4811653"/>
            <a:ext cx="1685875" cy="523220"/>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1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DB2 with BLU Acceleration</a:t>
            </a:r>
            <a:endParaRPr lang="en-US" sz="1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extLst>
      <p:ext uri="{BB962C8B-B14F-4D97-AF65-F5344CB8AC3E}">
        <p14:creationId xmlns:p14="http://schemas.microsoft.com/office/powerpoint/2010/main" val="1433603717"/>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5" name="Picture 4"/>
          <p:cNvPicPr>
            <a:picLocks noChangeAspect="1"/>
          </p:cNvPicPr>
          <p:nvPr/>
        </p:nvPicPr>
        <p:blipFill>
          <a:blip r:embed="rId3"/>
          <a:srcRect/>
          <a:stretch>
            <a:fillRect/>
          </a:stretch>
        </p:blipFill>
        <p:spPr bwMode="auto">
          <a:xfrm>
            <a:off x="-14288" y="0"/>
            <a:ext cx="9158288" cy="6878638"/>
          </a:xfrm>
          <a:prstGeom prst="rect">
            <a:avLst/>
          </a:prstGeom>
          <a:noFill/>
          <a:ln w="9525">
            <a:noFill/>
            <a:miter lim="800000"/>
            <a:headEnd/>
            <a:tailEnd/>
          </a:ln>
        </p:spPr>
      </p:pic>
      <p:sp>
        <p:nvSpPr>
          <p:cNvPr id="12" name="Rectangle 3"/>
          <p:cNvSpPr>
            <a:spLocks noChangeArrowheads="1"/>
          </p:cNvSpPr>
          <p:nvPr/>
        </p:nvSpPr>
        <p:spPr bwMode="auto">
          <a:xfrm>
            <a:off x="0" y="0"/>
            <a:ext cx="9144000" cy="6858000"/>
          </a:xfrm>
          <a:prstGeom prst="rect">
            <a:avLst/>
          </a:prstGeom>
          <a:solidFill>
            <a:srgbClr val="3E003E">
              <a:alpha val="20000"/>
            </a:srgbClr>
          </a:solidFill>
          <a:ln w="9525">
            <a:noFill/>
            <a:miter lim="800000"/>
            <a:headEnd/>
            <a:tailEnd/>
          </a:ln>
          <a:effectLst/>
        </p:spPr>
        <p:txBody>
          <a:bodyPr wrap="none" anchor="ctr"/>
          <a:lstStyle/>
          <a:p>
            <a:endParaRPr lang="en-US"/>
          </a:p>
        </p:txBody>
      </p:sp>
      <p:sp>
        <p:nvSpPr>
          <p:cNvPr id="72706" name="Rectangle 2"/>
          <p:cNvSpPr>
            <a:spLocks noChangeArrowheads="1"/>
          </p:cNvSpPr>
          <p:nvPr/>
        </p:nvSpPr>
        <p:spPr bwMode="auto">
          <a:xfrm>
            <a:off x="506413" y="3578183"/>
            <a:ext cx="2011362" cy="777875"/>
          </a:xfrm>
          <a:prstGeom prst="rect">
            <a:avLst/>
          </a:prstGeom>
          <a:noFill/>
          <a:ln w="9525">
            <a:noFill/>
            <a:miter lim="800000"/>
            <a:headEnd/>
            <a:tailEnd/>
          </a:ln>
        </p:spPr>
        <p:txBody>
          <a:bodyPr lIns="0" tIns="0" rIns="0" bIns="0">
            <a:spAutoFit/>
          </a:bodyPr>
          <a:lstStyle/>
          <a:p>
            <a:pPr defTabSz="576263" eaLnBrk="0" hangingPunct="0">
              <a:lnSpc>
                <a:spcPct val="90000"/>
              </a:lnSpc>
              <a:spcBef>
                <a:spcPts val="600"/>
              </a:spcBef>
              <a:spcAft>
                <a:spcPts val="600"/>
              </a:spcAft>
              <a:buClr>
                <a:srgbClr val="CC3A79"/>
              </a:buClr>
              <a:buFont typeface="Wingdings" pitchFamily="2" charset="2"/>
              <a:buNone/>
            </a:pPr>
            <a:r>
              <a:rPr lang="en-US" dirty="0">
                <a:solidFill>
                  <a:schemeClr val="bg1"/>
                </a:solidFill>
                <a:ea typeface="MS Gothic" pitchFamily="49" charset="-128"/>
              </a:rPr>
              <a:t>Increased retail sales revenue through </a:t>
            </a:r>
            <a:br>
              <a:rPr lang="en-US" dirty="0">
                <a:solidFill>
                  <a:schemeClr val="bg1"/>
                </a:solidFill>
                <a:ea typeface="MS Gothic" pitchFamily="49" charset="-128"/>
              </a:rPr>
            </a:br>
            <a:r>
              <a:rPr lang="en-US" dirty="0">
                <a:solidFill>
                  <a:schemeClr val="bg1"/>
                </a:solidFill>
                <a:ea typeface="MS Gothic" pitchFamily="49" charset="-128"/>
              </a:rPr>
              <a:t>point-of-sale </a:t>
            </a:r>
            <a:br>
              <a:rPr lang="en-US" dirty="0">
                <a:solidFill>
                  <a:schemeClr val="bg1"/>
                </a:solidFill>
                <a:ea typeface="MS Gothic" pitchFamily="49" charset="-128"/>
              </a:rPr>
            </a:br>
            <a:r>
              <a:rPr lang="en-US" dirty="0">
                <a:solidFill>
                  <a:schemeClr val="bg1"/>
                </a:solidFill>
                <a:ea typeface="MS Gothic" pitchFamily="49" charset="-128"/>
              </a:rPr>
              <a:t>suggest-sell insight</a:t>
            </a:r>
            <a:endParaRPr lang="en-US" dirty="0">
              <a:solidFill>
                <a:schemeClr val="bg1"/>
              </a:solidFill>
            </a:endParaRPr>
          </a:p>
        </p:txBody>
      </p:sp>
      <p:pic>
        <p:nvPicPr>
          <p:cNvPr id="72707" name="Picture 9" descr="http://upload.wikimedia.org/wikipedia/en/a/ab/Petrol_Oil_Company_Logo.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06413" y="1957563"/>
            <a:ext cx="1719262" cy="517525"/>
          </a:xfrm>
          <a:prstGeom prst="rect">
            <a:avLst/>
          </a:prstGeom>
          <a:noFill/>
          <a:ln w="9525">
            <a:noFill/>
            <a:miter lim="800000"/>
            <a:headEnd/>
            <a:tailEnd/>
          </a:ln>
        </p:spPr>
      </p:pic>
      <p:sp>
        <p:nvSpPr>
          <p:cNvPr id="72708" name="Rectangle 2"/>
          <p:cNvSpPr>
            <a:spLocks noChangeArrowheads="1"/>
          </p:cNvSpPr>
          <p:nvPr/>
        </p:nvSpPr>
        <p:spPr bwMode="auto">
          <a:xfrm>
            <a:off x="3505200" y="3584575"/>
            <a:ext cx="2012950" cy="777875"/>
          </a:xfrm>
          <a:prstGeom prst="rect">
            <a:avLst/>
          </a:prstGeom>
          <a:noFill/>
          <a:ln w="9525">
            <a:noFill/>
            <a:miter lim="800000"/>
            <a:headEnd/>
            <a:tailEnd/>
          </a:ln>
        </p:spPr>
        <p:txBody>
          <a:bodyPr lIns="0" tIns="0" rIns="0" bIns="0">
            <a:spAutoFit/>
          </a:bodyPr>
          <a:lstStyle/>
          <a:p>
            <a:pPr eaLnBrk="0" hangingPunct="0">
              <a:lnSpc>
                <a:spcPct val="90000"/>
              </a:lnSpc>
              <a:spcBef>
                <a:spcPts val="600"/>
              </a:spcBef>
              <a:buClr>
                <a:srgbClr val="EE3E96"/>
              </a:buClr>
            </a:pPr>
            <a:r>
              <a:rPr lang="en-US">
                <a:solidFill>
                  <a:schemeClr val="bg1"/>
                </a:solidFill>
              </a:rPr>
              <a:t>Delivers most timely, accurate data for improved customer satisfaction</a:t>
            </a:r>
          </a:p>
        </p:txBody>
      </p:sp>
      <p:grpSp>
        <p:nvGrpSpPr>
          <p:cNvPr id="72709" name="Group 16"/>
          <p:cNvGrpSpPr>
            <a:grpSpLocks/>
          </p:cNvGrpSpPr>
          <p:nvPr/>
        </p:nvGrpSpPr>
        <p:grpSpPr bwMode="auto">
          <a:xfrm>
            <a:off x="3505200" y="1892124"/>
            <a:ext cx="1779587" cy="754063"/>
            <a:chOff x="3915228" y="2025135"/>
            <a:chExt cx="1780399" cy="564321"/>
          </a:xfrm>
        </p:grpSpPr>
        <p:sp>
          <p:nvSpPr>
            <p:cNvPr id="16" name="Rectangle 15"/>
            <p:cNvSpPr/>
            <p:nvPr/>
          </p:nvSpPr>
          <p:spPr>
            <a:xfrm>
              <a:off x="3915228" y="2025135"/>
              <a:ext cx="1780399" cy="56432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fontAlgn="auto" hangingPunct="0">
                <a:spcBef>
                  <a:spcPts val="0"/>
                </a:spcBef>
                <a:spcAft>
                  <a:spcPts val="0"/>
                </a:spcAft>
                <a:defRPr/>
              </a:pPr>
              <a:endParaRPr lang="en-US"/>
            </a:p>
          </p:txBody>
        </p:sp>
        <p:pic>
          <p:nvPicPr>
            <p:cNvPr id="72714" name="Picture 13" descr="https://encrypted-tbn3.gstatic.com/images?q=tbn:ANd9GcSCJ9lymAS6RviA9EiiTkzEOaubunscc5ScSjuLr__JTvm7W8N3PQ"/>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955736" y="2073976"/>
              <a:ext cx="1699382" cy="466639"/>
            </a:xfrm>
            <a:prstGeom prst="rect">
              <a:avLst/>
            </a:prstGeom>
            <a:noFill/>
            <a:ln w="9525">
              <a:noFill/>
              <a:miter lim="800000"/>
              <a:headEnd/>
              <a:tailEnd/>
            </a:ln>
          </p:spPr>
        </p:pic>
      </p:grpSp>
      <p:sp>
        <p:nvSpPr>
          <p:cNvPr id="72710" name="Rectangle 2"/>
          <p:cNvSpPr>
            <a:spLocks noChangeArrowheads="1"/>
          </p:cNvSpPr>
          <p:nvPr/>
        </p:nvSpPr>
        <p:spPr bwMode="auto">
          <a:xfrm>
            <a:off x="6669088" y="3570288"/>
            <a:ext cx="2168525" cy="779462"/>
          </a:xfrm>
          <a:prstGeom prst="rect">
            <a:avLst/>
          </a:prstGeom>
          <a:noFill/>
          <a:ln w="9525">
            <a:noFill/>
            <a:miter lim="800000"/>
            <a:headEnd/>
            <a:tailEnd/>
          </a:ln>
        </p:spPr>
        <p:txBody>
          <a:bodyPr lIns="0" tIns="0" rIns="0" bIns="0">
            <a:spAutoFit/>
          </a:bodyPr>
          <a:lstStyle/>
          <a:p>
            <a:pPr defTabSz="576263" eaLnBrk="0" hangingPunct="0">
              <a:lnSpc>
                <a:spcPct val="90000"/>
              </a:lnSpc>
              <a:buClr>
                <a:srgbClr val="CC3A79"/>
              </a:buClr>
            </a:pPr>
            <a:r>
              <a:rPr lang="en-US">
                <a:solidFill>
                  <a:schemeClr val="bg1"/>
                </a:solidFill>
              </a:rPr>
              <a:t>Reduced time from months to weeks to develop and release new marketing campaigns </a:t>
            </a:r>
          </a:p>
        </p:txBody>
      </p:sp>
      <p:pic>
        <p:nvPicPr>
          <p:cNvPr id="72711" name="Picture 4"/>
          <p:cNvPicPr>
            <a:picLocks noChangeAspect="1"/>
          </p:cNvPicPr>
          <p:nvPr/>
        </p:nvPicPr>
        <p:blipFill>
          <a:blip r:embed="rId6"/>
          <a:srcRect/>
          <a:stretch>
            <a:fillRect/>
          </a:stretch>
        </p:blipFill>
        <p:spPr bwMode="auto">
          <a:xfrm>
            <a:off x="6760959" y="1892124"/>
            <a:ext cx="1762125" cy="687388"/>
          </a:xfrm>
          <a:prstGeom prst="rect">
            <a:avLst/>
          </a:prstGeom>
          <a:noFill/>
          <a:ln w="9525">
            <a:noFill/>
            <a:miter lim="800000"/>
            <a:headEnd/>
            <a:tailEnd/>
          </a:ln>
        </p:spPr>
      </p:pic>
      <p:pic>
        <p:nvPicPr>
          <p:cNvPr id="72712" name="Picture 7"/>
          <p:cNvPicPr>
            <a:picLocks noChangeAspect="1"/>
          </p:cNvPicPr>
          <p:nvPr/>
        </p:nvPicPr>
        <p:blipFill>
          <a:blip r:embed="rId7"/>
          <a:srcRect/>
          <a:stretch>
            <a:fillRect/>
          </a:stretch>
        </p:blipFill>
        <p:spPr bwMode="auto">
          <a:xfrm>
            <a:off x="8112125" y="6564313"/>
            <a:ext cx="801688" cy="165100"/>
          </a:xfrm>
          <a:prstGeom prst="rect">
            <a:avLst/>
          </a:prstGeom>
          <a:noFill/>
          <a:ln w="9525">
            <a:noFill/>
            <a:miter lim="800000"/>
            <a:headEnd/>
            <a:tailEnd/>
          </a:ln>
        </p:spPr>
      </p:pic>
    </p:spTree>
    <p:extLst>
      <p:ext uri="{BB962C8B-B14F-4D97-AF65-F5344CB8AC3E}">
        <p14:creationId xmlns:p14="http://schemas.microsoft.com/office/powerpoint/2010/main" val="22510665"/>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9755" name="Picture 11" descr="27 copy"/>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p:spPr>
      </p:pic>
      <p:sp>
        <p:nvSpPr>
          <p:cNvPr id="159747" name="Oval 5"/>
          <p:cNvSpPr>
            <a:spLocks noChangeArrowheads="1"/>
          </p:cNvSpPr>
          <p:nvPr/>
        </p:nvSpPr>
        <p:spPr bwMode="auto">
          <a:xfrm>
            <a:off x="4267200" y="1676400"/>
            <a:ext cx="3200400" cy="1143000"/>
          </a:xfrm>
          <a:prstGeom prst="ellipse">
            <a:avLst/>
          </a:prstGeom>
          <a:noFill/>
          <a:ln w="9525">
            <a:noFill/>
            <a:round/>
            <a:headEnd/>
            <a:tailEnd/>
          </a:ln>
        </p:spPr>
        <p:txBody>
          <a:bodyPr/>
          <a:lstStyle/>
          <a:p>
            <a:pPr eaLnBrk="0" hangingPunct="0">
              <a:lnSpc>
                <a:spcPct val="90000"/>
              </a:lnSpc>
            </a:pPr>
            <a:endParaRPr lang="en-GB" sz="2200">
              <a:solidFill>
                <a:schemeClr val="hlink"/>
              </a:solidFill>
            </a:endParaRPr>
          </a:p>
        </p:txBody>
      </p:sp>
      <p:sp>
        <p:nvSpPr>
          <p:cNvPr id="159748" name="Rectangle 14"/>
          <p:cNvSpPr>
            <a:spLocks noChangeArrowheads="1"/>
          </p:cNvSpPr>
          <p:nvPr/>
        </p:nvSpPr>
        <p:spPr bwMode="auto">
          <a:xfrm>
            <a:off x="0" y="0"/>
            <a:ext cx="9144000" cy="6858000"/>
          </a:xfrm>
          <a:prstGeom prst="rect">
            <a:avLst/>
          </a:prstGeom>
          <a:solidFill>
            <a:srgbClr val="003D6A">
              <a:alpha val="64999"/>
            </a:srgbClr>
          </a:solidFill>
          <a:ln w="9525">
            <a:noFill/>
            <a:miter lim="800000"/>
            <a:headEnd/>
            <a:tailEnd/>
          </a:ln>
        </p:spPr>
        <p:txBody>
          <a:bodyPr wrap="none" anchor="ctr"/>
          <a:lstStyle/>
          <a:p>
            <a:pPr eaLnBrk="0" hangingPunct="0"/>
            <a:endParaRPr lang="en-US">
              <a:solidFill>
                <a:srgbClr val="000000"/>
              </a:solidFill>
            </a:endParaRPr>
          </a:p>
        </p:txBody>
      </p:sp>
      <p:sp>
        <p:nvSpPr>
          <p:cNvPr id="11" name="Date Placeholder 5"/>
          <p:cNvSpPr txBox="1">
            <a:spLocks/>
          </p:cNvSpPr>
          <p:nvPr/>
        </p:nvSpPr>
        <p:spPr bwMode="auto">
          <a:xfrm>
            <a:off x="731838" y="6570663"/>
            <a:ext cx="1130300" cy="109537"/>
          </a:xfrm>
          <a:prstGeom prst="rect">
            <a:avLst/>
          </a:prstGeom>
          <a:noFill/>
          <a:ln w="9525">
            <a:noFill/>
            <a:miter lim="800000"/>
            <a:headEnd/>
            <a:tailEnd/>
          </a:ln>
        </p:spPr>
        <p:txBody>
          <a:bodyPr lIns="0" tIns="0" rIns="0" bIns="0"/>
          <a:lstStyle/>
          <a:p>
            <a:pPr eaLnBrk="0" hangingPunct="0"/>
            <a:r>
              <a:rPr lang="en-US" sz="800">
                <a:solidFill>
                  <a:srgbClr val="EEE8D0"/>
                </a:solidFill>
              </a:rPr>
              <a:t>©2016 IBM Corporation</a:t>
            </a:r>
          </a:p>
        </p:txBody>
      </p:sp>
      <p:sp>
        <p:nvSpPr>
          <p:cNvPr id="8" name="Rectangle 7"/>
          <p:cNvSpPr>
            <a:spLocks noChangeArrowheads="1"/>
          </p:cNvSpPr>
          <p:nvPr/>
        </p:nvSpPr>
        <p:spPr bwMode="black">
          <a:xfrm>
            <a:off x="182563" y="6537325"/>
            <a:ext cx="366712" cy="184150"/>
          </a:xfrm>
          <a:prstGeom prst="rect">
            <a:avLst/>
          </a:prstGeom>
          <a:noFill/>
          <a:ln w="9525">
            <a:noFill/>
            <a:miter lim="800000"/>
            <a:headEnd/>
            <a:tailEnd/>
          </a:ln>
        </p:spPr>
        <p:txBody>
          <a:bodyPr lIns="92075" tIns="46038" rIns="92075" bIns="46038"/>
          <a:lstStyle/>
          <a:p>
            <a:fld id="{D6DC9CB2-617A-4728-8A7E-12CB5F9E094B}" type="slidenum">
              <a:rPr lang="en-US" sz="800">
                <a:solidFill>
                  <a:srgbClr val="EEE8D0"/>
                </a:solidFill>
                <a:cs typeface="Arial" pitchFamily="34" charset="0"/>
              </a:rPr>
              <a:pPr/>
              <a:t>33</a:t>
            </a:fld>
            <a:endParaRPr lang="en-US" sz="800">
              <a:solidFill>
                <a:srgbClr val="EEE8D0"/>
              </a:solidFill>
              <a:cs typeface="Arial" pitchFamily="34" charset="0"/>
            </a:endParaRPr>
          </a:p>
        </p:txBody>
      </p:sp>
      <p:sp>
        <p:nvSpPr>
          <p:cNvPr id="159752" name="TextBox 1"/>
          <p:cNvSpPr txBox="1">
            <a:spLocks noChangeArrowheads="1"/>
          </p:cNvSpPr>
          <p:nvPr/>
        </p:nvSpPr>
        <p:spPr bwMode="auto">
          <a:xfrm>
            <a:off x="11113" y="2136775"/>
            <a:ext cx="9156700" cy="1066800"/>
          </a:xfrm>
          <a:prstGeom prst="rect">
            <a:avLst/>
          </a:prstGeom>
          <a:noFill/>
          <a:ln w="9525">
            <a:noFill/>
            <a:miter lim="800000"/>
            <a:headEnd/>
            <a:tailEnd/>
          </a:ln>
        </p:spPr>
        <p:txBody>
          <a:bodyPr>
            <a:spAutoFit/>
          </a:bodyPr>
          <a:lstStyle/>
          <a:p>
            <a:pPr algn="ctr" eaLnBrk="0" hangingPunct="0"/>
            <a:r>
              <a:rPr lang="en-US" sz="3200" b="1" dirty="0">
                <a:solidFill>
                  <a:schemeClr val="bg1"/>
                </a:solidFill>
              </a:rPr>
              <a:t>Digital Transformation</a:t>
            </a:r>
            <a:r>
              <a:rPr lang="en-US" sz="3200" dirty="0">
                <a:solidFill>
                  <a:schemeClr val="bg1"/>
                </a:solidFill>
              </a:rPr>
              <a:t/>
            </a:r>
            <a:br>
              <a:rPr lang="en-US" sz="3200" dirty="0">
                <a:solidFill>
                  <a:schemeClr val="bg1"/>
                </a:solidFill>
              </a:rPr>
            </a:br>
            <a:r>
              <a:rPr lang="en-US" sz="3200" dirty="0">
                <a:solidFill>
                  <a:schemeClr val="bg1"/>
                </a:solidFill>
              </a:rPr>
              <a:t> Unleash </a:t>
            </a:r>
            <a:r>
              <a:rPr lang="en-US" sz="3200" dirty="0" smtClean="0">
                <a:solidFill>
                  <a:schemeClr val="bg1"/>
                </a:solidFill>
              </a:rPr>
              <a:t>with Security</a:t>
            </a:r>
            <a:endParaRPr lang="en-US" sz="3200" dirty="0">
              <a:solidFill>
                <a:schemeClr val="bg1"/>
              </a:solidFill>
            </a:endParaRPr>
          </a:p>
        </p:txBody>
      </p:sp>
      <p:cxnSp>
        <p:nvCxnSpPr>
          <p:cNvPr id="5" name="Straight Connector 4"/>
          <p:cNvCxnSpPr/>
          <p:nvPr/>
        </p:nvCxnSpPr>
        <p:spPr>
          <a:xfrm>
            <a:off x="2401888" y="3392488"/>
            <a:ext cx="4467225" cy="1587"/>
          </a:xfrm>
          <a:prstGeom prst="line">
            <a:avLst/>
          </a:prstGeom>
          <a:ln w="38100" cmpd="sng">
            <a:solidFill>
              <a:schemeClr val="accent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3737768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563" y="228600"/>
            <a:ext cx="8824912" cy="609601"/>
          </a:xfrm>
        </p:spPr>
        <p:txBody>
          <a:bodyPr/>
          <a:lstStyle/>
          <a:p>
            <a:r>
              <a:rPr lang="en-US" altLang="en-US" dirty="0" smtClean="0"/>
              <a:t>The digital era introduces new threats that </a:t>
            </a:r>
            <a:br>
              <a:rPr lang="en-US" altLang="en-US" dirty="0" smtClean="0"/>
            </a:br>
            <a:r>
              <a:rPr lang="en-US" altLang="en-US" dirty="0" smtClean="0"/>
              <a:t>can </a:t>
            </a:r>
            <a:r>
              <a:rPr lang="en-US" altLang="en-US" dirty="0"/>
              <a:t>be devastating</a:t>
            </a:r>
            <a:endParaRPr lang="en-US" dirty="0"/>
          </a:p>
        </p:txBody>
      </p:sp>
      <p:sp>
        <p:nvSpPr>
          <p:cNvPr id="5" name="Rectangle 4"/>
          <p:cNvSpPr/>
          <p:nvPr/>
        </p:nvSpPr>
        <p:spPr>
          <a:xfrm>
            <a:off x="4707239" y="6017568"/>
            <a:ext cx="2512632" cy="230832"/>
          </a:xfrm>
          <a:prstGeom prst="rect">
            <a:avLst/>
          </a:prstGeom>
        </p:spPr>
        <p:txBody>
          <a:bodyPr wrap="none">
            <a:spAutoFit/>
          </a:bodyPr>
          <a:lstStyle/>
          <a:p>
            <a:pPr lvl="0" defTabSz="913972" fontAlgn="auto">
              <a:spcBef>
                <a:spcPts val="600"/>
              </a:spcBef>
              <a:spcAft>
                <a:spcPts val="0"/>
              </a:spcAft>
              <a:defRPr/>
            </a:pPr>
            <a:r>
              <a:rPr lang="en-US" sz="900" i="1" spc="-30" dirty="0"/>
              <a:t>2014 Cost of Data Breach, </a:t>
            </a:r>
            <a:r>
              <a:rPr lang="en-US" sz="900" spc="-30" dirty="0"/>
              <a:t>Ponemon Institute</a:t>
            </a:r>
          </a:p>
        </p:txBody>
      </p:sp>
      <p:pic>
        <p:nvPicPr>
          <p:cNvPr id="7" name="Picture 6" descr="Critical Incidents.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3133" y="1487523"/>
            <a:ext cx="8923867" cy="3486809"/>
          </a:xfrm>
          <a:prstGeom prst="rect">
            <a:avLst/>
          </a:prstGeom>
        </p:spPr>
      </p:pic>
      <p:grpSp>
        <p:nvGrpSpPr>
          <p:cNvPr id="8" name="Group 7"/>
          <p:cNvGrpSpPr/>
          <p:nvPr/>
        </p:nvGrpSpPr>
        <p:grpSpPr>
          <a:xfrm>
            <a:off x="681244" y="5024145"/>
            <a:ext cx="7999351" cy="1154147"/>
            <a:chOff x="692544" y="3790885"/>
            <a:chExt cx="7999351" cy="1550477"/>
          </a:xfrm>
        </p:grpSpPr>
        <p:sp>
          <p:nvSpPr>
            <p:cNvPr id="9" name="TextBox 8"/>
            <p:cNvSpPr txBox="1"/>
            <p:nvPr/>
          </p:nvSpPr>
          <p:spPr>
            <a:xfrm>
              <a:off x="4683008" y="3852307"/>
              <a:ext cx="2571950" cy="1116358"/>
            </a:xfrm>
            <a:prstGeom prst="rect">
              <a:avLst/>
            </a:prstGeom>
            <a:noFill/>
          </p:spPr>
          <p:txBody>
            <a:bodyPr wrap="square" rtlCol="0">
              <a:spAutoFit/>
            </a:bodyPr>
            <a:lstStyle/>
            <a:p>
              <a:pPr defTabSz="913972" fontAlgn="auto">
                <a:spcBef>
                  <a:spcPts val="600"/>
                </a:spcBef>
                <a:spcAft>
                  <a:spcPts val="0"/>
                </a:spcAft>
                <a:tabLst>
                  <a:tab pos="2198688" algn="l"/>
                </a:tabLst>
                <a:defRPr/>
              </a:pPr>
              <a:r>
                <a:rPr lang="en-US" sz="4800" b="1" spc="-300" baseline="22000" dirty="0" smtClean="0">
                  <a:solidFill>
                    <a:srgbClr val="C00000"/>
                  </a:solidFill>
                </a:rPr>
                <a:t>$</a:t>
              </a:r>
              <a:r>
                <a:rPr lang="en-US" sz="4800" b="1" spc="-300" dirty="0" smtClean="0">
                  <a:solidFill>
                    <a:srgbClr val="C00000"/>
                  </a:solidFill>
                </a:rPr>
                <a:t>6.5M</a:t>
              </a:r>
              <a:endParaRPr lang="en-US" sz="4800" spc="-300" baseline="30000" dirty="0">
                <a:solidFill>
                  <a:srgbClr val="000000">
                    <a:lumMod val="65000"/>
                    <a:lumOff val="35000"/>
                  </a:srgbClr>
                </a:solidFill>
              </a:endParaRPr>
            </a:p>
          </p:txBody>
        </p:sp>
        <p:sp>
          <p:nvSpPr>
            <p:cNvPr id="10" name="TextBox 9"/>
            <p:cNvSpPr txBox="1"/>
            <p:nvPr/>
          </p:nvSpPr>
          <p:spPr>
            <a:xfrm>
              <a:off x="4727420" y="4711979"/>
              <a:ext cx="3964475" cy="413467"/>
            </a:xfrm>
            <a:prstGeom prst="rect">
              <a:avLst/>
            </a:prstGeom>
            <a:noFill/>
          </p:spPr>
          <p:txBody>
            <a:bodyPr wrap="square" rtlCol="0">
              <a:spAutoFit/>
            </a:bodyPr>
            <a:lstStyle/>
            <a:p>
              <a:pPr defTabSz="913972" fontAlgn="auto">
                <a:spcBef>
                  <a:spcPts val="600"/>
                </a:spcBef>
                <a:spcAft>
                  <a:spcPts val="0"/>
                </a:spcAft>
                <a:tabLst>
                  <a:tab pos="1890713" algn="l"/>
                </a:tabLst>
                <a:defRPr/>
              </a:pPr>
              <a:r>
                <a:rPr lang="en-US" dirty="0">
                  <a:solidFill>
                    <a:srgbClr val="000000">
                      <a:lumMod val="65000"/>
                      <a:lumOff val="35000"/>
                    </a:srgbClr>
                  </a:solidFill>
                  <a:latin typeface="Arial"/>
                </a:rPr>
                <a:t>a</a:t>
              </a:r>
              <a:r>
                <a:rPr lang="en-US" dirty="0" smtClean="0">
                  <a:solidFill>
                    <a:srgbClr val="000000">
                      <a:lumMod val="65000"/>
                      <a:lumOff val="35000"/>
                    </a:srgbClr>
                  </a:solidFill>
                  <a:latin typeface="Arial"/>
                </a:rPr>
                <a:t>verage cost of a U.S. data breach</a:t>
              </a:r>
              <a:endParaRPr lang="en-US" sz="700" kern="0" dirty="0"/>
            </a:p>
          </p:txBody>
        </p:sp>
        <p:sp>
          <p:nvSpPr>
            <p:cNvPr id="11" name="TextBox 10"/>
            <p:cNvSpPr txBox="1"/>
            <p:nvPr/>
          </p:nvSpPr>
          <p:spPr>
            <a:xfrm>
              <a:off x="735805" y="4711979"/>
              <a:ext cx="3976520" cy="413467"/>
            </a:xfrm>
            <a:prstGeom prst="rect">
              <a:avLst/>
            </a:prstGeom>
            <a:noFill/>
          </p:spPr>
          <p:txBody>
            <a:bodyPr wrap="square" rtlCol="0">
              <a:spAutoFit/>
            </a:bodyPr>
            <a:lstStyle/>
            <a:p>
              <a:pPr defTabSz="913972" fontAlgn="auto">
                <a:spcBef>
                  <a:spcPts val="600"/>
                </a:spcBef>
                <a:spcAft>
                  <a:spcPts val="0"/>
                </a:spcAft>
                <a:defRPr/>
              </a:pPr>
              <a:r>
                <a:rPr lang="en-US" dirty="0">
                  <a:solidFill>
                    <a:srgbClr val="000000">
                      <a:lumMod val="65000"/>
                      <a:lumOff val="35000"/>
                    </a:srgbClr>
                  </a:solidFill>
                  <a:latin typeface="Arial"/>
                </a:rPr>
                <a:t>a</a:t>
              </a:r>
              <a:r>
                <a:rPr lang="en-US" dirty="0" smtClean="0">
                  <a:solidFill>
                    <a:srgbClr val="000000">
                      <a:lumMod val="65000"/>
                      <a:lumOff val="35000"/>
                    </a:srgbClr>
                  </a:solidFill>
                  <a:latin typeface="Arial"/>
                </a:rPr>
                <a:t>verage </a:t>
              </a:r>
              <a:r>
                <a:rPr lang="en-US" dirty="0" smtClean="0">
                  <a:solidFill>
                    <a:srgbClr val="595959"/>
                  </a:solidFill>
                  <a:latin typeface="Arial"/>
                </a:rPr>
                <a:t>time</a:t>
              </a:r>
              <a:r>
                <a:rPr lang="en-US" dirty="0" smtClean="0">
                  <a:solidFill>
                    <a:srgbClr val="000000">
                      <a:lumMod val="65000"/>
                      <a:lumOff val="35000"/>
                    </a:srgbClr>
                  </a:solidFill>
                  <a:latin typeface="Arial"/>
                </a:rPr>
                <a:t> to detect APTs </a:t>
              </a:r>
              <a:endParaRPr lang="en-US" dirty="0">
                <a:solidFill>
                  <a:srgbClr val="000000">
                    <a:lumMod val="65000"/>
                    <a:lumOff val="35000"/>
                  </a:srgbClr>
                </a:solidFill>
                <a:latin typeface="Arial"/>
              </a:endParaRPr>
            </a:p>
          </p:txBody>
        </p:sp>
        <p:sp>
          <p:nvSpPr>
            <p:cNvPr id="12" name="TextBox 11"/>
            <p:cNvSpPr txBox="1"/>
            <p:nvPr/>
          </p:nvSpPr>
          <p:spPr>
            <a:xfrm>
              <a:off x="692544" y="3790885"/>
              <a:ext cx="4659347" cy="1116358"/>
            </a:xfrm>
            <a:prstGeom prst="rect">
              <a:avLst/>
            </a:prstGeom>
            <a:noFill/>
          </p:spPr>
          <p:txBody>
            <a:bodyPr wrap="square" rtlCol="0">
              <a:spAutoFit/>
            </a:bodyPr>
            <a:lstStyle/>
            <a:p>
              <a:pPr defTabSz="913972" fontAlgn="auto">
                <a:spcBef>
                  <a:spcPts val="600"/>
                </a:spcBef>
                <a:spcAft>
                  <a:spcPts val="0"/>
                </a:spcAft>
                <a:tabLst>
                  <a:tab pos="2198688" algn="l"/>
                </a:tabLst>
                <a:defRPr/>
              </a:pPr>
              <a:r>
                <a:rPr lang="en-US" sz="4800" b="1" spc="-300" dirty="0" smtClean="0">
                  <a:solidFill>
                    <a:srgbClr val="C00000"/>
                  </a:solidFill>
                </a:rPr>
                <a:t>256 </a:t>
              </a:r>
              <a:r>
                <a:rPr lang="en-US" sz="3600" b="1" spc="-300" dirty="0" smtClean="0">
                  <a:solidFill>
                    <a:srgbClr val="C00000"/>
                  </a:solidFill>
                </a:rPr>
                <a:t>days</a:t>
              </a:r>
              <a:endParaRPr lang="en-US" sz="4800" spc="-300" dirty="0">
                <a:solidFill>
                  <a:srgbClr val="000000">
                    <a:lumMod val="65000"/>
                    <a:lumOff val="35000"/>
                  </a:srgbClr>
                </a:solidFill>
              </a:endParaRPr>
            </a:p>
          </p:txBody>
        </p:sp>
        <p:sp>
          <p:nvSpPr>
            <p:cNvPr id="13" name="TextBox 12"/>
            <p:cNvSpPr txBox="1"/>
            <p:nvPr/>
          </p:nvSpPr>
          <p:spPr>
            <a:xfrm>
              <a:off x="735776" y="5072609"/>
              <a:ext cx="3964475" cy="268753"/>
            </a:xfrm>
            <a:prstGeom prst="rect">
              <a:avLst/>
            </a:prstGeom>
            <a:noFill/>
          </p:spPr>
          <p:txBody>
            <a:bodyPr wrap="square" rtlCol="0">
              <a:spAutoFit/>
            </a:bodyPr>
            <a:lstStyle/>
            <a:p>
              <a:r>
                <a:rPr lang="en-US" sz="700" kern="0" dirty="0" smtClean="0"/>
                <a:t>Source: 2015 </a:t>
              </a:r>
              <a:r>
                <a:rPr lang="en-US" sz="700" kern="0" dirty="0"/>
                <a:t>Cost of Data Breach Study, Ponemon Institute</a:t>
              </a:r>
            </a:p>
          </p:txBody>
        </p:sp>
      </p:grpSp>
      <p:cxnSp>
        <p:nvCxnSpPr>
          <p:cNvPr id="15" name="Straight Connector 14"/>
          <p:cNvCxnSpPr/>
          <p:nvPr/>
        </p:nvCxnSpPr>
        <p:spPr>
          <a:xfrm>
            <a:off x="228600" y="1214967"/>
            <a:ext cx="7942263" cy="4233"/>
          </a:xfrm>
          <a:prstGeom prst="line">
            <a:avLst/>
          </a:prstGeom>
          <a:ln w="38100" cmpd="sng">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14" name="Rectangle 7"/>
          <p:cNvSpPr txBox="1">
            <a:spLocks noChangeArrowheads="1"/>
          </p:cNvSpPr>
          <p:nvPr/>
        </p:nvSpPr>
        <p:spPr bwMode="black">
          <a:xfrm>
            <a:off x="182563" y="6521450"/>
            <a:ext cx="366712"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eaLnBrk="1" hangingPunct="1">
              <a:defRPr sz="800" smtClean="0">
                <a:solidFill>
                  <a:schemeClr val="tx1"/>
                </a:solidFill>
                <a:cs typeface="Arial" charset="0"/>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fld id="{DC6F839E-3616-FB47-921E-C68435BFACEB}" type="slidenum">
              <a:rPr kumimoji="0" lang="en-US" sz="800" b="0" i="0" u="none" strike="noStrike" kern="1200" cap="none" spc="0" normalizeH="0" baseline="0" noProof="0" smtClean="0">
                <a:ln>
                  <a:noFill/>
                </a:ln>
                <a:solidFill>
                  <a:schemeClr val="tx1"/>
                </a:solidFill>
                <a:effectLst/>
                <a:uLnTx/>
                <a:uFillTx/>
                <a:latin typeface="Arial" charset="0"/>
                <a:ea typeface="MS PGothic" charset="0"/>
                <a:cs typeface="Arial" charset="0"/>
              </a:rPr>
              <a:pPr marL="0" marR="0" lvl="0" indent="0" algn="l" defTabSz="914400" rtl="0" eaLnBrk="1" fontAlgn="base" latinLnBrk="0" hangingPunct="1">
                <a:lnSpc>
                  <a:spcPct val="100000"/>
                </a:lnSpc>
                <a:spcBef>
                  <a:spcPct val="0"/>
                </a:spcBef>
                <a:spcAft>
                  <a:spcPct val="0"/>
                </a:spcAft>
                <a:buClrTx/>
                <a:buSzTx/>
                <a:buFontTx/>
                <a:buNone/>
                <a:tabLst/>
                <a:defRPr/>
              </a:pPr>
              <a:t>34</a:t>
            </a:fld>
            <a:endParaRPr kumimoji="0" lang="en-US" sz="800" b="0" i="0" u="none" strike="noStrike" kern="1200" cap="none" spc="0" normalizeH="0" baseline="0" noProof="0" dirty="0">
              <a:ln>
                <a:noFill/>
              </a:ln>
              <a:solidFill>
                <a:schemeClr val="tx1"/>
              </a:solidFill>
              <a:effectLst/>
              <a:uLnTx/>
              <a:uFillTx/>
              <a:latin typeface="Arial" charset="0"/>
              <a:ea typeface="MS PGothic" charset="0"/>
              <a:cs typeface="Arial" charset="0"/>
            </a:endParaRPr>
          </a:p>
        </p:txBody>
      </p:sp>
    </p:spTree>
    <p:extLst>
      <p:ext uri="{BB962C8B-B14F-4D97-AF65-F5344CB8AC3E}">
        <p14:creationId xmlns:p14="http://schemas.microsoft.com/office/powerpoint/2010/main" val="18162288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2"/>
          <p:cNvSpPr txBox="1">
            <a:spLocks/>
          </p:cNvSpPr>
          <p:nvPr/>
        </p:nvSpPr>
        <p:spPr>
          <a:xfrm>
            <a:off x="182886" y="942975"/>
            <a:ext cx="8751817" cy="369332"/>
          </a:xfrm>
          <a:prstGeom prst="rect">
            <a:avLst/>
          </a:prstGeom>
        </p:spPr>
        <p:txBody>
          <a:bodyPr/>
          <a:lstStyle>
            <a:lvl1pPr marL="238125" indent="-238125" algn="l" rtl="0" eaLnBrk="1" fontAlgn="base" hangingPunct="1">
              <a:spcBef>
                <a:spcPct val="20000"/>
              </a:spcBef>
              <a:spcAft>
                <a:spcPct val="0"/>
              </a:spcAft>
              <a:buClr>
                <a:schemeClr val="tx1"/>
              </a:buClr>
              <a:buFont typeface="Wingdings" charset="0"/>
              <a:buChar char="§"/>
              <a:defRPr sz="1600">
                <a:solidFill>
                  <a:schemeClr val="tx1"/>
                </a:solidFill>
                <a:latin typeface="+mn-lt"/>
                <a:ea typeface="MS PGothic" pitchFamily="34" charset="-128"/>
                <a:cs typeface="MS PGothic" pitchFamily="34" charset="-128"/>
              </a:defRPr>
            </a:lvl1pPr>
            <a:lvl2pPr marL="495300" indent="-219075" algn="l" rtl="0" eaLnBrk="1" fontAlgn="base" hangingPunct="1">
              <a:spcBef>
                <a:spcPct val="20000"/>
              </a:spcBef>
              <a:spcAft>
                <a:spcPct val="0"/>
              </a:spcAft>
              <a:buClr>
                <a:schemeClr val="tx1"/>
              </a:buClr>
              <a:buFont typeface="Arial" charset="0"/>
              <a:buChar char="–"/>
              <a:defRPr sz="1400">
                <a:solidFill>
                  <a:schemeClr val="tx1"/>
                </a:solidFill>
                <a:latin typeface="+mn-lt"/>
                <a:ea typeface="MS PGothic" pitchFamily="34" charset="-128"/>
                <a:cs typeface="MS PGothic" charset="0"/>
              </a:defRPr>
            </a:lvl2pPr>
            <a:lvl3pPr marL="665163" indent="-173038" algn="l" rtl="0" eaLnBrk="1" fontAlgn="base" hangingPunct="1">
              <a:spcBef>
                <a:spcPct val="20000"/>
              </a:spcBef>
              <a:spcAft>
                <a:spcPct val="0"/>
              </a:spcAft>
              <a:buClr>
                <a:schemeClr val="tx1"/>
              </a:buClr>
              <a:buChar char="•"/>
              <a:defRPr sz="1400">
                <a:solidFill>
                  <a:schemeClr val="tx1"/>
                </a:solidFill>
                <a:latin typeface="+mn-lt"/>
                <a:ea typeface="MS PGothic" pitchFamily="34" charset="-128"/>
                <a:cs typeface="MS PGothic" charset="0"/>
              </a:defRPr>
            </a:lvl3pPr>
            <a:lvl4pPr marL="1203325" indent="-173038" algn="l" rtl="0" eaLnBrk="1" fontAlgn="base" hangingPunct="1">
              <a:spcBef>
                <a:spcPct val="20000"/>
              </a:spcBef>
              <a:spcAft>
                <a:spcPct val="0"/>
              </a:spcAft>
              <a:buClr>
                <a:schemeClr val="bg1"/>
              </a:buClr>
              <a:buChar char="–"/>
              <a:defRPr sz="1600">
                <a:solidFill>
                  <a:schemeClr val="bg1"/>
                </a:solidFill>
                <a:latin typeface="+mn-lt"/>
                <a:ea typeface="MS PGothic" pitchFamily="34" charset="-128"/>
                <a:cs typeface="MS PGothic" charset="0"/>
              </a:defRPr>
            </a:lvl4pPr>
            <a:lvl5pPr marL="1539875" indent="-163513" algn="l" rtl="0" eaLnBrk="1" fontAlgn="base" hangingPunct="1">
              <a:spcBef>
                <a:spcPct val="20000"/>
              </a:spcBef>
              <a:spcAft>
                <a:spcPct val="0"/>
              </a:spcAft>
              <a:buClr>
                <a:schemeClr val="bg1"/>
              </a:buClr>
              <a:buChar char="»"/>
              <a:defRPr sz="1600">
                <a:solidFill>
                  <a:schemeClr val="bg1"/>
                </a:solidFill>
                <a:latin typeface="+mn-lt"/>
                <a:ea typeface="MS PGothic" pitchFamily="34" charset="-128"/>
                <a:cs typeface="MS PGothic" charset="0"/>
              </a:defRPr>
            </a:lvl5pPr>
            <a:lvl6pPr marL="1997075" indent="-163513" algn="l" rtl="0" eaLnBrk="1" fontAlgn="base" hangingPunct="1">
              <a:spcBef>
                <a:spcPct val="20000"/>
              </a:spcBef>
              <a:spcAft>
                <a:spcPct val="0"/>
              </a:spcAft>
              <a:buClr>
                <a:schemeClr val="bg1"/>
              </a:buClr>
              <a:buChar char="»"/>
              <a:defRPr sz="1600">
                <a:solidFill>
                  <a:schemeClr val="bg1"/>
                </a:solidFill>
                <a:latin typeface="+mn-lt"/>
                <a:ea typeface="+mn-ea"/>
              </a:defRPr>
            </a:lvl6pPr>
            <a:lvl7pPr marL="2454275" indent="-163513" algn="l" rtl="0" eaLnBrk="1" fontAlgn="base" hangingPunct="1">
              <a:spcBef>
                <a:spcPct val="20000"/>
              </a:spcBef>
              <a:spcAft>
                <a:spcPct val="0"/>
              </a:spcAft>
              <a:buClr>
                <a:schemeClr val="bg1"/>
              </a:buClr>
              <a:buChar char="»"/>
              <a:defRPr sz="1600">
                <a:solidFill>
                  <a:schemeClr val="bg1"/>
                </a:solidFill>
                <a:latin typeface="+mn-lt"/>
                <a:ea typeface="+mn-ea"/>
              </a:defRPr>
            </a:lvl7pPr>
            <a:lvl8pPr marL="2911475" indent="-163513" algn="l" rtl="0" eaLnBrk="1" fontAlgn="base" hangingPunct="1">
              <a:spcBef>
                <a:spcPct val="20000"/>
              </a:spcBef>
              <a:spcAft>
                <a:spcPct val="0"/>
              </a:spcAft>
              <a:buClr>
                <a:schemeClr val="bg1"/>
              </a:buClr>
              <a:buChar char="»"/>
              <a:defRPr sz="1600">
                <a:solidFill>
                  <a:schemeClr val="bg1"/>
                </a:solidFill>
                <a:latin typeface="+mn-lt"/>
                <a:ea typeface="+mn-ea"/>
              </a:defRPr>
            </a:lvl8pPr>
            <a:lvl9pPr marL="3368675" indent="-163513" algn="l" rtl="0" eaLnBrk="1" fontAlgn="base" hangingPunct="1">
              <a:spcBef>
                <a:spcPct val="20000"/>
              </a:spcBef>
              <a:spcAft>
                <a:spcPct val="0"/>
              </a:spcAft>
              <a:buClr>
                <a:schemeClr val="bg1"/>
              </a:buClr>
              <a:buChar char="»"/>
              <a:defRPr sz="1600">
                <a:solidFill>
                  <a:schemeClr val="bg1"/>
                </a:solidFill>
                <a:latin typeface="+mn-lt"/>
                <a:ea typeface="+mn-ea"/>
              </a:defRPr>
            </a:lvl9pPr>
          </a:lstStyle>
          <a:p>
            <a:pPr marL="0" indent="0">
              <a:buNone/>
            </a:pPr>
            <a:endParaRPr lang="en-US" i="1" dirty="0"/>
          </a:p>
        </p:txBody>
      </p:sp>
      <p:sp>
        <p:nvSpPr>
          <p:cNvPr id="34" name="Title 3"/>
          <p:cNvSpPr>
            <a:spLocks noGrp="1"/>
          </p:cNvSpPr>
          <p:nvPr>
            <p:ph type="title"/>
          </p:nvPr>
        </p:nvSpPr>
        <p:spPr/>
        <p:txBody>
          <a:bodyPr/>
          <a:lstStyle/>
          <a:p>
            <a:pPr lvl="0"/>
            <a:r>
              <a:rPr lang="en-US" dirty="0" smtClean="0"/>
              <a:t>Mobile, Digital and Hybrid Cloud:</a:t>
            </a:r>
            <a:r>
              <a:rPr lang="en-US" sz="2800" dirty="0"/>
              <a:t/>
            </a:r>
            <a:br>
              <a:rPr lang="en-US" sz="2800" dirty="0"/>
            </a:br>
            <a:r>
              <a:rPr lang="en-US" sz="2800" dirty="0"/>
              <a:t/>
            </a:r>
            <a:br>
              <a:rPr lang="en-US" sz="2800" dirty="0"/>
            </a:br>
            <a:r>
              <a:rPr lang="en-US" dirty="0"/>
              <a:t/>
            </a:r>
            <a:br>
              <a:rPr lang="en-US" dirty="0"/>
            </a:br>
            <a:r>
              <a:rPr lang="en-US" dirty="0"/>
              <a:t/>
            </a:r>
            <a:br>
              <a:rPr lang="en-US" dirty="0"/>
            </a:br>
            <a:endParaRPr lang="en-US" dirty="0"/>
          </a:p>
        </p:txBody>
      </p:sp>
      <p:sp>
        <p:nvSpPr>
          <p:cNvPr id="38" name="Text Placeholder 8"/>
          <p:cNvSpPr txBox="1">
            <a:spLocks/>
          </p:cNvSpPr>
          <p:nvPr/>
        </p:nvSpPr>
        <p:spPr>
          <a:xfrm>
            <a:off x="174260" y="773668"/>
            <a:ext cx="8751817" cy="369332"/>
          </a:xfrm>
          <a:prstGeom prst="rect">
            <a:avLst/>
          </a:prstGeom>
        </p:spPr>
        <p:txBody>
          <a:bodyPr/>
          <a:lstStyle>
            <a:lvl1pPr marL="238125" indent="-238125" algn="l" rtl="0" eaLnBrk="1" fontAlgn="base" hangingPunct="1">
              <a:spcBef>
                <a:spcPct val="20000"/>
              </a:spcBef>
              <a:spcAft>
                <a:spcPct val="0"/>
              </a:spcAft>
              <a:buClr>
                <a:schemeClr val="tx1"/>
              </a:buClr>
              <a:buFont typeface="Wingdings" pitchFamily="2" charset="2"/>
              <a:buChar char="§"/>
              <a:defRPr sz="1600" kern="1200" spc="-30">
                <a:solidFill>
                  <a:schemeClr val="tx1"/>
                </a:solidFill>
                <a:latin typeface="+mn-lt"/>
                <a:ea typeface="ＭＳ Ｐゴシック" pitchFamily="34" charset="-128"/>
                <a:cs typeface="MS PGothic" pitchFamily="34" charset="-128"/>
              </a:defRPr>
            </a:lvl1pPr>
            <a:lvl2pPr marL="495300" indent="-219075" algn="l" rtl="0" eaLnBrk="1" fontAlgn="base" hangingPunct="1">
              <a:spcBef>
                <a:spcPct val="20000"/>
              </a:spcBef>
              <a:spcAft>
                <a:spcPct val="0"/>
              </a:spcAft>
              <a:buClr>
                <a:schemeClr val="tx1"/>
              </a:buClr>
              <a:buFont typeface="Arial" pitchFamily="34" charset="0"/>
              <a:buChar char="–"/>
              <a:defRPr sz="1400" kern="1200" spc="-30">
                <a:solidFill>
                  <a:schemeClr val="tx1"/>
                </a:solidFill>
                <a:latin typeface="+mn-lt"/>
                <a:ea typeface="ＭＳ Ｐゴシック" pitchFamily="34" charset="-128"/>
                <a:cs typeface="MS PGothic" charset="0"/>
              </a:defRPr>
            </a:lvl2pPr>
            <a:lvl3pPr marL="665163" indent="-173038" algn="l" rtl="0" eaLnBrk="1" fontAlgn="base" hangingPunct="1">
              <a:spcBef>
                <a:spcPct val="20000"/>
              </a:spcBef>
              <a:spcAft>
                <a:spcPct val="0"/>
              </a:spcAft>
              <a:buClr>
                <a:schemeClr val="tx1"/>
              </a:buClr>
              <a:buChar char="•"/>
              <a:defRPr sz="1400" kern="1200" spc="-30">
                <a:solidFill>
                  <a:schemeClr val="tx1"/>
                </a:solidFill>
                <a:latin typeface="+mn-lt"/>
                <a:ea typeface="ＭＳ Ｐゴシック" pitchFamily="34" charset="-128"/>
                <a:cs typeface="MS PGothic" charset="0"/>
              </a:defRPr>
            </a:lvl3pPr>
            <a:lvl4pPr marL="1203325" indent="-173038" algn="l" rtl="0" eaLnBrk="1" fontAlgn="base" hangingPunct="1">
              <a:spcBef>
                <a:spcPct val="20000"/>
              </a:spcBef>
              <a:spcAft>
                <a:spcPct val="0"/>
              </a:spcAft>
              <a:buClr>
                <a:schemeClr val="bg1"/>
              </a:buClr>
              <a:buChar char="–"/>
              <a:defRPr sz="1600">
                <a:solidFill>
                  <a:schemeClr val="bg1"/>
                </a:solidFill>
                <a:latin typeface="+mn-lt"/>
                <a:ea typeface="ＭＳ Ｐゴシック" pitchFamily="34" charset="-128"/>
                <a:cs typeface="MS PGothic" charset="0"/>
              </a:defRPr>
            </a:lvl4pPr>
            <a:lvl5pPr marL="1539875" indent="-163513" algn="l" rtl="0" eaLnBrk="1" fontAlgn="base" hangingPunct="1">
              <a:spcBef>
                <a:spcPct val="20000"/>
              </a:spcBef>
              <a:spcAft>
                <a:spcPct val="0"/>
              </a:spcAft>
              <a:buClr>
                <a:schemeClr val="bg1"/>
              </a:buClr>
              <a:buChar char="»"/>
              <a:defRPr sz="1600">
                <a:solidFill>
                  <a:schemeClr val="bg1"/>
                </a:solidFill>
                <a:latin typeface="+mn-lt"/>
                <a:ea typeface="ＭＳ Ｐゴシック" pitchFamily="34" charset="-128"/>
                <a:cs typeface="MS PGothic" charset="0"/>
              </a:defRPr>
            </a:lvl5pPr>
            <a:lvl6pPr marL="1997075" indent="-163513" algn="l" rtl="0" eaLnBrk="1" fontAlgn="base" hangingPunct="1">
              <a:spcBef>
                <a:spcPct val="20000"/>
              </a:spcBef>
              <a:spcAft>
                <a:spcPct val="0"/>
              </a:spcAft>
              <a:buClr>
                <a:schemeClr val="bg1"/>
              </a:buClr>
              <a:buChar char="»"/>
              <a:defRPr sz="1600">
                <a:solidFill>
                  <a:schemeClr val="bg1"/>
                </a:solidFill>
                <a:latin typeface="+mn-lt"/>
                <a:ea typeface="+mn-ea"/>
              </a:defRPr>
            </a:lvl6pPr>
            <a:lvl7pPr marL="2454275" indent="-163513" algn="l" rtl="0" eaLnBrk="1" fontAlgn="base" hangingPunct="1">
              <a:spcBef>
                <a:spcPct val="20000"/>
              </a:spcBef>
              <a:spcAft>
                <a:spcPct val="0"/>
              </a:spcAft>
              <a:buClr>
                <a:schemeClr val="bg1"/>
              </a:buClr>
              <a:buChar char="»"/>
              <a:defRPr sz="1600">
                <a:solidFill>
                  <a:schemeClr val="bg1"/>
                </a:solidFill>
                <a:latin typeface="+mn-lt"/>
                <a:ea typeface="+mn-ea"/>
              </a:defRPr>
            </a:lvl7pPr>
            <a:lvl8pPr marL="2911475" indent="-163513" algn="l" rtl="0" eaLnBrk="1" fontAlgn="base" hangingPunct="1">
              <a:spcBef>
                <a:spcPct val="20000"/>
              </a:spcBef>
              <a:spcAft>
                <a:spcPct val="0"/>
              </a:spcAft>
              <a:buClr>
                <a:schemeClr val="bg1"/>
              </a:buClr>
              <a:buChar char="»"/>
              <a:defRPr sz="1600">
                <a:solidFill>
                  <a:schemeClr val="bg1"/>
                </a:solidFill>
                <a:latin typeface="+mn-lt"/>
                <a:ea typeface="+mn-ea"/>
              </a:defRPr>
            </a:lvl8pPr>
            <a:lvl9pPr marL="3368675" indent="-163513" algn="l" rtl="0" eaLnBrk="1" fontAlgn="base" hangingPunct="1">
              <a:spcBef>
                <a:spcPct val="20000"/>
              </a:spcBef>
              <a:spcAft>
                <a:spcPct val="0"/>
              </a:spcAft>
              <a:buClr>
                <a:schemeClr val="bg1"/>
              </a:buClr>
              <a:buChar char="»"/>
              <a:defRPr sz="1600">
                <a:solidFill>
                  <a:schemeClr val="bg1"/>
                </a:solidFill>
                <a:latin typeface="+mn-lt"/>
                <a:ea typeface="+mn-ea"/>
              </a:defRPr>
            </a:lvl9pPr>
          </a:lstStyle>
          <a:p>
            <a:pPr marL="0" indent="0">
              <a:buNone/>
            </a:pPr>
            <a:r>
              <a:rPr lang="en-US" sz="2000" i="1" dirty="0" smtClean="0"/>
              <a:t>Expanding the surface area of attack for an enterprise</a:t>
            </a:r>
            <a:endParaRPr lang="en-US" sz="2000" i="1" dirty="0"/>
          </a:p>
        </p:txBody>
      </p:sp>
      <p:cxnSp>
        <p:nvCxnSpPr>
          <p:cNvPr id="39" name="Straight Connector 38"/>
          <p:cNvCxnSpPr/>
          <p:nvPr/>
        </p:nvCxnSpPr>
        <p:spPr>
          <a:xfrm>
            <a:off x="228600" y="1214967"/>
            <a:ext cx="7942263" cy="4233"/>
          </a:xfrm>
          <a:prstGeom prst="line">
            <a:avLst/>
          </a:prstGeom>
          <a:ln w="38100" cmpd="sng">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40" name="Rectangle 7"/>
          <p:cNvSpPr txBox="1">
            <a:spLocks noChangeArrowheads="1"/>
          </p:cNvSpPr>
          <p:nvPr/>
        </p:nvSpPr>
        <p:spPr bwMode="black">
          <a:xfrm>
            <a:off x="182563" y="6521450"/>
            <a:ext cx="366712"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eaLnBrk="1" hangingPunct="1">
              <a:defRPr sz="800" smtClean="0">
                <a:solidFill>
                  <a:schemeClr val="tx1"/>
                </a:solidFill>
                <a:cs typeface="Arial" charset="0"/>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fld id="{DC6F839E-3616-FB47-921E-C68435BFACEB}" type="slidenum">
              <a:rPr kumimoji="0" lang="en-US" sz="800" b="0" i="0" u="none" strike="noStrike" kern="1200" cap="none" spc="0" normalizeH="0" baseline="0" noProof="0" smtClean="0">
                <a:ln>
                  <a:noFill/>
                </a:ln>
                <a:solidFill>
                  <a:schemeClr val="tx1"/>
                </a:solidFill>
                <a:effectLst/>
                <a:uLnTx/>
                <a:uFillTx/>
                <a:latin typeface="Arial" charset="0"/>
                <a:ea typeface="MS PGothic" charset="0"/>
                <a:cs typeface="Arial" charset="0"/>
              </a:rPr>
              <a:pPr marL="0" marR="0" lvl="0" indent="0" algn="l" defTabSz="914400" rtl="0" eaLnBrk="1" fontAlgn="base" latinLnBrk="0" hangingPunct="1">
                <a:lnSpc>
                  <a:spcPct val="100000"/>
                </a:lnSpc>
                <a:spcBef>
                  <a:spcPct val="0"/>
                </a:spcBef>
                <a:spcAft>
                  <a:spcPct val="0"/>
                </a:spcAft>
                <a:buClrTx/>
                <a:buSzTx/>
                <a:buFontTx/>
                <a:buNone/>
                <a:tabLst/>
                <a:defRPr/>
              </a:pPr>
              <a:t>35</a:t>
            </a:fld>
            <a:endParaRPr kumimoji="0" lang="en-US" sz="800" b="0" i="0" u="none" strike="noStrike" kern="1200" cap="none" spc="0" normalizeH="0" baseline="0" noProof="0" dirty="0">
              <a:ln>
                <a:noFill/>
              </a:ln>
              <a:solidFill>
                <a:schemeClr val="tx1"/>
              </a:solidFill>
              <a:effectLst/>
              <a:uLnTx/>
              <a:uFillTx/>
              <a:latin typeface="Arial" charset="0"/>
              <a:ea typeface="MS PGothic" charset="0"/>
              <a:cs typeface="Arial" charset="0"/>
            </a:endParaRPr>
          </a:p>
        </p:txBody>
      </p:sp>
      <p:sp>
        <p:nvSpPr>
          <p:cNvPr id="41" name="TextBox 35"/>
          <p:cNvSpPr txBox="1">
            <a:spLocks noChangeArrowheads="1"/>
          </p:cNvSpPr>
          <p:nvPr/>
        </p:nvSpPr>
        <p:spPr bwMode="auto">
          <a:xfrm>
            <a:off x="397509" y="1371600"/>
            <a:ext cx="8365491" cy="4693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a:spAutoFit/>
          </a:bodyPr>
          <a:lstStyle>
            <a:lvl1pPr marL="160338" indent="-160338">
              <a:defRPr sz="1200">
                <a:solidFill>
                  <a:schemeClr val="tx1"/>
                </a:solidFill>
                <a:latin typeface="Arial" charset="0"/>
                <a:ea typeface="ＭＳ Ｐゴシック" charset="0"/>
                <a:cs typeface="ＭＳ Ｐゴシック" charset="0"/>
              </a:defRPr>
            </a:lvl1pPr>
            <a:lvl2pPr marL="742950" indent="-285750">
              <a:defRPr sz="1200">
                <a:solidFill>
                  <a:schemeClr val="tx1"/>
                </a:solidFill>
                <a:latin typeface="Arial" charset="0"/>
                <a:ea typeface="ＭＳ Ｐゴシック" charset="0"/>
              </a:defRPr>
            </a:lvl2pPr>
            <a:lvl3pPr marL="1143000" indent="-228600">
              <a:defRPr sz="1200">
                <a:solidFill>
                  <a:schemeClr val="tx1"/>
                </a:solidFill>
                <a:latin typeface="Arial" charset="0"/>
                <a:ea typeface="ＭＳ Ｐゴシック" charset="0"/>
              </a:defRPr>
            </a:lvl3pPr>
            <a:lvl4pPr marL="1600200" indent="-228600">
              <a:defRPr sz="1200">
                <a:solidFill>
                  <a:schemeClr val="tx1"/>
                </a:solidFill>
                <a:latin typeface="Arial" charset="0"/>
                <a:ea typeface="ＭＳ Ｐゴシック" charset="0"/>
              </a:defRPr>
            </a:lvl4pPr>
            <a:lvl5pPr marL="2057400" indent="-228600">
              <a:defRPr sz="1200">
                <a:solidFill>
                  <a:schemeClr val="tx1"/>
                </a:solidFill>
                <a:latin typeface="Arial" charset="0"/>
                <a:ea typeface="ＭＳ Ｐゴシック" charset="0"/>
              </a:defRPr>
            </a:lvl5pPr>
            <a:lvl6pPr marL="2514600" indent="-228600" eaLnBrk="0" fontAlgn="base" hangingPunct="0">
              <a:spcBef>
                <a:spcPct val="0"/>
              </a:spcBef>
              <a:spcAft>
                <a:spcPct val="0"/>
              </a:spcAft>
              <a:defRPr sz="1200">
                <a:solidFill>
                  <a:schemeClr val="tx1"/>
                </a:solidFill>
                <a:latin typeface="Arial" charset="0"/>
                <a:ea typeface="ＭＳ Ｐゴシック" charset="0"/>
              </a:defRPr>
            </a:lvl6pPr>
            <a:lvl7pPr marL="2971800" indent="-228600" eaLnBrk="0" fontAlgn="base" hangingPunct="0">
              <a:spcBef>
                <a:spcPct val="0"/>
              </a:spcBef>
              <a:spcAft>
                <a:spcPct val="0"/>
              </a:spcAft>
              <a:defRPr sz="1200">
                <a:solidFill>
                  <a:schemeClr val="tx1"/>
                </a:solidFill>
                <a:latin typeface="Arial" charset="0"/>
                <a:ea typeface="ＭＳ Ｐゴシック" charset="0"/>
              </a:defRPr>
            </a:lvl7pPr>
            <a:lvl8pPr marL="3429000" indent="-228600" eaLnBrk="0" fontAlgn="base" hangingPunct="0">
              <a:spcBef>
                <a:spcPct val="0"/>
              </a:spcBef>
              <a:spcAft>
                <a:spcPct val="0"/>
              </a:spcAft>
              <a:defRPr sz="1200">
                <a:solidFill>
                  <a:schemeClr val="tx1"/>
                </a:solidFill>
                <a:latin typeface="Arial" charset="0"/>
                <a:ea typeface="ＭＳ Ｐゴシック" charset="0"/>
              </a:defRPr>
            </a:lvl8pPr>
            <a:lvl9pPr marL="3886200" indent="-228600" eaLnBrk="0" fontAlgn="base" hangingPunct="0">
              <a:spcBef>
                <a:spcPct val="0"/>
              </a:spcBef>
              <a:spcAft>
                <a:spcPct val="0"/>
              </a:spcAft>
              <a:defRPr sz="1200">
                <a:solidFill>
                  <a:schemeClr val="tx1"/>
                </a:solidFill>
                <a:latin typeface="Arial" charset="0"/>
                <a:ea typeface="ＭＳ Ｐゴシック" charset="0"/>
              </a:defRPr>
            </a:lvl9pPr>
          </a:lstStyle>
          <a:p>
            <a:pPr marL="0" indent="0" eaLnBrk="1" hangingPunct="1">
              <a:spcBef>
                <a:spcPts val="600"/>
              </a:spcBef>
              <a:buClr>
                <a:schemeClr val="tx2"/>
              </a:buClr>
            </a:pPr>
            <a:r>
              <a:rPr lang="en-US" sz="1600" b="1" dirty="0">
                <a:solidFill>
                  <a:srgbClr val="128BC2"/>
                </a:solidFill>
              </a:rPr>
              <a:t>Current trend</a:t>
            </a:r>
            <a:r>
              <a:rPr lang="en-US" sz="1600" b="1" dirty="0"/>
              <a:t>: The increasing number of infrastructure entry points created by cloud, mobility, and social networks is straining traditional security models</a:t>
            </a:r>
            <a:endParaRPr lang="en-US" sz="1600" b="1" dirty="0" smtClean="0"/>
          </a:p>
          <a:p>
            <a:pPr eaLnBrk="1" hangingPunct="1">
              <a:spcBef>
                <a:spcPts val="600"/>
              </a:spcBef>
              <a:buClr>
                <a:schemeClr val="tx2"/>
              </a:buClr>
              <a:buFont typeface="Wingdings" charset="0"/>
              <a:buChar char="§"/>
            </a:pPr>
            <a:r>
              <a:rPr lang="en-US" sz="1400" dirty="0"/>
              <a:t>Privacy and security of data in a cloud environment is the No. 1 concern of </a:t>
            </a:r>
            <a:r>
              <a:rPr lang="en-US" sz="1400" dirty="0" smtClean="0"/>
              <a:t>CISOs</a:t>
            </a:r>
          </a:p>
          <a:p>
            <a:pPr eaLnBrk="1" hangingPunct="1">
              <a:spcBef>
                <a:spcPts val="600"/>
              </a:spcBef>
              <a:buClr>
                <a:schemeClr val="tx2"/>
              </a:buClr>
              <a:buFont typeface="Wingdings" charset="0"/>
              <a:buChar char="§"/>
            </a:pPr>
            <a:r>
              <a:rPr lang="en-US" sz="1400" dirty="0" smtClean="0"/>
              <a:t>76</a:t>
            </a:r>
            <a:r>
              <a:rPr lang="en-US" sz="1400" dirty="0"/>
              <a:t>% of CISOs see theft/loss of device or loss of sensitive data on a device as a major </a:t>
            </a:r>
            <a:r>
              <a:rPr lang="en-US" sz="1400" dirty="0" smtClean="0"/>
              <a:t>concern</a:t>
            </a:r>
          </a:p>
          <a:p>
            <a:pPr eaLnBrk="1" hangingPunct="1">
              <a:spcBef>
                <a:spcPts val="600"/>
              </a:spcBef>
              <a:buClr>
                <a:schemeClr val="tx2"/>
              </a:buClr>
              <a:buFont typeface="Wingdings" charset="0"/>
              <a:buChar char="§"/>
            </a:pPr>
            <a:r>
              <a:rPr lang="en-US" sz="1400" dirty="0" smtClean="0"/>
              <a:t>Organizations </a:t>
            </a:r>
            <a:r>
              <a:rPr lang="en-US" sz="1400" dirty="0"/>
              <a:t>indicate that the lack of internal security skills is preventing them from responding to data breaches efficiently; many are willing to pay a 20% premium to hire qualified security </a:t>
            </a:r>
            <a:r>
              <a:rPr lang="en-US" sz="1400" dirty="0" smtClean="0"/>
              <a:t>candidates</a:t>
            </a:r>
          </a:p>
          <a:p>
            <a:pPr marL="0" indent="0" eaLnBrk="1" hangingPunct="1">
              <a:spcBef>
                <a:spcPts val="600"/>
              </a:spcBef>
              <a:buClr>
                <a:schemeClr val="tx2"/>
              </a:buClr>
            </a:pPr>
            <a:r>
              <a:rPr lang="en-US" sz="1400" dirty="0" smtClean="0"/>
              <a:t> </a:t>
            </a:r>
          </a:p>
          <a:p>
            <a:pPr marL="0" indent="0" eaLnBrk="1" hangingPunct="1">
              <a:spcBef>
                <a:spcPts val="600"/>
              </a:spcBef>
              <a:buClr>
                <a:schemeClr val="tx2"/>
              </a:buClr>
            </a:pPr>
            <a:endParaRPr lang="en-US" sz="1400" dirty="0"/>
          </a:p>
          <a:p>
            <a:pPr marL="0" indent="0" eaLnBrk="1" hangingPunct="1">
              <a:spcBef>
                <a:spcPts val="600"/>
              </a:spcBef>
              <a:buClr>
                <a:schemeClr val="tx2"/>
              </a:buClr>
            </a:pPr>
            <a:endParaRPr lang="en-US" sz="1400" dirty="0" smtClean="0"/>
          </a:p>
          <a:p>
            <a:pPr marL="0" indent="0" eaLnBrk="1" hangingPunct="1">
              <a:spcBef>
                <a:spcPts val="600"/>
              </a:spcBef>
              <a:buClr>
                <a:schemeClr val="tx2"/>
              </a:buClr>
            </a:pPr>
            <a:endParaRPr lang="en-US" sz="1400" dirty="0" smtClean="0"/>
          </a:p>
          <a:p>
            <a:pPr marL="0" indent="0" eaLnBrk="1" hangingPunct="1">
              <a:spcBef>
                <a:spcPts val="600"/>
              </a:spcBef>
              <a:buClr>
                <a:schemeClr val="tx2"/>
              </a:buClr>
            </a:pPr>
            <a:r>
              <a:rPr lang="en-US" sz="1600" b="1" dirty="0">
                <a:solidFill>
                  <a:srgbClr val="128BC2"/>
                </a:solidFill>
              </a:rPr>
              <a:t>Our point of view</a:t>
            </a:r>
            <a:r>
              <a:rPr lang="en-US" sz="1600" dirty="0"/>
              <a:t>: </a:t>
            </a:r>
            <a:r>
              <a:rPr lang="en-US" sz="1600" b="1" dirty="0"/>
              <a:t>Safeguard cloud and mobile; employ cloud and mobile initiatives to build a new, stronger security posture</a:t>
            </a:r>
          </a:p>
          <a:p>
            <a:pPr eaLnBrk="1" hangingPunct="1">
              <a:spcBef>
                <a:spcPts val="600"/>
              </a:spcBef>
              <a:buClr>
                <a:schemeClr val="tx2"/>
              </a:buClr>
              <a:buFont typeface="Wingdings" charset="0"/>
              <a:buChar char="§"/>
            </a:pPr>
            <a:r>
              <a:rPr lang="en-US" sz="1400" dirty="0"/>
              <a:t>Address security at the beginning of cloud and mobile initiatives; maintain cloud visibility and control by monitoring attack activity and implementing compliance in the cloud; protect devices, applications, and data in the mobile </a:t>
            </a:r>
            <a:r>
              <a:rPr lang="en-US" sz="1400" dirty="0" smtClean="0"/>
              <a:t>enterprise</a:t>
            </a:r>
          </a:p>
          <a:p>
            <a:pPr eaLnBrk="1" hangingPunct="1">
              <a:spcBef>
                <a:spcPts val="600"/>
              </a:spcBef>
              <a:buClr>
                <a:schemeClr val="tx2"/>
              </a:buClr>
              <a:buFont typeface="Wingdings" charset="0"/>
              <a:buChar char="§"/>
            </a:pPr>
            <a:r>
              <a:rPr lang="en-US" sz="1400" dirty="0" smtClean="0"/>
              <a:t>An </a:t>
            </a:r>
            <a:r>
              <a:rPr lang="en-US" sz="1400" dirty="0"/>
              <a:t>international bank uses IBM security solutions to protect mobile access for more than 10 million users, providing risk-based access and multi-factor authentication</a:t>
            </a:r>
          </a:p>
        </p:txBody>
      </p:sp>
      <p:pic>
        <p:nvPicPr>
          <p:cNvPr id="5" name="Picture 4"/>
          <p:cNvPicPr>
            <a:picLocks noChangeAspect="1"/>
          </p:cNvPicPr>
          <p:nvPr/>
        </p:nvPicPr>
        <p:blipFill>
          <a:blip r:embed="rId3"/>
          <a:stretch>
            <a:fillRect/>
          </a:stretch>
        </p:blipFill>
        <p:spPr>
          <a:xfrm>
            <a:off x="152400" y="3200400"/>
            <a:ext cx="2898123" cy="966041"/>
          </a:xfrm>
          <a:prstGeom prst="rect">
            <a:avLst/>
          </a:prstGeom>
        </p:spPr>
      </p:pic>
      <p:pic>
        <p:nvPicPr>
          <p:cNvPr id="6" name="Picture 5"/>
          <p:cNvPicPr>
            <a:picLocks noChangeAspect="1"/>
          </p:cNvPicPr>
          <p:nvPr/>
        </p:nvPicPr>
        <p:blipFill>
          <a:blip r:embed="rId4"/>
          <a:stretch>
            <a:fillRect/>
          </a:stretch>
        </p:blipFill>
        <p:spPr>
          <a:xfrm>
            <a:off x="3124200" y="3200401"/>
            <a:ext cx="2918250" cy="972750"/>
          </a:xfrm>
          <a:prstGeom prst="rect">
            <a:avLst/>
          </a:prstGeom>
        </p:spPr>
      </p:pic>
      <p:pic>
        <p:nvPicPr>
          <p:cNvPr id="7" name="Picture 6"/>
          <p:cNvPicPr>
            <a:picLocks noChangeAspect="1"/>
          </p:cNvPicPr>
          <p:nvPr/>
        </p:nvPicPr>
        <p:blipFill>
          <a:blip r:embed="rId5"/>
          <a:stretch>
            <a:fillRect/>
          </a:stretch>
        </p:blipFill>
        <p:spPr>
          <a:xfrm>
            <a:off x="6116127" y="3200401"/>
            <a:ext cx="2918250" cy="972750"/>
          </a:xfrm>
          <a:prstGeom prst="rect">
            <a:avLst/>
          </a:prstGeom>
        </p:spPr>
      </p:pic>
    </p:spTree>
    <p:extLst>
      <p:ext uri="{BB962C8B-B14F-4D97-AF65-F5344CB8AC3E}">
        <p14:creationId xmlns:p14="http://schemas.microsoft.com/office/powerpoint/2010/main" val="13745360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
            </a:r>
            <a:r>
              <a:rPr lang="en-US" dirty="0" smtClean="0"/>
              <a:t>rotect against new and complex security challenges</a:t>
            </a:r>
            <a:endParaRPr lang="en-US" dirty="0"/>
          </a:p>
        </p:txBody>
      </p:sp>
      <p:pic>
        <p:nvPicPr>
          <p:cNvPr id="12" name="Picture 11"/>
          <p:cNvPicPr>
            <a:picLocks noChangeAspect="1"/>
          </p:cNvPicPr>
          <p:nvPr/>
        </p:nvPicPr>
        <p:blipFill rotWithShape="1">
          <a:blip r:embed="rId3" cstate="print">
            <a:duotone>
              <a:prstClr val="black"/>
              <a:srgbClr val="D9C3A5">
                <a:tint val="50000"/>
                <a:satMod val="180000"/>
              </a:srgbClr>
            </a:duotone>
            <a:lum bright="20000"/>
            <a:extLst>
              <a:ext uri="{28A0092B-C50C-407E-A947-70E740481C1C}">
                <a14:useLocalDpi xmlns:a14="http://schemas.microsoft.com/office/drawing/2010/main"/>
              </a:ext>
            </a:extLst>
          </a:blip>
          <a:srcRect/>
          <a:stretch/>
        </p:blipFill>
        <p:spPr>
          <a:xfrm>
            <a:off x="-11" y="1219200"/>
            <a:ext cx="3624964" cy="4992014"/>
          </a:xfrm>
          <a:prstGeom prst="rect">
            <a:avLst/>
          </a:prstGeom>
        </p:spPr>
      </p:pic>
      <p:sp>
        <p:nvSpPr>
          <p:cNvPr id="14" name="Title 1"/>
          <p:cNvSpPr txBox="1">
            <a:spLocks/>
          </p:cNvSpPr>
          <p:nvPr/>
        </p:nvSpPr>
        <p:spPr bwMode="auto">
          <a:xfrm>
            <a:off x="4180979" y="2580290"/>
            <a:ext cx="4693919" cy="105841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rtl="0" eaLnBrk="1" fontAlgn="base" hangingPunct="1">
              <a:lnSpc>
                <a:spcPct val="90000"/>
              </a:lnSpc>
              <a:spcBef>
                <a:spcPct val="0"/>
              </a:spcBef>
              <a:spcAft>
                <a:spcPct val="0"/>
              </a:spcAft>
              <a:defRPr sz="2200" kern="1300" spc="30">
                <a:solidFill>
                  <a:schemeClr val="bg2"/>
                </a:solidFill>
                <a:latin typeface="+mj-lt"/>
                <a:ea typeface="ＭＳ Ｐゴシック" pitchFamily="34" charset="-128"/>
                <a:cs typeface="MS PGothic" charset="0"/>
              </a:defRPr>
            </a:lvl1pPr>
            <a:lvl2pPr algn="l" rtl="0" eaLnBrk="1" fontAlgn="base" hangingPunct="1">
              <a:lnSpc>
                <a:spcPct val="90000"/>
              </a:lnSpc>
              <a:spcBef>
                <a:spcPct val="0"/>
              </a:spcBef>
              <a:spcAft>
                <a:spcPct val="0"/>
              </a:spcAft>
              <a:defRPr sz="2200">
                <a:solidFill>
                  <a:srgbClr val="7889FB"/>
                </a:solidFill>
                <a:latin typeface="Arial" charset="0"/>
                <a:ea typeface="ＭＳ Ｐゴシック" pitchFamily="34" charset="-128"/>
                <a:cs typeface="MS PGothic" charset="0"/>
              </a:defRPr>
            </a:lvl2pPr>
            <a:lvl3pPr algn="l" rtl="0" eaLnBrk="1" fontAlgn="base" hangingPunct="1">
              <a:lnSpc>
                <a:spcPct val="90000"/>
              </a:lnSpc>
              <a:spcBef>
                <a:spcPct val="0"/>
              </a:spcBef>
              <a:spcAft>
                <a:spcPct val="0"/>
              </a:spcAft>
              <a:defRPr sz="2200">
                <a:solidFill>
                  <a:srgbClr val="7889FB"/>
                </a:solidFill>
                <a:latin typeface="Arial" charset="0"/>
                <a:ea typeface="ＭＳ Ｐゴシック" pitchFamily="34" charset="-128"/>
                <a:cs typeface="MS PGothic" charset="0"/>
              </a:defRPr>
            </a:lvl3pPr>
            <a:lvl4pPr algn="l" rtl="0" eaLnBrk="1" fontAlgn="base" hangingPunct="1">
              <a:lnSpc>
                <a:spcPct val="90000"/>
              </a:lnSpc>
              <a:spcBef>
                <a:spcPct val="0"/>
              </a:spcBef>
              <a:spcAft>
                <a:spcPct val="0"/>
              </a:spcAft>
              <a:defRPr sz="2200">
                <a:solidFill>
                  <a:srgbClr val="7889FB"/>
                </a:solidFill>
                <a:latin typeface="Arial" charset="0"/>
                <a:ea typeface="ＭＳ Ｐゴシック" pitchFamily="34" charset="-128"/>
                <a:cs typeface="MS PGothic" charset="0"/>
              </a:defRPr>
            </a:lvl4pPr>
            <a:lvl5pPr algn="l" rtl="0" eaLnBrk="1" fontAlgn="base" hangingPunct="1">
              <a:lnSpc>
                <a:spcPct val="90000"/>
              </a:lnSpc>
              <a:spcBef>
                <a:spcPct val="0"/>
              </a:spcBef>
              <a:spcAft>
                <a:spcPct val="0"/>
              </a:spcAft>
              <a:defRPr sz="2200">
                <a:solidFill>
                  <a:srgbClr val="7889FB"/>
                </a:solidFill>
                <a:latin typeface="Arial" charset="0"/>
                <a:ea typeface="ＭＳ Ｐゴシック" pitchFamily="34" charset="-128"/>
                <a:cs typeface="MS PGothic" charset="0"/>
              </a:defRPr>
            </a:lvl5pPr>
            <a:lvl6pPr marL="457200" algn="l" rtl="0" eaLnBrk="1" fontAlgn="base" hangingPunct="1">
              <a:lnSpc>
                <a:spcPct val="90000"/>
              </a:lnSpc>
              <a:spcBef>
                <a:spcPct val="0"/>
              </a:spcBef>
              <a:spcAft>
                <a:spcPct val="0"/>
              </a:spcAft>
              <a:defRPr sz="2200">
                <a:solidFill>
                  <a:schemeClr val="hlink"/>
                </a:solidFill>
                <a:latin typeface="Arial" charset="0"/>
                <a:ea typeface="ＭＳ Ｐゴシック" charset="0"/>
              </a:defRPr>
            </a:lvl6pPr>
            <a:lvl7pPr marL="914400" algn="l" rtl="0" eaLnBrk="1" fontAlgn="base" hangingPunct="1">
              <a:lnSpc>
                <a:spcPct val="90000"/>
              </a:lnSpc>
              <a:spcBef>
                <a:spcPct val="0"/>
              </a:spcBef>
              <a:spcAft>
                <a:spcPct val="0"/>
              </a:spcAft>
              <a:defRPr sz="2200">
                <a:solidFill>
                  <a:schemeClr val="hlink"/>
                </a:solidFill>
                <a:latin typeface="Arial" charset="0"/>
                <a:ea typeface="ＭＳ Ｐゴシック" charset="0"/>
              </a:defRPr>
            </a:lvl7pPr>
            <a:lvl8pPr marL="1371600" algn="l" rtl="0" eaLnBrk="1" fontAlgn="base" hangingPunct="1">
              <a:lnSpc>
                <a:spcPct val="90000"/>
              </a:lnSpc>
              <a:spcBef>
                <a:spcPct val="0"/>
              </a:spcBef>
              <a:spcAft>
                <a:spcPct val="0"/>
              </a:spcAft>
              <a:defRPr sz="2200">
                <a:solidFill>
                  <a:schemeClr val="hlink"/>
                </a:solidFill>
                <a:latin typeface="Arial" charset="0"/>
                <a:ea typeface="ＭＳ Ｐゴシック" charset="0"/>
              </a:defRPr>
            </a:lvl8pPr>
            <a:lvl9pPr marL="1828800" algn="l" rtl="0" eaLnBrk="1" fontAlgn="base" hangingPunct="1">
              <a:lnSpc>
                <a:spcPct val="90000"/>
              </a:lnSpc>
              <a:spcBef>
                <a:spcPct val="0"/>
              </a:spcBef>
              <a:spcAft>
                <a:spcPct val="0"/>
              </a:spcAft>
              <a:defRPr sz="2200">
                <a:solidFill>
                  <a:schemeClr val="hlink"/>
                </a:solidFill>
                <a:latin typeface="Arial" charset="0"/>
                <a:ea typeface="ＭＳ Ｐゴシック" charset="0"/>
              </a:defRPr>
            </a:lvl9pPr>
          </a:lstStyle>
          <a:p>
            <a:r>
              <a:rPr lang="en-US" b="1" spc="0" dirty="0" smtClean="0"/>
              <a:t>Stop advanced threats</a:t>
            </a:r>
            <a:br>
              <a:rPr lang="en-US" b="1" spc="0" dirty="0" smtClean="0"/>
            </a:br>
            <a:r>
              <a:rPr lang="en-US" sz="1600" b="1" i="1" kern="1200" spc="0" dirty="0" smtClean="0">
                <a:solidFill>
                  <a:schemeClr val="tx1"/>
                </a:solidFill>
                <a:cs typeface="MS PGothic" pitchFamily="34" charset="-128"/>
              </a:rPr>
              <a:t>Use </a:t>
            </a:r>
            <a:r>
              <a:rPr lang="en-US" sz="1600" b="1" i="1" kern="1200" spc="0" dirty="0">
                <a:solidFill>
                  <a:schemeClr val="tx1"/>
                </a:solidFill>
                <a:cs typeface="MS PGothic" pitchFamily="34" charset="-128"/>
              </a:rPr>
              <a:t>analytics and insights </a:t>
            </a:r>
            <a:r>
              <a:rPr lang="en-US" sz="1600" i="1" kern="1200" spc="0" dirty="0">
                <a:solidFill>
                  <a:schemeClr val="tx1"/>
                </a:solidFill>
                <a:cs typeface="MS PGothic" pitchFamily="34" charset="-128"/>
              </a:rPr>
              <a:t>for smarter </a:t>
            </a:r>
            <a:br>
              <a:rPr lang="en-US" sz="1600" i="1" kern="1200" spc="0" dirty="0">
                <a:solidFill>
                  <a:schemeClr val="tx1"/>
                </a:solidFill>
                <a:cs typeface="MS PGothic" pitchFamily="34" charset="-128"/>
              </a:rPr>
            </a:br>
            <a:r>
              <a:rPr lang="en-US" sz="1600" i="1" kern="1200" spc="0" dirty="0">
                <a:solidFill>
                  <a:schemeClr val="tx1"/>
                </a:solidFill>
                <a:cs typeface="MS PGothic" pitchFamily="34" charset="-128"/>
              </a:rPr>
              <a:t>and more integrated defense</a:t>
            </a:r>
          </a:p>
        </p:txBody>
      </p:sp>
      <p:sp>
        <p:nvSpPr>
          <p:cNvPr id="15" name="Title 1"/>
          <p:cNvSpPr txBox="1">
            <a:spLocks/>
          </p:cNvSpPr>
          <p:nvPr/>
        </p:nvSpPr>
        <p:spPr bwMode="auto">
          <a:xfrm>
            <a:off x="4180978" y="3911497"/>
            <a:ext cx="4693920" cy="105841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defPPr>
              <a:defRPr lang="en-US"/>
            </a:defPPr>
            <a:lvl1pPr eaLnBrk="1" hangingPunct="1">
              <a:lnSpc>
                <a:spcPct val="90000"/>
              </a:lnSpc>
              <a:defRPr sz="2200" b="1" kern="1300" spc="30">
                <a:solidFill>
                  <a:schemeClr val="accent5"/>
                </a:solidFill>
                <a:latin typeface="+mj-lt"/>
                <a:cs typeface="MS PGothic" charset="0"/>
              </a:defRPr>
            </a:lvl1pPr>
            <a:lvl2pPr eaLnBrk="1" hangingPunct="1">
              <a:lnSpc>
                <a:spcPct val="90000"/>
              </a:lnSpc>
              <a:defRPr sz="2200">
                <a:solidFill>
                  <a:srgbClr val="7889FB"/>
                </a:solidFill>
                <a:latin typeface="Arial" charset="0"/>
                <a:cs typeface="MS PGothic" charset="0"/>
              </a:defRPr>
            </a:lvl2pPr>
            <a:lvl3pPr eaLnBrk="1" hangingPunct="1">
              <a:lnSpc>
                <a:spcPct val="90000"/>
              </a:lnSpc>
              <a:defRPr sz="2200">
                <a:solidFill>
                  <a:srgbClr val="7889FB"/>
                </a:solidFill>
                <a:latin typeface="Arial" charset="0"/>
                <a:cs typeface="MS PGothic" charset="0"/>
              </a:defRPr>
            </a:lvl3pPr>
            <a:lvl4pPr eaLnBrk="1" hangingPunct="1">
              <a:lnSpc>
                <a:spcPct val="90000"/>
              </a:lnSpc>
              <a:defRPr sz="2200">
                <a:solidFill>
                  <a:srgbClr val="7889FB"/>
                </a:solidFill>
                <a:latin typeface="Arial" charset="0"/>
                <a:cs typeface="MS PGothic" charset="0"/>
              </a:defRPr>
            </a:lvl4pPr>
            <a:lvl5pPr eaLnBrk="1" hangingPunct="1">
              <a:lnSpc>
                <a:spcPct val="90000"/>
              </a:lnSpc>
              <a:defRPr sz="2200">
                <a:solidFill>
                  <a:srgbClr val="7889FB"/>
                </a:solidFill>
                <a:latin typeface="Arial" charset="0"/>
                <a:cs typeface="MS PGothic" charset="0"/>
              </a:defRPr>
            </a:lvl5pPr>
            <a:lvl6pPr marL="457200" fontAlgn="base">
              <a:lnSpc>
                <a:spcPct val="90000"/>
              </a:lnSpc>
              <a:spcBef>
                <a:spcPct val="0"/>
              </a:spcBef>
              <a:spcAft>
                <a:spcPct val="0"/>
              </a:spcAft>
              <a:defRPr sz="2200">
                <a:solidFill>
                  <a:schemeClr val="hlink"/>
                </a:solidFill>
                <a:latin typeface="Arial" charset="0"/>
                <a:ea typeface="ＭＳ Ｐゴシック" charset="0"/>
              </a:defRPr>
            </a:lvl6pPr>
            <a:lvl7pPr marL="914400" fontAlgn="base">
              <a:lnSpc>
                <a:spcPct val="90000"/>
              </a:lnSpc>
              <a:spcBef>
                <a:spcPct val="0"/>
              </a:spcBef>
              <a:spcAft>
                <a:spcPct val="0"/>
              </a:spcAft>
              <a:defRPr sz="2200">
                <a:solidFill>
                  <a:schemeClr val="hlink"/>
                </a:solidFill>
                <a:latin typeface="Arial" charset="0"/>
                <a:ea typeface="ＭＳ Ｐゴシック" charset="0"/>
              </a:defRPr>
            </a:lvl7pPr>
            <a:lvl8pPr marL="1371600" fontAlgn="base">
              <a:lnSpc>
                <a:spcPct val="90000"/>
              </a:lnSpc>
              <a:spcBef>
                <a:spcPct val="0"/>
              </a:spcBef>
              <a:spcAft>
                <a:spcPct val="0"/>
              </a:spcAft>
              <a:defRPr sz="2200">
                <a:solidFill>
                  <a:schemeClr val="hlink"/>
                </a:solidFill>
                <a:latin typeface="Arial" charset="0"/>
                <a:ea typeface="ＭＳ Ｐゴシック" charset="0"/>
              </a:defRPr>
            </a:lvl8pPr>
            <a:lvl9pPr marL="1828800" fontAlgn="base">
              <a:lnSpc>
                <a:spcPct val="90000"/>
              </a:lnSpc>
              <a:spcBef>
                <a:spcPct val="0"/>
              </a:spcBef>
              <a:spcAft>
                <a:spcPct val="0"/>
              </a:spcAft>
              <a:defRPr sz="2200">
                <a:solidFill>
                  <a:schemeClr val="hlink"/>
                </a:solidFill>
                <a:latin typeface="Arial" charset="0"/>
                <a:ea typeface="ＭＳ Ｐゴシック" charset="0"/>
              </a:defRPr>
            </a:lvl9pPr>
          </a:lstStyle>
          <a:p>
            <a:pPr algn="l"/>
            <a:r>
              <a:rPr lang="en-US" spc="0" dirty="0">
                <a:solidFill>
                  <a:schemeClr val="bg2"/>
                </a:solidFill>
              </a:rPr>
              <a:t>Protect critical </a:t>
            </a:r>
            <a:r>
              <a:rPr lang="en-US" spc="0" dirty="0" smtClean="0">
                <a:solidFill>
                  <a:schemeClr val="bg2"/>
                </a:solidFill>
              </a:rPr>
              <a:t>assets</a:t>
            </a:r>
            <a:br>
              <a:rPr lang="en-US" spc="0" dirty="0" smtClean="0">
                <a:solidFill>
                  <a:schemeClr val="bg2"/>
                </a:solidFill>
              </a:rPr>
            </a:br>
            <a:r>
              <a:rPr lang="en-US" sz="1600" b="0" i="1" kern="1200" spc="0" dirty="0" smtClean="0">
                <a:solidFill>
                  <a:schemeClr val="tx1"/>
                </a:solidFill>
                <a:cs typeface="MS PGothic" pitchFamily="34" charset="-128"/>
              </a:rPr>
              <a:t>Use </a:t>
            </a:r>
            <a:r>
              <a:rPr lang="en-US" sz="1600" b="0" i="1" kern="1200" spc="0" dirty="0">
                <a:solidFill>
                  <a:schemeClr val="tx1"/>
                </a:solidFill>
                <a:cs typeface="MS PGothic" pitchFamily="34" charset="-128"/>
              </a:rPr>
              <a:t>context-aware controls to prevent</a:t>
            </a:r>
            <a:br>
              <a:rPr lang="en-US" sz="1600" b="0" i="1" kern="1200" spc="0" dirty="0">
                <a:solidFill>
                  <a:schemeClr val="tx1"/>
                </a:solidFill>
                <a:cs typeface="MS PGothic" pitchFamily="34" charset="-128"/>
              </a:rPr>
            </a:br>
            <a:r>
              <a:rPr lang="en-US" sz="1600" b="0" i="1" kern="1200" spc="0" dirty="0">
                <a:solidFill>
                  <a:schemeClr val="tx1"/>
                </a:solidFill>
                <a:cs typeface="MS PGothic" pitchFamily="34" charset="-128"/>
              </a:rPr>
              <a:t>unauthorized access and data loss </a:t>
            </a:r>
          </a:p>
        </p:txBody>
      </p:sp>
      <p:sp>
        <p:nvSpPr>
          <p:cNvPr id="16" name="Title 5"/>
          <p:cNvSpPr txBox="1">
            <a:spLocks/>
          </p:cNvSpPr>
          <p:nvPr/>
        </p:nvSpPr>
        <p:spPr bwMode="auto">
          <a:xfrm>
            <a:off x="4180979" y="5242703"/>
            <a:ext cx="4693919" cy="105841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rtl="0" eaLnBrk="1" fontAlgn="base" hangingPunct="1">
              <a:lnSpc>
                <a:spcPct val="90000"/>
              </a:lnSpc>
              <a:spcBef>
                <a:spcPct val="0"/>
              </a:spcBef>
              <a:spcAft>
                <a:spcPct val="0"/>
              </a:spcAft>
              <a:defRPr sz="2200" kern="1300" spc="30">
                <a:solidFill>
                  <a:schemeClr val="bg2"/>
                </a:solidFill>
                <a:latin typeface="+mj-lt"/>
                <a:ea typeface="ＭＳ Ｐゴシック" pitchFamily="34" charset="-128"/>
                <a:cs typeface="MS PGothic" charset="0"/>
              </a:defRPr>
            </a:lvl1pPr>
            <a:lvl2pPr algn="l" rtl="0" eaLnBrk="1" fontAlgn="base" hangingPunct="1">
              <a:lnSpc>
                <a:spcPct val="90000"/>
              </a:lnSpc>
              <a:spcBef>
                <a:spcPct val="0"/>
              </a:spcBef>
              <a:spcAft>
                <a:spcPct val="0"/>
              </a:spcAft>
              <a:defRPr sz="2200">
                <a:solidFill>
                  <a:srgbClr val="7889FB"/>
                </a:solidFill>
                <a:latin typeface="Arial" charset="0"/>
                <a:ea typeface="ＭＳ Ｐゴシック" pitchFamily="34" charset="-128"/>
                <a:cs typeface="MS PGothic" charset="0"/>
              </a:defRPr>
            </a:lvl2pPr>
            <a:lvl3pPr algn="l" rtl="0" eaLnBrk="1" fontAlgn="base" hangingPunct="1">
              <a:lnSpc>
                <a:spcPct val="90000"/>
              </a:lnSpc>
              <a:spcBef>
                <a:spcPct val="0"/>
              </a:spcBef>
              <a:spcAft>
                <a:spcPct val="0"/>
              </a:spcAft>
              <a:defRPr sz="2200">
                <a:solidFill>
                  <a:srgbClr val="7889FB"/>
                </a:solidFill>
                <a:latin typeface="Arial" charset="0"/>
                <a:ea typeface="ＭＳ Ｐゴシック" pitchFamily="34" charset="-128"/>
                <a:cs typeface="MS PGothic" charset="0"/>
              </a:defRPr>
            </a:lvl3pPr>
            <a:lvl4pPr algn="l" rtl="0" eaLnBrk="1" fontAlgn="base" hangingPunct="1">
              <a:lnSpc>
                <a:spcPct val="90000"/>
              </a:lnSpc>
              <a:spcBef>
                <a:spcPct val="0"/>
              </a:spcBef>
              <a:spcAft>
                <a:spcPct val="0"/>
              </a:spcAft>
              <a:defRPr sz="2200">
                <a:solidFill>
                  <a:srgbClr val="7889FB"/>
                </a:solidFill>
                <a:latin typeface="Arial" charset="0"/>
                <a:ea typeface="ＭＳ Ｐゴシック" pitchFamily="34" charset="-128"/>
                <a:cs typeface="MS PGothic" charset="0"/>
              </a:defRPr>
            </a:lvl4pPr>
            <a:lvl5pPr algn="l" rtl="0" eaLnBrk="1" fontAlgn="base" hangingPunct="1">
              <a:lnSpc>
                <a:spcPct val="90000"/>
              </a:lnSpc>
              <a:spcBef>
                <a:spcPct val="0"/>
              </a:spcBef>
              <a:spcAft>
                <a:spcPct val="0"/>
              </a:spcAft>
              <a:defRPr sz="2200">
                <a:solidFill>
                  <a:srgbClr val="7889FB"/>
                </a:solidFill>
                <a:latin typeface="Arial" charset="0"/>
                <a:ea typeface="ＭＳ Ｐゴシック" pitchFamily="34" charset="-128"/>
                <a:cs typeface="MS PGothic" charset="0"/>
              </a:defRPr>
            </a:lvl5pPr>
            <a:lvl6pPr marL="457200" algn="l" rtl="0" eaLnBrk="1" fontAlgn="base" hangingPunct="1">
              <a:lnSpc>
                <a:spcPct val="90000"/>
              </a:lnSpc>
              <a:spcBef>
                <a:spcPct val="0"/>
              </a:spcBef>
              <a:spcAft>
                <a:spcPct val="0"/>
              </a:spcAft>
              <a:defRPr sz="2200">
                <a:solidFill>
                  <a:schemeClr val="hlink"/>
                </a:solidFill>
                <a:latin typeface="Arial" charset="0"/>
                <a:ea typeface="ＭＳ Ｐゴシック" charset="0"/>
              </a:defRPr>
            </a:lvl6pPr>
            <a:lvl7pPr marL="914400" algn="l" rtl="0" eaLnBrk="1" fontAlgn="base" hangingPunct="1">
              <a:lnSpc>
                <a:spcPct val="90000"/>
              </a:lnSpc>
              <a:spcBef>
                <a:spcPct val="0"/>
              </a:spcBef>
              <a:spcAft>
                <a:spcPct val="0"/>
              </a:spcAft>
              <a:defRPr sz="2200">
                <a:solidFill>
                  <a:schemeClr val="hlink"/>
                </a:solidFill>
                <a:latin typeface="Arial" charset="0"/>
                <a:ea typeface="ＭＳ Ｐゴシック" charset="0"/>
              </a:defRPr>
            </a:lvl7pPr>
            <a:lvl8pPr marL="1371600" algn="l" rtl="0" eaLnBrk="1" fontAlgn="base" hangingPunct="1">
              <a:lnSpc>
                <a:spcPct val="90000"/>
              </a:lnSpc>
              <a:spcBef>
                <a:spcPct val="0"/>
              </a:spcBef>
              <a:spcAft>
                <a:spcPct val="0"/>
              </a:spcAft>
              <a:defRPr sz="2200">
                <a:solidFill>
                  <a:schemeClr val="hlink"/>
                </a:solidFill>
                <a:latin typeface="Arial" charset="0"/>
                <a:ea typeface="ＭＳ Ｐゴシック" charset="0"/>
              </a:defRPr>
            </a:lvl8pPr>
            <a:lvl9pPr marL="1828800" algn="l" rtl="0" eaLnBrk="1" fontAlgn="base" hangingPunct="1">
              <a:lnSpc>
                <a:spcPct val="90000"/>
              </a:lnSpc>
              <a:spcBef>
                <a:spcPct val="0"/>
              </a:spcBef>
              <a:spcAft>
                <a:spcPct val="0"/>
              </a:spcAft>
              <a:defRPr sz="2200">
                <a:solidFill>
                  <a:schemeClr val="hlink"/>
                </a:solidFill>
                <a:latin typeface="Arial" charset="0"/>
                <a:ea typeface="ＭＳ Ｐゴシック" charset="0"/>
              </a:defRPr>
            </a:lvl9pPr>
          </a:lstStyle>
          <a:p>
            <a:r>
              <a:rPr lang="en-US" b="1" spc="0" dirty="0" smtClean="0"/>
              <a:t>Safeguard cloud and mobile</a:t>
            </a:r>
            <a:br>
              <a:rPr lang="en-US" b="1" spc="0" dirty="0" smtClean="0"/>
            </a:br>
            <a:r>
              <a:rPr lang="en-US" sz="1600" b="1" i="1" kern="1200" spc="0" dirty="0" smtClean="0">
                <a:solidFill>
                  <a:schemeClr val="tx1"/>
                </a:solidFill>
                <a:cs typeface="MS PGothic" pitchFamily="34" charset="-128"/>
              </a:rPr>
              <a:t>Use </a:t>
            </a:r>
            <a:r>
              <a:rPr lang="en-US" sz="1600" b="1" i="1" kern="1200" spc="0" dirty="0">
                <a:solidFill>
                  <a:schemeClr val="tx1"/>
                </a:solidFill>
                <a:cs typeface="MS PGothic" pitchFamily="34" charset="-128"/>
              </a:rPr>
              <a:t>IT transformation </a:t>
            </a:r>
            <a:r>
              <a:rPr lang="en-US" sz="1600" i="1" kern="1200" spc="0" dirty="0">
                <a:solidFill>
                  <a:schemeClr val="tx1"/>
                </a:solidFill>
                <a:cs typeface="MS PGothic" pitchFamily="34" charset="-128"/>
              </a:rPr>
              <a:t>to </a:t>
            </a:r>
            <a:r>
              <a:rPr lang="en-US" sz="1600" i="1" kern="1200" spc="0" dirty="0" smtClean="0">
                <a:solidFill>
                  <a:schemeClr val="tx1"/>
                </a:solidFill>
                <a:cs typeface="MS PGothic" pitchFamily="34" charset="-128"/>
              </a:rPr>
              <a:t>build </a:t>
            </a:r>
            <a:r>
              <a:rPr lang="en-US" sz="1600" i="1" kern="1200" spc="0" dirty="0">
                <a:solidFill>
                  <a:schemeClr val="tx1"/>
                </a:solidFill>
                <a:cs typeface="MS PGothic" pitchFamily="34" charset="-128"/>
              </a:rPr>
              <a:t>a new, </a:t>
            </a:r>
            <a:br>
              <a:rPr lang="en-US" sz="1600" i="1" kern="1200" spc="0" dirty="0">
                <a:solidFill>
                  <a:schemeClr val="tx1"/>
                </a:solidFill>
                <a:cs typeface="MS PGothic" pitchFamily="34" charset="-128"/>
              </a:rPr>
            </a:br>
            <a:r>
              <a:rPr lang="en-US" sz="1600" i="1" kern="1200" spc="0" dirty="0">
                <a:solidFill>
                  <a:schemeClr val="tx1"/>
                </a:solidFill>
                <a:cs typeface="MS PGothic" pitchFamily="34" charset="-128"/>
              </a:rPr>
              <a:t>stronger </a:t>
            </a:r>
            <a:r>
              <a:rPr lang="en-US" sz="1600" i="1" kern="1200" spc="0" dirty="0" smtClean="0">
                <a:solidFill>
                  <a:schemeClr val="tx1"/>
                </a:solidFill>
                <a:cs typeface="MS PGothic" pitchFamily="34" charset="-128"/>
              </a:rPr>
              <a:t>security </a:t>
            </a:r>
            <a:r>
              <a:rPr lang="en-US" sz="1600" i="1" kern="1200" spc="0" dirty="0">
                <a:solidFill>
                  <a:schemeClr val="tx1"/>
                </a:solidFill>
                <a:cs typeface="MS PGothic" pitchFamily="34" charset="-128"/>
              </a:rPr>
              <a:t>posture</a:t>
            </a:r>
          </a:p>
        </p:txBody>
      </p:sp>
      <p:sp>
        <p:nvSpPr>
          <p:cNvPr id="17" name="Title 1"/>
          <p:cNvSpPr txBox="1">
            <a:spLocks/>
          </p:cNvSpPr>
          <p:nvPr/>
        </p:nvSpPr>
        <p:spPr bwMode="auto">
          <a:xfrm>
            <a:off x="4180979" y="1249083"/>
            <a:ext cx="4711701" cy="105841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rtl="0" eaLnBrk="1" fontAlgn="base" hangingPunct="1">
              <a:lnSpc>
                <a:spcPct val="90000"/>
              </a:lnSpc>
              <a:spcBef>
                <a:spcPct val="0"/>
              </a:spcBef>
              <a:spcAft>
                <a:spcPct val="0"/>
              </a:spcAft>
              <a:defRPr sz="2200" kern="1300" spc="30">
                <a:solidFill>
                  <a:schemeClr val="bg2"/>
                </a:solidFill>
                <a:latin typeface="+mj-lt"/>
                <a:ea typeface="ＭＳ Ｐゴシック" pitchFamily="34" charset="-128"/>
                <a:cs typeface="MS PGothic" charset="0"/>
              </a:defRPr>
            </a:lvl1pPr>
            <a:lvl2pPr algn="l" rtl="0" eaLnBrk="1" fontAlgn="base" hangingPunct="1">
              <a:lnSpc>
                <a:spcPct val="90000"/>
              </a:lnSpc>
              <a:spcBef>
                <a:spcPct val="0"/>
              </a:spcBef>
              <a:spcAft>
                <a:spcPct val="0"/>
              </a:spcAft>
              <a:defRPr sz="2200">
                <a:solidFill>
                  <a:srgbClr val="7889FB"/>
                </a:solidFill>
                <a:latin typeface="Arial" charset="0"/>
                <a:ea typeface="ＭＳ Ｐゴシック" pitchFamily="34" charset="-128"/>
                <a:cs typeface="MS PGothic" charset="0"/>
              </a:defRPr>
            </a:lvl2pPr>
            <a:lvl3pPr algn="l" rtl="0" eaLnBrk="1" fontAlgn="base" hangingPunct="1">
              <a:lnSpc>
                <a:spcPct val="90000"/>
              </a:lnSpc>
              <a:spcBef>
                <a:spcPct val="0"/>
              </a:spcBef>
              <a:spcAft>
                <a:spcPct val="0"/>
              </a:spcAft>
              <a:defRPr sz="2200">
                <a:solidFill>
                  <a:srgbClr val="7889FB"/>
                </a:solidFill>
                <a:latin typeface="Arial" charset="0"/>
                <a:ea typeface="ＭＳ Ｐゴシック" pitchFamily="34" charset="-128"/>
                <a:cs typeface="MS PGothic" charset="0"/>
              </a:defRPr>
            </a:lvl3pPr>
            <a:lvl4pPr algn="l" rtl="0" eaLnBrk="1" fontAlgn="base" hangingPunct="1">
              <a:lnSpc>
                <a:spcPct val="90000"/>
              </a:lnSpc>
              <a:spcBef>
                <a:spcPct val="0"/>
              </a:spcBef>
              <a:spcAft>
                <a:spcPct val="0"/>
              </a:spcAft>
              <a:defRPr sz="2200">
                <a:solidFill>
                  <a:srgbClr val="7889FB"/>
                </a:solidFill>
                <a:latin typeface="Arial" charset="0"/>
                <a:ea typeface="ＭＳ Ｐゴシック" pitchFamily="34" charset="-128"/>
                <a:cs typeface="MS PGothic" charset="0"/>
              </a:defRPr>
            </a:lvl4pPr>
            <a:lvl5pPr algn="l" rtl="0" eaLnBrk="1" fontAlgn="base" hangingPunct="1">
              <a:lnSpc>
                <a:spcPct val="90000"/>
              </a:lnSpc>
              <a:spcBef>
                <a:spcPct val="0"/>
              </a:spcBef>
              <a:spcAft>
                <a:spcPct val="0"/>
              </a:spcAft>
              <a:defRPr sz="2200">
                <a:solidFill>
                  <a:srgbClr val="7889FB"/>
                </a:solidFill>
                <a:latin typeface="Arial" charset="0"/>
                <a:ea typeface="ＭＳ Ｐゴシック" pitchFamily="34" charset="-128"/>
                <a:cs typeface="MS PGothic" charset="0"/>
              </a:defRPr>
            </a:lvl5pPr>
            <a:lvl6pPr marL="457200" algn="l" rtl="0" eaLnBrk="1" fontAlgn="base" hangingPunct="1">
              <a:lnSpc>
                <a:spcPct val="90000"/>
              </a:lnSpc>
              <a:spcBef>
                <a:spcPct val="0"/>
              </a:spcBef>
              <a:spcAft>
                <a:spcPct val="0"/>
              </a:spcAft>
              <a:defRPr sz="2200">
                <a:solidFill>
                  <a:schemeClr val="hlink"/>
                </a:solidFill>
                <a:latin typeface="Arial" charset="0"/>
                <a:ea typeface="ＭＳ Ｐゴシック" charset="0"/>
              </a:defRPr>
            </a:lvl6pPr>
            <a:lvl7pPr marL="914400" algn="l" rtl="0" eaLnBrk="1" fontAlgn="base" hangingPunct="1">
              <a:lnSpc>
                <a:spcPct val="90000"/>
              </a:lnSpc>
              <a:spcBef>
                <a:spcPct val="0"/>
              </a:spcBef>
              <a:spcAft>
                <a:spcPct val="0"/>
              </a:spcAft>
              <a:defRPr sz="2200">
                <a:solidFill>
                  <a:schemeClr val="hlink"/>
                </a:solidFill>
                <a:latin typeface="Arial" charset="0"/>
                <a:ea typeface="ＭＳ Ｐゴシック" charset="0"/>
              </a:defRPr>
            </a:lvl7pPr>
            <a:lvl8pPr marL="1371600" algn="l" rtl="0" eaLnBrk="1" fontAlgn="base" hangingPunct="1">
              <a:lnSpc>
                <a:spcPct val="90000"/>
              </a:lnSpc>
              <a:spcBef>
                <a:spcPct val="0"/>
              </a:spcBef>
              <a:spcAft>
                <a:spcPct val="0"/>
              </a:spcAft>
              <a:defRPr sz="2200">
                <a:solidFill>
                  <a:schemeClr val="hlink"/>
                </a:solidFill>
                <a:latin typeface="Arial" charset="0"/>
                <a:ea typeface="ＭＳ Ｐゴシック" charset="0"/>
              </a:defRPr>
            </a:lvl8pPr>
            <a:lvl9pPr marL="1828800" algn="l" rtl="0" eaLnBrk="1" fontAlgn="base" hangingPunct="1">
              <a:lnSpc>
                <a:spcPct val="90000"/>
              </a:lnSpc>
              <a:spcBef>
                <a:spcPct val="0"/>
              </a:spcBef>
              <a:spcAft>
                <a:spcPct val="0"/>
              </a:spcAft>
              <a:defRPr sz="2200">
                <a:solidFill>
                  <a:schemeClr val="hlink"/>
                </a:solidFill>
                <a:latin typeface="Arial" charset="0"/>
                <a:ea typeface="ＭＳ Ｐゴシック" charset="0"/>
              </a:defRPr>
            </a:lvl9pPr>
          </a:lstStyle>
          <a:p>
            <a:r>
              <a:rPr lang="en-US" b="1" spc="0" dirty="0" smtClean="0"/>
              <a:t>Optimize your security program</a:t>
            </a:r>
            <a:r>
              <a:rPr lang="en-US" b="1" spc="0" dirty="0"/>
              <a:t/>
            </a:r>
            <a:br>
              <a:rPr lang="en-US" b="1" spc="0" dirty="0"/>
            </a:br>
            <a:r>
              <a:rPr lang="en-US" sz="1600" b="1" i="1" kern="1200" spc="0" dirty="0" smtClean="0">
                <a:solidFill>
                  <a:schemeClr val="tx1"/>
                </a:solidFill>
                <a:cs typeface="MS PGothic" pitchFamily="34" charset="-128"/>
              </a:rPr>
              <a:t>Modernize </a:t>
            </a:r>
            <a:r>
              <a:rPr lang="en-US" sz="1600" b="1" i="1" kern="1200" spc="0" dirty="0">
                <a:solidFill>
                  <a:schemeClr val="tx1"/>
                </a:solidFill>
                <a:cs typeface="MS PGothic" pitchFamily="34" charset="-128"/>
              </a:rPr>
              <a:t>security, </a:t>
            </a:r>
            <a:r>
              <a:rPr lang="en-US" sz="1600" i="1" kern="1200" spc="0" dirty="0">
                <a:solidFill>
                  <a:schemeClr val="tx1"/>
                </a:solidFill>
                <a:cs typeface="MS PGothic" pitchFamily="34" charset="-128"/>
              </a:rPr>
              <a:t/>
            </a:r>
            <a:br>
              <a:rPr lang="en-US" sz="1600" i="1" kern="1200" spc="0" dirty="0">
                <a:solidFill>
                  <a:schemeClr val="tx1"/>
                </a:solidFill>
                <a:cs typeface="MS PGothic" pitchFamily="34" charset="-128"/>
              </a:rPr>
            </a:br>
            <a:r>
              <a:rPr lang="en-US" sz="1600" i="1" kern="1200" spc="0" dirty="0">
                <a:solidFill>
                  <a:schemeClr val="tx1"/>
                </a:solidFill>
                <a:cs typeface="MS PGothic" pitchFamily="34" charset="-128"/>
              </a:rPr>
              <a:t>reduce complexity, and </a:t>
            </a:r>
            <a:r>
              <a:rPr lang="en-US" sz="1600" i="1" kern="1200" spc="0" dirty="0" smtClean="0">
                <a:solidFill>
                  <a:schemeClr val="tx1"/>
                </a:solidFill>
                <a:cs typeface="MS PGothic" pitchFamily="34" charset="-128"/>
              </a:rPr>
              <a:t>lower </a:t>
            </a:r>
            <a:r>
              <a:rPr lang="en-US" sz="1600" i="1" kern="1200" spc="0" dirty="0">
                <a:solidFill>
                  <a:schemeClr val="tx1"/>
                </a:solidFill>
                <a:cs typeface="MS PGothic" pitchFamily="34" charset="-128"/>
              </a:rPr>
              <a:t>costs</a:t>
            </a:r>
          </a:p>
        </p:txBody>
      </p:sp>
      <p:pic>
        <p:nvPicPr>
          <p:cNvPr id="18" name="Picture 17"/>
          <p:cNvPicPr>
            <a:picLocks/>
          </p:cNvPicPr>
          <p:nvPr/>
        </p:nvPicPr>
        <p:blipFill>
          <a:blip r:embed="rId4" cstate="screen">
            <a:extLst>
              <a:ext uri="{28A0092B-C50C-407E-A947-70E740481C1C}">
                <a14:useLocalDpi xmlns:a14="http://schemas.microsoft.com/office/drawing/2010/main"/>
              </a:ext>
            </a:extLst>
          </a:blip>
          <a:stretch>
            <a:fillRect/>
          </a:stretch>
        </p:blipFill>
        <p:spPr>
          <a:xfrm>
            <a:off x="3429000" y="1219200"/>
            <a:ext cx="779069" cy="895380"/>
          </a:xfrm>
          <a:prstGeom prst="rect">
            <a:avLst/>
          </a:prstGeom>
          <a:effectLst>
            <a:outerShdw blurRad="127000" dist="127000" dir="10800000" algn="r" rotWithShape="0">
              <a:prstClr val="black">
                <a:alpha val="25000"/>
              </a:prstClr>
            </a:outerShdw>
          </a:effectLst>
        </p:spPr>
      </p:pic>
      <p:pic>
        <p:nvPicPr>
          <p:cNvPr id="19" name="Picture 18"/>
          <p:cNvPicPr>
            <a:picLocks/>
          </p:cNvPicPr>
          <p:nvPr/>
        </p:nvPicPr>
        <p:blipFill>
          <a:blip r:embed="rId5" cstate="screen">
            <a:extLst>
              <a:ext uri="{28A0092B-C50C-407E-A947-70E740481C1C}">
                <a14:useLocalDpi xmlns:a14="http://schemas.microsoft.com/office/drawing/2010/main"/>
              </a:ext>
            </a:extLst>
          </a:blip>
          <a:stretch>
            <a:fillRect/>
          </a:stretch>
        </p:blipFill>
        <p:spPr>
          <a:xfrm>
            <a:off x="3429000" y="3867180"/>
            <a:ext cx="779069" cy="895380"/>
          </a:xfrm>
          <a:prstGeom prst="rect">
            <a:avLst/>
          </a:prstGeom>
          <a:effectLst>
            <a:outerShdw blurRad="127000" dist="127000" dir="10800000" algn="r" rotWithShape="0">
              <a:prstClr val="black">
                <a:alpha val="25000"/>
              </a:prstClr>
            </a:outerShdw>
          </a:effectLst>
        </p:spPr>
      </p:pic>
      <p:pic>
        <p:nvPicPr>
          <p:cNvPr id="20" name="Picture 19"/>
          <p:cNvPicPr>
            <a:picLocks/>
          </p:cNvPicPr>
          <p:nvPr/>
        </p:nvPicPr>
        <p:blipFill>
          <a:blip r:embed="rId6" cstate="screen">
            <a:extLst>
              <a:ext uri="{28A0092B-C50C-407E-A947-70E740481C1C}">
                <a14:useLocalDpi xmlns:a14="http://schemas.microsoft.com/office/drawing/2010/main"/>
              </a:ext>
            </a:extLst>
          </a:blip>
          <a:stretch>
            <a:fillRect/>
          </a:stretch>
        </p:blipFill>
        <p:spPr>
          <a:xfrm>
            <a:off x="3429000" y="2514600"/>
            <a:ext cx="779069" cy="895380"/>
          </a:xfrm>
          <a:prstGeom prst="rect">
            <a:avLst/>
          </a:prstGeom>
          <a:effectLst>
            <a:outerShdw blurRad="127000" dist="127000" dir="10800000" algn="r" rotWithShape="0">
              <a:prstClr val="black">
                <a:alpha val="25000"/>
              </a:prstClr>
            </a:outerShdw>
          </a:effectLst>
        </p:spPr>
      </p:pic>
      <p:pic>
        <p:nvPicPr>
          <p:cNvPr id="21" name="Picture 20"/>
          <p:cNvPicPr>
            <a:picLocks/>
          </p:cNvPicPr>
          <p:nvPr/>
        </p:nvPicPr>
        <p:blipFill>
          <a:blip r:embed="rId7" cstate="screen">
            <a:extLst>
              <a:ext uri="{28A0092B-C50C-407E-A947-70E740481C1C}">
                <a14:useLocalDpi xmlns:a14="http://schemas.microsoft.com/office/drawing/2010/main"/>
              </a:ext>
            </a:extLst>
          </a:blip>
          <a:stretch>
            <a:fillRect/>
          </a:stretch>
        </p:blipFill>
        <p:spPr>
          <a:xfrm>
            <a:off x="3429000" y="5162580"/>
            <a:ext cx="779069" cy="899770"/>
          </a:xfrm>
          <a:prstGeom prst="rect">
            <a:avLst/>
          </a:prstGeom>
          <a:effectLst>
            <a:outerShdw blurRad="127000" dist="127000" dir="10800000" algn="r" rotWithShape="0">
              <a:prstClr val="black">
                <a:alpha val="25000"/>
              </a:prstClr>
            </a:outerShdw>
          </a:effectLst>
        </p:spPr>
      </p:pic>
      <p:cxnSp>
        <p:nvCxnSpPr>
          <p:cNvPr id="22" name="Straight Connector 21"/>
          <p:cNvCxnSpPr/>
          <p:nvPr/>
        </p:nvCxnSpPr>
        <p:spPr>
          <a:xfrm>
            <a:off x="228600" y="896937"/>
            <a:ext cx="7942263" cy="4233"/>
          </a:xfrm>
          <a:prstGeom prst="line">
            <a:avLst/>
          </a:prstGeom>
          <a:ln w="38100" cmpd="sng">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13" name="Rectangle 7"/>
          <p:cNvSpPr txBox="1">
            <a:spLocks noChangeArrowheads="1"/>
          </p:cNvSpPr>
          <p:nvPr/>
        </p:nvSpPr>
        <p:spPr bwMode="black">
          <a:xfrm>
            <a:off x="182563" y="6521450"/>
            <a:ext cx="366712"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eaLnBrk="1" hangingPunct="1">
              <a:defRPr sz="800" smtClean="0">
                <a:solidFill>
                  <a:schemeClr val="tx1"/>
                </a:solidFill>
                <a:cs typeface="Arial" charset="0"/>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fld id="{DC6F839E-3616-FB47-921E-C68435BFACEB}" type="slidenum">
              <a:rPr kumimoji="0" lang="en-US" sz="800" b="0" i="0" u="none" strike="noStrike" kern="1200" cap="none" spc="0" normalizeH="0" baseline="0" noProof="0" smtClean="0">
                <a:ln>
                  <a:noFill/>
                </a:ln>
                <a:solidFill>
                  <a:schemeClr val="tx1"/>
                </a:solidFill>
                <a:effectLst/>
                <a:uLnTx/>
                <a:uFillTx/>
                <a:latin typeface="Arial" charset="0"/>
                <a:ea typeface="MS PGothic" charset="0"/>
                <a:cs typeface="Arial" charset="0"/>
              </a:rPr>
              <a:pPr marL="0" marR="0" lvl="0" indent="0" algn="l" defTabSz="914400" rtl="0" eaLnBrk="1" fontAlgn="base" latinLnBrk="0" hangingPunct="1">
                <a:lnSpc>
                  <a:spcPct val="100000"/>
                </a:lnSpc>
                <a:spcBef>
                  <a:spcPct val="0"/>
                </a:spcBef>
                <a:spcAft>
                  <a:spcPct val="0"/>
                </a:spcAft>
                <a:buClrTx/>
                <a:buSzTx/>
                <a:buFontTx/>
                <a:buNone/>
                <a:tabLst/>
                <a:defRPr/>
              </a:pPr>
              <a:t>36</a:t>
            </a:fld>
            <a:endParaRPr kumimoji="0" lang="en-US" sz="800" b="0" i="0" u="none" strike="noStrike" kern="1200" cap="none" spc="0" normalizeH="0" baseline="0" noProof="0" dirty="0">
              <a:ln>
                <a:noFill/>
              </a:ln>
              <a:solidFill>
                <a:schemeClr val="tx1"/>
              </a:solidFill>
              <a:effectLst/>
              <a:uLnTx/>
              <a:uFillTx/>
              <a:latin typeface="Arial" charset="0"/>
              <a:ea typeface="MS PGothic" charset="0"/>
              <a:cs typeface="Arial" charset="0"/>
            </a:endParaRPr>
          </a:p>
        </p:txBody>
      </p:sp>
    </p:spTree>
    <p:extLst>
      <p:ext uri="{BB962C8B-B14F-4D97-AF65-F5344CB8AC3E}">
        <p14:creationId xmlns:p14="http://schemas.microsoft.com/office/powerpoint/2010/main" val="11977987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081" name="Group 4"/>
          <p:cNvGrpSpPr>
            <a:grpSpLocks/>
          </p:cNvGrpSpPr>
          <p:nvPr/>
        </p:nvGrpSpPr>
        <p:grpSpPr bwMode="auto">
          <a:xfrm rot="5400000">
            <a:off x="6130184" y="2465176"/>
            <a:ext cx="3316817" cy="1038225"/>
            <a:chOff x="4232952" y="5609124"/>
            <a:chExt cx="3101673" cy="1089353"/>
          </a:xfrm>
        </p:grpSpPr>
        <p:pic>
          <p:nvPicPr>
            <p:cNvPr id="46101" name="Picture 5"/>
            <p:cNvPicPr>
              <a:picLocks noChangeAspect="1"/>
            </p:cNvPicPr>
            <p:nvPr/>
          </p:nvPicPr>
          <p:blipFill>
            <a:blip r:embed="rId3" cstate="screen">
              <a:lum bright="-10000"/>
              <a:extLst>
                <a:ext uri="{28A0092B-C50C-407E-A947-70E740481C1C}">
                  <a14:useLocalDpi xmlns:a14="http://schemas.microsoft.com/office/drawing/2010/main"/>
                </a:ext>
              </a:extLst>
            </a:blip>
            <a:srcRect/>
            <a:stretch>
              <a:fillRect/>
            </a:stretch>
          </p:blipFill>
          <p:spPr bwMode="auto">
            <a:xfrm flipH="1">
              <a:off x="4232952" y="5609124"/>
              <a:ext cx="3101673" cy="1089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102" name="Picture 7"/>
            <p:cNvPicPr>
              <a:picLocks noChangeAspect="1" noChangeArrowheads="1"/>
            </p:cNvPicPr>
            <p:nvPr/>
          </p:nvPicPr>
          <p:blipFill>
            <a:blip r:embed="rId4" cstate="screen">
              <a:clrChange>
                <a:clrFrom>
                  <a:srgbClr val="B2B2B2"/>
                </a:clrFrom>
                <a:clrTo>
                  <a:srgbClr val="B2B2B2">
                    <a:alpha val="0"/>
                  </a:srgbClr>
                </a:clrTo>
              </a:clrChange>
              <a:extLst>
                <a:ext uri="{28A0092B-C50C-407E-A947-70E740481C1C}">
                  <a14:useLocalDpi xmlns:a14="http://schemas.microsoft.com/office/drawing/2010/main"/>
                </a:ext>
              </a:extLst>
            </a:blip>
            <a:srcRect/>
            <a:stretch>
              <a:fillRect/>
            </a:stretch>
          </p:blipFill>
          <p:spPr bwMode="auto">
            <a:xfrm rot="-5400000">
              <a:off x="4561380" y="5699302"/>
              <a:ext cx="731927" cy="712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103" name="Picture 7"/>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rot="3600000">
              <a:off x="5922120" y="5807033"/>
              <a:ext cx="637874" cy="642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46083" name="Picture 8" descr="06Helix"/>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578283" y="2418504"/>
            <a:ext cx="2565717" cy="1875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6086" name="Group 5"/>
          <p:cNvGrpSpPr>
            <a:grpSpLocks/>
          </p:cNvGrpSpPr>
          <p:nvPr/>
        </p:nvGrpSpPr>
        <p:grpSpPr bwMode="auto">
          <a:xfrm>
            <a:off x="309563" y="1295400"/>
            <a:ext cx="6123622" cy="1456267"/>
            <a:chOff x="701692" y="838688"/>
            <a:chExt cx="4796864" cy="1091712"/>
          </a:xfrm>
        </p:grpSpPr>
        <p:sp>
          <p:nvSpPr>
            <p:cNvPr id="20" name="Rectangle 19"/>
            <p:cNvSpPr/>
            <p:nvPr/>
          </p:nvSpPr>
          <p:spPr bwMode="auto">
            <a:xfrm rot="16200000" flipH="1">
              <a:off x="2702628" y="-841710"/>
              <a:ext cx="780701" cy="4763520"/>
            </a:xfrm>
            <a:prstGeom prst="rect">
              <a:avLst/>
            </a:prstGeom>
            <a:gradFill flip="none" rotWithShape="0">
              <a:gsLst>
                <a:gs pos="51000">
                  <a:srgbClr val="FFFFFF"/>
                </a:gs>
                <a:gs pos="0">
                  <a:srgbClr val="FFFFFF">
                    <a:lumMod val="95000"/>
                  </a:srgbClr>
                </a:gs>
                <a:gs pos="100000">
                  <a:srgbClr val="FFFFFF">
                    <a:lumMod val="95000"/>
                  </a:srgbClr>
                </a:gs>
              </a:gsLst>
              <a:lin ang="10800000" scaled="1"/>
              <a:tileRect/>
            </a:gradFill>
            <a:ln w="12700">
              <a:noFill/>
            </a:ln>
            <a:effectLst>
              <a:outerShdw blurRad="50800" dist="38100" dir="5400000" algn="t" rotWithShape="0">
                <a:prstClr val="black">
                  <a:alpha val="40000"/>
                </a:prstClr>
              </a:outerShdw>
            </a:effectLst>
            <a:extLst/>
          </p:spPr>
          <p:txBody>
            <a:bodyPr/>
            <a:lstStyle/>
            <a:p>
              <a:pPr defTabSz="914400" eaLnBrk="1" fontAlgn="auto" hangingPunct="1">
                <a:spcBef>
                  <a:spcPts val="0"/>
                </a:spcBef>
                <a:spcAft>
                  <a:spcPts val="0"/>
                </a:spcAft>
                <a:defRPr/>
              </a:pPr>
              <a:endParaRPr lang="en-US" sz="1400" kern="0" dirty="0">
                <a:solidFill>
                  <a:srgbClr val="000000"/>
                </a:solidFill>
                <a:ea typeface="MS PGothic" pitchFamily="34" charset="-128"/>
                <a:cs typeface="Arial" pitchFamily="34" charset="0"/>
              </a:endParaRPr>
            </a:p>
          </p:txBody>
        </p:sp>
        <p:sp>
          <p:nvSpPr>
            <p:cNvPr id="21" name="Rectangle 20"/>
            <p:cNvSpPr/>
            <p:nvPr/>
          </p:nvSpPr>
          <p:spPr bwMode="auto">
            <a:xfrm rot="16200000" flipH="1">
              <a:off x="2934297" y="-1393917"/>
              <a:ext cx="307837" cy="4773047"/>
            </a:xfrm>
            <a:prstGeom prst="rect">
              <a:avLst/>
            </a:prstGeom>
            <a:gradFill flip="none" rotWithShape="0">
              <a:gsLst>
                <a:gs pos="0">
                  <a:srgbClr val="00649D">
                    <a:lumMod val="58000"/>
                  </a:srgbClr>
                </a:gs>
                <a:gs pos="100000">
                  <a:srgbClr val="00649D"/>
                </a:gs>
              </a:gsLst>
              <a:lin ang="5400000" scaled="1"/>
              <a:tileRect/>
            </a:gradFill>
            <a:ln w="12700">
              <a:solidFill>
                <a:srgbClr val="FFFFFF"/>
              </a:solidFill>
            </a:ln>
            <a:effectLst/>
            <a:extLst/>
          </p:spPr>
          <p:txBody>
            <a:bodyPr lIns="0" tIns="91440" rIns="0" bIns="0"/>
            <a:lstStyle/>
            <a:p>
              <a:pPr algn="ctr" defTabSz="914400" eaLnBrk="1" fontAlgn="auto" hangingPunct="1">
                <a:spcBef>
                  <a:spcPts val="0"/>
                </a:spcBef>
                <a:spcAft>
                  <a:spcPts val="0"/>
                </a:spcAft>
                <a:defRPr/>
              </a:pPr>
              <a:endParaRPr lang="en-US" b="1" kern="0" dirty="0">
                <a:solidFill>
                  <a:srgbClr val="FFFFFF"/>
                </a:solidFill>
                <a:cs typeface="Arial" pitchFamily="34" charset="0"/>
              </a:endParaRPr>
            </a:p>
          </p:txBody>
        </p:sp>
        <p:sp>
          <p:nvSpPr>
            <p:cNvPr id="22" name="Rectangle 21"/>
            <p:cNvSpPr/>
            <p:nvPr/>
          </p:nvSpPr>
          <p:spPr>
            <a:xfrm>
              <a:off x="736624" y="907040"/>
              <a:ext cx="4761932" cy="235344"/>
            </a:xfrm>
            <a:prstGeom prst="rect">
              <a:avLst/>
            </a:prstGeom>
          </p:spPr>
          <p:txBody>
            <a:bodyPr>
              <a:spAutoFit/>
            </a:bodyPr>
            <a:lstStyle/>
            <a:p>
              <a:pPr marL="0" lvl="2" algn="ctr" defTabSz="914400" eaLnBrk="1" fontAlgn="auto" hangingPunct="1">
                <a:lnSpc>
                  <a:spcPct val="90000"/>
                </a:lnSpc>
                <a:spcBef>
                  <a:spcPts val="0"/>
                </a:spcBef>
                <a:spcAft>
                  <a:spcPts val="0"/>
                </a:spcAft>
                <a:defRPr/>
              </a:pPr>
              <a:r>
                <a:rPr lang="en-US" altLang="en-US" sz="1600" b="1" kern="0" dirty="0">
                  <a:solidFill>
                    <a:srgbClr val="FFFFFF"/>
                  </a:solidFill>
                </a:rPr>
                <a:t>Security is architected into z Systems at all levels</a:t>
              </a:r>
              <a:endParaRPr lang="en-US" altLang="en-US" sz="1600" kern="0" dirty="0">
                <a:solidFill>
                  <a:srgbClr val="FFFFFF"/>
                </a:solidFill>
              </a:endParaRPr>
            </a:p>
          </p:txBody>
        </p:sp>
        <p:sp>
          <p:nvSpPr>
            <p:cNvPr id="23" name="Rectangle 22"/>
            <p:cNvSpPr/>
            <p:nvPr/>
          </p:nvSpPr>
          <p:spPr>
            <a:xfrm>
              <a:off x="958922" y="1220837"/>
              <a:ext cx="1673583" cy="644504"/>
            </a:xfrm>
            <a:prstGeom prst="rect">
              <a:avLst/>
            </a:prstGeom>
          </p:spPr>
          <p:txBody>
            <a:bodyPr>
              <a:spAutoFit/>
            </a:bodyPr>
            <a:lstStyle/>
            <a:p>
              <a:pPr marL="142875" lvl="2" indent="-142875" defTabSz="914400" eaLnBrk="1" fontAlgn="auto" hangingPunct="1">
                <a:lnSpc>
                  <a:spcPct val="90000"/>
                </a:lnSpc>
                <a:spcBef>
                  <a:spcPts val="400"/>
                </a:spcBef>
                <a:spcAft>
                  <a:spcPts val="0"/>
                </a:spcAft>
                <a:buFont typeface="Wingdings" panose="05000000000000000000" pitchFamily="2" charset="2"/>
                <a:buChar char="§"/>
                <a:defRPr/>
              </a:pPr>
              <a:r>
                <a:rPr lang="en-US" altLang="en-US" sz="1600" kern="0" dirty="0">
                  <a:solidFill>
                    <a:srgbClr val="000000"/>
                  </a:solidFill>
                </a:rPr>
                <a:t>Processor</a:t>
              </a:r>
            </a:p>
            <a:p>
              <a:pPr marL="142875" lvl="2" indent="-142875" defTabSz="914400" eaLnBrk="1" fontAlgn="auto" hangingPunct="1">
                <a:lnSpc>
                  <a:spcPct val="90000"/>
                </a:lnSpc>
                <a:spcBef>
                  <a:spcPts val="400"/>
                </a:spcBef>
                <a:spcAft>
                  <a:spcPts val="0"/>
                </a:spcAft>
                <a:buFont typeface="Wingdings" panose="05000000000000000000" pitchFamily="2" charset="2"/>
                <a:buChar char="§"/>
                <a:defRPr/>
              </a:pPr>
              <a:r>
                <a:rPr lang="en-US" altLang="en-US" sz="1600" kern="0" dirty="0">
                  <a:solidFill>
                    <a:srgbClr val="000000"/>
                  </a:solidFill>
                </a:rPr>
                <a:t>Firmware</a:t>
              </a:r>
            </a:p>
            <a:p>
              <a:pPr marL="142875" lvl="2" indent="-142875" defTabSz="914400" eaLnBrk="1" fontAlgn="auto" hangingPunct="1">
                <a:lnSpc>
                  <a:spcPct val="90000"/>
                </a:lnSpc>
                <a:spcBef>
                  <a:spcPts val="400"/>
                </a:spcBef>
                <a:spcAft>
                  <a:spcPts val="0"/>
                </a:spcAft>
                <a:buFont typeface="Wingdings" panose="05000000000000000000" pitchFamily="2" charset="2"/>
                <a:buChar char="§"/>
                <a:defRPr/>
              </a:pPr>
              <a:r>
                <a:rPr lang="en-US" altLang="en-US" sz="1600" kern="0" dirty="0">
                  <a:solidFill>
                    <a:srgbClr val="000000"/>
                  </a:solidFill>
                </a:rPr>
                <a:t>Hypervisors </a:t>
              </a:r>
            </a:p>
          </p:txBody>
        </p:sp>
        <p:sp>
          <p:nvSpPr>
            <p:cNvPr id="24" name="Rectangle 23"/>
            <p:cNvSpPr/>
            <p:nvPr/>
          </p:nvSpPr>
          <p:spPr>
            <a:xfrm>
              <a:off x="2370511" y="1222424"/>
              <a:ext cx="2232503" cy="644504"/>
            </a:xfrm>
            <a:prstGeom prst="rect">
              <a:avLst/>
            </a:prstGeom>
          </p:spPr>
          <p:txBody>
            <a:bodyPr>
              <a:spAutoFit/>
            </a:bodyPr>
            <a:lstStyle/>
            <a:p>
              <a:pPr marL="142875" lvl="2" indent="-142875" defTabSz="914400" eaLnBrk="1" fontAlgn="auto" hangingPunct="1">
                <a:lnSpc>
                  <a:spcPct val="90000"/>
                </a:lnSpc>
                <a:spcBef>
                  <a:spcPts val="400"/>
                </a:spcBef>
                <a:spcAft>
                  <a:spcPts val="0"/>
                </a:spcAft>
                <a:buFont typeface="Wingdings" panose="05000000000000000000" pitchFamily="2" charset="2"/>
                <a:buChar char="§"/>
                <a:defRPr/>
              </a:pPr>
              <a:r>
                <a:rPr lang="en-US" altLang="en-US" sz="1600" kern="0" dirty="0">
                  <a:solidFill>
                    <a:srgbClr val="000000"/>
                  </a:solidFill>
                </a:rPr>
                <a:t>Network</a:t>
              </a:r>
            </a:p>
            <a:p>
              <a:pPr marL="142875" lvl="2" indent="-142875" defTabSz="914400" eaLnBrk="1" fontAlgn="auto" hangingPunct="1">
                <a:lnSpc>
                  <a:spcPct val="90000"/>
                </a:lnSpc>
                <a:spcBef>
                  <a:spcPts val="400"/>
                </a:spcBef>
                <a:spcAft>
                  <a:spcPts val="0"/>
                </a:spcAft>
                <a:buFont typeface="Wingdings" panose="05000000000000000000" pitchFamily="2" charset="2"/>
                <a:buChar char="§"/>
                <a:defRPr/>
              </a:pPr>
              <a:r>
                <a:rPr lang="en-US" altLang="en-US" sz="1600" kern="0" dirty="0">
                  <a:solidFill>
                    <a:srgbClr val="000000"/>
                  </a:solidFill>
                </a:rPr>
                <a:t>Operating systems </a:t>
              </a:r>
            </a:p>
            <a:p>
              <a:pPr marL="142875" lvl="2" indent="-142875" defTabSz="914400" eaLnBrk="1" fontAlgn="auto" hangingPunct="1">
                <a:lnSpc>
                  <a:spcPct val="90000"/>
                </a:lnSpc>
                <a:spcBef>
                  <a:spcPts val="400"/>
                </a:spcBef>
                <a:spcAft>
                  <a:spcPts val="0"/>
                </a:spcAft>
                <a:buFont typeface="Wingdings" panose="05000000000000000000" pitchFamily="2" charset="2"/>
                <a:buChar char="§"/>
                <a:defRPr/>
              </a:pPr>
              <a:r>
                <a:rPr lang="en-US" altLang="en-US" sz="1600" kern="0" dirty="0">
                  <a:solidFill>
                    <a:srgbClr val="000000"/>
                  </a:solidFill>
                </a:rPr>
                <a:t>Applications &amp; Middleware</a:t>
              </a:r>
            </a:p>
          </p:txBody>
        </p:sp>
        <p:grpSp>
          <p:nvGrpSpPr>
            <p:cNvPr id="46097" name="Group 24"/>
            <p:cNvGrpSpPr>
              <a:grpSpLocks/>
            </p:cNvGrpSpPr>
            <p:nvPr/>
          </p:nvGrpSpPr>
          <p:grpSpPr bwMode="auto">
            <a:xfrm>
              <a:off x="4738188" y="1204288"/>
              <a:ext cx="663712" cy="663712"/>
              <a:chOff x="5667554" y="2147977"/>
              <a:chExt cx="1173192" cy="1173192"/>
            </a:xfrm>
          </p:grpSpPr>
          <p:sp>
            <p:nvSpPr>
              <p:cNvPr id="26" name="Oval 25"/>
              <p:cNvSpPr/>
              <p:nvPr/>
            </p:nvSpPr>
            <p:spPr bwMode="auto">
              <a:xfrm>
                <a:off x="5667188" y="2146850"/>
                <a:ext cx="1173201" cy="1175231"/>
              </a:xfrm>
              <a:prstGeom prst="ellipse">
                <a:avLst/>
              </a:prstGeom>
              <a:solidFill>
                <a:srgbClr val="00649D">
                  <a:alpha val="74902"/>
                </a:srgbClr>
              </a:solidFill>
              <a:ln w="38100">
                <a:solidFill>
                  <a:srgbClr val="FFFFFF"/>
                </a:solidFill>
              </a:ln>
              <a:effectLst/>
              <a:extLst/>
            </p:spPr>
            <p:txBody>
              <a:bodyPr/>
              <a:lstStyle/>
              <a:p>
                <a:pPr defTabSz="914400" eaLnBrk="1" fontAlgn="auto" hangingPunct="1">
                  <a:spcBef>
                    <a:spcPts val="0"/>
                  </a:spcBef>
                  <a:spcAft>
                    <a:spcPts val="0"/>
                  </a:spcAft>
                  <a:defRPr/>
                </a:pPr>
                <a:endParaRPr lang="en-US" sz="1600" kern="0" dirty="0">
                  <a:solidFill>
                    <a:srgbClr val="000000"/>
                  </a:solidFill>
                </a:endParaRPr>
              </a:p>
            </p:txBody>
          </p:sp>
          <p:sp>
            <p:nvSpPr>
              <p:cNvPr id="27" name="Oval 26"/>
              <p:cNvSpPr/>
              <p:nvPr/>
            </p:nvSpPr>
            <p:spPr bwMode="auto">
              <a:xfrm>
                <a:off x="5829977" y="2312336"/>
                <a:ext cx="847624" cy="844257"/>
              </a:xfrm>
              <a:prstGeom prst="ellipse">
                <a:avLst/>
              </a:prstGeom>
              <a:noFill/>
              <a:ln w="76200" cap="rnd">
                <a:solidFill>
                  <a:srgbClr val="FFFFFF"/>
                </a:solidFill>
                <a:prstDash val="sysDot"/>
              </a:ln>
              <a:effectLst/>
              <a:extLst/>
            </p:spPr>
            <p:txBody>
              <a:bodyPr/>
              <a:lstStyle/>
              <a:p>
                <a:pPr defTabSz="914400" eaLnBrk="1" fontAlgn="auto" hangingPunct="1">
                  <a:spcBef>
                    <a:spcPts val="0"/>
                  </a:spcBef>
                  <a:spcAft>
                    <a:spcPts val="0"/>
                  </a:spcAft>
                  <a:defRPr/>
                </a:pPr>
                <a:endParaRPr lang="en-US" sz="1600" kern="0" dirty="0">
                  <a:solidFill>
                    <a:srgbClr val="000000"/>
                  </a:solidFill>
                </a:endParaRPr>
              </a:p>
            </p:txBody>
          </p:sp>
          <p:pic>
            <p:nvPicPr>
              <p:cNvPr id="46100" name="Picture 27"/>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049874" y="2404216"/>
                <a:ext cx="428824" cy="595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46087" name="Group 6"/>
          <p:cNvGrpSpPr>
            <a:grpSpLocks/>
          </p:cNvGrpSpPr>
          <p:nvPr/>
        </p:nvGrpSpPr>
        <p:grpSpPr bwMode="auto">
          <a:xfrm>
            <a:off x="266700" y="2938047"/>
            <a:ext cx="6362700" cy="1252953"/>
            <a:chOff x="247467" y="2164171"/>
            <a:chExt cx="6362571" cy="940075"/>
          </a:xfrm>
        </p:grpSpPr>
        <p:sp>
          <p:nvSpPr>
            <p:cNvPr id="46089" name="Rectangle 30"/>
            <p:cNvSpPr>
              <a:spLocks noChangeArrowheads="1"/>
            </p:cNvSpPr>
            <p:nvPr/>
          </p:nvSpPr>
          <p:spPr bwMode="auto">
            <a:xfrm>
              <a:off x="247467" y="2164171"/>
              <a:ext cx="5778464" cy="2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lvl="2">
                <a:spcBef>
                  <a:spcPts val="600"/>
                </a:spcBef>
                <a:buClr>
                  <a:srgbClr val="006600"/>
                </a:buClr>
              </a:pPr>
              <a:r>
                <a:rPr lang="en-US" sz="1600" b="1" i="1" dirty="0">
                  <a:solidFill>
                    <a:srgbClr val="00649D"/>
                  </a:solidFill>
                </a:rPr>
                <a:t>z Systems security innovation and leadership:</a:t>
              </a:r>
            </a:p>
          </p:txBody>
        </p:sp>
        <p:sp>
          <p:nvSpPr>
            <p:cNvPr id="46090" name="Rectangle 31"/>
            <p:cNvSpPr>
              <a:spLocks noChangeArrowheads="1"/>
            </p:cNvSpPr>
            <p:nvPr/>
          </p:nvSpPr>
          <p:spPr bwMode="auto">
            <a:xfrm>
              <a:off x="3086821" y="2423030"/>
              <a:ext cx="3523217" cy="68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00025" lvl="2" indent="-200025">
                <a:spcBef>
                  <a:spcPts val="600"/>
                </a:spcBef>
                <a:buClr>
                  <a:srgbClr val="00649D"/>
                </a:buClr>
                <a:buFont typeface="Wingdings" charset="0"/>
                <a:buChar char="§"/>
                <a:tabLst>
                  <a:tab pos="180975" algn="l"/>
                </a:tabLst>
              </a:pPr>
              <a:r>
                <a:rPr lang="en-US" sz="1200" dirty="0">
                  <a:solidFill>
                    <a:srgbClr val="000000"/>
                  </a:solidFill>
                </a:rPr>
                <a:t>Extensive security event logging </a:t>
              </a:r>
              <a:br>
                <a:rPr lang="en-US" sz="1200" dirty="0">
                  <a:solidFill>
                    <a:srgbClr val="000000"/>
                  </a:solidFill>
                </a:rPr>
              </a:br>
              <a:r>
                <a:rPr lang="en-US" sz="1200" dirty="0">
                  <a:solidFill>
                    <a:srgbClr val="000000"/>
                  </a:solidFill>
                </a:rPr>
                <a:t>and reporting capabilities</a:t>
              </a:r>
            </a:p>
            <a:p>
              <a:pPr marL="200025" lvl="2" indent="-200025">
                <a:spcBef>
                  <a:spcPts val="600"/>
                </a:spcBef>
                <a:buClr>
                  <a:srgbClr val="00649D"/>
                </a:buClr>
                <a:buFont typeface="Wingdings" charset="0"/>
                <a:buChar char="§"/>
                <a:tabLst>
                  <a:tab pos="180975" algn="l"/>
                </a:tabLst>
              </a:pPr>
              <a:r>
                <a:rPr lang="en-US" sz="1200" dirty="0">
                  <a:solidFill>
                    <a:srgbClr val="000000"/>
                  </a:solidFill>
                </a:rPr>
                <a:t>Extensive security certifications including EAL5+ </a:t>
              </a:r>
              <a:r>
                <a:rPr lang="en-US" sz="1200" i="1" dirty="0">
                  <a:solidFill>
                    <a:srgbClr val="000000"/>
                  </a:solidFill>
                </a:rPr>
                <a:t>(e.g., Common Criteria and FIPS 140)</a:t>
              </a:r>
            </a:p>
          </p:txBody>
        </p:sp>
        <p:sp>
          <p:nvSpPr>
            <p:cNvPr id="46091" name="Rectangle 32"/>
            <p:cNvSpPr>
              <a:spLocks noChangeArrowheads="1"/>
            </p:cNvSpPr>
            <p:nvPr/>
          </p:nvSpPr>
          <p:spPr bwMode="auto">
            <a:xfrm>
              <a:off x="247467" y="2415668"/>
              <a:ext cx="2861843" cy="677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00025" lvl="2" indent="-200025">
                <a:spcBef>
                  <a:spcPts val="600"/>
                </a:spcBef>
                <a:spcAft>
                  <a:spcPts val="400"/>
                </a:spcAft>
                <a:buClr>
                  <a:srgbClr val="00649D"/>
                </a:buClr>
                <a:buFont typeface="Wingdings" charset="0"/>
                <a:buChar char="§"/>
                <a:tabLst>
                  <a:tab pos="180975" algn="l"/>
                </a:tabLst>
              </a:pPr>
              <a:r>
                <a:rPr lang="en-US" sz="1200" dirty="0">
                  <a:solidFill>
                    <a:srgbClr val="000000"/>
                  </a:solidFill>
                </a:rPr>
                <a:t>Identity and access management</a:t>
              </a:r>
            </a:p>
            <a:p>
              <a:pPr marL="200025" lvl="2" indent="-200025">
                <a:spcBef>
                  <a:spcPts val="600"/>
                </a:spcBef>
                <a:spcAft>
                  <a:spcPts val="400"/>
                </a:spcAft>
                <a:buClr>
                  <a:srgbClr val="00649D"/>
                </a:buClr>
                <a:buFont typeface="Wingdings" charset="0"/>
                <a:buChar char="§"/>
                <a:tabLst>
                  <a:tab pos="180975" algn="l"/>
                </a:tabLst>
              </a:pPr>
              <a:r>
                <a:rPr lang="en-US" sz="1200" dirty="0">
                  <a:solidFill>
                    <a:srgbClr val="000000"/>
                  </a:solidFill>
                </a:rPr>
                <a:t>Hardware and software encryption</a:t>
              </a:r>
            </a:p>
            <a:p>
              <a:pPr marL="200025" lvl="2" indent="-200025">
                <a:spcBef>
                  <a:spcPts val="600"/>
                </a:spcBef>
                <a:spcAft>
                  <a:spcPts val="400"/>
                </a:spcAft>
                <a:buClr>
                  <a:srgbClr val="00649D"/>
                </a:buClr>
                <a:buFont typeface="Wingdings" charset="0"/>
                <a:buChar char="§"/>
                <a:tabLst>
                  <a:tab pos="180975" algn="l"/>
                </a:tabLst>
              </a:pPr>
              <a:r>
                <a:rPr lang="en-US" sz="1200" dirty="0">
                  <a:solidFill>
                    <a:srgbClr val="000000"/>
                  </a:solidFill>
                </a:rPr>
                <a:t>Communication security capabilities</a:t>
              </a:r>
              <a:endParaRPr lang="en-US" sz="1200" i="1" dirty="0">
                <a:solidFill>
                  <a:srgbClr val="000000"/>
                </a:solidFill>
              </a:endParaRPr>
            </a:p>
          </p:txBody>
        </p:sp>
      </p:grpSp>
      <p:sp>
        <p:nvSpPr>
          <p:cNvPr id="33" name="Title 32"/>
          <p:cNvSpPr>
            <a:spLocks noGrp="1"/>
          </p:cNvSpPr>
          <p:nvPr>
            <p:ph type="title"/>
          </p:nvPr>
        </p:nvSpPr>
        <p:spPr>
          <a:xfrm>
            <a:off x="182563" y="298828"/>
            <a:ext cx="8824912" cy="812339"/>
          </a:xfrm>
        </p:spPr>
        <p:txBody>
          <a:bodyPr/>
          <a:lstStyle/>
          <a:p>
            <a:pPr lvl="2"/>
            <a:r>
              <a:rPr lang="en-US" sz="2400" dirty="0" smtClean="0">
                <a:solidFill>
                  <a:schemeClr val="tx1"/>
                </a:solidFill>
              </a:rPr>
              <a:t>Leverage, extend &amp; improve hardened </a:t>
            </a:r>
            <a:br>
              <a:rPr lang="en-US" sz="2400" dirty="0" smtClean="0">
                <a:solidFill>
                  <a:schemeClr val="tx1"/>
                </a:solidFill>
              </a:rPr>
            </a:br>
            <a:r>
              <a:rPr lang="en-US" sz="2400" dirty="0" smtClean="0">
                <a:solidFill>
                  <a:schemeClr val="tx1"/>
                </a:solidFill>
              </a:rPr>
              <a:t>z Systems security controls </a:t>
            </a:r>
            <a:endParaRPr lang="en-US" sz="3200" dirty="0">
              <a:solidFill>
                <a:schemeClr val="tx1"/>
              </a:solidFill>
            </a:endParaRPr>
          </a:p>
        </p:txBody>
      </p:sp>
      <p:sp>
        <p:nvSpPr>
          <p:cNvPr id="28" name="Rectangle 4"/>
          <p:cNvSpPr>
            <a:spLocks noChangeArrowheads="1"/>
          </p:cNvSpPr>
          <p:nvPr/>
        </p:nvSpPr>
        <p:spPr bwMode="auto">
          <a:xfrm>
            <a:off x="6135960" y="5423196"/>
            <a:ext cx="2502586" cy="1048686"/>
          </a:xfrm>
          <a:prstGeom prst="rect">
            <a:avLst/>
          </a:prstGeom>
          <a:solidFill>
            <a:srgbClr val="006699">
              <a:alpha val="29019"/>
            </a:srgbClr>
          </a:solidFill>
          <a:ln w="9525">
            <a:noFill/>
            <a:miter lim="800000"/>
            <a:headEnd/>
            <a:tailEnd/>
          </a:ln>
        </p:spPr>
        <p:txBody>
          <a:bodyPr lIns="76193" tIns="38090" rIns="76193" bIns="38090" anchor="ctr"/>
          <a:lstStyle/>
          <a:p>
            <a:pPr algn="ctr">
              <a:defRPr/>
            </a:pPr>
            <a:r>
              <a:rPr lang="en-US" altLang="en-US" sz="1200" b="1" dirty="0">
                <a:solidFill>
                  <a:srgbClr val="00B2EF"/>
                </a:solidFill>
                <a:ea typeface="MS PGothic" pitchFamily="34" charset="-128"/>
              </a:rPr>
              <a:t>API Connect, </a:t>
            </a:r>
            <a:r>
              <a:rPr lang="en-US" altLang="en-US" sz="1200" b="1" dirty="0" err="1">
                <a:solidFill>
                  <a:srgbClr val="00B2EF"/>
                </a:solidFill>
                <a:ea typeface="MS PGothic" pitchFamily="34" charset="-128"/>
              </a:rPr>
              <a:t>DataPower</a:t>
            </a:r>
            <a:r>
              <a:rPr lang="en-US" altLang="en-US" sz="1200" b="1" dirty="0">
                <a:solidFill>
                  <a:srgbClr val="00B2EF"/>
                </a:solidFill>
                <a:ea typeface="MS PGothic" pitchFamily="34" charset="-128"/>
              </a:rPr>
              <a:t>, IBM SIG, Mobile First Protect</a:t>
            </a:r>
          </a:p>
        </p:txBody>
      </p:sp>
      <p:sp>
        <p:nvSpPr>
          <p:cNvPr id="30" name="Rectangle 6"/>
          <p:cNvSpPr>
            <a:spLocks noChangeArrowheads="1"/>
          </p:cNvSpPr>
          <p:nvPr/>
        </p:nvSpPr>
        <p:spPr bwMode="auto">
          <a:xfrm>
            <a:off x="6141145" y="4349418"/>
            <a:ext cx="2497401" cy="1025184"/>
          </a:xfrm>
          <a:prstGeom prst="rect">
            <a:avLst/>
          </a:prstGeom>
          <a:solidFill>
            <a:srgbClr val="0099CC">
              <a:alpha val="27058"/>
            </a:srgbClr>
          </a:solidFill>
          <a:ln w="9525">
            <a:noFill/>
            <a:miter lim="800000"/>
            <a:headEnd/>
            <a:tailEnd/>
          </a:ln>
        </p:spPr>
        <p:txBody>
          <a:bodyPr lIns="76193" tIns="38090" rIns="76193" bIns="38090" anchor="ctr"/>
          <a:lstStyle/>
          <a:p>
            <a:pPr algn="ctr" defTabSz="380985">
              <a:spcBef>
                <a:spcPct val="20000"/>
              </a:spcBef>
              <a:buClr>
                <a:schemeClr val="tx1"/>
              </a:buClr>
              <a:buSzPct val="120000"/>
            </a:pPr>
            <a:r>
              <a:rPr lang="en-US" altLang="en-US" sz="1200" b="1" dirty="0" smtClean="0">
                <a:solidFill>
                  <a:schemeClr val="accent1"/>
                </a:solidFill>
              </a:rPr>
              <a:t>QRADAR</a:t>
            </a:r>
            <a:endParaRPr lang="en-US" altLang="en-US" sz="1200" b="1" dirty="0">
              <a:solidFill>
                <a:schemeClr val="accent1"/>
              </a:solidFill>
            </a:endParaRPr>
          </a:p>
        </p:txBody>
      </p:sp>
      <p:sp>
        <p:nvSpPr>
          <p:cNvPr id="31" name="Rectangle 7"/>
          <p:cNvSpPr>
            <a:spLocks noChangeArrowheads="1"/>
          </p:cNvSpPr>
          <p:nvPr/>
        </p:nvSpPr>
        <p:spPr bwMode="auto">
          <a:xfrm>
            <a:off x="609600" y="4345902"/>
            <a:ext cx="1275292" cy="1028700"/>
          </a:xfrm>
          <a:prstGeom prst="rect">
            <a:avLst/>
          </a:prstGeom>
          <a:solidFill>
            <a:srgbClr val="00CCFF"/>
          </a:solidFill>
          <a:ln w="9525">
            <a:noFill/>
            <a:miter lim="800000"/>
            <a:headEnd/>
            <a:tailEnd/>
          </a:ln>
        </p:spPr>
        <p:txBody>
          <a:bodyPr lIns="76193" tIns="38090" rIns="76193" bIns="38090" anchor="ctr"/>
          <a:lstStyle/>
          <a:p>
            <a:pPr algn="ctr" defTabSz="380985">
              <a:spcBef>
                <a:spcPct val="20000"/>
              </a:spcBef>
              <a:buClr>
                <a:schemeClr val="tx1"/>
              </a:buClr>
              <a:buSzPct val="120000"/>
            </a:pPr>
            <a:r>
              <a:rPr lang="en-US" altLang="en-US" sz="1333" b="1" dirty="0" smtClean="0">
                <a:solidFill>
                  <a:schemeClr val="bg1"/>
                </a:solidFill>
              </a:rPr>
              <a:t>Protect Critical Assets</a:t>
            </a:r>
            <a:endParaRPr lang="en-US" altLang="en-US" sz="1333" b="1" dirty="0">
              <a:solidFill>
                <a:schemeClr val="bg1"/>
              </a:solidFill>
            </a:endParaRPr>
          </a:p>
        </p:txBody>
      </p:sp>
      <p:sp>
        <p:nvSpPr>
          <p:cNvPr id="32" name="Rectangle 8"/>
          <p:cNvSpPr>
            <a:spLocks noChangeArrowheads="1"/>
          </p:cNvSpPr>
          <p:nvPr/>
        </p:nvSpPr>
        <p:spPr bwMode="auto">
          <a:xfrm>
            <a:off x="1884892" y="4345902"/>
            <a:ext cx="2429033" cy="1028700"/>
          </a:xfrm>
          <a:prstGeom prst="rect">
            <a:avLst/>
          </a:prstGeom>
          <a:solidFill>
            <a:srgbClr val="33CCFF">
              <a:alpha val="27058"/>
            </a:srgbClr>
          </a:solidFill>
          <a:ln w="9525">
            <a:noFill/>
            <a:miter lim="800000"/>
            <a:headEnd/>
            <a:tailEnd/>
          </a:ln>
        </p:spPr>
        <p:txBody>
          <a:bodyPr lIns="76193" tIns="38090" rIns="76193" bIns="38090" anchor="ctr"/>
          <a:lstStyle/>
          <a:p>
            <a:pPr algn="ctr" defTabSz="380985">
              <a:spcBef>
                <a:spcPct val="20000"/>
              </a:spcBef>
              <a:buClr>
                <a:schemeClr val="tx1"/>
              </a:buClr>
              <a:buSzPct val="120000"/>
            </a:pPr>
            <a:r>
              <a:rPr lang="en-US" altLang="en-US" sz="1200" b="1" dirty="0" err="1">
                <a:solidFill>
                  <a:srgbClr val="0099CC"/>
                </a:solidFill>
                <a:ea typeface="MS PGothic" pitchFamily="34" charset="-128"/>
              </a:rPr>
              <a:t>AppScan</a:t>
            </a:r>
            <a:r>
              <a:rPr lang="en-US" altLang="en-US" sz="1200" b="1" dirty="0">
                <a:solidFill>
                  <a:srgbClr val="0099CC"/>
                </a:solidFill>
                <a:ea typeface="MS PGothic" pitchFamily="34" charset="-128"/>
              </a:rPr>
              <a:t>, </a:t>
            </a:r>
            <a:r>
              <a:rPr lang="en-US" altLang="en-US" sz="1200" b="1" dirty="0" err="1">
                <a:solidFill>
                  <a:srgbClr val="0099CC"/>
                </a:solidFill>
                <a:ea typeface="MS PGothic" pitchFamily="34" charset="-128"/>
              </a:rPr>
              <a:t>Guardium</a:t>
            </a:r>
            <a:r>
              <a:rPr lang="en-US" altLang="en-US" sz="1200" b="1" dirty="0">
                <a:solidFill>
                  <a:srgbClr val="0099CC"/>
                </a:solidFill>
                <a:ea typeface="MS PGothic" pitchFamily="34" charset="-128"/>
              </a:rPr>
              <a:t>, </a:t>
            </a:r>
            <a:r>
              <a:rPr lang="en-US" altLang="en-US" sz="1200" b="1" dirty="0" err="1">
                <a:solidFill>
                  <a:srgbClr val="0099CC"/>
                </a:solidFill>
                <a:ea typeface="MS PGothic" pitchFamily="34" charset="-128"/>
              </a:rPr>
              <a:t>InfoSphere</a:t>
            </a:r>
            <a:r>
              <a:rPr lang="en-US" altLang="en-US" sz="1200" b="1" dirty="0">
                <a:solidFill>
                  <a:srgbClr val="0099CC"/>
                </a:solidFill>
                <a:ea typeface="MS PGothic" pitchFamily="34" charset="-128"/>
              </a:rPr>
              <a:t> </a:t>
            </a:r>
            <a:r>
              <a:rPr lang="en-US" altLang="en-US" sz="1200" b="1" dirty="0" err="1">
                <a:solidFill>
                  <a:srgbClr val="0099CC"/>
                </a:solidFill>
                <a:ea typeface="MS PGothic" pitchFamily="34" charset="-128"/>
              </a:rPr>
              <a:t>Optim</a:t>
            </a:r>
            <a:r>
              <a:rPr lang="en-US" altLang="en-US" sz="1200" b="1" dirty="0">
                <a:solidFill>
                  <a:srgbClr val="0099CC"/>
                </a:solidFill>
                <a:ea typeface="MS PGothic" pitchFamily="34" charset="-128"/>
              </a:rPr>
              <a:t>, IBM SIG, </a:t>
            </a:r>
          </a:p>
          <a:p>
            <a:pPr algn="ctr" defTabSz="380985">
              <a:spcBef>
                <a:spcPct val="20000"/>
              </a:spcBef>
              <a:buClr>
                <a:schemeClr val="tx1"/>
              </a:buClr>
              <a:buSzPct val="120000"/>
            </a:pPr>
            <a:endParaRPr lang="en-US" altLang="en-US" sz="1167" b="1" dirty="0">
              <a:solidFill>
                <a:schemeClr val="bg1"/>
              </a:solidFill>
            </a:endParaRPr>
          </a:p>
        </p:txBody>
      </p:sp>
      <p:sp>
        <p:nvSpPr>
          <p:cNvPr id="34" name="Rectangle 72"/>
          <p:cNvSpPr>
            <a:spLocks noChangeArrowheads="1"/>
          </p:cNvSpPr>
          <p:nvPr/>
        </p:nvSpPr>
        <p:spPr bwMode="auto">
          <a:xfrm>
            <a:off x="4861560" y="5416164"/>
            <a:ext cx="1274400" cy="1055718"/>
          </a:xfrm>
          <a:prstGeom prst="rect">
            <a:avLst/>
          </a:prstGeom>
          <a:solidFill>
            <a:srgbClr val="006699"/>
          </a:solidFill>
          <a:ln w="9525">
            <a:noFill/>
            <a:miter lim="800000"/>
            <a:headEnd/>
            <a:tailEnd/>
          </a:ln>
        </p:spPr>
        <p:txBody>
          <a:bodyPr lIns="76193" tIns="38090" rIns="76193" bIns="38090" anchor="ctr"/>
          <a:lstStyle/>
          <a:p>
            <a:pPr algn="ctr" defTabSz="380985">
              <a:spcBef>
                <a:spcPct val="20000"/>
              </a:spcBef>
              <a:buClr>
                <a:schemeClr val="tx1"/>
              </a:buClr>
              <a:buSzPct val="120000"/>
            </a:pPr>
            <a:r>
              <a:rPr lang="en-US" altLang="en-US" sz="1333" b="1" dirty="0" smtClean="0">
                <a:solidFill>
                  <a:schemeClr val="bg1"/>
                </a:solidFill>
              </a:rPr>
              <a:t>Safeguard Mobile &amp; Cloud</a:t>
            </a:r>
            <a:endParaRPr lang="en-US" altLang="en-US" sz="1333" b="1" dirty="0">
              <a:solidFill>
                <a:schemeClr val="bg1"/>
              </a:solidFill>
            </a:endParaRPr>
          </a:p>
        </p:txBody>
      </p:sp>
      <p:sp>
        <p:nvSpPr>
          <p:cNvPr id="35" name="Rectangle 73"/>
          <p:cNvSpPr>
            <a:spLocks noChangeArrowheads="1"/>
          </p:cNvSpPr>
          <p:nvPr/>
        </p:nvSpPr>
        <p:spPr bwMode="auto">
          <a:xfrm>
            <a:off x="4861560" y="4343400"/>
            <a:ext cx="1274400" cy="1031202"/>
          </a:xfrm>
          <a:prstGeom prst="rect">
            <a:avLst/>
          </a:prstGeom>
          <a:solidFill>
            <a:srgbClr val="0099CC"/>
          </a:solidFill>
          <a:ln w="9525">
            <a:noFill/>
            <a:miter lim="800000"/>
            <a:headEnd/>
            <a:tailEnd/>
          </a:ln>
        </p:spPr>
        <p:txBody>
          <a:bodyPr lIns="76193" tIns="38090" rIns="76193" bIns="38090" anchor="ctr"/>
          <a:lstStyle/>
          <a:p>
            <a:pPr algn="ctr" defTabSz="380985">
              <a:spcBef>
                <a:spcPct val="20000"/>
              </a:spcBef>
              <a:buClr>
                <a:schemeClr val="tx1"/>
              </a:buClr>
              <a:buSzPct val="120000"/>
            </a:pPr>
            <a:r>
              <a:rPr lang="en-US" altLang="en-US" sz="1333" b="1" dirty="0" smtClean="0">
                <a:solidFill>
                  <a:schemeClr val="bg1"/>
                </a:solidFill>
              </a:rPr>
              <a:t>Stop Advanced Threats</a:t>
            </a:r>
            <a:endParaRPr lang="en-US" altLang="en-US" sz="1333" b="1" dirty="0">
              <a:solidFill>
                <a:schemeClr val="bg1"/>
              </a:solidFill>
            </a:endParaRPr>
          </a:p>
        </p:txBody>
      </p:sp>
      <p:sp>
        <p:nvSpPr>
          <p:cNvPr id="36" name="Rectangle 9"/>
          <p:cNvSpPr>
            <a:spLocks noChangeArrowheads="1"/>
          </p:cNvSpPr>
          <p:nvPr/>
        </p:nvSpPr>
        <p:spPr bwMode="auto">
          <a:xfrm>
            <a:off x="611347" y="5420322"/>
            <a:ext cx="1275292" cy="1028700"/>
          </a:xfrm>
          <a:prstGeom prst="rect">
            <a:avLst/>
          </a:prstGeom>
          <a:solidFill>
            <a:srgbClr val="66CCFF"/>
          </a:solidFill>
          <a:ln w="9525">
            <a:noFill/>
            <a:miter lim="800000"/>
            <a:headEnd/>
            <a:tailEnd/>
          </a:ln>
        </p:spPr>
        <p:txBody>
          <a:bodyPr lIns="76193" tIns="38090" rIns="76193" bIns="38090" anchor="ctr"/>
          <a:lstStyle/>
          <a:p>
            <a:pPr algn="ctr" defTabSz="380985">
              <a:spcBef>
                <a:spcPct val="20000"/>
              </a:spcBef>
              <a:buClr>
                <a:schemeClr val="tx1"/>
              </a:buClr>
              <a:buSzPct val="120000"/>
            </a:pPr>
            <a:r>
              <a:rPr lang="en-US" altLang="en-US" sz="1333" b="1" dirty="0" smtClean="0">
                <a:solidFill>
                  <a:schemeClr val="bg1"/>
                </a:solidFill>
              </a:rPr>
              <a:t>Security Program</a:t>
            </a:r>
            <a:endParaRPr lang="en-US" altLang="en-US" sz="1333" b="1" dirty="0">
              <a:solidFill>
                <a:schemeClr val="bg1"/>
              </a:solidFill>
            </a:endParaRPr>
          </a:p>
        </p:txBody>
      </p:sp>
      <p:sp>
        <p:nvSpPr>
          <p:cNvPr id="37" name="Rectangle 10"/>
          <p:cNvSpPr>
            <a:spLocks noChangeArrowheads="1"/>
          </p:cNvSpPr>
          <p:nvPr/>
        </p:nvSpPr>
        <p:spPr bwMode="auto">
          <a:xfrm>
            <a:off x="1884892" y="5420322"/>
            <a:ext cx="2429033" cy="1051560"/>
          </a:xfrm>
          <a:prstGeom prst="rect">
            <a:avLst/>
          </a:prstGeom>
          <a:solidFill>
            <a:srgbClr val="66CCFF">
              <a:alpha val="23921"/>
            </a:srgbClr>
          </a:solidFill>
          <a:ln w="9525">
            <a:noFill/>
            <a:miter lim="800000"/>
            <a:headEnd/>
            <a:tailEnd/>
          </a:ln>
        </p:spPr>
        <p:txBody>
          <a:bodyPr lIns="76193" tIns="38090" rIns="76193" bIns="38090" anchor="ctr"/>
          <a:lstStyle/>
          <a:p>
            <a:pPr algn="ctr" defTabSz="380985">
              <a:spcBef>
                <a:spcPct val="20000"/>
              </a:spcBef>
              <a:buClr>
                <a:schemeClr val="tx1"/>
              </a:buClr>
              <a:buSzPct val="120000"/>
            </a:pPr>
            <a:r>
              <a:rPr lang="en-US" altLang="en-US" sz="1200" b="1" dirty="0">
                <a:solidFill>
                  <a:srgbClr val="0099CC"/>
                </a:solidFill>
                <a:ea typeface="MS PGothic" pitchFamily="34" charset="-128"/>
              </a:rPr>
              <a:t>Crypto, RACF, </a:t>
            </a:r>
            <a:r>
              <a:rPr lang="en-US" altLang="en-US" sz="1200" b="1" dirty="0" smtClean="0">
                <a:solidFill>
                  <a:srgbClr val="0099CC"/>
                </a:solidFill>
                <a:ea typeface="MS PGothic" pitchFamily="34" charset="-128"/>
              </a:rPr>
              <a:t>Multifactor Authentication</a:t>
            </a:r>
            <a:r>
              <a:rPr lang="en-US" altLang="en-US" sz="1200" b="1" dirty="0">
                <a:solidFill>
                  <a:srgbClr val="0099CC"/>
                </a:solidFill>
                <a:ea typeface="MS PGothic" pitchFamily="34" charset="-128"/>
              </a:rPr>
              <a:t>, </a:t>
            </a:r>
            <a:r>
              <a:rPr lang="en-US" altLang="en-US" sz="1200" b="1" dirty="0" err="1">
                <a:solidFill>
                  <a:srgbClr val="0099CC"/>
                </a:solidFill>
                <a:ea typeface="MS PGothic" pitchFamily="34" charset="-128"/>
              </a:rPr>
              <a:t>zSecure</a:t>
            </a:r>
            <a:r>
              <a:rPr lang="en-US" altLang="en-US" sz="1200" b="1" dirty="0">
                <a:solidFill>
                  <a:srgbClr val="0099CC"/>
                </a:solidFill>
                <a:ea typeface="MS PGothic" pitchFamily="34" charset="-128"/>
              </a:rPr>
              <a:t> </a:t>
            </a:r>
            <a:endParaRPr lang="en-US" altLang="en-US" sz="1200" dirty="0">
              <a:ea typeface="MS PGothic" pitchFamily="34" charset="-128"/>
            </a:endParaRPr>
          </a:p>
          <a:p>
            <a:pPr algn="ctr" defTabSz="380985">
              <a:spcBef>
                <a:spcPct val="20000"/>
              </a:spcBef>
              <a:buClr>
                <a:schemeClr val="tx1"/>
              </a:buClr>
              <a:buSzPct val="120000"/>
            </a:pPr>
            <a:endParaRPr lang="en-US" altLang="en-US" sz="1167" b="1" dirty="0">
              <a:solidFill>
                <a:schemeClr val="bg1"/>
              </a:solidFill>
            </a:endParaRPr>
          </a:p>
        </p:txBody>
      </p:sp>
      <p:cxnSp>
        <p:nvCxnSpPr>
          <p:cNvPr id="40" name="Straight Connector 39"/>
          <p:cNvCxnSpPr/>
          <p:nvPr/>
        </p:nvCxnSpPr>
        <p:spPr>
          <a:xfrm>
            <a:off x="228600" y="1138767"/>
            <a:ext cx="7942263" cy="4233"/>
          </a:xfrm>
          <a:prstGeom prst="line">
            <a:avLst/>
          </a:prstGeom>
          <a:ln w="38100" cmpd="sng">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38" name="Rectangle 7"/>
          <p:cNvSpPr txBox="1">
            <a:spLocks noChangeArrowheads="1"/>
          </p:cNvSpPr>
          <p:nvPr/>
        </p:nvSpPr>
        <p:spPr bwMode="black">
          <a:xfrm>
            <a:off x="182563" y="6521450"/>
            <a:ext cx="366712"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eaLnBrk="1" hangingPunct="1">
              <a:defRPr sz="800" smtClean="0">
                <a:solidFill>
                  <a:schemeClr val="tx1"/>
                </a:solidFill>
                <a:cs typeface="Arial" charset="0"/>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fld id="{DC6F839E-3616-FB47-921E-C68435BFACEB}" type="slidenum">
              <a:rPr kumimoji="0" lang="en-US" sz="800" b="0" i="0" u="none" strike="noStrike" kern="1200" cap="none" spc="0" normalizeH="0" baseline="0" noProof="0" smtClean="0">
                <a:ln>
                  <a:noFill/>
                </a:ln>
                <a:solidFill>
                  <a:schemeClr val="tx1"/>
                </a:solidFill>
                <a:effectLst/>
                <a:uLnTx/>
                <a:uFillTx/>
                <a:latin typeface="Arial" charset="0"/>
                <a:ea typeface="MS PGothic" charset="0"/>
                <a:cs typeface="Arial" charset="0"/>
              </a:rPr>
              <a:pPr marL="0" marR="0" lvl="0" indent="0" algn="l" defTabSz="914400" rtl="0" eaLnBrk="1" fontAlgn="base" latinLnBrk="0" hangingPunct="1">
                <a:lnSpc>
                  <a:spcPct val="100000"/>
                </a:lnSpc>
                <a:spcBef>
                  <a:spcPct val="0"/>
                </a:spcBef>
                <a:spcAft>
                  <a:spcPct val="0"/>
                </a:spcAft>
                <a:buClrTx/>
                <a:buSzTx/>
                <a:buFontTx/>
                <a:buNone/>
                <a:tabLst/>
                <a:defRPr/>
              </a:pPr>
              <a:t>37</a:t>
            </a:fld>
            <a:endParaRPr kumimoji="0" lang="en-US" sz="800" b="0" i="0" u="none" strike="noStrike" kern="1200" cap="none" spc="0" normalizeH="0" baseline="0" noProof="0" dirty="0">
              <a:ln>
                <a:noFill/>
              </a:ln>
              <a:solidFill>
                <a:schemeClr val="tx1"/>
              </a:solidFill>
              <a:effectLst/>
              <a:uLnTx/>
              <a:uFillTx/>
              <a:latin typeface="Arial" charset="0"/>
              <a:ea typeface="MS PGothic" charset="0"/>
              <a:cs typeface="Arial" charset="0"/>
            </a:endParaRPr>
          </a:p>
        </p:txBody>
      </p:sp>
    </p:spTree>
    <p:extLst>
      <p:ext uri="{BB962C8B-B14F-4D97-AF65-F5344CB8AC3E}">
        <p14:creationId xmlns:p14="http://schemas.microsoft.com/office/powerpoint/2010/main" val="2351079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0800" name="Picture 32" descr="36 copy"/>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p:spPr>
      </p:pic>
      <p:sp>
        <p:nvSpPr>
          <p:cNvPr id="160771" name="Rectangle 3"/>
          <p:cNvSpPr>
            <a:spLocks noChangeArrowheads="1"/>
          </p:cNvSpPr>
          <p:nvPr/>
        </p:nvSpPr>
        <p:spPr bwMode="auto">
          <a:xfrm>
            <a:off x="0" y="0"/>
            <a:ext cx="9144000" cy="6858000"/>
          </a:xfrm>
          <a:prstGeom prst="rect">
            <a:avLst/>
          </a:prstGeom>
          <a:solidFill>
            <a:srgbClr val="3E003E">
              <a:alpha val="25000"/>
            </a:srgbClr>
          </a:solidFill>
          <a:ln w="9525">
            <a:noFill/>
            <a:miter lim="800000"/>
            <a:headEnd/>
            <a:tailEnd/>
          </a:ln>
          <a:effectLst/>
        </p:spPr>
        <p:txBody>
          <a:bodyPr wrap="none" anchor="ctr"/>
          <a:lstStyle/>
          <a:p>
            <a:endParaRPr lang="en-US"/>
          </a:p>
        </p:txBody>
      </p:sp>
      <p:sp>
        <p:nvSpPr>
          <p:cNvPr id="11" name="Date Placeholder 5"/>
          <p:cNvSpPr txBox="1">
            <a:spLocks/>
          </p:cNvSpPr>
          <p:nvPr/>
        </p:nvSpPr>
        <p:spPr bwMode="auto">
          <a:xfrm>
            <a:off x="731838" y="6570663"/>
            <a:ext cx="1130300" cy="109537"/>
          </a:xfrm>
          <a:prstGeom prst="rect">
            <a:avLst/>
          </a:prstGeom>
          <a:noFill/>
          <a:ln w="9525">
            <a:noFill/>
            <a:miter lim="800000"/>
            <a:headEnd/>
            <a:tailEnd/>
          </a:ln>
        </p:spPr>
        <p:txBody>
          <a:bodyPr lIns="0" tIns="0" rIns="0" bIns="0"/>
          <a:lstStyle/>
          <a:p>
            <a:pPr eaLnBrk="0" hangingPunct="0"/>
            <a:r>
              <a:rPr lang="en-US" sz="800">
                <a:solidFill>
                  <a:srgbClr val="EEE8D0"/>
                </a:solidFill>
              </a:rPr>
              <a:t>©2016 IBM Corporation</a:t>
            </a:r>
          </a:p>
        </p:txBody>
      </p:sp>
      <p:sp>
        <p:nvSpPr>
          <p:cNvPr id="8" name="Rectangle 7"/>
          <p:cNvSpPr>
            <a:spLocks noChangeArrowheads="1"/>
          </p:cNvSpPr>
          <p:nvPr/>
        </p:nvSpPr>
        <p:spPr bwMode="black">
          <a:xfrm>
            <a:off x="182563" y="6537325"/>
            <a:ext cx="366712" cy="184150"/>
          </a:xfrm>
          <a:prstGeom prst="rect">
            <a:avLst/>
          </a:prstGeom>
          <a:noFill/>
          <a:ln w="9525">
            <a:noFill/>
            <a:miter lim="800000"/>
            <a:headEnd/>
            <a:tailEnd/>
          </a:ln>
        </p:spPr>
        <p:txBody>
          <a:bodyPr lIns="92075" tIns="46038" rIns="92075" bIns="46038"/>
          <a:lstStyle/>
          <a:p>
            <a:fld id="{C54AF365-D1E9-4017-9813-3C04CE580214}" type="slidenum">
              <a:rPr lang="en-US" sz="800">
                <a:solidFill>
                  <a:srgbClr val="EEE8D0"/>
                </a:solidFill>
                <a:cs typeface="Arial" pitchFamily="34" charset="0"/>
              </a:rPr>
              <a:pPr/>
              <a:t>38</a:t>
            </a:fld>
            <a:endParaRPr lang="en-US" sz="800">
              <a:solidFill>
                <a:srgbClr val="EEE8D0"/>
              </a:solidFill>
              <a:cs typeface="Arial" pitchFamily="34" charset="0"/>
            </a:endParaRPr>
          </a:p>
        </p:txBody>
      </p:sp>
      <p:sp>
        <p:nvSpPr>
          <p:cNvPr id="160775" name="Title 1"/>
          <p:cNvSpPr txBox="1">
            <a:spLocks/>
          </p:cNvSpPr>
          <p:nvPr/>
        </p:nvSpPr>
        <p:spPr bwMode="auto">
          <a:xfrm>
            <a:off x="6532563" y="3827463"/>
            <a:ext cx="2533650" cy="939800"/>
          </a:xfrm>
          <a:prstGeom prst="rect">
            <a:avLst/>
          </a:prstGeom>
          <a:noFill/>
          <a:ln w="9525">
            <a:noFill/>
            <a:miter lim="800000"/>
            <a:headEnd/>
            <a:tailEnd/>
          </a:ln>
        </p:spPr>
        <p:txBody>
          <a:bodyPr/>
          <a:lstStyle/>
          <a:p>
            <a:pPr eaLnBrk="0" hangingPunct="0">
              <a:tabLst>
                <a:tab pos="120650" algn="l"/>
                <a:tab pos="223838" algn="l"/>
              </a:tabLst>
            </a:pPr>
            <a:r>
              <a:rPr lang="en-US">
                <a:solidFill>
                  <a:schemeClr val="bg1"/>
                </a:solidFill>
              </a:rPr>
              <a:t>Extending banking services on social and mobile channels securely and </a:t>
            </a:r>
            <a:br>
              <a:rPr lang="en-US">
                <a:solidFill>
                  <a:schemeClr val="bg1"/>
                </a:solidFill>
              </a:rPr>
            </a:br>
            <a:r>
              <a:rPr lang="en-US">
                <a:solidFill>
                  <a:schemeClr val="bg1"/>
                </a:solidFill>
              </a:rPr>
              <a:t>cost effectively</a:t>
            </a:r>
          </a:p>
        </p:txBody>
      </p:sp>
      <p:sp>
        <p:nvSpPr>
          <p:cNvPr id="160776" name="Title 1"/>
          <p:cNvSpPr txBox="1">
            <a:spLocks/>
          </p:cNvSpPr>
          <p:nvPr/>
        </p:nvSpPr>
        <p:spPr bwMode="auto">
          <a:xfrm>
            <a:off x="192088" y="3827463"/>
            <a:ext cx="2505075" cy="1250950"/>
          </a:xfrm>
          <a:prstGeom prst="rect">
            <a:avLst/>
          </a:prstGeom>
          <a:noFill/>
          <a:ln w="9525">
            <a:noFill/>
            <a:miter lim="800000"/>
            <a:headEnd/>
            <a:tailEnd/>
          </a:ln>
        </p:spPr>
        <p:txBody>
          <a:bodyPr/>
          <a:lstStyle/>
          <a:p>
            <a:pPr eaLnBrk="0" hangingPunct="0"/>
            <a:r>
              <a:rPr lang="en-US">
                <a:solidFill>
                  <a:schemeClr val="bg1"/>
                </a:solidFill>
              </a:rPr>
              <a:t>Achieving goal of continuous compliance where risk exposures or compliance issues are addressed in </a:t>
            </a:r>
            <a:br>
              <a:rPr lang="en-US">
                <a:solidFill>
                  <a:schemeClr val="bg1"/>
                </a:solidFill>
              </a:rPr>
            </a:br>
            <a:r>
              <a:rPr lang="en-US">
                <a:solidFill>
                  <a:schemeClr val="bg1"/>
                </a:solidFill>
              </a:rPr>
              <a:t>near real time</a:t>
            </a:r>
          </a:p>
        </p:txBody>
      </p:sp>
      <p:sp>
        <p:nvSpPr>
          <p:cNvPr id="160777" name="Title 1"/>
          <p:cNvSpPr txBox="1">
            <a:spLocks/>
          </p:cNvSpPr>
          <p:nvPr/>
        </p:nvSpPr>
        <p:spPr bwMode="auto">
          <a:xfrm>
            <a:off x="3505200" y="3827463"/>
            <a:ext cx="2290763" cy="1268412"/>
          </a:xfrm>
          <a:prstGeom prst="rect">
            <a:avLst/>
          </a:prstGeom>
          <a:noFill/>
          <a:ln w="9525">
            <a:noFill/>
            <a:miter lim="800000"/>
            <a:headEnd/>
            <a:tailEnd/>
          </a:ln>
        </p:spPr>
        <p:txBody>
          <a:bodyPr/>
          <a:lstStyle/>
          <a:p>
            <a:pPr eaLnBrk="0" hangingPunct="0"/>
            <a:r>
              <a:rPr lang="en-US">
                <a:solidFill>
                  <a:schemeClr val="bg1"/>
                </a:solidFill>
              </a:rPr>
              <a:t>Driving unprecedented transformation and growth through new banking applications and easier path to compliance</a:t>
            </a:r>
          </a:p>
        </p:txBody>
      </p:sp>
      <p:grpSp>
        <p:nvGrpSpPr>
          <p:cNvPr id="2" name="Group 10"/>
          <p:cNvGrpSpPr>
            <a:grpSpLocks/>
          </p:cNvGrpSpPr>
          <p:nvPr/>
        </p:nvGrpSpPr>
        <p:grpSpPr bwMode="auto">
          <a:xfrm>
            <a:off x="1614488" y="0"/>
            <a:ext cx="3190875" cy="6872288"/>
            <a:chOff x="896" y="0"/>
            <a:chExt cx="2010" cy="4329"/>
          </a:xfrm>
        </p:grpSpPr>
        <p:sp>
          <p:nvSpPr>
            <p:cNvPr id="160779" name="Line 11"/>
            <p:cNvSpPr>
              <a:spLocks noChangeShapeType="1"/>
            </p:cNvSpPr>
            <p:nvPr/>
          </p:nvSpPr>
          <p:spPr bwMode="auto">
            <a:xfrm flipV="1">
              <a:off x="896" y="0"/>
              <a:ext cx="1875" cy="4320"/>
            </a:xfrm>
            <a:prstGeom prst="line">
              <a:avLst/>
            </a:prstGeom>
            <a:noFill/>
            <a:ln w="12700">
              <a:solidFill>
                <a:srgbClr val="8E507F"/>
              </a:solidFill>
              <a:round/>
              <a:headEnd/>
              <a:tailEnd/>
            </a:ln>
            <a:effectLst/>
          </p:spPr>
          <p:txBody>
            <a:bodyPr/>
            <a:lstStyle/>
            <a:p>
              <a:endParaRPr lang="en-US"/>
            </a:p>
          </p:txBody>
        </p:sp>
        <p:sp>
          <p:nvSpPr>
            <p:cNvPr id="160780" name="Line 12"/>
            <p:cNvSpPr>
              <a:spLocks noChangeShapeType="1"/>
            </p:cNvSpPr>
            <p:nvPr/>
          </p:nvSpPr>
          <p:spPr bwMode="auto">
            <a:xfrm flipV="1">
              <a:off x="1028" y="0"/>
              <a:ext cx="1878" cy="4329"/>
            </a:xfrm>
            <a:prstGeom prst="line">
              <a:avLst/>
            </a:prstGeom>
            <a:noFill/>
            <a:ln w="12700">
              <a:solidFill>
                <a:srgbClr val="8E507F"/>
              </a:solidFill>
              <a:round/>
              <a:headEnd/>
              <a:tailEnd/>
            </a:ln>
            <a:effectLst/>
          </p:spPr>
          <p:txBody>
            <a:bodyPr/>
            <a:lstStyle/>
            <a:p>
              <a:endParaRPr lang="en-US"/>
            </a:p>
          </p:txBody>
        </p:sp>
      </p:grpSp>
      <p:grpSp>
        <p:nvGrpSpPr>
          <p:cNvPr id="3" name="Group 13"/>
          <p:cNvGrpSpPr>
            <a:grpSpLocks/>
          </p:cNvGrpSpPr>
          <p:nvPr/>
        </p:nvGrpSpPr>
        <p:grpSpPr bwMode="auto">
          <a:xfrm>
            <a:off x="4770438" y="12700"/>
            <a:ext cx="3190875" cy="6872288"/>
            <a:chOff x="896" y="0"/>
            <a:chExt cx="2010" cy="4329"/>
          </a:xfrm>
        </p:grpSpPr>
        <p:sp>
          <p:nvSpPr>
            <p:cNvPr id="160782" name="Line 14"/>
            <p:cNvSpPr>
              <a:spLocks noChangeShapeType="1"/>
            </p:cNvSpPr>
            <p:nvPr/>
          </p:nvSpPr>
          <p:spPr bwMode="auto">
            <a:xfrm flipV="1">
              <a:off x="896" y="0"/>
              <a:ext cx="1875" cy="4320"/>
            </a:xfrm>
            <a:prstGeom prst="line">
              <a:avLst/>
            </a:prstGeom>
            <a:noFill/>
            <a:ln w="12700">
              <a:solidFill>
                <a:srgbClr val="8E507F"/>
              </a:solidFill>
              <a:round/>
              <a:headEnd/>
              <a:tailEnd/>
            </a:ln>
            <a:effectLst/>
          </p:spPr>
          <p:txBody>
            <a:bodyPr/>
            <a:lstStyle/>
            <a:p>
              <a:endParaRPr lang="en-US"/>
            </a:p>
          </p:txBody>
        </p:sp>
        <p:sp>
          <p:nvSpPr>
            <p:cNvPr id="160783" name="Line 15"/>
            <p:cNvSpPr>
              <a:spLocks noChangeShapeType="1"/>
            </p:cNvSpPr>
            <p:nvPr/>
          </p:nvSpPr>
          <p:spPr bwMode="auto">
            <a:xfrm flipV="1">
              <a:off x="1028" y="0"/>
              <a:ext cx="1878" cy="4329"/>
            </a:xfrm>
            <a:prstGeom prst="line">
              <a:avLst/>
            </a:prstGeom>
            <a:noFill/>
            <a:ln w="12700">
              <a:solidFill>
                <a:srgbClr val="8E507F"/>
              </a:solidFill>
              <a:round/>
              <a:headEnd/>
              <a:tailEnd/>
            </a:ln>
            <a:effectLst/>
          </p:spPr>
          <p:txBody>
            <a:bodyPr/>
            <a:lstStyle/>
            <a:p>
              <a:endParaRPr lang="en-US"/>
            </a:p>
          </p:txBody>
        </p:sp>
      </p:grpSp>
      <p:grpSp>
        <p:nvGrpSpPr>
          <p:cNvPr id="5" name="Group 4"/>
          <p:cNvGrpSpPr/>
          <p:nvPr/>
        </p:nvGrpSpPr>
        <p:grpSpPr>
          <a:xfrm>
            <a:off x="6553200" y="2590800"/>
            <a:ext cx="2366963" cy="790575"/>
            <a:chOff x="6750050" y="2603500"/>
            <a:chExt cx="2366963" cy="790575"/>
          </a:xfrm>
        </p:grpSpPr>
        <p:sp>
          <p:nvSpPr>
            <p:cNvPr id="160792" name="Rectangle 24"/>
            <p:cNvSpPr>
              <a:spLocks noChangeArrowheads="1"/>
            </p:cNvSpPr>
            <p:nvPr/>
          </p:nvSpPr>
          <p:spPr bwMode="auto">
            <a:xfrm>
              <a:off x="6750050" y="2603500"/>
              <a:ext cx="2366963" cy="790575"/>
            </a:xfrm>
            <a:prstGeom prst="rect">
              <a:avLst/>
            </a:prstGeom>
            <a:solidFill>
              <a:schemeClr val="bg1"/>
            </a:solidFill>
            <a:ln w="9525">
              <a:noFill/>
              <a:miter lim="800000"/>
              <a:headEnd/>
              <a:tailEnd/>
            </a:ln>
            <a:effectLst/>
          </p:spPr>
          <p:txBody>
            <a:bodyPr wrap="none" anchor="ctr"/>
            <a:lstStyle/>
            <a:p>
              <a:endParaRPr lang="en-US"/>
            </a:p>
          </p:txBody>
        </p:sp>
        <p:pic>
          <p:nvPicPr>
            <p:cNvPr id="160793" name="Picture 25" descr="2000px-Halkbank_logo"/>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831013" y="2805113"/>
              <a:ext cx="2208212" cy="396875"/>
            </a:xfrm>
            <a:prstGeom prst="rect">
              <a:avLst/>
            </a:prstGeom>
            <a:noFill/>
          </p:spPr>
        </p:pic>
      </p:grpSp>
      <p:sp>
        <p:nvSpPr>
          <p:cNvPr id="160794" name="Rectangle 26"/>
          <p:cNvSpPr>
            <a:spLocks noChangeArrowheads="1"/>
          </p:cNvSpPr>
          <p:nvPr/>
        </p:nvSpPr>
        <p:spPr bwMode="auto">
          <a:xfrm>
            <a:off x="227013" y="2600325"/>
            <a:ext cx="2695575" cy="790575"/>
          </a:xfrm>
          <a:prstGeom prst="rect">
            <a:avLst/>
          </a:prstGeom>
          <a:solidFill>
            <a:schemeClr val="bg1"/>
          </a:solidFill>
          <a:ln w="9525">
            <a:noFill/>
            <a:miter lim="800000"/>
            <a:headEnd/>
            <a:tailEnd/>
          </a:ln>
          <a:effectLst/>
        </p:spPr>
        <p:txBody>
          <a:bodyPr wrap="none" anchor="ctr"/>
          <a:lstStyle/>
          <a:p>
            <a:endParaRPr lang="en-US"/>
          </a:p>
        </p:txBody>
      </p:sp>
      <p:pic>
        <p:nvPicPr>
          <p:cNvPr id="160790" name="Picture 22" descr="1024px-Swiss_Re"/>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38138" y="2670175"/>
            <a:ext cx="2389187" cy="585788"/>
          </a:xfrm>
          <a:prstGeom prst="rect">
            <a:avLst/>
          </a:prstGeom>
          <a:noFill/>
        </p:spPr>
      </p:pic>
      <p:pic>
        <p:nvPicPr>
          <p:cNvPr id="6" name="Picture 5"/>
          <p:cNvPicPr>
            <a:picLocks noChangeAspect="1"/>
          </p:cNvPicPr>
          <p:nvPr/>
        </p:nvPicPr>
        <p:blipFill>
          <a:blip r:embed="rId6"/>
          <a:stretch>
            <a:fillRect/>
          </a:stretch>
        </p:blipFill>
        <p:spPr>
          <a:xfrm>
            <a:off x="3581400" y="2586038"/>
            <a:ext cx="2273830" cy="805490"/>
          </a:xfrm>
          <a:prstGeom prst="rect">
            <a:avLst/>
          </a:prstGeom>
        </p:spPr>
      </p:pic>
    </p:spTree>
    <p:extLst>
      <p:ext uri="{BB962C8B-B14F-4D97-AF65-F5344CB8AC3E}">
        <p14:creationId xmlns:p14="http://schemas.microsoft.com/office/powerpoint/2010/main" val="681034155"/>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4874" name="Picture 10" descr="38 copy"/>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p:spPr>
      </p:pic>
      <p:sp>
        <p:nvSpPr>
          <p:cNvPr id="164866" name="Rectangle 14"/>
          <p:cNvSpPr>
            <a:spLocks noChangeArrowheads="1"/>
          </p:cNvSpPr>
          <p:nvPr/>
        </p:nvSpPr>
        <p:spPr bwMode="auto">
          <a:xfrm>
            <a:off x="0" y="0"/>
            <a:ext cx="9144000" cy="6858000"/>
          </a:xfrm>
          <a:prstGeom prst="rect">
            <a:avLst/>
          </a:prstGeom>
          <a:solidFill>
            <a:srgbClr val="003D6A">
              <a:alpha val="64999"/>
            </a:srgbClr>
          </a:solidFill>
          <a:ln w="9525">
            <a:noFill/>
            <a:miter lim="800000"/>
            <a:headEnd/>
            <a:tailEnd/>
          </a:ln>
        </p:spPr>
        <p:txBody>
          <a:bodyPr wrap="none" anchor="ctr"/>
          <a:lstStyle/>
          <a:p>
            <a:pPr eaLnBrk="0" hangingPunct="0"/>
            <a:endParaRPr lang="en-US">
              <a:solidFill>
                <a:srgbClr val="000000"/>
              </a:solidFill>
            </a:endParaRPr>
          </a:p>
        </p:txBody>
      </p:sp>
      <p:sp>
        <p:nvSpPr>
          <p:cNvPr id="164867" name="TextBox 1"/>
          <p:cNvSpPr txBox="1">
            <a:spLocks noChangeArrowheads="1"/>
          </p:cNvSpPr>
          <p:nvPr/>
        </p:nvSpPr>
        <p:spPr bwMode="auto">
          <a:xfrm>
            <a:off x="11113" y="2136775"/>
            <a:ext cx="9156700" cy="2041525"/>
          </a:xfrm>
          <a:prstGeom prst="rect">
            <a:avLst/>
          </a:prstGeom>
          <a:noFill/>
          <a:ln w="9525">
            <a:noFill/>
            <a:miter lim="800000"/>
            <a:headEnd/>
            <a:tailEnd/>
          </a:ln>
        </p:spPr>
        <p:txBody>
          <a:bodyPr>
            <a:spAutoFit/>
          </a:bodyPr>
          <a:lstStyle/>
          <a:p>
            <a:pPr algn="ctr" eaLnBrk="0" hangingPunct="0"/>
            <a:r>
              <a:rPr lang="en-US" sz="3200" b="1">
                <a:solidFill>
                  <a:schemeClr val="bg1"/>
                </a:solidFill>
              </a:rPr>
              <a:t>Digital Transformation</a:t>
            </a:r>
            <a:r>
              <a:rPr lang="en-US" sz="3200">
                <a:solidFill>
                  <a:schemeClr val="bg1"/>
                </a:solidFill>
              </a:rPr>
              <a:t/>
            </a:r>
            <a:br>
              <a:rPr lang="en-US" sz="3200">
                <a:solidFill>
                  <a:schemeClr val="bg1"/>
                </a:solidFill>
              </a:rPr>
            </a:br>
            <a:r>
              <a:rPr lang="en-US" sz="3200">
                <a:solidFill>
                  <a:schemeClr val="bg1"/>
                </a:solidFill>
              </a:rPr>
              <a:t>The perfect storm of computing</a:t>
            </a:r>
          </a:p>
          <a:p>
            <a:pPr algn="ctr" eaLnBrk="0" hangingPunct="0"/>
            <a:endParaRPr lang="en-US" sz="3200">
              <a:solidFill>
                <a:schemeClr val="bg1"/>
              </a:solidFill>
            </a:endParaRPr>
          </a:p>
          <a:p>
            <a:pPr algn="ctr" eaLnBrk="0" hangingPunct="0"/>
            <a:r>
              <a:rPr lang="en-US" sz="3200">
                <a:solidFill>
                  <a:schemeClr val="bg1"/>
                </a:solidFill>
              </a:rPr>
              <a:t>Powered by IBM z Systems</a:t>
            </a:r>
          </a:p>
        </p:txBody>
      </p:sp>
      <p:sp>
        <p:nvSpPr>
          <p:cNvPr id="164868" name="Oval 5"/>
          <p:cNvSpPr>
            <a:spLocks noChangeArrowheads="1"/>
          </p:cNvSpPr>
          <p:nvPr/>
        </p:nvSpPr>
        <p:spPr bwMode="auto">
          <a:xfrm>
            <a:off x="4267200" y="1676400"/>
            <a:ext cx="3200400" cy="1143000"/>
          </a:xfrm>
          <a:prstGeom prst="ellipse">
            <a:avLst/>
          </a:prstGeom>
          <a:noFill/>
          <a:ln w="9525">
            <a:noFill/>
            <a:round/>
            <a:headEnd/>
            <a:tailEnd/>
          </a:ln>
        </p:spPr>
        <p:txBody>
          <a:bodyPr/>
          <a:lstStyle/>
          <a:p>
            <a:pPr eaLnBrk="0" hangingPunct="0">
              <a:lnSpc>
                <a:spcPct val="90000"/>
              </a:lnSpc>
            </a:pPr>
            <a:endParaRPr lang="en-GB" sz="2200">
              <a:solidFill>
                <a:schemeClr val="hlink"/>
              </a:solidFill>
            </a:endParaRPr>
          </a:p>
        </p:txBody>
      </p:sp>
      <p:sp>
        <p:nvSpPr>
          <p:cNvPr id="11" name="Date Placeholder 5"/>
          <p:cNvSpPr txBox="1">
            <a:spLocks/>
          </p:cNvSpPr>
          <p:nvPr/>
        </p:nvSpPr>
        <p:spPr bwMode="auto">
          <a:xfrm>
            <a:off x="731838" y="6570663"/>
            <a:ext cx="1130300" cy="109537"/>
          </a:xfrm>
          <a:prstGeom prst="rect">
            <a:avLst/>
          </a:prstGeom>
          <a:noFill/>
          <a:ln w="9525">
            <a:noFill/>
            <a:miter lim="800000"/>
            <a:headEnd/>
            <a:tailEnd/>
          </a:ln>
        </p:spPr>
        <p:txBody>
          <a:bodyPr lIns="0" tIns="0" rIns="0" bIns="0"/>
          <a:lstStyle/>
          <a:p>
            <a:pPr eaLnBrk="0" hangingPunct="0"/>
            <a:r>
              <a:rPr lang="en-US" sz="800">
                <a:solidFill>
                  <a:srgbClr val="EEE8D0"/>
                </a:solidFill>
              </a:rPr>
              <a:t>©2016 IBM Corporation</a:t>
            </a:r>
          </a:p>
        </p:txBody>
      </p:sp>
      <p:sp>
        <p:nvSpPr>
          <p:cNvPr id="8" name="Rectangle 7"/>
          <p:cNvSpPr>
            <a:spLocks noChangeArrowheads="1"/>
          </p:cNvSpPr>
          <p:nvPr/>
        </p:nvSpPr>
        <p:spPr bwMode="black">
          <a:xfrm>
            <a:off x="182563" y="6537325"/>
            <a:ext cx="366712" cy="184150"/>
          </a:xfrm>
          <a:prstGeom prst="rect">
            <a:avLst/>
          </a:prstGeom>
          <a:noFill/>
          <a:ln w="9525">
            <a:noFill/>
            <a:miter lim="800000"/>
            <a:headEnd/>
            <a:tailEnd/>
          </a:ln>
        </p:spPr>
        <p:txBody>
          <a:bodyPr lIns="92075" tIns="46038" rIns="92075" bIns="46038"/>
          <a:lstStyle/>
          <a:p>
            <a:fld id="{AAB7C28E-8544-4B70-95C2-9604EF949DB8}" type="slidenum">
              <a:rPr lang="en-US" sz="800">
                <a:solidFill>
                  <a:srgbClr val="EEE8D0"/>
                </a:solidFill>
                <a:cs typeface="Arial" pitchFamily="34" charset="0"/>
              </a:rPr>
              <a:pPr/>
              <a:t>39</a:t>
            </a:fld>
            <a:endParaRPr lang="en-US" sz="800">
              <a:solidFill>
                <a:srgbClr val="EEE8D0"/>
              </a:solidFill>
              <a:cs typeface="Arial" pitchFamily="34" charset="0"/>
            </a:endParaRPr>
          </a:p>
        </p:txBody>
      </p:sp>
      <p:cxnSp>
        <p:nvCxnSpPr>
          <p:cNvPr id="5" name="Straight Connector 4"/>
          <p:cNvCxnSpPr/>
          <p:nvPr/>
        </p:nvCxnSpPr>
        <p:spPr>
          <a:xfrm>
            <a:off x="1908175" y="3392488"/>
            <a:ext cx="5510213" cy="1587"/>
          </a:xfrm>
          <a:prstGeom prst="line">
            <a:avLst/>
          </a:prstGeom>
          <a:ln w="38100" cmpd="sng">
            <a:solidFill>
              <a:schemeClr val="accent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9036331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4"/>
          <p:cNvSpPr>
            <a:spLocks noGrp="1" noChangeArrowheads="1"/>
          </p:cNvSpPr>
          <p:nvPr>
            <p:ph type="title"/>
          </p:nvPr>
        </p:nvSpPr>
        <p:spPr bwMode="auto">
          <a:xfrm>
            <a:off x="182562" y="381001"/>
            <a:ext cx="8961437" cy="457200"/>
          </a:xfrm>
          <a:prstGeom prst="rect">
            <a:avLst/>
          </a:prstGeom>
          <a:noFill/>
          <a:ln>
            <a:miter lim="800000"/>
            <a:headEnd/>
            <a:tailEnd/>
          </a:ln>
        </p:spPr>
        <p:txBody>
          <a:bodyPr/>
          <a:lstStyle/>
          <a:p>
            <a:pPr algn="l"/>
            <a:r>
              <a:rPr lang="en-GB" dirty="0" smtClean="0">
                <a:solidFill>
                  <a:schemeClr val="tx1"/>
                </a:solidFill>
              </a:rPr>
              <a:t>Digital Transformation: the perfect storm of computing</a:t>
            </a:r>
            <a:endParaRPr lang="en-US" dirty="0" smtClean="0">
              <a:solidFill>
                <a:schemeClr val="tx1"/>
              </a:solidFill>
            </a:endParaRPr>
          </a:p>
        </p:txBody>
      </p:sp>
      <p:cxnSp>
        <p:nvCxnSpPr>
          <p:cNvPr id="55" name="Straight Connector 54"/>
          <p:cNvCxnSpPr/>
          <p:nvPr/>
        </p:nvCxnSpPr>
        <p:spPr>
          <a:xfrm>
            <a:off x="228600" y="910036"/>
            <a:ext cx="7942263" cy="4233"/>
          </a:xfrm>
          <a:prstGeom prst="line">
            <a:avLst/>
          </a:prstGeom>
          <a:ln w="38100" cmpd="sng">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56" name="Rectangle 7"/>
          <p:cNvSpPr txBox="1">
            <a:spLocks noChangeArrowheads="1"/>
          </p:cNvSpPr>
          <p:nvPr/>
        </p:nvSpPr>
        <p:spPr bwMode="black">
          <a:xfrm>
            <a:off x="182563" y="6521450"/>
            <a:ext cx="366712"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eaLnBrk="1" hangingPunct="1">
              <a:defRPr sz="800" smtClean="0">
                <a:solidFill>
                  <a:schemeClr val="tx1"/>
                </a:solidFill>
                <a:cs typeface="Arial" charset="0"/>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fld id="{DC6F839E-3616-FB47-921E-C68435BFACEB}" type="slidenum">
              <a:rPr kumimoji="0" lang="en-US" sz="800" b="0" i="0" u="none" strike="noStrike" kern="1200" cap="none" spc="0" normalizeH="0" baseline="0" noProof="0" smtClean="0">
                <a:ln>
                  <a:noFill/>
                </a:ln>
                <a:solidFill>
                  <a:schemeClr val="tx1"/>
                </a:solidFill>
                <a:effectLst/>
                <a:uLnTx/>
                <a:uFillTx/>
                <a:latin typeface="Arial" charset="0"/>
                <a:ea typeface="MS PGothic" charset="0"/>
                <a:cs typeface="Arial" charset="0"/>
              </a:rPr>
              <a:pPr marL="0" marR="0" lvl="0" indent="0" algn="l" defTabSz="914400" rtl="0" eaLnBrk="1" fontAlgn="base" latinLnBrk="0" hangingPunct="1">
                <a:lnSpc>
                  <a:spcPct val="100000"/>
                </a:lnSpc>
                <a:spcBef>
                  <a:spcPct val="0"/>
                </a:spcBef>
                <a:spcAft>
                  <a:spcPct val="0"/>
                </a:spcAft>
                <a:buClrTx/>
                <a:buSzTx/>
                <a:buFontTx/>
                <a:buNone/>
                <a:tabLst/>
                <a:defRPr/>
              </a:pPr>
              <a:t>4</a:t>
            </a:fld>
            <a:endParaRPr kumimoji="0" lang="en-US" sz="800" b="0" i="0" u="none" strike="noStrike" kern="1200" cap="none" spc="0" normalizeH="0" baseline="0" noProof="0" dirty="0">
              <a:ln>
                <a:noFill/>
              </a:ln>
              <a:solidFill>
                <a:schemeClr val="tx1"/>
              </a:solidFill>
              <a:effectLst/>
              <a:uLnTx/>
              <a:uFillTx/>
              <a:latin typeface="Arial" charset="0"/>
              <a:ea typeface="MS PGothic" charset="0"/>
              <a:cs typeface="Arial" charset="0"/>
            </a:endParaRPr>
          </a:p>
        </p:txBody>
      </p:sp>
      <p:grpSp>
        <p:nvGrpSpPr>
          <p:cNvPr id="4" name="Group 3"/>
          <p:cNvGrpSpPr/>
          <p:nvPr/>
        </p:nvGrpSpPr>
        <p:grpSpPr>
          <a:xfrm>
            <a:off x="627222" y="1079407"/>
            <a:ext cx="7830978" cy="1998642"/>
            <a:chOff x="484493" y="1066800"/>
            <a:chExt cx="7830978" cy="1998642"/>
          </a:xfrm>
        </p:grpSpPr>
        <p:sp>
          <p:nvSpPr>
            <p:cNvPr id="5" name="Text Box 5"/>
            <p:cNvSpPr txBox="1">
              <a:spLocks noChangeArrowheads="1"/>
            </p:cNvSpPr>
            <p:nvPr/>
          </p:nvSpPr>
          <p:spPr bwMode="auto">
            <a:xfrm>
              <a:off x="2760536" y="2297491"/>
              <a:ext cx="1570843" cy="4548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9922" tIns="45096" rIns="89922" bIns="45096"/>
            <a:lstStyle>
              <a:lvl1pPr>
                <a:tabLst>
                  <a:tab pos="723900" algn="l"/>
                  <a:tab pos="1447800" algn="l"/>
                </a:tabLst>
                <a:defRPr>
                  <a:solidFill>
                    <a:schemeClr val="tx1"/>
                  </a:solidFill>
                  <a:latin typeface="Arial" charset="0"/>
                  <a:ea typeface="MS Gothic" charset="0"/>
                  <a:cs typeface="MS Gothic" charset="0"/>
                </a:defRPr>
              </a:lvl1pPr>
              <a:lvl2pPr>
                <a:tabLst>
                  <a:tab pos="723900" algn="l"/>
                  <a:tab pos="1447800" algn="l"/>
                </a:tabLst>
                <a:defRPr>
                  <a:solidFill>
                    <a:schemeClr val="tx1"/>
                  </a:solidFill>
                  <a:latin typeface="Arial" charset="0"/>
                  <a:ea typeface="MS Gothic" charset="0"/>
                  <a:cs typeface="MS Gothic" charset="0"/>
                </a:defRPr>
              </a:lvl2pPr>
              <a:lvl3pPr>
                <a:tabLst>
                  <a:tab pos="723900" algn="l"/>
                  <a:tab pos="1447800" algn="l"/>
                </a:tabLst>
                <a:defRPr>
                  <a:solidFill>
                    <a:schemeClr val="tx1"/>
                  </a:solidFill>
                  <a:latin typeface="Arial" charset="0"/>
                  <a:ea typeface="MS Gothic" charset="0"/>
                  <a:cs typeface="MS Gothic" charset="0"/>
                </a:defRPr>
              </a:lvl3pPr>
              <a:lvl4pPr>
                <a:tabLst>
                  <a:tab pos="723900" algn="l"/>
                  <a:tab pos="1447800" algn="l"/>
                </a:tabLst>
                <a:defRPr>
                  <a:solidFill>
                    <a:schemeClr val="tx1"/>
                  </a:solidFill>
                  <a:latin typeface="Arial" charset="0"/>
                  <a:ea typeface="MS Gothic" charset="0"/>
                  <a:cs typeface="MS Gothic" charset="0"/>
                </a:defRPr>
              </a:lvl4pPr>
              <a:lvl5pPr>
                <a:tabLst>
                  <a:tab pos="723900" algn="l"/>
                  <a:tab pos="1447800" algn="l"/>
                </a:tabLst>
                <a:defRPr>
                  <a:solidFill>
                    <a:schemeClr val="tx1"/>
                  </a:solidFill>
                  <a:latin typeface="Arial" charset="0"/>
                  <a:ea typeface="MS Gothic" charset="0"/>
                  <a:cs typeface="MS Gothic" charset="0"/>
                </a:defRPr>
              </a:lvl5pPr>
              <a:lvl6pPr marL="2514600" indent="-228600" eaLnBrk="0" fontAlgn="base" hangingPunct="0">
                <a:spcBef>
                  <a:spcPct val="0"/>
                </a:spcBef>
                <a:spcAft>
                  <a:spcPct val="0"/>
                </a:spcAft>
                <a:tabLst>
                  <a:tab pos="723900" algn="l"/>
                  <a:tab pos="1447800" algn="l"/>
                </a:tabLst>
                <a:defRPr>
                  <a:solidFill>
                    <a:schemeClr val="tx1"/>
                  </a:solidFill>
                  <a:latin typeface="Arial" charset="0"/>
                  <a:ea typeface="MS Gothic" charset="0"/>
                  <a:cs typeface="MS Gothic" charset="0"/>
                </a:defRPr>
              </a:lvl6pPr>
              <a:lvl7pPr marL="2971800" indent="-228600" eaLnBrk="0" fontAlgn="base" hangingPunct="0">
                <a:spcBef>
                  <a:spcPct val="0"/>
                </a:spcBef>
                <a:spcAft>
                  <a:spcPct val="0"/>
                </a:spcAft>
                <a:tabLst>
                  <a:tab pos="723900" algn="l"/>
                  <a:tab pos="1447800" algn="l"/>
                </a:tabLst>
                <a:defRPr>
                  <a:solidFill>
                    <a:schemeClr val="tx1"/>
                  </a:solidFill>
                  <a:latin typeface="Arial" charset="0"/>
                  <a:ea typeface="MS Gothic" charset="0"/>
                  <a:cs typeface="MS Gothic" charset="0"/>
                </a:defRPr>
              </a:lvl7pPr>
              <a:lvl8pPr marL="3429000" indent="-228600" eaLnBrk="0" fontAlgn="base" hangingPunct="0">
                <a:spcBef>
                  <a:spcPct val="0"/>
                </a:spcBef>
                <a:spcAft>
                  <a:spcPct val="0"/>
                </a:spcAft>
                <a:tabLst>
                  <a:tab pos="723900" algn="l"/>
                  <a:tab pos="1447800" algn="l"/>
                </a:tabLst>
                <a:defRPr>
                  <a:solidFill>
                    <a:schemeClr val="tx1"/>
                  </a:solidFill>
                  <a:latin typeface="Arial" charset="0"/>
                  <a:ea typeface="MS Gothic" charset="0"/>
                  <a:cs typeface="MS Gothic" charset="0"/>
                </a:defRPr>
              </a:lvl8pPr>
              <a:lvl9pPr marL="3886200" indent="-228600" eaLnBrk="0" fontAlgn="base" hangingPunct="0">
                <a:spcBef>
                  <a:spcPct val="0"/>
                </a:spcBef>
                <a:spcAft>
                  <a:spcPct val="0"/>
                </a:spcAft>
                <a:tabLst>
                  <a:tab pos="723900" algn="l"/>
                  <a:tab pos="1447800" algn="l"/>
                </a:tabLst>
                <a:defRPr>
                  <a:solidFill>
                    <a:schemeClr val="tx1"/>
                  </a:solidFill>
                  <a:latin typeface="Arial" charset="0"/>
                  <a:ea typeface="MS Gothic" charset="0"/>
                  <a:cs typeface="MS Gothic" charset="0"/>
                </a:defRPr>
              </a:lvl9pPr>
            </a:lstStyle>
            <a:p>
              <a:pPr algn="ctr" eaLnBrk="1">
                <a:lnSpc>
                  <a:spcPct val="102000"/>
                </a:lnSpc>
                <a:buSzPct val="100000"/>
              </a:pPr>
              <a:r>
                <a:rPr lang="en-US" sz="1600" b="1" dirty="0" smtClean="0">
                  <a:solidFill>
                    <a:srgbClr val="15659F"/>
                  </a:solidFill>
                  <a:latin typeface="Calibri" charset="0"/>
                  <a:ea typeface="ＭＳ Ｐゴシック" charset="0"/>
                  <a:cs typeface="ＭＳ Ｐゴシック" charset="0"/>
                </a:rPr>
                <a:t>HYBRID</a:t>
              </a:r>
              <a:r>
                <a:rPr lang="en-US" sz="1600" b="1" dirty="0" smtClean="0">
                  <a:solidFill>
                    <a:srgbClr val="7ABF31"/>
                  </a:solidFill>
                  <a:latin typeface="Calibri" charset="0"/>
                  <a:ea typeface="ＭＳ Ｐゴシック" charset="0"/>
                  <a:cs typeface="ＭＳ Ｐゴシック" charset="0"/>
                </a:rPr>
                <a:t> </a:t>
              </a:r>
              <a:r>
                <a:rPr lang="en-US" sz="1600" b="1" dirty="0" smtClean="0">
                  <a:solidFill>
                    <a:srgbClr val="18A8A0"/>
                  </a:solidFill>
                  <a:latin typeface="Calibri" charset="0"/>
                  <a:ea typeface="ＭＳ Ｐゴシック" charset="0"/>
                  <a:cs typeface="ＭＳ Ｐゴシック" charset="0"/>
                </a:rPr>
                <a:t>CLOUD</a:t>
              </a:r>
              <a:endParaRPr lang="en-US" sz="1600" dirty="0">
                <a:solidFill>
                  <a:srgbClr val="18A8A0"/>
                </a:solidFill>
                <a:latin typeface="Calibri" charset="0"/>
                <a:ea typeface="ＭＳ Ｐゴシック" charset="0"/>
                <a:cs typeface="ＭＳ Ｐゴシック" charset="0"/>
              </a:endParaRPr>
            </a:p>
          </p:txBody>
        </p:sp>
        <p:sp>
          <p:nvSpPr>
            <p:cNvPr id="6" name="Text Box 6"/>
            <p:cNvSpPr txBox="1">
              <a:spLocks noChangeArrowheads="1"/>
            </p:cNvSpPr>
            <p:nvPr/>
          </p:nvSpPr>
          <p:spPr bwMode="auto">
            <a:xfrm>
              <a:off x="4804812" y="2310586"/>
              <a:ext cx="1588707" cy="7548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9922" tIns="45096" rIns="89922" bIns="45096"/>
            <a:lstStyle>
              <a:lvl1pPr>
                <a:tabLst>
                  <a:tab pos="723900" algn="l"/>
                  <a:tab pos="1447800" algn="l"/>
                </a:tabLst>
                <a:defRPr>
                  <a:solidFill>
                    <a:schemeClr val="tx1"/>
                  </a:solidFill>
                  <a:latin typeface="Arial" charset="0"/>
                  <a:ea typeface="MS Gothic" charset="0"/>
                  <a:cs typeface="MS Gothic" charset="0"/>
                </a:defRPr>
              </a:lvl1pPr>
              <a:lvl2pPr>
                <a:tabLst>
                  <a:tab pos="723900" algn="l"/>
                  <a:tab pos="1447800" algn="l"/>
                </a:tabLst>
                <a:defRPr>
                  <a:solidFill>
                    <a:schemeClr val="tx1"/>
                  </a:solidFill>
                  <a:latin typeface="Arial" charset="0"/>
                  <a:ea typeface="MS Gothic" charset="0"/>
                  <a:cs typeface="MS Gothic" charset="0"/>
                </a:defRPr>
              </a:lvl2pPr>
              <a:lvl3pPr>
                <a:tabLst>
                  <a:tab pos="723900" algn="l"/>
                  <a:tab pos="1447800" algn="l"/>
                </a:tabLst>
                <a:defRPr>
                  <a:solidFill>
                    <a:schemeClr val="tx1"/>
                  </a:solidFill>
                  <a:latin typeface="Arial" charset="0"/>
                  <a:ea typeface="MS Gothic" charset="0"/>
                  <a:cs typeface="MS Gothic" charset="0"/>
                </a:defRPr>
              </a:lvl3pPr>
              <a:lvl4pPr>
                <a:tabLst>
                  <a:tab pos="723900" algn="l"/>
                  <a:tab pos="1447800" algn="l"/>
                </a:tabLst>
                <a:defRPr>
                  <a:solidFill>
                    <a:schemeClr val="tx1"/>
                  </a:solidFill>
                  <a:latin typeface="Arial" charset="0"/>
                  <a:ea typeface="MS Gothic" charset="0"/>
                  <a:cs typeface="MS Gothic" charset="0"/>
                </a:defRPr>
              </a:lvl4pPr>
              <a:lvl5pPr>
                <a:tabLst>
                  <a:tab pos="723900" algn="l"/>
                  <a:tab pos="1447800" algn="l"/>
                </a:tabLst>
                <a:defRPr>
                  <a:solidFill>
                    <a:schemeClr val="tx1"/>
                  </a:solidFill>
                  <a:latin typeface="Arial" charset="0"/>
                  <a:ea typeface="MS Gothic" charset="0"/>
                  <a:cs typeface="MS Gothic" charset="0"/>
                </a:defRPr>
              </a:lvl5pPr>
              <a:lvl6pPr marL="2514600" indent="-228600" eaLnBrk="0" fontAlgn="base" hangingPunct="0">
                <a:spcBef>
                  <a:spcPct val="0"/>
                </a:spcBef>
                <a:spcAft>
                  <a:spcPct val="0"/>
                </a:spcAft>
                <a:tabLst>
                  <a:tab pos="723900" algn="l"/>
                  <a:tab pos="1447800" algn="l"/>
                </a:tabLst>
                <a:defRPr>
                  <a:solidFill>
                    <a:schemeClr val="tx1"/>
                  </a:solidFill>
                  <a:latin typeface="Arial" charset="0"/>
                  <a:ea typeface="MS Gothic" charset="0"/>
                  <a:cs typeface="MS Gothic" charset="0"/>
                </a:defRPr>
              </a:lvl6pPr>
              <a:lvl7pPr marL="2971800" indent="-228600" eaLnBrk="0" fontAlgn="base" hangingPunct="0">
                <a:spcBef>
                  <a:spcPct val="0"/>
                </a:spcBef>
                <a:spcAft>
                  <a:spcPct val="0"/>
                </a:spcAft>
                <a:tabLst>
                  <a:tab pos="723900" algn="l"/>
                  <a:tab pos="1447800" algn="l"/>
                </a:tabLst>
                <a:defRPr>
                  <a:solidFill>
                    <a:schemeClr val="tx1"/>
                  </a:solidFill>
                  <a:latin typeface="Arial" charset="0"/>
                  <a:ea typeface="MS Gothic" charset="0"/>
                  <a:cs typeface="MS Gothic" charset="0"/>
                </a:defRPr>
              </a:lvl7pPr>
              <a:lvl8pPr marL="3429000" indent="-228600" eaLnBrk="0" fontAlgn="base" hangingPunct="0">
                <a:spcBef>
                  <a:spcPct val="0"/>
                </a:spcBef>
                <a:spcAft>
                  <a:spcPct val="0"/>
                </a:spcAft>
                <a:tabLst>
                  <a:tab pos="723900" algn="l"/>
                  <a:tab pos="1447800" algn="l"/>
                </a:tabLst>
                <a:defRPr>
                  <a:solidFill>
                    <a:schemeClr val="tx1"/>
                  </a:solidFill>
                  <a:latin typeface="Arial" charset="0"/>
                  <a:ea typeface="MS Gothic" charset="0"/>
                  <a:cs typeface="MS Gothic" charset="0"/>
                </a:defRPr>
              </a:lvl8pPr>
              <a:lvl9pPr marL="3886200" indent="-228600" eaLnBrk="0" fontAlgn="base" hangingPunct="0">
                <a:spcBef>
                  <a:spcPct val="0"/>
                </a:spcBef>
                <a:spcAft>
                  <a:spcPct val="0"/>
                </a:spcAft>
                <a:tabLst>
                  <a:tab pos="723900" algn="l"/>
                  <a:tab pos="1447800" algn="l"/>
                </a:tabLst>
                <a:defRPr>
                  <a:solidFill>
                    <a:schemeClr val="tx1"/>
                  </a:solidFill>
                  <a:latin typeface="Arial" charset="0"/>
                  <a:ea typeface="MS Gothic" charset="0"/>
                  <a:cs typeface="MS Gothic" charset="0"/>
                </a:defRPr>
              </a:lvl9pPr>
            </a:lstStyle>
            <a:p>
              <a:pPr algn="ctr" eaLnBrk="1">
                <a:lnSpc>
                  <a:spcPct val="102000"/>
                </a:lnSpc>
                <a:buSzPct val="100000"/>
              </a:pPr>
              <a:r>
                <a:rPr lang="en-US" sz="1600" b="1" dirty="0" smtClean="0">
                  <a:solidFill>
                    <a:srgbClr val="00B3F1"/>
                  </a:solidFill>
                  <a:latin typeface="Calibri" charset="0"/>
                  <a:ea typeface="ＭＳ Ｐゴシック" charset="0"/>
                  <a:cs typeface="ＭＳ Ｐゴシック" charset="0"/>
                </a:rPr>
                <a:t>COGNITIVE/</a:t>
              </a:r>
              <a:br>
                <a:rPr lang="en-US" sz="1600" b="1" dirty="0" smtClean="0">
                  <a:solidFill>
                    <a:srgbClr val="00B3F1"/>
                  </a:solidFill>
                  <a:latin typeface="Calibri" charset="0"/>
                  <a:ea typeface="ＭＳ Ｐゴシック" charset="0"/>
                  <a:cs typeface="ＭＳ Ｐゴシック" charset="0"/>
                </a:rPr>
              </a:br>
              <a:r>
                <a:rPr lang="en-US" sz="1600" b="1" dirty="0" smtClean="0">
                  <a:solidFill>
                    <a:srgbClr val="00B3F1"/>
                  </a:solidFill>
                  <a:latin typeface="Calibri" charset="0"/>
                  <a:ea typeface="ＭＳ Ｐゴシック" charset="0"/>
                  <a:cs typeface="ＭＳ Ｐゴシック" charset="0"/>
                </a:rPr>
                <a:t>ANALYTICS</a:t>
              </a:r>
              <a:endParaRPr lang="en-US" sz="1600" b="1" dirty="0">
                <a:solidFill>
                  <a:srgbClr val="00B3F1"/>
                </a:solidFill>
                <a:latin typeface="Calibri" charset="0"/>
                <a:ea typeface="ＭＳ Ｐゴシック" charset="0"/>
                <a:cs typeface="ＭＳ Ｐゴシック" charset="0"/>
              </a:endParaRPr>
            </a:p>
          </p:txBody>
        </p:sp>
        <p:sp>
          <p:nvSpPr>
            <p:cNvPr id="7" name="Text Box 8"/>
            <p:cNvSpPr txBox="1">
              <a:spLocks noChangeArrowheads="1"/>
            </p:cNvSpPr>
            <p:nvPr/>
          </p:nvSpPr>
          <p:spPr bwMode="auto">
            <a:xfrm>
              <a:off x="484493" y="2340352"/>
              <a:ext cx="1759334" cy="411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9922" tIns="45096" rIns="89922" bIns="45096"/>
            <a:lstStyle>
              <a:lvl1pPr>
                <a:tabLst>
                  <a:tab pos="723900" algn="l"/>
                  <a:tab pos="1447800" algn="l"/>
                </a:tabLst>
                <a:defRPr>
                  <a:solidFill>
                    <a:schemeClr val="tx1"/>
                  </a:solidFill>
                  <a:latin typeface="Arial" charset="0"/>
                  <a:ea typeface="MS Gothic" charset="0"/>
                  <a:cs typeface="MS Gothic" charset="0"/>
                </a:defRPr>
              </a:lvl1pPr>
              <a:lvl2pPr>
                <a:tabLst>
                  <a:tab pos="723900" algn="l"/>
                  <a:tab pos="1447800" algn="l"/>
                </a:tabLst>
                <a:defRPr>
                  <a:solidFill>
                    <a:schemeClr val="tx1"/>
                  </a:solidFill>
                  <a:latin typeface="Arial" charset="0"/>
                  <a:ea typeface="MS Gothic" charset="0"/>
                  <a:cs typeface="MS Gothic" charset="0"/>
                </a:defRPr>
              </a:lvl2pPr>
              <a:lvl3pPr>
                <a:tabLst>
                  <a:tab pos="723900" algn="l"/>
                  <a:tab pos="1447800" algn="l"/>
                </a:tabLst>
                <a:defRPr>
                  <a:solidFill>
                    <a:schemeClr val="tx1"/>
                  </a:solidFill>
                  <a:latin typeface="Arial" charset="0"/>
                  <a:ea typeface="MS Gothic" charset="0"/>
                  <a:cs typeface="MS Gothic" charset="0"/>
                </a:defRPr>
              </a:lvl3pPr>
              <a:lvl4pPr>
                <a:tabLst>
                  <a:tab pos="723900" algn="l"/>
                  <a:tab pos="1447800" algn="l"/>
                </a:tabLst>
                <a:defRPr>
                  <a:solidFill>
                    <a:schemeClr val="tx1"/>
                  </a:solidFill>
                  <a:latin typeface="Arial" charset="0"/>
                  <a:ea typeface="MS Gothic" charset="0"/>
                  <a:cs typeface="MS Gothic" charset="0"/>
                </a:defRPr>
              </a:lvl4pPr>
              <a:lvl5pPr>
                <a:tabLst>
                  <a:tab pos="723900" algn="l"/>
                  <a:tab pos="1447800" algn="l"/>
                </a:tabLst>
                <a:defRPr>
                  <a:solidFill>
                    <a:schemeClr val="tx1"/>
                  </a:solidFill>
                  <a:latin typeface="Arial" charset="0"/>
                  <a:ea typeface="MS Gothic" charset="0"/>
                  <a:cs typeface="MS Gothic" charset="0"/>
                </a:defRPr>
              </a:lvl5pPr>
              <a:lvl6pPr marL="2514600" indent="-228600" eaLnBrk="0" fontAlgn="base" hangingPunct="0">
                <a:spcBef>
                  <a:spcPct val="0"/>
                </a:spcBef>
                <a:spcAft>
                  <a:spcPct val="0"/>
                </a:spcAft>
                <a:tabLst>
                  <a:tab pos="723900" algn="l"/>
                  <a:tab pos="1447800" algn="l"/>
                </a:tabLst>
                <a:defRPr>
                  <a:solidFill>
                    <a:schemeClr val="tx1"/>
                  </a:solidFill>
                  <a:latin typeface="Arial" charset="0"/>
                  <a:ea typeface="MS Gothic" charset="0"/>
                  <a:cs typeface="MS Gothic" charset="0"/>
                </a:defRPr>
              </a:lvl6pPr>
              <a:lvl7pPr marL="2971800" indent="-228600" eaLnBrk="0" fontAlgn="base" hangingPunct="0">
                <a:spcBef>
                  <a:spcPct val="0"/>
                </a:spcBef>
                <a:spcAft>
                  <a:spcPct val="0"/>
                </a:spcAft>
                <a:tabLst>
                  <a:tab pos="723900" algn="l"/>
                  <a:tab pos="1447800" algn="l"/>
                </a:tabLst>
                <a:defRPr>
                  <a:solidFill>
                    <a:schemeClr val="tx1"/>
                  </a:solidFill>
                  <a:latin typeface="Arial" charset="0"/>
                  <a:ea typeface="MS Gothic" charset="0"/>
                  <a:cs typeface="MS Gothic" charset="0"/>
                </a:defRPr>
              </a:lvl7pPr>
              <a:lvl8pPr marL="3429000" indent="-228600" eaLnBrk="0" fontAlgn="base" hangingPunct="0">
                <a:spcBef>
                  <a:spcPct val="0"/>
                </a:spcBef>
                <a:spcAft>
                  <a:spcPct val="0"/>
                </a:spcAft>
                <a:tabLst>
                  <a:tab pos="723900" algn="l"/>
                  <a:tab pos="1447800" algn="l"/>
                </a:tabLst>
                <a:defRPr>
                  <a:solidFill>
                    <a:schemeClr val="tx1"/>
                  </a:solidFill>
                  <a:latin typeface="Arial" charset="0"/>
                  <a:ea typeface="MS Gothic" charset="0"/>
                  <a:cs typeface="MS Gothic" charset="0"/>
                </a:defRPr>
              </a:lvl8pPr>
              <a:lvl9pPr marL="3886200" indent="-228600" eaLnBrk="0" fontAlgn="base" hangingPunct="0">
                <a:spcBef>
                  <a:spcPct val="0"/>
                </a:spcBef>
                <a:spcAft>
                  <a:spcPct val="0"/>
                </a:spcAft>
                <a:tabLst>
                  <a:tab pos="723900" algn="l"/>
                  <a:tab pos="1447800" algn="l"/>
                </a:tabLst>
                <a:defRPr>
                  <a:solidFill>
                    <a:schemeClr val="tx1"/>
                  </a:solidFill>
                  <a:latin typeface="Arial" charset="0"/>
                  <a:ea typeface="MS Gothic" charset="0"/>
                  <a:cs typeface="MS Gothic" charset="0"/>
                </a:defRPr>
              </a:lvl9pPr>
            </a:lstStyle>
            <a:p>
              <a:pPr algn="ctr" eaLnBrk="1">
                <a:lnSpc>
                  <a:spcPct val="102000"/>
                </a:lnSpc>
                <a:buSzPct val="100000"/>
              </a:pPr>
              <a:r>
                <a:rPr lang="en-US" sz="1600" b="1" dirty="0" smtClean="0">
                  <a:solidFill>
                    <a:srgbClr val="1FA9E1"/>
                  </a:solidFill>
                  <a:latin typeface="Calibri" charset="0"/>
                  <a:ea typeface="ＭＳ Ｐゴシック" charset="0"/>
                  <a:cs typeface="ＭＳ Ｐゴシック" charset="0"/>
                </a:rPr>
                <a:t>DEVOPS &amp; AGILITY</a:t>
              </a:r>
              <a:endParaRPr lang="en-US" sz="1600" b="1" dirty="0">
                <a:solidFill>
                  <a:srgbClr val="1FA9E1"/>
                </a:solidFill>
                <a:latin typeface="Calibri" charset="0"/>
                <a:ea typeface="ＭＳ Ｐゴシック" charset="0"/>
                <a:cs typeface="ＭＳ Ｐゴシック" charset="0"/>
              </a:endParaRPr>
            </a:p>
          </p:txBody>
        </p:sp>
        <p:sp>
          <p:nvSpPr>
            <p:cNvPr id="8" name="Text Box 12"/>
            <p:cNvSpPr txBox="1">
              <a:spLocks noChangeArrowheads="1"/>
            </p:cNvSpPr>
            <p:nvPr/>
          </p:nvSpPr>
          <p:spPr bwMode="auto">
            <a:xfrm>
              <a:off x="6822111" y="2336050"/>
              <a:ext cx="1493360" cy="3483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9922" tIns="45096" rIns="89922" bIns="45096"/>
            <a:lstStyle>
              <a:lvl1pPr>
                <a:tabLst>
                  <a:tab pos="723900" algn="l"/>
                  <a:tab pos="1447800" algn="l"/>
                </a:tabLst>
                <a:defRPr>
                  <a:solidFill>
                    <a:schemeClr val="tx1"/>
                  </a:solidFill>
                  <a:latin typeface="Arial" charset="0"/>
                  <a:ea typeface="MS Gothic" charset="0"/>
                  <a:cs typeface="MS Gothic" charset="0"/>
                </a:defRPr>
              </a:lvl1pPr>
              <a:lvl2pPr>
                <a:tabLst>
                  <a:tab pos="723900" algn="l"/>
                  <a:tab pos="1447800" algn="l"/>
                </a:tabLst>
                <a:defRPr>
                  <a:solidFill>
                    <a:schemeClr val="tx1"/>
                  </a:solidFill>
                  <a:latin typeface="Arial" charset="0"/>
                  <a:ea typeface="MS Gothic" charset="0"/>
                  <a:cs typeface="MS Gothic" charset="0"/>
                </a:defRPr>
              </a:lvl2pPr>
              <a:lvl3pPr>
                <a:tabLst>
                  <a:tab pos="723900" algn="l"/>
                  <a:tab pos="1447800" algn="l"/>
                </a:tabLst>
                <a:defRPr>
                  <a:solidFill>
                    <a:schemeClr val="tx1"/>
                  </a:solidFill>
                  <a:latin typeface="Arial" charset="0"/>
                  <a:ea typeface="MS Gothic" charset="0"/>
                  <a:cs typeface="MS Gothic" charset="0"/>
                </a:defRPr>
              </a:lvl3pPr>
              <a:lvl4pPr>
                <a:tabLst>
                  <a:tab pos="723900" algn="l"/>
                  <a:tab pos="1447800" algn="l"/>
                </a:tabLst>
                <a:defRPr>
                  <a:solidFill>
                    <a:schemeClr val="tx1"/>
                  </a:solidFill>
                  <a:latin typeface="Arial" charset="0"/>
                  <a:ea typeface="MS Gothic" charset="0"/>
                  <a:cs typeface="MS Gothic" charset="0"/>
                </a:defRPr>
              </a:lvl4pPr>
              <a:lvl5pPr>
                <a:tabLst>
                  <a:tab pos="723900" algn="l"/>
                  <a:tab pos="1447800" algn="l"/>
                </a:tabLst>
                <a:defRPr>
                  <a:solidFill>
                    <a:schemeClr val="tx1"/>
                  </a:solidFill>
                  <a:latin typeface="Arial" charset="0"/>
                  <a:ea typeface="MS Gothic" charset="0"/>
                  <a:cs typeface="MS Gothic" charset="0"/>
                </a:defRPr>
              </a:lvl5pPr>
              <a:lvl6pPr marL="2514600" indent="-228600" eaLnBrk="0" fontAlgn="base" hangingPunct="0">
                <a:spcBef>
                  <a:spcPct val="0"/>
                </a:spcBef>
                <a:spcAft>
                  <a:spcPct val="0"/>
                </a:spcAft>
                <a:tabLst>
                  <a:tab pos="723900" algn="l"/>
                  <a:tab pos="1447800" algn="l"/>
                </a:tabLst>
                <a:defRPr>
                  <a:solidFill>
                    <a:schemeClr val="tx1"/>
                  </a:solidFill>
                  <a:latin typeface="Arial" charset="0"/>
                  <a:ea typeface="MS Gothic" charset="0"/>
                  <a:cs typeface="MS Gothic" charset="0"/>
                </a:defRPr>
              </a:lvl6pPr>
              <a:lvl7pPr marL="2971800" indent="-228600" eaLnBrk="0" fontAlgn="base" hangingPunct="0">
                <a:spcBef>
                  <a:spcPct val="0"/>
                </a:spcBef>
                <a:spcAft>
                  <a:spcPct val="0"/>
                </a:spcAft>
                <a:tabLst>
                  <a:tab pos="723900" algn="l"/>
                  <a:tab pos="1447800" algn="l"/>
                </a:tabLst>
                <a:defRPr>
                  <a:solidFill>
                    <a:schemeClr val="tx1"/>
                  </a:solidFill>
                  <a:latin typeface="Arial" charset="0"/>
                  <a:ea typeface="MS Gothic" charset="0"/>
                  <a:cs typeface="MS Gothic" charset="0"/>
                </a:defRPr>
              </a:lvl7pPr>
              <a:lvl8pPr marL="3429000" indent="-228600" eaLnBrk="0" fontAlgn="base" hangingPunct="0">
                <a:spcBef>
                  <a:spcPct val="0"/>
                </a:spcBef>
                <a:spcAft>
                  <a:spcPct val="0"/>
                </a:spcAft>
                <a:tabLst>
                  <a:tab pos="723900" algn="l"/>
                  <a:tab pos="1447800" algn="l"/>
                </a:tabLst>
                <a:defRPr>
                  <a:solidFill>
                    <a:schemeClr val="tx1"/>
                  </a:solidFill>
                  <a:latin typeface="Arial" charset="0"/>
                  <a:ea typeface="MS Gothic" charset="0"/>
                  <a:cs typeface="MS Gothic" charset="0"/>
                </a:defRPr>
              </a:lvl8pPr>
              <a:lvl9pPr marL="3886200" indent="-228600" eaLnBrk="0" fontAlgn="base" hangingPunct="0">
                <a:spcBef>
                  <a:spcPct val="0"/>
                </a:spcBef>
                <a:spcAft>
                  <a:spcPct val="0"/>
                </a:spcAft>
                <a:tabLst>
                  <a:tab pos="723900" algn="l"/>
                  <a:tab pos="1447800" algn="l"/>
                </a:tabLst>
                <a:defRPr>
                  <a:solidFill>
                    <a:schemeClr val="tx1"/>
                  </a:solidFill>
                  <a:latin typeface="Arial" charset="0"/>
                  <a:ea typeface="MS Gothic" charset="0"/>
                  <a:cs typeface="MS Gothic" charset="0"/>
                </a:defRPr>
              </a:lvl9pPr>
            </a:lstStyle>
            <a:p>
              <a:pPr algn="ctr">
                <a:lnSpc>
                  <a:spcPct val="102000"/>
                </a:lnSpc>
                <a:buSzPct val="100000"/>
              </a:pPr>
              <a:r>
                <a:rPr lang="en-US" sz="1600" b="1" dirty="0" smtClean="0">
                  <a:solidFill>
                    <a:srgbClr val="07324D"/>
                  </a:solidFill>
                  <a:latin typeface="Calibri" charset="0"/>
                  <a:ea typeface="ＭＳ Ｐゴシック" charset="0"/>
                  <a:cs typeface="ＭＳ Ｐゴシック" charset="0"/>
                </a:rPr>
                <a:t>SECURITY</a:t>
              </a:r>
              <a:endParaRPr lang="en-US" sz="1600" dirty="0">
                <a:solidFill>
                  <a:srgbClr val="07324D"/>
                </a:solidFill>
                <a:latin typeface="Calibri" charset="0"/>
                <a:ea typeface="ＭＳ Ｐゴシック" charset="0"/>
                <a:cs typeface="ＭＳ Ｐゴシック" charset="0"/>
              </a:endParaRPr>
            </a:p>
          </p:txBody>
        </p:sp>
        <p:sp>
          <p:nvSpPr>
            <p:cNvPr id="9" name="Plus 8"/>
            <p:cNvSpPr/>
            <p:nvPr/>
          </p:nvSpPr>
          <p:spPr>
            <a:xfrm>
              <a:off x="2167275" y="1452033"/>
              <a:ext cx="504000" cy="504000"/>
            </a:xfrm>
            <a:prstGeom prst="mathPlus">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 name="Plus 9"/>
            <p:cNvSpPr/>
            <p:nvPr/>
          </p:nvSpPr>
          <p:spPr>
            <a:xfrm>
              <a:off x="4273604" y="1447848"/>
              <a:ext cx="504000" cy="504000"/>
            </a:xfrm>
            <a:prstGeom prst="mathPlus">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1" name="Plus 10"/>
            <p:cNvSpPr/>
            <p:nvPr/>
          </p:nvSpPr>
          <p:spPr>
            <a:xfrm>
              <a:off x="6376609" y="1454452"/>
              <a:ext cx="504000" cy="504000"/>
            </a:xfrm>
            <a:prstGeom prst="mathPlus">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18" name="Picture 17"/>
            <p:cNvPicPr>
              <a:picLocks noChangeAspect="1"/>
            </p:cNvPicPr>
            <p:nvPr/>
          </p:nvPicPr>
          <p:blipFill rotWithShape="1">
            <a:blip r:embed="rId3" cstate="screen">
              <a:extLst>
                <a:ext uri="{28A0092B-C50C-407E-A947-70E740481C1C}">
                  <a14:useLocalDpi xmlns:a14="http://schemas.microsoft.com/office/drawing/2010/main"/>
                </a:ext>
              </a:extLst>
            </a:blip>
            <a:srcRect l="2451" t="4620" r="3952" b="7130"/>
            <a:stretch/>
          </p:blipFill>
          <p:spPr>
            <a:xfrm>
              <a:off x="872183" y="1242588"/>
              <a:ext cx="983953" cy="927727"/>
            </a:xfrm>
            <a:prstGeom prst="rect">
              <a:avLst/>
            </a:prstGeom>
          </p:spPr>
        </p:pic>
        <p:pic>
          <p:nvPicPr>
            <p:cNvPr id="19" name="Picture 18"/>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999978" y="1260682"/>
              <a:ext cx="1101109" cy="872307"/>
            </a:xfrm>
            <a:prstGeom prst="rect">
              <a:avLst/>
            </a:prstGeom>
          </p:spPr>
        </p:pic>
        <p:pic>
          <p:nvPicPr>
            <p:cNvPr id="20" name="Picture 1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052254" y="1066800"/>
              <a:ext cx="1107851" cy="1092024"/>
            </a:xfrm>
            <a:prstGeom prst="rect">
              <a:avLst/>
            </a:prstGeom>
          </p:spPr>
        </p:pic>
        <p:pic>
          <p:nvPicPr>
            <p:cNvPr id="21" name="Picture 2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111272" y="1277032"/>
              <a:ext cx="884188" cy="873405"/>
            </a:xfrm>
            <a:prstGeom prst="rect">
              <a:avLst/>
            </a:prstGeom>
          </p:spPr>
        </p:pic>
      </p:grpSp>
      <p:cxnSp>
        <p:nvCxnSpPr>
          <p:cNvPr id="17" name="Straight Connector 16"/>
          <p:cNvCxnSpPr/>
          <p:nvPr/>
        </p:nvCxnSpPr>
        <p:spPr>
          <a:xfrm flipH="1">
            <a:off x="1013523" y="3345439"/>
            <a:ext cx="2546747" cy="2381"/>
          </a:xfrm>
          <a:prstGeom prst="line">
            <a:avLst/>
          </a:prstGeom>
          <a:ln w="6350">
            <a:solidFill>
              <a:srgbClr val="1C579D"/>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flipH="1">
            <a:off x="3554317" y="3487340"/>
            <a:ext cx="5953" cy="2400300"/>
          </a:xfrm>
          <a:prstGeom prst="line">
            <a:avLst/>
          </a:prstGeom>
          <a:ln w="6350">
            <a:solidFill>
              <a:srgbClr val="1C579D"/>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1025417" y="4684109"/>
            <a:ext cx="2546747" cy="2381"/>
          </a:xfrm>
          <a:prstGeom prst="line">
            <a:avLst/>
          </a:prstGeom>
          <a:ln w="6350">
            <a:solidFill>
              <a:srgbClr val="1C579D"/>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flipH="1">
            <a:off x="2305330" y="3497054"/>
            <a:ext cx="5954" cy="2400300"/>
          </a:xfrm>
          <a:prstGeom prst="line">
            <a:avLst/>
          </a:prstGeom>
          <a:ln w="6350">
            <a:solidFill>
              <a:srgbClr val="1C579D"/>
            </a:solidFill>
            <a:prstDash val="sysDash"/>
          </a:ln>
          <a:effectLst/>
        </p:spPr>
        <p:style>
          <a:lnRef idx="2">
            <a:schemeClr val="accent1"/>
          </a:lnRef>
          <a:fillRef idx="0">
            <a:schemeClr val="accent1"/>
          </a:fillRef>
          <a:effectRef idx="1">
            <a:schemeClr val="accent1"/>
          </a:effectRef>
          <a:fontRef idx="minor">
            <a:schemeClr val="tx1"/>
          </a:fontRef>
        </p:style>
      </p:cxnSp>
      <p:sp>
        <p:nvSpPr>
          <p:cNvPr id="25" name="Rounded Rectangle 24"/>
          <p:cNvSpPr/>
          <p:nvPr/>
        </p:nvSpPr>
        <p:spPr>
          <a:xfrm>
            <a:off x="4731374" y="3443297"/>
            <a:ext cx="3463528" cy="652463"/>
          </a:xfrm>
          <a:prstGeom prst="roundRect">
            <a:avLst>
              <a:gd name="adj" fmla="val 0"/>
            </a:avLst>
          </a:prstGeom>
          <a:solidFill>
            <a:srgbClr val="1C579D">
              <a:alpha val="12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800">
              <a:solidFill>
                <a:prstClr val="white"/>
              </a:solidFill>
            </a:endParaRPr>
          </a:p>
        </p:txBody>
      </p:sp>
      <p:sp>
        <p:nvSpPr>
          <p:cNvPr id="26" name="Rounded Rectangle 25"/>
          <p:cNvSpPr/>
          <p:nvPr/>
        </p:nvSpPr>
        <p:spPr>
          <a:xfrm>
            <a:off x="4731374" y="4374357"/>
            <a:ext cx="3463528" cy="651272"/>
          </a:xfrm>
          <a:prstGeom prst="roundRect">
            <a:avLst>
              <a:gd name="adj" fmla="val 0"/>
            </a:avLst>
          </a:prstGeom>
          <a:solidFill>
            <a:srgbClr val="1C579D">
              <a:alpha val="12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800">
              <a:solidFill>
                <a:prstClr val="white"/>
              </a:solidFill>
            </a:endParaRPr>
          </a:p>
        </p:txBody>
      </p:sp>
      <p:sp>
        <p:nvSpPr>
          <p:cNvPr id="27" name="Rounded Rectangle 26"/>
          <p:cNvSpPr/>
          <p:nvPr/>
        </p:nvSpPr>
        <p:spPr>
          <a:xfrm>
            <a:off x="4731374" y="5264943"/>
            <a:ext cx="3463528" cy="651272"/>
          </a:xfrm>
          <a:prstGeom prst="roundRect">
            <a:avLst>
              <a:gd name="adj" fmla="val 0"/>
            </a:avLst>
          </a:prstGeom>
          <a:solidFill>
            <a:srgbClr val="1C579D">
              <a:alpha val="12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800">
              <a:solidFill>
                <a:prstClr val="white"/>
              </a:solidFill>
            </a:endParaRPr>
          </a:p>
        </p:txBody>
      </p:sp>
      <p:sp>
        <p:nvSpPr>
          <p:cNvPr id="28" name="Right Arrow 27"/>
          <p:cNvSpPr/>
          <p:nvPr/>
        </p:nvSpPr>
        <p:spPr>
          <a:xfrm rot="18971295">
            <a:off x="681320" y="4506715"/>
            <a:ext cx="3215879" cy="378619"/>
          </a:xfrm>
          <a:prstGeom prst="rightArrow">
            <a:avLst>
              <a:gd name="adj1" fmla="val 68072"/>
              <a:gd name="adj2" fmla="val 66529"/>
            </a:avLst>
          </a:prstGeom>
          <a:solidFill>
            <a:srgbClr val="660066">
              <a:alpha val="77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800">
              <a:solidFill>
                <a:prstClr val="white"/>
              </a:solidFill>
            </a:endParaRPr>
          </a:p>
        </p:txBody>
      </p:sp>
      <p:sp>
        <p:nvSpPr>
          <p:cNvPr id="29" name="Right Arrow 28"/>
          <p:cNvSpPr/>
          <p:nvPr/>
        </p:nvSpPr>
        <p:spPr>
          <a:xfrm>
            <a:off x="1127818" y="5488969"/>
            <a:ext cx="2536031" cy="379810"/>
          </a:xfrm>
          <a:prstGeom prst="rightArrow">
            <a:avLst>
              <a:gd name="adj1" fmla="val 68072"/>
              <a:gd name="adj2" fmla="val 66529"/>
            </a:avLst>
          </a:prstGeom>
          <a:solidFill>
            <a:srgbClr val="358BC0">
              <a:alpha val="77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800">
              <a:solidFill>
                <a:prstClr val="white"/>
              </a:solidFill>
            </a:endParaRPr>
          </a:p>
        </p:txBody>
      </p:sp>
      <p:sp>
        <p:nvSpPr>
          <p:cNvPr id="30" name="Right Arrow 29"/>
          <p:cNvSpPr/>
          <p:nvPr/>
        </p:nvSpPr>
        <p:spPr>
          <a:xfrm rot="16200000">
            <a:off x="47324" y="4422776"/>
            <a:ext cx="2413397" cy="378619"/>
          </a:xfrm>
          <a:prstGeom prst="rightArrow">
            <a:avLst>
              <a:gd name="adj1" fmla="val 68072"/>
              <a:gd name="adj2" fmla="val 66529"/>
            </a:avLst>
          </a:prstGeom>
          <a:solidFill>
            <a:schemeClr val="accent5">
              <a:alpha val="77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800">
              <a:solidFill>
                <a:prstClr val="white"/>
              </a:solidFill>
            </a:endParaRPr>
          </a:p>
        </p:txBody>
      </p:sp>
      <p:sp>
        <p:nvSpPr>
          <p:cNvPr id="31" name="TextBox 16"/>
          <p:cNvSpPr txBox="1">
            <a:spLocks noChangeArrowheads="1"/>
          </p:cNvSpPr>
          <p:nvPr/>
        </p:nvSpPr>
        <p:spPr bwMode="auto">
          <a:xfrm rot="18938863">
            <a:off x="1952004" y="4363077"/>
            <a:ext cx="1056700"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MS PGothic" panose="020B0600070205080204" pitchFamily="34" charset="-128"/>
              </a:defRPr>
            </a:lvl1pPr>
            <a:lvl2pPr marL="742950" indent="-285750">
              <a:defRPr sz="2400">
                <a:solidFill>
                  <a:schemeClr val="tx1"/>
                </a:solidFill>
                <a:latin typeface="Calibri" panose="020F0502020204030204" pitchFamily="34" charset="0"/>
                <a:ea typeface="MS PGothic" panose="020B0600070205080204" pitchFamily="34" charset="-128"/>
              </a:defRPr>
            </a:lvl2pPr>
            <a:lvl3pPr marL="1143000" indent="-228600">
              <a:defRPr sz="2400">
                <a:solidFill>
                  <a:schemeClr val="tx1"/>
                </a:solidFill>
                <a:latin typeface="Calibri" panose="020F0502020204030204" pitchFamily="34" charset="0"/>
                <a:ea typeface="MS PGothic" panose="020B0600070205080204" pitchFamily="34" charset="-128"/>
              </a:defRPr>
            </a:lvl3pPr>
            <a:lvl4pPr marL="1600200" indent="-228600">
              <a:defRPr sz="2400">
                <a:solidFill>
                  <a:schemeClr val="tx1"/>
                </a:solidFill>
                <a:latin typeface="Calibri" panose="020F0502020204030204" pitchFamily="34" charset="0"/>
                <a:ea typeface="MS PGothic" panose="020B0600070205080204" pitchFamily="34" charset="-128"/>
              </a:defRPr>
            </a:lvl4pPr>
            <a:lvl5pPr marL="2057400" indent="-228600">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fontAlgn="auto">
              <a:spcBef>
                <a:spcPts val="0"/>
              </a:spcBef>
              <a:spcAft>
                <a:spcPts val="0"/>
              </a:spcAft>
            </a:pPr>
            <a:r>
              <a:rPr lang="en-US" sz="1050" b="1">
                <a:solidFill>
                  <a:prstClr val="white"/>
                </a:solidFill>
                <a:cs typeface="Arial"/>
              </a:rPr>
              <a:t>Transformation</a:t>
            </a:r>
          </a:p>
        </p:txBody>
      </p:sp>
      <p:sp>
        <p:nvSpPr>
          <p:cNvPr id="32" name="Rectangle 31"/>
          <p:cNvSpPr/>
          <p:nvPr/>
        </p:nvSpPr>
        <p:spPr>
          <a:xfrm>
            <a:off x="1077797" y="5811629"/>
            <a:ext cx="485775" cy="22383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800">
              <a:solidFill>
                <a:prstClr val="white"/>
              </a:solidFill>
            </a:endParaRPr>
          </a:p>
        </p:txBody>
      </p:sp>
      <p:sp>
        <p:nvSpPr>
          <p:cNvPr id="33" name="Rectangle 32"/>
          <p:cNvSpPr/>
          <p:nvPr/>
        </p:nvSpPr>
        <p:spPr>
          <a:xfrm>
            <a:off x="1012311" y="5562788"/>
            <a:ext cx="114300" cy="33813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800">
              <a:solidFill>
                <a:prstClr val="white"/>
              </a:solidFill>
            </a:endParaRPr>
          </a:p>
        </p:txBody>
      </p:sp>
      <p:cxnSp>
        <p:nvCxnSpPr>
          <p:cNvPr id="34" name="Straight Connector 33"/>
          <p:cNvCxnSpPr/>
          <p:nvPr/>
        </p:nvCxnSpPr>
        <p:spPr>
          <a:xfrm>
            <a:off x="1021836" y="3405387"/>
            <a:ext cx="0" cy="2512219"/>
          </a:xfrm>
          <a:prstGeom prst="line">
            <a:avLst/>
          </a:prstGeom>
          <a:ln>
            <a:solidFill>
              <a:srgbClr val="1C579D"/>
            </a:solidFill>
          </a:ln>
          <a:effectLst/>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flipH="1" flipV="1">
            <a:off x="1031373" y="5908072"/>
            <a:ext cx="2614613" cy="9525"/>
          </a:xfrm>
          <a:prstGeom prst="line">
            <a:avLst/>
          </a:prstGeom>
          <a:ln>
            <a:solidFill>
              <a:srgbClr val="1C579D"/>
            </a:solidFill>
          </a:ln>
          <a:effectLst/>
        </p:spPr>
        <p:style>
          <a:lnRef idx="2">
            <a:schemeClr val="accent1"/>
          </a:lnRef>
          <a:fillRef idx="0">
            <a:schemeClr val="accent1"/>
          </a:fillRef>
          <a:effectRef idx="1">
            <a:schemeClr val="accent1"/>
          </a:effectRef>
          <a:fontRef idx="minor">
            <a:schemeClr val="tx1"/>
          </a:fontRef>
        </p:style>
      </p:cxnSp>
      <p:sp>
        <p:nvSpPr>
          <p:cNvPr id="36" name="TextBox 21"/>
          <p:cNvSpPr txBox="1">
            <a:spLocks noChangeArrowheads="1"/>
          </p:cNvSpPr>
          <p:nvPr/>
        </p:nvSpPr>
        <p:spPr bwMode="auto">
          <a:xfrm>
            <a:off x="1165903" y="5915213"/>
            <a:ext cx="2045142"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MS PGothic" panose="020B0600070205080204" pitchFamily="34" charset="-128"/>
              </a:defRPr>
            </a:lvl1pPr>
            <a:lvl2pPr marL="742950" indent="-285750">
              <a:defRPr sz="2400">
                <a:solidFill>
                  <a:schemeClr val="tx1"/>
                </a:solidFill>
                <a:latin typeface="Calibri" panose="020F0502020204030204" pitchFamily="34" charset="0"/>
                <a:ea typeface="MS PGothic" panose="020B0600070205080204" pitchFamily="34" charset="-128"/>
              </a:defRPr>
            </a:lvl2pPr>
            <a:lvl3pPr marL="1143000" indent="-228600">
              <a:defRPr sz="2400">
                <a:solidFill>
                  <a:schemeClr val="tx1"/>
                </a:solidFill>
                <a:latin typeface="Calibri" panose="020F0502020204030204" pitchFamily="34" charset="0"/>
                <a:ea typeface="MS PGothic" panose="020B0600070205080204" pitchFamily="34" charset="-128"/>
              </a:defRPr>
            </a:lvl3pPr>
            <a:lvl4pPr marL="1600200" indent="-228600">
              <a:defRPr sz="2400">
                <a:solidFill>
                  <a:schemeClr val="tx1"/>
                </a:solidFill>
                <a:latin typeface="Calibri" panose="020F0502020204030204" pitchFamily="34" charset="0"/>
                <a:ea typeface="MS PGothic" panose="020B0600070205080204" pitchFamily="34" charset="-128"/>
              </a:defRPr>
            </a:lvl4pPr>
            <a:lvl5pPr marL="2057400" indent="-228600">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fontAlgn="auto">
              <a:spcBef>
                <a:spcPts val="0"/>
              </a:spcBef>
              <a:spcAft>
                <a:spcPts val="0"/>
              </a:spcAft>
            </a:pPr>
            <a:r>
              <a:rPr lang="en-US" sz="1050">
                <a:solidFill>
                  <a:srgbClr val="085571"/>
                </a:solidFill>
                <a:cs typeface="Arial"/>
              </a:rPr>
              <a:t>Reshape the customer experience</a:t>
            </a:r>
          </a:p>
        </p:txBody>
      </p:sp>
      <p:sp>
        <p:nvSpPr>
          <p:cNvPr id="37" name="TextBox 22"/>
          <p:cNvSpPr txBox="1">
            <a:spLocks noChangeArrowheads="1"/>
          </p:cNvSpPr>
          <p:nvPr/>
        </p:nvSpPr>
        <p:spPr bwMode="auto">
          <a:xfrm rot="16200000">
            <a:off x="-13275" y="4542862"/>
            <a:ext cx="1801150"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MS PGothic" panose="020B0600070205080204" pitchFamily="34" charset="-128"/>
              </a:defRPr>
            </a:lvl1pPr>
            <a:lvl2pPr marL="742950" indent="-285750">
              <a:defRPr sz="2400">
                <a:solidFill>
                  <a:schemeClr val="tx1"/>
                </a:solidFill>
                <a:latin typeface="Calibri" panose="020F0502020204030204" pitchFamily="34" charset="0"/>
                <a:ea typeface="MS PGothic" panose="020B0600070205080204" pitchFamily="34" charset="-128"/>
              </a:defRPr>
            </a:lvl2pPr>
            <a:lvl3pPr marL="1143000" indent="-228600">
              <a:defRPr sz="2400">
                <a:solidFill>
                  <a:schemeClr val="tx1"/>
                </a:solidFill>
                <a:latin typeface="Calibri" panose="020F0502020204030204" pitchFamily="34" charset="0"/>
                <a:ea typeface="MS PGothic" panose="020B0600070205080204" pitchFamily="34" charset="-128"/>
              </a:defRPr>
            </a:lvl3pPr>
            <a:lvl4pPr marL="1600200" indent="-228600">
              <a:defRPr sz="2400">
                <a:solidFill>
                  <a:schemeClr val="tx1"/>
                </a:solidFill>
                <a:latin typeface="Calibri" panose="020F0502020204030204" pitchFamily="34" charset="0"/>
                <a:ea typeface="MS PGothic" panose="020B0600070205080204" pitchFamily="34" charset="-128"/>
              </a:defRPr>
            </a:lvl4pPr>
            <a:lvl5pPr marL="2057400" indent="-228600">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fontAlgn="auto">
              <a:spcBef>
                <a:spcPts val="0"/>
              </a:spcBef>
              <a:spcAft>
                <a:spcPts val="0"/>
              </a:spcAft>
            </a:pPr>
            <a:r>
              <a:rPr lang="en-US" sz="1050" dirty="0">
                <a:solidFill>
                  <a:srgbClr val="085571"/>
                </a:solidFill>
                <a:cs typeface="Arial"/>
              </a:rPr>
              <a:t>Reshape the operating model</a:t>
            </a:r>
          </a:p>
        </p:txBody>
      </p:sp>
      <p:sp>
        <p:nvSpPr>
          <p:cNvPr id="38" name="TextBox 30"/>
          <p:cNvSpPr txBox="1">
            <a:spLocks noChangeArrowheads="1"/>
          </p:cNvSpPr>
          <p:nvPr/>
        </p:nvSpPr>
        <p:spPr bwMode="auto">
          <a:xfrm>
            <a:off x="1559999" y="5555644"/>
            <a:ext cx="1509492"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MS PGothic" panose="020B0600070205080204" pitchFamily="34" charset="-128"/>
              </a:defRPr>
            </a:lvl1pPr>
            <a:lvl2pPr marL="742950" indent="-285750">
              <a:defRPr sz="2400">
                <a:solidFill>
                  <a:schemeClr val="tx1"/>
                </a:solidFill>
                <a:latin typeface="Calibri" panose="020F0502020204030204" pitchFamily="34" charset="0"/>
                <a:ea typeface="MS PGothic" panose="020B0600070205080204" pitchFamily="34" charset="-128"/>
              </a:defRPr>
            </a:lvl2pPr>
            <a:lvl3pPr marL="1143000" indent="-228600">
              <a:defRPr sz="2400">
                <a:solidFill>
                  <a:schemeClr val="tx1"/>
                </a:solidFill>
                <a:latin typeface="Calibri" panose="020F0502020204030204" pitchFamily="34" charset="0"/>
                <a:ea typeface="MS PGothic" panose="020B0600070205080204" pitchFamily="34" charset="-128"/>
              </a:defRPr>
            </a:lvl3pPr>
            <a:lvl4pPr marL="1600200" indent="-228600">
              <a:defRPr sz="2400">
                <a:solidFill>
                  <a:schemeClr val="tx1"/>
                </a:solidFill>
                <a:latin typeface="Calibri" panose="020F0502020204030204" pitchFamily="34" charset="0"/>
                <a:ea typeface="MS PGothic" panose="020B0600070205080204" pitchFamily="34" charset="-128"/>
              </a:defRPr>
            </a:lvl4pPr>
            <a:lvl5pPr marL="2057400" indent="-228600">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fontAlgn="auto">
              <a:spcBef>
                <a:spcPts val="0"/>
              </a:spcBef>
              <a:spcAft>
                <a:spcPts val="0"/>
              </a:spcAft>
            </a:pPr>
            <a:r>
              <a:rPr lang="en-US" sz="1050" b="1">
                <a:solidFill>
                  <a:prstClr val="white"/>
                </a:solidFill>
                <a:cs typeface="Arial"/>
              </a:rPr>
              <a:t>Value proposition focus</a:t>
            </a:r>
          </a:p>
        </p:txBody>
      </p:sp>
      <p:sp>
        <p:nvSpPr>
          <p:cNvPr id="39" name="TextBox 31"/>
          <p:cNvSpPr txBox="1">
            <a:spLocks noChangeArrowheads="1"/>
          </p:cNvSpPr>
          <p:nvPr/>
        </p:nvSpPr>
        <p:spPr bwMode="auto">
          <a:xfrm rot="16200000">
            <a:off x="586707" y="4488092"/>
            <a:ext cx="1313180"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anose="020F0502020204030204" pitchFamily="34" charset="0"/>
                <a:ea typeface="MS PGothic" panose="020B0600070205080204" pitchFamily="34" charset="-128"/>
              </a:defRPr>
            </a:lvl1pPr>
            <a:lvl2pPr marL="742950" indent="-285750">
              <a:defRPr sz="2400">
                <a:solidFill>
                  <a:schemeClr val="tx1"/>
                </a:solidFill>
                <a:latin typeface="Calibri" panose="020F0502020204030204" pitchFamily="34" charset="0"/>
                <a:ea typeface="MS PGothic" panose="020B0600070205080204" pitchFamily="34" charset="-128"/>
              </a:defRPr>
            </a:lvl2pPr>
            <a:lvl3pPr marL="1143000" indent="-228600">
              <a:defRPr sz="2400">
                <a:solidFill>
                  <a:schemeClr val="tx1"/>
                </a:solidFill>
                <a:latin typeface="Calibri" panose="020F0502020204030204" pitchFamily="34" charset="0"/>
                <a:ea typeface="MS PGothic" panose="020B0600070205080204" pitchFamily="34" charset="-128"/>
              </a:defRPr>
            </a:lvl3pPr>
            <a:lvl4pPr marL="1600200" indent="-228600">
              <a:defRPr sz="2400">
                <a:solidFill>
                  <a:schemeClr val="tx1"/>
                </a:solidFill>
                <a:latin typeface="Calibri" panose="020F0502020204030204" pitchFamily="34" charset="0"/>
                <a:ea typeface="MS PGothic" panose="020B0600070205080204" pitchFamily="34" charset="-128"/>
              </a:defRPr>
            </a:lvl4pPr>
            <a:lvl5pPr marL="2057400" indent="-228600">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fontAlgn="auto">
              <a:spcBef>
                <a:spcPts val="0"/>
              </a:spcBef>
              <a:spcAft>
                <a:spcPts val="0"/>
              </a:spcAft>
            </a:pPr>
            <a:r>
              <a:rPr lang="en-US" sz="1050" b="1">
                <a:solidFill>
                  <a:schemeClr val="bg2"/>
                </a:solidFill>
                <a:cs typeface="Arial"/>
              </a:rPr>
              <a:t>Value delivery focus</a:t>
            </a:r>
          </a:p>
        </p:txBody>
      </p:sp>
      <p:sp>
        <p:nvSpPr>
          <p:cNvPr id="40" name="TextBox 39"/>
          <p:cNvSpPr txBox="1"/>
          <p:nvPr/>
        </p:nvSpPr>
        <p:spPr>
          <a:xfrm>
            <a:off x="1971820" y="6324600"/>
            <a:ext cx="4920543" cy="507831"/>
          </a:xfrm>
          <a:prstGeom prst="rect">
            <a:avLst/>
          </a:prstGeom>
          <a:noFill/>
        </p:spPr>
        <p:txBody>
          <a:bodyPr wrap="square">
            <a:spAutoFit/>
          </a:bodyPr>
          <a:lstStyle>
            <a:lvl1pPr>
              <a:defRPr sz="2400">
                <a:solidFill>
                  <a:schemeClr val="tx1"/>
                </a:solidFill>
                <a:latin typeface="Calibri" panose="020F0502020204030204" pitchFamily="34" charset="0"/>
                <a:ea typeface="MS PGothic" panose="020B0600070205080204" pitchFamily="34" charset="-128"/>
              </a:defRPr>
            </a:lvl1pPr>
            <a:lvl2pPr marL="742950" indent="-285750">
              <a:defRPr sz="2400">
                <a:solidFill>
                  <a:schemeClr val="tx1"/>
                </a:solidFill>
                <a:latin typeface="Calibri" panose="020F0502020204030204" pitchFamily="34" charset="0"/>
                <a:ea typeface="MS PGothic" panose="020B0600070205080204" pitchFamily="34" charset="-128"/>
              </a:defRPr>
            </a:lvl2pPr>
            <a:lvl3pPr marL="1143000" indent="-228600">
              <a:defRPr sz="2400">
                <a:solidFill>
                  <a:schemeClr val="tx1"/>
                </a:solidFill>
                <a:latin typeface="Calibri" panose="020F0502020204030204" pitchFamily="34" charset="0"/>
                <a:ea typeface="MS PGothic" panose="020B0600070205080204" pitchFamily="34" charset="-128"/>
              </a:defRPr>
            </a:lvl3pPr>
            <a:lvl4pPr marL="1600200" indent="-228600">
              <a:defRPr sz="2400">
                <a:solidFill>
                  <a:schemeClr val="tx1"/>
                </a:solidFill>
                <a:latin typeface="Calibri" panose="020F0502020204030204" pitchFamily="34" charset="0"/>
                <a:ea typeface="MS PGothic" panose="020B0600070205080204" pitchFamily="34" charset="-128"/>
              </a:defRPr>
            </a:lvl4pPr>
            <a:lvl5pPr marL="2057400" indent="-228600">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fontAlgn="auto">
              <a:spcBef>
                <a:spcPts val="0"/>
              </a:spcBef>
              <a:spcAft>
                <a:spcPts val="0"/>
              </a:spcAft>
            </a:pPr>
            <a:r>
              <a:rPr lang="en-US" sz="900" dirty="0">
                <a:solidFill>
                  <a:prstClr val="black"/>
                </a:solidFill>
                <a:cs typeface="Arial"/>
              </a:rPr>
              <a:t>Sources: </a:t>
            </a:r>
          </a:p>
          <a:p>
            <a:pPr fontAlgn="auto">
              <a:spcBef>
                <a:spcPts val="0"/>
              </a:spcBef>
              <a:spcAft>
                <a:spcPts val="0"/>
              </a:spcAft>
              <a:buFont typeface="Arial" panose="020B0604020202020204" pitchFamily="34" charset="0"/>
              <a:buAutoNum type="arabicPeriod"/>
            </a:pPr>
            <a:r>
              <a:rPr lang="en-US" altLang="en-US" sz="900" dirty="0">
                <a:solidFill>
                  <a:prstClr val="black"/>
                </a:solidFill>
                <a:cs typeface="Arial"/>
              </a:rPr>
              <a:t>“</a:t>
            </a:r>
            <a:r>
              <a:rPr lang="en-US" sz="900" dirty="0">
                <a:solidFill>
                  <a:prstClr val="black"/>
                </a:solidFill>
                <a:cs typeface="Arial"/>
              </a:rPr>
              <a:t>Digital reinvention</a:t>
            </a:r>
            <a:r>
              <a:rPr lang="en-US" altLang="en-US" sz="900" dirty="0">
                <a:solidFill>
                  <a:prstClr val="black"/>
                </a:solidFill>
                <a:cs typeface="Arial"/>
              </a:rPr>
              <a:t>”</a:t>
            </a:r>
            <a:r>
              <a:rPr lang="en-US" sz="900" dirty="0">
                <a:solidFill>
                  <a:prstClr val="black"/>
                </a:solidFill>
                <a:cs typeface="Arial"/>
              </a:rPr>
              <a:t>, IBM institute for Business Value, December 2013</a:t>
            </a:r>
          </a:p>
          <a:p>
            <a:pPr fontAlgn="auto">
              <a:spcBef>
                <a:spcPts val="0"/>
              </a:spcBef>
              <a:spcAft>
                <a:spcPts val="0"/>
              </a:spcAft>
              <a:buFont typeface="Arial" panose="020B0604020202020204" pitchFamily="34" charset="0"/>
              <a:buAutoNum type="arabicPeriod"/>
            </a:pPr>
            <a:r>
              <a:rPr lang="en-US" altLang="en-US" sz="900" dirty="0">
                <a:solidFill>
                  <a:prstClr val="black"/>
                </a:solidFill>
                <a:cs typeface="Arial"/>
              </a:rPr>
              <a:t>“</a:t>
            </a:r>
            <a:r>
              <a:rPr lang="en-US" sz="900" dirty="0">
                <a:solidFill>
                  <a:prstClr val="black"/>
                </a:solidFill>
                <a:cs typeface="Arial"/>
              </a:rPr>
              <a:t>Inside the mind of Generation D</a:t>
            </a:r>
            <a:r>
              <a:rPr lang="en-US" altLang="en-US" sz="900" dirty="0">
                <a:solidFill>
                  <a:prstClr val="black"/>
                </a:solidFill>
                <a:cs typeface="Arial"/>
              </a:rPr>
              <a:t>”</a:t>
            </a:r>
            <a:r>
              <a:rPr lang="en-US" sz="900" dirty="0">
                <a:solidFill>
                  <a:prstClr val="black"/>
                </a:solidFill>
                <a:cs typeface="Arial"/>
              </a:rPr>
              <a:t>, IBM Center for Applied Insights, October 2014</a:t>
            </a:r>
          </a:p>
        </p:txBody>
      </p:sp>
      <p:sp>
        <p:nvSpPr>
          <p:cNvPr id="41" name="Rectangle 75"/>
          <p:cNvSpPr>
            <a:spLocks noChangeArrowheads="1"/>
          </p:cNvSpPr>
          <p:nvPr/>
        </p:nvSpPr>
        <p:spPr bwMode="auto">
          <a:xfrm>
            <a:off x="6686380" y="3696901"/>
            <a:ext cx="1150251" cy="271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tabLst>
                <a:tab pos="4114800" algn="r"/>
              </a:tabLst>
              <a:defRPr sz="2400">
                <a:solidFill>
                  <a:schemeClr val="tx1"/>
                </a:solidFill>
                <a:latin typeface="Calibri" panose="020F0502020204030204" pitchFamily="34" charset="0"/>
                <a:ea typeface="MS PGothic" panose="020B0600070205080204" pitchFamily="34" charset="-128"/>
              </a:defRPr>
            </a:lvl1pPr>
            <a:lvl2pPr marL="742950" indent="-285750" defTabSz="457200">
              <a:tabLst>
                <a:tab pos="4114800" algn="r"/>
              </a:tabLst>
              <a:defRPr sz="2400">
                <a:solidFill>
                  <a:schemeClr val="tx1"/>
                </a:solidFill>
                <a:latin typeface="Calibri" panose="020F0502020204030204" pitchFamily="34" charset="0"/>
                <a:ea typeface="MS PGothic" panose="020B0600070205080204" pitchFamily="34" charset="-128"/>
              </a:defRPr>
            </a:lvl2pPr>
            <a:lvl3pPr marL="1143000" indent="-228600" defTabSz="457200">
              <a:tabLst>
                <a:tab pos="4114800" algn="r"/>
              </a:tabLst>
              <a:defRPr sz="2400">
                <a:solidFill>
                  <a:schemeClr val="tx1"/>
                </a:solidFill>
                <a:latin typeface="Calibri" panose="020F0502020204030204" pitchFamily="34" charset="0"/>
                <a:ea typeface="MS PGothic" panose="020B0600070205080204" pitchFamily="34" charset="-128"/>
              </a:defRPr>
            </a:lvl3pPr>
            <a:lvl4pPr marL="1600200" indent="-228600" defTabSz="457200">
              <a:tabLst>
                <a:tab pos="4114800" algn="r"/>
              </a:tabLst>
              <a:defRPr sz="2400">
                <a:solidFill>
                  <a:schemeClr val="tx1"/>
                </a:solidFill>
                <a:latin typeface="Calibri" panose="020F0502020204030204" pitchFamily="34" charset="0"/>
                <a:ea typeface="MS PGothic" panose="020B0600070205080204" pitchFamily="34" charset="-128"/>
              </a:defRPr>
            </a:lvl4pPr>
            <a:lvl5pPr marL="2057400" indent="-228600" defTabSz="457200">
              <a:tabLst>
                <a:tab pos="4114800" algn="r"/>
              </a:tabLst>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tabLst>
                <a:tab pos="4114800" algn="r"/>
              </a:tabLs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tabLst>
                <a:tab pos="4114800" algn="r"/>
              </a:tabLs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tabLst>
                <a:tab pos="4114800" algn="r"/>
              </a:tabLs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tabLst>
                <a:tab pos="4114800" algn="r"/>
              </a:tabLst>
              <a:defRPr sz="2400">
                <a:solidFill>
                  <a:schemeClr val="tx1"/>
                </a:solidFill>
                <a:latin typeface="Calibri" panose="020F0502020204030204" pitchFamily="34" charset="0"/>
                <a:ea typeface="MS PGothic" panose="020B0600070205080204" pitchFamily="34" charset="-128"/>
              </a:defRPr>
            </a:lvl9pPr>
          </a:lstStyle>
          <a:p>
            <a:pPr fontAlgn="auto">
              <a:lnSpc>
                <a:spcPts val="1350"/>
              </a:lnSpc>
              <a:spcBef>
                <a:spcPts val="0"/>
              </a:spcBef>
              <a:spcAft>
                <a:spcPts val="900"/>
              </a:spcAft>
            </a:pPr>
            <a:r>
              <a:rPr lang="en-US" sz="2700" b="1">
                <a:solidFill>
                  <a:srgbClr val="00706E"/>
                </a:solidFill>
                <a:cs typeface="Arial"/>
              </a:rPr>
              <a:t>+10pts</a:t>
            </a:r>
          </a:p>
        </p:txBody>
      </p:sp>
      <p:sp>
        <p:nvSpPr>
          <p:cNvPr id="42" name="Rectangle 75"/>
          <p:cNvSpPr>
            <a:spLocks noChangeArrowheads="1"/>
          </p:cNvSpPr>
          <p:nvPr/>
        </p:nvSpPr>
        <p:spPr bwMode="auto">
          <a:xfrm>
            <a:off x="6879263" y="4631542"/>
            <a:ext cx="975523" cy="271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tabLst>
                <a:tab pos="4114800" algn="r"/>
              </a:tabLst>
              <a:defRPr sz="2400">
                <a:solidFill>
                  <a:schemeClr val="tx1"/>
                </a:solidFill>
                <a:latin typeface="Calibri" panose="020F0502020204030204" pitchFamily="34" charset="0"/>
                <a:ea typeface="MS PGothic" panose="020B0600070205080204" pitchFamily="34" charset="-128"/>
              </a:defRPr>
            </a:lvl1pPr>
            <a:lvl2pPr marL="742950" indent="-285750" defTabSz="457200">
              <a:tabLst>
                <a:tab pos="4114800" algn="r"/>
              </a:tabLst>
              <a:defRPr sz="2400">
                <a:solidFill>
                  <a:schemeClr val="tx1"/>
                </a:solidFill>
                <a:latin typeface="Calibri" panose="020F0502020204030204" pitchFamily="34" charset="0"/>
                <a:ea typeface="MS PGothic" panose="020B0600070205080204" pitchFamily="34" charset="-128"/>
              </a:defRPr>
            </a:lvl2pPr>
            <a:lvl3pPr marL="1143000" indent="-228600" defTabSz="457200">
              <a:tabLst>
                <a:tab pos="4114800" algn="r"/>
              </a:tabLst>
              <a:defRPr sz="2400">
                <a:solidFill>
                  <a:schemeClr val="tx1"/>
                </a:solidFill>
                <a:latin typeface="Calibri" panose="020F0502020204030204" pitchFamily="34" charset="0"/>
                <a:ea typeface="MS PGothic" panose="020B0600070205080204" pitchFamily="34" charset="-128"/>
              </a:defRPr>
            </a:lvl3pPr>
            <a:lvl4pPr marL="1600200" indent="-228600" defTabSz="457200">
              <a:tabLst>
                <a:tab pos="4114800" algn="r"/>
              </a:tabLst>
              <a:defRPr sz="2400">
                <a:solidFill>
                  <a:schemeClr val="tx1"/>
                </a:solidFill>
                <a:latin typeface="Calibri" panose="020F0502020204030204" pitchFamily="34" charset="0"/>
                <a:ea typeface="MS PGothic" panose="020B0600070205080204" pitchFamily="34" charset="-128"/>
              </a:defRPr>
            </a:lvl4pPr>
            <a:lvl5pPr marL="2057400" indent="-228600" defTabSz="457200">
              <a:tabLst>
                <a:tab pos="4114800" algn="r"/>
              </a:tabLst>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tabLst>
                <a:tab pos="4114800" algn="r"/>
              </a:tabLs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tabLst>
                <a:tab pos="4114800" algn="r"/>
              </a:tabLs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tabLst>
                <a:tab pos="4114800" algn="r"/>
              </a:tabLs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tabLst>
                <a:tab pos="4114800" algn="r"/>
              </a:tabLst>
              <a:defRPr sz="2400">
                <a:solidFill>
                  <a:schemeClr val="tx1"/>
                </a:solidFill>
                <a:latin typeface="Calibri" panose="020F0502020204030204" pitchFamily="34" charset="0"/>
                <a:ea typeface="MS PGothic" panose="020B0600070205080204" pitchFamily="34" charset="-128"/>
              </a:defRPr>
            </a:lvl9pPr>
          </a:lstStyle>
          <a:p>
            <a:pPr fontAlgn="auto">
              <a:lnSpc>
                <a:spcPts val="1350"/>
              </a:lnSpc>
              <a:spcBef>
                <a:spcPts val="0"/>
              </a:spcBef>
              <a:spcAft>
                <a:spcPts val="900"/>
              </a:spcAft>
            </a:pPr>
            <a:r>
              <a:rPr lang="en-US" sz="2700" b="1">
                <a:solidFill>
                  <a:srgbClr val="00706E"/>
                </a:solidFill>
                <a:cs typeface="Arial"/>
              </a:rPr>
              <a:t>+6pts</a:t>
            </a:r>
          </a:p>
        </p:txBody>
      </p:sp>
      <p:sp>
        <p:nvSpPr>
          <p:cNvPr id="43" name="Rectangle 75"/>
          <p:cNvSpPr>
            <a:spLocks noChangeArrowheads="1"/>
          </p:cNvSpPr>
          <p:nvPr/>
        </p:nvSpPr>
        <p:spPr bwMode="auto">
          <a:xfrm>
            <a:off x="6879263" y="5526892"/>
            <a:ext cx="975523" cy="271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tabLst>
                <a:tab pos="4114800" algn="r"/>
              </a:tabLst>
              <a:defRPr sz="2400">
                <a:solidFill>
                  <a:schemeClr val="tx1"/>
                </a:solidFill>
                <a:latin typeface="Calibri" panose="020F0502020204030204" pitchFamily="34" charset="0"/>
                <a:ea typeface="MS PGothic" panose="020B0600070205080204" pitchFamily="34" charset="-128"/>
              </a:defRPr>
            </a:lvl1pPr>
            <a:lvl2pPr marL="742950" indent="-285750" defTabSz="457200">
              <a:tabLst>
                <a:tab pos="4114800" algn="r"/>
              </a:tabLst>
              <a:defRPr sz="2400">
                <a:solidFill>
                  <a:schemeClr val="tx1"/>
                </a:solidFill>
                <a:latin typeface="Calibri" panose="020F0502020204030204" pitchFamily="34" charset="0"/>
                <a:ea typeface="MS PGothic" panose="020B0600070205080204" pitchFamily="34" charset="-128"/>
              </a:defRPr>
            </a:lvl2pPr>
            <a:lvl3pPr marL="1143000" indent="-228600" defTabSz="457200">
              <a:tabLst>
                <a:tab pos="4114800" algn="r"/>
              </a:tabLst>
              <a:defRPr sz="2400">
                <a:solidFill>
                  <a:schemeClr val="tx1"/>
                </a:solidFill>
                <a:latin typeface="Calibri" panose="020F0502020204030204" pitchFamily="34" charset="0"/>
                <a:ea typeface="MS PGothic" panose="020B0600070205080204" pitchFamily="34" charset="-128"/>
              </a:defRPr>
            </a:lvl3pPr>
            <a:lvl4pPr marL="1600200" indent="-228600" defTabSz="457200">
              <a:tabLst>
                <a:tab pos="4114800" algn="r"/>
              </a:tabLst>
              <a:defRPr sz="2400">
                <a:solidFill>
                  <a:schemeClr val="tx1"/>
                </a:solidFill>
                <a:latin typeface="Calibri" panose="020F0502020204030204" pitchFamily="34" charset="0"/>
                <a:ea typeface="MS PGothic" panose="020B0600070205080204" pitchFamily="34" charset="-128"/>
              </a:defRPr>
            </a:lvl4pPr>
            <a:lvl5pPr marL="2057400" indent="-228600" defTabSz="457200">
              <a:tabLst>
                <a:tab pos="4114800" algn="r"/>
              </a:tabLst>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tabLst>
                <a:tab pos="4114800" algn="r"/>
              </a:tabLs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tabLst>
                <a:tab pos="4114800" algn="r"/>
              </a:tabLs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tabLst>
                <a:tab pos="4114800" algn="r"/>
              </a:tabLs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tabLst>
                <a:tab pos="4114800" algn="r"/>
              </a:tabLst>
              <a:defRPr sz="2400">
                <a:solidFill>
                  <a:schemeClr val="tx1"/>
                </a:solidFill>
                <a:latin typeface="Calibri" panose="020F0502020204030204" pitchFamily="34" charset="0"/>
                <a:ea typeface="MS PGothic" panose="020B0600070205080204" pitchFamily="34" charset="-128"/>
              </a:defRPr>
            </a:lvl9pPr>
          </a:lstStyle>
          <a:p>
            <a:pPr fontAlgn="auto">
              <a:lnSpc>
                <a:spcPts val="1350"/>
              </a:lnSpc>
              <a:spcBef>
                <a:spcPts val="0"/>
              </a:spcBef>
              <a:spcAft>
                <a:spcPts val="900"/>
              </a:spcAft>
            </a:pPr>
            <a:r>
              <a:rPr lang="en-US" sz="2700" b="1">
                <a:solidFill>
                  <a:srgbClr val="00706E"/>
                </a:solidFill>
                <a:cs typeface="Arial"/>
              </a:rPr>
              <a:t>+6pts</a:t>
            </a:r>
          </a:p>
        </p:txBody>
      </p:sp>
      <p:sp>
        <p:nvSpPr>
          <p:cNvPr id="44" name="Rectangle 42"/>
          <p:cNvSpPr>
            <a:spLocks noChangeArrowheads="1"/>
          </p:cNvSpPr>
          <p:nvPr/>
        </p:nvSpPr>
        <p:spPr bwMode="auto">
          <a:xfrm>
            <a:off x="5068887" y="5897929"/>
            <a:ext cx="2781300" cy="579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34287" bIns="34287"/>
          <a:lstStyle>
            <a:lvl1pPr>
              <a:defRPr sz="2400">
                <a:solidFill>
                  <a:schemeClr val="tx1"/>
                </a:solidFill>
                <a:latin typeface="Calibri" panose="020F0502020204030204" pitchFamily="34" charset="0"/>
                <a:ea typeface="MS PGothic" panose="020B0600070205080204" pitchFamily="34" charset="-128"/>
              </a:defRPr>
            </a:lvl1pPr>
            <a:lvl2pPr marL="742950" indent="-285750">
              <a:defRPr sz="2400">
                <a:solidFill>
                  <a:schemeClr val="tx1"/>
                </a:solidFill>
                <a:latin typeface="Calibri" panose="020F0502020204030204" pitchFamily="34" charset="0"/>
                <a:ea typeface="MS PGothic" panose="020B0600070205080204" pitchFamily="34" charset="-128"/>
              </a:defRPr>
            </a:lvl2pPr>
            <a:lvl3pPr marL="1143000" indent="-228600">
              <a:defRPr sz="2400">
                <a:solidFill>
                  <a:schemeClr val="tx1"/>
                </a:solidFill>
                <a:latin typeface="Calibri" panose="020F0502020204030204" pitchFamily="34" charset="0"/>
                <a:ea typeface="MS PGothic" panose="020B0600070205080204" pitchFamily="34" charset="-128"/>
              </a:defRPr>
            </a:lvl3pPr>
            <a:lvl4pPr marL="1600200" indent="-228600">
              <a:defRPr sz="2400">
                <a:solidFill>
                  <a:schemeClr val="tx1"/>
                </a:solidFill>
                <a:latin typeface="Calibri" panose="020F0502020204030204" pitchFamily="34" charset="0"/>
                <a:ea typeface="MS PGothic" panose="020B0600070205080204" pitchFamily="34" charset="-128"/>
              </a:defRPr>
            </a:lvl4pPr>
            <a:lvl5pPr marL="2057400" indent="-228600">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algn="ctr" fontAlgn="auto">
              <a:spcBef>
                <a:spcPts val="0"/>
              </a:spcBef>
              <a:spcAft>
                <a:spcPts val="0"/>
              </a:spcAft>
            </a:pPr>
            <a:r>
              <a:rPr lang="en-US" sz="1500" b="1" dirty="0">
                <a:solidFill>
                  <a:srgbClr val="24527A"/>
                </a:solidFill>
                <a:latin typeface="Arial" panose="020B0604020202020204" pitchFamily="34" charset="0"/>
                <a:cs typeface="Arial" panose="020B0604020202020204" pitchFamily="34" charset="0"/>
              </a:rPr>
              <a:t>Performance </a:t>
            </a:r>
            <a:r>
              <a:rPr lang="en-US" sz="1500" b="1" dirty="0" err="1">
                <a:solidFill>
                  <a:srgbClr val="24527A"/>
                </a:solidFill>
                <a:latin typeface="Arial" panose="020B0604020202020204" pitchFamily="34" charset="0"/>
                <a:cs typeface="Arial" panose="020B0604020202020204" pitchFamily="34" charset="0"/>
              </a:rPr>
              <a:t>vs</a:t>
            </a:r>
            <a:r>
              <a:rPr lang="en-US" sz="1500" b="1" dirty="0">
                <a:solidFill>
                  <a:srgbClr val="24527A"/>
                </a:solidFill>
                <a:latin typeface="Arial" panose="020B0604020202020204" pitchFamily="34" charset="0"/>
                <a:cs typeface="Arial" panose="020B0604020202020204" pitchFamily="34" charset="0"/>
              </a:rPr>
              <a:t> non-digital peers on key metrics</a:t>
            </a:r>
          </a:p>
        </p:txBody>
      </p:sp>
      <p:sp>
        <p:nvSpPr>
          <p:cNvPr id="45" name="Right Arrow 44"/>
          <p:cNvSpPr/>
          <p:nvPr/>
        </p:nvSpPr>
        <p:spPr>
          <a:xfrm>
            <a:off x="4041959" y="3449252"/>
            <a:ext cx="286940" cy="631031"/>
          </a:xfrm>
          <a:prstGeom prst="rightArrow">
            <a:avLst>
              <a:gd name="adj1" fmla="val 100000"/>
              <a:gd name="adj2" fmla="val 100000"/>
            </a:avLst>
          </a:prstGeom>
          <a:solidFill>
            <a:srgbClr val="4EBBEB">
              <a:alpha val="27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800">
              <a:solidFill>
                <a:prstClr val="white"/>
              </a:solidFill>
            </a:endParaRPr>
          </a:p>
        </p:txBody>
      </p:sp>
      <p:sp>
        <p:nvSpPr>
          <p:cNvPr id="46" name="Right Arrow 45"/>
          <p:cNvSpPr/>
          <p:nvPr/>
        </p:nvSpPr>
        <p:spPr>
          <a:xfrm>
            <a:off x="4041959" y="4387458"/>
            <a:ext cx="286940" cy="631031"/>
          </a:xfrm>
          <a:prstGeom prst="rightArrow">
            <a:avLst>
              <a:gd name="adj1" fmla="val 100000"/>
              <a:gd name="adj2" fmla="val 100000"/>
            </a:avLst>
          </a:prstGeom>
          <a:solidFill>
            <a:srgbClr val="4EBBEB">
              <a:alpha val="27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800">
              <a:solidFill>
                <a:prstClr val="white"/>
              </a:solidFill>
            </a:endParaRPr>
          </a:p>
        </p:txBody>
      </p:sp>
      <p:sp>
        <p:nvSpPr>
          <p:cNvPr id="47" name="Right Arrow 46"/>
          <p:cNvSpPr/>
          <p:nvPr/>
        </p:nvSpPr>
        <p:spPr>
          <a:xfrm>
            <a:off x="4041959" y="5274470"/>
            <a:ext cx="286940" cy="629841"/>
          </a:xfrm>
          <a:prstGeom prst="rightArrow">
            <a:avLst>
              <a:gd name="adj1" fmla="val 100000"/>
              <a:gd name="adj2" fmla="val 100000"/>
            </a:avLst>
          </a:prstGeom>
          <a:solidFill>
            <a:srgbClr val="4EBBEB">
              <a:alpha val="27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800">
              <a:solidFill>
                <a:prstClr val="white"/>
              </a:solidFill>
            </a:endParaRPr>
          </a:p>
        </p:txBody>
      </p:sp>
      <p:sp>
        <p:nvSpPr>
          <p:cNvPr id="48" name="Rectangle 36"/>
          <p:cNvSpPr>
            <a:spLocks noChangeArrowheads="1"/>
          </p:cNvSpPr>
          <p:nvPr/>
        </p:nvSpPr>
        <p:spPr bwMode="auto">
          <a:xfrm>
            <a:off x="5137386" y="3619510"/>
            <a:ext cx="1540669" cy="320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34287" bIns="34287" anchor="ctr"/>
          <a:lstStyle>
            <a:lvl1pPr>
              <a:defRPr sz="2400">
                <a:solidFill>
                  <a:schemeClr val="tx1"/>
                </a:solidFill>
                <a:latin typeface="Calibri" panose="020F0502020204030204" pitchFamily="34" charset="0"/>
                <a:ea typeface="MS PGothic" panose="020B0600070205080204" pitchFamily="34" charset="-128"/>
              </a:defRPr>
            </a:lvl1pPr>
            <a:lvl2pPr marL="742950" indent="-285750">
              <a:defRPr sz="2400">
                <a:solidFill>
                  <a:schemeClr val="tx1"/>
                </a:solidFill>
                <a:latin typeface="Calibri" panose="020F0502020204030204" pitchFamily="34" charset="0"/>
                <a:ea typeface="MS PGothic" panose="020B0600070205080204" pitchFamily="34" charset="-128"/>
              </a:defRPr>
            </a:lvl2pPr>
            <a:lvl3pPr marL="1143000" indent="-228600">
              <a:defRPr sz="2400">
                <a:solidFill>
                  <a:schemeClr val="tx1"/>
                </a:solidFill>
                <a:latin typeface="Calibri" panose="020F0502020204030204" pitchFamily="34" charset="0"/>
                <a:ea typeface="MS PGothic" panose="020B0600070205080204" pitchFamily="34" charset="-128"/>
              </a:defRPr>
            </a:lvl3pPr>
            <a:lvl4pPr marL="1600200" indent="-228600">
              <a:defRPr sz="2400">
                <a:solidFill>
                  <a:schemeClr val="tx1"/>
                </a:solidFill>
                <a:latin typeface="Calibri" panose="020F0502020204030204" pitchFamily="34" charset="0"/>
                <a:ea typeface="MS PGothic" panose="020B0600070205080204" pitchFamily="34" charset="-128"/>
              </a:defRPr>
            </a:lvl4pPr>
            <a:lvl5pPr marL="2057400" indent="-228600">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algn="r" fontAlgn="auto">
              <a:spcBef>
                <a:spcPts val="0"/>
              </a:spcBef>
              <a:spcAft>
                <a:spcPts val="0"/>
              </a:spcAft>
            </a:pPr>
            <a:r>
              <a:rPr lang="en-US" sz="1350" b="1">
                <a:solidFill>
                  <a:srgbClr val="24527A"/>
                </a:solidFill>
                <a:latin typeface="Arial" panose="020B0604020202020204" pitchFamily="34" charset="0"/>
                <a:cs typeface="Arial" panose="020B0604020202020204" pitchFamily="34" charset="0"/>
              </a:rPr>
              <a:t>Share of customer wallet</a:t>
            </a:r>
          </a:p>
        </p:txBody>
      </p:sp>
      <p:sp>
        <p:nvSpPr>
          <p:cNvPr id="49" name="Rectangle 38"/>
          <p:cNvSpPr>
            <a:spLocks noChangeArrowheads="1"/>
          </p:cNvSpPr>
          <p:nvPr/>
        </p:nvSpPr>
        <p:spPr bwMode="auto">
          <a:xfrm>
            <a:off x="5265964" y="4545816"/>
            <a:ext cx="1352550" cy="320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34287" bIns="34287" anchor="ctr"/>
          <a:lstStyle>
            <a:lvl1pPr>
              <a:defRPr sz="2400">
                <a:solidFill>
                  <a:schemeClr val="tx1"/>
                </a:solidFill>
                <a:latin typeface="Calibri" panose="020F0502020204030204" pitchFamily="34" charset="0"/>
                <a:ea typeface="MS PGothic" panose="020B0600070205080204" pitchFamily="34" charset="-128"/>
              </a:defRPr>
            </a:lvl1pPr>
            <a:lvl2pPr marL="742950" indent="-285750">
              <a:defRPr sz="2400">
                <a:solidFill>
                  <a:schemeClr val="tx1"/>
                </a:solidFill>
                <a:latin typeface="Calibri" panose="020F0502020204030204" pitchFamily="34" charset="0"/>
                <a:ea typeface="MS PGothic" panose="020B0600070205080204" pitchFamily="34" charset="-128"/>
              </a:defRPr>
            </a:lvl2pPr>
            <a:lvl3pPr marL="1143000" indent="-228600">
              <a:defRPr sz="2400">
                <a:solidFill>
                  <a:schemeClr val="tx1"/>
                </a:solidFill>
                <a:latin typeface="Calibri" panose="020F0502020204030204" pitchFamily="34" charset="0"/>
                <a:ea typeface="MS PGothic" panose="020B0600070205080204" pitchFamily="34" charset="-128"/>
              </a:defRPr>
            </a:lvl3pPr>
            <a:lvl4pPr marL="1600200" indent="-228600">
              <a:defRPr sz="2400">
                <a:solidFill>
                  <a:schemeClr val="tx1"/>
                </a:solidFill>
                <a:latin typeface="Calibri" panose="020F0502020204030204" pitchFamily="34" charset="0"/>
                <a:ea typeface="MS PGothic" panose="020B0600070205080204" pitchFamily="34" charset="-128"/>
              </a:defRPr>
            </a:lvl4pPr>
            <a:lvl5pPr marL="2057400" indent="-228600">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algn="r" fontAlgn="auto">
              <a:spcBef>
                <a:spcPts val="0"/>
              </a:spcBef>
              <a:spcAft>
                <a:spcPts val="0"/>
              </a:spcAft>
            </a:pPr>
            <a:r>
              <a:rPr lang="en-US" sz="1350" b="1">
                <a:solidFill>
                  <a:srgbClr val="24527A"/>
                </a:solidFill>
                <a:latin typeface="Arial" panose="020B0604020202020204" pitchFamily="34" charset="0"/>
                <a:cs typeface="Arial" panose="020B0604020202020204" pitchFamily="34" charset="0"/>
              </a:rPr>
              <a:t>3-yr customer retention</a:t>
            </a:r>
          </a:p>
        </p:txBody>
      </p:sp>
      <p:sp>
        <p:nvSpPr>
          <p:cNvPr id="50" name="Rectangle 40"/>
          <p:cNvSpPr>
            <a:spLocks noChangeArrowheads="1"/>
          </p:cNvSpPr>
          <p:nvPr/>
        </p:nvSpPr>
        <p:spPr bwMode="auto">
          <a:xfrm>
            <a:off x="4423002" y="5436404"/>
            <a:ext cx="2270522" cy="320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34287" bIns="34287" anchor="ctr"/>
          <a:lstStyle>
            <a:lvl1pPr>
              <a:defRPr sz="2400">
                <a:solidFill>
                  <a:schemeClr val="tx1"/>
                </a:solidFill>
                <a:latin typeface="Calibri" panose="020F0502020204030204" pitchFamily="34" charset="0"/>
                <a:ea typeface="MS PGothic" panose="020B0600070205080204" pitchFamily="34" charset="-128"/>
              </a:defRPr>
            </a:lvl1pPr>
            <a:lvl2pPr marL="742950" indent="-285750">
              <a:defRPr sz="2400">
                <a:solidFill>
                  <a:schemeClr val="tx1"/>
                </a:solidFill>
                <a:latin typeface="Calibri" panose="020F0502020204030204" pitchFamily="34" charset="0"/>
                <a:ea typeface="MS PGothic" panose="020B0600070205080204" pitchFamily="34" charset="-128"/>
              </a:defRPr>
            </a:lvl2pPr>
            <a:lvl3pPr marL="1143000" indent="-228600">
              <a:defRPr sz="2400">
                <a:solidFill>
                  <a:schemeClr val="tx1"/>
                </a:solidFill>
                <a:latin typeface="Calibri" panose="020F0502020204030204" pitchFamily="34" charset="0"/>
                <a:ea typeface="MS PGothic" panose="020B0600070205080204" pitchFamily="34" charset="-128"/>
              </a:defRPr>
            </a:lvl3pPr>
            <a:lvl4pPr marL="1600200" indent="-228600">
              <a:defRPr sz="2400">
                <a:solidFill>
                  <a:schemeClr val="tx1"/>
                </a:solidFill>
                <a:latin typeface="Calibri" panose="020F0502020204030204" pitchFamily="34" charset="0"/>
                <a:ea typeface="MS PGothic" panose="020B0600070205080204" pitchFamily="34" charset="-128"/>
              </a:defRPr>
            </a:lvl4pPr>
            <a:lvl5pPr marL="2057400" indent="-228600">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algn="r" fontAlgn="auto">
              <a:spcBef>
                <a:spcPts val="0"/>
              </a:spcBef>
              <a:spcAft>
                <a:spcPts val="0"/>
              </a:spcAft>
            </a:pPr>
            <a:r>
              <a:rPr lang="en-US" sz="1350" b="1">
                <a:solidFill>
                  <a:srgbClr val="24527A"/>
                </a:solidFill>
                <a:latin typeface="Arial" panose="020B0604020202020204" pitchFamily="34" charset="0"/>
                <a:cs typeface="Arial" panose="020B0604020202020204" pitchFamily="34" charset="0"/>
              </a:rPr>
              <a:t>% of new product dev initiatives released</a:t>
            </a:r>
          </a:p>
        </p:txBody>
      </p:sp>
      <p:sp>
        <p:nvSpPr>
          <p:cNvPr id="3" name="TextBox 2"/>
          <p:cNvSpPr txBox="1"/>
          <p:nvPr/>
        </p:nvSpPr>
        <p:spPr>
          <a:xfrm>
            <a:off x="1987674" y="2976096"/>
            <a:ext cx="5238678" cy="307777"/>
          </a:xfrm>
          <a:prstGeom prst="rect">
            <a:avLst/>
          </a:prstGeom>
          <a:noFill/>
        </p:spPr>
        <p:txBody>
          <a:bodyPr wrap="none" rtlCol="0">
            <a:spAutoFit/>
          </a:bodyPr>
          <a:lstStyle/>
          <a:p>
            <a:r>
              <a:rPr lang="en-US" b="1" dirty="0" smtClean="0"/>
              <a:t>Digital Transformation Drives Customers to “Generation D”</a:t>
            </a:r>
            <a:endParaRPr lang="en-US" b="1" dirty="0"/>
          </a:p>
        </p:txBody>
      </p:sp>
    </p:spTree>
    <p:extLst>
      <p:ext uri="{BB962C8B-B14F-4D97-AF65-F5344CB8AC3E}">
        <p14:creationId xmlns:p14="http://schemas.microsoft.com/office/powerpoint/2010/main" val="662580230"/>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4"/>
          <p:cNvSpPr>
            <a:spLocks noGrp="1" noChangeArrowheads="1"/>
          </p:cNvSpPr>
          <p:nvPr>
            <p:ph type="title"/>
          </p:nvPr>
        </p:nvSpPr>
        <p:spPr bwMode="auto">
          <a:prstGeom prst="rect">
            <a:avLst/>
          </a:prstGeom>
          <a:noFill/>
          <a:ln>
            <a:miter lim="800000"/>
            <a:headEnd/>
            <a:tailEnd/>
          </a:ln>
        </p:spPr>
        <p:txBody>
          <a:bodyPr/>
          <a:lstStyle/>
          <a:p>
            <a:pPr algn="l"/>
            <a:r>
              <a:rPr lang="en-GB" dirty="0" smtClean="0">
                <a:solidFill>
                  <a:schemeClr val="tx1"/>
                </a:solidFill>
              </a:rPr>
              <a:t>IBM z Systems clients on the Digital Journey</a:t>
            </a:r>
            <a:endParaRPr lang="en-US" dirty="0" smtClean="0">
              <a:solidFill>
                <a:schemeClr val="tx1"/>
              </a:solidFill>
            </a:endParaRPr>
          </a:p>
        </p:txBody>
      </p:sp>
      <p:cxnSp>
        <p:nvCxnSpPr>
          <p:cNvPr id="55" name="Straight Connector 54"/>
          <p:cNvCxnSpPr/>
          <p:nvPr/>
        </p:nvCxnSpPr>
        <p:spPr>
          <a:xfrm>
            <a:off x="228600" y="896937"/>
            <a:ext cx="7942263" cy="4233"/>
          </a:xfrm>
          <a:prstGeom prst="line">
            <a:avLst/>
          </a:prstGeom>
          <a:ln w="38100" cmpd="sng">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56" name="Rectangle 7"/>
          <p:cNvSpPr txBox="1">
            <a:spLocks noChangeArrowheads="1"/>
          </p:cNvSpPr>
          <p:nvPr/>
        </p:nvSpPr>
        <p:spPr bwMode="black">
          <a:xfrm>
            <a:off x="182563" y="6521450"/>
            <a:ext cx="366712"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eaLnBrk="1" hangingPunct="1">
              <a:defRPr sz="800" smtClean="0">
                <a:solidFill>
                  <a:schemeClr val="tx1"/>
                </a:solidFill>
                <a:cs typeface="Arial" charset="0"/>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fld id="{DC6F839E-3616-FB47-921E-C68435BFACEB}" type="slidenum">
              <a:rPr kumimoji="0" lang="en-US" sz="800" b="0" i="0" u="none" strike="noStrike" kern="1200" cap="none" spc="0" normalizeH="0" baseline="0" noProof="0" smtClean="0">
                <a:ln>
                  <a:noFill/>
                </a:ln>
                <a:solidFill>
                  <a:schemeClr val="tx1"/>
                </a:solidFill>
                <a:effectLst/>
                <a:uLnTx/>
                <a:uFillTx/>
                <a:latin typeface="Arial" charset="0"/>
                <a:ea typeface="MS PGothic" charset="0"/>
                <a:cs typeface="Arial" charset="0"/>
              </a:rPr>
              <a:pPr marL="0" marR="0" lvl="0" indent="0" algn="l" defTabSz="914400" rtl="0" eaLnBrk="1" fontAlgn="base" latinLnBrk="0" hangingPunct="1">
                <a:lnSpc>
                  <a:spcPct val="100000"/>
                </a:lnSpc>
                <a:spcBef>
                  <a:spcPct val="0"/>
                </a:spcBef>
                <a:spcAft>
                  <a:spcPct val="0"/>
                </a:spcAft>
                <a:buClrTx/>
                <a:buSzTx/>
                <a:buFontTx/>
                <a:buNone/>
                <a:tabLst/>
                <a:defRPr/>
              </a:pPr>
              <a:t>40</a:t>
            </a:fld>
            <a:endParaRPr kumimoji="0" lang="en-US" sz="800" b="0" i="0" u="none" strike="noStrike" kern="1200" cap="none" spc="0" normalizeH="0" baseline="0" noProof="0" dirty="0">
              <a:ln>
                <a:noFill/>
              </a:ln>
              <a:solidFill>
                <a:schemeClr val="tx1"/>
              </a:solidFill>
              <a:effectLst/>
              <a:uLnTx/>
              <a:uFillTx/>
              <a:latin typeface="Arial" charset="0"/>
              <a:ea typeface="MS PGothic" charset="0"/>
              <a:cs typeface="Arial" charset="0"/>
            </a:endParaRPr>
          </a:p>
        </p:txBody>
      </p:sp>
      <p:sp>
        <p:nvSpPr>
          <p:cNvPr id="5" name="Text Box 5"/>
          <p:cNvSpPr txBox="1">
            <a:spLocks noChangeArrowheads="1"/>
          </p:cNvSpPr>
          <p:nvPr/>
        </p:nvSpPr>
        <p:spPr bwMode="auto">
          <a:xfrm>
            <a:off x="2760536" y="2514600"/>
            <a:ext cx="1570843" cy="4548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9922" tIns="45096" rIns="89922" bIns="45096"/>
          <a:lstStyle>
            <a:lvl1pPr>
              <a:tabLst>
                <a:tab pos="723900" algn="l"/>
                <a:tab pos="1447800" algn="l"/>
              </a:tabLst>
              <a:defRPr>
                <a:solidFill>
                  <a:schemeClr val="tx1"/>
                </a:solidFill>
                <a:latin typeface="Arial" charset="0"/>
                <a:ea typeface="MS Gothic" charset="0"/>
                <a:cs typeface="MS Gothic" charset="0"/>
              </a:defRPr>
            </a:lvl1pPr>
            <a:lvl2pPr>
              <a:tabLst>
                <a:tab pos="723900" algn="l"/>
                <a:tab pos="1447800" algn="l"/>
              </a:tabLst>
              <a:defRPr>
                <a:solidFill>
                  <a:schemeClr val="tx1"/>
                </a:solidFill>
                <a:latin typeface="Arial" charset="0"/>
                <a:ea typeface="MS Gothic" charset="0"/>
                <a:cs typeface="MS Gothic" charset="0"/>
              </a:defRPr>
            </a:lvl2pPr>
            <a:lvl3pPr>
              <a:tabLst>
                <a:tab pos="723900" algn="l"/>
                <a:tab pos="1447800" algn="l"/>
              </a:tabLst>
              <a:defRPr>
                <a:solidFill>
                  <a:schemeClr val="tx1"/>
                </a:solidFill>
                <a:latin typeface="Arial" charset="0"/>
                <a:ea typeface="MS Gothic" charset="0"/>
                <a:cs typeface="MS Gothic" charset="0"/>
              </a:defRPr>
            </a:lvl3pPr>
            <a:lvl4pPr>
              <a:tabLst>
                <a:tab pos="723900" algn="l"/>
                <a:tab pos="1447800" algn="l"/>
              </a:tabLst>
              <a:defRPr>
                <a:solidFill>
                  <a:schemeClr val="tx1"/>
                </a:solidFill>
                <a:latin typeface="Arial" charset="0"/>
                <a:ea typeface="MS Gothic" charset="0"/>
                <a:cs typeface="MS Gothic" charset="0"/>
              </a:defRPr>
            </a:lvl4pPr>
            <a:lvl5pPr>
              <a:tabLst>
                <a:tab pos="723900" algn="l"/>
                <a:tab pos="1447800" algn="l"/>
              </a:tabLst>
              <a:defRPr>
                <a:solidFill>
                  <a:schemeClr val="tx1"/>
                </a:solidFill>
                <a:latin typeface="Arial" charset="0"/>
                <a:ea typeface="MS Gothic" charset="0"/>
                <a:cs typeface="MS Gothic" charset="0"/>
              </a:defRPr>
            </a:lvl5pPr>
            <a:lvl6pPr marL="2514600" indent="-228600" eaLnBrk="0" fontAlgn="base" hangingPunct="0">
              <a:spcBef>
                <a:spcPct val="0"/>
              </a:spcBef>
              <a:spcAft>
                <a:spcPct val="0"/>
              </a:spcAft>
              <a:tabLst>
                <a:tab pos="723900" algn="l"/>
                <a:tab pos="1447800" algn="l"/>
              </a:tabLst>
              <a:defRPr>
                <a:solidFill>
                  <a:schemeClr val="tx1"/>
                </a:solidFill>
                <a:latin typeface="Arial" charset="0"/>
                <a:ea typeface="MS Gothic" charset="0"/>
                <a:cs typeface="MS Gothic" charset="0"/>
              </a:defRPr>
            </a:lvl6pPr>
            <a:lvl7pPr marL="2971800" indent="-228600" eaLnBrk="0" fontAlgn="base" hangingPunct="0">
              <a:spcBef>
                <a:spcPct val="0"/>
              </a:spcBef>
              <a:spcAft>
                <a:spcPct val="0"/>
              </a:spcAft>
              <a:tabLst>
                <a:tab pos="723900" algn="l"/>
                <a:tab pos="1447800" algn="l"/>
              </a:tabLst>
              <a:defRPr>
                <a:solidFill>
                  <a:schemeClr val="tx1"/>
                </a:solidFill>
                <a:latin typeface="Arial" charset="0"/>
                <a:ea typeface="MS Gothic" charset="0"/>
                <a:cs typeface="MS Gothic" charset="0"/>
              </a:defRPr>
            </a:lvl7pPr>
            <a:lvl8pPr marL="3429000" indent="-228600" eaLnBrk="0" fontAlgn="base" hangingPunct="0">
              <a:spcBef>
                <a:spcPct val="0"/>
              </a:spcBef>
              <a:spcAft>
                <a:spcPct val="0"/>
              </a:spcAft>
              <a:tabLst>
                <a:tab pos="723900" algn="l"/>
                <a:tab pos="1447800" algn="l"/>
              </a:tabLst>
              <a:defRPr>
                <a:solidFill>
                  <a:schemeClr val="tx1"/>
                </a:solidFill>
                <a:latin typeface="Arial" charset="0"/>
                <a:ea typeface="MS Gothic" charset="0"/>
                <a:cs typeface="MS Gothic" charset="0"/>
              </a:defRPr>
            </a:lvl8pPr>
            <a:lvl9pPr marL="3886200" indent="-228600" eaLnBrk="0" fontAlgn="base" hangingPunct="0">
              <a:spcBef>
                <a:spcPct val="0"/>
              </a:spcBef>
              <a:spcAft>
                <a:spcPct val="0"/>
              </a:spcAft>
              <a:tabLst>
                <a:tab pos="723900" algn="l"/>
                <a:tab pos="1447800" algn="l"/>
              </a:tabLst>
              <a:defRPr>
                <a:solidFill>
                  <a:schemeClr val="tx1"/>
                </a:solidFill>
                <a:latin typeface="Arial" charset="0"/>
                <a:ea typeface="MS Gothic" charset="0"/>
                <a:cs typeface="MS Gothic" charset="0"/>
              </a:defRPr>
            </a:lvl9pPr>
          </a:lstStyle>
          <a:p>
            <a:pPr algn="ctr" eaLnBrk="1">
              <a:lnSpc>
                <a:spcPct val="102000"/>
              </a:lnSpc>
              <a:buSzPct val="100000"/>
            </a:pPr>
            <a:r>
              <a:rPr lang="en-US" sz="1600" b="1" dirty="0" smtClean="0">
                <a:solidFill>
                  <a:srgbClr val="15659F"/>
                </a:solidFill>
                <a:latin typeface="Calibri" charset="0"/>
                <a:ea typeface="ＭＳ Ｐゴシック" charset="0"/>
                <a:cs typeface="ＭＳ Ｐゴシック" charset="0"/>
              </a:rPr>
              <a:t>HYBRID</a:t>
            </a:r>
            <a:r>
              <a:rPr lang="en-US" sz="1600" b="1" dirty="0" smtClean="0">
                <a:solidFill>
                  <a:srgbClr val="7ABF31"/>
                </a:solidFill>
                <a:latin typeface="Calibri" charset="0"/>
                <a:ea typeface="ＭＳ Ｐゴシック" charset="0"/>
                <a:cs typeface="ＭＳ Ｐゴシック" charset="0"/>
              </a:rPr>
              <a:t> </a:t>
            </a:r>
            <a:r>
              <a:rPr lang="en-US" sz="1600" b="1" dirty="0" smtClean="0">
                <a:solidFill>
                  <a:srgbClr val="18A8A0"/>
                </a:solidFill>
                <a:latin typeface="Calibri" charset="0"/>
                <a:ea typeface="ＭＳ Ｐゴシック" charset="0"/>
                <a:cs typeface="ＭＳ Ｐゴシック" charset="0"/>
              </a:rPr>
              <a:t>CLOUD</a:t>
            </a:r>
            <a:endParaRPr lang="en-US" sz="1600" dirty="0">
              <a:solidFill>
                <a:srgbClr val="18A8A0"/>
              </a:solidFill>
              <a:latin typeface="Calibri" charset="0"/>
              <a:ea typeface="ＭＳ Ｐゴシック" charset="0"/>
              <a:cs typeface="ＭＳ Ｐゴシック" charset="0"/>
            </a:endParaRPr>
          </a:p>
        </p:txBody>
      </p:sp>
      <p:sp>
        <p:nvSpPr>
          <p:cNvPr id="6" name="Text Box 6"/>
          <p:cNvSpPr txBox="1">
            <a:spLocks noChangeArrowheads="1"/>
          </p:cNvSpPr>
          <p:nvPr/>
        </p:nvSpPr>
        <p:spPr bwMode="auto">
          <a:xfrm>
            <a:off x="4804812" y="2527695"/>
            <a:ext cx="1588707" cy="7548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9922" tIns="45096" rIns="89922" bIns="45096"/>
          <a:lstStyle>
            <a:lvl1pPr>
              <a:tabLst>
                <a:tab pos="723900" algn="l"/>
                <a:tab pos="1447800" algn="l"/>
              </a:tabLst>
              <a:defRPr>
                <a:solidFill>
                  <a:schemeClr val="tx1"/>
                </a:solidFill>
                <a:latin typeface="Arial" charset="0"/>
                <a:ea typeface="MS Gothic" charset="0"/>
                <a:cs typeface="MS Gothic" charset="0"/>
              </a:defRPr>
            </a:lvl1pPr>
            <a:lvl2pPr>
              <a:tabLst>
                <a:tab pos="723900" algn="l"/>
                <a:tab pos="1447800" algn="l"/>
              </a:tabLst>
              <a:defRPr>
                <a:solidFill>
                  <a:schemeClr val="tx1"/>
                </a:solidFill>
                <a:latin typeface="Arial" charset="0"/>
                <a:ea typeface="MS Gothic" charset="0"/>
                <a:cs typeface="MS Gothic" charset="0"/>
              </a:defRPr>
            </a:lvl2pPr>
            <a:lvl3pPr>
              <a:tabLst>
                <a:tab pos="723900" algn="l"/>
                <a:tab pos="1447800" algn="l"/>
              </a:tabLst>
              <a:defRPr>
                <a:solidFill>
                  <a:schemeClr val="tx1"/>
                </a:solidFill>
                <a:latin typeface="Arial" charset="0"/>
                <a:ea typeface="MS Gothic" charset="0"/>
                <a:cs typeface="MS Gothic" charset="0"/>
              </a:defRPr>
            </a:lvl3pPr>
            <a:lvl4pPr>
              <a:tabLst>
                <a:tab pos="723900" algn="l"/>
                <a:tab pos="1447800" algn="l"/>
              </a:tabLst>
              <a:defRPr>
                <a:solidFill>
                  <a:schemeClr val="tx1"/>
                </a:solidFill>
                <a:latin typeface="Arial" charset="0"/>
                <a:ea typeface="MS Gothic" charset="0"/>
                <a:cs typeface="MS Gothic" charset="0"/>
              </a:defRPr>
            </a:lvl4pPr>
            <a:lvl5pPr>
              <a:tabLst>
                <a:tab pos="723900" algn="l"/>
                <a:tab pos="1447800" algn="l"/>
              </a:tabLst>
              <a:defRPr>
                <a:solidFill>
                  <a:schemeClr val="tx1"/>
                </a:solidFill>
                <a:latin typeface="Arial" charset="0"/>
                <a:ea typeface="MS Gothic" charset="0"/>
                <a:cs typeface="MS Gothic" charset="0"/>
              </a:defRPr>
            </a:lvl5pPr>
            <a:lvl6pPr marL="2514600" indent="-228600" eaLnBrk="0" fontAlgn="base" hangingPunct="0">
              <a:spcBef>
                <a:spcPct val="0"/>
              </a:spcBef>
              <a:spcAft>
                <a:spcPct val="0"/>
              </a:spcAft>
              <a:tabLst>
                <a:tab pos="723900" algn="l"/>
                <a:tab pos="1447800" algn="l"/>
              </a:tabLst>
              <a:defRPr>
                <a:solidFill>
                  <a:schemeClr val="tx1"/>
                </a:solidFill>
                <a:latin typeface="Arial" charset="0"/>
                <a:ea typeface="MS Gothic" charset="0"/>
                <a:cs typeface="MS Gothic" charset="0"/>
              </a:defRPr>
            </a:lvl6pPr>
            <a:lvl7pPr marL="2971800" indent="-228600" eaLnBrk="0" fontAlgn="base" hangingPunct="0">
              <a:spcBef>
                <a:spcPct val="0"/>
              </a:spcBef>
              <a:spcAft>
                <a:spcPct val="0"/>
              </a:spcAft>
              <a:tabLst>
                <a:tab pos="723900" algn="l"/>
                <a:tab pos="1447800" algn="l"/>
              </a:tabLst>
              <a:defRPr>
                <a:solidFill>
                  <a:schemeClr val="tx1"/>
                </a:solidFill>
                <a:latin typeface="Arial" charset="0"/>
                <a:ea typeface="MS Gothic" charset="0"/>
                <a:cs typeface="MS Gothic" charset="0"/>
              </a:defRPr>
            </a:lvl7pPr>
            <a:lvl8pPr marL="3429000" indent="-228600" eaLnBrk="0" fontAlgn="base" hangingPunct="0">
              <a:spcBef>
                <a:spcPct val="0"/>
              </a:spcBef>
              <a:spcAft>
                <a:spcPct val="0"/>
              </a:spcAft>
              <a:tabLst>
                <a:tab pos="723900" algn="l"/>
                <a:tab pos="1447800" algn="l"/>
              </a:tabLst>
              <a:defRPr>
                <a:solidFill>
                  <a:schemeClr val="tx1"/>
                </a:solidFill>
                <a:latin typeface="Arial" charset="0"/>
                <a:ea typeface="MS Gothic" charset="0"/>
                <a:cs typeface="MS Gothic" charset="0"/>
              </a:defRPr>
            </a:lvl8pPr>
            <a:lvl9pPr marL="3886200" indent="-228600" eaLnBrk="0" fontAlgn="base" hangingPunct="0">
              <a:spcBef>
                <a:spcPct val="0"/>
              </a:spcBef>
              <a:spcAft>
                <a:spcPct val="0"/>
              </a:spcAft>
              <a:tabLst>
                <a:tab pos="723900" algn="l"/>
                <a:tab pos="1447800" algn="l"/>
              </a:tabLst>
              <a:defRPr>
                <a:solidFill>
                  <a:schemeClr val="tx1"/>
                </a:solidFill>
                <a:latin typeface="Arial" charset="0"/>
                <a:ea typeface="MS Gothic" charset="0"/>
                <a:cs typeface="MS Gothic" charset="0"/>
              </a:defRPr>
            </a:lvl9pPr>
          </a:lstStyle>
          <a:p>
            <a:pPr algn="ctr" eaLnBrk="1">
              <a:lnSpc>
                <a:spcPct val="102000"/>
              </a:lnSpc>
              <a:buSzPct val="100000"/>
            </a:pPr>
            <a:r>
              <a:rPr lang="en-US" sz="1600" b="1" dirty="0" smtClean="0">
                <a:solidFill>
                  <a:srgbClr val="A0CC39"/>
                </a:solidFill>
                <a:latin typeface="Calibri" charset="0"/>
                <a:ea typeface="ＭＳ Ｐゴシック" charset="0"/>
                <a:cs typeface="ＭＳ Ｐゴシック" charset="0"/>
              </a:rPr>
              <a:t>COGNITIVE/</a:t>
            </a:r>
            <a:br>
              <a:rPr lang="en-US" sz="1600" b="1" dirty="0" smtClean="0">
                <a:solidFill>
                  <a:srgbClr val="A0CC39"/>
                </a:solidFill>
                <a:latin typeface="Calibri" charset="0"/>
                <a:ea typeface="ＭＳ Ｐゴシック" charset="0"/>
                <a:cs typeface="ＭＳ Ｐゴシック" charset="0"/>
              </a:rPr>
            </a:br>
            <a:r>
              <a:rPr lang="en-US" sz="1600" b="1" dirty="0" smtClean="0">
                <a:solidFill>
                  <a:srgbClr val="A0CC39"/>
                </a:solidFill>
                <a:latin typeface="Calibri" charset="0"/>
                <a:ea typeface="ＭＳ Ｐゴシック" charset="0"/>
                <a:cs typeface="ＭＳ Ｐゴシック" charset="0"/>
              </a:rPr>
              <a:t>ANALYTICS</a:t>
            </a:r>
            <a:endParaRPr lang="en-US" sz="1600" b="1" dirty="0">
              <a:solidFill>
                <a:srgbClr val="A0CC39"/>
              </a:solidFill>
              <a:latin typeface="Calibri" charset="0"/>
              <a:ea typeface="ＭＳ Ｐゴシック" charset="0"/>
              <a:cs typeface="ＭＳ Ｐゴシック" charset="0"/>
            </a:endParaRPr>
          </a:p>
        </p:txBody>
      </p:sp>
      <p:sp>
        <p:nvSpPr>
          <p:cNvPr id="7" name="Text Box 8"/>
          <p:cNvSpPr txBox="1">
            <a:spLocks noChangeArrowheads="1"/>
          </p:cNvSpPr>
          <p:nvPr/>
        </p:nvSpPr>
        <p:spPr bwMode="auto">
          <a:xfrm>
            <a:off x="484493" y="2557461"/>
            <a:ext cx="1759334" cy="411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9922" tIns="45096" rIns="89922" bIns="45096"/>
          <a:lstStyle>
            <a:lvl1pPr>
              <a:tabLst>
                <a:tab pos="723900" algn="l"/>
                <a:tab pos="1447800" algn="l"/>
              </a:tabLst>
              <a:defRPr>
                <a:solidFill>
                  <a:schemeClr val="tx1"/>
                </a:solidFill>
                <a:latin typeface="Arial" charset="0"/>
                <a:ea typeface="MS Gothic" charset="0"/>
                <a:cs typeface="MS Gothic" charset="0"/>
              </a:defRPr>
            </a:lvl1pPr>
            <a:lvl2pPr>
              <a:tabLst>
                <a:tab pos="723900" algn="l"/>
                <a:tab pos="1447800" algn="l"/>
              </a:tabLst>
              <a:defRPr>
                <a:solidFill>
                  <a:schemeClr val="tx1"/>
                </a:solidFill>
                <a:latin typeface="Arial" charset="0"/>
                <a:ea typeface="MS Gothic" charset="0"/>
                <a:cs typeface="MS Gothic" charset="0"/>
              </a:defRPr>
            </a:lvl2pPr>
            <a:lvl3pPr>
              <a:tabLst>
                <a:tab pos="723900" algn="l"/>
                <a:tab pos="1447800" algn="l"/>
              </a:tabLst>
              <a:defRPr>
                <a:solidFill>
                  <a:schemeClr val="tx1"/>
                </a:solidFill>
                <a:latin typeface="Arial" charset="0"/>
                <a:ea typeface="MS Gothic" charset="0"/>
                <a:cs typeface="MS Gothic" charset="0"/>
              </a:defRPr>
            </a:lvl3pPr>
            <a:lvl4pPr>
              <a:tabLst>
                <a:tab pos="723900" algn="l"/>
                <a:tab pos="1447800" algn="l"/>
              </a:tabLst>
              <a:defRPr>
                <a:solidFill>
                  <a:schemeClr val="tx1"/>
                </a:solidFill>
                <a:latin typeface="Arial" charset="0"/>
                <a:ea typeface="MS Gothic" charset="0"/>
                <a:cs typeface="MS Gothic" charset="0"/>
              </a:defRPr>
            </a:lvl4pPr>
            <a:lvl5pPr>
              <a:tabLst>
                <a:tab pos="723900" algn="l"/>
                <a:tab pos="1447800" algn="l"/>
              </a:tabLst>
              <a:defRPr>
                <a:solidFill>
                  <a:schemeClr val="tx1"/>
                </a:solidFill>
                <a:latin typeface="Arial" charset="0"/>
                <a:ea typeface="MS Gothic" charset="0"/>
                <a:cs typeface="MS Gothic" charset="0"/>
              </a:defRPr>
            </a:lvl5pPr>
            <a:lvl6pPr marL="2514600" indent="-228600" eaLnBrk="0" fontAlgn="base" hangingPunct="0">
              <a:spcBef>
                <a:spcPct val="0"/>
              </a:spcBef>
              <a:spcAft>
                <a:spcPct val="0"/>
              </a:spcAft>
              <a:tabLst>
                <a:tab pos="723900" algn="l"/>
                <a:tab pos="1447800" algn="l"/>
              </a:tabLst>
              <a:defRPr>
                <a:solidFill>
                  <a:schemeClr val="tx1"/>
                </a:solidFill>
                <a:latin typeface="Arial" charset="0"/>
                <a:ea typeface="MS Gothic" charset="0"/>
                <a:cs typeface="MS Gothic" charset="0"/>
              </a:defRPr>
            </a:lvl6pPr>
            <a:lvl7pPr marL="2971800" indent="-228600" eaLnBrk="0" fontAlgn="base" hangingPunct="0">
              <a:spcBef>
                <a:spcPct val="0"/>
              </a:spcBef>
              <a:spcAft>
                <a:spcPct val="0"/>
              </a:spcAft>
              <a:tabLst>
                <a:tab pos="723900" algn="l"/>
                <a:tab pos="1447800" algn="l"/>
              </a:tabLst>
              <a:defRPr>
                <a:solidFill>
                  <a:schemeClr val="tx1"/>
                </a:solidFill>
                <a:latin typeface="Arial" charset="0"/>
                <a:ea typeface="MS Gothic" charset="0"/>
                <a:cs typeface="MS Gothic" charset="0"/>
              </a:defRPr>
            </a:lvl7pPr>
            <a:lvl8pPr marL="3429000" indent="-228600" eaLnBrk="0" fontAlgn="base" hangingPunct="0">
              <a:spcBef>
                <a:spcPct val="0"/>
              </a:spcBef>
              <a:spcAft>
                <a:spcPct val="0"/>
              </a:spcAft>
              <a:tabLst>
                <a:tab pos="723900" algn="l"/>
                <a:tab pos="1447800" algn="l"/>
              </a:tabLst>
              <a:defRPr>
                <a:solidFill>
                  <a:schemeClr val="tx1"/>
                </a:solidFill>
                <a:latin typeface="Arial" charset="0"/>
                <a:ea typeface="MS Gothic" charset="0"/>
                <a:cs typeface="MS Gothic" charset="0"/>
              </a:defRPr>
            </a:lvl8pPr>
            <a:lvl9pPr marL="3886200" indent="-228600" eaLnBrk="0" fontAlgn="base" hangingPunct="0">
              <a:spcBef>
                <a:spcPct val="0"/>
              </a:spcBef>
              <a:spcAft>
                <a:spcPct val="0"/>
              </a:spcAft>
              <a:tabLst>
                <a:tab pos="723900" algn="l"/>
                <a:tab pos="1447800" algn="l"/>
              </a:tabLst>
              <a:defRPr>
                <a:solidFill>
                  <a:schemeClr val="tx1"/>
                </a:solidFill>
                <a:latin typeface="Arial" charset="0"/>
                <a:ea typeface="MS Gothic" charset="0"/>
                <a:cs typeface="MS Gothic" charset="0"/>
              </a:defRPr>
            </a:lvl9pPr>
          </a:lstStyle>
          <a:p>
            <a:pPr algn="ctr" eaLnBrk="1">
              <a:lnSpc>
                <a:spcPct val="102000"/>
              </a:lnSpc>
              <a:buSzPct val="100000"/>
            </a:pPr>
            <a:r>
              <a:rPr lang="en-US" sz="1600" b="1" dirty="0" smtClean="0">
                <a:solidFill>
                  <a:srgbClr val="1FA9E1"/>
                </a:solidFill>
                <a:latin typeface="Calibri" charset="0"/>
                <a:ea typeface="ＭＳ Ｐゴシック" charset="0"/>
                <a:cs typeface="ＭＳ Ｐゴシック" charset="0"/>
              </a:rPr>
              <a:t>DEVOPS &amp; AGILITY</a:t>
            </a:r>
            <a:endParaRPr lang="en-US" sz="1600" b="1" dirty="0">
              <a:solidFill>
                <a:srgbClr val="1FA9E1"/>
              </a:solidFill>
              <a:latin typeface="Calibri" charset="0"/>
              <a:ea typeface="ＭＳ Ｐゴシック" charset="0"/>
              <a:cs typeface="ＭＳ Ｐゴシック" charset="0"/>
            </a:endParaRPr>
          </a:p>
        </p:txBody>
      </p:sp>
      <p:sp>
        <p:nvSpPr>
          <p:cNvPr id="8" name="Text Box 12"/>
          <p:cNvSpPr txBox="1">
            <a:spLocks noChangeArrowheads="1"/>
          </p:cNvSpPr>
          <p:nvPr/>
        </p:nvSpPr>
        <p:spPr bwMode="auto">
          <a:xfrm>
            <a:off x="6892364" y="2527695"/>
            <a:ext cx="1493360" cy="8882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9922" tIns="45096" rIns="89922" bIns="45096"/>
          <a:lstStyle>
            <a:lvl1pPr>
              <a:tabLst>
                <a:tab pos="723900" algn="l"/>
                <a:tab pos="1447800" algn="l"/>
              </a:tabLst>
              <a:defRPr>
                <a:solidFill>
                  <a:schemeClr val="tx1"/>
                </a:solidFill>
                <a:latin typeface="Arial" charset="0"/>
                <a:ea typeface="MS Gothic" charset="0"/>
                <a:cs typeface="MS Gothic" charset="0"/>
              </a:defRPr>
            </a:lvl1pPr>
            <a:lvl2pPr>
              <a:tabLst>
                <a:tab pos="723900" algn="l"/>
                <a:tab pos="1447800" algn="l"/>
              </a:tabLst>
              <a:defRPr>
                <a:solidFill>
                  <a:schemeClr val="tx1"/>
                </a:solidFill>
                <a:latin typeface="Arial" charset="0"/>
                <a:ea typeface="MS Gothic" charset="0"/>
                <a:cs typeface="MS Gothic" charset="0"/>
              </a:defRPr>
            </a:lvl2pPr>
            <a:lvl3pPr>
              <a:tabLst>
                <a:tab pos="723900" algn="l"/>
                <a:tab pos="1447800" algn="l"/>
              </a:tabLst>
              <a:defRPr>
                <a:solidFill>
                  <a:schemeClr val="tx1"/>
                </a:solidFill>
                <a:latin typeface="Arial" charset="0"/>
                <a:ea typeface="MS Gothic" charset="0"/>
                <a:cs typeface="MS Gothic" charset="0"/>
              </a:defRPr>
            </a:lvl3pPr>
            <a:lvl4pPr>
              <a:tabLst>
                <a:tab pos="723900" algn="l"/>
                <a:tab pos="1447800" algn="l"/>
              </a:tabLst>
              <a:defRPr>
                <a:solidFill>
                  <a:schemeClr val="tx1"/>
                </a:solidFill>
                <a:latin typeface="Arial" charset="0"/>
                <a:ea typeface="MS Gothic" charset="0"/>
                <a:cs typeface="MS Gothic" charset="0"/>
              </a:defRPr>
            </a:lvl4pPr>
            <a:lvl5pPr>
              <a:tabLst>
                <a:tab pos="723900" algn="l"/>
                <a:tab pos="1447800" algn="l"/>
              </a:tabLst>
              <a:defRPr>
                <a:solidFill>
                  <a:schemeClr val="tx1"/>
                </a:solidFill>
                <a:latin typeface="Arial" charset="0"/>
                <a:ea typeface="MS Gothic" charset="0"/>
                <a:cs typeface="MS Gothic" charset="0"/>
              </a:defRPr>
            </a:lvl5pPr>
            <a:lvl6pPr marL="2514600" indent="-228600" eaLnBrk="0" fontAlgn="base" hangingPunct="0">
              <a:spcBef>
                <a:spcPct val="0"/>
              </a:spcBef>
              <a:spcAft>
                <a:spcPct val="0"/>
              </a:spcAft>
              <a:tabLst>
                <a:tab pos="723900" algn="l"/>
                <a:tab pos="1447800" algn="l"/>
              </a:tabLst>
              <a:defRPr>
                <a:solidFill>
                  <a:schemeClr val="tx1"/>
                </a:solidFill>
                <a:latin typeface="Arial" charset="0"/>
                <a:ea typeface="MS Gothic" charset="0"/>
                <a:cs typeface="MS Gothic" charset="0"/>
              </a:defRPr>
            </a:lvl6pPr>
            <a:lvl7pPr marL="2971800" indent="-228600" eaLnBrk="0" fontAlgn="base" hangingPunct="0">
              <a:spcBef>
                <a:spcPct val="0"/>
              </a:spcBef>
              <a:spcAft>
                <a:spcPct val="0"/>
              </a:spcAft>
              <a:tabLst>
                <a:tab pos="723900" algn="l"/>
                <a:tab pos="1447800" algn="l"/>
              </a:tabLst>
              <a:defRPr>
                <a:solidFill>
                  <a:schemeClr val="tx1"/>
                </a:solidFill>
                <a:latin typeface="Arial" charset="0"/>
                <a:ea typeface="MS Gothic" charset="0"/>
                <a:cs typeface="MS Gothic" charset="0"/>
              </a:defRPr>
            </a:lvl7pPr>
            <a:lvl8pPr marL="3429000" indent="-228600" eaLnBrk="0" fontAlgn="base" hangingPunct="0">
              <a:spcBef>
                <a:spcPct val="0"/>
              </a:spcBef>
              <a:spcAft>
                <a:spcPct val="0"/>
              </a:spcAft>
              <a:tabLst>
                <a:tab pos="723900" algn="l"/>
                <a:tab pos="1447800" algn="l"/>
              </a:tabLst>
              <a:defRPr>
                <a:solidFill>
                  <a:schemeClr val="tx1"/>
                </a:solidFill>
                <a:latin typeface="Arial" charset="0"/>
                <a:ea typeface="MS Gothic" charset="0"/>
                <a:cs typeface="MS Gothic" charset="0"/>
              </a:defRPr>
            </a:lvl8pPr>
            <a:lvl9pPr marL="3886200" indent="-228600" eaLnBrk="0" fontAlgn="base" hangingPunct="0">
              <a:spcBef>
                <a:spcPct val="0"/>
              </a:spcBef>
              <a:spcAft>
                <a:spcPct val="0"/>
              </a:spcAft>
              <a:tabLst>
                <a:tab pos="723900" algn="l"/>
                <a:tab pos="1447800" algn="l"/>
              </a:tabLst>
              <a:defRPr>
                <a:solidFill>
                  <a:schemeClr val="tx1"/>
                </a:solidFill>
                <a:latin typeface="Arial" charset="0"/>
                <a:ea typeface="MS Gothic" charset="0"/>
                <a:cs typeface="MS Gothic" charset="0"/>
              </a:defRPr>
            </a:lvl9pPr>
          </a:lstStyle>
          <a:p>
            <a:pPr algn="ctr">
              <a:lnSpc>
                <a:spcPct val="102000"/>
              </a:lnSpc>
              <a:buSzPct val="100000"/>
            </a:pPr>
            <a:r>
              <a:rPr lang="en-US" sz="1600" b="1" dirty="0" smtClean="0">
                <a:solidFill>
                  <a:srgbClr val="07324D"/>
                </a:solidFill>
                <a:latin typeface="Calibri" charset="0"/>
                <a:ea typeface="ＭＳ Ｐゴシック" charset="0"/>
                <a:cs typeface="ＭＳ Ｐゴシック" charset="0"/>
              </a:rPr>
              <a:t>SECURITY</a:t>
            </a:r>
            <a:endParaRPr lang="en-US" sz="1600" dirty="0">
              <a:solidFill>
                <a:srgbClr val="07324D"/>
              </a:solidFill>
              <a:latin typeface="Calibri" charset="0"/>
              <a:ea typeface="ＭＳ Ｐゴシック" charset="0"/>
              <a:cs typeface="ＭＳ Ｐゴシック" charset="0"/>
            </a:endParaRPr>
          </a:p>
        </p:txBody>
      </p:sp>
      <p:sp>
        <p:nvSpPr>
          <p:cNvPr id="9" name="Plus 8"/>
          <p:cNvSpPr/>
          <p:nvPr/>
        </p:nvSpPr>
        <p:spPr>
          <a:xfrm>
            <a:off x="2167275" y="1669142"/>
            <a:ext cx="504000" cy="504000"/>
          </a:xfrm>
          <a:prstGeom prst="mathPlus">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 name="Plus 9"/>
          <p:cNvSpPr/>
          <p:nvPr/>
        </p:nvSpPr>
        <p:spPr>
          <a:xfrm>
            <a:off x="4273604" y="1664957"/>
            <a:ext cx="504000" cy="504000"/>
          </a:xfrm>
          <a:prstGeom prst="mathPlus">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1" name="Plus 10"/>
          <p:cNvSpPr/>
          <p:nvPr/>
        </p:nvSpPr>
        <p:spPr>
          <a:xfrm>
            <a:off x="6376609" y="1671561"/>
            <a:ext cx="504000" cy="504000"/>
          </a:xfrm>
          <a:prstGeom prst="mathPlus">
            <a:avLst/>
          </a:prstGeom>
          <a:solidFill>
            <a:srgbClr val="7F7F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18" name="Picture 17"/>
          <p:cNvPicPr>
            <a:picLocks noChangeAspect="1"/>
          </p:cNvPicPr>
          <p:nvPr/>
        </p:nvPicPr>
        <p:blipFill rotWithShape="1">
          <a:blip r:embed="rId3" cstate="screen">
            <a:extLst>
              <a:ext uri="{28A0092B-C50C-407E-A947-70E740481C1C}">
                <a14:useLocalDpi xmlns:a14="http://schemas.microsoft.com/office/drawing/2010/main"/>
              </a:ext>
            </a:extLst>
          </a:blip>
          <a:srcRect l="2451" t="4620" r="3952" b="7130"/>
          <a:stretch/>
        </p:blipFill>
        <p:spPr>
          <a:xfrm>
            <a:off x="872183" y="1459697"/>
            <a:ext cx="983953" cy="927727"/>
          </a:xfrm>
          <a:prstGeom prst="rect">
            <a:avLst/>
          </a:prstGeom>
        </p:spPr>
      </p:pic>
      <p:pic>
        <p:nvPicPr>
          <p:cNvPr id="19" name="Picture 18"/>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999978" y="1477791"/>
            <a:ext cx="1101109" cy="872307"/>
          </a:xfrm>
          <a:prstGeom prst="rect">
            <a:avLst/>
          </a:prstGeom>
        </p:spPr>
      </p:pic>
      <p:pic>
        <p:nvPicPr>
          <p:cNvPr id="20" name="Picture 1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052254" y="1283909"/>
            <a:ext cx="1107851" cy="1092024"/>
          </a:xfrm>
          <a:prstGeom prst="rect">
            <a:avLst/>
          </a:prstGeom>
        </p:spPr>
      </p:pic>
      <p:pic>
        <p:nvPicPr>
          <p:cNvPr id="21" name="Picture 2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111272" y="1494141"/>
            <a:ext cx="884188" cy="873405"/>
          </a:xfrm>
          <a:prstGeom prst="rect">
            <a:avLst/>
          </a:prstGeom>
        </p:spPr>
      </p:pic>
      <p:pic>
        <p:nvPicPr>
          <p:cNvPr id="24" name="Picture Placeholder 10" descr="walmart.jpg"/>
          <p:cNvPicPr>
            <a:picLocks noGrp="1" noChangeAspect="1"/>
          </p:cNvPicPr>
          <p:nvPr>
            <p:ph idx="1"/>
          </p:nvPr>
        </p:nvPicPr>
        <p:blipFill rotWithShape="1">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2792064" y="4499515"/>
            <a:ext cx="1505976" cy="523818"/>
          </a:xfrm>
          <a:prstGeom prst="rect">
            <a:avLst/>
          </a:prstGeom>
        </p:spPr>
      </p:pic>
      <p:sp>
        <p:nvSpPr>
          <p:cNvPr id="25" name="Text Box 104"/>
          <p:cNvSpPr txBox="1">
            <a:spLocks noChangeArrowheads="1"/>
          </p:cNvSpPr>
          <p:nvPr/>
        </p:nvSpPr>
        <p:spPr bwMode="auto">
          <a:xfrm>
            <a:off x="2514420" y="5206345"/>
            <a:ext cx="2061265" cy="913070"/>
          </a:xfrm>
          <a:prstGeom prst="rect">
            <a:avLst/>
          </a:prstGeom>
          <a:noFill/>
          <a:ln w="9525">
            <a:noFill/>
            <a:miter lim="800000"/>
            <a:headEnd/>
            <a:tailEnd/>
          </a:ln>
          <a:effectLst>
            <a:prstShdw prst="shdw17" dist="17961" dir="2700000">
              <a:schemeClr val="accent1">
                <a:gamma/>
                <a:shade val="60000"/>
                <a:invGamma/>
                <a:alpha val="74998"/>
              </a:schemeClr>
            </a:prstShdw>
          </a:effectLst>
        </p:spPr>
        <p:txBody>
          <a:bodyPr wrap="square">
            <a:spAutoFit/>
          </a:bodyPr>
          <a:lstStyle/>
          <a:p>
            <a:pPr algn="ctr" fontAlgn="auto">
              <a:lnSpc>
                <a:spcPts val="1600"/>
              </a:lnSpc>
              <a:spcBef>
                <a:spcPts val="0"/>
              </a:spcBef>
              <a:spcAft>
                <a:spcPts val="0"/>
              </a:spcAft>
              <a:defRPr/>
            </a:pPr>
            <a:r>
              <a:rPr lang="en-US" sz="1400" dirty="0" smtClean="0">
                <a:solidFill>
                  <a:schemeClr val="tx2">
                    <a:lumMod val="75000"/>
                    <a:lumOff val="25000"/>
                  </a:schemeClr>
                </a:solidFill>
                <a:latin typeface="+mn-lt"/>
                <a:cs typeface="+mn-cs"/>
              </a:rPr>
              <a:t>Created mainframe cloud service available to requestors within  </a:t>
            </a:r>
            <a:r>
              <a:rPr lang="en-US" sz="1400" b="1" dirty="0" smtClean="0">
                <a:solidFill>
                  <a:srgbClr val="18A8A0"/>
                </a:solidFill>
                <a:latin typeface="+mn-lt"/>
                <a:cs typeface="+mn-cs"/>
              </a:rPr>
              <a:t>10-15 seconds</a:t>
            </a:r>
            <a:endParaRPr lang="en-US" sz="1400" b="1" dirty="0">
              <a:solidFill>
                <a:srgbClr val="18A8A0"/>
              </a:solidFill>
              <a:latin typeface="+mn-lt"/>
              <a:cs typeface="+mn-cs"/>
            </a:endParaRPr>
          </a:p>
        </p:txBody>
      </p:sp>
      <p:sp>
        <p:nvSpPr>
          <p:cNvPr id="26" name="TextBox 36"/>
          <p:cNvSpPr txBox="1">
            <a:spLocks noChangeArrowheads="1"/>
          </p:cNvSpPr>
          <p:nvPr/>
        </p:nvSpPr>
        <p:spPr bwMode="auto">
          <a:xfrm>
            <a:off x="4628484" y="5206345"/>
            <a:ext cx="1955389" cy="1118255"/>
          </a:xfrm>
          <a:prstGeom prst="rect">
            <a:avLst/>
          </a:prstGeom>
          <a:noFill/>
          <a:ln w="9525">
            <a:noFill/>
            <a:miter lim="800000"/>
            <a:headEnd/>
            <a:tailEnd/>
          </a:ln>
        </p:spPr>
        <p:txBody>
          <a:bodyPr wrap="square">
            <a:spAutoFit/>
          </a:bodyPr>
          <a:lstStyle/>
          <a:p>
            <a:pPr algn="ctr">
              <a:lnSpc>
                <a:spcPts val="1600"/>
              </a:lnSpc>
            </a:pPr>
            <a:r>
              <a:rPr lang="en-US" dirty="0" smtClean="0">
                <a:solidFill>
                  <a:schemeClr val="tx2">
                    <a:lumMod val="75000"/>
                    <a:lumOff val="25000"/>
                  </a:schemeClr>
                </a:solidFill>
                <a:ea typeface="MS PGothic" pitchFamily="34" charset="-128"/>
              </a:rPr>
              <a:t>Real time insight from 570 outlets with in transaction analytics </a:t>
            </a:r>
            <a:r>
              <a:rPr lang="en-US" sz="1400" dirty="0" smtClean="0">
                <a:solidFill>
                  <a:schemeClr val="tx2">
                    <a:lumMod val="75000"/>
                    <a:lumOff val="25000"/>
                  </a:schemeClr>
                </a:solidFill>
                <a:ea typeface="MS PGothic" pitchFamily="34" charset="-128"/>
              </a:rPr>
              <a:t>on IBM z giving </a:t>
            </a:r>
            <a:r>
              <a:rPr lang="en-US" sz="1400" b="1" dirty="0" smtClean="0">
                <a:solidFill>
                  <a:srgbClr val="A0CC39"/>
                </a:solidFill>
                <a:ea typeface="MS PGothic" pitchFamily="34" charset="-128"/>
              </a:rPr>
              <a:t>top line increase of 5%</a:t>
            </a:r>
            <a:endParaRPr lang="en-US" b="1" dirty="0">
              <a:solidFill>
                <a:srgbClr val="A0CC39"/>
              </a:solidFill>
            </a:endParaRPr>
          </a:p>
        </p:txBody>
      </p:sp>
      <p:pic>
        <p:nvPicPr>
          <p:cNvPr id="27" name="Picture 26" descr="petrol_logo_white.png"/>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4821790" y="4564048"/>
            <a:ext cx="1579010" cy="394752"/>
          </a:xfrm>
          <a:prstGeom prst="rect">
            <a:avLst/>
          </a:prstGeom>
          <a:solidFill>
            <a:srgbClr val="008000"/>
          </a:solidFill>
        </p:spPr>
      </p:pic>
      <p:pic>
        <p:nvPicPr>
          <p:cNvPr id="28" name="Picture 27"/>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841632" y="4577326"/>
            <a:ext cx="1594824" cy="368196"/>
          </a:xfrm>
          <a:prstGeom prst="rect">
            <a:avLst/>
          </a:prstGeom>
        </p:spPr>
      </p:pic>
      <p:sp>
        <p:nvSpPr>
          <p:cNvPr id="29" name="TextBox 36"/>
          <p:cNvSpPr txBox="1">
            <a:spLocks noChangeArrowheads="1"/>
          </p:cNvSpPr>
          <p:nvPr/>
        </p:nvSpPr>
        <p:spPr bwMode="auto">
          <a:xfrm>
            <a:off x="6522733" y="5206345"/>
            <a:ext cx="2061265" cy="954107"/>
          </a:xfrm>
          <a:prstGeom prst="rect">
            <a:avLst/>
          </a:prstGeom>
          <a:noFill/>
          <a:ln w="9525">
            <a:noFill/>
            <a:miter lim="800000"/>
            <a:headEnd/>
            <a:tailEnd/>
          </a:ln>
        </p:spPr>
        <p:txBody>
          <a:bodyPr wrap="square">
            <a:spAutoFit/>
          </a:bodyPr>
          <a:lstStyle/>
          <a:p>
            <a:pPr algn="ctr">
              <a:spcBef>
                <a:spcPts val="1200"/>
              </a:spcBef>
            </a:pPr>
            <a:r>
              <a:rPr lang="en-US" altLang="en-US" dirty="0" smtClean="0">
                <a:solidFill>
                  <a:schemeClr val="tx1">
                    <a:lumMod val="75000"/>
                    <a:lumOff val="25000"/>
                  </a:schemeClr>
                </a:solidFill>
                <a:ea typeface="Arial Unicode MS" panose="020B0604020202020204" pitchFamily="34" charset="-128"/>
                <a:cs typeface="Arial Unicode MS" panose="020B0604020202020204" pitchFamily="34" charset="-128"/>
              </a:rPr>
              <a:t>Introduced </a:t>
            </a:r>
            <a:r>
              <a:rPr lang="en-US" altLang="en-US" dirty="0">
                <a:solidFill>
                  <a:schemeClr val="tx1">
                    <a:lumMod val="75000"/>
                    <a:lumOff val="25000"/>
                  </a:schemeClr>
                </a:solidFill>
                <a:ea typeface="Arial Unicode MS" panose="020B0604020202020204" pitchFamily="34" charset="-128"/>
                <a:cs typeface="Arial Unicode MS" panose="020B0604020202020204" pitchFamily="34" charset="-128"/>
              </a:rPr>
              <a:t>new </a:t>
            </a:r>
            <a:r>
              <a:rPr lang="en-US" altLang="en-US" dirty="0" smtClean="0">
                <a:solidFill>
                  <a:schemeClr val="tx1">
                    <a:lumMod val="75000"/>
                    <a:lumOff val="25000"/>
                  </a:schemeClr>
                </a:solidFill>
                <a:ea typeface="Arial Unicode MS" panose="020B0604020202020204" pitchFamily="34" charset="-128"/>
                <a:cs typeface="Arial Unicode MS" panose="020B0604020202020204" pitchFamily="34" charset="-128"/>
              </a:rPr>
              <a:t>multi-channel engagement faster built on </a:t>
            </a:r>
            <a:r>
              <a:rPr lang="en-US" altLang="en-US" b="1" dirty="0" smtClean="0">
                <a:solidFill>
                  <a:srgbClr val="07324D"/>
                </a:solidFill>
                <a:ea typeface="Arial Unicode MS" panose="020B0604020202020204" pitchFamily="34" charset="-128"/>
                <a:cs typeface="Arial Unicode MS" panose="020B0604020202020204" pitchFamily="34" charset="-128"/>
              </a:rPr>
              <a:t>ultra-secure DB2 z/OS</a:t>
            </a:r>
            <a:endParaRPr lang="en-US" altLang="en-US" b="1" dirty="0">
              <a:solidFill>
                <a:srgbClr val="07324D"/>
              </a:solidFill>
              <a:ea typeface="Arial Unicode MS" panose="020B0604020202020204" pitchFamily="34" charset="-128"/>
              <a:cs typeface="Arial Unicode MS" panose="020B0604020202020204" pitchFamily="34" charset="-128"/>
            </a:endParaRPr>
          </a:p>
        </p:txBody>
      </p:sp>
      <p:pic>
        <p:nvPicPr>
          <p:cNvPr id="2" name="Picture 1"/>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574654" y="4510132"/>
            <a:ext cx="1579010" cy="503939"/>
          </a:xfrm>
          <a:prstGeom prst="rect">
            <a:avLst/>
          </a:prstGeom>
        </p:spPr>
      </p:pic>
      <p:sp>
        <p:nvSpPr>
          <p:cNvPr id="30" name="TextBox 36"/>
          <p:cNvSpPr txBox="1">
            <a:spLocks noChangeArrowheads="1"/>
          </p:cNvSpPr>
          <p:nvPr/>
        </p:nvSpPr>
        <p:spPr bwMode="auto">
          <a:xfrm>
            <a:off x="347753" y="5199419"/>
            <a:ext cx="2032811" cy="913070"/>
          </a:xfrm>
          <a:prstGeom prst="rect">
            <a:avLst/>
          </a:prstGeom>
          <a:noFill/>
          <a:ln w="9525">
            <a:noFill/>
            <a:miter lim="800000"/>
            <a:headEnd/>
            <a:tailEnd/>
          </a:ln>
        </p:spPr>
        <p:txBody>
          <a:bodyPr wrap="square">
            <a:spAutoFit/>
          </a:bodyPr>
          <a:lstStyle/>
          <a:p>
            <a:pPr algn="ctr">
              <a:lnSpc>
                <a:spcPts val="1600"/>
              </a:lnSpc>
            </a:pPr>
            <a:r>
              <a:rPr lang="en-US" dirty="0" err="1" smtClean="0">
                <a:solidFill>
                  <a:schemeClr val="tx2">
                    <a:lumMod val="75000"/>
                    <a:lumOff val="25000"/>
                  </a:schemeClr>
                </a:solidFill>
                <a:ea typeface="MS PGothic" pitchFamily="34" charset="-128"/>
              </a:rPr>
              <a:t>DevOps</a:t>
            </a:r>
            <a:r>
              <a:rPr lang="en-US" dirty="0" smtClean="0">
                <a:solidFill>
                  <a:schemeClr val="tx2">
                    <a:lumMod val="75000"/>
                    <a:lumOff val="25000"/>
                  </a:schemeClr>
                </a:solidFill>
                <a:ea typeface="MS PGothic" pitchFamily="34" charset="-128"/>
              </a:rPr>
              <a:t> practices reduce </a:t>
            </a:r>
            <a:r>
              <a:rPr lang="en-US" b="1" dirty="0" smtClean="0">
                <a:solidFill>
                  <a:srgbClr val="1FA9E1"/>
                </a:solidFill>
                <a:ea typeface="MS PGothic" pitchFamily="34" charset="-128"/>
              </a:rPr>
              <a:t>99% </a:t>
            </a:r>
            <a:r>
              <a:rPr lang="en-US" dirty="0" smtClean="0">
                <a:solidFill>
                  <a:schemeClr val="tx2">
                    <a:lumMod val="75000"/>
                    <a:lumOff val="25000"/>
                  </a:schemeClr>
                </a:solidFill>
                <a:ea typeface="MS PGothic" pitchFamily="34" charset="-128"/>
              </a:rPr>
              <a:t>of software releases from </a:t>
            </a:r>
            <a:r>
              <a:rPr lang="en-US" sz="1400" b="1" dirty="0" smtClean="0">
                <a:solidFill>
                  <a:srgbClr val="1FA9E1"/>
                </a:solidFill>
                <a:ea typeface="MS PGothic" pitchFamily="34" charset="-128"/>
              </a:rPr>
              <a:t>2-3 days to 1-2 hours!</a:t>
            </a:r>
            <a:endParaRPr lang="en-US" b="1" dirty="0">
              <a:solidFill>
                <a:srgbClr val="1FA9E1"/>
              </a:solidFill>
            </a:endParaRPr>
          </a:p>
        </p:txBody>
      </p:sp>
      <p:sp>
        <p:nvSpPr>
          <p:cNvPr id="3" name="Rectangle 2"/>
          <p:cNvSpPr/>
          <p:nvPr/>
        </p:nvSpPr>
        <p:spPr>
          <a:xfrm>
            <a:off x="1571020" y="3377624"/>
            <a:ext cx="5486054" cy="584775"/>
          </a:xfrm>
          <a:prstGeom prst="rect">
            <a:avLst/>
          </a:prstGeom>
        </p:spPr>
        <p:txBody>
          <a:bodyPr wrap="none">
            <a:spAutoFit/>
          </a:bodyPr>
          <a:lstStyle/>
          <a:p>
            <a:pPr algn="ctr"/>
            <a:r>
              <a:rPr lang="en-US" sz="3200" b="1" dirty="0">
                <a:solidFill>
                  <a:schemeClr val="accent2"/>
                </a:solidFill>
                <a:latin typeface="Helvetica Neue" charset="0"/>
                <a:ea typeface="Helvetica Neue" charset="0"/>
                <a:cs typeface="Helvetica Neue" charset="0"/>
              </a:rPr>
              <a:t>Powered by IBM z Systems</a:t>
            </a:r>
          </a:p>
        </p:txBody>
      </p:sp>
    </p:spTree>
    <p:extLst>
      <p:ext uri="{BB962C8B-B14F-4D97-AF65-F5344CB8AC3E}">
        <p14:creationId xmlns:p14="http://schemas.microsoft.com/office/powerpoint/2010/main" val="35898651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IBMers</a:t>
            </a:r>
            <a:r>
              <a:rPr lang="en-US" dirty="0" smtClean="0"/>
              <a:t>:  What do YOU need to do?</a:t>
            </a:r>
            <a:endParaRPr lang="en-US" dirty="0"/>
          </a:p>
        </p:txBody>
      </p:sp>
      <p:sp>
        <p:nvSpPr>
          <p:cNvPr id="3" name="Content Placeholder 2"/>
          <p:cNvSpPr>
            <a:spLocks noGrp="1"/>
          </p:cNvSpPr>
          <p:nvPr>
            <p:ph idx="1"/>
          </p:nvPr>
        </p:nvSpPr>
        <p:spPr>
          <a:xfrm>
            <a:off x="182563" y="1371600"/>
            <a:ext cx="8824912" cy="4754880"/>
          </a:xfrm>
        </p:spPr>
        <p:txBody>
          <a:bodyPr/>
          <a:lstStyle/>
          <a:p>
            <a:r>
              <a:rPr lang="en-US" b="1" dirty="0" smtClean="0"/>
              <a:t>Develop your own “elevator pitch” </a:t>
            </a:r>
            <a:r>
              <a:rPr lang="en-US" dirty="0" smtClean="0"/>
              <a:t>for each of the 4 key initiatives: how do YOU tell the story?</a:t>
            </a:r>
          </a:p>
          <a:p>
            <a:pPr lvl="1"/>
            <a:r>
              <a:rPr lang="en-US" dirty="0" smtClean="0"/>
              <a:t>Development Agility</a:t>
            </a:r>
          </a:p>
          <a:p>
            <a:pPr lvl="1"/>
            <a:r>
              <a:rPr lang="en-US" dirty="0" smtClean="0"/>
              <a:t>Hybrid Cloud</a:t>
            </a:r>
          </a:p>
          <a:p>
            <a:pPr lvl="1"/>
            <a:r>
              <a:rPr lang="en-US" dirty="0" smtClean="0"/>
              <a:t>Analytics</a:t>
            </a:r>
          </a:p>
          <a:p>
            <a:pPr lvl="1"/>
            <a:r>
              <a:rPr lang="en-US" dirty="0" smtClean="0"/>
              <a:t>Security</a:t>
            </a:r>
          </a:p>
          <a:p>
            <a:r>
              <a:rPr lang="en-US" dirty="0" smtClean="0"/>
              <a:t>Know the </a:t>
            </a:r>
            <a:r>
              <a:rPr lang="en-US" b="1" dirty="0" smtClean="0"/>
              <a:t>portfolio</a:t>
            </a:r>
            <a:r>
              <a:rPr lang="en-US" dirty="0" smtClean="0"/>
              <a:t> behind each initiative </a:t>
            </a:r>
          </a:p>
          <a:p>
            <a:pPr lvl="1"/>
            <a:r>
              <a:rPr lang="en-US" dirty="0" smtClean="0"/>
              <a:t>See: the rest of today’s presentations</a:t>
            </a:r>
          </a:p>
          <a:p>
            <a:r>
              <a:rPr lang="en-US" dirty="0" smtClean="0"/>
              <a:t>Be able to articulate the </a:t>
            </a:r>
            <a:r>
              <a:rPr lang="en-US" b="1" dirty="0" smtClean="0"/>
              <a:t>customer’s business value</a:t>
            </a:r>
            <a:r>
              <a:rPr lang="en-US" dirty="0" smtClean="0"/>
              <a:t> behind implementing these technologies</a:t>
            </a:r>
          </a:p>
          <a:p>
            <a:pPr lvl="1"/>
            <a:r>
              <a:rPr lang="en-US" dirty="0" smtClean="0"/>
              <a:t>Why should they care?</a:t>
            </a:r>
          </a:p>
          <a:p>
            <a:pPr lvl="1"/>
            <a:r>
              <a:rPr lang="en-US" dirty="0" smtClean="0"/>
              <a:t>First slides in each section should help with this</a:t>
            </a:r>
          </a:p>
          <a:p>
            <a:pPr lvl="1"/>
            <a:endParaRPr lang="en-US" dirty="0"/>
          </a:p>
          <a:p>
            <a:r>
              <a:rPr lang="en-US" dirty="0" smtClean="0"/>
              <a:t>The Digital Transformation story is the </a:t>
            </a:r>
            <a:r>
              <a:rPr lang="en-US" b="1" dirty="0" smtClean="0"/>
              <a:t>framework</a:t>
            </a:r>
            <a:r>
              <a:rPr lang="en-US" dirty="0" smtClean="0"/>
              <a:t> for all that we should be selling to our z Systems customers</a:t>
            </a:r>
          </a:p>
        </p:txBody>
      </p:sp>
      <p:sp>
        <p:nvSpPr>
          <p:cNvPr id="4" name="Slide Number Placeholder 3"/>
          <p:cNvSpPr>
            <a:spLocks noGrp="1"/>
          </p:cNvSpPr>
          <p:nvPr>
            <p:ph type="sldNum" sz="quarter" idx="10"/>
          </p:nvPr>
        </p:nvSpPr>
        <p:spPr/>
        <p:txBody>
          <a:bodyPr/>
          <a:lstStyle/>
          <a:p>
            <a:pPr>
              <a:defRPr/>
            </a:pPr>
            <a:fld id="{EB0AA821-8C0E-5145-9E21-3EEE24787867}" type="slidenum">
              <a:rPr lang="en-US" smtClean="0"/>
              <a:pPr>
                <a:defRPr/>
              </a:pPr>
              <a:t>41</a:t>
            </a:fld>
            <a:endParaRPr lang="en-US"/>
          </a:p>
        </p:txBody>
      </p:sp>
      <p:sp>
        <p:nvSpPr>
          <p:cNvPr id="5" name="Date Placeholder 4"/>
          <p:cNvSpPr>
            <a:spLocks noGrp="1"/>
          </p:cNvSpPr>
          <p:nvPr>
            <p:ph type="dt" sz="half" idx="11"/>
          </p:nvPr>
        </p:nvSpPr>
        <p:spPr/>
        <p:txBody>
          <a:bodyPr/>
          <a:lstStyle/>
          <a:p>
            <a:pPr>
              <a:defRPr/>
            </a:pPr>
            <a:fld id="{C00186F4-59AD-994F-88FA-079DC406A340}" type="datetime3">
              <a:rPr lang="en-US" smtClean="0"/>
              <a:pPr>
                <a:defRPr/>
              </a:pPr>
              <a:t>20 June 2016</a:t>
            </a:fld>
            <a:endParaRPr lang="en-US"/>
          </a:p>
        </p:txBody>
      </p:sp>
      <p:cxnSp>
        <p:nvCxnSpPr>
          <p:cNvPr id="6" name="Straight Connector 5"/>
          <p:cNvCxnSpPr/>
          <p:nvPr/>
        </p:nvCxnSpPr>
        <p:spPr>
          <a:xfrm>
            <a:off x="228600" y="896937"/>
            <a:ext cx="7942263" cy="4233"/>
          </a:xfrm>
          <a:prstGeom prst="line">
            <a:avLst/>
          </a:prstGeom>
          <a:ln w="38100" cmpd="sng">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7" name="TextBox 6"/>
          <p:cNvSpPr txBox="1"/>
          <p:nvPr/>
        </p:nvSpPr>
        <p:spPr>
          <a:xfrm>
            <a:off x="2286000" y="5878635"/>
            <a:ext cx="4517583" cy="307777"/>
          </a:xfrm>
          <a:prstGeom prst="rect">
            <a:avLst/>
          </a:prstGeom>
          <a:noFill/>
        </p:spPr>
        <p:txBody>
          <a:bodyPr wrap="none" rtlCol="0">
            <a:spAutoFit/>
          </a:bodyPr>
          <a:lstStyle/>
          <a:p>
            <a:r>
              <a:rPr lang="en-US" dirty="0" smtClean="0">
                <a:solidFill>
                  <a:srgbClr val="FF0000"/>
                </a:solidFill>
              </a:rPr>
              <a:t>REMOVE WHEN PRESENTING TO CUSTOMERS! </a:t>
            </a:r>
            <a:r>
              <a:rPr lang="en-US" dirty="0" smtClean="0">
                <a:solidFill>
                  <a:srgbClr val="FF0000"/>
                </a:solidFill>
                <a:sym typeface="Wingdings"/>
              </a:rPr>
              <a:t></a:t>
            </a:r>
          </a:p>
        </p:txBody>
      </p:sp>
    </p:spTree>
    <p:extLst>
      <p:ext uri="{BB962C8B-B14F-4D97-AF65-F5344CB8AC3E}">
        <p14:creationId xmlns:p14="http://schemas.microsoft.com/office/powerpoint/2010/main" val="71973085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Placeholder 3"/>
          <p:cNvSpPr>
            <a:spLocks noGrp="1"/>
          </p:cNvSpPr>
          <p:nvPr>
            <p:ph type="body" sz="quarter" idx="10"/>
          </p:nvPr>
        </p:nvSpPr>
        <p:spPr>
          <a:xfrm>
            <a:off x="914400" y="5029200"/>
            <a:ext cx="8237564" cy="730250"/>
          </a:xfrm>
        </p:spPr>
        <p:txBody>
          <a:bodyPr/>
          <a:lstStyle/>
          <a:p>
            <a:pPr eaLnBrk="1" hangingPunct="1">
              <a:spcBef>
                <a:spcPct val="0"/>
              </a:spcBef>
            </a:pPr>
            <a:r>
              <a:rPr lang="en-US" sz="5400" dirty="0" smtClean="0">
                <a:latin typeface="Arial" charset="0"/>
                <a:ea typeface="MS PGothic" charset="0"/>
              </a:rPr>
              <a:t>z Systems 101</a:t>
            </a:r>
            <a:endParaRPr lang="en-US" sz="5400" dirty="0">
              <a:latin typeface="Arial" charset="0"/>
              <a:ea typeface="MS PGothic" charset="0"/>
            </a:endParaRPr>
          </a:p>
        </p:txBody>
      </p:sp>
      <p:pic>
        <p:nvPicPr>
          <p:cNvPr id="17411" name="Picture Placeholder 3"/>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a:stretch>
            <a:fillRect/>
          </a:stretch>
        </p:blipFill>
        <p:spPr/>
      </p:pic>
      <p:sp>
        <p:nvSpPr>
          <p:cNvPr id="17412" name="Text Placeholder 8"/>
          <p:cNvSpPr txBox="1">
            <a:spLocks/>
          </p:cNvSpPr>
          <p:nvPr/>
        </p:nvSpPr>
        <p:spPr bwMode="auto">
          <a:xfrm>
            <a:off x="352425" y="6381750"/>
            <a:ext cx="84137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sz="1400">
                <a:solidFill>
                  <a:schemeClr val="tx1"/>
                </a:solidFill>
                <a:latin typeface="Arial" charset="0"/>
                <a:ea typeface="MS PGothic" charset="0"/>
                <a:cs typeface="MS PGothic" charset="0"/>
              </a:defRPr>
            </a:lvl1pPr>
            <a:lvl2pPr marL="742950" indent="-285750">
              <a:defRPr sz="1400">
                <a:solidFill>
                  <a:schemeClr val="tx1"/>
                </a:solidFill>
                <a:latin typeface="Arial" charset="0"/>
                <a:ea typeface="MS PGothic" charset="0"/>
                <a:cs typeface="MS PGothic" charset="0"/>
              </a:defRPr>
            </a:lvl2pPr>
            <a:lvl3pPr marL="1143000" indent="-228600">
              <a:defRPr sz="1400">
                <a:solidFill>
                  <a:schemeClr val="tx1"/>
                </a:solidFill>
                <a:latin typeface="Arial" charset="0"/>
                <a:ea typeface="MS PGothic" charset="0"/>
                <a:cs typeface="MS PGothic" charset="0"/>
              </a:defRPr>
            </a:lvl3pPr>
            <a:lvl4pPr marL="1600200" indent="-228600">
              <a:defRPr sz="1400">
                <a:solidFill>
                  <a:schemeClr val="tx1"/>
                </a:solidFill>
                <a:latin typeface="Arial" charset="0"/>
                <a:ea typeface="MS PGothic" charset="0"/>
                <a:cs typeface="MS PGothic" charset="0"/>
              </a:defRPr>
            </a:lvl4pPr>
            <a:lvl5pPr marL="2057400" indent="-228600">
              <a:defRPr sz="1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1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1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1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1400">
                <a:solidFill>
                  <a:schemeClr val="tx1"/>
                </a:solidFill>
                <a:latin typeface="Arial" charset="0"/>
                <a:ea typeface="MS PGothic" charset="0"/>
                <a:cs typeface="MS PGothic" charset="0"/>
              </a:defRPr>
            </a:lvl9pPr>
          </a:lstStyle>
          <a:p>
            <a:pPr eaLnBrk="1" hangingPunct="1">
              <a:lnSpc>
                <a:spcPts val="1463"/>
              </a:lnSpc>
            </a:pPr>
            <a:r>
              <a:rPr lang="en-US" sz="1200" b="1" dirty="0">
                <a:solidFill>
                  <a:srgbClr val="0D0D0D"/>
                </a:solidFill>
              </a:rPr>
              <a:t>Presenter</a:t>
            </a:r>
            <a:r>
              <a:rPr lang="ja-JP" altLang="en-US" sz="1200" b="1">
                <a:solidFill>
                  <a:srgbClr val="0D0D0D"/>
                </a:solidFill>
              </a:rPr>
              <a:t>’</a:t>
            </a:r>
            <a:r>
              <a:rPr lang="en-US" altLang="ja-JP" sz="1200" b="1" dirty="0">
                <a:solidFill>
                  <a:srgbClr val="0D0D0D"/>
                </a:solidFill>
              </a:rPr>
              <a:t>s Name </a:t>
            </a:r>
            <a:r>
              <a:rPr lang="en-US" altLang="ja-JP" sz="1200" dirty="0">
                <a:solidFill>
                  <a:srgbClr val="7F7F7F"/>
                </a:solidFill>
              </a:rPr>
              <a:t>| Optional presenter</a:t>
            </a:r>
            <a:r>
              <a:rPr lang="ja-JP" altLang="en-US" sz="1200">
                <a:solidFill>
                  <a:srgbClr val="7F7F7F"/>
                </a:solidFill>
              </a:rPr>
              <a:t>’</a:t>
            </a:r>
            <a:r>
              <a:rPr lang="en-US" altLang="ja-JP" sz="1200" dirty="0">
                <a:solidFill>
                  <a:srgbClr val="7F7F7F"/>
                </a:solidFill>
              </a:rPr>
              <a:t>s title/credentials</a:t>
            </a:r>
          </a:p>
          <a:p>
            <a:pPr eaLnBrk="1" hangingPunct="1">
              <a:lnSpc>
                <a:spcPts val="1463"/>
              </a:lnSpc>
            </a:pPr>
            <a:r>
              <a:rPr lang="en-US" sz="1200" dirty="0">
                <a:solidFill>
                  <a:srgbClr val="7F7F7F"/>
                </a:solidFill>
              </a:rPr>
              <a:t>Optional presentation location | Optional presentation date</a:t>
            </a:r>
          </a:p>
        </p:txBody>
      </p:sp>
    </p:spTree>
    <p:extLst>
      <p:ext uri="{BB962C8B-B14F-4D97-AF65-F5344CB8AC3E}">
        <p14:creationId xmlns:p14="http://schemas.microsoft.com/office/powerpoint/2010/main" val="410129340"/>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z13s_bkgd1.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893"/>
            <a:ext cx="9144000" cy="6862308"/>
          </a:xfrm>
          <a:prstGeom prst="rect">
            <a:avLst/>
          </a:prstGeom>
        </p:spPr>
      </p:pic>
      <p:sp>
        <p:nvSpPr>
          <p:cNvPr id="2" name="Title 1"/>
          <p:cNvSpPr>
            <a:spLocks noGrp="1"/>
          </p:cNvSpPr>
          <p:nvPr>
            <p:ph type="title"/>
          </p:nvPr>
        </p:nvSpPr>
        <p:spPr/>
        <p:txBody>
          <a:bodyPr/>
          <a:lstStyle/>
          <a:p>
            <a:r>
              <a:rPr lang="en-US" sz="2800" b="0" dirty="0" smtClean="0">
                <a:solidFill>
                  <a:schemeClr val="bg1"/>
                </a:solidFill>
              </a:rPr>
              <a:t>World’s leading </a:t>
            </a:r>
            <a:r>
              <a:rPr lang="en-US" sz="2800" b="0" dirty="0">
                <a:solidFill>
                  <a:schemeClr val="bg1"/>
                </a:solidFill>
              </a:rPr>
              <a:t>b</a:t>
            </a:r>
            <a:r>
              <a:rPr lang="en-US" sz="2800" b="0" dirty="0" smtClean="0">
                <a:solidFill>
                  <a:schemeClr val="bg1"/>
                </a:solidFill>
              </a:rPr>
              <a:t>usinesses </a:t>
            </a:r>
            <a:r>
              <a:rPr lang="en-US" sz="2800" b="0" dirty="0">
                <a:solidFill>
                  <a:schemeClr val="bg1"/>
                </a:solidFill>
              </a:rPr>
              <a:t>r</a:t>
            </a:r>
            <a:r>
              <a:rPr lang="en-US" sz="2800" b="0" dirty="0" smtClean="0">
                <a:solidFill>
                  <a:schemeClr val="bg1"/>
                </a:solidFill>
              </a:rPr>
              <a:t>un on the mainframe</a:t>
            </a:r>
            <a:endParaRPr lang="en-US" sz="2800" b="0" dirty="0">
              <a:solidFill>
                <a:schemeClr val="bg1"/>
              </a:solidFill>
            </a:endParaRPr>
          </a:p>
        </p:txBody>
      </p:sp>
      <p:graphicFrame>
        <p:nvGraphicFramePr>
          <p:cNvPr id="9" name="Group 98"/>
          <p:cNvGraphicFramePr>
            <a:graphicFrameLocks noGrp="1"/>
          </p:cNvGraphicFramePr>
          <p:nvPr>
            <p:extLst>
              <p:ext uri="{D42A27DB-BD31-4B8C-83A1-F6EECF244321}">
                <p14:modId xmlns:p14="http://schemas.microsoft.com/office/powerpoint/2010/main" val="906137963"/>
              </p:ext>
            </p:extLst>
          </p:nvPr>
        </p:nvGraphicFramePr>
        <p:xfrm>
          <a:off x="2337263" y="2014794"/>
          <a:ext cx="2704170" cy="4157471"/>
        </p:xfrm>
        <a:graphic>
          <a:graphicData uri="http://schemas.openxmlformats.org/drawingml/2006/table">
            <a:tbl>
              <a:tblPr/>
              <a:tblGrid>
                <a:gridCol w="2704170"/>
              </a:tblGrid>
              <a:tr h="1663263">
                <a:tc>
                  <a:txBody>
                    <a:bodyPr/>
                    <a:lstStyle/>
                    <a:p>
                      <a:pPr marL="0" marR="0" lvl="0" indent="0" algn="l" defTabSz="914400" rtl="0" eaLnBrk="0" fontAlgn="base" latinLnBrk="0" hangingPunct="0">
                        <a:lnSpc>
                          <a:spcPct val="100000"/>
                        </a:lnSpc>
                        <a:spcBef>
                          <a:spcPct val="20000"/>
                        </a:spcBef>
                        <a:spcAft>
                          <a:spcPct val="0"/>
                        </a:spcAft>
                        <a:buClr>
                          <a:srgbClr val="FFC100"/>
                        </a:buClr>
                        <a:buSzTx/>
                        <a:buFont typeface="Wingdings" pitchFamily="2" charset="2"/>
                        <a:buNone/>
                        <a:tabLst/>
                        <a:defRPr/>
                      </a:pPr>
                      <a:r>
                        <a:rPr kumimoji="0" lang="en-US" sz="4400" b="0" i="0" u="none" strike="noStrike" cap="none" normalizeH="0" baseline="0" dirty="0" smtClean="0">
                          <a:ln>
                            <a:noFill/>
                          </a:ln>
                          <a:solidFill>
                            <a:schemeClr val="accent1"/>
                          </a:solidFill>
                          <a:effectLst/>
                          <a:latin typeface="Lubalin for IBM Demi"/>
                          <a:ea typeface="MS PGothic" pitchFamily="34" charset="-128"/>
                          <a:cs typeface="Lubalin for IBM Demi"/>
                        </a:rPr>
                        <a:t>92</a:t>
                      </a:r>
                      <a:r>
                        <a:rPr kumimoji="0" lang="en-US" sz="4400" b="0" i="0" u="none" strike="noStrike" cap="none" normalizeH="0" baseline="0" dirty="0" smtClean="0">
                          <a:ln>
                            <a:noFill/>
                          </a:ln>
                          <a:solidFill>
                            <a:schemeClr val="bg1"/>
                          </a:solidFill>
                          <a:effectLst/>
                          <a:latin typeface="Lubalin for IBM Demi"/>
                          <a:ea typeface="MS PGothic" pitchFamily="34" charset="-128"/>
                          <a:cs typeface="Lubalin for IBM Demi"/>
                        </a:rPr>
                        <a:t/>
                      </a:r>
                      <a:br>
                        <a:rPr kumimoji="0" lang="en-US" sz="4400" b="0" i="0" u="none" strike="noStrike" cap="none" normalizeH="0" baseline="0" dirty="0" smtClean="0">
                          <a:ln>
                            <a:noFill/>
                          </a:ln>
                          <a:solidFill>
                            <a:schemeClr val="bg1"/>
                          </a:solidFill>
                          <a:effectLst/>
                          <a:latin typeface="Lubalin for IBM Demi"/>
                          <a:ea typeface="MS PGothic" pitchFamily="34" charset="-128"/>
                          <a:cs typeface="Lubalin for IBM Demi"/>
                        </a:rPr>
                      </a:br>
                      <a:r>
                        <a:rPr kumimoji="0" lang="en-US" sz="1600" b="1" i="0" u="none" strike="noStrike" cap="none" normalizeH="0" baseline="0" dirty="0" smtClean="0">
                          <a:ln>
                            <a:noFill/>
                          </a:ln>
                          <a:solidFill>
                            <a:schemeClr val="bg1"/>
                          </a:solidFill>
                          <a:effectLst/>
                          <a:latin typeface="Arial" pitchFamily="34" charset="0"/>
                          <a:ea typeface="MS PGothic" pitchFamily="34" charset="-128"/>
                          <a:cs typeface="Arial" pitchFamily="34" charset="0"/>
                        </a:rPr>
                        <a:t>of the top 100 </a:t>
                      </a:r>
                      <a:br>
                        <a:rPr kumimoji="0" lang="en-US" sz="1600" b="1" i="0" u="none" strike="noStrike" cap="none" normalizeH="0" baseline="0" dirty="0" smtClean="0">
                          <a:ln>
                            <a:noFill/>
                          </a:ln>
                          <a:solidFill>
                            <a:schemeClr val="bg1"/>
                          </a:solidFill>
                          <a:effectLst/>
                          <a:latin typeface="Arial" pitchFamily="34" charset="0"/>
                          <a:ea typeface="MS PGothic" pitchFamily="34" charset="-128"/>
                          <a:cs typeface="Arial" pitchFamily="34" charset="0"/>
                        </a:rPr>
                      </a:br>
                      <a:r>
                        <a:rPr kumimoji="0" lang="en-US" sz="1600" b="1" i="0" u="none" strike="noStrike" cap="none" normalizeH="0" baseline="0" dirty="0" smtClean="0">
                          <a:ln>
                            <a:noFill/>
                          </a:ln>
                          <a:solidFill>
                            <a:schemeClr val="bg1"/>
                          </a:solidFill>
                          <a:effectLst/>
                          <a:latin typeface="Arial" pitchFamily="34" charset="0"/>
                          <a:ea typeface="MS PGothic" pitchFamily="34" charset="-128"/>
                          <a:cs typeface="Arial" pitchFamily="34" charset="0"/>
                        </a:rPr>
                        <a:t>worldwide banks</a:t>
                      </a:r>
                      <a:endParaRPr kumimoji="0" lang="en-US" sz="1200" b="1" i="0" u="none" strike="noStrike" cap="none" normalizeH="0" baseline="30000" dirty="0" smtClean="0">
                        <a:ln>
                          <a:noFill/>
                        </a:ln>
                        <a:solidFill>
                          <a:schemeClr val="bg1"/>
                        </a:solidFill>
                        <a:effectLst/>
                        <a:latin typeface="Arial" pitchFamily="34" charset="0"/>
                        <a:ea typeface="MS PGothic" pitchFamily="34" charset="-128"/>
                        <a:cs typeface="Arial" pitchFamily="34" charset="0"/>
                      </a:endParaRPr>
                    </a:p>
                    <a:p>
                      <a:pPr marL="0" marR="0" lvl="0" indent="0" algn="l" defTabSz="914400" rtl="0" eaLnBrk="0" fontAlgn="base" latinLnBrk="0" hangingPunct="0">
                        <a:lnSpc>
                          <a:spcPct val="100000"/>
                        </a:lnSpc>
                        <a:spcBef>
                          <a:spcPct val="20000"/>
                        </a:spcBef>
                        <a:spcAft>
                          <a:spcPct val="0"/>
                        </a:spcAft>
                        <a:buClr>
                          <a:srgbClr val="FFC100"/>
                        </a:buClr>
                        <a:buSzTx/>
                        <a:buFont typeface="Wingdings" pitchFamily="2" charset="2"/>
                        <a:buNone/>
                        <a:tabLst/>
                      </a:pPr>
                      <a:endParaRPr kumimoji="0" lang="en-US" sz="4400" b="0" i="0" u="none" strike="noStrike" cap="none" normalizeH="0" baseline="0" dirty="0" smtClean="0">
                        <a:ln>
                          <a:noFill/>
                        </a:ln>
                        <a:solidFill>
                          <a:schemeClr val="bg1"/>
                        </a:solidFill>
                        <a:effectLst/>
                        <a:latin typeface="Lubalin for IBM Demi"/>
                        <a:ea typeface="MS PGothic" pitchFamily="34" charset="-128"/>
                        <a:cs typeface="Lubalin for IBM Demi"/>
                      </a:endParaRPr>
                    </a:p>
                  </a:txBody>
                  <a:tcPr anchor="ctr" horzOverflow="overflow">
                    <a:lnL cap="flat">
                      <a:noFill/>
                    </a:lnL>
                    <a:lnR cap="flat">
                      <a:noFill/>
                    </a:lnR>
                    <a:lnT cap="flat">
                      <a:noFill/>
                    </a:lnT>
                    <a:lnB cap="flat">
                      <a:noFill/>
                    </a:lnB>
                    <a:lnTlToBr>
                      <a:noFill/>
                    </a:lnTlToBr>
                    <a:lnBlToTr>
                      <a:noFill/>
                    </a:lnBlToTr>
                    <a:noFill/>
                  </a:tcPr>
                </a:tc>
              </a:tr>
              <a:tr h="2002154">
                <a:tc>
                  <a:txBody>
                    <a:bodyPr/>
                    <a:lstStyle/>
                    <a:p>
                      <a:pPr marL="0" marR="0" lvl="0" indent="0" algn="l" defTabSz="914400" rtl="0" eaLnBrk="0" fontAlgn="base" latinLnBrk="0" hangingPunct="0">
                        <a:lnSpc>
                          <a:spcPct val="100000"/>
                        </a:lnSpc>
                        <a:spcBef>
                          <a:spcPct val="20000"/>
                        </a:spcBef>
                        <a:spcAft>
                          <a:spcPct val="0"/>
                        </a:spcAft>
                        <a:buClr>
                          <a:srgbClr val="FFC100"/>
                        </a:buClr>
                        <a:buSzTx/>
                        <a:buFont typeface="Wingdings" pitchFamily="2" charset="2"/>
                        <a:buNone/>
                        <a:tabLst/>
                      </a:pPr>
                      <a:r>
                        <a:rPr kumimoji="0" lang="en-US" sz="4400" b="0" i="0" u="none" strike="noStrike" cap="none" normalizeH="0" baseline="0" dirty="0" smtClean="0">
                          <a:ln>
                            <a:noFill/>
                          </a:ln>
                          <a:solidFill>
                            <a:schemeClr val="accent2"/>
                          </a:solidFill>
                          <a:effectLst/>
                          <a:latin typeface="Lubalin for IBM Demi"/>
                          <a:ea typeface="MS PGothic" pitchFamily="34" charset="-128"/>
                          <a:cs typeface="Lubalin for IBM Demi"/>
                        </a:rPr>
                        <a:t>23</a:t>
                      </a:r>
                      <a:endParaRPr kumimoji="0" lang="en-US" sz="4400" b="0" i="0" u="none" strike="noStrike" cap="none" normalizeH="0" baseline="0" dirty="0" smtClean="0">
                        <a:ln>
                          <a:noFill/>
                        </a:ln>
                        <a:solidFill>
                          <a:schemeClr val="bg1"/>
                        </a:solidFill>
                        <a:effectLst/>
                        <a:latin typeface="Lubalin for IBM Demi"/>
                        <a:ea typeface="MS PGothic" pitchFamily="34" charset="-128"/>
                        <a:cs typeface="Lubalin for IBM Demi"/>
                      </a:endParaRPr>
                    </a:p>
                    <a:p>
                      <a:pPr marL="0" marR="0" lvl="0" indent="0" algn="l" defTabSz="914400" rtl="0" eaLnBrk="0" fontAlgn="base" latinLnBrk="0" hangingPunct="0">
                        <a:lnSpc>
                          <a:spcPct val="100000"/>
                        </a:lnSpc>
                        <a:spcBef>
                          <a:spcPct val="20000"/>
                        </a:spcBef>
                        <a:spcAft>
                          <a:spcPct val="0"/>
                        </a:spcAft>
                        <a:buClr>
                          <a:srgbClr val="FFC100"/>
                        </a:buClr>
                        <a:buSzTx/>
                        <a:buFont typeface="Wingdings" pitchFamily="2" charset="2"/>
                        <a:buNone/>
                        <a:tabLst/>
                        <a:defRPr/>
                      </a:pPr>
                      <a:r>
                        <a:rPr kumimoji="0" lang="en-US" sz="1600" b="1" i="0" u="none" strike="noStrike" cap="none" normalizeH="0" baseline="0" dirty="0" smtClean="0">
                          <a:ln>
                            <a:noFill/>
                          </a:ln>
                          <a:solidFill>
                            <a:schemeClr val="bg1"/>
                          </a:solidFill>
                          <a:effectLst/>
                          <a:latin typeface="Arial" pitchFamily="34" charset="0"/>
                          <a:ea typeface="MS PGothic" pitchFamily="34" charset="-128"/>
                          <a:cs typeface="Arial" pitchFamily="34" charset="0"/>
                        </a:rPr>
                        <a:t>of the top 25 </a:t>
                      </a:r>
                      <a:br>
                        <a:rPr kumimoji="0" lang="en-US" sz="1600" b="1" i="0" u="none" strike="noStrike" cap="none" normalizeH="0" baseline="0" dirty="0" smtClean="0">
                          <a:ln>
                            <a:noFill/>
                          </a:ln>
                          <a:solidFill>
                            <a:schemeClr val="bg1"/>
                          </a:solidFill>
                          <a:effectLst/>
                          <a:latin typeface="Arial" pitchFamily="34" charset="0"/>
                          <a:ea typeface="MS PGothic" pitchFamily="34" charset="-128"/>
                          <a:cs typeface="Arial" pitchFamily="34" charset="0"/>
                        </a:rPr>
                      </a:br>
                      <a:r>
                        <a:rPr kumimoji="0" lang="en-US" sz="1600" b="1" i="0" u="none" strike="noStrike" cap="none" normalizeH="0" baseline="0" dirty="0" smtClean="0">
                          <a:ln>
                            <a:noFill/>
                          </a:ln>
                          <a:solidFill>
                            <a:schemeClr val="bg1"/>
                          </a:solidFill>
                          <a:effectLst/>
                          <a:latin typeface="Arial" pitchFamily="34" charset="0"/>
                          <a:ea typeface="MS PGothic" pitchFamily="34" charset="-128"/>
                          <a:cs typeface="Arial" pitchFamily="34" charset="0"/>
                        </a:rPr>
                        <a:t>US retailers</a:t>
                      </a:r>
                      <a:endParaRPr kumimoji="0" lang="en-US" sz="1600" b="0" i="0" u="none" strike="noStrike" cap="none" normalizeH="0" baseline="30000" dirty="0" smtClean="0">
                        <a:ln>
                          <a:noFill/>
                        </a:ln>
                        <a:solidFill>
                          <a:schemeClr val="bg1"/>
                        </a:solidFill>
                        <a:effectLst/>
                        <a:latin typeface="Arial" pitchFamily="34" charset="0"/>
                        <a:ea typeface="MS PGothic" pitchFamily="34" charset="-128"/>
                        <a:cs typeface="Arial" pitchFamily="34" charset="0"/>
                      </a:endParaRPr>
                    </a:p>
                    <a:p>
                      <a:pPr marL="0" marR="0" lvl="0" indent="0" algn="l" defTabSz="914400" rtl="0" eaLnBrk="0" fontAlgn="base" latinLnBrk="0" hangingPunct="0">
                        <a:lnSpc>
                          <a:spcPct val="100000"/>
                        </a:lnSpc>
                        <a:spcBef>
                          <a:spcPct val="20000"/>
                        </a:spcBef>
                        <a:spcAft>
                          <a:spcPct val="0"/>
                        </a:spcAft>
                        <a:buClr>
                          <a:srgbClr val="FFC100"/>
                        </a:buClr>
                        <a:buSzTx/>
                        <a:buFont typeface="Wingdings" pitchFamily="2" charset="2"/>
                        <a:buNone/>
                        <a:tabLst/>
                      </a:pPr>
                      <a:endParaRPr kumimoji="0" lang="en-US" sz="4400" b="0" i="0" u="none" strike="noStrike" cap="none" normalizeH="0" baseline="0" dirty="0" smtClean="0">
                        <a:ln>
                          <a:noFill/>
                        </a:ln>
                        <a:solidFill>
                          <a:schemeClr val="bg1"/>
                        </a:solidFill>
                        <a:effectLst/>
                        <a:latin typeface="Lubalin for IBM Demi"/>
                        <a:ea typeface="MS PGothic" pitchFamily="34" charset="-128"/>
                        <a:cs typeface="Lubalin for IBM Demi"/>
                      </a:endParaRPr>
                    </a:p>
                  </a:txBody>
                  <a:tcPr anchor="ctr" horzOverflow="overflow">
                    <a:lnL cap="flat">
                      <a:noFill/>
                    </a:lnL>
                    <a:lnR cap="flat">
                      <a:noFill/>
                    </a:lnR>
                    <a:lnT cap="flat">
                      <a:noFill/>
                    </a:lnT>
                    <a:lnB cap="flat">
                      <a:noFill/>
                    </a:lnB>
                    <a:lnTlToBr>
                      <a:noFill/>
                    </a:lnTlToBr>
                    <a:lnBlToTr>
                      <a:noFill/>
                    </a:lnBlToTr>
                    <a:noFill/>
                  </a:tcPr>
                </a:tc>
              </a:tr>
            </a:tbl>
          </a:graphicData>
        </a:graphic>
      </p:graphicFrame>
      <p:pic>
        <p:nvPicPr>
          <p:cNvPr id="4" name="Picture 3" descr="SteveMills_Assets-13.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709213" y="3971048"/>
            <a:ext cx="1572523" cy="1380152"/>
          </a:xfrm>
          <a:prstGeom prst="rect">
            <a:avLst/>
          </a:prstGeom>
        </p:spPr>
      </p:pic>
      <p:pic>
        <p:nvPicPr>
          <p:cNvPr id="5" name="Picture 4" descr="SteveMills_Assets-14.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09221" y="2014794"/>
            <a:ext cx="1572523" cy="1380152"/>
          </a:xfrm>
          <a:prstGeom prst="rect">
            <a:avLst/>
          </a:prstGeom>
        </p:spPr>
      </p:pic>
      <p:pic>
        <p:nvPicPr>
          <p:cNvPr id="6" name="Picture 5" descr="Steve_Assets-15.png"/>
          <p:cNvPicPr>
            <a:picLocks/>
          </p:cNvPicPr>
          <p:nvPr/>
        </p:nvPicPr>
        <p:blipFill>
          <a:blip r:embed="rId6" cstate="email">
            <a:extLst>
              <a:ext uri="{28A0092B-C50C-407E-A947-70E740481C1C}">
                <a14:useLocalDpi xmlns:a14="http://schemas.microsoft.com/office/drawing/2010/main" val="0"/>
              </a:ext>
            </a:extLst>
          </a:blip>
          <a:stretch>
            <a:fillRect/>
          </a:stretch>
        </p:blipFill>
        <p:spPr>
          <a:xfrm>
            <a:off x="4306953" y="3971049"/>
            <a:ext cx="1568354" cy="1363109"/>
          </a:xfrm>
          <a:prstGeom prst="rect">
            <a:avLst/>
          </a:prstGeom>
        </p:spPr>
      </p:pic>
      <p:pic>
        <p:nvPicPr>
          <p:cNvPr id="7" name="Picture 6" descr="Steve_Assets-16.png"/>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4306431" y="2014794"/>
            <a:ext cx="1572524" cy="1380151"/>
          </a:xfrm>
          <a:prstGeom prst="rect">
            <a:avLst/>
          </a:prstGeom>
        </p:spPr>
      </p:pic>
      <p:graphicFrame>
        <p:nvGraphicFramePr>
          <p:cNvPr id="16" name="Group 98"/>
          <p:cNvGraphicFramePr>
            <a:graphicFrameLocks noGrp="1"/>
          </p:cNvGraphicFramePr>
          <p:nvPr>
            <p:extLst>
              <p:ext uri="{D42A27DB-BD31-4B8C-83A1-F6EECF244321}">
                <p14:modId xmlns:p14="http://schemas.microsoft.com/office/powerpoint/2010/main" val="581529142"/>
              </p:ext>
            </p:extLst>
          </p:nvPr>
        </p:nvGraphicFramePr>
        <p:xfrm>
          <a:off x="5896549" y="2014794"/>
          <a:ext cx="2704170" cy="4206239"/>
        </p:xfrm>
        <a:graphic>
          <a:graphicData uri="http://schemas.openxmlformats.org/drawingml/2006/table">
            <a:tbl>
              <a:tblPr/>
              <a:tblGrid>
                <a:gridCol w="2704170"/>
              </a:tblGrid>
              <a:tr h="1663263">
                <a:tc>
                  <a:txBody>
                    <a:bodyPr/>
                    <a:lstStyle/>
                    <a:p>
                      <a:pPr marL="0" marR="0" lvl="0" indent="0" algn="l" defTabSz="914400" rtl="0" eaLnBrk="0" fontAlgn="base" latinLnBrk="0" hangingPunct="0">
                        <a:lnSpc>
                          <a:spcPct val="100000"/>
                        </a:lnSpc>
                        <a:spcBef>
                          <a:spcPct val="20000"/>
                        </a:spcBef>
                        <a:spcAft>
                          <a:spcPct val="0"/>
                        </a:spcAft>
                        <a:buClr>
                          <a:srgbClr val="FFC100"/>
                        </a:buClr>
                        <a:buSzTx/>
                        <a:buFont typeface="Wingdings" pitchFamily="2" charset="2"/>
                        <a:buNone/>
                        <a:tabLst/>
                        <a:defRPr/>
                      </a:pPr>
                      <a:r>
                        <a:rPr kumimoji="0" lang="en-US" sz="4400" b="0" i="0" u="none" strike="noStrike" cap="none" normalizeH="0" baseline="0" dirty="0" smtClean="0">
                          <a:ln>
                            <a:noFill/>
                          </a:ln>
                          <a:solidFill>
                            <a:schemeClr val="accent5"/>
                          </a:solidFill>
                          <a:effectLst/>
                          <a:latin typeface="Lubalin for IBM Demi"/>
                          <a:ea typeface="MS PGothic" pitchFamily="34" charset="-128"/>
                          <a:cs typeface="Lubalin for IBM Demi"/>
                        </a:rPr>
                        <a:t>10</a:t>
                      </a:r>
                      <a:r>
                        <a:rPr kumimoji="0" lang="en-US" sz="4400" b="0" i="0" u="none" strike="noStrike" cap="none" normalizeH="0" baseline="0" dirty="0" smtClean="0">
                          <a:ln>
                            <a:noFill/>
                          </a:ln>
                          <a:solidFill>
                            <a:schemeClr val="bg1"/>
                          </a:solidFill>
                          <a:effectLst/>
                          <a:latin typeface="Lubalin for IBM Demi"/>
                          <a:ea typeface="MS PGothic" pitchFamily="34" charset="-128"/>
                          <a:cs typeface="Lubalin for IBM Demi"/>
                        </a:rPr>
                        <a:t/>
                      </a:r>
                      <a:br>
                        <a:rPr kumimoji="0" lang="en-US" sz="4400" b="0" i="0" u="none" strike="noStrike" cap="none" normalizeH="0" baseline="0" dirty="0" smtClean="0">
                          <a:ln>
                            <a:noFill/>
                          </a:ln>
                          <a:solidFill>
                            <a:schemeClr val="bg1"/>
                          </a:solidFill>
                          <a:effectLst/>
                          <a:latin typeface="Lubalin for IBM Demi"/>
                          <a:ea typeface="MS PGothic" pitchFamily="34" charset="-128"/>
                          <a:cs typeface="Lubalin for IBM Demi"/>
                        </a:rPr>
                      </a:br>
                      <a:r>
                        <a:rPr kumimoji="0" lang="en-US" sz="1600" b="1" i="0" u="none" strike="noStrike" cap="none" normalizeH="0" baseline="0" dirty="0" smtClean="0">
                          <a:ln>
                            <a:noFill/>
                          </a:ln>
                          <a:solidFill>
                            <a:schemeClr val="bg1"/>
                          </a:solidFill>
                          <a:effectLst/>
                          <a:latin typeface="Arial" pitchFamily="34" charset="0"/>
                          <a:ea typeface="MS PGothic" pitchFamily="34" charset="-128"/>
                          <a:cs typeface="Arial" pitchFamily="34" charset="0"/>
                        </a:rPr>
                        <a:t>out of 10 of the world’s </a:t>
                      </a:r>
                    </a:p>
                    <a:p>
                      <a:pPr marL="0" marR="0" lvl="0" indent="0" algn="l" defTabSz="914400" rtl="0" eaLnBrk="0" fontAlgn="base" latinLnBrk="0" hangingPunct="0">
                        <a:lnSpc>
                          <a:spcPct val="100000"/>
                        </a:lnSpc>
                        <a:spcBef>
                          <a:spcPct val="20000"/>
                        </a:spcBef>
                        <a:spcAft>
                          <a:spcPct val="0"/>
                        </a:spcAft>
                        <a:buClr>
                          <a:srgbClr val="FFC100"/>
                        </a:buClr>
                        <a:buSzTx/>
                        <a:buFont typeface="Wingdings" pitchFamily="2" charset="2"/>
                        <a:buNone/>
                        <a:tabLst/>
                        <a:defRPr/>
                      </a:pPr>
                      <a:r>
                        <a:rPr kumimoji="0" lang="en-US" sz="1600" b="1" i="0" u="none" strike="noStrike" cap="none" normalizeH="0" baseline="0" dirty="0" smtClean="0">
                          <a:ln>
                            <a:noFill/>
                          </a:ln>
                          <a:solidFill>
                            <a:schemeClr val="bg1"/>
                          </a:solidFill>
                          <a:effectLst/>
                          <a:latin typeface="Arial" pitchFamily="34" charset="0"/>
                          <a:ea typeface="MS PGothic" pitchFamily="34" charset="-128"/>
                          <a:cs typeface="Arial" pitchFamily="34" charset="0"/>
                        </a:rPr>
                        <a:t>largest insurers</a:t>
                      </a:r>
                      <a:endParaRPr kumimoji="0" lang="en-US" sz="1600" b="1" i="0" u="none" strike="noStrike" cap="none" normalizeH="0" baseline="30000" dirty="0" smtClean="0">
                        <a:ln>
                          <a:noFill/>
                        </a:ln>
                        <a:solidFill>
                          <a:schemeClr val="bg1"/>
                        </a:solidFill>
                        <a:effectLst/>
                        <a:latin typeface="Arial" pitchFamily="34" charset="0"/>
                        <a:ea typeface="MS PGothic" pitchFamily="34" charset="-128"/>
                        <a:cs typeface="Arial" pitchFamily="34" charset="0"/>
                      </a:endParaRPr>
                    </a:p>
                    <a:p>
                      <a:pPr marL="0" marR="0" lvl="0" indent="0" algn="l" defTabSz="914400" rtl="0" eaLnBrk="0" fontAlgn="base" latinLnBrk="0" hangingPunct="0">
                        <a:lnSpc>
                          <a:spcPct val="100000"/>
                        </a:lnSpc>
                        <a:spcBef>
                          <a:spcPct val="20000"/>
                        </a:spcBef>
                        <a:spcAft>
                          <a:spcPct val="0"/>
                        </a:spcAft>
                        <a:buClr>
                          <a:srgbClr val="FFC100"/>
                        </a:buClr>
                        <a:buSzTx/>
                        <a:buFont typeface="Wingdings" pitchFamily="2" charset="2"/>
                        <a:buNone/>
                        <a:tabLst/>
                      </a:pPr>
                      <a:endParaRPr kumimoji="0" lang="en-US" sz="4400" b="0" i="0" u="none" strike="noStrike" cap="none" normalizeH="0" baseline="0" dirty="0" smtClean="0">
                        <a:ln>
                          <a:noFill/>
                        </a:ln>
                        <a:solidFill>
                          <a:schemeClr val="bg1"/>
                        </a:solidFill>
                        <a:effectLst/>
                        <a:latin typeface="Lubalin for IBM Demi"/>
                        <a:ea typeface="MS PGothic" pitchFamily="34" charset="-128"/>
                        <a:cs typeface="Lubalin for IBM Demi"/>
                      </a:endParaRPr>
                    </a:p>
                  </a:txBody>
                  <a:tcPr anchor="ctr" horzOverflow="overflow">
                    <a:lnL cap="flat">
                      <a:noFill/>
                    </a:lnL>
                    <a:lnR cap="flat">
                      <a:noFill/>
                    </a:lnR>
                    <a:lnT cap="flat">
                      <a:noFill/>
                    </a:lnT>
                    <a:lnB cap="flat">
                      <a:noFill/>
                    </a:lnB>
                    <a:lnTlToBr>
                      <a:noFill/>
                    </a:lnTlToBr>
                    <a:lnBlToTr>
                      <a:noFill/>
                    </a:lnBlToTr>
                    <a:noFill/>
                  </a:tcPr>
                </a:tc>
              </a:tr>
              <a:tr h="2002154">
                <a:tc>
                  <a:txBody>
                    <a:bodyPr/>
                    <a:lstStyle/>
                    <a:p>
                      <a:pPr marL="0" marR="0" lvl="0" indent="0" algn="l" defTabSz="914400" rtl="0" eaLnBrk="0" fontAlgn="base" latinLnBrk="0" hangingPunct="0">
                        <a:lnSpc>
                          <a:spcPct val="100000"/>
                        </a:lnSpc>
                        <a:spcBef>
                          <a:spcPct val="20000"/>
                        </a:spcBef>
                        <a:spcAft>
                          <a:spcPct val="0"/>
                        </a:spcAft>
                        <a:buClr>
                          <a:srgbClr val="FFC100"/>
                        </a:buClr>
                        <a:buSzTx/>
                        <a:buFont typeface="Wingdings" pitchFamily="2" charset="2"/>
                        <a:buNone/>
                        <a:tabLst/>
                      </a:pPr>
                      <a:r>
                        <a:rPr kumimoji="0" lang="en-US" sz="4400" b="0" i="0" u="none" strike="noStrike" cap="none" normalizeH="0" baseline="0" dirty="0" smtClean="0">
                          <a:ln>
                            <a:noFill/>
                          </a:ln>
                          <a:solidFill>
                            <a:srgbClr val="EF8E26"/>
                          </a:solidFill>
                          <a:effectLst/>
                          <a:latin typeface="Lubalin for IBM Demi"/>
                          <a:ea typeface="MS PGothic" pitchFamily="34" charset="-128"/>
                          <a:cs typeface="Lubalin for IBM Demi"/>
                        </a:rPr>
                        <a:t>23</a:t>
                      </a:r>
                      <a:endParaRPr kumimoji="0" lang="en-US" sz="4400" b="0" i="0" u="none" strike="noStrike" cap="none" normalizeH="0" baseline="0" dirty="0" smtClean="0">
                        <a:ln>
                          <a:noFill/>
                        </a:ln>
                        <a:solidFill>
                          <a:schemeClr val="bg1"/>
                        </a:solidFill>
                        <a:effectLst/>
                        <a:latin typeface="Lubalin for IBM Demi"/>
                        <a:ea typeface="MS PGothic" pitchFamily="34" charset="-128"/>
                        <a:cs typeface="Lubalin for IBM Demi"/>
                      </a:endParaRPr>
                    </a:p>
                    <a:p>
                      <a:pPr marL="0" marR="0" lvl="0" indent="0" algn="l" defTabSz="914400" rtl="0" eaLnBrk="0" fontAlgn="base" latinLnBrk="0" hangingPunct="0">
                        <a:lnSpc>
                          <a:spcPct val="100000"/>
                        </a:lnSpc>
                        <a:spcBef>
                          <a:spcPct val="20000"/>
                        </a:spcBef>
                        <a:spcAft>
                          <a:spcPct val="0"/>
                        </a:spcAft>
                        <a:buClr>
                          <a:srgbClr val="FFC100"/>
                        </a:buClr>
                        <a:buSzTx/>
                        <a:buFont typeface="Wingdings" pitchFamily="2" charset="2"/>
                        <a:buNone/>
                        <a:tabLst/>
                        <a:defRPr/>
                      </a:pPr>
                      <a:r>
                        <a:rPr kumimoji="0" lang="en-US" sz="1600" b="1" i="0" u="none" strike="noStrike" cap="none" normalizeH="0" baseline="0" dirty="0" smtClean="0">
                          <a:ln>
                            <a:noFill/>
                          </a:ln>
                          <a:solidFill>
                            <a:schemeClr val="bg1"/>
                          </a:solidFill>
                          <a:effectLst/>
                          <a:latin typeface="Arial" pitchFamily="34" charset="0"/>
                          <a:ea typeface="MS PGothic" pitchFamily="34" charset="-128"/>
                          <a:cs typeface="Arial" pitchFamily="34" charset="0"/>
                        </a:rPr>
                        <a:t>out of 25 of the world’s </a:t>
                      </a:r>
                      <a:br>
                        <a:rPr kumimoji="0" lang="en-US" sz="1600" b="1" i="0" u="none" strike="noStrike" cap="none" normalizeH="0" baseline="0" dirty="0" smtClean="0">
                          <a:ln>
                            <a:noFill/>
                          </a:ln>
                          <a:solidFill>
                            <a:schemeClr val="bg1"/>
                          </a:solidFill>
                          <a:effectLst/>
                          <a:latin typeface="Arial" pitchFamily="34" charset="0"/>
                          <a:ea typeface="MS PGothic" pitchFamily="34" charset="-128"/>
                          <a:cs typeface="Arial" pitchFamily="34" charset="0"/>
                        </a:rPr>
                      </a:br>
                      <a:r>
                        <a:rPr kumimoji="0" lang="en-US" sz="1600" b="1" i="0" u="none" strike="noStrike" cap="none" normalizeH="0" baseline="0" dirty="0" smtClean="0">
                          <a:ln>
                            <a:noFill/>
                          </a:ln>
                          <a:solidFill>
                            <a:schemeClr val="bg1"/>
                          </a:solidFill>
                          <a:effectLst/>
                          <a:latin typeface="Arial" pitchFamily="34" charset="0"/>
                          <a:ea typeface="MS PGothic" pitchFamily="34" charset="-128"/>
                          <a:cs typeface="Arial" pitchFamily="34" charset="0"/>
                        </a:rPr>
                        <a:t>largest airlines</a:t>
                      </a:r>
                    </a:p>
                    <a:p>
                      <a:pPr marL="0" marR="0" lvl="0" indent="0" algn="l" defTabSz="914400" rtl="0" eaLnBrk="0" fontAlgn="base" latinLnBrk="0" hangingPunct="0">
                        <a:lnSpc>
                          <a:spcPct val="100000"/>
                        </a:lnSpc>
                        <a:spcBef>
                          <a:spcPct val="20000"/>
                        </a:spcBef>
                        <a:spcAft>
                          <a:spcPct val="0"/>
                        </a:spcAft>
                        <a:buClr>
                          <a:srgbClr val="FFC100"/>
                        </a:buClr>
                        <a:buSzTx/>
                        <a:buFont typeface="Wingdings" pitchFamily="2" charset="2"/>
                        <a:buNone/>
                        <a:tabLst/>
                      </a:pPr>
                      <a:endParaRPr kumimoji="0" lang="en-US" sz="4400" b="0" i="0" u="none" strike="noStrike" cap="none" normalizeH="0" baseline="0" dirty="0" smtClean="0">
                        <a:ln>
                          <a:noFill/>
                        </a:ln>
                        <a:solidFill>
                          <a:schemeClr val="tx1"/>
                        </a:solidFill>
                        <a:effectLst/>
                        <a:latin typeface="Lubalin for IBM Demi"/>
                        <a:ea typeface="MS PGothic" pitchFamily="34" charset="-128"/>
                        <a:cs typeface="Lubalin for IBM Demi"/>
                      </a:endParaRPr>
                    </a:p>
                  </a:txBody>
                  <a:tcPr anchor="ctr" horzOverflow="overflow">
                    <a:lnL cap="flat">
                      <a:noFill/>
                    </a:lnL>
                    <a:lnR cap="flat">
                      <a:noFill/>
                    </a:lnR>
                    <a:lnT cap="flat">
                      <a:noFill/>
                    </a:lnT>
                    <a:lnB cap="flat">
                      <a:noFill/>
                    </a:lnB>
                    <a:lnTlToBr>
                      <a:noFill/>
                    </a:lnTlToBr>
                    <a:lnBlToTr>
                      <a:noFill/>
                    </a:lnBlToTr>
                    <a:noFill/>
                  </a:tcPr>
                </a:tc>
              </a:tr>
            </a:tbl>
          </a:graphicData>
        </a:graphic>
      </p:graphicFrame>
      <p:cxnSp>
        <p:nvCxnSpPr>
          <p:cNvPr id="12" name="Straight Connector 11"/>
          <p:cNvCxnSpPr/>
          <p:nvPr/>
        </p:nvCxnSpPr>
        <p:spPr>
          <a:xfrm>
            <a:off x="228600" y="896937"/>
            <a:ext cx="7942263" cy="4233"/>
          </a:xfrm>
          <a:prstGeom prst="line">
            <a:avLst/>
          </a:prstGeom>
          <a:ln w="38100" cmpd="sng">
            <a:solidFill>
              <a:schemeClr val="accent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545138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z13s_bkgd1.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893"/>
            <a:ext cx="9144000" cy="6862308"/>
          </a:xfrm>
          <a:prstGeom prst="rect">
            <a:avLst/>
          </a:prstGeom>
        </p:spPr>
      </p:pic>
      <p:sp>
        <p:nvSpPr>
          <p:cNvPr id="62475" name="Text Box 11"/>
          <p:cNvSpPr txBox="1">
            <a:spLocks noChangeArrowheads="1"/>
          </p:cNvSpPr>
          <p:nvPr/>
        </p:nvSpPr>
        <p:spPr bwMode="auto">
          <a:xfrm>
            <a:off x="392896" y="2976099"/>
            <a:ext cx="2350303" cy="18281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prstTxWarp prst="textNoShape">
              <a:avLst/>
            </a:prstTxWarp>
            <a:spAutoFit/>
          </a:bodyPr>
          <a:lstStyle/>
          <a:p>
            <a:pPr defTabSz="685800">
              <a:lnSpc>
                <a:spcPct val="90000"/>
              </a:lnSpc>
              <a:spcBef>
                <a:spcPct val="50000"/>
              </a:spcBef>
            </a:pPr>
            <a:r>
              <a:rPr lang="en-US" sz="3200" b="1" dirty="0">
                <a:solidFill>
                  <a:srgbClr val="FFC000"/>
                </a:solidFill>
                <a:latin typeface="Lubalin for IBM Demi" pitchFamily="18" charset="0"/>
                <a:ea typeface="Arial" pitchFamily="-109" charset="0"/>
                <a:cs typeface="Arial" pitchFamily="-109" charset="0"/>
              </a:rPr>
              <a:t>3 billion</a:t>
            </a:r>
          </a:p>
          <a:p>
            <a:pPr defTabSz="685800">
              <a:lnSpc>
                <a:spcPct val="90000"/>
              </a:lnSpc>
              <a:spcBef>
                <a:spcPct val="50000"/>
              </a:spcBef>
            </a:pPr>
            <a:r>
              <a:rPr lang="en-US" dirty="0">
                <a:solidFill>
                  <a:schemeClr val="bg1"/>
                </a:solidFill>
                <a:ea typeface="Arial" pitchFamily="-109" charset="0"/>
                <a:cs typeface="Arial" pitchFamily="-109" charset="0"/>
              </a:rPr>
              <a:t>travelers a year;  with 2x that expected by 2030 (mainframes process nearly all air travel reservations) </a:t>
            </a:r>
          </a:p>
          <a:p>
            <a:pPr defTabSz="685800">
              <a:lnSpc>
                <a:spcPct val="90000"/>
              </a:lnSpc>
              <a:spcBef>
                <a:spcPct val="50000"/>
              </a:spcBef>
            </a:pPr>
            <a:endParaRPr lang="en-US" sz="1050" b="1" dirty="0">
              <a:latin typeface="Lubalin for IBM Demi" pitchFamily="18" charset="0"/>
              <a:ea typeface="Arial" pitchFamily="-109" charset="0"/>
              <a:cs typeface="Arial" pitchFamily="-109" charset="0"/>
            </a:endParaRPr>
          </a:p>
        </p:txBody>
      </p:sp>
      <p:sp>
        <p:nvSpPr>
          <p:cNvPr id="62472" name="Text Box 8"/>
          <p:cNvSpPr txBox="1">
            <a:spLocks noChangeArrowheads="1"/>
          </p:cNvSpPr>
          <p:nvPr/>
        </p:nvSpPr>
        <p:spPr bwMode="auto">
          <a:xfrm>
            <a:off x="392896" y="1590199"/>
            <a:ext cx="2578903" cy="14403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prstTxWarp prst="textNoShape">
              <a:avLst/>
            </a:prstTxWarp>
            <a:spAutoFit/>
          </a:bodyPr>
          <a:lstStyle/>
          <a:p>
            <a:pPr defTabSz="685800">
              <a:lnSpc>
                <a:spcPct val="90000"/>
              </a:lnSpc>
              <a:spcBef>
                <a:spcPct val="50000"/>
              </a:spcBef>
            </a:pPr>
            <a:r>
              <a:rPr lang="en-US" sz="3200" b="1" dirty="0">
                <a:solidFill>
                  <a:srgbClr val="FFC000"/>
                </a:solidFill>
                <a:latin typeface="Lubalin for IBM Demi" pitchFamily="18" charset="0"/>
                <a:ea typeface="Arial" pitchFamily="-109" charset="0"/>
                <a:cs typeface="Arial" pitchFamily="-109" charset="0"/>
              </a:rPr>
              <a:t>23 billion</a:t>
            </a:r>
          </a:p>
          <a:p>
            <a:pPr defTabSz="685800">
              <a:lnSpc>
                <a:spcPct val="90000"/>
              </a:lnSpc>
              <a:spcBef>
                <a:spcPct val="50000"/>
              </a:spcBef>
            </a:pPr>
            <a:r>
              <a:rPr lang="en-US" dirty="0">
                <a:solidFill>
                  <a:schemeClr val="bg1"/>
                </a:solidFill>
                <a:ea typeface="Arial" pitchFamily="-109" charset="0"/>
                <a:cs typeface="Arial" pitchFamily="-109" charset="0"/>
              </a:rPr>
              <a:t>ATM transactions per year processed by the mainframe worth more than </a:t>
            </a:r>
            <a:r>
              <a:rPr lang="en-US" b="1" dirty="0">
                <a:solidFill>
                  <a:schemeClr val="bg1"/>
                </a:solidFill>
                <a:latin typeface="Lubalin for IBM Demi" pitchFamily="18" charset="0"/>
                <a:ea typeface="Arial" pitchFamily="-109" charset="0"/>
                <a:cs typeface="Arial" pitchFamily="-109" charset="0"/>
              </a:rPr>
              <a:t>$1.4 trillion</a:t>
            </a:r>
          </a:p>
          <a:p>
            <a:pPr defTabSz="685800">
              <a:lnSpc>
                <a:spcPct val="90000"/>
              </a:lnSpc>
              <a:spcBef>
                <a:spcPct val="50000"/>
              </a:spcBef>
            </a:pPr>
            <a:endParaRPr lang="en-US" sz="1050" b="1" dirty="0">
              <a:latin typeface="Lubalin for IBM Demi" pitchFamily="18" charset="0"/>
              <a:ea typeface="Arial" pitchFamily="-109" charset="0"/>
              <a:cs typeface="Arial" pitchFamily="-109" charset="0"/>
            </a:endParaRPr>
          </a:p>
        </p:txBody>
      </p:sp>
      <p:sp>
        <p:nvSpPr>
          <p:cNvPr id="62473" name="Text Box 9"/>
          <p:cNvSpPr txBox="1">
            <a:spLocks noChangeArrowheads="1"/>
          </p:cNvSpPr>
          <p:nvPr/>
        </p:nvSpPr>
        <p:spPr bwMode="auto">
          <a:xfrm>
            <a:off x="3649365" y="3055406"/>
            <a:ext cx="2534731" cy="14511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prstTxWarp prst="textNoShape">
              <a:avLst/>
            </a:prstTxWarp>
            <a:spAutoFit/>
          </a:bodyPr>
          <a:lstStyle/>
          <a:p>
            <a:pPr defTabSz="685800">
              <a:lnSpc>
                <a:spcPct val="90000"/>
              </a:lnSpc>
              <a:spcBef>
                <a:spcPct val="50000"/>
              </a:spcBef>
            </a:pPr>
            <a:r>
              <a:rPr lang="en-US" sz="3200" b="1" dirty="0">
                <a:solidFill>
                  <a:srgbClr val="FFC000"/>
                </a:solidFill>
                <a:latin typeface="Lubalin for IBM Demi" pitchFamily="18" charset="0"/>
                <a:ea typeface="Arial" pitchFamily="-109" charset="0"/>
                <a:cs typeface="Arial" pitchFamily="-109" charset="0"/>
              </a:rPr>
              <a:t>30 billion</a:t>
            </a:r>
          </a:p>
          <a:p>
            <a:pPr defTabSz="685800">
              <a:lnSpc>
                <a:spcPct val="90000"/>
              </a:lnSpc>
              <a:spcBef>
                <a:spcPct val="50000"/>
              </a:spcBef>
            </a:pPr>
            <a:r>
              <a:rPr lang="en-US" dirty="0">
                <a:solidFill>
                  <a:schemeClr val="bg1"/>
                </a:solidFill>
                <a:ea typeface="Arial" pitchFamily="-109" charset="0"/>
                <a:cs typeface="Arial" pitchFamily="-109" charset="0"/>
              </a:rPr>
              <a:t>business transactions processed daily by the mainframe</a:t>
            </a:r>
          </a:p>
          <a:p>
            <a:pPr defTabSz="685800">
              <a:lnSpc>
                <a:spcPct val="90000"/>
              </a:lnSpc>
              <a:spcBef>
                <a:spcPct val="50000"/>
              </a:spcBef>
            </a:pPr>
            <a:endParaRPr lang="en-US" sz="1050" b="1" dirty="0">
              <a:solidFill>
                <a:schemeClr val="bg1"/>
              </a:solidFill>
              <a:latin typeface="Lubalin for IBM Demi" pitchFamily="18" charset="0"/>
              <a:ea typeface="Arial" pitchFamily="-109" charset="0"/>
              <a:cs typeface="Arial" pitchFamily="-109" charset="0"/>
            </a:endParaRPr>
          </a:p>
        </p:txBody>
      </p:sp>
      <p:sp>
        <p:nvSpPr>
          <p:cNvPr id="62474" name="Text Box 10"/>
          <p:cNvSpPr txBox="1">
            <a:spLocks noChangeArrowheads="1"/>
          </p:cNvSpPr>
          <p:nvPr/>
        </p:nvSpPr>
        <p:spPr bwMode="auto">
          <a:xfrm>
            <a:off x="3649367" y="1530562"/>
            <a:ext cx="2534729" cy="16342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prstTxWarp prst="textNoShape">
              <a:avLst/>
            </a:prstTxWarp>
            <a:spAutoFit/>
          </a:bodyPr>
          <a:lstStyle/>
          <a:p>
            <a:pPr defTabSz="685800">
              <a:lnSpc>
                <a:spcPct val="90000"/>
              </a:lnSpc>
              <a:spcBef>
                <a:spcPct val="50000"/>
              </a:spcBef>
            </a:pPr>
            <a:r>
              <a:rPr lang="en-US" sz="3200" b="1" dirty="0">
                <a:solidFill>
                  <a:srgbClr val="FFC000"/>
                </a:solidFill>
                <a:latin typeface="Lubalin for IBM Demi" pitchFamily="18" charset="0"/>
                <a:ea typeface="Arial" pitchFamily="-109" charset="0"/>
                <a:cs typeface="Arial" pitchFamily="-109" charset="0"/>
              </a:rPr>
              <a:t>$6 trillion</a:t>
            </a:r>
          </a:p>
          <a:p>
            <a:pPr defTabSz="685800">
              <a:lnSpc>
                <a:spcPct val="90000"/>
              </a:lnSpc>
              <a:spcBef>
                <a:spcPct val="50000"/>
              </a:spcBef>
            </a:pPr>
            <a:r>
              <a:rPr lang="en-US" dirty="0">
                <a:solidFill>
                  <a:schemeClr val="bg1"/>
                </a:solidFill>
                <a:ea typeface="Arial" pitchFamily="-109" charset="0"/>
                <a:cs typeface="Arial" pitchFamily="-109" charset="0"/>
              </a:rPr>
              <a:t>credit and debit card payments processed annually (nearly 100% of all credit card transactions)</a:t>
            </a:r>
          </a:p>
          <a:p>
            <a:pPr defTabSz="685800">
              <a:lnSpc>
                <a:spcPct val="90000"/>
              </a:lnSpc>
              <a:spcBef>
                <a:spcPct val="50000"/>
              </a:spcBef>
            </a:pPr>
            <a:endParaRPr lang="en-US" sz="1050" b="1" dirty="0">
              <a:solidFill>
                <a:schemeClr val="bg1"/>
              </a:solidFill>
              <a:latin typeface="Lubalin for IBM Demi" pitchFamily="18" charset="0"/>
              <a:ea typeface="Arial" pitchFamily="-109" charset="0"/>
              <a:cs typeface="Arial" pitchFamily="-109" charset="0"/>
            </a:endParaRPr>
          </a:p>
        </p:txBody>
      </p:sp>
      <p:sp>
        <p:nvSpPr>
          <p:cNvPr id="7" name="Rectangle 46"/>
          <p:cNvSpPr>
            <a:spLocks noChangeArrowheads="1"/>
          </p:cNvSpPr>
          <p:nvPr/>
        </p:nvSpPr>
        <p:spPr bwMode="auto">
          <a:xfrm>
            <a:off x="457200" y="4597771"/>
            <a:ext cx="2441506" cy="1117229"/>
          </a:xfrm>
          <a:prstGeom prst="rect">
            <a:avLst/>
          </a:prstGeom>
          <a:noFill/>
          <a:ln>
            <a:noFill/>
          </a:ln>
          <a:effectLst/>
          <a:extLst>
            <a:ext uri="{909E8E84-426E-40dd-AFC4-6F175D3DCCD1}">
              <a14:hiddenFill xmlns:a14="http://schemas.microsoft.com/office/drawing/2010/main">
                <a:solidFill>
                  <a:srgbClr val="0089BE"/>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rIns="137160">
            <a:spAutoFit/>
          </a:bodyPr>
          <a:lstStyle>
            <a:lvl1pPr marL="174625" indent="-174625" algn="ctr">
              <a:spcBef>
                <a:spcPct val="50000"/>
              </a:spcBef>
              <a:buClr>
                <a:schemeClr val="tx1"/>
              </a:buClr>
              <a:buFont typeface="Wingdings" panose="05000000000000000000" pitchFamily="2" charset="2"/>
              <a:buChar char="§"/>
              <a:defRPr>
                <a:solidFill>
                  <a:schemeClr val="tx1"/>
                </a:solidFill>
                <a:latin typeface="Arial" panose="020B0604020202020204" pitchFamily="34" charset="0"/>
                <a:ea typeface="MS PGothic" panose="020B0600070205080204" pitchFamily="34" charset="-128"/>
              </a:defRPr>
            </a:lvl1pPr>
            <a:lvl2pPr marL="742950" indent="-285750" algn="ctr">
              <a:spcBef>
                <a:spcPct val="50000"/>
              </a:spcBef>
              <a:buClr>
                <a:schemeClr val="tx1"/>
              </a:buClr>
              <a:buFont typeface="Wingdings" panose="05000000000000000000" pitchFamily="2" charset="2"/>
              <a:buChar char="§"/>
              <a:defRPr>
                <a:solidFill>
                  <a:schemeClr val="tx1"/>
                </a:solidFill>
                <a:latin typeface="Arial" panose="020B0604020202020204" pitchFamily="34" charset="0"/>
                <a:ea typeface="MS PGothic" panose="020B0600070205080204" pitchFamily="34" charset="-128"/>
              </a:defRPr>
            </a:lvl2pPr>
            <a:lvl3pPr marL="1143000" indent="-228600" algn="ctr">
              <a:spcBef>
                <a:spcPct val="50000"/>
              </a:spcBef>
              <a:buClr>
                <a:schemeClr val="tx1"/>
              </a:buClr>
              <a:buFont typeface="Wingdings" panose="05000000000000000000" pitchFamily="2" charset="2"/>
              <a:buChar char="§"/>
              <a:defRPr>
                <a:solidFill>
                  <a:schemeClr val="tx1"/>
                </a:solidFill>
                <a:latin typeface="Arial" panose="020B0604020202020204" pitchFamily="34" charset="0"/>
                <a:ea typeface="MS PGothic" panose="020B0600070205080204" pitchFamily="34" charset="-128"/>
              </a:defRPr>
            </a:lvl3pPr>
            <a:lvl4pPr marL="1600200" indent="-228600" algn="ctr">
              <a:spcBef>
                <a:spcPct val="50000"/>
              </a:spcBef>
              <a:buClr>
                <a:schemeClr val="tx1"/>
              </a:buClr>
              <a:buFont typeface="Wingdings" panose="05000000000000000000" pitchFamily="2" charset="2"/>
              <a:buChar char="§"/>
              <a:defRPr>
                <a:solidFill>
                  <a:schemeClr val="tx1"/>
                </a:solidFill>
                <a:latin typeface="Arial" panose="020B0604020202020204" pitchFamily="34" charset="0"/>
                <a:ea typeface="MS PGothic" panose="020B0600070205080204" pitchFamily="34" charset="-128"/>
              </a:defRPr>
            </a:lvl4pPr>
            <a:lvl5pPr marL="2057400" indent="-228600" algn="ctr">
              <a:spcBef>
                <a:spcPct val="50000"/>
              </a:spcBef>
              <a:buClr>
                <a:schemeClr val="tx1"/>
              </a:buClr>
              <a:buFont typeface="Wingdings" panose="05000000000000000000" pitchFamily="2" charset="2"/>
              <a:buChar char="§"/>
              <a:defRPr>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50000"/>
              </a:spcBef>
              <a:spcAft>
                <a:spcPct val="0"/>
              </a:spcAft>
              <a:buClr>
                <a:schemeClr val="tx1"/>
              </a:buClr>
              <a:buFont typeface="Wingdings" panose="05000000000000000000" pitchFamily="2" charset="2"/>
              <a:buChar char="§"/>
              <a:defRPr>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50000"/>
              </a:spcBef>
              <a:spcAft>
                <a:spcPct val="0"/>
              </a:spcAft>
              <a:buClr>
                <a:schemeClr val="tx1"/>
              </a:buClr>
              <a:buFont typeface="Wingdings" panose="05000000000000000000" pitchFamily="2" charset="2"/>
              <a:buChar char="§"/>
              <a:defRPr>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50000"/>
              </a:spcBef>
              <a:spcAft>
                <a:spcPct val="0"/>
              </a:spcAft>
              <a:buClr>
                <a:schemeClr val="tx1"/>
              </a:buClr>
              <a:buFont typeface="Wingdings" panose="05000000000000000000" pitchFamily="2" charset="2"/>
              <a:buChar char="§"/>
              <a:defRPr>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50000"/>
              </a:spcBef>
              <a:spcAft>
                <a:spcPct val="0"/>
              </a:spcAft>
              <a:buClr>
                <a:schemeClr val="tx1"/>
              </a:buClr>
              <a:buFont typeface="Wingdings" panose="05000000000000000000" pitchFamily="2" charset="2"/>
              <a:buChar char="§"/>
              <a:defRPr>
                <a:solidFill>
                  <a:schemeClr val="tx1"/>
                </a:solidFill>
                <a:latin typeface="Arial" panose="020B0604020202020204" pitchFamily="34" charset="0"/>
                <a:ea typeface="MS PGothic" panose="020B0600070205080204" pitchFamily="34" charset="-128"/>
              </a:defRPr>
            </a:lvl9pPr>
          </a:lstStyle>
          <a:p>
            <a:pPr marL="0" indent="0" algn="l" defTabSz="685800">
              <a:lnSpc>
                <a:spcPct val="90000"/>
              </a:lnSpc>
              <a:buClrTx/>
              <a:buNone/>
            </a:pPr>
            <a:r>
              <a:rPr lang="en-US" sz="3200" b="1" dirty="0">
                <a:solidFill>
                  <a:srgbClr val="FFC000"/>
                </a:solidFill>
                <a:latin typeface="Lubalin for IBM Demi" pitchFamily="18" charset="0"/>
                <a:ea typeface="Arial" pitchFamily="-109" charset="0"/>
                <a:cs typeface="Arial" pitchFamily="-109" charset="0"/>
              </a:rPr>
              <a:t>80 percent</a:t>
            </a:r>
            <a:r>
              <a:rPr lang="en-US" altLang="en-US" dirty="0">
                <a:solidFill>
                  <a:schemeClr val="bg1"/>
                </a:solidFill>
                <a:latin typeface="Lubalin for IBM Book"/>
                <a:cs typeface="Lubalin for IBM Book"/>
              </a:rPr>
              <a:t/>
            </a:r>
            <a:br>
              <a:rPr lang="en-US" altLang="en-US" dirty="0">
                <a:solidFill>
                  <a:schemeClr val="bg1"/>
                </a:solidFill>
                <a:latin typeface="Lubalin for IBM Book"/>
                <a:cs typeface="Lubalin for IBM Book"/>
              </a:rPr>
            </a:br>
            <a:r>
              <a:rPr lang="en-US" altLang="en-US" dirty="0">
                <a:solidFill>
                  <a:schemeClr val="bg1"/>
                </a:solidFill>
              </a:rPr>
              <a:t>of the world’s corporate data resides or originates on mainframes</a:t>
            </a:r>
          </a:p>
        </p:txBody>
      </p:sp>
      <p:sp>
        <p:nvSpPr>
          <p:cNvPr id="8" name="Rectangle 7"/>
          <p:cNvSpPr/>
          <p:nvPr/>
        </p:nvSpPr>
        <p:spPr>
          <a:xfrm>
            <a:off x="3657600" y="4603182"/>
            <a:ext cx="2825657" cy="1188018"/>
          </a:xfrm>
          <a:prstGeom prst="rect">
            <a:avLst/>
          </a:prstGeom>
        </p:spPr>
        <p:txBody>
          <a:bodyPr wrap="square">
            <a:spAutoFit/>
          </a:bodyPr>
          <a:lstStyle/>
          <a:p>
            <a:pPr>
              <a:lnSpc>
                <a:spcPct val="90000"/>
              </a:lnSpc>
              <a:spcBef>
                <a:spcPct val="20000"/>
              </a:spcBef>
            </a:pPr>
            <a:r>
              <a:rPr lang="en-US" sz="3200" b="1" dirty="0">
                <a:solidFill>
                  <a:srgbClr val="FFC000"/>
                </a:solidFill>
                <a:latin typeface="Lubalin for IBM Demi" pitchFamily="18" charset="0"/>
                <a:ea typeface="Arial" pitchFamily="-109" charset="0"/>
                <a:cs typeface="Arial" pitchFamily="-109" charset="0"/>
              </a:rPr>
              <a:t>68 percent</a:t>
            </a:r>
            <a:endParaRPr lang="en-US" altLang="en-US" sz="1050" dirty="0">
              <a:solidFill>
                <a:srgbClr val="FFC000"/>
              </a:solidFill>
            </a:endParaRPr>
          </a:p>
          <a:p>
            <a:pPr>
              <a:lnSpc>
                <a:spcPct val="90000"/>
              </a:lnSpc>
              <a:spcBef>
                <a:spcPct val="20000"/>
              </a:spcBef>
            </a:pPr>
            <a:r>
              <a:rPr lang="en-US" altLang="en-US" dirty="0">
                <a:solidFill>
                  <a:schemeClr val="bg1"/>
                </a:solidFill>
              </a:rPr>
              <a:t>of production workloads run on the mainframe, but only </a:t>
            </a:r>
            <a:r>
              <a:rPr lang="en-US" altLang="en-US" sz="1600" b="1" dirty="0">
                <a:solidFill>
                  <a:schemeClr val="bg1"/>
                </a:solidFill>
              </a:rPr>
              <a:t>6%</a:t>
            </a:r>
            <a:r>
              <a:rPr lang="en-US" altLang="en-US" dirty="0">
                <a:solidFill>
                  <a:schemeClr val="bg1"/>
                </a:solidFill>
              </a:rPr>
              <a:t> of IT spend is mainframe related</a:t>
            </a:r>
          </a:p>
        </p:txBody>
      </p:sp>
      <p:sp>
        <p:nvSpPr>
          <p:cNvPr id="3" name="Title 2"/>
          <p:cNvSpPr>
            <a:spLocks noGrp="1"/>
          </p:cNvSpPr>
          <p:nvPr>
            <p:ph type="title"/>
          </p:nvPr>
        </p:nvSpPr>
        <p:spPr/>
        <p:txBody>
          <a:bodyPr/>
          <a:lstStyle/>
          <a:p>
            <a:r>
              <a:rPr lang="en-US" sz="2400" dirty="0">
                <a:solidFill>
                  <a:schemeClr val="bg1"/>
                </a:solidFill>
              </a:rPr>
              <a:t>The Mainframe is everywhere, making the world work better</a:t>
            </a:r>
          </a:p>
        </p:txBody>
      </p:sp>
      <p:cxnSp>
        <p:nvCxnSpPr>
          <p:cNvPr id="12" name="Straight Connector 11"/>
          <p:cNvCxnSpPr/>
          <p:nvPr/>
        </p:nvCxnSpPr>
        <p:spPr>
          <a:xfrm>
            <a:off x="228600" y="896937"/>
            <a:ext cx="7942263" cy="4233"/>
          </a:xfrm>
          <a:prstGeom prst="line">
            <a:avLst/>
          </a:prstGeom>
          <a:ln w="38100" cmpd="sng">
            <a:solidFill>
              <a:schemeClr val="accent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9549825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z13s_bkgd1.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893"/>
            <a:ext cx="9144000" cy="6862308"/>
          </a:xfrm>
          <a:prstGeom prst="rect">
            <a:avLst/>
          </a:prstGeom>
        </p:spPr>
      </p:pic>
      <p:sp>
        <p:nvSpPr>
          <p:cNvPr id="237569" name="Rectangle 4"/>
          <p:cNvSpPr>
            <a:spLocks noGrp="1"/>
          </p:cNvSpPr>
          <p:nvPr>
            <p:ph type="title"/>
          </p:nvPr>
        </p:nvSpPr>
        <p:spPr>
          <a:xfrm>
            <a:off x="182563" y="93663"/>
            <a:ext cx="8824912" cy="744537"/>
          </a:xfrm>
        </p:spPr>
        <p:txBody>
          <a:bodyPr/>
          <a:lstStyle/>
          <a:p>
            <a:pPr eaLnBrk="1" hangingPunct="1"/>
            <a:r>
              <a:rPr lang="en-US" sz="2400" dirty="0">
                <a:solidFill>
                  <a:schemeClr val="bg1"/>
                </a:solidFill>
                <a:cs typeface="Arial" pitchFamily="34" charset="0"/>
              </a:rPr>
              <a:t>Businesses are exploiting the fundamental strengths of the mainframe today</a:t>
            </a:r>
          </a:p>
        </p:txBody>
      </p:sp>
      <p:sp>
        <p:nvSpPr>
          <p:cNvPr id="237570" name="Rectangle 4"/>
          <p:cNvSpPr>
            <a:spLocks noChangeArrowheads="1"/>
          </p:cNvSpPr>
          <p:nvPr/>
        </p:nvSpPr>
        <p:spPr bwMode="auto">
          <a:xfrm>
            <a:off x="249262" y="2064547"/>
            <a:ext cx="4287054" cy="3216275"/>
          </a:xfrm>
          <a:prstGeom prst="rect">
            <a:avLst/>
          </a:prstGeom>
          <a:noFill/>
          <a:ln w="9525">
            <a:noFill/>
            <a:miter lim="800000"/>
            <a:headEnd/>
            <a:tailEnd/>
          </a:ln>
        </p:spPr>
        <p:txBody>
          <a:bodyPr lIns="0" tIns="45711" rIns="182844" bIns="45711"/>
          <a:lstStyle/>
          <a:p>
            <a:pPr marL="285750" indent="-285750">
              <a:lnSpc>
                <a:spcPct val="90000"/>
              </a:lnSpc>
              <a:spcBef>
                <a:spcPct val="80000"/>
              </a:spcBef>
              <a:buClr>
                <a:schemeClr val="bg1"/>
              </a:buClr>
              <a:buFont typeface="Arial" pitchFamily="34" charset="0"/>
              <a:buChar char="•"/>
            </a:pPr>
            <a:r>
              <a:rPr lang="en-GB" altLang="en-US" sz="2000" dirty="0">
                <a:solidFill>
                  <a:schemeClr val="bg1"/>
                </a:solidFill>
              </a:rPr>
              <a:t>Transaction Processing</a:t>
            </a:r>
          </a:p>
          <a:p>
            <a:pPr marL="285750" indent="-285750">
              <a:lnSpc>
                <a:spcPct val="90000"/>
              </a:lnSpc>
              <a:spcBef>
                <a:spcPct val="80000"/>
              </a:spcBef>
              <a:buClr>
                <a:schemeClr val="bg1"/>
              </a:buClr>
              <a:buFont typeface="Arial" pitchFamily="34" charset="0"/>
              <a:buChar char="•"/>
            </a:pPr>
            <a:r>
              <a:rPr lang="en-GB" altLang="en-US" sz="2000" dirty="0">
                <a:solidFill>
                  <a:schemeClr val="bg1"/>
                </a:solidFill>
              </a:rPr>
              <a:t>Data Serving</a:t>
            </a:r>
          </a:p>
          <a:p>
            <a:pPr marL="285750" indent="-285750">
              <a:lnSpc>
                <a:spcPct val="90000"/>
              </a:lnSpc>
              <a:spcBef>
                <a:spcPct val="80000"/>
              </a:spcBef>
              <a:buClr>
                <a:schemeClr val="bg1"/>
              </a:buClr>
              <a:buFont typeface="Arial" pitchFamily="34" charset="0"/>
              <a:buChar char="•"/>
            </a:pPr>
            <a:r>
              <a:rPr lang="en-GB" altLang="en-US" sz="2000" dirty="0">
                <a:solidFill>
                  <a:schemeClr val="bg1"/>
                </a:solidFill>
              </a:rPr>
              <a:t>Mixed Workloads </a:t>
            </a:r>
          </a:p>
          <a:p>
            <a:pPr marL="285750" indent="-285750">
              <a:lnSpc>
                <a:spcPct val="90000"/>
              </a:lnSpc>
              <a:spcBef>
                <a:spcPct val="80000"/>
              </a:spcBef>
              <a:buClr>
                <a:schemeClr val="bg1"/>
              </a:buClr>
              <a:buFont typeface="Arial" pitchFamily="34" charset="0"/>
              <a:buChar char="•"/>
            </a:pPr>
            <a:r>
              <a:rPr lang="en-GB" altLang="en-US" sz="2000" dirty="0">
                <a:solidFill>
                  <a:schemeClr val="bg1"/>
                </a:solidFill>
              </a:rPr>
              <a:t>Operational Efficiency</a:t>
            </a:r>
          </a:p>
          <a:p>
            <a:pPr marL="285750" indent="-285750">
              <a:lnSpc>
                <a:spcPct val="90000"/>
              </a:lnSpc>
              <a:spcBef>
                <a:spcPct val="80000"/>
              </a:spcBef>
              <a:buClr>
                <a:schemeClr val="bg1"/>
              </a:buClr>
              <a:buFont typeface="Arial" pitchFamily="34" charset="0"/>
              <a:buChar char="•"/>
            </a:pPr>
            <a:r>
              <a:rPr lang="en-GB" altLang="en-US" sz="2000" dirty="0">
                <a:solidFill>
                  <a:schemeClr val="bg1"/>
                </a:solidFill>
              </a:rPr>
              <a:t>Trusted and Secure Computing</a:t>
            </a:r>
          </a:p>
          <a:p>
            <a:pPr marL="285750" indent="-285750">
              <a:lnSpc>
                <a:spcPct val="90000"/>
              </a:lnSpc>
              <a:spcBef>
                <a:spcPct val="80000"/>
              </a:spcBef>
              <a:buClr>
                <a:schemeClr val="bg1"/>
              </a:buClr>
              <a:buFont typeface="Arial" pitchFamily="34" charset="0"/>
              <a:buChar char="•"/>
            </a:pPr>
            <a:r>
              <a:rPr lang="en-GB" altLang="en-US" sz="2000" dirty="0">
                <a:solidFill>
                  <a:schemeClr val="bg1"/>
                </a:solidFill>
              </a:rPr>
              <a:t>Reliable, Available, Resilient</a:t>
            </a:r>
          </a:p>
          <a:p>
            <a:pPr marL="285750" indent="-285750">
              <a:lnSpc>
                <a:spcPct val="90000"/>
              </a:lnSpc>
              <a:spcBef>
                <a:spcPct val="80000"/>
              </a:spcBef>
              <a:buClr>
                <a:schemeClr val="bg1"/>
              </a:buClr>
              <a:buFont typeface="Arial" pitchFamily="34" charset="0"/>
              <a:buChar char="•"/>
            </a:pPr>
            <a:r>
              <a:rPr lang="en-GB" altLang="en-US" sz="2000" dirty="0">
                <a:solidFill>
                  <a:schemeClr val="bg1"/>
                </a:solidFill>
              </a:rPr>
              <a:t>Virtually Limitless Scale</a:t>
            </a:r>
          </a:p>
        </p:txBody>
      </p:sp>
      <p:sp>
        <p:nvSpPr>
          <p:cNvPr id="237573" name="Title 1"/>
          <p:cNvSpPr txBox="1">
            <a:spLocks/>
          </p:cNvSpPr>
          <p:nvPr/>
        </p:nvSpPr>
        <p:spPr bwMode="auto">
          <a:xfrm>
            <a:off x="4745867" y="2493264"/>
            <a:ext cx="3262312" cy="420688"/>
          </a:xfrm>
          <a:prstGeom prst="rect">
            <a:avLst/>
          </a:prstGeom>
          <a:noFill/>
          <a:ln w="9525">
            <a:noFill/>
            <a:miter lim="800000"/>
            <a:headEnd/>
            <a:tailEnd/>
          </a:ln>
        </p:spPr>
        <p:txBody>
          <a:bodyPr lIns="0" tIns="0"/>
          <a:lstStyle/>
          <a:p>
            <a:pPr algn="r"/>
            <a:r>
              <a:rPr lang="en-US" sz="2200" b="1" dirty="0">
                <a:solidFill>
                  <a:srgbClr val="FFFFFF"/>
                </a:solidFill>
              </a:rPr>
              <a:t>Compelling economics:</a:t>
            </a:r>
          </a:p>
        </p:txBody>
      </p:sp>
      <p:sp>
        <p:nvSpPr>
          <p:cNvPr id="237574" name="TextBox 8"/>
          <p:cNvSpPr txBox="1">
            <a:spLocks noChangeArrowheads="1"/>
          </p:cNvSpPr>
          <p:nvPr/>
        </p:nvSpPr>
        <p:spPr bwMode="auto">
          <a:xfrm>
            <a:off x="4810217" y="3009901"/>
            <a:ext cx="2887662" cy="861774"/>
          </a:xfrm>
          <a:prstGeom prst="rect">
            <a:avLst/>
          </a:prstGeom>
          <a:noFill/>
          <a:ln w="9525">
            <a:noFill/>
            <a:miter lim="800000"/>
            <a:headEnd/>
            <a:tailEnd/>
          </a:ln>
        </p:spPr>
        <p:txBody>
          <a:bodyPr>
            <a:spAutoFit/>
          </a:bodyPr>
          <a:lstStyle/>
          <a:p>
            <a:pPr algn="r">
              <a:lnSpc>
                <a:spcPct val="80000"/>
              </a:lnSpc>
            </a:pPr>
            <a:r>
              <a:rPr lang="en-US" sz="6000" dirty="0">
                <a:solidFill>
                  <a:srgbClr val="EF8E26"/>
                </a:solidFill>
                <a:latin typeface="Lubalin for IBM Demi" pitchFamily="18" charset="0"/>
              </a:rPr>
              <a:t>68</a:t>
            </a:r>
            <a:r>
              <a:rPr lang="en-US" sz="6000" b="1" dirty="0">
                <a:solidFill>
                  <a:srgbClr val="EE4F38"/>
                </a:solidFill>
                <a:latin typeface="Lubalin for IBM Book" pitchFamily="18" charset="0"/>
              </a:rPr>
              <a:t> </a:t>
            </a:r>
            <a:r>
              <a:rPr lang="en-US" sz="6000" dirty="0">
                <a:solidFill>
                  <a:srgbClr val="FFFFFF"/>
                </a:solidFill>
              </a:rPr>
              <a:t>for</a:t>
            </a:r>
            <a:r>
              <a:rPr lang="en-US" sz="6000" b="1" dirty="0">
                <a:solidFill>
                  <a:srgbClr val="EE4F38"/>
                </a:solidFill>
                <a:latin typeface="Lubalin for IBM Book" pitchFamily="18" charset="0"/>
              </a:rPr>
              <a:t> </a:t>
            </a:r>
            <a:r>
              <a:rPr lang="en-US" sz="6000" dirty="0">
                <a:solidFill>
                  <a:srgbClr val="EF8E26"/>
                </a:solidFill>
                <a:latin typeface="Lubalin for IBM Demi" pitchFamily="18" charset="0"/>
              </a:rPr>
              <a:t>6</a:t>
            </a:r>
          </a:p>
        </p:txBody>
      </p:sp>
      <p:sp>
        <p:nvSpPr>
          <p:cNvPr id="237575" name="TextBox 9"/>
          <p:cNvSpPr txBox="1">
            <a:spLocks noChangeArrowheads="1"/>
          </p:cNvSpPr>
          <p:nvPr/>
        </p:nvSpPr>
        <p:spPr bwMode="auto">
          <a:xfrm>
            <a:off x="4782887" y="3790950"/>
            <a:ext cx="3036888" cy="1446550"/>
          </a:xfrm>
          <a:prstGeom prst="rect">
            <a:avLst/>
          </a:prstGeom>
          <a:noFill/>
          <a:ln w="9525">
            <a:noFill/>
            <a:miter lim="800000"/>
            <a:headEnd/>
            <a:tailEnd/>
          </a:ln>
        </p:spPr>
        <p:txBody>
          <a:bodyPr>
            <a:spAutoFit/>
          </a:bodyPr>
          <a:lstStyle/>
          <a:p>
            <a:pPr algn="ctr"/>
            <a:r>
              <a:rPr lang="en-US" sz="2200" dirty="0">
                <a:solidFill>
                  <a:srgbClr val="FFFFFF"/>
                </a:solidFill>
              </a:rPr>
              <a:t>Mainframes account for </a:t>
            </a:r>
            <a:r>
              <a:rPr lang="en-US" sz="2200" dirty="0">
                <a:solidFill>
                  <a:srgbClr val="EF8E26"/>
                </a:solidFill>
                <a:latin typeface="Lubalin for IBM Demi" pitchFamily="18" charset="0"/>
              </a:rPr>
              <a:t>68% </a:t>
            </a:r>
            <a:r>
              <a:rPr lang="en-US" sz="2200" dirty="0">
                <a:solidFill>
                  <a:srgbClr val="FFFFFF"/>
                </a:solidFill>
              </a:rPr>
              <a:t>of production workloads, but only </a:t>
            </a:r>
            <a:r>
              <a:rPr lang="en-US" sz="2200" dirty="0">
                <a:solidFill>
                  <a:srgbClr val="EF8E26"/>
                </a:solidFill>
                <a:latin typeface="Lubalin for IBM Demi" pitchFamily="18" charset="0"/>
              </a:rPr>
              <a:t>6% </a:t>
            </a:r>
            <a:r>
              <a:rPr lang="en-US" sz="2200" dirty="0">
                <a:solidFill>
                  <a:srgbClr val="FFFFFF"/>
                </a:solidFill>
              </a:rPr>
              <a:t>of IT spend</a:t>
            </a:r>
          </a:p>
        </p:txBody>
      </p:sp>
      <p:sp>
        <p:nvSpPr>
          <p:cNvPr id="8" name="TextBox 7"/>
          <p:cNvSpPr txBox="1"/>
          <p:nvPr/>
        </p:nvSpPr>
        <p:spPr>
          <a:xfrm>
            <a:off x="1871" y="5738369"/>
            <a:ext cx="349776" cy="253916"/>
          </a:xfrm>
          <a:prstGeom prst="rect">
            <a:avLst/>
          </a:prstGeom>
          <a:noFill/>
        </p:spPr>
        <p:txBody>
          <a:bodyPr wrap="none" rtlCol="0">
            <a:spAutoFit/>
          </a:bodyPr>
          <a:lstStyle/>
          <a:p>
            <a:fld id="{AE327B55-E568-064A-8154-F0012EDFAE82}" type="slidenum">
              <a:rPr lang="en-US" sz="1050">
                <a:solidFill>
                  <a:schemeClr val="bg1"/>
                </a:solidFill>
              </a:rPr>
              <a:t>45</a:t>
            </a:fld>
            <a:endParaRPr lang="en-US" sz="1050" dirty="0">
              <a:solidFill>
                <a:schemeClr val="bg1"/>
              </a:solidFill>
            </a:endParaRPr>
          </a:p>
        </p:txBody>
      </p:sp>
      <p:cxnSp>
        <p:nvCxnSpPr>
          <p:cNvPr id="10" name="Straight Connector 9"/>
          <p:cNvCxnSpPr/>
          <p:nvPr/>
        </p:nvCxnSpPr>
        <p:spPr>
          <a:xfrm>
            <a:off x="228600" y="896937"/>
            <a:ext cx="7942263" cy="4233"/>
          </a:xfrm>
          <a:prstGeom prst="line">
            <a:avLst/>
          </a:prstGeom>
          <a:ln w="38100" cmpd="sng">
            <a:solidFill>
              <a:schemeClr val="accent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792090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2"/>
          <p:cNvSpPr>
            <a:spLocks noGrp="1" noChangeArrowheads="1"/>
          </p:cNvSpPr>
          <p:nvPr>
            <p:ph type="title"/>
          </p:nvPr>
        </p:nvSpPr>
        <p:spPr/>
        <p:txBody>
          <a:bodyPr/>
          <a:lstStyle/>
          <a:p>
            <a:pPr algn="l"/>
            <a:r>
              <a:rPr lang="en-US" sz="2400" dirty="0">
                <a:solidFill>
                  <a:schemeClr val="tx1"/>
                </a:solidFill>
              </a:rPr>
              <a:t>IBM z Systems: What is a mainframe?</a:t>
            </a:r>
          </a:p>
        </p:txBody>
      </p:sp>
      <p:sp>
        <p:nvSpPr>
          <p:cNvPr id="76803" name="Rectangle 3"/>
          <p:cNvSpPr>
            <a:spLocks noChangeArrowheads="1"/>
          </p:cNvSpPr>
          <p:nvPr/>
        </p:nvSpPr>
        <p:spPr bwMode="auto">
          <a:xfrm>
            <a:off x="259404" y="1295400"/>
            <a:ext cx="8048017" cy="954107"/>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spAutoFit/>
          </a:bodyPr>
          <a:lstStyle/>
          <a:p>
            <a:pPr>
              <a:defRPr/>
            </a:pPr>
            <a:r>
              <a:rPr lang="en-US" dirty="0">
                <a:latin typeface="Arial" pitchFamily="34" charset="0"/>
                <a:cs typeface="Arial" panose="020B0604020202020204" pitchFamily="34" charset="0"/>
              </a:rPr>
              <a:t>An integrated, highly scalable computer system that allows many different pieces of work to be handled at the same time, sharing the same information as needed with protection, handling very large amounts of information for many users with security, without users experiencing any failures in service</a:t>
            </a:r>
          </a:p>
        </p:txBody>
      </p:sp>
      <p:sp>
        <p:nvSpPr>
          <p:cNvPr id="54275" name="Text Box 3"/>
          <p:cNvSpPr txBox="1">
            <a:spLocks noChangeArrowheads="1"/>
          </p:cNvSpPr>
          <p:nvPr/>
        </p:nvSpPr>
        <p:spPr bwMode="auto">
          <a:xfrm>
            <a:off x="259404" y="5035560"/>
            <a:ext cx="8048017" cy="1405864"/>
          </a:xfrm>
          <a:prstGeom prst="rect">
            <a:avLst/>
          </a:prstGeom>
          <a:noFill/>
          <a:ln w="21600">
            <a:noFill/>
            <a:round/>
            <a:headEnd/>
            <a:tailEnd/>
          </a:ln>
        </p:spPr>
        <p:txBody>
          <a:bodyPr lIns="68565" tIns="34283" rIns="68565" bIns="34283"/>
          <a:lstStyle/>
          <a:p>
            <a:pPr marL="285750" indent="-285750" defTabSz="342900">
              <a:buSzPct val="100000"/>
              <a:buFont typeface="Arial" charset="0"/>
              <a:buChar char="•"/>
              <a:tabLst>
                <a:tab pos="191691" algn="l"/>
                <a:tab pos="534591" algn="l"/>
                <a:tab pos="877491" algn="l"/>
                <a:tab pos="1220391" algn="l"/>
                <a:tab pos="1563291" algn="l"/>
                <a:tab pos="1906191" algn="l"/>
                <a:tab pos="2249091" algn="l"/>
                <a:tab pos="2591991" algn="l"/>
                <a:tab pos="2934891" algn="l"/>
                <a:tab pos="3277791" algn="l"/>
                <a:tab pos="3620691" algn="l"/>
                <a:tab pos="3963591" algn="l"/>
                <a:tab pos="4306491" algn="l"/>
                <a:tab pos="4647010" algn="l"/>
                <a:tab pos="4992291" algn="l"/>
                <a:tab pos="5332810" algn="l"/>
                <a:tab pos="5678091" algn="l"/>
                <a:tab pos="6018610" algn="l"/>
                <a:tab pos="6363891" algn="l"/>
                <a:tab pos="6704410" algn="l"/>
                <a:tab pos="7049691" algn="l"/>
              </a:tabLst>
            </a:pPr>
            <a:r>
              <a:rPr lang="en-US" dirty="0"/>
              <a:t>Large scale, robust consolidation platform</a:t>
            </a:r>
          </a:p>
          <a:p>
            <a:pPr marL="285750" indent="-285750" defTabSz="342900">
              <a:buSzPct val="100000"/>
              <a:buFont typeface="Arial" charset="0"/>
              <a:buChar char="•"/>
              <a:tabLst>
                <a:tab pos="191691" algn="l"/>
                <a:tab pos="534591" algn="l"/>
                <a:tab pos="877491" algn="l"/>
                <a:tab pos="1220391" algn="l"/>
                <a:tab pos="1563291" algn="l"/>
                <a:tab pos="1906191" algn="l"/>
                <a:tab pos="2249091" algn="l"/>
                <a:tab pos="2591991" algn="l"/>
                <a:tab pos="2934891" algn="l"/>
                <a:tab pos="3277791" algn="l"/>
                <a:tab pos="3620691" algn="l"/>
                <a:tab pos="3963591" algn="l"/>
                <a:tab pos="4306491" algn="l"/>
                <a:tab pos="4647010" algn="l"/>
                <a:tab pos="4992291" algn="l"/>
                <a:tab pos="5332810" algn="l"/>
                <a:tab pos="5678091" algn="l"/>
                <a:tab pos="6018610" algn="l"/>
                <a:tab pos="6363891" algn="l"/>
                <a:tab pos="6704410" algn="l"/>
                <a:tab pos="7049691" algn="l"/>
              </a:tabLst>
            </a:pPr>
            <a:r>
              <a:rPr lang="en-US" dirty="0"/>
              <a:t>Built-in Virtualization</a:t>
            </a:r>
          </a:p>
          <a:p>
            <a:pPr marL="285750" indent="-285750" defTabSz="342900">
              <a:buSzPct val="100000"/>
              <a:buFont typeface="Arial" charset="0"/>
              <a:buChar char="•"/>
              <a:tabLst>
                <a:tab pos="191691" algn="l"/>
                <a:tab pos="534591" algn="l"/>
                <a:tab pos="877491" algn="l"/>
                <a:tab pos="1220391" algn="l"/>
                <a:tab pos="1563291" algn="l"/>
                <a:tab pos="1906191" algn="l"/>
                <a:tab pos="2249091" algn="l"/>
                <a:tab pos="2591991" algn="l"/>
                <a:tab pos="2934891" algn="l"/>
                <a:tab pos="3277791" algn="l"/>
                <a:tab pos="3620691" algn="l"/>
                <a:tab pos="3963591" algn="l"/>
                <a:tab pos="4306491" algn="l"/>
                <a:tab pos="4647010" algn="l"/>
                <a:tab pos="4992291" algn="l"/>
                <a:tab pos="5332810" algn="l"/>
                <a:tab pos="5678091" algn="l"/>
                <a:tab pos="6018610" algn="l"/>
                <a:tab pos="6363891" algn="l"/>
                <a:tab pos="6704410" algn="l"/>
                <a:tab pos="7049691" algn="l"/>
              </a:tabLst>
            </a:pPr>
            <a:r>
              <a:rPr lang="en-US" dirty="0"/>
              <a:t>100’s to 1000’s of virtual servers on z/VM</a:t>
            </a:r>
          </a:p>
          <a:p>
            <a:pPr marL="285750" indent="-285750" defTabSz="342900">
              <a:buSzPct val="100000"/>
              <a:buFont typeface="Arial" charset="0"/>
              <a:buChar char="•"/>
              <a:tabLst>
                <a:tab pos="191691" algn="l"/>
                <a:tab pos="534591" algn="l"/>
                <a:tab pos="877491" algn="l"/>
                <a:tab pos="1220391" algn="l"/>
                <a:tab pos="1563291" algn="l"/>
                <a:tab pos="1906191" algn="l"/>
                <a:tab pos="2249091" algn="l"/>
                <a:tab pos="2591991" algn="l"/>
                <a:tab pos="2934891" algn="l"/>
                <a:tab pos="3277791" algn="l"/>
                <a:tab pos="3620691" algn="l"/>
                <a:tab pos="3963591" algn="l"/>
                <a:tab pos="4306491" algn="l"/>
                <a:tab pos="4647010" algn="l"/>
                <a:tab pos="4992291" algn="l"/>
                <a:tab pos="5332810" algn="l"/>
                <a:tab pos="5678091" algn="l"/>
                <a:tab pos="6018610" algn="l"/>
                <a:tab pos="6363891" algn="l"/>
                <a:tab pos="6704410" algn="l"/>
                <a:tab pos="7049691" algn="l"/>
              </a:tabLst>
            </a:pPr>
            <a:r>
              <a:rPr lang="en-US" dirty="0"/>
              <a:t>Intelligent and autonomic management of diverse workloads and system </a:t>
            </a:r>
            <a:r>
              <a:rPr lang="en-US" dirty="0" smtClean="0"/>
              <a:t>resources</a:t>
            </a:r>
          </a:p>
          <a:p>
            <a:pPr marL="285750" indent="-285750" defTabSz="342900">
              <a:buSzPct val="100000"/>
              <a:buFont typeface="Arial" charset="0"/>
              <a:buChar char="•"/>
              <a:tabLst>
                <a:tab pos="191691" algn="l"/>
                <a:tab pos="534591" algn="l"/>
                <a:tab pos="877491" algn="l"/>
                <a:tab pos="1220391" algn="l"/>
                <a:tab pos="1563291" algn="l"/>
                <a:tab pos="1906191" algn="l"/>
                <a:tab pos="2249091" algn="l"/>
                <a:tab pos="2591991" algn="l"/>
                <a:tab pos="2934891" algn="l"/>
                <a:tab pos="3277791" algn="l"/>
                <a:tab pos="3620691" algn="l"/>
                <a:tab pos="3963591" algn="l"/>
                <a:tab pos="4306491" algn="l"/>
                <a:tab pos="4647010" algn="l"/>
                <a:tab pos="4992291" algn="l"/>
                <a:tab pos="5332810" algn="l"/>
                <a:tab pos="5678091" algn="l"/>
                <a:tab pos="6018610" algn="l"/>
                <a:tab pos="6363891" algn="l"/>
                <a:tab pos="6704410" algn="l"/>
                <a:tab pos="7049691" algn="l"/>
              </a:tabLst>
            </a:pPr>
            <a:r>
              <a:rPr lang="en-US" dirty="0" smtClean="0"/>
              <a:t>In-memory communication between applications/middleware reduces/eliminates latency</a:t>
            </a:r>
          </a:p>
          <a:p>
            <a:pPr marL="285750" indent="-285750" defTabSz="342900">
              <a:buSzPct val="100000"/>
              <a:buFont typeface="Arial" charset="0"/>
              <a:buChar char="•"/>
              <a:tabLst>
                <a:tab pos="191691" algn="l"/>
                <a:tab pos="534591" algn="l"/>
                <a:tab pos="877491" algn="l"/>
                <a:tab pos="1220391" algn="l"/>
                <a:tab pos="1563291" algn="l"/>
                <a:tab pos="1906191" algn="l"/>
                <a:tab pos="2249091" algn="l"/>
                <a:tab pos="2591991" algn="l"/>
                <a:tab pos="2934891" algn="l"/>
                <a:tab pos="3277791" algn="l"/>
                <a:tab pos="3620691" algn="l"/>
                <a:tab pos="3963591" algn="l"/>
                <a:tab pos="4306491" algn="l"/>
                <a:tab pos="4647010" algn="l"/>
                <a:tab pos="4992291" algn="l"/>
                <a:tab pos="5332810" algn="l"/>
                <a:tab pos="5678091" algn="l"/>
                <a:tab pos="6018610" algn="l"/>
                <a:tab pos="6363891" algn="l"/>
                <a:tab pos="6704410" algn="l"/>
                <a:tab pos="7049691" algn="l"/>
              </a:tabLst>
            </a:pPr>
            <a:r>
              <a:rPr lang="en-US" dirty="0" smtClean="0"/>
              <a:t>Linux is Linux – not a ”special” z version: </a:t>
            </a:r>
            <a:r>
              <a:rPr lang="en-US" dirty="0" err="1" smtClean="0"/>
              <a:t>SuSE</a:t>
            </a:r>
            <a:r>
              <a:rPr lang="en-US" dirty="0" smtClean="0"/>
              <a:t>, RHEL, Ubuntu</a:t>
            </a:r>
            <a:endParaRPr lang="en-US" dirty="0"/>
          </a:p>
        </p:txBody>
      </p:sp>
      <p:sp>
        <p:nvSpPr>
          <p:cNvPr id="76805" name="Rectangle 6"/>
          <p:cNvSpPr>
            <a:spLocks noChangeArrowheads="1"/>
          </p:cNvSpPr>
          <p:nvPr/>
        </p:nvSpPr>
        <p:spPr bwMode="auto">
          <a:xfrm>
            <a:off x="1035136" y="4243389"/>
            <a:ext cx="6262688" cy="397669"/>
          </a:xfrm>
          <a:prstGeom prst="rect">
            <a:avLst/>
          </a:prstGeom>
          <a:solidFill>
            <a:srgbClr val="88B5D6"/>
          </a:solidFill>
          <a:ln w="9525">
            <a:noFill/>
            <a:miter lim="800000"/>
            <a:headEnd/>
            <a:tailEnd/>
          </a:ln>
          <a:scene3d>
            <a:camera prst="legacyObliqueTopRight"/>
            <a:lightRig rig="legacyFlat2" dir="t"/>
          </a:scene3d>
          <a:sp3d extrusionH="49200" prstMaterial="legacyMatte">
            <a:bevelT w="13500" h="13500" prst="angle"/>
            <a:bevelB w="13500" h="13500" prst="angle"/>
            <a:extrusionClr>
              <a:srgbClr val="88B5D6"/>
            </a:extrusionClr>
          </a:sp3d>
        </p:spPr>
        <p:txBody>
          <a:bodyPr wrap="none" lIns="68565" tIns="34283" rIns="68565" bIns="34283" anchor="ctr">
            <a:flatTx/>
          </a:bodyPr>
          <a:lstStyle/>
          <a:p>
            <a:pPr>
              <a:defRPr/>
            </a:pPr>
            <a:endParaRPr lang="en-US" sz="1350" dirty="0">
              <a:latin typeface="Arial" pitchFamily="34" charset="0"/>
              <a:cs typeface="Arial" panose="020B0604020202020204" pitchFamily="34" charset="0"/>
            </a:endParaRPr>
          </a:p>
        </p:txBody>
      </p:sp>
      <p:sp>
        <p:nvSpPr>
          <p:cNvPr id="26631" name="Rectangle 7"/>
          <p:cNvSpPr>
            <a:spLocks noChangeArrowheads="1"/>
          </p:cNvSpPr>
          <p:nvPr/>
        </p:nvSpPr>
        <p:spPr bwMode="auto">
          <a:xfrm>
            <a:off x="1023230" y="3831431"/>
            <a:ext cx="6274594" cy="384572"/>
          </a:xfrm>
          <a:prstGeom prst="rect">
            <a:avLst/>
          </a:prstGeom>
          <a:solidFill>
            <a:srgbClr val="BCFFBC"/>
          </a:solidFill>
          <a:ln w="6350">
            <a:solidFill>
              <a:schemeClr val="tx1"/>
            </a:solidFill>
            <a:round/>
            <a:headEnd/>
            <a:tailEnd/>
          </a:ln>
          <a:effectLst>
            <a:outerShdw dist="53966" dir="18900000" algn="ctr" rotWithShape="0">
              <a:srgbClr val="CCECFF">
                <a:alpha val="50026"/>
              </a:srgbClr>
            </a:outerShdw>
          </a:effectLst>
        </p:spPr>
        <p:txBody>
          <a:bodyPr wrap="none" lIns="68565" tIns="34283" rIns="68565" bIns="34283" anchor="ctr"/>
          <a:lstStyle/>
          <a:p>
            <a:pPr>
              <a:defRPr/>
            </a:pPr>
            <a:endParaRPr lang="en-US" sz="1350" dirty="0">
              <a:latin typeface="Arial" pitchFamily="34" charset="0"/>
              <a:cs typeface="Arial" panose="020B0604020202020204" pitchFamily="34" charset="0"/>
            </a:endParaRPr>
          </a:p>
        </p:txBody>
      </p:sp>
      <p:sp>
        <p:nvSpPr>
          <p:cNvPr id="76807" name="Rectangle 8"/>
          <p:cNvSpPr>
            <a:spLocks noChangeArrowheads="1"/>
          </p:cNvSpPr>
          <p:nvPr/>
        </p:nvSpPr>
        <p:spPr bwMode="auto">
          <a:xfrm>
            <a:off x="1033946" y="3840955"/>
            <a:ext cx="6269831" cy="190502"/>
          </a:xfrm>
          <a:prstGeom prst="rect">
            <a:avLst/>
          </a:prstGeom>
          <a:solidFill>
            <a:srgbClr val="FFCC99"/>
          </a:solidFill>
          <a:ln w="12600">
            <a:solidFill>
              <a:schemeClr val="accent5">
                <a:lumMod val="75000"/>
              </a:schemeClr>
            </a:solidFill>
            <a:miter lim="800000"/>
            <a:headEnd/>
            <a:tailEnd/>
          </a:ln>
        </p:spPr>
        <p:txBody>
          <a:bodyPr wrap="none" lIns="68565" tIns="34283" rIns="68565" bIns="34283" anchor="ctr"/>
          <a:lstStyle/>
          <a:p>
            <a:pPr>
              <a:defRPr/>
            </a:pPr>
            <a:endParaRPr lang="en-US" sz="1350" dirty="0">
              <a:latin typeface="Arial" pitchFamily="34" charset="0"/>
              <a:cs typeface="Arial" panose="020B0604020202020204" pitchFamily="34" charset="0"/>
            </a:endParaRPr>
          </a:p>
        </p:txBody>
      </p:sp>
      <p:sp>
        <p:nvSpPr>
          <p:cNvPr id="76808" name="Text Box 9"/>
          <p:cNvSpPr txBox="1">
            <a:spLocks noChangeArrowheads="1"/>
          </p:cNvSpPr>
          <p:nvPr/>
        </p:nvSpPr>
        <p:spPr bwMode="auto">
          <a:xfrm>
            <a:off x="1850714" y="3826670"/>
            <a:ext cx="4331494" cy="196193"/>
          </a:xfrm>
          <a:prstGeom prst="rect">
            <a:avLst/>
          </a:prstGeom>
          <a:noFill/>
          <a:ln w="6350">
            <a:solidFill>
              <a:schemeClr val="tx1"/>
            </a:solidFill>
            <a:round/>
            <a:headEnd/>
            <a:tailEnd/>
          </a:ln>
        </p:spPr>
        <p:txBody>
          <a:bodyPr lIns="68565" tIns="34283" rIns="68565" bIns="34283">
            <a:spAutoFit/>
          </a:bodyPr>
          <a:lstStyle/>
          <a:p>
            <a:pPr algn="ctr" defTabSz="342900">
              <a:spcBef>
                <a:spcPts val="656"/>
              </a:spcBef>
              <a:buSzPct val="100000"/>
              <a:tabLst>
                <a:tab pos="0" algn="l"/>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798219" algn="l"/>
                <a:tab pos="5143500" algn="l"/>
                <a:tab pos="5484019" algn="l"/>
                <a:tab pos="5829300" algn="l"/>
                <a:tab pos="6169819" algn="l"/>
                <a:tab pos="6515100" algn="l"/>
                <a:tab pos="6855619" algn="l"/>
              </a:tabLst>
              <a:defRPr/>
            </a:pPr>
            <a:r>
              <a:rPr lang="en-US" sz="825" dirty="0">
                <a:latin typeface="Arial" pitchFamily="34" charset="0"/>
                <a:cs typeface="Arial" panose="020B0604020202020204" pitchFamily="34" charset="0"/>
              </a:rPr>
              <a:t>Virtual networking and switching</a:t>
            </a:r>
          </a:p>
        </p:txBody>
      </p:sp>
      <p:sp>
        <p:nvSpPr>
          <p:cNvPr id="76809" name="Rectangle 10"/>
          <p:cNvSpPr>
            <a:spLocks noChangeArrowheads="1"/>
          </p:cNvSpPr>
          <p:nvPr/>
        </p:nvSpPr>
        <p:spPr bwMode="auto">
          <a:xfrm>
            <a:off x="1175630" y="4333875"/>
            <a:ext cx="355997" cy="204788"/>
          </a:xfrm>
          <a:prstGeom prst="rect">
            <a:avLst/>
          </a:prstGeom>
          <a:solidFill>
            <a:srgbClr val="DDDDDD"/>
          </a:solidFill>
          <a:ln w="21600">
            <a:solidFill>
              <a:schemeClr val="accent5">
                <a:lumMod val="75000"/>
              </a:schemeClr>
            </a:solidFill>
            <a:round/>
            <a:headEnd/>
            <a:tailEnd/>
          </a:ln>
        </p:spPr>
        <p:txBody>
          <a:bodyPr wrap="none" lIns="61818" tIns="30773" rIns="61818" bIns="30773" anchor="ctr"/>
          <a:lstStyle/>
          <a:p>
            <a:pPr algn="ctr" defTabSz="342900">
              <a:buSzPct val="100000"/>
              <a:tabLst>
                <a:tab pos="0" algn="l"/>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798219" algn="l"/>
                <a:tab pos="5143500" algn="l"/>
                <a:tab pos="5484019" algn="l"/>
                <a:tab pos="5829300" algn="l"/>
                <a:tab pos="6169819" algn="l"/>
                <a:tab pos="6515100" algn="l"/>
                <a:tab pos="6855619" algn="l"/>
              </a:tabLst>
              <a:defRPr/>
            </a:pPr>
            <a:r>
              <a:rPr lang="en-US" sz="750" dirty="0">
                <a:latin typeface="Arial" pitchFamily="34" charset="0"/>
                <a:cs typeface="Arial" panose="020B0604020202020204" pitchFamily="34" charset="0"/>
              </a:rPr>
              <a:t>CP 1</a:t>
            </a:r>
          </a:p>
        </p:txBody>
      </p:sp>
      <p:sp>
        <p:nvSpPr>
          <p:cNvPr id="76810" name="Rectangle 11"/>
          <p:cNvSpPr>
            <a:spLocks noChangeArrowheads="1"/>
          </p:cNvSpPr>
          <p:nvPr/>
        </p:nvSpPr>
        <p:spPr bwMode="auto">
          <a:xfrm>
            <a:off x="1717363" y="4341019"/>
            <a:ext cx="357188" cy="204788"/>
          </a:xfrm>
          <a:prstGeom prst="rect">
            <a:avLst/>
          </a:prstGeom>
          <a:solidFill>
            <a:srgbClr val="DDDDDD"/>
          </a:solidFill>
          <a:ln w="21600">
            <a:solidFill>
              <a:schemeClr val="accent5">
                <a:lumMod val="75000"/>
              </a:schemeClr>
            </a:solidFill>
            <a:round/>
            <a:headEnd/>
            <a:tailEnd/>
          </a:ln>
        </p:spPr>
        <p:txBody>
          <a:bodyPr wrap="none" lIns="61818" tIns="30773" rIns="61818" bIns="30773" anchor="ctr"/>
          <a:lstStyle/>
          <a:p>
            <a:pPr algn="ctr" defTabSz="342900">
              <a:buSzPct val="100000"/>
              <a:tabLst>
                <a:tab pos="0" algn="l"/>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798219" algn="l"/>
                <a:tab pos="5143500" algn="l"/>
                <a:tab pos="5484019" algn="l"/>
                <a:tab pos="5829300" algn="l"/>
                <a:tab pos="6169819" algn="l"/>
                <a:tab pos="6515100" algn="l"/>
                <a:tab pos="6855619" algn="l"/>
              </a:tabLst>
              <a:defRPr/>
            </a:pPr>
            <a:r>
              <a:rPr lang="en-US" sz="750" dirty="0">
                <a:latin typeface="Arial" pitchFamily="34" charset="0"/>
                <a:cs typeface="Arial" panose="020B0604020202020204" pitchFamily="34" charset="0"/>
              </a:rPr>
              <a:t>CP 2</a:t>
            </a:r>
          </a:p>
        </p:txBody>
      </p:sp>
      <p:sp>
        <p:nvSpPr>
          <p:cNvPr id="76811" name="Rectangle 12"/>
          <p:cNvSpPr>
            <a:spLocks noChangeArrowheads="1"/>
          </p:cNvSpPr>
          <p:nvPr/>
        </p:nvSpPr>
        <p:spPr bwMode="auto">
          <a:xfrm>
            <a:off x="2941327" y="4335065"/>
            <a:ext cx="355997" cy="204788"/>
          </a:xfrm>
          <a:prstGeom prst="rect">
            <a:avLst/>
          </a:prstGeom>
          <a:solidFill>
            <a:srgbClr val="DDDDDD"/>
          </a:solidFill>
          <a:ln w="21600">
            <a:solidFill>
              <a:schemeClr val="accent5">
                <a:lumMod val="75000"/>
              </a:schemeClr>
            </a:solidFill>
            <a:round/>
            <a:headEnd/>
            <a:tailEnd/>
          </a:ln>
        </p:spPr>
        <p:txBody>
          <a:bodyPr wrap="none" lIns="61818" tIns="30773" rIns="61818" bIns="30773" anchor="ctr"/>
          <a:lstStyle/>
          <a:p>
            <a:pPr algn="ctr" defTabSz="342900">
              <a:buSzPct val="100000"/>
              <a:tabLst>
                <a:tab pos="0" algn="l"/>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798219" algn="l"/>
                <a:tab pos="5143500" algn="l"/>
                <a:tab pos="5484019" algn="l"/>
                <a:tab pos="5829300" algn="l"/>
                <a:tab pos="6169819" algn="l"/>
                <a:tab pos="6515100" algn="l"/>
                <a:tab pos="6855619" algn="l"/>
              </a:tabLst>
              <a:defRPr/>
            </a:pPr>
            <a:r>
              <a:rPr lang="en-US" sz="750" dirty="0">
                <a:latin typeface="Arial" pitchFamily="34" charset="0"/>
                <a:cs typeface="Arial" panose="020B0604020202020204" pitchFamily="34" charset="0"/>
              </a:rPr>
              <a:t>CP n</a:t>
            </a:r>
          </a:p>
        </p:txBody>
      </p:sp>
      <p:sp>
        <p:nvSpPr>
          <p:cNvPr id="76812" name="Oval 13"/>
          <p:cNvSpPr>
            <a:spLocks noChangeArrowheads="1"/>
          </p:cNvSpPr>
          <p:nvPr/>
        </p:nvSpPr>
        <p:spPr bwMode="auto">
          <a:xfrm>
            <a:off x="2447218" y="4410077"/>
            <a:ext cx="44053" cy="40481"/>
          </a:xfrm>
          <a:prstGeom prst="ellipse">
            <a:avLst/>
          </a:prstGeom>
          <a:solidFill>
            <a:srgbClr val="000000"/>
          </a:solidFill>
          <a:ln w="9525">
            <a:solidFill>
              <a:schemeClr val="accent5">
                <a:lumMod val="75000"/>
              </a:schemeClr>
            </a:solidFill>
            <a:round/>
            <a:headEnd/>
            <a:tailEnd/>
          </a:ln>
        </p:spPr>
        <p:txBody>
          <a:bodyPr wrap="none" lIns="68565" tIns="34283" rIns="68565" bIns="34283" anchor="ctr"/>
          <a:lstStyle/>
          <a:p>
            <a:pPr>
              <a:defRPr/>
            </a:pPr>
            <a:endParaRPr lang="en-US" sz="1350" dirty="0">
              <a:latin typeface="Arial" pitchFamily="34" charset="0"/>
              <a:cs typeface="Arial" panose="020B0604020202020204" pitchFamily="34" charset="0"/>
            </a:endParaRPr>
          </a:p>
        </p:txBody>
      </p:sp>
      <p:sp>
        <p:nvSpPr>
          <p:cNvPr id="76813" name="Oval 14"/>
          <p:cNvSpPr>
            <a:spLocks noChangeArrowheads="1"/>
          </p:cNvSpPr>
          <p:nvPr/>
        </p:nvSpPr>
        <p:spPr bwMode="auto">
          <a:xfrm>
            <a:off x="2579376" y="4410077"/>
            <a:ext cx="44054" cy="40481"/>
          </a:xfrm>
          <a:prstGeom prst="ellipse">
            <a:avLst/>
          </a:prstGeom>
          <a:solidFill>
            <a:srgbClr val="000000"/>
          </a:solidFill>
          <a:ln w="9525">
            <a:solidFill>
              <a:schemeClr val="accent5">
                <a:lumMod val="75000"/>
              </a:schemeClr>
            </a:solidFill>
            <a:round/>
            <a:headEnd/>
            <a:tailEnd/>
          </a:ln>
        </p:spPr>
        <p:txBody>
          <a:bodyPr wrap="none" lIns="68565" tIns="34283" rIns="68565" bIns="34283" anchor="ctr"/>
          <a:lstStyle/>
          <a:p>
            <a:pPr>
              <a:defRPr/>
            </a:pPr>
            <a:endParaRPr lang="en-US" sz="1350" dirty="0">
              <a:latin typeface="Arial" pitchFamily="34" charset="0"/>
              <a:cs typeface="Arial" panose="020B0604020202020204" pitchFamily="34" charset="0"/>
            </a:endParaRPr>
          </a:p>
        </p:txBody>
      </p:sp>
      <p:sp>
        <p:nvSpPr>
          <p:cNvPr id="76814" name="Oval 15"/>
          <p:cNvSpPr>
            <a:spLocks noChangeArrowheads="1"/>
          </p:cNvSpPr>
          <p:nvPr/>
        </p:nvSpPr>
        <p:spPr bwMode="auto">
          <a:xfrm>
            <a:off x="2711537" y="4410077"/>
            <a:ext cx="44053" cy="40481"/>
          </a:xfrm>
          <a:prstGeom prst="ellipse">
            <a:avLst/>
          </a:prstGeom>
          <a:solidFill>
            <a:srgbClr val="000000"/>
          </a:solidFill>
          <a:ln w="9525">
            <a:solidFill>
              <a:schemeClr val="accent5">
                <a:lumMod val="75000"/>
              </a:schemeClr>
            </a:solidFill>
            <a:round/>
            <a:headEnd/>
            <a:tailEnd/>
          </a:ln>
        </p:spPr>
        <p:txBody>
          <a:bodyPr wrap="none" lIns="68565" tIns="34283" rIns="68565" bIns="34283" anchor="ctr"/>
          <a:lstStyle/>
          <a:p>
            <a:pPr>
              <a:defRPr/>
            </a:pPr>
            <a:endParaRPr lang="en-US" sz="1350" dirty="0">
              <a:latin typeface="Arial" pitchFamily="34" charset="0"/>
              <a:cs typeface="Arial" panose="020B0604020202020204" pitchFamily="34" charset="0"/>
            </a:endParaRPr>
          </a:p>
        </p:txBody>
      </p:sp>
      <p:sp>
        <p:nvSpPr>
          <p:cNvPr id="76815" name="Rectangle 17"/>
          <p:cNvSpPr>
            <a:spLocks noChangeArrowheads="1"/>
          </p:cNvSpPr>
          <p:nvPr/>
        </p:nvSpPr>
        <p:spPr bwMode="auto">
          <a:xfrm>
            <a:off x="5672344" y="2946722"/>
            <a:ext cx="315792" cy="138499"/>
          </a:xfrm>
          <a:prstGeom prst="rect">
            <a:avLst/>
          </a:prstGeom>
          <a:noFill/>
          <a:ln w="21600">
            <a:noFill/>
            <a:round/>
            <a:headEnd/>
            <a:tailEnd/>
          </a:ln>
        </p:spPr>
        <p:txBody>
          <a:bodyPr wrap="none" lIns="0" tIns="0" rIns="0" bIns="0">
            <a:spAutoFit/>
          </a:bodyPr>
          <a:lstStyle/>
          <a:p>
            <a:pPr defTabSz="342900">
              <a:buSzPct val="100000"/>
              <a:tabLst>
                <a:tab pos="0" algn="l"/>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798219" algn="l"/>
                <a:tab pos="5143500" algn="l"/>
                <a:tab pos="5484019" algn="l"/>
                <a:tab pos="5829300" algn="l"/>
                <a:tab pos="6169819" algn="l"/>
                <a:tab pos="6515100" algn="l"/>
                <a:tab pos="6855619" algn="l"/>
              </a:tabLst>
              <a:defRPr/>
            </a:pPr>
            <a:r>
              <a:rPr lang="en-US" sz="900" i="1" dirty="0">
                <a:latin typeface="Arial" pitchFamily="34" charset="0"/>
                <a:cs typeface="Arial" panose="020B0604020202020204" pitchFamily="34" charset="0"/>
              </a:rPr>
              <a:t> </a:t>
            </a:r>
            <a:r>
              <a:rPr lang="en-US" sz="825" dirty="0">
                <a:latin typeface="Arial" pitchFamily="34" charset="0"/>
                <a:cs typeface="Arial" panose="020B0604020202020204" pitchFamily="34" charset="0"/>
              </a:rPr>
              <a:t>Linux </a:t>
            </a:r>
          </a:p>
        </p:txBody>
      </p:sp>
      <p:sp>
        <p:nvSpPr>
          <p:cNvPr id="76816" name="Rectangle 18"/>
          <p:cNvSpPr>
            <a:spLocks noChangeArrowheads="1"/>
          </p:cNvSpPr>
          <p:nvPr/>
        </p:nvSpPr>
        <p:spPr bwMode="auto">
          <a:xfrm>
            <a:off x="6275077" y="2690813"/>
            <a:ext cx="903685" cy="138113"/>
          </a:xfrm>
          <a:prstGeom prst="rect">
            <a:avLst/>
          </a:prstGeom>
          <a:noFill/>
          <a:ln w="21600">
            <a:noFill/>
            <a:round/>
            <a:headEnd/>
            <a:tailEnd/>
          </a:ln>
        </p:spPr>
        <p:txBody>
          <a:bodyPr lIns="0" tIns="0" rIns="0" bIns="0"/>
          <a:lstStyle/>
          <a:p>
            <a:pPr algn="ctr" defTabSz="342900">
              <a:buSzPct val="100000"/>
              <a:tabLst>
                <a:tab pos="0" algn="l"/>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798219" algn="l"/>
                <a:tab pos="5143500" algn="l"/>
                <a:tab pos="5484019" algn="l"/>
                <a:tab pos="5829300" algn="l"/>
                <a:tab pos="6169819" algn="l"/>
                <a:tab pos="6515100" algn="l"/>
                <a:tab pos="6855619" algn="l"/>
              </a:tabLst>
              <a:defRPr/>
            </a:pPr>
            <a:r>
              <a:rPr lang="en-US" sz="900" dirty="0">
                <a:latin typeface="Arial" pitchFamily="34" charset="0"/>
                <a:cs typeface="Arial" panose="020B0604020202020204" pitchFamily="34" charset="0"/>
              </a:rPr>
              <a:t>Native Linux</a:t>
            </a:r>
          </a:p>
        </p:txBody>
      </p:sp>
      <p:sp>
        <p:nvSpPr>
          <p:cNvPr id="76817" name="Text Box 19"/>
          <p:cNvSpPr txBox="1">
            <a:spLocks noChangeArrowheads="1"/>
          </p:cNvSpPr>
          <p:nvPr/>
        </p:nvSpPr>
        <p:spPr bwMode="auto">
          <a:xfrm>
            <a:off x="6734658" y="2921794"/>
            <a:ext cx="420291" cy="121252"/>
          </a:xfrm>
          <a:prstGeom prst="rect">
            <a:avLst/>
          </a:prstGeom>
          <a:noFill/>
          <a:ln w="21600">
            <a:noFill/>
            <a:round/>
            <a:headEnd/>
            <a:tailEnd/>
          </a:ln>
        </p:spPr>
        <p:txBody>
          <a:bodyPr lIns="0" tIns="0" rIns="0" bIns="0">
            <a:spAutoFit/>
          </a:bodyPr>
          <a:lstStyle/>
          <a:p>
            <a:pPr algn="ctr" defTabSz="342900">
              <a:buSzPct val="100000"/>
              <a:tabLst>
                <a:tab pos="0" algn="l"/>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798219" algn="l"/>
                <a:tab pos="5143500" algn="l"/>
                <a:tab pos="5484019" algn="l"/>
                <a:tab pos="5829300" algn="l"/>
                <a:tab pos="6169819" algn="l"/>
                <a:tab pos="6515100" algn="l"/>
                <a:tab pos="6855619" algn="l"/>
              </a:tabLst>
              <a:defRPr/>
            </a:pPr>
            <a:r>
              <a:rPr lang="en-US" sz="788" dirty="0">
                <a:latin typeface="Arial" pitchFamily="34" charset="0"/>
                <a:cs typeface="Arial" panose="020B0604020202020204" pitchFamily="34" charset="0"/>
              </a:rPr>
              <a:t>DB2</a:t>
            </a:r>
          </a:p>
        </p:txBody>
      </p:sp>
      <p:sp>
        <p:nvSpPr>
          <p:cNvPr id="76818" name="Rectangle 20"/>
          <p:cNvSpPr>
            <a:spLocks noChangeArrowheads="1"/>
          </p:cNvSpPr>
          <p:nvPr/>
        </p:nvSpPr>
        <p:spPr bwMode="auto">
          <a:xfrm>
            <a:off x="5527364" y="3604022"/>
            <a:ext cx="652463" cy="221456"/>
          </a:xfrm>
          <a:prstGeom prst="rect">
            <a:avLst/>
          </a:prstGeom>
          <a:solidFill>
            <a:srgbClr val="BCFFBC"/>
          </a:solidFill>
          <a:ln w="6350">
            <a:solidFill>
              <a:schemeClr val="tx1"/>
            </a:solidFill>
            <a:round/>
            <a:headEnd/>
            <a:tailEnd/>
          </a:ln>
        </p:spPr>
        <p:txBody>
          <a:bodyPr lIns="0" tIns="0" rIns="0" bIns="0" anchor="ctr"/>
          <a:lstStyle/>
          <a:p>
            <a:pPr algn="ctr" defTabSz="342900">
              <a:spcAft>
                <a:spcPts val="197"/>
              </a:spcAft>
              <a:buSzPct val="100000"/>
              <a:tabLst>
                <a:tab pos="0" algn="l"/>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798219" algn="l"/>
                <a:tab pos="5143500" algn="l"/>
                <a:tab pos="5484019" algn="l"/>
                <a:tab pos="5829300" algn="l"/>
                <a:tab pos="6169819" algn="l"/>
                <a:tab pos="6515100" algn="l"/>
                <a:tab pos="6855619" algn="l"/>
              </a:tabLst>
              <a:defRPr/>
            </a:pPr>
            <a:r>
              <a:rPr lang="en-US" sz="825" dirty="0" smtClean="0">
                <a:latin typeface="Arial" pitchFamily="34" charset="0"/>
                <a:cs typeface="Arial" panose="020B0604020202020204" pitchFamily="34" charset="0"/>
              </a:rPr>
              <a:t>KVM or z/VM</a:t>
            </a:r>
            <a:endParaRPr lang="en-US" sz="825" dirty="0">
              <a:latin typeface="Arial" pitchFamily="34" charset="0"/>
              <a:cs typeface="Arial" panose="020B0604020202020204" pitchFamily="34" charset="0"/>
            </a:endParaRPr>
          </a:p>
        </p:txBody>
      </p:sp>
      <p:sp>
        <p:nvSpPr>
          <p:cNvPr id="76819" name="Rectangle 21"/>
          <p:cNvSpPr>
            <a:spLocks noChangeArrowheads="1"/>
          </p:cNvSpPr>
          <p:nvPr/>
        </p:nvSpPr>
        <p:spPr bwMode="auto">
          <a:xfrm>
            <a:off x="6251264" y="2877741"/>
            <a:ext cx="526256" cy="460772"/>
          </a:xfrm>
          <a:prstGeom prst="rect">
            <a:avLst/>
          </a:prstGeom>
          <a:solidFill>
            <a:srgbClr val="FFFFA4"/>
          </a:solidFill>
          <a:ln w="6350">
            <a:solidFill>
              <a:schemeClr val="tx1"/>
            </a:solidFill>
            <a:round/>
            <a:headEnd/>
            <a:tailEnd/>
          </a:ln>
        </p:spPr>
        <p:txBody>
          <a:bodyPr lIns="0" tIns="0" rIns="0" bIns="0" anchor="ctr"/>
          <a:lstStyle/>
          <a:p>
            <a:pPr algn="ctr" defTabSz="342900">
              <a:spcAft>
                <a:spcPts val="169"/>
              </a:spcAft>
              <a:buSzPct val="100000"/>
              <a:tabLst>
                <a:tab pos="0" algn="l"/>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798219" algn="l"/>
                <a:tab pos="5143500" algn="l"/>
                <a:tab pos="5484019" algn="l"/>
                <a:tab pos="5829300" algn="l"/>
                <a:tab pos="6169819" algn="l"/>
                <a:tab pos="6515100" algn="l"/>
                <a:tab pos="6855619" algn="l"/>
              </a:tabLst>
              <a:defRPr/>
            </a:pPr>
            <a:r>
              <a:rPr lang="en-US" sz="788" dirty="0">
                <a:latin typeface="Arial" pitchFamily="34" charset="0"/>
                <a:cs typeface="Arial" panose="020B0604020202020204" pitchFamily="34" charset="0"/>
              </a:rPr>
              <a:t>C++</a:t>
            </a:r>
          </a:p>
          <a:p>
            <a:pPr algn="ctr" defTabSz="342900">
              <a:spcAft>
                <a:spcPts val="169"/>
              </a:spcAft>
              <a:buSzPct val="100000"/>
              <a:tabLst>
                <a:tab pos="0" algn="l"/>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798219" algn="l"/>
                <a:tab pos="5143500" algn="l"/>
                <a:tab pos="5484019" algn="l"/>
                <a:tab pos="5829300" algn="l"/>
                <a:tab pos="6169819" algn="l"/>
                <a:tab pos="6515100" algn="l"/>
                <a:tab pos="6855619" algn="l"/>
              </a:tabLst>
              <a:defRPr/>
            </a:pPr>
            <a:r>
              <a:rPr lang="en-US" sz="788" dirty="0">
                <a:latin typeface="Arial" pitchFamily="34" charset="0"/>
                <a:cs typeface="Arial" panose="020B0604020202020204" pitchFamily="34" charset="0"/>
              </a:rPr>
              <a:t>Java</a:t>
            </a:r>
          </a:p>
        </p:txBody>
      </p:sp>
      <p:sp>
        <p:nvSpPr>
          <p:cNvPr id="76820" name="Rectangle 22"/>
          <p:cNvSpPr>
            <a:spLocks noChangeArrowheads="1"/>
          </p:cNvSpPr>
          <p:nvPr/>
        </p:nvSpPr>
        <p:spPr bwMode="auto">
          <a:xfrm>
            <a:off x="6777520" y="2875361"/>
            <a:ext cx="521494" cy="264726"/>
          </a:xfrm>
          <a:prstGeom prst="rect">
            <a:avLst/>
          </a:prstGeom>
          <a:solidFill>
            <a:srgbClr val="FFFFA4"/>
          </a:solidFill>
          <a:ln w="6350">
            <a:solidFill>
              <a:schemeClr val="tx1"/>
            </a:solidFill>
            <a:round/>
            <a:headEnd/>
            <a:tailEnd/>
          </a:ln>
        </p:spPr>
        <p:txBody>
          <a:bodyPr lIns="0" tIns="0" rIns="0" bIns="0" anchor="ctr"/>
          <a:lstStyle/>
          <a:p>
            <a:pPr algn="ctr" defTabSz="342900">
              <a:spcAft>
                <a:spcPts val="169"/>
              </a:spcAft>
              <a:buSzPct val="100000"/>
              <a:tabLst>
                <a:tab pos="0" algn="l"/>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798219" algn="l"/>
                <a:tab pos="5143500" algn="l"/>
                <a:tab pos="5484019" algn="l"/>
                <a:tab pos="5829300" algn="l"/>
                <a:tab pos="6169819" algn="l"/>
                <a:tab pos="6515100" algn="l"/>
                <a:tab pos="6855619" algn="l"/>
              </a:tabLst>
              <a:defRPr/>
            </a:pPr>
            <a:r>
              <a:rPr lang="en-US" sz="788" dirty="0" smtClean="0">
                <a:latin typeface="Arial" pitchFamily="34" charset="0"/>
                <a:cs typeface="Arial" panose="020B0604020202020204" pitchFamily="34" charset="0"/>
              </a:rPr>
              <a:t>Container</a:t>
            </a:r>
            <a:endParaRPr lang="en-US" sz="788" dirty="0">
              <a:latin typeface="Arial" pitchFamily="34" charset="0"/>
              <a:cs typeface="Arial" panose="020B0604020202020204" pitchFamily="34" charset="0"/>
            </a:endParaRPr>
          </a:p>
        </p:txBody>
      </p:sp>
      <p:sp>
        <p:nvSpPr>
          <p:cNvPr id="76821" name="Rectangle 23"/>
          <p:cNvSpPr>
            <a:spLocks noChangeArrowheads="1"/>
          </p:cNvSpPr>
          <p:nvPr/>
        </p:nvSpPr>
        <p:spPr bwMode="auto">
          <a:xfrm>
            <a:off x="5527363" y="3164681"/>
            <a:ext cx="144981" cy="433388"/>
          </a:xfrm>
          <a:prstGeom prst="rect">
            <a:avLst/>
          </a:prstGeom>
          <a:solidFill>
            <a:srgbClr val="0000FF"/>
          </a:solidFill>
          <a:ln w="6350">
            <a:solidFill>
              <a:schemeClr val="tx1"/>
            </a:solidFill>
            <a:round/>
            <a:headEnd/>
            <a:tailEnd/>
          </a:ln>
        </p:spPr>
        <p:txBody>
          <a:bodyPr vert="vert270" wrap="none" lIns="68565" tIns="34283" rIns="68565" bIns="34283" anchor="ctr"/>
          <a:lstStyle/>
          <a:p>
            <a:pPr algn="ctr">
              <a:defRPr/>
            </a:pPr>
            <a:r>
              <a:rPr lang="en-US" sz="900" smtClean="0">
                <a:solidFill>
                  <a:schemeClr val="bg1"/>
                </a:solidFill>
                <a:latin typeface="Arial" pitchFamily="34" charset="0"/>
                <a:cs typeface="Arial" panose="020B0604020202020204" pitchFamily="34" charset="0"/>
              </a:rPr>
              <a:t>Linux</a:t>
            </a:r>
            <a:endParaRPr lang="en-US" sz="900" dirty="0">
              <a:solidFill>
                <a:schemeClr val="bg1"/>
              </a:solidFill>
              <a:latin typeface="Arial" pitchFamily="34" charset="0"/>
              <a:cs typeface="Arial" panose="020B0604020202020204" pitchFamily="34" charset="0"/>
            </a:endParaRPr>
          </a:p>
        </p:txBody>
      </p:sp>
      <p:sp>
        <p:nvSpPr>
          <p:cNvPr id="76831" name="Rectangle 33"/>
          <p:cNvSpPr>
            <a:spLocks noChangeArrowheads="1"/>
          </p:cNvSpPr>
          <p:nvPr/>
        </p:nvSpPr>
        <p:spPr bwMode="auto">
          <a:xfrm>
            <a:off x="6782282" y="3330179"/>
            <a:ext cx="521494" cy="491729"/>
          </a:xfrm>
          <a:prstGeom prst="rect">
            <a:avLst/>
          </a:prstGeom>
          <a:solidFill>
            <a:srgbClr val="0000FF"/>
          </a:solidFill>
          <a:ln w="6350">
            <a:solidFill>
              <a:schemeClr val="tx1"/>
            </a:solidFill>
            <a:round/>
            <a:headEnd/>
            <a:tailEnd/>
          </a:ln>
        </p:spPr>
        <p:txBody>
          <a:bodyPr lIns="0" tIns="0" rIns="0" bIns="0" anchor="ctr"/>
          <a:lstStyle/>
          <a:p>
            <a:pPr algn="ctr" defTabSz="342900">
              <a:lnSpc>
                <a:spcPct val="95000"/>
              </a:lnSpc>
              <a:spcAft>
                <a:spcPts val="47"/>
              </a:spcAft>
              <a:buSzPct val="100000"/>
              <a:tabLst>
                <a:tab pos="0" algn="l"/>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798219" algn="l"/>
                <a:tab pos="5143500" algn="l"/>
                <a:tab pos="5484019" algn="l"/>
                <a:tab pos="5829300" algn="l"/>
                <a:tab pos="6169819" algn="l"/>
                <a:tab pos="6515100" algn="l"/>
                <a:tab pos="6855619" algn="l"/>
              </a:tabLst>
              <a:defRPr/>
            </a:pPr>
            <a:r>
              <a:rPr lang="en-US" sz="750" dirty="0">
                <a:solidFill>
                  <a:schemeClr val="bg1"/>
                </a:solidFill>
                <a:latin typeface="Arial" pitchFamily="34" charset="0"/>
                <a:cs typeface="Arial" panose="020B0604020202020204" pitchFamily="34" charset="0"/>
              </a:rPr>
              <a:t> Linux</a:t>
            </a:r>
          </a:p>
          <a:p>
            <a:pPr algn="ctr" defTabSz="342900">
              <a:lnSpc>
                <a:spcPct val="95000"/>
              </a:lnSpc>
              <a:spcAft>
                <a:spcPts val="47"/>
              </a:spcAft>
              <a:buSzPct val="100000"/>
              <a:tabLst>
                <a:tab pos="0" algn="l"/>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798219" algn="l"/>
                <a:tab pos="5143500" algn="l"/>
                <a:tab pos="5484019" algn="l"/>
                <a:tab pos="5829300" algn="l"/>
                <a:tab pos="6169819" algn="l"/>
                <a:tab pos="6515100" algn="l"/>
                <a:tab pos="6855619" algn="l"/>
              </a:tabLst>
              <a:defRPr/>
            </a:pPr>
            <a:r>
              <a:rPr lang="en-US" sz="750" dirty="0">
                <a:solidFill>
                  <a:schemeClr val="bg1"/>
                </a:solidFill>
                <a:latin typeface="Arial" pitchFamily="34" charset="0"/>
                <a:cs typeface="Arial" panose="020B0604020202020204" pitchFamily="34" charset="0"/>
              </a:rPr>
              <a:t>on</a:t>
            </a:r>
          </a:p>
          <a:p>
            <a:pPr algn="ctr" defTabSz="342900">
              <a:lnSpc>
                <a:spcPct val="95000"/>
              </a:lnSpc>
              <a:spcAft>
                <a:spcPts val="47"/>
              </a:spcAft>
              <a:buSzPct val="100000"/>
              <a:tabLst>
                <a:tab pos="0" algn="l"/>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798219" algn="l"/>
                <a:tab pos="5143500" algn="l"/>
                <a:tab pos="5484019" algn="l"/>
                <a:tab pos="5829300" algn="l"/>
                <a:tab pos="6169819" algn="l"/>
                <a:tab pos="6515100" algn="l"/>
                <a:tab pos="6855619" algn="l"/>
              </a:tabLst>
              <a:defRPr/>
            </a:pPr>
            <a:r>
              <a:rPr lang="en-US" sz="750" dirty="0">
                <a:solidFill>
                  <a:schemeClr val="bg1"/>
                </a:solidFill>
                <a:latin typeface="Arial" pitchFamily="34" charset="0"/>
                <a:cs typeface="Arial" panose="020B0604020202020204" pitchFamily="34" charset="0"/>
              </a:rPr>
              <a:t>z System </a:t>
            </a:r>
          </a:p>
        </p:txBody>
      </p:sp>
      <p:sp>
        <p:nvSpPr>
          <p:cNvPr id="76832" name="Rectangle 34"/>
          <p:cNvSpPr>
            <a:spLocks noChangeArrowheads="1"/>
          </p:cNvSpPr>
          <p:nvPr/>
        </p:nvSpPr>
        <p:spPr bwMode="auto">
          <a:xfrm>
            <a:off x="6256026" y="3330179"/>
            <a:ext cx="517922" cy="491729"/>
          </a:xfrm>
          <a:prstGeom prst="rect">
            <a:avLst/>
          </a:prstGeom>
          <a:solidFill>
            <a:srgbClr val="0000FF"/>
          </a:solidFill>
          <a:ln w="6350">
            <a:solidFill>
              <a:schemeClr val="tx1"/>
            </a:solidFill>
            <a:round/>
            <a:headEnd/>
            <a:tailEnd/>
          </a:ln>
        </p:spPr>
        <p:txBody>
          <a:bodyPr lIns="0" tIns="0" rIns="0" bIns="0" anchor="ctr"/>
          <a:lstStyle/>
          <a:p>
            <a:pPr algn="ctr" defTabSz="342900">
              <a:lnSpc>
                <a:spcPct val="95000"/>
              </a:lnSpc>
              <a:spcAft>
                <a:spcPts val="47"/>
              </a:spcAft>
              <a:buSzPct val="100000"/>
              <a:tabLst>
                <a:tab pos="0" algn="l"/>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798219" algn="l"/>
                <a:tab pos="5143500" algn="l"/>
                <a:tab pos="5484019" algn="l"/>
                <a:tab pos="5829300" algn="l"/>
                <a:tab pos="6169819" algn="l"/>
                <a:tab pos="6515100" algn="l"/>
                <a:tab pos="6855619" algn="l"/>
              </a:tabLst>
              <a:defRPr/>
            </a:pPr>
            <a:r>
              <a:rPr lang="en-US" sz="750" dirty="0">
                <a:solidFill>
                  <a:schemeClr val="bg1"/>
                </a:solidFill>
                <a:latin typeface="Arial" pitchFamily="34" charset="0"/>
                <a:cs typeface="Arial" panose="020B0604020202020204" pitchFamily="34" charset="0"/>
              </a:rPr>
              <a:t> Linux</a:t>
            </a:r>
          </a:p>
          <a:p>
            <a:pPr algn="ctr" defTabSz="342900">
              <a:lnSpc>
                <a:spcPct val="95000"/>
              </a:lnSpc>
              <a:spcAft>
                <a:spcPts val="47"/>
              </a:spcAft>
              <a:buSzPct val="100000"/>
              <a:tabLst>
                <a:tab pos="0" algn="l"/>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798219" algn="l"/>
                <a:tab pos="5143500" algn="l"/>
                <a:tab pos="5484019" algn="l"/>
                <a:tab pos="5829300" algn="l"/>
                <a:tab pos="6169819" algn="l"/>
                <a:tab pos="6515100" algn="l"/>
                <a:tab pos="6855619" algn="l"/>
              </a:tabLst>
              <a:defRPr/>
            </a:pPr>
            <a:r>
              <a:rPr lang="en-US" sz="750" dirty="0">
                <a:solidFill>
                  <a:schemeClr val="bg1"/>
                </a:solidFill>
                <a:latin typeface="Arial" pitchFamily="34" charset="0"/>
                <a:cs typeface="Arial" panose="020B0604020202020204" pitchFamily="34" charset="0"/>
              </a:rPr>
              <a:t>on </a:t>
            </a:r>
            <a:br>
              <a:rPr lang="en-US" sz="750" dirty="0">
                <a:solidFill>
                  <a:schemeClr val="bg1"/>
                </a:solidFill>
                <a:latin typeface="Arial" pitchFamily="34" charset="0"/>
                <a:cs typeface="Arial" panose="020B0604020202020204" pitchFamily="34" charset="0"/>
              </a:rPr>
            </a:br>
            <a:r>
              <a:rPr lang="en-US" sz="750" dirty="0">
                <a:solidFill>
                  <a:schemeClr val="bg1"/>
                </a:solidFill>
                <a:latin typeface="Arial" pitchFamily="34" charset="0"/>
                <a:cs typeface="Arial" panose="020B0604020202020204" pitchFamily="34" charset="0"/>
              </a:rPr>
              <a:t>z System</a:t>
            </a:r>
          </a:p>
        </p:txBody>
      </p:sp>
      <p:sp>
        <p:nvSpPr>
          <p:cNvPr id="76833" name="Rectangle 35"/>
          <p:cNvSpPr>
            <a:spLocks noChangeArrowheads="1"/>
          </p:cNvSpPr>
          <p:nvPr/>
        </p:nvSpPr>
        <p:spPr bwMode="auto">
          <a:xfrm>
            <a:off x="5661905" y="4308871"/>
            <a:ext cx="355997" cy="204788"/>
          </a:xfrm>
          <a:prstGeom prst="rect">
            <a:avLst/>
          </a:prstGeom>
          <a:solidFill>
            <a:srgbClr val="DDDDDD"/>
          </a:solidFill>
          <a:ln w="21600">
            <a:solidFill>
              <a:schemeClr val="accent5">
                <a:lumMod val="75000"/>
              </a:schemeClr>
            </a:solidFill>
            <a:round/>
            <a:headEnd/>
            <a:tailEnd/>
          </a:ln>
        </p:spPr>
        <p:txBody>
          <a:bodyPr wrap="none" lIns="61818" tIns="30773" rIns="61818" bIns="30773" anchor="ctr"/>
          <a:lstStyle/>
          <a:p>
            <a:pPr algn="ctr" defTabSz="342900">
              <a:buSzPct val="100000"/>
              <a:tabLst>
                <a:tab pos="0" algn="l"/>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798219" algn="l"/>
                <a:tab pos="5143500" algn="l"/>
                <a:tab pos="5484019" algn="l"/>
                <a:tab pos="5829300" algn="l"/>
                <a:tab pos="6169819" algn="l"/>
                <a:tab pos="6515100" algn="l"/>
                <a:tab pos="6855619" algn="l"/>
              </a:tabLst>
              <a:defRPr/>
            </a:pPr>
            <a:r>
              <a:rPr lang="en-US" sz="750" dirty="0">
                <a:latin typeface="Arial" pitchFamily="34" charset="0"/>
                <a:cs typeface="Arial" panose="020B0604020202020204" pitchFamily="34" charset="0"/>
              </a:rPr>
              <a:t>IFL 1</a:t>
            </a:r>
          </a:p>
        </p:txBody>
      </p:sp>
      <p:sp>
        <p:nvSpPr>
          <p:cNvPr id="76834" name="Rectangle 36"/>
          <p:cNvSpPr>
            <a:spLocks noChangeArrowheads="1"/>
          </p:cNvSpPr>
          <p:nvPr/>
        </p:nvSpPr>
        <p:spPr bwMode="auto">
          <a:xfrm>
            <a:off x="6813238" y="4308871"/>
            <a:ext cx="357188" cy="204788"/>
          </a:xfrm>
          <a:prstGeom prst="rect">
            <a:avLst/>
          </a:prstGeom>
          <a:solidFill>
            <a:srgbClr val="DDDDDD"/>
          </a:solidFill>
          <a:ln w="21600">
            <a:solidFill>
              <a:schemeClr val="accent5">
                <a:lumMod val="75000"/>
              </a:schemeClr>
            </a:solidFill>
            <a:round/>
            <a:headEnd/>
            <a:tailEnd/>
          </a:ln>
        </p:spPr>
        <p:txBody>
          <a:bodyPr wrap="none" lIns="61818" tIns="30773" rIns="61818" bIns="30773" anchor="ctr"/>
          <a:lstStyle/>
          <a:p>
            <a:pPr algn="ctr" defTabSz="342900">
              <a:buSzPct val="100000"/>
              <a:tabLst>
                <a:tab pos="0" algn="l"/>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798219" algn="l"/>
                <a:tab pos="5143500" algn="l"/>
                <a:tab pos="5484019" algn="l"/>
                <a:tab pos="5829300" algn="l"/>
                <a:tab pos="6169819" algn="l"/>
                <a:tab pos="6515100" algn="l"/>
                <a:tab pos="6855619" algn="l"/>
              </a:tabLst>
              <a:defRPr/>
            </a:pPr>
            <a:r>
              <a:rPr lang="en-US" sz="750" dirty="0">
                <a:latin typeface="Arial" pitchFamily="34" charset="0"/>
                <a:cs typeface="Arial" panose="020B0604020202020204" pitchFamily="34" charset="0"/>
              </a:rPr>
              <a:t>IFL n</a:t>
            </a:r>
          </a:p>
        </p:txBody>
      </p:sp>
      <p:grpSp>
        <p:nvGrpSpPr>
          <p:cNvPr id="54306" name="Group 37"/>
          <p:cNvGrpSpPr>
            <a:grpSpLocks/>
          </p:cNvGrpSpPr>
          <p:nvPr/>
        </p:nvGrpSpPr>
        <p:grpSpPr bwMode="auto">
          <a:xfrm>
            <a:off x="6291745" y="4381502"/>
            <a:ext cx="225029" cy="40481"/>
            <a:chOff x="4681" y="3006"/>
            <a:chExt cx="189" cy="37"/>
          </a:xfrm>
        </p:grpSpPr>
        <p:sp>
          <p:nvSpPr>
            <p:cNvPr id="76836" name="Oval 38"/>
            <p:cNvSpPr>
              <a:spLocks noChangeArrowheads="1"/>
            </p:cNvSpPr>
            <p:nvPr/>
          </p:nvSpPr>
          <p:spPr bwMode="auto">
            <a:xfrm>
              <a:off x="4681" y="3006"/>
              <a:ext cx="37" cy="37"/>
            </a:xfrm>
            <a:prstGeom prst="ellipse">
              <a:avLst/>
            </a:prstGeom>
            <a:solidFill>
              <a:srgbClr val="000000"/>
            </a:solidFill>
            <a:ln w="9525">
              <a:solidFill>
                <a:schemeClr val="accent5">
                  <a:lumMod val="75000"/>
                </a:schemeClr>
              </a:solidFill>
              <a:round/>
              <a:headEnd/>
              <a:tailEnd/>
            </a:ln>
          </p:spPr>
          <p:txBody>
            <a:bodyPr wrap="none" lIns="68565" tIns="34283" rIns="68565" bIns="34283" anchor="ctr"/>
            <a:lstStyle/>
            <a:p>
              <a:pPr>
                <a:defRPr/>
              </a:pPr>
              <a:endParaRPr lang="en-US" sz="1350" dirty="0">
                <a:latin typeface="Arial" pitchFamily="34" charset="0"/>
                <a:cs typeface="Arial" panose="020B0604020202020204" pitchFamily="34" charset="0"/>
              </a:endParaRPr>
            </a:p>
          </p:txBody>
        </p:sp>
        <p:sp>
          <p:nvSpPr>
            <p:cNvPr id="76837" name="Oval 39"/>
            <p:cNvSpPr>
              <a:spLocks noChangeArrowheads="1"/>
            </p:cNvSpPr>
            <p:nvPr/>
          </p:nvSpPr>
          <p:spPr bwMode="auto">
            <a:xfrm>
              <a:off x="4757" y="3006"/>
              <a:ext cx="37" cy="37"/>
            </a:xfrm>
            <a:prstGeom prst="ellipse">
              <a:avLst/>
            </a:prstGeom>
            <a:solidFill>
              <a:srgbClr val="000000"/>
            </a:solidFill>
            <a:ln w="9525">
              <a:solidFill>
                <a:schemeClr val="accent5">
                  <a:lumMod val="75000"/>
                </a:schemeClr>
              </a:solidFill>
              <a:round/>
              <a:headEnd/>
              <a:tailEnd/>
            </a:ln>
          </p:spPr>
          <p:txBody>
            <a:bodyPr wrap="none" lIns="68565" tIns="34283" rIns="68565" bIns="34283" anchor="ctr"/>
            <a:lstStyle/>
            <a:p>
              <a:pPr>
                <a:defRPr/>
              </a:pPr>
              <a:endParaRPr lang="en-US" sz="1350" dirty="0">
                <a:latin typeface="Arial" pitchFamily="34" charset="0"/>
                <a:cs typeface="Arial" panose="020B0604020202020204" pitchFamily="34" charset="0"/>
              </a:endParaRPr>
            </a:p>
          </p:txBody>
        </p:sp>
        <p:sp>
          <p:nvSpPr>
            <p:cNvPr id="76838" name="Oval 40"/>
            <p:cNvSpPr>
              <a:spLocks noChangeArrowheads="1"/>
            </p:cNvSpPr>
            <p:nvPr/>
          </p:nvSpPr>
          <p:spPr bwMode="auto">
            <a:xfrm>
              <a:off x="4833" y="3006"/>
              <a:ext cx="37" cy="37"/>
            </a:xfrm>
            <a:prstGeom prst="ellipse">
              <a:avLst/>
            </a:prstGeom>
            <a:solidFill>
              <a:srgbClr val="000000"/>
            </a:solidFill>
            <a:ln w="9525">
              <a:solidFill>
                <a:schemeClr val="accent5">
                  <a:lumMod val="75000"/>
                </a:schemeClr>
              </a:solidFill>
              <a:round/>
              <a:headEnd/>
              <a:tailEnd/>
            </a:ln>
          </p:spPr>
          <p:txBody>
            <a:bodyPr wrap="none" lIns="68565" tIns="34283" rIns="68565" bIns="34283" anchor="ctr"/>
            <a:lstStyle/>
            <a:p>
              <a:pPr>
                <a:defRPr/>
              </a:pPr>
              <a:endParaRPr lang="en-US" sz="1350" dirty="0">
                <a:latin typeface="Arial" pitchFamily="34" charset="0"/>
                <a:cs typeface="Arial" panose="020B0604020202020204" pitchFamily="34" charset="0"/>
              </a:endParaRPr>
            </a:p>
          </p:txBody>
        </p:sp>
      </p:grpSp>
      <p:sp>
        <p:nvSpPr>
          <p:cNvPr id="76839" name="Rectangle 42"/>
          <p:cNvSpPr>
            <a:spLocks noChangeArrowheads="1"/>
          </p:cNvSpPr>
          <p:nvPr/>
        </p:nvSpPr>
        <p:spPr bwMode="auto">
          <a:xfrm>
            <a:off x="3263987" y="2678907"/>
            <a:ext cx="1153715" cy="159544"/>
          </a:xfrm>
          <a:prstGeom prst="rect">
            <a:avLst/>
          </a:prstGeom>
          <a:noFill/>
          <a:ln w="21600">
            <a:noFill/>
            <a:round/>
            <a:headEnd/>
            <a:tailEnd/>
          </a:ln>
        </p:spPr>
        <p:txBody>
          <a:bodyPr lIns="0" tIns="0" rIns="0" bIns="0"/>
          <a:lstStyle/>
          <a:p>
            <a:pPr algn="ctr" defTabSz="342900">
              <a:buSzPct val="100000"/>
              <a:tabLst>
                <a:tab pos="0" algn="l"/>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798219" algn="l"/>
                <a:tab pos="5143500" algn="l"/>
                <a:tab pos="5484019" algn="l"/>
                <a:tab pos="5829300" algn="l"/>
                <a:tab pos="6169819" algn="l"/>
                <a:tab pos="6515100" algn="l"/>
                <a:tab pos="6855619" algn="l"/>
              </a:tabLst>
              <a:defRPr/>
            </a:pPr>
            <a:r>
              <a:rPr lang="en-US" sz="900" dirty="0">
                <a:latin typeface="Arial" pitchFamily="34" charset="0"/>
                <a:cs typeface="Arial" panose="020B0604020202020204" pitchFamily="34" charset="0"/>
              </a:rPr>
              <a:t>Core</a:t>
            </a:r>
          </a:p>
        </p:txBody>
      </p:sp>
      <p:sp>
        <p:nvSpPr>
          <p:cNvPr id="76840" name="Rectangle 43"/>
          <p:cNvSpPr>
            <a:spLocks noChangeArrowheads="1"/>
          </p:cNvSpPr>
          <p:nvPr/>
        </p:nvSpPr>
        <p:spPr bwMode="auto">
          <a:xfrm>
            <a:off x="3179452" y="3592116"/>
            <a:ext cx="2282429" cy="221456"/>
          </a:xfrm>
          <a:prstGeom prst="rect">
            <a:avLst/>
          </a:prstGeom>
          <a:solidFill>
            <a:srgbClr val="BCFFBC"/>
          </a:solidFill>
          <a:ln w="6350">
            <a:solidFill>
              <a:schemeClr val="tx1"/>
            </a:solidFill>
            <a:round/>
            <a:headEnd/>
            <a:tailEnd/>
          </a:ln>
        </p:spPr>
        <p:txBody>
          <a:bodyPr lIns="0" tIns="0" rIns="0" bIns="0" anchor="ctr"/>
          <a:lstStyle/>
          <a:p>
            <a:pPr algn="ctr" defTabSz="342900">
              <a:spcAft>
                <a:spcPts val="197"/>
              </a:spcAft>
              <a:buSzPct val="100000"/>
              <a:tabLst>
                <a:tab pos="0" algn="l"/>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798219" algn="l"/>
                <a:tab pos="5143500" algn="l"/>
                <a:tab pos="5484019" algn="l"/>
                <a:tab pos="5829300" algn="l"/>
                <a:tab pos="6169819" algn="l"/>
                <a:tab pos="6515100" algn="l"/>
                <a:tab pos="6855619" algn="l"/>
              </a:tabLst>
              <a:defRPr/>
            </a:pPr>
            <a:r>
              <a:rPr lang="en-US" sz="825" dirty="0">
                <a:latin typeface="Arial" pitchFamily="34" charset="0"/>
                <a:cs typeface="Arial" panose="020B0604020202020204" pitchFamily="34" charset="0"/>
              </a:rPr>
              <a:t>z/VM</a:t>
            </a:r>
          </a:p>
        </p:txBody>
      </p:sp>
      <p:sp>
        <p:nvSpPr>
          <p:cNvPr id="76841" name="Rectangle 44"/>
          <p:cNvSpPr>
            <a:spLocks noChangeArrowheads="1"/>
          </p:cNvSpPr>
          <p:nvPr/>
        </p:nvSpPr>
        <p:spPr bwMode="auto">
          <a:xfrm>
            <a:off x="3175880" y="3386138"/>
            <a:ext cx="657225" cy="202406"/>
          </a:xfrm>
          <a:prstGeom prst="rect">
            <a:avLst/>
          </a:prstGeom>
          <a:solidFill>
            <a:srgbClr val="0000FF"/>
          </a:solidFill>
          <a:ln w="6350">
            <a:solidFill>
              <a:schemeClr val="tx1"/>
            </a:solidFill>
            <a:round/>
            <a:headEnd/>
            <a:tailEnd/>
          </a:ln>
        </p:spPr>
        <p:txBody>
          <a:bodyPr lIns="0" tIns="0" rIns="0" bIns="0" anchor="ctr"/>
          <a:lstStyle/>
          <a:p>
            <a:pPr algn="ctr" defTabSz="342900">
              <a:spcAft>
                <a:spcPts val="254"/>
              </a:spcAft>
              <a:buSzPct val="100000"/>
              <a:tabLst>
                <a:tab pos="0" algn="l"/>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798219" algn="l"/>
                <a:tab pos="5143500" algn="l"/>
                <a:tab pos="5484019" algn="l"/>
                <a:tab pos="5829300" algn="l"/>
                <a:tab pos="6169819" algn="l"/>
                <a:tab pos="6515100" algn="l"/>
                <a:tab pos="6855619" algn="l"/>
              </a:tabLst>
              <a:defRPr/>
            </a:pPr>
            <a:r>
              <a:rPr lang="en-US" sz="1100" dirty="0">
                <a:solidFill>
                  <a:schemeClr val="bg1"/>
                </a:solidFill>
                <a:latin typeface="Arial" pitchFamily="34" charset="0"/>
                <a:cs typeface="Arial" panose="020B0604020202020204" pitchFamily="34" charset="0"/>
              </a:rPr>
              <a:t>z/OS</a:t>
            </a:r>
          </a:p>
        </p:txBody>
      </p:sp>
      <p:sp>
        <p:nvSpPr>
          <p:cNvPr id="76842" name="Rectangle 45"/>
          <p:cNvSpPr>
            <a:spLocks noChangeArrowheads="1"/>
          </p:cNvSpPr>
          <p:nvPr/>
        </p:nvSpPr>
        <p:spPr bwMode="auto">
          <a:xfrm>
            <a:off x="3856917" y="3386138"/>
            <a:ext cx="583406" cy="202406"/>
          </a:xfrm>
          <a:prstGeom prst="rect">
            <a:avLst/>
          </a:prstGeom>
          <a:solidFill>
            <a:srgbClr val="0000FF"/>
          </a:solidFill>
          <a:ln w="6350">
            <a:solidFill>
              <a:schemeClr val="tx1"/>
            </a:solidFill>
            <a:round/>
            <a:headEnd/>
            <a:tailEnd/>
          </a:ln>
        </p:spPr>
        <p:txBody>
          <a:bodyPr lIns="0" tIns="0" rIns="0" bIns="0" anchor="ctr"/>
          <a:lstStyle/>
          <a:p>
            <a:pPr algn="ctr" defTabSz="342900">
              <a:spcAft>
                <a:spcPts val="254"/>
              </a:spcAft>
              <a:buSzPct val="100000"/>
              <a:tabLst>
                <a:tab pos="0" algn="l"/>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798219" algn="l"/>
                <a:tab pos="5143500" algn="l"/>
                <a:tab pos="5484019" algn="l"/>
                <a:tab pos="5829300" algn="l"/>
                <a:tab pos="6169819" algn="l"/>
                <a:tab pos="6515100" algn="l"/>
                <a:tab pos="6855619" algn="l"/>
              </a:tabLst>
              <a:defRPr/>
            </a:pPr>
            <a:r>
              <a:rPr lang="en-US" sz="1100" dirty="0">
                <a:solidFill>
                  <a:schemeClr val="bg1"/>
                </a:solidFill>
                <a:latin typeface="Arial" pitchFamily="34" charset="0"/>
                <a:cs typeface="Arial" panose="020B0604020202020204" pitchFamily="34" charset="0"/>
              </a:rPr>
              <a:t>z/OS</a:t>
            </a:r>
          </a:p>
        </p:txBody>
      </p:sp>
      <p:sp>
        <p:nvSpPr>
          <p:cNvPr id="76843" name="Rectangle 46"/>
          <p:cNvSpPr>
            <a:spLocks noChangeArrowheads="1"/>
          </p:cNvSpPr>
          <p:nvPr/>
        </p:nvSpPr>
        <p:spPr bwMode="auto">
          <a:xfrm>
            <a:off x="4490329" y="3386138"/>
            <a:ext cx="971550" cy="202406"/>
          </a:xfrm>
          <a:prstGeom prst="rect">
            <a:avLst/>
          </a:prstGeom>
          <a:solidFill>
            <a:srgbClr val="0000FF"/>
          </a:solidFill>
          <a:ln w="6350">
            <a:solidFill>
              <a:schemeClr val="tx1"/>
            </a:solidFill>
            <a:round/>
            <a:headEnd/>
            <a:tailEnd/>
          </a:ln>
        </p:spPr>
        <p:txBody>
          <a:bodyPr lIns="0" tIns="0" rIns="0" bIns="0" anchor="ctr"/>
          <a:lstStyle/>
          <a:p>
            <a:pPr algn="ctr" defTabSz="342900">
              <a:spcAft>
                <a:spcPts val="254"/>
              </a:spcAft>
              <a:buSzPct val="100000"/>
              <a:tabLst>
                <a:tab pos="0" algn="l"/>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798219" algn="l"/>
                <a:tab pos="5143500" algn="l"/>
                <a:tab pos="5484019" algn="l"/>
                <a:tab pos="5829300" algn="l"/>
                <a:tab pos="6169819" algn="l"/>
                <a:tab pos="6515100" algn="l"/>
                <a:tab pos="6855619" algn="l"/>
              </a:tabLst>
              <a:defRPr/>
            </a:pPr>
            <a:r>
              <a:rPr lang="en-US" sz="1100" dirty="0">
                <a:solidFill>
                  <a:schemeClr val="bg1"/>
                </a:solidFill>
                <a:latin typeface="Arial" pitchFamily="34" charset="0"/>
                <a:cs typeface="Arial" panose="020B0604020202020204" pitchFamily="34" charset="0"/>
              </a:rPr>
              <a:t>z/OS</a:t>
            </a:r>
          </a:p>
        </p:txBody>
      </p:sp>
      <p:sp>
        <p:nvSpPr>
          <p:cNvPr id="76844" name="Rectangle 47"/>
          <p:cNvSpPr>
            <a:spLocks noChangeArrowheads="1"/>
          </p:cNvSpPr>
          <p:nvPr/>
        </p:nvSpPr>
        <p:spPr bwMode="auto">
          <a:xfrm>
            <a:off x="3179451" y="2882504"/>
            <a:ext cx="661988" cy="491729"/>
          </a:xfrm>
          <a:prstGeom prst="rect">
            <a:avLst/>
          </a:prstGeom>
          <a:solidFill>
            <a:srgbClr val="D2D2D2"/>
          </a:solidFill>
          <a:ln w="6350">
            <a:solidFill>
              <a:schemeClr val="tx1"/>
            </a:solidFill>
            <a:round/>
            <a:headEnd/>
            <a:tailEnd/>
          </a:ln>
        </p:spPr>
        <p:txBody>
          <a:bodyPr lIns="0" tIns="0" rIns="0" bIns="0" anchor="ctr"/>
          <a:lstStyle/>
          <a:p>
            <a:pPr algn="ctr" defTabSz="342900">
              <a:spcAft>
                <a:spcPts val="169"/>
              </a:spcAft>
              <a:buSzPct val="100000"/>
              <a:tabLst>
                <a:tab pos="0" algn="l"/>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798219" algn="l"/>
                <a:tab pos="5143500" algn="l"/>
                <a:tab pos="5484019" algn="l"/>
                <a:tab pos="5829300" algn="l"/>
                <a:tab pos="6169819" algn="l"/>
                <a:tab pos="6515100" algn="l"/>
                <a:tab pos="6855619" algn="l"/>
              </a:tabLst>
              <a:defRPr/>
            </a:pPr>
            <a:r>
              <a:rPr lang="en-US" sz="788" dirty="0">
                <a:latin typeface="Arial" pitchFamily="34" charset="0"/>
                <a:cs typeface="Arial" panose="020B0604020202020204" pitchFamily="34" charset="0"/>
              </a:rPr>
              <a:t>Test</a:t>
            </a:r>
          </a:p>
        </p:txBody>
      </p:sp>
      <p:sp>
        <p:nvSpPr>
          <p:cNvPr id="76845" name="Rectangle 48"/>
          <p:cNvSpPr>
            <a:spLocks noChangeArrowheads="1"/>
          </p:cNvSpPr>
          <p:nvPr/>
        </p:nvSpPr>
        <p:spPr bwMode="auto">
          <a:xfrm>
            <a:off x="3858107" y="2882504"/>
            <a:ext cx="577454" cy="491729"/>
          </a:xfrm>
          <a:prstGeom prst="rect">
            <a:avLst/>
          </a:prstGeom>
          <a:solidFill>
            <a:srgbClr val="D2D2D2"/>
          </a:solidFill>
          <a:ln w="6350">
            <a:solidFill>
              <a:schemeClr val="tx1"/>
            </a:solidFill>
            <a:round/>
            <a:headEnd/>
            <a:tailEnd/>
          </a:ln>
        </p:spPr>
        <p:txBody>
          <a:bodyPr lIns="0" tIns="0" rIns="0" bIns="0" anchor="ctr"/>
          <a:lstStyle/>
          <a:p>
            <a:pPr algn="ctr" defTabSz="342900">
              <a:spcAft>
                <a:spcPts val="169"/>
              </a:spcAft>
              <a:buSzPct val="100000"/>
              <a:tabLst>
                <a:tab pos="0" algn="l"/>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798219" algn="l"/>
                <a:tab pos="5143500" algn="l"/>
                <a:tab pos="5484019" algn="l"/>
                <a:tab pos="5829300" algn="l"/>
                <a:tab pos="6169819" algn="l"/>
                <a:tab pos="6515100" algn="l"/>
                <a:tab pos="6855619" algn="l"/>
              </a:tabLst>
              <a:defRPr/>
            </a:pPr>
            <a:r>
              <a:rPr lang="en-US" sz="788" dirty="0">
                <a:latin typeface="Arial" pitchFamily="34" charset="0"/>
                <a:cs typeface="Arial" panose="020B0604020202020204" pitchFamily="34" charset="0"/>
              </a:rPr>
              <a:t>Develop-</a:t>
            </a:r>
          </a:p>
          <a:p>
            <a:pPr algn="ctr" defTabSz="342900">
              <a:spcAft>
                <a:spcPts val="169"/>
              </a:spcAft>
              <a:buSzPct val="100000"/>
              <a:tabLst>
                <a:tab pos="0" algn="l"/>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798219" algn="l"/>
                <a:tab pos="5143500" algn="l"/>
                <a:tab pos="5484019" algn="l"/>
                <a:tab pos="5829300" algn="l"/>
                <a:tab pos="6169819" algn="l"/>
                <a:tab pos="6515100" algn="l"/>
                <a:tab pos="6855619" algn="l"/>
              </a:tabLst>
              <a:defRPr/>
            </a:pPr>
            <a:r>
              <a:rPr lang="en-US" sz="788" dirty="0">
                <a:latin typeface="Arial" pitchFamily="34" charset="0"/>
                <a:cs typeface="Arial" panose="020B0604020202020204" pitchFamily="34" charset="0"/>
              </a:rPr>
              <a:t>ment</a:t>
            </a:r>
          </a:p>
        </p:txBody>
      </p:sp>
      <p:sp>
        <p:nvSpPr>
          <p:cNvPr id="76846" name="Rectangle 49"/>
          <p:cNvSpPr>
            <a:spLocks noChangeArrowheads="1"/>
          </p:cNvSpPr>
          <p:nvPr/>
        </p:nvSpPr>
        <p:spPr bwMode="auto">
          <a:xfrm>
            <a:off x="4485567" y="3193256"/>
            <a:ext cx="971550" cy="185738"/>
          </a:xfrm>
          <a:prstGeom prst="rect">
            <a:avLst/>
          </a:prstGeom>
          <a:solidFill>
            <a:srgbClr val="FF0000"/>
          </a:solidFill>
          <a:ln w="6350">
            <a:solidFill>
              <a:schemeClr val="tx1"/>
            </a:solidFill>
            <a:round/>
            <a:headEnd/>
            <a:tailEnd/>
          </a:ln>
        </p:spPr>
        <p:txBody>
          <a:bodyPr lIns="0" tIns="0" rIns="0" bIns="0" anchor="ctr"/>
          <a:lstStyle/>
          <a:p>
            <a:pPr algn="ctr" defTabSz="342900">
              <a:spcAft>
                <a:spcPts val="169"/>
              </a:spcAft>
              <a:buSzPct val="100000"/>
              <a:tabLst>
                <a:tab pos="0" algn="l"/>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798219" algn="l"/>
                <a:tab pos="5143500" algn="l"/>
                <a:tab pos="5484019" algn="l"/>
                <a:tab pos="5829300" algn="l"/>
                <a:tab pos="6169819" algn="l"/>
                <a:tab pos="6515100" algn="l"/>
                <a:tab pos="6855619" algn="l"/>
              </a:tabLst>
              <a:defRPr/>
            </a:pPr>
            <a:r>
              <a:rPr lang="en-US" sz="788" dirty="0">
                <a:latin typeface="Arial" pitchFamily="34" charset="0"/>
                <a:cs typeface="Arial" panose="020B0604020202020204" pitchFamily="34" charset="0"/>
              </a:rPr>
              <a:t>JVM</a:t>
            </a:r>
          </a:p>
        </p:txBody>
      </p:sp>
      <p:sp>
        <p:nvSpPr>
          <p:cNvPr id="76847" name="Rectangle 50"/>
          <p:cNvSpPr>
            <a:spLocks noChangeArrowheads="1"/>
          </p:cNvSpPr>
          <p:nvPr/>
        </p:nvSpPr>
        <p:spPr bwMode="auto">
          <a:xfrm>
            <a:off x="4485568" y="2939654"/>
            <a:ext cx="970359" cy="248841"/>
          </a:xfrm>
          <a:prstGeom prst="rect">
            <a:avLst/>
          </a:prstGeom>
          <a:solidFill>
            <a:srgbClr val="AEE0FF"/>
          </a:solidFill>
          <a:ln w="9525">
            <a:solidFill>
              <a:schemeClr val="tx1"/>
            </a:solidFill>
            <a:round/>
            <a:headEnd/>
            <a:tailEnd/>
          </a:ln>
        </p:spPr>
        <p:txBody>
          <a:bodyPr lIns="0" tIns="0" rIns="0" bIns="0" anchor="ctr"/>
          <a:lstStyle/>
          <a:p>
            <a:pPr algn="ctr" defTabSz="342900">
              <a:spcAft>
                <a:spcPts val="169"/>
              </a:spcAft>
              <a:buSzPct val="100000"/>
              <a:tabLst>
                <a:tab pos="0" algn="l"/>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798219" algn="l"/>
                <a:tab pos="5143500" algn="l"/>
                <a:tab pos="5484019" algn="l"/>
                <a:tab pos="5829300" algn="l"/>
                <a:tab pos="6169819" algn="l"/>
                <a:tab pos="6515100" algn="l"/>
                <a:tab pos="6855619" algn="l"/>
              </a:tabLst>
              <a:defRPr/>
            </a:pPr>
            <a:r>
              <a:rPr lang="en-US" sz="788" dirty="0">
                <a:latin typeface="Arial" pitchFamily="34" charset="0"/>
                <a:cs typeface="Arial" panose="020B0604020202020204" pitchFamily="34" charset="0"/>
              </a:rPr>
              <a:t>Java</a:t>
            </a:r>
            <a:r>
              <a:rPr lang="en-US" sz="788" baseline="30000" dirty="0">
                <a:latin typeface="Arial" pitchFamily="34" charset="0"/>
                <a:cs typeface="Arial" panose="020B0604020202020204" pitchFamily="34" charset="0"/>
              </a:rPr>
              <a:t>™</a:t>
            </a:r>
            <a:r>
              <a:rPr lang="en-US" sz="788" dirty="0">
                <a:latin typeface="Arial" pitchFamily="34" charset="0"/>
                <a:cs typeface="Arial" panose="020B0604020202020204" pitchFamily="34" charset="0"/>
              </a:rPr>
              <a:t>  Appl</a:t>
            </a:r>
          </a:p>
        </p:txBody>
      </p:sp>
      <p:sp>
        <p:nvSpPr>
          <p:cNvPr id="76848" name="Rectangle 51"/>
          <p:cNvSpPr>
            <a:spLocks noChangeArrowheads="1"/>
          </p:cNvSpPr>
          <p:nvPr/>
        </p:nvSpPr>
        <p:spPr bwMode="auto">
          <a:xfrm>
            <a:off x="4552242" y="2701528"/>
            <a:ext cx="928688" cy="136922"/>
          </a:xfrm>
          <a:prstGeom prst="rect">
            <a:avLst/>
          </a:prstGeom>
          <a:noFill/>
          <a:ln w="21600">
            <a:noFill/>
            <a:round/>
            <a:headEnd/>
            <a:tailEnd/>
          </a:ln>
        </p:spPr>
        <p:txBody>
          <a:bodyPr lIns="0" tIns="0" rIns="0" bIns="0"/>
          <a:lstStyle/>
          <a:p>
            <a:pPr algn="ctr" defTabSz="342900">
              <a:buSzPct val="100000"/>
              <a:tabLst>
                <a:tab pos="0" algn="l"/>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798219" algn="l"/>
                <a:tab pos="5143500" algn="l"/>
                <a:tab pos="5484019" algn="l"/>
                <a:tab pos="5829300" algn="l"/>
                <a:tab pos="6169819" algn="l"/>
                <a:tab pos="6515100" algn="l"/>
                <a:tab pos="6855619" algn="l"/>
              </a:tabLst>
              <a:defRPr/>
            </a:pPr>
            <a:r>
              <a:rPr lang="en-US" sz="900" dirty="0">
                <a:latin typeface="Arial" pitchFamily="34" charset="0"/>
                <a:cs typeface="Arial" panose="020B0604020202020204" pitchFamily="34" charset="0"/>
              </a:rPr>
              <a:t>WebSphere</a:t>
            </a:r>
            <a:endParaRPr lang="en-US" sz="900" baseline="30000" dirty="0">
              <a:latin typeface="Arial" pitchFamily="34" charset="0"/>
              <a:cs typeface="Arial" panose="020B0604020202020204" pitchFamily="34" charset="0"/>
            </a:endParaRPr>
          </a:p>
        </p:txBody>
      </p:sp>
      <p:sp>
        <p:nvSpPr>
          <p:cNvPr id="76849" name="Rectangle 52"/>
          <p:cNvSpPr>
            <a:spLocks noChangeArrowheads="1"/>
          </p:cNvSpPr>
          <p:nvPr/>
        </p:nvSpPr>
        <p:spPr bwMode="auto">
          <a:xfrm>
            <a:off x="4777270" y="4329113"/>
            <a:ext cx="398860" cy="203597"/>
          </a:xfrm>
          <a:prstGeom prst="rect">
            <a:avLst/>
          </a:prstGeom>
          <a:solidFill>
            <a:srgbClr val="DDDDDD"/>
          </a:solidFill>
          <a:ln w="21600">
            <a:solidFill>
              <a:schemeClr val="accent5">
                <a:lumMod val="75000"/>
              </a:schemeClr>
            </a:solidFill>
            <a:round/>
            <a:headEnd/>
            <a:tailEnd/>
          </a:ln>
        </p:spPr>
        <p:txBody>
          <a:bodyPr wrap="none" lIns="61818" tIns="30773" rIns="61818" bIns="30773" anchor="ctr"/>
          <a:lstStyle/>
          <a:p>
            <a:pPr algn="ctr" defTabSz="342900">
              <a:buSzPct val="100000"/>
              <a:tabLst>
                <a:tab pos="0" algn="l"/>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798219" algn="l"/>
                <a:tab pos="5143500" algn="l"/>
                <a:tab pos="5484019" algn="l"/>
                <a:tab pos="5829300" algn="l"/>
                <a:tab pos="6169819" algn="l"/>
                <a:tab pos="6515100" algn="l"/>
                <a:tab pos="6855619" algn="l"/>
              </a:tabLst>
              <a:defRPr/>
            </a:pPr>
            <a:r>
              <a:rPr lang="en-US" sz="750" dirty="0">
                <a:latin typeface="Arial" pitchFamily="34" charset="0"/>
                <a:cs typeface="Arial" panose="020B0604020202020204" pitchFamily="34" charset="0"/>
              </a:rPr>
              <a:t>zIIPn</a:t>
            </a:r>
          </a:p>
        </p:txBody>
      </p:sp>
      <p:sp>
        <p:nvSpPr>
          <p:cNvPr id="76850" name="Rectangle 53"/>
          <p:cNvSpPr>
            <a:spLocks noChangeArrowheads="1"/>
          </p:cNvSpPr>
          <p:nvPr/>
        </p:nvSpPr>
        <p:spPr bwMode="auto">
          <a:xfrm>
            <a:off x="4098613" y="4329113"/>
            <a:ext cx="406004" cy="203597"/>
          </a:xfrm>
          <a:prstGeom prst="rect">
            <a:avLst/>
          </a:prstGeom>
          <a:solidFill>
            <a:srgbClr val="DDDDDD"/>
          </a:solidFill>
          <a:ln w="21600">
            <a:solidFill>
              <a:schemeClr val="accent5">
                <a:lumMod val="75000"/>
              </a:schemeClr>
            </a:solidFill>
            <a:round/>
            <a:headEnd/>
            <a:tailEnd/>
          </a:ln>
        </p:spPr>
        <p:txBody>
          <a:bodyPr wrap="none" lIns="61818" tIns="30773" rIns="61818" bIns="30773" anchor="ctr"/>
          <a:lstStyle/>
          <a:p>
            <a:pPr algn="ctr" defTabSz="342900">
              <a:buSzPct val="100000"/>
              <a:tabLst>
                <a:tab pos="0" algn="l"/>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798219" algn="l"/>
                <a:tab pos="5143500" algn="l"/>
                <a:tab pos="5484019" algn="l"/>
                <a:tab pos="5829300" algn="l"/>
                <a:tab pos="6169819" algn="l"/>
                <a:tab pos="6515100" algn="l"/>
                <a:tab pos="6855619" algn="l"/>
              </a:tabLst>
              <a:defRPr/>
            </a:pPr>
            <a:r>
              <a:rPr lang="en-US" sz="750" dirty="0">
                <a:latin typeface="Arial" pitchFamily="34" charset="0"/>
                <a:cs typeface="Arial" panose="020B0604020202020204" pitchFamily="34" charset="0"/>
              </a:rPr>
              <a:t>zIIPn</a:t>
            </a:r>
          </a:p>
        </p:txBody>
      </p:sp>
      <p:sp>
        <p:nvSpPr>
          <p:cNvPr id="76851" name="Rectangle 54"/>
          <p:cNvSpPr>
            <a:spLocks noChangeArrowheads="1"/>
          </p:cNvSpPr>
          <p:nvPr/>
        </p:nvSpPr>
        <p:spPr bwMode="auto">
          <a:xfrm>
            <a:off x="1681645" y="2790825"/>
            <a:ext cx="441722" cy="121444"/>
          </a:xfrm>
          <a:prstGeom prst="rect">
            <a:avLst/>
          </a:prstGeom>
          <a:noFill/>
          <a:ln w="21600">
            <a:noFill/>
            <a:round/>
            <a:headEnd/>
            <a:tailEnd/>
          </a:ln>
        </p:spPr>
        <p:txBody>
          <a:bodyPr lIns="0" tIns="0" rIns="0" bIns="0"/>
          <a:lstStyle/>
          <a:p>
            <a:pPr algn="ctr" defTabSz="342900">
              <a:buSzPct val="100000"/>
              <a:tabLst>
                <a:tab pos="0" algn="l"/>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798219" algn="l"/>
                <a:tab pos="5143500" algn="l"/>
                <a:tab pos="5484019" algn="l"/>
                <a:tab pos="5829300" algn="l"/>
                <a:tab pos="6169819" algn="l"/>
                <a:tab pos="6515100" algn="l"/>
                <a:tab pos="6855619" algn="l"/>
              </a:tabLst>
              <a:defRPr/>
            </a:pPr>
            <a:r>
              <a:rPr lang="en-US" sz="900" dirty="0">
                <a:latin typeface="Arial" pitchFamily="34" charset="0"/>
                <a:cs typeface="Arial" panose="020B0604020202020204" pitchFamily="34" charset="0"/>
              </a:rPr>
              <a:t>ERP</a:t>
            </a:r>
          </a:p>
        </p:txBody>
      </p:sp>
      <p:sp>
        <p:nvSpPr>
          <p:cNvPr id="76852" name="Rectangle 55"/>
          <p:cNvSpPr>
            <a:spLocks noChangeArrowheads="1"/>
          </p:cNvSpPr>
          <p:nvPr/>
        </p:nvSpPr>
        <p:spPr bwMode="auto">
          <a:xfrm>
            <a:off x="2200923" y="2684788"/>
            <a:ext cx="928688" cy="136922"/>
          </a:xfrm>
          <a:prstGeom prst="rect">
            <a:avLst/>
          </a:prstGeom>
          <a:noFill/>
          <a:ln w="21600">
            <a:noFill/>
            <a:round/>
            <a:headEnd/>
            <a:tailEnd/>
          </a:ln>
        </p:spPr>
        <p:txBody>
          <a:bodyPr lIns="0" tIns="0" rIns="0" bIns="0"/>
          <a:lstStyle/>
          <a:p>
            <a:pPr algn="ctr" defTabSz="342900">
              <a:buSzPct val="100000"/>
              <a:tabLst>
                <a:tab pos="0" algn="l"/>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798219" algn="l"/>
                <a:tab pos="5143500" algn="l"/>
                <a:tab pos="5484019" algn="l"/>
                <a:tab pos="5829300" algn="l"/>
                <a:tab pos="6169819" algn="l"/>
                <a:tab pos="6515100" algn="l"/>
                <a:tab pos="6855619" algn="l"/>
              </a:tabLst>
              <a:defRPr/>
            </a:pPr>
            <a:r>
              <a:rPr lang="en-US" sz="900" dirty="0">
                <a:latin typeface="Arial" pitchFamily="34" charset="0"/>
                <a:cs typeface="Arial" panose="020B0604020202020204" pitchFamily="34" charset="0"/>
              </a:rPr>
              <a:t>WebSphere</a:t>
            </a:r>
            <a:endParaRPr lang="en-US" sz="900" baseline="30000" dirty="0">
              <a:latin typeface="Arial" pitchFamily="34" charset="0"/>
              <a:cs typeface="Arial" panose="020B0604020202020204" pitchFamily="34" charset="0"/>
            </a:endParaRPr>
          </a:p>
        </p:txBody>
      </p:sp>
      <p:sp>
        <p:nvSpPr>
          <p:cNvPr id="76853" name="Rectangle 56"/>
          <p:cNvSpPr>
            <a:spLocks noChangeArrowheads="1"/>
          </p:cNvSpPr>
          <p:nvPr/>
        </p:nvSpPr>
        <p:spPr bwMode="auto">
          <a:xfrm>
            <a:off x="1668548" y="2976563"/>
            <a:ext cx="445294" cy="614363"/>
          </a:xfrm>
          <a:prstGeom prst="rect">
            <a:avLst/>
          </a:prstGeom>
          <a:solidFill>
            <a:srgbClr val="FFCCCC"/>
          </a:solidFill>
          <a:ln w="6350">
            <a:solidFill>
              <a:schemeClr val="tx1"/>
            </a:solidFill>
            <a:round/>
            <a:headEnd/>
            <a:tailEnd/>
          </a:ln>
        </p:spPr>
        <p:txBody>
          <a:bodyPr lIns="0" tIns="0" rIns="0" bIns="0" anchor="ctr"/>
          <a:lstStyle/>
          <a:p>
            <a:pPr algn="ctr" defTabSz="342900">
              <a:spcAft>
                <a:spcPts val="47"/>
              </a:spcAft>
              <a:buSzPct val="100000"/>
              <a:tabLst>
                <a:tab pos="0" algn="l"/>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798219" algn="l"/>
                <a:tab pos="5143500" algn="l"/>
                <a:tab pos="5484019" algn="l"/>
                <a:tab pos="5829300" algn="l"/>
                <a:tab pos="6169819" algn="l"/>
                <a:tab pos="6515100" algn="l"/>
                <a:tab pos="6855619" algn="l"/>
              </a:tabLst>
              <a:defRPr/>
            </a:pPr>
            <a:endParaRPr lang="en-US" sz="600" dirty="0">
              <a:latin typeface="Arial" pitchFamily="34" charset="0"/>
              <a:cs typeface="Arial" panose="020B0604020202020204" pitchFamily="34" charset="0"/>
            </a:endParaRPr>
          </a:p>
          <a:p>
            <a:pPr algn="ctr" defTabSz="342900">
              <a:spcAft>
                <a:spcPts val="47"/>
              </a:spcAft>
              <a:buSzPct val="100000"/>
              <a:tabLst>
                <a:tab pos="0" algn="l"/>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798219" algn="l"/>
                <a:tab pos="5143500" algn="l"/>
                <a:tab pos="5484019" algn="l"/>
                <a:tab pos="5829300" algn="l"/>
                <a:tab pos="6169819" algn="l"/>
                <a:tab pos="6515100" algn="l"/>
                <a:tab pos="6855619" algn="l"/>
              </a:tabLst>
              <a:defRPr/>
            </a:pPr>
            <a:r>
              <a:rPr lang="en-US" sz="800" dirty="0">
                <a:latin typeface="Arial" pitchFamily="34" charset="0"/>
                <a:cs typeface="Arial" panose="020B0604020202020204" pitchFamily="34" charset="0"/>
              </a:rPr>
              <a:t>DB2</a:t>
            </a:r>
            <a:r>
              <a:rPr lang="en-US" sz="600" dirty="0">
                <a:latin typeface="Arial" pitchFamily="34" charset="0"/>
                <a:cs typeface="Arial" panose="020B0604020202020204" pitchFamily="34" charset="0"/>
              </a:rPr>
              <a:t> </a:t>
            </a:r>
          </a:p>
        </p:txBody>
      </p:sp>
      <p:sp>
        <p:nvSpPr>
          <p:cNvPr id="76854" name="Rectangle 57"/>
          <p:cNvSpPr>
            <a:spLocks noChangeArrowheads="1"/>
          </p:cNvSpPr>
          <p:nvPr/>
        </p:nvSpPr>
        <p:spPr bwMode="auto">
          <a:xfrm>
            <a:off x="2162658" y="3409951"/>
            <a:ext cx="948929" cy="183356"/>
          </a:xfrm>
          <a:prstGeom prst="rect">
            <a:avLst/>
          </a:prstGeom>
          <a:solidFill>
            <a:srgbClr val="FF0000"/>
          </a:solidFill>
          <a:ln w="6350">
            <a:solidFill>
              <a:schemeClr val="tx1"/>
            </a:solidFill>
            <a:round/>
            <a:headEnd/>
            <a:tailEnd/>
          </a:ln>
        </p:spPr>
        <p:txBody>
          <a:bodyPr lIns="0" tIns="0" rIns="0" bIns="0" anchor="ctr"/>
          <a:lstStyle/>
          <a:p>
            <a:pPr algn="ctr" defTabSz="342900">
              <a:spcAft>
                <a:spcPts val="169"/>
              </a:spcAft>
              <a:buSzPct val="100000"/>
              <a:tabLst>
                <a:tab pos="0" algn="l"/>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798219" algn="l"/>
                <a:tab pos="5143500" algn="l"/>
                <a:tab pos="5484019" algn="l"/>
                <a:tab pos="5829300" algn="l"/>
                <a:tab pos="6169819" algn="l"/>
                <a:tab pos="6515100" algn="l"/>
                <a:tab pos="6855619" algn="l"/>
              </a:tabLst>
              <a:defRPr/>
            </a:pPr>
            <a:r>
              <a:rPr lang="en-US" sz="788" dirty="0">
                <a:latin typeface="Arial" pitchFamily="34" charset="0"/>
                <a:cs typeface="Arial" panose="020B0604020202020204" pitchFamily="34" charset="0"/>
              </a:rPr>
              <a:t>JVM</a:t>
            </a:r>
          </a:p>
        </p:txBody>
      </p:sp>
      <p:sp>
        <p:nvSpPr>
          <p:cNvPr id="76855" name="Rectangle 58"/>
          <p:cNvSpPr>
            <a:spLocks noChangeArrowheads="1"/>
          </p:cNvSpPr>
          <p:nvPr/>
        </p:nvSpPr>
        <p:spPr bwMode="auto">
          <a:xfrm>
            <a:off x="2159086" y="2875359"/>
            <a:ext cx="952500" cy="528637"/>
          </a:xfrm>
          <a:prstGeom prst="rect">
            <a:avLst/>
          </a:prstGeom>
          <a:solidFill>
            <a:srgbClr val="AEE0FF"/>
          </a:solidFill>
          <a:ln w="6350">
            <a:solidFill>
              <a:schemeClr val="tx1"/>
            </a:solidFill>
            <a:round/>
            <a:headEnd/>
            <a:tailEnd/>
          </a:ln>
        </p:spPr>
        <p:txBody>
          <a:bodyPr lIns="0" tIns="0" rIns="0" bIns="0" anchor="ctr"/>
          <a:lstStyle/>
          <a:p>
            <a:pPr algn="ctr" defTabSz="342900">
              <a:spcAft>
                <a:spcPts val="169"/>
              </a:spcAft>
              <a:buSzPct val="100000"/>
              <a:tabLst>
                <a:tab pos="0" algn="l"/>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798219" algn="l"/>
                <a:tab pos="5143500" algn="l"/>
                <a:tab pos="5484019" algn="l"/>
                <a:tab pos="5829300" algn="l"/>
                <a:tab pos="6169819" algn="l"/>
                <a:tab pos="6515100" algn="l"/>
                <a:tab pos="6855619" algn="l"/>
              </a:tabLst>
              <a:defRPr/>
            </a:pPr>
            <a:r>
              <a:rPr lang="en-US" sz="788" dirty="0">
                <a:latin typeface="Arial" pitchFamily="34" charset="0"/>
                <a:cs typeface="Arial" panose="020B0604020202020204" pitchFamily="34" charset="0"/>
              </a:rPr>
              <a:t>Java Appl</a:t>
            </a:r>
          </a:p>
        </p:txBody>
      </p:sp>
      <p:sp>
        <p:nvSpPr>
          <p:cNvPr id="76856" name="Rectangle 59"/>
          <p:cNvSpPr>
            <a:spLocks noChangeArrowheads="1"/>
          </p:cNvSpPr>
          <p:nvPr/>
        </p:nvSpPr>
        <p:spPr bwMode="auto">
          <a:xfrm>
            <a:off x="1041089" y="2790825"/>
            <a:ext cx="570310" cy="807244"/>
          </a:xfrm>
          <a:prstGeom prst="rect">
            <a:avLst/>
          </a:prstGeom>
          <a:solidFill>
            <a:srgbClr val="D2D2D2"/>
          </a:solidFill>
          <a:ln w="6350">
            <a:solidFill>
              <a:schemeClr val="tx1"/>
            </a:solidFill>
            <a:round/>
            <a:headEnd/>
            <a:tailEnd/>
          </a:ln>
        </p:spPr>
        <p:txBody>
          <a:bodyPr lIns="0" tIns="0" rIns="0" bIns="0" anchor="ctr"/>
          <a:lstStyle/>
          <a:p>
            <a:pPr algn="ctr" defTabSz="342900">
              <a:spcAft>
                <a:spcPts val="169"/>
              </a:spcAft>
              <a:buSzPct val="100000"/>
              <a:tabLst>
                <a:tab pos="0" algn="l"/>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798219" algn="l"/>
                <a:tab pos="5143500" algn="l"/>
                <a:tab pos="5484019" algn="l"/>
                <a:tab pos="5829300" algn="l"/>
                <a:tab pos="6169819" algn="l"/>
                <a:tab pos="6515100" algn="l"/>
                <a:tab pos="6855619" algn="l"/>
              </a:tabLst>
              <a:defRPr/>
            </a:pPr>
            <a:r>
              <a:rPr lang="en-US" sz="788" dirty="0">
                <a:latin typeface="Arial" pitchFamily="34" charset="0"/>
                <a:cs typeface="Arial" panose="020B0604020202020204" pitchFamily="34" charset="0"/>
              </a:rPr>
              <a:t>CICS</a:t>
            </a:r>
            <a:r>
              <a:rPr lang="en-US" sz="788" baseline="30000" dirty="0">
                <a:latin typeface="Arial" pitchFamily="34" charset="0"/>
                <a:cs typeface="Arial" panose="020B0604020202020204" pitchFamily="34" charset="0"/>
              </a:rPr>
              <a:t>®</a:t>
            </a:r>
          </a:p>
          <a:p>
            <a:pPr algn="ctr" defTabSz="342900">
              <a:spcAft>
                <a:spcPts val="169"/>
              </a:spcAft>
              <a:buSzPct val="100000"/>
              <a:tabLst>
                <a:tab pos="0" algn="l"/>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798219" algn="l"/>
                <a:tab pos="5143500" algn="l"/>
                <a:tab pos="5484019" algn="l"/>
                <a:tab pos="5829300" algn="l"/>
                <a:tab pos="6169819" algn="l"/>
                <a:tab pos="6515100" algn="l"/>
                <a:tab pos="6855619" algn="l"/>
              </a:tabLst>
              <a:defRPr/>
            </a:pPr>
            <a:r>
              <a:rPr lang="en-US" sz="788" dirty="0">
                <a:latin typeface="Arial" pitchFamily="34" charset="0"/>
                <a:cs typeface="Arial" panose="020B0604020202020204" pitchFamily="34" charset="0"/>
              </a:rPr>
              <a:t>DB2</a:t>
            </a:r>
            <a:r>
              <a:rPr lang="en-US" sz="788" baseline="30000" dirty="0">
                <a:latin typeface="Arial" pitchFamily="34" charset="0"/>
                <a:cs typeface="Arial" panose="020B0604020202020204" pitchFamily="34" charset="0"/>
              </a:rPr>
              <a:t>®</a:t>
            </a:r>
          </a:p>
          <a:p>
            <a:pPr algn="ctr" defTabSz="342900">
              <a:spcAft>
                <a:spcPts val="169"/>
              </a:spcAft>
              <a:buSzPct val="100000"/>
              <a:tabLst>
                <a:tab pos="0" algn="l"/>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798219" algn="l"/>
                <a:tab pos="5143500" algn="l"/>
                <a:tab pos="5484019" algn="l"/>
                <a:tab pos="5829300" algn="l"/>
                <a:tab pos="6169819" algn="l"/>
                <a:tab pos="6515100" algn="l"/>
                <a:tab pos="6855619" algn="l"/>
              </a:tabLst>
              <a:defRPr/>
            </a:pPr>
            <a:r>
              <a:rPr lang="en-US" sz="788" dirty="0">
                <a:latin typeface="Arial" pitchFamily="34" charset="0"/>
                <a:cs typeface="Arial" panose="020B0604020202020204" pitchFamily="34" charset="0"/>
              </a:rPr>
              <a:t>IMS</a:t>
            </a:r>
            <a:r>
              <a:rPr lang="en-US" sz="788" baseline="30000" dirty="0">
                <a:latin typeface="Arial" pitchFamily="34" charset="0"/>
                <a:cs typeface="Arial" panose="020B0604020202020204" pitchFamily="34" charset="0"/>
              </a:rPr>
              <a:t>™</a:t>
            </a:r>
          </a:p>
        </p:txBody>
      </p:sp>
      <p:sp>
        <p:nvSpPr>
          <p:cNvPr id="76857" name="Rectangle 60"/>
          <p:cNvSpPr>
            <a:spLocks noChangeArrowheads="1"/>
          </p:cNvSpPr>
          <p:nvPr/>
        </p:nvSpPr>
        <p:spPr bwMode="auto">
          <a:xfrm>
            <a:off x="1042281" y="2590800"/>
            <a:ext cx="582215" cy="159544"/>
          </a:xfrm>
          <a:prstGeom prst="rect">
            <a:avLst/>
          </a:prstGeom>
          <a:noFill/>
          <a:ln w="21600">
            <a:noFill/>
            <a:round/>
            <a:headEnd/>
            <a:tailEnd/>
          </a:ln>
        </p:spPr>
        <p:txBody>
          <a:bodyPr lIns="0" tIns="0" rIns="0" bIns="0"/>
          <a:lstStyle/>
          <a:p>
            <a:pPr algn="ctr" defTabSz="342900">
              <a:buSzPct val="100000"/>
              <a:tabLst>
                <a:tab pos="0" algn="l"/>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798219" algn="l"/>
                <a:tab pos="5143500" algn="l"/>
                <a:tab pos="5484019" algn="l"/>
                <a:tab pos="5829300" algn="l"/>
                <a:tab pos="6169819" algn="l"/>
                <a:tab pos="6515100" algn="l"/>
                <a:tab pos="6855619" algn="l"/>
              </a:tabLst>
              <a:defRPr/>
            </a:pPr>
            <a:r>
              <a:rPr lang="en-US" sz="900" dirty="0">
                <a:latin typeface="Arial" pitchFamily="34" charset="0"/>
                <a:cs typeface="Arial" panose="020B0604020202020204" pitchFamily="34" charset="0"/>
              </a:rPr>
              <a:t>Core</a:t>
            </a:r>
          </a:p>
        </p:txBody>
      </p:sp>
      <p:sp>
        <p:nvSpPr>
          <p:cNvPr id="76858" name="Rectangle 61"/>
          <p:cNvSpPr>
            <a:spLocks noChangeArrowheads="1"/>
          </p:cNvSpPr>
          <p:nvPr/>
        </p:nvSpPr>
        <p:spPr bwMode="auto">
          <a:xfrm>
            <a:off x="1029183" y="3593307"/>
            <a:ext cx="2080022" cy="222647"/>
          </a:xfrm>
          <a:prstGeom prst="rect">
            <a:avLst/>
          </a:prstGeom>
          <a:solidFill>
            <a:srgbClr val="0000FF"/>
          </a:solidFill>
          <a:ln w="6350">
            <a:solidFill>
              <a:schemeClr val="tx1"/>
            </a:solidFill>
            <a:round/>
            <a:headEnd/>
            <a:tailEnd/>
          </a:ln>
        </p:spPr>
        <p:txBody>
          <a:bodyPr lIns="0" tIns="0" rIns="0" bIns="0" anchor="ctr"/>
          <a:lstStyle/>
          <a:p>
            <a:pPr algn="ctr" defTabSz="342900">
              <a:spcAft>
                <a:spcPts val="254"/>
              </a:spcAft>
              <a:buSzPct val="100000"/>
              <a:tabLst>
                <a:tab pos="0" algn="l"/>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798219" algn="l"/>
                <a:tab pos="5143500" algn="l"/>
                <a:tab pos="5484019" algn="l"/>
                <a:tab pos="5829300" algn="l"/>
                <a:tab pos="6169819" algn="l"/>
                <a:tab pos="6515100" algn="l"/>
                <a:tab pos="6855619" algn="l"/>
              </a:tabLst>
              <a:defRPr/>
            </a:pPr>
            <a:r>
              <a:rPr lang="en-US" sz="1100" dirty="0">
                <a:solidFill>
                  <a:schemeClr val="bg1"/>
                </a:solidFill>
                <a:latin typeface="Arial" pitchFamily="34" charset="0"/>
                <a:cs typeface="Arial" panose="020B0604020202020204" pitchFamily="34" charset="0"/>
              </a:rPr>
              <a:t>z/OS</a:t>
            </a:r>
          </a:p>
        </p:txBody>
      </p:sp>
      <p:sp>
        <p:nvSpPr>
          <p:cNvPr id="76859" name="Line 59"/>
          <p:cNvSpPr>
            <a:spLocks noChangeShapeType="1"/>
          </p:cNvSpPr>
          <p:nvPr/>
        </p:nvSpPr>
        <p:spPr bwMode="auto">
          <a:xfrm>
            <a:off x="5495217" y="3808809"/>
            <a:ext cx="0" cy="833438"/>
          </a:xfrm>
          <a:prstGeom prst="line">
            <a:avLst/>
          </a:prstGeom>
          <a:noFill/>
          <a:ln w="9525">
            <a:solidFill>
              <a:schemeClr val="accent5">
                <a:lumMod val="75000"/>
              </a:schemeClr>
            </a:solidFill>
            <a:prstDash val="dash"/>
            <a:round/>
            <a:headEnd/>
            <a:tailEnd/>
          </a:ln>
          <a:effectLst/>
        </p:spPr>
        <p:txBody>
          <a:bodyPr/>
          <a:lstStyle/>
          <a:p>
            <a:pPr>
              <a:defRPr/>
            </a:pPr>
            <a:endParaRPr lang="en-US" sz="825" dirty="0">
              <a:latin typeface="Arial" pitchFamily="34" charset="0"/>
              <a:cs typeface="Arial" panose="020B0604020202020204" pitchFamily="34" charset="0"/>
            </a:endParaRPr>
          </a:p>
        </p:txBody>
      </p:sp>
      <p:sp>
        <p:nvSpPr>
          <p:cNvPr id="63" name="Text Box 9"/>
          <p:cNvSpPr txBox="1">
            <a:spLocks noChangeArrowheads="1"/>
          </p:cNvSpPr>
          <p:nvPr/>
        </p:nvSpPr>
        <p:spPr bwMode="auto">
          <a:xfrm>
            <a:off x="2003114" y="4010969"/>
            <a:ext cx="4331494" cy="196193"/>
          </a:xfrm>
          <a:prstGeom prst="rect">
            <a:avLst/>
          </a:prstGeom>
          <a:noFill/>
          <a:ln w="21600">
            <a:noFill/>
            <a:round/>
            <a:headEnd/>
            <a:tailEnd/>
          </a:ln>
        </p:spPr>
        <p:txBody>
          <a:bodyPr lIns="68565" tIns="34283" rIns="68565" bIns="34283">
            <a:spAutoFit/>
          </a:bodyPr>
          <a:lstStyle/>
          <a:p>
            <a:pPr algn="ctr" defTabSz="342900">
              <a:spcBef>
                <a:spcPts val="656"/>
              </a:spcBef>
              <a:buSzPct val="100000"/>
              <a:tabLst>
                <a:tab pos="0" algn="l"/>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798219" algn="l"/>
                <a:tab pos="5143500" algn="l"/>
                <a:tab pos="5484019" algn="l"/>
                <a:tab pos="5829300" algn="l"/>
                <a:tab pos="6169819" algn="l"/>
                <a:tab pos="6515100" algn="l"/>
                <a:tab pos="6855619" algn="l"/>
              </a:tabLst>
              <a:defRPr/>
            </a:pPr>
            <a:r>
              <a:rPr lang="en-US" sz="825" dirty="0" smtClean="0">
                <a:latin typeface="Arial" pitchFamily="34" charset="0"/>
                <a:cs typeface="Arial" panose="020B0604020202020204" pitchFamily="34" charset="0"/>
              </a:rPr>
              <a:t>PR/SM (LPARs)</a:t>
            </a:r>
            <a:endParaRPr lang="en-US" sz="825" dirty="0">
              <a:latin typeface="Arial" pitchFamily="34" charset="0"/>
              <a:cs typeface="Arial" panose="020B0604020202020204" pitchFamily="34" charset="0"/>
            </a:endParaRPr>
          </a:p>
        </p:txBody>
      </p:sp>
      <p:cxnSp>
        <p:nvCxnSpPr>
          <p:cNvPr id="62" name="Straight Connector 61"/>
          <p:cNvCxnSpPr/>
          <p:nvPr/>
        </p:nvCxnSpPr>
        <p:spPr>
          <a:xfrm>
            <a:off x="228600" y="896937"/>
            <a:ext cx="7942263" cy="4233"/>
          </a:xfrm>
          <a:prstGeom prst="line">
            <a:avLst/>
          </a:prstGeom>
          <a:ln w="38100" cmpd="sng">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2" name="TextBox 1"/>
          <p:cNvSpPr txBox="1"/>
          <p:nvPr/>
        </p:nvSpPr>
        <p:spPr>
          <a:xfrm>
            <a:off x="7533751" y="4351783"/>
            <a:ext cx="797013" cy="261610"/>
          </a:xfrm>
          <a:prstGeom prst="rect">
            <a:avLst/>
          </a:prstGeom>
          <a:solidFill>
            <a:srgbClr val="64839B"/>
          </a:solidFill>
        </p:spPr>
        <p:txBody>
          <a:bodyPr wrap="none" rtlCol="0">
            <a:spAutoFit/>
          </a:bodyPr>
          <a:lstStyle/>
          <a:p>
            <a:r>
              <a:rPr lang="en-US" sz="1100" smtClean="0">
                <a:solidFill>
                  <a:schemeClr val="bg1"/>
                </a:solidFill>
              </a:rPr>
              <a:t>Hardware</a:t>
            </a:r>
            <a:endParaRPr lang="en-US" sz="1100">
              <a:solidFill>
                <a:schemeClr val="bg1"/>
              </a:solidFill>
            </a:endParaRPr>
          </a:p>
        </p:txBody>
      </p:sp>
      <p:sp>
        <p:nvSpPr>
          <p:cNvPr id="65" name="TextBox 64"/>
          <p:cNvSpPr txBox="1"/>
          <p:nvPr/>
        </p:nvSpPr>
        <p:spPr>
          <a:xfrm>
            <a:off x="7533751" y="3870158"/>
            <a:ext cx="859531" cy="261610"/>
          </a:xfrm>
          <a:prstGeom prst="rect">
            <a:avLst/>
          </a:prstGeom>
          <a:solidFill>
            <a:srgbClr val="BCFDBC"/>
          </a:solidFill>
        </p:spPr>
        <p:txBody>
          <a:bodyPr wrap="none" rtlCol="0">
            <a:spAutoFit/>
          </a:bodyPr>
          <a:lstStyle/>
          <a:p>
            <a:r>
              <a:rPr lang="en-US" sz="1100" dirty="0" smtClean="0"/>
              <a:t>Hypervisor</a:t>
            </a:r>
            <a:endParaRPr lang="en-US" sz="1100" dirty="0"/>
          </a:p>
        </p:txBody>
      </p:sp>
      <p:sp>
        <p:nvSpPr>
          <p:cNvPr id="66" name="TextBox 65"/>
          <p:cNvSpPr txBox="1"/>
          <p:nvPr/>
        </p:nvSpPr>
        <p:spPr>
          <a:xfrm>
            <a:off x="7543800" y="3472190"/>
            <a:ext cx="388248" cy="261610"/>
          </a:xfrm>
          <a:prstGeom prst="rect">
            <a:avLst/>
          </a:prstGeom>
          <a:solidFill>
            <a:srgbClr val="0000FF"/>
          </a:solidFill>
        </p:spPr>
        <p:txBody>
          <a:bodyPr wrap="none" rtlCol="0">
            <a:spAutoFit/>
          </a:bodyPr>
          <a:lstStyle/>
          <a:p>
            <a:pPr algn="ctr"/>
            <a:r>
              <a:rPr lang="en-US" sz="1100" dirty="0" smtClean="0">
                <a:solidFill>
                  <a:schemeClr val="bg1"/>
                </a:solidFill>
              </a:rPr>
              <a:t>OS</a:t>
            </a:r>
            <a:endParaRPr lang="en-US" sz="1100" dirty="0">
              <a:solidFill>
                <a:schemeClr val="bg1"/>
              </a:solidFill>
            </a:endParaRPr>
          </a:p>
        </p:txBody>
      </p:sp>
      <p:sp>
        <p:nvSpPr>
          <p:cNvPr id="67" name="TextBox 66"/>
          <p:cNvSpPr txBox="1"/>
          <p:nvPr/>
        </p:nvSpPr>
        <p:spPr>
          <a:xfrm>
            <a:off x="7467600" y="2971800"/>
            <a:ext cx="1380417" cy="430887"/>
          </a:xfrm>
          <a:prstGeom prst="rect">
            <a:avLst/>
          </a:prstGeom>
          <a:noFill/>
        </p:spPr>
        <p:txBody>
          <a:bodyPr wrap="square" rtlCol="0">
            <a:spAutoFit/>
          </a:bodyPr>
          <a:lstStyle/>
          <a:p>
            <a:r>
              <a:rPr lang="en-US" sz="1100" smtClean="0"/>
              <a:t>Applications &amp; Middleware</a:t>
            </a:r>
            <a:endParaRPr lang="en-US" sz="1100" dirty="0"/>
          </a:p>
        </p:txBody>
      </p:sp>
      <p:sp>
        <p:nvSpPr>
          <p:cNvPr id="68" name="Rectangle 22"/>
          <p:cNvSpPr>
            <a:spLocks noChangeArrowheads="1"/>
          </p:cNvSpPr>
          <p:nvPr/>
        </p:nvSpPr>
        <p:spPr bwMode="auto">
          <a:xfrm>
            <a:off x="6781800" y="3134034"/>
            <a:ext cx="521494" cy="183959"/>
          </a:xfrm>
          <a:prstGeom prst="rect">
            <a:avLst/>
          </a:prstGeom>
          <a:solidFill>
            <a:srgbClr val="C00000"/>
          </a:solidFill>
          <a:ln w="6350">
            <a:solidFill>
              <a:schemeClr val="tx1"/>
            </a:solidFill>
            <a:round/>
            <a:headEnd/>
            <a:tailEnd/>
          </a:ln>
        </p:spPr>
        <p:txBody>
          <a:bodyPr lIns="0" tIns="0" rIns="0" bIns="0" anchor="ctr"/>
          <a:lstStyle/>
          <a:p>
            <a:pPr algn="ctr" defTabSz="342900">
              <a:spcAft>
                <a:spcPts val="169"/>
              </a:spcAft>
              <a:buSzPct val="100000"/>
              <a:tabLst>
                <a:tab pos="0" algn="l"/>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798219" algn="l"/>
                <a:tab pos="5143500" algn="l"/>
                <a:tab pos="5484019" algn="l"/>
                <a:tab pos="5829300" algn="l"/>
                <a:tab pos="6169819" algn="l"/>
                <a:tab pos="6515100" algn="l"/>
                <a:tab pos="6855619" algn="l"/>
              </a:tabLst>
              <a:defRPr/>
            </a:pPr>
            <a:r>
              <a:rPr lang="en-US" sz="788" dirty="0" smtClean="0">
                <a:solidFill>
                  <a:schemeClr val="bg1"/>
                </a:solidFill>
                <a:latin typeface="Arial" pitchFamily="34" charset="0"/>
                <a:cs typeface="Arial" panose="020B0604020202020204" pitchFamily="34" charset="0"/>
              </a:rPr>
              <a:t>Docker</a:t>
            </a:r>
            <a:endParaRPr lang="en-US" sz="788" dirty="0">
              <a:solidFill>
                <a:schemeClr val="bg1"/>
              </a:solidFill>
              <a:latin typeface="Arial" pitchFamily="34" charset="0"/>
              <a:cs typeface="Arial" panose="020B0604020202020204" pitchFamily="34" charset="0"/>
            </a:endParaRPr>
          </a:p>
        </p:txBody>
      </p:sp>
      <p:sp>
        <p:nvSpPr>
          <p:cNvPr id="72" name="Rectangle 23"/>
          <p:cNvSpPr>
            <a:spLocks noChangeArrowheads="1"/>
          </p:cNvSpPr>
          <p:nvPr/>
        </p:nvSpPr>
        <p:spPr bwMode="auto">
          <a:xfrm>
            <a:off x="5698508" y="3166153"/>
            <a:ext cx="144981" cy="433388"/>
          </a:xfrm>
          <a:prstGeom prst="rect">
            <a:avLst/>
          </a:prstGeom>
          <a:solidFill>
            <a:srgbClr val="0000FF"/>
          </a:solidFill>
          <a:ln w="6350">
            <a:solidFill>
              <a:schemeClr val="tx1"/>
            </a:solidFill>
            <a:round/>
            <a:headEnd/>
            <a:tailEnd/>
          </a:ln>
        </p:spPr>
        <p:txBody>
          <a:bodyPr vert="vert270" wrap="none" lIns="68565" tIns="34283" rIns="68565" bIns="34283" anchor="ctr"/>
          <a:lstStyle/>
          <a:p>
            <a:pPr algn="ctr">
              <a:defRPr/>
            </a:pPr>
            <a:r>
              <a:rPr lang="en-US" sz="900" smtClean="0">
                <a:solidFill>
                  <a:schemeClr val="bg1"/>
                </a:solidFill>
                <a:latin typeface="Arial" pitchFamily="34" charset="0"/>
                <a:cs typeface="Arial" panose="020B0604020202020204" pitchFamily="34" charset="0"/>
              </a:rPr>
              <a:t>Linux</a:t>
            </a:r>
            <a:endParaRPr lang="en-US" sz="900" dirty="0">
              <a:solidFill>
                <a:schemeClr val="bg1"/>
              </a:solidFill>
              <a:latin typeface="Arial" pitchFamily="34" charset="0"/>
              <a:cs typeface="Arial" panose="020B0604020202020204" pitchFamily="34" charset="0"/>
            </a:endParaRPr>
          </a:p>
        </p:txBody>
      </p:sp>
      <p:sp>
        <p:nvSpPr>
          <p:cNvPr id="73" name="Rectangle 23"/>
          <p:cNvSpPr>
            <a:spLocks noChangeArrowheads="1"/>
          </p:cNvSpPr>
          <p:nvPr/>
        </p:nvSpPr>
        <p:spPr bwMode="auto">
          <a:xfrm>
            <a:off x="5869653" y="3167658"/>
            <a:ext cx="144981" cy="433388"/>
          </a:xfrm>
          <a:prstGeom prst="rect">
            <a:avLst/>
          </a:prstGeom>
          <a:solidFill>
            <a:srgbClr val="0000FF"/>
          </a:solidFill>
          <a:ln w="6350">
            <a:solidFill>
              <a:schemeClr val="tx1"/>
            </a:solidFill>
            <a:round/>
            <a:headEnd/>
            <a:tailEnd/>
          </a:ln>
        </p:spPr>
        <p:txBody>
          <a:bodyPr vert="vert270" wrap="none" lIns="68565" tIns="34283" rIns="68565" bIns="34283" anchor="ctr"/>
          <a:lstStyle/>
          <a:p>
            <a:pPr algn="ctr">
              <a:defRPr/>
            </a:pPr>
            <a:r>
              <a:rPr lang="en-US" sz="900" smtClean="0">
                <a:solidFill>
                  <a:schemeClr val="bg1"/>
                </a:solidFill>
                <a:latin typeface="Arial" pitchFamily="34" charset="0"/>
                <a:cs typeface="Arial" panose="020B0604020202020204" pitchFamily="34" charset="0"/>
              </a:rPr>
              <a:t>Linux</a:t>
            </a:r>
            <a:endParaRPr lang="en-US" sz="900" dirty="0">
              <a:solidFill>
                <a:schemeClr val="bg1"/>
              </a:solidFill>
              <a:latin typeface="Arial" pitchFamily="34" charset="0"/>
              <a:cs typeface="Arial" panose="020B0604020202020204" pitchFamily="34" charset="0"/>
            </a:endParaRPr>
          </a:p>
        </p:txBody>
      </p:sp>
      <p:sp>
        <p:nvSpPr>
          <p:cNvPr id="74" name="Rectangle 23"/>
          <p:cNvSpPr>
            <a:spLocks noChangeArrowheads="1"/>
          </p:cNvSpPr>
          <p:nvPr/>
        </p:nvSpPr>
        <p:spPr bwMode="auto">
          <a:xfrm>
            <a:off x="6040799" y="3161110"/>
            <a:ext cx="144981" cy="433388"/>
          </a:xfrm>
          <a:prstGeom prst="rect">
            <a:avLst/>
          </a:prstGeom>
          <a:solidFill>
            <a:srgbClr val="0000FF"/>
          </a:solidFill>
          <a:ln w="6350">
            <a:solidFill>
              <a:schemeClr val="tx1"/>
            </a:solidFill>
            <a:round/>
            <a:headEnd/>
            <a:tailEnd/>
          </a:ln>
        </p:spPr>
        <p:txBody>
          <a:bodyPr vert="vert270" wrap="none" lIns="68565" tIns="34283" rIns="68565" bIns="34283" anchor="ctr"/>
          <a:lstStyle/>
          <a:p>
            <a:pPr algn="ctr">
              <a:defRPr/>
            </a:pPr>
            <a:r>
              <a:rPr lang="en-US" sz="900" smtClean="0">
                <a:solidFill>
                  <a:schemeClr val="bg1"/>
                </a:solidFill>
                <a:latin typeface="Arial" pitchFamily="34" charset="0"/>
                <a:cs typeface="Arial" panose="020B0604020202020204" pitchFamily="34" charset="0"/>
              </a:rPr>
              <a:t>Linux</a:t>
            </a:r>
            <a:endParaRPr lang="en-US" sz="900" dirty="0">
              <a:solidFill>
                <a:schemeClr val="bg1"/>
              </a:solidFill>
              <a:latin typeface="Arial" pitchFamily="34" charset="0"/>
              <a:cs typeface="Arial" panose="020B0604020202020204" pitchFamily="34" charset="0"/>
            </a:endParaRPr>
          </a:p>
        </p:txBody>
      </p:sp>
    </p:spTree>
    <p:extLst>
      <p:ext uri="{BB962C8B-B14F-4D97-AF65-F5344CB8AC3E}">
        <p14:creationId xmlns:p14="http://schemas.microsoft.com/office/powerpoint/2010/main" val="6357478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Placeholder 3"/>
          <p:cNvSpPr>
            <a:spLocks noGrp="1"/>
          </p:cNvSpPr>
          <p:nvPr>
            <p:ph type="body" sz="quarter" idx="10"/>
          </p:nvPr>
        </p:nvSpPr>
        <p:spPr>
          <a:xfrm>
            <a:off x="2514626" y="5029200"/>
            <a:ext cx="6637338" cy="730250"/>
          </a:xfrm>
        </p:spPr>
        <p:txBody>
          <a:bodyPr/>
          <a:lstStyle/>
          <a:p>
            <a:pPr eaLnBrk="1" hangingPunct="1">
              <a:spcBef>
                <a:spcPct val="0"/>
              </a:spcBef>
            </a:pPr>
            <a:r>
              <a:rPr lang="en-US" sz="5400" dirty="0" smtClean="0">
                <a:latin typeface="Arial" charset="0"/>
                <a:ea typeface="MS PGothic" charset="0"/>
              </a:rPr>
              <a:t>Backup </a:t>
            </a:r>
            <a:endParaRPr lang="en-US" sz="5400" dirty="0">
              <a:latin typeface="Arial" charset="0"/>
              <a:ea typeface="MS PGothic" charset="0"/>
            </a:endParaRPr>
          </a:p>
        </p:txBody>
      </p:sp>
      <p:pic>
        <p:nvPicPr>
          <p:cNvPr id="17411" name="Picture Placeholder 3"/>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a:stretch>
            <a:fillRect/>
          </a:stretch>
        </p:blipFill>
        <p:spPr/>
      </p:pic>
      <p:sp>
        <p:nvSpPr>
          <p:cNvPr id="17412" name="Text Placeholder 8"/>
          <p:cNvSpPr txBox="1">
            <a:spLocks/>
          </p:cNvSpPr>
          <p:nvPr/>
        </p:nvSpPr>
        <p:spPr bwMode="auto">
          <a:xfrm>
            <a:off x="352425" y="6381750"/>
            <a:ext cx="84137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sz="1400">
                <a:solidFill>
                  <a:schemeClr val="tx1"/>
                </a:solidFill>
                <a:latin typeface="Arial" charset="0"/>
                <a:ea typeface="MS PGothic" charset="0"/>
                <a:cs typeface="MS PGothic" charset="0"/>
              </a:defRPr>
            </a:lvl1pPr>
            <a:lvl2pPr marL="742950" indent="-285750">
              <a:defRPr sz="1400">
                <a:solidFill>
                  <a:schemeClr val="tx1"/>
                </a:solidFill>
                <a:latin typeface="Arial" charset="0"/>
                <a:ea typeface="MS PGothic" charset="0"/>
                <a:cs typeface="MS PGothic" charset="0"/>
              </a:defRPr>
            </a:lvl2pPr>
            <a:lvl3pPr marL="1143000" indent="-228600">
              <a:defRPr sz="1400">
                <a:solidFill>
                  <a:schemeClr val="tx1"/>
                </a:solidFill>
                <a:latin typeface="Arial" charset="0"/>
                <a:ea typeface="MS PGothic" charset="0"/>
                <a:cs typeface="MS PGothic" charset="0"/>
              </a:defRPr>
            </a:lvl3pPr>
            <a:lvl4pPr marL="1600200" indent="-228600">
              <a:defRPr sz="1400">
                <a:solidFill>
                  <a:schemeClr val="tx1"/>
                </a:solidFill>
                <a:latin typeface="Arial" charset="0"/>
                <a:ea typeface="MS PGothic" charset="0"/>
                <a:cs typeface="MS PGothic" charset="0"/>
              </a:defRPr>
            </a:lvl4pPr>
            <a:lvl5pPr marL="2057400" indent="-228600">
              <a:defRPr sz="1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1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1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1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1400">
                <a:solidFill>
                  <a:schemeClr val="tx1"/>
                </a:solidFill>
                <a:latin typeface="Arial" charset="0"/>
                <a:ea typeface="MS PGothic" charset="0"/>
                <a:cs typeface="MS PGothic" charset="0"/>
              </a:defRPr>
            </a:lvl9pPr>
          </a:lstStyle>
          <a:p>
            <a:pPr eaLnBrk="1" hangingPunct="1">
              <a:lnSpc>
                <a:spcPts val="1463"/>
              </a:lnSpc>
            </a:pPr>
            <a:r>
              <a:rPr lang="en-US" sz="1200" b="1" dirty="0">
                <a:solidFill>
                  <a:srgbClr val="0D0D0D"/>
                </a:solidFill>
              </a:rPr>
              <a:t>Presenter</a:t>
            </a:r>
            <a:r>
              <a:rPr lang="ja-JP" altLang="en-US" sz="1200" b="1">
                <a:solidFill>
                  <a:srgbClr val="0D0D0D"/>
                </a:solidFill>
              </a:rPr>
              <a:t>’</a:t>
            </a:r>
            <a:r>
              <a:rPr lang="en-US" altLang="ja-JP" sz="1200" b="1" dirty="0">
                <a:solidFill>
                  <a:srgbClr val="0D0D0D"/>
                </a:solidFill>
              </a:rPr>
              <a:t>s Name </a:t>
            </a:r>
            <a:r>
              <a:rPr lang="en-US" altLang="ja-JP" sz="1200" dirty="0">
                <a:solidFill>
                  <a:srgbClr val="7F7F7F"/>
                </a:solidFill>
              </a:rPr>
              <a:t>| Optional presenter</a:t>
            </a:r>
            <a:r>
              <a:rPr lang="ja-JP" altLang="en-US" sz="1200">
                <a:solidFill>
                  <a:srgbClr val="7F7F7F"/>
                </a:solidFill>
              </a:rPr>
              <a:t>’</a:t>
            </a:r>
            <a:r>
              <a:rPr lang="en-US" altLang="ja-JP" sz="1200" dirty="0">
                <a:solidFill>
                  <a:srgbClr val="7F7F7F"/>
                </a:solidFill>
              </a:rPr>
              <a:t>s title/credentials</a:t>
            </a:r>
          </a:p>
          <a:p>
            <a:pPr eaLnBrk="1" hangingPunct="1">
              <a:lnSpc>
                <a:spcPts val="1463"/>
              </a:lnSpc>
            </a:pPr>
            <a:r>
              <a:rPr lang="en-US" sz="1200" dirty="0">
                <a:solidFill>
                  <a:srgbClr val="7F7F7F"/>
                </a:solidFill>
              </a:rPr>
              <a:t>Optional presentation location | Optional presentation date</a:t>
            </a:r>
          </a:p>
        </p:txBody>
      </p:sp>
    </p:spTree>
    <p:extLst>
      <p:ext uri="{BB962C8B-B14F-4D97-AF65-F5344CB8AC3E}">
        <p14:creationId xmlns:p14="http://schemas.microsoft.com/office/powerpoint/2010/main" val="138396282"/>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smtClean="0"/>
              <a:t>DevOps</a:t>
            </a:r>
            <a:endParaRPr lang="en-US" dirty="0"/>
          </a:p>
        </p:txBody>
      </p:sp>
    </p:spTree>
    <p:extLst>
      <p:ext uri="{BB962C8B-B14F-4D97-AF65-F5344CB8AC3E}">
        <p14:creationId xmlns:p14="http://schemas.microsoft.com/office/powerpoint/2010/main" val="26002739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1"/>
          <p:cNvSpPr txBox="1">
            <a:spLocks noChangeArrowheads="1"/>
          </p:cNvSpPr>
          <p:nvPr/>
        </p:nvSpPr>
        <p:spPr bwMode="auto">
          <a:xfrm>
            <a:off x="182563" y="685802"/>
            <a:ext cx="8869362" cy="823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charset="0"/>
                <a:ea typeface="ＭＳ Ｐゴシック" charset="0"/>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charset="0"/>
                <a:ea typeface="ＭＳ Ｐゴシック" charset="0"/>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charset="0"/>
                <a:ea typeface="ＭＳ Ｐゴシック" charset="0"/>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bg1"/>
                </a:solidFill>
                <a:latin typeface="Arial" charset="0"/>
                <a:ea typeface="ＭＳ Ｐゴシック" charset="0"/>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bg1"/>
                </a:solidFill>
                <a:latin typeface="Arial" charset="0"/>
                <a:ea typeface="ＭＳ Ｐゴシック" charset="0"/>
              </a:defRPr>
            </a:lvl5pPr>
            <a:lvl6pPr marL="25146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bg1"/>
                </a:solidFill>
                <a:latin typeface="Arial" charset="0"/>
                <a:ea typeface="ＭＳ Ｐゴシック" charset="0"/>
              </a:defRPr>
            </a:lvl6pPr>
            <a:lvl7pPr marL="29718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bg1"/>
                </a:solidFill>
                <a:latin typeface="Arial" charset="0"/>
                <a:ea typeface="ＭＳ Ｐゴシック" charset="0"/>
              </a:defRPr>
            </a:lvl7pPr>
            <a:lvl8pPr marL="3429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bg1"/>
                </a:solidFill>
                <a:latin typeface="Arial" charset="0"/>
                <a:ea typeface="ＭＳ Ｐゴシック" charset="0"/>
              </a:defRPr>
            </a:lvl8pPr>
            <a:lvl9pPr marL="3886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bg1"/>
                </a:solidFill>
                <a:latin typeface="Arial" charset="0"/>
                <a:ea typeface="ＭＳ Ｐゴシック" charset="0"/>
              </a:defRPr>
            </a:lvl9pPr>
          </a:lstStyle>
          <a:p>
            <a:r>
              <a:rPr lang="en-US" sz="2400" b="1">
                <a:solidFill>
                  <a:srgbClr val="000000"/>
                </a:solidFill>
                <a:ea typeface="MS PGothic" charset="0"/>
                <a:cs typeface="MS PGothic" charset="0"/>
              </a:rPr>
              <a:t>Nationwide embraces DevOps to drive continuous delivery across platforms and improve speed to market</a:t>
            </a:r>
            <a:endParaRPr lang="en-US" sz="2400">
              <a:solidFill>
                <a:srgbClr val="000000"/>
              </a:solidFill>
            </a:endParaRPr>
          </a:p>
        </p:txBody>
      </p:sp>
      <p:sp>
        <p:nvSpPr>
          <p:cNvPr id="5123" name="Line 3"/>
          <p:cNvSpPr>
            <a:spLocks noChangeShapeType="1"/>
          </p:cNvSpPr>
          <p:nvPr/>
        </p:nvSpPr>
        <p:spPr bwMode="auto">
          <a:xfrm flipV="1">
            <a:off x="319089" y="1600200"/>
            <a:ext cx="3063875" cy="0"/>
          </a:xfrm>
          <a:prstGeom prst="line">
            <a:avLst/>
          </a:prstGeom>
          <a:noFill/>
          <a:ln w="9398">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124" name="Text Box 15"/>
          <p:cNvSpPr txBox="1">
            <a:spLocks noChangeArrowheads="1"/>
          </p:cNvSpPr>
          <p:nvPr/>
        </p:nvSpPr>
        <p:spPr bwMode="auto">
          <a:xfrm>
            <a:off x="288925" y="304800"/>
            <a:ext cx="2062476"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59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charset="0"/>
                <a:ea typeface="ＭＳ Ｐゴシック" charset="0"/>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charset="0"/>
                <a:ea typeface="ＭＳ Ｐゴシック" charset="0"/>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charset="0"/>
                <a:ea typeface="ＭＳ Ｐゴシック" charset="0"/>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bg1"/>
                </a:solidFill>
                <a:latin typeface="Arial" charset="0"/>
                <a:ea typeface="ＭＳ Ｐゴシック" charset="0"/>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bg1"/>
                </a:solidFill>
                <a:latin typeface="Arial" charset="0"/>
                <a:ea typeface="ＭＳ Ｐゴシック" charset="0"/>
              </a:defRPr>
            </a:lvl5pPr>
            <a:lvl6pPr marL="25146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bg1"/>
                </a:solidFill>
                <a:latin typeface="Arial" charset="0"/>
                <a:ea typeface="ＭＳ Ｐゴシック" charset="0"/>
              </a:defRPr>
            </a:lvl6pPr>
            <a:lvl7pPr marL="29718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bg1"/>
                </a:solidFill>
                <a:latin typeface="Arial" charset="0"/>
                <a:ea typeface="ＭＳ Ｐゴシック" charset="0"/>
              </a:defRPr>
            </a:lvl7pPr>
            <a:lvl8pPr marL="3429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bg1"/>
                </a:solidFill>
                <a:latin typeface="Arial" charset="0"/>
                <a:ea typeface="ＭＳ Ｐゴシック" charset="0"/>
              </a:defRPr>
            </a:lvl8pPr>
            <a:lvl9pPr marL="3886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bg1"/>
                </a:solidFill>
                <a:latin typeface="Arial" charset="0"/>
                <a:ea typeface="ＭＳ Ｐゴシック" charset="0"/>
              </a:defRPr>
            </a:lvl9pPr>
          </a:lstStyle>
          <a:p>
            <a:r>
              <a:rPr lang="en-US" sz="1400">
                <a:solidFill>
                  <a:srgbClr val="000000"/>
                </a:solidFill>
                <a:cs typeface="Arial" charset="0"/>
              </a:rPr>
              <a:t>Rational – IT and DevOps </a:t>
            </a:r>
          </a:p>
        </p:txBody>
      </p:sp>
      <p:sp>
        <p:nvSpPr>
          <p:cNvPr id="5125" name="Text Box 8"/>
          <p:cNvSpPr txBox="1">
            <a:spLocks noChangeArrowheads="1"/>
          </p:cNvSpPr>
          <p:nvPr/>
        </p:nvSpPr>
        <p:spPr bwMode="auto">
          <a:xfrm>
            <a:off x="7345363" y="304801"/>
            <a:ext cx="788452" cy="21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59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charset="0"/>
                <a:ea typeface="ＭＳ Ｐゴシック" charset="0"/>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charset="0"/>
                <a:ea typeface="ＭＳ Ｐゴシック" charset="0"/>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charset="0"/>
                <a:ea typeface="ＭＳ Ｐゴシック" charset="0"/>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bg1"/>
                </a:solidFill>
                <a:latin typeface="Arial" charset="0"/>
                <a:ea typeface="ＭＳ Ｐゴシック" charset="0"/>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bg1"/>
                </a:solidFill>
                <a:latin typeface="Arial" charset="0"/>
                <a:ea typeface="ＭＳ Ｐゴシック" charset="0"/>
              </a:defRPr>
            </a:lvl5pPr>
            <a:lvl6pPr marL="25146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bg1"/>
                </a:solidFill>
                <a:latin typeface="Arial" charset="0"/>
                <a:ea typeface="ＭＳ Ｐゴシック" charset="0"/>
              </a:defRPr>
            </a:lvl6pPr>
            <a:lvl7pPr marL="29718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bg1"/>
                </a:solidFill>
                <a:latin typeface="Arial" charset="0"/>
                <a:ea typeface="ＭＳ Ｐゴシック" charset="0"/>
              </a:defRPr>
            </a:lvl7pPr>
            <a:lvl8pPr marL="3429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bg1"/>
                </a:solidFill>
                <a:latin typeface="Arial" charset="0"/>
                <a:ea typeface="ＭＳ Ｐゴシック" charset="0"/>
              </a:defRPr>
            </a:lvl8pPr>
            <a:lvl9pPr marL="3886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bg1"/>
                </a:solidFill>
                <a:latin typeface="Arial" charset="0"/>
                <a:ea typeface="ＭＳ Ｐゴシック" charset="0"/>
              </a:defRPr>
            </a:lvl9pPr>
          </a:lstStyle>
          <a:p>
            <a:r>
              <a:rPr lang="en-US" sz="1400">
                <a:solidFill>
                  <a:srgbClr val="000000"/>
                </a:solidFill>
                <a:ea typeface="MS PGothic" charset="0"/>
                <a:cs typeface="Arial" charset="0"/>
              </a:rPr>
              <a:t>Insurance</a:t>
            </a:r>
          </a:p>
        </p:txBody>
      </p:sp>
      <p:pic>
        <p:nvPicPr>
          <p:cNvPr id="5126" name="Picture 13" descr="\\blr-file3\IBM\IBM_Global_Production\CF_Case Study\Style1\51990_Nationwide cuts project costs by 20 to 30 percent\USEN\FINAL-00\OUT\Links\Nationwide_logo.tif"/>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126163" y="5807075"/>
            <a:ext cx="2392362"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Rectangle 4"/>
          <p:cNvSpPr>
            <a:spLocks noChangeArrowheads="1"/>
          </p:cNvSpPr>
          <p:nvPr/>
        </p:nvSpPr>
        <p:spPr bwMode="auto">
          <a:xfrm>
            <a:off x="3840164" y="3852863"/>
            <a:ext cx="4876800" cy="18631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46800">
            <a:spAutoFit/>
          </a:bodyPr>
          <a:lstStyle/>
          <a:p>
            <a: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800" i="1">
                <a:solidFill>
                  <a:srgbClr val="000000"/>
                </a:solidFill>
                <a:cs typeface="Arial" charset="0"/>
              </a:rPr>
              <a:t>“The more agile we can be, from an IT perspective, the more agile I think the business can be, in terms of going from idea development to actually being able to deploy a product that’s in use by our customers.”</a:t>
            </a:r>
          </a:p>
          <a:p>
            <a:pPr algn="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400" i="1">
                <a:solidFill>
                  <a:schemeClr val="tx1"/>
                </a:solidFill>
                <a:cs typeface="Arial" charset="0"/>
              </a:rPr>
              <a:t>—</a:t>
            </a:r>
            <a:r>
              <a:rPr lang="en-US" sz="1400" i="1">
                <a:solidFill>
                  <a:srgbClr val="000000"/>
                </a:solidFill>
                <a:cs typeface="Arial" charset="0"/>
              </a:rPr>
              <a:t>Carmen DeArdo, director, application development leader, Nationwide</a:t>
            </a:r>
            <a:endParaRPr lang="en-US" sz="1400" i="1">
              <a:solidFill>
                <a:schemeClr val="tx1"/>
              </a:solidFill>
            </a:endParaRPr>
          </a:p>
        </p:txBody>
      </p:sp>
      <p:sp>
        <p:nvSpPr>
          <p:cNvPr id="5128" name="Text Placeholder 87"/>
          <p:cNvSpPr>
            <a:spLocks/>
          </p:cNvSpPr>
          <p:nvPr/>
        </p:nvSpPr>
        <p:spPr bwMode="auto">
          <a:xfrm>
            <a:off x="228600" y="5257802"/>
            <a:ext cx="3581400"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8" tIns="45709" rIns="91418" bIns="45709"/>
          <a:lstStyle/>
          <a:p>
            <a:pPr marL="114300" indent="-114300" eaLnBrk="0" hangingPunct="0">
              <a:lnSpc>
                <a:spcPct val="100000"/>
              </a:lnSpc>
              <a:buClr>
                <a:srgbClr val="1260B0"/>
              </a:buClr>
              <a:buSzPct val="125000"/>
              <a:buFont typeface="Times New Roman" charset="0"/>
              <a:buNone/>
              <a:tabLst>
                <a:tab pos="457200" algn="l"/>
              </a:tabLst>
            </a:pPr>
            <a:r>
              <a:rPr lang="en-US" sz="1400" b="1">
                <a:solidFill>
                  <a:srgbClr val="000000"/>
                </a:solidFill>
                <a:cs typeface="Arial Unicode MS" charset="0"/>
              </a:rPr>
              <a:t>Solution Components </a:t>
            </a:r>
          </a:p>
          <a:p>
            <a:pPr marL="114300" indent="-114300" eaLnBrk="0" hangingPunct="0">
              <a:lnSpc>
                <a:spcPct val="100000"/>
              </a:lnSpc>
              <a:buClr>
                <a:srgbClr val="1260B0"/>
              </a:buClr>
              <a:buSzPct val="125000"/>
              <a:buFont typeface="Times New Roman" charset="0"/>
              <a:buChar char="•"/>
              <a:tabLst>
                <a:tab pos="457200" algn="l"/>
              </a:tabLst>
            </a:pPr>
            <a:r>
              <a:rPr lang="en-US" sz="1200">
                <a:solidFill>
                  <a:srgbClr val="000000"/>
                </a:solidFill>
                <a:cs typeface="Arial Unicode MS" charset="0"/>
              </a:rPr>
              <a:t>IBM® Rational® Asset Analyzer</a:t>
            </a:r>
          </a:p>
          <a:p>
            <a:pPr marL="114300" indent="-114300" eaLnBrk="0" hangingPunct="0">
              <a:lnSpc>
                <a:spcPct val="100000"/>
              </a:lnSpc>
              <a:buClr>
                <a:srgbClr val="1260B0"/>
              </a:buClr>
              <a:buSzPct val="125000"/>
              <a:buFont typeface="Times New Roman" charset="0"/>
              <a:buChar char="•"/>
              <a:tabLst>
                <a:tab pos="457200" algn="l"/>
              </a:tabLst>
            </a:pPr>
            <a:r>
              <a:rPr lang="en-US" sz="1200">
                <a:solidFill>
                  <a:srgbClr val="000000"/>
                </a:solidFill>
                <a:cs typeface="Arial Unicode MS" charset="0"/>
              </a:rPr>
              <a:t>IBM Rational Developer for System z®</a:t>
            </a:r>
          </a:p>
          <a:p>
            <a:pPr marL="114300" indent="-114300" eaLnBrk="0" hangingPunct="0">
              <a:lnSpc>
                <a:spcPct val="100000"/>
              </a:lnSpc>
              <a:buClr>
                <a:srgbClr val="1260B0"/>
              </a:buClr>
              <a:buSzPct val="125000"/>
              <a:buFont typeface="Times New Roman" charset="0"/>
              <a:buChar char="•"/>
              <a:tabLst>
                <a:tab pos="457200" algn="l"/>
              </a:tabLst>
            </a:pPr>
            <a:r>
              <a:rPr lang="en-US" sz="1200">
                <a:solidFill>
                  <a:srgbClr val="000000"/>
                </a:solidFill>
                <a:cs typeface="Arial Unicode MS" charset="0"/>
              </a:rPr>
              <a:t>IBM Rational Development and Test Environment for System z</a:t>
            </a:r>
          </a:p>
          <a:p>
            <a:pPr marL="114300" indent="-114300" eaLnBrk="0" hangingPunct="0">
              <a:lnSpc>
                <a:spcPct val="100000"/>
              </a:lnSpc>
              <a:buClr>
                <a:srgbClr val="1260B0"/>
              </a:buClr>
              <a:buSzPct val="125000"/>
              <a:buFont typeface="Times New Roman" charset="0"/>
              <a:buChar char="•"/>
              <a:tabLst>
                <a:tab pos="457200" algn="l"/>
              </a:tabLst>
            </a:pPr>
            <a:r>
              <a:rPr lang="en-US" sz="1200">
                <a:solidFill>
                  <a:srgbClr val="000000"/>
                </a:solidFill>
                <a:cs typeface="Arial Unicode MS" charset="0"/>
              </a:rPr>
              <a:t>IBM Rational Requirements Composer </a:t>
            </a:r>
          </a:p>
          <a:p>
            <a:pPr marL="114300" indent="-114300" eaLnBrk="0" hangingPunct="0">
              <a:lnSpc>
                <a:spcPct val="100000"/>
              </a:lnSpc>
              <a:buClr>
                <a:srgbClr val="1260B0"/>
              </a:buClr>
              <a:buSzPct val="125000"/>
              <a:buFont typeface="Times New Roman" charset="0"/>
              <a:buChar char="•"/>
              <a:tabLst>
                <a:tab pos="457200" algn="l"/>
              </a:tabLst>
            </a:pPr>
            <a:r>
              <a:rPr lang="en-US" sz="1200">
                <a:solidFill>
                  <a:srgbClr val="000000"/>
                </a:solidFill>
                <a:cs typeface="Arial Unicode MS" charset="0"/>
              </a:rPr>
              <a:t>IBM Rational Team Concert™</a:t>
            </a:r>
          </a:p>
        </p:txBody>
      </p:sp>
      <p:pic>
        <p:nvPicPr>
          <p:cNvPr id="5129" name="Picture 13" descr="20002285-0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849688" y="1600200"/>
            <a:ext cx="4943475" cy="203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0" name="Text Box 2"/>
          <p:cNvSpPr txBox="1">
            <a:spLocks noChangeArrowheads="1"/>
          </p:cNvSpPr>
          <p:nvPr/>
        </p:nvSpPr>
        <p:spPr bwMode="auto">
          <a:xfrm>
            <a:off x="212725" y="2886077"/>
            <a:ext cx="3216275" cy="1000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charset="0"/>
                <a:ea typeface="ＭＳ Ｐゴシック" charset="0"/>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charset="0"/>
                <a:ea typeface="ＭＳ Ｐゴシック" charset="0"/>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charset="0"/>
                <a:ea typeface="ＭＳ Ｐゴシック" charset="0"/>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bg1"/>
                </a:solidFill>
                <a:latin typeface="Arial" charset="0"/>
                <a:ea typeface="ＭＳ Ｐゴシック" charset="0"/>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bg1"/>
                </a:solidFill>
                <a:latin typeface="Arial" charset="0"/>
                <a:ea typeface="ＭＳ Ｐゴシック" charset="0"/>
              </a:defRPr>
            </a:lvl5pPr>
            <a:lvl6pPr marL="25146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bg1"/>
                </a:solidFill>
                <a:latin typeface="Arial" charset="0"/>
                <a:ea typeface="ＭＳ Ｐゴシック" charset="0"/>
              </a:defRPr>
            </a:lvl6pPr>
            <a:lvl7pPr marL="29718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bg1"/>
                </a:solidFill>
                <a:latin typeface="Arial" charset="0"/>
                <a:ea typeface="ＭＳ Ｐゴシック" charset="0"/>
              </a:defRPr>
            </a:lvl7pPr>
            <a:lvl8pPr marL="3429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bg1"/>
                </a:solidFill>
                <a:latin typeface="Arial" charset="0"/>
                <a:ea typeface="ＭＳ Ｐゴシック" charset="0"/>
              </a:defRPr>
            </a:lvl8pPr>
            <a:lvl9pPr marL="3886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bg1"/>
                </a:solidFill>
                <a:latin typeface="Arial" charset="0"/>
                <a:ea typeface="ＭＳ Ｐゴシック" charset="0"/>
              </a:defRPr>
            </a:lvl9pPr>
          </a:lstStyle>
          <a:p>
            <a:r>
              <a:rPr lang="en-US" sz="1800" b="1">
                <a:solidFill>
                  <a:srgbClr val="7FBA00"/>
                </a:solidFill>
                <a:cs typeface="Arial Unicode MS" charset="0"/>
              </a:rPr>
              <a:t>90% on time delivery</a:t>
            </a:r>
          </a:p>
          <a:p>
            <a:r>
              <a:rPr lang="en-US" sz="1400">
                <a:solidFill>
                  <a:srgbClr val="5F5D5E"/>
                </a:solidFill>
                <a:ea typeface="Arial Unicode MS" charset="0"/>
                <a:cs typeface="Arial" charset="0"/>
              </a:rPr>
              <a:t>with DevOps, a 67% increase over the waterfall approach</a:t>
            </a:r>
            <a:endParaRPr lang="en-US" sz="1400">
              <a:solidFill>
                <a:srgbClr val="5F5D5E"/>
              </a:solidFill>
              <a:cs typeface="Arial Unicode MS" charset="0"/>
            </a:endParaRPr>
          </a:p>
        </p:txBody>
      </p:sp>
      <p:sp>
        <p:nvSpPr>
          <p:cNvPr id="5131" name="Rectangle 5"/>
          <p:cNvSpPr>
            <a:spLocks noChangeArrowheads="1"/>
          </p:cNvSpPr>
          <p:nvPr/>
        </p:nvSpPr>
        <p:spPr bwMode="auto">
          <a:xfrm>
            <a:off x="182564" y="1951038"/>
            <a:ext cx="3216275"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800" b="1">
                <a:solidFill>
                  <a:srgbClr val="FF9933"/>
                </a:solidFill>
                <a:cs typeface="Arial" charset="0"/>
              </a:rPr>
              <a:t>25% increase</a:t>
            </a:r>
          </a:p>
          <a:p>
            <a: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400">
                <a:solidFill>
                  <a:srgbClr val="5F5D5E"/>
                </a:solidFill>
                <a:cs typeface="Arial" charset="0"/>
              </a:rPr>
              <a:t>in software quality over the last three years</a:t>
            </a:r>
          </a:p>
          <a:p>
            <a: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sz="1400">
              <a:solidFill>
                <a:srgbClr val="5F5D5E"/>
              </a:solidFill>
              <a:cs typeface="Arial" charset="0"/>
            </a:endParaRPr>
          </a:p>
        </p:txBody>
      </p:sp>
      <p:sp>
        <p:nvSpPr>
          <p:cNvPr id="5132" name="Rectangle 6"/>
          <p:cNvSpPr>
            <a:spLocks noChangeArrowheads="1"/>
          </p:cNvSpPr>
          <p:nvPr/>
        </p:nvSpPr>
        <p:spPr bwMode="auto">
          <a:xfrm>
            <a:off x="182564" y="3849688"/>
            <a:ext cx="3216275" cy="1066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800" b="1">
                <a:solidFill>
                  <a:srgbClr val="009999"/>
                </a:solidFill>
                <a:ea typeface="MS PGothic" charset="0"/>
                <a:cs typeface="MS PGothic" charset="0"/>
              </a:rPr>
              <a:t>70% decrease</a:t>
            </a:r>
            <a:endParaRPr lang="en-US" b="1">
              <a:solidFill>
                <a:srgbClr val="99CC00"/>
              </a:solidFill>
              <a:ea typeface="MS PGothic" charset="0"/>
              <a:cs typeface="MS PGothic" charset="0"/>
            </a:endParaRPr>
          </a:p>
          <a:p>
            <a: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400">
                <a:solidFill>
                  <a:srgbClr val="808080"/>
                </a:solidFill>
                <a:ea typeface="MS PGothic" charset="0"/>
                <a:cs typeface="MS PGothic" charset="0"/>
              </a:rPr>
              <a:t>In user downtime</a:t>
            </a:r>
          </a:p>
        </p:txBody>
      </p:sp>
    </p:spTree>
    <p:extLst>
      <p:ext uri="{BB962C8B-B14F-4D97-AF65-F5344CB8AC3E}">
        <p14:creationId xmlns:p14="http://schemas.microsoft.com/office/powerpoint/2010/main" val="2376944450"/>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4394" name="Picture 10" descr="06 copy"/>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p:spPr>
      </p:pic>
      <p:sp>
        <p:nvSpPr>
          <p:cNvPr id="144387" name="Rectangle 14"/>
          <p:cNvSpPr>
            <a:spLocks noChangeArrowheads="1"/>
          </p:cNvSpPr>
          <p:nvPr/>
        </p:nvSpPr>
        <p:spPr bwMode="auto">
          <a:xfrm>
            <a:off x="0" y="0"/>
            <a:ext cx="9144000" cy="6858000"/>
          </a:xfrm>
          <a:prstGeom prst="rect">
            <a:avLst/>
          </a:prstGeom>
          <a:solidFill>
            <a:srgbClr val="003D6A">
              <a:alpha val="60001"/>
            </a:srgbClr>
          </a:solidFill>
          <a:ln w="9525">
            <a:noFill/>
            <a:miter lim="800000"/>
            <a:headEnd/>
            <a:tailEnd/>
          </a:ln>
        </p:spPr>
        <p:txBody>
          <a:bodyPr wrap="none" anchor="ctr"/>
          <a:lstStyle/>
          <a:p>
            <a:pPr eaLnBrk="0" hangingPunct="0"/>
            <a:endParaRPr lang="en-US">
              <a:solidFill>
                <a:srgbClr val="000000"/>
              </a:solidFill>
            </a:endParaRPr>
          </a:p>
        </p:txBody>
      </p:sp>
      <p:sp>
        <p:nvSpPr>
          <p:cNvPr id="11" name="Date Placeholder 5"/>
          <p:cNvSpPr txBox="1">
            <a:spLocks/>
          </p:cNvSpPr>
          <p:nvPr/>
        </p:nvSpPr>
        <p:spPr bwMode="auto">
          <a:xfrm>
            <a:off x="731838" y="6570663"/>
            <a:ext cx="1130300" cy="109537"/>
          </a:xfrm>
          <a:prstGeom prst="rect">
            <a:avLst/>
          </a:prstGeom>
          <a:noFill/>
          <a:ln w="9525">
            <a:noFill/>
            <a:miter lim="800000"/>
            <a:headEnd/>
            <a:tailEnd/>
          </a:ln>
        </p:spPr>
        <p:txBody>
          <a:bodyPr lIns="0" tIns="0" rIns="0" bIns="0"/>
          <a:lstStyle/>
          <a:p>
            <a:pPr eaLnBrk="0" hangingPunct="0"/>
            <a:r>
              <a:rPr lang="en-US" sz="800">
                <a:solidFill>
                  <a:srgbClr val="EEE8D0"/>
                </a:solidFill>
              </a:rPr>
              <a:t>©2016 IBM Corporation</a:t>
            </a:r>
          </a:p>
        </p:txBody>
      </p:sp>
      <p:sp>
        <p:nvSpPr>
          <p:cNvPr id="8" name="Rectangle 7"/>
          <p:cNvSpPr>
            <a:spLocks noChangeArrowheads="1"/>
          </p:cNvSpPr>
          <p:nvPr/>
        </p:nvSpPr>
        <p:spPr bwMode="black">
          <a:xfrm>
            <a:off x="182563" y="6537325"/>
            <a:ext cx="366712" cy="184150"/>
          </a:xfrm>
          <a:prstGeom prst="rect">
            <a:avLst/>
          </a:prstGeom>
          <a:noFill/>
          <a:ln w="9525">
            <a:noFill/>
            <a:miter lim="800000"/>
            <a:headEnd/>
            <a:tailEnd/>
          </a:ln>
        </p:spPr>
        <p:txBody>
          <a:bodyPr lIns="92075" tIns="46038" rIns="92075" bIns="46038"/>
          <a:lstStyle/>
          <a:p>
            <a:fld id="{207AE657-7B44-4B3E-9092-AE4D0D46B814}" type="slidenum">
              <a:rPr lang="en-US" sz="800">
                <a:solidFill>
                  <a:srgbClr val="EEE8D0"/>
                </a:solidFill>
                <a:cs typeface="Arial" pitchFamily="34" charset="0"/>
              </a:rPr>
              <a:pPr/>
              <a:t>5</a:t>
            </a:fld>
            <a:endParaRPr lang="en-US" sz="800">
              <a:solidFill>
                <a:srgbClr val="EEE8D0"/>
              </a:solidFill>
              <a:cs typeface="Arial" pitchFamily="34" charset="0"/>
            </a:endParaRPr>
          </a:p>
        </p:txBody>
      </p:sp>
      <p:cxnSp>
        <p:nvCxnSpPr>
          <p:cNvPr id="5" name="Straight Connector 4"/>
          <p:cNvCxnSpPr/>
          <p:nvPr/>
        </p:nvCxnSpPr>
        <p:spPr>
          <a:xfrm>
            <a:off x="942975" y="3390900"/>
            <a:ext cx="7227888" cy="4763"/>
          </a:xfrm>
          <a:prstGeom prst="line">
            <a:avLst/>
          </a:prstGeom>
          <a:ln w="38100" cmpd="sng">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144393" name="TextBox 1"/>
          <p:cNvSpPr txBox="1">
            <a:spLocks noChangeArrowheads="1"/>
          </p:cNvSpPr>
          <p:nvPr/>
        </p:nvSpPr>
        <p:spPr bwMode="auto">
          <a:xfrm>
            <a:off x="11113" y="2136775"/>
            <a:ext cx="9156700" cy="1066800"/>
          </a:xfrm>
          <a:prstGeom prst="rect">
            <a:avLst/>
          </a:prstGeom>
          <a:noFill/>
          <a:ln w="9525">
            <a:noFill/>
            <a:miter lim="800000"/>
            <a:headEnd/>
            <a:tailEnd/>
          </a:ln>
        </p:spPr>
        <p:txBody>
          <a:bodyPr>
            <a:spAutoFit/>
          </a:bodyPr>
          <a:lstStyle/>
          <a:p>
            <a:pPr algn="ctr" eaLnBrk="0" hangingPunct="0"/>
            <a:r>
              <a:rPr lang="en-US" sz="3200" b="1" dirty="0">
                <a:solidFill>
                  <a:schemeClr val="bg1"/>
                </a:solidFill>
              </a:rPr>
              <a:t>Digital Transformation</a:t>
            </a:r>
            <a:r>
              <a:rPr lang="en-US" sz="3200" dirty="0">
                <a:solidFill>
                  <a:schemeClr val="bg1"/>
                </a:solidFill>
              </a:rPr>
              <a:t/>
            </a:r>
            <a:br>
              <a:rPr lang="en-US" sz="3200" dirty="0">
                <a:solidFill>
                  <a:schemeClr val="bg1"/>
                </a:solidFill>
              </a:rPr>
            </a:br>
            <a:r>
              <a:rPr lang="en-US" sz="3200" dirty="0">
                <a:solidFill>
                  <a:schemeClr val="bg1"/>
                </a:solidFill>
              </a:rPr>
              <a:t>Unleash your mainframe apps for </a:t>
            </a:r>
            <a:r>
              <a:rPr lang="en-US" sz="3200" dirty="0" smtClean="0">
                <a:solidFill>
                  <a:schemeClr val="bg1"/>
                </a:solidFill>
              </a:rPr>
              <a:t>agility</a:t>
            </a:r>
            <a:endParaRPr lang="en-US" sz="3200" dirty="0">
              <a:solidFill>
                <a:schemeClr val="bg1"/>
              </a:solidFill>
            </a:endParaRPr>
          </a:p>
        </p:txBody>
      </p:sp>
    </p:spTree>
    <p:extLst>
      <p:ext uri="{BB962C8B-B14F-4D97-AF65-F5344CB8AC3E}">
        <p14:creationId xmlns:p14="http://schemas.microsoft.com/office/powerpoint/2010/main" val="128195037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4"/>
          <p:cNvSpPr>
            <a:spLocks noChangeArrowheads="1"/>
          </p:cNvSpPr>
          <p:nvPr/>
        </p:nvSpPr>
        <p:spPr bwMode="auto">
          <a:xfrm>
            <a:off x="3789364" y="4648202"/>
            <a:ext cx="5032375" cy="1001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000000"/>
                </a:solidFill>
                <a:round/>
                <a:headEnd/>
                <a:tailEnd/>
              </a14:hiddenLine>
            </a:ext>
          </a:extLst>
        </p:spPr>
        <p:txBody>
          <a:bodyPr lIns="0" tIns="0" rIns="0" bIns="46800">
            <a:spAutoFit/>
          </a:bodyPr>
          <a:lstStyle/>
          <a:p>
            <a:pP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600" i="1">
                <a:solidFill>
                  <a:srgbClr val="000000"/>
                </a:solidFill>
                <a:cs typeface="Arial Unicode MS" charset="0"/>
              </a:rPr>
              <a:t>“We can be more responsive to the business, and we’ve gained that agility we need to keep up with changing regulations.”</a:t>
            </a:r>
          </a:p>
          <a:p>
            <a:pPr algn="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400" i="1">
                <a:solidFill>
                  <a:srgbClr val="000000"/>
                </a:solidFill>
                <a:cs typeface="Arial Unicode MS" charset="0"/>
              </a:rPr>
              <a:t>—</a:t>
            </a:r>
            <a:r>
              <a:rPr lang="en-US" sz="1400" i="1">
                <a:cs typeface="Arial Unicode MS" charset="0"/>
              </a:rPr>
              <a:t>Jeff Blackadar, application development manager</a:t>
            </a:r>
            <a:endParaRPr lang="en-US" sz="1600"/>
          </a:p>
        </p:txBody>
      </p:sp>
      <p:sp>
        <p:nvSpPr>
          <p:cNvPr id="62467" name="Rectangle 23"/>
          <p:cNvSpPr>
            <a:spLocks noChangeArrowheads="1"/>
          </p:cNvSpPr>
          <p:nvPr/>
        </p:nvSpPr>
        <p:spPr bwMode="auto">
          <a:xfrm>
            <a:off x="3798888" y="3276600"/>
            <a:ext cx="5022850"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a:spAutoFit/>
          </a:bodyPr>
          <a:lstStyle/>
          <a:p>
            <a:r>
              <a:rPr lang="en-US" sz="1200" b="1">
                <a:cs typeface="Arial Unicode MS" charset="0"/>
              </a:rPr>
              <a:t>The transformation:</a:t>
            </a:r>
            <a:r>
              <a:rPr lang="en-US" sz="1200">
                <a:cs typeface="Arial Unicode MS" charset="0"/>
              </a:rPr>
              <a:t> Canada Mortgage and Housing Corp. (CMHC) was at risk of losing talent because</a:t>
            </a:r>
            <a:r>
              <a:rPr lang="en-US" sz="1200"/>
              <a:t> many of the programmers supporting</a:t>
            </a:r>
            <a:r>
              <a:rPr lang="en-US" sz="1200">
                <a:cs typeface="Arial Unicode MS" charset="0"/>
              </a:rPr>
              <a:t> the organization’s flagship COBOL application were approaching retirement. To modernize its development environment, the company implemented IBM</a:t>
            </a:r>
            <a:r>
              <a:rPr lang="en-US" sz="1200" baseline="30000">
                <a:cs typeface="Arial Unicode MS" charset="0"/>
              </a:rPr>
              <a:t>®</a:t>
            </a:r>
            <a:r>
              <a:rPr lang="en-US" sz="1200">
                <a:cs typeface="Arial Unicode MS" charset="0"/>
              </a:rPr>
              <a:t> Rational</a:t>
            </a:r>
            <a:r>
              <a:rPr lang="en-US" sz="1200" baseline="30000">
                <a:cs typeface="Arial Unicode MS" charset="0"/>
              </a:rPr>
              <a:t>®</a:t>
            </a:r>
            <a:r>
              <a:rPr lang="en-US" sz="1200">
                <a:cs typeface="Arial Unicode MS" charset="0"/>
              </a:rPr>
              <a:t> Developer for System z</a:t>
            </a:r>
            <a:r>
              <a:rPr lang="en-US" sz="1200" baseline="30000">
                <a:cs typeface="Arial Unicode MS" charset="0"/>
              </a:rPr>
              <a:t>®</a:t>
            </a:r>
            <a:r>
              <a:rPr lang="en-US" sz="1200">
                <a:cs typeface="Arial Unicode MS" charset="0"/>
              </a:rPr>
              <a:t> software, which helps programmers maintain COBOL code in an environment that looks similar to Microsoft .NET or Java environments.</a:t>
            </a:r>
            <a:endParaRPr lang="en-US" sz="1200"/>
          </a:p>
        </p:txBody>
      </p:sp>
      <p:sp>
        <p:nvSpPr>
          <p:cNvPr id="62468" name="Text Box 3"/>
          <p:cNvSpPr txBox="1">
            <a:spLocks noChangeArrowheads="1"/>
          </p:cNvSpPr>
          <p:nvPr/>
        </p:nvSpPr>
        <p:spPr bwMode="auto">
          <a:xfrm>
            <a:off x="211139" y="2409827"/>
            <a:ext cx="3216275" cy="106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charset="0"/>
                <a:ea typeface="MS PGothic" charset="0"/>
                <a:cs typeface="MS PGothic" charset="0"/>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charset="0"/>
                <a:ea typeface="MS PGothic" charset="0"/>
                <a:cs typeface="MS PGothic" charset="0"/>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charset="0"/>
                <a:ea typeface="MS PGothic" charset="0"/>
                <a:cs typeface="MS PGothic" charset="0"/>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charset="0"/>
                <a:ea typeface="MS PGothic" charset="0"/>
                <a:cs typeface="MS PGothic" charset="0"/>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charset="0"/>
                <a:ea typeface="MS PGothic" charset="0"/>
                <a:cs typeface="MS PGothic" charset="0"/>
              </a:defRPr>
            </a:lvl9pPr>
          </a:lstStyle>
          <a:p>
            <a:pPr eaLnBrk="1" hangingPunct="1">
              <a:buSzPct val="100000"/>
            </a:pPr>
            <a:r>
              <a:rPr lang="en-US" b="1">
                <a:solidFill>
                  <a:srgbClr val="7FBA00"/>
                </a:solidFill>
                <a:cs typeface="Arial Unicode MS" charset="0"/>
              </a:rPr>
              <a:t>Increases efficiency </a:t>
            </a:r>
          </a:p>
          <a:p>
            <a:pPr eaLnBrk="1" hangingPunct="1">
              <a:buSzPct val="100000"/>
            </a:pPr>
            <a:r>
              <a:rPr lang="en-US" sz="1400">
                <a:solidFill>
                  <a:srgbClr val="5F5D5E"/>
                </a:solidFill>
                <a:cs typeface="Arial Unicode MS" charset="0"/>
              </a:rPr>
              <a:t>by supporting hybrid developers </a:t>
            </a:r>
          </a:p>
          <a:p>
            <a:pPr eaLnBrk="1" hangingPunct="1">
              <a:buSzPct val="100000"/>
            </a:pPr>
            <a:r>
              <a:rPr lang="en-US" sz="1400">
                <a:solidFill>
                  <a:srgbClr val="5F5D5E"/>
                </a:solidFill>
                <a:cs typeface="Arial Unicode MS" charset="0"/>
              </a:rPr>
              <a:t>who can work across different application platforms </a:t>
            </a:r>
          </a:p>
        </p:txBody>
      </p:sp>
      <p:sp>
        <p:nvSpPr>
          <p:cNvPr id="62469" name="Rectangle 7"/>
          <p:cNvSpPr>
            <a:spLocks noChangeArrowheads="1"/>
          </p:cNvSpPr>
          <p:nvPr/>
        </p:nvSpPr>
        <p:spPr bwMode="auto">
          <a:xfrm>
            <a:off x="212725" y="3713163"/>
            <a:ext cx="32162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000000"/>
                </a:solidFill>
                <a:round/>
                <a:headEnd/>
                <a:tailEnd/>
              </a14:hiddenLine>
            </a:ext>
          </a:extLst>
        </p:spPr>
        <p:txBody>
          <a:bodyPr/>
          <a:lstStyle/>
          <a:p>
            <a:pP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b="1">
                <a:solidFill>
                  <a:srgbClr val="0099B5"/>
                </a:solidFill>
                <a:cs typeface="Arial Unicode MS" charset="0"/>
              </a:rPr>
              <a:t>Helps programmers</a:t>
            </a:r>
          </a:p>
          <a:p>
            <a:pP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400">
                <a:solidFill>
                  <a:srgbClr val="5F5D5E"/>
                </a:solidFill>
                <a:cs typeface="Arial Unicode MS" charset="0"/>
              </a:rPr>
              <a:t>without extensive COBOL experience maintain COBOL code in a familiar development environment</a:t>
            </a:r>
          </a:p>
        </p:txBody>
      </p:sp>
      <p:sp>
        <p:nvSpPr>
          <p:cNvPr id="62470" name="Rectangle 5"/>
          <p:cNvSpPr>
            <a:spLocks noChangeArrowheads="1"/>
          </p:cNvSpPr>
          <p:nvPr/>
        </p:nvSpPr>
        <p:spPr bwMode="auto">
          <a:xfrm>
            <a:off x="212726" y="1600200"/>
            <a:ext cx="3243263"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000000"/>
                </a:solidFill>
                <a:round/>
                <a:headEnd/>
                <a:tailEnd/>
              </a14:hiddenLine>
            </a:ext>
          </a:extLst>
        </p:spPr>
        <p:txBody>
          <a:bodyPr/>
          <a:lstStyle/>
          <a:p>
            <a:pP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b="1">
                <a:solidFill>
                  <a:srgbClr val="FF9933"/>
                </a:solidFill>
                <a:cs typeface="Arial Unicode MS" charset="0"/>
              </a:rPr>
              <a:t>Cut down a backlog of work</a:t>
            </a:r>
          </a:p>
          <a:p>
            <a:pP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400">
                <a:solidFill>
                  <a:srgbClr val="5F5D5E"/>
                </a:solidFill>
                <a:cs typeface="Arial Unicode MS" charset="0"/>
              </a:rPr>
              <a:t>from years to less than six months</a:t>
            </a:r>
          </a:p>
        </p:txBody>
      </p:sp>
      <p:sp>
        <p:nvSpPr>
          <p:cNvPr id="18" name="Text Placeholder 87"/>
          <p:cNvSpPr>
            <a:spLocks/>
          </p:cNvSpPr>
          <p:nvPr/>
        </p:nvSpPr>
        <p:spPr bwMode="auto">
          <a:xfrm>
            <a:off x="217488" y="5024438"/>
            <a:ext cx="3238500" cy="1071562"/>
          </a:xfrm>
          <a:prstGeom prst="rect">
            <a:avLst/>
          </a:prstGeom>
          <a:noFill/>
          <a:ln w="9525">
            <a:noFill/>
            <a:miter lim="800000"/>
            <a:headEnd/>
            <a:tailEnd/>
          </a:ln>
        </p:spPr>
        <p:txBody>
          <a:bodyPr lIns="91418" tIns="45709" rIns="91418" bIns="45709"/>
          <a:lstStyle/>
          <a:p>
            <a:pPr marL="114300" indent="-114300" eaLnBrk="0" hangingPunct="0">
              <a:buClr>
                <a:srgbClr val="1260B0"/>
              </a:buClr>
              <a:buSzPct val="125000"/>
              <a:buFont typeface="Times New Roman" charset="0"/>
              <a:buNone/>
              <a:tabLst>
                <a:tab pos="457200" algn="l"/>
              </a:tabLst>
            </a:pPr>
            <a:r>
              <a:rPr lang="en-US" sz="1400" b="1">
                <a:solidFill>
                  <a:srgbClr val="1562AE"/>
                </a:solidFill>
                <a:cs typeface="Arial Unicode MS" charset="0"/>
              </a:rPr>
              <a:t>Solution component </a:t>
            </a:r>
          </a:p>
          <a:p>
            <a:pPr marL="114300" indent="-114300">
              <a:buClr>
                <a:srgbClr val="000000"/>
              </a:buClr>
              <a:buSzPct val="100000"/>
              <a:buFont typeface="Times New Roman" charset="0"/>
              <a:buNone/>
              <a:tabLst>
                <a:tab pos="457200" algn="l"/>
              </a:tabLst>
            </a:pPr>
            <a:r>
              <a:rPr lang="en-US" sz="1200" b="1">
                <a:solidFill>
                  <a:srgbClr val="5F5F5F"/>
                </a:solidFill>
                <a:cs typeface="Arial Unicode MS" charset="0"/>
              </a:rPr>
              <a:t>Software</a:t>
            </a:r>
          </a:p>
          <a:p>
            <a:pPr marL="114300" indent="-114300">
              <a:buClr>
                <a:srgbClr val="000000"/>
              </a:buClr>
              <a:buSzPct val="100000"/>
              <a:buFont typeface="Arial" charset="0"/>
              <a:buChar char="•"/>
              <a:tabLst>
                <a:tab pos="457200" algn="l"/>
              </a:tabLst>
            </a:pPr>
            <a:r>
              <a:rPr lang="en-US" sz="1200">
                <a:solidFill>
                  <a:srgbClr val="5F5F5F"/>
                </a:solidFill>
                <a:cs typeface="Arial Unicode MS" charset="0"/>
              </a:rPr>
              <a:t>IBM® Rational® Developer for z Systems®</a:t>
            </a:r>
          </a:p>
          <a:p>
            <a:pPr marL="114300" indent="-114300">
              <a:buClr>
                <a:srgbClr val="000000"/>
              </a:buClr>
              <a:buSzPct val="100000"/>
              <a:buFont typeface="Arial" charset="0"/>
              <a:buChar char="•"/>
              <a:tabLst>
                <a:tab pos="457200" algn="l"/>
              </a:tabLst>
            </a:pPr>
            <a:endParaRPr lang="en-US" sz="1200">
              <a:solidFill>
                <a:srgbClr val="5F5F5F"/>
              </a:solidFill>
              <a:cs typeface="Arial Unicode MS" charset="0"/>
            </a:endParaRPr>
          </a:p>
        </p:txBody>
      </p:sp>
      <p:pic>
        <p:nvPicPr>
          <p:cNvPr id="62472" name="Picture 2"/>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694614" y="5797552"/>
            <a:ext cx="1042987"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3" name="Picture 3"/>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794126" y="1600200"/>
            <a:ext cx="5027613" cy="163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74" name="Rectangle 24"/>
          <p:cNvSpPr>
            <a:spLocks noChangeArrowheads="1"/>
          </p:cNvSpPr>
          <p:nvPr/>
        </p:nvSpPr>
        <p:spPr bwMode="auto">
          <a:xfrm>
            <a:off x="6705601" y="6367463"/>
            <a:ext cx="2255838"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46038" bIns="46038" anchor="b"/>
          <a:lstStyle/>
          <a:p>
            <a:pPr algn="r" eaLnBrk="0" hangingPunct="0"/>
            <a:r>
              <a:rPr lang="en-US" sz="900">
                <a:cs typeface="Arial Unicode MS" charset="0"/>
              </a:rPr>
              <a:t>RAP14570-USEN-00</a:t>
            </a:r>
          </a:p>
        </p:txBody>
      </p:sp>
      <p:sp>
        <p:nvSpPr>
          <p:cNvPr id="19" name="Rectangle 18"/>
          <p:cNvSpPr/>
          <p:nvPr/>
        </p:nvSpPr>
        <p:spPr>
          <a:xfrm>
            <a:off x="2684464" y="257177"/>
            <a:ext cx="3792537" cy="276225"/>
          </a:xfrm>
          <a:prstGeom prst="rect">
            <a:avLst/>
          </a:prstGeom>
        </p:spPr>
        <p:txBody>
          <a:bodyPr>
            <a:spAutoFit/>
          </a:bodyPr>
          <a:lstStyle/>
          <a:p>
            <a:pPr algn="ctr">
              <a:defRPr/>
            </a:pPr>
            <a:r>
              <a:rPr lang="en-US" sz="1200" dirty="0">
                <a:latin typeface="Arial" pitchFamily="34" charset="0"/>
                <a:ea typeface="MS PGothic" pitchFamily="34" charset="-128"/>
                <a:cs typeface="+mn-cs"/>
              </a:rPr>
              <a:t>DevOps </a:t>
            </a:r>
            <a:r>
              <a:rPr lang="en-US" sz="1200" dirty="0">
                <a:solidFill>
                  <a:schemeClr val="tx1">
                    <a:lumMod val="50000"/>
                    <a:lumOff val="50000"/>
                  </a:schemeClr>
                </a:solidFill>
                <a:latin typeface="Arial" pitchFamily="34" charset="0"/>
                <a:ea typeface="MS PGothic" pitchFamily="34" charset="-128"/>
                <a:cs typeface="+mn-cs"/>
              </a:rPr>
              <a:t>/</a:t>
            </a:r>
            <a:r>
              <a:rPr lang="en-US" sz="1200" dirty="0">
                <a:latin typeface="Arial" pitchFamily="34" charset="0"/>
                <a:ea typeface="MS PGothic" pitchFamily="34" charset="-128"/>
                <a:cs typeface="+mn-cs"/>
              </a:rPr>
              <a:t> </a:t>
            </a:r>
            <a:r>
              <a:rPr lang="en-US" altLang="en-US" sz="1200" dirty="0">
                <a:solidFill>
                  <a:srgbClr val="000000"/>
                </a:solidFill>
                <a:latin typeface="Arial" pitchFamily="34" charset="0"/>
                <a:ea typeface="MS PGothic" pitchFamily="34" charset="-128"/>
                <a:cs typeface="+mn-cs"/>
              </a:rPr>
              <a:t>Government /</a:t>
            </a:r>
            <a:r>
              <a:rPr lang="en-US" sz="1200" dirty="0">
                <a:latin typeface="Arial" pitchFamily="34" charset="0"/>
                <a:ea typeface="MS PGothic" pitchFamily="34" charset="-128"/>
                <a:cs typeface="+mn-cs"/>
              </a:rPr>
              <a:t> North America</a:t>
            </a:r>
          </a:p>
        </p:txBody>
      </p:sp>
      <p:sp>
        <p:nvSpPr>
          <p:cNvPr id="62476" name="Text Box 1"/>
          <p:cNvSpPr txBox="1">
            <a:spLocks noChangeArrowheads="1"/>
          </p:cNvSpPr>
          <p:nvPr/>
        </p:nvSpPr>
        <p:spPr bwMode="auto">
          <a:xfrm>
            <a:off x="306389" y="630238"/>
            <a:ext cx="8580437"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000000"/>
                </a:solidFill>
                <a:round/>
                <a:headEnd/>
                <a:tailEnd/>
              </a14:hiddenLine>
            </a:ext>
          </a:extLst>
        </p:spPr>
        <p:txBody>
          <a:bodyPr lIns="0" tIns="0" rIns="0" bIns="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charset="0"/>
                <a:ea typeface="MS PGothic" charset="0"/>
                <a:cs typeface="MS PGothic" charset="0"/>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charset="0"/>
                <a:ea typeface="MS PGothic" charset="0"/>
                <a:cs typeface="MS PGothic" charset="0"/>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charset="0"/>
                <a:ea typeface="MS PGothic" charset="0"/>
                <a:cs typeface="MS PGothic" charset="0"/>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charset="0"/>
                <a:ea typeface="MS PGothic" charset="0"/>
                <a:cs typeface="MS PGothic" charset="0"/>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charset="0"/>
                <a:ea typeface="MS PGothic" charset="0"/>
                <a:cs typeface="MS PGothic" charset="0"/>
              </a:defRPr>
            </a:lvl9pPr>
          </a:lstStyle>
          <a:p>
            <a:pPr eaLnBrk="1" hangingPunct="1">
              <a:buSzPct val="100000"/>
            </a:pPr>
            <a:r>
              <a:rPr lang="en-US" sz="2400" b="1" dirty="0">
                <a:solidFill>
                  <a:srgbClr val="000000"/>
                </a:solidFill>
                <a:cs typeface="Arial Unicode MS" charset="0"/>
              </a:rPr>
              <a:t>Canada Mortgage and Housing Corp. – Improves efficiency and responsiveness with IBM </a:t>
            </a:r>
            <a:r>
              <a:rPr lang="en-US" sz="2400" b="1" dirty="0" smtClean="0">
                <a:solidFill>
                  <a:srgbClr val="000000"/>
                </a:solidFill>
                <a:cs typeface="Arial Unicode MS" charset="0"/>
              </a:rPr>
              <a:t>z </a:t>
            </a:r>
            <a:r>
              <a:rPr lang="en-US" sz="2400" b="1" dirty="0">
                <a:solidFill>
                  <a:srgbClr val="000000"/>
                </a:solidFill>
                <a:cs typeface="Arial Unicode MS" charset="0"/>
              </a:rPr>
              <a:t>software</a:t>
            </a:r>
          </a:p>
        </p:txBody>
      </p:sp>
      <p:sp>
        <p:nvSpPr>
          <p:cNvPr id="62477" name="Line 19"/>
          <p:cNvSpPr>
            <a:spLocks noChangeShapeType="1"/>
          </p:cNvSpPr>
          <p:nvPr/>
        </p:nvSpPr>
        <p:spPr bwMode="auto">
          <a:xfrm>
            <a:off x="409575" y="1473200"/>
            <a:ext cx="25527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170379552"/>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Slide Number Placeholder 2"/>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a:solidFill>
                  <a:schemeClr val="tx1"/>
                </a:solidFill>
                <a:latin typeface="Arial" charset="0"/>
                <a:ea typeface="ＭＳ Ｐゴシック" charset="0"/>
              </a:defRPr>
            </a:lvl1pPr>
            <a:lvl2pPr marL="742950" indent="-285750">
              <a:defRPr sz="1600">
                <a:solidFill>
                  <a:schemeClr val="tx1"/>
                </a:solidFill>
                <a:latin typeface="Arial" charset="0"/>
                <a:ea typeface="ＭＳ Ｐゴシック" charset="0"/>
              </a:defRPr>
            </a:lvl2pPr>
            <a:lvl3pPr marL="1143000" indent="-228600">
              <a:defRPr sz="1600">
                <a:solidFill>
                  <a:schemeClr val="tx1"/>
                </a:solidFill>
                <a:latin typeface="Arial" charset="0"/>
                <a:ea typeface="ＭＳ Ｐゴシック" charset="0"/>
              </a:defRPr>
            </a:lvl3pPr>
            <a:lvl4pPr marL="1600200" indent="-228600">
              <a:defRPr sz="1600">
                <a:solidFill>
                  <a:schemeClr val="bg1"/>
                </a:solidFill>
                <a:latin typeface="Arial" charset="0"/>
                <a:ea typeface="ＭＳ Ｐゴシック" charset="0"/>
              </a:defRPr>
            </a:lvl4pPr>
            <a:lvl5pPr marL="2057400" indent="-228600">
              <a:defRPr sz="1600">
                <a:solidFill>
                  <a:schemeClr val="bg1"/>
                </a:solidFill>
                <a:latin typeface="Arial" charset="0"/>
                <a:ea typeface="ＭＳ Ｐゴシック" charset="0"/>
              </a:defRPr>
            </a:lvl5pPr>
            <a:lvl6pPr marL="2514600" indent="-228600" eaLnBrk="0" hangingPunct="0">
              <a:defRPr sz="1600">
                <a:solidFill>
                  <a:schemeClr val="bg1"/>
                </a:solidFill>
                <a:latin typeface="Arial" charset="0"/>
                <a:ea typeface="ＭＳ Ｐゴシック" charset="0"/>
              </a:defRPr>
            </a:lvl6pPr>
            <a:lvl7pPr marL="2971800" indent="-228600" eaLnBrk="0" hangingPunct="0">
              <a:defRPr sz="1600">
                <a:solidFill>
                  <a:schemeClr val="bg1"/>
                </a:solidFill>
                <a:latin typeface="Arial" charset="0"/>
                <a:ea typeface="ＭＳ Ｐゴシック" charset="0"/>
              </a:defRPr>
            </a:lvl7pPr>
            <a:lvl8pPr marL="3429000" indent="-228600" eaLnBrk="0" hangingPunct="0">
              <a:defRPr sz="1600">
                <a:solidFill>
                  <a:schemeClr val="bg1"/>
                </a:solidFill>
                <a:latin typeface="Arial" charset="0"/>
                <a:ea typeface="ＭＳ Ｐゴシック" charset="0"/>
              </a:defRPr>
            </a:lvl8pPr>
            <a:lvl9pPr marL="3886200" indent="-228600" eaLnBrk="0" hangingPunct="0">
              <a:defRPr sz="1600">
                <a:solidFill>
                  <a:schemeClr val="bg1"/>
                </a:solidFill>
                <a:latin typeface="Arial" charset="0"/>
                <a:ea typeface="ＭＳ Ｐゴシック" charset="0"/>
              </a:defRPr>
            </a:lvl9pPr>
          </a:lstStyle>
          <a:p>
            <a:fld id="{506B2F74-57BB-EE4B-89BF-809A6E758E88}" type="slidenum">
              <a:rPr lang="en-US" sz="800"/>
              <a:pPr/>
              <a:t>51</a:t>
            </a:fld>
            <a:endParaRPr lang="en-US" sz="800"/>
          </a:p>
        </p:txBody>
      </p:sp>
      <p:sp>
        <p:nvSpPr>
          <p:cNvPr id="3075" name="Rectangle 22"/>
          <p:cNvSpPr>
            <a:spLocks noChangeArrowheads="1"/>
          </p:cNvSpPr>
          <p:nvPr/>
        </p:nvSpPr>
        <p:spPr bwMode="auto">
          <a:xfrm>
            <a:off x="6215064" y="1951038"/>
            <a:ext cx="2654300" cy="4230687"/>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da-DK"/>
          </a:p>
        </p:txBody>
      </p:sp>
      <p:sp>
        <p:nvSpPr>
          <p:cNvPr id="3076" name="Line 11"/>
          <p:cNvSpPr>
            <a:spLocks noChangeShapeType="1"/>
          </p:cNvSpPr>
          <p:nvPr/>
        </p:nvSpPr>
        <p:spPr bwMode="auto">
          <a:xfrm>
            <a:off x="8874125" y="571500"/>
            <a:ext cx="3175" cy="140335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pic>
        <p:nvPicPr>
          <p:cNvPr id="3077" name="Picture 13" descr="DanskeBank.tif"/>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823075" y="5408615"/>
            <a:ext cx="13716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8" name="Text Box 46"/>
          <p:cNvSpPr txBox="1">
            <a:spLocks noChangeArrowheads="1"/>
          </p:cNvSpPr>
          <p:nvPr/>
        </p:nvSpPr>
        <p:spPr bwMode="auto">
          <a:xfrm>
            <a:off x="182564" y="136527"/>
            <a:ext cx="77692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b"/>
          <a:lstStyle>
            <a:lvl1pPr>
              <a:defRPr sz="1600">
                <a:solidFill>
                  <a:schemeClr val="tx1"/>
                </a:solidFill>
                <a:latin typeface="Arial" charset="0"/>
                <a:ea typeface="ＭＳ Ｐゴシック" charset="0"/>
              </a:defRPr>
            </a:lvl1pPr>
            <a:lvl2pPr marL="742950" indent="-285750">
              <a:defRPr sz="1600">
                <a:solidFill>
                  <a:schemeClr val="tx1"/>
                </a:solidFill>
                <a:latin typeface="Arial" charset="0"/>
                <a:ea typeface="ＭＳ Ｐゴシック" charset="0"/>
              </a:defRPr>
            </a:lvl2pPr>
            <a:lvl3pPr marL="1143000" indent="-228600">
              <a:defRPr sz="1600">
                <a:solidFill>
                  <a:schemeClr val="tx1"/>
                </a:solidFill>
                <a:latin typeface="Arial" charset="0"/>
                <a:ea typeface="ＭＳ Ｐゴシック" charset="0"/>
              </a:defRPr>
            </a:lvl3pPr>
            <a:lvl4pPr marL="1600200" indent="-228600">
              <a:defRPr sz="1600">
                <a:solidFill>
                  <a:schemeClr val="bg1"/>
                </a:solidFill>
                <a:latin typeface="Arial" charset="0"/>
                <a:ea typeface="ＭＳ Ｐゴシック" charset="0"/>
              </a:defRPr>
            </a:lvl4pPr>
            <a:lvl5pPr marL="2057400" indent="-228600">
              <a:defRPr sz="1600">
                <a:solidFill>
                  <a:schemeClr val="bg1"/>
                </a:solidFill>
                <a:latin typeface="Arial" charset="0"/>
                <a:ea typeface="ＭＳ Ｐゴシック" charset="0"/>
              </a:defRPr>
            </a:lvl5pPr>
            <a:lvl6pPr marL="2514600" indent="-228600" eaLnBrk="0" hangingPunct="0">
              <a:defRPr sz="1600">
                <a:solidFill>
                  <a:schemeClr val="bg1"/>
                </a:solidFill>
                <a:latin typeface="Arial" charset="0"/>
                <a:ea typeface="ＭＳ Ｐゴシック" charset="0"/>
              </a:defRPr>
            </a:lvl6pPr>
            <a:lvl7pPr marL="2971800" indent="-228600" eaLnBrk="0" hangingPunct="0">
              <a:defRPr sz="1600">
                <a:solidFill>
                  <a:schemeClr val="bg1"/>
                </a:solidFill>
                <a:latin typeface="Arial" charset="0"/>
                <a:ea typeface="ＭＳ Ｐゴシック" charset="0"/>
              </a:defRPr>
            </a:lvl7pPr>
            <a:lvl8pPr marL="3429000" indent="-228600" eaLnBrk="0" hangingPunct="0">
              <a:defRPr sz="1600">
                <a:solidFill>
                  <a:schemeClr val="bg1"/>
                </a:solidFill>
                <a:latin typeface="Arial" charset="0"/>
                <a:ea typeface="ＭＳ Ｐゴシック" charset="0"/>
              </a:defRPr>
            </a:lvl8pPr>
            <a:lvl9pPr marL="3886200" indent="-228600" eaLnBrk="0" hangingPunct="0">
              <a:defRPr sz="1600">
                <a:solidFill>
                  <a:schemeClr val="bg1"/>
                </a:solidFill>
                <a:latin typeface="Arial" charset="0"/>
                <a:ea typeface="ＭＳ Ｐゴシック" charset="0"/>
              </a:defRPr>
            </a:lvl9pPr>
          </a:lstStyle>
          <a:p>
            <a:pPr>
              <a:lnSpc>
                <a:spcPct val="100000"/>
              </a:lnSpc>
              <a:spcAft>
                <a:spcPts val="900"/>
              </a:spcAft>
            </a:pPr>
            <a:r>
              <a:rPr lang="en-US" sz="1000">
                <a:cs typeface="Arial" charset="0"/>
              </a:rPr>
              <a:t>IBM Software</a:t>
            </a:r>
            <a:endParaRPr lang="en-US" sz="1800">
              <a:cs typeface="Arial" charset="0"/>
            </a:endParaRPr>
          </a:p>
        </p:txBody>
      </p:sp>
      <p:sp>
        <p:nvSpPr>
          <p:cNvPr id="3079" name="Rectangle 8"/>
          <p:cNvSpPr>
            <a:spLocks noGrp="1" noChangeArrowheads="1"/>
          </p:cNvSpPr>
          <p:nvPr>
            <p:ph type="title"/>
          </p:nvPr>
        </p:nvSpPr>
        <p:spPr>
          <a:xfrm>
            <a:off x="184150" y="593726"/>
            <a:ext cx="8685213" cy="1200329"/>
          </a:xfrm>
          <a:noFill/>
        </p:spPr>
        <p:txBody>
          <a:bodyPr/>
          <a:lstStyle/>
          <a:p>
            <a:pPr eaLnBrk="1" hangingPunct="1"/>
            <a:r>
              <a:rPr lang="en-US" sz="2600">
                <a:latin typeface="Arial" charset="0"/>
              </a:rPr>
              <a:t>Danske Bank Group </a:t>
            </a:r>
            <a:br>
              <a:rPr lang="en-US" sz="2600">
                <a:latin typeface="Arial" charset="0"/>
              </a:rPr>
            </a:br>
            <a:r>
              <a:rPr lang="en-US" sz="1800">
                <a:latin typeface="Arial" charset="0"/>
              </a:rPr>
              <a:t>Adopting agile development practices and reducing time to market</a:t>
            </a:r>
            <a:r>
              <a:rPr lang="en-US" sz="2600">
                <a:latin typeface="Arial" charset="0"/>
              </a:rPr>
              <a:t/>
            </a:r>
            <a:br>
              <a:rPr lang="en-US" sz="2600">
                <a:latin typeface="Arial" charset="0"/>
              </a:rPr>
            </a:br>
            <a:endParaRPr lang="en-US" sz="2600">
              <a:latin typeface="Arial" charset="0"/>
            </a:endParaRPr>
          </a:p>
        </p:txBody>
      </p:sp>
      <p:sp>
        <p:nvSpPr>
          <p:cNvPr id="3080" name="Rectangle 6"/>
          <p:cNvSpPr>
            <a:spLocks noChangeArrowheads="1"/>
          </p:cNvSpPr>
          <p:nvPr/>
        </p:nvSpPr>
        <p:spPr bwMode="auto">
          <a:xfrm>
            <a:off x="182563" y="1873251"/>
            <a:ext cx="5853112" cy="221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a:spAutoFit/>
          </a:bodyPr>
          <a:lstStyle/>
          <a:p>
            <a:pPr defTabSz="290513">
              <a:lnSpc>
                <a:spcPct val="100000"/>
              </a:lnSpc>
              <a:spcBef>
                <a:spcPct val="50000"/>
              </a:spcBef>
              <a:buClr>
                <a:schemeClr val="tx1"/>
              </a:buClr>
              <a:buFont typeface="Wingdings" charset="0"/>
              <a:buNone/>
            </a:pPr>
            <a:r>
              <a:rPr lang="en-US" sz="1600" b="1">
                <a:solidFill>
                  <a:schemeClr val="accent1"/>
                </a:solidFill>
                <a:ea typeface="Arial Unicode MS" charset="0"/>
                <a:cs typeface="Arial" charset="0"/>
              </a:rPr>
              <a:t>The need:</a:t>
            </a:r>
          </a:p>
          <a:p>
            <a:pPr defTabSz="290513">
              <a:lnSpc>
                <a:spcPct val="100000"/>
              </a:lnSpc>
              <a:spcBef>
                <a:spcPct val="50000"/>
              </a:spcBef>
              <a:buClr>
                <a:schemeClr val="tx1"/>
              </a:buClr>
              <a:buFont typeface="Wingdings" charset="0"/>
              <a:buNone/>
            </a:pPr>
            <a:r>
              <a:rPr lang="en-US" sz="1400">
                <a:solidFill>
                  <a:schemeClr val="tx1"/>
                </a:solidFill>
                <a:ea typeface="Arial Unicode MS" charset="0"/>
                <a:cs typeface="Arial" charset="0"/>
              </a:rPr>
              <a:t>Danske Bank Group wanted to deliver new services faster. It sought to reduce time to market from approximately 14 months to nine months and increase IT development efficiency by 10 percent.</a:t>
            </a:r>
            <a:endParaRPr lang="en-US" sz="600">
              <a:solidFill>
                <a:schemeClr val="folHlink"/>
              </a:solidFill>
              <a:ea typeface="Arial Unicode MS" charset="0"/>
              <a:cs typeface="Arial" charset="0"/>
            </a:endParaRPr>
          </a:p>
          <a:p>
            <a:pPr defTabSz="290513">
              <a:lnSpc>
                <a:spcPct val="100000"/>
              </a:lnSpc>
              <a:spcBef>
                <a:spcPct val="50000"/>
              </a:spcBef>
              <a:buClr>
                <a:schemeClr val="tx1"/>
              </a:buClr>
              <a:buFont typeface="Wingdings" charset="0"/>
              <a:buNone/>
            </a:pPr>
            <a:r>
              <a:rPr lang="en-US" sz="1600" b="1">
                <a:solidFill>
                  <a:schemeClr val="accent1"/>
                </a:solidFill>
                <a:ea typeface="Arial Unicode MS" charset="0"/>
                <a:cs typeface="Arial" charset="0"/>
              </a:rPr>
              <a:t>The solution:</a:t>
            </a:r>
            <a:endParaRPr lang="en-US" sz="1200">
              <a:solidFill>
                <a:schemeClr val="accent1"/>
              </a:solidFill>
              <a:ea typeface="Arial Unicode MS" charset="0"/>
              <a:cs typeface="Arial" charset="0"/>
            </a:endParaRPr>
          </a:p>
          <a:p>
            <a:pPr defTabSz="290513">
              <a:lnSpc>
                <a:spcPct val="100000"/>
              </a:lnSpc>
              <a:spcBef>
                <a:spcPct val="50000"/>
              </a:spcBef>
              <a:buClr>
                <a:schemeClr val="tx1"/>
              </a:buClr>
              <a:buFont typeface="Wingdings" charset="0"/>
              <a:buNone/>
            </a:pPr>
            <a:r>
              <a:rPr lang="en-US" sz="1400">
                <a:solidFill>
                  <a:schemeClr val="tx1"/>
                </a:solidFill>
                <a:ea typeface="Arial Unicode MS" charset="0"/>
                <a:cs typeface="Arial" charset="0"/>
              </a:rPr>
              <a:t>The bank adopted agile development methods supported by IBM Rational Team Concert software to improve the quality of deliveries and to achieve work processes that come more naturally to employees. </a:t>
            </a:r>
          </a:p>
        </p:txBody>
      </p:sp>
      <p:sp>
        <p:nvSpPr>
          <p:cNvPr id="3081" name="Rectangle 7"/>
          <p:cNvSpPr>
            <a:spLocks noChangeArrowheads="1"/>
          </p:cNvSpPr>
          <p:nvPr/>
        </p:nvSpPr>
        <p:spPr bwMode="auto">
          <a:xfrm>
            <a:off x="182563" y="4160838"/>
            <a:ext cx="5853112" cy="195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p>
            <a:pPr marL="169863" indent="-169863">
              <a:lnSpc>
                <a:spcPct val="100000"/>
              </a:lnSpc>
              <a:spcBef>
                <a:spcPct val="50000"/>
              </a:spcBef>
              <a:buClr>
                <a:schemeClr val="tx1"/>
              </a:buClr>
              <a:buFont typeface="Wingdings" charset="0"/>
              <a:buNone/>
            </a:pPr>
            <a:r>
              <a:rPr lang="en-US" sz="1600" b="1">
                <a:solidFill>
                  <a:schemeClr val="accent1"/>
                </a:solidFill>
                <a:ea typeface="Arial Unicode MS" charset="0"/>
                <a:cs typeface="Arial" charset="0"/>
              </a:rPr>
              <a:t>The benefit:</a:t>
            </a:r>
            <a:endParaRPr lang="en-US" sz="1200">
              <a:solidFill>
                <a:schemeClr val="accent1"/>
              </a:solidFill>
              <a:ea typeface="Arial Unicode MS" charset="0"/>
              <a:cs typeface="Arial" charset="0"/>
            </a:endParaRPr>
          </a:p>
          <a:p>
            <a:pPr marL="169863" indent="-169863">
              <a:lnSpc>
                <a:spcPct val="100000"/>
              </a:lnSpc>
              <a:spcBef>
                <a:spcPct val="50000"/>
              </a:spcBef>
              <a:buClr>
                <a:schemeClr val="tx1"/>
              </a:buClr>
              <a:buFont typeface="Wingdings" charset="0"/>
              <a:buChar char="§"/>
            </a:pPr>
            <a:r>
              <a:rPr lang="en-US" sz="1400">
                <a:solidFill>
                  <a:schemeClr val="tx1"/>
                </a:solidFill>
                <a:ea typeface="Arial Unicode MS" charset="0"/>
                <a:cs typeface="Arial" charset="0"/>
              </a:rPr>
              <a:t>Reduces time to market and improves quality through an iterative development model and processes</a:t>
            </a:r>
          </a:p>
          <a:p>
            <a:pPr marL="169863" indent="-169863">
              <a:lnSpc>
                <a:spcPct val="100000"/>
              </a:lnSpc>
              <a:spcBef>
                <a:spcPct val="50000"/>
              </a:spcBef>
              <a:buClr>
                <a:schemeClr val="tx1"/>
              </a:buClr>
              <a:buFont typeface="Wingdings" charset="0"/>
              <a:buChar char="§"/>
            </a:pPr>
            <a:r>
              <a:rPr lang="en-US" sz="1400">
                <a:solidFill>
                  <a:schemeClr val="tx1"/>
                </a:solidFill>
                <a:ea typeface="Arial Unicode MS" charset="0"/>
                <a:cs typeface="Arial" charset="0"/>
              </a:rPr>
              <a:t>Increases efficiency, team collaboration and transparency across geographically distributed teams</a:t>
            </a:r>
          </a:p>
          <a:p>
            <a:pPr marL="169863" indent="-169863">
              <a:lnSpc>
                <a:spcPct val="100000"/>
              </a:lnSpc>
              <a:spcBef>
                <a:spcPct val="50000"/>
              </a:spcBef>
              <a:buClr>
                <a:schemeClr val="tx1"/>
              </a:buClr>
              <a:buFont typeface="Wingdings" charset="0"/>
              <a:buChar char="§"/>
            </a:pPr>
            <a:r>
              <a:rPr lang="en-US" sz="1400">
                <a:solidFill>
                  <a:schemeClr val="tx1"/>
                </a:solidFill>
                <a:ea typeface="Arial Unicode MS" charset="0"/>
                <a:cs typeface="Arial" charset="0"/>
              </a:rPr>
              <a:t>Supports flexible agile development methods that are customized to meet the needs of the company</a:t>
            </a:r>
          </a:p>
        </p:txBody>
      </p:sp>
      <p:sp>
        <p:nvSpPr>
          <p:cNvPr id="3082" name="Text Box 21"/>
          <p:cNvSpPr txBox="1">
            <a:spLocks noChangeArrowheads="1"/>
          </p:cNvSpPr>
          <p:nvPr/>
        </p:nvSpPr>
        <p:spPr bwMode="auto">
          <a:xfrm>
            <a:off x="6370638" y="2119315"/>
            <a:ext cx="2341562" cy="1897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1600">
                <a:solidFill>
                  <a:schemeClr val="tx1"/>
                </a:solidFill>
                <a:latin typeface="Arial" charset="0"/>
                <a:ea typeface="ＭＳ Ｐゴシック" charset="0"/>
              </a:defRPr>
            </a:lvl1pPr>
            <a:lvl2pPr marL="742950" indent="-285750">
              <a:defRPr sz="1600">
                <a:solidFill>
                  <a:schemeClr val="tx1"/>
                </a:solidFill>
                <a:latin typeface="Arial" charset="0"/>
                <a:ea typeface="ＭＳ Ｐゴシック" charset="0"/>
              </a:defRPr>
            </a:lvl2pPr>
            <a:lvl3pPr marL="1143000" indent="-228600">
              <a:defRPr sz="1600">
                <a:solidFill>
                  <a:schemeClr val="tx1"/>
                </a:solidFill>
                <a:latin typeface="Arial" charset="0"/>
                <a:ea typeface="ＭＳ Ｐゴシック" charset="0"/>
              </a:defRPr>
            </a:lvl3pPr>
            <a:lvl4pPr marL="1600200" indent="-228600">
              <a:defRPr sz="1600">
                <a:solidFill>
                  <a:schemeClr val="bg1"/>
                </a:solidFill>
                <a:latin typeface="Arial" charset="0"/>
                <a:ea typeface="ＭＳ Ｐゴシック" charset="0"/>
              </a:defRPr>
            </a:lvl4pPr>
            <a:lvl5pPr marL="2057400" indent="-228600">
              <a:defRPr sz="1600">
                <a:solidFill>
                  <a:schemeClr val="bg1"/>
                </a:solidFill>
                <a:latin typeface="Arial" charset="0"/>
                <a:ea typeface="ＭＳ Ｐゴシック" charset="0"/>
              </a:defRPr>
            </a:lvl5pPr>
            <a:lvl6pPr marL="2514600" indent="-228600" eaLnBrk="0" hangingPunct="0">
              <a:defRPr sz="1600">
                <a:solidFill>
                  <a:schemeClr val="bg1"/>
                </a:solidFill>
                <a:latin typeface="Arial" charset="0"/>
                <a:ea typeface="ＭＳ Ｐゴシック" charset="0"/>
              </a:defRPr>
            </a:lvl6pPr>
            <a:lvl7pPr marL="2971800" indent="-228600" eaLnBrk="0" hangingPunct="0">
              <a:defRPr sz="1600">
                <a:solidFill>
                  <a:schemeClr val="bg1"/>
                </a:solidFill>
                <a:latin typeface="Arial" charset="0"/>
                <a:ea typeface="ＭＳ Ｐゴシック" charset="0"/>
              </a:defRPr>
            </a:lvl7pPr>
            <a:lvl8pPr marL="3429000" indent="-228600" eaLnBrk="0" hangingPunct="0">
              <a:defRPr sz="1600">
                <a:solidFill>
                  <a:schemeClr val="bg1"/>
                </a:solidFill>
                <a:latin typeface="Arial" charset="0"/>
                <a:ea typeface="ＭＳ Ｐゴシック" charset="0"/>
              </a:defRPr>
            </a:lvl8pPr>
            <a:lvl9pPr marL="3886200" indent="-228600" eaLnBrk="0" hangingPunct="0">
              <a:defRPr sz="1600">
                <a:solidFill>
                  <a:schemeClr val="bg1"/>
                </a:solidFill>
                <a:latin typeface="Arial" charset="0"/>
                <a:ea typeface="ＭＳ Ｐゴシック" charset="0"/>
              </a:defRPr>
            </a:lvl9pPr>
          </a:lstStyle>
          <a:p>
            <a:pPr>
              <a:lnSpc>
                <a:spcPct val="100000"/>
              </a:lnSpc>
              <a:spcBef>
                <a:spcPct val="50000"/>
              </a:spcBef>
              <a:buClr>
                <a:schemeClr val="tx1"/>
              </a:buClr>
              <a:buFont typeface="Wingdings" charset="0"/>
              <a:buNone/>
            </a:pPr>
            <a:r>
              <a:rPr lang="en-US" sz="1400" i="1">
                <a:latin typeface="Times" charset="0"/>
                <a:cs typeface="Arial" charset="0"/>
              </a:rPr>
              <a:t>“IBM Rational Team Concert is the backbone of Danske Bank’s agile development process and is adjusted to the special needs of the bank”</a:t>
            </a:r>
          </a:p>
          <a:p>
            <a:pPr>
              <a:lnSpc>
                <a:spcPct val="100000"/>
              </a:lnSpc>
              <a:spcBef>
                <a:spcPct val="25000"/>
              </a:spcBef>
              <a:buClr>
                <a:schemeClr val="tx1"/>
              </a:buClr>
              <a:buFont typeface="Wingdings" charset="0"/>
              <a:buNone/>
            </a:pPr>
            <a:endParaRPr lang="en-US" sz="1100" i="1">
              <a:latin typeface="Times" charset="0"/>
              <a:cs typeface="Arial" charset="0"/>
            </a:endParaRPr>
          </a:p>
          <a:p>
            <a:pPr algn="r">
              <a:lnSpc>
                <a:spcPct val="100000"/>
              </a:lnSpc>
              <a:spcBef>
                <a:spcPct val="5000"/>
              </a:spcBef>
              <a:spcAft>
                <a:spcPct val="5000"/>
              </a:spcAft>
              <a:buClr>
                <a:schemeClr val="tx1"/>
              </a:buClr>
              <a:buFont typeface="Wingdings" charset="0"/>
              <a:buNone/>
            </a:pPr>
            <a:r>
              <a:rPr lang="en-US" sz="1100" i="1">
                <a:latin typeface="Times" charset="0"/>
                <a:cs typeface="Arial" charset="0"/>
              </a:rPr>
              <a:t>—Peter Rasmussen, senior vice president, IT development processes and tools, Danske Bank Group</a:t>
            </a:r>
            <a:endParaRPr lang="en-US" sz="1100" i="1">
              <a:cs typeface="Arial" charset="0"/>
            </a:endParaRPr>
          </a:p>
        </p:txBody>
      </p:sp>
      <p:sp>
        <p:nvSpPr>
          <p:cNvPr id="3083" name="Text Box 20"/>
          <p:cNvSpPr txBox="1">
            <a:spLocks noChangeArrowheads="1"/>
          </p:cNvSpPr>
          <p:nvPr/>
        </p:nvSpPr>
        <p:spPr bwMode="auto">
          <a:xfrm>
            <a:off x="6370639" y="4168776"/>
            <a:ext cx="2354262" cy="72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marL="169863" indent="-169863">
              <a:defRPr sz="1600">
                <a:solidFill>
                  <a:schemeClr val="tx1"/>
                </a:solidFill>
                <a:latin typeface="Arial" charset="0"/>
                <a:ea typeface="ＭＳ Ｐゴシック" charset="0"/>
              </a:defRPr>
            </a:lvl1pPr>
            <a:lvl2pPr marL="742950" indent="-285750">
              <a:defRPr sz="1600">
                <a:solidFill>
                  <a:schemeClr val="tx1"/>
                </a:solidFill>
                <a:latin typeface="Arial" charset="0"/>
                <a:ea typeface="ＭＳ Ｐゴシック" charset="0"/>
              </a:defRPr>
            </a:lvl2pPr>
            <a:lvl3pPr marL="1143000" indent="-228600">
              <a:defRPr sz="1600">
                <a:solidFill>
                  <a:schemeClr val="tx1"/>
                </a:solidFill>
                <a:latin typeface="Arial" charset="0"/>
                <a:ea typeface="ＭＳ Ｐゴシック" charset="0"/>
              </a:defRPr>
            </a:lvl3pPr>
            <a:lvl4pPr marL="1600200" indent="-228600">
              <a:defRPr sz="1600">
                <a:solidFill>
                  <a:schemeClr val="bg1"/>
                </a:solidFill>
                <a:latin typeface="Arial" charset="0"/>
                <a:ea typeface="ＭＳ Ｐゴシック" charset="0"/>
              </a:defRPr>
            </a:lvl4pPr>
            <a:lvl5pPr marL="2057400" indent="-228600">
              <a:defRPr sz="1600">
                <a:solidFill>
                  <a:schemeClr val="bg1"/>
                </a:solidFill>
                <a:latin typeface="Arial" charset="0"/>
                <a:ea typeface="ＭＳ Ｐゴシック" charset="0"/>
              </a:defRPr>
            </a:lvl5pPr>
            <a:lvl6pPr marL="2514600" indent="-228600" eaLnBrk="0" hangingPunct="0">
              <a:defRPr sz="1600">
                <a:solidFill>
                  <a:schemeClr val="bg1"/>
                </a:solidFill>
                <a:latin typeface="Arial" charset="0"/>
                <a:ea typeface="ＭＳ Ｐゴシック" charset="0"/>
              </a:defRPr>
            </a:lvl6pPr>
            <a:lvl7pPr marL="2971800" indent="-228600" eaLnBrk="0" hangingPunct="0">
              <a:defRPr sz="1600">
                <a:solidFill>
                  <a:schemeClr val="bg1"/>
                </a:solidFill>
                <a:latin typeface="Arial" charset="0"/>
                <a:ea typeface="ＭＳ Ｐゴシック" charset="0"/>
              </a:defRPr>
            </a:lvl7pPr>
            <a:lvl8pPr marL="3429000" indent="-228600" eaLnBrk="0" hangingPunct="0">
              <a:defRPr sz="1600">
                <a:solidFill>
                  <a:schemeClr val="bg1"/>
                </a:solidFill>
                <a:latin typeface="Arial" charset="0"/>
                <a:ea typeface="ＭＳ Ｐゴシック" charset="0"/>
              </a:defRPr>
            </a:lvl8pPr>
            <a:lvl9pPr marL="3886200" indent="-228600" eaLnBrk="0" hangingPunct="0">
              <a:defRPr sz="1600">
                <a:solidFill>
                  <a:schemeClr val="bg1"/>
                </a:solidFill>
                <a:latin typeface="Arial" charset="0"/>
                <a:ea typeface="ＭＳ Ｐゴシック" charset="0"/>
              </a:defRPr>
            </a:lvl9pPr>
          </a:lstStyle>
          <a:p>
            <a:pPr>
              <a:lnSpc>
                <a:spcPct val="100000"/>
              </a:lnSpc>
              <a:spcBef>
                <a:spcPct val="25000"/>
              </a:spcBef>
              <a:buClr>
                <a:schemeClr val="tx1"/>
              </a:buClr>
              <a:buFont typeface="Wingdings" charset="0"/>
              <a:buNone/>
            </a:pPr>
            <a:r>
              <a:rPr lang="en-US" sz="1400" b="1">
                <a:solidFill>
                  <a:schemeClr val="accent1"/>
                </a:solidFill>
                <a:cs typeface="Arial" charset="0"/>
              </a:rPr>
              <a:t>Solution components:</a:t>
            </a:r>
          </a:p>
          <a:p>
            <a:pPr>
              <a:lnSpc>
                <a:spcPct val="100000"/>
              </a:lnSpc>
              <a:spcBef>
                <a:spcPct val="25000"/>
              </a:spcBef>
              <a:buClr>
                <a:schemeClr val="tx1"/>
              </a:buClr>
              <a:buFont typeface="Wingdings" charset="0"/>
              <a:buChar char="§"/>
            </a:pPr>
            <a:r>
              <a:rPr lang="en-US" sz="1200">
                <a:cs typeface="Arial" charset="0"/>
              </a:rPr>
              <a:t>IBM Rational Team Concert™</a:t>
            </a:r>
          </a:p>
        </p:txBody>
      </p:sp>
      <p:sp>
        <p:nvSpPr>
          <p:cNvPr id="3084" name="Rectangle 14"/>
          <p:cNvSpPr>
            <a:spLocks noChangeArrowheads="1"/>
          </p:cNvSpPr>
          <p:nvPr/>
        </p:nvSpPr>
        <p:spPr bwMode="auto">
          <a:xfrm>
            <a:off x="6950076" y="6324602"/>
            <a:ext cx="2011363"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46038" bIns="46038" anchor="b"/>
          <a:lstStyle/>
          <a:p>
            <a:pPr marL="400050" indent="-400050" algn="r" eaLnBrk="0" hangingPunct="0">
              <a:lnSpc>
                <a:spcPct val="100000"/>
              </a:lnSpc>
            </a:pPr>
            <a:r>
              <a:rPr lang="en-US" sz="800">
                <a:solidFill>
                  <a:schemeClr val="tx1"/>
                </a:solidFill>
                <a:cs typeface="Arial" charset="0"/>
              </a:rPr>
              <a:t>RAP14248-USEN-00</a:t>
            </a:r>
          </a:p>
        </p:txBody>
      </p:sp>
    </p:spTree>
    <p:extLst>
      <p:ext uri="{BB962C8B-B14F-4D97-AF65-F5344CB8AC3E}">
        <p14:creationId xmlns:p14="http://schemas.microsoft.com/office/powerpoint/2010/main" val="1007850738"/>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122" name="Text Box 1"/>
          <p:cNvSpPr txBox="1">
            <a:spLocks noChangeArrowheads="1"/>
          </p:cNvSpPr>
          <p:nvPr/>
        </p:nvSpPr>
        <p:spPr bwMode="auto">
          <a:xfrm>
            <a:off x="182563" y="1371065"/>
            <a:ext cx="8869362" cy="6180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charset="0"/>
                <a:ea typeface="ＭＳ Ｐゴシック" charset="0"/>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charset="0"/>
                <a:ea typeface="ＭＳ Ｐゴシック" charset="0"/>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charset="0"/>
                <a:ea typeface="ＭＳ Ｐゴシック" charset="0"/>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bg1"/>
                </a:solidFill>
                <a:latin typeface="Arial" charset="0"/>
                <a:ea typeface="ＭＳ Ｐゴシック" charset="0"/>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bg1"/>
                </a:solidFill>
                <a:latin typeface="Arial" charset="0"/>
                <a:ea typeface="ＭＳ Ｐゴシック" charset="0"/>
              </a:defRPr>
            </a:lvl5pPr>
            <a:lvl6pPr marL="25146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bg1"/>
                </a:solidFill>
                <a:latin typeface="Arial" charset="0"/>
                <a:ea typeface="ＭＳ Ｐゴシック" charset="0"/>
              </a:defRPr>
            </a:lvl6pPr>
            <a:lvl7pPr marL="29718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bg1"/>
                </a:solidFill>
                <a:latin typeface="Arial" charset="0"/>
                <a:ea typeface="ＭＳ Ｐゴシック" charset="0"/>
              </a:defRPr>
            </a:lvl7pPr>
            <a:lvl8pPr marL="3429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bg1"/>
                </a:solidFill>
                <a:latin typeface="Arial" charset="0"/>
                <a:ea typeface="ＭＳ Ｐゴシック" charset="0"/>
              </a:defRPr>
            </a:lvl8pPr>
            <a:lvl9pPr marL="3886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bg1"/>
                </a:solidFill>
                <a:latin typeface="Arial" charset="0"/>
                <a:ea typeface="ＭＳ Ｐゴシック" charset="0"/>
              </a:defRPr>
            </a:lvl9pPr>
          </a:lstStyle>
          <a:p>
            <a:r>
              <a:rPr lang="en-US" sz="1800" b="1">
                <a:solidFill>
                  <a:srgbClr val="000000"/>
                </a:solidFill>
                <a:ea typeface="MS PGothic" charset="0"/>
              </a:rPr>
              <a:t>Nationwide embraces DevOps to drive continuous delivery across platforms and improve speed to market</a:t>
            </a:r>
            <a:endParaRPr lang="en-US" sz="1800">
              <a:solidFill>
                <a:srgbClr val="000000"/>
              </a:solidFill>
            </a:endParaRPr>
          </a:p>
        </p:txBody>
      </p:sp>
      <p:sp>
        <p:nvSpPr>
          <p:cNvPr id="5123" name="Line 3"/>
          <p:cNvSpPr>
            <a:spLocks noChangeShapeType="1"/>
          </p:cNvSpPr>
          <p:nvPr/>
        </p:nvSpPr>
        <p:spPr bwMode="auto">
          <a:xfrm flipV="1">
            <a:off x="319089" y="2057043"/>
            <a:ext cx="3063875" cy="0"/>
          </a:xfrm>
          <a:prstGeom prst="line">
            <a:avLst/>
          </a:prstGeom>
          <a:noFill/>
          <a:ln w="9398">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050"/>
          </a:p>
        </p:txBody>
      </p:sp>
      <p:sp>
        <p:nvSpPr>
          <p:cNvPr id="5124" name="Text Box 15"/>
          <p:cNvSpPr txBox="1">
            <a:spLocks noChangeArrowheads="1"/>
          </p:cNvSpPr>
          <p:nvPr/>
        </p:nvSpPr>
        <p:spPr bwMode="auto">
          <a:xfrm>
            <a:off x="288926" y="1085240"/>
            <a:ext cx="1588576" cy="1615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59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charset="0"/>
                <a:ea typeface="ＭＳ Ｐゴシック" charset="0"/>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charset="0"/>
                <a:ea typeface="ＭＳ Ｐゴシック" charset="0"/>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charset="0"/>
                <a:ea typeface="ＭＳ Ｐゴシック" charset="0"/>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bg1"/>
                </a:solidFill>
                <a:latin typeface="Arial" charset="0"/>
                <a:ea typeface="ＭＳ Ｐゴシック" charset="0"/>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bg1"/>
                </a:solidFill>
                <a:latin typeface="Arial" charset="0"/>
                <a:ea typeface="ＭＳ Ｐゴシック" charset="0"/>
              </a:defRPr>
            </a:lvl5pPr>
            <a:lvl6pPr marL="25146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bg1"/>
                </a:solidFill>
                <a:latin typeface="Arial" charset="0"/>
                <a:ea typeface="ＭＳ Ｐゴシック" charset="0"/>
              </a:defRPr>
            </a:lvl6pPr>
            <a:lvl7pPr marL="29718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bg1"/>
                </a:solidFill>
                <a:latin typeface="Arial" charset="0"/>
                <a:ea typeface="ＭＳ Ｐゴシック" charset="0"/>
              </a:defRPr>
            </a:lvl7pPr>
            <a:lvl8pPr marL="3429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bg1"/>
                </a:solidFill>
                <a:latin typeface="Arial" charset="0"/>
                <a:ea typeface="ＭＳ Ｐゴシック" charset="0"/>
              </a:defRPr>
            </a:lvl8pPr>
            <a:lvl9pPr marL="3886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bg1"/>
                </a:solidFill>
                <a:latin typeface="Arial" charset="0"/>
                <a:ea typeface="ＭＳ Ｐゴシック" charset="0"/>
              </a:defRPr>
            </a:lvl9pPr>
          </a:lstStyle>
          <a:p>
            <a:r>
              <a:rPr lang="en-US" sz="1050">
                <a:solidFill>
                  <a:srgbClr val="000000"/>
                </a:solidFill>
                <a:cs typeface="Arial" charset="0"/>
              </a:rPr>
              <a:t>Rational – IT and DevOps </a:t>
            </a:r>
          </a:p>
        </p:txBody>
      </p:sp>
      <p:sp>
        <p:nvSpPr>
          <p:cNvPr id="5125" name="Text Box 8"/>
          <p:cNvSpPr txBox="1">
            <a:spLocks noChangeArrowheads="1"/>
          </p:cNvSpPr>
          <p:nvPr/>
        </p:nvSpPr>
        <p:spPr bwMode="auto">
          <a:xfrm>
            <a:off x="7345364" y="1085241"/>
            <a:ext cx="593111" cy="1615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59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charset="0"/>
                <a:ea typeface="ＭＳ Ｐゴシック" charset="0"/>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charset="0"/>
                <a:ea typeface="ＭＳ Ｐゴシック" charset="0"/>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charset="0"/>
                <a:ea typeface="ＭＳ Ｐゴシック" charset="0"/>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bg1"/>
                </a:solidFill>
                <a:latin typeface="Arial" charset="0"/>
                <a:ea typeface="ＭＳ Ｐゴシック" charset="0"/>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bg1"/>
                </a:solidFill>
                <a:latin typeface="Arial" charset="0"/>
                <a:ea typeface="ＭＳ Ｐゴシック" charset="0"/>
              </a:defRPr>
            </a:lvl5pPr>
            <a:lvl6pPr marL="25146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bg1"/>
                </a:solidFill>
                <a:latin typeface="Arial" charset="0"/>
                <a:ea typeface="ＭＳ Ｐゴシック" charset="0"/>
              </a:defRPr>
            </a:lvl6pPr>
            <a:lvl7pPr marL="29718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bg1"/>
                </a:solidFill>
                <a:latin typeface="Arial" charset="0"/>
                <a:ea typeface="ＭＳ Ｐゴシック" charset="0"/>
              </a:defRPr>
            </a:lvl7pPr>
            <a:lvl8pPr marL="3429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bg1"/>
                </a:solidFill>
                <a:latin typeface="Arial" charset="0"/>
                <a:ea typeface="ＭＳ Ｐゴシック" charset="0"/>
              </a:defRPr>
            </a:lvl8pPr>
            <a:lvl9pPr marL="3886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bg1"/>
                </a:solidFill>
                <a:latin typeface="Arial" charset="0"/>
                <a:ea typeface="ＭＳ Ｐゴシック" charset="0"/>
              </a:defRPr>
            </a:lvl9pPr>
          </a:lstStyle>
          <a:p>
            <a:r>
              <a:rPr lang="en-US" sz="1050">
                <a:solidFill>
                  <a:srgbClr val="000000"/>
                </a:solidFill>
                <a:ea typeface="MS PGothic" charset="0"/>
                <a:cs typeface="Arial" charset="0"/>
              </a:rPr>
              <a:t>Insurance</a:t>
            </a:r>
          </a:p>
        </p:txBody>
      </p:sp>
      <p:pic>
        <p:nvPicPr>
          <p:cNvPr id="5126" name="Picture 13" descr="\\blr-file3\IBM\IBM_Global_Production\CF_Case Study\Style1\51990_Nationwide cuts project costs by 20 to 30 percent\USEN\FINAL-00\OUT\Links\Nationwide_logo.tif"/>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126163" y="5213021"/>
            <a:ext cx="2392362" cy="400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Rectangle 4"/>
          <p:cNvSpPr>
            <a:spLocks noChangeArrowheads="1"/>
          </p:cNvSpPr>
          <p:nvPr/>
        </p:nvSpPr>
        <p:spPr bwMode="auto">
          <a:xfrm>
            <a:off x="3840164" y="3746980"/>
            <a:ext cx="4876800" cy="10280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35109">
            <a:spAutoFit/>
          </a:bodyPr>
          <a:lstStyle/>
          <a:p>
            <a:pPr>
              <a:tabLst>
                <a:tab pos="0" algn="l"/>
                <a:tab pos="342991" algn="l"/>
                <a:tab pos="685983" algn="l"/>
                <a:tab pos="1028974" algn="l"/>
                <a:tab pos="1371966" algn="l"/>
                <a:tab pos="1714957" algn="l"/>
                <a:tab pos="2057949" algn="l"/>
                <a:tab pos="2400940" algn="l"/>
                <a:tab pos="2743932" algn="l"/>
                <a:tab pos="3086923" algn="l"/>
                <a:tab pos="3429914" algn="l"/>
                <a:tab pos="3772906" algn="l"/>
                <a:tab pos="4115897" algn="l"/>
                <a:tab pos="4458889" algn="l"/>
                <a:tab pos="4801880" algn="l"/>
                <a:tab pos="5144872" algn="l"/>
                <a:tab pos="5487863" algn="l"/>
                <a:tab pos="5830854" algn="l"/>
                <a:tab pos="6173846" algn="l"/>
                <a:tab pos="6516837" algn="l"/>
                <a:tab pos="6859829" algn="l"/>
              </a:tabLst>
            </a:pPr>
            <a:r>
              <a:rPr lang="en-US" sz="1350" i="1">
                <a:solidFill>
                  <a:srgbClr val="000000"/>
                </a:solidFill>
                <a:cs typeface="Arial" charset="0"/>
              </a:rPr>
              <a:t>“The more agile we can be, from an IT perspective, the more agile I think the business can be, in terms of going from idea development to actually being able to deploy a product that’s in use by our customers.”</a:t>
            </a:r>
          </a:p>
          <a:p>
            <a:pPr algn="r">
              <a:tabLst>
                <a:tab pos="0" algn="l"/>
                <a:tab pos="342991" algn="l"/>
                <a:tab pos="685983" algn="l"/>
                <a:tab pos="1028974" algn="l"/>
                <a:tab pos="1371966" algn="l"/>
                <a:tab pos="1714957" algn="l"/>
                <a:tab pos="2057949" algn="l"/>
                <a:tab pos="2400940" algn="l"/>
                <a:tab pos="2743932" algn="l"/>
                <a:tab pos="3086923" algn="l"/>
                <a:tab pos="3429914" algn="l"/>
                <a:tab pos="3772906" algn="l"/>
                <a:tab pos="4115897" algn="l"/>
                <a:tab pos="4458889" algn="l"/>
                <a:tab pos="4801880" algn="l"/>
                <a:tab pos="5144872" algn="l"/>
                <a:tab pos="5487863" algn="l"/>
                <a:tab pos="5830854" algn="l"/>
                <a:tab pos="6173846" algn="l"/>
                <a:tab pos="6516837" algn="l"/>
                <a:tab pos="6859829" algn="l"/>
              </a:tabLst>
            </a:pPr>
            <a:r>
              <a:rPr lang="en-US" sz="1050" i="1">
                <a:cs typeface="Arial" charset="0"/>
              </a:rPr>
              <a:t>—</a:t>
            </a:r>
            <a:r>
              <a:rPr lang="en-US" sz="1050" i="1">
                <a:solidFill>
                  <a:srgbClr val="000000"/>
                </a:solidFill>
                <a:cs typeface="Arial" charset="0"/>
              </a:rPr>
              <a:t>Carmen DeArdo, director, application development leader, Nationwide</a:t>
            </a:r>
            <a:endParaRPr lang="en-US" sz="1050" i="1"/>
          </a:p>
        </p:txBody>
      </p:sp>
      <p:sp>
        <p:nvSpPr>
          <p:cNvPr id="5128" name="Text Placeholder 87"/>
          <p:cNvSpPr>
            <a:spLocks/>
          </p:cNvSpPr>
          <p:nvPr/>
        </p:nvSpPr>
        <p:spPr bwMode="auto">
          <a:xfrm>
            <a:off x="228600" y="4800959"/>
            <a:ext cx="3581400" cy="98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1" tIns="34291" rIns="68581" bIns="34291"/>
          <a:lstStyle/>
          <a:p>
            <a:pPr marL="85748" indent="-85748">
              <a:buClr>
                <a:srgbClr val="1260B0"/>
              </a:buClr>
              <a:buSzPct val="125000"/>
              <a:tabLst>
                <a:tab pos="342991" algn="l"/>
              </a:tabLst>
            </a:pPr>
            <a:r>
              <a:rPr lang="en-US" sz="1050" b="1">
                <a:solidFill>
                  <a:srgbClr val="000000"/>
                </a:solidFill>
                <a:cs typeface="Arial Unicode MS" charset="0"/>
              </a:rPr>
              <a:t>Solution Components </a:t>
            </a:r>
          </a:p>
          <a:p>
            <a:pPr marL="85748" indent="-85748">
              <a:buClr>
                <a:srgbClr val="1260B0"/>
              </a:buClr>
              <a:buSzPct val="125000"/>
              <a:buFont typeface="Times New Roman" charset="0"/>
              <a:buChar char="•"/>
              <a:tabLst>
                <a:tab pos="342991" algn="l"/>
              </a:tabLst>
            </a:pPr>
            <a:r>
              <a:rPr lang="en-US" sz="900">
                <a:solidFill>
                  <a:srgbClr val="000000"/>
                </a:solidFill>
                <a:cs typeface="Arial Unicode MS" charset="0"/>
              </a:rPr>
              <a:t>IBM® Rational® Asset Analyzer</a:t>
            </a:r>
          </a:p>
          <a:p>
            <a:pPr marL="85748" indent="-85748">
              <a:buClr>
                <a:srgbClr val="1260B0"/>
              </a:buClr>
              <a:buSzPct val="125000"/>
              <a:buFont typeface="Times New Roman" charset="0"/>
              <a:buChar char="•"/>
              <a:tabLst>
                <a:tab pos="342991" algn="l"/>
              </a:tabLst>
            </a:pPr>
            <a:r>
              <a:rPr lang="en-US" sz="900">
                <a:solidFill>
                  <a:srgbClr val="000000"/>
                </a:solidFill>
                <a:cs typeface="Arial Unicode MS" charset="0"/>
              </a:rPr>
              <a:t>IBM Rational Developer for System z®</a:t>
            </a:r>
          </a:p>
          <a:p>
            <a:pPr marL="85748" indent="-85748">
              <a:buClr>
                <a:srgbClr val="1260B0"/>
              </a:buClr>
              <a:buSzPct val="125000"/>
              <a:buFont typeface="Times New Roman" charset="0"/>
              <a:buChar char="•"/>
              <a:tabLst>
                <a:tab pos="342991" algn="l"/>
              </a:tabLst>
            </a:pPr>
            <a:r>
              <a:rPr lang="en-US" sz="900">
                <a:solidFill>
                  <a:srgbClr val="000000"/>
                </a:solidFill>
                <a:cs typeface="Arial Unicode MS" charset="0"/>
              </a:rPr>
              <a:t>IBM Rational Development and Test Environment for System z</a:t>
            </a:r>
          </a:p>
          <a:p>
            <a:pPr marL="85748" indent="-85748">
              <a:buClr>
                <a:srgbClr val="1260B0"/>
              </a:buClr>
              <a:buSzPct val="125000"/>
              <a:buFont typeface="Times New Roman" charset="0"/>
              <a:buChar char="•"/>
              <a:tabLst>
                <a:tab pos="342991" algn="l"/>
              </a:tabLst>
            </a:pPr>
            <a:r>
              <a:rPr lang="en-US" sz="900">
                <a:solidFill>
                  <a:srgbClr val="000000"/>
                </a:solidFill>
                <a:cs typeface="Arial Unicode MS" charset="0"/>
              </a:rPr>
              <a:t>IBM Rational Requirements Composer </a:t>
            </a:r>
          </a:p>
          <a:p>
            <a:pPr marL="85748" indent="-85748">
              <a:buClr>
                <a:srgbClr val="1260B0"/>
              </a:buClr>
              <a:buSzPct val="125000"/>
              <a:buFont typeface="Times New Roman" charset="0"/>
              <a:buChar char="•"/>
              <a:tabLst>
                <a:tab pos="342991" algn="l"/>
              </a:tabLst>
            </a:pPr>
            <a:r>
              <a:rPr lang="en-US" sz="900">
                <a:solidFill>
                  <a:srgbClr val="000000"/>
                </a:solidFill>
                <a:cs typeface="Arial Unicode MS" charset="0"/>
              </a:rPr>
              <a:t>IBM Rational Team Concert™</a:t>
            </a:r>
          </a:p>
        </p:txBody>
      </p:sp>
      <p:pic>
        <p:nvPicPr>
          <p:cNvPr id="5129" name="Picture 13" descr="20002285-0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849689" y="2057043"/>
            <a:ext cx="4943475" cy="1530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0" name="Text Box 2"/>
          <p:cNvSpPr txBox="1">
            <a:spLocks noChangeArrowheads="1"/>
          </p:cNvSpPr>
          <p:nvPr/>
        </p:nvSpPr>
        <p:spPr bwMode="auto">
          <a:xfrm>
            <a:off x="212726" y="3021701"/>
            <a:ext cx="3216275" cy="7502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charset="0"/>
                <a:ea typeface="ＭＳ Ｐゴシック" charset="0"/>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charset="0"/>
                <a:ea typeface="ＭＳ Ｐゴシック" charset="0"/>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charset="0"/>
                <a:ea typeface="ＭＳ Ｐゴシック" charset="0"/>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bg1"/>
                </a:solidFill>
                <a:latin typeface="Arial" charset="0"/>
                <a:ea typeface="ＭＳ Ｐゴシック" charset="0"/>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bg1"/>
                </a:solidFill>
                <a:latin typeface="Arial" charset="0"/>
                <a:ea typeface="ＭＳ Ｐゴシック" charset="0"/>
              </a:defRPr>
            </a:lvl5pPr>
            <a:lvl6pPr marL="25146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bg1"/>
                </a:solidFill>
                <a:latin typeface="Arial" charset="0"/>
                <a:ea typeface="ＭＳ Ｐゴシック" charset="0"/>
              </a:defRPr>
            </a:lvl6pPr>
            <a:lvl7pPr marL="29718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bg1"/>
                </a:solidFill>
                <a:latin typeface="Arial" charset="0"/>
                <a:ea typeface="ＭＳ Ｐゴシック" charset="0"/>
              </a:defRPr>
            </a:lvl7pPr>
            <a:lvl8pPr marL="3429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bg1"/>
                </a:solidFill>
                <a:latin typeface="Arial" charset="0"/>
                <a:ea typeface="ＭＳ Ｐゴシック" charset="0"/>
              </a:defRPr>
            </a:lvl8pPr>
            <a:lvl9pPr marL="3886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bg1"/>
                </a:solidFill>
                <a:latin typeface="Arial" charset="0"/>
                <a:ea typeface="ＭＳ Ｐゴシック" charset="0"/>
              </a:defRPr>
            </a:lvl9pPr>
          </a:lstStyle>
          <a:p>
            <a:r>
              <a:rPr lang="en-US" sz="1350" b="1">
                <a:solidFill>
                  <a:srgbClr val="7FBA00"/>
                </a:solidFill>
                <a:cs typeface="Arial Unicode MS" charset="0"/>
              </a:rPr>
              <a:t>90% on time delivery</a:t>
            </a:r>
          </a:p>
          <a:p>
            <a:r>
              <a:rPr lang="en-US" sz="1050">
                <a:solidFill>
                  <a:srgbClr val="5F5D5E"/>
                </a:solidFill>
                <a:ea typeface="Arial Unicode MS" charset="0"/>
                <a:cs typeface="Arial" charset="0"/>
              </a:rPr>
              <a:t>with DevOps, a 67% increase over the waterfall approach</a:t>
            </a:r>
            <a:endParaRPr lang="en-US" sz="1050">
              <a:solidFill>
                <a:srgbClr val="5F5D5E"/>
              </a:solidFill>
              <a:cs typeface="Arial Unicode MS" charset="0"/>
            </a:endParaRPr>
          </a:p>
        </p:txBody>
      </p:sp>
      <p:sp>
        <p:nvSpPr>
          <p:cNvPr id="5131" name="Rectangle 5"/>
          <p:cNvSpPr>
            <a:spLocks noChangeArrowheads="1"/>
          </p:cNvSpPr>
          <p:nvPr/>
        </p:nvSpPr>
        <p:spPr bwMode="auto">
          <a:xfrm>
            <a:off x="182564" y="2320240"/>
            <a:ext cx="3216275" cy="6288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tabLst>
                <a:tab pos="0" algn="l"/>
                <a:tab pos="342991" algn="l"/>
                <a:tab pos="685983" algn="l"/>
                <a:tab pos="1028974" algn="l"/>
                <a:tab pos="1371966" algn="l"/>
                <a:tab pos="1714957" algn="l"/>
                <a:tab pos="2057949" algn="l"/>
                <a:tab pos="2400940" algn="l"/>
                <a:tab pos="2743932" algn="l"/>
                <a:tab pos="3086923" algn="l"/>
                <a:tab pos="3429914" algn="l"/>
                <a:tab pos="3772906" algn="l"/>
                <a:tab pos="4115897" algn="l"/>
                <a:tab pos="4458889" algn="l"/>
                <a:tab pos="4801880" algn="l"/>
                <a:tab pos="5144872" algn="l"/>
                <a:tab pos="5487863" algn="l"/>
                <a:tab pos="5830854" algn="l"/>
                <a:tab pos="6173846" algn="l"/>
                <a:tab pos="6516837" algn="l"/>
                <a:tab pos="6859829" algn="l"/>
              </a:tabLst>
            </a:pPr>
            <a:r>
              <a:rPr lang="en-US" sz="1350" b="1">
                <a:solidFill>
                  <a:srgbClr val="FF9933"/>
                </a:solidFill>
                <a:cs typeface="Arial" charset="0"/>
              </a:rPr>
              <a:t>25% increase</a:t>
            </a:r>
          </a:p>
          <a:p>
            <a:pPr>
              <a:tabLst>
                <a:tab pos="0" algn="l"/>
                <a:tab pos="342991" algn="l"/>
                <a:tab pos="685983" algn="l"/>
                <a:tab pos="1028974" algn="l"/>
                <a:tab pos="1371966" algn="l"/>
                <a:tab pos="1714957" algn="l"/>
                <a:tab pos="2057949" algn="l"/>
                <a:tab pos="2400940" algn="l"/>
                <a:tab pos="2743932" algn="l"/>
                <a:tab pos="3086923" algn="l"/>
                <a:tab pos="3429914" algn="l"/>
                <a:tab pos="3772906" algn="l"/>
                <a:tab pos="4115897" algn="l"/>
                <a:tab pos="4458889" algn="l"/>
                <a:tab pos="4801880" algn="l"/>
                <a:tab pos="5144872" algn="l"/>
                <a:tab pos="5487863" algn="l"/>
                <a:tab pos="5830854" algn="l"/>
                <a:tab pos="6173846" algn="l"/>
                <a:tab pos="6516837" algn="l"/>
                <a:tab pos="6859829" algn="l"/>
              </a:tabLst>
            </a:pPr>
            <a:r>
              <a:rPr lang="en-US" sz="1050">
                <a:solidFill>
                  <a:srgbClr val="5F5D5E"/>
                </a:solidFill>
                <a:cs typeface="Arial" charset="0"/>
              </a:rPr>
              <a:t>in software quality over the last three years</a:t>
            </a:r>
          </a:p>
          <a:p>
            <a:pPr>
              <a:tabLst>
                <a:tab pos="0" algn="l"/>
                <a:tab pos="342991" algn="l"/>
                <a:tab pos="685983" algn="l"/>
                <a:tab pos="1028974" algn="l"/>
                <a:tab pos="1371966" algn="l"/>
                <a:tab pos="1714957" algn="l"/>
                <a:tab pos="2057949" algn="l"/>
                <a:tab pos="2400940" algn="l"/>
                <a:tab pos="2743932" algn="l"/>
                <a:tab pos="3086923" algn="l"/>
                <a:tab pos="3429914" algn="l"/>
                <a:tab pos="3772906" algn="l"/>
                <a:tab pos="4115897" algn="l"/>
                <a:tab pos="4458889" algn="l"/>
                <a:tab pos="4801880" algn="l"/>
                <a:tab pos="5144872" algn="l"/>
                <a:tab pos="5487863" algn="l"/>
                <a:tab pos="5830854" algn="l"/>
                <a:tab pos="6173846" algn="l"/>
                <a:tab pos="6516837" algn="l"/>
                <a:tab pos="6859829" algn="l"/>
              </a:tabLst>
            </a:pPr>
            <a:endParaRPr lang="en-US" sz="1050">
              <a:solidFill>
                <a:srgbClr val="5F5D5E"/>
              </a:solidFill>
              <a:cs typeface="Arial" charset="0"/>
            </a:endParaRPr>
          </a:p>
        </p:txBody>
      </p:sp>
      <p:sp>
        <p:nvSpPr>
          <p:cNvPr id="5132" name="Rectangle 6"/>
          <p:cNvSpPr>
            <a:spLocks noChangeArrowheads="1"/>
          </p:cNvSpPr>
          <p:nvPr/>
        </p:nvSpPr>
        <p:spPr bwMode="auto">
          <a:xfrm>
            <a:off x="182564" y="3744598"/>
            <a:ext cx="3216275" cy="8003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tabLst>
                <a:tab pos="0" algn="l"/>
                <a:tab pos="342991" algn="l"/>
                <a:tab pos="685983" algn="l"/>
                <a:tab pos="1028974" algn="l"/>
                <a:tab pos="1371966" algn="l"/>
                <a:tab pos="1714957" algn="l"/>
                <a:tab pos="2057949" algn="l"/>
                <a:tab pos="2400940" algn="l"/>
                <a:tab pos="2743932" algn="l"/>
                <a:tab pos="3086923" algn="l"/>
                <a:tab pos="3429914" algn="l"/>
                <a:tab pos="3772906" algn="l"/>
                <a:tab pos="4115897" algn="l"/>
                <a:tab pos="4458889" algn="l"/>
                <a:tab pos="4801880" algn="l"/>
                <a:tab pos="5144872" algn="l"/>
                <a:tab pos="5487863" algn="l"/>
                <a:tab pos="5830854" algn="l"/>
                <a:tab pos="6173846" algn="l"/>
                <a:tab pos="6516837" algn="l"/>
                <a:tab pos="6859829" algn="l"/>
              </a:tabLst>
            </a:pPr>
            <a:r>
              <a:rPr lang="en-US" sz="1350" b="1">
                <a:solidFill>
                  <a:srgbClr val="009999"/>
                </a:solidFill>
              </a:rPr>
              <a:t>70% decrease</a:t>
            </a:r>
            <a:endParaRPr lang="en-US" sz="1050" b="1">
              <a:solidFill>
                <a:srgbClr val="99CC00"/>
              </a:solidFill>
            </a:endParaRPr>
          </a:p>
          <a:p>
            <a:pPr>
              <a:tabLst>
                <a:tab pos="0" algn="l"/>
                <a:tab pos="342991" algn="l"/>
                <a:tab pos="685983" algn="l"/>
                <a:tab pos="1028974" algn="l"/>
                <a:tab pos="1371966" algn="l"/>
                <a:tab pos="1714957" algn="l"/>
                <a:tab pos="2057949" algn="l"/>
                <a:tab pos="2400940" algn="l"/>
                <a:tab pos="2743932" algn="l"/>
                <a:tab pos="3086923" algn="l"/>
                <a:tab pos="3429914" algn="l"/>
                <a:tab pos="3772906" algn="l"/>
                <a:tab pos="4115897" algn="l"/>
                <a:tab pos="4458889" algn="l"/>
                <a:tab pos="4801880" algn="l"/>
                <a:tab pos="5144872" algn="l"/>
                <a:tab pos="5487863" algn="l"/>
                <a:tab pos="5830854" algn="l"/>
                <a:tab pos="6173846" algn="l"/>
                <a:tab pos="6516837" algn="l"/>
                <a:tab pos="6859829" algn="l"/>
              </a:tabLst>
            </a:pPr>
            <a:r>
              <a:rPr lang="en-US" sz="1050">
                <a:solidFill>
                  <a:srgbClr val="808080"/>
                </a:solidFill>
              </a:rPr>
              <a:t>In user downtime</a:t>
            </a:r>
          </a:p>
        </p:txBody>
      </p:sp>
    </p:spTree>
    <p:extLst>
      <p:ext uri="{BB962C8B-B14F-4D97-AF65-F5344CB8AC3E}">
        <p14:creationId xmlns:p14="http://schemas.microsoft.com/office/powerpoint/2010/main" val="4206613806"/>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1201" name="Text Box 1"/>
          <p:cNvSpPr txBox="1">
            <a:spLocks noChangeArrowheads="1"/>
          </p:cNvSpPr>
          <p:nvPr/>
        </p:nvSpPr>
        <p:spPr bwMode="auto">
          <a:xfrm>
            <a:off x="212726" y="1371065"/>
            <a:ext cx="8580438" cy="618096"/>
          </a:xfrm>
          <a:prstGeom prst="rect">
            <a:avLst/>
          </a:prstGeom>
          <a:noFill/>
          <a:ln w="21600">
            <a:noFill/>
            <a:round/>
            <a:headEnd/>
            <a:tailEnd/>
          </a:ln>
        </p:spPr>
        <p:txBody>
          <a:bodyPr/>
          <a:lstStyle/>
          <a:p>
            <a:pPr>
              <a:buSzPct val="100000"/>
              <a:tabLst>
                <a:tab pos="0" algn="l"/>
                <a:tab pos="342991" algn="l"/>
                <a:tab pos="685983" algn="l"/>
                <a:tab pos="1028974" algn="l"/>
                <a:tab pos="1371966" algn="l"/>
                <a:tab pos="1714957" algn="l"/>
                <a:tab pos="2057949" algn="l"/>
                <a:tab pos="2400940" algn="l"/>
                <a:tab pos="2743932" algn="l"/>
                <a:tab pos="3086923" algn="l"/>
                <a:tab pos="3429914" algn="l"/>
                <a:tab pos="3772906" algn="l"/>
                <a:tab pos="4115897" algn="l"/>
                <a:tab pos="4458889" algn="l"/>
                <a:tab pos="4801880" algn="l"/>
                <a:tab pos="5144872" algn="l"/>
                <a:tab pos="5487863" algn="l"/>
                <a:tab pos="5830854" algn="l"/>
                <a:tab pos="6173846" algn="l"/>
                <a:tab pos="6516837" algn="l"/>
                <a:tab pos="6859829" algn="l"/>
              </a:tabLst>
            </a:pPr>
            <a:r>
              <a:rPr lang="en-US" sz="1800" b="1">
                <a:cs typeface="Arial Unicode MS"/>
              </a:rPr>
              <a:t>Fiducia IT AG – Speeds up training time for mainframe developers</a:t>
            </a:r>
          </a:p>
        </p:txBody>
      </p:sp>
      <p:sp>
        <p:nvSpPr>
          <p:cNvPr id="51202" name="Line 3"/>
          <p:cNvSpPr>
            <a:spLocks noChangeShapeType="1"/>
          </p:cNvSpPr>
          <p:nvPr/>
        </p:nvSpPr>
        <p:spPr bwMode="auto">
          <a:xfrm flipV="1">
            <a:off x="263526" y="2057043"/>
            <a:ext cx="3063875" cy="0"/>
          </a:xfrm>
          <a:prstGeom prst="line">
            <a:avLst/>
          </a:prstGeom>
          <a:noFill/>
          <a:ln w="9398">
            <a:solidFill>
              <a:srgbClr val="000000"/>
            </a:solidFill>
            <a:miter lim="800000"/>
            <a:headEnd/>
            <a:tailEnd/>
          </a:ln>
        </p:spPr>
        <p:txBody>
          <a:bodyPr/>
          <a:lstStyle/>
          <a:p>
            <a:endParaRPr lang="en-US" sz="1050"/>
          </a:p>
        </p:txBody>
      </p:sp>
      <p:sp>
        <p:nvSpPr>
          <p:cNvPr id="51203" name="Rectangle 4"/>
          <p:cNvSpPr>
            <a:spLocks noChangeArrowheads="1"/>
          </p:cNvSpPr>
          <p:nvPr/>
        </p:nvSpPr>
        <p:spPr bwMode="auto">
          <a:xfrm>
            <a:off x="3789363" y="4298384"/>
            <a:ext cx="4953000" cy="774116"/>
          </a:xfrm>
          <a:prstGeom prst="rect">
            <a:avLst/>
          </a:prstGeom>
          <a:noFill/>
          <a:ln w="21600">
            <a:noFill/>
            <a:round/>
            <a:headEnd/>
            <a:tailEnd/>
          </a:ln>
        </p:spPr>
        <p:txBody>
          <a:bodyPr lIns="0" tIns="0" rIns="0" bIns="35109">
            <a:spAutoFit/>
          </a:bodyPr>
          <a:lstStyle/>
          <a:p>
            <a:pPr>
              <a:buSzPct val="100000"/>
              <a:tabLst>
                <a:tab pos="0" algn="l"/>
                <a:tab pos="342991" algn="l"/>
                <a:tab pos="685983" algn="l"/>
                <a:tab pos="1028974" algn="l"/>
                <a:tab pos="1371966" algn="l"/>
                <a:tab pos="1714957" algn="l"/>
                <a:tab pos="2057949" algn="l"/>
                <a:tab pos="2400940" algn="l"/>
                <a:tab pos="2743932" algn="l"/>
                <a:tab pos="3086923" algn="l"/>
                <a:tab pos="3429914" algn="l"/>
                <a:tab pos="3772906" algn="l"/>
                <a:tab pos="4115897" algn="l"/>
                <a:tab pos="4458889" algn="l"/>
                <a:tab pos="4801880" algn="l"/>
                <a:tab pos="5144872" algn="l"/>
                <a:tab pos="5487863" algn="l"/>
                <a:tab pos="5830854" algn="l"/>
                <a:tab pos="6173846" algn="l"/>
                <a:tab pos="6516837" algn="l"/>
                <a:tab pos="6859829" algn="l"/>
              </a:tabLst>
            </a:pPr>
            <a:r>
              <a:rPr lang="en-US" sz="1200" i="1">
                <a:cs typeface="Arial Unicode MS"/>
              </a:rPr>
              <a:t>“Since we started the new training program, 40 percent</a:t>
            </a:r>
          </a:p>
          <a:p>
            <a:pPr>
              <a:buSzPct val="100000"/>
              <a:tabLst>
                <a:tab pos="0" algn="l"/>
                <a:tab pos="342991" algn="l"/>
                <a:tab pos="685983" algn="l"/>
                <a:tab pos="1028974" algn="l"/>
                <a:tab pos="1371966" algn="l"/>
                <a:tab pos="1714957" algn="l"/>
                <a:tab pos="2057949" algn="l"/>
                <a:tab pos="2400940" algn="l"/>
                <a:tab pos="2743932" algn="l"/>
                <a:tab pos="3086923" algn="l"/>
                <a:tab pos="3429914" algn="l"/>
                <a:tab pos="3772906" algn="l"/>
                <a:tab pos="4115897" algn="l"/>
                <a:tab pos="4458889" algn="l"/>
                <a:tab pos="4801880" algn="l"/>
                <a:tab pos="5144872" algn="l"/>
                <a:tab pos="5487863" algn="l"/>
                <a:tab pos="5830854" algn="l"/>
                <a:tab pos="6173846" algn="l"/>
                <a:tab pos="6516837" algn="l"/>
                <a:tab pos="6859829" algn="l"/>
              </a:tabLst>
            </a:pPr>
            <a:r>
              <a:rPr lang="en-US" sz="1200" i="1">
                <a:cs typeface="Arial Unicode MS"/>
              </a:rPr>
              <a:t>of our trainees have chosen to pursue mainframe</a:t>
            </a:r>
          </a:p>
          <a:p>
            <a:pPr>
              <a:buSzPct val="100000"/>
              <a:tabLst>
                <a:tab pos="0" algn="l"/>
                <a:tab pos="342991" algn="l"/>
                <a:tab pos="685983" algn="l"/>
                <a:tab pos="1028974" algn="l"/>
                <a:tab pos="1371966" algn="l"/>
                <a:tab pos="1714957" algn="l"/>
                <a:tab pos="2057949" algn="l"/>
                <a:tab pos="2400940" algn="l"/>
                <a:tab pos="2743932" algn="l"/>
                <a:tab pos="3086923" algn="l"/>
                <a:tab pos="3429914" algn="l"/>
                <a:tab pos="3772906" algn="l"/>
                <a:tab pos="4115897" algn="l"/>
                <a:tab pos="4458889" algn="l"/>
                <a:tab pos="4801880" algn="l"/>
                <a:tab pos="5144872" algn="l"/>
                <a:tab pos="5487863" algn="l"/>
                <a:tab pos="5830854" algn="l"/>
                <a:tab pos="6173846" algn="l"/>
                <a:tab pos="6516837" algn="l"/>
                <a:tab pos="6859829" algn="l"/>
              </a:tabLst>
            </a:pPr>
            <a:r>
              <a:rPr lang="en-US" sz="1200" i="1">
                <a:cs typeface="Arial Unicode MS"/>
              </a:rPr>
              <a:t>development.”	</a:t>
            </a:r>
          </a:p>
          <a:p>
            <a:pPr algn="r">
              <a:buSzPct val="100000"/>
              <a:tabLst>
                <a:tab pos="0" algn="l"/>
                <a:tab pos="342991" algn="l"/>
                <a:tab pos="685983" algn="l"/>
                <a:tab pos="1028974" algn="l"/>
                <a:tab pos="1371966" algn="l"/>
                <a:tab pos="1714957" algn="l"/>
                <a:tab pos="2057949" algn="l"/>
                <a:tab pos="2400940" algn="l"/>
                <a:tab pos="2743932" algn="l"/>
                <a:tab pos="3086923" algn="l"/>
                <a:tab pos="3429914" algn="l"/>
                <a:tab pos="3772906" algn="l"/>
                <a:tab pos="4115897" algn="l"/>
                <a:tab pos="4458889" algn="l"/>
                <a:tab pos="4801880" algn="l"/>
                <a:tab pos="5144872" algn="l"/>
                <a:tab pos="5487863" algn="l"/>
                <a:tab pos="5830854" algn="l"/>
                <a:tab pos="6173846" algn="l"/>
                <a:tab pos="6516837" algn="l"/>
                <a:tab pos="6859829" algn="l"/>
              </a:tabLst>
            </a:pPr>
            <a:r>
              <a:rPr lang="en-US" sz="1200" i="1">
                <a:cs typeface="Arial Unicode MS"/>
              </a:rPr>
              <a:t>	</a:t>
            </a:r>
            <a:r>
              <a:rPr lang="en-US" sz="1050" i="1">
                <a:cs typeface="Arial Unicode MS"/>
              </a:rPr>
              <a:t>—Jens Zimmermann, assistant to the CIO</a:t>
            </a:r>
            <a:endParaRPr lang="en-US" sz="1200">
              <a:ea typeface="MS PGothic" pitchFamily="34" charset="-128"/>
            </a:endParaRPr>
          </a:p>
        </p:txBody>
      </p:sp>
      <p:sp>
        <p:nvSpPr>
          <p:cNvPr id="51204" name="Text Box 8"/>
          <p:cNvSpPr txBox="1">
            <a:spLocks noChangeArrowheads="1"/>
          </p:cNvSpPr>
          <p:nvPr/>
        </p:nvSpPr>
        <p:spPr bwMode="auto">
          <a:xfrm>
            <a:off x="6680201" y="1086431"/>
            <a:ext cx="981038" cy="138499"/>
          </a:xfrm>
          <a:prstGeom prst="rect">
            <a:avLst/>
          </a:prstGeom>
          <a:noFill/>
          <a:ln w="21590">
            <a:noFill/>
            <a:round/>
            <a:headEnd/>
            <a:tailEnd/>
          </a:ln>
        </p:spPr>
        <p:txBody>
          <a:bodyPr wrap="none" lIns="0" tIns="0" rIns="0" bIns="0">
            <a:spAutoFit/>
          </a:bodyPr>
          <a:lstStyle/>
          <a:p>
            <a:pPr>
              <a:buSzPct val="100000"/>
              <a:tabLst>
                <a:tab pos="0" algn="l"/>
                <a:tab pos="342991" algn="l"/>
                <a:tab pos="685983" algn="l"/>
                <a:tab pos="1028974" algn="l"/>
                <a:tab pos="1371966" algn="l"/>
                <a:tab pos="1714957" algn="l"/>
                <a:tab pos="2057949" algn="l"/>
                <a:tab pos="2400940" algn="l"/>
                <a:tab pos="2743932" algn="l"/>
                <a:tab pos="3086923" algn="l"/>
                <a:tab pos="3429914" algn="l"/>
                <a:tab pos="3772906" algn="l"/>
                <a:tab pos="4115897" algn="l"/>
                <a:tab pos="4458889" algn="l"/>
                <a:tab pos="4801880" algn="l"/>
                <a:tab pos="5144872" algn="l"/>
                <a:tab pos="5487863" algn="l"/>
                <a:tab pos="5830854" algn="l"/>
                <a:tab pos="6173846" algn="l"/>
                <a:tab pos="6516837" algn="l"/>
                <a:tab pos="6859829" algn="l"/>
              </a:tabLst>
            </a:pPr>
            <a:r>
              <a:rPr lang="en-US" sz="900">
                <a:ea typeface="MS PGothic" pitchFamily="34" charset="-128"/>
              </a:rPr>
              <a:t>Computer Services</a:t>
            </a:r>
          </a:p>
        </p:txBody>
      </p:sp>
      <p:sp>
        <p:nvSpPr>
          <p:cNvPr id="51205" name="Text Box 15"/>
          <p:cNvSpPr txBox="1">
            <a:spLocks noChangeArrowheads="1"/>
          </p:cNvSpPr>
          <p:nvPr/>
        </p:nvSpPr>
        <p:spPr bwMode="auto">
          <a:xfrm>
            <a:off x="265114" y="1028076"/>
            <a:ext cx="1411287" cy="161583"/>
          </a:xfrm>
          <a:prstGeom prst="rect">
            <a:avLst/>
          </a:prstGeom>
          <a:noFill/>
          <a:ln w="21590">
            <a:noFill/>
            <a:round/>
            <a:headEnd/>
            <a:tailEnd/>
          </a:ln>
        </p:spPr>
        <p:txBody>
          <a:bodyPr lIns="0" tIns="0" rIns="0" bIns="0">
            <a:spAutoFit/>
          </a:bodyPr>
          <a:lstStyle/>
          <a:p>
            <a:pPr>
              <a:buSzPct val="100000"/>
              <a:tabLst>
                <a:tab pos="0" algn="l"/>
                <a:tab pos="342991" algn="l"/>
                <a:tab pos="685983" algn="l"/>
                <a:tab pos="1028974" algn="l"/>
                <a:tab pos="1371966" algn="l"/>
                <a:tab pos="1714957" algn="l"/>
                <a:tab pos="2057949" algn="l"/>
                <a:tab pos="2400940" algn="l"/>
                <a:tab pos="2743932" algn="l"/>
                <a:tab pos="3086923" algn="l"/>
                <a:tab pos="3429914" algn="l"/>
                <a:tab pos="3772906" algn="l"/>
                <a:tab pos="4115897" algn="l"/>
                <a:tab pos="4458889" algn="l"/>
                <a:tab pos="4801880" algn="l"/>
                <a:tab pos="5144872" algn="l"/>
                <a:tab pos="5487863" algn="l"/>
                <a:tab pos="5830854" algn="l"/>
                <a:tab pos="6173846" algn="l"/>
                <a:tab pos="6516837" algn="l"/>
                <a:tab pos="6859829" algn="l"/>
              </a:tabLst>
            </a:pPr>
            <a:r>
              <a:rPr lang="en-US" sz="1050">
                <a:cs typeface="Arial Unicode MS"/>
              </a:rPr>
              <a:t>IBM Software</a:t>
            </a:r>
          </a:p>
        </p:txBody>
      </p:sp>
      <p:sp>
        <p:nvSpPr>
          <p:cNvPr id="5134" name="Text Placeholder 87"/>
          <p:cNvSpPr>
            <a:spLocks/>
          </p:cNvSpPr>
          <p:nvPr/>
        </p:nvSpPr>
        <p:spPr bwMode="auto">
          <a:xfrm>
            <a:off x="217489" y="4800957"/>
            <a:ext cx="3581400" cy="800308"/>
          </a:xfrm>
          <a:prstGeom prst="rect">
            <a:avLst/>
          </a:prstGeom>
          <a:noFill/>
          <a:ln w="9525">
            <a:noFill/>
            <a:miter lim="800000"/>
            <a:headEnd/>
            <a:tailEnd/>
          </a:ln>
        </p:spPr>
        <p:txBody>
          <a:bodyPr lIns="68581" tIns="34291" rIns="68581" bIns="34291"/>
          <a:lstStyle/>
          <a:p>
            <a:pPr marL="85748" indent="-85748" defTabSz="685983">
              <a:buClr>
                <a:srgbClr val="1260B0"/>
              </a:buClr>
              <a:buSzPct val="125000"/>
              <a:tabLst>
                <a:tab pos="342991" algn="l"/>
              </a:tabLst>
            </a:pPr>
            <a:r>
              <a:rPr lang="en-US" sz="1050" b="1">
                <a:cs typeface="Arial Unicode MS"/>
              </a:rPr>
              <a:t>Solution components </a:t>
            </a:r>
          </a:p>
          <a:p>
            <a:pPr marL="85748" indent="-85748" defTabSz="685983">
              <a:buClr>
                <a:srgbClr val="000000"/>
              </a:buClr>
              <a:buSzPct val="100000"/>
              <a:tabLst>
                <a:tab pos="342991" algn="l"/>
              </a:tabLst>
            </a:pPr>
            <a:r>
              <a:rPr lang="en-US" sz="900" b="1">
                <a:cs typeface="Arial Unicode MS"/>
              </a:rPr>
              <a:t>Software</a:t>
            </a:r>
            <a:endParaRPr lang="en-US" sz="900">
              <a:cs typeface="Arial Unicode MS"/>
            </a:endParaRPr>
          </a:p>
          <a:p>
            <a:pPr marL="85748" indent="-85748" defTabSz="685983">
              <a:buClr>
                <a:srgbClr val="000000"/>
              </a:buClr>
              <a:buSzPct val="100000"/>
              <a:buFont typeface="Arial" charset="0"/>
              <a:buChar char="•"/>
              <a:tabLst>
                <a:tab pos="342991" algn="l"/>
              </a:tabLst>
            </a:pPr>
            <a:r>
              <a:rPr lang="en-US" sz="900">
                <a:cs typeface="Arial Unicode MS"/>
              </a:rPr>
              <a:t>IBM® Rational® Development and Test Environment for System z®</a:t>
            </a:r>
          </a:p>
          <a:p>
            <a:pPr marL="85748" indent="-85748" defTabSz="685983">
              <a:buClr>
                <a:srgbClr val="000000"/>
              </a:buClr>
              <a:buSzPct val="100000"/>
              <a:tabLst>
                <a:tab pos="342991" algn="l"/>
              </a:tabLst>
            </a:pPr>
            <a:r>
              <a:rPr lang="en-US" sz="900" b="1">
                <a:cs typeface="Arial Unicode MS"/>
              </a:rPr>
              <a:t>Servers</a:t>
            </a:r>
          </a:p>
          <a:p>
            <a:pPr marL="85748" indent="-85748" defTabSz="685983">
              <a:buClr>
                <a:srgbClr val="000000"/>
              </a:buClr>
              <a:buSzPct val="100000"/>
              <a:buFont typeface="Arial" charset="0"/>
              <a:buChar char="•"/>
              <a:tabLst>
                <a:tab pos="342991" algn="l"/>
              </a:tabLst>
            </a:pPr>
            <a:r>
              <a:rPr lang="en-US" sz="900">
                <a:cs typeface="Arial Unicode MS"/>
              </a:rPr>
              <a:t>IBM System z</a:t>
            </a:r>
          </a:p>
        </p:txBody>
      </p:sp>
      <p:sp>
        <p:nvSpPr>
          <p:cNvPr id="51207" name="Rectangle 24"/>
          <p:cNvSpPr>
            <a:spLocks noChangeArrowheads="1"/>
          </p:cNvSpPr>
          <p:nvPr/>
        </p:nvSpPr>
        <p:spPr bwMode="auto">
          <a:xfrm>
            <a:off x="6565900" y="5783479"/>
            <a:ext cx="2255838" cy="160776"/>
          </a:xfrm>
          <a:prstGeom prst="rect">
            <a:avLst/>
          </a:prstGeom>
          <a:noFill/>
          <a:ln w="9525">
            <a:noFill/>
            <a:miter lim="800000"/>
            <a:headEnd/>
            <a:tailEnd/>
          </a:ln>
        </p:spPr>
        <p:txBody>
          <a:bodyPr tIns="34537" bIns="34537" anchor="b"/>
          <a:lstStyle/>
          <a:p>
            <a:pPr marL="300118" indent="-300118" algn="r" defTabSz="685983"/>
            <a:r>
              <a:rPr lang="en-US" sz="600">
                <a:cs typeface="Arial Unicode MS"/>
              </a:rPr>
              <a:t>RAP14463-USEN-00</a:t>
            </a:r>
          </a:p>
        </p:txBody>
      </p:sp>
      <p:sp>
        <p:nvSpPr>
          <p:cNvPr id="51208" name="Rectangle 23"/>
          <p:cNvSpPr>
            <a:spLocks noChangeArrowheads="1"/>
          </p:cNvSpPr>
          <p:nvPr/>
        </p:nvSpPr>
        <p:spPr bwMode="auto">
          <a:xfrm>
            <a:off x="3798889" y="3371836"/>
            <a:ext cx="4956175" cy="738664"/>
          </a:xfrm>
          <a:prstGeom prst="rect">
            <a:avLst/>
          </a:prstGeom>
          <a:noFill/>
          <a:ln w="9525">
            <a:noFill/>
            <a:miter lim="800000"/>
            <a:headEnd/>
            <a:tailEnd/>
          </a:ln>
        </p:spPr>
        <p:txBody>
          <a:bodyPr lIns="0" tIns="0" rIns="0">
            <a:spAutoFit/>
          </a:bodyPr>
          <a:lstStyle/>
          <a:p>
            <a:pPr defTabSz="685983"/>
            <a:r>
              <a:rPr lang="en-US" sz="900" b="1">
                <a:ea typeface="MS PGothic" pitchFamily="34" charset="-128"/>
                <a:cs typeface="Arial Unicode MS"/>
              </a:rPr>
              <a:t>The transformation:</a:t>
            </a:r>
            <a:r>
              <a:rPr lang="en-US" sz="900">
                <a:ea typeface="MS PGothic" pitchFamily="34" charset="-128"/>
                <a:cs typeface="Arial Unicode MS"/>
              </a:rPr>
              <a:t> Jens Zimmermann, assistant to the chief</a:t>
            </a:r>
          </a:p>
          <a:p>
            <a:pPr defTabSz="685983"/>
            <a:r>
              <a:rPr lang="en-US" sz="900">
                <a:ea typeface="MS PGothic" pitchFamily="34" charset="-128"/>
                <a:cs typeface="Arial Unicode MS"/>
              </a:rPr>
              <a:t>information officer (CIO) at Fiducia IT AG, needed to prepare for the impending retirement of many of its senior mainframe developers. Zimmermann created a host education program called “Host Just Do IT” for mainframe developers using IBM Rational Development and Test Environment for System z software.</a:t>
            </a:r>
          </a:p>
        </p:txBody>
      </p:sp>
      <p:sp>
        <p:nvSpPr>
          <p:cNvPr id="51209" name="Text Box 3"/>
          <p:cNvSpPr txBox="1">
            <a:spLocks noChangeArrowheads="1"/>
          </p:cNvSpPr>
          <p:nvPr/>
        </p:nvSpPr>
        <p:spPr bwMode="auto">
          <a:xfrm>
            <a:off x="217489" y="2969300"/>
            <a:ext cx="3216275" cy="626432"/>
          </a:xfrm>
          <a:prstGeom prst="rect">
            <a:avLst/>
          </a:prstGeom>
          <a:noFill/>
          <a:ln w="21600">
            <a:noFill/>
            <a:round/>
            <a:headEnd/>
            <a:tailEnd/>
          </a:ln>
        </p:spPr>
        <p:txBody>
          <a:bodyPr/>
          <a:lstStyle/>
          <a:p>
            <a:pPr>
              <a:buSzPct val="100000"/>
              <a:tabLst>
                <a:tab pos="0" algn="l"/>
                <a:tab pos="342991" algn="l"/>
                <a:tab pos="685983" algn="l"/>
                <a:tab pos="1028974" algn="l"/>
                <a:tab pos="1371966" algn="l"/>
                <a:tab pos="1714957" algn="l"/>
                <a:tab pos="2057949" algn="l"/>
                <a:tab pos="2400940" algn="l"/>
                <a:tab pos="2743932" algn="l"/>
                <a:tab pos="3086923" algn="l"/>
                <a:tab pos="3429914" algn="l"/>
                <a:tab pos="3772906" algn="l"/>
                <a:tab pos="4115897" algn="l"/>
                <a:tab pos="4458889" algn="l"/>
                <a:tab pos="4801880" algn="l"/>
                <a:tab pos="5144872" algn="l"/>
                <a:tab pos="5487863" algn="l"/>
                <a:tab pos="5830854" algn="l"/>
                <a:tab pos="6173846" algn="l"/>
                <a:tab pos="6516837" algn="l"/>
                <a:tab pos="6859829" algn="l"/>
              </a:tabLst>
            </a:pPr>
            <a:r>
              <a:rPr lang="en-US" sz="1050" b="1">
                <a:solidFill>
                  <a:srgbClr val="7FBA00"/>
                </a:solidFill>
                <a:cs typeface="Arial Unicode MS"/>
              </a:rPr>
              <a:t>85% decrease</a:t>
            </a:r>
          </a:p>
          <a:p>
            <a:pPr>
              <a:buSzPct val="100000"/>
              <a:tabLst>
                <a:tab pos="0" algn="l"/>
                <a:tab pos="342991" algn="l"/>
                <a:tab pos="685983" algn="l"/>
                <a:tab pos="1028974" algn="l"/>
                <a:tab pos="1371966" algn="l"/>
                <a:tab pos="1714957" algn="l"/>
                <a:tab pos="2057949" algn="l"/>
                <a:tab pos="2400940" algn="l"/>
                <a:tab pos="2743932" algn="l"/>
                <a:tab pos="3086923" algn="l"/>
                <a:tab pos="3429914" algn="l"/>
                <a:tab pos="3772906" algn="l"/>
                <a:tab pos="4115897" algn="l"/>
                <a:tab pos="4458889" algn="l"/>
                <a:tab pos="4801880" algn="l"/>
                <a:tab pos="5144872" algn="l"/>
                <a:tab pos="5487863" algn="l"/>
                <a:tab pos="5830854" algn="l"/>
                <a:tab pos="6173846" algn="l"/>
                <a:tab pos="6516837" algn="l"/>
                <a:tab pos="6859829" algn="l"/>
              </a:tabLst>
            </a:pPr>
            <a:r>
              <a:rPr lang="en-US" sz="1050">
                <a:solidFill>
                  <a:srgbClr val="5F5D5E"/>
                </a:solidFill>
                <a:cs typeface="Arial Unicode MS"/>
              </a:rPr>
              <a:t>in the amount of time needed to onboard new programmers</a:t>
            </a:r>
            <a:endParaRPr lang="en-US" sz="1050">
              <a:solidFill>
                <a:srgbClr val="5F5D5E"/>
              </a:solidFill>
              <a:ea typeface="MS PGothic" pitchFamily="34" charset="-128"/>
            </a:endParaRPr>
          </a:p>
        </p:txBody>
      </p:sp>
      <p:sp>
        <p:nvSpPr>
          <p:cNvPr id="51210" name="Rectangle 7"/>
          <p:cNvSpPr>
            <a:spLocks noChangeArrowheads="1"/>
          </p:cNvSpPr>
          <p:nvPr/>
        </p:nvSpPr>
        <p:spPr bwMode="auto">
          <a:xfrm>
            <a:off x="212726" y="3714824"/>
            <a:ext cx="3216275" cy="628814"/>
          </a:xfrm>
          <a:prstGeom prst="rect">
            <a:avLst/>
          </a:prstGeom>
          <a:noFill/>
          <a:ln w="21600">
            <a:noFill/>
            <a:round/>
            <a:headEnd/>
            <a:tailEnd/>
          </a:ln>
        </p:spPr>
        <p:txBody>
          <a:bodyPr/>
          <a:lstStyle/>
          <a:p>
            <a:pPr>
              <a:buSzPct val="100000"/>
              <a:tabLst>
                <a:tab pos="0" algn="l"/>
                <a:tab pos="342991" algn="l"/>
                <a:tab pos="685983" algn="l"/>
                <a:tab pos="1028974" algn="l"/>
                <a:tab pos="1371966" algn="l"/>
                <a:tab pos="1714957" algn="l"/>
                <a:tab pos="2057949" algn="l"/>
                <a:tab pos="2400940" algn="l"/>
                <a:tab pos="2743932" algn="l"/>
                <a:tab pos="3086923" algn="l"/>
                <a:tab pos="3429914" algn="l"/>
                <a:tab pos="3772906" algn="l"/>
                <a:tab pos="4115897" algn="l"/>
                <a:tab pos="4458889" algn="l"/>
                <a:tab pos="4801880" algn="l"/>
                <a:tab pos="5144872" algn="l"/>
                <a:tab pos="5487863" algn="l"/>
                <a:tab pos="5830854" algn="l"/>
                <a:tab pos="6173846" algn="l"/>
                <a:tab pos="6516837" algn="l"/>
                <a:tab pos="6859829" algn="l"/>
              </a:tabLst>
            </a:pPr>
            <a:r>
              <a:rPr lang="en-US" sz="1050" b="1">
                <a:solidFill>
                  <a:srgbClr val="0099B5"/>
                </a:solidFill>
                <a:cs typeface="Arial Unicode MS"/>
              </a:rPr>
              <a:t>Cuts costs </a:t>
            </a:r>
          </a:p>
          <a:p>
            <a:pPr>
              <a:buSzPct val="100000"/>
              <a:tabLst>
                <a:tab pos="0" algn="l"/>
                <a:tab pos="342991" algn="l"/>
                <a:tab pos="685983" algn="l"/>
                <a:tab pos="1028974" algn="l"/>
                <a:tab pos="1371966" algn="l"/>
                <a:tab pos="1714957" algn="l"/>
                <a:tab pos="2057949" algn="l"/>
                <a:tab pos="2400940" algn="l"/>
                <a:tab pos="2743932" algn="l"/>
                <a:tab pos="3086923" algn="l"/>
                <a:tab pos="3429914" algn="l"/>
                <a:tab pos="3772906" algn="l"/>
                <a:tab pos="4115897" algn="l"/>
                <a:tab pos="4458889" algn="l"/>
                <a:tab pos="4801880" algn="l"/>
                <a:tab pos="5144872" algn="l"/>
                <a:tab pos="5487863" algn="l"/>
                <a:tab pos="5830854" algn="l"/>
                <a:tab pos="6173846" algn="l"/>
                <a:tab pos="6516837" algn="l"/>
                <a:tab pos="6859829" algn="l"/>
              </a:tabLst>
            </a:pPr>
            <a:r>
              <a:rPr lang="en-US" sz="1050">
                <a:solidFill>
                  <a:srgbClr val="5F5D5E"/>
                </a:solidFill>
                <a:cs typeface="Arial Unicode MS"/>
              </a:rPr>
              <a:t>for line of business development and frees up mainframe capacity for </a:t>
            </a:r>
          </a:p>
          <a:p>
            <a:pPr>
              <a:buSzPct val="100000"/>
              <a:tabLst>
                <a:tab pos="0" algn="l"/>
                <a:tab pos="342991" algn="l"/>
                <a:tab pos="685983" algn="l"/>
                <a:tab pos="1028974" algn="l"/>
                <a:tab pos="1371966" algn="l"/>
                <a:tab pos="1714957" algn="l"/>
                <a:tab pos="2057949" algn="l"/>
                <a:tab pos="2400940" algn="l"/>
                <a:tab pos="2743932" algn="l"/>
                <a:tab pos="3086923" algn="l"/>
                <a:tab pos="3429914" algn="l"/>
                <a:tab pos="3772906" algn="l"/>
                <a:tab pos="4115897" algn="l"/>
                <a:tab pos="4458889" algn="l"/>
                <a:tab pos="4801880" algn="l"/>
                <a:tab pos="5144872" algn="l"/>
                <a:tab pos="5487863" algn="l"/>
                <a:tab pos="5830854" algn="l"/>
                <a:tab pos="6173846" algn="l"/>
                <a:tab pos="6516837" algn="l"/>
                <a:tab pos="6859829" algn="l"/>
              </a:tabLst>
            </a:pPr>
            <a:r>
              <a:rPr lang="en-US" sz="1050">
                <a:solidFill>
                  <a:srgbClr val="5F5D5E"/>
                </a:solidFill>
                <a:cs typeface="Arial Unicode MS"/>
              </a:rPr>
              <a:t>new workloads</a:t>
            </a:r>
          </a:p>
        </p:txBody>
      </p:sp>
      <p:sp>
        <p:nvSpPr>
          <p:cNvPr id="51211" name="Rectangle 5"/>
          <p:cNvSpPr>
            <a:spLocks noChangeArrowheads="1"/>
          </p:cNvSpPr>
          <p:nvPr/>
        </p:nvSpPr>
        <p:spPr bwMode="auto">
          <a:xfrm>
            <a:off x="212726" y="2114207"/>
            <a:ext cx="3216275" cy="628814"/>
          </a:xfrm>
          <a:prstGeom prst="rect">
            <a:avLst/>
          </a:prstGeom>
          <a:noFill/>
          <a:ln w="21600">
            <a:noFill/>
            <a:round/>
            <a:headEnd/>
            <a:tailEnd/>
          </a:ln>
        </p:spPr>
        <p:txBody>
          <a:bodyPr/>
          <a:lstStyle/>
          <a:p>
            <a:pPr>
              <a:buSzPct val="100000"/>
              <a:tabLst>
                <a:tab pos="0" algn="l"/>
                <a:tab pos="342991" algn="l"/>
                <a:tab pos="685983" algn="l"/>
                <a:tab pos="1028974" algn="l"/>
                <a:tab pos="1371966" algn="l"/>
                <a:tab pos="1714957" algn="l"/>
                <a:tab pos="2057949" algn="l"/>
                <a:tab pos="2400940" algn="l"/>
                <a:tab pos="2743932" algn="l"/>
                <a:tab pos="3086923" algn="l"/>
                <a:tab pos="3429914" algn="l"/>
                <a:tab pos="3772906" algn="l"/>
                <a:tab pos="4115897" algn="l"/>
                <a:tab pos="4458889" algn="l"/>
                <a:tab pos="4801880" algn="l"/>
                <a:tab pos="5144872" algn="l"/>
                <a:tab pos="5487863" algn="l"/>
                <a:tab pos="5830854" algn="l"/>
                <a:tab pos="6173846" algn="l"/>
                <a:tab pos="6516837" algn="l"/>
                <a:tab pos="6859829" algn="l"/>
              </a:tabLst>
            </a:pPr>
            <a:r>
              <a:rPr lang="en-US" sz="1050" b="1">
                <a:solidFill>
                  <a:srgbClr val="FF9933"/>
                </a:solidFill>
                <a:cs typeface="Arial Unicode MS"/>
              </a:rPr>
              <a:t>50% reduction </a:t>
            </a:r>
          </a:p>
          <a:p>
            <a:pPr>
              <a:buSzPct val="100000"/>
              <a:tabLst>
                <a:tab pos="0" algn="l"/>
                <a:tab pos="342991" algn="l"/>
                <a:tab pos="685983" algn="l"/>
                <a:tab pos="1028974" algn="l"/>
                <a:tab pos="1371966" algn="l"/>
                <a:tab pos="1714957" algn="l"/>
                <a:tab pos="2057949" algn="l"/>
                <a:tab pos="2400940" algn="l"/>
                <a:tab pos="2743932" algn="l"/>
                <a:tab pos="3086923" algn="l"/>
                <a:tab pos="3429914" algn="l"/>
                <a:tab pos="3772906" algn="l"/>
                <a:tab pos="4115897" algn="l"/>
                <a:tab pos="4458889" algn="l"/>
                <a:tab pos="4801880" algn="l"/>
                <a:tab pos="5144872" algn="l"/>
                <a:tab pos="5487863" algn="l"/>
                <a:tab pos="5830854" algn="l"/>
                <a:tab pos="6173846" algn="l"/>
                <a:tab pos="6516837" algn="l"/>
                <a:tab pos="6859829" algn="l"/>
              </a:tabLst>
            </a:pPr>
            <a:r>
              <a:rPr lang="en-US" sz="1050">
                <a:solidFill>
                  <a:srgbClr val="5F5D5E"/>
                </a:solidFill>
                <a:cs typeface="Arial Unicode MS"/>
              </a:rPr>
              <a:t>in the time it takes for developers to effectively begin working in the mainframe environment</a:t>
            </a:r>
          </a:p>
        </p:txBody>
      </p:sp>
      <p:pic>
        <p:nvPicPr>
          <p:cNvPr id="51212" name="Picture 2"/>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829051" y="2057043"/>
            <a:ext cx="4956175" cy="1225473"/>
          </a:xfrm>
          <a:prstGeom prst="rect">
            <a:avLst/>
          </a:prstGeom>
          <a:noFill/>
          <a:ln w="9525">
            <a:noFill/>
            <a:miter lim="800000"/>
            <a:headEnd/>
            <a:tailEnd/>
          </a:ln>
        </p:spPr>
      </p:pic>
      <p:pic>
        <p:nvPicPr>
          <p:cNvPr id="51213" name="Picture 3"/>
          <p:cNvPicPr>
            <a:picLocks noChangeAspect="1"/>
          </p:cNvPicPr>
          <p:nvPr/>
        </p:nvPicPr>
        <p:blipFill>
          <a:blip r:embed="rId4"/>
          <a:srcRect/>
          <a:stretch>
            <a:fillRect/>
          </a:stretch>
        </p:blipFill>
        <p:spPr bwMode="auto">
          <a:xfrm>
            <a:off x="7010401" y="5372606"/>
            <a:ext cx="1698625" cy="320362"/>
          </a:xfrm>
          <a:prstGeom prst="rect">
            <a:avLst/>
          </a:prstGeom>
          <a:noFill/>
          <a:ln w="9525">
            <a:noFill/>
            <a:miter lim="800000"/>
            <a:headEnd/>
            <a:tailEnd/>
          </a:ln>
        </p:spPr>
      </p:pic>
    </p:spTree>
    <p:extLst>
      <p:ext uri="{BB962C8B-B14F-4D97-AF65-F5344CB8AC3E}">
        <p14:creationId xmlns:p14="http://schemas.microsoft.com/office/powerpoint/2010/main" val="3492227667"/>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074" name="Slide Number Placeholder 2"/>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Arial" charset="0"/>
                <a:ea typeface="ＭＳ Ｐゴシック" charset="0"/>
              </a:defRPr>
            </a:lvl1pPr>
            <a:lvl2pPr marL="557361" indent="-214370">
              <a:defRPr sz="1200">
                <a:solidFill>
                  <a:schemeClr val="tx1"/>
                </a:solidFill>
                <a:latin typeface="Arial" charset="0"/>
                <a:ea typeface="ＭＳ Ｐゴシック" charset="0"/>
              </a:defRPr>
            </a:lvl2pPr>
            <a:lvl3pPr marL="857479" indent="-171496">
              <a:defRPr sz="1200">
                <a:solidFill>
                  <a:schemeClr val="tx1"/>
                </a:solidFill>
                <a:latin typeface="Arial" charset="0"/>
                <a:ea typeface="ＭＳ Ｐゴシック" charset="0"/>
              </a:defRPr>
            </a:lvl3pPr>
            <a:lvl4pPr marL="1200470" indent="-171496">
              <a:defRPr sz="1200">
                <a:solidFill>
                  <a:schemeClr val="bg1"/>
                </a:solidFill>
                <a:latin typeface="Arial" charset="0"/>
                <a:ea typeface="ＭＳ Ｐゴシック" charset="0"/>
              </a:defRPr>
            </a:lvl4pPr>
            <a:lvl5pPr marL="1543461" indent="-171496">
              <a:defRPr sz="1200">
                <a:solidFill>
                  <a:schemeClr val="bg1"/>
                </a:solidFill>
                <a:latin typeface="Arial" charset="0"/>
                <a:ea typeface="ＭＳ Ｐゴシック" charset="0"/>
              </a:defRPr>
            </a:lvl5pPr>
            <a:lvl6pPr marL="1886453" indent="-171496" eaLnBrk="0" hangingPunct="0">
              <a:defRPr sz="1200">
                <a:solidFill>
                  <a:schemeClr val="bg1"/>
                </a:solidFill>
                <a:latin typeface="Arial" charset="0"/>
                <a:ea typeface="ＭＳ Ｐゴシック" charset="0"/>
              </a:defRPr>
            </a:lvl6pPr>
            <a:lvl7pPr marL="2229444" indent="-171496" eaLnBrk="0" hangingPunct="0">
              <a:defRPr sz="1200">
                <a:solidFill>
                  <a:schemeClr val="bg1"/>
                </a:solidFill>
                <a:latin typeface="Arial" charset="0"/>
                <a:ea typeface="ＭＳ Ｐゴシック" charset="0"/>
              </a:defRPr>
            </a:lvl7pPr>
            <a:lvl8pPr marL="2572436" indent="-171496" eaLnBrk="0" hangingPunct="0">
              <a:defRPr sz="1200">
                <a:solidFill>
                  <a:schemeClr val="bg1"/>
                </a:solidFill>
                <a:latin typeface="Arial" charset="0"/>
                <a:ea typeface="ＭＳ Ｐゴシック" charset="0"/>
              </a:defRPr>
            </a:lvl8pPr>
            <a:lvl9pPr marL="2915427" indent="-171496" eaLnBrk="0" hangingPunct="0">
              <a:defRPr sz="1200">
                <a:solidFill>
                  <a:schemeClr val="bg1"/>
                </a:solidFill>
                <a:latin typeface="Arial" charset="0"/>
                <a:ea typeface="ＭＳ Ｐゴシック" charset="0"/>
              </a:defRPr>
            </a:lvl9pPr>
          </a:lstStyle>
          <a:p>
            <a:fld id="{506B2F74-57BB-EE4B-89BF-809A6E758E88}" type="slidenum">
              <a:rPr lang="en-US" sz="600"/>
              <a:pPr/>
              <a:t>54</a:t>
            </a:fld>
            <a:endParaRPr lang="en-US" sz="600"/>
          </a:p>
        </p:txBody>
      </p:sp>
      <p:sp>
        <p:nvSpPr>
          <p:cNvPr id="3075" name="Rectangle 22"/>
          <p:cNvSpPr>
            <a:spLocks noChangeArrowheads="1"/>
          </p:cNvSpPr>
          <p:nvPr/>
        </p:nvSpPr>
        <p:spPr bwMode="auto">
          <a:xfrm>
            <a:off x="6215064" y="2320240"/>
            <a:ext cx="2654300" cy="3173842"/>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da-DK" sz="1050"/>
          </a:p>
        </p:txBody>
      </p:sp>
      <p:sp>
        <p:nvSpPr>
          <p:cNvPr id="3076" name="Line 11"/>
          <p:cNvSpPr>
            <a:spLocks noChangeShapeType="1"/>
          </p:cNvSpPr>
          <p:nvPr/>
        </p:nvSpPr>
        <p:spPr bwMode="auto">
          <a:xfrm>
            <a:off x="8874126" y="1285317"/>
            <a:ext cx="3175" cy="10527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sz="1050"/>
          </a:p>
        </p:txBody>
      </p:sp>
      <p:pic>
        <p:nvPicPr>
          <p:cNvPr id="3077" name="Picture 13" descr="DanskeBank.tif"/>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823075" y="4914098"/>
            <a:ext cx="1371600" cy="37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8" name="Text Box 46"/>
          <p:cNvSpPr txBox="1">
            <a:spLocks noChangeArrowheads="1"/>
          </p:cNvSpPr>
          <p:nvPr/>
        </p:nvSpPr>
        <p:spPr bwMode="auto">
          <a:xfrm>
            <a:off x="182565" y="959002"/>
            <a:ext cx="7769225" cy="275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b"/>
          <a:lstStyle>
            <a:lvl1pPr>
              <a:defRPr sz="1600">
                <a:solidFill>
                  <a:schemeClr val="tx1"/>
                </a:solidFill>
                <a:latin typeface="Arial" charset="0"/>
                <a:ea typeface="ＭＳ Ｐゴシック" charset="0"/>
              </a:defRPr>
            </a:lvl1pPr>
            <a:lvl2pPr marL="742950" indent="-285750">
              <a:defRPr sz="1600">
                <a:solidFill>
                  <a:schemeClr val="tx1"/>
                </a:solidFill>
                <a:latin typeface="Arial" charset="0"/>
                <a:ea typeface="ＭＳ Ｐゴシック" charset="0"/>
              </a:defRPr>
            </a:lvl2pPr>
            <a:lvl3pPr marL="1143000" indent="-228600">
              <a:defRPr sz="1600">
                <a:solidFill>
                  <a:schemeClr val="tx1"/>
                </a:solidFill>
                <a:latin typeface="Arial" charset="0"/>
                <a:ea typeface="ＭＳ Ｐゴシック" charset="0"/>
              </a:defRPr>
            </a:lvl3pPr>
            <a:lvl4pPr marL="1600200" indent="-228600">
              <a:defRPr sz="1600">
                <a:solidFill>
                  <a:schemeClr val="bg1"/>
                </a:solidFill>
                <a:latin typeface="Arial" charset="0"/>
                <a:ea typeface="ＭＳ Ｐゴシック" charset="0"/>
              </a:defRPr>
            </a:lvl4pPr>
            <a:lvl5pPr marL="2057400" indent="-228600">
              <a:defRPr sz="1600">
                <a:solidFill>
                  <a:schemeClr val="bg1"/>
                </a:solidFill>
                <a:latin typeface="Arial" charset="0"/>
                <a:ea typeface="ＭＳ Ｐゴシック" charset="0"/>
              </a:defRPr>
            </a:lvl5pPr>
            <a:lvl6pPr marL="2514600" indent="-228600" eaLnBrk="0" hangingPunct="0">
              <a:defRPr sz="1600">
                <a:solidFill>
                  <a:schemeClr val="bg1"/>
                </a:solidFill>
                <a:latin typeface="Arial" charset="0"/>
                <a:ea typeface="ＭＳ Ｐゴシック" charset="0"/>
              </a:defRPr>
            </a:lvl6pPr>
            <a:lvl7pPr marL="2971800" indent="-228600" eaLnBrk="0" hangingPunct="0">
              <a:defRPr sz="1600">
                <a:solidFill>
                  <a:schemeClr val="bg1"/>
                </a:solidFill>
                <a:latin typeface="Arial" charset="0"/>
                <a:ea typeface="ＭＳ Ｐゴシック" charset="0"/>
              </a:defRPr>
            </a:lvl7pPr>
            <a:lvl8pPr marL="3429000" indent="-228600" eaLnBrk="0" hangingPunct="0">
              <a:defRPr sz="1600">
                <a:solidFill>
                  <a:schemeClr val="bg1"/>
                </a:solidFill>
                <a:latin typeface="Arial" charset="0"/>
                <a:ea typeface="ＭＳ Ｐゴシック" charset="0"/>
              </a:defRPr>
            </a:lvl8pPr>
            <a:lvl9pPr marL="3886200" indent="-228600" eaLnBrk="0" hangingPunct="0">
              <a:defRPr sz="1600">
                <a:solidFill>
                  <a:schemeClr val="bg1"/>
                </a:solidFill>
                <a:latin typeface="Arial" charset="0"/>
                <a:ea typeface="ＭＳ Ｐゴシック" charset="0"/>
              </a:defRPr>
            </a:lvl9pPr>
          </a:lstStyle>
          <a:p>
            <a:pPr>
              <a:spcAft>
                <a:spcPts val="675"/>
              </a:spcAft>
            </a:pPr>
            <a:r>
              <a:rPr lang="en-US" sz="750">
                <a:cs typeface="Arial" charset="0"/>
              </a:rPr>
              <a:t>IBM Software</a:t>
            </a:r>
            <a:endParaRPr lang="en-US" sz="1350">
              <a:cs typeface="Arial" charset="0"/>
            </a:endParaRPr>
          </a:p>
        </p:txBody>
      </p:sp>
      <p:sp>
        <p:nvSpPr>
          <p:cNvPr id="3079" name="Rectangle 8"/>
          <p:cNvSpPr>
            <a:spLocks noGrp="1" noChangeArrowheads="1"/>
          </p:cNvSpPr>
          <p:nvPr>
            <p:ph type="title"/>
          </p:nvPr>
        </p:nvSpPr>
        <p:spPr>
          <a:xfrm>
            <a:off x="184151" y="1301990"/>
            <a:ext cx="8685213" cy="900481"/>
          </a:xfrm>
          <a:noFill/>
        </p:spPr>
        <p:txBody>
          <a:bodyPr/>
          <a:lstStyle/>
          <a:p>
            <a:pPr eaLnBrk="1" hangingPunct="1"/>
            <a:r>
              <a:rPr lang="en-US" sz="1951">
                <a:latin typeface="Arial" charset="0"/>
              </a:rPr>
              <a:t>Danske Bank Group </a:t>
            </a:r>
            <a:br>
              <a:rPr lang="en-US" sz="1951">
                <a:latin typeface="Arial" charset="0"/>
              </a:rPr>
            </a:br>
            <a:r>
              <a:rPr lang="en-US" sz="1350">
                <a:latin typeface="Arial" charset="0"/>
              </a:rPr>
              <a:t>Adopting agile development practices and reducing time to market</a:t>
            </a:r>
            <a:r>
              <a:rPr lang="en-US" sz="1951">
                <a:latin typeface="Arial" charset="0"/>
              </a:rPr>
              <a:t/>
            </a:r>
            <a:br>
              <a:rPr lang="en-US" sz="1951">
                <a:latin typeface="Arial" charset="0"/>
              </a:rPr>
            </a:br>
            <a:endParaRPr lang="en-US" sz="1951">
              <a:latin typeface="Arial" charset="0"/>
            </a:endParaRPr>
          </a:p>
        </p:txBody>
      </p:sp>
      <p:sp>
        <p:nvSpPr>
          <p:cNvPr id="3080" name="Rectangle 6"/>
          <p:cNvSpPr>
            <a:spLocks noChangeArrowheads="1"/>
          </p:cNvSpPr>
          <p:nvPr/>
        </p:nvSpPr>
        <p:spPr bwMode="auto">
          <a:xfrm>
            <a:off x="182564" y="2261884"/>
            <a:ext cx="5853112" cy="1685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a:spAutoFit/>
          </a:bodyPr>
          <a:lstStyle/>
          <a:p>
            <a:pPr defTabSz="217943">
              <a:spcBef>
                <a:spcPct val="50000"/>
              </a:spcBef>
              <a:buClr>
                <a:schemeClr val="tx1"/>
              </a:buClr>
            </a:pPr>
            <a:r>
              <a:rPr lang="en-US" sz="1200" b="1">
                <a:solidFill>
                  <a:schemeClr val="accent1"/>
                </a:solidFill>
                <a:ea typeface="Arial Unicode MS" charset="0"/>
                <a:cs typeface="Arial" charset="0"/>
              </a:rPr>
              <a:t>The need:</a:t>
            </a:r>
          </a:p>
          <a:p>
            <a:pPr defTabSz="217943">
              <a:spcBef>
                <a:spcPct val="50000"/>
              </a:spcBef>
              <a:buClr>
                <a:schemeClr val="tx1"/>
              </a:buClr>
            </a:pPr>
            <a:r>
              <a:rPr lang="en-US" sz="1050">
                <a:ea typeface="Arial Unicode MS" charset="0"/>
                <a:cs typeface="Arial" charset="0"/>
              </a:rPr>
              <a:t>Danske Bank Group wanted to deliver new services faster. It sought to reduce time to market from approximately 14 months to nine months and increase IT development efficiency by 10 percent.</a:t>
            </a:r>
            <a:endParaRPr lang="en-US" sz="450">
              <a:solidFill>
                <a:schemeClr val="folHlink"/>
              </a:solidFill>
              <a:ea typeface="Arial Unicode MS" charset="0"/>
              <a:cs typeface="Arial" charset="0"/>
            </a:endParaRPr>
          </a:p>
          <a:p>
            <a:pPr defTabSz="217943">
              <a:spcBef>
                <a:spcPct val="50000"/>
              </a:spcBef>
              <a:buClr>
                <a:schemeClr val="tx1"/>
              </a:buClr>
            </a:pPr>
            <a:r>
              <a:rPr lang="en-US" sz="1200" b="1">
                <a:solidFill>
                  <a:schemeClr val="accent1"/>
                </a:solidFill>
                <a:ea typeface="Arial Unicode MS" charset="0"/>
                <a:cs typeface="Arial" charset="0"/>
              </a:rPr>
              <a:t>The solution:</a:t>
            </a:r>
            <a:endParaRPr lang="en-US" sz="900">
              <a:solidFill>
                <a:schemeClr val="accent1"/>
              </a:solidFill>
              <a:ea typeface="Arial Unicode MS" charset="0"/>
              <a:cs typeface="Arial" charset="0"/>
            </a:endParaRPr>
          </a:p>
          <a:p>
            <a:pPr defTabSz="217943">
              <a:spcBef>
                <a:spcPct val="50000"/>
              </a:spcBef>
              <a:buClr>
                <a:schemeClr val="tx1"/>
              </a:buClr>
            </a:pPr>
            <a:r>
              <a:rPr lang="en-US" sz="1050">
                <a:ea typeface="Arial Unicode MS" charset="0"/>
                <a:cs typeface="Arial" charset="0"/>
              </a:rPr>
              <a:t>The bank adopted agile development methods supported by IBM Rational Team Concert software to improve the quality of deliveries and to achieve work processes that come more naturally to employees. </a:t>
            </a:r>
          </a:p>
        </p:txBody>
      </p:sp>
      <p:sp>
        <p:nvSpPr>
          <p:cNvPr id="3081" name="Rectangle 7"/>
          <p:cNvSpPr>
            <a:spLocks noChangeArrowheads="1"/>
          </p:cNvSpPr>
          <p:nvPr/>
        </p:nvSpPr>
        <p:spPr bwMode="auto">
          <a:xfrm>
            <a:off x="182564" y="3978022"/>
            <a:ext cx="5853112" cy="1488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p>
            <a:pPr marL="127431" indent="-127431">
              <a:spcBef>
                <a:spcPct val="50000"/>
              </a:spcBef>
              <a:buClr>
                <a:schemeClr val="tx1"/>
              </a:buClr>
            </a:pPr>
            <a:r>
              <a:rPr lang="en-US" sz="1200" b="1">
                <a:solidFill>
                  <a:schemeClr val="accent1"/>
                </a:solidFill>
                <a:ea typeface="Arial Unicode MS" charset="0"/>
                <a:cs typeface="Arial" charset="0"/>
              </a:rPr>
              <a:t>The benefit:</a:t>
            </a:r>
            <a:endParaRPr lang="en-US" sz="900">
              <a:solidFill>
                <a:schemeClr val="accent1"/>
              </a:solidFill>
              <a:ea typeface="Arial Unicode MS" charset="0"/>
              <a:cs typeface="Arial" charset="0"/>
            </a:endParaRPr>
          </a:p>
          <a:p>
            <a:pPr marL="127431" indent="-127431">
              <a:spcBef>
                <a:spcPct val="50000"/>
              </a:spcBef>
              <a:buClr>
                <a:schemeClr val="tx1"/>
              </a:buClr>
              <a:buFont typeface="Wingdings" charset="0"/>
              <a:buChar char="§"/>
            </a:pPr>
            <a:r>
              <a:rPr lang="en-US" sz="1050">
                <a:ea typeface="Arial Unicode MS" charset="0"/>
                <a:cs typeface="Arial" charset="0"/>
              </a:rPr>
              <a:t>Reduces time to market and improves quality through an iterative development model and processes</a:t>
            </a:r>
          </a:p>
          <a:p>
            <a:pPr marL="127431" indent="-127431">
              <a:spcBef>
                <a:spcPct val="50000"/>
              </a:spcBef>
              <a:buClr>
                <a:schemeClr val="tx1"/>
              </a:buClr>
              <a:buFont typeface="Wingdings" charset="0"/>
              <a:buChar char="§"/>
            </a:pPr>
            <a:r>
              <a:rPr lang="en-US" sz="1050">
                <a:ea typeface="Arial Unicode MS" charset="0"/>
                <a:cs typeface="Arial" charset="0"/>
              </a:rPr>
              <a:t>Increases efficiency, team collaboration and transparency across geographically distributed teams</a:t>
            </a:r>
          </a:p>
          <a:p>
            <a:pPr marL="127431" indent="-127431">
              <a:spcBef>
                <a:spcPct val="50000"/>
              </a:spcBef>
              <a:buClr>
                <a:schemeClr val="tx1"/>
              </a:buClr>
              <a:buFont typeface="Wingdings" charset="0"/>
              <a:buChar char="§"/>
            </a:pPr>
            <a:r>
              <a:rPr lang="en-US" sz="1050">
                <a:ea typeface="Arial Unicode MS" charset="0"/>
                <a:cs typeface="Arial" charset="0"/>
              </a:rPr>
              <a:t>Supports flexible agile development methods that are customized to meet the needs of the company</a:t>
            </a:r>
          </a:p>
        </p:txBody>
      </p:sp>
      <p:sp>
        <p:nvSpPr>
          <p:cNvPr id="3082" name="Text Box 21"/>
          <p:cNvSpPr txBox="1">
            <a:spLocks noChangeArrowheads="1"/>
          </p:cNvSpPr>
          <p:nvPr/>
        </p:nvSpPr>
        <p:spPr bwMode="auto">
          <a:xfrm>
            <a:off x="6370639" y="2446480"/>
            <a:ext cx="2341562" cy="1284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1600">
                <a:solidFill>
                  <a:schemeClr val="tx1"/>
                </a:solidFill>
                <a:latin typeface="Arial" charset="0"/>
                <a:ea typeface="ＭＳ Ｐゴシック" charset="0"/>
              </a:defRPr>
            </a:lvl1pPr>
            <a:lvl2pPr marL="742950" indent="-285750">
              <a:defRPr sz="1600">
                <a:solidFill>
                  <a:schemeClr val="tx1"/>
                </a:solidFill>
                <a:latin typeface="Arial" charset="0"/>
                <a:ea typeface="ＭＳ Ｐゴシック" charset="0"/>
              </a:defRPr>
            </a:lvl2pPr>
            <a:lvl3pPr marL="1143000" indent="-228600">
              <a:defRPr sz="1600">
                <a:solidFill>
                  <a:schemeClr val="tx1"/>
                </a:solidFill>
                <a:latin typeface="Arial" charset="0"/>
                <a:ea typeface="ＭＳ Ｐゴシック" charset="0"/>
              </a:defRPr>
            </a:lvl3pPr>
            <a:lvl4pPr marL="1600200" indent="-228600">
              <a:defRPr sz="1600">
                <a:solidFill>
                  <a:schemeClr val="bg1"/>
                </a:solidFill>
                <a:latin typeface="Arial" charset="0"/>
                <a:ea typeface="ＭＳ Ｐゴシック" charset="0"/>
              </a:defRPr>
            </a:lvl4pPr>
            <a:lvl5pPr marL="2057400" indent="-228600">
              <a:defRPr sz="1600">
                <a:solidFill>
                  <a:schemeClr val="bg1"/>
                </a:solidFill>
                <a:latin typeface="Arial" charset="0"/>
                <a:ea typeface="ＭＳ Ｐゴシック" charset="0"/>
              </a:defRPr>
            </a:lvl5pPr>
            <a:lvl6pPr marL="2514600" indent="-228600" eaLnBrk="0" hangingPunct="0">
              <a:defRPr sz="1600">
                <a:solidFill>
                  <a:schemeClr val="bg1"/>
                </a:solidFill>
                <a:latin typeface="Arial" charset="0"/>
                <a:ea typeface="ＭＳ Ｐゴシック" charset="0"/>
              </a:defRPr>
            </a:lvl6pPr>
            <a:lvl7pPr marL="2971800" indent="-228600" eaLnBrk="0" hangingPunct="0">
              <a:defRPr sz="1600">
                <a:solidFill>
                  <a:schemeClr val="bg1"/>
                </a:solidFill>
                <a:latin typeface="Arial" charset="0"/>
                <a:ea typeface="ＭＳ Ｐゴシック" charset="0"/>
              </a:defRPr>
            </a:lvl7pPr>
            <a:lvl8pPr marL="3429000" indent="-228600" eaLnBrk="0" hangingPunct="0">
              <a:defRPr sz="1600">
                <a:solidFill>
                  <a:schemeClr val="bg1"/>
                </a:solidFill>
                <a:latin typeface="Arial" charset="0"/>
                <a:ea typeface="ＭＳ Ｐゴシック" charset="0"/>
              </a:defRPr>
            </a:lvl8pPr>
            <a:lvl9pPr marL="3886200" indent="-228600" eaLnBrk="0" hangingPunct="0">
              <a:defRPr sz="1600">
                <a:solidFill>
                  <a:schemeClr val="bg1"/>
                </a:solidFill>
                <a:latin typeface="Arial" charset="0"/>
                <a:ea typeface="ＭＳ Ｐゴシック" charset="0"/>
              </a:defRPr>
            </a:lvl9pPr>
          </a:lstStyle>
          <a:p>
            <a:pPr>
              <a:lnSpc>
                <a:spcPct val="100000"/>
              </a:lnSpc>
              <a:spcBef>
                <a:spcPct val="50000"/>
              </a:spcBef>
              <a:buClr>
                <a:schemeClr val="tx1"/>
              </a:buClr>
              <a:buFont typeface="Wingdings" charset="0"/>
              <a:buNone/>
            </a:pPr>
            <a:r>
              <a:rPr lang="en-US" sz="1050" i="1">
                <a:latin typeface="Times" charset="0"/>
                <a:cs typeface="Arial" charset="0"/>
              </a:rPr>
              <a:t>“IBM Rational Team Concert is the backbone of Danske Bank’s agile development process and is adjusted to the special needs of the bank”</a:t>
            </a:r>
          </a:p>
          <a:p>
            <a:pPr>
              <a:lnSpc>
                <a:spcPct val="100000"/>
              </a:lnSpc>
              <a:spcBef>
                <a:spcPct val="25000"/>
              </a:spcBef>
              <a:buClr>
                <a:schemeClr val="tx1"/>
              </a:buClr>
              <a:buFont typeface="Wingdings" charset="0"/>
              <a:buNone/>
            </a:pPr>
            <a:endParaRPr lang="en-US" sz="825" i="1">
              <a:latin typeface="Times" charset="0"/>
              <a:cs typeface="Arial" charset="0"/>
            </a:endParaRPr>
          </a:p>
          <a:p>
            <a:pPr algn="r">
              <a:lnSpc>
                <a:spcPct val="100000"/>
              </a:lnSpc>
              <a:spcBef>
                <a:spcPct val="5000"/>
              </a:spcBef>
              <a:spcAft>
                <a:spcPct val="5000"/>
              </a:spcAft>
              <a:buClr>
                <a:schemeClr val="tx1"/>
              </a:buClr>
              <a:buFont typeface="Wingdings" charset="0"/>
              <a:buNone/>
            </a:pPr>
            <a:r>
              <a:rPr lang="en-US" sz="825" i="1">
                <a:latin typeface="Times" charset="0"/>
                <a:cs typeface="Arial" charset="0"/>
              </a:rPr>
              <a:t>—Peter Rasmussen, senior vice president, IT development processes and tools, Danske Bank Group</a:t>
            </a:r>
            <a:endParaRPr lang="en-US" sz="825" i="1">
              <a:cs typeface="Arial" charset="0"/>
            </a:endParaRPr>
          </a:p>
        </p:txBody>
      </p:sp>
      <p:sp>
        <p:nvSpPr>
          <p:cNvPr id="3083" name="Text Box 20"/>
          <p:cNvSpPr txBox="1">
            <a:spLocks noChangeArrowheads="1"/>
          </p:cNvSpPr>
          <p:nvPr/>
        </p:nvSpPr>
        <p:spPr bwMode="auto">
          <a:xfrm>
            <a:off x="6370639" y="3983976"/>
            <a:ext cx="2354262" cy="427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marL="169863" indent="-169863">
              <a:defRPr sz="1600">
                <a:solidFill>
                  <a:schemeClr val="tx1"/>
                </a:solidFill>
                <a:latin typeface="Arial" charset="0"/>
                <a:ea typeface="ＭＳ Ｐゴシック" charset="0"/>
              </a:defRPr>
            </a:lvl1pPr>
            <a:lvl2pPr marL="742950" indent="-285750">
              <a:defRPr sz="1600">
                <a:solidFill>
                  <a:schemeClr val="tx1"/>
                </a:solidFill>
                <a:latin typeface="Arial" charset="0"/>
                <a:ea typeface="ＭＳ Ｐゴシック" charset="0"/>
              </a:defRPr>
            </a:lvl2pPr>
            <a:lvl3pPr marL="1143000" indent="-228600">
              <a:defRPr sz="1600">
                <a:solidFill>
                  <a:schemeClr val="tx1"/>
                </a:solidFill>
                <a:latin typeface="Arial" charset="0"/>
                <a:ea typeface="ＭＳ Ｐゴシック" charset="0"/>
              </a:defRPr>
            </a:lvl3pPr>
            <a:lvl4pPr marL="1600200" indent="-228600">
              <a:defRPr sz="1600">
                <a:solidFill>
                  <a:schemeClr val="bg1"/>
                </a:solidFill>
                <a:latin typeface="Arial" charset="0"/>
                <a:ea typeface="ＭＳ Ｐゴシック" charset="0"/>
              </a:defRPr>
            </a:lvl4pPr>
            <a:lvl5pPr marL="2057400" indent="-228600">
              <a:defRPr sz="1600">
                <a:solidFill>
                  <a:schemeClr val="bg1"/>
                </a:solidFill>
                <a:latin typeface="Arial" charset="0"/>
                <a:ea typeface="ＭＳ Ｐゴシック" charset="0"/>
              </a:defRPr>
            </a:lvl5pPr>
            <a:lvl6pPr marL="2514600" indent="-228600" eaLnBrk="0" hangingPunct="0">
              <a:defRPr sz="1600">
                <a:solidFill>
                  <a:schemeClr val="bg1"/>
                </a:solidFill>
                <a:latin typeface="Arial" charset="0"/>
                <a:ea typeface="ＭＳ Ｐゴシック" charset="0"/>
              </a:defRPr>
            </a:lvl6pPr>
            <a:lvl7pPr marL="2971800" indent="-228600" eaLnBrk="0" hangingPunct="0">
              <a:defRPr sz="1600">
                <a:solidFill>
                  <a:schemeClr val="bg1"/>
                </a:solidFill>
                <a:latin typeface="Arial" charset="0"/>
                <a:ea typeface="ＭＳ Ｐゴシック" charset="0"/>
              </a:defRPr>
            </a:lvl7pPr>
            <a:lvl8pPr marL="3429000" indent="-228600" eaLnBrk="0" hangingPunct="0">
              <a:defRPr sz="1600">
                <a:solidFill>
                  <a:schemeClr val="bg1"/>
                </a:solidFill>
                <a:latin typeface="Arial" charset="0"/>
                <a:ea typeface="ＭＳ Ｐゴシック" charset="0"/>
              </a:defRPr>
            </a:lvl8pPr>
            <a:lvl9pPr marL="3886200" indent="-228600" eaLnBrk="0" hangingPunct="0">
              <a:defRPr sz="1600">
                <a:solidFill>
                  <a:schemeClr val="bg1"/>
                </a:solidFill>
                <a:latin typeface="Arial" charset="0"/>
                <a:ea typeface="ＭＳ Ｐゴシック" charset="0"/>
              </a:defRPr>
            </a:lvl9pPr>
          </a:lstStyle>
          <a:p>
            <a:pPr>
              <a:lnSpc>
                <a:spcPct val="100000"/>
              </a:lnSpc>
              <a:spcBef>
                <a:spcPct val="25000"/>
              </a:spcBef>
              <a:buClr>
                <a:schemeClr val="tx1"/>
              </a:buClr>
              <a:buFont typeface="Wingdings" charset="0"/>
              <a:buNone/>
            </a:pPr>
            <a:r>
              <a:rPr lang="en-US" sz="1050" b="1">
                <a:solidFill>
                  <a:schemeClr val="accent1"/>
                </a:solidFill>
                <a:cs typeface="Arial" charset="0"/>
              </a:rPr>
              <a:t>Solution components:</a:t>
            </a:r>
          </a:p>
          <a:p>
            <a:pPr>
              <a:lnSpc>
                <a:spcPct val="100000"/>
              </a:lnSpc>
              <a:spcBef>
                <a:spcPct val="25000"/>
              </a:spcBef>
              <a:buClr>
                <a:schemeClr val="tx1"/>
              </a:buClr>
              <a:buFont typeface="Wingdings" charset="0"/>
              <a:buChar char="§"/>
            </a:pPr>
            <a:r>
              <a:rPr lang="en-US" sz="900">
                <a:cs typeface="Arial" charset="0"/>
              </a:rPr>
              <a:t>IBM Rational Team Concert™</a:t>
            </a:r>
          </a:p>
        </p:txBody>
      </p:sp>
      <p:sp>
        <p:nvSpPr>
          <p:cNvPr id="3084" name="Rectangle 14"/>
          <p:cNvSpPr>
            <a:spLocks noChangeArrowheads="1"/>
          </p:cNvSpPr>
          <p:nvPr/>
        </p:nvSpPr>
        <p:spPr bwMode="auto">
          <a:xfrm>
            <a:off x="6950076" y="5601267"/>
            <a:ext cx="2011363" cy="160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34537" bIns="34537" anchor="b"/>
          <a:lstStyle/>
          <a:p>
            <a:pPr marL="300118" indent="-300118" algn="r"/>
            <a:r>
              <a:rPr lang="en-US" sz="600">
                <a:cs typeface="Arial" charset="0"/>
              </a:rPr>
              <a:t>RAP14248-USEN-00</a:t>
            </a:r>
          </a:p>
        </p:txBody>
      </p:sp>
    </p:spTree>
    <p:extLst>
      <p:ext uri="{BB962C8B-B14F-4D97-AF65-F5344CB8AC3E}">
        <p14:creationId xmlns:p14="http://schemas.microsoft.com/office/powerpoint/2010/main" val="2496170129"/>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smtClean="0"/>
              <a:t>Hybrid Cloud</a:t>
            </a:r>
            <a:endParaRPr lang="en-US" dirty="0"/>
          </a:p>
        </p:txBody>
      </p:sp>
    </p:spTree>
    <p:extLst>
      <p:ext uri="{BB962C8B-B14F-4D97-AF65-F5344CB8AC3E}">
        <p14:creationId xmlns:p14="http://schemas.microsoft.com/office/powerpoint/2010/main" val="344006526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 Placeholder 23"/>
          <p:cNvSpPr>
            <a:spLocks noGrp="1"/>
          </p:cNvSpPr>
          <p:nvPr>
            <p:ph type="body" sz="quarter" idx="21"/>
          </p:nvPr>
        </p:nvSpPr>
        <p:spPr>
          <a:xfrm>
            <a:off x="1285020" y="381002"/>
            <a:ext cx="3889594" cy="276225"/>
          </a:xfrm>
        </p:spPr>
        <p:txBody>
          <a:bodyPr/>
          <a:lstStyle/>
          <a:p>
            <a:pPr algn="l">
              <a:defRPr/>
            </a:pPr>
            <a:r>
              <a:rPr lang="en-US" sz="800" dirty="0">
                <a:solidFill>
                  <a:schemeClr val="tx1"/>
                </a:solidFill>
                <a:latin typeface="Arial" pitchFamily="34" charset="0"/>
                <a:ea typeface="Arial Unicode MS" pitchFamily="34" charset="-128"/>
                <a:cs typeface="Arial Unicode MS" pitchFamily="34" charset="-128"/>
              </a:rPr>
              <a:t>Cloud</a:t>
            </a:r>
          </a:p>
        </p:txBody>
      </p:sp>
      <p:sp>
        <p:nvSpPr>
          <p:cNvPr id="2051" name="Line 19"/>
          <p:cNvSpPr>
            <a:spLocks noChangeShapeType="1"/>
          </p:cNvSpPr>
          <p:nvPr/>
        </p:nvSpPr>
        <p:spPr bwMode="auto">
          <a:xfrm>
            <a:off x="1420785" y="1562100"/>
            <a:ext cx="19150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2400" dirty="0">
              <a:solidFill>
                <a:srgbClr val="000000"/>
              </a:solidFill>
              <a:cs typeface="Arial Unicode MS" pitchFamily="34" charset="-128"/>
            </a:endParaRPr>
          </a:p>
        </p:txBody>
      </p:sp>
      <p:sp>
        <p:nvSpPr>
          <p:cNvPr id="20" name="Text Placeholder 6"/>
          <p:cNvSpPr>
            <a:spLocks noGrp="1"/>
          </p:cNvSpPr>
          <p:nvPr>
            <p:ph type="body" sz="quarter" idx="10"/>
          </p:nvPr>
        </p:nvSpPr>
        <p:spPr>
          <a:xfrm>
            <a:off x="1354093" y="677863"/>
            <a:ext cx="6437005" cy="754062"/>
          </a:xfrm>
        </p:spPr>
        <p:txBody>
          <a:bodyPr/>
          <a:lstStyle/>
          <a:p>
            <a:pPr>
              <a:defRPr/>
            </a:pPr>
            <a:r>
              <a:rPr lang="en-US" sz="2200" b="0" dirty="0">
                <a:solidFill>
                  <a:schemeClr val="tx1"/>
                </a:solidFill>
                <a:latin typeface="Arial" pitchFamily="34" charset="0"/>
              </a:rPr>
              <a:t>Vodafone Spain brings innovation-driven economic development and efficiency to smaller cities with a new cloud-based service</a:t>
            </a:r>
            <a:endParaRPr sz="2200" b="0" dirty="0">
              <a:solidFill>
                <a:schemeClr val="tx1"/>
              </a:solidFill>
              <a:latin typeface="Arial" pitchFamily="34" charset="0"/>
            </a:endParaRPr>
          </a:p>
        </p:txBody>
      </p:sp>
      <p:sp>
        <p:nvSpPr>
          <p:cNvPr id="13" name="Text Placeholder 50"/>
          <p:cNvSpPr>
            <a:spLocks/>
          </p:cNvSpPr>
          <p:nvPr/>
        </p:nvSpPr>
        <p:spPr bwMode="auto">
          <a:xfrm>
            <a:off x="1350521" y="2633666"/>
            <a:ext cx="2292550" cy="900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8" tIns="45709" rIns="91418" bIns="45709"/>
          <a:lstStyle>
            <a:lvl1pPr eaLnBrk="0" hangingPunct="0">
              <a:defRPr sz="2400">
                <a:solidFill>
                  <a:schemeClr val="tx1"/>
                </a:solidFill>
                <a:latin typeface="Arial" pitchFamily="34" charset="0"/>
                <a:ea typeface="Arial Unicode MS" pitchFamily="34" charset="-128"/>
                <a:cs typeface="Arial Unicode MS" pitchFamily="34" charset="-128"/>
              </a:defRPr>
            </a:lvl1pPr>
            <a:lvl2pPr marL="742950" indent="-285750" eaLnBrk="0" hangingPunct="0">
              <a:defRPr sz="2400">
                <a:solidFill>
                  <a:schemeClr val="tx1"/>
                </a:solidFill>
                <a:latin typeface="Arial" pitchFamily="34" charset="0"/>
                <a:ea typeface="Arial Unicode MS" pitchFamily="34" charset="-128"/>
                <a:cs typeface="Arial Unicode MS" pitchFamily="34" charset="-128"/>
              </a:defRPr>
            </a:lvl2pPr>
            <a:lvl3pPr marL="1143000" indent="-228600" eaLnBrk="0" hangingPunct="0">
              <a:defRPr sz="2400">
                <a:solidFill>
                  <a:schemeClr val="tx1"/>
                </a:solidFill>
                <a:latin typeface="Arial" pitchFamily="34" charset="0"/>
                <a:ea typeface="Arial Unicode MS" pitchFamily="34" charset="-128"/>
                <a:cs typeface="Arial Unicode MS" pitchFamily="34" charset="-128"/>
              </a:defRPr>
            </a:lvl3pPr>
            <a:lvl4pPr marL="1600200" indent="-228600" eaLnBrk="0" hangingPunct="0">
              <a:defRPr sz="2400">
                <a:solidFill>
                  <a:schemeClr val="tx1"/>
                </a:solidFill>
                <a:latin typeface="Arial" pitchFamily="34" charset="0"/>
                <a:ea typeface="Arial Unicode MS" pitchFamily="34" charset="-128"/>
                <a:cs typeface="Arial Unicode MS" pitchFamily="34" charset="-128"/>
              </a:defRPr>
            </a:lvl4pPr>
            <a:lvl5pPr marL="2057400" indent="-228600" eaLnBrk="0" hangingPunct="0">
              <a:defRPr sz="2400">
                <a:solidFill>
                  <a:schemeClr val="tx1"/>
                </a:solidFill>
                <a:latin typeface="Arial"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Arial Unicode MS" pitchFamily="34" charset="-128"/>
                <a:cs typeface="Arial Unicode MS" pitchFamily="34" charset="-128"/>
              </a:defRPr>
            </a:lvl9pPr>
          </a:lstStyle>
          <a:p>
            <a:r>
              <a:rPr lang="en-US" altLang="en-US" sz="2000" b="1" dirty="0">
                <a:solidFill>
                  <a:srgbClr val="7FBA00"/>
                </a:solidFill>
                <a:cs typeface="Arial" pitchFamily="34" charset="0"/>
              </a:rPr>
              <a:t>Creates new revenue </a:t>
            </a:r>
          </a:p>
          <a:p>
            <a:r>
              <a:rPr lang="en-US" altLang="en-US" sz="1400" dirty="0">
                <a:solidFill>
                  <a:srgbClr val="5F5D5E"/>
                </a:solidFill>
                <a:ea typeface="MS PGothic" pitchFamily="34" charset="-128"/>
              </a:rPr>
              <a:t>for the provider based on a repeatable managed service provider model</a:t>
            </a:r>
          </a:p>
        </p:txBody>
      </p:sp>
      <p:sp>
        <p:nvSpPr>
          <p:cNvPr id="14" name="Text Placeholder 50"/>
          <p:cNvSpPr>
            <a:spLocks/>
          </p:cNvSpPr>
          <p:nvPr/>
        </p:nvSpPr>
        <p:spPr bwMode="auto">
          <a:xfrm>
            <a:off x="1350520" y="3671888"/>
            <a:ext cx="2275877" cy="1033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8" tIns="45709" rIns="91418" bIns="45709"/>
          <a:lstStyle>
            <a:lvl1pPr eaLnBrk="0" hangingPunct="0">
              <a:defRPr sz="2400">
                <a:solidFill>
                  <a:schemeClr val="tx1"/>
                </a:solidFill>
                <a:latin typeface="Arial" pitchFamily="34" charset="0"/>
                <a:ea typeface="Arial Unicode MS" pitchFamily="34" charset="-128"/>
                <a:cs typeface="Arial Unicode MS" pitchFamily="34" charset="-128"/>
              </a:defRPr>
            </a:lvl1pPr>
            <a:lvl2pPr marL="742950" indent="-285750" eaLnBrk="0" hangingPunct="0">
              <a:defRPr sz="2400">
                <a:solidFill>
                  <a:schemeClr val="tx1"/>
                </a:solidFill>
                <a:latin typeface="Arial" pitchFamily="34" charset="0"/>
                <a:ea typeface="Arial Unicode MS" pitchFamily="34" charset="-128"/>
                <a:cs typeface="Arial Unicode MS" pitchFamily="34" charset="-128"/>
              </a:defRPr>
            </a:lvl2pPr>
            <a:lvl3pPr marL="1143000" indent="-228600" eaLnBrk="0" hangingPunct="0">
              <a:defRPr sz="2400">
                <a:solidFill>
                  <a:schemeClr val="tx1"/>
                </a:solidFill>
                <a:latin typeface="Arial" pitchFamily="34" charset="0"/>
                <a:ea typeface="Arial Unicode MS" pitchFamily="34" charset="-128"/>
                <a:cs typeface="Arial Unicode MS" pitchFamily="34" charset="-128"/>
              </a:defRPr>
            </a:lvl3pPr>
            <a:lvl4pPr marL="1600200" indent="-228600" eaLnBrk="0" hangingPunct="0">
              <a:defRPr sz="2400">
                <a:solidFill>
                  <a:schemeClr val="tx1"/>
                </a:solidFill>
                <a:latin typeface="Arial" pitchFamily="34" charset="0"/>
                <a:ea typeface="Arial Unicode MS" pitchFamily="34" charset="-128"/>
                <a:cs typeface="Arial Unicode MS" pitchFamily="34" charset="-128"/>
              </a:defRPr>
            </a:lvl4pPr>
            <a:lvl5pPr marL="2057400" indent="-228600" eaLnBrk="0" hangingPunct="0">
              <a:defRPr sz="2400">
                <a:solidFill>
                  <a:schemeClr val="tx1"/>
                </a:solidFill>
                <a:latin typeface="Arial"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Arial Unicode MS" pitchFamily="34" charset="-128"/>
                <a:cs typeface="Arial Unicode MS" pitchFamily="34" charset="-128"/>
              </a:defRPr>
            </a:lvl9pPr>
          </a:lstStyle>
          <a:p>
            <a:r>
              <a:rPr lang="en-US" altLang="en-US" sz="2000" b="1" dirty="0">
                <a:solidFill>
                  <a:srgbClr val="0099B5"/>
                </a:solidFill>
              </a:rPr>
              <a:t>Promotes innovation </a:t>
            </a:r>
          </a:p>
          <a:p>
            <a:r>
              <a:rPr lang="en-US" altLang="en-US" sz="1400" dirty="0">
                <a:solidFill>
                  <a:srgbClr val="5F5D5E"/>
                </a:solidFill>
                <a:ea typeface="MS PGothic" pitchFamily="34" charset="-128"/>
              </a:rPr>
              <a:t>leading to accelerated economic development and more efficient municipal services</a:t>
            </a:r>
          </a:p>
        </p:txBody>
      </p:sp>
      <p:sp>
        <p:nvSpPr>
          <p:cNvPr id="15" name="Text Placeholder 50"/>
          <p:cNvSpPr>
            <a:spLocks/>
          </p:cNvSpPr>
          <p:nvPr/>
        </p:nvSpPr>
        <p:spPr bwMode="auto">
          <a:xfrm>
            <a:off x="1350521" y="1614489"/>
            <a:ext cx="2128201"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8" tIns="45709" rIns="91418" bIns="45709"/>
          <a:lstStyle>
            <a:lvl1pPr eaLnBrk="0" hangingPunct="0">
              <a:defRPr sz="2400">
                <a:solidFill>
                  <a:schemeClr val="tx1"/>
                </a:solidFill>
                <a:latin typeface="Arial" pitchFamily="34" charset="0"/>
                <a:ea typeface="Arial Unicode MS" pitchFamily="34" charset="-128"/>
                <a:cs typeface="Arial Unicode MS" pitchFamily="34" charset="-128"/>
              </a:defRPr>
            </a:lvl1pPr>
            <a:lvl2pPr marL="742950" indent="-285750" eaLnBrk="0" hangingPunct="0">
              <a:defRPr sz="2400">
                <a:solidFill>
                  <a:schemeClr val="tx1"/>
                </a:solidFill>
                <a:latin typeface="Arial" pitchFamily="34" charset="0"/>
                <a:ea typeface="Arial Unicode MS" pitchFamily="34" charset="-128"/>
                <a:cs typeface="Arial Unicode MS" pitchFamily="34" charset="-128"/>
              </a:defRPr>
            </a:lvl2pPr>
            <a:lvl3pPr marL="1143000" indent="-228600" eaLnBrk="0" hangingPunct="0">
              <a:defRPr sz="2400">
                <a:solidFill>
                  <a:schemeClr val="tx1"/>
                </a:solidFill>
                <a:latin typeface="Arial" pitchFamily="34" charset="0"/>
                <a:ea typeface="Arial Unicode MS" pitchFamily="34" charset="-128"/>
                <a:cs typeface="Arial Unicode MS" pitchFamily="34" charset="-128"/>
              </a:defRPr>
            </a:lvl3pPr>
            <a:lvl4pPr marL="1600200" indent="-228600" eaLnBrk="0" hangingPunct="0">
              <a:defRPr sz="2400">
                <a:solidFill>
                  <a:schemeClr val="tx1"/>
                </a:solidFill>
                <a:latin typeface="Arial" pitchFamily="34" charset="0"/>
                <a:ea typeface="Arial Unicode MS" pitchFamily="34" charset="-128"/>
                <a:cs typeface="Arial Unicode MS" pitchFamily="34" charset="-128"/>
              </a:defRPr>
            </a:lvl4pPr>
            <a:lvl5pPr marL="2057400" indent="-228600" eaLnBrk="0" hangingPunct="0">
              <a:defRPr sz="2400">
                <a:solidFill>
                  <a:schemeClr val="tx1"/>
                </a:solidFill>
                <a:latin typeface="Arial"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Arial Unicode MS" pitchFamily="34" charset="-128"/>
                <a:cs typeface="Arial Unicode MS" pitchFamily="34" charset="-128"/>
              </a:defRPr>
            </a:lvl9pPr>
          </a:lstStyle>
          <a:p>
            <a:r>
              <a:rPr lang="en-US" altLang="en-US" sz="2000" b="1" dirty="0">
                <a:solidFill>
                  <a:srgbClr val="FF9933"/>
                </a:solidFill>
              </a:rPr>
              <a:t>&gt;90% cost reduction</a:t>
            </a:r>
          </a:p>
          <a:p>
            <a:r>
              <a:rPr lang="en-US" altLang="en-US" sz="1400" dirty="0">
                <a:solidFill>
                  <a:srgbClr val="5F5D5E"/>
                </a:solidFill>
                <a:ea typeface="MS PGothic" pitchFamily="34" charset="-128"/>
              </a:rPr>
              <a:t>for small cities to implement connected-city programs through a cloud-based delivery model</a:t>
            </a:r>
          </a:p>
        </p:txBody>
      </p:sp>
      <p:sp>
        <p:nvSpPr>
          <p:cNvPr id="16" name="Text Placeholder 86"/>
          <p:cNvSpPr>
            <a:spLocks/>
          </p:cNvSpPr>
          <p:nvPr/>
        </p:nvSpPr>
        <p:spPr bwMode="auto">
          <a:xfrm>
            <a:off x="1348140" y="4840290"/>
            <a:ext cx="1530351" cy="28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8" tIns="45709" rIns="91418" bIns="45709"/>
          <a:lstStyle>
            <a:lvl1pPr eaLnBrk="0" hangingPunct="0">
              <a:defRPr sz="2400">
                <a:solidFill>
                  <a:schemeClr val="tx1"/>
                </a:solidFill>
                <a:latin typeface="Arial" pitchFamily="34" charset="0"/>
                <a:ea typeface="Arial Unicode MS" pitchFamily="34" charset="-128"/>
                <a:cs typeface="Arial Unicode MS" pitchFamily="34" charset="-128"/>
              </a:defRPr>
            </a:lvl1pPr>
            <a:lvl2pPr marL="742950" indent="-285750" eaLnBrk="0" hangingPunct="0">
              <a:defRPr sz="2400">
                <a:solidFill>
                  <a:schemeClr val="tx1"/>
                </a:solidFill>
                <a:latin typeface="Arial" pitchFamily="34" charset="0"/>
                <a:ea typeface="Arial Unicode MS" pitchFamily="34" charset="-128"/>
                <a:cs typeface="Arial Unicode MS" pitchFamily="34" charset="-128"/>
              </a:defRPr>
            </a:lvl2pPr>
            <a:lvl3pPr marL="1143000" indent="-228600" eaLnBrk="0" hangingPunct="0">
              <a:defRPr sz="2400">
                <a:solidFill>
                  <a:schemeClr val="tx1"/>
                </a:solidFill>
                <a:latin typeface="Arial" pitchFamily="34" charset="0"/>
                <a:ea typeface="Arial Unicode MS" pitchFamily="34" charset="-128"/>
                <a:cs typeface="Arial Unicode MS" pitchFamily="34" charset="-128"/>
              </a:defRPr>
            </a:lvl3pPr>
            <a:lvl4pPr marL="1600200" indent="-228600" eaLnBrk="0" hangingPunct="0">
              <a:defRPr sz="2400">
                <a:solidFill>
                  <a:schemeClr val="tx1"/>
                </a:solidFill>
                <a:latin typeface="Arial" pitchFamily="34" charset="0"/>
                <a:ea typeface="Arial Unicode MS" pitchFamily="34" charset="-128"/>
                <a:cs typeface="Arial Unicode MS" pitchFamily="34" charset="-128"/>
              </a:defRPr>
            </a:lvl4pPr>
            <a:lvl5pPr marL="2057400" indent="-228600" eaLnBrk="0" hangingPunct="0">
              <a:defRPr sz="2400">
                <a:solidFill>
                  <a:schemeClr val="tx1"/>
                </a:solidFill>
                <a:latin typeface="Arial"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Arial Unicode MS" pitchFamily="34" charset="-128"/>
                <a:cs typeface="Arial Unicode MS" pitchFamily="34" charset="-128"/>
              </a:defRPr>
            </a:lvl9pPr>
          </a:lstStyle>
          <a:p>
            <a:pPr>
              <a:lnSpc>
                <a:spcPct val="80000"/>
              </a:lnSpc>
            </a:pPr>
            <a:r>
              <a:rPr lang="en-US" altLang="en-US" sz="1400" b="1" dirty="0">
                <a:solidFill>
                  <a:srgbClr val="1562AE"/>
                </a:solidFill>
              </a:rPr>
              <a:t>Solution components</a:t>
            </a:r>
          </a:p>
        </p:txBody>
      </p:sp>
      <p:sp>
        <p:nvSpPr>
          <p:cNvPr id="17" name="Text Placeholder 87"/>
          <p:cNvSpPr>
            <a:spLocks/>
          </p:cNvSpPr>
          <p:nvPr/>
        </p:nvSpPr>
        <p:spPr bwMode="auto">
          <a:xfrm>
            <a:off x="1352902" y="5065715"/>
            <a:ext cx="2328278" cy="165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8" tIns="45709" rIns="91418" bIns="45709"/>
          <a:lstStyle>
            <a:lvl1pPr marL="114300" indent="-114300" eaLnBrk="0" hangingPunct="0">
              <a:tabLst>
                <a:tab pos="457200" algn="l"/>
              </a:tabLst>
              <a:defRPr sz="2400">
                <a:solidFill>
                  <a:schemeClr val="tx1"/>
                </a:solidFill>
                <a:latin typeface="Arial" pitchFamily="34" charset="0"/>
                <a:ea typeface="Arial Unicode MS" pitchFamily="34" charset="-128"/>
                <a:cs typeface="Arial Unicode MS" pitchFamily="34" charset="-128"/>
              </a:defRPr>
            </a:lvl1pPr>
            <a:lvl2pPr marL="742950" indent="-285750" eaLnBrk="0" hangingPunct="0">
              <a:tabLst>
                <a:tab pos="457200" algn="l"/>
              </a:tabLst>
              <a:defRPr sz="2400">
                <a:solidFill>
                  <a:schemeClr val="tx1"/>
                </a:solidFill>
                <a:latin typeface="Arial" pitchFamily="34" charset="0"/>
                <a:ea typeface="Arial Unicode MS" pitchFamily="34" charset="-128"/>
                <a:cs typeface="Arial Unicode MS" pitchFamily="34" charset="-128"/>
              </a:defRPr>
            </a:lvl2pPr>
            <a:lvl3pPr marL="1143000" indent="-228600" eaLnBrk="0" hangingPunct="0">
              <a:tabLst>
                <a:tab pos="457200" algn="l"/>
              </a:tabLst>
              <a:defRPr sz="2400">
                <a:solidFill>
                  <a:schemeClr val="tx1"/>
                </a:solidFill>
                <a:latin typeface="Arial" pitchFamily="34" charset="0"/>
                <a:ea typeface="Arial Unicode MS" pitchFamily="34" charset="-128"/>
                <a:cs typeface="Arial Unicode MS" pitchFamily="34" charset="-128"/>
              </a:defRPr>
            </a:lvl3pPr>
            <a:lvl4pPr marL="1600200" indent="-228600" eaLnBrk="0" hangingPunct="0">
              <a:tabLst>
                <a:tab pos="457200" algn="l"/>
              </a:tabLst>
              <a:defRPr sz="2400">
                <a:solidFill>
                  <a:schemeClr val="tx1"/>
                </a:solidFill>
                <a:latin typeface="Arial" pitchFamily="34" charset="0"/>
                <a:ea typeface="Arial Unicode MS" pitchFamily="34" charset="-128"/>
                <a:cs typeface="Arial Unicode MS" pitchFamily="34" charset="-128"/>
              </a:defRPr>
            </a:lvl4pPr>
            <a:lvl5pPr marL="2057400" indent="-228600" eaLnBrk="0" hangingPunct="0">
              <a:tabLst>
                <a:tab pos="457200" algn="l"/>
              </a:tabLst>
              <a:defRPr sz="2400">
                <a:solidFill>
                  <a:schemeClr val="tx1"/>
                </a:solidFill>
                <a:latin typeface="Arial" pitchFamily="34" charset="0"/>
                <a:ea typeface="Arial Unicode MS" pitchFamily="34" charset="-128"/>
                <a:cs typeface="Arial Unicode MS" pitchFamily="34" charset="-128"/>
              </a:defRPr>
            </a:lvl5pPr>
            <a:lvl6pPr marL="2514600" indent="-228600" eaLnBrk="0" fontAlgn="base" hangingPunct="0">
              <a:spcBef>
                <a:spcPct val="0"/>
              </a:spcBef>
              <a:spcAft>
                <a:spcPct val="0"/>
              </a:spcAft>
              <a:tabLst>
                <a:tab pos="457200" algn="l"/>
              </a:tabLst>
              <a:defRPr sz="2400">
                <a:solidFill>
                  <a:schemeClr val="tx1"/>
                </a:solidFill>
                <a:latin typeface="Arial" pitchFamily="34" charset="0"/>
                <a:ea typeface="Arial Unicode MS" pitchFamily="34" charset="-128"/>
                <a:cs typeface="Arial Unicode MS" pitchFamily="34" charset="-128"/>
              </a:defRPr>
            </a:lvl6pPr>
            <a:lvl7pPr marL="2971800" indent="-228600" eaLnBrk="0" fontAlgn="base" hangingPunct="0">
              <a:spcBef>
                <a:spcPct val="0"/>
              </a:spcBef>
              <a:spcAft>
                <a:spcPct val="0"/>
              </a:spcAft>
              <a:tabLst>
                <a:tab pos="457200" algn="l"/>
              </a:tabLst>
              <a:defRPr sz="2400">
                <a:solidFill>
                  <a:schemeClr val="tx1"/>
                </a:solidFill>
                <a:latin typeface="Arial" pitchFamily="34" charset="0"/>
                <a:ea typeface="Arial Unicode MS" pitchFamily="34" charset="-128"/>
                <a:cs typeface="Arial Unicode MS" pitchFamily="34" charset="-128"/>
              </a:defRPr>
            </a:lvl7pPr>
            <a:lvl8pPr marL="3429000" indent="-228600" eaLnBrk="0" fontAlgn="base" hangingPunct="0">
              <a:spcBef>
                <a:spcPct val="0"/>
              </a:spcBef>
              <a:spcAft>
                <a:spcPct val="0"/>
              </a:spcAft>
              <a:tabLst>
                <a:tab pos="457200" algn="l"/>
              </a:tabLst>
              <a:defRPr sz="2400">
                <a:solidFill>
                  <a:schemeClr val="tx1"/>
                </a:solidFill>
                <a:latin typeface="Arial" pitchFamily="34" charset="0"/>
                <a:ea typeface="Arial Unicode MS" pitchFamily="34" charset="-128"/>
                <a:cs typeface="Arial Unicode MS" pitchFamily="34" charset="-128"/>
              </a:defRPr>
            </a:lvl8pPr>
            <a:lvl9pPr marL="3886200" indent="-228600" eaLnBrk="0" fontAlgn="base" hangingPunct="0">
              <a:spcBef>
                <a:spcPct val="0"/>
              </a:spcBef>
              <a:spcAft>
                <a:spcPct val="0"/>
              </a:spcAft>
              <a:tabLst>
                <a:tab pos="457200" algn="l"/>
              </a:tabLst>
              <a:defRPr sz="2400">
                <a:solidFill>
                  <a:schemeClr val="tx1"/>
                </a:solidFill>
                <a:latin typeface="Arial" pitchFamily="34" charset="0"/>
                <a:ea typeface="Arial Unicode MS" pitchFamily="34" charset="-128"/>
                <a:cs typeface="Arial Unicode MS" pitchFamily="34" charset="-128"/>
              </a:defRPr>
            </a:lvl9pPr>
          </a:lstStyle>
          <a:p>
            <a:pPr>
              <a:buClr>
                <a:srgbClr val="1260B0"/>
              </a:buClr>
              <a:buSzPct val="125000"/>
              <a:buFontTx/>
              <a:buChar char="•"/>
            </a:pPr>
            <a:r>
              <a:rPr lang="en-US" altLang="en-US" sz="1000" dirty="0">
                <a:solidFill>
                  <a:srgbClr val="5F5D5E"/>
                </a:solidFill>
              </a:rPr>
              <a:t>IBM</a:t>
            </a:r>
            <a:r>
              <a:rPr lang="en-US" altLang="en-US" sz="1000" baseline="30000" dirty="0">
                <a:solidFill>
                  <a:srgbClr val="5F5D5E"/>
                </a:solidFill>
                <a:cs typeface="Arial" pitchFamily="34" charset="0"/>
              </a:rPr>
              <a:t>®</a:t>
            </a:r>
            <a:r>
              <a:rPr lang="en-US" altLang="en-US" sz="1000" dirty="0">
                <a:solidFill>
                  <a:srgbClr val="5F5D5E"/>
                </a:solidFill>
              </a:rPr>
              <a:t> InfoSphere</a:t>
            </a:r>
            <a:r>
              <a:rPr lang="en-US" altLang="en-US" sz="1000" baseline="30000" dirty="0">
                <a:solidFill>
                  <a:srgbClr val="5F5D5E"/>
                </a:solidFill>
                <a:cs typeface="Arial" pitchFamily="34" charset="0"/>
              </a:rPr>
              <a:t>®</a:t>
            </a:r>
            <a:r>
              <a:rPr lang="en-US" altLang="en-US" sz="1000" dirty="0">
                <a:solidFill>
                  <a:srgbClr val="5F5D5E"/>
                </a:solidFill>
              </a:rPr>
              <a:t> Information Server</a:t>
            </a:r>
          </a:p>
          <a:p>
            <a:pPr>
              <a:buClr>
                <a:srgbClr val="1260B0"/>
              </a:buClr>
              <a:buSzPct val="125000"/>
              <a:buFontTx/>
              <a:buChar char="•"/>
            </a:pPr>
            <a:r>
              <a:rPr lang="en-US" altLang="en-US" sz="1000" dirty="0">
                <a:solidFill>
                  <a:srgbClr val="5F5D5E"/>
                </a:solidFill>
              </a:rPr>
              <a:t>IBM Intelligent Operations Center</a:t>
            </a:r>
          </a:p>
          <a:p>
            <a:pPr>
              <a:buClr>
                <a:srgbClr val="1260B0"/>
              </a:buClr>
              <a:buSzPct val="125000"/>
              <a:buFontTx/>
              <a:buChar char="•"/>
            </a:pPr>
            <a:r>
              <a:rPr lang="en-US" altLang="en-US" sz="1000" dirty="0">
                <a:solidFill>
                  <a:srgbClr val="5F5D5E"/>
                </a:solidFill>
              </a:rPr>
              <a:t>IBM MobileFirst</a:t>
            </a:r>
            <a:r>
              <a:rPr lang="en-US" altLang="en-US" sz="1000" baseline="30000" dirty="0">
                <a:solidFill>
                  <a:srgbClr val="5F5D5E"/>
                </a:solidFill>
                <a:latin typeface="Arial"/>
                <a:cs typeface="Arial"/>
              </a:rPr>
              <a:t>™</a:t>
            </a:r>
            <a:r>
              <a:rPr lang="en-US" altLang="en-US" sz="1000" dirty="0">
                <a:solidFill>
                  <a:srgbClr val="5F5D5E"/>
                </a:solidFill>
              </a:rPr>
              <a:t> Platform</a:t>
            </a:r>
          </a:p>
          <a:p>
            <a:pPr>
              <a:buClr>
                <a:srgbClr val="1260B0"/>
              </a:buClr>
              <a:buSzPct val="125000"/>
              <a:buFontTx/>
              <a:buChar char="•"/>
            </a:pPr>
            <a:r>
              <a:rPr lang="en-US" altLang="en-US" sz="1000" dirty="0">
                <a:solidFill>
                  <a:srgbClr val="5F5D5E"/>
                </a:solidFill>
              </a:rPr>
              <a:t>IBM Maximo</a:t>
            </a:r>
            <a:r>
              <a:rPr lang="en-US" altLang="en-US" sz="1000" baseline="30000" dirty="0">
                <a:solidFill>
                  <a:srgbClr val="5F5D5E"/>
                </a:solidFill>
                <a:cs typeface="Arial" pitchFamily="34" charset="0"/>
              </a:rPr>
              <a:t>®</a:t>
            </a:r>
            <a:r>
              <a:rPr lang="en-US" altLang="en-US" sz="1000" dirty="0">
                <a:solidFill>
                  <a:srgbClr val="5F5D5E"/>
                </a:solidFill>
              </a:rPr>
              <a:t> for Transportation</a:t>
            </a:r>
          </a:p>
          <a:p>
            <a:pPr>
              <a:buClr>
                <a:srgbClr val="1260B0"/>
              </a:buClr>
              <a:buSzPct val="125000"/>
              <a:buFontTx/>
              <a:buChar char="•"/>
            </a:pPr>
            <a:r>
              <a:rPr lang="en-US" altLang="en-US" sz="1000" dirty="0">
                <a:solidFill>
                  <a:srgbClr val="5F5D5E"/>
                </a:solidFill>
              </a:rPr>
              <a:t>IBM Cloud Orchestrator</a:t>
            </a:r>
          </a:p>
          <a:p>
            <a:pPr>
              <a:buClr>
                <a:srgbClr val="1260B0"/>
              </a:buClr>
              <a:buSzPct val="125000"/>
              <a:buFontTx/>
              <a:buChar char="•"/>
            </a:pPr>
            <a:r>
              <a:rPr lang="en-US" altLang="en-US" sz="1000" dirty="0">
                <a:solidFill>
                  <a:srgbClr val="5F5D5E"/>
                </a:solidFill>
              </a:rPr>
              <a:t>IBM Infrastructure Suite for z/VM</a:t>
            </a:r>
            <a:r>
              <a:rPr lang="en-US" altLang="en-US" sz="1000" baseline="30000" dirty="0">
                <a:solidFill>
                  <a:srgbClr val="5F5D5E"/>
                </a:solidFill>
                <a:cs typeface="Arial" pitchFamily="34" charset="0"/>
              </a:rPr>
              <a:t>®</a:t>
            </a:r>
            <a:r>
              <a:rPr lang="en-US" altLang="en-US" sz="1000" dirty="0">
                <a:solidFill>
                  <a:srgbClr val="5F5D5E"/>
                </a:solidFill>
              </a:rPr>
              <a:t> and Linux</a:t>
            </a:r>
          </a:p>
          <a:p>
            <a:pPr>
              <a:buClr>
                <a:srgbClr val="1260B0"/>
              </a:buClr>
              <a:buSzPct val="125000"/>
              <a:buFontTx/>
              <a:buChar char="•"/>
            </a:pPr>
            <a:r>
              <a:rPr lang="en-US" altLang="en-US" sz="1000" dirty="0">
                <a:solidFill>
                  <a:srgbClr val="5F5D5E"/>
                </a:solidFill>
              </a:rPr>
              <a:t>IBM zEnterprise</a:t>
            </a:r>
            <a:r>
              <a:rPr lang="en-US" altLang="en-US" sz="1000" baseline="30000" dirty="0">
                <a:solidFill>
                  <a:srgbClr val="5F5D5E"/>
                </a:solidFill>
                <a:cs typeface="Arial" pitchFamily="34" charset="0"/>
              </a:rPr>
              <a:t>®</a:t>
            </a:r>
            <a:r>
              <a:rPr lang="en-US" altLang="en-US" sz="1000" dirty="0">
                <a:solidFill>
                  <a:srgbClr val="5F5D5E"/>
                </a:solidFill>
              </a:rPr>
              <a:t> BC12</a:t>
            </a:r>
          </a:p>
          <a:p>
            <a:pPr>
              <a:buClr>
                <a:srgbClr val="1260B0"/>
              </a:buClr>
              <a:buSzPct val="125000"/>
              <a:buFontTx/>
              <a:buChar char="•"/>
            </a:pPr>
            <a:r>
              <a:rPr lang="en-US" altLang="en-US" sz="1000" dirty="0">
                <a:solidFill>
                  <a:srgbClr val="5F5D5E"/>
                </a:solidFill>
              </a:rPr>
              <a:t>IBM Storwize</a:t>
            </a:r>
            <a:r>
              <a:rPr lang="en-US" altLang="en-US" sz="1000" baseline="30000" dirty="0">
                <a:solidFill>
                  <a:srgbClr val="5F5D5E"/>
                </a:solidFill>
                <a:cs typeface="Arial" pitchFamily="34" charset="0"/>
              </a:rPr>
              <a:t>®</a:t>
            </a:r>
            <a:r>
              <a:rPr lang="en-US" altLang="en-US" sz="1000" dirty="0">
                <a:solidFill>
                  <a:srgbClr val="5F5D5E"/>
                </a:solidFill>
              </a:rPr>
              <a:t> V7000</a:t>
            </a:r>
          </a:p>
          <a:p>
            <a:pPr>
              <a:buClr>
                <a:srgbClr val="1260B0"/>
              </a:buClr>
              <a:buSzPct val="125000"/>
              <a:buFontTx/>
              <a:buChar char="•"/>
            </a:pPr>
            <a:r>
              <a:rPr lang="en-US" altLang="en-US" sz="1000" dirty="0">
                <a:solidFill>
                  <a:srgbClr val="5F5D5E"/>
                </a:solidFill>
              </a:rPr>
              <a:t>IBM TS3100 Tape Library Express</a:t>
            </a:r>
            <a:r>
              <a:rPr lang="en-US" altLang="en-US" sz="1000" baseline="30000" dirty="0">
                <a:solidFill>
                  <a:srgbClr val="5F5D5E"/>
                </a:solidFill>
                <a:cs typeface="Arial" pitchFamily="34" charset="0"/>
              </a:rPr>
              <a:t>®</a:t>
            </a:r>
            <a:endParaRPr lang="en-US" altLang="en-US" sz="1000" dirty="0">
              <a:solidFill>
                <a:srgbClr val="5F5D5E"/>
              </a:solidFill>
            </a:endParaRPr>
          </a:p>
          <a:p>
            <a:pPr>
              <a:buClr>
                <a:srgbClr val="1260B0"/>
              </a:buClr>
              <a:buSzPct val="125000"/>
              <a:buFontTx/>
              <a:buChar char="•"/>
            </a:pPr>
            <a:r>
              <a:rPr lang="en-US" altLang="en-US" sz="1000" dirty="0">
                <a:solidFill>
                  <a:srgbClr val="5F5D5E"/>
                </a:solidFill>
              </a:rPr>
              <a:t>IBM Systems Lab Services and Training</a:t>
            </a:r>
          </a:p>
          <a:p>
            <a:pPr>
              <a:buClr>
                <a:srgbClr val="1260B0"/>
              </a:buClr>
              <a:buSzPct val="125000"/>
              <a:buFontTx/>
              <a:buChar char="•"/>
            </a:pPr>
            <a:r>
              <a:rPr lang="en-US" altLang="en-US" sz="1000" dirty="0">
                <a:solidFill>
                  <a:srgbClr val="5F5D5E"/>
                </a:solidFill>
              </a:rPr>
              <a:t>IBM Software Services</a:t>
            </a:r>
          </a:p>
        </p:txBody>
      </p:sp>
      <p:sp>
        <p:nvSpPr>
          <p:cNvPr id="18" name="Rectangle 23"/>
          <p:cNvSpPr>
            <a:spLocks noChangeArrowheads="1"/>
          </p:cNvSpPr>
          <p:nvPr/>
        </p:nvSpPr>
        <p:spPr bwMode="auto">
          <a:xfrm>
            <a:off x="3616871" y="3692527"/>
            <a:ext cx="4184946" cy="4108816"/>
          </a:xfrm>
          <a:prstGeom prst="rect">
            <a:avLst/>
          </a:prstGeom>
          <a:noFill/>
          <a:ln w="9525">
            <a:noFill/>
            <a:miter lim="800000"/>
            <a:headEnd/>
            <a:tailEnd/>
          </a:ln>
        </p:spPr>
        <p:txBody>
          <a:bodyPr wrap="square" lIns="0" tIns="0" rIns="0">
            <a:spAutoFit/>
          </a:bodyPr>
          <a:lstStyle/>
          <a:p>
            <a:r>
              <a:rPr lang="en-US" sz="1200" b="1" dirty="0">
                <a:solidFill>
                  <a:srgbClr val="000000"/>
                </a:solidFill>
                <a:ea typeface="MS PGothic" pitchFamily="34" charset="-128"/>
                <a:cs typeface="Arial Unicode MS" pitchFamily="34" charset="-128"/>
              </a:rPr>
              <a:t>Business challenge: </a:t>
            </a:r>
            <a:r>
              <a:rPr lang="en-US" sz="1200" dirty="0">
                <a:solidFill>
                  <a:srgbClr val="000000"/>
                </a:solidFill>
                <a:ea typeface="MS PGothic" pitchFamily="34" charset="-128"/>
                <a:cs typeface="Arial Unicode MS" pitchFamily="34" charset="-128"/>
              </a:rPr>
              <a:t>Attracting and harnessing the energy of innovation—especially in cities—is imperative for economic growth and development. Building the connected ecosystems required to jump-start digital innovation can mean major up-front costs, which is why smaller cities have had a harder time making the business case. Vodafone Spain sought to rewrite that formula by creating a new line of business offering smarter cities services to smaller cities.</a:t>
            </a:r>
          </a:p>
          <a:p>
            <a:endParaRPr lang="en-US" sz="1200" dirty="0">
              <a:solidFill>
                <a:srgbClr val="000000"/>
              </a:solidFill>
              <a:ea typeface="MS PGothic" pitchFamily="34" charset="-128"/>
              <a:cs typeface="Arial Unicode MS" pitchFamily="34" charset="-128"/>
            </a:endParaRPr>
          </a:p>
          <a:p>
            <a:r>
              <a:rPr lang="en-US" sz="1200" b="1" dirty="0">
                <a:solidFill>
                  <a:srgbClr val="000000"/>
                </a:solidFill>
                <a:ea typeface="MS PGothic" pitchFamily="34" charset="-128"/>
                <a:cs typeface="Arial Unicode MS" pitchFamily="34" charset="-128"/>
              </a:rPr>
              <a:t>The smarter solution: </a:t>
            </a:r>
            <a:r>
              <a:rPr lang="en-US" sz="1200" dirty="0">
                <a:solidFill>
                  <a:srgbClr val="000000"/>
                </a:solidFill>
                <a:ea typeface="MS PGothic" pitchFamily="34" charset="-128"/>
                <a:cs typeface="Arial Unicode MS" pitchFamily="34" charset="-128"/>
              </a:rPr>
              <a:t>Vodafone Spain created a low-cost, cloud-based service offering that empowers cities to gather real-time data from remote sensors, make efficient, fact-based decisions and engage citizens at a deeper and more personal level through mobile technology. By creating a repeatable, pay-as-you-go service model that cities can deploy incrementally, Vodafone Spain is helping lay the foundation for big-time efficiency and innovation in Spain’s smaller cities.</a:t>
            </a:r>
          </a:p>
          <a:p>
            <a:endParaRPr lang="en-US" sz="1200" dirty="0">
              <a:solidFill>
                <a:srgbClr val="000000"/>
              </a:solidFill>
              <a:ea typeface="MS PGothic" pitchFamily="34" charset="-128"/>
              <a:cs typeface="Arial Unicode MS" pitchFamily="34" charset="-128"/>
            </a:endParaRPr>
          </a:p>
          <a:p>
            <a:r>
              <a:rPr lang="en-US" sz="1200" i="1" dirty="0">
                <a:solidFill>
                  <a:srgbClr val="000000"/>
                </a:solidFill>
                <a:ea typeface="MS PGothic" pitchFamily="34" charset="-128"/>
                <a:cs typeface="Arial Unicode MS" pitchFamily="34" charset="-128"/>
              </a:rPr>
              <a:t>“Working with IBM will allow us to jointly create new innovations that will enable smaller cities to break through and enhance their economic competitiveness.”</a:t>
            </a:r>
            <a:endParaRPr lang="en-US" sz="1200" dirty="0">
              <a:solidFill>
                <a:srgbClr val="000000"/>
              </a:solidFill>
              <a:ea typeface="MS PGothic" pitchFamily="34" charset="-128"/>
              <a:cs typeface="Arial Unicode MS" pitchFamily="34" charset="-128"/>
            </a:endParaRPr>
          </a:p>
          <a:p>
            <a:r>
              <a:rPr lang="en-US" sz="1200" i="1" dirty="0">
                <a:solidFill>
                  <a:srgbClr val="000000"/>
                </a:solidFill>
                <a:ea typeface="MS PGothic" pitchFamily="34" charset="-128"/>
                <a:cs typeface="Arial Unicode MS" pitchFamily="34" charset="-128"/>
              </a:rPr>
              <a:t>—Antonio Fernández, regional Andalusia director</a:t>
            </a:r>
          </a:p>
        </p:txBody>
      </p:sp>
      <p:pic>
        <p:nvPicPr>
          <p:cNvPr id="22" name="Picture 402" descr="SP Icon_Cities"/>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957444" y="158750"/>
            <a:ext cx="273915" cy="412750"/>
          </a:xfrm>
          <a:prstGeom prst="rect">
            <a:avLst/>
          </a:prstGeom>
          <a:noFill/>
          <a:ln w="9525">
            <a:noFill/>
            <a:miter lim="800000"/>
            <a:headEnd/>
            <a:tailEnd/>
          </a:ln>
        </p:spPr>
      </p:pic>
      <p:pic>
        <p:nvPicPr>
          <p:cNvPr id="21" name="Picture 20" descr="GettyImages-543196591.jp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3614488" y="1562100"/>
            <a:ext cx="4106440" cy="2114550"/>
          </a:xfrm>
          <a:prstGeom prst="rect">
            <a:avLst/>
          </a:prstGeom>
        </p:spPr>
      </p:pic>
    </p:spTree>
    <p:extLst>
      <p:ext uri="{BB962C8B-B14F-4D97-AF65-F5344CB8AC3E}">
        <p14:creationId xmlns:p14="http://schemas.microsoft.com/office/powerpoint/2010/main" val="429129948"/>
      </p:ext>
    </p:extLst>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895"/>
            <a:ext cx="9144000" cy="6862307"/>
          </a:xfrm>
          <a:prstGeom prst="rect">
            <a:avLst/>
          </a:prstGeom>
        </p:spPr>
      </p:pic>
      <p:sp>
        <p:nvSpPr>
          <p:cNvPr id="2" name="TextBox 1"/>
          <p:cNvSpPr txBox="1"/>
          <p:nvPr/>
        </p:nvSpPr>
        <p:spPr>
          <a:xfrm>
            <a:off x="1549403" y="1638947"/>
            <a:ext cx="4351867" cy="4092913"/>
          </a:xfrm>
          <a:prstGeom prst="rect">
            <a:avLst/>
          </a:prstGeom>
          <a:noFill/>
        </p:spPr>
        <p:txBody>
          <a:bodyPr wrap="square" rtlCol="0">
            <a:spAutoFit/>
          </a:bodyPr>
          <a:lstStyle/>
          <a:p>
            <a:pPr>
              <a:spcAft>
                <a:spcPts val="800"/>
              </a:spcAft>
            </a:pPr>
            <a:r>
              <a:rPr lang="en-US" sz="2133" dirty="0">
                <a:solidFill>
                  <a:schemeClr val="bg1"/>
                </a:solidFill>
                <a:effectLst>
                  <a:outerShdw blurRad="50800" algn="tl" rotWithShape="0">
                    <a:srgbClr val="000000">
                      <a:alpha val="60000"/>
                    </a:srgbClr>
                  </a:outerShdw>
                </a:effectLst>
              </a:rPr>
              <a:t>Pharmacist run call center: Now 3 call centers</a:t>
            </a:r>
          </a:p>
          <a:p>
            <a:pPr>
              <a:spcAft>
                <a:spcPts val="800"/>
              </a:spcAft>
            </a:pPr>
            <a:r>
              <a:rPr lang="en-US" sz="2133" dirty="0">
                <a:solidFill>
                  <a:schemeClr val="bg1"/>
                </a:solidFill>
                <a:effectLst>
                  <a:outerShdw blurRad="50800" algn="tl" rotWithShape="0">
                    <a:srgbClr val="000000">
                      <a:alpha val="60000"/>
                    </a:srgbClr>
                  </a:outerShdw>
                </a:effectLst>
              </a:rPr>
              <a:t>Diversification</a:t>
            </a:r>
          </a:p>
          <a:p>
            <a:pPr marL="835875" lvl="1" indent="-226427">
              <a:spcAft>
                <a:spcPts val="800"/>
              </a:spcAft>
              <a:buFont typeface="Arial"/>
              <a:buChar char="•"/>
            </a:pPr>
            <a:r>
              <a:rPr lang="en-US" sz="2133" dirty="0">
                <a:solidFill>
                  <a:schemeClr val="bg1"/>
                </a:solidFill>
                <a:effectLst>
                  <a:outerShdw blurRad="50800" algn="tl" rotWithShape="0">
                    <a:srgbClr val="000000">
                      <a:alpha val="60000"/>
                    </a:srgbClr>
                  </a:outerShdw>
                </a:effectLst>
              </a:rPr>
              <a:t>Medicare, Medicaid</a:t>
            </a:r>
          </a:p>
          <a:p>
            <a:pPr marL="835875" lvl="1" indent="-226427">
              <a:spcAft>
                <a:spcPts val="800"/>
              </a:spcAft>
              <a:buFont typeface="Arial"/>
              <a:buChar char="•"/>
            </a:pPr>
            <a:r>
              <a:rPr lang="en-US" sz="2133" dirty="0">
                <a:solidFill>
                  <a:schemeClr val="bg1"/>
                </a:solidFill>
                <a:effectLst>
                  <a:outerShdw blurRad="50800" algn="tl" rotWithShape="0">
                    <a:srgbClr val="000000">
                      <a:alpha val="60000"/>
                    </a:srgbClr>
                  </a:outerShdw>
                </a:effectLst>
              </a:rPr>
              <a:t>Commercial, transitions of care</a:t>
            </a:r>
          </a:p>
          <a:p>
            <a:pPr>
              <a:spcAft>
                <a:spcPts val="800"/>
              </a:spcAft>
            </a:pPr>
            <a:r>
              <a:rPr lang="en-US" sz="2133" dirty="0">
                <a:solidFill>
                  <a:schemeClr val="bg1"/>
                </a:solidFill>
                <a:effectLst>
                  <a:outerShdw blurRad="50800" algn="tl" rotWithShape="0">
                    <a:srgbClr val="000000">
                      <a:alpha val="60000"/>
                    </a:srgbClr>
                  </a:outerShdw>
                </a:effectLst>
              </a:rPr>
              <a:t>Software as a Service</a:t>
            </a:r>
          </a:p>
          <a:p>
            <a:pPr>
              <a:spcAft>
                <a:spcPts val="800"/>
              </a:spcAft>
            </a:pPr>
            <a:r>
              <a:rPr lang="en-US" sz="2133" dirty="0">
                <a:solidFill>
                  <a:schemeClr val="bg1"/>
                </a:solidFill>
                <a:effectLst>
                  <a:outerShdw blurRad="50800" algn="tl" rotWithShape="0">
                    <a:srgbClr val="000000">
                      <a:alpha val="60000"/>
                    </a:srgbClr>
                  </a:outerShdw>
                </a:effectLst>
              </a:rPr>
              <a:t>Retail Pharmacy</a:t>
            </a:r>
          </a:p>
          <a:p>
            <a:pPr>
              <a:spcAft>
                <a:spcPts val="800"/>
              </a:spcAft>
            </a:pPr>
            <a:r>
              <a:rPr lang="en-US" sz="2133" dirty="0">
                <a:solidFill>
                  <a:schemeClr val="bg1"/>
                </a:solidFill>
                <a:effectLst>
                  <a:outerShdw blurRad="50800" algn="tl" rotWithShape="0">
                    <a:srgbClr val="000000">
                      <a:alpha val="60000"/>
                    </a:srgbClr>
                  </a:outerShdw>
                </a:effectLst>
              </a:rPr>
              <a:t>Analytics &amp; Education</a:t>
            </a:r>
          </a:p>
          <a:p>
            <a:pPr>
              <a:spcAft>
                <a:spcPts val="800"/>
              </a:spcAft>
            </a:pPr>
            <a:r>
              <a:rPr lang="en-US" sz="2133" dirty="0">
                <a:solidFill>
                  <a:schemeClr val="bg1"/>
                </a:solidFill>
                <a:effectLst>
                  <a:outerShdw blurRad="50800" algn="tl" rotWithShape="0">
                    <a:srgbClr val="000000">
                      <a:alpha val="60000"/>
                    </a:srgbClr>
                  </a:outerShdw>
                </a:effectLst>
              </a:rPr>
              <a:t>Successful Outcomes</a:t>
            </a:r>
          </a:p>
        </p:txBody>
      </p:sp>
      <p:sp>
        <p:nvSpPr>
          <p:cNvPr id="4" name="TextBox 3"/>
          <p:cNvSpPr txBox="1"/>
          <p:nvPr/>
        </p:nvSpPr>
        <p:spPr>
          <a:xfrm>
            <a:off x="286977" y="295790"/>
            <a:ext cx="6791156" cy="1897442"/>
          </a:xfrm>
          <a:prstGeom prst="rect">
            <a:avLst/>
          </a:prstGeom>
          <a:noFill/>
        </p:spPr>
        <p:txBody>
          <a:bodyPr wrap="square" rtlCol="0">
            <a:spAutoFit/>
          </a:bodyPr>
          <a:lstStyle/>
          <a:p>
            <a:r>
              <a:rPr lang="en-US" sz="5865" b="1" dirty="0">
                <a:solidFill>
                  <a:srgbClr val="F19027"/>
                </a:solidFill>
                <a:effectLst>
                  <a:outerShdw blurRad="50800" algn="tl" rotWithShape="0">
                    <a:srgbClr val="000000">
                      <a:alpha val="60000"/>
                    </a:srgbClr>
                  </a:outerShdw>
                </a:effectLst>
                <a:latin typeface="Arial"/>
                <a:cs typeface="Arial"/>
              </a:rPr>
              <a:t>BUSINESS PROBLEM</a:t>
            </a:r>
          </a:p>
        </p:txBody>
      </p:sp>
      <p:sp>
        <p:nvSpPr>
          <p:cNvPr id="6" name="Rectangle 5"/>
          <p:cNvSpPr/>
          <p:nvPr/>
        </p:nvSpPr>
        <p:spPr>
          <a:xfrm>
            <a:off x="7181273" y="5446006"/>
            <a:ext cx="1962727" cy="995215"/>
          </a:xfrm>
          <a:prstGeom prst="rect">
            <a:avLst/>
          </a:prstGeom>
          <a:solidFill>
            <a:schemeClr val="bg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descr="sinfoniaRx-logo.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286203" y="5590928"/>
            <a:ext cx="1752866" cy="705372"/>
          </a:xfrm>
          <a:prstGeom prst="rect">
            <a:avLst/>
          </a:prstGeom>
        </p:spPr>
      </p:pic>
    </p:spTree>
    <p:extLst>
      <p:ext uri="{BB962C8B-B14F-4D97-AF65-F5344CB8AC3E}">
        <p14:creationId xmlns:p14="http://schemas.microsoft.com/office/powerpoint/2010/main" val="1622991216"/>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286977" y="295790"/>
            <a:ext cx="5330848" cy="1897442"/>
          </a:xfrm>
          <a:prstGeom prst="rect">
            <a:avLst/>
          </a:prstGeom>
          <a:noFill/>
          <a:effectLst/>
        </p:spPr>
        <p:txBody>
          <a:bodyPr wrap="square" rtlCol="0">
            <a:spAutoFit/>
          </a:bodyPr>
          <a:lstStyle/>
          <a:p>
            <a:r>
              <a:rPr lang="en-US" sz="5865" b="1" dirty="0">
                <a:solidFill>
                  <a:srgbClr val="F19027"/>
                </a:solidFill>
                <a:cs typeface="Arial"/>
              </a:rPr>
              <a:t>TECH HISTORY</a:t>
            </a:r>
          </a:p>
        </p:txBody>
      </p:sp>
      <p:pic>
        <p:nvPicPr>
          <p:cNvPr id="27" name="Picture 26"/>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0888" y="4545658"/>
            <a:ext cx="1296987" cy="1298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27"/>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459915" y="4208040"/>
            <a:ext cx="1257962" cy="1571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28"/>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3066645" y="3686051"/>
            <a:ext cx="799836" cy="2107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32"/>
          <p:cNvSpPr txBox="1">
            <a:spLocks noChangeArrowheads="1"/>
          </p:cNvSpPr>
          <p:nvPr/>
        </p:nvSpPr>
        <p:spPr bwMode="auto">
          <a:xfrm>
            <a:off x="383464" y="6059130"/>
            <a:ext cx="731837" cy="3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866" b="1" dirty="0">
                <a:solidFill>
                  <a:srgbClr val="080403"/>
                </a:solidFill>
              </a:rPr>
              <a:t>2007</a:t>
            </a:r>
          </a:p>
        </p:txBody>
      </p:sp>
      <p:sp>
        <p:nvSpPr>
          <p:cNvPr id="36" name="TextBox 35"/>
          <p:cNvSpPr txBox="1">
            <a:spLocks noChangeArrowheads="1"/>
          </p:cNvSpPr>
          <p:nvPr/>
        </p:nvSpPr>
        <p:spPr bwMode="auto">
          <a:xfrm>
            <a:off x="1722979" y="6085230"/>
            <a:ext cx="731837" cy="3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866" b="1" dirty="0">
                <a:solidFill>
                  <a:srgbClr val="080403"/>
                </a:solidFill>
              </a:rPr>
              <a:t>2008</a:t>
            </a:r>
          </a:p>
        </p:txBody>
      </p:sp>
      <p:sp>
        <p:nvSpPr>
          <p:cNvPr id="37" name="TextBox 36"/>
          <p:cNvSpPr txBox="1">
            <a:spLocks noChangeArrowheads="1"/>
          </p:cNvSpPr>
          <p:nvPr/>
        </p:nvSpPr>
        <p:spPr bwMode="auto">
          <a:xfrm>
            <a:off x="3100644" y="6086288"/>
            <a:ext cx="731838" cy="3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866" b="1" dirty="0">
                <a:solidFill>
                  <a:srgbClr val="080403"/>
                </a:solidFill>
              </a:rPr>
              <a:t>2010</a:t>
            </a:r>
          </a:p>
        </p:txBody>
      </p:sp>
      <p:sp>
        <p:nvSpPr>
          <p:cNvPr id="38" name="TextBox 37"/>
          <p:cNvSpPr txBox="1">
            <a:spLocks noChangeArrowheads="1"/>
          </p:cNvSpPr>
          <p:nvPr/>
        </p:nvSpPr>
        <p:spPr bwMode="auto">
          <a:xfrm>
            <a:off x="4521656" y="6086288"/>
            <a:ext cx="912812" cy="3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defRPr/>
            </a:pPr>
            <a:r>
              <a:rPr lang="en-US" sz="1866" b="1" dirty="0">
                <a:solidFill>
                  <a:srgbClr val="080403"/>
                </a:solidFill>
              </a:rPr>
              <a:t>2012</a:t>
            </a:r>
          </a:p>
        </p:txBody>
      </p:sp>
      <p:sp>
        <p:nvSpPr>
          <p:cNvPr id="39" name="TextBox 38"/>
          <p:cNvSpPr txBox="1">
            <a:spLocks noChangeArrowheads="1"/>
          </p:cNvSpPr>
          <p:nvPr/>
        </p:nvSpPr>
        <p:spPr bwMode="auto">
          <a:xfrm>
            <a:off x="49628" y="3457182"/>
            <a:ext cx="1399506" cy="912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333" b="1" dirty="0">
                <a:solidFill>
                  <a:srgbClr val="000000"/>
                </a:solidFill>
              </a:rPr>
              <a:t>Dell 2 Core Workstation</a:t>
            </a:r>
          </a:p>
          <a:p>
            <a:pPr algn="ctr" eaLnBrk="1" hangingPunct="1"/>
            <a:r>
              <a:rPr lang="en-US" sz="1333" b="1" dirty="0">
                <a:solidFill>
                  <a:srgbClr val="000000"/>
                </a:solidFill>
              </a:rPr>
              <a:t>(Windows)</a:t>
            </a:r>
          </a:p>
          <a:p>
            <a:pPr algn="ctr" eaLnBrk="1" hangingPunct="1"/>
            <a:r>
              <a:rPr lang="en-US" sz="1333" b="1" dirty="0">
                <a:solidFill>
                  <a:srgbClr val="000000"/>
                </a:solidFill>
              </a:rPr>
              <a:t>1 GB</a:t>
            </a:r>
          </a:p>
        </p:txBody>
      </p:sp>
      <p:sp>
        <p:nvSpPr>
          <p:cNvPr id="40" name="TextBox 39"/>
          <p:cNvSpPr txBox="1">
            <a:spLocks noChangeArrowheads="1"/>
          </p:cNvSpPr>
          <p:nvPr/>
        </p:nvSpPr>
        <p:spPr bwMode="auto">
          <a:xfrm>
            <a:off x="1449135" y="3113641"/>
            <a:ext cx="1279525" cy="912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333" b="1" dirty="0">
                <a:solidFill>
                  <a:srgbClr val="000000"/>
                </a:solidFill>
              </a:rPr>
              <a:t>Gateway 4 Core Server</a:t>
            </a:r>
          </a:p>
          <a:p>
            <a:pPr algn="ctr" eaLnBrk="1" hangingPunct="1"/>
            <a:r>
              <a:rPr lang="en-US" sz="1333" b="1" dirty="0">
                <a:solidFill>
                  <a:srgbClr val="000000"/>
                </a:solidFill>
              </a:rPr>
              <a:t>(Linux)</a:t>
            </a:r>
          </a:p>
          <a:p>
            <a:pPr algn="ctr" eaLnBrk="1" hangingPunct="1"/>
            <a:r>
              <a:rPr lang="en-US" sz="1333" b="1" dirty="0">
                <a:solidFill>
                  <a:srgbClr val="000000"/>
                </a:solidFill>
              </a:rPr>
              <a:t>8 GB</a:t>
            </a:r>
          </a:p>
        </p:txBody>
      </p:sp>
      <p:sp>
        <p:nvSpPr>
          <p:cNvPr id="41" name="TextBox 40"/>
          <p:cNvSpPr txBox="1">
            <a:spLocks noChangeArrowheads="1"/>
          </p:cNvSpPr>
          <p:nvPr/>
        </p:nvSpPr>
        <p:spPr bwMode="auto">
          <a:xfrm>
            <a:off x="2826802" y="2701207"/>
            <a:ext cx="1279525" cy="912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333" b="1" dirty="0">
                <a:solidFill>
                  <a:srgbClr val="000000"/>
                </a:solidFill>
              </a:rPr>
              <a:t>Mac Pro 12 Core Server</a:t>
            </a:r>
          </a:p>
          <a:p>
            <a:pPr algn="ctr" eaLnBrk="1" hangingPunct="1"/>
            <a:r>
              <a:rPr lang="en-US" sz="1333" b="1" dirty="0">
                <a:solidFill>
                  <a:srgbClr val="000000"/>
                </a:solidFill>
              </a:rPr>
              <a:t>(OSX)</a:t>
            </a:r>
          </a:p>
          <a:p>
            <a:pPr algn="ctr" eaLnBrk="1" hangingPunct="1"/>
            <a:r>
              <a:rPr lang="en-US" sz="1333" b="1" dirty="0">
                <a:solidFill>
                  <a:srgbClr val="000000"/>
                </a:solidFill>
              </a:rPr>
              <a:t>32 GB</a:t>
            </a:r>
          </a:p>
        </p:txBody>
      </p:sp>
      <p:sp>
        <p:nvSpPr>
          <p:cNvPr id="43" name="TextBox 42"/>
          <p:cNvSpPr txBox="1">
            <a:spLocks noChangeArrowheads="1"/>
          </p:cNvSpPr>
          <p:nvPr/>
        </p:nvSpPr>
        <p:spPr bwMode="auto">
          <a:xfrm>
            <a:off x="6313573" y="6061579"/>
            <a:ext cx="912813" cy="3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defRPr/>
            </a:pPr>
            <a:r>
              <a:rPr lang="en-US" sz="1866" b="1" dirty="0">
                <a:solidFill>
                  <a:srgbClr val="080403"/>
                </a:solidFill>
              </a:rPr>
              <a:t>2016</a:t>
            </a:r>
          </a:p>
        </p:txBody>
      </p:sp>
      <p:cxnSp>
        <p:nvCxnSpPr>
          <p:cNvPr id="47" name="Straight Connector 46"/>
          <p:cNvCxnSpPr/>
          <p:nvPr/>
        </p:nvCxnSpPr>
        <p:spPr>
          <a:xfrm>
            <a:off x="262601" y="6027590"/>
            <a:ext cx="7628467" cy="0"/>
          </a:xfrm>
          <a:prstGeom prst="line">
            <a:avLst/>
          </a:prstGeom>
          <a:ln w="12700" cmpd="sng">
            <a:solidFill>
              <a:srgbClr val="F19027"/>
            </a:solidFill>
          </a:ln>
          <a:effectLst/>
        </p:spPr>
        <p:style>
          <a:lnRef idx="2">
            <a:schemeClr val="accent1"/>
          </a:lnRef>
          <a:fillRef idx="0">
            <a:schemeClr val="accent1"/>
          </a:fillRef>
          <a:effectRef idx="1">
            <a:schemeClr val="accent1"/>
          </a:effectRef>
          <a:fontRef idx="minor">
            <a:schemeClr val="tx1"/>
          </a:fontRef>
        </p:style>
      </p:cxnSp>
      <p:pic>
        <p:nvPicPr>
          <p:cNvPr id="48" name="Picture 47"/>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406490" y="2790329"/>
            <a:ext cx="1143144" cy="279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TextBox 48"/>
          <p:cNvSpPr txBox="1">
            <a:spLocks noChangeArrowheads="1"/>
          </p:cNvSpPr>
          <p:nvPr/>
        </p:nvSpPr>
        <p:spPr bwMode="auto">
          <a:xfrm>
            <a:off x="4338301" y="2051858"/>
            <a:ext cx="1279525" cy="912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333" b="1" dirty="0">
                <a:solidFill>
                  <a:srgbClr val="000000"/>
                </a:solidFill>
              </a:rPr>
              <a:t>z114 - 4 IFL</a:t>
            </a:r>
          </a:p>
          <a:p>
            <a:pPr algn="ctr" eaLnBrk="1" hangingPunct="1"/>
            <a:r>
              <a:rPr lang="en-US" sz="1333" b="1" dirty="0">
                <a:solidFill>
                  <a:srgbClr val="000000"/>
                </a:solidFill>
              </a:rPr>
              <a:t>(zVM &amp; </a:t>
            </a:r>
            <a:r>
              <a:rPr lang="en-US" sz="1333" b="1" dirty="0" err="1">
                <a:solidFill>
                  <a:srgbClr val="000000"/>
                </a:solidFill>
              </a:rPr>
              <a:t>zLinux</a:t>
            </a:r>
            <a:r>
              <a:rPr lang="en-US" sz="1333" b="1" dirty="0">
                <a:solidFill>
                  <a:srgbClr val="000000"/>
                </a:solidFill>
              </a:rPr>
              <a:t>)</a:t>
            </a:r>
          </a:p>
          <a:p>
            <a:pPr algn="ctr" eaLnBrk="1" hangingPunct="1"/>
            <a:r>
              <a:rPr lang="en-US" sz="1333" b="1" dirty="0">
                <a:solidFill>
                  <a:srgbClr val="000000"/>
                </a:solidFill>
              </a:rPr>
              <a:t>96 GB</a:t>
            </a:r>
          </a:p>
        </p:txBody>
      </p:sp>
      <p:sp>
        <p:nvSpPr>
          <p:cNvPr id="50" name="TextBox 49"/>
          <p:cNvSpPr txBox="1">
            <a:spLocks noChangeArrowheads="1"/>
          </p:cNvSpPr>
          <p:nvPr/>
        </p:nvSpPr>
        <p:spPr bwMode="auto">
          <a:xfrm>
            <a:off x="6130217" y="1318351"/>
            <a:ext cx="1279525" cy="912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333" b="1" dirty="0">
                <a:solidFill>
                  <a:srgbClr val="000000"/>
                </a:solidFill>
              </a:rPr>
              <a:t>IBM z - 6 IFL</a:t>
            </a:r>
          </a:p>
          <a:p>
            <a:pPr algn="ctr" eaLnBrk="1" hangingPunct="1"/>
            <a:r>
              <a:rPr lang="en-US" sz="1333" b="1" dirty="0">
                <a:solidFill>
                  <a:srgbClr val="000000"/>
                </a:solidFill>
              </a:rPr>
              <a:t>(zVM &amp; </a:t>
            </a:r>
            <a:r>
              <a:rPr lang="en-US" sz="1333" b="1" dirty="0" err="1">
                <a:solidFill>
                  <a:srgbClr val="000000"/>
                </a:solidFill>
              </a:rPr>
              <a:t>zLinux</a:t>
            </a:r>
            <a:r>
              <a:rPr lang="en-US" sz="1333" b="1" dirty="0">
                <a:solidFill>
                  <a:srgbClr val="000000"/>
                </a:solidFill>
              </a:rPr>
              <a:t>)</a:t>
            </a:r>
          </a:p>
          <a:p>
            <a:pPr algn="ctr" eaLnBrk="1" hangingPunct="1"/>
            <a:r>
              <a:rPr lang="en-US" sz="1333" b="1" dirty="0">
                <a:solidFill>
                  <a:srgbClr val="000000"/>
                </a:solidFill>
              </a:rPr>
              <a:t>240 GB</a:t>
            </a:r>
          </a:p>
        </p:txBody>
      </p:sp>
      <p:sp>
        <p:nvSpPr>
          <p:cNvPr id="51" name="Rectangle 50"/>
          <p:cNvSpPr/>
          <p:nvPr/>
        </p:nvSpPr>
        <p:spPr>
          <a:xfrm>
            <a:off x="8001001" y="5253218"/>
            <a:ext cx="973666" cy="1220333"/>
          </a:xfrm>
          <a:prstGeom prst="rect">
            <a:avLst/>
          </a:prstGeom>
        </p:spPr>
        <p:txBody>
          <a:bodyPr wrap="square">
            <a:spAutoFit/>
          </a:bodyPr>
          <a:lstStyle/>
          <a:p>
            <a:r>
              <a:rPr lang="en-US" sz="1466" b="1" dirty="0">
                <a:solidFill>
                  <a:srgbClr val="080403"/>
                </a:solidFill>
                <a:latin typeface="Arial"/>
                <a:cs typeface="Arial"/>
              </a:rPr>
              <a:t>A Few Thousand Members</a:t>
            </a:r>
          </a:p>
        </p:txBody>
      </p:sp>
      <p:sp>
        <p:nvSpPr>
          <p:cNvPr id="52" name="Rectangle 51"/>
          <p:cNvSpPr/>
          <p:nvPr/>
        </p:nvSpPr>
        <p:spPr>
          <a:xfrm>
            <a:off x="8001001" y="2144012"/>
            <a:ext cx="889000" cy="994733"/>
          </a:xfrm>
          <a:prstGeom prst="rect">
            <a:avLst/>
          </a:prstGeom>
        </p:spPr>
        <p:txBody>
          <a:bodyPr wrap="square">
            <a:spAutoFit/>
          </a:bodyPr>
          <a:lstStyle/>
          <a:p>
            <a:r>
              <a:rPr lang="en-US" sz="1466" b="1" dirty="0">
                <a:solidFill>
                  <a:srgbClr val="080403"/>
                </a:solidFill>
                <a:latin typeface="Arial"/>
                <a:cs typeface="Arial"/>
              </a:rPr>
              <a:t>20 Million Members</a:t>
            </a:r>
          </a:p>
        </p:txBody>
      </p:sp>
      <p:sp>
        <p:nvSpPr>
          <p:cNvPr id="53" name="Rectangle 52"/>
          <p:cNvSpPr/>
          <p:nvPr/>
        </p:nvSpPr>
        <p:spPr>
          <a:xfrm>
            <a:off x="8001001" y="4475916"/>
            <a:ext cx="973666" cy="994733"/>
          </a:xfrm>
          <a:prstGeom prst="rect">
            <a:avLst/>
          </a:prstGeom>
        </p:spPr>
        <p:txBody>
          <a:bodyPr wrap="square">
            <a:spAutoFit/>
          </a:bodyPr>
          <a:lstStyle/>
          <a:p>
            <a:r>
              <a:rPr lang="en-US" sz="1466" b="1" dirty="0">
                <a:solidFill>
                  <a:srgbClr val="080403"/>
                </a:solidFill>
                <a:latin typeface="Arial"/>
                <a:cs typeface="Arial"/>
              </a:rPr>
              <a:t>20K-100K</a:t>
            </a:r>
          </a:p>
          <a:p>
            <a:r>
              <a:rPr lang="en-US" sz="1466" b="1" dirty="0">
                <a:solidFill>
                  <a:srgbClr val="080403"/>
                </a:solidFill>
                <a:latin typeface="Arial"/>
                <a:cs typeface="Arial"/>
              </a:rPr>
              <a:t>Members</a:t>
            </a:r>
          </a:p>
        </p:txBody>
      </p:sp>
      <p:sp>
        <p:nvSpPr>
          <p:cNvPr id="54" name="Rectangle 53"/>
          <p:cNvSpPr/>
          <p:nvPr/>
        </p:nvSpPr>
        <p:spPr>
          <a:xfrm>
            <a:off x="8001001" y="3698616"/>
            <a:ext cx="973666" cy="769057"/>
          </a:xfrm>
          <a:prstGeom prst="rect">
            <a:avLst/>
          </a:prstGeom>
        </p:spPr>
        <p:txBody>
          <a:bodyPr wrap="square">
            <a:spAutoFit/>
          </a:bodyPr>
          <a:lstStyle/>
          <a:p>
            <a:r>
              <a:rPr lang="en-US" sz="1466" b="1" dirty="0">
                <a:solidFill>
                  <a:srgbClr val="080403"/>
                </a:solidFill>
                <a:latin typeface="Arial"/>
                <a:cs typeface="Arial"/>
              </a:rPr>
              <a:t>100K-2.6MMembers</a:t>
            </a:r>
          </a:p>
        </p:txBody>
      </p:sp>
      <p:sp>
        <p:nvSpPr>
          <p:cNvPr id="55" name="Rectangle 54"/>
          <p:cNvSpPr/>
          <p:nvPr/>
        </p:nvSpPr>
        <p:spPr>
          <a:xfrm>
            <a:off x="8037286" y="2921313"/>
            <a:ext cx="808686" cy="994733"/>
          </a:xfrm>
          <a:prstGeom prst="rect">
            <a:avLst/>
          </a:prstGeom>
        </p:spPr>
        <p:txBody>
          <a:bodyPr wrap="square">
            <a:spAutoFit/>
          </a:bodyPr>
          <a:lstStyle/>
          <a:p>
            <a:r>
              <a:rPr lang="en-US" sz="1466" b="1" dirty="0">
                <a:solidFill>
                  <a:srgbClr val="080403"/>
                </a:solidFill>
                <a:latin typeface="Arial"/>
                <a:cs typeface="Arial"/>
              </a:rPr>
              <a:t>2.6M-4 M</a:t>
            </a:r>
          </a:p>
          <a:p>
            <a:r>
              <a:rPr lang="en-US" sz="1466" b="1" dirty="0">
                <a:solidFill>
                  <a:srgbClr val="080403"/>
                </a:solidFill>
                <a:latin typeface="Arial"/>
                <a:cs typeface="Arial"/>
              </a:rPr>
              <a:t>Members</a:t>
            </a:r>
          </a:p>
        </p:txBody>
      </p:sp>
      <p:cxnSp>
        <p:nvCxnSpPr>
          <p:cNvPr id="58" name="Straight Connector 57"/>
          <p:cNvCxnSpPr/>
          <p:nvPr/>
        </p:nvCxnSpPr>
        <p:spPr>
          <a:xfrm>
            <a:off x="7891068" y="2051858"/>
            <a:ext cx="0" cy="3975732"/>
          </a:xfrm>
          <a:prstGeom prst="line">
            <a:avLst/>
          </a:prstGeom>
          <a:ln w="12700" cmpd="sng">
            <a:solidFill>
              <a:srgbClr val="F19027"/>
            </a:solidFill>
          </a:ln>
          <a:effectLst/>
        </p:spPr>
        <p:style>
          <a:lnRef idx="2">
            <a:schemeClr val="accent1"/>
          </a:lnRef>
          <a:fillRef idx="0">
            <a:schemeClr val="accent1"/>
          </a:fillRef>
          <a:effectRef idx="1">
            <a:schemeClr val="accent1"/>
          </a:effectRef>
          <a:fontRef idx="minor">
            <a:schemeClr val="tx1"/>
          </a:fontRef>
        </p:style>
      </p:cxnSp>
      <p:pic>
        <p:nvPicPr>
          <p:cNvPr id="30" name="Picture 29" descr="IBM_zNext MR_57_ 3941B copy.png"/>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6025926" y="2051860"/>
            <a:ext cx="1599788" cy="3749045"/>
          </a:xfrm>
          <a:prstGeom prst="rect">
            <a:avLst/>
          </a:prstGeom>
        </p:spPr>
      </p:pic>
      <p:pic>
        <p:nvPicPr>
          <p:cNvPr id="26" name="Picture 25" descr="sinfoniaRx-logo.png"/>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014635" y="295790"/>
            <a:ext cx="1752866" cy="705372"/>
          </a:xfrm>
          <a:prstGeom prst="rect">
            <a:avLst/>
          </a:prstGeom>
        </p:spPr>
      </p:pic>
    </p:spTree>
    <p:extLst>
      <p:ext uri="{BB962C8B-B14F-4D97-AF65-F5344CB8AC3E}">
        <p14:creationId xmlns:p14="http://schemas.microsoft.com/office/powerpoint/2010/main" val="1395317218"/>
      </p:ext>
    </p:extLst>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descr="IBM_zNext MR_57_ 3941B copy.png"/>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025926" y="2051860"/>
            <a:ext cx="1599788" cy="3749045"/>
          </a:xfrm>
          <a:prstGeom prst="rect">
            <a:avLst/>
          </a:prstGeom>
        </p:spPr>
      </p:pic>
      <p:sp>
        <p:nvSpPr>
          <p:cNvPr id="29" name="TextBox 28"/>
          <p:cNvSpPr txBox="1">
            <a:spLocks noChangeArrowheads="1"/>
          </p:cNvSpPr>
          <p:nvPr/>
        </p:nvSpPr>
        <p:spPr bwMode="auto">
          <a:xfrm>
            <a:off x="284456" y="3482266"/>
            <a:ext cx="1106735" cy="1323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150246" indent="-150246" eaLnBrk="1" hangingPunct="1">
              <a:buClr>
                <a:schemeClr val="tx1"/>
              </a:buClr>
              <a:buFont typeface="Arial"/>
              <a:buChar char="•"/>
              <a:defRPr/>
            </a:pPr>
            <a:r>
              <a:rPr lang="en-US" sz="1333" b="1" dirty="0"/>
              <a:t>Windows Crashed  </a:t>
            </a:r>
          </a:p>
          <a:p>
            <a:pPr marL="150246" indent="-150246" eaLnBrk="1" hangingPunct="1">
              <a:buClr>
                <a:schemeClr val="tx1"/>
              </a:buClr>
              <a:buFont typeface="Arial"/>
              <a:buChar char="•"/>
              <a:defRPr/>
            </a:pPr>
            <a:r>
              <a:rPr lang="en-US" sz="1333" b="1" dirty="0"/>
              <a:t>Server was unreliable</a:t>
            </a:r>
            <a:endParaRPr lang="en-US" sz="1333" dirty="0"/>
          </a:p>
        </p:txBody>
      </p:sp>
      <p:sp>
        <p:nvSpPr>
          <p:cNvPr id="33" name="TextBox 32"/>
          <p:cNvSpPr txBox="1">
            <a:spLocks noChangeArrowheads="1"/>
          </p:cNvSpPr>
          <p:nvPr/>
        </p:nvSpPr>
        <p:spPr bwMode="auto">
          <a:xfrm>
            <a:off x="1401896" y="2934137"/>
            <a:ext cx="1279525" cy="1323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150246" indent="-150246" eaLnBrk="1" hangingPunct="1">
              <a:buClr>
                <a:schemeClr val="tx1"/>
              </a:buClr>
              <a:buFont typeface="Arial"/>
              <a:buChar char="•"/>
            </a:pPr>
            <a:r>
              <a:rPr lang="en-US" sz="1333" b="1" dirty="0"/>
              <a:t>Linux much more stable  </a:t>
            </a:r>
          </a:p>
          <a:p>
            <a:pPr marL="150246" indent="-150246" eaLnBrk="1" hangingPunct="1">
              <a:buClr>
                <a:schemeClr val="tx1"/>
              </a:buClr>
              <a:buFont typeface="Arial"/>
              <a:buChar char="•"/>
            </a:pPr>
            <a:r>
              <a:rPr lang="en-US" sz="1333" b="1" dirty="0"/>
              <a:t>Hardware still somewhat unreliable</a:t>
            </a:r>
          </a:p>
        </p:txBody>
      </p:sp>
      <p:sp>
        <p:nvSpPr>
          <p:cNvPr id="36" name="TextBox 35"/>
          <p:cNvSpPr txBox="1">
            <a:spLocks noChangeArrowheads="1"/>
          </p:cNvSpPr>
          <p:nvPr/>
        </p:nvSpPr>
        <p:spPr bwMode="auto">
          <a:xfrm>
            <a:off x="2929212" y="2542889"/>
            <a:ext cx="1133718" cy="1323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150246" indent="-150246" eaLnBrk="1" hangingPunct="1">
              <a:buClr>
                <a:schemeClr val="tx1"/>
              </a:buClr>
              <a:buFont typeface="Arial"/>
              <a:buChar char="•"/>
            </a:pPr>
            <a:r>
              <a:rPr lang="en-US" sz="1333" b="1" dirty="0"/>
              <a:t>Much more reliable</a:t>
            </a:r>
          </a:p>
          <a:p>
            <a:pPr marL="150246" indent="-150246" eaLnBrk="1" hangingPunct="1">
              <a:buClr>
                <a:schemeClr val="tx1"/>
              </a:buClr>
              <a:buFont typeface="Arial"/>
              <a:buChar char="•"/>
            </a:pPr>
            <a:r>
              <a:rPr lang="en-US" sz="1333" b="1" dirty="0"/>
              <a:t>OSX less mainstream </a:t>
            </a:r>
          </a:p>
        </p:txBody>
      </p:sp>
      <p:sp>
        <p:nvSpPr>
          <p:cNvPr id="39" name="TextBox 38"/>
          <p:cNvSpPr txBox="1">
            <a:spLocks noChangeArrowheads="1"/>
          </p:cNvSpPr>
          <p:nvPr/>
        </p:nvSpPr>
        <p:spPr bwMode="auto">
          <a:xfrm>
            <a:off x="4406490" y="2051859"/>
            <a:ext cx="1279525" cy="912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228543" indent="-228543" eaLnBrk="1" hangingPunct="1">
              <a:buClr>
                <a:schemeClr val="tx1"/>
              </a:buClr>
              <a:buFont typeface="Arial"/>
              <a:buChar char="•"/>
            </a:pPr>
            <a:r>
              <a:rPr lang="en-US" sz="1333" b="1" dirty="0"/>
              <a:t>Highly Reliable and Flexible</a:t>
            </a:r>
          </a:p>
        </p:txBody>
      </p:sp>
      <p:sp>
        <p:nvSpPr>
          <p:cNvPr id="40" name="TextBox 39"/>
          <p:cNvSpPr txBox="1">
            <a:spLocks noChangeArrowheads="1"/>
          </p:cNvSpPr>
          <p:nvPr/>
        </p:nvSpPr>
        <p:spPr bwMode="auto">
          <a:xfrm>
            <a:off x="6151434" y="1567850"/>
            <a:ext cx="1279525" cy="912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228543" indent="-228543" eaLnBrk="1" hangingPunct="1">
              <a:buClr>
                <a:schemeClr val="tx1"/>
              </a:buClr>
              <a:buFont typeface="Arial"/>
              <a:buChar char="•"/>
            </a:pPr>
            <a:r>
              <a:rPr lang="en-US" sz="1333" b="1" dirty="0"/>
              <a:t>Highly Reliable and Flexible</a:t>
            </a:r>
          </a:p>
        </p:txBody>
      </p:sp>
      <p:sp>
        <p:nvSpPr>
          <p:cNvPr id="41" name="Rectangle 40"/>
          <p:cNvSpPr/>
          <p:nvPr/>
        </p:nvSpPr>
        <p:spPr>
          <a:xfrm>
            <a:off x="8001001" y="4907585"/>
            <a:ext cx="808686" cy="543533"/>
          </a:xfrm>
          <a:prstGeom prst="rect">
            <a:avLst/>
          </a:prstGeom>
        </p:spPr>
        <p:txBody>
          <a:bodyPr wrap="square">
            <a:spAutoFit/>
          </a:bodyPr>
          <a:lstStyle/>
          <a:p>
            <a:r>
              <a:rPr lang="en-US" sz="1466" b="1" dirty="0">
                <a:solidFill>
                  <a:srgbClr val="080403"/>
                </a:solidFill>
                <a:latin typeface="Arial"/>
                <a:cs typeface="Arial"/>
              </a:rPr>
              <a:t>10 Users</a:t>
            </a:r>
          </a:p>
        </p:txBody>
      </p:sp>
      <p:sp>
        <p:nvSpPr>
          <p:cNvPr id="43" name="Rectangle 42"/>
          <p:cNvSpPr/>
          <p:nvPr/>
        </p:nvSpPr>
        <p:spPr>
          <a:xfrm>
            <a:off x="8001000" y="2060800"/>
            <a:ext cx="1142999" cy="543533"/>
          </a:xfrm>
          <a:prstGeom prst="rect">
            <a:avLst/>
          </a:prstGeom>
        </p:spPr>
        <p:txBody>
          <a:bodyPr wrap="square">
            <a:spAutoFit/>
          </a:bodyPr>
          <a:lstStyle/>
          <a:p>
            <a:r>
              <a:rPr lang="en-US" sz="1466" b="1" dirty="0">
                <a:solidFill>
                  <a:srgbClr val="080403"/>
                </a:solidFill>
                <a:latin typeface="Arial"/>
                <a:cs typeface="Arial"/>
              </a:rPr>
              <a:t>15,000 Users</a:t>
            </a:r>
          </a:p>
        </p:txBody>
      </p:sp>
      <p:sp>
        <p:nvSpPr>
          <p:cNvPr id="47" name="Rectangle 46"/>
          <p:cNvSpPr/>
          <p:nvPr/>
        </p:nvSpPr>
        <p:spPr>
          <a:xfrm>
            <a:off x="8001001" y="4195888"/>
            <a:ext cx="808686" cy="543533"/>
          </a:xfrm>
          <a:prstGeom prst="rect">
            <a:avLst/>
          </a:prstGeom>
        </p:spPr>
        <p:txBody>
          <a:bodyPr wrap="square">
            <a:spAutoFit/>
          </a:bodyPr>
          <a:lstStyle/>
          <a:p>
            <a:r>
              <a:rPr lang="en-US" sz="1466" b="1" dirty="0">
                <a:solidFill>
                  <a:srgbClr val="080403"/>
                </a:solidFill>
                <a:latin typeface="Arial"/>
                <a:cs typeface="Arial"/>
              </a:rPr>
              <a:t>20 Users</a:t>
            </a:r>
          </a:p>
        </p:txBody>
      </p:sp>
      <p:sp>
        <p:nvSpPr>
          <p:cNvPr id="48" name="Rectangle 47"/>
          <p:cNvSpPr/>
          <p:nvPr/>
        </p:nvSpPr>
        <p:spPr>
          <a:xfrm>
            <a:off x="8001001" y="3484192"/>
            <a:ext cx="973666" cy="543533"/>
          </a:xfrm>
          <a:prstGeom prst="rect">
            <a:avLst/>
          </a:prstGeom>
        </p:spPr>
        <p:txBody>
          <a:bodyPr wrap="square">
            <a:spAutoFit/>
          </a:bodyPr>
          <a:lstStyle/>
          <a:p>
            <a:r>
              <a:rPr lang="en-US" sz="1466" b="1" dirty="0">
                <a:solidFill>
                  <a:srgbClr val="080403"/>
                </a:solidFill>
                <a:latin typeface="Arial"/>
                <a:cs typeface="Arial"/>
              </a:rPr>
              <a:t>60-80 Users</a:t>
            </a:r>
          </a:p>
        </p:txBody>
      </p:sp>
      <p:sp>
        <p:nvSpPr>
          <p:cNvPr id="49" name="Rectangle 48"/>
          <p:cNvSpPr/>
          <p:nvPr/>
        </p:nvSpPr>
        <p:spPr>
          <a:xfrm>
            <a:off x="8001001" y="2772496"/>
            <a:ext cx="973666" cy="543533"/>
          </a:xfrm>
          <a:prstGeom prst="rect">
            <a:avLst/>
          </a:prstGeom>
        </p:spPr>
        <p:txBody>
          <a:bodyPr wrap="square">
            <a:spAutoFit/>
          </a:bodyPr>
          <a:lstStyle/>
          <a:p>
            <a:r>
              <a:rPr lang="en-US" sz="1466" b="1" dirty="0">
                <a:solidFill>
                  <a:srgbClr val="080403"/>
                </a:solidFill>
                <a:latin typeface="Arial"/>
                <a:cs typeface="Arial"/>
              </a:rPr>
              <a:t>120 Users</a:t>
            </a:r>
          </a:p>
        </p:txBody>
      </p:sp>
      <p:cxnSp>
        <p:nvCxnSpPr>
          <p:cNvPr id="56" name="Straight Connector 55"/>
          <p:cNvCxnSpPr/>
          <p:nvPr/>
        </p:nvCxnSpPr>
        <p:spPr>
          <a:xfrm>
            <a:off x="262601" y="6027590"/>
            <a:ext cx="7628467" cy="0"/>
          </a:xfrm>
          <a:prstGeom prst="line">
            <a:avLst/>
          </a:prstGeom>
          <a:ln w="12700" cmpd="sng">
            <a:solidFill>
              <a:srgbClr val="F67509"/>
            </a:solidFill>
          </a:ln>
          <a:effectLst/>
        </p:spPr>
        <p:style>
          <a:lnRef idx="2">
            <a:schemeClr val="accent1"/>
          </a:lnRef>
          <a:fillRef idx="0">
            <a:schemeClr val="accent1"/>
          </a:fillRef>
          <a:effectRef idx="1">
            <a:schemeClr val="accent1"/>
          </a:effectRef>
          <a:fontRef idx="minor">
            <a:schemeClr val="tx1"/>
          </a:fontRef>
        </p:style>
      </p:cxnSp>
      <p:pic>
        <p:nvPicPr>
          <p:cNvPr id="25" name="Picture 24"/>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0888" y="4545658"/>
            <a:ext cx="1296987" cy="1298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31"/>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459915" y="4208040"/>
            <a:ext cx="1257962" cy="1571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33"/>
          <p:cNvPicPr>
            <a:picLocks noChangeAspect="1"/>
          </p:cNvPicPr>
          <p:nvPr/>
        </p:nvPicPr>
        <p:blipFill>
          <a:blip r:embed="rId6">
            <a:extLst>
              <a:ext uri="{28A0092B-C50C-407E-A947-70E740481C1C}">
                <a14:useLocalDpi xmlns:a14="http://schemas.microsoft.com/office/drawing/2010/main"/>
              </a:ext>
            </a:extLst>
          </a:blip>
          <a:srcRect/>
          <a:stretch>
            <a:fillRect/>
          </a:stretch>
        </p:blipFill>
        <p:spPr bwMode="auto">
          <a:xfrm>
            <a:off x="3066645" y="3686051"/>
            <a:ext cx="799836" cy="2107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34"/>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406490" y="2790329"/>
            <a:ext cx="1143144" cy="279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TextBox 41"/>
          <p:cNvSpPr txBox="1">
            <a:spLocks noChangeArrowheads="1"/>
          </p:cNvSpPr>
          <p:nvPr/>
        </p:nvSpPr>
        <p:spPr bwMode="auto">
          <a:xfrm>
            <a:off x="383464" y="6059130"/>
            <a:ext cx="731837" cy="3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866" b="1" dirty="0">
                <a:solidFill>
                  <a:srgbClr val="080403"/>
                </a:solidFill>
              </a:rPr>
              <a:t>2007</a:t>
            </a:r>
          </a:p>
        </p:txBody>
      </p:sp>
      <p:sp>
        <p:nvSpPr>
          <p:cNvPr id="44" name="TextBox 43"/>
          <p:cNvSpPr txBox="1">
            <a:spLocks noChangeArrowheads="1"/>
          </p:cNvSpPr>
          <p:nvPr/>
        </p:nvSpPr>
        <p:spPr bwMode="auto">
          <a:xfrm>
            <a:off x="1722979" y="6085230"/>
            <a:ext cx="731837" cy="3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866" b="1" dirty="0">
                <a:solidFill>
                  <a:srgbClr val="080403"/>
                </a:solidFill>
              </a:rPr>
              <a:t>2008</a:t>
            </a:r>
          </a:p>
        </p:txBody>
      </p:sp>
      <p:sp>
        <p:nvSpPr>
          <p:cNvPr id="45" name="TextBox 44"/>
          <p:cNvSpPr txBox="1">
            <a:spLocks noChangeArrowheads="1"/>
          </p:cNvSpPr>
          <p:nvPr/>
        </p:nvSpPr>
        <p:spPr bwMode="auto">
          <a:xfrm>
            <a:off x="3100644" y="6086288"/>
            <a:ext cx="731838" cy="3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866" b="1" dirty="0">
                <a:solidFill>
                  <a:srgbClr val="080403"/>
                </a:solidFill>
              </a:rPr>
              <a:t>2010</a:t>
            </a:r>
          </a:p>
        </p:txBody>
      </p:sp>
      <p:sp>
        <p:nvSpPr>
          <p:cNvPr id="46" name="TextBox 45"/>
          <p:cNvSpPr txBox="1">
            <a:spLocks noChangeArrowheads="1"/>
          </p:cNvSpPr>
          <p:nvPr/>
        </p:nvSpPr>
        <p:spPr bwMode="auto">
          <a:xfrm>
            <a:off x="4521656" y="6086288"/>
            <a:ext cx="912812" cy="3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defRPr/>
            </a:pPr>
            <a:r>
              <a:rPr lang="en-US" sz="1866" b="1" dirty="0">
                <a:solidFill>
                  <a:srgbClr val="080403"/>
                </a:solidFill>
              </a:rPr>
              <a:t>2012</a:t>
            </a:r>
          </a:p>
        </p:txBody>
      </p:sp>
      <p:sp>
        <p:nvSpPr>
          <p:cNvPr id="50" name="TextBox 49"/>
          <p:cNvSpPr txBox="1">
            <a:spLocks noChangeArrowheads="1"/>
          </p:cNvSpPr>
          <p:nvPr/>
        </p:nvSpPr>
        <p:spPr bwMode="auto">
          <a:xfrm>
            <a:off x="6313573" y="6061579"/>
            <a:ext cx="912813" cy="3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defRPr/>
            </a:pPr>
            <a:r>
              <a:rPr lang="en-US" sz="1866" b="1" dirty="0">
                <a:solidFill>
                  <a:srgbClr val="080403"/>
                </a:solidFill>
              </a:rPr>
              <a:t>2016</a:t>
            </a:r>
          </a:p>
        </p:txBody>
      </p:sp>
      <p:sp>
        <p:nvSpPr>
          <p:cNvPr id="26" name="TextBox 25"/>
          <p:cNvSpPr txBox="1"/>
          <p:nvPr/>
        </p:nvSpPr>
        <p:spPr>
          <a:xfrm>
            <a:off x="286977" y="295790"/>
            <a:ext cx="5330848" cy="1897442"/>
          </a:xfrm>
          <a:prstGeom prst="rect">
            <a:avLst/>
          </a:prstGeom>
          <a:noFill/>
          <a:effectLst/>
        </p:spPr>
        <p:txBody>
          <a:bodyPr wrap="square" rtlCol="0">
            <a:spAutoFit/>
          </a:bodyPr>
          <a:lstStyle/>
          <a:p>
            <a:r>
              <a:rPr lang="en-US" sz="5865" b="1" dirty="0">
                <a:solidFill>
                  <a:srgbClr val="F19027"/>
                </a:solidFill>
                <a:cs typeface="Arial"/>
              </a:rPr>
              <a:t>TECH EVOLUTION</a:t>
            </a:r>
          </a:p>
        </p:txBody>
      </p:sp>
      <p:cxnSp>
        <p:nvCxnSpPr>
          <p:cNvPr id="27" name="Straight Connector 26"/>
          <p:cNvCxnSpPr/>
          <p:nvPr/>
        </p:nvCxnSpPr>
        <p:spPr>
          <a:xfrm>
            <a:off x="7891068" y="2051858"/>
            <a:ext cx="0" cy="3975732"/>
          </a:xfrm>
          <a:prstGeom prst="line">
            <a:avLst/>
          </a:prstGeom>
          <a:ln w="12700" cmpd="sng">
            <a:solidFill>
              <a:srgbClr val="F19027"/>
            </a:solidFill>
          </a:ln>
          <a:effectLst/>
        </p:spPr>
        <p:style>
          <a:lnRef idx="2">
            <a:schemeClr val="accent1"/>
          </a:lnRef>
          <a:fillRef idx="0">
            <a:schemeClr val="accent1"/>
          </a:fillRef>
          <a:effectRef idx="1">
            <a:schemeClr val="accent1"/>
          </a:effectRef>
          <a:fontRef idx="minor">
            <a:schemeClr val="tx1"/>
          </a:fontRef>
        </p:style>
      </p:cxnSp>
      <p:pic>
        <p:nvPicPr>
          <p:cNvPr id="31" name="Picture 30" descr="sinfoniaRx-logo.png"/>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014635" y="295790"/>
            <a:ext cx="1752866" cy="705372"/>
          </a:xfrm>
          <a:prstGeom prst="rect">
            <a:avLst/>
          </a:prstGeom>
        </p:spPr>
      </p:pic>
    </p:spTree>
    <p:extLst>
      <p:ext uri="{BB962C8B-B14F-4D97-AF65-F5344CB8AC3E}">
        <p14:creationId xmlns:p14="http://schemas.microsoft.com/office/powerpoint/2010/main" val="3826230560"/>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82563" y="304800"/>
            <a:ext cx="8824912" cy="533401"/>
          </a:xfrm>
        </p:spPr>
        <p:txBody>
          <a:bodyPr/>
          <a:lstStyle/>
          <a:p>
            <a:r>
              <a:rPr lang="en-US" sz="2400" dirty="0" smtClean="0">
                <a:solidFill>
                  <a:schemeClr val="tx1"/>
                </a:solidFill>
              </a:rPr>
              <a:t>Delivering new services, </a:t>
            </a:r>
            <a:r>
              <a:rPr lang="en-US" sz="2400" b="1" dirty="0" smtClean="0">
                <a:solidFill>
                  <a:schemeClr val="tx1"/>
                </a:solidFill>
              </a:rPr>
              <a:t>at greater velocity, with lower cost </a:t>
            </a:r>
            <a:r>
              <a:rPr lang="en-US" sz="2400" dirty="0" smtClean="0">
                <a:solidFill>
                  <a:schemeClr val="tx1"/>
                </a:solidFill>
              </a:rPr>
              <a:t>is absolutely critical… but there are challenges</a:t>
            </a:r>
            <a:endParaRPr lang="en-US" sz="2400" dirty="0">
              <a:solidFill>
                <a:schemeClr val="tx1"/>
              </a:solidFill>
            </a:endParaRPr>
          </a:p>
        </p:txBody>
      </p:sp>
      <p:sp>
        <p:nvSpPr>
          <p:cNvPr id="6" name="Rounded Rectangle 4"/>
          <p:cNvSpPr>
            <a:spLocks noChangeArrowheads="1"/>
          </p:cNvSpPr>
          <p:nvPr/>
        </p:nvSpPr>
        <p:spPr bwMode="auto">
          <a:xfrm>
            <a:off x="2338144" y="2507088"/>
            <a:ext cx="4741862" cy="2828925"/>
          </a:xfrm>
          <a:prstGeom prst="roundRect">
            <a:avLst>
              <a:gd name="adj" fmla="val 2528"/>
            </a:avLst>
          </a:prstGeom>
          <a:solidFill>
            <a:srgbClr val="1F8ABF"/>
          </a:solidFill>
          <a:ln w="9525">
            <a:solidFill>
              <a:srgbClr val="004376"/>
            </a:solidFill>
            <a:round/>
            <a:headEnd/>
            <a:tailEnd/>
          </a:ln>
        </p:spPr>
        <p:txBody>
          <a:bodyPr lIns="91429" tIns="45714" rIns="91429" bIns="45714"/>
          <a:lstStyle/>
          <a:p>
            <a:pPr algn="ctr" eaLnBrk="1" hangingPunct="1">
              <a:lnSpc>
                <a:spcPct val="90000"/>
              </a:lnSpc>
              <a:defRPr/>
            </a:pPr>
            <a:endParaRPr lang="en-US" altLang="en-US" sz="1100">
              <a:latin typeface="Arial" panose="020B0604020202020204" pitchFamily="34" charset="0"/>
              <a:ea typeface="ヒラギノ角ゴ Pro W3"/>
              <a:cs typeface="ヒラギノ角ゴ Pro W3"/>
            </a:endParaRPr>
          </a:p>
        </p:txBody>
      </p:sp>
      <p:pic>
        <p:nvPicPr>
          <p:cNvPr id="8" name="Rectangle 73"/>
          <p:cNvPicPr>
            <a:picLocks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930532" y="2888086"/>
            <a:ext cx="2055813"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13"/>
          <p:cNvSpPr>
            <a:spLocks noChangeArrowheads="1"/>
          </p:cNvSpPr>
          <p:nvPr/>
        </p:nvSpPr>
        <p:spPr bwMode="auto">
          <a:xfrm>
            <a:off x="5065469" y="2919529"/>
            <a:ext cx="1773237" cy="17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lnSpc>
                <a:spcPct val="95000"/>
              </a:lnSpc>
              <a:defRPr/>
            </a:pPr>
            <a:r>
              <a:rPr lang="en-US" altLang="en-US" sz="1200" b="1" dirty="0">
                <a:solidFill>
                  <a:srgbClr val="FFFFFF"/>
                </a:solidFill>
                <a:latin typeface="Helvetica Neue" charset="0"/>
                <a:ea typeface="ヒラギノ角ゴ Pro W3"/>
                <a:cs typeface="ヒラギノ角ゴ Pro W3"/>
              </a:rPr>
              <a:t>Systems of Record</a:t>
            </a:r>
          </a:p>
        </p:txBody>
      </p:sp>
      <p:sp>
        <p:nvSpPr>
          <p:cNvPr id="10" name="Rectangle 48"/>
          <p:cNvSpPr>
            <a:spLocks noChangeArrowheads="1"/>
          </p:cNvSpPr>
          <p:nvPr/>
        </p:nvSpPr>
        <p:spPr bwMode="auto">
          <a:xfrm>
            <a:off x="2415931" y="2891261"/>
            <a:ext cx="2051050" cy="1366838"/>
          </a:xfrm>
          <a:prstGeom prst="rect">
            <a:avLst/>
          </a:prstGeom>
          <a:solidFill>
            <a:srgbClr val="28327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9" tIns="45714" rIns="91429" bIns="45714"/>
          <a:lstStyle/>
          <a:p>
            <a:pPr algn="ctr" eaLnBrk="1" hangingPunct="1">
              <a:lnSpc>
                <a:spcPct val="90000"/>
              </a:lnSpc>
              <a:defRPr/>
            </a:pPr>
            <a:endParaRPr lang="en-US" altLang="en-US" sz="1800">
              <a:latin typeface="Arial" panose="020B0604020202020204" pitchFamily="34" charset="0"/>
              <a:ea typeface="+mn-ea"/>
            </a:endParaRPr>
          </a:p>
        </p:txBody>
      </p:sp>
      <p:pic>
        <p:nvPicPr>
          <p:cNvPr id="11" name="Picture 5" descr="C:\Mike\Impact 2013\images\Cloud_Outline_2.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785955" y="3819524"/>
            <a:ext cx="1747921" cy="1362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a:spLocks noChangeArrowheads="1"/>
          </p:cNvSpPr>
          <p:nvPr/>
        </p:nvSpPr>
        <p:spPr bwMode="auto">
          <a:xfrm>
            <a:off x="2298457" y="2562938"/>
            <a:ext cx="4765675" cy="204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lnSpc>
                <a:spcPct val="95000"/>
              </a:lnSpc>
              <a:defRPr/>
            </a:pPr>
            <a:r>
              <a:rPr lang="en-US" altLang="en-US" b="1" dirty="0">
                <a:solidFill>
                  <a:srgbClr val="FFFFFF"/>
                </a:solidFill>
                <a:latin typeface="Helvetica Neue" charset="0"/>
                <a:ea typeface="ヒラギノ角ゴ Pro W3"/>
                <a:cs typeface="ヒラギノ角ゴ Pro W3"/>
              </a:rPr>
              <a:t>  Systems of Interaction</a:t>
            </a:r>
          </a:p>
        </p:txBody>
      </p:sp>
      <p:sp>
        <p:nvSpPr>
          <p:cNvPr id="13" name="Rectangle 16"/>
          <p:cNvSpPr>
            <a:spLocks noChangeArrowheads="1"/>
          </p:cNvSpPr>
          <p:nvPr/>
        </p:nvSpPr>
        <p:spPr bwMode="auto">
          <a:xfrm>
            <a:off x="3571632" y="4350983"/>
            <a:ext cx="2182813" cy="40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lnSpc>
                <a:spcPct val="95000"/>
              </a:lnSpc>
              <a:defRPr/>
            </a:pPr>
            <a:r>
              <a:rPr lang="en-US" altLang="ja-JP" dirty="0">
                <a:solidFill>
                  <a:srgbClr val="FFFFFF"/>
                </a:solidFill>
                <a:latin typeface="Arial" panose="020B0604020202020204" pitchFamily="34" charset="0"/>
                <a:ea typeface="ヒラギノ角ゴ Pro W3"/>
                <a:cs typeface="ヒラギノ角ゴ Pro W3"/>
              </a:rPr>
              <a:t>Cloud-based</a:t>
            </a:r>
            <a:br>
              <a:rPr lang="en-US" altLang="ja-JP" dirty="0">
                <a:solidFill>
                  <a:srgbClr val="FFFFFF"/>
                </a:solidFill>
                <a:latin typeface="Arial" panose="020B0604020202020204" pitchFamily="34" charset="0"/>
                <a:ea typeface="ヒラギノ角ゴ Pro W3"/>
                <a:cs typeface="ヒラギノ角ゴ Pro W3"/>
              </a:rPr>
            </a:br>
            <a:r>
              <a:rPr lang="en-US" altLang="ja-JP" dirty="0">
                <a:solidFill>
                  <a:srgbClr val="FFFFFF"/>
                </a:solidFill>
                <a:latin typeface="Arial" panose="020B0604020202020204" pitchFamily="34" charset="0"/>
                <a:ea typeface="ヒラギノ角ゴ Pro W3"/>
                <a:cs typeface="ヒラギノ角ゴ Pro W3"/>
              </a:rPr>
              <a:t>Services</a:t>
            </a:r>
            <a:endParaRPr lang="en-US" altLang="en-US" dirty="0">
              <a:solidFill>
                <a:srgbClr val="FFFFFF"/>
              </a:solidFill>
              <a:latin typeface="Arial" panose="020B0604020202020204" pitchFamily="34" charset="0"/>
              <a:ea typeface="ヒラギノ角ゴ Pro W3"/>
              <a:cs typeface="ヒラギノ角ゴ Pro W3"/>
            </a:endParaRPr>
          </a:p>
        </p:txBody>
      </p:sp>
      <p:sp>
        <p:nvSpPr>
          <p:cNvPr id="14" name="Rectangle 12"/>
          <p:cNvSpPr>
            <a:spLocks noChangeArrowheads="1"/>
          </p:cNvSpPr>
          <p:nvPr/>
        </p:nvSpPr>
        <p:spPr bwMode="auto">
          <a:xfrm>
            <a:off x="2490545" y="2948767"/>
            <a:ext cx="1825625" cy="17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lnSpc>
                <a:spcPct val="95000"/>
              </a:lnSpc>
              <a:defRPr/>
            </a:pPr>
            <a:r>
              <a:rPr lang="en-US" altLang="en-US" sz="1200" b="1" dirty="0">
                <a:solidFill>
                  <a:srgbClr val="FFFFFF"/>
                </a:solidFill>
                <a:latin typeface="Helvetica Neue" charset="0"/>
                <a:ea typeface="ヒラギノ角ゴ Pro W3"/>
                <a:cs typeface="ヒラギノ角ゴ Pro W3"/>
              </a:rPr>
              <a:t>Systems of Engagement</a:t>
            </a:r>
          </a:p>
        </p:txBody>
      </p:sp>
      <p:pic>
        <p:nvPicPr>
          <p:cNvPr id="15" name="Picture 3" descr="C:\Mike\Impact 2013\images\Systems of Engagement2.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2548291" y="3194475"/>
            <a:ext cx="1800703"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82"/>
          <p:cNvSpPr txBox="1">
            <a:spLocks noChangeArrowheads="1"/>
          </p:cNvSpPr>
          <p:nvPr/>
        </p:nvSpPr>
        <p:spPr bwMode="auto">
          <a:xfrm>
            <a:off x="7048500" y="3173414"/>
            <a:ext cx="18415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62" tIns="45731" rIns="91462" bIns="45731"/>
          <a:lstStyle>
            <a:lvl1pPr defTabSz="823913">
              <a:defRPr sz="2400">
                <a:solidFill>
                  <a:srgbClr val="000000"/>
                </a:solidFill>
                <a:latin typeface="Arial" panose="020B0604020202020204" pitchFamily="34" charset="0"/>
                <a:ea typeface="SimSun" panose="02010600030101010101" pitchFamily="2" charset="-122"/>
              </a:defRPr>
            </a:lvl1pPr>
            <a:lvl2pPr defTabSz="823913">
              <a:defRPr sz="2400">
                <a:solidFill>
                  <a:srgbClr val="000000"/>
                </a:solidFill>
                <a:latin typeface="Arial" panose="020B0604020202020204" pitchFamily="34" charset="0"/>
                <a:ea typeface="SimSun" panose="02010600030101010101" pitchFamily="2" charset="-122"/>
              </a:defRPr>
            </a:lvl2pPr>
            <a:lvl3pPr defTabSz="823913">
              <a:defRPr sz="2400">
                <a:solidFill>
                  <a:srgbClr val="000000"/>
                </a:solidFill>
                <a:latin typeface="Arial" panose="020B0604020202020204" pitchFamily="34" charset="0"/>
                <a:ea typeface="SimSun" panose="02010600030101010101" pitchFamily="2" charset="-122"/>
              </a:defRPr>
            </a:lvl3pPr>
            <a:lvl4pPr defTabSz="823913">
              <a:defRPr sz="2400">
                <a:solidFill>
                  <a:srgbClr val="000000"/>
                </a:solidFill>
                <a:latin typeface="Arial" panose="020B0604020202020204" pitchFamily="34" charset="0"/>
                <a:ea typeface="SimSun" panose="02010600030101010101" pitchFamily="2" charset="-122"/>
              </a:defRPr>
            </a:lvl4pPr>
            <a:lvl5pPr defTabSz="823913">
              <a:defRPr sz="2400">
                <a:solidFill>
                  <a:srgbClr val="000000"/>
                </a:solidFill>
                <a:latin typeface="Arial" panose="020B0604020202020204" pitchFamily="34" charset="0"/>
                <a:ea typeface="SimSun" panose="02010600030101010101" pitchFamily="2" charset="-122"/>
              </a:defRPr>
            </a:lvl5pPr>
            <a:lvl6pPr marL="1535113" indent="-214313" defTabSz="823913" eaLnBrk="0" fontAlgn="base" hangingPunct="0">
              <a:spcBef>
                <a:spcPct val="0"/>
              </a:spcBef>
              <a:spcAft>
                <a:spcPct val="0"/>
              </a:spcAft>
              <a:defRPr sz="2400">
                <a:solidFill>
                  <a:srgbClr val="000000"/>
                </a:solidFill>
                <a:latin typeface="Arial" panose="020B0604020202020204" pitchFamily="34" charset="0"/>
                <a:ea typeface="SimSun" panose="02010600030101010101" pitchFamily="2" charset="-122"/>
              </a:defRPr>
            </a:lvl6pPr>
            <a:lvl7pPr marL="1992313" indent="-214313" defTabSz="823913" eaLnBrk="0" fontAlgn="base" hangingPunct="0">
              <a:spcBef>
                <a:spcPct val="0"/>
              </a:spcBef>
              <a:spcAft>
                <a:spcPct val="0"/>
              </a:spcAft>
              <a:defRPr sz="2400">
                <a:solidFill>
                  <a:srgbClr val="000000"/>
                </a:solidFill>
                <a:latin typeface="Arial" panose="020B0604020202020204" pitchFamily="34" charset="0"/>
                <a:ea typeface="SimSun" panose="02010600030101010101" pitchFamily="2" charset="-122"/>
              </a:defRPr>
            </a:lvl7pPr>
            <a:lvl8pPr marL="2449513" indent="-214313" defTabSz="823913" eaLnBrk="0" fontAlgn="base" hangingPunct="0">
              <a:spcBef>
                <a:spcPct val="0"/>
              </a:spcBef>
              <a:spcAft>
                <a:spcPct val="0"/>
              </a:spcAft>
              <a:defRPr sz="2400">
                <a:solidFill>
                  <a:srgbClr val="000000"/>
                </a:solidFill>
                <a:latin typeface="Arial" panose="020B0604020202020204" pitchFamily="34" charset="0"/>
                <a:ea typeface="SimSun" panose="02010600030101010101" pitchFamily="2" charset="-122"/>
              </a:defRPr>
            </a:lvl8pPr>
            <a:lvl9pPr marL="2906713" indent="-214313" defTabSz="823913" eaLnBrk="0" fontAlgn="base" hangingPunct="0">
              <a:spcBef>
                <a:spcPct val="0"/>
              </a:spcBef>
              <a:spcAft>
                <a:spcPct val="0"/>
              </a:spcAft>
              <a:defRPr sz="2400">
                <a:solidFill>
                  <a:srgbClr val="000000"/>
                </a:solidFill>
                <a:latin typeface="Arial" panose="020B0604020202020204" pitchFamily="34" charset="0"/>
                <a:ea typeface="SimSun" panose="02010600030101010101" pitchFamily="2" charset="-122"/>
              </a:defRPr>
            </a:lvl9pPr>
          </a:lstStyle>
          <a:p>
            <a:pPr algn="ctr" eaLnBrk="1" hangingPunct="1">
              <a:lnSpc>
                <a:spcPct val="85000"/>
              </a:lnSpc>
              <a:spcAft>
                <a:spcPts val="601"/>
              </a:spcAft>
              <a:buClr>
                <a:srgbClr val="2DB6B3"/>
              </a:buClr>
              <a:buSzPct val="110000"/>
              <a:defRPr/>
            </a:pPr>
            <a:r>
              <a:rPr lang="en-US" altLang="en-US" sz="1200" dirty="0" smtClean="0">
                <a:ea typeface="ヒラギノ角ゴ Pro W3"/>
                <a:cs typeface="ヒラギノ角ゴ Pro W3"/>
              </a:rPr>
              <a:t>of customers experience production delays</a:t>
            </a:r>
          </a:p>
        </p:txBody>
      </p:sp>
      <p:sp>
        <p:nvSpPr>
          <p:cNvPr id="17" name="Rectangle 82"/>
          <p:cNvSpPr txBox="1">
            <a:spLocks noChangeArrowheads="1"/>
          </p:cNvSpPr>
          <p:nvPr/>
        </p:nvSpPr>
        <p:spPr bwMode="auto">
          <a:xfrm>
            <a:off x="7075487" y="4632751"/>
            <a:ext cx="1839913" cy="74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62" tIns="45731" rIns="91462" bIns="45731"/>
          <a:lstStyle>
            <a:lvl1pPr defTabSz="823913">
              <a:defRPr sz="2400">
                <a:solidFill>
                  <a:srgbClr val="000000"/>
                </a:solidFill>
                <a:latin typeface="Arial" panose="020B0604020202020204" pitchFamily="34" charset="0"/>
                <a:ea typeface="SimSun" panose="02010600030101010101" pitchFamily="2" charset="-122"/>
              </a:defRPr>
            </a:lvl1pPr>
            <a:lvl2pPr defTabSz="823913">
              <a:defRPr sz="2400">
                <a:solidFill>
                  <a:srgbClr val="000000"/>
                </a:solidFill>
                <a:latin typeface="Arial" panose="020B0604020202020204" pitchFamily="34" charset="0"/>
                <a:ea typeface="SimSun" panose="02010600030101010101" pitchFamily="2" charset="-122"/>
              </a:defRPr>
            </a:lvl2pPr>
            <a:lvl3pPr defTabSz="823913">
              <a:defRPr sz="2400">
                <a:solidFill>
                  <a:srgbClr val="000000"/>
                </a:solidFill>
                <a:latin typeface="Arial" panose="020B0604020202020204" pitchFamily="34" charset="0"/>
                <a:ea typeface="SimSun" panose="02010600030101010101" pitchFamily="2" charset="-122"/>
              </a:defRPr>
            </a:lvl3pPr>
            <a:lvl4pPr defTabSz="823913">
              <a:defRPr sz="2400">
                <a:solidFill>
                  <a:srgbClr val="000000"/>
                </a:solidFill>
                <a:latin typeface="Arial" panose="020B0604020202020204" pitchFamily="34" charset="0"/>
                <a:ea typeface="SimSun" panose="02010600030101010101" pitchFamily="2" charset="-122"/>
              </a:defRPr>
            </a:lvl4pPr>
            <a:lvl5pPr defTabSz="823913">
              <a:defRPr sz="2400">
                <a:solidFill>
                  <a:srgbClr val="000000"/>
                </a:solidFill>
                <a:latin typeface="Arial" panose="020B0604020202020204" pitchFamily="34" charset="0"/>
                <a:ea typeface="SimSun" panose="02010600030101010101" pitchFamily="2" charset="-122"/>
              </a:defRPr>
            </a:lvl5pPr>
            <a:lvl6pPr marL="1535113" indent="-214313" defTabSz="823913" eaLnBrk="0" fontAlgn="base" hangingPunct="0">
              <a:spcBef>
                <a:spcPct val="0"/>
              </a:spcBef>
              <a:spcAft>
                <a:spcPct val="0"/>
              </a:spcAft>
              <a:defRPr sz="2400">
                <a:solidFill>
                  <a:srgbClr val="000000"/>
                </a:solidFill>
                <a:latin typeface="Arial" panose="020B0604020202020204" pitchFamily="34" charset="0"/>
                <a:ea typeface="SimSun" panose="02010600030101010101" pitchFamily="2" charset="-122"/>
              </a:defRPr>
            </a:lvl6pPr>
            <a:lvl7pPr marL="1992313" indent="-214313" defTabSz="823913" eaLnBrk="0" fontAlgn="base" hangingPunct="0">
              <a:spcBef>
                <a:spcPct val="0"/>
              </a:spcBef>
              <a:spcAft>
                <a:spcPct val="0"/>
              </a:spcAft>
              <a:defRPr sz="2400">
                <a:solidFill>
                  <a:srgbClr val="000000"/>
                </a:solidFill>
                <a:latin typeface="Arial" panose="020B0604020202020204" pitchFamily="34" charset="0"/>
                <a:ea typeface="SimSun" panose="02010600030101010101" pitchFamily="2" charset="-122"/>
              </a:defRPr>
            </a:lvl7pPr>
            <a:lvl8pPr marL="2449513" indent="-214313" defTabSz="823913" eaLnBrk="0" fontAlgn="base" hangingPunct="0">
              <a:spcBef>
                <a:spcPct val="0"/>
              </a:spcBef>
              <a:spcAft>
                <a:spcPct val="0"/>
              </a:spcAft>
              <a:defRPr sz="2400">
                <a:solidFill>
                  <a:srgbClr val="000000"/>
                </a:solidFill>
                <a:latin typeface="Arial" panose="020B0604020202020204" pitchFamily="34" charset="0"/>
                <a:ea typeface="SimSun" panose="02010600030101010101" pitchFamily="2" charset="-122"/>
              </a:defRPr>
            </a:lvl8pPr>
            <a:lvl9pPr marL="2906713" indent="-214313" defTabSz="823913" eaLnBrk="0" fontAlgn="base" hangingPunct="0">
              <a:spcBef>
                <a:spcPct val="0"/>
              </a:spcBef>
              <a:spcAft>
                <a:spcPct val="0"/>
              </a:spcAft>
              <a:defRPr sz="2400">
                <a:solidFill>
                  <a:srgbClr val="000000"/>
                </a:solidFill>
                <a:latin typeface="Arial" panose="020B0604020202020204" pitchFamily="34" charset="0"/>
                <a:ea typeface="SimSun" panose="02010600030101010101" pitchFamily="2" charset="-122"/>
              </a:defRPr>
            </a:lvl9pPr>
          </a:lstStyle>
          <a:p>
            <a:pPr algn="ctr" eaLnBrk="1" hangingPunct="1">
              <a:lnSpc>
                <a:spcPct val="85000"/>
              </a:lnSpc>
              <a:spcAft>
                <a:spcPts val="601"/>
              </a:spcAft>
              <a:buClr>
                <a:srgbClr val="2DB6B3"/>
              </a:buClr>
              <a:buSzPct val="110000"/>
              <a:defRPr/>
            </a:pPr>
            <a:r>
              <a:rPr lang="en-US" altLang="en-US" sz="1200" smtClean="0">
                <a:ea typeface="ヒラギノ角ゴ Pro W3"/>
                <a:cs typeface="ヒラギノ角ゴ Pro W3"/>
              </a:rPr>
              <a:t>of outsourced</a:t>
            </a:r>
            <a:br>
              <a:rPr lang="en-US" altLang="en-US" sz="1200" smtClean="0">
                <a:ea typeface="ヒラギノ角ゴ Pro W3"/>
                <a:cs typeface="ヒラギノ角ゴ Pro W3"/>
              </a:rPr>
            </a:br>
            <a:r>
              <a:rPr lang="en-US" altLang="en-US" sz="1200" smtClean="0">
                <a:ea typeface="ヒラギノ角ゴ Pro W3"/>
                <a:cs typeface="ヒラギノ角ゴ Pro W3"/>
              </a:rPr>
              <a:t>projects fail to meet objectives</a:t>
            </a:r>
          </a:p>
        </p:txBody>
      </p:sp>
      <p:sp>
        <p:nvSpPr>
          <p:cNvPr id="18" name="Rectangle 82"/>
          <p:cNvSpPr txBox="1">
            <a:spLocks noChangeArrowheads="1"/>
          </p:cNvSpPr>
          <p:nvPr/>
        </p:nvSpPr>
        <p:spPr bwMode="auto">
          <a:xfrm>
            <a:off x="127000" y="3167063"/>
            <a:ext cx="2101850" cy="71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62" tIns="45731" rIns="91462" bIns="45731"/>
          <a:lstStyle>
            <a:lvl1pPr defTabSz="823913">
              <a:defRPr sz="2400">
                <a:solidFill>
                  <a:srgbClr val="000000"/>
                </a:solidFill>
                <a:latin typeface="Arial" panose="020B0604020202020204" pitchFamily="34" charset="0"/>
                <a:ea typeface="SimSun" panose="02010600030101010101" pitchFamily="2" charset="-122"/>
              </a:defRPr>
            </a:lvl1pPr>
            <a:lvl2pPr defTabSz="823913">
              <a:defRPr sz="2400">
                <a:solidFill>
                  <a:srgbClr val="000000"/>
                </a:solidFill>
                <a:latin typeface="Arial" panose="020B0604020202020204" pitchFamily="34" charset="0"/>
                <a:ea typeface="SimSun" panose="02010600030101010101" pitchFamily="2" charset="-122"/>
              </a:defRPr>
            </a:lvl2pPr>
            <a:lvl3pPr defTabSz="823913">
              <a:defRPr sz="2400">
                <a:solidFill>
                  <a:srgbClr val="000000"/>
                </a:solidFill>
                <a:latin typeface="Arial" panose="020B0604020202020204" pitchFamily="34" charset="0"/>
                <a:ea typeface="SimSun" panose="02010600030101010101" pitchFamily="2" charset="-122"/>
              </a:defRPr>
            </a:lvl3pPr>
            <a:lvl4pPr defTabSz="823913">
              <a:defRPr sz="2400">
                <a:solidFill>
                  <a:srgbClr val="000000"/>
                </a:solidFill>
                <a:latin typeface="Arial" panose="020B0604020202020204" pitchFamily="34" charset="0"/>
                <a:ea typeface="SimSun" panose="02010600030101010101" pitchFamily="2" charset="-122"/>
              </a:defRPr>
            </a:lvl4pPr>
            <a:lvl5pPr defTabSz="823913">
              <a:defRPr sz="2400">
                <a:solidFill>
                  <a:srgbClr val="000000"/>
                </a:solidFill>
                <a:latin typeface="Arial" panose="020B0604020202020204" pitchFamily="34" charset="0"/>
                <a:ea typeface="SimSun" panose="02010600030101010101" pitchFamily="2" charset="-122"/>
              </a:defRPr>
            </a:lvl5pPr>
            <a:lvl6pPr marL="1535113" indent="-214313" defTabSz="823913" eaLnBrk="0" fontAlgn="base" hangingPunct="0">
              <a:spcBef>
                <a:spcPct val="0"/>
              </a:spcBef>
              <a:spcAft>
                <a:spcPct val="0"/>
              </a:spcAft>
              <a:defRPr sz="2400">
                <a:solidFill>
                  <a:srgbClr val="000000"/>
                </a:solidFill>
                <a:latin typeface="Arial" panose="020B0604020202020204" pitchFamily="34" charset="0"/>
                <a:ea typeface="SimSun" panose="02010600030101010101" pitchFamily="2" charset="-122"/>
              </a:defRPr>
            </a:lvl6pPr>
            <a:lvl7pPr marL="1992313" indent="-214313" defTabSz="823913" eaLnBrk="0" fontAlgn="base" hangingPunct="0">
              <a:spcBef>
                <a:spcPct val="0"/>
              </a:spcBef>
              <a:spcAft>
                <a:spcPct val="0"/>
              </a:spcAft>
              <a:defRPr sz="2400">
                <a:solidFill>
                  <a:srgbClr val="000000"/>
                </a:solidFill>
                <a:latin typeface="Arial" panose="020B0604020202020204" pitchFamily="34" charset="0"/>
                <a:ea typeface="SimSun" panose="02010600030101010101" pitchFamily="2" charset="-122"/>
              </a:defRPr>
            </a:lvl7pPr>
            <a:lvl8pPr marL="2449513" indent="-214313" defTabSz="823913" eaLnBrk="0" fontAlgn="base" hangingPunct="0">
              <a:spcBef>
                <a:spcPct val="0"/>
              </a:spcBef>
              <a:spcAft>
                <a:spcPct val="0"/>
              </a:spcAft>
              <a:defRPr sz="2400">
                <a:solidFill>
                  <a:srgbClr val="000000"/>
                </a:solidFill>
                <a:latin typeface="Arial" panose="020B0604020202020204" pitchFamily="34" charset="0"/>
                <a:ea typeface="SimSun" panose="02010600030101010101" pitchFamily="2" charset="-122"/>
              </a:defRPr>
            </a:lvl8pPr>
            <a:lvl9pPr marL="2906713" indent="-214313" defTabSz="823913" eaLnBrk="0" fontAlgn="base" hangingPunct="0">
              <a:spcBef>
                <a:spcPct val="0"/>
              </a:spcBef>
              <a:spcAft>
                <a:spcPct val="0"/>
              </a:spcAft>
              <a:defRPr sz="2400">
                <a:solidFill>
                  <a:srgbClr val="000000"/>
                </a:solidFill>
                <a:latin typeface="Arial" panose="020B0604020202020204" pitchFamily="34" charset="0"/>
                <a:ea typeface="SimSun" panose="02010600030101010101" pitchFamily="2" charset="-122"/>
              </a:defRPr>
            </a:lvl9pPr>
          </a:lstStyle>
          <a:p>
            <a:pPr algn="ctr" eaLnBrk="1" hangingPunct="1">
              <a:lnSpc>
                <a:spcPct val="85000"/>
              </a:lnSpc>
              <a:spcAft>
                <a:spcPts val="601"/>
              </a:spcAft>
              <a:buClr>
                <a:srgbClr val="2DB6B3"/>
              </a:buClr>
              <a:buSzPct val="110000"/>
              <a:defRPr/>
            </a:pPr>
            <a:r>
              <a:rPr lang="en-US" altLang="en-US" sz="1200" smtClean="0">
                <a:ea typeface="ヒラギノ角ゴ Pro W3"/>
                <a:cs typeface="ヒラギノ角ゴ Pro W3"/>
              </a:rPr>
              <a:t>of budgets devoted to maintenance and operations</a:t>
            </a:r>
          </a:p>
        </p:txBody>
      </p:sp>
      <p:sp>
        <p:nvSpPr>
          <p:cNvPr id="19" name="Rectangle 82"/>
          <p:cNvSpPr txBox="1">
            <a:spLocks noChangeArrowheads="1"/>
          </p:cNvSpPr>
          <p:nvPr/>
        </p:nvSpPr>
        <p:spPr bwMode="auto">
          <a:xfrm>
            <a:off x="302969" y="4632749"/>
            <a:ext cx="2133600" cy="67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62" tIns="45731" rIns="91462" bIns="45731"/>
          <a:lstStyle>
            <a:lvl1pPr defTabSz="823913">
              <a:defRPr sz="2400">
                <a:solidFill>
                  <a:srgbClr val="000000"/>
                </a:solidFill>
                <a:latin typeface="Arial" panose="020B0604020202020204" pitchFamily="34" charset="0"/>
                <a:ea typeface="SimSun" panose="02010600030101010101" pitchFamily="2" charset="-122"/>
              </a:defRPr>
            </a:lvl1pPr>
            <a:lvl2pPr defTabSz="823913">
              <a:defRPr sz="2400">
                <a:solidFill>
                  <a:srgbClr val="000000"/>
                </a:solidFill>
                <a:latin typeface="Arial" panose="020B0604020202020204" pitchFamily="34" charset="0"/>
                <a:ea typeface="SimSun" panose="02010600030101010101" pitchFamily="2" charset="-122"/>
              </a:defRPr>
            </a:lvl2pPr>
            <a:lvl3pPr defTabSz="823913">
              <a:defRPr sz="2400">
                <a:solidFill>
                  <a:srgbClr val="000000"/>
                </a:solidFill>
                <a:latin typeface="Arial" panose="020B0604020202020204" pitchFamily="34" charset="0"/>
                <a:ea typeface="SimSun" panose="02010600030101010101" pitchFamily="2" charset="-122"/>
              </a:defRPr>
            </a:lvl3pPr>
            <a:lvl4pPr defTabSz="823913">
              <a:defRPr sz="2400">
                <a:solidFill>
                  <a:srgbClr val="000000"/>
                </a:solidFill>
                <a:latin typeface="Arial" panose="020B0604020202020204" pitchFamily="34" charset="0"/>
                <a:ea typeface="SimSun" panose="02010600030101010101" pitchFamily="2" charset="-122"/>
              </a:defRPr>
            </a:lvl4pPr>
            <a:lvl5pPr defTabSz="823913">
              <a:defRPr sz="2400">
                <a:solidFill>
                  <a:srgbClr val="000000"/>
                </a:solidFill>
                <a:latin typeface="Arial" panose="020B0604020202020204" pitchFamily="34" charset="0"/>
                <a:ea typeface="SimSun" panose="02010600030101010101" pitchFamily="2" charset="-122"/>
              </a:defRPr>
            </a:lvl5pPr>
            <a:lvl6pPr marL="1535113" indent="-214313" defTabSz="823913" eaLnBrk="0" fontAlgn="base" hangingPunct="0">
              <a:spcBef>
                <a:spcPct val="0"/>
              </a:spcBef>
              <a:spcAft>
                <a:spcPct val="0"/>
              </a:spcAft>
              <a:defRPr sz="2400">
                <a:solidFill>
                  <a:srgbClr val="000000"/>
                </a:solidFill>
                <a:latin typeface="Arial" panose="020B0604020202020204" pitchFamily="34" charset="0"/>
                <a:ea typeface="SimSun" panose="02010600030101010101" pitchFamily="2" charset="-122"/>
              </a:defRPr>
            </a:lvl6pPr>
            <a:lvl7pPr marL="1992313" indent="-214313" defTabSz="823913" eaLnBrk="0" fontAlgn="base" hangingPunct="0">
              <a:spcBef>
                <a:spcPct val="0"/>
              </a:spcBef>
              <a:spcAft>
                <a:spcPct val="0"/>
              </a:spcAft>
              <a:defRPr sz="2400">
                <a:solidFill>
                  <a:srgbClr val="000000"/>
                </a:solidFill>
                <a:latin typeface="Arial" panose="020B0604020202020204" pitchFamily="34" charset="0"/>
                <a:ea typeface="SimSun" panose="02010600030101010101" pitchFamily="2" charset="-122"/>
              </a:defRPr>
            </a:lvl7pPr>
            <a:lvl8pPr marL="2449513" indent="-214313" defTabSz="823913" eaLnBrk="0" fontAlgn="base" hangingPunct="0">
              <a:spcBef>
                <a:spcPct val="0"/>
              </a:spcBef>
              <a:spcAft>
                <a:spcPct val="0"/>
              </a:spcAft>
              <a:defRPr sz="2400">
                <a:solidFill>
                  <a:srgbClr val="000000"/>
                </a:solidFill>
                <a:latin typeface="Arial" panose="020B0604020202020204" pitchFamily="34" charset="0"/>
                <a:ea typeface="SimSun" panose="02010600030101010101" pitchFamily="2" charset="-122"/>
              </a:defRPr>
            </a:lvl8pPr>
            <a:lvl9pPr marL="2906713" indent="-214313" defTabSz="823913" eaLnBrk="0" fontAlgn="base" hangingPunct="0">
              <a:spcBef>
                <a:spcPct val="0"/>
              </a:spcBef>
              <a:spcAft>
                <a:spcPct val="0"/>
              </a:spcAft>
              <a:defRPr sz="2400">
                <a:solidFill>
                  <a:srgbClr val="000000"/>
                </a:solidFill>
                <a:latin typeface="Arial" panose="020B0604020202020204" pitchFamily="34" charset="0"/>
                <a:ea typeface="SimSun" panose="02010600030101010101" pitchFamily="2" charset="-122"/>
              </a:defRPr>
            </a:lvl9pPr>
          </a:lstStyle>
          <a:p>
            <a:pPr algn="ctr" eaLnBrk="1" hangingPunct="1">
              <a:lnSpc>
                <a:spcPct val="85000"/>
              </a:lnSpc>
              <a:spcAft>
                <a:spcPts val="601"/>
              </a:spcAft>
              <a:buClr>
                <a:srgbClr val="2DB6B3"/>
              </a:buClr>
              <a:buSzPct val="110000"/>
              <a:defRPr/>
            </a:pPr>
            <a:r>
              <a:rPr lang="en-US" altLang="en-US" sz="1200" smtClean="0">
                <a:ea typeface="ヒラギノ角ゴ Pro W3"/>
                <a:cs typeface="ヒラギノ角ゴ Pro W3"/>
              </a:rPr>
              <a:t>to deliver even minor application changes to customers</a:t>
            </a:r>
          </a:p>
        </p:txBody>
      </p:sp>
      <p:sp>
        <p:nvSpPr>
          <p:cNvPr id="20" name="Text Box 27"/>
          <p:cNvSpPr txBox="1">
            <a:spLocks noChangeArrowheads="1"/>
          </p:cNvSpPr>
          <p:nvPr/>
        </p:nvSpPr>
        <p:spPr bwMode="auto">
          <a:xfrm>
            <a:off x="261694" y="3823125"/>
            <a:ext cx="2100262" cy="831130"/>
          </a:xfrm>
          <a:prstGeom prst="rect">
            <a:avLst/>
          </a:prstGeom>
          <a:noFill/>
          <a:ln>
            <a:noFill/>
          </a:ln>
          <a:effectLst>
            <a:prstShdw prst="shdw17" dist="17961" dir="2700000">
              <a:srgbClr val="5C7A99">
                <a:alpha val="74997"/>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430" tIns="41214" rIns="82430" bIns="41214">
            <a:spAutoFit/>
          </a:bodyPr>
          <a:lstStyle>
            <a:lvl1pPr defTabSz="823913">
              <a:defRPr sz="2400">
                <a:solidFill>
                  <a:srgbClr val="000000"/>
                </a:solidFill>
                <a:latin typeface="Arial" panose="020B0604020202020204" pitchFamily="34" charset="0"/>
                <a:ea typeface="SimSun" panose="02010600030101010101" pitchFamily="2" charset="-122"/>
              </a:defRPr>
            </a:lvl1pPr>
            <a:lvl2pPr defTabSz="823913">
              <a:defRPr sz="2400">
                <a:solidFill>
                  <a:srgbClr val="000000"/>
                </a:solidFill>
                <a:latin typeface="Arial" panose="020B0604020202020204" pitchFamily="34" charset="0"/>
                <a:ea typeface="SimSun" panose="02010600030101010101" pitchFamily="2" charset="-122"/>
              </a:defRPr>
            </a:lvl2pPr>
            <a:lvl3pPr defTabSz="823913">
              <a:defRPr sz="2400">
                <a:solidFill>
                  <a:srgbClr val="000000"/>
                </a:solidFill>
                <a:latin typeface="Arial" panose="020B0604020202020204" pitchFamily="34" charset="0"/>
                <a:ea typeface="SimSun" panose="02010600030101010101" pitchFamily="2" charset="-122"/>
              </a:defRPr>
            </a:lvl3pPr>
            <a:lvl4pPr defTabSz="823913">
              <a:defRPr sz="2400">
                <a:solidFill>
                  <a:srgbClr val="000000"/>
                </a:solidFill>
                <a:latin typeface="Arial" panose="020B0604020202020204" pitchFamily="34" charset="0"/>
                <a:ea typeface="SimSun" panose="02010600030101010101" pitchFamily="2" charset="-122"/>
              </a:defRPr>
            </a:lvl4pPr>
            <a:lvl5pPr defTabSz="823913">
              <a:defRPr sz="2400">
                <a:solidFill>
                  <a:srgbClr val="000000"/>
                </a:solidFill>
                <a:latin typeface="Arial" panose="020B0604020202020204" pitchFamily="34" charset="0"/>
                <a:ea typeface="SimSun" panose="02010600030101010101" pitchFamily="2" charset="-122"/>
              </a:defRPr>
            </a:lvl5pPr>
            <a:lvl6pPr marL="1535113" indent="-214313" defTabSz="823913" eaLnBrk="0" fontAlgn="base" hangingPunct="0">
              <a:spcBef>
                <a:spcPct val="0"/>
              </a:spcBef>
              <a:spcAft>
                <a:spcPct val="0"/>
              </a:spcAft>
              <a:defRPr sz="2400">
                <a:solidFill>
                  <a:srgbClr val="000000"/>
                </a:solidFill>
                <a:latin typeface="Arial" panose="020B0604020202020204" pitchFamily="34" charset="0"/>
                <a:ea typeface="SimSun" panose="02010600030101010101" pitchFamily="2" charset="-122"/>
              </a:defRPr>
            </a:lvl6pPr>
            <a:lvl7pPr marL="1992313" indent="-214313" defTabSz="823913" eaLnBrk="0" fontAlgn="base" hangingPunct="0">
              <a:spcBef>
                <a:spcPct val="0"/>
              </a:spcBef>
              <a:spcAft>
                <a:spcPct val="0"/>
              </a:spcAft>
              <a:defRPr sz="2400">
                <a:solidFill>
                  <a:srgbClr val="000000"/>
                </a:solidFill>
                <a:latin typeface="Arial" panose="020B0604020202020204" pitchFamily="34" charset="0"/>
                <a:ea typeface="SimSun" panose="02010600030101010101" pitchFamily="2" charset="-122"/>
              </a:defRPr>
            </a:lvl7pPr>
            <a:lvl8pPr marL="2449513" indent="-214313" defTabSz="823913" eaLnBrk="0" fontAlgn="base" hangingPunct="0">
              <a:spcBef>
                <a:spcPct val="0"/>
              </a:spcBef>
              <a:spcAft>
                <a:spcPct val="0"/>
              </a:spcAft>
              <a:defRPr sz="2400">
                <a:solidFill>
                  <a:srgbClr val="000000"/>
                </a:solidFill>
                <a:latin typeface="Arial" panose="020B0604020202020204" pitchFamily="34" charset="0"/>
                <a:ea typeface="SimSun" panose="02010600030101010101" pitchFamily="2" charset="-122"/>
              </a:defRPr>
            </a:lvl8pPr>
            <a:lvl9pPr marL="2906713" indent="-214313" defTabSz="823913" eaLnBrk="0" fontAlgn="base" hangingPunct="0">
              <a:spcBef>
                <a:spcPct val="0"/>
              </a:spcBef>
              <a:spcAft>
                <a:spcPct val="0"/>
              </a:spcAft>
              <a:defRPr sz="2400">
                <a:solidFill>
                  <a:srgbClr val="000000"/>
                </a:solidFill>
                <a:latin typeface="Arial" panose="020B0604020202020204" pitchFamily="34" charset="0"/>
                <a:ea typeface="SimSun" panose="02010600030101010101" pitchFamily="2" charset="-122"/>
              </a:defRPr>
            </a:lvl9pPr>
          </a:lstStyle>
          <a:p>
            <a:pPr algn="ctr" eaLnBrk="1" hangingPunct="1">
              <a:lnSpc>
                <a:spcPct val="90000"/>
              </a:lnSpc>
              <a:spcBef>
                <a:spcPct val="50000"/>
              </a:spcBef>
              <a:buClr>
                <a:srgbClr val="FF3300"/>
              </a:buClr>
              <a:defRPr/>
            </a:pPr>
            <a:r>
              <a:rPr lang="en-US" altLang="en-US" sz="5400" b="1" smtClean="0">
                <a:solidFill>
                  <a:srgbClr val="002060"/>
                </a:solidFill>
                <a:latin typeface="Arial Narrow" panose="020B0606020202030204" pitchFamily="34" charset="0"/>
                <a:ea typeface="ヒラギノ角ゴ Pro W3"/>
                <a:cs typeface="ヒラギノ角ゴ Pro W3"/>
              </a:rPr>
              <a:t>4-6</a:t>
            </a:r>
            <a:r>
              <a:rPr lang="en-US" altLang="en-US" sz="2000" b="1" smtClean="0">
                <a:solidFill>
                  <a:srgbClr val="002060"/>
                </a:solidFill>
                <a:latin typeface="Arial Narrow" panose="020B0606020202030204" pitchFamily="34" charset="0"/>
                <a:ea typeface="ヒラギノ角ゴ Pro W3"/>
                <a:cs typeface="ヒラギノ角ゴ Pro W3"/>
              </a:rPr>
              <a:t> </a:t>
            </a:r>
            <a:r>
              <a:rPr lang="en-US" altLang="en-US" b="1" smtClean="0">
                <a:solidFill>
                  <a:srgbClr val="002060"/>
                </a:solidFill>
                <a:latin typeface="Arial Narrow" panose="020B0606020202030204" pitchFamily="34" charset="0"/>
                <a:ea typeface="ヒラギノ角ゴ Pro W3"/>
                <a:cs typeface="ヒラギノ角ゴ Pro W3"/>
              </a:rPr>
              <a:t>weeks</a:t>
            </a:r>
          </a:p>
        </p:txBody>
      </p:sp>
      <p:sp>
        <p:nvSpPr>
          <p:cNvPr id="21" name="Isosceles Triangle 8"/>
          <p:cNvSpPr>
            <a:spLocks noChangeArrowheads="1"/>
          </p:cNvSpPr>
          <p:nvPr/>
        </p:nvSpPr>
        <p:spPr bwMode="auto">
          <a:xfrm flipV="1">
            <a:off x="2777881" y="2175299"/>
            <a:ext cx="315913" cy="742950"/>
          </a:xfrm>
          <a:prstGeom prst="triangle">
            <a:avLst>
              <a:gd name="adj" fmla="val 50000"/>
            </a:avLst>
          </a:prstGeom>
          <a:solidFill>
            <a:srgbClr val="009FC5"/>
          </a:solidFill>
          <a:ln w="9525">
            <a:solidFill>
              <a:schemeClr val="bg1"/>
            </a:solidFill>
            <a:miter lim="800000"/>
            <a:headEnd/>
            <a:tailEnd/>
          </a:ln>
          <a:effectLst>
            <a:outerShdw blurRad="63500" dist="38100" dir="5400000" algn="t" rotWithShape="0">
              <a:srgbClr val="000000">
                <a:alpha val="39998"/>
              </a:srgbClr>
            </a:outerShdw>
          </a:effectLst>
        </p:spPr>
        <p:txBody>
          <a:bodyPr rot="10800000" lIns="91429" tIns="45714" rIns="91429" bIns="45714" anchor="ctr"/>
          <a:lstStyle/>
          <a:p>
            <a:pPr algn="ctr" eaLnBrk="1" hangingPunct="1">
              <a:lnSpc>
                <a:spcPct val="90000"/>
              </a:lnSpc>
              <a:buClr>
                <a:srgbClr val="FF3300"/>
              </a:buClr>
              <a:defRPr/>
            </a:pPr>
            <a:endParaRPr lang="en-US" sz="1800" dirty="0">
              <a:solidFill>
                <a:srgbClr val="FFFFFF"/>
              </a:solidFill>
              <a:ea typeface="ヒラギノ角ゴ Pro W3" charset="0"/>
              <a:cs typeface="ヒラギノ角ゴ Pro W3" charset="0"/>
            </a:endParaRPr>
          </a:p>
        </p:txBody>
      </p:sp>
      <p:sp>
        <p:nvSpPr>
          <p:cNvPr id="22" name="Isosceles Triangle 53"/>
          <p:cNvSpPr>
            <a:spLocks noChangeArrowheads="1"/>
          </p:cNvSpPr>
          <p:nvPr/>
        </p:nvSpPr>
        <p:spPr bwMode="auto">
          <a:xfrm>
            <a:off x="3120781" y="4970886"/>
            <a:ext cx="315913" cy="692150"/>
          </a:xfrm>
          <a:prstGeom prst="triangle">
            <a:avLst>
              <a:gd name="adj" fmla="val 50000"/>
            </a:avLst>
          </a:prstGeom>
          <a:solidFill>
            <a:srgbClr val="009FC5"/>
          </a:solidFill>
          <a:ln w="9525">
            <a:solidFill>
              <a:schemeClr val="bg1"/>
            </a:solidFill>
            <a:miter lim="800000"/>
            <a:headEnd/>
            <a:tailEnd/>
          </a:ln>
          <a:effectLst>
            <a:outerShdw blurRad="63500" dist="38100" dir="5400000" algn="t" rotWithShape="0">
              <a:srgbClr val="000000">
                <a:alpha val="39998"/>
              </a:srgbClr>
            </a:outerShdw>
          </a:effectLst>
        </p:spPr>
        <p:txBody>
          <a:bodyPr lIns="91429" tIns="45714" rIns="91429" bIns="45714" anchor="ctr"/>
          <a:lstStyle/>
          <a:p>
            <a:pPr algn="ctr" eaLnBrk="1" hangingPunct="1">
              <a:lnSpc>
                <a:spcPct val="90000"/>
              </a:lnSpc>
              <a:buClr>
                <a:srgbClr val="FF3300"/>
              </a:buClr>
              <a:defRPr/>
            </a:pPr>
            <a:endParaRPr lang="en-US" sz="1800" dirty="0">
              <a:solidFill>
                <a:srgbClr val="FFFFFF"/>
              </a:solidFill>
              <a:ea typeface="ヒラギノ角ゴ Pro W3" charset="0"/>
              <a:cs typeface="ヒラギノ角ゴ Pro W3" charset="0"/>
            </a:endParaRPr>
          </a:p>
        </p:txBody>
      </p:sp>
      <p:sp>
        <p:nvSpPr>
          <p:cNvPr id="23" name="Rectangle 52"/>
          <p:cNvSpPr>
            <a:spLocks noChangeArrowheads="1"/>
          </p:cNvSpPr>
          <p:nvPr/>
        </p:nvSpPr>
        <p:spPr bwMode="auto">
          <a:xfrm>
            <a:off x="669681" y="5591601"/>
            <a:ext cx="4616450" cy="732999"/>
          </a:xfrm>
          <a:prstGeom prst="rect">
            <a:avLst/>
          </a:prstGeom>
          <a:solidFill>
            <a:srgbClr val="28B0DA"/>
          </a:solidFill>
          <a:ln>
            <a:noFill/>
          </a:ln>
          <a:effectLst>
            <a:outerShdw blurRad="63500" dist="38100" dir="5400000" algn="t" rotWithShape="0">
              <a:srgbClr val="000000">
                <a:alpha val="39998"/>
              </a:srgbClr>
            </a:outerShdw>
          </a:effectLst>
        </p:spPr>
        <p:txBody>
          <a:bodyPr lIns="91429" tIns="45714" rIns="91429" bIns="45714" anchor="ctr"/>
          <a:lstStyle/>
          <a:p>
            <a:pPr algn="ctr" eaLnBrk="1" hangingPunct="1">
              <a:lnSpc>
                <a:spcPct val="90000"/>
              </a:lnSpc>
              <a:buClr>
                <a:srgbClr val="FF3300"/>
              </a:buClr>
              <a:defRPr/>
            </a:pPr>
            <a:endParaRPr lang="en-US" sz="1800" dirty="0">
              <a:solidFill>
                <a:srgbClr val="FFFFFF"/>
              </a:solidFill>
              <a:ea typeface="ヒラギノ角ゴ Pro W3" charset="0"/>
              <a:cs typeface="ヒラギノ角ゴ Pro W3" charset="0"/>
            </a:endParaRPr>
          </a:p>
        </p:txBody>
      </p:sp>
      <p:sp>
        <p:nvSpPr>
          <p:cNvPr id="24" name="TextBox 54"/>
          <p:cNvSpPr txBox="1">
            <a:spLocks noChangeArrowheads="1"/>
          </p:cNvSpPr>
          <p:nvPr/>
        </p:nvSpPr>
        <p:spPr bwMode="auto">
          <a:xfrm>
            <a:off x="687144" y="5594776"/>
            <a:ext cx="4556941" cy="618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9" tIns="45714" rIns="91429" bIns="45714">
            <a:spAutoFit/>
          </a:bodyPr>
          <a:lstStyle/>
          <a:p>
            <a:pPr eaLnBrk="1" hangingPunct="1">
              <a:lnSpc>
                <a:spcPct val="90000"/>
              </a:lnSpc>
              <a:buClr>
                <a:srgbClr val="FF3300"/>
              </a:buClr>
              <a:defRPr/>
            </a:pPr>
            <a:r>
              <a:rPr lang="en-US" altLang="en-US" b="1" dirty="0" smtClean="0">
                <a:solidFill>
                  <a:srgbClr val="FFFFFF"/>
                </a:solidFill>
                <a:latin typeface="Arial" panose="020B0604020202020204" pitchFamily="34" charset="0"/>
                <a:ea typeface="ヒラギノ角ゴ Pro W3"/>
                <a:cs typeface="ヒラギノ角ゴ Pro W3"/>
              </a:rPr>
              <a:t>Delivering new apps at the speed of mobile</a:t>
            </a:r>
            <a:endParaRPr lang="en-US" altLang="en-US" b="1" dirty="0">
              <a:solidFill>
                <a:srgbClr val="FFFFFF"/>
              </a:solidFill>
              <a:latin typeface="Arial" panose="020B0604020202020204" pitchFamily="34" charset="0"/>
              <a:ea typeface="ヒラギノ角ゴ Pro W3"/>
              <a:cs typeface="ヒラギノ角ゴ Pro W3"/>
            </a:endParaRPr>
          </a:p>
          <a:p>
            <a:pPr eaLnBrk="1" hangingPunct="1">
              <a:lnSpc>
                <a:spcPct val="90000"/>
              </a:lnSpc>
              <a:buClr>
                <a:srgbClr val="FF3300"/>
              </a:buClr>
              <a:defRPr/>
            </a:pPr>
            <a:endParaRPr lang="en-US" altLang="en-US" sz="200" dirty="0">
              <a:solidFill>
                <a:srgbClr val="FFFFFF"/>
              </a:solidFill>
              <a:latin typeface="Arial" panose="020B0604020202020204" pitchFamily="34" charset="0"/>
              <a:ea typeface="ヒラギノ角ゴ Pro W3"/>
              <a:cs typeface="ヒラギノ角ゴ Pro W3"/>
            </a:endParaRPr>
          </a:p>
          <a:p>
            <a:pPr eaLnBrk="1" hangingPunct="1">
              <a:lnSpc>
                <a:spcPct val="90000"/>
              </a:lnSpc>
              <a:buClr>
                <a:srgbClr val="FF3300"/>
              </a:buClr>
              <a:defRPr/>
            </a:pPr>
            <a:r>
              <a:rPr lang="en-US" altLang="en-US" sz="1100" dirty="0">
                <a:solidFill>
                  <a:srgbClr val="FFFFFF"/>
                </a:solidFill>
                <a:latin typeface="Arial" panose="020B0604020202020204" pitchFamily="34" charset="0"/>
                <a:ea typeface="ヒラギノ角ゴ Pro W3"/>
                <a:cs typeface="ヒラギノ角ゴ Pro W3"/>
              </a:rPr>
              <a:t>Speed mismatch between faster moving front office and slower moving back office systems, delaying time to obtain feedback</a:t>
            </a:r>
          </a:p>
        </p:txBody>
      </p:sp>
      <p:sp>
        <p:nvSpPr>
          <p:cNvPr id="25" name="Isosceles Triangle 50"/>
          <p:cNvSpPr>
            <a:spLocks noChangeArrowheads="1"/>
          </p:cNvSpPr>
          <p:nvPr/>
        </p:nvSpPr>
        <p:spPr bwMode="auto">
          <a:xfrm>
            <a:off x="5803656" y="4970886"/>
            <a:ext cx="315913" cy="692150"/>
          </a:xfrm>
          <a:prstGeom prst="triangle">
            <a:avLst>
              <a:gd name="adj" fmla="val 50000"/>
            </a:avLst>
          </a:prstGeom>
          <a:solidFill>
            <a:srgbClr val="009FC5"/>
          </a:solidFill>
          <a:ln w="9525">
            <a:solidFill>
              <a:schemeClr val="bg1"/>
            </a:solidFill>
            <a:miter lim="800000"/>
            <a:headEnd/>
            <a:tailEnd/>
          </a:ln>
          <a:effectLst>
            <a:outerShdw blurRad="63500" dist="38100" dir="5400000" algn="t" rotWithShape="0">
              <a:srgbClr val="000000">
                <a:alpha val="39998"/>
              </a:srgbClr>
            </a:outerShdw>
          </a:effectLst>
        </p:spPr>
        <p:txBody>
          <a:bodyPr lIns="91429" tIns="45714" rIns="91429" bIns="45714" anchor="ctr"/>
          <a:lstStyle/>
          <a:p>
            <a:pPr algn="ctr" eaLnBrk="1" hangingPunct="1">
              <a:lnSpc>
                <a:spcPct val="90000"/>
              </a:lnSpc>
              <a:buClr>
                <a:srgbClr val="FF3300"/>
              </a:buClr>
              <a:defRPr/>
            </a:pPr>
            <a:endParaRPr lang="en-US" sz="1800" dirty="0">
              <a:solidFill>
                <a:srgbClr val="FFFFFF"/>
              </a:solidFill>
              <a:ea typeface="ヒラギノ角ゴ Pro W3" charset="0"/>
              <a:cs typeface="ヒラギノ角ゴ Pro W3" charset="0"/>
            </a:endParaRPr>
          </a:p>
        </p:txBody>
      </p:sp>
      <p:sp>
        <p:nvSpPr>
          <p:cNvPr id="26" name="Rectangle 49"/>
          <p:cNvSpPr>
            <a:spLocks noChangeArrowheads="1"/>
          </p:cNvSpPr>
          <p:nvPr/>
        </p:nvSpPr>
        <p:spPr bwMode="auto">
          <a:xfrm>
            <a:off x="5622682" y="5591601"/>
            <a:ext cx="2682875" cy="732999"/>
          </a:xfrm>
          <a:prstGeom prst="rect">
            <a:avLst/>
          </a:prstGeom>
          <a:solidFill>
            <a:srgbClr val="28B0DA"/>
          </a:solidFill>
          <a:ln>
            <a:noFill/>
          </a:ln>
          <a:effectLst>
            <a:outerShdw blurRad="63500" dist="38100" dir="5400000" algn="t" rotWithShape="0">
              <a:srgbClr val="000000">
                <a:alpha val="39998"/>
              </a:srgbClr>
            </a:outerShdw>
          </a:effectLst>
        </p:spPr>
        <p:txBody>
          <a:bodyPr lIns="91429" tIns="45714" rIns="91429" bIns="45714" anchor="ctr"/>
          <a:lstStyle/>
          <a:p>
            <a:pPr algn="ctr" eaLnBrk="1" hangingPunct="1">
              <a:lnSpc>
                <a:spcPct val="90000"/>
              </a:lnSpc>
              <a:buClr>
                <a:srgbClr val="FF3300"/>
              </a:buClr>
              <a:defRPr/>
            </a:pPr>
            <a:endParaRPr lang="en-US" sz="1200" dirty="0"/>
          </a:p>
        </p:txBody>
      </p:sp>
      <p:sp>
        <p:nvSpPr>
          <p:cNvPr id="27" name="TextBox 51"/>
          <p:cNvSpPr txBox="1">
            <a:spLocks noChangeArrowheads="1"/>
          </p:cNvSpPr>
          <p:nvPr/>
        </p:nvSpPr>
        <p:spPr bwMode="auto">
          <a:xfrm>
            <a:off x="5629032" y="5594775"/>
            <a:ext cx="2657475" cy="521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4" rIns="91429" bIns="45714">
            <a:spAutoFit/>
          </a:bodyPr>
          <a:lstStyle/>
          <a:p>
            <a:pPr eaLnBrk="1" hangingPunct="1">
              <a:lnSpc>
                <a:spcPct val="90000"/>
              </a:lnSpc>
              <a:buClr>
                <a:srgbClr val="FF3300"/>
              </a:buClr>
              <a:defRPr/>
            </a:pPr>
            <a:r>
              <a:rPr lang="en-US" altLang="en-US" sz="1600" b="1" dirty="0">
                <a:solidFill>
                  <a:srgbClr val="FFFFFF"/>
                </a:solidFill>
                <a:latin typeface="Arial" panose="020B0604020202020204" pitchFamily="34" charset="0"/>
                <a:ea typeface="ヒラギノ角ゴ Pro W3"/>
                <a:cs typeface="ヒラギノ角ゴ Pro W3"/>
              </a:rPr>
              <a:t>Suppliers</a:t>
            </a:r>
            <a:endParaRPr lang="en-US" altLang="en-US" sz="1600" u="sng" dirty="0">
              <a:solidFill>
                <a:srgbClr val="FFFFFF"/>
              </a:solidFill>
              <a:latin typeface="Arial" panose="020B0604020202020204" pitchFamily="34" charset="0"/>
              <a:ea typeface="ヒラギノ角ゴ Pro W3"/>
              <a:cs typeface="ヒラギノ角ゴ Pro W3"/>
            </a:endParaRPr>
          </a:p>
          <a:p>
            <a:pPr eaLnBrk="1" hangingPunct="1">
              <a:lnSpc>
                <a:spcPct val="90000"/>
              </a:lnSpc>
              <a:buClr>
                <a:srgbClr val="FF3300"/>
              </a:buClr>
              <a:defRPr/>
            </a:pPr>
            <a:endParaRPr lang="en-US" altLang="en-US" sz="300" dirty="0">
              <a:solidFill>
                <a:srgbClr val="FFFFFF"/>
              </a:solidFill>
              <a:latin typeface="Arial" panose="020B0604020202020204" pitchFamily="34" charset="0"/>
              <a:ea typeface="ヒラギノ角ゴ Pro W3"/>
              <a:cs typeface="ヒラギノ角ゴ Pro W3"/>
            </a:endParaRPr>
          </a:p>
          <a:p>
            <a:pPr eaLnBrk="1" hangingPunct="1">
              <a:lnSpc>
                <a:spcPct val="90000"/>
              </a:lnSpc>
              <a:buClr>
                <a:srgbClr val="FF3300"/>
              </a:buClr>
              <a:defRPr/>
            </a:pPr>
            <a:r>
              <a:rPr lang="en-US" altLang="en-US" sz="1200" dirty="0">
                <a:solidFill>
                  <a:srgbClr val="FFFFFF"/>
                </a:solidFill>
                <a:latin typeface="Arial" panose="020B0604020202020204" pitchFamily="34" charset="0"/>
                <a:ea typeface="ヒラギノ角ゴ Pro W3"/>
                <a:cs typeface="ヒラギノ角ゴ Pro W3"/>
              </a:rPr>
              <a:t>Delivery in the context of agile </a:t>
            </a:r>
          </a:p>
        </p:txBody>
      </p:sp>
      <p:sp>
        <p:nvSpPr>
          <p:cNvPr id="28" name="Isosceles Triangle 46"/>
          <p:cNvSpPr>
            <a:spLocks noChangeArrowheads="1"/>
          </p:cNvSpPr>
          <p:nvPr/>
        </p:nvSpPr>
        <p:spPr bwMode="auto">
          <a:xfrm flipV="1">
            <a:off x="6191006" y="2208638"/>
            <a:ext cx="315913" cy="701675"/>
          </a:xfrm>
          <a:prstGeom prst="triangle">
            <a:avLst>
              <a:gd name="adj" fmla="val 50000"/>
            </a:avLst>
          </a:prstGeom>
          <a:solidFill>
            <a:srgbClr val="009FC5"/>
          </a:solidFill>
          <a:ln w="9525">
            <a:solidFill>
              <a:schemeClr val="bg1"/>
            </a:solidFill>
            <a:miter lim="800000"/>
            <a:headEnd/>
            <a:tailEnd/>
          </a:ln>
          <a:effectLst>
            <a:outerShdw blurRad="63500" dist="38100" dir="5400000" algn="t" rotWithShape="0">
              <a:srgbClr val="000000">
                <a:alpha val="39998"/>
              </a:srgbClr>
            </a:outerShdw>
          </a:effectLst>
        </p:spPr>
        <p:txBody>
          <a:bodyPr rot="10800000" lIns="91429" tIns="45714" rIns="91429" bIns="45714" anchor="ctr"/>
          <a:lstStyle/>
          <a:p>
            <a:pPr algn="ctr" eaLnBrk="1" hangingPunct="1">
              <a:lnSpc>
                <a:spcPct val="90000"/>
              </a:lnSpc>
              <a:buClr>
                <a:srgbClr val="FF3300"/>
              </a:buClr>
              <a:defRPr/>
            </a:pPr>
            <a:endParaRPr lang="en-US" sz="1800" dirty="0">
              <a:solidFill>
                <a:srgbClr val="FFFFFF"/>
              </a:solidFill>
              <a:ea typeface="ヒラギノ角ゴ Pro W3" charset="0"/>
              <a:cs typeface="ヒラギノ角ゴ Pro W3" charset="0"/>
            </a:endParaRPr>
          </a:p>
        </p:txBody>
      </p:sp>
      <p:sp>
        <p:nvSpPr>
          <p:cNvPr id="29" name="Rectangle 48"/>
          <p:cNvSpPr>
            <a:spLocks noChangeArrowheads="1"/>
          </p:cNvSpPr>
          <p:nvPr/>
        </p:nvSpPr>
        <p:spPr bwMode="auto">
          <a:xfrm>
            <a:off x="4811470" y="1346626"/>
            <a:ext cx="3595687" cy="884237"/>
          </a:xfrm>
          <a:prstGeom prst="rect">
            <a:avLst/>
          </a:prstGeom>
          <a:solidFill>
            <a:srgbClr val="28B0DA"/>
          </a:solidFill>
          <a:ln>
            <a:noFill/>
          </a:ln>
          <a:effectLst>
            <a:outerShdw blurRad="63500" dist="38100" dir="5400000" algn="t" rotWithShape="0">
              <a:srgbClr val="000000">
                <a:alpha val="39998"/>
              </a:srgbClr>
            </a:outerShdw>
          </a:effectLst>
        </p:spPr>
        <p:txBody>
          <a:bodyPr lIns="91429" tIns="45714" rIns="91429" bIns="45714" anchor="ctr"/>
          <a:lstStyle/>
          <a:p>
            <a:pPr algn="ctr" eaLnBrk="1" hangingPunct="1">
              <a:lnSpc>
                <a:spcPct val="90000"/>
              </a:lnSpc>
              <a:buClr>
                <a:srgbClr val="FF3300"/>
              </a:buClr>
              <a:defRPr/>
            </a:pPr>
            <a:endParaRPr lang="en-US" sz="1800" dirty="0">
              <a:solidFill>
                <a:srgbClr val="FFFFFF"/>
              </a:solidFill>
              <a:ea typeface="ヒラギノ角ゴ Pro W3" charset="0"/>
              <a:cs typeface="ヒラギノ角ゴ Pro W3" charset="0"/>
            </a:endParaRPr>
          </a:p>
        </p:txBody>
      </p:sp>
      <p:sp>
        <p:nvSpPr>
          <p:cNvPr id="30" name="TextBox 47"/>
          <p:cNvSpPr txBox="1">
            <a:spLocks noChangeArrowheads="1"/>
          </p:cNvSpPr>
          <p:nvPr/>
        </p:nvSpPr>
        <p:spPr bwMode="auto">
          <a:xfrm>
            <a:off x="4817819" y="1346626"/>
            <a:ext cx="3367087" cy="784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4" rIns="91429" bIns="45714">
            <a:spAutoFit/>
          </a:bodyPr>
          <a:lstStyle/>
          <a:p>
            <a:pPr eaLnBrk="1" hangingPunct="1">
              <a:lnSpc>
                <a:spcPct val="90000"/>
              </a:lnSpc>
              <a:buClr>
                <a:srgbClr val="FF3300"/>
              </a:buClr>
              <a:defRPr/>
            </a:pPr>
            <a:r>
              <a:rPr lang="en-US" altLang="en-US" sz="1800" b="1" dirty="0">
                <a:solidFill>
                  <a:srgbClr val="FFFFFF"/>
                </a:solidFill>
                <a:latin typeface="Arial" panose="020B0604020202020204" pitchFamily="34" charset="0"/>
                <a:ea typeface="ヒラギノ角ゴ Pro W3"/>
                <a:cs typeface="ヒラギノ角ゴ Pro W3"/>
              </a:rPr>
              <a:t>Operations</a:t>
            </a:r>
            <a:endParaRPr lang="en-US" altLang="en-US" sz="1800" dirty="0">
              <a:solidFill>
                <a:srgbClr val="FFFFFF"/>
              </a:solidFill>
              <a:latin typeface="Arial" panose="020B0604020202020204" pitchFamily="34" charset="0"/>
              <a:ea typeface="ヒラギノ角ゴ Pro W3"/>
              <a:cs typeface="ヒラギノ角ゴ Pro W3"/>
            </a:endParaRPr>
          </a:p>
          <a:p>
            <a:pPr eaLnBrk="1" hangingPunct="1">
              <a:lnSpc>
                <a:spcPct val="90000"/>
              </a:lnSpc>
              <a:buClr>
                <a:srgbClr val="FF3300"/>
              </a:buClr>
              <a:defRPr/>
            </a:pPr>
            <a:endParaRPr lang="en-US" altLang="en-US" sz="400" dirty="0">
              <a:solidFill>
                <a:srgbClr val="FFFFFF"/>
              </a:solidFill>
              <a:latin typeface="Arial" panose="020B0604020202020204" pitchFamily="34" charset="0"/>
              <a:ea typeface="ヒラギノ角ゴ Pro W3"/>
              <a:cs typeface="ヒラギノ角ゴ Pro W3"/>
            </a:endParaRPr>
          </a:p>
          <a:p>
            <a:pPr eaLnBrk="1" hangingPunct="1">
              <a:lnSpc>
                <a:spcPct val="90000"/>
              </a:lnSpc>
              <a:buClr>
                <a:srgbClr val="FF3300"/>
              </a:buClr>
              <a:defRPr/>
            </a:pPr>
            <a:r>
              <a:rPr lang="en-US" altLang="en-US" dirty="0">
                <a:solidFill>
                  <a:srgbClr val="FFFFFF"/>
                </a:solidFill>
                <a:latin typeface="Arial" panose="020B0604020202020204" pitchFamily="34" charset="0"/>
                <a:ea typeface="ヒラギノ角ゴ Pro W3"/>
                <a:cs typeface="ヒラギノ角ゴ Pro W3"/>
              </a:rPr>
              <a:t>Rapid app releases impact system stability and compliance</a:t>
            </a:r>
          </a:p>
        </p:txBody>
      </p:sp>
      <p:sp>
        <p:nvSpPr>
          <p:cNvPr id="31" name="Rectangle 7"/>
          <p:cNvSpPr>
            <a:spLocks noChangeArrowheads="1"/>
          </p:cNvSpPr>
          <p:nvPr/>
        </p:nvSpPr>
        <p:spPr bwMode="auto">
          <a:xfrm>
            <a:off x="669682" y="1346624"/>
            <a:ext cx="3597275" cy="868362"/>
          </a:xfrm>
          <a:prstGeom prst="rect">
            <a:avLst/>
          </a:prstGeom>
          <a:solidFill>
            <a:srgbClr val="28B0DA"/>
          </a:solidFill>
          <a:ln>
            <a:noFill/>
          </a:ln>
          <a:effectLst>
            <a:outerShdw blurRad="63500" dist="38100" dir="5400000" algn="t" rotWithShape="0">
              <a:srgbClr val="000000">
                <a:alpha val="39998"/>
              </a:srgbClr>
            </a:outerShdw>
          </a:effectLst>
        </p:spPr>
        <p:txBody>
          <a:bodyPr lIns="91429" tIns="45714" rIns="91429" bIns="45714" anchor="ctr"/>
          <a:lstStyle/>
          <a:p>
            <a:pPr algn="ctr" eaLnBrk="1" hangingPunct="1">
              <a:lnSpc>
                <a:spcPct val="90000"/>
              </a:lnSpc>
              <a:buClr>
                <a:srgbClr val="FF3300"/>
              </a:buClr>
              <a:defRPr/>
            </a:pPr>
            <a:endParaRPr lang="en-US" sz="1800" dirty="0">
              <a:solidFill>
                <a:srgbClr val="FFFFFF"/>
              </a:solidFill>
              <a:ea typeface="ヒラギノ角ゴ Pro W3" charset="0"/>
              <a:cs typeface="ヒラギノ角ゴ Pro W3" charset="0"/>
            </a:endParaRPr>
          </a:p>
        </p:txBody>
      </p:sp>
      <p:sp>
        <p:nvSpPr>
          <p:cNvPr id="32" name="TextBox 6"/>
          <p:cNvSpPr txBox="1">
            <a:spLocks noChangeArrowheads="1"/>
          </p:cNvSpPr>
          <p:nvPr/>
        </p:nvSpPr>
        <p:spPr bwMode="auto">
          <a:xfrm>
            <a:off x="669682" y="1346626"/>
            <a:ext cx="3597275" cy="784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4" rIns="91429" bIns="45714">
            <a:spAutoFit/>
          </a:bodyPr>
          <a:lstStyle/>
          <a:p>
            <a:pPr eaLnBrk="1" hangingPunct="1">
              <a:lnSpc>
                <a:spcPct val="90000"/>
              </a:lnSpc>
              <a:buClr>
                <a:srgbClr val="FF3300"/>
              </a:buClr>
              <a:defRPr/>
            </a:pPr>
            <a:r>
              <a:rPr lang="en-US" altLang="en-US" sz="1800" b="1" dirty="0">
                <a:solidFill>
                  <a:srgbClr val="FFFFFF"/>
                </a:solidFill>
                <a:latin typeface="Arial" panose="020B0604020202020204" pitchFamily="34" charset="0"/>
                <a:ea typeface="ヒラギノ角ゴ Pro W3"/>
                <a:cs typeface="ヒラギノ角ゴ Pro W3"/>
              </a:rPr>
              <a:t>Line of Business</a:t>
            </a:r>
          </a:p>
          <a:p>
            <a:pPr eaLnBrk="1" hangingPunct="1">
              <a:lnSpc>
                <a:spcPct val="90000"/>
              </a:lnSpc>
              <a:buClr>
                <a:srgbClr val="FF3300"/>
              </a:buClr>
              <a:defRPr/>
            </a:pPr>
            <a:endParaRPr lang="en-US" altLang="en-US" sz="400" dirty="0" smtClean="0">
              <a:solidFill>
                <a:srgbClr val="FFFFFF"/>
              </a:solidFill>
              <a:latin typeface="Arial" panose="020B0604020202020204" pitchFamily="34" charset="0"/>
              <a:ea typeface="ヒラギノ角ゴ Pro W3"/>
              <a:cs typeface="ヒラギノ角ゴ Pro W3"/>
            </a:endParaRPr>
          </a:p>
          <a:p>
            <a:pPr eaLnBrk="1" hangingPunct="1">
              <a:lnSpc>
                <a:spcPct val="90000"/>
              </a:lnSpc>
              <a:buClr>
                <a:srgbClr val="FF3300"/>
              </a:buClr>
              <a:defRPr/>
            </a:pPr>
            <a:r>
              <a:rPr lang="en-US" altLang="en-US" dirty="0" smtClean="0">
                <a:solidFill>
                  <a:srgbClr val="FFFFFF"/>
                </a:solidFill>
                <a:latin typeface="Arial" panose="020B0604020202020204" pitchFamily="34" charset="0"/>
                <a:ea typeface="ヒラギノ角ゴ Pro W3"/>
                <a:cs typeface="ヒラギノ角ゴ Pro W3"/>
              </a:rPr>
              <a:t>Takes </a:t>
            </a:r>
            <a:r>
              <a:rPr lang="en-US" altLang="en-US" dirty="0">
                <a:solidFill>
                  <a:srgbClr val="FFFFFF"/>
                </a:solidFill>
                <a:latin typeface="Arial" panose="020B0604020202020204" pitchFamily="34" charset="0"/>
                <a:ea typeface="ヒラギノ角ゴ Pro W3"/>
                <a:cs typeface="ヒラギノ角ゴ Pro W3"/>
              </a:rPr>
              <a:t>too long to introduce or make changes to mobile apps and services</a:t>
            </a:r>
          </a:p>
        </p:txBody>
      </p:sp>
      <p:sp>
        <p:nvSpPr>
          <p:cNvPr id="33" name="Rounded Rectangle 32"/>
          <p:cNvSpPr>
            <a:spLocks noChangeArrowheads="1"/>
          </p:cNvSpPr>
          <p:nvPr/>
        </p:nvSpPr>
        <p:spPr bwMode="auto">
          <a:xfrm>
            <a:off x="5190882" y="3240511"/>
            <a:ext cx="677863" cy="376238"/>
          </a:xfrm>
          <a:prstGeom prst="roundRect">
            <a:avLst>
              <a:gd name="adj" fmla="val 2528"/>
            </a:avLst>
          </a:prstGeom>
          <a:gradFill rotWithShape="1">
            <a:gsLst>
              <a:gs pos="0">
                <a:srgbClr val="BFBFBF"/>
              </a:gs>
              <a:gs pos="50000">
                <a:srgbClr val="F2F2F2"/>
              </a:gs>
              <a:gs pos="100000">
                <a:srgbClr val="FFFFFF"/>
              </a:gs>
            </a:gsLst>
            <a:lin ang="2700000" scaled="1"/>
          </a:gradFill>
          <a:ln w="9525">
            <a:solidFill>
              <a:srgbClr val="CCCCCC"/>
            </a:solidFill>
            <a:round/>
            <a:headEnd/>
            <a:tailEnd/>
          </a:ln>
          <a:effectLst>
            <a:outerShdw dist="63500" dir="2700000" algn="tl" rotWithShape="0">
              <a:srgbClr val="808080">
                <a:alpha val="39998"/>
              </a:srgbClr>
            </a:outerShdw>
          </a:effectLst>
        </p:spPr>
        <p:txBody>
          <a:bodyPr lIns="91429" tIns="45714" rIns="91429" bIns="45714"/>
          <a:lstStyle/>
          <a:p>
            <a:pPr algn="ctr" eaLnBrk="1" hangingPunct="1">
              <a:lnSpc>
                <a:spcPct val="90000"/>
              </a:lnSpc>
              <a:defRPr/>
            </a:pPr>
            <a:endParaRPr lang="en-US" sz="1100" kern="0" dirty="0">
              <a:latin typeface="Arial"/>
              <a:cs typeface="Arial" charset="0"/>
            </a:endParaRPr>
          </a:p>
        </p:txBody>
      </p:sp>
      <p:sp>
        <p:nvSpPr>
          <p:cNvPr id="34" name="Rounded Rectangle 33"/>
          <p:cNvSpPr>
            <a:spLocks noChangeArrowheads="1"/>
          </p:cNvSpPr>
          <p:nvPr/>
        </p:nvSpPr>
        <p:spPr bwMode="auto">
          <a:xfrm>
            <a:off x="5190882" y="3745338"/>
            <a:ext cx="677863" cy="377825"/>
          </a:xfrm>
          <a:prstGeom prst="roundRect">
            <a:avLst>
              <a:gd name="adj" fmla="val 2528"/>
            </a:avLst>
          </a:prstGeom>
          <a:gradFill rotWithShape="1">
            <a:gsLst>
              <a:gs pos="0">
                <a:srgbClr val="BFBFBF"/>
              </a:gs>
              <a:gs pos="50000">
                <a:srgbClr val="F2F2F2"/>
              </a:gs>
              <a:gs pos="100000">
                <a:srgbClr val="FFFFFF"/>
              </a:gs>
            </a:gsLst>
            <a:lin ang="2700000" scaled="1"/>
          </a:gradFill>
          <a:ln w="9525">
            <a:solidFill>
              <a:srgbClr val="CCCCCC"/>
            </a:solidFill>
            <a:round/>
            <a:headEnd/>
            <a:tailEnd/>
          </a:ln>
          <a:effectLst>
            <a:outerShdw dist="63500" dir="2700000" algn="tl" rotWithShape="0">
              <a:srgbClr val="808080">
                <a:alpha val="39998"/>
              </a:srgbClr>
            </a:outerShdw>
          </a:effectLst>
        </p:spPr>
        <p:txBody>
          <a:bodyPr lIns="91429" tIns="45714" rIns="91429" bIns="45714"/>
          <a:lstStyle/>
          <a:p>
            <a:pPr algn="ctr" eaLnBrk="1" hangingPunct="1">
              <a:lnSpc>
                <a:spcPct val="90000"/>
              </a:lnSpc>
              <a:defRPr/>
            </a:pPr>
            <a:endParaRPr lang="en-US" sz="1100" kern="0" dirty="0">
              <a:latin typeface="Arial"/>
              <a:cs typeface="Arial" charset="0"/>
            </a:endParaRPr>
          </a:p>
        </p:txBody>
      </p:sp>
      <p:sp>
        <p:nvSpPr>
          <p:cNvPr id="35" name="Rounded Rectangle 34"/>
          <p:cNvSpPr>
            <a:spLocks noChangeArrowheads="1"/>
          </p:cNvSpPr>
          <p:nvPr/>
        </p:nvSpPr>
        <p:spPr bwMode="auto">
          <a:xfrm>
            <a:off x="6022731" y="3242101"/>
            <a:ext cx="677863" cy="376237"/>
          </a:xfrm>
          <a:prstGeom prst="roundRect">
            <a:avLst>
              <a:gd name="adj" fmla="val 2528"/>
            </a:avLst>
          </a:prstGeom>
          <a:gradFill rotWithShape="1">
            <a:gsLst>
              <a:gs pos="0">
                <a:srgbClr val="BFBFBF"/>
              </a:gs>
              <a:gs pos="50000">
                <a:srgbClr val="F2F2F2"/>
              </a:gs>
              <a:gs pos="100000">
                <a:srgbClr val="FFFFFF"/>
              </a:gs>
            </a:gsLst>
            <a:lin ang="2700000" scaled="1"/>
          </a:gradFill>
          <a:ln w="9525">
            <a:solidFill>
              <a:srgbClr val="CCCCCC"/>
            </a:solidFill>
            <a:round/>
            <a:headEnd/>
            <a:tailEnd/>
          </a:ln>
          <a:effectLst>
            <a:outerShdw dist="63500" dir="2700000" algn="tl" rotWithShape="0">
              <a:srgbClr val="808080">
                <a:alpha val="39998"/>
              </a:srgbClr>
            </a:outerShdw>
          </a:effectLst>
        </p:spPr>
        <p:txBody>
          <a:bodyPr lIns="91429" tIns="45714" rIns="91429" bIns="45714"/>
          <a:lstStyle/>
          <a:p>
            <a:pPr algn="ctr" eaLnBrk="1" hangingPunct="1">
              <a:lnSpc>
                <a:spcPct val="90000"/>
              </a:lnSpc>
              <a:defRPr/>
            </a:pPr>
            <a:endParaRPr lang="en-US" sz="1100" kern="0" dirty="0">
              <a:latin typeface="Arial"/>
              <a:cs typeface="Arial" charset="0"/>
            </a:endParaRPr>
          </a:p>
        </p:txBody>
      </p:sp>
      <p:sp>
        <p:nvSpPr>
          <p:cNvPr id="36" name="Rounded Rectangle 35"/>
          <p:cNvSpPr>
            <a:spLocks noChangeArrowheads="1"/>
          </p:cNvSpPr>
          <p:nvPr/>
        </p:nvSpPr>
        <p:spPr bwMode="auto">
          <a:xfrm>
            <a:off x="6022731" y="3746926"/>
            <a:ext cx="677863" cy="377825"/>
          </a:xfrm>
          <a:prstGeom prst="roundRect">
            <a:avLst>
              <a:gd name="adj" fmla="val 2528"/>
            </a:avLst>
          </a:prstGeom>
          <a:gradFill rotWithShape="1">
            <a:gsLst>
              <a:gs pos="0">
                <a:srgbClr val="BFBFBF"/>
              </a:gs>
              <a:gs pos="50000">
                <a:srgbClr val="F2F2F2"/>
              </a:gs>
              <a:gs pos="100000">
                <a:srgbClr val="FFFFFF"/>
              </a:gs>
            </a:gsLst>
            <a:lin ang="2700000" scaled="1"/>
          </a:gradFill>
          <a:ln w="9525">
            <a:solidFill>
              <a:srgbClr val="CCCCCC"/>
            </a:solidFill>
            <a:round/>
            <a:headEnd/>
            <a:tailEnd/>
          </a:ln>
          <a:effectLst>
            <a:outerShdw dist="63500" dir="2700000" algn="tl" rotWithShape="0">
              <a:srgbClr val="808080">
                <a:alpha val="39998"/>
              </a:srgbClr>
            </a:outerShdw>
          </a:effectLst>
        </p:spPr>
        <p:txBody>
          <a:bodyPr lIns="91429" tIns="45714" rIns="91429" bIns="45714"/>
          <a:lstStyle/>
          <a:p>
            <a:pPr algn="ctr" eaLnBrk="1" hangingPunct="1">
              <a:lnSpc>
                <a:spcPct val="90000"/>
              </a:lnSpc>
              <a:defRPr/>
            </a:pPr>
            <a:endParaRPr lang="en-US" sz="1100" kern="0" dirty="0">
              <a:latin typeface="Arial"/>
              <a:cs typeface="Arial" charset="0"/>
            </a:endParaRPr>
          </a:p>
        </p:txBody>
      </p:sp>
      <p:sp>
        <p:nvSpPr>
          <p:cNvPr id="37" name="Rectangle 12"/>
          <p:cNvSpPr>
            <a:spLocks noChangeArrowheads="1"/>
          </p:cNvSpPr>
          <p:nvPr/>
        </p:nvSpPr>
        <p:spPr bwMode="auto">
          <a:xfrm>
            <a:off x="5154369" y="3350710"/>
            <a:ext cx="754062" cy="153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lnSpc>
                <a:spcPct val="95000"/>
              </a:lnSpc>
              <a:defRPr/>
            </a:pPr>
            <a:r>
              <a:rPr lang="en-US" altLang="en-US" sz="1050" b="1">
                <a:latin typeface="Arial" panose="020B0604020202020204" pitchFamily="34" charset="0"/>
                <a:ea typeface="ヒラギノ角ゴ Pro W3"/>
                <a:cs typeface="ヒラギノ角ゴ Pro W3"/>
              </a:rPr>
              <a:t>CRM</a:t>
            </a:r>
          </a:p>
        </p:txBody>
      </p:sp>
      <p:sp>
        <p:nvSpPr>
          <p:cNvPr id="38" name="Rectangle 12"/>
          <p:cNvSpPr>
            <a:spLocks noChangeArrowheads="1"/>
          </p:cNvSpPr>
          <p:nvPr/>
        </p:nvSpPr>
        <p:spPr bwMode="auto">
          <a:xfrm>
            <a:off x="5990981" y="3350710"/>
            <a:ext cx="755650" cy="153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lnSpc>
                <a:spcPct val="95000"/>
              </a:lnSpc>
              <a:defRPr/>
            </a:pPr>
            <a:r>
              <a:rPr lang="en-US" altLang="en-US" sz="1050" b="1">
                <a:latin typeface="Arial" panose="020B0604020202020204" pitchFamily="34" charset="0"/>
                <a:ea typeface="ヒラギノ角ゴ Pro W3"/>
                <a:cs typeface="ヒラギノ角ゴ Pro W3"/>
              </a:rPr>
              <a:t>HR</a:t>
            </a:r>
          </a:p>
        </p:txBody>
      </p:sp>
      <p:sp>
        <p:nvSpPr>
          <p:cNvPr id="39" name="Rectangle 12"/>
          <p:cNvSpPr>
            <a:spLocks noChangeArrowheads="1"/>
          </p:cNvSpPr>
          <p:nvPr/>
        </p:nvSpPr>
        <p:spPr bwMode="auto">
          <a:xfrm>
            <a:off x="5154369" y="3858710"/>
            <a:ext cx="754062" cy="153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lnSpc>
                <a:spcPct val="95000"/>
              </a:lnSpc>
              <a:defRPr/>
            </a:pPr>
            <a:r>
              <a:rPr lang="en-US" altLang="en-US" sz="1050" b="1">
                <a:latin typeface="Arial" panose="020B0604020202020204" pitchFamily="34" charset="0"/>
                <a:ea typeface="ヒラギノ角ゴ Pro W3"/>
                <a:cs typeface="ヒラギノ角ゴ Pro W3"/>
              </a:rPr>
              <a:t>DB</a:t>
            </a:r>
          </a:p>
        </p:txBody>
      </p:sp>
      <p:sp>
        <p:nvSpPr>
          <p:cNvPr id="40" name="Rectangle 12"/>
          <p:cNvSpPr>
            <a:spLocks noChangeArrowheads="1"/>
          </p:cNvSpPr>
          <p:nvPr/>
        </p:nvSpPr>
        <p:spPr bwMode="auto">
          <a:xfrm>
            <a:off x="5984631" y="3858710"/>
            <a:ext cx="754063" cy="153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lnSpc>
                <a:spcPct val="95000"/>
              </a:lnSpc>
              <a:defRPr/>
            </a:pPr>
            <a:r>
              <a:rPr lang="en-US" altLang="en-US" sz="1050" b="1">
                <a:latin typeface="Arial" panose="020B0604020202020204" pitchFamily="34" charset="0"/>
                <a:ea typeface="ヒラギノ角ゴ Pro W3"/>
                <a:cs typeface="ヒラギノ角ゴ Pro W3"/>
              </a:rPr>
              <a:t>ERP</a:t>
            </a:r>
          </a:p>
        </p:txBody>
      </p:sp>
      <p:grpSp>
        <p:nvGrpSpPr>
          <p:cNvPr id="41" name="Group 2"/>
          <p:cNvGrpSpPr>
            <a:grpSpLocks/>
          </p:cNvGrpSpPr>
          <p:nvPr/>
        </p:nvGrpSpPr>
        <p:grpSpPr bwMode="auto">
          <a:xfrm>
            <a:off x="223838" y="2355849"/>
            <a:ext cx="1814513" cy="831130"/>
            <a:chOff x="465565" y="2252422"/>
            <a:chExt cx="2000251" cy="915344"/>
          </a:xfrm>
        </p:grpSpPr>
        <p:sp>
          <p:nvSpPr>
            <p:cNvPr id="42" name="Text Box 27"/>
            <p:cNvSpPr txBox="1">
              <a:spLocks noChangeArrowheads="1"/>
            </p:cNvSpPr>
            <p:nvPr/>
          </p:nvSpPr>
          <p:spPr bwMode="auto">
            <a:xfrm>
              <a:off x="465565" y="2252422"/>
              <a:ext cx="1867251" cy="915344"/>
            </a:xfrm>
            <a:prstGeom prst="rect">
              <a:avLst/>
            </a:prstGeom>
            <a:noFill/>
            <a:ln>
              <a:noFill/>
            </a:ln>
            <a:effectLst>
              <a:prstShdw prst="shdw17" dist="17961" dir="2700000">
                <a:srgbClr val="5C7A99">
                  <a:alpha val="74997"/>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430" tIns="41214" rIns="82430" bIns="41214">
              <a:spAutoFit/>
            </a:bodyPr>
            <a:lstStyle>
              <a:lvl1pPr defTabSz="823913">
                <a:defRPr sz="2400">
                  <a:solidFill>
                    <a:srgbClr val="000000"/>
                  </a:solidFill>
                  <a:latin typeface="Arial" panose="020B0604020202020204" pitchFamily="34" charset="0"/>
                  <a:ea typeface="SimSun" panose="02010600030101010101" pitchFamily="2" charset="-122"/>
                </a:defRPr>
              </a:lvl1pPr>
              <a:lvl2pPr defTabSz="823913">
                <a:defRPr sz="2400">
                  <a:solidFill>
                    <a:srgbClr val="000000"/>
                  </a:solidFill>
                  <a:latin typeface="Arial" panose="020B0604020202020204" pitchFamily="34" charset="0"/>
                  <a:ea typeface="SimSun" panose="02010600030101010101" pitchFamily="2" charset="-122"/>
                </a:defRPr>
              </a:lvl2pPr>
              <a:lvl3pPr defTabSz="823913">
                <a:defRPr sz="2400">
                  <a:solidFill>
                    <a:srgbClr val="000000"/>
                  </a:solidFill>
                  <a:latin typeface="Arial" panose="020B0604020202020204" pitchFamily="34" charset="0"/>
                  <a:ea typeface="SimSun" panose="02010600030101010101" pitchFamily="2" charset="-122"/>
                </a:defRPr>
              </a:lvl3pPr>
              <a:lvl4pPr defTabSz="823913">
                <a:defRPr sz="2400">
                  <a:solidFill>
                    <a:srgbClr val="000000"/>
                  </a:solidFill>
                  <a:latin typeface="Arial" panose="020B0604020202020204" pitchFamily="34" charset="0"/>
                  <a:ea typeface="SimSun" panose="02010600030101010101" pitchFamily="2" charset="-122"/>
                </a:defRPr>
              </a:lvl4pPr>
              <a:lvl5pPr defTabSz="823913">
                <a:defRPr sz="2400">
                  <a:solidFill>
                    <a:srgbClr val="000000"/>
                  </a:solidFill>
                  <a:latin typeface="Arial" panose="020B0604020202020204" pitchFamily="34" charset="0"/>
                  <a:ea typeface="SimSun" panose="02010600030101010101" pitchFamily="2" charset="-122"/>
                </a:defRPr>
              </a:lvl5pPr>
              <a:lvl6pPr marL="1535113" indent="-214313" defTabSz="823913" eaLnBrk="0" fontAlgn="base" hangingPunct="0">
                <a:spcBef>
                  <a:spcPct val="0"/>
                </a:spcBef>
                <a:spcAft>
                  <a:spcPct val="0"/>
                </a:spcAft>
                <a:defRPr sz="2400">
                  <a:solidFill>
                    <a:srgbClr val="000000"/>
                  </a:solidFill>
                  <a:latin typeface="Arial" panose="020B0604020202020204" pitchFamily="34" charset="0"/>
                  <a:ea typeface="SimSun" panose="02010600030101010101" pitchFamily="2" charset="-122"/>
                </a:defRPr>
              </a:lvl6pPr>
              <a:lvl7pPr marL="1992313" indent="-214313" defTabSz="823913" eaLnBrk="0" fontAlgn="base" hangingPunct="0">
                <a:spcBef>
                  <a:spcPct val="0"/>
                </a:spcBef>
                <a:spcAft>
                  <a:spcPct val="0"/>
                </a:spcAft>
                <a:defRPr sz="2400">
                  <a:solidFill>
                    <a:srgbClr val="000000"/>
                  </a:solidFill>
                  <a:latin typeface="Arial" panose="020B0604020202020204" pitchFamily="34" charset="0"/>
                  <a:ea typeface="SimSun" panose="02010600030101010101" pitchFamily="2" charset="-122"/>
                </a:defRPr>
              </a:lvl7pPr>
              <a:lvl8pPr marL="2449513" indent="-214313" defTabSz="823913" eaLnBrk="0" fontAlgn="base" hangingPunct="0">
                <a:spcBef>
                  <a:spcPct val="0"/>
                </a:spcBef>
                <a:spcAft>
                  <a:spcPct val="0"/>
                </a:spcAft>
                <a:defRPr sz="2400">
                  <a:solidFill>
                    <a:srgbClr val="000000"/>
                  </a:solidFill>
                  <a:latin typeface="Arial" panose="020B0604020202020204" pitchFamily="34" charset="0"/>
                  <a:ea typeface="SimSun" panose="02010600030101010101" pitchFamily="2" charset="-122"/>
                </a:defRPr>
              </a:lvl8pPr>
              <a:lvl9pPr marL="2906713" indent="-214313" defTabSz="823913" eaLnBrk="0" fontAlgn="base" hangingPunct="0">
                <a:spcBef>
                  <a:spcPct val="0"/>
                </a:spcBef>
                <a:spcAft>
                  <a:spcPct val="0"/>
                </a:spcAft>
                <a:defRPr sz="2400">
                  <a:solidFill>
                    <a:srgbClr val="000000"/>
                  </a:solidFill>
                  <a:latin typeface="Arial" panose="020B0604020202020204" pitchFamily="34" charset="0"/>
                  <a:ea typeface="SimSun" panose="02010600030101010101" pitchFamily="2" charset="-122"/>
                </a:defRPr>
              </a:lvl9pPr>
            </a:lstStyle>
            <a:p>
              <a:pPr algn="ctr" eaLnBrk="1" hangingPunct="1">
                <a:lnSpc>
                  <a:spcPct val="90000"/>
                </a:lnSpc>
                <a:spcBef>
                  <a:spcPct val="50000"/>
                </a:spcBef>
                <a:buClr>
                  <a:srgbClr val="FF3300"/>
                </a:buClr>
                <a:defRPr/>
              </a:pPr>
              <a:r>
                <a:rPr lang="en-US" altLang="en-US" sz="5400" b="1" dirty="0" smtClean="0">
                  <a:solidFill>
                    <a:srgbClr val="0070C0"/>
                  </a:solidFill>
                  <a:latin typeface="Arial Narrow" panose="020B0606020202030204" pitchFamily="34" charset="0"/>
                  <a:ea typeface="ヒラギノ角ゴ Pro W3"/>
                  <a:cs typeface="ヒラギノ角ゴ Pro W3"/>
                </a:rPr>
                <a:t>&gt;70</a:t>
              </a:r>
              <a:endParaRPr lang="en-US" altLang="en-US" sz="3600" b="1" dirty="0" smtClean="0">
                <a:solidFill>
                  <a:srgbClr val="0070C0"/>
                </a:solidFill>
                <a:latin typeface="Arial Narrow" panose="020B0606020202030204" pitchFamily="34" charset="0"/>
                <a:ea typeface="ヒラギノ角ゴ Pro W3"/>
                <a:cs typeface="ヒラギノ角ゴ Pro W3"/>
              </a:endParaRPr>
            </a:p>
          </p:txBody>
        </p:sp>
        <p:sp>
          <p:nvSpPr>
            <p:cNvPr id="43" name="Text Box 27"/>
            <p:cNvSpPr txBox="1">
              <a:spLocks noChangeArrowheads="1"/>
            </p:cNvSpPr>
            <p:nvPr/>
          </p:nvSpPr>
          <p:spPr bwMode="auto">
            <a:xfrm>
              <a:off x="1874316" y="2334595"/>
              <a:ext cx="591500" cy="655303"/>
            </a:xfrm>
            <a:prstGeom prst="rect">
              <a:avLst/>
            </a:prstGeom>
            <a:noFill/>
            <a:ln>
              <a:noFill/>
            </a:ln>
            <a:effectLst>
              <a:prstShdw prst="shdw17" dist="17961" dir="2700000">
                <a:srgbClr val="5C7A99">
                  <a:alpha val="74997"/>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430" tIns="41214" rIns="82430" bIns="41214">
              <a:spAutoFit/>
            </a:bodyPr>
            <a:lstStyle>
              <a:lvl1pPr defTabSz="823913">
                <a:defRPr sz="2400">
                  <a:solidFill>
                    <a:srgbClr val="000000"/>
                  </a:solidFill>
                  <a:latin typeface="Arial" panose="020B0604020202020204" pitchFamily="34" charset="0"/>
                  <a:ea typeface="SimSun" panose="02010600030101010101" pitchFamily="2" charset="-122"/>
                </a:defRPr>
              </a:lvl1pPr>
              <a:lvl2pPr defTabSz="823913">
                <a:defRPr sz="2400">
                  <a:solidFill>
                    <a:srgbClr val="000000"/>
                  </a:solidFill>
                  <a:latin typeface="Arial" panose="020B0604020202020204" pitchFamily="34" charset="0"/>
                  <a:ea typeface="SimSun" panose="02010600030101010101" pitchFamily="2" charset="-122"/>
                </a:defRPr>
              </a:lvl2pPr>
              <a:lvl3pPr defTabSz="823913">
                <a:defRPr sz="2400">
                  <a:solidFill>
                    <a:srgbClr val="000000"/>
                  </a:solidFill>
                  <a:latin typeface="Arial" panose="020B0604020202020204" pitchFamily="34" charset="0"/>
                  <a:ea typeface="SimSun" panose="02010600030101010101" pitchFamily="2" charset="-122"/>
                </a:defRPr>
              </a:lvl3pPr>
              <a:lvl4pPr defTabSz="823913">
                <a:defRPr sz="2400">
                  <a:solidFill>
                    <a:srgbClr val="000000"/>
                  </a:solidFill>
                  <a:latin typeface="Arial" panose="020B0604020202020204" pitchFamily="34" charset="0"/>
                  <a:ea typeface="SimSun" panose="02010600030101010101" pitchFamily="2" charset="-122"/>
                </a:defRPr>
              </a:lvl4pPr>
              <a:lvl5pPr defTabSz="823913">
                <a:defRPr sz="2400">
                  <a:solidFill>
                    <a:srgbClr val="000000"/>
                  </a:solidFill>
                  <a:latin typeface="Arial" panose="020B0604020202020204" pitchFamily="34" charset="0"/>
                  <a:ea typeface="SimSun" panose="02010600030101010101" pitchFamily="2" charset="-122"/>
                </a:defRPr>
              </a:lvl5pPr>
              <a:lvl6pPr marL="1535113" indent="-214313" defTabSz="823913" eaLnBrk="0" fontAlgn="base" hangingPunct="0">
                <a:spcBef>
                  <a:spcPct val="0"/>
                </a:spcBef>
                <a:spcAft>
                  <a:spcPct val="0"/>
                </a:spcAft>
                <a:defRPr sz="2400">
                  <a:solidFill>
                    <a:srgbClr val="000000"/>
                  </a:solidFill>
                  <a:latin typeface="Arial" panose="020B0604020202020204" pitchFamily="34" charset="0"/>
                  <a:ea typeface="SimSun" panose="02010600030101010101" pitchFamily="2" charset="-122"/>
                </a:defRPr>
              </a:lvl6pPr>
              <a:lvl7pPr marL="1992313" indent="-214313" defTabSz="823913" eaLnBrk="0" fontAlgn="base" hangingPunct="0">
                <a:spcBef>
                  <a:spcPct val="0"/>
                </a:spcBef>
                <a:spcAft>
                  <a:spcPct val="0"/>
                </a:spcAft>
                <a:defRPr sz="2400">
                  <a:solidFill>
                    <a:srgbClr val="000000"/>
                  </a:solidFill>
                  <a:latin typeface="Arial" panose="020B0604020202020204" pitchFamily="34" charset="0"/>
                  <a:ea typeface="SimSun" panose="02010600030101010101" pitchFamily="2" charset="-122"/>
                </a:defRPr>
              </a:lvl7pPr>
              <a:lvl8pPr marL="2449513" indent="-214313" defTabSz="823913" eaLnBrk="0" fontAlgn="base" hangingPunct="0">
                <a:spcBef>
                  <a:spcPct val="0"/>
                </a:spcBef>
                <a:spcAft>
                  <a:spcPct val="0"/>
                </a:spcAft>
                <a:defRPr sz="2400">
                  <a:solidFill>
                    <a:srgbClr val="000000"/>
                  </a:solidFill>
                  <a:latin typeface="Arial" panose="020B0604020202020204" pitchFamily="34" charset="0"/>
                  <a:ea typeface="SimSun" panose="02010600030101010101" pitchFamily="2" charset="-122"/>
                </a:defRPr>
              </a:lvl8pPr>
              <a:lvl9pPr marL="2906713" indent="-214313" defTabSz="823913" eaLnBrk="0" fontAlgn="base" hangingPunct="0">
                <a:spcBef>
                  <a:spcPct val="0"/>
                </a:spcBef>
                <a:spcAft>
                  <a:spcPct val="0"/>
                </a:spcAft>
                <a:defRPr sz="2400">
                  <a:solidFill>
                    <a:srgbClr val="000000"/>
                  </a:solidFill>
                  <a:latin typeface="Arial" panose="020B0604020202020204" pitchFamily="34" charset="0"/>
                  <a:ea typeface="SimSun" panose="02010600030101010101" pitchFamily="2" charset="-122"/>
                </a:defRPr>
              </a:lvl9pPr>
            </a:lstStyle>
            <a:p>
              <a:pPr algn="ctr" eaLnBrk="1" hangingPunct="1">
                <a:lnSpc>
                  <a:spcPct val="90000"/>
                </a:lnSpc>
                <a:spcBef>
                  <a:spcPct val="50000"/>
                </a:spcBef>
                <a:buClr>
                  <a:srgbClr val="FF3300"/>
                </a:buClr>
                <a:defRPr/>
              </a:pPr>
              <a:r>
                <a:rPr lang="en-US" altLang="en-US" sz="3600" b="1" smtClean="0">
                  <a:solidFill>
                    <a:srgbClr val="0070C0"/>
                  </a:solidFill>
                  <a:latin typeface="Arial Narrow" panose="020B0606020202030204" pitchFamily="34" charset="0"/>
                  <a:ea typeface="ヒラギノ角ゴ Pro W3"/>
                  <a:cs typeface="ヒラギノ角ゴ Pro W3"/>
                </a:rPr>
                <a:t>%</a:t>
              </a:r>
            </a:p>
          </p:txBody>
        </p:sp>
      </p:grpSp>
      <p:grpSp>
        <p:nvGrpSpPr>
          <p:cNvPr id="44" name="Group 1"/>
          <p:cNvGrpSpPr>
            <a:grpSpLocks/>
          </p:cNvGrpSpPr>
          <p:nvPr/>
        </p:nvGrpSpPr>
        <p:grpSpPr bwMode="auto">
          <a:xfrm>
            <a:off x="7010400" y="2362200"/>
            <a:ext cx="1814512" cy="831130"/>
            <a:chOff x="7727950" y="2232638"/>
            <a:chExt cx="2000251" cy="915344"/>
          </a:xfrm>
        </p:grpSpPr>
        <p:sp>
          <p:nvSpPr>
            <p:cNvPr id="45" name="Text Box 27"/>
            <p:cNvSpPr txBox="1">
              <a:spLocks noChangeArrowheads="1"/>
            </p:cNvSpPr>
            <p:nvPr/>
          </p:nvSpPr>
          <p:spPr bwMode="auto">
            <a:xfrm>
              <a:off x="7727950" y="2232638"/>
              <a:ext cx="1867251" cy="915344"/>
            </a:xfrm>
            <a:prstGeom prst="rect">
              <a:avLst/>
            </a:prstGeom>
            <a:noFill/>
            <a:ln>
              <a:noFill/>
            </a:ln>
            <a:effectLst>
              <a:prstShdw prst="shdw17" dist="17961" dir="2700000">
                <a:srgbClr val="5C7A99">
                  <a:alpha val="74997"/>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430" tIns="41214" rIns="82430" bIns="41214">
              <a:spAutoFit/>
            </a:bodyPr>
            <a:lstStyle>
              <a:lvl1pPr defTabSz="823913">
                <a:defRPr sz="2400">
                  <a:solidFill>
                    <a:srgbClr val="000000"/>
                  </a:solidFill>
                  <a:latin typeface="Arial" panose="020B0604020202020204" pitchFamily="34" charset="0"/>
                  <a:ea typeface="SimSun" panose="02010600030101010101" pitchFamily="2" charset="-122"/>
                </a:defRPr>
              </a:lvl1pPr>
              <a:lvl2pPr defTabSz="823913">
                <a:defRPr sz="2400">
                  <a:solidFill>
                    <a:srgbClr val="000000"/>
                  </a:solidFill>
                  <a:latin typeface="Arial" panose="020B0604020202020204" pitchFamily="34" charset="0"/>
                  <a:ea typeface="SimSun" panose="02010600030101010101" pitchFamily="2" charset="-122"/>
                </a:defRPr>
              </a:lvl2pPr>
              <a:lvl3pPr defTabSz="823913">
                <a:defRPr sz="2400">
                  <a:solidFill>
                    <a:srgbClr val="000000"/>
                  </a:solidFill>
                  <a:latin typeface="Arial" panose="020B0604020202020204" pitchFamily="34" charset="0"/>
                  <a:ea typeface="SimSun" panose="02010600030101010101" pitchFamily="2" charset="-122"/>
                </a:defRPr>
              </a:lvl3pPr>
              <a:lvl4pPr defTabSz="823913">
                <a:defRPr sz="2400">
                  <a:solidFill>
                    <a:srgbClr val="000000"/>
                  </a:solidFill>
                  <a:latin typeface="Arial" panose="020B0604020202020204" pitchFamily="34" charset="0"/>
                  <a:ea typeface="SimSun" panose="02010600030101010101" pitchFamily="2" charset="-122"/>
                </a:defRPr>
              </a:lvl4pPr>
              <a:lvl5pPr defTabSz="823913">
                <a:defRPr sz="2400">
                  <a:solidFill>
                    <a:srgbClr val="000000"/>
                  </a:solidFill>
                  <a:latin typeface="Arial" panose="020B0604020202020204" pitchFamily="34" charset="0"/>
                  <a:ea typeface="SimSun" panose="02010600030101010101" pitchFamily="2" charset="-122"/>
                </a:defRPr>
              </a:lvl5pPr>
              <a:lvl6pPr marL="1535113" indent="-214313" defTabSz="823913" eaLnBrk="0" fontAlgn="base" hangingPunct="0">
                <a:spcBef>
                  <a:spcPct val="0"/>
                </a:spcBef>
                <a:spcAft>
                  <a:spcPct val="0"/>
                </a:spcAft>
                <a:defRPr sz="2400">
                  <a:solidFill>
                    <a:srgbClr val="000000"/>
                  </a:solidFill>
                  <a:latin typeface="Arial" panose="020B0604020202020204" pitchFamily="34" charset="0"/>
                  <a:ea typeface="SimSun" panose="02010600030101010101" pitchFamily="2" charset="-122"/>
                </a:defRPr>
              </a:lvl6pPr>
              <a:lvl7pPr marL="1992313" indent="-214313" defTabSz="823913" eaLnBrk="0" fontAlgn="base" hangingPunct="0">
                <a:spcBef>
                  <a:spcPct val="0"/>
                </a:spcBef>
                <a:spcAft>
                  <a:spcPct val="0"/>
                </a:spcAft>
                <a:defRPr sz="2400">
                  <a:solidFill>
                    <a:srgbClr val="000000"/>
                  </a:solidFill>
                  <a:latin typeface="Arial" panose="020B0604020202020204" pitchFamily="34" charset="0"/>
                  <a:ea typeface="SimSun" panose="02010600030101010101" pitchFamily="2" charset="-122"/>
                </a:defRPr>
              </a:lvl7pPr>
              <a:lvl8pPr marL="2449513" indent="-214313" defTabSz="823913" eaLnBrk="0" fontAlgn="base" hangingPunct="0">
                <a:spcBef>
                  <a:spcPct val="0"/>
                </a:spcBef>
                <a:spcAft>
                  <a:spcPct val="0"/>
                </a:spcAft>
                <a:defRPr sz="2400">
                  <a:solidFill>
                    <a:srgbClr val="000000"/>
                  </a:solidFill>
                  <a:latin typeface="Arial" panose="020B0604020202020204" pitchFamily="34" charset="0"/>
                  <a:ea typeface="SimSun" panose="02010600030101010101" pitchFamily="2" charset="-122"/>
                </a:defRPr>
              </a:lvl8pPr>
              <a:lvl9pPr marL="2906713" indent="-214313" defTabSz="823913" eaLnBrk="0" fontAlgn="base" hangingPunct="0">
                <a:spcBef>
                  <a:spcPct val="0"/>
                </a:spcBef>
                <a:spcAft>
                  <a:spcPct val="0"/>
                </a:spcAft>
                <a:defRPr sz="2400">
                  <a:solidFill>
                    <a:srgbClr val="000000"/>
                  </a:solidFill>
                  <a:latin typeface="Arial" panose="020B0604020202020204" pitchFamily="34" charset="0"/>
                  <a:ea typeface="SimSun" panose="02010600030101010101" pitchFamily="2" charset="-122"/>
                </a:defRPr>
              </a:lvl9pPr>
            </a:lstStyle>
            <a:p>
              <a:pPr algn="ctr" eaLnBrk="1" hangingPunct="1">
                <a:lnSpc>
                  <a:spcPct val="90000"/>
                </a:lnSpc>
                <a:spcBef>
                  <a:spcPct val="50000"/>
                </a:spcBef>
                <a:buClr>
                  <a:srgbClr val="FF3300"/>
                </a:buClr>
                <a:defRPr/>
              </a:pPr>
              <a:r>
                <a:rPr lang="en-US" altLang="en-US" sz="5400" b="1" dirty="0" smtClean="0">
                  <a:solidFill>
                    <a:srgbClr val="7030A0"/>
                  </a:solidFill>
                  <a:latin typeface="Arial Narrow" panose="020B0606020202030204" pitchFamily="34" charset="0"/>
                  <a:ea typeface="ヒラギノ角ゴ Pro W3"/>
                  <a:cs typeface="ヒラギノ角ゴ Pro W3"/>
                </a:rPr>
                <a:t>&gt;45</a:t>
              </a:r>
              <a:endParaRPr lang="en-US" altLang="en-US" sz="3600" b="1" dirty="0" smtClean="0">
                <a:solidFill>
                  <a:srgbClr val="7030A0"/>
                </a:solidFill>
                <a:latin typeface="Arial Narrow" panose="020B0606020202030204" pitchFamily="34" charset="0"/>
                <a:ea typeface="ヒラギノ角ゴ Pro W3"/>
                <a:cs typeface="ヒラギノ角ゴ Pro W3"/>
              </a:endParaRPr>
            </a:p>
          </p:txBody>
        </p:sp>
        <p:sp>
          <p:nvSpPr>
            <p:cNvPr id="46" name="Text Box 27"/>
            <p:cNvSpPr txBox="1">
              <a:spLocks noChangeArrowheads="1"/>
            </p:cNvSpPr>
            <p:nvPr/>
          </p:nvSpPr>
          <p:spPr bwMode="auto">
            <a:xfrm>
              <a:off x="9136701" y="2314811"/>
              <a:ext cx="591500" cy="655303"/>
            </a:xfrm>
            <a:prstGeom prst="rect">
              <a:avLst/>
            </a:prstGeom>
            <a:noFill/>
            <a:ln>
              <a:noFill/>
            </a:ln>
            <a:effectLst>
              <a:prstShdw prst="shdw17" dist="17961" dir="2700000">
                <a:srgbClr val="5C7A99">
                  <a:alpha val="74997"/>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430" tIns="41214" rIns="82430" bIns="41214">
              <a:spAutoFit/>
            </a:bodyPr>
            <a:lstStyle>
              <a:lvl1pPr defTabSz="823913">
                <a:defRPr sz="2400">
                  <a:solidFill>
                    <a:srgbClr val="000000"/>
                  </a:solidFill>
                  <a:latin typeface="Arial" panose="020B0604020202020204" pitchFamily="34" charset="0"/>
                  <a:ea typeface="SimSun" panose="02010600030101010101" pitchFamily="2" charset="-122"/>
                </a:defRPr>
              </a:lvl1pPr>
              <a:lvl2pPr defTabSz="823913">
                <a:defRPr sz="2400">
                  <a:solidFill>
                    <a:srgbClr val="000000"/>
                  </a:solidFill>
                  <a:latin typeface="Arial" panose="020B0604020202020204" pitchFamily="34" charset="0"/>
                  <a:ea typeface="SimSun" panose="02010600030101010101" pitchFamily="2" charset="-122"/>
                </a:defRPr>
              </a:lvl2pPr>
              <a:lvl3pPr defTabSz="823913">
                <a:defRPr sz="2400">
                  <a:solidFill>
                    <a:srgbClr val="000000"/>
                  </a:solidFill>
                  <a:latin typeface="Arial" panose="020B0604020202020204" pitchFamily="34" charset="0"/>
                  <a:ea typeface="SimSun" panose="02010600030101010101" pitchFamily="2" charset="-122"/>
                </a:defRPr>
              </a:lvl3pPr>
              <a:lvl4pPr defTabSz="823913">
                <a:defRPr sz="2400">
                  <a:solidFill>
                    <a:srgbClr val="000000"/>
                  </a:solidFill>
                  <a:latin typeface="Arial" panose="020B0604020202020204" pitchFamily="34" charset="0"/>
                  <a:ea typeface="SimSun" panose="02010600030101010101" pitchFamily="2" charset="-122"/>
                </a:defRPr>
              </a:lvl4pPr>
              <a:lvl5pPr defTabSz="823913">
                <a:defRPr sz="2400">
                  <a:solidFill>
                    <a:srgbClr val="000000"/>
                  </a:solidFill>
                  <a:latin typeface="Arial" panose="020B0604020202020204" pitchFamily="34" charset="0"/>
                  <a:ea typeface="SimSun" panose="02010600030101010101" pitchFamily="2" charset="-122"/>
                </a:defRPr>
              </a:lvl5pPr>
              <a:lvl6pPr marL="1535113" indent="-214313" defTabSz="823913" eaLnBrk="0" fontAlgn="base" hangingPunct="0">
                <a:spcBef>
                  <a:spcPct val="0"/>
                </a:spcBef>
                <a:spcAft>
                  <a:spcPct val="0"/>
                </a:spcAft>
                <a:defRPr sz="2400">
                  <a:solidFill>
                    <a:srgbClr val="000000"/>
                  </a:solidFill>
                  <a:latin typeface="Arial" panose="020B0604020202020204" pitchFamily="34" charset="0"/>
                  <a:ea typeface="SimSun" panose="02010600030101010101" pitchFamily="2" charset="-122"/>
                </a:defRPr>
              </a:lvl6pPr>
              <a:lvl7pPr marL="1992313" indent="-214313" defTabSz="823913" eaLnBrk="0" fontAlgn="base" hangingPunct="0">
                <a:spcBef>
                  <a:spcPct val="0"/>
                </a:spcBef>
                <a:spcAft>
                  <a:spcPct val="0"/>
                </a:spcAft>
                <a:defRPr sz="2400">
                  <a:solidFill>
                    <a:srgbClr val="000000"/>
                  </a:solidFill>
                  <a:latin typeface="Arial" panose="020B0604020202020204" pitchFamily="34" charset="0"/>
                  <a:ea typeface="SimSun" panose="02010600030101010101" pitchFamily="2" charset="-122"/>
                </a:defRPr>
              </a:lvl7pPr>
              <a:lvl8pPr marL="2449513" indent="-214313" defTabSz="823913" eaLnBrk="0" fontAlgn="base" hangingPunct="0">
                <a:spcBef>
                  <a:spcPct val="0"/>
                </a:spcBef>
                <a:spcAft>
                  <a:spcPct val="0"/>
                </a:spcAft>
                <a:defRPr sz="2400">
                  <a:solidFill>
                    <a:srgbClr val="000000"/>
                  </a:solidFill>
                  <a:latin typeface="Arial" panose="020B0604020202020204" pitchFamily="34" charset="0"/>
                  <a:ea typeface="SimSun" panose="02010600030101010101" pitchFamily="2" charset="-122"/>
                </a:defRPr>
              </a:lvl8pPr>
              <a:lvl9pPr marL="2906713" indent="-214313" defTabSz="823913" eaLnBrk="0" fontAlgn="base" hangingPunct="0">
                <a:spcBef>
                  <a:spcPct val="0"/>
                </a:spcBef>
                <a:spcAft>
                  <a:spcPct val="0"/>
                </a:spcAft>
                <a:defRPr sz="2400">
                  <a:solidFill>
                    <a:srgbClr val="000000"/>
                  </a:solidFill>
                  <a:latin typeface="Arial" panose="020B0604020202020204" pitchFamily="34" charset="0"/>
                  <a:ea typeface="SimSun" panose="02010600030101010101" pitchFamily="2" charset="-122"/>
                </a:defRPr>
              </a:lvl9pPr>
            </a:lstStyle>
            <a:p>
              <a:pPr algn="ctr" eaLnBrk="1" hangingPunct="1">
                <a:lnSpc>
                  <a:spcPct val="90000"/>
                </a:lnSpc>
                <a:spcBef>
                  <a:spcPct val="50000"/>
                </a:spcBef>
                <a:buClr>
                  <a:srgbClr val="FF3300"/>
                </a:buClr>
                <a:defRPr/>
              </a:pPr>
              <a:r>
                <a:rPr lang="en-US" altLang="en-US" sz="3600" b="1" smtClean="0">
                  <a:solidFill>
                    <a:srgbClr val="7030A0"/>
                  </a:solidFill>
                  <a:latin typeface="Arial Narrow" panose="020B0606020202030204" pitchFamily="34" charset="0"/>
                  <a:ea typeface="ヒラギノ角ゴ Pro W3"/>
                  <a:cs typeface="ヒラギノ角ゴ Pro W3"/>
                </a:rPr>
                <a:t>%</a:t>
              </a:r>
            </a:p>
          </p:txBody>
        </p:sp>
      </p:grpSp>
      <p:grpSp>
        <p:nvGrpSpPr>
          <p:cNvPr id="47" name="Group 44"/>
          <p:cNvGrpSpPr>
            <a:grpSpLocks/>
          </p:cNvGrpSpPr>
          <p:nvPr/>
        </p:nvGrpSpPr>
        <p:grpSpPr bwMode="auto">
          <a:xfrm>
            <a:off x="6985000" y="3823126"/>
            <a:ext cx="1814512" cy="831130"/>
            <a:chOff x="7727950" y="2232638"/>
            <a:chExt cx="2000251" cy="915344"/>
          </a:xfrm>
        </p:grpSpPr>
        <p:sp>
          <p:nvSpPr>
            <p:cNvPr id="48" name="Text Box 27"/>
            <p:cNvSpPr txBox="1">
              <a:spLocks noChangeArrowheads="1"/>
            </p:cNvSpPr>
            <p:nvPr/>
          </p:nvSpPr>
          <p:spPr bwMode="auto">
            <a:xfrm>
              <a:off x="7727950" y="2232638"/>
              <a:ext cx="1867251" cy="915344"/>
            </a:xfrm>
            <a:prstGeom prst="rect">
              <a:avLst/>
            </a:prstGeom>
            <a:noFill/>
            <a:ln>
              <a:noFill/>
            </a:ln>
            <a:effectLst>
              <a:prstShdw prst="shdw17" dist="17961" dir="2700000">
                <a:srgbClr val="5C7A99">
                  <a:alpha val="74997"/>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430" tIns="41214" rIns="82430" bIns="41214">
              <a:spAutoFit/>
            </a:bodyPr>
            <a:lstStyle>
              <a:lvl1pPr defTabSz="823913">
                <a:defRPr sz="2400">
                  <a:solidFill>
                    <a:srgbClr val="000000"/>
                  </a:solidFill>
                  <a:latin typeface="Arial" panose="020B0604020202020204" pitchFamily="34" charset="0"/>
                  <a:ea typeface="SimSun" panose="02010600030101010101" pitchFamily="2" charset="-122"/>
                </a:defRPr>
              </a:lvl1pPr>
              <a:lvl2pPr defTabSz="823913">
                <a:defRPr sz="2400">
                  <a:solidFill>
                    <a:srgbClr val="000000"/>
                  </a:solidFill>
                  <a:latin typeface="Arial" panose="020B0604020202020204" pitchFamily="34" charset="0"/>
                  <a:ea typeface="SimSun" panose="02010600030101010101" pitchFamily="2" charset="-122"/>
                </a:defRPr>
              </a:lvl2pPr>
              <a:lvl3pPr defTabSz="823913">
                <a:defRPr sz="2400">
                  <a:solidFill>
                    <a:srgbClr val="000000"/>
                  </a:solidFill>
                  <a:latin typeface="Arial" panose="020B0604020202020204" pitchFamily="34" charset="0"/>
                  <a:ea typeface="SimSun" panose="02010600030101010101" pitchFamily="2" charset="-122"/>
                </a:defRPr>
              </a:lvl3pPr>
              <a:lvl4pPr defTabSz="823913">
                <a:defRPr sz="2400">
                  <a:solidFill>
                    <a:srgbClr val="000000"/>
                  </a:solidFill>
                  <a:latin typeface="Arial" panose="020B0604020202020204" pitchFamily="34" charset="0"/>
                  <a:ea typeface="SimSun" panose="02010600030101010101" pitchFamily="2" charset="-122"/>
                </a:defRPr>
              </a:lvl4pPr>
              <a:lvl5pPr defTabSz="823913">
                <a:defRPr sz="2400">
                  <a:solidFill>
                    <a:srgbClr val="000000"/>
                  </a:solidFill>
                  <a:latin typeface="Arial" panose="020B0604020202020204" pitchFamily="34" charset="0"/>
                  <a:ea typeface="SimSun" panose="02010600030101010101" pitchFamily="2" charset="-122"/>
                </a:defRPr>
              </a:lvl5pPr>
              <a:lvl6pPr marL="1535113" indent="-214313" defTabSz="823913" eaLnBrk="0" fontAlgn="base" hangingPunct="0">
                <a:spcBef>
                  <a:spcPct val="0"/>
                </a:spcBef>
                <a:spcAft>
                  <a:spcPct val="0"/>
                </a:spcAft>
                <a:defRPr sz="2400">
                  <a:solidFill>
                    <a:srgbClr val="000000"/>
                  </a:solidFill>
                  <a:latin typeface="Arial" panose="020B0604020202020204" pitchFamily="34" charset="0"/>
                  <a:ea typeface="SimSun" panose="02010600030101010101" pitchFamily="2" charset="-122"/>
                </a:defRPr>
              </a:lvl6pPr>
              <a:lvl7pPr marL="1992313" indent="-214313" defTabSz="823913" eaLnBrk="0" fontAlgn="base" hangingPunct="0">
                <a:spcBef>
                  <a:spcPct val="0"/>
                </a:spcBef>
                <a:spcAft>
                  <a:spcPct val="0"/>
                </a:spcAft>
                <a:defRPr sz="2400">
                  <a:solidFill>
                    <a:srgbClr val="000000"/>
                  </a:solidFill>
                  <a:latin typeface="Arial" panose="020B0604020202020204" pitchFamily="34" charset="0"/>
                  <a:ea typeface="SimSun" panose="02010600030101010101" pitchFamily="2" charset="-122"/>
                </a:defRPr>
              </a:lvl7pPr>
              <a:lvl8pPr marL="2449513" indent="-214313" defTabSz="823913" eaLnBrk="0" fontAlgn="base" hangingPunct="0">
                <a:spcBef>
                  <a:spcPct val="0"/>
                </a:spcBef>
                <a:spcAft>
                  <a:spcPct val="0"/>
                </a:spcAft>
                <a:defRPr sz="2400">
                  <a:solidFill>
                    <a:srgbClr val="000000"/>
                  </a:solidFill>
                  <a:latin typeface="Arial" panose="020B0604020202020204" pitchFamily="34" charset="0"/>
                  <a:ea typeface="SimSun" panose="02010600030101010101" pitchFamily="2" charset="-122"/>
                </a:defRPr>
              </a:lvl8pPr>
              <a:lvl9pPr marL="2906713" indent="-214313" defTabSz="823913" eaLnBrk="0" fontAlgn="base" hangingPunct="0">
                <a:spcBef>
                  <a:spcPct val="0"/>
                </a:spcBef>
                <a:spcAft>
                  <a:spcPct val="0"/>
                </a:spcAft>
                <a:defRPr sz="2400">
                  <a:solidFill>
                    <a:srgbClr val="000000"/>
                  </a:solidFill>
                  <a:latin typeface="Arial" panose="020B0604020202020204" pitchFamily="34" charset="0"/>
                  <a:ea typeface="SimSun" panose="02010600030101010101" pitchFamily="2" charset="-122"/>
                </a:defRPr>
              </a:lvl9pPr>
            </a:lstStyle>
            <a:p>
              <a:pPr algn="ctr" eaLnBrk="1" hangingPunct="1">
                <a:lnSpc>
                  <a:spcPct val="90000"/>
                </a:lnSpc>
                <a:spcBef>
                  <a:spcPct val="50000"/>
                </a:spcBef>
                <a:buClr>
                  <a:srgbClr val="FF3300"/>
                </a:buClr>
                <a:defRPr/>
              </a:pPr>
              <a:r>
                <a:rPr lang="en-US" altLang="en-US" sz="5400" b="1" smtClean="0">
                  <a:solidFill>
                    <a:srgbClr val="0070C0"/>
                  </a:solidFill>
                  <a:latin typeface="Arial Narrow" panose="020B0606020202030204" pitchFamily="34" charset="0"/>
                  <a:ea typeface="ヒラギノ角ゴ Pro W3"/>
                  <a:cs typeface="ヒラギノ角ゴ Pro W3"/>
                </a:rPr>
                <a:t>&gt;50</a:t>
              </a:r>
              <a:endParaRPr lang="en-US" altLang="en-US" sz="3600" b="1" smtClean="0">
                <a:solidFill>
                  <a:srgbClr val="0070C0"/>
                </a:solidFill>
                <a:latin typeface="Arial Narrow" panose="020B0606020202030204" pitchFamily="34" charset="0"/>
                <a:ea typeface="ヒラギノ角ゴ Pro W3"/>
                <a:cs typeface="ヒラギノ角ゴ Pro W3"/>
              </a:endParaRPr>
            </a:p>
          </p:txBody>
        </p:sp>
        <p:sp>
          <p:nvSpPr>
            <p:cNvPr id="49" name="Text Box 27"/>
            <p:cNvSpPr txBox="1">
              <a:spLocks noChangeArrowheads="1"/>
            </p:cNvSpPr>
            <p:nvPr/>
          </p:nvSpPr>
          <p:spPr bwMode="auto">
            <a:xfrm>
              <a:off x="9136701" y="2314810"/>
              <a:ext cx="591500" cy="655304"/>
            </a:xfrm>
            <a:prstGeom prst="rect">
              <a:avLst/>
            </a:prstGeom>
            <a:noFill/>
            <a:ln>
              <a:noFill/>
            </a:ln>
            <a:effectLst>
              <a:prstShdw prst="shdw17" dist="17961" dir="2700000">
                <a:srgbClr val="5C7A99">
                  <a:alpha val="74997"/>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430" tIns="41214" rIns="82430" bIns="41214">
              <a:spAutoFit/>
            </a:bodyPr>
            <a:lstStyle>
              <a:lvl1pPr defTabSz="823913">
                <a:defRPr sz="2400">
                  <a:solidFill>
                    <a:srgbClr val="000000"/>
                  </a:solidFill>
                  <a:latin typeface="Arial" panose="020B0604020202020204" pitchFamily="34" charset="0"/>
                  <a:ea typeface="SimSun" panose="02010600030101010101" pitchFamily="2" charset="-122"/>
                </a:defRPr>
              </a:lvl1pPr>
              <a:lvl2pPr defTabSz="823913">
                <a:defRPr sz="2400">
                  <a:solidFill>
                    <a:srgbClr val="000000"/>
                  </a:solidFill>
                  <a:latin typeface="Arial" panose="020B0604020202020204" pitchFamily="34" charset="0"/>
                  <a:ea typeface="SimSun" panose="02010600030101010101" pitchFamily="2" charset="-122"/>
                </a:defRPr>
              </a:lvl2pPr>
              <a:lvl3pPr defTabSz="823913">
                <a:defRPr sz="2400">
                  <a:solidFill>
                    <a:srgbClr val="000000"/>
                  </a:solidFill>
                  <a:latin typeface="Arial" panose="020B0604020202020204" pitchFamily="34" charset="0"/>
                  <a:ea typeface="SimSun" panose="02010600030101010101" pitchFamily="2" charset="-122"/>
                </a:defRPr>
              </a:lvl3pPr>
              <a:lvl4pPr defTabSz="823913">
                <a:defRPr sz="2400">
                  <a:solidFill>
                    <a:srgbClr val="000000"/>
                  </a:solidFill>
                  <a:latin typeface="Arial" panose="020B0604020202020204" pitchFamily="34" charset="0"/>
                  <a:ea typeface="SimSun" panose="02010600030101010101" pitchFamily="2" charset="-122"/>
                </a:defRPr>
              </a:lvl4pPr>
              <a:lvl5pPr defTabSz="823913">
                <a:defRPr sz="2400">
                  <a:solidFill>
                    <a:srgbClr val="000000"/>
                  </a:solidFill>
                  <a:latin typeface="Arial" panose="020B0604020202020204" pitchFamily="34" charset="0"/>
                  <a:ea typeface="SimSun" panose="02010600030101010101" pitchFamily="2" charset="-122"/>
                </a:defRPr>
              </a:lvl5pPr>
              <a:lvl6pPr marL="1535113" indent="-214313" defTabSz="823913" eaLnBrk="0" fontAlgn="base" hangingPunct="0">
                <a:spcBef>
                  <a:spcPct val="0"/>
                </a:spcBef>
                <a:spcAft>
                  <a:spcPct val="0"/>
                </a:spcAft>
                <a:defRPr sz="2400">
                  <a:solidFill>
                    <a:srgbClr val="000000"/>
                  </a:solidFill>
                  <a:latin typeface="Arial" panose="020B0604020202020204" pitchFamily="34" charset="0"/>
                  <a:ea typeface="SimSun" panose="02010600030101010101" pitchFamily="2" charset="-122"/>
                </a:defRPr>
              </a:lvl6pPr>
              <a:lvl7pPr marL="1992313" indent="-214313" defTabSz="823913" eaLnBrk="0" fontAlgn="base" hangingPunct="0">
                <a:spcBef>
                  <a:spcPct val="0"/>
                </a:spcBef>
                <a:spcAft>
                  <a:spcPct val="0"/>
                </a:spcAft>
                <a:defRPr sz="2400">
                  <a:solidFill>
                    <a:srgbClr val="000000"/>
                  </a:solidFill>
                  <a:latin typeface="Arial" panose="020B0604020202020204" pitchFamily="34" charset="0"/>
                  <a:ea typeface="SimSun" panose="02010600030101010101" pitchFamily="2" charset="-122"/>
                </a:defRPr>
              </a:lvl7pPr>
              <a:lvl8pPr marL="2449513" indent="-214313" defTabSz="823913" eaLnBrk="0" fontAlgn="base" hangingPunct="0">
                <a:spcBef>
                  <a:spcPct val="0"/>
                </a:spcBef>
                <a:spcAft>
                  <a:spcPct val="0"/>
                </a:spcAft>
                <a:defRPr sz="2400">
                  <a:solidFill>
                    <a:srgbClr val="000000"/>
                  </a:solidFill>
                  <a:latin typeface="Arial" panose="020B0604020202020204" pitchFamily="34" charset="0"/>
                  <a:ea typeface="SimSun" panose="02010600030101010101" pitchFamily="2" charset="-122"/>
                </a:defRPr>
              </a:lvl8pPr>
              <a:lvl9pPr marL="2906713" indent="-214313" defTabSz="823913" eaLnBrk="0" fontAlgn="base" hangingPunct="0">
                <a:spcBef>
                  <a:spcPct val="0"/>
                </a:spcBef>
                <a:spcAft>
                  <a:spcPct val="0"/>
                </a:spcAft>
                <a:defRPr sz="2400">
                  <a:solidFill>
                    <a:srgbClr val="000000"/>
                  </a:solidFill>
                  <a:latin typeface="Arial" panose="020B0604020202020204" pitchFamily="34" charset="0"/>
                  <a:ea typeface="SimSun" panose="02010600030101010101" pitchFamily="2" charset="-122"/>
                </a:defRPr>
              </a:lvl9pPr>
            </a:lstStyle>
            <a:p>
              <a:pPr algn="ctr" eaLnBrk="1" hangingPunct="1">
                <a:lnSpc>
                  <a:spcPct val="90000"/>
                </a:lnSpc>
                <a:spcBef>
                  <a:spcPct val="50000"/>
                </a:spcBef>
                <a:buClr>
                  <a:srgbClr val="FF3300"/>
                </a:buClr>
                <a:defRPr/>
              </a:pPr>
              <a:r>
                <a:rPr lang="en-US" altLang="en-US" sz="3600" b="1" smtClean="0">
                  <a:solidFill>
                    <a:srgbClr val="0070C0"/>
                  </a:solidFill>
                  <a:latin typeface="Arial Narrow" panose="020B0606020202030204" pitchFamily="34" charset="0"/>
                  <a:ea typeface="ヒラギノ角ゴ Pro W3"/>
                  <a:cs typeface="ヒラギノ角ゴ Pro W3"/>
                </a:rPr>
                <a:t>%</a:t>
              </a:r>
            </a:p>
          </p:txBody>
        </p:sp>
      </p:grpSp>
      <p:cxnSp>
        <p:nvCxnSpPr>
          <p:cNvPr id="53" name="Straight Connector 52"/>
          <p:cNvCxnSpPr/>
          <p:nvPr/>
        </p:nvCxnSpPr>
        <p:spPr>
          <a:xfrm>
            <a:off x="203200" y="1066800"/>
            <a:ext cx="7942263" cy="4233"/>
          </a:xfrm>
          <a:prstGeom prst="line">
            <a:avLst/>
          </a:prstGeom>
          <a:ln w="38100" cmpd="sng">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52" name="Rectangle 7"/>
          <p:cNvSpPr txBox="1">
            <a:spLocks noChangeArrowheads="1"/>
          </p:cNvSpPr>
          <p:nvPr/>
        </p:nvSpPr>
        <p:spPr bwMode="black">
          <a:xfrm>
            <a:off x="182563" y="6521450"/>
            <a:ext cx="366712"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eaLnBrk="1" hangingPunct="1">
              <a:defRPr sz="800" smtClean="0">
                <a:solidFill>
                  <a:schemeClr val="tx1"/>
                </a:solidFill>
                <a:cs typeface="Arial" charset="0"/>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fld id="{DC6F839E-3616-FB47-921E-C68435BFACEB}" type="slidenum">
              <a:rPr kumimoji="0" lang="en-US" sz="800" b="0" i="0" u="none" strike="noStrike" kern="1200" cap="none" spc="0" normalizeH="0" baseline="0" noProof="0" smtClean="0">
                <a:ln>
                  <a:noFill/>
                </a:ln>
                <a:solidFill>
                  <a:schemeClr val="tx1"/>
                </a:solidFill>
                <a:effectLst/>
                <a:uLnTx/>
                <a:uFillTx/>
                <a:latin typeface="Arial" charset="0"/>
                <a:ea typeface="MS PGothic" charset="0"/>
                <a:cs typeface="Arial" charset="0"/>
              </a:rPr>
              <a:pPr marL="0" marR="0" lvl="0" indent="0" algn="l" defTabSz="914400" rtl="0" eaLnBrk="1" fontAlgn="base" latinLnBrk="0" hangingPunct="1">
                <a:lnSpc>
                  <a:spcPct val="100000"/>
                </a:lnSpc>
                <a:spcBef>
                  <a:spcPct val="0"/>
                </a:spcBef>
                <a:spcAft>
                  <a:spcPct val="0"/>
                </a:spcAft>
                <a:buClrTx/>
                <a:buSzTx/>
                <a:buFontTx/>
                <a:buNone/>
                <a:tabLst/>
                <a:defRPr/>
              </a:pPr>
              <a:t>6</a:t>
            </a:fld>
            <a:endParaRPr kumimoji="0" lang="en-US" sz="800" b="0" i="0" u="none" strike="noStrike" kern="1200" cap="none" spc="0" normalizeH="0" baseline="0" noProof="0" dirty="0">
              <a:ln>
                <a:noFill/>
              </a:ln>
              <a:solidFill>
                <a:schemeClr val="tx1"/>
              </a:solidFill>
              <a:effectLst/>
              <a:uLnTx/>
              <a:uFillTx/>
              <a:latin typeface="Arial" charset="0"/>
              <a:ea typeface="MS PGothic" charset="0"/>
              <a:cs typeface="Arial" charset="0"/>
            </a:endParaRPr>
          </a:p>
        </p:txBody>
      </p:sp>
    </p:spTree>
    <p:extLst>
      <p:ext uri="{BB962C8B-B14F-4D97-AF65-F5344CB8AC3E}">
        <p14:creationId xmlns:p14="http://schemas.microsoft.com/office/powerpoint/2010/main" val="91434108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z13s_bkgd2.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893"/>
            <a:ext cx="9144000" cy="6862308"/>
          </a:xfrm>
          <a:prstGeom prst="rect">
            <a:avLst/>
          </a:prstGeom>
        </p:spPr>
      </p:pic>
      <p:sp>
        <p:nvSpPr>
          <p:cNvPr id="19458" name="Rectangle 5"/>
          <p:cNvSpPr>
            <a:spLocks noGrp="1" noChangeArrowheads="1"/>
          </p:cNvSpPr>
          <p:nvPr>
            <p:ph type="title"/>
          </p:nvPr>
        </p:nvSpPr>
        <p:spPr>
          <a:xfrm>
            <a:off x="273923" y="471836"/>
            <a:ext cx="4939121" cy="1142702"/>
          </a:xfrm>
        </p:spPr>
        <p:txBody>
          <a:bodyPr>
            <a:normAutofit/>
          </a:bodyPr>
          <a:lstStyle/>
          <a:p>
            <a:pPr algn="l" eaLnBrk="1" hangingPunct="1">
              <a:defRPr/>
            </a:pPr>
            <a:r>
              <a:rPr lang="en-GB" b="1" dirty="0" smtClean="0">
                <a:solidFill>
                  <a:srgbClr val="F19027"/>
                </a:solidFill>
                <a:effectLst>
                  <a:outerShdw blurRad="50800" algn="tl" rotWithShape="0">
                    <a:srgbClr val="000000">
                      <a:alpha val="60000"/>
                    </a:srgbClr>
                  </a:outerShdw>
                </a:effectLst>
                <a:latin typeface="Arial"/>
                <a:ea typeface="MS PGothic" charset="0"/>
                <a:cs typeface="Arial"/>
              </a:rPr>
              <a:t>IBM </a:t>
            </a:r>
            <a:r>
              <a:rPr lang="en-GB" b="1" dirty="0" err="1" smtClean="0">
                <a:solidFill>
                  <a:srgbClr val="F19027"/>
                </a:solidFill>
                <a:effectLst>
                  <a:outerShdw blurRad="50800" algn="tl" rotWithShape="0">
                    <a:srgbClr val="000000">
                      <a:alpha val="60000"/>
                    </a:srgbClr>
                  </a:outerShdw>
                </a:effectLst>
                <a:latin typeface="Arial"/>
                <a:ea typeface="MS PGothic" charset="0"/>
                <a:cs typeface="Arial"/>
              </a:rPr>
              <a:t>z13s</a:t>
            </a:r>
            <a:endParaRPr lang="en-US" b="1" dirty="0">
              <a:solidFill>
                <a:srgbClr val="F19027"/>
              </a:solidFill>
              <a:effectLst>
                <a:outerShdw blurRad="50800" algn="tl" rotWithShape="0">
                  <a:srgbClr val="000000">
                    <a:alpha val="60000"/>
                  </a:srgbClr>
                </a:outerShdw>
              </a:effectLst>
              <a:latin typeface="Arial"/>
              <a:ea typeface="MS PGothic" charset="0"/>
              <a:cs typeface="Arial"/>
            </a:endParaRPr>
          </a:p>
        </p:txBody>
      </p:sp>
      <p:sp>
        <p:nvSpPr>
          <p:cNvPr id="22532" name="Content Placeholder 2"/>
          <p:cNvSpPr>
            <a:spLocks/>
          </p:cNvSpPr>
          <p:nvPr/>
        </p:nvSpPr>
        <p:spPr bwMode="auto">
          <a:xfrm>
            <a:off x="4292601" y="2492833"/>
            <a:ext cx="4563532" cy="2645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76" tIns="60939" rIns="121876" bIns="60939"/>
          <a:lstStyle/>
          <a:p>
            <a:pPr algn="ctr">
              <a:spcBef>
                <a:spcPct val="50000"/>
              </a:spcBef>
              <a:buClr>
                <a:schemeClr val="tx1"/>
              </a:buClr>
            </a:pPr>
            <a:r>
              <a:rPr lang="ja-JP" altLang="en-US" sz="3199" b="1" dirty="0">
                <a:solidFill>
                  <a:schemeClr val="bg1"/>
                </a:solidFill>
                <a:effectLst>
                  <a:outerShdw blurRad="50800" algn="tl" rotWithShape="0">
                    <a:srgbClr val="000000">
                      <a:alpha val="60000"/>
                    </a:srgbClr>
                  </a:outerShdw>
                </a:effectLst>
                <a:latin typeface="Arial"/>
                <a:ea typeface="MS PGothic" charset="0"/>
                <a:cs typeface="Arial"/>
              </a:rPr>
              <a:t>“</a:t>
            </a:r>
            <a:r>
              <a:rPr lang="en-US" altLang="ja-JP" sz="3199" b="1" dirty="0">
                <a:solidFill>
                  <a:schemeClr val="bg1"/>
                </a:solidFill>
                <a:effectLst>
                  <a:outerShdw blurRad="50800" algn="tl" rotWithShape="0">
                    <a:srgbClr val="000000">
                      <a:alpha val="60000"/>
                    </a:srgbClr>
                  </a:outerShdw>
                </a:effectLst>
                <a:latin typeface="Arial"/>
                <a:ea typeface="MS PGothic" charset="0"/>
                <a:cs typeface="Arial"/>
              </a:rPr>
              <a:t>We want to focus on our application and service to our patients…not maintaining hardware and software.</a:t>
            </a:r>
            <a:r>
              <a:rPr lang="ja-JP" altLang="en-US" sz="3199" b="1" dirty="0">
                <a:solidFill>
                  <a:schemeClr val="bg1"/>
                </a:solidFill>
                <a:effectLst>
                  <a:outerShdw blurRad="50800" algn="tl" rotWithShape="0">
                    <a:srgbClr val="000000">
                      <a:alpha val="60000"/>
                    </a:srgbClr>
                  </a:outerShdw>
                </a:effectLst>
                <a:latin typeface="Arial"/>
                <a:ea typeface="MS PGothic" charset="0"/>
                <a:cs typeface="Arial"/>
              </a:rPr>
              <a:t>”</a:t>
            </a:r>
            <a:r>
              <a:rPr lang="en-US" altLang="ja-JP" sz="3199" b="1" dirty="0">
                <a:solidFill>
                  <a:schemeClr val="bg1"/>
                </a:solidFill>
                <a:effectLst>
                  <a:outerShdw blurRad="50800" algn="tl" rotWithShape="0">
                    <a:srgbClr val="000000">
                      <a:alpha val="60000"/>
                    </a:srgbClr>
                  </a:outerShdw>
                </a:effectLst>
                <a:latin typeface="Arial"/>
                <a:ea typeface="MS PGothic" charset="0"/>
                <a:cs typeface="Arial"/>
              </a:rPr>
              <a:t> </a:t>
            </a:r>
            <a:endParaRPr lang="en-US" sz="3199" b="1" dirty="0">
              <a:solidFill>
                <a:schemeClr val="bg1"/>
              </a:solidFill>
              <a:effectLst>
                <a:outerShdw blurRad="50800" algn="tl" rotWithShape="0">
                  <a:srgbClr val="000000">
                    <a:alpha val="60000"/>
                  </a:srgbClr>
                </a:outerShdw>
              </a:effectLst>
              <a:latin typeface="Arial"/>
              <a:ea typeface="MS PGothic" charset="0"/>
              <a:cs typeface="Arial"/>
            </a:endParaRPr>
          </a:p>
        </p:txBody>
      </p:sp>
      <p:sp>
        <p:nvSpPr>
          <p:cNvPr id="34822" name="Rectangle 5"/>
          <p:cNvSpPr>
            <a:spLocks noChangeArrowheads="1"/>
          </p:cNvSpPr>
          <p:nvPr/>
        </p:nvSpPr>
        <p:spPr bwMode="auto">
          <a:xfrm>
            <a:off x="273923" y="2492832"/>
            <a:ext cx="4018678" cy="2507143"/>
          </a:xfrm>
          <a:prstGeom prst="rect">
            <a:avLst/>
          </a:prstGeom>
          <a:noFill/>
          <a:ln w="9525">
            <a:noFill/>
            <a:miter lim="800000"/>
            <a:headEnd/>
            <a:tailEnd/>
          </a:ln>
        </p:spPr>
        <p:txBody>
          <a:bodyPr/>
          <a:lstStyle/>
          <a:p>
            <a:pPr marL="304724" indent="-304724">
              <a:spcBef>
                <a:spcPts val="0"/>
              </a:spcBef>
              <a:spcAft>
                <a:spcPts val="800"/>
              </a:spcAft>
              <a:buFont typeface="Arial"/>
              <a:buChar char="•"/>
              <a:defRPr/>
            </a:pPr>
            <a:r>
              <a:rPr lang="en-US" sz="2133" dirty="0">
                <a:solidFill>
                  <a:schemeClr val="bg1"/>
                </a:solidFill>
                <a:effectLst>
                  <a:outerShdw blurRad="50800" algn="tl" rotWithShape="0">
                    <a:srgbClr val="000000">
                      <a:alpha val="60000"/>
                    </a:srgbClr>
                  </a:outerShdw>
                </a:effectLst>
                <a:latin typeface="Arial"/>
                <a:ea typeface="MS PGothic" pitchFamily="34" charset="-128"/>
                <a:cs typeface="Arial"/>
              </a:rPr>
              <a:t>Low administrative overhead</a:t>
            </a:r>
          </a:p>
          <a:p>
            <a:pPr marL="304724" indent="-304724">
              <a:spcBef>
                <a:spcPts val="0"/>
              </a:spcBef>
              <a:spcAft>
                <a:spcPts val="800"/>
              </a:spcAft>
              <a:buFont typeface="Arial"/>
              <a:buChar char="•"/>
              <a:defRPr/>
            </a:pPr>
            <a:r>
              <a:rPr lang="en-US" sz="2133" dirty="0">
                <a:solidFill>
                  <a:schemeClr val="bg1"/>
                </a:solidFill>
                <a:effectLst>
                  <a:outerShdw blurRad="50800" algn="tl" rotWithShape="0">
                    <a:srgbClr val="000000">
                      <a:alpha val="60000"/>
                    </a:srgbClr>
                  </a:outerShdw>
                </a:effectLst>
                <a:latin typeface="Arial"/>
                <a:ea typeface="MS PGothic" pitchFamily="34" charset="-128"/>
                <a:cs typeface="Arial"/>
              </a:rPr>
              <a:t>Stability and reliability</a:t>
            </a:r>
          </a:p>
          <a:p>
            <a:pPr marL="304724" indent="-304724">
              <a:spcBef>
                <a:spcPts val="0"/>
              </a:spcBef>
              <a:spcAft>
                <a:spcPts val="800"/>
              </a:spcAft>
              <a:buFont typeface="Arial"/>
              <a:buChar char="•"/>
              <a:defRPr/>
            </a:pPr>
            <a:r>
              <a:rPr lang="en-US" sz="2133" dirty="0">
                <a:solidFill>
                  <a:schemeClr val="bg1"/>
                </a:solidFill>
                <a:effectLst>
                  <a:outerShdw blurRad="50800" algn="tl" rotWithShape="0">
                    <a:srgbClr val="000000">
                      <a:alpha val="60000"/>
                    </a:srgbClr>
                  </a:outerShdw>
                </a:effectLst>
                <a:latin typeface="Arial"/>
                <a:ea typeface="MS PGothic" pitchFamily="34" charset="-128"/>
                <a:cs typeface="Arial"/>
              </a:rPr>
              <a:t>Flexibility to changing requirements </a:t>
            </a:r>
            <a:br>
              <a:rPr lang="en-US" sz="2133" dirty="0">
                <a:solidFill>
                  <a:schemeClr val="bg1"/>
                </a:solidFill>
                <a:effectLst>
                  <a:outerShdw blurRad="50800" algn="tl" rotWithShape="0">
                    <a:srgbClr val="000000">
                      <a:alpha val="60000"/>
                    </a:srgbClr>
                  </a:outerShdw>
                </a:effectLst>
                <a:latin typeface="Arial"/>
                <a:ea typeface="MS PGothic" pitchFamily="34" charset="-128"/>
                <a:cs typeface="Arial"/>
              </a:rPr>
            </a:br>
            <a:r>
              <a:rPr lang="en-US" sz="2133" dirty="0">
                <a:solidFill>
                  <a:schemeClr val="bg1"/>
                </a:solidFill>
                <a:effectLst>
                  <a:outerShdw blurRad="50800" algn="tl" rotWithShape="0">
                    <a:srgbClr val="000000">
                      <a:alpha val="60000"/>
                    </a:srgbClr>
                  </a:outerShdw>
                </a:effectLst>
                <a:latin typeface="Arial"/>
                <a:ea typeface="MS PGothic" pitchFamily="34" charset="-128"/>
                <a:cs typeface="Arial"/>
              </a:rPr>
              <a:t>and new business opportunities</a:t>
            </a:r>
          </a:p>
          <a:p>
            <a:pPr marL="304724" indent="-304724">
              <a:spcBef>
                <a:spcPts val="0"/>
              </a:spcBef>
              <a:spcAft>
                <a:spcPts val="800"/>
              </a:spcAft>
              <a:buFont typeface="Arial"/>
              <a:buChar char="•"/>
              <a:defRPr/>
            </a:pPr>
            <a:r>
              <a:rPr lang="en-US" sz="2133" dirty="0">
                <a:solidFill>
                  <a:schemeClr val="bg1"/>
                </a:solidFill>
                <a:effectLst>
                  <a:outerShdw blurRad="50800" algn="tl" rotWithShape="0">
                    <a:srgbClr val="000000">
                      <a:alpha val="60000"/>
                    </a:srgbClr>
                  </a:outerShdw>
                </a:effectLst>
                <a:latin typeface="Arial"/>
                <a:ea typeface="MS PGothic" pitchFamily="34" charset="-128"/>
                <a:cs typeface="Arial"/>
              </a:rPr>
              <a:t>Expandability &amp; growth for the future</a:t>
            </a:r>
          </a:p>
        </p:txBody>
      </p:sp>
    </p:spTree>
    <p:extLst>
      <p:ext uri="{BB962C8B-B14F-4D97-AF65-F5344CB8AC3E}">
        <p14:creationId xmlns:p14="http://schemas.microsoft.com/office/powerpoint/2010/main" val="6863566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z13s_bkgd1.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893"/>
            <a:ext cx="9144000" cy="6862308"/>
          </a:xfrm>
          <a:prstGeom prst="rect">
            <a:avLst/>
          </a:prstGeom>
        </p:spPr>
      </p:pic>
      <p:sp>
        <p:nvSpPr>
          <p:cNvPr id="3" name="Content Placeholder 2"/>
          <p:cNvSpPr>
            <a:spLocks noGrp="1"/>
          </p:cNvSpPr>
          <p:nvPr>
            <p:ph idx="1"/>
          </p:nvPr>
        </p:nvSpPr>
        <p:spPr>
          <a:xfrm>
            <a:off x="355600" y="2308045"/>
            <a:ext cx="5740401" cy="4211290"/>
          </a:xfrm>
        </p:spPr>
        <p:txBody>
          <a:bodyPr>
            <a:normAutofit fontScale="92500" lnSpcReduction="10000"/>
          </a:bodyPr>
          <a:lstStyle/>
          <a:p>
            <a:pPr marL="0" indent="0">
              <a:lnSpc>
                <a:spcPct val="120000"/>
              </a:lnSpc>
              <a:spcBef>
                <a:spcPts val="0"/>
              </a:spcBef>
              <a:spcAft>
                <a:spcPts val="800"/>
              </a:spcAft>
              <a:buNone/>
              <a:defRPr/>
            </a:pPr>
            <a:r>
              <a:rPr lang="en-US" sz="1866" b="1" dirty="0">
                <a:solidFill>
                  <a:schemeClr val="bg1"/>
                </a:solidFill>
                <a:effectLst>
                  <a:outerShdw blurRad="50800" algn="tl" rotWithShape="0">
                    <a:srgbClr val="000000">
                      <a:alpha val="60000"/>
                    </a:srgbClr>
                  </a:outerShdw>
                </a:effectLst>
                <a:latin typeface="Arial"/>
                <a:cs typeface="Arial"/>
              </a:rPr>
              <a:t>Open Standards</a:t>
            </a:r>
          </a:p>
          <a:p>
            <a:pPr marL="0" indent="0">
              <a:lnSpc>
                <a:spcPct val="120000"/>
              </a:lnSpc>
              <a:spcBef>
                <a:spcPts val="0"/>
              </a:spcBef>
              <a:spcAft>
                <a:spcPts val="800"/>
              </a:spcAft>
              <a:buNone/>
              <a:defRPr/>
            </a:pPr>
            <a:r>
              <a:rPr lang="en-US" sz="1866" b="1" dirty="0">
                <a:solidFill>
                  <a:schemeClr val="bg1"/>
                </a:solidFill>
                <a:effectLst>
                  <a:outerShdw blurRad="50800" algn="tl" rotWithShape="0">
                    <a:srgbClr val="000000">
                      <a:alpha val="60000"/>
                    </a:srgbClr>
                  </a:outerShdw>
                </a:effectLst>
                <a:latin typeface="Arial"/>
                <a:cs typeface="Arial"/>
              </a:rPr>
              <a:t>Linux as a production platform</a:t>
            </a:r>
          </a:p>
          <a:p>
            <a:pPr marL="0" indent="0">
              <a:lnSpc>
                <a:spcPct val="120000"/>
              </a:lnSpc>
              <a:spcBef>
                <a:spcPts val="0"/>
              </a:spcBef>
              <a:spcAft>
                <a:spcPts val="800"/>
              </a:spcAft>
              <a:buNone/>
              <a:defRPr/>
            </a:pPr>
            <a:r>
              <a:rPr lang="en-US" sz="1866" b="1" dirty="0">
                <a:solidFill>
                  <a:schemeClr val="bg1"/>
                </a:solidFill>
                <a:effectLst>
                  <a:outerShdw blurRad="50800" algn="tl" rotWithShape="0">
                    <a:srgbClr val="000000">
                      <a:alpha val="60000"/>
                    </a:srgbClr>
                  </a:outerShdw>
                </a:effectLst>
                <a:latin typeface="Arial"/>
                <a:cs typeface="Arial"/>
              </a:rPr>
              <a:t>Application servers web servers, database servers (DB2)</a:t>
            </a:r>
          </a:p>
          <a:p>
            <a:pPr marL="0" indent="0">
              <a:lnSpc>
                <a:spcPct val="120000"/>
              </a:lnSpc>
              <a:spcBef>
                <a:spcPts val="0"/>
              </a:spcBef>
              <a:spcAft>
                <a:spcPts val="800"/>
              </a:spcAft>
              <a:buNone/>
              <a:defRPr/>
            </a:pPr>
            <a:r>
              <a:rPr lang="en-US" sz="1866" b="1" dirty="0">
                <a:solidFill>
                  <a:schemeClr val="bg1"/>
                </a:solidFill>
                <a:effectLst>
                  <a:outerShdw blurRad="50800" algn="tl" rotWithShape="0">
                    <a:srgbClr val="000000">
                      <a:alpha val="60000"/>
                    </a:srgbClr>
                  </a:outerShdw>
                </a:effectLst>
                <a:latin typeface="Arial"/>
                <a:cs typeface="Arial"/>
              </a:rPr>
              <a:t>Security – HIPAA compliance is essential </a:t>
            </a:r>
          </a:p>
          <a:p>
            <a:pPr marL="0" indent="0">
              <a:lnSpc>
                <a:spcPct val="120000"/>
              </a:lnSpc>
              <a:spcBef>
                <a:spcPts val="0"/>
              </a:spcBef>
              <a:spcAft>
                <a:spcPts val="800"/>
              </a:spcAft>
              <a:buNone/>
              <a:defRPr/>
            </a:pPr>
            <a:r>
              <a:rPr lang="en-US" sz="1866" b="1" dirty="0" err="1">
                <a:solidFill>
                  <a:schemeClr val="bg1"/>
                </a:solidFill>
                <a:effectLst>
                  <a:outerShdw blurRad="50800" algn="tl" rotWithShape="0">
                    <a:srgbClr val="000000">
                      <a:alpha val="60000"/>
                    </a:srgbClr>
                  </a:outerShdw>
                </a:effectLst>
                <a:latin typeface="Arial"/>
                <a:cs typeface="Arial"/>
              </a:rPr>
              <a:t>Guardium</a:t>
            </a:r>
            <a:r>
              <a:rPr lang="en-US" sz="1866" b="1" dirty="0">
                <a:solidFill>
                  <a:schemeClr val="bg1"/>
                </a:solidFill>
                <a:effectLst>
                  <a:outerShdw blurRad="50800" algn="tl" rotWithShape="0">
                    <a:srgbClr val="000000">
                      <a:alpha val="60000"/>
                    </a:srgbClr>
                  </a:outerShdw>
                </a:effectLst>
                <a:latin typeface="Arial"/>
                <a:cs typeface="Arial"/>
              </a:rPr>
              <a:t>, </a:t>
            </a:r>
            <a:r>
              <a:rPr lang="en-US" sz="1866" b="1" dirty="0" err="1">
                <a:solidFill>
                  <a:schemeClr val="bg1"/>
                </a:solidFill>
                <a:effectLst>
                  <a:outerShdw blurRad="50800" algn="tl" rotWithShape="0">
                    <a:srgbClr val="000000">
                      <a:alpha val="60000"/>
                    </a:srgbClr>
                  </a:outerShdw>
                </a:effectLst>
                <a:latin typeface="Arial"/>
                <a:cs typeface="Arial"/>
              </a:rPr>
              <a:t>QRadar</a:t>
            </a:r>
            <a:r>
              <a:rPr lang="en-US" sz="1866" b="1" dirty="0">
                <a:solidFill>
                  <a:schemeClr val="bg1"/>
                </a:solidFill>
                <a:effectLst>
                  <a:outerShdw blurRad="50800" algn="tl" rotWithShape="0">
                    <a:srgbClr val="000000">
                      <a:alpha val="60000"/>
                    </a:srgbClr>
                  </a:outerShdw>
                </a:effectLst>
                <a:latin typeface="Arial"/>
                <a:cs typeface="Arial"/>
              </a:rPr>
              <a:t>, Identity Management</a:t>
            </a:r>
          </a:p>
          <a:p>
            <a:pPr marL="0" indent="0">
              <a:lnSpc>
                <a:spcPct val="120000"/>
              </a:lnSpc>
              <a:spcAft>
                <a:spcPts val="800"/>
              </a:spcAft>
              <a:buNone/>
              <a:defRPr/>
            </a:pPr>
            <a:r>
              <a:rPr lang="en-US" sz="1866" b="1" dirty="0">
                <a:solidFill>
                  <a:schemeClr val="bg1"/>
                </a:solidFill>
                <a:effectLst>
                  <a:outerShdw blurRad="50800" algn="tl" rotWithShape="0">
                    <a:srgbClr val="000000">
                      <a:alpha val="60000"/>
                    </a:srgbClr>
                  </a:outerShdw>
                </a:effectLst>
                <a:cs typeface="Arial"/>
              </a:rPr>
              <a:t>Analytics – In house, </a:t>
            </a:r>
            <a:r>
              <a:rPr lang="en-US" sz="1866" b="1" dirty="0" err="1">
                <a:solidFill>
                  <a:schemeClr val="bg1"/>
                </a:solidFill>
                <a:effectLst>
                  <a:outerShdw blurRad="50800" algn="tl" rotWithShape="0">
                    <a:srgbClr val="000000">
                      <a:alpha val="60000"/>
                    </a:srgbClr>
                  </a:outerShdw>
                </a:effectLst>
                <a:cs typeface="Arial"/>
              </a:rPr>
              <a:t>Hadoop</a:t>
            </a:r>
            <a:r>
              <a:rPr lang="en-US" sz="1866" b="1" dirty="0">
                <a:solidFill>
                  <a:schemeClr val="bg1"/>
                </a:solidFill>
                <a:effectLst>
                  <a:outerShdw blurRad="50800" algn="tl" rotWithShape="0">
                    <a:srgbClr val="000000">
                      <a:alpha val="60000"/>
                    </a:srgbClr>
                  </a:outerShdw>
                </a:effectLst>
                <a:cs typeface="Arial"/>
              </a:rPr>
              <a:t>, Spark</a:t>
            </a:r>
          </a:p>
          <a:p>
            <a:pPr marL="0" indent="0">
              <a:lnSpc>
                <a:spcPct val="120000"/>
              </a:lnSpc>
              <a:spcAft>
                <a:spcPts val="800"/>
              </a:spcAft>
              <a:buNone/>
              <a:defRPr/>
            </a:pPr>
            <a:r>
              <a:rPr lang="en-US" sz="1866" b="1" dirty="0">
                <a:solidFill>
                  <a:schemeClr val="bg1"/>
                </a:solidFill>
                <a:effectLst>
                  <a:outerShdw blurRad="50800" algn="tl" rotWithShape="0">
                    <a:srgbClr val="000000">
                      <a:alpha val="60000"/>
                    </a:srgbClr>
                  </a:outerShdw>
                </a:effectLst>
                <a:cs typeface="Arial"/>
              </a:rPr>
              <a:t>Development platform &amp; Tools – </a:t>
            </a:r>
            <a:r>
              <a:rPr lang="en-US" sz="1866" b="1" dirty="0" err="1">
                <a:solidFill>
                  <a:schemeClr val="bg1"/>
                </a:solidFill>
                <a:effectLst>
                  <a:outerShdw blurRad="50800" algn="tl" rotWithShape="0">
                    <a:srgbClr val="000000">
                      <a:alpha val="60000"/>
                    </a:srgbClr>
                  </a:outerShdw>
                </a:effectLst>
                <a:cs typeface="Arial"/>
              </a:rPr>
              <a:t>Docker</a:t>
            </a:r>
            <a:r>
              <a:rPr lang="en-US" sz="1866" b="1" dirty="0">
                <a:solidFill>
                  <a:schemeClr val="bg1"/>
                </a:solidFill>
                <a:effectLst>
                  <a:outerShdw blurRad="50800" algn="tl" rotWithShape="0">
                    <a:srgbClr val="000000">
                      <a:alpha val="60000"/>
                    </a:srgbClr>
                  </a:outerShdw>
                </a:effectLst>
                <a:cs typeface="Arial"/>
              </a:rPr>
              <a:t>, R, Python, </a:t>
            </a:r>
            <a:r>
              <a:rPr lang="en-US" sz="1866" b="1" dirty="0" err="1">
                <a:solidFill>
                  <a:schemeClr val="bg1"/>
                </a:solidFill>
                <a:effectLst>
                  <a:outerShdw blurRad="50800" algn="tl" rotWithShape="0">
                    <a:srgbClr val="000000">
                      <a:alpha val="60000"/>
                    </a:srgbClr>
                  </a:outerShdw>
                </a:effectLst>
                <a:cs typeface="Arial"/>
              </a:rPr>
              <a:t>Node.js</a:t>
            </a:r>
            <a:r>
              <a:rPr lang="en-US" sz="1866" b="1" dirty="0">
                <a:solidFill>
                  <a:schemeClr val="bg1"/>
                </a:solidFill>
                <a:effectLst>
                  <a:outerShdw blurRad="50800" algn="tl" rotWithShape="0">
                    <a:srgbClr val="000000">
                      <a:alpha val="60000"/>
                    </a:srgbClr>
                  </a:outerShdw>
                </a:effectLst>
                <a:cs typeface="Arial"/>
              </a:rPr>
              <a:t>, etc.</a:t>
            </a:r>
          </a:p>
          <a:p>
            <a:pPr marL="0" indent="0">
              <a:lnSpc>
                <a:spcPct val="120000"/>
              </a:lnSpc>
              <a:spcAft>
                <a:spcPts val="800"/>
              </a:spcAft>
              <a:buNone/>
              <a:defRPr/>
            </a:pPr>
            <a:r>
              <a:rPr lang="en-US" sz="1866" b="1" dirty="0">
                <a:solidFill>
                  <a:schemeClr val="bg1"/>
                </a:solidFill>
                <a:effectLst>
                  <a:outerShdw blurRad="50800" algn="tl" rotWithShape="0">
                    <a:srgbClr val="000000">
                      <a:alpha val="60000"/>
                    </a:srgbClr>
                  </a:outerShdw>
                </a:effectLst>
                <a:cs typeface="Arial"/>
              </a:rPr>
              <a:t>DR and continuous availability</a:t>
            </a:r>
          </a:p>
        </p:txBody>
      </p:sp>
      <p:sp>
        <p:nvSpPr>
          <p:cNvPr id="5" name="Rectangle 5"/>
          <p:cNvSpPr txBox="1">
            <a:spLocks noChangeArrowheads="1"/>
          </p:cNvSpPr>
          <p:nvPr/>
        </p:nvSpPr>
        <p:spPr>
          <a:xfrm>
            <a:off x="273923" y="471836"/>
            <a:ext cx="9166410" cy="2327972"/>
          </a:xfrm>
          <a:prstGeom prst="rect">
            <a:avLst/>
          </a:prstGeom>
        </p:spPr>
        <p:txBody>
          <a:bodyPr vert="horz" lIns="121888" tIns="60944" rIns="121888" bIns="60944" rtlCol="0" anchor="t">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defRPr/>
            </a:pPr>
            <a:r>
              <a:rPr lang="en-GB" sz="5865" b="1" dirty="0">
                <a:solidFill>
                  <a:srgbClr val="F19027"/>
                </a:solidFill>
                <a:effectLst>
                  <a:outerShdw blurRad="50800" algn="tl" rotWithShape="0">
                    <a:srgbClr val="000000">
                      <a:alpha val="60000"/>
                    </a:srgbClr>
                  </a:outerShdw>
                </a:effectLst>
                <a:latin typeface="Arial"/>
                <a:ea typeface="MS PGothic" charset="0"/>
                <a:cs typeface="Arial"/>
              </a:rPr>
              <a:t>PLATFORM FOR </a:t>
            </a:r>
            <a:br>
              <a:rPr lang="en-GB" sz="5865" b="1" dirty="0">
                <a:solidFill>
                  <a:srgbClr val="F19027"/>
                </a:solidFill>
                <a:effectLst>
                  <a:outerShdw blurRad="50800" algn="tl" rotWithShape="0">
                    <a:srgbClr val="000000">
                      <a:alpha val="60000"/>
                    </a:srgbClr>
                  </a:outerShdw>
                </a:effectLst>
                <a:latin typeface="Arial"/>
                <a:ea typeface="MS PGothic" charset="0"/>
                <a:cs typeface="Arial"/>
              </a:rPr>
            </a:br>
            <a:r>
              <a:rPr lang="en-GB" sz="5865" b="1" dirty="0">
                <a:solidFill>
                  <a:srgbClr val="F19027"/>
                </a:solidFill>
                <a:effectLst>
                  <a:outerShdw blurRad="50800" algn="tl" rotWithShape="0">
                    <a:srgbClr val="000000">
                      <a:alpha val="60000"/>
                    </a:srgbClr>
                  </a:outerShdw>
                </a:effectLst>
                <a:latin typeface="Arial"/>
                <a:ea typeface="MS PGothic" charset="0"/>
                <a:cs typeface="Arial"/>
              </a:rPr>
              <a:t>THE FUTURE</a:t>
            </a:r>
            <a:endParaRPr lang="en-US" sz="5865" b="1" dirty="0">
              <a:solidFill>
                <a:srgbClr val="F19027"/>
              </a:solidFill>
              <a:effectLst>
                <a:outerShdw blurRad="50800" algn="tl" rotWithShape="0">
                  <a:srgbClr val="000000">
                    <a:alpha val="60000"/>
                  </a:srgbClr>
                </a:outerShdw>
              </a:effectLst>
              <a:latin typeface="Arial"/>
              <a:ea typeface="MS PGothic" charset="0"/>
              <a:cs typeface="Arial"/>
            </a:endParaRPr>
          </a:p>
        </p:txBody>
      </p:sp>
    </p:spTree>
    <p:extLst>
      <p:ext uri="{BB962C8B-B14F-4D97-AF65-F5344CB8AC3E}">
        <p14:creationId xmlns:p14="http://schemas.microsoft.com/office/powerpoint/2010/main" val="772483575"/>
      </p:ext>
    </p:extLst>
  </p:cSld>
  <p:clrMapOvr>
    <a:masterClrMapping/>
  </p:clrMapOvr>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UPS – Extreme Scale Services</a:t>
            </a:r>
            <a:endParaRPr lang="en-US" dirty="0"/>
          </a:p>
        </p:txBody>
      </p:sp>
      <p:sp>
        <p:nvSpPr>
          <p:cNvPr id="5" name="Text Placeholder 4"/>
          <p:cNvSpPr>
            <a:spLocks noGrp="1"/>
          </p:cNvSpPr>
          <p:nvPr>
            <p:ph idx="1"/>
          </p:nvPr>
        </p:nvSpPr>
        <p:spPr>
          <a:xfrm>
            <a:off x="182563" y="1066800"/>
            <a:ext cx="8824912" cy="5059680"/>
          </a:xfrm>
        </p:spPr>
        <p:txBody>
          <a:bodyPr/>
          <a:lstStyle/>
          <a:p>
            <a:pPr marL="0" indent="0">
              <a:buNone/>
            </a:pPr>
            <a:r>
              <a:rPr lang="en-US" sz="2000" b="1" dirty="0" smtClean="0"/>
              <a:t>Problem: </a:t>
            </a:r>
            <a:r>
              <a:rPr lang="en-US" sz="2000" dirty="0" smtClean="0"/>
              <a:t>UPS needed to enable third party applications </a:t>
            </a:r>
            <a:br>
              <a:rPr lang="en-US" sz="2000" dirty="0" smtClean="0"/>
            </a:br>
            <a:r>
              <a:rPr lang="en-US" sz="2000" dirty="0" smtClean="0"/>
              <a:t>to integrate with it’s package tracking system, which drove</a:t>
            </a:r>
            <a:br>
              <a:rPr lang="en-US" sz="2000" dirty="0" smtClean="0"/>
            </a:br>
            <a:r>
              <a:rPr lang="en-US" sz="2000" dirty="0" smtClean="0"/>
              <a:t>up transaction volumes dramatically.</a:t>
            </a:r>
          </a:p>
          <a:p>
            <a:pPr marL="0" indent="0">
              <a:buNone/>
            </a:pPr>
            <a:endParaRPr lang="en-US" sz="1000" dirty="0"/>
          </a:p>
          <a:p>
            <a:pPr marL="0" indent="0">
              <a:buNone/>
            </a:pPr>
            <a:r>
              <a:rPr lang="en-US" sz="2000" b="1" dirty="0" smtClean="0"/>
              <a:t>Solution:</a:t>
            </a:r>
            <a:r>
              <a:rPr lang="en-US" sz="2000" dirty="0" smtClean="0"/>
              <a:t> Use the package tracking CICS transaction that</a:t>
            </a:r>
            <a:br>
              <a:rPr lang="en-US" sz="2000" dirty="0" smtClean="0"/>
            </a:br>
            <a:r>
              <a:rPr lang="en-US" sz="2000" dirty="0" smtClean="0"/>
              <a:t>was already there and extend it with at REST service front end. Leverage the power of z Systems scalability to handle the load.</a:t>
            </a:r>
          </a:p>
          <a:p>
            <a:pPr marL="0" indent="0">
              <a:buNone/>
            </a:pPr>
            <a:endParaRPr lang="en-US" sz="1000" b="1" dirty="0"/>
          </a:p>
          <a:p>
            <a:pPr marL="0" indent="0">
              <a:buNone/>
            </a:pPr>
            <a:r>
              <a:rPr lang="en-US" sz="2000" b="1" dirty="0" smtClean="0"/>
              <a:t>Value: </a:t>
            </a:r>
            <a:r>
              <a:rPr lang="en-US" sz="2000" dirty="0" smtClean="0"/>
              <a:t>UPS gets 900,000,000 REST requests a week.  The load is so heavy that UPS had to reduce their SMF recording of the service to ensure performance.</a:t>
            </a:r>
          </a:p>
          <a:p>
            <a:pPr marL="0" indent="0">
              <a:buNone/>
            </a:pPr>
            <a:endParaRPr lang="en-US" sz="1000" dirty="0"/>
          </a:p>
          <a:p>
            <a:pPr marL="0" indent="0">
              <a:buNone/>
            </a:pPr>
            <a:r>
              <a:rPr lang="en-US" sz="2000" b="1" dirty="0" smtClean="0"/>
              <a:t>Future: </a:t>
            </a:r>
            <a:r>
              <a:rPr lang="en-US" sz="2000" dirty="0" smtClean="0"/>
              <a:t>Starting to work with UPS to define new areas that can leverage this capability.  Also seeking to define ways to increase the efficiency of the existing service.</a:t>
            </a:r>
            <a:endParaRPr lang="en-US" sz="2000" b="1" dirty="0" smtClean="0"/>
          </a:p>
        </p:txBody>
      </p:sp>
      <p:sp>
        <p:nvSpPr>
          <p:cNvPr id="6" name="TextBox 5"/>
          <p:cNvSpPr txBox="1"/>
          <p:nvPr/>
        </p:nvSpPr>
        <p:spPr>
          <a:xfrm>
            <a:off x="-3061772" y="2452703"/>
            <a:ext cx="914400" cy="914400"/>
          </a:xfrm>
          <a:prstGeom prst="rect">
            <a:avLst/>
          </a:prstGeom>
          <a:noFill/>
        </p:spPr>
        <p:txBody>
          <a:bodyPr wrap="none" lIns="0" tIns="0" rIns="0" bIns="0" rtlCol="0">
            <a:normAutofit/>
          </a:bodyPr>
          <a:lstStyle/>
          <a:p>
            <a:pPr marL="228600" indent="-228600">
              <a:spcBef>
                <a:spcPts val="900"/>
              </a:spcBef>
              <a:buFont typeface="Wingdings" pitchFamily="2" charset="2"/>
              <a:buChar char="§"/>
            </a:pPr>
            <a:endParaRPr lang="en-US" sz="1600" dirty="0" smtClean="0">
              <a:solidFill>
                <a:schemeClr val="tx2"/>
              </a:solidFill>
            </a:endParaRPr>
          </a:p>
        </p:txBody>
      </p:sp>
      <p:pic>
        <p:nvPicPr>
          <p:cNvPr id="8" name="Picture Placeholder 11" descr="UPS.jpg"/>
          <p:cNvPicPr>
            <a:picLocks noChangeAspect="1"/>
          </p:cNvPicPr>
          <p:nvPr/>
        </p:nvPicPr>
        <p:blipFill>
          <a:blip r:embed="rId2" cstate="screen">
            <a:extLst>
              <a:ext uri="{28A0092B-C50C-407E-A947-70E740481C1C}">
                <a14:useLocalDpi xmlns:a14="http://schemas.microsoft.com/office/drawing/2010/main"/>
              </a:ext>
            </a:extLst>
          </a:blip>
          <a:srcRect l="-33187" r="-33187"/>
          <a:stretch>
            <a:fillRect/>
          </a:stretch>
        </p:blipFill>
        <p:spPr bwMode="auto">
          <a:xfrm>
            <a:off x="6992511" y="1216224"/>
            <a:ext cx="1912997" cy="1365002"/>
          </a:xfrm>
          <a:prstGeom prst="rect">
            <a:avLst/>
          </a:prstGeom>
          <a:noFill/>
          <a:ln w="9525">
            <a:noFill/>
            <a:miter lim="800000"/>
            <a:headEnd/>
            <a:tailEnd/>
          </a:ln>
        </p:spPr>
      </p:pic>
    </p:spTree>
    <p:extLst>
      <p:ext uri="{BB962C8B-B14F-4D97-AF65-F5344CB8AC3E}">
        <p14:creationId xmlns:p14="http://schemas.microsoft.com/office/powerpoint/2010/main" val="2102222390"/>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Picture Placeholder 12" descr="optum-thumb12-300x300.jp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rot="10800000" flipH="1" flipV="1">
            <a:off x="7099681" y="1134816"/>
            <a:ext cx="1846966" cy="1317887"/>
          </a:xfrm>
          <a:prstGeom prst="rect">
            <a:avLst/>
          </a:prstGeom>
          <a:noFill/>
          <a:ln w="9525">
            <a:noFill/>
            <a:miter lim="800000"/>
            <a:headEnd/>
            <a:tailEnd/>
          </a:ln>
        </p:spPr>
      </p:pic>
      <p:sp>
        <p:nvSpPr>
          <p:cNvPr id="4" name="Title 3"/>
          <p:cNvSpPr>
            <a:spLocks noGrp="1"/>
          </p:cNvSpPr>
          <p:nvPr>
            <p:ph type="title"/>
          </p:nvPr>
        </p:nvSpPr>
        <p:spPr/>
        <p:txBody>
          <a:bodyPr/>
          <a:lstStyle/>
          <a:p>
            <a:r>
              <a:rPr lang="en-US" dirty="0" smtClean="0"/>
              <a:t>UHG – Building a New Cloud Business Model</a:t>
            </a:r>
            <a:endParaRPr lang="en-US" dirty="0"/>
          </a:p>
        </p:txBody>
      </p:sp>
      <p:sp>
        <p:nvSpPr>
          <p:cNvPr id="5" name="Text Placeholder 4"/>
          <p:cNvSpPr>
            <a:spLocks noGrp="1"/>
          </p:cNvSpPr>
          <p:nvPr>
            <p:ph idx="1"/>
          </p:nvPr>
        </p:nvSpPr>
        <p:spPr>
          <a:xfrm>
            <a:off x="182563" y="1219200"/>
            <a:ext cx="8824912" cy="4907280"/>
          </a:xfrm>
        </p:spPr>
        <p:txBody>
          <a:bodyPr/>
          <a:lstStyle/>
          <a:p>
            <a:pPr marL="0" indent="0">
              <a:buNone/>
            </a:pPr>
            <a:r>
              <a:rPr lang="en-US" sz="1800" b="1" dirty="0" smtClean="0"/>
              <a:t>Problem: </a:t>
            </a:r>
            <a:r>
              <a:rPr lang="en-US" sz="1800" dirty="0" smtClean="0"/>
              <a:t>Not agile enough to compete with niche competitors</a:t>
            </a:r>
          </a:p>
          <a:p>
            <a:pPr marL="0" indent="0">
              <a:buNone/>
            </a:pPr>
            <a:endParaRPr lang="en-US" sz="900" dirty="0"/>
          </a:p>
          <a:p>
            <a:pPr marL="0" indent="0">
              <a:buNone/>
            </a:pPr>
            <a:r>
              <a:rPr lang="en-US" sz="1800" b="1" dirty="0" smtClean="0"/>
              <a:t>Solution:</a:t>
            </a:r>
            <a:r>
              <a:rPr lang="en-US" sz="1800" dirty="0" smtClean="0"/>
              <a:t> Break up monolithic applications into services that can </a:t>
            </a:r>
            <a:br>
              <a:rPr lang="en-US" sz="1800" dirty="0" smtClean="0"/>
            </a:br>
            <a:r>
              <a:rPr lang="en-US" sz="1800" dirty="0" smtClean="0"/>
              <a:t>be recombined in different ways.</a:t>
            </a:r>
          </a:p>
          <a:p>
            <a:r>
              <a:rPr lang="en-US" sz="1400" dirty="0" smtClean="0"/>
              <a:t>Modernizing using </a:t>
            </a:r>
            <a:r>
              <a:rPr lang="en-US" sz="1400" dirty="0"/>
              <a:t>ODM </a:t>
            </a:r>
            <a:r>
              <a:rPr lang="en-US" sz="1400" dirty="0" smtClean="0"/>
              <a:t>for Rules and </a:t>
            </a:r>
            <a:r>
              <a:rPr lang="en-US" sz="1400" dirty="0" err="1" smtClean="0"/>
              <a:t>WebSphere</a:t>
            </a:r>
            <a:r>
              <a:rPr lang="en-US" sz="1400" dirty="0" smtClean="0"/>
              <a:t> </a:t>
            </a:r>
            <a:r>
              <a:rPr lang="en-US" sz="1400" dirty="0"/>
              <a:t>for Java – both on z/</a:t>
            </a:r>
            <a:r>
              <a:rPr lang="en-US" sz="1400" dirty="0" smtClean="0"/>
              <a:t>OS</a:t>
            </a:r>
            <a:endParaRPr lang="en-US" sz="1400" dirty="0"/>
          </a:p>
          <a:p>
            <a:r>
              <a:rPr lang="en-US" sz="1400" dirty="0"/>
              <a:t>Enterprise data stay on z, and much of the code will still be </a:t>
            </a:r>
            <a:r>
              <a:rPr lang="en-US" sz="1400" dirty="0" smtClean="0"/>
              <a:t>CICS/COBOL</a:t>
            </a:r>
            <a:endParaRPr lang="en-US" sz="1400" dirty="0"/>
          </a:p>
          <a:p>
            <a:r>
              <a:rPr lang="en-US" sz="1400" dirty="0"/>
              <a:t>The application architects, not the z team, are the ones driving this direction, with support up through the exec chain</a:t>
            </a:r>
          </a:p>
          <a:p>
            <a:pPr marL="0" indent="0">
              <a:buNone/>
            </a:pPr>
            <a:endParaRPr lang="en-US" sz="900" b="1" dirty="0"/>
          </a:p>
          <a:p>
            <a:pPr marL="0" indent="0">
              <a:buNone/>
            </a:pPr>
            <a:r>
              <a:rPr lang="en-US" sz="1800" b="1" dirty="0" smtClean="0"/>
              <a:t>Value: </a:t>
            </a:r>
            <a:r>
              <a:rPr lang="en-US" sz="1800" dirty="0" smtClean="0"/>
              <a:t>Creating services will not only allow UHG to become more agile, it will allow them to sell those services to their niche competitors.  This will make them a service provider and bring a new revenue stream.</a:t>
            </a:r>
          </a:p>
          <a:p>
            <a:pPr marL="0" indent="0">
              <a:buNone/>
            </a:pPr>
            <a:endParaRPr lang="en-US" sz="900" dirty="0"/>
          </a:p>
          <a:p>
            <a:pPr marL="0" indent="0">
              <a:buNone/>
            </a:pPr>
            <a:r>
              <a:rPr lang="en-US" sz="1800" b="1" dirty="0" smtClean="0"/>
              <a:t>Future: </a:t>
            </a:r>
            <a:r>
              <a:rPr lang="en-US" sz="1800" dirty="0" smtClean="0"/>
              <a:t>First service will be completed in June.  The development and operations people are working together to facilitate the creation of more services in the future.</a:t>
            </a:r>
            <a:endParaRPr lang="en-US" sz="1800" b="1" dirty="0" smtClean="0"/>
          </a:p>
        </p:txBody>
      </p:sp>
      <p:sp>
        <p:nvSpPr>
          <p:cNvPr id="6" name="TextBox 5"/>
          <p:cNvSpPr txBox="1"/>
          <p:nvPr/>
        </p:nvSpPr>
        <p:spPr>
          <a:xfrm>
            <a:off x="-3061772" y="2452703"/>
            <a:ext cx="914400" cy="914400"/>
          </a:xfrm>
          <a:prstGeom prst="rect">
            <a:avLst/>
          </a:prstGeom>
          <a:noFill/>
        </p:spPr>
        <p:txBody>
          <a:bodyPr wrap="none" lIns="0" tIns="0" rIns="0" bIns="0" rtlCol="0">
            <a:normAutofit/>
          </a:bodyPr>
          <a:lstStyle/>
          <a:p>
            <a:pPr marL="228600" indent="-228600">
              <a:spcBef>
                <a:spcPts val="900"/>
              </a:spcBef>
              <a:buFont typeface="Wingdings" pitchFamily="2" charset="2"/>
              <a:buChar char="§"/>
            </a:pPr>
            <a:endParaRPr lang="en-US" sz="1600" dirty="0" smtClean="0">
              <a:solidFill>
                <a:schemeClr val="tx2"/>
              </a:solidFill>
            </a:endParaRPr>
          </a:p>
        </p:txBody>
      </p:sp>
    </p:spTree>
    <p:extLst>
      <p:ext uri="{BB962C8B-B14F-4D97-AF65-F5344CB8AC3E}">
        <p14:creationId xmlns:p14="http://schemas.microsoft.com/office/powerpoint/2010/main" val="3693695126"/>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JPMC – Agile Deployment on z/OS</a:t>
            </a:r>
            <a:endParaRPr lang="en-US" dirty="0"/>
          </a:p>
        </p:txBody>
      </p:sp>
      <p:sp>
        <p:nvSpPr>
          <p:cNvPr id="5" name="Text Placeholder 4"/>
          <p:cNvSpPr>
            <a:spLocks noGrp="1"/>
          </p:cNvSpPr>
          <p:nvPr>
            <p:ph idx="1"/>
          </p:nvPr>
        </p:nvSpPr>
        <p:spPr>
          <a:xfrm>
            <a:off x="182563" y="1371600"/>
            <a:ext cx="8824912" cy="4876800"/>
          </a:xfrm>
        </p:spPr>
        <p:txBody>
          <a:bodyPr/>
          <a:lstStyle/>
          <a:p>
            <a:pPr marL="0" indent="0">
              <a:buNone/>
            </a:pPr>
            <a:r>
              <a:rPr lang="en-US" sz="2000" b="1" dirty="0" smtClean="0"/>
              <a:t>Problem: </a:t>
            </a:r>
            <a:r>
              <a:rPr lang="en-US" sz="2000" dirty="0" smtClean="0"/>
              <a:t>It took them two months to build out</a:t>
            </a:r>
            <a:br>
              <a:rPr lang="en-US" sz="2000" dirty="0" smtClean="0"/>
            </a:br>
            <a:r>
              <a:rPr lang="en-US" sz="2000" dirty="0" smtClean="0"/>
              <a:t>environments for new projects</a:t>
            </a:r>
          </a:p>
          <a:p>
            <a:pPr marL="0" indent="0">
              <a:buNone/>
            </a:pPr>
            <a:endParaRPr lang="en-US" sz="1000" dirty="0"/>
          </a:p>
          <a:p>
            <a:pPr marL="0" indent="0">
              <a:buNone/>
            </a:pPr>
            <a:r>
              <a:rPr lang="en-US" sz="2000" b="1" dirty="0"/>
              <a:t>Solution</a:t>
            </a:r>
            <a:r>
              <a:rPr lang="en-US" sz="2000" b="1" dirty="0" smtClean="0"/>
              <a:t>: </a:t>
            </a:r>
            <a:r>
              <a:rPr lang="en-US" sz="2000" dirty="0" smtClean="0"/>
              <a:t>Set </a:t>
            </a:r>
            <a:r>
              <a:rPr lang="en-US" sz="2000" dirty="0"/>
              <a:t>aside two LPARs and wrote a tool that lets them provision </a:t>
            </a:r>
            <a:r>
              <a:rPr lang="en-US" sz="2000" dirty="0" err="1"/>
              <a:t>WebSphere</a:t>
            </a:r>
            <a:r>
              <a:rPr lang="en-US" sz="2000" dirty="0"/>
              <a:t> Liberty </a:t>
            </a:r>
            <a:r>
              <a:rPr lang="en-US" sz="2000" dirty="0" smtClean="0"/>
              <a:t>in an automated way that is compliant </a:t>
            </a:r>
            <a:r>
              <a:rPr lang="en-US" sz="2000" dirty="0"/>
              <a:t>with their </a:t>
            </a:r>
            <a:r>
              <a:rPr lang="en-US" sz="2000" dirty="0" err="1"/>
              <a:t>mgmt</a:t>
            </a:r>
            <a:r>
              <a:rPr lang="en-US" sz="2000" dirty="0"/>
              <a:t> </a:t>
            </a:r>
            <a:r>
              <a:rPr lang="en-US" sz="2000" dirty="0" smtClean="0"/>
              <a:t>and infrastructure standards</a:t>
            </a:r>
            <a:r>
              <a:rPr lang="en-US" sz="2000" dirty="0"/>
              <a:t>.</a:t>
            </a:r>
            <a:r>
              <a:rPr lang="en-US" sz="2000" dirty="0" smtClean="0"/>
              <a:t> </a:t>
            </a:r>
            <a:endParaRPr lang="en-US" sz="2000" dirty="0"/>
          </a:p>
          <a:p>
            <a:pPr marL="0" indent="0">
              <a:buNone/>
            </a:pPr>
            <a:endParaRPr lang="en-US" sz="1000" b="1" dirty="0"/>
          </a:p>
          <a:p>
            <a:pPr marL="0" indent="0">
              <a:buNone/>
            </a:pPr>
            <a:r>
              <a:rPr lang="en-US" sz="2000" b="1" dirty="0" smtClean="0"/>
              <a:t>Value: </a:t>
            </a:r>
            <a:r>
              <a:rPr lang="en-US" sz="2000" dirty="0" smtClean="0"/>
              <a:t>Can define and deploy a new environment in </a:t>
            </a:r>
            <a:r>
              <a:rPr lang="en-US" sz="2000" dirty="0"/>
              <a:t>5-10 </a:t>
            </a:r>
            <a:r>
              <a:rPr lang="en-US" sz="2000" dirty="0" err="1"/>
              <a:t>mins</a:t>
            </a:r>
            <a:r>
              <a:rPr lang="en-US" sz="2000" dirty="0"/>
              <a:t>, including </a:t>
            </a:r>
            <a:r>
              <a:rPr lang="en-US" sz="2000" dirty="0" smtClean="0"/>
              <a:t>setting up who </a:t>
            </a:r>
            <a:r>
              <a:rPr lang="en-US" sz="2000" dirty="0"/>
              <a:t>will pay, security </a:t>
            </a:r>
            <a:r>
              <a:rPr lang="en-US" sz="2000" dirty="0" smtClean="0"/>
              <a:t>approvals, etc.</a:t>
            </a:r>
            <a:endParaRPr lang="en-US" sz="1000" dirty="0"/>
          </a:p>
          <a:p>
            <a:pPr marL="0" indent="0">
              <a:buNone/>
            </a:pPr>
            <a:endParaRPr lang="en-US" sz="2000" b="1" dirty="0" smtClean="0"/>
          </a:p>
          <a:p>
            <a:pPr marL="0" indent="0">
              <a:buNone/>
            </a:pPr>
            <a:r>
              <a:rPr lang="en-US" sz="2000" b="1" dirty="0"/>
              <a:t>Future:</a:t>
            </a:r>
            <a:r>
              <a:rPr lang="en-US" sz="2000" dirty="0"/>
              <a:t> Very pleased with the </a:t>
            </a:r>
            <a:r>
              <a:rPr lang="en-US" sz="2000" dirty="0" smtClean="0"/>
              <a:t>z/OS Service Manager demo at the </a:t>
            </a:r>
            <a:r>
              <a:rPr lang="en-US" sz="2000" dirty="0" err="1" smtClean="0"/>
              <a:t>zBLC</a:t>
            </a:r>
            <a:r>
              <a:rPr lang="en-US" sz="2000" dirty="0" smtClean="0"/>
              <a:t>, and want </a:t>
            </a:r>
            <a:r>
              <a:rPr lang="en-US" sz="2000" dirty="0"/>
              <a:t>to know when they can buy it. Enterprise </a:t>
            </a:r>
            <a:r>
              <a:rPr lang="en-US" sz="2000" dirty="0" err="1"/>
              <a:t>DBaaS</a:t>
            </a:r>
            <a:r>
              <a:rPr lang="en-US" sz="2000" dirty="0"/>
              <a:t> is their next focus. Then MQ and </a:t>
            </a:r>
            <a:r>
              <a:rPr lang="en-US" sz="2000" dirty="0" err="1"/>
              <a:t>WebSphere</a:t>
            </a:r>
            <a:r>
              <a:rPr lang="en-US" sz="2000" dirty="0"/>
              <a:t>. CICS and IMS are on the list but lower priority - they view this as most relevant for new style workloads.</a:t>
            </a:r>
            <a:endParaRPr lang="en-US" sz="2000" dirty="0" smtClean="0"/>
          </a:p>
        </p:txBody>
      </p:sp>
      <p:sp>
        <p:nvSpPr>
          <p:cNvPr id="6" name="TextBox 5"/>
          <p:cNvSpPr txBox="1"/>
          <p:nvPr/>
        </p:nvSpPr>
        <p:spPr>
          <a:xfrm>
            <a:off x="-3061772" y="2452703"/>
            <a:ext cx="914400" cy="914400"/>
          </a:xfrm>
          <a:prstGeom prst="rect">
            <a:avLst/>
          </a:prstGeom>
          <a:noFill/>
        </p:spPr>
        <p:txBody>
          <a:bodyPr wrap="none" lIns="0" tIns="0" rIns="0" bIns="0" rtlCol="0">
            <a:normAutofit/>
          </a:bodyPr>
          <a:lstStyle/>
          <a:p>
            <a:pPr marL="228600" indent="-228600">
              <a:spcBef>
                <a:spcPts val="900"/>
              </a:spcBef>
              <a:buFont typeface="Wingdings" pitchFamily="2" charset="2"/>
              <a:buChar char="§"/>
            </a:pPr>
            <a:endParaRPr lang="en-US" sz="1600" dirty="0" smtClean="0">
              <a:solidFill>
                <a:schemeClr val="tx2"/>
              </a:solidFill>
            </a:endParaRPr>
          </a:p>
        </p:txBody>
      </p:sp>
      <p:pic>
        <p:nvPicPr>
          <p:cNvPr id="2" name="Picture 1"/>
          <p:cNvPicPr>
            <a:picLocks noChangeAspect="1"/>
          </p:cNvPicPr>
          <p:nvPr/>
        </p:nvPicPr>
        <p:blipFill>
          <a:blip r:embed="rId2"/>
          <a:stretch>
            <a:fillRect/>
          </a:stretch>
        </p:blipFill>
        <p:spPr>
          <a:xfrm>
            <a:off x="6705600" y="1066800"/>
            <a:ext cx="1828800" cy="965200"/>
          </a:xfrm>
          <a:prstGeom prst="rect">
            <a:avLst/>
          </a:prstGeom>
        </p:spPr>
      </p:pic>
    </p:spTree>
    <p:extLst>
      <p:ext uri="{BB962C8B-B14F-4D97-AF65-F5344CB8AC3E}">
        <p14:creationId xmlns:p14="http://schemas.microsoft.com/office/powerpoint/2010/main" val="1983671746"/>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Walmart – a z Hybrid Cloud Success Story</a:t>
            </a:r>
            <a:endParaRPr lang="en-US" dirty="0"/>
          </a:p>
        </p:txBody>
      </p:sp>
      <p:pic>
        <p:nvPicPr>
          <p:cNvPr id="11" name="Picture Placeholder 10" descr="walmart.jpg"/>
          <p:cNvPicPr>
            <a:picLocks noGrp="1" noChangeAspect="1"/>
          </p:cNvPicPr>
          <p:nvPr>
            <p:ph idx="1"/>
          </p:nvPr>
        </p:nvPicPr>
        <p:blipFill>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629400" y="4116271"/>
            <a:ext cx="2262716" cy="2262203"/>
          </a:xfrm>
          <a:prstGeom prst="rect">
            <a:avLst/>
          </a:prstGeom>
        </p:spPr>
      </p:pic>
      <p:sp>
        <p:nvSpPr>
          <p:cNvPr id="5" name="Text Placeholder 4"/>
          <p:cNvSpPr>
            <a:spLocks noGrp="1"/>
          </p:cNvSpPr>
          <p:nvPr>
            <p:ph type="body" sz="half" idx="4294967295"/>
          </p:nvPr>
        </p:nvSpPr>
        <p:spPr>
          <a:xfrm>
            <a:off x="182563" y="1218924"/>
            <a:ext cx="7218096" cy="5116283"/>
          </a:xfrm>
        </p:spPr>
        <p:txBody>
          <a:bodyPr/>
          <a:lstStyle/>
          <a:p>
            <a:r>
              <a:rPr lang="en-US" sz="1500" b="1" dirty="0"/>
              <a:t>Problem: </a:t>
            </a:r>
            <a:r>
              <a:rPr lang="en-US" sz="1500" dirty="0"/>
              <a:t>Provide a cache system that can handle</a:t>
            </a:r>
            <a:br>
              <a:rPr lang="en-US" sz="1500" dirty="0"/>
            </a:br>
            <a:r>
              <a:rPr lang="en-US" sz="1500" dirty="0" err="1"/>
              <a:t>Walmart’s</a:t>
            </a:r>
            <a:r>
              <a:rPr lang="en-US" sz="1500" dirty="0"/>
              <a:t> aggressive service demands.</a:t>
            </a:r>
          </a:p>
          <a:p>
            <a:endParaRPr lang="en-US" sz="750" dirty="0"/>
          </a:p>
          <a:p>
            <a:r>
              <a:rPr lang="en-US" sz="1500" b="1" dirty="0"/>
              <a:t>Solution:</a:t>
            </a:r>
            <a:r>
              <a:rPr lang="en-US" sz="1500" dirty="0"/>
              <a:t> Create services to support the private cloud using the power of z/OS, and create a portal to provision the services. </a:t>
            </a:r>
            <a:r>
              <a:rPr lang="en-US" sz="1500" dirty="0" err="1"/>
              <a:t>Walmart</a:t>
            </a:r>
            <a:r>
              <a:rPr lang="en-US" sz="1500" dirty="0"/>
              <a:t> tried Couch and Cassandra on distributed first; neither would work.</a:t>
            </a:r>
          </a:p>
          <a:p>
            <a:endParaRPr lang="en-US" sz="750" b="1" dirty="0"/>
          </a:p>
          <a:p>
            <a:r>
              <a:rPr lang="en-US" sz="1500" b="1" dirty="0"/>
              <a:t>Value: </a:t>
            </a:r>
            <a:r>
              <a:rPr lang="en-US" sz="1500" dirty="0"/>
              <a:t>Supporting over 10 billion transactions over the last 2 years with 0 downtime with 1ms response time (even at over 1400 TPS) at 5x cheaper price tag than the distributed solution. Services are provisioned in seconds rather than weeks in the distributed space.</a:t>
            </a:r>
          </a:p>
          <a:p>
            <a:endParaRPr lang="en-US" sz="750" dirty="0"/>
          </a:p>
          <a:p>
            <a:r>
              <a:rPr lang="en-US" sz="1500" b="1" dirty="0"/>
              <a:t>Future: </a:t>
            </a:r>
            <a:r>
              <a:rPr lang="en-US" sz="1500" dirty="0"/>
              <a:t>Creating a proof of concept using </a:t>
            </a:r>
            <a:r>
              <a:rPr lang="en-US" sz="1500" dirty="0" err="1"/>
              <a:t>Bluemix</a:t>
            </a:r>
            <a:r>
              <a:rPr lang="en-US" sz="1500" dirty="0"/>
              <a:t> tied to z/OS on the backend for a targeted marketing application.</a:t>
            </a:r>
          </a:p>
        </p:txBody>
      </p:sp>
      <p:sp>
        <p:nvSpPr>
          <p:cNvPr id="6" name="TextBox 5"/>
          <p:cNvSpPr txBox="1"/>
          <p:nvPr/>
        </p:nvSpPr>
        <p:spPr>
          <a:xfrm>
            <a:off x="-2296329" y="2452703"/>
            <a:ext cx="685800" cy="914400"/>
          </a:xfrm>
          <a:prstGeom prst="rect">
            <a:avLst/>
          </a:prstGeom>
          <a:noFill/>
        </p:spPr>
        <p:txBody>
          <a:bodyPr wrap="none" lIns="0" tIns="0" rIns="0" bIns="0" rtlCol="0">
            <a:normAutofit/>
          </a:bodyPr>
          <a:lstStyle/>
          <a:p>
            <a:pPr marL="171450" indent="-171450">
              <a:spcBef>
                <a:spcPts val="675"/>
              </a:spcBef>
              <a:buFont typeface="Wingdings" pitchFamily="2" charset="2"/>
              <a:buChar char="§"/>
            </a:pPr>
            <a:endParaRPr lang="en-US" sz="1200" dirty="0">
              <a:solidFill>
                <a:schemeClr val="tx2"/>
              </a:solidFill>
            </a:endParaRPr>
          </a:p>
        </p:txBody>
      </p:sp>
      <p:sp>
        <p:nvSpPr>
          <p:cNvPr id="2" name="TextBox 1"/>
          <p:cNvSpPr txBox="1"/>
          <p:nvPr/>
        </p:nvSpPr>
        <p:spPr>
          <a:xfrm>
            <a:off x="2057400" y="6096000"/>
            <a:ext cx="4409733" cy="276999"/>
          </a:xfrm>
          <a:prstGeom prst="rect">
            <a:avLst/>
          </a:prstGeom>
          <a:noFill/>
        </p:spPr>
        <p:txBody>
          <a:bodyPr wrap="none" rtlCol="0">
            <a:spAutoFit/>
          </a:bodyPr>
          <a:lstStyle/>
          <a:p>
            <a:r>
              <a:rPr lang="en-US" sz="1200" dirty="0">
                <a:hlinkClick r:id="rId3"/>
              </a:rPr>
              <a:t>http</a:t>
            </a:r>
            <a:r>
              <a:rPr lang="en-US" sz="1200" dirty="0" smtClean="0">
                <a:hlinkClick r:id="rId3"/>
              </a:rPr>
              <a:t>://www.redbooks.ibm.com/abstracts/sg248324.html?Open</a:t>
            </a:r>
            <a:r>
              <a:rPr lang="en-US" sz="1200" dirty="0" smtClean="0"/>
              <a:t> </a:t>
            </a:r>
            <a:endParaRPr lang="en-US" sz="1200" dirty="0"/>
          </a:p>
        </p:txBody>
      </p:sp>
      <p:cxnSp>
        <p:nvCxnSpPr>
          <p:cNvPr id="7" name="Straight Connector 6"/>
          <p:cNvCxnSpPr/>
          <p:nvPr/>
        </p:nvCxnSpPr>
        <p:spPr>
          <a:xfrm>
            <a:off x="228600" y="896937"/>
            <a:ext cx="7942263" cy="4233"/>
          </a:xfrm>
          <a:prstGeom prst="line">
            <a:avLst/>
          </a:prstGeom>
          <a:ln w="38100" cmpd="sng">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8" name="Rectangle 7"/>
          <p:cNvSpPr txBox="1">
            <a:spLocks noChangeArrowheads="1"/>
          </p:cNvSpPr>
          <p:nvPr/>
        </p:nvSpPr>
        <p:spPr bwMode="black">
          <a:xfrm>
            <a:off x="182563" y="6521450"/>
            <a:ext cx="366712"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eaLnBrk="1" hangingPunct="1">
              <a:defRPr sz="800" smtClean="0">
                <a:solidFill>
                  <a:schemeClr val="tx1"/>
                </a:solidFill>
                <a:cs typeface="Arial" charset="0"/>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fld id="{DC6F839E-3616-FB47-921E-C68435BFACEB}" type="slidenum">
              <a:rPr kumimoji="0" lang="en-US" sz="800" b="0" i="0" u="none" strike="noStrike" kern="1200" cap="none" spc="0" normalizeH="0" baseline="0" noProof="0" smtClean="0">
                <a:ln>
                  <a:noFill/>
                </a:ln>
                <a:solidFill>
                  <a:schemeClr val="tx1"/>
                </a:solidFill>
                <a:effectLst/>
                <a:uLnTx/>
                <a:uFillTx/>
                <a:latin typeface="Arial" charset="0"/>
                <a:ea typeface="MS PGothic" charset="0"/>
                <a:cs typeface="Arial" charset="0"/>
              </a:rPr>
              <a:pPr marL="0" marR="0" lvl="0" indent="0" algn="l" defTabSz="914400" rtl="0" eaLnBrk="1" fontAlgn="base" latinLnBrk="0" hangingPunct="1">
                <a:lnSpc>
                  <a:spcPct val="100000"/>
                </a:lnSpc>
                <a:spcBef>
                  <a:spcPct val="0"/>
                </a:spcBef>
                <a:spcAft>
                  <a:spcPct val="0"/>
                </a:spcAft>
                <a:buClrTx/>
                <a:buSzTx/>
                <a:buFontTx/>
                <a:buNone/>
                <a:tabLst/>
                <a:defRPr/>
              </a:pPr>
              <a:t>65</a:t>
            </a:fld>
            <a:endParaRPr kumimoji="0" lang="en-US" sz="800" b="0" i="0" u="none" strike="noStrike" kern="1200" cap="none" spc="0" normalizeH="0" baseline="0" noProof="0" dirty="0">
              <a:ln>
                <a:noFill/>
              </a:ln>
              <a:solidFill>
                <a:schemeClr val="tx1"/>
              </a:solidFill>
              <a:effectLst/>
              <a:uLnTx/>
              <a:uFillTx/>
              <a:latin typeface="Arial" charset="0"/>
              <a:ea typeface="MS PGothic" charset="0"/>
              <a:cs typeface="Arial" charset="0"/>
            </a:endParaRPr>
          </a:p>
        </p:txBody>
      </p:sp>
    </p:spTree>
    <p:extLst>
      <p:ext uri="{BB962C8B-B14F-4D97-AF65-F5344CB8AC3E}">
        <p14:creationId xmlns:p14="http://schemas.microsoft.com/office/powerpoint/2010/main" val="2686730450"/>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4294967295"/>
          </p:nvPr>
        </p:nvSpPr>
        <p:spPr>
          <a:xfrm>
            <a:off x="3532188" y="1066800"/>
            <a:ext cx="4468812" cy="989012"/>
          </a:xfrm>
        </p:spPr>
        <p:txBody>
          <a:bodyPr>
            <a:noAutofit/>
          </a:bodyPr>
          <a:lstStyle/>
          <a:p>
            <a:pPr marL="171450" indent="-171450">
              <a:buFont typeface="Arial"/>
              <a:buChar char="•"/>
            </a:pPr>
            <a:r>
              <a:rPr lang="en-US" sz="1800" dirty="0"/>
              <a:t>REST based service to cache data </a:t>
            </a:r>
            <a:endParaRPr lang="en-US" sz="1800" dirty="0" smtClean="0"/>
          </a:p>
          <a:p>
            <a:pPr marL="171450" indent="-171450">
              <a:buFont typeface="Arial"/>
              <a:buChar char="•"/>
            </a:pPr>
            <a:r>
              <a:rPr lang="en-US" sz="1800" dirty="0"/>
              <a:t>50,000,000 </a:t>
            </a:r>
            <a:r>
              <a:rPr lang="en-US" sz="1800" dirty="0" smtClean="0"/>
              <a:t>calls a </a:t>
            </a:r>
            <a:r>
              <a:rPr lang="en-US" sz="1800" dirty="0"/>
              <a:t>day</a:t>
            </a:r>
          </a:p>
          <a:p>
            <a:pPr marL="171450" indent="-171450">
              <a:buFont typeface="Arial"/>
              <a:buChar char="•"/>
            </a:pPr>
            <a:r>
              <a:rPr lang="en-US" sz="1800" dirty="0"/>
              <a:t>5x cheaper </a:t>
            </a:r>
            <a:r>
              <a:rPr lang="en-US" sz="1800" dirty="0" smtClean="0"/>
              <a:t>than </a:t>
            </a:r>
            <a:r>
              <a:rPr lang="en-US" sz="1800" dirty="0" err="1" smtClean="0"/>
              <a:t>CouchDB</a:t>
            </a:r>
            <a:r>
              <a:rPr lang="en-US" sz="1800" dirty="0" smtClean="0"/>
              <a:t> &amp; Cassandra</a:t>
            </a:r>
            <a:endParaRPr lang="en-US" sz="1800" dirty="0"/>
          </a:p>
        </p:txBody>
      </p:sp>
      <p:pic>
        <p:nvPicPr>
          <p:cNvPr id="11" name="Picture Placeholder 10" descr="walmart.jpg"/>
          <p:cNvPicPr>
            <a:picLocks noGrp="1" noChangeAspect="1"/>
          </p:cNvPicPr>
          <p:nvPr>
            <p:ph type="pic" sz="quarter" idx="4294967295"/>
          </p:nvPr>
        </p:nvPicPr>
        <p:blipFill>
          <a:blip r:embed="rId3" cstate="screen">
            <a:extLst>
              <a:ext uri="{28A0092B-C50C-407E-A947-70E740481C1C}">
                <a14:useLocalDpi xmlns:a14="http://schemas.microsoft.com/office/drawing/2010/main"/>
              </a:ext>
            </a:extLst>
          </a:blip>
          <a:srcRect/>
          <a:stretch>
            <a:fillRect/>
          </a:stretch>
        </p:blipFill>
        <p:spPr>
          <a:xfrm>
            <a:off x="1014328" y="758327"/>
            <a:ext cx="2130725" cy="1519844"/>
          </a:xfrm>
          <a:prstGeom prst="rect">
            <a:avLst/>
          </a:prstGeom>
        </p:spPr>
      </p:pic>
      <p:pic>
        <p:nvPicPr>
          <p:cNvPr id="13" name="Picture Placeholder 12" descr="optum-thumb12-300x300.jpg"/>
          <p:cNvPicPr>
            <a:picLocks noGrp="1" noChangeAspect="1"/>
          </p:cNvPicPr>
          <p:nvPr>
            <p:ph type="pic" sz="quarter" idx="4294967295"/>
          </p:nvPr>
        </p:nvPicPr>
        <p:blipFill>
          <a:blip r:embed="rId4" cstate="screen">
            <a:extLst>
              <a:ext uri="{28A0092B-C50C-407E-A947-70E740481C1C}">
                <a14:useLocalDpi xmlns:a14="http://schemas.microsoft.com/office/drawing/2010/main"/>
              </a:ext>
            </a:extLst>
          </a:blip>
          <a:srcRect/>
          <a:stretch>
            <a:fillRect/>
          </a:stretch>
        </p:blipFill>
        <p:spPr>
          <a:xfrm rot="10800000" flipH="1" flipV="1">
            <a:off x="1401595" y="3886200"/>
            <a:ext cx="1651526" cy="1178031"/>
          </a:xfrm>
          <a:prstGeom prst="rect">
            <a:avLst/>
          </a:prstGeom>
        </p:spPr>
      </p:pic>
      <p:pic>
        <p:nvPicPr>
          <p:cNvPr id="12" name="Picture Placeholder 11" descr="UPS.jpg"/>
          <p:cNvPicPr>
            <a:picLocks noGrp="1" noChangeAspect="1"/>
          </p:cNvPicPr>
          <p:nvPr>
            <p:ph type="pic" sz="quarter" idx="4294967295"/>
          </p:nvPr>
        </p:nvPicPr>
        <p:blipFill>
          <a:blip r:embed="rId5" cstate="screen">
            <a:extLst>
              <a:ext uri="{28A0092B-C50C-407E-A947-70E740481C1C}">
                <a14:useLocalDpi xmlns:a14="http://schemas.microsoft.com/office/drawing/2010/main"/>
              </a:ext>
            </a:extLst>
          </a:blip>
          <a:srcRect l="-33187" r="-33187"/>
          <a:stretch>
            <a:fillRect/>
          </a:stretch>
        </p:blipFill>
        <p:spPr>
          <a:xfrm>
            <a:off x="1401595" y="2335213"/>
            <a:ext cx="1651526" cy="1178031"/>
          </a:xfrm>
          <a:prstGeom prst="rect">
            <a:avLst/>
          </a:prstGeom>
        </p:spPr>
      </p:pic>
      <p:sp>
        <p:nvSpPr>
          <p:cNvPr id="7" name="Text Placeholder 6"/>
          <p:cNvSpPr>
            <a:spLocks noGrp="1"/>
          </p:cNvSpPr>
          <p:nvPr>
            <p:ph type="body" sz="half" idx="4294967295"/>
          </p:nvPr>
        </p:nvSpPr>
        <p:spPr>
          <a:xfrm>
            <a:off x="3532187" y="2603694"/>
            <a:ext cx="4638675" cy="990600"/>
          </a:xfrm>
        </p:spPr>
        <p:txBody>
          <a:bodyPr/>
          <a:lstStyle/>
          <a:p>
            <a:pPr marL="171450" indent="-171450">
              <a:buFont typeface="Arial"/>
              <a:buChar char="•"/>
            </a:pPr>
            <a:r>
              <a:rPr lang="en-US" sz="1800" dirty="0"/>
              <a:t>Package Tracking REST call to z/OS</a:t>
            </a:r>
          </a:p>
          <a:p>
            <a:pPr marL="171450" indent="-171450">
              <a:buFont typeface="Arial"/>
              <a:buChar char="•"/>
            </a:pPr>
            <a:r>
              <a:rPr lang="en-US" sz="1800" dirty="0" smtClean="0"/>
              <a:t>900,000,000 calls a </a:t>
            </a:r>
            <a:r>
              <a:rPr lang="en-US" sz="1800" dirty="0"/>
              <a:t>week</a:t>
            </a:r>
          </a:p>
          <a:p>
            <a:endParaRPr lang="en-US" sz="1800" dirty="0"/>
          </a:p>
        </p:txBody>
      </p:sp>
      <p:sp>
        <p:nvSpPr>
          <p:cNvPr id="9" name="Text Placeholder 8"/>
          <p:cNvSpPr>
            <a:spLocks noGrp="1"/>
          </p:cNvSpPr>
          <p:nvPr>
            <p:ph type="body" sz="half" idx="4294967295"/>
          </p:nvPr>
        </p:nvSpPr>
        <p:spPr>
          <a:xfrm>
            <a:off x="3532187" y="3962400"/>
            <a:ext cx="5154613" cy="990600"/>
          </a:xfrm>
        </p:spPr>
        <p:txBody>
          <a:bodyPr>
            <a:noAutofit/>
          </a:bodyPr>
          <a:lstStyle/>
          <a:p>
            <a:pPr marL="171450" indent="-171450">
              <a:buFont typeface="Arial"/>
              <a:buChar char="•"/>
            </a:pPr>
            <a:r>
              <a:rPr lang="en-US" sz="1800" dirty="0" smtClean="0"/>
              <a:t>Modernizing </a:t>
            </a:r>
            <a:r>
              <a:rPr lang="en-US" sz="1800" dirty="0"/>
              <a:t>current mainframe applications</a:t>
            </a:r>
          </a:p>
          <a:p>
            <a:pPr marL="171450" indent="-171450">
              <a:buFont typeface="Arial"/>
              <a:buChar char="•"/>
            </a:pPr>
            <a:r>
              <a:rPr lang="en-US" sz="1800" dirty="0" smtClean="0"/>
              <a:t>Turning </a:t>
            </a:r>
            <a:r>
              <a:rPr lang="en-US" sz="1800" dirty="0"/>
              <a:t>entire portfolio into callable REST Services</a:t>
            </a:r>
          </a:p>
          <a:p>
            <a:endParaRPr lang="en-US" sz="1800" dirty="0"/>
          </a:p>
        </p:txBody>
      </p:sp>
      <p:sp>
        <p:nvSpPr>
          <p:cNvPr id="6" name="TextBox 5"/>
          <p:cNvSpPr txBox="1"/>
          <p:nvPr/>
        </p:nvSpPr>
        <p:spPr>
          <a:xfrm>
            <a:off x="-3061772" y="2452703"/>
            <a:ext cx="914400" cy="914400"/>
          </a:xfrm>
          <a:prstGeom prst="rect">
            <a:avLst/>
          </a:prstGeom>
          <a:noFill/>
        </p:spPr>
        <p:txBody>
          <a:bodyPr wrap="none" lIns="0" tIns="0" rIns="0" bIns="0" rtlCol="0">
            <a:normAutofit/>
          </a:bodyPr>
          <a:lstStyle/>
          <a:p>
            <a:pPr marL="228600" indent="-228600">
              <a:spcBef>
                <a:spcPts val="900"/>
              </a:spcBef>
              <a:buFont typeface="Wingdings" pitchFamily="2" charset="2"/>
              <a:buChar char="§"/>
            </a:pPr>
            <a:endParaRPr lang="en-US" sz="1600" dirty="0" smtClean="0">
              <a:solidFill>
                <a:schemeClr val="tx2"/>
              </a:solidFill>
            </a:endParaRPr>
          </a:p>
        </p:txBody>
      </p:sp>
      <p:pic>
        <p:nvPicPr>
          <p:cNvPr id="14" name="Picture 13"/>
          <p:cNvPicPr>
            <a:picLocks noChangeAspect="1"/>
          </p:cNvPicPr>
          <p:nvPr/>
        </p:nvPicPr>
        <p:blipFill>
          <a:blip r:embed="rId6"/>
          <a:stretch>
            <a:fillRect/>
          </a:stretch>
        </p:blipFill>
        <p:spPr>
          <a:xfrm>
            <a:off x="1397147" y="5410776"/>
            <a:ext cx="1650853" cy="871284"/>
          </a:xfrm>
          <a:prstGeom prst="rect">
            <a:avLst/>
          </a:prstGeom>
        </p:spPr>
      </p:pic>
      <p:sp>
        <p:nvSpPr>
          <p:cNvPr id="15" name="Text Placeholder 8"/>
          <p:cNvSpPr txBox="1">
            <a:spLocks/>
          </p:cNvSpPr>
          <p:nvPr/>
        </p:nvSpPr>
        <p:spPr bwMode="auto">
          <a:xfrm>
            <a:off x="3581400" y="5410776"/>
            <a:ext cx="4724400" cy="990600"/>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lvl1pPr marL="228600" indent="-228600" algn="l" rtl="0" eaLnBrk="1" fontAlgn="base" hangingPunct="1">
              <a:spcBef>
                <a:spcPts val="900"/>
              </a:spcBef>
              <a:spcAft>
                <a:spcPct val="0"/>
              </a:spcAft>
              <a:buFont typeface="Wingdings" pitchFamily="2" charset="2"/>
              <a:buChar char="§"/>
              <a:defRPr sz="1600" kern="1200">
                <a:solidFill>
                  <a:schemeClr val="tx2"/>
                </a:solidFill>
                <a:latin typeface="+mn-lt"/>
                <a:ea typeface="MS PGothic" pitchFamily="34" charset="-128"/>
                <a:cs typeface="+mn-cs"/>
              </a:defRPr>
            </a:lvl1pPr>
            <a:lvl2pPr marL="457200" indent="-228600" algn="l" rtl="0" eaLnBrk="1" fontAlgn="base" hangingPunct="1">
              <a:spcBef>
                <a:spcPct val="0"/>
              </a:spcBef>
              <a:spcAft>
                <a:spcPct val="0"/>
              </a:spcAft>
              <a:buFont typeface="Arial" pitchFamily="34" charset="0"/>
              <a:buChar char="–"/>
              <a:defRPr sz="1600" kern="1200">
                <a:solidFill>
                  <a:schemeClr val="tx2"/>
                </a:solidFill>
                <a:latin typeface="+mn-lt"/>
                <a:ea typeface="MS PGothic" pitchFamily="34" charset="-128"/>
                <a:cs typeface="+mn-cs"/>
              </a:defRPr>
            </a:lvl2pPr>
            <a:lvl3pPr marL="685800" indent="-228600" algn="l" rtl="0" eaLnBrk="1" fontAlgn="base" hangingPunct="1">
              <a:spcBef>
                <a:spcPct val="0"/>
              </a:spcBef>
              <a:spcAft>
                <a:spcPct val="0"/>
              </a:spcAft>
              <a:buFont typeface="Wingdings" pitchFamily="2" charset="2"/>
              <a:buChar char="§"/>
              <a:defRPr sz="1600" kern="1200">
                <a:solidFill>
                  <a:schemeClr val="tx2"/>
                </a:solidFill>
                <a:latin typeface="+mn-lt"/>
                <a:ea typeface="MS PGothic" pitchFamily="34" charset="-128"/>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2"/>
                </a:solidFill>
                <a:latin typeface="+mn-lt"/>
                <a:ea typeface="MS PGothic" pitchFamily="34" charset="-128"/>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2"/>
                </a:solidFill>
                <a:latin typeface="+mn-lt"/>
                <a:ea typeface="MS PGothic"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71450" indent="-171450">
              <a:buFont typeface="Arial"/>
              <a:buChar char="•"/>
            </a:pPr>
            <a:r>
              <a:rPr lang="en-US" sz="1800" dirty="0" smtClean="0"/>
              <a:t>Built a private on premise cloud using Java on z/OS</a:t>
            </a:r>
          </a:p>
          <a:p>
            <a:pPr marL="171450" indent="-171450">
              <a:buFont typeface="Arial"/>
              <a:buChar char="•"/>
            </a:pPr>
            <a:r>
              <a:rPr lang="en-US" sz="1800" dirty="0" smtClean="0"/>
              <a:t>Reduced deployment times to 5-10 </a:t>
            </a:r>
            <a:r>
              <a:rPr lang="en-US" sz="1800" dirty="0" err="1" smtClean="0"/>
              <a:t>mins</a:t>
            </a:r>
            <a:endParaRPr lang="en-US" sz="1800" dirty="0" smtClean="0"/>
          </a:p>
          <a:p>
            <a:endParaRPr lang="en-US" sz="1800" dirty="0"/>
          </a:p>
        </p:txBody>
      </p:sp>
      <p:cxnSp>
        <p:nvCxnSpPr>
          <p:cNvPr id="16" name="Straight Connector 15"/>
          <p:cNvCxnSpPr/>
          <p:nvPr/>
        </p:nvCxnSpPr>
        <p:spPr>
          <a:xfrm>
            <a:off x="228600" y="896937"/>
            <a:ext cx="7942263" cy="4233"/>
          </a:xfrm>
          <a:prstGeom prst="line">
            <a:avLst/>
          </a:prstGeom>
          <a:ln w="38100" cmpd="sng">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17" name="Title 108"/>
          <p:cNvSpPr txBox="1">
            <a:spLocks/>
          </p:cNvSpPr>
          <p:nvPr/>
        </p:nvSpPr>
        <p:spPr bwMode="auto">
          <a:xfrm>
            <a:off x="182563" y="381001"/>
            <a:ext cx="88249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lgn="l" rtl="0" eaLnBrk="0" fontAlgn="base" hangingPunct="0">
              <a:lnSpc>
                <a:spcPct val="90000"/>
              </a:lnSpc>
              <a:spcBef>
                <a:spcPct val="0"/>
              </a:spcBef>
              <a:spcAft>
                <a:spcPct val="0"/>
              </a:spcAft>
              <a:defRPr sz="2800">
                <a:solidFill>
                  <a:schemeClr val="tx2"/>
                </a:solidFill>
                <a:latin typeface="+mj-lt"/>
                <a:ea typeface="MS PGothic" panose="020B0600070205080204" pitchFamily="34" charset="-128"/>
                <a:cs typeface="MS PGothic" charset="0"/>
              </a:defRPr>
            </a:lvl1pPr>
            <a:lvl2pPr algn="l" rtl="0" eaLnBrk="0" fontAlgn="base" hangingPunct="0">
              <a:lnSpc>
                <a:spcPct val="90000"/>
              </a:lnSpc>
              <a:spcBef>
                <a:spcPct val="0"/>
              </a:spcBef>
              <a:spcAft>
                <a:spcPct val="0"/>
              </a:spcAft>
              <a:defRPr sz="2800">
                <a:solidFill>
                  <a:schemeClr val="tx2"/>
                </a:solidFill>
                <a:latin typeface="Arial" pitchFamily="34" charset="0"/>
                <a:ea typeface="MS PGothic" panose="020B0600070205080204" pitchFamily="34" charset="-128"/>
                <a:cs typeface="MS PGothic" charset="0"/>
              </a:defRPr>
            </a:lvl2pPr>
            <a:lvl3pPr algn="l" rtl="0" eaLnBrk="0" fontAlgn="base" hangingPunct="0">
              <a:lnSpc>
                <a:spcPct val="90000"/>
              </a:lnSpc>
              <a:spcBef>
                <a:spcPct val="0"/>
              </a:spcBef>
              <a:spcAft>
                <a:spcPct val="0"/>
              </a:spcAft>
              <a:defRPr sz="2800">
                <a:solidFill>
                  <a:schemeClr val="tx2"/>
                </a:solidFill>
                <a:latin typeface="Arial" pitchFamily="34" charset="0"/>
                <a:ea typeface="MS PGothic" panose="020B0600070205080204" pitchFamily="34" charset="-128"/>
                <a:cs typeface="MS PGothic" charset="0"/>
              </a:defRPr>
            </a:lvl3pPr>
            <a:lvl4pPr algn="l" rtl="0" eaLnBrk="0" fontAlgn="base" hangingPunct="0">
              <a:lnSpc>
                <a:spcPct val="90000"/>
              </a:lnSpc>
              <a:spcBef>
                <a:spcPct val="0"/>
              </a:spcBef>
              <a:spcAft>
                <a:spcPct val="0"/>
              </a:spcAft>
              <a:defRPr sz="2800">
                <a:solidFill>
                  <a:schemeClr val="tx2"/>
                </a:solidFill>
                <a:latin typeface="Arial" pitchFamily="34" charset="0"/>
                <a:ea typeface="MS PGothic" panose="020B0600070205080204" pitchFamily="34" charset="-128"/>
                <a:cs typeface="MS PGothic" charset="0"/>
              </a:defRPr>
            </a:lvl4pPr>
            <a:lvl5pPr algn="l" rtl="0" eaLnBrk="0" fontAlgn="base" hangingPunct="0">
              <a:lnSpc>
                <a:spcPct val="90000"/>
              </a:lnSpc>
              <a:spcBef>
                <a:spcPct val="0"/>
              </a:spcBef>
              <a:spcAft>
                <a:spcPct val="0"/>
              </a:spcAft>
              <a:defRPr sz="2800">
                <a:solidFill>
                  <a:schemeClr val="tx2"/>
                </a:solidFill>
                <a:latin typeface="Arial" pitchFamily="34" charset="0"/>
                <a:ea typeface="MS PGothic" panose="020B0600070205080204" pitchFamily="34" charset="-128"/>
                <a:cs typeface="MS PGothic" charset="0"/>
              </a:defRPr>
            </a:lvl5pPr>
            <a:lvl6pPr marL="457200" algn="l" rtl="0" fontAlgn="base">
              <a:lnSpc>
                <a:spcPct val="90000"/>
              </a:lnSpc>
              <a:spcBef>
                <a:spcPct val="0"/>
              </a:spcBef>
              <a:spcAft>
                <a:spcPct val="0"/>
              </a:spcAft>
              <a:defRPr sz="2200">
                <a:solidFill>
                  <a:schemeClr val="tx2"/>
                </a:solidFill>
                <a:latin typeface="Arial" pitchFamily="34" charset="0"/>
              </a:defRPr>
            </a:lvl6pPr>
            <a:lvl7pPr marL="914400" algn="l" rtl="0" fontAlgn="base">
              <a:lnSpc>
                <a:spcPct val="90000"/>
              </a:lnSpc>
              <a:spcBef>
                <a:spcPct val="0"/>
              </a:spcBef>
              <a:spcAft>
                <a:spcPct val="0"/>
              </a:spcAft>
              <a:defRPr sz="2200">
                <a:solidFill>
                  <a:schemeClr val="tx2"/>
                </a:solidFill>
                <a:latin typeface="Arial" pitchFamily="34" charset="0"/>
              </a:defRPr>
            </a:lvl7pPr>
            <a:lvl8pPr marL="1371600" algn="l" rtl="0" fontAlgn="base">
              <a:lnSpc>
                <a:spcPct val="90000"/>
              </a:lnSpc>
              <a:spcBef>
                <a:spcPct val="0"/>
              </a:spcBef>
              <a:spcAft>
                <a:spcPct val="0"/>
              </a:spcAft>
              <a:defRPr sz="2200">
                <a:solidFill>
                  <a:schemeClr val="tx2"/>
                </a:solidFill>
                <a:latin typeface="Arial" pitchFamily="34" charset="0"/>
              </a:defRPr>
            </a:lvl8pPr>
            <a:lvl9pPr marL="1828800" algn="l" rtl="0" fontAlgn="base">
              <a:lnSpc>
                <a:spcPct val="90000"/>
              </a:lnSpc>
              <a:spcBef>
                <a:spcPct val="0"/>
              </a:spcBef>
              <a:spcAft>
                <a:spcPct val="0"/>
              </a:spcAft>
              <a:defRPr sz="2200">
                <a:solidFill>
                  <a:schemeClr val="tx2"/>
                </a:solidFill>
                <a:latin typeface="Arial" pitchFamily="34" charset="0"/>
              </a:defRPr>
            </a:lvl9pPr>
          </a:lstStyle>
          <a:p>
            <a:r>
              <a:rPr lang="en-US" sz="2400" kern="0" dirty="0" smtClean="0">
                <a:solidFill>
                  <a:schemeClr val="tx1"/>
                </a:solidFill>
                <a:cs typeface="Arial"/>
              </a:rPr>
              <a:t>Client Success with Hybrid Cloud and IBM z Systems</a:t>
            </a:r>
            <a:endParaRPr lang="en-US" sz="2400" kern="0" dirty="0"/>
          </a:p>
        </p:txBody>
      </p:sp>
    </p:spTree>
    <p:extLst>
      <p:ext uri="{BB962C8B-B14F-4D97-AF65-F5344CB8AC3E}">
        <p14:creationId xmlns:p14="http://schemas.microsoft.com/office/powerpoint/2010/main" val="3110587291"/>
      </p:ext>
    </p:extLst>
  </p:cSld>
  <p:clrMapOvr>
    <a:masterClrMapping/>
  </p:clrMapOvr>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smtClean="0"/>
              <a:t>Security </a:t>
            </a:r>
            <a:endParaRPr lang="en-US" dirty="0"/>
          </a:p>
        </p:txBody>
      </p:sp>
    </p:spTree>
    <p:extLst>
      <p:ext uri="{BB962C8B-B14F-4D97-AF65-F5344CB8AC3E}">
        <p14:creationId xmlns:p14="http://schemas.microsoft.com/office/powerpoint/2010/main" val="187728978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3" name="Text Box 2"/>
          <p:cNvSpPr txBox="1">
            <a:spLocks noChangeArrowheads="1"/>
          </p:cNvSpPr>
          <p:nvPr/>
        </p:nvSpPr>
        <p:spPr bwMode="auto">
          <a:xfrm>
            <a:off x="1371958" y="2294682"/>
            <a:ext cx="2092473"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000000"/>
                </a:solidFill>
                <a:round/>
                <a:headEnd/>
                <a:tailEnd/>
              </a14:hiddenLine>
            </a:ext>
          </a:extLst>
        </p:spPr>
        <p:txBody>
          <a:bodyPr lIns="0" tIns="0" rIns="0" bIns="0"/>
          <a:lstStyle>
            <a:lvl1pPr eaLnBrk="0" hangingPunct="0">
              <a:spcBef>
                <a:spcPts val="400"/>
              </a:spcBef>
              <a:buFont typeface="Wingdings" pitchFamily="2"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itchFamily="34" charset="0"/>
                <a:ea typeface="MS PGothic" pitchFamily="34" charset="-128"/>
              </a:defRPr>
            </a:lvl1pPr>
            <a:lvl2pPr marL="508000" indent="-161925" eaLnBrk="0" hangingPunct="0">
              <a:spcBef>
                <a:spcPts val="400"/>
              </a:spcBef>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itchFamily="34" charset="0"/>
                <a:ea typeface="MS PGothic" pitchFamily="34" charset="-128"/>
              </a:defRPr>
            </a:lvl2pPr>
            <a:lvl3pPr marL="854075" indent="-171450" eaLnBrk="0" hangingPunct="0">
              <a:spcBef>
                <a:spcPts val="400"/>
              </a:spcBef>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itchFamily="34" charset="0"/>
                <a:ea typeface="MS PGothic" pitchFamily="34" charset="-128"/>
              </a:defRPr>
            </a:lvl3pPr>
            <a:lvl4pPr marL="2405063" indent="-344488" eaLnBrk="0" hangingPunct="0">
              <a:spcBef>
                <a:spcPts val="400"/>
              </a:spcBef>
              <a:buClr>
                <a:srgbClr val="FFFFFF"/>
              </a:buClr>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4pPr>
            <a:lvl5pPr marL="1538288" indent="-161925" eaLnBrk="0" hangingPunct="0">
              <a:spcBef>
                <a:spcPts val="400"/>
              </a:spcBef>
              <a:buClr>
                <a:srgbClr val="FFFFFF"/>
              </a:buClr>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5pPr>
            <a:lvl6pPr marL="1995488" indent="-161925" defTabSz="457200" eaLnBrk="0" fontAlgn="base" hangingPunct="0">
              <a:spcBef>
                <a:spcPts val="400"/>
              </a:spcBef>
              <a:spcAft>
                <a:spcPct val="0"/>
              </a:spcAft>
              <a:buClr>
                <a:srgbClr val="FFFFFF"/>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6pPr>
            <a:lvl7pPr marL="2452688" indent="-161925" defTabSz="457200" eaLnBrk="0" fontAlgn="base" hangingPunct="0">
              <a:spcBef>
                <a:spcPts val="400"/>
              </a:spcBef>
              <a:spcAft>
                <a:spcPct val="0"/>
              </a:spcAft>
              <a:buClr>
                <a:srgbClr val="FFFFFF"/>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7pPr>
            <a:lvl8pPr marL="2909888" indent="-161925" defTabSz="457200" eaLnBrk="0" fontAlgn="base" hangingPunct="0">
              <a:spcBef>
                <a:spcPts val="400"/>
              </a:spcBef>
              <a:spcAft>
                <a:spcPct val="0"/>
              </a:spcAft>
              <a:buClr>
                <a:srgbClr val="FFFFFF"/>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8pPr>
            <a:lvl9pPr marL="3367088" indent="-161925" defTabSz="457200" eaLnBrk="0" fontAlgn="base" hangingPunct="0">
              <a:spcBef>
                <a:spcPts val="400"/>
              </a:spcBef>
              <a:spcAft>
                <a:spcPct val="0"/>
              </a:spcAft>
              <a:buClr>
                <a:srgbClr val="FFFFFF"/>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9pPr>
          </a:lstStyle>
          <a:p>
            <a:pPr defTabSz="457200" eaLnBrk="1" hangingPunct="1">
              <a:spcBef>
                <a:spcPct val="0"/>
              </a:spcBef>
              <a:buSzPct val="100000"/>
              <a:buNone/>
            </a:pPr>
            <a:r>
              <a:rPr lang="en-US" altLang="en-US" sz="1800" b="1">
                <a:solidFill>
                  <a:srgbClr val="7FBA00"/>
                </a:solidFill>
                <a:ea typeface="Arial Unicode MS" pitchFamily="34" charset="-128"/>
                <a:cs typeface="Arial Unicode MS" pitchFamily="34" charset="-128"/>
              </a:rPr>
              <a:t>2 new account types  </a:t>
            </a:r>
          </a:p>
          <a:p>
            <a:pPr defTabSz="457200">
              <a:spcBef>
                <a:spcPct val="0"/>
              </a:spcBef>
              <a:buSzPct val="100000"/>
              <a:buNone/>
            </a:pPr>
            <a:r>
              <a:rPr lang="en-GB" altLang="en-US" sz="1400">
                <a:ea typeface="Arial Unicode MS" pitchFamily="34" charset="-128"/>
                <a:cs typeface="Arial Unicode MS" pitchFamily="34" charset="-128"/>
              </a:rPr>
              <a:t>launched just six months after </a:t>
            </a:r>
          </a:p>
          <a:p>
            <a:pPr defTabSz="457200">
              <a:spcBef>
                <a:spcPct val="0"/>
              </a:spcBef>
              <a:buSzPct val="100000"/>
              <a:buNone/>
            </a:pPr>
            <a:r>
              <a:rPr lang="en-GB" altLang="en-US" sz="1400">
                <a:ea typeface="Arial Unicode MS" pitchFamily="34" charset="-128"/>
                <a:cs typeface="Arial Unicode MS" pitchFamily="34" charset="-128"/>
              </a:rPr>
              <a:t>go-live</a:t>
            </a:r>
            <a:endParaRPr lang="en-US" altLang="en-US" sz="1400">
              <a:solidFill>
                <a:srgbClr val="5F5D5E"/>
              </a:solidFill>
              <a:ea typeface="Arial Unicode MS" pitchFamily="34" charset="-128"/>
              <a:cs typeface="Arial Unicode MS" pitchFamily="34" charset="-128"/>
            </a:endParaRPr>
          </a:p>
          <a:p>
            <a:pPr defTabSz="457200" eaLnBrk="1" hangingPunct="1">
              <a:spcBef>
                <a:spcPct val="0"/>
              </a:spcBef>
              <a:buSzPct val="100000"/>
              <a:buNone/>
            </a:pPr>
            <a:endParaRPr lang="en-US" altLang="en-US" sz="1400">
              <a:solidFill>
                <a:srgbClr val="5F5D5E"/>
              </a:solidFill>
              <a:ea typeface="Arial Unicode MS" pitchFamily="34" charset="-128"/>
              <a:cs typeface="Arial Unicode MS" pitchFamily="34" charset="-128"/>
            </a:endParaRPr>
          </a:p>
          <a:p>
            <a:pPr defTabSz="457200" eaLnBrk="1" hangingPunct="1">
              <a:spcBef>
                <a:spcPct val="0"/>
              </a:spcBef>
              <a:buSzPct val="100000"/>
              <a:buNone/>
            </a:pPr>
            <a:endParaRPr lang="en-US" altLang="en-US" sz="1400">
              <a:solidFill>
                <a:srgbClr val="5F5D5E"/>
              </a:solidFill>
              <a:ea typeface="Arial Unicode MS" pitchFamily="34" charset="-128"/>
              <a:cs typeface="Arial Unicode MS" pitchFamily="34" charset="-128"/>
            </a:endParaRPr>
          </a:p>
        </p:txBody>
      </p:sp>
      <p:sp>
        <p:nvSpPr>
          <p:cNvPr id="71684" name="Rectangle 4"/>
          <p:cNvSpPr>
            <a:spLocks noChangeArrowheads="1"/>
          </p:cNvSpPr>
          <p:nvPr/>
        </p:nvSpPr>
        <p:spPr bwMode="auto">
          <a:xfrm>
            <a:off x="3537078" y="4704507"/>
            <a:ext cx="4451716"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000000"/>
                </a:solidFill>
                <a:round/>
                <a:headEnd/>
                <a:tailEnd/>
              </a14:hiddenLine>
            </a:ext>
          </a:extLst>
        </p:spPr>
        <p:txBody>
          <a:bodyPr lIns="0" tIns="0" rIns="0" bIns="0">
            <a:spAutoFit/>
          </a:bodyPr>
          <a:lstStyle>
            <a:lvl1pPr eaLnBrk="0" hangingPunct="0">
              <a:spcBef>
                <a:spcPts val="400"/>
              </a:spcBef>
              <a:buFont typeface="Wingdings" pitchFamily="2"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itchFamily="34" charset="0"/>
                <a:ea typeface="MS PGothic" pitchFamily="34" charset="-128"/>
              </a:defRPr>
            </a:lvl1pPr>
            <a:lvl2pPr marL="508000" indent="-161925" eaLnBrk="0" hangingPunct="0">
              <a:spcBef>
                <a:spcPts val="400"/>
              </a:spcBef>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itchFamily="34" charset="0"/>
                <a:ea typeface="MS PGothic" pitchFamily="34" charset="-128"/>
              </a:defRPr>
            </a:lvl2pPr>
            <a:lvl3pPr marL="854075" indent="-171450" eaLnBrk="0" hangingPunct="0">
              <a:spcBef>
                <a:spcPts val="400"/>
              </a:spcBef>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itchFamily="34" charset="0"/>
                <a:ea typeface="MS PGothic" pitchFamily="34" charset="-128"/>
              </a:defRPr>
            </a:lvl3pPr>
            <a:lvl4pPr marL="2405063" indent="-344488" eaLnBrk="0" hangingPunct="0">
              <a:spcBef>
                <a:spcPts val="400"/>
              </a:spcBef>
              <a:buClr>
                <a:srgbClr val="FFFFFF"/>
              </a:buClr>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4pPr>
            <a:lvl5pPr marL="1538288" indent="-161925" eaLnBrk="0" hangingPunct="0">
              <a:spcBef>
                <a:spcPts val="400"/>
              </a:spcBef>
              <a:buClr>
                <a:srgbClr val="FFFFFF"/>
              </a:buClr>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5pPr>
            <a:lvl6pPr marL="1995488" indent="-161925" defTabSz="457200" eaLnBrk="0" fontAlgn="base" hangingPunct="0">
              <a:spcBef>
                <a:spcPts val="400"/>
              </a:spcBef>
              <a:spcAft>
                <a:spcPct val="0"/>
              </a:spcAft>
              <a:buClr>
                <a:srgbClr val="FFFFFF"/>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6pPr>
            <a:lvl7pPr marL="2452688" indent="-161925" defTabSz="457200" eaLnBrk="0" fontAlgn="base" hangingPunct="0">
              <a:spcBef>
                <a:spcPts val="400"/>
              </a:spcBef>
              <a:spcAft>
                <a:spcPct val="0"/>
              </a:spcAft>
              <a:buClr>
                <a:srgbClr val="FFFFFF"/>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7pPr>
            <a:lvl8pPr marL="2909888" indent="-161925" defTabSz="457200" eaLnBrk="0" fontAlgn="base" hangingPunct="0">
              <a:spcBef>
                <a:spcPts val="400"/>
              </a:spcBef>
              <a:spcAft>
                <a:spcPct val="0"/>
              </a:spcAft>
              <a:buClr>
                <a:srgbClr val="FFFFFF"/>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8pPr>
            <a:lvl9pPr marL="3367088" indent="-161925" defTabSz="457200" eaLnBrk="0" fontAlgn="base" hangingPunct="0">
              <a:spcBef>
                <a:spcPts val="400"/>
              </a:spcBef>
              <a:spcAft>
                <a:spcPct val="0"/>
              </a:spcAft>
              <a:buClr>
                <a:srgbClr val="FFFFFF"/>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9pPr>
          </a:lstStyle>
          <a:p>
            <a:pPr defTabSz="457200">
              <a:spcBef>
                <a:spcPts val="2400"/>
              </a:spcBef>
              <a:buClr>
                <a:srgbClr val="000000"/>
              </a:buClr>
              <a:buSzPct val="100000"/>
              <a:buNone/>
            </a:pPr>
            <a:r>
              <a:rPr lang="en-US" altLang="en-US">
                <a:solidFill>
                  <a:srgbClr val="3333CC"/>
                </a:solidFill>
                <a:ea typeface="Arial Unicode MS" pitchFamily="34" charset="-128"/>
                <a:cs typeface="Arial Unicode MS" pitchFamily="34" charset="-128"/>
              </a:rPr>
              <a:t>“W</a:t>
            </a:r>
            <a:r>
              <a:rPr lang="en-US" altLang="en-US" i="1">
                <a:solidFill>
                  <a:srgbClr val="3333CC"/>
                </a:solidFill>
                <a:ea typeface="Arial Unicode MS" pitchFamily="34" charset="-128"/>
                <a:cs typeface="Arial Unicode MS" pitchFamily="34" charset="-128"/>
              </a:rPr>
              <a:t>ith end-to-end management of access rights on the System z platform, Nationwide benefits from an easier path to compliance.” “Tools such as zSecure and Guardium help us protect customer data at all times, while providing the proof points we need to  meet audit requirements quickly and efficiently” </a:t>
            </a:r>
          </a:p>
          <a:p>
            <a:pPr defTabSz="457200" eaLnBrk="1" hangingPunct="1">
              <a:spcBef>
                <a:spcPct val="0"/>
              </a:spcBef>
              <a:buSzPct val="100000"/>
              <a:buNone/>
            </a:pPr>
            <a:r>
              <a:rPr lang="en-US" altLang="en-US" sz="1400" i="1">
                <a:ea typeface="Arial Unicode MS" pitchFamily="34" charset="-128"/>
                <a:cs typeface="Arial Unicode MS" pitchFamily="34" charset="-128"/>
              </a:rPr>
              <a:t>—</a:t>
            </a:r>
            <a:r>
              <a:rPr lang="en-GB" altLang="en-US" sz="1400" i="1">
                <a:ea typeface="Arial Unicode MS" pitchFamily="34" charset="-128"/>
                <a:cs typeface="Arial Unicode MS" pitchFamily="34" charset="-128"/>
              </a:rPr>
              <a:t>Mike Pighills, Head of IT Services, Nationwide</a:t>
            </a:r>
            <a:endParaRPr lang="en-US" altLang="en-US">
              <a:ea typeface="Arial Unicode MS" pitchFamily="34" charset="-128"/>
              <a:cs typeface="Arial Unicode MS" pitchFamily="34" charset="-128"/>
            </a:endParaRPr>
          </a:p>
        </p:txBody>
      </p:sp>
      <p:sp>
        <p:nvSpPr>
          <p:cNvPr id="71685" name="Rectangle 5"/>
          <p:cNvSpPr>
            <a:spLocks noChangeArrowheads="1"/>
          </p:cNvSpPr>
          <p:nvPr/>
        </p:nvSpPr>
        <p:spPr bwMode="auto">
          <a:xfrm>
            <a:off x="1371958" y="1213594"/>
            <a:ext cx="2092473" cy="108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000000"/>
                </a:solidFill>
                <a:round/>
                <a:headEnd/>
                <a:tailEnd/>
              </a14:hiddenLine>
            </a:ext>
          </a:extLst>
        </p:spPr>
        <p:txBody>
          <a:bodyPr lIns="0" tIns="0" rIns="0" bIns="0"/>
          <a:lstStyle>
            <a:lvl1pPr eaLnBrk="0" hangingPunct="0">
              <a:spcBef>
                <a:spcPts val="400"/>
              </a:spcBef>
              <a:buFont typeface="Wingdings" pitchFamily="2"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itchFamily="34" charset="0"/>
                <a:ea typeface="MS PGothic" pitchFamily="34" charset="-128"/>
              </a:defRPr>
            </a:lvl1pPr>
            <a:lvl2pPr marL="508000" indent="-161925" eaLnBrk="0" hangingPunct="0">
              <a:spcBef>
                <a:spcPts val="400"/>
              </a:spcBef>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itchFamily="34" charset="0"/>
                <a:ea typeface="MS PGothic" pitchFamily="34" charset="-128"/>
              </a:defRPr>
            </a:lvl2pPr>
            <a:lvl3pPr marL="854075" indent="-171450" eaLnBrk="0" hangingPunct="0">
              <a:spcBef>
                <a:spcPts val="400"/>
              </a:spcBef>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itchFamily="34" charset="0"/>
                <a:ea typeface="MS PGothic" pitchFamily="34" charset="-128"/>
              </a:defRPr>
            </a:lvl3pPr>
            <a:lvl4pPr marL="2405063" indent="-344488" eaLnBrk="0" hangingPunct="0">
              <a:spcBef>
                <a:spcPts val="400"/>
              </a:spcBef>
              <a:buClr>
                <a:srgbClr val="FFFFFF"/>
              </a:buClr>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4pPr>
            <a:lvl5pPr marL="1538288" indent="-161925" eaLnBrk="0" hangingPunct="0">
              <a:spcBef>
                <a:spcPts val="400"/>
              </a:spcBef>
              <a:buClr>
                <a:srgbClr val="FFFFFF"/>
              </a:buClr>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5pPr>
            <a:lvl6pPr marL="1995488" indent="-161925" defTabSz="457200" eaLnBrk="0" fontAlgn="base" hangingPunct="0">
              <a:spcBef>
                <a:spcPts val="400"/>
              </a:spcBef>
              <a:spcAft>
                <a:spcPct val="0"/>
              </a:spcAft>
              <a:buClr>
                <a:srgbClr val="FFFFFF"/>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6pPr>
            <a:lvl7pPr marL="2452688" indent="-161925" defTabSz="457200" eaLnBrk="0" fontAlgn="base" hangingPunct="0">
              <a:spcBef>
                <a:spcPts val="400"/>
              </a:spcBef>
              <a:spcAft>
                <a:spcPct val="0"/>
              </a:spcAft>
              <a:buClr>
                <a:srgbClr val="FFFFFF"/>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7pPr>
            <a:lvl8pPr marL="2909888" indent="-161925" defTabSz="457200" eaLnBrk="0" fontAlgn="base" hangingPunct="0">
              <a:spcBef>
                <a:spcPts val="400"/>
              </a:spcBef>
              <a:spcAft>
                <a:spcPct val="0"/>
              </a:spcAft>
              <a:buClr>
                <a:srgbClr val="FFFFFF"/>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8pPr>
            <a:lvl9pPr marL="3367088" indent="-161925" defTabSz="457200" eaLnBrk="0" fontAlgn="base" hangingPunct="0">
              <a:spcBef>
                <a:spcPts val="400"/>
              </a:spcBef>
              <a:spcAft>
                <a:spcPct val="0"/>
              </a:spcAft>
              <a:buClr>
                <a:srgbClr val="FFFFFF"/>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9pPr>
          </a:lstStyle>
          <a:p>
            <a:pPr defTabSz="457200" eaLnBrk="1" hangingPunct="1">
              <a:spcBef>
                <a:spcPct val="0"/>
              </a:spcBef>
              <a:buSzPct val="100000"/>
              <a:buNone/>
            </a:pPr>
            <a:r>
              <a:rPr lang="en-US" altLang="en-US" sz="1800" b="1" dirty="0">
                <a:solidFill>
                  <a:srgbClr val="FF9933"/>
                </a:solidFill>
                <a:ea typeface="Arial Unicode MS" pitchFamily="34" charset="-128"/>
                <a:cs typeface="Arial Unicode MS" pitchFamily="34" charset="-128"/>
              </a:rPr>
              <a:t>New mobile and internet  </a:t>
            </a:r>
          </a:p>
          <a:p>
            <a:pPr defTabSz="457200" eaLnBrk="1" hangingPunct="1">
              <a:spcBef>
                <a:spcPct val="0"/>
              </a:spcBef>
              <a:buSzPct val="100000"/>
              <a:buNone/>
            </a:pPr>
            <a:r>
              <a:rPr lang="en-GB" altLang="en-US" sz="1400" dirty="0">
                <a:ea typeface="Arial Unicode MS" pitchFamily="34" charset="-128"/>
                <a:cs typeface="Arial Unicode MS" pitchFamily="34" charset="-128"/>
              </a:rPr>
              <a:t>banking applications hook directly into the mainframe for 24/7 availability</a:t>
            </a:r>
            <a:endParaRPr lang="en-US" altLang="en-US" sz="1400" dirty="0">
              <a:solidFill>
                <a:srgbClr val="5F5D5E"/>
              </a:solidFill>
              <a:ea typeface="Arial Unicode MS" pitchFamily="34" charset="-128"/>
              <a:cs typeface="Arial Unicode MS" pitchFamily="34" charset="-128"/>
            </a:endParaRPr>
          </a:p>
        </p:txBody>
      </p:sp>
      <p:sp>
        <p:nvSpPr>
          <p:cNvPr id="71686" name="Rectangle 6"/>
          <p:cNvSpPr>
            <a:spLocks noChangeArrowheads="1"/>
          </p:cNvSpPr>
          <p:nvPr/>
        </p:nvSpPr>
        <p:spPr bwMode="auto">
          <a:xfrm>
            <a:off x="1371958" y="3374182"/>
            <a:ext cx="2092473"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000000"/>
                </a:solidFill>
                <a:round/>
                <a:headEnd/>
                <a:tailEnd/>
              </a14:hiddenLine>
            </a:ext>
          </a:extLst>
        </p:spPr>
        <p:txBody>
          <a:bodyPr lIns="0" tIns="0" rIns="0" bIns="0"/>
          <a:lstStyle>
            <a:lvl1pPr eaLnBrk="0" hangingPunct="0">
              <a:spcBef>
                <a:spcPts val="400"/>
              </a:spcBef>
              <a:buFont typeface="Wingdings" pitchFamily="2"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itchFamily="34" charset="0"/>
                <a:ea typeface="MS PGothic" pitchFamily="34" charset="-128"/>
              </a:defRPr>
            </a:lvl1pPr>
            <a:lvl2pPr marL="508000" indent="-161925" eaLnBrk="0" hangingPunct="0">
              <a:spcBef>
                <a:spcPts val="400"/>
              </a:spcBef>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itchFamily="34" charset="0"/>
                <a:ea typeface="MS PGothic" pitchFamily="34" charset="-128"/>
              </a:defRPr>
            </a:lvl2pPr>
            <a:lvl3pPr marL="854075" indent="-171450" eaLnBrk="0" hangingPunct="0">
              <a:spcBef>
                <a:spcPts val="400"/>
              </a:spcBef>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itchFamily="34" charset="0"/>
                <a:ea typeface="MS PGothic" pitchFamily="34" charset="-128"/>
              </a:defRPr>
            </a:lvl3pPr>
            <a:lvl4pPr marL="2405063" indent="-344488" eaLnBrk="0" hangingPunct="0">
              <a:spcBef>
                <a:spcPts val="400"/>
              </a:spcBef>
              <a:buClr>
                <a:srgbClr val="FFFFFF"/>
              </a:buClr>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4pPr>
            <a:lvl5pPr marL="1538288" indent="-161925" eaLnBrk="0" hangingPunct="0">
              <a:spcBef>
                <a:spcPts val="400"/>
              </a:spcBef>
              <a:buClr>
                <a:srgbClr val="FFFFFF"/>
              </a:buClr>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5pPr>
            <a:lvl6pPr marL="1995488" indent="-161925" defTabSz="457200" eaLnBrk="0" fontAlgn="base" hangingPunct="0">
              <a:spcBef>
                <a:spcPts val="400"/>
              </a:spcBef>
              <a:spcAft>
                <a:spcPct val="0"/>
              </a:spcAft>
              <a:buClr>
                <a:srgbClr val="FFFFFF"/>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6pPr>
            <a:lvl7pPr marL="2452688" indent="-161925" defTabSz="457200" eaLnBrk="0" fontAlgn="base" hangingPunct="0">
              <a:spcBef>
                <a:spcPts val="400"/>
              </a:spcBef>
              <a:spcAft>
                <a:spcPct val="0"/>
              </a:spcAft>
              <a:buClr>
                <a:srgbClr val="FFFFFF"/>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7pPr>
            <a:lvl8pPr marL="2909888" indent="-161925" defTabSz="457200" eaLnBrk="0" fontAlgn="base" hangingPunct="0">
              <a:spcBef>
                <a:spcPts val="400"/>
              </a:spcBef>
              <a:spcAft>
                <a:spcPct val="0"/>
              </a:spcAft>
              <a:buClr>
                <a:srgbClr val="FFFFFF"/>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8pPr>
            <a:lvl9pPr marL="3367088" indent="-161925" defTabSz="457200" eaLnBrk="0" fontAlgn="base" hangingPunct="0">
              <a:spcBef>
                <a:spcPts val="400"/>
              </a:spcBef>
              <a:spcAft>
                <a:spcPct val="0"/>
              </a:spcAft>
              <a:buClr>
                <a:srgbClr val="FFFFFF"/>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9pPr>
          </a:lstStyle>
          <a:p>
            <a:pPr defTabSz="457200" eaLnBrk="1" hangingPunct="1">
              <a:spcBef>
                <a:spcPct val="0"/>
              </a:spcBef>
              <a:buSzPct val="100000"/>
              <a:buNone/>
            </a:pPr>
            <a:r>
              <a:rPr lang="en-US" altLang="en-US" sz="1800" b="1">
                <a:solidFill>
                  <a:srgbClr val="0099B5"/>
                </a:solidFill>
                <a:ea typeface="Arial Unicode MS" pitchFamily="34" charset="-128"/>
                <a:cs typeface="Arial Unicode MS" pitchFamily="34" charset="-128"/>
              </a:rPr>
              <a:t>Eases compliance  </a:t>
            </a:r>
          </a:p>
          <a:p>
            <a:pPr defTabSz="457200" eaLnBrk="1" hangingPunct="1">
              <a:spcBef>
                <a:spcPct val="0"/>
              </a:spcBef>
              <a:buSzPct val="100000"/>
              <a:buNone/>
            </a:pPr>
            <a:r>
              <a:rPr lang="en-GB" altLang="en-US" sz="1400">
                <a:ea typeface="Arial Unicode MS" pitchFamily="34" charset="-128"/>
                <a:cs typeface="Arial Unicode MS" pitchFamily="34" charset="-128"/>
              </a:rPr>
              <a:t>by enabling greater control and auditability of security </a:t>
            </a:r>
            <a:endParaRPr lang="en-US" altLang="en-US" sz="1400">
              <a:solidFill>
                <a:srgbClr val="5F5D5E"/>
              </a:solidFill>
              <a:ea typeface="Arial Unicode MS" pitchFamily="34" charset="-128"/>
              <a:cs typeface="Arial Unicode MS" pitchFamily="34" charset="-128"/>
            </a:endParaRPr>
          </a:p>
        </p:txBody>
      </p:sp>
      <p:sp>
        <p:nvSpPr>
          <p:cNvPr id="71689" name="Text Box 16"/>
          <p:cNvSpPr txBox="1">
            <a:spLocks noChangeArrowheads="1"/>
          </p:cNvSpPr>
          <p:nvPr/>
        </p:nvSpPr>
        <p:spPr bwMode="auto">
          <a:xfrm>
            <a:off x="1371958" y="4453684"/>
            <a:ext cx="2092473"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000000"/>
                </a:solidFill>
                <a:round/>
                <a:headEnd/>
                <a:tailEnd/>
              </a14:hiddenLine>
            </a:ext>
          </a:extLst>
        </p:spPr>
        <p:txBody>
          <a:bodyPr wrap="none" lIns="0" tIns="0" rIns="0" bIns="0"/>
          <a:lstStyle>
            <a:lvl1pPr eaLnBrk="0" hangingPunct="0">
              <a:spcBef>
                <a:spcPts val="400"/>
              </a:spcBef>
              <a:buFont typeface="Wingdings" pitchFamily="2"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itchFamily="34" charset="0"/>
                <a:ea typeface="MS PGothic" pitchFamily="34" charset="-128"/>
              </a:defRPr>
            </a:lvl1pPr>
            <a:lvl2pPr marL="508000" indent="-161925" eaLnBrk="0" hangingPunct="0">
              <a:spcBef>
                <a:spcPts val="400"/>
              </a:spcBef>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itchFamily="34" charset="0"/>
                <a:ea typeface="MS PGothic" pitchFamily="34" charset="-128"/>
              </a:defRPr>
            </a:lvl2pPr>
            <a:lvl3pPr marL="854075" indent="-171450" eaLnBrk="0" hangingPunct="0">
              <a:spcBef>
                <a:spcPts val="400"/>
              </a:spcBef>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itchFamily="34" charset="0"/>
                <a:ea typeface="MS PGothic" pitchFamily="34" charset="-128"/>
              </a:defRPr>
            </a:lvl3pPr>
            <a:lvl4pPr marL="2405063" indent="-344488" eaLnBrk="0" hangingPunct="0">
              <a:spcBef>
                <a:spcPts val="400"/>
              </a:spcBef>
              <a:buClr>
                <a:srgbClr val="FFFFFF"/>
              </a:buClr>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4pPr>
            <a:lvl5pPr marL="1538288" indent="-161925" eaLnBrk="0" hangingPunct="0">
              <a:spcBef>
                <a:spcPts val="400"/>
              </a:spcBef>
              <a:buClr>
                <a:srgbClr val="FFFFFF"/>
              </a:buClr>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5pPr>
            <a:lvl6pPr marL="1995488" indent="-161925" defTabSz="457200" eaLnBrk="0" fontAlgn="base" hangingPunct="0">
              <a:spcBef>
                <a:spcPts val="400"/>
              </a:spcBef>
              <a:spcAft>
                <a:spcPct val="0"/>
              </a:spcAft>
              <a:buClr>
                <a:srgbClr val="FFFFFF"/>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6pPr>
            <a:lvl7pPr marL="2452688" indent="-161925" defTabSz="457200" eaLnBrk="0" fontAlgn="base" hangingPunct="0">
              <a:spcBef>
                <a:spcPts val="400"/>
              </a:spcBef>
              <a:spcAft>
                <a:spcPct val="0"/>
              </a:spcAft>
              <a:buClr>
                <a:srgbClr val="FFFFFF"/>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7pPr>
            <a:lvl8pPr marL="2909888" indent="-161925" defTabSz="457200" eaLnBrk="0" fontAlgn="base" hangingPunct="0">
              <a:spcBef>
                <a:spcPts val="400"/>
              </a:spcBef>
              <a:spcAft>
                <a:spcPct val="0"/>
              </a:spcAft>
              <a:buClr>
                <a:srgbClr val="FFFFFF"/>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8pPr>
            <a:lvl9pPr marL="3367088" indent="-161925" defTabSz="457200" eaLnBrk="0" fontAlgn="base" hangingPunct="0">
              <a:spcBef>
                <a:spcPts val="400"/>
              </a:spcBef>
              <a:spcAft>
                <a:spcPct val="0"/>
              </a:spcAft>
              <a:buClr>
                <a:srgbClr val="FFFFFF"/>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9pPr>
          </a:lstStyle>
          <a:p>
            <a:pPr defTabSz="457200" eaLnBrk="1" hangingPunct="1">
              <a:spcBef>
                <a:spcPct val="0"/>
              </a:spcBef>
              <a:buClr>
                <a:srgbClr val="000000"/>
              </a:buClr>
              <a:buSzPct val="100000"/>
              <a:buNone/>
            </a:pPr>
            <a:r>
              <a:rPr lang="en-US" altLang="en-US" sz="1400" b="1">
                <a:ea typeface="Arial Unicode MS" pitchFamily="34" charset="-128"/>
                <a:cs typeface="Arial Unicode MS" pitchFamily="34" charset="-128"/>
              </a:rPr>
              <a:t>Solution components</a:t>
            </a:r>
          </a:p>
        </p:txBody>
      </p:sp>
      <p:sp>
        <p:nvSpPr>
          <p:cNvPr id="71690" name="Rectangle 1"/>
          <p:cNvSpPr>
            <a:spLocks noChangeArrowheads="1"/>
          </p:cNvSpPr>
          <p:nvPr/>
        </p:nvSpPr>
        <p:spPr bwMode="auto">
          <a:xfrm>
            <a:off x="3572807" y="3099546"/>
            <a:ext cx="4051561"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spcBef>
                <a:spcPts val="400"/>
              </a:spcBef>
              <a:buFont typeface="Wingdings" pitchFamily="2" charset="2"/>
              <a:buChar char=""/>
              <a:defRPr sz="1600">
                <a:solidFill>
                  <a:srgbClr val="000000"/>
                </a:solidFill>
                <a:latin typeface="Arial" pitchFamily="34" charset="0"/>
                <a:ea typeface="MS PGothic" pitchFamily="34" charset="-128"/>
              </a:defRPr>
            </a:lvl1pPr>
            <a:lvl2pPr marL="508000" indent="-161925" eaLnBrk="0" hangingPunct="0">
              <a:spcBef>
                <a:spcPts val="400"/>
              </a:spcBef>
              <a:buFont typeface="Arial" pitchFamily="34" charset="0"/>
              <a:buChar char="–"/>
              <a:defRPr sz="1600">
                <a:solidFill>
                  <a:srgbClr val="000000"/>
                </a:solidFill>
                <a:latin typeface="Arial" pitchFamily="34" charset="0"/>
                <a:ea typeface="MS PGothic" pitchFamily="34" charset="-128"/>
              </a:defRPr>
            </a:lvl2pPr>
            <a:lvl3pPr marL="854075" indent="-171450" eaLnBrk="0" hangingPunct="0">
              <a:spcBef>
                <a:spcPts val="400"/>
              </a:spcBef>
              <a:buFont typeface="Arial" pitchFamily="34" charset="0"/>
              <a:buChar char="•"/>
              <a:defRPr sz="1600">
                <a:solidFill>
                  <a:srgbClr val="000000"/>
                </a:solidFill>
                <a:latin typeface="Arial" pitchFamily="34" charset="0"/>
                <a:ea typeface="MS PGothic" pitchFamily="34" charset="-128"/>
              </a:defRPr>
            </a:lvl3pPr>
            <a:lvl4pPr marL="2405063" indent="-344488" eaLnBrk="0" hangingPunct="0">
              <a:spcBef>
                <a:spcPts val="400"/>
              </a:spcBef>
              <a:buClr>
                <a:srgbClr val="FFFFFF"/>
              </a:buClr>
              <a:buFont typeface="Arial" pitchFamily="34" charset="0"/>
              <a:buChar char="–"/>
              <a:defRPr sz="1600">
                <a:solidFill>
                  <a:srgbClr val="FFFFFF"/>
                </a:solidFill>
                <a:latin typeface="Arial" pitchFamily="34" charset="0"/>
                <a:ea typeface="MS PGothic" pitchFamily="34" charset="-128"/>
              </a:defRPr>
            </a:lvl4pPr>
            <a:lvl5pPr marL="1538288" indent="-161925" eaLnBrk="0" hangingPunct="0">
              <a:spcBef>
                <a:spcPts val="400"/>
              </a:spcBef>
              <a:buClr>
                <a:srgbClr val="FFFFFF"/>
              </a:buClr>
              <a:buFont typeface="Arial" pitchFamily="34" charset="0"/>
              <a:buChar char="»"/>
              <a:defRPr sz="1600">
                <a:solidFill>
                  <a:srgbClr val="FFFFFF"/>
                </a:solidFill>
                <a:latin typeface="Arial" pitchFamily="34" charset="0"/>
                <a:ea typeface="MS PGothic" pitchFamily="34" charset="-128"/>
              </a:defRPr>
            </a:lvl5pPr>
            <a:lvl6pPr marL="1995488" indent="-161925" defTabSz="457200" eaLnBrk="0" fontAlgn="base" hangingPunct="0">
              <a:spcBef>
                <a:spcPts val="400"/>
              </a:spcBef>
              <a:spcAft>
                <a:spcPct val="0"/>
              </a:spcAft>
              <a:buClr>
                <a:srgbClr val="FFFFFF"/>
              </a:buClr>
              <a:buSzPct val="100000"/>
              <a:buFont typeface="Arial" pitchFamily="34" charset="0"/>
              <a:buChar char="»"/>
              <a:defRPr sz="1600">
                <a:solidFill>
                  <a:srgbClr val="FFFFFF"/>
                </a:solidFill>
                <a:latin typeface="Arial" pitchFamily="34" charset="0"/>
                <a:ea typeface="MS PGothic" pitchFamily="34" charset="-128"/>
              </a:defRPr>
            </a:lvl6pPr>
            <a:lvl7pPr marL="2452688" indent="-161925" defTabSz="457200" eaLnBrk="0" fontAlgn="base" hangingPunct="0">
              <a:spcBef>
                <a:spcPts val="400"/>
              </a:spcBef>
              <a:spcAft>
                <a:spcPct val="0"/>
              </a:spcAft>
              <a:buClr>
                <a:srgbClr val="FFFFFF"/>
              </a:buClr>
              <a:buSzPct val="100000"/>
              <a:buFont typeface="Arial" pitchFamily="34" charset="0"/>
              <a:buChar char="»"/>
              <a:defRPr sz="1600">
                <a:solidFill>
                  <a:srgbClr val="FFFFFF"/>
                </a:solidFill>
                <a:latin typeface="Arial" pitchFamily="34" charset="0"/>
                <a:ea typeface="MS PGothic" pitchFamily="34" charset="-128"/>
              </a:defRPr>
            </a:lvl7pPr>
            <a:lvl8pPr marL="2909888" indent="-161925" defTabSz="457200" eaLnBrk="0" fontAlgn="base" hangingPunct="0">
              <a:spcBef>
                <a:spcPts val="400"/>
              </a:spcBef>
              <a:spcAft>
                <a:spcPct val="0"/>
              </a:spcAft>
              <a:buClr>
                <a:srgbClr val="FFFFFF"/>
              </a:buClr>
              <a:buSzPct val="100000"/>
              <a:buFont typeface="Arial" pitchFamily="34" charset="0"/>
              <a:buChar char="»"/>
              <a:defRPr sz="1600">
                <a:solidFill>
                  <a:srgbClr val="FFFFFF"/>
                </a:solidFill>
                <a:latin typeface="Arial" pitchFamily="34" charset="0"/>
                <a:ea typeface="MS PGothic" pitchFamily="34" charset="-128"/>
              </a:defRPr>
            </a:lvl8pPr>
            <a:lvl9pPr marL="3367088" indent="-161925" defTabSz="457200" eaLnBrk="0" fontAlgn="base" hangingPunct="0">
              <a:spcBef>
                <a:spcPts val="400"/>
              </a:spcBef>
              <a:spcAft>
                <a:spcPct val="0"/>
              </a:spcAft>
              <a:buClr>
                <a:srgbClr val="FFFFFF"/>
              </a:buClr>
              <a:buSzPct val="100000"/>
              <a:buFont typeface="Arial" pitchFamily="34" charset="0"/>
              <a:buChar char="»"/>
              <a:defRPr sz="1600">
                <a:solidFill>
                  <a:srgbClr val="FFFFFF"/>
                </a:solidFill>
                <a:latin typeface="Arial" pitchFamily="34" charset="0"/>
                <a:ea typeface="MS PGothic" pitchFamily="34" charset="-128"/>
              </a:defRPr>
            </a:lvl9pPr>
          </a:lstStyle>
          <a:p>
            <a:pPr defTabSz="457200" eaLnBrk="1" hangingPunct="1">
              <a:spcBef>
                <a:spcPct val="0"/>
              </a:spcBef>
              <a:buClr>
                <a:srgbClr val="000000"/>
              </a:buClr>
              <a:buSzPct val="100000"/>
              <a:buNone/>
            </a:pPr>
            <a:r>
              <a:rPr lang="en-US" altLang="en-US" sz="1400" b="1">
                <a:ea typeface="Arial Unicode MS" pitchFamily="34" charset="-128"/>
                <a:cs typeface="Arial Unicode MS" pitchFamily="34" charset="-128"/>
              </a:rPr>
              <a:t>The transformation: </a:t>
            </a:r>
            <a:r>
              <a:rPr lang="en-GB" altLang="en-US" sz="1400">
                <a:ea typeface="Arial Unicode MS" pitchFamily="34" charset="-128"/>
                <a:cs typeface="Arial Unicode MS" pitchFamily="34" charset="-128"/>
              </a:rPr>
              <a:t>In an era of truly 24/7, multi-channel retail banking, Nationwide needed to bring new banking products to market more rapidly, and to handle growing numbers of customers and transactions faster and more efficiently. With a radical transformation of core systems to embrace real-time banking on the IBM mainframe platform, Nationwide is all set for a bigger and brighter future.</a:t>
            </a:r>
            <a:endParaRPr lang="en-US" altLang="en-US" sz="1400">
              <a:ea typeface="Arial Unicode MS" pitchFamily="34" charset="-128"/>
              <a:cs typeface="Arial Unicode MS" pitchFamily="34" charset="-128"/>
            </a:endParaRPr>
          </a:p>
        </p:txBody>
      </p:sp>
      <p:sp>
        <p:nvSpPr>
          <p:cNvPr id="71691" name="Rectangle 2"/>
          <p:cNvSpPr>
            <a:spLocks noChangeArrowheads="1"/>
          </p:cNvSpPr>
          <p:nvPr/>
        </p:nvSpPr>
        <p:spPr bwMode="auto">
          <a:xfrm>
            <a:off x="1371958" y="4706096"/>
            <a:ext cx="2092473"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spcBef>
                <a:spcPts val="400"/>
              </a:spcBef>
              <a:buFont typeface="Wingdings" pitchFamily="2" charset="2"/>
              <a:buChar char=""/>
              <a:defRPr sz="1600">
                <a:solidFill>
                  <a:srgbClr val="000000"/>
                </a:solidFill>
                <a:latin typeface="Arial" pitchFamily="34" charset="0"/>
                <a:ea typeface="MS PGothic" pitchFamily="34" charset="-128"/>
              </a:defRPr>
            </a:lvl1pPr>
            <a:lvl2pPr marL="508000" indent="-161925" eaLnBrk="0" hangingPunct="0">
              <a:spcBef>
                <a:spcPts val="400"/>
              </a:spcBef>
              <a:buFont typeface="Arial" pitchFamily="34" charset="0"/>
              <a:buChar char="–"/>
              <a:defRPr sz="1600">
                <a:solidFill>
                  <a:srgbClr val="000000"/>
                </a:solidFill>
                <a:latin typeface="Arial" pitchFamily="34" charset="0"/>
                <a:ea typeface="MS PGothic" pitchFamily="34" charset="-128"/>
              </a:defRPr>
            </a:lvl2pPr>
            <a:lvl3pPr marL="854075" indent="-171450" eaLnBrk="0" hangingPunct="0">
              <a:spcBef>
                <a:spcPts val="400"/>
              </a:spcBef>
              <a:buFont typeface="Arial" pitchFamily="34" charset="0"/>
              <a:buChar char="•"/>
              <a:defRPr sz="1600">
                <a:solidFill>
                  <a:srgbClr val="000000"/>
                </a:solidFill>
                <a:latin typeface="Arial" pitchFamily="34" charset="0"/>
                <a:ea typeface="MS PGothic" pitchFamily="34" charset="-128"/>
              </a:defRPr>
            </a:lvl3pPr>
            <a:lvl4pPr marL="2405063" indent="-344488" eaLnBrk="0" hangingPunct="0">
              <a:spcBef>
                <a:spcPts val="400"/>
              </a:spcBef>
              <a:buClr>
                <a:srgbClr val="FFFFFF"/>
              </a:buClr>
              <a:buFont typeface="Arial" pitchFamily="34" charset="0"/>
              <a:buChar char="–"/>
              <a:defRPr sz="1600">
                <a:solidFill>
                  <a:srgbClr val="FFFFFF"/>
                </a:solidFill>
                <a:latin typeface="Arial" pitchFamily="34" charset="0"/>
                <a:ea typeface="MS PGothic" pitchFamily="34" charset="-128"/>
              </a:defRPr>
            </a:lvl4pPr>
            <a:lvl5pPr marL="1538288" indent="-161925" eaLnBrk="0" hangingPunct="0">
              <a:spcBef>
                <a:spcPts val="400"/>
              </a:spcBef>
              <a:buClr>
                <a:srgbClr val="FFFFFF"/>
              </a:buClr>
              <a:buFont typeface="Arial" pitchFamily="34" charset="0"/>
              <a:buChar char="»"/>
              <a:defRPr sz="1600">
                <a:solidFill>
                  <a:srgbClr val="FFFFFF"/>
                </a:solidFill>
                <a:latin typeface="Arial" pitchFamily="34" charset="0"/>
                <a:ea typeface="MS PGothic" pitchFamily="34" charset="-128"/>
              </a:defRPr>
            </a:lvl5pPr>
            <a:lvl6pPr marL="1995488" indent="-161925" defTabSz="457200" eaLnBrk="0" fontAlgn="base" hangingPunct="0">
              <a:spcBef>
                <a:spcPts val="400"/>
              </a:spcBef>
              <a:spcAft>
                <a:spcPct val="0"/>
              </a:spcAft>
              <a:buClr>
                <a:srgbClr val="FFFFFF"/>
              </a:buClr>
              <a:buSzPct val="100000"/>
              <a:buFont typeface="Arial" pitchFamily="34" charset="0"/>
              <a:buChar char="»"/>
              <a:defRPr sz="1600">
                <a:solidFill>
                  <a:srgbClr val="FFFFFF"/>
                </a:solidFill>
                <a:latin typeface="Arial" pitchFamily="34" charset="0"/>
                <a:ea typeface="MS PGothic" pitchFamily="34" charset="-128"/>
              </a:defRPr>
            </a:lvl6pPr>
            <a:lvl7pPr marL="2452688" indent="-161925" defTabSz="457200" eaLnBrk="0" fontAlgn="base" hangingPunct="0">
              <a:spcBef>
                <a:spcPts val="400"/>
              </a:spcBef>
              <a:spcAft>
                <a:spcPct val="0"/>
              </a:spcAft>
              <a:buClr>
                <a:srgbClr val="FFFFFF"/>
              </a:buClr>
              <a:buSzPct val="100000"/>
              <a:buFont typeface="Arial" pitchFamily="34" charset="0"/>
              <a:buChar char="»"/>
              <a:defRPr sz="1600">
                <a:solidFill>
                  <a:srgbClr val="FFFFFF"/>
                </a:solidFill>
                <a:latin typeface="Arial" pitchFamily="34" charset="0"/>
                <a:ea typeface="MS PGothic" pitchFamily="34" charset="-128"/>
              </a:defRPr>
            </a:lvl7pPr>
            <a:lvl8pPr marL="2909888" indent="-161925" defTabSz="457200" eaLnBrk="0" fontAlgn="base" hangingPunct="0">
              <a:spcBef>
                <a:spcPts val="400"/>
              </a:spcBef>
              <a:spcAft>
                <a:spcPct val="0"/>
              </a:spcAft>
              <a:buClr>
                <a:srgbClr val="FFFFFF"/>
              </a:buClr>
              <a:buSzPct val="100000"/>
              <a:buFont typeface="Arial" pitchFamily="34" charset="0"/>
              <a:buChar char="»"/>
              <a:defRPr sz="1600">
                <a:solidFill>
                  <a:srgbClr val="FFFFFF"/>
                </a:solidFill>
                <a:latin typeface="Arial" pitchFamily="34" charset="0"/>
                <a:ea typeface="MS PGothic" pitchFamily="34" charset="-128"/>
              </a:defRPr>
            </a:lvl8pPr>
            <a:lvl9pPr marL="3367088" indent="-161925" defTabSz="457200" eaLnBrk="0" fontAlgn="base" hangingPunct="0">
              <a:spcBef>
                <a:spcPts val="400"/>
              </a:spcBef>
              <a:spcAft>
                <a:spcPct val="0"/>
              </a:spcAft>
              <a:buClr>
                <a:srgbClr val="FFFFFF"/>
              </a:buClr>
              <a:buSzPct val="100000"/>
              <a:buFont typeface="Arial" pitchFamily="34" charset="0"/>
              <a:buChar char="»"/>
              <a:defRPr sz="1600">
                <a:solidFill>
                  <a:srgbClr val="FFFFFF"/>
                </a:solidFill>
                <a:latin typeface="Arial" pitchFamily="34" charset="0"/>
                <a:ea typeface="MS PGothic" pitchFamily="34" charset="-128"/>
              </a:defRPr>
            </a:lvl9pPr>
          </a:lstStyle>
          <a:p>
            <a:pPr defTabSz="457200" eaLnBrk="1" hangingPunct="1">
              <a:spcBef>
                <a:spcPct val="0"/>
              </a:spcBef>
              <a:buClr>
                <a:srgbClr val="000000"/>
              </a:buClr>
              <a:buSzPct val="100000"/>
              <a:buNone/>
            </a:pPr>
            <a:r>
              <a:rPr lang="en-US" altLang="en-US" sz="1200" b="1">
                <a:ea typeface="Arial Unicode MS" pitchFamily="34" charset="-128"/>
                <a:cs typeface="Arial Unicode MS" pitchFamily="34" charset="-128"/>
              </a:rPr>
              <a:t>Software</a:t>
            </a:r>
            <a:endParaRPr lang="en-US" altLang="en-US" sz="1200">
              <a:ea typeface="Arial Unicode MS" pitchFamily="34" charset="-128"/>
              <a:cs typeface="Arial Unicode MS" pitchFamily="34" charset="-128"/>
            </a:endParaRPr>
          </a:p>
          <a:p>
            <a:pPr defTabSz="457200" eaLnBrk="1">
              <a:spcBef>
                <a:spcPct val="0"/>
              </a:spcBef>
              <a:buClr>
                <a:srgbClr val="000000"/>
              </a:buClr>
              <a:buSzPct val="100000"/>
              <a:buNone/>
            </a:pPr>
            <a:r>
              <a:rPr lang="en-US" altLang="en-US" sz="1200">
                <a:ea typeface="Arial Unicode MS" pitchFamily="34" charset="-128"/>
                <a:cs typeface="Arial Unicode MS" pitchFamily="34" charset="-128"/>
              </a:rPr>
              <a:t>• IBM® DB2® for z/OS®</a:t>
            </a:r>
            <a:endParaRPr lang="en-GB" altLang="en-US" sz="1200">
              <a:ea typeface="Arial Unicode MS" pitchFamily="34" charset="-128"/>
              <a:cs typeface="Arial Unicode MS" pitchFamily="34" charset="-128"/>
            </a:endParaRPr>
          </a:p>
          <a:p>
            <a:pPr defTabSz="457200" eaLnBrk="1">
              <a:spcBef>
                <a:spcPct val="0"/>
              </a:spcBef>
              <a:buClr>
                <a:srgbClr val="000000"/>
              </a:buClr>
              <a:buSzPct val="100000"/>
              <a:buNone/>
            </a:pPr>
            <a:r>
              <a:rPr lang="en-US" altLang="en-US" sz="1200">
                <a:ea typeface="Arial Unicode MS" pitchFamily="34" charset="-128"/>
                <a:cs typeface="Arial Unicode MS" pitchFamily="34" charset="-128"/>
              </a:rPr>
              <a:t>• IBM InfoSphere® Guardium® S-TAP®</a:t>
            </a:r>
            <a:endParaRPr lang="en-GB" altLang="en-US" sz="1200">
              <a:ea typeface="Arial Unicode MS" pitchFamily="34" charset="-128"/>
              <a:cs typeface="Arial Unicode MS" pitchFamily="34" charset="-128"/>
            </a:endParaRPr>
          </a:p>
          <a:p>
            <a:pPr defTabSz="457200" eaLnBrk="1">
              <a:spcBef>
                <a:spcPct val="0"/>
              </a:spcBef>
              <a:buClr>
                <a:srgbClr val="000000"/>
              </a:buClr>
              <a:buSzPct val="100000"/>
              <a:buNone/>
            </a:pPr>
            <a:r>
              <a:rPr lang="en-US" altLang="en-US" sz="1200">
                <a:ea typeface="Arial Unicode MS" pitchFamily="34" charset="-128"/>
                <a:cs typeface="Arial Unicode MS" pitchFamily="34" charset="-128"/>
              </a:rPr>
              <a:t>• IBM Security zSecure™</a:t>
            </a:r>
            <a:endParaRPr lang="en-GB" altLang="en-US" sz="1200">
              <a:ea typeface="Arial Unicode MS" pitchFamily="34" charset="-128"/>
              <a:cs typeface="Arial Unicode MS" pitchFamily="34" charset="-128"/>
            </a:endParaRPr>
          </a:p>
          <a:p>
            <a:pPr defTabSz="457200" eaLnBrk="1">
              <a:spcBef>
                <a:spcPct val="0"/>
              </a:spcBef>
              <a:buClr>
                <a:srgbClr val="000000"/>
              </a:buClr>
              <a:buSzPct val="100000"/>
              <a:buNone/>
            </a:pPr>
            <a:r>
              <a:rPr lang="en-US" altLang="en-US" sz="1200">
                <a:ea typeface="Arial Unicode MS" pitchFamily="34" charset="-128"/>
                <a:cs typeface="Arial Unicode MS" pitchFamily="34" charset="-128"/>
              </a:rPr>
              <a:t>• IBM z/OS</a:t>
            </a:r>
            <a:endParaRPr lang="en-GB" altLang="en-US" sz="1200">
              <a:ea typeface="Arial Unicode MS" pitchFamily="34" charset="-128"/>
              <a:cs typeface="Arial Unicode MS" pitchFamily="34" charset="-128"/>
            </a:endParaRPr>
          </a:p>
          <a:p>
            <a:pPr defTabSz="457200" eaLnBrk="1">
              <a:spcBef>
                <a:spcPct val="0"/>
              </a:spcBef>
              <a:buClr>
                <a:srgbClr val="000000"/>
              </a:buClr>
              <a:buSzPct val="100000"/>
              <a:buNone/>
            </a:pPr>
            <a:r>
              <a:rPr lang="en-US" altLang="en-US" sz="1200">
                <a:ea typeface="Arial Unicode MS" pitchFamily="34" charset="-128"/>
                <a:cs typeface="Arial Unicode MS" pitchFamily="34" charset="-128"/>
              </a:rPr>
              <a:t>• SAP for Banking</a:t>
            </a:r>
          </a:p>
          <a:p>
            <a:pPr defTabSz="457200" eaLnBrk="1">
              <a:spcBef>
                <a:spcPct val="0"/>
              </a:spcBef>
              <a:buClr>
                <a:srgbClr val="000000"/>
              </a:buClr>
              <a:buSzPct val="100000"/>
              <a:buNone/>
            </a:pPr>
            <a:r>
              <a:rPr lang="en-US" altLang="en-US" sz="1200" b="1">
                <a:ea typeface="Arial Unicode MS" pitchFamily="34" charset="-128"/>
                <a:cs typeface="Arial Unicode MS" pitchFamily="34" charset="-128"/>
              </a:rPr>
              <a:t>Hardware</a:t>
            </a:r>
          </a:p>
          <a:p>
            <a:pPr defTabSz="457200" eaLnBrk="1">
              <a:spcBef>
                <a:spcPct val="0"/>
              </a:spcBef>
              <a:buClr>
                <a:srgbClr val="000000"/>
              </a:buClr>
              <a:buSzPct val="100000"/>
              <a:buNone/>
            </a:pPr>
            <a:r>
              <a:rPr lang="en-US" altLang="en-US" sz="1200">
                <a:ea typeface="Arial Unicode MS" pitchFamily="34" charset="-128"/>
                <a:cs typeface="Arial Unicode MS" pitchFamily="34" charset="-128"/>
              </a:rPr>
              <a:t>• IBM zEnterprise® 196</a:t>
            </a:r>
            <a:endParaRPr lang="en-GB" altLang="en-US" sz="1200">
              <a:ea typeface="Arial Unicode MS" pitchFamily="34" charset="-128"/>
              <a:cs typeface="Arial Unicode MS" pitchFamily="34" charset="-128"/>
            </a:endParaRPr>
          </a:p>
          <a:p>
            <a:pPr defTabSz="457200" eaLnBrk="1">
              <a:spcBef>
                <a:spcPct val="0"/>
              </a:spcBef>
              <a:buClr>
                <a:srgbClr val="000000"/>
              </a:buClr>
              <a:buSzPct val="100000"/>
              <a:buNone/>
            </a:pPr>
            <a:endParaRPr lang="en-GB" altLang="en-US" sz="1200" b="1">
              <a:ea typeface="Arial Unicode MS" pitchFamily="34" charset="-128"/>
              <a:cs typeface="Arial Unicode MS" pitchFamily="34" charset="-128"/>
            </a:endParaRPr>
          </a:p>
          <a:p>
            <a:pPr defTabSz="457200" eaLnBrk="1" hangingPunct="1">
              <a:spcBef>
                <a:spcPct val="0"/>
              </a:spcBef>
              <a:buClr>
                <a:srgbClr val="000000"/>
              </a:buClr>
              <a:buSzPct val="100000"/>
              <a:buNone/>
            </a:pPr>
            <a:endParaRPr lang="en-US" altLang="en-US" sz="1200">
              <a:ea typeface="Arial Unicode MS" pitchFamily="34" charset="-128"/>
              <a:cs typeface="Arial Unicode MS" pitchFamily="34" charset="-128"/>
            </a:endParaRPr>
          </a:p>
        </p:txBody>
      </p:sp>
      <p:sp>
        <p:nvSpPr>
          <p:cNvPr id="71692" name="Rectangle 3"/>
          <p:cNvSpPr>
            <a:spLocks noChangeArrowheads="1"/>
          </p:cNvSpPr>
          <p:nvPr/>
        </p:nvSpPr>
        <p:spPr bwMode="auto">
          <a:xfrm>
            <a:off x="7741080" y="6099919"/>
            <a:ext cx="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ts val="400"/>
              </a:spcBef>
              <a:buFont typeface="Wingdings" pitchFamily="2" charset="2"/>
              <a:buChar char=""/>
              <a:defRPr sz="1600">
                <a:solidFill>
                  <a:srgbClr val="000000"/>
                </a:solidFill>
                <a:latin typeface="Arial" pitchFamily="34" charset="0"/>
                <a:ea typeface="MS PGothic" pitchFamily="34" charset="-128"/>
              </a:defRPr>
            </a:lvl1pPr>
            <a:lvl2pPr marL="508000" indent="-161925" eaLnBrk="0" hangingPunct="0">
              <a:spcBef>
                <a:spcPts val="400"/>
              </a:spcBef>
              <a:buFont typeface="Arial" pitchFamily="34" charset="0"/>
              <a:buChar char="–"/>
              <a:defRPr sz="1600">
                <a:solidFill>
                  <a:srgbClr val="000000"/>
                </a:solidFill>
                <a:latin typeface="Arial" pitchFamily="34" charset="0"/>
                <a:ea typeface="MS PGothic" pitchFamily="34" charset="-128"/>
              </a:defRPr>
            </a:lvl2pPr>
            <a:lvl3pPr marL="854075" indent="-171450" eaLnBrk="0" hangingPunct="0">
              <a:spcBef>
                <a:spcPts val="400"/>
              </a:spcBef>
              <a:buFont typeface="Arial" pitchFamily="34" charset="0"/>
              <a:buChar char="•"/>
              <a:defRPr sz="1600">
                <a:solidFill>
                  <a:srgbClr val="000000"/>
                </a:solidFill>
                <a:latin typeface="Arial" pitchFamily="34" charset="0"/>
                <a:ea typeface="MS PGothic" pitchFamily="34" charset="-128"/>
              </a:defRPr>
            </a:lvl3pPr>
            <a:lvl4pPr marL="2405063" indent="-344488" eaLnBrk="0" hangingPunct="0">
              <a:spcBef>
                <a:spcPts val="400"/>
              </a:spcBef>
              <a:buClr>
                <a:srgbClr val="FFFFFF"/>
              </a:buClr>
              <a:buFont typeface="Arial" pitchFamily="34" charset="0"/>
              <a:buChar char="–"/>
              <a:defRPr sz="1600">
                <a:solidFill>
                  <a:srgbClr val="FFFFFF"/>
                </a:solidFill>
                <a:latin typeface="Arial" pitchFamily="34" charset="0"/>
                <a:ea typeface="MS PGothic" pitchFamily="34" charset="-128"/>
              </a:defRPr>
            </a:lvl4pPr>
            <a:lvl5pPr marL="1538288" indent="-161925" eaLnBrk="0" hangingPunct="0">
              <a:spcBef>
                <a:spcPts val="400"/>
              </a:spcBef>
              <a:buClr>
                <a:srgbClr val="FFFFFF"/>
              </a:buClr>
              <a:buFont typeface="Arial" pitchFamily="34" charset="0"/>
              <a:buChar char="»"/>
              <a:defRPr sz="1600">
                <a:solidFill>
                  <a:srgbClr val="FFFFFF"/>
                </a:solidFill>
                <a:latin typeface="Arial" pitchFamily="34" charset="0"/>
                <a:ea typeface="MS PGothic" pitchFamily="34" charset="-128"/>
              </a:defRPr>
            </a:lvl5pPr>
            <a:lvl6pPr marL="1995488" indent="-161925" defTabSz="457200" eaLnBrk="0" fontAlgn="base" hangingPunct="0">
              <a:spcBef>
                <a:spcPts val="400"/>
              </a:spcBef>
              <a:spcAft>
                <a:spcPct val="0"/>
              </a:spcAft>
              <a:buClr>
                <a:srgbClr val="FFFFFF"/>
              </a:buClr>
              <a:buSzPct val="100000"/>
              <a:buFont typeface="Arial" pitchFamily="34" charset="0"/>
              <a:buChar char="»"/>
              <a:defRPr sz="1600">
                <a:solidFill>
                  <a:srgbClr val="FFFFFF"/>
                </a:solidFill>
                <a:latin typeface="Arial" pitchFamily="34" charset="0"/>
                <a:ea typeface="MS PGothic" pitchFamily="34" charset="-128"/>
              </a:defRPr>
            </a:lvl6pPr>
            <a:lvl7pPr marL="2452688" indent="-161925" defTabSz="457200" eaLnBrk="0" fontAlgn="base" hangingPunct="0">
              <a:spcBef>
                <a:spcPts val="400"/>
              </a:spcBef>
              <a:spcAft>
                <a:spcPct val="0"/>
              </a:spcAft>
              <a:buClr>
                <a:srgbClr val="FFFFFF"/>
              </a:buClr>
              <a:buSzPct val="100000"/>
              <a:buFont typeface="Arial" pitchFamily="34" charset="0"/>
              <a:buChar char="»"/>
              <a:defRPr sz="1600">
                <a:solidFill>
                  <a:srgbClr val="FFFFFF"/>
                </a:solidFill>
                <a:latin typeface="Arial" pitchFamily="34" charset="0"/>
                <a:ea typeface="MS PGothic" pitchFamily="34" charset="-128"/>
              </a:defRPr>
            </a:lvl7pPr>
            <a:lvl8pPr marL="2909888" indent="-161925" defTabSz="457200" eaLnBrk="0" fontAlgn="base" hangingPunct="0">
              <a:spcBef>
                <a:spcPts val="400"/>
              </a:spcBef>
              <a:spcAft>
                <a:spcPct val="0"/>
              </a:spcAft>
              <a:buClr>
                <a:srgbClr val="FFFFFF"/>
              </a:buClr>
              <a:buSzPct val="100000"/>
              <a:buFont typeface="Arial" pitchFamily="34" charset="0"/>
              <a:buChar char="»"/>
              <a:defRPr sz="1600">
                <a:solidFill>
                  <a:srgbClr val="FFFFFF"/>
                </a:solidFill>
                <a:latin typeface="Arial" pitchFamily="34" charset="0"/>
                <a:ea typeface="MS PGothic" pitchFamily="34" charset="-128"/>
              </a:defRPr>
            </a:lvl8pPr>
            <a:lvl9pPr marL="3367088" indent="-161925" defTabSz="457200" eaLnBrk="0" fontAlgn="base" hangingPunct="0">
              <a:spcBef>
                <a:spcPts val="400"/>
              </a:spcBef>
              <a:spcAft>
                <a:spcPct val="0"/>
              </a:spcAft>
              <a:buClr>
                <a:srgbClr val="FFFFFF"/>
              </a:buClr>
              <a:buSzPct val="100000"/>
              <a:buFont typeface="Arial" pitchFamily="34" charset="0"/>
              <a:buChar char="»"/>
              <a:defRPr sz="1600">
                <a:solidFill>
                  <a:srgbClr val="FFFFFF"/>
                </a:solidFill>
                <a:latin typeface="Arial" pitchFamily="34" charset="0"/>
                <a:ea typeface="MS PGothic" pitchFamily="34" charset="-128"/>
              </a:defRPr>
            </a:lvl9pPr>
          </a:lstStyle>
          <a:p>
            <a:pPr algn="r" defTabSz="457200" eaLnBrk="1" hangingPunct="1">
              <a:spcBef>
                <a:spcPct val="0"/>
              </a:spcBef>
              <a:buClr>
                <a:srgbClr val="000000"/>
              </a:buClr>
              <a:buSzPct val="100000"/>
              <a:buNone/>
            </a:pPr>
            <a:endParaRPr lang="en-US" altLang="en-US" sz="1200">
              <a:ea typeface="Arial Unicode MS" pitchFamily="34" charset="-128"/>
              <a:cs typeface="Arial Unicode MS" pitchFamily="34" charset="-128"/>
            </a:endParaRPr>
          </a:p>
        </p:txBody>
      </p:sp>
      <p:sp>
        <p:nvSpPr>
          <p:cNvPr id="2064" name="Rectangle 16"/>
          <p:cNvSpPr>
            <a:spLocks noChangeArrowheads="1"/>
          </p:cNvSpPr>
          <p:nvPr/>
        </p:nvSpPr>
        <p:spPr bwMode="auto">
          <a:xfrm>
            <a:off x="3572807" y="1124695"/>
            <a:ext cx="4051561" cy="1800225"/>
          </a:xfrm>
          <a:prstGeom prst="rect">
            <a:avLst/>
          </a:prstGeom>
          <a:solidFill>
            <a:schemeClr val="bg1">
              <a:lumMod val="85000"/>
            </a:schemeClr>
          </a:solidFill>
          <a:ln w="3175" algn="ctr">
            <a:noFill/>
            <a:round/>
            <a:headEnd/>
            <a:tailEnd/>
          </a:ln>
        </p:spPr>
        <p:txBody>
          <a:bodyPr/>
          <a:lstStyle/>
          <a:p>
            <a:pPr defTabSz="457200">
              <a:buClr>
                <a:srgbClr val="000000"/>
              </a:buClr>
              <a:buSzPct val="100000"/>
              <a:defRPr/>
            </a:pPr>
            <a:endParaRPr lang="en-US">
              <a:solidFill>
                <a:srgbClr val="000000"/>
              </a:solidFill>
              <a:latin typeface="Arial" charset="0"/>
              <a:ea typeface="Arial Unicode MS"/>
              <a:cs typeface="Arial Unicode MS" pitchFamily="32" charset="0"/>
            </a:endParaRPr>
          </a:p>
        </p:txBody>
      </p:sp>
      <p:pic>
        <p:nvPicPr>
          <p:cNvPr id="71694" name="Picture 17" descr="G:\000Drive02\IBM\zIBM_Design\Templates_PPT_slides\IndustrySpecificImages\Banking\banking_34.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83523" y="1126282"/>
            <a:ext cx="4050371" cy="1820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695" name="Picture 18"/>
          <p:cNvPicPr>
            <a:picLocks noChangeAspect="1" noChangeArrowheads="1"/>
          </p:cNvPicPr>
          <p:nvPr/>
        </p:nvPicPr>
        <p:blipFill>
          <a:blip r:embed="rId4" cstate="screen">
            <a:extLst>
              <a:ext uri="{28A0092B-C50C-407E-A947-70E740481C1C}">
                <a14:useLocalDpi xmlns:a14="http://schemas.microsoft.com/office/drawing/2010/main"/>
              </a:ext>
            </a:extLst>
          </a:blip>
          <a:srcRect b="21355"/>
          <a:stretch>
            <a:fillRect/>
          </a:stretch>
        </p:blipFill>
        <p:spPr bwMode="auto">
          <a:xfrm>
            <a:off x="6616837" y="530971"/>
            <a:ext cx="1207608" cy="517525"/>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1696" name="Rectangle 1"/>
          <p:cNvSpPr>
            <a:spLocks noChangeArrowheads="1"/>
          </p:cNvSpPr>
          <p:nvPr/>
        </p:nvSpPr>
        <p:spPr bwMode="auto">
          <a:xfrm>
            <a:off x="3197661" y="6118969"/>
            <a:ext cx="54306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400"/>
              </a:spcBef>
              <a:buFont typeface="Wingdings" pitchFamily="2" charset="2"/>
              <a:buChar char=""/>
              <a:defRPr sz="1600">
                <a:solidFill>
                  <a:srgbClr val="000000"/>
                </a:solidFill>
                <a:latin typeface="Arial" pitchFamily="34" charset="0"/>
                <a:ea typeface="MS PGothic" pitchFamily="34" charset="-128"/>
              </a:defRPr>
            </a:lvl1pPr>
            <a:lvl2pPr marL="508000" indent="-161925" eaLnBrk="0" hangingPunct="0">
              <a:spcBef>
                <a:spcPts val="400"/>
              </a:spcBef>
              <a:buFont typeface="Arial" pitchFamily="34" charset="0"/>
              <a:buChar char="–"/>
              <a:defRPr sz="1600">
                <a:solidFill>
                  <a:srgbClr val="000000"/>
                </a:solidFill>
                <a:latin typeface="Arial" pitchFamily="34" charset="0"/>
                <a:ea typeface="MS PGothic" pitchFamily="34" charset="-128"/>
              </a:defRPr>
            </a:lvl2pPr>
            <a:lvl3pPr marL="854075" indent="-171450" eaLnBrk="0" hangingPunct="0">
              <a:spcBef>
                <a:spcPts val="400"/>
              </a:spcBef>
              <a:buFont typeface="Arial" pitchFamily="34" charset="0"/>
              <a:buChar char="•"/>
              <a:defRPr sz="1600">
                <a:solidFill>
                  <a:srgbClr val="000000"/>
                </a:solidFill>
                <a:latin typeface="Arial" pitchFamily="34" charset="0"/>
                <a:ea typeface="MS PGothic" pitchFamily="34" charset="-128"/>
              </a:defRPr>
            </a:lvl3pPr>
            <a:lvl4pPr marL="2405063" indent="-344488" eaLnBrk="0" hangingPunct="0">
              <a:spcBef>
                <a:spcPts val="400"/>
              </a:spcBef>
              <a:buClr>
                <a:srgbClr val="FFFFFF"/>
              </a:buClr>
              <a:buFont typeface="Arial" pitchFamily="34" charset="0"/>
              <a:buChar char="–"/>
              <a:defRPr sz="1600">
                <a:solidFill>
                  <a:srgbClr val="FFFFFF"/>
                </a:solidFill>
                <a:latin typeface="Arial" pitchFamily="34" charset="0"/>
                <a:ea typeface="MS PGothic" pitchFamily="34" charset="-128"/>
              </a:defRPr>
            </a:lvl4pPr>
            <a:lvl5pPr marL="1538288" indent="-161925" eaLnBrk="0" hangingPunct="0">
              <a:spcBef>
                <a:spcPts val="400"/>
              </a:spcBef>
              <a:buClr>
                <a:srgbClr val="FFFFFF"/>
              </a:buClr>
              <a:buFont typeface="Arial" pitchFamily="34" charset="0"/>
              <a:buChar char="»"/>
              <a:defRPr sz="1600">
                <a:solidFill>
                  <a:srgbClr val="FFFFFF"/>
                </a:solidFill>
                <a:latin typeface="Arial" pitchFamily="34" charset="0"/>
                <a:ea typeface="MS PGothic" pitchFamily="34" charset="-128"/>
              </a:defRPr>
            </a:lvl5pPr>
            <a:lvl6pPr marL="1995488" indent="-161925" defTabSz="457200" eaLnBrk="0" fontAlgn="base" hangingPunct="0">
              <a:spcBef>
                <a:spcPts val="400"/>
              </a:spcBef>
              <a:spcAft>
                <a:spcPct val="0"/>
              </a:spcAft>
              <a:buClr>
                <a:srgbClr val="FFFFFF"/>
              </a:buClr>
              <a:buSzPct val="100000"/>
              <a:buFont typeface="Arial" pitchFamily="34" charset="0"/>
              <a:buChar char="»"/>
              <a:defRPr sz="1600">
                <a:solidFill>
                  <a:srgbClr val="FFFFFF"/>
                </a:solidFill>
                <a:latin typeface="Arial" pitchFamily="34" charset="0"/>
                <a:ea typeface="MS PGothic" pitchFamily="34" charset="-128"/>
              </a:defRPr>
            </a:lvl6pPr>
            <a:lvl7pPr marL="2452688" indent="-161925" defTabSz="457200" eaLnBrk="0" fontAlgn="base" hangingPunct="0">
              <a:spcBef>
                <a:spcPts val="400"/>
              </a:spcBef>
              <a:spcAft>
                <a:spcPct val="0"/>
              </a:spcAft>
              <a:buClr>
                <a:srgbClr val="FFFFFF"/>
              </a:buClr>
              <a:buSzPct val="100000"/>
              <a:buFont typeface="Arial" pitchFamily="34" charset="0"/>
              <a:buChar char="»"/>
              <a:defRPr sz="1600">
                <a:solidFill>
                  <a:srgbClr val="FFFFFF"/>
                </a:solidFill>
                <a:latin typeface="Arial" pitchFamily="34" charset="0"/>
                <a:ea typeface="MS PGothic" pitchFamily="34" charset="-128"/>
              </a:defRPr>
            </a:lvl7pPr>
            <a:lvl8pPr marL="2909888" indent="-161925" defTabSz="457200" eaLnBrk="0" fontAlgn="base" hangingPunct="0">
              <a:spcBef>
                <a:spcPts val="400"/>
              </a:spcBef>
              <a:spcAft>
                <a:spcPct val="0"/>
              </a:spcAft>
              <a:buClr>
                <a:srgbClr val="FFFFFF"/>
              </a:buClr>
              <a:buSzPct val="100000"/>
              <a:buFont typeface="Arial" pitchFamily="34" charset="0"/>
              <a:buChar char="»"/>
              <a:defRPr sz="1600">
                <a:solidFill>
                  <a:srgbClr val="FFFFFF"/>
                </a:solidFill>
                <a:latin typeface="Arial" pitchFamily="34" charset="0"/>
                <a:ea typeface="MS PGothic" pitchFamily="34" charset="-128"/>
              </a:defRPr>
            </a:lvl8pPr>
            <a:lvl9pPr marL="3367088" indent="-161925" defTabSz="457200" eaLnBrk="0" fontAlgn="base" hangingPunct="0">
              <a:spcBef>
                <a:spcPts val="400"/>
              </a:spcBef>
              <a:spcAft>
                <a:spcPct val="0"/>
              </a:spcAft>
              <a:buClr>
                <a:srgbClr val="FFFFFF"/>
              </a:buClr>
              <a:buSzPct val="100000"/>
              <a:buFont typeface="Arial" pitchFamily="34" charset="0"/>
              <a:buChar char="»"/>
              <a:defRPr sz="1600">
                <a:solidFill>
                  <a:srgbClr val="FFFFFF"/>
                </a:solidFill>
                <a:latin typeface="Arial" pitchFamily="34" charset="0"/>
                <a:ea typeface="MS PGothic" pitchFamily="34" charset="-128"/>
              </a:defRPr>
            </a:lvl9pPr>
          </a:lstStyle>
          <a:p>
            <a:pPr defTabSz="457200" eaLnBrk="1" hangingPunct="1">
              <a:spcBef>
                <a:spcPct val="0"/>
              </a:spcBef>
              <a:buClr>
                <a:srgbClr val="000000"/>
              </a:buClr>
              <a:buSzPct val="100000"/>
              <a:buNone/>
            </a:pPr>
            <a:r>
              <a:rPr lang="en-US" altLang="en-US" sz="1000">
                <a:ea typeface="Arial Unicode MS" pitchFamily="34" charset="-128"/>
                <a:cs typeface="Arial Unicode MS" pitchFamily="34" charset="-128"/>
                <a:hlinkClick r:id="rId5"/>
              </a:rPr>
              <a:t>http://www-03.ibm.com/software/businesscasestudies/us/en/corp?synkey=A233897O62419C18</a:t>
            </a:r>
            <a:endParaRPr lang="en-US" altLang="en-US" sz="1000">
              <a:ea typeface="Arial Unicode MS" pitchFamily="34" charset="-128"/>
              <a:cs typeface="Arial Unicode MS" pitchFamily="34" charset="-128"/>
            </a:endParaRPr>
          </a:p>
          <a:p>
            <a:pPr defTabSz="457200" eaLnBrk="1" hangingPunct="1">
              <a:spcBef>
                <a:spcPct val="0"/>
              </a:spcBef>
              <a:buClr>
                <a:srgbClr val="000000"/>
              </a:buClr>
              <a:buSzPct val="100000"/>
              <a:buNone/>
            </a:pPr>
            <a:endParaRPr lang="en-US" altLang="en-US" sz="1000">
              <a:ea typeface="Arial Unicode MS" pitchFamily="34" charset="-128"/>
              <a:cs typeface="Arial Unicode MS" pitchFamily="34" charset="-128"/>
            </a:endParaRPr>
          </a:p>
        </p:txBody>
      </p:sp>
      <p:sp>
        <p:nvSpPr>
          <p:cNvPr id="3" name="Title 2"/>
          <p:cNvSpPr>
            <a:spLocks noGrp="1"/>
          </p:cNvSpPr>
          <p:nvPr>
            <p:ph type="title"/>
          </p:nvPr>
        </p:nvSpPr>
        <p:spPr/>
        <p:txBody>
          <a:bodyPr/>
          <a:lstStyle/>
          <a:p>
            <a:r>
              <a:rPr lang="en-US" altLang="en-US" sz="2000" b="1" dirty="0">
                <a:ea typeface="Arial Unicode MS" pitchFamily="34" charset="-128"/>
                <a:cs typeface="Arial Unicode MS" pitchFamily="34" charset="-128"/>
              </a:rPr>
              <a:t>Nationwide – </a:t>
            </a:r>
            <a:r>
              <a:rPr lang="en-GB" altLang="en-US" sz="2000" b="1" dirty="0">
                <a:ea typeface="Arial Unicode MS" pitchFamily="34" charset="-128"/>
                <a:cs typeface="Arial Unicode MS" pitchFamily="34" charset="-128"/>
              </a:rPr>
              <a:t>Banking on the mainframe to drive unprecedented transformation and growth</a:t>
            </a:r>
            <a:endParaRPr lang="en-US" dirty="0"/>
          </a:p>
        </p:txBody>
      </p:sp>
    </p:spTree>
    <p:extLst>
      <p:ext uri="{BB962C8B-B14F-4D97-AF65-F5344CB8AC3E}">
        <p14:creationId xmlns:p14="http://schemas.microsoft.com/office/powerpoint/2010/main" val="1126725127"/>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Text Box 2"/>
          <p:cNvSpPr txBox="1">
            <a:spLocks noChangeArrowheads="1"/>
          </p:cNvSpPr>
          <p:nvPr/>
        </p:nvSpPr>
        <p:spPr bwMode="auto">
          <a:xfrm>
            <a:off x="1300502" y="2335510"/>
            <a:ext cx="2092473"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000000"/>
                </a:solidFill>
                <a:round/>
                <a:headEnd/>
                <a:tailEnd/>
              </a14:hiddenLine>
            </a:ext>
          </a:extLst>
        </p:spPr>
        <p:txBody>
          <a:bodyPr lIns="0" tIns="0" rIns="0" bIns="0"/>
          <a:lstStyle>
            <a:lvl1pPr eaLnBrk="0" hangingPunct="0">
              <a:spcBef>
                <a:spcPts val="400"/>
              </a:spcBef>
              <a:buFont typeface="Wingdings" pitchFamily="2"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itchFamily="34" charset="0"/>
                <a:ea typeface="MS PGothic" pitchFamily="34" charset="-128"/>
              </a:defRPr>
            </a:lvl1pPr>
            <a:lvl2pPr marL="515938" indent="-173038" eaLnBrk="0" hangingPunct="0">
              <a:spcBef>
                <a:spcPts val="400"/>
              </a:spcBef>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itchFamily="34" charset="0"/>
                <a:ea typeface="MS PGothic" pitchFamily="34" charset="-128"/>
              </a:defRPr>
            </a:lvl2pPr>
            <a:lvl3pPr marL="800100" indent="-169863" eaLnBrk="0" hangingPunct="0">
              <a:spcBef>
                <a:spcPts val="400"/>
              </a:spcBef>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itchFamily="34" charset="0"/>
                <a:ea typeface="MS PGothic" pitchFamily="34" charset="-128"/>
              </a:defRPr>
            </a:lvl3pPr>
            <a:lvl4pPr marL="1092200" indent="-177800" eaLnBrk="0" hangingPunct="0">
              <a:spcBef>
                <a:spcPts val="400"/>
              </a:spcBef>
              <a:buClr>
                <a:srgbClr val="FFFFFF"/>
              </a:buClr>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4pPr>
            <a:lvl5pPr marL="1252538" indent="-7938" eaLnBrk="0" hangingPunct="0">
              <a:spcBef>
                <a:spcPts val="400"/>
              </a:spcBef>
              <a:buClr>
                <a:srgbClr val="FFFFFF"/>
              </a:buClr>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5pPr>
            <a:lvl6pPr marL="1709738" indent="-7938" defTabSz="457200" eaLnBrk="0" fontAlgn="base" hangingPunct="0">
              <a:spcBef>
                <a:spcPts val="400"/>
              </a:spcBef>
              <a:spcAft>
                <a:spcPct val="0"/>
              </a:spcAft>
              <a:buClr>
                <a:srgbClr val="FFFFFF"/>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6pPr>
            <a:lvl7pPr marL="2166938" indent="-7938" defTabSz="457200" eaLnBrk="0" fontAlgn="base" hangingPunct="0">
              <a:spcBef>
                <a:spcPts val="400"/>
              </a:spcBef>
              <a:spcAft>
                <a:spcPct val="0"/>
              </a:spcAft>
              <a:buClr>
                <a:srgbClr val="FFFFFF"/>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7pPr>
            <a:lvl8pPr marL="2624138" indent="-7938" defTabSz="457200" eaLnBrk="0" fontAlgn="base" hangingPunct="0">
              <a:spcBef>
                <a:spcPts val="400"/>
              </a:spcBef>
              <a:spcAft>
                <a:spcPct val="0"/>
              </a:spcAft>
              <a:buClr>
                <a:srgbClr val="FFFFFF"/>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8pPr>
            <a:lvl9pPr marL="3081338" indent="-7938" defTabSz="457200" eaLnBrk="0" fontAlgn="base" hangingPunct="0">
              <a:spcBef>
                <a:spcPts val="400"/>
              </a:spcBef>
              <a:spcAft>
                <a:spcPct val="0"/>
              </a:spcAft>
              <a:buClr>
                <a:srgbClr val="FFFFFF"/>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9pPr>
          </a:lstStyle>
          <a:p>
            <a:pPr defTabSz="457200" eaLnBrk="1" hangingPunct="1">
              <a:spcBef>
                <a:spcPct val="0"/>
              </a:spcBef>
              <a:buSzPct val="100000"/>
              <a:buNone/>
            </a:pPr>
            <a:r>
              <a:rPr lang="en-US" altLang="en-US" sz="1800" b="1">
                <a:solidFill>
                  <a:srgbClr val="7FBA00"/>
                </a:solidFill>
                <a:ea typeface="Arial Unicode MS" pitchFamily="34" charset="-128"/>
                <a:cs typeface="Arial Unicode MS" pitchFamily="34" charset="-128"/>
              </a:rPr>
              <a:t>The Solution  </a:t>
            </a:r>
          </a:p>
          <a:p>
            <a:pPr defTabSz="457200">
              <a:spcBef>
                <a:spcPct val="0"/>
              </a:spcBef>
              <a:buSzPct val="100000"/>
              <a:buNone/>
            </a:pPr>
            <a:r>
              <a:rPr lang="en-US" altLang="en-US" sz="1400">
                <a:ea typeface="Arial Unicode MS" pitchFamily="34" charset="-128"/>
                <a:cs typeface="Arial Unicode MS" pitchFamily="34" charset="-128"/>
              </a:rPr>
              <a:t>Support multi-channel banking and to accelerate internal risk reporting and analytics.</a:t>
            </a:r>
            <a:endParaRPr lang="en-US" altLang="en-US" sz="1400">
              <a:solidFill>
                <a:srgbClr val="5F5D5E"/>
              </a:solidFill>
              <a:ea typeface="Arial Unicode MS" pitchFamily="34" charset="-128"/>
              <a:cs typeface="Arial Unicode MS" pitchFamily="34" charset="-128"/>
            </a:endParaRPr>
          </a:p>
          <a:p>
            <a:pPr defTabSz="457200" eaLnBrk="1" hangingPunct="1">
              <a:spcBef>
                <a:spcPct val="0"/>
              </a:spcBef>
              <a:buSzPct val="100000"/>
              <a:buNone/>
            </a:pPr>
            <a:endParaRPr lang="en-US" altLang="en-US" sz="1400">
              <a:solidFill>
                <a:srgbClr val="5F5D5E"/>
              </a:solidFill>
              <a:ea typeface="Arial Unicode MS" pitchFamily="34" charset="-128"/>
              <a:cs typeface="Arial Unicode MS" pitchFamily="34" charset="-128"/>
            </a:endParaRPr>
          </a:p>
        </p:txBody>
      </p:sp>
      <p:sp>
        <p:nvSpPr>
          <p:cNvPr id="72708" name="Rectangle 4"/>
          <p:cNvSpPr>
            <a:spLocks noChangeArrowheads="1"/>
          </p:cNvSpPr>
          <p:nvPr/>
        </p:nvSpPr>
        <p:spPr bwMode="auto">
          <a:xfrm>
            <a:off x="3657362" y="4229400"/>
            <a:ext cx="4265930" cy="2185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000000"/>
                </a:solidFill>
                <a:round/>
                <a:headEnd/>
                <a:tailEnd/>
              </a14:hiddenLine>
            </a:ext>
          </a:extLst>
        </p:spPr>
        <p:txBody>
          <a:bodyPr lIns="0" tIns="0" rIns="0" bIns="0">
            <a:spAutoFit/>
          </a:bodyPr>
          <a:lstStyle>
            <a:lvl1pPr eaLnBrk="0" hangingPunct="0">
              <a:spcBef>
                <a:spcPts val="400"/>
              </a:spcBef>
              <a:buFont typeface="Wingdings" pitchFamily="2"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itchFamily="34" charset="0"/>
                <a:ea typeface="MS PGothic" pitchFamily="34" charset="-128"/>
              </a:defRPr>
            </a:lvl1pPr>
            <a:lvl2pPr marL="515938" indent="-173038" eaLnBrk="0" hangingPunct="0">
              <a:spcBef>
                <a:spcPts val="400"/>
              </a:spcBef>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itchFamily="34" charset="0"/>
                <a:ea typeface="MS PGothic" pitchFamily="34" charset="-128"/>
              </a:defRPr>
            </a:lvl2pPr>
            <a:lvl3pPr marL="800100" indent="-169863" eaLnBrk="0" hangingPunct="0">
              <a:spcBef>
                <a:spcPts val="400"/>
              </a:spcBef>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itchFamily="34" charset="0"/>
                <a:ea typeface="MS PGothic" pitchFamily="34" charset="-128"/>
              </a:defRPr>
            </a:lvl3pPr>
            <a:lvl4pPr marL="1092200" indent="-177800" eaLnBrk="0" hangingPunct="0">
              <a:spcBef>
                <a:spcPts val="400"/>
              </a:spcBef>
              <a:buClr>
                <a:srgbClr val="FFFFFF"/>
              </a:buClr>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4pPr>
            <a:lvl5pPr marL="1252538" indent="-7938" eaLnBrk="0" hangingPunct="0">
              <a:spcBef>
                <a:spcPts val="400"/>
              </a:spcBef>
              <a:buClr>
                <a:srgbClr val="FFFFFF"/>
              </a:buClr>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5pPr>
            <a:lvl6pPr marL="1709738" indent="-7938" defTabSz="457200" eaLnBrk="0" fontAlgn="base" hangingPunct="0">
              <a:spcBef>
                <a:spcPts val="400"/>
              </a:spcBef>
              <a:spcAft>
                <a:spcPct val="0"/>
              </a:spcAft>
              <a:buClr>
                <a:srgbClr val="FFFFFF"/>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6pPr>
            <a:lvl7pPr marL="2166938" indent="-7938" defTabSz="457200" eaLnBrk="0" fontAlgn="base" hangingPunct="0">
              <a:spcBef>
                <a:spcPts val="400"/>
              </a:spcBef>
              <a:spcAft>
                <a:spcPct val="0"/>
              </a:spcAft>
              <a:buClr>
                <a:srgbClr val="FFFFFF"/>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7pPr>
            <a:lvl8pPr marL="2624138" indent="-7938" defTabSz="457200" eaLnBrk="0" fontAlgn="base" hangingPunct="0">
              <a:spcBef>
                <a:spcPts val="400"/>
              </a:spcBef>
              <a:spcAft>
                <a:spcPct val="0"/>
              </a:spcAft>
              <a:buClr>
                <a:srgbClr val="FFFFFF"/>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8pPr>
            <a:lvl9pPr marL="3081338" indent="-7938" defTabSz="457200" eaLnBrk="0" fontAlgn="base" hangingPunct="0">
              <a:spcBef>
                <a:spcPts val="400"/>
              </a:spcBef>
              <a:spcAft>
                <a:spcPct val="0"/>
              </a:spcAft>
              <a:buClr>
                <a:srgbClr val="FFFFFF"/>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9pPr>
          </a:lstStyle>
          <a:p>
            <a:pPr defTabSz="457200">
              <a:spcBef>
                <a:spcPts val="2400"/>
              </a:spcBef>
              <a:buSzPct val="100000"/>
              <a:buNone/>
            </a:pPr>
            <a:r>
              <a:rPr lang="en-US" altLang="en-US">
                <a:solidFill>
                  <a:srgbClr val="3333CC"/>
                </a:solidFill>
                <a:ea typeface="Arial Unicode MS" pitchFamily="34" charset="-128"/>
                <a:cs typeface="Arial Unicode MS" pitchFamily="34" charset="-128"/>
              </a:rPr>
              <a:t>“Using zSecure, we can automatically remove unused definitions, and we can also delegate control over user access rights to a team on the business side that is responsible for security. This reduces the strain on the IT team, saving us significant time and effort, and it gives control back to the people who best understand the organizational structures.”</a:t>
            </a:r>
            <a:endParaRPr lang="en-US" altLang="en-US" i="1">
              <a:solidFill>
                <a:srgbClr val="3333CC"/>
              </a:solidFill>
              <a:ea typeface="Arial Unicode MS" pitchFamily="34" charset="-128"/>
              <a:cs typeface="Arial Unicode MS" pitchFamily="34" charset="-128"/>
            </a:endParaRPr>
          </a:p>
          <a:p>
            <a:pPr defTabSz="457200" eaLnBrk="1" hangingPunct="1">
              <a:spcBef>
                <a:spcPct val="0"/>
              </a:spcBef>
              <a:buSzPct val="100000"/>
              <a:buNone/>
            </a:pPr>
            <a:r>
              <a:rPr lang="en-US" altLang="en-US" sz="1400" i="1">
                <a:ea typeface="Arial Unicode MS" pitchFamily="34" charset="-128"/>
                <a:cs typeface="Arial Unicode MS" pitchFamily="34" charset="-128"/>
              </a:rPr>
              <a:t>—</a:t>
            </a:r>
            <a:r>
              <a:rPr lang="en-GB" altLang="en-US" sz="1400" i="1">
                <a:ea typeface="Arial Unicode MS" pitchFamily="34" charset="-128"/>
                <a:cs typeface="Arial Unicode MS" pitchFamily="34" charset="-128"/>
              </a:rPr>
              <a:t>Ayhab Yalkut, </a:t>
            </a:r>
            <a:r>
              <a:rPr lang="da-DK" altLang="en-US" sz="1400">
                <a:solidFill>
                  <a:srgbClr val="5F5D5E"/>
                </a:solidFill>
                <a:ea typeface="Arial Unicode MS" pitchFamily="34" charset="-128"/>
                <a:cs typeface="Arial Unicode MS" pitchFamily="34" charset="-128"/>
              </a:rPr>
              <a:t>System z Manager,at Halkbank</a:t>
            </a:r>
            <a:endParaRPr lang="en-US" altLang="en-US">
              <a:ea typeface="Arial Unicode MS" pitchFamily="34" charset="-128"/>
              <a:cs typeface="Arial Unicode MS" pitchFamily="34" charset="-128"/>
            </a:endParaRPr>
          </a:p>
        </p:txBody>
      </p:sp>
      <p:sp>
        <p:nvSpPr>
          <p:cNvPr id="72709" name="Rectangle 5"/>
          <p:cNvSpPr>
            <a:spLocks noChangeArrowheads="1"/>
          </p:cNvSpPr>
          <p:nvPr/>
        </p:nvSpPr>
        <p:spPr bwMode="auto">
          <a:xfrm>
            <a:off x="1312412" y="1270300"/>
            <a:ext cx="2211566" cy="108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000000"/>
                </a:solidFill>
                <a:round/>
                <a:headEnd/>
                <a:tailEnd/>
              </a14:hiddenLine>
            </a:ext>
          </a:extLst>
        </p:spPr>
        <p:txBody>
          <a:bodyPr lIns="0" tIns="0" rIns="0" bIns="0"/>
          <a:lstStyle>
            <a:lvl1pPr eaLnBrk="0" hangingPunct="0">
              <a:spcBef>
                <a:spcPts val="400"/>
              </a:spcBef>
              <a:buFont typeface="Wingdings" pitchFamily="2"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itchFamily="34" charset="0"/>
                <a:ea typeface="MS PGothic" pitchFamily="34" charset="-128"/>
              </a:defRPr>
            </a:lvl1pPr>
            <a:lvl2pPr marL="515938" indent="-173038" eaLnBrk="0" hangingPunct="0">
              <a:spcBef>
                <a:spcPts val="400"/>
              </a:spcBef>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itchFamily="34" charset="0"/>
                <a:ea typeface="MS PGothic" pitchFamily="34" charset="-128"/>
              </a:defRPr>
            </a:lvl2pPr>
            <a:lvl3pPr marL="800100" indent="-169863" eaLnBrk="0" hangingPunct="0">
              <a:spcBef>
                <a:spcPts val="400"/>
              </a:spcBef>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itchFamily="34" charset="0"/>
                <a:ea typeface="MS PGothic" pitchFamily="34" charset="-128"/>
              </a:defRPr>
            </a:lvl3pPr>
            <a:lvl4pPr marL="1092200" indent="-177800" eaLnBrk="0" hangingPunct="0">
              <a:spcBef>
                <a:spcPts val="400"/>
              </a:spcBef>
              <a:buClr>
                <a:srgbClr val="FFFFFF"/>
              </a:buClr>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4pPr>
            <a:lvl5pPr marL="1252538" indent="-7938" eaLnBrk="0" hangingPunct="0">
              <a:spcBef>
                <a:spcPts val="400"/>
              </a:spcBef>
              <a:buClr>
                <a:srgbClr val="FFFFFF"/>
              </a:buClr>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5pPr>
            <a:lvl6pPr marL="1709738" indent="-7938" defTabSz="457200" eaLnBrk="0" fontAlgn="base" hangingPunct="0">
              <a:spcBef>
                <a:spcPts val="400"/>
              </a:spcBef>
              <a:spcAft>
                <a:spcPct val="0"/>
              </a:spcAft>
              <a:buClr>
                <a:srgbClr val="FFFFFF"/>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6pPr>
            <a:lvl7pPr marL="2166938" indent="-7938" defTabSz="457200" eaLnBrk="0" fontAlgn="base" hangingPunct="0">
              <a:spcBef>
                <a:spcPts val="400"/>
              </a:spcBef>
              <a:spcAft>
                <a:spcPct val="0"/>
              </a:spcAft>
              <a:buClr>
                <a:srgbClr val="FFFFFF"/>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7pPr>
            <a:lvl8pPr marL="2624138" indent="-7938" defTabSz="457200" eaLnBrk="0" fontAlgn="base" hangingPunct="0">
              <a:spcBef>
                <a:spcPts val="400"/>
              </a:spcBef>
              <a:spcAft>
                <a:spcPct val="0"/>
              </a:spcAft>
              <a:buClr>
                <a:srgbClr val="FFFFFF"/>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8pPr>
            <a:lvl9pPr marL="3081338" indent="-7938" defTabSz="457200" eaLnBrk="0" fontAlgn="base" hangingPunct="0">
              <a:spcBef>
                <a:spcPts val="400"/>
              </a:spcBef>
              <a:spcAft>
                <a:spcPct val="0"/>
              </a:spcAft>
              <a:buClr>
                <a:srgbClr val="FFFFFF"/>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9pPr>
          </a:lstStyle>
          <a:p>
            <a:pPr defTabSz="457200" eaLnBrk="1" hangingPunct="1">
              <a:spcBef>
                <a:spcPct val="0"/>
              </a:spcBef>
              <a:buSzPct val="100000"/>
              <a:buNone/>
            </a:pPr>
            <a:r>
              <a:rPr lang="en-US" altLang="en-US" sz="1800" b="1">
                <a:solidFill>
                  <a:srgbClr val="FF9933"/>
                </a:solidFill>
                <a:ea typeface="Arial Unicode MS" pitchFamily="34" charset="-128"/>
                <a:cs typeface="Arial Unicode MS" pitchFamily="34" charset="-128"/>
              </a:rPr>
              <a:t>The Need  </a:t>
            </a:r>
          </a:p>
          <a:p>
            <a:pPr defTabSz="457200" eaLnBrk="1" hangingPunct="1">
              <a:spcBef>
                <a:spcPct val="0"/>
              </a:spcBef>
              <a:buSzPct val="100000"/>
              <a:buNone/>
            </a:pPr>
            <a:r>
              <a:rPr lang="en-US" altLang="en-US" sz="1400">
                <a:ea typeface="Arial Unicode MS" pitchFamily="34" charset="-128"/>
                <a:cs typeface="Arial Unicode MS" pitchFamily="34" charset="-128"/>
              </a:rPr>
              <a:t>Reach out through new web and mobile channels and simultaneously satisfy new banking regulations.</a:t>
            </a:r>
            <a:endParaRPr lang="en-US" altLang="en-US" sz="1400">
              <a:solidFill>
                <a:srgbClr val="5F5D5E"/>
              </a:solidFill>
              <a:ea typeface="Arial Unicode MS" pitchFamily="34" charset="-128"/>
              <a:cs typeface="Arial Unicode MS" pitchFamily="34" charset="-128"/>
            </a:endParaRPr>
          </a:p>
        </p:txBody>
      </p:sp>
      <p:sp>
        <p:nvSpPr>
          <p:cNvPr id="72710" name="Rectangle 6"/>
          <p:cNvSpPr>
            <a:spLocks noChangeArrowheads="1"/>
          </p:cNvSpPr>
          <p:nvPr/>
        </p:nvSpPr>
        <p:spPr bwMode="auto">
          <a:xfrm>
            <a:off x="1273111" y="3415010"/>
            <a:ext cx="2250867"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000000"/>
                </a:solidFill>
                <a:round/>
                <a:headEnd/>
                <a:tailEnd/>
              </a14:hiddenLine>
            </a:ext>
          </a:extLst>
        </p:spPr>
        <p:txBody>
          <a:bodyPr lIns="0" tIns="0" rIns="0" bIns="0"/>
          <a:lstStyle>
            <a:lvl1pPr eaLnBrk="0" hangingPunct="0">
              <a:spcBef>
                <a:spcPts val="400"/>
              </a:spcBef>
              <a:buFont typeface="Wingdings" pitchFamily="2"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itchFamily="34" charset="0"/>
                <a:ea typeface="MS PGothic" pitchFamily="34" charset="-128"/>
              </a:defRPr>
            </a:lvl1pPr>
            <a:lvl2pPr marL="515938" indent="-173038" eaLnBrk="0" hangingPunct="0">
              <a:spcBef>
                <a:spcPts val="400"/>
              </a:spcBef>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itchFamily="34" charset="0"/>
                <a:ea typeface="MS PGothic" pitchFamily="34" charset="-128"/>
              </a:defRPr>
            </a:lvl2pPr>
            <a:lvl3pPr marL="800100" indent="-169863" eaLnBrk="0" hangingPunct="0">
              <a:spcBef>
                <a:spcPts val="400"/>
              </a:spcBef>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itchFamily="34" charset="0"/>
                <a:ea typeface="MS PGothic" pitchFamily="34" charset="-128"/>
              </a:defRPr>
            </a:lvl3pPr>
            <a:lvl4pPr marL="1092200" indent="-177800" eaLnBrk="0" hangingPunct="0">
              <a:spcBef>
                <a:spcPts val="400"/>
              </a:spcBef>
              <a:buClr>
                <a:srgbClr val="FFFFFF"/>
              </a:buClr>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4pPr>
            <a:lvl5pPr marL="1252538" indent="-7938" eaLnBrk="0" hangingPunct="0">
              <a:spcBef>
                <a:spcPts val="400"/>
              </a:spcBef>
              <a:buClr>
                <a:srgbClr val="FFFFFF"/>
              </a:buClr>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5pPr>
            <a:lvl6pPr marL="1709738" indent="-7938" defTabSz="457200" eaLnBrk="0" fontAlgn="base" hangingPunct="0">
              <a:spcBef>
                <a:spcPts val="400"/>
              </a:spcBef>
              <a:spcAft>
                <a:spcPct val="0"/>
              </a:spcAft>
              <a:buClr>
                <a:srgbClr val="FFFFFF"/>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6pPr>
            <a:lvl7pPr marL="2166938" indent="-7938" defTabSz="457200" eaLnBrk="0" fontAlgn="base" hangingPunct="0">
              <a:spcBef>
                <a:spcPts val="400"/>
              </a:spcBef>
              <a:spcAft>
                <a:spcPct val="0"/>
              </a:spcAft>
              <a:buClr>
                <a:srgbClr val="FFFFFF"/>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7pPr>
            <a:lvl8pPr marL="2624138" indent="-7938" defTabSz="457200" eaLnBrk="0" fontAlgn="base" hangingPunct="0">
              <a:spcBef>
                <a:spcPts val="400"/>
              </a:spcBef>
              <a:spcAft>
                <a:spcPct val="0"/>
              </a:spcAft>
              <a:buClr>
                <a:srgbClr val="FFFFFF"/>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8pPr>
            <a:lvl9pPr marL="3081338" indent="-7938" defTabSz="457200" eaLnBrk="0" fontAlgn="base" hangingPunct="0">
              <a:spcBef>
                <a:spcPts val="400"/>
              </a:spcBef>
              <a:spcAft>
                <a:spcPct val="0"/>
              </a:spcAft>
              <a:buClr>
                <a:srgbClr val="FFFFFF"/>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9pPr>
          </a:lstStyle>
          <a:p>
            <a:pPr defTabSz="457200" eaLnBrk="1" hangingPunct="1">
              <a:spcBef>
                <a:spcPct val="0"/>
              </a:spcBef>
              <a:buSzPct val="100000"/>
              <a:buNone/>
            </a:pPr>
            <a:r>
              <a:rPr lang="en-US" altLang="en-US" sz="1800" b="1">
                <a:solidFill>
                  <a:srgbClr val="0099B5"/>
                </a:solidFill>
                <a:ea typeface="Arial Unicode MS" pitchFamily="34" charset="-128"/>
                <a:cs typeface="Arial Unicode MS" pitchFamily="34" charset="-128"/>
              </a:rPr>
              <a:t>The Benefit  </a:t>
            </a:r>
          </a:p>
          <a:p>
            <a:pPr defTabSz="457200" eaLnBrk="1" hangingPunct="1">
              <a:spcBef>
                <a:spcPct val="0"/>
              </a:spcBef>
              <a:buSzPct val="100000"/>
              <a:buNone/>
            </a:pPr>
            <a:r>
              <a:rPr lang="en-US" altLang="en-US" sz="1400">
                <a:ea typeface="Arial Unicode MS" pitchFamily="34" charset="-128"/>
                <a:cs typeface="Arial Unicode MS" pitchFamily="34" charset="-128"/>
              </a:rPr>
              <a:t>Single consolidated platform for core banking, risk analytics and  new multi-channel offerings, reducing hardware and operational costs. Zero unplanned downtime in over 25 years.</a:t>
            </a:r>
            <a:endParaRPr lang="en-US" altLang="en-US" sz="1400">
              <a:solidFill>
                <a:srgbClr val="5F5D5E"/>
              </a:solidFill>
              <a:ea typeface="Arial Unicode MS" pitchFamily="34" charset="-128"/>
              <a:cs typeface="Arial Unicode MS" pitchFamily="34" charset="-128"/>
            </a:endParaRPr>
          </a:p>
        </p:txBody>
      </p:sp>
      <p:sp>
        <p:nvSpPr>
          <p:cNvPr id="72713" name="Text Box 16"/>
          <p:cNvSpPr txBox="1">
            <a:spLocks noChangeArrowheads="1"/>
          </p:cNvSpPr>
          <p:nvPr/>
        </p:nvSpPr>
        <p:spPr bwMode="auto">
          <a:xfrm>
            <a:off x="1339802" y="4875512"/>
            <a:ext cx="2092473"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000000"/>
                </a:solidFill>
                <a:round/>
                <a:headEnd/>
                <a:tailEnd/>
              </a14:hiddenLine>
            </a:ext>
          </a:extLst>
        </p:spPr>
        <p:txBody>
          <a:bodyPr wrap="none" lIns="0" tIns="0" rIns="0" bIns="0"/>
          <a:lstStyle>
            <a:lvl1pPr eaLnBrk="0" hangingPunct="0">
              <a:spcBef>
                <a:spcPts val="400"/>
              </a:spcBef>
              <a:buFont typeface="Wingdings" pitchFamily="2"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itchFamily="34" charset="0"/>
                <a:ea typeface="MS PGothic" pitchFamily="34" charset="-128"/>
              </a:defRPr>
            </a:lvl1pPr>
            <a:lvl2pPr marL="515938" indent="-173038" eaLnBrk="0" hangingPunct="0">
              <a:spcBef>
                <a:spcPts val="400"/>
              </a:spcBef>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itchFamily="34" charset="0"/>
                <a:ea typeface="MS PGothic" pitchFamily="34" charset="-128"/>
              </a:defRPr>
            </a:lvl2pPr>
            <a:lvl3pPr marL="800100" indent="-169863" eaLnBrk="0" hangingPunct="0">
              <a:spcBef>
                <a:spcPts val="400"/>
              </a:spcBef>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itchFamily="34" charset="0"/>
                <a:ea typeface="MS PGothic" pitchFamily="34" charset="-128"/>
              </a:defRPr>
            </a:lvl3pPr>
            <a:lvl4pPr marL="1092200" indent="-177800" eaLnBrk="0" hangingPunct="0">
              <a:spcBef>
                <a:spcPts val="400"/>
              </a:spcBef>
              <a:buClr>
                <a:srgbClr val="FFFFFF"/>
              </a:buClr>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4pPr>
            <a:lvl5pPr marL="1252538" indent="-7938" eaLnBrk="0" hangingPunct="0">
              <a:spcBef>
                <a:spcPts val="400"/>
              </a:spcBef>
              <a:buClr>
                <a:srgbClr val="FFFFFF"/>
              </a:buClr>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5pPr>
            <a:lvl6pPr marL="1709738" indent="-7938" defTabSz="457200" eaLnBrk="0" fontAlgn="base" hangingPunct="0">
              <a:spcBef>
                <a:spcPts val="400"/>
              </a:spcBef>
              <a:spcAft>
                <a:spcPct val="0"/>
              </a:spcAft>
              <a:buClr>
                <a:srgbClr val="FFFFFF"/>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6pPr>
            <a:lvl7pPr marL="2166938" indent="-7938" defTabSz="457200" eaLnBrk="0" fontAlgn="base" hangingPunct="0">
              <a:spcBef>
                <a:spcPts val="400"/>
              </a:spcBef>
              <a:spcAft>
                <a:spcPct val="0"/>
              </a:spcAft>
              <a:buClr>
                <a:srgbClr val="FFFFFF"/>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7pPr>
            <a:lvl8pPr marL="2624138" indent="-7938" defTabSz="457200" eaLnBrk="0" fontAlgn="base" hangingPunct="0">
              <a:spcBef>
                <a:spcPts val="400"/>
              </a:spcBef>
              <a:spcAft>
                <a:spcPct val="0"/>
              </a:spcAft>
              <a:buClr>
                <a:srgbClr val="FFFFFF"/>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8pPr>
            <a:lvl9pPr marL="3081338" indent="-7938" defTabSz="457200" eaLnBrk="0" fontAlgn="base" hangingPunct="0">
              <a:spcBef>
                <a:spcPts val="400"/>
              </a:spcBef>
              <a:spcAft>
                <a:spcPct val="0"/>
              </a:spcAft>
              <a:buClr>
                <a:srgbClr val="FFFFFF"/>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FFFFFF"/>
                </a:solidFill>
                <a:latin typeface="Arial" pitchFamily="34" charset="0"/>
                <a:ea typeface="MS PGothic" pitchFamily="34" charset="-128"/>
              </a:defRPr>
            </a:lvl9pPr>
          </a:lstStyle>
          <a:p>
            <a:pPr defTabSz="457200" eaLnBrk="1" hangingPunct="1">
              <a:spcBef>
                <a:spcPct val="0"/>
              </a:spcBef>
              <a:buSzPct val="100000"/>
              <a:buNone/>
            </a:pPr>
            <a:r>
              <a:rPr lang="en-US" altLang="en-US" sz="1400" b="1">
                <a:ea typeface="Arial Unicode MS" pitchFamily="34" charset="-128"/>
                <a:cs typeface="Arial Unicode MS" pitchFamily="34" charset="-128"/>
              </a:rPr>
              <a:t>Solution components</a:t>
            </a:r>
          </a:p>
        </p:txBody>
      </p:sp>
      <p:sp>
        <p:nvSpPr>
          <p:cNvPr id="72714" name="Rectangle 1"/>
          <p:cNvSpPr>
            <a:spLocks noChangeArrowheads="1"/>
          </p:cNvSpPr>
          <p:nvPr/>
        </p:nvSpPr>
        <p:spPr bwMode="auto">
          <a:xfrm>
            <a:off x="3657363" y="2079925"/>
            <a:ext cx="4132545" cy="3016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spcBef>
                <a:spcPts val="400"/>
              </a:spcBef>
              <a:buFont typeface="Wingdings" pitchFamily="2" charset="2"/>
              <a:buChar char=""/>
              <a:defRPr sz="1600">
                <a:solidFill>
                  <a:srgbClr val="000000"/>
                </a:solidFill>
                <a:latin typeface="Arial" pitchFamily="34" charset="0"/>
                <a:ea typeface="MS PGothic" pitchFamily="34" charset="-128"/>
              </a:defRPr>
            </a:lvl1pPr>
            <a:lvl2pPr marL="508000" indent="-161925" eaLnBrk="0" hangingPunct="0">
              <a:spcBef>
                <a:spcPts val="400"/>
              </a:spcBef>
              <a:buFont typeface="Arial" pitchFamily="34" charset="0"/>
              <a:buChar char="–"/>
              <a:defRPr sz="1600">
                <a:solidFill>
                  <a:srgbClr val="000000"/>
                </a:solidFill>
                <a:latin typeface="Arial" pitchFamily="34" charset="0"/>
                <a:ea typeface="MS PGothic" pitchFamily="34" charset="-128"/>
              </a:defRPr>
            </a:lvl2pPr>
            <a:lvl3pPr marL="854075" indent="-171450" eaLnBrk="0" hangingPunct="0">
              <a:spcBef>
                <a:spcPts val="400"/>
              </a:spcBef>
              <a:buFont typeface="Arial" pitchFamily="34" charset="0"/>
              <a:buChar char="•"/>
              <a:defRPr sz="1600">
                <a:solidFill>
                  <a:srgbClr val="000000"/>
                </a:solidFill>
                <a:latin typeface="Arial" pitchFamily="34" charset="0"/>
                <a:ea typeface="MS PGothic" pitchFamily="34" charset="-128"/>
              </a:defRPr>
            </a:lvl3pPr>
            <a:lvl4pPr marL="2405063" indent="-344488" eaLnBrk="0" hangingPunct="0">
              <a:spcBef>
                <a:spcPts val="400"/>
              </a:spcBef>
              <a:buClr>
                <a:srgbClr val="FFFFFF"/>
              </a:buClr>
              <a:buFont typeface="Arial" pitchFamily="34" charset="0"/>
              <a:buChar char="–"/>
              <a:defRPr sz="1600">
                <a:solidFill>
                  <a:srgbClr val="FFFFFF"/>
                </a:solidFill>
                <a:latin typeface="Arial" pitchFamily="34" charset="0"/>
                <a:ea typeface="MS PGothic" pitchFamily="34" charset="-128"/>
              </a:defRPr>
            </a:lvl4pPr>
            <a:lvl5pPr marL="1538288" indent="-161925" eaLnBrk="0" hangingPunct="0">
              <a:spcBef>
                <a:spcPts val="400"/>
              </a:spcBef>
              <a:buClr>
                <a:srgbClr val="FFFFFF"/>
              </a:buClr>
              <a:buFont typeface="Arial" pitchFamily="34" charset="0"/>
              <a:buChar char="»"/>
              <a:defRPr sz="1600">
                <a:solidFill>
                  <a:srgbClr val="FFFFFF"/>
                </a:solidFill>
                <a:latin typeface="Arial" pitchFamily="34" charset="0"/>
                <a:ea typeface="MS PGothic" pitchFamily="34" charset="-128"/>
              </a:defRPr>
            </a:lvl5pPr>
            <a:lvl6pPr marL="1995488" indent="-161925" defTabSz="457200" eaLnBrk="0" fontAlgn="base" hangingPunct="0">
              <a:spcBef>
                <a:spcPts val="400"/>
              </a:spcBef>
              <a:spcAft>
                <a:spcPct val="0"/>
              </a:spcAft>
              <a:buClr>
                <a:srgbClr val="FFFFFF"/>
              </a:buClr>
              <a:buSzPct val="100000"/>
              <a:buFont typeface="Arial" pitchFamily="34" charset="0"/>
              <a:buChar char="»"/>
              <a:defRPr sz="1600">
                <a:solidFill>
                  <a:srgbClr val="FFFFFF"/>
                </a:solidFill>
                <a:latin typeface="Arial" pitchFamily="34" charset="0"/>
                <a:ea typeface="MS PGothic" pitchFamily="34" charset="-128"/>
              </a:defRPr>
            </a:lvl6pPr>
            <a:lvl7pPr marL="2452688" indent="-161925" defTabSz="457200" eaLnBrk="0" fontAlgn="base" hangingPunct="0">
              <a:spcBef>
                <a:spcPts val="400"/>
              </a:spcBef>
              <a:spcAft>
                <a:spcPct val="0"/>
              </a:spcAft>
              <a:buClr>
                <a:srgbClr val="FFFFFF"/>
              </a:buClr>
              <a:buSzPct val="100000"/>
              <a:buFont typeface="Arial" pitchFamily="34" charset="0"/>
              <a:buChar char="»"/>
              <a:defRPr sz="1600">
                <a:solidFill>
                  <a:srgbClr val="FFFFFF"/>
                </a:solidFill>
                <a:latin typeface="Arial" pitchFamily="34" charset="0"/>
                <a:ea typeface="MS PGothic" pitchFamily="34" charset="-128"/>
              </a:defRPr>
            </a:lvl7pPr>
            <a:lvl8pPr marL="2909888" indent="-161925" defTabSz="457200" eaLnBrk="0" fontAlgn="base" hangingPunct="0">
              <a:spcBef>
                <a:spcPts val="400"/>
              </a:spcBef>
              <a:spcAft>
                <a:spcPct val="0"/>
              </a:spcAft>
              <a:buClr>
                <a:srgbClr val="FFFFFF"/>
              </a:buClr>
              <a:buSzPct val="100000"/>
              <a:buFont typeface="Arial" pitchFamily="34" charset="0"/>
              <a:buChar char="»"/>
              <a:defRPr sz="1600">
                <a:solidFill>
                  <a:srgbClr val="FFFFFF"/>
                </a:solidFill>
                <a:latin typeface="Arial" pitchFamily="34" charset="0"/>
                <a:ea typeface="MS PGothic" pitchFamily="34" charset="-128"/>
              </a:defRPr>
            </a:lvl8pPr>
            <a:lvl9pPr marL="3367088" indent="-161925" defTabSz="457200" eaLnBrk="0" fontAlgn="base" hangingPunct="0">
              <a:spcBef>
                <a:spcPts val="400"/>
              </a:spcBef>
              <a:spcAft>
                <a:spcPct val="0"/>
              </a:spcAft>
              <a:buClr>
                <a:srgbClr val="FFFFFF"/>
              </a:buClr>
              <a:buSzPct val="100000"/>
              <a:buFont typeface="Arial" pitchFamily="34" charset="0"/>
              <a:buChar char="»"/>
              <a:defRPr sz="1600">
                <a:solidFill>
                  <a:srgbClr val="FFFFFF"/>
                </a:solidFill>
                <a:latin typeface="Arial" pitchFamily="34" charset="0"/>
                <a:ea typeface="MS PGothic" pitchFamily="34" charset="-128"/>
              </a:defRPr>
            </a:lvl9pPr>
          </a:lstStyle>
          <a:p>
            <a:pPr defTabSz="457200" eaLnBrk="1" hangingPunct="1">
              <a:spcBef>
                <a:spcPct val="0"/>
              </a:spcBef>
              <a:buSzPct val="100000"/>
              <a:buNone/>
            </a:pPr>
            <a:r>
              <a:rPr lang="en-US" altLang="en-US" sz="1400" b="1"/>
              <a:t>Automated security</a:t>
            </a:r>
          </a:p>
          <a:p>
            <a:pPr defTabSz="457200" eaLnBrk="1" hangingPunct="1">
              <a:spcBef>
                <a:spcPct val="0"/>
              </a:spcBef>
              <a:buSzPct val="100000"/>
              <a:buNone/>
            </a:pPr>
            <a:r>
              <a:rPr lang="en-US" altLang="en-US" sz="1400"/>
              <a:t>Data security is vital for Halkbank, which has relied on IBM RACF®</a:t>
            </a:r>
          </a:p>
          <a:p>
            <a:pPr defTabSz="457200" eaLnBrk="1" hangingPunct="1">
              <a:spcBef>
                <a:spcPct val="0"/>
              </a:spcBef>
              <a:buSzPct val="100000"/>
              <a:buNone/>
            </a:pPr>
            <a:r>
              <a:rPr lang="en-US" altLang="en-US" sz="1400"/>
              <a:t>to control system access rights for more than 25 years. Recently,</a:t>
            </a:r>
          </a:p>
          <a:p>
            <a:pPr defTabSz="457200" eaLnBrk="1" hangingPunct="1">
              <a:spcBef>
                <a:spcPct val="0"/>
              </a:spcBef>
              <a:buSzPct val="100000"/>
              <a:buNone/>
            </a:pPr>
            <a:r>
              <a:rPr lang="en-US" altLang="en-US" sz="1400"/>
              <a:t>the bank deployed IBM Security zSecure™ Suite to simplify the</a:t>
            </a:r>
          </a:p>
          <a:p>
            <a:pPr defTabSz="457200" eaLnBrk="1" hangingPunct="1">
              <a:spcBef>
                <a:spcPct val="0"/>
              </a:spcBef>
              <a:buSzPct val="100000"/>
              <a:buNone/>
            </a:pPr>
            <a:r>
              <a:rPr lang="en-US" altLang="en-US" sz="1400"/>
              <a:t>management of security. “Over all the years of using RACF, we had built up a large number of different user IDs and group definitions, many of which had become obsolete following organizational changes. Cleaning up and managing all the definitions in RACF had become a difficult and time-consuming task.</a:t>
            </a:r>
          </a:p>
        </p:txBody>
      </p:sp>
      <p:sp>
        <p:nvSpPr>
          <p:cNvPr id="72715" name="Rectangle 2"/>
          <p:cNvSpPr>
            <a:spLocks noChangeArrowheads="1"/>
          </p:cNvSpPr>
          <p:nvPr/>
        </p:nvSpPr>
        <p:spPr bwMode="auto">
          <a:xfrm>
            <a:off x="1371958" y="5137448"/>
            <a:ext cx="2092473"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spcBef>
                <a:spcPts val="400"/>
              </a:spcBef>
              <a:buFont typeface="Wingdings" pitchFamily="2" charset="2"/>
              <a:buChar char=""/>
              <a:defRPr sz="1600">
                <a:solidFill>
                  <a:srgbClr val="000000"/>
                </a:solidFill>
                <a:latin typeface="Arial" pitchFamily="34" charset="0"/>
                <a:ea typeface="MS PGothic" pitchFamily="34" charset="-128"/>
              </a:defRPr>
            </a:lvl1pPr>
            <a:lvl2pPr marL="508000" indent="-161925" eaLnBrk="0" hangingPunct="0">
              <a:spcBef>
                <a:spcPts val="400"/>
              </a:spcBef>
              <a:buFont typeface="Arial" pitchFamily="34" charset="0"/>
              <a:buChar char="–"/>
              <a:defRPr sz="1600">
                <a:solidFill>
                  <a:srgbClr val="000000"/>
                </a:solidFill>
                <a:latin typeface="Arial" pitchFamily="34" charset="0"/>
                <a:ea typeface="MS PGothic" pitchFamily="34" charset="-128"/>
              </a:defRPr>
            </a:lvl2pPr>
            <a:lvl3pPr marL="854075" indent="-171450" eaLnBrk="0" hangingPunct="0">
              <a:spcBef>
                <a:spcPts val="400"/>
              </a:spcBef>
              <a:buFont typeface="Arial" pitchFamily="34" charset="0"/>
              <a:buChar char="•"/>
              <a:defRPr sz="1600">
                <a:solidFill>
                  <a:srgbClr val="000000"/>
                </a:solidFill>
                <a:latin typeface="Arial" pitchFamily="34" charset="0"/>
                <a:ea typeface="MS PGothic" pitchFamily="34" charset="-128"/>
              </a:defRPr>
            </a:lvl3pPr>
            <a:lvl4pPr marL="2405063" indent="-344488" eaLnBrk="0" hangingPunct="0">
              <a:spcBef>
                <a:spcPts val="400"/>
              </a:spcBef>
              <a:buClr>
                <a:srgbClr val="FFFFFF"/>
              </a:buClr>
              <a:buFont typeface="Arial" pitchFamily="34" charset="0"/>
              <a:buChar char="–"/>
              <a:defRPr sz="1600">
                <a:solidFill>
                  <a:srgbClr val="FFFFFF"/>
                </a:solidFill>
                <a:latin typeface="Arial" pitchFamily="34" charset="0"/>
                <a:ea typeface="MS PGothic" pitchFamily="34" charset="-128"/>
              </a:defRPr>
            </a:lvl4pPr>
            <a:lvl5pPr marL="1538288" indent="-161925" eaLnBrk="0" hangingPunct="0">
              <a:spcBef>
                <a:spcPts val="400"/>
              </a:spcBef>
              <a:buClr>
                <a:srgbClr val="FFFFFF"/>
              </a:buClr>
              <a:buFont typeface="Arial" pitchFamily="34" charset="0"/>
              <a:buChar char="»"/>
              <a:defRPr sz="1600">
                <a:solidFill>
                  <a:srgbClr val="FFFFFF"/>
                </a:solidFill>
                <a:latin typeface="Arial" pitchFamily="34" charset="0"/>
                <a:ea typeface="MS PGothic" pitchFamily="34" charset="-128"/>
              </a:defRPr>
            </a:lvl5pPr>
            <a:lvl6pPr marL="1995488" indent="-161925" defTabSz="457200" eaLnBrk="0" fontAlgn="base" hangingPunct="0">
              <a:spcBef>
                <a:spcPts val="400"/>
              </a:spcBef>
              <a:spcAft>
                <a:spcPct val="0"/>
              </a:spcAft>
              <a:buClr>
                <a:srgbClr val="FFFFFF"/>
              </a:buClr>
              <a:buSzPct val="100000"/>
              <a:buFont typeface="Arial" pitchFamily="34" charset="0"/>
              <a:buChar char="»"/>
              <a:defRPr sz="1600">
                <a:solidFill>
                  <a:srgbClr val="FFFFFF"/>
                </a:solidFill>
                <a:latin typeface="Arial" pitchFamily="34" charset="0"/>
                <a:ea typeface="MS PGothic" pitchFamily="34" charset="-128"/>
              </a:defRPr>
            </a:lvl6pPr>
            <a:lvl7pPr marL="2452688" indent="-161925" defTabSz="457200" eaLnBrk="0" fontAlgn="base" hangingPunct="0">
              <a:spcBef>
                <a:spcPts val="400"/>
              </a:spcBef>
              <a:spcAft>
                <a:spcPct val="0"/>
              </a:spcAft>
              <a:buClr>
                <a:srgbClr val="FFFFFF"/>
              </a:buClr>
              <a:buSzPct val="100000"/>
              <a:buFont typeface="Arial" pitchFamily="34" charset="0"/>
              <a:buChar char="»"/>
              <a:defRPr sz="1600">
                <a:solidFill>
                  <a:srgbClr val="FFFFFF"/>
                </a:solidFill>
                <a:latin typeface="Arial" pitchFamily="34" charset="0"/>
                <a:ea typeface="MS PGothic" pitchFamily="34" charset="-128"/>
              </a:defRPr>
            </a:lvl7pPr>
            <a:lvl8pPr marL="2909888" indent="-161925" defTabSz="457200" eaLnBrk="0" fontAlgn="base" hangingPunct="0">
              <a:spcBef>
                <a:spcPts val="400"/>
              </a:spcBef>
              <a:spcAft>
                <a:spcPct val="0"/>
              </a:spcAft>
              <a:buClr>
                <a:srgbClr val="FFFFFF"/>
              </a:buClr>
              <a:buSzPct val="100000"/>
              <a:buFont typeface="Arial" pitchFamily="34" charset="0"/>
              <a:buChar char="»"/>
              <a:defRPr sz="1600">
                <a:solidFill>
                  <a:srgbClr val="FFFFFF"/>
                </a:solidFill>
                <a:latin typeface="Arial" pitchFamily="34" charset="0"/>
                <a:ea typeface="MS PGothic" pitchFamily="34" charset="-128"/>
              </a:defRPr>
            </a:lvl8pPr>
            <a:lvl9pPr marL="3367088" indent="-161925" defTabSz="457200" eaLnBrk="0" fontAlgn="base" hangingPunct="0">
              <a:spcBef>
                <a:spcPts val="400"/>
              </a:spcBef>
              <a:spcAft>
                <a:spcPct val="0"/>
              </a:spcAft>
              <a:buClr>
                <a:srgbClr val="FFFFFF"/>
              </a:buClr>
              <a:buSzPct val="100000"/>
              <a:buFont typeface="Arial" pitchFamily="34" charset="0"/>
              <a:buChar char="»"/>
              <a:defRPr sz="1600">
                <a:solidFill>
                  <a:srgbClr val="FFFFFF"/>
                </a:solidFill>
                <a:latin typeface="Arial" pitchFamily="34" charset="0"/>
                <a:ea typeface="MS PGothic" pitchFamily="34" charset="-128"/>
              </a:defRPr>
            </a:lvl9pPr>
          </a:lstStyle>
          <a:p>
            <a:pPr defTabSz="457200" eaLnBrk="1" hangingPunct="1">
              <a:spcBef>
                <a:spcPct val="0"/>
              </a:spcBef>
              <a:buSzPct val="100000"/>
              <a:buNone/>
            </a:pPr>
            <a:r>
              <a:rPr lang="en-US" altLang="en-US" sz="1200" b="1"/>
              <a:t>Software</a:t>
            </a:r>
            <a:endParaRPr lang="en-US" altLang="en-US" sz="1200"/>
          </a:p>
          <a:p>
            <a:pPr defTabSz="457200" eaLnBrk="1">
              <a:spcBef>
                <a:spcPct val="0"/>
              </a:spcBef>
              <a:buSzPct val="100000"/>
              <a:buNone/>
            </a:pPr>
            <a:r>
              <a:rPr lang="en-US" altLang="en-US" sz="1200"/>
              <a:t>• IBM® DB2® for z/OS®</a:t>
            </a:r>
            <a:endParaRPr lang="en-GB" altLang="en-US" sz="1200"/>
          </a:p>
          <a:p>
            <a:pPr defTabSz="457200" eaLnBrk="1">
              <a:spcBef>
                <a:spcPct val="0"/>
              </a:spcBef>
              <a:buSzPct val="100000"/>
              <a:buNone/>
            </a:pPr>
            <a:r>
              <a:rPr lang="en-US" altLang="en-US" sz="1200"/>
              <a:t>• IBM RACF® </a:t>
            </a:r>
            <a:endParaRPr lang="en-GB" altLang="en-US" sz="1200"/>
          </a:p>
          <a:p>
            <a:pPr defTabSz="457200" eaLnBrk="1">
              <a:spcBef>
                <a:spcPct val="0"/>
              </a:spcBef>
              <a:buSzPct val="100000"/>
              <a:buNone/>
            </a:pPr>
            <a:r>
              <a:rPr lang="en-US" altLang="en-US" sz="1200"/>
              <a:t>• IBM Security zSecure™</a:t>
            </a:r>
            <a:endParaRPr lang="en-GB" altLang="en-US" sz="1200"/>
          </a:p>
          <a:p>
            <a:pPr defTabSz="457200" eaLnBrk="1">
              <a:spcBef>
                <a:spcPct val="0"/>
              </a:spcBef>
              <a:buSzPct val="100000"/>
              <a:buNone/>
            </a:pPr>
            <a:r>
              <a:rPr lang="en-US" altLang="en-US" sz="1200"/>
              <a:t>• </a:t>
            </a:r>
            <a:r>
              <a:rPr lang="en-US" altLang="en-US" sz="1200" b="1"/>
              <a:t>Hardware</a:t>
            </a:r>
          </a:p>
          <a:p>
            <a:pPr defTabSz="457200" eaLnBrk="1">
              <a:spcBef>
                <a:spcPct val="0"/>
              </a:spcBef>
              <a:buSzPct val="100000"/>
              <a:buNone/>
            </a:pPr>
            <a:r>
              <a:rPr lang="en-US" altLang="en-US" sz="1200"/>
              <a:t>• IBM zEnterprise® 196</a:t>
            </a:r>
            <a:endParaRPr lang="en-GB" altLang="en-US" sz="1200"/>
          </a:p>
          <a:p>
            <a:pPr defTabSz="457200" eaLnBrk="1">
              <a:spcBef>
                <a:spcPct val="0"/>
              </a:spcBef>
              <a:buSzPct val="100000"/>
              <a:buNone/>
            </a:pPr>
            <a:endParaRPr lang="en-GB" altLang="en-US" sz="1200" b="1"/>
          </a:p>
          <a:p>
            <a:pPr defTabSz="457200" eaLnBrk="1" hangingPunct="1">
              <a:spcBef>
                <a:spcPct val="0"/>
              </a:spcBef>
              <a:buSzPct val="100000"/>
              <a:buNone/>
            </a:pPr>
            <a:endParaRPr lang="en-US" altLang="en-US" sz="1200"/>
          </a:p>
        </p:txBody>
      </p:sp>
      <p:pic>
        <p:nvPicPr>
          <p:cNvPr id="72716" name="Picture 18"/>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979685" y="1270300"/>
            <a:ext cx="1829276" cy="809625"/>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2717" name="TextBox 1"/>
          <p:cNvSpPr txBox="1">
            <a:spLocks noChangeArrowheads="1"/>
          </p:cNvSpPr>
          <p:nvPr/>
        </p:nvSpPr>
        <p:spPr bwMode="auto">
          <a:xfrm>
            <a:off x="3464431" y="5967712"/>
            <a:ext cx="59287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ts val="400"/>
              </a:spcBef>
              <a:buFont typeface="Wingdings" pitchFamily="2" charset="2"/>
              <a:buChar char=""/>
              <a:defRPr sz="1600">
                <a:solidFill>
                  <a:srgbClr val="000000"/>
                </a:solidFill>
                <a:latin typeface="Arial" pitchFamily="34" charset="0"/>
                <a:ea typeface="MS PGothic" pitchFamily="34" charset="-128"/>
              </a:defRPr>
            </a:lvl1pPr>
            <a:lvl2pPr marL="508000" indent="-161925" eaLnBrk="0" hangingPunct="0">
              <a:spcBef>
                <a:spcPts val="400"/>
              </a:spcBef>
              <a:buFont typeface="Arial" pitchFamily="34" charset="0"/>
              <a:buChar char="–"/>
              <a:defRPr sz="1600">
                <a:solidFill>
                  <a:srgbClr val="000000"/>
                </a:solidFill>
                <a:latin typeface="Arial" pitchFamily="34" charset="0"/>
                <a:ea typeface="MS PGothic" pitchFamily="34" charset="-128"/>
              </a:defRPr>
            </a:lvl2pPr>
            <a:lvl3pPr marL="854075" indent="-171450" eaLnBrk="0" hangingPunct="0">
              <a:spcBef>
                <a:spcPts val="400"/>
              </a:spcBef>
              <a:buFont typeface="Arial" pitchFamily="34" charset="0"/>
              <a:buChar char="•"/>
              <a:defRPr sz="1600">
                <a:solidFill>
                  <a:srgbClr val="000000"/>
                </a:solidFill>
                <a:latin typeface="Arial" pitchFamily="34" charset="0"/>
                <a:ea typeface="MS PGothic" pitchFamily="34" charset="-128"/>
              </a:defRPr>
            </a:lvl3pPr>
            <a:lvl4pPr marL="2405063" indent="-344488" eaLnBrk="0" hangingPunct="0">
              <a:spcBef>
                <a:spcPts val="400"/>
              </a:spcBef>
              <a:buClr>
                <a:srgbClr val="FFFFFF"/>
              </a:buClr>
              <a:buFont typeface="Arial" pitchFamily="34" charset="0"/>
              <a:buChar char="–"/>
              <a:defRPr sz="1600">
                <a:solidFill>
                  <a:srgbClr val="FFFFFF"/>
                </a:solidFill>
                <a:latin typeface="Arial" pitchFamily="34" charset="0"/>
                <a:ea typeface="MS PGothic" pitchFamily="34" charset="-128"/>
              </a:defRPr>
            </a:lvl4pPr>
            <a:lvl5pPr marL="1538288" indent="-161925" eaLnBrk="0" hangingPunct="0">
              <a:spcBef>
                <a:spcPts val="400"/>
              </a:spcBef>
              <a:buClr>
                <a:srgbClr val="FFFFFF"/>
              </a:buClr>
              <a:buFont typeface="Arial" pitchFamily="34" charset="0"/>
              <a:buChar char="»"/>
              <a:defRPr sz="1600">
                <a:solidFill>
                  <a:srgbClr val="FFFFFF"/>
                </a:solidFill>
                <a:latin typeface="Arial" pitchFamily="34" charset="0"/>
                <a:ea typeface="MS PGothic" pitchFamily="34" charset="-128"/>
              </a:defRPr>
            </a:lvl5pPr>
            <a:lvl6pPr marL="1995488" indent="-161925" defTabSz="457200" eaLnBrk="0" fontAlgn="base" hangingPunct="0">
              <a:spcBef>
                <a:spcPts val="400"/>
              </a:spcBef>
              <a:spcAft>
                <a:spcPct val="0"/>
              </a:spcAft>
              <a:buClr>
                <a:srgbClr val="FFFFFF"/>
              </a:buClr>
              <a:buSzPct val="100000"/>
              <a:buFont typeface="Arial" pitchFamily="34" charset="0"/>
              <a:buChar char="»"/>
              <a:defRPr sz="1600">
                <a:solidFill>
                  <a:srgbClr val="FFFFFF"/>
                </a:solidFill>
                <a:latin typeface="Arial" pitchFamily="34" charset="0"/>
                <a:ea typeface="MS PGothic" pitchFamily="34" charset="-128"/>
              </a:defRPr>
            </a:lvl6pPr>
            <a:lvl7pPr marL="2452688" indent="-161925" defTabSz="457200" eaLnBrk="0" fontAlgn="base" hangingPunct="0">
              <a:spcBef>
                <a:spcPts val="400"/>
              </a:spcBef>
              <a:spcAft>
                <a:spcPct val="0"/>
              </a:spcAft>
              <a:buClr>
                <a:srgbClr val="FFFFFF"/>
              </a:buClr>
              <a:buSzPct val="100000"/>
              <a:buFont typeface="Arial" pitchFamily="34" charset="0"/>
              <a:buChar char="»"/>
              <a:defRPr sz="1600">
                <a:solidFill>
                  <a:srgbClr val="FFFFFF"/>
                </a:solidFill>
                <a:latin typeface="Arial" pitchFamily="34" charset="0"/>
                <a:ea typeface="MS PGothic" pitchFamily="34" charset="-128"/>
              </a:defRPr>
            </a:lvl7pPr>
            <a:lvl8pPr marL="2909888" indent="-161925" defTabSz="457200" eaLnBrk="0" fontAlgn="base" hangingPunct="0">
              <a:spcBef>
                <a:spcPts val="400"/>
              </a:spcBef>
              <a:spcAft>
                <a:spcPct val="0"/>
              </a:spcAft>
              <a:buClr>
                <a:srgbClr val="FFFFFF"/>
              </a:buClr>
              <a:buSzPct val="100000"/>
              <a:buFont typeface="Arial" pitchFamily="34" charset="0"/>
              <a:buChar char="»"/>
              <a:defRPr sz="1600">
                <a:solidFill>
                  <a:srgbClr val="FFFFFF"/>
                </a:solidFill>
                <a:latin typeface="Arial" pitchFamily="34" charset="0"/>
                <a:ea typeface="MS PGothic" pitchFamily="34" charset="-128"/>
              </a:defRPr>
            </a:lvl8pPr>
            <a:lvl9pPr marL="3367088" indent="-161925" defTabSz="457200" eaLnBrk="0" fontAlgn="base" hangingPunct="0">
              <a:spcBef>
                <a:spcPts val="400"/>
              </a:spcBef>
              <a:spcAft>
                <a:spcPct val="0"/>
              </a:spcAft>
              <a:buClr>
                <a:srgbClr val="FFFFFF"/>
              </a:buClr>
              <a:buSzPct val="100000"/>
              <a:buFont typeface="Arial" pitchFamily="34" charset="0"/>
              <a:buChar char="»"/>
              <a:defRPr sz="1600">
                <a:solidFill>
                  <a:srgbClr val="FFFFFF"/>
                </a:solidFill>
                <a:latin typeface="Arial" pitchFamily="34" charset="0"/>
                <a:ea typeface="MS PGothic" pitchFamily="34" charset="-128"/>
              </a:defRPr>
            </a:lvl9pPr>
          </a:lstStyle>
          <a:p>
            <a:pPr defTabSz="457200" eaLnBrk="1" hangingPunct="1">
              <a:spcBef>
                <a:spcPct val="0"/>
              </a:spcBef>
              <a:buClr>
                <a:srgbClr val="000000"/>
              </a:buClr>
              <a:buSzPct val="100000"/>
              <a:buNone/>
            </a:pPr>
            <a:r>
              <a:rPr lang="en-US" altLang="en-US" sz="1200">
                <a:ea typeface="Arial Unicode MS" pitchFamily="34" charset="-128"/>
                <a:cs typeface="Arial Unicode MS" pitchFamily="34" charset="-128"/>
                <a:hlinkClick r:id="rId4"/>
              </a:rPr>
              <a:t>http://www-03.ibm.com/software/businesscasestudies?synkey=E944346V10306Q58</a:t>
            </a:r>
            <a:endParaRPr lang="en-US" altLang="en-US" sz="1200">
              <a:ea typeface="Arial Unicode MS" pitchFamily="34" charset="-128"/>
              <a:cs typeface="Arial Unicode MS" pitchFamily="34" charset="-128"/>
            </a:endParaRPr>
          </a:p>
          <a:p>
            <a:pPr defTabSz="457200" eaLnBrk="1" hangingPunct="1">
              <a:spcBef>
                <a:spcPct val="0"/>
              </a:spcBef>
              <a:buClr>
                <a:srgbClr val="000000"/>
              </a:buClr>
              <a:buSzPct val="100000"/>
              <a:buNone/>
            </a:pPr>
            <a:endParaRPr lang="en-US" altLang="en-US" sz="1200">
              <a:ea typeface="Arial Unicode MS" pitchFamily="34" charset="-128"/>
              <a:cs typeface="Arial Unicode MS" pitchFamily="34" charset="-128"/>
            </a:endParaRPr>
          </a:p>
        </p:txBody>
      </p:sp>
      <p:sp>
        <p:nvSpPr>
          <p:cNvPr id="2" name="Title 1"/>
          <p:cNvSpPr>
            <a:spLocks noGrp="1"/>
          </p:cNvSpPr>
          <p:nvPr>
            <p:ph type="title"/>
          </p:nvPr>
        </p:nvSpPr>
        <p:spPr/>
        <p:txBody>
          <a:bodyPr/>
          <a:lstStyle/>
          <a:p>
            <a:r>
              <a:rPr lang="en-US" altLang="en-US" sz="2000" b="1" dirty="0" err="1">
                <a:ea typeface="Arial Unicode MS" pitchFamily="34" charset="-128"/>
                <a:cs typeface="Arial Unicode MS" pitchFamily="34" charset="-128"/>
              </a:rPr>
              <a:t>Halkbank</a:t>
            </a:r>
            <a:r>
              <a:rPr lang="en-US" altLang="en-US" sz="2000" b="1" dirty="0">
                <a:ea typeface="Arial Unicode MS" pitchFamily="34" charset="-128"/>
                <a:cs typeface="Arial Unicode MS" pitchFamily="34" charset="-128"/>
              </a:rPr>
              <a:t> – Extending banking services on social and mobile channels securely and cost-effectively</a:t>
            </a:r>
            <a:endParaRPr lang="en-US" dirty="0"/>
          </a:p>
        </p:txBody>
      </p:sp>
    </p:spTree>
    <p:extLst>
      <p:ext uri="{BB962C8B-B14F-4D97-AF65-F5344CB8AC3E}">
        <p14:creationId xmlns:p14="http://schemas.microsoft.com/office/powerpoint/2010/main" val="218015997"/>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idx="1"/>
          </p:nvPr>
        </p:nvSpPr>
        <p:spPr>
          <a:xfrm>
            <a:off x="106363" y="1523999"/>
            <a:ext cx="3399274" cy="4760283"/>
          </a:xfrm>
        </p:spPr>
        <p:txBody>
          <a:bodyPr/>
          <a:lstStyle/>
          <a:p>
            <a:pPr marL="0" indent="0">
              <a:buNone/>
            </a:pPr>
            <a:r>
              <a:rPr lang="is-IS" sz="2400" dirty="0">
                <a:cs typeface="Arial"/>
              </a:rPr>
              <a:t>…</a:t>
            </a:r>
            <a:r>
              <a:rPr lang="en-US" sz="2400" dirty="0">
                <a:cs typeface="Arial"/>
              </a:rPr>
              <a:t>yet overcome the challenges by transforming </a:t>
            </a:r>
            <a:r>
              <a:rPr lang="en-US" sz="2400" dirty="0" smtClean="0">
                <a:cs typeface="Arial"/>
              </a:rPr>
              <a:t>people</a:t>
            </a:r>
            <a:r>
              <a:rPr lang="en-US" sz="2400" dirty="0">
                <a:cs typeface="Arial"/>
              </a:rPr>
              <a:t>, </a:t>
            </a:r>
            <a:r>
              <a:rPr lang="en-US" sz="2400" dirty="0" smtClean="0">
                <a:cs typeface="Arial"/>
              </a:rPr>
              <a:t>process, </a:t>
            </a:r>
            <a:r>
              <a:rPr lang="en-US" sz="2400" dirty="0">
                <a:cs typeface="Arial"/>
              </a:rPr>
              <a:t>and tools… </a:t>
            </a:r>
            <a:endParaRPr lang="en-US" sz="2400" dirty="0" smtClean="0">
              <a:cs typeface="Arial"/>
            </a:endParaRPr>
          </a:p>
          <a:p>
            <a:pPr marL="0" indent="0">
              <a:buNone/>
            </a:pPr>
            <a:endParaRPr lang="en-US" sz="2400" dirty="0" smtClean="0">
              <a:cs typeface="Arial"/>
            </a:endParaRPr>
          </a:p>
          <a:p>
            <a:pPr marL="0" indent="0">
              <a:buNone/>
            </a:pPr>
            <a:r>
              <a:rPr lang="en-US" sz="2400" dirty="0" smtClean="0">
                <a:cs typeface="Arial"/>
              </a:rPr>
              <a:t>…</a:t>
            </a:r>
            <a:r>
              <a:rPr lang="en-US" sz="2400" dirty="0">
                <a:cs typeface="Arial"/>
              </a:rPr>
              <a:t>across the entire lifecycle</a:t>
            </a:r>
            <a:r>
              <a:rPr lang="is-IS" sz="2400" dirty="0" smtClean="0">
                <a:cs typeface="Arial"/>
              </a:rPr>
              <a:t>…</a:t>
            </a:r>
          </a:p>
          <a:p>
            <a:pPr marL="0" indent="0">
              <a:buNone/>
            </a:pPr>
            <a:endParaRPr lang="en-US" sz="2400" dirty="0">
              <a:solidFill>
                <a:schemeClr val="tx1"/>
              </a:solidFill>
              <a:cs typeface="Arial"/>
            </a:endParaRPr>
          </a:p>
          <a:p>
            <a:pPr marL="0" indent="0">
              <a:buNone/>
            </a:pPr>
            <a:endParaRPr lang="en-US" dirty="0" smtClean="0">
              <a:solidFill>
                <a:schemeClr val="tx1"/>
              </a:solidFill>
              <a:cs typeface="Arial"/>
            </a:endParaRPr>
          </a:p>
          <a:p>
            <a:pPr marL="0" indent="0">
              <a:buNone/>
            </a:pPr>
            <a:r>
              <a:rPr lang="en-US" sz="2400" dirty="0" smtClean="0">
                <a:solidFill>
                  <a:schemeClr val="tx1"/>
                </a:solidFill>
                <a:cs typeface="Arial"/>
              </a:rPr>
              <a:t>…</a:t>
            </a:r>
            <a:r>
              <a:rPr lang="en-US" sz="2400" dirty="0">
                <a:solidFill>
                  <a:schemeClr val="tx1"/>
                </a:solidFill>
                <a:cs typeface="Arial"/>
              </a:rPr>
              <a:t>for all technologies and </a:t>
            </a:r>
            <a:r>
              <a:rPr lang="en-US" sz="2400" dirty="0" smtClean="0">
                <a:solidFill>
                  <a:schemeClr val="tx1"/>
                </a:solidFill>
                <a:cs typeface="Arial"/>
              </a:rPr>
              <a:t>platforms.</a:t>
            </a:r>
            <a:endParaRPr lang="en-US" sz="2400" dirty="0">
              <a:solidFill>
                <a:schemeClr val="tx1"/>
              </a:solidFill>
              <a:cs typeface="Arial"/>
            </a:endParaRPr>
          </a:p>
        </p:txBody>
      </p:sp>
      <p:grpSp>
        <p:nvGrpSpPr>
          <p:cNvPr id="212" name="Group 53"/>
          <p:cNvGrpSpPr>
            <a:grpSpLocks/>
          </p:cNvGrpSpPr>
          <p:nvPr/>
        </p:nvGrpSpPr>
        <p:grpSpPr bwMode="auto">
          <a:xfrm>
            <a:off x="8052178" y="3254239"/>
            <a:ext cx="939422" cy="858304"/>
            <a:chOff x="7916864" y="4132760"/>
            <a:chExt cx="511296" cy="614722"/>
          </a:xfrm>
        </p:grpSpPr>
        <p:pic>
          <p:nvPicPr>
            <p:cNvPr id="380" name="Picture 6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916864" y="4132760"/>
              <a:ext cx="252789" cy="5703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547726"/>
                    </a:outerShdw>
                  </a:effectLst>
                </a14:hiddenEffects>
              </a:ext>
            </a:extLst>
          </p:spPr>
        </p:pic>
        <p:pic>
          <p:nvPicPr>
            <p:cNvPr id="381" name="Picture 64"/>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205665" y="4246083"/>
              <a:ext cx="222495" cy="501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547726"/>
                    </a:outerShdw>
                  </a:effectLst>
                </a14:hiddenEffects>
              </a:ext>
            </a:extLst>
          </p:spPr>
        </p:pic>
      </p:grpSp>
      <p:grpSp>
        <p:nvGrpSpPr>
          <p:cNvPr id="213" name="Group 72"/>
          <p:cNvGrpSpPr/>
          <p:nvPr/>
        </p:nvGrpSpPr>
        <p:grpSpPr>
          <a:xfrm>
            <a:off x="3184839" y="1431430"/>
            <a:ext cx="4778035" cy="4764746"/>
            <a:chOff x="5296599" y="971459"/>
            <a:chExt cx="5050026" cy="4976043"/>
          </a:xfrm>
        </p:grpSpPr>
        <p:sp>
          <p:nvSpPr>
            <p:cNvPr id="357" name="Freeform 70"/>
            <p:cNvSpPr>
              <a:spLocks/>
            </p:cNvSpPr>
            <p:nvPr/>
          </p:nvSpPr>
          <p:spPr bwMode="auto">
            <a:xfrm>
              <a:off x="5296599" y="971459"/>
              <a:ext cx="3159349" cy="3578586"/>
            </a:xfrm>
            <a:custGeom>
              <a:avLst/>
              <a:gdLst>
                <a:gd name="T0" fmla="*/ 50 w 488"/>
                <a:gd name="T1" fmla="*/ 553 h 553"/>
                <a:gd name="T2" fmla="*/ 24 w 488"/>
                <a:gd name="T3" fmla="*/ 285 h 553"/>
                <a:gd name="T4" fmla="*/ 203 w 488"/>
                <a:gd name="T5" fmla="*/ 52 h 553"/>
                <a:gd name="T6" fmla="*/ 392 w 488"/>
                <a:gd name="T7" fmla="*/ 0 h 553"/>
                <a:gd name="T8" fmla="*/ 488 w 488"/>
                <a:gd name="T9" fmla="*/ 103 h 553"/>
                <a:gd name="T10" fmla="*/ 391 w 488"/>
                <a:gd name="T11" fmla="*/ 206 h 553"/>
                <a:gd name="T12" fmla="*/ 268 w 488"/>
                <a:gd name="T13" fmla="*/ 259 h 553"/>
                <a:gd name="T14" fmla="*/ 216 w 488"/>
                <a:gd name="T15" fmla="*/ 385 h 553"/>
                <a:gd name="T16" fmla="*/ 229 w 488"/>
                <a:gd name="T17" fmla="*/ 452 h 553"/>
                <a:gd name="T18" fmla="*/ 101 w 488"/>
                <a:gd name="T19" fmla="*/ 421 h 553"/>
                <a:gd name="T20" fmla="*/ 96 w 488"/>
                <a:gd name="T21" fmla="*/ 420 h 553"/>
                <a:gd name="T22" fmla="*/ 91 w 488"/>
                <a:gd name="T23" fmla="*/ 419 h 553"/>
                <a:gd name="T24" fmla="*/ 90 w 488"/>
                <a:gd name="T25" fmla="*/ 424 h 553"/>
                <a:gd name="T26" fmla="*/ 88 w 488"/>
                <a:gd name="T27" fmla="*/ 429 h 553"/>
                <a:gd name="T28" fmla="*/ 50 w 488"/>
                <a:gd name="T29" fmla="*/ 55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8" h="553">
                  <a:moveTo>
                    <a:pt x="50" y="553"/>
                  </a:moveTo>
                  <a:cubicBezTo>
                    <a:pt x="9" y="469"/>
                    <a:pt x="0" y="375"/>
                    <a:pt x="24" y="285"/>
                  </a:cubicBezTo>
                  <a:cubicBezTo>
                    <a:pt x="51" y="186"/>
                    <a:pt x="114" y="103"/>
                    <a:pt x="203" y="52"/>
                  </a:cubicBezTo>
                  <a:cubicBezTo>
                    <a:pt x="263" y="17"/>
                    <a:pt x="323" y="1"/>
                    <a:pt x="392" y="0"/>
                  </a:cubicBezTo>
                  <a:cubicBezTo>
                    <a:pt x="488" y="103"/>
                    <a:pt x="488" y="103"/>
                    <a:pt x="488" y="103"/>
                  </a:cubicBezTo>
                  <a:cubicBezTo>
                    <a:pt x="391" y="206"/>
                    <a:pt x="391" y="206"/>
                    <a:pt x="391" y="206"/>
                  </a:cubicBezTo>
                  <a:cubicBezTo>
                    <a:pt x="344" y="207"/>
                    <a:pt x="300" y="226"/>
                    <a:pt x="268" y="259"/>
                  </a:cubicBezTo>
                  <a:cubicBezTo>
                    <a:pt x="234" y="293"/>
                    <a:pt x="216" y="337"/>
                    <a:pt x="216" y="385"/>
                  </a:cubicBezTo>
                  <a:cubicBezTo>
                    <a:pt x="216" y="408"/>
                    <a:pt x="221" y="431"/>
                    <a:pt x="229" y="452"/>
                  </a:cubicBezTo>
                  <a:cubicBezTo>
                    <a:pt x="101" y="421"/>
                    <a:pt x="101" y="421"/>
                    <a:pt x="101" y="421"/>
                  </a:cubicBezTo>
                  <a:cubicBezTo>
                    <a:pt x="96" y="420"/>
                    <a:pt x="96" y="420"/>
                    <a:pt x="96" y="420"/>
                  </a:cubicBezTo>
                  <a:cubicBezTo>
                    <a:pt x="91" y="419"/>
                    <a:pt x="91" y="419"/>
                    <a:pt x="91" y="419"/>
                  </a:cubicBezTo>
                  <a:cubicBezTo>
                    <a:pt x="90" y="424"/>
                    <a:pt x="90" y="424"/>
                    <a:pt x="90" y="424"/>
                  </a:cubicBezTo>
                  <a:cubicBezTo>
                    <a:pt x="88" y="429"/>
                    <a:pt x="88" y="429"/>
                    <a:pt x="88" y="429"/>
                  </a:cubicBezTo>
                  <a:cubicBezTo>
                    <a:pt x="50" y="553"/>
                    <a:pt x="50" y="553"/>
                    <a:pt x="50" y="553"/>
                  </a:cubicBezTo>
                  <a:close/>
                </a:path>
              </a:pathLst>
            </a:custGeom>
            <a:solidFill>
              <a:srgbClr val="82D1F5"/>
            </a:solidFill>
            <a:ln w="9525">
              <a:noFill/>
              <a:miter lim="800000"/>
              <a:headEnd/>
              <a:tailEnd/>
            </a:ln>
          </p:spPr>
          <p:txBody>
            <a:bodyPr vert="horz" wrap="square" lIns="91440" tIns="45720" rIns="91440" bIns="45720" numCol="1" anchor="t" anchorCtr="0" compatLnSpc="1">
              <a:prstTxWarp prst="textNoShape">
                <a:avLst/>
              </a:prstTxWarp>
            </a:bodyPr>
            <a:lstStyle/>
            <a:p>
              <a:pPr algn="ctr"/>
              <a:endParaRPr lang="en-US" sz="1400">
                <a:solidFill>
                  <a:schemeClr val="bg1"/>
                </a:solidFill>
              </a:endParaRPr>
            </a:p>
          </p:txBody>
        </p:sp>
        <p:sp>
          <p:nvSpPr>
            <p:cNvPr id="358" name="Freeform 71"/>
            <p:cNvSpPr>
              <a:spLocks/>
            </p:cNvSpPr>
            <p:nvPr/>
          </p:nvSpPr>
          <p:spPr bwMode="auto">
            <a:xfrm>
              <a:off x="5713096" y="3851316"/>
              <a:ext cx="4197852" cy="2096186"/>
            </a:xfrm>
            <a:custGeom>
              <a:avLst/>
              <a:gdLst>
                <a:gd name="T0" fmla="*/ 331 w 649"/>
                <a:gd name="T1" fmla="*/ 324 h 324"/>
                <a:gd name="T2" fmla="*/ 139 w 649"/>
                <a:gd name="T3" fmla="*/ 272 h 324"/>
                <a:gd name="T4" fmla="*/ 0 w 649"/>
                <a:gd name="T5" fmla="*/ 135 h 324"/>
                <a:gd name="T6" fmla="*/ 42 w 649"/>
                <a:gd name="T7" fmla="*/ 0 h 324"/>
                <a:gd name="T8" fmla="*/ 178 w 649"/>
                <a:gd name="T9" fmla="*/ 33 h 324"/>
                <a:gd name="T10" fmla="*/ 178 w 649"/>
                <a:gd name="T11" fmla="*/ 33 h 324"/>
                <a:gd name="T12" fmla="*/ 242 w 649"/>
                <a:gd name="T13" fmla="*/ 95 h 324"/>
                <a:gd name="T14" fmla="*/ 331 w 649"/>
                <a:gd name="T15" fmla="*/ 119 h 324"/>
                <a:gd name="T16" fmla="*/ 422 w 649"/>
                <a:gd name="T17" fmla="*/ 94 h 324"/>
                <a:gd name="T18" fmla="*/ 473 w 649"/>
                <a:gd name="T19" fmla="*/ 49 h 324"/>
                <a:gd name="T20" fmla="*/ 511 w 649"/>
                <a:gd name="T21" fmla="*/ 177 h 324"/>
                <a:gd name="T22" fmla="*/ 512 w 649"/>
                <a:gd name="T23" fmla="*/ 182 h 324"/>
                <a:gd name="T24" fmla="*/ 513 w 649"/>
                <a:gd name="T25" fmla="*/ 186 h 324"/>
                <a:gd name="T26" fmla="*/ 518 w 649"/>
                <a:gd name="T27" fmla="*/ 185 h 324"/>
                <a:gd name="T28" fmla="*/ 523 w 649"/>
                <a:gd name="T29" fmla="*/ 184 h 324"/>
                <a:gd name="T30" fmla="*/ 649 w 649"/>
                <a:gd name="T31" fmla="*/ 156 h 324"/>
                <a:gd name="T32" fmla="*/ 520 w 649"/>
                <a:gd name="T33" fmla="*/ 275 h 324"/>
                <a:gd name="T34" fmla="*/ 331 w 649"/>
                <a:gd name="T35" fmla="*/ 324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9" h="324">
                  <a:moveTo>
                    <a:pt x="331" y="324"/>
                  </a:moveTo>
                  <a:cubicBezTo>
                    <a:pt x="264" y="324"/>
                    <a:pt x="197" y="306"/>
                    <a:pt x="139" y="272"/>
                  </a:cubicBezTo>
                  <a:cubicBezTo>
                    <a:pt x="79" y="238"/>
                    <a:pt x="35" y="194"/>
                    <a:pt x="0" y="135"/>
                  </a:cubicBezTo>
                  <a:cubicBezTo>
                    <a:pt x="42" y="0"/>
                    <a:pt x="42" y="0"/>
                    <a:pt x="42" y="0"/>
                  </a:cubicBezTo>
                  <a:cubicBezTo>
                    <a:pt x="178" y="33"/>
                    <a:pt x="178" y="33"/>
                    <a:pt x="178" y="33"/>
                  </a:cubicBezTo>
                  <a:cubicBezTo>
                    <a:pt x="178" y="33"/>
                    <a:pt x="178" y="33"/>
                    <a:pt x="178" y="33"/>
                  </a:cubicBezTo>
                  <a:cubicBezTo>
                    <a:pt x="194" y="59"/>
                    <a:pt x="216" y="80"/>
                    <a:pt x="242" y="95"/>
                  </a:cubicBezTo>
                  <a:cubicBezTo>
                    <a:pt x="269" y="110"/>
                    <a:pt x="300" y="119"/>
                    <a:pt x="331" y="119"/>
                  </a:cubicBezTo>
                  <a:cubicBezTo>
                    <a:pt x="363" y="119"/>
                    <a:pt x="394" y="110"/>
                    <a:pt x="422" y="94"/>
                  </a:cubicBezTo>
                  <a:cubicBezTo>
                    <a:pt x="441" y="82"/>
                    <a:pt x="459" y="67"/>
                    <a:pt x="473" y="49"/>
                  </a:cubicBezTo>
                  <a:cubicBezTo>
                    <a:pt x="511" y="177"/>
                    <a:pt x="511" y="177"/>
                    <a:pt x="511" y="177"/>
                  </a:cubicBezTo>
                  <a:cubicBezTo>
                    <a:pt x="512" y="182"/>
                    <a:pt x="512" y="182"/>
                    <a:pt x="512" y="182"/>
                  </a:cubicBezTo>
                  <a:cubicBezTo>
                    <a:pt x="513" y="186"/>
                    <a:pt x="513" y="186"/>
                    <a:pt x="513" y="186"/>
                  </a:cubicBezTo>
                  <a:cubicBezTo>
                    <a:pt x="518" y="185"/>
                    <a:pt x="518" y="185"/>
                    <a:pt x="518" y="185"/>
                  </a:cubicBezTo>
                  <a:cubicBezTo>
                    <a:pt x="523" y="184"/>
                    <a:pt x="523" y="184"/>
                    <a:pt x="523" y="184"/>
                  </a:cubicBezTo>
                  <a:cubicBezTo>
                    <a:pt x="649" y="156"/>
                    <a:pt x="649" y="156"/>
                    <a:pt x="649" y="156"/>
                  </a:cubicBezTo>
                  <a:cubicBezTo>
                    <a:pt x="616" y="205"/>
                    <a:pt x="571" y="246"/>
                    <a:pt x="520" y="275"/>
                  </a:cubicBezTo>
                  <a:cubicBezTo>
                    <a:pt x="462" y="307"/>
                    <a:pt x="397" y="324"/>
                    <a:pt x="331" y="324"/>
                  </a:cubicBezTo>
                  <a:close/>
                </a:path>
              </a:pathLst>
            </a:custGeom>
            <a:solidFill>
              <a:srgbClr val="008ABF"/>
            </a:solidFill>
            <a:ln w="9525">
              <a:noFill/>
              <a:miter lim="800000"/>
              <a:headEnd/>
              <a:tailEnd/>
            </a:ln>
          </p:spPr>
          <p:txBody>
            <a:bodyPr vert="horz" wrap="square" lIns="91440" tIns="45720" rIns="91440" bIns="45720" numCol="1" anchor="t" anchorCtr="0" compatLnSpc="1">
              <a:prstTxWarp prst="textNoShape">
                <a:avLst/>
              </a:prstTxWarp>
            </a:bodyPr>
            <a:lstStyle/>
            <a:p>
              <a:pPr algn="ctr"/>
              <a:endParaRPr lang="en-US" sz="1400">
                <a:solidFill>
                  <a:schemeClr val="bg1"/>
                </a:solidFill>
              </a:endParaRPr>
            </a:p>
          </p:txBody>
        </p:sp>
        <p:sp>
          <p:nvSpPr>
            <p:cNvPr id="359" name="Freeform 72"/>
            <p:cNvSpPr>
              <a:spLocks/>
            </p:cNvSpPr>
            <p:nvPr/>
          </p:nvSpPr>
          <p:spPr bwMode="auto">
            <a:xfrm>
              <a:off x="8014790" y="976939"/>
              <a:ext cx="2331835" cy="3915620"/>
            </a:xfrm>
            <a:custGeom>
              <a:avLst/>
              <a:gdLst>
                <a:gd name="T0" fmla="*/ 173 w 360"/>
                <a:gd name="T1" fmla="*/ 605 h 605"/>
                <a:gd name="T2" fmla="*/ 133 w 360"/>
                <a:gd name="T3" fmla="*/ 469 h 605"/>
                <a:gd name="T4" fmla="*/ 154 w 360"/>
                <a:gd name="T5" fmla="*/ 384 h 605"/>
                <a:gd name="T6" fmla="*/ 0 w 360"/>
                <a:gd name="T7" fmla="*/ 206 h 605"/>
                <a:gd name="T8" fmla="*/ 91 w 360"/>
                <a:gd name="T9" fmla="*/ 109 h 605"/>
                <a:gd name="T10" fmla="*/ 94 w 360"/>
                <a:gd name="T11" fmla="*/ 105 h 605"/>
                <a:gd name="T12" fmla="*/ 98 w 360"/>
                <a:gd name="T13" fmla="*/ 102 h 605"/>
                <a:gd name="T14" fmla="*/ 94 w 360"/>
                <a:gd name="T15" fmla="*/ 98 h 605"/>
                <a:gd name="T16" fmla="*/ 91 w 360"/>
                <a:gd name="T17" fmla="*/ 94 h 605"/>
                <a:gd name="T18" fmla="*/ 3 w 360"/>
                <a:gd name="T19" fmla="*/ 0 h 605"/>
                <a:gd name="T20" fmla="*/ 247 w 360"/>
                <a:gd name="T21" fmla="*/ 112 h 605"/>
                <a:gd name="T22" fmla="*/ 360 w 360"/>
                <a:gd name="T23" fmla="*/ 384 h 605"/>
                <a:gd name="T24" fmla="*/ 309 w 360"/>
                <a:gd name="T25" fmla="*/ 574 h 605"/>
                <a:gd name="T26" fmla="*/ 173 w 360"/>
                <a:gd name="T27" fmla="*/ 605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0" h="605">
                  <a:moveTo>
                    <a:pt x="173" y="605"/>
                  </a:moveTo>
                  <a:cubicBezTo>
                    <a:pt x="133" y="469"/>
                    <a:pt x="133" y="469"/>
                    <a:pt x="133" y="469"/>
                  </a:cubicBezTo>
                  <a:cubicBezTo>
                    <a:pt x="147" y="443"/>
                    <a:pt x="154" y="413"/>
                    <a:pt x="154" y="384"/>
                  </a:cubicBezTo>
                  <a:cubicBezTo>
                    <a:pt x="154" y="294"/>
                    <a:pt x="87" y="218"/>
                    <a:pt x="0" y="206"/>
                  </a:cubicBezTo>
                  <a:cubicBezTo>
                    <a:pt x="91" y="109"/>
                    <a:pt x="91" y="109"/>
                    <a:pt x="91" y="109"/>
                  </a:cubicBezTo>
                  <a:cubicBezTo>
                    <a:pt x="94" y="105"/>
                    <a:pt x="94" y="105"/>
                    <a:pt x="94" y="105"/>
                  </a:cubicBezTo>
                  <a:cubicBezTo>
                    <a:pt x="98" y="102"/>
                    <a:pt x="98" y="102"/>
                    <a:pt x="98" y="102"/>
                  </a:cubicBezTo>
                  <a:cubicBezTo>
                    <a:pt x="94" y="98"/>
                    <a:pt x="94" y="98"/>
                    <a:pt x="94" y="98"/>
                  </a:cubicBezTo>
                  <a:cubicBezTo>
                    <a:pt x="91" y="94"/>
                    <a:pt x="91" y="94"/>
                    <a:pt x="91" y="94"/>
                  </a:cubicBezTo>
                  <a:cubicBezTo>
                    <a:pt x="3" y="0"/>
                    <a:pt x="3" y="0"/>
                    <a:pt x="3" y="0"/>
                  </a:cubicBezTo>
                  <a:cubicBezTo>
                    <a:pt x="95" y="7"/>
                    <a:pt x="182" y="46"/>
                    <a:pt x="247" y="112"/>
                  </a:cubicBezTo>
                  <a:cubicBezTo>
                    <a:pt x="320" y="185"/>
                    <a:pt x="360" y="281"/>
                    <a:pt x="360" y="384"/>
                  </a:cubicBezTo>
                  <a:cubicBezTo>
                    <a:pt x="360" y="453"/>
                    <a:pt x="344" y="513"/>
                    <a:pt x="309" y="574"/>
                  </a:cubicBezTo>
                  <a:cubicBezTo>
                    <a:pt x="173" y="605"/>
                    <a:pt x="173" y="605"/>
                    <a:pt x="173" y="605"/>
                  </a:cubicBezTo>
                  <a:close/>
                </a:path>
              </a:pathLst>
            </a:custGeom>
            <a:solidFill>
              <a:srgbClr val="085571"/>
            </a:solidFill>
            <a:ln w="9525">
              <a:noFill/>
              <a:miter lim="800000"/>
              <a:headEnd/>
              <a:tailEnd/>
            </a:ln>
          </p:spPr>
          <p:txBody>
            <a:bodyPr vert="horz" wrap="square" lIns="91440" tIns="45720" rIns="91440" bIns="45720" numCol="1" anchor="t" anchorCtr="0" compatLnSpc="1">
              <a:prstTxWarp prst="textNoShape">
                <a:avLst/>
              </a:prstTxWarp>
            </a:bodyPr>
            <a:lstStyle/>
            <a:p>
              <a:pPr algn="ctr"/>
              <a:endParaRPr lang="en-US" sz="1400">
                <a:solidFill>
                  <a:schemeClr val="bg1"/>
                </a:solidFill>
              </a:endParaRPr>
            </a:p>
          </p:txBody>
        </p:sp>
        <p:grpSp>
          <p:nvGrpSpPr>
            <p:cNvPr id="360" name="Group 84"/>
            <p:cNvGrpSpPr/>
            <p:nvPr/>
          </p:nvGrpSpPr>
          <p:grpSpPr>
            <a:xfrm>
              <a:off x="9115655" y="2549910"/>
              <a:ext cx="947960" cy="651298"/>
              <a:chOff x="5437188" y="1638300"/>
              <a:chExt cx="1323975" cy="909638"/>
            </a:xfrm>
            <a:solidFill>
              <a:schemeClr val="bg1"/>
            </a:solidFill>
          </p:grpSpPr>
          <p:sp>
            <p:nvSpPr>
              <p:cNvPr id="374" name="Freeform 28"/>
              <p:cNvSpPr>
                <a:spLocks/>
              </p:cNvSpPr>
              <p:nvPr/>
            </p:nvSpPr>
            <p:spPr bwMode="auto">
              <a:xfrm>
                <a:off x="6289675" y="1638300"/>
                <a:ext cx="328613" cy="363538"/>
              </a:xfrm>
              <a:custGeom>
                <a:avLst/>
                <a:gdLst>
                  <a:gd name="T0" fmla="*/ 9 w 37"/>
                  <a:gd name="T1" fmla="*/ 35 h 42"/>
                  <a:gd name="T2" fmla="*/ 9 w 37"/>
                  <a:gd name="T3" fmla="*/ 38 h 42"/>
                  <a:gd name="T4" fmla="*/ 10 w 37"/>
                  <a:gd name="T5" fmla="*/ 39 h 42"/>
                  <a:gd name="T6" fmla="*/ 10 w 37"/>
                  <a:gd name="T7" fmla="*/ 39 h 42"/>
                  <a:gd name="T8" fmla="*/ 11 w 37"/>
                  <a:gd name="T9" fmla="*/ 39 h 42"/>
                  <a:gd name="T10" fmla="*/ 11 w 37"/>
                  <a:gd name="T11" fmla="*/ 39 h 42"/>
                  <a:gd name="T12" fmla="*/ 11 w 37"/>
                  <a:gd name="T13" fmla="*/ 40 h 42"/>
                  <a:gd name="T14" fmla="*/ 11 w 37"/>
                  <a:gd name="T15" fmla="*/ 40 h 42"/>
                  <a:gd name="T16" fmla="*/ 12 w 37"/>
                  <a:gd name="T17" fmla="*/ 40 h 42"/>
                  <a:gd name="T18" fmla="*/ 12 w 37"/>
                  <a:gd name="T19" fmla="*/ 40 h 42"/>
                  <a:gd name="T20" fmla="*/ 13 w 37"/>
                  <a:gd name="T21" fmla="*/ 41 h 42"/>
                  <a:gd name="T22" fmla="*/ 13 w 37"/>
                  <a:gd name="T23" fmla="*/ 41 h 42"/>
                  <a:gd name="T24" fmla="*/ 14 w 37"/>
                  <a:gd name="T25" fmla="*/ 41 h 42"/>
                  <a:gd name="T26" fmla="*/ 14 w 37"/>
                  <a:gd name="T27" fmla="*/ 41 h 42"/>
                  <a:gd name="T28" fmla="*/ 15 w 37"/>
                  <a:gd name="T29" fmla="*/ 42 h 42"/>
                  <a:gd name="T30" fmla="*/ 16 w 37"/>
                  <a:gd name="T31" fmla="*/ 42 h 42"/>
                  <a:gd name="T32" fmla="*/ 17 w 37"/>
                  <a:gd name="T33" fmla="*/ 42 h 42"/>
                  <a:gd name="T34" fmla="*/ 17 w 37"/>
                  <a:gd name="T35" fmla="*/ 42 h 42"/>
                  <a:gd name="T36" fmla="*/ 19 w 37"/>
                  <a:gd name="T37" fmla="*/ 42 h 42"/>
                  <a:gd name="T38" fmla="*/ 20 w 37"/>
                  <a:gd name="T39" fmla="*/ 42 h 42"/>
                  <a:gd name="T40" fmla="*/ 20 w 37"/>
                  <a:gd name="T41" fmla="*/ 42 h 42"/>
                  <a:gd name="T42" fmla="*/ 21 w 37"/>
                  <a:gd name="T43" fmla="*/ 42 h 42"/>
                  <a:gd name="T44" fmla="*/ 22 w 37"/>
                  <a:gd name="T45" fmla="*/ 42 h 42"/>
                  <a:gd name="T46" fmla="*/ 23 w 37"/>
                  <a:gd name="T47" fmla="*/ 41 h 42"/>
                  <a:gd name="T48" fmla="*/ 23 w 37"/>
                  <a:gd name="T49" fmla="*/ 41 h 42"/>
                  <a:gd name="T50" fmla="*/ 24 w 37"/>
                  <a:gd name="T51" fmla="*/ 41 h 42"/>
                  <a:gd name="T52" fmla="*/ 24 w 37"/>
                  <a:gd name="T53" fmla="*/ 41 h 42"/>
                  <a:gd name="T54" fmla="*/ 25 w 37"/>
                  <a:gd name="T55" fmla="*/ 40 h 42"/>
                  <a:gd name="T56" fmla="*/ 25 w 37"/>
                  <a:gd name="T57" fmla="*/ 40 h 42"/>
                  <a:gd name="T58" fmla="*/ 26 w 37"/>
                  <a:gd name="T59" fmla="*/ 40 h 42"/>
                  <a:gd name="T60" fmla="*/ 26 w 37"/>
                  <a:gd name="T61" fmla="*/ 40 h 42"/>
                  <a:gd name="T62" fmla="*/ 26 w 37"/>
                  <a:gd name="T63" fmla="*/ 39 h 42"/>
                  <a:gd name="T64" fmla="*/ 27 w 37"/>
                  <a:gd name="T65" fmla="*/ 39 h 42"/>
                  <a:gd name="T66" fmla="*/ 28 w 37"/>
                  <a:gd name="T67" fmla="*/ 38 h 42"/>
                  <a:gd name="T68" fmla="*/ 28 w 37"/>
                  <a:gd name="T69" fmla="*/ 35 h 42"/>
                  <a:gd name="T70" fmla="*/ 37 w 37"/>
                  <a:gd name="T71" fmla="*/ 19 h 42"/>
                  <a:gd name="T72" fmla="*/ 19 w 37"/>
                  <a:gd name="T73" fmla="*/ 0 h 42"/>
                  <a:gd name="T74" fmla="*/ 0 w 37"/>
                  <a:gd name="T75" fmla="*/ 19 h 42"/>
                  <a:gd name="T76" fmla="*/ 9 w 37"/>
                  <a:gd name="T77"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42">
                    <a:moveTo>
                      <a:pt x="9" y="35"/>
                    </a:moveTo>
                    <a:cubicBezTo>
                      <a:pt x="9" y="38"/>
                      <a:pt x="9" y="38"/>
                      <a:pt x="9" y="38"/>
                    </a:cubicBezTo>
                    <a:cubicBezTo>
                      <a:pt x="9" y="38"/>
                      <a:pt x="10" y="38"/>
                      <a:pt x="10" y="39"/>
                    </a:cubicBezTo>
                    <a:cubicBezTo>
                      <a:pt x="10" y="39"/>
                      <a:pt x="10" y="39"/>
                      <a:pt x="10" y="39"/>
                    </a:cubicBezTo>
                    <a:cubicBezTo>
                      <a:pt x="10" y="39"/>
                      <a:pt x="10" y="39"/>
                      <a:pt x="11" y="39"/>
                    </a:cubicBezTo>
                    <a:cubicBezTo>
                      <a:pt x="11" y="39"/>
                      <a:pt x="11" y="39"/>
                      <a:pt x="11" y="39"/>
                    </a:cubicBezTo>
                    <a:cubicBezTo>
                      <a:pt x="11" y="40"/>
                      <a:pt x="11" y="40"/>
                      <a:pt x="11" y="40"/>
                    </a:cubicBezTo>
                    <a:cubicBezTo>
                      <a:pt x="11" y="40"/>
                      <a:pt x="11" y="40"/>
                      <a:pt x="11" y="40"/>
                    </a:cubicBezTo>
                    <a:cubicBezTo>
                      <a:pt x="12" y="40"/>
                      <a:pt x="12" y="40"/>
                      <a:pt x="12" y="40"/>
                    </a:cubicBezTo>
                    <a:cubicBezTo>
                      <a:pt x="12" y="40"/>
                      <a:pt x="12" y="40"/>
                      <a:pt x="12" y="40"/>
                    </a:cubicBezTo>
                    <a:cubicBezTo>
                      <a:pt x="12" y="41"/>
                      <a:pt x="13" y="41"/>
                      <a:pt x="13" y="41"/>
                    </a:cubicBezTo>
                    <a:cubicBezTo>
                      <a:pt x="13" y="41"/>
                      <a:pt x="13" y="41"/>
                      <a:pt x="13" y="41"/>
                    </a:cubicBezTo>
                    <a:cubicBezTo>
                      <a:pt x="14" y="41"/>
                      <a:pt x="14" y="41"/>
                      <a:pt x="14" y="41"/>
                    </a:cubicBezTo>
                    <a:cubicBezTo>
                      <a:pt x="14" y="41"/>
                      <a:pt x="14" y="41"/>
                      <a:pt x="14" y="41"/>
                    </a:cubicBezTo>
                    <a:cubicBezTo>
                      <a:pt x="15" y="41"/>
                      <a:pt x="15" y="42"/>
                      <a:pt x="15" y="42"/>
                    </a:cubicBezTo>
                    <a:cubicBezTo>
                      <a:pt x="16" y="42"/>
                      <a:pt x="16" y="42"/>
                      <a:pt x="16" y="42"/>
                    </a:cubicBezTo>
                    <a:cubicBezTo>
                      <a:pt x="16" y="42"/>
                      <a:pt x="16" y="42"/>
                      <a:pt x="17" y="42"/>
                    </a:cubicBezTo>
                    <a:cubicBezTo>
                      <a:pt x="17" y="42"/>
                      <a:pt x="17" y="42"/>
                      <a:pt x="17" y="42"/>
                    </a:cubicBezTo>
                    <a:cubicBezTo>
                      <a:pt x="18" y="42"/>
                      <a:pt x="18" y="42"/>
                      <a:pt x="19" y="42"/>
                    </a:cubicBezTo>
                    <a:cubicBezTo>
                      <a:pt x="19" y="42"/>
                      <a:pt x="20" y="42"/>
                      <a:pt x="20" y="42"/>
                    </a:cubicBezTo>
                    <a:cubicBezTo>
                      <a:pt x="20" y="42"/>
                      <a:pt x="20" y="42"/>
                      <a:pt x="20" y="42"/>
                    </a:cubicBezTo>
                    <a:cubicBezTo>
                      <a:pt x="21" y="42"/>
                      <a:pt x="21" y="42"/>
                      <a:pt x="21" y="42"/>
                    </a:cubicBezTo>
                    <a:cubicBezTo>
                      <a:pt x="22" y="42"/>
                      <a:pt x="22" y="42"/>
                      <a:pt x="22" y="42"/>
                    </a:cubicBezTo>
                    <a:cubicBezTo>
                      <a:pt x="22" y="42"/>
                      <a:pt x="23" y="41"/>
                      <a:pt x="23" y="41"/>
                    </a:cubicBezTo>
                    <a:cubicBezTo>
                      <a:pt x="23" y="41"/>
                      <a:pt x="23" y="41"/>
                      <a:pt x="23" y="41"/>
                    </a:cubicBezTo>
                    <a:cubicBezTo>
                      <a:pt x="23" y="41"/>
                      <a:pt x="24" y="41"/>
                      <a:pt x="24" y="41"/>
                    </a:cubicBezTo>
                    <a:cubicBezTo>
                      <a:pt x="24" y="41"/>
                      <a:pt x="24" y="41"/>
                      <a:pt x="24" y="41"/>
                    </a:cubicBezTo>
                    <a:cubicBezTo>
                      <a:pt x="25" y="41"/>
                      <a:pt x="25" y="41"/>
                      <a:pt x="25" y="40"/>
                    </a:cubicBezTo>
                    <a:cubicBezTo>
                      <a:pt x="25" y="40"/>
                      <a:pt x="25" y="40"/>
                      <a:pt x="25" y="40"/>
                    </a:cubicBezTo>
                    <a:cubicBezTo>
                      <a:pt x="25" y="40"/>
                      <a:pt x="26" y="40"/>
                      <a:pt x="26" y="40"/>
                    </a:cubicBezTo>
                    <a:cubicBezTo>
                      <a:pt x="26" y="40"/>
                      <a:pt x="26" y="40"/>
                      <a:pt x="26" y="40"/>
                    </a:cubicBezTo>
                    <a:cubicBezTo>
                      <a:pt x="26" y="40"/>
                      <a:pt x="26" y="40"/>
                      <a:pt x="26" y="39"/>
                    </a:cubicBezTo>
                    <a:cubicBezTo>
                      <a:pt x="27" y="39"/>
                      <a:pt x="27" y="39"/>
                      <a:pt x="27" y="39"/>
                    </a:cubicBezTo>
                    <a:cubicBezTo>
                      <a:pt x="27" y="39"/>
                      <a:pt x="28" y="38"/>
                      <a:pt x="28" y="38"/>
                    </a:cubicBezTo>
                    <a:cubicBezTo>
                      <a:pt x="28" y="35"/>
                      <a:pt x="28" y="35"/>
                      <a:pt x="28" y="35"/>
                    </a:cubicBezTo>
                    <a:cubicBezTo>
                      <a:pt x="33" y="32"/>
                      <a:pt x="37" y="26"/>
                      <a:pt x="37" y="19"/>
                    </a:cubicBezTo>
                    <a:cubicBezTo>
                      <a:pt x="37" y="9"/>
                      <a:pt x="29" y="0"/>
                      <a:pt x="19" y="0"/>
                    </a:cubicBezTo>
                    <a:cubicBezTo>
                      <a:pt x="8" y="0"/>
                      <a:pt x="0" y="9"/>
                      <a:pt x="0" y="19"/>
                    </a:cubicBezTo>
                    <a:cubicBezTo>
                      <a:pt x="0" y="26"/>
                      <a:pt x="4" y="32"/>
                      <a:pt x="9" y="3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5" name="Freeform 29"/>
              <p:cNvSpPr>
                <a:spLocks/>
              </p:cNvSpPr>
              <p:nvPr/>
            </p:nvSpPr>
            <p:spPr bwMode="auto">
              <a:xfrm>
                <a:off x="5934075" y="1836738"/>
                <a:ext cx="328613" cy="363538"/>
              </a:xfrm>
              <a:custGeom>
                <a:avLst/>
                <a:gdLst>
                  <a:gd name="T0" fmla="*/ 9 w 37"/>
                  <a:gd name="T1" fmla="*/ 35 h 42"/>
                  <a:gd name="T2" fmla="*/ 9 w 37"/>
                  <a:gd name="T3" fmla="*/ 38 h 42"/>
                  <a:gd name="T4" fmla="*/ 10 w 37"/>
                  <a:gd name="T5" fmla="*/ 39 h 42"/>
                  <a:gd name="T6" fmla="*/ 10 w 37"/>
                  <a:gd name="T7" fmla="*/ 39 h 42"/>
                  <a:gd name="T8" fmla="*/ 11 w 37"/>
                  <a:gd name="T9" fmla="*/ 39 h 42"/>
                  <a:gd name="T10" fmla="*/ 11 w 37"/>
                  <a:gd name="T11" fmla="*/ 39 h 42"/>
                  <a:gd name="T12" fmla="*/ 11 w 37"/>
                  <a:gd name="T13" fmla="*/ 40 h 42"/>
                  <a:gd name="T14" fmla="*/ 12 w 37"/>
                  <a:gd name="T15" fmla="*/ 40 h 42"/>
                  <a:gd name="T16" fmla="*/ 12 w 37"/>
                  <a:gd name="T17" fmla="*/ 40 h 42"/>
                  <a:gd name="T18" fmla="*/ 13 w 37"/>
                  <a:gd name="T19" fmla="*/ 40 h 42"/>
                  <a:gd name="T20" fmla="*/ 13 w 37"/>
                  <a:gd name="T21" fmla="*/ 41 h 42"/>
                  <a:gd name="T22" fmla="*/ 14 w 37"/>
                  <a:gd name="T23" fmla="*/ 41 h 42"/>
                  <a:gd name="T24" fmla="*/ 14 w 37"/>
                  <a:gd name="T25" fmla="*/ 41 h 42"/>
                  <a:gd name="T26" fmla="*/ 15 w 37"/>
                  <a:gd name="T27" fmla="*/ 41 h 42"/>
                  <a:gd name="T28" fmla="*/ 16 w 37"/>
                  <a:gd name="T29" fmla="*/ 41 h 42"/>
                  <a:gd name="T30" fmla="*/ 17 w 37"/>
                  <a:gd name="T31" fmla="*/ 41 h 42"/>
                  <a:gd name="T32" fmla="*/ 17 w 37"/>
                  <a:gd name="T33" fmla="*/ 42 h 42"/>
                  <a:gd name="T34" fmla="*/ 19 w 37"/>
                  <a:gd name="T35" fmla="*/ 42 h 42"/>
                  <a:gd name="T36" fmla="*/ 20 w 37"/>
                  <a:gd name="T37" fmla="*/ 42 h 42"/>
                  <a:gd name="T38" fmla="*/ 20 w 37"/>
                  <a:gd name="T39" fmla="*/ 41 h 42"/>
                  <a:gd name="T40" fmla="*/ 21 w 37"/>
                  <a:gd name="T41" fmla="*/ 41 h 42"/>
                  <a:gd name="T42" fmla="*/ 22 w 37"/>
                  <a:gd name="T43" fmla="*/ 41 h 42"/>
                  <a:gd name="T44" fmla="*/ 23 w 37"/>
                  <a:gd name="T45" fmla="*/ 41 h 42"/>
                  <a:gd name="T46" fmla="*/ 23 w 37"/>
                  <a:gd name="T47" fmla="*/ 41 h 42"/>
                  <a:gd name="T48" fmla="*/ 24 w 37"/>
                  <a:gd name="T49" fmla="*/ 41 h 42"/>
                  <a:gd name="T50" fmla="*/ 24 w 37"/>
                  <a:gd name="T51" fmla="*/ 40 h 42"/>
                  <a:gd name="T52" fmla="*/ 25 w 37"/>
                  <a:gd name="T53" fmla="*/ 40 h 42"/>
                  <a:gd name="T54" fmla="*/ 25 w 37"/>
                  <a:gd name="T55" fmla="*/ 40 h 42"/>
                  <a:gd name="T56" fmla="*/ 26 w 37"/>
                  <a:gd name="T57" fmla="*/ 40 h 42"/>
                  <a:gd name="T58" fmla="*/ 26 w 37"/>
                  <a:gd name="T59" fmla="*/ 39 h 42"/>
                  <a:gd name="T60" fmla="*/ 26 w 37"/>
                  <a:gd name="T61" fmla="*/ 39 h 42"/>
                  <a:gd name="T62" fmla="*/ 27 w 37"/>
                  <a:gd name="T63" fmla="*/ 39 h 42"/>
                  <a:gd name="T64" fmla="*/ 28 w 37"/>
                  <a:gd name="T65" fmla="*/ 38 h 42"/>
                  <a:gd name="T66" fmla="*/ 28 w 37"/>
                  <a:gd name="T67" fmla="*/ 35 h 42"/>
                  <a:gd name="T68" fmla="*/ 37 w 37"/>
                  <a:gd name="T69" fmla="*/ 18 h 42"/>
                  <a:gd name="T70" fmla="*/ 18 w 37"/>
                  <a:gd name="T71" fmla="*/ 0 h 42"/>
                  <a:gd name="T72" fmla="*/ 0 w 37"/>
                  <a:gd name="T73" fmla="*/ 18 h 42"/>
                  <a:gd name="T74" fmla="*/ 9 w 37"/>
                  <a:gd name="T75"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 h="42">
                    <a:moveTo>
                      <a:pt x="9" y="35"/>
                    </a:moveTo>
                    <a:cubicBezTo>
                      <a:pt x="9" y="38"/>
                      <a:pt x="9" y="38"/>
                      <a:pt x="9" y="38"/>
                    </a:cubicBezTo>
                    <a:cubicBezTo>
                      <a:pt x="9" y="38"/>
                      <a:pt x="9" y="38"/>
                      <a:pt x="10" y="39"/>
                    </a:cubicBezTo>
                    <a:cubicBezTo>
                      <a:pt x="10" y="39"/>
                      <a:pt x="10" y="39"/>
                      <a:pt x="10" y="39"/>
                    </a:cubicBezTo>
                    <a:cubicBezTo>
                      <a:pt x="11" y="39"/>
                      <a:pt x="11" y="39"/>
                      <a:pt x="11" y="39"/>
                    </a:cubicBezTo>
                    <a:cubicBezTo>
                      <a:pt x="11" y="39"/>
                      <a:pt x="11" y="39"/>
                      <a:pt x="11" y="39"/>
                    </a:cubicBezTo>
                    <a:cubicBezTo>
                      <a:pt x="11" y="39"/>
                      <a:pt x="11" y="40"/>
                      <a:pt x="11" y="40"/>
                    </a:cubicBezTo>
                    <a:cubicBezTo>
                      <a:pt x="12" y="40"/>
                      <a:pt x="12" y="40"/>
                      <a:pt x="12" y="40"/>
                    </a:cubicBezTo>
                    <a:cubicBezTo>
                      <a:pt x="12" y="40"/>
                      <a:pt x="12" y="40"/>
                      <a:pt x="12" y="40"/>
                    </a:cubicBezTo>
                    <a:cubicBezTo>
                      <a:pt x="12" y="40"/>
                      <a:pt x="13" y="40"/>
                      <a:pt x="13" y="40"/>
                    </a:cubicBezTo>
                    <a:cubicBezTo>
                      <a:pt x="13" y="40"/>
                      <a:pt x="13" y="41"/>
                      <a:pt x="13" y="41"/>
                    </a:cubicBezTo>
                    <a:cubicBezTo>
                      <a:pt x="13" y="41"/>
                      <a:pt x="14" y="41"/>
                      <a:pt x="14" y="41"/>
                    </a:cubicBezTo>
                    <a:cubicBezTo>
                      <a:pt x="14" y="41"/>
                      <a:pt x="14" y="41"/>
                      <a:pt x="14" y="41"/>
                    </a:cubicBezTo>
                    <a:cubicBezTo>
                      <a:pt x="15" y="41"/>
                      <a:pt x="15" y="41"/>
                      <a:pt x="15" y="41"/>
                    </a:cubicBezTo>
                    <a:cubicBezTo>
                      <a:pt x="15" y="41"/>
                      <a:pt x="16" y="41"/>
                      <a:pt x="16" y="41"/>
                    </a:cubicBezTo>
                    <a:cubicBezTo>
                      <a:pt x="16" y="41"/>
                      <a:pt x="16" y="41"/>
                      <a:pt x="17" y="41"/>
                    </a:cubicBezTo>
                    <a:cubicBezTo>
                      <a:pt x="17" y="41"/>
                      <a:pt x="17" y="41"/>
                      <a:pt x="17" y="42"/>
                    </a:cubicBezTo>
                    <a:cubicBezTo>
                      <a:pt x="18" y="42"/>
                      <a:pt x="18" y="42"/>
                      <a:pt x="19" y="42"/>
                    </a:cubicBezTo>
                    <a:cubicBezTo>
                      <a:pt x="19" y="42"/>
                      <a:pt x="20" y="42"/>
                      <a:pt x="20" y="42"/>
                    </a:cubicBezTo>
                    <a:cubicBezTo>
                      <a:pt x="20" y="41"/>
                      <a:pt x="20" y="41"/>
                      <a:pt x="20" y="41"/>
                    </a:cubicBezTo>
                    <a:cubicBezTo>
                      <a:pt x="21" y="41"/>
                      <a:pt x="21" y="41"/>
                      <a:pt x="21" y="41"/>
                    </a:cubicBezTo>
                    <a:cubicBezTo>
                      <a:pt x="22" y="41"/>
                      <a:pt x="22" y="41"/>
                      <a:pt x="22" y="41"/>
                    </a:cubicBezTo>
                    <a:cubicBezTo>
                      <a:pt x="22" y="41"/>
                      <a:pt x="23" y="41"/>
                      <a:pt x="23" y="41"/>
                    </a:cubicBezTo>
                    <a:cubicBezTo>
                      <a:pt x="23" y="41"/>
                      <a:pt x="23" y="41"/>
                      <a:pt x="23" y="41"/>
                    </a:cubicBezTo>
                    <a:cubicBezTo>
                      <a:pt x="23" y="41"/>
                      <a:pt x="24" y="41"/>
                      <a:pt x="24" y="41"/>
                    </a:cubicBezTo>
                    <a:cubicBezTo>
                      <a:pt x="24" y="41"/>
                      <a:pt x="24" y="40"/>
                      <a:pt x="24" y="40"/>
                    </a:cubicBezTo>
                    <a:cubicBezTo>
                      <a:pt x="24" y="40"/>
                      <a:pt x="25" y="40"/>
                      <a:pt x="25" y="40"/>
                    </a:cubicBezTo>
                    <a:cubicBezTo>
                      <a:pt x="25" y="40"/>
                      <a:pt x="25" y="40"/>
                      <a:pt x="25" y="40"/>
                    </a:cubicBezTo>
                    <a:cubicBezTo>
                      <a:pt x="25" y="40"/>
                      <a:pt x="26" y="40"/>
                      <a:pt x="26" y="40"/>
                    </a:cubicBezTo>
                    <a:cubicBezTo>
                      <a:pt x="26" y="40"/>
                      <a:pt x="26" y="39"/>
                      <a:pt x="26" y="39"/>
                    </a:cubicBezTo>
                    <a:cubicBezTo>
                      <a:pt x="26" y="39"/>
                      <a:pt x="26" y="39"/>
                      <a:pt x="26" y="39"/>
                    </a:cubicBezTo>
                    <a:cubicBezTo>
                      <a:pt x="26" y="39"/>
                      <a:pt x="26" y="39"/>
                      <a:pt x="27" y="39"/>
                    </a:cubicBezTo>
                    <a:cubicBezTo>
                      <a:pt x="27" y="38"/>
                      <a:pt x="28" y="38"/>
                      <a:pt x="28" y="38"/>
                    </a:cubicBezTo>
                    <a:cubicBezTo>
                      <a:pt x="28" y="35"/>
                      <a:pt x="28" y="35"/>
                      <a:pt x="28" y="35"/>
                    </a:cubicBezTo>
                    <a:cubicBezTo>
                      <a:pt x="33" y="31"/>
                      <a:pt x="37" y="25"/>
                      <a:pt x="37" y="18"/>
                    </a:cubicBezTo>
                    <a:cubicBezTo>
                      <a:pt x="37" y="8"/>
                      <a:pt x="29" y="0"/>
                      <a:pt x="18" y="0"/>
                    </a:cubicBezTo>
                    <a:cubicBezTo>
                      <a:pt x="8" y="0"/>
                      <a:pt x="0" y="8"/>
                      <a:pt x="0" y="18"/>
                    </a:cubicBezTo>
                    <a:cubicBezTo>
                      <a:pt x="0" y="25"/>
                      <a:pt x="4" y="32"/>
                      <a:pt x="9" y="3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6" name="Freeform 30"/>
              <p:cNvSpPr>
                <a:spLocks/>
              </p:cNvSpPr>
              <p:nvPr/>
            </p:nvSpPr>
            <p:spPr bwMode="auto">
              <a:xfrm>
                <a:off x="5792788" y="2174875"/>
                <a:ext cx="612775" cy="373063"/>
              </a:xfrm>
              <a:custGeom>
                <a:avLst/>
                <a:gdLst>
                  <a:gd name="T0" fmla="*/ 49 w 69"/>
                  <a:gd name="T1" fmla="*/ 0 h 43"/>
                  <a:gd name="T2" fmla="*/ 49 w 69"/>
                  <a:gd name="T3" fmla="*/ 0 h 43"/>
                  <a:gd name="T4" fmla="*/ 48 w 69"/>
                  <a:gd name="T5" fmla="*/ 2 h 43"/>
                  <a:gd name="T6" fmla="*/ 46 w 69"/>
                  <a:gd name="T7" fmla="*/ 4 h 43"/>
                  <a:gd name="T8" fmla="*/ 46 w 69"/>
                  <a:gd name="T9" fmla="*/ 4 h 43"/>
                  <a:gd name="T10" fmla="*/ 46 w 69"/>
                  <a:gd name="T11" fmla="*/ 4 h 43"/>
                  <a:gd name="T12" fmla="*/ 46 w 69"/>
                  <a:gd name="T13" fmla="*/ 4 h 43"/>
                  <a:gd name="T14" fmla="*/ 45 w 69"/>
                  <a:gd name="T15" fmla="*/ 5 h 43"/>
                  <a:gd name="T16" fmla="*/ 45 w 69"/>
                  <a:gd name="T17" fmla="*/ 5 h 43"/>
                  <a:gd name="T18" fmla="*/ 44 w 69"/>
                  <a:gd name="T19" fmla="*/ 6 h 43"/>
                  <a:gd name="T20" fmla="*/ 44 w 69"/>
                  <a:gd name="T21" fmla="*/ 6 h 43"/>
                  <a:gd name="T22" fmla="*/ 44 w 69"/>
                  <a:gd name="T23" fmla="*/ 6 h 43"/>
                  <a:gd name="T24" fmla="*/ 43 w 69"/>
                  <a:gd name="T25" fmla="*/ 6 h 43"/>
                  <a:gd name="T26" fmla="*/ 42 w 69"/>
                  <a:gd name="T27" fmla="*/ 7 h 43"/>
                  <a:gd name="T28" fmla="*/ 42 w 69"/>
                  <a:gd name="T29" fmla="*/ 7 h 43"/>
                  <a:gd name="T30" fmla="*/ 42 w 69"/>
                  <a:gd name="T31" fmla="*/ 7 h 43"/>
                  <a:gd name="T32" fmla="*/ 41 w 69"/>
                  <a:gd name="T33" fmla="*/ 7 h 43"/>
                  <a:gd name="T34" fmla="*/ 41 w 69"/>
                  <a:gd name="T35" fmla="*/ 7 h 43"/>
                  <a:gd name="T36" fmla="*/ 41 w 69"/>
                  <a:gd name="T37" fmla="*/ 7 h 43"/>
                  <a:gd name="T38" fmla="*/ 39 w 69"/>
                  <a:gd name="T39" fmla="*/ 8 h 43"/>
                  <a:gd name="T40" fmla="*/ 39 w 69"/>
                  <a:gd name="T41" fmla="*/ 8 h 43"/>
                  <a:gd name="T42" fmla="*/ 37 w 69"/>
                  <a:gd name="T43" fmla="*/ 8 h 43"/>
                  <a:gd name="T44" fmla="*/ 37 w 69"/>
                  <a:gd name="T45" fmla="*/ 8 h 43"/>
                  <a:gd name="T46" fmla="*/ 35 w 69"/>
                  <a:gd name="T47" fmla="*/ 8 h 43"/>
                  <a:gd name="T48" fmla="*/ 33 w 69"/>
                  <a:gd name="T49" fmla="*/ 8 h 43"/>
                  <a:gd name="T50" fmla="*/ 32 w 69"/>
                  <a:gd name="T51" fmla="*/ 8 h 43"/>
                  <a:gd name="T52" fmla="*/ 31 w 69"/>
                  <a:gd name="T53" fmla="*/ 8 h 43"/>
                  <a:gd name="T54" fmla="*/ 30 w 69"/>
                  <a:gd name="T55" fmla="*/ 8 h 43"/>
                  <a:gd name="T56" fmla="*/ 29 w 69"/>
                  <a:gd name="T57" fmla="*/ 7 h 43"/>
                  <a:gd name="T58" fmla="*/ 28 w 69"/>
                  <a:gd name="T59" fmla="*/ 7 h 43"/>
                  <a:gd name="T60" fmla="*/ 28 w 69"/>
                  <a:gd name="T61" fmla="*/ 7 h 43"/>
                  <a:gd name="T62" fmla="*/ 28 w 69"/>
                  <a:gd name="T63" fmla="*/ 7 h 43"/>
                  <a:gd name="T64" fmla="*/ 27 w 69"/>
                  <a:gd name="T65" fmla="*/ 7 h 43"/>
                  <a:gd name="T66" fmla="*/ 27 w 69"/>
                  <a:gd name="T67" fmla="*/ 6 h 43"/>
                  <a:gd name="T68" fmla="*/ 26 w 69"/>
                  <a:gd name="T69" fmla="*/ 6 h 43"/>
                  <a:gd name="T70" fmla="*/ 25 w 69"/>
                  <a:gd name="T71" fmla="*/ 6 h 43"/>
                  <a:gd name="T72" fmla="*/ 25 w 69"/>
                  <a:gd name="T73" fmla="*/ 6 h 43"/>
                  <a:gd name="T74" fmla="*/ 24 w 69"/>
                  <a:gd name="T75" fmla="*/ 5 h 43"/>
                  <a:gd name="T76" fmla="*/ 24 w 69"/>
                  <a:gd name="T77" fmla="*/ 5 h 43"/>
                  <a:gd name="T78" fmla="*/ 24 w 69"/>
                  <a:gd name="T79" fmla="*/ 5 h 43"/>
                  <a:gd name="T80" fmla="*/ 24 w 69"/>
                  <a:gd name="T81" fmla="*/ 5 h 43"/>
                  <a:gd name="T82" fmla="*/ 23 w 69"/>
                  <a:gd name="T83" fmla="*/ 4 h 43"/>
                  <a:gd name="T84" fmla="*/ 23 w 69"/>
                  <a:gd name="T85" fmla="*/ 4 h 43"/>
                  <a:gd name="T86" fmla="*/ 23 w 69"/>
                  <a:gd name="T87" fmla="*/ 4 h 43"/>
                  <a:gd name="T88" fmla="*/ 22 w 69"/>
                  <a:gd name="T89" fmla="*/ 4 h 43"/>
                  <a:gd name="T90" fmla="*/ 22 w 69"/>
                  <a:gd name="T91" fmla="*/ 4 h 43"/>
                  <a:gd name="T92" fmla="*/ 22 w 69"/>
                  <a:gd name="T93" fmla="*/ 4 h 43"/>
                  <a:gd name="T94" fmla="*/ 21 w 69"/>
                  <a:gd name="T95" fmla="*/ 2 h 43"/>
                  <a:gd name="T96" fmla="*/ 20 w 69"/>
                  <a:gd name="T97" fmla="*/ 0 h 43"/>
                  <a:gd name="T98" fmla="*/ 20 w 69"/>
                  <a:gd name="T99" fmla="*/ 0 h 43"/>
                  <a:gd name="T100" fmla="*/ 0 w 69"/>
                  <a:gd name="T101" fmla="*/ 20 h 43"/>
                  <a:gd name="T102" fmla="*/ 0 w 69"/>
                  <a:gd name="T103" fmla="*/ 33 h 43"/>
                  <a:gd name="T104" fmla="*/ 34 w 69"/>
                  <a:gd name="T105" fmla="*/ 43 h 43"/>
                  <a:gd name="T106" fmla="*/ 69 w 69"/>
                  <a:gd name="T107" fmla="*/ 33 h 43"/>
                  <a:gd name="T108" fmla="*/ 69 w 69"/>
                  <a:gd name="T109" fmla="*/ 20 h 43"/>
                  <a:gd name="T110" fmla="*/ 49 w 69"/>
                  <a:gd name="T111"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9" h="43">
                    <a:moveTo>
                      <a:pt x="49" y="0"/>
                    </a:moveTo>
                    <a:cubicBezTo>
                      <a:pt x="49" y="0"/>
                      <a:pt x="49" y="0"/>
                      <a:pt x="49" y="0"/>
                    </a:cubicBezTo>
                    <a:cubicBezTo>
                      <a:pt x="48" y="2"/>
                      <a:pt x="48" y="2"/>
                      <a:pt x="48" y="2"/>
                    </a:cubicBezTo>
                    <a:cubicBezTo>
                      <a:pt x="48" y="2"/>
                      <a:pt x="47" y="3"/>
                      <a:pt x="46" y="4"/>
                    </a:cubicBezTo>
                    <a:cubicBezTo>
                      <a:pt x="46" y="4"/>
                      <a:pt x="46" y="4"/>
                      <a:pt x="46" y="4"/>
                    </a:cubicBezTo>
                    <a:cubicBezTo>
                      <a:pt x="46" y="4"/>
                      <a:pt x="46" y="4"/>
                      <a:pt x="46" y="4"/>
                    </a:cubicBezTo>
                    <a:cubicBezTo>
                      <a:pt x="46" y="4"/>
                      <a:pt x="46" y="4"/>
                      <a:pt x="46" y="4"/>
                    </a:cubicBezTo>
                    <a:cubicBezTo>
                      <a:pt x="46" y="5"/>
                      <a:pt x="45" y="5"/>
                      <a:pt x="45" y="5"/>
                    </a:cubicBezTo>
                    <a:cubicBezTo>
                      <a:pt x="45" y="5"/>
                      <a:pt x="45" y="5"/>
                      <a:pt x="45" y="5"/>
                    </a:cubicBezTo>
                    <a:cubicBezTo>
                      <a:pt x="45" y="5"/>
                      <a:pt x="44" y="6"/>
                      <a:pt x="44" y="6"/>
                    </a:cubicBezTo>
                    <a:cubicBezTo>
                      <a:pt x="44" y="6"/>
                      <a:pt x="44" y="6"/>
                      <a:pt x="44" y="6"/>
                    </a:cubicBezTo>
                    <a:cubicBezTo>
                      <a:pt x="44" y="6"/>
                      <a:pt x="44" y="6"/>
                      <a:pt x="44" y="6"/>
                    </a:cubicBezTo>
                    <a:cubicBezTo>
                      <a:pt x="43" y="6"/>
                      <a:pt x="43" y="6"/>
                      <a:pt x="43" y="6"/>
                    </a:cubicBezTo>
                    <a:cubicBezTo>
                      <a:pt x="42" y="7"/>
                      <a:pt x="42" y="7"/>
                      <a:pt x="42" y="7"/>
                    </a:cubicBezTo>
                    <a:cubicBezTo>
                      <a:pt x="42" y="7"/>
                      <a:pt x="42" y="7"/>
                      <a:pt x="42" y="7"/>
                    </a:cubicBezTo>
                    <a:cubicBezTo>
                      <a:pt x="42" y="7"/>
                      <a:pt x="42" y="7"/>
                      <a:pt x="42" y="7"/>
                    </a:cubicBezTo>
                    <a:cubicBezTo>
                      <a:pt x="42" y="7"/>
                      <a:pt x="41" y="7"/>
                      <a:pt x="41" y="7"/>
                    </a:cubicBezTo>
                    <a:cubicBezTo>
                      <a:pt x="41" y="7"/>
                      <a:pt x="41" y="7"/>
                      <a:pt x="41" y="7"/>
                    </a:cubicBezTo>
                    <a:cubicBezTo>
                      <a:pt x="41" y="7"/>
                      <a:pt x="41" y="7"/>
                      <a:pt x="41" y="7"/>
                    </a:cubicBezTo>
                    <a:cubicBezTo>
                      <a:pt x="40" y="7"/>
                      <a:pt x="39" y="8"/>
                      <a:pt x="39" y="8"/>
                    </a:cubicBezTo>
                    <a:cubicBezTo>
                      <a:pt x="39" y="8"/>
                      <a:pt x="39" y="8"/>
                      <a:pt x="39" y="8"/>
                    </a:cubicBezTo>
                    <a:cubicBezTo>
                      <a:pt x="38" y="8"/>
                      <a:pt x="38" y="8"/>
                      <a:pt x="37" y="8"/>
                    </a:cubicBezTo>
                    <a:cubicBezTo>
                      <a:pt x="37" y="8"/>
                      <a:pt x="37" y="8"/>
                      <a:pt x="37" y="8"/>
                    </a:cubicBezTo>
                    <a:cubicBezTo>
                      <a:pt x="36" y="8"/>
                      <a:pt x="35" y="8"/>
                      <a:pt x="35" y="8"/>
                    </a:cubicBezTo>
                    <a:cubicBezTo>
                      <a:pt x="34" y="8"/>
                      <a:pt x="33" y="8"/>
                      <a:pt x="33" y="8"/>
                    </a:cubicBezTo>
                    <a:cubicBezTo>
                      <a:pt x="32" y="8"/>
                      <a:pt x="32" y="8"/>
                      <a:pt x="32" y="8"/>
                    </a:cubicBezTo>
                    <a:cubicBezTo>
                      <a:pt x="32" y="8"/>
                      <a:pt x="31" y="8"/>
                      <a:pt x="31" y="8"/>
                    </a:cubicBezTo>
                    <a:cubicBezTo>
                      <a:pt x="31" y="8"/>
                      <a:pt x="30" y="8"/>
                      <a:pt x="30" y="8"/>
                    </a:cubicBezTo>
                    <a:cubicBezTo>
                      <a:pt x="30" y="8"/>
                      <a:pt x="29" y="7"/>
                      <a:pt x="29" y="7"/>
                    </a:cubicBezTo>
                    <a:cubicBezTo>
                      <a:pt x="28" y="7"/>
                      <a:pt x="28" y="7"/>
                      <a:pt x="28" y="7"/>
                    </a:cubicBezTo>
                    <a:cubicBezTo>
                      <a:pt x="28" y="7"/>
                      <a:pt x="28" y="7"/>
                      <a:pt x="28" y="7"/>
                    </a:cubicBezTo>
                    <a:cubicBezTo>
                      <a:pt x="28" y="7"/>
                      <a:pt x="28" y="7"/>
                      <a:pt x="28" y="7"/>
                    </a:cubicBezTo>
                    <a:cubicBezTo>
                      <a:pt x="28" y="7"/>
                      <a:pt x="27" y="7"/>
                      <a:pt x="27" y="7"/>
                    </a:cubicBezTo>
                    <a:cubicBezTo>
                      <a:pt x="27" y="7"/>
                      <a:pt x="27" y="7"/>
                      <a:pt x="27" y="6"/>
                    </a:cubicBezTo>
                    <a:cubicBezTo>
                      <a:pt x="26" y="6"/>
                      <a:pt x="26" y="6"/>
                      <a:pt x="26" y="6"/>
                    </a:cubicBezTo>
                    <a:cubicBezTo>
                      <a:pt x="25" y="6"/>
                      <a:pt x="25" y="6"/>
                      <a:pt x="25" y="6"/>
                    </a:cubicBezTo>
                    <a:cubicBezTo>
                      <a:pt x="25" y="6"/>
                      <a:pt x="25" y="6"/>
                      <a:pt x="25" y="6"/>
                    </a:cubicBezTo>
                    <a:cubicBezTo>
                      <a:pt x="25" y="6"/>
                      <a:pt x="25" y="5"/>
                      <a:pt x="24" y="5"/>
                    </a:cubicBezTo>
                    <a:cubicBezTo>
                      <a:pt x="24" y="5"/>
                      <a:pt x="24" y="5"/>
                      <a:pt x="24" y="5"/>
                    </a:cubicBezTo>
                    <a:cubicBezTo>
                      <a:pt x="24" y="5"/>
                      <a:pt x="24" y="5"/>
                      <a:pt x="24" y="5"/>
                    </a:cubicBezTo>
                    <a:cubicBezTo>
                      <a:pt x="24" y="5"/>
                      <a:pt x="24" y="5"/>
                      <a:pt x="24" y="5"/>
                    </a:cubicBezTo>
                    <a:cubicBezTo>
                      <a:pt x="24" y="5"/>
                      <a:pt x="23" y="5"/>
                      <a:pt x="23" y="4"/>
                    </a:cubicBezTo>
                    <a:cubicBezTo>
                      <a:pt x="23" y="4"/>
                      <a:pt x="23" y="4"/>
                      <a:pt x="23" y="4"/>
                    </a:cubicBezTo>
                    <a:cubicBezTo>
                      <a:pt x="23" y="4"/>
                      <a:pt x="23" y="4"/>
                      <a:pt x="23" y="4"/>
                    </a:cubicBezTo>
                    <a:cubicBezTo>
                      <a:pt x="23" y="4"/>
                      <a:pt x="22" y="4"/>
                      <a:pt x="22" y="4"/>
                    </a:cubicBezTo>
                    <a:cubicBezTo>
                      <a:pt x="22" y="4"/>
                      <a:pt x="22" y="4"/>
                      <a:pt x="22" y="4"/>
                    </a:cubicBezTo>
                    <a:cubicBezTo>
                      <a:pt x="22" y="4"/>
                      <a:pt x="22" y="4"/>
                      <a:pt x="22" y="4"/>
                    </a:cubicBezTo>
                    <a:cubicBezTo>
                      <a:pt x="21" y="3"/>
                      <a:pt x="21" y="2"/>
                      <a:pt x="21" y="2"/>
                    </a:cubicBezTo>
                    <a:cubicBezTo>
                      <a:pt x="20" y="0"/>
                      <a:pt x="20" y="0"/>
                      <a:pt x="20" y="0"/>
                    </a:cubicBezTo>
                    <a:cubicBezTo>
                      <a:pt x="20" y="0"/>
                      <a:pt x="20" y="0"/>
                      <a:pt x="20" y="0"/>
                    </a:cubicBezTo>
                    <a:cubicBezTo>
                      <a:pt x="8" y="1"/>
                      <a:pt x="0" y="9"/>
                      <a:pt x="0" y="20"/>
                    </a:cubicBezTo>
                    <a:cubicBezTo>
                      <a:pt x="0" y="33"/>
                      <a:pt x="0" y="33"/>
                      <a:pt x="0" y="33"/>
                    </a:cubicBezTo>
                    <a:cubicBezTo>
                      <a:pt x="0" y="35"/>
                      <a:pt x="13" y="43"/>
                      <a:pt x="34" y="43"/>
                    </a:cubicBezTo>
                    <a:cubicBezTo>
                      <a:pt x="56" y="43"/>
                      <a:pt x="69" y="35"/>
                      <a:pt x="69" y="33"/>
                    </a:cubicBezTo>
                    <a:cubicBezTo>
                      <a:pt x="69" y="20"/>
                      <a:pt x="69" y="20"/>
                      <a:pt x="69" y="20"/>
                    </a:cubicBezTo>
                    <a:cubicBezTo>
                      <a:pt x="69" y="9"/>
                      <a:pt x="60" y="1"/>
                      <a:pt x="4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7" name="Freeform 31"/>
              <p:cNvSpPr>
                <a:spLocks/>
              </p:cNvSpPr>
              <p:nvPr/>
            </p:nvSpPr>
            <p:spPr bwMode="auto">
              <a:xfrm>
                <a:off x="6262688" y="1976438"/>
                <a:ext cx="498475" cy="371475"/>
              </a:xfrm>
              <a:custGeom>
                <a:avLst/>
                <a:gdLst>
                  <a:gd name="T0" fmla="*/ 36 w 56"/>
                  <a:gd name="T1" fmla="*/ 0 h 43"/>
                  <a:gd name="T2" fmla="*/ 36 w 56"/>
                  <a:gd name="T3" fmla="*/ 1 h 43"/>
                  <a:gd name="T4" fmla="*/ 35 w 56"/>
                  <a:gd name="T5" fmla="*/ 2 h 43"/>
                  <a:gd name="T6" fmla="*/ 33 w 56"/>
                  <a:gd name="T7" fmla="*/ 5 h 43"/>
                  <a:gd name="T8" fmla="*/ 33 w 56"/>
                  <a:gd name="T9" fmla="*/ 5 h 43"/>
                  <a:gd name="T10" fmla="*/ 32 w 56"/>
                  <a:gd name="T11" fmla="*/ 5 h 43"/>
                  <a:gd name="T12" fmla="*/ 32 w 56"/>
                  <a:gd name="T13" fmla="*/ 5 h 43"/>
                  <a:gd name="T14" fmla="*/ 32 w 56"/>
                  <a:gd name="T15" fmla="*/ 5 h 43"/>
                  <a:gd name="T16" fmla="*/ 32 w 56"/>
                  <a:gd name="T17" fmla="*/ 6 h 43"/>
                  <a:gd name="T18" fmla="*/ 32 w 56"/>
                  <a:gd name="T19" fmla="*/ 6 h 43"/>
                  <a:gd name="T20" fmla="*/ 31 w 56"/>
                  <a:gd name="T21" fmla="*/ 6 h 43"/>
                  <a:gd name="T22" fmla="*/ 31 w 56"/>
                  <a:gd name="T23" fmla="*/ 6 h 43"/>
                  <a:gd name="T24" fmla="*/ 31 w 56"/>
                  <a:gd name="T25" fmla="*/ 6 h 43"/>
                  <a:gd name="T26" fmla="*/ 31 w 56"/>
                  <a:gd name="T27" fmla="*/ 6 h 43"/>
                  <a:gd name="T28" fmla="*/ 31 w 56"/>
                  <a:gd name="T29" fmla="*/ 6 h 43"/>
                  <a:gd name="T30" fmla="*/ 30 w 56"/>
                  <a:gd name="T31" fmla="*/ 7 h 43"/>
                  <a:gd name="T32" fmla="*/ 29 w 56"/>
                  <a:gd name="T33" fmla="*/ 7 h 43"/>
                  <a:gd name="T34" fmla="*/ 29 w 56"/>
                  <a:gd name="T35" fmla="*/ 7 h 43"/>
                  <a:gd name="T36" fmla="*/ 29 w 56"/>
                  <a:gd name="T37" fmla="*/ 7 h 43"/>
                  <a:gd name="T38" fmla="*/ 28 w 56"/>
                  <a:gd name="T39" fmla="*/ 7 h 43"/>
                  <a:gd name="T40" fmla="*/ 28 w 56"/>
                  <a:gd name="T41" fmla="*/ 8 h 43"/>
                  <a:gd name="T42" fmla="*/ 26 w 56"/>
                  <a:gd name="T43" fmla="*/ 8 h 43"/>
                  <a:gd name="T44" fmla="*/ 26 w 56"/>
                  <a:gd name="T45" fmla="*/ 8 h 43"/>
                  <a:gd name="T46" fmla="*/ 24 w 56"/>
                  <a:gd name="T47" fmla="*/ 8 h 43"/>
                  <a:gd name="T48" fmla="*/ 24 w 56"/>
                  <a:gd name="T49" fmla="*/ 8 h 43"/>
                  <a:gd name="T50" fmla="*/ 22 w 56"/>
                  <a:gd name="T51" fmla="*/ 9 h 43"/>
                  <a:gd name="T52" fmla="*/ 20 w 56"/>
                  <a:gd name="T53" fmla="*/ 8 h 43"/>
                  <a:gd name="T54" fmla="*/ 19 w 56"/>
                  <a:gd name="T55" fmla="*/ 8 h 43"/>
                  <a:gd name="T56" fmla="*/ 18 w 56"/>
                  <a:gd name="T57" fmla="*/ 8 h 43"/>
                  <a:gd name="T58" fmla="*/ 17 w 56"/>
                  <a:gd name="T59" fmla="*/ 8 h 43"/>
                  <a:gd name="T60" fmla="*/ 16 w 56"/>
                  <a:gd name="T61" fmla="*/ 8 h 43"/>
                  <a:gd name="T62" fmla="*/ 15 w 56"/>
                  <a:gd name="T63" fmla="*/ 8 h 43"/>
                  <a:gd name="T64" fmla="*/ 14 w 56"/>
                  <a:gd name="T65" fmla="*/ 7 h 43"/>
                  <a:gd name="T66" fmla="*/ 14 w 56"/>
                  <a:gd name="T67" fmla="*/ 7 h 43"/>
                  <a:gd name="T68" fmla="*/ 13 w 56"/>
                  <a:gd name="T69" fmla="*/ 6 h 43"/>
                  <a:gd name="T70" fmla="*/ 12 w 56"/>
                  <a:gd name="T71" fmla="*/ 6 h 43"/>
                  <a:gd name="T72" fmla="*/ 12 w 56"/>
                  <a:gd name="T73" fmla="*/ 6 h 43"/>
                  <a:gd name="T74" fmla="*/ 11 w 56"/>
                  <a:gd name="T75" fmla="*/ 6 h 43"/>
                  <a:gd name="T76" fmla="*/ 11 w 56"/>
                  <a:gd name="T77" fmla="*/ 5 h 43"/>
                  <a:gd name="T78" fmla="*/ 10 w 56"/>
                  <a:gd name="T79" fmla="*/ 5 h 43"/>
                  <a:gd name="T80" fmla="*/ 10 w 56"/>
                  <a:gd name="T81" fmla="*/ 5 h 43"/>
                  <a:gd name="T82" fmla="*/ 9 w 56"/>
                  <a:gd name="T83" fmla="*/ 4 h 43"/>
                  <a:gd name="T84" fmla="*/ 9 w 56"/>
                  <a:gd name="T85" fmla="*/ 4 h 43"/>
                  <a:gd name="T86" fmla="*/ 9 w 56"/>
                  <a:gd name="T87" fmla="*/ 4 h 43"/>
                  <a:gd name="T88" fmla="*/ 9 w 56"/>
                  <a:gd name="T89" fmla="*/ 3 h 43"/>
                  <a:gd name="T90" fmla="*/ 8 w 56"/>
                  <a:gd name="T91" fmla="*/ 2 h 43"/>
                  <a:gd name="T92" fmla="*/ 8 w 56"/>
                  <a:gd name="T93" fmla="*/ 2 h 43"/>
                  <a:gd name="T94" fmla="*/ 7 w 56"/>
                  <a:gd name="T95" fmla="*/ 1 h 43"/>
                  <a:gd name="T96" fmla="*/ 7 w 56"/>
                  <a:gd name="T97" fmla="*/ 0 h 43"/>
                  <a:gd name="T98" fmla="*/ 6 w 56"/>
                  <a:gd name="T99" fmla="*/ 0 h 43"/>
                  <a:gd name="T100" fmla="*/ 6 w 56"/>
                  <a:gd name="T101" fmla="*/ 2 h 43"/>
                  <a:gd name="T102" fmla="*/ 0 w 56"/>
                  <a:gd name="T103" fmla="*/ 18 h 43"/>
                  <a:gd name="T104" fmla="*/ 22 w 56"/>
                  <a:gd name="T105" fmla="*/ 43 h 43"/>
                  <a:gd name="T106" fmla="*/ 22 w 56"/>
                  <a:gd name="T107" fmla="*/ 43 h 43"/>
                  <a:gd name="T108" fmla="*/ 56 w 56"/>
                  <a:gd name="T109" fmla="*/ 33 h 43"/>
                  <a:gd name="T110" fmla="*/ 56 w 56"/>
                  <a:gd name="T111" fmla="*/ 20 h 43"/>
                  <a:gd name="T112" fmla="*/ 36 w 56"/>
                  <a:gd name="T11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6" h="43">
                    <a:moveTo>
                      <a:pt x="36" y="0"/>
                    </a:moveTo>
                    <a:cubicBezTo>
                      <a:pt x="36" y="1"/>
                      <a:pt x="36" y="1"/>
                      <a:pt x="36" y="1"/>
                    </a:cubicBezTo>
                    <a:cubicBezTo>
                      <a:pt x="35" y="2"/>
                      <a:pt x="35" y="2"/>
                      <a:pt x="35" y="2"/>
                    </a:cubicBezTo>
                    <a:cubicBezTo>
                      <a:pt x="35" y="3"/>
                      <a:pt x="34" y="3"/>
                      <a:pt x="33" y="5"/>
                    </a:cubicBezTo>
                    <a:cubicBezTo>
                      <a:pt x="33" y="5"/>
                      <a:pt x="33" y="5"/>
                      <a:pt x="33" y="5"/>
                    </a:cubicBezTo>
                    <a:cubicBezTo>
                      <a:pt x="33" y="5"/>
                      <a:pt x="32" y="5"/>
                      <a:pt x="32" y="5"/>
                    </a:cubicBezTo>
                    <a:cubicBezTo>
                      <a:pt x="32" y="5"/>
                      <a:pt x="32" y="5"/>
                      <a:pt x="32" y="5"/>
                    </a:cubicBezTo>
                    <a:cubicBezTo>
                      <a:pt x="32" y="5"/>
                      <a:pt x="32" y="5"/>
                      <a:pt x="32" y="5"/>
                    </a:cubicBezTo>
                    <a:cubicBezTo>
                      <a:pt x="32" y="6"/>
                      <a:pt x="32" y="6"/>
                      <a:pt x="32" y="6"/>
                    </a:cubicBezTo>
                    <a:cubicBezTo>
                      <a:pt x="32" y="6"/>
                      <a:pt x="32" y="6"/>
                      <a:pt x="32" y="6"/>
                    </a:cubicBezTo>
                    <a:cubicBezTo>
                      <a:pt x="32" y="6"/>
                      <a:pt x="31" y="6"/>
                      <a:pt x="31" y="6"/>
                    </a:cubicBezTo>
                    <a:cubicBezTo>
                      <a:pt x="31" y="6"/>
                      <a:pt x="31" y="6"/>
                      <a:pt x="31" y="6"/>
                    </a:cubicBezTo>
                    <a:cubicBezTo>
                      <a:pt x="31" y="6"/>
                      <a:pt x="31" y="6"/>
                      <a:pt x="31" y="6"/>
                    </a:cubicBezTo>
                    <a:cubicBezTo>
                      <a:pt x="31" y="6"/>
                      <a:pt x="31" y="6"/>
                      <a:pt x="31" y="6"/>
                    </a:cubicBezTo>
                    <a:cubicBezTo>
                      <a:pt x="31" y="6"/>
                      <a:pt x="31" y="6"/>
                      <a:pt x="31" y="6"/>
                    </a:cubicBezTo>
                    <a:cubicBezTo>
                      <a:pt x="30" y="7"/>
                      <a:pt x="30" y="7"/>
                      <a:pt x="30" y="7"/>
                    </a:cubicBezTo>
                    <a:cubicBezTo>
                      <a:pt x="29" y="7"/>
                      <a:pt x="29" y="7"/>
                      <a:pt x="29" y="7"/>
                    </a:cubicBezTo>
                    <a:cubicBezTo>
                      <a:pt x="29" y="7"/>
                      <a:pt x="29" y="7"/>
                      <a:pt x="29" y="7"/>
                    </a:cubicBezTo>
                    <a:cubicBezTo>
                      <a:pt x="29" y="7"/>
                      <a:pt x="29" y="7"/>
                      <a:pt x="29" y="7"/>
                    </a:cubicBezTo>
                    <a:cubicBezTo>
                      <a:pt x="29" y="7"/>
                      <a:pt x="28" y="7"/>
                      <a:pt x="28" y="7"/>
                    </a:cubicBezTo>
                    <a:cubicBezTo>
                      <a:pt x="28" y="8"/>
                      <a:pt x="28" y="8"/>
                      <a:pt x="28" y="8"/>
                    </a:cubicBezTo>
                    <a:cubicBezTo>
                      <a:pt x="27" y="8"/>
                      <a:pt x="27" y="8"/>
                      <a:pt x="26" y="8"/>
                    </a:cubicBezTo>
                    <a:cubicBezTo>
                      <a:pt x="26" y="8"/>
                      <a:pt x="26" y="8"/>
                      <a:pt x="26" y="8"/>
                    </a:cubicBezTo>
                    <a:cubicBezTo>
                      <a:pt x="25" y="8"/>
                      <a:pt x="25" y="8"/>
                      <a:pt x="24" y="8"/>
                    </a:cubicBezTo>
                    <a:cubicBezTo>
                      <a:pt x="24" y="8"/>
                      <a:pt x="24" y="8"/>
                      <a:pt x="24" y="8"/>
                    </a:cubicBezTo>
                    <a:cubicBezTo>
                      <a:pt x="23" y="8"/>
                      <a:pt x="22" y="9"/>
                      <a:pt x="22" y="9"/>
                    </a:cubicBezTo>
                    <a:cubicBezTo>
                      <a:pt x="21" y="9"/>
                      <a:pt x="20" y="8"/>
                      <a:pt x="20" y="8"/>
                    </a:cubicBezTo>
                    <a:cubicBezTo>
                      <a:pt x="19" y="8"/>
                      <a:pt x="19" y="8"/>
                      <a:pt x="19" y="8"/>
                    </a:cubicBezTo>
                    <a:cubicBezTo>
                      <a:pt x="19" y="8"/>
                      <a:pt x="18" y="8"/>
                      <a:pt x="18" y="8"/>
                    </a:cubicBezTo>
                    <a:cubicBezTo>
                      <a:pt x="18" y="8"/>
                      <a:pt x="17" y="8"/>
                      <a:pt x="17" y="8"/>
                    </a:cubicBezTo>
                    <a:cubicBezTo>
                      <a:pt x="17" y="8"/>
                      <a:pt x="16" y="8"/>
                      <a:pt x="16" y="8"/>
                    </a:cubicBezTo>
                    <a:cubicBezTo>
                      <a:pt x="16" y="8"/>
                      <a:pt x="15" y="8"/>
                      <a:pt x="15" y="8"/>
                    </a:cubicBezTo>
                    <a:cubicBezTo>
                      <a:pt x="15" y="7"/>
                      <a:pt x="14" y="7"/>
                      <a:pt x="14" y="7"/>
                    </a:cubicBezTo>
                    <a:cubicBezTo>
                      <a:pt x="14" y="7"/>
                      <a:pt x="14" y="7"/>
                      <a:pt x="14" y="7"/>
                    </a:cubicBezTo>
                    <a:cubicBezTo>
                      <a:pt x="13" y="7"/>
                      <a:pt x="13" y="7"/>
                      <a:pt x="13" y="6"/>
                    </a:cubicBezTo>
                    <a:cubicBezTo>
                      <a:pt x="12" y="6"/>
                      <a:pt x="12" y="6"/>
                      <a:pt x="12" y="6"/>
                    </a:cubicBezTo>
                    <a:cubicBezTo>
                      <a:pt x="12" y="6"/>
                      <a:pt x="12" y="6"/>
                      <a:pt x="12" y="6"/>
                    </a:cubicBezTo>
                    <a:cubicBezTo>
                      <a:pt x="12" y="6"/>
                      <a:pt x="12" y="6"/>
                      <a:pt x="11" y="6"/>
                    </a:cubicBezTo>
                    <a:cubicBezTo>
                      <a:pt x="11" y="5"/>
                      <a:pt x="11" y="5"/>
                      <a:pt x="11" y="5"/>
                    </a:cubicBezTo>
                    <a:cubicBezTo>
                      <a:pt x="11" y="5"/>
                      <a:pt x="11" y="5"/>
                      <a:pt x="10" y="5"/>
                    </a:cubicBezTo>
                    <a:cubicBezTo>
                      <a:pt x="10" y="5"/>
                      <a:pt x="10" y="5"/>
                      <a:pt x="10" y="5"/>
                    </a:cubicBezTo>
                    <a:cubicBezTo>
                      <a:pt x="10" y="4"/>
                      <a:pt x="10" y="4"/>
                      <a:pt x="9" y="4"/>
                    </a:cubicBezTo>
                    <a:cubicBezTo>
                      <a:pt x="9" y="4"/>
                      <a:pt x="9" y="4"/>
                      <a:pt x="9" y="4"/>
                    </a:cubicBezTo>
                    <a:cubicBezTo>
                      <a:pt x="9" y="4"/>
                      <a:pt x="9" y="4"/>
                      <a:pt x="9" y="4"/>
                    </a:cubicBezTo>
                    <a:cubicBezTo>
                      <a:pt x="9" y="4"/>
                      <a:pt x="9" y="3"/>
                      <a:pt x="9" y="3"/>
                    </a:cubicBezTo>
                    <a:cubicBezTo>
                      <a:pt x="8" y="2"/>
                      <a:pt x="8" y="2"/>
                      <a:pt x="8" y="2"/>
                    </a:cubicBezTo>
                    <a:cubicBezTo>
                      <a:pt x="8" y="2"/>
                      <a:pt x="8" y="2"/>
                      <a:pt x="8" y="2"/>
                    </a:cubicBezTo>
                    <a:cubicBezTo>
                      <a:pt x="7" y="1"/>
                      <a:pt x="7" y="1"/>
                      <a:pt x="7" y="1"/>
                    </a:cubicBezTo>
                    <a:cubicBezTo>
                      <a:pt x="7" y="0"/>
                      <a:pt x="7" y="0"/>
                      <a:pt x="7" y="0"/>
                    </a:cubicBezTo>
                    <a:cubicBezTo>
                      <a:pt x="6" y="0"/>
                      <a:pt x="6" y="0"/>
                      <a:pt x="6" y="0"/>
                    </a:cubicBezTo>
                    <a:cubicBezTo>
                      <a:pt x="6" y="1"/>
                      <a:pt x="6" y="2"/>
                      <a:pt x="6" y="2"/>
                    </a:cubicBezTo>
                    <a:cubicBezTo>
                      <a:pt x="6" y="8"/>
                      <a:pt x="4" y="13"/>
                      <a:pt x="0" y="18"/>
                    </a:cubicBezTo>
                    <a:cubicBezTo>
                      <a:pt x="12" y="20"/>
                      <a:pt x="22" y="30"/>
                      <a:pt x="22" y="43"/>
                    </a:cubicBezTo>
                    <a:cubicBezTo>
                      <a:pt x="22" y="43"/>
                      <a:pt x="22" y="43"/>
                      <a:pt x="22" y="43"/>
                    </a:cubicBezTo>
                    <a:cubicBezTo>
                      <a:pt x="43" y="43"/>
                      <a:pt x="56" y="35"/>
                      <a:pt x="56" y="33"/>
                    </a:cubicBezTo>
                    <a:cubicBezTo>
                      <a:pt x="56" y="20"/>
                      <a:pt x="56" y="20"/>
                      <a:pt x="56" y="20"/>
                    </a:cubicBezTo>
                    <a:cubicBezTo>
                      <a:pt x="56" y="10"/>
                      <a:pt x="48" y="1"/>
                      <a:pt x="3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8" name="Freeform 32"/>
              <p:cNvSpPr>
                <a:spLocks/>
              </p:cNvSpPr>
              <p:nvPr/>
            </p:nvSpPr>
            <p:spPr bwMode="auto">
              <a:xfrm>
                <a:off x="5578475" y="1638300"/>
                <a:ext cx="328613" cy="363538"/>
              </a:xfrm>
              <a:custGeom>
                <a:avLst/>
                <a:gdLst>
                  <a:gd name="T0" fmla="*/ 27 w 37"/>
                  <a:gd name="T1" fmla="*/ 35 h 42"/>
                  <a:gd name="T2" fmla="*/ 28 w 37"/>
                  <a:gd name="T3" fmla="*/ 38 h 42"/>
                  <a:gd name="T4" fmla="*/ 27 w 37"/>
                  <a:gd name="T5" fmla="*/ 39 h 42"/>
                  <a:gd name="T6" fmla="*/ 27 w 37"/>
                  <a:gd name="T7" fmla="*/ 39 h 42"/>
                  <a:gd name="T8" fmla="*/ 26 w 37"/>
                  <a:gd name="T9" fmla="*/ 39 h 42"/>
                  <a:gd name="T10" fmla="*/ 26 w 37"/>
                  <a:gd name="T11" fmla="*/ 39 h 42"/>
                  <a:gd name="T12" fmla="*/ 26 w 37"/>
                  <a:gd name="T13" fmla="*/ 40 h 42"/>
                  <a:gd name="T14" fmla="*/ 26 w 37"/>
                  <a:gd name="T15" fmla="*/ 40 h 42"/>
                  <a:gd name="T16" fmla="*/ 25 w 37"/>
                  <a:gd name="T17" fmla="*/ 40 h 42"/>
                  <a:gd name="T18" fmla="*/ 25 w 37"/>
                  <a:gd name="T19" fmla="*/ 40 h 42"/>
                  <a:gd name="T20" fmla="*/ 24 w 37"/>
                  <a:gd name="T21" fmla="*/ 41 h 42"/>
                  <a:gd name="T22" fmla="*/ 24 w 37"/>
                  <a:gd name="T23" fmla="*/ 41 h 42"/>
                  <a:gd name="T24" fmla="*/ 23 w 37"/>
                  <a:gd name="T25" fmla="*/ 41 h 42"/>
                  <a:gd name="T26" fmla="*/ 23 w 37"/>
                  <a:gd name="T27" fmla="*/ 41 h 42"/>
                  <a:gd name="T28" fmla="*/ 21 w 37"/>
                  <a:gd name="T29" fmla="*/ 42 h 42"/>
                  <a:gd name="T30" fmla="*/ 21 w 37"/>
                  <a:gd name="T31" fmla="*/ 42 h 42"/>
                  <a:gd name="T32" fmla="*/ 20 w 37"/>
                  <a:gd name="T33" fmla="*/ 42 h 42"/>
                  <a:gd name="T34" fmla="*/ 20 w 37"/>
                  <a:gd name="T35" fmla="*/ 42 h 42"/>
                  <a:gd name="T36" fmla="*/ 18 w 37"/>
                  <a:gd name="T37" fmla="*/ 42 h 42"/>
                  <a:gd name="T38" fmla="*/ 17 w 37"/>
                  <a:gd name="T39" fmla="*/ 42 h 42"/>
                  <a:gd name="T40" fmla="*/ 16 w 37"/>
                  <a:gd name="T41" fmla="*/ 42 h 42"/>
                  <a:gd name="T42" fmla="*/ 15 w 37"/>
                  <a:gd name="T43" fmla="*/ 42 h 42"/>
                  <a:gd name="T44" fmla="*/ 15 w 37"/>
                  <a:gd name="T45" fmla="*/ 42 h 42"/>
                  <a:gd name="T46" fmla="*/ 14 w 37"/>
                  <a:gd name="T47" fmla="*/ 41 h 42"/>
                  <a:gd name="T48" fmla="*/ 14 w 37"/>
                  <a:gd name="T49" fmla="*/ 41 h 42"/>
                  <a:gd name="T50" fmla="*/ 13 w 37"/>
                  <a:gd name="T51" fmla="*/ 41 h 42"/>
                  <a:gd name="T52" fmla="*/ 13 w 37"/>
                  <a:gd name="T53" fmla="*/ 41 h 42"/>
                  <a:gd name="T54" fmla="*/ 12 w 37"/>
                  <a:gd name="T55" fmla="*/ 40 h 42"/>
                  <a:gd name="T56" fmla="*/ 12 w 37"/>
                  <a:gd name="T57" fmla="*/ 40 h 42"/>
                  <a:gd name="T58" fmla="*/ 11 w 37"/>
                  <a:gd name="T59" fmla="*/ 40 h 42"/>
                  <a:gd name="T60" fmla="*/ 11 w 37"/>
                  <a:gd name="T61" fmla="*/ 40 h 42"/>
                  <a:gd name="T62" fmla="*/ 10 w 37"/>
                  <a:gd name="T63" fmla="*/ 39 h 42"/>
                  <a:gd name="T64" fmla="*/ 10 w 37"/>
                  <a:gd name="T65" fmla="*/ 39 h 42"/>
                  <a:gd name="T66" fmla="*/ 9 w 37"/>
                  <a:gd name="T67" fmla="*/ 38 h 42"/>
                  <a:gd name="T68" fmla="*/ 9 w 37"/>
                  <a:gd name="T69" fmla="*/ 35 h 42"/>
                  <a:gd name="T70" fmla="*/ 0 w 37"/>
                  <a:gd name="T71" fmla="*/ 19 h 42"/>
                  <a:gd name="T72" fmla="*/ 18 w 37"/>
                  <a:gd name="T73" fmla="*/ 0 h 42"/>
                  <a:gd name="T74" fmla="*/ 37 w 37"/>
                  <a:gd name="T75" fmla="*/ 19 h 42"/>
                  <a:gd name="T76" fmla="*/ 27 w 37"/>
                  <a:gd name="T77"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42">
                    <a:moveTo>
                      <a:pt x="27" y="35"/>
                    </a:moveTo>
                    <a:cubicBezTo>
                      <a:pt x="28" y="38"/>
                      <a:pt x="28" y="38"/>
                      <a:pt x="28" y="38"/>
                    </a:cubicBezTo>
                    <a:cubicBezTo>
                      <a:pt x="28" y="38"/>
                      <a:pt x="27" y="38"/>
                      <a:pt x="27" y="39"/>
                    </a:cubicBezTo>
                    <a:cubicBezTo>
                      <a:pt x="27" y="39"/>
                      <a:pt x="27" y="39"/>
                      <a:pt x="27" y="39"/>
                    </a:cubicBezTo>
                    <a:cubicBezTo>
                      <a:pt x="27" y="39"/>
                      <a:pt x="27" y="39"/>
                      <a:pt x="26" y="39"/>
                    </a:cubicBezTo>
                    <a:cubicBezTo>
                      <a:pt x="26" y="39"/>
                      <a:pt x="26" y="39"/>
                      <a:pt x="26" y="39"/>
                    </a:cubicBezTo>
                    <a:cubicBezTo>
                      <a:pt x="26" y="40"/>
                      <a:pt x="26" y="40"/>
                      <a:pt x="26" y="40"/>
                    </a:cubicBezTo>
                    <a:cubicBezTo>
                      <a:pt x="26" y="40"/>
                      <a:pt x="26" y="40"/>
                      <a:pt x="26" y="40"/>
                    </a:cubicBezTo>
                    <a:cubicBezTo>
                      <a:pt x="25" y="40"/>
                      <a:pt x="25" y="40"/>
                      <a:pt x="25" y="40"/>
                    </a:cubicBezTo>
                    <a:cubicBezTo>
                      <a:pt x="25" y="40"/>
                      <a:pt x="25" y="40"/>
                      <a:pt x="25" y="40"/>
                    </a:cubicBezTo>
                    <a:cubicBezTo>
                      <a:pt x="24" y="41"/>
                      <a:pt x="24" y="41"/>
                      <a:pt x="24" y="41"/>
                    </a:cubicBezTo>
                    <a:cubicBezTo>
                      <a:pt x="24" y="41"/>
                      <a:pt x="24" y="41"/>
                      <a:pt x="24" y="41"/>
                    </a:cubicBezTo>
                    <a:cubicBezTo>
                      <a:pt x="23" y="41"/>
                      <a:pt x="23" y="41"/>
                      <a:pt x="23" y="41"/>
                    </a:cubicBezTo>
                    <a:cubicBezTo>
                      <a:pt x="23" y="41"/>
                      <a:pt x="23" y="41"/>
                      <a:pt x="23" y="41"/>
                    </a:cubicBezTo>
                    <a:cubicBezTo>
                      <a:pt x="22" y="41"/>
                      <a:pt x="22" y="42"/>
                      <a:pt x="21" y="42"/>
                    </a:cubicBezTo>
                    <a:cubicBezTo>
                      <a:pt x="21" y="42"/>
                      <a:pt x="21" y="42"/>
                      <a:pt x="21" y="42"/>
                    </a:cubicBezTo>
                    <a:cubicBezTo>
                      <a:pt x="21" y="42"/>
                      <a:pt x="21" y="42"/>
                      <a:pt x="20" y="42"/>
                    </a:cubicBezTo>
                    <a:cubicBezTo>
                      <a:pt x="20" y="42"/>
                      <a:pt x="20" y="42"/>
                      <a:pt x="20" y="42"/>
                    </a:cubicBezTo>
                    <a:cubicBezTo>
                      <a:pt x="19" y="42"/>
                      <a:pt x="19" y="42"/>
                      <a:pt x="18" y="42"/>
                    </a:cubicBezTo>
                    <a:cubicBezTo>
                      <a:pt x="18" y="42"/>
                      <a:pt x="17" y="42"/>
                      <a:pt x="17" y="42"/>
                    </a:cubicBezTo>
                    <a:cubicBezTo>
                      <a:pt x="17" y="42"/>
                      <a:pt x="17" y="42"/>
                      <a:pt x="16" y="42"/>
                    </a:cubicBezTo>
                    <a:cubicBezTo>
                      <a:pt x="16" y="42"/>
                      <a:pt x="16" y="42"/>
                      <a:pt x="15" y="42"/>
                    </a:cubicBezTo>
                    <a:cubicBezTo>
                      <a:pt x="15" y="42"/>
                      <a:pt x="15" y="42"/>
                      <a:pt x="15" y="42"/>
                    </a:cubicBezTo>
                    <a:cubicBezTo>
                      <a:pt x="15" y="42"/>
                      <a:pt x="14" y="41"/>
                      <a:pt x="14" y="41"/>
                    </a:cubicBezTo>
                    <a:cubicBezTo>
                      <a:pt x="14" y="41"/>
                      <a:pt x="14" y="41"/>
                      <a:pt x="14" y="41"/>
                    </a:cubicBezTo>
                    <a:cubicBezTo>
                      <a:pt x="13" y="41"/>
                      <a:pt x="13" y="41"/>
                      <a:pt x="13" y="41"/>
                    </a:cubicBezTo>
                    <a:cubicBezTo>
                      <a:pt x="13" y="41"/>
                      <a:pt x="13" y="41"/>
                      <a:pt x="13" y="41"/>
                    </a:cubicBezTo>
                    <a:cubicBezTo>
                      <a:pt x="12" y="41"/>
                      <a:pt x="12" y="41"/>
                      <a:pt x="12" y="40"/>
                    </a:cubicBezTo>
                    <a:cubicBezTo>
                      <a:pt x="12" y="40"/>
                      <a:pt x="12" y="40"/>
                      <a:pt x="12" y="40"/>
                    </a:cubicBezTo>
                    <a:cubicBezTo>
                      <a:pt x="12" y="40"/>
                      <a:pt x="11" y="40"/>
                      <a:pt x="11" y="40"/>
                    </a:cubicBezTo>
                    <a:cubicBezTo>
                      <a:pt x="11" y="40"/>
                      <a:pt x="11" y="40"/>
                      <a:pt x="11" y="40"/>
                    </a:cubicBezTo>
                    <a:cubicBezTo>
                      <a:pt x="11" y="40"/>
                      <a:pt x="11" y="40"/>
                      <a:pt x="10" y="39"/>
                    </a:cubicBezTo>
                    <a:cubicBezTo>
                      <a:pt x="10" y="39"/>
                      <a:pt x="10" y="39"/>
                      <a:pt x="10" y="39"/>
                    </a:cubicBezTo>
                    <a:cubicBezTo>
                      <a:pt x="9" y="39"/>
                      <a:pt x="9" y="38"/>
                      <a:pt x="9" y="38"/>
                    </a:cubicBezTo>
                    <a:cubicBezTo>
                      <a:pt x="9" y="35"/>
                      <a:pt x="9" y="35"/>
                      <a:pt x="9" y="35"/>
                    </a:cubicBezTo>
                    <a:cubicBezTo>
                      <a:pt x="4" y="32"/>
                      <a:pt x="0" y="26"/>
                      <a:pt x="0" y="19"/>
                    </a:cubicBezTo>
                    <a:cubicBezTo>
                      <a:pt x="0" y="9"/>
                      <a:pt x="8" y="0"/>
                      <a:pt x="18" y="0"/>
                    </a:cubicBezTo>
                    <a:cubicBezTo>
                      <a:pt x="29" y="0"/>
                      <a:pt x="37" y="9"/>
                      <a:pt x="37" y="19"/>
                    </a:cubicBezTo>
                    <a:cubicBezTo>
                      <a:pt x="37" y="26"/>
                      <a:pt x="33" y="32"/>
                      <a:pt x="27" y="3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9" name="Freeform 33"/>
              <p:cNvSpPr>
                <a:spLocks/>
              </p:cNvSpPr>
              <p:nvPr/>
            </p:nvSpPr>
            <p:spPr bwMode="auto">
              <a:xfrm>
                <a:off x="5437188" y="1976438"/>
                <a:ext cx="496888" cy="371475"/>
              </a:xfrm>
              <a:custGeom>
                <a:avLst/>
                <a:gdLst>
                  <a:gd name="T0" fmla="*/ 19 w 56"/>
                  <a:gd name="T1" fmla="*/ 0 h 43"/>
                  <a:gd name="T2" fmla="*/ 19 w 56"/>
                  <a:gd name="T3" fmla="*/ 1 h 43"/>
                  <a:gd name="T4" fmla="*/ 21 w 56"/>
                  <a:gd name="T5" fmla="*/ 2 h 43"/>
                  <a:gd name="T6" fmla="*/ 23 w 56"/>
                  <a:gd name="T7" fmla="*/ 5 h 43"/>
                  <a:gd name="T8" fmla="*/ 23 w 56"/>
                  <a:gd name="T9" fmla="*/ 5 h 43"/>
                  <a:gd name="T10" fmla="*/ 24 w 56"/>
                  <a:gd name="T11" fmla="*/ 5 h 43"/>
                  <a:gd name="T12" fmla="*/ 24 w 56"/>
                  <a:gd name="T13" fmla="*/ 5 h 43"/>
                  <a:gd name="T14" fmla="*/ 24 w 56"/>
                  <a:gd name="T15" fmla="*/ 5 h 43"/>
                  <a:gd name="T16" fmla="*/ 24 w 56"/>
                  <a:gd name="T17" fmla="*/ 6 h 43"/>
                  <a:gd name="T18" fmla="*/ 24 w 56"/>
                  <a:gd name="T19" fmla="*/ 6 h 43"/>
                  <a:gd name="T20" fmla="*/ 25 w 56"/>
                  <a:gd name="T21" fmla="*/ 6 h 43"/>
                  <a:gd name="T22" fmla="*/ 25 w 56"/>
                  <a:gd name="T23" fmla="*/ 6 h 43"/>
                  <a:gd name="T24" fmla="*/ 25 w 56"/>
                  <a:gd name="T25" fmla="*/ 6 h 43"/>
                  <a:gd name="T26" fmla="*/ 25 w 56"/>
                  <a:gd name="T27" fmla="*/ 6 h 43"/>
                  <a:gd name="T28" fmla="*/ 25 w 56"/>
                  <a:gd name="T29" fmla="*/ 6 h 43"/>
                  <a:gd name="T30" fmla="*/ 26 w 56"/>
                  <a:gd name="T31" fmla="*/ 7 h 43"/>
                  <a:gd name="T32" fmla="*/ 26 w 56"/>
                  <a:gd name="T33" fmla="*/ 7 h 43"/>
                  <a:gd name="T34" fmla="*/ 27 w 56"/>
                  <a:gd name="T35" fmla="*/ 7 h 43"/>
                  <a:gd name="T36" fmla="*/ 27 w 56"/>
                  <a:gd name="T37" fmla="*/ 7 h 43"/>
                  <a:gd name="T38" fmla="*/ 28 w 56"/>
                  <a:gd name="T39" fmla="*/ 7 h 43"/>
                  <a:gd name="T40" fmla="*/ 28 w 56"/>
                  <a:gd name="T41" fmla="*/ 8 h 43"/>
                  <a:gd name="T42" fmla="*/ 30 w 56"/>
                  <a:gd name="T43" fmla="*/ 8 h 43"/>
                  <a:gd name="T44" fmla="*/ 30 w 56"/>
                  <a:gd name="T45" fmla="*/ 8 h 43"/>
                  <a:gd name="T46" fmla="*/ 32 w 56"/>
                  <a:gd name="T47" fmla="*/ 8 h 43"/>
                  <a:gd name="T48" fmla="*/ 32 w 56"/>
                  <a:gd name="T49" fmla="*/ 8 h 43"/>
                  <a:gd name="T50" fmla="*/ 34 w 56"/>
                  <a:gd name="T51" fmla="*/ 9 h 43"/>
                  <a:gd name="T52" fmla="*/ 36 w 56"/>
                  <a:gd name="T53" fmla="*/ 8 h 43"/>
                  <a:gd name="T54" fmla="*/ 37 w 56"/>
                  <a:gd name="T55" fmla="*/ 8 h 43"/>
                  <a:gd name="T56" fmla="*/ 38 w 56"/>
                  <a:gd name="T57" fmla="*/ 8 h 43"/>
                  <a:gd name="T58" fmla="*/ 39 w 56"/>
                  <a:gd name="T59" fmla="*/ 8 h 43"/>
                  <a:gd name="T60" fmla="*/ 40 w 56"/>
                  <a:gd name="T61" fmla="*/ 8 h 43"/>
                  <a:gd name="T62" fmla="*/ 41 w 56"/>
                  <a:gd name="T63" fmla="*/ 8 h 43"/>
                  <a:gd name="T64" fmla="*/ 42 w 56"/>
                  <a:gd name="T65" fmla="*/ 7 h 43"/>
                  <a:gd name="T66" fmla="*/ 42 w 56"/>
                  <a:gd name="T67" fmla="*/ 7 h 43"/>
                  <a:gd name="T68" fmla="*/ 43 w 56"/>
                  <a:gd name="T69" fmla="*/ 6 h 43"/>
                  <a:gd name="T70" fmla="*/ 44 w 56"/>
                  <a:gd name="T71" fmla="*/ 6 h 43"/>
                  <a:gd name="T72" fmla="*/ 44 w 56"/>
                  <a:gd name="T73" fmla="*/ 6 h 43"/>
                  <a:gd name="T74" fmla="*/ 45 w 56"/>
                  <a:gd name="T75" fmla="*/ 6 h 43"/>
                  <a:gd name="T76" fmla="*/ 45 w 56"/>
                  <a:gd name="T77" fmla="*/ 5 h 43"/>
                  <a:gd name="T78" fmla="*/ 46 w 56"/>
                  <a:gd name="T79" fmla="*/ 5 h 43"/>
                  <a:gd name="T80" fmla="*/ 46 w 56"/>
                  <a:gd name="T81" fmla="*/ 5 h 43"/>
                  <a:gd name="T82" fmla="*/ 47 w 56"/>
                  <a:gd name="T83" fmla="*/ 4 h 43"/>
                  <a:gd name="T84" fmla="*/ 47 w 56"/>
                  <a:gd name="T85" fmla="*/ 4 h 43"/>
                  <a:gd name="T86" fmla="*/ 47 w 56"/>
                  <a:gd name="T87" fmla="*/ 4 h 43"/>
                  <a:gd name="T88" fmla="*/ 47 w 56"/>
                  <a:gd name="T89" fmla="*/ 3 h 43"/>
                  <a:gd name="T90" fmla="*/ 48 w 56"/>
                  <a:gd name="T91" fmla="*/ 2 h 43"/>
                  <a:gd name="T92" fmla="*/ 48 w 56"/>
                  <a:gd name="T93" fmla="*/ 2 h 43"/>
                  <a:gd name="T94" fmla="*/ 49 w 56"/>
                  <a:gd name="T95" fmla="*/ 1 h 43"/>
                  <a:gd name="T96" fmla="*/ 49 w 56"/>
                  <a:gd name="T97" fmla="*/ 0 h 43"/>
                  <a:gd name="T98" fmla="*/ 50 w 56"/>
                  <a:gd name="T99" fmla="*/ 0 h 43"/>
                  <a:gd name="T100" fmla="*/ 50 w 56"/>
                  <a:gd name="T101" fmla="*/ 2 h 43"/>
                  <a:gd name="T102" fmla="*/ 56 w 56"/>
                  <a:gd name="T103" fmla="*/ 18 h 43"/>
                  <a:gd name="T104" fmla="*/ 34 w 56"/>
                  <a:gd name="T105" fmla="*/ 43 h 43"/>
                  <a:gd name="T106" fmla="*/ 34 w 56"/>
                  <a:gd name="T107" fmla="*/ 43 h 43"/>
                  <a:gd name="T108" fmla="*/ 0 w 56"/>
                  <a:gd name="T109" fmla="*/ 33 h 43"/>
                  <a:gd name="T110" fmla="*/ 0 w 56"/>
                  <a:gd name="T111" fmla="*/ 20 h 43"/>
                  <a:gd name="T112" fmla="*/ 19 w 56"/>
                  <a:gd name="T11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6" h="43">
                    <a:moveTo>
                      <a:pt x="19" y="0"/>
                    </a:moveTo>
                    <a:cubicBezTo>
                      <a:pt x="19" y="1"/>
                      <a:pt x="19" y="1"/>
                      <a:pt x="19" y="1"/>
                    </a:cubicBezTo>
                    <a:cubicBezTo>
                      <a:pt x="21" y="2"/>
                      <a:pt x="21" y="2"/>
                      <a:pt x="21" y="2"/>
                    </a:cubicBezTo>
                    <a:cubicBezTo>
                      <a:pt x="21" y="3"/>
                      <a:pt x="21" y="3"/>
                      <a:pt x="23" y="5"/>
                    </a:cubicBezTo>
                    <a:cubicBezTo>
                      <a:pt x="23" y="5"/>
                      <a:pt x="23" y="5"/>
                      <a:pt x="23" y="5"/>
                    </a:cubicBezTo>
                    <a:cubicBezTo>
                      <a:pt x="23" y="5"/>
                      <a:pt x="23" y="5"/>
                      <a:pt x="24" y="5"/>
                    </a:cubicBezTo>
                    <a:cubicBezTo>
                      <a:pt x="24" y="5"/>
                      <a:pt x="24" y="5"/>
                      <a:pt x="24" y="5"/>
                    </a:cubicBezTo>
                    <a:cubicBezTo>
                      <a:pt x="24" y="5"/>
                      <a:pt x="24" y="5"/>
                      <a:pt x="24" y="5"/>
                    </a:cubicBezTo>
                    <a:cubicBezTo>
                      <a:pt x="24" y="6"/>
                      <a:pt x="24" y="6"/>
                      <a:pt x="24" y="6"/>
                    </a:cubicBezTo>
                    <a:cubicBezTo>
                      <a:pt x="24" y="6"/>
                      <a:pt x="24" y="6"/>
                      <a:pt x="24" y="6"/>
                    </a:cubicBezTo>
                    <a:cubicBezTo>
                      <a:pt x="24" y="6"/>
                      <a:pt x="25" y="6"/>
                      <a:pt x="25" y="6"/>
                    </a:cubicBezTo>
                    <a:cubicBezTo>
                      <a:pt x="25" y="6"/>
                      <a:pt x="25" y="6"/>
                      <a:pt x="25" y="6"/>
                    </a:cubicBezTo>
                    <a:cubicBezTo>
                      <a:pt x="25" y="6"/>
                      <a:pt x="25" y="6"/>
                      <a:pt x="25" y="6"/>
                    </a:cubicBezTo>
                    <a:cubicBezTo>
                      <a:pt x="25" y="6"/>
                      <a:pt x="25" y="6"/>
                      <a:pt x="25" y="6"/>
                    </a:cubicBezTo>
                    <a:cubicBezTo>
                      <a:pt x="25" y="6"/>
                      <a:pt x="25" y="6"/>
                      <a:pt x="25" y="6"/>
                    </a:cubicBezTo>
                    <a:cubicBezTo>
                      <a:pt x="26" y="7"/>
                      <a:pt x="26" y="7"/>
                      <a:pt x="26" y="7"/>
                    </a:cubicBezTo>
                    <a:cubicBezTo>
                      <a:pt x="26" y="7"/>
                      <a:pt x="26" y="7"/>
                      <a:pt x="26" y="7"/>
                    </a:cubicBezTo>
                    <a:cubicBezTo>
                      <a:pt x="27" y="7"/>
                      <a:pt x="27" y="7"/>
                      <a:pt x="27" y="7"/>
                    </a:cubicBezTo>
                    <a:cubicBezTo>
                      <a:pt x="27" y="7"/>
                      <a:pt x="27" y="7"/>
                      <a:pt x="27" y="7"/>
                    </a:cubicBezTo>
                    <a:cubicBezTo>
                      <a:pt x="27" y="7"/>
                      <a:pt x="28" y="7"/>
                      <a:pt x="28" y="7"/>
                    </a:cubicBezTo>
                    <a:cubicBezTo>
                      <a:pt x="28" y="8"/>
                      <a:pt x="28" y="8"/>
                      <a:pt x="28" y="8"/>
                    </a:cubicBezTo>
                    <a:cubicBezTo>
                      <a:pt x="29" y="8"/>
                      <a:pt x="29" y="8"/>
                      <a:pt x="30" y="8"/>
                    </a:cubicBezTo>
                    <a:cubicBezTo>
                      <a:pt x="30" y="8"/>
                      <a:pt x="30" y="8"/>
                      <a:pt x="30" y="8"/>
                    </a:cubicBezTo>
                    <a:cubicBezTo>
                      <a:pt x="31" y="8"/>
                      <a:pt x="31" y="8"/>
                      <a:pt x="32" y="8"/>
                    </a:cubicBezTo>
                    <a:cubicBezTo>
                      <a:pt x="32" y="8"/>
                      <a:pt x="32" y="8"/>
                      <a:pt x="32" y="8"/>
                    </a:cubicBezTo>
                    <a:cubicBezTo>
                      <a:pt x="33" y="8"/>
                      <a:pt x="34" y="9"/>
                      <a:pt x="34" y="9"/>
                    </a:cubicBezTo>
                    <a:cubicBezTo>
                      <a:pt x="35" y="9"/>
                      <a:pt x="36" y="8"/>
                      <a:pt x="36" y="8"/>
                    </a:cubicBezTo>
                    <a:cubicBezTo>
                      <a:pt x="36" y="8"/>
                      <a:pt x="37" y="8"/>
                      <a:pt x="37" y="8"/>
                    </a:cubicBezTo>
                    <a:cubicBezTo>
                      <a:pt x="37" y="8"/>
                      <a:pt x="38" y="8"/>
                      <a:pt x="38" y="8"/>
                    </a:cubicBezTo>
                    <a:cubicBezTo>
                      <a:pt x="38" y="8"/>
                      <a:pt x="39" y="8"/>
                      <a:pt x="39" y="8"/>
                    </a:cubicBezTo>
                    <a:cubicBezTo>
                      <a:pt x="39" y="8"/>
                      <a:pt x="40" y="8"/>
                      <a:pt x="40" y="8"/>
                    </a:cubicBezTo>
                    <a:cubicBezTo>
                      <a:pt x="40" y="8"/>
                      <a:pt x="41" y="8"/>
                      <a:pt x="41" y="8"/>
                    </a:cubicBezTo>
                    <a:cubicBezTo>
                      <a:pt x="41" y="7"/>
                      <a:pt x="41" y="7"/>
                      <a:pt x="42" y="7"/>
                    </a:cubicBezTo>
                    <a:cubicBezTo>
                      <a:pt x="42" y="7"/>
                      <a:pt x="42" y="7"/>
                      <a:pt x="42" y="7"/>
                    </a:cubicBezTo>
                    <a:cubicBezTo>
                      <a:pt x="43" y="7"/>
                      <a:pt x="43" y="7"/>
                      <a:pt x="43" y="6"/>
                    </a:cubicBezTo>
                    <a:cubicBezTo>
                      <a:pt x="44" y="6"/>
                      <a:pt x="44" y="6"/>
                      <a:pt x="44" y="6"/>
                    </a:cubicBezTo>
                    <a:cubicBezTo>
                      <a:pt x="44" y="6"/>
                      <a:pt x="44" y="6"/>
                      <a:pt x="44" y="6"/>
                    </a:cubicBezTo>
                    <a:cubicBezTo>
                      <a:pt x="44" y="6"/>
                      <a:pt x="44" y="6"/>
                      <a:pt x="45" y="6"/>
                    </a:cubicBezTo>
                    <a:cubicBezTo>
                      <a:pt x="45" y="5"/>
                      <a:pt x="45" y="5"/>
                      <a:pt x="45" y="5"/>
                    </a:cubicBezTo>
                    <a:cubicBezTo>
                      <a:pt x="45" y="5"/>
                      <a:pt x="45" y="5"/>
                      <a:pt x="46" y="5"/>
                    </a:cubicBezTo>
                    <a:cubicBezTo>
                      <a:pt x="46" y="5"/>
                      <a:pt x="46" y="5"/>
                      <a:pt x="46" y="5"/>
                    </a:cubicBezTo>
                    <a:cubicBezTo>
                      <a:pt x="46" y="4"/>
                      <a:pt x="46" y="4"/>
                      <a:pt x="47" y="4"/>
                    </a:cubicBezTo>
                    <a:cubicBezTo>
                      <a:pt x="47" y="4"/>
                      <a:pt x="47" y="4"/>
                      <a:pt x="47" y="4"/>
                    </a:cubicBezTo>
                    <a:cubicBezTo>
                      <a:pt x="47" y="4"/>
                      <a:pt x="47" y="4"/>
                      <a:pt x="47" y="4"/>
                    </a:cubicBezTo>
                    <a:cubicBezTo>
                      <a:pt x="47" y="4"/>
                      <a:pt x="47" y="3"/>
                      <a:pt x="47" y="3"/>
                    </a:cubicBezTo>
                    <a:cubicBezTo>
                      <a:pt x="48" y="2"/>
                      <a:pt x="48" y="2"/>
                      <a:pt x="48" y="2"/>
                    </a:cubicBezTo>
                    <a:cubicBezTo>
                      <a:pt x="48" y="2"/>
                      <a:pt x="48" y="2"/>
                      <a:pt x="48" y="2"/>
                    </a:cubicBezTo>
                    <a:cubicBezTo>
                      <a:pt x="49" y="1"/>
                      <a:pt x="49" y="1"/>
                      <a:pt x="49" y="1"/>
                    </a:cubicBezTo>
                    <a:cubicBezTo>
                      <a:pt x="49" y="0"/>
                      <a:pt x="49" y="0"/>
                      <a:pt x="49" y="0"/>
                    </a:cubicBezTo>
                    <a:cubicBezTo>
                      <a:pt x="50" y="0"/>
                      <a:pt x="50" y="0"/>
                      <a:pt x="50" y="0"/>
                    </a:cubicBezTo>
                    <a:cubicBezTo>
                      <a:pt x="50" y="1"/>
                      <a:pt x="50" y="2"/>
                      <a:pt x="50" y="2"/>
                    </a:cubicBezTo>
                    <a:cubicBezTo>
                      <a:pt x="50" y="8"/>
                      <a:pt x="52" y="13"/>
                      <a:pt x="56" y="18"/>
                    </a:cubicBezTo>
                    <a:cubicBezTo>
                      <a:pt x="43" y="20"/>
                      <a:pt x="34" y="30"/>
                      <a:pt x="34" y="43"/>
                    </a:cubicBezTo>
                    <a:cubicBezTo>
                      <a:pt x="34" y="43"/>
                      <a:pt x="34" y="43"/>
                      <a:pt x="34" y="43"/>
                    </a:cubicBezTo>
                    <a:cubicBezTo>
                      <a:pt x="13" y="43"/>
                      <a:pt x="0" y="35"/>
                      <a:pt x="0" y="33"/>
                    </a:cubicBezTo>
                    <a:cubicBezTo>
                      <a:pt x="0" y="20"/>
                      <a:pt x="0" y="20"/>
                      <a:pt x="0" y="20"/>
                    </a:cubicBezTo>
                    <a:cubicBezTo>
                      <a:pt x="0" y="10"/>
                      <a:pt x="8" y="1"/>
                      <a:pt x="1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61" name="Freeform 12"/>
            <p:cNvSpPr>
              <a:spLocks noEditPoints="1"/>
            </p:cNvSpPr>
            <p:nvPr/>
          </p:nvSpPr>
          <p:spPr bwMode="auto">
            <a:xfrm>
              <a:off x="7037178" y="4877545"/>
              <a:ext cx="815573" cy="726468"/>
            </a:xfrm>
            <a:custGeom>
              <a:avLst/>
              <a:gdLst>
                <a:gd name="T0" fmla="*/ 138 w 139"/>
                <a:gd name="T1" fmla="*/ 24 h 127"/>
                <a:gd name="T2" fmla="*/ 139 w 139"/>
                <a:gd name="T3" fmla="*/ 30 h 127"/>
                <a:gd name="T4" fmla="*/ 133 w 139"/>
                <a:gd name="T5" fmla="*/ 44 h 127"/>
                <a:gd name="T6" fmla="*/ 119 w 139"/>
                <a:gd name="T7" fmla="*/ 50 h 127"/>
                <a:gd name="T8" fmla="*/ 113 w 139"/>
                <a:gd name="T9" fmla="*/ 49 h 127"/>
                <a:gd name="T10" fmla="*/ 94 w 139"/>
                <a:gd name="T11" fmla="*/ 68 h 127"/>
                <a:gd name="T12" fmla="*/ 138 w 139"/>
                <a:gd name="T13" fmla="*/ 110 h 127"/>
                <a:gd name="T14" fmla="*/ 120 w 139"/>
                <a:gd name="T15" fmla="*/ 127 h 127"/>
                <a:gd name="T16" fmla="*/ 78 w 139"/>
                <a:gd name="T17" fmla="*/ 83 h 127"/>
                <a:gd name="T18" fmla="*/ 59 w 139"/>
                <a:gd name="T19" fmla="*/ 102 h 127"/>
                <a:gd name="T20" fmla="*/ 60 w 139"/>
                <a:gd name="T21" fmla="*/ 108 h 127"/>
                <a:gd name="T22" fmla="*/ 54 w 139"/>
                <a:gd name="T23" fmla="*/ 122 h 127"/>
                <a:gd name="T24" fmla="*/ 40 w 139"/>
                <a:gd name="T25" fmla="*/ 127 h 127"/>
                <a:gd name="T26" fmla="*/ 35 w 139"/>
                <a:gd name="T27" fmla="*/ 127 h 127"/>
                <a:gd name="T28" fmla="*/ 50 w 139"/>
                <a:gd name="T29" fmla="*/ 111 h 127"/>
                <a:gd name="T30" fmla="*/ 35 w 139"/>
                <a:gd name="T31" fmla="*/ 96 h 127"/>
                <a:gd name="T32" fmla="*/ 20 w 139"/>
                <a:gd name="T33" fmla="*/ 112 h 127"/>
                <a:gd name="T34" fmla="*/ 19 w 139"/>
                <a:gd name="T35" fmla="*/ 106 h 127"/>
                <a:gd name="T36" fmla="*/ 25 w 139"/>
                <a:gd name="T37" fmla="*/ 92 h 127"/>
                <a:gd name="T38" fmla="*/ 39 w 139"/>
                <a:gd name="T39" fmla="*/ 86 h 127"/>
                <a:gd name="T40" fmla="*/ 44 w 139"/>
                <a:gd name="T41" fmla="*/ 87 h 127"/>
                <a:gd name="T42" fmla="*/ 63 w 139"/>
                <a:gd name="T43" fmla="*/ 69 h 127"/>
                <a:gd name="T44" fmla="*/ 36 w 139"/>
                <a:gd name="T45" fmla="*/ 40 h 127"/>
                <a:gd name="T46" fmla="*/ 50 w 139"/>
                <a:gd name="T47" fmla="*/ 26 h 127"/>
                <a:gd name="T48" fmla="*/ 78 w 139"/>
                <a:gd name="T49" fmla="*/ 54 h 127"/>
                <a:gd name="T50" fmla="*/ 98 w 139"/>
                <a:gd name="T51" fmla="*/ 34 h 127"/>
                <a:gd name="T52" fmla="*/ 98 w 139"/>
                <a:gd name="T53" fmla="*/ 28 h 127"/>
                <a:gd name="T54" fmla="*/ 103 w 139"/>
                <a:gd name="T55" fmla="*/ 14 h 127"/>
                <a:gd name="T56" fmla="*/ 117 w 139"/>
                <a:gd name="T57" fmla="*/ 8 h 127"/>
                <a:gd name="T58" fmla="*/ 123 w 139"/>
                <a:gd name="T59" fmla="*/ 9 h 127"/>
                <a:gd name="T60" fmla="*/ 108 w 139"/>
                <a:gd name="T61" fmla="*/ 24 h 127"/>
                <a:gd name="T62" fmla="*/ 123 w 139"/>
                <a:gd name="T63" fmla="*/ 40 h 127"/>
                <a:gd name="T64" fmla="*/ 138 w 139"/>
                <a:gd name="T65" fmla="*/ 24 h 127"/>
                <a:gd name="T66" fmla="*/ 36 w 139"/>
                <a:gd name="T67" fmla="*/ 12 h 127"/>
                <a:gd name="T68" fmla="*/ 22 w 139"/>
                <a:gd name="T69" fmla="*/ 26 h 127"/>
                <a:gd name="T70" fmla="*/ 19 w 139"/>
                <a:gd name="T71" fmla="*/ 23 h 127"/>
                <a:gd name="T72" fmla="*/ 33 w 139"/>
                <a:gd name="T73" fmla="*/ 9 h 127"/>
                <a:gd name="T74" fmla="*/ 36 w 139"/>
                <a:gd name="T75" fmla="*/ 12 h 127"/>
                <a:gd name="T76" fmla="*/ 81 w 139"/>
                <a:gd name="T77" fmla="*/ 14 h 127"/>
                <a:gd name="T78" fmla="*/ 70 w 139"/>
                <a:gd name="T79" fmla="*/ 12 h 127"/>
                <a:gd name="T80" fmla="*/ 57 w 139"/>
                <a:gd name="T81" fmla="*/ 18 h 127"/>
                <a:gd name="T82" fmla="*/ 27 w 139"/>
                <a:gd name="T83" fmla="*/ 48 h 127"/>
                <a:gd name="T84" fmla="*/ 30 w 139"/>
                <a:gd name="T85" fmla="*/ 51 h 127"/>
                <a:gd name="T86" fmla="*/ 19 w 139"/>
                <a:gd name="T87" fmla="*/ 62 h 127"/>
                <a:gd name="T88" fmla="*/ 0 w 139"/>
                <a:gd name="T89" fmla="*/ 43 h 127"/>
                <a:gd name="T90" fmla="*/ 11 w 139"/>
                <a:gd name="T91" fmla="*/ 32 h 127"/>
                <a:gd name="T92" fmla="*/ 14 w 139"/>
                <a:gd name="T93" fmla="*/ 35 h 127"/>
                <a:gd name="T94" fmla="*/ 44 w 139"/>
                <a:gd name="T95" fmla="*/ 5 h 127"/>
                <a:gd name="T96" fmla="*/ 58 w 139"/>
                <a:gd name="T97" fmla="*/ 0 h 127"/>
                <a:gd name="T98" fmla="*/ 81 w 139"/>
                <a:gd name="T99" fmla="*/ 1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9" h="127">
                  <a:moveTo>
                    <a:pt x="138" y="24"/>
                  </a:moveTo>
                  <a:cubicBezTo>
                    <a:pt x="139" y="26"/>
                    <a:pt x="139" y="28"/>
                    <a:pt x="139" y="30"/>
                  </a:cubicBezTo>
                  <a:cubicBezTo>
                    <a:pt x="139" y="35"/>
                    <a:pt x="137" y="40"/>
                    <a:pt x="133" y="44"/>
                  </a:cubicBezTo>
                  <a:cubicBezTo>
                    <a:pt x="129" y="48"/>
                    <a:pt x="125" y="50"/>
                    <a:pt x="119" y="50"/>
                  </a:cubicBezTo>
                  <a:cubicBezTo>
                    <a:pt x="117" y="50"/>
                    <a:pt x="115" y="50"/>
                    <a:pt x="113" y="49"/>
                  </a:cubicBezTo>
                  <a:cubicBezTo>
                    <a:pt x="94" y="68"/>
                    <a:pt x="94" y="68"/>
                    <a:pt x="94" y="68"/>
                  </a:cubicBezTo>
                  <a:cubicBezTo>
                    <a:pt x="138" y="110"/>
                    <a:pt x="138" y="110"/>
                    <a:pt x="138" y="110"/>
                  </a:cubicBezTo>
                  <a:cubicBezTo>
                    <a:pt x="120" y="127"/>
                    <a:pt x="120" y="127"/>
                    <a:pt x="120" y="127"/>
                  </a:cubicBezTo>
                  <a:cubicBezTo>
                    <a:pt x="78" y="83"/>
                    <a:pt x="78" y="83"/>
                    <a:pt x="78" y="83"/>
                  </a:cubicBezTo>
                  <a:cubicBezTo>
                    <a:pt x="59" y="102"/>
                    <a:pt x="59" y="102"/>
                    <a:pt x="59" y="102"/>
                  </a:cubicBezTo>
                  <a:cubicBezTo>
                    <a:pt x="60" y="104"/>
                    <a:pt x="60" y="106"/>
                    <a:pt x="60" y="108"/>
                  </a:cubicBezTo>
                  <a:cubicBezTo>
                    <a:pt x="60" y="113"/>
                    <a:pt x="58" y="118"/>
                    <a:pt x="54" y="122"/>
                  </a:cubicBezTo>
                  <a:cubicBezTo>
                    <a:pt x="51" y="126"/>
                    <a:pt x="46" y="127"/>
                    <a:pt x="40" y="127"/>
                  </a:cubicBezTo>
                  <a:cubicBezTo>
                    <a:pt x="38" y="127"/>
                    <a:pt x="37" y="127"/>
                    <a:pt x="35" y="127"/>
                  </a:cubicBezTo>
                  <a:cubicBezTo>
                    <a:pt x="50" y="111"/>
                    <a:pt x="50" y="111"/>
                    <a:pt x="50" y="111"/>
                  </a:cubicBezTo>
                  <a:cubicBezTo>
                    <a:pt x="35" y="96"/>
                    <a:pt x="35" y="96"/>
                    <a:pt x="35" y="96"/>
                  </a:cubicBezTo>
                  <a:cubicBezTo>
                    <a:pt x="20" y="112"/>
                    <a:pt x="20" y="112"/>
                    <a:pt x="20" y="112"/>
                  </a:cubicBezTo>
                  <a:cubicBezTo>
                    <a:pt x="19" y="110"/>
                    <a:pt x="19" y="108"/>
                    <a:pt x="19" y="106"/>
                  </a:cubicBezTo>
                  <a:cubicBezTo>
                    <a:pt x="19" y="100"/>
                    <a:pt x="21" y="96"/>
                    <a:pt x="25" y="92"/>
                  </a:cubicBezTo>
                  <a:cubicBezTo>
                    <a:pt x="29" y="88"/>
                    <a:pt x="33" y="86"/>
                    <a:pt x="39" y="86"/>
                  </a:cubicBezTo>
                  <a:cubicBezTo>
                    <a:pt x="41" y="86"/>
                    <a:pt x="43" y="86"/>
                    <a:pt x="44" y="87"/>
                  </a:cubicBezTo>
                  <a:cubicBezTo>
                    <a:pt x="63" y="69"/>
                    <a:pt x="63" y="69"/>
                    <a:pt x="63" y="69"/>
                  </a:cubicBezTo>
                  <a:cubicBezTo>
                    <a:pt x="36" y="40"/>
                    <a:pt x="36" y="40"/>
                    <a:pt x="36" y="40"/>
                  </a:cubicBezTo>
                  <a:cubicBezTo>
                    <a:pt x="50" y="26"/>
                    <a:pt x="50" y="26"/>
                    <a:pt x="50" y="26"/>
                  </a:cubicBezTo>
                  <a:cubicBezTo>
                    <a:pt x="78" y="54"/>
                    <a:pt x="78" y="54"/>
                    <a:pt x="78" y="54"/>
                  </a:cubicBezTo>
                  <a:cubicBezTo>
                    <a:pt x="98" y="34"/>
                    <a:pt x="98" y="34"/>
                    <a:pt x="98" y="34"/>
                  </a:cubicBezTo>
                  <a:cubicBezTo>
                    <a:pt x="98" y="32"/>
                    <a:pt x="98" y="30"/>
                    <a:pt x="98" y="28"/>
                  </a:cubicBezTo>
                  <a:cubicBezTo>
                    <a:pt x="98" y="23"/>
                    <a:pt x="99" y="18"/>
                    <a:pt x="103" y="14"/>
                  </a:cubicBezTo>
                  <a:cubicBezTo>
                    <a:pt x="107" y="10"/>
                    <a:pt x="112" y="8"/>
                    <a:pt x="117" y="8"/>
                  </a:cubicBezTo>
                  <a:cubicBezTo>
                    <a:pt x="119" y="8"/>
                    <a:pt x="121" y="9"/>
                    <a:pt x="123" y="9"/>
                  </a:cubicBezTo>
                  <a:cubicBezTo>
                    <a:pt x="108" y="24"/>
                    <a:pt x="108" y="24"/>
                    <a:pt x="108" y="24"/>
                  </a:cubicBezTo>
                  <a:cubicBezTo>
                    <a:pt x="123" y="40"/>
                    <a:pt x="123" y="40"/>
                    <a:pt x="123" y="40"/>
                  </a:cubicBezTo>
                  <a:lnTo>
                    <a:pt x="138" y="24"/>
                  </a:lnTo>
                  <a:close/>
                  <a:moveTo>
                    <a:pt x="36" y="12"/>
                  </a:moveTo>
                  <a:cubicBezTo>
                    <a:pt x="22" y="26"/>
                    <a:pt x="22" y="26"/>
                    <a:pt x="22" y="26"/>
                  </a:cubicBezTo>
                  <a:cubicBezTo>
                    <a:pt x="19" y="23"/>
                    <a:pt x="19" y="23"/>
                    <a:pt x="19" y="23"/>
                  </a:cubicBezTo>
                  <a:cubicBezTo>
                    <a:pt x="33" y="9"/>
                    <a:pt x="33" y="9"/>
                    <a:pt x="33" y="9"/>
                  </a:cubicBezTo>
                  <a:lnTo>
                    <a:pt x="36" y="12"/>
                  </a:lnTo>
                  <a:close/>
                  <a:moveTo>
                    <a:pt x="81" y="14"/>
                  </a:moveTo>
                  <a:cubicBezTo>
                    <a:pt x="77" y="13"/>
                    <a:pt x="74" y="12"/>
                    <a:pt x="70" y="12"/>
                  </a:cubicBezTo>
                  <a:cubicBezTo>
                    <a:pt x="65" y="12"/>
                    <a:pt x="60" y="14"/>
                    <a:pt x="57" y="18"/>
                  </a:cubicBezTo>
                  <a:cubicBezTo>
                    <a:pt x="27" y="48"/>
                    <a:pt x="27" y="48"/>
                    <a:pt x="27" y="48"/>
                  </a:cubicBezTo>
                  <a:cubicBezTo>
                    <a:pt x="30" y="51"/>
                    <a:pt x="30" y="51"/>
                    <a:pt x="30" y="51"/>
                  </a:cubicBezTo>
                  <a:cubicBezTo>
                    <a:pt x="19" y="62"/>
                    <a:pt x="19" y="62"/>
                    <a:pt x="19" y="62"/>
                  </a:cubicBezTo>
                  <a:cubicBezTo>
                    <a:pt x="0" y="43"/>
                    <a:pt x="0" y="43"/>
                    <a:pt x="0" y="43"/>
                  </a:cubicBezTo>
                  <a:cubicBezTo>
                    <a:pt x="11" y="32"/>
                    <a:pt x="11" y="32"/>
                    <a:pt x="11" y="32"/>
                  </a:cubicBezTo>
                  <a:cubicBezTo>
                    <a:pt x="14" y="35"/>
                    <a:pt x="14" y="35"/>
                    <a:pt x="14" y="35"/>
                  </a:cubicBezTo>
                  <a:cubicBezTo>
                    <a:pt x="44" y="5"/>
                    <a:pt x="44" y="5"/>
                    <a:pt x="44" y="5"/>
                  </a:cubicBezTo>
                  <a:cubicBezTo>
                    <a:pt x="48" y="1"/>
                    <a:pt x="53" y="0"/>
                    <a:pt x="58" y="0"/>
                  </a:cubicBezTo>
                  <a:cubicBezTo>
                    <a:pt x="65" y="0"/>
                    <a:pt x="73" y="4"/>
                    <a:pt x="81" y="14"/>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362" name="Group 86"/>
            <p:cNvGrpSpPr/>
            <p:nvPr/>
          </p:nvGrpSpPr>
          <p:grpSpPr>
            <a:xfrm>
              <a:off x="5873672" y="1845200"/>
              <a:ext cx="1001579" cy="658735"/>
              <a:chOff x="3908425" y="4029075"/>
              <a:chExt cx="1474788" cy="969963"/>
            </a:xfrm>
            <a:solidFill>
              <a:schemeClr val="bg1"/>
            </a:solidFill>
          </p:grpSpPr>
          <p:sp>
            <p:nvSpPr>
              <p:cNvPr id="366" name="Freeform 34"/>
              <p:cNvSpPr>
                <a:spLocks/>
              </p:cNvSpPr>
              <p:nvPr/>
            </p:nvSpPr>
            <p:spPr bwMode="auto">
              <a:xfrm>
                <a:off x="4459288" y="4029075"/>
                <a:ext cx="373063" cy="363538"/>
              </a:xfrm>
              <a:custGeom>
                <a:avLst/>
                <a:gdLst>
                  <a:gd name="T0" fmla="*/ 42 w 42"/>
                  <a:gd name="T1" fmla="*/ 27 h 42"/>
                  <a:gd name="T2" fmla="*/ 27 w 42"/>
                  <a:gd name="T3" fmla="*/ 42 h 42"/>
                  <a:gd name="T4" fmla="*/ 16 w 42"/>
                  <a:gd name="T5" fmla="*/ 42 h 42"/>
                  <a:gd name="T6" fmla="*/ 0 w 42"/>
                  <a:gd name="T7" fmla="*/ 27 h 42"/>
                  <a:gd name="T8" fmla="*/ 0 w 42"/>
                  <a:gd name="T9" fmla="*/ 16 h 42"/>
                  <a:gd name="T10" fmla="*/ 16 w 42"/>
                  <a:gd name="T11" fmla="*/ 0 h 42"/>
                  <a:gd name="T12" fmla="*/ 27 w 42"/>
                  <a:gd name="T13" fmla="*/ 0 h 42"/>
                  <a:gd name="T14" fmla="*/ 42 w 42"/>
                  <a:gd name="T15" fmla="*/ 16 h 42"/>
                  <a:gd name="T16" fmla="*/ 42 w 42"/>
                  <a:gd name="T17" fmla="*/ 2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42">
                    <a:moveTo>
                      <a:pt x="42" y="27"/>
                    </a:moveTo>
                    <a:cubicBezTo>
                      <a:pt x="42" y="35"/>
                      <a:pt x="35" y="42"/>
                      <a:pt x="27" y="42"/>
                    </a:cubicBezTo>
                    <a:cubicBezTo>
                      <a:pt x="16" y="42"/>
                      <a:pt x="16" y="42"/>
                      <a:pt x="16" y="42"/>
                    </a:cubicBezTo>
                    <a:cubicBezTo>
                      <a:pt x="7" y="42"/>
                      <a:pt x="0" y="35"/>
                      <a:pt x="0" y="27"/>
                    </a:cubicBezTo>
                    <a:cubicBezTo>
                      <a:pt x="0" y="16"/>
                      <a:pt x="0" y="16"/>
                      <a:pt x="0" y="16"/>
                    </a:cubicBezTo>
                    <a:cubicBezTo>
                      <a:pt x="0" y="7"/>
                      <a:pt x="7" y="0"/>
                      <a:pt x="16" y="0"/>
                    </a:cubicBezTo>
                    <a:cubicBezTo>
                      <a:pt x="27" y="0"/>
                      <a:pt x="27" y="0"/>
                      <a:pt x="27" y="0"/>
                    </a:cubicBezTo>
                    <a:cubicBezTo>
                      <a:pt x="35" y="0"/>
                      <a:pt x="42" y="7"/>
                      <a:pt x="42" y="16"/>
                    </a:cubicBezTo>
                    <a:lnTo>
                      <a:pt x="4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7" name="Freeform 35"/>
              <p:cNvSpPr>
                <a:spLocks/>
              </p:cNvSpPr>
              <p:nvPr/>
            </p:nvSpPr>
            <p:spPr bwMode="auto">
              <a:xfrm>
                <a:off x="4459288" y="4635500"/>
                <a:ext cx="373063" cy="363538"/>
              </a:xfrm>
              <a:custGeom>
                <a:avLst/>
                <a:gdLst>
                  <a:gd name="T0" fmla="*/ 42 w 42"/>
                  <a:gd name="T1" fmla="*/ 26 h 42"/>
                  <a:gd name="T2" fmla="*/ 27 w 42"/>
                  <a:gd name="T3" fmla="*/ 42 h 42"/>
                  <a:gd name="T4" fmla="*/ 16 w 42"/>
                  <a:gd name="T5" fmla="*/ 42 h 42"/>
                  <a:gd name="T6" fmla="*/ 0 w 42"/>
                  <a:gd name="T7" fmla="*/ 26 h 42"/>
                  <a:gd name="T8" fmla="*/ 0 w 42"/>
                  <a:gd name="T9" fmla="*/ 16 h 42"/>
                  <a:gd name="T10" fmla="*/ 16 w 42"/>
                  <a:gd name="T11" fmla="*/ 0 h 42"/>
                  <a:gd name="T12" fmla="*/ 27 w 42"/>
                  <a:gd name="T13" fmla="*/ 0 h 42"/>
                  <a:gd name="T14" fmla="*/ 42 w 42"/>
                  <a:gd name="T15" fmla="*/ 16 h 42"/>
                  <a:gd name="T16" fmla="*/ 42 w 42"/>
                  <a:gd name="T17"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42">
                    <a:moveTo>
                      <a:pt x="42" y="26"/>
                    </a:moveTo>
                    <a:cubicBezTo>
                      <a:pt x="42" y="35"/>
                      <a:pt x="35" y="42"/>
                      <a:pt x="27" y="42"/>
                    </a:cubicBezTo>
                    <a:cubicBezTo>
                      <a:pt x="16" y="42"/>
                      <a:pt x="16" y="42"/>
                      <a:pt x="16" y="42"/>
                    </a:cubicBezTo>
                    <a:cubicBezTo>
                      <a:pt x="7" y="42"/>
                      <a:pt x="0" y="35"/>
                      <a:pt x="0" y="26"/>
                    </a:cubicBezTo>
                    <a:cubicBezTo>
                      <a:pt x="0" y="16"/>
                      <a:pt x="0" y="16"/>
                      <a:pt x="0" y="16"/>
                    </a:cubicBezTo>
                    <a:cubicBezTo>
                      <a:pt x="0" y="7"/>
                      <a:pt x="7" y="0"/>
                      <a:pt x="16" y="0"/>
                    </a:cubicBezTo>
                    <a:cubicBezTo>
                      <a:pt x="27" y="0"/>
                      <a:pt x="27" y="0"/>
                      <a:pt x="27" y="0"/>
                    </a:cubicBezTo>
                    <a:cubicBezTo>
                      <a:pt x="35" y="0"/>
                      <a:pt x="42" y="7"/>
                      <a:pt x="42" y="16"/>
                    </a:cubicBezTo>
                    <a:lnTo>
                      <a:pt x="42"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8" name="Freeform 36"/>
              <p:cNvSpPr>
                <a:spLocks/>
              </p:cNvSpPr>
              <p:nvPr/>
            </p:nvSpPr>
            <p:spPr bwMode="auto">
              <a:xfrm>
                <a:off x="3908425" y="4635500"/>
                <a:ext cx="373063" cy="363538"/>
              </a:xfrm>
              <a:custGeom>
                <a:avLst/>
                <a:gdLst>
                  <a:gd name="T0" fmla="*/ 42 w 42"/>
                  <a:gd name="T1" fmla="*/ 26 h 42"/>
                  <a:gd name="T2" fmla="*/ 27 w 42"/>
                  <a:gd name="T3" fmla="*/ 42 h 42"/>
                  <a:gd name="T4" fmla="*/ 16 w 42"/>
                  <a:gd name="T5" fmla="*/ 42 h 42"/>
                  <a:gd name="T6" fmla="*/ 0 w 42"/>
                  <a:gd name="T7" fmla="*/ 26 h 42"/>
                  <a:gd name="T8" fmla="*/ 0 w 42"/>
                  <a:gd name="T9" fmla="*/ 16 h 42"/>
                  <a:gd name="T10" fmla="*/ 16 w 42"/>
                  <a:gd name="T11" fmla="*/ 0 h 42"/>
                  <a:gd name="T12" fmla="*/ 27 w 42"/>
                  <a:gd name="T13" fmla="*/ 0 h 42"/>
                  <a:gd name="T14" fmla="*/ 42 w 42"/>
                  <a:gd name="T15" fmla="*/ 16 h 42"/>
                  <a:gd name="T16" fmla="*/ 42 w 42"/>
                  <a:gd name="T17"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42">
                    <a:moveTo>
                      <a:pt x="42" y="26"/>
                    </a:moveTo>
                    <a:cubicBezTo>
                      <a:pt x="42" y="35"/>
                      <a:pt x="35" y="42"/>
                      <a:pt x="27" y="42"/>
                    </a:cubicBezTo>
                    <a:cubicBezTo>
                      <a:pt x="16" y="42"/>
                      <a:pt x="16" y="42"/>
                      <a:pt x="16" y="42"/>
                    </a:cubicBezTo>
                    <a:cubicBezTo>
                      <a:pt x="7" y="42"/>
                      <a:pt x="0" y="35"/>
                      <a:pt x="0" y="26"/>
                    </a:cubicBezTo>
                    <a:cubicBezTo>
                      <a:pt x="0" y="16"/>
                      <a:pt x="0" y="16"/>
                      <a:pt x="0" y="16"/>
                    </a:cubicBezTo>
                    <a:cubicBezTo>
                      <a:pt x="0" y="7"/>
                      <a:pt x="7" y="0"/>
                      <a:pt x="16" y="0"/>
                    </a:cubicBezTo>
                    <a:cubicBezTo>
                      <a:pt x="27" y="0"/>
                      <a:pt x="27" y="0"/>
                      <a:pt x="27" y="0"/>
                    </a:cubicBezTo>
                    <a:cubicBezTo>
                      <a:pt x="35" y="0"/>
                      <a:pt x="42" y="7"/>
                      <a:pt x="42" y="16"/>
                    </a:cubicBezTo>
                    <a:lnTo>
                      <a:pt x="42"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9" name="Freeform 37"/>
              <p:cNvSpPr>
                <a:spLocks/>
              </p:cNvSpPr>
              <p:nvPr/>
            </p:nvSpPr>
            <p:spPr bwMode="auto">
              <a:xfrm>
                <a:off x="5010150" y="4635500"/>
                <a:ext cx="373063" cy="363538"/>
              </a:xfrm>
              <a:custGeom>
                <a:avLst/>
                <a:gdLst>
                  <a:gd name="T0" fmla="*/ 42 w 42"/>
                  <a:gd name="T1" fmla="*/ 26 h 42"/>
                  <a:gd name="T2" fmla="*/ 26 w 42"/>
                  <a:gd name="T3" fmla="*/ 42 h 42"/>
                  <a:gd name="T4" fmla="*/ 16 w 42"/>
                  <a:gd name="T5" fmla="*/ 42 h 42"/>
                  <a:gd name="T6" fmla="*/ 0 w 42"/>
                  <a:gd name="T7" fmla="*/ 26 h 42"/>
                  <a:gd name="T8" fmla="*/ 0 w 42"/>
                  <a:gd name="T9" fmla="*/ 16 h 42"/>
                  <a:gd name="T10" fmla="*/ 16 w 42"/>
                  <a:gd name="T11" fmla="*/ 0 h 42"/>
                  <a:gd name="T12" fmla="*/ 26 w 42"/>
                  <a:gd name="T13" fmla="*/ 0 h 42"/>
                  <a:gd name="T14" fmla="*/ 42 w 42"/>
                  <a:gd name="T15" fmla="*/ 16 h 42"/>
                  <a:gd name="T16" fmla="*/ 42 w 42"/>
                  <a:gd name="T17"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42">
                    <a:moveTo>
                      <a:pt x="42" y="26"/>
                    </a:moveTo>
                    <a:cubicBezTo>
                      <a:pt x="42" y="35"/>
                      <a:pt x="35" y="42"/>
                      <a:pt x="26" y="42"/>
                    </a:cubicBezTo>
                    <a:cubicBezTo>
                      <a:pt x="16" y="42"/>
                      <a:pt x="16" y="42"/>
                      <a:pt x="16" y="42"/>
                    </a:cubicBezTo>
                    <a:cubicBezTo>
                      <a:pt x="7" y="42"/>
                      <a:pt x="0" y="35"/>
                      <a:pt x="0" y="26"/>
                    </a:cubicBezTo>
                    <a:cubicBezTo>
                      <a:pt x="0" y="16"/>
                      <a:pt x="0" y="16"/>
                      <a:pt x="0" y="16"/>
                    </a:cubicBezTo>
                    <a:cubicBezTo>
                      <a:pt x="0" y="7"/>
                      <a:pt x="7" y="0"/>
                      <a:pt x="16" y="0"/>
                    </a:cubicBezTo>
                    <a:cubicBezTo>
                      <a:pt x="26" y="0"/>
                      <a:pt x="26" y="0"/>
                      <a:pt x="26" y="0"/>
                    </a:cubicBezTo>
                    <a:cubicBezTo>
                      <a:pt x="35" y="0"/>
                      <a:pt x="42" y="7"/>
                      <a:pt x="42" y="16"/>
                    </a:cubicBezTo>
                    <a:lnTo>
                      <a:pt x="42"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0" name="Rectangle 38"/>
              <p:cNvSpPr>
                <a:spLocks noChangeArrowheads="1"/>
              </p:cNvSpPr>
              <p:nvPr/>
            </p:nvSpPr>
            <p:spPr bwMode="auto">
              <a:xfrm>
                <a:off x="4627563" y="4133850"/>
                <a:ext cx="44450" cy="674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1" name="Freeform 39"/>
              <p:cNvSpPr>
                <a:spLocks/>
              </p:cNvSpPr>
              <p:nvPr/>
            </p:nvSpPr>
            <p:spPr bwMode="auto">
              <a:xfrm>
                <a:off x="4627563" y="4133850"/>
                <a:ext cx="44450" cy="674688"/>
              </a:xfrm>
              <a:custGeom>
                <a:avLst/>
                <a:gdLst>
                  <a:gd name="T0" fmla="*/ 28 w 28"/>
                  <a:gd name="T1" fmla="*/ 425 h 425"/>
                  <a:gd name="T2" fmla="*/ 0 w 28"/>
                  <a:gd name="T3" fmla="*/ 425 h 425"/>
                  <a:gd name="T4" fmla="*/ 0 w 28"/>
                  <a:gd name="T5" fmla="*/ 0 h 425"/>
                  <a:gd name="T6" fmla="*/ 28 w 28"/>
                  <a:gd name="T7" fmla="*/ 0 h 425"/>
                </a:gdLst>
                <a:ahLst/>
                <a:cxnLst>
                  <a:cxn ang="0">
                    <a:pos x="T0" y="T1"/>
                  </a:cxn>
                  <a:cxn ang="0">
                    <a:pos x="T2" y="T3"/>
                  </a:cxn>
                  <a:cxn ang="0">
                    <a:pos x="T4" y="T5"/>
                  </a:cxn>
                  <a:cxn ang="0">
                    <a:pos x="T6" y="T7"/>
                  </a:cxn>
                </a:cxnLst>
                <a:rect l="0" t="0" r="r" b="b"/>
                <a:pathLst>
                  <a:path w="28" h="425">
                    <a:moveTo>
                      <a:pt x="28" y="425"/>
                    </a:moveTo>
                    <a:lnTo>
                      <a:pt x="0" y="425"/>
                    </a:lnTo>
                    <a:lnTo>
                      <a:pt x="0" y="0"/>
                    </a:lnTo>
                    <a:lnTo>
                      <a:pt x="28"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2" name="Freeform 40"/>
              <p:cNvSpPr>
                <a:spLocks/>
              </p:cNvSpPr>
              <p:nvPr/>
            </p:nvSpPr>
            <p:spPr bwMode="auto">
              <a:xfrm>
                <a:off x="4618038" y="4124325"/>
                <a:ext cx="53975" cy="693738"/>
              </a:xfrm>
              <a:custGeom>
                <a:avLst/>
                <a:gdLst>
                  <a:gd name="T0" fmla="*/ 34 w 34"/>
                  <a:gd name="T1" fmla="*/ 437 h 437"/>
                  <a:gd name="T2" fmla="*/ 0 w 34"/>
                  <a:gd name="T3" fmla="*/ 437 h 437"/>
                  <a:gd name="T4" fmla="*/ 0 w 34"/>
                  <a:gd name="T5" fmla="*/ 0 h 437"/>
                  <a:gd name="T6" fmla="*/ 34 w 34"/>
                  <a:gd name="T7" fmla="*/ 0 h 437"/>
                  <a:gd name="T8" fmla="*/ 34 w 34"/>
                  <a:gd name="T9" fmla="*/ 11 h 437"/>
                  <a:gd name="T10" fmla="*/ 12 w 34"/>
                  <a:gd name="T11" fmla="*/ 11 h 437"/>
                  <a:gd name="T12" fmla="*/ 12 w 34"/>
                  <a:gd name="T13" fmla="*/ 426 h 437"/>
                  <a:gd name="T14" fmla="*/ 34 w 34"/>
                  <a:gd name="T15" fmla="*/ 426 h 437"/>
                  <a:gd name="T16" fmla="*/ 34 w 34"/>
                  <a:gd name="T17" fmla="*/ 437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437">
                    <a:moveTo>
                      <a:pt x="34" y="437"/>
                    </a:moveTo>
                    <a:lnTo>
                      <a:pt x="0" y="437"/>
                    </a:lnTo>
                    <a:lnTo>
                      <a:pt x="0" y="0"/>
                    </a:lnTo>
                    <a:lnTo>
                      <a:pt x="34" y="0"/>
                    </a:lnTo>
                    <a:lnTo>
                      <a:pt x="34" y="11"/>
                    </a:lnTo>
                    <a:lnTo>
                      <a:pt x="12" y="11"/>
                    </a:lnTo>
                    <a:lnTo>
                      <a:pt x="12" y="426"/>
                    </a:lnTo>
                    <a:lnTo>
                      <a:pt x="34" y="426"/>
                    </a:lnTo>
                    <a:lnTo>
                      <a:pt x="34" y="4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3" name="Freeform 41"/>
              <p:cNvSpPr>
                <a:spLocks/>
              </p:cNvSpPr>
              <p:nvPr/>
            </p:nvSpPr>
            <p:spPr bwMode="auto">
              <a:xfrm>
                <a:off x="4076700" y="4497388"/>
                <a:ext cx="1146175" cy="138113"/>
              </a:xfrm>
              <a:custGeom>
                <a:avLst/>
                <a:gdLst>
                  <a:gd name="T0" fmla="*/ 129 w 129"/>
                  <a:gd name="T1" fmla="*/ 16 h 16"/>
                  <a:gd name="T2" fmla="*/ 122 w 129"/>
                  <a:gd name="T3" fmla="*/ 16 h 16"/>
                  <a:gd name="T4" fmla="*/ 113 w 129"/>
                  <a:gd name="T5" fmla="*/ 7 h 16"/>
                  <a:gd name="T6" fmla="*/ 16 w 129"/>
                  <a:gd name="T7" fmla="*/ 7 h 16"/>
                  <a:gd name="T8" fmla="*/ 7 w 129"/>
                  <a:gd name="T9" fmla="*/ 16 h 16"/>
                  <a:gd name="T10" fmla="*/ 0 w 129"/>
                  <a:gd name="T11" fmla="*/ 16 h 16"/>
                  <a:gd name="T12" fmla="*/ 16 w 129"/>
                  <a:gd name="T13" fmla="*/ 0 h 16"/>
                  <a:gd name="T14" fmla="*/ 113 w 129"/>
                  <a:gd name="T15" fmla="*/ 0 h 16"/>
                  <a:gd name="T16" fmla="*/ 129 w 129"/>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6">
                    <a:moveTo>
                      <a:pt x="129" y="16"/>
                    </a:moveTo>
                    <a:cubicBezTo>
                      <a:pt x="122" y="16"/>
                      <a:pt x="122" y="16"/>
                      <a:pt x="122" y="16"/>
                    </a:cubicBezTo>
                    <a:cubicBezTo>
                      <a:pt x="122" y="11"/>
                      <a:pt x="118" y="7"/>
                      <a:pt x="113" y="7"/>
                    </a:cubicBezTo>
                    <a:cubicBezTo>
                      <a:pt x="16" y="7"/>
                      <a:pt x="16" y="7"/>
                      <a:pt x="16" y="7"/>
                    </a:cubicBezTo>
                    <a:cubicBezTo>
                      <a:pt x="11" y="7"/>
                      <a:pt x="7" y="11"/>
                      <a:pt x="7" y="16"/>
                    </a:cubicBezTo>
                    <a:cubicBezTo>
                      <a:pt x="0" y="16"/>
                      <a:pt x="0" y="16"/>
                      <a:pt x="0" y="16"/>
                    </a:cubicBezTo>
                    <a:cubicBezTo>
                      <a:pt x="0" y="7"/>
                      <a:pt x="7" y="0"/>
                      <a:pt x="16" y="0"/>
                    </a:cubicBezTo>
                    <a:cubicBezTo>
                      <a:pt x="113" y="0"/>
                      <a:pt x="113" y="0"/>
                      <a:pt x="113" y="0"/>
                    </a:cubicBezTo>
                    <a:cubicBezTo>
                      <a:pt x="122" y="0"/>
                      <a:pt x="129" y="7"/>
                      <a:pt x="12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63" name="TextBox 362"/>
            <p:cNvSpPr txBox="1">
              <a:spLocks noChangeArrowheads="1"/>
            </p:cNvSpPr>
            <p:nvPr/>
          </p:nvSpPr>
          <p:spPr bwMode="auto">
            <a:xfrm>
              <a:off x="9099822" y="3312377"/>
              <a:ext cx="1132920" cy="385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bg1"/>
                  </a:solidFill>
                  <a:effectLst/>
                  <a:latin typeface="Arial" pitchFamily="34" charset="0"/>
                  <a:cs typeface="Arial" pitchFamily="34" charset="0"/>
                </a:rPr>
                <a:t>People</a:t>
              </a:r>
            </a:p>
          </p:txBody>
        </p:sp>
        <p:sp>
          <p:nvSpPr>
            <p:cNvPr id="364" name="TextBox 5"/>
            <p:cNvSpPr txBox="1">
              <a:spLocks noChangeArrowheads="1"/>
            </p:cNvSpPr>
            <p:nvPr/>
          </p:nvSpPr>
          <p:spPr bwMode="auto">
            <a:xfrm>
              <a:off x="5499282" y="2622251"/>
              <a:ext cx="12612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bg1"/>
                  </a:solidFill>
                  <a:effectLst/>
                  <a:latin typeface="Arial" pitchFamily="34" charset="0"/>
                  <a:cs typeface="Arial" pitchFamily="34" charset="0"/>
                </a:rPr>
                <a:t>Process</a:t>
              </a:r>
            </a:p>
          </p:txBody>
        </p:sp>
        <p:sp>
          <p:nvSpPr>
            <p:cNvPr id="365" name="TextBox 7"/>
            <p:cNvSpPr txBox="1">
              <a:spLocks noChangeArrowheads="1"/>
            </p:cNvSpPr>
            <p:nvPr/>
          </p:nvSpPr>
          <p:spPr bwMode="auto">
            <a:xfrm>
              <a:off x="7944394" y="5056113"/>
              <a:ext cx="1052844" cy="385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bg1"/>
                  </a:solidFill>
                  <a:effectLst/>
                  <a:latin typeface="Arial" pitchFamily="34" charset="0"/>
                  <a:cs typeface="Arial" pitchFamily="34" charset="0"/>
                </a:rPr>
                <a:t>Tools</a:t>
              </a:r>
            </a:p>
          </p:txBody>
        </p:sp>
      </p:grpSp>
      <p:grpSp>
        <p:nvGrpSpPr>
          <p:cNvPr id="214" name="Group 4"/>
          <p:cNvGrpSpPr>
            <a:grpSpLocks noChangeAspect="1"/>
          </p:cNvGrpSpPr>
          <p:nvPr/>
        </p:nvGrpSpPr>
        <p:grpSpPr bwMode="auto">
          <a:xfrm>
            <a:off x="2971800" y="1219200"/>
            <a:ext cx="945940" cy="842737"/>
            <a:chOff x="2756" y="373"/>
            <a:chExt cx="944" cy="831"/>
          </a:xfrm>
        </p:grpSpPr>
        <p:sp>
          <p:nvSpPr>
            <p:cNvPr id="295" name="AutoShape 3"/>
            <p:cNvSpPr>
              <a:spLocks noChangeAspect="1" noChangeArrowheads="1" noTextEdit="1"/>
            </p:cNvSpPr>
            <p:nvPr/>
          </p:nvSpPr>
          <p:spPr bwMode="auto">
            <a:xfrm>
              <a:off x="2756" y="375"/>
              <a:ext cx="944" cy="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 name="Freeform 5"/>
            <p:cNvSpPr>
              <a:spLocks/>
            </p:cNvSpPr>
            <p:nvPr/>
          </p:nvSpPr>
          <p:spPr bwMode="auto">
            <a:xfrm>
              <a:off x="2756" y="373"/>
              <a:ext cx="677" cy="825"/>
            </a:xfrm>
            <a:custGeom>
              <a:avLst/>
              <a:gdLst>
                <a:gd name="T0" fmla="*/ 441 w 441"/>
                <a:gd name="T1" fmla="*/ 489 h 537"/>
                <a:gd name="T2" fmla="*/ 392 w 441"/>
                <a:gd name="T3" fmla="*/ 537 h 537"/>
                <a:gd name="T4" fmla="*/ 48 w 441"/>
                <a:gd name="T5" fmla="*/ 537 h 537"/>
                <a:gd name="T6" fmla="*/ 0 w 441"/>
                <a:gd name="T7" fmla="*/ 489 h 537"/>
                <a:gd name="T8" fmla="*/ 0 w 441"/>
                <a:gd name="T9" fmla="*/ 49 h 537"/>
                <a:gd name="T10" fmla="*/ 48 w 441"/>
                <a:gd name="T11" fmla="*/ 0 h 537"/>
                <a:gd name="T12" fmla="*/ 392 w 441"/>
                <a:gd name="T13" fmla="*/ 0 h 537"/>
                <a:gd name="T14" fmla="*/ 441 w 441"/>
                <a:gd name="T15" fmla="*/ 49 h 537"/>
                <a:gd name="T16" fmla="*/ 441 w 441"/>
                <a:gd name="T17" fmla="*/ 489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1" h="537">
                  <a:moveTo>
                    <a:pt x="441" y="489"/>
                  </a:moveTo>
                  <a:cubicBezTo>
                    <a:pt x="441" y="516"/>
                    <a:pt x="419" y="537"/>
                    <a:pt x="392" y="537"/>
                  </a:cubicBezTo>
                  <a:cubicBezTo>
                    <a:pt x="48" y="537"/>
                    <a:pt x="48" y="537"/>
                    <a:pt x="48" y="537"/>
                  </a:cubicBezTo>
                  <a:cubicBezTo>
                    <a:pt x="22" y="537"/>
                    <a:pt x="0" y="516"/>
                    <a:pt x="0" y="489"/>
                  </a:cubicBezTo>
                  <a:cubicBezTo>
                    <a:pt x="0" y="49"/>
                    <a:pt x="0" y="49"/>
                    <a:pt x="0" y="49"/>
                  </a:cubicBezTo>
                  <a:cubicBezTo>
                    <a:pt x="0" y="22"/>
                    <a:pt x="22" y="0"/>
                    <a:pt x="48" y="0"/>
                  </a:cubicBezTo>
                  <a:cubicBezTo>
                    <a:pt x="392" y="0"/>
                    <a:pt x="392" y="0"/>
                    <a:pt x="392" y="0"/>
                  </a:cubicBezTo>
                  <a:cubicBezTo>
                    <a:pt x="419" y="0"/>
                    <a:pt x="441" y="22"/>
                    <a:pt x="441" y="49"/>
                  </a:cubicBezTo>
                  <a:lnTo>
                    <a:pt x="441" y="489"/>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 name="Rectangle 6"/>
            <p:cNvSpPr>
              <a:spLocks noChangeArrowheads="1"/>
            </p:cNvSpPr>
            <p:nvPr/>
          </p:nvSpPr>
          <p:spPr bwMode="auto">
            <a:xfrm>
              <a:off x="2805" y="453"/>
              <a:ext cx="577" cy="64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 name="Oval 7"/>
            <p:cNvSpPr>
              <a:spLocks noChangeArrowheads="1"/>
            </p:cNvSpPr>
            <p:nvPr/>
          </p:nvSpPr>
          <p:spPr bwMode="auto">
            <a:xfrm>
              <a:off x="3065" y="1115"/>
              <a:ext cx="59" cy="6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 name="Rectangle 8"/>
            <p:cNvSpPr>
              <a:spLocks noChangeArrowheads="1"/>
            </p:cNvSpPr>
            <p:nvPr/>
          </p:nvSpPr>
          <p:spPr bwMode="auto">
            <a:xfrm>
              <a:off x="3048" y="745"/>
              <a:ext cx="300" cy="25"/>
            </a:xfrm>
            <a:prstGeom prst="rect">
              <a:avLst/>
            </a:prstGeom>
            <a:solidFill>
              <a:srgbClr val="F5B45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 name="Rectangle 9"/>
            <p:cNvSpPr>
              <a:spLocks noChangeArrowheads="1"/>
            </p:cNvSpPr>
            <p:nvPr/>
          </p:nvSpPr>
          <p:spPr bwMode="auto">
            <a:xfrm>
              <a:off x="3255" y="923"/>
              <a:ext cx="93" cy="25"/>
            </a:xfrm>
            <a:prstGeom prst="rect">
              <a:avLst/>
            </a:prstGeom>
            <a:solidFill>
              <a:srgbClr val="F5B45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 name="Rectangle 10"/>
            <p:cNvSpPr>
              <a:spLocks noChangeArrowheads="1"/>
            </p:cNvSpPr>
            <p:nvPr/>
          </p:nvSpPr>
          <p:spPr bwMode="auto">
            <a:xfrm>
              <a:off x="3293" y="931"/>
              <a:ext cx="43" cy="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 name="Rectangle 11"/>
            <p:cNvSpPr>
              <a:spLocks noChangeArrowheads="1"/>
            </p:cNvSpPr>
            <p:nvPr/>
          </p:nvSpPr>
          <p:spPr bwMode="auto">
            <a:xfrm>
              <a:off x="3048" y="797"/>
              <a:ext cx="300" cy="12"/>
            </a:xfrm>
            <a:prstGeom prst="rect">
              <a:avLst/>
            </a:prstGeom>
            <a:solidFill>
              <a:srgbClr val="C9DD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 name="Rectangle 12"/>
            <p:cNvSpPr>
              <a:spLocks noChangeArrowheads="1"/>
            </p:cNvSpPr>
            <p:nvPr/>
          </p:nvSpPr>
          <p:spPr bwMode="auto">
            <a:xfrm>
              <a:off x="2983" y="593"/>
              <a:ext cx="101" cy="112"/>
            </a:xfrm>
            <a:prstGeom prst="rect">
              <a:avLst/>
            </a:prstGeom>
            <a:solidFill>
              <a:srgbClr val="29A9E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 name="Rectangle 13"/>
            <p:cNvSpPr>
              <a:spLocks noChangeArrowheads="1"/>
            </p:cNvSpPr>
            <p:nvPr/>
          </p:nvSpPr>
          <p:spPr bwMode="auto">
            <a:xfrm>
              <a:off x="2805" y="593"/>
              <a:ext cx="152" cy="112"/>
            </a:xfrm>
            <a:prstGeom prst="rect">
              <a:avLst/>
            </a:prstGeom>
            <a:solidFill>
              <a:srgbClr val="F89D4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 name="Rectangle 14"/>
            <p:cNvSpPr>
              <a:spLocks noChangeArrowheads="1"/>
            </p:cNvSpPr>
            <p:nvPr/>
          </p:nvSpPr>
          <p:spPr bwMode="auto">
            <a:xfrm>
              <a:off x="2805" y="797"/>
              <a:ext cx="175" cy="12"/>
            </a:xfrm>
            <a:prstGeom prst="rect">
              <a:avLst/>
            </a:prstGeom>
            <a:solidFill>
              <a:srgbClr val="C9DD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 name="Rectangle 15"/>
            <p:cNvSpPr>
              <a:spLocks noChangeArrowheads="1"/>
            </p:cNvSpPr>
            <p:nvPr/>
          </p:nvSpPr>
          <p:spPr bwMode="auto">
            <a:xfrm>
              <a:off x="2805" y="521"/>
              <a:ext cx="273" cy="12"/>
            </a:xfrm>
            <a:prstGeom prst="rect">
              <a:avLst/>
            </a:prstGeom>
            <a:solidFill>
              <a:srgbClr val="C9DD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 name="Rectangle 16"/>
            <p:cNvSpPr>
              <a:spLocks noChangeArrowheads="1"/>
            </p:cNvSpPr>
            <p:nvPr/>
          </p:nvSpPr>
          <p:spPr bwMode="auto">
            <a:xfrm>
              <a:off x="2805" y="556"/>
              <a:ext cx="273" cy="12"/>
            </a:xfrm>
            <a:prstGeom prst="rect">
              <a:avLst/>
            </a:prstGeom>
            <a:solidFill>
              <a:srgbClr val="C9DD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 name="Rectangle 17"/>
            <p:cNvSpPr>
              <a:spLocks noChangeArrowheads="1"/>
            </p:cNvSpPr>
            <p:nvPr/>
          </p:nvSpPr>
          <p:spPr bwMode="auto">
            <a:xfrm>
              <a:off x="2805" y="845"/>
              <a:ext cx="175" cy="12"/>
            </a:xfrm>
            <a:prstGeom prst="rect">
              <a:avLst/>
            </a:prstGeom>
            <a:solidFill>
              <a:srgbClr val="C9DD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 name="Rectangle 18"/>
            <p:cNvSpPr>
              <a:spLocks noChangeArrowheads="1"/>
            </p:cNvSpPr>
            <p:nvPr/>
          </p:nvSpPr>
          <p:spPr bwMode="auto">
            <a:xfrm>
              <a:off x="2805" y="822"/>
              <a:ext cx="74" cy="12"/>
            </a:xfrm>
            <a:prstGeom prst="rect">
              <a:avLst/>
            </a:prstGeom>
            <a:solidFill>
              <a:srgbClr val="C9DD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 name="Rectangle 19"/>
            <p:cNvSpPr>
              <a:spLocks noChangeArrowheads="1"/>
            </p:cNvSpPr>
            <p:nvPr/>
          </p:nvSpPr>
          <p:spPr bwMode="auto">
            <a:xfrm>
              <a:off x="2906" y="822"/>
              <a:ext cx="74" cy="12"/>
            </a:xfrm>
            <a:prstGeom prst="rect">
              <a:avLst/>
            </a:prstGeom>
            <a:solidFill>
              <a:srgbClr val="C9DD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 name="Rectangle 20"/>
            <p:cNvSpPr>
              <a:spLocks noChangeArrowheads="1"/>
            </p:cNvSpPr>
            <p:nvPr/>
          </p:nvSpPr>
          <p:spPr bwMode="auto">
            <a:xfrm>
              <a:off x="2943" y="866"/>
              <a:ext cx="37" cy="13"/>
            </a:xfrm>
            <a:prstGeom prst="rect">
              <a:avLst/>
            </a:prstGeom>
            <a:solidFill>
              <a:srgbClr val="C9DD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 name="Rectangle 21"/>
            <p:cNvSpPr>
              <a:spLocks noChangeArrowheads="1"/>
            </p:cNvSpPr>
            <p:nvPr/>
          </p:nvSpPr>
          <p:spPr bwMode="auto">
            <a:xfrm>
              <a:off x="2879" y="866"/>
              <a:ext cx="55" cy="13"/>
            </a:xfrm>
            <a:prstGeom prst="rect">
              <a:avLst/>
            </a:prstGeom>
            <a:solidFill>
              <a:srgbClr val="C9DD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 name="Rectangle 22"/>
            <p:cNvSpPr>
              <a:spLocks noChangeArrowheads="1"/>
            </p:cNvSpPr>
            <p:nvPr/>
          </p:nvSpPr>
          <p:spPr bwMode="auto">
            <a:xfrm>
              <a:off x="2805" y="866"/>
              <a:ext cx="55" cy="13"/>
            </a:xfrm>
            <a:prstGeom prst="rect">
              <a:avLst/>
            </a:prstGeom>
            <a:solidFill>
              <a:srgbClr val="C9DD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 name="Rectangle 23"/>
            <p:cNvSpPr>
              <a:spLocks noChangeArrowheads="1"/>
            </p:cNvSpPr>
            <p:nvPr/>
          </p:nvSpPr>
          <p:spPr bwMode="auto">
            <a:xfrm>
              <a:off x="3048" y="822"/>
              <a:ext cx="300" cy="12"/>
            </a:xfrm>
            <a:prstGeom prst="rect">
              <a:avLst/>
            </a:prstGeom>
            <a:solidFill>
              <a:srgbClr val="C9DD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 name="Rectangle 24"/>
            <p:cNvSpPr>
              <a:spLocks noChangeArrowheads="1"/>
            </p:cNvSpPr>
            <p:nvPr/>
          </p:nvSpPr>
          <p:spPr bwMode="auto">
            <a:xfrm>
              <a:off x="3048" y="846"/>
              <a:ext cx="300" cy="11"/>
            </a:xfrm>
            <a:prstGeom prst="rect">
              <a:avLst/>
            </a:prstGeom>
            <a:solidFill>
              <a:srgbClr val="C9DD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 name="Rectangle 25"/>
            <p:cNvSpPr>
              <a:spLocks noChangeArrowheads="1"/>
            </p:cNvSpPr>
            <p:nvPr/>
          </p:nvSpPr>
          <p:spPr bwMode="auto">
            <a:xfrm>
              <a:off x="2805" y="1067"/>
              <a:ext cx="577" cy="33"/>
            </a:xfrm>
            <a:prstGeom prst="rect">
              <a:avLst/>
            </a:prstGeom>
            <a:solidFill>
              <a:srgbClr val="29A9E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 name="Rectangle 26"/>
            <p:cNvSpPr>
              <a:spLocks noChangeArrowheads="1"/>
            </p:cNvSpPr>
            <p:nvPr/>
          </p:nvSpPr>
          <p:spPr bwMode="auto">
            <a:xfrm>
              <a:off x="3048" y="866"/>
              <a:ext cx="300" cy="13"/>
            </a:xfrm>
            <a:prstGeom prst="rect">
              <a:avLst/>
            </a:prstGeom>
            <a:solidFill>
              <a:srgbClr val="C9DD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 name="Rectangle 27"/>
            <p:cNvSpPr>
              <a:spLocks noChangeArrowheads="1"/>
            </p:cNvSpPr>
            <p:nvPr/>
          </p:nvSpPr>
          <p:spPr bwMode="auto">
            <a:xfrm>
              <a:off x="3175" y="891"/>
              <a:ext cx="173" cy="12"/>
            </a:xfrm>
            <a:prstGeom prst="rect">
              <a:avLst/>
            </a:prstGeom>
            <a:solidFill>
              <a:srgbClr val="C9DD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 name="Rectangle 28"/>
            <p:cNvSpPr>
              <a:spLocks noChangeArrowheads="1"/>
            </p:cNvSpPr>
            <p:nvPr/>
          </p:nvSpPr>
          <p:spPr bwMode="auto">
            <a:xfrm>
              <a:off x="3111" y="515"/>
              <a:ext cx="271" cy="192"/>
            </a:xfrm>
            <a:prstGeom prst="rect">
              <a:avLst/>
            </a:prstGeom>
            <a:solidFill>
              <a:srgbClr val="F1CC2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 name="Rectangle 29"/>
            <p:cNvSpPr>
              <a:spLocks noChangeArrowheads="1"/>
            </p:cNvSpPr>
            <p:nvPr/>
          </p:nvSpPr>
          <p:spPr bwMode="auto">
            <a:xfrm>
              <a:off x="3157" y="578"/>
              <a:ext cx="195" cy="24"/>
            </a:xfrm>
            <a:prstGeom prst="rect">
              <a:avLst/>
            </a:prstGeom>
            <a:solidFill>
              <a:srgbClr val="0D72B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 name="Rectangle 30"/>
            <p:cNvSpPr>
              <a:spLocks noChangeArrowheads="1"/>
            </p:cNvSpPr>
            <p:nvPr/>
          </p:nvSpPr>
          <p:spPr bwMode="auto">
            <a:xfrm>
              <a:off x="3157" y="625"/>
              <a:ext cx="195" cy="25"/>
            </a:xfrm>
            <a:prstGeom prst="rect">
              <a:avLst/>
            </a:prstGeom>
            <a:solidFill>
              <a:srgbClr val="29A9E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 name="Freeform 31"/>
            <p:cNvSpPr>
              <a:spLocks/>
            </p:cNvSpPr>
            <p:nvPr/>
          </p:nvSpPr>
          <p:spPr bwMode="auto">
            <a:xfrm>
              <a:off x="3352" y="556"/>
              <a:ext cx="345" cy="642"/>
            </a:xfrm>
            <a:custGeom>
              <a:avLst/>
              <a:gdLst>
                <a:gd name="T0" fmla="*/ 225 w 225"/>
                <a:gd name="T1" fmla="*/ 394 h 418"/>
                <a:gd name="T2" fmla="*/ 200 w 225"/>
                <a:gd name="T3" fmla="*/ 418 h 418"/>
                <a:gd name="T4" fmla="*/ 25 w 225"/>
                <a:gd name="T5" fmla="*/ 418 h 418"/>
                <a:gd name="T6" fmla="*/ 0 w 225"/>
                <a:gd name="T7" fmla="*/ 394 h 418"/>
                <a:gd name="T8" fmla="*/ 0 w 225"/>
                <a:gd name="T9" fmla="*/ 25 h 418"/>
                <a:gd name="T10" fmla="*/ 25 w 225"/>
                <a:gd name="T11" fmla="*/ 0 h 418"/>
                <a:gd name="T12" fmla="*/ 200 w 225"/>
                <a:gd name="T13" fmla="*/ 0 h 418"/>
                <a:gd name="T14" fmla="*/ 225 w 225"/>
                <a:gd name="T15" fmla="*/ 25 h 418"/>
                <a:gd name="T16" fmla="*/ 225 w 225"/>
                <a:gd name="T17" fmla="*/ 394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5" h="418">
                  <a:moveTo>
                    <a:pt x="225" y="394"/>
                  </a:moveTo>
                  <a:cubicBezTo>
                    <a:pt x="225" y="407"/>
                    <a:pt x="214" y="418"/>
                    <a:pt x="200" y="418"/>
                  </a:cubicBezTo>
                  <a:cubicBezTo>
                    <a:pt x="25" y="418"/>
                    <a:pt x="25" y="418"/>
                    <a:pt x="25" y="418"/>
                  </a:cubicBezTo>
                  <a:cubicBezTo>
                    <a:pt x="11" y="418"/>
                    <a:pt x="0" y="407"/>
                    <a:pt x="0" y="394"/>
                  </a:cubicBezTo>
                  <a:cubicBezTo>
                    <a:pt x="0" y="25"/>
                    <a:pt x="0" y="25"/>
                    <a:pt x="0" y="25"/>
                  </a:cubicBezTo>
                  <a:cubicBezTo>
                    <a:pt x="0" y="11"/>
                    <a:pt x="11" y="0"/>
                    <a:pt x="25" y="0"/>
                  </a:cubicBezTo>
                  <a:cubicBezTo>
                    <a:pt x="200" y="0"/>
                    <a:pt x="200" y="0"/>
                    <a:pt x="200" y="0"/>
                  </a:cubicBezTo>
                  <a:cubicBezTo>
                    <a:pt x="214" y="0"/>
                    <a:pt x="225" y="11"/>
                    <a:pt x="225" y="25"/>
                  </a:cubicBezTo>
                  <a:lnTo>
                    <a:pt x="225" y="394"/>
                  </a:lnTo>
                  <a:close/>
                </a:path>
              </a:pathLst>
            </a:custGeom>
            <a:solidFill>
              <a:schemeClr val="bg1">
                <a:lumMod val="50000"/>
              </a:schemeClr>
            </a:solidFill>
            <a:ln w="1428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23" name="Rectangle 32"/>
            <p:cNvSpPr>
              <a:spLocks noChangeArrowheads="1"/>
            </p:cNvSpPr>
            <p:nvPr/>
          </p:nvSpPr>
          <p:spPr bwMode="auto">
            <a:xfrm>
              <a:off x="3384" y="621"/>
              <a:ext cx="279" cy="47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 name="Rectangle 33"/>
            <p:cNvSpPr>
              <a:spLocks noChangeArrowheads="1"/>
            </p:cNvSpPr>
            <p:nvPr/>
          </p:nvSpPr>
          <p:spPr bwMode="auto">
            <a:xfrm>
              <a:off x="3488" y="585"/>
              <a:ext cx="72" cy="1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 name="Oval 34"/>
            <p:cNvSpPr>
              <a:spLocks noChangeArrowheads="1"/>
            </p:cNvSpPr>
            <p:nvPr/>
          </p:nvSpPr>
          <p:spPr bwMode="auto">
            <a:xfrm>
              <a:off x="3467" y="585"/>
              <a:ext cx="9" cy="1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 name="Oval 35"/>
            <p:cNvSpPr>
              <a:spLocks noChangeArrowheads="1"/>
            </p:cNvSpPr>
            <p:nvPr/>
          </p:nvSpPr>
          <p:spPr bwMode="auto">
            <a:xfrm>
              <a:off x="3496" y="1123"/>
              <a:ext cx="57" cy="56"/>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 name="Rectangle 36"/>
            <p:cNvSpPr>
              <a:spLocks noChangeArrowheads="1"/>
            </p:cNvSpPr>
            <p:nvPr/>
          </p:nvSpPr>
          <p:spPr bwMode="auto">
            <a:xfrm>
              <a:off x="3533" y="659"/>
              <a:ext cx="132" cy="127"/>
            </a:xfrm>
            <a:prstGeom prst="rect">
              <a:avLst/>
            </a:prstGeom>
            <a:solidFill>
              <a:srgbClr val="22AFE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8" name="Rectangle 37"/>
            <p:cNvSpPr>
              <a:spLocks noChangeArrowheads="1"/>
            </p:cNvSpPr>
            <p:nvPr/>
          </p:nvSpPr>
          <p:spPr bwMode="auto">
            <a:xfrm>
              <a:off x="3471" y="711"/>
              <a:ext cx="48" cy="75"/>
            </a:xfrm>
            <a:prstGeom prst="rect">
              <a:avLst/>
            </a:prstGeom>
            <a:solidFill>
              <a:srgbClr val="00AF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9" name="Rectangle 38"/>
            <p:cNvSpPr>
              <a:spLocks noChangeArrowheads="1"/>
            </p:cNvSpPr>
            <p:nvPr/>
          </p:nvSpPr>
          <p:spPr bwMode="auto">
            <a:xfrm>
              <a:off x="3384" y="711"/>
              <a:ext cx="73" cy="75"/>
            </a:xfrm>
            <a:prstGeom prst="rect">
              <a:avLst/>
            </a:prstGeom>
            <a:solidFill>
              <a:srgbClr val="82CFF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0" name="Rectangle 39"/>
            <p:cNvSpPr>
              <a:spLocks noChangeArrowheads="1"/>
            </p:cNvSpPr>
            <p:nvPr/>
          </p:nvSpPr>
          <p:spPr bwMode="auto">
            <a:xfrm>
              <a:off x="3554" y="700"/>
              <a:ext cx="95" cy="17"/>
            </a:xfrm>
            <a:prstGeom prst="rect">
              <a:avLst/>
            </a:prstGeom>
            <a:solidFill>
              <a:srgbClr val="0389B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1" name="Rectangle 40"/>
            <p:cNvSpPr>
              <a:spLocks noChangeArrowheads="1"/>
            </p:cNvSpPr>
            <p:nvPr/>
          </p:nvSpPr>
          <p:spPr bwMode="auto">
            <a:xfrm>
              <a:off x="3503" y="813"/>
              <a:ext cx="146" cy="15"/>
            </a:xfrm>
            <a:prstGeom prst="rect">
              <a:avLst/>
            </a:prstGeom>
            <a:solidFill>
              <a:srgbClr val="11406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2" name="Rectangle 41"/>
            <p:cNvSpPr>
              <a:spLocks noChangeArrowheads="1"/>
            </p:cNvSpPr>
            <p:nvPr/>
          </p:nvSpPr>
          <p:spPr bwMode="auto">
            <a:xfrm>
              <a:off x="3603" y="931"/>
              <a:ext cx="46" cy="15"/>
            </a:xfrm>
            <a:prstGeom prst="rect">
              <a:avLst/>
            </a:prstGeom>
            <a:solidFill>
              <a:srgbClr val="11406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3" name="Rectangle 42"/>
            <p:cNvSpPr>
              <a:spLocks noChangeArrowheads="1"/>
            </p:cNvSpPr>
            <p:nvPr/>
          </p:nvSpPr>
          <p:spPr bwMode="auto">
            <a:xfrm>
              <a:off x="3623" y="935"/>
              <a:ext cx="20" cy="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4" name="Rectangle 43"/>
            <p:cNvSpPr>
              <a:spLocks noChangeArrowheads="1"/>
            </p:cNvSpPr>
            <p:nvPr/>
          </p:nvSpPr>
          <p:spPr bwMode="auto">
            <a:xfrm>
              <a:off x="3503" y="848"/>
              <a:ext cx="146" cy="8"/>
            </a:xfrm>
            <a:prstGeom prst="rect">
              <a:avLst/>
            </a:prstGeom>
            <a:solidFill>
              <a:srgbClr val="C9DD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5" name="Rectangle 44"/>
            <p:cNvSpPr>
              <a:spLocks noChangeArrowheads="1"/>
            </p:cNvSpPr>
            <p:nvPr/>
          </p:nvSpPr>
          <p:spPr bwMode="auto">
            <a:xfrm>
              <a:off x="3384" y="848"/>
              <a:ext cx="86" cy="8"/>
            </a:xfrm>
            <a:prstGeom prst="rect">
              <a:avLst/>
            </a:prstGeom>
            <a:solidFill>
              <a:srgbClr val="C9DD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6" name="Rectangle 45"/>
            <p:cNvSpPr>
              <a:spLocks noChangeArrowheads="1"/>
            </p:cNvSpPr>
            <p:nvPr/>
          </p:nvSpPr>
          <p:spPr bwMode="auto">
            <a:xfrm>
              <a:off x="3384" y="664"/>
              <a:ext cx="133" cy="7"/>
            </a:xfrm>
            <a:prstGeom prst="rect">
              <a:avLst/>
            </a:prstGeom>
            <a:solidFill>
              <a:srgbClr val="82CFF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7" name="Rectangle 46"/>
            <p:cNvSpPr>
              <a:spLocks noChangeArrowheads="1"/>
            </p:cNvSpPr>
            <p:nvPr/>
          </p:nvSpPr>
          <p:spPr bwMode="auto">
            <a:xfrm>
              <a:off x="3384" y="687"/>
              <a:ext cx="133" cy="9"/>
            </a:xfrm>
            <a:prstGeom prst="rect">
              <a:avLst/>
            </a:prstGeom>
            <a:solidFill>
              <a:srgbClr val="82CFF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8" name="Rectangle 47"/>
            <p:cNvSpPr>
              <a:spLocks noChangeArrowheads="1"/>
            </p:cNvSpPr>
            <p:nvPr/>
          </p:nvSpPr>
          <p:spPr bwMode="auto">
            <a:xfrm>
              <a:off x="3384" y="879"/>
              <a:ext cx="86" cy="9"/>
            </a:xfrm>
            <a:prstGeom prst="rect">
              <a:avLst/>
            </a:prstGeom>
            <a:solidFill>
              <a:srgbClr val="C9DD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9" name="Rectangle 48"/>
            <p:cNvSpPr>
              <a:spLocks noChangeArrowheads="1"/>
            </p:cNvSpPr>
            <p:nvPr/>
          </p:nvSpPr>
          <p:spPr bwMode="auto">
            <a:xfrm>
              <a:off x="3384" y="863"/>
              <a:ext cx="37" cy="8"/>
            </a:xfrm>
            <a:prstGeom prst="rect">
              <a:avLst/>
            </a:prstGeom>
            <a:solidFill>
              <a:srgbClr val="C9DD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0" name="Rectangle 49"/>
            <p:cNvSpPr>
              <a:spLocks noChangeArrowheads="1"/>
            </p:cNvSpPr>
            <p:nvPr/>
          </p:nvSpPr>
          <p:spPr bwMode="auto">
            <a:xfrm>
              <a:off x="3433" y="863"/>
              <a:ext cx="37" cy="8"/>
            </a:xfrm>
            <a:prstGeom prst="rect">
              <a:avLst/>
            </a:prstGeom>
            <a:solidFill>
              <a:srgbClr val="C9DD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1" name="Rectangle 50"/>
            <p:cNvSpPr>
              <a:spLocks noChangeArrowheads="1"/>
            </p:cNvSpPr>
            <p:nvPr/>
          </p:nvSpPr>
          <p:spPr bwMode="auto">
            <a:xfrm>
              <a:off x="3451" y="892"/>
              <a:ext cx="19" cy="10"/>
            </a:xfrm>
            <a:prstGeom prst="rect">
              <a:avLst/>
            </a:prstGeom>
            <a:solidFill>
              <a:srgbClr val="C9DD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2" name="Rectangle 51"/>
            <p:cNvSpPr>
              <a:spLocks noChangeArrowheads="1"/>
            </p:cNvSpPr>
            <p:nvPr/>
          </p:nvSpPr>
          <p:spPr bwMode="auto">
            <a:xfrm>
              <a:off x="3421" y="892"/>
              <a:ext cx="26" cy="10"/>
            </a:xfrm>
            <a:prstGeom prst="rect">
              <a:avLst/>
            </a:prstGeom>
            <a:solidFill>
              <a:srgbClr val="C9DD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3" name="Rectangle 52"/>
            <p:cNvSpPr>
              <a:spLocks noChangeArrowheads="1"/>
            </p:cNvSpPr>
            <p:nvPr/>
          </p:nvSpPr>
          <p:spPr bwMode="auto">
            <a:xfrm>
              <a:off x="3384" y="892"/>
              <a:ext cx="27" cy="10"/>
            </a:xfrm>
            <a:prstGeom prst="rect">
              <a:avLst/>
            </a:prstGeom>
            <a:solidFill>
              <a:srgbClr val="C9DD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4" name="Rectangle 53"/>
            <p:cNvSpPr>
              <a:spLocks noChangeArrowheads="1"/>
            </p:cNvSpPr>
            <p:nvPr/>
          </p:nvSpPr>
          <p:spPr bwMode="auto">
            <a:xfrm>
              <a:off x="3503" y="863"/>
              <a:ext cx="146" cy="8"/>
            </a:xfrm>
            <a:prstGeom prst="rect">
              <a:avLst/>
            </a:prstGeom>
            <a:solidFill>
              <a:srgbClr val="C9DD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5" name="Rectangle 54"/>
            <p:cNvSpPr>
              <a:spLocks noChangeArrowheads="1"/>
            </p:cNvSpPr>
            <p:nvPr/>
          </p:nvSpPr>
          <p:spPr bwMode="auto">
            <a:xfrm>
              <a:off x="3503" y="879"/>
              <a:ext cx="146" cy="9"/>
            </a:xfrm>
            <a:prstGeom prst="rect">
              <a:avLst/>
            </a:prstGeom>
            <a:solidFill>
              <a:srgbClr val="C9DD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6" name="Rectangle 55"/>
            <p:cNvSpPr>
              <a:spLocks noChangeArrowheads="1"/>
            </p:cNvSpPr>
            <p:nvPr/>
          </p:nvSpPr>
          <p:spPr bwMode="auto">
            <a:xfrm>
              <a:off x="3384" y="1083"/>
              <a:ext cx="279" cy="17"/>
            </a:xfrm>
            <a:prstGeom prst="rect">
              <a:avLst/>
            </a:prstGeom>
            <a:solidFill>
              <a:srgbClr val="11406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7" name="Rectangle 56"/>
            <p:cNvSpPr>
              <a:spLocks noChangeArrowheads="1"/>
            </p:cNvSpPr>
            <p:nvPr/>
          </p:nvSpPr>
          <p:spPr bwMode="auto">
            <a:xfrm>
              <a:off x="3503" y="892"/>
              <a:ext cx="146" cy="10"/>
            </a:xfrm>
            <a:prstGeom prst="rect">
              <a:avLst/>
            </a:prstGeom>
            <a:solidFill>
              <a:srgbClr val="C9DD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8" name="Rectangle 57"/>
            <p:cNvSpPr>
              <a:spLocks noChangeArrowheads="1"/>
            </p:cNvSpPr>
            <p:nvPr/>
          </p:nvSpPr>
          <p:spPr bwMode="auto">
            <a:xfrm>
              <a:off x="3387" y="969"/>
              <a:ext cx="262" cy="8"/>
            </a:xfrm>
            <a:prstGeom prst="rect">
              <a:avLst/>
            </a:prstGeom>
            <a:solidFill>
              <a:srgbClr val="82CFF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9" name="Rectangle 58"/>
            <p:cNvSpPr>
              <a:spLocks noChangeArrowheads="1"/>
            </p:cNvSpPr>
            <p:nvPr/>
          </p:nvSpPr>
          <p:spPr bwMode="auto">
            <a:xfrm>
              <a:off x="3387" y="984"/>
              <a:ext cx="262" cy="8"/>
            </a:xfrm>
            <a:prstGeom prst="rect">
              <a:avLst/>
            </a:prstGeom>
            <a:solidFill>
              <a:srgbClr val="82CFF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0" name="Rectangle 59"/>
            <p:cNvSpPr>
              <a:spLocks noChangeArrowheads="1"/>
            </p:cNvSpPr>
            <p:nvPr/>
          </p:nvSpPr>
          <p:spPr bwMode="auto">
            <a:xfrm>
              <a:off x="3387" y="1000"/>
              <a:ext cx="262" cy="8"/>
            </a:xfrm>
            <a:prstGeom prst="rect">
              <a:avLst/>
            </a:prstGeom>
            <a:solidFill>
              <a:srgbClr val="82CFF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1" name="Rectangle 60"/>
            <p:cNvSpPr>
              <a:spLocks noChangeArrowheads="1"/>
            </p:cNvSpPr>
            <p:nvPr/>
          </p:nvSpPr>
          <p:spPr bwMode="auto">
            <a:xfrm>
              <a:off x="3387" y="1014"/>
              <a:ext cx="262" cy="9"/>
            </a:xfrm>
            <a:prstGeom prst="rect">
              <a:avLst/>
            </a:prstGeom>
            <a:solidFill>
              <a:srgbClr val="82CFF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2" name="Rectangle 61"/>
            <p:cNvSpPr>
              <a:spLocks noChangeArrowheads="1"/>
            </p:cNvSpPr>
            <p:nvPr/>
          </p:nvSpPr>
          <p:spPr bwMode="auto">
            <a:xfrm>
              <a:off x="3387" y="1029"/>
              <a:ext cx="262" cy="8"/>
            </a:xfrm>
            <a:prstGeom prst="rect">
              <a:avLst/>
            </a:prstGeom>
            <a:solidFill>
              <a:srgbClr val="82CFF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3" name="Rectangle 62"/>
            <p:cNvSpPr>
              <a:spLocks noChangeArrowheads="1"/>
            </p:cNvSpPr>
            <p:nvPr/>
          </p:nvSpPr>
          <p:spPr bwMode="auto">
            <a:xfrm>
              <a:off x="3387" y="1044"/>
              <a:ext cx="262" cy="8"/>
            </a:xfrm>
            <a:prstGeom prst="rect">
              <a:avLst/>
            </a:prstGeom>
            <a:solidFill>
              <a:srgbClr val="82CFF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4" name="Rectangle 63"/>
            <p:cNvSpPr>
              <a:spLocks noChangeArrowheads="1"/>
            </p:cNvSpPr>
            <p:nvPr/>
          </p:nvSpPr>
          <p:spPr bwMode="auto">
            <a:xfrm>
              <a:off x="3387" y="1060"/>
              <a:ext cx="262" cy="7"/>
            </a:xfrm>
            <a:prstGeom prst="rect">
              <a:avLst/>
            </a:prstGeom>
            <a:solidFill>
              <a:srgbClr val="82CFF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5" name="Rectangle 64"/>
            <p:cNvSpPr>
              <a:spLocks noChangeArrowheads="1"/>
            </p:cNvSpPr>
            <p:nvPr/>
          </p:nvSpPr>
          <p:spPr bwMode="auto">
            <a:xfrm>
              <a:off x="3565" y="909"/>
              <a:ext cx="84" cy="8"/>
            </a:xfrm>
            <a:prstGeom prst="rect">
              <a:avLst/>
            </a:prstGeom>
            <a:solidFill>
              <a:srgbClr val="C9DD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6" name="Rectangle 65"/>
            <p:cNvSpPr>
              <a:spLocks noChangeArrowheads="1"/>
            </p:cNvSpPr>
            <p:nvPr/>
          </p:nvSpPr>
          <p:spPr bwMode="auto">
            <a:xfrm>
              <a:off x="3554" y="733"/>
              <a:ext cx="95" cy="15"/>
            </a:xfrm>
            <a:prstGeom prst="rect">
              <a:avLst/>
            </a:prstGeom>
            <a:solidFill>
              <a:srgbClr val="0389B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15" name="Group 74828"/>
          <p:cNvGrpSpPr/>
          <p:nvPr/>
        </p:nvGrpSpPr>
        <p:grpSpPr>
          <a:xfrm>
            <a:off x="2180636" y="4229143"/>
            <a:ext cx="982664" cy="872177"/>
            <a:chOff x="4035426" y="3012338"/>
            <a:chExt cx="1200150" cy="1052530"/>
          </a:xfrm>
        </p:grpSpPr>
        <p:grpSp>
          <p:nvGrpSpPr>
            <p:cNvPr id="272" name="Group 78"/>
            <p:cNvGrpSpPr>
              <a:grpSpLocks noChangeAspect="1"/>
            </p:cNvGrpSpPr>
            <p:nvPr/>
          </p:nvGrpSpPr>
          <p:grpSpPr bwMode="auto">
            <a:xfrm>
              <a:off x="4100909" y="3076575"/>
              <a:ext cx="1104089" cy="686594"/>
              <a:chOff x="1702" y="-40"/>
              <a:chExt cx="1177" cy="640"/>
            </a:xfrm>
          </p:grpSpPr>
          <p:sp>
            <p:nvSpPr>
              <p:cNvPr id="274" name="Rectangle 82"/>
              <p:cNvSpPr>
                <a:spLocks noChangeArrowheads="1"/>
              </p:cNvSpPr>
              <p:nvPr/>
            </p:nvSpPr>
            <p:spPr bwMode="auto">
              <a:xfrm>
                <a:off x="1702" y="-40"/>
                <a:ext cx="1177" cy="64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 name="Rectangle 83"/>
              <p:cNvSpPr>
                <a:spLocks noChangeArrowheads="1"/>
              </p:cNvSpPr>
              <p:nvPr/>
            </p:nvSpPr>
            <p:spPr bwMode="auto">
              <a:xfrm>
                <a:off x="2205" y="251"/>
                <a:ext cx="593" cy="26"/>
              </a:xfrm>
              <a:prstGeom prst="rect">
                <a:avLst/>
              </a:prstGeom>
              <a:solidFill>
                <a:srgbClr val="00649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 name="Rectangle 84"/>
              <p:cNvSpPr>
                <a:spLocks noChangeArrowheads="1"/>
              </p:cNvSpPr>
              <p:nvPr/>
            </p:nvSpPr>
            <p:spPr bwMode="auto">
              <a:xfrm>
                <a:off x="2614" y="447"/>
                <a:ext cx="184" cy="26"/>
              </a:xfrm>
              <a:prstGeom prst="rect">
                <a:avLst/>
              </a:prstGeom>
              <a:solidFill>
                <a:srgbClr val="003E6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 name="Rectangle 85"/>
              <p:cNvSpPr>
                <a:spLocks noChangeArrowheads="1"/>
              </p:cNvSpPr>
              <p:nvPr/>
            </p:nvSpPr>
            <p:spPr bwMode="auto">
              <a:xfrm>
                <a:off x="2692" y="454"/>
                <a:ext cx="83" cy="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 name="Rectangle 86"/>
              <p:cNvSpPr>
                <a:spLocks noChangeArrowheads="1"/>
              </p:cNvSpPr>
              <p:nvPr/>
            </p:nvSpPr>
            <p:spPr bwMode="auto">
              <a:xfrm>
                <a:off x="2205" y="310"/>
                <a:ext cx="593" cy="12"/>
              </a:xfrm>
              <a:prstGeom prst="rect">
                <a:avLst/>
              </a:prstGeom>
              <a:solidFill>
                <a:srgbClr val="82D1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 name="Rectangle 87"/>
              <p:cNvSpPr>
                <a:spLocks noChangeArrowheads="1"/>
              </p:cNvSpPr>
              <p:nvPr/>
            </p:nvSpPr>
            <p:spPr bwMode="auto">
              <a:xfrm>
                <a:off x="1721" y="310"/>
                <a:ext cx="345" cy="12"/>
              </a:xfrm>
              <a:prstGeom prst="rect">
                <a:avLst/>
              </a:prstGeom>
              <a:solidFill>
                <a:srgbClr val="82D1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 name="Rectangle 88"/>
              <p:cNvSpPr>
                <a:spLocks noChangeArrowheads="1"/>
              </p:cNvSpPr>
              <p:nvPr/>
            </p:nvSpPr>
            <p:spPr bwMode="auto">
              <a:xfrm>
                <a:off x="1721" y="362"/>
                <a:ext cx="345" cy="14"/>
              </a:xfrm>
              <a:prstGeom prst="rect">
                <a:avLst/>
              </a:prstGeom>
              <a:solidFill>
                <a:srgbClr val="82D1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 name="Rectangle 89"/>
              <p:cNvSpPr>
                <a:spLocks noChangeArrowheads="1"/>
              </p:cNvSpPr>
              <p:nvPr/>
            </p:nvSpPr>
            <p:spPr bwMode="auto">
              <a:xfrm>
                <a:off x="1721" y="336"/>
                <a:ext cx="147" cy="12"/>
              </a:xfrm>
              <a:prstGeom prst="rect">
                <a:avLst/>
              </a:prstGeom>
              <a:solidFill>
                <a:srgbClr val="82D1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 name="Rectangle 90"/>
              <p:cNvSpPr>
                <a:spLocks noChangeArrowheads="1"/>
              </p:cNvSpPr>
              <p:nvPr/>
            </p:nvSpPr>
            <p:spPr bwMode="auto">
              <a:xfrm>
                <a:off x="1922" y="336"/>
                <a:ext cx="144" cy="12"/>
              </a:xfrm>
              <a:prstGeom prst="rect">
                <a:avLst/>
              </a:prstGeom>
              <a:solidFill>
                <a:srgbClr val="82D1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 name="Rectangle 91"/>
              <p:cNvSpPr>
                <a:spLocks noChangeArrowheads="1"/>
              </p:cNvSpPr>
              <p:nvPr/>
            </p:nvSpPr>
            <p:spPr bwMode="auto">
              <a:xfrm>
                <a:off x="1995" y="385"/>
                <a:ext cx="71" cy="14"/>
              </a:xfrm>
              <a:prstGeom prst="rect">
                <a:avLst/>
              </a:prstGeom>
              <a:solidFill>
                <a:srgbClr val="82D1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 name="Rectangle 92"/>
              <p:cNvSpPr>
                <a:spLocks noChangeArrowheads="1"/>
              </p:cNvSpPr>
              <p:nvPr/>
            </p:nvSpPr>
            <p:spPr bwMode="auto">
              <a:xfrm>
                <a:off x="1868" y="385"/>
                <a:ext cx="106" cy="14"/>
              </a:xfrm>
              <a:prstGeom prst="rect">
                <a:avLst/>
              </a:prstGeom>
              <a:solidFill>
                <a:srgbClr val="82D1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 name="Rectangle 93"/>
              <p:cNvSpPr>
                <a:spLocks noChangeArrowheads="1"/>
              </p:cNvSpPr>
              <p:nvPr/>
            </p:nvSpPr>
            <p:spPr bwMode="auto">
              <a:xfrm>
                <a:off x="1721" y="385"/>
                <a:ext cx="109" cy="14"/>
              </a:xfrm>
              <a:prstGeom prst="rect">
                <a:avLst/>
              </a:prstGeom>
              <a:solidFill>
                <a:srgbClr val="82D1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 name="Rectangle 94"/>
              <p:cNvSpPr>
                <a:spLocks noChangeArrowheads="1"/>
              </p:cNvSpPr>
              <p:nvPr/>
            </p:nvSpPr>
            <p:spPr bwMode="auto">
              <a:xfrm>
                <a:off x="2205" y="336"/>
                <a:ext cx="593" cy="12"/>
              </a:xfrm>
              <a:prstGeom prst="rect">
                <a:avLst/>
              </a:prstGeom>
              <a:solidFill>
                <a:srgbClr val="82D1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 name="Rectangle 95"/>
              <p:cNvSpPr>
                <a:spLocks noChangeArrowheads="1"/>
              </p:cNvSpPr>
              <p:nvPr/>
            </p:nvSpPr>
            <p:spPr bwMode="auto">
              <a:xfrm>
                <a:off x="2205" y="362"/>
                <a:ext cx="593" cy="14"/>
              </a:xfrm>
              <a:prstGeom prst="rect">
                <a:avLst/>
              </a:prstGeom>
              <a:solidFill>
                <a:srgbClr val="82D1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 name="Rectangle 96"/>
              <p:cNvSpPr>
                <a:spLocks noChangeArrowheads="1"/>
              </p:cNvSpPr>
              <p:nvPr/>
            </p:nvSpPr>
            <p:spPr bwMode="auto">
              <a:xfrm>
                <a:off x="1702" y="560"/>
                <a:ext cx="1177" cy="40"/>
              </a:xfrm>
              <a:prstGeom prst="rect">
                <a:avLst/>
              </a:prstGeom>
              <a:solidFill>
                <a:srgbClr val="003E6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 name="Rectangle 97"/>
              <p:cNvSpPr>
                <a:spLocks noChangeArrowheads="1"/>
              </p:cNvSpPr>
              <p:nvPr/>
            </p:nvSpPr>
            <p:spPr bwMode="auto">
              <a:xfrm>
                <a:off x="2205" y="385"/>
                <a:ext cx="593" cy="14"/>
              </a:xfrm>
              <a:prstGeom prst="rect">
                <a:avLst/>
              </a:prstGeom>
              <a:solidFill>
                <a:srgbClr val="82D1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 name="Rectangle 98"/>
              <p:cNvSpPr>
                <a:spLocks noChangeArrowheads="1"/>
              </p:cNvSpPr>
              <p:nvPr/>
            </p:nvSpPr>
            <p:spPr bwMode="auto">
              <a:xfrm>
                <a:off x="2456" y="411"/>
                <a:ext cx="342" cy="14"/>
              </a:xfrm>
              <a:prstGeom prst="rect">
                <a:avLst/>
              </a:prstGeom>
              <a:solidFill>
                <a:srgbClr val="82D1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 name="Rectangle 99"/>
              <p:cNvSpPr>
                <a:spLocks noChangeArrowheads="1"/>
              </p:cNvSpPr>
              <p:nvPr/>
            </p:nvSpPr>
            <p:spPr bwMode="auto">
              <a:xfrm>
                <a:off x="1702" y="-40"/>
                <a:ext cx="1177" cy="251"/>
              </a:xfrm>
              <a:prstGeom prst="rect">
                <a:avLst/>
              </a:prstGeom>
              <a:solidFill>
                <a:srgbClr val="00B3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 name="Rectangle 100"/>
              <p:cNvSpPr>
                <a:spLocks noChangeArrowheads="1"/>
              </p:cNvSpPr>
              <p:nvPr/>
            </p:nvSpPr>
            <p:spPr bwMode="auto">
              <a:xfrm>
                <a:off x="1726" y="-14"/>
                <a:ext cx="248" cy="201"/>
              </a:xfrm>
              <a:prstGeom prst="rect">
                <a:avLst/>
              </a:prstGeom>
              <a:solidFill>
                <a:srgbClr val="008A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 name="Rectangle 101"/>
              <p:cNvSpPr>
                <a:spLocks noChangeArrowheads="1"/>
              </p:cNvSpPr>
              <p:nvPr/>
            </p:nvSpPr>
            <p:spPr bwMode="auto">
              <a:xfrm>
                <a:off x="2418" y="43"/>
                <a:ext cx="399" cy="31"/>
              </a:xfrm>
              <a:prstGeom prst="rect">
                <a:avLst/>
              </a:prstGeom>
              <a:solidFill>
                <a:srgbClr val="008A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 name="Rectangle 102"/>
              <p:cNvSpPr>
                <a:spLocks noChangeArrowheads="1"/>
              </p:cNvSpPr>
              <p:nvPr/>
            </p:nvSpPr>
            <p:spPr bwMode="auto">
              <a:xfrm>
                <a:off x="2418" y="104"/>
                <a:ext cx="399" cy="33"/>
              </a:xfrm>
              <a:prstGeom prst="rect">
                <a:avLst/>
              </a:prstGeom>
              <a:solidFill>
                <a:srgbClr val="008A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73" name="Freeform 70"/>
            <p:cNvSpPr>
              <a:spLocks noEditPoints="1"/>
            </p:cNvSpPr>
            <p:nvPr/>
          </p:nvSpPr>
          <p:spPr bwMode="auto">
            <a:xfrm>
              <a:off x="4035426" y="3012338"/>
              <a:ext cx="1200150" cy="1052530"/>
            </a:xfrm>
            <a:custGeom>
              <a:avLst/>
              <a:gdLst>
                <a:gd name="T0" fmla="*/ 140 w 688"/>
                <a:gd name="T1" fmla="*/ 604 h 604"/>
                <a:gd name="T2" fmla="*/ 552 w 688"/>
                <a:gd name="T3" fmla="*/ 604 h 604"/>
                <a:gd name="T4" fmla="*/ 552 w 688"/>
                <a:gd name="T5" fmla="*/ 596 h 604"/>
                <a:gd name="T6" fmla="*/ 140 w 688"/>
                <a:gd name="T7" fmla="*/ 596 h 604"/>
                <a:gd name="T8" fmla="*/ 140 w 688"/>
                <a:gd name="T9" fmla="*/ 604 h 604"/>
                <a:gd name="T10" fmla="*/ 647 w 688"/>
                <a:gd name="T11" fmla="*/ 0 h 604"/>
                <a:gd name="T12" fmla="*/ 44 w 688"/>
                <a:gd name="T13" fmla="*/ 0 h 604"/>
                <a:gd name="T14" fmla="*/ 0 w 688"/>
                <a:gd name="T15" fmla="*/ 45 h 604"/>
                <a:gd name="T16" fmla="*/ 0 w 688"/>
                <a:gd name="T17" fmla="*/ 454 h 604"/>
                <a:gd name="T18" fmla="*/ 44 w 688"/>
                <a:gd name="T19" fmla="*/ 496 h 604"/>
                <a:gd name="T20" fmla="*/ 216 w 688"/>
                <a:gd name="T21" fmla="*/ 496 h 604"/>
                <a:gd name="T22" fmla="*/ 216 w 688"/>
                <a:gd name="T23" fmla="*/ 550 h 604"/>
                <a:gd name="T24" fmla="*/ 190 w 688"/>
                <a:gd name="T25" fmla="*/ 579 h 604"/>
                <a:gd name="T26" fmla="*/ 140 w 688"/>
                <a:gd name="T27" fmla="*/ 596 h 604"/>
                <a:gd name="T28" fmla="*/ 553 w 688"/>
                <a:gd name="T29" fmla="*/ 596 h 604"/>
                <a:gd name="T30" fmla="*/ 497 w 688"/>
                <a:gd name="T31" fmla="*/ 579 h 604"/>
                <a:gd name="T32" fmla="*/ 468 w 688"/>
                <a:gd name="T33" fmla="*/ 550 h 604"/>
                <a:gd name="T34" fmla="*/ 468 w 688"/>
                <a:gd name="T35" fmla="*/ 496 h 604"/>
                <a:gd name="T36" fmla="*/ 647 w 688"/>
                <a:gd name="T37" fmla="*/ 496 h 604"/>
                <a:gd name="T38" fmla="*/ 688 w 688"/>
                <a:gd name="T39" fmla="*/ 454 h 604"/>
                <a:gd name="T40" fmla="*/ 688 w 688"/>
                <a:gd name="T41" fmla="*/ 45 h 604"/>
                <a:gd name="T42" fmla="*/ 647 w 688"/>
                <a:gd name="T43" fmla="*/ 0 h 604"/>
                <a:gd name="T44" fmla="*/ 348 w 688"/>
                <a:gd name="T45" fmla="*/ 480 h 604"/>
                <a:gd name="T46" fmla="*/ 335 w 688"/>
                <a:gd name="T47" fmla="*/ 467 h 604"/>
                <a:gd name="T48" fmla="*/ 348 w 688"/>
                <a:gd name="T49" fmla="*/ 454 h 604"/>
                <a:gd name="T50" fmla="*/ 361 w 688"/>
                <a:gd name="T51" fmla="*/ 467 h 604"/>
                <a:gd name="T52" fmla="*/ 348 w 688"/>
                <a:gd name="T53" fmla="*/ 480 h 604"/>
                <a:gd name="T54" fmla="*/ 652 w 688"/>
                <a:gd name="T55" fmla="*/ 427 h 604"/>
                <a:gd name="T56" fmla="*/ 651 w 688"/>
                <a:gd name="T57" fmla="*/ 428 h 604"/>
                <a:gd name="T58" fmla="*/ 41 w 688"/>
                <a:gd name="T59" fmla="*/ 428 h 604"/>
                <a:gd name="T60" fmla="*/ 40 w 688"/>
                <a:gd name="T61" fmla="*/ 427 h 604"/>
                <a:gd name="T62" fmla="*/ 40 w 688"/>
                <a:gd name="T63" fmla="*/ 45 h 604"/>
                <a:gd name="T64" fmla="*/ 41 w 688"/>
                <a:gd name="T65" fmla="*/ 44 h 604"/>
                <a:gd name="T66" fmla="*/ 651 w 688"/>
                <a:gd name="T67" fmla="*/ 44 h 604"/>
                <a:gd name="T68" fmla="*/ 652 w 688"/>
                <a:gd name="T69" fmla="*/ 45 h 604"/>
                <a:gd name="T70" fmla="*/ 652 w 688"/>
                <a:gd name="T71" fmla="*/ 427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88" h="604">
                  <a:moveTo>
                    <a:pt x="140" y="604"/>
                  </a:moveTo>
                  <a:cubicBezTo>
                    <a:pt x="552" y="604"/>
                    <a:pt x="552" y="604"/>
                    <a:pt x="552" y="604"/>
                  </a:cubicBezTo>
                  <a:cubicBezTo>
                    <a:pt x="552" y="596"/>
                    <a:pt x="552" y="596"/>
                    <a:pt x="552" y="596"/>
                  </a:cubicBezTo>
                  <a:cubicBezTo>
                    <a:pt x="140" y="596"/>
                    <a:pt x="140" y="596"/>
                    <a:pt x="140" y="596"/>
                  </a:cubicBezTo>
                  <a:lnTo>
                    <a:pt x="140" y="604"/>
                  </a:lnTo>
                  <a:close/>
                  <a:moveTo>
                    <a:pt x="647" y="0"/>
                  </a:moveTo>
                  <a:cubicBezTo>
                    <a:pt x="44" y="0"/>
                    <a:pt x="44" y="0"/>
                    <a:pt x="44" y="0"/>
                  </a:cubicBezTo>
                  <a:cubicBezTo>
                    <a:pt x="20" y="0"/>
                    <a:pt x="0" y="21"/>
                    <a:pt x="0" y="45"/>
                  </a:cubicBezTo>
                  <a:cubicBezTo>
                    <a:pt x="0" y="454"/>
                    <a:pt x="0" y="454"/>
                    <a:pt x="0" y="454"/>
                  </a:cubicBezTo>
                  <a:cubicBezTo>
                    <a:pt x="0" y="478"/>
                    <a:pt x="20" y="496"/>
                    <a:pt x="44" y="496"/>
                  </a:cubicBezTo>
                  <a:cubicBezTo>
                    <a:pt x="216" y="496"/>
                    <a:pt x="216" y="496"/>
                    <a:pt x="216" y="496"/>
                  </a:cubicBezTo>
                  <a:cubicBezTo>
                    <a:pt x="216" y="550"/>
                    <a:pt x="216" y="550"/>
                    <a:pt x="216" y="550"/>
                  </a:cubicBezTo>
                  <a:cubicBezTo>
                    <a:pt x="216" y="563"/>
                    <a:pt x="205" y="573"/>
                    <a:pt x="190" y="579"/>
                  </a:cubicBezTo>
                  <a:cubicBezTo>
                    <a:pt x="140" y="596"/>
                    <a:pt x="140" y="596"/>
                    <a:pt x="140" y="596"/>
                  </a:cubicBezTo>
                  <a:cubicBezTo>
                    <a:pt x="553" y="596"/>
                    <a:pt x="553" y="596"/>
                    <a:pt x="553" y="596"/>
                  </a:cubicBezTo>
                  <a:cubicBezTo>
                    <a:pt x="497" y="579"/>
                    <a:pt x="497" y="579"/>
                    <a:pt x="497" y="579"/>
                  </a:cubicBezTo>
                  <a:cubicBezTo>
                    <a:pt x="482" y="572"/>
                    <a:pt x="468" y="562"/>
                    <a:pt x="468" y="550"/>
                  </a:cubicBezTo>
                  <a:cubicBezTo>
                    <a:pt x="468" y="496"/>
                    <a:pt x="468" y="496"/>
                    <a:pt x="468" y="496"/>
                  </a:cubicBezTo>
                  <a:cubicBezTo>
                    <a:pt x="647" y="496"/>
                    <a:pt x="647" y="496"/>
                    <a:pt x="647" y="496"/>
                  </a:cubicBezTo>
                  <a:cubicBezTo>
                    <a:pt x="671" y="496"/>
                    <a:pt x="688" y="478"/>
                    <a:pt x="688" y="454"/>
                  </a:cubicBezTo>
                  <a:cubicBezTo>
                    <a:pt x="688" y="45"/>
                    <a:pt x="688" y="45"/>
                    <a:pt x="688" y="45"/>
                  </a:cubicBezTo>
                  <a:cubicBezTo>
                    <a:pt x="688" y="21"/>
                    <a:pt x="671" y="0"/>
                    <a:pt x="647" y="0"/>
                  </a:cubicBezTo>
                  <a:close/>
                  <a:moveTo>
                    <a:pt x="348" y="480"/>
                  </a:moveTo>
                  <a:cubicBezTo>
                    <a:pt x="340" y="480"/>
                    <a:pt x="335" y="474"/>
                    <a:pt x="335" y="467"/>
                  </a:cubicBezTo>
                  <a:cubicBezTo>
                    <a:pt x="335" y="460"/>
                    <a:pt x="340" y="454"/>
                    <a:pt x="348" y="454"/>
                  </a:cubicBezTo>
                  <a:cubicBezTo>
                    <a:pt x="355" y="454"/>
                    <a:pt x="361" y="460"/>
                    <a:pt x="361" y="467"/>
                  </a:cubicBezTo>
                  <a:cubicBezTo>
                    <a:pt x="361" y="474"/>
                    <a:pt x="355" y="480"/>
                    <a:pt x="348" y="480"/>
                  </a:cubicBezTo>
                  <a:close/>
                  <a:moveTo>
                    <a:pt x="652" y="427"/>
                  </a:moveTo>
                  <a:cubicBezTo>
                    <a:pt x="652" y="428"/>
                    <a:pt x="652" y="428"/>
                    <a:pt x="651" y="428"/>
                  </a:cubicBezTo>
                  <a:cubicBezTo>
                    <a:pt x="41" y="428"/>
                    <a:pt x="41" y="428"/>
                    <a:pt x="41" y="428"/>
                  </a:cubicBezTo>
                  <a:cubicBezTo>
                    <a:pt x="40" y="428"/>
                    <a:pt x="40" y="428"/>
                    <a:pt x="40" y="427"/>
                  </a:cubicBezTo>
                  <a:cubicBezTo>
                    <a:pt x="40" y="45"/>
                    <a:pt x="40" y="45"/>
                    <a:pt x="40" y="45"/>
                  </a:cubicBezTo>
                  <a:cubicBezTo>
                    <a:pt x="40" y="44"/>
                    <a:pt x="40" y="44"/>
                    <a:pt x="41" y="44"/>
                  </a:cubicBezTo>
                  <a:cubicBezTo>
                    <a:pt x="651" y="44"/>
                    <a:pt x="651" y="44"/>
                    <a:pt x="651" y="44"/>
                  </a:cubicBezTo>
                  <a:cubicBezTo>
                    <a:pt x="652" y="44"/>
                    <a:pt x="652" y="44"/>
                    <a:pt x="652" y="45"/>
                  </a:cubicBezTo>
                  <a:lnTo>
                    <a:pt x="652" y="427"/>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216" name="Group 74848"/>
          <p:cNvGrpSpPr/>
          <p:nvPr/>
        </p:nvGrpSpPr>
        <p:grpSpPr>
          <a:xfrm>
            <a:off x="3196260" y="5846054"/>
            <a:ext cx="1004357" cy="663974"/>
            <a:chOff x="5183191" y="5600700"/>
            <a:chExt cx="1166517" cy="761999"/>
          </a:xfrm>
        </p:grpSpPr>
        <p:grpSp>
          <p:nvGrpSpPr>
            <p:cNvPr id="255" name="Group 74846"/>
            <p:cNvGrpSpPr/>
            <p:nvPr/>
          </p:nvGrpSpPr>
          <p:grpSpPr>
            <a:xfrm>
              <a:off x="5317328" y="5657062"/>
              <a:ext cx="926307" cy="596232"/>
              <a:chOff x="5326345" y="5661824"/>
              <a:chExt cx="860148" cy="596232"/>
            </a:xfrm>
          </p:grpSpPr>
          <p:sp>
            <p:nvSpPr>
              <p:cNvPr id="270" name="Freeform 107"/>
              <p:cNvSpPr>
                <a:spLocks/>
              </p:cNvSpPr>
              <p:nvPr/>
            </p:nvSpPr>
            <p:spPr bwMode="auto">
              <a:xfrm>
                <a:off x="5326345" y="5661824"/>
                <a:ext cx="860148" cy="596232"/>
              </a:xfrm>
              <a:custGeom>
                <a:avLst/>
                <a:gdLst>
                  <a:gd name="T0" fmla="*/ 720 w 720"/>
                  <a:gd name="T1" fmla="*/ 489 h 513"/>
                  <a:gd name="T2" fmla="*/ 696 w 720"/>
                  <a:gd name="T3" fmla="*/ 513 h 513"/>
                  <a:gd name="T4" fmla="*/ 24 w 720"/>
                  <a:gd name="T5" fmla="*/ 513 h 513"/>
                  <a:gd name="T6" fmla="*/ 0 w 720"/>
                  <a:gd name="T7" fmla="*/ 489 h 513"/>
                  <a:gd name="T8" fmla="*/ 0 w 720"/>
                  <a:gd name="T9" fmla="*/ 24 h 513"/>
                  <a:gd name="T10" fmla="*/ 24 w 720"/>
                  <a:gd name="T11" fmla="*/ 0 h 513"/>
                  <a:gd name="T12" fmla="*/ 696 w 720"/>
                  <a:gd name="T13" fmla="*/ 0 h 513"/>
                  <a:gd name="T14" fmla="*/ 720 w 720"/>
                  <a:gd name="T15" fmla="*/ 24 h 513"/>
                  <a:gd name="T16" fmla="*/ 720 w 720"/>
                  <a:gd name="T17" fmla="*/ 489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0" h="513">
                    <a:moveTo>
                      <a:pt x="720" y="489"/>
                    </a:moveTo>
                    <a:cubicBezTo>
                      <a:pt x="720" y="503"/>
                      <a:pt x="710" y="513"/>
                      <a:pt x="696" y="513"/>
                    </a:cubicBezTo>
                    <a:cubicBezTo>
                      <a:pt x="24" y="513"/>
                      <a:pt x="24" y="513"/>
                      <a:pt x="24" y="513"/>
                    </a:cubicBezTo>
                    <a:cubicBezTo>
                      <a:pt x="10" y="513"/>
                      <a:pt x="0" y="503"/>
                      <a:pt x="0" y="489"/>
                    </a:cubicBezTo>
                    <a:cubicBezTo>
                      <a:pt x="0" y="24"/>
                      <a:pt x="0" y="24"/>
                      <a:pt x="0" y="24"/>
                    </a:cubicBezTo>
                    <a:cubicBezTo>
                      <a:pt x="0" y="10"/>
                      <a:pt x="10" y="0"/>
                      <a:pt x="24" y="0"/>
                    </a:cubicBezTo>
                    <a:cubicBezTo>
                      <a:pt x="696" y="0"/>
                      <a:pt x="696" y="0"/>
                      <a:pt x="696" y="0"/>
                    </a:cubicBezTo>
                    <a:cubicBezTo>
                      <a:pt x="710" y="0"/>
                      <a:pt x="720" y="10"/>
                      <a:pt x="720" y="24"/>
                    </a:cubicBezTo>
                    <a:lnTo>
                      <a:pt x="720" y="489"/>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 name="Rectangle 108"/>
              <p:cNvSpPr>
                <a:spLocks noChangeArrowheads="1"/>
              </p:cNvSpPr>
              <p:nvPr/>
            </p:nvSpPr>
            <p:spPr bwMode="auto">
              <a:xfrm>
                <a:off x="5350675" y="5739498"/>
                <a:ext cx="835818" cy="47808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56" name="Freeform 72"/>
            <p:cNvSpPr>
              <a:spLocks noEditPoints="1"/>
            </p:cNvSpPr>
            <p:nvPr/>
          </p:nvSpPr>
          <p:spPr bwMode="auto">
            <a:xfrm>
              <a:off x="5183191" y="5600700"/>
              <a:ext cx="1166517" cy="761999"/>
            </a:xfrm>
            <a:custGeom>
              <a:avLst/>
              <a:gdLst>
                <a:gd name="T0" fmla="*/ 656 w 682"/>
                <a:gd name="T1" fmla="*/ 416 h 446"/>
                <a:gd name="T2" fmla="*/ 27 w 682"/>
                <a:gd name="T3" fmla="*/ 416 h 446"/>
                <a:gd name="T4" fmla="*/ 0 w 682"/>
                <a:gd name="T5" fmla="*/ 416 h 446"/>
                <a:gd name="T6" fmla="*/ 0 w 682"/>
                <a:gd name="T7" fmla="*/ 431 h 446"/>
                <a:gd name="T8" fmla="*/ 26 w 682"/>
                <a:gd name="T9" fmla="*/ 446 h 446"/>
                <a:gd name="T10" fmla="*/ 656 w 682"/>
                <a:gd name="T11" fmla="*/ 446 h 446"/>
                <a:gd name="T12" fmla="*/ 682 w 682"/>
                <a:gd name="T13" fmla="*/ 432 h 446"/>
                <a:gd name="T14" fmla="*/ 682 w 682"/>
                <a:gd name="T15" fmla="*/ 416 h 446"/>
                <a:gd name="T16" fmla="*/ 656 w 682"/>
                <a:gd name="T17" fmla="*/ 416 h 446"/>
                <a:gd name="T18" fmla="*/ 554 w 682"/>
                <a:gd name="T19" fmla="*/ 431 h 446"/>
                <a:gd name="T20" fmla="*/ 550 w 682"/>
                <a:gd name="T21" fmla="*/ 427 h 446"/>
                <a:gd name="T22" fmla="*/ 554 w 682"/>
                <a:gd name="T23" fmla="*/ 423 h 446"/>
                <a:gd name="T24" fmla="*/ 558 w 682"/>
                <a:gd name="T25" fmla="*/ 427 h 446"/>
                <a:gd name="T26" fmla="*/ 554 w 682"/>
                <a:gd name="T27" fmla="*/ 431 h 446"/>
                <a:gd name="T28" fmla="*/ 570 w 682"/>
                <a:gd name="T29" fmla="*/ 431 h 446"/>
                <a:gd name="T30" fmla="*/ 566 w 682"/>
                <a:gd name="T31" fmla="*/ 427 h 446"/>
                <a:gd name="T32" fmla="*/ 570 w 682"/>
                <a:gd name="T33" fmla="*/ 423 h 446"/>
                <a:gd name="T34" fmla="*/ 573 w 682"/>
                <a:gd name="T35" fmla="*/ 427 h 446"/>
                <a:gd name="T36" fmla="*/ 570 w 682"/>
                <a:gd name="T37" fmla="*/ 431 h 446"/>
                <a:gd name="T38" fmla="*/ 586 w 682"/>
                <a:gd name="T39" fmla="*/ 431 h 446"/>
                <a:gd name="T40" fmla="*/ 582 w 682"/>
                <a:gd name="T41" fmla="*/ 427 h 446"/>
                <a:gd name="T42" fmla="*/ 586 w 682"/>
                <a:gd name="T43" fmla="*/ 423 h 446"/>
                <a:gd name="T44" fmla="*/ 589 w 682"/>
                <a:gd name="T45" fmla="*/ 427 h 446"/>
                <a:gd name="T46" fmla="*/ 586 w 682"/>
                <a:gd name="T47" fmla="*/ 431 h 446"/>
                <a:gd name="T48" fmla="*/ 92 w 682"/>
                <a:gd name="T49" fmla="*/ 408 h 446"/>
                <a:gd name="T50" fmla="*/ 587 w 682"/>
                <a:gd name="T51" fmla="*/ 408 h 446"/>
                <a:gd name="T52" fmla="*/ 623 w 682"/>
                <a:gd name="T53" fmla="*/ 372 h 446"/>
                <a:gd name="T54" fmla="*/ 623 w 682"/>
                <a:gd name="T55" fmla="*/ 36 h 446"/>
                <a:gd name="T56" fmla="*/ 587 w 682"/>
                <a:gd name="T57" fmla="*/ 0 h 446"/>
                <a:gd name="T58" fmla="*/ 92 w 682"/>
                <a:gd name="T59" fmla="*/ 0 h 446"/>
                <a:gd name="T60" fmla="*/ 56 w 682"/>
                <a:gd name="T61" fmla="*/ 36 h 446"/>
                <a:gd name="T62" fmla="*/ 56 w 682"/>
                <a:gd name="T63" fmla="*/ 372 h 446"/>
                <a:gd name="T64" fmla="*/ 92 w 682"/>
                <a:gd name="T65" fmla="*/ 408 h 446"/>
                <a:gd name="T66" fmla="*/ 340 w 682"/>
                <a:gd name="T67" fmla="*/ 17 h 446"/>
                <a:gd name="T68" fmla="*/ 343 w 682"/>
                <a:gd name="T69" fmla="*/ 21 h 446"/>
                <a:gd name="T70" fmla="*/ 340 w 682"/>
                <a:gd name="T71" fmla="*/ 25 h 446"/>
                <a:gd name="T72" fmla="*/ 336 w 682"/>
                <a:gd name="T73" fmla="*/ 21 h 446"/>
                <a:gd name="T74" fmla="*/ 340 w 682"/>
                <a:gd name="T75" fmla="*/ 17 h 446"/>
                <a:gd name="T76" fmla="*/ 89 w 682"/>
                <a:gd name="T77" fmla="*/ 37 h 446"/>
                <a:gd name="T78" fmla="*/ 90 w 682"/>
                <a:gd name="T79" fmla="*/ 37 h 446"/>
                <a:gd name="T80" fmla="*/ 591 w 682"/>
                <a:gd name="T81" fmla="*/ 37 h 446"/>
                <a:gd name="T82" fmla="*/ 592 w 682"/>
                <a:gd name="T83" fmla="*/ 37 h 446"/>
                <a:gd name="T84" fmla="*/ 592 w 682"/>
                <a:gd name="T85" fmla="*/ 365 h 446"/>
                <a:gd name="T86" fmla="*/ 591 w 682"/>
                <a:gd name="T87" fmla="*/ 366 h 446"/>
                <a:gd name="T88" fmla="*/ 90 w 682"/>
                <a:gd name="T89" fmla="*/ 366 h 446"/>
                <a:gd name="T90" fmla="*/ 89 w 682"/>
                <a:gd name="T91" fmla="*/ 365 h 446"/>
                <a:gd name="T92" fmla="*/ 89 w 682"/>
                <a:gd name="T93" fmla="*/ 37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82" h="446">
                  <a:moveTo>
                    <a:pt x="656" y="416"/>
                  </a:moveTo>
                  <a:cubicBezTo>
                    <a:pt x="27" y="416"/>
                    <a:pt x="27" y="416"/>
                    <a:pt x="27" y="416"/>
                  </a:cubicBezTo>
                  <a:cubicBezTo>
                    <a:pt x="15" y="416"/>
                    <a:pt x="0" y="416"/>
                    <a:pt x="0" y="416"/>
                  </a:cubicBezTo>
                  <a:cubicBezTo>
                    <a:pt x="0" y="431"/>
                    <a:pt x="0" y="431"/>
                    <a:pt x="0" y="431"/>
                  </a:cubicBezTo>
                  <a:cubicBezTo>
                    <a:pt x="0" y="432"/>
                    <a:pt x="7" y="446"/>
                    <a:pt x="26" y="446"/>
                  </a:cubicBezTo>
                  <a:cubicBezTo>
                    <a:pt x="656" y="446"/>
                    <a:pt x="656" y="446"/>
                    <a:pt x="656" y="446"/>
                  </a:cubicBezTo>
                  <a:cubicBezTo>
                    <a:pt x="675" y="446"/>
                    <a:pt x="682" y="433"/>
                    <a:pt x="682" y="432"/>
                  </a:cubicBezTo>
                  <a:cubicBezTo>
                    <a:pt x="682" y="416"/>
                    <a:pt x="682" y="416"/>
                    <a:pt x="682" y="416"/>
                  </a:cubicBezTo>
                  <a:cubicBezTo>
                    <a:pt x="682" y="416"/>
                    <a:pt x="667" y="416"/>
                    <a:pt x="656" y="416"/>
                  </a:cubicBezTo>
                  <a:close/>
                  <a:moveTo>
                    <a:pt x="554" y="431"/>
                  </a:moveTo>
                  <a:cubicBezTo>
                    <a:pt x="552" y="431"/>
                    <a:pt x="550" y="429"/>
                    <a:pt x="550" y="427"/>
                  </a:cubicBezTo>
                  <a:cubicBezTo>
                    <a:pt x="550" y="425"/>
                    <a:pt x="552" y="423"/>
                    <a:pt x="554" y="423"/>
                  </a:cubicBezTo>
                  <a:cubicBezTo>
                    <a:pt x="556" y="423"/>
                    <a:pt x="558" y="425"/>
                    <a:pt x="558" y="427"/>
                  </a:cubicBezTo>
                  <a:cubicBezTo>
                    <a:pt x="558" y="429"/>
                    <a:pt x="556" y="431"/>
                    <a:pt x="554" y="431"/>
                  </a:cubicBezTo>
                  <a:close/>
                  <a:moveTo>
                    <a:pt x="570" y="431"/>
                  </a:moveTo>
                  <a:cubicBezTo>
                    <a:pt x="568" y="431"/>
                    <a:pt x="566" y="429"/>
                    <a:pt x="566" y="427"/>
                  </a:cubicBezTo>
                  <a:cubicBezTo>
                    <a:pt x="566" y="425"/>
                    <a:pt x="568" y="423"/>
                    <a:pt x="570" y="423"/>
                  </a:cubicBezTo>
                  <a:cubicBezTo>
                    <a:pt x="572" y="423"/>
                    <a:pt x="573" y="425"/>
                    <a:pt x="573" y="427"/>
                  </a:cubicBezTo>
                  <a:cubicBezTo>
                    <a:pt x="573" y="429"/>
                    <a:pt x="572" y="431"/>
                    <a:pt x="570" y="431"/>
                  </a:cubicBezTo>
                  <a:close/>
                  <a:moveTo>
                    <a:pt x="586" y="431"/>
                  </a:moveTo>
                  <a:cubicBezTo>
                    <a:pt x="583" y="431"/>
                    <a:pt x="582" y="429"/>
                    <a:pt x="582" y="427"/>
                  </a:cubicBezTo>
                  <a:cubicBezTo>
                    <a:pt x="582" y="425"/>
                    <a:pt x="583" y="423"/>
                    <a:pt x="586" y="423"/>
                  </a:cubicBezTo>
                  <a:cubicBezTo>
                    <a:pt x="588" y="423"/>
                    <a:pt x="589" y="425"/>
                    <a:pt x="589" y="427"/>
                  </a:cubicBezTo>
                  <a:cubicBezTo>
                    <a:pt x="589" y="429"/>
                    <a:pt x="588" y="431"/>
                    <a:pt x="586" y="431"/>
                  </a:cubicBezTo>
                  <a:close/>
                  <a:moveTo>
                    <a:pt x="92" y="408"/>
                  </a:moveTo>
                  <a:cubicBezTo>
                    <a:pt x="587" y="408"/>
                    <a:pt x="587" y="408"/>
                    <a:pt x="587" y="408"/>
                  </a:cubicBezTo>
                  <a:cubicBezTo>
                    <a:pt x="607" y="408"/>
                    <a:pt x="623" y="392"/>
                    <a:pt x="623" y="372"/>
                  </a:cubicBezTo>
                  <a:cubicBezTo>
                    <a:pt x="623" y="36"/>
                    <a:pt x="623" y="36"/>
                    <a:pt x="623" y="36"/>
                  </a:cubicBezTo>
                  <a:cubicBezTo>
                    <a:pt x="623" y="16"/>
                    <a:pt x="607" y="0"/>
                    <a:pt x="587" y="0"/>
                  </a:cubicBezTo>
                  <a:cubicBezTo>
                    <a:pt x="92" y="0"/>
                    <a:pt x="92" y="0"/>
                    <a:pt x="92" y="0"/>
                  </a:cubicBezTo>
                  <a:cubicBezTo>
                    <a:pt x="72" y="0"/>
                    <a:pt x="56" y="16"/>
                    <a:pt x="56" y="36"/>
                  </a:cubicBezTo>
                  <a:cubicBezTo>
                    <a:pt x="56" y="372"/>
                    <a:pt x="56" y="372"/>
                    <a:pt x="56" y="372"/>
                  </a:cubicBezTo>
                  <a:cubicBezTo>
                    <a:pt x="56" y="392"/>
                    <a:pt x="72" y="408"/>
                    <a:pt x="92" y="408"/>
                  </a:cubicBezTo>
                  <a:close/>
                  <a:moveTo>
                    <a:pt x="340" y="17"/>
                  </a:moveTo>
                  <a:cubicBezTo>
                    <a:pt x="342" y="17"/>
                    <a:pt x="343" y="19"/>
                    <a:pt x="343" y="21"/>
                  </a:cubicBezTo>
                  <a:cubicBezTo>
                    <a:pt x="343" y="23"/>
                    <a:pt x="342" y="25"/>
                    <a:pt x="340" y="25"/>
                  </a:cubicBezTo>
                  <a:cubicBezTo>
                    <a:pt x="338" y="25"/>
                    <a:pt x="336" y="23"/>
                    <a:pt x="336" y="21"/>
                  </a:cubicBezTo>
                  <a:cubicBezTo>
                    <a:pt x="336" y="19"/>
                    <a:pt x="338" y="17"/>
                    <a:pt x="340" y="17"/>
                  </a:cubicBezTo>
                  <a:close/>
                  <a:moveTo>
                    <a:pt x="89" y="37"/>
                  </a:moveTo>
                  <a:cubicBezTo>
                    <a:pt x="89" y="37"/>
                    <a:pt x="90" y="37"/>
                    <a:pt x="90" y="37"/>
                  </a:cubicBezTo>
                  <a:cubicBezTo>
                    <a:pt x="591" y="37"/>
                    <a:pt x="591" y="37"/>
                    <a:pt x="591" y="37"/>
                  </a:cubicBezTo>
                  <a:cubicBezTo>
                    <a:pt x="592" y="37"/>
                    <a:pt x="592" y="37"/>
                    <a:pt x="592" y="37"/>
                  </a:cubicBezTo>
                  <a:cubicBezTo>
                    <a:pt x="592" y="365"/>
                    <a:pt x="592" y="365"/>
                    <a:pt x="592" y="365"/>
                  </a:cubicBezTo>
                  <a:cubicBezTo>
                    <a:pt x="592" y="366"/>
                    <a:pt x="592" y="366"/>
                    <a:pt x="591" y="366"/>
                  </a:cubicBezTo>
                  <a:cubicBezTo>
                    <a:pt x="90" y="366"/>
                    <a:pt x="90" y="366"/>
                    <a:pt x="90" y="366"/>
                  </a:cubicBezTo>
                  <a:cubicBezTo>
                    <a:pt x="90" y="366"/>
                    <a:pt x="89" y="366"/>
                    <a:pt x="89" y="365"/>
                  </a:cubicBezTo>
                  <a:lnTo>
                    <a:pt x="89" y="37"/>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57" name="Freeform 109"/>
            <p:cNvSpPr>
              <a:spLocks/>
            </p:cNvSpPr>
            <p:nvPr/>
          </p:nvSpPr>
          <p:spPr bwMode="auto">
            <a:xfrm>
              <a:off x="5384911" y="5684605"/>
              <a:ext cx="27350" cy="30632"/>
            </a:xfrm>
            <a:custGeom>
              <a:avLst/>
              <a:gdLst>
                <a:gd name="T0" fmla="*/ 25 w 25"/>
                <a:gd name="T1" fmla="*/ 28 h 28"/>
                <a:gd name="T2" fmla="*/ 0 w 25"/>
                <a:gd name="T3" fmla="*/ 14 h 28"/>
                <a:gd name="T4" fmla="*/ 25 w 25"/>
                <a:gd name="T5" fmla="*/ 0 h 28"/>
                <a:gd name="T6" fmla="*/ 25 w 25"/>
                <a:gd name="T7" fmla="*/ 28 h 28"/>
              </a:gdLst>
              <a:ahLst/>
              <a:cxnLst>
                <a:cxn ang="0">
                  <a:pos x="T0" y="T1"/>
                </a:cxn>
                <a:cxn ang="0">
                  <a:pos x="T2" y="T3"/>
                </a:cxn>
                <a:cxn ang="0">
                  <a:pos x="T4" y="T5"/>
                </a:cxn>
                <a:cxn ang="0">
                  <a:pos x="T6" y="T7"/>
                </a:cxn>
              </a:cxnLst>
              <a:rect l="0" t="0" r="r" b="b"/>
              <a:pathLst>
                <a:path w="25" h="28">
                  <a:moveTo>
                    <a:pt x="25" y="28"/>
                  </a:moveTo>
                  <a:lnTo>
                    <a:pt x="0" y="14"/>
                  </a:lnTo>
                  <a:lnTo>
                    <a:pt x="25" y="0"/>
                  </a:lnTo>
                  <a:lnTo>
                    <a:pt x="25" y="28"/>
                  </a:ln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 name="Freeform 110"/>
            <p:cNvSpPr>
              <a:spLocks/>
            </p:cNvSpPr>
            <p:nvPr/>
          </p:nvSpPr>
          <p:spPr bwMode="auto">
            <a:xfrm>
              <a:off x="5433047" y="5684605"/>
              <a:ext cx="26256" cy="30632"/>
            </a:xfrm>
            <a:custGeom>
              <a:avLst/>
              <a:gdLst>
                <a:gd name="T0" fmla="*/ 0 w 24"/>
                <a:gd name="T1" fmla="*/ 0 h 28"/>
                <a:gd name="T2" fmla="*/ 24 w 24"/>
                <a:gd name="T3" fmla="*/ 14 h 28"/>
                <a:gd name="T4" fmla="*/ 0 w 24"/>
                <a:gd name="T5" fmla="*/ 28 h 28"/>
                <a:gd name="T6" fmla="*/ 0 w 24"/>
                <a:gd name="T7" fmla="*/ 0 h 28"/>
              </a:gdLst>
              <a:ahLst/>
              <a:cxnLst>
                <a:cxn ang="0">
                  <a:pos x="T0" y="T1"/>
                </a:cxn>
                <a:cxn ang="0">
                  <a:pos x="T2" y="T3"/>
                </a:cxn>
                <a:cxn ang="0">
                  <a:pos x="T4" y="T5"/>
                </a:cxn>
                <a:cxn ang="0">
                  <a:pos x="T6" y="T7"/>
                </a:cxn>
              </a:cxnLst>
              <a:rect l="0" t="0" r="r" b="b"/>
              <a:pathLst>
                <a:path w="24" h="28">
                  <a:moveTo>
                    <a:pt x="0" y="0"/>
                  </a:moveTo>
                  <a:lnTo>
                    <a:pt x="24" y="14"/>
                  </a:lnTo>
                  <a:lnTo>
                    <a:pt x="0" y="28"/>
                  </a:lnTo>
                  <a:lnTo>
                    <a:pt x="0" y="0"/>
                  </a:ln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 name="Oval 111"/>
            <p:cNvSpPr>
              <a:spLocks noChangeArrowheads="1"/>
            </p:cNvSpPr>
            <p:nvPr/>
          </p:nvSpPr>
          <p:spPr bwMode="auto">
            <a:xfrm>
              <a:off x="6066667" y="5685506"/>
              <a:ext cx="26256" cy="26256"/>
            </a:xfrm>
            <a:prstGeom prst="ellipse">
              <a:avLst/>
            </a:pr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 name="Oval 112"/>
            <p:cNvSpPr>
              <a:spLocks noChangeArrowheads="1"/>
            </p:cNvSpPr>
            <p:nvPr/>
          </p:nvSpPr>
          <p:spPr bwMode="auto">
            <a:xfrm>
              <a:off x="6106051" y="5685506"/>
              <a:ext cx="26256" cy="26256"/>
            </a:xfrm>
            <a:prstGeom prst="ellipse">
              <a:avLst/>
            </a:pr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 name="Oval 113"/>
            <p:cNvSpPr>
              <a:spLocks noChangeArrowheads="1"/>
            </p:cNvSpPr>
            <p:nvPr/>
          </p:nvSpPr>
          <p:spPr bwMode="auto">
            <a:xfrm>
              <a:off x="6146529" y="5685506"/>
              <a:ext cx="25162" cy="26256"/>
            </a:xfrm>
            <a:prstGeom prst="ellipse">
              <a:avLst/>
            </a:pr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 name="Rectangle 114"/>
            <p:cNvSpPr>
              <a:spLocks noChangeArrowheads="1"/>
            </p:cNvSpPr>
            <p:nvPr/>
          </p:nvSpPr>
          <p:spPr bwMode="auto">
            <a:xfrm>
              <a:off x="5384589" y="6114742"/>
              <a:ext cx="76580" cy="78768"/>
            </a:xfrm>
            <a:prstGeom prst="rect">
              <a:avLst/>
            </a:prstGeom>
            <a:solidFill>
              <a:srgbClr val="C6C6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 name="Rectangle 115"/>
            <p:cNvSpPr>
              <a:spLocks noChangeArrowheads="1"/>
            </p:cNvSpPr>
            <p:nvPr/>
          </p:nvSpPr>
          <p:spPr bwMode="auto">
            <a:xfrm>
              <a:off x="5483049" y="5918915"/>
              <a:ext cx="76580" cy="274595"/>
            </a:xfrm>
            <a:prstGeom prst="rect">
              <a:avLst/>
            </a:prstGeom>
            <a:solidFill>
              <a:srgbClr val="C6C6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 name="Rectangle 116"/>
            <p:cNvSpPr>
              <a:spLocks noChangeArrowheads="1"/>
            </p:cNvSpPr>
            <p:nvPr/>
          </p:nvSpPr>
          <p:spPr bwMode="auto">
            <a:xfrm>
              <a:off x="5581510" y="5882813"/>
              <a:ext cx="76580" cy="310697"/>
            </a:xfrm>
            <a:prstGeom prst="rect">
              <a:avLst/>
            </a:prstGeom>
            <a:solidFill>
              <a:srgbClr val="C6C6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 name="Rectangle 117"/>
            <p:cNvSpPr>
              <a:spLocks noChangeArrowheads="1"/>
            </p:cNvSpPr>
            <p:nvPr/>
          </p:nvSpPr>
          <p:spPr bwMode="auto">
            <a:xfrm>
              <a:off x="5679970" y="6007529"/>
              <a:ext cx="76580" cy="185981"/>
            </a:xfrm>
            <a:prstGeom prst="rect">
              <a:avLst/>
            </a:prstGeom>
            <a:solidFill>
              <a:srgbClr val="C6C6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 name="Rectangle 118"/>
            <p:cNvSpPr>
              <a:spLocks noChangeArrowheads="1"/>
            </p:cNvSpPr>
            <p:nvPr/>
          </p:nvSpPr>
          <p:spPr bwMode="auto">
            <a:xfrm>
              <a:off x="5778430" y="5925479"/>
              <a:ext cx="78768" cy="268031"/>
            </a:xfrm>
            <a:prstGeom prst="rect">
              <a:avLst/>
            </a:prstGeom>
            <a:solidFill>
              <a:srgbClr val="C6C6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 name="Rectangle 119"/>
            <p:cNvSpPr>
              <a:spLocks noChangeArrowheads="1"/>
            </p:cNvSpPr>
            <p:nvPr/>
          </p:nvSpPr>
          <p:spPr bwMode="auto">
            <a:xfrm>
              <a:off x="5879078" y="5804044"/>
              <a:ext cx="76580" cy="389465"/>
            </a:xfrm>
            <a:prstGeom prst="rect">
              <a:avLst/>
            </a:prstGeom>
            <a:solidFill>
              <a:srgbClr val="5A93A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 name="Rectangle 120"/>
            <p:cNvSpPr>
              <a:spLocks noChangeArrowheads="1"/>
            </p:cNvSpPr>
            <p:nvPr/>
          </p:nvSpPr>
          <p:spPr bwMode="auto">
            <a:xfrm>
              <a:off x="5977539" y="6100519"/>
              <a:ext cx="76580" cy="92990"/>
            </a:xfrm>
            <a:prstGeom prst="rect">
              <a:avLst/>
            </a:prstGeom>
            <a:solidFill>
              <a:srgbClr val="C6C6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 name="Rectangle 121"/>
            <p:cNvSpPr>
              <a:spLocks noChangeArrowheads="1"/>
            </p:cNvSpPr>
            <p:nvPr/>
          </p:nvSpPr>
          <p:spPr bwMode="auto">
            <a:xfrm>
              <a:off x="6075999" y="6114742"/>
              <a:ext cx="76580" cy="78768"/>
            </a:xfrm>
            <a:prstGeom prst="rect">
              <a:avLst/>
            </a:prstGeom>
            <a:solidFill>
              <a:srgbClr val="C6C6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17" name="Freeform 126"/>
          <p:cNvSpPr>
            <a:spLocks noEditPoints="1"/>
          </p:cNvSpPr>
          <p:nvPr/>
        </p:nvSpPr>
        <p:spPr bwMode="auto">
          <a:xfrm>
            <a:off x="6907255" y="5813026"/>
            <a:ext cx="878828" cy="663974"/>
          </a:xfrm>
          <a:custGeom>
            <a:avLst/>
            <a:gdLst>
              <a:gd name="T0" fmla="*/ 1251 w 1251"/>
              <a:gd name="T1" fmla="*/ 627 h 934"/>
              <a:gd name="T2" fmla="*/ 944 w 1251"/>
              <a:gd name="T3" fmla="*/ 321 h 934"/>
              <a:gd name="T4" fmla="*/ 944 w 1251"/>
              <a:gd name="T5" fmla="*/ 307 h 934"/>
              <a:gd name="T6" fmla="*/ 633 w 1251"/>
              <a:gd name="T7" fmla="*/ 0 h 934"/>
              <a:gd name="T8" fmla="*/ 323 w 1251"/>
              <a:gd name="T9" fmla="*/ 307 h 934"/>
              <a:gd name="T10" fmla="*/ 323 w 1251"/>
              <a:gd name="T11" fmla="*/ 321 h 934"/>
              <a:gd name="T12" fmla="*/ 311 w 1251"/>
              <a:gd name="T13" fmla="*/ 321 h 934"/>
              <a:gd name="T14" fmla="*/ 0 w 1251"/>
              <a:gd name="T15" fmla="*/ 627 h 934"/>
              <a:gd name="T16" fmla="*/ 311 w 1251"/>
              <a:gd name="T17" fmla="*/ 934 h 934"/>
              <a:gd name="T18" fmla="*/ 959 w 1251"/>
              <a:gd name="T19" fmla="*/ 934 h 934"/>
              <a:gd name="T20" fmla="*/ 959 w 1251"/>
              <a:gd name="T21" fmla="*/ 933 h 934"/>
              <a:gd name="T22" fmla="*/ 1251 w 1251"/>
              <a:gd name="T23" fmla="*/ 627 h 934"/>
              <a:gd name="T24" fmla="*/ 630 w 1251"/>
              <a:gd name="T25" fmla="*/ 613 h 934"/>
              <a:gd name="T26" fmla="*/ 630 w 1251"/>
              <a:gd name="T27" fmla="*/ 615 h 934"/>
              <a:gd name="T28" fmla="*/ 621 w 1251"/>
              <a:gd name="T29" fmla="*/ 615 h 934"/>
              <a:gd name="T30" fmla="*/ 621 w 1251"/>
              <a:gd name="T31" fmla="*/ 613 h 934"/>
              <a:gd name="T32" fmla="*/ 630 w 1251"/>
              <a:gd name="T33" fmla="*/ 613 h 9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51" h="934">
                <a:moveTo>
                  <a:pt x="1251" y="627"/>
                </a:moveTo>
                <a:cubicBezTo>
                  <a:pt x="1251" y="459"/>
                  <a:pt x="1114" y="322"/>
                  <a:pt x="944" y="321"/>
                </a:cubicBezTo>
                <a:cubicBezTo>
                  <a:pt x="944" y="316"/>
                  <a:pt x="944" y="311"/>
                  <a:pt x="944" y="307"/>
                </a:cubicBezTo>
                <a:cubicBezTo>
                  <a:pt x="944" y="137"/>
                  <a:pt x="805" y="0"/>
                  <a:pt x="633" y="0"/>
                </a:cubicBezTo>
                <a:cubicBezTo>
                  <a:pt x="462" y="0"/>
                  <a:pt x="323" y="137"/>
                  <a:pt x="323" y="307"/>
                </a:cubicBezTo>
                <a:cubicBezTo>
                  <a:pt x="323" y="311"/>
                  <a:pt x="323" y="316"/>
                  <a:pt x="323" y="321"/>
                </a:cubicBezTo>
                <a:cubicBezTo>
                  <a:pt x="319" y="321"/>
                  <a:pt x="315" y="321"/>
                  <a:pt x="311" y="321"/>
                </a:cubicBezTo>
                <a:cubicBezTo>
                  <a:pt x="139" y="321"/>
                  <a:pt x="0" y="458"/>
                  <a:pt x="0" y="627"/>
                </a:cubicBezTo>
                <a:cubicBezTo>
                  <a:pt x="0" y="797"/>
                  <a:pt x="139" y="934"/>
                  <a:pt x="311" y="934"/>
                </a:cubicBezTo>
                <a:cubicBezTo>
                  <a:pt x="959" y="934"/>
                  <a:pt x="959" y="934"/>
                  <a:pt x="959" y="934"/>
                </a:cubicBezTo>
                <a:cubicBezTo>
                  <a:pt x="959" y="933"/>
                  <a:pt x="959" y="933"/>
                  <a:pt x="959" y="933"/>
                </a:cubicBezTo>
                <a:cubicBezTo>
                  <a:pt x="1122" y="924"/>
                  <a:pt x="1251" y="791"/>
                  <a:pt x="1251" y="627"/>
                </a:cubicBezTo>
                <a:close/>
                <a:moveTo>
                  <a:pt x="630" y="613"/>
                </a:moveTo>
                <a:cubicBezTo>
                  <a:pt x="630" y="614"/>
                  <a:pt x="630" y="615"/>
                  <a:pt x="630" y="615"/>
                </a:cubicBezTo>
                <a:cubicBezTo>
                  <a:pt x="621" y="615"/>
                  <a:pt x="621" y="615"/>
                  <a:pt x="621" y="615"/>
                </a:cubicBezTo>
                <a:cubicBezTo>
                  <a:pt x="621" y="615"/>
                  <a:pt x="621" y="614"/>
                  <a:pt x="621" y="613"/>
                </a:cubicBezTo>
                <a:cubicBezTo>
                  <a:pt x="624" y="613"/>
                  <a:pt x="627" y="613"/>
                  <a:pt x="630" y="613"/>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218" name="Group 5"/>
          <p:cNvGrpSpPr>
            <a:grpSpLocks noChangeAspect="1"/>
          </p:cNvGrpSpPr>
          <p:nvPr/>
        </p:nvGrpSpPr>
        <p:grpSpPr bwMode="auto">
          <a:xfrm>
            <a:off x="7708757" y="995813"/>
            <a:ext cx="972017" cy="1243175"/>
            <a:chOff x="-1655" y="1786"/>
            <a:chExt cx="910" cy="1150"/>
          </a:xfrm>
          <a:solidFill>
            <a:schemeClr val="bg1">
              <a:lumMod val="50000"/>
            </a:schemeClr>
          </a:solidFill>
        </p:grpSpPr>
        <p:sp>
          <p:nvSpPr>
            <p:cNvPr id="228" name="Freeform 6"/>
            <p:cNvSpPr>
              <a:spLocks/>
            </p:cNvSpPr>
            <p:nvPr/>
          </p:nvSpPr>
          <p:spPr bwMode="auto">
            <a:xfrm>
              <a:off x="-1012" y="2386"/>
              <a:ext cx="191" cy="120"/>
            </a:xfrm>
            <a:custGeom>
              <a:avLst/>
              <a:gdLst>
                <a:gd name="T0" fmla="*/ 191 w 191"/>
                <a:gd name="T1" fmla="*/ 120 h 120"/>
                <a:gd name="T2" fmla="*/ 191 w 191"/>
                <a:gd name="T3" fmla="*/ 0 h 120"/>
                <a:gd name="T4" fmla="*/ 0 w 191"/>
                <a:gd name="T5" fmla="*/ 68 h 120"/>
                <a:gd name="T6" fmla="*/ 191 w 191"/>
                <a:gd name="T7" fmla="*/ 120 h 120"/>
              </a:gdLst>
              <a:ahLst/>
              <a:cxnLst>
                <a:cxn ang="0">
                  <a:pos x="T0" y="T1"/>
                </a:cxn>
                <a:cxn ang="0">
                  <a:pos x="T2" y="T3"/>
                </a:cxn>
                <a:cxn ang="0">
                  <a:pos x="T4" y="T5"/>
                </a:cxn>
                <a:cxn ang="0">
                  <a:pos x="T6" y="T7"/>
                </a:cxn>
              </a:cxnLst>
              <a:rect l="0" t="0" r="r" b="b"/>
              <a:pathLst>
                <a:path w="191" h="120">
                  <a:moveTo>
                    <a:pt x="191" y="120"/>
                  </a:moveTo>
                  <a:lnTo>
                    <a:pt x="191" y="0"/>
                  </a:lnTo>
                  <a:lnTo>
                    <a:pt x="0" y="68"/>
                  </a:lnTo>
                  <a:lnTo>
                    <a:pt x="191"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 name="Freeform 7"/>
            <p:cNvSpPr>
              <a:spLocks/>
            </p:cNvSpPr>
            <p:nvPr/>
          </p:nvSpPr>
          <p:spPr bwMode="auto">
            <a:xfrm>
              <a:off x="-1088" y="2462"/>
              <a:ext cx="255" cy="219"/>
            </a:xfrm>
            <a:custGeom>
              <a:avLst/>
              <a:gdLst>
                <a:gd name="T0" fmla="*/ 255 w 255"/>
                <a:gd name="T1" fmla="*/ 49 h 219"/>
                <a:gd name="T2" fmla="*/ 62 w 255"/>
                <a:gd name="T3" fmla="*/ 0 h 219"/>
                <a:gd name="T4" fmla="*/ 0 w 255"/>
                <a:gd name="T5" fmla="*/ 219 h 219"/>
                <a:gd name="T6" fmla="*/ 139 w 255"/>
                <a:gd name="T7" fmla="*/ 127 h 219"/>
                <a:gd name="T8" fmla="*/ 255 w 255"/>
                <a:gd name="T9" fmla="*/ 49 h 219"/>
              </a:gdLst>
              <a:ahLst/>
              <a:cxnLst>
                <a:cxn ang="0">
                  <a:pos x="T0" y="T1"/>
                </a:cxn>
                <a:cxn ang="0">
                  <a:pos x="T2" y="T3"/>
                </a:cxn>
                <a:cxn ang="0">
                  <a:pos x="T4" y="T5"/>
                </a:cxn>
                <a:cxn ang="0">
                  <a:pos x="T6" y="T7"/>
                </a:cxn>
                <a:cxn ang="0">
                  <a:pos x="T8" y="T9"/>
                </a:cxn>
              </a:cxnLst>
              <a:rect l="0" t="0" r="r" b="b"/>
              <a:pathLst>
                <a:path w="255" h="219">
                  <a:moveTo>
                    <a:pt x="255" y="49"/>
                  </a:moveTo>
                  <a:lnTo>
                    <a:pt x="62" y="0"/>
                  </a:lnTo>
                  <a:lnTo>
                    <a:pt x="0" y="219"/>
                  </a:lnTo>
                  <a:lnTo>
                    <a:pt x="139" y="127"/>
                  </a:lnTo>
                  <a:lnTo>
                    <a:pt x="255"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 name="Freeform 8"/>
            <p:cNvSpPr>
              <a:spLocks/>
            </p:cNvSpPr>
            <p:nvPr/>
          </p:nvSpPr>
          <p:spPr bwMode="auto">
            <a:xfrm>
              <a:off x="-1088" y="2079"/>
              <a:ext cx="260" cy="371"/>
            </a:xfrm>
            <a:custGeom>
              <a:avLst/>
              <a:gdLst>
                <a:gd name="T0" fmla="*/ 260 w 260"/>
                <a:gd name="T1" fmla="*/ 300 h 371"/>
                <a:gd name="T2" fmla="*/ 0 w 260"/>
                <a:gd name="T3" fmla="*/ 0 h 371"/>
                <a:gd name="T4" fmla="*/ 62 w 260"/>
                <a:gd name="T5" fmla="*/ 371 h 371"/>
                <a:gd name="T6" fmla="*/ 260 w 260"/>
                <a:gd name="T7" fmla="*/ 300 h 371"/>
              </a:gdLst>
              <a:ahLst/>
              <a:cxnLst>
                <a:cxn ang="0">
                  <a:pos x="T0" y="T1"/>
                </a:cxn>
                <a:cxn ang="0">
                  <a:pos x="T2" y="T3"/>
                </a:cxn>
                <a:cxn ang="0">
                  <a:pos x="T4" y="T5"/>
                </a:cxn>
                <a:cxn ang="0">
                  <a:pos x="T6" y="T7"/>
                </a:cxn>
              </a:cxnLst>
              <a:rect l="0" t="0" r="r" b="b"/>
              <a:pathLst>
                <a:path w="260" h="371">
                  <a:moveTo>
                    <a:pt x="260" y="300"/>
                  </a:moveTo>
                  <a:lnTo>
                    <a:pt x="0" y="0"/>
                  </a:lnTo>
                  <a:lnTo>
                    <a:pt x="62" y="371"/>
                  </a:lnTo>
                  <a:lnTo>
                    <a:pt x="260" y="3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 name="Freeform 9"/>
            <p:cNvSpPr>
              <a:spLocks/>
            </p:cNvSpPr>
            <p:nvPr/>
          </p:nvSpPr>
          <p:spPr bwMode="auto">
            <a:xfrm>
              <a:off x="-1086" y="2032"/>
              <a:ext cx="251" cy="326"/>
            </a:xfrm>
            <a:custGeom>
              <a:avLst/>
              <a:gdLst>
                <a:gd name="T0" fmla="*/ 251 w 251"/>
                <a:gd name="T1" fmla="*/ 326 h 326"/>
                <a:gd name="T2" fmla="*/ 126 w 251"/>
                <a:gd name="T3" fmla="*/ 0 h 326"/>
                <a:gd name="T4" fmla="*/ 0 w 251"/>
                <a:gd name="T5" fmla="*/ 33 h 326"/>
                <a:gd name="T6" fmla="*/ 251 w 251"/>
                <a:gd name="T7" fmla="*/ 326 h 326"/>
              </a:gdLst>
              <a:ahLst/>
              <a:cxnLst>
                <a:cxn ang="0">
                  <a:pos x="T0" y="T1"/>
                </a:cxn>
                <a:cxn ang="0">
                  <a:pos x="T2" y="T3"/>
                </a:cxn>
                <a:cxn ang="0">
                  <a:pos x="T4" y="T5"/>
                </a:cxn>
                <a:cxn ang="0">
                  <a:pos x="T6" y="T7"/>
                </a:cxn>
              </a:cxnLst>
              <a:rect l="0" t="0" r="r" b="b"/>
              <a:pathLst>
                <a:path w="251" h="326">
                  <a:moveTo>
                    <a:pt x="251" y="326"/>
                  </a:moveTo>
                  <a:lnTo>
                    <a:pt x="126" y="0"/>
                  </a:lnTo>
                  <a:lnTo>
                    <a:pt x="0" y="33"/>
                  </a:lnTo>
                  <a:lnTo>
                    <a:pt x="251" y="3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 name="Freeform 10"/>
            <p:cNvSpPr>
              <a:spLocks/>
            </p:cNvSpPr>
            <p:nvPr/>
          </p:nvSpPr>
          <p:spPr bwMode="auto">
            <a:xfrm>
              <a:off x="-1076" y="2528"/>
              <a:ext cx="236" cy="158"/>
            </a:xfrm>
            <a:custGeom>
              <a:avLst/>
              <a:gdLst>
                <a:gd name="T0" fmla="*/ 14 w 236"/>
                <a:gd name="T1" fmla="*/ 148 h 158"/>
                <a:gd name="T2" fmla="*/ 0 w 236"/>
                <a:gd name="T3" fmla="*/ 158 h 158"/>
                <a:gd name="T4" fmla="*/ 137 w 236"/>
                <a:gd name="T5" fmla="*/ 139 h 158"/>
                <a:gd name="T6" fmla="*/ 236 w 236"/>
                <a:gd name="T7" fmla="*/ 0 h 158"/>
                <a:gd name="T8" fmla="*/ 14 w 236"/>
                <a:gd name="T9" fmla="*/ 148 h 158"/>
              </a:gdLst>
              <a:ahLst/>
              <a:cxnLst>
                <a:cxn ang="0">
                  <a:pos x="T0" y="T1"/>
                </a:cxn>
                <a:cxn ang="0">
                  <a:pos x="T2" y="T3"/>
                </a:cxn>
                <a:cxn ang="0">
                  <a:pos x="T4" y="T5"/>
                </a:cxn>
                <a:cxn ang="0">
                  <a:pos x="T6" y="T7"/>
                </a:cxn>
                <a:cxn ang="0">
                  <a:pos x="T8" y="T9"/>
                </a:cxn>
              </a:cxnLst>
              <a:rect l="0" t="0" r="r" b="b"/>
              <a:pathLst>
                <a:path w="236" h="158">
                  <a:moveTo>
                    <a:pt x="14" y="148"/>
                  </a:moveTo>
                  <a:lnTo>
                    <a:pt x="0" y="158"/>
                  </a:lnTo>
                  <a:lnTo>
                    <a:pt x="137" y="139"/>
                  </a:lnTo>
                  <a:lnTo>
                    <a:pt x="236" y="0"/>
                  </a:lnTo>
                  <a:lnTo>
                    <a:pt x="14" y="1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 name="Freeform 11"/>
            <p:cNvSpPr>
              <a:spLocks/>
            </p:cNvSpPr>
            <p:nvPr/>
          </p:nvSpPr>
          <p:spPr bwMode="auto">
            <a:xfrm>
              <a:off x="-1095" y="2091"/>
              <a:ext cx="61" cy="585"/>
            </a:xfrm>
            <a:custGeom>
              <a:avLst/>
              <a:gdLst>
                <a:gd name="T0" fmla="*/ 0 w 61"/>
                <a:gd name="T1" fmla="*/ 0 h 585"/>
                <a:gd name="T2" fmla="*/ 0 w 61"/>
                <a:gd name="T3" fmla="*/ 585 h 585"/>
                <a:gd name="T4" fmla="*/ 61 w 61"/>
                <a:gd name="T5" fmla="*/ 363 h 585"/>
                <a:gd name="T6" fmla="*/ 0 w 61"/>
                <a:gd name="T7" fmla="*/ 0 h 585"/>
              </a:gdLst>
              <a:ahLst/>
              <a:cxnLst>
                <a:cxn ang="0">
                  <a:pos x="T0" y="T1"/>
                </a:cxn>
                <a:cxn ang="0">
                  <a:pos x="T2" y="T3"/>
                </a:cxn>
                <a:cxn ang="0">
                  <a:pos x="T4" y="T5"/>
                </a:cxn>
                <a:cxn ang="0">
                  <a:pos x="T6" y="T7"/>
                </a:cxn>
              </a:cxnLst>
              <a:rect l="0" t="0" r="r" b="b"/>
              <a:pathLst>
                <a:path w="61" h="585">
                  <a:moveTo>
                    <a:pt x="0" y="0"/>
                  </a:moveTo>
                  <a:lnTo>
                    <a:pt x="0" y="585"/>
                  </a:lnTo>
                  <a:lnTo>
                    <a:pt x="61" y="36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 name="Freeform 12"/>
            <p:cNvSpPr>
              <a:spLocks/>
            </p:cNvSpPr>
            <p:nvPr/>
          </p:nvSpPr>
          <p:spPr bwMode="auto">
            <a:xfrm>
              <a:off x="-1090" y="2681"/>
              <a:ext cx="264" cy="255"/>
            </a:xfrm>
            <a:custGeom>
              <a:avLst/>
              <a:gdLst>
                <a:gd name="T0" fmla="*/ 264 w 264"/>
                <a:gd name="T1" fmla="*/ 255 h 255"/>
                <a:gd name="T2" fmla="*/ 153 w 264"/>
                <a:gd name="T3" fmla="*/ 0 h 255"/>
                <a:gd name="T4" fmla="*/ 0 w 264"/>
                <a:gd name="T5" fmla="*/ 255 h 255"/>
                <a:gd name="T6" fmla="*/ 264 w 264"/>
                <a:gd name="T7" fmla="*/ 255 h 255"/>
              </a:gdLst>
              <a:ahLst/>
              <a:cxnLst>
                <a:cxn ang="0">
                  <a:pos x="T0" y="T1"/>
                </a:cxn>
                <a:cxn ang="0">
                  <a:pos x="T2" y="T3"/>
                </a:cxn>
                <a:cxn ang="0">
                  <a:pos x="T4" y="T5"/>
                </a:cxn>
                <a:cxn ang="0">
                  <a:pos x="T6" y="T7"/>
                </a:cxn>
              </a:cxnLst>
              <a:rect l="0" t="0" r="r" b="b"/>
              <a:pathLst>
                <a:path w="264" h="255">
                  <a:moveTo>
                    <a:pt x="264" y="255"/>
                  </a:moveTo>
                  <a:lnTo>
                    <a:pt x="153" y="0"/>
                  </a:lnTo>
                  <a:lnTo>
                    <a:pt x="0" y="255"/>
                  </a:lnTo>
                  <a:lnTo>
                    <a:pt x="264" y="2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 name="Freeform 13"/>
            <p:cNvSpPr>
              <a:spLocks/>
            </p:cNvSpPr>
            <p:nvPr/>
          </p:nvSpPr>
          <p:spPr bwMode="auto">
            <a:xfrm>
              <a:off x="-1095" y="2676"/>
              <a:ext cx="149" cy="251"/>
            </a:xfrm>
            <a:custGeom>
              <a:avLst/>
              <a:gdLst>
                <a:gd name="T0" fmla="*/ 0 w 63"/>
                <a:gd name="T1" fmla="*/ 9 h 106"/>
                <a:gd name="T2" fmla="*/ 0 w 63"/>
                <a:gd name="T3" fmla="*/ 9 h 106"/>
                <a:gd name="T4" fmla="*/ 0 w 63"/>
                <a:gd name="T5" fmla="*/ 9 h 106"/>
                <a:gd name="T6" fmla="*/ 0 w 63"/>
                <a:gd name="T7" fmla="*/ 106 h 106"/>
                <a:gd name="T8" fmla="*/ 63 w 63"/>
                <a:gd name="T9" fmla="*/ 0 h 106"/>
                <a:gd name="T10" fmla="*/ 0 w 63"/>
                <a:gd name="T11" fmla="*/ 9 h 106"/>
              </a:gdLst>
              <a:ahLst/>
              <a:cxnLst>
                <a:cxn ang="0">
                  <a:pos x="T0" y="T1"/>
                </a:cxn>
                <a:cxn ang="0">
                  <a:pos x="T2" y="T3"/>
                </a:cxn>
                <a:cxn ang="0">
                  <a:pos x="T4" y="T5"/>
                </a:cxn>
                <a:cxn ang="0">
                  <a:pos x="T6" y="T7"/>
                </a:cxn>
                <a:cxn ang="0">
                  <a:pos x="T8" y="T9"/>
                </a:cxn>
                <a:cxn ang="0">
                  <a:pos x="T10" y="T11"/>
                </a:cxn>
              </a:cxnLst>
              <a:rect l="0" t="0" r="r" b="b"/>
              <a:pathLst>
                <a:path w="63" h="106">
                  <a:moveTo>
                    <a:pt x="0" y="9"/>
                  </a:moveTo>
                  <a:cubicBezTo>
                    <a:pt x="0" y="9"/>
                    <a:pt x="0" y="9"/>
                    <a:pt x="0" y="9"/>
                  </a:cubicBezTo>
                  <a:cubicBezTo>
                    <a:pt x="0" y="9"/>
                    <a:pt x="0" y="9"/>
                    <a:pt x="0" y="9"/>
                  </a:cubicBezTo>
                  <a:cubicBezTo>
                    <a:pt x="0" y="106"/>
                    <a:pt x="0" y="106"/>
                    <a:pt x="0" y="106"/>
                  </a:cubicBezTo>
                  <a:cubicBezTo>
                    <a:pt x="63" y="0"/>
                    <a:pt x="63" y="0"/>
                    <a:pt x="63" y="0"/>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 name="Freeform 14"/>
            <p:cNvSpPr>
              <a:spLocks/>
            </p:cNvSpPr>
            <p:nvPr/>
          </p:nvSpPr>
          <p:spPr bwMode="auto">
            <a:xfrm>
              <a:off x="-932" y="2518"/>
              <a:ext cx="111" cy="406"/>
            </a:xfrm>
            <a:custGeom>
              <a:avLst/>
              <a:gdLst>
                <a:gd name="T0" fmla="*/ 111 w 111"/>
                <a:gd name="T1" fmla="*/ 0 h 406"/>
                <a:gd name="T2" fmla="*/ 0 w 111"/>
                <a:gd name="T3" fmla="*/ 154 h 406"/>
                <a:gd name="T4" fmla="*/ 111 w 111"/>
                <a:gd name="T5" fmla="*/ 406 h 406"/>
                <a:gd name="T6" fmla="*/ 111 w 111"/>
                <a:gd name="T7" fmla="*/ 0 h 406"/>
              </a:gdLst>
              <a:ahLst/>
              <a:cxnLst>
                <a:cxn ang="0">
                  <a:pos x="T0" y="T1"/>
                </a:cxn>
                <a:cxn ang="0">
                  <a:pos x="T2" y="T3"/>
                </a:cxn>
                <a:cxn ang="0">
                  <a:pos x="T4" y="T5"/>
                </a:cxn>
                <a:cxn ang="0">
                  <a:pos x="T6" y="T7"/>
                </a:cxn>
              </a:cxnLst>
              <a:rect l="0" t="0" r="r" b="b"/>
              <a:pathLst>
                <a:path w="111" h="406">
                  <a:moveTo>
                    <a:pt x="111" y="0"/>
                  </a:moveTo>
                  <a:lnTo>
                    <a:pt x="0" y="154"/>
                  </a:lnTo>
                  <a:lnTo>
                    <a:pt x="111" y="406"/>
                  </a:lnTo>
                  <a:lnTo>
                    <a:pt x="1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 name="Freeform 15"/>
            <p:cNvSpPr>
              <a:spLocks/>
            </p:cNvSpPr>
            <p:nvPr/>
          </p:nvSpPr>
          <p:spPr bwMode="auto">
            <a:xfrm>
              <a:off x="-1095" y="1798"/>
              <a:ext cx="130" cy="260"/>
            </a:xfrm>
            <a:custGeom>
              <a:avLst/>
              <a:gdLst>
                <a:gd name="T0" fmla="*/ 0 w 130"/>
                <a:gd name="T1" fmla="*/ 260 h 260"/>
                <a:gd name="T2" fmla="*/ 130 w 130"/>
                <a:gd name="T3" fmla="*/ 224 h 260"/>
                <a:gd name="T4" fmla="*/ 0 w 130"/>
                <a:gd name="T5" fmla="*/ 0 h 260"/>
                <a:gd name="T6" fmla="*/ 0 w 130"/>
                <a:gd name="T7" fmla="*/ 260 h 260"/>
              </a:gdLst>
              <a:ahLst/>
              <a:cxnLst>
                <a:cxn ang="0">
                  <a:pos x="T0" y="T1"/>
                </a:cxn>
                <a:cxn ang="0">
                  <a:pos x="T2" y="T3"/>
                </a:cxn>
                <a:cxn ang="0">
                  <a:pos x="T4" y="T5"/>
                </a:cxn>
                <a:cxn ang="0">
                  <a:pos x="T6" y="T7"/>
                </a:cxn>
              </a:cxnLst>
              <a:rect l="0" t="0" r="r" b="b"/>
              <a:pathLst>
                <a:path w="130" h="260">
                  <a:moveTo>
                    <a:pt x="0" y="260"/>
                  </a:moveTo>
                  <a:lnTo>
                    <a:pt x="130" y="224"/>
                  </a:lnTo>
                  <a:lnTo>
                    <a:pt x="0" y="0"/>
                  </a:lnTo>
                  <a:lnTo>
                    <a:pt x="0"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 name="Freeform 16"/>
            <p:cNvSpPr>
              <a:spLocks/>
            </p:cNvSpPr>
            <p:nvPr/>
          </p:nvSpPr>
          <p:spPr bwMode="auto">
            <a:xfrm>
              <a:off x="-953" y="1798"/>
              <a:ext cx="132" cy="569"/>
            </a:xfrm>
            <a:custGeom>
              <a:avLst/>
              <a:gdLst>
                <a:gd name="T0" fmla="*/ 0 w 132"/>
                <a:gd name="T1" fmla="*/ 229 h 569"/>
                <a:gd name="T2" fmla="*/ 132 w 132"/>
                <a:gd name="T3" fmla="*/ 569 h 569"/>
                <a:gd name="T4" fmla="*/ 132 w 132"/>
                <a:gd name="T5" fmla="*/ 0 h 569"/>
                <a:gd name="T6" fmla="*/ 0 w 132"/>
                <a:gd name="T7" fmla="*/ 229 h 569"/>
              </a:gdLst>
              <a:ahLst/>
              <a:cxnLst>
                <a:cxn ang="0">
                  <a:pos x="T0" y="T1"/>
                </a:cxn>
                <a:cxn ang="0">
                  <a:pos x="T2" y="T3"/>
                </a:cxn>
                <a:cxn ang="0">
                  <a:pos x="T4" y="T5"/>
                </a:cxn>
                <a:cxn ang="0">
                  <a:pos x="T6" y="T7"/>
                </a:cxn>
              </a:cxnLst>
              <a:rect l="0" t="0" r="r" b="b"/>
              <a:pathLst>
                <a:path w="132" h="569">
                  <a:moveTo>
                    <a:pt x="0" y="229"/>
                  </a:moveTo>
                  <a:lnTo>
                    <a:pt x="132" y="569"/>
                  </a:lnTo>
                  <a:lnTo>
                    <a:pt x="132" y="0"/>
                  </a:lnTo>
                  <a:lnTo>
                    <a:pt x="0" y="2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 name="Freeform 17"/>
            <p:cNvSpPr>
              <a:spLocks/>
            </p:cNvSpPr>
            <p:nvPr/>
          </p:nvSpPr>
          <p:spPr bwMode="auto">
            <a:xfrm>
              <a:off x="-1090" y="1788"/>
              <a:ext cx="264" cy="227"/>
            </a:xfrm>
            <a:custGeom>
              <a:avLst/>
              <a:gdLst>
                <a:gd name="T0" fmla="*/ 0 w 264"/>
                <a:gd name="T1" fmla="*/ 0 h 227"/>
                <a:gd name="T2" fmla="*/ 132 w 264"/>
                <a:gd name="T3" fmla="*/ 227 h 227"/>
                <a:gd name="T4" fmla="*/ 264 w 264"/>
                <a:gd name="T5" fmla="*/ 0 h 227"/>
                <a:gd name="T6" fmla="*/ 0 w 264"/>
                <a:gd name="T7" fmla="*/ 0 h 227"/>
              </a:gdLst>
              <a:ahLst/>
              <a:cxnLst>
                <a:cxn ang="0">
                  <a:pos x="T0" y="T1"/>
                </a:cxn>
                <a:cxn ang="0">
                  <a:pos x="T2" y="T3"/>
                </a:cxn>
                <a:cxn ang="0">
                  <a:pos x="T4" y="T5"/>
                </a:cxn>
                <a:cxn ang="0">
                  <a:pos x="T6" y="T7"/>
                </a:cxn>
              </a:cxnLst>
              <a:rect l="0" t="0" r="r" b="b"/>
              <a:pathLst>
                <a:path w="264" h="227">
                  <a:moveTo>
                    <a:pt x="0" y="0"/>
                  </a:moveTo>
                  <a:lnTo>
                    <a:pt x="132" y="227"/>
                  </a:lnTo>
                  <a:lnTo>
                    <a:pt x="264"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 name="Freeform 18"/>
            <p:cNvSpPr>
              <a:spLocks/>
            </p:cNvSpPr>
            <p:nvPr/>
          </p:nvSpPr>
          <p:spPr bwMode="auto">
            <a:xfrm>
              <a:off x="-795" y="1819"/>
              <a:ext cx="50" cy="1075"/>
            </a:xfrm>
            <a:custGeom>
              <a:avLst/>
              <a:gdLst>
                <a:gd name="T0" fmla="*/ 21 w 21"/>
                <a:gd name="T1" fmla="*/ 448 h 455"/>
                <a:gd name="T2" fmla="*/ 19 w 21"/>
                <a:gd name="T3" fmla="*/ 451 h 455"/>
                <a:gd name="T4" fmla="*/ 3 w 21"/>
                <a:gd name="T5" fmla="*/ 454 h 455"/>
                <a:gd name="T6" fmla="*/ 0 w 21"/>
                <a:gd name="T7" fmla="*/ 452 h 455"/>
                <a:gd name="T8" fmla="*/ 0 w 21"/>
                <a:gd name="T9" fmla="*/ 2 h 455"/>
                <a:gd name="T10" fmla="*/ 3 w 21"/>
                <a:gd name="T11" fmla="*/ 0 h 455"/>
                <a:gd name="T12" fmla="*/ 19 w 21"/>
                <a:gd name="T13" fmla="*/ 3 h 455"/>
                <a:gd name="T14" fmla="*/ 21 w 21"/>
                <a:gd name="T15" fmla="*/ 6 h 455"/>
                <a:gd name="T16" fmla="*/ 21 w 21"/>
                <a:gd name="T17" fmla="*/ 448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455">
                  <a:moveTo>
                    <a:pt x="21" y="448"/>
                  </a:moveTo>
                  <a:cubicBezTo>
                    <a:pt x="21" y="450"/>
                    <a:pt x="20" y="451"/>
                    <a:pt x="19" y="451"/>
                  </a:cubicBezTo>
                  <a:cubicBezTo>
                    <a:pt x="3" y="454"/>
                    <a:pt x="3" y="454"/>
                    <a:pt x="3" y="454"/>
                  </a:cubicBezTo>
                  <a:cubicBezTo>
                    <a:pt x="2" y="455"/>
                    <a:pt x="0" y="454"/>
                    <a:pt x="0" y="452"/>
                  </a:cubicBezTo>
                  <a:cubicBezTo>
                    <a:pt x="0" y="2"/>
                    <a:pt x="0" y="2"/>
                    <a:pt x="0" y="2"/>
                  </a:cubicBezTo>
                  <a:cubicBezTo>
                    <a:pt x="0" y="1"/>
                    <a:pt x="2" y="0"/>
                    <a:pt x="3" y="0"/>
                  </a:cubicBezTo>
                  <a:cubicBezTo>
                    <a:pt x="19" y="3"/>
                    <a:pt x="19" y="3"/>
                    <a:pt x="19" y="3"/>
                  </a:cubicBezTo>
                  <a:cubicBezTo>
                    <a:pt x="20" y="3"/>
                    <a:pt x="21" y="5"/>
                    <a:pt x="21" y="6"/>
                  </a:cubicBezTo>
                  <a:lnTo>
                    <a:pt x="21" y="4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 name="Freeform 19"/>
            <p:cNvSpPr>
              <a:spLocks/>
            </p:cNvSpPr>
            <p:nvPr/>
          </p:nvSpPr>
          <p:spPr bwMode="auto">
            <a:xfrm>
              <a:off x="-1579" y="2384"/>
              <a:ext cx="194" cy="120"/>
            </a:xfrm>
            <a:custGeom>
              <a:avLst/>
              <a:gdLst>
                <a:gd name="T0" fmla="*/ 0 w 194"/>
                <a:gd name="T1" fmla="*/ 120 h 120"/>
                <a:gd name="T2" fmla="*/ 0 w 194"/>
                <a:gd name="T3" fmla="*/ 0 h 120"/>
                <a:gd name="T4" fmla="*/ 194 w 194"/>
                <a:gd name="T5" fmla="*/ 68 h 120"/>
                <a:gd name="T6" fmla="*/ 0 w 194"/>
                <a:gd name="T7" fmla="*/ 120 h 120"/>
              </a:gdLst>
              <a:ahLst/>
              <a:cxnLst>
                <a:cxn ang="0">
                  <a:pos x="T0" y="T1"/>
                </a:cxn>
                <a:cxn ang="0">
                  <a:pos x="T2" y="T3"/>
                </a:cxn>
                <a:cxn ang="0">
                  <a:pos x="T4" y="T5"/>
                </a:cxn>
                <a:cxn ang="0">
                  <a:pos x="T6" y="T7"/>
                </a:cxn>
              </a:cxnLst>
              <a:rect l="0" t="0" r="r" b="b"/>
              <a:pathLst>
                <a:path w="194" h="120">
                  <a:moveTo>
                    <a:pt x="0" y="120"/>
                  </a:moveTo>
                  <a:lnTo>
                    <a:pt x="0" y="0"/>
                  </a:lnTo>
                  <a:lnTo>
                    <a:pt x="194" y="68"/>
                  </a:lnTo>
                  <a:lnTo>
                    <a:pt x="0"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 name="Freeform 20"/>
            <p:cNvSpPr>
              <a:spLocks/>
            </p:cNvSpPr>
            <p:nvPr/>
          </p:nvSpPr>
          <p:spPr bwMode="auto">
            <a:xfrm>
              <a:off x="-1567" y="2459"/>
              <a:ext cx="255" cy="220"/>
            </a:xfrm>
            <a:custGeom>
              <a:avLst/>
              <a:gdLst>
                <a:gd name="T0" fmla="*/ 0 w 255"/>
                <a:gd name="T1" fmla="*/ 50 h 220"/>
                <a:gd name="T2" fmla="*/ 193 w 255"/>
                <a:gd name="T3" fmla="*/ 0 h 220"/>
                <a:gd name="T4" fmla="*/ 255 w 255"/>
                <a:gd name="T5" fmla="*/ 220 h 220"/>
                <a:gd name="T6" fmla="*/ 115 w 255"/>
                <a:gd name="T7" fmla="*/ 128 h 220"/>
                <a:gd name="T8" fmla="*/ 0 w 255"/>
                <a:gd name="T9" fmla="*/ 50 h 220"/>
              </a:gdLst>
              <a:ahLst/>
              <a:cxnLst>
                <a:cxn ang="0">
                  <a:pos x="T0" y="T1"/>
                </a:cxn>
                <a:cxn ang="0">
                  <a:pos x="T2" y="T3"/>
                </a:cxn>
                <a:cxn ang="0">
                  <a:pos x="T4" y="T5"/>
                </a:cxn>
                <a:cxn ang="0">
                  <a:pos x="T6" y="T7"/>
                </a:cxn>
                <a:cxn ang="0">
                  <a:pos x="T8" y="T9"/>
                </a:cxn>
              </a:cxnLst>
              <a:rect l="0" t="0" r="r" b="b"/>
              <a:pathLst>
                <a:path w="255" h="220">
                  <a:moveTo>
                    <a:pt x="0" y="50"/>
                  </a:moveTo>
                  <a:lnTo>
                    <a:pt x="193" y="0"/>
                  </a:lnTo>
                  <a:lnTo>
                    <a:pt x="255" y="220"/>
                  </a:lnTo>
                  <a:lnTo>
                    <a:pt x="115" y="128"/>
                  </a:lnTo>
                  <a:lnTo>
                    <a:pt x="0"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 name="Freeform 21"/>
            <p:cNvSpPr>
              <a:spLocks/>
            </p:cNvSpPr>
            <p:nvPr/>
          </p:nvSpPr>
          <p:spPr bwMode="auto">
            <a:xfrm>
              <a:off x="-1570" y="2077"/>
              <a:ext cx="258" cy="370"/>
            </a:xfrm>
            <a:custGeom>
              <a:avLst/>
              <a:gdLst>
                <a:gd name="T0" fmla="*/ 0 w 258"/>
                <a:gd name="T1" fmla="*/ 300 h 370"/>
                <a:gd name="T2" fmla="*/ 258 w 258"/>
                <a:gd name="T3" fmla="*/ 0 h 370"/>
                <a:gd name="T4" fmla="*/ 196 w 258"/>
                <a:gd name="T5" fmla="*/ 370 h 370"/>
                <a:gd name="T6" fmla="*/ 0 w 258"/>
                <a:gd name="T7" fmla="*/ 300 h 370"/>
              </a:gdLst>
              <a:ahLst/>
              <a:cxnLst>
                <a:cxn ang="0">
                  <a:pos x="T0" y="T1"/>
                </a:cxn>
                <a:cxn ang="0">
                  <a:pos x="T2" y="T3"/>
                </a:cxn>
                <a:cxn ang="0">
                  <a:pos x="T4" y="T5"/>
                </a:cxn>
                <a:cxn ang="0">
                  <a:pos x="T6" y="T7"/>
                </a:cxn>
              </a:cxnLst>
              <a:rect l="0" t="0" r="r" b="b"/>
              <a:pathLst>
                <a:path w="258" h="370">
                  <a:moveTo>
                    <a:pt x="0" y="300"/>
                  </a:moveTo>
                  <a:lnTo>
                    <a:pt x="258" y="0"/>
                  </a:lnTo>
                  <a:lnTo>
                    <a:pt x="196" y="370"/>
                  </a:lnTo>
                  <a:lnTo>
                    <a:pt x="0" y="3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 name="Freeform 22"/>
            <p:cNvSpPr>
              <a:spLocks/>
            </p:cNvSpPr>
            <p:nvPr/>
          </p:nvSpPr>
          <p:spPr bwMode="auto">
            <a:xfrm>
              <a:off x="-1565" y="2029"/>
              <a:ext cx="253" cy="326"/>
            </a:xfrm>
            <a:custGeom>
              <a:avLst/>
              <a:gdLst>
                <a:gd name="T0" fmla="*/ 0 w 253"/>
                <a:gd name="T1" fmla="*/ 326 h 326"/>
                <a:gd name="T2" fmla="*/ 125 w 253"/>
                <a:gd name="T3" fmla="*/ 0 h 326"/>
                <a:gd name="T4" fmla="*/ 253 w 253"/>
                <a:gd name="T5" fmla="*/ 33 h 326"/>
                <a:gd name="T6" fmla="*/ 0 w 253"/>
                <a:gd name="T7" fmla="*/ 326 h 326"/>
              </a:gdLst>
              <a:ahLst/>
              <a:cxnLst>
                <a:cxn ang="0">
                  <a:pos x="T0" y="T1"/>
                </a:cxn>
                <a:cxn ang="0">
                  <a:pos x="T2" y="T3"/>
                </a:cxn>
                <a:cxn ang="0">
                  <a:pos x="T4" y="T5"/>
                </a:cxn>
                <a:cxn ang="0">
                  <a:pos x="T6" y="T7"/>
                </a:cxn>
              </a:cxnLst>
              <a:rect l="0" t="0" r="r" b="b"/>
              <a:pathLst>
                <a:path w="253" h="326">
                  <a:moveTo>
                    <a:pt x="0" y="326"/>
                  </a:moveTo>
                  <a:lnTo>
                    <a:pt x="125" y="0"/>
                  </a:lnTo>
                  <a:lnTo>
                    <a:pt x="253" y="33"/>
                  </a:lnTo>
                  <a:lnTo>
                    <a:pt x="0" y="3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 name="Freeform 23"/>
            <p:cNvSpPr>
              <a:spLocks/>
            </p:cNvSpPr>
            <p:nvPr/>
          </p:nvSpPr>
          <p:spPr bwMode="auto">
            <a:xfrm>
              <a:off x="-1560" y="2525"/>
              <a:ext cx="236" cy="159"/>
            </a:xfrm>
            <a:custGeom>
              <a:avLst/>
              <a:gdLst>
                <a:gd name="T0" fmla="*/ 222 w 236"/>
                <a:gd name="T1" fmla="*/ 149 h 159"/>
                <a:gd name="T2" fmla="*/ 236 w 236"/>
                <a:gd name="T3" fmla="*/ 159 h 159"/>
                <a:gd name="T4" fmla="*/ 99 w 236"/>
                <a:gd name="T5" fmla="*/ 140 h 159"/>
                <a:gd name="T6" fmla="*/ 0 w 236"/>
                <a:gd name="T7" fmla="*/ 0 h 159"/>
                <a:gd name="T8" fmla="*/ 222 w 236"/>
                <a:gd name="T9" fmla="*/ 149 h 159"/>
              </a:gdLst>
              <a:ahLst/>
              <a:cxnLst>
                <a:cxn ang="0">
                  <a:pos x="T0" y="T1"/>
                </a:cxn>
                <a:cxn ang="0">
                  <a:pos x="T2" y="T3"/>
                </a:cxn>
                <a:cxn ang="0">
                  <a:pos x="T4" y="T5"/>
                </a:cxn>
                <a:cxn ang="0">
                  <a:pos x="T6" y="T7"/>
                </a:cxn>
                <a:cxn ang="0">
                  <a:pos x="T8" y="T9"/>
                </a:cxn>
              </a:cxnLst>
              <a:rect l="0" t="0" r="r" b="b"/>
              <a:pathLst>
                <a:path w="236" h="159">
                  <a:moveTo>
                    <a:pt x="222" y="149"/>
                  </a:moveTo>
                  <a:lnTo>
                    <a:pt x="236" y="159"/>
                  </a:lnTo>
                  <a:lnTo>
                    <a:pt x="99" y="140"/>
                  </a:lnTo>
                  <a:lnTo>
                    <a:pt x="0" y="0"/>
                  </a:lnTo>
                  <a:lnTo>
                    <a:pt x="222"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 name="Freeform 24"/>
            <p:cNvSpPr>
              <a:spLocks/>
            </p:cNvSpPr>
            <p:nvPr/>
          </p:nvSpPr>
          <p:spPr bwMode="auto">
            <a:xfrm>
              <a:off x="-1367" y="2088"/>
              <a:ext cx="62" cy="584"/>
            </a:xfrm>
            <a:custGeom>
              <a:avLst/>
              <a:gdLst>
                <a:gd name="T0" fmla="*/ 62 w 62"/>
                <a:gd name="T1" fmla="*/ 0 h 584"/>
                <a:gd name="T2" fmla="*/ 62 w 62"/>
                <a:gd name="T3" fmla="*/ 584 h 584"/>
                <a:gd name="T4" fmla="*/ 0 w 62"/>
                <a:gd name="T5" fmla="*/ 364 h 584"/>
                <a:gd name="T6" fmla="*/ 62 w 62"/>
                <a:gd name="T7" fmla="*/ 0 h 584"/>
              </a:gdLst>
              <a:ahLst/>
              <a:cxnLst>
                <a:cxn ang="0">
                  <a:pos x="T0" y="T1"/>
                </a:cxn>
                <a:cxn ang="0">
                  <a:pos x="T2" y="T3"/>
                </a:cxn>
                <a:cxn ang="0">
                  <a:pos x="T4" y="T5"/>
                </a:cxn>
                <a:cxn ang="0">
                  <a:pos x="T6" y="T7"/>
                </a:cxn>
              </a:cxnLst>
              <a:rect l="0" t="0" r="r" b="b"/>
              <a:pathLst>
                <a:path w="62" h="584">
                  <a:moveTo>
                    <a:pt x="62" y="0"/>
                  </a:moveTo>
                  <a:lnTo>
                    <a:pt x="62" y="584"/>
                  </a:lnTo>
                  <a:lnTo>
                    <a:pt x="0" y="364"/>
                  </a:lnTo>
                  <a:lnTo>
                    <a:pt x="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 name="Freeform 25"/>
            <p:cNvSpPr>
              <a:spLocks/>
            </p:cNvSpPr>
            <p:nvPr/>
          </p:nvSpPr>
          <p:spPr bwMode="auto">
            <a:xfrm>
              <a:off x="-1574" y="2679"/>
              <a:ext cx="264" cy="255"/>
            </a:xfrm>
            <a:custGeom>
              <a:avLst/>
              <a:gdLst>
                <a:gd name="T0" fmla="*/ 0 w 264"/>
                <a:gd name="T1" fmla="*/ 255 h 255"/>
                <a:gd name="T2" fmla="*/ 111 w 264"/>
                <a:gd name="T3" fmla="*/ 0 h 255"/>
                <a:gd name="T4" fmla="*/ 264 w 264"/>
                <a:gd name="T5" fmla="*/ 255 h 255"/>
                <a:gd name="T6" fmla="*/ 0 w 264"/>
                <a:gd name="T7" fmla="*/ 255 h 255"/>
              </a:gdLst>
              <a:ahLst/>
              <a:cxnLst>
                <a:cxn ang="0">
                  <a:pos x="T0" y="T1"/>
                </a:cxn>
                <a:cxn ang="0">
                  <a:pos x="T2" y="T3"/>
                </a:cxn>
                <a:cxn ang="0">
                  <a:pos x="T4" y="T5"/>
                </a:cxn>
                <a:cxn ang="0">
                  <a:pos x="T6" y="T7"/>
                </a:cxn>
              </a:cxnLst>
              <a:rect l="0" t="0" r="r" b="b"/>
              <a:pathLst>
                <a:path w="264" h="255">
                  <a:moveTo>
                    <a:pt x="0" y="255"/>
                  </a:moveTo>
                  <a:lnTo>
                    <a:pt x="111" y="0"/>
                  </a:lnTo>
                  <a:lnTo>
                    <a:pt x="264" y="255"/>
                  </a:lnTo>
                  <a:lnTo>
                    <a:pt x="0" y="2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 name="Freeform 26"/>
            <p:cNvSpPr>
              <a:spLocks/>
            </p:cNvSpPr>
            <p:nvPr/>
          </p:nvSpPr>
          <p:spPr bwMode="auto">
            <a:xfrm>
              <a:off x="-1454" y="2674"/>
              <a:ext cx="149" cy="250"/>
            </a:xfrm>
            <a:custGeom>
              <a:avLst/>
              <a:gdLst>
                <a:gd name="T0" fmla="*/ 63 w 63"/>
                <a:gd name="T1" fmla="*/ 9 h 106"/>
                <a:gd name="T2" fmla="*/ 63 w 63"/>
                <a:gd name="T3" fmla="*/ 9 h 106"/>
                <a:gd name="T4" fmla="*/ 63 w 63"/>
                <a:gd name="T5" fmla="*/ 9 h 106"/>
                <a:gd name="T6" fmla="*/ 63 w 63"/>
                <a:gd name="T7" fmla="*/ 106 h 106"/>
                <a:gd name="T8" fmla="*/ 0 w 63"/>
                <a:gd name="T9" fmla="*/ 0 h 106"/>
                <a:gd name="T10" fmla="*/ 63 w 63"/>
                <a:gd name="T11" fmla="*/ 9 h 106"/>
              </a:gdLst>
              <a:ahLst/>
              <a:cxnLst>
                <a:cxn ang="0">
                  <a:pos x="T0" y="T1"/>
                </a:cxn>
                <a:cxn ang="0">
                  <a:pos x="T2" y="T3"/>
                </a:cxn>
                <a:cxn ang="0">
                  <a:pos x="T4" y="T5"/>
                </a:cxn>
                <a:cxn ang="0">
                  <a:pos x="T6" y="T7"/>
                </a:cxn>
                <a:cxn ang="0">
                  <a:pos x="T8" y="T9"/>
                </a:cxn>
                <a:cxn ang="0">
                  <a:pos x="T10" y="T11"/>
                </a:cxn>
              </a:cxnLst>
              <a:rect l="0" t="0" r="r" b="b"/>
              <a:pathLst>
                <a:path w="63" h="106">
                  <a:moveTo>
                    <a:pt x="63" y="9"/>
                  </a:moveTo>
                  <a:cubicBezTo>
                    <a:pt x="63" y="9"/>
                    <a:pt x="63" y="9"/>
                    <a:pt x="63" y="9"/>
                  </a:cubicBezTo>
                  <a:cubicBezTo>
                    <a:pt x="63" y="9"/>
                    <a:pt x="63" y="9"/>
                    <a:pt x="63" y="9"/>
                  </a:cubicBezTo>
                  <a:cubicBezTo>
                    <a:pt x="63" y="106"/>
                    <a:pt x="63" y="106"/>
                    <a:pt x="63" y="106"/>
                  </a:cubicBezTo>
                  <a:cubicBezTo>
                    <a:pt x="0" y="0"/>
                    <a:pt x="0" y="0"/>
                    <a:pt x="0" y="0"/>
                  </a:cubicBezTo>
                  <a:lnTo>
                    <a:pt x="6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 name="Freeform 27"/>
            <p:cNvSpPr>
              <a:spLocks/>
            </p:cNvSpPr>
            <p:nvPr/>
          </p:nvSpPr>
          <p:spPr bwMode="auto">
            <a:xfrm>
              <a:off x="-1579" y="2516"/>
              <a:ext cx="111" cy="406"/>
            </a:xfrm>
            <a:custGeom>
              <a:avLst/>
              <a:gdLst>
                <a:gd name="T0" fmla="*/ 0 w 111"/>
                <a:gd name="T1" fmla="*/ 0 h 406"/>
                <a:gd name="T2" fmla="*/ 111 w 111"/>
                <a:gd name="T3" fmla="*/ 153 h 406"/>
                <a:gd name="T4" fmla="*/ 0 w 111"/>
                <a:gd name="T5" fmla="*/ 406 h 406"/>
                <a:gd name="T6" fmla="*/ 0 w 111"/>
                <a:gd name="T7" fmla="*/ 0 h 406"/>
              </a:gdLst>
              <a:ahLst/>
              <a:cxnLst>
                <a:cxn ang="0">
                  <a:pos x="T0" y="T1"/>
                </a:cxn>
                <a:cxn ang="0">
                  <a:pos x="T2" y="T3"/>
                </a:cxn>
                <a:cxn ang="0">
                  <a:pos x="T4" y="T5"/>
                </a:cxn>
                <a:cxn ang="0">
                  <a:pos x="T6" y="T7"/>
                </a:cxn>
              </a:cxnLst>
              <a:rect l="0" t="0" r="r" b="b"/>
              <a:pathLst>
                <a:path w="111" h="406">
                  <a:moveTo>
                    <a:pt x="0" y="0"/>
                  </a:moveTo>
                  <a:lnTo>
                    <a:pt x="111" y="153"/>
                  </a:lnTo>
                  <a:lnTo>
                    <a:pt x="0" y="40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 name="Freeform 28"/>
            <p:cNvSpPr>
              <a:spLocks/>
            </p:cNvSpPr>
            <p:nvPr/>
          </p:nvSpPr>
          <p:spPr bwMode="auto">
            <a:xfrm>
              <a:off x="-1435" y="1795"/>
              <a:ext cx="130" cy="260"/>
            </a:xfrm>
            <a:custGeom>
              <a:avLst/>
              <a:gdLst>
                <a:gd name="T0" fmla="*/ 130 w 130"/>
                <a:gd name="T1" fmla="*/ 260 h 260"/>
                <a:gd name="T2" fmla="*/ 0 w 130"/>
                <a:gd name="T3" fmla="*/ 225 h 260"/>
                <a:gd name="T4" fmla="*/ 130 w 130"/>
                <a:gd name="T5" fmla="*/ 0 h 260"/>
                <a:gd name="T6" fmla="*/ 130 w 130"/>
                <a:gd name="T7" fmla="*/ 260 h 260"/>
              </a:gdLst>
              <a:ahLst/>
              <a:cxnLst>
                <a:cxn ang="0">
                  <a:pos x="T0" y="T1"/>
                </a:cxn>
                <a:cxn ang="0">
                  <a:pos x="T2" y="T3"/>
                </a:cxn>
                <a:cxn ang="0">
                  <a:pos x="T4" y="T5"/>
                </a:cxn>
                <a:cxn ang="0">
                  <a:pos x="T6" y="T7"/>
                </a:cxn>
              </a:cxnLst>
              <a:rect l="0" t="0" r="r" b="b"/>
              <a:pathLst>
                <a:path w="130" h="260">
                  <a:moveTo>
                    <a:pt x="130" y="260"/>
                  </a:moveTo>
                  <a:lnTo>
                    <a:pt x="0" y="225"/>
                  </a:lnTo>
                  <a:lnTo>
                    <a:pt x="130" y="0"/>
                  </a:lnTo>
                  <a:lnTo>
                    <a:pt x="130"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 name="Freeform 29"/>
            <p:cNvSpPr>
              <a:spLocks/>
            </p:cNvSpPr>
            <p:nvPr/>
          </p:nvSpPr>
          <p:spPr bwMode="auto">
            <a:xfrm>
              <a:off x="-1579" y="1795"/>
              <a:ext cx="132" cy="570"/>
            </a:xfrm>
            <a:custGeom>
              <a:avLst/>
              <a:gdLst>
                <a:gd name="T0" fmla="*/ 132 w 132"/>
                <a:gd name="T1" fmla="*/ 230 h 570"/>
                <a:gd name="T2" fmla="*/ 0 w 132"/>
                <a:gd name="T3" fmla="*/ 570 h 570"/>
                <a:gd name="T4" fmla="*/ 0 w 132"/>
                <a:gd name="T5" fmla="*/ 0 h 570"/>
                <a:gd name="T6" fmla="*/ 132 w 132"/>
                <a:gd name="T7" fmla="*/ 230 h 570"/>
              </a:gdLst>
              <a:ahLst/>
              <a:cxnLst>
                <a:cxn ang="0">
                  <a:pos x="T0" y="T1"/>
                </a:cxn>
                <a:cxn ang="0">
                  <a:pos x="T2" y="T3"/>
                </a:cxn>
                <a:cxn ang="0">
                  <a:pos x="T4" y="T5"/>
                </a:cxn>
                <a:cxn ang="0">
                  <a:pos x="T6" y="T7"/>
                </a:cxn>
              </a:cxnLst>
              <a:rect l="0" t="0" r="r" b="b"/>
              <a:pathLst>
                <a:path w="132" h="570">
                  <a:moveTo>
                    <a:pt x="132" y="230"/>
                  </a:moveTo>
                  <a:lnTo>
                    <a:pt x="0" y="570"/>
                  </a:lnTo>
                  <a:lnTo>
                    <a:pt x="0" y="0"/>
                  </a:lnTo>
                  <a:lnTo>
                    <a:pt x="132" y="2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 name="Freeform 30"/>
            <p:cNvSpPr>
              <a:spLocks/>
            </p:cNvSpPr>
            <p:nvPr/>
          </p:nvSpPr>
          <p:spPr bwMode="auto">
            <a:xfrm>
              <a:off x="-1574" y="1786"/>
              <a:ext cx="264" cy="227"/>
            </a:xfrm>
            <a:custGeom>
              <a:avLst/>
              <a:gdLst>
                <a:gd name="T0" fmla="*/ 264 w 264"/>
                <a:gd name="T1" fmla="*/ 0 h 227"/>
                <a:gd name="T2" fmla="*/ 132 w 264"/>
                <a:gd name="T3" fmla="*/ 227 h 227"/>
                <a:gd name="T4" fmla="*/ 0 w 264"/>
                <a:gd name="T5" fmla="*/ 0 h 227"/>
                <a:gd name="T6" fmla="*/ 264 w 264"/>
                <a:gd name="T7" fmla="*/ 0 h 227"/>
              </a:gdLst>
              <a:ahLst/>
              <a:cxnLst>
                <a:cxn ang="0">
                  <a:pos x="T0" y="T1"/>
                </a:cxn>
                <a:cxn ang="0">
                  <a:pos x="T2" y="T3"/>
                </a:cxn>
                <a:cxn ang="0">
                  <a:pos x="T4" y="T5"/>
                </a:cxn>
                <a:cxn ang="0">
                  <a:pos x="T6" y="T7"/>
                </a:cxn>
              </a:cxnLst>
              <a:rect l="0" t="0" r="r" b="b"/>
              <a:pathLst>
                <a:path w="264" h="227">
                  <a:moveTo>
                    <a:pt x="264" y="0"/>
                  </a:moveTo>
                  <a:lnTo>
                    <a:pt x="132" y="227"/>
                  </a:lnTo>
                  <a:lnTo>
                    <a:pt x="0" y="0"/>
                  </a:lnTo>
                  <a:lnTo>
                    <a:pt x="26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 name="Freeform 31"/>
            <p:cNvSpPr>
              <a:spLocks/>
            </p:cNvSpPr>
            <p:nvPr/>
          </p:nvSpPr>
          <p:spPr bwMode="auto">
            <a:xfrm>
              <a:off x="-1655" y="1819"/>
              <a:ext cx="50" cy="1075"/>
            </a:xfrm>
            <a:custGeom>
              <a:avLst/>
              <a:gdLst>
                <a:gd name="T0" fmla="*/ 0 w 21"/>
                <a:gd name="T1" fmla="*/ 448 h 455"/>
                <a:gd name="T2" fmla="*/ 2 w 21"/>
                <a:gd name="T3" fmla="*/ 451 h 455"/>
                <a:gd name="T4" fmla="*/ 18 w 21"/>
                <a:gd name="T5" fmla="*/ 454 h 455"/>
                <a:gd name="T6" fmla="*/ 21 w 21"/>
                <a:gd name="T7" fmla="*/ 452 h 455"/>
                <a:gd name="T8" fmla="*/ 21 w 21"/>
                <a:gd name="T9" fmla="*/ 2 h 455"/>
                <a:gd name="T10" fmla="*/ 18 w 21"/>
                <a:gd name="T11" fmla="*/ 0 h 455"/>
                <a:gd name="T12" fmla="*/ 2 w 21"/>
                <a:gd name="T13" fmla="*/ 3 h 455"/>
                <a:gd name="T14" fmla="*/ 0 w 21"/>
                <a:gd name="T15" fmla="*/ 6 h 455"/>
                <a:gd name="T16" fmla="*/ 0 w 21"/>
                <a:gd name="T17" fmla="*/ 448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455">
                  <a:moveTo>
                    <a:pt x="0" y="448"/>
                  </a:moveTo>
                  <a:cubicBezTo>
                    <a:pt x="0" y="450"/>
                    <a:pt x="1" y="451"/>
                    <a:pt x="2" y="451"/>
                  </a:cubicBezTo>
                  <a:cubicBezTo>
                    <a:pt x="18" y="454"/>
                    <a:pt x="18" y="454"/>
                    <a:pt x="18" y="454"/>
                  </a:cubicBezTo>
                  <a:cubicBezTo>
                    <a:pt x="19" y="455"/>
                    <a:pt x="21" y="454"/>
                    <a:pt x="21" y="452"/>
                  </a:cubicBezTo>
                  <a:cubicBezTo>
                    <a:pt x="21" y="2"/>
                    <a:pt x="21" y="2"/>
                    <a:pt x="21" y="2"/>
                  </a:cubicBezTo>
                  <a:cubicBezTo>
                    <a:pt x="21" y="1"/>
                    <a:pt x="19" y="0"/>
                    <a:pt x="18" y="0"/>
                  </a:cubicBezTo>
                  <a:cubicBezTo>
                    <a:pt x="2" y="3"/>
                    <a:pt x="2" y="3"/>
                    <a:pt x="2" y="3"/>
                  </a:cubicBezTo>
                  <a:cubicBezTo>
                    <a:pt x="1" y="3"/>
                    <a:pt x="0" y="5"/>
                    <a:pt x="0" y="6"/>
                  </a:cubicBezTo>
                  <a:lnTo>
                    <a:pt x="0" y="4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 name="Rectangle 32"/>
            <p:cNvSpPr>
              <a:spLocks noChangeArrowheads="1"/>
            </p:cNvSpPr>
            <p:nvPr/>
          </p:nvSpPr>
          <p:spPr bwMode="auto">
            <a:xfrm>
              <a:off x="-1286" y="1824"/>
              <a:ext cx="172" cy="107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19" name="Group 174"/>
          <p:cNvGrpSpPr/>
          <p:nvPr/>
        </p:nvGrpSpPr>
        <p:grpSpPr>
          <a:xfrm>
            <a:off x="4570195" y="2781048"/>
            <a:ext cx="2040923" cy="2065507"/>
            <a:chOff x="6868766" y="2350448"/>
            <a:chExt cx="2157104" cy="2157104"/>
          </a:xfrm>
        </p:grpSpPr>
        <p:grpSp>
          <p:nvGrpSpPr>
            <p:cNvPr id="220" name="Group 175"/>
            <p:cNvGrpSpPr/>
            <p:nvPr/>
          </p:nvGrpSpPr>
          <p:grpSpPr>
            <a:xfrm>
              <a:off x="7067591" y="2590276"/>
              <a:ext cx="1759454" cy="1677449"/>
              <a:chOff x="7096422" y="2610883"/>
              <a:chExt cx="1759454" cy="1677449"/>
            </a:xfrm>
          </p:grpSpPr>
          <p:sp>
            <p:nvSpPr>
              <p:cNvPr id="222" name="Freeform 78"/>
              <p:cNvSpPr>
                <a:spLocks noEditPoints="1"/>
              </p:cNvSpPr>
              <p:nvPr/>
            </p:nvSpPr>
            <p:spPr bwMode="auto">
              <a:xfrm>
                <a:off x="7341396" y="2823678"/>
                <a:ext cx="1275734" cy="1281962"/>
              </a:xfrm>
              <a:custGeom>
                <a:avLst/>
                <a:gdLst>
                  <a:gd name="T0" fmla="*/ 23 w 629"/>
                  <a:gd name="T1" fmla="*/ 558 h 633"/>
                  <a:gd name="T2" fmla="*/ 53 w 629"/>
                  <a:gd name="T3" fmla="*/ 539 h 633"/>
                  <a:gd name="T4" fmla="*/ 69 w 629"/>
                  <a:gd name="T5" fmla="*/ 556 h 633"/>
                  <a:gd name="T6" fmla="*/ 185 w 629"/>
                  <a:gd name="T7" fmla="*/ 633 h 633"/>
                  <a:gd name="T8" fmla="*/ 178 w 629"/>
                  <a:gd name="T9" fmla="*/ 593 h 633"/>
                  <a:gd name="T10" fmla="*/ 93 w 629"/>
                  <a:gd name="T11" fmla="*/ 532 h 633"/>
                  <a:gd name="T12" fmla="*/ 81 w 629"/>
                  <a:gd name="T13" fmla="*/ 520 h 633"/>
                  <a:gd name="T14" fmla="*/ 110 w 629"/>
                  <a:gd name="T15" fmla="*/ 501 h 633"/>
                  <a:gd name="T16" fmla="*/ 28 w 629"/>
                  <a:gd name="T17" fmla="*/ 471 h 633"/>
                  <a:gd name="T18" fmla="*/ 23 w 629"/>
                  <a:gd name="T19" fmla="*/ 558 h 633"/>
                  <a:gd name="T20" fmla="*/ 70 w 629"/>
                  <a:gd name="T21" fmla="*/ 75 h 633"/>
                  <a:gd name="T22" fmla="*/ 69 w 629"/>
                  <a:gd name="T23" fmla="*/ 75 h 633"/>
                  <a:gd name="T24" fmla="*/ 0 w 629"/>
                  <a:gd name="T25" fmla="*/ 174 h 633"/>
                  <a:gd name="T26" fmla="*/ 11 w 629"/>
                  <a:gd name="T27" fmla="*/ 173 h 633"/>
                  <a:gd name="T28" fmla="*/ 37 w 629"/>
                  <a:gd name="T29" fmla="*/ 176 h 633"/>
                  <a:gd name="T30" fmla="*/ 93 w 629"/>
                  <a:gd name="T31" fmla="*/ 100 h 633"/>
                  <a:gd name="T32" fmla="*/ 117 w 629"/>
                  <a:gd name="T33" fmla="*/ 126 h 633"/>
                  <a:gd name="T34" fmla="*/ 133 w 629"/>
                  <a:gd name="T35" fmla="*/ 40 h 633"/>
                  <a:gd name="T36" fmla="*/ 46 w 629"/>
                  <a:gd name="T37" fmla="*/ 49 h 633"/>
                  <a:gd name="T38" fmla="*/ 70 w 629"/>
                  <a:gd name="T39" fmla="*/ 75 h 633"/>
                  <a:gd name="T40" fmla="*/ 582 w 629"/>
                  <a:gd name="T41" fmla="*/ 145 h 633"/>
                  <a:gd name="T42" fmla="*/ 586 w 629"/>
                  <a:gd name="T43" fmla="*/ 58 h 633"/>
                  <a:gd name="T44" fmla="*/ 554 w 629"/>
                  <a:gd name="T45" fmla="*/ 79 h 633"/>
                  <a:gd name="T46" fmla="*/ 550 w 629"/>
                  <a:gd name="T47" fmla="*/ 75 h 633"/>
                  <a:gd name="T48" fmla="*/ 501 w 629"/>
                  <a:gd name="T49" fmla="*/ 34 h 633"/>
                  <a:gd name="T50" fmla="*/ 439 w 629"/>
                  <a:gd name="T51" fmla="*/ 0 h 633"/>
                  <a:gd name="T52" fmla="*/ 441 w 629"/>
                  <a:gd name="T53" fmla="*/ 26 h 633"/>
                  <a:gd name="T54" fmla="*/ 441 w 629"/>
                  <a:gd name="T55" fmla="*/ 38 h 633"/>
                  <a:gd name="T56" fmla="*/ 482 w 629"/>
                  <a:gd name="T57" fmla="*/ 62 h 633"/>
                  <a:gd name="T58" fmla="*/ 525 w 629"/>
                  <a:gd name="T59" fmla="*/ 98 h 633"/>
                  <a:gd name="T60" fmla="*/ 500 w 629"/>
                  <a:gd name="T61" fmla="*/ 116 h 633"/>
                  <a:gd name="T62" fmla="*/ 582 w 629"/>
                  <a:gd name="T63" fmla="*/ 145 h 633"/>
                  <a:gd name="T64" fmla="*/ 529 w 629"/>
                  <a:gd name="T65" fmla="*/ 529 h 633"/>
                  <a:gd name="T66" fmla="*/ 510 w 629"/>
                  <a:gd name="T67" fmla="*/ 500 h 633"/>
                  <a:gd name="T68" fmla="*/ 481 w 629"/>
                  <a:gd name="T69" fmla="*/ 582 h 633"/>
                  <a:gd name="T70" fmla="*/ 568 w 629"/>
                  <a:gd name="T71" fmla="*/ 586 h 633"/>
                  <a:gd name="T72" fmla="*/ 549 w 629"/>
                  <a:gd name="T73" fmla="*/ 558 h 633"/>
                  <a:gd name="T74" fmla="*/ 550 w 629"/>
                  <a:gd name="T75" fmla="*/ 556 h 633"/>
                  <a:gd name="T76" fmla="*/ 629 w 629"/>
                  <a:gd name="T77" fmla="*/ 436 h 633"/>
                  <a:gd name="T78" fmla="*/ 616 w 629"/>
                  <a:gd name="T79" fmla="*/ 436 h 633"/>
                  <a:gd name="T80" fmla="*/ 593 w 629"/>
                  <a:gd name="T81" fmla="*/ 434 h 633"/>
                  <a:gd name="T82" fmla="*/ 529 w 629"/>
                  <a:gd name="T83" fmla="*/ 529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29" h="633">
                    <a:moveTo>
                      <a:pt x="23" y="558"/>
                    </a:moveTo>
                    <a:cubicBezTo>
                      <a:pt x="53" y="539"/>
                      <a:pt x="53" y="539"/>
                      <a:pt x="53" y="539"/>
                    </a:cubicBezTo>
                    <a:cubicBezTo>
                      <a:pt x="58" y="545"/>
                      <a:pt x="64" y="551"/>
                      <a:pt x="69" y="556"/>
                    </a:cubicBezTo>
                    <a:cubicBezTo>
                      <a:pt x="104" y="591"/>
                      <a:pt x="142" y="617"/>
                      <a:pt x="185" y="633"/>
                    </a:cubicBezTo>
                    <a:cubicBezTo>
                      <a:pt x="181" y="621"/>
                      <a:pt x="178" y="607"/>
                      <a:pt x="178" y="593"/>
                    </a:cubicBezTo>
                    <a:cubicBezTo>
                      <a:pt x="148" y="579"/>
                      <a:pt x="119" y="558"/>
                      <a:pt x="93" y="532"/>
                    </a:cubicBezTo>
                    <a:cubicBezTo>
                      <a:pt x="89" y="528"/>
                      <a:pt x="85" y="524"/>
                      <a:pt x="81" y="520"/>
                    </a:cubicBezTo>
                    <a:cubicBezTo>
                      <a:pt x="110" y="501"/>
                      <a:pt x="110" y="501"/>
                      <a:pt x="110" y="501"/>
                    </a:cubicBezTo>
                    <a:cubicBezTo>
                      <a:pt x="28" y="471"/>
                      <a:pt x="28" y="471"/>
                      <a:pt x="28" y="471"/>
                    </a:cubicBezTo>
                    <a:cubicBezTo>
                      <a:pt x="23" y="558"/>
                      <a:pt x="23" y="558"/>
                      <a:pt x="23" y="558"/>
                    </a:cubicBezTo>
                    <a:moveTo>
                      <a:pt x="70" y="75"/>
                    </a:moveTo>
                    <a:cubicBezTo>
                      <a:pt x="70" y="75"/>
                      <a:pt x="69" y="75"/>
                      <a:pt x="69" y="75"/>
                    </a:cubicBezTo>
                    <a:cubicBezTo>
                      <a:pt x="39" y="105"/>
                      <a:pt x="16" y="138"/>
                      <a:pt x="0" y="174"/>
                    </a:cubicBezTo>
                    <a:cubicBezTo>
                      <a:pt x="3" y="174"/>
                      <a:pt x="7" y="173"/>
                      <a:pt x="11" y="173"/>
                    </a:cubicBezTo>
                    <a:cubicBezTo>
                      <a:pt x="20" y="173"/>
                      <a:pt x="28" y="174"/>
                      <a:pt x="37" y="176"/>
                    </a:cubicBezTo>
                    <a:cubicBezTo>
                      <a:pt x="51" y="149"/>
                      <a:pt x="69" y="123"/>
                      <a:pt x="93" y="100"/>
                    </a:cubicBezTo>
                    <a:cubicBezTo>
                      <a:pt x="117" y="126"/>
                      <a:pt x="117" y="126"/>
                      <a:pt x="117" y="126"/>
                    </a:cubicBezTo>
                    <a:cubicBezTo>
                      <a:pt x="133" y="40"/>
                      <a:pt x="133" y="40"/>
                      <a:pt x="133" y="40"/>
                    </a:cubicBezTo>
                    <a:cubicBezTo>
                      <a:pt x="46" y="49"/>
                      <a:pt x="46" y="49"/>
                      <a:pt x="46" y="49"/>
                    </a:cubicBezTo>
                    <a:cubicBezTo>
                      <a:pt x="70" y="75"/>
                      <a:pt x="70" y="75"/>
                      <a:pt x="70" y="75"/>
                    </a:cubicBezTo>
                    <a:moveTo>
                      <a:pt x="582" y="145"/>
                    </a:moveTo>
                    <a:cubicBezTo>
                      <a:pt x="586" y="58"/>
                      <a:pt x="586" y="58"/>
                      <a:pt x="586" y="58"/>
                    </a:cubicBezTo>
                    <a:cubicBezTo>
                      <a:pt x="554" y="79"/>
                      <a:pt x="554" y="79"/>
                      <a:pt x="554" y="79"/>
                    </a:cubicBezTo>
                    <a:cubicBezTo>
                      <a:pt x="553" y="78"/>
                      <a:pt x="552" y="77"/>
                      <a:pt x="550" y="75"/>
                    </a:cubicBezTo>
                    <a:cubicBezTo>
                      <a:pt x="535" y="60"/>
                      <a:pt x="518" y="46"/>
                      <a:pt x="501" y="34"/>
                    </a:cubicBezTo>
                    <a:cubicBezTo>
                      <a:pt x="481" y="20"/>
                      <a:pt x="460" y="9"/>
                      <a:pt x="439" y="0"/>
                    </a:cubicBezTo>
                    <a:cubicBezTo>
                      <a:pt x="440" y="8"/>
                      <a:pt x="441" y="17"/>
                      <a:pt x="441" y="26"/>
                    </a:cubicBezTo>
                    <a:cubicBezTo>
                      <a:pt x="441" y="30"/>
                      <a:pt x="441" y="34"/>
                      <a:pt x="441" y="38"/>
                    </a:cubicBezTo>
                    <a:cubicBezTo>
                      <a:pt x="455" y="45"/>
                      <a:pt x="468" y="53"/>
                      <a:pt x="482" y="62"/>
                    </a:cubicBezTo>
                    <a:cubicBezTo>
                      <a:pt x="497" y="72"/>
                      <a:pt x="511" y="85"/>
                      <a:pt x="525" y="98"/>
                    </a:cubicBezTo>
                    <a:cubicBezTo>
                      <a:pt x="500" y="116"/>
                      <a:pt x="500" y="116"/>
                      <a:pt x="500" y="116"/>
                    </a:cubicBezTo>
                    <a:cubicBezTo>
                      <a:pt x="582" y="145"/>
                      <a:pt x="582" y="145"/>
                      <a:pt x="582" y="145"/>
                    </a:cubicBezTo>
                    <a:moveTo>
                      <a:pt x="529" y="529"/>
                    </a:moveTo>
                    <a:cubicBezTo>
                      <a:pt x="510" y="500"/>
                      <a:pt x="510" y="500"/>
                      <a:pt x="510" y="500"/>
                    </a:cubicBezTo>
                    <a:cubicBezTo>
                      <a:pt x="481" y="582"/>
                      <a:pt x="481" y="582"/>
                      <a:pt x="481" y="582"/>
                    </a:cubicBezTo>
                    <a:cubicBezTo>
                      <a:pt x="568" y="586"/>
                      <a:pt x="568" y="586"/>
                      <a:pt x="568" y="586"/>
                    </a:cubicBezTo>
                    <a:cubicBezTo>
                      <a:pt x="549" y="558"/>
                      <a:pt x="549" y="558"/>
                      <a:pt x="549" y="558"/>
                    </a:cubicBezTo>
                    <a:cubicBezTo>
                      <a:pt x="549" y="557"/>
                      <a:pt x="550" y="557"/>
                      <a:pt x="550" y="556"/>
                    </a:cubicBezTo>
                    <a:cubicBezTo>
                      <a:pt x="586" y="520"/>
                      <a:pt x="613" y="480"/>
                      <a:pt x="629" y="436"/>
                    </a:cubicBezTo>
                    <a:cubicBezTo>
                      <a:pt x="625" y="436"/>
                      <a:pt x="620" y="436"/>
                      <a:pt x="616" y="436"/>
                    </a:cubicBezTo>
                    <a:cubicBezTo>
                      <a:pt x="608" y="436"/>
                      <a:pt x="600" y="436"/>
                      <a:pt x="593" y="434"/>
                    </a:cubicBezTo>
                    <a:cubicBezTo>
                      <a:pt x="579" y="469"/>
                      <a:pt x="557" y="501"/>
                      <a:pt x="529" y="529"/>
                    </a:cubicBezTo>
                    <a:close/>
                  </a:path>
                </a:pathLst>
              </a:custGeom>
              <a:solidFill>
                <a:srgbClr val="C4C5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 name="Freeform 79"/>
              <p:cNvSpPr>
                <a:spLocks noEditPoints="1"/>
              </p:cNvSpPr>
              <p:nvPr/>
            </p:nvSpPr>
            <p:spPr bwMode="auto">
              <a:xfrm>
                <a:off x="7096422" y="2610883"/>
                <a:ext cx="1759454" cy="1677449"/>
              </a:xfrm>
              <a:custGeom>
                <a:avLst/>
                <a:gdLst>
                  <a:gd name="T0" fmla="*/ 562 w 868"/>
                  <a:gd name="T1" fmla="*/ 698 h 828"/>
                  <a:gd name="T2" fmla="*/ 562 w 868"/>
                  <a:gd name="T3" fmla="*/ 697 h 828"/>
                  <a:gd name="T4" fmla="*/ 524 w 868"/>
                  <a:gd name="T5" fmla="*/ 604 h 828"/>
                  <a:gd name="T6" fmla="*/ 431 w 868"/>
                  <a:gd name="T7" fmla="*/ 565 h 828"/>
                  <a:gd name="T8" fmla="*/ 338 w 868"/>
                  <a:gd name="T9" fmla="*/ 604 h 828"/>
                  <a:gd name="T10" fmla="*/ 299 w 868"/>
                  <a:gd name="T11" fmla="*/ 697 h 828"/>
                  <a:gd name="T12" fmla="*/ 299 w 868"/>
                  <a:gd name="T13" fmla="*/ 698 h 828"/>
                  <a:gd name="T14" fmla="*/ 306 w 868"/>
                  <a:gd name="T15" fmla="*/ 738 h 828"/>
                  <a:gd name="T16" fmla="*/ 338 w 868"/>
                  <a:gd name="T17" fmla="*/ 790 h 828"/>
                  <a:gd name="T18" fmla="*/ 431 w 868"/>
                  <a:gd name="T19" fmla="*/ 828 h 828"/>
                  <a:gd name="T20" fmla="*/ 524 w 868"/>
                  <a:gd name="T21" fmla="*/ 790 h 828"/>
                  <a:gd name="T22" fmla="*/ 556 w 868"/>
                  <a:gd name="T23" fmla="*/ 738 h 828"/>
                  <a:gd name="T24" fmla="*/ 562 w 868"/>
                  <a:gd name="T25" fmla="*/ 698 h 828"/>
                  <a:gd name="T26" fmla="*/ 158 w 868"/>
                  <a:gd name="T27" fmla="*/ 281 h 828"/>
                  <a:gd name="T28" fmla="*/ 132 w 868"/>
                  <a:gd name="T29" fmla="*/ 278 h 828"/>
                  <a:gd name="T30" fmla="*/ 121 w 868"/>
                  <a:gd name="T31" fmla="*/ 279 h 828"/>
                  <a:gd name="T32" fmla="*/ 39 w 868"/>
                  <a:gd name="T33" fmla="*/ 317 h 828"/>
                  <a:gd name="T34" fmla="*/ 0 w 868"/>
                  <a:gd name="T35" fmla="*/ 410 h 828"/>
                  <a:gd name="T36" fmla="*/ 39 w 868"/>
                  <a:gd name="T37" fmla="*/ 503 h 828"/>
                  <a:gd name="T38" fmla="*/ 111 w 868"/>
                  <a:gd name="T39" fmla="*/ 540 h 828"/>
                  <a:gd name="T40" fmla="*/ 132 w 868"/>
                  <a:gd name="T41" fmla="*/ 541 h 828"/>
                  <a:gd name="T42" fmla="*/ 148 w 868"/>
                  <a:gd name="T43" fmla="*/ 540 h 828"/>
                  <a:gd name="T44" fmla="*/ 224 w 868"/>
                  <a:gd name="T45" fmla="*/ 503 h 828"/>
                  <a:gd name="T46" fmla="*/ 263 w 868"/>
                  <a:gd name="T47" fmla="*/ 410 h 828"/>
                  <a:gd name="T48" fmla="*/ 224 w 868"/>
                  <a:gd name="T49" fmla="*/ 317 h 828"/>
                  <a:gd name="T50" fmla="*/ 158 w 868"/>
                  <a:gd name="T51" fmla="*/ 281 h 828"/>
                  <a:gd name="T52" fmla="*/ 338 w 868"/>
                  <a:gd name="T53" fmla="*/ 38 h 828"/>
                  <a:gd name="T54" fmla="*/ 302 w 868"/>
                  <a:gd name="T55" fmla="*/ 105 h 828"/>
                  <a:gd name="T56" fmla="*/ 299 w 868"/>
                  <a:gd name="T57" fmla="*/ 131 h 828"/>
                  <a:gd name="T58" fmla="*/ 300 w 868"/>
                  <a:gd name="T59" fmla="*/ 143 h 828"/>
                  <a:gd name="T60" fmla="*/ 338 w 868"/>
                  <a:gd name="T61" fmla="*/ 224 h 828"/>
                  <a:gd name="T62" fmla="*/ 431 w 868"/>
                  <a:gd name="T63" fmla="*/ 263 h 828"/>
                  <a:gd name="T64" fmla="*/ 524 w 868"/>
                  <a:gd name="T65" fmla="*/ 224 h 828"/>
                  <a:gd name="T66" fmla="*/ 562 w 868"/>
                  <a:gd name="T67" fmla="*/ 143 h 828"/>
                  <a:gd name="T68" fmla="*/ 562 w 868"/>
                  <a:gd name="T69" fmla="*/ 131 h 828"/>
                  <a:gd name="T70" fmla="*/ 560 w 868"/>
                  <a:gd name="T71" fmla="*/ 105 h 828"/>
                  <a:gd name="T72" fmla="*/ 524 w 868"/>
                  <a:gd name="T73" fmla="*/ 38 h 828"/>
                  <a:gd name="T74" fmla="*/ 431 w 868"/>
                  <a:gd name="T75" fmla="*/ 0 h 828"/>
                  <a:gd name="T76" fmla="*/ 338 w 868"/>
                  <a:gd name="T77" fmla="*/ 38 h 828"/>
                  <a:gd name="T78" fmla="*/ 737 w 868"/>
                  <a:gd name="T79" fmla="*/ 278 h 828"/>
                  <a:gd name="T80" fmla="*/ 705 w 868"/>
                  <a:gd name="T81" fmla="*/ 282 h 828"/>
                  <a:gd name="T82" fmla="*/ 644 w 868"/>
                  <a:gd name="T83" fmla="*/ 317 h 828"/>
                  <a:gd name="T84" fmla="*/ 605 w 868"/>
                  <a:gd name="T85" fmla="*/ 410 h 828"/>
                  <a:gd name="T86" fmla="*/ 644 w 868"/>
                  <a:gd name="T87" fmla="*/ 503 h 828"/>
                  <a:gd name="T88" fmla="*/ 714 w 868"/>
                  <a:gd name="T89" fmla="*/ 539 h 828"/>
                  <a:gd name="T90" fmla="*/ 737 w 868"/>
                  <a:gd name="T91" fmla="*/ 541 h 828"/>
                  <a:gd name="T92" fmla="*/ 750 w 868"/>
                  <a:gd name="T93" fmla="*/ 541 h 828"/>
                  <a:gd name="T94" fmla="*/ 830 w 868"/>
                  <a:gd name="T95" fmla="*/ 503 h 828"/>
                  <a:gd name="T96" fmla="*/ 868 w 868"/>
                  <a:gd name="T97" fmla="*/ 410 h 828"/>
                  <a:gd name="T98" fmla="*/ 830 w 868"/>
                  <a:gd name="T99" fmla="*/ 317 h 828"/>
                  <a:gd name="T100" fmla="*/ 741 w 868"/>
                  <a:gd name="T101" fmla="*/ 278 h 828"/>
                  <a:gd name="T102" fmla="*/ 737 w 868"/>
                  <a:gd name="T103" fmla="*/ 278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68" h="828">
                    <a:moveTo>
                      <a:pt x="562" y="698"/>
                    </a:moveTo>
                    <a:cubicBezTo>
                      <a:pt x="562" y="698"/>
                      <a:pt x="562" y="697"/>
                      <a:pt x="562" y="697"/>
                    </a:cubicBezTo>
                    <a:cubicBezTo>
                      <a:pt x="562" y="661"/>
                      <a:pt x="549" y="630"/>
                      <a:pt x="524" y="604"/>
                    </a:cubicBezTo>
                    <a:cubicBezTo>
                      <a:pt x="498" y="578"/>
                      <a:pt x="467" y="565"/>
                      <a:pt x="431" y="565"/>
                    </a:cubicBezTo>
                    <a:cubicBezTo>
                      <a:pt x="394" y="565"/>
                      <a:pt x="363" y="578"/>
                      <a:pt x="338" y="604"/>
                    </a:cubicBezTo>
                    <a:cubicBezTo>
                      <a:pt x="312" y="630"/>
                      <a:pt x="299" y="661"/>
                      <a:pt x="299" y="697"/>
                    </a:cubicBezTo>
                    <a:cubicBezTo>
                      <a:pt x="299" y="697"/>
                      <a:pt x="299" y="698"/>
                      <a:pt x="299" y="698"/>
                    </a:cubicBezTo>
                    <a:cubicBezTo>
                      <a:pt x="299" y="712"/>
                      <a:pt x="302" y="726"/>
                      <a:pt x="306" y="738"/>
                    </a:cubicBezTo>
                    <a:cubicBezTo>
                      <a:pt x="312" y="757"/>
                      <a:pt x="322" y="774"/>
                      <a:pt x="338" y="790"/>
                    </a:cubicBezTo>
                    <a:cubicBezTo>
                      <a:pt x="363" y="815"/>
                      <a:pt x="394" y="828"/>
                      <a:pt x="431" y="828"/>
                    </a:cubicBezTo>
                    <a:cubicBezTo>
                      <a:pt x="467" y="828"/>
                      <a:pt x="498" y="815"/>
                      <a:pt x="524" y="790"/>
                    </a:cubicBezTo>
                    <a:cubicBezTo>
                      <a:pt x="539" y="774"/>
                      <a:pt x="550" y="757"/>
                      <a:pt x="556" y="738"/>
                    </a:cubicBezTo>
                    <a:cubicBezTo>
                      <a:pt x="560" y="726"/>
                      <a:pt x="562" y="712"/>
                      <a:pt x="562" y="698"/>
                    </a:cubicBezTo>
                    <a:moveTo>
                      <a:pt x="158" y="281"/>
                    </a:moveTo>
                    <a:cubicBezTo>
                      <a:pt x="149" y="279"/>
                      <a:pt x="141" y="278"/>
                      <a:pt x="132" y="278"/>
                    </a:cubicBezTo>
                    <a:cubicBezTo>
                      <a:pt x="128" y="278"/>
                      <a:pt x="124" y="279"/>
                      <a:pt x="121" y="279"/>
                    </a:cubicBezTo>
                    <a:cubicBezTo>
                      <a:pt x="89" y="281"/>
                      <a:pt x="62" y="294"/>
                      <a:pt x="39" y="317"/>
                    </a:cubicBezTo>
                    <a:cubicBezTo>
                      <a:pt x="13" y="343"/>
                      <a:pt x="0" y="374"/>
                      <a:pt x="0" y="410"/>
                    </a:cubicBezTo>
                    <a:cubicBezTo>
                      <a:pt x="0" y="446"/>
                      <a:pt x="13" y="477"/>
                      <a:pt x="39" y="503"/>
                    </a:cubicBezTo>
                    <a:cubicBezTo>
                      <a:pt x="59" y="523"/>
                      <a:pt x="84" y="536"/>
                      <a:pt x="111" y="540"/>
                    </a:cubicBezTo>
                    <a:cubicBezTo>
                      <a:pt x="118" y="541"/>
                      <a:pt x="125" y="541"/>
                      <a:pt x="132" y="541"/>
                    </a:cubicBezTo>
                    <a:cubicBezTo>
                      <a:pt x="137" y="541"/>
                      <a:pt x="143" y="541"/>
                      <a:pt x="148" y="540"/>
                    </a:cubicBezTo>
                    <a:cubicBezTo>
                      <a:pt x="177" y="537"/>
                      <a:pt x="203" y="524"/>
                      <a:pt x="224" y="503"/>
                    </a:cubicBezTo>
                    <a:cubicBezTo>
                      <a:pt x="250" y="477"/>
                      <a:pt x="263" y="446"/>
                      <a:pt x="263" y="410"/>
                    </a:cubicBezTo>
                    <a:cubicBezTo>
                      <a:pt x="263" y="374"/>
                      <a:pt x="250" y="343"/>
                      <a:pt x="224" y="317"/>
                    </a:cubicBezTo>
                    <a:cubicBezTo>
                      <a:pt x="205" y="298"/>
                      <a:pt x="183" y="286"/>
                      <a:pt x="158" y="281"/>
                    </a:cubicBezTo>
                    <a:moveTo>
                      <a:pt x="338" y="38"/>
                    </a:moveTo>
                    <a:cubicBezTo>
                      <a:pt x="319" y="58"/>
                      <a:pt x="307" y="80"/>
                      <a:pt x="302" y="105"/>
                    </a:cubicBezTo>
                    <a:cubicBezTo>
                      <a:pt x="300" y="113"/>
                      <a:pt x="299" y="122"/>
                      <a:pt x="299" y="131"/>
                    </a:cubicBezTo>
                    <a:cubicBezTo>
                      <a:pt x="299" y="135"/>
                      <a:pt x="299" y="139"/>
                      <a:pt x="300" y="143"/>
                    </a:cubicBezTo>
                    <a:cubicBezTo>
                      <a:pt x="302" y="174"/>
                      <a:pt x="315" y="201"/>
                      <a:pt x="338" y="224"/>
                    </a:cubicBezTo>
                    <a:cubicBezTo>
                      <a:pt x="363" y="250"/>
                      <a:pt x="394" y="263"/>
                      <a:pt x="431" y="263"/>
                    </a:cubicBezTo>
                    <a:cubicBezTo>
                      <a:pt x="467" y="263"/>
                      <a:pt x="498" y="250"/>
                      <a:pt x="524" y="224"/>
                    </a:cubicBezTo>
                    <a:cubicBezTo>
                      <a:pt x="546" y="201"/>
                      <a:pt x="559" y="174"/>
                      <a:pt x="562" y="143"/>
                    </a:cubicBezTo>
                    <a:cubicBezTo>
                      <a:pt x="562" y="139"/>
                      <a:pt x="562" y="135"/>
                      <a:pt x="562" y="131"/>
                    </a:cubicBezTo>
                    <a:cubicBezTo>
                      <a:pt x="562" y="122"/>
                      <a:pt x="561" y="113"/>
                      <a:pt x="560" y="105"/>
                    </a:cubicBezTo>
                    <a:cubicBezTo>
                      <a:pt x="555" y="80"/>
                      <a:pt x="543" y="58"/>
                      <a:pt x="524" y="38"/>
                    </a:cubicBezTo>
                    <a:cubicBezTo>
                      <a:pt x="498" y="13"/>
                      <a:pt x="467" y="0"/>
                      <a:pt x="431" y="0"/>
                    </a:cubicBezTo>
                    <a:cubicBezTo>
                      <a:pt x="394" y="0"/>
                      <a:pt x="363" y="13"/>
                      <a:pt x="338" y="38"/>
                    </a:cubicBezTo>
                    <a:moveTo>
                      <a:pt x="737" y="278"/>
                    </a:moveTo>
                    <a:cubicBezTo>
                      <a:pt x="726" y="278"/>
                      <a:pt x="715" y="280"/>
                      <a:pt x="705" y="282"/>
                    </a:cubicBezTo>
                    <a:cubicBezTo>
                      <a:pt x="682" y="288"/>
                      <a:pt x="662" y="299"/>
                      <a:pt x="644" y="317"/>
                    </a:cubicBezTo>
                    <a:cubicBezTo>
                      <a:pt x="618" y="343"/>
                      <a:pt x="605" y="374"/>
                      <a:pt x="605" y="410"/>
                    </a:cubicBezTo>
                    <a:cubicBezTo>
                      <a:pt x="605" y="446"/>
                      <a:pt x="618" y="477"/>
                      <a:pt x="644" y="503"/>
                    </a:cubicBezTo>
                    <a:cubicBezTo>
                      <a:pt x="664" y="523"/>
                      <a:pt x="687" y="535"/>
                      <a:pt x="714" y="539"/>
                    </a:cubicBezTo>
                    <a:cubicBezTo>
                      <a:pt x="721" y="541"/>
                      <a:pt x="729" y="541"/>
                      <a:pt x="737" y="541"/>
                    </a:cubicBezTo>
                    <a:cubicBezTo>
                      <a:pt x="741" y="541"/>
                      <a:pt x="746" y="541"/>
                      <a:pt x="750" y="541"/>
                    </a:cubicBezTo>
                    <a:cubicBezTo>
                      <a:pt x="781" y="538"/>
                      <a:pt x="807" y="525"/>
                      <a:pt x="830" y="503"/>
                    </a:cubicBezTo>
                    <a:cubicBezTo>
                      <a:pt x="855" y="477"/>
                      <a:pt x="868" y="446"/>
                      <a:pt x="868" y="410"/>
                    </a:cubicBezTo>
                    <a:cubicBezTo>
                      <a:pt x="868" y="374"/>
                      <a:pt x="855" y="343"/>
                      <a:pt x="830" y="317"/>
                    </a:cubicBezTo>
                    <a:cubicBezTo>
                      <a:pt x="805" y="292"/>
                      <a:pt x="775" y="279"/>
                      <a:pt x="741" y="278"/>
                    </a:cubicBezTo>
                    <a:cubicBezTo>
                      <a:pt x="740" y="278"/>
                      <a:pt x="738" y="278"/>
                      <a:pt x="737" y="278"/>
                    </a:cubicBezTo>
                    <a:close/>
                  </a:path>
                </a:pathLst>
              </a:custGeom>
              <a:solidFill>
                <a:srgbClr val="8CC6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 name="TextBox 65"/>
              <p:cNvSpPr txBox="1">
                <a:spLocks noChangeArrowheads="1"/>
              </p:cNvSpPr>
              <p:nvPr/>
            </p:nvSpPr>
            <p:spPr bwMode="auto">
              <a:xfrm>
                <a:off x="8363936" y="3369024"/>
                <a:ext cx="445602" cy="197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38089" rIns="0" bIns="38089" anchor="ctr" anchorCtr="0"/>
              <a:lstStyle>
                <a:defPPr>
                  <a:defRPr lang="en-US"/>
                </a:defPPr>
                <a:lvl1pPr algn="ctr" defTabSz="608013" eaLnBrk="1" hangingPunct="1">
                  <a:lnSpc>
                    <a:spcPct val="90000"/>
                  </a:lnSpc>
                  <a:spcBef>
                    <a:spcPts val="963"/>
                  </a:spcBef>
                  <a:buClr>
                    <a:srgbClr val="000000"/>
                  </a:buClr>
                  <a:buSzPct val="100000"/>
                  <a:defRPr sz="800" b="1">
                    <a:solidFill>
                      <a:srgbClr val="FFFFFF"/>
                    </a:solidFill>
                    <a:ea typeface="MS PGothic" pitchFamily="34" charset="-128"/>
                  </a:defRPr>
                </a:lvl1pPr>
                <a:lvl2pPr marL="619125" indent="-238125" defTabSz="608013" eaLnBrk="0" hangingPunct="0"/>
                <a:lvl3pPr marL="952500" indent="-190500" defTabSz="608013" eaLnBrk="0" hangingPunct="0"/>
                <a:lvl4pPr marL="1333500" indent="-190500" defTabSz="608013" eaLnBrk="0" hangingPunct="0"/>
                <a:lvl5pPr marL="1714500" indent="-190500" defTabSz="608013" eaLnBrk="0" hangingPunct="0"/>
                <a:lvl6pPr marL="2171700" indent="-190500" defTabSz="608013" eaLnBrk="0" fontAlgn="base" hangingPunct="0">
                  <a:spcBef>
                    <a:spcPct val="0"/>
                  </a:spcBef>
                  <a:spcAft>
                    <a:spcPct val="0"/>
                  </a:spcAft>
                </a:lvl6pPr>
                <a:lvl7pPr marL="2628900" indent="-190500" defTabSz="608013" eaLnBrk="0" fontAlgn="base" hangingPunct="0">
                  <a:spcBef>
                    <a:spcPct val="0"/>
                  </a:spcBef>
                  <a:spcAft>
                    <a:spcPct val="0"/>
                  </a:spcAft>
                </a:lvl7pPr>
                <a:lvl8pPr marL="3086100" indent="-190500" defTabSz="608013" eaLnBrk="0" fontAlgn="base" hangingPunct="0">
                  <a:spcBef>
                    <a:spcPct val="0"/>
                  </a:spcBef>
                  <a:spcAft>
                    <a:spcPct val="0"/>
                  </a:spcAft>
                </a:lvl8pPr>
                <a:lvl9pPr marL="3543300" indent="-190500" defTabSz="608013" eaLnBrk="0" fontAlgn="base" hangingPunct="0">
                  <a:spcBef>
                    <a:spcPct val="0"/>
                  </a:spcBef>
                  <a:spcAft>
                    <a:spcPct val="0"/>
                  </a:spcAft>
                </a:lvl9pPr>
              </a:lstStyle>
              <a:p>
                <a:r>
                  <a:rPr lang="en-US" altLang="en-US" dirty="0"/>
                  <a:t>Develop/ </a:t>
                </a:r>
                <a:br>
                  <a:rPr lang="en-US" altLang="en-US" dirty="0"/>
                </a:br>
                <a:r>
                  <a:rPr lang="en-US" altLang="en-US" dirty="0"/>
                  <a:t>Test</a:t>
                </a:r>
              </a:p>
            </p:txBody>
          </p:sp>
          <p:sp>
            <p:nvSpPr>
              <p:cNvPr id="225" name="TextBox 64"/>
              <p:cNvSpPr txBox="1">
                <a:spLocks noChangeArrowheads="1"/>
              </p:cNvSpPr>
              <p:nvPr/>
            </p:nvSpPr>
            <p:spPr bwMode="auto">
              <a:xfrm>
                <a:off x="7142535" y="3370930"/>
                <a:ext cx="444130" cy="145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38089" rIns="0" bIns="38089" anchor="ctr" anchorCtr="0"/>
              <a:lstStyle>
                <a:lvl1pPr defTabSz="608013" eaLnBrk="0" hangingPunct="0">
                  <a:defRPr>
                    <a:solidFill>
                      <a:schemeClr val="tx1"/>
                    </a:solidFill>
                    <a:latin typeface="Arial" pitchFamily="34" charset="0"/>
                    <a:cs typeface="Arial" pitchFamily="34" charset="0"/>
                  </a:defRPr>
                </a:lvl1pPr>
                <a:lvl2pPr marL="619125" indent="-238125" defTabSz="608013" eaLnBrk="0" hangingPunct="0">
                  <a:defRPr>
                    <a:solidFill>
                      <a:schemeClr val="tx1"/>
                    </a:solidFill>
                    <a:latin typeface="Arial" pitchFamily="34" charset="0"/>
                    <a:cs typeface="Arial" pitchFamily="34" charset="0"/>
                  </a:defRPr>
                </a:lvl2pPr>
                <a:lvl3pPr marL="952500" indent="-190500" defTabSz="608013" eaLnBrk="0" hangingPunct="0">
                  <a:defRPr>
                    <a:solidFill>
                      <a:schemeClr val="tx1"/>
                    </a:solidFill>
                    <a:latin typeface="Arial" pitchFamily="34" charset="0"/>
                    <a:cs typeface="Arial" pitchFamily="34" charset="0"/>
                  </a:defRPr>
                </a:lvl3pPr>
                <a:lvl4pPr marL="1333500" indent="-190500" defTabSz="608013" eaLnBrk="0" hangingPunct="0">
                  <a:defRPr>
                    <a:solidFill>
                      <a:schemeClr val="tx1"/>
                    </a:solidFill>
                    <a:latin typeface="Arial" pitchFamily="34" charset="0"/>
                    <a:cs typeface="Arial" pitchFamily="34" charset="0"/>
                  </a:defRPr>
                </a:lvl4pPr>
                <a:lvl5pPr marL="1714500" indent="-190500" defTabSz="608013" eaLnBrk="0" hangingPunct="0">
                  <a:defRPr>
                    <a:solidFill>
                      <a:schemeClr val="tx1"/>
                    </a:solidFill>
                    <a:latin typeface="Arial" pitchFamily="34" charset="0"/>
                    <a:cs typeface="Arial" pitchFamily="34" charset="0"/>
                  </a:defRPr>
                </a:lvl5pPr>
                <a:lvl6pPr marL="2171700" indent="-190500" defTabSz="608013" eaLnBrk="0" fontAlgn="base" hangingPunct="0">
                  <a:spcBef>
                    <a:spcPct val="0"/>
                  </a:spcBef>
                  <a:spcAft>
                    <a:spcPct val="0"/>
                  </a:spcAft>
                  <a:defRPr>
                    <a:solidFill>
                      <a:schemeClr val="tx1"/>
                    </a:solidFill>
                    <a:latin typeface="Arial" pitchFamily="34" charset="0"/>
                    <a:cs typeface="Arial" pitchFamily="34" charset="0"/>
                  </a:defRPr>
                </a:lvl6pPr>
                <a:lvl7pPr marL="2628900" indent="-190500" defTabSz="608013" eaLnBrk="0" fontAlgn="base" hangingPunct="0">
                  <a:spcBef>
                    <a:spcPct val="0"/>
                  </a:spcBef>
                  <a:spcAft>
                    <a:spcPct val="0"/>
                  </a:spcAft>
                  <a:defRPr>
                    <a:solidFill>
                      <a:schemeClr val="tx1"/>
                    </a:solidFill>
                    <a:latin typeface="Arial" pitchFamily="34" charset="0"/>
                    <a:cs typeface="Arial" pitchFamily="34" charset="0"/>
                  </a:defRPr>
                </a:lvl7pPr>
                <a:lvl8pPr marL="3086100" indent="-190500" defTabSz="608013" eaLnBrk="0" fontAlgn="base" hangingPunct="0">
                  <a:spcBef>
                    <a:spcPct val="0"/>
                  </a:spcBef>
                  <a:spcAft>
                    <a:spcPct val="0"/>
                  </a:spcAft>
                  <a:defRPr>
                    <a:solidFill>
                      <a:schemeClr val="tx1"/>
                    </a:solidFill>
                    <a:latin typeface="Arial" pitchFamily="34" charset="0"/>
                    <a:cs typeface="Arial" pitchFamily="34" charset="0"/>
                  </a:defRPr>
                </a:lvl8pPr>
                <a:lvl9pPr marL="3543300" indent="-190500" defTabSz="608013"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lnSpc>
                    <a:spcPct val="90000"/>
                  </a:lnSpc>
                  <a:spcBef>
                    <a:spcPts val="963"/>
                  </a:spcBef>
                  <a:buClr>
                    <a:srgbClr val="000000"/>
                  </a:buClr>
                  <a:buSzPct val="100000"/>
                </a:pPr>
                <a:r>
                  <a:rPr lang="en-US" altLang="en-US" sz="800" b="1" dirty="0" smtClean="0">
                    <a:solidFill>
                      <a:srgbClr val="FFFFFF"/>
                    </a:solidFill>
                    <a:ea typeface="MS PGothic" pitchFamily="34" charset="-128"/>
                  </a:rPr>
                  <a:t>Operate</a:t>
                </a:r>
              </a:p>
            </p:txBody>
          </p:sp>
          <p:sp>
            <p:nvSpPr>
              <p:cNvPr id="226" name="TextBox 66"/>
              <p:cNvSpPr txBox="1">
                <a:spLocks noChangeArrowheads="1"/>
              </p:cNvSpPr>
              <p:nvPr/>
            </p:nvSpPr>
            <p:spPr bwMode="auto">
              <a:xfrm>
                <a:off x="7756556" y="3981610"/>
                <a:ext cx="406646" cy="162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38089" rIns="0" bIns="38089" anchor="ctr" anchorCtr="0"/>
              <a:lstStyle>
                <a:defPPr>
                  <a:defRPr lang="en-US"/>
                </a:defPPr>
                <a:lvl1pPr algn="ctr" defTabSz="608013" eaLnBrk="1" hangingPunct="1">
                  <a:lnSpc>
                    <a:spcPct val="90000"/>
                  </a:lnSpc>
                  <a:spcBef>
                    <a:spcPts val="963"/>
                  </a:spcBef>
                  <a:buClr>
                    <a:srgbClr val="000000"/>
                  </a:buClr>
                  <a:buSzPct val="100000"/>
                  <a:defRPr sz="800" b="1">
                    <a:solidFill>
                      <a:srgbClr val="FFFFFF"/>
                    </a:solidFill>
                    <a:ea typeface="MS PGothic" pitchFamily="34" charset="-128"/>
                  </a:defRPr>
                </a:lvl1pPr>
                <a:lvl2pPr marL="619125" indent="-238125" defTabSz="608013" eaLnBrk="0" hangingPunct="0"/>
                <a:lvl3pPr marL="952500" indent="-190500" defTabSz="608013" eaLnBrk="0" hangingPunct="0"/>
                <a:lvl4pPr marL="1333500" indent="-190500" defTabSz="608013" eaLnBrk="0" hangingPunct="0"/>
                <a:lvl5pPr marL="1714500" indent="-190500" defTabSz="608013" eaLnBrk="0" hangingPunct="0"/>
                <a:lvl6pPr marL="2171700" indent="-190500" defTabSz="608013" eaLnBrk="0" fontAlgn="base" hangingPunct="0">
                  <a:spcBef>
                    <a:spcPct val="0"/>
                  </a:spcBef>
                  <a:spcAft>
                    <a:spcPct val="0"/>
                  </a:spcAft>
                </a:lvl6pPr>
                <a:lvl7pPr marL="2628900" indent="-190500" defTabSz="608013" eaLnBrk="0" fontAlgn="base" hangingPunct="0">
                  <a:spcBef>
                    <a:spcPct val="0"/>
                  </a:spcBef>
                  <a:spcAft>
                    <a:spcPct val="0"/>
                  </a:spcAft>
                </a:lvl7pPr>
                <a:lvl8pPr marL="3086100" indent="-190500" defTabSz="608013" eaLnBrk="0" fontAlgn="base" hangingPunct="0">
                  <a:spcBef>
                    <a:spcPct val="0"/>
                  </a:spcBef>
                  <a:spcAft>
                    <a:spcPct val="0"/>
                  </a:spcAft>
                </a:lvl8pPr>
                <a:lvl9pPr marL="3543300" indent="-190500" defTabSz="608013" eaLnBrk="0" fontAlgn="base" hangingPunct="0">
                  <a:spcBef>
                    <a:spcPct val="0"/>
                  </a:spcBef>
                  <a:spcAft>
                    <a:spcPct val="0"/>
                  </a:spcAft>
                </a:lvl9pPr>
              </a:lstStyle>
              <a:p>
                <a:r>
                  <a:rPr lang="en-US" altLang="en-US" dirty="0"/>
                  <a:t>Deploy</a:t>
                </a:r>
              </a:p>
            </p:txBody>
          </p:sp>
          <p:sp>
            <p:nvSpPr>
              <p:cNvPr id="227" name="TextBox 67"/>
              <p:cNvSpPr txBox="1">
                <a:spLocks noChangeArrowheads="1"/>
              </p:cNvSpPr>
              <p:nvPr/>
            </p:nvSpPr>
            <p:spPr bwMode="auto">
              <a:xfrm>
                <a:off x="7813203" y="2806771"/>
                <a:ext cx="324564" cy="144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38089" rIns="0" bIns="38089" anchor="ctr" anchorCtr="0"/>
              <a:lstStyle>
                <a:defPPr>
                  <a:defRPr lang="en-US"/>
                </a:defPPr>
                <a:lvl1pPr algn="ctr" defTabSz="608013" eaLnBrk="1" hangingPunct="1">
                  <a:lnSpc>
                    <a:spcPct val="90000"/>
                  </a:lnSpc>
                  <a:spcBef>
                    <a:spcPts val="963"/>
                  </a:spcBef>
                  <a:buClr>
                    <a:srgbClr val="000000"/>
                  </a:buClr>
                  <a:buSzPct val="100000"/>
                  <a:defRPr sz="800" b="1">
                    <a:solidFill>
                      <a:srgbClr val="FFFFFF"/>
                    </a:solidFill>
                    <a:ea typeface="MS PGothic" pitchFamily="34" charset="-128"/>
                  </a:defRPr>
                </a:lvl1pPr>
                <a:lvl2pPr marL="619125" indent="-238125" defTabSz="608013" eaLnBrk="0" hangingPunct="0"/>
                <a:lvl3pPr marL="952500" indent="-190500" defTabSz="608013" eaLnBrk="0" hangingPunct="0"/>
                <a:lvl4pPr marL="1333500" indent="-190500" defTabSz="608013" eaLnBrk="0" hangingPunct="0"/>
                <a:lvl5pPr marL="1714500" indent="-190500" defTabSz="608013" eaLnBrk="0" hangingPunct="0"/>
                <a:lvl6pPr marL="2171700" indent="-190500" defTabSz="608013" eaLnBrk="0" fontAlgn="base" hangingPunct="0">
                  <a:spcBef>
                    <a:spcPct val="0"/>
                  </a:spcBef>
                  <a:spcAft>
                    <a:spcPct val="0"/>
                  </a:spcAft>
                </a:lvl6pPr>
                <a:lvl7pPr marL="2628900" indent="-190500" defTabSz="608013" eaLnBrk="0" fontAlgn="base" hangingPunct="0">
                  <a:spcBef>
                    <a:spcPct val="0"/>
                  </a:spcBef>
                  <a:spcAft>
                    <a:spcPct val="0"/>
                  </a:spcAft>
                </a:lvl7pPr>
                <a:lvl8pPr marL="3086100" indent="-190500" defTabSz="608013" eaLnBrk="0" fontAlgn="base" hangingPunct="0">
                  <a:spcBef>
                    <a:spcPct val="0"/>
                  </a:spcBef>
                  <a:spcAft>
                    <a:spcPct val="0"/>
                  </a:spcAft>
                </a:lvl8pPr>
                <a:lvl9pPr marL="3543300" indent="-190500" defTabSz="608013" eaLnBrk="0" fontAlgn="base" hangingPunct="0">
                  <a:spcBef>
                    <a:spcPct val="0"/>
                  </a:spcBef>
                  <a:spcAft>
                    <a:spcPct val="0"/>
                  </a:spcAft>
                </a:lvl9pPr>
              </a:lstStyle>
              <a:p>
                <a:r>
                  <a:rPr lang="en-US" altLang="en-US" dirty="0"/>
                  <a:t>Plan</a:t>
                </a:r>
              </a:p>
            </p:txBody>
          </p:sp>
        </p:grpSp>
        <p:sp>
          <p:nvSpPr>
            <p:cNvPr id="221" name="Oval 220"/>
            <p:cNvSpPr/>
            <p:nvPr/>
          </p:nvSpPr>
          <p:spPr>
            <a:xfrm>
              <a:off x="6868766" y="2350448"/>
              <a:ext cx="2157104" cy="2157104"/>
            </a:xfrm>
            <a:prstGeom prst="ellipse">
              <a:avLst/>
            </a:prstGeom>
            <a:noFill/>
            <a:ln w="190500">
              <a:solidFill>
                <a:srgbClr val="00B0D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cxnSp>
        <p:nvCxnSpPr>
          <p:cNvPr id="382" name="Straight Connector 381"/>
          <p:cNvCxnSpPr/>
          <p:nvPr/>
        </p:nvCxnSpPr>
        <p:spPr>
          <a:xfrm>
            <a:off x="152400" y="896937"/>
            <a:ext cx="7942263" cy="4233"/>
          </a:xfrm>
          <a:prstGeom prst="line">
            <a:avLst/>
          </a:prstGeom>
          <a:ln w="38100" cmpd="sng">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175" name="Rectangle 7"/>
          <p:cNvSpPr txBox="1">
            <a:spLocks noChangeArrowheads="1"/>
          </p:cNvSpPr>
          <p:nvPr/>
        </p:nvSpPr>
        <p:spPr bwMode="black">
          <a:xfrm>
            <a:off x="182563" y="6521450"/>
            <a:ext cx="366712"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eaLnBrk="1" hangingPunct="1">
              <a:defRPr sz="800" smtClean="0">
                <a:solidFill>
                  <a:schemeClr val="tx1"/>
                </a:solidFill>
                <a:cs typeface="Arial" charset="0"/>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fld id="{DC6F839E-3616-FB47-921E-C68435BFACEB}" type="slidenum">
              <a:rPr kumimoji="0" lang="en-US" sz="800" b="0" i="0" u="none" strike="noStrike" kern="1200" cap="none" spc="0" normalizeH="0" baseline="0" noProof="0" smtClean="0">
                <a:ln>
                  <a:noFill/>
                </a:ln>
                <a:solidFill>
                  <a:schemeClr val="tx1"/>
                </a:solidFill>
                <a:effectLst/>
                <a:uLnTx/>
                <a:uFillTx/>
                <a:latin typeface="Arial" charset="0"/>
                <a:ea typeface="MS PGothic" charset="0"/>
                <a:cs typeface="Arial" charset="0"/>
              </a:rPr>
              <a:pPr marL="0" marR="0" lvl="0" indent="0" algn="l" defTabSz="914400" rtl="0" eaLnBrk="1" fontAlgn="base" latinLnBrk="0" hangingPunct="1">
                <a:lnSpc>
                  <a:spcPct val="100000"/>
                </a:lnSpc>
                <a:spcBef>
                  <a:spcPct val="0"/>
                </a:spcBef>
                <a:spcAft>
                  <a:spcPct val="0"/>
                </a:spcAft>
                <a:buClrTx/>
                <a:buSzTx/>
                <a:buFontTx/>
                <a:buNone/>
                <a:tabLst/>
                <a:defRPr/>
              </a:pPr>
              <a:t>7</a:t>
            </a:fld>
            <a:endParaRPr kumimoji="0" lang="en-US" sz="800" b="0" i="0" u="none" strike="noStrike" kern="1200" cap="none" spc="0" normalizeH="0" baseline="0" noProof="0" dirty="0">
              <a:ln>
                <a:noFill/>
              </a:ln>
              <a:solidFill>
                <a:schemeClr val="tx1"/>
              </a:solidFill>
              <a:effectLst/>
              <a:uLnTx/>
              <a:uFillTx/>
              <a:latin typeface="Arial" charset="0"/>
              <a:ea typeface="MS PGothic" charset="0"/>
              <a:cs typeface="Arial" charset="0"/>
            </a:endParaRPr>
          </a:p>
        </p:txBody>
      </p:sp>
      <p:sp>
        <p:nvSpPr>
          <p:cNvPr id="176" name="Title 6"/>
          <p:cNvSpPr>
            <a:spLocks noGrp="1"/>
          </p:cNvSpPr>
          <p:nvPr>
            <p:ph type="title"/>
          </p:nvPr>
        </p:nvSpPr>
        <p:spPr>
          <a:xfrm>
            <a:off x="106363" y="304800"/>
            <a:ext cx="8885237" cy="533401"/>
          </a:xfrm>
        </p:spPr>
        <p:txBody>
          <a:bodyPr/>
          <a:lstStyle/>
          <a:p>
            <a:r>
              <a:rPr lang="en-US" b="1" dirty="0" err="1">
                <a:cs typeface="Arial"/>
              </a:rPr>
              <a:t>DevOps</a:t>
            </a:r>
            <a:r>
              <a:rPr lang="en-US" dirty="0">
                <a:cs typeface="Arial"/>
              </a:rPr>
              <a:t> allows you to exploit these digital </a:t>
            </a:r>
            <a:r>
              <a:rPr lang="en-US" dirty="0" smtClean="0">
                <a:cs typeface="Arial"/>
              </a:rPr>
              <a:t>disruptors</a:t>
            </a:r>
            <a:r>
              <a:rPr lang="is-IS" dirty="0" smtClean="0">
                <a:cs typeface="Arial"/>
              </a:rPr>
              <a:t>…</a:t>
            </a:r>
            <a:endParaRPr lang="en-US" dirty="0">
              <a:solidFill>
                <a:schemeClr val="tx1"/>
              </a:solidFill>
            </a:endParaRPr>
          </a:p>
        </p:txBody>
      </p:sp>
    </p:spTree>
    <p:extLst>
      <p:ext uri="{BB962C8B-B14F-4D97-AF65-F5344CB8AC3E}">
        <p14:creationId xmlns:p14="http://schemas.microsoft.com/office/powerpoint/2010/main" val="19957054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1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1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1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1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p:txBody>
          <a:bodyPr/>
          <a:lstStyle/>
          <a:p>
            <a:r>
              <a:rPr lang="en-US" altLang="en-US" smtClean="0"/>
              <a:t>Swiss Re – Customer Videos</a:t>
            </a:r>
            <a:br>
              <a:rPr lang="en-US" altLang="en-US" smtClean="0"/>
            </a:br>
            <a:endParaRPr lang="en-US" altLang="en-US" smtClean="0"/>
          </a:p>
        </p:txBody>
      </p:sp>
      <p:sp>
        <p:nvSpPr>
          <p:cNvPr id="73731" name="Content Placeholder 2"/>
          <p:cNvSpPr>
            <a:spLocks noGrp="1"/>
          </p:cNvSpPr>
          <p:nvPr>
            <p:ph sz="quarter" idx="4294967295"/>
          </p:nvPr>
        </p:nvSpPr>
        <p:spPr>
          <a:xfrm>
            <a:off x="1528361" y="1773239"/>
            <a:ext cx="5798663" cy="4244975"/>
          </a:xfrm>
        </p:spPr>
        <p:txBody>
          <a:bodyPr/>
          <a:lstStyle/>
          <a:p>
            <a:pPr marL="0" indent="0">
              <a:spcBef>
                <a:spcPct val="50000"/>
              </a:spcBef>
              <a:buNone/>
              <a:defRPr/>
            </a:pPr>
            <a:r>
              <a:rPr lang="en-US" sz="1600" dirty="0"/>
              <a:t>Swiss Re is one of the leading organizations of re-insurance, insurance and insurance based forms of risk transfer. They must comply with insurance, financial market and financial service regulations, both local and world wide. The Swiss Re mainframe is one of their IT cornerstones running their critical applications, and critical business processes. IBM Security zSecure helps Swiss Re manage compliance to achieve their goal of continuous compliance where risk exposures or compliance issues are addressed in near real time. zSecure reduces their administrative overhead, reduces manual processes, enhances security intelligence and simplifies their report generation. </a:t>
            </a:r>
          </a:p>
          <a:p>
            <a:pPr>
              <a:spcBef>
                <a:spcPct val="50000"/>
              </a:spcBef>
              <a:defRPr/>
            </a:pPr>
            <a:endParaRPr lang="en-US" sz="1600" dirty="0"/>
          </a:p>
          <a:p>
            <a:pPr>
              <a:spcBef>
                <a:spcPct val="50000"/>
              </a:spcBef>
              <a:defRPr/>
            </a:pPr>
            <a:r>
              <a:rPr lang="en-US" sz="1600" dirty="0"/>
              <a:t>Short Video (3:50): </a:t>
            </a:r>
            <a:r>
              <a:rPr lang="en-US" sz="1600" u="sng" dirty="0">
                <a:hlinkClick r:id="rId2"/>
              </a:rPr>
              <a:t>How Swiss Re Manages Mainframe Security Compliance</a:t>
            </a:r>
            <a:r>
              <a:rPr lang="en-US" sz="1600" dirty="0"/>
              <a:t> </a:t>
            </a:r>
          </a:p>
          <a:p>
            <a:pPr>
              <a:spcBef>
                <a:spcPct val="50000"/>
              </a:spcBef>
              <a:defRPr/>
            </a:pPr>
            <a:r>
              <a:rPr lang="en-US" sz="1600" dirty="0"/>
              <a:t>Long Video (7:02):  </a:t>
            </a:r>
            <a:r>
              <a:rPr lang="en-US" sz="1600" u="sng" dirty="0">
                <a:hlinkClick r:id="rId3"/>
              </a:rPr>
              <a:t>Swiss Re Manages Mainframe Security Compliance to Reduce Costs</a:t>
            </a:r>
            <a:endParaRPr lang="en-US" sz="1600" u="sng" dirty="0"/>
          </a:p>
          <a:p>
            <a:pPr>
              <a:defRPr/>
            </a:pPr>
            <a:endParaRPr lang="en-US" altLang="en-US" dirty="0" smtClean="0"/>
          </a:p>
        </p:txBody>
      </p:sp>
      <p:pic>
        <p:nvPicPr>
          <p:cNvPr id="73732" name="Picture 4"/>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444957" y="692152"/>
            <a:ext cx="1845949" cy="936625"/>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81863096"/>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Rectangle 7"/>
          <p:cNvSpPr txBox="1">
            <a:spLocks noChangeArrowheads="1"/>
          </p:cNvSpPr>
          <p:nvPr/>
        </p:nvSpPr>
        <p:spPr bwMode="black">
          <a:xfrm>
            <a:off x="182563" y="6521450"/>
            <a:ext cx="366712"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eaLnBrk="1" hangingPunct="1">
              <a:defRPr sz="800" smtClean="0">
                <a:solidFill>
                  <a:schemeClr val="tx1"/>
                </a:solidFill>
                <a:cs typeface="Arial" charset="0"/>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fld id="{DC6F839E-3616-FB47-921E-C68435BFACEB}" type="slidenum">
              <a:rPr kumimoji="0" lang="en-US" sz="800" b="0" i="0" u="none" strike="noStrike" kern="1200" cap="none" spc="0" normalizeH="0" baseline="0" noProof="0" smtClean="0">
                <a:ln>
                  <a:noFill/>
                </a:ln>
                <a:solidFill>
                  <a:schemeClr val="tx1"/>
                </a:solidFill>
                <a:effectLst/>
                <a:uLnTx/>
                <a:uFillTx/>
                <a:latin typeface="Arial" charset="0"/>
                <a:ea typeface="MS PGothic" charset="0"/>
                <a:cs typeface="Arial" charset="0"/>
              </a:rPr>
              <a:pPr marL="0" marR="0" lvl="0" indent="0" algn="l" defTabSz="914400" rtl="0" eaLnBrk="1" fontAlgn="base" latinLnBrk="0" hangingPunct="1">
                <a:lnSpc>
                  <a:spcPct val="100000"/>
                </a:lnSpc>
                <a:spcBef>
                  <a:spcPct val="0"/>
                </a:spcBef>
                <a:spcAft>
                  <a:spcPct val="0"/>
                </a:spcAft>
                <a:buClrTx/>
                <a:buSzTx/>
                <a:buFontTx/>
                <a:buNone/>
                <a:tabLst/>
                <a:defRPr/>
              </a:pPr>
              <a:t>8</a:t>
            </a:fld>
            <a:endParaRPr kumimoji="0" lang="en-US" sz="800" b="0" i="0" u="none" strike="noStrike" kern="1200" cap="none" spc="0" normalizeH="0" baseline="0" noProof="0" dirty="0">
              <a:ln>
                <a:noFill/>
              </a:ln>
              <a:solidFill>
                <a:schemeClr val="tx1"/>
              </a:solidFill>
              <a:effectLst/>
              <a:uLnTx/>
              <a:uFillTx/>
              <a:latin typeface="Arial" charset="0"/>
              <a:ea typeface="MS PGothic" charset="0"/>
              <a:cs typeface="Arial" charset="0"/>
            </a:endParaRPr>
          </a:p>
        </p:txBody>
      </p:sp>
      <p:pic>
        <p:nvPicPr>
          <p:cNvPr id="92" name="Picture 9"/>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240088" y="2590800"/>
            <a:ext cx="2824163" cy="254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3" name="Group 200"/>
          <p:cNvGrpSpPr>
            <a:grpSpLocks/>
          </p:cNvGrpSpPr>
          <p:nvPr/>
        </p:nvGrpSpPr>
        <p:grpSpPr bwMode="auto">
          <a:xfrm>
            <a:off x="906463" y="1190625"/>
            <a:ext cx="5864225" cy="638175"/>
            <a:chOff x="1666875" y="773658"/>
            <a:chExt cx="4873627" cy="477839"/>
          </a:xfrm>
          <a:solidFill>
            <a:srgbClr val="003F69"/>
          </a:solidFill>
        </p:grpSpPr>
        <p:grpSp>
          <p:nvGrpSpPr>
            <p:cNvPr id="137" name="Group 24"/>
            <p:cNvGrpSpPr>
              <a:grpSpLocks/>
            </p:cNvGrpSpPr>
            <p:nvPr/>
          </p:nvGrpSpPr>
          <p:grpSpPr bwMode="auto">
            <a:xfrm>
              <a:off x="1666875" y="773658"/>
              <a:ext cx="4873627" cy="146050"/>
              <a:chOff x="1819636" y="1550794"/>
              <a:chExt cx="4872733" cy="146533"/>
            </a:xfrm>
            <a:grpFill/>
          </p:grpSpPr>
          <p:sp>
            <p:nvSpPr>
              <p:cNvPr id="139" name="Chevron 68"/>
              <p:cNvSpPr>
                <a:spLocks noChangeArrowheads="1"/>
              </p:cNvSpPr>
              <p:nvPr/>
            </p:nvSpPr>
            <p:spPr bwMode="auto">
              <a:xfrm>
                <a:off x="1819636" y="1550794"/>
                <a:ext cx="611949" cy="146533"/>
              </a:xfrm>
              <a:prstGeom prst="chevron">
                <a:avLst>
                  <a:gd name="adj" fmla="val 49998"/>
                </a:avLst>
              </a:prstGeom>
              <a:grpFill/>
              <a:ln>
                <a:noFill/>
              </a:ln>
              <a:extLst/>
            </p:spPr>
            <p:txBody>
              <a:bodyPr lIns="0" rIns="0" anchor="ctr"/>
              <a:lstStyle/>
              <a:p>
                <a:pPr fontAlgn="auto">
                  <a:spcBef>
                    <a:spcPts val="0"/>
                  </a:spcBef>
                  <a:spcAft>
                    <a:spcPts val="0"/>
                  </a:spcAft>
                  <a:defRPr/>
                </a:pPr>
                <a:endParaRPr lang="en-US" altLang="en-US" sz="1200">
                  <a:solidFill>
                    <a:srgbClr val="000000"/>
                  </a:solidFill>
                  <a:latin typeface="Arial"/>
                  <a:ea typeface="MS PGothic" pitchFamily="34" charset="-128"/>
                  <a:cs typeface="Arial"/>
                </a:endParaRPr>
              </a:p>
            </p:txBody>
          </p:sp>
          <p:sp>
            <p:nvSpPr>
              <p:cNvPr id="140" name="Chevron 69"/>
              <p:cNvSpPr>
                <a:spLocks noChangeArrowheads="1"/>
              </p:cNvSpPr>
              <p:nvPr/>
            </p:nvSpPr>
            <p:spPr bwMode="auto">
              <a:xfrm>
                <a:off x="2431585" y="1550794"/>
                <a:ext cx="608432" cy="146533"/>
              </a:xfrm>
              <a:prstGeom prst="chevron">
                <a:avLst>
                  <a:gd name="adj" fmla="val 50018"/>
                </a:avLst>
              </a:prstGeom>
              <a:grpFill/>
              <a:ln>
                <a:noFill/>
              </a:ln>
              <a:extLst/>
            </p:spPr>
            <p:txBody>
              <a:bodyPr lIns="0" rIns="0" anchor="ctr"/>
              <a:lstStyle/>
              <a:p>
                <a:pPr fontAlgn="auto">
                  <a:spcBef>
                    <a:spcPts val="0"/>
                  </a:spcBef>
                  <a:spcAft>
                    <a:spcPts val="0"/>
                  </a:spcAft>
                  <a:defRPr/>
                </a:pPr>
                <a:endParaRPr lang="en-US" altLang="en-US" sz="1200">
                  <a:solidFill>
                    <a:srgbClr val="000000"/>
                  </a:solidFill>
                  <a:latin typeface="Arial"/>
                  <a:ea typeface="MS PGothic" pitchFamily="34" charset="-128"/>
                  <a:cs typeface="Arial"/>
                </a:endParaRPr>
              </a:p>
            </p:txBody>
          </p:sp>
          <p:sp>
            <p:nvSpPr>
              <p:cNvPr id="141" name="Chevron 70"/>
              <p:cNvSpPr>
                <a:spLocks noChangeArrowheads="1"/>
              </p:cNvSpPr>
              <p:nvPr/>
            </p:nvSpPr>
            <p:spPr bwMode="auto">
              <a:xfrm>
                <a:off x="3029467" y="1550794"/>
                <a:ext cx="608432" cy="146533"/>
              </a:xfrm>
              <a:prstGeom prst="chevron">
                <a:avLst>
                  <a:gd name="adj" fmla="val 50018"/>
                </a:avLst>
              </a:prstGeom>
              <a:grpFill/>
              <a:ln>
                <a:noFill/>
              </a:ln>
              <a:extLst/>
            </p:spPr>
            <p:txBody>
              <a:bodyPr lIns="0" rIns="0" anchor="ctr"/>
              <a:lstStyle/>
              <a:p>
                <a:pPr fontAlgn="auto">
                  <a:spcBef>
                    <a:spcPts val="0"/>
                  </a:spcBef>
                  <a:spcAft>
                    <a:spcPts val="0"/>
                  </a:spcAft>
                  <a:defRPr/>
                </a:pPr>
                <a:endParaRPr lang="en-US" altLang="en-US" sz="1200">
                  <a:solidFill>
                    <a:srgbClr val="000000"/>
                  </a:solidFill>
                  <a:latin typeface="Arial"/>
                  <a:ea typeface="MS PGothic" pitchFamily="34" charset="-128"/>
                  <a:cs typeface="Arial"/>
                </a:endParaRPr>
              </a:p>
            </p:txBody>
          </p:sp>
          <p:sp>
            <p:nvSpPr>
              <p:cNvPr id="142" name="Chevron 71"/>
              <p:cNvSpPr>
                <a:spLocks noChangeArrowheads="1"/>
              </p:cNvSpPr>
              <p:nvPr/>
            </p:nvSpPr>
            <p:spPr bwMode="auto">
              <a:xfrm>
                <a:off x="3637899" y="1550794"/>
                <a:ext cx="611949" cy="146533"/>
              </a:xfrm>
              <a:prstGeom prst="chevron">
                <a:avLst>
                  <a:gd name="adj" fmla="val 49998"/>
                </a:avLst>
              </a:prstGeom>
              <a:grpFill/>
              <a:ln>
                <a:noFill/>
              </a:ln>
              <a:extLst/>
            </p:spPr>
            <p:txBody>
              <a:bodyPr lIns="0" rIns="0" anchor="ctr"/>
              <a:lstStyle/>
              <a:p>
                <a:pPr fontAlgn="auto">
                  <a:spcBef>
                    <a:spcPts val="0"/>
                  </a:spcBef>
                  <a:spcAft>
                    <a:spcPts val="0"/>
                  </a:spcAft>
                  <a:defRPr/>
                </a:pPr>
                <a:endParaRPr lang="en-US" altLang="en-US" sz="1200">
                  <a:solidFill>
                    <a:srgbClr val="000000"/>
                  </a:solidFill>
                  <a:latin typeface="Arial"/>
                  <a:ea typeface="MS PGothic" pitchFamily="34" charset="-128"/>
                  <a:cs typeface="Arial"/>
                </a:endParaRPr>
              </a:p>
            </p:txBody>
          </p:sp>
          <p:sp>
            <p:nvSpPr>
              <p:cNvPr id="143" name="Chevron 72"/>
              <p:cNvSpPr>
                <a:spLocks noChangeArrowheads="1"/>
              </p:cNvSpPr>
              <p:nvPr/>
            </p:nvSpPr>
            <p:spPr bwMode="auto">
              <a:xfrm>
                <a:off x="4262157" y="1550794"/>
                <a:ext cx="611949" cy="146533"/>
              </a:xfrm>
              <a:prstGeom prst="chevron">
                <a:avLst>
                  <a:gd name="adj" fmla="val 49998"/>
                </a:avLst>
              </a:prstGeom>
              <a:grpFill/>
              <a:ln>
                <a:noFill/>
              </a:ln>
              <a:extLst/>
            </p:spPr>
            <p:txBody>
              <a:bodyPr lIns="0" rIns="0" anchor="ctr"/>
              <a:lstStyle/>
              <a:p>
                <a:pPr fontAlgn="auto">
                  <a:spcBef>
                    <a:spcPts val="0"/>
                  </a:spcBef>
                  <a:spcAft>
                    <a:spcPts val="0"/>
                  </a:spcAft>
                  <a:defRPr/>
                </a:pPr>
                <a:endParaRPr lang="en-US" altLang="en-US" sz="1200">
                  <a:solidFill>
                    <a:srgbClr val="000000"/>
                  </a:solidFill>
                  <a:latin typeface="Arial"/>
                  <a:ea typeface="MS PGothic" pitchFamily="34" charset="-128"/>
                  <a:cs typeface="Arial"/>
                </a:endParaRPr>
              </a:p>
            </p:txBody>
          </p:sp>
          <p:sp>
            <p:nvSpPr>
              <p:cNvPr id="144" name="Chevron 73"/>
              <p:cNvSpPr>
                <a:spLocks noChangeArrowheads="1"/>
              </p:cNvSpPr>
              <p:nvPr/>
            </p:nvSpPr>
            <p:spPr bwMode="auto">
              <a:xfrm>
                <a:off x="4874106" y="1550794"/>
                <a:ext cx="608432" cy="146533"/>
              </a:xfrm>
              <a:prstGeom prst="chevron">
                <a:avLst>
                  <a:gd name="adj" fmla="val 50018"/>
                </a:avLst>
              </a:prstGeom>
              <a:grpFill/>
              <a:ln>
                <a:noFill/>
              </a:ln>
              <a:extLst/>
            </p:spPr>
            <p:txBody>
              <a:bodyPr lIns="0" rIns="0" anchor="ctr"/>
              <a:lstStyle/>
              <a:p>
                <a:pPr fontAlgn="auto">
                  <a:spcBef>
                    <a:spcPts val="0"/>
                  </a:spcBef>
                  <a:spcAft>
                    <a:spcPts val="0"/>
                  </a:spcAft>
                  <a:defRPr/>
                </a:pPr>
                <a:endParaRPr lang="en-US" altLang="en-US" sz="1200">
                  <a:solidFill>
                    <a:srgbClr val="000000"/>
                  </a:solidFill>
                  <a:latin typeface="Arial"/>
                  <a:ea typeface="MS PGothic" pitchFamily="34" charset="-128"/>
                  <a:cs typeface="Arial"/>
                </a:endParaRPr>
              </a:p>
            </p:txBody>
          </p:sp>
          <p:sp>
            <p:nvSpPr>
              <p:cNvPr id="145" name="Chevron 74"/>
              <p:cNvSpPr>
                <a:spLocks noChangeArrowheads="1"/>
              </p:cNvSpPr>
              <p:nvPr/>
            </p:nvSpPr>
            <p:spPr bwMode="auto">
              <a:xfrm>
                <a:off x="5471988" y="1550794"/>
                <a:ext cx="608432" cy="146533"/>
              </a:xfrm>
              <a:prstGeom prst="chevron">
                <a:avLst>
                  <a:gd name="adj" fmla="val 50018"/>
                </a:avLst>
              </a:prstGeom>
              <a:grpFill/>
              <a:ln>
                <a:noFill/>
              </a:ln>
              <a:extLst/>
            </p:spPr>
            <p:txBody>
              <a:bodyPr lIns="0" rIns="0" anchor="ctr"/>
              <a:lstStyle/>
              <a:p>
                <a:pPr fontAlgn="auto">
                  <a:spcBef>
                    <a:spcPts val="0"/>
                  </a:spcBef>
                  <a:spcAft>
                    <a:spcPts val="0"/>
                  </a:spcAft>
                  <a:defRPr/>
                </a:pPr>
                <a:endParaRPr lang="en-US" altLang="en-US" sz="1200">
                  <a:solidFill>
                    <a:srgbClr val="000000"/>
                  </a:solidFill>
                  <a:latin typeface="Arial"/>
                  <a:ea typeface="MS PGothic" pitchFamily="34" charset="-128"/>
                  <a:cs typeface="Arial"/>
                </a:endParaRPr>
              </a:p>
            </p:txBody>
          </p:sp>
          <p:sp>
            <p:nvSpPr>
              <p:cNvPr id="146" name="Chevron 75"/>
              <p:cNvSpPr>
                <a:spLocks noChangeArrowheads="1"/>
              </p:cNvSpPr>
              <p:nvPr/>
            </p:nvSpPr>
            <p:spPr bwMode="auto">
              <a:xfrm>
                <a:off x="6080420" y="1550794"/>
                <a:ext cx="611949" cy="146533"/>
              </a:xfrm>
              <a:prstGeom prst="chevron">
                <a:avLst>
                  <a:gd name="adj" fmla="val 49998"/>
                </a:avLst>
              </a:prstGeom>
              <a:grpFill/>
              <a:ln>
                <a:noFill/>
              </a:ln>
              <a:extLst/>
            </p:spPr>
            <p:txBody>
              <a:bodyPr lIns="0" rIns="0" anchor="ctr"/>
              <a:lstStyle/>
              <a:p>
                <a:pPr fontAlgn="auto">
                  <a:spcBef>
                    <a:spcPts val="0"/>
                  </a:spcBef>
                  <a:spcAft>
                    <a:spcPts val="0"/>
                  </a:spcAft>
                  <a:defRPr/>
                </a:pPr>
                <a:endParaRPr lang="en-US" altLang="en-US" sz="1200">
                  <a:solidFill>
                    <a:srgbClr val="000000"/>
                  </a:solidFill>
                  <a:latin typeface="Arial"/>
                  <a:ea typeface="MS PGothic" pitchFamily="34" charset="-128"/>
                  <a:cs typeface="Arial"/>
                </a:endParaRPr>
              </a:p>
            </p:txBody>
          </p:sp>
        </p:grpSp>
        <p:sp>
          <p:nvSpPr>
            <p:cNvPr id="138" name="Rectangle 55"/>
            <p:cNvSpPr>
              <a:spLocks noChangeArrowheads="1"/>
            </p:cNvSpPr>
            <p:nvPr/>
          </p:nvSpPr>
          <p:spPr bwMode="auto">
            <a:xfrm>
              <a:off x="2987676" y="976859"/>
              <a:ext cx="2179638" cy="274638"/>
            </a:xfrm>
            <a:prstGeom prst="rect">
              <a:avLst/>
            </a:prstGeom>
            <a:grpFill/>
            <a:ln>
              <a:noFill/>
            </a:ln>
            <a:extLst/>
          </p:spPr>
          <p:txBody>
            <a:bodyPr lIns="0" rIns="0"/>
            <a:lstStyle/>
            <a:p>
              <a:pPr algn="ctr" fontAlgn="auto">
                <a:spcBef>
                  <a:spcPts val="0"/>
                </a:spcBef>
                <a:spcAft>
                  <a:spcPts val="0"/>
                </a:spcAft>
                <a:defRPr/>
              </a:pPr>
              <a:r>
                <a:rPr lang="en-US" altLang="en-US" sz="1200" b="1">
                  <a:solidFill>
                    <a:srgbClr val="FFFFFF"/>
                  </a:solidFill>
                  <a:latin typeface="Arial"/>
                  <a:ea typeface="MS PGothic" pitchFamily="34" charset="-128"/>
                  <a:cs typeface="Arial"/>
                </a:rPr>
                <a:t>Rapid iterations</a:t>
              </a:r>
            </a:p>
          </p:txBody>
        </p:sp>
      </p:grpSp>
      <p:sp>
        <p:nvSpPr>
          <p:cNvPr id="94" name="AutoShape 11"/>
          <p:cNvSpPr>
            <a:spLocks noChangeArrowheads="1"/>
          </p:cNvSpPr>
          <p:nvPr/>
        </p:nvSpPr>
        <p:spPr bwMode="auto">
          <a:xfrm>
            <a:off x="627063" y="1866900"/>
            <a:ext cx="1150938" cy="635000"/>
          </a:xfrm>
          <a:prstGeom prst="roundRect">
            <a:avLst>
              <a:gd name="adj" fmla="val 0"/>
            </a:avLst>
          </a:prstGeom>
          <a:solidFill>
            <a:srgbClr val="003F69"/>
          </a:solidFill>
          <a:ln>
            <a:noFill/>
          </a:ln>
          <a:extLst>
            <a:ext uri="{91240B29-F687-4f45-9708-019B960494DF}">
              <a14:hiddenLine xmlns:a14="http://schemas.microsoft.com/office/drawing/2010/main" w="9525">
                <a:solidFill>
                  <a:srgbClr val="000000"/>
                </a:solidFill>
                <a:round/>
                <a:headEnd/>
                <a:tailEnd/>
              </a14:hiddenLine>
            </a:ext>
          </a:extLst>
        </p:spPr>
        <p:txBody>
          <a:bodyPr wrap="none" lIns="0" tIns="60949" rIns="0" bIns="60949" anchor="ctr"/>
          <a:lstStyle>
            <a:lvl1pPr defTabSz="1219200" eaLnBrk="0" hangingPunct="0">
              <a:spcBef>
                <a:spcPct val="20000"/>
              </a:spcBef>
              <a:buChar char="•"/>
              <a:defRPr sz="3200">
                <a:solidFill>
                  <a:schemeClr val="tx1"/>
                </a:solidFill>
                <a:latin typeface="Arial" pitchFamily="34" charset="0"/>
                <a:cs typeface="Arial" pitchFamily="34" charset="0"/>
              </a:defRPr>
            </a:lvl1pPr>
            <a:lvl2pPr marL="742950" indent="-285750" defTabSz="1219200" eaLnBrk="0" hangingPunct="0">
              <a:spcBef>
                <a:spcPct val="20000"/>
              </a:spcBef>
              <a:buChar char="–"/>
              <a:defRPr sz="2800">
                <a:solidFill>
                  <a:schemeClr val="tx1"/>
                </a:solidFill>
                <a:latin typeface="Arial" pitchFamily="34" charset="0"/>
                <a:cs typeface="Arial" pitchFamily="34" charset="0"/>
              </a:defRPr>
            </a:lvl2pPr>
            <a:lvl3pPr marL="1143000" indent="-228600" defTabSz="1219200" eaLnBrk="0" hangingPunct="0">
              <a:spcBef>
                <a:spcPct val="20000"/>
              </a:spcBef>
              <a:buChar char="•"/>
              <a:defRPr sz="2400">
                <a:solidFill>
                  <a:schemeClr val="tx1"/>
                </a:solidFill>
                <a:latin typeface="Arial" pitchFamily="34" charset="0"/>
                <a:cs typeface="Arial" pitchFamily="34" charset="0"/>
              </a:defRPr>
            </a:lvl3pPr>
            <a:lvl4pPr marL="1600200" indent="-228600" defTabSz="1219200" eaLnBrk="0" hangingPunct="0">
              <a:spcBef>
                <a:spcPct val="20000"/>
              </a:spcBef>
              <a:buChar char="–"/>
              <a:defRPr sz="2000">
                <a:solidFill>
                  <a:schemeClr val="tx1"/>
                </a:solidFill>
                <a:latin typeface="Arial" pitchFamily="34" charset="0"/>
                <a:cs typeface="Arial" pitchFamily="34" charset="0"/>
              </a:defRPr>
            </a:lvl4pPr>
            <a:lvl5pPr marL="2057400" indent="-228600" defTabSz="1219200" eaLnBrk="0" hangingPunct="0">
              <a:spcBef>
                <a:spcPct val="20000"/>
              </a:spcBef>
              <a:buChar char="»"/>
              <a:defRPr sz="2000">
                <a:solidFill>
                  <a:schemeClr val="tx1"/>
                </a:solidFill>
                <a:latin typeface="Arial" pitchFamily="34" charset="0"/>
                <a:cs typeface="Arial" pitchFamily="34" charset="0"/>
              </a:defRPr>
            </a:lvl5pPr>
            <a:lvl6pPr marL="2514600" indent="-228600" defTabSz="1219200" eaLnBrk="0" fontAlgn="base" hangingPunct="0">
              <a:spcBef>
                <a:spcPct val="20000"/>
              </a:spcBef>
              <a:spcAft>
                <a:spcPct val="0"/>
              </a:spcAft>
              <a:buChar char="»"/>
              <a:defRPr sz="2000">
                <a:solidFill>
                  <a:schemeClr val="tx1"/>
                </a:solidFill>
                <a:latin typeface="Arial" pitchFamily="34" charset="0"/>
                <a:cs typeface="Arial" pitchFamily="34" charset="0"/>
              </a:defRPr>
            </a:lvl6pPr>
            <a:lvl7pPr marL="2971800" indent="-228600" defTabSz="1219200" eaLnBrk="0" fontAlgn="base" hangingPunct="0">
              <a:spcBef>
                <a:spcPct val="20000"/>
              </a:spcBef>
              <a:spcAft>
                <a:spcPct val="0"/>
              </a:spcAft>
              <a:buChar char="»"/>
              <a:defRPr sz="2000">
                <a:solidFill>
                  <a:schemeClr val="tx1"/>
                </a:solidFill>
                <a:latin typeface="Arial" pitchFamily="34" charset="0"/>
                <a:cs typeface="Arial" pitchFamily="34" charset="0"/>
              </a:defRPr>
            </a:lvl7pPr>
            <a:lvl8pPr marL="3429000" indent="-228600" defTabSz="1219200" eaLnBrk="0" fontAlgn="base" hangingPunct="0">
              <a:spcBef>
                <a:spcPct val="20000"/>
              </a:spcBef>
              <a:spcAft>
                <a:spcPct val="0"/>
              </a:spcAft>
              <a:buChar char="»"/>
              <a:defRPr sz="2000">
                <a:solidFill>
                  <a:schemeClr val="tx1"/>
                </a:solidFill>
                <a:latin typeface="Arial" pitchFamily="34" charset="0"/>
                <a:cs typeface="Arial" pitchFamily="34" charset="0"/>
              </a:defRPr>
            </a:lvl8pPr>
            <a:lvl9pPr marL="3886200" indent="-228600" defTabSz="1219200" eaLnBrk="0" fontAlgn="base" hangingPunct="0">
              <a:spcBef>
                <a:spcPct val="20000"/>
              </a:spcBef>
              <a:spcAft>
                <a:spcPct val="0"/>
              </a:spcAft>
              <a:buChar char="»"/>
              <a:defRPr sz="2000">
                <a:solidFill>
                  <a:schemeClr val="tx1"/>
                </a:solidFill>
                <a:latin typeface="Arial" pitchFamily="34" charset="0"/>
                <a:cs typeface="Arial" pitchFamily="34" charset="0"/>
              </a:defRPr>
            </a:lvl9pPr>
          </a:lstStyle>
          <a:p>
            <a:pPr algn="ctr" eaLnBrk="1" hangingPunct="1">
              <a:spcBef>
                <a:spcPct val="0"/>
              </a:spcBef>
              <a:buFontTx/>
              <a:buNone/>
            </a:pPr>
            <a:r>
              <a:rPr lang="en-US" altLang="en-US" sz="1600" b="1">
                <a:solidFill>
                  <a:srgbClr val="FFFFFF"/>
                </a:solidFill>
                <a:ea typeface="SimSun" pitchFamily="2" charset="-122"/>
              </a:rPr>
              <a:t>Develop</a:t>
            </a:r>
          </a:p>
        </p:txBody>
      </p:sp>
      <p:cxnSp>
        <p:nvCxnSpPr>
          <p:cNvPr id="95" name="AutoShape 85"/>
          <p:cNvCxnSpPr>
            <a:cxnSpLocks noChangeShapeType="1"/>
          </p:cNvCxnSpPr>
          <p:nvPr/>
        </p:nvCxnSpPr>
        <p:spPr bwMode="auto">
          <a:xfrm>
            <a:off x="1778000" y="2184400"/>
            <a:ext cx="431800" cy="0"/>
          </a:xfrm>
          <a:prstGeom prst="straightConnector1">
            <a:avLst/>
          </a:prstGeom>
          <a:noFill/>
          <a:ln w="38100">
            <a:solidFill>
              <a:srgbClr val="003F69"/>
            </a:solidFill>
            <a:round/>
            <a:headEnd/>
            <a:tailEnd type="triangle" w="med" len="med"/>
          </a:ln>
          <a:extLst>
            <a:ext uri="{909E8E84-426E-40dd-AFC4-6F175D3DCCD1}">
              <a14:hiddenFill xmlns:a14="http://schemas.microsoft.com/office/drawing/2010/main">
                <a:noFill/>
              </a14:hiddenFill>
            </a:ext>
          </a:extLst>
        </p:spPr>
      </p:cxnSp>
      <p:sp>
        <p:nvSpPr>
          <p:cNvPr id="96" name="AutoShape 11"/>
          <p:cNvSpPr>
            <a:spLocks noChangeArrowheads="1"/>
          </p:cNvSpPr>
          <p:nvPr/>
        </p:nvSpPr>
        <p:spPr bwMode="auto">
          <a:xfrm>
            <a:off x="2209800" y="1866900"/>
            <a:ext cx="1152525" cy="635000"/>
          </a:xfrm>
          <a:prstGeom prst="roundRect">
            <a:avLst>
              <a:gd name="adj" fmla="val 0"/>
            </a:avLst>
          </a:prstGeom>
          <a:solidFill>
            <a:srgbClr val="003F69"/>
          </a:solidFill>
          <a:ln>
            <a:noFill/>
          </a:ln>
          <a:extLst>
            <a:ext uri="{91240B29-F687-4f45-9708-019B960494DF}">
              <a14:hiddenLine xmlns:a14="http://schemas.microsoft.com/office/drawing/2010/main" w="9525">
                <a:solidFill>
                  <a:srgbClr val="000000"/>
                </a:solidFill>
                <a:round/>
                <a:headEnd/>
                <a:tailEnd/>
              </a14:hiddenLine>
            </a:ext>
          </a:extLst>
        </p:spPr>
        <p:txBody>
          <a:bodyPr wrap="none" lIns="0" tIns="60949" rIns="0" bIns="60949" anchor="ctr"/>
          <a:lstStyle>
            <a:lvl1pPr defTabSz="1219200" eaLnBrk="0" hangingPunct="0">
              <a:spcBef>
                <a:spcPct val="20000"/>
              </a:spcBef>
              <a:buChar char="•"/>
              <a:defRPr sz="3200">
                <a:solidFill>
                  <a:schemeClr val="tx1"/>
                </a:solidFill>
                <a:latin typeface="Arial" pitchFamily="34" charset="0"/>
                <a:cs typeface="Arial" pitchFamily="34" charset="0"/>
              </a:defRPr>
            </a:lvl1pPr>
            <a:lvl2pPr marL="742950" indent="-285750" defTabSz="1219200" eaLnBrk="0" hangingPunct="0">
              <a:spcBef>
                <a:spcPct val="20000"/>
              </a:spcBef>
              <a:buChar char="–"/>
              <a:defRPr sz="2800">
                <a:solidFill>
                  <a:schemeClr val="tx1"/>
                </a:solidFill>
                <a:latin typeface="Arial" pitchFamily="34" charset="0"/>
                <a:cs typeface="Arial" pitchFamily="34" charset="0"/>
              </a:defRPr>
            </a:lvl2pPr>
            <a:lvl3pPr marL="1143000" indent="-228600" defTabSz="1219200" eaLnBrk="0" hangingPunct="0">
              <a:spcBef>
                <a:spcPct val="20000"/>
              </a:spcBef>
              <a:buChar char="•"/>
              <a:defRPr sz="2400">
                <a:solidFill>
                  <a:schemeClr val="tx1"/>
                </a:solidFill>
                <a:latin typeface="Arial" pitchFamily="34" charset="0"/>
                <a:cs typeface="Arial" pitchFamily="34" charset="0"/>
              </a:defRPr>
            </a:lvl3pPr>
            <a:lvl4pPr marL="1600200" indent="-228600" defTabSz="1219200" eaLnBrk="0" hangingPunct="0">
              <a:spcBef>
                <a:spcPct val="20000"/>
              </a:spcBef>
              <a:buChar char="–"/>
              <a:defRPr sz="2000">
                <a:solidFill>
                  <a:schemeClr val="tx1"/>
                </a:solidFill>
                <a:latin typeface="Arial" pitchFamily="34" charset="0"/>
                <a:cs typeface="Arial" pitchFamily="34" charset="0"/>
              </a:defRPr>
            </a:lvl4pPr>
            <a:lvl5pPr marL="2057400" indent="-228600" defTabSz="1219200" eaLnBrk="0" hangingPunct="0">
              <a:spcBef>
                <a:spcPct val="20000"/>
              </a:spcBef>
              <a:buChar char="»"/>
              <a:defRPr sz="2000">
                <a:solidFill>
                  <a:schemeClr val="tx1"/>
                </a:solidFill>
                <a:latin typeface="Arial" pitchFamily="34" charset="0"/>
                <a:cs typeface="Arial" pitchFamily="34" charset="0"/>
              </a:defRPr>
            </a:lvl5pPr>
            <a:lvl6pPr marL="2514600" indent="-228600" defTabSz="1219200" eaLnBrk="0" fontAlgn="base" hangingPunct="0">
              <a:spcBef>
                <a:spcPct val="20000"/>
              </a:spcBef>
              <a:spcAft>
                <a:spcPct val="0"/>
              </a:spcAft>
              <a:buChar char="»"/>
              <a:defRPr sz="2000">
                <a:solidFill>
                  <a:schemeClr val="tx1"/>
                </a:solidFill>
                <a:latin typeface="Arial" pitchFamily="34" charset="0"/>
                <a:cs typeface="Arial" pitchFamily="34" charset="0"/>
              </a:defRPr>
            </a:lvl6pPr>
            <a:lvl7pPr marL="2971800" indent="-228600" defTabSz="1219200" eaLnBrk="0" fontAlgn="base" hangingPunct="0">
              <a:spcBef>
                <a:spcPct val="20000"/>
              </a:spcBef>
              <a:spcAft>
                <a:spcPct val="0"/>
              </a:spcAft>
              <a:buChar char="»"/>
              <a:defRPr sz="2000">
                <a:solidFill>
                  <a:schemeClr val="tx1"/>
                </a:solidFill>
                <a:latin typeface="Arial" pitchFamily="34" charset="0"/>
                <a:cs typeface="Arial" pitchFamily="34" charset="0"/>
              </a:defRPr>
            </a:lvl7pPr>
            <a:lvl8pPr marL="3429000" indent="-228600" defTabSz="1219200" eaLnBrk="0" fontAlgn="base" hangingPunct="0">
              <a:spcBef>
                <a:spcPct val="20000"/>
              </a:spcBef>
              <a:spcAft>
                <a:spcPct val="0"/>
              </a:spcAft>
              <a:buChar char="»"/>
              <a:defRPr sz="2000">
                <a:solidFill>
                  <a:schemeClr val="tx1"/>
                </a:solidFill>
                <a:latin typeface="Arial" pitchFamily="34" charset="0"/>
                <a:cs typeface="Arial" pitchFamily="34" charset="0"/>
              </a:defRPr>
            </a:lvl8pPr>
            <a:lvl9pPr marL="3886200" indent="-228600" defTabSz="1219200" eaLnBrk="0" fontAlgn="base" hangingPunct="0">
              <a:spcBef>
                <a:spcPct val="20000"/>
              </a:spcBef>
              <a:spcAft>
                <a:spcPct val="0"/>
              </a:spcAft>
              <a:buChar char="»"/>
              <a:defRPr sz="2000">
                <a:solidFill>
                  <a:schemeClr val="tx1"/>
                </a:solidFill>
                <a:latin typeface="Arial" pitchFamily="34" charset="0"/>
                <a:cs typeface="Arial" pitchFamily="34" charset="0"/>
              </a:defRPr>
            </a:lvl9pPr>
          </a:lstStyle>
          <a:p>
            <a:pPr algn="ctr" eaLnBrk="1" hangingPunct="1">
              <a:spcBef>
                <a:spcPct val="0"/>
              </a:spcBef>
              <a:buFontTx/>
              <a:buNone/>
            </a:pPr>
            <a:r>
              <a:rPr lang="en-US" altLang="en-US" sz="1600" b="1">
                <a:solidFill>
                  <a:srgbClr val="FFFFFF"/>
                </a:solidFill>
                <a:ea typeface="SimSun" pitchFamily="2" charset="-122"/>
              </a:rPr>
              <a:t>Build</a:t>
            </a:r>
          </a:p>
        </p:txBody>
      </p:sp>
      <p:sp>
        <p:nvSpPr>
          <p:cNvPr id="97" name="AutoShape 11"/>
          <p:cNvSpPr>
            <a:spLocks noChangeArrowheads="1"/>
          </p:cNvSpPr>
          <p:nvPr/>
        </p:nvSpPr>
        <p:spPr bwMode="auto">
          <a:xfrm>
            <a:off x="3794125" y="1866900"/>
            <a:ext cx="1150938" cy="635000"/>
          </a:xfrm>
          <a:prstGeom prst="roundRect">
            <a:avLst>
              <a:gd name="adj" fmla="val 0"/>
            </a:avLst>
          </a:prstGeom>
          <a:solidFill>
            <a:srgbClr val="003F69"/>
          </a:solidFill>
          <a:ln>
            <a:noFill/>
          </a:ln>
          <a:extLst>
            <a:ext uri="{91240B29-F687-4f45-9708-019B960494DF}">
              <a14:hiddenLine xmlns:a14="http://schemas.microsoft.com/office/drawing/2010/main" w="9525">
                <a:solidFill>
                  <a:srgbClr val="000000"/>
                </a:solidFill>
                <a:round/>
                <a:headEnd/>
                <a:tailEnd/>
              </a14:hiddenLine>
            </a:ext>
          </a:extLst>
        </p:spPr>
        <p:txBody>
          <a:bodyPr wrap="none" lIns="0" tIns="60949" rIns="0" bIns="60949" anchor="ctr"/>
          <a:lstStyle>
            <a:lvl1pPr defTabSz="1219200" eaLnBrk="0" hangingPunct="0">
              <a:spcBef>
                <a:spcPct val="20000"/>
              </a:spcBef>
              <a:buChar char="•"/>
              <a:defRPr sz="3200">
                <a:solidFill>
                  <a:schemeClr val="tx1"/>
                </a:solidFill>
                <a:latin typeface="Arial" pitchFamily="34" charset="0"/>
                <a:cs typeface="Arial" pitchFamily="34" charset="0"/>
              </a:defRPr>
            </a:lvl1pPr>
            <a:lvl2pPr marL="742950" indent="-285750" defTabSz="1219200" eaLnBrk="0" hangingPunct="0">
              <a:spcBef>
                <a:spcPct val="20000"/>
              </a:spcBef>
              <a:buChar char="–"/>
              <a:defRPr sz="2800">
                <a:solidFill>
                  <a:schemeClr val="tx1"/>
                </a:solidFill>
                <a:latin typeface="Arial" pitchFamily="34" charset="0"/>
                <a:cs typeface="Arial" pitchFamily="34" charset="0"/>
              </a:defRPr>
            </a:lvl2pPr>
            <a:lvl3pPr marL="1143000" indent="-228600" defTabSz="1219200" eaLnBrk="0" hangingPunct="0">
              <a:spcBef>
                <a:spcPct val="20000"/>
              </a:spcBef>
              <a:buChar char="•"/>
              <a:defRPr sz="2400">
                <a:solidFill>
                  <a:schemeClr val="tx1"/>
                </a:solidFill>
                <a:latin typeface="Arial" pitchFamily="34" charset="0"/>
                <a:cs typeface="Arial" pitchFamily="34" charset="0"/>
              </a:defRPr>
            </a:lvl3pPr>
            <a:lvl4pPr marL="1600200" indent="-228600" defTabSz="1219200" eaLnBrk="0" hangingPunct="0">
              <a:spcBef>
                <a:spcPct val="20000"/>
              </a:spcBef>
              <a:buChar char="–"/>
              <a:defRPr sz="2000">
                <a:solidFill>
                  <a:schemeClr val="tx1"/>
                </a:solidFill>
                <a:latin typeface="Arial" pitchFamily="34" charset="0"/>
                <a:cs typeface="Arial" pitchFamily="34" charset="0"/>
              </a:defRPr>
            </a:lvl4pPr>
            <a:lvl5pPr marL="2057400" indent="-228600" defTabSz="1219200" eaLnBrk="0" hangingPunct="0">
              <a:spcBef>
                <a:spcPct val="20000"/>
              </a:spcBef>
              <a:buChar char="»"/>
              <a:defRPr sz="2000">
                <a:solidFill>
                  <a:schemeClr val="tx1"/>
                </a:solidFill>
                <a:latin typeface="Arial" pitchFamily="34" charset="0"/>
                <a:cs typeface="Arial" pitchFamily="34" charset="0"/>
              </a:defRPr>
            </a:lvl5pPr>
            <a:lvl6pPr marL="2514600" indent="-228600" defTabSz="1219200" eaLnBrk="0" fontAlgn="base" hangingPunct="0">
              <a:spcBef>
                <a:spcPct val="20000"/>
              </a:spcBef>
              <a:spcAft>
                <a:spcPct val="0"/>
              </a:spcAft>
              <a:buChar char="»"/>
              <a:defRPr sz="2000">
                <a:solidFill>
                  <a:schemeClr val="tx1"/>
                </a:solidFill>
                <a:latin typeface="Arial" pitchFamily="34" charset="0"/>
                <a:cs typeface="Arial" pitchFamily="34" charset="0"/>
              </a:defRPr>
            </a:lvl6pPr>
            <a:lvl7pPr marL="2971800" indent="-228600" defTabSz="1219200" eaLnBrk="0" fontAlgn="base" hangingPunct="0">
              <a:spcBef>
                <a:spcPct val="20000"/>
              </a:spcBef>
              <a:spcAft>
                <a:spcPct val="0"/>
              </a:spcAft>
              <a:buChar char="»"/>
              <a:defRPr sz="2000">
                <a:solidFill>
                  <a:schemeClr val="tx1"/>
                </a:solidFill>
                <a:latin typeface="Arial" pitchFamily="34" charset="0"/>
                <a:cs typeface="Arial" pitchFamily="34" charset="0"/>
              </a:defRPr>
            </a:lvl7pPr>
            <a:lvl8pPr marL="3429000" indent="-228600" defTabSz="1219200" eaLnBrk="0" fontAlgn="base" hangingPunct="0">
              <a:spcBef>
                <a:spcPct val="20000"/>
              </a:spcBef>
              <a:spcAft>
                <a:spcPct val="0"/>
              </a:spcAft>
              <a:buChar char="»"/>
              <a:defRPr sz="2000">
                <a:solidFill>
                  <a:schemeClr val="tx1"/>
                </a:solidFill>
                <a:latin typeface="Arial" pitchFamily="34" charset="0"/>
                <a:cs typeface="Arial" pitchFamily="34" charset="0"/>
              </a:defRPr>
            </a:lvl8pPr>
            <a:lvl9pPr marL="3886200" indent="-228600" defTabSz="1219200" eaLnBrk="0" fontAlgn="base" hangingPunct="0">
              <a:spcBef>
                <a:spcPct val="20000"/>
              </a:spcBef>
              <a:spcAft>
                <a:spcPct val="0"/>
              </a:spcAft>
              <a:buChar char="»"/>
              <a:defRPr sz="2000">
                <a:solidFill>
                  <a:schemeClr val="tx1"/>
                </a:solidFill>
                <a:latin typeface="Arial" pitchFamily="34" charset="0"/>
                <a:cs typeface="Arial" pitchFamily="34" charset="0"/>
              </a:defRPr>
            </a:lvl9pPr>
          </a:lstStyle>
          <a:p>
            <a:pPr algn="ctr" eaLnBrk="1" hangingPunct="1">
              <a:spcBef>
                <a:spcPct val="0"/>
              </a:spcBef>
              <a:buFontTx/>
              <a:buNone/>
            </a:pPr>
            <a:r>
              <a:rPr lang="en-US" altLang="en-US" sz="1600" b="1">
                <a:solidFill>
                  <a:srgbClr val="FFFFFF"/>
                </a:solidFill>
                <a:ea typeface="SimSun" pitchFamily="2" charset="-122"/>
              </a:rPr>
              <a:t>Test</a:t>
            </a:r>
          </a:p>
        </p:txBody>
      </p:sp>
      <p:cxnSp>
        <p:nvCxnSpPr>
          <p:cNvPr id="98" name="AutoShape 85"/>
          <p:cNvCxnSpPr>
            <a:cxnSpLocks noChangeShapeType="1"/>
          </p:cNvCxnSpPr>
          <p:nvPr/>
        </p:nvCxnSpPr>
        <p:spPr bwMode="auto">
          <a:xfrm>
            <a:off x="3362325" y="2184400"/>
            <a:ext cx="431800" cy="0"/>
          </a:xfrm>
          <a:prstGeom prst="straightConnector1">
            <a:avLst/>
          </a:prstGeom>
          <a:noFill/>
          <a:ln w="38100">
            <a:solidFill>
              <a:srgbClr val="003F69"/>
            </a:solidFill>
            <a:round/>
            <a:headEnd/>
            <a:tailEnd type="triangle" w="med" len="med"/>
          </a:ln>
          <a:extLst>
            <a:ext uri="{909E8E84-426E-40dd-AFC4-6F175D3DCCD1}">
              <a14:hiddenFill xmlns:a14="http://schemas.microsoft.com/office/drawing/2010/main">
                <a:noFill/>
              </a14:hiddenFill>
            </a:ext>
          </a:extLst>
        </p:spPr>
      </p:cxnSp>
      <p:cxnSp>
        <p:nvCxnSpPr>
          <p:cNvPr id="99" name="AutoShape 85"/>
          <p:cNvCxnSpPr>
            <a:cxnSpLocks noChangeShapeType="1"/>
          </p:cNvCxnSpPr>
          <p:nvPr/>
        </p:nvCxnSpPr>
        <p:spPr bwMode="auto">
          <a:xfrm>
            <a:off x="4945063" y="2184400"/>
            <a:ext cx="431800" cy="1588"/>
          </a:xfrm>
          <a:prstGeom prst="straightConnector1">
            <a:avLst/>
          </a:prstGeom>
          <a:noFill/>
          <a:ln w="38100">
            <a:solidFill>
              <a:srgbClr val="003F69"/>
            </a:solidFill>
            <a:round/>
            <a:headEnd/>
            <a:tailEnd type="triangle" w="med" len="med"/>
          </a:ln>
          <a:extLst>
            <a:ext uri="{909E8E84-426E-40dd-AFC4-6F175D3DCCD1}">
              <a14:hiddenFill xmlns:a14="http://schemas.microsoft.com/office/drawing/2010/main">
                <a:noFill/>
              </a14:hiddenFill>
            </a:ext>
          </a:extLst>
        </p:spPr>
      </p:cxnSp>
      <p:cxnSp>
        <p:nvCxnSpPr>
          <p:cNvPr id="111" name="AutoShape 85"/>
          <p:cNvCxnSpPr>
            <a:cxnSpLocks noChangeShapeType="1"/>
          </p:cNvCxnSpPr>
          <p:nvPr/>
        </p:nvCxnSpPr>
        <p:spPr bwMode="auto">
          <a:xfrm>
            <a:off x="6610350" y="2152650"/>
            <a:ext cx="531813" cy="4763"/>
          </a:xfrm>
          <a:prstGeom prst="straightConnector1">
            <a:avLst/>
          </a:prstGeom>
          <a:noFill/>
          <a:ln w="38100">
            <a:solidFill>
              <a:srgbClr val="003F69"/>
            </a:solidFill>
            <a:round/>
            <a:headEnd/>
            <a:tailEnd type="triangle" w="med" len="med"/>
          </a:ln>
          <a:extLst>
            <a:ext uri="{909E8E84-426E-40dd-AFC4-6F175D3DCCD1}">
              <a14:hiddenFill xmlns:a14="http://schemas.microsoft.com/office/drawing/2010/main">
                <a:noFill/>
              </a14:hiddenFill>
            </a:ext>
          </a:extLst>
        </p:spPr>
      </p:cxnSp>
      <p:grpSp>
        <p:nvGrpSpPr>
          <p:cNvPr id="112" name="Group 255"/>
          <p:cNvGrpSpPr>
            <a:grpSpLocks/>
          </p:cNvGrpSpPr>
          <p:nvPr/>
        </p:nvGrpSpPr>
        <p:grpSpPr bwMode="auto">
          <a:xfrm>
            <a:off x="5376863" y="1757363"/>
            <a:ext cx="1265238" cy="744538"/>
            <a:chOff x="5903832" y="1249070"/>
            <a:chExt cx="948056" cy="559456"/>
          </a:xfrm>
          <a:solidFill>
            <a:srgbClr val="003F69"/>
          </a:solidFill>
        </p:grpSpPr>
        <p:sp>
          <p:nvSpPr>
            <p:cNvPr id="134" name="Rectangle 133"/>
            <p:cNvSpPr>
              <a:spLocks noChangeArrowheads="1"/>
            </p:cNvSpPr>
            <p:nvPr/>
          </p:nvSpPr>
          <p:spPr bwMode="auto">
            <a:xfrm>
              <a:off x="5987857" y="1249070"/>
              <a:ext cx="864031" cy="475220"/>
            </a:xfrm>
            <a:prstGeom prst="rect">
              <a:avLst/>
            </a:prstGeom>
            <a:grpFill/>
            <a:ln w="9525" algn="ctr">
              <a:solidFill>
                <a:srgbClr val="C0C0C0"/>
              </a:solidFill>
              <a:miter lim="800000"/>
              <a:headEnd/>
              <a:tailEnd/>
            </a:ln>
          </p:spPr>
          <p:txBody>
            <a:bodyPr lIns="0" rIns="0" anchor="ctr"/>
            <a:lstStyle/>
            <a:p>
              <a:pPr algn="ctr" fontAlgn="auto">
                <a:spcBef>
                  <a:spcPts val="0"/>
                </a:spcBef>
                <a:spcAft>
                  <a:spcPts val="0"/>
                </a:spcAft>
                <a:defRPr/>
              </a:pPr>
              <a:endParaRPr lang="en-US" sz="1200" dirty="0">
                <a:solidFill>
                  <a:srgbClr val="FFFFFF"/>
                </a:solidFill>
                <a:latin typeface="Arial"/>
                <a:cs typeface="Arial" charset="0"/>
              </a:endParaRPr>
            </a:p>
          </p:txBody>
        </p:sp>
        <p:sp>
          <p:nvSpPr>
            <p:cNvPr id="135" name="Rectangle 134"/>
            <p:cNvSpPr>
              <a:spLocks noChangeArrowheads="1"/>
            </p:cNvSpPr>
            <p:nvPr/>
          </p:nvSpPr>
          <p:spPr bwMode="auto">
            <a:xfrm>
              <a:off x="5945052" y="1290393"/>
              <a:ext cx="865616" cy="476809"/>
            </a:xfrm>
            <a:prstGeom prst="rect">
              <a:avLst/>
            </a:prstGeom>
            <a:grpFill/>
            <a:ln w="9525" algn="ctr">
              <a:solidFill>
                <a:srgbClr val="C0C0C0"/>
              </a:solidFill>
              <a:miter lim="800000"/>
              <a:headEnd/>
              <a:tailEnd/>
            </a:ln>
          </p:spPr>
          <p:txBody>
            <a:bodyPr lIns="0" rIns="0" anchor="ctr"/>
            <a:lstStyle/>
            <a:p>
              <a:pPr algn="ctr" fontAlgn="auto">
                <a:spcBef>
                  <a:spcPts val="0"/>
                </a:spcBef>
                <a:spcAft>
                  <a:spcPts val="0"/>
                </a:spcAft>
                <a:defRPr/>
              </a:pPr>
              <a:endParaRPr lang="en-US" sz="1200" dirty="0">
                <a:solidFill>
                  <a:srgbClr val="FFFFFF"/>
                </a:solidFill>
                <a:latin typeface="Arial"/>
                <a:cs typeface="Arial" charset="0"/>
              </a:endParaRPr>
            </a:p>
          </p:txBody>
        </p:sp>
        <p:sp>
          <p:nvSpPr>
            <p:cNvPr id="136" name="Rectangle 135"/>
            <p:cNvSpPr>
              <a:spLocks noChangeArrowheads="1"/>
            </p:cNvSpPr>
            <p:nvPr/>
          </p:nvSpPr>
          <p:spPr bwMode="auto">
            <a:xfrm>
              <a:off x="5903832" y="1333307"/>
              <a:ext cx="864030" cy="475219"/>
            </a:xfrm>
            <a:prstGeom prst="rect">
              <a:avLst/>
            </a:prstGeom>
            <a:grpFill/>
            <a:ln w="9525" algn="ctr">
              <a:solidFill>
                <a:srgbClr val="C0C0C0"/>
              </a:solidFill>
              <a:miter lim="800000"/>
              <a:headEnd/>
              <a:tailEnd/>
            </a:ln>
          </p:spPr>
          <p:txBody>
            <a:bodyPr lIns="0" rIns="0" anchor="ctr"/>
            <a:lstStyle/>
            <a:p>
              <a:pPr algn="ctr" fontAlgn="auto">
                <a:spcBef>
                  <a:spcPts val="0"/>
                </a:spcBef>
                <a:spcAft>
                  <a:spcPts val="0"/>
                </a:spcAft>
                <a:defRPr/>
              </a:pPr>
              <a:r>
                <a:rPr lang="en-US" sz="1200" b="1" dirty="0">
                  <a:solidFill>
                    <a:srgbClr val="FFFFFF"/>
                  </a:solidFill>
                  <a:latin typeface="Arial"/>
                  <a:ea typeface="SimSun" charset="0"/>
                  <a:cs typeface="SimSun" charset="0"/>
                </a:rPr>
                <a:t>Deploy</a:t>
              </a:r>
              <a:endParaRPr lang="en-US" sz="1200" dirty="0">
                <a:solidFill>
                  <a:srgbClr val="FFFFFF"/>
                </a:solidFill>
                <a:latin typeface="Arial"/>
                <a:cs typeface="Arial" charset="0"/>
              </a:endParaRPr>
            </a:p>
          </p:txBody>
        </p:sp>
      </p:grpSp>
      <p:sp>
        <p:nvSpPr>
          <p:cNvPr id="113" name="AutoShape 11"/>
          <p:cNvSpPr>
            <a:spLocks noChangeArrowheads="1"/>
          </p:cNvSpPr>
          <p:nvPr/>
        </p:nvSpPr>
        <p:spPr bwMode="auto">
          <a:xfrm>
            <a:off x="7173913" y="1744662"/>
            <a:ext cx="1252538" cy="788988"/>
          </a:xfrm>
          <a:prstGeom prst="roundRect">
            <a:avLst>
              <a:gd name="adj" fmla="val 0"/>
            </a:avLst>
          </a:prstGeom>
          <a:solidFill>
            <a:srgbClr val="003F69"/>
          </a:solidFill>
          <a:ln>
            <a:noFill/>
          </a:ln>
          <a:extLst>
            <a:ext uri="{91240B29-F687-4f45-9708-019B960494DF}">
              <a14:hiddenLine xmlns:a14="http://schemas.microsoft.com/office/drawing/2010/main" w="9525">
                <a:solidFill>
                  <a:srgbClr val="000000"/>
                </a:solidFill>
                <a:round/>
                <a:headEnd/>
                <a:tailEnd/>
              </a14:hiddenLine>
            </a:ext>
          </a:extLst>
        </p:spPr>
        <p:txBody>
          <a:bodyPr wrap="none" lIns="0" tIns="60949" rIns="0" bIns="60949" anchor="ctr"/>
          <a:lstStyle>
            <a:lvl1pPr defTabSz="1219200" eaLnBrk="0" hangingPunct="0">
              <a:spcBef>
                <a:spcPct val="20000"/>
              </a:spcBef>
              <a:buChar char="•"/>
              <a:defRPr sz="3200">
                <a:solidFill>
                  <a:schemeClr val="tx1"/>
                </a:solidFill>
                <a:latin typeface="Arial" pitchFamily="34" charset="0"/>
                <a:cs typeface="Arial" pitchFamily="34" charset="0"/>
              </a:defRPr>
            </a:lvl1pPr>
            <a:lvl2pPr marL="742950" indent="-285750" defTabSz="1219200" eaLnBrk="0" hangingPunct="0">
              <a:spcBef>
                <a:spcPct val="20000"/>
              </a:spcBef>
              <a:buChar char="–"/>
              <a:defRPr sz="2800">
                <a:solidFill>
                  <a:schemeClr val="tx1"/>
                </a:solidFill>
                <a:latin typeface="Arial" pitchFamily="34" charset="0"/>
                <a:cs typeface="Arial" pitchFamily="34" charset="0"/>
              </a:defRPr>
            </a:lvl2pPr>
            <a:lvl3pPr marL="1143000" indent="-228600" defTabSz="1219200" eaLnBrk="0" hangingPunct="0">
              <a:spcBef>
                <a:spcPct val="20000"/>
              </a:spcBef>
              <a:buChar char="•"/>
              <a:defRPr sz="2400">
                <a:solidFill>
                  <a:schemeClr val="tx1"/>
                </a:solidFill>
                <a:latin typeface="Arial" pitchFamily="34" charset="0"/>
                <a:cs typeface="Arial" pitchFamily="34" charset="0"/>
              </a:defRPr>
            </a:lvl3pPr>
            <a:lvl4pPr marL="1600200" indent="-228600" defTabSz="1219200" eaLnBrk="0" hangingPunct="0">
              <a:spcBef>
                <a:spcPct val="20000"/>
              </a:spcBef>
              <a:buChar char="–"/>
              <a:defRPr sz="2000">
                <a:solidFill>
                  <a:schemeClr val="tx1"/>
                </a:solidFill>
                <a:latin typeface="Arial" pitchFamily="34" charset="0"/>
                <a:cs typeface="Arial" pitchFamily="34" charset="0"/>
              </a:defRPr>
            </a:lvl4pPr>
            <a:lvl5pPr marL="2057400" indent="-228600" defTabSz="1219200" eaLnBrk="0" hangingPunct="0">
              <a:spcBef>
                <a:spcPct val="20000"/>
              </a:spcBef>
              <a:buChar char="»"/>
              <a:defRPr sz="2000">
                <a:solidFill>
                  <a:schemeClr val="tx1"/>
                </a:solidFill>
                <a:latin typeface="Arial" pitchFamily="34" charset="0"/>
                <a:cs typeface="Arial" pitchFamily="34" charset="0"/>
              </a:defRPr>
            </a:lvl5pPr>
            <a:lvl6pPr marL="2514600" indent="-228600" defTabSz="1219200" eaLnBrk="0" fontAlgn="base" hangingPunct="0">
              <a:spcBef>
                <a:spcPct val="20000"/>
              </a:spcBef>
              <a:spcAft>
                <a:spcPct val="0"/>
              </a:spcAft>
              <a:buChar char="»"/>
              <a:defRPr sz="2000">
                <a:solidFill>
                  <a:schemeClr val="tx1"/>
                </a:solidFill>
                <a:latin typeface="Arial" pitchFamily="34" charset="0"/>
                <a:cs typeface="Arial" pitchFamily="34" charset="0"/>
              </a:defRPr>
            </a:lvl6pPr>
            <a:lvl7pPr marL="2971800" indent="-228600" defTabSz="1219200" eaLnBrk="0" fontAlgn="base" hangingPunct="0">
              <a:spcBef>
                <a:spcPct val="20000"/>
              </a:spcBef>
              <a:spcAft>
                <a:spcPct val="0"/>
              </a:spcAft>
              <a:buChar char="»"/>
              <a:defRPr sz="2000">
                <a:solidFill>
                  <a:schemeClr val="tx1"/>
                </a:solidFill>
                <a:latin typeface="Arial" pitchFamily="34" charset="0"/>
                <a:cs typeface="Arial" pitchFamily="34" charset="0"/>
              </a:defRPr>
            </a:lvl7pPr>
            <a:lvl8pPr marL="3429000" indent="-228600" defTabSz="1219200" eaLnBrk="0" fontAlgn="base" hangingPunct="0">
              <a:spcBef>
                <a:spcPct val="20000"/>
              </a:spcBef>
              <a:spcAft>
                <a:spcPct val="0"/>
              </a:spcAft>
              <a:buChar char="»"/>
              <a:defRPr sz="2000">
                <a:solidFill>
                  <a:schemeClr val="tx1"/>
                </a:solidFill>
                <a:latin typeface="Arial" pitchFamily="34" charset="0"/>
                <a:cs typeface="Arial" pitchFamily="34" charset="0"/>
              </a:defRPr>
            </a:lvl8pPr>
            <a:lvl9pPr marL="3886200" indent="-228600" defTabSz="1219200" eaLnBrk="0" fontAlgn="base" hangingPunct="0">
              <a:spcBef>
                <a:spcPct val="20000"/>
              </a:spcBef>
              <a:spcAft>
                <a:spcPct val="0"/>
              </a:spcAft>
              <a:buChar char="»"/>
              <a:defRPr sz="2000">
                <a:solidFill>
                  <a:schemeClr val="tx1"/>
                </a:solidFill>
                <a:latin typeface="Arial" pitchFamily="34" charset="0"/>
                <a:cs typeface="Arial" pitchFamily="34" charset="0"/>
              </a:defRPr>
            </a:lvl9pPr>
          </a:lstStyle>
          <a:p>
            <a:pPr algn="ctr" eaLnBrk="1" hangingPunct="1">
              <a:spcBef>
                <a:spcPct val="0"/>
              </a:spcBef>
              <a:buFontTx/>
              <a:buNone/>
            </a:pPr>
            <a:r>
              <a:rPr lang="en-US" altLang="en-US" sz="1600" b="1">
                <a:solidFill>
                  <a:srgbClr val="FFFFFF"/>
                </a:solidFill>
                <a:ea typeface="MS PGothic" pitchFamily="34" charset="-128"/>
              </a:rPr>
              <a:t>Production</a:t>
            </a:r>
          </a:p>
        </p:txBody>
      </p:sp>
      <p:sp>
        <p:nvSpPr>
          <p:cNvPr id="114" name="Snip Diagonal Corner Rectangle 275"/>
          <p:cNvSpPr>
            <a:spLocks/>
          </p:cNvSpPr>
          <p:nvPr/>
        </p:nvSpPr>
        <p:spPr bwMode="auto">
          <a:xfrm>
            <a:off x="7165975" y="2662237"/>
            <a:ext cx="1292225" cy="501650"/>
          </a:xfrm>
          <a:custGeom>
            <a:avLst/>
            <a:gdLst>
              <a:gd name="T0" fmla="*/ 0 w 969962"/>
              <a:gd name="T1" fmla="*/ 0 h 376237"/>
              <a:gd name="T2" fmla="*/ 0 w 969962"/>
              <a:gd name="T3" fmla="*/ 0 h 376237"/>
              <a:gd name="T4" fmla="*/ 0 w 969962"/>
              <a:gd name="T5" fmla="*/ 0 h 376237"/>
              <a:gd name="T6" fmla="*/ 0 w 969962"/>
              <a:gd name="T7" fmla="*/ 0 h 376237"/>
              <a:gd name="T8" fmla="*/ 0 w 969962"/>
              <a:gd name="T9" fmla="*/ 0 h 376237"/>
              <a:gd name="T10" fmla="*/ 0 w 969962"/>
              <a:gd name="T11" fmla="*/ 0 h 376237"/>
              <a:gd name="T12" fmla="*/ 0 w 969962"/>
              <a:gd name="T13" fmla="*/ 0 h 376237"/>
              <a:gd name="T14" fmla="*/ 0 w 969962"/>
              <a:gd name="T15" fmla="*/ 0 h 376237"/>
              <a:gd name="T16" fmla="*/ 0 60000 65536"/>
              <a:gd name="T17" fmla="*/ 0 60000 65536"/>
              <a:gd name="T18" fmla="*/ 0 60000 65536"/>
              <a:gd name="T19" fmla="*/ 0 60000 65536"/>
              <a:gd name="T20" fmla="*/ 0 60000 65536"/>
              <a:gd name="T21" fmla="*/ 0 60000 65536"/>
              <a:gd name="T22" fmla="*/ 0 60000 65536"/>
              <a:gd name="T23" fmla="*/ 0 60000 65536"/>
              <a:gd name="T24" fmla="*/ 0 w 969962"/>
              <a:gd name="T25" fmla="*/ 0 h 376237"/>
              <a:gd name="T26" fmla="*/ 969962 w 969962"/>
              <a:gd name="T27" fmla="*/ 376237 h 37623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69962" h="376237">
                <a:moveTo>
                  <a:pt x="0" y="0"/>
                </a:moveTo>
                <a:lnTo>
                  <a:pt x="907255" y="0"/>
                </a:lnTo>
                <a:lnTo>
                  <a:pt x="969962" y="62707"/>
                </a:lnTo>
                <a:lnTo>
                  <a:pt x="969962" y="376237"/>
                </a:lnTo>
                <a:lnTo>
                  <a:pt x="62707" y="376237"/>
                </a:lnTo>
                <a:lnTo>
                  <a:pt x="0" y="313530"/>
                </a:lnTo>
                <a:lnTo>
                  <a:pt x="0" y="0"/>
                </a:lnTo>
                <a:close/>
              </a:path>
            </a:pathLst>
          </a:custGeom>
          <a:solidFill>
            <a:srgbClr val="003F6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60949" rIns="0" bIns="60949" anchor="ctr"/>
          <a:lstStyle>
            <a:lvl1pPr defTabSz="1219200" eaLnBrk="0" hangingPunct="0">
              <a:spcBef>
                <a:spcPct val="20000"/>
              </a:spcBef>
              <a:buChar char="•"/>
              <a:defRPr sz="3200">
                <a:solidFill>
                  <a:schemeClr val="tx1"/>
                </a:solidFill>
                <a:latin typeface="Arial" pitchFamily="34" charset="0"/>
                <a:cs typeface="Arial" pitchFamily="34" charset="0"/>
              </a:defRPr>
            </a:lvl1pPr>
            <a:lvl2pPr marL="742950" indent="-285750" defTabSz="1219200" eaLnBrk="0" hangingPunct="0">
              <a:spcBef>
                <a:spcPct val="20000"/>
              </a:spcBef>
              <a:buChar char="–"/>
              <a:defRPr sz="2800">
                <a:solidFill>
                  <a:schemeClr val="tx1"/>
                </a:solidFill>
                <a:latin typeface="Arial" pitchFamily="34" charset="0"/>
                <a:cs typeface="Arial" pitchFamily="34" charset="0"/>
              </a:defRPr>
            </a:lvl2pPr>
            <a:lvl3pPr marL="1143000" indent="-228600" defTabSz="1219200" eaLnBrk="0" hangingPunct="0">
              <a:spcBef>
                <a:spcPct val="20000"/>
              </a:spcBef>
              <a:buChar char="•"/>
              <a:defRPr sz="2400">
                <a:solidFill>
                  <a:schemeClr val="tx1"/>
                </a:solidFill>
                <a:latin typeface="Arial" pitchFamily="34" charset="0"/>
                <a:cs typeface="Arial" pitchFamily="34" charset="0"/>
              </a:defRPr>
            </a:lvl3pPr>
            <a:lvl4pPr marL="1600200" indent="-228600" defTabSz="1219200" eaLnBrk="0" hangingPunct="0">
              <a:spcBef>
                <a:spcPct val="20000"/>
              </a:spcBef>
              <a:buChar char="–"/>
              <a:defRPr sz="2000">
                <a:solidFill>
                  <a:schemeClr val="tx1"/>
                </a:solidFill>
                <a:latin typeface="Arial" pitchFamily="34" charset="0"/>
                <a:cs typeface="Arial" pitchFamily="34" charset="0"/>
              </a:defRPr>
            </a:lvl4pPr>
            <a:lvl5pPr marL="2057400" indent="-228600" defTabSz="1219200" eaLnBrk="0" hangingPunct="0">
              <a:spcBef>
                <a:spcPct val="20000"/>
              </a:spcBef>
              <a:buChar char="»"/>
              <a:defRPr sz="2000">
                <a:solidFill>
                  <a:schemeClr val="tx1"/>
                </a:solidFill>
                <a:latin typeface="Arial" pitchFamily="34" charset="0"/>
                <a:cs typeface="Arial" pitchFamily="34" charset="0"/>
              </a:defRPr>
            </a:lvl5pPr>
            <a:lvl6pPr marL="2514600" indent="-228600" defTabSz="1219200" eaLnBrk="0" fontAlgn="base" hangingPunct="0">
              <a:spcBef>
                <a:spcPct val="20000"/>
              </a:spcBef>
              <a:spcAft>
                <a:spcPct val="0"/>
              </a:spcAft>
              <a:buChar char="»"/>
              <a:defRPr sz="2000">
                <a:solidFill>
                  <a:schemeClr val="tx1"/>
                </a:solidFill>
                <a:latin typeface="Arial" pitchFamily="34" charset="0"/>
                <a:cs typeface="Arial" pitchFamily="34" charset="0"/>
              </a:defRPr>
            </a:lvl6pPr>
            <a:lvl7pPr marL="2971800" indent="-228600" defTabSz="1219200" eaLnBrk="0" fontAlgn="base" hangingPunct="0">
              <a:spcBef>
                <a:spcPct val="20000"/>
              </a:spcBef>
              <a:spcAft>
                <a:spcPct val="0"/>
              </a:spcAft>
              <a:buChar char="»"/>
              <a:defRPr sz="2000">
                <a:solidFill>
                  <a:schemeClr val="tx1"/>
                </a:solidFill>
                <a:latin typeface="Arial" pitchFamily="34" charset="0"/>
                <a:cs typeface="Arial" pitchFamily="34" charset="0"/>
              </a:defRPr>
            </a:lvl7pPr>
            <a:lvl8pPr marL="3429000" indent="-228600" defTabSz="1219200" eaLnBrk="0" fontAlgn="base" hangingPunct="0">
              <a:spcBef>
                <a:spcPct val="20000"/>
              </a:spcBef>
              <a:spcAft>
                <a:spcPct val="0"/>
              </a:spcAft>
              <a:buChar char="»"/>
              <a:defRPr sz="2000">
                <a:solidFill>
                  <a:schemeClr val="tx1"/>
                </a:solidFill>
                <a:latin typeface="Arial" pitchFamily="34" charset="0"/>
                <a:cs typeface="Arial" pitchFamily="34" charset="0"/>
              </a:defRPr>
            </a:lvl8pPr>
            <a:lvl9pPr marL="3886200" indent="-228600" defTabSz="1219200" eaLnBrk="0" fontAlgn="base" hangingPunct="0">
              <a:spcBef>
                <a:spcPct val="20000"/>
              </a:spcBef>
              <a:spcAft>
                <a:spcPct val="0"/>
              </a:spcAft>
              <a:buChar char="»"/>
              <a:defRPr sz="2000">
                <a:solidFill>
                  <a:schemeClr val="tx1"/>
                </a:solidFill>
                <a:latin typeface="Arial" pitchFamily="34" charset="0"/>
                <a:cs typeface="Arial" pitchFamily="34" charset="0"/>
              </a:defRPr>
            </a:lvl9pPr>
          </a:lstStyle>
          <a:p>
            <a:pPr algn="ctr" eaLnBrk="1" hangingPunct="1">
              <a:spcBef>
                <a:spcPct val="0"/>
              </a:spcBef>
              <a:buFontTx/>
              <a:buNone/>
            </a:pPr>
            <a:r>
              <a:rPr lang="en-US" altLang="en-US" sz="1600" b="1">
                <a:solidFill>
                  <a:srgbClr val="FFFFFF"/>
                </a:solidFill>
                <a:ea typeface="SimSun" pitchFamily="2" charset="-122"/>
              </a:rPr>
              <a:t>API</a:t>
            </a:r>
            <a:br>
              <a:rPr lang="en-US" altLang="en-US" sz="1600" b="1">
                <a:solidFill>
                  <a:srgbClr val="FFFFFF"/>
                </a:solidFill>
                <a:ea typeface="SimSun" pitchFamily="2" charset="-122"/>
              </a:rPr>
            </a:br>
            <a:r>
              <a:rPr lang="en-US" altLang="en-US" sz="1600" b="1">
                <a:solidFill>
                  <a:srgbClr val="FFFFFF"/>
                </a:solidFill>
                <a:ea typeface="SimSun" pitchFamily="2" charset="-122"/>
              </a:rPr>
              <a:t>Catalog</a:t>
            </a:r>
          </a:p>
        </p:txBody>
      </p:sp>
      <p:sp>
        <p:nvSpPr>
          <p:cNvPr id="115" name="AutoShape 11"/>
          <p:cNvSpPr>
            <a:spLocks noChangeArrowheads="1"/>
          </p:cNvSpPr>
          <p:nvPr/>
        </p:nvSpPr>
        <p:spPr bwMode="auto">
          <a:xfrm>
            <a:off x="628650" y="5876925"/>
            <a:ext cx="1150938" cy="635000"/>
          </a:xfrm>
          <a:prstGeom prst="roundRect">
            <a:avLst>
              <a:gd name="adj" fmla="val 0"/>
            </a:avLst>
          </a:prstGeom>
          <a:solidFill>
            <a:srgbClr val="83D1F5"/>
          </a:solidFill>
          <a:ln>
            <a:noFill/>
          </a:ln>
          <a:extLst>
            <a:ext uri="{91240B29-F687-4f45-9708-019B960494DF}">
              <a14:hiddenLine xmlns:a14="http://schemas.microsoft.com/office/drawing/2010/main" w="9525">
                <a:solidFill>
                  <a:srgbClr val="000000"/>
                </a:solidFill>
                <a:round/>
                <a:headEnd/>
                <a:tailEnd/>
              </a14:hiddenLine>
            </a:ext>
          </a:extLst>
        </p:spPr>
        <p:txBody>
          <a:bodyPr wrap="none" lIns="0" tIns="60949" rIns="0" bIns="60949" anchor="ctr"/>
          <a:lstStyle>
            <a:lvl1pPr defTabSz="1219200" eaLnBrk="0" hangingPunct="0">
              <a:spcBef>
                <a:spcPct val="20000"/>
              </a:spcBef>
              <a:buChar char="•"/>
              <a:defRPr sz="3200">
                <a:solidFill>
                  <a:schemeClr val="tx1"/>
                </a:solidFill>
                <a:latin typeface="Arial" pitchFamily="34" charset="0"/>
                <a:cs typeface="Arial" pitchFamily="34" charset="0"/>
              </a:defRPr>
            </a:lvl1pPr>
            <a:lvl2pPr marL="742950" indent="-285750" defTabSz="1219200" eaLnBrk="0" hangingPunct="0">
              <a:spcBef>
                <a:spcPct val="20000"/>
              </a:spcBef>
              <a:buChar char="–"/>
              <a:defRPr sz="2800">
                <a:solidFill>
                  <a:schemeClr val="tx1"/>
                </a:solidFill>
                <a:latin typeface="Arial" pitchFamily="34" charset="0"/>
                <a:cs typeface="Arial" pitchFamily="34" charset="0"/>
              </a:defRPr>
            </a:lvl2pPr>
            <a:lvl3pPr marL="1143000" indent="-228600" defTabSz="1219200" eaLnBrk="0" hangingPunct="0">
              <a:spcBef>
                <a:spcPct val="20000"/>
              </a:spcBef>
              <a:buChar char="•"/>
              <a:defRPr sz="2400">
                <a:solidFill>
                  <a:schemeClr val="tx1"/>
                </a:solidFill>
                <a:latin typeface="Arial" pitchFamily="34" charset="0"/>
                <a:cs typeface="Arial" pitchFamily="34" charset="0"/>
              </a:defRPr>
            </a:lvl3pPr>
            <a:lvl4pPr marL="1600200" indent="-228600" defTabSz="1219200" eaLnBrk="0" hangingPunct="0">
              <a:spcBef>
                <a:spcPct val="20000"/>
              </a:spcBef>
              <a:buChar char="–"/>
              <a:defRPr sz="2000">
                <a:solidFill>
                  <a:schemeClr val="tx1"/>
                </a:solidFill>
                <a:latin typeface="Arial" pitchFamily="34" charset="0"/>
                <a:cs typeface="Arial" pitchFamily="34" charset="0"/>
              </a:defRPr>
            </a:lvl4pPr>
            <a:lvl5pPr marL="2057400" indent="-228600" defTabSz="1219200" eaLnBrk="0" hangingPunct="0">
              <a:spcBef>
                <a:spcPct val="20000"/>
              </a:spcBef>
              <a:buChar char="»"/>
              <a:defRPr sz="2000">
                <a:solidFill>
                  <a:schemeClr val="tx1"/>
                </a:solidFill>
                <a:latin typeface="Arial" pitchFamily="34" charset="0"/>
                <a:cs typeface="Arial" pitchFamily="34" charset="0"/>
              </a:defRPr>
            </a:lvl5pPr>
            <a:lvl6pPr marL="2514600" indent="-228600" defTabSz="1219200" eaLnBrk="0" fontAlgn="base" hangingPunct="0">
              <a:spcBef>
                <a:spcPct val="20000"/>
              </a:spcBef>
              <a:spcAft>
                <a:spcPct val="0"/>
              </a:spcAft>
              <a:buChar char="»"/>
              <a:defRPr sz="2000">
                <a:solidFill>
                  <a:schemeClr val="tx1"/>
                </a:solidFill>
                <a:latin typeface="Arial" pitchFamily="34" charset="0"/>
                <a:cs typeface="Arial" pitchFamily="34" charset="0"/>
              </a:defRPr>
            </a:lvl6pPr>
            <a:lvl7pPr marL="2971800" indent="-228600" defTabSz="1219200" eaLnBrk="0" fontAlgn="base" hangingPunct="0">
              <a:spcBef>
                <a:spcPct val="20000"/>
              </a:spcBef>
              <a:spcAft>
                <a:spcPct val="0"/>
              </a:spcAft>
              <a:buChar char="»"/>
              <a:defRPr sz="2000">
                <a:solidFill>
                  <a:schemeClr val="tx1"/>
                </a:solidFill>
                <a:latin typeface="Arial" pitchFamily="34" charset="0"/>
                <a:cs typeface="Arial" pitchFamily="34" charset="0"/>
              </a:defRPr>
            </a:lvl7pPr>
            <a:lvl8pPr marL="3429000" indent="-228600" defTabSz="1219200" eaLnBrk="0" fontAlgn="base" hangingPunct="0">
              <a:spcBef>
                <a:spcPct val="20000"/>
              </a:spcBef>
              <a:spcAft>
                <a:spcPct val="0"/>
              </a:spcAft>
              <a:buChar char="»"/>
              <a:defRPr sz="2000">
                <a:solidFill>
                  <a:schemeClr val="tx1"/>
                </a:solidFill>
                <a:latin typeface="Arial" pitchFamily="34" charset="0"/>
                <a:cs typeface="Arial" pitchFamily="34" charset="0"/>
              </a:defRPr>
            </a:lvl8pPr>
            <a:lvl9pPr marL="3886200" indent="-228600" defTabSz="1219200" eaLnBrk="0" fontAlgn="base" hangingPunct="0">
              <a:spcBef>
                <a:spcPct val="20000"/>
              </a:spcBef>
              <a:spcAft>
                <a:spcPct val="0"/>
              </a:spcAft>
              <a:buChar char="»"/>
              <a:defRPr sz="2000">
                <a:solidFill>
                  <a:schemeClr val="tx1"/>
                </a:solidFill>
                <a:latin typeface="Arial" pitchFamily="34" charset="0"/>
                <a:cs typeface="Arial" pitchFamily="34" charset="0"/>
              </a:defRPr>
            </a:lvl9pPr>
          </a:lstStyle>
          <a:p>
            <a:pPr algn="ctr" eaLnBrk="1" hangingPunct="1">
              <a:spcBef>
                <a:spcPct val="0"/>
              </a:spcBef>
              <a:buFontTx/>
              <a:buNone/>
            </a:pPr>
            <a:r>
              <a:rPr lang="en-US" altLang="en-US" sz="1600" b="1">
                <a:solidFill>
                  <a:srgbClr val="000000"/>
                </a:solidFill>
                <a:ea typeface="SimSun" pitchFamily="2" charset="-122"/>
              </a:rPr>
              <a:t>Develop</a:t>
            </a:r>
          </a:p>
        </p:txBody>
      </p:sp>
      <p:cxnSp>
        <p:nvCxnSpPr>
          <p:cNvPr id="116" name="AutoShape 85"/>
          <p:cNvCxnSpPr>
            <a:cxnSpLocks noChangeShapeType="1"/>
          </p:cNvCxnSpPr>
          <p:nvPr/>
        </p:nvCxnSpPr>
        <p:spPr bwMode="auto">
          <a:xfrm>
            <a:off x="1779588" y="6194425"/>
            <a:ext cx="433388" cy="0"/>
          </a:xfrm>
          <a:prstGeom prst="straightConnector1">
            <a:avLst/>
          </a:prstGeom>
          <a:noFill/>
          <a:ln w="38100">
            <a:solidFill>
              <a:srgbClr val="83D1F5"/>
            </a:solidFill>
            <a:round/>
            <a:headEnd/>
            <a:tailEnd type="triangle" w="med" len="med"/>
          </a:ln>
          <a:extLst>
            <a:ext uri="{909E8E84-426E-40dd-AFC4-6F175D3DCCD1}">
              <a14:hiddenFill xmlns:a14="http://schemas.microsoft.com/office/drawing/2010/main">
                <a:noFill/>
              </a14:hiddenFill>
            </a:ext>
          </a:extLst>
        </p:spPr>
      </p:cxnSp>
      <p:sp>
        <p:nvSpPr>
          <p:cNvPr id="117" name="AutoShape 11"/>
          <p:cNvSpPr>
            <a:spLocks noChangeArrowheads="1"/>
          </p:cNvSpPr>
          <p:nvPr/>
        </p:nvSpPr>
        <p:spPr bwMode="auto">
          <a:xfrm>
            <a:off x="2212975" y="5876925"/>
            <a:ext cx="1150938" cy="635000"/>
          </a:xfrm>
          <a:prstGeom prst="roundRect">
            <a:avLst>
              <a:gd name="adj" fmla="val 0"/>
            </a:avLst>
          </a:prstGeom>
          <a:solidFill>
            <a:srgbClr val="83D1F5"/>
          </a:solidFill>
          <a:ln>
            <a:noFill/>
          </a:ln>
          <a:extLst>
            <a:ext uri="{91240B29-F687-4f45-9708-019B960494DF}">
              <a14:hiddenLine xmlns:a14="http://schemas.microsoft.com/office/drawing/2010/main" w="9525">
                <a:solidFill>
                  <a:srgbClr val="000000"/>
                </a:solidFill>
                <a:round/>
                <a:headEnd/>
                <a:tailEnd/>
              </a14:hiddenLine>
            </a:ext>
          </a:extLst>
        </p:spPr>
        <p:txBody>
          <a:bodyPr wrap="none" lIns="0" tIns="60949" rIns="0" bIns="60949" anchor="ctr"/>
          <a:lstStyle>
            <a:lvl1pPr defTabSz="1219200" eaLnBrk="0" hangingPunct="0">
              <a:spcBef>
                <a:spcPct val="20000"/>
              </a:spcBef>
              <a:buChar char="•"/>
              <a:defRPr sz="3200">
                <a:solidFill>
                  <a:schemeClr val="tx1"/>
                </a:solidFill>
                <a:latin typeface="Arial" pitchFamily="34" charset="0"/>
                <a:cs typeface="Arial" pitchFamily="34" charset="0"/>
              </a:defRPr>
            </a:lvl1pPr>
            <a:lvl2pPr marL="742950" indent="-285750" defTabSz="1219200" eaLnBrk="0" hangingPunct="0">
              <a:spcBef>
                <a:spcPct val="20000"/>
              </a:spcBef>
              <a:buChar char="–"/>
              <a:defRPr sz="2800">
                <a:solidFill>
                  <a:schemeClr val="tx1"/>
                </a:solidFill>
                <a:latin typeface="Arial" pitchFamily="34" charset="0"/>
                <a:cs typeface="Arial" pitchFamily="34" charset="0"/>
              </a:defRPr>
            </a:lvl2pPr>
            <a:lvl3pPr marL="1143000" indent="-228600" defTabSz="1219200" eaLnBrk="0" hangingPunct="0">
              <a:spcBef>
                <a:spcPct val="20000"/>
              </a:spcBef>
              <a:buChar char="•"/>
              <a:defRPr sz="2400">
                <a:solidFill>
                  <a:schemeClr val="tx1"/>
                </a:solidFill>
                <a:latin typeface="Arial" pitchFamily="34" charset="0"/>
                <a:cs typeface="Arial" pitchFamily="34" charset="0"/>
              </a:defRPr>
            </a:lvl3pPr>
            <a:lvl4pPr marL="1600200" indent="-228600" defTabSz="1219200" eaLnBrk="0" hangingPunct="0">
              <a:spcBef>
                <a:spcPct val="20000"/>
              </a:spcBef>
              <a:buChar char="–"/>
              <a:defRPr sz="2000">
                <a:solidFill>
                  <a:schemeClr val="tx1"/>
                </a:solidFill>
                <a:latin typeface="Arial" pitchFamily="34" charset="0"/>
                <a:cs typeface="Arial" pitchFamily="34" charset="0"/>
              </a:defRPr>
            </a:lvl4pPr>
            <a:lvl5pPr marL="2057400" indent="-228600" defTabSz="1219200" eaLnBrk="0" hangingPunct="0">
              <a:spcBef>
                <a:spcPct val="20000"/>
              </a:spcBef>
              <a:buChar char="»"/>
              <a:defRPr sz="2000">
                <a:solidFill>
                  <a:schemeClr val="tx1"/>
                </a:solidFill>
                <a:latin typeface="Arial" pitchFamily="34" charset="0"/>
                <a:cs typeface="Arial" pitchFamily="34" charset="0"/>
              </a:defRPr>
            </a:lvl5pPr>
            <a:lvl6pPr marL="2514600" indent="-228600" defTabSz="1219200" eaLnBrk="0" fontAlgn="base" hangingPunct="0">
              <a:spcBef>
                <a:spcPct val="20000"/>
              </a:spcBef>
              <a:spcAft>
                <a:spcPct val="0"/>
              </a:spcAft>
              <a:buChar char="»"/>
              <a:defRPr sz="2000">
                <a:solidFill>
                  <a:schemeClr val="tx1"/>
                </a:solidFill>
                <a:latin typeface="Arial" pitchFamily="34" charset="0"/>
                <a:cs typeface="Arial" pitchFamily="34" charset="0"/>
              </a:defRPr>
            </a:lvl6pPr>
            <a:lvl7pPr marL="2971800" indent="-228600" defTabSz="1219200" eaLnBrk="0" fontAlgn="base" hangingPunct="0">
              <a:spcBef>
                <a:spcPct val="20000"/>
              </a:spcBef>
              <a:spcAft>
                <a:spcPct val="0"/>
              </a:spcAft>
              <a:buChar char="»"/>
              <a:defRPr sz="2000">
                <a:solidFill>
                  <a:schemeClr val="tx1"/>
                </a:solidFill>
                <a:latin typeface="Arial" pitchFamily="34" charset="0"/>
                <a:cs typeface="Arial" pitchFamily="34" charset="0"/>
              </a:defRPr>
            </a:lvl7pPr>
            <a:lvl8pPr marL="3429000" indent="-228600" defTabSz="1219200" eaLnBrk="0" fontAlgn="base" hangingPunct="0">
              <a:spcBef>
                <a:spcPct val="20000"/>
              </a:spcBef>
              <a:spcAft>
                <a:spcPct val="0"/>
              </a:spcAft>
              <a:buChar char="»"/>
              <a:defRPr sz="2000">
                <a:solidFill>
                  <a:schemeClr val="tx1"/>
                </a:solidFill>
                <a:latin typeface="Arial" pitchFamily="34" charset="0"/>
                <a:cs typeface="Arial" pitchFamily="34" charset="0"/>
              </a:defRPr>
            </a:lvl8pPr>
            <a:lvl9pPr marL="3886200" indent="-228600" defTabSz="1219200" eaLnBrk="0" fontAlgn="base" hangingPunct="0">
              <a:spcBef>
                <a:spcPct val="20000"/>
              </a:spcBef>
              <a:spcAft>
                <a:spcPct val="0"/>
              </a:spcAft>
              <a:buChar char="»"/>
              <a:defRPr sz="2000">
                <a:solidFill>
                  <a:schemeClr val="tx1"/>
                </a:solidFill>
                <a:latin typeface="Arial" pitchFamily="34" charset="0"/>
                <a:cs typeface="Arial" pitchFamily="34" charset="0"/>
              </a:defRPr>
            </a:lvl9pPr>
          </a:lstStyle>
          <a:p>
            <a:pPr algn="ctr" eaLnBrk="1" hangingPunct="1">
              <a:spcBef>
                <a:spcPct val="0"/>
              </a:spcBef>
              <a:buFontTx/>
              <a:buNone/>
            </a:pPr>
            <a:r>
              <a:rPr lang="en-US" altLang="en-US" sz="1600" b="1">
                <a:solidFill>
                  <a:srgbClr val="000000"/>
                </a:solidFill>
                <a:ea typeface="SimSun" pitchFamily="2" charset="-122"/>
              </a:rPr>
              <a:t>Build</a:t>
            </a:r>
          </a:p>
        </p:txBody>
      </p:sp>
      <p:sp>
        <p:nvSpPr>
          <p:cNvPr id="118" name="AutoShape 11"/>
          <p:cNvSpPr>
            <a:spLocks noChangeArrowheads="1"/>
          </p:cNvSpPr>
          <p:nvPr/>
        </p:nvSpPr>
        <p:spPr bwMode="auto">
          <a:xfrm>
            <a:off x="3795713" y="5876925"/>
            <a:ext cx="1150938" cy="635000"/>
          </a:xfrm>
          <a:prstGeom prst="roundRect">
            <a:avLst>
              <a:gd name="adj" fmla="val 0"/>
            </a:avLst>
          </a:prstGeom>
          <a:solidFill>
            <a:srgbClr val="83D1F5"/>
          </a:solidFill>
          <a:ln>
            <a:noFill/>
          </a:ln>
          <a:extLst>
            <a:ext uri="{91240B29-F687-4f45-9708-019B960494DF}">
              <a14:hiddenLine xmlns:a14="http://schemas.microsoft.com/office/drawing/2010/main" w="9525">
                <a:solidFill>
                  <a:srgbClr val="000000"/>
                </a:solidFill>
                <a:round/>
                <a:headEnd/>
                <a:tailEnd/>
              </a14:hiddenLine>
            </a:ext>
          </a:extLst>
        </p:spPr>
        <p:txBody>
          <a:bodyPr wrap="none" lIns="0" tIns="60949" rIns="0" bIns="60949" anchor="ctr"/>
          <a:lstStyle>
            <a:lvl1pPr defTabSz="1219200" eaLnBrk="0" hangingPunct="0">
              <a:spcBef>
                <a:spcPct val="20000"/>
              </a:spcBef>
              <a:buChar char="•"/>
              <a:defRPr sz="3200">
                <a:solidFill>
                  <a:schemeClr val="tx1"/>
                </a:solidFill>
                <a:latin typeface="Arial" pitchFamily="34" charset="0"/>
                <a:cs typeface="Arial" pitchFamily="34" charset="0"/>
              </a:defRPr>
            </a:lvl1pPr>
            <a:lvl2pPr marL="742950" indent="-285750" defTabSz="1219200" eaLnBrk="0" hangingPunct="0">
              <a:spcBef>
                <a:spcPct val="20000"/>
              </a:spcBef>
              <a:buChar char="–"/>
              <a:defRPr sz="2800">
                <a:solidFill>
                  <a:schemeClr val="tx1"/>
                </a:solidFill>
                <a:latin typeface="Arial" pitchFamily="34" charset="0"/>
                <a:cs typeface="Arial" pitchFamily="34" charset="0"/>
              </a:defRPr>
            </a:lvl2pPr>
            <a:lvl3pPr marL="1143000" indent="-228600" defTabSz="1219200" eaLnBrk="0" hangingPunct="0">
              <a:spcBef>
                <a:spcPct val="20000"/>
              </a:spcBef>
              <a:buChar char="•"/>
              <a:defRPr sz="2400">
                <a:solidFill>
                  <a:schemeClr val="tx1"/>
                </a:solidFill>
                <a:latin typeface="Arial" pitchFamily="34" charset="0"/>
                <a:cs typeface="Arial" pitchFamily="34" charset="0"/>
              </a:defRPr>
            </a:lvl3pPr>
            <a:lvl4pPr marL="1600200" indent="-228600" defTabSz="1219200" eaLnBrk="0" hangingPunct="0">
              <a:spcBef>
                <a:spcPct val="20000"/>
              </a:spcBef>
              <a:buChar char="–"/>
              <a:defRPr sz="2000">
                <a:solidFill>
                  <a:schemeClr val="tx1"/>
                </a:solidFill>
                <a:latin typeface="Arial" pitchFamily="34" charset="0"/>
                <a:cs typeface="Arial" pitchFamily="34" charset="0"/>
              </a:defRPr>
            </a:lvl4pPr>
            <a:lvl5pPr marL="2057400" indent="-228600" defTabSz="1219200" eaLnBrk="0" hangingPunct="0">
              <a:spcBef>
                <a:spcPct val="20000"/>
              </a:spcBef>
              <a:buChar char="»"/>
              <a:defRPr sz="2000">
                <a:solidFill>
                  <a:schemeClr val="tx1"/>
                </a:solidFill>
                <a:latin typeface="Arial" pitchFamily="34" charset="0"/>
                <a:cs typeface="Arial" pitchFamily="34" charset="0"/>
              </a:defRPr>
            </a:lvl5pPr>
            <a:lvl6pPr marL="2514600" indent="-228600" defTabSz="1219200" eaLnBrk="0" fontAlgn="base" hangingPunct="0">
              <a:spcBef>
                <a:spcPct val="20000"/>
              </a:spcBef>
              <a:spcAft>
                <a:spcPct val="0"/>
              </a:spcAft>
              <a:buChar char="»"/>
              <a:defRPr sz="2000">
                <a:solidFill>
                  <a:schemeClr val="tx1"/>
                </a:solidFill>
                <a:latin typeface="Arial" pitchFamily="34" charset="0"/>
                <a:cs typeface="Arial" pitchFamily="34" charset="0"/>
              </a:defRPr>
            </a:lvl6pPr>
            <a:lvl7pPr marL="2971800" indent="-228600" defTabSz="1219200" eaLnBrk="0" fontAlgn="base" hangingPunct="0">
              <a:spcBef>
                <a:spcPct val="20000"/>
              </a:spcBef>
              <a:spcAft>
                <a:spcPct val="0"/>
              </a:spcAft>
              <a:buChar char="»"/>
              <a:defRPr sz="2000">
                <a:solidFill>
                  <a:schemeClr val="tx1"/>
                </a:solidFill>
                <a:latin typeface="Arial" pitchFamily="34" charset="0"/>
                <a:cs typeface="Arial" pitchFamily="34" charset="0"/>
              </a:defRPr>
            </a:lvl7pPr>
            <a:lvl8pPr marL="3429000" indent="-228600" defTabSz="1219200" eaLnBrk="0" fontAlgn="base" hangingPunct="0">
              <a:spcBef>
                <a:spcPct val="20000"/>
              </a:spcBef>
              <a:spcAft>
                <a:spcPct val="0"/>
              </a:spcAft>
              <a:buChar char="»"/>
              <a:defRPr sz="2000">
                <a:solidFill>
                  <a:schemeClr val="tx1"/>
                </a:solidFill>
                <a:latin typeface="Arial" pitchFamily="34" charset="0"/>
                <a:cs typeface="Arial" pitchFamily="34" charset="0"/>
              </a:defRPr>
            </a:lvl8pPr>
            <a:lvl9pPr marL="3886200" indent="-228600" defTabSz="1219200" eaLnBrk="0" fontAlgn="base" hangingPunct="0">
              <a:spcBef>
                <a:spcPct val="20000"/>
              </a:spcBef>
              <a:spcAft>
                <a:spcPct val="0"/>
              </a:spcAft>
              <a:buChar char="»"/>
              <a:defRPr sz="2000">
                <a:solidFill>
                  <a:schemeClr val="tx1"/>
                </a:solidFill>
                <a:latin typeface="Arial" pitchFamily="34" charset="0"/>
                <a:cs typeface="Arial" pitchFamily="34" charset="0"/>
              </a:defRPr>
            </a:lvl9pPr>
          </a:lstStyle>
          <a:p>
            <a:pPr algn="ctr" eaLnBrk="1" hangingPunct="1">
              <a:spcBef>
                <a:spcPct val="0"/>
              </a:spcBef>
              <a:buFontTx/>
              <a:buNone/>
            </a:pPr>
            <a:r>
              <a:rPr lang="en-US" altLang="en-US" sz="1600" b="1">
                <a:solidFill>
                  <a:srgbClr val="000000"/>
                </a:solidFill>
                <a:ea typeface="SimSun" pitchFamily="2" charset="-122"/>
              </a:rPr>
              <a:t>Test</a:t>
            </a:r>
          </a:p>
        </p:txBody>
      </p:sp>
      <p:cxnSp>
        <p:nvCxnSpPr>
          <p:cNvPr id="119" name="AutoShape 85"/>
          <p:cNvCxnSpPr>
            <a:cxnSpLocks noChangeShapeType="1"/>
          </p:cNvCxnSpPr>
          <p:nvPr/>
        </p:nvCxnSpPr>
        <p:spPr bwMode="auto">
          <a:xfrm>
            <a:off x="3363913" y="6194425"/>
            <a:ext cx="431800" cy="0"/>
          </a:xfrm>
          <a:prstGeom prst="straightConnector1">
            <a:avLst/>
          </a:prstGeom>
          <a:noFill/>
          <a:ln w="38100">
            <a:solidFill>
              <a:srgbClr val="83D1F5"/>
            </a:solidFill>
            <a:round/>
            <a:headEnd/>
            <a:tailEnd type="triangle" w="med" len="med"/>
          </a:ln>
          <a:extLst>
            <a:ext uri="{909E8E84-426E-40dd-AFC4-6F175D3DCCD1}">
              <a14:hiddenFill xmlns:a14="http://schemas.microsoft.com/office/drawing/2010/main">
                <a:noFill/>
              </a14:hiddenFill>
            </a:ext>
          </a:extLst>
        </p:spPr>
      </p:cxnSp>
      <p:cxnSp>
        <p:nvCxnSpPr>
          <p:cNvPr id="120" name="AutoShape 85"/>
          <p:cNvCxnSpPr>
            <a:cxnSpLocks noChangeShapeType="1"/>
          </p:cNvCxnSpPr>
          <p:nvPr/>
        </p:nvCxnSpPr>
        <p:spPr bwMode="auto">
          <a:xfrm>
            <a:off x="4946650" y="6194425"/>
            <a:ext cx="431800" cy="0"/>
          </a:xfrm>
          <a:prstGeom prst="straightConnector1">
            <a:avLst/>
          </a:prstGeom>
          <a:noFill/>
          <a:ln w="38100">
            <a:solidFill>
              <a:srgbClr val="83D1F5"/>
            </a:solidFill>
            <a:round/>
            <a:headEnd/>
            <a:tailEnd type="triangle" w="med" len="med"/>
          </a:ln>
          <a:extLst>
            <a:ext uri="{909E8E84-426E-40dd-AFC4-6F175D3DCCD1}">
              <a14:hiddenFill xmlns:a14="http://schemas.microsoft.com/office/drawing/2010/main">
                <a:noFill/>
              </a14:hiddenFill>
            </a:ext>
          </a:extLst>
        </p:spPr>
      </p:cxnSp>
      <p:grpSp>
        <p:nvGrpSpPr>
          <p:cNvPr id="121" name="Group 268"/>
          <p:cNvGrpSpPr>
            <a:grpSpLocks/>
          </p:cNvGrpSpPr>
          <p:nvPr/>
        </p:nvGrpSpPr>
        <p:grpSpPr bwMode="auto">
          <a:xfrm>
            <a:off x="5378450" y="5762625"/>
            <a:ext cx="1265238" cy="746125"/>
            <a:chOff x="5903832" y="1249070"/>
            <a:chExt cx="948056" cy="559456"/>
          </a:xfrm>
          <a:solidFill>
            <a:srgbClr val="83D1F5"/>
          </a:solidFill>
        </p:grpSpPr>
        <p:sp>
          <p:nvSpPr>
            <p:cNvPr id="131" name="Rectangle 130"/>
            <p:cNvSpPr>
              <a:spLocks noChangeArrowheads="1"/>
            </p:cNvSpPr>
            <p:nvPr/>
          </p:nvSpPr>
          <p:spPr bwMode="auto">
            <a:xfrm>
              <a:off x="5987857" y="1249070"/>
              <a:ext cx="864031" cy="475219"/>
            </a:xfrm>
            <a:prstGeom prst="rect">
              <a:avLst/>
            </a:prstGeom>
            <a:grpFill/>
            <a:ln w="9525" algn="ctr">
              <a:solidFill>
                <a:schemeClr val="bg1"/>
              </a:solidFill>
              <a:miter lim="800000"/>
              <a:headEnd/>
              <a:tailEnd/>
            </a:ln>
          </p:spPr>
          <p:txBody>
            <a:bodyPr lIns="0" rIns="0" anchor="ctr"/>
            <a:lstStyle/>
            <a:p>
              <a:pPr algn="ctr" fontAlgn="auto">
                <a:spcBef>
                  <a:spcPts val="0"/>
                </a:spcBef>
                <a:spcAft>
                  <a:spcPts val="0"/>
                </a:spcAft>
                <a:defRPr/>
              </a:pPr>
              <a:endParaRPr lang="en-US" sz="1200" dirty="0">
                <a:solidFill>
                  <a:srgbClr val="FFFFFF"/>
                </a:solidFill>
                <a:latin typeface="Arial"/>
                <a:cs typeface="Arial" charset="0"/>
              </a:endParaRPr>
            </a:p>
          </p:txBody>
        </p:sp>
        <p:sp>
          <p:nvSpPr>
            <p:cNvPr id="132" name="Rectangle 131"/>
            <p:cNvSpPr>
              <a:spLocks noChangeArrowheads="1"/>
            </p:cNvSpPr>
            <p:nvPr/>
          </p:nvSpPr>
          <p:spPr bwMode="auto">
            <a:xfrm>
              <a:off x="5945052" y="1290393"/>
              <a:ext cx="865616" cy="476809"/>
            </a:xfrm>
            <a:prstGeom prst="rect">
              <a:avLst/>
            </a:prstGeom>
            <a:grpFill/>
            <a:ln w="9525" algn="ctr">
              <a:solidFill>
                <a:schemeClr val="bg1"/>
              </a:solidFill>
              <a:miter lim="800000"/>
              <a:headEnd/>
              <a:tailEnd/>
            </a:ln>
          </p:spPr>
          <p:txBody>
            <a:bodyPr lIns="0" rIns="0" anchor="ctr"/>
            <a:lstStyle/>
            <a:p>
              <a:pPr algn="ctr" fontAlgn="auto">
                <a:spcBef>
                  <a:spcPts val="0"/>
                </a:spcBef>
                <a:spcAft>
                  <a:spcPts val="0"/>
                </a:spcAft>
                <a:defRPr/>
              </a:pPr>
              <a:endParaRPr lang="en-US" sz="1200" dirty="0">
                <a:solidFill>
                  <a:srgbClr val="FFFFFF"/>
                </a:solidFill>
                <a:latin typeface="Arial"/>
                <a:cs typeface="Arial" charset="0"/>
              </a:endParaRPr>
            </a:p>
          </p:txBody>
        </p:sp>
        <p:sp>
          <p:nvSpPr>
            <p:cNvPr id="133" name="Rectangle 132"/>
            <p:cNvSpPr>
              <a:spLocks noChangeArrowheads="1"/>
            </p:cNvSpPr>
            <p:nvPr/>
          </p:nvSpPr>
          <p:spPr bwMode="auto">
            <a:xfrm>
              <a:off x="5903832" y="1333306"/>
              <a:ext cx="864030" cy="475220"/>
            </a:xfrm>
            <a:prstGeom prst="rect">
              <a:avLst/>
            </a:prstGeom>
            <a:grpFill/>
            <a:ln w="9525" algn="ctr">
              <a:solidFill>
                <a:schemeClr val="bg1"/>
              </a:solidFill>
              <a:miter lim="800000"/>
              <a:headEnd/>
              <a:tailEnd/>
            </a:ln>
          </p:spPr>
          <p:txBody>
            <a:bodyPr lIns="0" rIns="0" anchor="ctr"/>
            <a:lstStyle/>
            <a:p>
              <a:pPr algn="ctr" fontAlgn="auto">
                <a:spcBef>
                  <a:spcPts val="0"/>
                </a:spcBef>
                <a:spcAft>
                  <a:spcPts val="0"/>
                </a:spcAft>
                <a:defRPr/>
              </a:pPr>
              <a:r>
                <a:rPr lang="en-US" sz="1200" b="1" dirty="0">
                  <a:solidFill>
                    <a:srgbClr val="000000"/>
                  </a:solidFill>
                  <a:latin typeface="Arial"/>
                  <a:ea typeface="SimSun" charset="0"/>
                  <a:cs typeface="SimSun" charset="0"/>
                </a:rPr>
                <a:t>Deploy</a:t>
              </a:r>
              <a:endParaRPr lang="en-US" sz="1200" dirty="0">
                <a:solidFill>
                  <a:srgbClr val="FFFFFF"/>
                </a:solidFill>
                <a:latin typeface="Arial"/>
                <a:cs typeface="Arial" charset="0"/>
              </a:endParaRPr>
            </a:p>
          </p:txBody>
        </p:sp>
      </p:grpSp>
      <p:cxnSp>
        <p:nvCxnSpPr>
          <p:cNvPr id="122" name="AutoShape 85"/>
          <p:cNvCxnSpPr>
            <a:cxnSpLocks noChangeShapeType="1"/>
          </p:cNvCxnSpPr>
          <p:nvPr/>
        </p:nvCxnSpPr>
        <p:spPr bwMode="auto">
          <a:xfrm>
            <a:off x="6604000" y="6126162"/>
            <a:ext cx="531813" cy="4763"/>
          </a:xfrm>
          <a:prstGeom prst="straightConnector1">
            <a:avLst/>
          </a:prstGeom>
          <a:noFill/>
          <a:ln w="38100">
            <a:solidFill>
              <a:srgbClr val="83D1F5"/>
            </a:solidFill>
            <a:round/>
            <a:headEnd/>
            <a:tailEnd type="triangle" w="med" len="med"/>
          </a:ln>
          <a:extLst>
            <a:ext uri="{909E8E84-426E-40dd-AFC4-6F175D3DCCD1}">
              <a14:hiddenFill xmlns:a14="http://schemas.microsoft.com/office/drawing/2010/main">
                <a:noFill/>
              </a14:hiddenFill>
            </a:ext>
          </a:extLst>
        </p:spPr>
      </p:cxnSp>
      <p:sp>
        <p:nvSpPr>
          <p:cNvPr id="123" name="Rectangle 93"/>
          <p:cNvSpPr>
            <a:spLocks noChangeArrowheads="1"/>
          </p:cNvSpPr>
          <p:nvPr/>
        </p:nvSpPr>
        <p:spPr bwMode="auto">
          <a:xfrm>
            <a:off x="2697163" y="5424487"/>
            <a:ext cx="2257425" cy="366713"/>
          </a:xfrm>
          <a:prstGeom prst="rect">
            <a:avLst/>
          </a:prstGeom>
          <a:solidFill>
            <a:srgbClr val="83D1F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60949" rIns="0" bIns="60949"/>
          <a:lstStyle>
            <a:lvl1pPr defTabSz="1219200" eaLnBrk="0" hangingPunct="0">
              <a:spcBef>
                <a:spcPct val="20000"/>
              </a:spcBef>
              <a:buChar char="•"/>
              <a:defRPr sz="3200">
                <a:solidFill>
                  <a:schemeClr val="tx1"/>
                </a:solidFill>
                <a:latin typeface="Arial" pitchFamily="34" charset="0"/>
                <a:cs typeface="Arial" pitchFamily="34" charset="0"/>
              </a:defRPr>
            </a:lvl1pPr>
            <a:lvl2pPr marL="742950" indent="-285750" defTabSz="1219200" eaLnBrk="0" hangingPunct="0">
              <a:spcBef>
                <a:spcPct val="20000"/>
              </a:spcBef>
              <a:buChar char="–"/>
              <a:defRPr sz="2800">
                <a:solidFill>
                  <a:schemeClr val="tx1"/>
                </a:solidFill>
                <a:latin typeface="Arial" pitchFamily="34" charset="0"/>
                <a:cs typeface="Arial" pitchFamily="34" charset="0"/>
              </a:defRPr>
            </a:lvl2pPr>
            <a:lvl3pPr marL="1143000" indent="-228600" defTabSz="1219200" eaLnBrk="0" hangingPunct="0">
              <a:spcBef>
                <a:spcPct val="20000"/>
              </a:spcBef>
              <a:buChar char="•"/>
              <a:defRPr sz="2400">
                <a:solidFill>
                  <a:schemeClr val="tx1"/>
                </a:solidFill>
                <a:latin typeface="Arial" pitchFamily="34" charset="0"/>
                <a:cs typeface="Arial" pitchFamily="34" charset="0"/>
              </a:defRPr>
            </a:lvl3pPr>
            <a:lvl4pPr marL="1600200" indent="-228600" defTabSz="1219200" eaLnBrk="0" hangingPunct="0">
              <a:spcBef>
                <a:spcPct val="20000"/>
              </a:spcBef>
              <a:buChar char="–"/>
              <a:defRPr sz="2000">
                <a:solidFill>
                  <a:schemeClr val="tx1"/>
                </a:solidFill>
                <a:latin typeface="Arial" pitchFamily="34" charset="0"/>
                <a:cs typeface="Arial" pitchFamily="34" charset="0"/>
              </a:defRPr>
            </a:lvl4pPr>
            <a:lvl5pPr marL="2057400" indent="-228600" defTabSz="1219200" eaLnBrk="0" hangingPunct="0">
              <a:spcBef>
                <a:spcPct val="20000"/>
              </a:spcBef>
              <a:buChar char="»"/>
              <a:defRPr sz="2000">
                <a:solidFill>
                  <a:schemeClr val="tx1"/>
                </a:solidFill>
                <a:latin typeface="Arial" pitchFamily="34" charset="0"/>
                <a:cs typeface="Arial" pitchFamily="34" charset="0"/>
              </a:defRPr>
            </a:lvl5pPr>
            <a:lvl6pPr marL="2514600" indent="-228600" defTabSz="1219200" eaLnBrk="0" fontAlgn="base" hangingPunct="0">
              <a:spcBef>
                <a:spcPct val="20000"/>
              </a:spcBef>
              <a:spcAft>
                <a:spcPct val="0"/>
              </a:spcAft>
              <a:buChar char="»"/>
              <a:defRPr sz="2000">
                <a:solidFill>
                  <a:schemeClr val="tx1"/>
                </a:solidFill>
                <a:latin typeface="Arial" pitchFamily="34" charset="0"/>
                <a:cs typeface="Arial" pitchFamily="34" charset="0"/>
              </a:defRPr>
            </a:lvl6pPr>
            <a:lvl7pPr marL="2971800" indent="-228600" defTabSz="1219200" eaLnBrk="0" fontAlgn="base" hangingPunct="0">
              <a:spcBef>
                <a:spcPct val="20000"/>
              </a:spcBef>
              <a:spcAft>
                <a:spcPct val="0"/>
              </a:spcAft>
              <a:buChar char="»"/>
              <a:defRPr sz="2000">
                <a:solidFill>
                  <a:schemeClr val="tx1"/>
                </a:solidFill>
                <a:latin typeface="Arial" pitchFamily="34" charset="0"/>
                <a:cs typeface="Arial" pitchFamily="34" charset="0"/>
              </a:defRPr>
            </a:lvl7pPr>
            <a:lvl8pPr marL="3429000" indent="-228600" defTabSz="1219200" eaLnBrk="0" fontAlgn="base" hangingPunct="0">
              <a:spcBef>
                <a:spcPct val="20000"/>
              </a:spcBef>
              <a:spcAft>
                <a:spcPct val="0"/>
              </a:spcAft>
              <a:buChar char="»"/>
              <a:defRPr sz="2000">
                <a:solidFill>
                  <a:schemeClr val="tx1"/>
                </a:solidFill>
                <a:latin typeface="Arial" pitchFamily="34" charset="0"/>
                <a:cs typeface="Arial" pitchFamily="34" charset="0"/>
              </a:defRPr>
            </a:lvl8pPr>
            <a:lvl9pPr marL="3886200" indent="-228600" defTabSz="1219200" eaLnBrk="0" fontAlgn="base" hangingPunct="0">
              <a:spcBef>
                <a:spcPct val="20000"/>
              </a:spcBef>
              <a:spcAft>
                <a:spcPct val="0"/>
              </a:spcAft>
              <a:buChar char="»"/>
              <a:defRPr sz="2000">
                <a:solidFill>
                  <a:schemeClr val="tx1"/>
                </a:solidFill>
                <a:latin typeface="Arial" pitchFamily="34" charset="0"/>
                <a:cs typeface="Arial" pitchFamily="34" charset="0"/>
              </a:defRPr>
            </a:lvl9pPr>
          </a:lstStyle>
          <a:p>
            <a:pPr algn="ctr" eaLnBrk="1" hangingPunct="1">
              <a:spcBef>
                <a:spcPct val="0"/>
              </a:spcBef>
              <a:buFontTx/>
              <a:buNone/>
            </a:pPr>
            <a:r>
              <a:rPr lang="en-US" altLang="en-US" sz="1600" b="1">
                <a:solidFill>
                  <a:srgbClr val="000000"/>
                </a:solidFill>
                <a:ea typeface="MS PGothic" pitchFamily="34" charset="-128"/>
              </a:rPr>
              <a:t>Slower iterations</a:t>
            </a:r>
          </a:p>
        </p:txBody>
      </p:sp>
      <p:sp>
        <p:nvSpPr>
          <p:cNvPr id="124" name="AutoShape 11"/>
          <p:cNvSpPr>
            <a:spLocks noChangeArrowheads="1"/>
          </p:cNvSpPr>
          <p:nvPr/>
        </p:nvSpPr>
        <p:spPr bwMode="auto">
          <a:xfrm>
            <a:off x="7175500" y="5715000"/>
            <a:ext cx="1252538" cy="790575"/>
          </a:xfrm>
          <a:prstGeom prst="roundRect">
            <a:avLst>
              <a:gd name="adj" fmla="val 0"/>
            </a:avLst>
          </a:prstGeom>
          <a:solidFill>
            <a:srgbClr val="83D1F5"/>
          </a:solidFill>
          <a:ln>
            <a:noFill/>
          </a:ln>
          <a:extLst>
            <a:ext uri="{91240B29-F687-4f45-9708-019B960494DF}">
              <a14:hiddenLine xmlns:a14="http://schemas.microsoft.com/office/drawing/2010/main" w="9525">
                <a:solidFill>
                  <a:srgbClr val="000000"/>
                </a:solidFill>
                <a:round/>
                <a:headEnd/>
                <a:tailEnd/>
              </a14:hiddenLine>
            </a:ext>
          </a:extLst>
        </p:spPr>
        <p:txBody>
          <a:bodyPr wrap="none" lIns="0" tIns="60949" rIns="0" bIns="60949" anchor="ctr"/>
          <a:lstStyle>
            <a:lvl1pPr defTabSz="1219200" eaLnBrk="0" hangingPunct="0">
              <a:spcBef>
                <a:spcPct val="20000"/>
              </a:spcBef>
              <a:buChar char="•"/>
              <a:defRPr sz="3200">
                <a:solidFill>
                  <a:schemeClr val="tx1"/>
                </a:solidFill>
                <a:latin typeface="Arial" pitchFamily="34" charset="0"/>
                <a:cs typeface="Arial" pitchFamily="34" charset="0"/>
              </a:defRPr>
            </a:lvl1pPr>
            <a:lvl2pPr marL="742950" indent="-285750" defTabSz="1219200" eaLnBrk="0" hangingPunct="0">
              <a:spcBef>
                <a:spcPct val="20000"/>
              </a:spcBef>
              <a:buChar char="–"/>
              <a:defRPr sz="2800">
                <a:solidFill>
                  <a:schemeClr val="tx1"/>
                </a:solidFill>
                <a:latin typeface="Arial" pitchFamily="34" charset="0"/>
                <a:cs typeface="Arial" pitchFamily="34" charset="0"/>
              </a:defRPr>
            </a:lvl2pPr>
            <a:lvl3pPr marL="1143000" indent="-228600" defTabSz="1219200" eaLnBrk="0" hangingPunct="0">
              <a:spcBef>
                <a:spcPct val="20000"/>
              </a:spcBef>
              <a:buChar char="•"/>
              <a:defRPr sz="2400">
                <a:solidFill>
                  <a:schemeClr val="tx1"/>
                </a:solidFill>
                <a:latin typeface="Arial" pitchFamily="34" charset="0"/>
                <a:cs typeface="Arial" pitchFamily="34" charset="0"/>
              </a:defRPr>
            </a:lvl3pPr>
            <a:lvl4pPr marL="1600200" indent="-228600" defTabSz="1219200" eaLnBrk="0" hangingPunct="0">
              <a:spcBef>
                <a:spcPct val="20000"/>
              </a:spcBef>
              <a:buChar char="–"/>
              <a:defRPr sz="2000">
                <a:solidFill>
                  <a:schemeClr val="tx1"/>
                </a:solidFill>
                <a:latin typeface="Arial" pitchFamily="34" charset="0"/>
                <a:cs typeface="Arial" pitchFamily="34" charset="0"/>
              </a:defRPr>
            </a:lvl4pPr>
            <a:lvl5pPr marL="2057400" indent="-228600" defTabSz="1219200" eaLnBrk="0" hangingPunct="0">
              <a:spcBef>
                <a:spcPct val="20000"/>
              </a:spcBef>
              <a:buChar char="»"/>
              <a:defRPr sz="2000">
                <a:solidFill>
                  <a:schemeClr val="tx1"/>
                </a:solidFill>
                <a:latin typeface="Arial" pitchFamily="34" charset="0"/>
                <a:cs typeface="Arial" pitchFamily="34" charset="0"/>
              </a:defRPr>
            </a:lvl5pPr>
            <a:lvl6pPr marL="2514600" indent="-228600" defTabSz="1219200" eaLnBrk="0" fontAlgn="base" hangingPunct="0">
              <a:spcBef>
                <a:spcPct val="20000"/>
              </a:spcBef>
              <a:spcAft>
                <a:spcPct val="0"/>
              </a:spcAft>
              <a:buChar char="»"/>
              <a:defRPr sz="2000">
                <a:solidFill>
                  <a:schemeClr val="tx1"/>
                </a:solidFill>
                <a:latin typeface="Arial" pitchFamily="34" charset="0"/>
                <a:cs typeface="Arial" pitchFamily="34" charset="0"/>
              </a:defRPr>
            </a:lvl6pPr>
            <a:lvl7pPr marL="2971800" indent="-228600" defTabSz="1219200" eaLnBrk="0" fontAlgn="base" hangingPunct="0">
              <a:spcBef>
                <a:spcPct val="20000"/>
              </a:spcBef>
              <a:spcAft>
                <a:spcPct val="0"/>
              </a:spcAft>
              <a:buChar char="»"/>
              <a:defRPr sz="2000">
                <a:solidFill>
                  <a:schemeClr val="tx1"/>
                </a:solidFill>
                <a:latin typeface="Arial" pitchFamily="34" charset="0"/>
                <a:cs typeface="Arial" pitchFamily="34" charset="0"/>
              </a:defRPr>
            </a:lvl7pPr>
            <a:lvl8pPr marL="3429000" indent="-228600" defTabSz="1219200" eaLnBrk="0" fontAlgn="base" hangingPunct="0">
              <a:spcBef>
                <a:spcPct val="20000"/>
              </a:spcBef>
              <a:spcAft>
                <a:spcPct val="0"/>
              </a:spcAft>
              <a:buChar char="»"/>
              <a:defRPr sz="2000">
                <a:solidFill>
                  <a:schemeClr val="tx1"/>
                </a:solidFill>
                <a:latin typeface="Arial" pitchFamily="34" charset="0"/>
                <a:cs typeface="Arial" pitchFamily="34" charset="0"/>
              </a:defRPr>
            </a:lvl8pPr>
            <a:lvl9pPr marL="3886200" indent="-228600" defTabSz="1219200" eaLnBrk="0" fontAlgn="base" hangingPunct="0">
              <a:spcBef>
                <a:spcPct val="20000"/>
              </a:spcBef>
              <a:spcAft>
                <a:spcPct val="0"/>
              </a:spcAft>
              <a:buChar char="»"/>
              <a:defRPr sz="2000">
                <a:solidFill>
                  <a:schemeClr val="tx1"/>
                </a:solidFill>
                <a:latin typeface="Arial" pitchFamily="34" charset="0"/>
                <a:cs typeface="Arial" pitchFamily="34" charset="0"/>
              </a:defRPr>
            </a:lvl9pPr>
          </a:lstStyle>
          <a:p>
            <a:pPr algn="ctr" eaLnBrk="1" hangingPunct="1">
              <a:spcBef>
                <a:spcPct val="0"/>
              </a:spcBef>
              <a:buFontTx/>
              <a:buNone/>
            </a:pPr>
            <a:r>
              <a:rPr lang="en-US" altLang="en-US" sz="1600" b="1">
                <a:solidFill>
                  <a:srgbClr val="000000"/>
                </a:solidFill>
                <a:ea typeface="MS PGothic" pitchFamily="34" charset="-128"/>
              </a:rPr>
              <a:t>Production</a:t>
            </a:r>
          </a:p>
        </p:txBody>
      </p:sp>
      <p:pic>
        <p:nvPicPr>
          <p:cNvPr id="125" name="Picture 57"/>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87375" y="2620963"/>
            <a:ext cx="5238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6" name="Picture 58"/>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750888" y="4413250"/>
            <a:ext cx="52387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7" name="TextBox 59"/>
          <p:cNvSpPr txBox="1">
            <a:spLocks noChangeArrowheads="1"/>
          </p:cNvSpPr>
          <p:nvPr/>
        </p:nvSpPr>
        <p:spPr bwMode="auto">
          <a:xfrm>
            <a:off x="1273175" y="2622550"/>
            <a:ext cx="1820863"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9" tIns="60949" rIns="121899" bIns="60949">
            <a:spAutoFit/>
          </a:bodyPr>
          <a:lstStyle>
            <a:lvl1pPr defTabSz="1219200" eaLnBrk="0" hangingPunct="0">
              <a:spcBef>
                <a:spcPct val="20000"/>
              </a:spcBef>
              <a:buChar char="•"/>
              <a:defRPr sz="3200">
                <a:solidFill>
                  <a:schemeClr val="tx1"/>
                </a:solidFill>
                <a:latin typeface="Arial" pitchFamily="34" charset="0"/>
                <a:cs typeface="Arial" pitchFamily="34" charset="0"/>
              </a:defRPr>
            </a:lvl1pPr>
            <a:lvl2pPr marL="742950" indent="-285750" defTabSz="1219200" eaLnBrk="0" hangingPunct="0">
              <a:spcBef>
                <a:spcPct val="20000"/>
              </a:spcBef>
              <a:buChar char="–"/>
              <a:defRPr sz="2800">
                <a:solidFill>
                  <a:schemeClr val="tx1"/>
                </a:solidFill>
                <a:latin typeface="Arial" pitchFamily="34" charset="0"/>
                <a:cs typeface="Arial" pitchFamily="34" charset="0"/>
              </a:defRPr>
            </a:lvl2pPr>
            <a:lvl3pPr marL="1143000" indent="-228600" defTabSz="1219200" eaLnBrk="0" hangingPunct="0">
              <a:spcBef>
                <a:spcPct val="20000"/>
              </a:spcBef>
              <a:buChar char="•"/>
              <a:defRPr sz="2400">
                <a:solidFill>
                  <a:schemeClr val="tx1"/>
                </a:solidFill>
                <a:latin typeface="Arial" pitchFamily="34" charset="0"/>
                <a:cs typeface="Arial" pitchFamily="34" charset="0"/>
              </a:defRPr>
            </a:lvl3pPr>
            <a:lvl4pPr marL="1600200" indent="-228600" defTabSz="1219200" eaLnBrk="0" hangingPunct="0">
              <a:spcBef>
                <a:spcPct val="20000"/>
              </a:spcBef>
              <a:buChar char="–"/>
              <a:defRPr sz="2000">
                <a:solidFill>
                  <a:schemeClr val="tx1"/>
                </a:solidFill>
                <a:latin typeface="Arial" pitchFamily="34" charset="0"/>
                <a:cs typeface="Arial" pitchFamily="34" charset="0"/>
              </a:defRPr>
            </a:lvl4pPr>
            <a:lvl5pPr marL="2057400" indent="-228600" defTabSz="1219200" eaLnBrk="0" hangingPunct="0">
              <a:spcBef>
                <a:spcPct val="20000"/>
              </a:spcBef>
              <a:buChar char="»"/>
              <a:defRPr sz="2000">
                <a:solidFill>
                  <a:schemeClr val="tx1"/>
                </a:solidFill>
                <a:latin typeface="Arial" pitchFamily="34" charset="0"/>
                <a:cs typeface="Arial" pitchFamily="34" charset="0"/>
              </a:defRPr>
            </a:lvl5pPr>
            <a:lvl6pPr marL="2514600" indent="-228600" defTabSz="1219200" eaLnBrk="0" fontAlgn="base" hangingPunct="0">
              <a:spcBef>
                <a:spcPct val="20000"/>
              </a:spcBef>
              <a:spcAft>
                <a:spcPct val="0"/>
              </a:spcAft>
              <a:buChar char="»"/>
              <a:defRPr sz="2000">
                <a:solidFill>
                  <a:schemeClr val="tx1"/>
                </a:solidFill>
                <a:latin typeface="Arial" pitchFamily="34" charset="0"/>
                <a:cs typeface="Arial" pitchFamily="34" charset="0"/>
              </a:defRPr>
            </a:lvl6pPr>
            <a:lvl7pPr marL="2971800" indent="-228600" defTabSz="1219200" eaLnBrk="0" fontAlgn="base" hangingPunct="0">
              <a:spcBef>
                <a:spcPct val="20000"/>
              </a:spcBef>
              <a:spcAft>
                <a:spcPct val="0"/>
              </a:spcAft>
              <a:buChar char="»"/>
              <a:defRPr sz="2000">
                <a:solidFill>
                  <a:schemeClr val="tx1"/>
                </a:solidFill>
                <a:latin typeface="Arial" pitchFamily="34" charset="0"/>
                <a:cs typeface="Arial" pitchFamily="34" charset="0"/>
              </a:defRPr>
            </a:lvl7pPr>
            <a:lvl8pPr marL="3429000" indent="-228600" defTabSz="1219200" eaLnBrk="0" fontAlgn="base" hangingPunct="0">
              <a:spcBef>
                <a:spcPct val="20000"/>
              </a:spcBef>
              <a:spcAft>
                <a:spcPct val="0"/>
              </a:spcAft>
              <a:buChar char="»"/>
              <a:defRPr sz="2000">
                <a:solidFill>
                  <a:schemeClr val="tx1"/>
                </a:solidFill>
                <a:latin typeface="Arial" pitchFamily="34" charset="0"/>
                <a:cs typeface="Arial" pitchFamily="34" charset="0"/>
              </a:defRPr>
            </a:lvl8pPr>
            <a:lvl9pPr marL="3886200" indent="-228600" defTabSz="1219200" eaLnBrk="0" fontAlgn="base" hangingPunct="0">
              <a:spcBef>
                <a:spcPct val="20000"/>
              </a:spcBef>
              <a:spcAft>
                <a:spcPct val="0"/>
              </a:spcAft>
              <a:buChar char="»"/>
              <a:defRPr sz="2000">
                <a:solidFill>
                  <a:schemeClr val="tx1"/>
                </a:solidFill>
                <a:latin typeface="Arial" pitchFamily="34" charset="0"/>
                <a:cs typeface="Arial" pitchFamily="34" charset="0"/>
              </a:defRPr>
            </a:lvl9pPr>
          </a:lstStyle>
          <a:p>
            <a:pPr eaLnBrk="1" hangingPunct="1">
              <a:spcBef>
                <a:spcPct val="0"/>
              </a:spcBef>
              <a:buFontTx/>
              <a:buNone/>
            </a:pPr>
            <a:r>
              <a:rPr lang="en-US" altLang="en-US" sz="1600" dirty="0">
                <a:solidFill>
                  <a:srgbClr val="003F69"/>
                </a:solidFill>
              </a:rPr>
              <a:t>Systems of Interaction</a:t>
            </a:r>
          </a:p>
        </p:txBody>
      </p:sp>
      <p:sp>
        <p:nvSpPr>
          <p:cNvPr id="128" name="TextBox 60"/>
          <p:cNvSpPr txBox="1">
            <a:spLocks noChangeArrowheads="1"/>
          </p:cNvSpPr>
          <p:nvPr/>
        </p:nvSpPr>
        <p:spPr bwMode="auto">
          <a:xfrm>
            <a:off x="1273175" y="4378325"/>
            <a:ext cx="1820863"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9" tIns="60949" rIns="121899" bIns="60949">
            <a:spAutoFit/>
          </a:bodyPr>
          <a:lstStyle>
            <a:lvl1pPr defTabSz="1219200" eaLnBrk="0" hangingPunct="0">
              <a:spcBef>
                <a:spcPct val="20000"/>
              </a:spcBef>
              <a:buChar char="•"/>
              <a:defRPr sz="3200">
                <a:solidFill>
                  <a:schemeClr val="tx1"/>
                </a:solidFill>
                <a:latin typeface="Arial" pitchFamily="34" charset="0"/>
                <a:cs typeface="Arial" pitchFamily="34" charset="0"/>
              </a:defRPr>
            </a:lvl1pPr>
            <a:lvl2pPr marL="742950" indent="-285750" defTabSz="1219200" eaLnBrk="0" hangingPunct="0">
              <a:spcBef>
                <a:spcPct val="20000"/>
              </a:spcBef>
              <a:buChar char="–"/>
              <a:defRPr sz="2800">
                <a:solidFill>
                  <a:schemeClr val="tx1"/>
                </a:solidFill>
                <a:latin typeface="Arial" pitchFamily="34" charset="0"/>
                <a:cs typeface="Arial" pitchFamily="34" charset="0"/>
              </a:defRPr>
            </a:lvl2pPr>
            <a:lvl3pPr marL="1143000" indent="-228600" defTabSz="1219200" eaLnBrk="0" hangingPunct="0">
              <a:spcBef>
                <a:spcPct val="20000"/>
              </a:spcBef>
              <a:buChar char="•"/>
              <a:defRPr sz="2400">
                <a:solidFill>
                  <a:schemeClr val="tx1"/>
                </a:solidFill>
                <a:latin typeface="Arial" pitchFamily="34" charset="0"/>
                <a:cs typeface="Arial" pitchFamily="34" charset="0"/>
              </a:defRPr>
            </a:lvl3pPr>
            <a:lvl4pPr marL="1600200" indent="-228600" defTabSz="1219200" eaLnBrk="0" hangingPunct="0">
              <a:spcBef>
                <a:spcPct val="20000"/>
              </a:spcBef>
              <a:buChar char="–"/>
              <a:defRPr sz="2000">
                <a:solidFill>
                  <a:schemeClr val="tx1"/>
                </a:solidFill>
                <a:latin typeface="Arial" pitchFamily="34" charset="0"/>
                <a:cs typeface="Arial" pitchFamily="34" charset="0"/>
              </a:defRPr>
            </a:lvl4pPr>
            <a:lvl5pPr marL="2057400" indent="-228600" defTabSz="1219200" eaLnBrk="0" hangingPunct="0">
              <a:spcBef>
                <a:spcPct val="20000"/>
              </a:spcBef>
              <a:buChar char="»"/>
              <a:defRPr sz="2000">
                <a:solidFill>
                  <a:schemeClr val="tx1"/>
                </a:solidFill>
                <a:latin typeface="Arial" pitchFamily="34" charset="0"/>
                <a:cs typeface="Arial" pitchFamily="34" charset="0"/>
              </a:defRPr>
            </a:lvl5pPr>
            <a:lvl6pPr marL="2514600" indent="-228600" defTabSz="1219200" eaLnBrk="0" fontAlgn="base" hangingPunct="0">
              <a:spcBef>
                <a:spcPct val="20000"/>
              </a:spcBef>
              <a:spcAft>
                <a:spcPct val="0"/>
              </a:spcAft>
              <a:buChar char="»"/>
              <a:defRPr sz="2000">
                <a:solidFill>
                  <a:schemeClr val="tx1"/>
                </a:solidFill>
                <a:latin typeface="Arial" pitchFamily="34" charset="0"/>
                <a:cs typeface="Arial" pitchFamily="34" charset="0"/>
              </a:defRPr>
            </a:lvl6pPr>
            <a:lvl7pPr marL="2971800" indent="-228600" defTabSz="1219200" eaLnBrk="0" fontAlgn="base" hangingPunct="0">
              <a:spcBef>
                <a:spcPct val="20000"/>
              </a:spcBef>
              <a:spcAft>
                <a:spcPct val="0"/>
              </a:spcAft>
              <a:buChar char="»"/>
              <a:defRPr sz="2000">
                <a:solidFill>
                  <a:schemeClr val="tx1"/>
                </a:solidFill>
                <a:latin typeface="Arial" pitchFamily="34" charset="0"/>
                <a:cs typeface="Arial" pitchFamily="34" charset="0"/>
              </a:defRPr>
            </a:lvl7pPr>
            <a:lvl8pPr marL="3429000" indent="-228600" defTabSz="1219200" eaLnBrk="0" fontAlgn="base" hangingPunct="0">
              <a:spcBef>
                <a:spcPct val="20000"/>
              </a:spcBef>
              <a:spcAft>
                <a:spcPct val="0"/>
              </a:spcAft>
              <a:buChar char="»"/>
              <a:defRPr sz="2000">
                <a:solidFill>
                  <a:schemeClr val="tx1"/>
                </a:solidFill>
                <a:latin typeface="Arial" pitchFamily="34" charset="0"/>
                <a:cs typeface="Arial" pitchFamily="34" charset="0"/>
              </a:defRPr>
            </a:lvl8pPr>
            <a:lvl9pPr marL="3886200" indent="-228600" defTabSz="1219200" eaLnBrk="0" fontAlgn="base" hangingPunct="0">
              <a:spcBef>
                <a:spcPct val="20000"/>
              </a:spcBef>
              <a:spcAft>
                <a:spcPct val="0"/>
              </a:spcAft>
              <a:buChar char="»"/>
              <a:defRPr sz="2000">
                <a:solidFill>
                  <a:schemeClr val="tx1"/>
                </a:solidFill>
                <a:latin typeface="Arial" pitchFamily="34" charset="0"/>
                <a:cs typeface="Arial" pitchFamily="34" charset="0"/>
              </a:defRPr>
            </a:lvl9pPr>
          </a:lstStyle>
          <a:p>
            <a:pPr eaLnBrk="1" hangingPunct="1">
              <a:spcBef>
                <a:spcPct val="0"/>
              </a:spcBef>
              <a:buFontTx/>
              <a:buNone/>
            </a:pPr>
            <a:r>
              <a:rPr lang="en-US" altLang="en-US" sz="1600" dirty="0">
                <a:solidFill>
                  <a:srgbClr val="83D1F5"/>
                </a:solidFill>
              </a:rPr>
              <a:t>Systems of Record</a:t>
            </a:r>
          </a:p>
        </p:txBody>
      </p:sp>
      <p:sp>
        <p:nvSpPr>
          <p:cNvPr id="129" name="TextBox 61"/>
          <p:cNvSpPr txBox="1">
            <a:spLocks noChangeArrowheads="1"/>
          </p:cNvSpPr>
          <p:nvPr/>
        </p:nvSpPr>
        <p:spPr bwMode="auto">
          <a:xfrm>
            <a:off x="4486275" y="2682875"/>
            <a:ext cx="1152525"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9" tIns="60949" rIns="121899" bIns="60949">
            <a:spAutoFit/>
          </a:bodyPr>
          <a:lstStyle>
            <a:lvl1pPr defTabSz="1219200" eaLnBrk="0" hangingPunct="0">
              <a:spcBef>
                <a:spcPct val="20000"/>
              </a:spcBef>
              <a:buChar char="•"/>
              <a:defRPr sz="3200">
                <a:solidFill>
                  <a:schemeClr val="tx1"/>
                </a:solidFill>
                <a:latin typeface="Arial" pitchFamily="34" charset="0"/>
                <a:cs typeface="Arial" pitchFamily="34" charset="0"/>
              </a:defRPr>
            </a:lvl1pPr>
            <a:lvl2pPr marL="742950" indent="-285750" defTabSz="1219200" eaLnBrk="0" hangingPunct="0">
              <a:spcBef>
                <a:spcPct val="20000"/>
              </a:spcBef>
              <a:buChar char="–"/>
              <a:defRPr sz="2800">
                <a:solidFill>
                  <a:schemeClr val="tx1"/>
                </a:solidFill>
                <a:latin typeface="Arial" pitchFamily="34" charset="0"/>
                <a:cs typeface="Arial" pitchFamily="34" charset="0"/>
              </a:defRPr>
            </a:lvl2pPr>
            <a:lvl3pPr marL="1143000" indent="-228600" defTabSz="1219200" eaLnBrk="0" hangingPunct="0">
              <a:spcBef>
                <a:spcPct val="20000"/>
              </a:spcBef>
              <a:buChar char="•"/>
              <a:defRPr sz="2400">
                <a:solidFill>
                  <a:schemeClr val="tx1"/>
                </a:solidFill>
                <a:latin typeface="Arial" pitchFamily="34" charset="0"/>
                <a:cs typeface="Arial" pitchFamily="34" charset="0"/>
              </a:defRPr>
            </a:lvl3pPr>
            <a:lvl4pPr marL="1600200" indent="-228600" defTabSz="1219200" eaLnBrk="0" hangingPunct="0">
              <a:spcBef>
                <a:spcPct val="20000"/>
              </a:spcBef>
              <a:buChar char="–"/>
              <a:defRPr sz="2000">
                <a:solidFill>
                  <a:schemeClr val="tx1"/>
                </a:solidFill>
                <a:latin typeface="Arial" pitchFamily="34" charset="0"/>
                <a:cs typeface="Arial" pitchFamily="34" charset="0"/>
              </a:defRPr>
            </a:lvl4pPr>
            <a:lvl5pPr marL="2057400" indent="-228600" defTabSz="1219200" eaLnBrk="0" hangingPunct="0">
              <a:spcBef>
                <a:spcPct val="20000"/>
              </a:spcBef>
              <a:buChar char="»"/>
              <a:defRPr sz="2000">
                <a:solidFill>
                  <a:schemeClr val="tx1"/>
                </a:solidFill>
                <a:latin typeface="Arial" pitchFamily="34" charset="0"/>
                <a:cs typeface="Arial" pitchFamily="34" charset="0"/>
              </a:defRPr>
            </a:lvl5pPr>
            <a:lvl6pPr marL="2514600" indent="-228600" defTabSz="1219200" eaLnBrk="0" fontAlgn="base" hangingPunct="0">
              <a:spcBef>
                <a:spcPct val="20000"/>
              </a:spcBef>
              <a:spcAft>
                <a:spcPct val="0"/>
              </a:spcAft>
              <a:buChar char="»"/>
              <a:defRPr sz="2000">
                <a:solidFill>
                  <a:schemeClr val="tx1"/>
                </a:solidFill>
                <a:latin typeface="Arial" pitchFamily="34" charset="0"/>
                <a:cs typeface="Arial" pitchFamily="34" charset="0"/>
              </a:defRPr>
            </a:lvl6pPr>
            <a:lvl7pPr marL="2971800" indent="-228600" defTabSz="1219200" eaLnBrk="0" fontAlgn="base" hangingPunct="0">
              <a:spcBef>
                <a:spcPct val="20000"/>
              </a:spcBef>
              <a:spcAft>
                <a:spcPct val="0"/>
              </a:spcAft>
              <a:buChar char="»"/>
              <a:defRPr sz="2000">
                <a:solidFill>
                  <a:schemeClr val="tx1"/>
                </a:solidFill>
                <a:latin typeface="Arial" pitchFamily="34" charset="0"/>
                <a:cs typeface="Arial" pitchFamily="34" charset="0"/>
              </a:defRPr>
            </a:lvl7pPr>
            <a:lvl8pPr marL="3429000" indent="-228600" defTabSz="1219200" eaLnBrk="0" fontAlgn="base" hangingPunct="0">
              <a:spcBef>
                <a:spcPct val="20000"/>
              </a:spcBef>
              <a:spcAft>
                <a:spcPct val="0"/>
              </a:spcAft>
              <a:buChar char="»"/>
              <a:defRPr sz="2000">
                <a:solidFill>
                  <a:schemeClr val="tx1"/>
                </a:solidFill>
                <a:latin typeface="Arial" pitchFamily="34" charset="0"/>
                <a:cs typeface="Arial" pitchFamily="34" charset="0"/>
              </a:defRPr>
            </a:lvl8pPr>
            <a:lvl9pPr marL="3886200" indent="-228600" defTabSz="1219200" eaLnBrk="0" fontAlgn="base" hangingPunct="0">
              <a:spcBef>
                <a:spcPct val="20000"/>
              </a:spcBef>
              <a:spcAft>
                <a:spcPct val="0"/>
              </a:spcAft>
              <a:buChar char="»"/>
              <a:defRPr sz="2000">
                <a:solidFill>
                  <a:schemeClr val="tx1"/>
                </a:solidFill>
                <a:latin typeface="Arial" pitchFamily="34" charset="0"/>
                <a:cs typeface="Arial" pitchFamily="34" charset="0"/>
              </a:defRPr>
            </a:lvl9pPr>
          </a:lstStyle>
          <a:p>
            <a:pPr algn="ctr" eaLnBrk="1" hangingPunct="1">
              <a:spcBef>
                <a:spcPct val="0"/>
              </a:spcBef>
              <a:buFontTx/>
              <a:buNone/>
            </a:pPr>
            <a:r>
              <a:rPr lang="en-US" altLang="en-US" sz="1300" b="1" dirty="0">
                <a:solidFill>
                  <a:srgbClr val="003F69"/>
                </a:solidFill>
                <a:latin typeface="Arial Narrow" pitchFamily="34" charset="0"/>
              </a:rPr>
              <a:t>Digital Applications</a:t>
            </a:r>
          </a:p>
        </p:txBody>
      </p:sp>
      <p:sp>
        <p:nvSpPr>
          <p:cNvPr id="130" name="TextBox 62"/>
          <p:cNvSpPr txBox="1">
            <a:spLocks noChangeArrowheads="1"/>
          </p:cNvSpPr>
          <p:nvPr/>
        </p:nvSpPr>
        <p:spPr bwMode="auto">
          <a:xfrm>
            <a:off x="3267075" y="4486274"/>
            <a:ext cx="1152525"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9" tIns="60949" rIns="121899" bIns="60949">
            <a:spAutoFit/>
          </a:bodyPr>
          <a:lstStyle>
            <a:lvl1pPr defTabSz="1219200" eaLnBrk="0" hangingPunct="0">
              <a:spcBef>
                <a:spcPct val="20000"/>
              </a:spcBef>
              <a:buChar char="•"/>
              <a:defRPr sz="3200">
                <a:solidFill>
                  <a:schemeClr val="tx1"/>
                </a:solidFill>
                <a:latin typeface="Arial" pitchFamily="34" charset="0"/>
                <a:cs typeface="Arial" pitchFamily="34" charset="0"/>
              </a:defRPr>
            </a:lvl1pPr>
            <a:lvl2pPr marL="742950" indent="-285750" defTabSz="1219200" eaLnBrk="0" hangingPunct="0">
              <a:spcBef>
                <a:spcPct val="20000"/>
              </a:spcBef>
              <a:buChar char="–"/>
              <a:defRPr sz="2800">
                <a:solidFill>
                  <a:schemeClr val="tx1"/>
                </a:solidFill>
                <a:latin typeface="Arial" pitchFamily="34" charset="0"/>
                <a:cs typeface="Arial" pitchFamily="34" charset="0"/>
              </a:defRPr>
            </a:lvl2pPr>
            <a:lvl3pPr marL="1143000" indent="-228600" defTabSz="1219200" eaLnBrk="0" hangingPunct="0">
              <a:spcBef>
                <a:spcPct val="20000"/>
              </a:spcBef>
              <a:buChar char="•"/>
              <a:defRPr sz="2400">
                <a:solidFill>
                  <a:schemeClr val="tx1"/>
                </a:solidFill>
                <a:latin typeface="Arial" pitchFamily="34" charset="0"/>
                <a:cs typeface="Arial" pitchFamily="34" charset="0"/>
              </a:defRPr>
            </a:lvl3pPr>
            <a:lvl4pPr marL="1600200" indent="-228600" defTabSz="1219200" eaLnBrk="0" hangingPunct="0">
              <a:spcBef>
                <a:spcPct val="20000"/>
              </a:spcBef>
              <a:buChar char="–"/>
              <a:defRPr sz="2000">
                <a:solidFill>
                  <a:schemeClr val="tx1"/>
                </a:solidFill>
                <a:latin typeface="Arial" pitchFamily="34" charset="0"/>
                <a:cs typeface="Arial" pitchFamily="34" charset="0"/>
              </a:defRPr>
            </a:lvl4pPr>
            <a:lvl5pPr marL="2057400" indent="-228600" defTabSz="1219200" eaLnBrk="0" hangingPunct="0">
              <a:spcBef>
                <a:spcPct val="20000"/>
              </a:spcBef>
              <a:buChar char="»"/>
              <a:defRPr sz="2000">
                <a:solidFill>
                  <a:schemeClr val="tx1"/>
                </a:solidFill>
                <a:latin typeface="Arial" pitchFamily="34" charset="0"/>
                <a:cs typeface="Arial" pitchFamily="34" charset="0"/>
              </a:defRPr>
            </a:lvl5pPr>
            <a:lvl6pPr marL="2514600" indent="-228600" defTabSz="1219200" eaLnBrk="0" fontAlgn="base" hangingPunct="0">
              <a:spcBef>
                <a:spcPct val="20000"/>
              </a:spcBef>
              <a:spcAft>
                <a:spcPct val="0"/>
              </a:spcAft>
              <a:buChar char="»"/>
              <a:defRPr sz="2000">
                <a:solidFill>
                  <a:schemeClr val="tx1"/>
                </a:solidFill>
                <a:latin typeface="Arial" pitchFamily="34" charset="0"/>
                <a:cs typeface="Arial" pitchFamily="34" charset="0"/>
              </a:defRPr>
            </a:lvl6pPr>
            <a:lvl7pPr marL="2971800" indent="-228600" defTabSz="1219200" eaLnBrk="0" fontAlgn="base" hangingPunct="0">
              <a:spcBef>
                <a:spcPct val="20000"/>
              </a:spcBef>
              <a:spcAft>
                <a:spcPct val="0"/>
              </a:spcAft>
              <a:buChar char="»"/>
              <a:defRPr sz="2000">
                <a:solidFill>
                  <a:schemeClr val="tx1"/>
                </a:solidFill>
                <a:latin typeface="Arial" pitchFamily="34" charset="0"/>
                <a:cs typeface="Arial" pitchFamily="34" charset="0"/>
              </a:defRPr>
            </a:lvl7pPr>
            <a:lvl8pPr marL="3429000" indent="-228600" defTabSz="1219200" eaLnBrk="0" fontAlgn="base" hangingPunct="0">
              <a:spcBef>
                <a:spcPct val="20000"/>
              </a:spcBef>
              <a:spcAft>
                <a:spcPct val="0"/>
              </a:spcAft>
              <a:buChar char="»"/>
              <a:defRPr sz="2000">
                <a:solidFill>
                  <a:schemeClr val="tx1"/>
                </a:solidFill>
                <a:latin typeface="Arial" pitchFamily="34" charset="0"/>
                <a:cs typeface="Arial" pitchFamily="34" charset="0"/>
              </a:defRPr>
            </a:lvl8pPr>
            <a:lvl9pPr marL="3886200" indent="-228600" defTabSz="1219200" eaLnBrk="0" fontAlgn="base" hangingPunct="0">
              <a:spcBef>
                <a:spcPct val="20000"/>
              </a:spcBef>
              <a:spcAft>
                <a:spcPct val="0"/>
              </a:spcAft>
              <a:buChar char="»"/>
              <a:defRPr sz="2000">
                <a:solidFill>
                  <a:schemeClr val="tx1"/>
                </a:solidFill>
                <a:latin typeface="Arial" pitchFamily="34" charset="0"/>
                <a:cs typeface="Arial" pitchFamily="34" charset="0"/>
              </a:defRPr>
            </a:lvl9pPr>
          </a:lstStyle>
          <a:p>
            <a:pPr algn="ctr" eaLnBrk="1" hangingPunct="1">
              <a:spcBef>
                <a:spcPct val="0"/>
              </a:spcBef>
              <a:buFontTx/>
              <a:buNone/>
            </a:pPr>
            <a:r>
              <a:rPr lang="en-US" altLang="en-US" sz="1300" b="1" dirty="0">
                <a:solidFill>
                  <a:srgbClr val="83D1F5"/>
                </a:solidFill>
                <a:latin typeface="Arial Narrow" pitchFamily="34" charset="0"/>
              </a:rPr>
              <a:t>Enterprise Applications</a:t>
            </a:r>
          </a:p>
        </p:txBody>
      </p:sp>
      <p:grpSp>
        <p:nvGrpSpPr>
          <p:cNvPr id="147" name="Group 200"/>
          <p:cNvGrpSpPr>
            <a:grpSpLocks/>
          </p:cNvGrpSpPr>
          <p:nvPr/>
        </p:nvGrpSpPr>
        <p:grpSpPr bwMode="auto">
          <a:xfrm>
            <a:off x="1111250" y="5149850"/>
            <a:ext cx="5864225" cy="638175"/>
            <a:chOff x="1666875" y="773658"/>
            <a:chExt cx="4873627" cy="477839"/>
          </a:xfrm>
          <a:solidFill>
            <a:srgbClr val="003F69"/>
          </a:solidFill>
        </p:grpSpPr>
        <p:grpSp>
          <p:nvGrpSpPr>
            <p:cNvPr id="148" name="Group 24"/>
            <p:cNvGrpSpPr>
              <a:grpSpLocks/>
            </p:cNvGrpSpPr>
            <p:nvPr/>
          </p:nvGrpSpPr>
          <p:grpSpPr bwMode="auto">
            <a:xfrm>
              <a:off x="1666875" y="773658"/>
              <a:ext cx="4873627" cy="146050"/>
              <a:chOff x="1819636" y="1550794"/>
              <a:chExt cx="4872733" cy="146533"/>
            </a:xfrm>
            <a:grpFill/>
          </p:grpSpPr>
          <p:sp>
            <p:nvSpPr>
              <p:cNvPr id="150" name="Chevron 68"/>
              <p:cNvSpPr>
                <a:spLocks noChangeArrowheads="1"/>
              </p:cNvSpPr>
              <p:nvPr/>
            </p:nvSpPr>
            <p:spPr bwMode="auto">
              <a:xfrm>
                <a:off x="1819636" y="1550794"/>
                <a:ext cx="611949" cy="146533"/>
              </a:xfrm>
              <a:prstGeom prst="chevron">
                <a:avLst>
                  <a:gd name="adj" fmla="val 49998"/>
                </a:avLst>
              </a:prstGeom>
              <a:solidFill>
                <a:srgbClr val="66CCFF"/>
              </a:solidFill>
              <a:ln>
                <a:noFill/>
              </a:ln>
              <a:extLst/>
            </p:spPr>
            <p:txBody>
              <a:bodyPr lIns="0" rIns="0" anchor="ctr"/>
              <a:lstStyle/>
              <a:p>
                <a:pPr fontAlgn="auto">
                  <a:spcBef>
                    <a:spcPts val="0"/>
                  </a:spcBef>
                  <a:spcAft>
                    <a:spcPts val="0"/>
                  </a:spcAft>
                  <a:defRPr/>
                </a:pPr>
                <a:endParaRPr lang="en-US" altLang="en-US" sz="1200">
                  <a:solidFill>
                    <a:srgbClr val="000000"/>
                  </a:solidFill>
                  <a:latin typeface="Arial"/>
                  <a:ea typeface="MS PGothic" pitchFamily="34" charset="-128"/>
                  <a:cs typeface="Arial"/>
                </a:endParaRPr>
              </a:p>
            </p:txBody>
          </p:sp>
          <p:sp>
            <p:nvSpPr>
              <p:cNvPr id="151" name="Chevron 69"/>
              <p:cNvSpPr>
                <a:spLocks noChangeArrowheads="1"/>
              </p:cNvSpPr>
              <p:nvPr/>
            </p:nvSpPr>
            <p:spPr bwMode="auto">
              <a:xfrm>
                <a:off x="2431585" y="1550794"/>
                <a:ext cx="608432" cy="146533"/>
              </a:xfrm>
              <a:prstGeom prst="chevron">
                <a:avLst>
                  <a:gd name="adj" fmla="val 50018"/>
                </a:avLst>
              </a:prstGeom>
              <a:solidFill>
                <a:srgbClr val="66CCFF"/>
              </a:solidFill>
              <a:ln>
                <a:noFill/>
              </a:ln>
              <a:extLst/>
            </p:spPr>
            <p:txBody>
              <a:bodyPr lIns="0" rIns="0" anchor="ctr"/>
              <a:lstStyle/>
              <a:p>
                <a:pPr fontAlgn="auto">
                  <a:spcBef>
                    <a:spcPts val="0"/>
                  </a:spcBef>
                  <a:spcAft>
                    <a:spcPts val="0"/>
                  </a:spcAft>
                  <a:defRPr/>
                </a:pPr>
                <a:endParaRPr lang="en-US" altLang="en-US" sz="1200">
                  <a:solidFill>
                    <a:srgbClr val="000000"/>
                  </a:solidFill>
                  <a:latin typeface="Arial"/>
                  <a:ea typeface="MS PGothic" pitchFamily="34" charset="-128"/>
                  <a:cs typeface="Arial"/>
                </a:endParaRPr>
              </a:p>
            </p:txBody>
          </p:sp>
          <p:sp>
            <p:nvSpPr>
              <p:cNvPr id="152" name="Chevron 70"/>
              <p:cNvSpPr>
                <a:spLocks noChangeArrowheads="1"/>
              </p:cNvSpPr>
              <p:nvPr/>
            </p:nvSpPr>
            <p:spPr bwMode="auto">
              <a:xfrm>
                <a:off x="3029467" y="1550794"/>
                <a:ext cx="608432" cy="146533"/>
              </a:xfrm>
              <a:prstGeom prst="chevron">
                <a:avLst>
                  <a:gd name="adj" fmla="val 50018"/>
                </a:avLst>
              </a:prstGeom>
              <a:solidFill>
                <a:srgbClr val="66CCFF"/>
              </a:solidFill>
              <a:ln>
                <a:noFill/>
              </a:ln>
              <a:extLst/>
            </p:spPr>
            <p:txBody>
              <a:bodyPr lIns="0" rIns="0" anchor="ctr"/>
              <a:lstStyle/>
              <a:p>
                <a:pPr fontAlgn="auto">
                  <a:spcBef>
                    <a:spcPts val="0"/>
                  </a:spcBef>
                  <a:spcAft>
                    <a:spcPts val="0"/>
                  </a:spcAft>
                  <a:defRPr/>
                </a:pPr>
                <a:endParaRPr lang="en-US" altLang="en-US" sz="1200">
                  <a:solidFill>
                    <a:srgbClr val="000000"/>
                  </a:solidFill>
                  <a:latin typeface="Arial"/>
                  <a:ea typeface="MS PGothic" pitchFamily="34" charset="-128"/>
                  <a:cs typeface="Arial"/>
                </a:endParaRPr>
              </a:p>
            </p:txBody>
          </p:sp>
          <p:sp>
            <p:nvSpPr>
              <p:cNvPr id="153" name="Chevron 71"/>
              <p:cNvSpPr>
                <a:spLocks noChangeArrowheads="1"/>
              </p:cNvSpPr>
              <p:nvPr/>
            </p:nvSpPr>
            <p:spPr bwMode="auto">
              <a:xfrm>
                <a:off x="3637899" y="1550794"/>
                <a:ext cx="611949" cy="146533"/>
              </a:xfrm>
              <a:prstGeom prst="chevron">
                <a:avLst>
                  <a:gd name="adj" fmla="val 49998"/>
                </a:avLst>
              </a:prstGeom>
              <a:solidFill>
                <a:srgbClr val="66CCFF"/>
              </a:solidFill>
              <a:ln>
                <a:noFill/>
              </a:ln>
              <a:extLst/>
            </p:spPr>
            <p:txBody>
              <a:bodyPr lIns="0" rIns="0" anchor="ctr"/>
              <a:lstStyle/>
              <a:p>
                <a:pPr fontAlgn="auto">
                  <a:spcBef>
                    <a:spcPts val="0"/>
                  </a:spcBef>
                  <a:spcAft>
                    <a:spcPts val="0"/>
                  </a:spcAft>
                  <a:defRPr/>
                </a:pPr>
                <a:endParaRPr lang="en-US" altLang="en-US" sz="1200">
                  <a:solidFill>
                    <a:srgbClr val="000000"/>
                  </a:solidFill>
                  <a:latin typeface="Arial"/>
                  <a:ea typeface="MS PGothic" pitchFamily="34" charset="-128"/>
                  <a:cs typeface="Arial"/>
                </a:endParaRPr>
              </a:p>
            </p:txBody>
          </p:sp>
          <p:sp>
            <p:nvSpPr>
              <p:cNvPr id="154" name="Chevron 72"/>
              <p:cNvSpPr>
                <a:spLocks noChangeArrowheads="1"/>
              </p:cNvSpPr>
              <p:nvPr/>
            </p:nvSpPr>
            <p:spPr bwMode="auto">
              <a:xfrm>
                <a:off x="4262157" y="1550794"/>
                <a:ext cx="611949" cy="146533"/>
              </a:xfrm>
              <a:prstGeom prst="chevron">
                <a:avLst>
                  <a:gd name="adj" fmla="val 49998"/>
                </a:avLst>
              </a:prstGeom>
              <a:solidFill>
                <a:srgbClr val="66CCFF"/>
              </a:solidFill>
              <a:ln>
                <a:noFill/>
              </a:ln>
              <a:extLst/>
            </p:spPr>
            <p:txBody>
              <a:bodyPr lIns="0" rIns="0" anchor="ctr"/>
              <a:lstStyle/>
              <a:p>
                <a:pPr fontAlgn="auto">
                  <a:spcBef>
                    <a:spcPts val="0"/>
                  </a:spcBef>
                  <a:spcAft>
                    <a:spcPts val="0"/>
                  </a:spcAft>
                  <a:defRPr/>
                </a:pPr>
                <a:endParaRPr lang="en-US" altLang="en-US" sz="1200">
                  <a:solidFill>
                    <a:srgbClr val="000000"/>
                  </a:solidFill>
                  <a:latin typeface="Arial"/>
                  <a:ea typeface="MS PGothic" pitchFamily="34" charset="-128"/>
                  <a:cs typeface="Arial"/>
                </a:endParaRPr>
              </a:p>
            </p:txBody>
          </p:sp>
          <p:sp>
            <p:nvSpPr>
              <p:cNvPr id="155" name="Chevron 73"/>
              <p:cNvSpPr>
                <a:spLocks noChangeArrowheads="1"/>
              </p:cNvSpPr>
              <p:nvPr/>
            </p:nvSpPr>
            <p:spPr bwMode="auto">
              <a:xfrm>
                <a:off x="4874106" y="1550794"/>
                <a:ext cx="608432" cy="146533"/>
              </a:xfrm>
              <a:prstGeom prst="chevron">
                <a:avLst>
                  <a:gd name="adj" fmla="val 50018"/>
                </a:avLst>
              </a:prstGeom>
              <a:solidFill>
                <a:srgbClr val="66CCFF"/>
              </a:solidFill>
              <a:ln>
                <a:noFill/>
              </a:ln>
              <a:extLst/>
            </p:spPr>
            <p:txBody>
              <a:bodyPr lIns="0" rIns="0" anchor="ctr"/>
              <a:lstStyle/>
              <a:p>
                <a:pPr fontAlgn="auto">
                  <a:spcBef>
                    <a:spcPts val="0"/>
                  </a:spcBef>
                  <a:spcAft>
                    <a:spcPts val="0"/>
                  </a:spcAft>
                  <a:defRPr/>
                </a:pPr>
                <a:endParaRPr lang="en-US" altLang="en-US" sz="1200">
                  <a:solidFill>
                    <a:srgbClr val="000000"/>
                  </a:solidFill>
                  <a:latin typeface="Arial"/>
                  <a:ea typeface="MS PGothic" pitchFamily="34" charset="-128"/>
                  <a:cs typeface="Arial"/>
                </a:endParaRPr>
              </a:p>
            </p:txBody>
          </p:sp>
          <p:sp>
            <p:nvSpPr>
              <p:cNvPr id="156" name="Chevron 74"/>
              <p:cNvSpPr>
                <a:spLocks noChangeArrowheads="1"/>
              </p:cNvSpPr>
              <p:nvPr/>
            </p:nvSpPr>
            <p:spPr bwMode="auto">
              <a:xfrm>
                <a:off x="5471988" y="1550794"/>
                <a:ext cx="608432" cy="146533"/>
              </a:xfrm>
              <a:prstGeom prst="chevron">
                <a:avLst>
                  <a:gd name="adj" fmla="val 50018"/>
                </a:avLst>
              </a:prstGeom>
              <a:solidFill>
                <a:srgbClr val="66CCFF"/>
              </a:solidFill>
              <a:ln>
                <a:noFill/>
              </a:ln>
              <a:extLst/>
            </p:spPr>
            <p:txBody>
              <a:bodyPr lIns="0" rIns="0" anchor="ctr"/>
              <a:lstStyle/>
              <a:p>
                <a:pPr fontAlgn="auto">
                  <a:spcBef>
                    <a:spcPts val="0"/>
                  </a:spcBef>
                  <a:spcAft>
                    <a:spcPts val="0"/>
                  </a:spcAft>
                  <a:defRPr/>
                </a:pPr>
                <a:endParaRPr lang="en-US" altLang="en-US" sz="1200">
                  <a:solidFill>
                    <a:srgbClr val="000000"/>
                  </a:solidFill>
                  <a:latin typeface="Arial"/>
                  <a:ea typeface="MS PGothic" pitchFamily="34" charset="-128"/>
                  <a:cs typeface="Arial"/>
                </a:endParaRPr>
              </a:p>
            </p:txBody>
          </p:sp>
          <p:sp>
            <p:nvSpPr>
              <p:cNvPr id="157" name="Chevron 75"/>
              <p:cNvSpPr>
                <a:spLocks noChangeArrowheads="1"/>
              </p:cNvSpPr>
              <p:nvPr/>
            </p:nvSpPr>
            <p:spPr bwMode="auto">
              <a:xfrm>
                <a:off x="6080420" y="1550794"/>
                <a:ext cx="611949" cy="146533"/>
              </a:xfrm>
              <a:prstGeom prst="chevron">
                <a:avLst>
                  <a:gd name="adj" fmla="val 49998"/>
                </a:avLst>
              </a:prstGeom>
              <a:solidFill>
                <a:srgbClr val="66CCFF"/>
              </a:solidFill>
              <a:ln>
                <a:noFill/>
              </a:ln>
              <a:extLst/>
            </p:spPr>
            <p:txBody>
              <a:bodyPr lIns="0" rIns="0" anchor="ctr"/>
              <a:lstStyle/>
              <a:p>
                <a:pPr fontAlgn="auto">
                  <a:spcBef>
                    <a:spcPts val="0"/>
                  </a:spcBef>
                  <a:spcAft>
                    <a:spcPts val="0"/>
                  </a:spcAft>
                  <a:defRPr/>
                </a:pPr>
                <a:endParaRPr lang="en-US" altLang="en-US" sz="1200">
                  <a:solidFill>
                    <a:srgbClr val="000000"/>
                  </a:solidFill>
                  <a:latin typeface="Arial"/>
                  <a:ea typeface="MS PGothic" pitchFamily="34" charset="-128"/>
                  <a:cs typeface="Arial"/>
                </a:endParaRPr>
              </a:p>
            </p:txBody>
          </p:sp>
        </p:grpSp>
        <p:sp>
          <p:nvSpPr>
            <p:cNvPr id="149" name="Rectangle 55"/>
            <p:cNvSpPr>
              <a:spLocks noChangeArrowheads="1"/>
            </p:cNvSpPr>
            <p:nvPr/>
          </p:nvSpPr>
          <p:spPr bwMode="auto">
            <a:xfrm>
              <a:off x="2987676" y="976859"/>
              <a:ext cx="2179638" cy="274638"/>
            </a:xfrm>
            <a:prstGeom prst="rect">
              <a:avLst/>
            </a:prstGeom>
            <a:solidFill>
              <a:srgbClr val="66CCFF"/>
            </a:solidFill>
            <a:ln>
              <a:noFill/>
            </a:ln>
            <a:extLst/>
          </p:spPr>
          <p:txBody>
            <a:bodyPr lIns="0" rIns="0"/>
            <a:lstStyle/>
            <a:p>
              <a:pPr algn="ctr" fontAlgn="auto">
                <a:spcBef>
                  <a:spcPts val="0"/>
                </a:spcBef>
                <a:spcAft>
                  <a:spcPts val="0"/>
                </a:spcAft>
                <a:defRPr/>
              </a:pPr>
              <a:r>
                <a:rPr lang="en-US" altLang="en-US" sz="1200" b="1" dirty="0" smtClean="0">
                  <a:solidFill>
                    <a:srgbClr val="000000"/>
                  </a:solidFill>
                  <a:latin typeface="Arial"/>
                  <a:ea typeface="MS PGothic" pitchFamily="34" charset="-128"/>
                  <a:cs typeface="Arial"/>
                </a:rPr>
                <a:t>In-sync iterations</a:t>
              </a:r>
              <a:endParaRPr lang="en-US" altLang="en-US" sz="1200" b="1" dirty="0">
                <a:solidFill>
                  <a:srgbClr val="000000"/>
                </a:solidFill>
                <a:latin typeface="Arial"/>
                <a:ea typeface="MS PGothic" pitchFamily="34" charset="-128"/>
                <a:cs typeface="Arial"/>
              </a:endParaRPr>
            </a:p>
          </p:txBody>
        </p:sp>
      </p:grpSp>
      <p:sp>
        <p:nvSpPr>
          <p:cNvPr id="2" name="Rectangle 1"/>
          <p:cNvSpPr/>
          <p:nvPr/>
        </p:nvSpPr>
        <p:spPr bwMode="auto">
          <a:xfrm>
            <a:off x="719856" y="4378325"/>
            <a:ext cx="553319" cy="609600"/>
          </a:xfrm>
          <a:prstGeom prst="rect">
            <a:avLst/>
          </a:prstGeom>
          <a:solidFill>
            <a:schemeClr val="bg1"/>
          </a:solidFill>
          <a:ln>
            <a:noFill/>
          </a:ln>
          <a:effectLst/>
          <a:extLst>
            <a:ext uri="{91240B29-F687-4f45-9708-019B960494DF}">
              <a14:hiddenLine xmlns:a14="http://schemas.microsoft.com/office/drawing/2010/main" w="9525" cap="flat" cmpd="sng" algn="ctr">
                <a:solidFill>
                  <a:schemeClr val="bg2"/>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166688" marR="0" indent="-166688" algn="l" defTabSz="914400" rtl="0" eaLnBrk="1" fontAlgn="base" latinLnBrk="0" hangingPunct="1">
              <a:lnSpc>
                <a:spcPct val="90000"/>
              </a:lnSpc>
              <a:spcBef>
                <a:spcPct val="50000"/>
              </a:spcBef>
              <a:spcAft>
                <a:spcPct val="0"/>
              </a:spcAft>
              <a:buClrTx/>
              <a:buSzTx/>
              <a:buFont typeface="Wingdings" pitchFamily="2" charset="2"/>
              <a:buNone/>
              <a:tabLst/>
            </a:pPr>
            <a:endParaRPr kumimoji="0" lang="en-US" sz="1400" b="0" i="0" u="none" strike="noStrike" cap="none" normalizeH="0" baseline="0" smtClean="0">
              <a:ln>
                <a:noFill/>
              </a:ln>
              <a:solidFill>
                <a:schemeClr val="tx1"/>
              </a:solidFill>
              <a:effectLst/>
              <a:latin typeface="Arial" pitchFamily="34" charset="0"/>
            </a:endParaRPr>
          </a:p>
        </p:txBody>
      </p:sp>
      <p:grpSp>
        <p:nvGrpSpPr>
          <p:cNvPr id="158" name="Group 5"/>
          <p:cNvGrpSpPr>
            <a:grpSpLocks noChangeAspect="1"/>
          </p:cNvGrpSpPr>
          <p:nvPr/>
        </p:nvGrpSpPr>
        <p:grpSpPr bwMode="auto">
          <a:xfrm>
            <a:off x="704340" y="4324865"/>
            <a:ext cx="584351" cy="738466"/>
            <a:chOff x="-1655" y="1786"/>
            <a:chExt cx="910" cy="1150"/>
          </a:xfrm>
          <a:solidFill>
            <a:schemeClr val="bg1">
              <a:lumMod val="50000"/>
            </a:schemeClr>
          </a:solidFill>
        </p:grpSpPr>
        <p:sp>
          <p:nvSpPr>
            <p:cNvPr id="159" name="Freeform 6"/>
            <p:cNvSpPr>
              <a:spLocks/>
            </p:cNvSpPr>
            <p:nvPr/>
          </p:nvSpPr>
          <p:spPr bwMode="auto">
            <a:xfrm>
              <a:off x="-1012" y="2386"/>
              <a:ext cx="191" cy="120"/>
            </a:xfrm>
            <a:custGeom>
              <a:avLst/>
              <a:gdLst>
                <a:gd name="T0" fmla="*/ 191 w 191"/>
                <a:gd name="T1" fmla="*/ 120 h 120"/>
                <a:gd name="T2" fmla="*/ 191 w 191"/>
                <a:gd name="T3" fmla="*/ 0 h 120"/>
                <a:gd name="T4" fmla="*/ 0 w 191"/>
                <a:gd name="T5" fmla="*/ 68 h 120"/>
                <a:gd name="T6" fmla="*/ 191 w 191"/>
                <a:gd name="T7" fmla="*/ 120 h 120"/>
              </a:gdLst>
              <a:ahLst/>
              <a:cxnLst>
                <a:cxn ang="0">
                  <a:pos x="T0" y="T1"/>
                </a:cxn>
                <a:cxn ang="0">
                  <a:pos x="T2" y="T3"/>
                </a:cxn>
                <a:cxn ang="0">
                  <a:pos x="T4" y="T5"/>
                </a:cxn>
                <a:cxn ang="0">
                  <a:pos x="T6" y="T7"/>
                </a:cxn>
              </a:cxnLst>
              <a:rect l="0" t="0" r="r" b="b"/>
              <a:pathLst>
                <a:path w="191" h="120">
                  <a:moveTo>
                    <a:pt x="191" y="120"/>
                  </a:moveTo>
                  <a:lnTo>
                    <a:pt x="191" y="0"/>
                  </a:lnTo>
                  <a:lnTo>
                    <a:pt x="0" y="68"/>
                  </a:lnTo>
                  <a:lnTo>
                    <a:pt x="191"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Freeform 7"/>
            <p:cNvSpPr>
              <a:spLocks/>
            </p:cNvSpPr>
            <p:nvPr/>
          </p:nvSpPr>
          <p:spPr bwMode="auto">
            <a:xfrm>
              <a:off x="-1088" y="2462"/>
              <a:ext cx="255" cy="219"/>
            </a:xfrm>
            <a:custGeom>
              <a:avLst/>
              <a:gdLst>
                <a:gd name="T0" fmla="*/ 255 w 255"/>
                <a:gd name="T1" fmla="*/ 49 h 219"/>
                <a:gd name="T2" fmla="*/ 62 w 255"/>
                <a:gd name="T3" fmla="*/ 0 h 219"/>
                <a:gd name="T4" fmla="*/ 0 w 255"/>
                <a:gd name="T5" fmla="*/ 219 h 219"/>
                <a:gd name="T6" fmla="*/ 139 w 255"/>
                <a:gd name="T7" fmla="*/ 127 h 219"/>
                <a:gd name="T8" fmla="*/ 255 w 255"/>
                <a:gd name="T9" fmla="*/ 49 h 219"/>
              </a:gdLst>
              <a:ahLst/>
              <a:cxnLst>
                <a:cxn ang="0">
                  <a:pos x="T0" y="T1"/>
                </a:cxn>
                <a:cxn ang="0">
                  <a:pos x="T2" y="T3"/>
                </a:cxn>
                <a:cxn ang="0">
                  <a:pos x="T4" y="T5"/>
                </a:cxn>
                <a:cxn ang="0">
                  <a:pos x="T6" y="T7"/>
                </a:cxn>
                <a:cxn ang="0">
                  <a:pos x="T8" y="T9"/>
                </a:cxn>
              </a:cxnLst>
              <a:rect l="0" t="0" r="r" b="b"/>
              <a:pathLst>
                <a:path w="255" h="219">
                  <a:moveTo>
                    <a:pt x="255" y="49"/>
                  </a:moveTo>
                  <a:lnTo>
                    <a:pt x="62" y="0"/>
                  </a:lnTo>
                  <a:lnTo>
                    <a:pt x="0" y="219"/>
                  </a:lnTo>
                  <a:lnTo>
                    <a:pt x="139" y="127"/>
                  </a:lnTo>
                  <a:lnTo>
                    <a:pt x="255"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Freeform 8"/>
            <p:cNvSpPr>
              <a:spLocks/>
            </p:cNvSpPr>
            <p:nvPr/>
          </p:nvSpPr>
          <p:spPr bwMode="auto">
            <a:xfrm>
              <a:off x="-1088" y="2079"/>
              <a:ext cx="260" cy="371"/>
            </a:xfrm>
            <a:custGeom>
              <a:avLst/>
              <a:gdLst>
                <a:gd name="T0" fmla="*/ 260 w 260"/>
                <a:gd name="T1" fmla="*/ 300 h 371"/>
                <a:gd name="T2" fmla="*/ 0 w 260"/>
                <a:gd name="T3" fmla="*/ 0 h 371"/>
                <a:gd name="T4" fmla="*/ 62 w 260"/>
                <a:gd name="T5" fmla="*/ 371 h 371"/>
                <a:gd name="T6" fmla="*/ 260 w 260"/>
                <a:gd name="T7" fmla="*/ 300 h 371"/>
              </a:gdLst>
              <a:ahLst/>
              <a:cxnLst>
                <a:cxn ang="0">
                  <a:pos x="T0" y="T1"/>
                </a:cxn>
                <a:cxn ang="0">
                  <a:pos x="T2" y="T3"/>
                </a:cxn>
                <a:cxn ang="0">
                  <a:pos x="T4" y="T5"/>
                </a:cxn>
                <a:cxn ang="0">
                  <a:pos x="T6" y="T7"/>
                </a:cxn>
              </a:cxnLst>
              <a:rect l="0" t="0" r="r" b="b"/>
              <a:pathLst>
                <a:path w="260" h="371">
                  <a:moveTo>
                    <a:pt x="260" y="300"/>
                  </a:moveTo>
                  <a:lnTo>
                    <a:pt x="0" y="0"/>
                  </a:lnTo>
                  <a:lnTo>
                    <a:pt x="62" y="371"/>
                  </a:lnTo>
                  <a:lnTo>
                    <a:pt x="260" y="3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Freeform 9"/>
            <p:cNvSpPr>
              <a:spLocks/>
            </p:cNvSpPr>
            <p:nvPr/>
          </p:nvSpPr>
          <p:spPr bwMode="auto">
            <a:xfrm>
              <a:off x="-1086" y="2032"/>
              <a:ext cx="251" cy="326"/>
            </a:xfrm>
            <a:custGeom>
              <a:avLst/>
              <a:gdLst>
                <a:gd name="T0" fmla="*/ 251 w 251"/>
                <a:gd name="T1" fmla="*/ 326 h 326"/>
                <a:gd name="T2" fmla="*/ 126 w 251"/>
                <a:gd name="T3" fmla="*/ 0 h 326"/>
                <a:gd name="T4" fmla="*/ 0 w 251"/>
                <a:gd name="T5" fmla="*/ 33 h 326"/>
                <a:gd name="T6" fmla="*/ 251 w 251"/>
                <a:gd name="T7" fmla="*/ 326 h 326"/>
              </a:gdLst>
              <a:ahLst/>
              <a:cxnLst>
                <a:cxn ang="0">
                  <a:pos x="T0" y="T1"/>
                </a:cxn>
                <a:cxn ang="0">
                  <a:pos x="T2" y="T3"/>
                </a:cxn>
                <a:cxn ang="0">
                  <a:pos x="T4" y="T5"/>
                </a:cxn>
                <a:cxn ang="0">
                  <a:pos x="T6" y="T7"/>
                </a:cxn>
              </a:cxnLst>
              <a:rect l="0" t="0" r="r" b="b"/>
              <a:pathLst>
                <a:path w="251" h="326">
                  <a:moveTo>
                    <a:pt x="251" y="326"/>
                  </a:moveTo>
                  <a:lnTo>
                    <a:pt x="126" y="0"/>
                  </a:lnTo>
                  <a:lnTo>
                    <a:pt x="0" y="33"/>
                  </a:lnTo>
                  <a:lnTo>
                    <a:pt x="251" y="3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 name="Freeform 10"/>
            <p:cNvSpPr>
              <a:spLocks/>
            </p:cNvSpPr>
            <p:nvPr/>
          </p:nvSpPr>
          <p:spPr bwMode="auto">
            <a:xfrm>
              <a:off x="-1076" y="2528"/>
              <a:ext cx="236" cy="158"/>
            </a:xfrm>
            <a:custGeom>
              <a:avLst/>
              <a:gdLst>
                <a:gd name="T0" fmla="*/ 14 w 236"/>
                <a:gd name="T1" fmla="*/ 148 h 158"/>
                <a:gd name="T2" fmla="*/ 0 w 236"/>
                <a:gd name="T3" fmla="*/ 158 h 158"/>
                <a:gd name="T4" fmla="*/ 137 w 236"/>
                <a:gd name="T5" fmla="*/ 139 h 158"/>
                <a:gd name="T6" fmla="*/ 236 w 236"/>
                <a:gd name="T7" fmla="*/ 0 h 158"/>
                <a:gd name="T8" fmla="*/ 14 w 236"/>
                <a:gd name="T9" fmla="*/ 148 h 158"/>
              </a:gdLst>
              <a:ahLst/>
              <a:cxnLst>
                <a:cxn ang="0">
                  <a:pos x="T0" y="T1"/>
                </a:cxn>
                <a:cxn ang="0">
                  <a:pos x="T2" y="T3"/>
                </a:cxn>
                <a:cxn ang="0">
                  <a:pos x="T4" y="T5"/>
                </a:cxn>
                <a:cxn ang="0">
                  <a:pos x="T6" y="T7"/>
                </a:cxn>
                <a:cxn ang="0">
                  <a:pos x="T8" y="T9"/>
                </a:cxn>
              </a:cxnLst>
              <a:rect l="0" t="0" r="r" b="b"/>
              <a:pathLst>
                <a:path w="236" h="158">
                  <a:moveTo>
                    <a:pt x="14" y="148"/>
                  </a:moveTo>
                  <a:lnTo>
                    <a:pt x="0" y="158"/>
                  </a:lnTo>
                  <a:lnTo>
                    <a:pt x="137" y="139"/>
                  </a:lnTo>
                  <a:lnTo>
                    <a:pt x="236" y="0"/>
                  </a:lnTo>
                  <a:lnTo>
                    <a:pt x="14" y="1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 name="Freeform 11"/>
            <p:cNvSpPr>
              <a:spLocks/>
            </p:cNvSpPr>
            <p:nvPr/>
          </p:nvSpPr>
          <p:spPr bwMode="auto">
            <a:xfrm>
              <a:off x="-1095" y="2091"/>
              <a:ext cx="61" cy="585"/>
            </a:xfrm>
            <a:custGeom>
              <a:avLst/>
              <a:gdLst>
                <a:gd name="T0" fmla="*/ 0 w 61"/>
                <a:gd name="T1" fmla="*/ 0 h 585"/>
                <a:gd name="T2" fmla="*/ 0 w 61"/>
                <a:gd name="T3" fmla="*/ 585 h 585"/>
                <a:gd name="T4" fmla="*/ 61 w 61"/>
                <a:gd name="T5" fmla="*/ 363 h 585"/>
                <a:gd name="T6" fmla="*/ 0 w 61"/>
                <a:gd name="T7" fmla="*/ 0 h 585"/>
              </a:gdLst>
              <a:ahLst/>
              <a:cxnLst>
                <a:cxn ang="0">
                  <a:pos x="T0" y="T1"/>
                </a:cxn>
                <a:cxn ang="0">
                  <a:pos x="T2" y="T3"/>
                </a:cxn>
                <a:cxn ang="0">
                  <a:pos x="T4" y="T5"/>
                </a:cxn>
                <a:cxn ang="0">
                  <a:pos x="T6" y="T7"/>
                </a:cxn>
              </a:cxnLst>
              <a:rect l="0" t="0" r="r" b="b"/>
              <a:pathLst>
                <a:path w="61" h="585">
                  <a:moveTo>
                    <a:pt x="0" y="0"/>
                  </a:moveTo>
                  <a:lnTo>
                    <a:pt x="0" y="585"/>
                  </a:lnTo>
                  <a:lnTo>
                    <a:pt x="61" y="36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 name="Freeform 12"/>
            <p:cNvSpPr>
              <a:spLocks/>
            </p:cNvSpPr>
            <p:nvPr/>
          </p:nvSpPr>
          <p:spPr bwMode="auto">
            <a:xfrm>
              <a:off x="-1090" y="2681"/>
              <a:ext cx="264" cy="255"/>
            </a:xfrm>
            <a:custGeom>
              <a:avLst/>
              <a:gdLst>
                <a:gd name="T0" fmla="*/ 264 w 264"/>
                <a:gd name="T1" fmla="*/ 255 h 255"/>
                <a:gd name="T2" fmla="*/ 153 w 264"/>
                <a:gd name="T3" fmla="*/ 0 h 255"/>
                <a:gd name="T4" fmla="*/ 0 w 264"/>
                <a:gd name="T5" fmla="*/ 255 h 255"/>
                <a:gd name="T6" fmla="*/ 264 w 264"/>
                <a:gd name="T7" fmla="*/ 255 h 255"/>
              </a:gdLst>
              <a:ahLst/>
              <a:cxnLst>
                <a:cxn ang="0">
                  <a:pos x="T0" y="T1"/>
                </a:cxn>
                <a:cxn ang="0">
                  <a:pos x="T2" y="T3"/>
                </a:cxn>
                <a:cxn ang="0">
                  <a:pos x="T4" y="T5"/>
                </a:cxn>
                <a:cxn ang="0">
                  <a:pos x="T6" y="T7"/>
                </a:cxn>
              </a:cxnLst>
              <a:rect l="0" t="0" r="r" b="b"/>
              <a:pathLst>
                <a:path w="264" h="255">
                  <a:moveTo>
                    <a:pt x="264" y="255"/>
                  </a:moveTo>
                  <a:lnTo>
                    <a:pt x="153" y="0"/>
                  </a:lnTo>
                  <a:lnTo>
                    <a:pt x="0" y="255"/>
                  </a:lnTo>
                  <a:lnTo>
                    <a:pt x="264" y="2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 name="Freeform 13"/>
            <p:cNvSpPr>
              <a:spLocks/>
            </p:cNvSpPr>
            <p:nvPr/>
          </p:nvSpPr>
          <p:spPr bwMode="auto">
            <a:xfrm>
              <a:off x="-1095" y="2676"/>
              <a:ext cx="149" cy="251"/>
            </a:xfrm>
            <a:custGeom>
              <a:avLst/>
              <a:gdLst>
                <a:gd name="T0" fmla="*/ 0 w 63"/>
                <a:gd name="T1" fmla="*/ 9 h 106"/>
                <a:gd name="T2" fmla="*/ 0 w 63"/>
                <a:gd name="T3" fmla="*/ 9 h 106"/>
                <a:gd name="T4" fmla="*/ 0 w 63"/>
                <a:gd name="T5" fmla="*/ 9 h 106"/>
                <a:gd name="T6" fmla="*/ 0 w 63"/>
                <a:gd name="T7" fmla="*/ 106 h 106"/>
                <a:gd name="T8" fmla="*/ 63 w 63"/>
                <a:gd name="T9" fmla="*/ 0 h 106"/>
                <a:gd name="T10" fmla="*/ 0 w 63"/>
                <a:gd name="T11" fmla="*/ 9 h 106"/>
              </a:gdLst>
              <a:ahLst/>
              <a:cxnLst>
                <a:cxn ang="0">
                  <a:pos x="T0" y="T1"/>
                </a:cxn>
                <a:cxn ang="0">
                  <a:pos x="T2" y="T3"/>
                </a:cxn>
                <a:cxn ang="0">
                  <a:pos x="T4" y="T5"/>
                </a:cxn>
                <a:cxn ang="0">
                  <a:pos x="T6" y="T7"/>
                </a:cxn>
                <a:cxn ang="0">
                  <a:pos x="T8" y="T9"/>
                </a:cxn>
                <a:cxn ang="0">
                  <a:pos x="T10" y="T11"/>
                </a:cxn>
              </a:cxnLst>
              <a:rect l="0" t="0" r="r" b="b"/>
              <a:pathLst>
                <a:path w="63" h="106">
                  <a:moveTo>
                    <a:pt x="0" y="9"/>
                  </a:moveTo>
                  <a:cubicBezTo>
                    <a:pt x="0" y="9"/>
                    <a:pt x="0" y="9"/>
                    <a:pt x="0" y="9"/>
                  </a:cubicBezTo>
                  <a:cubicBezTo>
                    <a:pt x="0" y="9"/>
                    <a:pt x="0" y="9"/>
                    <a:pt x="0" y="9"/>
                  </a:cubicBezTo>
                  <a:cubicBezTo>
                    <a:pt x="0" y="106"/>
                    <a:pt x="0" y="106"/>
                    <a:pt x="0" y="106"/>
                  </a:cubicBezTo>
                  <a:cubicBezTo>
                    <a:pt x="63" y="0"/>
                    <a:pt x="63" y="0"/>
                    <a:pt x="63" y="0"/>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 name="Freeform 14"/>
            <p:cNvSpPr>
              <a:spLocks/>
            </p:cNvSpPr>
            <p:nvPr/>
          </p:nvSpPr>
          <p:spPr bwMode="auto">
            <a:xfrm>
              <a:off x="-932" y="2518"/>
              <a:ext cx="111" cy="406"/>
            </a:xfrm>
            <a:custGeom>
              <a:avLst/>
              <a:gdLst>
                <a:gd name="T0" fmla="*/ 111 w 111"/>
                <a:gd name="T1" fmla="*/ 0 h 406"/>
                <a:gd name="T2" fmla="*/ 0 w 111"/>
                <a:gd name="T3" fmla="*/ 154 h 406"/>
                <a:gd name="T4" fmla="*/ 111 w 111"/>
                <a:gd name="T5" fmla="*/ 406 h 406"/>
                <a:gd name="T6" fmla="*/ 111 w 111"/>
                <a:gd name="T7" fmla="*/ 0 h 406"/>
              </a:gdLst>
              <a:ahLst/>
              <a:cxnLst>
                <a:cxn ang="0">
                  <a:pos x="T0" y="T1"/>
                </a:cxn>
                <a:cxn ang="0">
                  <a:pos x="T2" y="T3"/>
                </a:cxn>
                <a:cxn ang="0">
                  <a:pos x="T4" y="T5"/>
                </a:cxn>
                <a:cxn ang="0">
                  <a:pos x="T6" y="T7"/>
                </a:cxn>
              </a:cxnLst>
              <a:rect l="0" t="0" r="r" b="b"/>
              <a:pathLst>
                <a:path w="111" h="406">
                  <a:moveTo>
                    <a:pt x="111" y="0"/>
                  </a:moveTo>
                  <a:lnTo>
                    <a:pt x="0" y="154"/>
                  </a:lnTo>
                  <a:lnTo>
                    <a:pt x="111" y="406"/>
                  </a:lnTo>
                  <a:lnTo>
                    <a:pt x="1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 name="Freeform 15"/>
            <p:cNvSpPr>
              <a:spLocks/>
            </p:cNvSpPr>
            <p:nvPr/>
          </p:nvSpPr>
          <p:spPr bwMode="auto">
            <a:xfrm>
              <a:off x="-1095" y="1798"/>
              <a:ext cx="130" cy="260"/>
            </a:xfrm>
            <a:custGeom>
              <a:avLst/>
              <a:gdLst>
                <a:gd name="T0" fmla="*/ 0 w 130"/>
                <a:gd name="T1" fmla="*/ 260 h 260"/>
                <a:gd name="T2" fmla="*/ 130 w 130"/>
                <a:gd name="T3" fmla="*/ 224 h 260"/>
                <a:gd name="T4" fmla="*/ 0 w 130"/>
                <a:gd name="T5" fmla="*/ 0 h 260"/>
                <a:gd name="T6" fmla="*/ 0 w 130"/>
                <a:gd name="T7" fmla="*/ 260 h 260"/>
              </a:gdLst>
              <a:ahLst/>
              <a:cxnLst>
                <a:cxn ang="0">
                  <a:pos x="T0" y="T1"/>
                </a:cxn>
                <a:cxn ang="0">
                  <a:pos x="T2" y="T3"/>
                </a:cxn>
                <a:cxn ang="0">
                  <a:pos x="T4" y="T5"/>
                </a:cxn>
                <a:cxn ang="0">
                  <a:pos x="T6" y="T7"/>
                </a:cxn>
              </a:cxnLst>
              <a:rect l="0" t="0" r="r" b="b"/>
              <a:pathLst>
                <a:path w="130" h="260">
                  <a:moveTo>
                    <a:pt x="0" y="260"/>
                  </a:moveTo>
                  <a:lnTo>
                    <a:pt x="130" y="224"/>
                  </a:lnTo>
                  <a:lnTo>
                    <a:pt x="0" y="0"/>
                  </a:lnTo>
                  <a:lnTo>
                    <a:pt x="0"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 name="Freeform 16"/>
            <p:cNvSpPr>
              <a:spLocks/>
            </p:cNvSpPr>
            <p:nvPr/>
          </p:nvSpPr>
          <p:spPr bwMode="auto">
            <a:xfrm>
              <a:off x="-953" y="1798"/>
              <a:ext cx="132" cy="569"/>
            </a:xfrm>
            <a:custGeom>
              <a:avLst/>
              <a:gdLst>
                <a:gd name="T0" fmla="*/ 0 w 132"/>
                <a:gd name="T1" fmla="*/ 229 h 569"/>
                <a:gd name="T2" fmla="*/ 132 w 132"/>
                <a:gd name="T3" fmla="*/ 569 h 569"/>
                <a:gd name="T4" fmla="*/ 132 w 132"/>
                <a:gd name="T5" fmla="*/ 0 h 569"/>
                <a:gd name="T6" fmla="*/ 0 w 132"/>
                <a:gd name="T7" fmla="*/ 229 h 569"/>
              </a:gdLst>
              <a:ahLst/>
              <a:cxnLst>
                <a:cxn ang="0">
                  <a:pos x="T0" y="T1"/>
                </a:cxn>
                <a:cxn ang="0">
                  <a:pos x="T2" y="T3"/>
                </a:cxn>
                <a:cxn ang="0">
                  <a:pos x="T4" y="T5"/>
                </a:cxn>
                <a:cxn ang="0">
                  <a:pos x="T6" y="T7"/>
                </a:cxn>
              </a:cxnLst>
              <a:rect l="0" t="0" r="r" b="b"/>
              <a:pathLst>
                <a:path w="132" h="569">
                  <a:moveTo>
                    <a:pt x="0" y="229"/>
                  </a:moveTo>
                  <a:lnTo>
                    <a:pt x="132" y="569"/>
                  </a:lnTo>
                  <a:lnTo>
                    <a:pt x="132" y="0"/>
                  </a:lnTo>
                  <a:lnTo>
                    <a:pt x="0" y="2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 name="Freeform 17"/>
            <p:cNvSpPr>
              <a:spLocks/>
            </p:cNvSpPr>
            <p:nvPr/>
          </p:nvSpPr>
          <p:spPr bwMode="auto">
            <a:xfrm>
              <a:off x="-1090" y="1788"/>
              <a:ext cx="264" cy="227"/>
            </a:xfrm>
            <a:custGeom>
              <a:avLst/>
              <a:gdLst>
                <a:gd name="T0" fmla="*/ 0 w 264"/>
                <a:gd name="T1" fmla="*/ 0 h 227"/>
                <a:gd name="T2" fmla="*/ 132 w 264"/>
                <a:gd name="T3" fmla="*/ 227 h 227"/>
                <a:gd name="T4" fmla="*/ 264 w 264"/>
                <a:gd name="T5" fmla="*/ 0 h 227"/>
                <a:gd name="T6" fmla="*/ 0 w 264"/>
                <a:gd name="T7" fmla="*/ 0 h 227"/>
              </a:gdLst>
              <a:ahLst/>
              <a:cxnLst>
                <a:cxn ang="0">
                  <a:pos x="T0" y="T1"/>
                </a:cxn>
                <a:cxn ang="0">
                  <a:pos x="T2" y="T3"/>
                </a:cxn>
                <a:cxn ang="0">
                  <a:pos x="T4" y="T5"/>
                </a:cxn>
                <a:cxn ang="0">
                  <a:pos x="T6" y="T7"/>
                </a:cxn>
              </a:cxnLst>
              <a:rect l="0" t="0" r="r" b="b"/>
              <a:pathLst>
                <a:path w="264" h="227">
                  <a:moveTo>
                    <a:pt x="0" y="0"/>
                  </a:moveTo>
                  <a:lnTo>
                    <a:pt x="132" y="227"/>
                  </a:lnTo>
                  <a:lnTo>
                    <a:pt x="264"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 name="Freeform 18"/>
            <p:cNvSpPr>
              <a:spLocks/>
            </p:cNvSpPr>
            <p:nvPr/>
          </p:nvSpPr>
          <p:spPr bwMode="auto">
            <a:xfrm>
              <a:off x="-795" y="1819"/>
              <a:ext cx="50" cy="1075"/>
            </a:xfrm>
            <a:custGeom>
              <a:avLst/>
              <a:gdLst>
                <a:gd name="T0" fmla="*/ 21 w 21"/>
                <a:gd name="T1" fmla="*/ 448 h 455"/>
                <a:gd name="T2" fmla="*/ 19 w 21"/>
                <a:gd name="T3" fmla="*/ 451 h 455"/>
                <a:gd name="T4" fmla="*/ 3 w 21"/>
                <a:gd name="T5" fmla="*/ 454 h 455"/>
                <a:gd name="T6" fmla="*/ 0 w 21"/>
                <a:gd name="T7" fmla="*/ 452 h 455"/>
                <a:gd name="T8" fmla="*/ 0 w 21"/>
                <a:gd name="T9" fmla="*/ 2 h 455"/>
                <a:gd name="T10" fmla="*/ 3 w 21"/>
                <a:gd name="T11" fmla="*/ 0 h 455"/>
                <a:gd name="T12" fmla="*/ 19 w 21"/>
                <a:gd name="T13" fmla="*/ 3 h 455"/>
                <a:gd name="T14" fmla="*/ 21 w 21"/>
                <a:gd name="T15" fmla="*/ 6 h 455"/>
                <a:gd name="T16" fmla="*/ 21 w 21"/>
                <a:gd name="T17" fmla="*/ 448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455">
                  <a:moveTo>
                    <a:pt x="21" y="448"/>
                  </a:moveTo>
                  <a:cubicBezTo>
                    <a:pt x="21" y="450"/>
                    <a:pt x="20" y="451"/>
                    <a:pt x="19" y="451"/>
                  </a:cubicBezTo>
                  <a:cubicBezTo>
                    <a:pt x="3" y="454"/>
                    <a:pt x="3" y="454"/>
                    <a:pt x="3" y="454"/>
                  </a:cubicBezTo>
                  <a:cubicBezTo>
                    <a:pt x="2" y="455"/>
                    <a:pt x="0" y="454"/>
                    <a:pt x="0" y="452"/>
                  </a:cubicBezTo>
                  <a:cubicBezTo>
                    <a:pt x="0" y="2"/>
                    <a:pt x="0" y="2"/>
                    <a:pt x="0" y="2"/>
                  </a:cubicBezTo>
                  <a:cubicBezTo>
                    <a:pt x="0" y="1"/>
                    <a:pt x="2" y="0"/>
                    <a:pt x="3" y="0"/>
                  </a:cubicBezTo>
                  <a:cubicBezTo>
                    <a:pt x="19" y="3"/>
                    <a:pt x="19" y="3"/>
                    <a:pt x="19" y="3"/>
                  </a:cubicBezTo>
                  <a:cubicBezTo>
                    <a:pt x="20" y="3"/>
                    <a:pt x="21" y="5"/>
                    <a:pt x="21" y="6"/>
                  </a:cubicBezTo>
                  <a:lnTo>
                    <a:pt x="21" y="4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 name="Freeform 19"/>
            <p:cNvSpPr>
              <a:spLocks/>
            </p:cNvSpPr>
            <p:nvPr/>
          </p:nvSpPr>
          <p:spPr bwMode="auto">
            <a:xfrm>
              <a:off x="-1579" y="2384"/>
              <a:ext cx="194" cy="120"/>
            </a:xfrm>
            <a:custGeom>
              <a:avLst/>
              <a:gdLst>
                <a:gd name="T0" fmla="*/ 0 w 194"/>
                <a:gd name="T1" fmla="*/ 120 h 120"/>
                <a:gd name="T2" fmla="*/ 0 w 194"/>
                <a:gd name="T3" fmla="*/ 0 h 120"/>
                <a:gd name="T4" fmla="*/ 194 w 194"/>
                <a:gd name="T5" fmla="*/ 68 h 120"/>
                <a:gd name="T6" fmla="*/ 0 w 194"/>
                <a:gd name="T7" fmla="*/ 120 h 120"/>
              </a:gdLst>
              <a:ahLst/>
              <a:cxnLst>
                <a:cxn ang="0">
                  <a:pos x="T0" y="T1"/>
                </a:cxn>
                <a:cxn ang="0">
                  <a:pos x="T2" y="T3"/>
                </a:cxn>
                <a:cxn ang="0">
                  <a:pos x="T4" y="T5"/>
                </a:cxn>
                <a:cxn ang="0">
                  <a:pos x="T6" y="T7"/>
                </a:cxn>
              </a:cxnLst>
              <a:rect l="0" t="0" r="r" b="b"/>
              <a:pathLst>
                <a:path w="194" h="120">
                  <a:moveTo>
                    <a:pt x="0" y="120"/>
                  </a:moveTo>
                  <a:lnTo>
                    <a:pt x="0" y="0"/>
                  </a:lnTo>
                  <a:lnTo>
                    <a:pt x="194" y="68"/>
                  </a:lnTo>
                  <a:lnTo>
                    <a:pt x="0"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 name="Freeform 20"/>
            <p:cNvSpPr>
              <a:spLocks/>
            </p:cNvSpPr>
            <p:nvPr/>
          </p:nvSpPr>
          <p:spPr bwMode="auto">
            <a:xfrm>
              <a:off x="-1567" y="2459"/>
              <a:ext cx="255" cy="220"/>
            </a:xfrm>
            <a:custGeom>
              <a:avLst/>
              <a:gdLst>
                <a:gd name="T0" fmla="*/ 0 w 255"/>
                <a:gd name="T1" fmla="*/ 50 h 220"/>
                <a:gd name="T2" fmla="*/ 193 w 255"/>
                <a:gd name="T3" fmla="*/ 0 h 220"/>
                <a:gd name="T4" fmla="*/ 255 w 255"/>
                <a:gd name="T5" fmla="*/ 220 h 220"/>
                <a:gd name="T6" fmla="*/ 115 w 255"/>
                <a:gd name="T7" fmla="*/ 128 h 220"/>
                <a:gd name="T8" fmla="*/ 0 w 255"/>
                <a:gd name="T9" fmla="*/ 50 h 220"/>
              </a:gdLst>
              <a:ahLst/>
              <a:cxnLst>
                <a:cxn ang="0">
                  <a:pos x="T0" y="T1"/>
                </a:cxn>
                <a:cxn ang="0">
                  <a:pos x="T2" y="T3"/>
                </a:cxn>
                <a:cxn ang="0">
                  <a:pos x="T4" y="T5"/>
                </a:cxn>
                <a:cxn ang="0">
                  <a:pos x="T6" y="T7"/>
                </a:cxn>
                <a:cxn ang="0">
                  <a:pos x="T8" y="T9"/>
                </a:cxn>
              </a:cxnLst>
              <a:rect l="0" t="0" r="r" b="b"/>
              <a:pathLst>
                <a:path w="255" h="220">
                  <a:moveTo>
                    <a:pt x="0" y="50"/>
                  </a:moveTo>
                  <a:lnTo>
                    <a:pt x="193" y="0"/>
                  </a:lnTo>
                  <a:lnTo>
                    <a:pt x="255" y="220"/>
                  </a:lnTo>
                  <a:lnTo>
                    <a:pt x="115" y="128"/>
                  </a:lnTo>
                  <a:lnTo>
                    <a:pt x="0"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 name="Freeform 21"/>
            <p:cNvSpPr>
              <a:spLocks/>
            </p:cNvSpPr>
            <p:nvPr/>
          </p:nvSpPr>
          <p:spPr bwMode="auto">
            <a:xfrm>
              <a:off x="-1570" y="2077"/>
              <a:ext cx="258" cy="370"/>
            </a:xfrm>
            <a:custGeom>
              <a:avLst/>
              <a:gdLst>
                <a:gd name="T0" fmla="*/ 0 w 258"/>
                <a:gd name="T1" fmla="*/ 300 h 370"/>
                <a:gd name="T2" fmla="*/ 258 w 258"/>
                <a:gd name="T3" fmla="*/ 0 h 370"/>
                <a:gd name="T4" fmla="*/ 196 w 258"/>
                <a:gd name="T5" fmla="*/ 370 h 370"/>
                <a:gd name="T6" fmla="*/ 0 w 258"/>
                <a:gd name="T7" fmla="*/ 300 h 370"/>
              </a:gdLst>
              <a:ahLst/>
              <a:cxnLst>
                <a:cxn ang="0">
                  <a:pos x="T0" y="T1"/>
                </a:cxn>
                <a:cxn ang="0">
                  <a:pos x="T2" y="T3"/>
                </a:cxn>
                <a:cxn ang="0">
                  <a:pos x="T4" y="T5"/>
                </a:cxn>
                <a:cxn ang="0">
                  <a:pos x="T6" y="T7"/>
                </a:cxn>
              </a:cxnLst>
              <a:rect l="0" t="0" r="r" b="b"/>
              <a:pathLst>
                <a:path w="258" h="370">
                  <a:moveTo>
                    <a:pt x="0" y="300"/>
                  </a:moveTo>
                  <a:lnTo>
                    <a:pt x="258" y="0"/>
                  </a:lnTo>
                  <a:lnTo>
                    <a:pt x="196" y="370"/>
                  </a:lnTo>
                  <a:lnTo>
                    <a:pt x="0" y="3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 name="Freeform 22"/>
            <p:cNvSpPr>
              <a:spLocks/>
            </p:cNvSpPr>
            <p:nvPr/>
          </p:nvSpPr>
          <p:spPr bwMode="auto">
            <a:xfrm>
              <a:off x="-1565" y="2029"/>
              <a:ext cx="253" cy="326"/>
            </a:xfrm>
            <a:custGeom>
              <a:avLst/>
              <a:gdLst>
                <a:gd name="T0" fmla="*/ 0 w 253"/>
                <a:gd name="T1" fmla="*/ 326 h 326"/>
                <a:gd name="T2" fmla="*/ 125 w 253"/>
                <a:gd name="T3" fmla="*/ 0 h 326"/>
                <a:gd name="T4" fmla="*/ 253 w 253"/>
                <a:gd name="T5" fmla="*/ 33 h 326"/>
                <a:gd name="T6" fmla="*/ 0 w 253"/>
                <a:gd name="T7" fmla="*/ 326 h 326"/>
              </a:gdLst>
              <a:ahLst/>
              <a:cxnLst>
                <a:cxn ang="0">
                  <a:pos x="T0" y="T1"/>
                </a:cxn>
                <a:cxn ang="0">
                  <a:pos x="T2" y="T3"/>
                </a:cxn>
                <a:cxn ang="0">
                  <a:pos x="T4" y="T5"/>
                </a:cxn>
                <a:cxn ang="0">
                  <a:pos x="T6" y="T7"/>
                </a:cxn>
              </a:cxnLst>
              <a:rect l="0" t="0" r="r" b="b"/>
              <a:pathLst>
                <a:path w="253" h="326">
                  <a:moveTo>
                    <a:pt x="0" y="326"/>
                  </a:moveTo>
                  <a:lnTo>
                    <a:pt x="125" y="0"/>
                  </a:lnTo>
                  <a:lnTo>
                    <a:pt x="253" y="33"/>
                  </a:lnTo>
                  <a:lnTo>
                    <a:pt x="0" y="3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 name="Freeform 23"/>
            <p:cNvSpPr>
              <a:spLocks/>
            </p:cNvSpPr>
            <p:nvPr/>
          </p:nvSpPr>
          <p:spPr bwMode="auto">
            <a:xfrm>
              <a:off x="-1560" y="2525"/>
              <a:ext cx="236" cy="159"/>
            </a:xfrm>
            <a:custGeom>
              <a:avLst/>
              <a:gdLst>
                <a:gd name="T0" fmla="*/ 222 w 236"/>
                <a:gd name="T1" fmla="*/ 149 h 159"/>
                <a:gd name="T2" fmla="*/ 236 w 236"/>
                <a:gd name="T3" fmla="*/ 159 h 159"/>
                <a:gd name="T4" fmla="*/ 99 w 236"/>
                <a:gd name="T5" fmla="*/ 140 h 159"/>
                <a:gd name="T6" fmla="*/ 0 w 236"/>
                <a:gd name="T7" fmla="*/ 0 h 159"/>
                <a:gd name="T8" fmla="*/ 222 w 236"/>
                <a:gd name="T9" fmla="*/ 149 h 159"/>
              </a:gdLst>
              <a:ahLst/>
              <a:cxnLst>
                <a:cxn ang="0">
                  <a:pos x="T0" y="T1"/>
                </a:cxn>
                <a:cxn ang="0">
                  <a:pos x="T2" y="T3"/>
                </a:cxn>
                <a:cxn ang="0">
                  <a:pos x="T4" y="T5"/>
                </a:cxn>
                <a:cxn ang="0">
                  <a:pos x="T6" y="T7"/>
                </a:cxn>
                <a:cxn ang="0">
                  <a:pos x="T8" y="T9"/>
                </a:cxn>
              </a:cxnLst>
              <a:rect l="0" t="0" r="r" b="b"/>
              <a:pathLst>
                <a:path w="236" h="159">
                  <a:moveTo>
                    <a:pt x="222" y="149"/>
                  </a:moveTo>
                  <a:lnTo>
                    <a:pt x="236" y="159"/>
                  </a:lnTo>
                  <a:lnTo>
                    <a:pt x="99" y="140"/>
                  </a:lnTo>
                  <a:lnTo>
                    <a:pt x="0" y="0"/>
                  </a:lnTo>
                  <a:lnTo>
                    <a:pt x="222"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 name="Freeform 24"/>
            <p:cNvSpPr>
              <a:spLocks/>
            </p:cNvSpPr>
            <p:nvPr/>
          </p:nvSpPr>
          <p:spPr bwMode="auto">
            <a:xfrm>
              <a:off x="-1367" y="2088"/>
              <a:ext cx="62" cy="584"/>
            </a:xfrm>
            <a:custGeom>
              <a:avLst/>
              <a:gdLst>
                <a:gd name="T0" fmla="*/ 62 w 62"/>
                <a:gd name="T1" fmla="*/ 0 h 584"/>
                <a:gd name="T2" fmla="*/ 62 w 62"/>
                <a:gd name="T3" fmla="*/ 584 h 584"/>
                <a:gd name="T4" fmla="*/ 0 w 62"/>
                <a:gd name="T5" fmla="*/ 364 h 584"/>
                <a:gd name="T6" fmla="*/ 62 w 62"/>
                <a:gd name="T7" fmla="*/ 0 h 584"/>
              </a:gdLst>
              <a:ahLst/>
              <a:cxnLst>
                <a:cxn ang="0">
                  <a:pos x="T0" y="T1"/>
                </a:cxn>
                <a:cxn ang="0">
                  <a:pos x="T2" y="T3"/>
                </a:cxn>
                <a:cxn ang="0">
                  <a:pos x="T4" y="T5"/>
                </a:cxn>
                <a:cxn ang="0">
                  <a:pos x="T6" y="T7"/>
                </a:cxn>
              </a:cxnLst>
              <a:rect l="0" t="0" r="r" b="b"/>
              <a:pathLst>
                <a:path w="62" h="584">
                  <a:moveTo>
                    <a:pt x="62" y="0"/>
                  </a:moveTo>
                  <a:lnTo>
                    <a:pt x="62" y="584"/>
                  </a:lnTo>
                  <a:lnTo>
                    <a:pt x="0" y="364"/>
                  </a:lnTo>
                  <a:lnTo>
                    <a:pt x="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 name="Freeform 25"/>
            <p:cNvSpPr>
              <a:spLocks/>
            </p:cNvSpPr>
            <p:nvPr/>
          </p:nvSpPr>
          <p:spPr bwMode="auto">
            <a:xfrm>
              <a:off x="-1574" y="2679"/>
              <a:ext cx="264" cy="255"/>
            </a:xfrm>
            <a:custGeom>
              <a:avLst/>
              <a:gdLst>
                <a:gd name="T0" fmla="*/ 0 w 264"/>
                <a:gd name="T1" fmla="*/ 255 h 255"/>
                <a:gd name="T2" fmla="*/ 111 w 264"/>
                <a:gd name="T3" fmla="*/ 0 h 255"/>
                <a:gd name="T4" fmla="*/ 264 w 264"/>
                <a:gd name="T5" fmla="*/ 255 h 255"/>
                <a:gd name="T6" fmla="*/ 0 w 264"/>
                <a:gd name="T7" fmla="*/ 255 h 255"/>
              </a:gdLst>
              <a:ahLst/>
              <a:cxnLst>
                <a:cxn ang="0">
                  <a:pos x="T0" y="T1"/>
                </a:cxn>
                <a:cxn ang="0">
                  <a:pos x="T2" y="T3"/>
                </a:cxn>
                <a:cxn ang="0">
                  <a:pos x="T4" y="T5"/>
                </a:cxn>
                <a:cxn ang="0">
                  <a:pos x="T6" y="T7"/>
                </a:cxn>
              </a:cxnLst>
              <a:rect l="0" t="0" r="r" b="b"/>
              <a:pathLst>
                <a:path w="264" h="255">
                  <a:moveTo>
                    <a:pt x="0" y="255"/>
                  </a:moveTo>
                  <a:lnTo>
                    <a:pt x="111" y="0"/>
                  </a:lnTo>
                  <a:lnTo>
                    <a:pt x="264" y="255"/>
                  </a:lnTo>
                  <a:lnTo>
                    <a:pt x="0" y="2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 name="Freeform 26"/>
            <p:cNvSpPr>
              <a:spLocks/>
            </p:cNvSpPr>
            <p:nvPr/>
          </p:nvSpPr>
          <p:spPr bwMode="auto">
            <a:xfrm>
              <a:off x="-1454" y="2674"/>
              <a:ext cx="149" cy="250"/>
            </a:xfrm>
            <a:custGeom>
              <a:avLst/>
              <a:gdLst>
                <a:gd name="T0" fmla="*/ 63 w 63"/>
                <a:gd name="T1" fmla="*/ 9 h 106"/>
                <a:gd name="T2" fmla="*/ 63 w 63"/>
                <a:gd name="T3" fmla="*/ 9 h 106"/>
                <a:gd name="T4" fmla="*/ 63 w 63"/>
                <a:gd name="T5" fmla="*/ 9 h 106"/>
                <a:gd name="T6" fmla="*/ 63 w 63"/>
                <a:gd name="T7" fmla="*/ 106 h 106"/>
                <a:gd name="T8" fmla="*/ 0 w 63"/>
                <a:gd name="T9" fmla="*/ 0 h 106"/>
                <a:gd name="T10" fmla="*/ 63 w 63"/>
                <a:gd name="T11" fmla="*/ 9 h 106"/>
              </a:gdLst>
              <a:ahLst/>
              <a:cxnLst>
                <a:cxn ang="0">
                  <a:pos x="T0" y="T1"/>
                </a:cxn>
                <a:cxn ang="0">
                  <a:pos x="T2" y="T3"/>
                </a:cxn>
                <a:cxn ang="0">
                  <a:pos x="T4" y="T5"/>
                </a:cxn>
                <a:cxn ang="0">
                  <a:pos x="T6" y="T7"/>
                </a:cxn>
                <a:cxn ang="0">
                  <a:pos x="T8" y="T9"/>
                </a:cxn>
                <a:cxn ang="0">
                  <a:pos x="T10" y="T11"/>
                </a:cxn>
              </a:cxnLst>
              <a:rect l="0" t="0" r="r" b="b"/>
              <a:pathLst>
                <a:path w="63" h="106">
                  <a:moveTo>
                    <a:pt x="63" y="9"/>
                  </a:moveTo>
                  <a:cubicBezTo>
                    <a:pt x="63" y="9"/>
                    <a:pt x="63" y="9"/>
                    <a:pt x="63" y="9"/>
                  </a:cubicBezTo>
                  <a:cubicBezTo>
                    <a:pt x="63" y="9"/>
                    <a:pt x="63" y="9"/>
                    <a:pt x="63" y="9"/>
                  </a:cubicBezTo>
                  <a:cubicBezTo>
                    <a:pt x="63" y="106"/>
                    <a:pt x="63" y="106"/>
                    <a:pt x="63" y="106"/>
                  </a:cubicBezTo>
                  <a:cubicBezTo>
                    <a:pt x="0" y="0"/>
                    <a:pt x="0" y="0"/>
                    <a:pt x="0" y="0"/>
                  </a:cubicBezTo>
                  <a:lnTo>
                    <a:pt x="6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 name="Freeform 27"/>
            <p:cNvSpPr>
              <a:spLocks/>
            </p:cNvSpPr>
            <p:nvPr/>
          </p:nvSpPr>
          <p:spPr bwMode="auto">
            <a:xfrm>
              <a:off x="-1579" y="2516"/>
              <a:ext cx="111" cy="406"/>
            </a:xfrm>
            <a:custGeom>
              <a:avLst/>
              <a:gdLst>
                <a:gd name="T0" fmla="*/ 0 w 111"/>
                <a:gd name="T1" fmla="*/ 0 h 406"/>
                <a:gd name="T2" fmla="*/ 111 w 111"/>
                <a:gd name="T3" fmla="*/ 153 h 406"/>
                <a:gd name="T4" fmla="*/ 0 w 111"/>
                <a:gd name="T5" fmla="*/ 406 h 406"/>
                <a:gd name="T6" fmla="*/ 0 w 111"/>
                <a:gd name="T7" fmla="*/ 0 h 406"/>
              </a:gdLst>
              <a:ahLst/>
              <a:cxnLst>
                <a:cxn ang="0">
                  <a:pos x="T0" y="T1"/>
                </a:cxn>
                <a:cxn ang="0">
                  <a:pos x="T2" y="T3"/>
                </a:cxn>
                <a:cxn ang="0">
                  <a:pos x="T4" y="T5"/>
                </a:cxn>
                <a:cxn ang="0">
                  <a:pos x="T6" y="T7"/>
                </a:cxn>
              </a:cxnLst>
              <a:rect l="0" t="0" r="r" b="b"/>
              <a:pathLst>
                <a:path w="111" h="406">
                  <a:moveTo>
                    <a:pt x="0" y="0"/>
                  </a:moveTo>
                  <a:lnTo>
                    <a:pt x="111" y="153"/>
                  </a:lnTo>
                  <a:lnTo>
                    <a:pt x="0" y="40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 name="Freeform 28"/>
            <p:cNvSpPr>
              <a:spLocks/>
            </p:cNvSpPr>
            <p:nvPr/>
          </p:nvSpPr>
          <p:spPr bwMode="auto">
            <a:xfrm>
              <a:off x="-1435" y="1795"/>
              <a:ext cx="130" cy="260"/>
            </a:xfrm>
            <a:custGeom>
              <a:avLst/>
              <a:gdLst>
                <a:gd name="T0" fmla="*/ 130 w 130"/>
                <a:gd name="T1" fmla="*/ 260 h 260"/>
                <a:gd name="T2" fmla="*/ 0 w 130"/>
                <a:gd name="T3" fmla="*/ 225 h 260"/>
                <a:gd name="T4" fmla="*/ 130 w 130"/>
                <a:gd name="T5" fmla="*/ 0 h 260"/>
                <a:gd name="T6" fmla="*/ 130 w 130"/>
                <a:gd name="T7" fmla="*/ 260 h 260"/>
              </a:gdLst>
              <a:ahLst/>
              <a:cxnLst>
                <a:cxn ang="0">
                  <a:pos x="T0" y="T1"/>
                </a:cxn>
                <a:cxn ang="0">
                  <a:pos x="T2" y="T3"/>
                </a:cxn>
                <a:cxn ang="0">
                  <a:pos x="T4" y="T5"/>
                </a:cxn>
                <a:cxn ang="0">
                  <a:pos x="T6" y="T7"/>
                </a:cxn>
              </a:cxnLst>
              <a:rect l="0" t="0" r="r" b="b"/>
              <a:pathLst>
                <a:path w="130" h="260">
                  <a:moveTo>
                    <a:pt x="130" y="260"/>
                  </a:moveTo>
                  <a:lnTo>
                    <a:pt x="0" y="225"/>
                  </a:lnTo>
                  <a:lnTo>
                    <a:pt x="130" y="0"/>
                  </a:lnTo>
                  <a:lnTo>
                    <a:pt x="130"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 name="Freeform 29"/>
            <p:cNvSpPr>
              <a:spLocks/>
            </p:cNvSpPr>
            <p:nvPr/>
          </p:nvSpPr>
          <p:spPr bwMode="auto">
            <a:xfrm>
              <a:off x="-1579" y="1795"/>
              <a:ext cx="132" cy="570"/>
            </a:xfrm>
            <a:custGeom>
              <a:avLst/>
              <a:gdLst>
                <a:gd name="T0" fmla="*/ 132 w 132"/>
                <a:gd name="T1" fmla="*/ 230 h 570"/>
                <a:gd name="T2" fmla="*/ 0 w 132"/>
                <a:gd name="T3" fmla="*/ 570 h 570"/>
                <a:gd name="T4" fmla="*/ 0 w 132"/>
                <a:gd name="T5" fmla="*/ 0 h 570"/>
                <a:gd name="T6" fmla="*/ 132 w 132"/>
                <a:gd name="T7" fmla="*/ 230 h 570"/>
              </a:gdLst>
              <a:ahLst/>
              <a:cxnLst>
                <a:cxn ang="0">
                  <a:pos x="T0" y="T1"/>
                </a:cxn>
                <a:cxn ang="0">
                  <a:pos x="T2" y="T3"/>
                </a:cxn>
                <a:cxn ang="0">
                  <a:pos x="T4" y="T5"/>
                </a:cxn>
                <a:cxn ang="0">
                  <a:pos x="T6" y="T7"/>
                </a:cxn>
              </a:cxnLst>
              <a:rect l="0" t="0" r="r" b="b"/>
              <a:pathLst>
                <a:path w="132" h="570">
                  <a:moveTo>
                    <a:pt x="132" y="230"/>
                  </a:moveTo>
                  <a:lnTo>
                    <a:pt x="0" y="570"/>
                  </a:lnTo>
                  <a:lnTo>
                    <a:pt x="0" y="0"/>
                  </a:lnTo>
                  <a:lnTo>
                    <a:pt x="132" y="2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 name="Freeform 30"/>
            <p:cNvSpPr>
              <a:spLocks/>
            </p:cNvSpPr>
            <p:nvPr/>
          </p:nvSpPr>
          <p:spPr bwMode="auto">
            <a:xfrm>
              <a:off x="-1574" y="1786"/>
              <a:ext cx="264" cy="227"/>
            </a:xfrm>
            <a:custGeom>
              <a:avLst/>
              <a:gdLst>
                <a:gd name="T0" fmla="*/ 264 w 264"/>
                <a:gd name="T1" fmla="*/ 0 h 227"/>
                <a:gd name="T2" fmla="*/ 132 w 264"/>
                <a:gd name="T3" fmla="*/ 227 h 227"/>
                <a:gd name="T4" fmla="*/ 0 w 264"/>
                <a:gd name="T5" fmla="*/ 0 h 227"/>
                <a:gd name="T6" fmla="*/ 264 w 264"/>
                <a:gd name="T7" fmla="*/ 0 h 227"/>
              </a:gdLst>
              <a:ahLst/>
              <a:cxnLst>
                <a:cxn ang="0">
                  <a:pos x="T0" y="T1"/>
                </a:cxn>
                <a:cxn ang="0">
                  <a:pos x="T2" y="T3"/>
                </a:cxn>
                <a:cxn ang="0">
                  <a:pos x="T4" y="T5"/>
                </a:cxn>
                <a:cxn ang="0">
                  <a:pos x="T6" y="T7"/>
                </a:cxn>
              </a:cxnLst>
              <a:rect l="0" t="0" r="r" b="b"/>
              <a:pathLst>
                <a:path w="264" h="227">
                  <a:moveTo>
                    <a:pt x="264" y="0"/>
                  </a:moveTo>
                  <a:lnTo>
                    <a:pt x="132" y="227"/>
                  </a:lnTo>
                  <a:lnTo>
                    <a:pt x="0" y="0"/>
                  </a:lnTo>
                  <a:lnTo>
                    <a:pt x="26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 name="Freeform 31"/>
            <p:cNvSpPr>
              <a:spLocks/>
            </p:cNvSpPr>
            <p:nvPr/>
          </p:nvSpPr>
          <p:spPr bwMode="auto">
            <a:xfrm>
              <a:off x="-1655" y="1819"/>
              <a:ext cx="50" cy="1075"/>
            </a:xfrm>
            <a:custGeom>
              <a:avLst/>
              <a:gdLst>
                <a:gd name="T0" fmla="*/ 0 w 21"/>
                <a:gd name="T1" fmla="*/ 448 h 455"/>
                <a:gd name="T2" fmla="*/ 2 w 21"/>
                <a:gd name="T3" fmla="*/ 451 h 455"/>
                <a:gd name="T4" fmla="*/ 18 w 21"/>
                <a:gd name="T5" fmla="*/ 454 h 455"/>
                <a:gd name="T6" fmla="*/ 21 w 21"/>
                <a:gd name="T7" fmla="*/ 452 h 455"/>
                <a:gd name="T8" fmla="*/ 21 w 21"/>
                <a:gd name="T9" fmla="*/ 2 h 455"/>
                <a:gd name="T10" fmla="*/ 18 w 21"/>
                <a:gd name="T11" fmla="*/ 0 h 455"/>
                <a:gd name="T12" fmla="*/ 2 w 21"/>
                <a:gd name="T13" fmla="*/ 3 h 455"/>
                <a:gd name="T14" fmla="*/ 0 w 21"/>
                <a:gd name="T15" fmla="*/ 6 h 455"/>
                <a:gd name="T16" fmla="*/ 0 w 21"/>
                <a:gd name="T17" fmla="*/ 448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455">
                  <a:moveTo>
                    <a:pt x="0" y="448"/>
                  </a:moveTo>
                  <a:cubicBezTo>
                    <a:pt x="0" y="450"/>
                    <a:pt x="1" y="451"/>
                    <a:pt x="2" y="451"/>
                  </a:cubicBezTo>
                  <a:cubicBezTo>
                    <a:pt x="18" y="454"/>
                    <a:pt x="18" y="454"/>
                    <a:pt x="18" y="454"/>
                  </a:cubicBezTo>
                  <a:cubicBezTo>
                    <a:pt x="19" y="455"/>
                    <a:pt x="21" y="454"/>
                    <a:pt x="21" y="452"/>
                  </a:cubicBezTo>
                  <a:cubicBezTo>
                    <a:pt x="21" y="2"/>
                    <a:pt x="21" y="2"/>
                    <a:pt x="21" y="2"/>
                  </a:cubicBezTo>
                  <a:cubicBezTo>
                    <a:pt x="21" y="1"/>
                    <a:pt x="19" y="0"/>
                    <a:pt x="18" y="0"/>
                  </a:cubicBezTo>
                  <a:cubicBezTo>
                    <a:pt x="2" y="3"/>
                    <a:pt x="2" y="3"/>
                    <a:pt x="2" y="3"/>
                  </a:cubicBezTo>
                  <a:cubicBezTo>
                    <a:pt x="1" y="3"/>
                    <a:pt x="0" y="5"/>
                    <a:pt x="0" y="6"/>
                  </a:cubicBezTo>
                  <a:lnTo>
                    <a:pt x="0" y="4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 name="Rectangle 32"/>
            <p:cNvSpPr>
              <a:spLocks noChangeArrowheads="1"/>
            </p:cNvSpPr>
            <p:nvPr/>
          </p:nvSpPr>
          <p:spPr bwMode="auto">
            <a:xfrm>
              <a:off x="-1286" y="1824"/>
              <a:ext cx="172" cy="107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cxnSp>
        <p:nvCxnSpPr>
          <p:cNvPr id="89" name="Straight Connector 88"/>
          <p:cNvCxnSpPr/>
          <p:nvPr/>
        </p:nvCxnSpPr>
        <p:spPr>
          <a:xfrm>
            <a:off x="228600" y="1062567"/>
            <a:ext cx="7942263" cy="4233"/>
          </a:xfrm>
          <a:prstGeom prst="line">
            <a:avLst/>
          </a:prstGeom>
          <a:ln w="38100" cmpd="sng">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91" name="Title 6"/>
          <p:cNvSpPr txBox="1">
            <a:spLocks/>
          </p:cNvSpPr>
          <p:nvPr/>
        </p:nvSpPr>
        <p:spPr>
          <a:xfrm>
            <a:off x="182563" y="304800"/>
            <a:ext cx="8824912" cy="736831"/>
          </a:xfrm>
          <a:prstGeom prst="rect">
            <a:avLst/>
          </a:prstGeom>
        </p:spPr>
        <p:txBody>
          <a:bodyPr/>
          <a:lstStyle>
            <a:lvl1pPr algn="l" rtl="0" eaLnBrk="0" fontAlgn="base" hangingPunct="0">
              <a:lnSpc>
                <a:spcPct val="90000"/>
              </a:lnSpc>
              <a:spcBef>
                <a:spcPct val="0"/>
              </a:spcBef>
              <a:spcAft>
                <a:spcPct val="0"/>
              </a:spcAft>
              <a:defRPr sz="2800">
                <a:solidFill>
                  <a:schemeClr val="tx2"/>
                </a:solidFill>
                <a:latin typeface="+mj-lt"/>
                <a:ea typeface="MS PGothic" panose="020B0600070205080204" pitchFamily="34" charset="-128"/>
                <a:cs typeface="MS PGothic" charset="0"/>
              </a:defRPr>
            </a:lvl1pPr>
            <a:lvl2pPr algn="l" rtl="0" eaLnBrk="0" fontAlgn="base" hangingPunct="0">
              <a:lnSpc>
                <a:spcPct val="90000"/>
              </a:lnSpc>
              <a:spcBef>
                <a:spcPct val="0"/>
              </a:spcBef>
              <a:spcAft>
                <a:spcPct val="0"/>
              </a:spcAft>
              <a:defRPr sz="2800">
                <a:solidFill>
                  <a:schemeClr val="tx2"/>
                </a:solidFill>
                <a:latin typeface="Arial" pitchFamily="34" charset="0"/>
                <a:ea typeface="MS PGothic" panose="020B0600070205080204" pitchFamily="34" charset="-128"/>
                <a:cs typeface="MS PGothic" charset="0"/>
              </a:defRPr>
            </a:lvl2pPr>
            <a:lvl3pPr algn="l" rtl="0" eaLnBrk="0" fontAlgn="base" hangingPunct="0">
              <a:lnSpc>
                <a:spcPct val="90000"/>
              </a:lnSpc>
              <a:spcBef>
                <a:spcPct val="0"/>
              </a:spcBef>
              <a:spcAft>
                <a:spcPct val="0"/>
              </a:spcAft>
              <a:defRPr sz="2800">
                <a:solidFill>
                  <a:schemeClr val="tx2"/>
                </a:solidFill>
                <a:latin typeface="Arial" pitchFamily="34" charset="0"/>
                <a:ea typeface="MS PGothic" panose="020B0600070205080204" pitchFamily="34" charset="-128"/>
                <a:cs typeface="MS PGothic" charset="0"/>
              </a:defRPr>
            </a:lvl3pPr>
            <a:lvl4pPr algn="l" rtl="0" eaLnBrk="0" fontAlgn="base" hangingPunct="0">
              <a:lnSpc>
                <a:spcPct val="90000"/>
              </a:lnSpc>
              <a:spcBef>
                <a:spcPct val="0"/>
              </a:spcBef>
              <a:spcAft>
                <a:spcPct val="0"/>
              </a:spcAft>
              <a:defRPr sz="2800">
                <a:solidFill>
                  <a:schemeClr val="tx2"/>
                </a:solidFill>
                <a:latin typeface="Arial" pitchFamily="34" charset="0"/>
                <a:ea typeface="MS PGothic" panose="020B0600070205080204" pitchFamily="34" charset="-128"/>
                <a:cs typeface="MS PGothic" charset="0"/>
              </a:defRPr>
            </a:lvl4pPr>
            <a:lvl5pPr algn="l" rtl="0" eaLnBrk="0" fontAlgn="base" hangingPunct="0">
              <a:lnSpc>
                <a:spcPct val="90000"/>
              </a:lnSpc>
              <a:spcBef>
                <a:spcPct val="0"/>
              </a:spcBef>
              <a:spcAft>
                <a:spcPct val="0"/>
              </a:spcAft>
              <a:defRPr sz="2800">
                <a:solidFill>
                  <a:schemeClr val="tx2"/>
                </a:solidFill>
                <a:latin typeface="Arial" pitchFamily="34" charset="0"/>
                <a:ea typeface="MS PGothic" panose="020B0600070205080204" pitchFamily="34" charset="-128"/>
                <a:cs typeface="MS PGothic" charset="0"/>
              </a:defRPr>
            </a:lvl5pPr>
            <a:lvl6pPr marL="457200" algn="l" rtl="0" fontAlgn="base">
              <a:lnSpc>
                <a:spcPct val="90000"/>
              </a:lnSpc>
              <a:spcBef>
                <a:spcPct val="0"/>
              </a:spcBef>
              <a:spcAft>
                <a:spcPct val="0"/>
              </a:spcAft>
              <a:defRPr sz="2200">
                <a:solidFill>
                  <a:schemeClr val="tx2"/>
                </a:solidFill>
                <a:latin typeface="Arial" pitchFamily="34" charset="0"/>
              </a:defRPr>
            </a:lvl6pPr>
            <a:lvl7pPr marL="914400" algn="l" rtl="0" fontAlgn="base">
              <a:lnSpc>
                <a:spcPct val="90000"/>
              </a:lnSpc>
              <a:spcBef>
                <a:spcPct val="0"/>
              </a:spcBef>
              <a:spcAft>
                <a:spcPct val="0"/>
              </a:spcAft>
              <a:defRPr sz="2200">
                <a:solidFill>
                  <a:schemeClr val="tx2"/>
                </a:solidFill>
                <a:latin typeface="Arial" pitchFamily="34" charset="0"/>
              </a:defRPr>
            </a:lvl7pPr>
            <a:lvl8pPr marL="1371600" algn="l" rtl="0" fontAlgn="base">
              <a:lnSpc>
                <a:spcPct val="90000"/>
              </a:lnSpc>
              <a:spcBef>
                <a:spcPct val="0"/>
              </a:spcBef>
              <a:spcAft>
                <a:spcPct val="0"/>
              </a:spcAft>
              <a:defRPr sz="2200">
                <a:solidFill>
                  <a:schemeClr val="tx2"/>
                </a:solidFill>
                <a:latin typeface="Arial" pitchFamily="34" charset="0"/>
              </a:defRPr>
            </a:lvl8pPr>
            <a:lvl9pPr marL="1828800" algn="l" rtl="0" fontAlgn="base">
              <a:lnSpc>
                <a:spcPct val="90000"/>
              </a:lnSpc>
              <a:spcBef>
                <a:spcPct val="0"/>
              </a:spcBef>
              <a:spcAft>
                <a:spcPct val="0"/>
              </a:spcAft>
              <a:defRPr sz="2200">
                <a:solidFill>
                  <a:schemeClr val="tx2"/>
                </a:solidFill>
                <a:latin typeface="Arial" pitchFamily="34" charset="0"/>
              </a:defRPr>
            </a:lvl9pPr>
          </a:lstStyle>
          <a:p>
            <a:r>
              <a:rPr lang="en-US" sz="2400" kern="0" dirty="0">
                <a:solidFill>
                  <a:schemeClr val="tx1"/>
                </a:solidFill>
              </a:rPr>
              <a:t>Digital </a:t>
            </a:r>
            <a:r>
              <a:rPr lang="en-US" sz="2400" kern="0" dirty="0" smtClean="0">
                <a:solidFill>
                  <a:schemeClr val="tx1"/>
                </a:solidFill>
              </a:rPr>
              <a:t>+ </a:t>
            </a:r>
            <a:r>
              <a:rPr lang="en-US" sz="2400" kern="0" dirty="0">
                <a:solidFill>
                  <a:schemeClr val="tx1"/>
                </a:solidFill>
              </a:rPr>
              <a:t>Enterprise </a:t>
            </a:r>
            <a:r>
              <a:rPr lang="en-US" sz="2400" kern="0" dirty="0" smtClean="0">
                <a:solidFill>
                  <a:schemeClr val="tx1"/>
                </a:solidFill>
              </a:rPr>
              <a:t>in sync: </a:t>
            </a:r>
            <a:r>
              <a:rPr lang="en-US" sz="2400" kern="0" dirty="0">
                <a:solidFill>
                  <a:schemeClr val="tx1"/>
                </a:solidFill>
              </a:rPr>
              <a:t>delivering apps at </a:t>
            </a:r>
            <a:r>
              <a:rPr lang="en-US" sz="2400" kern="0" dirty="0" smtClean="0">
                <a:solidFill>
                  <a:schemeClr val="tx1"/>
                </a:solidFill>
              </a:rPr>
              <a:t>the </a:t>
            </a:r>
            <a:r>
              <a:rPr lang="en-US" sz="2400" kern="0" dirty="0">
                <a:solidFill>
                  <a:schemeClr val="tx1"/>
                </a:solidFill>
              </a:rPr>
              <a:t>speed the business </a:t>
            </a:r>
            <a:r>
              <a:rPr lang="en-US" sz="2400" kern="0" dirty="0" smtClean="0">
                <a:solidFill>
                  <a:schemeClr val="tx1"/>
                </a:solidFill>
              </a:rPr>
              <a:t>requires</a:t>
            </a:r>
            <a:r>
              <a:rPr lang="is-IS" sz="2400" kern="0" dirty="0" smtClean="0">
                <a:solidFill>
                  <a:schemeClr val="tx1"/>
                </a:solidFill>
              </a:rPr>
              <a:t>… </a:t>
            </a:r>
            <a:r>
              <a:rPr lang="en-US" sz="2400" kern="0" dirty="0" smtClean="0">
                <a:solidFill>
                  <a:schemeClr val="tx1"/>
                </a:solidFill>
              </a:rPr>
              <a:t>from </a:t>
            </a:r>
            <a:r>
              <a:rPr lang="en-US" sz="2400" kern="0" dirty="0">
                <a:solidFill>
                  <a:schemeClr val="tx1"/>
                </a:solidFill>
              </a:rPr>
              <a:t>mobile to mainframe.</a:t>
            </a:r>
          </a:p>
        </p:txBody>
      </p:sp>
    </p:spTree>
    <p:extLst>
      <p:ext uri="{BB962C8B-B14F-4D97-AF65-F5344CB8AC3E}">
        <p14:creationId xmlns:p14="http://schemas.microsoft.com/office/powerpoint/2010/main" val="5546515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itle 108"/>
          <p:cNvSpPr>
            <a:spLocks noGrp="1"/>
          </p:cNvSpPr>
          <p:nvPr>
            <p:ph type="title"/>
          </p:nvPr>
        </p:nvSpPr>
        <p:spPr/>
        <p:txBody>
          <a:bodyPr/>
          <a:lstStyle/>
          <a:p>
            <a:r>
              <a:rPr lang="en-US" sz="2400" dirty="0" smtClean="0">
                <a:solidFill>
                  <a:schemeClr val="tx1"/>
                </a:solidFill>
                <a:cs typeface="Arial"/>
              </a:rPr>
              <a:t>IBM z Systems: The equal partner in end-to-end app delivery</a:t>
            </a:r>
            <a:br>
              <a:rPr lang="en-US" sz="2400" dirty="0" smtClean="0">
                <a:solidFill>
                  <a:schemeClr val="tx1"/>
                </a:solidFill>
                <a:cs typeface="Arial"/>
              </a:rPr>
            </a:br>
            <a:endParaRPr lang="en-US" sz="2400" dirty="0"/>
          </a:p>
        </p:txBody>
      </p:sp>
      <p:sp>
        <p:nvSpPr>
          <p:cNvPr id="116" name="Rectangle 7"/>
          <p:cNvSpPr txBox="1">
            <a:spLocks noChangeArrowheads="1"/>
          </p:cNvSpPr>
          <p:nvPr/>
        </p:nvSpPr>
        <p:spPr bwMode="black">
          <a:xfrm>
            <a:off x="182563" y="6521450"/>
            <a:ext cx="366712"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eaLnBrk="1" hangingPunct="1">
              <a:defRPr sz="800" smtClean="0">
                <a:solidFill>
                  <a:schemeClr val="tx1"/>
                </a:solidFill>
                <a:cs typeface="Arial" charset="0"/>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fld id="{DC6F839E-3616-FB47-921E-C68435BFACEB}" type="slidenum">
              <a:rPr kumimoji="0" lang="en-US" sz="800" b="0" i="0" u="none" strike="noStrike" kern="1200" cap="none" spc="0" normalizeH="0" baseline="0" noProof="0" smtClean="0">
                <a:ln>
                  <a:noFill/>
                </a:ln>
                <a:solidFill>
                  <a:schemeClr val="tx1"/>
                </a:solidFill>
                <a:effectLst/>
                <a:uLnTx/>
                <a:uFillTx/>
                <a:latin typeface="Arial" charset="0"/>
                <a:ea typeface="MS PGothic" charset="0"/>
                <a:cs typeface="Arial" charset="0"/>
              </a:rPr>
              <a:pPr marL="0" marR="0" lvl="0" indent="0" algn="l" defTabSz="914400" rtl="0" eaLnBrk="1" fontAlgn="base" latinLnBrk="0" hangingPunct="1">
                <a:lnSpc>
                  <a:spcPct val="100000"/>
                </a:lnSpc>
                <a:spcBef>
                  <a:spcPct val="0"/>
                </a:spcBef>
                <a:spcAft>
                  <a:spcPct val="0"/>
                </a:spcAft>
                <a:buClrTx/>
                <a:buSzTx/>
                <a:buFontTx/>
                <a:buNone/>
                <a:tabLst/>
                <a:defRPr/>
              </a:pPr>
              <a:t>9</a:t>
            </a:fld>
            <a:endParaRPr kumimoji="0" lang="en-US" sz="800" b="0" i="0" u="none" strike="noStrike" kern="1200" cap="none" spc="0" normalizeH="0" baseline="0" noProof="0" dirty="0">
              <a:ln>
                <a:noFill/>
              </a:ln>
              <a:solidFill>
                <a:schemeClr val="tx1"/>
              </a:solidFill>
              <a:effectLst/>
              <a:uLnTx/>
              <a:uFillTx/>
              <a:latin typeface="Arial" charset="0"/>
              <a:ea typeface="MS PGothic" charset="0"/>
              <a:cs typeface="Arial" charset="0"/>
            </a:endParaRPr>
          </a:p>
        </p:txBody>
      </p:sp>
      <p:sp>
        <p:nvSpPr>
          <p:cNvPr id="117" name="Rounded Rectangle 116"/>
          <p:cNvSpPr/>
          <p:nvPr/>
        </p:nvSpPr>
        <p:spPr bwMode="auto">
          <a:xfrm>
            <a:off x="457200" y="1822017"/>
            <a:ext cx="7985955" cy="3005572"/>
          </a:xfrm>
          <a:prstGeom prst="roundRect">
            <a:avLst>
              <a:gd name="adj" fmla="val 5747"/>
            </a:avLst>
          </a:prstGeom>
          <a:gradFill flip="none" rotWithShape="1">
            <a:gsLst>
              <a:gs pos="0">
                <a:sysClr val="window" lastClr="FFFFFF">
                  <a:lumMod val="95000"/>
                </a:sysClr>
              </a:gs>
              <a:gs pos="100000">
                <a:sysClr val="window" lastClr="FFFFFF"/>
              </a:gs>
            </a:gsLst>
            <a:lin ang="0" scaled="1"/>
            <a:tileRect/>
          </a:gradFill>
          <a:ln w="25400" cap="flat" cmpd="sng" algn="ctr">
            <a:noFill/>
            <a:prstDash val="solid"/>
          </a:ln>
          <a:effectLst/>
        </p:spPr>
        <p:txBody>
          <a:bodyPr anchor="ctr"/>
          <a:lstStyle/>
          <a:p>
            <a:pPr algn="ctr" defTabSz="511123" eaLnBrk="1" fontAlgn="auto" hangingPunct="1">
              <a:spcBef>
                <a:spcPts val="0"/>
              </a:spcBef>
              <a:spcAft>
                <a:spcPts val="0"/>
              </a:spcAft>
              <a:defRPr/>
            </a:pPr>
            <a:endParaRPr lang="en-US" sz="1800" kern="0">
              <a:solidFill>
                <a:prstClr val="black"/>
              </a:solidFill>
              <a:latin typeface="Arial"/>
              <a:ea typeface="+mn-ea"/>
            </a:endParaRPr>
          </a:p>
        </p:txBody>
      </p:sp>
      <p:grpSp>
        <p:nvGrpSpPr>
          <p:cNvPr id="118" name="Group 6"/>
          <p:cNvGrpSpPr>
            <a:grpSpLocks/>
          </p:cNvGrpSpPr>
          <p:nvPr/>
        </p:nvGrpSpPr>
        <p:grpSpPr bwMode="auto">
          <a:xfrm>
            <a:off x="2629764" y="1202346"/>
            <a:ext cx="1196974" cy="646830"/>
            <a:chOff x="7489826" y="1683068"/>
            <a:chExt cx="1377950" cy="744532"/>
          </a:xfrm>
        </p:grpSpPr>
        <p:sp>
          <p:nvSpPr>
            <p:cNvPr id="119" name="Freeform 25"/>
            <p:cNvSpPr>
              <a:spLocks/>
            </p:cNvSpPr>
            <p:nvPr/>
          </p:nvSpPr>
          <p:spPr bwMode="auto">
            <a:xfrm>
              <a:off x="7530031" y="1682368"/>
              <a:ext cx="1337746" cy="619450"/>
            </a:xfrm>
            <a:custGeom>
              <a:avLst/>
              <a:gdLst>
                <a:gd name="T0" fmla="*/ 2147483647 w 541"/>
                <a:gd name="T1" fmla="*/ 539708621 h 250"/>
                <a:gd name="T2" fmla="*/ 2147483647 w 541"/>
                <a:gd name="T3" fmla="*/ 558109012 h 250"/>
                <a:gd name="T4" fmla="*/ 2147483647 w 541"/>
                <a:gd name="T5" fmla="*/ 331184895 h 250"/>
                <a:gd name="T6" fmla="*/ 2037664669 w 541"/>
                <a:gd name="T7" fmla="*/ 429313707 h 250"/>
                <a:gd name="T8" fmla="*/ 1486943719 w 541"/>
                <a:gd name="T9" fmla="*/ 6134291 h 250"/>
                <a:gd name="T10" fmla="*/ 972939334 w 541"/>
                <a:gd name="T11" fmla="*/ 374117489 h 250"/>
                <a:gd name="T12" fmla="*/ 838319043 w 541"/>
                <a:gd name="T13" fmla="*/ 349585286 h 250"/>
                <a:gd name="T14" fmla="*/ 452815213 w 541"/>
                <a:gd name="T15" fmla="*/ 705302384 h 250"/>
                <a:gd name="T16" fmla="*/ 305955061 w 541"/>
                <a:gd name="T17" fmla="*/ 674635892 h 250"/>
                <a:gd name="T18" fmla="*/ 0 w 541"/>
                <a:gd name="T19" fmla="*/ 993554531 h 250"/>
                <a:gd name="T20" fmla="*/ 318194844 w 541"/>
                <a:gd name="T21" fmla="*/ 1300207379 h 250"/>
                <a:gd name="T22" fmla="*/ 514004230 w 541"/>
                <a:gd name="T23" fmla="*/ 1226610460 h 250"/>
                <a:gd name="T24" fmla="*/ 1162631226 w 541"/>
                <a:gd name="T25" fmla="*/ 1527131495 h 250"/>
                <a:gd name="T26" fmla="*/ 1578729720 w 541"/>
                <a:gd name="T27" fmla="*/ 1422868394 h 250"/>
                <a:gd name="T28" fmla="*/ 1841852886 w 541"/>
                <a:gd name="T29" fmla="*/ 1514865393 h 250"/>
                <a:gd name="T30" fmla="*/ 2147483647 w 541"/>
                <a:gd name="T31" fmla="*/ 1355406074 h 250"/>
                <a:gd name="T32" fmla="*/ 2147483647 w 541"/>
                <a:gd name="T33" fmla="*/ 1508731104 h 250"/>
                <a:gd name="T34" fmla="*/ 2147483647 w 541"/>
                <a:gd name="T35" fmla="*/ 1386070089 h 250"/>
                <a:gd name="T36" fmla="*/ 2147483647 w 541"/>
                <a:gd name="T37" fmla="*/ 1435134495 h 250"/>
                <a:gd name="T38" fmla="*/ 2147483647 w 541"/>
                <a:gd name="T39" fmla="*/ 981288430 h 250"/>
                <a:gd name="T40" fmla="*/ 2147483647 w 541"/>
                <a:gd name="T41" fmla="*/ 539708621 h 25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41"/>
                <a:gd name="T64" fmla="*/ 0 h 250"/>
                <a:gd name="T65" fmla="*/ 541 w 541"/>
                <a:gd name="T66" fmla="*/ 250 h 25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41" h="250">
                  <a:moveTo>
                    <a:pt x="466" y="88"/>
                  </a:moveTo>
                  <a:cubicBezTo>
                    <a:pt x="460" y="88"/>
                    <a:pt x="454" y="89"/>
                    <a:pt x="448" y="91"/>
                  </a:cubicBezTo>
                  <a:cubicBezTo>
                    <a:pt x="434" y="68"/>
                    <a:pt x="408" y="54"/>
                    <a:pt x="379" y="54"/>
                  </a:cubicBezTo>
                  <a:cubicBezTo>
                    <a:pt x="362" y="54"/>
                    <a:pt x="346" y="60"/>
                    <a:pt x="333" y="70"/>
                  </a:cubicBezTo>
                  <a:cubicBezTo>
                    <a:pt x="323" y="30"/>
                    <a:pt x="286" y="0"/>
                    <a:pt x="243" y="1"/>
                  </a:cubicBezTo>
                  <a:cubicBezTo>
                    <a:pt x="204" y="2"/>
                    <a:pt x="171" y="27"/>
                    <a:pt x="159" y="61"/>
                  </a:cubicBezTo>
                  <a:cubicBezTo>
                    <a:pt x="152" y="59"/>
                    <a:pt x="144" y="57"/>
                    <a:pt x="137" y="57"/>
                  </a:cubicBezTo>
                  <a:cubicBezTo>
                    <a:pt x="104" y="58"/>
                    <a:pt x="77" y="83"/>
                    <a:pt x="74" y="115"/>
                  </a:cubicBezTo>
                  <a:cubicBezTo>
                    <a:pt x="67" y="112"/>
                    <a:pt x="59" y="110"/>
                    <a:pt x="50" y="110"/>
                  </a:cubicBezTo>
                  <a:cubicBezTo>
                    <a:pt x="22" y="110"/>
                    <a:pt x="0" y="134"/>
                    <a:pt x="0" y="162"/>
                  </a:cubicBezTo>
                  <a:cubicBezTo>
                    <a:pt x="1" y="190"/>
                    <a:pt x="24" y="213"/>
                    <a:pt x="52" y="212"/>
                  </a:cubicBezTo>
                  <a:cubicBezTo>
                    <a:pt x="64" y="212"/>
                    <a:pt x="75" y="207"/>
                    <a:pt x="84" y="200"/>
                  </a:cubicBezTo>
                  <a:cubicBezTo>
                    <a:pt x="101" y="230"/>
                    <a:pt x="143" y="250"/>
                    <a:pt x="190" y="249"/>
                  </a:cubicBezTo>
                  <a:cubicBezTo>
                    <a:pt x="216" y="249"/>
                    <a:pt x="239" y="242"/>
                    <a:pt x="258" y="232"/>
                  </a:cubicBezTo>
                  <a:cubicBezTo>
                    <a:pt x="270" y="242"/>
                    <a:pt x="285" y="248"/>
                    <a:pt x="301" y="247"/>
                  </a:cubicBezTo>
                  <a:cubicBezTo>
                    <a:pt x="322" y="247"/>
                    <a:pt x="340" y="237"/>
                    <a:pt x="352" y="221"/>
                  </a:cubicBezTo>
                  <a:cubicBezTo>
                    <a:pt x="361" y="236"/>
                    <a:pt x="377" y="246"/>
                    <a:pt x="396" y="246"/>
                  </a:cubicBezTo>
                  <a:cubicBezTo>
                    <a:pt x="412" y="245"/>
                    <a:pt x="426" y="238"/>
                    <a:pt x="435" y="226"/>
                  </a:cubicBezTo>
                  <a:cubicBezTo>
                    <a:pt x="445" y="231"/>
                    <a:pt x="457" y="234"/>
                    <a:pt x="469" y="234"/>
                  </a:cubicBezTo>
                  <a:cubicBezTo>
                    <a:pt x="509" y="233"/>
                    <a:pt x="541" y="200"/>
                    <a:pt x="540" y="160"/>
                  </a:cubicBezTo>
                  <a:cubicBezTo>
                    <a:pt x="540" y="120"/>
                    <a:pt x="506" y="88"/>
                    <a:pt x="466" y="88"/>
                  </a:cubicBezTo>
                  <a:close/>
                </a:path>
              </a:pathLst>
            </a:custGeom>
            <a:solidFill>
              <a:srgbClr val="82D1F5"/>
            </a:solidFill>
            <a:ln w="31750" cap="flat">
              <a:solidFill>
                <a:srgbClr val="FFFFFF"/>
              </a:solidFill>
              <a:prstDash val="solid"/>
              <a:miter lim="800000"/>
              <a:headEnd/>
              <a:tailEnd/>
            </a:ln>
          </p:spPr>
          <p:txBody>
            <a:bodyPr/>
            <a:lstStyle/>
            <a:p>
              <a:pPr defTabSz="509588" eaLnBrk="1" fontAlgn="auto" hangingPunct="1">
                <a:spcBef>
                  <a:spcPts val="0"/>
                </a:spcBef>
                <a:spcAft>
                  <a:spcPts val="0"/>
                </a:spcAft>
                <a:defRPr/>
              </a:pPr>
              <a:endParaRPr lang="en-US" sz="1800" kern="0">
                <a:solidFill>
                  <a:prstClr val="black"/>
                </a:solidFill>
                <a:ea typeface="+mn-ea"/>
                <a:cs typeface="Arial" charset="0"/>
              </a:endParaRPr>
            </a:p>
          </p:txBody>
        </p:sp>
        <p:sp>
          <p:nvSpPr>
            <p:cNvPr id="120" name="Freeform 26"/>
            <p:cNvSpPr>
              <a:spLocks/>
            </p:cNvSpPr>
            <p:nvPr/>
          </p:nvSpPr>
          <p:spPr bwMode="auto">
            <a:xfrm flipH="1">
              <a:off x="7489826" y="2060616"/>
              <a:ext cx="793144" cy="367285"/>
            </a:xfrm>
            <a:custGeom>
              <a:avLst/>
              <a:gdLst>
                <a:gd name="T0" fmla="*/ 1687589131 w 321"/>
                <a:gd name="T1" fmla="*/ 319249997 h 148"/>
                <a:gd name="T2" fmla="*/ 1620330590 w 321"/>
                <a:gd name="T3" fmla="*/ 331527488 h 148"/>
                <a:gd name="T4" fmla="*/ 1375751828 w 321"/>
                <a:gd name="T5" fmla="*/ 196460995 h 148"/>
                <a:gd name="T6" fmla="*/ 1210661473 w 321"/>
                <a:gd name="T7" fmla="*/ 251715550 h 148"/>
                <a:gd name="T8" fmla="*/ 880481380 w 321"/>
                <a:gd name="T9" fmla="*/ 0 h 148"/>
                <a:gd name="T10" fmla="*/ 574759009 w 321"/>
                <a:gd name="T11" fmla="*/ 221018300 h 148"/>
                <a:gd name="T12" fmla="*/ 495270293 w 321"/>
                <a:gd name="T13" fmla="*/ 208740886 h 148"/>
                <a:gd name="T14" fmla="*/ 269036716 w 321"/>
                <a:gd name="T15" fmla="*/ 417479295 h 148"/>
                <a:gd name="T16" fmla="*/ 183432913 w 321"/>
                <a:gd name="T17" fmla="*/ 399061935 h 148"/>
                <a:gd name="T18" fmla="*/ 6115090 w 321"/>
                <a:gd name="T19" fmla="*/ 583242961 h 148"/>
                <a:gd name="T20" fmla="*/ 189548000 w 321"/>
                <a:gd name="T21" fmla="*/ 767426620 h 148"/>
                <a:gd name="T22" fmla="*/ 305722294 w 321"/>
                <a:gd name="T23" fmla="*/ 724449478 h 148"/>
                <a:gd name="T24" fmla="*/ 690933458 w 321"/>
                <a:gd name="T25" fmla="*/ 902493036 h 148"/>
                <a:gd name="T26" fmla="*/ 935509747 w 321"/>
                <a:gd name="T27" fmla="*/ 841098535 h 148"/>
                <a:gd name="T28" fmla="*/ 1094487179 w 321"/>
                <a:gd name="T29" fmla="*/ 896353091 h 148"/>
                <a:gd name="T30" fmla="*/ 1277920014 w 321"/>
                <a:gd name="T31" fmla="*/ 804263816 h 148"/>
                <a:gd name="T32" fmla="*/ 1436895282 w 321"/>
                <a:gd name="T33" fmla="*/ 890215623 h 148"/>
                <a:gd name="T34" fmla="*/ 1577527452 w 321"/>
                <a:gd name="T35" fmla="*/ 822681176 h 148"/>
                <a:gd name="T36" fmla="*/ 1699816833 w 321"/>
                <a:gd name="T37" fmla="*/ 847238481 h 148"/>
                <a:gd name="T38" fmla="*/ 1956623297 w 321"/>
                <a:gd name="T39" fmla="*/ 577105494 h 148"/>
                <a:gd name="T40" fmla="*/ 1687589131 w 321"/>
                <a:gd name="T41" fmla="*/ 319249997 h 14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21"/>
                <a:gd name="T64" fmla="*/ 0 h 148"/>
                <a:gd name="T65" fmla="*/ 321 w 321"/>
                <a:gd name="T66" fmla="*/ 148 h 14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21" h="148">
                  <a:moveTo>
                    <a:pt x="276" y="52"/>
                  </a:moveTo>
                  <a:cubicBezTo>
                    <a:pt x="272" y="52"/>
                    <a:pt x="269" y="53"/>
                    <a:pt x="265" y="54"/>
                  </a:cubicBezTo>
                  <a:cubicBezTo>
                    <a:pt x="257" y="40"/>
                    <a:pt x="242" y="31"/>
                    <a:pt x="225" y="32"/>
                  </a:cubicBezTo>
                  <a:cubicBezTo>
                    <a:pt x="215" y="32"/>
                    <a:pt x="205" y="35"/>
                    <a:pt x="198" y="41"/>
                  </a:cubicBezTo>
                  <a:cubicBezTo>
                    <a:pt x="192" y="17"/>
                    <a:pt x="170" y="0"/>
                    <a:pt x="144" y="0"/>
                  </a:cubicBezTo>
                  <a:cubicBezTo>
                    <a:pt x="121" y="1"/>
                    <a:pt x="102" y="15"/>
                    <a:pt x="94" y="36"/>
                  </a:cubicBezTo>
                  <a:cubicBezTo>
                    <a:pt x="90" y="34"/>
                    <a:pt x="86" y="34"/>
                    <a:pt x="81" y="34"/>
                  </a:cubicBezTo>
                  <a:cubicBezTo>
                    <a:pt x="62" y="34"/>
                    <a:pt x="46" y="49"/>
                    <a:pt x="44" y="68"/>
                  </a:cubicBezTo>
                  <a:cubicBezTo>
                    <a:pt x="40" y="66"/>
                    <a:pt x="35" y="65"/>
                    <a:pt x="30" y="65"/>
                  </a:cubicBezTo>
                  <a:cubicBezTo>
                    <a:pt x="14" y="65"/>
                    <a:pt x="0" y="79"/>
                    <a:pt x="1" y="95"/>
                  </a:cubicBezTo>
                  <a:cubicBezTo>
                    <a:pt x="1" y="112"/>
                    <a:pt x="15" y="125"/>
                    <a:pt x="31" y="125"/>
                  </a:cubicBezTo>
                  <a:cubicBezTo>
                    <a:pt x="38" y="125"/>
                    <a:pt x="45" y="122"/>
                    <a:pt x="50" y="118"/>
                  </a:cubicBezTo>
                  <a:cubicBezTo>
                    <a:pt x="60" y="136"/>
                    <a:pt x="85" y="148"/>
                    <a:pt x="113" y="147"/>
                  </a:cubicBezTo>
                  <a:cubicBezTo>
                    <a:pt x="128" y="147"/>
                    <a:pt x="142" y="143"/>
                    <a:pt x="153" y="137"/>
                  </a:cubicBezTo>
                  <a:cubicBezTo>
                    <a:pt x="160" y="143"/>
                    <a:pt x="169" y="146"/>
                    <a:pt x="179" y="146"/>
                  </a:cubicBezTo>
                  <a:cubicBezTo>
                    <a:pt x="191" y="146"/>
                    <a:pt x="202" y="140"/>
                    <a:pt x="209" y="131"/>
                  </a:cubicBezTo>
                  <a:cubicBezTo>
                    <a:pt x="214" y="139"/>
                    <a:pt x="224" y="145"/>
                    <a:pt x="235" y="145"/>
                  </a:cubicBezTo>
                  <a:cubicBezTo>
                    <a:pt x="244" y="145"/>
                    <a:pt x="252" y="140"/>
                    <a:pt x="258" y="134"/>
                  </a:cubicBezTo>
                  <a:cubicBezTo>
                    <a:pt x="264" y="137"/>
                    <a:pt x="271" y="138"/>
                    <a:pt x="278" y="138"/>
                  </a:cubicBezTo>
                  <a:cubicBezTo>
                    <a:pt x="302" y="138"/>
                    <a:pt x="321" y="118"/>
                    <a:pt x="320" y="94"/>
                  </a:cubicBezTo>
                  <a:cubicBezTo>
                    <a:pt x="320" y="70"/>
                    <a:pt x="300" y="52"/>
                    <a:pt x="276" y="52"/>
                  </a:cubicBezTo>
                  <a:close/>
                </a:path>
              </a:pathLst>
            </a:custGeom>
            <a:solidFill>
              <a:srgbClr val="82D1F5"/>
            </a:solidFill>
            <a:ln w="19050" cap="flat">
              <a:solidFill>
                <a:srgbClr val="FFFFFF"/>
              </a:solidFill>
              <a:prstDash val="solid"/>
              <a:miter lim="800000"/>
              <a:headEnd/>
              <a:tailEnd/>
            </a:ln>
          </p:spPr>
          <p:txBody>
            <a:bodyPr/>
            <a:lstStyle/>
            <a:p>
              <a:pPr defTabSz="509588" eaLnBrk="1" fontAlgn="auto" hangingPunct="1">
                <a:spcBef>
                  <a:spcPts val="0"/>
                </a:spcBef>
                <a:spcAft>
                  <a:spcPts val="0"/>
                </a:spcAft>
                <a:defRPr/>
              </a:pPr>
              <a:endParaRPr lang="en-US" sz="1800" kern="0">
                <a:solidFill>
                  <a:prstClr val="black"/>
                </a:solidFill>
                <a:ea typeface="+mn-ea"/>
                <a:cs typeface="Arial" charset="0"/>
              </a:endParaRPr>
            </a:p>
          </p:txBody>
        </p:sp>
      </p:grpSp>
      <p:grpSp>
        <p:nvGrpSpPr>
          <p:cNvPr id="121" name="Group 9"/>
          <p:cNvGrpSpPr>
            <a:grpSpLocks/>
          </p:cNvGrpSpPr>
          <p:nvPr/>
        </p:nvGrpSpPr>
        <p:grpSpPr bwMode="auto">
          <a:xfrm>
            <a:off x="4001364" y="1202346"/>
            <a:ext cx="1196974" cy="646830"/>
            <a:chOff x="7489826" y="1683068"/>
            <a:chExt cx="1377950" cy="744532"/>
          </a:xfrm>
        </p:grpSpPr>
        <p:sp>
          <p:nvSpPr>
            <p:cNvPr id="122" name="Freeform 25"/>
            <p:cNvSpPr>
              <a:spLocks/>
            </p:cNvSpPr>
            <p:nvPr/>
          </p:nvSpPr>
          <p:spPr bwMode="auto">
            <a:xfrm>
              <a:off x="7530031" y="1682368"/>
              <a:ext cx="1337746" cy="619450"/>
            </a:xfrm>
            <a:custGeom>
              <a:avLst/>
              <a:gdLst>
                <a:gd name="T0" fmla="*/ 2147483647 w 541"/>
                <a:gd name="T1" fmla="*/ 539708621 h 250"/>
                <a:gd name="T2" fmla="*/ 2147483647 w 541"/>
                <a:gd name="T3" fmla="*/ 558109012 h 250"/>
                <a:gd name="T4" fmla="*/ 2147483647 w 541"/>
                <a:gd name="T5" fmla="*/ 331184895 h 250"/>
                <a:gd name="T6" fmla="*/ 2037664669 w 541"/>
                <a:gd name="T7" fmla="*/ 429313707 h 250"/>
                <a:gd name="T8" fmla="*/ 1486943719 w 541"/>
                <a:gd name="T9" fmla="*/ 6134291 h 250"/>
                <a:gd name="T10" fmla="*/ 972939334 w 541"/>
                <a:gd name="T11" fmla="*/ 374117489 h 250"/>
                <a:gd name="T12" fmla="*/ 838319043 w 541"/>
                <a:gd name="T13" fmla="*/ 349585286 h 250"/>
                <a:gd name="T14" fmla="*/ 452815213 w 541"/>
                <a:gd name="T15" fmla="*/ 705302384 h 250"/>
                <a:gd name="T16" fmla="*/ 305955061 w 541"/>
                <a:gd name="T17" fmla="*/ 674635892 h 250"/>
                <a:gd name="T18" fmla="*/ 0 w 541"/>
                <a:gd name="T19" fmla="*/ 993554531 h 250"/>
                <a:gd name="T20" fmla="*/ 318194844 w 541"/>
                <a:gd name="T21" fmla="*/ 1300207379 h 250"/>
                <a:gd name="T22" fmla="*/ 514004230 w 541"/>
                <a:gd name="T23" fmla="*/ 1226610460 h 250"/>
                <a:gd name="T24" fmla="*/ 1162631226 w 541"/>
                <a:gd name="T25" fmla="*/ 1527131495 h 250"/>
                <a:gd name="T26" fmla="*/ 1578729720 w 541"/>
                <a:gd name="T27" fmla="*/ 1422868394 h 250"/>
                <a:gd name="T28" fmla="*/ 1841852886 w 541"/>
                <a:gd name="T29" fmla="*/ 1514865393 h 250"/>
                <a:gd name="T30" fmla="*/ 2147483647 w 541"/>
                <a:gd name="T31" fmla="*/ 1355406074 h 250"/>
                <a:gd name="T32" fmla="*/ 2147483647 w 541"/>
                <a:gd name="T33" fmla="*/ 1508731104 h 250"/>
                <a:gd name="T34" fmla="*/ 2147483647 w 541"/>
                <a:gd name="T35" fmla="*/ 1386070089 h 250"/>
                <a:gd name="T36" fmla="*/ 2147483647 w 541"/>
                <a:gd name="T37" fmla="*/ 1435134495 h 250"/>
                <a:gd name="T38" fmla="*/ 2147483647 w 541"/>
                <a:gd name="T39" fmla="*/ 981288430 h 250"/>
                <a:gd name="T40" fmla="*/ 2147483647 w 541"/>
                <a:gd name="T41" fmla="*/ 539708621 h 25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41"/>
                <a:gd name="T64" fmla="*/ 0 h 250"/>
                <a:gd name="T65" fmla="*/ 541 w 541"/>
                <a:gd name="T66" fmla="*/ 250 h 25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41" h="250">
                  <a:moveTo>
                    <a:pt x="466" y="88"/>
                  </a:moveTo>
                  <a:cubicBezTo>
                    <a:pt x="460" y="88"/>
                    <a:pt x="454" y="89"/>
                    <a:pt x="448" y="91"/>
                  </a:cubicBezTo>
                  <a:cubicBezTo>
                    <a:pt x="434" y="68"/>
                    <a:pt x="408" y="54"/>
                    <a:pt x="379" y="54"/>
                  </a:cubicBezTo>
                  <a:cubicBezTo>
                    <a:pt x="362" y="54"/>
                    <a:pt x="346" y="60"/>
                    <a:pt x="333" y="70"/>
                  </a:cubicBezTo>
                  <a:cubicBezTo>
                    <a:pt x="323" y="30"/>
                    <a:pt x="286" y="0"/>
                    <a:pt x="243" y="1"/>
                  </a:cubicBezTo>
                  <a:cubicBezTo>
                    <a:pt x="204" y="2"/>
                    <a:pt x="171" y="27"/>
                    <a:pt x="159" y="61"/>
                  </a:cubicBezTo>
                  <a:cubicBezTo>
                    <a:pt x="152" y="59"/>
                    <a:pt x="144" y="57"/>
                    <a:pt x="137" y="57"/>
                  </a:cubicBezTo>
                  <a:cubicBezTo>
                    <a:pt x="104" y="58"/>
                    <a:pt x="77" y="83"/>
                    <a:pt x="74" y="115"/>
                  </a:cubicBezTo>
                  <a:cubicBezTo>
                    <a:pt x="67" y="112"/>
                    <a:pt x="59" y="110"/>
                    <a:pt x="50" y="110"/>
                  </a:cubicBezTo>
                  <a:cubicBezTo>
                    <a:pt x="22" y="110"/>
                    <a:pt x="0" y="134"/>
                    <a:pt x="0" y="162"/>
                  </a:cubicBezTo>
                  <a:cubicBezTo>
                    <a:pt x="1" y="190"/>
                    <a:pt x="24" y="213"/>
                    <a:pt x="52" y="212"/>
                  </a:cubicBezTo>
                  <a:cubicBezTo>
                    <a:pt x="64" y="212"/>
                    <a:pt x="75" y="207"/>
                    <a:pt x="84" y="200"/>
                  </a:cubicBezTo>
                  <a:cubicBezTo>
                    <a:pt x="101" y="230"/>
                    <a:pt x="143" y="250"/>
                    <a:pt x="190" y="249"/>
                  </a:cubicBezTo>
                  <a:cubicBezTo>
                    <a:pt x="216" y="249"/>
                    <a:pt x="239" y="242"/>
                    <a:pt x="258" y="232"/>
                  </a:cubicBezTo>
                  <a:cubicBezTo>
                    <a:pt x="270" y="242"/>
                    <a:pt x="285" y="248"/>
                    <a:pt x="301" y="247"/>
                  </a:cubicBezTo>
                  <a:cubicBezTo>
                    <a:pt x="322" y="247"/>
                    <a:pt x="340" y="237"/>
                    <a:pt x="352" y="221"/>
                  </a:cubicBezTo>
                  <a:cubicBezTo>
                    <a:pt x="361" y="236"/>
                    <a:pt x="377" y="246"/>
                    <a:pt x="396" y="246"/>
                  </a:cubicBezTo>
                  <a:cubicBezTo>
                    <a:pt x="412" y="245"/>
                    <a:pt x="426" y="238"/>
                    <a:pt x="435" y="226"/>
                  </a:cubicBezTo>
                  <a:cubicBezTo>
                    <a:pt x="445" y="231"/>
                    <a:pt x="457" y="234"/>
                    <a:pt x="469" y="234"/>
                  </a:cubicBezTo>
                  <a:cubicBezTo>
                    <a:pt x="509" y="233"/>
                    <a:pt x="541" y="200"/>
                    <a:pt x="540" y="160"/>
                  </a:cubicBezTo>
                  <a:cubicBezTo>
                    <a:pt x="540" y="120"/>
                    <a:pt x="506" y="88"/>
                    <a:pt x="466" y="88"/>
                  </a:cubicBezTo>
                  <a:close/>
                </a:path>
              </a:pathLst>
            </a:custGeom>
            <a:solidFill>
              <a:srgbClr val="82D1F5"/>
            </a:solidFill>
            <a:ln w="31750" cap="flat">
              <a:solidFill>
                <a:srgbClr val="FFFFFF"/>
              </a:solidFill>
              <a:prstDash val="solid"/>
              <a:miter lim="800000"/>
              <a:headEnd/>
              <a:tailEnd/>
            </a:ln>
          </p:spPr>
          <p:txBody>
            <a:bodyPr/>
            <a:lstStyle/>
            <a:p>
              <a:pPr defTabSz="509588" eaLnBrk="1" fontAlgn="auto" hangingPunct="1">
                <a:spcBef>
                  <a:spcPts val="0"/>
                </a:spcBef>
                <a:spcAft>
                  <a:spcPts val="0"/>
                </a:spcAft>
                <a:defRPr/>
              </a:pPr>
              <a:endParaRPr lang="en-US" sz="1800" kern="0">
                <a:solidFill>
                  <a:prstClr val="black"/>
                </a:solidFill>
                <a:ea typeface="+mn-ea"/>
                <a:cs typeface="Arial" charset="0"/>
              </a:endParaRPr>
            </a:p>
          </p:txBody>
        </p:sp>
        <p:sp>
          <p:nvSpPr>
            <p:cNvPr id="123" name="Freeform 26"/>
            <p:cNvSpPr>
              <a:spLocks/>
            </p:cNvSpPr>
            <p:nvPr/>
          </p:nvSpPr>
          <p:spPr bwMode="auto">
            <a:xfrm flipH="1">
              <a:off x="7489826" y="2060616"/>
              <a:ext cx="793144" cy="367285"/>
            </a:xfrm>
            <a:custGeom>
              <a:avLst/>
              <a:gdLst>
                <a:gd name="T0" fmla="*/ 1687589131 w 321"/>
                <a:gd name="T1" fmla="*/ 319249997 h 148"/>
                <a:gd name="T2" fmla="*/ 1620330590 w 321"/>
                <a:gd name="T3" fmla="*/ 331527488 h 148"/>
                <a:gd name="T4" fmla="*/ 1375751828 w 321"/>
                <a:gd name="T5" fmla="*/ 196460995 h 148"/>
                <a:gd name="T6" fmla="*/ 1210661473 w 321"/>
                <a:gd name="T7" fmla="*/ 251715550 h 148"/>
                <a:gd name="T8" fmla="*/ 880481380 w 321"/>
                <a:gd name="T9" fmla="*/ 0 h 148"/>
                <a:gd name="T10" fmla="*/ 574759009 w 321"/>
                <a:gd name="T11" fmla="*/ 221018300 h 148"/>
                <a:gd name="T12" fmla="*/ 495270293 w 321"/>
                <a:gd name="T13" fmla="*/ 208740886 h 148"/>
                <a:gd name="T14" fmla="*/ 269036716 w 321"/>
                <a:gd name="T15" fmla="*/ 417479295 h 148"/>
                <a:gd name="T16" fmla="*/ 183432913 w 321"/>
                <a:gd name="T17" fmla="*/ 399061935 h 148"/>
                <a:gd name="T18" fmla="*/ 6115090 w 321"/>
                <a:gd name="T19" fmla="*/ 583242961 h 148"/>
                <a:gd name="T20" fmla="*/ 189548000 w 321"/>
                <a:gd name="T21" fmla="*/ 767426620 h 148"/>
                <a:gd name="T22" fmla="*/ 305722294 w 321"/>
                <a:gd name="T23" fmla="*/ 724449478 h 148"/>
                <a:gd name="T24" fmla="*/ 690933458 w 321"/>
                <a:gd name="T25" fmla="*/ 902493036 h 148"/>
                <a:gd name="T26" fmla="*/ 935509747 w 321"/>
                <a:gd name="T27" fmla="*/ 841098535 h 148"/>
                <a:gd name="T28" fmla="*/ 1094487179 w 321"/>
                <a:gd name="T29" fmla="*/ 896353091 h 148"/>
                <a:gd name="T30" fmla="*/ 1277920014 w 321"/>
                <a:gd name="T31" fmla="*/ 804263816 h 148"/>
                <a:gd name="T32" fmla="*/ 1436895282 w 321"/>
                <a:gd name="T33" fmla="*/ 890215623 h 148"/>
                <a:gd name="T34" fmla="*/ 1577527452 w 321"/>
                <a:gd name="T35" fmla="*/ 822681176 h 148"/>
                <a:gd name="T36" fmla="*/ 1699816833 w 321"/>
                <a:gd name="T37" fmla="*/ 847238481 h 148"/>
                <a:gd name="T38" fmla="*/ 1956623297 w 321"/>
                <a:gd name="T39" fmla="*/ 577105494 h 148"/>
                <a:gd name="T40" fmla="*/ 1687589131 w 321"/>
                <a:gd name="T41" fmla="*/ 319249997 h 14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21"/>
                <a:gd name="T64" fmla="*/ 0 h 148"/>
                <a:gd name="T65" fmla="*/ 321 w 321"/>
                <a:gd name="T66" fmla="*/ 148 h 14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21" h="148">
                  <a:moveTo>
                    <a:pt x="276" y="52"/>
                  </a:moveTo>
                  <a:cubicBezTo>
                    <a:pt x="272" y="52"/>
                    <a:pt x="269" y="53"/>
                    <a:pt x="265" y="54"/>
                  </a:cubicBezTo>
                  <a:cubicBezTo>
                    <a:pt x="257" y="40"/>
                    <a:pt x="242" y="31"/>
                    <a:pt x="225" y="32"/>
                  </a:cubicBezTo>
                  <a:cubicBezTo>
                    <a:pt x="215" y="32"/>
                    <a:pt x="205" y="35"/>
                    <a:pt x="198" y="41"/>
                  </a:cubicBezTo>
                  <a:cubicBezTo>
                    <a:pt x="192" y="17"/>
                    <a:pt x="170" y="0"/>
                    <a:pt x="144" y="0"/>
                  </a:cubicBezTo>
                  <a:cubicBezTo>
                    <a:pt x="121" y="1"/>
                    <a:pt x="102" y="15"/>
                    <a:pt x="94" y="36"/>
                  </a:cubicBezTo>
                  <a:cubicBezTo>
                    <a:pt x="90" y="34"/>
                    <a:pt x="86" y="34"/>
                    <a:pt x="81" y="34"/>
                  </a:cubicBezTo>
                  <a:cubicBezTo>
                    <a:pt x="62" y="34"/>
                    <a:pt x="46" y="49"/>
                    <a:pt x="44" y="68"/>
                  </a:cubicBezTo>
                  <a:cubicBezTo>
                    <a:pt x="40" y="66"/>
                    <a:pt x="35" y="65"/>
                    <a:pt x="30" y="65"/>
                  </a:cubicBezTo>
                  <a:cubicBezTo>
                    <a:pt x="14" y="65"/>
                    <a:pt x="0" y="79"/>
                    <a:pt x="1" y="95"/>
                  </a:cubicBezTo>
                  <a:cubicBezTo>
                    <a:pt x="1" y="112"/>
                    <a:pt x="15" y="125"/>
                    <a:pt x="31" y="125"/>
                  </a:cubicBezTo>
                  <a:cubicBezTo>
                    <a:pt x="38" y="125"/>
                    <a:pt x="45" y="122"/>
                    <a:pt x="50" y="118"/>
                  </a:cubicBezTo>
                  <a:cubicBezTo>
                    <a:pt x="60" y="136"/>
                    <a:pt x="85" y="148"/>
                    <a:pt x="113" y="147"/>
                  </a:cubicBezTo>
                  <a:cubicBezTo>
                    <a:pt x="128" y="147"/>
                    <a:pt x="142" y="143"/>
                    <a:pt x="153" y="137"/>
                  </a:cubicBezTo>
                  <a:cubicBezTo>
                    <a:pt x="160" y="143"/>
                    <a:pt x="169" y="146"/>
                    <a:pt x="179" y="146"/>
                  </a:cubicBezTo>
                  <a:cubicBezTo>
                    <a:pt x="191" y="146"/>
                    <a:pt x="202" y="140"/>
                    <a:pt x="209" y="131"/>
                  </a:cubicBezTo>
                  <a:cubicBezTo>
                    <a:pt x="214" y="139"/>
                    <a:pt x="224" y="145"/>
                    <a:pt x="235" y="145"/>
                  </a:cubicBezTo>
                  <a:cubicBezTo>
                    <a:pt x="244" y="145"/>
                    <a:pt x="252" y="140"/>
                    <a:pt x="258" y="134"/>
                  </a:cubicBezTo>
                  <a:cubicBezTo>
                    <a:pt x="264" y="137"/>
                    <a:pt x="271" y="138"/>
                    <a:pt x="278" y="138"/>
                  </a:cubicBezTo>
                  <a:cubicBezTo>
                    <a:pt x="302" y="138"/>
                    <a:pt x="321" y="118"/>
                    <a:pt x="320" y="94"/>
                  </a:cubicBezTo>
                  <a:cubicBezTo>
                    <a:pt x="320" y="70"/>
                    <a:pt x="300" y="52"/>
                    <a:pt x="276" y="52"/>
                  </a:cubicBezTo>
                  <a:close/>
                </a:path>
              </a:pathLst>
            </a:custGeom>
            <a:solidFill>
              <a:srgbClr val="82D1F5"/>
            </a:solidFill>
            <a:ln w="19050" cap="flat">
              <a:solidFill>
                <a:srgbClr val="FFFFFF"/>
              </a:solidFill>
              <a:prstDash val="solid"/>
              <a:miter lim="800000"/>
              <a:headEnd/>
              <a:tailEnd/>
            </a:ln>
          </p:spPr>
          <p:txBody>
            <a:bodyPr/>
            <a:lstStyle/>
            <a:p>
              <a:pPr defTabSz="509588" eaLnBrk="1" fontAlgn="auto" hangingPunct="1">
                <a:spcBef>
                  <a:spcPts val="0"/>
                </a:spcBef>
                <a:spcAft>
                  <a:spcPts val="0"/>
                </a:spcAft>
                <a:defRPr/>
              </a:pPr>
              <a:endParaRPr lang="en-US" sz="1800" kern="0">
                <a:solidFill>
                  <a:prstClr val="black"/>
                </a:solidFill>
                <a:ea typeface="+mn-ea"/>
                <a:cs typeface="Arial" charset="0"/>
              </a:endParaRPr>
            </a:p>
          </p:txBody>
        </p:sp>
      </p:grpSp>
      <p:grpSp>
        <p:nvGrpSpPr>
          <p:cNvPr id="124" name="Group 12"/>
          <p:cNvGrpSpPr>
            <a:grpSpLocks/>
          </p:cNvGrpSpPr>
          <p:nvPr/>
        </p:nvGrpSpPr>
        <p:grpSpPr bwMode="auto">
          <a:xfrm>
            <a:off x="5372964" y="1202346"/>
            <a:ext cx="1196974" cy="646830"/>
            <a:chOff x="7489826" y="1683068"/>
            <a:chExt cx="1377950" cy="744532"/>
          </a:xfrm>
        </p:grpSpPr>
        <p:sp>
          <p:nvSpPr>
            <p:cNvPr id="125" name="Freeform 25"/>
            <p:cNvSpPr>
              <a:spLocks/>
            </p:cNvSpPr>
            <p:nvPr/>
          </p:nvSpPr>
          <p:spPr bwMode="auto">
            <a:xfrm>
              <a:off x="7530031" y="1682368"/>
              <a:ext cx="1337746" cy="619450"/>
            </a:xfrm>
            <a:custGeom>
              <a:avLst/>
              <a:gdLst>
                <a:gd name="T0" fmla="*/ 2147483647 w 541"/>
                <a:gd name="T1" fmla="*/ 539708621 h 250"/>
                <a:gd name="T2" fmla="*/ 2147483647 w 541"/>
                <a:gd name="T3" fmla="*/ 558109012 h 250"/>
                <a:gd name="T4" fmla="*/ 2147483647 w 541"/>
                <a:gd name="T5" fmla="*/ 331184895 h 250"/>
                <a:gd name="T6" fmla="*/ 2037664669 w 541"/>
                <a:gd name="T7" fmla="*/ 429313707 h 250"/>
                <a:gd name="T8" fmla="*/ 1486943719 w 541"/>
                <a:gd name="T9" fmla="*/ 6134291 h 250"/>
                <a:gd name="T10" fmla="*/ 972939334 w 541"/>
                <a:gd name="T11" fmla="*/ 374117489 h 250"/>
                <a:gd name="T12" fmla="*/ 838319043 w 541"/>
                <a:gd name="T13" fmla="*/ 349585286 h 250"/>
                <a:gd name="T14" fmla="*/ 452815213 w 541"/>
                <a:gd name="T15" fmla="*/ 705302384 h 250"/>
                <a:gd name="T16" fmla="*/ 305955061 w 541"/>
                <a:gd name="T17" fmla="*/ 674635892 h 250"/>
                <a:gd name="T18" fmla="*/ 0 w 541"/>
                <a:gd name="T19" fmla="*/ 993554531 h 250"/>
                <a:gd name="T20" fmla="*/ 318194844 w 541"/>
                <a:gd name="T21" fmla="*/ 1300207379 h 250"/>
                <a:gd name="T22" fmla="*/ 514004230 w 541"/>
                <a:gd name="T23" fmla="*/ 1226610460 h 250"/>
                <a:gd name="T24" fmla="*/ 1162631226 w 541"/>
                <a:gd name="T25" fmla="*/ 1527131495 h 250"/>
                <a:gd name="T26" fmla="*/ 1578729720 w 541"/>
                <a:gd name="T27" fmla="*/ 1422868394 h 250"/>
                <a:gd name="T28" fmla="*/ 1841852886 w 541"/>
                <a:gd name="T29" fmla="*/ 1514865393 h 250"/>
                <a:gd name="T30" fmla="*/ 2147483647 w 541"/>
                <a:gd name="T31" fmla="*/ 1355406074 h 250"/>
                <a:gd name="T32" fmla="*/ 2147483647 w 541"/>
                <a:gd name="T33" fmla="*/ 1508731104 h 250"/>
                <a:gd name="T34" fmla="*/ 2147483647 w 541"/>
                <a:gd name="T35" fmla="*/ 1386070089 h 250"/>
                <a:gd name="T36" fmla="*/ 2147483647 w 541"/>
                <a:gd name="T37" fmla="*/ 1435134495 h 250"/>
                <a:gd name="T38" fmla="*/ 2147483647 w 541"/>
                <a:gd name="T39" fmla="*/ 981288430 h 250"/>
                <a:gd name="T40" fmla="*/ 2147483647 w 541"/>
                <a:gd name="T41" fmla="*/ 539708621 h 25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41"/>
                <a:gd name="T64" fmla="*/ 0 h 250"/>
                <a:gd name="T65" fmla="*/ 541 w 541"/>
                <a:gd name="T66" fmla="*/ 250 h 25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41" h="250">
                  <a:moveTo>
                    <a:pt x="466" y="88"/>
                  </a:moveTo>
                  <a:cubicBezTo>
                    <a:pt x="460" y="88"/>
                    <a:pt x="454" y="89"/>
                    <a:pt x="448" y="91"/>
                  </a:cubicBezTo>
                  <a:cubicBezTo>
                    <a:pt x="434" y="68"/>
                    <a:pt x="408" y="54"/>
                    <a:pt x="379" y="54"/>
                  </a:cubicBezTo>
                  <a:cubicBezTo>
                    <a:pt x="362" y="54"/>
                    <a:pt x="346" y="60"/>
                    <a:pt x="333" y="70"/>
                  </a:cubicBezTo>
                  <a:cubicBezTo>
                    <a:pt x="323" y="30"/>
                    <a:pt x="286" y="0"/>
                    <a:pt x="243" y="1"/>
                  </a:cubicBezTo>
                  <a:cubicBezTo>
                    <a:pt x="204" y="2"/>
                    <a:pt x="171" y="27"/>
                    <a:pt x="159" y="61"/>
                  </a:cubicBezTo>
                  <a:cubicBezTo>
                    <a:pt x="152" y="59"/>
                    <a:pt x="144" y="57"/>
                    <a:pt x="137" y="57"/>
                  </a:cubicBezTo>
                  <a:cubicBezTo>
                    <a:pt x="104" y="58"/>
                    <a:pt x="77" y="83"/>
                    <a:pt x="74" y="115"/>
                  </a:cubicBezTo>
                  <a:cubicBezTo>
                    <a:pt x="67" y="112"/>
                    <a:pt x="59" y="110"/>
                    <a:pt x="50" y="110"/>
                  </a:cubicBezTo>
                  <a:cubicBezTo>
                    <a:pt x="22" y="110"/>
                    <a:pt x="0" y="134"/>
                    <a:pt x="0" y="162"/>
                  </a:cubicBezTo>
                  <a:cubicBezTo>
                    <a:pt x="1" y="190"/>
                    <a:pt x="24" y="213"/>
                    <a:pt x="52" y="212"/>
                  </a:cubicBezTo>
                  <a:cubicBezTo>
                    <a:pt x="64" y="212"/>
                    <a:pt x="75" y="207"/>
                    <a:pt x="84" y="200"/>
                  </a:cubicBezTo>
                  <a:cubicBezTo>
                    <a:pt x="101" y="230"/>
                    <a:pt x="143" y="250"/>
                    <a:pt x="190" y="249"/>
                  </a:cubicBezTo>
                  <a:cubicBezTo>
                    <a:pt x="216" y="249"/>
                    <a:pt x="239" y="242"/>
                    <a:pt x="258" y="232"/>
                  </a:cubicBezTo>
                  <a:cubicBezTo>
                    <a:pt x="270" y="242"/>
                    <a:pt x="285" y="248"/>
                    <a:pt x="301" y="247"/>
                  </a:cubicBezTo>
                  <a:cubicBezTo>
                    <a:pt x="322" y="247"/>
                    <a:pt x="340" y="237"/>
                    <a:pt x="352" y="221"/>
                  </a:cubicBezTo>
                  <a:cubicBezTo>
                    <a:pt x="361" y="236"/>
                    <a:pt x="377" y="246"/>
                    <a:pt x="396" y="246"/>
                  </a:cubicBezTo>
                  <a:cubicBezTo>
                    <a:pt x="412" y="245"/>
                    <a:pt x="426" y="238"/>
                    <a:pt x="435" y="226"/>
                  </a:cubicBezTo>
                  <a:cubicBezTo>
                    <a:pt x="445" y="231"/>
                    <a:pt x="457" y="234"/>
                    <a:pt x="469" y="234"/>
                  </a:cubicBezTo>
                  <a:cubicBezTo>
                    <a:pt x="509" y="233"/>
                    <a:pt x="541" y="200"/>
                    <a:pt x="540" y="160"/>
                  </a:cubicBezTo>
                  <a:cubicBezTo>
                    <a:pt x="540" y="120"/>
                    <a:pt x="506" y="88"/>
                    <a:pt x="466" y="88"/>
                  </a:cubicBezTo>
                  <a:close/>
                </a:path>
              </a:pathLst>
            </a:custGeom>
            <a:solidFill>
              <a:srgbClr val="82D1F5"/>
            </a:solidFill>
            <a:ln w="31750" cap="flat">
              <a:solidFill>
                <a:srgbClr val="FFFFFF"/>
              </a:solidFill>
              <a:prstDash val="solid"/>
              <a:miter lim="800000"/>
              <a:headEnd/>
              <a:tailEnd/>
            </a:ln>
          </p:spPr>
          <p:txBody>
            <a:bodyPr/>
            <a:lstStyle/>
            <a:p>
              <a:pPr defTabSz="509588" eaLnBrk="1" fontAlgn="auto" hangingPunct="1">
                <a:spcBef>
                  <a:spcPts val="0"/>
                </a:spcBef>
                <a:spcAft>
                  <a:spcPts val="0"/>
                </a:spcAft>
                <a:defRPr/>
              </a:pPr>
              <a:endParaRPr lang="en-US" sz="1800" kern="0">
                <a:solidFill>
                  <a:prstClr val="black"/>
                </a:solidFill>
                <a:ea typeface="+mn-ea"/>
                <a:cs typeface="Arial" charset="0"/>
              </a:endParaRPr>
            </a:p>
          </p:txBody>
        </p:sp>
        <p:sp>
          <p:nvSpPr>
            <p:cNvPr id="126" name="Freeform 26"/>
            <p:cNvSpPr>
              <a:spLocks/>
            </p:cNvSpPr>
            <p:nvPr/>
          </p:nvSpPr>
          <p:spPr bwMode="auto">
            <a:xfrm flipH="1">
              <a:off x="7489826" y="2060616"/>
              <a:ext cx="793144" cy="367285"/>
            </a:xfrm>
            <a:custGeom>
              <a:avLst/>
              <a:gdLst>
                <a:gd name="T0" fmla="*/ 1687589131 w 321"/>
                <a:gd name="T1" fmla="*/ 319249997 h 148"/>
                <a:gd name="T2" fmla="*/ 1620330590 w 321"/>
                <a:gd name="T3" fmla="*/ 331527488 h 148"/>
                <a:gd name="T4" fmla="*/ 1375751828 w 321"/>
                <a:gd name="T5" fmla="*/ 196460995 h 148"/>
                <a:gd name="T6" fmla="*/ 1210661473 w 321"/>
                <a:gd name="T7" fmla="*/ 251715550 h 148"/>
                <a:gd name="T8" fmla="*/ 880481380 w 321"/>
                <a:gd name="T9" fmla="*/ 0 h 148"/>
                <a:gd name="T10" fmla="*/ 574759009 w 321"/>
                <a:gd name="T11" fmla="*/ 221018300 h 148"/>
                <a:gd name="T12" fmla="*/ 495270293 w 321"/>
                <a:gd name="T13" fmla="*/ 208740886 h 148"/>
                <a:gd name="T14" fmla="*/ 269036716 w 321"/>
                <a:gd name="T15" fmla="*/ 417479295 h 148"/>
                <a:gd name="T16" fmla="*/ 183432913 w 321"/>
                <a:gd name="T17" fmla="*/ 399061935 h 148"/>
                <a:gd name="T18" fmla="*/ 6115090 w 321"/>
                <a:gd name="T19" fmla="*/ 583242961 h 148"/>
                <a:gd name="T20" fmla="*/ 189548000 w 321"/>
                <a:gd name="T21" fmla="*/ 767426620 h 148"/>
                <a:gd name="T22" fmla="*/ 305722294 w 321"/>
                <a:gd name="T23" fmla="*/ 724449478 h 148"/>
                <a:gd name="T24" fmla="*/ 690933458 w 321"/>
                <a:gd name="T25" fmla="*/ 902493036 h 148"/>
                <a:gd name="T26" fmla="*/ 935509747 w 321"/>
                <a:gd name="T27" fmla="*/ 841098535 h 148"/>
                <a:gd name="T28" fmla="*/ 1094487179 w 321"/>
                <a:gd name="T29" fmla="*/ 896353091 h 148"/>
                <a:gd name="T30" fmla="*/ 1277920014 w 321"/>
                <a:gd name="T31" fmla="*/ 804263816 h 148"/>
                <a:gd name="T32" fmla="*/ 1436895282 w 321"/>
                <a:gd name="T33" fmla="*/ 890215623 h 148"/>
                <a:gd name="T34" fmla="*/ 1577527452 w 321"/>
                <a:gd name="T35" fmla="*/ 822681176 h 148"/>
                <a:gd name="T36" fmla="*/ 1699816833 w 321"/>
                <a:gd name="T37" fmla="*/ 847238481 h 148"/>
                <a:gd name="T38" fmla="*/ 1956623297 w 321"/>
                <a:gd name="T39" fmla="*/ 577105494 h 148"/>
                <a:gd name="T40" fmla="*/ 1687589131 w 321"/>
                <a:gd name="T41" fmla="*/ 319249997 h 14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21"/>
                <a:gd name="T64" fmla="*/ 0 h 148"/>
                <a:gd name="T65" fmla="*/ 321 w 321"/>
                <a:gd name="T66" fmla="*/ 148 h 14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21" h="148">
                  <a:moveTo>
                    <a:pt x="276" y="52"/>
                  </a:moveTo>
                  <a:cubicBezTo>
                    <a:pt x="272" y="52"/>
                    <a:pt x="269" y="53"/>
                    <a:pt x="265" y="54"/>
                  </a:cubicBezTo>
                  <a:cubicBezTo>
                    <a:pt x="257" y="40"/>
                    <a:pt x="242" y="31"/>
                    <a:pt x="225" y="32"/>
                  </a:cubicBezTo>
                  <a:cubicBezTo>
                    <a:pt x="215" y="32"/>
                    <a:pt x="205" y="35"/>
                    <a:pt x="198" y="41"/>
                  </a:cubicBezTo>
                  <a:cubicBezTo>
                    <a:pt x="192" y="17"/>
                    <a:pt x="170" y="0"/>
                    <a:pt x="144" y="0"/>
                  </a:cubicBezTo>
                  <a:cubicBezTo>
                    <a:pt x="121" y="1"/>
                    <a:pt x="102" y="15"/>
                    <a:pt x="94" y="36"/>
                  </a:cubicBezTo>
                  <a:cubicBezTo>
                    <a:pt x="90" y="34"/>
                    <a:pt x="86" y="34"/>
                    <a:pt x="81" y="34"/>
                  </a:cubicBezTo>
                  <a:cubicBezTo>
                    <a:pt x="62" y="34"/>
                    <a:pt x="46" y="49"/>
                    <a:pt x="44" y="68"/>
                  </a:cubicBezTo>
                  <a:cubicBezTo>
                    <a:pt x="40" y="66"/>
                    <a:pt x="35" y="65"/>
                    <a:pt x="30" y="65"/>
                  </a:cubicBezTo>
                  <a:cubicBezTo>
                    <a:pt x="14" y="65"/>
                    <a:pt x="0" y="79"/>
                    <a:pt x="1" y="95"/>
                  </a:cubicBezTo>
                  <a:cubicBezTo>
                    <a:pt x="1" y="112"/>
                    <a:pt x="15" y="125"/>
                    <a:pt x="31" y="125"/>
                  </a:cubicBezTo>
                  <a:cubicBezTo>
                    <a:pt x="38" y="125"/>
                    <a:pt x="45" y="122"/>
                    <a:pt x="50" y="118"/>
                  </a:cubicBezTo>
                  <a:cubicBezTo>
                    <a:pt x="60" y="136"/>
                    <a:pt x="85" y="148"/>
                    <a:pt x="113" y="147"/>
                  </a:cubicBezTo>
                  <a:cubicBezTo>
                    <a:pt x="128" y="147"/>
                    <a:pt x="142" y="143"/>
                    <a:pt x="153" y="137"/>
                  </a:cubicBezTo>
                  <a:cubicBezTo>
                    <a:pt x="160" y="143"/>
                    <a:pt x="169" y="146"/>
                    <a:pt x="179" y="146"/>
                  </a:cubicBezTo>
                  <a:cubicBezTo>
                    <a:pt x="191" y="146"/>
                    <a:pt x="202" y="140"/>
                    <a:pt x="209" y="131"/>
                  </a:cubicBezTo>
                  <a:cubicBezTo>
                    <a:pt x="214" y="139"/>
                    <a:pt x="224" y="145"/>
                    <a:pt x="235" y="145"/>
                  </a:cubicBezTo>
                  <a:cubicBezTo>
                    <a:pt x="244" y="145"/>
                    <a:pt x="252" y="140"/>
                    <a:pt x="258" y="134"/>
                  </a:cubicBezTo>
                  <a:cubicBezTo>
                    <a:pt x="264" y="137"/>
                    <a:pt x="271" y="138"/>
                    <a:pt x="278" y="138"/>
                  </a:cubicBezTo>
                  <a:cubicBezTo>
                    <a:pt x="302" y="138"/>
                    <a:pt x="321" y="118"/>
                    <a:pt x="320" y="94"/>
                  </a:cubicBezTo>
                  <a:cubicBezTo>
                    <a:pt x="320" y="70"/>
                    <a:pt x="300" y="52"/>
                    <a:pt x="276" y="52"/>
                  </a:cubicBezTo>
                  <a:close/>
                </a:path>
              </a:pathLst>
            </a:custGeom>
            <a:solidFill>
              <a:srgbClr val="82D1F5"/>
            </a:solidFill>
            <a:ln w="19050" cap="flat">
              <a:solidFill>
                <a:srgbClr val="FFFFFF"/>
              </a:solidFill>
              <a:prstDash val="solid"/>
              <a:miter lim="800000"/>
              <a:headEnd/>
              <a:tailEnd/>
            </a:ln>
          </p:spPr>
          <p:txBody>
            <a:bodyPr/>
            <a:lstStyle/>
            <a:p>
              <a:pPr defTabSz="509588" eaLnBrk="1" fontAlgn="auto" hangingPunct="1">
                <a:spcBef>
                  <a:spcPts val="0"/>
                </a:spcBef>
                <a:spcAft>
                  <a:spcPts val="0"/>
                </a:spcAft>
                <a:defRPr/>
              </a:pPr>
              <a:endParaRPr lang="en-US" sz="1800" kern="0">
                <a:solidFill>
                  <a:prstClr val="black"/>
                </a:solidFill>
                <a:ea typeface="+mn-ea"/>
                <a:cs typeface="Arial" charset="0"/>
              </a:endParaRPr>
            </a:p>
          </p:txBody>
        </p:sp>
      </p:grpSp>
      <p:cxnSp>
        <p:nvCxnSpPr>
          <p:cNvPr id="127" name="Straight Arrow Connector 87"/>
          <p:cNvCxnSpPr>
            <a:cxnSpLocks noChangeShapeType="1"/>
          </p:cNvCxnSpPr>
          <p:nvPr/>
        </p:nvCxnSpPr>
        <p:spPr bwMode="auto">
          <a:xfrm>
            <a:off x="2167572" y="2192244"/>
            <a:ext cx="5020466" cy="0"/>
          </a:xfrm>
          <a:prstGeom prst="straightConnector1">
            <a:avLst/>
          </a:prstGeom>
          <a:noFill/>
          <a:ln w="19050">
            <a:solidFill>
              <a:srgbClr val="00649D"/>
            </a:solidFill>
            <a:prstDash val="sysDash"/>
            <a:round/>
            <a:headEnd/>
            <a:tailEnd type="triangle" w="med" len="med"/>
          </a:ln>
          <a:extLst>
            <a:ext uri="{909E8E84-426E-40dd-AFC4-6F175D3DCCD1}">
              <a14:hiddenFill xmlns:a14="http://schemas.microsoft.com/office/drawing/2010/main">
                <a:noFill/>
              </a14:hiddenFill>
            </a:ext>
          </a:extLst>
        </p:spPr>
      </p:cxnSp>
      <p:sp>
        <p:nvSpPr>
          <p:cNvPr id="128" name="Rounded Rectangle 127"/>
          <p:cNvSpPr/>
          <p:nvPr/>
        </p:nvSpPr>
        <p:spPr bwMode="auto">
          <a:xfrm>
            <a:off x="1066800" y="1876425"/>
            <a:ext cx="1295400" cy="603250"/>
          </a:xfrm>
          <a:prstGeom prst="roundRect">
            <a:avLst>
              <a:gd name="adj" fmla="val 12381"/>
            </a:avLst>
          </a:prstGeom>
          <a:solidFill>
            <a:sysClr val="window" lastClr="FFFFFF">
              <a:lumMod val="95000"/>
            </a:sysClr>
          </a:solidFill>
          <a:ln w="12700" cap="flat" cmpd="sng" algn="ctr">
            <a:solidFill>
              <a:srgbClr val="00649D"/>
            </a:solidFill>
            <a:prstDash val="solid"/>
          </a:ln>
          <a:effectLst/>
        </p:spPr>
        <p:txBody>
          <a:bodyPr anchor="ctr"/>
          <a:lstStyle/>
          <a:p>
            <a:pPr defTabSz="511123" eaLnBrk="1" fontAlgn="auto" hangingPunct="1">
              <a:spcBef>
                <a:spcPts val="0"/>
              </a:spcBef>
              <a:spcAft>
                <a:spcPts val="0"/>
              </a:spcAft>
              <a:defRPr/>
            </a:pPr>
            <a:r>
              <a:rPr lang="en-US" sz="1200" b="1" kern="0" dirty="0" smtClean="0">
                <a:solidFill>
                  <a:srgbClr val="99CC00"/>
                </a:solidFill>
                <a:latin typeface="Arial"/>
                <a:ea typeface="ＭＳ Ｐゴシック" panose="020B0600070205080204" pitchFamily="34" charset="-128"/>
              </a:rPr>
              <a:t>New</a:t>
            </a:r>
            <a:endParaRPr lang="en-US" sz="1200" b="1" kern="0" dirty="0">
              <a:solidFill>
                <a:srgbClr val="99CC00"/>
              </a:solidFill>
              <a:latin typeface="Arial"/>
              <a:ea typeface="ＭＳ Ｐゴシック" panose="020B0600070205080204" pitchFamily="34" charset="-128"/>
            </a:endParaRPr>
          </a:p>
          <a:p>
            <a:pPr defTabSz="511123" eaLnBrk="1" fontAlgn="auto" hangingPunct="1">
              <a:spcBef>
                <a:spcPts val="0"/>
              </a:spcBef>
              <a:spcAft>
                <a:spcPts val="0"/>
              </a:spcAft>
              <a:defRPr/>
            </a:pPr>
            <a:r>
              <a:rPr lang="en-US" sz="1200" b="1" kern="0" dirty="0" smtClean="0">
                <a:solidFill>
                  <a:srgbClr val="00649D"/>
                </a:solidFill>
                <a:latin typeface="Arial"/>
                <a:ea typeface="ＭＳ Ｐゴシック" panose="020B0600070205080204" pitchFamily="34" charset="-128"/>
              </a:rPr>
              <a:t>Digital</a:t>
            </a:r>
          </a:p>
          <a:p>
            <a:pPr defTabSz="511123" eaLnBrk="1" fontAlgn="auto" hangingPunct="1">
              <a:spcBef>
                <a:spcPts val="0"/>
              </a:spcBef>
              <a:spcAft>
                <a:spcPts val="0"/>
              </a:spcAft>
              <a:defRPr/>
            </a:pPr>
            <a:r>
              <a:rPr lang="en-US" sz="1200" b="1" kern="0" dirty="0" smtClean="0">
                <a:solidFill>
                  <a:srgbClr val="99CC00"/>
                </a:solidFill>
                <a:latin typeface="Arial"/>
                <a:ea typeface="ＭＳ Ｐゴシック" panose="020B0600070205080204" pitchFamily="34" charset="-128"/>
              </a:rPr>
              <a:t>Application</a:t>
            </a:r>
            <a:endParaRPr lang="en-US" sz="1200" b="1" kern="0" dirty="0">
              <a:solidFill>
                <a:srgbClr val="99CC00"/>
              </a:solidFill>
              <a:latin typeface="Arial"/>
              <a:ea typeface="ＭＳ Ｐゴシック" panose="020B0600070205080204" pitchFamily="34" charset="-128"/>
            </a:endParaRPr>
          </a:p>
        </p:txBody>
      </p:sp>
      <p:pic>
        <p:nvPicPr>
          <p:cNvPr id="129" name="Picture 14"/>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766349" y="2184545"/>
            <a:ext cx="3257328" cy="1696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0" name="Rounded Rectangle 129"/>
          <p:cNvSpPr/>
          <p:nvPr/>
        </p:nvSpPr>
        <p:spPr bwMode="auto">
          <a:xfrm>
            <a:off x="2605826" y="2628712"/>
            <a:ext cx="2133600" cy="304800"/>
          </a:xfrm>
          <a:prstGeom prst="roundRect">
            <a:avLst>
              <a:gd name="adj" fmla="val 12381"/>
            </a:avLst>
          </a:prstGeom>
          <a:solidFill>
            <a:sysClr val="window" lastClr="FFFFFF">
              <a:lumMod val="75000"/>
              <a:alpha val="69804"/>
            </a:sysClr>
          </a:solidFill>
          <a:ln w="12700" cap="flat" cmpd="sng" algn="ctr">
            <a:noFill/>
            <a:prstDash val="solid"/>
          </a:ln>
          <a:effectLst/>
        </p:spPr>
        <p:txBody>
          <a:bodyPr anchor="ctr"/>
          <a:lstStyle/>
          <a:p>
            <a:pPr algn="ctr" defTabSz="511123" eaLnBrk="1" fontAlgn="auto" hangingPunct="1">
              <a:spcBef>
                <a:spcPts val="0"/>
              </a:spcBef>
              <a:spcAft>
                <a:spcPts val="0"/>
              </a:spcAft>
              <a:defRPr/>
            </a:pPr>
            <a:r>
              <a:rPr lang="en-US" sz="1100" b="1" kern="0" dirty="0">
                <a:solidFill>
                  <a:prstClr val="black"/>
                </a:solidFill>
                <a:latin typeface="Arial"/>
                <a:ea typeface="ＭＳ Ｐゴシック" panose="020B0600070205080204" pitchFamily="34" charset="-128"/>
              </a:rPr>
              <a:t>Continuous Deploy</a:t>
            </a:r>
          </a:p>
        </p:txBody>
      </p:sp>
      <p:sp>
        <p:nvSpPr>
          <p:cNvPr id="131" name="Rounded Rectangle 130"/>
          <p:cNvSpPr/>
          <p:nvPr/>
        </p:nvSpPr>
        <p:spPr bwMode="auto">
          <a:xfrm>
            <a:off x="3906198" y="2973200"/>
            <a:ext cx="2227262" cy="304800"/>
          </a:xfrm>
          <a:prstGeom prst="roundRect">
            <a:avLst>
              <a:gd name="adj" fmla="val 12381"/>
            </a:avLst>
          </a:prstGeom>
          <a:solidFill>
            <a:sysClr val="window" lastClr="FFFFFF">
              <a:lumMod val="75000"/>
              <a:alpha val="69804"/>
            </a:sysClr>
          </a:solidFill>
          <a:ln w="12700" cap="flat" cmpd="sng" algn="ctr">
            <a:noFill/>
            <a:prstDash val="solid"/>
          </a:ln>
          <a:effectLst/>
        </p:spPr>
        <p:txBody>
          <a:bodyPr anchor="ctr"/>
          <a:lstStyle/>
          <a:p>
            <a:pPr algn="ctr" defTabSz="511123" eaLnBrk="1" fontAlgn="auto" hangingPunct="1">
              <a:spcBef>
                <a:spcPts val="0"/>
              </a:spcBef>
              <a:spcAft>
                <a:spcPts val="0"/>
              </a:spcAft>
              <a:defRPr/>
            </a:pPr>
            <a:r>
              <a:rPr lang="en-US" sz="1100" b="1" kern="0" dirty="0">
                <a:solidFill>
                  <a:prstClr val="black"/>
                </a:solidFill>
                <a:latin typeface="Arial"/>
                <a:ea typeface="ＭＳ Ｐゴシック" panose="020B0600070205080204" pitchFamily="34" charset="-128"/>
              </a:rPr>
              <a:t>Continuous Integration </a:t>
            </a:r>
          </a:p>
        </p:txBody>
      </p:sp>
      <p:sp>
        <p:nvSpPr>
          <p:cNvPr id="132" name="Rounded Rectangle 131"/>
          <p:cNvSpPr/>
          <p:nvPr/>
        </p:nvSpPr>
        <p:spPr bwMode="auto">
          <a:xfrm>
            <a:off x="5488016" y="3329453"/>
            <a:ext cx="2014538" cy="304800"/>
          </a:xfrm>
          <a:prstGeom prst="roundRect">
            <a:avLst>
              <a:gd name="adj" fmla="val 12381"/>
            </a:avLst>
          </a:prstGeom>
          <a:solidFill>
            <a:sysClr val="window" lastClr="FFFFFF">
              <a:lumMod val="75000"/>
              <a:alpha val="69804"/>
            </a:sysClr>
          </a:solidFill>
          <a:ln w="12700" cap="flat" cmpd="sng" algn="ctr">
            <a:noFill/>
            <a:prstDash val="solid"/>
          </a:ln>
          <a:effectLst/>
        </p:spPr>
        <p:txBody>
          <a:bodyPr anchor="ctr"/>
          <a:lstStyle/>
          <a:p>
            <a:pPr algn="ctr" defTabSz="511123" eaLnBrk="1" fontAlgn="auto" hangingPunct="1">
              <a:spcBef>
                <a:spcPts val="0"/>
              </a:spcBef>
              <a:spcAft>
                <a:spcPts val="0"/>
              </a:spcAft>
              <a:defRPr/>
            </a:pPr>
            <a:r>
              <a:rPr lang="en-US" sz="1100" b="1" kern="0" dirty="0">
                <a:solidFill>
                  <a:prstClr val="black"/>
                </a:solidFill>
                <a:latin typeface="Arial"/>
                <a:ea typeface="ＭＳ Ｐゴシック" panose="020B0600070205080204" pitchFamily="34" charset="-128"/>
              </a:rPr>
              <a:t>Continuous Delivery</a:t>
            </a:r>
          </a:p>
        </p:txBody>
      </p:sp>
      <p:grpSp>
        <p:nvGrpSpPr>
          <p:cNvPr id="133" name="Group 35"/>
          <p:cNvGrpSpPr>
            <a:grpSpLocks/>
          </p:cNvGrpSpPr>
          <p:nvPr/>
        </p:nvGrpSpPr>
        <p:grpSpPr bwMode="auto">
          <a:xfrm>
            <a:off x="7256016" y="1993683"/>
            <a:ext cx="764858" cy="764952"/>
            <a:chOff x="8081010" y="2362200"/>
            <a:chExt cx="764858" cy="764858"/>
          </a:xfrm>
        </p:grpSpPr>
        <p:sp>
          <p:nvSpPr>
            <p:cNvPr id="134" name="Oval 133"/>
            <p:cNvSpPr/>
            <p:nvPr/>
          </p:nvSpPr>
          <p:spPr>
            <a:xfrm>
              <a:off x="8081137" y="2362417"/>
              <a:ext cx="765175" cy="765081"/>
            </a:xfrm>
            <a:prstGeom prst="ellipse">
              <a:avLst/>
            </a:prstGeom>
            <a:solidFill>
              <a:srgbClr val="00649D"/>
            </a:solidFill>
            <a:ln w="25400" cap="flat" cmpd="sng" algn="ctr">
              <a:noFill/>
              <a:prstDash val="solid"/>
            </a:ln>
            <a:effectLst/>
          </p:spPr>
          <p:txBody>
            <a:bodyPr anchor="ctr"/>
            <a:lstStyle/>
            <a:p>
              <a:pPr algn="ctr" defTabSz="511123" eaLnBrk="1" fontAlgn="auto" hangingPunct="1">
                <a:spcBef>
                  <a:spcPts val="0"/>
                </a:spcBef>
                <a:spcAft>
                  <a:spcPts val="0"/>
                </a:spcAft>
                <a:defRPr/>
              </a:pPr>
              <a:endParaRPr lang="en-US" sz="1800" kern="0">
                <a:solidFill>
                  <a:prstClr val="black"/>
                </a:solidFill>
                <a:latin typeface="Arial"/>
                <a:ea typeface="+mn-ea"/>
              </a:endParaRPr>
            </a:p>
          </p:txBody>
        </p:sp>
        <p:pic>
          <p:nvPicPr>
            <p:cNvPr id="135" name="Picture 15"/>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122921" y="2440568"/>
              <a:ext cx="652779" cy="60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36" name="Rectangle 34"/>
          <p:cNvSpPr>
            <a:spLocks noChangeArrowheads="1"/>
          </p:cNvSpPr>
          <p:nvPr/>
        </p:nvSpPr>
        <p:spPr bwMode="auto">
          <a:xfrm>
            <a:off x="2945677" y="1333500"/>
            <a:ext cx="695325" cy="277813"/>
          </a:xfrm>
          <a:prstGeom prst="rect">
            <a:avLst/>
          </a:prstGeom>
          <a:noFill/>
          <a:ln w="9525">
            <a:noFill/>
            <a:miter lim="800000"/>
            <a:headEnd/>
            <a:tailEnd/>
          </a:ln>
        </p:spPr>
        <p:txBody>
          <a:bodyPr wrap="none">
            <a:spAutoFit/>
          </a:bodyPr>
          <a:lstStyle/>
          <a:p>
            <a:pPr algn="ctr" defTabSz="509588" eaLnBrk="1" fontAlgn="auto" hangingPunct="1">
              <a:spcBef>
                <a:spcPts val="0"/>
              </a:spcBef>
              <a:spcAft>
                <a:spcPts val="0"/>
              </a:spcAft>
              <a:buClr>
                <a:srgbClr val="8CC63F"/>
              </a:buClr>
              <a:buFont typeface="Wingdings" pitchFamily="2" charset="2"/>
              <a:buNone/>
              <a:defRPr/>
            </a:pPr>
            <a:r>
              <a:rPr lang="en-US" altLang="en-US" sz="1200" b="1" kern="0">
                <a:solidFill>
                  <a:prstClr val="black"/>
                </a:solidFill>
                <a:ea typeface="SimSun" pitchFamily="2" charset="-122"/>
                <a:cs typeface="Arial" charset="0"/>
              </a:rPr>
              <a:t>Private</a:t>
            </a:r>
          </a:p>
        </p:txBody>
      </p:sp>
      <p:sp>
        <p:nvSpPr>
          <p:cNvPr id="137" name="Rectangle 34"/>
          <p:cNvSpPr>
            <a:spLocks noChangeArrowheads="1"/>
          </p:cNvSpPr>
          <p:nvPr/>
        </p:nvSpPr>
        <p:spPr bwMode="auto">
          <a:xfrm>
            <a:off x="5677764" y="1333500"/>
            <a:ext cx="695325" cy="277813"/>
          </a:xfrm>
          <a:prstGeom prst="rect">
            <a:avLst/>
          </a:prstGeom>
          <a:noFill/>
          <a:ln w="9525">
            <a:noFill/>
            <a:miter lim="800000"/>
            <a:headEnd/>
            <a:tailEnd/>
          </a:ln>
        </p:spPr>
        <p:txBody>
          <a:bodyPr wrap="none">
            <a:spAutoFit/>
          </a:bodyPr>
          <a:lstStyle/>
          <a:p>
            <a:pPr algn="ctr" defTabSz="509588" eaLnBrk="1" fontAlgn="auto" hangingPunct="1">
              <a:spcBef>
                <a:spcPts val="0"/>
              </a:spcBef>
              <a:spcAft>
                <a:spcPts val="0"/>
              </a:spcAft>
              <a:buClr>
                <a:srgbClr val="8CC63F"/>
              </a:buClr>
              <a:buFont typeface="Wingdings" pitchFamily="2" charset="2"/>
              <a:buNone/>
              <a:defRPr/>
            </a:pPr>
            <a:r>
              <a:rPr lang="en-US" altLang="en-US" sz="1200" b="1" kern="0" dirty="0">
                <a:solidFill>
                  <a:prstClr val="black"/>
                </a:solidFill>
                <a:ea typeface="SimSun" pitchFamily="2" charset="-122"/>
                <a:cs typeface="Arial" charset="0"/>
              </a:rPr>
              <a:t>Hybrid</a:t>
            </a:r>
          </a:p>
        </p:txBody>
      </p:sp>
      <p:sp>
        <p:nvSpPr>
          <p:cNvPr id="138" name="Rectangle 91"/>
          <p:cNvSpPr>
            <a:spLocks noChangeArrowheads="1"/>
          </p:cNvSpPr>
          <p:nvPr/>
        </p:nvSpPr>
        <p:spPr bwMode="auto">
          <a:xfrm>
            <a:off x="4394824" y="1822016"/>
            <a:ext cx="1407507" cy="276999"/>
          </a:xfrm>
          <a:prstGeom prst="rect">
            <a:avLst/>
          </a:prstGeom>
          <a:noFill/>
          <a:ln>
            <a:noFill/>
          </a:ln>
          <a:effectLst>
            <a:prstShdw prst="shdw17" dist="17961" dir="2700000">
              <a:srgbClr val="83D1F5">
                <a:gamma/>
                <a:shade val="60000"/>
                <a:invGamma/>
              </a:srgbClr>
            </a:prstShdw>
          </a:effectLst>
          <a:extLst/>
        </p:spPr>
        <p:txBody>
          <a:bodyPr wrap="none">
            <a:spAutoFit/>
          </a:bodyPr>
          <a:lstStyle/>
          <a:p>
            <a:pPr algn="ctr" defTabSz="511123" eaLnBrk="1" fontAlgn="auto" hangingPunct="1">
              <a:spcBef>
                <a:spcPts val="0"/>
              </a:spcBef>
              <a:spcAft>
                <a:spcPts val="0"/>
              </a:spcAft>
              <a:buClr>
                <a:srgbClr val="3C58A7"/>
              </a:buClr>
              <a:defRPr/>
            </a:pPr>
            <a:r>
              <a:rPr lang="en-US" altLang="en-US" sz="1200" b="1" kern="0" dirty="0" smtClean="0">
                <a:solidFill>
                  <a:srgbClr val="00649D"/>
                </a:solidFill>
                <a:ea typeface="SimSun" panose="02010600030101010101" pitchFamily="2" charset="-122"/>
                <a:cs typeface="Arial" charset="0"/>
              </a:rPr>
              <a:t>Target Platforms</a:t>
            </a:r>
            <a:endParaRPr lang="en-US" altLang="en-US" sz="1200" b="1" kern="0" dirty="0">
              <a:solidFill>
                <a:srgbClr val="00649D"/>
              </a:solidFill>
              <a:ea typeface="SimSun" panose="02010600030101010101" pitchFamily="2" charset="-122"/>
              <a:cs typeface="Arial" charset="0"/>
            </a:endParaRPr>
          </a:p>
        </p:txBody>
      </p:sp>
      <p:sp>
        <p:nvSpPr>
          <p:cNvPr id="139" name="TextBox 138"/>
          <p:cNvSpPr txBox="1"/>
          <p:nvPr/>
        </p:nvSpPr>
        <p:spPr bwMode="auto">
          <a:xfrm>
            <a:off x="7246618" y="2843025"/>
            <a:ext cx="793750" cy="230187"/>
          </a:xfrm>
          <a:prstGeom prst="rect">
            <a:avLst/>
          </a:prstGeom>
          <a:noFill/>
        </p:spPr>
        <p:txBody>
          <a:bodyPr wrap="none">
            <a:spAutoFit/>
          </a:bodyPr>
          <a:lstStyle/>
          <a:p>
            <a:pPr defTabSz="511123" eaLnBrk="1" fontAlgn="auto" hangingPunct="1">
              <a:spcBef>
                <a:spcPts val="0"/>
              </a:spcBef>
              <a:spcAft>
                <a:spcPts val="0"/>
              </a:spcAft>
              <a:defRPr/>
            </a:pPr>
            <a:r>
              <a:rPr lang="en-US" sz="900" b="1" kern="0" dirty="0">
                <a:solidFill>
                  <a:srgbClr val="00649D">
                    <a:lumMod val="50000"/>
                  </a:srgbClr>
                </a:solidFill>
                <a:ea typeface="ＭＳ Ｐゴシック" panose="020B0600070205080204" pitchFamily="34" charset="-128"/>
                <a:cs typeface="Arial" charset="0"/>
              </a:rPr>
              <a:t>Production</a:t>
            </a:r>
          </a:p>
        </p:txBody>
      </p:sp>
      <p:pic>
        <p:nvPicPr>
          <p:cNvPr id="140" name="Picture 42"/>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042146" y="1370012"/>
            <a:ext cx="1145836" cy="20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1" name="Picture 43"/>
          <p:cNvPicPr>
            <a:picLocks noChangeAspect="1"/>
          </p:cNvPicPr>
          <p:nvPr/>
        </p:nvPicPr>
        <p:blipFill>
          <a:blip r:embed="rId6">
            <a:extLst>
              <a:ext uri="{28A0092B-C50C-407E-A947-70E740481C1C}">
                <a14:useLocalDpi xmlns:a14="http://schemas.microsoft.com/office/drawing/2010/main"/>
              </a:ext>
            </a:extLst>
          </a:blip>
          <a:srcRect/>
          <a:stretch>
            <a:fillRect/>
          </a:stretch>
        </p:blipFill>
        <p:spPr bwMode="auto">
          <a:xfrm>
            <a:off x="4219781" y="4731117"/>
            <a:ext cx="3363516" cy="60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2" name="TextBox 44"/>
          <p:cNvSpPr txBox="1">
            <a:spLocks noChangeArrowheads="1"/>
          </p:cNvSpPr>
          <p:nvPr/>
        </p:nvSpPr>
        <p:spPr bwMode="auto">
          <a:xfrm>
            <a:off x="4457478" y="5046660"/>
            <a:ext cx="601663" cy="231775"/>
          </a:xfrm>
          <a:prstGeom prst="rect">
            <a:avLst/>
          </a:prstGeom>
          <a:noFill/>
          <a:ln w="9525">
            <a:noFill/>
            <a:miter lim="800000"/>
            <a:headEnd/>
            <a:tailEnd/>
          </a:ln>
        </p:spPr>
        <p:txBody>
          <a:bodyPr wrap="none">
            <a:spAutoFit/>
          </a:bodyPr>
          <a:lstStyle/>
          <a:p>
            <a:pPr defTabSz="509588" eaLnBrk="1" fontAlgn="auto" hangingPunct="1">
              <a:spcBef>
                <a:spcPts val="0"/>
              </a:spcBef>
              <a:spcAft>
                <a:spcPts val="0"/>
              </a:spcAft>
              <a:defRPr/>
            </a:pPr>
            <a:r>
              <a:rPr lang="en-US" sz="900" kern="0">
                <a:solidFill>
                  <a:prstClr val="black"/>
                </a:solidFill>
                <a:ea typeface="MS PGothic" pitchFamily="34" charset="-128"/>
                <a:cs typeface="Arial" charset="0"/>
              </a:rPr>
              <a:t>Security</a:t>
            </a:r>
          </a:p>
        </p:txBody>
      </p:sp>
      <p:sp>
        <p:nvSpPr>
          <p:cNvPr id="143" name="TextBox 45"/>
          <p:cNvSpPr txBox="1">
            <a:spLocks noChangeArrowheads="1"/>
          </p:cNvSpPr>
          <p:nvPr/>
        </p:nvSpPr>
        <p:spPr bwMode="auto">
          <a:xfrm>
            <a:off x="5473478" y="5046660"/>
            <a:ext cx="793750" cy="231775"/>
          </a:xfrm>
          <a:prstGeom prst="rect">
            <a:avLst/>
          </a:prstGeom>
          <a:noFill/>
          <a:ln w="9525">
            <a:noFill/>
            <a:miter lim="800000"/>
            <a:headEnd/>
            <a:tailEnd/>
          </a:ln>
        </p:spPr>
        <p:txBody>
          <a:bodyPr wrap="none">
            <a:spAutoFit/>
          </a:bodyPr>
          <a:lstStyle/>
          <a:p>
            <a:pPr defTabSz="509588" eaLnBrk="1" fontAlgn="auto" hangingPunct="1">
              <a:spcBef>
                <a:spcPts val="0"/>
              </a:spcBef>
              <a:spcAft>
                <a:spcPts val="0"/>
              </a:spcAft>
              <a:defRPr/>
            </a:pPr>
            <a:r>
              <a:rPr lang="en-US" sz="900" kern="0">
                <a:solidFill>
                  <a:prstClr val="black"/>
                </a:solidFill>
                <a:ea typeface="MS PGothic" pitchFamily="34" charset="-128"/>
                <a:cs typeface="Arial" charset="0"/>
              </a:rPr>
              <a:t>Compliance</a:t>
            </a:r>
          </a:p>
        </p:txBody>
      </p:sp>
      <p:sp>
        <p:nvSpPr>
          <p:cNvPr id="144" name="TextBox 46"/>
          <p:cNvSpPr txBox="1">
            <a:spLocks noChangeArrowheads="1"/>
          </p:cNvSpPr>
          <p:nvPr/>
        </p:nvSpPr>
        <p:spPr bwMode="auto">
          <a:xfrm>
            <a:off x="6616478" y="4991097"/>
            <a:ext cx="825500" cy="369888"/>
          </a:xfrm>
          <a:prstGeom prst="rect">
            <a:avLst/>
          </a:prstGeom>
          <a:noFill/>
          <a:ln w="9525">
            <a:noFill/>
            <a:miter lim="800000"/>
            <a:headEnd/>
            <a:tailEnd/>
          </a:ln>
        </p:spPr>
        <p:txBody>
          <a:bodyPr wrap="none">
            <a:spAutoFit/>
          </a:bodyPr>
          <a:lstStyle/>
          <a:p>
            <a:pPr algn="ctr" defTabSz="509588" eaLnBrk="1" fontAlgn="auto" hangingPunct="1">
              <a:spcBef>
                <a:spcPts val="0"/>
              </a:spcBef>
              <a:spcAft>
                <a:spcPts val="0"/>
              </a:spcAft>
              <a:defRPr/>
            </a:pPr>
            <a:r>
              <a:rPr lang="en-US" sz="900" kern="0">
                <a:solidFill>
                  <a:prstClr val="black"/>
                </a:solidFill>
                <a:ea typeface="MS PGothic" pitchFamily="34" charset="-128"/>
                <a:cs typeface="Arial" charset="0"/>
              </a:rPr>
              <a:t>Backup and </a:t>
            </a:r>
            <a:br>
              <a:rPr lang="en-US" sz="900" kern="0">
                <a:solidFill>
                  <a:prstClr val="black"/>
                </a:solidFill>
                <a:ea typeface="MS PGothic" pitchFamily="34" charset="-128"/>
                <a:cs typeface="Arial" charset="0"/>
              </a:rPr>
            </a:br>
            <a:r>
              <a:rPr lang="en-US" sz="900" kern="0">
                <a:solidFill>
                  <a:prstClr val="black"/>
                </a:solidFill>
                <a:ea typeface="MS PGothic" pitchFamily="34" charset="-128"/>
                <a:cs typeface="Arial" charset="0"/>
              </a:rPr>
              <a:t>Recovery</a:t>
            </a:r>
          </a:p>
        </p:txBody>
      </p:sp>
      <p:sp>
        <p:nvSpPr>
          <p:cNvPr id="145" name="Rounded Rectangle 144"/>
          <p:cNvSpPr/>
          <p:nvPr/>
        </p:nvSpPr>
        <p:spPr bwMode="auto">
          <a:xfrm>
            <a:off x="2287107" y="4487860"/>
            <a:ext cx="5117857" cy="227368"/>
          </a:xfrm>
          <a:prstGeom prst="roundRect">
            <a:avLst/>
          </a:prstGeom>
          <a:solidFill>
            <a:srgbClr val="00649D"/>
          </a:solidFill>
          <a:ln w="25400" cap="flat" cmpd="sng" algn="ctr">
            <a:noFill/>
            <a:prstDash val="solid"/>
          </a:ln>
          <a:effectLst/>
        </p:spPr>
        <p:txBody>
          <a:bodyPr anchor="ctr"/>
          <a:lstStyle/>
          <a:p>
            <a:pPr defTabSz="511123" eaLnBrk="1" fontAlgn="auto" hangingPunct="1">
              <a:spcBef>
                <a:spcPts val="0"/>
              </a:spcBef>
              <a:spcAft>
                <a:spcPts val="0"/>
              </a:spcAft>
              <a:defRPr/>
            </a:pPr>
            <a:r>
              <a:rPr lang="en-US" sz="1200" b="1" kern="0" dirty="0">
                <a:solidFill>
                  <a:prstClr val="white"/>
                </a:solidFill>
                <a:latin typeface="Arial"/>
                <a:ea typeface="+mn-ea"/>
              </a:rPr>
              <a:t>Infrastructure</a:t>
            </a:r>
          </a:p>
        </p:txBody>
      </p:sp>
      <p:sp>
        <p:nvSpPr>
          <p:cNvPr id="146" name="Rounded Rectangle 145"/>
          <p:cNvSpPr/>
          <p:nvPr/>
        </p:nvSpPr>
        <p:spPr bwMode="auto">
          <a:xfrm>
            <a:off x="2287107" y="4211635"/>
            <a:ext cx="5117857" cy="227368"/>
          </a:xfrm>
          <a:prstGeom prst="roundRect">
            <a:avLst/>
          </a:prstGeom>
          <a:solidFill>
            <a:srgbClr val="00649D"/>
          </a:solidFill>
          <a:ln w="25400" cap="flat" cmpd="sng" algn="ctr">
            <a:noFill/>
            <a:prstDash val="solid"/>
          </a:ln>
          <a:effectLst/>
        </p:spPr>
        <p:txBody>
          <a:bodyPr anchor="ctr"/>
          <a:lstStyle/>
          <a:p>
            <a:pPr defTabSz="511123" eaLnBrk="1" fontAlgn="auto" hangingPunct="1">
              <a:spcBef>
                <a:spcPts val="0"/>
              </a:spcBef>
              <a:spcAft>
                <a:spcPts val="0"/>
              </a:spcAft>
              <a:defRPr/>
            </a:pPr>
            <a:r>
              <a:rPr lang="en-US" sz="1200" b="1" kern="0" dirty="0">
                <a:solidFill>
                  <a:prstClr val="white"/>
                </a:solidFill>
                <a:latin typeface="Arial"/>
                <a:ea typeface="+mn-ea"/>
              </a:rPr>
              <a:t>Middleware</a:t>
            </a:r>
          </a:p>
        </p:txBody>
      </p:sp>
      <p:sp>
        <p:nvSpPr>
          <p:cNvPr id="147" name="Rounded Rectangle 146"/>
          <p:cNvSpPr/>
          <p:nvPr/>
        </p:nvSpPr>
        <p:spPr bwMode="auto">
          <a:xfrm>
            <a:off x="2287107" y="3929060"/>
            <a:ext cx="5117857" cy="227368"/>
          </a:xfrm>
          <a:prstGeom prst="roundRect">
            <a:avLst/>
          </a:prstGeom>
          <a:solidFill>
            <a:srgbClr val="00649D"/>
          </a:solidFill>
          <a:ln w="25400" cap="flat" cmpd="sng" algn="ctr">
            <a:noFill/>
            <a:prstDash val="solid"/>
          </a:ln>
          <a:effectLst/>
        </p:spPr>
        <p:txBody>
          <a:bodyPr anchor="ctr"/>
          <a:lstStyle/>
          <a:p>
            <a:pPr defTabSz="511123" eaLnBrk="1" fontAlgn="auto" hangingPunct="1">
              <a:spcBef>
                <a:spcPts val="0"/>
              </a:spcBef>
              <a:spcAft>
                <a:spcPts val="0"/>
              </a:spcAft>
              <a:defRPr/>
            </a:pPr>
            <a:r>
              <a:rPr lang="en-US" sz="1200" b="1" kern="0" dirty="0">
                <a:solidFill>
                  <a:prstClr val="white"/>
                </a:solidFill>
                <a:latin typeface="Arial"/>
                <a:ea typeface="+mn-ea"/>
              </a:rPr>
              <a:t>Application / Database </a:t>
            </a:r>
          </a:p>
        </p:txBody>
      </p:sp>
      <p:sp>
        <p:nvSpPr>
          <p:cNvPr id="148" name="Rounded Rectangle 147"/>
          <p:cNvSpPr/>
          <p:nvPr/>
        </p:nvSpPr>
        <p:spPr bwMode="auto">
          <a:xfrm>
            <a:off x="4396903" y="3986210"/>
            <a:ext cx="701675" cy="700087"/>
          </a:xfrm>
          <a:prstGeom prst="roundRect">
            <a:avLst>
              <a:gd name="adj" fmla="val 11240"/>
            </a:avLst>
          </a:prstGeom>
          <a:solidFill>
            <a:srgbClr val="FFFFFF">
              <a:alpha val="89804"/>
            </a:srgbClr>
          </a:solidFill>
          <a:ln w="25400" cap="flat" cmpd="sng" algn="ctr">
            <a:noFill/>
            <a:prstDash val="solid"/>
          </a:ln>
          <a:effectLst/>
        </p:spPr>
        <p:txBody>
          <a:bodyPr lIns="0" tIns="0" rIns="0" bIns="0" anchor="b"/>
          <a:lstStyle/>
          <a:p>
            <a:pPr algn="ctr" defTabSz="511123" eaLnBrk="1" fontAlgn="auto" hangingPunct="1">
              <a:spcBef>
                <a:spcPts val="0"/>
              </a:spcBef>
              <a:spcAft>
                <a:spcPts val="0"/>
              </a:spcAft>
              <a:defRPr/>
            </a:pPr>
            <a:r>
              <a:rPr lang="en-US" sz="700" b="1" kern="0" dirty="0">
                <a:solidFill>
                  <a:prstClr val="black"/>
                </a:solidFill>
                <a:latin typeface="Arial"/>
                <a:ea typeface="+mn-ea"/>
              </a:rPr>
              <a:t>Development</a:t>
            </a:r>
          </a:p>
          <a:p>
            <a:pPr algn="ctr" defTabSz="511123" eaLnBrk="1" fontAlgn="auto" hangingPunct="1">
              <a:spcBef>
                <a:spcPts val="0"/>
              </a:spcBef>
              <a:spcAft>
                <a:spcPts val="0"/>
              </a:spcAft>
              <a:defRPr/>
            </a:pPr>
            <a:r>
              <a:rPr lang="en-US" sz="700" b="1" kern="0" dirty="0">
                <a:solidFill>
                  <a:prstClr val="black"/>
                </a:solidFill>
                <a:latin typeface="Arial"/>
                <a:ea typeface="+mn-ea"/>
              </a:rPr>
              <a:t>/ Test</a:t>
            </a:r>
          </a:p>
        </p:txBody>
      </p:sp>
      <p:sp>
        <p:nvSpPr>
          <p:cNvPr id="149" name="Rounded Rectangle 148"/>
          <p:cNvSpPr/>
          <p:nvPr/>
        </p:nvSpPr>
        <p:spPr bwMode="auto">
          <a:xfrm>
            <a:off x="5426816" y="3986210"/>
            <a:ext cx="703263" cy="700087"/>
          </a:xfrm>
          <a:prstGeom prst="roundRect">
            <a:avLst>
              <a:gd name="adj" fmla="val 11240"/>
            </a:avLst>
          </a:prstGeom>
          <a:solidFill>
            <a:srgbClr val="FFFFFF">
              <a:alpha val="89804"/>
            </a:srgbClr>
          </a:solidFill>
          <a:ln w="25400" cap="flat" cmpd="sng" algn="ctr">
            <a:noFill/>
            <a:prstDash val="solid"/>
          </a:ln>
          <a:effectLst/>
        </p:spPr>
        <p:txBody>
          <a:bodyPr lIns="0" tIns="0" rIns="0" bIns="0" anchor="b"/>
          <a:lstStyle/>
          <a:p>
            <a:pPr algn="ctr" defTabSz="511123" eaLnBrk="1" fontAlgn="auto" hangingPunct="1">
              <a:spcBef>
                <a:spcPts val="0"/>
              </a:spcBef>
              <a:spcAft>
                <a:spcPts val="0"/>
              </a:spcAft>
              <a:defRPr/>
            </a:pPr>
            <a:r>
              <a:rPr lang="en-US" sz="700" b="1" kern="0" dirty="0">
                <a:solidFill>
                  <a:prstClr val="black"/>
                </a:solidFill>
                <a:latin typeface="Arial"/>
                <a:ea typeface="+mn-ea"/>
              </a:rPr>
              <a:t>Integration</a:t>
            </a:r>
          </a:p>
        </p:txBody>
      </p:sp>
      <p:sp>
        <p:nvSpPr>
          <p:cNvPr id="150" name="Rounded Rectangle 149"/>
          <p:cNvSpPr/>
          <p:nvPr/>
        </p:nvSpPr>
        <p:spPr bwMode="auto">
          <a:xfrm>
            <a:off x="6469502" y="3986210"/>
            <a:ext cx="701675" cy="700087"/>
          </a:xfrm>
          <a:prstGeom prst="roundRect">
            <a:avLst>
              <a:gd name="adj" fmla="val 11240"/>
            </a:avLst>
          </a:prstGeom>
          <a:solidFill>
            <a:srgbClr val="FFFFFF">
              <a:alpha val="89804"/>
            </a:srgbClr>
          </a:solidFill>
          <a:ln w="25400" cap="flat" cmpd="sng" algn="ctr">
            <a:noFill/>
            <a:prstDash val="solid"/>
          </a:ln>
          <a:effectLst/>
        </p:spPr>
        <p:txBody>
          <a:bodyPr lIns="0" tIns="0" rIns="0" bIns="0" anchor="b"/>
          <a:lstStyle/>
          <a:p>
            <a:pPr algn="ctr" defTabSz="511123" eaLnBrk="1" fontAlgn="auto" hangingPunct="1">
              <a:spcBef>
                <a:spcPts val="0"/>
              </a:spcBef>
              <a:spcAft>
                <a:spcPts val="0"/>
              </a:spcAft>
              <a:defRPr/>
            </a:pPr>
            <a:r>
              <a:rPr lang="en-US" sz="700" b="1" kern="0" dirty="0">
                <a:solidFill>
                  <a:prstClr val="black"/>
                </a:solidFill>
                <a:latin typeface="Arial"/>
                <a:ea typeface="+mn-ea"/>
              </a:rPr>
              <a:t>Customer</a:t>
            </a:r>
          </a:p>
          <a:p>
            <a:pPr algn="ctr" defTabSz="511123" eaLnBrk="1" fontAlgn="auto" hangingPunct="1">
              <a:spcBef>
                <a:spcPts val="0"/>
              </a:spcBef>
              <a:spcAft>
                <a:spcPts val="0"/>
              </a:spcAft>
              <a:defRPr/>
            </a:pPr>
            <a:r>
              <a:rPr lang="en-US" sz="700" b="1" kern="0" dirty="0">
                <a:solidFill>
                  <a:prstClr val="black"/>
                </a:solidFill>
                <a:latin typeface="Arial"/>
                <a:ea typeface="+mn-ea"/>
              </a:rPr>
              <a:t>Acceptance</a:t>
            </a:r>
          </a:p>
        </p:txBody>
      </p:sp>
      <p:pic>
        <p:nvPicPr>
          <p:cNvPr id="151" name="Picture 5"/>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534359" y="4030916"/>
            <a:ext cx="426719" cy="408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2" name="Freeform 13"/>
          <p:cNvSpPr>
            <a:spLocks/>
          </p:cNvSpPr>
          <p:nvPr/>
        </p:nvSpPr>
        <p:spPr bwMode="auto">
          <a:xfrm>
            <a:off x="6610790" y="4037010"/>
            <a:ext cx="365125" cy="415925"/>
          </a:xfrm>
          <a:custGeom>
            <a:avLst/>
            <a:gdLst>
              <a:gd name="T0" fmla="*/ 185736331 w 214"/>
              <a:gd name="T1" fmla="*/ 165251165 h 245"/>
              <a:gd name="T2" fmla="*/ 342452433 w 214"/>
              <a:gd name="T3" fmla="*/ 661006362 h 245"/>
              <a:gd name="T4" fmla="*/ 621056956 w 214"/>
              <a:gd name="T5" fmla="*/ 440671440 h 245"/>
              <a:gd name="T6" fmla="*/ 621056956 w 214"/>
              <a:gd name="T7" fmla="*/ 411679748 h 245"/>
              <a:gd name="T8" fmla="*/ 548503829 w 214"/>
              <a:gd name="T9" fmla="*/ 405882091 h 245"/>
              <a:gd name="T10" fmla="*/ 493362839 w 214"/>
              <a:gd name="T11" fmla="*/ 478360576 h 245"/>
              <a:gd name="T12" fmla="*/ 449831645 w 214"/>
              <a:gd name="T13" fmla="*/ 365293382 h 245"/>
              <a:gd name="T14" fmla="*/ 545600955 w 214"/>
              <a:gd name="T15" fmla="*/ 373990719 h 245"/>
              <a:gd name="T16" fmla="*/ 621056956 w 214"/>
              <a:gd name="T17" fmla="*/ 342099347 h 245"/>
              <a:gd name="T18" fmla="*/ 409201514 w 214"/>
              <a:gd name="T19" fmla="*/ 298612660 h 245"/>
              <a:gd name="T20" fmla="*/ 409201514 w 214"/>
              <a:gd name="T21" fmla="*/ 17394681 h 245"/>
              <a:gd name="T22" fmla="*/ 391787674 w 214"/>
              <a:gd name="T23" fmla="*/ 0 h 245"/>
              <a:gd name="T24" fmla="*/ 325038592 w 214"/>
              <a:gd name="T25" fmla="*/ 49286060 h 245"/>
              <a:gd name="T26" fmla="*/ 322137421 w 214"/>
              <a:gd name="T27" fmla="*/ 287015643 h 245"/>
              <a:gd name="T28" fmla="*/ 301822410 w 214"/>
              <a:gd name="T29" fmla="*/ 289915323 h 245"/>
              <a:gd name="T30" fmla="*/ 301822410 w 214"/>
              <a:gd name="T31" fmla="*/ 81175742 h 245"/>
              <a:gd name="T32" fmla="*/ 290214318 w 214"/>
              <a:gd name="T33" fmla="*/ 66680748 h 245"/>
              <a:gd name="T34" fmla="*/ 226366408 w 214"/>
              <a:gd name="T35" fmla="*/ 124664158 h 245"/>
              <a:gd name="T36" fmla="*/ 229269283 w 214"/>
              <a:gd name="T37" fmla="*/ 336301690 h 245"/>
              <a:gd name="T38" fmla="*/ 211855389 w 214"/>
              <a:gd name="T39" fmla="*/ 336301690 h 245"/>
              <a:gd name="T40" fmla="*/ 208954217 w 214"/>
              <a:gd name="T41" fmla="*/ 165251165 h 245"/>
              <a:gd name="T42" fmla="*/ 185736331 w 214"/>
              <a:gd name="T43" fmla="*/ 165251165 h 24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14"/>
              <a:gd name="T67" fmla="*/ 0 h 245"/>
              <a:gd name="T68" fmla="*/ 214 w 214"/>
              <a:gd name="T69" fmla="*/ 245 h 24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14" h="245">
                <a:moveTo>
                  <a:pt x="64" y="57"/>
                </a:moveTo>
                <a:cubicBezTo>
                  <a:pt x="64" y="57"/>
                  <a:pt x="0" y="193"/>
                  <a:pt x="118" y="228"/>
                </a:cubicBezTo>
                <a:cubicBezTo>
                  <a:pt x="118" y="228"/>
                  <a:pt x="199" y="245"/>
                  <a:pt x="214" y="152"/>
                </a:cubicBezTo>
                <a:cubicBezTo>
                  <a:pt x="214" y="142"/>
                  <a:pt x="214" y="142"/>
                  <a:pt x="214" y="142"/>
                </a:cubicBezTo>
                <a:cubicBezTo>
                  <a:pt x="214" y="142"/>
                  <a:pt x="205" y="122"/>
                  <a:pt x="189" y="140"/>
                </a:cubicBezTo>
                <a:cubicBezTo>
                  <a:pt x="189" y="140"/>
                  <a:pt x="188" y="165"/>
                  <a:pt x="170" y="165"/>
                </a:cubicBezTo>
                <a:cubicBezTo>
                  <a:pt x="151" y="165"/>
                  <a:pt x="137" y="147"/>
                  <a:pt x="155" y="126"/>
                </a:cubicBezTo>
                <a:cubicBezTo>
                  <a:pt x="155" y="126"/>
                  <a:pt x="170" y="110"/>
                  <a:pt x="188" y="129"/>
                </a:cubicBezTo>
                <a:cubicBezTo>
                  <a:pt x="188" y="129"/>
                  <a:pt x="204" y="137"/>
                  <a:pt x="214" y="118"/>
                </a:cubicBezTo>
                <a:cubicBezTo>
                  <a:pt x="214" y="118"/>
                  <a:pt x="186" y="64"/>
                  <a:pt x="141" y="103"/>
                </a:cubicBezTo>
                <a:cubicBezTo>
                  <a:pt x="141" y="6"/>
                  <a:pt x="141" y="6"/>
                  <a:pt x="141" y="6"/>
                </a:cubicBezTo>
                <a:cubicBezTo>
                  <a:pt x="141" y="6"/>
                  <a:pt x="141" y="0"/>
                  <a:pt x="135" y="0"/>
                </a:cubicBezTo>
                <a:cubicBezTo>
                  <a:pt x="127" y="0"/>
                  <a:pt x="113" y="3"/>
                  <a:pt x="112" y="17"/>
                </a:cubicBezTo>
                <a:cubicBezTo>
                  <a:pt x="111" y="99"/>
                  <a:pt x="111" y="99"/>
                  <a:pt x="111" y="99"/>
                </a:cubicBezTo>
                <a:cubicBezTo>
                  <a:pt x="104" y="100"/>
                  <a:pt x="104" y="100"/>
                  <a:pt x="104" y="100"/>
                </a:cubicBezTo>
                <a:cubicBezTo>
                  <a:pt x="104" y="28"/>
                  <a:pt x="104" y="28"/>
                  <a:pt x="104" y="28"/>
                </a:cubicBezTo>
                <a:cubicBezTo>
                  <a:pt x="104" y="28"/>
                  <a:pt x="105" y="22"/>
                  <a:pt x="100" y="23"/>
                </a:cubicBezTo>
                <a:cubicBezTo>
                  <a:pt x="93" y="25"/>
                  <a:pt x="78" y="30"/>
                  <a:pt x="78" y="43"/>
                </a:cubicBezTo>
                <a:cubicBezTo>
                  <a:pt x="78" y="62"/>
                  <a:pt x="79" y="116"/>
                  <a:pt x="79" y="116"/>
                </a:cubicBezTo>
                <a:cubicBezTo>
                  <a:pt x="73" y="116"/>
                  <a:pt x="73" y="116"/>
                  <a:pt x="73" y="116"/>
                </a:cubicBezTo>
                <a:cubicBezTo>
                  <a:pt x="72" y="57"/>
                  <a:pt x="72" y="57"/>
                  <a:pt x="72" y="57"/>
                </a:cubicBezTo>
                <a:cubicBezTo>
                  <a:pt x="72" y="57"/>
                  <a:pt x="69" y="52"/>
                  <a:pt x="64" y="57"/>
                </a:cubicBezTo>
                <a:close/>
              </a:path>
            </a:pathLst>
          </a:custGeom>
          <a:solidFill>
            <a:srgbClr val="00649D"/>
          </a:solidFill>
          <a:ln w="9525">
            <a:noFill/>
            <a:round/>
            <a:headEnd/>
            <a:tailEnd/>
          </a:ln>
        </p:spPr>
        <p:txBody>
          <a:bodyPr/>
          <a:lstStyle/>
          <a:p>
            <a:pPr defTabSz="509588" eaLnBrk="1" fontAlgn="auto" hangingPunct="1">
              <a:spcBef>
                <a:spcPts val="0"/>
              </a:spcBef>
              <a:spcAft>
                <a:spcPts val="0"/>
              </a:spcAft>
              <a:defRPr/>
            </a:pPr>
            <a:endParaRPr lang="en-US" sz="1800" kern="0">
              <a:solidFill>
                <a:prstClr val="black"/>
              </a:solidFill>
              <a:ea typeface="+mn-ea"/>
              <a:cs typeface="Arial" charset="0"/>
            </a:endParaRPr>
          </a:p>
        </p:txBody>
      </p:sp>
      <p:grpSp>
        <p:nvGrpSpPr>
          <p:cNvPr id="153" name="Group 26"/>
          <p:cNvGrpSpPr>
            <a:grpSpLocks/>
          </p:cNvGrpSpPr>
          <p:nvPr/>
        </p:nvGrpSpPr>
        <p:grpSpPr bwMode="auto">
          <a:xfrm>
            <a:off x="5553525" y="4011763"/>
            <a:ext cx="449580" cy="446730"/>
            <a:chOff x="4135438" y="4575175"/>
            <a:chExt cx="982662" cy="976313"/>
          </a:xfrm>
        </p:grpSpPr>
        <p:sp>
          <p:nvSpPr>
            <p:cNvPr id="154" name="Freeform 10"/>
            <p:cNvSpPr>
              <a:spLocks/>
            </p:cNvSpPr>
            <p:nvPr/>
          </p:nvSpPr>
          <p:spPr bwMode="auto">
            <a:xfrm>
              <a:off x="4521229" y="4862802"/>
              <a:ext cx="596814" cy="690417"/>
            </a:xfrm>
            <a:custGeom>
              <a:avLst/>
              <a:gdLst>
                <a:gd name="T0" fmla="*/ 2029418865 w 159"/>
                <a:gd name="T1" fmla="*/ 1298044003 h 183"/>
                <a:gd name="T2" fmla="*/ 507353778 w 159"/>
                <a:gd name="T3" fmla="*/ 253965483 h 183"/>
                <a:gd name="T4" fmla="*/ 606007420 w 159"/>
                <a:gd name="T5" fmla="*/ 0 h 183"/>
                <a:gd name="T6" fmla="*/ 0 w 159"/>
                <a:gd name="T7" fmla="*/ 324511001 h 183"/>
                <a:gd name="T8" fmla="*/ 606007420 w 159"/>
                <a:gd name="T9" fmla="*/ 663130354 h 183"/>
                <a:gd name="T10" fmla="*/ 507353778 w 159"/>
                <a:gd name="T11" fmla="*/ 409164871 h 183"/>
                <a:gd name="T12" fmla="*/ 1592529058 w 159"/>
                <a:gd name="T13" fmla="*/ 1537901017 h 183"/>
                <a:gd name="T14" fmla="*/ 761032426 w 159"/>
                <a:gd name="T15" fmla="*/ 2130486088 h 183"/>
                <a:gd name="T16" fmla="*/ 2029418865 w 159"/>
                <a:gd name="T17" fmla="*/ 1298044003 h 1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9"/>
                <a:gd name="T28" fmla="*/ 0 h 183"/>
                <a:gd name="T29" fmla="*/ 159 w 159"/>
                <a:gd name="T30" fmla="*/ 183 h 18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9" h="183">
                  <a:moveTo>
                    <a:pt x="144" y="92"/>
                  </a:moveTo>
                  <a:cubicBezTo>
                    <a:pt x="126" y="32"/>
                    <a:pt x="56" y="20"/>
                    <a:pt x="36" y="18"/>
                  </a:cubicBezTo>
                  <a:cubicBezTo>
                    <a:pt x="43" y="0"/>
                    <a:pt x="43" y="0"/>
                    <a:pt x="43" y="0"/>
                  </a:cubicBezTo>
                  <a:cubicBezTo>
                    <a:pt x="32" y="9"/>
                    <a:pt x="14" y="18"/>
                    <a:pt x="0" y="23"/>
                  </a:cubicBezTo>
                  <a:cubicBezTo>
                    <a:pt x="14" y="29"/>
                    <a:pt x="32" y="38"/>
                    <a:pt x="43" y="47"/>
                  </a:cubicBezTo>
                  <a:cubicBezTo>
                    <a:pt x="36" y="29"/>
                    <a:pt x="36" y="29"/>
                    <a:pt x="36" y="29"/>
                  </a:cubicBezTo>
                  <a:cubicBezTo>
                    <a:pt x="93" y="43"/>
                    <a:pt x="113" y="85"/>
                    <a:pt x="113" y="109"/>
                  </a:cubicBezTo>
                  <a:cubicBezTo>
                    <a:pt x="113" y="169"/>
                    <a:pt x="54" y="151"/>
                    <a:pt x="54" y="151"/>
                  </a:cubicBezTo>
                  <a:cubicBezTo>
                    <a:pt x="106" y="183"/>
                    <a:pt x="159" y="145"/>
                    <a:pt x="144" y="92"/>
                  </a:cubicBezTo>
                  <a:close/>
                </a:path>
              </a:pathLst>
            </a:custGeom>
            <a:solidFill>
              <a:srgbClr val="8DC63F"/>
            </a:solidFill>
            <a:ln w="9525">
              <a:noFill/>
              <a:round/>
              <a:headEnd/>
              <a:tailEnd/>
            </a:ln>
          </p:spPr>
          <p:txBody>
            <a:bodyPr/>
            <a:lstStyle/>
            <a:p>
              <a:pPr defTabSz="509588" eaLnBrk="1" fontAlgn="auto" hangingPunct="1">
                <a:spcBef>
                  <a:spcPts val="0"/>
                </a:spcBef>
                <a:spcAft>
                  <a:spcPts val="0"/>
                </a:spcAft>
                <a:defRPr/>
              </a:pPr>
              <a:endParaRPr lang="en-US" sz="1800" kern="0">
                <a:solidFill>
                  <a:prstClr val="black"/>
                </a:solidFill>
                <a:ea typeface="+mn-ea"/>
                <a:cs typeface="Arial" charset="0"/>
              </a:endParaRPr>
            </a:p>
          </p:txBody>
        </p:sp>
        <p:sp>
          <p:nvSpPr>
            <p:cNvPr id="155" name="Freeform 11"/>
            <p:cNvSpPr>
              <a:spLocks/>
            </p:cNvSpPr>
            <p:nvPr/>
          </p:nvSpPr>
          <p:spPr bwMode="auto">
            <a:xfrm>
              <a:off x="4323446" y="4574841"/>
              <a:ext cx="537828" cy="735518"/>
            </a:xfrm>
            <a:custGeom>
              <a:avLst/>
              <a:gdLst>
                <a:gd name="T0" fmla="*/ 632227133 w 144"/>
                <a:gd name="T1" fmla="*/ 520329275 h 196"/>
                <a:gd name="T2" fmla="*/ 393383994 w 144"/>
                <a:gd name="T3" fmla="*/ 2147483647 h 196"/>
                <a:gd name="T4" fmla="*/ 112395423 w 144"/>
                <a:gd name="T5" fmla="*/ 2147483647 h 196"/>
                <a:gd name="T6" fmla="*/ 688424830 w 144"/>
                <a:gd name="T7" fmla="*/ 2147483647 h 196"/>
                <a:gd name="T8" fmla="*/ 716521804 w 144"/>
                <a:gd name="T9" fmla="*/ 2067261857 h 196"/>
                <a:gd name="T10" fmla="*/ 533880227 w 144"/>
                <a:gd name="T11" fmla="*/ 2147483647 h 196"/>
                <a:gd name="T12" fmla="*/ 1039663479 w 144"/>
                <a:gd name="T13" fmla="*/ 801591662 h 196"/>
                <a:gd name="T14" fmla="*/ 1952878861 w 144"/>
                <a:gd name="T15" fmla="*/ 1265669960 h 196"/>
                <a:gd name="T16" fmla="*/ 632227133 w 144"/>
                <a:gd name="T17" fmla="*/ 520329275 h 1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4"/>
                <a:gd name="T28" fmla="*/ 0 h 196"/>
                <a:gd name="T29" fmla="*/ 144 w 144"/>
                <a:gd name="T30" fmla="*/ 196 h 19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4" h="196">
                  <a:moveTo>
                    <a:pt x="45" y="37"/>
                  </a:moveTo>
                  <a:cubicBezTo>
                    <a:pt x="0" y="80"/>
                    <a:pt x="21" y="148"/>
                    <a:pt x="28" y="167"/>
                  </a:cubicBezTo>
                  <a:cubicBezTo>
                    <a:pt x="8" y="169"/>
                    <a:pt x="8" y="169"/>
                    <a:pt x="8" y="169"/>
                  </a:cubicBezTo>
                  <a:cubicBezTo>
                    <a:pt x="22" y="174"/>
                    <a:pt x="38" y="186"/>
                    <a:pt x="49" y="196"/>
                  </a:cubicBezTo>
                  <a:cubicBezTo>
                    <a:pt x="47" y="181"/>
                    <a:pt x="47" y="161"/>
                    <a:pt x="51" y="147"/>
                  </a:cubicBezTo>
                  <a:cubicBezTo>
                    <a:pt x="38" y="161"/>
                    <a:pt x="38" y="161"/>
                    <a:pt x="38" y="161"/>
                  </a:cubicBezTo>
                  <a:cubicBezTo>
                    <a:pt x="24" y="104"/>
                    <a:pt x="53" y="68"/>
                    <a:pt x="74" y="57"/>
                  </a:cubicBezTo>
                  <a:cubicBezTo>
                    <a:pt x="128" y="30"/>
                    <a:pt x="139" y="90"/>
                    <a:pt x="139" y="90"/>
                  </a:cubicBezTo>
                  <a:cubicBezTo>
                    <a:pt x="144" y="29"/>
                    <a:pt x="85" y="0"/>
                    <a:pt x="45" y="37"/>
                  </a:cubicBezTo>
                  <a:close/>
                </a:path>
              </a:pathLst>
            </a:custGeom>
            <a:solidFill>
              <a:srgbClr val="00649D"/>
            </a:solidFill>
            <a:ln w="9525">
              <a:noFill/>
              <a:round/>
              <a:headEnd/>
              <a:tailEnd/>
            </a:ln>
          </p:spPr>
          <p:txBody>
            <a:bodyPr/>
            <a:lstStyle/>
            <a:p>
              <a:pPr defTabSz="509588" eaLnBrk="1" fontAlgn="auto" hangingPunct="1">
                <a:spcBef>
                  <a:spcPts val="0"/>
                </a:spcBef>
                <a:spcAft>
                  <a:spcPts val="0"/>
                </a:spcAft>
                <a:defRPr/>
              </a:pPr>
              <a:endParaRPr lang="en-US" sz="1800" kern="0">
                <a:solidFill>
                  <a:prstClr val="black"/>
                </a:solidFill>
                <a:ea typeface="+mn-ea"/>
                <a:cs typeface="Arial" charset="0"/>
              </a:endParaRPr>
            </a:p>
          </p:txBody>
        </p:sp>
        <p:sp>
          <p:nvSpPr>
            <p:cNvPr id="156" name="Freeform 12"/>
            <p:cNvSpPr>
              <a:spLocks/>
            </p:cNvSpPr>
            <p:nvPr/>
          </p:nvSpPr>
          <p:spPr bwMode="auto">
            <a:xfrm>
              <a:off x="4136074" y="5060560"/>
              <a:ext cx="718260" cy="464903"/>
            </a:xfrm>
            <a:custGeom>
              <a:avLst/>
              <a:gdLst>
                <a:gd name="T0" fmla="*/ 813674658 w 192"/>
                <a:gd name="T1" fmla="*/ 1505580533 h 124"/>
                <a:gd name="T2" fmla="*/ 2147483647 w 192"/>
                <a:gd name="T3" fmla="*/ 773895898 h 124"/>
                <a:gd name="T4" fmla="*/ 2147483647 w 192"/>
                <a:gd name="T5" fmla="*/ 984959950 h 124"/>
                <a:gd name="T6" fmla="*/ 2147483647 w 192"/>
                <a:gd name="T7" fmla="*/ 295486461 h 124"/>
                <a:gd name="T8" fmla="*/ 2090298471 w 192"/>
                <a:gd name="T9" fmla="*/ 633187937 h 124"/>
                <a:gd name="T10" fmla="*/ 2147483647 w 192"/>
                <a:gd name="T11" fmla="*/ 689473372 h 124"/>
                <a:gd name="T12" fmla="*/ 841732268 w 192"/>
                <a:gd name="T13" fmla="*/ 1027171213 h 124"/>
                <a:gd name="T14" fmla="*/ 757559439 w 192"/>
                <a:gd name="T15" fmla="*/ 0 h 124"/>
                <a:gd name="T16" fmla="*/ 813674658 w 192"/>
                <a:gd name="T17" fmla="*/ 1505580533 h 1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2"/>
                <a:gd name="T28" fmla="*/ 0 h 124"/>
                <a:gd name="T29" fmla="*/ 192 w 192"/>
                <a:gd name="T30" fmla="*/ 124 h 1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2" h="124">
                  <a:moveTo>
                    <a:pt x="58" y="107"/>
                  </a:moveTo>
                  <a:cubicBezTo>
                    <a:pt x="118" y="124"/>
                    <a:pt x="166" y="70"/>
                    <a:pt x="178" y="55"/>
                  </a:cubicBezTo>
                  <a:cubicBezTo>
                    <a:pt x="190" y="70"/>
                    <a:pt x="190" y="70"/>
                    <a:pt x="190" y="70"/>
                  </a:cubicBezTo>
                  <a:cubicBezTo>
                    <a:pt x="187" y="56"/>
                    <a:pt x="189" y="36"/>
                    <a:pt x="192" y="21"/>
                  </a:cubicBezTo>
                  <a:cubicBezTo>
                    <a:pt x="180" y="30"/>
                    <a:pt x="163" y="41"/>
                    <a:pt x="149" y="45"/>
                  </a:cubicBezTo>
                  <a:cubicBezTo>
                    <a:pt x="168" y="49"/>
                    <a:pt x="168" y="49"/>
                    <a:pt x="168" y="49"/>
                  </a:cubicBezTo>
                  <a:cubicBezTo>
                    <a:pt x="126" y="90"/>
                    <a:pt x="80" y="85"/>
                    <a:pt x="60" y="73"/>
                  </a:cubicBezTo>
                  <a:cubicBezTo>
                    <a:pt x="8" y="41"/>
                    <a:pt x="54" y="0"/>
                    <a:pt x="54" y="0"/>
                  </a:cubicBezTo>
                  <a:cubicBezTo>
                    <a:pt x="0" y="28"/>
                    <a:pt x="5" y="93"/>
                    <a:pt x="58" y="107"/>
                  </a:cubicBezTo>
                  <a:close/>
                </a:path>
              </a:pathLst>
            </a:custGeom>
            <a:solidFill>
              <a:srgbClr val="A6A8AB"/>
            </a:solidFill>
            <a:ln w="9525">
              <a:noFill/>
              <a:round/>
              <a:headEnd/>
              <a:tailEnd/>
            </a:ln>
          </p:spPr>
          <p:txBody>
            <a:bodyPr/>
            <a:lstStyle/>
            <a:p>
              <a:pPr defTabSz="509588" eaLnBrk="1" fontAlgn="auto" hangingPunct="1">
                <a:spcBef>
                  <a:spcPts val="0"/>
                </a:spcBef>
                <a:spcAft>
                  <a:spcPts val="0"/>
                </a:spcAft>
                <a:defRPr/>
              </a:pPr>
              <a:endParaRPr lang="en-US" sz="1800" kern="0">
                <a:solidFill>
                  <a:prstClr val="black"/>
                </a:solidFill>
                <a:ea typeface="+mn-ea"/>
                <a:cs typeface="Arial" charset="0"/>
              </a:endParaRPr>
            </a:p>
          </p:txBody>
        </p:sp>
      </p:grpSp>
      <p:grpSp>
        <p:nvGrpSpPr>
          <p:cNvPr id="157" name="Group 5"/>
          <p:cNvGrpSpPr>
            <a:grpSpLocks noChangeAspect="1"/>
          </p:cNvGrpSpPr>
          <p:nvPr/>
        </p:nvGrpSpPr>
        <p:grpSpPr bwMode="auto">
          <a:xfrm>
            <a:off x="6846747" y="1174159"/>
            <a:ext cx="558217" cy="705440"/>
            <a:chOff x="-1655" y="1786"/>
            <a:chExt cx="910" cy="1150"/>
          </a:xfrm>
          <a:solidFill>
            <a:schemeClr val="bg1">
              <a:lumMod val="50000"/>
            </a:schemeClr>
          </a:solidFill>
        </p:grpSpPr>
        <p:sp>
          <p:nvSpPr>
            <p:cNvPr id="158" name="Freeform 6"/>
            <p:cNvSpPr>
              <a:spLocks/>
            </p:cNvSpPr>
            <p:nvPr/>
          </p:nvSpPr>
          <p:spPr bwMode="auto">
            <a:xfrm>
              <a:off x="-1012" y="2386"/>
              <a:ext cx="191" cy="120"/>
            </a:xfrm>
            <a:custGeom>
              <a:avLst/>
              <a:gdLst>
                <a:gd name="T0" fmla="*/ 191 w 191"/>
                <a:gd name="T1" fmla="*/ 120 h 120"/>
                <a:gd name="T2" fmla="*/ 191 w 191"/>
                <a:gd name="T3" fmla="*/ 0 h 120"/>
                <a:gd name="T4" fmla="*/ 0 w 191"/>
                <a:gd name="T5" fmla="*/ 68 h 120"/>
                <a:gd name="T6" fmla="*/ 191 w 191"/>
                <a:gd name="T7" fmla="*/ 120 h 120"/>
              </a:gdLst>
              <a:ahLst/>
              <a:cxnLst>
                <a:cxn ang="0">
                  <a:pos x="T0" y="T1"/>
                </a:cxn>
                <a:cxn ang="0">
                  <a:pos x="T2" y="T3"/>
                </a:cxn>
                <a:cxn ang="0">
                  <a:pos x="T4" y="T5"/>
                </a:cxn>
                <a:cxn ang="0">
                  <a:pos x="T6" y="T7"/>
                </a:cxn>
              </a:cxnLst>
              <a:rect l="0" t="0" r="r" b="b"/>
              <a:pathLst>
                <a:path w="191" h="120">
                  <a:moveTo>
                    <a:pt x="191" y="120"/>
                  </a:moveTo>
                  <a:lnTo>
                    <a:pt x="191" y="0"/>
                  </a:lnTo>
                  <a:lnTo>
                    <a:pt x="0" y="68"/>
                  </a:lnTo>
                  <a:lnTo>
                    <a:pt x="191"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 name="Freeform 7"/>
            <p:cNvSpPr>
              <a:spLocks/>
            </p:cNvSpPr>
            <p:nvPr/>
          </p:nvSpPr>
          <p:spPr bwMode="auto">
            <a:xfrm>
              <a:off x="-1088" y="2462"/>
              <a:ext cx="255" cy="219"/>
            </a:xfrm>
            <a:custGeom>
              <a:avLst/>
              <a:gdLst>
                <a:gd name="T0" fmla="*/ 255 w 255"/>
                <a:gd name="T1" fmla="*/ 49 h 219"/>
                <a:gd name="T2" fmla="*/ 62 w 255"/>
                <a:gd name="T3" fmla="*/ 0 h 219"/>
                <a:gd name="T4" fmla="*/ 0 w 255"/>
                <a:gd name="T5" fmla="*/ 219 h 219"/>
                <a:gd name="T6" fmla="*/ 139 w 255"/>
                <a:gd name="T7" fmla="*/ 127 h 219"/>
                <a:gd name="T8" fmla="*/ 255 w 255"/>
                <a:gd name="T9" fmla="*/ 49 h 219"/>
              </a:gdLst>
              <a:ahLst/>
              <a:cxnLst>
                <a:cxn ang="0">
                  <a:pos x="T0" y="T1"/>
                </a:cxn>
                <a:cxn ang="0">
                  <a:pos x="T2" y="T3"/>
                </a:cxn>
                <a:cxn ang="0">
                  <a:pos x="T4" y="T5"/>
                </a:cxn>
                <a:cxn ang="0">
                  <a:pos x="T6" y="T7"/>
                </a:cxn>
                <a:cxn ang="0">
                  <a:pos x="T8" y="T9"/>
                </a:cxn>
              </a:cxnLst>
              <a:rect l="0" t="0" r="r" b="b"/>
              <a:pathLst>
                <a:path w="255" h="219">
                  <a:moveTo>
                    <a:pt x="255" y="49"/>
                  </a:moveTo>
                  <a:lnTo>
                    <a:pt x="62" y="0"/>
                  </a:lnTo>
                  <a:lnTo>
                    <a:pt x="0" y="219"/>
                  </a:lnTo>
                  <a:lnTo>
                    <a:pt x="139" y="127"/>
                  </a:lnTo>
                  <a:lnTo>
                    <a:pt x="255"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Freeform 8"/>
            <p:cNvSpPr>
              <a:spLocks/>
            </p:cNvSpPr>
            <p:nvPr/>
          </p:nvSpPr>
          <p:spPr bwMode="auto">
            <a:xfrm>
              <a:off x="-1088" y="2079"/>
              <a:ext cx="260" cy="371"/>
            </a:xfrm>
            <a:custGeom>
              <a:avLst/>
              <a:gdLst>
                <a:gd name="T0" fmla="*/ 260 w 260"/>
                <a:gd name="T1" fmla="*/ 300 h 371"/>
                <a:gd name="T2" fmla="*/ 0 w 260"/>
                <a:gd name="T3" fmla="*/ 0 h 371"/>
                <a:gd name="T4" fmla="*/ 62 w 260"/>
                <a:gd name="T5" fmla="*/ 371 h 371"/>
                <a:gd name="T6" fmla="*/ 260 w 260"/>
                <a:gd name="T7" fmla="*/ 300 h 371"/>
              </a:gdLst>
              <a:ahLst/>
              <a:cxnLst>
                <a:cxn ang="0">
                  <a:pos x="T0" y="T1"/>
                </a:cxn>
                <a:cxn ang="0">
                  <a:pos x="T2" y="T3"/>
                </a:cxn>
                <a:cxn ang="0">
                  <a:pos x="T4" y="T5"/>
                </a:cxn>
                <a:cxn ang="0">
                  <a:pos x="T6" y="T7"/>
                </a:cxn>
              </a:cxnLst>
              <a:rect l="0" t="0" r="r" b="b"/>
              <a:pathLst>
                <a:path w="260" h="371">
                  <a:moveTo>
                    <a:pt x="260" y="300"/>
                  </a:moveTo>
                  <a:lnTo>
                    <a:pt x="0" y="0"/>
                  </a:lnTo>
                  <a:lnTo>
                    <a:pt x="62" y="371"/>
                  </a:lnTo>
                  <a:lnTo>
                    <a:pt x="260" y="3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Freeform 9"/>
            <p:cNvSpPr>
              <a:spLocks/>
            </p:cNvSpPr>
            <p:nvPr/>
          </p:nvSpPr>
          <p:spPr bwMode="auto">
            <a:xfrm>
              <a:off x="-1086" y="2032"/>
              <a:ext cx="251" cy="326"/>
            </a:xfrm>
            <a:custGeom>
              <a:avLst/>
              <a:gdLst>
                <a:gd name="T0" fmla="*/ 251 w 251"/>
                <a:gd name="T1" fmla="*/ 326 h 326"/>
                <a:gd name="T2" fmla="*/ 126 w 251"/>
                <a:gd name="T3" fmla="*/ 0 h 326"/>
                <a:gd name="T4" fmla="*/ 0 w 251"/>
                <a:gd name="T5" fmla="*/ 33 h 326"/>
                <a:gd name="T6" fmla="*/ 251 w 251"/>
                <a:gd name="T7" fmla="*/ 326 h 326"/>
              </a:gdLst>
              <a:ahLst/>
              <a:cxnLst>
                <a:cxn ang="0">
                  <a:pos x="T0" y="T1"/>
                </a:cxn>
                <a:cxn ang="0">
                  <a:pos x="T2" y="T3"/>
                </a:cxn>
                <a:cxn ang="0">
                  <a:pos x="T4" y="T5"/>
                </a:cxn>
                <a:cxn ang="0">
                  <a:pos x="T6" y="T7"/>
                </a:cxn>
              </a:cxnLst>
              <a:rect l="0" t="0" r="r" b="b"/>
              <a:pathLst>
                <a:path w="251" h="326">
                  <a:moveTo>
                    <a:pt x="251" y="326"/>
                  </a:moveTo>
                  <a:lnTo>
                    <a:pt x="126" y="0"/>
                  </a:lnTo>
                  <a:lnTo>
                    <a:pt x="0" y="33"/>
                  </a:lnTo>
                  <a:lnTo>
                    <a:pt x="251" y="3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Freeform 10"/>
            <p:cNvSpPr>
              <a:spLocks/>
            </p:cNvSpPr>
            <p:nvPr/>
          </p:nvSpPr>
          <p:spPr bwMode="auto">
            <a:xfrm>
              <a:off x="-1076" y="2528"/>
              <a:ext cx="236" cy="158"/>
            </a:xfrm>
            <a:custGeom>
              <a:avLst/>
              <a:gdLst>
                <a:gd name="T0" fmla="*/ 14 w 236"/>
                <a:gd name="T1" fmla="*/ 148 h 158"/>
                <a:gd name="T2" fmla="*/ 0 w 236"/>
                <a:gd name="T3" fmla="*/ 158 h 158"/>
                <a:gd name="T4" fmla="*/ 137 w 236"/>
                <a:gd name="T5" fmla="*/ 139 h 158"/>
                <a:gd name="T6" fmla="*/ 236 w 236"/>
                <a:gd name="T7" fmla="*/ 0 h 158"/>
                <a:gd name="T8" fmla="*/ 14 w 236"/>
                <a:gd name="T9" fmla="*/ 148 h 158"/>
              </a:gdLst>
              <a:ahLst/>
              <a:cxnLst>
                <a:cxn ang="0">
                  <a:pos x="T0" y="T1"/>
                </a:cxn>
                <a:cxn ang="0">
                  <a:pos x="T2" y="T3"/>
                </a:cxn>
                <a:cxn ang="0">
                  <a:pos x="T4" y="T5"/>
                </a:cxn>
                <a:cxn ang="0">
                  <a:pos x="T6" y="T7"/>
                </a:cxn>
                <a:cxn ang="0">
                  <a:pos x="T8" y="T9"/>
                </a:cxn>
              </a:cxnLst>
              <a:rect l="0" t="0" r="r" b="b"/>
              <a:pathLst>
                <a:path w="236" h="158">
                  <a:moveTo>
                    <a:pt x="14" y="148"/>
                  </a:moveTo>
                  <a:lnTo>
                    <a:pt x="0" y="158"/>
                  </a:lnTo>
                  <a:lnTo>
                    <a:pt x="137" y="139"/>
                  </a:lnTo>
                  <a:lnTo>
                    <a:pt x="236" y="0"/>
                  </a:lnTo>
                  <a:lnTo>
                    <a:pt x="14" y="1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 name="Freeform 11"/>
            <p:cNvSpPr>
              <a:spLocks/>
            </p:cNvSpPr>
            <p:nvPr/>
          </p:nvSpPr>
          <p:spPr bwMode="auto">
            <a:xfrm>
              <a:off x="-1095" y="2091"/>
              <a:ext cx="61" cy="585"/>
            </a:xfrm>
            <a:custGeom>
              <a:avLst/>
              <a:gdLst>
                <a:gd name="T0" fmla="*/ 0 w 61"/>
                <a:gd name="T1" fmla="*/ 0 h 585"/>
                <a:gd name="T2" fmla="*/ 0 w 61"/>
                <a:gd name="T3" fmla="*/ 585 h 585"/>
                <a:gd name="T4" fmla="*/ 61 w 61"/>
                <a:gd name="T5" fmla="*/ 363 h 585"/>
                <a:gd name="T6" fmla="*/ 0 w 61"/>
                <a:gd name="T7" fmla="*/ 0 h 585"/>
              </a:gdLst>
              <a:ahLst/>
              <a:cxnLst>
                <a:cxn ang="0">
                  <a:pos x="T0" y="T1"/>
                </a:cxn>
                <a:cxn ang="0">
                  <a:pos x="T2" y="T3"/>
                </a:cxn>
                <a:cxn ang="0">
                  <a:pos x="T4" y="T5"/>
                </a:cxn>
                <a:cxn ang="0">
                  <a:pos x="T6" y="T7"/>
                </a:cxn>
              </a:cxnLst>
              <a:rect l="0" t="0" r="r" b="b"/>
              <a:pathLst>
                <a:path w="61" h="585">
                  <a:moveTo>
                    <a:pt x="0" y="0"/>
                  </a:moveTo>
                  <a:lnTo>
                    <a:pt x="0" y="585"/>
                  </a:lnTo>
                  <a:lnTo>
                    <a:pt x="61" y="36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 name="Freeform 12"/>
            <p:cNvSpPr>
              <a:spLocks/>
            </p:cNvSpPr>
            <p:nvPr/>
          </p:nvSpPr>
          <p:spPr bwMode="auto">
            <a:xfrm>
              <a:off x="-1090" y="2681"/>
              <a:ext cx="264" cy="255"/>
            </a:xfrm>
            <a:custGeom>
              <a:avLst/>
              <a:gdLst>
                <a:gd name="T0" fmla="*/ 264 w 264"/>
                <a:gd name="T1" fmla="*/ 255 h 255"/>
                <a:gd name="T2" fmla="*/ 153 w 264"/>
                <a:gd name="T3" fmla="*/ 0 h 255"/>
                <a:gd name="T4" fmla="*/ 0 w 264"/>
                <a:gd name="T5" fmla="*/ 255 h 255"/>
                <a:gd name="T6" fmla="*/ 264 w 264"/>
                <a:gd name="T7" fmla="*/ 255 h 255"/>
              </a:gdLst>
              <a:ahLst/>
              <a:cxnLst>
                <a:cxn ang="0">
                  <a:pos x="T0" y="T1"/>
                </a:cxn>
                <a:cxn ang="0">
                  <a:pos x="T2" y="T3"/>
                </a:cxn>
                <a:cxn ang="0">
                  <a:pos x="T4" y="T5"/>
                </a:cxn>
                <a:cxn ang="0">
                  <a:pos x="T6" y="T7"/>
                </a:cxn>
              </a:cxnLst>
              <a:rect l="0" t="0" r="r" b="b"/>
              <a:pathLst>
                <a:path w="264" h="255">
                  <a:moveTo>
                    <a:pt x="264" y="255"/>
                  </a:moveTo>
                  <a:lnTo>
                    <a:pt x="153" y="0"/>
                  </a:lnTo>
                  <a:lnTo>
                    <a:pt x="0" y="255"/>
                  </a:lnTo>
                  <a:lnTo>
                    <a:pt x="264" y="2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 name="Freeform 13"/>
            <p:cNvSpPr>
              <a:spLocks/>
            </p:cNvSpPr>
            <p:nvPr/>
          </p:nvSpPr>
          <p:spPr bwMode="auto">
            <a:xfrm>
              <a:off x="-1095" y="2676"/>
              <a:ext cx="149" cy="251"/>
            </a:xfrm>
            <a:custGeom>
              <a:avLst/>
              <a:gdLst>
                <a:gd name="T0" fmla="*/ 0 w 63"/>
                <a:gd name="T1" fmla="*/ 9 h 106"/>
                <a:gd name="T2" fmla="*/ 0 w 63"/>
                <a:gd name="T3" fmla="*/ 9 h 106"/>
                <a:gd name="T4" fmla="*/ 0 w 63"/>
                <a:gd name="T5" fmla="*/ 9 h 106"/>
                <a:gd name="T6" fmla="*/ 0 w 63"/>
                <a:gd name="T7" fmla="*/ 106 h 106"/>
                <a:gd name="T8" fmla="*/ 63 w 63"/>
                <a:gd name="T9" fmla="*/ 0 h 106"/>
                <a:gd name="T10" fmla="*/ 0 w 63"/>
                <a:gd name="T11" fmla="*/ 9 h 106"/>
              </a:gdLst>
              <a:ahLst/>
              <a:cxnLst>
                <a:cxn ang="0">
                  <a:pos x="T0" y="T1"/>
                </a:cxn>
                <a:cxn ang="0">
                  <a:pos x="T2" y="T3"/>
                </a:cxn>
                <a:cxn ang="0">
                  <a:pos x="T4" y="T5"/>
                </a:cxn>
                <a:cxn ang="0">
                  <a:pos x="T6" y="T7"/>
                </a:cxn>
                <a:cxn ang="0">
                  <a:pos x="T8" y="T9"/>
                </a:cxn>
                <a:cxn ang="0">
                  <a:pos x="T10" y="T11"/>
                </a:cxn>
              </a:cxnLst>
              <a:rect l="0" t="0" r="r" b="b"/>
              <a:pathLst>
                <a:path w="63" h="106">
                  <a:moveTo>
                    <a:pt x="0" y="9"/>
                  </a:moveTo>
                  <a:cubicBezTo>
                    <a:pt x="0" y="9"/>
                    <a:pt x="0" y="9"/>
                    <a:pt x="0" y="9"/>
                  </a:cubicBezTo>
                  <a:cubicBezTo>
                    <a:pt x="0" y="9"/>
                    <a:pt x="0" y="9"/>
                    <a:pt x="0" y="9"/>
                  </a:cubicBezTo>
                  <a:cubicBezTo>
                    <a:pt x="0" y="106"/>
                    <a:pt x="0" y="106"/>
                    <a:pt x="0" y="106"/>
                  </a:cubicBezTo>
                  <a:cubicBezTo>
                    <a:pt x="63" y="0"/>
                    <a:pt x="63" y="0"/>
                    <a:pt x="63" y="0"/>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 name="Freeform 14"/>
            <p:cNvSpPr>
              <a:spLocks/>
            </p:cNvSpPr>
            <p:nvPr/>
          </p:nvSpPr>
          <p:spPr bwMode="auto">
            <a:xfrm>
              <a:off x="-932" y="2518"/>
              <a:ext cx="111" cy="406"/>
            </a:xfrm>
            <a:custGeom>
              <a:avLst/>
              <a:gdLst>
                <a:gd name="T0" fmla="*/ 111 w 111"/>
                <a:gd name="T1" fmla="*/ 0 h 406"/>
                <a:gd name="T2" fmla="*/ 0 w 111"/>
                <a:gd name="T3" fmla="*/ 154 h 406"/>
                <a:gd name="T4" fmla="*/ 111 w 111"/>
                <a:gd name="T5" fmla="*/ 406 h 406"/>
                <a:gd name="T6" fmla="*/ 111 w 111"/>
                <a:gd name="T7" fmla="*/ 0 h 406"/>
              </a:gdLst>
              <a:ahLst/>
              <a:cxnLst>
                <a:cxn ang="0">
                  <a:pos x="T0" y="T1"/>
                </a:cxn>
                <a:cxn ang="0">
                  <a:pos x="T2" y="T3"/>
                </a:cxn>
                <a:cxn ang="0">
                  <a:pos x="T4" y="T5"/>
                </a:cxn>
                <a:cxn ang="0">
                  <a:pos x="T6" y="T7"/>
                </a:cxn>
              </a:cxnLst>
              <a:rect l="0" t="0" r="r" b="b"/>
              <a:pathLst>
                <a:path w="111" h="406">
                  <a:moveTo>
                    <a:pt x="111" y="0"/>
                  </a:moveTo>
                  <a:lnTo>
                    <a:pt x="0" y="154"/>
                  </a:lnTo>
                  <a:lnTo>
                    <a:pt x="111" y="406"/>
                  </a:lnTo>
                  <a:lnTo>
                    <a:pt x="1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 name="Freeform 15"/>
            <p:cNvSpPr>
              <a:spLocks/>
            </p:cNvSpPr>
            <p:nvPr/>
          </p:nvSpPr>
          <p:spPr bwMode="auto">
            <a:xfrm>
              <a:off x="-1095" y="1798"/>
              <a:ext cx="130" cy="260"/>
            </a:xfrm>
            <a:custGeom>
              <a:avLst/>
              <a:gdLst>
                <a:gd name="T0" fmla="*/ 0 w 130"/>
                <a:gd name="T1" fmla="*/ 260 h 260"/>
                <a:gd name="T2" fmla="*/ 130 w 130"/>
                <a:gd name="T3" fmla="*/ 224 h 260"/>
                <a:gd name="T4" fmla="*/ 0 w 130"/>
                <a:gd name="T5" fmla="*/ 0 h 260"/>
                <a:gd name="T6" fmla="*/ 0 w 130"/>
                <a:gd name="T7" fmla="*/ 260 h 260"/>
              </a:gdLst>
              <a:ahLst/>
              <a:cxnLst>
                <a:cxn ang="0">
                  <a:pos x="T0" y="T1"/>
                </a:cxn>
                <a:cxn ang="0">
                  <a:pos x="T2" y="T3"/>
                </a:cxn>
                <a:cxn ang="0">
                  <a:pos x="T4" y="T5"/>
                </a:cxn>
                <a:cxn ang="0">
                  <a:pos x="T6" y="T7"/>
                </a:cxn>
              </a:cxnLst>
              <a:rect l="0" t="0" r="r" b="b"/>
              <a:pathLst>
                <a:path w="130" h="260">
                  <a:moveTo>
                    <a:pt x="0" y="260"/>
                  </a:moveTo>
                  <a:lnTo>
                    <a:pt x="130" y="224"/>
                  </a:lnTo>
                  <a:lnTo>
                    <a:pt x="0" y="0"/>
                  </a:lnTo>
                  <a:lnTo>
                    <a:pt x="0"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 name="Freeform 16"/>
            <p:cNvSpPr>
              <a:spLocks/>
            </p:cNvSpPr>
            <p:nvPr/>
          </p:nvSpPr>
          <p:spPr bwMode="auto">
            <a:xfrm>
              <a:off x="-953" y="1798"/>
              <a:ext cx="132" cy="569"/>
            </a:xfrm>
            <a:custGeom>
              <a:avLst/>
              <a:gdLst>
                <a:gd name="T0" fmla="*/ 0 w 132"/>
                <a:gd name="T1" fmla="*/ 229 h 569"/>
                <a:gd name="T2" fmla="*/ 132 w 132"/>
                <a:gd name="T3" fmla="*/ 569 h 569"/>
                <a:gd name="T4" fmla="*/ 132 w 132"/>
                <a:gd name="T5" fmla="*/ 0 h 569"/>
                <a:gd name="T6" fmla="*/ 0 w 132"/>
                <a:gd name="T7" fmla="*/ 229 h 569"/>
              </a:gdLst>
              <a:ahLst/>
              <a:cxnLst>
                <a:cxn ang="0">
                  <a:pos x="T0" y="T1"/>
                </a:cxn>
                <a:cxn ang="0">
                  <a:pos x="T2" y="T3"/>
                </a:cxn>
                <a:cxn ang="0">
                  <a:pos x="T4" y="T5"/>
                </a:cxn>
                <a:cxn ang="0">
                  <a:pos x="T6" y="T7"/>
                </a:cxn>
              </a:cxnLst>
              <a:rect l="0" t="0" r="r" b="b"/>
              <a:pathLst>
                <a:path w="132" h="569">
                  <a:moveTo>
                    <a:pt x="0" y="229"/>
                  </a:moveTo>
                  <a:lnTo>
                    <a:pt x="132" y="569"/>
                  </a:lnTo>
                  <a:lnTo>
                    <a:pt x="132" y="0"/>
                  </a:lnTo>
                  <a:lnTo>
                    <a:pt x="0" y="2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 name="Freeform 17"/>
            <p:cNvSpPr>
              <a:spLocks/>
            </p:cNvSpPr>
            <p:nvPr/>
          </p:nvSpPr>
          <p:spPr bwMode="auto">
            <a:xfrm>
              <a:off x="-1090" y="1788"/>
              <a:ext cx="264" cy="227"/>
            </a:xfrm>
            <a:custGeom>
              <a:avLst/>
              <a:gdLst>
                <a:gd name="T0" fmla="*/ 0 w 264"/>
                <a:gd name="T1" fmla="*/ 0 h 227"/>
                <a:gd name="T2" fmla="*/ 132 w 264"/>
                <a:gd name="T3" fmla="*/ 227 h 227"/>
                <a:gd name="T4" fmla="*/ 264 w 264"/>
                <a:gd name="T5" fmla="*/ 0 h 227"/>
                <a:gd name="T6" fmla="*/ 0 w 264"/>
                <a:gd name="T7" fmla="*/ 0 h 227"/>
              </a:gdLst>
              <a:ahLst/>
              <a:cxnLst>
                <a:cxn ang="0">
                  <a:pos x="T0" y="T1"/>
                </a:cxn>
                <a:cxn ang="0">
                  <a:pos x="T2" y="T3"/>
                </a:cxn>
                <a:cxn ang="0">
                  <a:pos x="T4" y="T5"/>
                </a:cxn>
                <a:cxn ang="0">
                  <a:pos x="T6" y="T7"/>
                </a:cxn>
              </a:cxnLst>
              <a:rect l="0" t="0" r="r" b="b"/>
              <a:pathLst>
                <a:path w="264" h="227">
                  <a:moveTo>
                    <a:pt x="0" y="0"/>
                  </a:moveTo>
                  <a:lnTo>
                    <a:pt x="132" y="227"/>
                  </a:lnTo>
                  <a:lnTo>
                    <a:pt x="264"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 name="Freeform 18"/>
            <p:cNvSpPr>
              <a:spLocks/>
            </p:cNvSpPr>
            <p:nvPr/>
          </p:nvSpPr>
          <p:spPr bwMode="auto">
            <a:xfrm>
              <a:off x="-795" y="1819"/>
              <a:ext cx="50" cy="1075"/>
            </a:xfrm>
            <a:custGeom>
              <a:avLst/>
              <a:gdLst>
                <a:gd name="T0" fmla="*/ 21 w 21"/>
                <a:gd name="T1" fmla="*/ 448 h 455"/>
                <a:gd name="T2" fmla="*/ 19 w 21"/>
                <a:gd name="T3" fmla="*/ 451 h 455"/>
                <a:gd name="T4" fmla="*/ 3 w 21"/>
                <a:gd name="T5" fmla="*/ 454 h 455"/>
                <a:gd name="T6" fmla="*/ 0 w 21"/>
                <a:gd name="T7" fmla="*/ 452 h 455"/>
                <a:gd name="T8" fmla="*/ 0 w 21"/>
                <a:gd name="T9" fmla="*/ 2 h 455"/>
                <a:gd name="T10" fmla="*/ 3 w 21"/>
                <a:gd name="T11" fmla="*/ 0 h 455"/>
                <a:gd name="T12" fmla="*/ 19 w 21"/>
                <a:gd name="T13" fmla="*/ 3 h 455"/>
                <a:gd name="T14" fmla="*/ 21 w 21"/>
                <a:gd name="T15" fmla="*/ 6 h 455"/>
                <a:gd name="T16" fmla="*/ 21 w 21"/>
                <a:gd name="T17" fmla="*/ 448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455">
                  <a:moveTo>
                    <a:pt x="21" y="448"/>
                  </a:moveTo>
                  <a:cubicBezTo>
                    <a:pt x="21" y="450"/>
                    <a:pt x="20" y="451"/>
                    <a:pt x="19" y="451"/>
                  </a:cubicBezTo>
                  <a:cubicBezTo>
                    <a:pt x="3" y="454"/>
                    <a:pt x="3" y="454"/>
                    <a:pt x="3" y="454"/>
                  </a:cubicBezTo>
                  <a:cubicBezTo>
                    <a:pt x="2" y="455"/>
                    <a:pt x="0" y="454"/>
                    <a:pt x="0" y="452"/>
                  </a:cubicBezTo>
                  <a:cubicBezTo>
                    <a:pt x="0" y="2"/>
                    <a:pt x="0" y="2"/>
                    <a:pt x="0" y="2"/>
                  </a:cubicBezTo>
                  <a:cubicBezTo>
                    <a:pt x="0" y="1"/>
                    <a:pt x="2" y="0"/>
                    <a:pt x="3" y="0"/>
                  </a:cubicBezTo>
                  <a:cubicBezTo>
                    <a:pt x="19" y="3"/>
                    <a:pt x="19" y="3"/>
                    <a:pt x="19" y="3"/>
                  </a:cubicBezTo>
                  <a:cubicBezTo>
                    <a:pt x="20" y="3"/>
                    <a:pt x="21" y="5"/>
                    <a:pt x="21" y="6"/>
                  </a:cubicBezTo>
                  <a:lnTo>
                    <a:pt x="21" y="4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 name="Freeform 19"/>
            <p:cNvSpPr>
              <a:spLocks/>
            </p:cNvSpPr>
            <p:nvPr/>
          </p:nvSpPr>
          <p:spPr bwMode="auto">
            <a:xfrm>
              <a:off x="-1579" y="2384"/>
              <a:ext cx="194" cy="120"/>
            </a:xfrm>
            <a:custGeom>
              <a:avLst/>
              <a:gdLst>
                <a:gd name="T0" fmla="*/ 0 w 194"/>
                <a:gd name="T1" fmla="*/ 120 h 120"/>
                <a:gd name="T2" fmla="*/ 0 w 194"/>
                <a:gd name="T3" fmla="*/ 0 h 120"/>
                <a:gd name="T4" fmla="*/ 194 w 194"/>
                <a:gd name="T5" fmla="*/ 68 h 120"/>
                <a:gd name="T6" fmla="*/ 0 w 194"/>
                <a:gd name="T7" fmla="*/ 120 h 120"/>
              </a:gdLst>
              <a:ahLst/>
              <a:cxnLst>
                <a:cxn ang="0">
                  <a:pos x="T0" y="T1"/>
                </a:cxn>
                <a:cxn ang="0">
                  <a:pos x="T2" y="T3"/>
                </a:cxn>
                <a:cxn ang="0">
                  <a:pos x="T4" y="T5"/>
                </a:cxn>
                <a:cxn ang="0">
                  <a:pos x="T6" y="T7"/>
                </a:cxn>
              </a:cxnLst>
              <a:rect l="0" t="0" r="r" b="b"/>
              <a:pathLst>
                <a:path w="194" h="120">
                  <a:moveTo>
                    <a:pt x="0" y="120"/>
                  </a:moveTo>
                  <a:lnTo>
                    <a:pt x="0" y="0"/>
                  </a:lnTo>
                  <a:lnTo>
                    <a:pt x="194" y="68"/>
                  </a:lnTo>
                  <a:lnTo>
                    <a:pt x="0"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 name="Freeform 20"/>
            <p:cNvSpPr>
              <a:spLocks/>
            </p:cNvSpPr>
            <p:nvPr/>
          </p:nvSpPr>
          <p:spPr bwMode="auto">
            <a:xfrm>
              <a:off x="-1567" y="2459"/>
              <a:ext cx="255" cy="220"/>
            </a:xfrm>
            <a:custGeom>
              <a:avLst/>
              <a:gdLst>
                <a:gd name="T0" fmla="*/ 0 w 255"/>
                <a:gd name="T1" fmla="*/ 50 h 220"/>
                <a:gd name="T2" fmla="*/ 193 w 255"/>
                <a:gd name="T3" fmla="*/ 0 h 220"/>
                <a:gd name="T4" fmla="*/ 255 w 255"/>
                <a:gd name="T5" fmla="*/ 220 h 220"/>
                <a:gd name="T6" fmla="*/ 115 w 255"/>
                <a:gd name="T7" fmla="*/ 128 h 220"/>
                <a:gd name="T8" fmla="*/ 0 w 255"/>
                <a:gd name="T9" fmla="*/ 50 h 220"/>
              </a:gdLst>
              <a:ahLst/>
              <a:cxnLst>
                <a:cxn ang="0">
                  <a:pos x="T0" y="T1"/>
                </a:cxn>
                <a:cxn ang="0">
                  <a:pos x="T2" y="T3"/>
                </a:cxn>
                <a:cxn ang="0">
                  <a:pos x="T4" y="T5"/>
                </a:cxn>
                <a:cxn ang="0">
                  <a:pos x="T6" y="T7"/>
                </a:cxn>
                <a:cxn ang="0">
                  <a:pos x="T8" y="T9"/>
                </a:cxn>
              </a:cxnLst>
              <a:rect l="0" t="0" r="r" b="b"/>
              <a:pathLst>
                <a:path w="255" h="220">
                  <a:moveTo>
                    <a:pt x="0" y="50"/>
                  </a:moveTo>
                  <a:lnTo>
                    <a:pt x="193" y="0"/>
                  </a:lnTo>
                  <a:lnTo>
                    <a:pt x="255" y="220"/>
                  </a:lnTo>
                  <a:lnTo>
                    <a:pt x="115" y="128"/>
                  </a:lnTo>
                  <a:lnTo>
                    <a:pt x="0"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 name="Freeform 21"/>
            <p:cNvSpPr>
              <a:spLocks/>
            </p:cNvSpPr>
            <p:nvPr/>
          </p:nvSpPr>
          <p:spPr bwMode="auto">
            <a:xfrm>
              <a:off x="-1570" y="2077"/>
              <a:ext cx="258" cy="370"/>
            </a:xfrm>
            <a:custGeom>
              <a:avLst/>
              <a:gdLst>
                <a:gd name="T0" fmla="*/ 0 w 258"/>
                <a:gd name="T1" fmla="*/ 300 h 370"/>
                <a:gd name="T2" fmla="*/ 258 w 258"/>
                <a:gd name="T3" fmla="*/ 0 h 370"/>
                <a:gd name="T4" fmla="*/ 196 w 258"/>
                <a:gd name="T5" fmla="*/ 370 h 370"/>
                <a:gd name="T6" fmla="*/ 0 w 258"/>
                <a:gd name="T7" fmla="*/ 300 h 370"/>
              </a:gdLst>
              <a:ahLst/>
              <a:cxnLst>
                <a:cxn ang="0">
                  <a:pos x="T0" y="T1"/>
                </a:cxn>
                <a:cxn ang="0">
                  <a:pos x="T2" y="T3"/>
                </a:cxn>
                <a:cxn ang="0">
                  <a:pos x="T4" y="T5"/>
                </a:cxn>
                <a:cxn ang="0">
                  <a:pos x="T6" y="T7"/>
                </a:cxn>
              </a:cxnLst>
              <a:rect l="0" t="0" r="r" b="b"/>
              <a:pathLst>
                <a:path w="258" h="370">
                  <a:moveTo>
                    <a:pt x="0" y="300"/>
                  </a:moveTo>
                  <a:lnTo>
                    <a:pt x="258" y="0"/>
                  </a:lnTo>
                  <a:lnTo>
                    <a:pt x="196" y="370"/>
                  </a:lnTo>
                  <a:lnTo>
                    <a:pt x="0" y="3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 name="Freeform 22"/>
            <p:cNvSpPr>
              <a:spLocks/>
            </p:cNvSpPr>
            <p:nvPr/>
          </p:nvSpPr>
          <p:spPr bwMode="auto">
            <a:xfrm>
              <a:off x="-1565" y="2029"/>
              <a:ext cx="253" cy="326"/>
            </a:xfrm>
            <a:custGeom>
              <a:avLst/>
              <a:gdLst>
                <a:gd name="T0" fmla="*/ 0 w 253"/>
                <a:gd name="T1" fmla="*/ 326 h 326"/>
                <a:gd name="T2" fmla="*/ 125 w 253"/>
                <a:gd name="T3" fmla="*/ 0 h 326"/>
                <a:gd name="T4" fmla="*/ 253 w 253"/>
                <a:gd name="T5" fmla="*/ 33 h 326"/>
                <a:gd name="T6" fmla="*/ 0 w 253"/>
                <a:gd name="T7" fmla="*/ 326 h 326"/>
              </a:gdLst>
              <a:ahLst/>
              <a:cxnLst>
                <a:cxn ang="0">
                  <a:pos x="T0" y="T1"/>
                </a:cxn>
                <a:cxn ang="0">
                  <a:pos x="T2" y="T3"/>
                </a:cxn>
                <a:cxn ang="0">
                  <a:pos x="T4" y="T5"/>
                </a:cxn>
                <a:cxn ang="0">
                  <a:pos x="T6" y="T7"/>
                </a:cxn>
              </a:cxnLst>
              <a:rect l="0" t="0" r="r" b="b"/>
              <a:pathLst>
                <a:path w="253" h="326">
                  <a:moveTo>
                    <a:pt x="0" y="326"/>
                  </a:moveTo>
                  <a:lnTo>
                    <a:pt x="125" y="0"/>
                  </a:lnTo>
                  <a:lnTo>
                    <a:pt x="253" y="33"/>
                  </a:lnTo>
                  <a:lnTo>
                    <a:pt x="0" y="3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 name="Freeform 23"/>
            <p:cNvSpPr>
              <a:spLocks/>
            </p:cNvSpPr>
            <p:nvPr/>
          </p:nvSpPr>
          <p:spPr bwMode="auto">
            <a:xfrm>
              <a:off x="-1560" y="2525"/>
              <a:ext cx="236" cy="159"/>
            </a:xfrm>
            <a:custGeom>
              <a:avLst/>
              <a:gdLst>
                <a:gd name="T0" fmla="*/ 222 w 236"/>
                <a:gd name="T1" fmla="*/ 149 h 159"/>
                <a:gd name="T2" fmla="*/ 236 w 236"/>
                <a:gd name="T3" fmla="*/ 159 h 159"/>
                <a:gd name="T4" fmla="*/ 99 w 236"/>
                <a:gd name="T5" fmla="*/ 140 h 159"/>
                <a:gd name="T6" fmla="*/ 0 w 236"/>
                <a:gd name="T7" fmla="*/ 0 h 159"/>
                <a:gd name="T8" fmla="*/ 222 w 236"/>
                <a:gd name="T9" fmla="*/ 149 h 159"/>
              </a:gdLst>
              <a:ahLst/>
              <a:cxnLst>
                <a:cxn ang="0">
                  <a:pos x="T0" y="T1"/>
                </a:cxn>
                <a:cxn ang="0">
                  <a:pos x="T2" y="T3"/>
                </a:cxn>
                <a:cxn ang="0">
                  <a:pos x="T4" y="T5"/>
                </a:cxn>
                <a:cxn ang="0">
                  <a:pos x="T6" y="T7"/>
                </a:cxn>
                <a:cxn ang="0">
                  <a:pos x="T8" y="T9"/>
                </a:cxn>
              </a:cxnLst>
              <a:rect l="0" t="0" r="r" b="b"/>
              <a:pathLst>
                <a:path w="236" h="159">
                  <a:moveTo>
                    <a:pt x="222" y="149"/>
                  </a:moveTo>
                  <a:lnTo>
                    <a:pt x="236" y="159"/>
                  </a:lnTo>
                  <a:lnTo>
                    <a:pt x="99" y="140"/>
                  </a:lnTo>
                  <a:lnTo>
                    <a:pt x="0" y="0"/>
                  </a:lnTo>
                  <a:lnTo>
                    <a:pt x="222"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 name="Freeform 24"/>
            <p:cNvSpPr>
              <a:spLocks/>
            </p:cNvSpPr>
            <p:nvPr/>
          </p:nvSpPr>
          <p:spPr bwMode="auto">
            <a:xfrm>
              <a:off x="-1367" y="2088"/>
              <a:ext cx="62" cy="584"/>
            </a:xfrm>
            <a:custGeom>
              <a:avLst/>
              <a:gdLst>
                <a:gd name="T0" fmla="*/ 62 w 62"/>
                <a:gd name="T1" fmla="*/ 0 h 584"/>
                <a:gd name="T2" fmla="*/ 62 w 62"/>
                <a:gd name="T3" fmla="*/ 584 h 584"/>
                <a:gd name="T4" fmla="*/ 0 w 62"/>
                <a:gd name="T5" fmla="*/ 364 h 584"/>
                <a:gd name="T6" fmla="*/ 62 w 62"/>
                <a:gd name="T7" fmla="*/ 0 h 584"/>
              </a:gdLst>
              <a:ahLst/>
              <a:cxnLst>
                <a:cxn ang="0">
                  <a:pos x="T0" y="T1"/>
                </a:cxn>
                <a:cxn ang="0">
                  <a:pos x="T2" y="T3"/>
                </a:cxn>
                <a:cxn ang="0">
                  <a:pos x="T4" y="T5"/>
                </a:cxn>
                <a:cxn ang="0">
                  <a:pos x="T6" y="T7"/>
                </a:cxn>
              </a:cxnLst>
              <a:rect l="0" t="0" r="r" b="b"/>
              <a:pathLst>
                <a:path w="62" h="584">
                  <a:moveTo>
                    <a:pt x="62" y="0"/>
                  </a:moveTo>
                  <a:lnTo>
                    <a:pt x="62" y="584"/>
                  </a:lnTo>
                  <a:lnTo>
                    <a:pt x="0" y="364"/>
                  </a:lnTo>
                  <a:lnTo>
                    <a:pt x="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 name="Freeform 25"/>
            <p:cNvSpPr>
              <a:spLocks/>
            </p:cNvSpPr>
            <p:nvPr/>
          </p:nvSpPr>
          <p:spPr bwMode="auto">
            <a:xfrm>
              <a:off x="-1574" y="2679"/>
              <a:ext cx="264" cy="255"/>
            </a:xfrm>
            <a:custGeom>
              <a:avLst/>
              <a:gdLst>
                <a:gd name="T0" fmla="*/ 0 w 264"/>
                <a:gd name="T1" fmla="*/ 255 h 255"/>
                <a:gd name="T2" fmla="*/ 111 w 264"/>
                <a:gd name="T3" fmla="*/ 0 h 255"/>
                <a:gd name="T4" fmla="*/ 264 w 264"/>
                <a:gd name="T5" fmla="*/ 255 h 255"/>
                <a:gd name="T6" fmla="*/ 0 w 264"/>
                <a:gd name="T7" fmla="*/ 255 h 255"/>
              </a:gdLst>
              <a:ahLst/>
              <a:cxnLst>
                <a:cxn ang="0">
                  <a:pos x="T0" y="T1"/>
                </a:cxn>
                <a:cxn ang="0">
                  <a:pos x="T2" y="T3"/>
                </a:cxn>
                <a:cxn ang="0">
                  <a:pos x="T4" y="T5"/>
                </a:cxn>
                <a:cxn ang="0">
                  <a:pos x="T6" y="T7"/>
                </a:cxn>
              </a:cxnLst>
              <a:rect l="0" t="0" r="r" b="b"/>
              <a:pathLst>
                <a:path w="264" h="255">
                  <a:moveTo>
                    <a:pt x="0" y="255"/>
                  </a:moveTo>
                  <a:lnTo>
                    <a:pt x="111" y="0"/>
                  </a:lnTo>
                  <a:lnTo>
                    <a:pt x="264" y="255"/>
                  </a:lnTo>
                  <a:lnTo>
                    <a:pt x="0" y="2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 name="Freeform 26"/>
            <p:cNvSpPr>
              <a:spLocks/>
            </p:cNvSpPr>
            <p:nvPr/>
          </p:nvSpPr>
          <p:spPr bwMode="auto">
            <a:xfrm>
              <a:off x="-1454" y="2674"/>
              <a:ext cx="149" cy="250"/>
            </a:xfrm>
            <a:custGeom>
              <a:avLst/>
              <a:gdLst>
                <a:gd name="T0" fmla="*/ 63 w 63"/>
                <a:gd name="T1" fmla="*/ 9 h 106"/>
                <a:gd name="T2" fmla="*/ 63 w 63"/>
                <a:gd name="T3" fmla="*/ 9 h 106"/>
                <a:gd name="T4" fmla="*/ 63 w 63"/>
                <a:gd name="T5" fmla="*/ 9 h 106"/>
                <a:gd name="T6" fmla="*/ 63 w 63"/>
                <a:gd name="T7" fmla="*/ 106 h 106"/>
                <a:gd name="T8" fmla="*/ 0 w 63"/>
                <a:gd name="T9" fmla="*/ 0 h 106"/>
                <a:gd name="T10" fmla="*/ 63 w 63"/>
                <a:gd name="T11" fmla="*/ 9 h 106"/>
              </a:gdLst>
              <a:ahLst/>
              <a:cxnLst>
                <a:cxn ang="0">
                  <a:pos x="T0" y="T1"/>
                </a:cxn>
                <a:cxn ang="0">
                  <a:pos x="T2" y="T3"/>
                </a:cxn>
                <a:cxn ang="0">
                  <a:pos x="T4" y="T5"/>
                </a:cxn>
                <a:cxn ang="0">
                  <a:pos x="T6" y="T7"/>
                </a:cxn>
                <a:cxn ang="0">
                  <a:pos x="T8" y="T9"/>
                </a:cxn>
                <a:cxn ang="0">
                  <a:pos x="T10" y="T11"/>
                </a:cxn>
              </a:cxnLst>
              <a:rect l="0" t="0" r="r" b="b"/>
              <a:pathLst>
                <a:path w="63" h="106">
                  <a:moveTo>
                    <a:pt x="63" y="9"/>
                  </a:moveTo>
                  <a:cubicBezTo>
                    <a:pt x="63" y="9"/>
                    <a:pt x="63" y="9"/>
                    <a:pt x="63" y="9"/>
                  </a:cubicBezTo>
                  <a:cubicBezTo>
                    <a:pt x="63" y="9"/>
                    <a:pt x="63" y="9"/>
                    <a:pt x="63" y="9"/>
                  </a:cubicBezTo>
                  <a:cubicBezTo>
                    <a:pt x="63" y="106"/>
                    <a:pt x="63" y="106"/>
                    <a:pt x="63" y="106"/>
                  </a:cubicBezTo>
                  <a:cubicBezTo>
                    <a:pt x="0" y="0"/>
                    <a:pt x="0" y="0"/>
                    <a:pt x="0" y="0"/>
                  </a:cubicBezTo>
                  <a:lnTo>
                    <a:pt x="6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 name="Freeform 27"/>
            <p:cNvSpPr>
              <a:spLocks/>
            </p:cNvSpPr>
            <p:nvPr/>
          </p:nvSpPr>
          <p:spPr bwMode="auto">
            <a:xfrm>
              <a:off x="-1579" y="2516"/>
              <a:ext cx="111" cy="406"/>
            </a:xfrm>
            <a:custGeom>
              <a:avLst/>
              <a:gdLst>
                <a:gd name="T0" fmla="*/ 0 w 111"/>
                <a:gd name="T1" fmla="*/ 0 h 406"/>
                <a:gd name="T2" fmla="*/ 111 w 111"/>
                <a:gd name="T3" fmla="*/ 153 h 406"/>
                <a:gd name="T4" fmla="*/ 0 w 111"/>
                <a:gd name="T5" fmla="*/ 406 h 406"/>
                <a:gd name="T6" fmla="*/ 0 w 111"/>
                <a:gd name="T7" fmla="*/ 0 h 406"/>
              </a:gdLst>
              <a:ahLst/>
              <a:cxnLst>
                <a:cxn ang="0">
                  <a:pos x="T0" y="T1"/>
                </a:cxn>
                <a:cxn ang="0">
                  <a:pos x="T2" y="T3"/>
                </a:cxn>
                <a:cxn ang="0">
                  <a:pos x="T4" y="T5"/>
                </a:cxn>
                <a:cxn ang="0">
                  <a:pos x="T6" y="T7"/>
                </a:cxn>
              </a:cxnLst>
              <a:rect l="0" t="0" r="r" b="b"/>
              <a:pathLst>
                <a:path w="111" h="406">
                  <a:moveTo>
                    <a:pt x="0" y="0"/>
                  </a:moveTo>
                  <a:lnTo>
                    <a:pt x="111" y="153"/>
                  </a:lnTo>
                  <a:lnTo>
                    <a:pt x="0" y="40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 name="Freeform 28"/>
            <p:cNvSpPr>
              <a:spLocks/>
            </p:cNvSpPr>
            <p:nvPr/>
          </p:nvSpPr>
          <p:spPr bwMode="auto">
            <a:xfrm>
              <a:off x="-1435" y="1795"/>
              <a:ext cx="130" cy="260"/>
            </a:xfrm>
            <a:custGeom>
              <a:avLst/>
              <a:gdLst>
                <a:gd name="T0" fmla="*/ 130 w 130"/>
                <a:gd name="T1" fmla="*/ 260 h 260"/>
                <a:gd name="T2" fmla="*/ 0 w 130"/>
                <a:gd name="T3" fmla="*/ 225 h 260"/>
                <a:gd name="T4" fmla="*/ 130 w 130"/>
                <a:gd name="T5" fmla="*/ 0 h 260"/>
                <a:gd name="T6" fmla="*/ 130 w 130"/>
                <a:gd name="T7" fmla="*/ 260 h 260"/>
              </a:gdLst>
              <a:ahLst/>
              <a:cxnLst>
                <a:cxn ang="0">
                  <a:pos x="T0" y="T1"/>
                </a:cxn>
                <a:cxn ang="0">
                  <a:pos x="T2" y="T3"/>
                </a:cxn>
                <a:cxn ang="0">
                  <a:pos x="T4" y="T5"/>
                </a:cxn>
                <a:cxn ang="0">
                  <a:pos x="T6" y="T7"/>
                </a:cxn>
              </a:cxnLst>
              <a:rect l="0" t="0" r="r" b="b"/>
              <a:pathLst>
                <a:path w="130" h="260">
                  <a:moveTo>
                    <a:pt x="130" y="260"/>
                  </a:moveTo>
                  <a:lnTo>
                    <a:pt x="0" y="225"/>
                  </a:lnTo>
                  <a:lnTo>
                    <a:pt x="130" y="0"/>
                  </a:lnTo>
                  <a:lnTo>
                    <a:pt x="130"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 name="Freeform 29"/>
            <p:cNvSpPr>
              <a:spLocks/>
            </p:cNvSpPr>
            <p:nvPr/>
          </p:nvSpPr>
          <p:spPr bwMode="auto">
            <a:xfrm>
              <a:off x="-1579" y="1795"/>
              <a:ext cx="132" cy="570"/>
            </a:xfrm>
            <a:custGeom>
              <a:avLst/>
              <a:gdLst>
                <a:gd name="T0" fmla="*/ 132 w 132"/>
                <a:gd name="T1" fmla="*/ 230 h 570"/>
                <a:gd name="T2" fmla="*/ 0 w 132"/>
                <a:gd name="T3" fmla="*/ 570 h 570"/>
                <a:gd name="T4" fmla="*/ 0 w 132"/>
                <a:gd name="T5" fmla="*/ 0 h 570"/>
                <a:gd name="T6" fmla="*/ 132 w 132"/>
                <a:gd name="T7" fmla="*/ 230 h 570"/>
              </a:gdLst>
              <a:ahLst/>
              <a:cxnLst>
                <a:cxn ang="0">
                  <a:pos x="T0" y="T1"/>
                </a:cxn>
                <a:cxn ang="0">
                  <a:pos x="T2" y="T3"/>
                </a:cxn>
                <a:cxn ang="0">
                  <a:pos x="T4" y="T5"/>
                </a:cxn>
                <a:cxn ang="0">
                  <a:pos x="T6" y="T7"/>
                </a:cxn>
              </a:cxnLst>
              <a:rect l="0" t="0" r="r" b="b"/>
              <a:pathLst>
                <a:path w="132" h="570">
                  <a:moveTo>
                    <a:pt x="132" y="230"/>
                  </a:moveTo>
                  <a:lnTo>
                    <a:pt x="0" y="570"/>
                  </a:lnTo>
                  <a:lnTo>
                    <a:pt x="0" y="0"/>
                  </a:lnTo>
                  <a:lnTo>
                    <a:pt x="132" y="2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 name="Freeform 30"/>
            <p:cNvSpPr>
              <a:spLocks/>
            </p:cNvSpPr>
            <p:nvPr/>
          </p:nvSpPr>
          <p:spPr bwMode="auto">
            <a:xfrm>
              <a:off x="-1574" y="1786"/>
              <a:ext cx="264" cy="227"/>
            </a:xfrm>
            <a:custGeom>
              <a:avLst/>
              <a:gdLst>
                <a:gd name="T0" fmla="*/ 264 w 264"/>
                <a:gd name="T1" fmla="*/ 0 h 227"/>
                <a:gd name="T2" fmla="*/ 132 w 264"/>
                <a:gd name="T3" fmla="*/ 227 h 227"/>
                <a:gd name="T4" fmla="*/ 0 w 264"/>
                <a:gd name="T5" fmla="*/ 0 h 227"/>
                <a:gd name="T6" fmla="*/ 264 w 264"/>
                <a:gd name="T7" fmla="*/ 0 h 227"/>
              </a:gdLst>
              <a:ahLst/>
              <a:cxnLst>
                <a:cxn ang="0">
                  <a:pos x="T0" y="T1"/>
                </a:cxn>
                <a:cxn ang="0">
                  <a:pos x="T2" y="T3"/>
                </a:cxn>
                <a:cxn ang="0">
                  <a:pos x="T4" y="T5"/>
                </a:cxn>
                <a:cxn ang="0">
                  <a:pos x="T6" y="T7"/>
                </a:cxn>
              </a:cxnLst>
              <a:rect l="0" t="0" r="r" b="b"/>
              <a:pathLst>
                <a:path w="264" h="227">
                  <a:moveTo>
                    <a:pt x="264" y="0"/>
                  </a:moveTo>
                  <a:lnTo>
                    <a:pt x="132" y="227"/>
                  </a:lnTo>
                  <a:lnTo>
                    <a:pt x="0" y="0"/>
                  </a:lnTo>
                  <a:lnTo>
                    <a:pt x="26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 name="Freeform 31"/>
            <p:cNvSpPr>
              <a:spLocks/>
            </p:cNvSpPr>
            <p:nvPr/>
          </p:nvSpPr>
          <p:spPr bwMode="auto">
            <a:xfrm>
              <a:off x="-1655" y="1819"/>
              <a:ext cx="50" cy="1075"/>
            </a:xfrm>
            <a:custGeom>
              <a:avLst/>
              <a:gdLst>
                <a:gd name="T0" fmla="*/ 0 w 21"/>
                <a:gd name="T1" fmla="*/ 448 h 455"/>
                <a:gd name="T2" fmla="*/ 2 w 21"/>
                <a:gd name="T3" fmla="*/ 451 h 455"/>
                <a:gd name="T4" fmla="*/ 18 w 21"/>
                <a:gd name="T5" fmla="*/ 454 h 455"/>
                <a:gd name="T6" fmla="*/ 21 w 21"/>
                <a:gd name="T7" fmla="*/ 452 h 455"/>
                <a:gd name="T8" fmla="*/ 21 w 21"/>
                <a:gd name="T9" fmla="*/ 2 h 455"/>
                <a:gd name="T10" fmla="*/ 18 w 21"/>
                <a:gd name="T11" fmla="*/ 0 h 455"/>
                <a:gd name="T12" fmla="*/ 2 w 21"/>
                <a:gd name="T13" fmla="*/ 3 h 455"/>
                <a:gd name="T14" fmla="*/ 0 w 21"/>
                <a:gd name="T15" fmla="*/ 6 h 455"/>
                <a:gd name="T16" fmla="*/ 0 w 21"/>
                <a:gd name="T17" fmla="*/ 448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455">
                  <a:moveTo>
                    <a:pt x="0" y="448"/>
                  </a:moveTo>
                  <a:cubicBezTo>
                    <a:pt x="0" y="450"/>
                    <a:pt x="1" y="451"/>
                    <a:pt x="2" y="451"/>
                  </a:cubicBezTo>
                  <a:cubicBezTo>
                    <a:pt x="18" y="454"/>
                    <a:pt x="18" y="454"/>
                    <a:pt x="18" y="454"/>
                  </a:cubicBezTo>
                  <a:cubicBezTo>
                    <a:pt x="19" y="455"/>
                    <a:pt x="21" y="454"/>
                    <a:pt x="21" y="452"/>
                  </a:cubicBezTo>
                  <a:cubicBezTo>
                    <a:pt x="21" y="2"/>
                    <a:pt x="21" y="2"/>
                    <a:pt x="21" y="2"/>
                  </a:cubicBezTo>
                  <a:cubicBezTo>
                    <a:pt x="21" y="1"/>
                    <a:pt x="19" y="0"/>
                    <a:pt x="18" y="0"/>
                  </a:cubicBezTo>
                  <a:cubicBezTo>
                    <a:pt x="2" y="3"/>
                    <a:pt x="2" y="3"/>
                    <a:pt x="2" y="3"/>
                  </a:cubicBezTo>
                  <a:cubicBezTo>
                    <a:pt x="1" y="3"/>
                    <a:pt x="0" y="5"/>
                    <a:pt x="0" y="6"/>
                  </a:cubicBezTo>
                  <a:lnTo>
                    <a:pt x="0" y="4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 name="Rectangle 32"/>
            <p:cNvSpPr>
              <a:spLocks noChangeArrowheads="1"/>
            </p:cNvSpPr>
            <p:nvPr/>
          </p:nvSpPr>
          <p:spPr bwMode="auto">
            <a:xfrm>
              <a:off x="-1286" y="1824"/>
              <a:ext cx="172" cy="107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85" name="Rounded Rectangle 184"/>
          <p:cNvSpPr/>
          <p:nvPr/>
        </p:nvSpPr>
        <p:spPr>
          <a:xfrm>
            <a:off x="457200" y="5414962"/>
            <a:ext cx="7985956" cy="838200"/>
          </a:xfrm>
          <a:prstGeom prst="roundRect">
            <a:avLst>
              <a:gd name="adj" fmla="val 12493"/>
            </a:avLst>
          </a:prstGeom>
          <a:solidFill>
            <a:srgbClr val="D9D9D9">
              <a:alpha val="80000"/>
            </a:srgbClr>
          </a:solidFill>
          <a:ln w="25400" cap="flat" cmpd="sng" algn="ctr">
            <a:noFill/>
            <a:prstDash val="solid"/>
          </a:ln>
          <a:effectLst/>
        </p:spPr>
        <p:txBody>
          <a:bodyPr anchor="ctr"/>
          <a:lstStyle/>
          <a:p>
            <a:pPr algn="ctr" defTabSz="511123" eaLnBrk="1" fontAlgn="auto" hangingPunct="1">
              <a:spcBef>
                <a:spcPts val="0"/>
              </a:spcBef>
              <a:spcAft>
                <a:spcPts val="0"/>
              </a:spcAft>
              <a:defRPr/>
            </a:pPr>
            <a:endParaRPr lang="en-US" sz="1800" kern="0">
              <a:solidFill>
                <a:prstClr val="black"/>
              </a:solidFill>
              <a:latin typeface="Arial"/>
              <a:ea typeface="+mn-ea"/>
            </a:endParaRPr>
          </a:p>
        </p:txBody>
      </p:sp>
      <p:sp>
        <p:nvSpPr>
          <p:cNvPr id="186" name="TextBox 53"/>
          <p:cNvSpPr txBox="1">
            <a:spLocks noChangeArrowheads="1"/>
          </p:cNvSpPr>
          <p:nvPr/>
        </p:nvSpPr>
        <p:spPr bwMode="auto">
          <a:xfrm>
            <a:off x="457200" y="5432425"/>
            <a:ext cx="2852737"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11163">
              <a:defRPr sz="2200">
                <a:solidFill>
                  <a:schemeClr val="hlink"/>
                </a:solidFill>
                <a:latin typeface="Arial" charset="0"/>
                <a:ea typeface="ＭＳ Ｐゴシック" charset="0"/>
              </a:defRPr>
            </a:lvl1pPr>
            <a:lvl2pPr marL="742950" indent="-285750" defTabSz="411163">
              <a:defRPr sz="2200">
                <a:solidFill>
                  <a:schemeClr val="hlink"/>
                </a:solidFill>
                <a:latin typeface="Arial" charset="0"/>
                <a:ea typeface="ＭＳ Ｐゴシック" charset="0"/>
              </a:defRPr>
            </a:lvl2pPr>
            <a:lvl3pPr marL="1143000" indent="-228600" defTabSz="411163">
              <a:defRPr sz="2200">
                <a:solidFill>
                  <a:schemeClr val="hlink"/>
                </a:solidFill>
                <a:latin typeface="Arial" charset="0"/>
                <a:ea typeface="ＭＳ Ｐゴシック" charset="0"/>
              </a:defRPr>
            </a:lvl3pPr>
            <a:lvl4pPr marL="1600200" indent="-228600" defTabSz="411163">
              <a:defRPr sz="2200">
                <a:solidFill>
                  <a:schemeClr val="hlink"/>
                </a:solidFill>
                <a:latin typeface="Arial" charset="0"/>
                <a:ea typeface="ＭＳ Ｐゴシック" charset="0"/>
              </a:defRPr>
            </a:lvl4pPr>
            <a:lvl5pPr marL="2057400" indent="-228600" defTabSz="411163">
              <a:defRPr sz="2200">
                <a:solidFill>
                  <a:schemeClr val="hlink"/>
                </a:solidFill>
                <a:latin typeface="Arial" charset="0"/>
                <a:ea typeface="ＭＳ Ｐゴシック" charset="0"/>
              </a:defRPr>
            </a:lvl5pPr>
            <a:lvl6pPr marL="2514600" indent="-228600" defTabSz="411163" eaLnBrk="0" fontAlgn="base" hangingPunct="0">
              <a:spcBef>
                <a:spcPct val="0"/>
              </a:spcBef>
              <a:spcAft>
                <a:spcPct val="0"/>
              </a:spcAft>
              <a:defRPr sz="2200">
                <a:solidFill>
                  <a:schemeClr val="hlink"/>
                </a:solidFill>
                <a:latin typeface="Arial" charset="0"/>
                <a:ea typeface="ＭＳ Ｐゴシック" charset="0"/>
              </a:defRPr>
            </a:lvl6pPr>
            <a:lvl7pPr marL="2971800" indent="-228600" defTabSz="411163" eaLnBrk="0" fontAlgn="base" hangingPunct="0">
              <a:spcBef>
                <a:spcPct val="0"/>
              </a:spcBef>
              <a:spcAft>
                <a:spcPct val="0"/>
              </a:spcAft>
              <a:defRPr sz="2200">
                <a:solidFill>
                  <a:schemeClr val="hlink"/>
                </a:solidFill>
                <a:latin typeface="Arial" charset="0"/>
                <a:ea typeface="ＭＳ Ｐゴシック" charset="0"/>
              </a:defRPr>
            </a:lvl7pPr>
            <a:lvl8pPr marL="3429000" indent="-228600" defTabSz="411163" eaLnBrk="0" fontAlgn="base" hangingPunct="0">
              <a:spcBef>
                <a:spcPct val="0"/>
              </a:spcBef>
              <a:spcAft>
                <a:spcPct val="0"/>
              </a:spcAft>
              <a:defRPr sz="2200">
                <a:solidFill>
                  <a:schemeClr val="hlink"/>
                </a:solidFill>
                <a:latin typeface="Arial" charset="0"/>
                <a:ea typeface="ＭＳ Ｐゴシック" charset="0"/>
              </a:defRPr>
            </a:lvl8pPr>
            <a:lvl9pPr marL="3886200" indent="-228600" defTabSz="411163" eaLnBrk="0" fontAlgn="base" hangingPunct="0">
              <a:spcBef>
                <a:spcPct val="0"/>
              </a:spcBef>
              <a:spcAft>
                <a:spcPct val="0"/>
              </a:spcAft>
              <a:defRPr sz="2200">
                <a:solidFill>
                  <a:schemeClr val="hlink"/>
                </a:solidFill>
                <a:latin typeface="Arial" charset="0"/>
                <a:ea typeface="ＭＳ Ｐゴシック" charset="0"/>
              </a:defRPr>
            </a:lvl9pPr>
          </a:lstStyle>
          <a:p>
            <a:pPr algn="ctr" eaLnBrk="1" hangingPunct="1">
              <a:spcBef>
                <a:spcPts val="1000"/>
              </a:spcBef>
            </a:pPr>
            <a:r>
              <a:rPr lang="en-US" sz="1200" dirty="0" smtClean="0">
                <a:solidFill>
                  <a:srgbClr val="000000"/>
                </a:solidFill>
                <a:ea typeface="MS PGothic" charset="0"/>
                <a:cs typeface="Arial" charset="0"/>
              </a:rPr>
              <a:t>Reduce </a:t>
            </a:r>
            <a:r>
              <a:rPr lang="en-US" sz="1200" dirty="0">
                <a:solidFill>
                  <a:srgbClr val="000000"/>
                </a:solidFill>
                <a:ea typeface="MS PGothic" charset="0"/>
                <a:cs typeface="Arial" charset="0"/>
              </a:rPr>
              <a:t>deployment / redeployment process durations </a:t>
            </a:r>
            <a:r>
              <a:rPr lang="en-US" sz="1200" b="1" dirty="0">
                <a:solidFill>
                  <a:srgbClr val="000000"/>
                </a:solidFill>
                <a:ea typeface="MS PGothic" charset="0"/>
                <a:cs typeface="Arial" charset="0"/>
              </a:rPr>
              <a:t>and costs </a:t>
            </a:r>
            <a:r>
              <a:rPr lang="en-US" sz="1200" dirty="0">
                <a:solidFill>
                  <a:srgbClr val="000000"/>
                </a:solidFill>
                <a:ea typeface="MS PGothic" charset="0"/>
                <a:cs typeface="Arial" charset="0"/>
              </a:rPr>
              <a:t>up to </a:t>
            </a:r>
            <a:br>
              <a:rPr lang="en-US" sz="1200" dirty="0">
                <a:solidFill>
                  <a:srgbClr val="000000"/>
                </a:solidFill>
                <a:ea typeface="MS PGothic" charset="0"/>
                <a:cs typeface="Arial" charset="0"/>
              </a:rPr>
            </a:br>
            <a:r>
              <a:rPr lang="en-US" sz="2600" b="1" dirty="0">
                <a:solidFill>
                  <a:srgbClr val="00649D"/>
                </a:solidFill>
                <a:ea typeface="MS PGothic" charset="0"/>
                <a:cs typeface="Arial" charset="0"/>
              </a:rPr>
              <a:t>98%</a:t>
            </a:r>
          </a:p>
        </p:txBody>
      </p:sp>
      <p:sp>
        <p:nvSpPr>
          <p:cNvPr id="187" name="TextBox 54"/>
          <p:cNvSpPr txBox="1">
            <a:spLocks noChangeArrowheads="1"/>
          </p:cNvSpPr>
          <p:nvPr/>
        </p:nvSpPr>
        <p:spPr bwMode="auto">
          <a:xfrm>
            <a:off x="3276600" y="5445125"/>
            <a:ext cx="2474912" cy="804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11163">
              <a:defRPr sz="2200">
                <a:solidFill>
                  <a:schemeClr val="hlink"/>
                </a:solidFill>
                <a:latin typeface="Arial" charset="0"/>
                <a:ea typeface="ＭＳ Ｐゴシック" charset="0"/>
              </a:defRPr>
            </a:lvl1pPr>
            <a:lvl2pPr marL="742950" indent="-285750" defTabSz="411163">
              <a:defRPr sz="2200">
                <a:solidFill>
                  <a:schemeClr val="hlink"/>
                </a:solidFill>
                <a:latin typeface="Arial" charset="0"/>
                <a:ea typeface="ＭＳ Ｐゴシック" charset="0"/>
              </a:defRPr>
            </a:lvl2pPr>
            <a:lvl3pPr marL="1143000" indent="-228600" defTabSz="411163">
              <a:defRPr sz="2200">
                <a:solidFill>
                  <a:schemeClr val="hlink"/>
                </a:solidFill>
                <a:latin typeface="Arial" charset="0"/>
                <a:ea typeface="ＭＳ Ｐゴシック" charset="0"/>
              </a:defRPr>
            </a:lvl3pPr>
            <a:lvl4pPr marL="1600200" indent="-228600" defTabSz="411163">
              <a:defRPr sz="2200">
                <a:solidFill>
                  <a:schemeClr val="hlink"/>
                </a:solidFill>
                <a:latin typeface="Arial" charset="0"/>
                <a:ea typeface="ＭＳ Ｐゴシック" charset="0"/>
              </a:defRPr>
            </a:lvl4pPr>
            <a:lvl5pPr marL="2057400" indent="-228600" defTabSz="411163">
              <a:defRPr sz="2200">
                <a:solidFill>
                  <a:schemeClr val="hlink"/>
                </a:solidFill>
                <a:latin typeface="Arial" charset="0"/>
                <a:ea typeface="ＭＳ Ｐゴシック" charset="0"/>
              </a:defRPr>
            </a:lvl5pPr>
            <a:lvl6pPr marL="2514600" indent="-228600" defTabSz="411163" eaLnBrk="0" fontAlgn="base" hangingPunct="0">
              <a:spcBef>
                <a:spcPct val="0"/>
              </a:spcBef>
              <a:spcAft>
                <a:spcPct val="0"/>
              </a:spcAft>
              <a:defRPr sz="2200">
                <a:solidFill>
                  <a:schemeClr val="hlink"/>
                </a:solidFill>
                <a:latin typeface="Arial" charset="0"/>
                <a:ea typeface="ＭＳ Ｐゴシック" charset="0"/>
              </a:defRPr>
            </a:lvl6pPr>
            <a:lvl7pPr marL="2971800" indent="-228600" defTabSz="411163" eaLnBrk="0" fontAlgn="base" hangingPunct="0">
              <a:spcBef>
                <a:spcPct val="0"/>
              </a:spcBef>
              <a:spcAft>
                <a:spcPct val="0"/>
              </a:spcAft>
              <a:defRPr sz="2200">
                <a:solidFill>
                  <a:schemeClr val="hlink"/>
                </a:solidFill>
                <a:latin typeface="Arial" charset="0"/>
                <a:ea typeface="ＭＳ Ｐゴシック" charset="0"/>
              </a:defRPr>
            </a:lvl7pPr>
            <a:lvl8pPr marL="3429000" indent="-228600" defTabSz="411163" eaLnBrk="0" fontAlgn="base" hangingPunct="0">
              <a:spcBef>
                <a:spcPct val="0"/>
              </a:spcBef>
              <a:spcAft>
                <a:spcPct val="0"/>
              </a:spcAft>
              <a:defRPr sz="2200">
                <a:solidFill>
                  <a:schemeClr val="hlink"/>
                </a:solidFill>
                <a:latin typeface="Arial" charset="0"/>
                <a:ea typeface="ＭＳ Ｐゴシック" charset="0"/>
              </a:defRPr>
            </a:lvl8pPr>
            <a:lvl9pPr marL="3886200" indent="-228600" defTabSz="411163" eaLnBrk="0" fontAlgn="base" hangingPunct="0">
              <a:spcBef>
                <a:spcPct val="0"/>
              </a:spcBef>
              <a:spcAft>
                <a:spcPct val="0"/>
              </a:spcAft>
              <a:defRPr sz="2200">
                <a:solidFill>
                  <a:schemeClr val="hlink"/>
                </a:solidFill>
                <a:latin typeface="Arial" charset="0"/>
                <a:ea typeface="ＭＳ Ｐゴシック" charset="0"/>
              </a:defRPr>
            </a:lvl9pPr>
          </a:lstStyle>
          <a:p>
            <a:pPr algn="ctr" eaLnBrk="1" hangingPunct="1">
              <a:spcBef>
                <a:spcPts val="1000"/>
              </a:spcBef>
            </a:pPr>
            <a:r>
              <a:rPr lang="en-US" sz="1200" dirty="0" smtClean="0">
                <a:solidFill>
                  <a:srgbClr val="000000"/>
                </a:solidFill>
                <a:ea typeface="MS PGothic" charset="0"/>
                <a:cs typeface="Arial" charset="0"/>
              </a:rPr>
              <a:t>Reduce </a:t>
            </a:r>
            <a:r>
              <a:rPr lang="en-US" sz="1200" dirty="0">
                <a:solidFill>
                  <a:srgbClr val="000000"/>
                </a:solidFill>
                <a:ea typeface="MS PGothic" charset="0"/>
                <a:cs typeface="Arial" charset="0"/>
              </a:rPr>
              <a:t>time to market up to</a:t>
            </a:r>
          </a:p>
          <a:p>
            <a:pPr algn="ctr" eaLnBrk="1" hangingPunct="1">
              <a:spcBef>
                <a:spcPts val="1000"/>
              </a:spcBef>
            </a:pPr>
            <a:r>
              <a:rPr lang="en-US" sz="2600" b="1" dirty="0">
                <a:solidFill>
                  <a:srgbClr val="00649D"/>
                </a:solidFill>
                <a:ea typeface="MS PGothic" charset="0"/>
                <a:cs typeface="Arial" charset="0"/>
              </a:rPr>
              <a:t>60%</a:t>
            </a:r>
          </a:p>
        </p:txBody>
      </p:sp>
      <p:sp>
        <p:nvSpPr>
          <p:cNvPr id="188" name="TextBox 55"/>
          <p:cNvSpPr txBox="1">
            <a:spLocks noChangeArrowheads="1"/>
          </p:cNvSpPr>
          <p:nvPr/>
        </p:nvSpPr>
        <p:spPr bwMode="auto">
          <a:xfrm>
            <a:off x="5875422" y="5432425"/>
            <a:ext cx="2574925"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11163">
              <a:defRPr sz="2200">
                <a:solidFill>
                  <a:schemeClr val="hlink"/>
                </a:solidFill>
                <a:latin typeface="Arial" charset="0"/>
                <a:ea typeface="ＭＳ Ｐゴシック" charset="0"/>
              </a:defRPr>
            </a:lvl1pPr>
            <a:lvl2pPr marL="742950" indent="-285750" defTabSz="411163">
              <a:defRPr sz="2200">
                <a:solidFill>
                  <a:schemeClr val="hlink"/>
                </a:solidFill>
                <a:latin typeface="Arial" charset="0"/>
                <a:ea typeface="ＭＳ Ｐゴシック" charset="0"/>
              </a:defRPr>
            </a:lvl2pPr>
            <a:lvl3pPr marL="1143000" indent="-228600" defTabSz="411163">
              <a:defRPr sz="2200">
                <a:solidFill>
                  <a:schemeClr val="hlink"/>
                </a:solidFill>
                <a:latin typeface="Arial" charset="0"/>
                <a:ea typeface="ＭＳ Ｐゴシック" charset="0"/>
              </a:defRPr>
            </a:lvl3pPr>
            <a:lvl4pPr marL="1600200" indent="-228600" defTabSz="411163">
              <a:defRPr sz="2200">
                <a:solidFill>
                  <a:schemeClr val="hlink"/>
                </a:solidFill>
                <a:latin typeface="Arial" charset="0"/>
                <a:ea typeface="ＭＳ Ｐゴシック" charset="0"/>
              </a:defRPr>
            </a:lvl4pPr>
            <a:lvl5pPr marL="2057400" indent="-228600" defTabSz="411163">
              <a:defRPr sz="2200">
                <a:solidFill>
                  <a:schemeClr val="hlink"/>
                </a:solidFill>
                <a:latin typeface="Arial" charset="0"/>
                <a:ea typeface="ＭＳ Ｐゴシック" charset="0"/>
              </a:defRPr>
            </a:lvl5pPr>
            <a:lvl6pPr marL="2514600" indent="-228600" defTabSz="411163" eaLnBrk="0" fontAlgn="base" hangingPunct="0">
              <a:spcBef>
                <a:spcPct val="0"/>
              </a:spcBef>
              <a:spcAft>
                <a:spcPct val="0"/>
              </a:spcAft>
              <a:defRPr sz="2200">
                <a:solidFill>
                  <a:schemeClr val="hlink"/>
                </a:solidFill>
                <a:latin typeface="Arial" charset="0"/>
                <a:ea typeface="ＭＳ Ｐゴシック" charset="0"/>
              </a:defRPr>
            </a:lvl6pPr>
            <a:lvl7pPr marL="2971800" indent="-228600" defTabSz="411163" eaLnBrk="0" fontAlgn="base" hangingPunct="0">
              <a:spcBef>
                <a:spcPct val="0"/>
              </a:spcBef>
              <a:spcAft>
                <a:spcPct val="0"/>
              </a:spcAft>
              <a:defRPr sz="2200">
                <a:solidFill>
                  <a:schemeClr val="hlink"/>
                </a:solidFill>
                <a:latin typeface="Arial" charset="0"/>
                <a:ea typeface="ＭＳ Ｐゴシック" charset="0"/>
              </a:defRPr>
            </a:lvl7pPr>
            <a:lvl8pPr marL="3429000" indent="-228600" defTabSz="411163" eaLnBrk="0" fontAlgn="base" hangingPunct="0">
              <a:spcBef>
                <a:spcPct val="0"/>
              </a:spcBef>
              <a:spcAft>
                <a:spcPct val="0"/>
              </a:spcAft>
              <a:defRPr sz="2200">
                <a:solidFill>
                  <a:schemeClr val="hlink"/>
                </a:solidFill>
                <a:latin typeface="Arial" charset="0"/>
                <a:ea typeface="ＭＳ Ｐゴシック" charset="0"/>
              </a:defRPr>
            </a:lvl8pPr>
            <a:lvl9pPr marL="3886200" indent="-228600" defTabSz="411163" eaLnBrk="0" fontAlgn="base" hangingPunct="0">
              <a:spcBef>
                <a:spcPct val="0"/>
              </a:spcBef>
              <a:spcAft>
                <a:spcPct val="0"/>
              </a:spcAft>
              <a:defRPr sz="2200">
                <a:solidFill>
                  <a:schemeClr val="hlink"/>
                </a:solidFill>
                <a:latin typeface="Arial" charset="0"/>
                <a:ea typeface="ＭＳ Ｐゴシック" charset="0"/>
              </a:defRPr>
            </a:lvl9pPr>
          </a:lstStyle>
          <a:p>
            <a:pPr algn="ctr" eaLnBrk="1" hangingPunct="1">
              <a:spcBef>
                <a:spcPts val="1000"/>
              </a:spcBef>
            </a:pPr>
            <a:r>
              <a:rPr lang="en-US" sz="1100" dirty="0" smtClean="0">
                <a:solidFill>
                  <a:srgbClr val="000000"/>
                </a:solidFill>
                <a:ea typeface="MS PGothic" charset="0"/>
                <a:cs typeface="Arial" charset="0"/>
              </a:rPr>
              <a:t>Reduce </a:t>
            </a:r>
            <a:r>
              <a:rPr lang="en-US" sz="1100" dirty="0">
                <a:solidFill>
                  <a:srgbClr val="000000"/>
                </a:solidFill>
                <a:ea typeface="MS PGothic" charset="0"/>
                <a:cs typeface="Arial" charset="0"/>
              </a:rPr>
              <a:t>middleware, application and database </a:t>
            </a:r>
            <a:r>
              <a:rPr lang="en-US" sz="1100" dirty="0" err="1">
                <a:solidFill>
                  <a:srgbClr val="000000"/>
                </a:solidFill>
                <a:ea typeface="MS PGothic" charset="0"/>
                <a:cs typeface="Arial" charset="0"/>
              </a:rPr>
              <a:t>Dev</a:t>
            </a:r>
            <a:r>
              <a:rPr lang="en-US" sz="1100" dirty="0">
                <a:solidFill>
                  <a:srgbClr val="000000"/>
                </a:solidFill>
                <a:ea typeface="MS PGothic" charset="0"/>
                <a:cs typeface="Arial" charset="0"/>
              </a:rPr>
              <a:t>/Test build time by up to </a:t>
            </a:r>
            <a:r>
              <a:rPr lang="en-US" sz="2600" b="1" dirty="0">
                <a:solidFill>
                  <a:srgbClr val="00649D"/>
                </a:solidFill>
                <a:ea typeface="MS PGothic" charset="0"/>
                <a:cs typeface="Arial" charset="0"/>
              </a:rPr>
              <a:t>84%</a:t>
            </a:r>
          </a:p>
        </p:txBody>
      </p:sp>
      <p:pic>
        <p:nvPicPr>
          <p:cNvPr id="189" name="Picture 188"/>
          <p:cNvPicPr>
            <a:picLocks noChangeAspect="1"/>
          </p:cNvPicPr>
          <p:nvPr/>
        </p:nvPicPr>
        <p:blipFill>
          <a:blip r:embed="rId8"/>
          <a:stretch>
            <a:fillRect/>
          </a:stretch>
        </p:blipFill>
        <p:spPr>
          <a:xfrm>
            <a:off x="2407899" y="1849713"/>
            <a:ext cx="1283743" cy="668250"/>
          </a:xfrm>
          <a:prstGeom prst="rect">
            <a:avLst/>
          </a:prstGeom>
        </p:spPr>
      </p:pic>
      <p:sp>
        <p:nvSpPr>
          <p:cNvPr id="190" name="TextBox 37"/>
          <p:cNvSpPr txBox="1">
            <a:spLocks noChangeArrowheads="1"/>
          </p:cNvSpPr>
          <p:nvPr/>
        </p:nvSpPr>
        <p:spPr bwMode="auto">
          <a:xfrm>
            <a:off x="7971473" y="4199600"/>
            <a:ext cx="800683" cy="28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4291" tIns="32146" rIns="64291" bIns="32146">
            <a:spAutoFit/>
          </a:bodyPr>
          <a:lstStyle>
            <a:lvl1pPr defTabSz="409575">
              <a:defRPr baseline="-25000">
                <a:solidFill>
                  <a:schemeClr val="tx1"/>
                </a:solidFill>
                <a:latin typeface="Arial" charset="0"/>
                <a:ea typeface="MS PGothic" charset="0"/>
                <a:cs typeface="MS PGothic" charset="0"/>
              </a:defRPr>
            </a:lvl1pPr>
            <a:lvl2pPr marL="522288" indent="-201613" defTabSz="409575">
              <a:defRPr baseline="-25000">
                <a:solidFill>
                  <a:schemeClr val="tx1"/>
                </a:solidFill>
                <a:latin typeface="Arial" charset="0"/>
                <a:ea typeface="MS PGothic" charset="0"/>
                <a:cs typeface="MS PGothic" charset="0"/>
              </a:defRPr>
            </a:lvl2pPr>
            <a:lvl3pPr marL="803275" indent="-160338" defTabSz="409575">
              <a:defRPr baseline="-25000">
                <a:solidFill>
                  <a:schemeClr val="tx1"/>
                </a:solidFill>
                <a:latin typeface="Arial" charset="0"/>
                <a:ea typeface="MS PGothic" charset="0"/>
                <a:cs typeface="MS PGothic" charset="0"/>
              </a:defRPr>
            </a:lvl3pPr>
            <a:lvl4pPr marL="1125538" indent="-161925" defTabSz="409575">
              <a:defRPr baseline="-25000">
                <a:solidFill>
                  <a:schemeClr val="tx1"/>
                </a:solidFill>
                <a:latin typeface="Arial" charset="0"/>
                <a:ea typeface="MS PGothic" charset="0"/>
                <a:cs typeface="MS PGothic" charset="0"/>
              </a:defRPr>
            </a:lvl4pPr>
            <a:lvl5pPr marL="1446213" indent="-160338" defTabSz="409575">
              <a:defRPr baseline="-25000">
                <a:solidFill>
                  <a:schemeClr val="tx1"/>
                </a:solidFill>
                <a:latin typeface="Arial" charset="0"/>
                <a:ea typeface="MS PGothic" charset="0"/>
                <a:cs typeface="MS PGothic" charset="0"/>
              </a:defRPr>
            </a:lvl5pPr>
            <a:lvl6pPr marL="1903413" indent="-160338" defTabSz="409575" eaLnBrk="0" fontAlgn="base" hangingPunct="0">
              <a:spcBef>
                <a:spcPct val="0"/>
              </a:spcBef>
              <a:spcAft>
                <a:spcPct val="0"/>
              </a:spcAft>
              <a:defRPr baseline="-25000">
                <a:solidFill>
                  <a:schemeClr val="tx1"/>
                </a:solidFill>
                <a:latin typeface="Arial" charset="0"/>
                <a:ea typeface="MS PGothic" charset="0"/>
                <a:cs typeface="MS PGothic" charset="0"/>
              </a:defRPr>
            </a:lvl6pPr>
            <a:lvl7pPr marL="2360613" indent="-160338" defTabSz="409575" eaLnBrk="0" fontAlgn="base" hangingPunct="0">
              <a:spcBef>
                <a:spcPct val="0"/>
              </a:spcBef>
              <a:spcAft>
                <a:spcPct val="0"/>
              </a:spcAft>
              <a:defRPr baseline="-25000">
                <a:solidFill>
                  <a:schemeClr val="tx1"/>
                </a:solidFill>
                <a:latin typeface="Arial" charset="0"/>
                <a:ea typeface="MS PGothic" charset="0"/>
                <a:cs typeface="MS PGothic" charset="0"/>
              </a:defRPr>
            </a:lvl7pPr>
            <a:lvl8pPr marL="2817813" indent="-160338" defTabSz="409575" eaLnBrk="0" fontAlgn="base" hangingPunct="0">
              <a:spcBef>
                <a:spcPct val="0"/>
              </a:spcBef>
              <a:spcAft>
                <a:spcPct val="0"/>
              </a:spcAft>
              <a:defRPr baseline="-25000">
                <a:solidFill>
                  <a:schemeClr val="tx1"/>
                </a:solidFill>
                <a:latin typeface="Arial" charset="0"/>
                <a:ea typeface="MS PGothic" charset="0"/>
                <a:cs typeface="MS PGothic" charset="0"/>
              </a:defRPr>
            </a:lvl8pPr>
            <a:lvl9pPr marL="3275013" indent="-160338" defTabSz="409575" eaLnBrk="0" fontAlgn="base" hangingPunct="0">
              <a:spcBef>
                <a:spcPct val="0"/>
              </a:spcBef>
              <a:spcAft>
                <a:spcPct val="0"/>
              </a:spcAft>
              <a:defRPr baseline="-25000">
                <a:solidFill>
                  <a:schemeClr val="tx1"/>
                </a:solidFill>
                <a:latin typeface="Arial" charset="0"/>
                <a:ea typeface="MS PGothic" charset="0"/>
                <a:cs typeface="MS PGothic" charset="0"/>
              </a:defRPr>
            </a:lvl9pPr>
          </a:lstStyle>
          <a:p>
            <a:pPr algn="ctr" eaLnBrk="1"/>
            <a:r>
              <a:rPr lang="en-US" sz="1400" baseline="0" smtClean="0">
                <a:solidFill>
                  <a:srgbClr val="000000"/>
                </a:solidFill>
                <a:latin typeface="+mn-lt"/>
                <a:sym typeface="Helvetica Light" charset="0"/>
              </a:rPr>
              <a:t>CICS</a:t>
            </a:r>
            <a:endParaRPr lang="en-US" sz="1400" baseline="0" dirty="0" smtClean="0">
              <a:solidFill>
                <a:srgbClr val="000000"/>
              </a:solidFill>
              <a:latin typeface="+mn-lt"/>
              <a:sym typeface="Helvetica Light" charset="0"/>
            </a:endParaRPr>
          </a:p>
        </p:txBody>
      </p:sp>
      <p:sp>
        <p:nvSpPr>
          <p:cNvPr id="191" name="TextBox 37"/>
          <p:cNvSpPr txBox="1">
            <a:spLocks noChangeArrowheads="1"/>
          </p:cNvSpPr>
          <p:nvPr/>
        </p:nvSpPr>
        <p:spPr bwMode="auto">
          <a:xfrm>
            <a:off x="8034015" y="3778116"/>
            <a:ext cx="704048" cy="28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4291" tIns="32146" rIns="64291" bIns="32146">
            <a:spAutoFit/>
          </a:bodyPr>
          <a:lstStyle>
            <a:lvl1pPr defTabSz="409575">
              <a:defRPr baseline="-25000">
                <a:solidFill>
                  <a:schemeClr val="tx1"/>
                </a:solidFill>
                <a:latin typeface="Arial" charset="0"/>
                <a:ea typeface="MS PGothic" charset="0"/>
                <a:cs typeface="MS PGothic" charset="0"/>
              </a:defRPr>
            </a:lvl1pPr>
            <a:lvl2pPr marL="522288" indent="-201613" defTabSz="409575">
              <a:defRPr baseline="-25000">
                <a:solidFill>
                  <a:schemeClr val="tx1"/>
                </a:solidFill>
                <a:latin typeface="Arial" charset="0"/>
                <a:ea typeface="MS PGothic" charset="0"/>
                <a:cs typeface="MS PGothic" charset="0"/>
              </a:defRPr>
            </a:lvl2pPr>
            <a:lvl3pPr marL="803275" indent="-160338" defTabSz="409575">
              <a:defRPr baseline="-25000">
                <a:solidFill>
                  <a:schemeClr val="tx1"/>
                </a:solidFill>
                <a:latin typeface="Arial" charset="0"/>
                <a:ea typeface="MS PGothic" charset="0"/>
                <a:cs typeface="MS PGothic" charset="0"/>
              </a:defRPr>
            </a:lvl3pPr>
            <a:lvl4pPr marL="1125538" indent="-161925" defTabSz="409575">
              <a:defRPr baseline="-25000">
                <a:solidFill>
                  <a:schemeClr val="tx1"/>
                </a:solidFill>
                <a:latin typeface="Arial" charset="0"/>
                <a:ea typeface="MS PGothic" charset="0"/>
                <a:cs typeface="MS PGothic" charset="0"/>
              </a:defRPr>
            </a:lvl4pPr>
            <a:lvl5pPr marL="1446213" indent="-160338" defTabSz="409575">
              <a:defRPr baseline="-25000">
                <a:solidFill>
                  <a:schemeClr val="tx1"/>
                </a:solidFill>
                <a:latin typeface="Arial" charset="0"/>
                <a:ea typeface="MS PGothic" charset="0"/>
                <a:cs typeface="MS PGothic" charset="0"/>
              </a:defRPr>
            </a:lvl5pPr>
            <a:lvl6pPr marL="1903413" indent="-160338" defTabSz="409575" eaLnBrk="0" fontAlgn="base" hangingPunct="0">
              <a:spcBef>
                <a:spcPct val="0"/>
              </a:spcBef>
              <a:spcAft>
                <a:spcPct val="0"/>
              </a:spcAft>
              <a:defRPr baseline="-25000">
                <a:solidFill>
                  <a:schemeClr val="tx1"/>
                </a:solidFill>
                <a:latin typeface="Arial" charset="0"/>
                <a:ea typeface="MS PGothic" charset="0"/>
                <a:cs typeface="MS PGothic" charset="0"/>
              </a:defRPr>
            </a:lvl6pPr>
            <a:lvl7pPr marL="2360613" indent="-160338" defTabSz="409575" eaLnBrk="0" fontAlgn="base" hangingPunct="0">
              <a:spcBef>
                <a:spcPct val="0"/>
              </a:spcBef>
              <a:spcAft>
                <a:spcPct val="0"/>
              </a:spcAft>
              <a:defRPr baseline="-25000">
                <a:solidFill>
                  <a:schemeClr val="tx1"/>
                </a:solidFill>
                <a:latin typeface="Arial" charset="0"/>
                <a:ea typeface="MS PGothic" charset="0"/>
                <a:cs typeface="MS PGothic" charset="0"/>
              </a:defRPr>
            </a:lvl7pPr>
            <a:lvl8pPr marL="2817813" indent="-160338" defTabSz="409575" eaLnBrk="0" fontAlgn="base" hangingPunct="0">
              <a:spcBef>
                <a:spcPct val="0"/>
              </a:spcBef>
              <a:spcAft>
                <a:spcPct val="0"/>
              </a:spcAft>
              <a:defRPr baseline="-25000">
                <a:solidFill>
                  <a:schemeClr val="tx1"/>
                </a:solidFill>
                <a:latin typeface="Arial" charset="0"/>
                <a:ea typeface="MS PGothic" charset="0"/>
                <a:cs typeface="MS PGothic" charset="0"/>
              </a:defRPr>
            </a:lvl8pPr>
            <a:lvl9pPr marL="3275013" indent="-160338" defTabSz="409575" eaLnBrk="0" fontAlgn="base" hangingPunct="0">
              <a:spcBef>
                <a:spcPct val="0"/>
              </a:spcBef>
              <a:spcAft>
                <a:spcPct val="0"/>
              </a:spcAft>
              <a:defRPr baseline="-25000">
                <a:solidFill>
                  <a:schemeClr val="tx1"/>
                </a:solidFill>
                <a:latin typeface="Arial" charset="0"/>
                <a:ea typeface="MS PGothic" charset="0"/>
                <a:cs typeface="MS PGothic" charset="0"/>
              </a:defRPr>
            </a:lvl9pPr>
          </a:lstStyle>
          <a:p>
            <a:pPr algn="ctr" eaLnBrk="1"/>
            <a:r>
              <a:rPr lang="en-US" sz="1400" baseline="0" smtClean="0">
                <a:solidFill>
                  <a:srgbClr val="000000"/>
                </a:solidFill>
                <a:latin typeface="+mn-lt"/>
                <a:sym typeface="Helvetica Light" charset="0"/>
              </a:rPr>
              <a:t>WAS</a:t>
            </a:r>
            <a:endParaRPr lang="en-US" sz="1400" baseline="0" dirty="0">
              <a:solidFill>
                <a:srgbClr val="000000"/>
              </a:solidFill>
              <a:latin typeface="+mn-lt"/>
              <a:sym typeface="Helvetica Light" charset="0"/>
            </a:endParaRPr>
          </a:p>
        </p:txBody>
      </p:sp>
      <p:grpSp>
        <p:nvGrpSpPr>
          <p:cNvPr id="192" name="Group 6"/>
          <p:cNvGrpSpPr>
            <a:grpSpLocks/>
          </p:cNvGrpSpPr>
          <p:nvPr/>
        </p:nvGrpSpPr>
        <p:grpSpPr bwMode="auto">
          <a:xfrm>
            <a:off x="7603347" y="4578227"/>
            <a:ext cx="1108771" cy="512828"/>
            <a:chOff x="10073289" y="3886307"/>
            <a:chExt cx="1463338" cy="636588"/>
          </a:xfrm>
        </p:grpSpPr>
        <p:pic>
          <p:nvPicPr>
            <p:cNvPr id="193" name="Picture 19" descr="cube-IMS-1"/>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10073289" y="3886307"/>
              <a:ext cx="1014413"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 name="Picture 41"/>
            <p:cNvPicPr>
              <a:picLocks noChangeAspect="1"/>
            </p:cNvPicPr>
            <p:nvPr/>
          </p:nvPicPr>
          <p:blipFill>
            <a:blip r:embed="rId10" cstate="email">
              <a:extLst>
                <a:ext uri="{28A0092B-C50C-407E-A947-70E740481C1C}">
                  <a14:useLocalDpi xmlns:a14="http://schemas.microsoft.com/office/drawing/2010/main"/>
                </a:ext>
              </a:extLst>
            </a:blip>
            <a:srcRect/>
            <a:stretch>
              <a:fillRect/>
            </a:stretch>
          </p:blipFill>
          <p:spPr bwMode="auto">
            <a:xfrm>
              <a:off x="10934697" y="3887793"/>
              <a:ext cx="601930" cy="635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95" name="Picture 21"/>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7661556" y="3687544"/>
            <a:ext cx="447675" cy="4476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96" name="Picture 14"/>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7671208" y="4137532"/>
            <a:ext cx="402990" cy="4045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15" name="Text Placeholder 1"/>
          <p:cNvSpPr>
            <a:spLocks noGrp="1"/>
          </p:cNvSpPr>
          <p:nvPr>
            <p:ph type="body" sz="quarter" idx="4294967295"/>
          </p:nvPr>
        </p:nvSpPr>
        <p:spPr>
          <a:xfrm>
            <a:off x="457200" y="3086099"/>
            <a:ext cx="2787381" cy="652463"/>
          </a:xfrm>
        </p:spPr>
        <p:txBody>
          <a:bodyPr/>
          <a:lstStyle/>
          <a:p>
            <a:pPr marL="0" indent="0">
              <a:buNone/>
            </a:pPr>
            <a:r>
              <a:rPr lang="en-GB" sz="1800" dirty="0" smtClean="0">
                <a:solidFill>
                  <a:schemeClr val="accent1"/>
                </a:solidFill>
                <a:latin typeface="+mj-lt"/>
              </a:rPr>
              <a:t>Deploy to every target of an end-to-end service. </a:t>
            </a:r>
          </a:p>
          <a:p>
            <a:pPr marL="0" indent="0">
              <a:buNone/>
            </a:pPr>
            <a:r>
              <a:rPr lang="en-GB" sz="1800" dirty="0" smtClean="0">
                <a:solidFill>
                  <a:schemeClr val="accent1"/>
                </a:solidFill>
                <a:latin typeface="+mj-lt"/>
              </a:rPr>
              <a:t>In a single step.</a:t>
            </a:r>
            <a:endParaRPr lang="en-GB" sz="1800" dirty="0">
              <a:solidFill>
                <a:schemeClr val="accent1"/>
              </a:solidFill>
              <a:latin typeface="+mj-lt"/>
            </a:endParaRPr>
          </a:p>
        </p:txBody>
      </p:sp>
      <p:cxnSp>
        <p:nvCxnSpPr>
          <p:cNvPr id="86" name="Straight Connector 85"/>
          <p:cNvCxnSpPr/>
          <p:nvPr/>
        </p:nvCxnSpPr>
        <p:spPr>
          <a:xfrm>
            <a:off x="228600" y="896937"/>
            <a:ext cx="7942263" cy="4233"/>
          </a:xfrm>
          <a:prstGeom prst="line">
            <a:avLst/>
          </a:prstGeom>
          <a:ln w="38100" cmpd="sng">
            <a:solidFill>
              <a:schemeClr val="accent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430669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GBS January 2013">
  <a:themeElements>
    <a:clrScheme name="GBS January 2013 5">
      <a:dk1>
        <a:srgbClr val="000000"/>
      </a:dk1>
      <a:lt1>
        <a:srgbClr val="FFFFFF"/>
      </a:lt1>
      <a:dk2>
        <a:srgbClr val="000000"/>
      </a:dk2>
      <a:lt2>
        <a:srgbClr val="808080"/>
      </a:lt2>
      <a:accent1>
        <a:srgbClr val="00B2EF"/>
      </a:accent1>
      <a:accent2>
        <a:srgbClr val="00649D"/>
      </a:accent2>
      <a:accent3>
        <a:srgbClr val="FFFFFF"/>
      </a:accent3>
      <a:accent4>
        <a:srgbClr val="000000"/>
      </a:accent4>
      <a:accent5>
        <a:srgbClr val="AAD5F6"/>
      </a:accent5>
      <a:accent6>
        <a:srgbClr val="005A8E"/>
      </a:accent6>
      <a:hlink>
        <a:srgbClr val="00B2EF"/>
      </a:hlink>
      <a:folHlink>
        <a:srgbClr val="AB1A86"/>
      </a:folHlink>
    </a:clrScheme>
    <a:fontScheme name="GBS January 2013">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lgn="ctr">
              <a:solidFill>
                <a:schemeClr val="bg2"/>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166688" marR="0" indent="-166688" algn="l" defTabSz="914400" rtl="0" eaLnBrk="1" fontAlgn="base" latinLnBrk="0" hangingPunct="1">
          <a:lnSpc>
            <a:spcPct val="90000"/>
          </a:lnSpc>
          <a:spcBef>
            <a:spcPct val="50000"/>
          </a:spcBef>
          <a:spcAft>
            <a:spcPct val="0"/>
          </a:spcAft>
          <a:buClrTx/>
          <a:buSzTx/>
          <a:buFont typeface="Wingdings" pitchFamily="2" charset="2"/>
          <a:buNone/>
          <a:tabLst/>
          <a:defRPr kumimoji="0" lang="en-US" sz="1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lgn="ctr">
              <a:solidFill>
                <a:schemeClr val="bg2"/>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166688" marR="0" indent="-166688" algn="l" defTabSz="914400" rtl="0" eaLnBrk="1" fontAlgn="base" latinLnBrk="0" hangingPunct="1">
          <a:lnSpc>
            <a:spcPct val="90000"/>
          </a:lnSpc>
          <a:spcBef>
            <a:spcPct val="50000"/>
          </a:spcBef>
          <a:spcAft>
            <a:spcPct val="0"/>
          </a:spcAft>
          <a:buClrTx/>
          <a:buSzTx/>
          <a:buFont typeface="Wingdings" pitchFamily="2" charset="2"/>
          <a:buNone/>
          <a:tabLst/>
          <a:defRPr kumimoji="0" lang="en-US" sz="1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GBS January 2013 1">
        <a:dk1>
          <a:srgbClr val="000000"/>
        </a:dk1>
        <a:lt1>
          <a:srgbClr val="FFFFFF"/>
        </a:lt1>
        <a:dk2>
          <a:srgbClr val="00B2EF"/>
        </a:dk2>
        <a:lt2>
          <a:srgbClr val="808080"/>
        </a:lt2>
        <a:accent1>
          <a:srgbClr val="83D1F5"/>
        </a:accent1>
        <a:accent2>
          <a:srgbClr val="00A6A0"/>
        </a:accent2>
        <a:accent3>
          <a:srgbClr val="FFFFFF"/>
        </a:accent3>
        <a:accent4>
          <a:srgbClr val="000000"/>
        </a:accent4>
        <a:accent5>
          <a:srgbClr val="C1E5F9"/>
        </a:accent5>
        <a:accent6>
          <a:srgbClr val="009691"/>
        </a:accent6>
        <a:hlink>
          <a:srgbClr val="00B2EF"/>
        </a:hlink>
        <a:folHlink>
          <a:srgbClr val="AB1A86"/>
        </a:folHlink>
      </a:clrScheme>
      <a:clrMap bg1="lt1" tx1="dk1" bg2="lt2" tx2="dk2" accent1="accent1" accent2="accent2" accent3="accent3" accent4="accent4" accent5="accent5" accent6="accent6" hlink="hlink" folHlink="folHlink"/>
    </a:extraClrScheme>
    <a:extraClrScheme>
      <a:clrScheme name="GBS January 2013 2">
        <a:dk1>
          <a:srgbClr val="000000"/>
        </a:dk1>
        <a:lt1>
          <a:srgbClr val="FFFFFF"/>
        </a:lt1>
        <a:dk2>
          <a:srgbClr val="00B2EF"/>
        </a:dk2>
        <a:lt2>
          <a:srgbClr val="808080"/>
        </a:lt2>
        <a:accent1>
          <a:srgbClr val="0099FF"/>
        </a:accent1>
        <a:accent2>
          <a:srgbClr val="00A6A0"/>
        </a:accent2>
        <a:accent3>
          <a:srgbClr val="FFFFFF"/>
        </a:accent3>
        <a:accent4>
          <a:srgbClr val="000000"/>
        </a:accent4>
        <a:accent5>
          <a:srgbClr val="AACAFF"/>
        </a:accent5>
        <a:accent6>
          <a:srgbClr val="009691"/>
        </a:accent6>
        <a:hlink>
          <a:srgbClr val="00B2EF"/>
        </a:hlink>
        <a:folHlink>
          <a:srgbClr val="AB1A86"/>
        </a:folHlink>
      </a:clrScheme>
      <a:clrMap bg1="lt1" tx1="dk1" bg2="lt2" tx2="dk2" accent1="accent1" accent2="accent2" accent3="accent3" accent4="accent4" accent5="accent5" accent6="accent6" hlink="hlink" folHlink="folHlink"/>
    </a:extraClrScheme>
    <a:extraClrScheme>
      <a:clrScheme name="GBS January 2013 3">
        <a:dk1>
          <a:srgbClr val="000000"/>
        </a:dk1>
        <a:lt1>
          <a:srgbClr val="FFFFFF"/>
        </a:lt1>
        <a:dk2>
          <a:srgbClr val="000000"/>
        </a:dk2>
        <a:lt2>
          <a:srgbClr val="808080"/>
        </a:lt2>
        <a:accent1>
          <a:srgbClr val="0099FF"/>
        </a:accent1>
        <a:accent2>
          <a:srgbClr val="003F69"/>
        </a:accent2>
        <a:accent3>
          <a:srgbClr val="FFFFFF"/>
        </a:accent3>
        <a:accent4>
          <a:srgbClr val="000000"/>
        </a:accent4>
        <a:accent5>
          <a:srgbClr val="AACAFF"/>
        </a:accent5>
        <a:accent6>
          <a:srgbClr val="00385E"/>
        </a:accent6>
        <a:hlink>
          <a:srgbClr val="00B2EF"/>
        </a:hlink>
        <a:folHlink>
          <a:srgbClr val="AB1A86"/>
        </a:folHlink>
      </a:clrScheme>
      <a:clrMap bg1="lt1" tx1="dk1" bg2="lt2" tx2="dk2" accent1="accent1" accent2="accent2" accent3="accent3" accent4="accent4" accent5="accent5" accent6="accent6" hlink="hlink" folHlink="folHlink"/>
    </a:extraClrScheme>
    <a:extraClrScheme>
      <a:clrScheme name="GBS January 2013 4">
        <a:dk1>
          <a:srgbClr val="000000"/>
        </a:dk1>
        <a:lt1>
          <a:srgbClr val="FFFFFF"/>
        </a:lt1>
        <a:dk2>
          <a:srgbClr val="000000"/>
        </a:dk2>
        <a:lt2>
          <a:srgbClr val="808080"/>
        </a:lt2>
        <a:accent1>
          <a:srgbClr val="0099FF"/>
        </a:accent1>
        <a:accent2>
          <a:srgbClr val="00649D"/>
        </a:accent2>
        <a:accent3>
          <a:srgbClr val="FFFFFF"/>
        </a:accent3>
        <a:accent4>
          <a:srgbClr val="000000"/>
        </a:accent4>
        <a:accent5>
          <a:srgbClr val="AACAFF"/>
        </a:accent5>
        <a:accent6>
          <a:srgbClr val="005A8E"/>
        </a:accent6>
        <a:hlink>
          <a:srgbClr val="00B2EF"/>
        </a:hlink>
        <a:folHlink>
          <a:srgbClr val="AB1A86"/>
        </a:folHlink>
      </a:clrScheme>
      <a:clrMap bg1="lt1" tx1="dk1" bg2="lt2" tx2="dk2" accent1="accent1" accent2="accent2" accent3="accent3" accent4="accent4" accent5="accent5" accent6="accent6" hlink="hlink" folHlink="folHlink"/>
    </a:extraClrScheme>
    <a:extraClrScheme>
      <a:clrScheme name="GBS January 2013 5">
        <a:dk1>
          <a:srgbClr val="000000"/>
        </a:dk1>
        <a:lt1>
          <a:srgbClr val="FFFFFF"/>
        </a:lt1>
        <a:dk2>
          <a:srgbClr val="000000"/>
        </a:dk2>
        <a:lt2>
          <a:srgbClr val="808080"/>
        </a:lt2>
        <a:accent1>
          <a:srgbClr val="00B2EF"/>
        </a:accent1>
        <a:accent2>
          <a:srgbClr val="00649D"/>
        </a:accent2>
        <a:accent3>
          <a:srgbClr val="FFFFFF"/>
        </a:accent3>
        <a:accent4>
          <a:srgbClr val="000000"/>
        </a:accent4>
        <a:accent5>
          <a:srgbClr val="AAD5F6"/>
        </a:accent5>
        <a:accent6>
          <a:srgbClr val="005A8E"/>
        </a:accent6>
        <a:hlink>
          <a:srgbClr val="00B2EF"/>
        </a:hlink>
        <a:folHlink>
          <a:srgbClr val="AB1A8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Theme1(IBV 2015)</Template>
  <TotalTime>50385</TotalTime>
  <Words>20646</Words>
  <Application>Microsoft Macintosh PowerPoint</Application>
  <PresentationFormat>On-screen Show (4:3)</PresentationFormat>
  <Paragraphs>1759</Paragraphs>
  <Slides>70</Slides>
  <Notes>55</Notes>
  <HiddenSlides>9</HiddenSlides>
  <MMClips>0</MMClips>
  <ScaleCrop>false</ScaleCrop>
  <HeadingPairs>
    <vt:vector size="4" baseType="variant">
      <vt:variant>
        <vt:lpstr>Theme</vt:lpstr>
      </vt:variant>
      <vt:variant>
        <vt:i4>1</vt:i4>
      </vt:variant>
      <vt:variant>
        <vt:lpstr>Slide Titles</vt:lpstr>
      </vt:variant>
      <vt:variant>
        <vt:i4>70</vt:i4>
      </vt:variant>
    </vt:vector>
  </HeadingPairs>
  <TitlesOfParts>
    <vt:vector size="71" baseType="lpstr">
      <vt:lpstr>GBS January 2013</vt:lpstr>
      <vt:lpstr>PowerPoint Presentation</vt:lpstr>
      <vt:lpstr>PowerPoint Presentation</vt:lpstr>
      <vt:lpstr>PowerPoint Presentation</vt:lpstr>
      <vt:lpstr>Digital Transformation: the perfect storm of computing</vt:lpstr>
      <vt:lpstr>PowerPoint Presentation</vt:lpstr>
      <vt:lpstr>Delivering new services, at greater velocity, with lower cost is absolutely critical… but there are challenges</vt:lpstr>
      <vt:lpstr>DevOps allows you to exploit these digital disruptors…</vt:lpstr>
      <vt:lpstr>PowerPoint Presentation</vt:lpstr>
      <vt:lpstr>IBM z Systems: The equal partner in end-to-end app delivery </vt:lpstr>
      <vt:lpstr>PowerPoint Presentation</vt:lpstr>
      <vt:lpstr>PowerPoint Presentation</vt:lpstr>
      <vt:lpstr>PowerPoint Presentation</vt:lpstr>
      <vt:lpstr>APIs are giving rise to a new value chain</vt:lpstr>
      <vt:lpstr>Cloud Accelerates Your Path to a Composable Business </vt:lpstr>
      <vt:lpstr>Hybrid Cloud is the engine for the API Economy</vt:lpstr>
      <vt:lpstr>How are organizations viewing their hybrid cloud experiences?</vt:lpstr>
      <vt:lpstr>IBM z Systems: Providing an industrial-strength base for Hybrid Cloud and the API Economy</vt:lpstr>
      <vt:lpstr>Putting it all together – an end-to-end Hybrid Cloud leveraging z Systems using APIs</vt:lpstr>
      <vt:lpstr>PowerPoint Presentation</vt:lpstr>
      <vt:lpstr>PowerPoint Presentation</vt:lpstr>
      <vt:lpstr>PowerPoint Presentation</vt:lpstr>
      <vt:lpstr>PowerPoint Presentation</vt:lpstr>
      <vt:lpstr>Innovative Analytics Are Now A Requirement</vt:lpstr>
      <vt:lpstr>How can you make customer service stand out in the Cognitive Era?</vt:lpstr>
      <vt:lpstr>PowerPoint Presentation</vt:lpstr>
      <vt:lpstr>Outdated views of infrastructure can impede progress</vt:lpstr>
      <vt:lpstr>Federating your data through Data Lakes</vt:lpstr>
      <vt:lpstr>Imperatives to implement z System-centric Data Lake Scenarios </vt:lpstr>
      <vt:lpstr>A z System-inclusive Data Lake</vt:lpstr>
      <vt:lpstr>And now: Apache Spark is a key way to use that data </vt:lpstr>
      <vt:lpstr>And now Apache Spark is a key way to use the lake</vt:lpstr>
      <vt:lpstr>PowerPoint Presentation</vt:lpstr>
      <vt:lpstr>PowerPoint Presentation</vt:lpstr>
      <vt:lpstr>The digital era introduces new threats that  can be devastating</vt:lpstr>
      <vt:lpstr>Mobile, Digital and Hybrid Cloud:    </vt:lpstr>
      <vt:lpstr>Protect against new and complex security challenges</vt:lpstr>
      <vt:lpstr>Leverage, extend &amp; improve hardened  z Systems security controls </vt:lpstr>
      <vt:lpstr>PowerPoint Presentation</vt:lpstr>
      <vt:lpstr>PowerPoint Presentation</vt:lpstr>
      <vt:lpstr>IBM z Systems clients on the Digital Journey</vt:lpstr>
      <vt:lpstr>IBMers:  What do YOU need to do?</vt:lpstr>
      <vt:lpstr>PowerPoint Presentation</vt:lpstr>
      <vt:lpstr>World’s leading businesses run on the mainframe</vt:lpstr>
      <vt:lpstr>The Mainframe is everywhere, making the world work better</vt:lpstr>
      <vt:lpstr>Businesses are exploiting the fundamental strengths of the mainframe today</vt:lpstr>
      <vt:lpstr>IBM z Systems: What is a mainframe?</vt:lpstr>
      <vt:lpstr>PowerPoint Presentation</vt:lpstr>
      <vt:lpstr>DevOps</vt:lpstr>
      <vt:lpstr>PowerPoint Presentation</vt:lpstr>
      <vt:lpstr>PowerPoint Presentation</vt:lpstr>
      <vt:lpstr>Danske Bank Group  Adopting agile development practices and reducing time to market </vt:lpstr>
      <vt:lpstr>PowerPoint Presentation</vt:lpstr>
      <vt:lpstr>PowerPoint Presentation</vt:lpstr>
      <vt:lpstr>Danske Bank Group  Adopting agile development practices and reducing time to market </vt:lpstr>
      <vt:lpstr>Hybrid Cloud</vt:lpstr>
      <vt:lpstr>PowerPoint Presentation</vt:lpstr>
      <vt:lpstr>PowerPoint Presentation</vt:lpstr>
      <vt:lpstr>PowerPoint Presentation</vt:lpstr>
      <vt:lpstr>PowerPoint Presentation</vt:lpstr>
      <vt:lpstr>IBM z13s</vt:lpstr>
      <vt:lpstr>PowerPoint Presentation</vt:lpstr>
      <vt:lpstr>UPS – Extreme Scale Services</vt:lpstr>
      <vt:lpstr>UHG – Building a New Cloud Business Model</vt:lpstr>
      <vt:lpstr>JPMC – Agile Deployment on z/OS</vt:lpstr>
      <vt:lpstr>Walmart – a z Hybrid Cloud Success Story</vt:lpstr>
      <vt:lpstr>PowerPoint Presentation</vt:lpstr>
      <vt:lpstr>Security </vt:lpstr>
      <vt:lpstr>Nationwide – Banking on the mainframe to drive unprecedented transformation and growth</vt:lpstr>
      <vt:lpstr>Halkbank – Extending banking services on social and mobile channels securely and cost-effectively</vt:lpstr>
      <vt:lpstr>Swiss Re – Customer Videos </vt:lpstr>
    </vt:vector>
  </TitlesOfParts>
  <Company>IBM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IBM Brand Template</dc:title>
  <dc:creator>Randy Golden</dc:creator>
  <cp:lastModifiedBy>Jose Castano</cp:lastModifiedBy>
  <cp:revision>537</cp:revision>
  <dcterms:created xsi:type="dcterms:W3CDTF">2009-05-28T20:28:13Z</dcterms:created>
  <dcterms:modified xsi:type="dcterms:W3CDTF">2016-06-20T04:55:36Z</dcterms:modified>
</cp:coreProperties>
</file>